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2145707337" r:id="rId5"/>
    <p:sldId id="2145707314" r:id="rId6"/>
    <p:sldId id="2145707372" r:id="rId7"/>
    <p:sldId id="2145707353" r:id="rId8"/>
    <p:sldId id="2145707379" r:id="rId9"/>
    <p:sldId id="2145707326" r:id="rId10"/>
    <p:sldId id="2145707380" r:id="rId11"/>
    <p:sldId id="262" r:id="rId12"/>
    <p:sldId id="2145707348" r:id="rId13"/>
    <p:sldId id="2145707308" r:id="rId14"/>
    <p:sldId id="2145707370" r:id="rId15"/>
    <p:sldId id="298" r:id="rId16"/>
    <p:sldId id="299" r:id="rId17"/>
    <p:sldId id="2145707368" r:id="rId18"/>
    <p:sldId id="2145707346" r:id="rId19"/>
    <p:sldId id="2145707366" r:id="rId20"/>
    <p:sldId id="311" r:id="rId21"/>
    <p:sldId id="312" r:id="rId22"/>
    <p:sldId id="314" r:id="rId23"/>
    <p:sldId id="2145707369" r:id="rId24"/>
    <p:sldId id="315" r:id="rId25"/>
    <p:sldId id="2145707334" r:id="rId26"/>
    <p:sldId id="2145707371" r:id="rId27"/>
    <p:sldId id="2145707351" r:id="rId28"/>
    <p:sldId id="2145707363" r:id="rId29"/>
    <p:sldId id="2145707357" r:id="rId30"/>
    <p:sldId id="325" r:id="rId31"/>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Johnson" initials="JJ" lastIdx="1" clrIdx="0">
    <p:extLst>
      <p:ext uri="{19B8F6BF-5375-455C-9EA6-DF929625EA0E}">
        <p15:presenceInfo xmlns:p15="http://schemas.microsoft.com/office/powerpoint/2012/main" userId="fc6f5ebc3d65995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6C9F"/>
    <a:srgbClr val="ABC2E6"/>
    <a:srgbClr val="D79922"/>
    <a:srgbClr val="2A4420"/>
    <a:srgbClr val="437307"/>
    <a:srgbClr val="9FACB8"/>
    <a:srgbClr val="435E7A"/>
    <a:srgbClr val="ECF5FC"/>
    <a:srgbClr val="364147"/>
    <a:srgbClr val="2438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34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ggar Shafai" userId="e436c9da-9e36-470d-b39f-40c3fd2a4f5a" providerId="ADAL" clId="{FDD52E74-BC9C-451F-94E0-08FA9C674DD9}"/>
    <pc:docChg chg="modSld">
      <pc:chgData name="Neggar Shafai" userId="e436c9da-9e36-470d-b39f-40c3fd2a4f5a" providerId="ADAL" clId="{FDD52E74-BC9C-451F-94E0-08FA9C674DD9}" dt="2025-09-12T17:20:00.740" v="1" actId="6549"/>
      <pc:docMkLst>
        <pc:docMk/>
      </pc:docMkLst>
      <pc:sldChg chg="modSp mod">
        <pc:chgData name="Neggar Shafai" userId="e436c9da-9e36-470d-b39f-40c3fd2a4f5a" providerId="ADAL" clId="{FDD52E74-BC9C-451F-94E0-08FA9C674DD9}" dt="2025-09-12T17:20:00.740" v="1" actId="6549"/>
        <pc:sldMkLst>
          <pc:docMk/>
          <pc:sldMk cId="2142622852" sldId="2145707372"/>
        </pc:sldMkLst>
        <pc:spChg chg="mod">
          <ac:chgData name="Neggar Shafai" userId="e436c9da-9e36-470d-b39f-40c3fd2a4f5a" providerId="ADAL" clId="{FDD52E74-BC9C-451F-94E0-08FA9C674DD9}" dt="2025-09-12T17:20:00.740" v="1" actId="6549"/>
          <ac:spMkLst>
            <pc:docMk/>
            <pc:sldMk cId="2142622852" sldId="2145707372"/>
            <ac:spMk id="2" creationId="{A0832E04-5B67-DA67-C846-253B6201A1C6}"/>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oak\data\Toronto\transit\90030\Home\ACCOUNTS\S\Clients\Seabridge%20Gold\2023\04.%20Mar%20-%20Copper%20Plan%20Pitch\1.%20Analysis\06.%20Copper%20Graph%20Benchmarking\Copper%20Export_v3.xls"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oak\data\Toronto\transit\90030\Home\ACCOUNTS\S\Clients\Seabridge%20Gold\2025\5.%20Equity%20Offering\Corporate%20Presentation\Analysis\CIQ%20Gold%20Resource%20Screen%20(2025.02.04).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oak\data\Toronto\transit\90030\Home\ACCOUNTS\S\Clients\Seabridge%20Gold\2025\5.%20Equity%20Offering\Corporate%20Presentation\Analysis\CIQ%20Copper%20Development%20Projects%20Screen%20(2025.02.04).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7.1559593517072639E-2"/>
          <c:w val="0.99340738099794101"/>
          <c:h val="0.68044205592707185"/>
        </c:manualLayout>
      </c:layout>
      <c:barChart>
        <c:barDir val="col"/>
        <c:grouping val="clustered"/>
        <c:varyColors val="0"/>
        <c:ser>
          <c:idx val="0"/>
          <c:order val="0"/>
          <c:spPr>
            <a:solidFill>
              <a:srgbClr val="002750"/>
            </a:solidFill>
            <a:ln w="9525">
              <a:solidFill>
                <a:srgbClr val="FFFFFF"/>
              </a:solidFill>
              <a:prstDash val="solid"/>
            </a:ln>
          </c:spPr>
          <c:invertIfNegative val="0"/>
          <c:dPt>
            <c:idx val="0"/>
            <c:invertIfNegative val="0"/>
            <c:bubble3D val="0"/>
            <c:spPr>
              <a:solidFill>
                <a:schemeClr val="bg1">
                  <a:lumMod val="75000"/>
                </a:schemeClr>
              </a:solidFill>
              <a:ln w="9525">
                <a:solidFill>
                  <a:srgbClr val="FFFFFF"/>
                </a:solidFill>
                <a:prstDash val="solid"/>
              </a:ln>
            </c:spPr>
            <c:extLst>
              <c:ext xmlns:c16="http://schemas.microsoft.com/office/drawing/2014/chart" uri="{C3380CC4-5D6E-409C-BE32-E72D297353CC}">
                <c16:uniqueId val="{00000013-FFF6-49AE-BBA3-0FCB8A99B5D8}"/>
              </c:ext>
            </c:extLst>
          </c:dPt>
          <c:dPt>
            <c:idx val="1"/>
            <c:invertIfNegative val="0"/>
            <c:bubble3D val="0"/>
            <c:spPr>
              <a:solidFill>
                <a:srgbClr val="9FABB7"/>
              </a:solidFill>
              <a:ln w="12700">
                <a:solidFill>
                  <a:srgbClr val="F93F26"/>
                </a:solidFill>
                <a:prstDash val="dash"/>
              </a:ln>
            </c:spPr>
            <c:extLst>
              <c:ext xmlns:c16="http://schemas.microsoft.com/office/drawing/2014/chart" uri="{C3380CC4-5D6E-409C-BE32-E72D297353CC}">
                <c16:uniqueId val="{00000001-FFF6-49AE-BBA3-0FCB8A99B5D8}"/>
              </c:ext>
            </c:extLst>
          </c:dPt>
          <c:dPt>
            <c:idx val="2"/>
            <c:invertIfNegative val="0"/>
            <c:bubble3D val="0"/>
            <c:spPr>
              <a:solidFill>
                <a:srgbClr val="D79922"/>
              </a:solidFill>
              <a:ln w="9525">
                <a:solidFill>
                  <a:srgbClr val="FFFFFF"/>
                </a:solidFill>
                <a:prstDash val="solid"/>
              </a:ln>
            </c:spPr>
            <c:extLst>
              <c:ext xmlns:c16="http://schemas.microsoft.com/office/drawing/2014/chart" uri="{C3380CC4-5D6E-409C-BE32-E72D297353CC}">
                <c16:uniqueId val="{00000003-FFF6-49AE-BBA3-0FCB8A99B5D8}"/>
              </c:ext>
            </c:extLst>
          </c:dPt>
          <c:dPt>
            <c:idx val="3"/>
            <c:invertIfNegative val="0"/>
            <c:bubble3D val="0"/>
            <c:spPr>
              <a:solidFill>
                <a:srgbClr val="9FABB7"/>
              </a:solidFill>
              <a:ln w="12700">
                <a:solidFill>
                  <a:srgbClr val="F93F26"/>
                </a:solidFill>
                <a:prstDash val="dash"/>
              </a:ln>
            </c:spPr>
            <c:extLst>
              <c:ext xmlns:c16="http://schemas.microsoft.com/office/drawing/2014/chart" uri="{C3380CC4-5D6E-409C-BE32-E72D297353CC}">
                <c16:uniqueId val="{00000005-FFF6-49AE-BBA3-0FCB8A99B5D8}"/>
              </c:ext>
            </c:extLst>
          </c:dPt>
          <c:dPt>
            <c:idx val="4"/>
            <c:invertIfNegative val="0"/>
            <c:bubble3D val="0"/>
            <c:spPr>
              <a:solidFill>
                <a:srgbClr val="9FABB7"/>
              </a:solidFill>
              <a:ln w="12700">
                <a:solidFill>
                  <a:srgbClr val="F93F26"/>
                </a:solidFill>
                <a:prstDash val="dash"/>
              </a:ln>
            </c:spPr>
            <c:extLst>
              <c:ext xmlns:c16="http://schemas.microsoft.com/office/drawing/2014/chart" uri="{C3380CC4-5D6E-409C-BE32-E72D297353CC}">
                <c16:uniqueId val="{00000007-FFF6-49AE-BBA3-0FCB8A99B5D8}"/>
              </c:ext>
            </c:extLst>
          </c:dPt>
          <c:dPt>
            <c:idx val="5"/>
            <c:invertIfNegative val="0"/>
            <c:bubble3D val="0"/>
            <c:spPr>
              <a:solidFill>
                <a:srgbClr val="9FABB7"/>
              </a:solidFill>
              <a:ln w="12700">
                <a:solidFill>
                  <a:srgbClr val="F93F26"/>
                </a:solidFill>
                <a:prstDash val="dash"/>
              </a:ln>
            </c:spPr>
            <c:extLst>
              <c:ext xmlns:c16="http://schemas.microsoft.com/office/drawing/2014/chart" uri="{C3380CC4-5D6E-409C-BE32-E72D297353CC}">
                <c16:uniqueId val="{00000009-FFF6-49AE-BBA3-0FCB8A99B5D8}"/>
              </c:ext>
            </c:extLst>
          </c:dPt>
          <c:dPt>
            <c:idx val="6"/>
            <c:invertIfNegative val="0"/>
            <c:bubble3D val="0"/>
            <c:spPr>
              <a:solidFill>
                <a:srgbClr val="9FABB7"/>
              </a:solidFill>
              <a:ln w="12700">
                <a:solidFill>
                  <a:srgbClr val="F93F26"/>
                </a:solidFill>
                <a:prstDash val="dash"/>
              </a:ln>
            </c:spPr>
            <c:extLst>
              <c:ext xmlns:c16="http://schemas.microsoft.com/office/drawing/2014/chart" uri="{C3380CC4-5D6E-409C-BE32-E72D297353CC}">
                <c16:uniqueId val="{0000000B-FFF6-49AE-BBA3-0FCB8A99B5D8}"/>
              </c:ext>
            </c:extLst>
          </c:dPt>
          <c:dPt>
            <c:idx val="7"/>
            <c:invertIfNegative val="0"/>
            <c:bubble3D val="0"/>
            <c:spPr>
              <a:solidFill>
                <a:srgbClr val="9FABB7"/>
              </a:solidFill>
              <a:ln w="12700">
                <a:solidFill>
                  <a:srgbClr val="F93F26"/>
                </a:solidFill>
                <a:prstDash val="dash"/>
              </a:ln>
            </c:spPr>
            <c:extLst>
              <c:ext xmlns:c16="http://schemas.microsoft.com/office/drawing/2014/chart" uri="{C3380CC4-5D6E-409C-BE32-E72D297353CC}">
                <c16:uniqueId val="{0000000D-FFF6-49AE-BBA3-0FCB8A99B5D8}"/>
              </c:ext>
            </c:extLst>
          </c:dPt>
          <c:dPt>
            <c:idx val="8"/>
            <c:invertIfNegative val="0"/>
            <c:bubble3D val="0"/>
            <c:spPr>
              <a:solidFill>
                <a:srgbClr val="9FABB7"/>
              </a:solidFill>
              <a:ln w="12700">
                <a:solidFill>
                  <a:srgbClr val="F93F26"/>
                </a:solidFill>
                <a:prstDash val="dash"/>
              </a:ln>
            </c:spPr>
            <c:extLst>
              <c:ext xmlns:c16="http://schemas.microsoft.com/office/drawing/2014/chart" uri="{C3380CC4-5D6E-409C-BE32-E72D297353CC}">
                <c16:uniqueId val="{0000000F-FFF6-49AE-BBA3-0FCB8A99B5D8}"/>
              </c:ext>
            </c:extLst>
          </c:dPt>
          <c:dPt>
            <c:idx val="9"/>
            <c:invertIfNegative val="0"/>
            <c:bubble3D val="0"/>
            <c:spPr>
              <a:solidFill>
                <a:srgbClr val="9FABB7"/>
              </a:solidFill>
              <a:ln w="12700">
                <a:solidFill>
                  <a:srgbClr val="F93F26"/>
                </a:solidFill>
                <a:prstDash val="dash"/>
              </a:ln>
            </c:spPr>
            <c:extLst>
              <c:ext xmlns:c16="http://schemas.microsoft.com/office/drawing/2014/chart" uri="{C3380CC4-5D6E-409C-BE32-E72D297353CC}">
                <c16:uniqueId val="{00000011-FFF6-49AE-BBA3-0FCB8A99B5D8}"/>
              </c:ext>
            </c:extLst>
          </c:dPt>
          <c:dLbls>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Output!$B$22:$B$31</c:f>
              <c:strCache>
                <c:ptCount val="10"/>
                <c:pt idx="0">
                  <c:v>Pebble</c:v>
                </c:pt>
                <c:pt idx="1">
                  <c:v>Resolution</c:v>
                </c:pt>
                <c:pt idx="2">
                  <c:v>KSM</c:v>
                </c:pt>
                <c:pt idx="3">
                  <c:v>Reko 
Diq</c:v>
                </c:pt>
                <c:pt idx="4">
                  <c:v>La 
Granja</c:v>
                </c:pt>
                <c:pt idx="5">
                  <c:v>Toqui 
Cluster</c:v>
                </c:pt>
                <c:pt idx="6">
                  <c:v>El Arco</c:v>
                </c:pt>
                <c:pt idx="7">
                  <c:v>Hu'u</c:v>
                </c:pt>
                <c:pt idx="8">
                  <c:v>Nueva
Union</c:v>
                </c:pt>
                <c:pt idx="9">
                  <c:v>El Pachon</c:v>
                </c:pt>
              </c:strCache>
              <c:extLst/>
            </c:strRef>
          </c:cat>
          <c:val>
            <c:numRef>
              <c:f>Output!$C$22:$C$31</c:f>
              <c:numCache>
                <c:formatCode>#,##0_);\(#,##0\);"-"_);@_)</c:formatCode>
                <c:ptCount val="10"/>
                <c:pt idx="0">
                  <c:v>36.949604000000001</c:v>
                </c:pt>
                <c:pt idx="1">
                  <c:v>27.3</c:v>
                </c:pt>
                <c:pt idx="2">
                  <c:v>26.4</c:v>
                </c:pt>
                <c:pt idx="3">
                  <c:v>24.350999999999999</c:v>
                </c:pt>
                <c:pt idx="4">
                  <c:v>22.055</c:v>
                </c:pt>
                <c:pt idx="5">
                  <c:v>19.064</c:v>
                </c:pt>
                <c:pt idx="6">
                  <c:v>17.804303000000001</c:v>
                </c:pt>
                <c:pt idx="7">
                  <c:v>17.25</c:v>
                </c:pt>
                <c:pt idx="8">
                  <c:v>16.2</c:v>
                </c:pt>
                <c:pt idx="9">
                  <c:v>15.464</c:v>
                </c:pt>
              </c:numCache>
              <c:extLst/>
            </c:numRef>
          </c:val>
          <c:extLst>
            <c:ext xmlns:c16="http://schemas.microsoft.com/office/drawing/2014/chart" uri="{C3380CC4-5D6E-409C-BE32-E72D297353CC}">
              <c16:uniqueId val="{00000012-FFF6-49AE-BBA3-0FCB8A99B5D8}"/>
            </c:ext>
          </c:extLst>
        </c:ser>
        <c:dLbls>
          <c:showLegendKey val="0"/>
          <c:showVal val="0"/>
          <c:showCatName val="0"/>
          <c:showSerName val="0"/>
          <c:showPercent val="0"/>
          <c:showBubbleSize val="0"/>
        </c:dLbls>
        <c:gapWidth val="50"/>
        <c:axId val="481805504"/>
        <c:axId val="483069184"/>
      </c:barChart>
      <c:catAx>
        <c:axId val="481805504"/>
        <c:scaling>
          <c:orientation val="minMax"/>
        </c:scaling>
        <c:delete val="0"/>
        <c:axPos val="b"/>
        <c:numFmt formatCode="General" sourceLinked="1"/>
        <c:majorTickMark val="none"/>
        <c:minorTickMark val="none"/>
        <c:tickLblPos val="nextTo"/>
        <c:spPr>
          <a:ln w="9525">
            <a:solidFill>
              <a:srgbClr val="6F6E6F"/>
            </a:solidFill>
            <a:prstDash val="solid"/>
          </a:ln>
        </c:spPr>
        <c:txPr>
          <a:bodyPr rot="0" vert="horz"/>
          <a:lstStyle/>
          <a:p>
            <a:pPr>
              <a:defRPr/>
            </a:pPr>
            <a:endParaRPr lang="en-US"/>
          </a:p>
        </c:txPr>
        <c:crossAx val="483069184"/>
        <c:crosses val="autoZero"/>
        <c:auto val="1"/>
        <c:lblAlgn val="ctr"/>
        <c:lblOffset val="100"/>
        <c:noMultiLvlLbl val="0"/>
      </c:catAx>
      <c:valAx>
        <c:axId val="483069184"/>
        <c:scaling>
          <c:orientation val="minMax"/>
          <c:min val="0"/>
        </c:scaling>
        <c:delete val="0"/>
        <c:axPos val="l"/>
        <c:numFmt formatCode="#,##0_);\(#,##0\);&quot;-&quot;_);@_)" sourceLinked="1"/>
        <c:majorTickMark val="none"/>
        <c:minorTickMark val="none"/>
        <c:tickLblPos val="none"/>
        <c:spPr>
          <a:ln w="9525">
            <a:noFill/>
            <a:prstDash val="solid"/>
          </a:ln>
        </c:spPr>
        <c:crossAx val="481805504"/>
        <c:crosses val="autoZero"/>
        <c:crossBetween val="between"/>
      </c:valAx>
      <c:spPr>
        <a:noFill/>
        <a:ln w="25400">
          <a:noFill/>
        </a:ln>
      </c:spPr>
    </c:plotArea>
    <c:plotVisOnly val="1"/>
    <c:dispBlanksAs val="gap"/>
    <c:showDLblsOverMax val="0"/>
  </c:chart>
  <c:spPr>
    <a:noFill/>
    <a:ln w="25400">
      <a:noFill/>
    </a:ln>
    <a:extLst>
      <a:ext uri="{909E8E84-426E-40DD-AFC4-6F175D3DCCD1}">
        <a14:hiddenFill xmlns:a14="http://schemas.microsoft.com/office/drawing/2010/main">
          <a:solidFill>
            <a:sysClr val="window" lastClr="FFFFFF"/>
          </a:solidFill>
        </a14:hiddenFill>
      </a:ext>
    </a:extLst>
  </c:spPr>
  <c:txPr>
    <a:bodyPr/>
    <a:lstStyle/>
    <a:p>
      <a:pPr>
        <a:defRPr sz="1000" b="0" i="0" u="none" strike="noStrike" baseline="0">
          <a:solidFill>
            <a:srgbClr val="000000"/>
          </a:solidFill>
          <a:latin typeface="+mj-lt"/>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9741911150735696"/>
          <c:h val="0.82440162504811121"/>
        </c:manualLayout>
      </c:layout>
      <c:barChart>
        <c:barDir val="col"/>
        <c:grouping val="stacked"/>
        <c:varyColors val="0"/>
        <c:ser>
          <c:idx val="0"/>
          <c:order val="0"/>
          <c:tx>
            <c:strRef>
              <c:f>'Chart &amp; Check'!$J$56</c:f>
              <c:strCache>
                <c:ptCount val="1"/>
                <c:pt idx="0">
                  <c:v>Au M&amp;I</c:v>
                </c:pt>
              </c:strCache>
            </c:strRef>
          </c:tx>
          <c:spPr>
            <a:solidFill>
              <a:srgbClr val="9FABB7"/>
            </a:solidFill>
            <a:ln w="9525">
              <a:solidFill>
                <a:sysClr val="window" lastClr="FFFFFF"/>
              </a:solidFill>
              <a:prstDash val="solid"/>
            </a:ln>
          </c:spPr>
          <c:invertIfNegative val="0"/>
          <c:dPt>
            <c:idx val="0"/>
            <c:invertIfNegative val="0"/>
            <c:bubble3D val="0"/>
            <c:extLst>
              <c:ext xmlns:c16="http://schemas.microsoft.com/office/drawing/2014/chart" uri="{C3380CC4-5D6E-409C-BE32-E72D297353CC}">
                <c16:uniqueId val="{00000000-775E-480A-A224-06E9F55E08A5}"/>
              </c:ext>
            </c:extLst>
          </c:dPt>
          <c:dPt>
            <c:idx val="1"/>
            <c:invertIfNegative val="0"/>
            <c:bubble3D val="0"/>
            <c:spPr>
              <a:solidFill>
                <a:srgbClr val="9FABB7"/>
              </a:solidFill>
              <a:ln w="12700">
                <a:solidFill>
                  <a:sysClr val="window" lastClr="FFFFFF"/>
                </a:solidFill>
                <a:prstDash val="solid"/>
              </a:ln>
            </c:spPr>
            <c:extLst>
              <c:ext xmlns:c16="http://schemas.microsoft.com/office/drawing/2014/chart" uri="{C3380CC4-5D6E-409C-BE32-E72D297353CC}">
                <c16:uniqueId val="{00000002-775E-480A-A224-06E9F55E08A5}"/>
              </c:ext>
            </c:extLst>
          </c:dPt>
          <c:dPt>
            <c:idx val="2"/>
            <c:invertIfNegative val="0"/>
            <c:bubble3D val="0"/>
            <c:extLst>
              <c:ext xmlns:c16="http://schemas.microsoft.com/office/drawing/2014/chart" uri="{C3380CC4-5D6E-409C-BE32-E72D297353CC}">
                <c16:uniqueId val="{00000003-775E-480A-A224-06E9F55E08A5}"/>
              </c:ext>
            </c:extLst>
          </c:dPt>
          <c:dPt>
            <c:idx val="3"/>
            <c:invertIfNegative val="0"/>
            <c:bubble3D val="0"/>
            <c:spPr>
              <a:solidFill>
                <a:srgbClr val="9FABB7"/>
              </a:solidFill>
              <a:ln w="12700">
                <a:solidFill>
                  <a:sysClr val="window" lastClr="FFFFFF"/>
                </a:solidFill>
                <a:prstDash val="solid"/>
              </a:ln>
            </c:spPr>
            <c:extLst>
              <c:ext xmlns:c16="http://schemas.microsoft.com/office/drawing/2014/chart" uri="{C3380CC4-5D6E-409C-BE32-E72D297353CC}">
                <c16:uniqueId val="{00000005-775E-480A-A224-06E9F55E08A5}"/>
              </c:ext>
            </c:extLst>
          </c:dPt>
          <c:dPt>
            <c:idx val="4"/>
            <c:invertIfNegative val="0"/>
            <c:bubble3D val="0"/>
            <c:spPr>
              <a:solidFill>
                <a:srgbClr val="9FABB7"/>
              </a:solidFill>
              <a:ln w="12700">
                <a:solidFill>
                  <a:sysClr val="window" lastClr="FFFFFF"/>
                </a:solidFill>
                <a:prstDash val="solid"/>
              </a:ln>
            </c:spPr>
            <c:extLst>
              <c:ext xmlns:c16="http://schemas.microsoft.com/office/drawing/2014/chart" uri="{C3380CC4-5D6E-409C-BE32-E72D297353CC}">
                <c16:uniqueId val="{00000007-775E-480A-A224-06E9F55E08A5}"/>
              </c:ext>
            </c:extLst>
          </c:dPt>
          <c:dPt>
            <c:idx val="5"/>
            <c:invertIfNegative val="0"/>
            <c:bubble3D val="0"/>
            <c:spPr>
              <a:solidFill>
                <a:srgbClr val="9FABB7"/>
              </a:solidFill>
              <a:ln w="12700">
                <a:solidFill>
                  <a:sysClr val="window" lastClr="FFFFFF"/>
                </a:solidFill>
                <a:prstDash val="solid"/>
              </a:ln>
            </c:spPr>
            <c:extLst>
              <c:ext xmlns:c16="http://schemas.microsoft.com/office/drawing/2014/chart" uri="{C3380CC4-5D6E-409C-BE32-E72D297353CC}">
                <c16:uniqueId val="{00000009-775E-480A-A224-06E9F55E08A5}"/>
              </c:ext>
            </c:extLst>
          </c:dPt>
          <c:dPt>
            <c:idx val="6"/>
            <c:invertIfNegative val="0"/>
            <c:bubble3D val="0"/>
            <c:spPr>
              <a:solidFill>
                <a:srgbClr val="9FABB7"/>
              </a:solidFill>
              <a:ln w="12700">
                <a:solidFill>
                  <a:sysClr val="window" lastClr="FFFFFF"/>
                </a:solidFill>
                <a:prstDash val="solid"/>
              </a:ln>
            </c:spPr>
            <c:extLst>
              <c:ext xmlns:c16="http://schemas.microsoft.com/office/drawing/2014/chart" uri="{C3380CC4-5D6E-409C-BE32-E72D297353CC}">
                <c16:uniqueId val="{0000000B-775E-480A-A224-06E9F55E08A5}"/>
              </c:ext>
            </c:extLst>
          </c:dPt>
          <c:dPt>
            <c:idx val="7"/>
            <c:invertIfNegative val="0"/>
            <c:bubble3D val="0"/>
            <c:spPr>
              <a:solidFill>
                <a:srgbClr val="9FABB7"/>
              </a:solidFill>
              <a:ln w="12700">
                <a:solidFill>
                  <a:sysClr val="window" lastClr="FFFFFF"/>
                </a:solidFill>
                <a:prstDash val="solid"/>
              </a:ln>
            </c:spPr>
            <c:extLst>
              <c:ext xmlns:c16="http://schemas.microsoft.com/office/drawing/2014/chart" uri="{C3380CC4-5D6E-409C-BE32-E72D297353CC}">
                <c16:uniqueId val="{0000000D-775E-480A-A224-06E9F55E08A5}"/>
              </c:ext>
            </c:extLst>
          </c:dPt>
          <c:dPt>
            <c:idx val="8"/>
            <c:invertIfNegative val="0"/>
            <c:bubble3D val="0"/>
            <c:spPr>
              <a:solidFill>
                <a:srgbClr val="9FABB7"/>
              </a:solidFill>
              <a:ln w="12700">
                <a:solidFill>
                  <a:sysClr val="window" lastClr="FFFFFF"/>
                </a:solidFill>
                <a:prstDash val="solid"/>
              </a:ln>
            </c:spPr>
            <c:extLst>
              <c:ext xmlns:c16="http://schemas.microsoft.com/office/drawing/2014/chart" uri="{C3380CC4-5D6E-409C-BE32-E72D297353CC}">
                <c16:uniqueId val="{0000000F-775E-480A-A224-06E9F55E08A5}"/>
              </c:ext>
            </c:extLst>
          </c:dPt>
          <c:dPt>
            <c:idx val="9"/>
            <c:invertIfNegative val="0"/>
            <c:bubble3D val="0"/>
            <c:extLst>
              <c:ext xmlns:c16="http://schemas.microsoft.com/office/drawing/2014/chart" uri="{C3380CC4-5D6E-409C-BE32-E72D297353CC}">
                <c16:uniqueId val="{00000010-775E-480A-A224-06E9F55E08A5}"/>
              </c:ext>
            </c:extLst>
          </c:dPt>
          <c:dLbls>
            <c:spPr>
              <a:noFill/>
              <a:ln w="25400">
                <a:noFill/>
              </a:ln>
            </c:spPr>
            <c:txPr>
              <a:bodyPr wrap="square" lIns="38100" tIns="19050" rIns="38100" bIns="19050" anchor="ctr">
                <a:spAutoFit/>
              </a:bodyPr>
              <a:lstStyle/>
              <a:p>
                <a:pPr>
                  <a:defRPr>
                    <a:solidFill>
                      <a:sysClr val="windowText" lastClr="00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 &amp; Check'!$I$57:$I$66</c:f>
              <c:strCache>
                <c:ptCount val="10"/>
                <c:pt idx="0">
                  <c:v>KSM</c:v>
                </c:pt>
                <c:pt idx="1">
                  <c:v>Olympic 
Dam</c:v>
                </c:pt>
                <c:pt idx="2">
                  <c:v>Pebble</c:v>
                </c:pt>
                <c:pt idx="3">
                  <c:v>Nevada Operations</c:v>
                </c:pt>
                <c:pt idx="4">
                  <c:v>Grasberg</c:v>
                </c:pt>
                <c:pt idx="5">
                  <c:v>Sukhoi 
Log</c:v>
                </c:pt>
                <c:pt idx="6">
                  <c:v>Oyu 
Tolgoi</c:v>
                </c:pt>
                <c:pt idx="7">
                  <c:v>South Deep</c:v>
                </c:pt>
                <c:pt idx="8">
                  <c:v>Norte 
Abierto</c:v>
                </c:pt>
                <c:pt idx="9">
                  <c:v>Siembra Minera</c:v>
                </c:pt>
              </c:strCache>
            </c:strRef>
          </c:cat>
          <c:val>
            <c:numRef>
              <c:f>'Chart &amp; Check'!$J$57:$J$66</c:f>
              <c:numCache>
                <c:formatCode>#,##0_);\(#,##0\);"-"_);@_)</c:formatCode>
                <c:ptCount val="10"/>
                <c:pt idx="0">
                  <c:v>88.7</c:v>
                </c:pt>
                <c:pt idx="1">
                  <c:v>87.781117880624379</c:v>
                </c:pt>
                <c:pt idx="2">
                  <c:v>70.57212210844439</c:v>
                </c:pt>
                <c:pt idx="3">
                  <c:v>72.195121951219519</c:v>
                </c:pt>
                <c:pt idx="4">
                  <c:v>84.797530824505287</c:v>
                </c:pt>
                <c:pt idx="5">
                  <c:v>48</c:v>
                </c:pt>
                <c:pt idx="6">
                  <c:v>20.190975292169689</c:v>
                </c:pt>
                <c:pt idx="7">
                  <c:v>48.219000000000001</c:v>
                </c:pt>
                <c:pt idx="8">
                  <c:v>44.8</c:v>
                </c:pt>
                <c:pt idx="9">
                  <c:v>26.823</c:v>
                </c:pt>
              </c:numCache>
            </c:numRef>
          </c:val>
          <c:extLst>
            <c:ext xmlns:c16="http://schemas.microsoft.com/office/drawing/2014/chart" uri="{C3380CC4-5D6E-409C-BE32-E72D297353CC}">
              <c16:uniqueId val="{00000011-775E-480A-A224-06E9F55E08A5}"/>
            </c:ext>
          </c:extLst>
        </c:ser>
        <c:ser>
          <c:idx val="1"/>
          <c:order val="1"/>
          <c:tx>
            <c:strRef>
              <c:f>'Chart &amp; Check'!$K$56</c:f>
              <c:strCache>
                <c:ptCount val="1"/>
                <c:pt idx="0">
                  <c:v>Inferred</c:v>
                </c:pt>
              </c:strCache>
            </c:strRef>
          </c:tx>
          <c:spPr>
            <a:solidFill>
              <a:srgbClr val="83BEEB"/>
            </a:solidFill>
            <a:ln>
              <a:solidFill>
                <a:sysClr val="window" lastClr="FFFFFF"/>
              </a:solidFill>
            </a:ln>
          </c:spPr>
          <c:invertIfNegative val="0"/>
          <c:dLbls>
            <c:spPr>
              <a:solidFill>
                <a:srgbClr val="83BEEB"/>
              </a:solid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'Chart &amp; Check'!$I$57:$I$66</c:f>
              <c:strCache>
                <c:ptCount val="10"/>
                <c:pt idx="0">
                  <c:v>KSM</c:v>
                </c:pt>
                <c:pt idx="1">
                  <c:v>Olympic 
Dam</c:v>
                </c:pt>
                <c:pt idx="2">
                  <c:v>Pebble</c:v>
                </c:pt>
                <c:pt idx="3">
                  <c:v>Nevada Operations</c:v>
                </c:pt>
                <c:pt idx="4">
                  <c:v>Grasberg</c:v>
                </c:pt>
                <c:pt idx="5">
                  <c:v>Sukhoi 
Log</c:v>
                </c:pt>
                <c:pt idx="6">
                  <c:v>Oyu 
Tolgoi</c:v>
                </c:pt>
                <c:pt idx="7">
                  <c:v>South Deep</c:v>
                </c:pt>
                <c:pt idx="8">
                  <c:v>Norte 
Abierto</c:v>
                </c:pt>
                <c:pt idx="9">
                  <c:v>Siembra Minera</c:v>
                </c:pt>
              </c:strCache>
            </c:strRef>
          </c:cat>
          <c:val>
            <c:numRef>
              <c:f>'Chart &amp; Check'!$K$57:$K$66</c:f>
              <c:numCache>
                <c:formatCode>#,##0_);\(#,##0\);"-"_);@_)</c:formatCode>
                <c:ptCount val="10"/>
                <c:pt idx="0">
                  <c:v>71.5</c:v>
                </c:pt>
                <c:pt idx="1">
                  <c:v>23.936212966386417</c:v>
                </c:pt>
                <c:pt idx="2">
                  <c:v>35.799829601170288</c:v>
                </c:pt>
                <c:pt idx="3">
                  <c:v>18.679430894308943</c:v>
                </c:pt>
                <c:pt idx="4">
                  <c:v>4.3056247689166813</c:v>
                </c:pt>
                <c:pt idx="5">
                  <c:v>33</c:v>
                </c:pt>
                <c:pt idx="6">
                  <c:v>34.320574854919862</c:v>
                </c:pt>
                <c:pt idx="7">
                  <c:v>5.9640000000000004</c:v>
                </c:pt>
                <c:pt idx="8">
                  <c:v>8.8000000000000007</c:v>
                </c:pt>
                <c:pt idx="9">
                  <c:v>25.388999999999999</c:v>
                </c:pt>
              </c:numCache>
            </c:numRef>
          </c:val>
          <c:extLst>
            <c:ext xmlns:c16="http://schemas.microsoft.com/office/drawing/2014/chart" uri="{C3380CC4-5D6E-409C-BE32-E72D297353CC}">
              <c16:uniqueId val="{00000012-775E-480A-A224-06E9F55E08A5}"/>
            </c:ext>
          </c:extLst>
        </c:ser>
        <c:dLbls>
          <c:showLegendKey val="0"/>
          <c:showVal val="0"/>
          <c:showCatName val="0"/>
          <c:showSerName val="0"/>
          <c:showPercent val="0"/>
          <c:showBubbleSize val="0"/>
        </c:dLbls>
        <c:gapWidth val="50"/>
        <c:overlap val="100"/>
        <c:axId val="483062520"/>
        <c:axId val="483073496"/>
      </c:barChart>
      <c:catAx>
        <c:axId val="483062520"/>
        <c:scaling>
          <c:orientation val="minMax"/>
        </c:scaling>
        <c:delete val="0"/>
        <c:axPos val="b"/>
        <c:numFmt formatCode="General" sourceLinked="1"/>
        <c:majorTickMark val="none"/>
        <c:minorTickMark val="none"/>
        <c:tickLblPos val="nextTo"/>
        <c:spPr>
          <a:ln w="9525">
            <a:solidFill>
              <a:srgbClr val="6F6E6F"/>
            </a:solidFill>
            <a:prstDash val="solid"/>
          </a:ln>
        </c:spPr>
        <c:txPr>
          <a:bodyPr rot="0" vert="horz"/>
          <a:lstStyle/>
          <a:p>
            <a:pPr>
              <a:defRPr/>
            </a:pPr>
            <a:endParaRPr lang="en-US"/>
          </a:p>
        </c:txPr>
        <c:crossAx val="483073496"/>
        <c:crosses val="autoZero"/>
        <c:auto val="1"/>
        <c:lblAlgn val="ctr"/>
        <c:lblOffset val="100"/>
        <c:noMultiLvlLbl val="0"/>
      </c:catAx>
      <c:valAx>
        <c:axId val="483073496"/>
        <c:scaling>
          <c:orientation val="minMax"/>
        </c:scaling>
        <c:delete val="0"/>
        <c:axPos val="l"/>
        <c:numFmt formatCode="#,##0_);\(#,##0\);&quot;-&quot;_);@_)" sourceLinked="1"/>
        <c:majorTickMark val="none"/>
        <c:minorTickMark val="none"/>
        <c:tickLblPos val="none"/>
        <c:spPr>
          <a:ln w="9525">
            <a:noFill/>
            <a:prstDash val="solid"/>
          </a:ln>
        </c:spPr>
        <c:crossAx val="483062520"/>
        <c:crosses val="autoZero"/>
        <c:crossBetween val="between"/>
      </c:valAx>
      <c:spPr>
        <a:noFill/>
        <a:ln w="25400">
          <a:noFill/>
        </a:ln>
      </c:spPr>
    </c:plotArea>
    <c:plotVisOnly val="1"/>
    <c:dispBlanksAs val="gap"/>
    <c:showDLblsOverMax val="0"/>
  </c:chart>
  <c:spPr>
    <a:noFill/>
    <a:ln w="25400">
      <a:noFill/>
    </a:ln>
    <a:extLst>
      <a:ext uri="{909E8E84-426E-40DD-AFC4-6F175D3DCCD1}">
        <a14:hiddenFill xmlns:a14="http://schemas.microsoft.com/office/drawing/2010/main">
          <a:solidFill>
            <a:sysClr val="window" lastClr="FFFFFF"/>
          </a:solidFill>
        </a14:hiddenFill>
      </a:ext>
    </a:extLst>
  </c:spPr>
  <c:txPr>
    <a:bodyPr/>
    <a:lstStyle/>
    <a:p>
      <a:pPr>
        <a:defRPr sz="1000" b="0" i="0">
          <a:latin typeface="+mj-lt"/>
          <a:ea typeface="Arial"/>
          <a:cs typeface="Arial"/>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9741911150735696"/>
          <c:h val="0.82580543817180385"/>
        </c:manualLayout>
      </c:layout>
      <c:barChart>
        <c:barDir val="col"/>
        <c:grouping val="stacked"/>
        <c:varyColors val="0"/>
        <c:ser>
          <c:idx val="0"/>
          <c:order val="0"/>
          <c:tx>
            <c:strRef>
              <c:f>'Chart &amp; Check'!$J$53</c:f>
              <c:strCache>
                <c:ptCount val="1"/>
                <c:pt idx="0">
                  <c:v>Cu M&amp;I</c:v>
                </c:pt>
              </c:strCache>
            </c:strRef>
          </c:tx>
          <c:spPr>
            <a:solidFill>
              <a:srgbClr val="9FABB7"/>
            </a:solidFill>
            <a:ln w="9525">
              <a:solidFill>
                <a:srgbClr val="FFFFFF"/>
              </a:solidFill>
              <a:prstDash val="solid"/>
            </a:ln>
          </c:spPr>
          <c:invertIfNegative val="0"/>
          <c:dPt>
            <c:idx val="0"/>
            <c:invertIfNegative val="0"/>
            <c:bubble3D val="0"/>
            <c:extLst>
              <c:ext xmlns:c16="http://schemas.microsoft.com/office/drawing/2014/chart" uri="{C3380CC4-5D6E-409C-BE32-E72D297353CC}">
                <c16:uniqueId val="{00000000-944D-43A5-856C-93FBD0BEBF22}"/>
              </c:ext>
            </c:extLst>
          </c:dPt>
          <c:dPt>
            <c:idx val="1"/>
            <c:invertIfNegative val="0"/>
            <c:bubble3D val="0"/>
            <c:extLst>
              <c:ext xmlns:c16="http://schemas.microsoft.com/office/drawing/2014/chart" uri="{C3380CC4-5D6E-409C-BE32-E72D297353CC}">
                <c16:uniqueId val="{00000001-944D-43A5-856C-93FBD0BEBF22}"/>
              </c:ext>
            </c:extLst>
          </c:dPt>
          <c:dPt>
            <c:idx val="2"/>
            <c:invertIfNegative val="0"/>
            <c:bubble3D val="0"/>
            <c:extLst>
              <c:ext xmlns:c16="http://schemas.microsoft.com/office/drawing/2014/chart" uri="{C3380CC4-5D6E-409C-BE32-E72D297353CC}">
                <c16:uniqueId val="{00000002-944D-43A5-856C-93FBD0BEBF22}"/>
              </c:ext>
            </c:extLst>
          </c:dPt>
          <c:dPt>
            <c:idx val="3"/>
            <c:invertIfNegative val="0"/>
            <c:bubble3D val="0"/>
            <c:extLst>
              <c:ext xmlns:c16="http://schemas.microsoft.com/office/drawing/2014/chart" uri="{C3380CC4-5D6E-409C-BE32-E72D297353CC}">
                <c16:uniqueId val="{00000003-944D-43A5-856C-93FBD0BEBF22}"/>
              </c:ext>
            </c:extLst>
          </c:dPt>
          <c:dPt>
            <c:idx val="4"/>
            <c:invertIfNegative val="0"/>
            <c:bubble3D val="0"/>
            <c:extLst>
              <c:ext xmlns:c16="http://schemas.microsoft.com/office/drawing/2014/chart" uri="{C3380CC4-5D6E-409C-BE32-E72D297353CC}">
                <c16:uniqueId val="{00000004-944D-43A5-856C-93FBD0BEBF22}"/>
              </c:ext>
            </c:extLst>
          </c:dPt>
          <c:dPt>
            <c:idx val="5"/>
            <c:invertIfNegative val="0"/>
            <c:bubble3D val="0"/>
            <c:extLst>
              <c:ext xmlns:c16="http://schemas.microsoft.com/office/drawing/2014/chart" uri="{C3380CC4-5D6E-409C-BE32-E72D297353CC}">
                <c16:uniqueId val="{00000005-944D-43A5-856C-93FBD0BEBF22}"/>
              </c:ext>
            </c:extLst>
          </c:dPt>
          <c:dPt>
            <c:idx val="6"/>
            <c:invertIfNegative val="0"/>
            <c:bubble3D val="0"/>
            <c:extLst>
              <c:ext xmlns:c16="http://schemas.microsoft.com/office/drawing/2014/chart" uri="{C3380CC4-5D6E-409C-BE32-E72D297353CC}">
                <c16:uniqueId val="{00000006-944D-43A5-856C-93FBD0BEBF22}"/>
              </c:ext>
            </c:extLst>
          </c:dPt>
          <c:dPt>
            <c:idx val="7"/>
            <c:invertIfNegative val="0"/>
            <c:bubble3D val="0"/>
            <c:extLst>
              <c:ext xmlns:c16="http://schemas.microsoft.com/office/drawing/2014/chart" uri="{C3380CC4-5D6E-409C-BE32-E72D297353CC}">
                <c16:uniqueId val="{00000007-944D-43A5-856C-93FBD0BEBF22}"/>
              </c:ext>
            </c:extLst>
          </c:dPt>
          <c:dPt>
            <c:idx val="8"/>
            <c:invertIfNegative val="0"/>
            <c:bubble3D val="0"/>
            <c:extLst>
              <c:ext xmlns:c16="http://schemas.microsoft.com/office/drawing/2014/chart" uri="{C3380CC4-5D6E-409C-BE32-E72D297353CC}">
                <c16:uniqueId val="{00000008-944D-43A5-856C-93FBD0BEBF22}"/>
              </c:ext>
            </c:extLst>
          </c:dPt>
          <c:dPt>
            <c:idx val="9"/>
            <c:invertIfNegative val="0"/>
            <c:bubble3D val="0"/>
            <c:extLst>
              <c:ext xmlns:c16="http://schemas.microsoft.com/office/drawing/2014/chart" uri="{C3380CC4-5D6E-409C-BE32-E72D297353CC}">
                <c16:uniqueId val="{00000009-944D-43A5-856C-93FBD0BEBF22}"/>
              </c:ext>
            </c:extLst>
          </c:dPt>
          <c:dLbls>
            <c:spPr>
              <a:noFill/>
              <a:ln w="25400">
                <a:noFill/>
              </a:ln>
            </c:spPr>
            <c:txPr>
              <a:bodyPr wrap="square" lIns="38100" tIns="19050" rIns="38100" bIns="19050" anchor="ctr">
                <a:spAutoFit/>
              </a:bodyPr>
              <a:lstStyle/>
              <a:p>
                <a:pPr>
                  <a:defRPr>
                    <a:solidFill>
                      <a:sysClr val="windowText" lastClr="00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 &amp; Check'!$I$70:$I$79</c:f>
              <c:strCache>
                <c:ptCount val="10"/>
                <c:pt idx="0">
                  <c:v>Pebble</c:v>
                </c:pt>
                <c:pt idx="1">
                  <c:v>Resolution</c:v>
                </c:pt>
                <c:pt idx="2">
                  <c:v>KSM</c:v>
                </c:pt>
                <c:pt idx="3">
                  <c:v>El Pachon</c:v>
                </c:pt>
                <c:pt idx="4">
                  <c:v>La Granja</c:v>
                </c:pt>
                <c:pt idx="5">
                  <c:v>Reko Diq</c:v>
                </c:pt>
                <c:pt idx="6">
                  <c:v>El Arco</c:v>
                </c:pt>
                <c:pt idx="7">
                  <c:v>Onto</c:v>
                </c:pt>
                <c:pt idx="8">
                  <c:v>Los Azules</c:v>
                </c:pt>
                <c:pt idx="9">
                  <c:v>NuevaUnion</c:v>
                </c:pt>
              </c:strCache>
            </c:strRef>
          </c:cat>
          <c:val>
            <c:numRef>
              <c:f>'Chart &amp; Check'!$J$70:$J$79</c:f>
              <c:numCache>
                <c:formatCode>#,##0_);\(#,##0\);"-"_);@_)</c:formatCode>
                <c:ptCount val="10"/>
                <c:pt idx="0">
                  <c:v>25.824000000000002</c:v>
                </c:pt>
                <c:pt idx="1">
                  <c:v>13.6836</c:v>
                </c:pt>
                <c:pt idx="2">
                  <c:v>8.902203941844741</c:v>
                </c:pt>
                <c:pt idx="3">
                  <c:v>10</c:v>
                </c:pt>
                <c:pt idx="5">
                  <c:v>17</c:v>
                </c:pt>
                <c:pt idx="6">
                  <c:v>8.8403099999999988</c:v>
                </c:pt>
                <c:pt idx="7">
                  <c:v>10.559999999999999</c:v>
                </c:pt>
                <c:pt idx="8">
                  <c:v>4.9441568819987598</c:v>
                </c:pt>
                <c:pt idx="9">
                  <c:v>8.9440000000000008</c:v>
                </c:pt>
              </c:numCache>
            </c:numRef>
          </c:val>
          <c:extLst>
            <c:ext xmlns:c16="http://schemas.microsoft.com/office/drawing/2014/chart" uri="{C3380CC4-5D6E-409C-BE32-E72D297353CC}">
              <c16:uniqueId val="{0000000A-944D-43A5-856C-93FBD0BEBF22}"/>
            </c:ext>
          </c:extLst>
        </c:ser>
        <c:ser>
          <c:idx val="1"/>
          <c:order val="1"/>
          <c:tx>
            <c:strRef>
              <c:f>'Chart &amp; Check'!$K$69</c:f>
              <c:strCache>
                <c:ptCount val="1"/>
                <c:pt idx="0">
                  <c:v>Cu Inferred</c:v>
                </c:pt>
              </c:strCache>
            </c:strRef>
          </c:tx>
          <c:spPr>
            <a:solidFill>
              <a:srgbClr val="83BEEB"/>
            </a:solidFill>
            <a:ln w="9525">
              <a:solidFill>
                <a:srgbClr val="FFFFFF"/>
              </a:solidFill>
              <a:prstDash val="solid"/>
            </a:ln>
          </c:spPr>
          <c:invertIfNegative val="0"/>
          <c:dLbls>
            <c:spPr>
              <a:solidFill>
                <a:srgbClr val="83BEEB"/>
              </a:solid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'Chart &amp; Check'!$I$70:$I$79</c:f>
              <c:strCache>
                <c:ptCount val="10"/>
                <c:pt idx="0">
                  <c:v>Pebble</c:v>
                </c:pt>
                <c:pt idx="1">
                  <c:v>Resolution</c:v>
                </c:pt>
                <c:pt idx="2">
                  <c:v>KSM</c:v>
                </c:pt>
                <c:pt idx="3">
                  <c:v>El Pachon</c:v>
                </c:pt>
                <c:pt idx="4">
                  <c:v>La Granja</c:v>
                </c:pt>
                <c:pt idx="5">
                  <c:v>Reko Diq</c:v>
                </c:pt>
                <c:pt idx="6">
                  <c:v>El Arco</c:v>
                </c:pt>
                <c:pt idx="7">
                  <c:v>Onto</c:v>
                </c:pt>
                <c:pt idx="8">
                  <c:v>Los Azules</c:v>
                </c:pt>
                <c:pt idx="9">
                  <c:v>NuevaUnion</c:v>
                </c:pt>
              </c:strCache>
            </c:strRef>
          </c:cat>
          <c:val>
            <c:numRef>
              <c:f>'Chart &amp; Check'!$K$70:$K$79</c:f>
              <c:numCache>
                <c:formatCode>#,##0_);\(#,##0\);"-"_);@_)</c:formatCode>
                <c:ptCount val="10"/>
                <c:pt idx="0">
                  <c:v>11.135</c:v>
                </c:pt>
                <c:pt idx="1">
                  <c:v>14.5152</c:v>
                </c:pt>
                <c:pt idx="2">
                  <c:v>17.454688162953605</c:v>
                </c:pt>
                <c:pt idx="3">
                  <c:v>15.6</c:v>
                </c:pt>
                <c:pt idx="4">
                  <c:v>22.032</c:v>
                </c:pt>
                <c:pt idx="5">
                  <c:v>4.4000000000000004</c:v>
                </c:pt>
                <c:pt idx="6">
                  <c:v>8.8356300000000001</c:v>
                </c:pt>
                <c:pt idx="7">
                  <c:v>7</c:v>
                </c:pt>
                <c:pt idx="8">
                  <c:v>12.110916399024482</c:v>
                </c:pt>
                <c:pt idx="9">
                  <c:v>3.00332</c:v>
                </c:pt>
              </c:numCache>
            </c:numRef>
          </c:val>
          <c:extLst>
            <c:ext xmlns:c16="http://schemas.microsoft.com/office/drawing/2014/chart" uri="{C3380CC4-5D6E-409C-BE32-E72D297353CC}">
              <c16:uniqueId val="{0000000B-944D-43A5-856C-93FBD0BEBF22}"/>
            </c:ext>
          </c:extLst>
        </c:ser>
        <c:dLbls>
          <c:showLegendKey val="0"/>
          <c:showVal val="0"/>
          <c:showCatName val="0"/>
          <c:showSerName val="0"/>
          <c:showPercent val="0"/>
          <c:showBubbleSize val="0"/>
        </c:dLbls>
        <c:gapWidth val="50"/>
        <c:overlap val="100"/>
        <c:axId val="483062520"/>
        <c:axId val="483073496"/>
      </c:barChart>
      <c:catAx>
        <c:axId val="483062520"/>
        <c:scaling>
          <c:orientation val="minMax"/>
        </c:scaling>
        <c:delete val="0"/>
        <c:axPos val="b"/>
        <c:numFmt formatCode="General" sourceLinked="1"/>
        <c:majorTickMark val="none"/>
        <c:minorTickMark val="none"/>
        <c:tickLblPos val="nextTo"/>
        <c:spPr>
          <a:ln w="9525">
            <a:solidFill>
              <a:srgbClr val="6F6E6F"/>
            </a:solidFill>
            <a:prstDash val="solid"/>
          </a:ln>
        </c:spPr>
        <c:txPr>
          <a:bodyPr rot="0" vert="horz"/>
          <a:lstStyle/>
          <a:p>
            <a:pPr>
              <a:defRPr/>
            </a:pPr>
            <a:endParaRPr lang="en-US"/>
          </a:p>
        </c:txPr>
        <c:crossAx val="483073496"/>
        <c:crosses val="autoZero"/>
        <c:auto val="1"/>
        <c:lblAlgn val="ctr"/>
        <c:lblOffset val="100"/>
        <c:noMultiLvlLbl val="0"/>
      </c:catAx>
      <c:valAx>
        <c:axId val="483073496"/>
        <c:scaling>
          <c:orientation val="minMax"/>
        </c:scaling>
        <c:delete val="0"/>
        <c:axPos val="l"/>
        <c:numFmt formatCode="#,##0_);\(#,##0\);&quot;-&quot;_);@_)" sourceLinked="1"/>
        <c:majorTickMark val="none"/>
        <c:minorTickMark val="none"/>
        <c:tickLblPos val="none"/>
        <c:spPr>
          <a:ln w="9525">
            <a:noFill/>
            <a:prstDash val="solid"/>
          </a:ln>
        </c:spPr>
        <c:crossAx val="483062520"/>
        <c:crosses val="autoZero"/>
        <c:crossBetween val="between"/>
      </c:valAx>
      <c:spPr>
        <a:noFill/>
        <a:ln w="25400">
          <a:noFill/>
        </a:ln>
      </c:spPr>
    </c:plotArea>
    <c:plotVisOnly val="1"/>
    <c:dispBlanksAs val="gap"/>
    <c:showDLblsOverMax val="0"/>
  </c:chart>
  <c:spPr>
    <a:noFill/>
    <a:ln w="25400">
      <a:noFill/>
    </a:ln>
    <a:extLst>
      <a:ext uri="{909E8E84-426E-40DD-AFC4-6F175D3DCCD1}">
        <a14:hiddenFill xmlns:a14="http://schemas.microsoft.com/office/drawing/2010/main">
          <a:solidFill>
            <a:sysClr val="window" lastClr="FFFFFF"/>
          </a:solidFill>
        </a14:hiddenFill>
      </a:ext>
    </a:extLst>
  </c:spPr>
  <c:txPr>
    <a:bodyPr/>
    <a:lstStyle/>
    <a:p>
      <a:pPr>
        <a:defRPr sz="1000" b="0" i="0">
          <a:latin typeface="+mj-lt"/>
          <a:ea typeface="Arial"/>
          <a:cs typeface="Arial"/>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79"/>
          </a:xfrm>
          <a:prstGeom prst="rect">
            <a:avLst/>
          </a:prstGeom>
        </p:spPr>
        <p:txBody>
          <a:bodyPr vert="horz" lIns="93932" tIns="46966" rIns="93932" bIns="46966" rtlCol="0"/>
          <a:lstStyle>
            <a:lvl1pPr algn="l">
              <a:defRPr sz="1200"/>
            </a:lvl1pPr>
          </a:lstStyle>
          <a:p>
            <a:endParaRPr lang="en-US"/>
          </a:p>
        </p:txBody>
      </p:sp>
      <p:sp>
        <p:nvSpPr>
          <p:cNvPr id="3" name="Date Placeholder 2"/>
          <p:cNvSpPr>
            <a:spLocks noGrp="1"/>
          </p:cNvSpPr>
          <p:nvPr>
            <p:ph type="dt" idx="1"/>
          </p:nvPr>
        </p:nvSpPr>
        <p:spPr>
          <a:xfrm>
            <a:off x="4008705" y="0"/>
            <a:ext cx="3066733" cy="469779"/>
          </a:xfrm>
          <a:prstGeom prst="rect">
            <a:avLst/>
          </a:prstGeom>
        </p:spPr>
        <p:txBody>
          <a:bodyPr vert="horz" lIns="93932" tIns="46966" rIns="93932" bIns="46966" rtlCol="0"/>
          <a:lstStyle>
            <a:lvl1pPr algn="r">
              <a:defRPr sz="1200"/>
            </a:lvl1pPr>
          </a:lstStyle>
          <a:p>
            <a:fld id="{B7C85F57-2756-4A06-9BD8-BEE5C1CFCE77}" type="datetimeFigureOut">
              <a:rPr lang="en-US" smtClean="0"/>
              <a:t>9/12/2025</a:t>
            </a:fld>
            <a:endParaRPr lang="en-US"/>
          </a:p>
        </p:txBody>
      </p:sp>
      <p:sp>
        <p:nvSpPr>
          <p:cNvPr id="4" name="Slide Image Placeholder 3"/>
          <p:cNvSpPr>
            <a:spLocks noGrp="1" noRot="1" noChangeAspect="1"/>
          </p:cNvSpPr>
          <p:nvPr>
            <p:ph type="sldImg" idx="2"/>
          </p:nvPr>
        </p:nvSpPr>
        <p:spPr>
          <a:xfrm>
            <a:off x="730250" y="1169988"/>
            <a:ext cx="5616575" cy="3159125"/>
          </a:xfrm>
          <a:prstGeom prst="rect">
            <a:avLst/>
          </a:prstGeom>
          <a:noFill/>
          <a:ln w="12700">
            <a:solidFill>
              <a:prstClr val="black"/>
            </a:solidFill>
          </a:ln>
        </p:spPr>
        <p:txBody>
          <a:bodyPr vert="horz" lIns="93932" tIns="46966" rIns="93932" bIns="46966" rtlCol="0" anchor="ctr"/>
          <a:lstStyle/>
          <a:p>
            <a:endParaRPr lang="en-US"/>
          </a:p>
        </p:txBody>
      </p:sp>
      <p:sp>
        <p:nvSpPr>
          <p:cNvPr id="5" name="Notes Placeholder 4"/>
          <p:cNvSpPr>
            <a:spLocks noGrp="1"/>
          </p:cNvSpPr>
          <p:nvPr>
            <p:ph type="body" sz="quarter" idx="3"/>
          </p:nvPr>
        </p:nvSpPr>
        <p:spPr>
          <a:xfrm>
            <a:off x="707708" y="4505979"/>
            <a:ext cx="5661660" cy="3686711"/>
          </a:xfrm>
          <a:prstGeom prst="rect">
            <a:avLst/>
          </a:prstGeom>
        </p:spPr>
        <p:txBody>
          <a:bodyPr vert="horz" lIns="93932" tIns="46966" rIns="93932" bIns="4696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8"/>
          </a:xfrm>
          <a:prstGeom prst="rect">
            <a:avLst/>
          </a:prstGeom>
        </p:spPr>
        <p:txBody>
          <a:bodyPr vert="horz" lIns="93932" tIns="46966" rIns="93932" bIns="46966"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8"/>
          </a:xfrm>
          <a:prstGeom prst="rect">
            <a:avLst/>
          </a:prstGeom>
        </p:spPr>
        <p:txBody>
          <a:bodyPr vert="horz" lIns="93932" tIns="46966" rIns="93932" bIns="46966" rtlCol="0" anchor="b"/>
          <a:lstStyle>
            <a:lvl1pPr algn="r">
              <a:defRPr sz="1200"/>
            </a:lvl1pPr>
          </a:lstStyle>
          <a:p>
            <a:fld id="{322EC3EA-2B69-4055-A037-14B68D092773}" type="slidenum">
              <a:rPr lang="en-US" smtClean="0"/>
              <a:t>‹#›</a:t>
            </a:fld>
            <a:endParaRPr lang="en-US"/>
          </a:p>
        </p:txBody>
      </p:sp>
    </p:spTree>
    <p:extLst>
      <p:ext uri="{BB962C8B-B14F-4D97-AF65-F5344CB8AC3E}">
        <p14:creationId xmlns:p14="http://schemas.microsoft.com/office/powerpoint/2010/main" val="3229131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2EC3EA-2B69-4055-A037-14B68D092773}" type="slidenum">
              <a:rPr lang="en-US" smtClean="0"/>
              <a:t>3</a:t>
            </a:fld>
            <a:endParaRPr lang="en-US"/>
          </a:p>
        </p:txBody>
      </p:sp>
    </p:spTree>
    <p:extLst>
      <p:ext uri="{BB962C8B-B14F-4D97-AF65-F5344CB8AC3E}">
        <p14:creationId xmlns:p14="http://schemas.microsoft.com/office/powerpoint/2010/main" val="1022131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2EC3EA-2B69-4055-A037-14B68D092773}" type="slidenum">
              <a:rPr lang="en-US" smtClean="0"/>
              <a:t>20</a:t>
            </a:fld>
            <a:endParaRPr lang="en-US"/>
          </a:p>
        </p:txBody>
      </p:sp>
    </p:spTree>
    <p:extLst>
      <p:ext uri="{BB962C8B-B14F-4D97-AF65-F5344CB8AC3E}">
        <p14:creationId xmlns:p14="http://schemas.microsoft.com/office/powerpoint/2010/main" val="1158278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2EC3EA-2B69-4055-A037-14B68D092773}" type="slidenum">
              <a:rPr lang="en-US" smtClean="0"/>
              <a:t>23</a:t>
            </a:fld>
            <a:endParaRPr lang="en-US"/>
          </a:p>
        </p:txBody>
      </p:sp>
    </p:spTree>
    <p:extLst>
      <p:ext uri="{BB962C8B-B14F-4D97-AF65-F5344CB8AC3E}">
        <p14:creationId xmlns:p14="http://schemas.microsoft.com/office/powerpoint/2010/main" val="2474402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2EC3EA-2B69-4055-A037-14B68D092773}" type="slidenum">
              <a:rPr lang="en-US" smtClean="0"/>
              <a:t>26</a:t>
            </a:fld>
            <a:endParaRPr lang="en-US"/>
          </a:p>
        </p:txBody>
      </p:sp>
    </p:spTree>
    <p:extLst>
      <p:ext uri="{BB962C8B-B14F-4D97-AF65-F5344CB8AC3E}">
        <p14:creationId xmlns:p14="http://schemas.microsoft.com/office/powerpoint/2010/main" val="848717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2EC3EA-2B69-4055-A037-14B68D092773}" type="slidenum">
              <a:rPr lang="en-US" smtClean="0"/>
              <a:t>27</a:t>
            </a:fld>
            <a:endParaRPr lang="en-US"/>
          </a:p>
        </p:txBody>
      </p:sp>
    </p:spTree>
    <p:extLst>
      <p:ext uri="{BB962C8B-B14F-4D97-AF65-F5344CB8AC3E}">
        <p14:creationId xmlns:p14="http://schemas.microsoft.com/office/powerpoint/2010/main" val="4038804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2EC3EA-2B69-4055-A037-14B68D092773}" type="slidenum">
              <a:rPr lang="en-US" smtClean="0"/>
              <a:t>4</a:t>
            </a:fld>
            <a:endParaRPr lang="en-US"/>
          </a:p>
        </p:txBody>
      </p:sp>
    </p:spTree>
    <p:extLst>
      <p:ext uri="{BB962C8B-B14F-4D97-AF65-F5344CB8AC3E}">
        <p14:creationId xmlns:p14="http://schemas.microsoft.com/office/powerpoint/2010/main" val="810713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10A2B-A269-D2EE-07D1-4F29665B88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738530-F199-C0E0-7207-B146F6AEEA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1F00E0-5EE9-968C-5044-A8A41E2421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32CAFB-6C11-1802-FA32-B9D8F5F7E4FA}"/>
              </a:ext>
            </a:extLst>
          </p:cNvPr>
          <p:cNvSpPr>
            <a:spLocks noGrp="1"/>
          </p:cNvSpPr>
          <p:nvPr>
            <p:ph type="sldNum" sz="quarter" idx="5"/>
          </p:nvPr>
        </p:nvSpPr>
        <p:spPr/>
        <p:txBody>
          <a:bodyPr/>
          <a:lstStyle/>
          <a:p>
            <a:fld id="{322EC3EA-2B69-4055-A037-14B68D092773}" type="slidenum">
              <a:rPr lang="en-US" smtClean="0"/>
              <a:t>5</a:t>
            </a:fld>
            <a:endParaRPr lang="en-US" dirty="0"/>
          </a:p>
        </p:txBody>
      </p:sp>
    </p:spTree>
    <p:extLst>
      <p:ext uri="{BB962C8B-B14F-4D97-AF65-F5344CB8AC3E}">
        <p14:creationId xmlns:p14="http://schemas.microsoft.com/office/powerpoint/2010/main" val="3710498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2EC3EA-2B69-4055-A037-14B68D092773}" type="slidenum">
              <a:rPr lang="en-US" smtClean="0"/>
              <a:t>6</a:t>
            </a:fld>
            <a:endParaRPr lang="en-US" dirty="0"/>
          </a:p>
        </p:txBody>
      </p:sp>
    </p:spTree>
    <p:extLst>
      <p:ext uri="{BB962C8B-B14F-4D97-AF65-F5344CB8AC3E}">
        <p14:creationId xmlns:p14="http://schemas.microsoft.com/office/powerpoint/2010/main" val="3517185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D385D-6DED-A8AC-291E-21718CBAF2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8E5323-6D90-A366-1DFF-FC96EE1828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8401C5-F26A-B2DF-C393-5649CCD5EB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E08C42-3BD6-8E9F-0A85-9D82A3122FAC}"/>
              </a:ext>
            </a:extLst>
          </p:cNvPr>
          <p:cNvSpPr>
            <a:spLocks noGrp="1"/>
          </p:cNvSpPr>
          <p:nvPr>
            <p:ph type="sldNum" sz="quarter" idx="5"/>
          </p:nvPr>
        </p:nvSpPr>
        <p:spPr/>
        <p:txBody>
          <a:bodyPr/>
          <a:lstStyle/>
          <a:p>
            <a:fld id="{322EC3EA-2B69-4055-A037-14B68D092773}" type="slidenum">
              <a:rPr lang="en-US" smtClean="0"/>
              <a:t>7</a:t>
            </a:fld>
            <a:endParaRPr lang="en-US" dirty="0"/>
          </a:p>
        </p:txBody>
      </p:sp>
    </p:spTree>
    <p:extLst>
      <p:ext uri="{BB962C8B-B14F-4D97-AF65-F5344CB8AC3E}">
        <p14:creationId xmlns:p14="http://schemas.microsoft.com/office/powerpoint/2010/main" val="2247143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2EC3EA-2B69-4055-A037-14B68D092773}" type="slidenum">
              <a:rPr lang="en-US" smtClean="0"/>
              <a:t>9</a:t>
            </a:fld>
            <a:endParaRPr lang="en-US"/>
          </a:p>
        </p:txBody>
      </p:sp>
    </p:spTree>
    <p:extLst>
      <p:ext uri="{BB962C8B-B14F-4D97-AF65-F5344CB8AC3E}">
        <p14:creationId xmlns:p14="http://schemas.microsoft.com/office/powerpoint/2010/main" val="534964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2EC3EA-2B69-4055-A037-14B68D092773}" type="slidenum">
              <a:rPr lang="en-US" smtClean="0"/>
              <a:t>10</a:t>
            </a:fld>
            <a:endParaRPr lang="en-US"/>
          </a:p>
        </p:txBody>
      </p:sp>
    </p:spTree>
    <p:extLst>
      <p:ext uri="{BB962C8B-B14F-4D97-AF65-F5344CB8AC3E}">
        <p14:creationId xmlns:p14="http://schemas.microsoft.com/office/powerpoint/2010/main" val="3522231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2EC3EA-2B69-4055-A037-14B68D092773}" type="slidenum">
              <a:rPr lang="en-US" smtClean="0"/>
              <a:t>11</a:t>
            </a:fld>
            <a:endParaRPr lang="en-US"/>
          </a:p>
        </p:txBody>
      </p:sp>
    </p:spTree>
    <p:extLst>
      <p:ext uri="{BB962C8B-B14F-4D97-AF65-F5344CB8AC3E}">
        <p14:creationId xmlns:p14="http://schemas.microsoft.com/office/powerpoint/2010/main" val="1535270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2EC3EA-2B69-4055-A037-14B68D092773}" type="slidenum">
              <a:rPr lang="en-US" smtClean="0"/>
              <a:t>14</a:t>
            </a:fld>
            <a:endParaRPr lang="en-US"/>
          </a:p>
        </p:txBody>
      </p:sp>
    </p:spTree>
    <p:extLst>
      <p:ext uri="{BB962C8B-B14F-4D97-AF65-F5344CB8AC3E}">
        <p14:creationId xmlns:p14="http://schemas.microsoft.com/office/powerpoint/2010/main" val="39316989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CC14964-069B-F4F1-DBF8-59021FEF546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982" t="21755" r="29826" b="33376"/>
          <a:stretch/>
        </p:blipFill>
        <p:spPr>
          <a:xfrm>
            <a:off x="0" y="-112673"/>
            <a:ext cx="12192000" cy="6692347"/>
          </a:xfrm>
          <a:prstGeom prst="rect">
            <a:avLst/>
          </a:prstGeom>
        </p:spPr>
      </p:pic>
      <p:sp>
        <p:nvSpPr>
          <p:cNvPr id="11" name="Parallelogram 10">
            <a:extLst>
              <a:ext uri="{FF2B5EF4-FFF2-40B4-BE49-F238E27FC236}">
                <a16:creationId xmlns:a16="http://schemas.microsoft.com/office/drawing/2014/main" id="{73E4C7C1-500E-3F10-2084-1B433C28ECBB}"/>
              </a:ext>
            </a:extLst>
          </p:cNvPr>
          <p:cNvSpPr/>
          <p:nvPr userDrawn="1"/>
        </p:nvSpPr>
        <p:spPr>
          <a:xfrm>
            <a:off x="10782610" y="0"/>
            <a:ext cx="1409390" cy="6858000"/>
          </a:xfrm>
          <a:prstGeom prst="parallelogram">
            <a:avLst>
              <a:gd name="adj" fmla="val 77429"/>
            </a:avLst>
          </a:prstGeom>
          <a:solidFill>
            <a:srgbClr val="D799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31F4C785-2AE7-10BC-1DCE-DB8710D4EB7B}"/>
              </a:ext>
            </a:extLst>
          </p:cNvPr>
          <p:cNvSpPr/>
          <p:nvPr userDrawn="1"/>
        </p:nvSpPr>
        <p:spPr>
          <a:xfrm>
            <a:off x="10581022" y="0"/>
            <a:ext cx="1181744" cy="6858000"/>
          </a:xfrm>
          <a:prstGeom prst="parallelogram">
            <a:avLst>
              <a:gd name="adj" fmla="val 92182"/>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4">
            <a:extLst>
              <a:ext uri="{FF2B5EF4-FFF2-40B4-BE49-F238E27FC236}">
                <a16:creationId xmlns:a16="http://schemas.microsoft.com/office/drawing/2014/main" id="{CCE866E4-2B56-4621-83FD-A90A7E959634}"/>
              </a:ext>
            </a:extLst>
          </p:cNvPr>
          <p:cNvSpPr>
            <a:spLocks noGrp="1"/>
          </p:cNvSpPr>
          <p:nvPr>
            <p:ph type="pic" sz="quarter" idx="12"/>
          </p:nvPr>
        </p:nvSpPr>
        <p:spPr>
          <a:xfrm>
            <a:off x="1" y="0"/>
            <a:ext cx="12192000" cy="6577070"/>
          </a:xfrm>
          <a:prstGeom prst="rect">
            <a:avLst/>
          </a:pr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A7469F99-C2DD-48DB-9E07-0C47F62D3952}"/>
              </a:ext>
            </a:extLst>
          </p:cNvPr>
          <p:cNvSpPr>
            <a:spLocks noGrp="1"/>
          </p:cNvSpPr>
          <p:nvPr>
            <p:ph type="ctrTitle" hasCustomPrompt="1"/>
          </p:nvPr>
        </p:nvSpPr>
        <p:spPr>
          <a:xfrm>
            <a:off x="7188368" y="2962141"/>
            <a:ext cx="4143318" cy="452790"/>
          </a:xfrm>
        </p:spPr>
        <p:txBody>
          <a:bodyPr anchor="b">
            <a:noAutofit/>
          </a:bodyPr>
          <a:lstStyle>
            <a:lvl1pPr algn="l">
              <a:defRPr sz="2800">
                <a:solidFill>
                  <a:schemeClr val="bg2"/>
                </a:solidFill>
                <a:latin typeface="Calibri" panose="020F0502020204030204" pitchFamily="34" charset="0"/>
                <a:cs typeface="Calibri" panose="020F0502020204030204" pitchFamily="34" charset="0"/>
              </a:defRPr>
            </a:lvl1pPr>
          </a:lstStyle>
          <a:p>
            <a:r>
              <a:rPr lang="en-US"/>
              <a:t>MASTER TITLE</a:t>
            </a:r>
          </a:p>
        </p:txBody>
      </p:sp>
      <p:sp>
        <p:nvSpPr>
          <p:cNvPr id="3" name="Subtitle 2">
            <a:extLst>
              <a:ext uri="{FF2B5EF4-FFF2-40B4-BE49-F238E27FC236}">
                <a16:creationId xmlns:a16="http://schemas.microsoft.com/office/drawing/2014/main" id="{4EE876B7-6A99-47FE-B7C2-9D3EC3AD3D6E}"/>
              </a:ext>
            </a:extLst>
          </p:cNvPr>
          <p:cNvSpPr>
            <a:spLocks noGrp="1"/>
          </p:cNvSpPr>
          <p:nvPr>
            <p:ph type="subTitle" idx="1" hasCustomPrompt="1"/>
          </p:nvPr>
        </p:nvSpPr>
        <p:spPr>
          <a:xfrm>
            <a:off x="7188368" y="3810000"/>
            <a:ext cx="3550001" cy="1807028"/>
          </a:xfrm>
        </p:spPr>
        <p:txBody>
          <a:bodyPr>
            <a:noAutofit/>
          </a:bodyPr>
          <a:lstStyle>
            <a:lvl1pPr marL="0" indent="0" algn="l">
              <a:buNone/>
              <a:defRPr sz="1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sub-sections</a:t>
            </a:r>
          </a:p>
        </p:txBody>
      </p:sp>
      <p:sp>
        <p:nvSpPr>
          <p:cNvPr id="7" name="Text Placeholder 6">
            <a:extLst>
              <a:ext uri="{FF2B5EF4-FFF2-40B4-BE49-F238E27FC236}">
                <a16:creationId xmlns:a16="http://schemas.microsoft.com/office/drawing/2014/main" id="{EB8D4988-535B-48C4-8D7B-F1B2F29C2CA9}"/>
              </a:ext>
            </a:extLst>
          </p:cNvPr>
          <p:cNvSpPr>
            <a:spLocks noGrp="1"/>
          </p:cNvSpPr>
          <p:nvPr>
            <p:ph type="body" sz="quarter" idx="13" hasCustomPrompt="1"/>
          </p:nvPr>
        </p:nvSpPr>
        <p:spPr>
          <a:xfrm>
            <a:off x="7188368" y="2532406"/>
            <a:ext cx="3651250" cy="388937"/>
          </a:xfrm>
        </p:spPr>
        <p:txBody>
          <a:bodyPr anchor="t"/>
          <a:lstStyle>
            <a:lvl1pPr marL="0" indent="0">
              <a:buNone/>
              <a:defRPr sz="2400" cap="all" baseline="0">
                <a:solidFill>
                  <a:schemeClr val="accent1"/>
                </a:solidFill>
              </a:defRPr>
            </a:lvl1pPr>
          </a:lstStyle>
          <a:p>
            <a:pPr lvl="0"/>
            <a:r>
              <a:rPr lang="en-CA" sz="2400"/>
              <a:t>SECTION</a:t>
            </a:r>
            <a:endParaRPr lang="en-US"/>
          </a:p>
        </p:txBody>
      </p:sp>
      <p:sp>
        <p:nvSpPr>
          <p:cNvPr id="9" name="Rectangle 8">
            <a:extLst>
              <a:ext uri="{FF2B5EF4-FFF2-40B4-BE49-F238E27FC236}">
                <a16:creationId xmlns:a16="http://schemas.microsoft.com/office/drawing/2014/main" id="{FE0ABFF8-B0E2-9062-67C8-2A23A8564087}"/>
              </a:ext>
            </a:extLst>
          </p:cNvPr>
          <p:cNvSpPr/>
          <p:nvPr userDrawn="1"/>
        </p:nvSpPr>
        <p:spPr>
          <a:xfrm>
            <a:off x="0" y="6580682"/>
            <a:ext cx="12192000" cy="277318"/>
          </a:xfrm>
          <a:prstGeom prst="rect">
            <a:avLst/>
          </a:prstGeom>
          <a:solidFill>
            <a:srgbClr val="3641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2493494D-FCDF-9C72-6BA4-6C0BDFAD4514}"/>
              </a:ext>
            </a:extLst>
          </p:cNvPr>
          <p:cNvCxnSpPr/>
          <p:nvPr userDrawn="1"/>
        </p:nvCxnSpPr>
        <p:spPr>
          <a:xfrm flipH="1">
            <a:off x="0" y="6588087"/>
            <a:ext cx="121920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899817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our Block Left">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D81188E-6BC0-80F1-AFFF-E602635DDFA8}"/>
              </a:ext>
            </a:extLst>
          </p:cNvPr>
          <p:cNvSpPr/>
          <p:nvPr userDrawn="1"/>
        </p:nvSpPr>
        <p:spPr>
          <a:xfrm>
            <a:off x="-1" y="0"/>
            <a:ext cx="6716950" cy="6420255"/>
          </a:xfrm>
          <a:custGeom>
            <a:avLst/>
            <a:gdLst>
              <a:gd name="connsiteX0" fmla="*/ 0 w 6648996"/>
              <a:gd name="connsiteY0" fmla="*/ 0 h 6858000"/>
              <a:gd name="connsiteX1" fmla="*/ 3442166 w 6648996"/>
              <a:gd name="connsiteY1" fmla="*/ 0 h 6858000"/>
              <a:gd name="connsiteX2" fmla="*/ 3508744 w 6648996"/>
              <a:gd name="connsiteY2" fmla="*/ 0 h 6858000"/>
              <a:gd name="connsiteX3" fmla="*/ 6648996 w 6648996"/>
              <a:gd name="connsiteY3" fmla="*/ 0 h 6858000"/>
              <a:gd name="connsiteX4" fmla="*/ 4759391 w 6648996"/>
              <a:gd name="connsiteY4" fmla="*/ 6858000 h 6858000"/>
              <a:gd name="connsiteX5" fmla="*/ 3508744 w 6648996"/>
              <a:gd name="connsiteY5" fmla="*/ 6858000 h 6858000"/>
              <a:gd name="connsiteX6" fmla="*/ 1552561 w 6648996"/>
              <a:gd name="connsiteY6" fmla="*/ 6858000 h 6858000"/>
              <a:gd name="connsiteX7" fmla="*/ 0 w 6648996"/>
              <a:gd name="connsiteY7" fmla="*/ 6858000 h 6858000"/>
              <a:gd name="connsiteX0" fmla="*/ 0 w 6430157"/>
              <a:gd name="connsiteY0" fmla="*/ 0 h 6858000"/>
              <a:gd name="connsiteX1" fmla="*/ 3442166 w 6430157"/>
              <a:gd name="connsiteY1" fmla="*/ 0 h 6858000"/>
              <a:gd name="connsiteX2" fmla="*/ 3508744 w 6430157"/>
              <a:gd name="connsiteY2" fmla="*/ 0 h 6858000"/>
              <a:gd name="connsiteX3" fmla="*/ 6430157 w 6430157"/>
              <a:gd name="connsiteY3" fmla="*/ 0 h 6858000"/>
              <a:gd name="connsiteX4" fmla="*/ 4759391 w 6430157"/>
              <a:gd name="connsiteY4" fmla="*/ 6858000 h 6858000"/>
              <a:gd name="connsiteX5" fmla="*/ 3508744 w 6430157"/>
              <a:gd name="connsiteY5" fmla="*/ 6858000 h 6858000"/>
              <a:gd name="connsiteX6" fmla="*/ 1552561 w 6430157"/>
              <a:gd name="connsiteY6" fmla="*/ 6858000 h 6858000"/>
              <a:gd name="connsiteX7" fmla="*/ 0 w 6430157"/>
              <a:gd name="connsiteY7" fmla="*/ 6858000 h 6858000"/>
              <a:gd name="connsiteX8" fmla="*/ 0 w 6430157"/>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0157" h="6858000">
                <a:moveTo>
                  <a:pt x="0" y="0"/>
                </a:moveTo>
                <a:lnTo>
                  <a:pt x="3442166" y="0"/>
                </a:lnTo>
                <a:lnTo>
                  <a:pt x="3508744" y="0"/>
                </a:lnTo>
                <a:lnTo>
                  <a:pt x="6430157" y="0"/>
                </a:lnTo>
                <a:lnTo>
                  <a:pt x="4759391" y="6858000"/>
                </a:lnTo>
                <a:lnTo>
                  <a:pt x="3508744" y="6858000"/>
                </a:lnTo>
                <a:lnTo>
                  <a:pt x="1552561" y="6858000"/>
                </a:lnTo>
                <a:lnTo>
                  <a:pt x="0" y="6858000"/>
                </a:lnTo>
                <a:lnTo>
                  <a:pt x="0" y="0"/>
                </a:lnTo>
                <a:close/>
              </a:path>
            </a:pathLst>
          </a:custGeom>
          <a:solidFill>
            <a:srgbClr val="ECF5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itle 4">
            <a:extLst>
              <a:ext uri="{FF2B5EF4-FFF2-40B4-BE49-F238E27FC236}">
                <a16:creationId xmlns:a16="http://schemas.microsoft.com/office/drawing/2014/main" id="{896275AF-CA45-4C5A-B645-819DAB905116}"/>
              </a:ext>
            </a:extLst>
          </p:cNvPr>
          <p:cNvSpPr>
            <a:spLocks noGrp="1"/>
          </p:cNvSpPr>
          <p:nvPr>
            <p:ph type="title" hasCustomPrompt="1"/>
          </p:nvPr>
        </p:nvSpPr>
        <p:spPr>
          <a:xfrm>
            <a:off x="368226" y="656823"/>
            <a:ext cx="5076825" cy="486749"/>
          </a:xfrm>
        </p:spPr>
        <p:txBody>
          <a:bodyPr/>
          <a:lstStyle/>
          <a:p>
            <a:r>
              <a:rPr lang="en-US"/>
              <a:t>Click To Edit Title</a:t>
            </a:r>
          </a:p>
        </p:txBody>
      </p:sp>
      <p:sp>
        <p:nvSpPr>
          <p:cNvPr id="9" name="Text Placeholder 2">
            <a:extLst>
              <a:ext uri="{FF2B5EF4-FFF2-40B4-BE49-F238E27FC236}">
                <a16:creationId xmlns:a16="http://schemas.microsoft.com/office/drawing/2014/main" id="{8BE407CA-E39A-412E-A27C-3EE43A0A8A53}"/>
              </a:ext>
            </a:extLst>
          </p:cNvPr>
          <p:cNvSpPr>
            <a:spLocks noGrp="1"/>
          </p:cNvSpPr>
          <p:nvPr>
            <p:ph type="body" sz="quarter" idx="17"/>
          </p:nvPr>
        </p:nvSpPr>
        <p:spPr>
          <a:xfrm>
            <a:off x="368226" y="1304927"/>
            <a:ext cx="5076825" cy="21240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8910BD6D-C778-49EC-9A33-5A3618FD06C4}"/>
              </a:ext>
            </a:extLst>
          </p:cNvPr>
          <p:cNvSpPr>
            <a:spLocks noGrp="1"/>
          </p:cNvSpPr>
          <p:nvPr>
            <p:ph sz="quarter" idx="18" hasCustomPrompt="1"/>
          </p:nvPr>
        </p:nvSpPr>
        <p:spPr>
          <a:xfrm>
            <a:off x="6677246" y="2349500"/>
            <a:ext cx="5092995" cy="3851677"/>
          </a:xfrm>
          <a:pattFill prst="ltUpDiag">
            <a:fgClr>
              <a:schemeClr val="bg2"/>
            </a:fgClr>
            <a:bgClr>
              <a:schemeClr val="bg1"/>
            </a:bgClr>
          </a:pattFill>
        </p:spPr>
        <p:txBody>
          <a:bodyPr/>
          <a:lstStyle>
            <a:lvl1pPr>
              <a:defRPr/>
            </a:lvl1pPr>
          </a:lstStyle>
          <a:p>
            <a:pPr lvl="0"/>
            <a:r>
              <a:rPr lang="en-US"/>
              <a:t>Click to add text, graphic, table, or image</a:t>
            </a:r>
          </a:p>
        </p:txBody>
      </p:sp>
      <p:sp>
        <p:nvSpPr>
          <p:cNvPr id="11" name="Text Placeholder 20">
            <a:extLst>
              <a:ext uri="{FF2B5EF4-FFF2-40B4-BE49-F238E27FC236}">
                <a16:creationId xmlns:a16="http://schemas.microsoft.com/office/drawing/2014/main" id="{B251D36B-2B38-4D42-8FE8-4E329C1CC14E}"/>
              </a:ext>
            </a:extLst>
          </p:cNvPr>
          <p:cNvSpPr>
            <a:spLocks noGrp="1"/>
          </p:cNvSpPr>
          <p:nvPr>
            <p:ph type="body" sz="quarter" idx="20" hasCustomPrompt="1"/>
          </p:nvPr>
        </p:nvSpPr>
        <p:spPr>
          <a:xfrm>
            <a:off x="376740" y="3543010"/>
            <a:ext cx="5832475" cy="425450"/>
          </a:xfrm>
        </p:spPr>
        <p:txBody>
          <a:bodyPr/>
          <a:lstStyle>
            <a:lvl1pPr marL="0" indent="0" algn="l">
              <a:buNone/>
              <a:defRPr sz="1400" cap="all" baseline="0">
                <a:latin typeface="+mj-lt"/>
              </a:defRPr>
            </a:lvl1pPr>
          </a:lstStyle>
          <a:p>
            <a:pPr lvl="0"/>
            <a:r>
              <a:rPr lang="en-US"/>
              <a:t>PARAGRAPH / GRAPHIC TITLE HERE</a:t>
            </a:r>
          </a:p>
        </p:txBody>
      </p:sp>
      <p:sp>
        <p:nvSpPr>
          <p:cNvPr id="4" name="Text Placeholder 3">
            <a:extLst>
              <a:ext uri="{FF2B5EF4-FFF2-40B4-BE49-F238E27FC236}">
                <a16:creationId xmlns:a16="http://schemas.microsoft.com/office/drawing/2014/main" id="{C89EDCB4-5CFB-4AC0-BE47-1B925F493153}"/>
              </a:ext>
            </a:extLst>
          </p:cNvPr>
          <p:cNvSpPr>
            <a:spLocks noGrp="1"/>
          </p:cNvSpPr>
          <p:nvPr>
            <p:ph type="body" sz="quarter" idx="21" hasCustomPrompt="1"/>
          </p:nvPr>
        </p:nvSpPr>
        <p:spPr>
          <a:xfrm>
            <a:off x="6698512" y="656822"/>
            <a:ext cx="5036288" cy="1654577"/>
          </a:xfrm>
        </p:spPr>
        <p:txBody>
          <a:bodyPr/>
          <a:lstStyle>
            <a:lvl1pPr marL="0" indent="0" algn="ctr">
              <a:lnSpc>
                <a:spcPct val="100000"/>
              </a:lnSpc>
              <a:buNone/>
              <a:defRPr sz="1600">
                <a:solidFill>
                  <a:schemeClr val="accent1"/>
                </a:solidFill>
                <a:latin typeface="+mn-lt"/>
              </a:defRPr>
            </a:lvl1pPr>
            <a:lvl2pPr marL="180975" indent="0">
              <a:buNone/>
              <a:defRPr sz="1400">
                <a:solidFill>
                  <a:schemeClr val="accent1"/>
                </a:solidFill>
              </a:defRPr>
            </a:lvl2pPr>
            <a:lvl3pPr marL="449262" indent="0">
              <a:buNone/>
              <a:defRPr sz="1400">
                <a:solidFill>
                  <a:schemeClr val="accent1"/>
                </a:solidFill>
              </a:defRPr>
            </a:lvl3pPr>
            <a:lvl4pPr marL="720725" indent="0">
              <a:buNone/>
              <a:defRPr sz="1400">
                <a:solidFill>
                  <a:schemeClr val="accent1"/>
                </a:solidFill>
              </a:defRPr>
            </a:lvl4pPr>
            <a:lvl5pPr marL="1003300" indent="0">
              <a:buNone/>
              <a:defRPr sz="1400">
                <a:solidFill>
                  <a:schemeClr val="accent1"/>
                </a:solidFill>
              </a:defRPr>
            </a:lvl5pPr>
          </a:lstStyle>
          <a:p>
            <a:pPr lvl="0"/>
            <a:r>
              <a:rPr lang="en-CA"/>
              <a:t>Quote, Callout, or Statement Here. </a:t>
            </a:r>
            <a:br>
              <a:rPr lang="en-CA"/>
            </a:br>
            <a:r>
              <a:rPr lang="en-CA"/>
              <a:t>Lorem ipsum dolor sit </a:t>
            </a:r>
            <a:r>
              <a:rPr lang="en-CA" err="1"/>
              <a:t>amet</a:t>
            </a:r>
            <a:r>
              <a:rPr lang="en-CA"/>
              <a:t>, </a:t>
            </a:r>
            <a:r>
              <a:rPr lang="en-CA" err="1"/>
              <a:t>consectetuer</a:t>
            </a:r>
            <a:r>
              <a:rPr lang="en-CA"/>
              <a:t> </a:t>
            </a:r>
            <a:r>
              <a:rPr lang="en-CA" err="1"/>
              <a:t>adipiscing</a:t>
            </a:r>
            <a:r>
              <a:rPr lang="en-CA"/>
              <a:t> </a:t>
            </a:r>
            <a:r>
              <a:rPr lang="en-CA" err="1"/>
              <a:t>elit</a:t>
            </a:r>
            <a:r>
              <a:rPr lang="en-CA"/>
              <a:t>. Maecenas </a:t>
            </a:r>
            <a:r>
              <a:rPr lang="en-CA" err="1"/>
              <a:t>porttitor</a:t>
            </a:r>
            <a:r>
              <a:rPr lang="en-CA"/>
              <a:t> </a:t>
            </a:r>
            <a:r>
              <a:rPr lang="en-CA" err="1"/>
              <a:t>congue</a:t>
            </a:r>
            <a:r>
              <a:rPr lang="en-CA"/>
              <a:t> </a:t>
            </a:r>
            <a:r>
              <a:rPr lang="en-CA" err="1"/>
              <a:t>massa</a:t>
            </a:r>
            <a:r>
              <a:rPr lang="en-CA"/>
              <a:t>. </a:t>
            </a:r>
            <a:r>
              <a:rPr lang="en-CA" err="1"/>
              <a:t>Fusce</a:t>
            </a:r>
            <a:r>
              <a:rPr lang="en-CA"/>
              <a:t> </a:t>
            </a:r>
            <a:r>
              <a:rPr lang="en-CA" err="1"/>
              <a:t>posuere</a:t>
            </a:r>
            <a:r>
              <a:rPr lang="en-CA"/>
              <a:t>, magna sed pulvinar </a:t>
            </a:r>
            <a:r>
              <a:rPr lang="en-CA" err="1"/>
              <a:t>ultricies</a:t>
            </a:r>
            <a:r>
              <a:rPr lang="en-CA"/>
              <a:t>, </a:t>
            </a:r>
            <a:r>
              <a:rPr lang="en-CA" err="1"/>
              <a:t>purus</a:t>
            </a:r>
            <a:r>
              <a:rPr lang="en-CA"/>
              <a:t> </a:t>
            </a:r>
            <a:r>
              <a:rPr lang="en-CA" err="1"/>
              <a:t>lectus</a:t>
            </a:r>
            <a:r>
              <a:rPr lang="en-CA"/>
              <a:t> </a:t>
            </a:r>
            <a:r>
              <a:rPr lang="en-CA" err="1"/>
              <a:t>malesuada</a:t>
            </a:r>
            <a:r>
              <a:rPr lang="en-CA"/>
              <a:t> libero, sit </a:t>
            </a:r>
            <a:r>
              <a:rPr lang="en-CA" err="1"/>
              <a:t>amet</a:t>
            </a:r>
            <a:r>
              <a:rPr lang="en-CA"/>
              <a:t> </a:t>
            </a:r>
            <a:r>
              <a:rPr lang="en-CA" err="1"/>
              <a:t>commodo</a:t>
            </a:r>
            <a:r>
              <a:rPr lang="en-CA"/>
              <a:t> magna eros </a:t>
            </a:r>
            <a:r>
              <a:rPr lang="en-CA" err="1"/>
              <a:t>quis</a:t>
            </a:r>
            <a:r>
              <a:rPr lang="en-CA"/>
              <a:t> </a:t>
            </a:r>
            <a:r>
              <a:rPr lang="en-CA" err="1"/>
              <a:t>urna</a:t>
            </a:r>
            <a:r>
              <a:rPr lang="en-CA"/>
              <a:t>.</a:t>
            </a:r>
          </a:p>
        </p:txBody>
      </p:sp>
      <p:sp>
        <p:nvSpPr>
          <p:cNvPr id="12" name="Text Placeholder 2">
            <a:extLst>
              <a:ext uri="{FF2B5EF4-FFF2-40B4-BE49-F238E27FC236}">
                <a16:creationId xmlns:a16="http://schemas.microsoft.com/office/drawing/2014/main" id="{8E1D247F-41FF-4EBE-AD9B-1C2F870EC764}"/>
              </a:ext>
            </a:extLst>
          </p:cNvPr>
          <p:cNvSpPr>
            <a:spLocks noGrp="1"/>
          </p:cNvSpPr>
          <p:nvPr>
            <p:ph type="body" sz="quarter" idx="22"/>
          </p:nvPr>
        </p:nvSpPr>
        <p:spPr>
          <a:xfrm>
            <a:off x="1371599" y="4050965"/>
            <a:ext cx="3860801" cy="710865"/>
          </a:xfrm>
        </p:spPr>
        <p:txBody>
          <a:bodyPr anchor="ctr"/>
          <a:lstStyle>
            <a:lvl1pPr marL="0" indent="0">
              <a:buNone/>
              <a:defRPr sz="1100"/>
            </a:lvl1pPr>
          </a:lstStyle>
          <a:p>
            <a:pPr lvl="0"/>
            <a:r>
              <a:rPr lang="en-US"/>
              <a:t>Click to edit Master text styles</a:t>
            </a:r>
          </a:p>
        </p:txBody>
      </p:sp>
      <p:sp>
        <p:nvSpPr>
          <p:cNvPr id="13" name="Text Placeholder 2">
            <a:extLst>
              <a:ext uri="{FF2B5EF4-FFF2-40B4-BE49-F238E27FC236}">
                <a16:creationId xmlns:a16="http://schemas.microsoft.com/office/drawing/2014/main" id="{414471A0-3003-4C01-BBEA-320F37C599F1}"/>
              </a:ext>
            </a:extLst>
          </p:cNvPr>
          <p:cNvSpPr>
            <a:spLocks noGrp="1"/>
          </p:cNvSpPr>
          <p:nvPr>
            <p:ph type="body" sz="quarter" idx="23"/>
          </p:nvPr>
        </p:nvSpPr>
        <p:spPr>
          <a:xfrm>
            <a:off x="1371599" y="4787900"/>
            <a:ext cx="3860801" cy="710865"/>
          </a:xfrm>
        </p:spPr>
        <p:txBody>
          <a:bodyPr anchor="ctr"/>
          <a:lstStyle>
            <a:lvl1pPr marL="0" indent="0">
              <a:buNone/>
              <a:defRPr sz="1100"/>
            </a:lvl1pPr>
          </a:lstStyle>
          <a:p>
            <a:pPr lvl="0"/>
            <a:r>
              <a:rPr lang="en-US"/>
              <a:t>Click to edit Master text styles</a:t>
            </a:r>
          </a:p>
        </p:txBody>
      </p:sp>
      <p:sp>
        <p:nvSpPr>
          <p:cNvPr id="14" name="Text Placeholder 2">
            <a:extLst>
              <a:ext uri="{FF2B5EF4-FFF2-40B4-BE49-F238E27FC236}">
                <a16:creationId xmlns:a16="http://schemas.microsoft.com/office/drawing/2014/main" id="{EC10138A-8EEC-4F2C-AEFC-DFC89B4C92FC}"/>
              </a:ext>
            </a:extLst>
          </p:cNvPr>
          <p:cNvSpPr>
            <a:spLocks noGrp="1"/>
          </p:cNvSpPr>
          <p:nvPr>
            <p:ph type="body" sz="quarter" idx="24"/>
          </p:nvPr>
        </p:nvSpPr>
        <p:spPr>
          <a:xfrm>
            <a:off x="1371599" y="5524835"/>
            <a:ext cx="3860801" cy="710865"/>
          </a:xfrm>
        </p:spPr>
        <p:txBody>
          <a:bodyPr anchor="ctr"/>
          <a:lstStyle>
            <a:lvl1pPr marL="0" indent="0">
              <a:buNone/>
              <a:defRPr sz="1100"/>
            </a:lvl1pPr>
          </a:lstStyle>
          <a:p>
            <a:pPr lvl="0"/>
            <a:r>
              <a:rPr lang="en-US"/>
              <a:t>Click to edit Master text styles</a:t>
            </a:r>
          </a:p>
        </p:txBody>
      </p:sp>
      <p:sp>
        <p:nvSpPr>
          <p:cNvPr id="15" name="Picture Placeholder 14">
            <a:extLst>
              <a:ext uri="{FF2B5EF4-FFF2-40B4-BE49-F238E27FC236}">
                <a16:creationId xmlns:a16="http://schemas.microsoft.com/office/drawing/2014/main" id="{323CFCDC-9B71-4B84-B9EC-46C5F78DF52E}"/>
              </a:ext>
            </a:extLst>
          </p:cNvPr>
          <p:cNvSpPr>
            <a:spLocks noGrp="1"/>
          </p:cNvSpPr>
          <p:nvPr>
            <p:ph type="pic" sz="quarter" idx="28" hasCustomPrompt="1"/>
          </p:nvPr>
        </p:nvSpPr>
        <p:spPr>
          <a:xfrm>
            <a:off x="423605" y="4047294"/>
            <a:ext cx="710865" cy="710865"/>
          </a:xfrm>
        </p:spPr>
        <p:txBody>
          <a:bodyPr/>
          <a:lstStyle>
            <a:lvl1pPr>
              <a:defRPr/>
            </a:lvl1pPr>
          </a:lstStyle>
          <a:p>
            <a:r>
              <a:rPr lang="en-CA"/>
              <a:t>icon</a:t>
            </a:r>
            <a:endParaRPr lang="en-US"/>
          </a:p>
        </p:txBody>
      </p:sp>
      <p:sp>
        <p:nvSpPr>
          <p:cNvPr id="21" name="Picture Placeholder 14">
            <a:extLst>
              <a:ext uri="{FF2B5EF4-FFF2-40B4-BE49-F238E27FC236}">
                <a16:creationId xmlns:a16="http://schemas.microsoft.com/office/drawing/2014/main" id="{33F191EC-CBB9-443E-8BEC-B8642ADFF5F7}"/>
              </a:ext>
            </a:extLst>
          </p:cNvPr>
          <p:cNvSpPr>
            <a:spLocks noGrp="1"/>
          </p:cNvSpPr>
          <p:nvPr>
            <p:ph type="pic" sz="quarter" idx="29" hasCustomPrompt="1"/>
          </p:nvPr>
        </p:nvSpPr>
        <p:spPr>
          <a:xfrm>
            <a:off x="423605" y="4787001"/>
            <a:ext cx="710865" cy="710865"/>
          </a:xfrm>
        </p:spPr>
        <p:txBody>
          <a:bodyPr/>
          <a:lstStyle>
            <a:lvl1pPr>
              <a:defRPr/>
            </a:lvl1pPr>
          </a:lstStyle>
          <a:p>
            <a:r>
              <a:rPr lang="en-CA"/>
              <a:t>icon</a:t>
            </a:r>
            <a:endParaRPr lang="en-US"/>
          </a:p>
        </p:txBody>
      </p:sp>
      <p:sp>
        <p:nvSpPr>
          <p:cNvPr id="22" name="Picture Placeholder 14">
            <a:extLst>
              <a:ext uri="{FF2B5EF4-FFF2-40B4-BE49-F238E27FC236}">
                <a16:creationId xmlns:a16="http://schemas.microsoft.com/office/drawing/2014/main" id="{15CB551B-44B4-45E9-A1C1-1B4AD76A2F83}"/>
              </a:ext>
            </a:extLst>
          </p:cNvPr>
          <p:cNvSpPr>
            <a:spLocks noGrp="1"/>
          </p:cNvSpPr>
          <p:nvPr>
            <p:ph type="pic" sz="quarter" idx="30" hasCustomPrompt="1"/>
          </p:nvPr>
        </p:nvSpPr>
        <p:spPr>
          <a:xfrm>
            <a:off x="423605" y="5526709"/>
            <a:ext cx="710865" cy="710865"/>
          </a:xfrm>
        </p:spPr>
        <p:txBody>
          <a:bodyPr/>
          <a:lstStyle>
            <a:lvl1pPr>
              <a:defRPr/>
            </a:lvl1pPr>
          </a:lstStyle>
          <a:p>
            <a:r>
              <a:rPr lang="en-CA"/>
              <a:t>icon</a:t>
            </a:r>
            <a:endParaRPr lang="en-US"/>
          </a:p>
        </p:txBody>
      </p:sp>
      <p:sp>
        <p:nvSpPr>
          <p:cNvPr id="7" name="Parallelogram 6">
            <a:extLst>
              <a:ext uri="{FF2B5EF4-FFF2-40B4-BE49-F238E27FC236}">
                <a16:creationId xmlns:a16="http://schemas.microsoft.com/office/drawing/2014/main" id="{86948C86-C76C-9D2C-61B0-C51E3689C77E}"/>
              </a:ext>
            </a:extLst>
          </p:cNvPr>
          <p:cNvSpPr/>
          <p:nvPr userDrawn="1"/>
        </p:nvSpPr>
        <p:spPr>
          <a:xfrm>
            <a:off x="4816550" y="0"/>
            <a:ext cx="1933386" cy="6434051"/>
          </a:xfrm>
          <a:prstGeom prst="parallelogram">
            <a:avLst>
              <a:gd name="adj" fmla="val 9346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385A520-F1FB-7B99-57E2-460162063A8E}"/>
              </a:ext>
            </a:extLst>
          </p:cNvPr>
          <p:cNvSpPr/>
          <p:nvPr userDrawn="1"/>
        </p:nvSpPr>
        <p:spPr>
          <a:xfrm>
            <a:off x="0" y="6419461"/>
            <a:ext cx="2259725" cy="43853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C9DE47A-BB45-EE73-001A-F03F8752346C}"/>
              </a:ext>
            </a:extLst>
          </p:cNvPr>
          <p:cNvSpPr/>
          <p:nvPr userDrawn="1"/>
        </p:nvSpPr>
        <p:spPr>
          <a:xfrm>
            <a:off x="2249215" y="6419461"/>
            <a:ext cx="9942786" cy="43853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A81F184-452E-AF54-63DC-4DB4044D7B4D}"/>
              </a:ext>
            </a:extLst>
          </p:cNvPr>
          <p:cNvSpPr/>
          <p:nvPr userDrawn="1"/>
        </p:nvSpPr>
        <p:spPr>
          <a:xfrm>
            <a:off x="7182465" y="6427694"/>
            <a:ext cx="5009535" cy="430306"/>
          </a:xfrm>
          <a:prstGeom prst="rect">
            <a:avLst/>
          </a:prstGeom>
          <a:solidFill>
            <a:srgbClr val="616971">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ate Placeholder 3">
            <a:extLst>
              <a:ext uri="{FF2B5EF4-FFF2-40B4-BE49-F238E27FC236}">
                <a16:creationId xmlns:a16="http://schemas.microsoft.com/office/drawing/2014/main" id="{EBF7CFFD-C309-A7AA-29D9-44D88492BDBA}"/>
              </a:ext>
            </a:extLst>
          </p:cNvPr>
          <p:cNvSpPr>
            <a:spLocks noGrp="1"/>
          </p:cNvSpPr>
          <p:nvPr>
            <p:ph type="dt" sz="half" idx="2"/>
          </p:nvPr>
        </p:nvSpPr>
        <p:spPr>
          <a:xfrm>
            <a:off x="10702343" y="6462176"/>
            <a:ext cx="667553" cy="365125"/>
          </a:xfrm>
          <a:prstGeom prst="rect">
            <a:avLst/>
          </a:prstGeom>
        </p:spPr>
        <p:txBody>
          <a:bodyPr vert="horz" lIns="0" tIns="45720" rIns="91440" bIns="45720" rtlCol="0" anchor="ctr"/>
          <a:lstStyle>
            <a:lvl1pPr algn="r">
              <a:defRPr sz="1000">
                <a:solidFill>
                  <a:schemeClr val="bg2"/>
                </a:solidFill>
                <a:latin typeface="+mj-lt"/>
              </a:defRPr>
            </a:lvl1pPr>
          </a:lstStyle>
          <a:p>
            <a:r>
              <a:rPr lang="en-US"/>
              <a:t>|   2024</a:t>
            </a:r>
          </a:p>
        </p:txBody>
      </p:sp>
      <p:sp>
        <p:nvSpPr>
          <p:cNvPr id="17" name="Footer Placeholder 4">
            <a:extLst>
              <a:ext uri="{FF2B5EF4-FFF2-40B4-BE49-F238E27FC236}">
                <a16:creationId xmlns:a16="http://schemas.microsoft.com/office/drawing/2014/main" id="{E859BF56-FC50-1FAB-2A7A-BA975A1C0B63}"/>
              </a:ext>
            </a:extLst>
          </p:cNvPr>
          <p:cNvSpPr>
            <a:spLocks noGrp="1"/>
          </p:cNvSpPr>
          <p:nvPr>
            <p:ph type="ftr" sz="quarter" idx="3"/>
          </p:nvPr>
        </p:nvSpPr>
        <p:spPr>
          <a:xfrm>
            <a:off x="7340957" y="6462176"/>
            <a:ext cx="3361386" cy="365125"/>
          </a:xfrm>
          <a:prstGeom prst="rect">
            <a:avLst/>
          </a:prstGeom>
        </p:spPr>
        <p:txBody>
          <a:bodyPr vert="horz" lIns="91440" tIns="45720" rIns="0" bIns="45720" rtlCol="0" anchor="ctr"/>
          <a:lstStyle>
            <a:lvl1pPr algn="r">
              <a:defRPr sz="1000" cap="all" baseline="0">
                <a:solidFill>
                  <a:schemeClr val="bg2"/>
                </a:solidFill>
              </a:defRPr>
            </a:lvl1pPr>
          </a:lstStyle>
          <a:p>
            <a:r>
              <a:rPr lang="en-CA"/>
              <a:t>www.seabridgegold.com</a:t>
            </a:r>
            <a:endParaRPr lang="en-US"/>
          </a:p>
        </p:txBody>
      </p:sp>
      <p:sp>
        <p:nvSpPr>
          <p:cNvPr id="19" name="Slide Number Placeholder 5">
            <a:extLst>
              <a:ext uri="{FF2B5EF4-FFF2-40B4-BE49-F238E27FC236}">
                <a16:creationId xmlns:a16="http://schemas.microsoft.com/office/drawing/2014/main" id="{FDC1695E-5CE3-830A-F116-1C1D3EFB75A1}"/>
              </a:ext>
            </a:extLst>
          </p:cNvPr>
          <p:cNvSpPr>
            <a:spLocks noGrp="1"/>
          </p:cNvSpPr>
          <p:nvPr>
            <p:ph type="sldNum" sz="quarter" idx="4"/>
          </p:nvPr>
        </p:nvSpPr>
        <p:spPr>
          <a:xfrm>
            <a:off x="11598497" y="6455468"/>
            <a:ext cx="461359" cy="365125"/>
          </a:xfrm>
          <a:prstGeom prst="rect">
            <a:avLst/>
          </a:prstGeom>
        </p:spPr>
        <p:txBody>
          <a:bodyPr vert="horz" lIns="91440" tIns="45720" rIns="91440" bIns="45720" rtlCol="0" anchor="ctr"/>
          <a:lstStyle>
            <a:lvl1pPr algn="r">
              <a:defRPr sz="1200">
                <a:solidFill>
                  <a:schemeClr val="bg2"/>
                </a:solidFill>
                <a:latin typeface="Calibri" panose="020F0502020204030204" pitchFamily="34" charset="0"/>
                <a:cs typeface="Calibri" panose="020F0502020204030204" pitchFamily="34" charset="0"/>
              </a:defRPr>
            </a:lvl1pPr>
          </a:lstStyle>
          <a:p>
            <a:fld id="{A41F8B9C-F68A-4CB4-A897-D02AFE5D748E}" type="slidenum">
              <a:rPr lang="en-US" smtClean="0"/>
              <a:pPr/>
              <a:t>‹#›</a:t>
            </a:fld>
            <a:endParaRPr lang="en-US"/>
          </a:p>
        </p:txBody>
      </p:sp>
      <p:sp>
        <p:nvSpPr>
          <p:cNvPr id="20" name="TextBox 19">
            <a:extLst>
              <a:ext uri="{FF2B5EF4-FFF2-40B4-BE49-F238E27FC236}">
                <a16:creationId xmlns:a16="http://schemas.microsoft.com/office/drawing/2014/main" id="{42A19A2F-4C35-B775-4742-C063C168AD5B}"/>
              </a:ext>
            </a:extLst>
          </p:cNvPr>
          <p:cNvSpPr txBox="1"/>
          <p:nvPr userDrawn="1"/>
        </p:nvSpPr>
        <p:spPr>
          <a:xfrm>
            <a:off x="7312098" y="6524353"/>
            <a:ext cx="1392595" cy="246221"/>
          </a:xfrm>
          <a:prstGeom prst="rect">
            <a:avLst/>
          </a:prstGeom>
          <a:noFill/>
        </p:spPr>
        <p:txBody>
          <a:bodyPr wrap="square" rtlCol="0">
            <a:spAutoFit/>
          </a:bodyPr>
          <a:lstStyle/>
          <a:p>
            <a:r>
              <a:rPr lang="en-CA" sz="1000" b="0" i="0">
                <a:solidFill>
                  <a:schemeClr val="bg2"/>
                </a:solidFill>
                <a:latin typeface="Calibri Light" panose="020F0302020204030204" pitchFamily="34" charset="0"/>
                <a:cs typeface="Calibri Light" panose="020F0302020204030204" pitchFamily="34" charset="0"/>
              </a:rPr>
              <a:t>TSX: SEA | NYSE: SA</a:t>
            </a:r>
            <a:endParaRPr lang="en-US" sz="1000" b="0" i="0">
              <a:solidFill>
                <a:schemeClr val="bg2"/>
              </a:solidFill>
              <a:latin typeface="Calibri Light" panose="020F0302020204030204" pitchFamily="34" charset="0"/>
              <a:cs typeface="Calibri Light" panose="020F0302020204030204" pitchFamily="34" charset="0"/>
            </a:endParaRPr>
          </a:p>
        </p:txBody>
      </p:sp>
      <p:pic>
        <p:nvPicPr>
          <p:cNvPr id="25" name="Graphic 24">
            <a:extLst>
              <a:ext uri="{FF2B5EF4-FFF2-40B4-BE49-F238E27FC236}">
                <a16:creationId xmlns:a16="http://schemas.microsoft.com/office/drawing/2014/main" id="{A707ACA2-FBEB-FF4D-9522-89CB96D63EA0}"/>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0259" y="6582871"/>
            <a:ext cx="1583644" cy="117057"/>
          </a:xfrm>
          <a:prstGeom prst="rect">
            <a:avLst/>
          </a:prstGeom>
        </p:spPr>
      </p:pic>
      <p:cxnSp>
        <p:nvCxnSpPr>
          <p:cNvPr id="26" name="Straight Connector 25">
            <a:extLst>
              <a:ext uri="{FF2B5EF4-FFF2-40B4-BE49-F238E27FC236}">
                <a16:creationId xmlns:a16="http://schemas.microsoft.com/office/drawing/2014/main" id="{18CBAA96-B461-D269-BF28-51D527A50AE4}"/>
              </a:ext>
            </a:extLst>
          </p:cNvPr>
          <p:cNvCxnSpPr>
            <a:cxnSpLocks/>
          </p:cNvCxnSpPr>
          <p:nvPr userDrawn="1"/>
        </p:nvCxnSpPr>
        <p:spPr>
          <a:xfrm flipH="1">
            <a:off x="0" y="6420678"/>
            <a:ext cx="12192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789256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lour Block Left_Simple">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2DFF68D7-A440-CD14-272F-1BD2E151ED81}"/>
              </a:ext>
            </a:extLst>
          </p:cNvPr>
          <p:cNvSpPr/>
          <p:nvPr userDrawn="1"/>
        </p:nvSpPr>
        <p:spPr>
          <a:xfrm>
            <a:off x="-1" y="0"/>
            <a:ext cx="6747484" cy="6400800"/>
          </a:xfrm>
          <a:custGeom>
            <a:avLst/>
            <a:gdLst>
              <a:gd name="connsiteX0" fmla="*/ 0 w 6648996"/>
              <a:gd name="connsiteY0" fmla="*/ 0 h 6858000"/>
              <a:gd name="connsiteX1" fmla="*/ 3442166 w 6648996"/>
              <a:gd name="connsiteY1" fmla="*/ 0 h 6858000"/>
              <a:gd name="connsiteX2" fmla="*/ 3508744 w 6648996"/>
              <a:gd name="connsiteY2" fmla="*/ 0 h 6858000"/>
              <a:gd name="connsiteX3" fmla="*/ 6648996 w 6648996"/>
              <a:gd name="connsiteY3" fmla="*/ 0 h 6858000"/>
              <a:gd name="connsiteX4" fmla="*/ 4759391 w 6648996"/>
              <a:gd name="connsiteY4" fmla="*/ 6858000 h 6858000"/>
              <a:gd name="connsiteX5" fmla="*/ 3508744 w 6648996"/>
              <a:gd name="connsiteY5" fmla="*/ 6858000 h 6858000"/>
              <a:gd name="connsiteX6" fmla="*/ 1552561 w 6648996"/>
              <a:gd name="connsiteY6" fmla="*/ 6858000 h 6858000"/>
              <a:gd name="connsiteX7" fmla="*/ 0 w 6648996"/>
              <a:gd name="connsiteY7" fmla="*/ 6858000 h 6858000"/>
              <a:gd name="connsiteX0" fmla="*/ 0 w 6514127"/>
              <a:gd name="connsiteY0" fmla="*/ 0 h 6858000"/>
              <a:gd name="connsiteX1" fmla="*/ 3442166 w 6514127"/>
              <a:gd name="connsiteY1" fmla="*/ 0 h 6858000"/>
              <a:gd name="connsiteX2" fmla="*/ 3508744 w 6514127"/>
              <a:gd name="connsiteY2" fmla="*/ 0 h 6858000"/>
              <a:gd name="connsiteX3" fmla="*/ 6514127 w 6514127"/>
              <a:gd name="connsiteY3" fmla="*/ 13607 h 6858000"/>
              <a:gd name="connsiteX4" fmla="*/ 4759391 w 6514127"/>
              <a:gd name="connsiteY4" fmla="*/ 6858000 h 6858000"/>
              <a:gd name="connsiteX5" fmla="*/ 3508744 w 6514127"/>
              <a:gd name="connsiteY5" fmla="*/ 6858000 h 6858000"/>
              <a:gd name="connsiteX6" fmla="*/ 1552561 w 6514127"/>
              <a:gd name="connsiteY6" fmla="*/ 6858000 h 6858000"/>
              <a:gd name="connsiteX7" fmla="*/ 0 w 6514127"/>
              <a:gd name="connsiteY7" fmla="*/ 6858000 h 6858000"/>
              <a:gd name="connsiteX8" fmla="*/ 0 w 6514127"/>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4127" h="6858000">
                <a:moveTo>
                  <a:pt x="0" y="0"/>
                </a:moveTo>
                <a:lnTo>
                  <a:pt x="3442166" y="0"/>
                </a:lnTo>
                <a:lnTo>
                  <a:pt x="3508744" y="0"/>
                </a:lnTo>
                <a:lnTo>
                  <a:pt x="6514127" y="13607"/>
                </a:lnTo>
                <a:lnTo>
                  <a:pt x="4759391" y="6858000"/>
                </a:lnTo>
                <a:lnTo>
                  <a:pt x="3508744" y="6858000"/>
                </a:lnTo>
                <a:lnTo>
                  <a:pt x="1552561" y="6858000"/>
                </a:lnTo>
                <a:lnTo>
                  <a:pt x="0" y="6858000"/>
                </a:lnTo>
                <a:lnTo>
                  <a:pt x="0" y="0"/>
                </a:lnTo>
                <a:close/>
              </a:path>
            </a:pathLst>
          </a:custGeom>
          <a:solidFill>
            <a:srgbClr val="ECF5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itle 4">
            <a:extLst>
              <a:ext uri="{FF2B5EF4-FFF2-40B4-BE49-F238E27FC236}">
                <a16:creationId xmlns:a16="http://schemas.microsoft.com/office/drawing/2014/main" id="{896275AF-CA45-4C5A-B645-819DAB905116}"/>
              </a:ext>
            </a:extLst>
          </p:cNvPr>
          <p:cNvSpPr>
            <a:spLocks noGrp="1"/>
          </p:cNvSpPr>
          <p:nvPr>
            <p:ph type="title" hasCustomPrompt="1"/>
          </p:nvPr>
        </p:nvSpPr>
        <p:spPr>
          <a:xfrm>
            <a:off x="357594" y="656823"/>
            <a:ext cx="4910695" cy="486749"/>
          </a:xfrm>
        </p:spPr>
        <p:txBody>
          <a:bodyPr/>
          <a:lstStyle/>
          <a:p>
            <a:r>
              <a:rPr lang="en-US"/>
              <a:t>Click To Edit Title</a:t>
            </a:r>
          </a:p>
        </p:txBody>
      </p:sp>
      <p:sp>
        <p:nvSpPr>
          <p:cNvPr id="9" name="Text Placeholder 2">
            <a:extLst>
              <a:ext uri="{FF2B5EF4-FFF2-40B4-BE49-F238E27FC236}">
                <a16:creationId xmlns:a16="http://schemas.microsoft.com/office/drawing/2014/main" id="{8BE407CA-E39A-412E-A27C-3EE43A0A8A53}"/>
              </a:ext>
            </a:extLst>
          </p:cNvPr>
          <p:cNvSpPr>
            <a:spLocks noGrp="1"/>
          </p:cNvSpPr>
          <p:nvPr>
            <p:ph type="body" sz="quarter" idx="17"/>
          </p:nvPr>
        </p:nvSpPr>
        <p:spPr>
          <a:xfrm>
            <a:off x="357594" y="1304927"/>
            <a:ext cx="4926787" cy="4896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8910BD6D-C778-49EC-9A33-5A3618FD06C4}"/>
              </a:ext>
            </a:extLst>
          </p:cNvPr>
          <p:cNvSpPr>
            <a:spLocks noGrp="1"/>
          </p:cNvSpPr>
          <p:nvPr>
            <p:ph sz="quarter" idx="18"/>
          </p:nvPr>
        </p:nvSpPr>
        <p:spPr>
          <a:xfrm>
            <a:off x="6622311" y="1804656"/>
            <a:ext cx="5275522" cy="4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0">
            <a:extLst>
              <a:ext uri="{FF2B5EF4-FFF2-40B4-BE49-F238E27FC236}">
                <a16:creationId xmlns:a16="http://schemas.microsoft.com/office/drawing/2014/main" id="{B251D36B-2B38-4D42-8FE8-4E329C1CC14E}"/>
              </a:ext>
            </a:extLst>
          </p:cNvPr>
          <p:cNvSpPr>
            <a:spLocks noGrp="1"/>
          </p:cNvSpPr>
          <p:nvPr>
            <p:ph type="body" sz="quarter" idx="20" hasCustomPrompt="1"/>
          </p:nvPr>
        </p:nvSpPr>
        <p:spPr>
          <a:xfrm>
            <a:off x="6617984" y="1379206"/>
            <a:ext cx="5290481" cy="396431"/>
          </a:xfrm>
        </p:spPr>
        <p:txBody>
          <a:bodyPr/>
          <a:lstStyle>
            <a:lvl1pPr marL="0" indent="0" algn="l">
              <a:buNone/>
              <a:defRPr sz="1400" b="1" cap="all" baseline="0">
                <a:latin typeface="+mj-lt"/>
              </a:defRPr>
            </a:lvl1pPr>
          </a:lstStyle>
          <a:p>
            <a:pPr lvl="0"/>
            <a:r>
              <a:rPr lang="en-US"/>
              <a:t>PARAGRAPH / GRAPHIC TITLE HERE</a:t>
            </a:r>
          </a:p>
        </p:txBody>
      </p:sp>
      <p:sp>
        <p:nvSpPr>
          <p:cNvPr id="12" name="Parallelogram 11">
            <a:extLst>
              <a:ext uri="{FF2B5EF4-FFF2-40B4-BE49-F238E27FC236}">
                <a16:creationId xmlns:a16="http://schemas.microsoft.com/office/drawing/2014/main" id="{584E1814-388A-642E-D0F6-4B30A1EEC31D}"/>
              </a:ext>
            </a:extLst>
          </p:cNvPr>
          <p:cNvSpPr/>
          <p:nvPr userDrawn="1"/>
        </p:nvSpPr>
        <p:spPr>
          <a:xfrm>
            <a:off x="4816550" y="0"/>
            <a:ext cx="1933386" cy="6434051"/>
          </a:xfrm>
          <a:prstGeom prst="parallelogram">
            <a:avLst>
              <a:gd name="adj" fmla="val 9346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64B1ABB-AE25-ED6E-A0F9-0A99BA0C8517}"/>
              </a:ext>
            </a:extLst>
          </p:cNvPr>
          <p:cNvSpPr/>
          <p:nvPr userDrawn="1"/>
        </p:nvSpPr>
        <p:spPr>
          <a:xfrm>
            <a:off x="0" y="6419461"/>
            <a:ext cx="2259725" cy="43853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167B02D-D0B6-9945-E69B-5AFB43E6C350}"/>
              </a:ext>
            </a:extLst>
          </p:cNvPr>
          <p:cNvSpPr/>
          <p:nvPr userDrawn="1"/>
        </p:nvSpPr>
        <p:spPr>
          <a:xfrm>
            <a:off x="2249215" y="6419461"/>
            <a:ext cx="9942786" cy="43853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815D317-A313-69C4-4AB8-B5A55A8000BF}"/>
              </a:ext>
            </a:extLst>
          </p:cNvPr>
          <p:cNvSpPr/>
          <p:nvPr userDrawn="1"/>
        </p:nvSpPr>
        <p:spPr>
          <a:xfrm>
            <a:off x="7182465" y="6427694"/>
            <a:ext cx="5009535" cy="430306"/>
          </a:xfrm>
          <a:prstGeom prst="rect">
            <a:avLst/>
          </a:prstGeom>
          <a:solidFill>
            <a:srgbClr val="616971">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1F916587-96F0-BC9C-076E-C42AE764187D}"/>
              </a:ext>
            </a:extLst>
          </p:cNvPr>
          <p:cNvSpPr>
            <a:spLocks noGrp="1"/>
          </p:cNvSpPr>
          <p:nvPr>
            <p:ph type="dt" sz="half" idx="2"/>
          </p:nvPr>
        </p:nvSpPr>
        <p:spPr>
          <a:xfrm>
            <a:off x="10702343" y="6462176"/>
            <a:ext cx="667553" cy="365125"/>
          </a:xfrm>
          <a:prstGeom prst="rect">
            <a:avLst/>
          </a:prstGeom>
        </p:spPr>
        <p:txBody>
          <a:bodyPr vert="horz" lIns="0" tIns="45720" rIns="91440" bIns="45720" rtlCol="0" anchor="ctr"/>
          <a:lstStyle>
            <a:lvl1pPr algn="r">
              <a:defRPr sz="1000">
                <a:solidFill>
                  <a:schemeClr val="bg2"/>
                </a:solidFill>
                <a:latin typeface="+mj-lt"/>
              </a:defRPr>
            </a:lvl1pPr>
          </a:lstStyle>
          <a:p>
            <a:r>
              <a:rPr lang="en-US"/>
              <a:t>|   2024</a:t>
            </a:r>
          </a:p>
        </p:txBody>
      </p:sp>
      <p:sp>
        <p:nvSpPr>
          <p:cNvPr id="13" name="Footer Placeholder 4">
            <a:extLst>
              <a:ext uri="{FF2B5EF4-FFF2-40B4-BE49-F238E27FC236}">
                <a16:creationId xmlns:a16="http://schemas.microsoft.com/office/drawing/2014/main" id="{CFC8A208-90BE-58D9-E9C7-56DB635A3AB9}"/>
              </a:ext>
            </a:extLst>
          </p:cNvPr>
          <p:cNvSpPr>
            <a:spLocks noGrp="1"/>
          </p:cNvSpPr>
          <p:nvPr>
            <p:ph type="ftr" sz="quarter" idx="3"/>
          </p:nvPr>
        </p:nvSpPr>
        <p:spPr>
          <a:xfrm>
            <a:off x="7340957" y="6462176"/>
            <a:ext cx="3361386" cy="365125"/>
          </a:xfrm>
          <a:prstGeom prst="rect">
            <a:avLst/>
          </a:prstGeom>
        </p:spPr>
        <p:txBody>
          <a:bodyPr vert="horz" lIns="91440" tIns="45720" rIns="0" bIns="45720" rtlCol="0" anchor="ctr"/>
          <a:lstStyle>
            <a:lvl1pPr algn="r">
              <a:defRPr sz="1000" cap="all" baseline="0">
                <a:solidFill>
                  <a:schemeClr val="bg2"/>
                </a:solidFill>
              </a:defRPr>
            </a:lvl1pPr>
          </a:lstStyle>
          <a:p>
            <a:r>
              <a:rPr lang="en-CA"/>
              <a:t>www.seabridgegold.com</a:t>
            </a:r>
            <a:endParaRPr lang="en-US"/>
          </a:p>
        </p:txBody>
      </p:sp>
      <p:sp>
        <p:nvSpPr>
          <p:cNvPr id="16" name="Slide Number Placeholder 5">
            <a:extLst>
              <a:ext uri="{FF2B5EF4-FFF2-40B4-BE49-F238E27FC236}">
                <a16:creationId xmlns:a16="http://schemas.microsoft.com/office/drawing/2014/main" id="{13ADEC5E-530B-186C-D9B6-FAEE529DE1D3}"/>
              </a:ext>
            </a:extLst>
          </p:cNvPr>
          <p:cNvSpPr>
            <a:spLocks noGrp="1"/>
          </p:cNvSpPr>
          <p:nvPr>
            <p:ph type="sldNum" sz="quarter" idx="4"/>
          </p:nvPr>
        </p:nvSpPr>
        <p:spPr>
          <a:xfrm>
            <a:off x="11598497" y="6455468"/>
            <a:ext cx="461359" cy="365125"/>
          </a:xfrm>
          <a:prstGeom prst="rect">
            <a:avLst/>
          </a:prstGeom>
        </p:spPr>
        <p:txBody>
          <a:bodyPr vert="horz" lIns="91440" tIns="45720" rIns="91440" bIns="45720" rtlCol="0" anchor="ctr"/>
          <a:lstStyle>
            <a:lvl1pPr algn="r">
              <a:defRPr sz="1200">
                <a:solidFill>
                  <a:schemeClr val="bg2"/>
                </a:solidFill>
                <a:latin typeface="Calibri" panose="020F0502020204030204" pitchFamily="34" charset="0"/>
                <a:cs typeface="Calibri" panose="020F0502020204030204" pitchFamily="34" charset="0"/>
              </a:defRPr>
            </a:lvl1pPr>
          </a:lstStyle>
          <a:p>
            <a:fld id="{A41F8B9C-F68A-4CB4-A897-D02AFE5D748E}" type="slidenum">
              <a:rPr lang="en-US" smtClean="0"/>
              <a:pPr/>
              <a:t>‹#›</a:t>
            </a:fld>
            <a:endParaRPr lang="en-US"/>
          </a:p>
        </p:txBody>
      </p:sp>
      <p:sp>
        <p:nvSpPr>
          <p:cNvPr id="17" name="TextBox 16">
            <a:extLst>
              <a:ext uri="{FF2B5EF4-FFF2-40B4-BE49-F238E27FC236}">
                <a16:creationId xmlns:a16="http://schemas.microsoft.com/office/drawing/2014/main" id="{D5797269-4C87-FA14-8EBE-7C95A2748FE3}"/>
              </a:ext>
            </a:extLst>
          </p:cNvPr>
          <p:cNvSpPr txBox="1"/>
          <p:nvPr userDrawn="1"/>
        </p:nvSpPr>
        <p:spPr>
          <a:xfrm>
            <a:off x="7312098" y="6524353"/>
            <a:ext cx="1392595" cy="246221"/>
          </a:xfrm>
          <a:prstGeom prst="rect">
            <a:avLst/>
          </a:prstGeom>
          <a:noFill/>
        </p:spPr>
        <p:txBody>
          <a:bodyPr wrap="square" rtlCol="0">
            <a:spAutoFit/>
          </a:bodyPr>
          <a:lstStyle/>
          <a:p>
            <a:r>
              <a:rPr lang="en-CA" sz="1000" b="0" i="0">
                <a:solidFill>
                  <a:schemeClr val="bg2"/>
                </a:solidFill>
                <a:latin typeface="Calibri Light" panose="020F0302020204030204" pitchFamily="34" charset="0"/>
                <a:cs typeface="Calibri Light" panose="020F0302020204030204" pitchFamily="34" charset="0"/>
              </a:rPr>
              <a:t>TSX: SEA | NYSE: SA</a:t>
            </a:r>
            <a:endParaRPr lang="en-US" sz="1000" b="0" i="0">
              <a:solidFill>
                <a:schemeClr val="bg2"/>
              </a:solidFill>
              <a:latin typeface="Calibri Light" panose="020F0302020204030204" pitchFamily="34" charset="0"/>
              <a:cs typeface="Calibri Light" panose="020F0302020204030204" pitchFamily="34" charset="0"/>
            </a:endParaRPr>
          </a:p>
        </p:txBody>
      </p:sp>
      <p:pic>
        <p:nvPicPr>
          <p:cNvPr id="18" name="Graphic 17">
            <a:extLst>
              <a:ext uri="{FF2B5EF4-FFF2-40B4-BE49-F238E27FC236}">
                <a16:creationId xmlns:a16="http://schemas.microsoft.com/office/drawing/2014/main" id="{26970DFF-BE69-1899-E763-31418C1858BA}"/>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0259" y="6582871"/>
            <a:ext cx="1583644" cy="117057"/>
          </a:xfrm>
          <a:prstGeom prst="rect">
            <a:avLst/>
          </a:prstGeom>
        </p:spPr>
      </p:pic>
      <p:cxnSp>
        <p:nvCxnSpPr>
          <p:cNvPr id="19" name="Straight Connector 18">
            <a:extLst>
              <a:ext uri="{FF2B5EF4-FFF2-40B4-BE49-F238E27FC236}">
                <a16:creationId xmlns:a16="http://schemas.microsoft.com/office/drawing/2014/main" id="{66A48AB2-DDAF-2AAD-F908-3FB72F65D48A}"/>
              </a:ext>
            </a:extLst>
          </p:cNvPr>
          <p:cNvCxnSpPr>
            <a:cxnSpLocks/>
          </p:cNvCxnSpPr>
          <p:nvPr userDrawn="1"/>
        </p:nvCxnSpPr>
        <p:spPr>
          <a:xfrm flipH="1">
            <a:off x="0" y="6420678"/>
            <a:ext cx="12192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833044"/>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lour Block Right">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6B61E0AB-39C1-495E-99BD-26786595F9D9}"/>
              </a:ext>
            </a:extLst>
          </p:cNvPr>
          <p:cNvSpPr/>
          <p:nvPr userDrawn="1"/>
        </p:nvSpPr>
        <p:spPr>
          <a:xfrm>
            <a:off x="4666484" y="0"/>
            <a:ext cx="7525516" cy="6411817"/>
          </a:xfrm>
          <a:custGeom>
            <a:avLst/>
            <a:gdLst>
              <a:gd name="connsiteX0" fmla="*/ 0 w 6788675"/>
              <a:gd name="connsiteY0" fmla="*/ 0 h 5901944"/>
              <a:gd name="connsiteX1" fmla="*/ 6788675 w 6788675"/>
              <a:gd name="connsiteY1" fmla="*/ 0 h 5901944"/>
              <a:gd name="connsiteX2" fmla="*/ 6788675 w 6788675"/>
              <a:gd name="connsiteY2" fmla="*/ 5901944 h 5901944"/>
              <a:gd name="connsiteX3" fmla="*/ 0 w 6788675"/>
              <a:gd name="connsiteY3" fmla="*/ 5901944 h 5901944"/>
              <a:gd name="connsiteX4" fmla="*/ 886645 w 6788675"/>
              <a:gd name="connsiteY4" fmla="*/ 2964826 h 5901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8675" h="5901944">
                <a:moveTo>
                  <a:pt x="0" y="0"/>
                </a:moveTo>
                <a:lnTo>
                  <a:pt x="6788675" y="0"/>
                </a:lnTo>
                <a:lnTo>
                  <a:pt x="6788675" y="5901944"/>
                </a:lnTo>
                <a:lnTo>
                  <a:pt x="0" y="5901944"/>
                </a:lnTo>
                <a:lnTo>
                  <a:pt x="886645" y="296482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18">
            <a:extLst>
              <a:ext uri="{FF2B5EF4-FFF2-40B4-BE49-F238E27FC236}">
                <a16:creationId xmlns:a16="http://schemas.microsoft.com/office/drawing/2014/main" id="{F622E8F3-CCAC-E0C8-799D-4DEF4241CE6F}"/>
              </a:ext>
            </a:extLst>
          </p:cNvPr>
          <p:cNvSpPr/>
          <p:nvPr userDrawn="1"/>
        </p:nvSpPr>
        <p:spPr>
          <a:xfrm>
            <a:off x="5304650" y="20299"/>
            <a:ext cx="1079343" cy="6435616"/>
          </a:xfrm>
          <a:custGeom>
            <a:avLst/>
            <a:gdLst>
              <a:gd name="connsiteX0" fmla="*/ 0 w 966525"/>
              <a:gd name="connsiteY0" fmla="*/ 0 h 5880425"/>
              <a:gd name="connsiteX1" fmla="*/ 117848 w 966525"/>
              <a:gd name="connsiteY1" fmla="*/ 0 h 5880425"/>
              <a:gd name="connsiteX2" fmla="*/ 966525 w 966525"/>
              <a:gd name="connsiteY2" fmla="*/ 2950094 h 5880425"/>
              <a:gd name="connsiteX3" fmla="*/ 130534 w 966525"/>
              <a:gd name="connsiteY3" fmla="*/ 5880425 h 5880425"/>
              <a:gd name="connsiteX4" fmla="*/ 5829 w 966525"/>
              <a:gd name="connsiteY4" fmla="*/ 5880425 h 5880425"/>
              <a:gd name="connsiteX5" fmla="*/ 847284 w 966525"/>
              <a:gd name="connsiteY5" fmla="*/ 2950360 h 588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6525" h="5880425">
                <a:moveTo>
                  <a:pt x="0" y="0"/>
                </a:moveTo>
                <a:lnTo>
                  <a:pt x="117848" y="0"/>
                </a:lnTo>
                <a:lnTo>
                  <a:pt x="966525" y="2950094"/>
                </a:lnTo>
                <a:lnTo>
                  <a:pt x="130534" y="5880425"/>
                </a:lnTo>
                <a:lnTo>
                  <a:pt x="5829" y="5880425"/>
                </a:lnTo>
                <a:lnTo>
                  <a:pt x="847284" y="295036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89B2FFD1-4331-458D-B452-FEFD40E768D8}"/>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t="6944" b="6898"/>
          <a:stretch>
            <a:fillRect/>
          </a:stretch>
        </p:blipFill>
        <p:spPr>
          <a:xfrm>
            <a:off x="5471160" y="476250"/>
            <a:ext cx="6720840" cy="5908652"/>
          </a:xfrm>
          <a:custGeom>
            <a:avLst/>
            <a:gdLst>
              <a:gd name="connsiteX0" fmla="*/ 0 w 6720840"/>
              <a:gd name="connsiteY0" fmla="*/ 0 h 5908652"/>
              <a:gd name="connsiteX1" fmla="*/ 6720840 w 6720840"/>
              <a:gd name="connsiteY1" fmla="*/ 0 h 5908652"/>
              <a:gd name="connsiteX2" fmla="*/ 6720840 w 6720840"/>
              <a:gd name="connsiteY2" fmla="*/ 5908652 h 5908652"/>
              <a:gd name="connsiteX3" fmla="*/ 0 w 6720840"/>
              <a:gd name="connsiteY3" fmla="*/ 5908652 h 5908652"/>
            </a:gdLst>
            <a:ahLst/>
            <a:cxnLst>
              <a:cxn ang="0">
                <a:pos x="connsiteX0" y="connsiteY0"/>
              </a:cxn>
              <a:cxn ang="0">
                <a:pos x="connsiteX1" y="connsiteY1"/>
              </a:cxn>
              <a:cxn ang="0">
                <a:pos x="connsiteX2" y="connsiteY2"/>
              </a:cxn>
              <a:cxn ang="0">
                <a:pos x="connsiteX3" y="connsiteY3"/>
              </a:cxn>
            </a:cxnLst>
            <a:rect l="l" t="t" r="r" b="b"/>
            <a:pathLst>
              <a:path w="6720840" h="5908652">
                <a:moveTo>
                  <a:pt x="0" y="0"/>
                </a:moveTo>
                <a:lnTo>
                  <a:pt x="6720840" y="0"/>
                </a:lnTo>
                <a:lnTo>
                  <a:pt x="6720840" y="5908652"/>
                </a:lnTo>
                <a:lnTo>
                  <a:pt x="0" y="5908652"/>
                </a:lnTo>
                <a:close/>
              </a:path>
            </a:pathLst>
          </a:custGeom>
        </p:spPr>
      </p:pic>
      <p:sp>
        <p:nvSpPr>
          <p:cNvPr id="5" name="Title 4">
            <a:extLst>
              <a:ext uri="{FF2B5EF4-FFF2-40B4-BE49-F238E27FC236}">
                <a16:creationId xmlns:a16="http://schemas.microsoft.com/office/drawing/2014/main" id="{ADDFF9E9-CEE5-4B04-99DC-EC4C03293702}"/>
              </a:ext>
            </a:extLst>
          </p:cNvPr>
          <p:cNvSpPr>
            <a:spLocks noGrp="1"/>
          </p:cNvSpPr>
          <p:nvPr>
            <p:ph type="title" hasCustomPrompt="1"/>
          </p:nvPr>
        </p:nvSpPr>
        <p:spPr>
          <a:xfrm>
            <a:off x="357593" y="491107"/>
            <a:ext cx="5086277" cy="652466"/>
          </a:xfrm>
        </p:spPr>
        <p:txBody>
          <a:bodyPr/>
          <a:lstStyle/>
          <a:p>
            <a:r>
              <a:rPr lang="en-US"/>
              <a:t>Click To Edit Title</a:t>
            </a:r>
          </a:p>
        </p:txBody>
      </p:sp>
      <p:sp>
        <p:nvSpPr>
          <p:cNvPr id="3" name="Text Placeholder 2">
            <a:extLst>
              <a:ext uri="{FF2B5EF4-FFF2-40B4-BE49-F238E27FC236}">
                <a16:creationId xmlns:a16="http://schemas.microsoft.com/office/drawing/2014/main" id="{CF370C88-086E-4DF1-A78D-4C8CD521E1FC}"/>
              </a:ext>
            </a:extLst>
          </p:cNvPr>
          <p:cNvSpPr>
            <a:spLocks noGrp="1"/>
          </p:cNvSpPr>
          <p:nvPr>
            <p:ph type="body" sz="quarter" idx="17"/>
          </p:nvPr>
        </p:nvSpPr>
        <p:spPr>
          <a:xfrm>
            <a:off x="357593" y="1304926"/>
            <a:ext cx="5096909" cy="49413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0">
            <a:extLst>
              <a:ext uri="{FF2B5EF4-FFF2-40B4-BE49-F238E27FC236}">
                <a16:creationId xmlns:a16="http://schemas.microsoft.com/office/drawing/2014/main" id="{83896460-B505-4660-AEEE-18EC053C1A5D}"/>
              </a:ext>
            </a:extLst>
          </p:cNvPr>
          <p:cNvSpPr>
            <a:spLocks noGrp="1"/>
          </p:cNvSpPr>
          <p:nvPr>
            <p:ph type="body" sz="quarter" idx="20" hasCustomPrompt="1"/>
          </p:nvPr>
        </p:nvSpPr>
        <p:spPr>
          <a:xfrm>
            <a:off x="6645275" y="840837"/>
            <a:ext cx="5414581" cy="425450"/>
          </a:xfrm>
        </p:spPr>
        <p:txBody>
          <a:bodyPr/>
          <a:lstStyle>
            <a:lvl1pPr marL="0" indent="0" algn="l">
              <a:buNone/>
              <a:defRPr sz="1400" b="1" cap="all" baseline="0">
                <a:latin typeface="+mj-lt"/>
              </a:defRPr>
            </a:lvl1pPr>
          </a:lstStyle>
          <a:p>
            <a:pPr lvl="0"/>
            <a:r>
              <a:rPr lang="en-US"/>
              <a:t>PARAGRAPH / GRAPHIC TITLE HERE</a:t>
            </a:r>
          </a:p>
        </p:txBody>
      </p:sp>
      <p:sp>
        <p:nvSpPr>
          <p:cNvPr id="16" name="Content Placeholder 15">
            <a:extLst>
              <a:ext uri="{FF2B5EF4-FFF2-40B4-BE49-F238E27FC236}">
                <a16:creationId xmlns:a16="http://schemas.microsoft.com/office/drawing/2014/main" id="{237BD1F7-B5C5-425C-A887-6F603F37CEBF}"/>
              </a:ext>
            </a:extLst>
          </p:cNvPr>
          <p:cNvSpPr>
            <a:spLocks noGrp="1"/>
          </p:cNvSpPr>
          <p:nvPr>
            <p:ph sz="quarter" idx="21" hasCustomPrompt="1"/>
          </p:nvPr>
        </p:nvSpPr>
        <p:spPr>
          <a:xfrm>
            <a:off x="6645275" y="1304925"/>
            <a:ext cx="5391150" cy="4941888"/>
          </a:xfrm>
        </p:spPr>
        <p:txBody>
          <a:bodyPr/>
          <a:lstStyle/>
          <a:p>
            <a:pPr lvl="0"/>
            <a:r>
              <a:rPr lang="en-US"/>
              <a:t>Add text, table, or graphics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EBE380E8-D857-2694-394F-4AC594CF82E8}"/>
              </a:ext>
            </a:extLst>
          </p:cNvPr>
          <p:cNvSpPr/>
          <p:nvPr userDrawn="1"/>
        </p:nvSpPr>
        <p:spPr>
          <a:xfrm>
            <a:off x="0" y="6419461"/>
            <a:ext cx="2259725" cy="43853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B5D6EBC-FDA0-9D6C-36C7-D86B8E6C9744}"/>
              </a:ext>
            </a:extLst>
          </p:cNvPr>
          <p:cNvSpPr/>
          <p:nvPr userDrawn="1"/>
        </p:nvSpPr>
        <p:spPr>
          <a:xfrm>
            <a:off x="2249215" y="6419461"/>
            <a:ext cx="9942786" cy="43853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5F4673-F8B4-D189-8192-72083AE80FC8}"/>
              </a:ext>
            </a:extLst>
          </p:cNvPr>
          <p:cNvSpPr/>
          <p:nvPr userDrawn="1"/>
        </p:nvSpPr>
        <p:spPr>
          <a:xfrm>
            <a:off x="7182465" y="6427694"/>
            <a:ext cx="5009535" cy="430306"/>
          </a:xfrm>
          <a:prstGeom prst="rect">
            <a:avLst/>
          </a:prstGeom>
          <a:solidFill>
            <a:srgbClr val="616971">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a:extLst>
              <a:ext uri="{FF2B5EF4-FFF2-40B4-BE49-F238E27FC236}">
                <a16:creationId xmlns:a16="http://schemas.microsoft.com/office/drawing/2014/main" id="{47D1D423-C8B3-36E6-F8EA-890A8979DA38}"/>
              </a:ext>
            </a:extLst>
          </p:cNvPr>
          <p:cNvSpPr>
            <a:spLocks noGrp="1"/>
          </p:cNvSpPr>
          <p:nvPr>
            <p:ph type="dt" sz="half" idx="2"/>
          </p:nvPr>
        </p:nvSpPr>
        <p:spPr>
          <a:xfrm>
            <a:off x="10702343" y="6462176"/>
            <a:ext cx="667553" cy="365125"/>
          </a:xfrm>
          <a:prstGeom prst="rect">
            <a:avLst/>
          </a:prstGeom>
        </p:spPr>
        <p:txBody>
          <a:bodyPr vert="horz" lIns="0" tIns="45720" rIns="91440" bIns="45720" rtlCol="0" anchor="ctr"/>
          <a:lstStyle>
            <a:lvl1pPr algn="r">
              <a:defRPr sz="1000">
                <a:solidFill>
                  <a:schemeClr val="bg2"/>
                </a:solidFill>
                <a:latin typeface="+mj-lt"/>
              </a:defRPr>
            </a:lvl1pPr>
          </a:lstStyle>
          <a:p>
            <a:r>
              <a:rPr lang="en-US"/>
              <a:t>|   2024</a:t>
            </a:r>
          </a:p>
        </p:txBody>
      </p:sp>
      <p:sp>
        <p:nvSpPr>
          <p:cNvPr id="12" name="Footer Placeholder 4">
            <a:extLst>
              <a:ext uri="{FF2B5EF4-FFF2-40B4-BE49-F238E27FC236}">
                <a16:creationId xmlns:a16="http://schemas.microsoft.com/office/drawing/2014/main" id="{BC9A166C-3A29-35FE-6DE9-833058E33DA8}"/>
              </a:ext>
            </a:extLst>
          </p:cNvPr>
          <p:cNvSpPr>
            <a:spLocks noGrp="1"/>
          </p:cNvSpPr>
          <p:nvPr>
            <p:ph type="ftr" sz="quarter" idx="3"/>
          </p:nvPr>
        </p:nvSpPr>
        <p:spPr>
          <a:xfrm>
            <a:off x="7340957" y="6462176"/>
            <a:ext cx="3361386" cy="365125"/>
          </a:xfrm>
          <a:prstGeom prst="rect">
            <a:avLst/>
          </a:prstGeom>
        </p:spPr>
        <p:txBody>
          <a:bodyPr vert="horz" lIns="91440" tIns="45720" rIns="0" bIns="45720" rtlCol="0" anchor="ctr"/>
          <a:lstStyle>
            <a:lvl1pPr algn="r">
              <a:defRPr sz="1000" cap="all" baseline="0">
                <a:solidFill>
                  <a:schemeClr val="bg2"/>
                </a:solidFill>
              </a:defRPr>
            </a:lvl1pPr>
          </a:lstStyle>
          <a:p>
            <a:r>
              <a:rPr lang="en-CA"/>
              <a:t>www.seabridgegold.com</a:t>
            </a:r>
            <a:endParaRPr lang="en-US"/>
          </a:p>
        </p:txBody>
      </p:sp>
      <p:sp>
        <p:nvSpPr>
          <p:cNvPr id="17" name="Slide Number Placeholder 5">
            <a:extLst>
              <a:ext uri="{FF2B5EF4-FFF2-40B4-BE49-F238E27FC236}">
                <a16:creationId xmlns:a16="http://schemas.microsoft.com/office/drawing/2014/main" id="{7120B0C6-4CC2-46AE-B747-14AEE791C895}"/>
              </a:ext>
            </a:extLst>
          </p:cNvPr>
          <p:cNvSpPr>
            <a:spLocks noGrp="1"/>
          </p:cNvSpPr>
          <p:nvPr>
            <p:ph type="sldNum" sz="quarter" idx="4"/>
          </p:nvPr>
        </p:nvSpPr>
        <p:spPr>
          <a:xfrm>
            <a:off x="11598497" y="6455468"/>
            <a:ext cx="461359" cy="365125"/>
          </a:xfrm>
          <a:prstGeom prst="rect">
            <a:avLst/>
          </a:prstGeom>
        </p:spPr>
        <p:txBody>
          <a:bodyPr vert="horz" lIns="91440" tIns="45720" rIns="91440" bIns="45720" rtlCol="0" anchor="ctr"/>
          <a:lstStyle>
            <a:lvl1pPr algn="r">
              <a:defRPr sz="1200">
                <a:solidFill>
                  <a:schemeClr val="bg2"/>
                </a:solidFill>
                <a:latin typeface="Calibri" panose="020F0502020204030204" pitchFamily="34" charset="0"/>
                <a:cs typeface="Calibri" panose="020F0502020204030204" pitchFamily="34" charset="0"/>
              </a:defRPr>
            </a:lvl1pPr>
          </a:lstStyle>
          <a:p>
            <a:fld id="{A41F8B9C-F68A-4CB4-A897-D02AFE5D748E}" type="slidenum">
              <a:rPr lang="en-US" smtClean="0"/>
              <a:pPr/>
              <a:t>‹#›</a:t>
            </a:fld>
            <a:endParaRPr lang="en-US"/>
          </a:p>
        </p:txBody>
      </p:sp>
      <p:sp>
        <p:nvSpPr>
          <p:cNvPr id="18" name="TextBox 17">
            <a:extLst>
              <a:ext uri="{FF2B5EF4-FFF2-40B4-BE49-F238E27FC236}">
                <a16:creationId xmlns:a16="http://schemas.microsoft.com/office/drawing/2014/main" id="{4227596A-D868-108B-34F3-A9552396C128}"/>
              </a:ext>
            </a:extLst>
          </p:cNvPr>
          <p:cNvSpPr txBox="1"/>
          <p:nvPr userDrawn="1"/>
        </p:nvSpPr>
        <p:spPr>
          <a:xfrm>
            <a:off x="7312098" y="6524353"/>
            <a:ext cx="1392595" cy="246221"/>
          </a:xfrm>
          <a:prstGeom prst="rect">
            <a:avLst/>
          </a:prstGeom>
          <a:noFill/>
        </p:spPr>
        <p:txBody>
          <a:bodyPr wrap="square" rtlCol="0">
            <a:spAutoFit/>
          </a:bodyPr>
          <a:lstStyle/>
          <a:p>
            <a:r>
              <a:rPr lang="en-CA" sz="1000" b="0" i="0">
                <a:solidFill>
                  <a:schemeClr val="bg2"/>
                </a:solidFill>
                <a:latin typeface="Calibri Light" panose="020F0302020204030204" pitchFamily="34" charset="0"/>
                <a:cs typeface="Calibri Light" panose="020F0302020204030204" pitchFamily="34" charset="0"/>
              </a:rPr>
              <a:t>TSX: SEA | NYSE: SA</a:t>
            </a:r>
            <a:endParaRPr lang="en-US" sz="1000" b="0" i="0">
              <a:solidFill>
                <a:schemeClr val="bg2"/>
              </a:solidFill>
              <a:latin typeface="Calibri Light" panose="020F0302020204030204" pitchFamily="34" charset="0"/>
              <a:cs typeface="Calibri Light" panose="020F0302020204030204" pitchFamily="34" charset="0"/>
            </a:endParaRPr>
          </a:p>
        </p:txBody>
      </p:sp>
      <p:pic>
        <p:nvPicPr>
          <p:cNvPr id="19" name="Graphic 18">
            <a:extLst>
              <a:ext uri="{FF2B5EF4-FFF2-40B4-BE49-F238E27FC236}">
                <a16:creationId xmlns:a16="http://schemas.microsoft.com/office/drawing/2014/main" id="{E151759A-0EDA-F0B7-BAD4-2695059F7AC1}"/>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0259" y="6582871"/>
            <a:ext cx="1583644" cy="117057"/>
          </a:xfrm>
          <a:prstGeom prst="rect">
            <a:avLst/>
          </a:prstGeom>
        </p:spPr>
      </p:pic>
      <p:cxnSp>
        <p:nvCxnSpPr>
          <p:cNvPr id="20" name="Straight Connector 19">
            <a:extLst>
              <a:ext uri="{FF2B5EF4-FFF2-40B4-BE49-F238E27FC236}">
                <a16:creationId xmlns:a16="http://schemas.microsoft.com/office/drawing/2014/main" id="{F9E9FA30-FA1F-6C37-F727-35763D1F6A33}"/>
              </a:ext>
            </a:extLst>
          </p:cNvPr>
          <p:cNvCxnSpPr>
            <a:cxnSpLocks/>
          </p:cNvCxnSpPr>
          <p:nvPr userDrawn="1"/>
        </p:nvCxnSpPr>
        <p:spPr>
          <a:xfrm flipH="1">
            <a:off x="0" y="6420678"/>
            <a:ext cx="12192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4012500"/>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B7794CFC-88B3-476F-BAE0-BF038B11B6B6}"/>
              </a:ext>
            </a:extLst>
          </p:cNvPr>
          <p:cNvSpPr>
            <a:spLocks noGrp="1"/>
          </p:cNvSpPr>
          <p:nvPr>
            <p:ph type="pic" sz="quarter" idx="19"/>
          </p:nvPr>
        </p:nvSpPr>
        <p:spPr>
          <a:xfrm>
            <a:off x="0" y="0"/>
            <a:ext cx="4224752" cy="6378194"/>
          </a:xfrm>
          <a:custGeom>
            <a:avLst/>
            <a:gdLst>
              <a:gd name="connsiteX0" fmla="*/ 0 w 3909296"/>
              <a:gd name="connsiteY0" fmla="*/ 0 h 5901944"/>
              <a:gd name="connsiteX1" fmla="*/ 3022651 w 3909296"/>
              <a:gd name="connsiteY1" fmla="*/ 0 h 5901944"/>
              <a:gd name="connsiteX2" fmla="*/ 3909296 w 3909296"/>
              <a:gd name="connsiteY2" fmla="*/ 2964826 h 5901944"/>
              <a:gd name="connsiteX3" fmla="*/ 3022651 w 3909296"/>
              <a:gd name="connsiteY3" fmla="*/ 5901944 h 5901944"/>
              <a:gd name="connsiteX4" fmla="*/ 0 w 3909296"/>
              <a:gd name="connsiteY4" fmla="*/ 5901944 h 5901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9296" h="5901944">
                <a:moveTo>
                  <a:pt x="0" y="0"/>
                </a:moveTo>
                <a:lnTo>
                  <a:pt x="3022651" y="0"/>
                </a:lnTo>
                <a:lnTo>
                  <a:pt x="3909296" y="2964826"/>
                </a:lnTo>
                <a:lnTo>
                  <a:pt x="3022651" y="5901944"/>
                </a:lnTo>
                <a:lnTo>
                  <a:pt x="0" y="5901944"/>
                </a:lnTo>
                <a:close/>
              </a:path>
            </a:pathLst>
          </a:custGeom>
        </p:spPr>
        <p:txBody>
          <a:bodyPr wrap="square">
            <a:noAutofit/>
          </a:bodyPr>
          <a:lstStyle/>
          <a:p>
            <a:r>
              <a:rPr lang="en-US"/>
              <a:t>Click icon to add picture</a:t>
            </a:r>
          </a:p>
        </p:txBody>
      </p:sp>
      <p:sp>
        <p:nvSpPr>
          <p:cNvPr id="7" name="Freeform: Shape 6">
            <a:extLst>
              <a:ext uri="{FF2B5EF4-FFF2-40B4-BE49-F238E27FC236}">
                <a16:creationId xmlns:a16="http://schemas.microsoft.com/office/drawing/2014/main" id="{70D470A9-1702-4894-937A-E5DE8E76918F}"/>
              </a:ext>
            </a:extLst>
          </p:cNvPr>
          <p:cNvSpPr/>
          <p:nvPr userDrawn="1"/>
        </p:nvSpPr>
        <p:spPr>
          <a:xfrm>
            <a:off x="3423003" y="0"/>
            <a:ext cx="9791979" cy="6378194"/>
          </a:xfrm>
          <a:custGeom>
            <a:avLst/>
            <a:gdLst>
              <a:gd name="connsiteX0" fmla="*/ 0 w 9060827"/>
              <a:gd name="connsiteY0" fmla="*/ 0 h 5901944"/>
              <a:gd name="connsiteX1" fmla="*/ 9060827 w 9060827"/>
              <a:gd name="connsiteY1" fmla="*/ 0 h 5901944"/>
              <a:gd name="connsiteX2" fmla="*/ 9060827 w 9060827"/>
              <a:gd name="connsiteY2" fmla="*/ 5901944 h 5901944"/>
              <a:gd name="connsiteX3" fmla="*/ 0 w 9060827"/>
              <a:gd name="connsiteY3" fmla="*/ 5901944 h 5901944"/>
              <a:gd name="connsiteX4" fmla="*/ 886645 w 9060827"/>
              <a:gd name="connsiteY4" fmla="*/ 2964826 h 5901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0827" h="5901944">
                <a:moveTo>
                  <a:pt x="0" y="0"/>
                </a:moveTo>
                <a:lnTo>
                  <a:pt x="9060827" y="0"/>
                </a:lnTo>
                <a:lnTo>
                  <a:pt x="9060827" y="5901944"/>
                </a:lnTo>
                <a:lnTo>
                  <a:pt x="0" y="5901944"/>
                </a:lnTo>
                <a:lnTo>
                  <a:pt x="886645" y="296482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EEEDAE2-7A3C-428F-9B0F-196DAF7A5CB6}"/>
              </a:ext>
            </a:extLst>
          </p:cNvPr>
          <p:cNvSpPr>
            <a:spLocks noGrp="1"/>
          </p:cNvSpPr>
          <p:nvPr>
            <p:ph type="title" hasCustomPrompt="1"/>
          </p:nvPr>
        </p:nvSpPr>
        <p:spPr>
          <a:xfrm>
            <a:off x="4268416" y="496076"/>
            <a:ext cx="7533724" cy="652466"/>
          </a:xfrm>
        </p:spPr>
        <p:txBody>
          <a:bodyPr/>
          <a:lstStyle/>
          <a:p>
            <a:r>
              <a:rPr lang="en-US"/>
              <a:t>Click To Edit Title</a:t>
            </a:r>
          </a:p>
        </p:txBody>
      </p:sp>
      <p:sp>
        <p:nvSpPr>
          <p:cNvPr id="4" name="Text Placeholder 3">
            <a:extLst>
              <a:ext uri="{FF2B5EF4-FFF2-40B4-BE49-F238E27FC236}">
                <a16:creationId xmlns:a16="http://schemas.microsoft.com/office/drawing/2014/main" id="{8610E56D-6E54-4687-91C2-75767C838EBE}"/>
              </a:ext>
            </a:extLst>
          </p:cNvPr>
          <p:cNvSpPr>
            <a:spLocks noGrp="1"/>
          </p:cNvSpPr>
          <p:nvPr>
            <p:ph type="body" sz="quarter" idx="17"/>
          </p:nvPr>
        </p:nvSpPr>
        <p:spPr>
          <a:xfrm>
            <a:off x="4295553" y="1304926"/>
            <a:ext cx="7494148" cy="20178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7FF0FCBB-2827-477D-AFEF-E160D39FEFA7}"/>
              </a:ext>
            </a:extLst>
          </p:cNvPr>
          <p:cNvSpPr>
            <a:spLocks noGrp="1"/>
          </p:cNvSpPr>
          <p:nvPr>
            <p:ph sz="quarter" idx="18" hasCustomPrompt="1"/>
          </p:nvPr>
        </p:nvSpPr>
        <p:spPr>
          <a:xfrm>
            <a:off x="4296092" y="3931121"/>
            <a:ext cx="7516680" cy="2291880"/>
          </a:xfrm>
        </p:spPr>
        <p:txBody>
          <a:bodyPr numCol="2" spcCol="180000"/>
          <a:lstStyle/>
          <a:p>
            <a:pPr lvl="0"/>
            <a:r>
              <a:rPr lang="en-US"/>
              <a:t>This is a two column text placeholder</a:t>
            </a:r>
          </a:p>
          <a:p>
            <a:pPr lvl="1"/>
            <a:r>
              <a:rPr lang="en-US"/>
              <a:t>Second level</a:t>
            </a:r>
          </a:p>
          <a:p>
            <a:pPr lvl="2"/>
            <a:r>
              <a:rPr lang="en-US"/>
              <a:t>Third level</a:t>
            </a:r>
          </a:p>
          <a:p>
            <a:pPr lvl="3"/>
            <a:r>
              <a:rPr lang="en-US"/>
              <a:t>Fourth level</a:t>
            </a:r>
          </a:p>
          <a:p>
            <a:pPr lvl="4"/>
            <a:r>
              <a:rPr lang="en-US"/>
              <a:t>Fifth level</a:t>
            </a:r>
          </a:p>
        </p:txBody>
      </p:sp>
      <p:sp>
        <p:nvSpPr>
          <p:cNvPr id="21" name="Text Placeholder 20">
            <a:extLst>
              <a:ext uri="{FF2B5EF4-FFF2-40B4-BE49-F238E27FC236}">
                <a16:creationId xmlns:a16="http://schemas.microsoft.com/office/drawing/2014/main" id="{E25B0CD0-9B0A-4405-BF42-87CEFFF043B3}"/>
              </a:ext>
            </a:extLst>
          </p:cNvPr>
          <p:cNvSpPr>
            <a:spLocks noGrp="1"/>
          </p:cNvSpPr>
          <p:nvPr>
            <p:ph type="body" sz="quarter" idx="20" hasCustomPrompt="1"/>
          </p:nvPr>
        </p:nvSpPr>
        <p:spPr>
          <a:xfrm>
            <a:off x="4296092" y="3429000"/>
            <a:ext cx="7516680" cy="425450"/>
          </a:xfrm>
        </p:spPr>
        <p:txBody>
          <a:bodyPr/>
          <a:lstStyle>
            <a:lvl1pPr marL="0" indent="0">
              <a:buNone/>
              <a:defRPr sz="1400" b="1" cap="all" baseline="0">
                <a:latin typeface="+mj-lt"/>
              </a:defRPr>
            </a:lvl1pPr>
          </a:lstStyle>
          <a:p>
            <a:pPr lvl="0"/>
            <a:r>
              <a:rPr lang="en-US"/>
              <a:t>PARAGRAPH / GRAPHIC TITLE HERE</a:t>
            </a:r>
          </a:p>
        </p:txBody>
      </p:sp>
      <p:sp>
        <p:nvSpPr>
          <p:cNvPr id="3" name="Rectangle 2">
            <a:extLst>
              <a:ext uri="{FF2B5EF4-FFF2-40B4-BE49-F238E27FC236}">
                <a16:creationId xmlns:a16="http://schemas.microsoft.com/office/drawing/2014/main" id="{59B8DF06-1A23-B393-07EA-E95A3A016F05}"/>
              </a:ext>
            </a:extLst>
          </p:cNvPr>
          <p:cNvSpPr/>
          <p:nvPr userDrawn="1"/>
        </p:nvSpPr>
        <p:spPr>
          <a:xfrm>
            <a:off x="0" y="6419461"/>
            <a:ext cx="2259725" cy="43853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4F5DF9-9BBD-9F8B-D0F8-00EE890F4676}"/>
              </a:ext>
            </a:extLst>
          </p:cNvPr>
          <p:cNvSpPr/>
          <p:nvPr userDrawn="1"/>
        </p:nvSpPr>
        <p:spPr>
          <a:xfrm>
            <a:off x="2249215" y="6419461"/>
            <a:ext cx="9942786" cy="43853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D0291AA-E62D-BA67-16CC-2D2014DA80E1}"/>
              </a:ext>
            </a:extLst>
          </p:cNvPr>
          <p:cNvSpPr/>
          <p:nvPr userDrawn="1"/>
        </p:nvSpPr>
        <p:spPr>
          <a:xfrm>
            <a:off x="7182465" y="6427694"/>
            <a:ext cx="5009535" cy="430306"/>
          </a:xfrm>
          <a:prstGeom prst="rect">
            <a:avLst/>
          </a:prstGeom>
          <a:solidFill>
            <a:srgbClr val="616971">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a:extLst>
              <a:ext uri="{FF2B5EF4-FFF2-40B4-BE49-F238E27FC236}">
                <a16:creationId xmlns:a16="http://schemas.microsoft.com/office/drawing/2014/main" id="{3D6A4DEA-0D08-1904-57D1-BD13F366533B}"/>
              </a:ext>
            </a:extLst>
          </p:cNvPr>
          <p:cNvSpPr>
            <a:spLocks noGrp="1"/>
          </p:cNvSpPr>
          <p:nvPr>
            <p:ph type="dt" sz="half" idx="2"/>
          </p:nvPr>
        </p:nvSpPr>
        <p:spPr>
          <a:xfrm>
            <a:off x="10702343" y="6462176"/>
            <a:ext cx="667553" cy="365125"/>
          </a:xfrm>
          <a:prstGeom prst="rect">
            <a:avLst/>
          </a:prstGeom>
        </p:spPr>
        <p:txBody>
          <a:bodyPr vert="horz" lIns="0" tIns="45720" rIns="91440" bIns="45720" rtlCol="0" anchor="ctr"/>
          <a:lstStyle>
            <a:lvl1pPr algn="r">
              <a:defRPr sz="1000">
                <a:solidFill>
                  <a:schemeClr val="bg2"/>
                </a:solidFill>
                <a:latin typeface="+mj-lt"/>
              </a:defRPr>
            </a:lvl1pPr>
          </a:lstStyle>
          <a:p>
            <a:r>
              <a:rPr lang="en-US"/>
              <a:t>|   2024</a:t>
            </a:r>
          </a:p>
        </p:txBody>
      </p:sp>
      <p:sp>
        <p:nvSpPr>
          <p:cNvPr id="11" name="Footer Placeholder 4">
            <a:extLst>
              <a:ext uri="{FF2B5EF4-FFF2-40B4-BE49-F238E27FC236}">
                <a16:creationId xmlns:a16="http://schemas.microsoft.com/office/drawing/2014/main" id="{79746771-48A4-B70F-57D9-51A8F6F51FC0}"/>
              </a:ext>
            </a:extLst>
          </p:cNvPr>
          <p:cNvSpPr>
            <a:spLocks noGrp="1"/>
          </p:cNvSpPr>
          <p:nvPr>
            <p:ph type="ftr" sz="quarter" idx="3"/>
          </p:nvPr>
        </p:nvSpPr>
        <p:spPr>
          <a:xfrm>
            <a:off x="7340957" y="6462176"/>
            <a:ext cx="3361386" cy="365125"/>
          </a:xfrm>
          <a:prstGeom prst="rect">
            <a:avLst/>
          </a:prstGeom>
        </p:spPr>
        <p:txBody>
          <a:bodyPr vert="horz" lIns="91440" tIns="45720" rIns="0" bIns="45720" rtlCol="0" anchor="ctr"/>
          <a:lstStyle>
            <a:lvl1pPr algn="r">
              <a:defRPr sz="1000" cap="all" baseline="0">
                <a:solidFill>
                  <a:schemeClr val="bg2"/>
                </a:solidFill>
              </a:defRPr>
            </a:lvl1pPr>
          </a:lstStyle>
          <a:p>
            <a:r>
              <a:rPr lang="en-CA"/>
              <a:t>www.seabridgegold.com</a:t>
            </a:r>
            <a:endParaRPr lang="en-US"/>
          </a:p>
        </p:txBody>
      </p:sp>
      <p:sp>
        <p:nvSpPr>
          <p:cNvPr id="14" name="Slide Number Placeholder 5">
            <a:extLst>
              <a:ext uri="{FF2B5EF4-FFF2-40B4-BE49-F238E27FC236}">
                <a16:creationId xmlns:a16="http://schemas.microsoft.com/office/drawing/2014/main" id="{28F6A99A-CE51-C63F-10BE-DEDEB741F0AA}"/>
              </a:ext>
            </a:extLst>
          </p:cNvPr>
          <p:cNvSpPr>
            <a:spLocks noGrp="1"/>
          </p:cNvSpPr>
          <p:nvPr>
            <p:ph type="sldNum" sz="quarter" idx="4"/>
          </p:nvPr>
        </p:nvSpPr>
        <p:spPr>
          <a:xfrm>
            <a:off x="11598497" y="6455468"/>
            <a:ext cx="461359" cy="365125"/>
          </a:xfrm>
          <a:prstGeom prst="rect">
            <a:avLst/>
          </a:prstGeom>
        </p:spPr>
        <p:txBody>
          <a:bodyPr vert="horz" lIns="91440" tIns="45720" rIns="91440" bIns="45720" rtlCol="0" anchor="ctr"/>
          <a:lstStyle>
            <a:lvl1pPr algn="r">
              <a:defRPr sz="1200">
                <a:solidFill>
                  <a:schemeClr val="bg2"/>
                </a:solidFill>
                <a:latin typeface="Calibri" panose="020F0502020204030204" pitchFamily="34" charset="0"/>
                <a:cs typeface="Calibri" panose="020F0502020204030204" pitchFamily="34" charset="0"/>
              </a:defRPr>
            </a:lvl1pPr>
          </a:lstStyle>
          <a:p>
            <a:fld id="{A41F8B9C-F68A-4CB4-A897-D02AFE5D748E}" type="slidenum">
              <a:rPr lang="en-US" smtClean="0"/>
              <a:pPr/>
              <a:t>‹#›</a:t>
            </a:fld>
            <a:endParaRPr lang="en-US"/>
          </a:p>
        </p:txBody>
      </p:sp>
      <p:sp>
        <p:nvSpPr>
          <p:cNvPr id="15" name="TextBox 14">
            <a:extLst>
              <a:ext uri="{FF2B5EF4-FFF2-40B4-BE49-F238E27FC236}">
                <a16:creationId xmlns:a16="http://schemas.microsoft.com/office/drawing/2014/main" id="{F4DCEACD-320A-2FD8-C701-5F13C56C3A5A}"/>
              </a:ext>
            </a:extLst>
          </p:cNvPr>
          <p:cNvSpPr txBox="1"/>
          <p:nvPr userDrawn="1"/>
        </p:nvSpPr>
        <p:spPr>
          <a:xfrm>
            <a:off x="7312098" y="6524353"/>
            <a:ext cx="1392595" cy="246221"/>
          </a:xfrm>
          <a:prstGeom prst="rect">
            <a:avLst/>
          </a:prstGeom>
          <a:noFill/>
        </p:spPr>
        <p:txBody>
          <a:bodyPr wrap="square" rtlCol="0">
            <a:spAutoFit/>
          </a:bodyPr>
          <a:lstStyle/>
          <a:p>
            <a:r>
              <a:rPr lang="en-CA" sz="1000" b="0" i="0">
                <a:solidFill>
                  <a:schemeClr val="bg2"/>
                </a:solidFill>
                <a:latin typeface="Calibri Light" panose="020F0302020204030204" pitchFamily="34" charset="0"/>
                <a:cs typeface="Calibri Light" panose="020F0302020204030204" pitchFamily="34" charset="0"/>
              </a:rPr>
              <a:t>TSX: SEA | NYSE: SA</a:t>
            </a:r>
            <a:endParaRPr lang="en-US" sz="1000" b="0" i="0">
              <a:solidFill>
                <a:schemeClr val="bg2"/>
              </a:solidFill>
              <a:latin typeface="Calibri Light" panose="020F0302020204030204" pitchFamily="34" charset="0"/>
              <a:cs typeface="Calibri Light" panose="020F0302020204030204" pitchFamily="34" charset="0"/>
            </a:endParaRPr>
          </a:p>
        </p:txBody>
      </p:sp>
      <p:pic>
        <p:nvPicPr>
          <p:cNvPr id="16" name="Graphic 15">
            <a:extLst>
              <a:ext uri="{FF2B5EF4-FFF2-40B4-BE49-F238E27FC236}">
                <a16:creationId xmlns:a16="http://schemas.microsoft.com/office/drawing/2014/main" id="{78A37B6E-E1FF-9F8C-BC25-586B8A409CA7}"/>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0259" y="6582871"/>
            <a:ext cx="1583644" cy="117057"/>
          </a:xfrm>
          <a:prstGeom prst="rect">
            <a:avLst/>
          </a:prstGeom>
        </p:spPr>
      </p:pic>
      <p:cxnSp>
        <p:nvCxnSpPr>
          <p:cNvPr id="17" name="Straight Connector 16">
            <a:extLst>
              <a:ext uri="{FF2B5EF4-FFF2-40B4-BE49-F238E27FC236}">
                <a16:creationId xmlns:a16="http://schemas.microsoft.com/office/drawing/2014/main" id="{2CCC212C-5A57-706D-513F-D96A228948CE}"/>
              </a:ext>
            </a:extLst>
          </p:cNvPr>
          <p:cNvCxnSpPr>
            <a:cxnSpLocks/>
          </p:cNvCxnSpPr>
          <p:nvPr userDrawn="1"/>
        </p:nvCxnSpPr>
        <p:spPr>
          <a:xfrm flipH="1">
            <a:off x="0" y="6420678"/>
            <a:ext cx="12192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9255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Section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BC42BC-C3AD-BA73-742A-021BB2381FCB}"/>
              </a:ext>
            </a:extLst>
          </p:cNvPr>
          <p:cNvSpPr/>
          <p:nvPr userDrawn="1"/>
        </p:nvSpPr>
        <p:spPr>
          <a:xfrm>
            <a:off x="7977965" y="3020828"/>
            <a:ext cx="3689496" cy="3051544"/>
          </a:xfrm>
          <a:prstGeom prst="rect">
            <a:avLst/>
          </a:prstGeom>
          <a:solidFill>
            <a:srgbClr val="9FACB8">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1911A15-393C-7876-55FC-FF4E7BD1DC4A}"/>
              </a:ext>
            </a:extLst>
          </p:cNvPr>
          <p:cNvSpPr/>
          <p:nvPr userDrawn="1"/>
        </p:nvSpPr>
        <p:spPr>
          <a:xfrm>
            <a:off x="54934" y="3020828"/>
            <a:ext cx="3689496" cy="3051544"/>
          </a:xfrm>
          <a:prstGeom prst="rect">
            <a:avLst/>
          </a:prstGeom>
          <a:solidFill>
            <a:srgbClr val="9FACB8">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3094828-9861-7FA4-4485-A960D02885B7}"/>
              </a:ext>
            </a:extLst>
          </p:cNvPr>
          <p:cNvSpPr/>
          <p:nvPr userDrawn="1"/>
        </p:nvSpPr>
        <p:spPr>
          <a:xfrm>
            <a:off x="4029740" y="3020828"/>
            <a:ext cx="3689496" cy="3051544"/>
          </a:xfrm>
          <a:prstGeom prst="rect">
            <a:avLst/>
          </a:prstGeom>
          <a:solidFill>
            <a:srgbClr val="9FACB8">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cture Placeholder 26">
            <a:extLst>
              <a:ext uri="{FF2B5EF4-FFF2-40B4-BE49-F238E27FC236}">
                <a16:creationId xmlns:a16="http://schemas.microsoft.com/office/drawing/2014/main" id="{5B755084-FB51-4C89-A4E2-97CE704AA1A3}"/>
              </a:ext>
            </a:extLst>
          </p:cNvPr>
          <p:cNvSpPr>
            <a:spLocks noGrp="1"/>
          </p:cNvSpPr>
          <p:nvPr>
            <p:ph type="pic" sz="quarter" idx="13"/>
          </p:nvPr>
        </p:nvSpPr>
        <p:spPr>
          <a:xfrm>
            <a:off x="96685" y="1040232"/>
            <a:ext cx="4091192" cy="1974699"/>
          </a:xfrm>
          <a:prstGeom prst="parallelogram">
            <a:avLst/>
          </a:pr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889175B5-3E51-4BA4-8F0A-91DE3989F0E5}"/>
              </a:ext>
            </a:extLst>
          </p:cNvPr>
          <p:cNvSpPr>
            <a:spLocks noGrp="1"/>
          </p:cNvSpPr>
          <p:nvPr>
            <p:ph type="title" hasCustomPrompt="1"/>
          </p:nvPr>
        </p:nvSpPr>
        <p:spPr>
          <a:xfrm>
            <a:off x="357594" y="237106"/>
            <a:ext cx="3960812" cy="652466"/>
          </a:xfrm>
        </p:spPr>
        <p:txBody>
          <a:bodyPr/>
          <a:lstStyle/>
          <a:p>
            <a:r>
              <a:rPr lang="en-US"/>
              <a:t>Click To Edit Title</a:t>
            </a:r>
          </a:p>
        </p:txBody>
      </p:sp>
      <p:sp>
        <p:nvSpPr>
          <p:cNvPr id="28" name="Picture Placeholder 27">
            <a:extLst>
              <a:ext uri="{FF2B5EF4-FFF2-40B4-BE49-F238E27FC236}">
                <a16:creationId xmlns:a16="http://schemas.microsoft.com/office/drawing/2014/main" id="{1A9B3FF9-5CD0-499D-99DA-6D20B5356F5C}"/>
              </a:ext>
            </a:extLst>
          </p:cNvPr>
          <p:cNvSpPr>
            <a:spLocks noGrp="1"/>
          </p:cNvSpPr>
          <p:nvPr>
            <p:ph type="pic" sz="quarter" idx="14"/>
          </p:nvPr>
        </p:nvSpPr>
        <p:spPr>
          <a:xfrm>
            <a:off x="4051993" y="1040232"/>
            <a:ext cx="4091192" cy="1974699"/>
          </a:xfrm>
          <a:prstGeom prst="parallelogram">
            <a:avLst/>
          </a:prstGeom>
        </p:spPr>
        <p:txBody>
          <a:bodyPr wrap="square">
            <a:noAutofit/>
          </a:bodyPr>
          <a:lstStyle/>
          <a:p>
            <a:r>
              <a:rPr lang="en-US"/>
              <a:t>Click icon to add picture</a:t>
            </a:r>
          </a:p>
        </p:txBody>
      </p:sp>
      <p:sp>
        <p:nvSpPr>
          <p:cNvPr id="29" name="Picture Placeholder 28">
            <a:extLst>
              <a:ext uri="{FF2B5EF4-FFF2-40B4-BE49-F238E27FC236}">
                <a16:creationId xmlns:a16="http://schemas.microsoft.com/office/drawing/2014/main" id="{8711A88A-EAF7-40F7-A806-E2BFDECF17E1}"/>
              </a:ext>
            </a:extLst>
          </p:cNvPr>
          <p:cNvSpPr>
            <a:spLocks noGrp="1"/>
          </p:cNvSpPr>
          <p:nvPr>
            <p:ph type="pic" sz="quarter" idx="15"/>
          </p:nvPr>
        </p:nvSpPr>
        <p:spPr>
          <a:xfrm>
            <a:off x="8007301" y="1040232"/>
            <a:ext cx="4091192" cy="1974699"/>
          </a:xfrm>
          <a:prstGeom prst="parallelogram">
            <a:avLst/>
          </a:prstGeom>
        </p:spPr>
        <p:txBody>
          <a:bodyPr wrap="square">
            <a:noAutofit/>
          </a:bodyPr>
          <a:lstStyle/>
          <a:p>
            <a:r>
              <a:rPr lang="en-US"/>
              <a:t>Click icon to add picture</a:t>
            </a:r>
          </a:p>
        </p:txBody>
      </p:sp>
      <p:sp>
        <p:nvSpPr>
          <p:cNvPr id="33" name="Text Placeholder 20">
            <a:extLst>
              <a:ext uri="{FF2B5EF4-FFF2-40B4-BE49-F238E27FC236}">
                <a16:creationId xmlns:a16="http://schemas.microsoft.com/office/drawing/2014/main" id="{2F503CCE-7CCA-402B-A439-0ED8FF6214E9}"/>
              </a:ext>
            </a:extLst>
          </p:cNvPr>
          <p:cNvSpPr>
            <a:spLocks noGrp="1"/>
          </p:cNvSpPr>
          <p:nvPr>
            <p:ph type="body" sz="quarter" idx="20" hasCustomPrompt="1"/>
          </p:nvPr>
        </p:nvSpPr>
        <p:spPr>
          <a:xfrm>
            <a:off x="155575" y="3040689"/>
            <a:ext cx="3533923" cy="425450"/>
          </a:xfrm>
        </p:spPr>
        <p:txBody>
          <a:bodyPr anchor="b"/>
          <a:lstStyle>
            <a:lvl1pPr marL="0" indent="0">
              <a:buNone/>
              <a:defRPr sz="1400" b="1" cap="all" baseline="0">
                <a:latin typeface="+mj-lt"/>
              </a:defRPr>
            </a:lvl1pPr>
          </a:lstStyle>
          <a:p>
            <a:pPr lvl="0"/>
            <a:r>
              <a:rPr lang="en-US"/>
              <a:t>PARAGRAPH / GRAPHIC TITLE HERE</a:t>
            </a:r>
          </a:p>
        </p:txBody>
      </p:sp>
      <p:sp>
        <p:nvSpPr>
          <p:cNvPr id="35" name="Text Placeholder 34">
            <a:extLst>
              <a:ext uri="{FF2B5EF4-FFF2-40B4-BE49-F238E27FC236}">
                <a16:creationId xmlns:a16="http://schemas.microsoft.com/office/drawing/2014/main" id="{8783662C-30E7-4881-999E-9978BDE043F3}"/>
              </a:ext>
            </a:extLst>
          </p:cNvPr>
          <p:cNvSpPr>
            <a:spLocks noGrp="1"/>
          </p:cNvSpPr>
          <p:nvPr>
            <p:ph type="body" sz="quarter" idx="21"/>
          </p:nvPr>
        </p:nvSpPr>
        <p:spPr>
          <a:xfrm>
            <a:off x="155575" y="3465512"/>
            <a:ext cx="3544555"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ext Placeholder 20">
            <a:extLst>
              <a:ext uri="{FF2B5EF4-FFF2-40B4-BE49-F238E27FC236}">
                <a16:creationId xmlns:a16="http://schemas.microsoft.com/office/drawing/2014/main" id="{CA38AB35-6F7E-4366-8E7B-4EB6E379619B}"/>
              </a:ext>
            </a:extLst>
          </p:cNvPr>
          <p:cNvSpPr>
            <a:spLocks noGrp="1"/>
          </p:cNvSpPr>
          <p:nvPr>
            <p:ph type="body" sz="quarter" idx="22" hasCustomPrompt="1"/>
          </p:nvPr>
        </p:nvSpPr>
        <p:spPr>
          <a:xfrm>
            <a:off x="4137334" y="3040689"/>
            <a:ext cx="3443680" cy="425450"/>
          </a:xfrm>
        </p:spPr>
        <p:txBody>
          <a:bodyPr anchor="b"/>
          <a:lstStyle>
            <a:lvl1pPr marL="0" indent="0">
              <a:buNone/>
              <a:defRPr sz="1400" b="1" cap="all" baseline="0">
                <a:latin typeface="+mj-lt"/>
              </a:defRPr>
            </a:lvl1pPr>
          </a:lstStyle>
          <a:p>
            <a:pPr lvl="0"/>
            <a:r>
              <a:rPr lang="en-US"/>
              <a:t>PARAGRAPH / GRAPHIC TITLE HERE</a:t>
            </a:r>
          </a:p>
        </p:txBody>
      </p:sp>
      <p:sp>
        <p:nvSpPr>
          <p:cNvPr id="37" name="Text Placeholder 34">
            <a:extLst>
              <a:ext uri="{FF2B5EF4-FFF2-40B4-BE49-F238E27FC236}">
                <a16:creationId xmlns:a16="http://schemas.microsoft.com/office/drawing/2014/main" id="{84E2A472-3263-4AA7-A265-93F9E64DD46E}"/>
              </a:ext>
            </a:extLst>
          </p:cNvPr>
          <p:cNvSpPr>
            <a:spLocks noGrp="1"/>
          </p:cNvSpPr>
          <p:nvPr>
            <p:ph type="body" sz="quarter" idx="23"/>
          </p:nvPr>
        </p:nvSpPr>
        <p:spPr>
          <a:xfrm>
            <a:off x="4137335" y="3465512"/>
            <a:ext cx="3443679"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20">
            <a:extLst>
              <a:ext uri="{FF2B5EF4-FFF2-40B4-BE49-F238E27FC236}">
                <a16:creationId xmlns:a16="http://schemas.microsoft.com/office/drawing/2014/main" id="{895F483D-0C01-428B-86B1-20D0DBE6CED6}"/>
              </a:ext>
            </a:extLst>
          </p:cNvPr>
          <p:cNvSpPr>
            <a:spLocks noGrp="1"/>
          </p:cNvSpPr>
          <p:nvPr>
            <p:ph type="body" sz="quarter" idx="24" hasCustomPrompt="1"/>
          </p:nvPr>
        </p:nvSpPr>
        <p:spPr>
          <a:xfrm>
            <a:off x="8075613" y="3040689"/>
            <a:ext cx="3439734" cy="425450"/>
          </a:xfrm>
        </p:spPr>
        <p:txBody>
          <a:bodyPr anchor="b"/>
          <a:lstStyle>
            <a:lvl1pPr marL="0" indent="0">
              <a:buNone/>
              <a:defRPr sz="1400" b="1" cap="all" baseline="0">
                <a:latin typeface="+mj-lt"/>
              </a:defRPr>
            </a:lvl1pPr>
          </a:lstStyle>
          <a:p>
            <a:pPr lvl="0"/>
            <a:r>
              <a:rPr lang="en-US"/>
              <a:t>PARAGRAPH / GRAPHIC TITLE HERE</a:t>
            </a:r>
          </a:p>
        </p:txBody>
      </p:sp>
      <p:sp>
        <p:nvSpPr>
          <p:cNvPr id="39" name="Text Placeholder 34">
            <a:extLst>
              <a:ext uri="{FF2B5EF4-FFF2-40B4-BE49-F238E27FC236}">
                <a16:creationId xmlns:a16="http://schemas.microsoft.com/office/drawing/2014/main" id="{BAC0D86A-B700-4646-AE2C-9038516A711F}"/>
              </a:ext>
            </a:extLst>
          </p:cNvPr>
          <p:cNvSpPr>
            <a:spLocks noGrp="1"/>
          </p:cNvSpPr>
          <p:nvPr>
            <p:ph type="body" sz="quarter" idx="25"/>
          </p:nvPr>
        </p:nvSpPr>
        <p:spPr>
          <a:xfrm>
            <a:off x="8075614" y="3465512"/>
            <a:ext cx="3450079"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E43804C3-684E-47D1-5507-54B035955CC6}"/>
              </a:ext>
            </a:extLst>
          </p:cNvPr>
          <p:cNvSpPr/>
          <p:nvPr userDrawn="1"/>
        </p:nvSpPr>
        <p:spPr>
          <a:xfrm>
            <a:off x="0" y="6419461"/>
            <a:ext cx="2259725" cy="43853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AFCE122-B1FC-835C-3D17-B3CAA4988772}"/>
              </a:ext>
            </a:extLst>
          </p:cNvPr>
          <p:cNvSpPr/>
          <p:nvPr userDrawn="1"/>
        </p:nvSpPr>
        <p:spPr>
          <a:xfrm>
            <a:off x="2249215" y="6419461"/>
            <a:ext cx="9942786" cy="43853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2EDCFB6-2C1A-BE2B-F78E-FC3D3238E84C}"/>
              </a:ext>
            </a:extLst>
          </p:cNvPr>
          <p:cNvSpPr/>
          <p:nvPr userDrawn="1"/>
        </p:nvSpPr>
        <p:spPr>
          <a:xfrm>
            <a:off x="7182465" y="6427694"/>
            <a:ext cx="5009535" cy="430306"/>
          </a:xfrm>
          <a:prstGeom prst="rect">
            <a:avLst/>
          </a:prstGeom>
          <a:solidFill>
            <a:srgbClr val="616971">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ate Placeholder 3">
            <a:extLst>
              <a:ext uri="{FF2B5EF4-FFF2-40B4-BE49-F238E27FC236}">
                <a16:creationId xmlns:a16="http://schemas.microsoft.com/office/drawing/2014/main" id="{A003B95A-D80D-5E88-A54A-CB4066515DB9}"/>
              </a:ext>
            </a:extLst>
          </p:cNvPr>
          <p:cNvSpPr>
            <a:spLocks noGrp="1"/>
          </p:cNvSpPr>
          <p:nvPr>
            <p:ph type="dt" sz="half" idx="2"/>
          </p:nvPr>
        </p:nvSpPr>
        <p:spPr>
          <a:xfrm>
            <a:off x="10702343" y="6462176"/>
            <a:ext cx="667553" cy="365125"/>
          </a:xfrm>
          <a:prstGeom prst="rect">
            <a:avLst/>
          </a:prstGeom>
        </p:spPr>
        <p:txBody>
          <a:bodyPr vert="horz" lIns="0" tIns="45720" rIns="91440" bIns="45720" rtlCol="0" anchor="ctr"/>
          <a:lstStyle>
            <a:lvl1pPr algn="r">
              <a:defRPr sz="1000">
                <a:solidFill>
                  <a:schemeClr val="bg2"/>
                </a:solidFill>
                <a:latin typeface="+mj-lt"/>
              </a:defRPr>
            </a:lvl1pPr>
          </a:lstStyle>
          <a:p>
            <a:r>
              <a:rPr lang="en-US"/>
              <a:t>|   2024</a:t>
            </a:r>
          </a:p>
        </p:txBody>
      </p:sp>
      <p:sp>
        <p:nvSpPr>
          <p:cNvPr id="13" name="Footer Placeholder 4">
            <a:extLst>
              <a:ext uri="{FF2B5EF4-FFF2-40B4-BE49-F238E27FC236}">
                <a16:creationId xmlns:a16="http://schemas.microsoft.com/office/drawing/2014/main" id="{785F3187-EA7E-B3EA-D35E-6CDCC68D31AB}"/>
              </a:ext>
            </a:extLst>
          </p:cNvPr>
          <p:cNvSpPr>
            <a:spLocks noGrp="1"/>
          </p:cNvSpPr>
          <p:nvPr>
            <p:ph type="ftr" sz="quarter" idx="3"/>
          </p:nvPr>
        </p:nvSpPr>
        <p:spPr>
          <a:xfrm>
            <a:off x="7340957" y="6462176"/>
            <a:ext cx="3361386" cy="365125"/>
          </a:xfrm>
          <a:prstGeom prst="rect">
            <a:avLst/>
          </a:prstGeom>
        </p:spPr>
        <p:txBody>
          <a:bodyPr vert="horz" lIns="91440" tIns="45720" rIns="0" bIns="45720" rtlCol="0" anchor="ctr"/>
          <a:lstStyle>
            <a:lvl1pPr algn="r">
              <a:defRPr sz="1000" cap="all" baseline="0">
                <a:solidFill>
                  <a:schemeClr val="bg2"/>
                </a:solidFill>
              </a:defRPr>
            </a:lvl1pPr>
          </a:lstStyle>
          <a:p>
            <a:r>
              <a:rPr lang="en-CA"/>
              <a:t>www.seabridgegold.com</a:t>
            </a:r>
            <a:endParaRPr lang="en-US"/>
          </a:p>
        </p:txBody>
      </p:sp>
      <p:sp>
        <p:nvSpPr>
          <p:cNvPr id="14" name="Slide Number Placeholder 5">
            <a:extLst>
              <a:ext uri="{FF2B5EF4-FFF2-40B4-BE49-F238E27FC236}">
                <a16:creationId xmlns:a16="http://schemas.microsoft.com/office/drawing/2014/main" id="{E163B65B-61D7-AC48-EDB1-F8093A493301}"/>
              </a:ext>
            </a:extLst>
          </p:cNvPr>
          <p:cNvSpPr>
            <a:spLocks noGrp="1"/>
          </p:cNvSpPr>
          <p:nvPr>
            <p:ph type="sldNum" sz="quarter" idx="4"/>
          </p:nvPr>
        </p:nvSpPr>
        <p:spPr>
          <a:xfrm>
            <a:off x="11598497" y="6455468"/>
            <a:ext cx="461359" cy="365125"/>
          </a:xfrm>
          <a:prstGeom prst="rect">
            <a:avLst/>
          </a:prstGeom>
        </p:spPr>
        <p:txBody>
          <a:bodyPr vert="horz" lIns="91440" tIns="45720" rIns="91440" bIns="45720" rtlCol="0" anchor="ctr"/>
          <a:lstStyle>
            <a:lvl1pPr algn="r">
              <a:defRPr sz="1200">
                <a:solidFill>
                  <a:schemeClr val="bg2"/>
                </a:solidFill>
                <a:latin typeface="Calibri" panose="020F0502020204030204" pitchFamily="34" charset="0"/>
                <a:cs typeface="Calibri" panose="020F0502020204030204" pitchFamily="34" charset="0"/>
              </a:defRPr>
            </a:lvl1pPr>
          </a:lstStyle>
          <a:p>
            <a:fld id="{A41F8B9C-F68A-4CB4-A897-D02AFE5D748E}" type="slidenum">
              <a:rPr lang="en-US" smtClean="0"/>
              <a:pPr/>
              <a:t>‹#›</a:t>
            </a:fld>
            <a:endParaRPr lang="en-US"/>
          </a:p>
        </p:txBody>
      </p:sp>
      <p:sp>
        <p:nvSpPr>
          <p:cNvPr id="15" name="TextBox 14">
            <a:extLst>
              <a:ext uri="{FF2B5EF4-FFF2-40B4-BE49-F238E27FC236}">
                <a16:creationId xmlns:a16="http://schemas.microsoft.com/office/drawing/2014/main" id="{5E7D32BC-2FA6-6866-5E91-457DD85CF244}"/>
              </a:ext>
            </a:extLst>
          </p:cNvPr>
          <p:cNvSpPr txBox="1"/>
          <p:nvPr userDrawn="1"/>
        </p:nvSpPr>
        <p:spPr>
          <a:xfrm>
            <a:off x="7312098" y="6524353"/>
            <a:ext cx="1392595" cy="246221"/>
          </a:xfrm>
          <a:prstGeom prst="rect">
            <a:avLst/>
          </a:prstGeom>
          <a:noFill/>
        </p:spPr>
        <p:txBody>
          <a:bodyPr wrap="square" rtlCol="0">
            <a:spAutoFit/>
          </a:bodyPr>
          <a:lstStyle/>
          <a:p>
            <a:r>
              <a:rPr lang="en-CA" sz="1000" b="0" i="0">
                <a:solidFill>
                  <a:schemeClr val="bg2"/>
                </a:solidFill>
                <a:latin typeface="Calibri Light" panose="020F0302020204030204" pitchFamily="34" charset="0"/>
                <a:cs typeface="Calibri Light" panose="020F0302020204030204" pitchFamily="34" charset="0"/>
              </a:rPr>
              <a:t>TSX: SEA | NYSE: SA</a:t>
            </a:r>
            <a:endParaRPr lang="en-US" sz="1000" b="0" i="0">
              <a:solidFill>
                <a:schemeClr val="bg2"/>
              </a:solidFill>
              <a:latin typeface="Calibri Light" panose="020F0302020204030204" pitchFamily="34" charset="0"/>
              <a:cs typeface="Calibri Light" panose="020F0302020204030204" pitchFamily="34" charset="0"/>
            </a:endParaRPr>
          </a:p>
        </p:txBody>
      </p:sp>
      <p:pic>
        <p:nvPicPr>
          <p:cNvPr id="16" name="Graphic 15">
            <a:extLst>
              <a:ext uri="{FF2B5EF4-FFF2-40B4-BE49-F238E27FC236}">
                <a16:creationId xmlns:a16="http://schemas.microsoft.com/office/drawing/2014/main" id="{F599B88B-D895-D2A0-8373-D21E4A2D3C34}"/>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0259" y="6582871"/>
            <a:ext cx="1583644" cy="117057"/>
          </a:xfrm>
          <a:prstGeom prst="rect">
            <a:avLst/>
          </a:prstGeom>
        </p:spPr>
      </p:pic>
      <p:cxnSp>
        <p:nvCxnSpPr>
          <p:cNvPr id="17" name="Straight Connector 16">
            <a:extLst>
              <a:ext uri="{FF2B5EF4-FFF2-40B4-BE49-F238E27FC236}">
                <a16:creationId xmlns:a16="http://schemas.microsoft.com/office/drawing/2014/main" id="{E1E2FA7F-2296-E26E-E54A-4FB5E07C229E}"/>
              </a:ext>
            </a:extLst>
          </p:cNvPr>
          <p:cNvCxnSpPr>
            <a:cxnSpLocks/>
          </p:cNvCxnSpPr>
          <p:nvPr userDrawn="1"/>
        </p:nvCxnSpPr>
        <p:spPr>
          <a:xfrm flipH="1">
            <a:off x="0" y="6420678"/>
            <a:ext cx="12192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8165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3 Image Left, Text Overlay ">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160052E1-6CDF-49A4-BB9C-776A2619C2CE}"/>
              </a:ext>
            </a:extLst>
          </p:cNvPr>
          <p:cNvSpPr>
            <a:spLocks noGrp="1"/>
          </p:cNvSpPr>
          <p:nvPr>
            <p:ph type="body" sz="quarter" idx="15"/>
          </p:nvPr>
        </p:nvSpPr>
        <p:spPr>
          <a:xfrm>
            <a:off x="8229601" y="1304925"/>
            <a:ext cx="3683000" cy="5088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7">
            <a:extLst>
              <a:ext uri="{FF2B5EF4-FFF2-40B4-BE49-F238E27FC236}">
                <a16:creationId xmlns:a16="http://schemas.microsoft.com/office/drawing/2014/main" id="{0F87C9B1-2D97-4C57-B9FB-D93CE87ECC3A}"/>
              </a:ext>
            </a:extLst>
          </p:cNvPr>
          <p:cNvSpPr>
            <a:spLocks noGrp="1"/>
          </p:cNvSpPr>
          <p:nvPr>
            <p:ph type="title" hasCustomPrompt="1"/>
          </p:nvPr>
        </p:nvSpPr>
        <p:spPr>
          <a:xfrm>
            <a:off x="8229601" y="491107"/>
            <a:ext cx="3806824" cy="652466"/>
          </a:xfrm>
        </p:spPr>
        <p:txBody>
          <a:bodyPr/>
          <a:lstStyle/>
          <a:p>
            <a:r>
              <a:rPr lang="en-US"/>
              <a:t>Click To Edit Title</a:t>
            </a:r>
          </a:p>
        </p:txBody>
      </p:sp>
      <p:sp>
        <p:nvSpPr>
          <p:cNvPr id="3" name="Picture Placeholder 2">
            <a:extLst>
              <a:ext uri="{FF2B5EF4-FFF2-40B4-BE49-F238E27FC236}">
                <a16:creationId xmlns:a16="http://schemas.microsoft.com/office/drawing/2014/main" id="{D19BF9E1-A1CC-4254-A95A-5DB132C54229}"/>
              </a:ext>
            </a:extLst>
          </p:cNvPr>
          <p:cNvSpPr>
            <a:spLocks noGrp="1"/>
          </p:cNvSpPr>
          <p:nvPr>
            <p:ph type="pic" sz="quarter" idx="19"/>
          </p:nvPr>
        </p:nvSpPr>
        <p:spPr>
          <a:xfrm>
            <a:off x="0" y="1"/>
            <a:ext cx="8042313" cy="6393432"/>
          </a:xfrm>
        </p:spPr>
        <p:txBody>
          <a:bodyPr/>
          <a:lstStyle/>
          <a:p>
            <a:r>
              <a:rPr lang="en-US"/>
              <a:t>Click icon to add picture</a:t>
            </a:r>
          </a:p>
        </p:txBody>
      </p:sp>
      <p:sp>
        <p:nvSpPr>
          <p:cNvPr id="15" name="Text Placeholder 14">
            <a:extLst>
              <a:ext uri="{FF2B5EF4-FFF2-40B4-BE49-F238E27FC236}">
                <a16:creationId xmlns:a16="http://schemas.microsoft.com/office/drawing/2014/main" id="{AE10F051-FE00-4A1D-94B8-95902F8E6404}"/>
              </a:ext>
            </a:extLst>
          </p:cNvPr>
          <p:cNvSpPr>
            <a:spLocks noGrp="1"/>
          </p:cNvSpPr>
          <p:nvPr>
            <p:ph type="body" sz="quarter" idx="14"/>
          </p:nvPr>
        </p:nvSpPr>
        <p:spPr>
          <a:xfrm>
            <a:off x="325696" y="1304925"/>
            <a:ext cx="3192463" cy="4722814"/>
          </a:xfrm>
        </p:spPr>
        <p:txBody>
          <a:bodyPr>
            <a:noAutofit/>
          </a:bodyPr>
          <a:lstStyle>
            <a:lvl1pPr>
              <a:defRPr>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0">
            <a:extLst>
              <a:ext uri="{FF2B5EF4-FFF2-40B4-BE49-F238E27FC236}">
                <a16:creationId xmlns:a16="http://schemas.microsoft.com/office/drawing/2014/main" id="{17152BC4-0CAE-4699-AA40-E054FED980E8}"/>
              </a:ext>
            </a:extLst>
          </p:cNvPr>
          <p:cNvSpPr>
            <a:spLocks noGrp="1"/>
          </p:cNvSpPr>
          <p:nvPr>
            <p:ph type="body" sz="quarter" idx="20" hasCustomPrompt="1"/>
          </p:nvPr>
        </p:nvSpPr>
        <p:spPr>
          <a:xfrm>
            <a:off x="325696" y="879475"/>
            <a:ext cx="3192463" cy="425450"/>
          </a:xfrm>
        </p:spPr>
        <p:txBody>
          <a:bodyPr anchor="t">
            <a:noAutofit/>
          </a:bodyPr>
          <a:lstStyle>
            <a:lvl1pPr marL="0" indent="0">
              <a:buNone/>
              <a:defRPr sz="1400" b="1" cap="all" baseline="0">
                <a:solidFill>
                  <a:schemeClr val="bg2"/>
                </a:solidFill>
                <a:latin typeface="+mj-lt"/>
              </a:defRPr>
            </a:lvl1pPr>
          </a:lstStyle>
          <a:p>
            <a:pPr lvl="0"/>
            <a:r>
              <a:rPr lang="en-US"/>
              <a:t>PARAGRAPH TITLE HERE</a:t>
            </a:r>
          </a:p>
        </p:txBody>
      </p:sp>
      <p:sp>
        <p:nvSpPr>
          <p:cNvPr id="6" name="Rectangle 5">
            <a:extLst>
              <a:ext uri="{FF2B5EF4-FFF2-40B4-BE49-F238E27FC236}">
                <a16:creationId xmlns:a16="http://schemas.microsoft.com/office/drawing/2014/main" id="{3E1211D0-3889-44CA-CF39-1D7E038DF224}"/>
              </a:ext>
            </a:extLst>
          </p:cNvPr>
          <p:cNvSpPr/>
          <p:nvPr userDrawn="1"/>
        </p:nvSpPr>
        <p:spPr>
          <a:xfrm>
            <a:off x="0" y="6419461"/>
            <a:ext cx="2259725" cy="43853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5C218DB-4F69-5DF6-C8AE-AF6FBE93DC99}"/>
              </a:ext>
            </a:extLst>
          </p:cNvPr>
          <p:cNvSpPr/>
          <p:nvPr userDrawn="1"/>
        </p:nvSpPr>
        <p:spPr>
          <a:xfrm>
            <a:off x="2249215" y="6419461"/>
            <a:ext cx="9942786" cy="43853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1D5B893-6468-F03C-648D-EC1D42A3A1D2}"/>
              </a:ext>
            </a:extLst>
          </p:cNvPr>
          <p:cNvSpPr/>
          <p:nvPr userDrawn="1"/>
        </p:nvSpPr>
        <p:spPr>
          <a:xfrm>
            <a:off x="7182465" y="6427694"/>
            <a:ext cx="5009535" cy="430306"/>
          </a:xfrm>
          <a:prstGeom prst="rect">
            <a:avLst/>
          </a:prstGeom>
          <a:solidFill>
            <a:srgbClr val="616971">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a:extLst>
              <a:ext uri="{FF2B5EF4-FFF2-40B4-BE49-F238E27FC236}">
                <a16:creationId xmlns:a16="http://schemas.microsoft.com/office/drawing/2014/main" id="{83259115-391B-A4C2-2B4F-A4472199FAA6}"/>
              </a:ext>
            </a:extLst>
          </p:cNvPr>
          <p:cNvSpPr>
            <a:spLocks noGrp="1"/>
          </p:cNvSpPr>
          <p:nvPr>
            <p:ph type="dt" sz="half" idx="2"/>
          </p:nvPr>
        </p:nvSpPr>
        <p:spPr>
          <a:xfrm>
            <a:off x="10702343" y="6462176"/>
            <a:ext cx="667553" cy="365125"/>
          </a:xfrm>
          <a:prstGeom prst="rect">
            <a:avLst/>
          </a:prstGeom>
        </p:spPr>
        <p:txBody>
          <a:bodyPr vert="horz" lIns="0" tIns="45720" rIns="91440" bIns="45720" rtlCol="0" anchor="ctr"/>
          <a:lstStyle>
            <a:lvl1pPr algn="r">
              <a:defRPr sz="1000">
                <a:solidFill>
                  <a:schemeClr val="bg2"/>
                </a:solidFill>
                <a:latin typeface="+mj-lt"/>
              </a:defRPr>
            </a:lvl1pPr>
          </a:lstStyle>
          <a:p>
            <a:r>
              <a:rPr lang="en-US"/>
              <a:t>|   2024</a:t>
            </a:r>
          </a:p>
        </p:txBody>
      </p:sp>
      <p:sp>
        <p:nvSpPr>
          <p:cNvPr id="11" name="Footer Placeholder 4">
            <a:extLst>
              <a:ext uri="{FF2B5EF4-FFF2-40B4-BE49-F238E27FC236}">
                <a16:creationId xmlns:a16="http://schemas.microsoft.com/office/drawing/2014/main" id="{260F07BD-C4A3-1369-8090-9252518D4652}"/>
              </a:ext>
            </a:extLst>
          </p:cNvPr>
          <p:cNvSpPr>
            <a:spLocks noGrp="1"/>
          </p:cNvSpPr>
          <p:nvPr>
            <p:ph type="ftr" sz="quarter" idx="3"/>
          </p:nvPr>
        </p:nvSpPr>
        <p:spPr>
          <a:xfrm>
            <a:off x="7340957" y="6462176"/>
            <a:ext cx="3361386" cy="365125"/>
          </a:xfrm>
          <a:prstGeom prst="rect">
            <a:avLst/>
          </a:prstGeom>
        </p:spPr>
        <p:txBody>
          <a:bodyPr vert="horz" lIns="91440" tIns="45720" rIns="0" bIns="45720" rtlCol="0" anchor="ctr"/>
          <a:lstStyle>
            <a:lvl1pPr algn="r">
              <a:defRPr sz="1000" cap="all" baseline="0">
                <a:solidFill>
                  <a:schemeClr val="bg2"/>
                </a:solidFill>
              </a:defRPr>
            </a:lvl1pPr>
          </a:lstStyle>
          <a:p>
            <a:r>
              <a:rPr lang="en-CA"/>
              <a:t>www.seabridgegold.com</a:t>
            </a:r>
            <a:endParaRPr lang="en-US"/>
          </a:p>
        </p:txBody>
      </p:sp>
      <p:sp>
        <p:nvSpPr>
          <p:cNvPr id="12" name="Slide Number Placeholder 5">
            <a:extLst>
              <a:ext uri="{FF2B5EF4-FFF2-40B4-BE49-F238E27FC236}">
                <a16:creationId xmlns:a16="http://schemas.microsoft.com/office/drawing/2014/main" id="{786ABFC0-38A3-AB9C-01C8-FEFA9B404E5C}"/>
              </a:ext>
            </a:extLst>
          </p:cNvPr>
          <p:cNvSpPr>
            <a:spLocks noGrp="1"/>
          </p:cNvSpPr>
          <p:nvPr>
            <p:ph type="sldNum" sz="quarter" idx="4"/>
          </p:nvPr>
        </p:nvSpPr>
        <p:spPr>
          <a:xfrm>
            <a:off x="11598497" y="6455468"/>
            <a:ext cx="461359" cy="365125"/>
          </a:xfrm>
          <a:prstGeom prst="rect">
            <a:avLst/>
          </a:prstGeom>
        </p:spPr>
        <p:txBody>
          <a:bodyPr vert="horz" lIns="91440" tIns="45720" rIns="91440" bIns="45720" rtlCol="0" anchor="ctr"/>
          <a:lstStyle>
            <a:lvl1pPr algn="r">
              <a:defRPr sz="1200">
                <a:solidFill>
                  <a:schemeClr val="bg2"/>
                </a:solidFill>
                <a:latin typeface="Calibri" panose="020F0502020204030204" pitchFamily="34" charset="0"/>
                <a:cs typeface="Calibri" panose="020F0502020204030204" pitchFamily="34" charset="0"/>
              </a:defRPr>
            </a:lvl1pPr>
          </a:lstStyle>
          <a:p>
            <a:fld id="{A41F8B9C-F68A-4CB4-A897-D02AFE5D748E}" type="slidenum">
              <a:rPr lang="en-US" smtClean="0"/>
              <a:pPr/>
              <a:t>‹#›</a:t>
            </a:fld>
            <a:endParaRPr lang="en-US"/>
          </a:p>
        </p:txBody>
      </p:sp>
      <p:sp>
        <p:nvSpPr>
          <p:cNvPr id="13" name="TextBox 12">
            <a:extLst>
              <a:ext uri="{FF2B5EF4-FFF2-40B4-BE49-F238E27FC236}">
                <a16:creationId xmlns:a16="http://schemas.microsoft.com/office/drawing/2014/main" id="{2D22C38E-2A77-D48C-6455-A532E52AC8F4}"/>
              </a:ext>
            </a:extLst>
          </p:cNvPr>
          <p:cNvSpPr txBox="1"/>
          <p:nvPr userDrawn="1"/>
        </p:nvSpPr>
        <p:spPr>
          <a:xfrm>
            <a:off x="7312098" y="6524353"/>
            <a:ext cx="1392595" cy="246221"/>
          </a:xfrm>
          <a:prstGeom prst="rect">
            <a:avLst/>
          </a:prstGeom>
          <a:noFill/>
        </p:spPr>
        <p:txBody>
          <a:bodyPr wrap="square" rtlCol="0">
            <a:spAutoFit/>
          </a:bodyPr>
          <a:lstStyle/>
          <a:p>
            <a:r>
              <a:rPr lang="en-CA" sz="1000" b="0" i="0">
                <a:solidFill>
                  <a:schemeClr val="bg2"/>
                </a:solidFill>
                <a:latin typeface="Calibri Light" panose="020F0302020204030204" pitchFamily="34" charset="0"/>
                <a:cs typeface="Calibri Light" panose="020F0302020204030204" pitchFamily="34" charset="0"/>
              </a:rPr>
              <a:t>TSX: SEA | NYSE: SA</a:t>
            </a:r>
            <a:endParaRPr lang="en-US" sz="1000" b="0" i="0">
              <a:solidFill>
                <a:schemeClr val="bg2"/>
              </a:solidFill>
              <a:latin typeface="Calibri Light" panose="020F0302020204030204" pitchFamily="34" charset="0"/>
              <a:cs typeface="Calibri Light" panose="020F0302020204030204" pitchFamily="34" charset="0"/>
            </a:endParaRPr>
          </a:p>
        </p:txBody>
      </p:sp>
      <p:pic>
        <p:nvPicPr>
          <p:cNvPr id="14" name="Graphic 13">
            <a:extLst>
              <a:ext uri="{FF2B5EF4-FFF2-40B4-BE49-F238E27FC236}">
                <a16:creationId xmlns:a16="http://schemas.microsoft.com/office/drawing/2014/main" id="{1917C994-CFE2-13D9-996A-0FAC519A77B9}"/>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0259" y="6582871"/>
            <a:ext cx="1583644" cy="117057"/>
          </a:xfrm>
          <a:prstGeom prst="rect">
            <a:avLst/>
          </a:prstGeom>
        </p:spPr>
      </p:pic>
      <p:cxnSp>
        <p:nvCxnSpPr>
          <p:cNvPr id="16" name="Straight Connector 15">
            <a:extLst>
              <a:ext uri="{FF2B5EF4-FFF2-40B4-BE49-F238E27FC236}">
                <a16:creationId xmlns:a16="http://schemas.microsoft.com/office/drawing/2014/main" id="{8EB2DA14-583B-11F3-912A-6B2ADEB570F8}"/>
              </a:ext>
            </a:extLst>
          </p:cNvPr>
          <p:cNvCxnSpPr>
            <a:cxnSpLocks/>
          </p:cNvCxnSpPr>
          <p:nvPr userDrawn="1"/>
        </p:nvCxnSpPr>
        <p:spPr>
          <a:xfrm flipH="1">
            <a:off x="0" y="6420678"/>
            <a:ext cx="12192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7638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BE97FFB-257B-47A0-8E44-1E8015E18014}"/>
              </a:ext>
            </a:extLst>
          </p:cNvPr>
          <p:cNvSpPr>
            <a:spLocks noGrp="1"/>
          </p:cNvSpPr>
          <p:nvPr>
            <p:ph type="pic" sz="quarter" idx="13"/>
          </p:nvPr>
        </p:nvSpPr>
        <p:spPr>
          <a:xfrm>
            <a:off x="329609" y="4012630"/>
            <a:ext cx="5600136" cy="2372272"/>
          </a:xfrm>
        </p:spPr>
        <p:txBody>
          <a:bodyPr/>
          <a:lstStyle/>
          <a:p>
            <a:r>
              <a:rPr lang="en-US"/>
              <a:t>Click icon to add picture</a:t>
            </a:r>
          </a:p>
        </p:txBody>
      </p:sp>
      <p:sp>
        <p:nvSpPr>
          <p:cNvPr id="14" name="Text Placeholder 13">
            <a:extLst>
              <a:ext uri="{FF2B5EF4-FFF2-40B4-BE49-F238E27FC236}">
                <a16:creationId xmlns:a16="http://schemas.microsoft.com/office/drawing/2014/main" id="{5A3500A4-47C0-4F6B-BF42-6389A9A33FF8}"/>
              </a:ext>
            </a:extLst>
          </p:cNvPr>
          <p:cNvSpPr>
            <a:spLocks noGrp="1"/>
          </p:cNvSpPr>
          <p:nvPr>
            <p:ph type="body" sz="quarter" idx="15"/>
          </p:nvPr>
        </p:nvSpPr>
        <p:spPr>
          <a:xfrm>
            <a:off x="350873" y="1304926"/>
            <a:ext cx="5578439" cy="24943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a:extLst>
              <a:ext uri="{FF2B5EF4-FFF2-40B4-BE49-F238E27FC236}">
                <a16:creationId xmlns:a16="http://schemas.microsoft.com/office/drawing/2014/main" id="{6B7D752C-7DC8-4109-B4EB-729BE91FFDC7}"/>
              </a:ext>
            </a:extLst>
          </p:cNvPr>
          <p:cNvSpPr>
            <a:spLocks noGrp="1"/>
          </p:cNvSpPr>
          <p:nvPr>
            <p:ph type="body" sz="quarter" idx="16"/>
          </p:nvPr>
        </p:nvSpPr>
        <p:spPr>
          <a:xfrm>
            <a:off x="6262258" y="4006303"/>
            <a:ext cx="5561132" cy="2372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5A3D94F3-C04E-4B2E-8CED-941CD354A8CE}"/>
              </a:ext>
            </a:extLst>
          </p:cNvPr>
          <p:cNvSpPr>
            <a:spLocks noGrp="1"/>
          </p:cNvSpPr>
          <p:nvPr>
            <p:ph type="title" hasCustomPrompt="1"/>
          </p:nvPr>
        </p:nvSpPr>
        <p:spPr>
          <a:xfrm>
            <a:off x="343834" y="491107"/>
            <a:ext cx="5377343" cy="652466"/>
          </a:xfrm>
        </p:spPr>
        <p:txBody>
          <a:bodyPr/>
          <a:lstStyle/>
          <a:p>
            <a:r>
              <a:rPr lang="en-US"/>
              <a:t>Click To Edit Title</a:t>
            </a:r>
          </a:p>
        </p:txBody>
      </p:sp>
      <p:sp>
        <p:nvSpPr>
          <p:cNvPr id="12" name="Text Placeholder 20">
            <a:extLst>
              <a:ext uri="{FF2B5EF4-FFF2-40B4-BE49-F238E27FC236}">
                <a16:creationId xmlns:a16="http://schemas.microsoft.com/office/drawing/2014/main" id="{07DE8123-DFD0-4072-AE7C-B5D920F45975}"/>
              </a:ext>
            </a:extLst>
          </p:cNvPr>
          <p:cNvSpPr>
            <a:spLocks noGrp="1"/>
          </p:cNvSpPr>
          <p:nvPr>
            <p:ph type="body" sz="quarter" idx="21" hasCustomPrompt="1"/>
          </p:nvPr>
        </p:nvSpPr>
        <p:spPr>
          <a:xfrm>
            <a:off x="6262259" y="866774"/>
            <a:ext cx="5560718" cy="425450"/>
          </a:xfrm>
        </p:spPr>
        <p:txBody>
          <a:bodyPr/>
          <a:lstStyle>
            <a:lvl1pPr marL="0" indent="0" algn="l">
              <a:buNone/>
              <a:defRPr sz="1400" b="1" cap="all" baseline="0">
                <a:latin typeface="+mj-lt"/>
              </a:defRPr>
            </a:lvl1pPr>
          </a:lstStyle>
          <a:p>
            <a:pPr lvl="0"/>
            <a:r>
              <a:rPr lang="en-US"/>
              <a:t>PARAGRAPH / GRAPHIC TITLE HERE</a:t>
            </a:r>
          </a:p>
        </p:txBody>
      </p:sp>
      <p:sp>
        <p:nvSpPr>
          <p:cNvPr id="3" name="Content Placeholder 2">
            <a:extLst>
              <a:ext uri="{FF2B5EF4-FFF2-40B4-BE49-F238E27FC236}">
                <a16:creationId xmlns:a16="http://schemas.microsoft.com/office/drawing/2014/main" id="{50D1E3BB-CF98-45B4-B56A-B2866F064140}"/>
              </a:ext>
            </a:extLst>
          </p:cNvPr>
          <p:cNvSpPr>
            <a:spLocks noGrp="1"/>
          </p:cNvSpPr>
          <p:nvPr>
            <p:ph sz="quarter" idx="22" hasCustomPrompt="1"/>
          </p:nvPr>
        </p:nvSpPr>
        <p:spPr>
          <a:xfrm>
            <a:off x="6262688" y="1304925"/>
            <a:ext cx="5560717" cy="2493963"/>
          </a:xfrm>
          <a:pattFill prst="ltUpDiag">
            <a:fgClr>
              <a:schemeClr val="bg2"/>
            </a:fgClr>
            <a:bgClr>
              <a:schemeClr val="bg1"/>
            </a:bgClr>
          </a:pattFill>
        </p:spPr>
        <p:txBody>
          <a:bodyPr/>
          <a:lstStyle>
            <a:lvl1pPr>
              <a:defRPr/>
            </a:lvl1pPr>
          </a:lstStyle>
          <a:p>
            <a:pPr lvl="0"/>
            <a:r>
              <a:rPr lang="en-US"/>
              <a:t>Graphic </a:t>
            </a:r>
          </a:p>
        </p:txBody>
      </p:sp>
      <p:sp>
        <p:nvSpPr>
          <p:cNvPr id="2" name="Rectangle 1">
            <a:extLst>
              <a:ext uri="{FF2B5EF4-FFF2-40B4-BE49-F238E27FC236}">
                <a16:creationId xmlns:a16="http://schemas.microsoft.com/office/drawing/2014/main" id="{67738B41-4D1F-6F5F-6C4E-A77B9CDFDE35}"/>
              </a:ext>
            </a:extLst>
          </p:cNvPr>
          <p:cNvSpPr/>
          <p:nvPr userDrawn="1"/>
        </p:nvSpPr>
        <p:spPr>
          <a:xfrm>
            <a:off x="0" y="6419461"/>
            <a:ext cx="2259725" cy="43853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0E3A769-84B6-950D-73A8-305D720C7051}"/>
              </a:ext>
            </a:extLst>
          </p:cNvPr>
          <p:cNvSpPr/>
          <p:nvPr userDrawn="1"/>
        </p:nvSpPr>
        <p:spPr>
          <a:xfrm>
            <a:off x="2249215" y="6419461"/>
            <a:ext cx="9942786" cy="43853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CBA3C14-CA5E-10ED-EA4B-95E607F0BC18}"/>
              </a:ext>
            </a:extLst>
          </p:cNvPr>
          <p:cNvSpPr/>
          <p:nvPr userDrawn="1"/>
        </p:nvSpPr>
        <p:spPr>
          <a:xfrm>
            <a:off x="7182465" y="6427694"/>
            <a:ext cx="5009535" cy="430306"/>
          </a:xfrm>
          <a:prstGeom prst="rect">
            <a:avLst/>
          </a:prstGeom>
          <a:solidFill>
            <a:srgbClr val="616971">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a:extLst>
              <a:ext uri="{FF2B5EF4-FFF2-40B4-BE49-F238E27FC236}">
                <a16:creationId xmlns:a16="http://schemas.microsoft.com/office/drawing/2014/main" id="{316F8F35-005D-57D3-9719-2DB708C5C9C3}"/>
              </a:ext>
            </a:extLst>
          </p:cNvPr>
          <p:cNvSpPr>
            <a:spLocks noGrp="1"/>
          </p:cNvSpPr>
          <p:nvPr>
            <p:ph type="dt" sz="half" idx="2"/>
          </p:nvPr>
        </p:nvSpPr>
        <p:spPr>
          <a:xfrm>
            <a:off x="10702343" y="6462176"/>
            <a:ext cx="667553" cy="365125"/>
          </a:xfrm>
          <a:prstGeom prst="rect">
            <a:avLst/>
          </a:prstGeom>
        </p:spPr>
        <p:txBody>
          <a:bodyPr vert="horz" lIns="0" tIns="45720" rIns="91440" bIns="45720" rtlCol="0" anchor="ctr"/>
          <a:lstStyle>
            <a:lvl1pPr algn="r">
              <a:defRPr sz="1000">
                <a:solidFill>
                  <a:schemeClr val="bg2"/>
                </a:solidFill>
                <a:latin typeface="+mj-lt"/>
              </a:defRPr>
            </a:lvl1pPr>
          </a:lstStyle>
          <a:p>
            <a:r>
              <a:rPr lang="en-US"/>
              <a:t>|   2024</a:t>
            </a:r>
          </a:p>
        </p:txBody>
      </p:sp>
      <p:sp>
        <p:nvSpPr>
          <p:cNvPr id="9" name="Footer Placeholder 4">
            <a:extLst>
              <a:ext uri="{FF2B5EF4-FFF2-40B4-BE49-F238E27FC236}">
                <a16:creationId xmlns:a16="http://schemas.microsoft.com/office/drawing/2014/main" id="{730858B1-6C9B-A30F-3418-30A0872ADE98}"/>
              </a:ext>
            </a:extLst>
          </p:cNvPr>
          <p:cNvSpPr>
            <a:spLocks noGrp="1"/>
          </p:cNvSpPr>
          <p:nvPr>
            <p:ph type="ftr" sz="quarter" idx="3"/>
          </p:nvPr>
        </p:nvSpPr>
        <p:spPr>
          <a:xfrm>
            <a:off x="7340957" y="6462176"/>
            <a:ext cx="3361386" cy="365125"/>
          </a:xfrm>
          <a:prstGeom prst="rect">
            <a:avLst/>
          </a:prstGeom>
        </p:spPr>
        <p:txBody>
          <a:bodyPr vert="horz" lIns="91440" tIns="45720" rIns="0" bIns="45720" rtlCol="0" anchor="ctr"/>
          <a:lstStyle>
            <a:lvl1pPr algn="r">
              <a:defRPr sz="1000" cap="all" baseline="0">
                <a:solidFill>
                  <a:schemeClr val="bg2"/>
                </a:solidFill>
              </a:defRPr>
            </a:lvl1pPr>
          </a:lstStyle>
          <a:p>
            <a:r>
              <a:rPr lang="en-CA"/>
              <a:t>www.seabridgegold.com</a:t>
            </a:r>
            <a:endParaRPr lang="en-US"/>
          </a:p>
        </p:txBody>
      </p:sp>
      <p:sp>
        <p:nvSpPr>
          <p:cNvPr id="11" name="Slide Number Placeholder 5">
            <a:extLst>
              <a:ext uri="{FF2B5EF4-FFF2-40B4-BE49-F238E27FC236}">
                <a16:creationId xmlns:a16="http://schemas.microsoft.com/office/drawing/2014/main" id="{3AAFC7B3-3FF5-7C9C-3AA9-FF998DCDE4B0}"/>
              </a:ext>
            </a:extLst>
          </p:cNvPr>
          <p:cNvSpPr>
            <a:spLocks noGrp="1"/>
          </p:cNvSpPr>
          <p:nvPr>
            <p:ph type="sldNum" sz="quarter" idx="4"/>
          </p:nvPr>
        </p:nvSpPr>
        <p:spPr>
          <a:xfrm>
            <a:off x="11598497" y="6455468"/>
            <a:ext cx="461359" cy="365125"/>
          </a:xfrm>
          <a:prstGeom prst="rect">
            <a:avLst/>
          </a:prstGeom>
        </p:spPr>
        <p:txBody>
          <a:bodyPr vert="horz" lIns="91440" tIns="45720" rIns="91440" bIns="45720" rtlCol="0" anchor="ctr"/>
          <a:lstStyle>
            <a:lvl1pPr algn="r">
              <a:defRPr sz="1200">
                <a:solidFill>
                  <a:schemeClr val="bg2"/>
                </a:solidFill>
                <a:latin typeface="Calibri" panose="020F0502020204030204" pitchFamily="34" charset="0"/>
                <a:cs typeface="Calibri" panose="020F0502020204030204" pitchFamily="34" charset="0"/>
              </a:defRPr>
            </a:lvl1pPr>
          </a:lstStyle>
          <a:p>
            <a:fld id="{A41F8B9C-F68A-4CB4-A897-D02AFE5D748E}" type="slidenum">
              <a:rPr lang="en-US" smtClean="0"/>
              <a:pPr/>
              <a:t>‹#›</a:t>
            </a:fld>
            <a:endParaRPr lang="en-US"/>
          </a:p>
        </p:txBody>
      </p:sp>
      <p:sp>
        <p:nvSpPr>
          <p:cNvPr id="13" name="TextBox 12">
            <a:extLst>
              <a:ext uri="{FF2B5EF4-FFF2-40B4-BE49-F238E27FC236}">
                <a16:creationId xmlns:a16="http://schemas.microsoft.com/office/drawing/2014/main" id="{999E9C40-296E-D0FF-6AB8-018F78E0E587}"/>
              </a:ext>
            </a:extLst>
          </p:cNvPr>
          <p:cNvSpPr txBox="1"/>
          <p:nvPr userDrawn="1"/>
        </p:nvSpPr>
        <p:spPr>
          <a:xfrm>
            <a:off x="7312098" y="6524353"/>
            <a:ext cx="1392595" cy="246221"/>
          </a:xfrm>
          <a:prstGeom prst="rect">
            <a:avLst/>
          </a:prstGeom>
          <a:noFill/>
        </p:spPr>
        <p:txBody>
          <a:bodyPr wrap="square" rtlCol="0">
            <a:spAutoFit/>
          </a:bodyPr>
          <a:lstStyle/>
          <a:p>
            <a:r>
              <a:rPr lang="en-CA" sz="1000" b="0" i="0">
                <a:solidFill>
                  <a:schemeClr val="bg2"/>
                </a:solidFill>
                <a:latin typeface="Calibri Light" panose="020F0302020204030204" pitchFamily="34" charset="0"/>
                <a:cs typeface="Calibri Light" panose="020F0302020204030204" pitchFamily="34" charset="0"/>
              </a:rPr>
              <a:t>TSX: SEA | NYSE: SA</a:t>
            </a:r>
            <a:endParaRPr lang="en-US" sz="1000" b="0" i="0">
              <a:solidFill>
                <a:schemeClr val="bg2"/>
              </a:solidFill>
              <a:latin typeface="Calibri Light" panose="020F0302020204030204" pitchFamily="34" charset="0"/>
              <a:cs typeface="Calibri Light" panose="020F0302020204030204" pitchFamily="34" charset="0"/>
            </a:endParaRPr>
          </a:p>
        </p:txBody>
      </p:sp>
      <p:pic>
        <p:nvPicPr>
          <p:cNvPr id="18" name="Graphic 17">
            <a:extLst>
              <a:ext uri="{FF2B5EF4-FFF2-40B4-BE49-F238E27FC236}">
                <a16:creationId xmlns:a16="http://schemas.microsoft.com/office/drawing/2014/main" id="{973C785D-5FA9-D0E9-FD77-D0F8D2D29826}"/>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0259" y="6582871"/>
            <a:ext cx="1583644" cy="117057"/>
          </a:xfrm>
          <a:prstGeom prst="rect">
            <a:avLst/>
          </a:prstGeom>
        </p:spPr>
      </p:pic>
      <p:cxnSp>
        <p:nvCxnSpPr>
          <p:cNvPr id="19" name="Straight Connector 18">
            <a:extLst>
              <a:ext uri="{FF2B5EF4-FFF2-40B4-BE49-F238E27FC236}">
                <a16:creationId xmlns:a16="http://schemas.microsoft.com/office/drawing/2014/main" id="{C762F364-5E2E-CF8A-685A-FCBD2600C8DD}"/>
              </a:ext>
            </a:extLst>
          </p:cNvPr>
          <p:cNvCxnSpPr>
            <a:cxnSpLocks/>
          </p:cNvCxnSpPr>
          <p:nvPr userDrawn="1"/>
        </p:nvCxnSpPr>
        <p:spPr>
          <a:xfrm flipH="1">
            <a:off x="0" y="6420678"/>
            <a:ext cx="12192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003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full background picture">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B353DD94-469F-D1D0-6FE7-6F016A65E756}"/>
              </a:ext>
            </a:extLst>
          </p:cNvPr>
          <p:cNvSpPr>
            <a:spLocks noGrp="1"/>
          </p:cNvSpPr>
          <p:nvPr>
            <p:ph type="pic" sz="quarter" idx="19"/>
          </p:nvPr>
        </p:nvSpPr>
        <p:spPr>
          <a:xfrm>
            <a:off x="0" y="0"/>
            <a:ext cx="12192000" cy="6423377"/>
          </a:xfrm>
        </p:spPr>
        <p:txBody>
          <a:bodyPr/>
          <a:lstStyle/>
          <a:p>
            <a:r>
              <a:rPr lang="en-US"/>
              <a:t>Click icon to add picture</a:t>
            </a:r>
          </a:p>
        </p:txBody>
      </p:sp>
      <p:sp>
        <p:nvSpPr>
          <p:cNvPr id="2" name="Title 1">
            <a:extLst>
              <a:ext uri="{FF2B5EF4-FFF2-40B4-BE49-F238E27FC236}">
                <a16:creationId xmlns:a16="http://schemas.microsoft.com/office/drawing/2014/main" id="{889175B5-3E51-4BA4-8F0A-91DE3989F0E5}"/>
              </a:ext>
            </a:extLst>
          </p:cNvPr>
          <p:cNvSpPr>
            <a:spLocks noGrp="1"/>
          </p:cNvSpPr>
          <p:nvPr>
            <p:ph type="title" hasCustomPrompt="1"/>
          </p:nvPr>
        </p:nvSpPr>
        <p:spPr>
          <a:xfrm>
            <a:off x="357281" y="581418"/>
            <a:ext cx="10220408" cy="652466"/>
          </a:xfrm>
        </p:spPr>
        <p:txBody>
          <a:bodyPr/>
          <a:lstStyle/>
          <a:p>
            <a:r>
              <a:rPr lang="en-US"/>
              <a:t>Click To Edit Title</a:t>
            </a:r>
          </a:p>
        </p:txBody>
      </p:sp>
      <p:sp>
        <p:nvSpPr>
          <p:cNvPr id="6" name="Rectangle 5">
            <a:extLst>
              <a:ext uri="{FF2B5EF4-FFF2-40B4-BE49-F238E27FC236}">
                <a16:creationId xmlns:a16="http://schemas.microsoft.com/office/drawing/2014/main" id="{3830656D-9376-937B-FE6C-70D043E63145}"/>
              </a:ext>
            </a:extLst>
          </p:cNvPr>
          <p:cNvSpPr/>
          <p:nvPr userDrawn="1"/>
        </p:nvSpPr>
        <p:spPr>
          <a:xfrm>
            <a:off x="0" y="6419461"/>
            <a:ext cx="2259725" cy="43853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1144E76-CEDD-64EA-10E6-AA902779BCEB}"/>
              </a:ext>
            </a:extLst>
          </p:cNvPr>
          <p:cNvSpPr/>
          <p:nvPr userDrawn="1"/>
        </p:nvSpPr>
        <p:spPr>
          <a:xfrm>
            <a:off x="2249215" y="6419461"/>
            <a:ext cx="9942786" cy="43853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58AEEE-E0FC-0BD9-B018-1A23A584AE35}"/>
              </a:ext>
            </a:extLst>
          </p:cNvPr>
          <p:cNvSpPr/>
          <p:nvPr userDrawn="1"/>
        </p:nvSpPr>
        <p:spPr>
          <a:xfrm>
            <a:off x="7182465" y="6427694"/>
            <a:ext cx="5009535" cy="430306"/>
          </a:xfrm>
          <a:prstGeom prst="rect">
            <a:avLst/>
          </a:prstGeom>
          <a:solidFill>
            <a:srgbClr val="616971">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a:extLst>
              <a:ext uri="{FF2B5EF4-FFF2-40B4-BE49-F238E27FC236}">
                <a16:creationId xmlns:a16="http://schemas.microsoft.com/office/drawing/2014/main" id="{C59A040F-2704-7588-E200-0D2567C54C46}"/>
              </a:ext>
            </a:extLst>
          </p:cNvPr>
          <p:cNvSpPr>
            <a:spLocks noGrp="1"/>
          </p:cNvSpPr>
          <p:nvPr>
            <p:ph type="dt" sz="half" idx="2"/>
          </p:nvPr>
        </p:nvSpPr>
        <p:spPr>
          <a:xfrm>
            <a:off x="10702343" y="6462176"/>
            <a:ext cx="667553" cy="365125"/>
          </a:xfrm>
          <a:prstGeom prst="rect">
            <a:avLst/>
          </a:prstGeom>
        </p:spPr>
        <p:txBody>
          <a:bodyPr vert="horz" lIns="0" tIns="45720" rIns="91440" bIns="45720" rtlCol="0" anchor="ctr"/>
          <a:lstStyle>
            <a:lvl1pPr algn="r">
              <a:defRPr sz="1000">
                <a:solidFill>
                  <a:schemeClr val="bg2"/>
                </a:solidFill>
                <a:latin typeface="+mj-lt"/>
              </a:defRPr>
            </a:lvl1pPr>
          </a:lstStyle>
          <a:p>
            <a:r>
              <a:rPr lang="en-US"/>
              <a:t>|   2024</a:t>
            </a:r>
          </a:p>
        </p:txBody>
      </p:sp>
      <p:sp>
        <p:nvSpPr>
          <p:cNvPr id="10" name="Footer Placeholder 4">
            <a:extLst>
              <a:ext uri="{FF2B5EF4-FFF2-40B4-BE49-F238E27FC236}">
                <a16:creationId xmlns:a16="http://schemas.microsoft.com/office/drawing/2014/main" id="{DB7BBBDD-829A-AD69-0E09-3F6B36A29A7E}"/>
              </a:ext>
            </a:extLst>
          </p:cNvPr>
          <p:cNvSpPr>
            <a:spLocks noGrp="1"/>
          </p:cNvSpPr>
          <p:nvPr>
            <p:ph type="ftr" sz="quarter" idx="3"/>
          </p:nvPr>
        </p:nvSpPr>
        <p:spPr>
          <a:xfrm>
            <a:off x="7340957" y="6462176"/>
            <a:ext cx="3361386" cy="365125"/>
          </a:xfrm>
          <a:prstGeom prst="rect">
            <a:avLst/>
          </a:prstGeom>
        </p:spPr>
        <p:txBody>
          <a:bodyPr vert="horz" lIns="91440" tIns="45720" rIns="0" bIns="45720" rtlCol="0" anchor="ctr"/>
          <a:lstStyle>
            <a:lvl1pPr algn="r">
              <a:defRPr sz="1000" cap="all" baseline="0">
                <a:solidFill>
                  <a:schemeClr val="bg2"/>
                </a:solidFill>
              </a:defRPr>
            </a:lvl1pPr>
          </a:lstStyle>
          <a:p>
            <a:r>
              <a:rPr lang="en-CA"/>
              <a:t>www.seabridgegold.com</a:t>
            </a:r>
            <a:endParaRPr lang="en-US"/>
          </a:p>
        </p:txBody>
      </p:sp>
      <p:sp>
        <p:nvSpPr>
          <p:cNvPr id="11" name="Slide Number Placeholder 5">
            <a:extLst>
              <a:ext uri="{FF2B5EF4-FFF2-40B4-BE49-F238E27FC236}">
                <a16:creationId xmlns:a16="http://schemas.microsoft.com/office/drawing/2014/main" id="{491F8685-301E-6E1A-3C93-4BCCA14A14BA}"/>
              </a:ext>
            </a:extLst>
          </p:cNvPr>
          <p:cNvSpPr>
            <a:spLocks noGrp="1"/>
          </p:cNvSpPr>
          <p:nvPr>
            <p:ph type="sldNum" sz="quarter" idx="4"/>
          </p:nvPr>
        </p:nvSpPr>
        <p:spPr>
          <a:xfrm>
            <a:off x="11598497" y="6455468"/>
            <a:ext cx="461359" cy="365125"/>
          </a:xfrm>
          <a:prstGeom prst="rect">
            <a:avLst/>
          </a:prstGeom>
        </p:spPr>
        <p:txBody>
          <a:bodyPr vert="horz" lIns="91440" tIns="45720" rIns="91440" bIns="45720" rtlCol="0" anchor="ctr"/>
          <a:lstStyle>
            <a:lvl1pPr algn="r">
              <a:defRPr sz="1200">
                <a:solidFill>
                  <a:schemeClr val="bg2"/>
                </a:solidFill>
                <a:latin typeface="Calibri" panose="020F0502020204030204" pitchFamily="34" charset="0"/>
                <a:cs typeface="Calibri" panose="020F0502020204030204" pitchFamily="34" charset="0"/>
              </a:defRPr>
            </a:lvl1pPr>
          </a:lstStyle>
          <a:p>
            <a:fld id="{A41F8B9C-F68A-4CB4-A897-D02AFE5D748E}" type="slidenum">
              <a:rPr lang="en-US" smtClean="0"/>
              <a:pPr/>
              <a:t>‹#›</a:t>
            </a:fld>
            <a:endParaRPr lang="en-US"/>
          </a:p>
        </p:txBody>
      </p:sp>
      <p:sp>
        <p:nvSpPr>
          <p:cNvPr id="12" name="TextBox 11">
            <a:extLst>
              <a:ext uri="{FF2B5EF4-FFF2-40B4-BE49-F238E27FC236}">
                <a16:creationId xmlns:a16="http://schemas.microsoft.com/office/drawing/2014/main" id="{9CE3E09B-3797-AD23-A7EE-C6835D6E9B2A}"/>
              </a:ext>
            </a:extLst>
          </p:cNvPr>
          <p:cNvSpPr txBox="1"/>
          <p:nvPr userDrawn="1"/>
        </p:nvSpPr>
        <p:spPr>
          <a:xfrm>
            <a:off x="7312098" y="6524353"/>
            <a:ext cx="1392595" cy="246221"/>
          </a:xfrm>
          <a:prstGeom prst="rect">
            <a:avLst/>
          </a:prstGeom>
          <a:noFill/>
        </p:spPr>
        <p:txBody>
          <a:bodyPr wrap="square" rtlCol="0">
            <a:spAutoFit/>
          </a:bodyPr>
          <a:lstStyle/>
          <a:p>
            <a:r>
              <a:rPr lang="en-CA" sz="1000" b="0" i="0">
                <a:solidFill>
                  <a:schemeClr val="bg2"/>
                </a:solidFill>
                <a:latin typeface="Calibri Light" panose="020F0302020204030204" pitchFamily="34" charset="0"/>
                <a:cs typeface="Calibri Light" panose="020F0302020204030204" pitchFamily="34" charset="0"/>
              </a:rPr>
              <a:t>TSX: SEA | NYSE: SA</a:t>
            </a:r>
            <a:endParaRPr lang="en-US" sz="1000" b="0" i="0">
              <a:solidFill>
                <a:schemeClr val="bg2"/>
              </a:solidFill>
              <a:latin typeface="Calibri Light" panose="020F0302020204030204" pitchFamily="34" charset="0"/>
              <a:cs typeface="Calibri Light" panose="020F0302020204030204" pitchFamily="34" charset="0"/>
            </a:endParaRPr>
          </a:p>
        </p:txBody>
      </p:sp>
      <p:pic>
        <p:nvPicPr>
          <p:cNvPr id="13" name="Graphic 12">
            <a:extLst>
              <a:ext uri="{FF2B5EF4-FFF2-40B4-BE49-F238E27FC236}">
                <a16:creationId xmlns:a16="http://schemas.microsoft.com/office/drawing/2014/main" id="{81E5A080-F671-273E-1F5E-758476A91F7B}"/>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0259" y="6582871"/>
            <a:ext cx="1583644" cy="117057"/>
          </a:xfrm>
          <a:prstGeom prst="rect">
            <a:avLst/>
          </a:prstGeom>
        </p:spPr>
      </p:pic>
      <p:cxnSp>
        <p:nvCxnSpPr>
          <p:cNvPr id="14" name="Straight Connector 13">
            <a:extLst>
              <a:ext uri="{FF2B5EF4-FFF2-40B4-BE49-F238E27FC236}">
                <a16:creationId xmlns:a16="http://schemas.microsoft.com/office/drawing/2014/main" id="{51E5D5BD-1333-DFB2-E5C8-257ABABF68C5}"/>
              </a:ext>
            </a:extLst>
          </p:cNvPr>
          <p:cNvCxnSpPr>
            <a:cxnSpLocks/>
          </p:cNvCxnSpPr>
          <p:nvPr userDrawn="1"/>
        </p:nvCxnSpPr>
        <p:spPr>
          <a:xfrm flipH="1">
            <a:off x="0" y="6420678"/>
            <a:ext cx="12192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3">
            <a:extLst>
              <a:ext uri="{FF2B5EF4-FFF2-40B4-BE49-F238E27FC236}">
                <a16:creationId xmlns:a16="http://schemas.microsoft.com/office/drawing/2014/main" id="{470281EE-97EB-D68A-3D1F-AA5191A1FB70}"/>
              </a:ext>
            </a:extLst>
          </p:cNvPr>
          <p:cNvSpPr>
            <a:spLocks noGrp="1"/>
          </p:cNvSpPr>
          <p:nvPr>
            <p:ph type="body" sz="quarter" idx="15"/>
          </p:nvPr>
        </p:nvSpPr>
        <p:spPr>
          <a:xfrm>
            <a:off x="350873" y="1304925"/>
            <a:ext cx="10215527" cy="44524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0269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21DEAB-F8E1-922D-FA50-8B6666B84788}"/>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12192000" cy="2882900"/>
          </a:xfrm>
          <a:prstGeom prst="rect">
            <a:avLst/>
          </a:prstGeom>
        </p:spPr>
      </p:pic>
      <p:sp>
        <p:nvSpPr>
          <p:cNvPr id="3" name="Rectangle 2">
            <a:extLst>
              <a:ext uri="{FF2B5EF4-FFF2-40B4-BE49-F238E27FC236}">
                <a16:creationId xmlns:a16="http://schemas.microsoft.com/office/drawing/2014/main" id="{CDBBAFE2-19B8-6C31-5750-461B3B4A23BB}"/>
              </a:ext>
            </a:extLst>
          </p:cNvPr>
          <p:cNvSpPr/>
          <p:nvPr userDrawn="1"/>
        </p:nvSpPr>
        <p:spPr>
          <a:xfrm>
            <a:off x="0" y="0"/>
            <a:ext cx="12192000" cy="2921000"/>
          </a:xfrm>
          <a:prstGeom prst="rect">
            <a:avLst/>
          </a:prstGeom>
          <a:gradFill flip="none" rotWithShape="1">
            <a:gsLst>
              <a:gs pos="0">
                <a:schemeClr val="bg2">
                  <a:alpha val="0"/>
                </a:schemeClr>
              </a:gs>
              <a:gs pos="51000">
                <a:schemeClr val="bg2"/>
              </a:gs>
            </a:gsLst>
            <a:lin ang="57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175B5-3E51-4BA4-8F0A-91DE3989F0E5}"/>
              </a:ext>
            </a:extLst>
          </p:cNvPr>
          <p:cNvSpPr>
            <a:spLocks noGrp="1"/>
          </p:cNvSpPr>
          <p:nvPr>
            <p:ph type="title" hasCustomPrompt="1"/>
          </p:nvPr>
        </p:nvSpPr>
        <p:spPr/>
        <p:txBody>
          <a:bodyPr/>
          <a:lstStyle/>
          <a:p>
            <a:r>
              <a:rPr lang="en-US"/>
              <a:t>Click To Edit Title</a:t>
            </a:r>
          </a:p>
        </p:txBody>
      </p:sp>
      <p:sp>
        <p:nvSpPr>
          <p:cNvPr id="6" name="Rectangle 5">
            <a:extLst>
              <a:ext uri="{FF2B5EF4-FFF2-40B4-BE49-F238E27FC236}">
                <a16:creationId xmlns:a16="http://schemas.microsoft.com/office/drawing/2014/main" id="{3830656D-9376-937B-FE6C-70D043E63145}"/>
              </a:ext>
            </a:extLst>
          </p:cNvPr>
          <p:cNvSpPr/>
          <p:nvPr userDrawn="1"/>
        </p:nvSpPr>
        <p:spPr>
          <a:xfrm>
            <a:off x="0" y="6419461"/>
            <a:ext cx="2259725" cy="43853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1144E76-CEDD-64EA-10E6-AA902779BCEB}"/>
              </a:ext>
            </a:extLst>
          </p:cNvPr>
          <p:cNvSpPr/>
          <p:nvPr userDrawn="1"/>
        </p:nvSpPr>
        <p:spPr>
          <a:xfrm>
            <a:off x="2249215" y="6419461"/>
            <a:ext cx="9942786" cy="43853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58AEEE-E0FC-0BD9-B018-1A23A584AE35}"/>
              </a:ext>
            </a:extLst>
          </p:cNvPr>
          <p:cNvSpPr/>
          <p:nvPr userDrawn="1"/>
        </p:nvSpPr>
        <p:spPr>
          <a:xfrm>
            <a:off x="7182465" y="6427694"/>
            <a:ext cx="5009535" cy="430306"/>
          </a:xfrm>
          <a:prstGeom prst="rect">
            <a:avLst/>
          </a:prstGeom>
          <a:solidFill>
            <a:srgbClr val="616971">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a:extLst>
              <a:ext uri="{FF2B5EF4-FFF2-40B4-BE49-F238E27FC236}">
                <a16:creationId xmlns:a16="http://schemas.microsoft.com/office/drawing/2014/main" id="{C59A040F-2704-7588-E200-0D2567C54C46}"/>
              </a:ext>
            </a:extLst>
          </p:cNvPr>
          <p:cNvSpPr>
            <a:spLocks noGrp="1"/>
          </p:cNvSpPr>
          <p:nvPr>
            <p:ph type="dt" sz="half" idx="2"/>
          </p:nvPr>
        </p:nvSpPr>
        <p:spPr>
          <a:xfrm>
            <a:off x="10702343" y="6462176"/>
            <a:ext cx="667553" cy="365125"/>
          </a:xfrm>
          <a:prstGeom prst="rect">
            <a:avLst/>
          </a:prstGeom>
        </p:spPr>
        <p:txBody>
          <a:bodyPr vert="horz" lIns="0" tIns="45720" rIns="91440" bIns="45720" rtlCol="0" anchor="ctr"/>
          <a:lstStyle>
            <a:lvl1pPr algn="r">
              <a:defRPr sz="1000">
                <a:solidFill>
                  <a:schemeClr val="bg2"/>
                </a:solidFill>
                <a:latin typeface="+mj-lt"/>
              </a:defRPr>
            </a:lvl1pPr>
          </a:lstStyle>
          <a:p>
            <a:r>
              <a:rPr lang="en-US"/>
              <a:t>|   2024</a:t>
            </a:r>
          </a:p>
        </p:txBody>
      </p:sp>
      <p:sp>
        <p:nvSpPr>
          <p:cNvPr id="10" name="Footer Placeholder 4">
            <a:extLst>
              <a:ext uri="{FF2B5EF4-FFF2-40B4-BE49-F238E27FC236}">
                <a16:creationId xmlns:a16="http://schemas.microsoft.com/office/drawing/2014/main" id="{DB7BBBDD-829A-AD69-0E09-3F6B36A29A7E}"/>
              </a:ext>
            </a:extLst>
          </p:cNvPr>
          <p:cNvSpPr>
            <a:spLocks noGrp="1"/>
          </p:cNvSpPr>
          <p:nvPr>
            <p:ph type="ftr" sz="quarter" idx="3"/>
          </p:nvPr>
        </p:nvSpPr>
        <p:spPr>
          <a:xfrm>
            <a:off x="7340957" y="6462176"/>
            <a:ext cx="3361386" cy="365125"/>
          </a:xfrm>
          <a:prstGeom prst="rect">
            <a:avLst/>
          </a:prstGeom>
        </p:spPr>
        <p:txBody>
          <a:bodyPr vert="horz" lIns="91440" tIns="45720" rIns="0" bIns="45720" rtlCol="0" anchor="ctr"/>
          <a:lstStyle>
            <a:lvl1pPr algn="r">
              <a:defRPr sz="1000" cap="all" baseline="0">
                <a:solidFill>
                  <a:schemeClr val="bg2"/>
                </a:solidFill>
              </a:defRPr>
            </a:lvl1pPr>
          </a:lstStyle>
          <a:p>
            <a:r>
              <a:rPr lang="en-CA"/>
              <a:t>www.seabridgegold.com</a:t>
            </a:r>
            <a:endParaRPr lang="en-US"/>
          </a:p>
        </p:txBody>
      </p:sp>
      <p:sp>
        <p:nvSpPr>
          <p:cNvPr id="11" name="Slide Number Placeholder 5">
            <a:extLst>
              <a:ext uri="{FF2B5EF4-FFF2-40B4-BE49-F238E27FC236}">
                <a16:creationId xmlns:a16="http://schemas.microsoft.com/office/drawing/2014/main" id="{491F8685-301E-6E1A-3C93-4BCCA14A14BA}"/>
              </a:ext>
            </a:extLst>
          </p:cNvPr>
          <p:cNvSpPr>
            <a:spLocks noGrp="1"/>
          </p:cNvSpPr>
          <p:nvPr>
            <p:ph type="sldNum" sz="quarter" idx="4"/>
          </p:nvPr>
        </p:nvSpPr>
        <p:spPr>
          <a:xfrm>
            <a:off x="11598497" y="6455468"/>
            <a:ext cx="461359" cy="365125"/>
          </a:xfrm>
          <a:prstGeom prst="rect">
            <a:avLst/>
          </a:prstGeom>
        </p:spPr>
        <p:txBody>
          <a:bodyPr vert="horz" lIns="91440" tIns="45720" rIns="91440" bIns="45720" rtlCol="0" anchor="ctr"/>
          <a:lstStyle>
            <a:lvl1pPr algn="r">
              <a:defRPr sz="1200">
                <a:solidFill>
                  <a:schemeClr val="bg2"/>
                </a:solidFill>
                <a:latin typeface="Calibri" panose="020F0502020204030204" pitchFamily="34" charset="0"/>
                <a:cs typeface="Calibri" panose="020F0502020204030204" pitchFamily="34" charset="0"/>
              </a:defRPr>
            </a:lvl1pPr>
          </a:lstStyle>
          <a:p>
            <a:fld id="{A41F8B9C-F68A-4CB4-A897-D02AFE5D748E}" type="slidenum">
              <a:rPr lang="en-US" smtClean="0"/>
              <a:pPr/>
              <a:t>‹#›</a:t>
            </a:fld>
            <a:endParaRPr lang="en-US"/>
          </a:p>
        </p:txBody>
      </p:sp>
      <p:sp>
        <p:nvSpPr>
          <p:cNvPr id="12" name="TextBox 11">
            <a:extLst>
              <a:ext uri="{FF2B5EF4-FFF2-40B4-BE49-F238E27FC236}">
                <a16:creationId xmlns:a16="http://schemas.microsoft.com/office/drawing/2014/main" id="{9CE3E09B-3797-AD23-A7EE-C6835D6E9B2A}"/>
              </a:ext>
            </a:extLst>
          </p:cNvPr>
          <p:cNvSpPr txBox="1"/>
          <p:nvPr userDrawn="1"/>
        </p:nvSpPr>
        <p:spPr>
          <a:xfrm>
            <a:off x="7312098" y="6524353"/>
            <a:ext cx="1392595" cy="246221"/>
          </a:xfrm>
          <a:prstGeom prst="rect">
            <a:avLst/>
          </a:prstGeom>
          <a:noFill/>
        </p:spPr>
        <p:txBody>
          <a:bodyPr wrap="square" rtlCol="0">
            <a:spAutoFit/>
          </a:bodyPr>
          <a:lstStyle/>
          <a:p>
            <a:r>
              <a:rPr lang="en-CA" sz="1000" b="0" i="0">
                <a:solidFill>
                  <a:schemeClr val="bg2"/>
                </a:solidFill>
                <a:latin typeface="Calibri Light" panose="020F0302020204030204" pitchFamily="34" charset="0"/>
                <a:cs typeface="Calibri Light" panose="020F0302020204030204" pitchFamily="34" charset="0"/>
              </a:rPr>
              <a:t>TSX: SEA | NYSE: SA</a:t>
            </a:r>
            <a:endParaRPr lang="en-US" sz="1000" b="0" i="0">
              <a:solidFill>
                <a:schemeClr val="bg2"/>
              </a:solidFill>
              <a:latin typeface="Calibri Light" panose="020F0302020204030204" pitchFamily="34" charset="0"/>
              <a:cs typeface="Calibri Light" panose="020F0302020204030204" pitchFamily="34" charset="0"/>
            </a:endParaRPr>
          </a:p>
        </p:txBody>
      </p:sp>
      <p:pic>
        <p:nvPicPr>
          <p:cNvPr id="13" name="Graphic 12">
            <a:extLst>
              <a:ext uri="{FF2B5EF4-FFF2-40B4-BE49-F238E27FC236}">
                <a16:creationId xmlns:a16="http://schemas.microsoft.com/office/drawing/2014/main" id="{81E5A080-F671-273E-1F5E-758476A91F7B}"/>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0259" y="6582871"/>
            <a:ext cx="1583644" cy="117057"/>
          </a:xfrm>
          <a:prstGeom prst="rect">
            <a:avLst/>
          </a:prstGeom>
        </p:spPr>
      </p:pic>
      <p:cxnSp>
        <p:nvCxnSpPr>
          <p:cNvPr id="14" name="Straight Connector 13">
            <a:extLst>
              <a:ext uri="{FF2B5EF4-FFF2-40B4-BE49-F238E27FC236}">
                <a16:creationId xmlns:a16="http://schemas.microsoft.com/office/drawing/2014/main" id="{51E5D5BD-1333-DFB2-E5C8-257ABABF68C5}"/>
              </a:ext>
            </a:extLst>
          </p:cNvPr>
          <p:cNvCxnSpPr>
            <a:cxnSpLocks/>
          </p:cNvCxnSpPr>
          <p:nvPr userDrawn="1"/>
        </p:nvCxnSpPr>
        <p:spPr>
          <a:xfrm flipH="1">
            <a:off x="0" y="6420678"/>
            <a:ext cx="12192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4775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 Text 1/2 Graphic">
    <p:spTree>
      <p:nvGrpSpPr>
        <p:cNvPr id="1" name=""/>
        <p:cNvGrpSpPr/>
        <p:nvPr/>
      </p:nvGrpSpPr>
      <p:grpSpPr>
        <a:xfrm>
          <a:off x="0" y="0"/>
          <a:ext cx="0" cy="0"/>
          <a:chOff x="0" y="0"/>
          <a:chExt cx="0" cy="0"/>
        </a:xfrm>
      </p:grpSpPr>
      <p:sp>
        <p:nvSpPr>
          <p:cNvPr id="7" name="Parallelogram 6">
            <a:extLst>
              <a:ext uri="{FF2B5EF4-FFF2-40B4-BE49-F238E27FC236}">
                <a16:creationId xmlns:a16="http://schemas.microsoft.com/office/drawing/2014/main" id="{0070637B-BC1D-DC42-1194-A1F2184E8948}"/>
              </a:ext>
            </a:extLst>
          </p:cNvPr>
          <p:cNvSpPr/>
          <p:nvPr userDrawn="1"/>
        </p:nvSpPr>
        <p:spPr>
          <a:xfrm>
            <a:off x="7929282" y="0"/>
            <a:ext cx="4119284" cy="5543100"/>
          </a:xfrm>
          <a:prstGeom prst="parallelogram">
            <a:avLst>
              <a:gd name="adj" fmla="val 37077"/>
            </a:avLst>
          </a:prstGeom>
          <a:solidFill>
            <a:srgbClr val="364147">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171FAD07-EB12-4F5D-BD63-6A76F2C64101}"/>
              </a:ext>
            </a:extLst>
          </p:cNvPr>
          <p:cNvSpPr>
            <a:spLocks noGrp="1"/>
          </p:cNvSpPr>
          <p:nvPr>
            <p:ph type="body" sz="quarter" idx="14"/>
          </p:nvPr>
        </p:nvSpPr>
        <p:spPr>
          <a:xfrm>
            <a:off x="340242" y="1304926"/>
            <a:ext cx="5647808" cy="5062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CB123561-E8A6-4CCF-B69A-F591F7657C4F}"/>
              </a:ext>
            </a:extLst>
          </p:cNvPr>
          <p:cNvSpPr>
            <a:spLocks noGrp="1"/>
          </p:cNvSpPr>
          <p:nvPr>
            <p:ph type="title" hasCustomPrompt="1"/>
          </p:nvPr>
        </p:nvSpPr>
        <p:spPr/>
        <p:txBody>
          <a:bodyPr/>
          <a:lstStyle/>
          <a:p>
            <a:r>
              <a:rPr lang="en-US"/>
              <a:t>Click To Edit Title</a:t>
            </a:r>
          </a:p>
        </p:txBody>
      </p:sp>
      <p:sp>
        <p:nvSpPr>
          <p:cNvPr id="3" name="Content Placeholder 2">
            <a:extLst>
              <a:ext uri="{FF2B5EF4-FFF2-40B4-BE49-F238E27FC236}">
                <a16:creationId xmlns:a16="http://schemas.microsoft.com/office/drawing/2014/main" id="{71C102DC-4A37-4D2B-96EA-809E36BADFFE}"/>
              </a:ext>
            </a:extLst>
          </p:cNvPr>
          <p:cNvSpPr>
            <a:spLocks noGrp="1"/>
          </p:cNvSpPr>
          <p:nvPr>
            <p:ph sz="quarter" idx="18"/>
          </p:nvPr>
        </p:nvSpPr>
        <p:spPr>
          <a:xfrm>
            <a:off x="6311902" y="1319211"/>
            <a:ext cx="5724523" cy="5062538"/>
          </a:xfrm>
          <a:pattFill prst="wdUpDiag">
            <a:fgClr>
              <a:schemeClr val="bg2"/>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0">
            <a:extLst>
              <a:ext uri="{FF2B5EF4-FFF2-40B4-BE49-F238E27FC236}">
                <a16:creationId xmlns:a16="http://schemas.microsoft.com/office/drawing/2014/main" id="{ECE82421-0E8E-4197-952D-D4FD72A5DE1E}"/>
              </a:ext>
            </a:extLst>
          </p:cNvPr>
          <p:cNvSpPr>
            <a:spLocks noGrp="1"/>
          </p:cNvSpPr>
          <p:nvPr>
            <p:ph type="body" sz="quarter" idx="22" hasCustomPrompt="1"/>
          </p:nvPr>
        </p:nvSpPr>
        <p:spPr>
          <a:xfrm>
            <a:off x="6311902" y="840837"/>
            <a:ext cx="5414581" cy="425450"/>
          </a:xfrm>
        </p:spPr>
        <p:txBody>
          <a:bodyPr/>
          <a:lstStyle>
            <a:lvl1pPr marL="0" indent="0" algn="l">
              <a:buNone/>
              <a:defRPr sz="1400" b="1" cap="all" baseline="0">
                <a:latin typeface="+mj-lt"/>
              </a:defRPr>
            </a:lvl1pPr>
          </a:lstStyle>
          <a:p>
            <a:pPr lvl="0"/>
            <a:r>
              <a:rPr lang="en-US"/>
              <a:t>PARAGRAPH / GRAPHIC TITLE HERE</a:t>
            </a:r>
          </a:p>
        </p:txBody>
      </p:sp>
      <p:sp>
        <p:nvSpPr>
          <p:cNvPr id="8" name="Rectangle 7">
            <a:extLst>
              <a:ext uri="{FF2B5EF4-FFF2-40B4-BE49-F238E27FC236}">
                <a16:creationId xmlns:a16="http://schemas.microsoft.com/office/drawing/2014/main" id="{7D86C637-82C7-C3EF-4AE7-69D28BAAEAEE}"/>
              </a:ext>
            </a:extLst>
          </p:cNvPr>
          <p:cNvSpPr/>
          <p:nvPr userDrawn="1"/>
        </p:nvSpPr>
        <p:spPr>
          <a:xfrm>
            <a:off x="0" y="6419461"/>
            <a:ext cx="2259725" cy="43853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AE69BAF-5844-B26C-E475-DDCEAAE2C039}"/>
              </a:ext>
            </a:extLst>
          </p:cNvPr>
          <p:cNvSpPr/>
          <p:nvPr userDrawn="1"/>
        </p:nvSpPr>
        <p:spPr>
          <a:xfrm>
            <a:off x="2249215" y="6419461"/>
            <a:ext cx="9942786" cy="43853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FFA9F1C-DB85-F8B3-8918-106F9807CFB8}"/>
              </a:ext>
            </a:extLst>
          </p:cNvPr>
          <p:cNvSpPr/>
          <p:nvPr userDrawn="1"/>
        </p:nvSpPr>
        <p:spPr>
          <a:xfrm>
            <a:off x="7182465" y="6427694"/>
            <a:ext cx="5009535" cy="430306"/>
          </a:xfrm>
          <a:prstGeom prst="rect">
            <a:avLst/>
          </a:prstGeom>
          <a:solidFill>
            <a:srgbClr val="616971">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97814D96-00DA-0713-1B9D-1E6A5A758F71}"/>
              </a:ext>
            </a:extLst>
          </p:cNvPr>
          <p:cNvSpPr>
            <a:spLocks noGrp="1"/>
          </p:cNvSpPr>
          <p:nvPr>
            <p:ph type="dt" sz="half" idx="2"/>
          </p:nvPr>
        </p:nvSpPr>
        <p:spPr>
          <a:xfrm>
            <a:off x="10702343" y="6462176"/>
            <a:ext cx="667553" cy="365125"/>
          </a:xfrm>
          <a:prstGeom prst="rect">
            <a:avLst/>
          </a:prstGeom>
        </p:spPr>
        <p:txBody>
          <a:bodyPr vert="horz" lIns="0" tIns="45720" rIns="91440" bIns="45720" rtlCol="0" anchor="ctr"/>
          <a:lstStyle>
            <a:lvl1pPr algn="r">
              <a:defRPr sz="1000">
                <a:solidFill>
                  <a:schemeClr val="bg2"/>
                </a:solidFill>
                <a:latin typeface="+mj-lt"/>
              </a:defRPr>
            </a:lvl1pPr>
          </a:lstStyle>
          <a:p>
            <a:r>
              <a:rPr lang="en-US"/>
              <a:t>|   2024</a:t>
            </a:r>
          </a:p>
        </p:txBody>
      </p:sp>
      <p:sp>
        <p:nvSpPr>
          <p:cNvPr id="14" name="Footer Placeholder 4">
            <a:extLst>
              <a:ext uri="{FF2B5EF4-FFF2-40B4-BE49-F238E27FC236}">
                <a16:creationId xmlns:a16="http://schemas.microsoft.com/office/drawing/2014/main" id="{310EB0BE-4617-ABE4-0076-3D4715FBA18F}"/>
              </a:ext>
            </a:extLst>
          </p:cNvPr>
          <p:cNvSpPr>
            <a:spLocks noGrp="1"/>
          </p:cNvSpPr>
          <p:nvPr>
            <p:ph type="ftr" sz="quarter" idx="3"/>
          </p:nvPr>
        </p:nvSpPr>
        <p:spPr>
          <a:xfrm>
            <a:off x="7340957" y="6462176"/>
            <a:ext cx="3361386" cy="365125"/>
          </a:xfrm>
          <a:prstGeom prst="rect">
            <a:avLst/>
          </a:prstGeom>
        </p:spPr>
        <p:txBody>
          <a:bodyPr vert="horz" lIns="91440" tIns="45720" rIns="0" bIns="45720" rtlCol="0" anchor="ctr"/>
          <a:lstStyle>
            <a:lvl1pPr algn="r">
              <a:defRPr sz="1000" cap="all" baseline="0">
                <a:solidFill>
                  <a:schemeClr val="bg2"/>
                </a:solidFill>
              </a:defRPr>
            </a:lvl1pPr>
          </a:lstStyle>
          <a:p>
            <a:r>
              <a:rPr lang="en-CA"/>
              <a:t>www.seabridgegold.com</a:t>
            </a:r>
            <a:endParaRPr lang="en-US"/>
          </a:p>
        </p:txBody>
      </p:sp>
      <p:sp>
        <p:nvSpPr>
          <p:cNvPr id="15" name="Slide Number Placeholder 5">
            <a:extLst>
              <a:ext uri="{FF2B5EF4-FFF2-40B4-BE49-F238E27FC236}">
                <a16:creationId xmlns:a16="http://schemas.microsoft.com/office/drawing/2014/main" id="{15F3B744-805D-744B-E76E-3B2DFD6B8EF0}"/>
              </a:ext>
            </a:extLst>
          </p:cNvPr>
          <p:cNvSpPr>
            <a:spLocks noGrp="1"/>
          </p:cNvSpPr>
          <p:nvPr>
            <p:ph type="sldNum" sz="quarter" idx="4"/>
          </p:nvPr>
        </p:nvSpPr>
        <p:spPr>
          <a:xfrm>
            <a:off x="11598497" y="6455468"/>
            <a:ext cx="461359" cy="365125"/>
          </a:xfrm>
          <a:prstGeom prst="rect">
            <a:avLst/>
          </a:prstGeom>
        </p:spPr>
        <p:txBody>
          <a:bodyPr vert="horz" lIns="91440" tIns="45720" rIns="91440" bIns="45720" rtlCol="0" anchor="ctr"/>
          <a:lstStyle>
            <a:lvl1pPr algn="r">
              <a:defRPr sz="1200">
                <a:solidFill>
                  <a:schemeClr val="bg2"/>
                </a:solidFill>
                <a:latin typeface="Calibri" panose="020F0502020204030204" pitchFamily="34" charset="0"/>
                <a:cs typeface="Calibri" panose="020F0502020204030204" pitchFamily="34" charset="0"/>
              </a:defRPr>
            </a:lvl1pPr>
          </a:lstStyle>
          <a:p>
            <a:fld id="{A41F8B9C-F68A-4CB4-A897-D02AFE5D748E}" type="slidenum">
              <a:rPr lang="en-US" smtClean="0"/>
              <a:pPr/>
              <a:t>‹#›</a:t>
            </a:fld>
            <a:endParaRPr lang="en-US"/>
          </a:p>
        </p:txBody>
      </p:sp>
      <p:sp>
        <p:nvSpPr>
          <p:cNvPr id="16" name="TextBox 15">
            <a:extLst>
              <a:ext uri="{FF2B5EF4-FFF2-40B4-BE49-F238E27FC236}">
                <a16:creationId xmlns:a16="http://schemas.microsoft.com/office/drawing/2014/main" id="{7141FD47-C076-475C-E10E-461FAB655FEA}"/>
              </a:ext>
            </a:extLst>
          </p:cNvPr>
          <p:cNvSpPr txBox="1"/>
          <p:nvPr userDrawn="1"/>
        </p:nvSpPr>
        <p:spPr>
          <a:xfrm>
            <a:off x="7312098" y="6524353"/>
            <a:ext cx="1392595" cy="246221"/>
          </a:xfrm>
          <a:prstGeom prst="rect">
            <a:avLst/>
          </a:prstGeom>
          <a:noFill/>
        </p:spPr>
        <p:txBody>
          <a:bodyPr wrap="square" rtlCol="0">
            <a:spAutoFit/>
          </a:bodyPr>
          <a:lstStyle/>
          <a:p>
            <a:r>
              <a:rPr lang="en-CA" sz="1000" b="0" i="0">
                <a:solidFill>
                  <a:schemeClr val="bg2"/>
                </a:solidFill>
                <a:latin typeface="Calibri Light" panose="020F0302020204030204" pitchFamily="34" charset="0"/>
                <a:cs typeface="Calibri Light" panose="020F0302020204030204" pitchFamily="34" charset="0"/>
              </a:rPr>
              <a:t>TSX: SEA | NYSE: SA</a:t>
            </a:r>
            <a:endParaRPr lang="en-US" sz="1000" b="0" i="0">
              <a:solidFill>
                <a:schemeClr val="bg2"/>
              </a:solidFill>
              <a:latin typeface="Calibri Light" panose="020F0302020204030204" pitchFamily="34" charset="0"/>
              <a:cs typeface="Calibri Light" panose="020F0302020204030204" pitchFamily="34" charset="0"/>
            </a:endParaRPr>
          </a:p>
        </p:txBody>
      </p:sp>
      <p:pic>
        <p:nvPicPr>
          <p:cNvPr id="17" name="Graphic 16">
            <a:extLst>
              <a:ext uri="{FF2B5EF4-FFF2-40B4-BE49-F238E27FC236}">
                <a16:creationId xmlns:a16="http://schemas.microsoft.com/office/drawing/2014/main" id="{0EA0BC22-30CD-167E-CEF4-3B9ADACD194F}"/>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0259" y="6582871"/>
            <a:ext cx="1583644" cy="117057"/>
          </a:xfrm>
          <a:prstGeom prst="rect">
            <a:avLst/>
          </a:prstGeom>
        </p:spPr>
      </p:pic>
      <p:cxnSp>
        <p:nvCxnSpPr>
          <p:cNvPr id="18" name="Straight Connector 17">
            <a:extLst>
              <a:ext uri="{FF2B5EF4-FFF2-40B4-BE49-F238E27FC236}">
                <a16:creationId xmlns:a16="http://schemas.microsoft.com/office/drawing/2014/main" id="{08F53A77-0431-95B3-2D7C-5CE405FE8F0E}"/>
              </a:ext>
            </a:extLst>
          </p:cNvPr>
          <p:cNvCxnSpPr>
            <a:cxnSpLocks/>
          </p:cNvCxnSpPr>
          <p:nvPr userDrawn="1"/>
        </p:nvCxnSpPr>
        <p:spPr>
          <a:xfrm flipH="1">
            <a:off x="0" y="6420678"/>
            <a:ext cx="12192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4518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2/3 Image Right, Text Overlay">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61B1D16-A46C-8B90-3792-A84543A653F3}"/>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 y="-9407"/>
            <a:ext cx="12192001" cy="6431977"/>
          </a:xfrm>
          <a:prstGeom prst="rect">
            <a:avLst/>
          </a:prstGeom>
        </p:spPr>
      </p:pic>
      <p:sp>
        <p:nvSpPr>
          <p:cNvPr id="20" name="Rectangle 11">
            <a:extLst>
              <a:ext uri="{FF2B5EF4-FFF2-40B4-BE49-F238E27FC236}">
                <a16:creationId xmlns:a16="http://schemas.microsoft.com/office/drawing/2014/main" id="{F1325C7A-5617-89B4-E3B7-FFEF45BB626D}"/>
              </a:ext>
            </a:extLst>
          </p:cNvPr>
          <p:cNvSpPr/>
          <p:nvPr userDrawn="1"/>
        </p:nvSpPr>
        <p:spPr>
          <a:xfrm>
            <a:off x="901699" y="477762"/>
            <a:ext cx="9042401" cy="5655733"/>
          </a:xfrm>
          <a:custGeom>
            <a:avLst/>
            <a:gdLst>
              <a:gd name="connsiteX0" fmla="*/ 0 w 9685867"/>
              <a:gd name="connsiteY0" fmla="*/ 0 h 5655733"/>
              <a:gd name="connsiteX1" fmla="*/ 9685867 w 9685867"/>
              <a:gd name="connsiteY1" fmla="*/ 0 h 5655733"/>
              <a:gd name="connsiteX2" fmla="*/ 9685867 w 9685867"/>
              <a:gd name="connsiteY2" fmla="*/ 5655733 h 5655733"/>
              <a:gd name="connsiteX3" fmla="*/ 0 w 9685867"/>
              <a:gd name="connsiteY3" fmla="*/ 5655733 h 5655733"/>
              <a:gd name="connsiteX4" fmla="*/ 0 w 9685867"/>
              <a:gd name="connsiteY4" fmla="*/ 0 h 5655733"/>
              <a:gd name="connsiteX0" fmla="*/ 0 w 9685867"/>
              <a:gd name="connsiteY0" fmla="*/ 0 h 5655733"/>
              <a:gd name="connsiteX1" fmla="*/ 9008534 w 9685867"/>
              <a:gd name="connsiteY1" fmla="*/ 50800 h 5655733"/>
              <a:gd name="connsiteX2" fmla="*/ 9685867 w 9685867"/>
              <a:gd name="connsiteY2" fmla="*/ 5655733 h 5655733"/>
              <a:gd name="connsiteX3" fmla="*/ 0 w 9685867"/>
              <a:gd name="connsiteY3" fmla="*/ 5655733 h 5655733"/>
              <a:gd name="connsiteX4" fmla="*/ 0 w 9685867"/>
              <a:gd name="connsiteY4" fmla="*/ 0 h 5655733"/>
              <a:gd name="connsiteX0" fmla="*/ 0 w 9008534"/>
              <a:gd name="connsiteY0" fmla="*/ 0 h 5655733"/>
              <a:gd name="connsiteX1" fmla="*/ 9008534 w 9008534"/>
              <a:gd name="connsiteY1" fmla="*/ 50800 h 5655733"/>
              <a:gd name="connsiteX2" fmla="*/ 8043333 w 9008534"/>
              <a:gd name="connsiteY2" fmla="*/ 5655733 h 5655733"/>
              <a:gd name="connsiteX3" fmla="*/ 0 w 9008534"/>
              <a:gd name="connsiteY3" fmla="*/ 5655733 h 5655733"/>
              <a:gd name="connsiteX4" fmla="*/ 0 w 9008534"/>
              <a:gd name="connsiteY4" fmla="*/ 0 h 5655733"/>
              <a:gd name="connsiteX0" fmla="*/ 0 w 9042401"/>
              <a:gd name="connsiteY0" fmla="*/ 0 h 5655733"/>
              <a:gd name="connsiteX1" fmla="*/ 9042401 w 9042401"/>
              <a:gd name="connsiteY1" fmla="*/ 33867 h 5655733"/>
              <a:gd name="connsiteX2" fmla="*/ 8043333 w 9042401"/>
              <a:gd name="connsiteY2" fmla="*/ 5655733 h 5655733"/>
              <a:gd name="connsiteX3" fmla="*/ 0 w 9042401"/>
              <a:gd name="connsiteY3" fmla="*/ 5655733 h 5655733"/>
              <a:gd name="connsiteX4" fmla="*/ 0 w 9042401"/>
              <a:gd name="connsiteY4" fmla="*/ 0 h 5655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2401" h="5655733">
                <a:moveTo>
                  <a:pt x="0" y="0"/>
                </a:moveTo>
                <a:lnTo>
                  <a:pt x="9042401" y="33867"/>
                </a:lnTo>
                <a:lnTo>
                  <a:pt x="8043333" y="5655733"/>
                </a:lnTo>
                <a:lnTo>
                  <a:pt x="0" y="5655733"/>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160052E1-6CDF-49A4-BB9C-776A2619C2CE}"/>
              </a:ext>
            </a:extLst>
          </p:cNvPr>
          <p:cNvSpPr>
            <a:spLocks noGrp="1"/>
          </p:cNvSpPr>
          <p:nvPr>
            <p:ph type="body" sz="quarter" idx="15"/>
          </p:nvPr>
        </p:nvSpPr>
        <p:spPr>
          <a:xfrm>
            <a:off x="1095022" y="1241779"/>
            <a:ext cx="7270045" cy="4707466"/>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7">
            <a:extLst>
              <a:ext uri="{FF2B5EF4-FFF2-40B4-BE49-F238E27FC236}">
                <a16:creationId xmlns:a16="http://schemas.microsoft.com/office/drawing/2014/main" id="{0F87C9B1-2D97-4C57-B9FB-D93CE87ECC3A}"/>
              </a:ext>
            </a:extLst>
          </p:cNvPr>
          <p:cNvSpPr>
            <a:spLocks noGrp="1"/>
          </p:cNvSpPr>
          <p:nvPr>
            <p:ph type="title" hasCustomPrompt="1"/>
          </p:nvPr>
        </p:nvSpPr>
        <p:spPr>
          <a:xfrm>
            <a:off x="1114482" y="590263"/>
            <a:ext cx="7267349" cy="592747"/>
          </a:xfrm>
        </p:spPr>
        <p:txBody>
          <a:bodyPr/>
          <a:lstStyle>
            <a:lvl1pPr>
              <a:defRPr sz="3000">
                <a:solidFill>
                  <a:schemeClr val="bg2"/>
                </a:solidFill>
              </a:defRPr>
            </a:lvl1pPr>
          </a:lstStyle>
          <a:p>
            <a:r>
              <a:rPr lang="en-US"/>
              <a:t>Click To Edit Title</a:t>
            </a:r>
          </a:p>
        </p:txBody>
      </p:sp>
      <p:sp>
        <p:nvSpPr>
          <p:cNvPr id="6" name="Rectangle 5">
            <a:extLst>
              <a:ext uri="{FF2B5EF4-FFF2-40B4-BE49-F238E27FC236}">
                <a16:creationId xmlns:a16="http://schemas.microsoft.com/office/drawing/2014/main" id="{EF79DA0B-11BD-31AD-8C9E-47DD34E962D6}"/>
              </a:ext>
            </a:extLst>
          </p:cNvPr>
          <p:cNvSpPr/>
          <p:nvPr userDrawn="1"/>
        </p:nvSpPr>
        <p:spPr>
          <a:xfrm>
            <a:off x="0" y="6419461"/>
            <a:ext cx="2259725" cy="43853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16E8567-202C-8553-69F6-F5FCC4BC4F56}"/>
              </a:ext>
            </a:extLst>
          </p:cNvPr>
          <p:cNvSpPr/>
          <p:nvPr userDrawn="1"/>
        </p:nvSpPr>
        <p:spPr>
          <a:xfrm>
            <a:off x="2249215" y="6419461"/>
            <a:ext cx="9942786" cy="43853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DA67B31-4C68-AC7E-F194-1F2063A6252A}"/>
              </a:ext>
            </a:extLst>
          </p:cNvPr>
          <p:cNvSpPr/>
          <p:nvPr userDrawn="1"/>
        </p:nvSpPr>
        <p:spPr>
          <a:xfrm>
            <a:off x="7182465" y="6427694"/>
            <a:ext cx="5009535" cy="430306"/>
          </a:xfrm>
          <a:prstGeom prst="rect">
            <a:avLst/>
          </a:prstGeom>
          <a:solidFill>
            <a:srgbClr val="616971">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a:extLst>
              <a:ext uri="{FF2B5EF4-FFF2-40B4-BE49-F238E27FC236}">
                <a16:creationId xmlns:a16="http://schemas.microsoft.com/office/drawing/2014/main" id="{8A20009D-4725-D2A8-55E8-F08127004A52}"/>
              </a:ext>
            </a:extLst>
          </p:cNvPr>
          <p:cNvSpPr>
            <a:spLocks noGrp="1"/>
          </p:cNvSpPr>
          <p:nvPr>
            <p:ph type="dt" sz="half" idx="2"/>
          </p:nvPr>
        </p:nvSpPr>
        <p:spPr>
          <a:xfrm>
            <a:off x="10702343" y="6462176"/>
            <a:ext cx="667553" cy="365125"/>
          </a:xfrm>
          <a:prstGeom prst="rect">
            <a:avLst/>
          </a:prstGeom>
        </p:spPr>
        <p:txBody>
          <a:bodyPr vert="horz" lIns="0" tIns="45720" rIns="91440" bIns="45720" rtlCol="0" anchor="ctr"/>
          <a:lstStyle>
            <a:lvl1pPr algn="r">
              <a:defRPr sz="1000">
                <a:solidFill>
                  <a:schemeClr val="bg2"/>
                </a:solidFill>
                <a:latin typeface="+mj-lt"/>
              </a:defRPr>
            </a:lvl1pPr>
          </a:lstStyle>
          <a:p>
            <a:r>
              <a:rPr lang="en-US"/>
              <a:t>|   2024</a:t>
            </a:r>
          </a:p>
        </p:txBody>
      </p:sp>
      <p:sp>
        <p:nvSpPr>
          <p:cNvPr id="10" name="Footer Placeholder 4">
            <a:extLst>
              <a:ext uri="{FF2B5EF4-FFF2-40B4-BE49-F238E27FC236}">
                <a16:creationId xmlns:a16="http://schemas.microsoft.com/office/drawing/2014/main" id="{DD96F622-4CCF-5E2E-61A5-C246B94BFD2F}"/>
              </a:ext>
            </a:extLst>
          </p:cNvPr>
          <p:cNvSpPr>
            <a:spLocks noGrp="1"/>
          </p:cNvSpPr>
          <p:nvPr>
            <p:ph type="ftr" sz="quarter" idx="3"/>
          </p:nvPr>
        </p:nvSpPr>
        <p:spPr>
          <a:xfrm>
            <a:off x="7340957" y="6462176"/>
            <a:ext cx="3361386" cy="365125"/>
          </a:xfrm>
          <a:prstGeom prst="rect">
            <a:avLst/>
          </a:prstGeom>
        </p:spPr>
        <p:txBody>
          <a:bodyPr vert="horz" lIns="91440" tIns="45720" rIns="0" bIns="45720" rtlCol="0" anchor="ctr"/>
          <a:lstStyle>
            <a:lvl1pPr algn="r">
              <a:defRPr sz="1000" cap="all" baseline="0">
                <a:solidFill>
                  <a:schemeClr val="bg2"/>
                </a:solidFill>
              </a:defRPr>
            </a:lvl1pPr>
          </a:lstStyle>
          <a:p>
            <a:r>
              <a:rPr lang="en-CA"/>
              <a:t>www.seabridgegold.com</a:t>
            </a:r>
            <a:endParaRPr lang="en-US"/>
          </a:p>
        </p:txBody>
      </p:sp>
      <p:sp>
        <p:nvSpPr>
          <p:cNvPr id="11" name="Slide Number Placeholder 5">
            <a:extLst>
              <a:ext uri="{FF2B5EF4-FFF2-40B4-BE49-F238E27FC236}">
                <a16:creationId xmlns:a16="http://schemas.microsoft.com/office/drawing/2014/main" id="{A1ACEFEF-74A9-4973-13F4-779D04A3678C}"/>
              </a:ext>
            </a:extLst>
          </p:cNvPr>
          <p:cNvSpPr>
            <a:spLocks noGrp="1"/>
          </p:cNvSpPr>
          <p:nvPr>
            <p:ph type="sldNum" sz="quarter" idx="4"/>
          </p:nvPr>
        </p:nvSpPr>
        <p:spPr>
          <a:xfrm>
            <a:off x="11598497" y="6455468"/>
            <a:ext cx="461359" cy="365125"/>
          </a:xfrm>
          <a:prstGeom prst="rect">
            <a:avLst/>
          </a:prstGeom>
        </p:spPr>
        <p:txBody>
          <a:bodyPr vert="horz" lIns="91440" tIns="45720" rIns="91440" bIns="45720" rtlCol="0" anchor="ctr"/>
          <a:lstStyle>
            <a:lvl1pPr algn="r">
              <a:defRPr sz="1200">
                <a:solidFill>
                  <a:schemeClr val="bg2"/>
                </a:solidFill>
                <a:latin typeface="Calibri" panose="020F0502020204030204" pitchFamily="34" charset="0"/>
                <a:cs typeface="Calibri" panose="020F0502020204030204" pitchFamily="34" charset="0"/>
              </a:defRPr>
            </a:lvl1pPr>
          </a:lstStyle>
          <a:p>
            <a:fld id="{A41F8B9C-F68A-4CB4-A897-D02AFE5D748E}" type="slidenum">
              <a:rPr lang="en-US" smtClean="0"/>
              <a:pPr/>
              <a:t>‹#›</a:t>
            </a:fld>
            <a:endParaRPr lang="en-US"/>
          </a:p>
        </p:txBody>
      </p:sp>
      <p:sp>
        <p:nvSpPr>
          <p:cNvPr id="12" name="TextBox 11">
            <a:extLst>
              <a:ext uri="{FF2B5EF4-FFF2-40B4-BE49-F238E27FC236}">
                <a16:creationId xmlns:a16="http://schemas.microsoft.com/office/drawing/2014/main" id="{849BE13E-6FC9-BC68-3EBE-756D24B5B780}"/>
              </a:ext>
            </a:extLst>
          </p:cNvPr>
          <p:cNvSpPr txBox="1"/>
          <p:nvPr userDrawn="1"/>
        </p:nvSpPr>
        <p:spPr>
          <a:xfrm>
            <a:off x="7312098" y="6524353"/>
            <a:ext cx="1392595" cy="246221"/>
          </a:xfrm>
          <a:prstGeom prst="rect">
            <a:avLst/>
          </a:prstGeom>
          <a:noFill/>
        </p:spPr>
        <p:txBody>
          <a:bodyPr wrap="square" rtlCol="0">
            <a:spAutoFit/>
          </a:bodyPr>
          <a:lstStyle/>
          <a:p>
            <a:r>
              <a:rPr lang="en-CA" sz="1000" b="0" i="0">
                <a:solidFill>
                  <a:schemeClr val="bg2"/>
                </a:solidFill>
                <a:latin typeface="Calibri Light" panose="020F0302020204030204" pitchFamily="34" charset="0"/>
                <a:cs typeface="Calibri Light" panose="020F0302020204030204" pitchFamily="34" charset="0"/>
              </a:rPr>
              <a:t>TSX: SEA | NYSE: SA</a:t>
            </a:r>
            <a:endParaRPr lang="en-US" sz="1000" b="0" i="0">
              <a:solidFill>
                <a:schemeClr val="bg2"/>
              </a:solidFill>
              <a:latin typeface="Calibri Light" panose="020F0302020204030204" pitchFamily="34" charset="0"/>
              <a:cs typeface="Calibri Light" panose="020F0302020204030204" pitchFamily="34" charset="0"/>
            </a:endParaRPr>
          </a:p>
        </p:txBody>
      </p:sp>
      <p:pic>
        <p:nvPicPr>
          <p:cNvPr id="13" name="Graphic 12">
            <a:extLst>
              <a:ext uri="{FF2B5EF4-FFF2-40B4-BE49-F238E27FC236}">
                <a16:creationId xmlns:a16="http://schemas.microsoft.com/office/drawing/2014/main" id="{3FC313F6-48FA-40C2-E0EE-63A1C2F23F2A}"/>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0259" y="6582871"/>
            <a:ext cx="1583644" cy="117057"/>
          </a:xfrm>
          <a:prstGeom prst="rect">
            <a:avLst/>
          </a:prstGeom>
        </p:spPr>
      </p:pic>
      <p:cxnSp>
        <p:nvCxnSpPr>
          <p:cNvPr id="14" name="Straight Connector 13">
            <a:extLst>
              <a:ext uri="{FF2B5EF4-FFF2-40B4-BE49-F238E27FC236}">
                <a16:creationId xmlns:a16="http://schemas.microsoft.com/office/drawing/2014/main" id="{ECDB5227-56A0-F828-DD12-A61C6F6CC17A}"/>
              </a:ext>
            </a:extLst>
          </p:cNvPr>
          <p:cNvCxnSpPr>
            <a:cxnSpLocks/>
          </p:cNvCxnSpPr>
          <p:nvPr userDrawn="1"/>
        </p:nvCxnSpPr>
        <p:spPr>
          <a:xfrm flipH="1">
            <a:off x="0" y="6420678"/>
            <a:ext cx="12192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Freeform 20">
            <a:extLst>
              <a:ext uri="{FF2B5EF4-FFF2-40B4-BE49-F238E27FC236}">
                <a16:creationId xmlns:a16="http://schemas.microsoft.com/office/drawing/2014/main" id="{2F2081AF-7C13-41E2-ACE3-CBD6CB6BF4F2}"/>
              </a:ext>
            </a:extLst>
          </p:cNvPr>
          <p:cNvSpPr/>
          <p:nvPr userDrawn="1"/>
        </p:nvSpPr>
        <p:spPr>
          <a:xfrm>
            <a:off x="8144084" y="1"/>
            <a:ext cx="3185904" cy="6422570"/>
          </a:xfrm>
          <a:custGeom>
            <a:avLst/>
            <a:gdLst>
              <a:gd name="connsiteX0" fmla="*/ 0 w 3185904"/>
              <a:gd name="connsiteY0" fmla="*/ 0 h 6422570"/>
              <a:gd name="connsiteX1" fmla="*/ 2426292 w 3185904"/>
              <a:gd name="connsiteY1" fmla="*/ 0 h 6422570"/>
              <a:gd name="connsiteX2" fmla="*/ 3185904 w 3185904"/>
              <a:gd name="connsiteY2" fmla="*/ 1775263 h 6422570"/>
              <a:gd name="connsiteX3" fmla="*/ 2413885 w 3185904"/>
              <a:gd name="connsiteY3" fmla="*/ 6422570 h 6422570"/>
              <a:gd name="connsiteX4" fmla="*/ 159685 w 3185904"/>
              <a:gd name="connsiteY4" fmla="*/ 6422570 h 6422570"/>
              <a:gd name="connsiteX5" fmla="*/ 996009 w 3185904"/>
              <a:gd name="connsiteY5" fmla="*/ 1772501 h 642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5904" h="6422570">
                <a:moveTo>
                  <a:pt x="0" y="0"/>
                </a:moveTo>
                <a:lnTo>
                  <a:pt x="2426292" y="0"/>
                </a:lnTo>
                <a:lnTo>
                  <a:pt x="3185904" y="1775263"/>
                </a:lnTo>
                <a:lnTo>
                  <a:pt x="2413885" y="6422570"/>
                </a:lnTo>
                <a:lnTo>
                  <a:pt x="159685" y="6422570"/>
                </a:lnTo>
                <a:lnTo>
                  <a:pt x="996009" y="1772501"/>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4A3A6254-6DC4-7D33-3C8D-A17CEFD39781}"/>
              </a:ext>
            </a:extLst>
          </p:cNvPr>
          <p:cNvSpPr/>
          <p:nvPr userDrawn="1"/>
        </p:nvSpPr>
        <p:spPr>
          <a:xfrm>
            <a:off x="9401199" y="1"/>
            <a:ext cx="1342709" cy="6422570"/>
          </a:xfrm>
          <a:custGeom>
            <a:avLst/>
            <a:gdLst>
              <a:gd name="connsiteX0" fmla="*/ 1021989 w 1342709"/>
              <a:gd name="connsiteY0" fmla="*/ 0 h 6422570"/>
              <a:gd name="connsiteX1" fmla="*/ 1342709 w 1342709"/>
              <a:gd name="connsiteY1" fmla="*/ 0 h 6422570"/>
              <a:gd name="connsiteX2" fmla="*/ 320720 w 1342709"/>
              <a:gd name="connsiteY2" fmla="*/ 6422570 h 6422570"/>
              <a:gd name="connsiteX3" fmla="*/ 0 w 1342709"/>
              <a:gd name="connsiteY3" fmla="*/ 6422570 h 6422570"/>
            </a:gdLst>
            <a:ahLst/>
            <a:cxnLst>
              <a:cxn ang="0">
                <a:pos x="connsiteX0" y="connsiteY0"/>
              </a:cxn>
              <a:cxn ang="0">
                <a:pos x="connsiteX1" y="connsiteY1"/>
              </a:cxn>
              <a:cxn ang="0">
                <a:pos x="connsiteX2" y="connsiteY2"/>
              </a:cxn>
              <a:cxn ang="0">
                <a:pos x="connsiteX3" y="connsiteY3"/>
              </a:cxn>
            </a:cxnLst>
            <a:rect l="l" t="t" r="r" b="b"/>
            <a:pathLst>
              <a:path w="1342709" h="6422570">
                <a:moveTo>
                  <a:pt x="1021989" y="0"/>
                </a:moveTo>
                <a:lnTo>
                  <a:pt x="1342709" y="0"/>
                </a:lnTo>
                <a:lnTo>
                  <a:pt x="320720" y="6422570"/>
                </a:lnTo>
                <a:lnTo>
                  <a:pt x="0" y="6422570"/>
                </a:lnTo>
                <a:close/>
              </a:path>
            </a:pathLst>
          </a:custGeom>
          <a:solidFill>
            <a:srgbClr val="3641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1374B90F-A4FB-7605-29ED-CE2677F0A094}"/>
              </a:ext>
            </a:extLst>
          </p:cNvPr>
          <p:cNvSpPr/>
          <p:nvPr userDrawn="1"/>
        </p:nvSpPr>
        <p:spPr>
          <a:xfrm>
            <a:off x="9199541" y="0"/>
            <a:ext cx="1113336" cy="6422571"/>
          </a:xfrm>
          <a:custGeom>
            <a:avLst/>
            <a:gdLst>
              <a:gd name="connsiteX0" fmla="*/ 1020190 w 1113336"/>
              <a:gd name="connsiteY0" fmla="*/ 0 h 6422571"/>
              <a:gd name="connsiteX1" fmla="*/ 1113336 w 1113336"/>
              <a:gd name="connsiteY1" fmla="*/ 0 h 6422571"/>
              <a:gd name="connsiteX2" fmla="*/ 93146 w 1113336"/>
              <a:gd name="connsiteY2" fmla="*/ 6422571 h 6422571"/>
              <a:gd name="connsiteX3" fmla="*/ 0 w 1113336"/>
              <a:gd name="connsiteY3" fmla="*/ 6422571 h 6422571"/>
            </a:gdLst>
            <a:ahLst/>
            <a:cxnLst>
              <a:cxn ang="0">
                <a:pos x="connsiteX0" y="connsiteY0"/>
              </a:cxn>
              <a:cxn ang="0">
                <a:pos x="connsiteX1" y="connsiteY1"/>
              </a:cxn>
              <a:cxn ang="0">
                <a:pos x="connsiteX2" y="connsiteY2"/>
              </a:cxn>
              <a:cxn ang="0">
                <a:pos x="connsiteX3" y="connsiteY3"/>
              </a:cxn>
            </a:cxnLst>
            <a:rect l="l" t="t" r="r" b="b"/>
            <a:pathLst>
              <a:path w="1113336" h="6422571">
                <a:moveTo>
                  <a:pt x="1020190" y="0"/>
                </a:moveTo>
                <a:lnTo>
                  <a:pt x="1113336" y="0"/>
                </a:lnTo>
                <a:lnTo>
                  <a:pt x="93146" y="6422571"/>
                </a:lnTo>
                <a:lnTo>
                  <a:pt x="0" y="6422571"/>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24" name="Straight Connector 23">
            <a:extLst>
              <a:ext uri="{FF2B5EF4-FFF2-40B4-BE49-F238E27FC236}">
                <a16:creationId xmlns:a16="http://schemas.microsoft.com/office/drawing/2014/main" id="{A352E2CC-18B5-66CC-5BE6-649E3B48D9BF}"/>
              </a:ext>
            </a:extLst>
          </p:cNvPr>
          <p:cNvCxnSpPr>
            <a:cxnSpLocks/>
          </p:cNvCxnSpPr>
          <p:nvPr userDrawn="1"/>
        </p:nvCxnSpPr>
        <p:spPr>
          <a:xfrm>
            <a:off x="8782113" y="5646282"/>
            <a:ext cx="3409887" cy="0"/>
          </a:xfrm>
          <a:prstGeom prst="line">
            <a:avLst/>
          </a:prstGeom>
          <a:ln w="38100">
            <a:solidFill>
              <a:schemeClr val="bg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4182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2B84-5BA9-48F4-9E02-F12DB9BFC383}"/>
              </a:ext>
            </a:extLst>
          </p:cNvPr>
          <p:cNvSpPr>
            <a:spLocks noGrp="1"/>
          </p:cNvSpPr>
          <p:nvPr>
            <p:ph type="title" hasCustomPrompt="1"/>
          </p:nvPr>
        </p:nvSpPr>
        <p:spPr/>
        <p:txBody>
          <a:bodyPr/>
          <a:lstStyle/>
          <a:p>
            <a:r>
              <a:rPr lang="en-US"/>
              <a:t>Click To Edit Title</a:t>
            </a:r>
          </a:p>
        </p:txBody>
      </p:sp>
      <p:sp>
        <p:nvSpPr>
          <p:cNvPr id="3" name="Content Placeholder 2">
            <a:extLst>
              <a:ext uri="{FF2B5EF4-FFF2-40B4-BE49-F238E27FC236}">
                <a16:creationId xmlns:a16="http://schemas.microsoft.com/office/drawing/2014/main" id="{42D6B967-41E4-4289-B510-132B98FF07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974EB5A-254D-9804-2BCC-671D36EFE44A}"/>
              </a:ext>
            </a:extLst>
          </p:cNvPr>
          <p:cNvSpPr/>
          <p:nvPr userDrawn="1"/>
        </p:nvSpPr>
        <p:spPr>
          <a:xfrm>
            <a:off x="0" y="6419461"/>
            <a:ext cx="2259725" cy="43853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51B1D70-8CCA-FFEA-69CA-716BAC0D5DDE}"/>
              </a:ext>
            </a:extLst>
          </p:cNvPr>
          <p:cNvSpPr/>
          <p:nvPr userDrawn="1"/>
        </p:nvSpPr>
        <p:spPr>
          <a:xfrm>
            <a:off x="2249215" y="6419461"/>
            <a:ext cx="9942786" cy="43853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DC2867-68C2-791F-F5C5-623DFB8CDBD2}"/>
              </a:ext>
            </a:extLst>
          </p:cNvPr>
          <p:cNvSpPr/>
          <p:nvPr userDrawn="1"/>
        </p:nvSpPr>
        <p:spPr>
          <a:xfrm>
            <a:off x="7182465" y="6427694"/>
            <a:ext cx="5009535" cy="430306"/>
          </a:xfrm>
          <a:prstGeom prst="rect">
            <a:avLst/>
          </a:prstGeom>
          <a:solidFill>
            <a:srgbClr val="616971">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12BF6409-0C1A-FB41-1848-59FA38F91F2B}"/>
              </a:ext>
            </a:extLst>
          </p:cNvPr>
          <p:cNvSpPr>
            <a:spLocks noGrp="1"/>
          </p:cNvSpPr>
          <p:nvPr>
            <p:ph type="dt" sz="half" idx="2"/>
          </p:nvPr>
        </p:nvSpPr>
        <p:spPr>
          <a:xfrm>
            <a:off x="10702343" y="6462176"/>
            <a:ext cx="667553" cy="365125"/>
          </a:xfrm>
          <a:prstGeom prst="rect">
            <a:avLst/>
          </a:prstGeom>
        </p:spPr>
        <p:txBody>
          <a:bodyPr vert="horz" lIns="0" tIns="45720" rIns="91440" bIns="45720" rtlCol="0" anchor="ctr"/>
          <a:lstStyle>
            <a:lvl1pPr algn="r">
              <a:defRPr sz="1000">
                <a:solidFill>
                  <a:schemeClr val="bg2"/>
                </a:solidFill>
                <a:latin typeface="+mj-lt"/>
              </a:defRPr>
            </a:lvl1pPr>
          </a:lstStyle>
          <a:p>
            <a:r>
              <a:rPr lang="en-US"/>
              <a:t>|   2024</a:t>
            </a:r>
          </a:p>
        </p:txBody>
      </p:sp>
      <p:sp>
        <p:nvSpPr>
          <p:cNvPr id="11" name="Footer Placeholder 4">
            <a:extLst>
              <a:ext uri="{FF2B5EF4-FFF2-40B4-BE49-F238E27FC236}">
                <a16:creationId xmlns:a16="http://schemas.microsoft.com/office/drawing/2014/main" id="{9195365C-77D0-90E3-8D17-D4AE22962871}"/>
              </a:ext>
            </a:extLst>
          </p:cNvPr>
          <p:cNvSpPr>
            <a:spLocks noGrp="1"/>
          </p:cNvSpPr>
          <p:nvPr>
            <p:ph type="ftr" sz="quarter" idx="3"/>
          </p:nvPr>
        </p:nvSpPr>
        <p:spPr>
          <a:xfrm>
            <a:off x="7340957" y="6462176"/>
            <a:ext cx="3361386" cy="365125"/>
          </a:xfrm>
          <a:prstGeom prst="rect">
            <a:avLst/>
          </a:prstGeom>
        </p:spPr>
        <p:txBody>
          <a:bodyPr vert="horz" lIns="91440" tIns="45720" rIns="0" bIns="45720" rtlCol="0" anchor="ctr"/>
          <a:lstStyle>
            <a:lvl1pPr algn="r">
              <a:defRPr sz="1000" cap="all" baseline="0">
                <a:solidFill>
                  <a:schemeClr val="bg2"/>
                </a:solidFill>
              </a:defRPr>
            </a:lvl1pPr>
          </a:lstStyle>
          <a:p>
            <a:r>
              <a:rPr lang="en-CA"/>
              <a:t>www.seabridgegold.com</a:t>
            </a:r>
            <a:endParaRPr lang="en-US"/>
          </a:p>
        </p:txBody>
      </p:sp>
      <p:sp>
        <p:nvSpPr>
          <p:cNvPr id="12" name="Slide Number Placeholder 5">
            <a:extLst>
              <a:ext uri="{FF2B5EF4-FFF2-40B4-BE49-F238E27FC236}">
                <a16:creationId xmlns:a16="http://schemas.microsoft.com/office/drawing/2014/main" id="{5A04AE21-E93A-8339-99C7-E843481150D3}"/>
              </a:ext>
            </a:extLst>
          </p:cNvPr>
          <p:cNvSpPr>
            <a:spLocks noGrp="1"/>
          </p:cNvSpPr>
          <p:nvPr>
            <p:ph type="sldNum" sz="quarter" idx="4"/>
          </p:nvPr>
        </p:nvSpPr>
        <p:spPr>
          <a:xfrm>
            <a:off x="11598497" y="6455468"/>
            <a:ext cx="461359" cy="365125"/>
          </a:xfrm>
          <a:prstGeom prst="rect">
            <a:avLst/>
          </a:prstGeom>
        </p:spPr>
        <p:txBody>
          <a:bodyPr vert="horz" lIns="91440" tIns="45720" rIns="91440" bIns="45720" rtlCol="0" anchor="ctr"/>
          <a:lstStyle>
            <a:lvl1pPr algn="r">
              <a:defRPr sz="1200">
                <a:solidFill>
                  <a:schemeClr val="bg2"/>
                </a:solidFill>
                <a:latin typeface="Calibri" panose="020F0502020204030204" pitchFamily="34" charset="0"/>
                <a:cs typeface="Calibri" panose="020F0502020204030204" pitchFamily="34" charset="0"/>
              </a:defRPr>
            </a:lvl1pPr>
          </a:lstStyle>
          <a:p>
            <a:fld id="{A41F8B9C-F68A-4CB4-A897-D02AFE5D748E}" type="slidenum">
              <a:rPr lang="en-US" smtClean="0"/>
              <a:pPr/>
              <a:t>‹#›</a:t>
            </a:fld>
            <a:endParaRPr lang="en-US"/>
          </a:p>
        </p:txBody>
      </p:sp>
      <p:sp>
        <p:nvSpPr>
          <p:cNvPr id="13" name="TextBox 12">
            <a:extLst>
              <a:ext uri="{FF2B5EF4-FFF2-40B4-BE49-F238E27FC236}">
                <a16:creationId xmlns:a16="http://schemas.microsoft.com/office/drawing/2014/main" id="{DD86DDF6-A1E3-6661-965E-CADAD75A0082}"/>
              </a:ext>
            </a:extLst>
          </p:cNvPr>
          <p:cNvSpPr txBox="1"/>
          <p:nvPr userDrawn="1"/>
        </p:nvSpPr>
        <p:spPr>
          <a:xfrm>
            <a:off x="7312098" y="6524353"/>
            <a:ext cx="1392595" cy="246221"/>
          </a:xfrm>
          <a:prstGeom prst="rect">
            <a:avLst/>
          </a:prstGeom>
          <a:noFill/>
        </p:spPr>
        <p:txBody>
          <a:bodyPr wrap="square" rtlCol="0">
            <a:spAutoFit/>
          </a:bodyPr>
          <a:lstStyle/>
          <a:p>
            <a:r>
              <a:rPr lang="en-CA" sz="1000" b="0" i="0">
                <a:solidFill>
                  <a:schemeClr val="bg2"/>
                </a:solidFill>
                <a:latin typeface="Calibri Light" panose="020F0302020204030204" pitchFamily="34" charset="0"/>
                <a:cs typeface="Calibri Light" panose="020F0302020204030204" pitchFamily="34" charset="0"/>
              </a:rPr>
              <a:t>TSX: SEA | NYSE: SA</a:t>
            </a:r>
            <a:endParaRPr lang="en-US" sz="1000" b="0" i="0">
              <a:solidFill>
                <a:schemeClr val="bg2"/>
              </a:solidFill>
              <a:latin typeface="Calibri Light" panose="020F0302020204030204" pitchFamily="34" charset="0"/>
              <a:cs typeface="Calibri Light" panose="020F0302020204030204" pitchFamily="34" charset="0"/>
            </a:endParaRPr>
          </a:p>
        </p:txBody>
      </p:sp>
      <p:pic>
        <p:nvPicPr>
          <p:cNvPr id="14" name="Graphic 13">
            <a:extLst>
              <a:ext uri="{FF2B5EF4-FFF2-40B4-BE49-F238E27FC236}">
                <a16:creationId xmlns:a16="http://schemas.microsoft.com/office/drawing/2014/main" id="{CA8F1672-701B-F3EE-68AE-4B3B7E45BCD0}"/>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0259" y="6582871"/>
            <a:ext cx="1583644" cy="117057"/>
          </a:xfrm>
          <a:prstGeom prst="rect">
            <a:avLst/>
          </a:prstGeom>
        </p:spPr>
      </p:pic>
      <p:cxnSp>
        <p:nvCxnSpPr>
          <p:cNvPr id="15" name="Straight Connector 14">
            <a:extLst>
              <a:ext uri="{FF2B5EF4-FFF2-40B4-BE49-F238E27FC236}">
                <a16:creationId xmlns:a16="http://schemas.microsoft.com/office/drawing/2014/main" id="{FADE1806-AB6E-4583-B12A-4547F1C55478}"/>
              </a:ext>
            </a:extLst>
          </p:cNvPr>
          <p:cNvCxnSpPr>
            <a:cxnSpLocks/>
          </p:cNvCxnSpPr>
          <p:nvPr userDrawn="1"/>
        </p:nvCxnSpPr>
        <p:spPr>
          <a:xfrm flipH="1">
            <a:off x="0" y="6420678"/>
            <a:ext cx="12192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02452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BECC2ADE-7705-D8C0-9A7E-CC3CC354BFA4}"/>
              </a:ext>
            </a:extLst>
          </p:cNvPr>
          <p:cNvSpPr/>
          <p:nvPr userDrawn="1"/>
        </p:nvSpPr>
        <p:spPr>
          <a:xfrm flipH="1">
            <a:off x="5861154" y="0"/>
            <a:ext cx="6330847" cy="6414654"/>
          </a:xfrm>
          <a:custGeom>
            <a:avLst/>
            <a:gdLst>
              <a:gd name="connsiteX0" fmla="*/ 6330847 w 6330847"/>
              <a:gd name="connsiteY0" fmla="*/ 0 h 6414654"/>
              <a:gd name="connsiteX1" fmla="*/ 0 w 6330847"/>
              <a:gd name="connsiteY1" fmla="*/ 0 h 6414654"/>
              <a:gd name="connsiteX2" fmla="*/ 0 w 6330847"/>
              <a:gd name="connsiteY2" fmla="*/ 6402759 h 6414654"/>
              <a:gd name="connsiteX3" fmla="*/ 5305610 w 6330847"/>
              <a:gd name="connsiteY3" fmla="*/ 6414654 h 6414654"/>
            </a:gdLst>
            <a:ahLst/>
            <a:cxnLst>
              <a:cxn ang="0">
                <a:pos x="connsiteX0" y="connsiteY0"/>
              </a:cxn>
              <a:cxn ang="0">
                <a:pos x="connsiteX1" y="connsiteY1"/>
              </a:cxn>
              <a:cxn ang="0">
                <a:pos x="connsiteX2" y="connsiteY2"/>
              </a:cxn>
              <a:cxn ang="0">
                <a:pos x="connsiteX3" y="connsiteY3"/>
              </a:cxn>
            </a:cxnLst>
            <a:rect l="l" t="t" r="r" b="b"/>
            <a:pathLst>
              <a:path w="6330847" h="6414654">
                <a:moveTo>
                  <a:pt x="6330847" y="0"/>
                </a:moveTo>
                <a:lnTo>
                  <a:pt x="0" y="0"/>
                </a:lnTo>
                <a:lnTo>
                  <a:pt x="0" y="6402759"/>
                </a:lnTo>
                <a:lnTo>
                  <a:pt x="5305610" y="64146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Parallelogram 17">
            <a:extLst>
              <a:ext uri="{FF2B5EF4-FFF2-40B4-BE49-F238E27FC236}">
                <a16:creationId xmlns:a16="http://schemas.microsoft.com/office/drawing/2014/main" id="{EA8D6A0D-22AF-7210-3930-A52837B4374D}"/>
              </a:ext>
            </a:extLst>
          </p:cNvPr>
          <p:cNvSpPr/>
          <p:nvPr userDrawn="1"/>
        </p:nvSpPr>
        <p:spPr>
          <a:xfrm flipH="1">
            <a:off x="5715629" y="-17930"/>
            <a:ext cx="1109027" cy="6436004"/>
          </a:xfrm>
          <a:prstGeom prst="parallelogram">
            <a:avLst>
              <a:gd name="adj" fmla="val 92182"/>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67C67A92-0E5B-4E9A-BF79-6021E0831F00}"/>
              </a:ext>
            </a:extLst>
          </p:cNvPr>
          <p:cNvSpPr>
            <a:spLocks noGrp="1"/>
          </p:cNvSpPr>
          <p:nvPr>
            <p:ph sz="half" idx="2"/>
          </p:nvPr>
        </p:nvSpPr>
        <p:spPr>
          <a:xfrm>
            <a:off x="340242" y="1304924"/>
            <a:ext cx="5647808" cy="489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a:extLst>
              <a:ext uri="{FF2B5EF4-FFF2-40B4-BE49-F238E27FC236}">
                <a16:creationId xmlns:a16="http://schemas.microsoft.com/office/drawing/2014/main" id="{6D99983D-B279-43D2-8570-6D75A42A14A2}"/>
              </a:ext>
            </a:extLst>
          </p:cNvPr>
          <p:cNvSpPr>
            <a:spLocks noGrp="1"/>
          </p:cNvSpPr>
          <p:nvPr>
            <p:ph type="title" hasCustomPrompt="1"/>
          </p:nvPr>
        </p:nvSpPr>
        <p:spPr/>
        <p:txBody>
          <a:bodyPr/>
          <a:lstStyle/>
          <a:p>
            <a:r>
              <a:rPr lang="en-US"/>
              <a:t>Click To Edit Title</a:t>
            </a:r>
          </a:p>
        </p:txBody>
      </p:sp>
      <p:sp>
        <p:nvSpPr>
          <p:cNvPr id="7" name="Content Placeholder 3">
            <a:extLst>
              <a:ext uri="{FF2B5EF4-FFF2-40B4-BE49-F238E27FC236}">
                <a16:creationId xmlns:a16="http://schemas.microsoft.com/office/drawing/2014/main" id="{E2EF1841-06B8-4A3F-89CB-4AC819A5FADB}"/>
              </a:ext>
            </a:extLst>
          </p:cNvPr>
          <p:cNvSpPr>
            <a:spLocks noGrp="1"/>
          </p:cNvSpPr>
          <p:nvPr>
            <p:ph sz="half" idx="13"/>
          </p:nvPr>
        </p:nvSpPr>
        <p:spPr>
          <a:xfrm>
            <a:off x="6203950" y="1304924"/>
            <a:ext cx="5832475" cy="489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A7EE7083-00A2-A934-ABF5-725109B17286}"/>
              </a:ext>
            </a:extLst>
          </p:cNvPr>
          <p:cNvSpPr/>
          <p:nvPr userDrawn="1"/>
        </p:nvSpPr>
        <p:spPr>
          <a:xfrm>
            <a:off x="0" y="6419461"/>
            <a:ext cx="2259725" cy="43853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89E25FE-59F2-134D-3388-55884FBDA6B8}"/>
              </a:ext>
            </a:extLst>
          </p:cNvPr>
          <p:cNvSpPr/>
          <p:nvPr userDrawn="1"/>
        </p:nvSpPr>
        <p:spPr>
          <a:xfrm>
            <a:off x="2249215" y="6419461"/>
            <a:ext cx="9942786" cy="43853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D28911D-310E-ED9F-96BB-358095F3D1A1}"/>
              </a:ext>
            </a:extLst>
          </p:cNvPr>
          <p:cNvSpPr/>
          <p:nvPr userDrawn="1"/>
        </p:nvSpPr>
        <p:spPr>
          <a:xfrm>
            <a:off x="7182465" y="6427694"/>
            <a:ext cx="5009535" cy="430306"/>
          </a:xfrm>
          <a:prstGeom prst="rect">
            <a:avLst/>
          </a:prstGeom>
          <a:solidFill>
            <a:srgbClr val="616971">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B736B8DE-2436-CC15-CBFB-C6C4E528600A}"/>
              </a:ext>
            </a:extLst>
          </p:cNvPr>
          <p:cNvSpPr>
            <a:spLocks noGrp="1"/>
          </p:cNvSpPr>
          <p:nvPr>
            <p:ph type="dt" sz="half" idx="14"/>
          </p:nvPr>
        </p:nvSpPr>
        <p:spPr>
          <a:xfrm>
            <a:off x="10702343" y="6462176"/>
            <a:ext cx="667553" cy="365125"/>
          </a:xfrm>
          <a:prstGeom prst="rect">
            <a:avLst/>
          </a:prstGeom>
        </p:spPr>
        <p:txBody>
          <a:bodyPr vert="horz" lIns="0" tIns="45720" rIns="91440" bIns="45720" rtlCol="0" anchor="ctr"/>
          <a:lstStyle>
            <a:lvl1pPr algn="r">
              <a:defRPr sz="1000">
                <a:solidFill>
                  <a:schemeClr val="bg2"/>
                </a:solidFill>
                <a:latin typeface="+mj-lt"/>
              </a:defRPr>
            </a:lvl1pPr>
          </a:lstStyle>
          <a:p>
            <a:r>
              <a:rPr lang="en-US"/>
              <a:t>|   2024</a:t>
            </a:r>
          </a:p>
        </p:txBody>
      </p:sp>
      <p:sp>
        <p:nvSpPr>
          <p:cNvPr id="11" name="Footer Placeholder 4">
            <a:extLst>
              <a:ext uri="{FF2B5EF4-FFF2-40B4-BE49-F238E27FC236}">
                <a16:creationId xmlns:a16="http://schemas.microsoft.com/office/drawing/2014/main" id="{88CE05F5-726A-EB48-3D9E-A8F141148FBA}"/>
              </a:ext>
            </a:extLst>
          </p:cNvPr>
          <p:cNvSpPr>
            <a:spLocks noGrp="1"/>
          </p:cNvSpPr>
          <p:nvPr>
            <p:ph type="ftr" sz="quarter" idx="3"/>
          </p:nvPr>
        </p:nvSpPr>
        <p:spPr>
          <a:xfrm>
            <a:off x="7340957" y="6462176"/>
            <a:ext cx="3361386" cy="365125"/>
          </a:xfrm>
          <a:prstGeom prst="rect">
            <a:avLst/>
          </a:prstGeom>
        </p:spPr>
        <p:txBody>
          <a:bodyPr vert="horz" lIns="91440" tIns="45720" rIns="0" bIns="45720" rtlCol="0" anchor="ctr"/>
          <a:lstStyle>
            <a:lvl1pPr algn="r">
              <a:defRPr sz="1000" cap="all" baseline="0">
                <a:solidFill>
                  <a:schemeClr val="bg2"/>
                </a:solidFill>
              </a:defRPr>
            </a:lvl1pPr>
          </a:lstStyle>
          <a:p>
            <a:r>
              <a:rPr lang="en-CA"/>
              <a:t>www.seabridgegold.com</a:t>
            </a:r>
            <a:endParaRPr lang="en-US"/>
          </a:p>
        </p:txBody>
      </p:sp>
      <p:sp>
        <p:nvSpPr>
          <p:cNvPr id="12" name="Slide Number Placeholder 5">
            <a:extLst>
              <a:ext uri="{FF2B5EF4-FFF2-40B4-BE49-F238E27FC236}">
                <a16:creationId xmlns:a16="http://schemas.microsoft.com/office/drawing/2014/main" id="{41259B45-9EDB-44B8-BC70-721703362867}"/>
              </a:ext>
            </a:extLst>
          </p:cNvPr>
          <p:cNvSpPr>
            <a:spLocks noGrp="1"/>
          </p:cNvSpPr>
          <p:nvPr>
            <p:ph type="sldNum" sz="quarter" idx="4"/>
          </p:nvPr>
        </p:nvSpPr>
        <p:spPr>
          <a:xfrm>
            <a:off x="11598497" y="6455468"/>
            <a:ext cx="461359" cy="365125"/>
          </a:xfrm>
          <a:prstGeom prst="rect">
            <a:avLst/>
          </a:prstGeom>
        </p:spPr>
        <p:txBody>
          <a:bodyPr vert="horz" lIns="91440" tIns="45720" rIns="91440" bIns="45720" rtlCol="0" anchor="ctr"/>
          <a:lstStyle>
            <a:lvl1pPr algn="r">
              <a:defRPr sz="1200">
                <a:solidFill>
                  <a:schemeClr val="bg2"/>
                </a:solidFill>
                <a:latin typeface="Calibri" panose="020F0502020204030204" pitchFamily="34" charset="0"/>
                <a:cs typeface="Calibri" panose="020F0502020204030204" pitchFamily="34" charset="0"/>
              </a:defRPr>
            </a:lvl1pPr>
          </a:lstStyle>
          <a:p>
            <a:fld id="{A41F8B9C-F68A-4CB4-A897-D02AFE5D748E}" type="slidenum">
              <a:rPr lang="en-US" smtClean="0"/>
              <a:pPr/>
              <a:t>‹#›</a:t>
            </a:fld>
            <a:endParaRPr lang="en-US"/>
          </a:p>
        </p:txBody>
      </p:sp>
      <p:sp>
        <p:nvSpPr>
          <p:cNvPr id="13" name="TextBox 12">
            <a:extLst>
              <a:ext uri="{FF2B5EF4-FFF2-40B4-BE49-F238E27FC236}">
                <a16:creationId xmlns:a16="http://schemas.microsoft.com/office/drawing/2014/main" id="{7E7473B4-A4B1-46BD-C784-EC096FC2F4CF}"/>
              </a:ext>
            </a:extLst>
          </p:cNvPr>
          <p:cNvSpPr txBox="1"/>
          <p:nvPr userDrawn="1"/>
        </p:nvSpPr>
        <p:spPr>
          <a:xfrm>
            <a:off x="7312098" y="6524353"/>
            <a:ext cx="1392595" cy="246221"/>
          </a:xfrm>
          <a:prstGeom prst="rect">
            <a:avLst/>
          </a:prstGeom>
          <a:noFill/>
        </p:spPr>
        <p:txBody>
          <a:bodyPr wrap="square" rtlCol="0">
            <a:spAutoFit/>
          </a:bodyPr>
          <a:lstStyle/>
          <a:p>
            <a:r>
              <a:rPr lang="en-CA" sz="1000" b="0" i="0">
                <a:solidFill>
                  <a:schemeClr val="bg2"/>
                </a:solidFill>
                <a:latin typeface="Calibri Light" panose="020F0302020204030204" pitchFamily="34" charset="0"/>
                <a:cs typeface="Calibri Light" panose="020F0302020204030204" pitchFamily="34" charset="0"/>
              </a:rPr>
              <a:t>TSX: SEA | NYSE: SA</a:t>
            </a:r>
            <a:endParaRPr lang="en-US" sz="1000" b="0" i="0">
              <a:solidFill>
                <a:schemeClr val="bg2"/>
              </a:solidFill>
              <a:latin typeface="Calibri Light" panose="020F0302020204030204" pitchFamily="34" charset="0"/>
              <a:cs typeface="Calibri Light" panose="020F0302020204030204" pitchFamily="34" charset="0"/>
            </a:endParaRPr>
          </a:p>
        </p:txBody>
      </p:sp>
      <p:pic>
        <p:nvPicPr>
          <p:cNvPr id="15" name="Graphic 14">
            <a:extLst>
              <a:ext uri="{FF2B5EF4-FFF2-40B4-BE49-F238E27FC236}">
                <a16:creationId xmlns:a16="http://schemas.microsoft.com/office/drawing/2014/main" id="{23E9A948-CD49-198F-9375-543F5C65B950}"/>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0259" y="6582871"/>
            <a:ext cx="1583644" cy="117057"/>
          </a:xfrm>
          <a:prstGeom prst="rect">
            <a:avLst/>
          </a:prstGeom>
        </p:spPr>
      </p:pic>
      <p:cxnSp>
        <p:nvCxnSpPr>
          <p:cNvPr id="16" name="Straight Connector 15">
            <a:extLst>
              <a:ext uri="{FF2B5EF4-FFF2-40B4-BE49-F238E27FC236}">
                <a16:creationId xmlns:a16="http://schemas.microsoft.com/office/drawing/2014/main" id="{3F0CCCD7-77F3-2053-068D-692726392DC1}"/>
              </a:ext>
            </a:extLst>
          </p:cNvPr>
          <p:cNvCxnSpPr>
            <a:cxnSpLocks/>
          </p:cNvCxnSpPr>
          <p:nvPr userDrawn="1"/>
        </p:nvCxnSpPr>
        <p:spPr>
          <a:xfrm flipH="1">
            <a:off x="0" y="6420678"/>
            <a:ext cx="12192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5450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_Centere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99B1AC-098A-44C7-87AB-3117944A350F}"/>
              </a:ext>
            </a:extLst>
          </p:cNvPr>
          <p:cNvSpPr>
            <a:spLocks noGrp="1"/>
          </p:cNvSpPr>
          <p:nvPr>
            <p:ph type="title" hasCustomPrompt="1"/>
          </p:nvPr>
        </p:nvSpPr>
        <p:spPr>
          <a:xfrm>
            <a:off x="155575" y="491107"/>
            <a:ext cx="11880850" cy="652466"/>
          </a:xfrm>
        </p:spPr>
        <p:txBody>
          <a:bodyPr/>
          <a:lstStyle>
            <a:lvl1pPr algn="ctr">
              <a:defRPr/>
            </a:lvl1pPr>
          </a:lstStyle>
          <a:p>
            <a:r>
              <a:rPr lang="en-US"/>
              <a:t>Click To Edit Title</a:t>
            </a:r>
          </a:p>
        </p:txBody>
      </p:sp>
      <p:sp>
        <p:nvSpPr>
          <p:cNvPr id="6" name="Rectangle 5">
            <a:extLst>
              <a:ext uri="{FF2B5EF4-FFF2-40B4-BE49-F238E27FC236}">
                <a16:creationId xmlns:a16="http://schemas.microsoft.com/office/drawing/2014/main" id="{D3F165F5-DDA2-7F52-5BFF-973A3770F387}"/>
              </a:ext>
            </a:extLst>
          </p:cNvPr>
          <p:cNvSpPr/>
          <p:nvPr userDrawn="1"/>
        </p:nvSpPr>
        <p:spPr>
          <a:xfrm>
            <a:off x="0" y="6419461"/>
            <a:ext cx="2259725" cy="43853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252A169-7CFD-E9C8-5732-2540C59D8839}"/>
              </a:ext>
            </a:extLst>
          </p:cNvPr>
          <p:cNvSpPr/>
          <p:nvPr userDrawn="1"/>
        </p:nvSpPr>
        <p:spPr>
          <a:xfrm>
            <a:off x="2249215" y="6419461"/>
            <a:ext cx="9942786" cy="43853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DC56FB4-B729-203B-7ADD-E13773EBC3C7}"/>
              </a:ext>
            </a:extLst>
          </p:cNvPr>
          <p:cNvSpPr/>
          <p:nvPr userDrawn="1"/>
        </p:nvSpPr>
        <p:spPr>
          <a:xfrm>
            <a:off x="7182465" y="6427694"/>
            <a:ext cx="5009535" cy="430306"/>
          </a:xfrm>
          <a:prstGeom prst="rect">
            <a:avLst/>
          </a:prstGeom>
          <a:solidFill>
            <a:srgbClr val="616971">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a:extLst>
              <a:ext uri="{FF2B5EF4-FFF2-40B4-BE49-F238E27FC236}">
                <a16:creationId xmlns:a16="http://schemas.microsoft.com/office/drawing/2014/main" id="{52474552-4D1E-E851-12CA-4FD66266A57F}"/>
              </a:ext>
            </a:extLst>
          </p:cNvPr>
          <p:cNvSpPr>
            <a:spLocks noGrp="1"/>
          </p:cNvSpPr>
          <p:nvPr>
            <p:ph type="dt" sz="half" idx="2"/>
          </p:nvPr>
        </p:nvSpPr>
        <p:spPr>
          <a:xfrm>
            <a:off x="10702343" y="6462176"/>
            <a:ext cx="667553" cy="365125"/>
          </a:xfrm>
          <a:prstGeom prst="rect">
            <a:avLst/>
          </a:prstGeom>
        </p:spPr>
        <p:txBody>
          <a:bodyPr vert="horz" lIns="0" tIns="45720" rIns="91440" bIns="45720" rtlCol="0" anchor="ctr"/>
          <a:lstStyle>
            <a:lvl1pPr algn="r">
              <a:defRPr sz="1000">
                <a:solidFill>
                  <a:schemeClr val="bg2"/>
                </a:solidFill>
                <a:latin typeface="+mj-lt"/>
              </a:defRPr>
            </a:lvl1pPr>
          </a:lstStyle>
          <a:p>
            <a:r>
              <a:rPr lang="en-US"/>
              <a:t>|   2024</a:t>
            </a:r>
          </a:p>
        </p:txBody>
      </p:sp>
      <p:sp>
        <p:nvSpPr>
          <p:cNvPr id="10" name="Footer Placeholder 4">
            <a:extLst>
              <a:ext uri="{FF2B5EF4-FFF2-40B4-BE49-F238E27FC236}">
                <a16:creationId xmlns:a16="http://schemas.microsoft.com/office/drawing/2014/main" id="{5D24ADB4-1CFE-00B4-F957-2D1F93064195}"/>
              </a:ext>
            </a:extLst>
          </p:cNvPr>
          <p:cNvSpPr>
            <a:spLocks noGrp="1"/>
          </p:cNvSpPr>
          <p:nvPr>
            <p:ph type="ftr" sz="quarter" idx="3"/>
          </p:nvPr>
        </p:nvSpPr>
        <p:spPr>
          <a:xfrm>
            <a:off x="7340957" y="6462176"/>
            <a:ext cx="3361386" cy="365125"/>
          </a:xfrm>
          <a:prstGeom prst="rect">
            <a:avLst/>
          </a:prstGeom>
        </p:spPr>
        <p:txBody>
          <a:bodyPr vert="horz" lIns="91440" tIns="45720" rIns="0" bIns="45720" rtlCol="0" anchor="ctr"/>
          <a:lstStyle>
            <a:lvl1pPr algn="r">
              <a:defRPr sz="1000" cap="all" baseline="0">
                <a:solidFill>
                  <a:schemeClr val="bg2"/>
                </a:solidFill>
              </a:defRPr>
            </a:lvl1pPr>
          </a:lstStyle>
          <a:p>
            <a:r>
              <a:rPr lang="en-CA"/>
              <a:t>www.seabridgegold.com</a:t>
            </a:r>
            <a:endParaRPr lang="en-US"/>
          </a:p>
        </p:txBody>
      </p:sp>
      <p:sp>
        <p:nvSpPr>
          <p:cNvPr id="11" name="Slide Number Placeholder 5">
            <a:extLst>
              <a:ext uri="{FF2B5EF4-FFF2-40B4-BE49-F238E27FC236}">
                <a16:creationId xmlns:a16="http://schemas.microsoft.com/office/drawing/2014/main" id="{2082353F-5E2C-0D4B-8409-1AA5ACAFA106}"/>
              </a:ext>
            </a:extLst>
          </p:cNvPr>
          <p:cNvSpPr>
            <a:spLocks noGrp="1"/>
          </p:cNvSpPr>
          <p:nvPr>
            <p:ph type="sldNum" sz="quarter" idx="4"/>
          </p:nvPr>
        </p:nvSpPr>
        <p:spPr>
          <a:xfrm>
            <a:off x="11598497" y="6455468"/>
            <a:ext cx="461359" cy="365125"/>
          </a:xfrm>
          <a:prstGeom prst="rect">
            <a:avLst/>
          </a:prstGeom>
        </p:spPr>
        <p:txBody>
          <a:bodyPr vert="horz" lIns="91440" tIns="45720" rIns="91440" bIns="45720" rtlCol="0" anchor="ctr"/>
          <a:lstStyle>
            <a:lvl1pPr algn="r">
              <a:defRPr sz="1200">
                <a:solidFill>
                  <a:schemeClr val="bg2"/>
                </a:solidFill>
                <a:latin typeface="Calibri" panose="020F0502020204030204" pitchFamily="34" charset="0"/>
                <a:cs typeface="Calibri" panose="020F0502020204030204" pitchFamily="34" charset="0"/>
              </a:defRPr>
            </a:lvl1pPr>
          </a:lstStyle>
          <a:p>
            <a:fld id="{A41F8B9C-F68A-4CB4-A897-D02AFE5D748E}" type="slidenum">
              <a:rPr lang="en-US" smtClean="0"/>
              <a:pPr/>
              <a:t>‹#›</a:t>
            </a:fld>
            <a:endParaRPr lang="en-US"/>
          </a:p>
        </p:txBody>
      </p:sp>
      <p:sp>
        <p:nvSpPr>
          <p:cNvPr id="12" name="TextBox 11">
            <a:extLst>
              <a:ext uri="{FF2B5EF4-FFF2-40B4-BE49-F238E27FC236}">
                <a16:creationId xmlns:a16="http://schemas.microsoft.com/office/drawing/2014/main" id="{C99035D6-13EE-B768-FD59-E8C563D06371}"/>
              </a:ext>
            </a:extLst>
          </p:cNvPr>
          <p:cNvSpPr txBox="1"/>
          <p:nvPr userDrawn="1"/>
        </p:nvSpPr>
        <p:spPr>
          <a:xfrm>
            <a:off x="7312098" y="6524353"/>
            <a:ext cx="1392595" cy="246221"/>
          </a:xfrm>
          <a:prstGeom prst="rect">
            <a:avLst/>
          </a:prstGeom>
          <a:noFill/>
        </p:spPr>
        <p:txBody>
          <a:bodyPr wrap="square" rtlCol="0">
            <a:spAutoFit/>
          </a:bodyPr>
          <a:lstStyle/>
          <a:p>
            <a:r>
              <a:rPr lang="en-CA" sz="1000" b="0" i="0">
                <a:solidFill>
                  <a:schemeClr val="bg2"/>
                </a:solidFill>
                <a:latin typeface="Calibri Light" panose="020F0302020204030204" pitchFamily="34" charset="0"/>
                <a:cs typeface="Calibri Light" panose="020F0302020204030204" pitchFamily="34" charset="0"/>
              </a:rPr>
              <a:t>TSX: SEA | NYSE: SA</a:t>
            </a:r>
            <a:endParaRPr lang="en-US" sz="1000" b="0" i="0">
              <a:solidFill>
                <a:schemeClr val="bg2"/>
              </a:solidFill>
              <a:latin typeface="Calibri Light" panose="020F0302020204030204" pitchFamily="34" charset="0"/>
              <a:cs typeface="Calibri Light" panose="020F0302020204030204" pitchFamily="34" charset="0"/>
            </a:endParaRPr>
          </a:p>
        </p:txBody>
      </p:sp>
      <p:pic>
        <p:nvPicPr>
          <p:cNvPr id="13" name="Graphic 12">
            <a:extLst>
              <a:ext uri="{FF2B5EF4-FFF2-40B4-BE49-F238E27FC236}">
                <a16:creationId xmlns:a16="http://schemas.microsoft.com/office/drawing/2014/main" id="{6063796B-4E3F-0428-82A1-C8A7C48727EE}"/>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0259" y="6582871"/>
            <a:ext cx="1583644" cy="117057"/>
          </a:xfrm>
          <a:prstGeom prst="rect">
            <a:avLst/>
          </a:prstGeom>
        </p:spPr>
      </p:pic>
      <p:cxnSp>
        <p:nvCxnSpPr>
          <p:cNvPr id="14" name="Straight Connector 13">
            <a:extLst>
              <a:ext uri="{FF2B5EF4-FFF2-40B4-BE49-F238E27FC236}">
                <a16:creationId xmlns:a16="http://schemas.microsoft.com/office/drawing/2014/main" id="{58868980-BEB8-0E18-6B74-9F1D2B7FD893}"/>
              </a:ext>
            </a:extLst>
          </p:cNvPr>
          <p:cNvCxnSpPr>
            <a:cxnSpLocks/>
          </p:cNvCxnSpPr>
          <p:nvPr userDrawn="1"/>
        </p:nvCxnSpPr>
        <p:spPr>
          <a:xfrm flipH="1">
            <a:off x="0" y="6420678"/>
            <a:ext cx="12192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31384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CEF539-03D2-837D-30D9-EA1FBBF1FE4E}"/>
              </a:ext>
            </a:extLst>
          </p:cNvPr>
          <p:cNvSpPr/>
          <p:nvPr userDrawn="1"/>
        </p:nvSpPr>
        <p:spPr>
          <a:xfrm>
            <a:off x="0" y="6419461"/>
            <a:ext cx="2259725" cy="43853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2ED5C6C-A591-ECB5-2511-443F47D98EAA}"/>
              </a:ext>
            </a:extLst>
          </p:cNvPr>
          <p:cNvSpPr/>
          <p:nvPr userDrawn="1"/>
        </p:nvSpPr>
        <p:spPr>
          <a:xfrm>
            <a:off x="2249215" y="6419461"/>
            <a:ext cx="9942786" cy="43853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0AACBE3-0D0E-13FB-B045-F0F417CA1801}"/>
              </a:ext>
            </a:extLst>
          </p:cNvPr>
          <p:cNvSpPr/>
          <p:nvPr userDrawn="1"/>
        </p:nvSpPr>
        <p:spPr>
          <a:xfrm>
            <a:off x="7182465" y="6427694"/>
            <a:ext cx="5009535" cy="430306"/>
          </a:xfrm>
          <a:prstGeom prst="rect">
            <a:avLst/>
          </a:prstGeom>
          <a:solidFill>
            <a:srgbClr val="616971">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a:extLst>
              <a:ext uri="{FF2B5EF4-FFF2-40B4-BE49-F238E27FC236}">
                <a16:creationId xmlns:a16="http://schemas.microsoft.com/office/drawing/2014/main" id="{69679B6C-8B31-096E-4C02-C7468D9D4A89}"/>
              </a:ext>
            </a:extLst>
          </p:cNvPr>
          <p:cNvSpPr>
            <a:spLocks noGrp="1"/>
          </p:cNvSpPr>
          <p:nvPr>
            <p:ph type="dt" sz="half" idx="2"/>
          </p:nvPr>
        </p:nvSpPr>
        <p:spPr>
          <a:xfrm>
            <a:off x="10702343" y="6462176"/>
            <a:ext cx="667553" cy="365125"/>
          </a:xfrm>
          <a:prstGeom prst="rect">
            <a:avLst/>
          </a:prstGeom>
        </p:spPr>
        <p:txBody>
          <a:bodyPr vert="horz" lIns="0" tIns="45720" rIns="91440" bIns="45720" rtlCol="0" anchor="ctr"/>
          <a:lstStyle>
            <a:lvl1pPr algn="r">
              <a:defRPr sz="1000">
                <a:solidFill>
                  <a:schemeClr val="bg2"/>
                </a:solidFill>
                <a:latin typeface="+mj-lt"/>
              </a:defRPr>
            </a:lvl1pPr>
          </a:lstStyle>
          <a:p>
            <a:r>
              <a:rPr lang="en-US"/>
              <a:t>|   2024</a:t>
            </a:r>
          </a:p>
        </p:txBody>
      </p:sp>
      <p:sp>
        <p:nvSpPr>
          <p:cNvPr id="9" name="Footer Placeholder 4">
            <a:extLst>
              <a:ext uri="{FF2B5EF4-FFF2-40B4-BE49-F238E27FC236}">
                <a16:creationId xmlns:a16="http://schemas.microsoft.com/office/drawing/2014/main" id="{04153E51-D643-84DA-A1D4-55667E225959}"/>
              </a:ext>
            </a:extLst>
          </p:cNvPr>
          <p:cNvSpPr>
            <a:spLocks noGrp="1"/>
          </p:cNvSpPr>
          <p:nvPr>
            <p:ph type="ftr" sz="quarter" idx="3"/>
          </p:nvPr>
        </p:nvSpPr>
        <p:spPr>
          <a:xfrm>
            <a:off x="7340957" y="6462176"/>
            <a:ext cx="3361386" cy="365125"/>
          </a:xfrm>
          <a:prstGeom prst="rect">
            <a:avLst/>
          </a:prstGeom>
        </p:spPr>
        <p:txBody>
          <a:bodyPr vert="horz" lIns="91440" tIns="45720" rIns="0" bIns="45720" rtlCol="0" anchor="ctr"/>
          <a:lstStyle>
            <a:lvl1pPr algn="r">
              <a:defRPr sz="1000" cap="all" baseline="0">
                <a:solidFill>
                  <a:schemeClr val="bg2"/>
                </a:solidFill>
              </a:defRPr>
            </a:lvl1pPr>
          </a:lstStyle>
          <a:p>
            <a:r>
              <a:rPr lang="en-CA"/>
              <a:t>www.seabridgegold.com</a:t>
            </a:r>
            <a:endParaRPr lang="en-US"/>
          </a:p>
        </p:txBody>
      </p:sp>
      <p:sp>
        <p:nvSpPr>
          <p:cNvPr id="10" name="Slide Number Placeholder 5">
            <a:extLst>
              <a:ext uri="{FF2B5EF4-FFF2-40B4-BE49-F238E27FC236}">
                <a16:creationId xmlns:a16="http://schemas.microsoft.com/office/drawing/2014/main" id="{609E3F3C-1CC5-0663-34BC-700DF50D23E5}"/>
              </a:ext>
            </a:extLst>
          </p:cNvPr>
          <p:cNvSpPr>
            <a:spLocks noGrp="1"/>
          </p:cNvSpPr>
          <p:nvPr>
            <p:ph type="sldNum" sz="quarter" idx="4"/>
          </p:nvPr>
        </p:nvSpPr>
        <p:spPr>
          <a:xfrm>
            <a:off x="11598497" y="6455468"/>
            <a:ext cx="461359" cy="365125"/>
          </a:xfrm>
          <a:prstGeom prst="rect">
            <a:avLst/>
          </a:prstGeom>
        </p:spPr>
        <p:txBody>
          <a:bodyPr vert="horz" lIns="91440" tIns="45720" rIns="91440" bIns="45720" rtlCol="0" anchor="ctr"/>
          <a:lstStyle>
            <a:lvl1pPr algn="r">
              <a:defRPr sz="1200">
                <a:solidFill>
                  <a:schemeClr val="bg2"/>
                </a:solidFill>
                <a:latin typeface="Calibri" panose="020F0502020204030204" pitchFamily="34" charset="0"/>
                <a:cs typeface="Calibri" panose="020F0502020204030204" pitchFamily="34" charset="0"/>
              </a:defRPr>
            </a:lvl1pPr>
          </a:lstStyle>
          <a:p>
            <a:fld id="{A41F8B9C-F68A-4CB4-A897-D02AFE5D748E}" type="slidenum">
              <a:rPr lang="en-US" smtClean="0"/>
              <a:pPr/>
              <a:t>‹#›</a:t>
            </a:fld>
            <a:endParaRPr lang="en-US"/>
          </a:p>
        </p:txBody>
      </p:sp>
      <p:sp>
        <p:nvSpPr>
          <p:cNvPr id="11" name="TextBox 10">
            <a:extLst>
              <a:ext uri="{FF2B5EF4-FFF2-40B4-BE49-F238E27FC236}">
                <a16:creationId xmlns:a16="http://schemas.microsoft.com/office/drawing/2014/main" id="{9E51979E-B1E9-3B03-380D-3A8C1892F0F9}"/>
              </a:ext>
            </a:extLst>
          </p:cNvPr>
          <p:cNvSpPr txBox="1"/>
          <p:nvPr userDrawn="1"/>
        </p:nvSpPr>
        <p:spPr>
          <a:xfrm>
            <a:off x="7312098" y="6524353"/>
            <a:ext cx="1392595" cy="246221"/>
          </a:xfrm>
          <a:prstGeom prst="rect">
            <a:avLst/>
          </a:prstGeom>
          <a:noFill/>
        </p:spPr>
        <p:txBody>
          <a:bodyPr wrap="square" rtlCol="0">
            <a:spAutoFit/>
          </a:bodyPr>
          <a:lstStyle/>
          <a:p>
            <a:r>
              <a:rPr lang="en-CA" sz="1000" b="0" i="0">
                <a:solidFill>
                  <a:schemeClr val="bg2"/>
                </a:solidFill>
                <a:latin typeface="Calibri Light" panose="020F0302020204030204" pitchFamily="34" charset="0"/>
                <a:cs typeface="Calibri Light" panose="020F0302020204030204" pitchFamily="34" charset="0"/>
              </a:rPr>
              <a:t>TSX: SEA | NYSE: SA</a:t>
            </a:r>
            <a:endParaRPr lang="en-US" sz="1000" b="0" i="0">
              <a:solidFill>
                <a:schemeClr val="bg2"/>
              </a:solidFill>
              <a:latin typeface="Calibri Light" panose="020F0302020204030204" pitchFamily="34" charset="0"/>
              <a:cs typeface="Calibri Light" panose="020F0302020204030204" pitchFamily="34" charset="0"/>
            </a:endParaRPr>
          </a:p>
        </p:txBody>
      </p:sp>
      <p:pic>
        <p:nvPicPr>
          <p:cNvPr id="12" name="Graphic 11">
            <a:extLst>
              <a:ext uri="{FF2B5EF4-FFF2-40B4-BE49-F238E27FC236}">
                <a16:creationId xmlns:a16="http://schemas.microsoft.com/office/drawing/2014/main" id="{E6F17B13-4CD0-9AAE-E036-D73AE9F9AA8F}"/>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0259" y="6582871"/>
            <a:ext cx="1583644" cy="117057"/>
          </a:xfrm>
          <a:prstGeom prst="rect">
            <a:avLst/>
          </a:prstGeom>
        </p:spPr>
      </p:pic>
      <p:cxnSp>
        <p:nvCxnSpPr>
          <p:cNvPr id="13" name="Straight Connector 12">
            <a:extLst>
              <a:ext uri="{FF2B5EF4-FFF2-40B4-BE49-F238E27FC236}">
                <a16:creationId xmlns:a16="http://schemas.microsoft.com/office/drawing/2014/main" id="{01767A4B-2693-27F8-6EC1-4026555CEE05}"/>
              </a:ext>
            </a:extLst>
          </p:cNvPr>
          <p:cNvCxnSpPr>
            <a:cxnSpLocks/>
          </p:cNvCxnSpPr>
          <p:nvPr userDrawn="1"/>
        </p:nvCxnSpPr>
        <p:spPr>
          <a:xfrm flipH="1">
            <a:off x="0" y="6420678"/>
            <a:ext cx="12192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6016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08F477-D928-2637-FA71-2A3FCA376956}"/>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1"/>
            <a:ext cx="12192000" cy="6422065"/>
          </a:xfrm>
          <a:prstGeom prst="rect">
            <a:avLst/>
          </a:prstGeom>
        </p:spPr>
      </p:pic>
      <p:cxnSp>
        <p:nvCxnSpPr>
          <p:cNvPr id="3" name="Straight Connector 2">
            <a:extLst>
              <a:ext uri="{FF2B5EF4-FFF2-40B4-BE49-F238E27FC236}">
                <a16:creationId xmlns:a16="http://schemas.microsoft.com/office/drawing/2014/main" id="{7BAC0DBD-3376-6429-4F3A-0D564FFB226E}"/>
              </a:ext>
            </a:extLst>
          </p:cNvPr>
          <p:cNvCxnSpPr>
            <a:cxnSpLocks/>
          </p:cNvCxnSpPr>
          <p:nvPr userDrawn="1"/>
        </p:nvCxnSpPr>
        <p:spPr>
          <a:xfrm>
            <a:off x="2581939" y="1084956"/>
            <a:ext cx="7028123"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14AAF99A-7138-6AE3-F3F8-C686B9392CE8}"/>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40637" y="550186"/>
            <a:ext cx="4510727" cy="333416"/>
          </a:xfrm>
          <a:prstGeom prst="rect">
            <a:avLst/>
          </a:prstGeom>
        </p:spPr>
      </p:pic>
      <p:sp>
        <p:nvSpPr>
          <p:cNvPr id="5" name="Rectangle 4">
            <a:extLst>
              <a:ext uri="{FF2B5EF4-FFF2-40B4-BE49-F238E27FC236}">
                <a16:creationId xmlns:a16="http://schemas.microsoft.com/office/drawing/2014/main" id="{2CCEF539-03D2-837D-30D9-EA1FBBF1FE4E}"/>
              </a:ext>
            </a:extLst>
          </p:cNvPr>
          <p:cNvSpPr/>
          <p:nvPr userDrawn="1"/>
        </p:nvSpPr>
        <p:spPr>
          <a:xfrm>
            <a:off x="0" y="6419461"/>
            <a:ext cx="2259725" cy="43853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2ED5C6C-A591-ECB5-2511-443F47D98EAA}"/>
              </a:ext>
            </a:extLst>
          </p:cNvPr>
          <p:cNvSpPr/>
          <p:nvPr userDrawn="1"/>
        </p:nvSpPr>
        <p:spPr>
          <a:xfrm>
            <a:off x="2249215" y="6419461"/>
            <a:ext cx="9942786" cy="43853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0AACBE3-0D0E-13FB-B045-F0F417CA1801}"/>
              </a:ext>
            </a:extLst>
          </p:cNvPr>
          <p:cNvSpPr/>
          <p:nvPr userDrawn="1"/>
        </p:nvSpPr>
        <p:spPr>
          <a:xfrm>
            <a:off x="7182465" y="6427694"/>
            <a:ext cx="5009535" cy="430306"/>
          </a:xfrm>
          <a:prstGeom prst="rect">
            <a:avLst/>
          </a:prstGeom>
          <a:solidFill>
            <a:srgbClr val="616971">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a:extLst>
              <a:ext uri="{FF2B5EF4-FFF2-40B4-BE49-F238E27FC236}">
                <a16:creationId xmlns:a16="http://schemas.microsoft.com/office/drawing/2014/main" id="{69679B6C-8B31-096E-4C02-C7468D9D4A89}"/>
              </a:ext>
            </a:extLst>
          </p:cNvPr>
          <p:cNvSpPr>
            <a:spLocks noGrp="1"/>
          </p:cNvSpPr>
          <p:nvPr>
            <p:ph type="dt" sz="half" idx="2"/>
          </p:nvPr>
        </p:nvSpPr>
        <p:spPr>
          <a:xfrm>
            <a:off x="10702343" y="6462176"/>
            <a:ext cx="667553" cy="365125"/>
          </a:xfrm>
          <a:prstGeom prst="rect">
            <a:avLst/>
          </a:prstGeom>
        </p:spPr>
        <p:txBody>
          <a:bodyPr vert="horz" lIns="0" tIns="45720" rIns="91440" bIns="45720" rtlCol="0" anchor="ctr"/>
          <a:lstStyle>
            <a:lvl1pPr algn="r">
              <a:defRPr sz="1000">
                <a:solidFill>
                  <a:schemeClr val="bg2"/>
                </a:solidFill>
                <a:latin typeface="+mj-lt"/>
              </a:defRPr>
            </a:lvl1pPr>
          </a:lstStyle>
          <a:p>
            <a:r>
              <a:rPr lang="en-US"/>
              <a:t>|   2024</a:t>
            </a:r>
          </a:p>
        </p:txBody>
      </p:sp>
      <p:sp>
        <p:nvSpPr>
          <p:cNvPr id="9" name="Footer Placeholder 4">
            <a:extLst>
              <a:ext uri="{FF2B5EF4-FFF2-40B4-BE49-F238E27FC236}">
                <a16:creationId xmlns:a16="http://schemas.microsoft.com/office/drawing/2014/main" id="{04153E51-D643-84DA-A1D4-55667E225959}"/>
              </a:ext>
            </a:extLst>
          </p:cNvPr>
          <p:cNvSpPr>
            <a:spLocks noGrp="1"/>
          </p:cNvSpPr>
          <p:nvPr>
            <p:ph type="ftr" sz="quarter" idx="3"/>
          </p:nvPr>
        </p:nvSpPr>
        <p:spPr>
          <a:xfrm>
            <a:off x="7340957" y="6462176"/>
            <a:ext cx="3361386" cy="365125"/>
          </a:xfrm>
          <a:prstGeom prst="rect">
            <a:avLst/>
          </a:prstGeom>
        </p:spPr>
        <p:txBody>
          <a:bodyPr vert="horz" lIns="91440" tIns="45720" rIns="0" bIns="45720" rtlCol="0" anchor="ctr"/>
          <a:lstStyle>
            <a:lvl1pPr algn="r">
              <a:defRPr sz="1000" cap="all" baseline="0">
                <a:solidFill>
                  <a:schemeClr val="bg2"/>
                </a:solidFill>
              </a:defRPr>
            </a:lvl1pPr>
          </a:lstStyle>
          <a:p>
            <a:r>
              <a:rPr lang="en-CA"/>
              <a:t>www.seabridgegold.com</a:t>
            </a:r>
            <a:endParaRPr lang="en-US"/>
          </a:p>
        </p:txBody>
      </p:sp>
      <p:sp>
        <p:nvSpPr>
          <p:cNvPr id="10" name="Slide Number Placeholder 5">
            <a:extLst>
              <a:ext uri="{FF2B5EF4-FFF2-40B4-BE49-F238E27FC236}">
                <a16:creationId xmlns:a16="http://schemas.microsoft.com/office/drawing/2014/main" id="{609E3F3C-1CC5-0663-34BC-700DF50D23E5}"/>
              </a:ext>
            </a:extLst>
          </p:cNvPr>
          <p:cNvSpPr>
            <a:spLocks noGrp="1"/>
          </p:cNvSpPr>
          <p:nvPr>
            <p:ph type="sldNum" sz="quarter" idx="4"/>
          </p:nvPr>
        </p:nvSpPr>
        <p:spPr>
          <a:xfrm>
            <a:off x="11598497" y="6455468"/>
            <a:ext cx="461359" cy="365125"/>
          </a:xfrm>
          <a:prstGeom prst="rect">
            <a:avLst/>
          </a:prstGeom>
        </p:spPr>
        <p:txBody>
          <a:bodyPr vert="horz" lIns="91440" tIns="45720" rIns="91440" bIns="45720" rtlCol="0" anchor="ctr"/>
          <a:lstStyle>
            <a:lvl1pPr algn="r">
              <a:defRPr sz="1200">
                <a:solidFill>
                  <a:schemeClr val="bg2"/>
                </a:solidFill>
                <a:latin typeface="Calibri" panose="020F0502020204030204" pitchFamily="34" charset="0"/>
                <a:cs typeface="Calibri" panose="020F0502020204030204" pitchFamily="34" charset="0"/>
              </a:defRPr>
            </a:lvl1pPr>
          </a:lstStyle>
          <a:p>
            <a:fld id="{A41F8B9C-F68A-4CB4-A897-D02AFE5D748E}" type="slidenum">
              <a:rPr lang="en-US" smtClean="0"/>
              <a:pPr/>
              <a:t>‹#›</a:t>
            </a:fld>
            <a:endParaRPr lang="en-US"/>
          </a:p>
        </p:txBody>
      </p:sp>
      <p:sp>
        <p:nvSpPr>
          <p:cNvPr id="11" name="TextBox 10">
            <a:extLst>
              <a:ext uri="{FF2B5EF4-FFF2-40B4-BE49-F238E27FC236}">
                <a16:creationId xmlns:a16="http://schemas.microsoft.com/office/drawing/2014/main" id="{9E51979E-B1E9-3B03-380D-3A8C1892F0F9}"/>
              </a:ext>
            </a:extLst>
          </p:cNvPr>
          <p:cNvSpPr txBox="1"/>
          <p:nvPr userDrawn="1"/>
        </p:nvSpPr>
        <p:spPr>
          <a:xfrm>
            <a:off x="7312098" y="6524353"/>
            <a:ext cx="1392595" cy="246221"/>
          </a:xfrm>
          <a:prstGeom prst="rect">
            <a:avLst/>
          </a:prstGeom>
          <a:noFill/>
        </p:spPr>
        <p:txBody>
          <a:bodyPr wrap="square" rtlCol="0">
            <a:spAutoFit/>
          </a:bodyPr>
          <a:lstStyle/>
          <a:p>
            <a:r>
              <a:rPr lang="en-CA" sz="1000" b="0" i="0">
                <a:solidFill>
                  <a:schemeClr val="bg2"/>
                </a:solidFill>
                <a:latin typeface="Calibri Light" panose="020F0302020204030204" pitchFamily="34" charset="0"/>
                <a:cs typeface="Calibri Light" panose="020F0302020204030204" pitchFamily="34" charset="0"/>
              </a:rPr>
              <a:t>TSX: SEA | NYSE: SA</a:t>
            </a:r>
            <a:endParaRPr lang="en-US" sz="1000" b="0" i="0">
              <a:solidFill>
                <a:schemeClr val="bg2"/>
              </a:solidFill>
              <a:latin typeface="Calibri Light" panose="020F0302020204030204" pitchFamily="34" charset="0"/>
              <a:cs typeface="Calibri Light" panose="020F0302020204030204" pitchFamily="34" charset="0"/>
            </a:endParaRPr>
          </a:p>
        </p:txBody>
      </p:sp>
      <p:pic>
        <p:nvPicPr>
          <p:cNvPr id="12" name="Graphic 11">
            <a:extLst>
              <a:ext uri="{FF2B5EF4-FFF2-40B4-BE49-F238E27FC236}">
                <a16:creationId xmlns:a16="http://schemas.microsoft.com/office/drawing/2014/main" id="{E6F17B13-4CD0-9AAE-E036-D73AE9F9AA8F}"/>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0259" y="6582871"/>
            <a:ext cx="1583644" cy="117057"/>
          </a:xfrm>
          <a:prstGeom prst="rect">
            <a:avLst/>
          </a:prstGeom>
        </p:spPr>
      </p:pic>
      <p:cxnSp>
        <p:nvCxnSpPr>
          <p:cNvPr id="13" name="Straight Connector 12">
            <a:extLst>
              <a:ext uri="{FF2B5EF4-FFF2-40B4-BE49-F238E27FC236}">
                <a16:creationId xmlns:a16="http://schemas.microsoft.com/office/drawing/2014/main" id="{01767A4B-2693-27F8-6EC1-4026555CEE05}"/>
              </a:ext>
            </a:extLst>
          </p:cNvPr>
          <p:cNvCxnSpPr>
            <a:cxnSpLocks/>
          </p:cNvCxnSpPr>
          <p:nvPr userDrawn="1"/>
        </p:nvCxnSpPr>
        <p:spPr>
          <a:xfrm flipH="1">
            <a:off x="0" y="6420678"/>
            <a:ext cx="12192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itle 3">
            <a:extLst>
              <a:ext uri="{FF2B5EF4-FFF2-40B4-BE49-F238E27FC236}">
                <a16:creationId xmlns:a16="http://schemas.microsoft.com/office/drawing/2014/main" id="{6FA8D16D-EF6E-D11D-8C88-FA4CCCAC2FBA}"/>
              </a:ext>
            </a:extLst>
          </p:cNvPr>
          <p:cNvSpPr>
            <a:spLocks noGrp="1"/>
          </p:cNvSpPr>
          <p:nvPr>
            <p:ph type="title" hasCustomPrompt="1"/>
          </p:nvPr>
        </p:nvSpPr>
        <p:spPr>
          <a:xfrm>
            <a:off x="155575" y="1100708"/>
            <a:ext cx="11880850" cy="652466"/>
          </a:xfrm>
        </p:spPr>
        <p:txBody>
          <a:bodyPr/>
          <a:lstStyle>
            <a:lvl1pPr algn="ctr">
              <a:defRPr sz="3000">
                <a:solidFill>
                  <a:schemeClr val="bg2"/>
                </a:solidFill>
              </a:defRPr>
            </a:lvl1pPr>
          </a:lstStyle>
          <a:p>
            <a:r>
              <a:rPr lang="en-US"/>
              <a:t>CLICK TO EDIT TITLE</a:t>
            </a:r>
          </a:p>
        </p:txBody>
      </p:sp>
    </p:spTree>
    <p:extLst>
      <p:ext uri="{BB962C8B-B14F-4D97-AF65-F5344CB8AC3E}">
        <p14:creationId xmlns:p14="http://schemas.microsoft.com/office/powerpoint/2010/main" val="666356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ADBD8D67-EBA3-C819-89C0-E12A6DF35739}"/>
              </a:ext>
            </a:extLst>
          </p:cNvPr>
          <p:cNvSpPr>
            <a:spLocks noGrp="1"/>
          </p:cNvSpPr>
          <p:nvPr>
            <p:ph type="pic" sz="quarter" idx="22"/>
          </p:nvPr>
        </p:nvSpPr>
        <p:spPr>
          <a:xfrm>
            <a:off x="-1" y="0"/>
            <a:ext cx="9196722" cy="6442364"/>
          </a:xfrm>
          <a:custGeom>
            <a:avLst/>
            <a:gdLst>
              <a:gd name="connsiteX0" fmla="*/ 0 w 9428814"/>
              <a:gd name="connsiteY0" fmla="*/ 0 h 6442364"/>
              <a:gd name="connsiteX1" fmla="*/ 9428814 w 9428814"/>
              <a:gd name="connsiteY1" fmla="*/ 0 h 6442364"/>
              <a:gd name="connsiteX2" fmla="*/ 9428814 w 9428814"/>
              <a:gd name="connsiteY2" fmla="*/ 6442364 h 6442364"/>
              <a:gd name="connsiteX3" fmla="*/ 0 w 9428814"/>
              <a:gd name="connsiteY3" fmla="*/ 6442364 h 6442364"/>
              <a:gd name="connsiteX4" fmla="*/ 0 w 9428814"/>
              <a:gd name="connsiteY4" fmla="*/ 0 h 6442364"/>
              <a:gd name="connsiteX0" fmla="*/ 0 w 9428814"/>
              <a:gd name="connsiteY0" fmla="*/ 0 h 6442364"/>
              <a:gd name="connsiteX1" fmla="*/ 9428814 w 9428814"/>
              <a:gd name="connsiteY1" fmla="*/ 0 h 6442364"/>
              <a:gd name="connsiteX2" fmla="*/ 7689955 w 9428814"/>
              <a:gd name="connsiteY2" fmla="*/ 6427374 h 6442364"/>
              <a:gd name="connsiteX3" fmla="*/ 0 w 9428814"/>
              <a:gd name="connsiteY3" fmla="*/ 6442364 h 6442364"/>
              <a:gd name="connsiteX4" fmla="*/ 0 w 9428814"/>
              <a:gd name="connsiteY4" fmla="*/ 0 h 6442364"/>
              <a:gd name="connsiteX0" fmla="*/ 0 w 9156966"/>
              <a:gd name="connsiteY0" fmla="*/ 0 h 6442364"/>
              <a:gd name="connsiteX1" fmla="*/ 9156966 w 9156966"/>
              <a:gd name="connsiteY1" fmla="*/ 12356 h 6442364"/>
              <a:gd name="connsiteX2" fmla="*/ 7689955 w 9156966"/>
              <a:gd name="connsiteY2" fmla="*/ 6427374 h 6442364"/>
              <a:gd name="connsiteX3" fmla="*/ 0 w 9156966"/>
              <a:gd name="connsiteY3" fmla="*/ 6442364 h 6442364"/>
              <a:gd name="connsiteX4" fmla="*/ 0 w 9156966"/>
              <a:gd name="connsiteY4" fmla="*/ 0 h 6442364"/>
              <a:gd name="connsiteX0" fmla="*/ 0 w 9156966"/>
              <a:gd name="connsiteY0" fmla="*/ 0 h 6442364"/>
              <a:gd name="connsiteX1" fmla="*/ 9156966 w 9156966"/>
              <a:gd name="connsiteY1" fmla="*/ 12356 h 6442364"/>
              <a:gd name="connsiteX2" fmla="*/ 7924734 w 9156966"/>
              <a:gd name="connsiteY2" fmla="*/ 6439731 h 6442364"/>
              <a:gd name="connsiteX3" fmla="*/ 0 w 9156966"/>
              <a:gd name="connsiteY3" fmla="*/ 6442364 h 6442364"/>
              <a:gd name="connsiteX4" fmla="*/ 0 w 9156966"/>
              <a:gd name="connsiteY4" fmla="*/ 0 h 6442364"/>
              <a:gd name="connsiteX0" fmla="*/ 0 w 9196722"/>
              <a:gd name="connsiteY0" fmla="*/ 0 h 6442364"/>
              <a:gd name="connsiteX1" fmla="*/ 9196722 w 9196722"/>
              <a:gd name="connsiteY1" fmla="*/ 12356 h 6442364"/>
              <a:gd name="connsiteX2" fmla="*/ 7924734 w 9196722"/>
              <a:gd name="connsiteY2" fmla="*/ 6439731 h 6442364"/>
              <a:gd name="connsiteX3" fmla="*/ 0 w 9196722"/>
              <a:gd name="connsiteY3" fmla="*/ 6442364 h 6442364"/>
              <a:gd name="connsiteX4" fmla="*/ 0 w 9196722"/>
              <a:gd name="connsiteY4" fmla="*/ 0 h 6442364"/>
              <a:gd name="connsiteX0" fmla="*/ 0 w 9196722"/>
              <a:gd name="connsiteY0" fmla="*/ 0 h 6442364"/>
              <a:gd name="connsiteX1" fmla="*/ 9196722 w 9196722"/>
              <a:gd name="connsiteY1" fmla="*/ 12356 h 6442364"/>
              <a:gd name="connsiteX2" fmla="*/ 7972442 w 9196722"/>
              <a:gd name="connsiteY2" fmla="*/ 6439731 h 6442364"/>
              <a:gd name="connsiteX3" fmla="*/ 0 w 9196722"/>
              <a:gd name="connsiteY3" fmla="*/ 6442364 h 6442364"/>
              <a:gd name="connsiteX4" fmla="*/ 0 w 9196722"/>
              <a:gd name="connsiteY4" fmla="*/ 0 h 6442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6722" h="6442364">
                <a:moveTo>
                  <a:pt x="0" y="0"/>
                </a:moveTo>
                <a:lnTo>
                  <a:pt x="9196722" y="12356"/>
                </a:lnTo>
                <a:lnTo>
                  <a:pt x="7972442" y="6439731"/>
                </a:lnTo>
                <a:lnTo>
                  <a:pt x="0" y="6442364"/>
                </a:lnTo>
                <a:lnTo>
                  <a:pt x="0" y="0"/>
                </a:lnTo>
                <a:close/>
              </a:path>
            </a:pathLst>
          </a:custGeom>
        </p:spPr>
      </p:sp>
      <p:sp>
        <p:nvSpPr>
          <p:cNvPr id="9" name="Rectangle 12">
            <a:extLst>
              <a:ext uri="{FF2B5EF4-FFF2-40B4-BE49-F238E27FC236}">
                <a16:creationId xmlns:a16="http://schemas.microsoft.com/office/drawing/2014/main" id="{8C5D4ECC-8444-4A88-49FC-00CB735DF550}"/>
              </a:ext>
            </a:extLst>
          </p:cNvPr>
          <p:cNvSpPr/>
          <p:nvPr userDrawn="1"/>
        </p:nvSpPr>
        <p:spPr>
          <a:xfrm>
            <a:off x="7953470" y="-10161"/>
            <a:ext cx="4238529" cy="6428147"/>
          </a:xfrm>
          <a:custGeom>
            <a:avLst/>
            <a:gdLst>
              <a:gd name="connsiteX0" fmla="*/ 0 w 4562006"/>
              <a:gd name="connsiteY0" fmla="*/ 0 h 6415790"/>
              <a:gd name="connsiteX1" fmla="*/ 4562006 w 4562006"/>
              <a:gd name="connsiteY1" fmla="*/ 0 h 6415790"/>
              <a:gd name="connsiteX2" fmla="*/ 4562006 w 4562006"/>
              <a:gd name="connsiteY2" fmla="*/ 6415790 h 6415790"/>
              <a:gd name="connsiteX3" fmla="*/ 0 w 4562006"/>
              <a:gd name="connsiteY3" fmla="*/ 6415790 h 6415790"/>
              <a:gd name="connsiteX4" fmla="*/ 0 w 4562006"/>
              <a:gd name="connsiteY4" fmla="*/ 0 h 6415790"/>
              <a:gd name="connsiteX0" fmla="*/ 1828800 w 4562006"/>
              <a:gd name="connsiteY0" fmla="*/ 0 h 6475750"/>
              <a:gd name="connsiteX1" fmla="*/ 4562006 w 4562006"/>
              <a:gd name="connsiteY1" fmla="*/ 59960 h 6475750"/>
              <a:gd name="connsiteX2" fmla="*/ 4562006 w 4562006"/>
              <a:gd name="connsiteY2" fmla="*/ 6475750 h 6475750"/>
              <a:gd name="connsiteX3" fmla="*/ 0 w 4562006"/>
              <a:gd name="connsiteY3" fmla="*/ 6475750 h 6475750"/>
              <a:gd name="connsiteX4" fmla="*/ 1828800 w 4562006"/>
              <a:gd name="connsiteY4" fmla="*/ 0 h 6475750"/>
              <a:gd name="connsiteX0" fmla="*/ 2683240 w 4562006"/>
              <a:gd name="connsiteY0" fmla="*/ 0 h 6475750"/>
              <a:gd name="connsiteX1" fmla="*/ 4562006 w 4562006"/>
              <a:gd name="connsiteY1" fmla="*/ 59960 h 6475750"/>
              <a:gd name="connsiteX2" fmla="*/ 4562006 w 4562006"/>
              <a:gd name="connsiteY2" fmla="*/ 6475750 h 6475750"/>
              <a:gd name="connsiteX3" fmla="*/ 0 w 4562006"/>
              <a:gd name="connsiteY3" fmla="*/ 6475750 h 6475750"/>
              <a:gd name="connsiteX4" fmla="*/ 2683240 w 4562006"/>
              <a:gd name="connsiteY4" fmla="*/ 0 h 6475750"/>
              <a:gd name="connsiteX0" fmla="*/ 1738859 w 4562006"/>
              <a:gd name="connsiteY0" fmla="*/ 14991 h 6415790"/>
              <a:gd name="connsiteX1" fmla="*/ 4562006 w 4562006"/>
              <a:gd name="connsiteY1" fmla="*/ 0 h 6415790"/>
              <a:gd name="connsiteX2" fmla="*/ 4562006 w 4562006"/>
              <a:gd name="connsiteY2" fmla="*/ 6415790 h 6415790"/>
              <a:gd name="connsiteX3" fmla="*/ 0 w 4562006"/>
              <a:gd name="connsiteY3" fmla="*/ 6415790 h 6415790"/>
              <a:gd name="connsiteX4" fmla="*/ 1738859 w 4562006"/>
              <a:gd name="connsiteY4" fmla="*/ 14991 h 6415790"/>
              <a:gd name="connsiteX0" fmla="*/ 1182805 w 4005952"/>
              <a:gd name="connsiteY0" fmla="*/ 14991 h 6415790"/>
              <a:gd name="connsiteX1" fmla="*/ 4005952 w 4005952"/>
              <a:gd name="connsiteY1" fmla="*/ 0 h 6415790"/>
              <a:gd name="connsiteX2" fmla="*/ 4005952 w 4005952"/>
              <a:gd name="connsiteY2" fmla="*/ 6415790 h 6415790"/>
              <a:gd name="connsiteX3" fmla="*/ 0 w 4005952"/>
              <a:gd name="connsiteY3" fmla="*/ 6415790 h 6415790"/>
              <a:gd name="connsiteX4" fmla="*/ 1182805 w 4005952"/>
              <a:gd name="connsiteY4" fmla="*/ 14991 h 6415790"/>
              <a:gd name="connsiteX0" fmla="*/ 923313 w 4005952"/>
              <a:gd name="connsiteY0" fmla="*/ 27348 h 6415790"/>
              <a:gd name="connsiteX1" fmla="*/ 4005952 w 4005952"/>
              <a:gd name="connsiteY1" fmla="*/ 0 h 6415790"/>
              <a:gd name="connsiteX2" fmla="*/ 4005952 w 4005952"/>
              <a:gd name="connsiteY2" fmla="*/ 6415790 h 6415790"/>
              <a:gd name="connsiteX3" fmla="*/ 0 w 4005952"/>
              <a:gd name="connsiteY3" fmla="*/ 6415790 h 6415790"/>
              <a:gd name="connsiteX4" fmla="*/ 923313 w 4005952"/>
              <a:gd name="connsiteY4" fmla="*/ 27348 h 6415790"/>
              <a:gd name="connsiteX0" fmla="*/ 1170448 w 4253087"/>
              <a:gd name="connsiteY0" fmla="*/ 27348 h 6428147"/>
              <a:gd name="connsiteX1" fmla="*/ 4253087 w 4253087"/>
              <a:gd name="connsiteY1" fmla="*/ 0 h 6428147"/>
              <a:gd name="connsiteX2" fmla="*/ 4253087 w 4253087"/>
              <a:gd name="connsiteY2" fmla="*/ 6415790 h 6428147"/>
              <a:gd name="connsiteX3" fmla="*/ 0 w 4253087"/>
              <a:gd name="connsiteY3" fmla="*/ 6428147 h 6428147"/>
              <a:gd name="connsiteX4" fmla="*/ 1170448 w 4253087"/>
              <a:gd name="connsiteY4" fmla="*/ 27348 h 6428147"/>
              <a:gd name="connsiteX0" fmla="*/ 1244589 w 4253087"/>
              <a:gd name="connsiteY0" fmla="*/ 0 h 6450226"/>
              <a:gd name="connsiteX1" fmla="*/ 4253087 w 4253087"/>
              <a:gd name="connsiteY1" fmla="*/ 22079 h 6450226"/>
              <a:gd name="connsiteX2" fmla="*/ 4253087 w 4253087"/>
              <a:gd name="connsiteY2" fmla="*/ 6437869 h 6450226"/>
              <a:gd name="connsiteX3" fmla="*/ 0 w 4253087"/>
              <a:gd name="connsiteY3" fmla="*/ 6450226 h 6450226"/>
              <a:gd name="connsiteX4" fmla="*/ 1244589 w 4253087"/>
              <a:gd name="connsiteY4" fmla="*/ 0 h 6450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3087" h="6450226">
                <a:moveTo>
                  <a:pt x="1244589" y="0"/>
                </a:moveTo>
                <a:lnTo>
                  <a:pt x="4253087" y="22079"/>
                </a:lnTo>
                <a:lnTo>
                  <a:pt x="4253087" y="6437869"/>
                </a:lnTo>
                <a:lnTo>
                  <a:pt x="0" y="6450226"/>
                </a:lnTo>
                <a:lnTo>
                  <a:pt x="1244589" y="0"/>
                </a:lnTo>
                <a:close/>
              </a:path>
            </a:pathLst>
          </a:cu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80A823-E16E-4747-B131-98F6E9008D67}"/>
              </a:ext>
            </a:extLst>
          </p:cNvPr>
          <p:cNvSpPr>
            <a:spLocks noGrp="1"/>
          </p:cNvSpPr>
          <p:nvPr>
            <p:ph type="title" hasCustomPrompt="1"/>
          </p:nvPr>
        </p:nvSpPr>
        <p:spPr>
          <a:xfrm>
            <a:off x="8995123" y="2967769"/>
            <a:ext cx="3041980" cy="423608"/>
          </a:xfrm>
        </p:spPr>
        <p:txBody>
          <a:bodyPr anchor="b">
            <a:noAutofit/>
          </a:bodyPr>
          <a:lstStyle>
            <a:lvl1pPr>
              <a:defRPr sz="2800">
                <a:solidFill>
                  <a:schemeClr val="bg2"/>
                </a:solidFill>
                <a:latin typeface="Calibri" panose="020F0502020204030204" pitchFamily="34" charset="0"/>
                <a:cs typeface="Calibri" panose="020F0502020204030204" pitchFamily="34" charset="0"/>
              </a:defRPr>
            </a:lvl1pPr>
          </a:lstStyle>
          <a:p>
            <a:r>
              <a:rPr lang="en-US"/>
              <a:t>MASTER TITLE</a:t>
            </a:r>
          </a:p>
        </p:txBody>
      </p:sp>
      <p:sp>
        <p:nvSpPr>
          <p:cNvPr id="3" name="Text Placeholder 2">
            <a:extLst>
              <a:ext uri="{FF2B5EF4-FFF2-40B4-BE49-F238E27FC236}">
                <a16:creationId xmlns:a16="http://schemas.microsoft.com/office/drawing/2014/main" id="{0C7FEFAD-CD7C-4197-ADB4-37FAA08513FF}"/>
              </a:ext>
            </a:extLst>
          </p:cNvPr>
          <p:cNvSpPr>
            <a:spLocks noGrp="1"/>
          </p:cNvSpPr>
          <p:nvPr>
            <p:ph type="body" idx="1" hasCustomPrompt="1"/>
          </p:nvPr>
        </p:nvSpPr>
        <p:spPr>
          <a:xfrm>
            <a:off x="8964117" y="3642611"/>
            <a:ext cx="2882741" cy="1897578"/>
          </a:xfrm>
        </p:spPr>
        <p:txBody>
          <a:bodyPr>
            <a:noAutofit/>
          </a:bodyPr>
          <a:lstStyle>
            <a:lvl1pPr marL="0" indent="0">
              <a:lnSpc>
                <a:spcPct val="125000"/>
              </a:lnSpc>
              <a:buNone/>
              <a:defRPr sz="1400" b="0" i="0">
                <a:solidFill>
                  <a:schemeClr val="bg2"/>
                </a:solidFill>
                <a:latin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paragraph/ overview/ introduction (optional). Lorem ipsum dolor sit amet, consectetuer adipiscing elit. Maecenas porttitor congue massa. Fusce posuere, magna sed pulvinar ultricies, purus lectus malesuada libero, sit amet commodo magna eros quis </a:t>
            </a:r>
            <a:r>
              <a:rPr lang="en-US" err="1"/>
              <a:t>urna</a:t>
            </a:r>
            <a:r>
              <a:rPr lang="en-US"/>
              <a:t>.</a:t>
            </a:r>
          </a:p>
          <a:p>
            <a:pPr lvl="0"/>
            <a:endParaRPr lang="en-US"/>
          </a:p>
        </p:txBody>
      </p:sp>
      <p:cxnSp>
        <p:nvCxnSpPr>
          <p:cNvPr id="20" name="Straight Connector 19">
            <a:extLst>
              <a:ext uri="{FF2B5EF4-FFF2-40B4-BE49-F238E27FC236}">
                <a16:creationId xmlns:a16="http://schemas.microsoft.com/office/drawing/2014/main" id="{BFE16B9B-268B-46AE-9DB7-246A6BB72F70}"/>
              </a:ext>
            </a:extLst>
          </p:cNvPr>
          <p:cNvCxnSpPr>
            <a:cxnSpLocks/>
          </p:cNvCxnSpPr>
          <p:nvPr userDrawn="1"/>
        </p:nvCxnSpPr>
        <p:spPr>
          <a:xfrm>
            <a:off x="8979108" y="3431588"/>
            <a:ext cx="2878112"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Text Placeholder 6">
            <a:extLst>
              <a:ext uri="{FF2B5EF4-FFF2-40B4-BE49-F238E27FC236}">
                <a16:creationId xmlns:a16="http://schemas.microsoft.com/office/drawing/2014/main" id="{6F4D47D9-F754-4201-8A44-079770732C25}"/>
              </a:ext>
            </a:extLst>
          </p:cNvPr>
          <p:cNvSpPr>
            <a:spLocks noGrp="1"/>
          </p:cNvSpPr>
          <p:nvPr>
            <p:ph type="body" sz="quarter" idx="13" hasCustomPrompt="1"/>
          </p:nvPr>
        </p:nvSpPr>
        <p:spPr>
          <a:xfrm>
            <a:off x="8995122" y="2520134"/>
            <a:ext cx="3041980" cy="388937"/>
          </a:xfrm>
        </p:spPr>
        <p:txBody>
          <a:bodyPr anchor="t"/>
          <a:lstStyle>
            <a:lvl1pPr marL="0" indent="0">
              <a:buNone/>
              <a:defRPr sz="2400" cap="all" baseline="0">
                <a:solidFill>
                  <a:schemeClr val="bg2"/>
                </a:solidFill>
              </a:defRPr>
            </a:lvl1pPr>
          </a:lstStyle>
          <a:p>
            <a:pPr lvl="0"/>
            <a:r>
              <a:rPr lang="en-CA" sz="2400"/>
              <a:t>SECTION</a:t>
            </a:r>
            <a:endParaRPr lang="en-US"/>
          </a:p>
        </p:txBody>
      </p:sp>
      <p:sp>
        <p:nvSpPr>
          <p:cNvPr id="7" name="Rectangle 6">
            <a:extLst>
              <a:ext uri="{FF2B5EF4-FFF2-40B4-BE49-F238E27FC236}">
                <a16:creationId xmlns:a16="http://schemas.microsoft.com/office/drawing/2014/main" id="{273ED7E5-44D8-075A-A8B7-CE06FFE3988D}"/>
              </a:ext>
            </a:extLst>
          </p:cNvPr>
          <p:cNvSpPr/>
          <p:nvPr userDrawn="1"/>
        </p:nvSpPr>
        <p:spPr>
          <a:xfrm>
            <a:off x="0" y="6419461"/>
            <a:ext cx="2259725" cy="43853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A52712F-7D1C-7ED1-3B6A-35C965D8B8F5}"/>
              </a:ext>
            </a:extLst>
          </p:cNvPr>
          <p:cNvSpPr/>
          <p:nvPr userDrawn="1"/>
        </p:nvSpPr>
        <p:spPr>
          <a:xfrm>
            <a:off x="2249215" y="6419461"/>
            <a:ext cx="9942786" cy="43853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7135B7-B59F-2D6E-2716-5F19199E089C}"/>
              </a:ext>
            </a:extLst>
          </p:cNvPr>
          <p:cNvSpPr/>
          <p:nvPr userDrawn="1"/>
        </p:nvSpPr>
        <p:spPr>
          <a:xfrm>
            <a:off x="7182465" y="6427694"/>
            <a:ext cx="5009535" cy="430306"/>
          </a:xfrm>
          <a:prstGeom prst="rect">
            <a:avLst/>
          </a:prstGeom>
          <a:solidFill>
            <a:srgbClr val="616971">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ate Placeholder 3">
            <a:extLst>
              <a:ext uri="{FF2B5EF4-FFF2-40B4-BE49-F238E27FC236}">
                <a16:creationId xmlns:a16="http://schemas.microsoft.com/office/drawing/2014/main" id="{B5149740-F824-72A3-90CC-B55A84B2662E}"/>
              </a:ext>
            </a:extLst>
          </p:cNvPr>
          <p:cNvSpPr>
            <a:spLocks noGrp="1"/>
          </p:cNvSpPr>
          <p:nvPr>
            <p:ph type="dt" sz="half" idx="2"/>
          </p:nvPr>
        </p:nvSpPr>
        <p:spPr>
          <a:xfrm>
            <a:off x="10702343" y="6462176"/>
            <a:ext cx="667553" cy="365125"/>
          </a:xfrm>
          <a:prstGeom prst="rect">
            <a:avLst/>
          </a:prstGeom>
        </p:spPr>
        <p:txBody>
          <a:bodyPr vert="horz" lIns="0" tIns="45720" rIns="91440" bIns="45720" rtlCol="0" anchor="ctr"/>
          <a:lstStyle>
            <a:lvl1pPr algn="r">
              <a:defRPr sz="1000">
                <a:solidFill>
                  <a:schemeClr val="bg2"/>
                </a:solidFill>
                <a:latin typeface="+mj-lt"/>
              </a:defRPr>
            </a:lvl1pPr>
          </a:lstStyle>
          <a:p>
            <a:r>
              <a:rPr lang="en-US"/>
              <a:t>|   2024</a:t>
            </a:r>
          </a:p>
        </p:txBody>
      </p:sp>
      <p:sp>
        <p:nvSpPr>
          <p:cNvPr id="14" name="Footer Placeholder 4">
            <a:extLst>
              <a:ext uri="{FF2B5EF4-FFF2-40B4-BE49-F238E27FC236}">
                <a16:creationId xmlns:a16="http://schemas.microsoft.com/office/drawing/2014/main" id="{52F643ED-05C6-7A91-EA11-4B4EB6979D9C}"/>
              </a:ext>
            </a:extLst>
          </p:cNvPr>
          <p:cNvSpPr>
            <a:spLocks noGrp="1"/>
          </p:cNvSpPr>
          <p:nvPr>
            <p:ph type="ftr" sz="quarter" idx="3"/>
          </p:nvPr>
        </p:nvSpPr>
        <p:spPr>
          <a:xfrm>
            <a:off x="7340957" y="6462176"/>
            <a:ext cx="3361386" cy="365125"/>
          </a:xfrm>
          <a:prstGeom prst="rect">
            <a:avLst/>
          </a:prstGeom>
        </p:spPr>
        <p:txBody>
          <a:bodyPr vert="horz" lIns="91440" tIns="45720" rIns="0" bIns="45720" rtlCol="0" anchor="ctr"/>
          <a:lstStyle>
            <a:lvl1pPr algn="r">
              <a:defRPr sz="1000" cap="all" baseline="0">
                <a:solidFill>
                  <a:schemeClr val="bg2"/>
                </a:solidFill>
              </a:defRPr>
            </a:lvl1pPr>
          </a:lstStyle>
          <a:p>
            <a:r>
              <a:rPr lang="en-CA"/>
              <a:t>www.seabridgegold.com</a:t>
            </a:r>
            <a:endParaRPr lang="en-US"/>
          </a:p>
        </p:txBody>
      </p:sp>
      <p:sp>
        <p:nvSpPr>
          <p:cNvPr id="15" name="Slide Number Placeholder 5">
            <a:extLst>
              <a:ext uri="{FF2B5EF4-FFF2-40B4-BE49-F238E27FC236}">
                <a16:creationId xmlns:a16="http://schemas.microsoft.com/office/drawing/2014/main" id="{B0A98B7F-2107-0ECE-72EA-C3D3BE915869}"/>
              </a:ext>
            </a:extLst>
          </p:cNvPr>
          <p:cNvSpPr>
            <a:spLocks noGrp="1"/>
          </p:cNvSpPr>
          <p:nvPr>
            <p:ph type="sldNum" sz="quarter" idx="4"/>
          </p:nvPr>
        </p:nvSpPr>
        <p:spPr>
          <a:xfrm>
            <a:off x="11598497" y="6455468"/>
            <a:ext cx="461359" cy="365125"/>
          </a:xfrm>
          <a:prstGeom prst="rect">
            <a:avLst/>
          </a:prstGeom>
        </p:spPr>
        <p:txBody>
          <a:bodyPr vert="horz" lIns="91440" tIns="45720" rIns="91440" bIns="45720" rtlCol="0" anchor="ctr"/>
          <a:lstStyle>
            <a:lvl1pPr algn="r">
              <a:defRPr sz="1200">
                <a:solidFill>
                  <a:schemeClr val="bg2"/>
                </a:solidFill>
                <a:latin typeface="Calibri" panose="020F0502020204030204" pitchFamily="34" charset="0"/>
                <a:cs typeface="Calibri" panose="020F0502020204030204" pitchFamily="34" charset="0"/>
              </a:defRPr>
            </a:lvl1pPr>
          </a:lstStyle>
          <a:p>
            <a:fld id="{A41F8B9C-F68A-4CB4-A897-D02AFE5D748E}" type="slidenum">
              <a:rPr lang="en-US" smtClean="0"/>
              <a:pPr/>
              <a:t>‹#›</a:t>
            </a:fld>
            <a:endParaRPr lang="en-US"/>
          </a:p>
        </p:txBody>
      </p:sp>
      <p:sp>
        <p:nvSpPr>
          <p:cNvPr id="16" name="TextBox 15">
            <a:extLst>
              <a:ext uri="{FF2B5EF4-FFF2-40B4-BE49-F238E27FC236}">
                <a16:creationId xmlns:a16="http://schemas.microsoft.com/office/drawing/2014/main" id="{C661D0A3-5A8E-FFF8-BF4B-0B20FB750430}"/>
              </a:ext>
            </a:extLst>
          </p:cNvPr>
          <p:cNvSpPr txBox="1"/>
          <p:nvPr userDrawn="1"/>
        </p:nvSpPr>
        <p:spPr>
          <a:xfrm>
            <a:off x="7312098" y="6524353"/>
            <a:ext cx="1392595" cy="246221"/>
          </a:xfrm>
          <a:prstGeom prst="rect">
            <a:avLst/>
          </a:prstGeom>
          <a:noFill/>
        </p:spPr>
        <p:txBody>
          <a:bodyPr wrap="square" rtlCol="0">
            <a:spAutoFit/>
          </a:bodyPr>
          <a:lstStyle/>
          <a:p>
            <a:r>
              <a:rPr lang="en-CA" sz="1000" b="0" i="0">
                <a:solidFill>
                  <a:schemeClr val="bg2"/>
                </a:solidFill>
                <a:latin typeface="Calibri Light" panose="020F0302020204030204" pitchFamily="34" charset="0"/>
                <a:cs typeface="Calibri Light" panose="020F0302020204030204" pitchFamily="34" charset="0"/>
              </a:rPr>
              <a:t>TSX: SEA | NYSE: SA</a:t>
            </a:r>
            <a:endParaRPr lang="en-US" sz="1000" b="0" i="0">
              <a:solidFill>
                <a:schemeClr val="bg2"/>
              </a:solidFill>
              <a:latin typeface="Calibri Light" panose="020F0302020204030204" pitchFamily="34" charset="0"/>
              <a:cs typeface="Calibri Light" panose="020F0302020204030204" pitchFamily="34" charset="0"/>
            </a:endParaRPr>
          </a:p>
        </p:txBody>
      </p:sp>
      <p:pic>
        <p:nvPicPr>
          <p:cNvPr id="17" name="Graphic 16">
            <a:extLst>
              <a:ext uri="{FF2B5EF4-FFF2-40B4-BE49-F238E27FC236}">
                <a16:creationId xmlns:a16="http://schemas.microsoft.com/office/drawing/2014/main" id="{6E329ADD-3F91-4E85-89A0-A6B2447D6608}"/>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0259" y="6582871"/>
            <a:ext cx="1583644" cy="117057"/>
          </a:xfrm>
          <a:prstGeom prst="rect">
            <a:avLst/>
          </a:prstGeom>
        </p:spPr>
      </p:pic>
      <p:cxnSp>
        <p:nvCxnSpPr>
          <p:cNvPr id="18" name="Straight Connector 17">
            <a:extLst>
              <a:ext uri="{FF2B5EF4-FFF2-40B4-BE49-F238E27FC236}">
                <a16:creationId xmlns:a16="http://schemas.microsoft.com/office/drawing/2014/main" id="{229F26B7-9E96-B5F6-A5D7-585FBE63D555}"/>
              </a:ext>
            </a:extLst>
          </p:cNvPr>
          <p:cNvCxnSpPr>
            <a:cxnSpLocks/>
          </p:cNvCxnSpPr>
          <p:nvPr userDrawn="1"/>
        </p:nvCxnSpPr>
        <p:spPr>
          <a:xfrm flipH="1">
            <a:off x="0" y="6409661"/>
            <a:ext cx="121920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3151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2/3 Image Right, Text Overlay">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EC0C4DD8-0434-D4C3-3D16-5BF1527F54BE}"/>
              </a:ext>
            </a:extLst>
          </p:cNvPr>
          <p:cNvSpPr>
            <a:spLocks noGrp="1"/>
          </p:cNvSpPr>
          <p:nvPr>
            <p:ph type="pic" sz="quarter" idx="19"/>
          </p:nvPr>
        </p:nvSpPr>
        <p:spPr>
          <a:xfrm>
            <a:off x="4479811" y="-1"/>
            <a:ext cx="7712189" cy="6387353"/>
          </a:xfrm>
          <a:custGeom>
            <a:avLst/>
            <a:gdLst>
              <a:gd name="connsiteX0" fmla="*/ 0 w 7700867"/>
              <a:gd name="connsiteY0" fmla="*/ 0 h 3012141"/>
              <a:gd name="connsiteX1" fmla="*/ 1116291 w 7700867"/>
              <a:gd name="connsiteY1" fmla="*/ 0 h 3012141"/>
              <a:gd name="connsiteX2" fmla="*/ 1758980 w 7700867"/>
              <a:gd name="connsiteY2" fmla="*/ 0 h 3012141"/>
              <a:gd name="connsiteX3" fmla="*/ 7700867 w 7700867"/>
              <a:gd name="connsiteY3" fmla="*/ 0 h 3012141"/>
              <a:gd name="connsiteX4" fmla="*/ 7700867 w 7700867"/>
              <a:gd name="connsiteY4" fmla="*/ 3012141 h 3012141"/>
              <a:gd name="connsiteX5" fmla="*/ 1116291 w 7700867"/>
              <a:gd name="connsiteY5" fmla="*/ 3012141 h 3012141"/>
              <a:gd name="connsiteX6" fmla="*/ 1116291 w 7700867"/>
              <a:gd name="connsiteY6" fmla="*/ 3001246 h 3012141"/>
              <a:gd name="connsiteX7" fmla="*/ 2125 w 7700867"/>
              <a:gd name="connsiteY7" fmla="*/ 3001246 h 3012141"/>
              <a:gd name="connsiteX8" fmla="*/ 465887 w 7700867"/>
              <a:gd name="connsiteY8" fmla="*/ 860013 h 3012141"/>
              <a:gd name="connsiteX0" fmla="*/ 0 w 7700867"/>
              <a:gd name="connsiteY0" fmla="*/ 0 h 3012141"/>
              <a:gd name="connsiteX1" fmla="*/ 1116291 w 7700867"/>
              <a:gd name="connsiteY1" fmla="*/ 0 h 3012141"/>
              <a:gd name="connsiteX2" fmla="*/ 1758980 w 7700867"/>
              <a:gd name="connsiteY2" fmla="*/ 0 h 3012141"/>
              <a:gd name="connsiteX3" fmla="*/ 7700867 w 7700867"/>
              <a:gd name="connsiteY3" fmla="*/ 0 h 3012141"/>
              <a:gd name="connsiteX4" fmla="*/ 7700867 w 7700867"/>
              <a:gd name="connsiteY4" fmla="*/ 3012141 h 3012141"/>
              <a:gd name="connsiteX5" fmla="*/ 1116291 w 7700867"/>
              <a:gd name="connsiteY5" fmla="*/ 3012141 h 3012141"/>
              <a:gd name="connsiteX6" fmla="*/ 1116291 w 7700867"/>
              <a:gd name="connsiteY6" fmla="*/ 3001246 h 3012141"/>
              <a:gd name="connsiteX7" fmla="*/ 2125 w 7700867"/>
              <a:gd name="connsiteY7" fmla="*/ 3001246 h 3012141"/>
              <a:gd name="connsiteX8" fmla="*/ 1017216 w 7700867"/>
              <a:gd name="connsiteY8" fmla="*/ 860013 h 3012141"/>
              <a:gd name="connsiteX9" fmla="*/ 0 w 7700867"/>
              <a:gd name="connsiteY9" fmla="*/ 0 h 3012141"/>
              <a:gd name="connsiteX0" fmla="*/ 0 w 7700867"/>
              <a:gd name="connsiteY0" fmla="*/ 0 h 3012141"/>
              <a:gd name="connsiteX1" fmla="*/ 1116291 w 7700867"/>
              <a:gd name="connsiteY1" fmla="*/ 0 h 3012141"/>
              <a:gd name="connsiteX2" fmla="*/ 1758980 w 7700867"/>
              <a:gd name="connsiteY2" fmla="*/ 0 h 3012141"/>
              <a:gd name="connsiteX3" fmla="*/ 7700867 w 7700867"/>
              <a:gd name="connsiteY3" fmla="*/ 0 h 3012141"/>
              <a:gd name="connsiteX4" fmla="*/ 7700867 w 7700867"/>
              <a:gd name="connsiteY4" fmla="*/ 3012141 h 3012141"/>
              <a:gd name="connsiteX5" fmla="*/ 1116291 w 7700867"/>
              <a:gd name="connsiteY5" fmla="*/ 3012141 h 3012141"/>
              <a:gd name="connsiteX6" fmla="*/ 1116291 w 7700867"/>
              <a:gd name="connsiteY6" fmla="*/ 3001246 h 3012141"/>
              <a:gd name="connsiteX7" fmla="*/ 2125 w 7700867"/>
              <a:gd name="connsiteY7" fmla="*/ 3001246 h 3012141"/>
              <a:gd name="connsiteX8" fmla="*/ 1017216 w 7700867"/>
              <a:gd name="connsiteY8" fmla="*/ 860013 h 3012141"/>
              <a:gd name="connsiteX9" fmla="*/ 0 w 7700867"/>
              <a:gd name="connsiteY9" fmla="*/ 0 h 3012141"/>
              <a:gd name="connsiteX0" fmla="*/ 0 w 7700867"/>
              <a:gd name="connsiteY0" fmla="*/ 0 h 3012141"/>
              <a:gd name="connsiteX1" fmla="*/ 1116291 w 7700867"/>
              <a:gd name="connsiteY1" fmla="*/ 0 h 3012141"/>
              <a:gd name="connsiteX2" fmla="*/ 1758980 w 7700867"/>
              <a:gd name="connsiteY2" fmla="*/ 0 h 3012141"/>
              <a:gd name="connsiteX3" fmla="*/ 7700867 w 7700867"/>
              <a:gd name="connsiteY3" fmla="*/ 0 h 3012141"/>
              <a:gd name="connsiteX4" fmla="*/ 7700867 w 7700867"/>
              <a:gd name="connsiteY4" fmla="*/ 3012141 h 3012141"/>
              <a:gd name="connsiteX5" fmla="*/ 1116291 w 7700867"/>
              <a:gd name="connsiteY5" fmla="*/ 3012141 h 3012141"/>
              <a:gd name="connsiteX6" fmla="*/ 1116291 w 7700867"/>
              <a:gd name="connsiteY6" fmla="*/ 3001246 h 3012141"/>
              <a:gd name="connsiteX7" fmla="*/ 2125 w 7700867"/>
              <a:gd name="connsiteY7" fmla="*/ 3001246 h 3012141"/>
              <a:gd name="connsiteX8" fmla="*/ 1017216 w 7700867"/>
              <a:gd name="connsiteY8" fmla="*/ 860013 h 3012141"/>
              <a:gd name="connsiteX9" fmla="*/ 0 w 7700867"/>
              <a:gd name="connsiteY9" fmla="*/ 0 h 3012141"/>
              <a:gd name="connsiteX0" fmla="*/ 0 w 7700867"/>
              <a:gd name="connsiteY0" fmla="*/ 0 h 3012141"/>
              <a:gd name="connsiteX1" fmla="*/ 1116291 w 7700867"/>
              <a:gd name="connsiteY1" fmla="*/ 0 h 3012141"/>
              <a:gd name="connsiteX2" fmla="*/ 1758980 w 7700867"/>
              <a:gd name="connsiteY2" fmla="*/ 0 h 3012141"/>
              <a:gd name="connsiteX3" fmla="*/ 7700867 w 7700867"/>
              <a:gd name="connsiteY3" fmla="*/ 0 h 3012141"/>
              <a:gd name="connsiteX4" fmla="*/ 7700867 w 7700867"/>
              <a:gd name="connsiteY4" fmla="*/ 3012141 h 3012141"/>
              <a:gd name="connsiteX5" fmla="*/ 1116291 w 7700867"/>
              <a:gd name="connsiteY5" fmla="*/ 3012141 h 3012141"/>
              <a:gd name="connsiteX6" fmla="*/ 1116291 w 7700867"/>
              <a:gd name="connsiteY6" fmla="*/ 3001246 h 3012141"/>
              <a:gd name="connsiteX7" fmla="*/ 2125 w 7700867"/>
              <a:gd name="connsiteY7" fmla="*/ 3001246 h 3012141"/>
              <a:gd name="connsiteX8" fmla="*/ 1017216 w 7700867"/>
              <a:gd name="connsiteY8" fmla="*/ 860013 h 3012141"/>
              <a:gd name="connsiteX9" fmla="*/ 0 w 7700867"/>
              <a:gd name="connsiteY9" fmla="*/ 0 h 3012141"/>
              <a:gd name="connsiteX0" fmla="*/ 0 w 7700867"/>
              <a:gd name="connsiteY0" fmla="*/ 0 h 3012141"/>
              <a:gd name="connsiteX1" fmla="*/ 1116291 w 7700867"/>
              <a:gd name="connsiteY1" fmla="*/ 0 h 3012141"/>
              <a:gd name="connsiteX2" fmla="*/ 1758980 w 7700867"/>
              <a:gd name="connsiteY2" fmla="*/ 0 h 3012141"/>
              <a:gd name="connsiteX3" fmla="*/ 7700867 w 7700867"/>
              <a:gd name="connsiteY3" fmla="*/ 0 h 3012141"/>
              <a:gd name="connsiteX4" fmla="*/ 7700867 w 7700867"/>
              <a:gd name="connsiteY4" fmla="*/ 3012141 h 3012141"/>
              <a:gd name="connsiteX5" fmla="*/ 1116291 w 7700867"/>
              <a:gd name="connsiteY5" fmla="*/ 3012141 h 3012141"/>
              <a:gd name="connsiteX6" fmla="*/ 2125 w 7700867"/>
              <a:gd name="connsiteY6" fmla="*/ 3001246 h 3012141"/>
              <a:gd name="connsiteX7" fmla="*/ 1017216 w 7700867"/>
              <a:gd name="connsiteY7" fmla="*/ 860013 h 3012141"/>
              <a:gd name="connsiteX8" fmla="*/ 0 w 7700867"/>
              <a:gd name="connsiteY8" fmla="*/ 0 h 3012141"/>
              <a:gd name="connsiteX0" fmla="*/ 0 w 7700867"/>
              <a:gd name="connsiteY0" fmla="*/ 0 h 3012141"/>
              <a:gd name="connsiteX1" fmla="*/ 1758980 w 7700867"/>
              <a:gd name="connsiteY1" fmla="*/ 0 h 3012141"/>
              <a:gd name="connsiteX2" fmla="*/ 7700867 w 7700867"/>
              <a:gd name="connsiteY2" fmla="*/ 0 h 3012141"/>
              <a:gd name="connsiteX3" fmla="*/ 7700867 w 7700867"/>
              <a:gd name="connsiteY3" fmla="*/ 3012141 h 3012141"/>
              <a:gd name="connsiteX4" fmla="*/ 1116291 w 7700867"/>
              <a:gd name="connsiteY4" fmla="*/ 3012141 h 3012141"/>
              <a:gd name="connsiteX5" fmla="*/ 2125 w 7700867"/>
              <a:gd name="connsiteY5" fmla="*/ 3001246 h 3012141"/>
              <a:gd name="connsiteX6" fmla="*/ 1017216 w 7700867"/>
              <a:gd name="connsiteY6" fmla="*/ 860013 h 3012141"/>
              <a:gd name="connsiteX7" fmla="*/ 0 w 7700867"/>
              <a:gd name="connsiteY7" fmla="*/ 0 h 3012141"/>
              <a:gd name="connsiteX0" fmla="*/ 0 w 7700867"/>
              <a:gd name="connsiteY0" fmla="*/ 0 h 3012141"/>
              <a:gd name="connsiteX1" fmla="*/ 7700867 w 7700867"/>
              <a:gd name="connsiteY1" fmla="*/ 0 h 3012141"/>
              <a:gd name="connsiteX2" fmla="*/ 7700867 w 7700867"/>
              <a:gd name="connsiteY2" fmla="*/ 3012141 h 3012141"/>
              <a:gd name="connsiteX3" fmla="*/ 1116291 w 7700867"/>
              <a:gd name="connsiteY3" fmla="*/ 3012141 h 3012141"/>
              <a:gd name="connsiteX4" fmla="*/ 2125 w 7700867"/>
              <a:gd name="connsiteY4" fmla="*/ 3001246 h 3012141"/>
              <a:gd name="connsiteX5" fmla="*/ 1017216 w 7700867"/>
              <a:gd name="connsiteY5" fmla="*/ 860013 h 3012141"/>
              <a:gd name="connsiteX6" fmla="*/ 0 w 7700867"/>
              <a:gd name="connsiteY6" fmla="*/ 0 h 3012141"/>
              <a:gd name="connsiteX0" fmla="*/ 11322 w 7712189"/>
              <a:gd name="connsiteY0" fmla="*/ 0 h 3018965"/>
              <a:gd name="connsiteX1" fmla="*/ 7712189 w 7712189"/>
              <a:gd name="connsiteY1" fmla="*/ 0 h 3018965"/>
              <a:gd name="connsiteX2" fmla="*/ 7712189 w 7712189"/>
              <a:gd name="connsiteY2" fmla="*/ 3012141 h 3018965"/>
              <a:gd name="connsiteX3" fmla="*/ 1127613 w 7712189"/>
              <a:gd name="connsiteY3" fmla="*/ 3012141 h 3018965"/>
              <a:gd name="connsiteX4" fmla="*/ 0 w 7712189"/>
              <a:gd name="connsiteY4" fmla="*/ 3018965 h 3018965"/>
              <a:gd name="connsiteX5" fmla="*/ 1028538 w 7712189"/>
              <a:gd name="connsiteY5" fmla="*/ 860013 h 3018965"/>
              <a:gd name="connsiteX6" fmla="*/ 11322 w 7712189"/>
              <a:gd name="connsiteY6" fmla="*/ 0 h 3018965"/>
              <a:gd name="connsiteX0" fmla="*/ 11322 w 7712189"/>
              <a:gd name="connsiteY0" fmla="*/ 0 h 3018965"/>
              <a:gd name="connsiteX1" fmla="*/ 7712189 w 7712189"/>
              <a:gd name="connsiteY1" fmla="*/ 0 h 3018965"/>
              <a:gd name="connsiteX2" fmla="*/ 7712189 w 7712189"/>
              <a:gd name="connsiteY2" fmla="*/ 3012141 h 3018965"/>
              <a:gd name="connsiteX3" fmla="*/ 0 w 7712189"/>
              <a:gd name="connsiteY3" fmla="*/ 3018965 h 3018965"/>
              <a:gd name="connsiteX4" fmla="*/ 1028538 w 7712189"/>
              <a:gd name="connsiteY4" fmla="*/ 860013 h 3018965"/>
              <a:gd name="connsiteX5" fmla="*/ 11322 w 7712189"/>
              <a:gd name="connsiteY5" fmla="*/ 0 h 301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2189" h="3018965">
                <a:moveTo>
                  <a:pt x="11322" y="0"/>
                </a:moveTo>
                <a:lnTo>
                  <a:pt x="7712189" y="0"/>
                </a:lnTo>
                <a:lnTo>
                  <a:pt x="7712189" y="3012141"/>
                </a:lnTo>
                <a:lnTo>
                  <a:pt x="0" y="3018965"/>
                </a:lnTo>
                <a:lnTo>
                  <a:pt x="1028538" y="860013"/>
                </a:lnTo>
                <a:lnTo>
                  <a:pt x="11322" y="0"/>
                </a:lnTo>
                <a:close/>
              </a:path>
            </a:pathLst>
          </a:custGeom>
          <a:solidFill>
            <a:schemeClr val="bg1"/>
          </a:solidFill>
        </p:spPr>
        <p:txBody>
          <a:bodyPr wrap="square">
            <a:noAutofit/>
          </a:bodyPr>
          <a:lstStyle/>
          <a:p>
            <a:r>
              <a:rPr lang="en-US"/>
              <a:t>Click icon to add picture</a:t>
            </a:r>
          </a:p>
        </p:txBody>
      </p:sp>
      <p:sp>
        <p:nvSpPr>
          <p:cNvPr id="17" name="Text Placeholder 16">
            <a:extLst>
              <a:ext uri="{FF2B5EF4-FFF2-40B4-BE49-F238E27FC236}">
                <a16:creationId xmlns:a16="http://schemas.microsoft.com/office/drawing/2014/main" id="{160052E1-6CDF-49A4-BB9C-776A2619C2CE}"/>
              </a:ext>
            </a:extLst>
          </p:cNvPr>
          <p:cNvSpPr>
            <a:spLocks noGrp="1"/>
          </p:cNvSpPr>
          <p:nvPr>
            <p:ph type="body" sz="quarter" idx="15"/>
          </p:nvPr>
        </p:nvSpPr>
        <p:spPr>
          <a:xfrm>
            <a:off x="328154" y="1600761"/>
            <a:ext cx="4687599" cy="4786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7">
            <a:extLst>
              <a:ext uri="{FF2B5EF4-FFF2-40B4-BE49-F238E27FC236}">
                <a16:creationId xmlns:a16="http://schemas.microsoft.com/office/drawing/2014/main" id="{0F87C9B1-2D97-4C57-B9FB-D93CE87ECC3A}"/>
              </a:ext>
            </a:extLst>
          </p:cNvPr>
          <p:cNvSpPr>
            <a:spLocks noGrp="1"/>
          </p:cNvSpPr>
          <p:nvPr>
            <p:ph type="title" hasCustomPrompt="1"/>
          </p:nvPr>
        </p:nvSpPr>
        <p:spPr>
          <a:xfrm>
            <a:off x="335550" y="804752"/>
            <a:ext cx="4693650" cy="652466"/>
          </a:xfrm>
        </p:spPr>
        <p:txBody>
          <a:bodyPr/>
          <a:lstStyle/>
          <a:p>
            <a:r>
              <a:rPr lang="en-US"/>
              <a:t>Click To Edit Title</a:t>
            </a:r>
          </a:p>
        </p:txBody>
      </p:sp>
      <p:sp>
        <p:nvSpPr>
          <p:cNvPr id="6" name="Rectangle 5">
            <a:extLst>
              <a:ext uri="{FF2B5EF4-FFF2-40B4-BE49-F238E27FC236}">
                <a16:creationId xmlns:a16="http://schemas.microsoft.com/office/drawing/2014/main" id="{EF79DA0B-11BD-31AD-8C9E-47DD34E962D6}"/>
              </a:ext>
            </a:extLst>
          </p:cNvPr>
          <p:cNvSpPr/>
          <p:nvPr userDrawn="1"/>
        </p:nvSpPr>
        <p:spPr>
          <a:xfrm>
            <a:off x="0" y="6419461"/>
            <a:ext cx="2259725" cy="43853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16E8567-202C-8553-69F6-F5FCC4BC4F56}"/>
              </a:ext>
            </a:extLst>
          </p:cNvPr>
          <p:cNvSpPr/>
          <p:nvPr userDrawn="1"/>
        </p:nvSpPr>
        <p:spPr>
          <a:xfrm>
            <a:off x="2249215" y="6419461"/>
            <a:ext cx="9942786" cy="43853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DA67B31-4C68-AC7E-F194-1F2063A6252A}"/>
              </a:ext>
            </a:extLst>
          </p:cNvPr>
          <p:cNvSpPr/>
          <p:nvPr userDrawn="1"/>
        </p:nvSpPr>
        <p:spPr>
          <a:xfrm>
            <a:off x="7182465" y="6427694"/>
            <a:ext cx="5009535" cy="430306"/>
          </a:xfrm>
          <a:prstGeom prst="rect">
            <a:avLst/>
          </a:prstGeom>
          <a:solidFill>
            <a:srgbClr val="616971">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a:extLst>
              <a:ext uri="{FF2B5EF4-FFF2-40B4-BE49-F238E27FC236}">
                <a16:creationId xmlns:a16="http://schemas.microsoft.com/office/drawing/2014/main" id="{8A20009D-4725-D2A8-55E8-F08127004A52}"/>
              </a:ext>
            </a:extLst>
          </p:cNvPr>
          <p:cNvSpPr>
            <a:spLocks noGrp="1"/>
          </p:cNvSpPr>
          <p:nvPr>
            <p:ph type="dt" sz="half" idx="2"/>
          </p:nvPr>
        </p:nvSpPr>
        <p:spPr>
          <a:xfrm>
            <a:off x="10702343" y="6462176"/>
            <a:ext cx="667553" cy="365125"/>
          </a:xfrm>
          <a:prstGeom prst="rect">
            <a:avLst/>
          </a:prstGeom>
        </p:spPr>
        <p:txBody>
          <a:bodyPr vert="horz" lIns="0" tIns="45720" rIns="91440" bIns="45720" rtlCol="0" anchor="ctr"/>
          <a:lstStyle>
            <a:lvl1pPr algn="r">
              <a:defRPr sz="1000">
                <a:solidFill>
                  <a:schemeClr val="bg2"/>
                </a:solidFill>
                <a:latin typeface="+mj-lt"/>
              </a:defRPr>
            </a:lvl1pPr>
          </a:lstStyle>
          <a:p>
            <a:r>
              <a:rPr lang="en-US"/>
              <a:t>|   2024</a:t>
            </a:r>
          </a:p>
        </p:txBody>
      </p:sp>
      <p:sp>
        <p:nvSpPr>
          <p:cNvPr id="10" name="Footer Placeholder 4">
            <a:extLst>
              <a:ext uri="{FF2B5EF4-FFF2-40B4-BE49-F238E27FC236}">
                <a16:creationId xmlns:a16="http://schemas.microsoft.com/office/drawing/2014/main" id="{DD96F622-4CCF-5E2E-61A5-C246B94BFD2F}"/>
              </a:ext>
            </a:extLst>
          </p:cNvPr>
          <p:cNvSpPr>
            <a:spLocks noGrp="1"/>
          </p:cNvSpPr>
          <p:nvPr>
            <p:ph type="ftr" sz="quarter" idx="3"/>
          </p:nvPr>
        </p:nvSpPr>
        <p:spPr>
          <a:xfrm>
            <a:off x="7340957" y="6462176"/>
            <a:ext cx="3361386" cy="365125"/>
          </a:xfrm>
          <a:prstGeom prst="rect">
            <a:avLst/>
          </a:prstGeom>
        </p:spPr>
        <p:txBody>
          <a:bodyPr vert="horz" lIns="91440" tIns="45720" rIns="0" bIns="45720" rtlCol="0" anchor="ctr"/>
          <a:lstStyle>
            <a:lvl1pPr algn="r">
              <a:defRPr sz="1000" cap="all" baseline="0">
                <a:solidFill>
                  <a:schemeClr val="bg2"/>
                </a:solidFill>
              </a:defRPr>
            </a:lvl1pPr>
          </a:lstStyle>
          <a:p>
            <a:r>
              <a:rPr lang="en-CA"/>
              <a:t>www.seabridgegold.com</a:t>
            </a:r>
            <a:endParaRPr lang="en-US"/>
          </a:p>
        </p:txBody>
      </p:sp>
      <p:sp>
        <p:nvSpPr>
          <p:cNvPr id="11" name="Slide Number Placeholder 5">
            <a:extLst>
              <a:ext uri="{FF2B5EF4-FFF2-40B4-BE49-F238E27FC236}">
                <a16:creationId xmlns:a16="http://schemas.microsoft.com/office/drawing/2014/main" id="{A1ACEFEF-74A9-4973-13F4-779D04A3678C}"/>
              </a:ext>
            </a:extLst>
          </p:cNvPr>
          <p:cNvSpPr>
            <a:spLocks noGrp="1"/>
          </p:cNvSpPr>
          <p:nvPr>
            <p:ph type="sldNum" sz="quarter" idx="4"/>
          </p:nvPr>
        </p:nvSpPr>
        <p:spPr>
          <a:xfrm>
            <a:off x="11598497" y="6455468"/>
            <a:ext cx="461359" cy="365125"/>
          </a:xfrm>
          <a:prstGeom prst="rect">
            <a:avLst/>
          </a:prstGeom>
        </p:spPr>
        <p:txBody>
          <a:bodyPr vert="horz" lIns="91440" tIns="45720" rIns="91440" bIns="45720" rtlCol="0" anchor="ctr"/>
          <a:lstStyle>
            <a:lvl1pPr algn="r">
              <a:defRPr sz="1200">
                <a:solidFill>
                  <a:schemeClr val="bg2"/>
                </a:solidFill>
                <a:latin typeface="Calibri" panose="020F0502020204030204" pitchFamily="34" charset="0"/>
                <a:cs typeface="Calibri" panose="020F0502020204030204" pitchFamily="34" charset="0"/>
              </a:defRPr>
            </a:lvl1pPr>
          </a:lstStyle>
          <a:p>
            <a:fld id="{A41F8B9C-F68A-4CB4-A897-D02AFE5D748E}" type="slidenum">
              <a:rPr lang="en-US" smtClean="0"/>
              <a:pPr/>
              <a:t>‹#›</a:t>
            </a:fld>
            <a:endParaRPr lang="en-US"/>
          </a:p>
        </p:txBody>
      </p:sp>
      <p:sp>
        <p:nvSpPr>
          <p:cNvPr id="12" name="TextBox 11">
            <a:extLst>
              <a:ext uri="{FF2B5EF4-FFF2-40B4-BE49-F238E27FC236}">
                <a16:creationId xmlns:a16="http://schemas.microsoft.com/office/drawing/2014/main" id="{849BE13E-6FC9-BC68-3EBE-756D24B5B780}"/>
              </a:ext>
            </a:extLst>
          </p:cNvPr>
          <p:cNvSpPr txBox="1"/>
          <p:nvPr userDrawn="1"/>
        </p:nvSpPr>
        <p:spPr>
          <a:xfrm>
            <a:off x="7312098" y="6524353"/>
            <a:ext cx="1392595" cy="246221"/>
          </a:xfrm>
          <a:prstGeom prst="rect">
            <a:avLst/>
          </a:prstGeom>
          <a:noFill/>
        </p:spPr>
        <p:txBody>
          <a:bodyPr wrap="square" rtlCol="0">
            <a:spAutoFit/>
          </a:bodyPr>
          <a:lstStyle/>
          <a:p>
            <a:r>
              <a:rPr lang="en-CA" sz="1000" b="0" i="0">
                <a:solidFill>
                  <a:schemeClr val="bg2"/>
                </a:solidFill>
                <a:latin typeface="Calibri Light" panose="020F0302020204030204" pitchFamily="34" charset="0"/>
                <a:cs typeface="Calibri Light" panose="020F0302020204030204" pitchFamily="34" charset="0"/>
              </a:rPr>
              <a:t>TSX: SEA | NYSE: SA</a:t>
            </a:r>
            <a:endParaRPr lang="en-US" sz="1000" b="0" i="0">
              <a:solidFill>
                <a:schemeClr val="bg2"/>
              </a:solidFill>
              <a:latin typeface="Calibri Light" panose="020F0302020204030204" pitchFamily="34" charset="0"/>
              <a:cs typeface="Calibri Light" panose="020F0302020204030204" pitchFamily="34" charset="0"/>
            </a:endParaRPr>
          </a:p>
        </p:txBody>
      </p:sp>
      <p:pic>
        <p:nvPicPr>
          <p:cNvPr id="13" name="Graphic 12">
            <a:extLst>
              <a:ext uri="{FF2B5EF4-FFF2-40B4-BE49-F238E27FC236}">
                <a16:creationId xmlns:a16="http://schemas.microsoft.com/office/drawing/2014/main" id="{3FC313F6-48FA-40C2-E0EE-63A1C2F23F2A}"/>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0259" y="6582871"/>
            <a:ext cx="1583644" cy="117057"/>
          </a:xfrm>
          <a:prstGeom prst="rect">
            <a:avLst/>
          </a:prstGeom>
        </p:spPr>
      </p:pic>
      <p:cxnSp>
        <p:nvCxnSpPr>
          <p:cNvPr id="14" name="Straight Connector 13">
            <a:extLst>
              <a:ext uri="{FF2B5EF4-FFF2-40B4-BE49-F238E27FC236}">
                <a16:creationId xmlns:a16="http://schemas.microsoft.com/office/drawing/2014/main" id="{ECDB5227-56A0-F828-DD12-A61C6F6CC17A}"/>
              </a:ext>
            </a:extLst>
          </p:cNvPr>
          <p:cNvCxnSpPr>
            <a:cxnSpLocks/>
          </p:cNvCxnSpPr>
          <p:nvPr userDrawn="1"/>
        </p:nvCxnSpPr>
        <p:spPr>
          <a:xfrm flipH="1">
            <a:off x="0" y="6420678"/>
            <a:ext cx="12192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4014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xt, Image, and Quotation">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49B9633-DA20-5710-E6B0-8BD58D5DAC7C}"/>
              </a:ext>
            </a:extLst>
          </p:cNvPr>
          <p:cNvSpPr>
            <a:spLocks noGrp="1"/>
          </p:cNvSpPr>
          <p:nvPr>
            <p:ph type="pic" sz="quarter" idx="19"/>
          </p:nvPr>
        </p:nvSpPr>
        <p:spPr>
          <a:xfrm>
            <a:off x="8582369" y="0"/>
            <a:ext cx="3609631" cy="6422513"/>
          </a:xfrm>
          <a:custGeom>
            <a:avLst/>
            <a:gdLst>
              <a:gd name="connsiteX0" fmla="*/ 10579 w 3609631"/>
              <a:gd name="connsiteY0" fmla="*/ 0 h 6422513"/>
              <a:gd name="connsiteX1" fmla="*/ 3609631 w 3609631"/>
              <a:gd name="connsiteY1" fmla="*/ 0 h 6422513"/>
              <a:gd name="connsiteX2" fmla="*/ 3609631 w 3609631"/>
              <a:gd name="connsiteY2" fmla="*/ 6415242 h 6422513"/>
              <a:gd name="connsiteX3" fmla="*/ 0 w 3609631"/>
              <a:gd name="connsiteY3" fmla="*/ 6422513 h 6422513"/>
              <a:gd name="connsiteX4" fmla="*/ 961048 w 3609631"/>
              <a:gd name="connsiteY4" fmla="*/ 1829582 h 6422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9631" h="6422513">
                <a:moveTo>
                  <a:pt x="10579" y="0"/>
                </a:moveTo>
                <a:lnTo>
                  <a:pt x="3609631" y="0"/>
                </a:lnTo>
                <a:lnTo>
                  <a:pt x="3609631" y="6415242"/>
                </a:lnTo>
                <a:lnTo>
                  <a:pt x="0" y="6422513"/>
                </a:lnTo>
                <a:lnTo>
                  <a:pt x="961048" y="1829582"/>
                </a:lnTo>
                <a:close/>
              </a:path>
            </a:pathLst>
          </a:custGeom>
          <a:solidFill>
            <a:schemeClr val="bg1"/>
          </a:solidFill>
        </p:spPr>
        <p:txBody>
          <a:bodyPr wrap="square">
            <a:noAutofit/>
          </a:bodyPr>
          <a:lstStyle/>
          <a:p>
            <a:r>
              <a:rPr lang="en-US"/>
              <a:t>Click icon to add picture</a:t>
            </a:r>
          </a:p>
        </p:txBody>
      </p:sp>
      <p:sp>
        <p:nvSpPr>
          <p:cNvPr id="13" name="Title 12">
            <a:extLst>
              <a:ext uri="{FF2B5EF4-FFF2-40B4-BE49-F238E27FC236}">
                <a16:creationId xmlns:a16="http://schemas.microsoft.com/office/drawing/2014/main" id="{AABA49DF-E926-4135-841B-CF75486E88E5}"/>
              </a:ext>
            </a:extLst>
          </p:cNvPr>
          <p:cNvSpPr>
            <a:spLocks noGrp="1"/>
          </p:cNvSpPr>
          <p:nvPr>
            <p:ph type="title" hasCustomPrompt="1"/>
          </p:nvPr>
        </p:nvSpPr>
        <p:spPr/>
        <p:txBody>
          <a:bodyPr/>
          <a:lstStyle/>
          <a:p>
            <a:r>
              <a:rPr lang="en-US"/>
              <a:t>Click To Edit Title</a:t>
            </a:r>
          </a:p>
        </p:txBody>
      </p:sp>
      <p:sp>
        <p:nvSpPr>
          <p:cNvPr id="5" name="Text Placeholder 4">
            <a:extLst>
              <a:ext uri="{FF2B5EF4-FFF2-40B4-BE49-F238E27FC236}">
                <a16:creationId xmlns:a16="http://schemas.microsoft.com/office/drawing/2014/main" id="{AD517339-BB4B-4C67-8DD2-CB8AA8A5891D}"/>
              </a:ext>
            </a:extLst>
          </p:cNvPr>
          <p:cNvSpPr>
            <a:spLocks noGrp="1"/>
          </p:cNvSpPr>
          <p:nvPr>
            <p:ph type="body" sz="quarter" idx="14" hasCustomPrompt="1"/>
          </p:nvPr>
        </p:nvSpPr>
        <p:spPr>
          <a:xfrm>
            <a:off x="336176" y="1304924"/>
            <a:ext cx="7799295" cy="4974851"/>
          </a:xfrm>
        </p:spPr>
        <p:txBody>
          <a:bodyPr numCol="2" spcCol="180000"/>
          <a:lstStyle/>
          <a:p>
            <a:pPr lvl="0"/>
            <a:r>
              <a:rPr lang="en-US"/>
              <a:t>This is a two column text placeholder</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A3F500FA-E17B-1986-E237-044439AF50B3}"/>
              </a:ext>
            </a:extLst>
          </p:cNvPr>
          <p:cNvSpPr/>
          <p:nvPr userDrawn="1"/>
        </p:nvSpPr>
        <p:spPr>
          <a:xfrm>
            <a:off x="0" y="6419461"/>
            <a:ext cx="2259725" cy="43853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DB04FEC-CF33-9DC2-C70A-048E95BFAF29}"/>
              </a:ext>
            </a:extLst>
          </p:cNvPr>
          <p:cNvSpPr/>
          <p:nvPr userDrawn="1"/>
        </p:nvSpPr>
        <p:spPr>
          <a:xfrm>
            <a:off x="2249215" y="6419461"/>
            <a:ext cx="9942786" cy="43853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2F2FB9B-2334-0C9C-D6E7-A3318E2CA43C}"/>
              </a:ext>
            </a:extLst>
          </p:cNvPr>
          <p:cNvSpPr/>
          <p:nvPr userDrawn="1"/>
        </p:nvSpPr>
        <p:spPr>
          <a:xfrm>
            <a:off x="7182465" y="6427694"/>
            <a:ext cx="5009535" cy="430306"/>
          </a:xfrm>
          <a:prstGeom prst="rect">
            <a:avLst/>
          </a:prstGeom>
          <a:solidFill>
            <a:srgbClr val="616971">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a:extLst>
              <a:ext uri="{FF2B5EF4-FFF2-40B4-BE49-F238E27FC236}">
                <a16:creationId xmlns:a16="http://schemas.microsoft.com/office/drawing/2014/main" id="{0757909D-8F88-05EC-A383-0335FC0DC624}"/>
              </a:ext>
            </a:extLst>
          </p:cNvPr>
          <p:cNvSpPr>
            <a:spLocks noGrp="1"/>
          </p:cNvSpPr>
          <p:nvPr>
            <p:ph type="dt" sz="half" idx="2"/>
          </p:nvPr>
        </p:nvSpPr>
        <p:spPr>
          <a:xfrm>
            <a:off x="10702343" y="6462176"/>
            <a:ext cx="667553" cy="365125"/>
          </a:xfrm>
          <a:prstGeom prst="rect">
            <a:avLst/>
          </a:prstGeom>
        </p:spPr>
        <p:txBody>
          <a:bodyPr vert="horz" lIns="0" tIns="45720" rIns="91440" bIns="45720" rtlCol="0" anchor="ctr"/>
          <a:lstStyle>
            <a:lvl1pPr algn="r">
              <a:defRPr sz="1000">
                <a:solidFill>
                  <a:schemeClr val="bg2"/>
                </a:solidFill>
                <a:latin typeface="+mj-lt"/>
              </a:defRPr>
            </a:lvl1pPr>
          </a:lstStyle>
          <a:p>
            <a:r>
              <a:rPr lang="en-US"/>
              <a:t>|   2024</a:t>
            </a:r>
          </a:p>
        </p:txBody>
      </p:sp>
      <p:sp>
        <p:nvSpPr>
          <p:cNvPr id="10" name="Footer Placeholder 4">
            <a:extLst>
              <a:ext uri="{FF2B5EF4-FFF2-40B4-BE49-F238E27FC236}">
                <a16:creationId xmlns:a16="http://schemas.microsoft.com/office/drawing/2014/main" id="{E1BECC3F-F5A8-1E48-7DC0-E5853313E6BF}"/>
              </a:ext>
            </a:extLst>
          </p:cNvPr>
          <p:cNvSpPr>
            <a:spLocks noGrp="1"/>
          </p:cNvSpPr>
          <p:nvPr>
            <p:ph type="ftr" sz="quarter" idx="3"/>
          </p:nvPr>
        </p:nvSpPr>
        <p:spPr>
          <a:xfrm>
            <a:off x="7340957" y="6462176"/>
            <a:ext cx="3361386" cy="365125"/>
          </a:xfrm>
          <a:prstGeom prst="rect">
            <a:avLst/>
          </a:prstGeom>
        </p:spPr>
        <p:txBody>
          <a:bodyPr vert="horz" lIns="91440" tIns="45720" rIns="0" bIns="45720" rtlCol="0" anchor="ctr"/>
          <a:lstStyle>
            <a:lvl1pPr algn="r">
              <a:defRPr sz="1000" cap="all" baseline="0">
                <a:solidFill>
                  <a:schemeClr val="bg2"/>
                </a:solidFill>
              </a:defRPr>
            </a:lvl1pPr>
          </a:lstStyle>
          <a:p>
            <a:r>
              <a:rPr lang="en-CA"/>
              <a:t>www.seabridgegold.com</a:t>
            </a:r>
            <a:endParaRPr lang="en-US"/>
          </a:p>
        </p:txBody>
      </p:sp>
      <p:sp>
        <p:nvSpPr>
          <p:cNvPr id="12" name="Slide Number Placeholder 5">
            <a:extLst>
              <a:ext uri="{FF2B5EF4-FFF2-40B4-BE49-F238E27FC236}">
                <a16:creationId xmlns:a16="http://schemas.microsoft.com/office/drawing/2014/main" id="{34B4EAD3-FF9C-49CB-C64F-2867B8274E1E}"/>
              </a:ext>
            </a:extLst>
          </p:cNvPr>
          <p:cNvSpPr>
            <a:spLocks noGrp="1"/>
          </p:cNvSpPr>
          <p:nvPr>
            <p:ph type="sldNum" sz="quarter" idx="4"/>
          </p:nvPr>
        </p:nvSpPr>
        <p:spPr>
          <a:xfrm>
            <a:off x="11598497" y="6455468"/>
            <a:ext cx="461359" cy="365125"/>
          </a:xfrm>
          <a:prstGeom prst="rect">
            <a:avLst/>
          </a:prstGeom>
        </p:spPr>
        <p:txBody>
          <a:bodyPr vert="horz" lIns="91440" tIns="45720" rIns="91440" bIns="45720" rtlCol="0" anchor="ctr"/>
          <a:lstStyle>
            <a:lvl1pPr algn="r">
              <a:defRPr sz="1200">
                <a:solidFill>
                  <a:schemeClr val="bg2"/>
                </a:solidFill>
                <a:latin typeface="Calibri" panose="020F0502020204030204" pitchFamily="34" charset="0"/>
                <a:cs typeface="Calibri" panose="020F0502020204030204" pitchFamily="34" charset="0"/>
              </a:defRPr>
            </a:lvl1pPr>
          </a:lstStyle>
          <a:p>
            <a:fld id="{A41F8B9C-F68A-4CB4-A897-D02AFE5D748E}" type="slidenum">
              <a:rPr lang="en-US" smtClean="0"/>
              <a:pPr/>
              <a:t>‹#›</a:t>
            </a:fld>
            <a:endParaRPr lang="en-US"/>
          </a:p>
        </p:txBody>
      </p:sp>
      <p:sp>
        <p:nvSpPr>
          <p:cNvPr id="14" name="TextBox 13">
            <a:extLst>
              <a:ext uri="{FF2B5EF4-FFF2-40B4-BE49-F238E27FC236}">
                <a16:creationId xmlns:a16="http://schemas.microsoft.com/office/drawing/2014/main" id="{95D5C0A0-2498-8BC0-4FCF-638244C99800}"/>
              </a:ext>
            </a:extLst>
          </p:cNvPr>
          <p:cNvSpPr txBox="1"/>
          <p:nvPr userDrawn="1"/>
        </p:nvSpPr>
        <p:spPr>
          <a:xfrm>
            <a:off x="7312098" y="6524353"/>
            <a:ext cx="1392595" cy="246221"/>
          </a:xfrm>
          <a:prstGeom prst="rect">
            <a:avLst/>
          </a:prstGeom>
          <a:noFill/>
        </p:spPr>
        <p:txBody>
          <a:bodyPr wrap="square" rtlCol="0">
            <a:spAutoFit/>
          </a:bodyPr>
          <a:lstStyle/>
          <a:p>
            <a:r>
              <a:rPr lang="en-CA" sz="1000" b="0" i="0">
                <a:solidFill>
                  <a:schemeClr val="bg2"/>
                </a:solidFill>
                <a:latin typeface="Calibri Light" panose="020F0302020204030204" pitchFamily="34" charset="0"/>
                <a:cs typeface="Calibri Light" panose="020F0302020204030204" pitchFamily="34" charset="0"/>
              </a:rPr>
              <a:t>TSX: SEA | NYSE: SA</a:t>
            </a:r>
            <a:endParaRPr lang="en-US" sz="1000" b="0" i="0">
              <a:solidFill>
                <a:schemeClr val="bg2"/>
              </a:solidFill>
              <a:latin typeface="Calibri Light" panose="020F0302020204030204" pitchFamily="34" charset="0"/>
              <a:cs typeface="Calibri Light" panose="020F0302020204030204" pitchFamily="34" charset="0"/>
            </a:endParaRPr>
          </a:p>
        </p:txBody>
      </p:sp>
      <p:pic>
        <p:nvPicPr>
          <p:cNvPr id="15" name="Graphic 14">
            <a:extLst>
              <a:ext uri="{FF2B5EF4-FFF2-40B4-BE49-F238E27FC236}">
                <a16:creationId xmlns:a16="http://schemas.microsoft.com/office/drawing/2014/main" id="{E18E1D3D-7FAD-0BDE-40DF-62DDFB51BA75}"/>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0259" y="6582871"/>
            <a:ext cx="1583644" cy="117057"/>
          </a:xfrm>
          <a:prstGeom prst="rect">
            <a:avLst/>
          </a:prstGeom>
        </p:spPr>
      </p:pic>
      <p:cxnSp>
        <p:nvCxnSpPr>
          <p:cNvPr id="16" name="Straight Connector 15">
            <a:extLst>
              <a:ext uri="{FF2B5EF4-FFF2-40B4-BE49-F238E27FC236}">
                <a16:creationId xmlns:a16="http://schemas.microsoft.com/office/drawing/2014/main" id="{D594519B-5877-3C0F-4C2B-5C689ADA6D56}"/>
              </a:ext>
            </a:extLst>
          </p:cNvPr>
          <p:cNvCxnSpPr>
            <a:cxnSpLocks/>
          </p:cNvCxnSpPr>
          <p:nvPr userDrawn="1"/>
        </p:nvCxnSpPr>
        <p:spPr>
          <a:xfrm flipH="1">
            <a:off x="0" y="6420678"/>
            <a:ext cx="12192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1779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ext, Image, and Quotation">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49B9633-DA20-5710-E6B0-8BD58D5DAC7C}"/>
              </a:ext>
            </a:extLst>
          </p:cNvPr>
          <p:cNvSpPr>
            <a:spLocks noGrp="1"/>
          </p:cNvSpPr>
          <p:nvPr>
            <p:ph type="pic" sz="quarter" idx="19"/>
          </p:nvPr>
        </p:nvSpPr>
        <p:spPr>
          <a:xfrm>
            <a:off x="7263127" y="0"/>
            <a:ext cx="4928873" cy="6422513"/>
          </a:xfrm>
          <a:custGeom>
            <a:avLst/>
            <a:gdLst>
              <a:gd name="connsiteX0" fmla="*/ 10579 w 3609631"/>
              <a:gd name="connsiteY0" fmla="*/ 0 h 6422513"/>
              <a:gd name="connsiteX1" fmla="*/ 3609631 w 3609631"/>
              <a:gd name="connsiteY1" fmla="*/ 0 h 6422513"/>
              <a:gd name="connsiteX2" fmla="*/ 3609631 w 3609631"/>
              <a:gd name="connsiteY2" fmla="*/ 6415242 h 6422513"/>
              <a:gd name="connsiteX3" fmla="*/ 0 w 3609631"/>
              <a:gd name="connsiteY3" fmla="*/ 6422513 h 6422513"/>
              <a:gd name="connsiteX4" fmla="*/ 961048 w 3609631"/>
              <a:gd name="connsiteY4" fmla="*/ 1829582 h 6422513"/>
              <a:gd name="connsiteX0" fmla="*/ 0 w 4516157"/>
              <a:gd name="connsiteY0" fmla="*/ 25400 h 6422513"/>
              <a:gd name="connsiteX1" fmla="*/ 4516157 w 4516157"/>
              <a:gd name="connsiteY1" fmla="*/ 0 h 6422513"/>
              <a:gd name="connsiteX2" fmla="*/ 4516157 w 4516157"/>
              <a:gd name="connsiteY2" fmla="*/ 6415242 h 6422513"/>
              <a:gd name="connsiteX3" fmla="*/ 906526 w 4516157"/>
              <a:gd name="connsiteY3" fmla="*/ 6422513 h 6422513"/>
              <a:gd name="connsiteX4" fmla="*/ 1867574 w 4516157"/>
              <a:gd name="connsiteY4" fmla="*/ 1829582 h 6422513"/>
              <a:gd name="connsiteX5" fmla="*/ 0 w 4516157"/>
              <a:gd name="connsiteY5" fmla="*/ 25400 h 6422513"/>
              <a:gd name="connsiteX0" fmla="*/ 0 w 4516157"/>
              <a:gd name="connsiteY0" fmla="*/ 25400 h 6422513"/>
              <a:gd name="connsiteX1" fmla="*/ 4516157 w 4516157"/>
              <a:gd name="connsiteY1" fmla="*/ 0 h 6422513"/>
              <a:gd name="connsiteX2" fmla="*/ 4516157 w 4516157"/>
              <a:gd name="connsiteY2" fmla="*/ 6415242 h 6422513"/>
              <a:gd name="connsiteX3" fmla="*/ 906526 w 4516157"/>
              <a:gd name="connsiteY3" fmla="*/ 6422513 h 6422513"/>
              <a:gd name="connsiteX4" fmla="*/ 0 w 4516157"/>
              <a:gd name="connsiteY4" fmla="*/ 25400 h 6422513"/>
              <a:gd name="connsiteX0" fmla="*/ 0 w 4563188"/>
              <a:gd name="connsiteY0" fmla="*/ 12700 h 6422513"/>
              <a:gd name="connsiteX1" fmla="*/ 4563188 w 4563188"/>
              <a:gd name="connsiteY1" fmla="*/ 0 h 6422513"/>
              <a:gd name="connsiteX2" fmla="*/ 4563188 w 4563188"/>
              <a:gd name="connsiteY2" fmla="*/ 6415242 h 6422513"/>
              <a:gd name="connsiteX3" fmla="*/ 953557 w 4563188"/>
              <a:gd name="connsiteY3" fmla="*/ 6422513 h 6422513"/>
              <a:gd name="connsiteX4" fmla="*/ 0 w 4563188"/>
              <a:gd name="connsiteY4" fmla="*/ 12700 h 6422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3188" h="6422513">
                <a:moveTo>
                  <a:pt x="0" y="12700"/>
                </a:moveTo>
                <a:lnTo>
                  <a:pt x="4563188" y="0"/>
                </a:lnTo>
                <a:lnTo>
                  <a:pt x="4563188" y="6415242"/>
                </a:lnTo>
                <a:lnTo>
                  <a:pt x="953557" y="6422513"/>
                </a:lnTo>
                <a:lnTo>
                  <a:pt x="0" y="12700"/>
                </a:lnTo>
                <a:close/>
              </a:path>
            </a:pathLst>
          </a:custGeom>
          <a:solidFill>
            <a:schemeClr val="bg1"/>
          </a:solidFill>
        </p:spPr>
        <p:txBody>
          <a:bodyPr wrap="square">
            <a:noAutofit/>
          </a:bodyPr>
          <a:lstStyle/>
          <a:p>
            <a:r>
              <a:rPr lang="en-US"/>
              <a:t>Click icon to add picture</a:t>
            </a:r>
          </a:p>
        </p:txBody>
      </p:sp>
      <p:sp>
        <p:nvSpPr>
          <p:cNvPr id="13" name="Title 12">
            <a:extLst>
              <a:ext uri="{FF2B5EF4-FFF2-40B4-BE49-F238E27FC236}">
                <a16:creationId xmlns:a16="http://schemas.microsoft.com/office/drawing/2014/main" id="{AABA49DF-E926-4135-841B-CF75486E88E5}"/>
              </a:ext>
            </a:extLst>
          </p:cNvPr>
          <p:cNvSpPr>
            <a:spLocks noGrp="1"/>
          </p:cNvSpPr>
          <p:nvPr>
            <p:ph type="title" hasCustomPrompt="1"/>
          </p:nvPr>
        </p:nvSpPr>
        <p:spPr/>
        <p:txBody>
          <a:bodyPr/>
          <a:lstStyle/>
          <a:p>
            <a:r>
              <a:rPr lang="en-US"/>
              <a:t>Click To Edit Title</a:t>
            </a:r>
          </a:p>
        </p:txBody>
      </p:sp>
      <p:sp>
        <p:nvSpPr>
          <p:cNvPr id="5" name="Text Placeholder 4">
            <a:extLst>
              <a:ext uri="{FF2B5EF4-FFF2-40B4-BE49-F238E27FC236}">
                <a16:creationId xmlns:a16="http://schemas.microsoft.com/office/drawing/2014/main" id="{AD517339-BB4B-4C67-8DD2-CB8AA8A5891D}"/>
              </a:ext>
            </a:extLst>
          </p:cNvPr>
          <p:cNvSpPr>
            <a:spLocks noGrp="1"/>
          </p:cNvSpPr>
          <p:nvPr>
            <p:ph type="body" sz="quarter" idx="14" hasCustomPrompt="1"/>
          </p:nvPr>
        </p:nvSpPr>
        <p:spPr>
          <a:xfrm>
            <a:off x="336176" y="1304924"/>
            <a:ext cx="7799295" cy="4974851"/>
          </a:xfrm>
        </p:spPr>
        <p:txBody>
          <a:bodyPr numCol="2" spcCol="180000"/>
          <a:lstStyle/>
          <a:p>
            <a:pPr lvl="0"/>
            <a:r>
              <a:rPr lang="en-US"/>
              <a:t>This is a two column text placeholder</a:t>
            </a:r>
          </a:p>
          <a:p>
            <a:pPr lvl="1"/>
            <a:r>
              <a:rPr lang="en-US"/>
              <a:t>Second level</a:t>
            </a:r>
          </a:p>
          <a:p>
            <a:pPr lvl="2"/>
            <a:r>
              <a:rPr lang="en-US"/>
              <a:t>Third level</a:t>
            </a:r>
          </a:p>
          <a:p>
            <a:pPr lvl="3"/>
            <a:r>
              <a:rPr lang="en-US"/>
              <a:t>Fourth level</a:t>
            </a:r>
          </a:p>
          <a:p>
            <a:pPr lvl="4"/>
            <a:r>
              <a:rPr lang="en-US"/>
              <a:t>Fifth level</a:t>
            </a:r>
          </a:p>
        </p:txBody>
      </p:sp>
      <p:sp>
        <p:nvSpPr>
          <p:cNvPr id="7" name="Parallelogram 6">
            <a:extLst>
              <a:ext uri="{FF2B5EF4-FFF2-40B4-BE49-F238E27FC236}">
                <a16:creationId xmlns:a16="http://schemas.microsoft.com/office/drawing/2014/main" id="{E0D76E57-C843-C9FC-BCF3-508602F7EB2D}"/>
              </a:ext>
            </a:extLst>
          </p:cNvPr>
          <p:cNvSpPr/>
          <p:nvPr userDrawn="1"/>
        </p:nvSpPr>
        <p:spPr>
          <a:xfrm flipV="1">
            <a:off x="6860909" y="0"/>
            <a:ext cx="1320651" cy="6426200"/>
          </a:xfrm>
          <a:prstGeom prst="parallelogram">
            <a:avLst>
              <a:gd name="adj" fmla="val 77429"/>
            </a:avLst>
          </a:prstGeom>
          <a:solidFill>
            <a:srgbClr val="3641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D496806-A8DE-9776-1E7B-0ED47D84AEA0}"/>
              </a:ext>
            </a:extLst>
          </p:cNvPr>
          <p:cNvSpPr/>
          <p:nvPr userDrawn="1"/>
        </p:nvSpPr>
        <p:spPr>
          <a:xfrm>
            <a:off x="0" y="6419461"/>
            <a:ext cx="2259725" cy="43853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D3E9B00-A0E5-0AFF-44CC-0F351469D71E}"/>
              </a:ext>
            </a:extLst>
          </p:cNvPr>
          <p:cNvSpPr/>
          <p:nvPr userDrawn="1"/>
        </p:nvSpPr>
        <p:spPr>
          <a:xfrm>
            <a:off x="2249215" y="6419461"/>
            <a:ext cx="9942786" cy="43853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51B869C-444F-18E7-5E60-DF88AF81535D}"/>
              </a:ext>
            </a:extLst>
          </p:cNvPr>
          <p:cNvSpPr/>
          <p:nvPr userDrawn="1"/>
        </p:nvSpPr>
        <p:spPr>
          <a:xfrm>
            <a:off x="7182465" y="6427694"/>
            <a:ext cx="5009535" cy="430306"/>
          </a:xfrm>
          <a:prstGeom prst="rect">
            <a:avLst/>
          </a:prstGeom>
          <a:solidFill>
            <a:srgbClr val="616971">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DC88CEC2-0555-24B5-4790-CA0DC6772723}"/>
              </a:ext>
            </a:extLst>
          </p:cNvPr>
          <p:cNvSpPr>
            <a:spLocks noGrp="1"/>
          </p:cNvSpPr>
          <p:nvPr>
            <p:ph type="dt" sz="half" idx="2"/>
          </p:nvPr>
        </p:nvSpPr>
        <p:spPr>
          <a:xfrm>
            <a:off x="10702343" y="6462176"/>
            <a:ext cx="667553" cy="365125"/>
          </a:xfrm>
          <a:prstGeom prst="rect">
            <a:avLst/>
          </a:prstGeom>
        </p:spPr>
        <p:txBody>
          <a:bodyPr vert="horz" lIns="0" tIns="45720" rIns="91440" bIns="45720" rtlCol="0" anchor="ctr"/>
          <a:lstStyle>
            <a:lvl1pPr algn="r">
              <a:defRPr sz="1000">
                <a:solidFill>
                  <a:schemeClr val="bg2"/>
                </a:solidFill>
                <a:latin typeface="+mj-lt"/>
              </a:defRPr>
            </a:lvl1pPr>
          </a:lstStyle>
          <a:p>
            <a:r>
              <a:rPr lang="en-US"/>
              <a:t>|   2024</a:t>
            </a:r>
          </a:p>
        </p:txBody>
      </p:sp>
      <p:sp>
        <p:nvSpPr>
          <p:cNvPr id="12" name="Footer Placeholder 4">
            <a:extLst>
              <a:ext uri="{FF2B5EF4-FFF2-40B4-BE49-F238E27FC236}">
                <a16:creationId xmlns:a16="http://schemas.microsoft.com/office/drawing/2014/main" id="{2CFEA416-E4B4-529D-4CE3-6BBD2EC73B7D}"/>
              </a:ext>
            </a:extLst>
          </p:cNvPr>
          <p:cNvSpPr>
            <a:spLocks noGrp="1"/>
          </p:cNvSpPr>
          <p:nvPr>
            <p:ph type="ftr" sz="quarter" idx="3"/>
          </p:nvPr>
        </p:nvSpPr>
        <p:spPr>
          <a:xfrm>
            <a:off x="7340957" y="6462176"/>
            <a:ext cx="3361386" cy="365125"/>
          </a:xfrm>
          <a:prstGeom prst="rect">
            <a:avLst/>
          </a:prstGeom>
        </p:spPr>
        <p:txBody>
          <a:bodyPr vert="horz" lIns="91440" tIns="45720" rIns="0" bIns="45720" rtlCol="0" anchor="ctr"/>
          <a:lstStyle>
            <a:lvl1pPr algn="r">
              <a:defRPr sz="1000" cap="all" baseline="0">
                <a:solidFill>
                  <a:schemeClr val="bg2"/>
                </a:solidFill>
              </a:defRPr>
            </a:lvl1pPr>
          </a:lstStyle>
          <a:p>
            <a:r>
              <a:rPr lang="en-CA"/>
              <a:t>www.seabridgegold.com</a:t>
            </a:r>
            <a:endParaRPr lang="en-US"/>
          </a:p>
        </p:txBody>
      </p:sp>
      <p:sp>
        <p:nvSpPr>
          <p:cNvPr id="14" name="Slide Number Placeholder 5">
            <a:extLst>
              <a:ext uri="{FF2B5EF4-FFF2-40B4-BE49-F238E27FC236}">
                <a16:creationId xmlns:a16="http://schemas.microsoft.com/office/drawing/2014/main" id="{C0FE5887-F52B-E9D3-1E44-FF835A27DFA4}"/>
              </a:ext>
            </a:extLst>
          </p:cNvPr>
          <p:cNvSpPr>
            <a:spLocks noGrp="1"/>
          </p:cNvSpPr>
          <p:nvPr>
            <p:ph type="sldNum" sz="quarter" idx="4"/>
          </p:nvPr>
        </p:nvSpPr>
        <p:spPr>
          <a:xfrm>
            <a:off x="11598497" y="6455468"/>
            <a:ext cx="461359" cy="365125"/>
          </a:xfrm>
          <a:prstGeom prst="rect">
            <a:avLst/>
          </a:prstGeom>
        </p:spPr>
        <p:txBody>
          <a:bodyPr vert="horz" lIns="91440" tIns="45720" rIns="91440" bIns="45720" rtlCol="0" anchor="ctr"/>
          <a:lstStyle>
            <a:lvl1pPr algn="r">
              <a:defRPr sz="1200">
                <a:solidFill>
                  <a:schemeClr val="bg2"/>
                </a:solidFill>
                <a:latin typeface="Calibri" panose="020F0502020204030204" pitchFamily="34" charset="0"/>
                <a:cs typeface="Calibri" panose="020F0502020204030204" pitchFamily="34" charset="0"/>
              </a:defRPr>
            </a:lvl1pPr>
          </a:lstStyle>
          <a:p>
            <a:fld id="{A41F8B9C-F68A-4CB4-A897-D02AFE5D748E}" type="slidenum">
              <a:rPr lang="en-US" smtClean="0"/>
              <a:pPr/>
              <a:t>‹#›</a:t>
            </a:fld>
            <a:endParaRPr lang="en-US"/>
          </a:p>
        </p:txBody>
      </p:sp>
      <p:sp>
        <p:nvSpPr>
          <p:cNvPr id="15" name="TextBox 14">
            <a:extLst>
              <a:ext uri="{FF2B5EF4-FFF2-40B4-BE49-F238E27FC236}">
                <a16:creationId xmlns:a16="http://schemas.microsoft.com/office/drawing/2014/main" id="{AEB7819A-9786-B2B8-8A74-BBA1E365DD2F}"/>
              </a:ext>
            </a:extLst>
          </p:cNvPr>
          <p:cNvSpPr txBox="1"/>
          <p:nvPr userDrawn="1"/>
        </p:nvSpPr>
        <p:spPr>
          <a:xfrm>
            <a:off x="7312098" y="6524353"/>
            <a:ext cx="1392595" cy="246221"/>
          </a:xfrm>
          <a:prstGeom prst="rect">
            <a:avLst/>
          </a:prstGeom>
          <a:noFill/>
        </p:spPr>
        <p:txBody>
          <a:bodyPr wrap="square" rtlCol="0">
            <a:spAutoFit/>
          </a:bodyPr>
          <a:lstStyle/>
          <a:p>
            <a:r>
              <a:rPr lang="en-CA" sz="1000" b="0" i="0">
                <a:solidFill>
                  <a:schemeClr val="bg2"/>
                </a:solidFill>
                <a:latin typeface="Calibri Light" panose="020F0302020204030204" pitchFamily="34" charset="0"/>
                <a:cs typeface="Calibri Light" panose="020F0302020204030204" pitchFamily="34" charset="0"/>
              </a:rPr>
              <a:t>TSX: SEA | NYSE: SA</a:t>
            </a:r>
            <a:endParaRPr lang="en-US" sz="1000" b="0" i="0">
              <a:solidFill>
                <a:schemeClr val="bg2"/>
              </a:solidFill>
              <a:latin typeface="Calibri Light" panose="020F0302020204030204" pitchFamily="34" charset="0"/>
              <a:cs typeface="Calibri Light" panose="020F0302020204030204" pitchFamily="34" charset="0"/>
            </a:endParaRPr>
          </a:p>
        </p:txBody>
      </p:sp>
      <p:pic>
        <p:nvPicPr>
          <p:cNvPr id="16" name="Graphic 15">
            <a:extLst>
              <a:ext uri="{FF2B5EF4-FFF2-40B4-BE49-F238E27FC236}">
                <a16:creationId xmlns:a16="http://schemas.microsoft.com/office/drawing/2014/main" id="{D4598A62-0F39-871F-66B5-85633E0818C3}"/>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0259" y="6582871"/>
            <a:ext cx="1583644" cy="117057"/>
          </a:xfrm>
          <a:prstGeom prst="rect">
            <a:avLst/>
          </a:prstGeom>
        </p:spPr>
      </p:pic>
      <p:cxnSp>
        <p:nvCxnSpPr>
          <p:cNvPr id="17" name="Straight Connector 16">
            <a:extLst>
              <a:ext uri="{FF2B5EF4-FFF2-40B4-BE49-F238E27FC236}">
                <a16:creationId xmlns:a16="http://schemas.microsoft.com/office/drawing/2014/main" id="{CC949A36-70D0-0777-E910-AE3F2A223557}"/>
              </a:ext>
            </a:extLst>
          </p:cNvPr>
          <p:cNvCxnSpPr>
            <a:cxnSpLocks/>
          </p:cNvCxnSpPr>
          <p:nvPr userDrawn="1"/>
        </p:nvCxnSpPr>
        <p:spPr>
          <a:xfrm flipH="1">
            <a:off x="0" y="6420678"/>
            <a:ext cx="12192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9059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ext, Image, and Quotation">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ABA49DF-E926-4135-841B-CF75486E88E5}"/>
              </a:ext>
            </a:extLst>
          </p:cNvPr>
          <p:cNvSpPr>
            <a:spLocks noGrp="1"/>
          </p:cNvSpPr>
          <p:nvPr>
            <p:ph type="title" hasCustomPrompt="1"/>
          </p:nvPr>
        </p:nvSpPr>
        <p:spPr>
          <a:xfrm>
            <a:off x="3530787" y="491107"/>
            <a:ext cx="7778189" cy="652466"/>
          </a:xfrm>
        </p:spPr>
        <p:txBody>
          <a:bodyPr/>
          <a:lstStyle/>
          <a:p>
            <a:r>
              <a:rPr lang="en-US"/>
              <a:t>Click To Edit Title</a:t>
            </a:r>
          </a:p>
        </p:txBody>
      </p:sp>
      <p:sp>
        <p:nvSpPr>
          <p:cNvPr id="5" name="Text Placeholder 4">
            <a:extLst>
              <a:ext uri="{FF2B5EF4-FFF2-40B4-BE49-F238E27FC236}">
                <a16:creationId xmlns:a16="http://schemas.microsoft.com/office/drawing/2014/main" id="{AD517339-BB4B-4C67-8DD2-CB8AA8A5891D}"/>
              </a:ext>
            </a:extLst>
          </p:cNvPr>
          <p:cNvSpPr>
            <a:spLocks noGrp="1"/>
          </p:cNvSpPr>
          <p:nvPr>
            <p:ph type="body" sz="quarter" idx="14" hasCustomPrompt="1"/>
          </p:nvPr>
        </p:nvSpPr>
        <p:spPr>
          <a:xfrm>
            <a:off x="3509682" y="1304924"/>
            <a:ext cx="7799295" cy="4974851"/>
          </a:xfrm>
        </p:spPr>
        <p:txBody>
          <a:bodyPr numCol="2" spcCol="180000"/>
          <a:lstStyle/>
          <a:p>
            <a:pPr lvl="0"/>
            <a:r>
              <a:rPr lang="en-US"/>
              <a:t>This is a two column text placeholder</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9C2C056D-3C16-6CA9-C3B4-9D5663359504}"/>
              </a:ext>
            </a:extLst>
          </p:cNvPr>
          <p:cNvSpPr>
            <a:spLocks noGrp="1"/>
          </p:cNvSpPr>
          <p:nvPr>
            <p:ph type="pic" sz="quarter" idx="20"/>
          </p:nvPr>
        </p:nvSpPr>
        <p:spPr>
          <a:xfrm>
            <a:off x="-1" y="0"/>
            <a:ext cx="3361765" cy="6855996"/>
          </a:xfrm>
          <a:custGeom>
            <a:avLst/>
            <a:gdLst>
              <a:gd name="connsiteX0" fmla="*/ 0 w 3142616"/>
              <a:gd name="connsiteY0" fmla="*/ 0 h 6409063"/>
              <a:gd name="connsiteX1" fmla="*/ 2192147 w 3142616"/>
              <a:gd name="connsiteY1" fmla="*/ 0 h 6409063"/>
              <a:gd name="connsiteX2" fmla="*/ 3142616 w 3142616"/>
              <a:gd name="connsiteY2" fmla="*/ 1829582 h 6409063"/>
              <a:gd name="connsiteX3" fmla="*/ 2184382 w 3142616"/>
              <a:gd name="connsiteY3" fmla="*/ 6409063 h 6409063"/>
              <a:gd name="connsiteX4" fmla="*/ 0 w 3142616"/>
              <a:gd name="connsiteY4" fmla="*/ 6409063 h 6409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616" h="6409063">
                <a:moveTo>
                  <a:pt x="0" y="0"/>
                </a:moveTo>
                <a:lnTo>
                  <a:pt x="2192147" y="0"/>
                </a:lnTo>
                <a:lnTo>
                  <a:pt x="3142616" y="1829582"/>
                </a:lnTo>
                <a:lnTo>
                  <a:pt x="2184382" y="6409063"/>
                </a:lnTo>
                <a:lnTo>
                  <a:pt x="0" y="6409063"/>
                </a:lnTo>
                <a:close/>
              </a:path>
            </a:pathLst>
          </a:custGeom>
        </p:spPr>
        <p:txBody>
          <a:bodyPr wrap="square">
            <a:noAutofit/>
          </a:bodyPr>
          <a:lstStyle/>
          <a:p>
            <a:endParaRPr lang="en-US"/>
          </a:p>
        </p:txBody>
      </p:sp>
      <p:sp>
        <p:nvSpPr>
          <p:cNvPr id="4" name="Rectangle 3">
            <a:extLst>
              <a:ext uri="{FF2B5EF4-FFF2-40B4-BE49-F238E27FC236}">
                <a16:creationId xmlns:a16="http://schemas.microsoft.com/office/drawing/2014/main" id="{7CB8BF5B-79A3-CB36-6437-C6732EF22749}"/>
              </a:ext>
            </a:extLst>
          </p:cNvPr>
          <p:cNvSpPr/>
          <p:nvPr userDrawn="1"/>
        </p:nvSpPr>
        <p:spPr>
          <a:xfrm>
            <a:off x="0" y="6419461"/>
            <a:ext cx="2259725" cy="43853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C89440C-1ED7-F85D-B495-E2964AF5E6E0}"/>
              </a:ext>
            </a:extLst>
          </p:cNvPr>
          <p:cNvSpPr/>
          <p:nvPr userDrawn="1"/>
        </p:nvSpPr>
        <p:spPr>
          <a:xfrm>
            <a:off x="2249215" y="6419461"/>
            <a:ext cx="9942786" cy="43853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BE92A1B-BCE6-B97B-C7D6-1C3A066D2AB8}"/>
              </a:ext>
            </a:extLst>
          </p:cNvPr>
          <p:cNvSpPr/>
          <p:nvPr userDrawn="1"/>
        </p:nvSpPr>
        <p:spPr>
          <a:xfrm>
            <a:off x="7182465" y="6427694"/>
            <a:ext cx="5009535" cy="430306"/>
          </a:xfrm>
          <a:prstGeom prst="rect">
            <a:avLst/>
          </a:prstGeom>
          <a:solidFill>
            <a:srgbClr val="616971">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a:extLst>
              <a:ext uri="{FF2B5EF4-FFF2-40B4-BE49-F238E27FC236}">
                <a16:creationId xmlns:a16="http://schemas.microsoft.com/office/drawing/2014/main" id="{BB1A7EFF-886A-B3A4-ED1B-33F25C94E8C4}"/>
              </a:ext>
            </a:extLst>
          </p:cNvPr>
          <p:cNvSpPr>
            <a:spLocks noGrp="1"/>
          </p:cNvSpPr>
          <p:nvPr>
            <p:ph type="dt" sz="half" idx="2"/>
          </p:nvPr>
        </p:nvSpPr>
        <p:spPr>
          <a:xfrm>
            <a:off x="10702343" y="6462176"/>
            <a:ext cx="667553" cy="365125"/>
          </a:xfrm>
          <a:prstGeom prst="rect">
            <a:avLst/>
          </a:prstGeom>
        </p:spPr>
        <p:txBody>
          <a:bodyPr vert="horz" lIns="0" tIns="45720" rIns="91440" bIns="45720" rtlCol="0" anchor="ctr"/>
          <a:lstStyle>
            <a:lvl1pPr algn="r">
              <a:defRPr sz="1000">
                <a:solidFill>
                  <a:schemeClr val="bg2"/>
                </a:solidFill>
                <a:latin typeface="+mj-lt"/>
              </a:defRPr>
            </a:lvl1pPr>
          </a:lstStyle>
          <a:p>
            <a:r>
              <a:rPr lang="en-US"/>
              <a:t>|   2024</a:t>
            </a:r>
          </a:p>
        </p:txBody>
      </p:sp>
      <p:sp>
        <p:nvSpPr>
          <p:cNvPr id="10" name="Footer Placeholder 4">
            <a:extLst>
              <a:ext uri="{FF2B5EF4-FFF2-40B4-BE49-F238E27FC236}">
                <a16:creationId xmlns:a16="http://schemas.microsoft.com/office/drawing/2014/main" id="{2EE90038-1ACB-460A-4892-63E09D74FFD2}"/>
              </a:ext>
            </a:extLst>
          </p:cNvPr>
          <p:cNvSpPr>
            <a:spLocks noGrp="1"/>
          </p:cNvSpPr>
          <p:nvPr>
            <p:ph type="ftr" sz="quarter" idx="3"/>
          </p:nvPr>
        </p:nvSpPr>
        <p:spPr>
          <a:xfrm>
            <a:off x="7340957" y="6462176"/>
            <a:ext cx="3361386" cy="365125"/>
          </a:xfrm>
          <a:prstGeom prst="rect">
            <a:avLst/>
          </a:prstGeom>
        </p:spPr>
        <p:txBody>
          <a:bodyPr vert="horz" lIns="91440" tIns="45720" rIns="0" bIns="45720" rtlCol="0" anchor="ctr"/>
          <a:lstStyle>
            <a:lvl1pPr algn="r">
              <a:defRPr sz="1000" cap="all" baseline="0">
                <a:solidFill>
                  <a:schemeClr val="bg2"/>
                </a:solidFill>
              </a:defRPr>
            </a:lvl1pPr>
          </a:lstStyle>
          <a:p>
            <a:r>
              <a:rPr lang="en-CA"/>
              <a:t>www.seabridgegold.com</a:t>
            </a:r>
            <a:endParaRPr lang="en-US"/>
          </a:p>
        </p:txBody>
      </p:sp>
      <p:sp>
        <p:nvSpPr>
          <p:cNvPr id="11" name="Slide Number Placeholder 5">
            <a:extLst>
              <a:ext uri="{FF2B5EF4-FFF2-40B4-BE49-F238E27FC236}">
                <a16:creationId xmlns:a16="http://schemas.microsoft.com/office/drawing/2014/main" id="{8356F6A3-00DD-B254-D080-65E8E3F70D09}"/>
              </a:ext>
            </a:extLst>
          </p:cNvPr>
          <p:cNvSpPr>
            <a:spLocks noGrp="1"/>
          </p:cNvSpPr>
          <p:nvPr>
            <p:ph type="sldNum" sz="quarter" idx="4"/>
          </p:nvPr>
        </p:nvSpPr>
        <p:spPr>
          <a:xfrm>
            <a:off x="11598497" y="6455468"/>
            <a:ext cx="461359" cy="365125"/>
          </a:xfrm>
          <a:prstGeom prst="rect">
            <a:avLst/>
          </a:prstGeom>
        </p:spPr>
        <p:txBody>
          <a:bodyPr vert="horz" lIns="91440" tIns="45720" rIns="91440" bIns="45720" rtlCol="0" anchor="ctr"/>
          <a:lstStyle>
            <a:lvl1pPr algn="r">
              <a:defRPr sz="1200">
                <a:solidFill>
                  <a:schemeClr val="bg2"/>
                </a:solidFill>
                <a:latin typeface="Calibri" panose="020F0502020204030204" pitchFamily="34" charset="0"/>
                <a:cs typeface="Calibri" panose="020F0502020204030204" pitchFamily="34" charset="0"/>
              </a:defRPr>
            </a:lvl1pPr>
          </a:lstStyle>
          <a:p>
            <a:fld id="{A41F8B9C-F68A-4CB4-A897-D02AFE5D748E}" type="slidenum">
              <a:rPr lang="en-US" smtClean="0"/>
              <a:pPr/>
              <a:t>‹#›</a:t>
            </a:fld>
            <a:endParaRPr lang="en-US"/>
          </a:p>
        </p:txBody>
      </p:sp>
      <p:sp>
        <p:nvSpPr>
          <p:cNvPr id="14" name="TextBox 13">
            <a:extLst>
              <a:ext uri="{FF2B5EF4-FFF2-40B4-BE49-F238E27FC236}">
                <a16:creationId xmlns:a16="http://schemas.microsoft.com/office/drawing/2014/main" id="{56496A29-0AC1-C036-86A6-28D3B066529F}"/>
              </a:ext>
            </a:extLst>
          </p:cNvPr>
          <p:cNvSpPr txBox="1"/>
          <p:nvPr userDrawn="1"/>
        </p:nvSpPr>
        <p:spPr>
          <a:xfrm>
            <a:off x="7312098" y="6524353"/>
            <a:ext cx="1392595" cy="246221"/>
          </a:xfrm>
          <a:prstGeom prst="rect">
            <a:avLst/>
          </a:prstGeom>
          <a:noFill/>
        </p:spPr>
        <p:txBody>
          <a:bodyPr wrap="square" rtlCol="0">
            <a:spAutoFit/>
          </a:bodyPr>
          <a:lstStyle/>
          <a:p>
            <a:r>
              <a:rPr lang="en-CA" sz="1000" b="0" i="0">
                <a:solidFill>
                  <a:schemeClr val="bg2"/>
                </a:solidFill>
                <a:latin typeface="Calibri Light" panose="020F0302020204030204" pitchFamily="34" charset="0"/>
                <a:cs typeface="Calibri Light" panose="020F0302020204030204" pitchFamily="34" charset="0"/>
              </a:rPr>
              <a:t>TSX: SEA | NYSE: SA</a:t>
            </a:r>
            <a:endParaRPr lang="en-US" sz="1000" b="0" i="0">
              <a:solidFill>
                <a:schemeClr val="bg2"/>
              </a:solidFill>
              <a:latin typeface="Calibri Light" panose="020F0302020204030204" pitchFamily="34" charset="0"/>
              <a:cs typeface="Calibri Light" panose="020F0302020204030204" pitchFamily="34" charset="0"/>
            </a:endParaRPr>
          </a:p>
        </p:txBody>
      </p:sp>
      <p:pic>
        <p:nvPicPr>
          <p:cNvPr id="15" name="Graphic 14">
            <a:extLst>
              <a:ext uri="{FF2B5EF4-FFF2-40B4-BE49-F238E27FC236}">
                <a16:creationId xmlns:a16="http://schemas.microsoft.com/office/drawing/2014/main" id="{58AE4035-F786-C9CD-F54C-50C354866361}"/>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0259" y="6582871"/>
            <a:ext cx="1583644" cy="117057"/>
          </a:xfrm>
          <a:prstGeom prst="rect">
            <a:avLst/>
          </a:prstGeom>
        </p:spPr>
      </p:pic>
      <p:cxnSp>
        <p:nvCxnSpPr>
          <p:cNvPr id="16" name="Straight Connector 15">
            <a:extLst>
              <a:ext uri="{FF2B5EF4-FFF2-40B4-BE49-F238E27FC236}">
                <a16:creationId xmlns:a16="http://schemas.microsoft.com/office/drawing/2014/main" id="{8FB70620-63A6-6217-0DAE-4DE7E67D9B71}"/>
              </a:ext>
            </a:extLst>
          </p:cNvPr>
          <p:cNvCxnSpPr>
            <a:cxnSpLocks/>
          </p:cNvCxnSpPr>
          <p:nvPr userDrawn="1"/>
        </p:nvCxnSpPr>
        <p:spPr>
          <a:xfrm flipH="1">
            <a:off x="0" y="6420678"/>
            <a:ext cx="12192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1704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ext, Image, and Quotation">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ABA49DF-E926-4135-841B-CF75486E88E5}"/>
              </a:ext>
            </a:extLst>
          </p:cNvPr>
          <p:cNvSpPr>
            <a:spLocks noGrp="1"/>
          </p:cNvSpPr>
          <p:nvPr>
            <p:ph type="title" hasCustomPrompt="1"/>
          </p:nvPr>
        </p:nvSpPr>
        <p:spPr>
          <a:xfrm>
            <a:off x="573098" y="491107"/>
            <a:ext cx="7778189" cy="652466"/>
          </a:xfrm>
        </p:spPr>
        <p:txBody>
          <a:bodyPr/>
          <a:lstStyle/>
          <a:p>
            <a:r>
              <a:rPr lang="en-US"/>
              <a:t>Click To Edit Title</a:t>
            </a:r>
          </a:p>
        </p:txBody>
      </p:sp>
      <p:sp>
        <p:nvSpPr>
          <p:cNvPr id="5" name="Text Placeholder 4">
            <a:extLst>
              <a:ext uri="{FF2B5EF4-FFF2-40B4-BE49-F238E27FC236}">
                <a16:creationId xmlns:a16="http://schemas.microsoft.com/office/drawing/2014/main" id="{AD517339-BB4B-4C67-8DD2-CB8AA8A5891D}"/>
              </a:ext>
            </a:extLst>
          </p:cNvPr>
          <p:cNvSpPr>
            <a:spLocks noGrp="1"/>
          </p:cNvSpPr>
          <p:nvPr>
            <p:ph type="body" sz="quarter" idx="14" hasCustomPrompt="1"/>
          </p:nvPr>
        </p:nvSpPr>
        <p:spPr>
          <a:xfrm>
            <a:off x="551993" y="1304924"/>
            <a:ext cx="7799295" cy="4974851"/>
          </a:xfrm>
        </p:spPr>
        <p:txBody>
          <a:bodyPr numCol="1" spcCol="180000"/>
          <a:lstStyle/>
          <a:p>
            <a:pPr lvl="0"/>
            <a:r>
              <a:rPr lang="en-US"/>
              <a:t>This is a two column text placeholder</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9C2C056D-3C16-6CA9-C3B4-9D5663359504}"/>
              </a:ext>
            </a:extLst>
          </p:cNvPr>
          <p:cNvSpPr>
            <a:spLocks noGrp="1"/>
          </p:cNvSpPr>
          <p:nvPr>
            <p:ph type="pic" sz="quarter" idx="20"/>
          </p:nvPr>
        </p:nvSpPr>
        <p:spPr>
          <a:xfrm flipH="1">
            <a:off x="8830235" y="0"/>
            <a:ext cx="3361765" cy="6855996"/>
          </a:xfrm>
          <a:custGeom>
            <a:avLst/>
            <a:gdLst>
              <a:gd name="connsiteX0" fmla="*/ 0 w 3142616"/>
              <a:gd name="connsiteY0" fmla="*/ 0 h 6409063"/>
              <a:gd name="connsiteX1" fmla="*/ 2192147 w 3142616"/>
              <a:gd name="connsiteY1" fmla="*/ 0 h 6409063"/>
              <a:gd name="connsiteX2" fmla="*/ 3142616 w 3142616"/>
              <a:gd name="connsiteY2" fmla="*/ 1829582 h 6409063"/>
              <a:gd name="connsiteX3" fmla="*/ 2184382 w 3142616"/>
              <a:gd name="connsiteY3" fmla="*/ 6409063 h 6409063"/>
              <a:gd name="connsiteX4" fmla="*/ 0 w 3142616"/>
              <a:gd name="connsiteY4" fmla="*/ 6409063 h 6409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616" h="6409063">
                <a:moveTo>
                  <a:pt x="0" y="0"/>
                </a:moveTo>
                <a:lnTo>
                  <a:pt x="2192147" y="0"/>
                </a:lnTo>
                <a:lnTo>
                  <a:pt x="3142616" y="1829582"/>
                </a:lnTo>
                <a:lnTo>
                  <a:pt x="2184382" y="6409063"/>
                </a:lnTo>
                <a:lnTo>
                  <a:pt x="0" y="6409063"/>
                </a:lnTo>
                <a:close/>
              </a:path>
            </a:pathLst>
          </a:custGeom>
        </p:spPr>
        <p:txBody>
          <a:bodyPr wrap="square">
            <a:noAutofit/>
          </a:bodyPr>
          <a:lstStyle/>
          <a:p>
            <a:endParaRPr lang="en-US"/>
          </a:p>
        </p:txBody>
      </p:sp>
      <p:sp>
        <p:nvSpPr>
          <p:cNvPr id="4" name="Rectangle 3">
            <a:extLst>
              <a:ext uri="{FF2B5EF4-FFF2-40B4-BE49-F238E27FC236}">
                <a16:creationId xmlns:a16="http://schemas.microsoft.com/office/drawing/2014/main" id="{7CB8BF5B-79A3-CB36-6437-C6732EF22749}"/>
              </a:ext>
            </a:extLst>
          </p:cNvPr>
          <p:cNvSpPr/>
          <p:nvPr userDrawn="1"/>
        </p:nvSpPr>
        <p:spPr>
          <a:xfrm>
            <a:off x="0" y="6419461"/>
            <a:ext cx="2259725" cy="43853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C89440C-1ED7-F85D-B495-E2964AF5E6E0}"/>
              </a:ext>
            </a:extLst>
          </p:cNvPr>
          <p:cNvSpPr/>
          <p:nvPr userDrawn="1"/>
        </p:nvSpPr>
        <p:spPr>
          <a:xfrm>
            <a:off x="2249215" y="6419461"/>
            <a:ext cx="9942786" cy="43853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BE92A1B-BCE6-B97B-C7D6-1C3A066D2AB8}"/>
              </a:ext>
            </a:extLst>
          </p:cNvPr>
          <p:cNvSpPr/>
          <p:nvPr userDrawn="1"/>
        </p:nvSpPr>
        <p:spPr>
          <a:xfrm>
            <a:off x="7182465" y="6427694"/>
            <a:ext cx="5009535" cy="430306"/>
          </a:xfrm>
          <a:prstGeom prst="rect">
            <a:avLst/>
          </a:prstGeom>
          <a:solidFill>
            <a:srgbClr val="616971">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a:extLst>
              <a:ext uri="{FF2B5EF4-FFF2-40B4-BE49-F238E27FC236}">
                <a16:creationId xmlns:a16="http://schemas.microsoft.com/office/drawing/2014/main" id="{BB1A7EFF-886A-B3A4-ED1B-33F25C94E8C4}"/>
              </a:ext>
            </a:extLst>
          </p:cNvPr>
          <p:cNvSpPr>
            <a:spLocks noGrp="1"/>
          </p:cNvSpPr>
          <p:nvPr>
            <p:ph type="dt" sz="half" idx="2"/>
          </p:nvPr>
        </p:nvSpPr>
        <p:spPr>
          <a:xfrm>
            <a:off x="10702343" y="6462176"/>
            <a:ext cx="667553" cy="365125"/>
          </a:xfrm>
          <a:prstGeom prst="rect">
            <a:avLst/>
          </a:prstGeom>
        </p:spPr>
        <p:txBody>
          <a:bodyPr vert="horz" lIns="0" tIns="45720" rIns="91440" bIns="45720" rtlCol="0" anchor="ctr"/>
          <a:lstStyle>
            <a:lvl1pPr algn="r">
              <a:defRPr sz="1000">
                <a:solidFill>
                  <a:schemeClr val="bg2"/>
                </a:solidFill>
                <a:latin typeface="+mj-lt"/>
              </a:defRPr>
            </a:lvl1pPr>
          </a:lstStyle>
          <a:p>
            <a:r>
              <a:rPr lang="en-US"/>
              <a:t>|   2024</a:t>
            </a:r>
          </a:p>
        </p:txBody>
      </p:sp>
      <p:sp>
        <p:nvSpPr>
          <p:cNvPr id="10" name="Footer Placeholder 4">
            <a:extLst>
              <a:ext uri="{FF2B5EF4-FFF2-40B4-BE49-F238E27FC236}">
                <a16:creationId xmlns:a16="http://schemas.microsoft.com/office/drawing/2014/main" id="{2EE90038-1ACB-460A-4892-63E09D74FFD2}"/>
              </a:ext>
            </a:extLst>
          </p:cNvPr>
          <p:cNvSpPr>
            <a:spLocks noGrp="1"/>
          </p:cNvSpPr>
          <p:nvPr>
            <p:ph type="ftr" sz="quarter" idx="3"/>
          </p:nvPr>
        </p:nvSpPr>
        <p:spPr>
          <a:xfrm>
            <a:off x="7340957" y="6462176"/>
            <a:ext cx="3361386" cy="365125"/>
          </a:xfrm>
          <a:prstGeom prst="rect">
            <a:avLst/>
          </a:prstGeom>
        </p:spPr>
        <p:txBody>
          <a:bodyPr vert="horz" lIns="91440" tIns="45720" rIns="0" bIns="45720" rtlCol="0" anchor="ctr"/>
          <a:lstStyle>
            <a:lvl1pPr algn="r">
              <a:defRPr sz="1000" cap="all" baseline="0">
                <a:solidFill>
                  <a:schemeClr val="bg2"/>
                </a:solidFill>
              </a:defRPr>
            </a:lvl1pPr>
          </a:lstStyle>
          <a:p>
            <a:r>
              <a:rPr lang="en-CA"/>
              <a:t>www.seabridgegold.com</a:t>
            </a:r>
            <a:endParaRPr lang="en-US"/>
          </a:p>
        </p:txBody>
      </p:sp>
      <p:sp>
        <p:nvSpPr>
          <p:cNvPr id="11" name="Slide Number Placeholder 5">
            <a:extLst>
              <a:ext uri="{FF2B5EF4-FFF2-40B4-BE49-F238E27FC236}">
                <a16:creationId xmlns:a16="http://schemas.microsoft.com/office/drawing/2014/main" id="{8356F6A3-00DD-B254-D080-65E8E3F70D09}"/>
              </a:ext>
            </a:extLst>
          </p:cNvPr>
          <p:cNvSpPr>
            <a:spLocks noGrp="1"/>
          </p:cNvSpPr>
          <p:nvPr>
            <p:ph type="sldNum" sz="quarter" idx="4"/>
          </p:nvPr>
        </p:nvSpPr>
        <p:spPr>
          <a:xfrm>
            <a:off x="11598497" y="6455468"/>
            <a:ext cx="461359" cy="365125"/>
          </a:xfrm>
          <a:prstGeom prst="rect">
            <a:avLst/>
          </a:prstGeom>
        </p:spPr>
        <p:txBody>
          <a:bodyPr vert="horz" lIns="91440" tIns="45720" rIns="91440" bIns="45720" rtlCol="0" anchor="ctr"/>
          <a:lstStyle>
            <a:lvl1pPr algn="r">
              <a:defRPr sz="1200">
                <a:solidFill>
                  <a:schemeClr val="bg2"/>
                </a:solidFill>
                <a:latin typeface="Calibri" panose="020F0502020204030204" pitchFamily="34" charset="0"/>
                <a:cs typeface="Calibri" panose="020F0502020204030204" pitchFamily="34" charset="0"/>
              </a:defRPr>
            </a:lvl1pPr>
          </a:lstStyle>
          <a:p>
            <a:fld id="{A41F8B9C-F68A-4CB4-A897-D02AFE5D748E}" type="slidenum">
              <a:rPr lang="en-US" smtClean="0"/>
              <a:pPr/>
              <a:t>‹#›</a:t>
            </a:fld>
            <a:endParaRPr lang="en-US"/>
          </a:p>
        </p:txBody>
      </p:sp>
      <p:sp>
        <p:nvSpPr>
          <p:cNvPr id="14" name="TextBox 13">
            <a:extLst>
              <a:ext uri="{FF2B5EF4-FFF2-40B4-BE49-F238E27FC236}">
                <a16:creationId xmlns:a16="http://schemas.microsoft.com/office/drawing/2014/main" id="{56496A29-0AC1-C036-86A6-28D3B066529F}"/>
              </a:ext>
            </a:extLst>
          </p:cNvPr>
          <p:cNvSpPr txBox="1"/>
          <p:nvPr userDrawn="1"/>
        </p:nvSpPr>
        <p:spPr>
          <a:xfrm>
            <a:off x="7312098" y="6524353"/>
            <a:ext cx="1392595" cy="246221"/>
          </a:xfrm>
          <a:prstGeom prst="rect">
            <a:avLst/>
          </a:prstGeom>
          <a:noFill/>
        </p:spPr>
        <p:txBody>
          <a:bodyPr wrap="square" rtlCol="0">
            <a:spAutoFit/>
          </a:bodyPr>
          <a:lstStyle/>
          <a:p>
            <a:r>
              <a:rPr lang="en-CA" sz="1000" b="0" i="0">
                <a:solidFill>
                  <a:schemeClr val="bg2"/>
                </a:solidFill>
                <a:latin typeface="Calibri Light" panose="020F0302020204030204" pitchFamily="34" charset="0"/>
                <a:cs typeface="Calibri Light" panose="020F0302020204030204" pitchFamily="34" charset="0"/>
              </a:rPr>
              <a:t>TSX: SEA | NYSE: SA</a:t>
            </a:r>
            <a:endParaRPr lang="en-US" sz="1000" b="0" i="0">
              <a:solidFill>
                <a:schemeClr val="bg2"/>
              </a:solidFill>
              <a:latin typeface="Calibri Light" panose="020F0302020204030204" pitchFamily="34" charset="0"/>
              <a:cs typeface="Calibri Light" panose="020F0302020204030204" pitchFamily="34" charset="0"/>
            </a:endParaRPr>
          </a:p>
        </p:txBody>
      </p:sp>
      <p:pic>
        <p:nvPicPr>
          <p:cNvPr id="15" name="Graphic 14">
            <a:extLst>
              <a:ext uri="{FF2B5EF4-FFF2-40B4-BE49-F238E27FC236}">
                <a16:creationId xmlns:a16="http://schemas.microsoft.com/office/drawing/2014/main" id="{58AE4035-F786-C9CD-F54C-50C354866361}"/>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0259" y="6582871"/>
            <a:ext cx="1583644" cy="117057"/>
          </a:xfrm>
          <a:prstGeom prst="rect">
            <a:avLst/>
          </a:prstGeom>
        </p:spPr>
      </p:pic>
      <p:cxnSp>
        <p:nvCxnSpPr>
          <p:cNvPr id="16" name="Straight Connector 15">
            <a:extLst>
              <a:ext uri="{FF2B5EF4-FFF2-40B4-BE49-F238E27FC236}">
                <a16:creationId xmlns:a16="http://schemas.microsoft.com/office/drawing/2014/main" id="{8FB70620-63A6-6217-0DAE-4DE7E67D9B71}"/>
              </a:ext>
            </a:extLst>
          </p:cNvPr>
          <p:cNvCxnSpPr>
            <a:cxnSpLocks/>
          </p:cNvCxnSpPr>
          <p:nvPr userDrawn="1"/>
        </p:nvCxnSpPr>
        <p:spPr>
          <a:xfrm flipH="1">
            <a:off x="0" y="6420678"/>
            <a:ext cx="12192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348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ext, Image, and Quota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309EBF-6F8A-0B57-00BA-604525436816}"/>
              </a:ext>
            </a:extLst>
          </p:cNvPr>
          <p:cNvSpPr/>
          <p:nvPr userDrawn="1"/>
        </p:nvSpPr>
        <p:spPr>
          <a:xfrm>
            <a:off x="1851212" y="0"/>
            <a:ext cx="10340788" cy="6427694"/>
          </a:xfrm>
          <a:prstGeom prst="rect">
            <a:avLst/>
          </a:prstGeom>
          <a:solidFill>
            <a:srgbClr val="ECF5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6B95C019-DE45-8616-432F-898011136A46}"/>
              </a:ext>
            </a:extLst>
          </p:cNvPr>
          <p:cNvSpPr>
            <a:spLocks noGrp="1"/>
          </p:cNvSpPr>
          <p:nvPr>
            <p:ph type="title" hasCustomPrompt="1"/>
          </p:nvPr>
        </p:nvSpPr>
        <p:spPr>
          <a:xfrm>
            <a:off x="3580093" y="491107"/>
            <a:ext cx="7782672" cy="652466"/>
          </a:xfrm>
        </p:spPr>
        <p:txBody>
          <a:bodyPr/>
          <a:lstStyle/>
          <a:p>
            <a:r>
              <a:rPr lang="en-US"/>
              <a:t>Click To Edit Title</a:t>
            </a:r>
          </a:p>
        </p:txBody>
      </p:sp>
      <p:sp>
        <p:nvSpPr>
          <p:cNvPr id="8" name="Text Placeholder 4">
            <a:extLst>
              <a:ext uri="{FF2B5EF4-FFF2-40B4-BE49-F238E27FC236}">
                <a16:creationId xmlns:a16="http://schemas.microsoft.com/office/drawing/2014/main" id="{7616D6C0-9B90-75D4-1EBD-86F53EC7D6C6}"/>
              </a:ext>
            </a:extLst>
          </p:cNvPr>
          <p:cNvSpPr>
            <a:spLocks noGrp="1"/>
          </p:cNvSpPr>
          <p:nvPr>
            <p:ph type="body" sz="quarter" idx="14" hasCustomPrompt="1"/>
          </p:nvPr>
        </p:nvSpPr>
        <p:spPr>
          <a:xfrm>
            <a:off x="3558988" y="1304924"/>
            <a:ext cx="7799295" cy="2366123"/>
          </a:xfrm>
        </p:spPr>
        <p:txBody>
          <a:bodyPr numCol="2" spcCol="180000"/>
          <a:lstStyle/>
          <a:p>
            <a:pPr lvl="0"/>
            <a:r>
              <a:rPr lang="en-US"/>
              <a:t>This is a two column text placeholder</a:t>
            </a:r>
          </a:p>
          <a:p>
            <a:pPr lvl="1"/>
            <a:r>
              <a:rPr lang="en-US"/>
              <a:t>Second level</a:t>
            </a:r>
          </a:p>
          <a:p>
            <a:pPr lvl="2"/>
            <a:r>
              <a:rPr lang="en-US"/>
              <a:t>Third level</a:t>
            </a:r>
          </a:p>
          <a:p>
            <a:pPr lvl="3"/>
            <a:r>
              <a:rPr lang="en-US"/>
              <a:t>Fourth level</a:t>
            </a:r>
          </a:p>
          <a:p>
            <a:pPr lvl="4"/>
            <a:r>
              <a:rPr lang="en-US"/>
              <a:t>Fifth level</a:t>
            </a:r>
          </a:p>
        </p:txBody>
      </p:sp>
      <p:sp>
        <p:nvSpPr>
          <p:cNvPr id="10" name="Chart Placeholder 7">
            <a:extLst>
              <a:ext uri="{FF2B5EF4-FFF2-40B4-BE49-F238E27FC236}">
                <a16:creationId xmlns:a16="http://schemas.microsoft.com/office/drawing/2014/main" id="{CE04FEB5-9748-CFCE-3408-45E7ABBC53CE}"/>
              </a:ext>
            </a:extLst>
          </p:cNvPr>
          <p:cNvSpPr>
            <a:spLocks noGrp="1"/>
          </p:cNvSpPr>
          <p:nvPr>
            <p:ph type="chart" sz="quarter" idx="21"/>
          </p:nvPr>
        </p:nvSpPr>
        <p:spPr>
          <a:xfrm>
            <a:off x="3532375" y="3832225"/>
            <a:ext cx="3894884" cy="2379663"/>
          </a:xfrm>
        </p:spPr>
        <p:txBody>
          <a:bodyPr/>
          <a:lstStyle/>
          <a:p>
            <a:endParaRPr lang="en-US"/>
          </a:p>
        </p:txBody>
      </p:sp>
      <p:sp>
        <p:nvSpPr>
          <p:cNvPr id="11" name="Chart Placeholder 7">
            <a:extLst>
              <a:ext uri="{FF2B5EF4-FFF2-40B4-BE49-F238E27FC236}">
                <a16:creationId xmlns:a16="http://schemas.microsoft.com/office/drawing/2014/main" id="{AED315B4-557F-0DA1-258A-C02DC0492756}"/>
              </a:ext>
            </a:extLst>
          </p:cNvPr>
          <p:cNvSpPr>
            <a:spLocks noGrp="1"/>
          </p:cNvSpPr>
          <p:nvPr>
            <p:ph type="chart" sz="quarter" idx="22"/>
          </p:nvPr>
        </p:nvSpPr>
        <p:spPr>
          <a:xfrm>
            <a:off x="7476847" y="3823261"/>
            <a:ext cx="3894884" cy="2379663"/>
          </a:xfrm>
        </p:spPr>
        <p:txBody>
          <a:bodyPr/>
          <a:lstStyle/>
          <a:p>
            <a:endParaRPr lang="en-US"/>
          </a:p>
        </p:txBody>
      </p:sp>
      <p:sp>
        <p:nvSpPr>
          <p:cNvPr id="12" name="Picture Placeholder 11">
            <a:extLst>
              <a:ext uri="{FF2B5EF4-FFF2-40B4-BE49-F238E27FC236}">
                <a16:creationId xmlns:a16="http://schemas.microsoft.com/office/drawing/2014/main" id="{9C2C056D-3C16-6CA9-C3B4-9D5663359504}"/>
              </a:ext>
            </a:extLst>
          </p:cNvPr>
          <p:cNvSpPr>
            <a:spLocks noGrp="1"/>
          </p:cNvSpPr>
          <p:nvPr>
            <p:ph type="pic" sz="quarter" idx="20"/>
          </p:nvPr>
        </p:nvSpPr>
        <p:spPr>
          <a:xfrm>
            <a:off x="-1" y="0"/>
            <a:ext cx="3361765" cy="6855996"/>
          </a:xfrm>
          <a:custGeom>
            <a:avLst/>
            <a:gdLst>
              <a:gd name="connsiteX0" fmla="*/ 0 w 3142616"/>
              <a:gd name="connsiteY0" fmla="*/ 0 h 6409063"/>
              <a:gd name="connsiteX1" fmla="*/ 2192147 w 3142616"/>
              <a:gd name="connsiteY1" fmla="*/ 0 h 6409063"/>
              <a:gd name="connsiteX2" fmla="*/ 3142616 w 3142616"/>
              <a:gd name="connsiteY2" fmla="*/ 1829582 h 6409063"/>
              <a:gd name="connsiteX3" fmla="*/ 2184382 w 3142616"/>
              <a:gd name="connsiteY3" fmla="*/ 6409063 h 6409063"/>
              <a:gd name="connsiteX4" fmla="*/ 0 w 3142616"/>
              <a:gd name="connsiteY4" fmla="*/ 6409063 h 6409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616" h="6409063">
                <a:moveTo>
                  <a:pt x="0" y="0"/>
                </a:moveTo>
                <a:lnTo>
                  <a:pt x="2192147" y="0"/>
                </a:lnTo>
                <a:lnTo>
                  <a:pt x="3142616" y="1829582"/>
                </a:lnTo>
                <a:lnTo>
                  <a:pt x="2184382" y="6409063"/>
                </a:lnTo>
                <a:lnTo>
                  <a:pt x="0" y="6409063"/>
                </a:lnTo>
                <a:close/>
              </a:path>
            </a:pathLst>
          </a:custGeom>
        </p:spPr>
        <p:txBody>
          <a:bodyPr wrap="square">
            <a:noAutofit/>
          </a:bodyPr>
          <a:lstStyle/>
          <a:p>
            <a:endParaRPr lang="en-US"/>
          </a:p>
        </p:txBody>
      </p:sp>
      <p:sp>
        <p:nvSpPr>
          <p:cNvPr id="5" name="Rectangle 4">
            <a:extLst>
              <a:ext uri="{FF2B5EF4-FFF2-40B4-BE49-F238E27FC236}">
                <a16:creationId xmlns:a16="http://schemas.microsoft.com/office/drawing/2014/main" id="{1DFC5884-BDCD-061C-B328-DF6B40F3E9C5}"/>
              </a:ext>
            </a:extLst>
          </p:cNvPr>
          <p:cNvSpPr/>
          <p:nvPr userDrawn="1"/>
        </p:nvSpPr>
        <p:spPr>
          <a:xfrm>
            <a:off x="0" y="6419461"/>
            <a:ext cx="2259725" cy="43853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20EECC-32CB-4334-DABB-B9841C6F556B}"/>
              </a:ext>
            </a:extLst>
          </p:cNvPr>
          <p:cNvSpPr/>
          <p:nvPr userDrawn="1"/>
        </p:nvSpPr>
        <p:spPr>
          <a:xfrm>
            <a:off x="2249215" y="6419461"/>
            <a:ext cx="9942786" cy="43853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F3EFF8-0CDB-9CDE-1399-573157BFAEAD}"/>
              </a:ext>
            </a:extLst>
          </p:cNvPr>
          <p:cNvSpPr/>
          <p:nvPr userDrawn="1"/>
        </p:nvSpPr>
        <p:spPr>
          <a:xfrm>
            <a:off x="7182465" y="6427694"/>
            <a:ext cx="5009535" cy="430306"/>
          </a:xfrm>
          <a:prstGeom prst="rect">
            <a:avLst/>
          </a:prstGeom>
          <a:solidFill>
            <a:srgbClr val="616971">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3">
            <a:extLst>
              <a:ext uri="{FF2B5EF4-FFF2-40B4-BE49-F238E27FC236}">
                <a16:creationId xmlns:a16="http://schemas.microsoft.com/office/drawing/2014/main" id="{B109C169-2761-5C1D-6DEB-8497D2203322}"/>
              </a:ext>
            </a:extLst>
          </p:cNvPr>
          <p:cNvSpPr>
            <a:spLocks noGrp="1"/>
          </p:cNvSpPr>
          <p:nvPr>
            <p:ph type="dt" sz="half" idx="2"/>
          </p:nvPr>
        </p:nvSpPr>
        <p:spPr>
          <a:xfrm>
            <a:off x="10702343" y="6462176"/>
            <a:ext cx="667553" cy="365125"/>
          </a:xfrm>
          <a:prstGeom prst="rect">
            <a:avLst/>
          </a:prstGeom>
        </p:spPr>
        <p:txBody>
          <a:bodyPr vert="horz" lIns="0" tIns="45720" rIns="91440" bIns="45720" rtlCol="0" anchor="ctr"/>
          <a:lstStyle>
            <a:lvl1pPr algn="r">
              <a:defRPr sz="1000">
                <a:solidFill>
                  <a:schemeClr val="bg2"/>
                </a:solidFill>
                <a:latin typeface="+mj-lt"/>
              </a:defRPr>
            </a:lvl1pPr>
          </a:lstStyle>
          <a:p>
            <a:r>
              <a:rPr lang="en-US"/>
              <a:t>|   2024</a:t>
            </a:r>
          </a:p>
        </p:txBody>
      </p:sp>
      <p:sp>
        <p:nvSpPr>
          <p:cNvPr id="15" name="Footer Placeholder 4">
            <a:extLst>
              <a:ext uri="{FF2B5EF4-FFF2-40B4-BE49-F238E27FC236}">
                <a16:creationId xmlns:a16="http://schemas.microsoft.com/office/drawing/2014/main" id="{F5A606EB-AC89-1FF9-A72E-5C725289EE79}"/>
              </a:ext>
            </a:extLst>
          </p:cNvPr>
          <p:cNvSpPr>
            <a:spLocks noGrp="1"/>
          </p:cNvSpPr>
          <p:nvPr>
            <p:ph type="ftr" sz="quarter" idx="3"/>
          </p:nvPr>
        </p:nvSpPr>
        <p:spPr>
          <a:xfrm>
            <a:off x="7340957" y="6462176"/>
            <a:ext cx="3361386" cy="365125"/>
          </a:xfrm>
          <a:prstGeom prst="rect">
            <a:avLst/>
          </a:prstGeom>
        </p:spPr>
        <p:txBody>
          <a:bodyPr vert="horz" lIns="91440" tIns="45720" rIns="0" bIns="45720" rtlCol="0" anchor="ctr"/>
          <a:lstStyle>
            <a:lvl1pPr algn="r">
              <a:defRPr sz="1000" cap="all" baseline="0">
                <a:solidFill>
                  <a:schemeClr val="bg2"/>
                </a:solidFill>
              </a:defRPr>
            </a:lvl1pPr>
          </a:lstStyle>
          <a:p>
            <a:r>
              <a:rPr lang="en-CA"/>
              <a:t>www.seabridgegold.com</a:t>
            </a:r>
            <a:endParaRPr lang="en-US"/>
          </a:p>
        </p:txBody>
      </p:sp>
      <p:sp>
        <p:nvSpPr>
          <p:cNvPr id="16" name="Slide Number Placeholder 5">
            <a:extLst>
              <a:ext uri="{FF2B5EF4-FFF2-40B4-BE49-F238E27FC236}">
                <a16:creationId xmlns:a16="http://schemas.microsoft.com/office/drawing/2014/main" id="{D92348F3-E523-3479-32A7-FF0093E5E57F}"/>
              </a:ext>
            </a:extLst>
          </p:cNvPr>
          <p:cNvSpPr>
            <a:spLocks noGrp="1"/>
          </p:cNvSpPr>
          <p:nvPr>
            <p:ph type="sldNum" sz="quarter" idx="4"/>
          </p:nvPr>
        </p:nvSpPr>
        <p:spPr>
          <a:xfrm>
            <a:off x="11598497" y="6455468"/>
            <a:ext cx="461359" cy="365125"/>
          </a:xfrm>
          <a:prstGeom prst="rect">
            <a:avLst/>
          </a:prstGeom>
        </p:spPr>
        <p:txBody>
          <a:bodyPr vert="horz" lIns="91440" tIns="45720" rIns="91440" bIns="45720" rtlCol="0" anchor="ctr"/>
          <a:lstStyle>
            <a:lvl1pPr algn="r">
              <a:defRPr sz="1200">
                <a:solidFill>
                  <a:schemeClr val="bg2"/>
                </a:solidFill>
                <a:latin typeface="Calibri" panose="020F0502020204030204" pitchFamily="34" charset="0"/>
                <a:cs typeface="Calibri" panose="020F0502020204030204" pitchFamily="34" charset="0"/>
              </a:defRPr>
            </a:lvl1pPr>
          </a:lstStyle>
          <a:p>
            <a:fld id="{A41F8B9C-F68A-4CB4-A897-D02AFE5D748E}" type="slidenum">
              <a:rPr lang="en-US" smtClean="0"/>
              <a:pPr/>
              <a:t>‹#›</a:t>
            </a:fld>
            <a:endParaRPr lang="en-US"/>
          </a:p>
        </p:txBody>
      </p:sp>
      <p:sp>
        <p:nvSpPr>
          <p:cNvPr id="17" name="TextBox 16">
            <a:extLst>
              <a:ext uri="{FF2B5EF4-FFF2-40B4-BE49-F238E27FC236}">
                <a16:creationId xmlns:a16="http://schemas.microsoft.com/office/drawing/2014/main" id="{F6A8325E-F369-B689-7923-05A3904BDA83}"/>
              </a:ext>
            </a:extLst>
          </p:cNvPr>
          <p:cNvSpPr txBox="1"/>
          <p:nvPr userDrawn="1"/>
        </p:nvSpPr>
        <p:spPr>
          <a:xfrm>
            <a:off x="7312098" y="6524353"/>
            <a:ext cx="1392595" cy="246221"/>
          </a:xfrm>
          <a:prstGeom prst="rect">
            <a:avLst/>
          </a:prstGeom>
          <a:noFill/>
        </p:spPr>
        <p:txBody>
          <a:bodyPr wrap="square" rtlCol="0">
            <a:spAutoFit/>
          </a:bodyPr>
          <a:lstStyle/>
          <a:p>
            <a:r>
              <a:rPr lang="en-CA" sz="1000" b="0" i="0">
                <a:solidFill>
                  <a:schemeClr val="bg2"/>
                </a:solidFill>
                <a:latin typeface="Calibri Light" panose="020F0302020204030204" pitchFamily="34" charset="0"/>
                <a:cs typeface="Calibri Light" panose="020F0302020204030204" pitchFamily="34" charset="0"/>
              </a:rPr>
              <a:t>TSX: SEA | NYSE: SA</a:t>
            </a:r>
            <a:endParaRPr lang="en-US" sz="1000" b="0" i="0">
              <a:solidFill>
                <a:schemeClr val="bg2"/>
              </a:solidFill>
              <a:latin typeface="Calibri Light" panose="020F0302020204030204" pitchFamily="34" charset="0"/>
              <a:cs typeface="Calibri Light" panose="020F0302020204030204" pitchFamily="34" charset="0"/>
            </a:endParaRPr>
          </a:p>
        </p:txBody>
      </p:sp>
      <p:pic>
        <p:nvPicPr>
          <p:cNvPr id="18" name="Graphic 17">
            <a:extLst>
              <a:ext uri="{FF2B5EF4-FFF2-40B4-BE49-F238E27FC236}">
                <a16:creationId xmlns:a16="http://schemas.microsoft.com/office/drawing/2014/main" id="{8C8ED393-C602-6834-C085-5BB2A8DE0A88}"/>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0259" y="6582871"/>
            <a:ext cx="1583644" cy="117057"/>
          </a:xfrm>
          <a:prstGeom prst="rect">
            <a:avLst/>
          </a:prstGeom>
        </p:spPr>
      </p:pic>
      <p:cxnSp>
        <p:nvCxnSpPr>
          <p:cNvPr id="19" name="Straight Connector 18">
            <a:extLst>
              <a:ext uri="{FF2B5EF4-FFF2-40B4-BE49-F238E27FC236}">
                <a16:creationId xmlns:a16="http://schemas.microsoft.com/office/drawing/2014/main" id="{13176B52-2AEB-D171-66F0-BBF1B476FFA2}"/>
              </a:ext>
            </a:extLst>
          </p:cNvPr>
          <p:cNvCxnSpPr>
            <a:cxnSpLocks/>
          </p:cNvCxnSpPr>
          <p:nvPr userDrawn="1"/>
        </p:nvCxnSpPr>
        <p:spPr>
          <a:xfrm flipH="1">
            <a:off x="0" y="6420678"/>
            <a:ext cx="12192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313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BF44CC-38D8-425E-BF8C-232FCDEEB89C}"/>
              </a:ext>
            </a:extLst>
          </p:cNvPr>
          <p:cNvSpPr>
            <a:spLocks noGrp="1"/>
          </p:cNvSpPr>
          <p:nvPr>
            <p:ph type="title"/>
          </p:nvPr>
        </p:nvSpPr>
        <p:spPr>
          <a:xfrm>
            <a:off x="357281" y="254041"/>
            <a:ext cx="5832475" cy="652466"/>
          </a:xfrm>
          <a:prstGeom prst="rect">
            <a:avLst/>
          </a:prstGeom>
        </p:spPr>
        <p:txBody>
          <a:bodyPr vert="horz" lIns="0" tIns="45720" rIns="91440" bIns="4572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609CC644-A150-44B1-8BB3-87DECB9DA9D4}"/>
              </a:ext>
            </a:extLst>
          </p:cNvPr>
          <p:cNvSpPr>
            <a:spLocks noGrp="1"/>
          </p:cNvSpPr>
          <p:nvPr>
            <p:ph type="body" idx="1"/>
          </p:nvPr>
        </p:nvSpPr>
        <p:spPr>
          <a:xfrm>
            <a:off x="357281" y="1067860"/>
            <a:ext cx="10515600" cy="4753510"/>
          </a:xfrm>
          <a:prstGeom prst="rect">
            <a:avLst/>
          </a:prstGeom>
        </p:spPr>
        <p:txBody>
          <a:bodyPr vert="horz" lIns="36000" tIns="45720" rIns="3600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2341929"/>
      </p:ext>
    </p:extLst>
  </p:cSld>
  <p:clrMap bg1="lt1" tx1="dk1" bg2="lt2" tx2="dk2" accent1="accent1" accent2="accent2" accent3="accent3" accent4="accent4" accent5="accent5" accent6="accent6" hlink="hlink" folHlink="folHlink"/>
  <p:sldLayoutIdLst>
    <p:sldLayoutId id="2147483649" r:id="rId1"/>
    <p:sldLayoutId id="2147483683" r:id="rId2"/>
    <p:sldLayoutId id="2147483651" r:id="rId3"/>
    <p:sldLayoutId id="2147483676" r:id="rId4"/>
    <p:sldLayoutId id="2147483677" r:id="rId5"/>
    <p:sldLayoutId id="2147483681" r:id="rId6"/>
    <p:sldLayoutId id="2147483679" r:id="rId7"/>
    <p:sldLayoutId id="2147483685" r:id="rId8"/>
    <p:sldLayoutId id="2147483680" r:id="rId9"/>
    <p:sldLayoutId id="2147483660" r:id="rId10"/>
    <p:sldLayoutId id="2147483673" r:id="rId11"/>
    <p:sldLayoutId id="2147483661" r:id="rId12"/>
    <p:sldLayoutId id="2147483662" r:id="rId13"/>
    <p:sldLayoutId id="2147483654" r:id="rId14"/>
    <p:sldLayoutId id="2147483671" r:id="rId15"/>
    <p:sldLayoutId id="2147483665" r:id="rId16"/>
    <p:sldLayoutId id="2147483669" r:id="rId17"/>
    <p:sldLayoutId id="2147483682" r:id="rId18"/>
    <p:sldLayoutId id="2147483664" r:id="rId19"/>
    <p:sldLayoutId id="2147483650" r:id="rId20"/>
    <p:sldLayoutId id="2147483653" r:id="rId21"/>
    <p:sldLayoutId id="2147483666" r:id="rId22"/>
    <p:sldLayoutId id="2147483655" r:id="rId23"/>
    <p:sldLayoutId id="2147483684" r:id="rId24"/>
  </p:sldLayoutIdLst>
  <p:hf hdr="0"/>
  <p:txStyles>
    <p:titleStyle>
      <a:lvl1pPr algn="l" defTabSz="914400" rtl="0" eaLnBrk="1" latinLnBrk="0" hangingPunct="1">
        <a:lnSpc>
          <a:spcPct val="90000"/>
        </a:lnSpc>
        <a:spcBef>
          <a:spcPct val="0"/>
        </a:spcBef>
        <a:buNone/>
        <a:defRPr sz="3300" b="0" i="0" u="none" kern="1200" cap="none" baseline="0">
          <a:solidFill>
            <a:srgbClr val="D79922"/>
          </a:solidFill>
          <a:latin typeface="Calibri Light" panose="020F0302020204030204" pitchFamily="34" charset="0"/>
          <a:ea typeface="+mj-ea"/>
          <a:cs typeface="Calibri Light" panose="020F0302020204030204" pitchFamily="34" charset="0"/>
        </a:defRPr>
      </a:lvl1pPr>
    </p:titleStyle>
    <p:bodyStyle>
      <a:lvl1pPr marL="266700" indent="-266700" algn="l" defTabSz="914400" rtl="0" eaLnBrk="1" latinLnBrk="0" hangingPunct="1">
        <a:lnSpc>
          <a:spcPct val="125000"/>
        </a:lnSpc>
        <a:spcBef>
          <a:spcPts val="500"/>
        </a:spcBef>
        <a:buClr>
          <a:schemeClr val="accent1"/>
        </a:buClr>
        <a:buFont typeface="Montserrat" panose="00000500000000000000" pitchFamily="2" charset="0"/>
        <a:buChar char="▶"/>
        <a:defRPr sz="1400" b="0" i="0" kern="1200">
          <a:solidFill>
            <a:schemeClr val="tx1"/>
          </a:solidFill>
          <a:latin typeface="Calibri Light" panose="020F0302020204030204" pitchFamily="34" charset="0"/>
          <a:ea typeface="+mn-ea"/>
          <a:cs typeface="Calibri Light" panose="020F0302020204030204" pitchFamily="34" charset="0"/>
        </a:defRPr>
      </a:lvl1pPr>
      <a:lvl2pPr marL="450850" indent="-269875" algn="l" defTabSz="914400" rtl="0" eaLnBrk="1" latinLnBrk="0" hangingPunct="1">
        <a:lnSpc>
          <a:spcPct val="125000"/>
        </a:lnSpc>
        <a:spcBef>
          <a:spcPts val="500"/>
        </a:spcBef>
        <a:buClr>
          <a:schemeClr val="accent1"/>
        </a:buClr>
        <a:buFont typeface="Montserrat" panose="00000500000000000000" pitchFamily="2" charset="0"/>
        <a:buChar char="▶"/>
        <a:defRPr sz="1400" b="0" i="0" kern="1200">
          <a:solidFill>
            <a:schemeClr val="tx1"/>
          </a:solidFill>
          <a:latin typeface="Calibri Light" panose="020F0302020204030204" pitchFamily="34" charset="0"/>
          <a:ea typeface="+mn-ea"/>
          <a:cs typeface="Calibri Light" panose="020F0302020204030204" pitchFamily="34" charset="0"/>
        </a:defRPr>
      </a:lvl2pPr>
      <a:lvl3pPr marL="720725"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3pPr>
      <a:lvl4pPr marL="992188"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4pPr>
      <a:lvl5pPr marL="1262063" indent="-2587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3" orient="horz" pos="4020" userDrawn="1">
          <p15:clr>
            <a:srgbClr val="F26B43"/>
          </p15:clr>
        </p15:guide>
        <p15:guide id="4" pos="7582" userDrawn="1">
          <p15:clr>
            <a:srgbClr val="F26B43"/>
          </p15:clr>
        </p15:guide>
        <p15:guide id="5" pos="98" userDrawn="1">
          <p15:clr>
            <a:srgbClr val="F26B43"/>
          </p15:clr>
        </p15:guide>
        <p15:guide id="7" pos="3840" userDrawn="1">
          <p15:clr>
            <a:srgbClr val="F26B43"/>
          </p15:clr>
        </p15:guide>
        <p15:guide id="8" pos="2593" userDrawn="1">
          <p15:clr>
            <a:srgbClr val="F26B43"/>
          </p15:clr>
        </p15:guide>
        <p15:guide id="9" pos="5087" userDrawn="1">
          <p15:clr>
            <a:srgbClr val="F26B43"/>
          </p15:clr>
        </p15:guide>
        <p15:guide id="10" orient="horz" pos="82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8.png"/><Relationship Id="rId3" Type="http://schemas.openxmlformats.org/officeDocument/2006/relationships/image" Target="../media/image25.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7.png"/><Relationship Id="rId2" Type="http://schemas.openxmlformats.org/officeDocument/2006/relationships/notesSlide" Target="../notesSlides/notesSlide7.xml"/><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17.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pn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50.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7.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1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1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2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2.xml"/><Relationship Id="rId1" Type="http://schemas.openxmlformats.org/officeDocument/2006/relationships/slideLayout" Target="../slideLayouts/slideLayout21.xml"/><Relationship Id="rId5" Type="http://schemas.openxmlformats.org/officeDocument/2006/relationships/image" Target="../media/image82.emf"/><Relationship Id="rId4" Type="http://schemas.openxmlformats.org/officeDocument/2006/relationships/image" Target="../media/image81.jpeg"/></Relationships>
</file>

<file path=ppt/slides/_rels/slide27.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hyperlink" Target="mailto:info@seabridgegold.com" TargetMode="External"/><Relationship Id="rId7" Type="http://schemas.openxmlformats.org/officeDocument/2006/relationships/image" Target="../media/image85.png"/><Relationship Id="rId12" Type="http://schemas.openxmlformats.org/officeDocument/2006/relationships/image" Target="../media/image90.svg"/><Relationship Id="rId2" Type="http://schemas.openxmlformats.org/officeDocument/2006/relationships/notesSlide" Target="../notesSlides/notesSlide13.xml"/><Relationship Id="rId16" Type="http://schemas.openxmlformats.org/officeDocument/2006/relationships/hyperlink" Target="mailto:susan@seabridgegold.com" TargetMode="External"/><Relationship Id="rId1" Type="http://schemas.openxmlformats.org/officeDocument/2006/relationships/slideLayout" Target="../slideLayouts/slideLayout24.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hyperlink" Target="mailto:bpelletier@seabridgegold.com" TargetMode="External"/><Relationship Id="rId10" Type="http://schemas.openxmlformats.org/officeDocument/2006/relationships/image" Target="../media/image88.svg"/><Relationship Id="rId4" Type="http://schemas.openxmlformats.org/officeDocument/2006/relationships/hyperlink" Target="mailto:ksm_community@seabridgegold.com" TargetMode="External"/><Relationship Id="rId9" Type="http://schemas.openxmlformats.org/officeDocument/2006/relationships/image" Target="../media/image87.png"/><Relationship Id="rId14" Type="http://schemas.openxmlformats.org/officeDocument/2006/relationships/image" Target="../media/image92.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15.emf"/><Relationship Id="rId4" Type="http://schemas.openxmlformats.org/officeDocument/2006/relationships/image" Target="../media/image14.emf"/></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8.emf"/><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21.emf"/><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arallelogram 19">
            <a:extLst>
              <a:ext uri="{FF2B5EF4-FFF2-40B4-BE49-F238E27FC236}">
                <a16:creationId xmlns:a16="http://schemas.microsoft.com/office/drawing/2014/main" id="{305E760A-28CD-3DBD-C7FF-90C678DC6FC4}"/>
              </a:ext>
            </a:extLst>
          </p:cNvPr>
          <p:cNvSpPr/>
          <p:nvPr/>
        </p:nvSpPr>
        <p:spPr>
          <a:xfrm>
            <a:off x="5631888" y="1851506"/>
            <a:ext cx="5744455" cy="2413416"/>
          </a:xfrm>
          <a:custGeom>
            <a:avLst/>
            <a:gdLst>
              <a:gd name="connsiteX0" fmla="*/ 0 w 5715880"/>
              <a:gd name="connsiteY0" fmla="*/ 2413416 h 2413416"/>
              <a:gd name="connsiteX1" fmla="*/ 363509 w 5715880"/>
              <a:gd name="connsiteY1" fmla="*/ 0 h 2413416"/>
              <a:gd name="connsiteX2" fmla="*/ 5715880 w 5715880"/>
              <a:gd name="connsiteY2" fmla="*/ 0 h 2413416"/>
              <a:gd name="connsiteX3" fmla="*/ 5352371 w 5715880"/>
              <a:gd name="connsiteY3" fmla="*/ 2413416 h 2413416"/>
              <a:gd name="connsiteX4" fmla="*/ 0 w 5715880"/>
              <a:gd name="connsiteY4" fmla="*/ 2413416 h 2413416"/>
              <a:gd name="connsiteX0" fmla="*/ 0 w 5744455"/>
              <a:gd name="connsiteY0" fmla="*/ 2413416 h 2413416"/>
              <a:gd name="connsiteX1" fmla="*/ 363509 w 5744455"/>
              <a:gd name="connsiteY1" fmla="*/ 0 h 2413416"/>
              <a:gd name="connsiteX2" fmla="*/ 5744455 w 5744455"/>
              <a:gd name="connsiteY2" fmla="*/ 14287 h 2413416"/>
              <a:gd name="connsiteX3" fmla="*/ 5352371 w 5744455"/>
              <a:gd name="connsiteY3" fmla="*/ 2413416 h 2413416"/>
              <a:gd name="connsiteX4" fmla="*/ 0 w 5744455"/>
              <a:gd name="connsiteY4" fmla="*/ 2413416 h 2413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4455" h="2413416">
                <a:moveTo>
                  <a:pt x="0" y="2413416"/>
                </a:moveTo>
                <a:lnTo>
                  <a:pt x="363509" y="0"/>
                </a:lnTo>
                <a:lnTo>
                  <a:pt x="5744455" y="14287"/>
                </a:lnTo>
                <a:lnTo>
                  <a:pt x="5352371" y="2413416"/>
                </a:lnTo>
                <a:lnTo>
                  <a:pt x="0" y="2413416"/>
                </a:lnTo>
                <a:close/>
              </a:path>
            </a:pathLst>
          </a:custGeom>
          <a:gradFill flip="none" rotWithShape="1">
            <a:gsLst>
              <a:gs pos="0">
                <a:srgbClr val="364147">
                  <a:alpha val="90000"/>
                </a:srgbClr>
              </a:gs>
              <a:gs pos="88000">
                <a:srgbClr val="364147">
                  <a:alpha val="70000"/>
                </a:srgbClr>
              </a:gs>
              <a:gs pos="100000">
                <a:srgbClr val="364147">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title 17">
            <a:extLst>
              <a:ext uri="{FF2B5EF4-FFF2-40B4-BE49-F238E27FC236}">
                <a16:creationId xmlns:a16="http://schemas.microsoft.com/office/drawing/2014/main" id="{3F3DB7D9-0AD9-622C-15F3-862421D17C34}"/>
              </a:ext>
            </a:extLst>
          </p:cNvPr>
          <p:cNvSpPr>
            <a:spLocks noGrp="1"/>
          </p:cNvSpPr>
          <p:nvPr>
            <p:ph type="subTitle" idx="1"/>
          </p:nvPr>
        </p:nvSpPr>
        <p:spPr>
          <a:xfrm>
            <a:off x="6404494" y="3217614"/>
            <a:ext cx="3521172" cy="952919"/>
          </a:xfrm>
        </p:spPr>
        <p:txBody>
          <a:bodyPr vert="horz" lIns="36000" tIns="45720" rIns="36000" bIns="45720" rtlCol="0" anchor="t">
            <a:noAutofit/>
          </a:bodyPr>
          <a:lstStyle/>
          <a:p>
            <a:pPr>
              <a:lnSpc>
                <a:spcPct val="100000"/>
              </a:lnSpc>
            </a:pPr>
            <a:r>
              <a:rPr lang="en-US" sz="1800">
                <a:latin typeface="Calibri Light"/>
                <a:ea typeface="Calibri Light"/>
                <a:cs typeface="Calibri Light"/>
              </a:rPr>
              <a:t>A 20+ year track record of growing ounces of gold in the ground faster than shares outstanding</a:t>
            </a:r>
          </a:p>
        </p:txBody>
      </p:sp>
      <p:sp>
        <p:nvSpPr>
          <p:cNvPr id="10" name="Text Placeholder 9">
            <a:extLst>
              <a:ext uri="{FF2B5EF4-FFF2-40B4-BE49-F238E27FC236}">
                <a16:creationId xmlns:a16="http://schemas.microsoft.com/office/drawing/2014/main" id="{5FF63C13-CB5F-4986-B720-9083781AC589}"/>
              </a:ext>
            </a:extLst>
          </p:cNvPr>
          <p:cNvSpPr>
            <a:spLocks noGrp="1"/>
          </p:cNvSpPr>
          <p:nvPr>
            <p:ph type="body" sz="quarter" idx="13"/>
          </p:nvPr>
        </p:nvSpPr>
        <p:spPr>
          <a:xfrm>
            <a:off x="6404494" y="1939360"/>
            <a:ext cx="3651250" cy="388937"/>
          </a:xfrm>
        </p:spPr>
        <p:txBody>
          <a:bodyPr/>
          <a:lstStyle/>
          <a:p>
            <a:r>
              <a:rPr lang="en-CA" dirty="0">
                <a:latin typeface="Calibri Light"/>
                <a:ea typeface="Calibri Light"/>
                <a:cs typeface="Calibri Light"/>
              </a:rPr>
              <a:t>Denver gold forum 2025</a:t>
            </a:r>
          </a:p>
        </p:txBody>
      </p:sp>
      <p:cxnSp>
        <p:nvCxnSpPr>
          <p:cNvPr id="2" name="Straight Connector 1">
            <a:extLst>
              <a:ext uri="{FF2B5EF4-FFF2-40B4-BE49-F238E27FC236}">
                <a16:creationId xmlns:a16="http://schemas.microsoft.com/office/drawing/2014/main" id="{3DBFE64D-4366-6F37-CADE-EBDDDB63A526}"/>
              </a:ext>
            </a:extLst>
          </p:cNvPr>
          <p:cNvCxnSpPr>
            <a:cxnSpLocks/>
          </p:cNvCxnSpPr>
          <p:nvPr/>
        </p:nvCxnSpPr>
        <p:spPr>
          <a:xfrm>
            <a:off x="6420300" y="3061038"/>
            <a:ext cx="4518258"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4" name="Graphic 23">
            <a:extLst>
              <a:ext uri="{FF2B5EF4-FFF2-40B4-BE49-F238E27FC236}">
                <a16:creationId xmlns:a16="http://schemas.microsoft.com/office/drawing/2014/main" id="{6B72455C-B4DA-7F7D-A53A-2AC0FC7CD3B9}"/>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39038" y="2526062"/>
            <a:ext cx="4510727" cy="333416"/>
          </a:xfrm>
          <a:prstGeom prst="rect">
            <a:avLst/>
          </a:prstGeom>
        </p:spPr>
      </p:pic>
    </p:spTree>
    <p:extLst>
      <p:ext uri="{BB962C8B-B14F-4D97-AF65-F5344CB8AC3E}">
        <p14:creationId xmlns:p14="http://schemas.microsoft.com/office/powerpoint/2010/main" val="1782657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D5D782E5-C6CA-ED84-30DB-2FD08EE8ED68}"/>
              </a:ext>
            </a:extLst>
          </p:cNvPr>
          <p:cNvSpPr/>
          <p:nvPr/>
        </p:nvSpPr>
        <p:spPr>
          <a:xfrm>
            <a:off x="-1" y="0"/>
            <a:ext cx="7204365" cy="6414654"/>
          </a:xfrm>
          <a:custGeom>
            <a:avLst/>
            <a:gdLst>
              <a:gd name="connsiteX0" fmla="*/ 0 w 6858001"/>
              <a:gd name="connsiteY0" fmla="*/ 0 h 6400800"/>
              <a:gd name="connsiteX1" fmla="*/ 6858001 w 6858001"/>
              <a:gd name="connsiteY1" fmla="*/ 0 h 6400800"/>
              <a:gd name="connsiteX2" fmla="*/ 6858001 w 6858001"/>
              <a:gd name="connsiteY2" fmla="*/ 6400800 h 6400800"/>
              <a:gd name="connsiteX3" fmla="*/ 0 w 6858001"/>
              <a:gd name="connsiteY3" fmla="*/ 6400800 h 6400800"/>
              <a:gd name="connsiteX4" fmla="*/ 0 w 6858001"/>
              <a:gd name="connsiteY4" fmla="*/ 0 h 6400800"/>
              <a:gd name="connsiteX0" fmla="*/ 0 w 7204365"/>
              <a:gd name="connsiteY0" fmla="*/ 0 h 6400800"/>
              <a:gd name="connsiteX1" fmla="*/ 7204365 w 7204365"/>
              <a:gd name="connsiteY1" fmla="*/ 0 h 6400800"/>
              <a:gd name="connsiteX2" fmla="*/ 6858001 w 7204365"/>
              <a:gd name="connsiteY2" fmla="*/ 6400800 h 6400800"/>
              <a:gd name="connsiteX3" fmla="*/ 0 w 7204365"/>
              <a:gd name="connsiteY3" fmla="*/ 6400800 h 6400800"/>
              <a:gd name="connsiteX4" fmla="*/ 0 w 7204365"/>
              <a:gd name="connsiteY4" fmla="*/ 0 h 6400800"/>
              <a:gd name="connsiteX0" fmla="*/ 0 w 7204365"/>
              <a:gd name="connsiteY0" fmla="*/ 0 h 6414654"/>
              <a:gd name="connsiteX1" fmla="*/ 7204365 w 7204365"/>
              <a:gd name="connsiteY1" fmla="*/ 0 h 6414654"/>
              <a:gd name="connsiteX2" fmla="*/ 6179128 w 7204365"/>
              <a:gd name="connsiteY2" fmla="*/ 6414654 h 6414654"/>
              <a:gd name="connsiteX3" fmla="*/ 0 w 7204365"/>
              <a:gd name="connsiteY3" fmla="*/ 6400800 h 6414654"/>
              <a:gd name="connsiteX4" fmla="*/ 0 w 7204365"/>
              <a:gd name="connsiteY4" fmla="*/ 0 h 641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4365" h="6414654">
                <a:moveTo>
                  <a:pt x="0" y="0"/>
                </a:moveTo>
                <a:lnTo>
                  <a:pt x="7204365" y="0"/>
                </a:lnTo>
                <a:lnTo>
                  <a:pt x="6179128" y="6414654"/>
                </a:lnTo>
                <a:lnTo>
                  <a:pt x="0" y="6400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20960D-083D-4D78-9074-27EF4C4B8DE3}"/>
              </a:ext>
            </a:extLst>
          </p:cNvPr>
          <p:cNvSpPr>
            <a:spLocks noGrp="1"/>
          </p:cNvSpPr>
          <p:nvPr>
            <p:ph type="title"/>
          </p:nvPr>
        </p:nvSpPr>
        <p:spPr>
          <a:xfrm>
            <a:off x="606663" y="489569"/>
            <a:ext cx="5832475" cy="652466"/>
          </a:xfrm>
        </p:spPr>
        <p:txBody>
          <a:bodyPr/>
          <a:lstStyle/>
          <a:p>
            <a:r>
              <a:rPr lang="en-CA"/>
              <a:t>KSM: </a:t>
            </a:r>
            <a:endParaRPr lang="en-US"/>
          </a:p>
        </p:txBody>
      </p:sp>
      <p:sp>
        <p:nvSpPr>
          <p:cNvPr id="6" name="Date Placeholder 5">
            <a:extLst>
              <a:ext uri="{FF2B5EF4-FFF2-40B4-BE49-F238E27FC236}">
                <a16:creationId xmlns:a16="http://schemas.microsoft.com/office/drawing/2014/main" id="{E3191BB9-BF49-45D5-A2D1-8CD9444EE0E1}"/>
              </a:ext>
            </a:extLst>
          </p:cNvPr>
          <p:cNvSpPr>
            <a:spLocks noGrp="1"/>
          </p:cNvSpPr>
          <p:nvPr>
            <p:ph type="dt" sz="half" idx="2"/>
          </p:nvPr>
        </p:nvSpPr>
        <p:spPr>
          <a:xfrm>
            <a:off x="10702343" y="6462176"/>
            <a:ext cx="667553" cy="365125"/>
          </a:xfrm>
          <a:prstGeom prst="rect">
            <a:avLst/>
          </a:prstGeom>
        </p:spPr>
        <p:txBody>
          <a:bodyPr/>
          <a:lstStyle/>
          <a:p>
            <a:r>
              <a:rPr lang="en-US"/>
              <a:t>|   2025</a:t>
            </a:r>
          </a:p>
        </p:txBody>
      </p:sp>
      <p:sp>
        <p:nvSpPr>
          <p:cNvPr id="7" name="Footer Placeholder 6">
            <a:extLst>
              <a:ext uri="{FF2B5EF4-FFF2-40B4-BE49-F238E27FC236}">
                <a16:creationId xmlns:a16="http://schemas.microsoft.com/office/drawing/2014/main" id="{4F408CF0-193E-465E-A877-3383778F1073}"/>
              </a:ext>
            </a:extLst>
          </p:cNvPr>
          <p:cNvSpPr>
            <a:spLocks noGrp="1"/>
          </p:cNvSpPr>
          <p:nvPr>
            <p:ph type="ftr" sz="quarter" idx="3"/>
          </p:nvPr>
        </p:nvSpPr>
        <p:spPr>
          <a:xfrm>
            <a:off x="7340957" y="6462176"/>
            <a:ext cx="3361386" cy="365125"/>
          </a:xfrm>
          <a:prstGeom prst="rect">
            <a:avLst/>
          </a:prstGeom>
        </p:spPr>
        <p:txBody>
          <a:bodyPr/>
          <a:lstStyle/>
          <a:p>
            <a:r>
              <a:rPr lang="en-CA"/>
              <a:t>Www.seabridgegold.com</a:t>
            </a:r>
            <a:endParaRPr lang="en-US"/>
          </a:p>
        </p:txBody>
      </p:sp>
      <p:sp>
        <p:nvSpPr>
          <p:cNvPr id="8" name="Slide Number Placeholder 7">
            <a:extLst>
              <a:ext uri="{FF2B5EF4-FFF2-40B4-BE49-F238E27FC236}">
                <a16:creationId xmlns:a16="http://schemas.microsoft.com/office/drawing/2014/main" id="{5147C4B7-0E4A-4B75-9C78-768C81B37ACE}"/>
              </a:ext>
            </a:extLst>
          </p:cNvPr>
          <p:cNvSpPr>
            <a:spLocks noGrp="1"/>
          </p:cNvSpPr>
          <p:nvPr>
            <p:ph type="sldNum" sz="quarter" idx="4"/>
          </p:nvPr>
        </p:nvSpPr>
        <p:spPr>
          <a:xfrm>
            <a:off x="11598497" y="6455468"/>
            <a:ext cx="461359" cy="365125"/>
          </a:xfrm>
          <a:prstGeom prst="rect">
            <a:avLst/>
          </a:prstGeom>
        </p:spPr>
        <p:txBody>
          <a:bodyPr/>
          <a:lstStyle/>
          <a:p>
            <a:fld id="{A41F8B9C-F68A-4CB4-A897-D02AFE5D748E}" type="slidenum">
              <a:rPr lang="en-US" smtClean="0"/>
              <a:pPr/>
              <a:t>10</a:t>
            </a:fld>
            <a:endParaRPr lang="en-US"/>
          </a:p>
        </p:txBody>
      </p:sp>
      <p:sp>
        <p:nvSpPr>
          <p:cNvPr id="5" name="Text Placeholder 4">
            <a:extLst>
              <a:ext uri="{FF2B5EF4-FFF2-40B4-BE49-F238E27FC236}">
                <a16:creationId xmlns:a16="http://schemas.microsoft.com/office/drawing/2014/main" id="{D3B8F7B8-91E0-4A6D-B842-A0AF468714BC}"/>
              </a:ext>
            </a:extLst>
          </p:cNvPr>
          <p:cNvSpPr>
            <a:spLocks noGrp="1"/>
          </p:cNvSpPr>
          <p:nvPr>
            <p:ph type="body" sz="quarter" idx="4294967295"/>
          </p:nvPr>
        </p:nvSpPr>
        <p:spPr>
          <a:xfrm>
            <a:off x="573474" y="1466049"/>
            <a:ext cx="6256590" cy="2271712"/>
          </a:xfrm>
        </p:spPr>
        <p:txBody>
          <a:bodyPr numCol="1"/>
          <a:lstStyle/>
          <a:p>
            <a:pPr>
              <a:lnSpc>
                <a:spcPct val="100000"/>
              </a:lnSpc>
            </a:pPr>
            <a:r>
              <a:rPr lang="en-US"/>
              <a:t>One of the world’s largest undeveloped gold/copper projects by gold and copper resources</a:t>
            </a:r>
          </a:p>
          <a:p>
            <a:pPr>
              <a:lnSpc>
                <a:spcPct val="100000"/>
              </a:lnSpc>
            </a:pPr>
            <a:r>
              <a:rPr lang="en-US"/>
              <a:t>2022 PFS demonstrates a more sustainable and more profitable mining operation than its 2016 predecessor</a:t>
            </a:r>
          </a:p>
          <a:p>
            <a:pPr>
              <a:lnSpc>
                <a:spcPct val="100000"/>
              </a:lnSpc>
            </a:pPr>
            <a:r>
              <a:rPr lang="en-US"/>
              <a:t>Located in mining-friendly British Columbia near existing and past producers</a:t>
            </a:r>
          </a:p>
          <a:p>
            <a:pPr lvl="2">
              <a:lnSpc>
                <a:spcPct val="100000"/>
              </a:lnSpc>
            </a:pPr>
            <a:r>
              <a:rPr lang="en-US"/>
              <a:t>Adjacent to established infrastructure</a:t>
            </a:r>
          </a:p>
          <a:p>
            <a:pPr lvl="2">
              <a:lnSpc>
                <a:spcPct val="100000"/>
              </a:lnSpc>
            </a:pPr>
            <a:r>
              <a:rPr lang="en-US"/>
              <a:t>Access to regional workforce and supplies</a:t>
            </a:r>
          </a:p>
          <a:p>
            <a:pPr lvl="2">
              <a:lnSpc>
                <a:spcPct val="100000"/>
              </a:lnSpc>
            </a:pPr>
            <a:r>
              <a:rPr lang="en-US"/>
              <a:t>Established procedures for obtaining permits</a:t>
            </a:r>
          </a:p>
        </p:txBody>
      </p:sp>
      <p:sp>
        <p:nvSpPr>
          <p:cNvPr id="4" name="Text Placeholder 10">
            <a:extLst>
              <a:ext uri="{FF2B5EF4-FFF2-40B4-BE49-F238E27FC236}">
                <a16:creationId xmlns:a16="http://schemas.microsoft.com/office/drawing/2014/main" id="{0A6D1BD5-8FD7-10BA-21C3-A359036B2AFB}"/>
              </a:ext>
            </a:extLst>
          </p:cNvPr>
          <p:cNvSpPr txBox="1">
            <a:spLocks/>
          </p:cNvSpPr>
          <p:nvPr/>
        </p:nvSpPr>
        <p:spPr>
          <a:xfrm>
            <a:off x="564676" y="1071396"/>
            <a:ext cx="5290481" cy="396431"/>
          </a:xfrm>
          <a:prstGeom prst="rect">
            <a:avLst/>
          </a:prstGeom>
        </p:spPr>
        <p:txBody>
          <a:bodyPr vert="horz" lIns="36000" tIns="45720" rIns="36000" bIns="45720" rtlCol="0">
            <a:noAutofit/>
          </a:bodyPr>
          <a:lstStyle>
            <a:lvl1pPr marL="0" indent="0" algn="l" defTabSz="914400" rtl="0" eaLnBrk="1" latinLnBrk="0" hangingPunct="1">
              <a:lnSpc>
                <a:spcPct val="125000"/>
              </a:lnSpc>
              <a:spcBef>
                <a:spcPts val="500"/>
              </a:spcBef>
              <a:buClr>
                <a:schemeClr val="accent1"/>
              </a:buClr>
              <a:buFont typeface="Montserrat" panose="00000500000000000000" pitchFamily="2" charset="0"/>
              <a:buNone/>
              <a:defRPr sz="1400" b="1" i="0" kern="1200" cap="all" baseline="0">
                <a:solidFill>
                  <a:schemeClr val="tx1"/>
                </a:solidFill>
                <a:latin typeface="+mj-lt"/>
                <a:ea typeface="+mn-ea"/>
                <a:cs typeface="Calibri Light" panose="020F0302020204030204" pitchFamily="34" charset="0"/>
              </a:defRPr>
            </a:lvl1pPr>
            <a:lvl2pPr marL="450850" indent="-269875" algn="l" defTabSz="914400" rtl="0" eaLnBrk="1" latinLnBrk="0" hangingPunct="1">
              <a:lnSpc>
                <a:spcPct val="125000"/>
              </a:lnSpc>
              <a:spcBef>
                <a:spcPts val="500"/>
              </a:spcBef>
              <a:buClr>
                <a:schemeClr val="accent1"/>
              </a:buClr>
              <a:buFont typeface="Montserrat" panose="00000500000000000000" pitchFamily="2" charset="0"/>
              <a:buChar char="▶"/>
              <a:defRPr sz="1400" b="0" i="0" kern="1200">
                <a:solidFill>
                  <a:schemeClr val="tx1"/>
                </a:solidFill>
                <a:latin typeface="Calibri Light" panose="020F0302020204030204" pitchFamily="34" charset="0"/>
                <a:ea typeface="+mn-ea"/>
                <a:cs typeface="Calibri Light" panose="020F0302020204030204" pitchFamily="34" charset="0"/>
              </a:defRPr>
            </a:lvl2pPr>
            <a:lvl3pPr marL="720725"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3pPr>
            <a:lvl4pPr marL="992188"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4pPr>
            <a:lvl5pPr marL="1262063" indent="-2587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 RARE, WORLD-CLASS PROJECT IN A TOP MINING JURISDICTION</a:t>
            </a:r>
          </a:p>
        </p:txBody>
      </p:sp>
      <p:sp>
        <p:nvSpPr>
          <p:cNvPr id="9" name="Text Placeholder 4">
            <a:extLst>
              <a:ext uri="{FF2B5EF4-FFF2-40B4-BE49-F238E27FC236}">
                <a16:creationId xmlns:a16="http://schemas.microsoft.com/office/drawing/2014/main" id="{3D6617AA-7755-2EA3-DFA2-9FA71125AA45}"/>
              </a:ext>
            </a:extLst>
          </p:cNvPr>
          <p:cNvSpPr txBox="1">
            <a:spLocks/>
          </p:cNvSpPr>
          <p:nvPr/>
        </p:nvSpPr>
        <p:spPr>
          <a:xfrm>
            <a:off x="593413" y="4096838"/>
            <a:ext cx="6996925" cy="2271652"/>
          </a:xfrm>
          <a:prstGeom prst="rect">
            <a:avLst/>
          </a:prstGeom>
        </p:spPr>
        <p:txBody>
          <a:bodyPr vert="horz" lIns="36000" tIns="45720" rIns="36000" bIns="45720" numCol="1" spcCol="216000" rtlCol="0">
            <a:noAutofit/>
          </a:bodyPr>
          <a:lstStyle>
            <a:lvl1pPr marL="266700" indent="-266700" algn="l" defTabSz="914400" rtl="0" eaLnBrk="1" latinLnBrk="0" hangingPunct="1">
              <a:lnSpc>
                <a:spcPct val="125000"/>
              </a:lnSpc>
              <a:spcBef>
                <a:spcPts val="500"/>
              </a:spcBef>
              <a:buClr>
                <a:schemeClr val="accent1"/>
              </a:buClr>
              <a:buFont typeface="Montserrat" panose="00000500000000000000" pitchFamily="2" charset="0"/>
              <a:buChar char="▶"/>
              <a:defRPr sz="1400" b="0" i="0" kern="1200">
                <a:solidFill>
                  <a:schemeClr val="tx1"/>
                </a:solidFill>
                <a:latin typeface="Calibri Light" panose="020F0302020204030204" pitchFamily="34" charset="0"/>
                <a:ea typeface="+mn-ea"/>
                <a:cs typeface="Calibri Light" panose="020F0302020204030204" pitchFamily="34" charset="0"/>
              </a:defRPr>
            </a:lvl1pPr>
            <a:lvl2pPr marL="450850" indent="-269875" algn="l" defTabSz="914400" rtl="0" eaLnBrk="1" latinLnBrk="0" hangingPunct="1">
              <a:lnSpc>
                <a:spcPct val="125000"/>
              </a:lnSpc>
              <a:spcBef>
                <a:spcPts val="500"/>
              </a:spcBef>
              <a:buClr>
                <a:schemeClr val="accent1"/>
              </a:buClr>
              <a:buFont typeface="Montserrat" panose="00000500000000000000" pitchFamily="2" charset="0"/>
              <a:buChar char="▶"/>
              <a:defRPr sz="1400" b="0" i="0" kern="1200">
                <a:solidFill>
                  <a:schemeClr val="tx1"/>
                </a:solidFill>
                <a:latin typeface="Calibri Light" panose="020F0302020204030204" pitchFamily="34" charset="0"/>
                <a:ea typeface="+mn-ea"/>
                <a:cs typeface="Calibri Light" panose="020F0302020204030204" pitchFamily="34" charset="0"/>
              </a:defRPr>
            </a:lvl2pPr>
            <a:lvl3pPr marL="720725"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3pPr>
            <a:lvl4pPr marL="992188"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4pPr>
            <a:lvl5pPr marL="1262063" indent="-2587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t>B.C. Environmental Assessment certificate issued July 2014</a:t>
            </a:r>
          </a:p>
          <a:p>
            <a:pPr>
              <a:lnSpc>
                <a:spcPct val="100000"/>
              </a:lnSpc>
            </a:pPr>
            <a:r>
              <a:rPr lang="en-US"/>
              <a:t>Federal Environmental approval received December 2014</a:t>
            </a:r>
          </a:p>
          <a:p>
            <a:pPr>
              <a:lnSpc>
                <a:spcPct val="100000"/>
              </a:lnSpc>
            </a:pPr>
            <a:r>
              <a:rPr lang="en-US" b="1"/>
              <a:t>Substantially Started designation received July 2024</a:t>
            </a:r>
            <a:r>
              <a:rPr lang="en-US" baseline="30000"/>
              <a:t>(1)</a:t>
            </a:r>
          </a:p>
          <a:p>
            <a:pPr>
              <a:lnSpc>
                <a:spcPct val="100000"/>
              </a:lnSpc>
            </a:pPr>
            <a:r>
              <a:rPr lang="en-US"/>
              <a:t>Established social license with local communities</a:t>
            </a:r>
          </a:p>
          <a:p>
            <a:pPr lvl="2">
              <a:lnSpc>
                <a:spcPct val="100000"/>
              </a:lnSpc>
            </a:pPr>
            <a:r>
              <a:rPr lang="en-US"/>
              <a:t>Signed Impact Benefit Agreements with Nisg̱a’a and Tahltan Nations</a:t>
            </a:r>
          </a:p>
          <a:p>
            <a:pPr lvl="2">
              <a:lnSpc>
                <a:spcPct val="100000"/>
              </a:lnSpc>
            </a:pPr>
            <a:r>
              <a:rPr lang="en-US"/>
              <a:t>Letters of support received from Terrace, Smithers and the Gitxsan Nation</a:t>
            </a:r>
          </a:p>
          <a:p>
            <a:pPr lvl="2">
              <a:lnSpc>
                <a:spcPct val="100000"/>
              </a:lnSpc>
            </a:pPr>
            <a:r>
              <a:rPr lang="en-US"/>
              <a:t>Non opposition agreement with Gitanyow Nation</a:t>
            </a:r>
          </a:p>
        </p:txBody>
      </p:sp>
      <p:sp>
        <p:nvSpPr>
          <p:cNvPr id="11" name="Text Placeholder 10">
            <a:extLst>
              <a:ext uri="{FF2B5EF4-FFF2-40B4-BE49-F238E27FC236}">
                <a16:creationId xmlns:a16="http://schemas.microsoft.com/office/drawing/2014/main" id="{A260E471-B633-AA3F-04B2-A7680D325D2D}"/>
              </a:ext>
            </a:extLst>
          </p:cNvPr>
          <p:cNvSpPr txBox="1">
            <a:spLocks/>
          </p:cNvSpPr>
          <p:nvPr/>
        </p:nvSpPr>
        <p:spPr>
          <a:xfrm>
            <a:off x="564676" y="3702004"/>
            <a:ext cx="5290481" cy="396431"/>
          </a:xfrm>
          <a:prstGeom prst="rect">
            <a:avLst/>
          </a:prstGeom>
        </p:spPr>
        <p:txBody>
          <a:bodyPr vert="horz" lIns="36000" tIns="45720" rIns="36000" bIns="45720" rtlCol="0">
            <a:noAutofit/>
          </a:bodyPr>
          <a:lstStyle>
            <a:lvl1pPr marL="0" indent="0" algn="l" defTabSz="914400" rtl="0" eaLnBrk="1" latinLnBrk="0" hangingPunct="1">
              <a:lnSpc>
                <a:spcPct val="125000"/>
              </a:lnSpc>
              <a:spcBef>
                <a:spcPts val="500"/>
              </a:spcBef>
              <a:buClr>
                <a:schemeClr val="accent1"/>
              </a:buClr>
              <a:buFont typeface="Montserrat" panose="00000500000000000000" pitchFamily="2" charset="0"/>
              <a:buNone/>
              <a:defRPr sz="1400" b="1" i="0" kern="1200" cap="all" baseline="0">
                <a:solidFill>
                  <a:schemeClr val="tx1"/>
                </a:solidFill>
                <a:latin typeface="+mj-lt"/>
                <a:ea typeface="+mn-ea"/>
                <a:cs typeface="Calibri Light" panose="020F0302020204030204" pitchFamily="34" charset="0"/>
              </a:defRPr>
            </a:lvl1pPr>
            <a:lvl2pPr marL="450850" indent="-269875" algn="l" defTabSz="914400" rtl="0" eaLnBrk="1" latinLnBrk="0" hangingPunct="1">
              <a:lnSpc>
                <a:spcPct val="125000"/>
              </a:lnSpc>
              <a:spcBef>
                <a:spcPts val="500"/>
              </a:spcBef>
              <a:buClr>
                <a:schemeClr val="accent1"/>
              </a:buClr>
              <a:buFont typeface="Montserrat" panose="00000500000000000000" pitchFamily="2" charset="0"/>
              <a:buChar char="▶"/>
              <a:defRPr sz="1400" b="0" i="0" kern="1200">
                <a:solidFill>
                  <a:schemeClr val="tx1"/>
                </a:solidFill>
                <a:latin typeface="Calibri Light" panose="020F0302020204030204" pitchFamily="34" charset="0"/>
                <a:ea typeface="+mn-ea"/>
                <a:cs typeface="Calibri Light" panose="020F0302020204030204" pitchFamily="34" charset="0"/>
              </a:defRPr>
            </a:lvl2pPr>
            <a:lvl3pPr marL="720725"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3pPr>
            <a:lvl4pPr marL="992188"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4pPr>
            <a:lvl5pPr marL="1262063" indent="-2587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ENVIRONMENTAL AND SOCIAL APPROVALS</a:t>
            </a:r>
          </a:p>
        </p:txBody>
      </p:sp>
      <p:grpSp>
        <p:nvGrpSpPr>
          <p:cNvPr id="14" name="Group 13">
            <a:extLst>
              <a:ext uri="{FF2B5EF4-FFF2-40B4-BE49-F238E27FC236}">
                <a16:creationId xmlns:a16="http://schemas.microsoft.com/office/drawing/2014/main" id="{20EC73FA-8D0D-8260-84C4-354F56624232}"/>
              </a:ext>
            </a:extLst>
          </p:cNvPr>
          <p:cNvGrpSpPr/>
          <p:nvPr/>
        </p:nvGrpSpPr>
        <p:grpSpPr>
          <a:xfrm>
            <a:off x="7418787" y="347241"/>
            <a:ext cx="4486829" cy="5927187"/>
            <a:chOff x="7038886" y="933368"/>
            <a:chExt cx="3929229" cy="5190587"/>
          </a:xfrm>
        </p:grpSpPr>
        <p:pic>
          <p:nvPicPr>
            <p:cNvPr id="15" name="object 14">
              <a:extLst>
                <a:ext uri="{FF2B5EF4-FFF2-40B4-BE49-F238E27FC236}">
                  <a16:creationId xmlns:a16="http://schemas.microsoft.com/office/drawing/2014/main" id="{952FAF2A-DC04-3CA2-794D-52E0B8D34287}"/>
                </a:ext>
              </a:extLst>
            </p:cNvPr>
            <p:cNvPicPr/>
            <p:nvPr/>
          </p:nvPicPr>
          <p:blipFill>
            <a:blip r:embed="rId3" cstate="email">
              <a:extLst>
                <a:ext uri="{28A0092B-C50C-407E-A947-70E740481C1C}">
                  <a14:useLocalDpi xmlns:a14="http://schemas.microsoft.com/office/drawing/2010/main" val="0"/>
                </a:ext>
              </a:extLst>
            </a:blip>
            <a:stretch>
              <a:fillRect/>
            </a:stretch>
          </p:blipFill>
          <p:spPr>
            <a:xfrm>
              <a:off x="7201483" y="1008470"/>
              <a:ext cx="3616138" cy="4681145"/>
            </a:xfrm>
            <a:prstGeom prst="rect">
              <a:avLst/>
            </a:prstGeom>
          </p:spPr>
        </p:pic>
        <p:sp>
          <p:nvSpPr>
            <p:cNvPr id="16" name="object 15">
              <a:extLst>
                <a:ext uri="{FF2B5EF4-FFF2-40B4-BE49-F238E27FC236}">
                  <a16:creationId xmlns:a16="http://schemas.microsoft.com/office/drawing/2014/main" id="{BDB6F3DF-B54D-5F25-C4EB-35D329A7D70C}"/>
                </a:ext>
              </a:extLst>
            </p:cNvPr>
            <p:cNvSpPr/>
            <p:nvPr/>
          </p:nvSpPr>
          <p:spPr>
            <a:xfrm>
              <a:off x="8149199" y="1547397"/>
              <a:ext cx="2550459" cy="3891242"/>
            </a:xfrm>
            <a:custGeom>
              <a:avLst/>
              <a:gdLst/>
              <a:ahLst/>
              <a:cxnLst/>
              <a:rect l="l" t="t" r="r" b="b"/>
              <a:pathLst>
                <a:path w="2890520" h="4410075">
                  <a:moveTo>
                    <a:pt x="23709" y="1250910"/>
                  </a:moveTo>
                  <a:lnTo>
                    <a:pt x="13930" y="1250910"/>
                  </a:lnTo>
                  <a:lnTo>
                    <a:pt x="7223" y="1254450"/>
                  </a:lnTo>
                  <a:lnTo>
                    <a:pt x="2373" y="1259514"/>
                  </a:lnTo>
                  <a:lnTo>
                    <a:pt x="0" y="1265197"/>
                  </a:lnTo>
                  <a:lnTo>
                    <a:pt x="722" y="1270595"/>
                  </a:lnTo>
                  <a:lnTo>
                    <a:pt x="2422" y="1277354"/>
                  </a:lnTo>
                  <a:lnTo>
                    <a:pt x="6897" y="1282565"/>
                  </a:lnTo>
                  <a:lnTo>
                    <a:pt x="13206" y="1285918"/>
                  </a:lnTo>
                  <a:lnTo>
                    <a:pt x="20407" y="1287105"/>
                  </a:lnTo>
                  <a:lnTo>
                    <a:pt x="27114" y="1283493"/>
                  </a:lnTo>
                  <a:lnTo>
                    <a:pt x="31964" y="1278024"/>
                  </a:lnTo>
                  <a:lnTo>
                    <a:pt x="34337" y="1271317"/>
                  </a:lnTo>
                  <a:lnTo>
                    <a:pt x="33615" y="1263991"/>
                  </a:lnTo>
                  <a:lnTo>
                    <a:pt x="30313" y="1257387"/>
                  </a:lnTo>
                  <a:lnTo>
                    <a:pt x="23709" y="1250910"/>
                  </a:lnTo>
                  <a:close/>
                </a:path>
                <a:path w="2890520" h="4410075">
                  <a:moveTo>
                    <a:pt x="1583523" y="2066758"/>
                  </a:moveTo>
                  <a:lnTo>
                    <a:pt x="1573617" y="2066758"/>
                  </a:lnTo>
                  <a:lnTo>
                    <a:pt x="1566983" y="2070316"/>
                  </a:lnTo>
                  <a:lnTo>
                    <a:pt x="1562171" y="2075410"/>
                  </a:lnTo>
                  <a:lnTo>
                    <a:pt x="1559812" y="2081099"/>
                  </a:lnTo>
                  <a:lnTo>
                    <a:pt x="1560536" y="2086443"/>
                  </a:lnTo>
                  <a:lnTo>
                    <a:pt x="1562236" y="2093202"/>
                  </a:lnTo>
                  <a:lnTo>
                    <a:pt x="1566711" y="2098413"/>
                  </a:lnTo>
                  <a:lnTo>
                    <a:pt x="1573020" y="2101766"/>
                  </a:lnTo>
                  <a:lnTo>
                    <a:pt x="1580221" y="2102953"/>
                  </a:lnTo>
                  <a:lnTo>
                    <a:pt x="1586928" y="2099343"/>
                  </a:lnTo>
                  <a:lnTo>
                    <a:pt x="1591778" y="2093888"/>
                  </a:lnTo>
                  <a:lnTo>
                    <a:pt x="1594151" y="2087219"/>
                  </a:lnTo>
                  <a:lnTo>
                    <a:pt x="1593429" y="2079966"/>
                  </a:lnTo>
                  <a:lnTo>
                    <a:pt x="1590127" y="2073362"/>
                  </a:lnTo>
                  <a:lnTo>
                    <a:pt x="1583523" y="2066758"/>
                  </a:lnTo>
                  <a:close/>
                </a:path>
                <a:path w="2890520" h="4410075">
                  <a:moveTo>
                    <a:pt x="1474938" y="4359870"/>
                  </a:moveTo>
                  <a:lnTo>
                    <a:pt x="1465032" y="4359870"/>
                  </a:lnTo>
                  <a:lnTo>
                    <a:pt x="1455253" y="4363045"/>
                  </a:lnTo>
                  <a:lnTo>
                    <a:pt x="1451951" y="4372951"/>
                  </a:lnTo>
                  <a:lnTo>
                    <a:pt x="1451951" y="4379555"/>
                  </a:lnTo>
                  <a:lnTo>
                    <a:pt x="1455044" y="4386294"/>
                  </a:lnTo>
                  <a:lnTo>
                    <a:pt x="1459364" y="4391461"/>
                  </a:lnTo>
                  <a:lnTo>
                    <a:pt x="1464899" y="4394771"/>
                  </a:lnTo>
                  <a:lnTo>
                    <a:pt x="1471636" y="4395938"/>
                  </a:lnTo>
                  <a:lnTo>
                    <a:pt x="1478343" y="4392400"/>
                  </a:lnTo>
                  <a:lnTo>
                    <a:pt x="1483193" y="4386968"/>
                  </a:lnTo>
                  <a:lnTo>
                    <a:pt x="1485566" y="4380275"/>
                  </a:lnTo>
                  <a:lnTo>
                    <a:pt x="1484844" y="4372951"/>
                  </a:lnTo>
                  <a:lnTo>
                    <a:pt x="1484844" y="4366347"/>
                  </a:lnTo>
                  <a:lnTo>
                    <a:pt x="1474938" y="4359870"/>
                  </a:lnTo>
                  <a:close/>
                </a:path>
                <a:path w="2890520" h="4410075">
                  <a:moveTo>
                    <a:pt x="2857799" y="4375531"/>
                  </a:moveTo>
                  <a:lnTo>
                    <a:pt x="2850475" y="4376253"/>
                  </a:lnTo>
                  <a:lnTo>
                    <a:pt x="2843871" y="4376253"/>
                  </a:lnTo>
                  <a:lnTo>
                    <a:pt x="2837267" y="4386159"/>
                  </a:lnTo>
                  <a:lnTo>
                    <a:pt x="2837267" y="4395938"/>
                  </a:lnTo>
                  <a:lnTo>
                    <a:pt x="2840827" y="4402645"/>
                  </a:lnTo>
                  <a:lnTo>
                    <a:pt x="2845935" y="4407495"/>
                  </a:lnTo>
                  <a:lnTo>
                    <a:pt x="2851661" y="4409868"/>
                  </a:lnTo>
                  <a:lnTo>
                    <a:pt x="2857079" y="4409146"/>
                  </a:lnTo>
                  <a:lnTo>
                    <a:pt x="2863818" y="4407445"/>
                  </a:lnTo>
                  <a:lnTo>
                    <a:pt x="2868985" y="4402970"/>
                  </a:lnTo>
                  <a:lnTo>
                    <a:pt x="2872295" y="4396662"/>
                  </a:lnTo>
                  <a:lnTo>
                    <a:pt x="2873462" y="4389461"/>
                  </a:lnTo>
                  <a:lnTo>
                    <a:pt x="2869924" y="4382754"/>
                  </a:lnTo>
                  <a:lnTo>
                    <a:pt x="2864492" y="4377904"/>
                  </a:lnTo>
                  <a:lnTo>
                    <a:pt x="2857799" y="4375531"/>
                  </a:lnTo>
                  <a:close/>
                </a:path>
                <a:path w="2890520" h="4410075">
                  <a:moveTo>
                    <a:pt x="2844655" y="4237864"/>
                  </a:moveTo>
                  <a:lnTo>
                    <a:pt x="2843768" y="4238335"/>
                  </a:lnTo>
                  <a:lnTo>
                    <a:pt x="2838918" y="4243443"/>
                  </a:lnTo>
                  <a:lnTo>
                    <a:pt x="2836544" y="4249169"/>
                  </a:lnTo>
                  <a:lnTo>
                    <a:pt x="2837267" y="4254587"/>
                  </a:lnTo>
                  <a:lnTo>
                    <a:pt x="2838969" y="4261272"/>
                  </a:lnTo>
                  <a:lnTo>
                    <a:pt x="2843458" y="4266445"/>
                  </a:lnTo>
                  <a:lnTo>
                    <a:pt x="2849804" y="4269785"/>
                  </a:lnTo>
                  <a:lnTo>
                    <a:pt x="2857079" y="4270970"/>
                  </a:lnTo>
                  <a:lnTo>
                    <a:pt x="2863768" y="4267360"/>
                  </a:lnTo>
                  <a:lnTo>
                    <a:pt x="2868588" y="4261905"/>
                  </a:lnTo>
                  <a:lnTo>
                    <a:pt x="2870956" y="4255236"/>
                  </a:lnTo>
                  <a:lnTo>
                    <a:pt x="2870353" y="4248705"/>
                  </a:lnTo>
                  <a:lnTo>
                    <a:pt x="2856408" y="4248705"/>
                  </a:lnTo>
                  <a:lnTo>
                    <a:pt x="2850062" y="4246332"/>
                  </a:lnTo>
                  <a:lnTo>
                    <a:pt x="2845573" y="4241482"/>
                  </a:lnTo>
                  <a:lnTo>
                    <a:pt x="2844655" y="4237864"/>
                  </a:lnTo>
                  <a:close/>
                </a:path>
                <a:path w="2890520" h="4410075">
                  <a:moveTo>
                    <a:pt x="2870287" y="4247983"/>
                  </a:moveTo>
                  <a:lnTo>
                    <a:pt x="2863683" y="4247983"/>
                  </a:lnTo>
                  <a:lnTo>
                    <a:pt x="2856408" y="4248705"/>
                  </a:lnTo>
                  <a:lnTo>
                    <a:pt x="2870353" y="4248705"/>
                  </a:lnTo>
                  <a:lnTo>
                    <a:pt x="2870287" y="4247983"/>
                  </a:lnTo>
                  <a:close/>
                </a:path>
                <a:path w="2890520" h="4410075">
                  <a:moveTo>
                    <a:pt x="2876764" y="4234775"/>
                  </a:moveTo>
                  <a:lnTo>
                    <a:pt x="2860381" y="4234775"/>
                  </a:lnTo>
                  <a:lnTo>
                    <a:pt x="2866985" y="4241379"/>
                  </a:lnTo>
                  <a:lnTo>
                    <a:pt x="2870287" y="4247983"/>
                  </a:lnTo>
                  <a:lnTo>
                    <a:pt x="2873462" y="4247983"/>
                  </a:lnTo>
                  <a:lnTo>
                    <a:pt x="2876678" y="4238335"/>
                  </a:lnTo>
                  <a:lnTo>
                    <a:pt x="2876764" y="4234775"/>
                  </a:lnTo>
                  <a:close/>
                </a:path>
                <a:path w="2890520" h="4410075">
                  <a:moveTo>
                    <a:pt x="2863869" y="4214366"/>
                  </a:moveTo>
                  <a:lnTo>
                    <a:pt x="2857079" y="4215090"/>
                  </a:lnTo>
                  <a:lnTo>
                    <a:pt x="2850372" y="4216773"/>
                  </a:lnTo>
                  <a:lnTo>
                    <a:pt x="2845522" y="4221218"/>
                  </a:lnTo>
                  <a:lnTo>
                    <a:pt x="2843148" y="4227520"/>
                  </a:lnTo>
                  <a:lnTo>
                    <a:pt x="2843871" y="4234775"/>
                  </a:lnTo>
                  <a:lnTo>
                    <a:pt x="2844655" y="4237864"/>
                  </a:lnTo>
                  <a:lnTo>
                    <a:pt x="2850475" y="4234775"/>
                  </a:lnTo>
                  <a:lnTo>
                    <a:pt x="2876764" y="4234775"/>
                  </a:lnTo>
                  <a:lnTo>
                    <a:pt x="2876764" y="4228171"/>
                  </a:lnTo>
                  <a:lnTo>
                    <a:pt x="2873688" y="4221537"/>
                  </a:lnTo>
                  <a:lnTo>
                    <a:pt x="2869398" y="4216725"/>
                  </a:lnTo>
                  <a:lnTo>
                    <a:pt x="2863869" y="4214366"/>
                  </a:lnTo>
                  <a:close/>
                </a:path>
                <a:path w="2890520" h="4410075">
                  <a:moveTo>
                    <a:pt x="1278177" y="3115544"/>
                  </a:moveTo>
                  <a:lnTo>
                    <a:pt x="1270976" y="3116286"/>
                  </a:lnTo>
                  <a:lnTo>
                    <a:pt x="1261070" y="3119461"/>
                  </a:lnTo>
                  <a:lnTo>
                    <a:pt x="1257768" y="3126065"/>
                  </a:lnTo>
                  <a:lnTo>
                    <a:pt x="1257768" y="3135971"/>
                  </a:lnTo>
                  <a:lnTo>
                    <a:pt x="1260861" y="3142678"/>
                  </a:lnTo>
                  <a:lnTo>
                    <a:pt x="1265181" y="3147528"/>
                  </a:lnTo>
                  <a:lnTo>
                    <a:pt x="1270716" y="3149901"/>
                  </a:lnTo>
                  <a:lnTo>
                    <a:pt x="1277453" y="3149179"/>
                  </a:lnTo>
                  <a:lnTo>
                    <a:pt x="1284160" y="3147476"/>
                  </a:lnTo>
                  <a:lnTo>
                    <a:pt x="1289010" y="3142988"/>
                  </a:lnTo>
                  <a:lnTo>
                    <a:pt x="1291383" y="3136642"/>
                  </a:lnTo>
                  <a:lnTo>
                    <a:pt x="1290661" y="3129367"/>
                  </a:lnTo>
                  <a:lnTo>
                    <a:pt x="1288960" y="3122679"/>
                  </a:lnTo>
                  <a:lnTo>
                    <a:pt x="1284485" y="3117873"/>
                  </a:lnTo>
                  <a:lnTo>
                    <a:pt x="1278177" y="3115544"/>
                  </a:lnTo>
                  <a:close/>
                </a:path>
                <a:path w="2890520" h="4410075">
                  <a:moveTo>
                    <a:pt x="1422957" y="3918204"/>
                  </a:moveTo>
                  <a:lnTo>
                    <a:pt x="1415756" y="3918926"/>
                  </a:lnTo>
                  <a:lnTo>
                    <a:pt x="1409049" y="3920628"/>
                  </a:lnTo>
                  <a:lnTo>
                    <a:pt x="1404199" y="3925117"/>
                  </a:lnTo>
                  <a:lnTo>
                    <a:pt x="1401825" y="3931463"/>
                  </a:lnTo>
                  <a:lnTo>
                    <a:pt x="1402548" y="3938738"/>
                  </a:lnTo>
                  <a:lnTo>
                    <a:pt x="1405643" y="3945372"/>
                  </a:lnTo>
                  <a:lnTo>
                    <a:pt x="1409977" y="3950184"/>
                  </a:lnTo>
                  <a:lnTo>
                    <a:pt x="1415549" y="3952543"/>
                  </a:lnTo>
                  <a:lnTo>
                    <a:pt x="1422360" y="3951819"/>
                  </a:lnTo>
                  <a:lnTo>
                    <a:pt x="1428994" y="3948743"/>
                  </a:lnTo>
                  <a:lnTo>
                    <a:pt x="1433806" y="3944453"/>
                  </a:lnTo>
                  <a:lnTo>
                    <a:pt x="1436165" y="3938924"/>
                  </a:lnTo>
                  <a:lnTo>
                    <a:pt x="1435441" y="3932134"/>
                  </a:lnTo>
                  <a:lnTo>
                    <a:pt x="1433740" y="3925427"/>
                  </a:lnTo>
                  <a:lnTo>
                    <a:pt x="1429265" y="3920577"/>
                  </a:lnTo>
                  <a:lnTo>
                    <a:pt x="1422957" y="3918204"/>
                  </a:lnTo>
                  <a:close/>
                </a:path>
                <a:path w="2890520" h="4410075">
                  <a:moveTo>
                    <a:pt x="2876764" y="4307165"/>
                  </a:moveTo>
                  <a:lnTo>
                    <a:pt x="2870287" y="4307165"/>
                  </a:lnTo>
                  <a:lnTo>
                    <a:pt x="2863528" y="4310258"/>
                  </a:lnTo>
                  <a:lnTo>
                    <a:pt x="2858317" y="4314578"/>
                  </a:lnTo>
                  <a:lnTo>
                    <a:pt x="2854963" y="4320113"/>
                  </a:lnTo>
                  <a:lnTo>
                    <a:pt x="2853777" y="4326850"/>
                  </a:lnTo>
                  <a:lnTo>
                    <a:pt x="2857386" y="4333557"/>
                  </a:lnTo>
                  <a:lnTo>
                    <a:pt x="2862841" y="4338407"/>
                  </a:lnTo>
                  <a:lnTo>
                    <a:pt x="2869511" y="4340780"/>
                  </a:lnTo>
                  <a:lnTo>
                    <a:pt x="2876764" y="4340058"/>
                  </a:lnTo>
                  <a:lnTo>
                    <a:pt x="2883368" y="4340058"/>
                  </a:lnTo>
                  <a:lnTo>
                    <a:pt x="2889972" y="4330152"/>
                  </a:lnTo>
                  <a:lnTo>
                    <a:pt x="2889885" y="4320113"/>
                  </a:lnTo>
                  <a:lnTo>
                    <a:pt x="2886670" y="4310467"/>
                  </a:lnTo>
                  <a:lnTo>
                    <a:pt x="2876764" y="4307165"/>
                  </a:lnTo>
                  <a:close/>
                </a:path>
                <a:path w="2890520" h="4410075">
                  <a:moveTo>
                    <a:pt x="1103082" y="2076664"/>
                  </a:moveTo>
                  <a:lnTo>
                    <a:pt x="1096394" y="2080256"/>
                  </a:lnTo>
                  <a:lnTo>
                    <a:pt x="1091588" y="2085681"/>
                  </a:lnTo>
                  <a:lnTo>
                    <a:pt x="1089259" y="2092344"/>
                  </a:lnTo>
                  <a:lnTo>
                    <a:pt x="1089880" y="2098464"/>
                  </a:lnTo>
                  <a:lnTo>
                    <a:pt x="1090001" y="2106255"/>
                  </a:lnTo>
                  <a:lnTo>
                    <a:pt x="1099780" y="2112859"/>
                  </a:lnTo>
                  <a:lnTo>
                    <a:pt x="1109686" y="2112859"/>
                  </a:lnTo>
                  <a:lnTo>
                    <a:pt x="1116393" y="2109299"/>
                  </a:lnTo>
                  <a:lnTo>
                    <a:pt x="1121243" y="2104191"/>
                  </a:lnTo>
                  <a:lnTo>
                    <a:pt x="1123616" y="2098464"/>
                  </a:lnTo>
                  <a:lnTo>
                    <a:pt x="1122894" y="2093047"/>
                  </a:lnTo>
                  <a:lnTo>
                    <a:pt x="1119798" y="2086361"/>
                  </a:lnTo>
                  <a:lnTo>
                    <a:pt x="1115464" y="2081188"/>
                  </a:lnTo>
                  <a:lnTo>
                    <a:pt x="1109892" y="2077848"/>
                  </a:lnTo>
                  <a:lnTo>
                    <a:pt x="1103082" y="2076664"/>
                  </a:lnTo>
                  <a:close/>
                </a:path>
                <a:path w="2890520" h="4410075">
                  <a:moveTo>
                    <a:pt x="283678" y="4024209"/>
                  </a:moveTo>
                  <a:lnTo>
                    <a:pt x="277074" y="4027511"/>
                  </a:lnTo>
                  <a:lnTo>
                    <a:pt x="270597" y="4034115"/>
                  </a:lnTo>
                  <a:lnTo>
                    <a:pt x="270597" y="4044021"/>
                  </a:lnTo>
                  <a:lnTo>
                    <a:pt x="274137" y="4050655"/>
                  </a:lnTo>
                  <a:lnTo>
                    <a:pt x="279201" y="4055467"/>
                  </a:lnTo>
                  <a:lnTo>
                    <a:pt x="284884" y="4057826"/>
                  </a:lnTo>
                  <a:lnTo>
                    <a:pt x="290282" y="4057102"/>
                  </a:lnTo>
                  <a:lnTo>
                    <a:pt x="297041" y="4055419"/>
                  </a:lnTo>
                  <a:lnTo>
                    <a:pt x="302252" y="4050974"/>
                  </a:lnTo>
                  <a:lnTo>
                    <a:pt x="305605" y="4044672"/>
                  </a:lnTo>
                  <a:lnTo>
                    <a:pt x="306792" y="4037417"/>
                  </a:lnTo>
                  <a:lnTo>
                    <a:pt x="303180" y="4031174"/>
                  </a:lnTo>
                  <a:lnTo>
                    <a:pt x="297711" y="4027098"/>
                  </a:lnTo>
                  <a:lnTo>
                    <a:pt x="291004" y="4024880"/>
                  </a:lnTo>
                  <a:lnTo>
                    <a:pt x="283678" y="4024209"/>
                  </a:lnTo>
                  <a:close/>
                </a:path>
                <a:path w="2890520" h="4410075">
                  <a:moveTo>
                    <a:pt x="1560740" y="3872228"/>
                  </a:moveTo>
                  <a:lnTo>
                    <a:pt x="1553932" y="3872952"/>
                  </a:lnTo>
                  <a:lnTo>
                    <a:pt x="1547225" y="3874635"/>
                  </a:lnTo>
                  <a:lnTo>
                    <a:pt x="1542375" y="3879080"/>
                  </a:lnTo>
                  <a:lnTo>
                    <a:pt x="1540002" y="3885382"/>
                  </a:lnTo>
                  <a:lnTo>
                    <a:pt x="1540724" y="3892637"/>
                  </a:lnTo>
                  <a:lnTo>
                    <a:pt x="1540724" y="3902543"/>
                  </a:lnTo>
                  <a:lnTo>
                    <a:pt x="1550630" y="3905845"/>
                  </a:lnTo>
                  <a:lnTo>
                    <a:pt x="1560536" y="3905845"/>
                  </a:lnTo>
                  <a:lnTo>
                    <a:pt x="1570442" y="3902543"/>
                  </a:lnTo>
                  <a:lnTo>
                    <a:pt x="1573617" y="3895939"/>
                  </a:lnTo>
                  <a:lnTo>
                    <a:pt x="1573617" y="3886033"/>
                  </a:lnTo>
                  <a:lnTo>
                    <a:pt x="1570595" y="3879399"/>
                  </a:lnTo>
                  <a:lnTo>
                    <a:pt x="1566298" y="3874587"/>
                  </a:lnTo>
                  <a:lnTo>
                    <a:pt x="1560740" y="3872228"/>
                  </a:lnTo>
                  <a:close/>
                </a:path>
                <a:path w="2890520" h="4410075">
                  <a:moveTo>
                    <a:pt x="221865" y="835658"/>
                  </a:moveTo>
                  <a:lnTo>
                    <a:pt x="214590" y="836382"/>
                  </a:lnTo>
                  <a:lnTo>
                    <a:pt x="207900" y="838065"/>
                  </a:lnTo>
                  <a:lnTo>
                    <a:pt x="203080" y="842510"/>
                  </a:lnTo>
                  <a:lnTo>
                    <a:pt x="200713" y="848812"/>
                  </a:lnTo>
                  <a:lnTo>
                    <a:pt x="201382" y="856067"/>
                  </a:lnTo>
                  <a:lnTo>
                    <a:pt x="203084" y="862774"/>
                  </a:lnTo>
                  <a:lnTo>
                    <a:pt x="207573" y="867624"/>
                  </a:lnTo>
                  <a:lnTo>
                    <a:pt x="213919" y="869997"/>
                  </a:lnTo>
                  <a:lnTo>
                    <a:pt x="221194" y="869275"/>
                  </a:lnTo>
                  <a:lnTo>
                    <a:pt x="227901" y="867572"/>
                  </a:lnTo>
                  <a:lnTo>
                    <a:pt x="232751" y="863084"/>
                  </a:lnTo>
                  <a:lnTo>
                    <a:pt x="235124" y="856738"/>
                  </a:lnTo>
                  <a:lnTo>
                    <a:pt x="234402" y="849463"/>
                  </a:lnTo>
                  <a:lnTo>
                    <a:pt x="232699" y="842829"/>
                  </a:lnTo>
                  <a:lnTo>
                    <a:pt x="228211" y="838017"/>
                  </a:lnTo>
                  <a:lnTo>
                    <a:pt x="221865" y="835658"/>
                  </a:lnTo>
                  <a:close/>
                </a:path>
                <a:path w="2890520" h="4410075">
                  <a:moveTo>
                    <a:pt x="387828" y="0"/>
                  </a:moveTo>
                  <a:lnTo>
                    <a:pt x="365974" y="20407"/>
                  </a:lnTo>
                  <a:lnTo>
                    <a:pt x="369276" y="30313"/>
                  </a:lnTo>
                  <a:lnTo>
                    <a:pt x="379182" y="33615"/>
                  </a:lnTo>
                  <a:lnTo>
                    <a:pt x="385786" y="33615"/>
                  </a:lnTo>
                  <a:lnTo>
                    <a:pt x="392471" y="30521"/>
                  </a:lnTo>
                  <a:lnTo>
                    <a:pt x="397644" y="26201"/>
                  </a:lnTo>
                  <a:lnTo>
                    <a:pt x="400984" y="20667"/>
                  </a:lnTo>
                  <a:lnTo>
                    <a:pt x="402169" y="13930"/>
                  </a:lnTo>
                  <a:lnTo>
                    <a:pt x="398611" y="7223"/>
                  </a:lnTo>
                  <a:lnTo>
                    <a:pt x="393517" y="2373"/>
                  </a:lnTo>
                  <a:lnTo>
                    <a:pt x="387828" y="0"/>
                  </a:lnTo>
                  <a:close/>
                </a:path>
                <a:path w="2890520" h="4410075">
                  <a:moveTo>
                    <a:pt x="1511339" y="1970657"/>
                  </a:moveTo>
                  <a:lnTo>
                    <a:pt x="1504529" y="1971381"/>
                  </a:lnTo>
                  <a:lnTo>
                    <a:pt x="1497895" y="1973064"/>
                  </a:lnTo>
                  <a:lnTo>
                    <a:pt x="1493083" y="1977509"/>
                  </a:lnTo>
                  <a:lnTo>
                    <a:pt x="1490724" y="1983811"/>
                  </a:lnTo>
                  <a:lnTo>
                    <a:pt x="1491448" y="1991066"/>
                  </a:lnTo>
                  <a:lnTo>
                    <a:pt x="1493131" y="1997773"/>
                  </a:lnTo>
                  <a:lnTo>
                    <a:pt x="1497576" y="2002623"/>
                  </a:lnTo>
                  <a:lnTo>
                    <a:pt x="1503878" y="2004996"/>
                  </a:lnTo>
                  <a:lnTo>
                    <a:pt x="1511133" y="2004274"/>
                  </a:lnTo>
                  <a:lnTo>
                    <a:pt x="1517840" y="2002571"/>
                  </a:lnTo>
                  <a:lnTo>
                    <a:pt x="1522690" y="1998083"/>
                  </a:lnTo>
                  <a:lnTo>
                    <a:pt x="1525063" y="1991737"/>
                  </a:lnTo>
                  <a:lnTo>
                    <a:pt x="1524341" y="1984462"/>
                  </a:lnTo>
                  <a:lnTo>
                    <a:pt x="1521245" y="1977828"/>
                  </a:lnTo>
                  <a:lnTo>
                    <a:pt x="1516911" y="1973016"/>
                  </a:lnTo>
                  <a:lnTo>
                    <a:pt x="1511339" y="1970657"/>
                  </a:lnTo>
                  <a:close/>
                </a:path>
                <a:path w="2890520" h="4410075">
                  <a:moveTo>
                    <a:pt x="1679213" y="2214116"/>
                  </a:moveTo>
                  <a:lnTo>
                    <a:pt x="1672423" y="2214840"/>
                  </a:lnTo>
                  <a:lnTo>
                    <a:pt x="1665716" y="2217916"/>
                  </a:lnTo>
                  <a:lnTo>
                    <a:pt x="1660866" y="2222206"/>
                  </a:lnTo>
                  <a:lnTo>
                    <a:pt x="1658492" y="2227734"/>
                  </a:lnTo>
                  <a:lnTo>
                    <a:pt x="1659215" y="2234525"/>
                  </a:lnTo>
                  <a:lnTo>
                    <a:pt x="1660917" y="2241232"/>
                  </a:lnTo>
                  <a:lnTo>
                    <a:pt x="1665406" y="2246082"/>
                  </a:lnTo>
                  <a:lnTo>
                    <a:pt x="1671752" y="2248455"/>
                  </a:lnTo>
                  <a:lnTo>
                    <a:pt x="1679027" y="2247733"/>
                  </a:lnTo>
                  <a:lnTo>
                    <a:pt x="1685661" y="2246030"/>
                  </a:lnTo>
                  <a:lnTo>
                    <a:pt x="1690473" y="2241542"/>
                  </a:lnTo>
                  <a:lnTo>
                    <a:pt x="1692832" y="2235196"/>
                  </a:lnTo>
                  <a:lnTo>
                    <a:pt x="1692108" y="2227921"/>
                  </a:lnTo>
                  <a:lnTo>
                    <a:pt x="1689032" y="2221287"/>
                  </a:lnTo>
                  <a:lnTo>
                    <a:pt x="1684742" y="2216475"/>
                  </a:lnTo>
                  <a:lnTo>
                    <a:pt x="1679213" y="2214116"/>
                  </a:lnTo>
                  <a:close/>
                </a:path>
              </a:pathLst>
            </a:custGeom>
            <a:solidFill>
              <a:srgbClr val="00FF00"/>
            </a:solidFill>
          </p:spPr>
          <p:txBody>
            <a:bodyPr wrap="square" lIns="0" tIns="0" rIns="0" bIns="0" rtlCol="0"/>
            <a:lstStyle/>
            <a:p>
              <a:pPr defTabSz="829361"/>
              <a:endParaRPr lang="en-US" sz="1588">
                <a:solidFill>
                  <a:srgbClr val="000000"/>
                </a:solidFill>
                <a:latin typeface="Arial"/>
              </a:endParaRPr>
            </a:p>
          </p:txBody>
        </p:sp>
        <p:sp>
          <p:nvSpPr>
            <p:cNvPr id="17" name="object 16">
              <a:extLst>
                <a:ext uri="{FF2B5EF4-FFF2-40B4-BE49-F238E27FC236}">
                  <a16:creationId xmlns:a16="http://schemas.microsoft.com/office/drawing/2014/main" id="{4E718D74-EA7E-ADD1-962D-FA82F465ECAE}"/>
                </a:ext>
              </a:extLst>
            </p:cNvPr>
            <p:cNvSpPr/>
            <p:nvPr/>
          </p:nvSpPr>
          <p:spPr>
            <a:xfrm>
              <a:off x="8149199" y="1547397"/>
              <a:ext cx="1493744" cy="3878916"/>
            </a:xfrm>
            <a:custGeom>
              <a:avLst/>
              <a:gdLst/>
              <a:ahLst/>
              <a:cxnLst/>
              <a:rect l="l" t="t" r="r" b="b"/>
              <a:pathLst>
                <a:path w="1692909" h="4396105">
                  <a:moveTo>
                    <a:pt x="722" y="1270595"/>
                  </a:moveTo>
                  <a:lnTo>
                    <a:pt x="0" y="1265197"/>
                  </a:lnTo>
                  <a:lnTo>
                    <a:pt x="2373" y="1259514"/>
                  </a:lnTo>
                  <a:lnTo>
                    <a:pt x="7223" y="1254450"/>
                  </a:lnTo>
                  <a:lnTo>
                    <a:pt x="13930" y="1250910"/>
                  </a:lnTo>
                  <a:lnTo>
                    <a:pt x="23709" y="1250910"/>
                  </a:lnTo>
                  <a:lnTo>
                    <a:pt x="30313" y="1257387"/>
                  </a:lnTo>
                  <a:lnTo>
                    <a:pt x="33615" y="1263991"/>
                  </a:lnTo>
                  <a:lnTo>
                    <a:pt x="34337" y="1271317"/>
                  </a:lnTo>
                  <a:lnTo>
                    <a:pt x="31964" y="1278024"/>
                  </a:lnTo>
                  <a:lnTo>
                    <a:pt x="27114" y="1283493"/>
                  </a:lnTo>
                  <a:lnTo>
                    <a:pt x="20407" y="1287105"/>
                  </a:lnTo>
                  <a:lnTo>
                    <a:pt x="13206" y="1285918"/>
                  </a:lnTo>
                  <a:lnTo>
                    <a:pt x="6897" y="1282565"/>
                  </a:lnTo>
                  <a:lnTo>
                    <a:pt x="2422" y="1277354"/>
                  </a:lnTo>
                  <a:lnTo>
                    <a:pt x="722" y="1270595"/>
                  </a:lnTo>
                  <a:close/>
                </a:path>
                <a:path w="1692909" h="4396105">
                  <a:moveTo>
                    <a:pt x="1560536" y="2086443"/>
                  </a:moveTo>
                  <a:lnTo>
                    <a:pt x="1562236" y="2093202"/>
                  </a:lnTo>
                  <a:lnTo>
                    <a:pt x="1566711" y="2098413"/>
                  </a:lnTo>
                  <a:lnTo>
                    <a:pt x="1573020" y="2101766"/>
                  </a:lnTo>
                  <a:lnTo>
                    <a:pt x="1580221" y="2102953"/>
                  </a:lnTo>
                  <a:lnTo>
                    <a:pt x="1586928" y="2099343"/>
                  </a:lnTo>
                  <a:lnTo>
                    <a:pt x="1591778" y="2093888"/>
                  </a:lnTo>
                  <a:lnTo>
                    <a:pt x="1594151" y="2087219"/>
                  </a:lnTo>
                  <a:lnTo>
                    <a:pt x="1593429" y="2079966"/>
                  </a:lnTo>
                  <a:lnTo>
                    <a:pt x="1590127" y="2073362"/>
                  </a:lnTo>
                  <a:lnTo>
                    <a:pt x="1583523" y="2066758"/>
                  </a:lnTo>
                  <a:lnTo>
                    <a:pt x="1573617" y="2066758"/>
                  </a:lnTo>
                  <a:lnTo>
                    <a:pt x="1566983" y="2070316"/>
                  </a:lnTo>
                  <a:lnTo>
                    <a:pt x="1562171" y="2075410"/>
                  </a:lnTo>
                  <a:lnTo>
                    <a:pt x="1559812" y="2081099"/>
                  </a:lnTo>
                  <a:lnTo>
                    <a:pt x="1560536" y="2086443"/>
                  </a:lnTo>
                  <a:close/>
                </a:path>
                <a:path w="1692909" h="4396105">
                  <a:moveTo>
                    <a:pt x="1451951" y="4379555"/>
                  </a:moveTo>
                  <a:lnTo>
                    <a:pt x="1455044" y="4386294"/>
                  </a:lnTo>
                  <a:lnTo>
                    <a:pt x="1459364" y="4391461"/>
                  </a:lnTo>
                  <a:lnTo>
                    <a:pt x="1464899" y="4394771"/>
                  </a:lnTo>
                  <a:lnTo>
                    <a:pt x="1471636" y="4395938"/>
                  </a:lnTo>
                  <a:lnTo>
                    <a:pt x="1478343" y="4392400"/>
                  </a:lnTo>
                  <a:lnTo>
                    <a:pt x="1483193" y="4386968"/>
                  </a:lnTo>
                  <a:lnTo>
                    <a:pt x="1485566" y="4380275"/>
                  </a:lnTo>
                  <a:lnTo>
                    <a:pt x="1484844" y="4372951"/>
                  </a:lnTo>
                  <a:lnTo>
                    <a:pt x="1484844" y="4366347"/>
                  </a:lnTo>
                  <a:lnTo>
                    <a:pt x="1474938" y="4359870"/>
                  </a:lnTo>
                  <a:lnTo>
                    <a:pt x="1465032" y="4359870"/>
                  </a:lnTo>
                  <a:lnTo>
                    <a:pt x="1455253" y="4363045"/>
                  </a:lnTo>
                  <a:lnTo>
                    <a:pt x="1451951" y="4372951"/>
                  </a:lnTo>
                  <a:lnTo>
                    <a:pt x="1451951" y="4379555"/>
                  </a:lnTo>
                  <a:close/>
                </a:path>
                <a:path w="1692909" h="4396105">
                  <a:moveTo>
                    <a:pt x="1257768" y="3135971"/>
                  </a:moveTo>
                  <a:lnTo>
                    <a:pt x="1260861" y="3142678"/>
                  </a:lnTo>
                  <a:lnTo>
                    <a:pt x="1265181" y="3147528"/>
                  </a:lnTo>
                  <a:lnTo>
                    <a:pt x="1270716" y="3149901"/>
                  </a:lnTo>
                  <a:lnTo>
                    <a:pt x="1277453" y="3149179"/>
                  </a:lnTo>
                  <a:lnTo>
                    <a:pt x="1284160" y="3147476"/>
                  </a:lnTo>
                  <a:lnTo>
                    <a:pt x="1289010" y="3142988"/>
                  </a:lnTo>
                  <a:lnTo>
                    <a:pt x="1291383" y="3136642"/>
                  </a:lnTo>
                  <a:lnTo>
                    <a:pt x="1290661" y="3129367"/>
                  </a:lnTo>
                  <a:lnTo>
                    <a:pt x="1288960" y="3122679"/>
                  </a:lnTo>
                  <a:lnTo>
                    <a:pt x="1284485" y="3117873"/>
                  </a:lnTo>
                  <a:lnTo>
                    <a:pt x="1278177" y="3115544"/>
                  </a:lnTo>
                  <a:lnTo>
                    <a:pt x="1270976" y="3116286"/>
                  </a:lnTo>
                  <a:lnTo>
                    <a:pt x="1261070" y="3119461"/>
                  </a:lnTo>
                  <a:lnTo>
                    <a:pt x="1257768" y="3126065"/>
                  </a:lnTo>
                  <a:lnTo>
                    <a:pt x="1257768" y="3135971"/>
                  </a:lnTo>
                  <a:close/>
                </a:path>
                <a:path w="1692909" h="4396105">
                  <a:moveTo>
                    <a:pt x="1402548" y="3938738"/>
                  </a:moveTo>
                  <a:lnTo>
                    <a:pt x="1405643" y="3945372"/>
                  </a:lnTo>
                  <a:lnTo>
                    <a:pt x="1409977" y="3950184"/>
                  </a:lnTo>
                  <a:lnTo>
                    <a:pt x="1415549" y="3952543"/>
                  </a:lnTo>
                  <a:lnTo>
                    <a:pt x="1422360" y="3951819"/>
                  </a:lnTo>
                  <a:lnTo>
                    <a:pt x="1428994" y="3948743"/>
                  </a:lnTo>
                  <a:lnTo>
                    <a:pt x="1433806" y="3944453"/>
                  </a:lnTo>
                  <a:lnTo>
                    <a:pt x="1436165" y="3938924"/>
                  </a:lnTo>
                  <a:lnTo>
                    <a:pt x="1435441" y="3932134"/>
                  </a:lnTo>
                  <a:lnTo>
                    <a:pt x="1433740" y="3925427"/>
                  </a:lnTo>
                  <a:lnTo>
                    <a:pt x="1429265" y="3920577"/>
                  </a:lnTo>
                  <a:lnTo>
                    <a:pt x="1422957" y="3918204"/>
                  </a:lnTo>
                  <a:lnTo>
                    <a:pt x="1415756" y="3918926"/>
                  </a:lnTo>
                  <a:lnTo>
                    <a:pt x="1409049" y="3920628"/>
                  </a:lnTo>
                  <a:lnTo>
                    <a:pt x="1404199" y="3925117"/>
                  </a:lnTo>
                  <a:lnTo>
                    <a:pt x="1401825" y="3931463"/>
                  </a:lnTo>
                  <a:lnTo>
                    <a:pt x="1402548" y="3938738"/>
                  </a:lnTo>
                  <a:close/>
                </a:path>
                <a:path w="1692909" h="4396105">
                  <a:moveTo>
                    <a:pt x="1090001" y="2099651"/>
                  </a:moveTo>
                  <a:lnTo>
                    <a:pt x="1090001" y="2106255"/>
                  </a:lnTo>
                  <a:lnTo>
                    <a:pt x="1099780" y="2112859"/>
                  </a:lnTo>
                  <a:lnTo>
                    <a:pt x="1109686" y="2112859"/>
                  </a:lnTo>
                  <a:lnTo>
                    <a:pt x="1116393" y="2109299"/>
                  </a:lnTo>
                  <a:lnTo>
                    <a:pt x="1121243" y="2104191"/>
                  </a:lnTo>
                  <a:lnTo>
                    <a:pt x="1123616" y="2098464"/>
                  </a:lnTo>
                  <a:lnTo>
                    <a:pt x="1122894" y="2093047"/>
                  </a:lnTo>
                  <a:lnTo>
                    <a:pt x="1119798" y="2086361"/>
                  </a:lnTo>
                  <a:lnTo>
                    <a:pt x="1115464" y="2081188"/>
                  </a:lnTo>
                  <a:lnTo>
                    <a:pt x="1109892" y="2077848"/>
                  </a:lnTo>
                  <a:lnTo>
                    <a:pt x="1103082" y="2076664"/>
                  </a:lnTo>
                  <a:lnTo>
                    <a:pt x="1096394" y="2080256"/>
                  </a:lnTo>
                  <a:lnTo>
                    <a:pt x="1091588" y="2085681"/>
                  </a:lnTo>
                  <a:lnTo>
                    <a:pt x="1089259" y="2092344"/>
                  </a:lnTo>
                  <a:lnTo>
                    <a:pt x="1090001" y="2099651"/>
                  </a:lnTo>
                  <a:close/>
                </a:path>
                <a:path w="1692909" h="4396105">
                  <a:moveTo>
                    <a:pt x="270597" y="4044021"/>
                  </a:moveTo>
                  <a:lnTo>
                    <a:pt x="274137" y="4050655"/>
                  </a:lnTo>
                  <a:lnTo>
                    <a:pt x="279201" y="4055467"/>
                  </a:lnTo>
                  <a:lnTo>
                    <a:pt x="284884" y="4057826"/>
                  </a:lnTo>
                  <a:lnTo>
                    <a:pt x="290282" y="4057102"/>
                  </a:lnTo>
                  <a:lnTo>
                    <a:pt x="297041" y="4055419"/>
                  </a:lnTo>
                  <a:lnTo>
                    <a:pt x="302252" y="4050974"/>
                  </a:lnTo>
                  <a:lnTo>
                    <a:pt x="305605" y="4044672"/>
                  </a:lnTo>
                  <a:lnTo>
                    <a:pt x="306792" y="4037417"/>
                  </a:lnTo>
                  <a:lnTo>
                    <a:pt x="303180" y="4031174"/>
                  </a:lnTo>
                  <a:lnTo>
                    <a:pt x="297711" y="4027098"/>
                  </a:lnTo>
                  <a:lnTo>
                    <a:pt x="291004" y="4024880"/>
                  </a:lnTo>
                  <a:lnTo>
                    <a:pt x="283678" y="4024209"/>
                  </a:lnTo>
                  <a:lnTo>
                    <a:pt x="277074" y="4027511"/>
                  </a:lnTo>
                  <a:lnTo>
                    <a:pt x="270597" y="4034115"/>
                  </a:lnTo>
                  <a:lnTo>
                    <a:pt x="270597" y="4044021"/>
                  </a:lnTo>
                  <a:close/>
                </a:path>
                <a:path w="1692909" h="4396105">
                  <a:moveTo>
                    <a:pt x="1540724" y="3892637"/>
                  </a:moveTo>
                  <a:lnTo>
                    <a:pt x="1540724" y="3902543"/>
                  </a:lnTo>
                  <a:lnTo>
                    <a:pt x="1550630" y="3905845"/>
                  </a:lnTo>
                  <a:lnTo>
                    <a:pt x="1560536" y="3905845"/>
                  </a:lnTo>
                  <a:lnTo>
                    <a:pt x="1570442" y="3902543"/>
                  </a:lnTo>
                  <a:lnTo>
                    <a:pt x="1573617" y="3895939"/>
                  </a:lnTo>
                  <a:lnTo>
                    <a:pt x="1573617" y="3886033"/>
                  </a:lnTo>
                  <a:lnTo>
                    <a:pt x="1570595" y="3879399"/>
                  </a:lnTo>
                  <a:lnTo>
                    <a:pt x="1566298" y="3874587"/>
                  </a:lnTo>
                  <a:lnTo>
                    <a:pt x="1560740" y="3872228"/>
                  </a:lnTo>
                  <a:lnTo>
                    <a:pt x="1553932" y="3872952"/>
                  </a:lnTo>
                  <a:lnTo>
                    <a:pt x="1547225" y="3874635"/>
                  </a:lnTo>
                  <a:lnTo>
                    <a:pt x="1542375" y="3879080"/>
                  </a:lnTo>
                  <a:lnTo>
                    <a:pt x="1540002" y="3885382"/>
                  </a:lnTo>
                  <a:lnTo>
                    <a:pt x="1540724" y="3892637"/>
                  </a:lnTo>
                  <a:close/>
                </a:path>
                <a:path w="1692909" h="4396105">
                  <a:moveTo>
                    <a:pt x="201382" y="856067"/>
                  </a:moveTo>
                  <a:lnTo>
                    <a:pt x="203084" y="862774"/>
                  </a:lnTo>
                  <a:lnTo>
                    <a:pt x="207573" y="867624"/>
                  </a:lnTo>
                  <a:lnTo>
                    <a:pt x="213919" y="869997"/>
                  </a:lnTo>
                  <a:lnTo>
                    <a:pt x="221194" y="869275"/>
                  </a:lnTo>
                  <a:lnTo>
                    <a:pt x="227901" y="867572"/>
                  </a:lnTo>
                  <a:lnTo>
                    <a:pt x="232751" y="863084"/>
                  </a:lnTo>
                  <a:lnTo>
                    <a:pt x="235124" y="856738"/>
                  </a:lnTo>
                  <a:lnTo>
                    <a:pt x="234402" y="849463"/>
                  </a:lnTo>
                  <a:lnTo>
                    <a:pt x="232699" y="842829"/>
                  </a:lnTo>
                  <a:lnTo>
                    <a:pt x="228211" y="838017"/>
                  </a:lnTo>
                  <a:lnTo>
                    <a:pt x="221865" y="835658"/>
                  </a:lnTo>
                  <a:lnTo>
                    <a:pt x="214590" y="836382"/>
                  </a:lnTo>
                  <a:lnTo>
                    <a:pt x="207900" y="838065"/>
                  </a:lnTo>
                  <a:lnTo>
                    <a:pt x="203080" y="842510"/>
                  </a:lnTo>
                  <a:lnTo>
                    <a:pt x="200713" y="848812"/>
                  </a:lnTo>
                  <a:lnTo>
                    <a:pt x="201382" y="856067"/>
                  </a:lnTo>
                  <a:close/>
                </a:path>
                <a:path w="1692909" h="4396105">
                  <a:moveTo>
                    <a:pt x="365974" y="20407"/>
                  </a:moveTo>
                  <a:lnTo>
                    <a:pt x="369276" y="30313"/>
                  </a:lnTo>
                  <a:lnTo>
                    <a:pt x="379182" y="33615"/>
                  </a:lnTo>
                  <a:lnTo>
                    <a:pt x="385786" y="33615"/>
                  </a:lnTo>
                  <a:lnTo>
                    <a:pt x="392471" y="30521"/>
                  </a:lnTo>
                  <a:lnTo>
                    <a:pt x="397644" y="26201"/>
                  </a:lnTo>
                  <a:lnTo>
                    <a:pt x="400984" y="20667"/>
                  </a:lnTo>
                  <a:lnTo>
                    <a:pt x="402169" y="13930"/>
                  </a:lnTo>
                  <a:lnTo>
                    <a:pt x="398611" y="7223"/>
                  </a:lnTo>
                  <a:lnTo>
                    <a:pt x="393517" y="2373"/>
                  </a:lnTo>
                  <a:lnTo>
                    <a:pt x="387828" y="0"/>
                  </a:lnTo>
                  <a:lnTo>
                    <a:pt x="382484" y="722"/>
                  </a:lnTo>
                  <a:lnTo>
                    <a:pt x="375725" y="2422"/>
                  </a:lnTo>
                  <a:lnTo>
                    <a:pt x="370514" y="6897"/>
                  </a:lnTo>
                  <a:lnTo>
                    <a:pt x="367160" y="13206"/>
                  </a:lnTo>
                  <a:lnTo>
                    <a:pt x="365974" y="20407"/>
                  </a:lnTo>
                  <a:close/>
                </a:path>
                <a:path w="1692909" h="4396105">
                  <a:moveTo>
                    <a:pt x="1491448" y="1991066"/>
                  </a:moveTo>
                  <a:lnTo>
                    <a:pt x="1493131" y="1997773"/>
                  </a:lnTo>
                  <a:lnTo>
                    <a:pt x="1497576" y="2002623"/>
                  </a:lnTo>
                  <a:lnTo>
                    <a:pt x="1503878" y="2004996"/>
                  </a:lnTo>
                  <a:lnTo>
                    <a:pt x="1511133" y="2004274"/>
                  </a:lnTo>
                  <a:lnTo>
                    <a:pt x="1517840" y="2002571"/>
                  </a:lnTo>
                  <a:lnTo>
                    <a:pt x="1522690" y="1998083"/>
                  </a:lnTo>
                  <a:lnTo>
                    <a:pt x="1525063" y="1991737"/>
                  </a:lnTo>
                  <a:lnTo>
                    <a:pt x="1524341" y="1984462"/>
                  </a:lnTo>
                  <a:lnTo>
                    <a:pt x="1521245" y="1977828"/>
                  </a:lnTo>
                  <a:lnTo>
                    <a:pt x="1516911" y="1973016"/>
                  </a:lnTo>
                  <a:lnTo>
                    <a:pt x="1511339" y="1970657"/>
                  </a:lnTo>
                  <a:lnTo>
                    <a:pt x="1504529" y="1971381"/>
                  </a:lnTo>
                  <a:lnTo>
                    <a:pt x="1497895" y="1973064"/>
                  </a:lnTo>
                  <a:lnTo>
                    <a:pt x="1493083" y="1977509"/>
                  </a:lnTo>
                  <a:lnTo>
                    <a:pt x="1490724" y="1983811"/>
                  </a:lnTo>
                  <a:lnTo>
                    <a:pt x="1491448" y="1991066"/>
                  </a:lnTo>
                  <a:close/>
                </a:path>
                <a:path w="1692909" h="4396105">
                  <a:moveTo>
                    <a:pt x="1659215" y="2234525"/>
                  </a:moveTo>
                  <a:lnTo>
                    <a:pt x="1660917" y="2241232"/>
                  </a:lnTo>
                  <a:lnTo>
                    <a:pt x="1665406" y="2246082"/>
                  </a:lnTo>
                  <a:lnTo>
                    <a:pt x="1671752" y="2248455"/>
                  </a:lnTo>
                  <a:lnTo>
                    <a:pt x="1679027" y="2247733"/>
                  </a:lnTo>
                  <a:lnTo>
                    <a:pt x="1685661" y="2246030"/>
                  </a:lnTo>
                  <a:lnTo>
                    <a:pt x="1690473" y="2241542"/>
                  </a:lnTo>
                  <a:lnTo>
                    <a:pt x="1692832" y="2235196"/>
                  </a:lnTo>
                  <a:lnTo>
                    <a:pt x="1692108" y="2227921"/>
                  </a:lnTo>
                  <a:lnTo>
                    <a:pt x="1689032" y="2221287"/>
                  </a:lnTo>
                  <a:lnTo>
                    <a:pt x="1684742" y="2216475"/>
                  </a:lnTo>
                  <a:lnTo>
                    <a:pt x="1679213" y="2214116"/>
                  </a:lnTo>
                  <a:lnTo>
                    <a:pt x="1672423" y="2214840"/>
                  </a:lnTo>
                  <a:lnTo>
                    <a:pt x="1665716" y="2217916"/>
                  </a:lnTo>
                  <a:lnTo>
                    <a:pt x="1660866" y="2222206"/>
                  </a:lnTo>
                  <a:lnTo>
                    <a:pt x="1658492" y="2227734"/>
                  </a:lnTo>
                  <a:lnTo>
                    <a:pt x="1659215" y="2234525"/>
                  </a:lnTo>
                  <a:close/>
                </a:path>
              </a:pathLst>
            </a:custGeom>
            <a:ln w="6350">
              <a:solidFill>
                <a:srgbClr val="00FF00"/>
              </a:solidFill>
            </a:ln>
          </p:spPr>
          <p:txBody>
            <a:bodyPr wrap="square" lIns="0" tIns="0" rIns="0" bIns="0" rtlCol="0"/>
            <a:lstStyle/>
            <a:p>
              <a:pPr defTabSz="829361"/>
              <a:endParaRPr lang="en-US" sz="1588">
                <a:solidFill>
                  <a:srgbClr val="000000"/>
                </a:solidFill>
                <a:latin typeface="Arial"/>
              </a:endParaRPr>
            </a:p>
          </p:txBody>
        </p:sp>
        <p:sp>
          <p:nvSpPr>
            <p:cNvPr id="18" name="object 19">
              <a:extLst>
                <a:ext uri="{FF2B5EF4-FFF2-40B4-BE49-F238E27FC236}">
                  <a16:creationId xmlns:a16="http://schemas.microsoft.com/office/drawing/2014/main" id="{EA6A43F2-4F67-42B7-9776-96AA8254DC59}"/>
                </a:ext>
              </a:extLst>
            </p:cNvPr>
            <p:cNvSpPr txBox="1"/>
            <p:nvPr/>
          </p:nvSpPr>
          <p:spPr>
            <a:xfrm>
              <a:off x="8631915" y="2638703"/>
              <a:ext cx="891428" cy="120499"/>
            </a:xfrm>
            <a:prstGeom prst="rect">
              <a:avLst/>
            </a:prstGeom>
          </p:spPr>
          <p:txBody>
            <a:bodyPr vert="horz" wrap="square" lIns="0" tIns="11765" rIns="0" bIns="0" rtlCol="0">
              <a:spAutoFit/>
            </a:bodyPr>
            <a:lstStyle/>
            <a:p>
              <a:pPr marL="11206" defTabSz="829361">
                <a:spcBef>
                  <a:spcPts val="93"/>
                </a:spcBef>
              </a:pPr>
              <a:r>
                <a:rPr lang="en-US" sz="706" b="1">
                  <a:solidFill>
                    <a:srgbClr val="A6A6A6"/>
                  </a:solidFill>
                  <a:latin typeface="Arial"/>
                  <a:cs typeface="Arial"/>
                </a:rPr>
                <a:t>BRITISH</a:t>
              </a:r>
              <a:r>
                <a:rPr lang="en-US" sz="706" b="1" spc="-35">
                  <a:solidFill>
                    <a:srgbClr val="A6A6A6"/>
                  </a:solidFill>
                  <a:latin typeface="Arial"/>
                  <a:cs typeface="Arial"/>
                </a:rPr>
                <a:t> </a:t>
              </a:r>
              <a:r>
                <a:rPr lang="en-US" sz="706" b="1" spc="-9">
                  <a:solidFill>
                    <a:srgbClr val="A6A6A6"/>
                  </a:solidFill>
                  <a:latin typeface="Arial"/>
                  <a:cs typeface="Arial"/>
                </a:rPr>
                <a:t>COLUMBIA</a:t>
              </a:r>
              <a:endParaRPr lang="en-US" sz="706">
                <a:solidFill>
                  <a:srgbClr val="000000"/>
                </a:solidFill>
                <a:latin typeface="Arial"/>
                <a:cs typeface="Arial"/>
              </a:endParaRPr>
            </a:p>
          </p:txBody>
        </p:sp>
        <p:sp>
          <p:nvSpPr>
            <p:cNvPr id="19" name="object 22">
              <a:extLst>
                <a:ext uri="{FF2B5EF4-FFF2-40B4-BE49-F238E27FC236}">
                  <a16:creationId xmlns:a16="http://schemas.microsoft.com/office/drawing/2014/main" id="{FEA9553D-C6E3-80D6-3400-8E662D51F52F}"/>
                </a:ext>
              </a:extLst>
            </p:cNvPr>
            <p:cNvSpPr/>
            <p:nvPr/>
          </p:nvSpPr>
          <p:spPr>
            <a:xfrm>
              <a:off x="9784774" y="977654"/>
              <a:ext cx="1183341" cy="600075"/>
            </a:xfrm>
            <a:custGeom>
              <a:avLst/>
              <a:gdLst/>
              <a:ahLst/>
              <a:cxnLst/>
              <a:rect l="l" t="t" r="r" b="b"/>
              <a:pathLst>
                <a:path w="1341120" h="680085">
                  <a:moveTo>
                    <a:pt x="1341120" y="0"/>
                  </a:moveTo>
                  <a:lnTo>
                    <a:pt x="0" y="0"/>
                  </a:lnTo>
                  <a:lnTo>
                    <a:pt x="0" y="679703"/>
                  </a:lnTo>
                  <a:lnTo>
                    <a:pt x="1341120" y="679703"/>
                  </a:lnTo>
                  <a:lnTo>
                    <a:pt x="1341120" y="0"/>
                  </a:lnTo>
                  <a:close/>
                </a:path>
              </a:pathLst>
            </a:custGeom>
            <a:solidFill>
              <a:srgbClr val="FFFFFF"/>
            </a:solidFill>
          </p:spPr>
          <p:txBody>
            <a:bodyPr wrap="square" lIns="0" tIns="0" rIns="0" bIns="0" rtlCol="0"/>
            <a:lstStyle/>
            <a:p>
              <a:pPr defTabSz="829361"/>
              <a:endParaRPr lang="en-US" sz="1588">
                <a:solidFill>
                  <a:srgbClr val="000000"/>
                </a:solidFill>
                <a:latin typeface="Arial"/>
              </a:endParaRPr>
            </a:p>
          </p:txBody>
        </p:sp>
        <p:sp>
          <p:nvSpPr>
            <p:cNvPr id="20" name="object 23">
              <a:extLst>
                <a:ext uri="{FF2B5EF4-FFF2-40B4-BE49-F238E27FC236}">
                  <a16:creationId xmlns:a16="http://schemas.microsoft.com/office/drawing/2014/main" id="{E0635A15-C1A3-8F4E-D25E-78276F08910F}"/>
                </a:ext>
              </a:extLst>
            </p:cNvPr>
            <p:cNvSpPr txBox="1"/>
            <p:nvPr/>
          </p:nvSpPr>
          <p:spPr>
            <a:xfrm>
              <a:off x="9984912" y="933368"/>
              <a:ext cx="916642" cy="609632"/>
            </a:xfrm>
            <a:prstGeom prst="rect">
              <a:avLst/>
            </a:prstGeom>
          </p:spPr>
          <p:txBody>
            <a:bodyPr vert="horz" wrap="square" lIns="0" tIns="10646" rIns="0" bIns="0" rtlCol="0">
              <a:spAutoFit/>
            </a:bodyPr>
            <a:lstStyle/>
            <a:p>
              <a:pPr marL="11206" marR="4482" defTabSz="829361">
                <a:lnSpc>
                  <a:spcPct val="141700"/>
                </a:lnSpc>
                <a:spcBef>
                  <a:spcPts val="83"/>
                </a:spcBef>
              </a:pPr>
              <a:r>
                <a:rPr lang="en-US" sz="706" b="1">
                  <a:solidFill>
                    <a:srgbClr val="000000"/>
                  </a:solidFill>
                  <a:latin typeface="Arial"/>
                  <a:cs typeface="Arial"/>
                </a:rPr>
                <a:t>KSM</a:t>
              </a:r>
              <a:r>
                <a:rPr lang="en-US" sz="706" b="1" spc="-9">
                  <a:solidFill>
                    <a:srgbClr val="000000"/>
                  </a:solidFill>
                  <a:latin typeface="Arial"/>
                  <a:cs typeface="Arial"/>
                </a:rPr>
                <a:t> Project </a:t>
              </a:r>
              <a:r>
                <a:rPr lang="en-US" sz="706" b="1">
                  <a:solidFill>
                    <a:srgbClr val="000000"/>
                  </a:solidFill>
                  <a:latin typeface="Arial"/>
                  <a:cs typeface="Arial"/>
                </a:rPr>
                <a:t>Producing</a:t>
              </a:r>
              <a:r>
                <a:rPr lang="en-US" sz="706" b="1" spc="-49">
                  <a:solidFill>
                    <a:srgbClr val="000000"/>
                  </a:solidFill>
                  <a:latin typeface="Arial"/>
                  <a:cs typeface="Arial"/>
                </a:rPr>
                <a:t> </a:t>
              </a:r>
              <a:r>
                <a:rPr lang="en-US" sz="706" b="1" spc="-17">
                  <a:solidFill>
                    <a:srgbClr val="000000"/>
                  </a:solidFill>
                  <a:latin typeface="Arial"/>
                  <a:cs typeface="Arial"/>
                </a:rPr>
                <a:t>Mine </a:t>
              </a:r>
              <a:r>
                <a:rPr lang="en-US" sz="706" b="1">
                  <a:solidFill>
                    <a:srgbClr val="000000"/>
                  </a:solidFill>
                  <a:latin typeface="Arial"/>
                  <a:cs typeface="Arial"/>
                </a:rPr>
                <a:t>Development</a:t>
              </a:r>
              <a:r>
                <a:rPr lang="en-US" sz="706" b="1" spc="-17">
                  <a:solidFill>
                    <a:srgbClr val="000000"/>
                  </a:solidFill>
                  <a:latin typeface="Arial"/>
                  <a:cs typeface="Arial"/>
                </a:rPr>
                <a:t> </a:t>
              </a:r>
              <a:r>
                <a:rPr lang="en-US" sz="706" b="1" spc="-9">
                  <a:solidFill>
                    <a:srgbClr val="000000"/>
                  </a:solidFill>
                  <a:latin typeface="Arial"/>
                  <a:cs typeface="Arial"/>
                </a:rPr>
                <a:t>Project Highway</a:t>
              </a:r>
              <a:endParaRPr lang="en-US" sz="706">
                <a:solidFill>
                  <a:srgbClr val="000000"/>
                </a:solidFill>
                <a:latin typeface="Arial"/>
                <a:cs typeface="Arial"/>
              </a:endParaRPr>
            </a:p>
          </p:txBody>
        </p:sp>
        <p:grpSp>
          <p:nvGrpSpPr>
            <p:cNvPr id="21" name="object 24">
              <a:extLst>
                <a:ext uri="{FF2B5EF4-FFF2-40B4-BE49-F238E27FC236}">
                  <a16:creationId xmlns:a16="http://schemas.microsoft.com/office/drawing/2014/main" id="{95972552-6A34-AE24-BCF3-1616AC3CDAAC}"/>
                </a:ext>
              </a:extLst>
            </p:cNvPr>
            <p:cNvGrpSpPr/>
            <p:nvPr/>
          </p:nvGrpSpPr>
          <p:grpSpPr>
            <a:xfrm>
              <a:off x="8134709" y="973452"/>
              <a:ext cx="1827119" cy="2430556"/>
              <a:chOff x="8465693" y="449389"/>
              <a:chExt cx="2070735" cy="2754630"/>
            </a:xfrm>
          </p:grpSpPr>
          <p:sp>
            <p:nvSpPr>
              <p:cNvPr id="138" name="object 25">
                <a:extLst>
                  <a:ext uri="{FF2B5EF4-FFF2-40B4-BE49-F238E27FC236}">
                    <a16:creationId xmlns:a16="http://schemas.microsoft.com/office/drawing/2014/main" id="{E5096EA9-A48B-DCE0-F8FC-FA50756A5C78}"/>
                  </a:ext>
                </a:extLst>
              </p:cNvPr>
              <p:cNvSpPr/>
              <p:nvPr/>
            </p:nvSpPr>
            <p:spPr>
              <a:xfrm>
                <a:off x="10353294" y="1027302"/>
                <a:ext cx="182880" cy="29209"/>
              </a:xfrm>
              <a:custGeom>
                <a:avLst/>
                <a:gdLst/>
                <a:ahLst/>
                <a:cxnLst/>
                <a:rect l="l" t="t" r="r" b="b"/>
                <a:pathLst>
                  <a:path w="182879" h="29209">
                    <a:moveTo>
                      <a:pt x="182880" y="19177"/>
                    </a:moveTo>
                    <a:lnTo>
                      <a:pt x="0" y="19050"/>
                    </a:lnTo>
                    <a:lnTo>
                      <a:pt x="0" y="28575"/>
                    </a:lnTo>
                    <a:lnTo>
                      <a:pt x="182880" y="28702"/>
                    </a:lnTo>
                    <a:lnTo>
                      <a:pt x="182880" y="19177"/>
                    </a:lnTo>
                    <a:close/>
                  </a:path>
                  <a:path w="182879" h="29209">
                    <a:moveTo>
                      <a:pt x="182880" y="127"/>
                    </a:moveTo>
                    <a:lnTo>
                      <a:pt x="0" y="0"/>
                    </a:lnTo>
                    <a:lnTo>
                      <a:pt x="0" y="9525"/>
                    </a:lnTo>
                    <a:lnTo>
                      <a:pt x="182880" y="9652"/>
                    </a:lnTo>
                    <a:lnTo>
                      <a:pt x="182880" y="127"/>
                    </a:lnTo>
                    <a:close/>
                  </a:path>
                </a:pathLst>
              </a:custGeom>
              <a:solidFill>
                <a:srgbClr val="A6A6A6"/>
              </a:solidFill>
            </p:spPr>
            <p:txBody>
              <a:bodyPr wrap="square" lIns="0" tIns="0" rIns="0" bIns="0" rtlCol="0"/>
              <a:lstStyle/>
              <a:p>
                <a:pPr defTabSz="829361"/>
                <a:endParaRPr lang="en-US" sz="1588">
                  <a:solidFill>
                    <a:srgbClr val="000000"/>
                  </a:solidFill>
                  <a:latin typeface="Arial"/>
                </a:endParaRPr>
              </a:p>
            </p:txBody>
          </p:sp>
          <p:pic>
            <p:nvPicPr>
              <p:cNvPr id="139" name="object 26">
                <a:extLst>
                  <a:ext uri="{FF2B5EF4-FFF2-40B4-BE49-F238E27FC236}">
                    <a16:creationId xmlns:a16="http://schemas.microsoft.com/office/drawing/2014/main" id="{6EFCAA0C-C80D-792C-DBC0-4B61988068DF}"/>
                  </a:ext>
                </a:extLst>
              </p:cNvPr>
              <p:cNvPicPr/>
              <p:nvPr/>
            </p:nvPicPr>
            <p:blipFill>
              <a:blip r:embed="rId4" cstate="email">
                <a:extLst>
                  <a:ext uri="{28A0092B-C50C-407E-A947-70E740481C1C}">
                    <a14:useLocalDpi xmlns:a14="http://schemas.microsoft.com/office/drawing/2010/main" val="0"/>
                  </a:ext>
                </a:extLst>
              </a:blip>
              <a:stretch>
                <a:fillRect/>
              </a:stretch>
            </p:blipFill>
            <p:spPr>
              <a:xfrm>
                <a:off x="10370629" y="449389"/>
                <a:ext cx="146684" cy="146685"/>
              </a:xfrm>
              <a:prstGeom prst="rect">
                <a:avLst/>
              </a:prstGeom>
            </p:spPr>
          </p:pic>
          <p:pic>
            <p:nvPicPr>
              <p:cNvPr id="140" name="object 27">
                <a:extLst>
                  <a:ext uri="{FF2B5EF4-FFF2-40B4-BE49-F238E27FC236}">
                    <a16:creationId xmlns:a16="http://schemas.microsoft.com/office/drawing/2014/main" id="{DDA543F0-1569-1EBA-8111-169695DD3B8B}"/>
                  </a:ext>
                </a:extLst>
              </p:cNvPr>
              <p:cNvPicPr/>
              <p:nvPr/>
            </p:nvPicPr>
            <p:blipFill>
              <a:blip r:embed="rId5" cstate="email">
                <a:extLst>
                  <a:ext uri="{28A0092B-C50C-407E-A947-70E740481C1C}">
                    <a14:useLocalDpi xmlns:a14="http://schemas.microsoft.com/office/drawing/2010/main" val="0"/>
                  </a:ext>
                </a:extLst>
              </a:blip>
              <a:stretch>
                <a:fillRect/>
              </a:stretch>
            </p:blipFill>
            <p:spPr>
              <a:xfrm>
                <a:off x="10370629" y="621601"/>
                <a:ext cx="146684" cy="146685"/>
              </a:xfrm>
              <a:prstGeom prst="rect">
                <a:avLst/>
              </a:prstGeom>
            </p:spPr>
          </p:pic>
          <p:pic>
            <p:nvPicPr>
              <p:cNvPr id="141" name="object 28">
                <a:extLst>
                  <a:ext uri="{FF2B5EF4-FFF2-40B4-BE49-F238E27FC236}">
                    <a16:creationId xmlns:a16="http://schemas.microsoft.com/office/drawing/2014/main" id="{C6ADCFD7-482C-0097-8711-0F1218EC32DB}"/>
                  </a:ext>
                </a:extLst>
              </p:cNvPr>
              <p:cNvPicPr/>
              <p:nvPr/>
            </p:nvPicPr>
            <p:blipFill>
              <a:blip r:embed="rId6" cstate="email">
                <a:extLst>
                  <a:ext uri="{28A0092B-C50C-407E-A947-70E740481C1C}">
                    <a14:useLocalDpi xmlns:a14="http://schemas.microsoft.com/office/drawing/2010/main" val="0"/>
                  </a:ext>
                </a:extLst>
              </a:blip>
              <a:stretch>
                <a:fillRect/>
              </a:stretch>
            </p:blipFill>
            <p:spPr>
              <a:xfrm>
                <a:off x="10370629" y="795337"/>
                <a:ext cx="146684" cy="146685"/>
              </a:xfrm>
              <a:prstGeom prst="rect">
                <a:avLst/>
              </a:prstGeom>
            </p:spPr>
          </p:pic>
          <p:pic>
            <p:nvPicPr>
              <p:cNvPr id="142" name="object 29">
                <a:extLst>
                  <a:ext uri="{FF2B5EF4-FFF2-40B4-BE49-F238E27FC236}">
                    <a16:creationId xmlns:a16="http://schemas.microsoft.com/office/drawing/2014/main" id="{EF499FF0-B228-A394-8A2D-9CC7FFD88468}"/>
                  </a:ext>
                </a:extLst>
              </p:cNvPr>
              <p:cNvPicPr/>
              <p:nvPr/>
            </p:nvPicPr>
            <p:blipFill>
              <a:blip r:embed="rId7" cstate="email">
                <a:extLst>
                  <a:ext uri="{28A0092B-C50C-407E-A947-70E740481C1C}">
                    <a14:useLocalDpi xmlns:a14="http://schemas.microsoft.com/office/drawing/2010/main" val="0"/>
                  </a:ext>
                </a:extLst>
              </a:blip>
              <a:stretch>
                <a:fillRect/>
              </a:stretch>
            </p:blipFill>
            <p:spPr>
              <a:xfrm>
                <a:off x="8671433" y="1914016"/>
                <a:ext cx="88646" cy="88646"/>
              </a:xfrm>
              <a:prstGeom prst="rect">
                <a:avLst/>
              </a:prstGeom>
            </p:spPr>
          </p:pic>
          <p:sp>
            <p:nvSpPr>
              <p:cNvPr id="143" name="object 30">
                <a:extLst>
                  <a:ext uri="{FF2B5EF4-FFF2-40B4-BE49-F238E27FC236}">
                    <a16:creationId xmlns:a16="http://schemas.microsoft.com/office/drawing/2014/main" id="{276AFE94-36BE-6236-9F06-E233F789B345}"/>
                  </a:ext>
                </a:extLst>
              </p:cNvPr>
              <p:cNvSpPr/>
              <p:nvPr/>
            </p:nvSpPr>
            <p:spPr>
              <a:xfrm>
                <a:off x="8468868" y="2295144"/>
                <a:ext cx="82550" cy="82550"/>
              </a:xfrm>
              <a:custGeom>
                <a:avLst/>
                <a:gdLst/>
                <a:ahLst/>
                <a:cxnLst/>
                <a:rect l="l" t="t" r="r" b="b"/>
                <a:pathLst>
                  <a:path w="82550" h="82550">
                    <a:moveTo>
                      <a:pt x="41148" y="0"/>
                    </a:moveTo>
                    <a:lnTo>
                      <a:pt x="25128" y="3232"/>
                    </a:lnTo>
                    <a:lnTo>
                      <a:pt x="12049" y="12049"/>
                    </a:lnTo>
                    <a:lnTo>
                      <a:pt x="3232" y="25128"/>
                    </a:lnTo>
                    <a:lnTo>
                      <a:pt x="0" y="41147"/>
                    </a:lnTo>
                    <a:lnTo>
                      <a:pt x="3232" y="57167"/>
                    </a:lnTo>
                    <a:lnTo>
                      <a:pt x="12049" y="70246"/>
                    </a:lnTo>
                    <a:lnTo>
                      <a:pt x="25128" y="79063"/>
                    </a:lnTo>
                    <a:lnTo>
                      <a:pt x="41148" y="82295"/>
                    </a:lnTo>
                    <a:lnTo>
                      <a:pt x="57167" y="79063"/>
                    </a:lnTo>
                    <a:lnTo>
                      <a:pt x="70246" y="70246"/>
                    </a:lnTo>
                    <a:lnTo>
                      <a:pt x="79063" y="57167"/>
                    </a:lnTo>
                    <a:lnTo>
                      <a:pt x="82296" y="41147"/>
                    </a:lnTo>
                    <a:lnTo>
                      <a:pt x="79063" y="25128"/>
                    </a:lnTo>
                    <a:lnTo>
                      <a:pt x="70246" y="12049"/>
                    </a:lnTo>
                    <a:lnTo>
                      <a:pt x="57167" y="3232"/>
                    </a:lnTo>
                    <a:lnTo>
                      <a:pt x="41148" y="0"/>
                    </a:lnTo>
                    <a:close/>
                  </a:path>
                </a:pathLst>
              </a:custGeom>
              <a:solidFill>
                <a:srgbClr val="FFC9AC"/>
              </a:solidFill>
            </p:spPr>
            <p:txBody>
              <a:bodyPr wrap="square" lIns="0" tIns="0" rIns="0" bIns="0" rtlCol="0"/>
              <a:lstStyle/>
              <a:p>
                <a:pPr defTabSz="829361"/>
                <a:endParaRPr lang="en-US" sz="1588">
                  <a:solidFill>
                    <a:srgbClr val="000000"/>
                  </a:solidFill>
                  <a:latin typeface="Arial"/>
                </a:endParaRPr>
              </a:p>
            </p:txBody>
          </p:sp>
          <p:sp>
            <p:nvSpPr>
              <p:cNvPr id="144" name="object 31">
                <a:extLst>
                  <a:ext uri="{FF2B5EF4-FFF2-40B4-BE49-F238E27FC236}">
                    <a16:creationId xmlns:a16="http://schemas.microsoft.com/office/drawing/2014/main" id="{72365824-4902-31C8-91E4-DEFB29698E22}"/>
                  </a:ext>
                </a:extLst>
              </p:cNvPr>
              <p:cNvSpPr/>
              <p:nvPr/>
            </p:nvSpPr>
            <p:spPr>
              <a:xfrm>
                <a:off x="8468868" y="2295144"/>
                <a:ext cx="82550" cy="82550"/>
              </a:xfrm>
              <a:custGeom>
                <a:avLst/>
                <a:gdLst/>
                <a:ahLst/>
                <a:cxnLst/>
                <a:rect l="l" t="t" r="r" b="b"/>
                <a:pathLst>
                  <a:path w="82550" h="82550">
                    <a:moveTo>
                      <a:pt x="0" y="41147"/>
                    </a:moveTo>
                    <a:lnTo>
                      <a:pt x="3232" y="25128"/>
                    </a:lnTo>
                    <a:lnTo>
                      <a:pt x="12049" y="12049"/>
                    </a:lnTo>
                    <a:lnTo>
                      <a:pt x="25128" y="3232"/>
                    </a:lnTo>
                    <a:lnTo>
                      <a:pt x="41148" y="0"/>
                    </a:lnTo>
                    <a:lnTo>
                      <a:pt x="57167" y="3232"/>
                    </a:lnTo>
                    <a:lnTo>
                      <a:pt x="70246" y="12049"/>
                    </a:lnTo>
                    <a:lnTo>
                      <a:pt x="79063" y="25128"/>
                    </a:lnTo>
                    <a:lnTo>
                      <a:pt x="82296" y="41147"/>
                    </a:lnTo>
                    <a:lnTo>
                      <a:pt x="79063" y="57167"/>
                    </a:lnTo>
                    <a:lnTo>
                      <a:pt x="70246" y="70246"/>
                    </a:lnTo>
                    <a:lnTo>
                      <a:pt x="57167" y="79063"/>
                    </a:lnTo>
                    <a:lnTo>
                      <a:pt x="41148" y="82295"/>
                    </a:lnTo>
                    <a:lnTo>
                      <a:pt x="25128" y="79063"/>
                    </a:lnTo>
                    <a:lnTo>
                      <a:pt x="12049" y="70246"/>
                    </a:lnTo>
                    <a:lnTo>
                      <a:pt x="3232" y="57167"/>
                    </a:lnTo>
                    <a:lnTo>
                      <a:pt x="0" y="41147"/>
                    </a:lnTo>
                    <a:close/>
                  </a:path>
                </a:pathLst>
              </a:custGeom>
              <a:ln w="6350">
                <a:solidFill>
                  <a:srgbClr val="FFFFFF"/>
                </a:solidFill>
              </a:ln>
            </p:spPr>
            <p:txBody>
              <a:bodyPr wrap="square" lIns="0" tIns="0" rIns="0" bIns="0" rtlCol="0"/>
              <a:lstStyle/>
              <a:p>
                <a:pPr defTabSz="829361"/>
                <a:endParaRPr lang="en-US" sz="1588">
                  <a:solidFill>
                    <a:srgbClr val="000000"/>
                  </a:solidFill>
                  <a:latin typeface="Arial"/>
                </a:endParaRPr>
              </a:p>
            </p:txBody>
          </p:sp>
          <p:sp>
            <p:nvSpPr>
              <p:cNvPr id="145" name="object 32">
                <a:extLst>
                  <a:ext uri="{FF2B5EF4-FFF2-40B4-BE49-F238E27FC236}">
                    <a16:creationId xmlns:a16="http://schemas.microsoft.com/office/drawing/2014/main" id="{DED6D66D-2B37-FDE0-37F8-408565FCA68F}"/>
                  </a:ext>
                </a:extLst>
              </p:cNvPr>
              <p:cNvSpPr/>
              <p:nvPr/>
            </p:nvSpPr>
            <p:spPr>
              <a:xfrm>
                <a:off x="8471916" y="2305812"/>
                <a:ext cx="73660" cy="59690"/>
              </a:xfrm>
              <a:custGeom>
                <a:avLst/>
                <a:gdLst/>
                <a:ahLst/>
                <a:cxnLst/>
                <a:rect l="l" t="t" r="r" b="b"/>
                <a:pathLst>
                  <a:path w="73659" h="59689">
                    <a:moveTo>
                      <a:pt x="45695" y="40004"/>
                    </a:moveTo>
                    <a:lnTo>
                      <a:pt x="38353" y="40004"/>
                    </a:lnTo>
                    <a:lnTo>
                      <a:pt x="53339" y="56007"/>
                    </a:lnTo>
                    <a:lnTo>
                      <a:pt x="56768" y="59436"/>
                    </a:lnTo>
                    <a:lnTo>
                      <a:pt x="60705" y="55499"/>
                    </a:lnTo>
                    <a:lnTo>
                      <a:pt x="57657" y="51688"/>
                    </a:lnTo>
                    <a:lnTo>
                      <a:pt x="45695" y="40004"/>
                    </a:lnTo>
                    <a:close/>
                  </a:path>
                  <a:path w="73659" h="59689">
                    <a:moveTo>
                      <a:pt x="63626" y="1270"/>
                    </a:moveTo>
                    <a:lnTo>
                      <a:pt x="58927" y="4317"/>
                    </a:lnTo>
                    <a:lnTo>
                      <a:pt x="55117" y="5587"/>
                    </a:lnTo>
                    <a:lnTo>
                      <a:pt x="46862" y="14224"/>
                    </a:lnTo>
                    <a:lnTo>
                      <a:pt x="51180" y="18923"/>
                    </a:lnTo>
                    <a:lnTo>
                      <a:pt x="50291" y="21589"/>
                    </a:lnTo>
                    <a:lnTo>
                      <a:pt x="20192" y="50418"/>
                    </a:lnTo>
                    <a:lnTo>
                      <a:pt x="15493" y="55117"/>
                    </a:lnTo>
                    <a:lnTo>
                      <a:pt x="16763" y="56387"/>
                    </a:lnTo>
                    <a:lnTo>
                      <a:pt x="17272" y="57276"/>
                    </a:lnTo>
                    <a:lnTo>
                      <a:pt x="17652" y="58547"/>
                    </a:lnTo>
                    <a:lnTo>
                      <a:pt x="19811" y="58547"/>
                    </a:lnTo>
                    <a:lnTo>
                      <a:pt x="22351" y="56387"/>
                    </a:lnTo>
                    <a:lnTo>
                      <a:pt x="38353" y="40004"/>
                    </a:lnTo>
                    <a:lnTo>
                      <a:pt x="45695" y="40004"/>
                    </a:lnTo>
                    <a:lnTo>
                      <a:pt x="41275" y="35687"/>
                    </a:lnTo>
                    <a:lnTo>
                      <a:pt x="53339" y="23749"/>
                    </a:lnTo>
                    <a:lnTo>
                      <a:pt x="64234" y="23749"/>
                    </a:lnTo>
                    <a:lnTo>
                      <a:pt x="69723" y="18541"/>
                    </a:lnTo>
                    <a:lnTo>
                      <a:pt x="70992" y="15112"/>
                    </a:lnTo>
                    <a:lnTo>
                      <a:pt x="73151" y="11175"/>
                    </a:lnTo>
                    <a:lnTo>
                      <a:pt x="68452" y="5968"/>
                    </a:lnTo>
                    <a:lnTo>
                      <a:pt x="63626" y="1270"/>
                    </a:lnTo>
                    <a:close/>
                  </a:path>
                  <a:path w="73659" h="59689">
                    <a:moveTo>
                      <a:pt x="39115" y="0"/>
                    </a:moveTo>
                    <a:lnTo>
                      <a:pt x="30606" y="3428"/>
                    </a:lnTo>
                    <a:lnTo>
                      <a:pt x="27050" y="5207"/>
                    </a:lnTo>
                    <a:lnTo>
                      <a:pt x="18923" y="11175"/>
                    </a:lnTo>
                    <a:lnTo>
                      <a:pt x="17652" y="11175"/>
                    </a:lnTo>
                    <a:lnTo>
                      <a:pt x="12445" y="15493"/>
                    </a:lnTo>
                    <a:lnTo>
                      <a:pt x="12445" y="17272"/>
                    </a:lnTo>
                    <a:lnTo>
                      <a:pt x="6476" y="27559"/>
                    </a:lnTo>
                    <a:lnTo>
                      <a:pt x="5206" y="30987"/>
                    </a:lnTo>
                    <a:lnTo>
                      <a:pt x="0" y="42672"/>
                    </a:lnTo>
                    <a:lnTo>
                      <a:pt x="3048" y="38353"/>
                    </a:lnTo>
                    <a:lnTo>
                      <a:pt x="6476" y="34036"/>
                    </a:lnTo>
                    <a:lnTo>
                      <a:pt x="10286" y="28448"/>
                    </a:lnTo>
                    <a:lnTo>
                      <a:pt x="12445" y="25780"/>
                    </a:lnTo>
                    <a:lnTo>
                      <a:pt x="15112" y="22860"/>
                    </a:lnTo>
                    <a:lnTo>
                      <a:pt x="16763" y="21589"/>
                    </a:lnTo>
                    <a:lnTo>
                      <a:pt x="22351" y="21589"/>
                    </a:lnTo>
                    <a:lnTo>
                      <a:pt x="24510" y="19812"/>
                    </a:lnTo>
                    <a:lnTo>
                      <a:pt x="23622" y="18034"/>
                    </a:lnTo>
                    <a:lnTo>
                      <a:pt x="23240" y="15875"/>
                    </a:lnTo>
                    <a:lnTo>
                      <a:pt x="24129" y="13842"/>
                    </a:lnTo>
                    <a:lnTo>
                      <a:pt x="26669" y="11684"/>
                    </a:lnTo>
                    <a:lnTo>
                      <a:pt x="38353" y="3048"/>
                    </a:lnTo>
                    <a:lnTo>
                      <a:pt x="38734" y="1270"/>
                    </a:lnTo>
                    <a:lnTo>
                      <a:pt x="39115" y="0"/>
                    </a:lnTo>
                    <a:close/>
                  </a:path>
                  <a:path w="73659" h="59689">
                    <a:moveTo>
                      <a:pt x="23035" y="22860"/>
                    </a:moveTo>
                    <a:lnTo>
                      <a:pt x="21462" y="22860"/>
                    </a:lnTo>
                    <a:lnTo>
                      <a:pt x="32257" y="34036"/>
                    </a:lnTo>
                    <a:lnTo>
                      <a:pt x="36194" y="30607"/>
                    </a:lnTo>
                    <a:lnTo>
                      <a:pt x="28414" y="23240"/>
                    </a:lnTo>
                    <a:lnTo>
                      <a:pt x="23240" y="23240"/>
                    </a:lnTo>
                    <a:lnTo>
                      <a:pt x="23035" y="22860"/>
                    </a:lnTo>
                    <a:close/>
                  </a:path>
                  <a:path w="73659" h="59689">
                    <a:moveTo>
                      <a:pt x="64234" y="23749"/>
                    </a:moveTo>
                    <a:lnTo>
                      <a:pt x="55879" y="23749"/>
                    </a:lnTo>
                    <a:lnTo>
                      <a:pt x="59816" y="27939"/>
                    </a:lnTo>
                    <a:lnTo>
                      <a:pt x="64234" y="23749"/>
                    </a:lnTo>
                    <a:close/>
                  </a:path>
                  <a:path w="73659" h="59689">
                    <a:moveTo>
                      <a:pt x="22351" y="21589"/>
                    </a:moveTo>
                    <a:lnTo>
                      <a:pt x="16763" y="21589"/>
                    </a:lnTo>
                    <a:lnTo>
                      <a:pt x="19303" y="23240"/>
                    </a:lnTo>
                    <a:lnTo>
                      <a:pt x="21462" y="22860"/>
                    </a:lnTo>
                    <a:lnTo>
                      <a:pt x="23035" y="22860"/>
                    </a:lnTo>
                    <a:lnTo>
                      <a:pt x="22351" y="21589"/>
                    </a:lnTo>
                    <a:close/>
                  </a:path>
                  <a:path w="73659" h="59689">
                    <a:moveTo>
                      <a:pt x="26669" y="21589"/>
                    </a:moveTo>
                    <a:lnTo>
                      <a:pt x="25018" y="22351"/>
                    </a:lnTo>
                    <a:lnTo>
                      <a:pt x="23240" y="23240"/>
                    </a:lnTo>
                    <a:lnTo>
                      <a:pt x="28414" y="23240"/>
                    </a:lnTo>
                    <a:lnTo>
                      <a:pt x="26669" y="21589"/>
                    </a:lnTo>
                    <a:close/>
                  </a:path>
                </a:pathLst>
              </a:custGeom>
              <a:solidFill>
                <a:srgbClr val="FFFFFF"/>
              </a:solidFill>
            </p:spPr>
            <p:txBody>
              <a:bodyPr wrap="square" lIns="0" tIns="0" rIns="0" bIns="0" rtlCol="0"/>
              <a:lstStyle/>
              <a:p>
                <a:pPr defTabSz="829361"/>
                <a:endParaRPr lang="en-US" sz="1588">
                  <a:solidFill>
                    <a:srgbClr val="000000"/>
                  </a:solidFill>
                  <a:latin typeface="Arial"/>
                </a:endParaRPr>
              </a:p>
            </p:txBody>
          </p:sp>
          <p:pic>
            <p:nvPicPr>
              <p:cNvPr id="146" name="object 33">
                <a:extLst>
                  <a:ext uri="{FF2B5EF4-FFF2-40B4-BE49-F238E27FC236}">
                    <a16:creationId xmlns:a16="http://schemas.microsoft.com/office/drawing/2014/main" id="{BE56DF9D-DA88-3B3B-47C4-CD6A0B6CD718}"/>
                  </a:ext>
                </a:extLst>
              </p:cNvPr>
              <p:cNvPicPr/>
              <p:nvPr/>
            </p:nvPicPr>
            <p:blipFill>
              <a:blip r:embed="rId8" cstate="email">
                <a:extLst>
                  <a:ext uri="{28A0092B-C50C-407E-A947-70E740481C1C}">
                    <a14:useLocalDpi xmlns:a14="http://schemas.microsoft.com/office/drawing/2010/main" val="0"/>
                  </a:ext>
                </a:extLst>
              </a:blip>
              <a:stretch>
                <a:fillRect/>
              </a:stretch>
            </p:blipFill>
            <p:spPr>
              <a:xfrm>
                <a:off x="8579929" y="3075241"/>
                <a:ext cx="132968" cy="128397"/>
              </a:xfrm>
              <a:prstGeom prst="rect">
                <a:avLst/>
              </a:prstGeom>
            </p:spPr>
          </p:pic>
        </p:grpSp>
        <p:pic>
          <p:nvPicPr>
            <p:cNvPr id="22" name="object 35">
              <a:extLst>
                <a:ext uri="{FF2B5EF4-FFF2-40B4-BE49-F238E27FC236}">
                  <a16:creationId xmlns:a16="http://schemas.microsoft.com/office/drawing/2014/main" id="{57926287-DB01-C574-BD4E-F331D8D11A03}"/>
                </a:ext>
              </a:extLst>
            </p:cNvPr>
            <p:cNvPicPr/>
            <p:nvPr/>
          </p:nvPicPr>
          <p:blipFill>
            <a:blip r:embed="rId9" cstate="email">
              <a:extLst>
                <a:ext uri="{28A0092B-C50C-407E-A947-70E740481C1C}">
                  <a14:useLocalDpi xmlns:a14="http://schemas.microsoft.com/office/drawing/2010/main" val="0"/>
                </a:ext>
              </a:extLst>
            </a:blip>
            <a:stretch>
              <a:fillRect/>
            </a:stretch>
          </p:blipFill>
          <p:spPr>
            <a:xfrm>
              <a:off x="9632655" y="4918819"/>
              <a:ext cx="117326" cy="111946"/>
            </a:xfrm>
            <a:prstGeom prst="rect">
              <a:avLst/>
            </a:prstGeom>
          </p:spPr>
        </p:pic>
        <p:sp>
          <p:nvSpPr>
            <p:cNvPr id="23" name="object 36">
              <a:extLst>
                <a:ext uri="{FF2B5EF4-FFF2-40B4-BE49-F238E27FC236}">
                  <a16:creationId xmlns:a16="http://schemas.microsoft.com/office/drawing/2014/main" id="{84615E49-7C73-9ADF-D627-19D8B15B7575}"/>
                </a:ext>
              </a:extLst>
            </p:cNvPr>
            <p:cNvSpPr txBox="1"/>
            <p:nvPr/>
          </p:nvSpPr>
          <p:spPr>
            <a:xfrm>
              <a:off x="9663304" y="4925261"/>
              <a:ext cx="59951" cy="92876"/>
            </a:xfrm>
            <a:prstGeom prst="rect">
              <a:avLst/>
            </a:prstGeom>
          </p:spPr>
          <p:txBody>
            <a:bodyPr vert="horz" wrap="square" lIns="0" tIns="11206" rIns="0" bIns="0" rtlCol="0">
              <a:spAutoFit/>
            </a:bodyPr>
            <a:lstStyle/>
            <a:p>
              <a:pPr marL="11206" defTabSz="829361">
                <a:spcBef>
                  <a:spcPts val="88"/>
                </a:spcBef>
              </a:pPr>
              <a:r>
                <a:rPr lang="en-US" sz="530" b="1">
                  <a:solidFill>
                    <a:srgbClr val="A6A6A6"/>
                  </a:solidFill>
                  <a:latin typeface="Arial"/>
                  <a:cs typeface="Arial"/>
                </a:rPr>
                <a:t>1</a:t>
              </a:r>
              <a:endParaRPr lang="en-US" sz="530">
                <a:solidFill>
                  <a:srgbClr val="000000"/>
                </a:solidFill>
                <a:latin typeface="Arial"/>
                <a:cs typeface="Arial"/>
              </a:endParaRPr>
            </a:p>
          </p:txBody>
        </p:sp>
        <p:grpSp>
          <p:nvGrpSpPr>
            <p:cNvPr id="24" name="object 37">
              <a:extLst>
                <a:ext uri="{FF2B5EF4-FFF2-40B4-BE49-F238E27FC236}">
                  <a16:creationId xmlns:a16="http://schemas.microsoft.com/office/drawing/2014/main" id="{7C88D30D-F9BF-186A-77EA-46231B55593D}"/>
                </a:ext>
              </a:extLst>
            </p:cNvPr>
            <p:cNvGrpSpPr/>
            <p:nvPr/>
          </p:nvGrpSpPr>
          <p:grpSpPr>
            <a:xfrm>
              <a:off x="7592792" y="1518114"/>
              <a:ext cx="3143249" cy="4035799"/>
              <a:chOff x="7851520" y="1066672"/>
              <a:chExt cx="3562350" cy="4573905"/>
            </a:xfrm>
          </p:grpSpPr>
          <p:pic>
            <p:nvPicPr>
              <p:cNvPr id="115" name="object 38">
                <a:extLst>
                  <a:ext uri="{FF2B5EF4-FFF2-40B4-BE49-F238E27FC236}">
                    <a16:creationId xmlns:a16="http://schemas.microsoft.com/office/drawing/2014/main" id="{525F513F-77C6-77E7-8ADD-28D392CBE359}"/>
                  </a:ext>
                </a:extLst>
              </p:cNvPr>
              <p:cNvPicPr/>
              <p:nvPr/>
            </p:nvPicPr>
            <p:blipFill>
              <a:blip r:embed="rId10" cstate="email">
                <a:extLst>
                  <a:ext uri="{28A0092B-C50C-407E-A947-70E740481C1C}">
                    <a14:useLocalDpi xmlns:a14="http://schemas.microsoft.com/office/drawing/2010/main" val="0"/>
                  </a:ext>
                </a:extLst>
              </a:blip>
              <a:stretch>
                <a:fillRect/>
              </a:stretch>
            </p:blipFill>
            <p:spPr>
              <a:xfrm>
                <a:off x="8290432" y="2005456"/>
                <a:ext cx="88646" cy="88645"/>
              </a:xfrm>
              <a:prstGeom prst="rect">
                <a:avLst/>
              </a:prstGeom>
            </p:spPr>
          </p:pic>
          <p:pic>
            <p:nvPicPr>
              <p:cNvPr id="116" name="object 39">
                <a:extLst>
                  <a:ext uri="{FF2B5EF4-FFF2-40B4-BE49-F238E27FC236}">
                    <a16:creationId xmlns:a16="http://schemas.microsoft.com/office/drawing/2014/main" id="{26A331F4-CCDD-148F-F1C7-E2848874CA5E}"/>
                  </a:ext>
                </a:extLst>
              </p:cNvPr>
              <p:cNvPicPr/>
              <p:nvPr/>
            </p:nvPicPr>
            <p:blipFill>
              <a:blip r:embed="rId11" cstate="email">
                <a:extLst>
                  <a:ext uri="{28A0092B-C50C-407E-A947-70E740481C1C}">
                    <a14:useLocalDpi xmlns:a14="http://schemas.microsoft.com/office/drawing/2010/main" val="0"/>
                  </a:ext>
                </a:extLst>
              </a:blip>
              <a:stretch>
                <a:fillRect/>
              </a:stretch>
            </p:blipFill>
            <p:spPr>
              <a:xfrm>
                <a:off x="8407780" y="1952116"/>
                <a:ext cx="88646" cy="88646"/>
              </a:xfrm>
              <a:prstGeom prst="rect">
                <a:avLst/>
              </a:prstGeom>
            </p:spPr>
          </p:pic>
          <p:pic>
            <p:nvPicPr>
              <p:cNvPr id="117" name="object 40">
                <a:extLst>
                  <a:ext uri="{FF2B5EF4-FFF2-40B4-BE49-F238E27FC236}">
                    <a16:creationId xmlns:a16="http://schemas.microsoft.com/office/drawing/2014/main" id="{DEE061E0-4DFC-E5DC-D114-37C58FD13FEF}"/>
                  </a:ext>
                </a:extLst>
              </p:cNvPr>
              <p:cNvPicPr/>
              <p:nvPr/>
            </p:nvPicPr>
            <p:blipFill>
              <a:blip r:embed="rId12" cstate="email">
                <a:extLst>
                  <a:ext uri="{28A0092B-C50C-407E-A947-70E740481C1C}">
                    <a14:useLocalDpi xmlns:a14="http://schemas.microsoft.com/office/drawing/2010/main" val="0"/>
                  </a:ext>
                </a:extLst>
              </a:blip>
              <a:stretch>
                <a:fillRect/>
              </a:stretch>
            </p:blipFill>
            <p:spPr>
              <a:xfrm>
                <a:off x="8823832" y="1066672"/>
                <a:ext cx="88646" cy="88646"/>
              </a:xfrm>
              <a:prstGeom prst="rect">
                <a:avLst/>
              </a:prstGeom>
            </p:spPr>
          </p:pic>
          <p:sp>
            <p:nvSpPr>
              <p:cNvPr id="118" name="object 41">
                <a:extLst>
                  <a:ext uri="{FF2B5EF4-FFF2-40B4-BE49-F238E27FC236}">
                    <a16:creationId xmlns:a16="http://schemas.microsoft.com/office/drawing/2014/main" id="{206AC760-3659-FA68-C5D3-5F35067203BB}"/>
                  </a:ext>
                </a:extLst>
              </p:cNvPr>
              <p:cNvSpPr/>
              <p:nvPr/>
            </p:nvSpPr>
            <p:spPr>
              <a:xfrm>
                <a:off x="8465819" y="2346959"/>
                <a:ext cx="82550" cy="82550"/>
              </a:xfrm>
              <a:custGeom>
                <a:avLst/>
                <a:gdLst/>
                <a:ahLst/>
                <a:cxnLst/>
                <a:rect l="l" t="t" r="r" b="b"/>
                <a:pathLst>
                  <a:path w="82550" h="82550">
                    <a:moveTo>
                      <a:pt x="41148" y="0"/>
                    </a:moveTo>
                    <a:lnTo>
                      <a:pt x="25128" y="3232"/>
                    </a:lnTo>
                    <a:lnTo>
                      <a:pt x="12049" y="12049"/>
                    </a:lnTo>
                    <a:lnTo>
                      <a:pt x="3232" y="25128"/>
                    </a:lnTo>
                    <a:lnTo>
                      <a:pt x="0" y="41148"/>
                    </a:lnTo>
                    <a:lnTo>
                      <a:pt x="3232" y="57167"/>
                    </a:lnTo>
                    <a:lnTo>
                      <a:pt x="12049" y="70246"/>
                    </a:lnTo>
                    <a:lnTo>
                      <a:pt x="25128" y="79063"/>
                    </a:lnTo>
                    <a:lnTo>
                      <a:pt x="41148" y="82295"/>
                    </a:lnTo>
                    <a:lnTo>
                      <a:pt x="57167" y="79063"/>
                    </a:lnTo>
                    <a:lnTo>
                      <a:pt x="70246" y="70246"/>
                    </a:lnTo>
                    <a:lnTo>
                      <a:pt x="79063" y="57167"/>
                    </a:lnTo>
                    <a:lnTo>
                      <a:pt x="82296" y="41148"/>
                    </a:lnTo>
                    <a:lnTo>
                      <a:pt x="79063" y="25128"/>
                    </a:lnTo>
                    <a:lnTo>
                      <a:pt x="70246" y="12049"/>
                    </a:lnTo>
                    <a:lnTo>
                      <a:pt x="57167" y="3232"/>
                    </a:lnTo>
                    <a:lnTo>
                      <a:pt x="41148" y="0"/>
                    </a:lnTo>
                    <a:close/>
                  </a:path>
                </a:pathLst>
              </a:custGeom>
              <a:solidFill>
                <a:srgbClr val="FF9933"/>
              </a:solidFill>
            </p:spPr>
            <p:txBody>
              <a:bodyPr wrap="square" lIns="0" tIns="0" rIns="0" bIns="0" rtlCol="0"/>
              <a:lstStyle/>
              <a:p>
                <a:pPr defTabSz="829361"/>
                <a:endParaRPr lang="en-US" sz="1588">
                  <a:solidFill>
                    <a:srgbClr val="000000"/>
                  </a:solidFill>
                  <a:latin typeface="Arial"/>
                </a:endParaRPr>
              </a:p>
            </p:txBody>
          </p:sp>
          <p:sp>
            <p:nvSpPr>
              <p:cNvPr id="119" name="object 42">
                <a:extLst>
                  <a:ext uri="{FF2B5EF4-FFF2-40B4-BE49-F238E27FC236}">
                    <a16:creationId xmlns:a16="http://schemas.microsoft.com/office/drawing/2014/main" id="{3E2C13D3-6803-C59A-3E7E-B20E4A0575BA}"/>
                  </a:ext>
                </a:extLst>
              </p:cNvPr>
              <p:cNvSpPr/>
              <p:nvPr/>
            </p:nvSpPr>
            <p:spPr>
              <a:xfrm>
                <a:off x="8465819" y="2346959"/>
                <a:ext cx="82550" cy="82550"/>
              </a:xfrm>
              <a:custGeom>
                <a:avLst/>
                <a:gdLst/>
                <a:ahLst/>
                <a:cxnLst/>
                <a:rect l="l" t="t" r="r" b="b"/>
                <a:pathLst>
                  <a:path w="82550" h="82550">
                    <a:moveTo>
                      <a:pt x="0" y="41148"/>
                    </a:moveTo>
                    <a:lnTo>
                      <a:pt x="3232" y="25128"/>
                    </a:lnTo>
                    <a:lnTo>
                      <a:pt x="12049" y="12049"/>
                    </a:lnTo>
                    <a:lnTo>
                      <a:pt x="25128" y="3232"/>
                    </a:lnTo>
                    <a:lnTo>
                      <a:pt x="41148" y="0"/>
                    </a:lnTo>
                    <a:lnTo>
                      <a:pt x="57167" y="3232"/>
                    </a:lnTo>
                    <a:lnTo>
                      <a:pt x="70246" y="12049"/>
                    </a:lnTo>
                    <a:lnTo>
                      <a:pt x="79063" y="25128"/>
                    </a:lnTo>
                    <a:lnTo>
                      <a:pt x="82296" y="41148"/>
                    </a:lnTo>
                    <a:lnTo>
                      <a:pt x="79063" y="57167"/>
                    </a:lnTo>
                    <a:lnTo>
                      <a:pt x="70246" y="70246"/>
                    </a:lnTo>
                    <a:lnTo>
                      <a:pt x="57167" y="79063"/>
                    </a:lnTo>
                    <a:lnTo>
                      <a:pt x="41148" y="82295"/>
                    </a:lnTo>
                    <a:lnTo>
                      <a:pt x="25128" y="79063"/>
                    </a:lnTo>
                    <a:lnTo>
                      <a:pt x="12049" y="70246"/>
                    </a:lnTo>
                    <a:lnTo>
                      <a:pt x="3232" y="57167"/>
                    </a:lnTo>
                    <a:lnTo>
                      <a:pt x="0" y="41148"/>
                    </a:lnTo>
                    <a:close/>
                  </a:path>
                </a:pathLst>
              </a:custGeom>
              <a:ln w="6350">
                <a:solidFill>
                  <a:srgbClr val="FFFFFF"/>
                </a:solidFill>
              </a:ln>
            </p:spPr>
            <p:txBody>
              <a:bodyPr wrap="square" lIns="0" tIns="0" rIns="0" bIns="0" rtlCol="0"/>
              <a:lstStyle/>
              <a:p>
                <a:pPr defTabSz="829361"/>
                <a:endParaRPr lang="en-US" sz="1588">
                  <a:solidFill>
                    <a:srgbClr val="000000"/>
                  </a:solidFill>
                  <a:latin typeface="Arial"/>
                </a:endParaRPr>
              </a:p>
            </p:txBody>
          </p:sp>
          <p:sp>
            <p:nvSpPr>
              <p:cNvPr id="120" name="object 43">
                <a:extLst>
                  <a:ext uri="{FF2B5EF4-FFF2-40B4-BE49-F238E27FC236}">
                    <a16:creationId xmlns:a16="http://schemas.microsoft.com/office/drawing/2014/main" id="{420356B2-C334-53DB-0A36-1FB817C6205E}"/>
                  </a:ext>
                </a:extLst>
              </p:cNvPr>
              <p:cNvSpPr/>
              <p:nvPr/>
            </p:nvSpPr>
            <p:spPr>
              <a:xfrm>
                <a:off x="8467343" y="2357627"/>
                <a:ext cx="74930" cy="59690"/>
              </a:xfrm>
              <a:custGeom>
                <a:avLst/>
                <a:gdLst/>
                <a:ahLst/>
                <a:cxnLst/>
                <a:rect l="l" t="t" r="r" b="b"/>
                <a:pathLst>
                  <a:path w="74929" h="59689">
                    <a:moveTo>
                      <a:pt x="46653" y="40005"/>
                    </a:moveTo>
                    <a:lnTo>
                      <a:pt x="39115" y="40005"/>
                    </a:lnTo>
                    <a:lnTo>
                      <a:pt x="54482" y="56007"/>
                    </a:lnTo>
                    <a:lnTo>
                      <a:pt x="58038" y="59436"/>
                    </a:lnTo>
                    <a:lnTo>
                      <a:pt x="59689" y="57658"/>
                    </a:lnTo>
                    <a:lnTo>
                      <a:pt x="60198" y="57276"/>
                    </a:lnTo>
                    <a:lnTo>
                      <a:pt x="61975" y="55499"/>
                    </a:lnTo>
                    <a:lnTo>
                      <a:pt x="58800" y="51688"/>
                    </a:lnTo>
                    <a:lnTo>
                      <a:pt x="46653" y="40005"/>
                    </a:lnTo>
                    <a:close/>
                  </a:path>
                  <a:path w="74929" h="59689">
                    <a:moveTo>
                      <a:pt x="65024" y="1270"/>
                    </a:moveTo>
                    <a:lnTo>
                      <a:pt x="60198" y="4318"/>
                    </a:lnTo>
                    <a:lnTo>
                      <a:pt x="56260" y="5587"/>
                    </a:lnTo>
                    <a:lnTo>
                      <a:pt x="47878" y="14224"/>
                    </a:lnTo>
                    <a:lnTo>
                      <a:pt x="52324" y="18923"/>
                    </a:lnTo>
                    <a:lnTo>
                      <a:pt x="51434" y="21589"/>
                    </a:lnTo>
                    <a:lnTo>
                      <a:pt x="20700" y="50419"/>
                    </a:lnTo>
                    <a:lnTo>
                      <a:pt x="15875" y="55118"/>
                    </a:lnTo>
                    <a:lnTo>
                      <a:pt x="17145" y="56387"/>
                    </a:lnTo>
                    <a:lnTo>
                      <a:pt x="17525" y="57276"/>
                    </a:lnTo>
                    <a:lnTo>
                      <a:pt x="18033" y="58547"/>
                    </a:lnTo>
                    <a:lnTo>
                      <a:pt x="20192" y="58547"/>
                    </a:lnTo>
                    <a:lnTo>
                      <a:pt x="22859" y="56387"/>
                    </a:lnTo>
                    <a:lnTo>
                      <a:pt x="39115" y="40005"/>
                    </a:lnTo>
                    <a:lnTo>
                      <a:pt x="46653" y="40005"/>
                    </a:lnTo>
                    <a:lnTo>
                      <a:pt x="42163" y="35687"/>
                    </a:lnTo>
                    <a:lnTo>
                      <a:pt x="54482" y="23749"/>
                    </a:lnTo>
                    <a:lnTo>
                      <a:pt x="65561" y="23749"/>
                    </a:lnTo>
                    <a:lnTo>
                      <a:pt x="71120" y="18542"/>
                    </a:lnTo>
                    <a:lnTo>
                      <a:pt x="72516" y="15112"/>
                    </a:lnTo>
                    <a:lnTo>
                      <a:pt x="74675" y="11175"/>
                    </a:lnTo>
                    <a:lnTo>
                      <a:pt x="69850" y="5969"/>
                    </a:lnTo>
                    <a:lnTo>
                      <a:pt x="65024" y="1270"/>
                    </a:lnTo>
                    <a:close/>
                  </a:path>
                  <a:path w="74929" h="59689">
                    <a:moveTo>
                      <a:pt x="40004" y="0"/>
                    </a:moveTo>
                    <a:lnTo>
                      <a:pt x="31241" y="3429"/>
                    </a:lnTo>
                    <a:lnTo>
                      <a:pt x="27685" y="5207"/>
                    </a:lnTo>
                    <a:lnTo>
                      <a:pt x="19303" y="11175"/>
                    </a:lnTo>
                    <a:lnTo>
                      <a:pt x="18033" y="11175"/>
                    </a:lnTo>
                    <a:lnTo>
                      <a:pt x="12700" y="15494"/>
                    </a:lnTo>
                    <a:lnTo>
                      <a:pt x="12700" y="17272"/>
                    </a:lnTo>
                    <a:lnTo>
                      <a:pt x="6603" y="27559"/>
                    </a:lnTo>
                    <a:lnTo>
                      <a:pt x="5333" y="30987"/>
                    </a:lnTo>
                    <a:lnTo>
                      <a:pt x="0" y="42672"/>
                    </a:lnTo>
                    <a:lnTo>
                      <a:pt x="3048" y="38354"/>
                    </a:lnTo>
                    <a:lnTo>
                      <a:pt x="6603" y="34036"/>
                    </a:lnTo>
                    <a:lnTo>
                      <a:pt x="10540" y="28448"/>
                    </a:lnTo>
                    <a:lnTo>
                      <a:pt x="12700" y="25781"/>
                    </a:lnTo>
                    <a:lnTo>
                      <a:pt x="15366" y="22860"/>
                    </a:lnTo>
                    <a:lnTo>
                      <a:pt x="17145" y="21589"/>
                    </a:lnTo>
                    <a:lnTo>
                      <a:pt x="22859" y="21589"/>
                    </a:lnTo>
                    <a:lnTo>
                      <a:pt x="25019" y="19812"/>
                    </a:lnTo>
                    <a:lnTo>
                      <a:pt x="24129" y="18034"/>
                    </a:lnTo>
                    <a:lnTo>
                      <a:pt x="23749" y="15875"/>
                    </a:lnTo>
                    <a:lnTo>
                      <a:pt x="24637" y="13843"/>
                    </a:lnTo>
                    <a:lnTo>
                      <a:pt x="27177" y="11684"/>
                    </a:lnTo>
                    <a:lnTo>
                      <a:pt x="39115" y="3048"/>
                    </a:lnTo>
                    <a:lnTo>
                      <a:pt x="39497" y="1270"/>
                    </a:lnTo>
                    <a:lnTo>
                      <a:pt x="40004" y="0"/>
                    </a:lnTo>
                    <a:close/>
                  </a:path>
                  <a:path w="74929" h="59689">
                    <a:moveTo>
                      <a:pt x="23543" y="22860"/>
                    </a:moveTo>
                    <a:lnTo>
                      <a:pt x="21971" y="22860"/>
                    </a:lnTo>
                    <a:lnTo>
                      <a:pt x="32892" y="34036"/>
                    </a:lnTo>
                    <a:lnTo>
                      <a:pt x="36956" y="30607"/>
                    </a:lnTo>
                    <a:lnTo>
                      <a:pt x="28968" y="23241"/>
                    </a:lnTo>
                    <a:lnTo>
                      <a:pt x="23749" y="23241"/>
                    </a:lnTo>
                    <a:lnTo>
                      <a:pt x="23543" y="22860"/>
                    </a:lnTo>
                    <a:close/>
                  </a:path>
                  <a:path w="74929" h="59689">
                    <a:moveTo>
                      <a:pt x="65561" y="23749"/>
                    </a:moveTo>
                    <a:lnTo>
                      <a:pt x="57150" y="23749"/>
                    </a:lnTo>
                    <a:lnTo>
                      <a:pt x="61086" y="27939"/>
                    </a:lnTo>
                    <a:lnTo>
                      <a:pt x="65561" y="23749"/>
                    </a:lnTo>
                    <a:close/>
                  </a:path>
                  <a:path w="74929" h="59689">
                    <a:moveTo>
                      <a:pt x="22859" y="21589"/>
                    </a:moveTo>
                    <a:lnTo>
                      <a:pt x="17145" y="21589"/>
                    </a:lnTo>
                    <a:lnTo>
                      <a:pt x="19811" y="23241"/>
                    </a:lnTo>
                    <a:lnTo>
                      <a:pt x="21971" y="22860"/>
                    </a:lnTo>
                    <a:lnTo>
                      <a:pt x="23543" y="22860"/>
                    </a:lnTo>
                    <a:lnTo>
                      <a:pt x="22859" y="21589"/>
                    </a:lnTo>
                    <a:close/>
                  </a:path>
                  <a:path w="74929" h="59689">
                    <a:moveTo>
                      <a:pt x="27177" y="21589"/>
                    </a:moveTo>
                    <a:lnTo>
                      <a:pt x="25526" y="22351"/>
                    </a:lnTo>
                    <a:lnTo>
                      <a:pt x="23749" y="23241"/>
                    </a:lnTo>
                    <a:lnTo>
                      <a:pt x="28968" y="23241"/>
                    </a:lnTo>
                    <a:lnTo>
                      <a:pt x="27177" y="21589"/>
                    </a:lnTo>
                    <a:close/>
                  </a:path>
                </a:pathLst>
              </a:custGeom>
              <a:solidFill>
                <a:srgbClr val="FFFFFF"/>
              </a:solidFill>
            </p:spPr>
            <p:txBody>
              <a:bodyPr wrap="square" lIns="0" tIns="0" rIns="0" bIns="0" rtlCol="0"/>
              <a:lstStyle/>
              <a:p>
                <a:pPr defTabSz="829361"/>
                <a:endParaRPr lang="en-US" sz="1588">
                  <a:solidFill>
                    <a:srgbClr val="000000"/>
                  </a:solidFill>
                  <a:latin typeface="Arial"/>
                </a:endParaRPr>
              </a:p>
            </p:txBody>
          </p:sp>
          <p:pic>
            <p:nvPicPr>
              <p:cNvPr id="121" name="object 44">
                <a:extLst>
                  <a:ext uri="{FF2B5EF4-FFF2-40B4-BE49-F238E27FC236}">
                    <a16:creationId xmlns:a16="http://schemas.microsoft.com/office/drawing/2014/main" id="{3B4126CD-91CF-2D6B-7AEF-E3CEF500F1B0}"/>
                  </a:ext>
                </a:extLst>
              </p:cNvPr>
              <p:cNvPicPr/>
              <p:nvPr/>
            </p:nvPicPr>
            <p:blipFill>
              <a:blip r:embed="rId13" cstate="email">
                <a:extLst>
                  <a:ext uri="{28A0092B-C50C-407E-A947-70E740481C1C}">
                    <a14:useLocalDpi xmlns:a14="http://schemas.microsoft.com/office/drawing/2010/main" val="0"/>
                  </a:ext>
                </a:extLst>
              </a:blip>
              <a:stretch>
                <a:fillRect/>
              </a:stretch>
            </p:blipFill>
            <p:spPr>
              <a:xfrm>
                <a:off x="8759824" y="3526408"/>
                <a:ext cx="88646" cy="88645"/>
              </a:xfrm>
              <a:prstGeom prst="rect">
                <a:avLst/>
              </a:prstGeom>
            </p:spPr>
          </p:pic>
          <p:pic>
            <p:nvPicPr>
              <p:cNvPr id="122" name="object 45">
                <a:extLst>
                  <a:ext uri="{FF2B5EF4-FFF2-40B4-BE49-F238E27FC236}">
                    <a16:creationId xmlns:a16="http://schemas.microsoft.com/office/drawing/2014/main" id="{903B2603-823B-C445-1685-C0AAFC0CAC09}"/>
                  </a:ext>
                </a:extLst>
              </p:cNvPr>
              <p:cNvPicPr/>
              <p:nvPr/>
            </p:nvPicPr>
            <p:blipFill>
              <a:blip r:embed="rId14" cstate="email">
                <a:extLst>
                  <a:ext uri="{28A0092B-C50C-407E-A947-70E740481C1C}">
                    <a14:useLocalDpi xmlns:a14="http://schemas.microsoft.com/office/drawing/2010/main" val="0"/>
                  </a:ext>
                </a:extLst>
              </a:blip>
              <a:stretch>
                <a:fillRect/>
              </a:stretch>
            </p:blipFill>
            <p:spPr>
              <a:xfrm>
                <a:off x="9217024" y="3497452"/>
                <a:ext cx="88646" cy="88646"/>
              </a:xfrm>
              <a:prstGeom prst="rect">
                <a:avLst/>
              </a:prstGeom>
            </p:spPr>
          </p:pic>
          <p:pic>
            <p:nvPicPr>
              <p:cNvPr id="123" name="object 46">
                <a:extLst>
                  <a:ext uri="{FF2B5EF4-FFF2-40B4-BE49-F238E27FC236}">
                    <a16:creationId xmlns:a16="http://schemas.microsoft.com/office/drawing/2014/main" id="{BA0D7762-F076-5B43-E9B8-5201FBC3AD9E}"/>
                  </a:ext>
                </a:extLst>
              </p:cNvPr>
              <p:cNvPicPr/>
              <p:nvPr/>
            </p:nvPicPr>
            <p:blipFill>
              <a:blip r:embed="rId15" cstate="email">
                <a:extLst>
                  <a:ext uri="{28A0092B-C50C-407E-A947-70E740481C1C}">
                    <a14:useLocalDpi xmlns:a14="http://schemas.microsoft.com/office/drawing/2010/main" val="0"/>
                  </a:ext>
                </a:extLst>
              </a:blip>
              <a:stretch>
                <a:fillRect/>
              </a:stretch>
            </p:blipFill>
            <p:spPr>
              <a:xfrm>
                <a:off x="9204832" y="3828161"/>
                <a:ext cx="88646" cy="88645"/>
              </a:xfrm>
              <a:prstGeom prst="rect">
                <a:avLst/>
              </a:prstGeom>
            </p:spPr>
          </p:pic>
          <p:pic>
            <p:nvPicPr>
              <p:cNvPr id="124" name="object 47">
                <a:extLst>
                  <a:ext uri="{FF2B5EF4-FFF2-40B4-BE49-F238E27FC236}">
                    <a16:creationId xmlns:a16="http://schemas.microsoft.com/office/drawing/2014/main" id="{4CBA63CC-785E-0EEB-DE6E-9B9FD8B98A06}"/>
                  </a:ext>
                </a:extLst>
              </p:cNvPr>
              <p:cNvPicPr/>
              <p:nvPr/>
            </p:nvPicPr>
            <p:blipFill>
              <a:blip r:embed="rId16" cstate="email">
                <a:extLst>
                  <a:ext uri="{28A0092B-C50C-407E-A947-70E740481C1C}">
                    <a14:useLocalDpi xmlns:a14="http://schemas.microsoft.com/office/drawing/2010/main" val="0"/>
                  </a:ext>
                </a:extLst>
              </a:blip>
              <a:stretch>
                <a:fillRect/>
              </a:stretch>
            </p:blipFill>
            <p:spPr>
              <a:xfrm>
                <a:off x="9861676" y="4206112"/>
                <a:ext cx="88646" cy="88645"/>
              </a:xfrm>
              <a:prstGeom prst="rect">
                <a:avLst/>
              </a:prstGeom>
            </p:spPr>
          </p:pic>
          <p:pic>
            <p:nvPicPr>
              <p:cNvPr id="125" name="object 48">
                <a:extLst>
                  <a:ext uri="{FF2B5EF4-FFF2-40B4-BE49-F238E27FC236}">
                    <a16:creationId xmlns:a16="http://schemas.microsoft.com/office/drawing/2014/main" id="{9E92A973-278C-589D-CBFF-6283FF9DB46E}"/>
                  </a:ext>
                </a:extLst>
              </p:cNvPr>
              <p:cNvPicPr/>
              <p:nvPr/>
            </p:nvPicPr>
            <p:blipFill>
              <a:blip r:embed="rId17" cstate="email">
                <a:extLst>
                  <a:ext uri="{28A0092B-C50C-407E-A947-70E740481C1C}">
                    <a14:useLocalDpi xmlns:a14="http://schemas.microsoft.com/office/drawing/2010/main" val="0"/>
                  </a:ext>
                </a:extLst>
              </a:blip>
              <a:stretch>
                <a:fillRect/>
              </a:stretch>
            </p:blipFill>
            <p:spPr>
              <a:xfrm>
                <a:off x="9541636" y="3149980"/>
                <a:ext cx="88646" cy="88646"/>
              </a:xfrm>
              <a:prstGeom prst="rect">
                <a:avLst/>
              </a:prstGeom>
            </p:spPr>
          </p:pic>
          <p:pic>
            <p:nvPicPr>
              <p:cNvPr id="126" name="object 49">
                <a:extLst>
                  <a:ext uri="{FF2B5EF4-FFF2-40B4-BE49-F238E27FC236}">
                    <a16:creationId xmlns:a16="http://schemas.microsoft.com/office/drawing/2014/main" id="{16DA3316-36F7-95E2-822F-1050D9162FB5}"/>
                  </a:ext>
                </a:extLst>
              </p:cNvPr>
              <p:cNvPicPr/>
              <p:nvPr/>
            </p:nvPicPr>
            <p:blipFill>
              <a:blip r:embed="rId18" cstate="email">
                <a:extLst>
                  <a:ext uri="{28A0092B-C50C-407E-A947-70E740481C1C}">
                    <a14:useLocalDpi xmlns:a14="http://schemas.microsoft.com/office/drawing/2010/main" val="0"/>
                  </a:ext>
                </a:extLst>
              </a:blip>
              <a:stretch>
                <a:fillRect/>
              </a:stretch>
            </p:blipFill>
            <p:spPr>
              <a:xfrm>
                <a:off x="9945496" y="3038728"/>
                <a:ext cx="154177" cy="190754"/>
              </a:xfrm>
              <a:prstGeom prst="rect">
                <a:avLst/>
              </a:prstGeom>
            </p:spPr>
          </p:pic>
          <p:pic>
            <p:nvPicPr>
              <p:cNvPr id="127" name="object 50">
                <a:extLst>
                  <a:ext uri="{FF2B5EF4-FFF2-40B4-BE49-F238E27FC236}">
                    <a16:creationId xmlns:a16="http://schemas.microsoft.com/office/drawing/2014/main" id="{9D92B203-AAAD-9E11-5917-EF8E9BD234EC}"/>
                  </a:ext>
                </a:extLst>
              </p:cNvPr>
              <p:cNvPicPr/>
              <p:nvPr/>
            </p:nvPicPr>
            <p:blipFill>
              <a:blip r:embed="rId17" cstate="email">
                <a:extLst>
                  <a:ext uri="{28A0092B-C50C-407E-A947-70E740481C1C}">
                    <a14:useLocalDpi xmlns:a14="http://schemas.microsoft.com/office/drawing/2010/main" val="0"/>
                  </a:ext>
                </a:extLst>
              </a:blip>
              <a:stretch>
                <a:fillRect/>
              </a:stretch>
            </p:blipFill>
            <p:spPr>
              <a:xfrm>
                <a:off x="10113136" y="3285616"/>
                <a:ext cx="88646" cy="88646"/>
              </a:xfrm>
              <a:prstGeom prst="rect">
                <a:avLst/>
              </a:prstGeom>
            </p:spPr>
          </p:pic>
          <p:pic>
            <p:nvPicPr>
              <p:cNvPr id="128" name="object 51">
                <a:extLst>
                  <a:ext uri="{FF2B5EF4-FFF2-40B4-BE49-F238E27FC236}">
                    <a16:creationId xmlns:a16="http://schemas.microsoft.com/office/drawing/2014/main" id="{3FC2F563-04F3-2503-E467-A455A7118C28}"/>
                  </a:ext>
                </a:extLst>
              </p:cNvPr>
              <p:cNvPicPr/>
              <p:nvPr/>
            </p:nvPicPr>
            <p:blipFill>
              <a:blip r:embed="rId19" cstate="email">
                <a:extLst>
                  <a:ext uri="{28A0092B-C50C-407E-A947-70E740481C1C}">
                    <a14:useLocalDpi xmlns:a14="http://schemas.microsoft.com/office/drawing/2010/main" val="0"/>
                  </a:ext>
                </a:extLst>
              </a:blip>
              <a:stretch>
                <a:fillRect/>
              </a:stretch>
            </p:blipFill>
            <p:spPr>
              <a:xfrm>
                <a:off x="9716896" y="4186300"/>
                <a:ext cx="88646" cy="88646"/>
              </a:xfrm>
              <a:prstGeom prst="rect">
                <a:avLst/>
              </a:prstGeom>
            </p:spPr>
          </p:pic>
          <p:pic>
            <p:nvPicPr>
              <p:cNvPr id="129" name="object 52">
                <a:extLst>
                  <a:ext uri="{FF2B5EF4-FFF2-40B4-BE49-F238E27FC236}">
                    <a16:creationId xmlns:a16="http://schemas.microsoft.com/office/drawing/2014/main" id="{DBC0EC3E-D0CE-A060-EB2A-9216E1E39C60}"/>
                  </a:ext>
                </a:extLst>
              </p:cNvPr>
              <p:cNvPicPr/>
              <p:nvPr/>
            </p:nvPicPr>
            <p:blipFill>
              <a:blip r:embed="rId13" cstate="email">
                <a:extLst>
                  <a:ext uri="{28A0092B-C50C-407E-A947-70E740481C1C}">
                    <a14:useLocalDpi xmlns:a14="http://schemas.microsoft.com/office/drawing/2010/main" val="0"/>
                  </a:ext>
                </a:extLst>
              </a:blip>
              <a:stretch>
                <a:fillRect/>
              </a:stretch>
            </p:blipFill>
            <p:spPr>
              <a:xfrm>
                <a:off x="9343516" y="4510913"/>
                <a:ext cx="88646" cy="88645"/>
              </a:xfrm>
              <a:prstGeom prst="rect">
                <a:avLst/>
              </a:prstGeom>
            </p:spPr>
          </p:pic>
          <p:pic>
            <p:nvPicPr>
              <p:cNvPr id="130" name="object 53">
                <a:extLst>
                  <a:ext uri="{FF2B5EF4-FFF2-40B4-BE49-F238E27FC236}">
                    <a16:creationId xmlns:a16="http://schemas.microsoft.com/office/drawing/2014/main" id="{2CEDAEF0-E468-5DAB-00AC-CB52E1FF25EB}"/>
                  </a:ext>
                </a:extLst>
              </p:cNvPr>
              <p:cNvPicPr/>
              <p:nvPr/>
            </p:nvPicPr>
            <p:blipFill>
              <a:blip r:embed="rId20" cstate="email">
                <a:extLst>
                  <a:ext uri="{28A0092B-C50C-407E-A947-70E740481C1C}">
                    <a14:useLocalDpi xmlns:a14="http://schemas.microsoft.com/office/drawing/2010/main" val="0"/>
                  </a:ext>
                </a:extLst>
              </a:blip>
              <a:stretch>
                <a:fillRect/>
              </a:stretch>
            </p:blipFill>
            <p:spPr>
              <a:xfrm>
                <a:off x="10201528" y="4646549"/>
                <a:ext cx="88646" cy="88645"/>
              </a:xfrm>
              <a:prstGeom prst="rect">
                <a:avLst/>
              </a:prstGeom>
            </p:spPr>
          </p:pic>
          <p:pic>
            <p:nvPicPr>
              <p:cNvPr id="131" name="object 54">
                <a:extLst>
                  <a:ext uri="{FF2B5EF4-FFF2-40B4-BE49-F238E27FC236}">
                    <a16:creationId xmlns:a16="http://schemas.microsoft.com/office/drawing/2014/main" id="{B5F083A0-4A9C-38D8-228F-D6D672830B3B}"/>
                  </a:ext>
                </a:extLst>
              </p:cNvPr>
              <p:cNvPicPr/>
              <p:nvPr/>
            </p:nvPicPr>
            <p:blipFill>
              <a:blip r:embed="rId21" cstate="email">
                <a:extLst>
                  <a:ext uri="{28A0092B-C50C-407E-A947-70E740481C1C}">
                    <a14:useLocalDpi xmlns:a14="http://schemas.microsoft.com/office/drawing/2010/main" val="0"/>
                  </a:ext>
                </a:extLst>
              </a:blip>
              <a:stretch>
                <a:fillRect/>
              </a:stretch>
            </p:blipFill>
            <p:spPr>
              <a:xfrm>
                <a:off x="8732392" y="5100701"/>
                <a:ext cx="88646" cy="88646"/>
              </a:xfrm>
              <a:prstGeom prst="rect">
                <a:avLst/>
              </a:prstGeom>
            </p:spPr>
          </p:pic>
          <p:pic>
            <p:nvPicPr>
              <p:cNvPr id="132" name="object 55">
                <a:extLst>
                  <a:ext uri="{FF2B5EF4-FFF2-40B4-BE49-F238E27FC236}">
                    <a16:creationId xmlns:a16="http://schemas.microsoft.com/office/drawing/2014/main" id="{0B1DBD14-B53F-DC28-0F80-F355E97B3F40}"/>
                  </a:ext>
                </a:extLst>
              </p:cNvPr>
              <p:cNvPicPr/>
              <p:nvPr/>
            </p:nvPicPr>
            <p:blipFill>
              <a:blip r:embed="rId22" cstate="email">
                <a:extLst>
                  <a:ext uri="{28A0092B-C50C-407E-A947-70E740481C1C}">
                    <a14:useLocalDpi xmlns:a14="http://schemas.microsoft.com/office/drawing/2010/main" val="0"/>
                  </a:ext>
                </a:extLst>
              </a:blip>
              <a:stretch>
                <a:fillRect/>
              </a:stretch>
            </p:blipFill>
            <p:spPr>
              <a:xfrm>
                <a:off x="9855580" y="4989449"/>
                <a:ext cx="88646" cy="88645"/>
              </a:xfrm>
              <a:prstGeom prst="rect">
                <a:avLst/>
              </a:prstGeom>
            </p:spPr>
          </p:pic>
          <p:pic>
            <p:nvPicPr>
              <p:cNvPr id="133" name="object 56">
                <a:extLst>
                  <a:ext uri="{FF2B5EF4-FFF2-40B4-BE49-F238E27FC236}">
                    <a16:creationId xmlns:a16="http://schemas.microsoft.com/office/drawing/2014/main" id="{1728FC38-CC14-9B00-71DA-DF0ADC264513}"/>
                  </a:ext>
                </a:extLst>
              </p:cNvPr>
              <p:cNvPicPr/>
              <p:nvPr/>
            </p:nvPicPr>
            <p:blipFill>
              <a:blip r:embed="rId23" cstate="email">
                <a:extLst>
                  <a:ext uri="{28A0092B-C50C-407E-A947-70E740481C1C}">
                    <a14:useLocalDpi xmlns:a14="http://schemas.microsoft.com/office/drawing/2010/main" val="0"/>
                  </a:ext>
                </a:extLst>
              </a:blip>
              <a:stretch>
                <a:fillRect/>
              </a:stretch>
            </p:blipFill>
            <p:spPr>
              <a:xfrm>
                <a:off x="10001884" y="4939157"/>
                <a:ext cx="88646" cy="88645"/>
              </a:xfrm>
              <a:prstGeom prst="rect">
                <a:avLst/>
              </a:prstGeom>
            </p:spPr>
          </p:pic>
          <p:pic>
            <p:nvPicPr>
              <p:cNvPr id="134" name="object 57">
                <a:extLst>
                  <a:ext uri="{FF2B5EF4-FFF2-40B4-BE49-F238E27FC236}">
                    <a16:creationId xmlns:a16="http://schemas.microsoft.com/office/drawing/2014/main" id="{737E1CE4-3B8D-AEB2-1D04-35E9C8811FE1}"/>
                  </a:ext>
                </a:extLst>
              </p:cNvPr>
              <p:cNvPicPr/>
              <p:nvPr/>
            </p:nvPicPr>
            <p:blipFill>
              <a:blip r:embed="rId19" cstate="email">
                <a:extLst>
                  <a:ext uri="{28A0092B-C50C-407E-A947-70E740481C1C}">
                    <a14:useLocalDpi xmlns:a14="http://schemas.microsoft.com/office/drawing/2010/main" val="0"/>
                  </a:ext>
                </a:extLst>
              </a:blip>
              <a:stretch>
                <a:fillRect/>
              </a:stretch>
            </p:blipFill>
            <p:spPr>
              <a:xfrm>
                <a:off x="9907396" y="5434457"/>
                <a:ext cx="88646" cy="88646"/>
              </a:xfrm>
              <a:prstGeom prst="rect">
                <a:avLst/>
              </a:prstGeom>
            </p:spPr>
          </p:pic>
          <p:pic>
            <p:nvPicPr>
              <p:cNvPr id="135" name="object 58">
                <a:extLst>
                  <a:ext uri="{FF2B5EF4-FFF2-40B4-BE49-F238E27FC236}">
                    <a16:creationId xmlns:a16="http://schemas.microsoft.com/office/drawing/2014/main" id="{878658F4-8645-70F0-EF75-2ACAA04A6E39}"/>
                  </a:ext>
                </a:extLst>
              </p:cNvPr>
              <p:cNvPicPr/>
              <p:nvPr/>
            </p:nvPicPr>
            <p:blipFill>
              <a:blip r:embed="rId24" cstate="email">
                <a:extLst>
                  <a:ext uri="{28A0092B-C50C-407E-A947-70E740481C1C}">
                    <a14:useLocalDpi xmlns:a14="http://schemas.microsoft.com/office/drawing/2010/main" val="0"/>
                  </a:ext>
                </a:extLst>
              </a:blip>
              <a:stretch>
                <a:fillRect/>
              </a:stretch>
            </p:blipFill>
            <p:spPr>
              <a:xfrm>
                <a:off x="11291188" y="5269864"/>
                <a:ext cx="122174" cy="370585"/>
              </a:xfrm>
              <a:prstGeom prst="rect">
                <a:avLst/>
              </a:prstGeom>
            </p:spPr>
          </p:pic>
          <p:sp>
            <p:nvSpPr>
              <p:cNvPr id="136" name="object 59">
                <a:extLst>
                  <a:ext uri="{FF2B5EF4-FFF2-40B4-BE49-F238E27FC236}">
                    <a16:creationId xmlns:a16="http://schemas.microsoft.com/office/drawing/2014/main" id="{BB621F97-A5C4-96DA-1A3B-8BC8E24E6B78}"/>
                  </a:ext>
                </a:extLst>
              </p:cNvPr>
              <p:cNvSpPr/>
              <p:nvPr/>
            </p:nvSpPr>
            <p:spPr>
              <a:xfrm>
                <a:off x="7956803" y="2138172"/>
                <a:ext cx="491490" cy="70485"/>
              </a:xfrm>
              <a:custGeom>
                <a:avLst/>
                <a:gdLst/>
                <a:ahLst/>
                <a:cxnLst/>
                <a:rect l="l" t="t" r="r" b="b"/>
                <a:pathLst>
                  <a:path w="491490" h="70485">
                    <a:moveTo>
                      <a:pt x="490981" y="70485"/>
                    </a:moveTo>
                    <a:lnTo>
                      <a:pt x="490981" y="0"/>
                    </a:lnTo>
                    <a:lnTo>
                      <a:pt x="0" y="0"/>
                    </a:lnTo>
                  </a:path>
                </a:pathLst>
              </a:custGeom>
              <a:ln w="6349">
                <a:solidFill>
                  <a:srgbClr val="000000"/>
                </a:solidFill>
              </a:ln>
            </p:spPr>
            <p:txBody>
              <a:bodyPr wrap="square" lIns="0" tIns="0" rIns="0" bIns="0" rtlCol="0"/>
              <a:lstStyle/>
              <a:p>
                <a:pPr defTabSz="829361"/>
                <a:endParaRPr lang="en-US" sz="1588">
                  <a:solidFill>
                    <a:srgbClr val="000000"/>
                  </a:solidFill>
                  <a:latin typeface="Arial"/>
                </a:endParaRPr>
              </a:p>
            </p:txBody>
          </p:sp>
          <p:sp>
            <p:nvSpPr>
              <p:cNvPr id="137" name="object 60">
                <a:extLst>
                  <a:ext uri="{FF2B5EF4-FFF2-40B4-BE49-F238E27FC236}">
                    <a16:creationId xmlns:a16="http://schemas.microsoft.com/office/drawing/2014/main" id="{819D682C-EF5F-0F2B-CAED-23EB5CCFAE97}"/>
                  </a:ext>
                </a:extLst>
              </p:cNvPr>
              <p:cNvSpPr/>
              <p:nvPr/>
            </p:nvSpPr>
            <p:spPr>
              <a:xfrm>
                <a:off x="7854695" y="2429255"/>
                <a:ext cx="652780" cy="104139"/>
              </a:xfrm>
              <a:custGeom>
                <a:avLst/>
                <a:gdLst/>
                <a:ahLst/>
                <a:cxnLst/>
                <a:rect l="l" t="t" r="r" b="b"/>
                <a:pathLst>
                  <a:path w="652779" h="104139">
                    <a:moveTo>
                      <a:pt x="0" y="103632"/>
                    </a:moveTo>
                    <a:lnTo>
                      <a:pt x="652399" y="103632"/>
                    </a:lnTo>
                    <a:lnTo>
                      <a:pt x="652399" y="0"/>
                    </a:lnTo>
                  </a:path>
                </a:pathLst>
              </a:custGeom>
              <a:ln w="6350">
                <a:solidFill>
                  <a:srgbClr val="000000"/>
                </a:solidFill>
              </a:ln>
            </p:spPr>
            <p:txBody>
              <a:bodyPr wrap="square" lIns="0" tIns="0" rIns="0" bIns="0" rtlCol="0"/>
              <a:lstStyle/>
              <a:p>
                <a:pPr defTabSz="829361"/>
                <a:endParaRPr lang="en-US" sz="1588">
                  <a:solidFill>
                    <a:srgbClr val="000000"/>
                  </a:solidFill>
                  <a:latin typeface="Arial"/>
                </a:endParaRPr>
              </a:p>
            </p:txBody>
          </p:sp>
        </p:grpSp>
        <p:sp>
          <p:nvSpPr>
            <p:cNvPr id="25" name="object 63">
              <a:extLst>
                <a:ext uri="{FF2B5EF4-FFF2-40B4-BE49-F238E27FC236}">
                  <a16:creationId xmlns:a16="http://schemas.microsoft.com/office/drawing/2014/main" id="{F7879F8E-DA0E-945A-6811-5D09B550C458}"/>
                </a:ext>
              </a:extLst>
            </p:cNvPr>
            <p:cNvSpPr/>
            <p:nvPr/>
          </p:nvSpPr>
          <p:spPr>
            <a:xfrm>
              <a:off x="7048299" y="2399009"/>
              <a:ext cx="16249" cy="282388"/>
            </a:xfrm>
            <a:custGeom>
              <a:avLst/>
              <a:gdLst/>
              <a:ahLst/>
              <a:cxnLst/>
              <a:rect l="l" t="t" r="r" b="b"/>
              <a:pathLst>
                <a:path w="18415" h="320039">
                  <a:moveTo>
                    <a:pt x="18288" y="0"/>
                  </a:moveTo>
                  <a:lnTo>
                    <a:pt x="0" y="0"/>
                  </a:lnTo>
                  <a:lnTo>
                    <a:pt x="0" y="320039"/>
                  </a:lnTo>
                  <a:lnTo>
                    <a:pt x="18288" y="320039"/>
                  </a:lnTo>
                  <a:lnTo>
                    <a:pt x="18288" y="0"/>
                  </a:lnTo>
                  <a:close/>
                </a:path>
              </a:pathLst>
            </a:custGeom>
            <a:solidFill>
              <a:srgbClr val="800000"/>
            </a:solidFill>
          </p:spPr>
          <p:txBody>
            <a:bodyPr wrap="square" lIns="0" tIns="0" rIns="0" bIns="0" rtlCol="0"/>
            <a:lstStyle/>
            <a:p>
              <a:pPr defTabSz="829361"/>
              <a:endParaRPr lang="en-US" sz="1588">
                <a:solidFill>
                  <a:srgbClr val="000000"/>
                </a:solidFill>
                <a:latin typeface="Arial"/>
              </a:endParaRPr>
            </a:p>
          </p:txBody>
        </p:sp>
        <p:sp>
          <p:nvSpPr>
            <p:cNvPr id="26" name="object 66">
              <a:extLst>
                <a:ext uri="{FF2B5EF4-FFF2-40B4-BE49-F238E27FC236}">
                  <a16:creationId xmlns:a16="http://schemas.microsoft.com/office/drawing/2014/main" id="{787121AD-C997-4914-6663-DF8CCCF15258}"/>
                </a:ext>
              </a:extLst>
            </p:cNvPr>
            <p:cNvSpPr/>
            <p:nvPr/>
          </p:nvSpPr>
          <p:spPr>
            <a:xfrm>
              <a:off x="7046955" y="2724426"/>
              <a:ext cx="16249" cy="282388"/>
            </a:xfrm>
            <a:custGeom>
              <a:avLst/>
              <a:gdLst/>
              <a:ahLst/>
              <a:cxnLst/>
              <a:rect l="l" t="t" r="r" b="b"/>
              <a:pathLst>
                <a:path w="18415" h="320039">
                  <a:moveTo>
                    <a:pt x="18288" y="0"/>
                  </a:moveTo>
                  <a:lnTo>
                    <a:pt x="0" y="0"/>
                  </a:lnTo>
                  <a:lnTo>
                    <a:pt x="0" y="320039"/>
                  </a:lnTo>
                  <a:lnTo>
                    <a:pt x="18288" y="320039"/>
                  </a:lnTo>
                  <a:lnTo>
                    <a:pt x="18288" y="0"/>
                  </a:lnTo>
                  <a:close/>
                </a:path>
              </a:pathLst>
            </a:custGeom>
            <a:solidFill>
              <a:srgbClr val="FF9933"/>
            </a:solidFill>
          </p:spPr>
          <p:txBody>
            <a:bodyPr wrap="square" lIns="0" tIns="0" rIns="0" bIns="0" rtlCol="0"/>
            <a:lstStyle/>
            <a:p>
              <a:pPr defTabSz="829361"/>
              <a:endParaRPr lang="en-US" sz="1588">
                <a:solidFill>
                  <a:srgbClr val="000000"/>
                </a:solidFill>
                <a:latin typeface="Arial"/>
              </a:endParaRPr>
            </a:p>
          </p:txBody>
        </p:sp>
        <p:sp>
          <p:nvSpPr>
            <p:cNvPr id="27" name="object 68">
              <a:extLst>
                <a:ext uri="{FF2B5EF4-FFF2-40B4-BE49-F238E27FC236}">
                  <a16:creationId xmlns:a16="http://schemas.microsoft.com/office/drawing/2014/main" id="{322DE536-2AF7-89D8-0B2C-0F40AFDCB1C3}"/>
                </a:ext>
              </a:extLst>
            </p:cNvPr>
            <p:cNvSpPr/>
            <p:nvPr/>
          </p:nvSpPr>
          <p:spPr>
            <a:xfrm>
              <a:off x="7050989" y="3966934"/>
              <a:ext cx="16249" cy="201706"/>
            </a:xfrm>
            <a:custGeom>
              <a:avLst/>
              <a:gdLst/>
              <a:ahLst/>
              <a:cxnLst/>
              <a:rect l="l" t="t" r="r" b="b"/>
              <a:pathLst>
                <a:path w="18415" h="228600">
                  <a:moveTo>
                    <a:pt x="18288" y="0"/>
                  </a:moveTo>
                  <a:lnTo>
                    <a:pt x="0" y="0"/>
                  </a:lnTo>
                  <a:lnTo>
                    <a:pt x="0" y="228600"/>
                  </a:lnTo>
                  <a:lnTo>
                    <a:pt x="18288" y="228600"/>
                  </a:lnTo>
                  <a:lnTo>
                    <a:pt x="18288" y="0"/>
                  </a:lnTo>
                  <a:close/>
                </a:path>
              </a:pathLst>
            </a:custGeom>
            <a:solidFill>
              <a:srgbClr val="FFC9AC"/>
            </a:solidFill>
          </p:spPr>
          <p:txBody>
            <a:bodyPr wrap="square" lIns="0" tIns="0" rIns="0" bIns="0" rtlCol="0"/>
            <a:lstStyle/>
            <a:p>
              <a:pPr defTabSz="829361"/>
              <a:endParaRPr lang="en-US" sz="1588">
                <a:solidFill>
                  <a:srgbClr val="000000"/>
                </a:solidFill>
                <a:latin typeface="Arial"/>
              </a:endParaRPr>
            </a:p>
          </p:txBody>
        </p:sp>
        <p:sp>
          <p:nvSpPr>
            <p:cNvPr id="28" name="object 70">
              <a:extLst>
                <a:ext uri="{FF2B5EF4-FFF2-40B4-BE49-F238E27FC236}">
                  <a16:creationId xmlns:a16="http://schemas.microsoft.com/office/drawing/2014/main" id="{FE2F6DDC-3A3C-0E90-A8AB-F0EA0200B9A0}"/>
                </a:ext>
              </a:extLst>
            </p:cNvPr>
            <p:cNvSpPr/>
            <p:nvPr/>
          </p:nvSpPr>
          <p:spPr>
            <a:xfrm>
              <a:off x="7052334" y="3618657"/>
              <a:ext cx="16249" cy="201706"/>
            </a:xfrm>
            <a:custGeom>
              <a:avLst/>
              <a:gdLst/>
              <a:ahLst/>
              <a:cxnLst/>
              <a:rect l="l" t="t" r="r" b="b"/>
              <a:pathLst>
                <a:path w="18415" h="228600">
                  <a:moveTo>
                    <a:pt x="18288" y="0"/>
                  </a:moveTo>
                  <a:lnTo>
                    <a:pt x="0" y="0"/>
                  </a:lnTo>
                  <a:lnTo>
                    <a:pt x="0" y="228600"/>
                  </a:lnTo>
                  <a:lnTo>
                    <a:pt x="18288" y="228600"/>
                  </a:lnTo>
                  <a:lnTo>
                    <a:pt x="18288" y="0"/>
                  </a:lnTo>
                  <a:close/>
                </a:path>
              </a:pathLst>
            </a:custGeom>
            <a:solidFill>
              <a:srgbClr val="FFC9AC"/>
            </a:solidFill>
          </p:spPr>
          <p:txBody>
            <a:bodyPr wrap="square" lIns="0" tIns="0" rIns="0" bIns="0" rtlCol="0"/>
            <a:lstStyle/>
            <a:p>
              <a:pPr defTabSz="829361"/>
              <a:endParaRPr lang="en-US" sz="1588">
                <a:solidFill>
                  <a:srgbClr val="000000"/>
                </a:solidFill>
                <a:latin typeface="Arial"/>
              </a:endParaRPr>
            </a:p>
          </p:txBody>
        </p:sp>
        <p:sp>
          <p:nvSpPr>
            <p:cNvPr id="29" name="object 74">
              <a:extLst>
                <a:ext uri="{FF2B5EF4-FFF2-40B4-BE49-F238E27FC236}">
                  <a16:creationId xmlns:a16="http://schemas.microsoft.com/office/drawing/2014/main" id="{EFB9A85B-2860-39FA-8D8D-6F84A5284232}"/>
                </a:ext>
              </a:extLst>
            </p:cNvPr>
            <p:cNvSpPr txBox="1"/>
            <p:nvPr/>
          </p:nvSpPr>
          <p:spPr>
            <a:xfrm>
              <a:off x="7811418" y="953636"/>
              <a:ext cx="1117115" cy="215590"/>
            </a:xfrm>
            <a:prstGeom prst="rect">
              <a:avLst/>
            </a:prstGeom>
          </p:spPr>
          <p:txBody>
            <a:bodyPr vert="horz" wrap="square" lIns="0" tIns="11765" rIns="0" bIns="0" rtlCol="0">
              <a:spAutoFit/>
            </a:bodyPr>
            <a:lstStyle/>
            <a:p>
              <a:pPr marL="11206" defTabSz="829361">
                <a:spcBef>
                  <a:spcPts val="93"/>
                </a:spcBef>
              </a:pPr>
              <a:r>
                <a:rPr lang="en-US" sz="706" b="1">
                  <a:solidFill>
                    <a:srgbClr val="000000"/>
                  </a:solidFill>
                  <a:latin typeface="Arial"/>
                  <a:cs typeface="Arial"/>
                </a:rPr>
                <a:t>Schaft</a:t>
              </a:r>
              <a:r>
                <a:rPr lang="en-US" sz="706" b="1" spc="-22">
                  <a:solidFill>
                    <a:srgbClr val="000000"/>
                  </a:solidFill>
                  <a:latin typeface="Arial"/>
                  <a:cs typeface="Arial"/>
                </a:rPr>
                <a:t> </a:t>
              </a:r>
              <a:r>
                <a:rPr lang="en-US" sz="706" b="1" spc="-9">
                  <a:solidFill>
                    <a:srgbClr val="000000"/>
                  </a:solidFill>
                  <a:latin typeface="Arial"/>
                  <a:cs typeface="Arial"/>
                </a:rPr>
                <a:t>Creek</a:t>
              </a:r>
              <a:endParaRPr lang="en-US" sz="706">
                <a:solidFill>
                  <a:srgbClr val="000000"/>
                </a:solidFill>
                <a:latin typeface="Arial"/>
                <a:cs typeface="Arial"/>
              </a:endParaRPr>
            </a:p>
            <a:p>
              <a:pPr marL="11206" defTabSz="829361"/>
              <a:r>
                <a:rPr lang="en-US" sz="618">
                  <a:solidFill>
                    <a:srgbClr val="000000"/>
                  </a:solidFill>
                  <a:latin typeface="Arial"/>
                  <a:cs typeface="Arial"/>
                </a:rPr>
                <a:t>Teck</a:t>
              </a:r>
              <a:r>
                <a:rPr lang="en-US" sz="618" spc="-9">
                  <a:solidFill>
                    <a:srgbClr val="000000"/>
                  </a:solidFill>
                  <a:latin typeface="Arial"/>
                  <a:cs typeface="Arial"/>
                </a:rPr>
                <a:t> (75%) / Copper Fox (25%)</a:t>
              </a:r>
              <a:endParaRPr lang="en-US" sz="618">
                <a:solidFill>
                  <a:srgbClr val="000000"/>
                </a:solidFill>
                <a:latin typeface="Arial"/>
                <a:cs typeface="Arial"/>
              </a:endParaRPr>
            </a:p>
          </p:txBody>
        </p:sp>
        <p:sp>
          <p:nvSpPr>
            <p:cNvPr id="30" name="object 75">
              <a:extLst>
                <a:ext uri="{FF2B5EF4-FFF2-40B4-BE49-F238E27FC236}">
                  <a16:creationId xmlns:a16="http://schemas.microsoft.com/office/drawing/2014/main" id="{9021B6B2-B260-6DC3-9792-4DB1FA023474}"/>
                </a:ext>
              </a:extLst>
            </p:cNvPr>
            <p:cNvSpPr/>
            <p:nvPr/>
          </p:nvSpPr>
          <p:spPr>
            <a:xfrm>
              <a:off x="7787887" y="980193"/>
              <a:ext cx="16249" cy="201706"/>
            </a:xfrm>
            <a:custGeom>
              <a:avLst/>
              <a:gdLst/>
              <a:ahLst/>
              <a:cxnLst/>
              <a:rect l="l" t="t" r="r" b="b"/>
              <a:pathLst>
                <a:path w="18415" h="228600">
                  <a:moveTo>
                    <a:pt x="18288" y="0"/>
                  </a:moveTo>
                  <a:lnTo>
                    <a:pt x="0" y="0"/>
                  </a:lnTo>
                  <a:lnTo>
                    <a:pt x="0" y="228600"/>
                  </a:lnTo>
                  <a:lnTo>
                    <a:pt x="18288" y="228600"/>
                  </a:lnTo>
                  <a:lnTo>
                    <a:pt x="18288" y="0"/>
                  </a:lnTo>
                  <a:close/>
                </a:path>
              </a:pathLst>
            </a:custGeom>
            <a:solidFill>
              <a:srgbClr val="FFC9AC"/>
            </a:solidFill>
          </p:spPr>
          <p:txBody>
            <a:bodyPr wrap="square" lIns="0" tIns="0" rIns="0" bIns="0" rtlCol="0"/>
            <a:lstStyle/>
            <a:p>
              <a:pPr defTabSz="829361"/>
              <a:endParaRPr lang="en-US" sz="1588">
                <a:solidFill>
                  <a:srgbClr val="000000"/>
                </a:solidFill>
                <a:latin typeface="Arial"/>
              </a:endParaRPr>
            </a:p>
          </p:txBody>
        </p:sp>
        <p:sp>
          <p:nvSpPr>
            <p:cNvPr id="31" name="object 76">
              <a:extLst>
                <a:ext uri="{FF2B5EF4-FFF2-40B4-BE49-F238E27FC236}">
                  <a16:creationId xmlns:a16="http://schemas.microsoft.com/office/drawing/2014/main" id="{704EA29D-8C75-DD30-09C6-88800DEE605E}"/>
                </a:ext>
              </a:extLst>
            </p:cNvPr>
            <p:cNvSpPr txBox="1"/>
            <p:nvPr/>
          </p:nvSpPr>
          <p:spPr>
            <a:xfrm>
              <a:off x="8441749" y="2179148"/>
              <a:ext cx="1158128" cy="188798"/>
            </a:xfrm>
            <a:prstGeom prst="rect">
              <a:avLst/>
            </a:prstGeom>
          </p:spPr>
          <p:txBody>
            <a:bodyPr vert="horz" wrap="square" lIns="0" tIns="11765" rIns="0" bIns="0" rtlCol="0">
              <a:spAutoFit/>
            </a:bodyPr>
            <a:lstStyle/>
            <a:p>
              <a:pPr marL="11206" defTabSz="829361">
                <a:spcBef>
                  <a:spcPts val="93"/>
                </a:spcBef>
              </a:pPr>
              <a:r>
                <a:rPr lang="en-US" sz="706" b="1">
                  <a:solidFill>
                    <a:srgbClr val="000000"/>
                  </a:solidFill>
                  <a:latin typeface="Arial"/>
                  <a:cs typeface="Arial"/>
                </a:rPr>
                <a:t>Red</a:t>
              </a:r>
              <a:r>
                <a:rPr lang="en-US" sz="706" b="1" spc="-5">
                  <a:solidFill>
                    <a:srgbClr val="000000"/>
                  </a:solidFill>
                  <a:latin typeface="Arial"/>
                  <a:cs typeface="Arial"/>
                </a:rPr>
                <a:t> </a:t>
              </a:r>
              <a:r>
                <a:rPr lang="en-US" sz="706" b="1" spc="-9">
                  <a:solidFill>
                    <a:srgbClr val="000000"/>
                  </a:solidFill>
                  <a:latin typeface="Arial"/>
                  <a:cs typeface="Arial"/>
                </a:rPr>
                <a:t>Chris</a:t>
              </a:r>
              <a:endParaRPr lang="en-US" sz="706">
                <a:solidFill>
                  <a:srgbClr val="000000"/>
                </a:solidFill>
                <a:latin typeface="Arial"/>
                <a:cs typeface="Arial"/>
              </a:endParaRPr>
            </a:p>
            <a:p>
              <a:pPr marL="11206" defTabSz="829361"/>
              <a:r>
                <a:rPr lang="en-US" sz="618">
                  <a:solidFill>
                    <a:srgbClr val="000000"/>
                  </a:solidFill>
                  <a:latin typeface="Arial"/>
                  <a:cs typeface="Arial"/>
                </a:rPr>
                <a:t>Newmont</a:t>
              </a:r>
              <a:r>
                <a:rPr lang="en-US" sz="618" spc="-9">
                  <a:solidFill>
                    <a:srgbClr val="000000"/>
                  </a:solidFill>
                  <a:latin typeface="Arial"/>
                  <a:cs typeface="Arial"/>
                </a:rPr>
                <a:t> </a:t>
              </a:r>
              <a:r>
                <a:rPr lang="en-US" sz="618">
                  <a:solidFill>
                    <a:srgbClr val="000000"/>
                  </a:solidFill>
                  <a:latin typeface="Arial"/>
                  <a:cs typeface="Arial"/>
                </a:rPr>
                <a:t>(70%)</a:t>
              </a:r>
              <a:r>
                <a:rPr lang="en-US" sz="618" spc="-14">
                  <a:solidFill>
                    <a:srgbClr val="000000"/>
                  </a:solidFill>
                  <a:latin typeface="Arial"/>
                  <a:cs typeface="Arial"/>
                </a:rPr>
                <a:t> </a:t>
              </a:r>
              <a:r>
                <a:rPr lang="en-US" sz="618">
                  <a:solidFill>
                    <a:srgbClr val="000000"/>
                  </a:solidFill>
                  <a:latin typeface="Arial"/>
                  <a:cs typeface="Arial"/>
                </a:rPr>
                <a:t>/</a:t>
              </a:r>
              <a:r>
                <a:rPr lang="en-US" sz="618" spc="-17">
                  <a:solidFill>
                    <a:srgbClr val="000000"/>
                  </a:solidFill>
                  <a:latin typeface="Arial"/>
                  <a:cs typeface="Arial"/>
                </a:rPr>
                <a:t> </a:t>
              </a:r>
              <a:r>
                <a:rPr lang="en-US" sz="618">
                  <a:solidFill>
                    <a:srgbClr val="000000"/>
                  </a:solidFill>
                  <a:latin typeface="Arial"/>
                  <a:cs typeface="Arial"/>
                </a:rPr>
                <a:t>Imperial</a:t>
              </a:r>
              <a:r>
                <a:rPr lang="en-US" sz="618" spc="-5">
                  <a:solidFill>
                    <a:srgbClr val="000000"/>
                  </a:solidFill>
                  <a:latin typeface="Arial"/>
                  <a:cs typeface="Arial"/>
                </a:rPr>
                <a:t> </a:t>
              </a:r>
              <a:r>
                <a:rPr lang="en-US" sz="618" spc="-17">
                  <a:solidFill>
                    <a:srgbClr val="000000"/>
                  </a:solidFill>
                  <a:latin typeface="Arial"/>
                  <a:cs typeface="Arial"/>
                </a:rPr>
                <a:t>(30%)</a:t>
              </a:r>
              <a:endParaRPr lang="en-US" sz="618">
                <a:solidFill>
                  <a:srgbClr val="000000"/>
                </a:solidFill>
                <a:latin typeface="Arial"/>
                <a:cs typeface="Arial"/>
              </a:endParaRPr>
            </a:p>
          </p:txBody>
        </p:sp>
        <p:sp>
          <p:nvSpPr>
            <p:cNvPr id="32" name="object 77">
              <a:extLst>
                <a:ext uri="{FF2B5EF4-FFF2-40B4-BE49-F238E27FC236}">
                  <a16:creationId xmlns:a16="http://schemas.microsoft.com/office/drawing/2014/main" id="{BE099D17-61FD-450F-5268-FC8D8F29CCCB}"/>
                </a:ext>
              </a:extLst>
            </p:cNvPr>
            <p:cNvSpPr txBox="1"/>
            <p:nvPr/>
          </p:nvSpPr>
          <p:spPr>
            <a:xfrm>
              <a:off x="8441750" y="2382200"/>
              <a:ext cx="637614" cy="105841"/>
            </a:xfrm>
            <a:prstGeom prst="rect">
              <a:avLst/>
            </a:prstGeom>
          </p:spPr>
          <p:txBody>
            <a:bodyPr vert="horz" wrap="square" lIns="0" tIns="10646" rIns="0" bIns="0" rtlCol="0">
              <a:spAutoFit/>
            </a:bodyPr>
            <a:lstStyle/>
            <a:p>
              <a:pPr marL="11206" defTabSz="829361">
                <a:spcBef>
                  <a:spcPts val="83"/>
                </a:spcBef>
              </a:pPr>
              <a:r>
                <a:rPr lang="en-US" sz="618" b="1" i="1">
                  <a:solidFill>
                    <a:srgbClr val="000000"/>
                  </a:solidFill>
                  <a:latin typeface="Arial"/>
                  <a:cs typeface="Arial"/>
                </a:rPr>
                <a:t>(380</a:t>
              </a:r>
              <a:r>
                <a:rPr lang="en-US" sz="618" b="1" i="1" spc="-14">
                  <a:solidFill>
                    <a:srgbClr val="000000"/>
                  </a:solidFill>
                  <a:latin typeface="Arial"/>
                  <a:cs typeface="Arial"/>
                </a:rPr>
                <a:t> </a:t>
              </a:r>
              <a:r>
                <a:rPr lang="en-US" sz="618" b="1" i="1" spc="-9">
                  <a:solidFill>
                    <a:srgbClr val="000000"/>
                  </a:solidFill>
                  <a:latin typeface="Arial"/>
                  <a:cs typeface="Arial"/>
                </a:rPr>
                <a:t>Employees)</a:t>
              </a:r>
              <a:endParaRPr lang="en-US" sz="618">
                <a:solidFill>
                  <a:srgbClr val="000000"/>
                </a:solidFill>
                <a:latin typeface="Arial"/>
                <a:cs typeface="Arial"/>
              </a:endParaRPr>
            </a:p>
          </p:txBody>
        </p:sp>
        <p:sp>
          <p:nvSpPr>
            <p:cNvPr id="33" name="object 79">
              <a:extLst>
                <a:ext uri="{FF2B5EF4-FFF2-40B4-BE49-F238E27FC236}">
                  <a16:creationId xmlns:a16="http://schemas.microsoft.com/office/drawing/2014/main" id="{F5953EDB-EF2A-6644-9B4E-7B0BDA207EE6}"/>
                </a:ext>
              </a:extLst>
            </p:cNvPr>
            <p:cNvSpPr txBox="1"/>
            <p:nvPr/>
          </p:nvSpPr>
          <p:spPr>
            <a:xfrm>
              <a:off x="8578910" y="1220599"/>
              <a:ext cx="760880" cy="310680"/>
            </a:xfrm>
            <a:prstGeom prst="rect">
              <a:avLst/>
            </a:prstGeom>
          </p:spPr>
          <p:txBody>
            <a:bodyPr vert="horz" wrap="square" lIns="0" tIns="11765" rIns="0" bIns="0" rtlCol="0">
              <a:spAutoFit/>
            </a:bodyPr>
            <a:lstStyle/>
            <a:p>
              <a:pPr marL="11206" defTabSz="829361">
                <a:spcBef>
                  <a:spcPts val="93"/>
                </a:spcBef>
              </a:pPr>
              <a:r>
                <a:rPr lang="en-US" sz="706" b="1" spc="-9">
                  <a:solidFill>
                    <a:srgbClr val="000000"/>
                  </a:solidFill>
                  <a:latin typeface="Arial"/>
                  <a:cs typeface="Arial"/>
                </a:rPr>
                <a:t>Silvertip</a:t>
              </a:r>
              <a:endParaRPr lang="en-US" sz="706">
                <a:solidFill>
                  <a:srgbClr val="000000"/>
                </a:solidFill>
                <a:latin typeface="Arial"/>
                <a:cs typeface="Arial"/>
              </a:endParaRPr>
            </a:p>
            <a:p>
              <a:pPr marL="11206" defTabSz="829361"/>
              <a:r>
                <a:rPr lang="en-US" sz="618">
                  <a:solidFill>
                    <a:srgbClr val="000000"/>
                  </a:solidFill>
                  <a:latin typeface="Arial"/>
                  <a:cs typeface="Arial"/>
                </a:rPr>
                <a:t>Coeur</a:t>
              </a:r>
              <a:r>
                <a:rPr lang="en-US" sz="618" spc="-31">
                  <a:solidFill>
                    <a:srgbClr val="000000"/>
                  </a:solidFill>
                  <a:latin typeface="Arial"/>
                  <a:cs typeface="Arial"/>
                </a:rPr>
                <a:t> </a:t>
              </a:r>
              <a:r>
                <a:rPr lang="en-US" sz="618">
                  <a:solidFill>
                    <a:srgbClr val="000000"/>
                  </a:solidFill>
                  <a:latin typeface="Arial"/>
                  <a:cs typeface="Arial"/>
                </a:rPr>
                <a:t>Mining</a:t>
              </a:r>
              <a:r>
                <a:rPr lang="en-US" sz="618" spc="-31">
                  <a:solidFill>
                    <a:srgbClr val="000000"/>
                  </a:solidFill>
                  <a:latin typeface="Arial"/>
                  <a:cs typeface="Arial"/>
                </a:rPr>
                <a:t> </a:t>
              </a:r>
              <a:r>
                <a:rPr lang="en-US" sz="618" spc="-9">
                  <a:solidFill>
                    <a:srgbClr val="000000"/>
                  </a:solidFill>
                  <a:latin typeface="Arial"/>
                  <a:cs typeface="Arial"/>
                </a:rPr>
                <a:t>(100%)</a:t>
              </a:r>
              <a:endParaRPr lang="en-US" sz="618">
                <a:solidFill>
                  <a:srgbClr val="000000"/>
                </a:solidFill>
                <a:latin typeface="Arial"/>
                <a:cs typeface="Arial"/>
              </a:endParaRPr>
            </a:p>
            <a:p>
              <a:pPr marL="11206" defTabSz="829361"/>
              <a:r>
                <a:rPr lang="en-US" sz="618" b="1" i="1">
                  <a:solidFill>
                    <a:srgbClr val="000000"/>
                  </a:solidFill>
                  <a:latin typeface="Arial"/>
                  <a:cs typeface="Arial"/>
                </a:rPr>
                <a:t>(167</a:t>
              </a:r>
              <a:r>
                <a:rPr lang="en-US" sz="618" b="1" i="1" spc="-14">
                  <a:solidFill>
                    <a:srgbClr val="000000"/>
                  </a:solidFill>
                  <a:latin typeface="Arial"/>
                  <a:cs typeface="Arial"/>
                </a:rPr>
                <a:t> </a:t>
              </a:r>
              <a:r>
                <a:rPr lang="en-US" sz="618" b="1" i="1" spc="-9">
                  <a:solidFill>
                    <a:srgbClr val="000000"/>
                  </a:solidFill>
                  <a:latin typeface="Arial"/>
                  <a:cs typeface="Arial"/>
                </a:rPr>
                <a:t>Employees)</a:t>
              </a:r>
              <a:endParaRPr lang="en-US" sz="618">
                <a:solidFill>
                  <a:srgbClr val="000000"/>
                </a:solidFill>
                <a:latin typeface="Arial"/>
                <a:cs typeface="Arial"/>
              </a:endParaRPr>
            </a:p>
          </p:txBody>
        </p:sp>
        <p:grpSp>
          <p:nvGrpSpPr>
            <p:cNvPr id="34" name="object 80">
              <a:extLst>
                <a:ext uri="{FF2B5EF4-FFF2-40B4-BE49-F238E27FC236}">
                  <a16:creationId xmlns:a16="http://schemas.microsoft.com/office/drawing/2014/main" id="{F5960ED4-E840-127B-29A4-C315DCBB61AC}"/>
                </a:ext>
              </a:extLst>
            </p:cNvPr>
            <p:cNvGrpSpPr/>
            <p:nvPr/>
          </p:nvGrpSpPr>
          <p:grpSpPr>
            <a:xfrm>
              <a:off x="8555713" y="1247941"/>
              <a:ext cx="1076325" cy="2784102"/>
              <a:chOff x="8942831" y="760476"/>
              <a:chExt cx="1219835" cy="3155315"/>
            </a:xfrm>
          </p:grpSpPr>
          <p:sp>
            <p:nvSpPr>
              <p:cNvPr id="113" name="object 81">
                <a:extLst>
                  <a:ext uri="{FF2B5EF4-FFF2-40B4-BE49-F238E27FC236}">
                    <a16:creationId xmlns:a16="http://schemas.microsoft.com/office/drawing/2014/main" id="{BA2F9447-AB7B-E9F1-3016-8A4A28EB66FF}"/>
                  </a:ext>
                </a:extLst>
              </p:cNvPr>
              <p:cNvSpPr/>
              <p:nvPr/>
            </p:nvSpPr>
            <p:spPr>
              <a:xfrm>
                <a:off x="8942831" y="760476"/>
                <a:ext cx="18415" cy="320040"/>
              </a:xfrm>
              <a:custGeom>
                <a:avLst/>
                <a:gdLst/>
                <a:ahLst/>
                <a:cxnLst/>
                <a:rect l="l" t="t" r="r" b="b"/>
                <a:pathLst>
                  <a:path w="18415" h="320040">
                    <a:moveTo>
                      <a:pt x="18288" y="0"/>
                    </a:moveTo>
                    <a:lnTo>
                      <a:pt x="0" y="0"/>
                    </a:lnTo>
                    <a:lnTo>
                      <a:pt x="0" y="320039"/>
                    </a:lnTo>
                    <a:lnTo>
                      <a:pt x="18288" y="320039"/>
                    </a:lnTo>
                    <a:lnTo>
                      <a:pt x="18288" y="0"/>
                    </a:lnTo>
                    <a:close/>
                  </a:path>
                </a:pathLst>
              </a:custGeom>
              <a:solidFill>
                <a:srgbClr val="FF9933"/>
              </a:solidFill>
            </p:spPr>
            <p:txBody>
              <a:bodyPr wrap="square" lIns="0" tIns="0" rIns="0" bIns="0" rtlCol="0"/>
              <a:lstStyle/>
              <a:p>
                <a:pPr defTabSz="829361"/>
                <a:endParaRPr lang="en-US" sz="1588">
                  <a:solidFill>
                    <a:srgbClr val="000000"/>
                  </a:solidFill>
                  <a:latin typeface="Arial"/>
                </a:endParaRPr>
              </a:p>
            </p:txBody>
          </p:sp>
          <p:pic>
            <p:nvPicPr>
              <p:cNvPr id="114" name="object 82">
                <a:extLst>
                  <a:ext uri="{FF2B5EF4-FFF2-40B4-BE49-F238E27FC236}">
                    <a16:creationId xmlns:a16="http://schemas.microsoft.com/office/drawing/2014/main" id="{88F99505-9A10-468C-03D5-6413537DC0CC}"/>
                  </a:ext>
                </a:extLst>
              </p:cNvPr>
              <p:cNvPicPr/>
              <p:nvPr/>
            </p:nvPicPr>
            <p:blipFill>
              <a:blip r:embed="rId25" cstate="email">
                <a:extLst>
                  <a:ext uri="{28A0092B-C50C-407E-A947-70E740481C1C}">
                    <a14:useLocalDpi xmlns:a14="http://schemas.microsoft.com/office/drawing/2010/main" val="0"/>
                  </a:ext>
                </a:extLst>
              </a:blip>
              <a:stretch>
                <a:fillRect/>
              </a:stretch>
            </p:blipFill>
            <p:spPr>
              <a:xfrm>
                <a:off x="10029253" y="3786949"/>
                <a:ext cx="132968" cy="128396"/>
              </a:xfrm>
              <a:prstGeom prst="rect">
                <a:avLst/>
              </a:prstGeom>
            </p:spPr>
          </p:pic>
        </p:grpSp>
        <p:sp>
          <p:nvSpPr>
            <p:cNvPr id="35" name="object 83">
              <a:extLst>
                <a:ext uri="{FF2B5EF4-FFF2-40B4-BE49-F238E27FC236}">
                  <a16:creationId xmlns:a16="http://schemas.microsoft.com/office/drawing/2014/main" id="{1DE33A7F-6BAD-37BC-EC0A-FC9BF1D647AC}"/>
                </a:ext>
              </a:extLst>
            </p:cNvPr>
            <p:cNvSpPr txBox="1"/>
            <p:nvPr/>
          </p:nvSpPr>
          <p:spPr>
            <a:xfrm>
              <a:off x="9525584" y="3925585"/>
              <a:ext cx="98051" cy="92876"/>
            </a:xfrm>
            <a:prstGeom prst="rect">
              <a:avLst/>
            </a:prstGeom>
          </p:spPr>
          <p:txBody>
            <a:bodyPr vert="horz" wrap="square" lIns="0" tIns="11206" rIns="0" bIns="0" rtlCol="0">
              <a:spAutoFit/>
            </a:bodyPr>
            <a:lstStyle/>
            <a:p>
              <a:pPr marL="11206" defTabSz="829361">
                <a:spcBef>
                  <a:spcPts val="88"/>
                </a:spcBef>
              </a:pPr>
              <a:r>
                <a:rPr lang="en-US" sz="530" b="1" spc="-22">
                  <a:solidFill>
                    <a:srgbClr val="A6A6A6"/>
                  </a:solidFill>
                  <a:latin typeface="Arial"/>
                  <a:cs typeface="Arial"/>
                </a:rPr>
                <a:t>16</a:t>
              </a:r>
              <a:endParaRPr lang="en-US" sz="530">
                <a:solidFill>
                  <a:srgbClr val="000000"/>
                </a:solidFill>
                <a:latin typeface="Arial"/>
                <a:cs typeface="Arial"/>
              </a:endParaRPr>
            </a:p>
          </p:txBody>
        </p:sp>
        <p:grpSp>
          <p:nvGrpSpPr>
            <p:cNvPr id="36" name="object 84">
              <a:extLst>
                <a:ext uri="{FF2B5EF4-FFF2-40B4-BE49-F238E27FC236}">
                  <a16:creationId xmlns:a16="http://schemas.microsoft.com/office/drawing/2014/main" id="{B1DDE4C5-CFDA-0DF3-B50B-330FA641D342}"/>
                </a:ext>
              </a:extLst>
            </p:cNvPr>
            <p:cNvGrpSpPr/>
            <p:nvPr/>
          </p:nvGrpSpPr>
          <p:grpSpPr>
            <a:xfrm>
              <a:off x="9120377" y="2322360"/>
              <a:ext cx="897031" cy="1308847"/>
              <a:chOff x="9582784" y="1978151"/>
              <a:chExt cx="1016635" cy="1483360"/>
            </a:xfrm>
          </p:grpSpPr>
          <p:sp>
            <p:nvSpPr>
              <p:cNvPr id="105" name="object 85">
                <a:extLst>
                  <a:ext uri="{FF2B5EF4-FFF2-40B4-BE49-F238E27FC236}">
                    <a16:creationId xmlns:a16="http://schemas.microsoft.com/office/drawing/2014/main" id="{A34CA747-FC51-AB88-FE4E-F92B869B6937}"/>
                  </a:ext>
                </a:extLst>
              </p:cNvPr>
              <p:cNvSpPr/>
              <p:nvPr/>
            </p:nvSpPr>
            <p:spPr>
              <a:xfrm>
                <a:off x="10581131" y="3140963"/>
                <a:ext cx="18415" cy="320040"/>
              </a:xfrm>
              <a:custGeom>
                <a:avLst/>
                <a:gdLst/>
                <a:ahLst/>
                <a:cxnLst/>
                <a:rect l="l" t="t" r="r" b="b"/>
                <a:pathLst>
                  <a:path w="18415" h="320039">
                    <a:moveTo>
                      <a:pt x="18288" y="0"/>
                    </a:moveTo>
                    <a:lnTo>
                      <a:pt x="0" y="0"/>
                    </a:lnTo>
                    <a:lnTo>
                      <a:pt x="0" y="320039"/>
                    </a:lnTo>
                    <a:lnTo>
                      <a:pt x="18288" y="320039"/>
                    </a:lnTo>
                    <a:lnTo>
                      <a:pt x="18288" y="0"/>
                    </a:lnTo>
                    <a:close/>
                  </a:path>
                </a:pathLst>
              </a:custGeom>
              <a:solidFill>
                <a:srgbClr val="FF9933"/>
              </a:solidFill>
            </p:spPr>
            <p:txBody>
              <a:bodyPr wrap="square" lIns="0" tIns="0" rIns="0" bIns="0" rtlCol="0"/>
              <a:lstStyle/>
              <a:p>
                <a:pPr defTabSz="829361"/>
                <a:endParaRPr lang="en-US" sz="1588">
                  <a:solidFill>
                    <a:srgbClr val="000000"/>
                  </a:solidFill>
                  <a:latin typeface="Arial"/>
                </a:endParaRPr>
              </a:p>
            </p:txBody>
          </p:sp>
          <p:sp>
            <p:nvSpPr>
              <p:cNvPr id="106" name="object 86">
                <a:extLst>
                  <a:ext uri="{FF2B5EF4-FFF2-40B4-BE49-F238E27FC236}">
                    <a16:creationId xmlns:a16="http://schemas.microsoft.com/office/drawing/2014/main" id="{5DEE0BDC-E795-8ED7-2BCF-81851858711A}"/>
                  </a:ext>
                </a:extLst>
              </p:cNvPr>
              <p:cNvSpPr/>
              <p:nvPr/>
            </p:nvSpPr>
            <p:spPr>
              <a:xfrm>
                <a:off x="10198607" y="3300983"/>
                <a:ext cx="382905" cy="28575"/>
              </a:xfrm>
              <a:custGeom>
                <a:avLst/>
                <a:gdLst/>
                <a:ahLst/>
                <a:cxnLst/>
                <a:rect l="l" t="t" r="r" b="b"/>
                <a:pathLst>
                  <a:path w="382904" h="28575">
                    <a:moveTo>
                      <a:pt x="382777" y="0"/>
                    </a:moveTo>
                    <a:lnTo>
                      <a:pt x="191389" y="0"/>
                    </a:lnTo>
                    <a:lnTo>
                      <a:pt x="191389" y="28320"/>
                    </a:lnTo>
                    <a:lnTo>
                      <a:pt x="0" y="28320"/>
                    </a:lnTo>
                  </a:path>
                </a:pathLst>
              </a:custGeom>
              <a:ln w="6350">
                <a:solidFill>
                  <a:srgbClr val="000000"/>
                </a:solidFill>
              </a:ln>
            </p:spPr>
            <p:txBody>
              <a:bodyPr wrap="square" lIns="0" tIns="0" rIns="0" bIns="0" rtlCol="0"/>
              <a:lstStyle/>
              <a:p>
                <a:pPr defTabSz="829361"/>
                <a:endParaRPr lang="en-US" sz="1588">
                  <a:solidFill>
                    <a:srgbClr val="000000"/>
                  </a:solidFill>
                  <a:latin typeface="Arial"/>
                </a:endParaRPr>
              </a:p>
            </p:txBody>
          </p:sp>
          <p:sp>
            <p:nvSpPr>
              <p:cNvPr id="107" name="object 87">
                <a:extLst>
                  <a:ext uri="{FF2B5EF4-FFF2-40B4-BE49-F238E27FC236}">
                    <a16:creationId xmlns:a16="http://schemas.microsoft.com/office/drawing/2014/main" id="{1E3C2890-FBF9-053D-59C3-016B677144A6}"/>
                  </a:ext>
                </a:extLst>
              </p:cNvPr>
              <p:cNvSpPr/>
              <p:nvPr/>
            </p:nvSpPr>
            <p:spPr>
              <a:xfrm>
                <a:off x="10581131" y="2753867"/>
                <a:ext cx="18415" cy="320040"/>
              </a:xfrm>
              <a:custGeom>
                <a:avLst/>
                <a:gdLst/>
                <a:ahLst/>
                <a:cxnLst/>
                <a:rect l="l" t="t" r="r" b="b"/>
                <a:pathLst>
                  <a:path w="18415" h="320039">
                    <a:moveTo>
                      <a:pt x="18288" y="0"/>
                    </a:moveTo>
                    <a:lnTo>
                      <a:pt x="0" y="0"/>
                    </a:lnTo>
                    <a:lnTo>
                      <a:pt x="0" y="320039"/>
                    </a:lnTo>
                    <a:lnTo>
                      <a:pt x="18288" y="320039"/>
                    </a:lnTo>
                    <a:lnTo>
                      <a:pt x="18288" y="0"/>
                    </a:lnTo>
                    <a:close/>
                  </a:path>
                </a:pathLst>
              </a:custGeom>
              <a:solidFill>
                <a:srgbClr val="FF9933"/>
              </a:solidFill>
            </p:spPr>
            <p:txBody>
              <a:bodyPr wrap="square" lIns="0" tIns="0" rIns="0" bIns="0" rtlCol="0"/>
              <a:lstStyle/>
              <a:p>
                <a:pPr defTabSz="829361"/>
                <a:endParaRPr lang="en-US" sz="1588">
                  <a:solidFill>
                    <a:srgbClr val="000000"/>
                  </a:solidFill>
                  <a:latin typeface="Arial"/>
                </a:endParaRPr>
              </a:p>
            </p:txBody>
          </p:sp>
          <p:sp>
            <p:nvSpPr>
              <p:cNvPr id="108" name="object 88">
                <a:extLst>
                  <a:ext uri="{FF2B5EF4-FFF2-40B4-BE49-F238E27FC236}">
                    <a16:creationId xmlns:a16="http://schemas.microsoft.com/office/drawing/2014/main" id="{1592A44B-9F1C-16DB-5C0F-BD074DBB167F}"/>
                  </a:ext>
                </a:extLst>
              </p:cNvPr>
              <p:cNvSpPr/>
              <p:nvPr/>
            </p:nvSpPr>
            <p:spPr>
              <a:xfrm>
                <a:off x="10096499" y="2913887"/>
                <a:ext cx="484505" cy="271145"/>
              </a:xfrm>
              <a:custGeom>
                <a:avLst/>
                <a:gdLst/>
                <a:ahLst/>
                <a:cxnLst/>
                <a:rect l="l" t="t" r="r" b="b"/>
                <a:pathLst>
                  <a:path w="484504" h="271144">
                    <a:moveTo>
                      <a:pt x="484377" y="0"/>
                    </a:moveTo>
                    <a:lnTo>
                      <a:pt x="242189" y="0"/>
                    </a:lnTo>
                    <a:lnTo>
                      <a:pt x="242189" y="271017"/>
                    </a:lnTo>
                    <a:lnTo>
                      <a:pt x="0" y="271017"/>
                    </a:lnTo>
                  </a:path>
                </a:pathLst>
              </a:custGeom>
              <a:ln w="6350">
                <a:solidFill>
                  <a:srgbClr val="000000"/>
                </a:solidFill>
              </a:ln>
            </p:spPr>
            <p:txBody>
              <a:bodyPr wrap="square" lIns="0" tIns="0" rIns="0" bIns="0" rtlCol="0"/>
              <a:lstStyle/>
              <a:p>
                <a:pPr defTabSz="829361"/>
                <a:endParaRPr lang="en-US" sz="1588">
                  <a:solidFill>
                    <a:srgbClr val="000000"/>
                  </a:solidFill>
                  <a:latin typeface="Arial"/>
                </a:endParaRPr>
              </a:p>
            </p:txBody>
          </p:sp>
          <p:sp>
            <p:nvSpPr>
              <p:cNvPr id="109" name="object 89">
                <a:extLst>
                  <a:ext uri="{FF2B5EF4-FFF2-40B4-BE49-F238E27FC236}">
                    <a16:creationId xmlns:a16="http://schemas.microsoft.com/office/drawing/2014/main" id="{BB8BA2DA-E2A9-64BB-51A4-A9E45F290A4D}"/>
                  </a:ext>
                </a:extLst>
              </p:cNvPr>
              <p:cNvSpPr/>
              <p:nvPr/>
            </p:nvSpPr>
            <p:spPr>
              <a:xfrm>
                <a:off x="10581131" y="2366771"/>
                <a:ext cx="18415" cy="320040"/>
              </a:xfrm>
              <a:custGeom>
                <a:avLst/>
                <a:gdLst/>
                <a:ahLst/>
                <a:cxnLst/>
                <a:rect l="l" t="t" r="r" b="b"/>
                <a:pathLst>
                  <a:path w="18415" h="320039">
                    <a:moveTo>
                      <a:pt x="18288" y="0"/>
                    </a:moveTo>
                    <a:lnTo>
                      <a:pt x="0" y="0"/>
                    </a:lnTo>
                    <a:lnTo>
                      <a:pt x="0" y="320039"/>
                    </a:lnTo>
                    <a:lnTo>
                      <a:pt x="18288" y="320039"/>
                    </a:lnTo>
                    <a:lnTo>
                      <a:pt x="18288" y="0"/>
                    </a:lnTo>
                    <a:close/>
                  </a:path>
                </a:pathLst>
              </a:custGeom>
              <a:solidFill>
                <a:srgbClr val="FF9933"/>
              </a:solidFill>
            </p:spPr>
            <p:txBody>
              <a:bodyPr wrap="square" lIns="0" tIns="0" rIns="0" bIns="0" rtlCol="0"/>
              <a:lstStyle/>
              <a:p>
                <a:pPr defTabSz="829361"/>
                <a:endParaRPr lang="en-US" sz="1588">
                  <a:solidFill>
                    <a:srgbClr val="000000"/>
                  </a:solidFill>
                  <a:latin typeface="Arial"/>
                </a:endParaRPr>
              </a:p>
            </p:txBody>
          </p:sp>
          <p:sp>
            <p:nvSpPr>
              <p:cNvPr id="110" name="object 90">
                <a:extLst>
                  <a:ext uri="{FF2B5EF4-FFF2-40B4-BE49-F238E27FC236}">
                    <a16:creationId xmlns:a16="http://schemas.microsoft.com/office/drawing/2014/main" id="{4818B5E7-E630-5697-FC36-7813846C5279}"/>
                  </a:ext>
                </a:extLst>
              </p:cNvPr>
              <p:cNvSpPr/>
              <p:nvPr/>
            </p:nvSpPr>
            <p:spPr>
              <a:xfrm>
                <a:off x="9989819" y="2526791"/>
                <a:ext cx="592455" cy="516255"/>
              </a:xfrm>
              <a:custGeom>
                <a:avLst/>
                <a:gdLst/>
                <a:ahLst/>
                <a:cxnLst/>
                <a:rect l="l" t="t" r="r" b="b"/>
                <a:pathLst>
                  <a:path w="592454" h="516255">
                    <a:moveTo>
                      <a:pt x="592201" y="0"/>
                    </a:moveTo>
                    <a:lnTo>
                      <a:pt x="0" y="0"/>
                    </a:lnTo>
                    <a:lnTo>
                      <a:pt x="0" y="515747"/>
                    </a:lnTo>
                  </a:path>
                </a:pathLst>
              </a:custGeom>
              <a:ln w="6350">
                <a:solidFill>
                  <a:srgbClr val="000000"/>
                </a:solidFill>
              </a:ln>
            </p:spPr>
            <p:txBody>
              <a:bodyPr wrap="square" lIns="0" tIns="0" rIns="0" bIns="0" rtlCol="0"/>
              <a:lstStyle/>
              <a:p>
                <a:pPr defTabSz="829361"/>
                <a:endParaRPr lang="en-US" sz="1588">
                  <a:solidFill>
                    <a:srgbClr val="000000"/>
                  </a:solidFill>
                  <a:latin typeface="Arial"/>
                </a:endParaRPr>
              </a:p>
            </p:txBody>
          </p:sp>
          <p:sp>
            <p:nvSpPr>
              <p:cNvPr id="111" name="object 91">
                <a:extLst>
                  <a:ext uri="{FF2B5EF4-FFF2-40B4-BE49-F238E27FC236}">
                    <a16:creationId xmlns:a16="http://schemas.microsoft.com/office/drawing/2014/main" id="{88341084-4FD1-4CD2-9D67-DF95BD71319D}"/>
                  </a:ext>
                </a:extLst>
              </p:cNvPr>
              <p:cNvSpPr/>
              <p:nvPr/>
            </p:nvSpPr>
            <p:spPr>
              <a:xfrm>
                <a:off x="10581131" y="1978151"/>
                <a:ext cx="18415" cy="320040"/>
              </a:xfrm>
              <a:custGeom>
                <a:avLst/>
                <a:gdLst/>
                <a:ahLst/>
                <a:cxnLst/>
                <a:rect l="l" t="t" r="r" b="b"/>
                <a:pathLst>
                  <a:path w="18415" h="320039">
                    <a:moveTo>
                      <a:pt x="18288" y="0"/>
                    </a:moveTo>
                    <a:lnTo>
                      <a:pt x="0" y="0"/>
                    </a:lnTo>
                    <a:lnTo>
                      <a:pt x="0" y="320039"/>
                    </a:lnTo>
                    <a:lnTo>
                      <a:pt x="18288" y="320039"/>
                    </a:lnTo>
                    <a:lnTo>
                      <a:pt x="18288" y="0"/>
                    </a:lnTo>
                    <a:close/>
                  </a:path>
                </a:pathLst>
              </a:custGeom>
              <a:solidFill>
                <a:srgbClr val="FF9933"/>
              </a:solidFill>
            </p:spPr>
            <p:txBody>
              <a:bodyPr wrap="square" lIns="0" tIns="0" rIns="0" bIns="0" rtlCol="0"/>
              <a:lstStyle/>
              <a:p>
                <a:pPr defTabSz="829361"/>
                <a:endParaRPr lang="en-US" sz="1588">
                  <a:solidFill>
                    <a:srgbClr val="000000"/>
                  </a:solidFill>
                  <a:latin typeface="Arial"/>
                </a:endParaRPr>
              </a:p>
            </p:txBody>
          </p:sp>
          <p:sp>
            <p:nvSpPr>
              <p:cNvPr id="112" name="object 92">
                <a:extLst>
                  <a:ext uri="{FF2B5EF4-FFF2-40B4-BE49-F238E27FC236}">
                    <a16:creationId xmlns:a16="http://schemas.microsoft.com/office/drawing/2014/main" id="{F30D6733-85D7-F2FA-7F24-1BE33C96D552}"/>
                  </a:ext>
                </a:extLst>
              </p:cNvPr>
              <p:cNvSpPr/>
              <p:nvPr/>
            </p:nvSpPr>
            <p:spPr>
              <a:xfrm>
                <a:off x="9585959" y="2138171"/>
                <a:ext cx="995680" cy="1014730"/>
              </a:xfrm>
              <a:custGeom>
                <a:avLst/>
                <a:gdLst/>
                <a:ahLst/>
                <a:cxnLst/>
                <a:rect l="l" t="t" r="r" b="b"/>
                <a:pathLst>
                  <a:path w="995679" h="1014730">
                    <a:moveTo>
                      <a:pt x="995426" y="0"/>
                    </a:moveTo>
                    <a:lnTo>
                      <a:pt x="0" y="0"/>
                    </a:lnTo>
                    <a:lnTo>
                      <a:pt x="0" y="1014222"/>
                    </a:lnTo>
                  </a:path>
                </a:pathLst>
              </a:custGeom>
              <a:ln w="6350">
                <a:solidFill>
                  <a:srgbClr val="000000"/>
                </a:solidFill>
              </a:ln>
            </p:spPr>
            <p:txBody>
              <a:bodyPr wrap="square" lIns="0" tIns="0" rIns="0" bIns="0" rtlCol="0"/>
              <a:lstStyle/>
              <a:p>
                <a:pPr defTabSz="829361"/>
                <a:endParaRPr lang="en-US" sz="1588">
                  <a:solidFill>
                    <a:srgbClr val="000000"/>
                  </a:solidFill>
                  <a:latin typeface="Arial"/>
                </a:endParaRPr>
              </a:p>
            </p:txBody>
          </p:sp>
        </p:grpSp>
        <p:sp>
          <p:nvSpPr>
            <p:cNvPr id="37" name="object 93">
              <a:extLst>
                <a:ext uri="{FF2B5EF4-FFF2-40B4-BE49-F238E27FC236}">
                  <a16:creationId xmlns:a16="http://schemas.microsoft.com/office/drawing/2014/main" id="{9129BC78-3828-B8E4-00BD-8F24D243291F}"/>
                </a:ext>
              </a:extLst>
            </p:cNvPr>
            <p:cNvSpPr txBox="1"/>
            <p:nvPr/>
          </p:nvSpPr>
          <p:spPr>
            <a:xfrm>
              <a:off x="8911611" y="3914268"/>
              <a:ext cx="561975" cy="215026"/>
            </a:xfrm>
            <a:prstGeom prst="rect">
              <a:avLst/>
            </a:prstGeom>
          </p:spPr>
          <p:txBody>
            <a:bodyPr vert="horz" wrap="square" lIns="0" tIns="11206" rIns="0" bIns="0" rtlCol="0">
              <a:spAutoFit/>
            </a:bodyPr>
            <a:lstStyle/>
            <a:p>
              <a:pPr marL="11206" defTabSz="829361">
                <a:spcBef>
                  <a:spcPts val="88"/>
                </a:spcBef>
              </a:pPr>
              <a:r>
                <a:rPr lang="en-US" sz="706" b="1" spc="-9">
                  <a:solidFill>
                    <a:srgbClr val="000000"/>
                  </a:solidFill>
                  <a:latin typeface="Arial"/>
                  <a:cs typeface="Arial"/>
                </a:rPr>
                <a:t>Blackwater</a:t>
              </a:r>
              <a:endParaRPr lang="en-US" sz="706">
                <a:solidFill>
                  <a:srgbClr val="000000"/>
                </a:solidFill>
                <a:latin typeface="Arial"/>
                <a:cs typeface="Arial"/>
              </a:endParaRPr>
            </a:p>
            <a:p>
              <a:pPr marL="11206" defTabSz="829361">
                <a:spcBef>
                  <a:spcPts val="5"/>
                </a:spcBef>
              </a:pPr>
              <a:r>
                <a:rPr lang="en-US" sz="618">
                  <a:solidFill>
                    <a:srgbClr val="000000"/>
                  </a:solidFill>
                  <a:latin typeface="Arial"/>
                  <a:cs typeface="Arial"/>
                </a:rPr>
                <a:t>Artemis</a:t>
              </a:r>
              <a:r>
                <a:rPr lang="en-US" sz="618" spc="-14">
                  <a:solidFill>
                    <a:srgbClr val="000000"/>
                  </a:solidFill>
                  <a:latin typeface="Arial"/>
                  <a:cs typeface="Arial"/>
                </a:rPr>
                <a:t> </a:t>
              </a:r>
              <a:r>
                <a:rPr lang="en-US" sz="618" spc="-9">
                  <a:solidFill>
                    <a:srgbClr val="000000"/>
                  </a:solidFill>
                  <a:latin typeface="Arial"/>
                  <a:cs typeface="Arial"/>
                </a:rPr>
                <a:t>(100%)</a:t>
              </a:r>
              <a:endParaRPr lang="en-US" sz="618">
                <a:solidFill>
                  <a:srgbClr val="000000"/>
                </a:solidFill>
                <a:latin typeface="Arial"/>
                <a:cs typeface="Arial"/>
              </a:endParaRPr>
            </a:p>
          </p:txBody>
        </p:sp>
        <p:sp>
          <p:nvSpPr>
            <p:cNvPr id="38" name="object 95">
              <a:extLst>
                <a:ext uri="{FF2B5EF4-FFF2-40B4-BE49-F238E27FC236}">
                  <a16:creationId xmlns:a16="http://schemas.microsoft.com/office/drawing/2014/main" id="{325DA5ED-E029-5C8E-2430-EA0DBE38D48A}"/>
                </a:ext>
              </a:extLst>
            </p:cNvPr>
            <p:cNvSpPr txBox="1"/>
            <p:nvPr/>
          </p:nvSpPr>
          <p:spPr>
            <a:xfrm>
              <a:off x="9042049" y="4513221"/>
              <a:ext cx="677396" cy="188304"/>
            </a:xfrm>
            <a:prstGeom prst="rect">
              <a:avLst/>
            </a:prstGeom>
          </p:spPr>
          <p:txBody>
            <a:bodyPr vert="horz" wrap="square" lIns="0" tIns="11206" rIns="0" bIns="0" rtlCol="0">
              <a:spAutoFit/>
            </a:bodyPr>
            <a:lstStyle/>
            <a:p>
              <a:pPr marL="11206" defTabSz="829361">
                <a:spcBef>
                  <a:spcPts val="88"/>
                </a:spcBef>
              </a:pPr>
              <a:r>
                <a:rPr lang="en-US" sz="706" b="1">
                  <a:solidFill>
                    <a:srgbClr val="000000"/>
                  </a:solidFill>
                  <a:latin typeface="Arial"/>
                  <a:cs typeface="Arial"/>
                </a:rPr>
                <a:t>New</a:t>
              </a:r>
              <a:r>
                <a:rPr lang="en-US" sz="706" b="1" spc="-9">
                  <a:solidFill>
                    <a:srgbClr val="000000"/>
                  </a:solidFill>
                  <a:latin typeface="Arial"/>
                  <a:cs typeface="Arial"/>
                </a:rPr>
                <a:t> Prosperity</a:t>
              </a:r>
              <a:endParaRPr lang="en-US" sz="706">
                <a:solidFill>
                  <a:srgbClr val="000000"/>
                </a:solidFill>
                <a:latin typeface="Arial"/>
                <a:cs typeface="Arial"/>
              </a:endParaRPr>
            </a:p>
            <a:p>
              <a:pPr marL="11206" defTabSz="829361">
                <a:spcBef>
                  <a:spcPts val="5"/>
                </a:spcBef>
              </a:pPr>
              <a:r>
                <a:rPr lang="en-US" sz="618">
                  <a:solidFill>
                    <a:srgbClr val="000000"/>
                  </a:solidFill>
                  <a:latin typeface="Arial"/>
                  <a:cs typeface="Arial"/>
                </a:rPr>
                <a:t>Taseko</a:t>
              </a:r>
              <a:r>
                <a:rPr lang="en-US" sz="618" spc="-22">
                  <a:solidFill>
                    <a:srgbClr val="000000"/>
                  </a:solidFill>
                  <a:latin typeface="Arial"/>
                  <a:cs typeface="Arial"/>
                </a:rPr>
                <a:t> </a:t>
              </a:r>
              <a:r>
                <a:rPr lang="en-US" sz="618" spc="-9">
                  <a:solidFill>
                    <a:srgbClr val="000000"/>
                  </a:solidFill>
                  <a:latin typeface="Arial"/>
                  <a:cs typeface="Arial"/>
                </a:rPr>
                <a:t>(100%)</a:t>
              </a:r>
              <a:endParaRPr lang="en-US" sz="618">
                <a:solidFill>
                  <a:srgbClr val="000000"/>
                </a:solidFill>
                <a:latin typeface="Arial"/>
                <a:cs typeface="Arial"/>
              </a:endParaRPr>
            </a:p>
          </p:txBody>
        </p:sp>
        <p:sp>
          <p:nvSpPr>
            <p:cNvPr id="39" name="object 96">
              <a:extLst>
                <a:ext uri="{FF2B5EF4-FFF2-40B4-BE49-F238E27FC236}">
                  <a16:creationId xmlns:a16="http://schemas.microsoft.com/office/drawing/2014/main" id="{9507176A-D78A-69C1-D1C2-C671A6CD7334}"/>
                </a:ext>
              </a:extLst>
            </p:cNvPr>
            <p:cNvSpPr/>
            <p:nvPr/>
          </p:nvSpPr>
          <p:spPr>
            <a:xfrm>
              <a:off x="9018294" y="4527677"/>
              <a:ext cx="16249" cy="201706"/>
            </a:xfrm>
            <a:custGeom>
              <a:avLst/>
              <a:gdLst/>
              <a:ahLst/>
              <a:cxnLst/>
              <a:rect l="l" t="t" r="r" b="b"/>
              <a:pathLst>
                <a:path w="18415" h="228600">
                  <a:moveTo>
                    <a:pt x="18288" y="0"/>
                  </a:moveTo>
                  <a:lnTo>
                    <a:pt x="0" y="0"/>
                  </a:lnTo>
                  <a:lnTo>
                    <a:pt x="0" y="228600"/>
                  </a:lnTo>
                  <a:lnTo>
                    <a:pt x="18288" y="228600"/>
                  </a:lnTo>
                  <a:lnTo>
                    <a:pt x="18288" y="0"/>
                  </a:lnTo>
                  <a:close/>
                </a:path>
              </a:pathLst>
            </a:custGeom>
            <a:solidFill>
              <a:srgbClr val="FFC9AC"/>
            </a:solidFill>
          </p:spPr>
          <p:txBody>
            <a:bodyPr wrap="square" lIns="0" tIns="0" rIns="0" bIns="0" rtlCol="0"/>
            <a:lstStyle/>
            <a:p>
              <a:pPr defTabSz="829361"/>
              <a:endParaRPr lang="en-US" sz="1588">
                <a:solidFill>
                  <a:srgbClr val="000000"/>
                </a:solidFill>
                <a:latin typeface="Arial"/>
              </a:endParaRPr>
            </a:p>
          </p:txBody>
        </p:sp>
        <p:sp>
          <p:nvSpPr>
            <p:cNvPr id="40" name="object 97">
              <a:extLst>
                <a:ext uri="{FF2B5EF4-FFF2-40B4-BE49-F238E27FC236}">
                  <a16:creationId xmlns:a16="http://schemas.microsoft.com/office/drawing/2014/main" id="{5F4A957B-D421-67F8-69B6-2795EDF777A9}"/>
                </a:ext>
              </a:extLst>
            </p:cNvPr>
            <p:cNvSpPr txBox="1"/>
            <p:nvPr/>
          </p:nvSpPr>
          <p:spPr>
            <a:xfrm>
              <a:off x="10025029" y="2307344"/>
              <a:ext cx="828114" cy="1615973"/>
            </a:xfrm>
            <a:prstGeom prst="rect">
              <a:avLst/>
            </a:prstGeom>
          </p:spPr>
          <p:txBody>
            <a:bodyPr vert="horz" wrap="square" lIns="0" tIns="11765" rIns="0" bIns="0" rtlCol="0">
              <a:spAutoFit/>
            </a:bodyPr>
            <a:lstStyle/>
            <a:p>
              <a:pPr marL="11206" defTabSz="829361">
                <a:spcBef>
                  <a:spcPts val="93"/>
                </a:spcBef>
              </a:pPr>
              <a:r>
                <a:rPr lang="en-US" sz="706" b="1">
                  <a:solidFill>
                    <a:srgbClr val="000000"/>
                  </a:solidFill>
                  <a:latin typeface="Arial"/>
                  <a:cs typeface="Arial"/>
                </a:rPr>
                <a:t>Mount</a:t>
              </a:r>
              <a:r>
                <a:rPr lang="en-US" sz="706" b="1" spc="-22">
                  <a:solidFill>
                    <a:srgbClr val="000000"/>
                  </a:solidFill>
                  <a:latin typeface="Arial"/>
                  <a:cs typeface="Arial"/>
                </a:rPr>
                <a:t> </a:t>
              </a:r>
              <a:r>
                <a:rPr lang="en-US" sz="706" b="1" spc="-9">
                  <a:solidFill>
                    <a:srgbClr val="000000"/>
                  </a:solidFill>
                  <a:latin typeface="Arial"/>
                  <a:cs typeface="Arial"/>
                </a:rPr>
                <a:t>Milligan</a:t>
              </a:r>
              <a:endParaRPr lang="en-US" sz="706">
                <a:solidFill>
                  <a:srgbClr val="000000"/>
                </a:solidFill>
                <a:latin typeface="Arial"/>
                <a:cs typeface="Arial"/>
              </a:endParaRPr>
            </a:p>
            <a:p>
              <a:pPr marL="11206" defTabSz="829361"/>
              <a:r>
                <a:rPr lang="en-US" sz="618">
                  <a:solidFill>
                    <a:srgbClr val="000000"/>
                  </a:solidFill>
                  <a:latin typeface="Arial"/>
                  <a:cs typeface="Arial"/>
                </a:rPr>
                <a:t>Centerra Gold</a:t>
              </a:r>
              <a:r>
                <a:rPr lang="en-US" sz="618" spc="-26">
                  <a:solidFill>
                    <a:srgbClr val="000000"/>
                  </a:solidFill>
                  <a:latin typeface="Arial"/>
                  <a:cs typeface="Arial"/>
                </a:rPr>
                <a:t> </a:t>
              </a:r>
              <a:r>
                <a:rPr lang="en-US" sz="618" spc="-9">
                  <a:solidFill>
                    <a:srgbClr val="000000"/>
                  </a:solidFill>
                  <a:latin typeface="Arial"/>
                  <a:cs typeface="Arial"/>
                </a:rPr>
                <a:t>(100%)</a:t>
              </a:r>
              <a:endParaRPr lang="en-US" sz="618">
                <a:solidFill>
                  <a:srgbClr val="000000"/>
                </a:solidFill>
                <a:latin typeface="Arial"/>
                <a:cs typeface="Arial"/>
              </a:endParaRPr>
            </a:p>
            <a:p>
              <a:pPr marL="11206" defTabSz="829361"/>
              <a:r>
                <a:rPr lang="en-US" sz="618" b="1" i="1">
                  <a:solidFill>
                    <a:srgbClr val="000000"/>
                  </a:solidFill>
                  <a:latin typeface="Arial"/>
                  <a:cs typeface="Arial"/>
                </a:rPr>
                <a:t>(485</a:t>
              </a:r>
              <a:r>
                <a:rPr lang="en-US" sz="618" b="1" i="1" spc="-14">
                  <a:solidFill>
                    <a:srgbClr val="000000"/>
                  </a:solidFill>
                  <a:latin typeface="Arial"/>
                  <a:cs typeface="Arial"/>
                </a:rPr>
                <a:t> </a:t>
              </a:r>
              <a:r>
                <a:rPr lang="en-US" sz="618" b="1" i="1" spc="-9">
                  <a:solidFill>
                    <a:srgbClr val="000000"/>
                  </a:solidFill>
                  <a:latin typeface="Arial"/>
                  <a:cs typeface="Arial"/>
                </a:rPr>
                <a:t>Employees)</a:t>
              </a:r>
              <a:endParaRPr lang="en-US" sz="618">
                <a:solidFill>
                  <a:srgbClr val="000000"/>
                </a:solidFill>
                <a:latin typeface="Arial"/>
                <a:cs typeface="Arial"/>
              </a:endParaRPr>
            </a:p>
            <a:p>
              <a:pPr marL="11206" defTabSz="829361">
                <a:spcBef>
                  <a:spcPts val="361"/>
                </a:spcBef>
              </a:pPr>
              <a:r>
                <a:rPr lang="en-US" sz="706" b="1">
                  <a:solidFill>
                    <a:srgbClr val="000000"/>
                  </a:solidFill>
                  <a:latin typeface="Arial"/>
                  <a:cs typeface="Arial"/>
                </a:rPr>
                <a:t>Willow</a:t>
              </a:r>
              <a:r>
                <a:rPr lang="en-US" sz="706" b="1" spc="-35">
                  <a:solidFill>
                    <a:srgbClr val="000000"/>
                  </a:solidFill>
                  <a:latin typeface="Arial"/>
                  <a:cs typeface="Arial"/>
                </a:rPr>
                <a:t> </a:t>
              </a:r>
              <a:r>
                <a:rPr lang="en-US" sz="706" b="1" spc="-17">
                  <a:solidFill>
                    <a:srgbClr val="000000"/>
                  </a:solidFill>
                  <a:latin typeface="Arial"/>
                  <a:cs typeface="Arial"/>
                </a:rPr>
                <a:t>Creek</a:t>
              </a:r>
              <a:endParaRPr lang="en-US" sz="706">
                <a:solidFill>
                  <a:srgbClr val="000000"/>
                </a:solidFill>
                <a:latin typeface="Arial"/>
                <a:cs typeface="Arial"/>
              </a:endParaRPr>
            </a:p>
            <a:p>
              <a:pPr marL="11206" defTabSz="829361"/>
              <a:r>
                <a:rPr lang="en-US" sz="618">
                  <a:solidFill>
                    <a:srgbClr val="000000"/>
                  </a:solidFill>
                  <a:latin typeface="Arial"/>
                  <a:cs typeface="Arial"/>
                </a:rPr>
                <a:t>Conuma</a:t>
              </a:r>
              <a:r>
                <a:rPr lang="en-US" sz="618" spc="-26">
                  <a:solidFill>
                    <a:srgbClr val="000000"/>
                  </a:solidFill>
                  <a:latin typeface="Arial"/>
                  <a:cs typeface="Arial"/>
                </a:rPr>
                <a:t> </a:t>
              </a:r>
              <a:r>
                <a:rPr lang="en-US" sz="618" spc="-9">
                  <a:solidFill>
                    <a:srgbClr val="000000"/>
                  </a:solidFill>
                  <a:latin typeface="Arial"/>
                  <a:cs typeface="Arial"/>
                </a:rPr>
                <a:t>(100%)</a:t>
              </a:r>
              <a:endParaRPr lang="en-US" sz="618">
                <a:solidFill>
                  <a:srgbClr val="000000"/>
                </a:solidFill>
                <a:latin typeface="Arial"/>
                <a:cs typeface="Arial"/>
              </a:endParaRPr>
            </a:p>
            <a:p>
              <a:pPr marL="11206" defTabSz="829361">
                <a:spcBef>
                  <a:spcPts val="5"/>
                </a:spcBef>
              </a:pPr>
              <a:r>
                <a:rPr lang="en-US" sz="618" b="1" i="1">
                  <a:solidFill>
                    <a:srgbClr val="000000"/>
                  </a:solidFill>
                  <a:latin typeface="Arial"/>
                  <a:cs typeface="Arial"/>
                </a:rPr>
                <a:t>(190</a:t>
              </a:r>
              <a:r>
                <a:rPr lang="en-US" sz="618" b="1" i="1" spc="-14">
                  <a:solidFill>
                    <a:srgbClr val="000000"/>
                  </a:solidFill>
                  <a:latin typeface="Arial"/>
                  <a:cs typeface="Arial"/>
                </a:rPr>
                <a:t> </a:t>
              </a:r>
              <a:r>
                <a:rPr lang="en-US" sz="618" b="1" i="1" spc="-9">
                  <a:solidFill>
                    <a:srgbClr val="000000"/>
                  </a:solidFill>
                  <a:latin typeface="Arial"/>
                  <a:cs typeface="Arial"/>
                </a:rPr>
                <a:t>Employees)</a:t>
              </a:r>
              <a:endParaRPr lang="en-US" sz="618">
                <a:solidFill>
                  <a:srgbClr val="000000"/>
                </a:solidFill>
                <a:latin typeface="Arial"/>
                <a:cs typeface="Arial"/>
              </a:endParaRPr>
            </a:p>
            <a:p>
              <a:pPr marL="11206" defTabSz="829361">
                <a:spcBef>
                  <a:spcPts val="357"/>
                </a:spcBef>
              </a:pPr>
              <a:r>
                <a:rPr lang="en-US" sz="706" b="1" spc="-9">
                  <a:solidFill>
                    <a:srgbClr val="000000"/>
                  </a:solidFill>
                  <a:latin typeface="Arial"/>
                  <a:cs typeface="Arial"/>
                </a:rPr>
                <a:t>Brule</a:t>
              </a:r>
              <a:endParaRPr lang="en-US" sz="706">
                <a:solidFill>
                  <a:srgbClr val="000000"/>
                </a:solidFill>
                <a:latin typeface="Arial"/>
                <a:cs typeface="Arial"/>
              </a:endParaRPr>
            </a:p>
            <a:p>
              <a:pPr marL="11206" defTabSz="829361">
                <a:spcBef>
                  <a:spcPts val="5"/>
                </a:spcBef>
              </a:pPr>
              <a:r>
                <a:rPr lang="en-US" sz="618">
                  <a:solidFill>
                    <a:srgbClr val="000000"/>
                  </a:solidFill>
                  <a:latin typeface="Arial"/>
                  <a:cs typeface="Arial"/>
                </a:rPr>
                <a:t>Conuma</a:t>
              </a:r>
              <a:r>
                <a:rPr lang="en-US" sz="618" spc="-26">
                  <a:solidFill>
                    <a:srgbClr val="000000"/>
                  </a:solidFill>
                  <a:latin typeface="Arial"/>
                  <a:cs typeface="Arial"/>
                </a:rPr>
                <a:t> </a:t>
              </a:r>
              <a:r>
                <a:rPr lang="en-US" sz="618" spc="-9">
                  <a:solidFill>
                    <a:srgbClr val="000000"/>
                  </a:solidFill>
                  <a:latin typeface="Arial"/>
                  <a:cs typeface="Arial"/>
                </a:rPr>
                <a:t>(100%)</a:t>
              </a:r>
              <a:endParaRPr lang="en-US" sz="618">
                <a:solidFill>
                  <a:srgbClr val="000000"/>
                </a:solidFill>
                <a:latin typeface="Arial"/>
                <a:cs typeface="Arial"/>
              </a:endParaRPr>
            </a:p>
            <a:p>
              <a:pPr marL="11206" defTabSz="829361"/>
              <a:r>
                <a:rPr lang="en-US" sz="618" b="1" i="1">
                  <a:solidFill>
                    <a:srgbClr val="000000"/>
                  </a:solidFill>
                  <a:latin typeface="Arial"/>
                  <a:cs typeface="Arial"/>
                </a:rPr>
                <a:t>(285</a:t>
              </a:r>
              <a:r>
                <a:rPr lang="en-US" sz="618" b="1" i="1" spc="-14">
                  <a:solidFill>
                    <a:srgbClr val="000000"/>
                  </a:solidFill>
                  <a:latin typeface="Arial"/>
                  <a:cs typeface="Arial"/>
                </a:rPr>
                <a:t> </a:t>
              </a:r>
              <a:r>
                <a:rPr lang="en-US" sz="618" b="1" i="1" spc="-9">
                  <a:solidFill>
                    <a:srgbClr val="000000"/>
                  </a:solidFill>
                  <a:latin typeface="Arial"/>
                  <a:cs typeface="Arial"/>
                </a:rPr>
                <a:t>Employees)</a:t>
              </a:r>
              <a:endParaRPr lang="en-US" sz="618">
                <a:solidFill>
                  <a:srgbClr val="000000"/>
                </a:solidFill>
                <a:latin typeface="Arial"/>
                <a:cs typeface="Arial"/>
              </a:endParaRPr>
            </a:p>
            <a:p>
              <a:pPr marL="29135" defTabSz="829361">
                <a:spcBef>
                  <a:spcPts val="357"/>
                </a:spcBef>
              </a:pPr>
              <a:r>
                <a:rPr lang="en-US" sz="706" b="1" spc="-9">
                  <a:solidFill>
                    <a:srgbClr val="000000"/>
                  </a:solidFill>
                  <a:latin typeface="Arial"/>
                  <a:cs typeface="Arial"/>
                </a:rPr>
                <a:t>Wolverine</a:t>
              </a:r>
              <a:endParaRPr lang="en-US" sz="706">
                <a:solidFill>
                  <a:srgbClr val="000000"/>
                </a:solidFill>
                <a:latin typeface="Arial"/>
                <a:cs typeface="Arial"/>
              </a:endParaRPr>
            </a:p>
            <a:p>
              <a:pPr marL="29135" defTabSz="829361">
                <a:spcBef>
                  <a:spcPts val="5"/>
                </a:spcBef>
              </a:pPr>
              <a:r>
                <a:rPr lang="en-US" sz="618">
                  <a:solidFill>
                    <a:srgbClr val="000000"/>
                  </a:solidFill>
                  <a:latin typeface="Arial"/>
                  <a:cs typeface="Arial"/>
                </a:rPr>
                <a:t>Conuma</a:t>
              </a:r>
              <a:r>
                <a:rPr lang="en-US" sz="618" spc="-26">
                  <a:solidFill>
                    <a:srgbClr val="000000"/>
                  </a:solidFill>
                  <a:latin typeface="Arial"/>
                  <a:cs typeface="Arial"/>
                </a:rPr>
                <a:t> </a:t>
              </a:r>
              <a:r>
                <a:rPr lang="en-US" sz="618" spc="-9">
                  <a:solidFill>
                    <a:srgbClr val="000000"/>
                  </a:solidFill>
                  <a:latin typeface="Arial"/>
                  <a:cs typeface="Arial"/>
                </a:rPr>
                <a:t>(100%)</a:t>
              </a:r>
              <a:endParaRPr lang="en-US" sz="618">
                <a:solidFill>
                  <a:srgbClr val="000000"/>
                </a:solidFill>
                <a:latin typeface="Arial"/>
                <a:cs typeface="Arial"/>
              </a:endParaRPr>
            </a:p>
            <a:p>
              <a:pPr marL="29135" defTabSz="829361"/>
              <a:r>
                <a:rPr lang="en-US" sz="618" b="1" i="1">
                  <a:solidFill>
                    <a:srgbClr val="000000"/>
                  </a:solidFill>
                  <a:latin typeface="Arial"/>
                  <a:cs typeface="Arial"/>
                </a:rPr>
                <a:t>(325</a:t>
              </a:r>
              <a:r>
                <a:rPr lang="en-US" sz="618" b="1" i="1" spc="-14">
                  <a:solidFill>
                    <a:srgbClr val="000000"/>
                  </a:solidFill>
                  <a:latin typeface="Arial"/>
                  <a:cs typeface="Arial"/>
                </a:rPr>
                <a:t> </a:t>
              </a:r>
              <a:r>
                <a:rPr lang="en-US" sz="618" b="1" i="1" spc="-9">
                  <a:solidFill>
                    <a:srgbClr val="000000"/>
                  </a:solidFill>
                  <a:latin typeface="Arial"/>
                  <a:cs typeface="Arial"/>
                </a:rPr>
                <a:t>Employees)</a:t>
              </a:r>
              <a:endParaRPr lang="en-US" sz="618">
                <a:solidFill>
                  <a:srgbClr val="000000"/>
                </a:solidFill>
                <a:latin typeface="Arial"/>
                <a:cs typeface="Arial"/>
              </a:endParaRPr>
            </a:p>
            <a:p>
              <a:pPr marL="11206" defTabSz="829361">
                <a:spcBef>
                  <a:spcPts val="357"/>
                </a:spcBef>
              </a:pPr>
              <a:r>
                <a:rPr lang="en-US" sz="706" b="1">
                  <a:solidFill>
                    <a:srgbClr val="000000"/>
                  </a:solidFill>
                  <a:latin typeface="Arial"/>
                  <a:cs typeface="Arial"/>
                </a:rPr>
                <a:t>Mount</a:t>
              </a:r>
              <a:r>
                <a:rPr lang="en-US" sz="706" b="1" spc="-26">
                  <a:solidFill>
                    <a:srgbClr val="000000"/>
                  </a:solidFill>
                  <a:latin typeface="Arial"/>
                  <a:cs typeface="Arial"/>
                </a:rPr>
                <a:t> </a:t>
              </a:r>
              <a:r>
                <a:rPr lang="en-US" sz="706" b="1" spc="-9">
                  <a:solidFill>
                    <a:srgbClr val="000000"/>
                  </a:solidFill>
                  <a:latin typeface="Arial"/>
                  <a:cs typeface="Arial"/>
                </a:rPr>
                <a:t>Polley</a:t>
              </a:r>
              <a:endParaRPr lang="en-US" sz="706">
                <a:solidFill>
                  <a:srgbClr val="000000"/>
                </a:solidFill>
                <a:latin typeface="Arial"/>
                <a:cs typeface="Arial"/>
              </a:endParaRPr>
            </a:p>
            <a:p>
              <a:pPr marL="11206" defTabSz="829361">
                <a:spcBef>
                  <a:spcPts val="9"/>
                </a:spcBef>
              </a:pPr>
              <a:r>
                <a:rPr lang="en-US" sz="618">
                  <a:solidFill>
                    <a:srgbClr val="000000"/>
                  </a:solidFill>
                  <a:latin typeface="Arial"/>
                  <a:cs typeface="Arial"/>
                </a:rPr>
                <a:t>Imperial</a:t>
              </a:r>
              <a:r>
                <a:rPr lang="en-US" sz="618" spc="-26">
                  <a:solidFill>
                    <a:srgbClr val="000000"/>
                  </a:solidFill>
                  <a:latin typeface="Arial"/>
                  <a:cs typeface="Arial"/>
                </a:rPr>
                <a:t> </a:t>
              </a:r>
              <a:r>
                <a:rPr lang="en-US" sz="618">
                  <a:solidFill>
                    <a:srgbClr val="000000"/>
                  </a:solidFill>
                  <a:latin typeface="Arial"/>
                  <a:cs typeface="Arial"/>
                </a:rPr>
                <a:t>Metals</a:t>
              </a:r>
              <a:r>
                <a:rPr lang="en-US" sz="618" spc="-26">
                  <a:solidFill>
                    <a:srgbClr val="000000"/>
                  </a:solidFill>
                  <a:latin typeface="Arial"/>
                  <a:cs typeface="Arial"/>
                </a:rPr>
                <a:t> </a:t>
              </a:r>
              <a:r>
                <a:rPr lang="en-US" sz="618" spc="-9">
                  <a:solidFill>
                    <a:srgbClr val="000000"/>
                  </a:solidFill>
                  <a:latin typeface="Arial"/>
                  <a:cs typeface="Arial"/>
                </a:rPr>
                <a:t>(100%)</a:t>
              </a:r>
              <a:endParaRPr lang="en-US" sz="618">
                <a:solidFill>
                  <a:srgbClr val="000000"/>
                </a:solidFill>
                <a:latin typeface="Arial"/>
                <a:cs typeface="Arial"/>
              </a:endParaRPr>
            </a:p>
          </p:txBody>
        </p:sp>
        <p:sp>
          <p:nvSpPr>
            <p:cNvPr id="41" name="object 98">
              <a:extLst>
                <a:ext uri="{FF2B5EF4-FFF2-40B4-BE49-F238E27FC236}">
                  <a16:creationId xmlns:a16="http://schemas.microsoft.com/office/drawing/2014/main" id="{43FF177D-0F93-67F4-2C44-613E007B7AC3}"/>
                </a:ext>
              </a:extLst>
            </p:cNvPr>
            <p:cNvSpPr/>
            <p:nvPr/>
          </p:nvSpPr>
          <p:spPr>
            <a:xfrm>
              <a:off x="10001273" y="3689925"/>
              <a:ext cx="16249" cy="201706"/>
            </a:xfrm>
            <a:custGeom>
              <a:avLst/>
              <a:gdLst/>
              <a:ahLst/>
              <a:cxnLst/>
              <a:rect l="l" t="t" r="r" b="b"/>
              <a:pathLst>
                <a:path w="18415" h="228600">
                  <a:moveTo>
                    <a:pt x="18288" y="0"/>
                  </a:moveTo>
                  <a:lnTo>
                    <a:pt x="0" y="0"/>
                  </a:lnTo>
                  <a:lnTo>
                    <a:pt x="0" y="228600"/>
                  </a:lnTo>
                  <a:lnTo>
                    <a:pt x="18288" y="228600"/>
                  </a:lnTo>
                  <a:lnTo>
                    <a:pt x="18288" y="0"/>
                  </a:lnTo>
                  <a:close/>
                </a:path>
              </a:pathLst>
            </a:custGeom>
            <a:solidFill>
              <a:srgbClr val="FFC9AC"/>
            </a:solidFill>
          </p:spPr>
          <p:txBody>
            <a:bodyPr wrap="square" lIns="0" tIns="0" rIns="0" bIns="0" rtlCol="0"/>
            <a:lstStyle/>
            <a:p>
              <a:pPr defTabSz="829361"/>
              <a:endParaRPr lang="en-US" sz="1588">
                <a:solidFill>
                  <a:srgbClr val="000000"/>
                </a:solidFill>
                <a:latin typeface="Arial"/>
              </a:endParaRPr>
            </a:p>
          </p:txBody>
        </p:sp>
        <p:sp>
          <p:nvSpPr>
            <p:cNvPr id="42" name="object 99">
              <a:extLst>
                <a:ext uri="{FF2B5EF4-FFF2-40B4-BE49-F238E27FC236}">
                  <a16:creationId xmlns:a16="http://schemas.microsoft.com/office/drawing/2014/main" id="{3EA83BEB-3835-94D9-3C89-4C4F4E1E0A25}"/>
                </a:ext>
              </a:extLst>
            </p:cNvPr>
            <p:cNvSpPr txBox="1"/>
            <p:nvPr/>
          </p:nvSpPr>
          <p:spPr>
            <a:xfrm>
              <a:off x="7074520" y="4245358"/>
              <a:ext cx="637614" cy="272070"/>
            </a:xfrm>
            <a:prstGeom prst="rect">
              <a:avLst/>
            </a:prstGeom>
          </p:spPr>
          <p:txBody>
            <a:bodyPr vert="horz" wrap="square" lIns="0" tIns="11765" rIns="0" bIns="0" rtlCol="0">
              <a:spAutoFit/>
            </a:bodyPr>
            <a:lstStyle/>
            <a:p>
              <a:pPr marL="11206" defTabSz="829361">
                <a:spcBef>
                  <a:spcPts val="93"/>
                </a:spcBef>
              </a:pPr>
              <a:r>
                <a:rPr lang="en-US" sz="706" b="1" spc="-9">
                  <a:solidFill>
                    <a:srgbClr val="000000"/>
                  </a:solidFill>
                  <a:latin typeface="Arial"/>
                  <a:cs typeface="Arial"/>
                </a:rPr>
                <a:t>Gibraltar</a:t>
              </a:r>
              <a:endParaRPr lang="en-US" sz="706">
                <a:solidFill>
                  <a:srgbClr val="000000"/>
                </a:solidFill>
                <a:latin typeface="Arial"/>
                <a:cs typeface="Arial"/>
              </a:endParaRPr>
            </a:p>
            <a:p>
              <a:pPr marL="11206" defTabSz="829361">
                <a:spcBef>
                  <a:spcPts val="5"/>
                </a:spcBef>
              </a:pPr>
              <a:r>
                <a:rPr lang="en-US" sz="618">
                  <a:solidFill>
                    <a:srgbClr val="000000"/>
                  </a:solidFill>
                  <a:latin typeface="Arial"/>
                  <a:cs typeface="Arial"/>
                </a:rPr>
                <a:t>Taseko</a:t>
              </a:r>
              <a:r>
                <a:rPr lang="en-US" sz="618" spc="-22">
                  <a:solidFill>
                    <a:srgbClr val="000000"/>
                  </a:solidFill>
                  <a:latin typeface="Arial"/>
                  <a:cs typeface="Arial"/>
                </a:rPr>
                <a:t> </a:t>
              </a:r>
              <a:r>
                <a:rPr lang="en-US" sz="618" spc="-9">
                  <a:solidFill>
                    <a:srgbClr val="000000"/>
                  </a:solidFill>
                  <a:latin typeface="Arial"/>
                  <a:cs typeface="Arial"/>
                </a:rPr>
                <a:t>(75%)</a:t>
              </a:r>
              <a:endParaRPr lang="en-US" sz="618">
                <a:solidFill>
                  <a:srgbClr val="000000"/>
                </a:solidFill>
                <a:latin typeface="Arial"/>
                <a:cs typeface="Arial"/>
              </a:endParaRPr>
            </a:p>
            <a:p>
              <a:pPr marL="11206" defTabSz="829361"/>
              <a:r>
                <a:rPr lang="en-US" sz="618" b="1" i="1">
                  <a:solidFill>
                    <a:srgbClr val="000000"/>
                  </a:solidFill>
                  <a:latin typeface="Arial"/>
                  <a:cs typeface="Arial"/>
                </a:rPr>
                <a:t>(625</a:t>
              </a:r>
              <a:r>
                <a:rPr lang="en-US" sz="618" b="1" i="1" spc="-14">
                  <a:solidFill>
                    <a:srgbClr val="000000"/>
                  </a:solidFill>
                  <a:latin typeface="Arial"/>
                  <a:cs typeface="Arial"/>
                </a:rPr>
                <a:t> </a:t>
              </a:r>
              <a:r>
                <a:rPr lang="en-US" sz="618" b="1" i="1" spc="-9">
                  <a:solidFill>
                    <a:srgbClr val="000000"/>
                  </a:solidFill>
                  <a:latin typeface="Arial"/>
                  <a:cs typeface="Arial"/>
                </a:rPr>
                <a:t>Employees)</a:t>
              </a:r>
              <a:endParaRPr lang="en-US" sz="618">
                <a:solidFill>
                  <a:srgbClr val="000000"/>
                </a:solidFill>
                <a:latin typeface="Arial"/>
                <a:cs typeface="Arial"/>
              </a:endParaRPr>
            </a:p>
          </p:txBody>
        </p:sp>
        <p:sp>
          <p:nvSpPr>
            <p:cNvPr id="43" name="object 100">
              <a:extLst>
                <a:ext uri="{FF2B5EF4-FFF2-40B4-BE49-F238E27FC236}">
                  <a16:creationId xmlns:a16="http://schemas.microsoft.com/office/drawing/2014/main" id="{EF130C69-FDE6-231D-F320-76BE5E5093C6}"/>
                </a:ext>
              </a:extLst>
            </p:cNvPr>
            <p:cNvSpPr/>
            <p:nvPr/>
          </p:nvSpPr>
          <p:spPr>
            <a:xfrm>
              <a:off x="7050989" y="4261425"/>
              <a:ext cx="16249" cy="282388"/>
            </a:xfrm>
            <a:custGeom>
              <a:avLst/>
              <a:gdLst/>
              <a:ahLst/>
              <a:cxnLst/>
              <a:rect l="l" t="t" r="r" b="b"/>
              <a:pathLst>
                <a:path w="18415" h="320039">
                  <a:moveTo>
                    <a:pt x="18288" y="0"/>
                  </a:moveTo>
                  <a:lnTo>
                    <a:pt x="0" y="0"/>
                  </a:lnTo>
                  <a:lnTo>
                    <a:pt x="0" y="320039"/>
                  </a:lnTo>
                  <a:lnTo>
                    <a:pt x="18288" y="320039"/>
                  </a:lnTo>
                  <a:lnTo>
                    <a:pt x="18288" y="0"/>
                  </a:lnTo>
                  <a:close/>
                </a:path>
              </a:pathLst>
            </a:custGeom>
            <a:solidFill>
              <a:srgbClr val="FF9933"/>
            </a:solidFill>
          </p:spPr>
          <p:txBody>
            <a:bodyPr wrap="square" lIns="0" tIns="0" rIns="0" bIns="0" rtlCol="0"/>
            <a:lstStyle/>
            <a:p>
              <a:pPr defTabSz="829361"/>
              <a:endParaRPr lang="en-US" sz="1588">
                <a:solidFill>
                  <a:srgbClr val="000000"/>
                </a:solidFill>
                <a:latin typeface="Arial"/>
              </a:endParaRPr>
            </a:p>
          </p:txBody>
        </p:sp>
        <p:grpSp>
          <p:nvGrpSpPr>
            <p:cNvPr id="44" name="object 101">
              <a:extLst>
                <a:ext uri="{FF2B5EF4-FFF2-40B4-BE49-F238E27FC236}">
                  <a16:creationId xmlns:a16="http://schemas.microsoft.com/office/drawing/2014/main" id="{B3B0FB46-834E-6142-8EAC-BBCF33C63419}"/>
                </a:ext>
              </a:extLst>
            </p:cNvPr>
            <p:cNvGrpSpPr/>
            <p:nvPr/>
          </p:nvGrpSpPr>
          <p:grpSpPr>
            <a:xfrm>
              <a:off x="7716506" y="4043583"/>
              <a:ext cx="2166657" cy="1147482"/>
              <a:chOff x="7991729" y="3928871"/>
              <a:chExt cx="2455545" cy="1300480"/>
            </a:xfrm>
          </p:grpSpPr>
          <p:sp>
            <p:nvSpPr>
              <p:cNvPr id="102" name="object 102">
                <a:extLst>
                  <a:ext uri="{FF2B5EF4-FFF2-40B4-BE49-F238E27FC236}">
                    <a16:creationId xmlns:a16="http://schemas.microsoft.com/office/drawing/2014/main" id="{D0F23C31-A4B3-C127-3021-2BDE3729435D}"/>
                  </a:ext>
                </a:extLst>
              </p:cNvPr>
              <p:cNvSpPr/>
              <p:nvPr/>
            </p:nvSpPr>
            <p:spPr>
              <a:xfrm>
                <a:off x="8019288" y="4239767"/>
                <a:ext cx="1705610" cy="102870"/>
              </a:xfrm>
              <a:custGeom>
                <a:avLst/>
                <a:gdLst/>
                <a:ahLst/>
                <a:cxnLst/>
                <a:rect l="l" t="t" r="r" b="b"/>
                <a:pathLst>
                  <a:path w="1705609" h="102870">
                    <a:moveTo>
                      <a:pt x="1705609" y="0"/>
                    </a:moveTo>
                    <a:lnTo>
                      <a:pt x="1555495" y="0"/>
                    </a:lnTo>
                    <a:lnTo>
                      <a:pt x="1555495" y="102361"/>
                    </a:lnTo>
                    <a:lnTo>
                      <a:pt x="0" y="102361"/>
                    </a:lnTo>
                  </a:path>
                </a:pathLst>
              </a:custGeom>
              <a:ln w="6350">
                <a:solidFill>
                  <a:srgbClr val="000000"/>
                </a:solidFill>
              </a:ln>
            </p:spPr>
            <p:txBody>
              <a:bodyPr wrap="square" lIns="0" tIns="0" rIns="0" bIns="0" rtlCol="0"/>
              <a:lstStyle/>
              <a:p>
                <a:pPr defTabSz="829361"/>
                <a:endParaRPr lang="en-US" sz="1588">
                  <a:solidFill>
                    <a:srgbClr val="000000"/>
                  </a:solidFill>
                  <a:latin typeface="Arial"/>
                </a:endParaRPr>
              </a:p>
            </p:txBody>
          </p:sp>
          <p:sp>
            <p:nvSpPr>
              <p:cNvPr id="103" name="object 103">
                <a:extLst>
                  <a:ext uri="{FF2B5EF4-FFF2-40B4-BE49-F238E27FC236}">
                    <a16:creationId xmlns:a16="http://schemas.microsoft.com/office/drawing/2014/main" id="{75D89D59-0E5D-9D54-0D18-E023222F2D8F}"/>
                  </a:ext>
                </a:extLst>
              </p:cNvPr>
              <p:cNvSpPr/>
              <p:nvPr/>
            </p:nvSpPr>
            <p:spPr>
              <a:xfrm>
                <a:off x="10428732" y="3928871"/>
                <a:ext cx="18415" cy="228600"/>
              </a:xfrm>
              <a:custGeom>
                <a:avLst/>
                <a:gdLst/>
                <a:ahLst/>
                <a:cxnLst/>
                <a:rect l="l" t="t" r="r" b="b"/>
                <a:pathLst>
                  <a:path w="18415" h="228600">
                    <a:moveTo>
                      <a:pt x="18288" y="0"/>
                    </a:moveTo>
                    <a:lnTo>
                      <a:pt x="0" y="0"/>
                    </a:lnTo>
                    <a:lnTo>
                      <a:pt x="0" y="228600"/>
                    </a:lnTo>
                    <a:lnTo>
                      <a:pt x="18288" y="228600"/>
                    </a:lnTo>
                    <a:lnTo>
                      <a:pt x="18288" y="0"/>
                    </a:lnTo>
                    <a:close/>
                  </a:path>
                </a:pathLst>
              </a:custGeom>
              <a:solidFill>
                <a:srgbClr val="FFC9AC"/>
              </a:solidFill>
            </p:spPr>
            <p:txBody>
              <a:bodyPr wrap="square" lIns="0" tIns="0" rIns="0" bIns="0" rtlCol="0"/>
              <a:lstStyle/>
              <a:p>
                <a:pPr defTabSz="829361"/>
                <a:endParaRPr lang="en-US" sz="1588">
                  <a:solidFill>
                    <a:srgbClr val="000000"/>
                  </a:solidFill>
                  <a:latin typeface="Arial"/>
                </a:endParaRPr>
              </a:p>
            </p:txBody>
          </p:sp>
          <p:sp>
            <p:nvSpPr>
              <p:cNvPr id="104" name="object 104">
                <a:extLst>
                  <a:ext uri="{FF2B5EF4-FFF2-40B4-BE49-F238E27FC236}">
                    <a16:creationId xmlns:a16="http://schemas.microsoft.com/office/drawing/2014/main" id="{AC9D8895-6BC2-BBB4-DD38-8B76877B39BA}"/>
                  </a:ext>
                </a:extLst>
              </p:cNvPr>
              <p:cNvSpPr/>
              <p:nvPr/>
            </p:nvSpPr>
            <p:spPr>
              <a:xfrm>
                <a:off x="7994904" y="5186171"/>
                <a:ext cx="781685" cy="40005"/>
              </a:xfrm>
              <a:custGeom>
                <a:avLst/>
                <a:gdLst/>
                <a:ahLst/>
                <a:cxnLst/>
                <a:rect l="l" t="t" r="r" b="b"/>
                <a:pathLst>
                  <a:path w="781684" h="40004">
                    <a:moveTo>
                      <a:pt x="0" y="40004"/>
                    </a:moveTo>
                    <a:lnTo>
                      <a:pt x="781303" y="40004"/>
                    </a:lnTo>
                    <a:lnTo>
                      <a:pt x="781303" y="0"/>
                    </a:lnTo>
                  </a:path>
                </a:pathLst>
              </a:custGeom>
              <a:ln w="6350">
                <a:solidFill>
                  <a:srgbClr val="000000"/>
                </a:solidFill>
              </a:ln>
            </p:spPr>
            <p:txBody>
              <a:bodyPr wrap="square" lIns="0" tIns="0" rIns="0" bIns="0" rtlCol="0"/>
              <a:lstStyle/>
              <a:p>
                <a:pPr defTabSz="829361"/>
                <a:endParaRPr lang="en-US" sz="1588">
                  <a:solidFill>
                    <a:srgbClr val="000000"/>
                  </a:solidFill>
                  <a:latin typeface="Arial"/>
                </a:endParaRPr>
              </a:p>
            </p:txBody>
          </p:sp>
        </p:grpSp>
        <p:sp>
          <p:nvSpPr>
            <p:cNvPr id="45" name="object 105">
              <a:extLst>
                <a:ext uri="{FF2B5EF4-FFF2-40B4-BE49-F238E27FC236}">
                  <a16:creationId xmlns:a16="http://schemas.microsoft.com/office/drawing/2014/main" id="{89A0C8A7-91A0-BDB0-5190-C827E01A3DA9}"/>
                </a:ext>
              </a:extLst>
            </p:cNvPr>
            <p:cNvSpPr/>
            <p:nvPr/>
          </p:nvSpPr>
          <p:spPr>
            <a:xfrm>
              <a:off x="7052334" y="5040009"/>
              <a:ext cx="16249" cy="282388"/>
            </a:xfrm>
            <a:custGeom>
              <a:avLst/>
              <a:gdLst/>
              <a:ahLst/>
              <a:cxnLst/>
              <a:rect l="l" t="t" r="r" b="b"/>
              <a:pathLst>
                <a:path w="18415" h="320039">
                  <a:moveTo>
                    <a:pt x="18288" y="0"/>
                  </a:moveTo>
                  <a:lnTo>
                    <a:pt x="0" y="0"/>
                  </a:lnTo>
                  <a:lnTo>
                    <a:pt x="0" y="320040"/>
                  </a:lnTo>
                  <a:lnTo>
                    <a:pt x="18288" y="320040"/>
                  </a:lnTo>
                  <a:lnTo>
                    <a:pt x="18288" y="0"/>
                  </a:lnTo>
                  <a:close/>
                </a:path>
              </a:pathLst>
            </a:custGeom>
            <a:solidFill>
              <a:srgbClr val="FF9933"/>
            </a:solidFill>
          </p:spPr>
          <p:txBody>
            <a:bodyPr wrap="square" lIns="0" tIns="0" rIns="0" bIns="0" rtlCol="0"/>
            <a:lstStyle/>
            <a:p>
              <a:pPr defTabSz="829361"/>
              <a:endParaRPr lang="en-US" sz="1588">
                <a:solidFill>
                  <a:srgbClr val="000000"/>
                </a:solidFill>
                <a:latin typeface="Arial"/>
              </a:endParaRPr>
            </a:p>
          </p:txBody>
        </p:sp>
        <p:sp>
          <p:nvSpPr>
            <p:cNvPr id="46" name="object 108">
              <a:extLst>
                <a:ext uri="{FF2B5EF4-FFF2-40B4-BE49-F238E27FC236}">
                  <a16:creationId xmlns:a16="http://schemas.microsoft.com/office/drawing/2014/main" id="{BF763A36-31EB-528F-C582-D6E5987A2922}"/>
                </a:ext>
              </a:extLst>
            </p:cNvPr>
            <p:cNvSpPr/>
            <p:nvPr/>
          </p:nvSpPr>
          <p:spPr>
            <a:xfrm>
              <a:off x="7056366" y="5413840"/>
              <a:ext cx="16249" cy="282388"/>
            </a:xfrm>
            <a:custGeom>
              <a:avLst/>
              <a:gdLst/>
              <a:ahLst/>
              <a:cxnLst/>
              <a:rect l="l" t="t" r="r" b="b"/>
              <a:pathLst>
                <a:path w="18415" h="320039">
                  <a:moveTo>
                    <a:pt x="18288" y="0"/>
                  </a:moveTo>
                  <a:lnTo>
                    <a:pt x="0" y="0"/>
                  </a:lnTo>
                  <a:lnTo>
                    <a:pt x="0" y="320040"/>
                  </a:lnTo>
                  <a:lnTo>
                    <a:pt x="18288" y="320040"/>
                  </a:lnTo>
                  <a:lnTo>
                    <a:pt x="18288" y="0"/>
                  </a:lnTo>
                  <a:close/>
                </a:path>
              </a:pathLst>
            </a:custGeom>
            <a:solidFill>
              <a:srgbClr val="FF9933"/>
            </a:solidFill>
          </p:spPr>
          <p:txBody>
            <a:bodyPr wrap="square" lIns="0" tIns="0" rIns="0" bIns="0" rtlCol="0"/>
            <a:lstStyle/>
            <a:p>
              <a:pPr defTabSz="829361"/>
              <a:endParaRPr lang="en-US" sz="1588">
                <a:solidFill>
                  <a:srgbClr val="000000"/>
                </a:solidFill>
                <a:latin typeface="Arial"/>
              </a:endParaRPr>
            </a:p>
          </p:txBody>
        </p:sp>
        <p:sp>
          <p:nvSpPr>
            <p:cNvPr id="47" name="object 109">
              <a:extLst>
                <a:ext uri="{FF2B5EF4-FFF2-40B4-BE49-F238E27FC236}">
                  <a16:creationId xmlns:a16="http://schemas.microsoft.com/office/drawing/2014/main" id="{57FE77E0-4372-35AB-E8C1-6FB50941FCCE}"/>
                </a:ext>
              </a:extLst>
            </p:cNvPr>
            <p:cNvSpPr/>
            <p:nvPr/>
          </p:nvSpPr>
          <p:spPr>
            <a:xfrm>
              <a:off x="7052334" y="4697110"/>
              <a:ext cx="16249" cy="282388"/>
            </a:xfrm>
            <a:custGeom>
              <a:avLst/>
              <a:gdLst/>
              <a:ahLst/>
              <a:cxnLst/>
              <a:rect l="l" t="t" r="r" b="b"/>
              <a:pathLst>
                <a:path w="18415" h="320039">
                  <a:moveTo>
                    <a:pt x="18288" y="0"/>
                  </a:moveTo>
                  <a:lnTo>
                    <a:pt x="0" y="0"/>
                  </a:lnTo>
                  <a:lnTo>
                    <a:pt x="0" y="320039"/>
                  </a:lnTo>
                  <a:lnTo>
                    <a:pt x="18288" y="320039"/>
                  </a:lnTo>
                  <a:lnTo>
                    <a:pt x="18288" y="0"/>
                  </a:lnTo>
                  <a:close/>
                </a:path>
              </a:pathLst>
            </a:custGeom>
            <a:solidFill>
              <a:srgbClr val="FF9933"/>
            </a:solidFill>
          </p:spPr>
          <p:txBody>
            <a:bodyPr wrap="square" lIns="0" tIns="0" rIns="0" bIns="0" rtlCol="0"/>
            <a:lstStyle/>
            <a:p>
              <a:pPr defTabSz="829361"/>
              <a:endParaRPr lang="en-US" sz="1588">
                <a:solidFill>
                  <a:srgbClr val="000000"/>
                </a:solidFill>
                <a:latin typeface="Arial"/>
              </a:endParaRPr>
            </a:p>
          </p:txBody>
        </p:sp>
        <p:sp>
          <p:nvSpPr>
            <p:cNvPr id="48" name="object 110">
              <a:extLst>
                <a:ext uri="{FF2B5EF4-FFF2-40B4-BE49-F238E27FC236}">
                  <a16:creationId xmlns:a16="http://schemas.microsoft.com/office/drawing/2014/main" id="{7E2CF20A-A6FF-6E48-14C2-11B2F8B931E0}"/>
                </a:ext>
              </a:extLst>
            </p:cNvPr>
            <p:cNvSpPr/>
            <p:nvPr/>
          </p:nvSpPr>
          <p:spPr>
            <a:xfrm>
              <a:off x="7719307" y="4845028"/>
              <a:ext cx="1810871" cy="93008"/>
            </a:xfrm>
            <a:custGeom>
              <a:avLst/>
              <a:gdLst/>
              <a:ahLst/>
              <a:cxnLst/>
              <a:rect l="l" t="t" r="r" b="b"/>
              <a:pathLst>
                <a:path w="2052320" h="105410">
                  <a:moveTo>
                    <a:pt x="0" y="0"/>
                  </a:moveTo>
                  <a:lnTo>
                    <a:pt x="2051812" y="0"/>
                  </a:lnTo>
                  <a:lnTo>
                    <a:pt x="2051812" y="105282"/>
                  </a:lnTo>
                </a:path>
              </a:pathLst>
            </a:custGeom>
            <a:ln w="6350">
              <a:solidFill>
                <a:srgbClr val="000000"/>
              </a:solidFill>
            </a:ln>
          </p:spPr>
          <p:txBody>
            <a:bodyPr wrap="square" lIns="0" tIns="0" rIns="0" bIns="0" rtlCol="0"/>
            <a:lstStyle/>
            <a:p>
              <a:pPr defTabSz="829361"/>
              <a:endParaRPr lang="en-US" sz="1588">
                <a:solidFill>
                  <a:srgbClr val="000000"/>
                </a:solidFill>
                <a:latin typeface="Arial"/>
              </a:endParaRPr>
            </a:p>
          </p:txBody>
        </p:sp>
        <p:grpSp>
          <p:nvGrpSpPr>
            <p:cNvPr id="49" name="object 113">
              <a:extLst>
                <a:ext uri="{FF2B5EF4-FFF2-40B4-BE49-F238E27FC236}">
                  <a16:creationId xmlns:a16="http://schemas.microsoft.com/office/drawing/2014/main" id="{F25FA87A-29B8-1EE5-4953-F7A0478EC19C}"/>
                </a:ext>
              </a:extLst>
            </p:cNvPr>
            <p:cNvGrpSpPr/>
            <p:nvPr/>
          </p:nvGrpSpPr>
          <p:grpSpPr>
            <a:xfrm>
              <a:off x="8199255" y="3787977"/>
              <a:ext cx="2487145" cy="2178424"/>
              <a:chOff x="8538844" y="3639184"/>
              <a:chExt cx="2818765" cy="2468880"/>
            </a:xfrm>
          </p:grpSpPr>
          <p:sp>
            <p:nvSpPr>
              <p:cNvPr id="99" name="object 114">
                <a:extLst>
                  <a:ext uri="{FF2B5EF4-FFF2-40B4-BE49-F238E27FC236}">
                    <a16:creationId xmlns:a16="http://schemas.microsoft.com/office/drawing/2014/main" id="{586B18BA-37F0-B0F5-2C0B-994F7F51C30A}"/>
                  </a:ext>
                </a:extLst>
              </p:cNvPr>
              <p:cNvSpPr/>
              <p:nvPr/>
            </p:nvSpPr>
            <p:spPr>
              <a:xfrm>
                <a:off x="8542019" y="3642359"/>
                <a:ext cx="2040255" cy="2462530"/>
              </a:xfrm>
              <a:custGeom>
                <a:avLst/>
                <a:gdLst/>
                <a:ahLst/>
                <a:cxnLst/>
                <a:rect l="l" t="t" r="r" b="b"/>
                <a:pathLst>
                  <a:path w="2040254" h="2462529">
                    <a:moveTo>
                      <a:pt x="0" y="2462072"/>
                    </a:moveTo>
                    <a:lnTo>
                      <a:pt x="1409446" y="2462072"/>
                    </a:lnTo>
                    <a:lnTo>
                      <a:pt x="1409446" y="1877567"/>
                    </a:lnTo>
                  </a:path>
                  <a:path w="2040254" h="2462529">
                    <a:moveTo>
                      <a:pt x="2039747" y="0"/>
                    </a:moveTo>
                    <a:lnTo>
                      <a:pt x="1722374" y="0"/>
                    </a:lnTo>
                    <a:lnTo>
                      <a:pt x="1722374" y="607313"/>
                    </a:lnTo>
                    <a:lnTo>
                      <a:pt x="1405127" y="607313"/>
                    </a:lnTo>
                  </a:path>
                  <a:path w="2040254" h="2462529">
                    <a:moveTo>
                      <a:pt x="1886584" y="400812"/>
                    </a:moveTo>
                    <a:lnTo>
                      <a:pt x="1815846" y="400812"/>
                    </a:lnTo>
                    <a:lnTo>
                      <a:pt x="1815846" y="1049273"/>
                    </a:lnTo>
                    <a:lnTo>
                      <a:pt x="1744979" y="1049273"/>
                    </a:lnTo>
                  </a:path>
                </a:pathLst>
              </a:custGeom>
              <a:ln w="6350">
                <a:solidFill>
                  <a:srgbClr val="000000"/>
                </a:solidFill>
              </a:ln>
            </p:spPr>
            <p:txBody>
              <a:bodyPr wrap="square" lIns="0" tIns="0" rIns="0" bIns="0" rtlCol="0"/>
              <a:lstStyle/>
              <a:p>
                <a:pPr defTabSz="829361"/>
                <a:endParaRPr lang="en-US" sz="1588">
                  <a:solidFill>
                    <a:srgbClr val="000000"/>
                  </a:solidFill>
                  <a:latin typeface="Arial"/>
                </a:endParaRPr>
              </a:p>
            </p:txBody>
          </p:sp>
          <p:sp>
            <p:nvSpPr>
              <p:cNvPr id="100" name="object 115">
                <a:extLst>
                  <a:ext uri="{FF2B5EF4-FFF2-40B4-BE49-F238E27FC236}">
                    <a16:creationId xmlns:a16="http://schemas.microsoft.com/office/drawing/2014/main" id="{369FD0DE-0EB3-5E41-BBCE-DE6B6022D1D7}"/>
                  </a:ext>
                </a:extLst>
              </p:cNvPr>
              <p:cNvSpPr/>
              <p:nvPr/>
            </p:nvSpPr>
            <p:spPr>
              <a:xfrm>
                <a:off x="10428731" y="4226051"/>
                <a:ext cx="18415" cy="320040"/>
              </a:xfrm>
              <a:custGeom>
                <a:avLst/>
                <a:gdLst/>
                <a:ahLst/>
                <a:cxnLst/>
                <a:rect l="l" t="t" r="r" b="b"/>
                <a:pathLst>
                  <a:path w="18415" h="320039">
                    <a:moveTo>
                      <a:pt x="18288" y="0"/>
                    </a:moveTo>
                    <a:lnTo>
                      <a:pt x="0" y="0"/>
                    </a:lnTo>
                    <a:lnTo>
                      <a:pt x="0" y="320040"/>
                    </a:lnTo>
                    <a:lnTo>
                      <a:pt x="18288" y="320040"/>
                    </a:lnTo>
                    <a:lnTo>
                      <a:pt x="18288" y="0"/>
                    </a:lnTo>
                    <a:close/>
                  </a:path>
                </a:pathLst>
              </a:custGeom>
              <a:solidFill>
                <a:srgbClr val="FF9933"/>
              </a:solidFill>
            </p:spPr>
            <p:txBody>
              <a:bodyPr wrap="square" lIns="0" tIns="0" rIns="0" bIns="0" rtlCol="0"/>
              <a:lstStyle/>
              <a:p>
                <a:pPr defTabSz="829361"/>
                <a:endParaRPr lang="en-US" sz="1588">
                  <a:solidFill>
                    <a:srgbClr val="000000"/>
                  </a:solidFill>
                  <a:latin typeface="Arial"/>
                </a:endParaRPr>
              </a:p>
            </p:txBody>
          </p:sp>
          <p:sp>
            <p:nvSpPr>
              <p:cNvPr id="101" name="object 116">
                <a:extLst>
                  <a:ext uri="{FF2B5EF4-FFF2-40B4-BE49-F238E27FC236}">
                    <a16:creationId xmlns:a16="http://schemas.microsoft.com/office/drawing/2014/main" id="{2ABF3E73-9CC1-66CD-C00D-A6792A5B4EAD}"/>
                  </a:ext>
                </a:extLst>
              </p:cNvPr>
              <p:cNvSpPr/>
              <p:nvPr/>
            </p:nvSpPr>
            <p:spPr>
              <a:xfrm>
                <a:off x="11259311" y="4392167"/>
                <a:ext cx="95250" cy="880110"/>
              </a:xfrm>
              <a:custGeom>
                <a:avLst/>
                <a:gdLst/>
                <a:ahLst/>
                <a:cxnLst/>
                <a:rect l="l" t="t" r="r" b="b"/>
                <a:pathLst>
                  <a:path w="95250" h="880110">
                    <a:moveTo>
                      <a:pt x="0" y="0"/>
                    </a:moveTo>
                    <a:lnTo>
                      <a:pt x="94996" y="0"/>
                    </a:lnTo>
                    <a:lnTo>
                      <a:pt x="94996" y="879728"/>
                    </a:lnTo>
                  </a:path>
                </a:pathLst>
              </a:custGeom>
              <a:ln w="6350">
                <a:solidFill>
                  <a:srgbClr val="000000"/>
                </a:solidFill>
              </a:ln>
            </p:spPr>
            <p:txBody>
              <a:bodyPr wrap="square" lIns="0" tIns="0" rIns="0" bIns="0" rtlCol="0"/>
              <a:lstStyle/>
              <a:p>
                <a:pPr defTabSz="829361"/>
                <a:endParaRPr lang="en-US" sz="1588">
                  <a:solidFill>
                    <a:srgbClr val="000000"/>
                  </a:solidFill>
                  <a:latin typeface="Arial"/>
                </a:endParaRPr>
              </a:p>
            </p:txBody>
          </p:sp>
        </p:grpSp>
        <p:sp>
          <p:nvSpPr>
            <p:cNvPr id="50" name="object 117">
              <a:extLst>
                <a:ext uri="{FF2B5EF4-FFF2-40B4-BE49-F238E27FC236}">
                  <a16:creationId xmlns:a16="http://schemas.microsoft.com/office/drawing/2014/main" id="{1EF3DDB3-7C94-6BDB-0352-7F42468642C1}"/>
                </a:ext>
              </a:extLst>
            </p:cNvPr>
            <p:cNvSpPr txBox="1"/>
            <p:nvPr/>
          </p:nvSpPr>
          <p:spPr>
            <a:xfrm>
              <a:off x="9889774" y="4028344"/>
              <a:ext cx="703729" cy="657394"/>
            </a:xfrm>
            <a:prstGeom prst="rect">
              <a:avLst/>
            </a:prstGeom>
          </p:spPr>
          <p:txBody>
            <a:bodyPr vert="horz" wrap="square" lIns="0" tIns="11206" rIns="0" bIns="0" rtlCol="0">
              <a:spAutoFit/>
            </a:bodyPr>
            <a:lstStyle/>
            <a:p>
              <a:pPr marL="11206" defTabSz="829361">
                <a:spcBef>
                  <a:spcPts val="88"/>
                </a:spcBef>
              </a:pPr>
              <a:r>
                <a:rPr lang="en-US" sz="706" b="1" spc="-9">
                  <a:solidFill>
                    <a:srgbClr val="000000"/>
                  </a:solidFill>
                  <a:latin typeface="Arial"/>
                  <a:cs typeface="Arial"/>
                </a:rPr>
                <a:t>Yellowhead</a:t>
              </a:r>
              <a:endParaRPr lang="en-US" sz="706">
                <a:solidFill>
                  <a:srgbClr val="000000"/>
                </a:solidFill>
                <a:latin typeface="Arial"/>
                <a:cs typeface="Arial"/>
              </a:endParaRPr>
            </a:p>
            <a:p>
              <a:pPr marL="11206" defTabSz="829361">
                <a:spcBef>
                  <a:spcPts val="5"/>
                </a:spcBef>
              </a:pPr>
              <a:r>
                <a:rPr lang="en-US" sz="618">
                  <a:solidFill>
                    <a:srgbClr val="000000"/>
                  </a:solidFill>
                  <a:latin typeface="Arial"/>
                  <a:cs typeface="Arial"/>
                </a:rPr>
                <a:t>Taseko</a:t>
              </a:r>
              <a:r>
                <a:rPr lang="en-US" sz="618" spc="-22">
                  <a:solidFill>
                    <a:srgbClr val="000000"/>
                  </a:solidFill>
                  <a:latin typeface="Arial"/>
                  <a:cs typeface="Arial"/>
                </a:rPr>
                <a:t> </a:t>
              </a:r>
              <a:r>
                <a:rPr lang="en-US" sz="618" spc="-9">
                  <a:solidFill>
                    <a:srgbClr val="000000"/>
                  </a:solidFill>
                  <a:latin typeface="Arial"/>
                  <a:cs typeface="Arial"/>
                </a:rPr>
                <a:t>(100%)</a:t>
              </a:r>
              <a:endParaRPr lang="en-US" sz="618">
                <a:solidFill>
                  <a:srgbClr val="000000"/>
                </a:solidFill>
                <a:latin typeface="Arial"/>
                <a:cs typeface="Arial"/>
              </a:endParaRPr>
            </a:p>
            <a:p>
              <a:pPr marL="11206" defTabSz="829361">
                <a:spcBef>
                  <a:spcPts val="476"/>
                </a:spcBef>
              </a:pPr>
              <a:r>
                <a:rPr lang="en-US" sz="706" b="1">
                  <a:solidFill>
                    <a:srgbClr val="000000"/>
                  </a:solidFill>
                  <a:latin typeface="Arial"/>
                  <a:cs typeface="Arial"/>
                </a:rPr>
                <a:t>Fording</a:t>
              </a:r>
              <a:r>
                <a:rPr lang="en-US" sz="706" b="1" spc="-17">
                  <a:solidFill>
                    <a:srgbClr val="000000"/>
                  </a:solidFill>
                  <a:latin typeface="Arial"/>
                  <a:cs typeface="Arial"/>
                </a:rPr>
                <a:t> </a:t>
              </a:r>
              <a:r>
                <a:rPr lang="en-US" sz="706" b="1" spc="-9">
                  <a:solidFill>
                    <a:srgbClr val="000000"/>
                  </a:solidFill>
                  <a:latin typeface="Arial"/>
                  <a:cs typeface="Arial"/>
                </a:rPr>
                <a:t>River</a:t>
              </a:r>
              <a:endParaRPr lang="en-US" sz="706">
                <a:solidFill>
                  <a:srgbClr val="000000"/>
                </a:solidFill>
                <a:latin typeface="Arial"/>
                <a:cs typeface="Arial"/>
              </a:endParaRPr>
            </a:p>
            <a:p>
              <a:pPr marL="11206" defTabSz="829361"/>
              <a:r>
                <a:rPr lang="en-US" sz="618">
                  <a:solidFill>
                    <a:srgbClr val="000000"/>
                  </a:solidFill>
                  <a:latin typeface="Arial"/>
                  <a:cs typeface="Arial"/>
                </a:rPr>
                <a:t>Teck</a:t>
              </a:r>
              <a:r>
                <a:rPr lang="en-US" sz="618" spc="-9">
                  <a:solidFill>
                    <a:srgbClr val="000000"/>
                  </a:solidFill>
                  <a:latin typeface="Arial"/>
                  <a:cs typeface="Arial"/>
                </a:rPr>
                <a:t> (100%)</a:t>
              </a:r>
              <a:endParaRPr lang="en-US" sz="618">
                <a:solidFill>
                  <a:srgbClr val="000000"/>
                </a:solidFill>
                <a:latin typeface="Arial"/>
                <a:cs typeface="Arial"/>
              </a:endParaRPr>
            </a:p>
            <a:p>
              <a:pPr marL="11206" defTabSz="829361"/>
              <a:r>
                <a:rPr lang="en-US" sz="618" b="1" i="1">
                  <a:solidFill>
                    <a:srgbClr val="000000"/>
                  </a:solidFill>
                  <a:latin typeface="Arial"/>
                  <a:cs typeface="Arial"/>
                </a:rPr>
                <a:t>(1,100</a:t>
              </a:r>
              <a:r>
                <a:rPr lang="en-US" sz="618" b="1" i="1" spc="-9">
                  <a:solidFill>
                    <a:srgbClr val="000000"/>
                  </a:solidFill>
                  <a:latin typeface="Arial"/>
                  <a:cs typeface="Arial"/>
                </a:rPr>
                <a:t> Employees)</a:t>
              </a:r>
              <a:endParaRPr lang="en-US" sz="618">
                <a:solidFill>
                  <a:srgbClr val="000000"/>
                </a:solidFill>
                <a:latin typeface="Arial"/>
                <a:cs typeface="Arial"/>
              </a:endParaRPr>
            </a:p>
            <a:p>
              <a:pPr marL="11206" defTabSz="829361">
                <a:spcBef>
                  <a:spcPts val="485"/>
                </a:spcBef>
              </a:pPr>
              <a:r>
                <a:rPr lang="en-US" sz="706" b="1" spc="-9">
                  <a:solidFill>
                    <a:srgbClr val="000000"/>
                  </a:solidFill>
                  <a:latin typeface="Arial"/>
                  <a:cs typeface="Arial"/>
                </a:rPr>
                <a:t>Greenhills</a:t>
              </a:r>
              <a:endParaRPr lang="en-US" sz="706">
                <a:solidFill>
                  <a:srgbClr val="000000"/>
                </a:solidFill>
                <a:latin typeface="Arial"/>
                <a:cs typeface="Arial"/>
              </a:endParaRPr>
            </a:p>
          </p:txBody>
        </p:sp>
        <p:grpSp>
          <p:nvGrpSpPr>
            <p:cNvPr id="51" name="object 118">
              <a:extLst>
                <a:ext uri="{FF2B5EF4-FFF2-40B4-BE49-F238E27FC236}">
                  <a16:creationId xmlns:a16="http://schemas.microsoft.com/office/drawing/2014/main" id="{5712AFA7-D34C-14B2-A330-C45B953A0A78}"/>
                </a:ext>
              </a:extLst>
            </p:cNvPr>
            <p:cNvGrpSpPr/>
            <p:nvPr/>
          </p:nvGrpSpPr>
          <p:grpSpPr>
            <a:xfrm>
              <a:off x="7824081" y="3414596"/>
              <a:ext cx="2809876" cy="1901638"/>
              <a:chOff x="8113648" y="3216020"/>
              <a:chExt cx="3184525" cy="2155190"/>
            </a:xfrm>
          </p:grpSpPr>
          <p:sp>
            <p:nvSpPr>
              <p:cNvPr id="97" name="object 119">
                <a:extLst>
                  <a:ext uri="{FF2B5EF4-FFF2-40B4-BE49-F238E27FC236}">
                    <a16:creationId xmlns:a16="http://schemas.microsoft.com/office/drawing/2014/main" id="{F1145225-7150-0593-C504-85D66BC551B9}"/>
                  </a:ext>
                </a:extLst>
              </p:cNvPr>
              <p:cNvSpPr/>
              <p:nvPr/>
            </p:nvSpPr>
            <p:spPr>
              <a:xfrm>
                <a:off x="10428731" y="4631435"/>
                <a:ext cx="18415" cy="320040"/>
              </a:xfrm>
              <a:custGeom>
                <a:avLst/>
                <a:gdLst/>
                <a:ahLst/>
                <a:cxnLst/>
                <a:rect l="l" t="t" r="r" b="b"/>
                <a:pathLst>
                  <a:path w="18415" h="320039">
                    <a:moveTo>
                      <a:pt x="18288" y="0"/>
                    </a:moveTo>
                    <a:lnTo>
                      <a:pt x="0" y="0"/>
                    </a:lnTo>
                    <a:lnTo>
                      <a:pt x="0" y="320039"/>
                    </a:lnTo>
                    <a:lnTo>
                      <a:pt x="18288" y="320039"/>
                    </a:lnTo>
                    <a:lnTo>
                      <a:pt x="18288" y="0"/>
                    </a:lnTo>
                    <a:close/>
                  </a:path>
                </a:pathLst>
              </a:custGeom>
              <a:solidFill>
                <a:srgbClr val="FF9933"/>
              </a:solidFill>
            </p:spPr>
            <p:txBody>
              <a:bodyPr wrap="square" lIns="0" tIns="0" rIns="0" bIns="0" rtlCol="0"/>
              <a:lstStyle/>
              <a:p>
                <a:pPr defTabSz="829361"/>
                <a:endParaRPr lang="en-US" sz="1588">
                  <a:solidFill>
                    <a:srgbClr val="000000"/>
                  </a:solidFill>
                  <a:latin typeface="Arial"/>
                </a:endParaRPr>
              </a:p>
            </p:txBody>
          </p:sp>
          <p:sp>
            <p:nvSpPr>
              <p:cNvPr id="98" name="object 120">
                <a:extLst>
                  <a:ext uri="{FF2B5EF4-FFF2-40B4-BE49-F238E27FC236}">
                    <a16:creationId xmlns:a16="http://schemas.microsoft.com/office/drawing/2014/main" id="{10A0DEDA-A375-0F6D-48CD-0E245825175A}"/>
                  </a:ext>
                </a:extLst>
              </p:cNvPr>
              <p:cNvSpPr/>
              <p:nvPr/>
            </p:nvSpPr>
            <p:spPr>
              <a:xfrm>
                <a:off x="8116823" y="3219195"/>
                <a:ext cx="3178175" cy="2148840"/>
              </a:xfrm>
              <a:custGeom>
                <a:avLst/>
                <a:gdLst/>
                <a:ahLst/>
                <a:cxnLst/>
                <a:rect l="l" t="t" r="r" b="b"/>
                <a:pathLst>
                  <a:path w="3178175" h="2148840">
                    <a:moveTo>
                      <a:pt x="0" y="343915"/>
                    </a:moveTo>
                    <a:lnTo>
                      <a:pt x="551560" y="343915"/>
                    </a:lnTo>
                    <a:lnTo>
                      <a:pt x="551560" y="0"/>
                    </a:lnTo>
                    <a:lnTo>
                      <a:pt x="1144270" y="0"/>
                    </a:lnTo>
                    <a:lnTo>
                      <a:pt x="1144270" y="281431"/>
                    </a:lnTo>
                  </a:path>
                  <a:path w="3178175" h="2148840">
                    <a:moveTo>
                      <a:pt x="3067811" y="1578355"/>
                    </a:moveTo>
                    <a:lnTo>
                      <a:pt x="3122803" y="1578355"/>
                    </a:lnTo>
                    <a:lnTo>
                      <a:pt x="3122803" y="2148331"/>
                    </a:lnTo>
                    <a:lnTo>
                      <a:pt x="3177921" y="2148331"/>
                    </a:lnTo>
                  </a:path>
                </a:pathLst>
              </a:custGeom>
              <a:ln w="6350">
                <a:solidFill>
                  <a:srgbClr val="000000"/>
                </a:solidFill>
              </a:ln>
            </p:spPr>
            <p:txBody>
              <a:bodyPr wrap="square" lIns="0" tIns="0" rIns="0" bIns="0" rtlCol="0"/>
              <a:lstStyle/>
              <a:p>
                <a:pPr defTabSz="829361"/>
                <a:endParaRPr lang="en-US" sz="1588">
                  <a:solidFill>
                    <a:srgbClr val="000000"/>
                  </a:solidFill>
                  <a:latin typeface="Arial"/>
                </a:endParaRPr>
              </a:p>
            </p:txBody>
          </p:sp>
        </p:grpSp>
        <p:sp>
          <p:nvSpPr>
            <p:cNvPr id="52" name="object 121">
              <a:extLst>
                <a:ext uri="{FF2B5EF4-FFF2-40B4-BE49-F238E27FC236}">
                  <a16:creationId xmlns:a16="http://schemas.microsoft.com/office/drawing/2014/main" id="{47D524EF-6F14-93EB-935F-BB944B8FADAF}"/>
                </a:ext>
              </a:extLst>
            </p:cNvPr>
            <p:cNvSpPr txBox="1"/>
            <p:nvPr/>
          </p:nvSpPr>
          <p:spPr>
            <a:xfrm>
              <a:off x="9889776" y="4756949"/>
              <a:ext cx="637614" cy="525378"/>
            </a:xfrm>
            <a:prstGeom prst="rect">
              <a:avLst/>
            </a:prstGeom>
          </p:spPr>
          <p:txBody>
            <a:bodyPr vert="horz" wrap="square" lIns="0" tIns="10646" rIns="0" bIns="0" rtlCol="0">
              <a:spAutoFit/>
            </a:bodyPr>
            <a:lstStyle/>
            <a:p>
              <a:pPr marL="11206" defTabSz="829361">
                <a:spcBef>
                  <a:spcPts val="83"/>
                </a:spcBef>
              </a:pPr>
              <a:r>
                <a:rPr lang="en-US" sz="618">
                  <a:solidFill>
                    <a:srgbClr val="000000"/>
                  </a:solidFill>
                  <a:latin typeface="Arial"/>
                  <a:cs typeface="Arial"/>
                </a:rPr>
                <a:t>Teck</a:t>
              </a:r>
              <a:r>
                <a:rPr lang="en-US" sz="618" spc="-9">
                  <a:solidFill>
                    <a:srgbClr val="000000"/>
                  </a:solidFill>
                  <a:latin typeface="Arial"/>
                  <a:cs typeface="Arial"/>
                </a:rPr>
                <a:t> (80%)</a:t>
              </a:r>
              <a:endParaRPr lang="en-US" sz="618">
                <a:solidFill>
                  <a:srgbClr val="000000"/>
                </a:solidFill>
                <a:latin typeface="Arial"/>
                <a:cs typeface="Arial"/>
              </a:endParaRPr>
            </a:p>
            <a:p>
              <a:pPr marL="11206" defTabSz="829361"/>
              <a:r>
                <a:rPr lang="en-US" sz="618" b="1" i="1">
                  <a:solidFill>
                    <a:srgbClr val="000000"/>
                  </a:solidFill>
                  <a:latin typeface="Arial"/>
                  <a:cs typeface="Arial"/>
                </a:rPr>
                <a:t>(600</a:t>
              </a:r>
              <a:r>
                <a:rPr lang="en-US" sz="618" b="1" i="1" spc="-9">
                  <a:solidFill>
                    <a:srgbClr val="000000"/>
                  </a:solidFill>
                  <a:latin typeface="Arial"/>
                  <a:cs typeface="Arial"/>
                </a:rPr>
                <a:t> Employees)</a:t>
              </a:r>
              <a:endParaRPr lang="en-US" sz="618">
                <a:solidFill>
                  <a:srgbClr val="000000"/>
                </a:solidFill>
                <a:latin typeface="Arial"/>
                <a:cs typeface="Arial"/>
              </a:endParaRPr>
            </a:p>
            <a:p>
              <a:pPr marL="11206" defTabSz="829361">
                <a:spcBef>
                  <a:spcPts val="194"/>
                </a:spcBef>
              </a:pPr>
              <a:r>
                <a:rPr lang="en-US" sz="706" b="1">
                  <a:solidFill>
                    <a:srgbClr val="000000"/>
                  </a:solidFill>
                  <a:latin typeface="Arial"/>
                  <a:cs typeface="Arial"/>
                </a:rPr>
                <a:t>Line</a:t>
              </a:r>
              <a:r>
                <a:rPr lang="en-US" sz="706" b="1" spc="-9">
                  <a:solidFill>
                    <a:srgbClr val="000000"/>
                  </a:solidFill>
                  <a:latin typeface="Arial"/>
                  <a:cs typeface="Arial"/>
                </a:rPr>
                <a:t> </a:t>
              </a:r>
              <a:r>
                <a:rPr lang="en-US" sz="706" b="1" spc="-17">
                  <a:solidFill>
                    <a:srgbClr val="000000"/>
                  </a:solidFill>
                  <a:latin typeface="Arial"/>
                  <a:cs typeface="Arial"/>
                </a:rPr>
                <a:t>Creek</a:t>
              </a:r>
              <a:endParaRPr lang="en-US" sz="706">
                <a:solidFill>
                  <a:srgbClr val="000000"/>
                </a:solidFill>
                <a:latin typeface="Arial"/>
                <a:cs typeface="Arial"/>
              </a:endParaRPr>
            </a:p>
            <a:p>
              <a:pPr marL="11206" defTabSz="829361">
                <a:spcBef>
                  <a:spcPts val="5"/>
                </a:spcBef>
              </a:pPr>
              <a:r>
                <a:rPr lang="en-US" sz="618">
                  <a:solidFill>
                    <a:srgbClr val="000000"/>
                  </a:solidFill>
                  <a:latin typeface="Arial"/>
                  <a:cs typeface="Arial"/>
                </a:rPr>
                <a:t>Teck</a:t>
              </a:r>
              <a:r>
                <a:rPr lang="en-US" sz="618" spc="-9">
                  <a:solidFill>
                    <a:srgbClr val="000000"/>
                  </a:solidFill>
                  <a:latin typeface="Arial"/>
                  <a:cs typeface="Arial"/>
                </a:rPr>
                <a:t> (100%)</a:t>
              </a:r>
              <a:endParaRPr lang="en-US" sz="618">
                <a:solidFill>
                  <a:srgbClr val="000000"/>
                </a:solidFill>
                <a:latin typeface="Arial"/>
                <a:cs typeface="Arial"/>
              </a:endParaRPr>
            </a:p>
            <a:p>
              <a:pPr marL="11206" defTabSz="829361"/>
              <a:r>
                <a:rPr lang="en-US" sz="618" b="1" i="1">
                  <a:solidFill>
                    <a:srgbClr val="000000"/>
                  </a:solidFill>
                  <a:latin typeface="Arial"/>
                  <a:cs typeface="Arial"/>
                </a:rPr>
                <a:t>(490</a:t>
              </a:r>
              <a:r>
                <a:rPr lang="en-US" sz="618" b="1" i="1" spc="-14">
                  <a:solidFill>
                    <a:srgbClr val="000000"/>
                  </a:solidFill>
                  <a:latin typeface="Arial"/>
                  <a:cs typeface="Arial"/>
                </a:rPr>
                <a:t> </a:t>
              </a:r>
              <a:r>
                <a:rPr lang="en-US" sz="618" b="1" i="1" spc="-9">
                  <a:solidFill>
                    <a:srgbClr val="000000"/>
                  </a:solidFill>
                  <a:latin typeface="Arial"/>
                  <a:cs typeface="Arial"/>
                </a:rPr>
                <a:t>Employees)</a:t>
              </a:r>
              <a:endParaRPr lang="en-US" sz="618">
                <a:solidFill>
                  <a:srgbClr val="000000"/>
                </a:solidFill>
                <a:latin typeface="Arial"/>
                <a:cs typeface="Arial"/>
              </a:endParaRPr>
            </a:p>
          </p:txBody>
        </p:sp>
        <p:grpSp>
          <p:nvGrpSpPr>
            <p:cNvPr id="53" name="object 122">
              <a:extLst>
                <a:ext uri="{FF2B5EF4-FFF2-40B4-BE49-F238E27FC236}">
                  <a16:creationId xmlns:a16="http://schemas.microsoft.com/office/drawing/2014/main" id="{7380A3AE-C792-D7FD-F21B-642B20EE2560}"/>
                </a:ext>
              </a:extLst>
            </p:cNvPr>
            <p:cNvGrpSpPr/>
            <p:nvPr/>
          </p:nvGrpSpPr>
          <p:grpSpPr>
            <a:xfrm>
              <a:off x="9548107" y="4983533"/>
              <a:ext cx="1104900" cy="885264"/>
              <a:chOff x="10067543" y="4994147"/>
              <a:chExt cx="1252220" cy="1003300"/>
            </a:xfrm>
          </p:grpSpPr>
          <p:sp>
            <p:nvSpPr>
              <p:cNvPr id="93" name="object 123">
                <a:extLst>
                  <a:ext uri="{FF2B5EF4-FFF2-40B4-BE49-F238E27FC236}">
                    <a16:creationId xmlns:a16="http://schemas.microsoft.com/office/drawing/2014/main" id="{1BC6DA24-C577-714C-242E-B3F733719942}"/>
                  </a:ext>
                </a:extLst>
              </p:cNvPr>
              <p:cNvSpPr/>
              <p:nvPr/>
            </p:nvSpPr>
            <p:spPr>
              <a:xfrm>
                <a:off x="10428731" y="4994147"/>
                <a:ext cx="18415" cy="320040"/>
              </a:xfrm>
              <a:custGeom>
                <a:avLst/>
                <a:gdLst/>
                <a:ahLst/>
                <a:cxnLst/>
                <a:rect l="l" t="t" r="r" b="b"/>
                <a:pathLst>
                  <a:path w="18415" h="320039">
                    <a:moveTo>
                      <a:pt x="18288" y="0"/>
                    </a:moveTo>
                    <a:lnTo>
                      <a:pt x="0" y="0"/>
                    </a:lnTo>
                    <a:lnTo>
                      <a:pt x="0" y="320039"/>
                    </a:lnTo>
                    <a:lnTo>
                      <a:pt x="18288" y="320039"/>
                    </a:lnTo>
                    <a:lnTo>
                      <a:pt x="18288" y="0"/>
                    </a:lnTo>
                    <a:close/>
                  </a:path>
                </a:pathLst>
              </a:custGeom>
              <a:solidFill>
                <a:srgbClr val="FF9933"/>
              </a:solidFill>
            </p:spPr>
            <p:txBody>
              <a:bodyPr wrap="square" lIns="0" tIns="0" rIns="0" bIns="0" rtlCol="0"/>
              <a:lstStyle/>
              <a:p>
                <a:pPr defTabSz="829361"/>
                <a:endParaRPr lang="en-US" sz="1588">
                  <a:solidFill>
                    <a:srgbClr val="000000"/>
                  </a:solidFill>
                  <a:latin typeface="Arial"/>
                </a:endParaRPr>
              </a:p>
            </p:txBody>
          </p:sp>
          <p:sp>
            <p:nvSpPr>
              <p:cNvPr id="94" name="object 124">
                <a:extLst>
                  <a:ext uri="{FF2B5EF4-FFF2-40B4-BE49-F238E27FC236}">
                    <a16:creationId xmlns:a16="http://schemas.microsoft.com/office/drawing/2014/main" id="{FD4BE700-C913-286D-DDF5-5524D5E141C8}"/>
                  </a:ext>
                </a:extLst>
              </p:cNvPr>
              <p:cNvSpPr/>
              <p:nvPr/>
            </p:nvSpPr>
            <p:spPr>
              <a:xfrm>
                <a:off x="10820399" y="5330951"/>
                <a:ext cx="495934" cy="97155"/>
              </a:xfrm>
              <a:custGeom>
                <a:avLst/>
                <a:gdLst/>
                <a:ahLst/>
                <a:cxnLst/>
                <a:rect l="l" t="t" r="r" b="b"/>
                <a:pathLst>
                  <a:path w="495934" h="97154">
                    <a:moveTo>
                      <a:pt x="0" y="0"/>
                    </a:moveTo>
                    <a:lnTo>
                      <a:pt x="0" y="97155"/>
                    </a:lnTo>
                    <a:lnTo>
                      <a:pt x="495807" y="97155"/>
                    </a:lnTo>
                  </a:path>
                </a:pathLst>
              </a:custGeom>
              <a:ln w="6350">
                <a:solidFill>
                  <a:srgbClr val="000000"/>
                </a:solidFill>
              </a:ln>
            </p:spPr>
            <p:txBody>
              <a:bodyPr wrap="square" lIns="0" tIns="0" rIns="0" bIns="0" rtlCol="0"/>
              <a:lstStyle/>
              <a:p>
                <a:pPr defTabSz="829361"/>
                <a:endParaRPr lang="en-US" sz="1588">
                  <a:solidFill>
                    <a:srgbClr val="000000"/>
                  </a:solidFill>
                  <a:latin typeface="Arial"/>
                </a:endParaRPr>
              </a:p>
            </p:txBody>
          </p:sp>
          <p:sp>
            <p:nvSpPr>
              <p:cNvPr id="95" name="object 125">
                <a:extLst>
                  <a:ext uri="{FF2B5EF4-FFF2-40B4-BE49-F238E27FC236}">
                    <a16:creationId xmlns:a16="http://schemas.microsoft.com/office/drawing/2014/main" id="{C05BCE48-A7A8-1364-351E-117705AD84B2}"/>
                  </a:ext>
                </a:extLst>
              </p:cNvPr>
              <p:cNvSpPr/>
              <p:nvPr/>
            </p:nvSpPr>
            <p:spPr>
              <a:xfrm>
                <a:off x="10067543" y="5676899"/>
                <a:ext cx="18415" cy="320040"/>
              </a:xfrm>
              <a:custGeom>
                <a:avLst/>
                <a:gdLst/>
                <a:ahLst/>
                <a:cxnLst/>
                <a:rect l="l" t="t" r="r" b="b"/>
                <a:pathLst>
                  <a:path w="18415" h="320039">
                    <a:moveTo>
                      <a:pt x="18288" y="0"/>
                    </a:moveTo>
                    <a:lnTo>
                      <a:pt x="0" y="0"/>
                    </a:lnTo>
                    <a:lnTo>
                      <a:pt x="0" y="320040"/>
                    </a:lnTo>
                    <a:lnTo>
                      <a:pt x="18288" y="320040"/>
                    </a:lnTo>
                    <a:lnTo>
                      <a:pt x="18288" y="0"/>
                    </a:lnTo>
                    <a:close/>
                  </a:path>
                </a:pathLst>
              </a:custGeom>
              <a:solidFill>
                <a:srgbClr val="FF9933"/>
              </a:solidFill>
            </p:spPr>
            <p:txBody>
              <a:bodyPr wrap="square" lIns="0" tIns="0" rIns="0" bIns="0" rtlCol="0"/>
              <a:lstStyle/>
              <a:p>
                <a:pPr defTabSz="829361"/>
                <a:endParaRPr lang="en-US" sz="1588">
                  <a:solidFill>
                    <a:srgbClr val="000000"/>
                  </a:solidFill>
                  <a:latin typeface="Arial"/>
                </a:endParaRPr>
              </a:p>
            </p:txBody>
          </p:sp>
          <p:sp>
            <p:nvSpPr>
              <p:cNvPr id="96" name="object 126">
                <a:extLst>
                  <a:ext uri="{FF2B5EF4-FFF2-40B4-BE49-F238E27FC236}">
                    <a16:creationId xmlns:a16="http://schemas.microsoft.com/office/drawing/2014/main" id="{36D92BEF-2E2D-F6E7-F4BD-B5807020D5C9}"/>
                  </a:ext>
                </a:extLst>
              </p:cNvPr>
              <p:cNvSpPr/>
              <p:nvPr/>
            </p:nvSpPr>
            <p:spPr>
              <a:xfrm>
                <a:off x="10823447" y="5487923"/>
                <a:ext cx="474345" cy="355600"/>
              </a:xfrm>
              <a:custGeom>
                <a:avLst/>
                <a:gdLst/>
                <a:ahLst/>
                <a:cxnLst/>
                <a:rect l="l" t="t" r="r" b="b"/>
                <a:pathLst>
                  <a:path w="474345" h="355600">
                    <a:moveTo>
                      <a:pt x="0" y="355384"/>
                    </a:moveTo>
                    <a:lnTo>
                      <a:pt x="237108" y="355384"/>
                    </a:lnTo>
                    <a:lnTo>
                      <a:pt x="237108" y="0"/>
                    </a:lnTo>
                    <a:lnTo>
                      <a:pt x="474218" y="0"/>
                    </a:lnTo>
                  </a:path>
                </a:pathLst>
              </a:custGeom>
              <a:ln w="6350">
                <a:solidFill>
                  <a:srgbClr val="000000"/>
                </a:solidFill>
              </a:ln>
            </p:spPr>
            <p:txBody>
              <a:bodyPr wrap="square" lIns="0" tIns="0" rIns="0" bIns="0" rtlCol="0"/>
              <a:lstStyle/>
              <a:p>
                <a:pPr defTabSz="829361"/>
                <a:endParaRPr lang="en-US" sz="1588">
                  <a:solidFill>
                    <a:srgbClr val="000000"/>
                  </a:solidFill>
                  <a:latin typeface="Arial"/>
                </a:endParaRPr>
              </a:p>
            </p:txBody>
          </p:sp>
        </p:grpSp>
        <p:sp>
          <p:nvSpPr>
            <p:cNvPr id="54" name="object 127">
              <a:extLst>
                <a:ext uri="{FF2B5EF4-FFF2-40B4-BE49-F238E27FC236}">
                  <a16:creationId xmlns:a16="http://schemas.microsoft.com/office/drawing/2014/main" id="{CA4055D4-C538-CD93-EC93-2103503CD488}"/>
                </a:ext>
              </a:extLst>
            </p:cNvPr>
            <p:cNvSpPr txBox="1"/>
            <p:nvPr/>
          </p:nvSpPr>
          <p:spPr>
            <a:xfrm>
              <a:off x="9571303" y="5571259"/>
              <a:ext cx="644338" cy="539473"/>
            </a:xfrm>
            <a:prstGeom prst="rect">
              <a:avLst/>
            </a:prstGeom>
          </p:spPr>
          <p:txBody>
            <a:bodyPr vert="horz" wrap="square" lIns="0" tIns="11206" rIns="0" bIns="0" rtlCol="0">
              <a:spAutoFit/>
            </a:bodyPr>
            <a:lstStyle/>
            <a:p>
              <a:pPr marL="11206" defTabSz="829361">
                <a:spcBef>
                  <a:spcPts val="88"/>
                </a:spcBef>
              </a:pPr>
              <a:r>
                <a:rPr lang="en-US" sz="706" b="1" spc="-9">
                  <a:solidFill>
                    <a:srgbClr val="000000"/>
                  </a:solidFill>
                  <a:latin typeface="Arial"/>
                  <a:cs typeface="Arial"/>
                </a:rPr>
                <a:t>Elkview</a:t>
              </a:r>
              <a:endParaRPr lang="en-US" sz="706">
                <a:solidFill>
                  <a:srgbClr val="000000"/>
                </a:solidFill>
                <a:latin typeface="Arial"/>
                <a:cs typeface="Arial"/>
              </a:endParaRPr>
            </a:p>
            <a:p>
              <a:pPr marL="11206" defTabSz="829361">
                <a:spcBef>
                  <a:spcPts val="5"/>
                </a:spcBef>
              </a:pPr>
              <a:r>
                <a:rPr lang="en-US" sz="618">
                  <a:solidFill>
                    <a:srgbClr val="000000"/>
                  </a:solidFill>
                  <a:latin typeface="Arial"/>
                  <a:cs typeface="Arial"/>
                </a:rPr>
                <a:t>Teck</a:t>
              </a:r>
              <a:r>
                <a:rPr lang="en-US" sz="618" spc="-9">
                  <a:solidFill>
                    <a:srgbClr val="000000"/>
                  </a:solidFill>
                  <a:latin typeface="Arial"/>
                  <a:cs typeface="Arial"/>
                </a:rPr>
                <a:t> (95%)</a:t>
              </a:r>
              <a:endParaRPr lang="en-US" sz="618">
                <a:solidFill>
                  <a:srgbClr val="000000"/>
                </a:solidFill>
                <a:latin typeface="Arial"/>
                <a:cs typeface="Arial"/>
              </a:endParaRPr>
            </a:p>
            <a:p>
              <a:pPr marL="11206" defTabSz="829361"/>
              <a:r>
                <a:rPr lang="en-US" sz="618" b="1" i="1">
                  <a:solidFill>
                    <a:srgbClr val="000000"/>
                  </a:solidFill>
                  <a:latin typeface="Arial"/>
                  <a:cs typeface="Arial"/>
                </a:rPr>
                <a:t>(920</a:t>
              </a:r>
              <a:r>
                <a:rPr lang="en-US" sz="618" b="1" i="1" spc="-14">
                  <a:solidFill>
                    <a:srgbClr val="000000"/>
                  </a:solidFill>
                  <a:latin typeface="Arial"/>
                  <a:cs typeface="Arial"/>
                </a:rPr>
                <a:t> </a:t>
              </a:r>
              <a:r>
                <a:rPr lang="en-US" sz="618" b="1" i="1" spc="-9">
                  <a:solidFill>
                    <a:srgbClr val="000000"/>
                  </a:solidFill>
                  <a:latin typeface="Arial"/>
                  <a:cs typeface="Arial"/>
                </a:rPr>
                <a:t>Employees)</a:t>
              </a:r>
              <a:endParaRPr lang="en-US" sz="618">
                <a:solidFill>
                  <a:srgbClr val="000000"/>
                </a:solidFill>
                <a:latin typeface="Arial"/>
                <a:cs typeface="Arial"/>
              </a:endParaRPr>
            </a:p>
            <a:p>
              <a:pPr marL="11766" defTabSz="829361">
                <a:spcBef>
                  <a:spcPts val="229"/>
                </a:spcBef>
              </a:pPr>
              <a:r>
                <a:rPr lang="en-US" sz="706" b="1">
                  <a:solidFill>
                    <a:srgbClr val="000000"/>
                  </a:solidFill>
                  <a:latin typeface="Arial"/>
                  <a:cs typeface="Arial"/>
                </a:rPr>
                <a:t>Coal </a:t>
              </a:r>
              <a:r>
                <a:rPr lang="en-US" sz="706" b="1" spc="-9">
                  <a:solidFill>
                    <a:srgbClr val="000000"/>
                  </a:solidFill>
                  <a:latin typeface="Arial"/>
                  <a:cs typeface="Arial"/>
                </a:rPr>
                <a:t>Mountain</a:t>
              </a:r>
              <a:endParaRPr lang="en-US" sz="706">
                <a:solidFill>
                  <a:srgbClr val="000000"/>
                </a:solidFill>
                <a:latin typeface="Arial"/>
                <a:cs typeface="Arial"/>
              </a:endParaRPr>
            </a:p>
            <a:p>
              <a:pPr marL="11766" defTabSz="829361">
                <a:spcBef>
                  <a:spcPts val="5"/>
                </a:spcBef>
              </a:pPr>
              <a:r>
                <a:rPr lang="en-US" sz="618">
                  <a:solidFill>
                    <a:srgbClr val="000000"/>
                  </a:solidFill>
                  <a:latin typeface="Arial"/>
                  <a:cs typeface="Arial"/>
                </a:rPr>
                <a:t>Teck</a:t>
              </a:r>
              <a:r>
                <a:rPr lang="en-US" sz="618" spc="-9">
                  <a:solidFill>
                    <a:srgbClr val="000000"/>
                  </a:solidFill>
                  <a:latin typeface="Arial"/>
                  <a:cs typeface="Arial"/>
                </a:rPr>
                <a:t> (100%)</a:t>
              </a:r>
              <a:endParaRPr lang="en-US" sz="618">
                <a:solidFill>
                  <a:srgbClr val="000000"/>
                </a:solidFill>
                <a:latin typeface="Arial"/>
                <a:cs typeface="Arial"/>
              </a:endParaRPr>
            </a:p>
          </p:txBody>
        </p:sp>
        <p:grpSp>
          <p:nvGrpSpPr>
            <p:cNvPr id="55" name="object 128">
              <a:extLst>
                <a:ext uri="{FF2B5EF4-FFF2-40B4-BE49-F238E27FC236}">
                  <a16:creationId xmlns:a16="http://schemas.microsoft.com/office/drawing/2014/main" id="{A826B447-09BB-DA37-69FC-D00D1F76F66E}"/>
                </a:ext>
              </a:extLst>
            </p:cNvPr>
            <p:cNvGrpSpPr/>
            <p:nvPr/>
          </p:nvGrpSpPr>
          <p:grpSpPr>
            <a:xfrm>
              <a:off x="7787775" y="1223622"/>
              <a:ext cx="2911288" cy="4900333"/>
              <a:chOff x="8072501" y="732916"/>
              <a:chExt cx="3299460" cy="5553710"/>
            </a:xfrm>
          </p:grpSpPr>
          <p:sp>
            <p:nvSpPr>
              <p:cNvPr id="89" name="object 129">
                <a:extLst>
                  <a:ext uri="{FF2B5EF4-FFF2-40B4-BE49-F238E27FC236}">
                    <a16:creationId xmlns:a16="http://schemas.microsoft.com/office/drawing/2014/main" id="{3A5DB82D-54B1-EE6E-C176-70A1CFAB9628}"/>
                  </a:ext>
                </a:extLst>
              </p:cNvPr>
              <p:cNvSpPr/>
              <p:nvPr/>
            </p:nvSpPr>
            <p:spPr>
              <a:xfrm>
                <a:off x="10067544" y="6057900"/>
                <a:ext cx="20320" cy="228600"/>
              </a:xfrm>
              <a:custGeom>
                <a:avLst/>
                <a:gdLst/>
                <a:ahLst/>
                <a:cxnLst/>
                <a:rect l="l" t="t" r="r" b="b"/>
                <a:pathLst>
                  <a:path w="20320" h="228600">
                    <a:moveTo>
                      <a:pt x="19811" y="0"/>
                    </a:moveTo>
                    <a:lnTo>
                      <a:pt x="0" y="0"/>
                    </a:lnTo>
                    <a:lnTo>
                      <a:pt x="0" y="228600"/>
                    </a:lnTo>
                    <a:lnTo>
                      <a:pt x="19811" y="228600"/>
                    </a:lnTo>
                    <a:lnTo>
                      <a:pt x="19811" y="0"/>
                    </a:lnTo>
                    <a:close/>
                  </a:path>
                </a:pathLst>
              </a:custGeom>
              <a:solidFill>
                <a:srgbClr val="FFC9AC"/>
              </a:solidFill>
            </p:spPr>
            <p:txBody>
              <a:bodyPr wrap="square" lIns="0" tIns="0" rIns="0" bIns="0" rtlCol="0"/>
              <a:lstStyle/>
              <a:p>
                <a:pPr defTabSz="829361"/>
                <a:endParaRPr lang="en-US" sz="1588">
                  <a:solidFill>
                    <a:srgbClr val="000000"/>
                  </a:solidFill>
                  <a:latin typeface="Arial"/>
                </a:endParaRPr>
              </a:p>
            </p:txBody>
          </p:sp>
          <p:sp>
            <p:nvSpPr>
              <p:cNvPr id="90" name="object 130">
                <a:extLst>
                  <a:ext uri="{FF2B5EF4-FFF2-40B4-BE49-F238E27FC236}">
                    <a16:creationId xmlns:a16="http://schemas.microsoft.com/office/drawing/2014/main" id="{14E6339D-96CC-2C6E-3B01-40133F51F847}"/>
                  </a:ext>
                </a:extLst>
              </p:cNvPr>
              <p:cNvSpPr/>
              <p:nvPr/>
            </p:nvSpPr>
            <p:spPr>
              <a:xfrm>
                <a:off x="8075676" y="3611880"/>
                <a:ext cx="3293110" cy="2546350"/>
              </a:xfrm>
              <a:custGeom>
                <a:avLst/>
                <a:gdLst/>
                <a:ahLst/>
                <a:cxnLst/>
                <a:rect l="l" t="t" r="r" b="b"/>
                <a:pathLst>
                  <a:path w="3293109" h="2546350">
                    <a:moveTo>
                      <a:pt x="2746248" y="2546311"/>
                    </a:moveTo>
                    <a:lnTo>
                      <a:pt x="3292982" y="2546311"/>
                    </a:lnTo>
                    <a:lnTo>
                      <a:pt x="3292982" y="2025396"/>
                    </a:lnTo>
                  </a:path>
                  <a:path w="3293109" h="2546350">
                    <a:moveTo>
                      <a:pt x="0" y="2020366"/>
                    </a:moveTo>
                    <a:lnTo>
                      <a:pt x="1082548" y="2020366"/>
                    </a:lnTo>
                    <a:lnTo>
                      <a:pt x="1082548" y="1421892"/>
                    </a:lnTo>
                    <a:lnTo>
                      <a:pt x="1784096" y="1421892"/>
                    </a:lnTo>
                  </a:path>
                  <a:path w="3293109" h="2546350">
                    <a:moveTo>
                      <a:pt x="134112" y="343789"/>
                    </a:moveTo>
                    <a:lnTo>
                      <a:pt x="727837" y="343789"/>
                    </a:lnTo>
                    <a:lnTo>
                      <a:pt x="727837" y="0"/>
                    </a:lnTo>
                  </a:path>
                </a:pathLst>
              </a:custGeom>
              <a:ln w="6350">
                <a:solidFill>
                  <a:srgbClr val="000000"/>
                </a:solidFill>
              </a:ln>
            </p:spPr>
            <p:txBody>
              <a:bodyPr wrap="square" lIns="0" tIns="0" rIns="0" bIns="0" rtlCol="0"/>
              <a:lstStyle/>
              <a:p>
                <a:pPr defTabSz="829361"/>
                <a:endParaRPr lang="en-US" sz="1588">
                  <a:solidFill>
                    <a:srgbClr val="000000"/>
                  </a:solidFill>
                  <a:latin typeface="Arial"/>
                </a:endParaRPr>
              </a:p>
            </p:txBody>
          </p:sp>
          <p:sp>
            <p:nvSpPr>
              <p:cNvPr id="91" name="object 131">
                <a:extLst>
                  <a:ext uri="{FF2B5EF4-FFF2-40B4-BE49-F238E27FC236}">
                    <a16:creationId xmlns:a16="http://schemas.microsoft.com/office/drawing/2014/main" id="{76C2EC50-2443-D868-67D9-7B644A5CE8CA}"/>
                  </a:ext>
                </a:extLst>
              </p:cNvPr>
              <p:cNvSpPr/>
              <p:nvPr/>
            </p:nvSpPr>
            <p:spPr>
              <a:xfrm>
                <a:off x="8426196" y="736091"/>
                <a:ext cx="93345" cy="1259840"/>
              </a:xfrm>
              <a:custGeom>
                <a:avLst/>
                <a:gdLst/>
                <a:ahLst/>
                <a:cxnLst/>
                <a:rect l="l" t="t" r="r" b="b"/>
                <a:pathLst>
                  <a:path w="93345" h="1259839">
                    <a:moveTo>
                      <a:pt x="0" y="0"/>
                    </a:moveTo>
                    <a:lnTo>
                      <a:pt x="0" y="609346"/>
                    </a:lnTo>
                    <a:lnTo>
                      <a:pt x="92963" y="609346"/>
                    </a:lnTo>
                    <a:lnTo>
                      <a:pt x="92963" y="1259840"/>
                    </a:lnTo>
                    <a:lnTo>
                      <a:pt x="67818" y="1259840"/>
                    </a:lnTo>
                  </a:path>
                </a:pathLst>
              </a:custGeom>
              <a:ln w="6350">
                <a:solidFill>
                  <a:srgbClr val="000000"/>
                </a:solidFill>
              </a:ln>
            </p:spPr>
            <p:txBody>
              <a:bodyPr wrap="square" lIns="0" tIns="0" rIns="0" bIns="0" rtlCol="0"/>
              <a:lstStyle/>
              <a:p>
                <a:pPr defTabSz="829361"/>
                <a:endParaRPr lang="en-US" sz="1588">
                  <a:solidFill>
                    <a:srgbClr val="000000"/>
                  </a:solidFill>
                  <a:latin typeface="Arial"/>
                </a:endParaRPr>
              </a:p>
            </p:txBody>
          </p:sp>
          <p:pic>
            <p:nvPicPr>
              <p:cNvPr id="92" name="object 132">
                <a:extLst>
                  <a:ext uri="{FF2B5EF4-FFF2-40B4-BE49-F238E27FC236}">
                    <a16:creationId xmlns:a16="http://schemas.microsoft.com/office/drawing/2014/main" id="{7CC6C2D2-5895-9252-95AF-1F2461211C4D}"/>
                  </a:ext>
                </a:extLst>
              </p:cNvPr>
              <p:cNvPicPr/>
              <p:nvPr/>
            </p:nvPicPr>
            <p:blipFill>
              <a:blip r:embed="rId26" cstate="email">
                <a:extLst>
                  <a:ext uri="{28A0092B-C50C-407E-A947-70E740481C1C}">
                    <a14:useLocalDpi xmlns:a14="http://schemas.microsoft.com/office/drawing/2010/main" val="0"/>
                  </a:ext>
                </a:extLst>
              </a:blip>
              <a:stretch>
                <a:fillRect/>
              </a:stretch>
            </p:blipFill>
            <p:spPr>
              <a:xfrm>
                <a:off x="8343709" y="2205037"/>
                <a:ext cx="206121" cy="206121"/>
              </a:xfrm>
              <a:prstGeom prst="rect">
                <a:avLst/>
              </a:prstGeom>
            </p:spPr>
          </p:pic>
        </p:grpSp>
        <p:sp>
          <p:nvSpPr>
            <p:cNvPr id="56" name="object 133">
              <a:extLst>
                <a:ext uri="{FF2B5EF4-FFF2-40B4-BE49-F238E27FC236}">
                  <a16:creationId xmlns:a16="http://schemas.microsoft.com/office/drawing/2014/main" id="{4D633673-B0EF-3D67-8923-75F09E9B0A0E}"/>
                </a:ext>
              </a:extLst>
            </p:cNvPr>
            <p:cNvSpPr txBox="1"/>
            <p:nvPr/>
          </p:nvSpPr>
          <p:spPr>
            <a:xfrm>
              <a:off x="9812006" y="1586357"/>
              <a:ext cx="823632" cy="120499"/>
            </a:xfrm>
            <a:prstGeom prst="rect">
              <a:avLst/>
            </a:prstGeom>
          </p:spPr>
          <p:txBody>
            <a:bodyPr vert="horz" wrap="square" lIns="0" tIns="11765" rIns="0" bIns="0" rtlCol="0">
              <a:spAutoFit/>
            </a:bodyPr>
            <a:lstStyle/>
            <a:p>
              <a:pPr marL="11206" defTabSz="829361">
                <a:spcBef>
                  <a:spcPts val="93"/>
                </a:spcBef>
              </a:pPr>
              <a:r>
                <a:rPr lang="en-US" sz="1059" b="1" baseline="3472">
                  <a:solidFill>
                    <a:srgbClr val="000000"/>
                  </a:solidFill>
                  <a:latin typeface="Arial"/>
                  <a:cs typeface="Arial"/>
                </a:rPr>
                <a:t>(%)</a:t>
              </a:r>
              <a:r>
                <a:rPr lang="en-US" sz="1059" b="1" spc="79" baseline="3472">
                  <a:solidFill>
                    <a:srgbClr val="000000"/>
                  </a:solidFill>
                  <a:latin typeface="Arial"/>
                  <a:cs typeface="Arial"/>
                </a:rPr>
                <a:t> </a:t>
              </a:r>
              <a:r>
                <a:rPr lang="en-US" sz="706" b="1">
                  <a:solidFill>
                    <a:srgbClr val="000000"/>
                  </a:solidFill>
                  <a:latin typeface="Arial"/>
                  <a:cs typeface="Arial"/>
                </a:rPr>
                <a:t>Primary</a:t>
              </a:r>
              <a:r>
                <a:rPr lang="en-US" sz="706" b="1" spc="-9">
                  <a:solidFill>
                    <a:srgbClr val="000000"/>
                  </a:solidFill>
                  <a:latin typeface="Arial"/>
                  <a:cs typeface="Arial"/>
                </a:rPr>
                <a:t> Owner</a:t>
              </a:r>
              <a:endParaRPr lang="en-US" sz="706">
                <a:solidFill>
                  <a:srgbClr val="000000"/>
                </a:solidFill>
                <a:latin typeface="Arial"/>
                <a:cs typeface="Arial"/>
              </a:endParaRPr>
            </a:p>
          </p:txBody>
        </p:sp>
        <p:sp>
          <p:nvSpPr>
            <p:cNvPr id="57" name="object 136">
              <a:extLst>
                <a:ext uri="{FF2B5EF4-FFF2-40B4-BE49-F238E27FC236}">
                  <a16:creationId xmlns:a16="http://schemas.microsoft.com/office/drawing/2014/main" id="{6A14D384-759D-8C22-C717-1740EB1607C7}"/>
                </a:ext>
              </a:extLst>
            </p:cNvPr>
            <p:cNvSpPr/>
            <p:nvPr/>
          </p:nvSpPr>
          <p:spPr>
            <a:xfrm>
              <a:off x="7038886" y="3191039"/>
              <a:ext cx="16249" cy="282388"/>
            </a:xfrm>
            <a:custGeom>
              <a:avLst/>
              <a:gdLst/>
              <a:ahLst/>
              <a:cxnLst/>
              <a:rect l="l" t="t" r="r" b="b"/>
              <a:pathLst>
                <a:path w="18415" h="320039">
                  <a:moveTo>
                    <a:pt x="18288" y="0"/>
                  </a:moveTo>
                  <a:lnTo>
                    <a:pt x="0" y="0"/>
                  </a:lnTo>
                  <a:lnTo>
                    <a:pt x="0" y="320039"/>
                  </a:lnTo>
                  <a:lnTo>
                    <a:pt x="18288" y="320039"/>
                  </a:lnTo>
                  <a:lnTo>
                    <a:pt x="18288" y="0"/>
                  </a:lnTo>
                  <a:close/>
                </a:path>
              </a:pathLst>
            </a:custGeom>
            <a:solidFill>
              <a:srgbClr val="FF9933"/>
            </a:solidFill>
          </p:spPr>
          <p:txBody>
            <a:bodyPr wrap="square" lIns="0" tIns="0" rIns="0" bIns="0" rtlCol="0"/>
            <a:lstStyle/>
            <a:p>
              <a:pPr defTabSz="829361"/>
              <a:endParaRPr lang="en-US" sz="1588">
                <a:solidFill>
                  <a:srgbClr val="000000"/>
                </a:solidFill>
                <a:latin typeface="Arial"/>
              </a:endParaRPr>
            </a:p>
          </p:txBody>
        </p:sp>
        <p:sp>
          <p:nvSpPr>
            <p:cNvPr id="58" name="object 17">
              <a:extLst>
                <a:ext uri="{FF2B5EF4-FFF2-40B4-BE49-F238E27FC236}">
                  <a16:creationId xmlns:a16="http://schemas.microsoft.com/office/drawing/2014/main" id="{37F3D48A-6694-3B9F-E3A0-CADEAF555DAF}"/>
                </a:ext>
              </a:extLst>
            </p:cNvPr>
            <p:cNvSpPr/>
            <p:nvPr/>
          </p:nvSpPr>
          <p:spPr>
            <a:xfrm>
              <a:off x="8122718" y="2642400"/>
              <a:ext cx="33618" cy="32497"/>
            </a:xfrm>
            <a:custGeom>
              <a:avLst/>
              <a:gdLst/>
              <a:ahLst/>
              <a:cxnLst/>
              <a:rect l="l" t="t" r="r" b="b"/>
              <a:pathLst>
                <a:path w="38100" h="36830">
                  <a:moveTo>
                    <a:pt x="24256" y="0"/>
                  </a:moveTo>
                  <a:lnTo>
                    <a:pt x="17272" y="0"/>
                  </a:lnTo>
                  <a:lnTo>
                    <a:pt x="10233" y="3579"/>
                  </a:lnTo>
                  <a:lnTo>
                    <a:pt x="4778" y="8731"/>
                  </a:lnTo>
                  <a:lnTo>
                    <a:pt x="1252" y="14501"/>
                  </a:lnTo>
                  <a:lnTo>
                    <a:pt x="0" y="19938"/>
                  </a:lnTo>
                  <a:lnTo>
                    <a:pt x="3772" y="26771"/>
                  </a:lnTo>
                  <a:lnTo>
                    <a:pt x="9509" y="32019"/>
                  </a:lnTo>
                  <a:lnTo>
                    <a:pt x="16555" y="35387"/>
                  </a:lnTo>
                  <a:lnTo>
                    <a:pt x="24256" y="36575"/>
                  </a:lnTo>
                  <a:lnTo>
                    <a:pt x="29313" y="32944"/>
                  </a:lnTo>
                  <a:lnTo>
                    <a:pt x="33750" y="27432"/>
                  </a:lnTo>
                  <a:lnTo>
                    <a:pt x="36901" y="20681"/>
                  </a:lnTo>
                  <a:lnTo>
                    <a:pt x="38100" y="13335"/>
                  </a:lnTo>
                  <a:lnTo>
                    <a:pt x="34671" y="6603"/>
                  </a:lnTo>
                  <a:lnTo>
                    <a:pt x="24256" y="0"/>
                  </a:lnTo>
                  <a:close/>
                </a:path>
              </a:pathLst>
            </a:custGeom>
            <a:solidFill>
              <a:srgbClr val="00497B"/>
            </a:solidFill>
          </p:spPr>
          <p:txBody>
            <a:bodyPr wrap="square" lIns="0" tIns="0" rIns="0" bIns="0" rtlCol="0"/>
            <a:lstStyle/>
            <a:p>
              <a:pPr defTabSz="829361"/>
              <a:endParaRPr lang="en-US" sz="1588">
                <a:solidFill>
                  <a:srgbClr val="000000"/>
                </a:solidFill>
                <a:latin typeface="Arial"/>
              </a:endParaRPr>
            </a:p>
          </p:txBody>
        </p:sp>
        <p:sp>
          <p:nvSpPr>
            <p:cNvPr id="59" name="object 18">
              <a:extLst>
                <a:ext uri="{FF2B5EF4-FFF2-40B4-BE49-F238E27FC236}">
                  <a16:creationId xmlns:a16="http://schemas.microsoft.com/office/drawing/2014/main" id="{C7CC8C62-5508-1B9C-90AE-3F64EC36A5BD}"/>
                </a:ext>
              </a:extLst>
            </p:cNvPr>
            <p:cNvSpPr/>
            <p:nvPr/>
          </p:nvSpPr>
          <p:spPr>
            <a:xfrm>
              <a:off x="8122718" y="2642400"/>
              <a:ext cx="33618" cy="32497"/>
            </a:xfrm>
            <a:custGeom>
              <a:avLst/>
              <a:gdLst/>
              <a:ahLst/>
              <a:cxnLst/>
              <a:rect l="l" t="t" r="r" b="b"/>
              <a:pathLst>
                <a:path w="38100" h="36830">
                  <a:moveTo>
                    <a:pt x="0" y="19938"/>
                  </a:moveTo>
                  <a:lnTo>
                    <a:pt x="1252" y="14501"/>
                  </a:lnTo>
                  <a:lnTo>
                    <a:pt x="4778" y="8731"/>
                  </a:lnTo>
                  <a:lnTo>
                    <a:pt x="10233" y="3579"/>
                  </a:lnTo>
                  <a:lnTo>
                    <a:pt x="17272" y="0"/>
                  </a:lnTo>
                  <a:lnTo>
                    <a:pt x="24256" y="0"/>
                  </a:lnTo>
                  <a:lnTo>
                    <a:pt x="34671" y="6603"/>
                  </a:lnTo>
                  <a:lnTo>
                    <a:pt x="38100" y="13335"/>
                  </a:lnTo>
                  <a:lnTo>
                    <a:pt x="36901" y="20681"/>
                  </a:lnTo>
                  <a:lnTo>
                    <a:pt x="33750" y="27432"/>
                  </a:lnTo>
                  <a:lnTo>
                    <a:pt x="29313" y="32944"/>
                  </a:lnTo>
                  <a:lnTo>
                    <a:pt x="24256" y="36575"/>
                  </a:lnTo>
                  <a:lnTo>
                    <a:pt x="16555" y="35387"/>
                  </a:lnTo>
                  <a:lnTo>
                    <a:pt x="9509" y="32019"/>
                  </a:lnTo>
                  <a:lnTo>
                    <a:pt x="3772" y="26771"/>
                  </a:lnTo>
                  <a:lnTo>
                    <a:pt x="0" y="19938"/>
                  </a:lnTo>
                  <a:close/>
                </a:path>
              </a:pathLst>
            </a:custGeom>
            <a:ln w="6350">
              <a:solidFill>
                <a:srgbClr val="FF0000"/>
              </a:solidFill>
            </a:ln>
          </p:spPr>
          <p:txBody>
            <a:bodyPr wrap="square" lIns="0" tIns="0" rIns="0" bIns="0" rtlCol="0"/>
            <a:lstStyle/>
            <a:p>
              <a:pPr defTabSz="829361"/>
              <a:endParaRPr lang="en-US" sz="1588">
                <a:solidFill>
                  <a:srgbClr val="000000"/>
                </a:solidFill>
                <a:latin typeface="Arial"/>
              </a:endParaRPr>
            </a:p>
          </p:txBody>
        </p:sp>
        <p:pic>
          <p:nvPicPr>
            <p:cNvPr id="60" name="object 20">
              <a:extLst>
                <a:ext uri="{FF2B5EF4-FFF2-40B4-BE49-F238E27FC236}">
                  <a16:creationId xmlns:a16="http://schemas.microsoft.com/office/drawing/2014/main" id="{356D209C-BE6F-47DC-2433-EA1FDCDB1F8C}"/>
                </a:ext>
              </a:extLst>
            </p:cNvPr>
            <p:cNvPicPr/>
            <p:nvPr/>
          </p:nvPicPr>
          <p:blipFill>
            <a:blip r:embed="rId27" cstate="email">
              <a:extLst>
                <a:ext uri="{28A0092B-C50C-407E-A947-70E740481C1C}">
                  <a14:useLocalDpi xmlns:a14="http://schemas.microsoft.com/office/drawing/2010/main" val="0"/>
                </a:ext>
              </a:extLst>
            </a:blip>
            <a:stretch>
              <a:fillRect/>
            </a:stretch>
          </p:blipFill>
          <p:spPr>
            <a:xfrm>
              <a:off x="8482932" y="1773552"/>
              <a:ext cx="117326" cy="113290"/>
            </a:xfrm>
            <a:prstGeom prst="rect">
              <a:avLst/>
            </a:prstGeom>
          </p:spPr>
        </p:pic>
        <p:sp>
          <p:nvSpPr>
            <p:cNvPr id="61" name="object 21">
              <a:extLst>
                <a:ext uri="{FF2B5EF4-FFF2-40B4-BE49-F238E27FC236}">
                  <a16:creationId xmlns:a16="http://schemas.microsoft.com/office/drawing/2014/main" id="{F805ADA8-8485-AE28-2FE6-7C7256215FD9}"/>
                </a:ext>
              </a:extLst>
            </p:cNvPr>
            <p:cNvSpPr txBox="1"/>
            <p:nvPr/>
          </p:nvSpPr>
          <p:spPr>
            <a:xfrm>
              <a:off x="8494194" y="1779210"/>
              <a:ext cx="98051" cy="92876"/>
            </a:xfrm>
            <a:prstGeom prst="rect">
              <a:avLst/>
            </a:prstGeom>
          </p:spPr>
          <p:txBody>
            <a:bodyPr vert="horz" wrap="square" lIns="0" tIns="11206" rIns="0" bIns="0" rtlCol="0">
              <a:spAutoFit/>
            </a:bodyPr>
            <a:lstStyle/>
            <a:p>
              <a:pPr marL="11206" defTabSz="829361">
                <a:spcBef>
                  <a:spcPts val="88"/>
                </a:spcBef>
              </a:pPr>
              <a:r>
                <a:rPr lang="en-US" sz="530" b="1" spc="-22">
                  <a:solidFill>
                    <a:srgbClr val="A6A6A6"/>
                  </a:solidFill>
                  <a:latin typeface="Arial"/>
                  <a:cs typeface="Arial"/>
                </a:rPr>
                <a:t>37</a:t>
              </a:r>
              <a:endParaRPr lang="en-US" sz="530">
                <a:solidFill>
                  <a:srgbClr val="000000"/>
                </a:solidFill>
                <a:latin typeface="Arial"/>
                <a:cs typeface="Arial"/>
              </a:endParaRPr>
            </a:p>
          </p:txBody>
        </p:sp>
        <p:sp>
          <p:nvSpPr>
            <p:cNvPr id="62" name="object 34">
              <a:extLst>
                <a:ext uri="{FF2B5EF4-FFF2-40B4-BE49-F238E27FC236}">
                  <a16:creationId xmlns:a16="http://schemas.microsoft.com/office/drawing/2014/main" id="{6443FF8C-3D08-0326-B084-BA41F1C2CFB1}"/>
                </a:ext>
              </a:extLst>
            </p:cNvPr>
            <p:cNvSpPr txBox="1"/>
            <p:nvPr/>
          </p:nvSpPr>
          <p:spPr>
            <a:xfrm>
              <a:off x="8246768" y="3296599"/>
              <a:ext cx="98051" cy="92876"/>
            </a:xfrm>
            <a:prstGeom prst="rect">
              <a:avLst/>
            </a:prstGeom>
          </p:spPr>
          <p:txBody>
            <a:bodyPr vert="horz" wrap="square" lIns="0" tIns="11206" rIns="0" bIns="0" rtlCol="0">
              <a:spAutoFit/>
            </a:bodyPr>
            <a:lstStyle/>
            <a:p>
              <a:pPr marL="11206" defTabSz="829361">
                <a:spcBef>
                  <a:spcPts val="88"/>
                </a:spcBef>
              </a:pPr>
              <a:r>
                <a:rPr lang="en-US" sz="530" b="1" spc="-22">
                  <a:solidFill>
                    <a:srgbClr val="A6A6A6"/>
                  </a:solidFill>
                  <a:latin typeface="Arial"/>
                  <a:cs typeface="Arial"/>
                </a:rPr>
                <a:t>16</a:t>
              </a:r>
              <a:endParaRPr lang="en-US" sz="530">
                <a:solidFill>
                  <a:srgbClr val="000000"/>
                </a:solidFill>
                <a:latin typeface="Arial"/>
                <a:cs typeface="Arial"/>
              </a:endParaRPr>
            </a:p>
          </p:txBody>
        </p:sp>
        <p:sp>
          <p:nvSpPr>
            <p:cNvPr id="63" name="object 64">
              <a:extLst>
                <a:ext uri="{FF2B5EF4-FFF2-40B4-BE49-F238E27FC236}">
                  <a16:creationId xmlns:a16="http://schemas.microsoft.com/office/drawing/2014/main" id="{85C7CC5A-6ABB-C50E-7A85-B222E513FDC5}"/>
                </a:ext>
              </a:extLst>
            </p:cNvPr>
            <p:cNvSpPr txBox="1"/>
            <p:nvPr/>
          </p:nvSpPr>
          <p:spPr>
            <a:xfrm>
              <a:off x="7069927" y="2698429"/>
              <a:ext cx="450476" cy="105524"/>
            </a:xfrm>
            <a:prstGeom prst="rect">
              <a:avLst/>
            </a:prstGeom>
          </p:spPr>
          <p:txBody>
            <a:bodyPr vert="horz" wrap="square" lIns="0" tIns="11765" rIns="0" bIns="0" rtlCol="0">
              <a:spAutoFit/>
            </a:bodyPr>
            <a:lstStyle/>
            <a:p>
              <a:pPr marL="11206" defTabSz="829361">
                <a:spcBef>
                  <a:spcPts val="93"/>
                </a:spcBef>
              </a:pPr>
              <a:r>
                <a:rPr lang="en-US" sz="706" b="1" spc="-9">
                  <a:solidFill>
                    <a:srgbClr val="000000"/>
                  </a:solidFill>
                  <a:latin typeface="Arial"/>
                  <a:cs typeface="Arial"/>
                </a:rPr>
                <a:t>Brucejack</a:t>
              </a:r>
              <a:endParaRPr lang="en-US" sz="706">
                <a:solidFill>
                  <a:srgbClr val="000000"/>
                </a:solidFill>
                <a:latin typeface="Arial"/>
                <a:cs typeface="Arial"/>
              </a:endParaRPr>
            </a:p>
          </p:txBody>
        </p:sp>
        <p:sp>
          <p:nvSpPr>
            <p:cNvPr id="64" name="object 65">
              <a:extLst>
                <a:ext uri="{FF2B5EF4-FFF2-40B4-BE49-F238E27FC236}">
                  <a16:creationId xmlns:a16="http://schemas.microsoft.com/office/drawing/2014/main" id="{C557DCAD-E6A2-C2A0-8842-3399B5D6EDCA}"/>
                </a:ext>
              </a:extLst>
            </p:cNvPr>
            <p:cNvSpPr txBox="1"/>
            <p:nvPr/>
          </p:nvSpPr>
          <p:spPr>
            <a:xfrm>
              <a:off x="7069927" y="2807351"/>
              <a:ext cx="637614" cy="175959"/>
            </a:xfrm>
            <a:prstGeom prst="rect">
              <a:avLst/>
            </a:prstGeom>
          </p:spPr>
          <p:txBody>
            <a:bodyPr vert="horz" wrap="square" lIns="0" tIns="10646" rIns="0" bIns="0" rtlCol="0">
              <a:spAutoFit/>
            </a:bodyPr>
            <a:lstStyle/>
            <a:p>
              <a:pPr marL="11206" defTabSz="829361">
                <a:spcBef>
                  <a:spcPts val="83"/>
                </a:spcBef>
              </a:pPr>
              <a:r>
                <a:rPr lang="en-US" sz="618">
                  <a:solidFill>
                    <a:srgbClr val="000000"/>
                  </a:solidFill>
                  <a:latin typeface="Arial"/>
                  <a:cs typeface="Arial"/>
                </a:rPr>
                <a:t>Newmont</a:t>
              </a:r>
              <a:r>
                <a:rPr lang="en-US" sz="618" spc="-22">
                  <a:solidFill>
                    <a:srgbClr val="000000"/>
                  </a:solidFill>
                  <a:latin typeface="Arial"/>
                  <a:cs typeface="Arial"/>
                </a:rPr>
                <a:t> </a:t>
              </a:r>
              <a:r>
                <a:rPr lang="en-US" sz="618" spc="-9">
                  <a:solidFill>
                    <a:srgbClr val="000000"/>
                  </a:solidFill>
                  <a:latin typeface="Arial"/>
                  <a:cs typeface="Arial"/>
                </a:rPr>
                <a:t>(100%)</a:t>
              </a:r>
              <a:endParaRPr lang="en-US" sz="618">
                <a:solidFill>
                  <a:srgbClr val="000000"/>
                </a:solidFill>
                <a:latin typeface="Arial"/>
                <a:cs typeface="Arial"/>
              </a:endParaRPr>
            </a:p>
            <a:p>
              <a:pPr marL="11206" defTabSz="829361"/>
              <a:r>
                <a:rPr lang="en-US" sz="618" b="1" i="1">
                  <a:solidFill>
                    <a:srgbClr val="000000"/>
                  </a:solidFill>
                  <a:latin typeface="Arial"/>
                  <a:cs typeface="Arial"/>
                </a:rPr>
                <a:t>(425</a:t>
              </a:r>
              <a:r>
                <a:rPr lang="en-US" sz="618" b="1" i="1" spc="-14">
                  <a:solidFill>
                    <a:srgbClr val="000000"/>
                  </a:solidFill>
                  <a:latin typeface="Arial"/>
                  <a:cs typeface="Arial"/>
                </a:rPr>
                <a:t> </a:t>
              </a:r>
              <a:r>
                <a:rPr lang="en-US" sz="618" b="1" i="1" spc="-9">
                  <a:solidFill>
                    <a:srgbClr val="000000"/>
                  </a:solidFill>
                  <a:latin typeface="Arial"/>
                  <a:cs typeface="Arial"/>
                </a:rPr>
                <a:t>Employees)</a:t>
              </a:r>
              <a:endParaRPr lang="en-US" sz="618">
                <a:solidFill>
                  <a:srgbClr val="000000"/>
                </a:solidFill>
                <a:latin typeface="Arial"/>
                <a:cs typeface="Arial"/>
              </a:endParaRPr>
            </a:p>
          </p:txBody>
        </p:sp>
        <p:sp>
          <p:nvSpPr>
            <p:cNvPr id="65" name="object 67">
              <a:extLst>
                <a:ext uri="{FF2B5EF4-FFF2-40B4-BE49-F238E27FC236}">
                  <a16:creationId xmlns:a16="http://schemas.microsoft.com/office/drawing/2014/main" id="{2690E3AA-9D99-1CA8-7B2C-26965E1D8598}"/>
                </a:ext>
              </a:extLst>
            </p:cNvPr>
            <p:cNvSpPr txBox="1"/>
            <p:nvPr/>
          </p:nvSpPr>
          <p:spPr>
            <a:xfrm>
              <a:off x="7074519" y="3951919"/>
              <a:ext cx="826995" cy="215026"/>
            </a:xfrm>
            <a:prstGeom prst="rect">
              <a:avLst/>
            </a:prstGeom>
          </p:spPr>
          <p:txBody>
            <a:bodyPr vert="horz" wrap="square" lIns="0" tIns="11206" rIns="0" bIns="0" rtlCol="0">
              <a:spAutoFit/>
            </a:bodyPr>
            <a:lstStyle/>
            <a:p>
              <a:pPr marL="11206" defTabSz="829361">
                <a:spcBef>
                  <a:spcPts val="88"/>
                </a:spcBef>
              </a:pPr>
              <a:r>
                <a:rPr lang="en-US" sz="706" b="1" spc="-9">
                  <a:solidFill>
                    <a:srgbClr val="000000"/>
                  </a:solidFill>
                  <a:latin typeface="Arial"/>
                  <a:cs typeface="Arial"/>
                </a:rPr>
                <a:t>Huckleberry</a:t>
              </a:r>
              <a:endParaRPr lang="en-US" sz="706">
                <a:solidFill>
                  <a:srgbClr val="000000"/>
                </a:solidFill>
                <a:latin typeface="Arial"/>
                <a:cs typeface="Arial"/>
              </a:endParaRPr>
            </a:p>
            <a:p>
              <a:pPr marL="11206" defTabSz="829361">
                <a:spcBef>
                  <a:spcPts val="5"/>
                </a:spcBef>
              </a:pPr>
              <a:r>
                <a:rPr lang="en-US" sz="618">
                  <a:solidFill>
                    <a:srgbClr val="000000"/>
                  </a:solidFill>
                  <a:latin typeface="Arial"/>
                  <a:cs typeface="Arial"/>
                </a:rPr>
                <a:t>Imperial</a:t>
              </a:r>
              <a:r>
                <a:rPr lang="en-US" sz="618" spc="-26">
                  <a:solidFill>
                    <a:srgbClr val="000000"/>
                  </a:solidFill>
                  <a:latin typeface="Arial"/>
                  <a:cs typeface="Arial"/>
                </a:rPr>
                <a:t> </a:t>
              </a:r>
              <a:r>
                <a:rPr lang="en-US" sz="618">
                  <a:solidFill>
                    <a:srgbClr val="000000"/>
                  </a:solidFill>
                  <a:latin typeface="Arial"/>
                  <a:cs typeface="Arial"/>
                </a:rPr>
                <a:t>Metals</a:t>
              </a:r>
              <a:r>
                <a:rPr lang="en-US" sz="618" spc="-26">
                  <a:solidFill>
                    <a:srgbClr val="000000"/>
                  </a:solidFill>
                  <a:latin typeface="Arial"/>
                  <a:cs typeface="Arial"/>
                </a:rPr>
                <a:t> </a:t>
              </a:r>
              <a:r>
                <a:rPr lang="en-US" sz="618" spc="-9">
                  <a:solidFill>
                    <a:srgbClr val="000000"/>
                  </a:solidFill>
                  <a:latin typeface="Arial"/>
                  <a:cs typeface="Arial"/>
                </a:rPr>
                <a:t>(100%)</a:t>
              </a:r>
              <a:endParaRPr lang="en-US" sz="618">
                <a:solidFill>
                  <a:srgbClr val="000000"/>
                </a:solidFill>
                <a:latin typeface="Arial"/>
                <a:cs typeface="Arial"/>
              </a:endParaRPr>
            </a:p>
          </p:txBody>
        </p:sp>
        <p:sp>
          <p:nvSpPr>
            <p:cNvPr id="66" name="object 69">
              <a:extLst>
                <a:ext uri="{FF2B5EF4-FFF2-40B4-BE49-F238E27FC236}">
                  <a16:creationId xmlns:a16="http://schemas.microsoft.com/office/drawing/2014/main" id="{2DBF6B92-13CB-D86C-291E-0CC61547EDA7}"/>
                </a:ext>
              </a:extLst>
            </p:cNvPr>
            <p:cNvSpPr txBox="1"/>
            <p:nvPr/>
          </p:nvSpPr>
          <p:spPr>
            <a:xfrm>
              <a:off x="7075529" y="3606106"/>
              <a:ext cx="745191" cy="188798"/>
            </a:xfrm>
            <a:prstGeom prst="rect">
              <a:avLst/>
            </a:prstGeom>
          </p:spPr>
          <p:txBody>
            <a:bodyPr vert="horz" wrap="square" lIns="0" tIns="11765" rIns="0" bIns="0" rtlCol="0">
              <a:spAutoFit/>
            </a:bodyPr>
            <a:lstStyle/>
            <a:p>
              <a:pPr marL="11206" defTabSz="829361">
                <a:spcBef>
                  <a:spcPts val="93"/>
                </a:spcBef>
              </a:pPr>
              <a:r>
                <a:rPr lang="en-US" sz="706" b="1" spc="-9">
                  <a:solidFill>
                    <a:srgbClr val="000000"/>
                  </a:solidFill>
                  <a:latin typeface="Arial"/>
                  <a:cs typeface="Arial"/>
                </a:rPr>
                <a:t>Endako</a:t>
              </a:r>
              <a:endParaRPr lang="en-US" sz="706">
                <a:solidFill>
                  <a:srgbClr val="000000"/>
                </a:solidFill>
                <a:latin typeface="Arial"/>
                <a:cs typeface="Arial"/>
              </a:endParaRPr>
            </a:p>
            <a:p>
              <a:pPr marL="11206" defTabSz="829361"/>
              <a:r>
                <a:rPr lang="en-US" sz="618">
                  <a:solidFill>
                    <a:srgbClr val="000000"/>
                  </a:solidFill>
                  <a:latin typeface="Arial"/>
                  <a:cs typeface="Arial"/>
                </a:rPr>
                <a:t>Centerra Gold</a:t>
              </a:r>
              <a:r>
                <a:rPr lang="en-US" sz="618" spc="-26">
                  <a:solidFill>
                    <a:srgbClr val="000000"/>
                  </a:solidFill>
                  <a:latin typeface="Arial"/>
                  <a:cs typeface="Arial"/>
                </a:rPr>
                <a:t> </a:t>
              </a:r>
              <a:r>
                <a:rPr lang="en-US" sz="618" spc="-9">
                  <a:solidFill>
                    <a:srgbClr val="000000"/>
                  </a:solidFill>
                  <a:latin typeface="Arial"/>
                  <a:cs typeface="Arial"/>
                </a:rPr>
                <a:t>(75%)</a:t>
              </a:r>
              <a:endParaRPr lang="en-US" sz="618">
                <a:solidFill>
                  <a:srgbClr val="000000"/>
                </a:solidFill>
                <a:latin typeface="Arial"/>
                <a:cs typeface="Arial"/>
              </a:endParaRPr>
            </a:p>
          </p:txBody>
        </p:sp>
        <p:sp>
          <p:nvSpPr>
            <p:cNvPr id="67" name="object 71">
              <a:extLst>
                <a:ext uri="{FF2B5EF4-FFF2-40B4-BE49-F238E27FC236}">
                  <a16:creationId xmlns:a16="http://schemas.microsoft.com/office/drawing/2014/main" id="{F947F613-B9F8-21E2-6CCF-7F622924B044}"/>
                </a:ext>
              </a:extLst>
            </p:cNvPr>
            <p:cNvSpPr txBox="1"/>
            <p:nvPr/>
          </p:nvSpPr>
          <p:spPr>
            <a:xfrm>
              <a:off x="7087407" y="1977443"/>
              <a:ext cx="1051673" cy="215590"/>
            </a:xfrm>
            <a:prstGeom prst="rect">
              <a:avLst/>
            </a:prstGeom>
          </p:spPr>
          <p:txBody>
            <a:bodyPr vert="horz" wrap="square" lIns="0" tIns="11765" rIns="0" bIns="0" rtlCol="0">
              <a:spAutoFit/>
            </a:bodyPr>
            <a:lstStyle/>
            <a:p>
              <a:pPr marL="11206" defTabSz="829361">
                <a:spcBef>
                  <a:spcPts val="93"/>
                </a:spcBef>
              </a:pPr>
              <a:r>
                <a:rPr lang="en-US" sz="706" b="1">
                  <a:solidFill>
                    <a:srgbClr val="000000"/>
                  </a:solidFill>
                  <a:latin typeface="Arial"/>
                  <a:cs typeface="Arial"/>
                </a:rPr>
                <a:t>Galore</a:t>
              </a:r>
              <a:r>
                <a:rPr lang="en-US" sz="706" b="1" spc="-5">
                  <a:solidFill>
                    <a:srgbClr val="000000"/>
                  </a:solidFill>
                  <a:latin typeface="Arial"/>
                  <a:cs typeface="Arial"/>
                </a:rPr>
                <a:t> </a:t>
              </a:r>
              <a:r>
                <a:rPr lang="en-US" sz="706" b="1" spc="-9">
                  <a:solidFill>
                    <a:srgbClr val="000000"/>
                  </a:solidFill>
                  <a:latin typeface="Arial"/>
                  <a:cs typeface="Arial"/>
                </a:rPr>
                <a:t>Creek</a:t>
              </a:r>
              <a:endParaRPr lang="en-US" sz="706">
                <a:solidFill>
                  <a:srgbClr val="000000"/>
                </a:solidFill>
                <a:latin typeface="Arial"/>
                <a:cs typeface="Arial"/>
              </a:endParaRPr>
            </a:p>
            <a:p>
              <a:pPr marL="11206" defTabSz="829361"/>
              <a:r>
                <a:rPr lang="en-US" sz="618">
                  <a:solidFill>
                    <a:srgbClr val="000000"/>
                  </a:solidFill>
                  <a:latin typeface="Arial"/>
                  <a:cs typeface="Arial"/>
                </a:rPr>
                <a:t>Newmont</a:t>
              </a:r>
              <a:r>
                <a:rPr lang="en-US" sz="618" spc="-14">
                  <a:solidFill>
                    <a:srgbClr val="000000"/>
                  </a:solidFill>
                  <a:latin typeface="Arial"/>
                  <a:cs typeface="Arial"/>
                </a:rPr>
                <a:t> </a:t>
              </a:r>
              <a:r>
                <a:rPr lang="en-US" sz="618">
                  <a:solidFill>
                    <a:srgbClr val="000000"/>
                  </a:solidFill>
                  <a:latin typeface="Arial"/>
                  <a:cs typeface="Arial"/>
                </a:rPr>
                <a:t>(50%) /</a:t>
              </a:r>
              <a:r>
                <a:rPr lang="en-US" sz="618" spc="-9">
                  <a:solidFill>
                    <a:srgbClr val="000000"/>
                  </a:solidFill>
                  <a:latin typeface="Arial"/>
                  <a:cs typeface="Arial"/>
                </a:rPr>
                <a:t> </a:t>
              </a:r>
              <a:r>
                <a:rPr lang="en-US" sz="618">
                  <a:solidFill>
                    <a:srgbClr val="000000"/>
                  </a:solidFill>
                  <a:latin typeface="Arial"/>
                  <a:cs typeface="Arial"/>
                </a:rPr>
                <a:t>Teck</a:t>
              </a:r>
              <a:r>
                <a:rPr lang="en-US" sz="618" spc="-26">
                  <a:solidFill>
                    <a:srgbClr val="000000"/>
                  </a:solidFill>
                  <a:latin typeface="Arial"/>
                  <a:cs typeface="Arial"/>
                </a:rPr>
                <a:t> </a:t>
              </a:r>
              <a:r>
                <a:rPr lang="en-US" sz="618" spc="-17">
                  <a:solidFill>
                    <a:srgbClr val="000000"/>
                  </a:solidFill>
                  <a:latin typeface="Arial"/>
                  <a:cs typeface="Arial"/>
                </a:rPr>
                <a:t>(50%)</a:t>
              </a:r>
              <a:endParaRPr lang="en-US" sz="618">
                <a:solidFill>
                  <a:srgbClr val="000000"/>
                </a:solidFill>
                <a:latin typeface="Arial"/>
                <a:cs typeface="Arial"/>
              </a:endParaRPr>
            </a:p>
          </p:txBody>
        </p:sp>
        <p:sp>
          <p:nvSpPr>
            <p:cNvPr id="68" name="object 72">
              <a:extLst>
                <a:ext uri="{FF2B5EF4-FFF2-40B4-BE49-F238E27FC236}">
                  <a16:creationId xmlns:a16="http://schemas.microsoft.com/office/drawing/2014/main" id="{BC9803BE-54CC-200D-A10D-59854D831F04}"/>
                </a:ext>
              </a:extLst>
            </p:cNvPr>
            <p:cNvSpPr/>
            <p:nvPr/>
          </p:nvSpPr>
          <p:spPr>
            <a:xfrm>
              <a:off x="7064436" y="1990218"/>
              <a:ext cx="16249" cy="201706"/>
            </a:xfrm>
            <a:custGeom>
              <a:avLst/>
              <a:gdLst/>
              <a:ahLst/>
              <a:cxnLst/>
              <a:rect l="l" t="t" r="r" b="b"/>
              <a:pathLst>
                <a:path w="18415" h="228600">
                  <a:moveTo>
                    <a:pt x="18288" y="0"/>
                  </a:moveTo>
                  <a:lnTo>
                    <a:pt x="0" y="0"/>
                  </a:lnTo>
                  <a:lnTo>
                    <a:pt x="0" y="228600"/>
                  </a:lnTo>
                  <a:lnTo>
                    <a:pt x="18288" y="228600"/>
                  </a:lnTo>
                  <a:lnTo>
                    <a:pt x="18288" y="0"/>
                  </a:lnTo>
                  <a:close/>
                </a:path>
              </a:pathLst>
            </a:custGeom>
            <a:solidFill>
              <a:srgbClr val="FFC9AC"/>
            </a:solidFill>
          </p:spPr>
          <p:txBody>
            <a:bodyPr wrap="square" lIns="0" tIns="0" rIns="0" bIns="0" rtlCol="0"/>
            <a:lstStyle/>
            <a:p>
              <a:pPr defTabSz="829361"/>
              <a:endParaRPr lang="en-US" sz="1588">
                <a:solidFill>
                  <a:srgbClr val="000000"/>
                </a:solidFill>
                <a:latin typeface="Arial"/>
              </a:endParaRPr>
            </a:p>
          </p:txBody>
        </p:sp>
        <p:sp>
          <p:nvSpPr>
            <p:cNvPr id="69" name="object 73">
              <a:extLst>
                <a:ext uri="{FF2B5EF4-FFF2-40B4-BE49-F238E27FC236}">
                  <a16:creationId xmlns:a16="http://schemas.microsoft.com/office/drawing/2014/main" id="{7CFCAE84-F801-D902-3A0D-59D5294714A8}"/>
                </a:ext>
              </a:extLst>
            </p:cNvPr>
            <p:cNvSpPr/>
            <p:nvPr/>
          </p:nvSpPr>
          <p:spPr>
            <a:xfrm>
              <a:off x="7634591" y="2194613"/>
              <a:ext cx="383802" cy="155202"/>
            </a:xfrm>
            <a:custGeom>
              <a:avLst/>
              <a:gdLst/>
              <a:ahLst/>
              <a:cxnLst/>
              <a:rect l="l" t="t" r="r" b="b"/>
              <a:pathLst>
                <a:path w="434975" h="175894">
                  <a:moveTo>
                    <a:pt x="0" y="0"/>
                  </a:moveTo>
                  <a:lnTo>
                    <a:pt x="0" y="87756"/>
                  </a:lnTo>
                  <a:lnTo>
                    <a:pt x="434975" y="87756"/>
                  </a:lnTo>
                  <a:lnTo>
                    <a:pt x="434975" y="175387"/>
                  </a:lnTo>
                </a:path>
              </a:pathLst>
            </a:custGeom>
            <a:ln w="6350">
              <a:solidFill>
                <a:srgbClr val="000000"/>
              </a:solidFill>
            </a:ln>
          </p:spPr>
          <p:txBody>
            <a:bodyPr wrap="square" lIns="0" tIns="0" rIns="0" bIns="0" rtlCol="0"/>
            <a:lstStyle/>
            <a:p>
              <a:pPr defTabSz="829361"/>
              <a:endParaRPr lang="en-US" sz="1588">
                <a:solidFill>
                  <a:srgbClr val="000000"/>
                </a:solidFill>
                <a:latin typeface="Arial"/>
              </a:endParaRPr>
            </a:p>
          </p:txBody>
        </p:sp>
        <p:sp>
          <p:nvSpPr>
            <p:cNvPr id="70" name="object 78">
              <a:extLst>
                <a:ext uri="{FF2B5EF4-FFF2-40B4-BE49-F238E27FC236}">
                  <a16:creationId xmlns:a16="http://schemas.microsoft.com/office/drawing/2014/main" id="{F33E40AD-5EB5-3C5E-4F24-B122C322B758}"/>
                </a:ext>
              </a:extLst>
            </p:cNvPr>
            <p:cNvSpPr/>
            <p:nvPr/>
          </p:nvSpPr>
          <p:spPr>
            <a:xfrm>
              <a:off x="8418554" y="2194613"/>
              <a:ext cx="16249" cy="282388"/>
            </a:xfrm>
            <a:custGeom>
              <a:avLst/>
              <a:gdLst/>
              <a:ahLst/>
              <a:cxnLst/>
              <a:rect l="l" t="t" r="r" b="b"/>
              <a:pathLst>
                <a:path w="18415" h="320039">
                  <a:moveTo>
                    <a:pt x="18288" y="0"/>
                  </a:moveTo>
                  <a:lnTo>
                    <a:pt x="0" y="0"/>
                  </a:lnTo>
                  <a:lnTo>
                    <a:pt x="0" y="320039"/>
                  </a:lnTo>
                  <a:lnTo>
                    <a:pt x="18288" y="320039"/>
                  </a:lnTo>
                  <a:lnTo>
                    <a:pt x="18288" y="0"/>
                  </a:lnTo>
                  <a:close/>
                </a:path>
              </a:pathLst>
            </a:custGeom>
            <a:solidFill>
              <a:srgbClr val="FF9933"/>
            </a:solidFill>
          </p:spPr>
          <p:txBody>
            <a:bodyPr wrap="square" lIns="0" tIns="0" rIns="0" bIns="0" rtlCol="0"/>
            <a:lstStyle/>
            <a:p>
              <a:pPr defTabSz="829361"/>
              <a:endParaRPr lang="en-US" sz="1588">
                <a:solidFill>
                  <a:srgbClr val="000000"/>
                </a:solidFill>
                <a:latin typeface="Arial"/>
              </a:endParaRPr>
            </a:p>
          </p:txBody>
        </p:sp>
        <p:sp>
          <p:nvSpPr>
            <p:cNvPr id="71" name="object 94">
              <a:extLst>
                <a:ext uri="{FF2B5EF4-FFF2-40B4-BE49-F238E27FC236}">
                  <a16:creationId xmlns:a16="http://schemas.microsoft.com/office/drawing/2014/main" id="{0AF9F096-F313-F7DA-D1D7-92547AF2B60F}"/>
                </a:ext>
              </a:extLst>
            </p:cNvPr>
            <p:cNvSpPr/>
            <p:nvPr/>
          </p:nvSpPr>
          <p:spPr>
            <a:xfrm>
              <a:off x="8887856" y="3929284"/>
              <a:ext cx="16249" cy="201706"/>
            </a:xfrm>
            <a:custGeom>
              <a:avLst/>
              <a:gdLst/>
              <a:ahLst/>
              <a:cxnLst/>
              <a:rect l="l" t="t" r="r" b="b"/>
              <a:pathLst>
                <a:path w="18415" h="228600">
                  <a:moveTo>
                    <a:pt x="18288" y="0"/>
                  </a:moveTo>
                  <a:lnTo>
                    <a:pt x="0" y="0"/>
                  </a:lnTo>
                  <a:lnTo>
                    <a:pt x="0" y="228600"/>
                  </a:lnTo>
                  <a:lnTo>
                    <a:pt x="18288" y="228600"/>
                  </a:lnTo>
                  <a:lnTo>
                    <a:pt x="18288" y="0"/>
                  </a:lnTo>
                  <a:close/>
                </a:path>
              </a:pathLst>
            </a:custGeom>
            <a:solidFill>
              <a:srgbClr val="FFC9AC"/>
            </a:solidFill>
          </p:spPr>
          <p:txBody>
            <a:bodyPr wrap="square" lIns="0" tIns="0" rIns="0" bIns="0" rtlCol="0"/>
            <a:lstStyle/>
            <a:p>
              <a:pPr defTabSz="829361"/>
              <a:endParaRPr lang="en-US" sz="1588">
                <a:solidFill>
                  <a:srgbClr val="000000"/>
                </a:solidFill>
                <a:latin typeface="Arial"/>
              </a:endParaRPr>
            </a:p>
          </p:txBody>
        </p:sp>
        <p:sp>
          <p:nvSpPr>
            <p:cNvPr id="72" name="object 134">
              <a:extLst>
                <a:ext uri="{FF2B5EF4-FFF2-40B4-BE49-F238E27FC236}">
                  <a16:creationId xmlns:a16="http://schemas.microsoft.com/office/drawing/2014/main" id="{5B87586D-8D98-081B-98D7-8210678268FF}"/>
                </a:ext>
              </a:extLst>
            </p:cNvPr>
            <p:cNvSpPr txBox="1"/>
            <p:nvPr/>
          </p:nvSpPr>
          <p:spPr>
            <a:xfrm>
              <a:off x="7062419" y="3164820"/>
              <a:ext cx="490817" cy="215590"/>
            </a:xfrm>
            <a:prstGeom prst="rect">
              <a:avLst/>
            </a:prstGeom>
          </p:spPr>
          <p:txBody>
            <a:bodyPr vert="horz" wrap="square" lIns="0" tIns="11765" rIns="0" bIns="0" rtlCol="0">
              <a:spAutoFit/>
            </a:bodyPr>
            <a:lstStyle/>
            <a:p>
              <a:pPr marL="11206" defTabSz="829361">
                <a:spcBef>
                  <a:spcPts val="93"/>
                </a:spcBef>
              </a:pPr>
              <a:r>
                <a:rPr lang="en-US" sz="706" b="1" spc="-9">
                  <a:solidFill>
                    <a:srgbClr val="000000"/>
                  </a:solidFill>
                  <a:latin typeface="Arial"/>
                  <a:cs typeface="Arial"/>
                </a:rPr>
                <a:t>Premier</a:t>
              </a:r>
              <a:endParaRPr lang="en-US" sz="706">
                <a:solidFill>
                  <a:srgbClr val="000000"/>
                </a:solidFill>
                <a:latin typeface="Arial"/>
                <a:cs typeface="Arial"/>
              </a:endParaRPr>
            </a:p>
            <a:p>
              <a:pPr marL="11206" defTabSz="829361"/>
              <a:r>
                <a:rPr lang="en-US" sz="618">
                  <a:solidFill>
                    <a:srgbClr val="000000"/>
                  </a:solidFill>
                  <a:latin typeface="Arial"/>
                  <a:cs typeface="Arial"/>
                </a:rPr>
                <a:t>Ascot</a:t>
              </a:r>
              <a:r>
                <a:rPr lang="en-US" sz="618" spc="-17">
                  <a:solidFill>
                    <a:srgbClr val="000000"/>
                  </a:solidFill>
                  <a:latin typeface="Arial"/>
                  <a:cs typeface="Arial"/>
                </a:rPr>
                <a:t> </a:t>
              </a:r>
              <a:r>
                <a:rPr lang="en-US" sz="618" spc="-9">
                  <a:solidFill>
                    <a:srgbClr val="000000"/>
                  </a:solidFill>
                  <a:latin typeface="Arial"/>
                  <a:cs typeface="Arial"/>
                </a:rPr>
                <a:t>(100%)</a:t>
              </a:r>
              <a:endParaRPr lang="en-US" sz="618">
                <a:solidFill>
                  <a:srgbClr val="000000"/>
                </a:solidFill>
                <a:latin typeface="Arial"/>
                <a:cs typeface="Arial"/>
              </a:endParaRPr>
            </a:p>
          </p:txBody>
        </p:sp>
        <p:sp>
          <p:nvSpPr>
            <p:cNvPr id="73" name="object 135">
              <a:extLst>
                <a:ext uri="{FF2B5EF4-FFF2-40B4-BE49-F238E27FC236}">
                  <a16:creationId xmlns:a16="http://schemas.microsoft.com/office/drawing/2014/main" id="{B849E15D-BBB8-5A02-6F7E-A57827774582}"/>
                </a:ext>
              </a:extLst>
            </p:cNvPr>
            <p:cNvSpPr txBox="1"/>
            <p:nvPr/>
          </p:nvSpPr>
          <p:spPr>
            <a:xfrm>
              <a:off x="7062418" y="3367869"/>
              <a:ext cx="637614" cy="105841"/>
            </a:xfrm>
            <a:prstGeom prst="rect">
              <a:avLst/>
            </a:prstGeom>
          </p:spPr>
          <p:txBody>
            <a:bodyPr vert="horz" wrap="square" lIns="0" tIns="10646" rIns="0" bIns="0" rtlCol="0">
              <a:spAutoFit/>
            </a:bodyPr>
            <a:lstStyle/>
            <a:p>
              <a:pPr marL="11206" defTabSz="829361">
                <a:spcBef>
                  <a:spcPts val="83"/>
                </a:spcBef>
              </a:pPr>
              <a:r>
                <a:rPr lang="en-US" sz="618" b="1" i="1">
                  <a:solidFill>
                    <a:srgbClr val="000000"/>
                  </a:solidFill>
                  <a:latin typeface="Arial"/>
                  <a:cs typeface="Arial"/>
                </a:rPr>
                <a:t>(425</a:t>
              </a:r>
              <a:r>
                <a:rPr lang="en-US" sz="618" b="1" i="1" spc="-14">
                  <a:solidFill>
                    <a:srgbClr val="000000"/>
                  </a:solidFill>
                  <a:latin typeface="Arial"/>
                  <a:cs typeface="Arial"/>
                </a:rPr>
                <a:t> </a:t>
              </a:r>
              <a:r>
                <a:rPr lang="en-US" sz="618" b="1" i="1" spc="-9">
                  <a:solidFill>
                    <a:srgbClr val="000000"/>
                  </a:solidFill>
                  <a:latin typeface="Arial"/>
                  <a:cs typeface="Arial"/>
                </a:rPr>
                <a:t>Employees)</a:t>
              </a:r>
              <a:endParaRPr lang="en-US" sz="618">
                <a:solidFill>
                  <a:srgbClr val="000000"/>
                </a:solidFill>
                <a:latin typeface="Arial"/>
                <a:cs typeface="Arial"/>
              </a:endParaRPr>
            </a:p>
          </p:txBody>
        </p:sp>
        <p:grpSp>
          <p:nvGrpSpPr>
            <p:cNvPr id="74" name="object 137">
              <a:extLst>
                <a:ext uri="{FF2B5EF4-FFF2-40B4-BE49-F238E27FC236}">
                  <a16:creationId xmlns:a16="http://schemas.microsoft.com/office/drawing/2014/main" id="{71F6C8E8-32CB-5FB3-6BF0-C802B30F660E}"/>
                </a:ext>
              </a:extLst>
            </p:cNvPr>
            <p:cNvGrpSpPr/>
            <p:nvPr/>
          </p:nvGrpSpPr>
          <p:grpSpPr>
            <a:xfrm>
              <a:off x="7584725" y="2236187"/>
              <a:ext cx="706531" cy="1032062"/>
              <a:chOff x="7842377" y="1880489"/>
              <a:chExt cx="800735" cy="1169670"/>
            </a:xfrm>
          </p:grpSpPr>
          <p:sp>
            <p:nvSpPr>
              <p:cNvPr id="84" name="object 138">
                <a:extLst>
                  <a:ext uri="{FF2B5EF4-FFF2-40B4-BE49-F238E27FC236}">
                    <a16:creationId xmlns:a16="http://schemas.microsoft.com/office/drawing/2014/main" id="{A51174ED-39AF-F701-A4CD-7FB0E81A254F}"/>
                  </a:ext>
                </a:extLst>
              </p:cNvPr>
              <p:cNvSpPr/>
              <p:nvPr/>
            </p:nvSpPr>
            <p:spPr>
              <a:xfrm>
                <a:off x="7845552" y="2663952"/>
                <a:ext cx="627380" cy="382905"/>
              </a:xfrm>
              <a:custGeom>
                <a:avLst/>
                <a:gdLst/>
                <a:ahLst/>
                <a:cxnLst/>
                <a:rect l="l" t="t" r="r" b="b"/>
                <a:pathLst>
                  <a:path w="627379" h="382905">
                    <a:moveTo>
                      <a:pt x="0" y="382777"/>
                    </a:moveTo>
                    <a:lnTo>
                      <a:pt x="627126" y="382777"/>
                    </a:lnTo>
                    <a:lnTo>
                      <a:pt x="627126" y="0"/>
                    </a:lnTo>
                  </a:path>
                </a:pathLst>
              </a:custGeom>
              <a:ln w="6350">
                <a:solidFill>
                  <a:srgbClr val="000000"/>
                </a:solidFill>
              </a:ln>
            </p:spPr>
            <p:txBody>
              <a:bodyPr wrap="square" lIns="0" tIns="0" rIns="0" bIns="0" rtlCol="0"/>
              <a:lstStyle/>
              <a:p>
                <a:pPr defTabSz="829361"/>
                <a:endParaRPr lang="en-US" sz="1588">
                  <a:solidFill>
                    <a:srgbClr val="000000"/>
                  </a:solidFill>
                  <a:latin typeface="Arial"/>
                </a:endParaRPr>
              </a:p>
            </p:txBody>
          </p:sp>
          <p:pic>
            <p:nvPicPr>
              <p:cNvPr id="85" name="object 139">
                <a:extLst>
                  <a:ext uri="{FF2B5EF4-FFF2-40B4-BE49-F238E27FC236}">
                    <a16:creationId xmlns:a16="http://schemas.microsoft.com/office/drawing/2014/main" id="{A465528A-72B5-AABD-20F3-4D663C86A927}"/>
                  </a:ext>
                </a:extLst>
              </p:cNvPr>
              <p:cNvPicPr/>
              <p:nvPr/>
            </p:nvPicPr>
            <p:blipFill>
              <a:blip r:embed="rId28" cstate="email">
                <a:extLst>
                  <a:ext uri="{28A0092B-C50C-407E-A947-70E740481C1C}">
                    <a14:useLocalDpi xmlns:a14="http://schemas.microsoft.com/office/drawing/2010/main" val="0"/>
                  </a:ext>
                </a:extLst>
              </a:blip>
              <a:stretch>
                <a:fillRect/>
              </a:stretch>
            </p:blipFill>
            <p:spPr>
              <a:xfrm>
                <a:off x="8429117" y="2578481"/>
                <a:ext cx="88646" cy="88646"/>
              </a:xfrm>
              <a:prstGeom prst="rect">
                <a:avLst/>
              </a:prstGeom>
            </p:spPr>
          </p:pic>
          <p:sp>
            <p:nvSpPr>
              <p:cNvPr id="86" name="object 140">
                <a:extLst>
                  <a:ext uri="{FF2B5EF4-FFF2-40B4-BE49-F238E27FC236}">
                    <a16:creationId xmlns:a16="http://schemas.microsoft.com/office/drawing/2014/main" id="{A22455C6-6331-8F1E-5325-E378496DF479}"/>
                  </a:ext>
                </a:extLst>
              </p:cNvPr>
              <p:cNvSpPr/>
              <p:nvPr/>
            </p:nvSpPr>
            <p:spPr>
              <a:xfrm>
                <a:off x="8557260" y="1883664"/>
                <a:ext cx="82550" cy="82550"/>
              </a:xfrm>
              <a:custGeom>
                <a:avLst/>
                <a:gdLst/>
                <a:ahLst/>
                <a:cxnLst/>
                <a:rect l="l" t="t" r="r" b="b"/>
                <a:pathLst>
                  <a:path w="82550" h="82550">
                    <a:moveTo>
                      <a:pt x="41148" y="0"/>
                    </a:moveTo>
                    <a:lnTo>
                      <a:pt x="25128" y="3232"/>
                    </a:lnTo>
                    <a:lnTo>
                      <a:pt x="12049" y="12049"/>
                    </a:lnTo>
                    <a:lnTo>
                      <a:pt x="3232" y="25128"/>
                    </a:lnTo>
                    <a:lnTo>
                      <a:pt x="0" y="41148"/>
                    </a:lnTo>
                    <a:lnTo>
                      <a:pt x="3232" y="57167"/>
                    </a:lnTo>
                    <a:lnTo>
                      <a:pt x="12049" y="70246"/>
                    </a:lnTo>
                    <a:lnTo>
                      <a:pt x="25128" y="79063"/>
                    </a:lnTo>
                    <a:lnTo>
                      <a:pt x="41148" y="82296"/>
                    </a:lnTo>
                    <a:lnTo>
                      <a:pt x="57167" y="79063"/>
                    </a:lnTo>
                    <a:lnTo>
                      <a:pt x="70246" y="70246"/>
                    </a:lnTo>
                    <a:lnTo>
                      <a:pt x="79063" y="57167"/>
                    </a:lnTo>
                    <a:lnTo>
                      <a:pt x="82296" y="41148"/>
                    </a:lnTo>
                    <a:lnTo>
                      <a:pt x="79063" y="25128"/>
                    </a:lnTo>
                    <a:lnTo>
                      <a:pt x="70246" y="12049"/>
                    </a:lnTo>
                    <a:lnTo>
                      <a:pt x="57167" y="3232"/>
                    </a:lnTo>
                    <a:lnTo>
                      <a:pt x="41148" y="0"/>
                    </a:lnTo>
                    <a:close/>
                  </a:path>
                </a:pathLst>
              </a:custGeom>
              <a:solidFill>
                <a:srgbClr val="FFC9AC"/>
              </a:solidFill>
            </p:spPr>
            <p:txBody>
              <a:bodyPr wrap="square" lIns="0" tIns="0" rIns="0" bIns="0" rtlCol="0"/>
              <a:lstStyle/>
              <a:p>
                <a:pPr defTabSz="829361"/>
                <a:endParaRPr lang="en-US" sz="1588">
                  <a:solidFill>
                    <a:srgbClr val="000000"/>
                  </a:solidFill>
                  <a:latin typeface="Arial"/>
                </a:endParaRPr>
              </a:p>
            </p:txBody>
          </p:sp>
          <p:sp>
            <p:nvSpPr>
              <p:cNvPr id="87" name="object 141">
                <a:extLst>
                  <a:ext uri="{FF2B5EF4-FFF2-40B4-BE49-F238E27FC236}">
                    <a16:creationId xmlns:a16="http://schemas.microsoft.com/office/drawing/2014/main" id="{ED272DD1-4267-3C74-3A6F-AF9D626E941E}"/>
                  </a:ext>
                </a:extLst>
              </p:cNvPr>
              <p:cNvSpPr/>
              <p:nvPr/>
            </p:nvSpPr>
            <p:spPr>
              <a:xfrm>
                <a:off x="8557260" y="1883664"/>
                <a:ext cx="82550" cy="82550"/>
              </a:xfrm>
              <a:custGeom>
                <a:avLst/>
                <a:gdLst/>
                <a:ahLst/>
                <a:cxnLst/>
                <a:rect l="l" t="t" r="r" b="b"/>
                <a:pathLst>
                  <a:path w="82550" h="82550">
                    <a:moveTo>
                      <a:pt x="0" y="41148"/>
                    </a:moveTo>
                    <a:lnTo>
                      <a:pt x="3232" y="25128"/>
                    </a:lnTo>
                    <a:lnTo>
                      <a:pt x="12049" y="12049"/>
                    </a:lnTo>
                    <a:lnTo>
                      <a:pt x="25128" y="3232"/>
                    </a:lnTo>
                    <a:lnTo>
                      <a:pt x="41148" y="0"/>
                    </a:lnTo>
                    <a:lnTo>
                      <a:pt x="57167" y="3232"/>
                    </a:lnTo>
                    <a:lnTo>
                      <a:pt x="70246" y="12049"/>
                    </a:lnTo>
                    <a:lnTo>
                      <a:pt x="79063" y="25128"/>
                    </a:lnTo>
                    <a:lnTo>
                      <a:pt x="82296" y="41148"/>
                    </a:lnTo>
                    <a:lnTo>
                      <a:pt x="79063" y="57167"/>
                    </a:lnTo>
                    <a:lnTo>
                      <a:pt x="70246" y="70246"/>
                    </a:lnTo>
                    <a:lnTo>
                      <a:pt x="57167" y="79063"/>
                    </a:lnTo>
                    <a:lnTo>
                      <a:pt x="41148" y="82296"/>
                    </a:lnTo>
                    <a:lnTo>
                      <a:pt x="25128" y="79063"/>
                    </a:lnTo>
                    <a:lnTo>
                      <a:pt x="12049" y="70246"/>
                    </a:lnTo>
                    <a:lnTo>
                      <a:pt x="3232" y="57167"/>
                    </a:lnTo>
                    <a:lnTo>
                      <a:pt x="0" y="41148"/>
                    </a:lnTo>
                    <a:close/>
                  </a:path>
                </a:pathLst>
              </a:custGeom>
              <a:ln w="6350">
                <a:solidFill>
                  <a:srgbClr val="FFFFFF"/>
                </a:solidFill>
              </a:ln>
            </p:spPr>
            <p:txBody>
              <a:bodyPr wrap="square" lIns="0" tIns="0" rIns="0" bIns="0" rtlCol="0"/>
              <a:lstStyle/>
              <a:p>
                <a:pPr defTabSz="829361"/>
                <a:endParaRPr lang="en-US" sz="1588">
                  <a:solidFill>
                    <a:srgbClr val="000000"/>
                  </a:solidFill>
                  <a:latin typeface="Arial"/>
                </a:endParaRPr>
              </a:p>
            </p:txBody>
          </p:sp>
          <p:sp>
            <p:nvSpPr>
              <p:cNvPr id="88" name="object 142">
                <a:extLst>
                  <a:ext uri="{FF2B5EF4-FFF2-40B4-BE49-F238E27FC236}">
                    <a16:creationId xmlns:a16="http://schemas.microsoft.com/office/drawing/2014/main" id="{E283C9EE-49E1-85DF-9762-857BF752DE50}"/>
                  </a:ext>
                </a:extLst>
              </p:cNvPr>
              <p:cNvSpPr/>
              <p:nvPr/>
            </p:nvSpPr>
            <p:spPr>
              <a:xfrm>
                <a:off x="8558784" y="1895856"/>
                <a:ext cx="74930" cy="59690"/>
              </a:xfrm>
              <a:custGeom>
                <a:avLst/>
                <a:gdLst/>
                <a:ahLst/>
                <a:cxnLst/>
                <a:rect l="l" t="t" r="r" b="b"/>
                <a:pathLst>
                  <a:path w="74929" h="59689">
                    <a:moveTo>
                      <a:pt x="46653" y="40005"/>
                    </a:moveTo>
                    <a:lnTo>
                      <a:pt x="39116" y="40005"/>
                    </a:lnTo>
                    <a:lnTo>
                      <a:pt x="54483" y="56007"/>
                    </a:lnTo>
                    <a:lnTo>
                      <a:pt x="58039" y="59436"/>
                    </a:lnTo>
                    <a:lnTo>
                      <a:pt x="59690" y="57658"/>
                    </a:lnTo>
                    <a:lnTo>
                      <a:pt x="60198" y="57277"/>
                    </a:lnTo>
                    <a:lnTo>
                      <a:pt x="61975" y="55499"/>
                    </a:lnTo>
                    <a:lnTo>
                      <a:pt x="58800" y="51689"/>
                    </a:lnTo>
                    <a:lnTo>
                      <a:pt x="46653" y="40005"/>
                    </a:lnTo>
                    <a:close/>
                  </a:path>
                  <a:path w="74929" h="59689">
                    <a:moveTo>
                      <a:pt x="65024" y="1270"/>
                    </a:moveTo>
                    <a:lnTo>
                      <a:pt x="60198" y="4318"/>
                    </a:lnTo>
                    <a:lnTo>
                      <a:pt x="56261" y="5588"/>
                    </a:lnTo>
                    <a:lnTo>
                      <a:pt x="47879" y="14224"/>
                    </a:lnTo>
                    <a:lnTo>
                      <a:pt x="52324" y="18923"/>
                    </a:lnTo>
                    <a:lnTo>
                      <a:pt x="51435" y="21590"/>
                    </a:lnTo>
                    <a:lnTo>
                      <a:pt x="20700" y="50419"/>
                    </a:lnTo>
                    <a:lnTo>
                      <a:pt x="15875" y="55118"/>
                    </a:lnTo>
                    <a:lnTo>
                      <a:pt x="17145" y="56388"/>
                    </a:lnTo>
                    <a:lnTo>
                      <a:pt x="17525" y="57277"/>
                    </a:lnTo>
                    <a:lnTo>
                      <a:pt x="18034" y="58547"/>
                    </a:lnTo>
                    <a:lnTo>
                      <a:pt x="20193" y="58547"/>
                    </a:lnTo>
                    <a:lnTo>
                      <a:pt x="22860" y="56388"/>
                    </a:lnTo>
                    <a:lnTo>
                      <a:pt x="39116" y="40005"/>
                    </a:lnTo>
                    <a:lnTo>
                      <a:pt x="46653" y="40005"/>
                    </a:lnTo>
                    <a:lnTo>
                      <a:pt x="42164" y="35687"/>
                    </a:lnTo>
                    <a:lnTo>
                      <a:pt x="54483" y="23749"/>
                    </a:lnTo>
                    <a:lnTo>
                      <a:pt x="65561" y="23749"/>
                    </a:lnTo>
                    <a:lnTo>
                      <a:pt x="71120" y="18542"/>
                    </a:lnTo>
                    <a:lnTo>
                      <a:pt x="72517" y="15113"/>
                    </a:lnTo>
                    <a:lnTo>
                      <a:pt x="74675" y="11176"/>
                    </a:lnTo>
                    <a:lnTo>
                      <a:pt x="69850" y="5969"/>
                    </a:lnTo>
                    <a:lnTo>
                      <a:pt x="65024" y="1270"/>
                    </a:lnTo>
                    <a:close/>
                  </a:path>
                  <a:path w="74929" h="59689">
                    <a:moveTo>
                      <a:pt x="40005" y="0"/>
                    </a:moveTo>
                    <a:lnTo>
                      <a:pt x="31242" y="3429"/>
                    </a:lnTo>
                    <a:lnTo>
                      <a:pt x="27686" y="5207"/>
                    </a:lnTo>
                    <a:lnTo>
                      <a:pt x="19304" y="11176"/>
                    </a:lnTo>
                    <a:lnTo>
                      <a:pt x="18034" y="11176"/>
                    </a:lnTo>
                    <a:lnTo>
                      <a:pt x="12700" y="15494"/>
                    </a:lnTo>
                    <a:lnTo>
                      <a:pt x="12700" y="17272"/>
                    </a:lnTo>
                    <a:lnTo>
                      <a:pt x="6604" y="27559"/>
                    </a:lnTo>
                    <a:lnTo>
                      <a:pt x="5334" y="30988"/>
                    </a:lnTo>
                    <a:lnTo>
                      <a:pt x="0" y="42672"/>
                    </a:lnTo>
                    <a:lnTo>
                      <a:pt x="3048" y="38354"/>
                    </a:lnTo>
                    <a:lnTo>
                      <a:pt x="6604" y="34036"/>
                    </a:lnTo>
                    <a:lnTo>
                      <a:pt x="10541" y="28448"/>
                    </a:lnTo>
                    <a:lnTo>
                      <a:pt x="12700" y="25781"/>
                    </a:lnTo>
                    <a:lnTo>
                      <a:pt x="15367" y="22860"/>
                    </a:lnTo>
                    <a:lnTo>
                      <a:pt x="17145" y="21590"/>
                    </a:lnTo>
                    <a:lnTo>
                      <a:pt x="22860" y="21590"/>
                    </a:lnTo>
                    <a:lnTo>
                      <a:pt x="25019" y="19812"/>
                    </a:lnTo>
                    <a:lnTo>
                      <a:pt x="24130" y="18034"/>
                    </a:lnTo>
                    <a:lnTo>
                      <a:pt x="23749" y="15875"/>
                    </a:lnTo>
                    <a:lnTo>
                      <a:pt x="24638" y="13843"/>
                    </a:lnTo>
                    <a:lnTo>
                      <a:pt x="27177" y="11684"/>
                    </a:lnTo>
                    <a:lnTo>
                      <a:pt x="39116" y="3048"/>
                    </a:lnTo>
                    <a:lnTo>
                      <a:pt x="39497" y="1270"/>
                    </a:lnTo>
                    <a:lnTo>
                      <a:pt x="40005" y="0"/>
                    </a:lnTo>
                    <a:close/>
                  </a:path>
                  <a:path w="74929" h="59689">
                    <a:moveTo>
                      <a:pt x="23543" y="22860"/>
                    </a:moveTo>
                    <a:lnTo>
                      <a:pt x="21971" y="22860"/>
                    </a:lnTo>
                    <a:lnTo>
                      <a:pt x="32893" y="34036"/>
                    </a:lnTo>
                    <a:lnTo>
                      <a:pt x="36957" y="30607"/>
                    </a:lnTo>
                    <a:lnTo>
                      <a:pt x="28968" y="23241"/>
                    </a:lnTo>
                    <a:lnTo>
                      <a:pt x="23749" y="23241"/>
                    </a:lnTo>
                    <a:lnTo>
                      <a:pt x="23543" y="22860"/>
                    </a:lnTo>
                    <a:close/>
                  </a:path>
                  <a:path w="74929" h="59689">
                    <a:moveTo>
                      <a:pt x="65561" y="23749"/>
                    </a:moveTo>
                    <a:lnTo>
                      <a:pt x="57150" y="23749"/>
                    </a:lnTo>
                    <a:lnTo>
                      <a:pt x="61087" y="27940"/>
                    </a:lnTo>
                    <a:lnTo>
                      <a:pt x="65561" y="23749"/>
                    </a:lnTo>
                    <a:close/>
                  </a:path>
                  <a:path w="74929" h="59689">
                    <a:moveTo>
                      <a:pt x="22860" y="21590"/>
                    </a:moveTo>
                    <a:lnTo>
                      <a:pt x="17145" y="21590"/>
                    </a:lnTo>
                    <a:lnTo>
                      <a:pt x="19812" y="23241"/>
                    </a:lnTo>
                    <a:lnTo>
                      <a:pt x="21971" y="22860"/>
                    </a:lnTo>
                    <a:lnTo>
                      <a:pt x="23543" y="22860"/>
                    </a:lnTo>
                    <a:lnTo>
                      <a:pt x="22860" y="21590"/>
                    </a:lnTo>
                    <a:close/>
                  </a:path>
                  <a:path w="74929" h="59689">
                    <a:moveTo>
                      <a:pt x="27177" y="21590"/>
                    </a:moveTo>
                    <a:lnTo>
                      <a:pt x="25526" y="22352"/>
                    </a:lnTo>
                    <a:lnTo>
                      <a:pt x="23749" y="23241"/>
                    </a:lnTo>
                    <a:lnTo>
                      <a:pt x="28968" y="23241"/>
                    </a:lnTo>
                    <a:lnTo>
                      <a:pt x="27177" y="21590"/>
                    </a:lnTo>
                    <a:close/>
                  </a:path>
                </a:pathLst>
              </a:custGeom>
              <a:solidFill>
                <a:srgbClr val="FFFFFF"/>
              </a:solidFill>
            </p:spPr>
            <p:txBody>
              <a:bodyPr wrap="square" lIns="0" tIns="0" rIns="0" bIns="0" rtlCol="0"/>
              <a:lstStyle/>
              <a:p>
                <a:pPr defTabSz="829361"/>
                <a:endParaRPr lang="en-US" sz="1588">
                  <a:solidFill>
                    <a:srgbClr val="000000"/>
                  </a:solidFill>
                  <a:latin typeface="Arial"/>
                </a:endParaRPr>
              </a:p>
            </p:txBody>
          </p:sp>
        </p:grpSp>
        <p:sp>
          <p:nvSpPr>
            <p:cNvPr id="75" name="object 143">
              <a:extLst>
                <a:ext uri="{FF2B5EF4-FFF2-40B4-BE49-F238E27FC236}">
                  <a16:creationId xmlns:a16="http://schemas.microsoft.com/office/drawing/2014/main" id="{6D1F3EC2-19E2-8317-D25D-E67133737D3E}"/>
                </a:ext>
              </a:extLst>
            </p:cNvPr>
            <p:cNvSpPr txBox="1"/>
            <p:nvPr/>
          </p:nvSpPr>
          <p:spPr>
            <a:xfrm>
              <a:off x="8303245" y="1827060"/>
              <a:ext cx="625288" cy="188798"/>
            </a:xfrm>
            <a:prstGeom prst="rect">
              <a:avLst/>
            </a:prstGeom>
          </p:spPr>
          <p:txBody>
            <a:bodyPr vert="horz" wrap="square" lIns="0" tIns="11765" rIns="0" bIns="0" rtlCol="0">
              <a:spAutoFit/>
            </a:bodyPr>
            <a:lstStyle/>
            <a:p>
              <a:pPr marL="11206" defTabSz="829361">
                <a:spcBef>
                  <a:spcPts val="93"/>
                </a:spcBef>
              </a:pPr>
              <a:r>
                <a:rPr lang="en-US" sz="706" b="1" spc="-9">
                  <a:solidFill>
                    <a:srgbClr val="000000"/>
                  </a:solidFill>
                  <a:latin typeface="Arial"/>
                  <a:cs typeface="Arial"/>
                </a:rPr>
                <a:t>Tatogga</a:t>
              </a:r>
              <a:endParaRPr lang="en-US" sz="706">
                <a:solidFill>
                  <a:srgbClr val="000000"/>
                </a:solidFill>
                <a:latin typeface="Arial"/>
                <a:cs typeface="Arial"/>
              </a:endParaRPr>
            </a:p>
            <a:p>
              <a:pPr marL="11206" defTabSz="829361"/>
              <a:r>
                <a:rPr lang="en-US" sz="618">
                  <a:solidFill>
                    <a:srgbClr val="000000"/>
                  </a:solidFill>
                  <a:latin typeface="Arial"/>
                  <a:cs typeface="Arial"/>
                </a:rPr>
                <a:t>Newmont</a:t>
              </a:r>
              <a:r>
                <a:rPr lang="en-US" sz="618" spc="-31">
                  <a:solidFill>
                    <a:srgbClr val="000000"/>
                  </a:solidFill>
                  <a:latin typeface="Arial"/>
                  <a:cs typeface="Arial"/>
                </a:rPr>
                <a:t> </a:t>
              </a:r>
              <a:r>
                <a:rPr lang="en-US" sz="618" spc="-9">
                  <a:solidFill>
                    <a:srgbClr val="000000"/>
                  </a:solidFill>
                  <a:latin typeface="Arial"/>
                  <a:cs typeface="Arial"/>
                </a:rPr>
                <a:t>(100%)</a:t>
              </a:r>
              <a:endParaRPr lang="en-US" sz="618">
                <a:solidFill>
                  <a:srgbClr val="000000"/>
                </a:solidFill>
                <a:latin typeface="Arial"/>
                <a:cs typeface="Arial"/>
              </a:endParaRPr>
            </a:p>
          </p:txBody>
        </p:sp>
        <p:grpSp>
          <p:nvGrpSpPr>
            <p:cNvPr id="76" name="object 144">
              <a:extLst>
                <a:ext uri="{FF2B5EF4-FFF2-40B4-BE49-F238E27FC236}">
                  <a16:creationId xmlns:a16="http://schemas.microsoft.com/office/drawing/2014/main" id="{CC00DE43-CA9C-4F2D-7770-3953A119506F}"/>
                </a:ext>
              </a:extLst>
            </p:cNvPr>
            <p:cNvGrpSpPr/>
            <p:nvPr/>
          </p:nvGrpSpPr>
          <p:grpSpPr>
            <a:xfrm>
              <a:off x="8249008" y="1853058"/>
              <a:ext cx="102534" cy="389405"/>
              <a:chOff x="8595232" y="1446275"/>
              <a:chExt cx="116205" cy="441325"/>
            </a:xfrm>
          </p:grpSpPr>
          <p:sp>
            <p:nvSpPr>
              <p:cNvPr id="82" name="object 145">
                <a:extLst>
                  <a:ext uri="{FF2B5EF4-FFF2-40B4-BE49-F238E27FC236}">
                    <a16:creationId xmlns:a16="http://schemas.microsoft.com/office/drawing/2014/main" id="{8D8078A5-C92E-8CA6-67CF-60F8A3AB66B6}"/>
                  </a:ext>
                </a:extLst>
              </p:cNvPr>
              <p:cNvSpPr/>
              <p:nvPr/>
            </p:nvSpPr>
            <p:spPr>
              <a:xfrm>
                <a:off x="8630411" y="1446275"/>
                <a:ext cx="18415" cy="228600"/>
              </a:xfrm>
              <a:custGeom>
                <a:avLst/>
                <a:gdLst/>
                <a:ahLst/>
                <a:cxnLst/>
                <a:rect l="l" t="t" r="r" b="b"/>
                <a:pathLst>
                  <a:path w="18415" h="228600">
                    <a:moveTo>
                      <a:pt x="18288" y="0"/>
                    </a:moveTo>
                    <a:lnTo>
                      <a:pt x="0" y="0"/>
                    </a:lnTo>
                    <a:lnTo>
                      <a:pt x="0" y="228600"/>
                    </a:lnTo>
                    <a:lnTo>
                      <a:pt x="18288" y="228600"/>
                    </a:lnTo>
                    <a:lnTo>
                      <a:pt x="18288" y="0"/>
                    </a:lnTo>
                    <a:close/>
                  </a:path>
                </a:pathLst>
              </a:custGeom>
              <a:solidFill>
                <a:srgbClr val="FFC9AC"/>
              </a:solidFill>
            </p:spPr>
            <p:txBody>
              <a:bodyPr wrap="square" lIns="0" tIns="0" rIns="0" bIns="0" rtlCol="0"/>
              <a:lstStyle/>
              <a:p>
                <a:pPr defTabSz="829361"/>
                <a:endParaRPr lang="en-US" sz="1588">
                  <a:solidFill>
                    <a:srgbClr val="000000"/>
                  </a:solidFill>
                  <a:latin typeface="Arial"/>
                </a:endParaRPr>
              </a:p>
            </p:txBody>
          </p:sp>
          <p:sp>
            <p:nvSpPr>
              <p:cNvPr id="83" name="object 146">
                <a:extLst>
                  <a:ext uri="{FF2B5EF4-FFF2-40B4-BE49-F238E27FC236}">
                    <a16:creationId xmlns:a16="http://schemas.microsoft.com/office/drawing/2014/main" id="{E937219B-C75D-1887-D16C-E8B689EBC1D6}"/>
                  </a:ext>
                </a:extLst>
              </p:cNvPr>
              <p:cNvSpPr/>
              <p:nvPr/>
            </p:nvSpPr>
            <p:spPr>
              <a:xfrm>
                <a:off x="8598407" y="1688591"/>
                <a:ext cx="109855" cy="195580"/>
              </a:xfrm>
              <a:custGeom>
                <a:avLst/>
                <a:gdLst/>
                <a:ahLst/>
                <a:cxnLst/>
                <a:rect l="l" t="t" r="r" b="b"/>
                <a:pathLst>
                  <a:path w="109854" h="195580">
                    <a:moveTo>
                      <a:pt x="109347" y="0"/>
                    </a:moveTo>
                    <a:lnTo>
                      <a:pt x="109347" y="97662"/>
                    </a:lnTo>
                    <a:lnTo>
                      <a:pt x="0" y="97662"/>
                    </a:lnTo>
                    <a:lnTo>
                      <a:pt x="0" y="195325"/>
                    </a:lnTo>
                  </a:path>
                </a:pathLst>
              </a:custGeom>
              <a:ln w="6350">
                <a:solidFill>
                  <a:srgbClr val="000000"/>
                </a:solidFill>
              </a:ln>
            </p:spPr>
            <p:txBody>
              <a:bodyPr wrap="square" lIns="0" tIns="0" rIns="0" bIns="0" rtlCol="0"/>
              <a:lstStyle/>
              <a:p>
                <a:pPr defTabSz="829361"/>
                <a:endParaRPr lang="en-US" sz="1588">
                  <a:solidFill>
                    <a:srgbClr val="000000"/>
                  </a:solidFill>
                  <a:latin typeface="Arial"/>
                </a:endParaRPr>
              </a:p>
            </p:txBody>
          </p:sp>
        </p:grpSp>
        <p:sp>
          <p:nvSpPr>
            <p:cNvPr id="77" name="object 61">
              <a:extLst>
                <a:ext uri="{FF2B5EF4-FFF2-40B4-BE49-F238E27FC236}">
                  <a16:creationId xmlns:a16="http://schemas.microsoft.com/office/drawing/2014/main" id="{4BA4E00D-3C9A-B7E1-8AE1-216E4F9051C7}"/>
                </a:ext>
              </a:extLst>
            </p:cNvPr>
            <p:cNvSpPr txBox="1"/>
            <p:nvPr/>
          </p:nvSpPr>
          <p:spPr>
            <a:xfrm>
              <a:off x="7071496" y="2374871"/>
              <a:ext cx="295836" cy="161152"/>
            </a:xfrm>
            <a:prstGeom prst="rect">
              <a:avLst/>
            </a:prstGeom>
          </p:spPr>
          <p:txBody>
            <a:bodyPr vert="horz" wrap="square" lIns="0" tIns="11765" rIns="0" bIns="0" rtlCol="0">
              <a:spAutoFit/>
            </a:bodyPr>
            <a:lstStyle/>
            <a:p>
              <a:pPr marL="11206" defTabSz="829361">
                <a:spcBef>
                  <a:spcPts val="93"/>
                </a:spcBef>
              </a:pPr>
              <a:r>
                <a:rPr lang="en-US" sz="970" b="1" spc="-22">
                  <a:solidFill>
                    <a:srgbClr val="000000"/>
                  </a:solidFill>
                  <a:latin typeface="Arial"/>
                  <a:cs typeface="Arial"/>
                </a:rPr>
                <a:t>KSM</a:t>
              </a:r>
              <a:endParaRPr lang="en-US" sz="970">
                <a:solidFill>
                  <a:srgbClr val="000000"/>
                </a:solidFill>
                <a:latin typeface="Arial"/>
                <a:cs typeface="Arial"/>
              </a:endParaRPr>
            </a:p>
          </p:txBody>
        </p:sp>
        <p:sp>
          <p:nvSpPr>
            <p:cNvPr id="78" name="object 62">
              <a:extLst>
                <a:ext uri="{FF2B5EF4-FFF2-40B4-BE49-F238E27FC236}">
                  <a16:creationId xmlns:a16="http://schemas.microsoft.com/office/drawing/2014/main" id="{80D54896-B7C1-4905-5709-C95C728BB65A}"/>
                </a:ext>
              </a:extLst>
            </p:cNvPr>
            <p:cNvSpPr txBox="1"/>
            <p:nvPr/>
          </p:nvSpPr>
          <p:spPr>
            <a:xfrm>
              <a:off x="7071496" y="2523394"/>
              <a:ext cx="975472" cy="154548"/>
            </a:xfrm>
            <a:prstGeom prst="rect">
              <a:avLst/>
            </a:prstGeom>
          </p:spPr>
          <p:txBody>
            <a:bodyPr vert="horz" wrap="square" lIns="0" tIns="11765" rIns="0" bIns="0" rtlCol="0">
              <a:spAutoFit/>
            </a:bodyPr>
            <a:lstStyle/>
            <a:p>
              <a:pPr marL="11206" defTabSz="829361">
                <a:spcBef>
                  <a:spcPts val="93"/>
                </a:spcBef>
              </a:pPr>
              <a:r>
                <a:rPr lang="en-US" sz="927">
                  <a:solidFill>
                    <a:srgbClr val="000000"/>
                  </a:solidFill>
                  <a:latin typeface="Arial"/>
                  <a:cs typeface="Arial"/>
                </a:rPr>
                <a:t>Seabridge</a:t>
              </a:r>
              <a:r>
                <a:rPr lang="en-US" sz="927" spc="-40">
                  <a:solidFill>
                    <a:srgbClr val="000000"/>
                  </a:solidFill>
                  <a:latin typeface="Arial"/>
                  <a:cs typeface="Arial"/>
                </a:rPr>
                <a:t> </a:t>
              </a:r>
              <a:r>
                <a:rPr lang="en-US" sz="927" spc="-9">
                  <a:solidFill>
                    <a:srgbClr val="000000"/>
                  </a:solidFill>
                  <a:latin typeface="Arial"/>
                  <a:cs typeface="Arial"/>
                </a:rPr>
                <a:t>(100%)</a:t>
              </a:r>
              <a:endParaRPr lang="en-US" sz="927">
                <a:solidFill>
                  <a:srgbClr val="000000"/>
                </a:solidFill>
                <a:latin typeface="Arial"/>
                <a:cs typeface="Arial"/>
              </a:endParaRPr>
            </a:p>
          </p:txBody>
        </p:sp>
        <p:sp>
          <p:nvSpPr>
            <p:cNvPr id="79" name="object 106">
              <a:extLst>
                <a:ext uri="{FF2B5EF4-FFF2-40B4-BE49-F238E27FC236}">
                  <a16:creationId xmlns:a16="http://schemas.microsoft.com/office/drawing/2014/main" id="{85DBACC7-33C1-FCB3-468F-C0A8668A03C6}"/>
                </a:ext>
              </a:extLst>
            </p:cNvPr>
            <p:cNvSpPr txBox="1"/>
            <p:nvPr/>
          </p:nvSpPr>
          <p:spPr>
            <a:xfrm>
              <a:off x="7079899" y="5384660"/>
              <a:ext cx="703729" cy="310680"/>
            </a:xfrm>
            <a:prstGeom prst="rect">
              <a:avLst/>
            </a:prstGeom>
          </p:spPr>
          <p:txBody>
            <a:bodyPr vert="horz" wrap="square" lIns="0" tIns="11765" rIns="0" bIns="0" rtlCol="0">
              <a:spAutoFit/>
            </a:bodyPr>
            <a:lstStyle/>
            <a:p>
              <a:pPr marL="11206" defTabSz="829361">
                <a:spcBef>
                  <a:spcPts val="93"/>
                </a:spcBef>
              </a:pPr>
              <a:r>
                <a:rPr lang="en-US" sz="706" b="1">
                  <a:solidFill>
                    <a:srgbClr val="000000"/>
                  </a:solidFill>
                  <a:latin typeface="Arial"/>
                  <a:cs typeface="Arial"/>
                </a:rPr>
                <a:t>Highland</a:t>
              </a:r>
              <a:r>
                <a:rPr lang="en-US" sz="706" b="1" spc="-40">
                  <a:solidFill>
                    <a:srgbClr val="000000"/>
                  </a:solidFill>
                  <a:latin typeface="Arial"/>
                  <a:cs typeface="Arial"/>
                </a:rPr>
                <a:t> </a:t>
              </a:r>
              <a:r>
                <a:rPr lang="en-US" sz="706" b="1" spc="-9">
                  <a:solidFill>
                    <a:srgbClr val="000000"/>
                  </a:solidFill>
                  <a:latin typeface="Arial"/>
                  <a:cs typeface="Arial"/>
                </a:rPr>
                <a:t>Valley</a:t>
              </a:r>
              <a:endParaRPr lang="en-US" sz="706">
                <a:solidFill>
                  <a:srgbClr val="000000"/>
                </a:solidFill>
                <a:latin typeface="Arial"/>
                <a:cs typeface="Arial"/>
              </a:endParaRPr>
            </a:p>
            <a:p>
              <a:pPr marL="11206" defTabSz="829361">
                <a:spcBef>
                  <a:spcPts val="5"/>
                </a:spcBef>
              </a:pPr>
              <a:r>
                <a:rPr lang="en-US" sz="618">
                  <a:solidFill>
                    <a:srgbClr val="000000"/>
                  </a:solidFill>
                  <a:latin typeface="Arial"/>
                  <a:cs typeface="Arial"/>
                </a:rPr>
                <a:t>Teck</a:t>
              </a:r>
              <a:r>
                <a:rPr lang="en-US" sz="618" spc="-9">
                  <a:solidFill>
                    <a:srgbClr val="000000"/>
                  </a:solidFill>
                  <a:latin typeface="Arial"/>
                  <a:cs typeface="Arial"/>
                </a:rPr>
                <a:t> (100%)</a:t>
              </a:r>
              <a:endParaRPr lang="en-US" sz="618">
                <a:solidFill>
                  <a:srgbClr val="000000"/>
                </a:solidFill>
                <a:latin typeface="Arial"/>
                <a:cs typeface="Arial"/>
              </a:endParaRPr>
            </a:p>
            <a:p>
              <a:pPr marL="11206" defTabSz="829361"/>
              <a:r>
                <a:rPr lang="en-US" sz="618" b="1" i="1">
                  <a:solidFill>
                    <a:srgbClr val="000000"/>
                  </a:solidFill>
                  <a:latin typeface="Arial"/>
                  <a:cs typeface="Arial"/>
                </a:rPr>
                <a:t>(1,300</a:t>
              </a:r>
              <a:r>
                <a:rPr lang="en-US" sz="618" b="1" i="1" spc="-9">
                  <a:solidFill>
                    <a:srgbClr val="000000"/>
                  </a:solidFill>
                  <a:latin typeface="Arial"/>
                  <a:cs typeface="Arial"/>
                </a:rPr>
                <a:t> Employees)</a:t>
              </a:r>
              <a:endParaRPr lang="en-US" sz="618">
                <a:solidFill>
                  <a:srgbClr val="000000"/>
                </a:solidFill>
                <a:latin typeface="Arial"/>
                <a:cs typeface="Arial"/>
              </a:endParaRPr>
            </a:p>
          </p:txBody>
        </p:sp>
        <p:sp>
          <p:nvSpPr>
            <p:cNvPr id="80" name="object 107">
              <a:extLst>
                <a:ext uri="{FF2B5EF4-FFF2-40B4-BE49-F238E27FC236}">
                  <a16:creationId xmlns:a16="http://schemas.microsoft.com/office/drawing/2014/main" id="{1E70E40C-F6E3-6E23-138F-CB110D177637}"/>
                </a:ext>
              </a:extLst>
            </p:cNvPr>
            <p:cNvSpPr txBox="1"/>
            <p:nvPr/>
          </p:nvSpPr>
          <p:spPr>
            <a:xfrm>
              <a:off x="7075305" y="4682654"/>
              <a:ext cx="638735" cy="660211"/>
            </a:xfrm>
            <a:prstGeom prst="rect">
              <a:avLst/>
            </a:prstGeom>
          </p:spPr>
          <p:txBody>
            <a:bodyPr vert="horz" wrap="square" lIns="0" tIns="11206" rIns="0" bIns="0" rtlCol="0">
              <a:spAutoFit/>
            </a:bodyPr>
            <a:lstStyle/>
            <a:p>
              <a:pPr marL="11206" defTabSz="829361">
                <a:spcBef>
                  <a:spcPts val="88"/>
                </a:spcBef>
              </a:pPr>
              <a:r>
                <a:rPr lang="en-US" sz="706" b="1">
                  <a:solidFill>
                    <a:srgbClr val="000000"/>
                  </a:solidFill>
                  <a:latin typeface="Arial"/>
                  <a:cs typeface="Arial"/>
                </a:rPr>
                <a:t>New</a:t>
              </a:r>
              <a:r>
                <a:rPr lang="en-US" sz="706" b="1" spc="-9">
                  <a:solidFill>
                    <a:srgbClr val="000000"/>
                  </a:solidFill>
                  <a:latin typeface="Arial"/>
                  <a:cs typeface="Arial"/>
                </a:rPr>
                <a:t> Afton</a:t>
              </a:r>
              <a:endParaRPr lang="en-US" sz="706">
                <a:solidFill>
                  <a:srgbClr val="000000"/>
                </a:solidFill>
                <a:latin typeface="Arial"/>
                <a:cs typeface="Arial"/>
              </a:endParaRPr>
            </a:p>
            <a:p>
              <a:pPr marL="11206" defTabSz="829361">
                <a:spcBef>
                  <a:spcPts val="5"/>
                </a:spcBef>
              </a:pPr>
              <a:r>
                <a:rPr lang="en-US" sz="618">
                  <a:solidFill>
                    <a:srgbClr val="000000"/>
                  </a:solidFill>
                  <a:latin typeface="Arial"/>
                  <a:cs typeface="Arial"/>
                </a:rPr>
                <a:t>New</a:t>
              </a:r>
              <a:r>
                <a:rPr lang="en-US" sz="618" spc="-22">
                  <a:solidFill>
                    <a:srgbClr val="000000"/>
                  </a:solidFill>
                  <a:latin typeface="Arial"/>
                  <a:cs typeface="Arial"/>
                </a:rPr>
                <a:t> </a:t>
              </a:r>
              <a:r>
                <a:rPr lang="en-US" sz="618">
                  <a:solidFill>
                    <a:srgbClr val="000000"/>
                  </a:solidFill>
                  <a:latin typeface="Arial"/>
                  <a:cs typeface="Arial"/>
                </a:rPr>
                <a:t>Gold</a:t>
              </a:r>
              <a:r>
                <a:rPr lang="en-US" sz="618" spc="-5">
                  <a:solidFill>
                    <a:srgbClr val="000000"/>
                  </a:solidFill>
                  <a:latin typeface="Arial"/>
                  <a:cs typeface="Arial"/>
                </a:rPr>
                <a:t> </a:t>
              </a:r>
              <a:r>
                <a:rPr lang="en-US" sz="618" spc="-9">
                  <a:solidFill>
                    <a:srgbClr val="000000"/>
                  </a:solidFill>
                  <a:latin typeface="Arial"/>
                  <a:cs typeface="Arial"/>
                </a:rPr>
                <a:t>(100%)</a:t>
              </a:r>
              <a:endParaRPr lang="en-US" sz="618">
                <a:solidFill>
                  <a:srgbClr val="000000"/>
                </a:solidFill>
                <a:latin typeface="Arial"/>
                <a:cs typeface="Arial"/>
              </a:endParaRPr>
            </a:p>
            <a:p>
              <a:pPr marL="11206" defTabSz="829361"/>
              <a:r>
                <a:rPr lang="en-US" sz="618" b="1" i="1">
                  <a:solidFill>
                    <a:srgbClr val="000000"/>
                  </a:solidFill>
                  <a:latin typeface="Arial"/>
                  <a:cs typeface="Arial"/>
                </a:rPr>
                <a:t>(410</a:t>
              </a:r>
              <a:r>
                <a:rPr lang="en-US" sz="618" b="1" i="1" spc="-14">
                  <a:solidFill>
                    <a:srgbClr val="000000"/>
                  </a:solidFill>
                  <a:latin typeface="Arial"/>
                  <a:cs typeface="Arial"/>
                </a:rPr>
                <a:t> </a:t>
              </a:r>
              <a:r>
                <a:rPr lang="en-US" sz="618" b="1" i="1" spc="-9">
                  <a:solidFill>
                    <a:srgbClr val="000000"/>
                  </a:solidFill>
                  <a:latin typeface="Arial"/>
                  <a:cs typeface="Arial"/>
                </a:rPr>
                <a:t>Employees)</a:t>
              </a:r>
              <a:endParaRPr lang="en-US" sz="618">
                <a:solidFill>
                  <a:srgbClr val="000000"/>
                </a:solidFill>
                <a:latin typeface="Arial"/>
                <a:cs typeface="Arial"/>
              </a:endParaRPr>
            </a:p>
            <a:p>
              <a:pPr marL="11206" defTabSz="829361">
                <a:spcBef>
                  <a:spcPts val="371"/>
                </a:spcBef>
              </a:pPr>
              <a:r>
                <a:rPr lang="en-US" sz="706" b="1">
                  <a:solidFill>
                    <a:srgbClr val="000000"/>
                  </a:solidFill>
                  <a:latin typeface="Arial"/>
                  <a:cs typeface="Arial"/>
                </a:rPr>
                <a:t>Myra</a:t>
              </a:r>
              <a:r>
                <a:rPr lang="en-US" sz="706" b="1" spc="-22">
                  <a:solidFill>
                    <a:srgbClr val="000000"/>
                  </a:solidFill>
                  <a:latin typeface="Arial"/>
                  <a:cs typeface="Arial"/>
                </a:rPr>
                <a:t> </a:t>
              </a:r>
              <a:r>
                <a:rPr lang="en-US" sz="706" b="1" spc="-9">
                  <a:solidFill>
                    <a:srgbClr val="000000"/>
                  </a:solidFill>
                  <a:latin typeface="Arial"/>
                  <a:cs typeface="Arial"/>
                </a:rPr>
                <a:t>Falls</a:t>
              </a:r>
              <a:endParaRPr lang="en-US" sz="706">
                <a:solidFill>
                  <a:srgbClr val="000000"/>
                </a:solidFill>
                <a:latin typeface="Arial"/>
                <a:cs typeface="Arial"/>
              </a:endParaRPr>
            </a:p>
            <a:p>
              <a:pPr marL="11206" defTabSz="829361"/>
              <a:r>
                <a:rPr lang="en-US" sz="618">
                  <a:solidFill>
                    <a:srgbClr val="000000"/>
                  </a:solidFill>
                  <a:latin typeface="Arial"/>
                  <a:cs typeface="Arial"/>
                </a:rPr>
                <a:t>Nyrstar</a:t>
              </a:r>
              <a:r>
                <a:rPr lang="en-US" sz="618" spc="-9">
                  <a:solidFill>
                    <a:srgbClr val="000000"/>
                  </a:solidFill>
                  <a:latin typeface="Arial"/>
                  <a:cs typeface="Arial"/>
                </a:rPr>
                <a:t> (100%)</a:t>
              </a:r>
              <a:endParaRPr lang="en-US" sz="618">
                <a:solidFill>
                  <a:srgbClr val="000000"/>
                </a:solidFill>
                <a:latin typeface="Arial"/>
                <a:cs typeface="Arial"/>
              </a:endParaRPr>
            </a:p>
            <a:p>
              <a:pPr marL="11206" defTabSz="829361"/>
              <a:r>
                <a:rPr lang="en-US" sz="618" b="1" i="1">
                  <a:solidFill>
                    <a:srgbClr val="000000"/>
                  </a:solidFill>
                  <a:latin typeface="Arial"/>
                  <a:cs typeface="Arial"/>
                </a:rPr>
                <a:t>(236</a:t>
              </a:r>
              <a:r>
                <a:rPr lang="en-US" sz="618" b="1" i="1" spc="-14">
                  <a:solidFill>
                    <a:srgbClr val="000000"/>
                  </a:solidFill>
                  <a:latin typeface="Arial"/>
                  <a:cs typeface="Arial"/>
                </a:rPr>
                <a:t> </a:t>
              </a:r>
              <a:r>
                <a:rPr lang="en-US" sz="618" b="1" i="1" spc="-9">
                  <a:solidFill>
                    <a:srgbClr val="000000"/>
                  </a:solidFill>
                  <a:latin typeface="Arial"/>
                  <a:cs typeface="Arial"/>
                </a:rPr>
                <a:t>Employees)</a:t>
              </a:r>
              <a:endParaRPr lang="en-US" sz="618">
                <a:solidFill>
                  <a:srgbClr val="000000"/>
                </a:solidFill>
                <a:latin typeface="Arial"/>
                <a:cs typeface="Arial"/>
              </a:endParaRPr>
            </a:p>
          </p:txBody>
        </p:sp>
        <p:sp>
          <p:nvSpPr>
            <p:cNvPr id="81" name="object 111">
              <a:extLst>
                <a:ext uri="{FF2B5EF4-FFF2-40B4-BE49-F238E27FC236}">
                  <a16:creationId xmlns:a16="http://schemas.microsoft.com/office/drawing/2014/main" id="{CB5ABAF0-2E74-D50F-F93E-99A08E816639}"/>
                </a:ext>
              </a:extLst>
            </p:cNvPr>
            <p:cNvSpPr txBox="1"/>
            <p:nvPr/>
          </p:nvSpPr>
          <p:spPr>
            <a:xfrm>
              <a:off x="7087071" y="5801204"/>
              <a:ext cx="1105460" cy="310115"/>
            </a:xfrm>
            <a:prstGeom prst="rect">
              <a:avLst/>
            </a:prstGeom>
          </p:spPr>
          <p:txBody>
            <a:bodyPr vert="horz" wrap="square" lIns="0" tIns="11206" rIns="0" bIns="0" rtlCol="0">
              <a:spAutoFit/>
            </a:bodyPr>
            <a:lstStyle/>
            <a:p>
              <a:pPr marL="11206" defTabSz="829361">
                <a:spcBef>
                  <a:spcPts val="88"/>
                </a:spcBef>
              </a:pPr>
              <a:r>
                <a:rPr lang="en-US" sz="706" b="1">
                  <a:solidFill>
                    <a:srgbClr val="000000"/>
                  </a:solidFill>
                  <a:latin typeface="Arial"/>
                  <a:cs typeface="Arial"/>
                </a:rPr>
                <a:t>Copper</a:t>
              </a:r>
              <a:r>
                <a:rPr lang="en-US" sz="706" b="1" spc="-22">
                  <a:solidFill>
                    <a:srgbClr val="000000"/>
                  </a:solidFill>
                  <a:latin typeface="Arial"/>
                  <a:cs typeface="Arial"/>
                </a:rPr>
                <a:t> </a:t>
              </a:r>
              <a:r>
                <a:rPr lang="en-US" sz="706" b="1" spc="-9">
                  <a:solidFill>
                    <a:srgbClr val="000000"/>
                  </a:solidFill>
                  <a:latin typeface="Arial"/>
                  <a:cs typeface="Arial"/>
                </a:rPr>
                <a:t>Mountain</a:t>
              </a:r>
              <a:endParaRPr lang="en-US" sz="706">
                <a:solidFill>
                  <a:srgbClr val="000000"/>
                </a:solidFill>
                <a:latin typeface="Arial"/>
                <a:cs typeface="Arial"/>
              </a:endParaRPr>
            </a:p>
            <a:p>
              <a:pPr marL="11206" defTabSz="829361">
                <a:spcBef>
                  <a:spcPts val="5"/>
                </a:spcBef>
              </a:pPr>
              <a:r>
                <a:rPr lang="en-US" sz="618">
                  <a:solidFill>
                    <a:srgbClr val="000000"/>
                  </a:solidFill>
                  <a:latin typeface="Arial"/>
                  <a:cs typeface="Arial"/>
                </a:rPr>
                <a:t>Copper</a:t>
              </a:r>
              <a:r>
                <a:rPr lang="en-US" sz="618" spc="-35">
                  <a:solidFill>
                    <a:srgbClr val="000000"/>
                  </a:solidFill>
                  <a:latin typeface="Arial"/>
                  <a:cs typeface="Arial"/>
                </a:rPr>
                <a:t> </a:t>
              </a:r>
              <a:r>
                <a:rPr lang="en-US" sz="618">
                  <a:solidFill>
                    <a:srgbClr val="000000"/>
                  </a:solidFill>
                  <a:latin typeface="Arial"/>
                  <a:cs typeface="Arial"/>
                </a:rPr>
                <a:t>Mountain</a:t>
              </a:r>
              <a:r>
                <a:rPr lang="en-US" sz="618" spc="-9">
                  <a:solidFill>
                    <a:srgbClr val="000000"/>
                  </a:solidFill>
                  <a:latin typeface="Arial"/>
                  <a:cs typeface="Arial"/>
                </a:rPr>
                <a:t> </a:t>
              </a:r>
              <a:r>
                <a:rPr lang="en-US" sz="618">
                  <a:solidFill>
                    <a:srgbClr val="000000"/>
                  </a:solidFill>
                  <a:latin typeface="Arial"/>
                  <a:cs typeface="Arial"/>
                </a:rPr>
                <a:t>Mining</a:t>
              </a:r>
              <a:r>
                <a:rPr lang="en-US" sz="618" spc="-35">
                  <a:solidFill>
                    <a:srgbClr val="000000"/>
                  </a:solidFill>
                  <a:latin typeface="Arial"/>
                  <a:cs typeface="Arial"/>
                </a:rPr>
                <a:t> </a:t>
              </a:r>
              <a:r>
                <a:rPr lang="en-US" sz="618" spc="-17">
                  <a:solidFill>
                    <a:srgbClr val="000000"/>
                  </a:solidFill>
                  <a:latin typeface="Arial"/>
                  <a:cs typeface="Arial"/>
                </a:rPr>
                <a:t>(75%)</a:t>
              </a:r>
              <a:endParaRPr lang="en-US" sz="618">
                <a:solidFill>
                  <a:srgbClr val="000000"/>
                </a:solidFill>
                <a:latin typeface="Arial"/>
                <a:cs typeface="Arial"/>
              </a:endParaRPr>
            </a:p>
            <a:p>
              <a:pPr marL="11206" defTabSz="829361"/>
              <a:r>
                <a:rPr lang="en-US" sz="618" b="1" i="1">
                  <a:solidFill>
                    <a:srgbClr val="000000"/>
                  </a:solidFill>
                  <a:latin typeface="Arial"/>
                  <a:cs typeface="Arial"/>
                </a:rPr>
                <a:t>(445</a:t>
              </a:r>
              <a:r>
                <a:rPr lang="en-US" sz="618" b="1" i="1" spc="-14">
                  <a:solidFill>
                    <a:srgbClr val="000000"/>
                  </a:solidFill>
                  <a:latin typeface="Arial"/>
                  <a:cs typeface="Arial"/>
                </a:rPr>
                <a:t> </a:t>
              </a:r>
              <a:r>
                <a:rPr lang="en-US" sz="618" b="1" i="1" spc="-9">
                  <a:solidFill>
                    <a:srgbClr val="000000"/>
                  </a:solidFill>
                  <a:latin typeface="Arial"/>
                  <a:cs typeface="Arial"/>
                </a:rPr>
                <a:t>Employees)</a:t>
              </a:r>
              <a:endParaRPr lang="en-US" sz="618">
                <a:solidFill>
                  <a:srgbClr val="000000"/>
                </a:solidFill>
                <a:latin typeface="Arial"/>
                <a:cs typeface="Arial"/>
              </a:endParaRPr>
            </a:p>
          </p:txBody>
        </p:sp>
      </p:grpSp>
      <p:sp>
        <p:nvSpPr>
          <p:cNvPr id="3" name="TextBox 2">
            <a:extLst>
              <a:ext uri="{FF2B5EF4-FFF2-40B4-BE49-F238E27FC236}">
                <a16:creationId xmlns:a16="http://schemas.microsoft.com/office/drawing/2014/main" id="{7BEDE661-2FC8-031F-F0D3-04C7DE4B7E63}"/>
              </a:ext>
            </a:extLst>
          </p:cNvPr>
          <p:cNvSpPr txBox="1"/>
          <p:nvPr/>
        </p:nvSpPr>
        <p:spPr>
          <a:xfrm>
            <a:off x="536961" y="6118329"/>
            <a:ext cx="2863185" cy="215444"/>
          </a:xfrm>
          <a:prstGeom prst="rect">
            <a:avLst/>
          </a:prstGeom>
          <a:noFill/>
        </p:spPr>
        <p:txBody>
          <a:bodyPr wrap="square" rtlCol="0">
            <a:spAutoFit/>
          </a:bodyPr>
          <a:lstStyle/>
          <a:p>
            <a:r>
              <a:rPr lang="en-CA" sz="800">
                <a:effectLst/>
                <a:ea typeface="Times New Roman" panose="02020603050405020304" pitchFamily="18" charset="0"/>
                <a:cs typeface="Aptos" panose="020B0004020202020204" pitchFamily="34" charset="0"/>
              </a:rPr>
              <a:t>(1) See slide 18 for additional information</a:t>
            </a:r>
            <a:endParaRPr lang="en-US" sz="800"/>
          </a:p>
        </p:txBody>
      </p:sp>
      <p:sp>
        <p:nvSpPr>
          <p:cNvPr id="10" name="Parallelogram 9">
            <a:extLst>
              <a:ext uri="{FF2B5EF4-FFF2-40B4-BE49-F238E27FC236}">
                <a16:creationId xmlns:a16="http://schemas.microsoft.com/office/drawing/2014/main" id="{7AA10E9A-19E4-310A-6EEC-F62722D87C3D}"/>
              </a:ext>
            </a:extLst>
          </p:cNvPr>
          <p:cNvSpPr/>
          <p:nvPr/>
        </p:nvSpPr>
        <p:spPr>
          <a:xfrm>
            <a:off x="6270265" y="-17930"/>
            <a:ext cx="1109027" cy="6436004"/>
          </a:xfrm>
          <a:prstGeom prst="parallelogram">
            <a:avLst>
              <a:gd name="adj" fmla="val 92182"/>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3915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C7DE8E-462F-9903-B413-1C54437D9D8D}"/>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12215383" cy="6420679"/>
          </a:xfrm>
          <a:prstGeom prst="rect">
            <a:avLst/>
          </a:prstGeom>
        </p:spPr>
      </p:pic>
      <p:sp>
        <p:nvSpPr>
          <p:cNvPr id="13" name="Rectangle 12">
            <a:extLst>
              <a:ext uri="{FF2B5EF4-FFF2-40B4-BE49-F238E27FC236}">
                <a16:creationId xmlns:a16="http://schemas.microsoft.com/office/drawing/2014/main" id="{7220E25B-5B25-69B6-DA40-1BE201837A87}"/>
              </a:ext>
            </a:extLst>
          </p:cNvPr>
          <p:cNvSpPr/>
          <p:nvPr/>
        </p:nvSpPr>
        <p:spPr>
          <a:xfrm>
            <a:off x="0" y="4226275"/>
            <a:ext cx="12195451" cy="2191407"/>
          </a:xfrm>
          <a:prstGeom prst="rect">
            <a:avLst/>
          </a:prstGeom>
          <a:gradFill>
            <a:gsLst>
              <a:gs pos="96000">
                <a:schemeClr val="tx1">
                  <a:alpha val="0"/>
                </a:schemeClr>
              </a:gs>
              <a:gs pos="46000">
                <a:schemeClr val="tx1">
                  <a:alpha val="66181"/>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A2295F2-1883-FDBB-2ECE-4EC65A033BE9}"/>
              </a:ext>
            </a:extLst>
          </p:cNvPr>
          <p:cNvSpPr/>
          <p:nvPr/>
        </p:nvSpPr>
        <p:spPr>
          <a:xfrm>
            <a:off x="0" y="-1"/>
            <a:ext cx="12195452" cy="2191407"/>
          </a:xfrm>
          <a:prstGeom prst="rect">
            <a:avLst/>
          </a:prstGeom>
          <a:gradFill>
            <a:gsLst>
              <a:gs pos="0">
                <a:schemeClr val="tx1">
                  <a:alpha val="0"/>
                </a:schemeClr>
              </a:gs>
              <a:gs pos="52000">
                <a:schemeClr val="tx1">
                  <a:alpha val="66181"/>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962271E-5503-C005-A742-693101EA99BF}"/>
              </a:ext>
            </a:extLst>
          </p:cNvPr>
          <p:cNvSpPr/>
          <p:nvPr/>
        </p:nvSpPr>
        <p:spPr>
          <a:xfrm>
            <a:off x="0" y="1937084"/>
            <a:ext cx="9923824" cy="3865002"/>
          </a:xfrm>
          <a:custGeom>
            <a:avLst/>
            <a:gdLst>
              <a:gd name="connsiteX0" fmla="*/ 0 w 9923824"/>
              <a:gd name="connsiteY0" fmla="*/ 0 h 3854117"/>
              <a:gd name="connsiteX1" fmla="*/ 9923824 w 9923824"/>
              <a:gd name="connsiteY1" fmla="*/ 0 h 3854117"/>
              <a:gd name="connsiteX2" fmla="*/ 9923824 w 9923824"/>
              <a:gd name="connsiteY2" fmla="*/ 3854117 h 3854117"/>
              <a:gd name="connsiteX3" fmla="*/ 0 w 9923824"/>
              <a:gd name="connsiteY3" fmla="*/ 3854117 h 3854117"/>
              <a:gd name="connsiteX4" fmla="*/ 0 w 9923824"/>
              <a:gd name="connsiteY4" fmla="*/ 0 h 3854117"/>
              <a:gd name="connsiteX0" fmla="*/ 0 w 9923824"/>
              <a:gd name="connsiteY0" fmla="*/ 0 h 3854117"/>
              <a:gd name="connsiteX1" fmla="*/ 9923824 w 9923824"/>
              <a:gd name="connsiteY1" fmla="*/ 0 h 3854117"/>
              <a:gd name="connsiteX2" fmla="*/ 9227138 w 9923824"/>
              <a:gd name="connsiteY2" fmla="*/ 3854117 h 3854117"/>
              <a:gd name="connsiteX3" fmla="*/ 0 w 9923824"/>
              <a:gd name="connsiteY3" fmla="*/ 3854117 h 3854117"/>
              <a:gd name="connsiteX4" fmla="*/ 0 w 9923824"/>
              <a:gd name="connsiteY4" fmla="*/ 0 h 3854117"/>
              <a:gd name="connsiteX0" fmla="*/ 0 w 9923824"/>
              <a:gd name="connsiteY0" fmla="*/ 0 h 3865002"/>
              <a:gd name="connsiteX1" fmla="*/ 9923824 w 9923824"/>
              <a:gd name="connsiteY1" fmla="*/ 0 h 3865002"/>
              <a:gd name="connsiteX2" fmla="*/ 9248910 w 9923824"/>
              <a:gd name="connsiteY2" fmla="*/ 3865002 h 3865002"/>
              <a:gd name="connsiteX3" fmla="*/ 0 w 9923824"/>
              <a:gd name="connsiteY3" fmla="*/ 3854117 h 3865002"/>
              <a:gd name="connsiteX4" fmla="*/ 0 w 9923824"/>
              <a:gd name="connsiteY4" fmla="*/ 0 h 3865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3824" h="3865002">
                <a:moveTo>
                  <a:pt x="0" y="0"/>
                </a:moveTo>
                <a:lnTo>
                  <a:pt x="9923824" y="0"/>
                </a:lnTo>
                <a:lnTo>
                  <a:pt x="9248910" y="3865002"/>
                </a:lnTo>
                <a:lnTo>
                  <a:pt x="0" y="3854117"/>
                </a:lnTo>
                <a:lnTo>
                  <a:pt x="0" y="0"/>
                </a:lnTo>
                <a:close/>
              </a:path>
            </a:pathLst>
          </a:custGeom>
          <a:solidFill>
            <a:schemeClr val="bg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2BF898CF-8217-24F1-7C40-3F878D5BFAFE}"/>
              </a:ext>
            </a:extLst>
          </p:cNvPr>
          <p:cNvSpPr/>
          <p:nvPr/>
        </p:nvSpPr>
        <p:spPr>
          <a:xfrm>
            <a:off x="8954109" y="-12863"/>
            <a:ext cx="3090565" cy="6438378"/>
          </a:xfrm>
          <a:custGeom>
            <a:avLst/>
            <a:gdLst>
              <a:gd name="connsiteX0" fmla="*/ 0 w 1205753"/>
              <a:gd name="connsiteY0" fmla="*/ 0 h 6871447"/>
              <a:gd name="connsiteX1" fmla="*/ 183776 w 1205753"/>
              <a:gd name="connsiteY1" fmla="*/ 0 h 6871447"/>
              <a:gd name="connsiteX2" fmla="*/ 1205753 w 1205753"/>
              <a:gd name="connsiteY2" fmla="*/ 1990164 h 6871447"/>
              <a:gd name="connsiteX3" fmla="*/ 183777 w 1205753"/>
              <a:gd name="connsiteY3" fmla="*/ 6871447 h 6871447"/>
              <a:gd name="connsiteX4" fmla="*/ 123 w 1205753"/>
              <a:gd name="connsiteY4" fmla="*/ 6870864 h 6871447"/>
              <a:gd name="connsiteX5" fmla="*/ 1021977 w 1205753"/>
              <a:gd name="connsiteY5" fmla="*/ 1990164 h 6871447"/>
              <a:gd name="connsiteX0" fmla="*/ 0 w 2068395"/>
              <a:gd name="connsiteY0" fmla="*/ 0 h 6871447"/>
              <a:gd name="connsiteX1" fmla="*/ 183776 w 2068395"/>
              <a:gd name="connsiteY1" fmla="*/ 0 h 6871447"/>
              <a:gd name="connsiteX2" fmla="*/ 2068395 w 2068395"/>
              <a:gd name="connsiteY2" fmla="*/ 1955659 h 6871447"/>
              <a:gd name="connsiteX3" fmla="*/ 183777 w 2068395"/>
              <a:gd name="connsiteY3" fmla="*/ 6871447 h 6871447"/>
              <a:gd name="connsiteX4" fmla="*/ 123 w 2068395"/>
              <a:gd name="connsiteY4" fmla="*/ 6870864 h 6871447"/>
              <a:gd name="connsiteX5" fmla="*/ 1021977 w 2068395"/>
              <a:gd name="connsiteY5" fmla="*/ 1990164 h 6871447"/>
              <a:gd name="connsiteX6" fmla="*/ 0 w 2068395"/>
              <a:gd name="connsiteY6" fmla="*/ 0 h 6871447"/>
              <a:gd name="connsiteX0" fmla="*/ 0 w 2068395"/>
              <a:gd name="connsiteY0" fmla="*/ 0 h 6871447"/>
              <a:gd name="connsiteX1" fmla="*/ 1322463 w 2068395"/>
              <a:gd name="connsiteY1" fmla="*/ 17253 h 6871447"/>
              <a:gd name="connsiteX2" fmla="*/ 2068395 w 2068395"/>
              <a:gd name="connsiteY2" fmla="*/ 1955659 h 6871447"/>
              <a:gd name="connsiteX3" fmla="*/ 183777 w 2068395"/>
              <a:gd name="connsiteY3" fmla="*/ 6871447 h 6871447"/>
              <a:gd name="connsiteX4" fmla="*/ 123 w 2068395"/>
              <a:gd name="connsiteY4" fmla="*/ 6870864 h 6871447"/>
              <a:gd name="connsiteX5" fmla="*/ 1021977 w 2068395"/>
              <a:gd name="connsiteY5" fmla="*/ 1990164 h 6871447"/>
              <a:gd name="connsiteX6" fmla="*/ 0 w 2068395"/>
              <a:gd name="connsiteY6" fmla="*/ 0 h 6871447"/>
              <a:gd name="connsiteX0" fmla="*/ 0 w 2068395"/>
              <a:gd name="connsiteY0" fmla="*/ 0 h 6888699"/>
              <a:gd name="connsiteX1" fmla="*/ 1322463 w 2068395"/>
              <a:gd name="connsiteY1" fmla="*/ 17253 h 6888699"/>
              <a:gd name="connsiteX2" fmla="*/ 2068395 w 2068395"/>
              <a:gd name="connsiteY2" fmla="*/ 1955659 h 6888699"/>
              <a:gd name="connsiteX3" fmla="*/ 1098177 w 2068395"/>
              <a:gd name="connsiteY3" fmla="*/ 6888699 h 6888699"/>
              <a:gd name="connsiteX4" fmla="*/ 123 w 2068395"/>
              <a:gd name="connsiteY4" fmla="*/ 6870864 h 6888699"/>
              <a:gd name="connsiteX5" fmla="*/ 1021977 w 2068395"/>
              <a:gd name="connsiteY5" fmla="*/ 1990164 h 6888699"/>
              <a:gd name="connsiteX6" fmla="*/ 0 w 2068395"/>
              <a:gd name="connsiteY6" fmla="*/ 0 h 6888699"/>
              <a:gd name="connsiteX0" fmla="*/ 0 w 2741256"/>
              <a:gd name="connsiteY0" fmla="*/ 0 h 6888699"/>
              <a:gd name="connsiteX1" fmla="*/ 1322463 w 2741256"/>
              <a:gd name="connsiteY1" fmla="*/ 17253 h 6888699"/>
              <a:gd name="connsiteX2" fmla="*/ 2741256 w 2741256"/>
              <a:gd name="connsiteY2" fmla="*/ 1972912 h 6888699"/>
              <a:gd name="connsiteX3" fmla="*/ 1098177 w 2741256"/>
              <a:gd name="connsiteY3" fmla="*/ 6888699 h 6888699"/>
              <a:gd name="connsiteX4" fmla="*/ 123 w 2741256"/>
              <a:gd name="connsiteY4" fmla="*/ 6870864 h 6888699"/>
              <a:gd name="connsiteX5" fmla="*/ 1021977 w 2741256"/>
              <a:gd name="connsiteY5" fmla="*/ 1990164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1972912 h 6888699"/>
              <a:gd name="connsiteX3" fmla="*/ 1098177 w 2741256"/>
              <a:gd name="connsiteY3" fmla="*/ 6888699 h 6888699"/>
              <a:gd name="connsiteX4" fmla="*/ 123 w 2741256"/>
              <a:gd name="connsiteY4" fmla="*/ 6870864 h 6888699"/>
              <a:gd name="connsiteX5" fmla="*/ 1021977 w 2741256"/>
              <a:gd name="connsiteY5" fmla="*/ 1990164 h 6888699"/>
              <a:gd name="connsiteX6" fmla="*/ 0 w 2741256"/>
              <a:gd name="connsiteY6" fmla="*/ 0 h 6888699"/>
              <a:gd name="connsiteX0" fmla="*/ 0 w 2741256"/>
              <a:gd name="connsiteY0" fmla="*/ 0 h 6871446"/>
              <a:gd name="connsiteX1" fmla="*/ 1978071 w 2741256"/>
              <a:gd name="connsiteY1" fmla="*/ 17253 h 6871446"/>
              <a:gd name="connsiteX2" fmla="*/ 2741256 w 2741256"/>
              <a:gd name="connsiteY2" fmla="*/ 1972912 h 6871446"/>
              <a:gd name="connsiteX3" fmla="*/ 1926313 w 2741256"/>
              <a:gd name="connsiteY3" fmla="*/ 6871446 h 6871446"/>
              <a:gd name="connsiteX4" fmla="*/ 123 w 2741256"/>
              <a:gd name="connsiteY4" fmla="*/ 6870864 h 6871446"/>
              <a:gd name="connsiteX5" fmla="*/ 1021977 w 2741256"/>
              <a:gd name="connsiteY5" fmla="*/ 1990164 h 6871446"/>
              <a:gd name="connsiteX6" fmla="*/ 0 w 2741256"/>
              <a:gd name="connsiteY6" fmla="*/ 0 h 6871446"/>
              <a:gd name="connsiteX0" fmla="*/ 0 w 2741256"/>
              <a:gd name="connsiteY0" fmla="*/ 0 h 6870864"/>
              <a:gd name="connsiteX1" fmla="*/ 1978071 w 2741256"/>
              <a:gd name="connsiteY1" fmla="*/ 17253 h 6870864"/>
              <a:gd name="connsiteX2" fmla="*/ 2741256 w 2741256"/>
              <a:gd name="connsiteY2" fmla="*/ 1972912 h 6870864"/>
              <a:gd name="connsiteX3" fmla="*/ 1822796 w 2741256"/>
              <a:gd name="connsiteY3" fmla="*/ 6854193 h 6870864"/>
              <a:gd name="connsiteX4" fmla="*/ 123 w 2741256"/>
              <a:gd name="connsiteY4" fmla="*/ 6870864 h 6870864"/>
              <a:gd name="connsiteX5" fmla="*/ 1021977 w 2741256"/>
              <a:gd name="connsiteY5" fmla="*/ 1990164 h 6870864"/>
              <a:gd name="connsiteX6" fmla="*/ 0 w 2741256"/>
              <a:gd name="connsiteY6" fmla="*/ 0 h 6870864"/>
              <a:gd name="connsiteX0" fmla="*/ 0 w 2741256"/>
              <a:gd name="connsiteY0" fmla="*/ 0 h 6871446"/>
              <a:gd name="connsiteX1" fmla="*/ 1978071 w 2741256"/>
              <a:gd name="connsiteY1" fmla="*/ 17253 h 6871446"/>
              <a:gd name="connsiteX2" fmla="*/ 2741256 w 2741256"/>
              <a:gd name="connsiteY2" fmla="*/ 1972912 h 6871446"/>
              <a:gd name="connsiteX3" fmla="*/ 1808861 w 2741256"/>
              <a:gd name="connsiteY3" fmla="*/ 6871446 h 6871446"/>
              <a:gd name="connsiteX4" fmla="*/ 123 w 2741256"/>
              <a:gd name="connsiteY4" fmla="*/ 6870864 h 6871446"/>
              <a:gd name="connsiteX5" fmla="*/ 1021977 w 2741256"/>
              <a:gd name="connsiteY5" fmla="*/ 1990164 h 6871446"/>
              <a:gd name="connsiteX6" fmla="*/ 0 w 2741256"/>
              <a:gd name="connsiteY6" fmla="*/ 0 h 6871446"/>
              <a:gd name="connsiteX0" fmla="*/ 0 w 2741256"/>
              <a:gd name="connsiteY0" fmla="*/ 0 h 6888117"/>
              <a:gd name="connsiteX1" fmla="*/ 1978071 w 2741256"/>
              <a:gd name="connsiteY1" fmla="*/ 17253 h 6888117"/>
              <a:gd name="connsiteX2" fmla="*/ 2741256 w 2741256"/>
              <a:gd name="connsiteY2" fmla="*/ 1972912 h 6888117"/>
              <a:gd name="connsiteX3" fmla="*/ 1808861 w 2741256"/>
              <a:gd name="connsiteY3" fmla="*/ 6871446 h 6888117"/>
              <a:gd name="connsiteX4" fmla="*/ 209155 w 2741256"/>
              <a:gd name="connsiteY4" fmla="*/ 6888117 h 6888117"/>
              <a:gd name="connsiteX5" fmla="*/ 1021977 w 2741256"/>
              <a:gd name="connsiteY5" fmla="*/ 1990164 h 6888117"/>
              <a:gd name="connsiteX6" fmla="*/ 0 w 2741256"/>
              <a:gd name="connsiteY6" fmla="*/ 0 h 6888117"/>
              <a:gd name="connsiteX0" fmla="*/ 0 w 2741256"/>
              <a:gd name="connsiteY0" fmla="*/ 0 h 6888699"/>
              <a:gd name="connsiteX1" fmla="*/ 1978071 w 2741256"/>
              <a:gd name="connsiteY1" fmla="*/ 17253 h 6888699"/>
              <a:gd name="connsiteX2" fmla="*/ 2741256 w 2741256"/>
              <a:gd name="connsiteY2" fmla="*/ 1972912 h 6888699"/>
              <a:gd name="connsiteX3" fmla="*/ 2017892 w 2741256"/>
              <a:gd name="connsiteY3" fmla="*/ 6888699 h 6888699"/>
              <a:gd name="connsiteX4" fmla="*/ 209155 w 2741256"/>
              <a:gd name="connsiteY4" fmla="*/ 6888117 h 6888699"/>
              <a:gd name="connsiteX5" fmla="*/ 1021977 w 2741256"/>
              <a:gd name="connsiteY5" fmla="*/ 1990164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2007418 h 6888699"/>
              <a:gd name="connsiteX3" fmla="*/ 2017892 w 2741256"/>
              <a:gd name="connsiteY3" fmla="*/ 6888699 h 6888699"/>
              <a:gd name="connsiteX4" fmla="*/ 209155 w 2741256"/>
              <a:gd name="connsiteY4" fmla="*/ 6888117 h 6888699"/>
              <a:gd name="connsiteX5" fmla="*/ 1021977 w 2741256"/>
              <a:gd name="connsiteY5" fmla="*/ 1990164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2007418 h 6888699"/>
              <a:gd name="connsiteX3" fmla="*/ 2017892 w 2741256"/>
              <a:gd name="connsiteY3" fmla="*/ 6888699 h 6888699"/>
              <a:gd name="connsiteX4" fmla="*/ 209155 w 2741256"/>
              <a:gd name="connsiteY4" fmla="*/ 6888117 h 6888699"/>
              <a:gd name="connsiteX5" fmla="*/ 951636 w 2741256"/>
              <a:gd name="connsiteY5" fmla="*/ 2004678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2007418 h 6888699"/>
              <a:gd name="connsiteX3" fmla="*/ 2017892 w 2741256"/>
              <a:gd name="connsiteY3" fmla="*/ 6888699 h 6888699"/>
              <a:gd name="connsiteX4" fmla="*/ 209155 w 2741256"/>
              <a:gd name="connsiteY4" fmla="*/ 6888117 h 6888699"/>
              <a:gd name="connsiteX5" fmla="*/ 916465 w 2741256"/>
              <a:gd name="connsiteY5" fmla="*/ 2019192 h 6888699"/>
              <a:gd name="connsiteX6" fmla="*/ 0 w 2741256"/>
              <a:gd name="connsiteY6" fmla="*/ 0 h 6888699"/>
              <a:gd name="connsiteX0" fmla="*/ 0 w 2670915"/>
              <a:gd name="connsiteY0" fmla="*/ 0 h 6888699"/>
              <a:gd name="connsiteX1" fmla="*/ 1978071 w 2670915"/>
              <a:gd name="connsiteY1" fmla="*/ 17253 h 6888699"/>
              <a:gd name="connsiteX2" fmla="*/ 2670915 w 2670915"/>
              <a:gd name="connsiteY2" fmla="*/ 2021932 h 6888699"/>
              <a:gd name="connsiteX3" fmla="*/ 2017892 w 2670915"/>
              <a:gd name="connsiteY3" fmla="*/ 6888699 h 6888699"/>
              <a:gd name="connsiteX4" fmla="*/ 209155 w 2670915"/>
              <a:gd name="connsiteY4" fmla="*/ 6888117 h 6888699"/>
              <a:gd name="connsiteX5" fmla="*/ 916465 w 2670915"/>
              <a:gd name="connsiteY5" fmla="*/ 2019192 h 6888699"/>
              <a:gd name="connsiteX6" fmla="*/ 0 w 2670915"/>
              <a:gd name="connsiteY6" fmla="*/ 0 h 688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0915" h="6888699">
                <a:moveTo>
                  <a:pt x="0" y="0"/>
                </a:moveTo>
                <a:lnTo>
                  <a:pt x="1978071" y="17253"/>
                </a:lnTo>
                <a:lnTo>
                  <a:pt x="2670915" y="2021932"/>
                </a:lnTo>
                <a:lnTo>
                  <a:pt x="2017892" y="6888699"/>
                </a:lnTo>
                <a:lnTo>
                  <a:pt x="209155" y="6888117"/>
                </a:lnTo>
                <a:lnTo>
                  <a:pt x="916465" y="2019192"/>
                </a:lnTo>
                <a:lnTo>
                  <a:pt x="0" y="0"/>
                </a:lnTo>
                <a:close/>
              </a:path>
            </a:pathLst>
          </a:cu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Date Placeholder 2">
            <a:extLst>
              <a:ext uri="{FF2B5EF4-FFF2-40B4-BE49-F238E27FC236}">
                <a16:creationId xmlns:a16="http://schemas.microsoft.com/office/drawing/2014/main" id="{629F858D-31AB-5195-9884-1853FAA7211B}"/>
              </a:ext>
            </a:extLst>
          </p:cNvPr>
          <p:cNvSpPr>
            <a:spLocks noGrp="1"/>
          </p:cNvSpPr>
          <p:nvPr>
            <p:ph type="dt" sz="half" idx="2"/>
          </p:nvPr>
        </p:nvSpPr>
        <p:spPr>
          <a:xfrm>
            <a:off x="10702343" y="6462176"/>
            <a:ext cx="667553" cy="365125"/>
          </a:xfrm>
          <a:prstGeom prst="rect">
            <a:avLst/>
          </a:prstGeom>
        </p:spPr>
        <p:txBody>
          <a:bodyPr/>
          <a:lstStyle/>
          <a:p>
            <a:r>
              <a:rPr lang="en-US"/>
              <a:t>|   2025</a:t>
            </a:r>
          </a:p>
        </p:txBody>
      </p:sp>
      <p:sp>
        <p:nvSpPr>
          <p:cNvPr id="4" name="Footer Placeholder 3">
            <a:extLst>
              <a:ext uri="{FF2B5EF4-FFF2-40B4-BE49-F238E27FC236}">
                <a16:creationId xmlns:a16="http://schemas.microsoft.com/office/drawing/2014/main" id="{C094D6EF-DF10-E167-4091-64819E60EEB1}"/>
              </a:ext>
            </a:extLst>
          </p:cNvPr>
          <p:cNvSpPr>
            <a:spLocks noGrp="1"/>
          </p:cNvSpPr>
          <p:nvPr>
            <p:ph type="ftr" sz="quarter" idx="3"/>
          </p:nvPr>
        </p:nvSpPr>
        <p:spPr>
          <a:xfrm>
            <a:off x="7340957" y="6462176"/>
            <a:ext cx="3361386" cy="365125"/>
          </a:xfrm>
          <a:prstGeom prst="rect">
            <a:avLst/>
          </a:prstGeom>
        </p:spPr>
        <p:txBody>
          <a:bodyPr/>
          <a:lstStyle/>
          <a:p>
            <a:r>
              <a:rPr lang="en-CA"/>
              <a:t>Www.seabridgegold.com</a:t>
            </a:r>
            <a:endParaRPr lang="en-US"/>
          </a:p>
        </p:txBody>
      </p:sp>
      <p:sp>
        <p:nvSpPr>
          <p:cNvPr id="5" name="Slide Number Placeholder 4">
            <a:extLst>
              <a:ext uri="{FF2B5EF4-FFF2-40B4-BE49-F238E27FC236}">
                <a16:creationId xmlns:a16="http://schemas.microsoft.com/office/drawing/2014/main" id="{F074D405-9547-1221-AC84-9AFCFCB146FE}"/>
              </a:ext>
            </a:extLst>
          </p:cNvPr>
          <p:cNvSpPr>
            <a:spLocks noGrp="1"/>
          </p:cNvSpPr>
          <p:nvPr>
            <p:ph type="sldNum" sz="quarter" idx="4"/>
          </p:nvPr>
        </p:nvSpPr>
        <p:spPr>
          <a:xfrm>
            <a:off x="11598497" y="6455468"/>
            <a:ext cx="461359" cy="365125"/>
          </a:xfrm>
          <a:prstGeom prst="rect">
            <a:avLst/>
          </a:prstGeom>
        </p:spPr>
        <p:txBody>
          <a:bodyPr/>
          <a:lstStyle/>
          <a:p>
            <a:fld id="{A41F8B9C-F68A-4CB4-A897-D02AFE5D748E}" type="slidenum">
              <a:rPr lang="en-US" smtClean="0"/>
              <a:pPr/>
              <a:t>11</a:t>
            </a:fld>
            <a:endParaRPr lang="en-US"/>
          </a:p>
        </p:txBody>
      </p:sp>
      <p:sp>
        <p:nvSpPr>
          <p:cNvPr id="6" name="Title 1">
            <a:extLst>
              <a:ext uri="{FF2B5EF4-FFF2-40B4-BE49-F238E27FC236}">
                <a16:creationId xmlns:a16="http://schemas.microsoft.com/office/drawing/2014/main" id="{B771C7BB-C18A-0FB4-6C22-EB089AC1947F}"/>
              </a:ext>
            </a:extLst>
          </p:cNvPr>
          <p:cNvSpPr>
            <a:spLocks noGrp="1"/>
          </p:cNvSpPr>
          <p:nvPr>
            <p:ph type="title" idx="4294967295"/>
          </p:nvPr>
        </p:nvSpPr>
        <p:spPr>
          <a:xfrm>
            <a:off x="441143" y="1180713"/>
            <a:ext cx="9434069" cy="728662"/>
          </a:xfrm>
        </p:spPr>
        <p:txBody>
          <a:bodyPr/>
          <a:lstStyle/>
          <a:p>
            <a:pPr algn="l"/>
            <a:r>
              <a:rPr lang="en-US">
                <a:solidFill>
                  <a:schemeClr val="bg2"/>
                </a:solidFill>
              </a:rPr>
              <a:t>KSM has Been Radically Advanced In Recent Years</a:t>
            </a:r>
          </a:p>
        </p:txBody>
      </p:sp>
      <p:graphicFrame>
        <p:nvGraphicFramePr>
          <p:cNvPr id="79" name="Table 78">
            <a:extLst>
              <a:ext uri="{FF2B5EF4-FFF2-40B4-BE49-F238E27FC236}">
                <a16:creationId xmlns:a16="http://schemas.microsoft.com/office/drawing/2014/main" id="{6E755CF1-D63B-10F5-865D-453F0081A3B7}"/>
              </a:ext>
            </a:extLst>
          </p:cNvPr>
          <p:cNvGraphicFramePr>
            <a:graphicFrameLocks noGrp="1"/>
          </p:cNvGraphicFramePr>
          <p:nvPr/>
        </p:nvGraphicFramePr>
        <p:xfrm>
          <a:off x="441146" y="2046727"/>
          <a:ext cx="8773005" cy="3634321"/>
        </p:xfrm>
        <a:graphic>
          <a:graphicData uri="http://schemas.openxmlformats.org/drawingml/2006/table">
            <a:tbl>
              <a:tblPr/>
              <a:tblGrid>
                <a:gridCol w="3049136">
                  <a:extLst>
                    <a:ext uri="{9D8B030D-6E8A-4147-A177-3AD203B41FA5}">
                      <a16:colId xmlns:a16="http://schemas.microsoft.com/office/drawing/2014/main" val="2190404952"/>
                    </a:ext>
                  </a:extLst>
                </a:gridCol>
                <a:gridCol w="397709">
                  <a:extLst>
                    <a:ext uri="{9D8B030D-6E8A-4147-A177-3AD203B41FA5}">
                      <a16:colId xmlns:a16="http://schemas.microsoft.com/office/drawing/2014/main" val="20001"/>
                    </a:ext>
                  </a:extLst>
                </a:gridCol>
                <a:gridCol w="5326160">
                  <a:extLst>
                    <a:ext uri="{9D8B030D-6E8A-4147-A177-3AD203B41FA5}">
                      <a16:colId xmlns:a16="http://schemas.microsoft.com/office/drawing/2014/main" val="1251364758"/>
                    </a:ext>
                  </a:extLst>
                </a:gridCol>
              </a:tblGrid>
              <a:tr h="22735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36000" algn="l" fontAlgn="ctr"/>
                      <a:r>
                        <a:rPr lang="en-US" sz="1200" b="1" i="0" u="none" strike="noStrike">
                          <a:solidFill>
                            <a:srgbClr val="FFFFFF"/>
                          </a:solidFill>
                          <a:effectLst/>
                          <a:latin typeface="+mj-lt"/>
                        </a:rPr>
                        <a:t>Milestone</a:t>
                      </a:r>
                    </a:p>
                  </a:txBody>
                  <a:tcPr marL="31354" marR="0" marT="0" marB="0" anchor="ctr">
                    <a:lnL>
                      <a:noFill/>
                    </a:lnL>
                    <a:lnR w="635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36000" algn="l" fontAlgn="ctr"/>
                      <a:r>
                        <a:rPr lang="en-US" sz="1200" b="1" i="0" u="none" strike="noStrike">
                          <a:solidFill>
                            <a:srgbClr val="FFFFFF"/>
                          </a:solidFill>
                          <a:effectLst/>
                          <a:latin typeface="+mj-lt"/>
                        </a:rPr>
                        <a:t>Key Update</a:t>
                      </a:r>
                    </a:p>
                  </a:txBody>
                  <a:tcPr marL="0" marR="0" marT="0" marB="0" anchor="ctr">
                    <a:lnL w="63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marL="36000" algn="l" fontAlgn="ctr"/>
                      <a:endParaRPr lang="en-US" sz="1100" b="1" i="0" u="none" strike="noStrike">
                        <a:solidFill>
                          <a:srgbClr val="FFFFFF"/>
                        </a:solidFill>
                        <a:effectLst/>
                        <a:latin typeface="Arial" panose="020B0604020202020204" pitchFamily="34" charset="0"/>
                      </a:endParaRPr>
                    </a:p>
                  </a:txBody>
                  <a:tcPr marL="0" marR="0" marT="0" marB="0" anchor="ctr">
                    <a:lnL w="6350" cap="flat" cmpd="sng" algn="ctr">
                      <a:solidFill>
                        <a:schemeClr val="bg1"/>
                      </a:solidFill>
                      <a:prstDash val="solid"/>
                      <a:round/>
                      <a:headEnd type="none" w="med" len="med"/>
                      <a:tailEnd type="none" w="med" len="med"/>
                    </a:lnL>
                    <a:lnR>
                      <a:noFill/>
                    </a:lnR>
                    <a:lnT>
                      <a:noFill/>
                    </a:lnT>
                    <a:lnB w="6350" cap="flat" cmpd="sng" algn="ctr">
                      <a:solidFill>
                        <a:schemeClr val="tx1"/>
                      </a:solidFill>
                      <a:prstDash val="solid"/>
                      <a:round/>
                      <a:headEnd type="none" w="med" len="med"/>
                      <a:tailEnd type="none" w="med" len="med"/>
                    </a:lnB>
                    <a:solidFill>
                      <a:srgbClr val="002750"/>
                    </a:solidFill>
                  </a:tcPr>
                </a:tc>
                <a:extLst>
                  <a:ext uri="{0D108BD9-81ED-4DB2-BD59-A6C34878D82A}">
                    <a16:rowId xmlns:a16="http://schemas.microsoft.com/office/drawing/2014/main" val="3325983388"/>
                  </a:ext>
                </a:extLst>
              </a:tr>
              <a:tr h="40239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36000" algn="l" fontAlgn="ctr"/>
                      <a:r>
                        <a:rPr lang="en-US" sz="1200" b="1" i="1" u="none" strike="noStrike">
                          <a:solidFill>
                            <a:schemeClr val="tx1"/>
                          </a:solidFill>
                          <a:effectLst/>
                          <a:latin typeface="+mj-lt"/>
                        </a:rPr>
                        <a:t>Acquired</a:t>
                      </a:r>
                      <a:r>
                        <a:rPr lang="en-US" sz="1200" b="1" i="1" u="none" strike="noStrike" baseline="0">
                          <a:solidFill>
                            <a:schemeClr val="tx1"/>
                          </a:solidFill>
                          <a:effectLst/>
                          <a:latin typeface="+mj-lt"/>
                        </a:rPr>
                        <a:t> the East Mitchell / Snowfield Deposit</a:t>
                      </a:r>
                      <a:endParaRPr lang="en-US" sz="1200" b="1" i="1" u="none" strike="noStrike">
                        <a:solidFill>
                          <a:schemeClr val="tx1"/>
                        </a:solidFill>
                        <a:effectLst/>
                        <a:latin typeface="+mj-lt"/>
                      </a:endParaRPr>
                    </a:p>
                  </a:txBody>
                  <a:tcPr marL="31354"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kumimoji="0" lang="en-US" sz="2400" b="0" i="0" u="none" strike="noStrike" kern="1200" cap="none" spc="0" normalizeH="0" baseline="0" noProof="0">
                          <a:ln>
                            <a:noFill/>
                          </a:ln>
                          <a:solidFill>
                            <a:schemeClr val="accent1"/>
                          </a:solidFill>
                          <a:effectLst/>
                          <a:uLnTx/>
                          <a:uFillTx/>
                          <a:latin typeface="+mj-lt"/>
                          <a:ea typeface="+mn-ea"/>
                          <a:cs typeface="+mn-cs"/>
                          <a:sym typeface="Wingdings" panose="05000000000000000000" pitchFamily="2" charset="2"/>
                        </a:rPr>
                        <a:t></a:t>
                      </a:r>
                      <a:endParaRPr lang="en-US" sz="2400" b="0" i="0" u="none" strike="noStrike">
                        <a:solidFill>
                          <a:schemeClr val="accent1"/>
                        </a:solidFill>
                        <a:effectLst/>
                        <a:latin typeface="+mj-lt"/>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36000" algn="l" fontAlgn="ctr"/>
                      <a:r>
                        <a:rPr lang="en-US" sz="1000" b="0" i="0" u="none" strike="noStrike">
                          <a:solidFill>
                            <a:schemeClr val="tx1"/>
                          </a:solidFill>
                          <a:effectLst/>
                          <a:latin typeface="+mj-lt"/>
                        </a:rPr>
                        <a:t>Since</a:t>
                      </a:r>
                      <a:r>
                        <a:rPr lang="en-US" sz="1000" b="0" i="0" u="none" strike="noStrike" baseline="0">
                          <a:solidFill>
                            <a:schemeClr val="tx1"/>
                          </a:solidFill>
                          <a:effectLst/>
                          <a:latin typeface="+mj-lt"/>
                        </a:rPr>
                        <a:t> renamed “East Mitchell”, the deposit enables an open-pit only mine plan with the addition of </a:t>
                      </a:r>
                      <a:r>
                        <a:rPr lang="en-US" sz="1000" b="1" i="0" u="none" strike="noStrike" baseline="0">
                          <a:solidFill>
                            <a:schemeClr val="tx1"/>
                          </a:solidFill>
                          <a:effectLst/>
                          <a:latin typeface="+mj-lt"/>
                        </a:rPr>
                        <a:t>31 Moz Au and 3.9 </a:t>
                      </a:r>
                      <a:r>
                        <a:rPr lang="en-US" sz="1000" b="1" i="0" u="none" strike="noStrike" baseline="0" err="1">
                          <a:solidFill>
                            <a:schemeClr val="tx1"/>
                          </a:solidFill>
                          <a:effectLst/>
                          <a:latin typeface="+mj-lt"/>
                        </a:rPr>
                        <a:t>Blbs</a:t>
                      </a:r>
                      <a:r>
                        <a:rPr lang="en-US" sz="1000" b="1" i="0" u="none" strike="noStrike" baseline="0">
                          <a:solidFill>
                            <a:schemeClr val="tx1"/>
                          </a:solidFill>
                          <a:effectLst/>
                          <a:latin typeface="+mj-lt"/>
                        </a:rPr>
                        <a:t> Cu M&amp;I resource and 3 Moz Au and 0.4 </a:t>
                      </a:r>
                      <a:r>
                        <a:rPr lang="en-US" sz="1000" b="1" i="0" u="none" strike="noStrike" baseline="0" err="1">
                          <a:solidFill>
                            <a:schemeClr val="tx1"/>
                          </a:solidFill>
                          <a:effectLst/>
                          <a:latin typeface="+mj-lt"/>
                        </a:rPr>
                        <a:t>Blbs</a:t>
                      </a:r>
                      <a:r>
                        <a:rPr lang="en-US" sz="1000" b="1" i="0" u="none" strike="noStrike" baseline="0">
                          <a:solidFill>
                            <a:schemeClr val="tx1"/>
                          </a:solidFill>
                          <a:effectLst/>
                          <a:latin typeface="+mj-lt"/>
                        </a:rPr>
                        <a:t> Cu inferred resource</a:t>
                      </a:r>
                      <a:endParaRPr lang="en-US" sz="1000" b="0" i="0" u="none" strike="noStrike">
                        <a:solidFill>
                          <a:schemeClr val="tx1"/>
                        </a:solidFill>
                        <a:effectLst/>
                        <a:latin typeface="+mj-lt"/>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57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36000" algn="l" fontAlgn="ctr"/>
                      <a:r>
                        <a:rPr lang="en-US" sz="1200" b="1" i="1" u="none" strike="noStrike">
                          <a:solidFill>
                            <a:schemeClr val="tx1"/>
                          </a:solidFill>
                          <a:effectLst/>
                          <a:latin typeface="+mj-lt"/>
                        </a:rPr>
                        <a:t>New PFS and PEA Incorporating East Mitchell </a:t>
                      </a:r>
                    </a:p>
                  </a:txBody>
                  <a:tcPr marL="31354"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kumimoji="0" lang="en-US" sz="2400" b="0" i="0" u="none" strike="noStrike" kern="1200" cap="none" spc="0" normalizeH="0" baseline="0" noProof="0">
                          <a:ln>
                            <a:noFill/>
                          </a:ln>
                          <a:solidFill>
                            <a:schemeClr val="accent1"/>
                          </a:solidFill>
                          <a:effectLst/>
                          <a:uLnTx/>
                          <a:uFillTx/>
                          <a:latin typeface="+mj-lt"/>
                          <a:ea typeface="+mn-ea"/>
                          <a:cs typeface="+mn-cs"/>
                          <a:sym typeface="Wingdings" panose="05000000000000000000" pitchFamily="2" charset="2"/>
                        </a:rPr>
                        <a:t></a:t>
                      </a:r>
                      <a:endParaRPr lang="en-US" sz="2400" b="0" i="0" u="none" strike="noStrike">
                        <a:solidFill>
                          <a:schemeClr val="accent1"/>
                        </a:solidFill>
                        <a:effectLst/>
                        <a:latin typeface="+mj-lt"/>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36000" algn="l" fontAlgn="ctr"/>
                      <a:r>
                        <a:rPr lang="en-US" sz="1000" b="0" i="0" u="none" strike="noStrike">
                          <a:solidFill>
                            <a:schemeClr val="tx1"/>
                          </a:solidFill>
                          <a:effectLst/>
                          <a:latin typeface="+mj-lt"/>
                        </a:rPr>
                        <a:t>Technical studies completed in mid 2022 update capex and reflect inflationary pressures; PFS simplifies operations with an open-pit only plan on Mitchell, East Mitchell, and Sulphurets only</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75571">
                <a:tc>
                  <a:txBody>
                    <a:bodyPr/>
                    <a:lstStyle/>
                    <a:p>
                      <a:pPr marL="36000" algn="l" fontAlgn="ctr"/>
                      <a:r>
                        <a:rPr lang="en-US" sz="1200" b="1" i="1" u="none" strike="noStrike">
                          <a:solidFill>
                            <a:schemeClr val="tx1"/>
                          </a:solidFill>
                          <a:effectLst/>
                          <a:latin typeface="+mj-lt"/>
                        </a:rPr>
                        <a:t>Demonstrated Robust Returns</a:t>
                      </a:r>
                    </a:p>
                  </a:txBody>
                  <a:tcPr marL="31354"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kumimoji="0" lang="en-US" sz="2400" b="0" i="0" u="none" strike="noStrike" kern="1200" cap="none" spc="0" normalizeH="0" baseline="0" noProof="0">
                          <a:ln>
                            <a:noFill/>
                          </a:ln>
                          <a:solidFill>
                            <a:schemeClr val="accent1"/>
                          </a:solidFill>
                          <a:effectLst/>
                          <a:uLnTx/>
                          <a:uFillTx/>
                          <a:latin typeface="+mj-lt"/>
                          <a:ea typeface="+mn-ea"/>
                          <a:cs typeface="+mn-cs"/>
                          <a:sym typeface="Wingdings" panose="05000000000000000000" pitchFamily="2" charset="2"/>
                        </a:rPr>
                        <a:t></a:t>
                      </a:r>
                      <a:endParaRPr lang="en-US" sz="2400" b="0" i="0" u="none" strike="noStrike">
                        <a:solidFill>
                          <a:schemeClr val="accent1"/>
                        </a:solidFill>
                        <a:effectLst/>
                        <a:latin typeface="+mj-lt"/>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algn="l" fontAlgn="ctr"/>
                      <a:r>
                        <a:rPr lang="en-US" sz="1000" b="0" i="0" u="none" strike="noStrike">
                          <a:solidFill>
                            <a:schemeClr val="tx1"/>
                          </a:solidFill>
                          <a:effectLst/>
                          <a:latin typeface="+mj-lt"/>
                        </a:rPr>
                        <a:t>Significant improvement to unlevered project returns after-tax IRR of 16.1% at US$1,742/oz Au and US$3.53/</a:t>
                      </a:r>
                      <a:r>
                        <a:rPr lang="en-US" sz="1000" b="0" i="0" u="none" strike="noStrike" err="1">
                          <a:solidFill>
                            <a:schemeClr val="tx1"/>
                          </a:solidFill>
                          <a:effectLst/>
                          <a:latin typeface="+mj-lt"/>
                        </a:rPr>
                        <a:t>lb</a:t>
                      </a:r>
                      <a:r>
                        <a:rPr lang="en-US" sz="1000" b="0" i="0" u="none" strike="noStrike">
                          <a:solidFill>
                            <a:schemeClr val="tx1"/>
                          </a:solidFill>
                          <a:effectLst/>
                          <a:latin typeface="+mj-lt"/>
                        </a:rPr>
                        <a:t> Cu; </a:t>
                      </a:r>
                      <a:r>
                        <a:rPr lang="en-US" sz="1000" b="1" i="0" u="none" strike="noStrike" kern="1200">
                          <a:solidFill>
                            <a:schemeClr val="tx1"/>
                          </a:solidFill>
                          <a:effectLst/>
                          <a:latin typeface="+mn-lt"/>
                          <a:ea typeface="+mn-ea"/>
                          <a:cs typeface="+mn-cs"/>
                        </a:rPr>
                        <a:t>after-tax IRR of </a:t>
                      </a:r>
                      <a:r>
                        <a:rPr lang="en-US" sz="1000" b="1" i="0" u="none" strike="noStrike">
                          <a:solidFill>
                            <a:schemeClr val="tx1"/>
                          </a:solidFill>
                          <a:effectLst/>
                          <a:latin typeface="+mj-lt"/>
                        </a:rPr>
                        <a:t>29.4% at recent spot prices (US$3400/oz Au, US$4.50/</a:t>
                      </a:r>
                      <a:r>
                        <a:rPr lang="en-US" sz="1000" b="1" i="0" u="none" strike="noStrike" err="1">
                          <a:solidFill>
                            <a:schemeClr val="tx1"/>
                          </a:solidFill>
                          <a:effectLst/>
                          <a:latin typeface="+mj-lt"/>
                        </a:rPr>
                        <a:t>lb</a:t>
                      </a:r>
                      <a:r>
                        <a:rPr lang="en-US" sz="1000" b="1" i="0" u="none" strike="noStrike">
                          <a:solidFill>
                            <a:schemeClr val="tx1"/>
                          </a:solidFill>
                          <a:effectLst/>
                          <a:latin typeface="+mj-lt"/>
                        </a:rPr>
                        <a:t> Cu)</a:t>
                      </a:r>
                      <a:endParaRPr lang="en-US" sz="1000" b="0" i="0" u="none" strike="noStrike" baseline="30000">
                        <a:solidFill>
                          <a:schemeClr val="tx1"/>
                        </a:solidFill>
                        <a:effectLst/>
                        <a:latin typeface="+mj-lt"/>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7887960"/>
                  </a:ext>
                </a:extLst>
              </a:tr>
              <a:tr h="37557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36000" algn="l" fontAlgn="ctr"/>
                      <a:r>
                        <a:rPr lang="en-US" sz="1200" b="1" i="1" u="none" strike="noStrike">
                          <a:solidFill>
                            <a:schemeClr val="tx1"/>
                          </a:solidFill>
                          <a:effectLst/>
                          <a:latin typeface="+mj-lt"/>
                        </a:rPr>
                        <a:t>Substantial Start Achieved</a:t>
                      </a:r>
                    </a:p>
                  </a:txBody>
                  <a:tcPr marL="31354"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3485" rtl="0" eaLnBrk="1" fontAlgn="ctr"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1"/>
                          </a:solidFill>
                          <a:effectLst/>
                          <a:uLnTx/>
                          <a:uFillTx/>
                          <a:latin typeface="+mj-lt"/>
                          <a:ea typeface="+mn-ea"/>
                          <a:cs typeface="+mn-cs"/>
                          <a:sym typeface="Wingdings" panose="05000000000000000000" pitchFamily="2" charset="2"/>
                        </a:rPr>
                        <a:t></a:t>
                      </a:r>
                      <a:endParaRPr lang="en-US" sz="2400" b="0" i="0" u="none" strike="noStrike">
                        <a:solidFill>
                          <a:schemeClr val="accent1"/>
                        </a:solidFill>
                        <a:effectLst/>
                        <a:latin typeface="+mj-lt"/>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36000" marR="0" lvl="0" indent="0" algn="l" defTabSz="913485" rtl="0" eaLnBrk="1" fontAlgn="ctr" latinLnBrk="0" hangingPunct="1">
                        <a:lnSpc>
                          <a:spcPct val="100000"/>
                        </a:lnSpc>
                        <a:spcBef>
                          <a:spcPts val="0"/>
                        </a:spcBef>
                        <a:spcAft>
                          <a:spcPts val="0"/>
                        </a:spcAft>
                        <a:buClrTx/>
                        <a:buSzTx/>
                        <a:buFontTx/>
                        <a:buNone/>
                        <a:tabLst/>
                        <a:defRPr/>
                      </a:pPr>
                      <a:r>
                        <a:rPr lang="en-US" sz="1000" b="1" i="0" u="none" strike="noStrike">
                          <a:solidFill>
                            <a:schemeClr val="tx1"/>
                          </a:solidFill>
                          <a:effectLst/>
                          <a:latin typeface="+mj-lt"/>
                        </a:rPr>
                        <a:t>Key permits in-hand and locked into perpetuity having achieved Substantially Started designation in July 2024</a:t>
                      </a:r>
                      <a:r>
                        <a:rPr lang="en-US" sz="1000" b="0" i="0" u="none" strike="noStrike" kern="1200" baseline="30000">
                          <a:solidFill>
                            <a:schemeClr val="tx1"/>
                          </a:solidFill>
                          <a:effectLst/>
                          <a:latin typeface="Arial"/>
                          <a:ea typeface="+mn-ea"/>
                          <a:cs typeface="+mn-cs"/>
                        </a:rPr>
                        <a:t>(2)</a:t>
                      </a:r>
                      <a:endParaRPr lang="en-US" sz="1000" b="1" i="0" u="none" strike="noStrike">
                        <a:solidFill>
                          <a:schemeClr val="tx1"/>
                        </a:solidFill>
                        <a:effectLst/>
                        <a:latin typeface="+mj-lt"/>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57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36000" algn="l" fontAlgn="ctr"/>
                      <a:r>
                        <a:rPr lang="en-US" sz="1200" b="1" i="1" u="none" strike="noStrike">
                          <a:solidFill>
                            <a:schemeClr val="tx1"/>
                          </a:solidFill>
                          <a:effectLst/>
                          <a:latin typeface="+mj-lt"/>
                        </a:rPr>
                        <a:t>Spent &gt;$500m on Early Works</a:t>
                      </a:r>
                    </a:p>
                  </a:txBody>
                  <a:tcPr marL="31354"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3485" rtl="0" eaLnBrk="1" fontAlgn="ctr"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1"/>
                          </a:solidFill>
                          <a:effectLst/>
                          <a:uLnTx/>
                          <a:uFillTx/>
                          <a:latin typeface="+mj-lt"/>
                          <a:ea typeface="+mn-ea"/>
                          <a:cs typeface="+mn-cs"/>
                          <a:sym typeface="Wingdings" panose="05000000000000000000" pitchFamily="2" charset="2"/>
                        </a:rPr>
                        <a:t></a:t>
                      </a:r>
                      <a:endParaRPr lang="en-US" sz="2400" b="0" i="0" u="none" strike="noStrike">
                        <a:solidFill>
                          <a:schemeClr val="accent1"/>
                        </a:solidFill>
                        <a:effectLst/>
                        <a:latin typeface="+mj-lt"/>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36000" algn="l" fontAlgn="ctr"/>
                      <a:r>
                        <a:rPr lang="en-US" sz="1000" b="1" i="0" u="none" strike="noStrike">
                          <a:solidFill>
                            <a:schemeClr val="tx1"/>
                          </a:solidFill>
                          <a:effectLst/>
                          <a:latin typeface="+mj-lt"/>
                        </a:rPr>
                        <a:t>&gt;$500M investment into early works, </a:t>
                      </a:r>
                      <a:r>
                        <a:rPr lang="en-US" sz="1000" b="0" i="0" u="none" strike="noStrike">
                          <a:solidFill>
                            <a:schemeClr val="tx1"/>
                          </a:solidFill>
                          <a:effectLst/>
                          <a:latin typeface="+mj-lt"/>
                        </a:rPr>
                        <a:t>including power, </a:t>
                      </a:r>
                      <a:r>
                        <a:rPr lang="en-US" sz="1000" b="0" i="0" u="none" strike="noStrike" err="1">
                          <a:solidFill>
                            <a:schemeClr val="tx1"/>
                          </a:solidFill>
                          <a:effectLst/>
                          <a:latin typeface="+mj-lt"/>
                        </a:rPr>
                        <a:t>camps,roads</a:t>
                      </a:r>
                      <a:r>
                        <a:rPr lang="en-US" sz="1000" b="0" i="0" u="none" strike="noStrike">
                          <a:solidFill>
                            <a:schemeClr val="tx1"/>
                          </a:solidFill>
                          <a:effectLst/>
                          <a:latin typeface="+mj-lt"/>
                        </a:rPr>
                        <a:t>, bridges and fish habitat</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7557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36000" algn="l" fontAlgn="ctr"/>
                      <a:r>
                        <a:rPr lang="en-US" sz="1200" b="1" i="1" u="none" strike="noStrike">
                          <a:solidFill>
                            <a:schemeClr val="tx1"/>
                          </a:solidFill>
                          <a:effectLst/>
                          <a:latin typeface="+mj-lt"/>
                        </a:rPr>
                        <a:t>Extensive First Nations Partnership</a:t>
                      </a:r>
                    </a:p>
                  </a:txBody>
                  <a:tcPr marL="31354"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kumimoji="0" lang="en-US" sz="2400" b="0" i="0" u="none" strike="noStrike" kern="1200" cap="none" spc="0" normalizeH="0" baseline="0" noProof="0">
                          <a:ln>
                            <a:noFill/>
                          </a:ln>
                          <a:solidFill>
                            <a:schemeClr val="accent1"/>
                          </a:solidFill>
                          <a:effectLst/>
                          <a:uLnTx/>
                          <a:uFillTx/>
                          <a:latin typeface="+mj-lt"/>
                          <a:ea typeface="+mn-ea"/>
                          <a:cs typeface="+mn-cs"/>
                          <a:sym typeface="Wingdings" panose="05000000000000000000" pitchFamily="2" charset="2"/>
                        </a:rPr>
                        <a:t></a:t>
                      </a:r>
                      <a:endParaRPr lang="en-US" sz="2400" b="0" i="0" u="none" strike="noStrike">
                        <a:solidFill>
                          <a:schemeClr val="accent1"/>
                        </a:solidFill>
                        <a:effectLst/>
                        <a:latin typeface="+mj-lt"/>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36000" algn="l" fontAlgn="ctr"/>
                      <a:r>
                        <a:rPr lang="en-US" sz="1000" b="1" i="0" u="none" strike="noStrike">
                          <a:solidFill>
                            <a:schemeClr val="tx1"/>
                          </a:solidFill>
                          <a:effectLst/>
                          <a:latin typeface="+mj-lt"/>
                        </a:rPr>
                        <a:t>IBAs</a:t>
                      </a:r>
                      <a:r>
                        <a:rPr lang="en-US" sz="1000" b="1" i="0" u="none" strike="noStrike" baseline="0">
                          <a:solidFill>
                            <a:schemeClr val="tx1"/>
                          </a:solidFill>
                          <a:effectLst/>
                          <a:latin typeface="+mj-lt"/>
                        </a:rPr>
                        <a:t> in-place with key first nations groups</a:t>
                      </a:r>
                      <a:r>
                        <a:rPr lang="en-US" sz="1000" b="0" i="0" u="none" strike="noStrike" baseline="0">
                          <a:solidFill>
                            <a:schemeClr val="tx1"/>
                          </a:solidFill>
                          <a:effectLst/>
                          <a:latin typeface="+mj-lt"/>
                        </a:rPr>
                        <a:t>; partnership signed between Tahltan and Nisga’a Nations to maximize contracting for KSM</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557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36000" algn="l" fontAlgn="ctr"/>
                      <a:r>
                        <a:rPr lang="en-US" sz="1200" b="1" i="1" u="none" strike="noStrike">
                          <a:solidFill>
                            <a:schemeClr val="tx1"/>
                          </a:solidFill>
                          <a:effectLst/>
                          <a:latin typeface="+mj-lt"/>
                        </a:rPr>
                        <a:t>Reduced Site Footprint</a:t>
                      </a:r>
                    </a:p>
                  </a:txBody>
                  <a:tcPr marL="31354"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kumimoji="0" lang="en-US" sz="2400" b="0" i="0" u="none" strike="noStrike" kern="1200" cap="none" spc="0" normalizeH="0" baseline="0" noProof="0">
                          <a:ln>
                            <a:noFill/>
                          </a:ln>
                          <a:solidFill>
                            <a:schemeClr val="accent1"/>
                          </a:solidFill>
                          <a:effectLst/>
                          <a:uLnTx/>
                          <a:uFillTx/>
                          <a:latin typeface="+mj-lt"/>
                          <a:ea typeface="+mn-ea"/>
                          <a:cs typeface="+mn-cs"/>
                          <a:sym typeface="Wingdings" panose="05000000000000000000" pitchFamily="2" charset="2"/>
                        </a:rPr>
                        <a:t></a:t>
                      </a:r>
                      <a:endParaRPr lang="en-US" sz="2400" b="0" i="0" u="none" strike="noStrike">
                        <a:solidFill>
                          <a:schemeClr val="accent1"/>
                        </a:solidFill>
                        <a:effectLst/>
                        <a:latin typeface="+mj-lt"/>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36000" algn="l" fontAlgn="ctr"/>
                      <a:r>
                        <a:rPr lang="en-US" sz="1000" b="0" i="0" u="none" strike="noStrike">
                          <a:solidFill>
                            <a:schemeClr val="tx1"/>
                          </a:solidFill>
                          <a:effectLst/>
                          <a:latin typeface="+mj-lt"/>
                        </a:rPr>
                        <a:t>Reduced environmental impact with smaller operating footprint; </a:t>
                      </a:r>
                      <a:r>
                        <a:rPr lang="en-US" sz="1000" b="1" i="0" u="none" strike="noStrike">
                          <a:solidFill>
                            <a:schemeClr val="tx1"/>
                          </a:solidFill>
                          <a:effectLst/>
                          <a:latin typeface="+mj-lt"/>
                        </a:rPr>
                        <a:t>mining operations focused in one valley now (vs. two</a:t>
                      </a:r>
                      <a:r>
                        <a:rPr lang="en-US" sz="1000" b="1" i="0" u="none" strike="noStrike" baseline="0">
                          <a:solidFill>
                            <a:schemeClr val="tx1"/>
                          </a:solidFill>
                          <a:effectLst/>
                          <a:latin typeface="+mj-lt"/>
                        </a:rPr>
                        <a:t> previously) </a:t>
                      </a:r>
                      <a:r>
                        <a:rPr lang="en-US" sz="1000" b="0" i="0" u="none" strike="noStrike" baseline="0">
                          <a:solidFill>
                            <a:schemeClr val="tx1"/>
                          </a:solidFill>
                          <a:effectLst/>
                          <a:latin typeface="+mj-lt"/>
                        </a:rPr>
                        <a:t>with </a:t>
                      </a:r>
                      <a:r>
                        <a:rPr lang="en-US" sz="1000" b="1" i="0" u="none" strike="noStrike" baseline="0">
                          <a:solidFill>
                            <a:schemeClr val="tx1"/>
                          </a:solidFill>
                          <a:effectLst/>
                          <a:latin typeface="+mj-lt"/>
                        </a:rPr>
                        <a:t>~600 Mt less waste</a:t>
                      </a:r>
                      <a:endParaRPr lang="en-US" sz="1000" b="1" i="0" u="none" strike="noStrike">
                        <a:solidFill>
                          <a:schemeClr val="tx1"/>
                        </a:solidFill>
                        <a:effectLst/>
                        <a:latin typeface="+mj-lt"/>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557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36000" algn="l" fontAlgn="ctr"/>
                      <a:r>
                        <a:rPr lang="en-US" sz="1200" b="1" i="1" u="none" strike="noStrike">
                          <a:solidFill>
                            <a:schemeClr val="tx1"/>
                          </a:solidFill>
                          <a:effectLst/>
                          <a:latin typeface="+mj-lt"/>
                        </a:rPr>
                        <a:t>Reduced Mine Contact</a:t>
                      </a:r>
                      <a:r>
                        <a:rPr lang="en-US" sz="1200" b="1" i="1" u="none" strike="noStrike" baseline="0">
                          <a:solidFill>
                            <a:schemeClr val="tx1"/>
                          </a:solidFill>
                          <a:effectLst/>
                          <a:latin typeface="+mj-lt"/>
                        </a:rPr>
                        <a:t> </a:t>
                      </a:r>
                      <a:r>
                        <a:rPr lang="en-US" sz="1200" b="1" i="1" u="none" strike="noStrike">
                          <a:solidFill>
                            <a:schemeClr val="tx1"/>
                          </a:solidFill>
                          <a:effectLst/>
                          <a:latin typeface="+mj-lt"/>
                        </a:rPr>
                        <a:t>Water</a:t>
                      </a:r>
                    </a:p>
                  </a:txBody>
                  <a:tcPr marL="31354"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kumimoji="0" lang="en-US" sz="2400" b="0" i="0" u="none" strike="noStrike" kern="1200" cap="none" spc="0" normalizeH="0" baseline="0" noProof="0">
                          <a:ln>
                            <a:noFill/>
                          </a:ln>
                          <a:solidFill>
                            <a:schemeClr val="accent1"/>
                          </a:solidFill>
                          <a:effectLst/>
                          <a:uLnTx/>
                          <a:uFillTx/>
                          <a:latin typeface="+mj-lt"/>
                          <a:ea typeface="+mn-ea"/>
                          <a:cs typeface="+mn-cs"/>
                          <a:sym typeface="Wingdings" panose="05000000000000000000" pitchFamily="2" charset="2"/>
                        </a:rPr>
                        <a:t></a:t>
                      </a:r>
                      <a:endParaRPr lang="en-US" sz="2400" b="0" i="0" u="none" strike="noStrike">
                        <a:solidFill>
                          <a:schemeClr val="accent1"/>
                        </a:solidFill>
                        <a:effectLst/>
                        <a:latin typeface="+mj-lt"/>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36000" marR="0" lvl="0" indent="0" algn="l" defTabSz="913485" rtl="0" eaLnBrk="1" fontAlgn="ctr" latinLnBrk="0" hangingPunct="1">
                        <a:lnSpc>
                          <a:spcPct val="100000"/>
                        </a:lnSpc>
                        <a:spcBef>
                          <a:spcPts val="0"/>
                        </a:spcBef>
                        <a:spcAft>
                          <a:spcPts val="0"/>
                        </a:spcAft>
                        <a:buClrTx/>
                        <a:buSzTx/>
                        <a:buFontTx/>
                        <a:buNone/>
                        <a:tabLst/>
                        <a:defRPr/>
                      </a:pPr>
                      <a:r>
                        <a:rPr lang="en-US" sz="1000" b="0" i="0" u="none" strike="noStrike">
                          <a:solidFill>
                            <a:schemeClr val="tx1"/>
                          </a:solidFill>
                          <a:effectLst/>
                          <a:latin typeface="+mj-lt"/>
                        </a:rPr>
                        <a:t>Advancing designs that </a:t>
                      </a:r>
                      <a:r>
                        <a:rPr lang="en-US" sz="1000" b="1" i="0" u="none" strike="noStrike">
                          <a:solidFill>
                            <a:schemeClr val="tx1"/>
                          </a:solidFill>
                          <a:effectLst/>
                          <a:latin typeface="+mj-lt"/>
                        </a:rPr>
                        <a:t>reduce mine contact water, improve construct-ability and increase life of structures</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7557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36000" algn="l" fontAlgn="ctr"/>
                      <a:r>
                        <a:rPr lang="en-US" sz="1200" b="1" i="1" u="none" strike="noStrike">
                          <a:solidFill>
                            <a:schemeClr val="tx1"/>
                          </a:solidFill>
                          <a:effectLst/>
                          <a:latin typeface="+mj-lt"/>
                        </a:rPr>
                        <a:t>Secure JV Partner</a:t>
                      </a:r>
                    </a:p>
                  </a:txBody>
                  <a:tcPr marL="31354"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2400" b="0" i="0" u="none" strike="noStrike">
                          <a:solidFill>
                            <a:schemeClr val="tx1"/>
                          </a:solidFill>
                          <a:effectLst/>
                          <a:latin typeface="+mj-lt"/>
                          <a:sym typeface="Wingdings" panose="05000000000000000000" pitchFamily="2" charset="2"/>
                        </a:rPr>
                        <a:t></a:t>
                      </a:r>
                      <a:endParaRPr lang="en-US" sz="2400" b="0" i="0" u="none" strike="noStrike">
                        <a:solidFill>
                          <a:schemeClr val="tx1"/>
                        </a:solidFill>
                        <a:effectLst/>
                        <a:latin typeface="+mj-lt"/>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36000" algn="l" fontAlgn="ctr"/>
                      <a:r>
                        <a:rPr lang="en-US" sz="1000" b="1" i="0" u="none" strike="noStrike">
                          <a:solidFill>
                            <a:schemeClr val="tx1"/>
                          </a:solidFill>
                          <a:effectLst/>
                          <a:latin typeface="+mj-lt"/>
                        </a:rPr>
                        <a:t>Seabridge continues to advance joint venture discussions on the KSM Project with a number of parties on terms advantageous to the company</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21" name="Freeform 20">
            <a:extLst>
              <a:ext uri="{FF2B5EF4-FFF2-40B4-BE49-F238E27FC236}">
                <a16:creationId xmlns:a16="http://schemas.microsoft.com/office/drawing/2014/main" id="{14F49CD0-896F-2E35-EB8F-C5BD807C8F18}"/>
              </a:ext>
            </a:extLst>
          </p:cNvPr>
          <p:cNvSpPr/>
          <p:nvPr/>
        </p:nvSpPr>
        <p:spPr>
          <a:xfrm>
            <a:off x="8802915" y="-12863"/>
            <a:ext cx="3090565" cy="6438378"/>
          </a:xfrm>
          <a:custGeom>
            <a:avLst/>
            <a:gdLst>
              <a:gd name="connsiteX0" fmla="*/ 0 w 3090565"/>
              <a:gd name="connsiteY0" fmla="*/ 0 h 6438378"/>
              <a:gd name="connsiteX1" fmla="*/ 2288863 w 3090565"/>
              <a:gd name="connsiteY1" fmla="*/ 16125 h 6438378"/>
              <a:gd name="connsiteX2" fmla="*/ 3090565 w 3090565"/>
              <a:gd name="connsiteY2" fmla="*/ 1889757 h 6438378"/>
              <a:gd name="connsiteX3" fmla="*/ 2334940 w 3090565"/>
              <a:gd name="connsiteY3" fmla="*/ 6438378 h 6438378"/>
              <a:gd name="connsiteX4" fmla="*/ 2113607 w 3090565"/>
              <a:gd name="connsiteY4" fmla="*/ 6438321 h 6438378"/>
              <a:gd name="connsiteX5" fmla="*/ 2869222 w 3090565"/>
              <a:gd name="connsiteY5" fmla="*/ 1889757 h 6438378"/>
              <a:gd name="connsiteX6" fmla="*/ 2067520 w 3090565"/>
              <a:gd name="connsiteY6" fmla="*/ 16125 h 6438378"/>
              <a:gd name="connsiteX7" fmla="*/ 880 w 3090565"/>
              <a:gd name="connsiteY7" fmla="*/ 1566 h 643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0565" h="6438378">
                <a:moveTo>
                  <a:pt x="0" y="0"/>
                </a:moveTo>
                <a:lnTo>
                  <a:pt x="2288863" y="16125"/>
                </a:lnTo>
                <a:lnTo>
                  <a:pt x="3090565" y="1889757"/>
                </a:lnTo>
                <a:lnTo>
                  <a:pt x="2334940" y="6438378"/>
                </a:lnTo>
                <a:lnTo>
                  <a:pt x="2113607" y="6438321"/>
                </a:lnTo>
                <a:lnTo>
                  <a:pt x="2869222" y="1889757"/>
                </a:lnTo>
                <a:lnTo>
                  <a:pt x="2067520" y="16125"/>
                </a:lnTo>
                <a:lnTo>
                  <a:pt x="880" y="1566"/>
                </a:lnTo>
                <a:close/>
              </a:path>
            </a:pathLst>
          </a:custGeom>
          <a:solidFill>
            <a:schemeClr val="accent3">
              <a:alpha val="538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246412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F8E51D-4A1E-5103-EDBC-8C869437CB60}"/>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7938655" y="0"/>
            <a:ext cx="4253345" cy="6400800"/>
          </a:xfrm>
          <a:prstGeom prst="rect">
            <a:avLst/>
          </a:prstGeom>
        </p:spPr>
      </p:pic>
      <p:sp>
        <p:nvSpPr>
          <p:cNvPr id="11" name="Rectangle 10">
            <a:extLst>
              <a:ext uri="{FF2B5EF4-FFF2-40B4-BE49-F238E27FC236}">
                <a16:creationId xmlns:a16="http://schemas.microsoft.com/office/drawing/2014/main" id="{81F64FB4-29CA-6B71-43DB-38406400FB25}"/>
              </a:ext>
            </a:extLst>
          </p:cNvPr>
          <p:cNvSpPr/>
          <p:nvPr/>
        </p:nvSpPr>
        <p:spPr>
          <a:xfrm flipV="1">
            <a:off x="7938655" y="0"/>
            <a:ext cx="4253346" cy="6412676"/>
          </a:xfrm>
          <a:prstGeom prst="rect">
            <a:avLst/>
          </a:prstGeom>
          <a:gradFill>
            <a:gsLst>
              <a:gs pos="28000">
                <a:srgbClr val="2A4420">
                  <a:alpha val="79568"/>
                </a:srgbClr>
              </a:gs>
              <a:gs pos="100000">
                <a:srgbClr val="2A4420">
                  <a:alpha val="0"/>
                </a:srgb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D5D782E5-C6CA-ED84-30DB-2FD08EE8ED68}"/>
              </a:ext>
            </a:extLst>
          </p:cNvPr>
          <p:cNvSpPr/>
          <p:nvPr/>
        </p:nvSpPr>
        <p:spPr>
          <a:xfrm>
            <a:off x="0" y="0"/>
            <a:ext cx="7924800" cy="641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20960D-083D-4D78-9074-27EF4C4B8DE3}"/>
              </a:ext>
            </a:extLst>
          </p:cNvPr>
          <p:cNvSpPr>
            <a:spLocks noGrp="1"/>
          </p:cNvSpPr>
          <p:nvPr>
            <p:ph type="title"/>
          </p:nvPr>
        </p:nvSpPr>
        <p:spPr>
          <a:xfrm>
            <a:off x="440409" y="491107"/>
            <a:ext cx="7401264" cy="652466"/>
          </a:xfrm>
        </p:spPr>
        <p:txBody>
          <a:bodyPr/>
          <a:lstStyle/>
          <a:p>
            <a:r>
              <a:rPr lang="en-CA"/>
              <a:t>Significant Regional &amp; Local Infrastructure</a:t>
            </a:r>
            <a:endParaRPr lang="en-US"/>
          </a:p>
        </p:txBody>
      </p:sp>
      <p:sp>
        <p:nvSpPr>
          <p:cNvPr id="6" name="Date Placeholder 5">
            <a:extLst>
              <a:ext uri="{FF2B5EF4-FFF2-40B4-BE49-F238E27FC236}">
                <a16:creationId xmlns:a16="http://schemas.microsoft.com/office/drawing/2014/main" id="{E3191BB9-BF49-45D5-A2D1-8CD9444EE0E1}"/>
              </a:ext>
            </a:extLst>
          </p:cNvPr>
          <p:cNvSpPr>
            <a:spLocks noGrp="1"/>
          </p:cNvSpPr>
          <p:nvPr>
            <p:ph type="dt" sz="half" idx="2"/>
          </p:nvPr>
        </p:nvSpPr>
        <p:spPr>
          <a:xfrm>
            <a:off x="10702343" y="6462176"/>
            <a:ext cx="667553" cy="365125"/>
          </a:xfrm>
          <a:prstGeom prst="rect">
            <a:avLst/>
          </a:prstGeom>
        </p:spPr>
        <p:txBody>
          <a:bodyPr/>
          <a:lstStyle/>
          <a:p>
            <a:r>
              <a:rPr lang="en-US"/>
              <a:t>|   2025</a:t>
            </a:r>
          </a:p>
        </p:txBody>
      </p:sp>
      <p:sp>
        <p:nvSpPr>
          <p:cNvPr id="7" name="Footer Placeholder 6">
            <a:extLst>
              <a:ext uri="{FF2B5EF4-FFF2-40B4-BE49-F238E27FC236}">
                <a16:creationId xmlns:a16="http://schemas.microsoft.com/office/drawing/2014/main" id="{4F408CF0-193E-465E-A877-3383778F1073}"/>
              </a:ext>
            </a:extLst>
          </p:cNvPr>
          <p:cNvSpPr>
            <a:spLocks noGrp="1"/>
          </p:cNvSpPr>
          <p:nvPr>
            <p:ph type="ftr" sz="quarter" idx="3"/>
          </p:nvPr>
        </p:nvSpPr>
        <p:spPr>
          <a:xfrm>
            <a:off x="7340957" y="6462176"/>
            <a:ext cx="3361386" cy="365125"/>
          </a:xfrm>
          <a:prstGeom prst="rect">
            <a:avLst/>
          </a:prstGeom>
        </p:spPr>
        <p:txBody>
          <a:bodyPr/>
          <a:lstStyle/>
          <a:p>
            <a:r>
              <a:rPr lang="en-CA"/>
              <a:t>Www.seabridgegold.com</a:t>
            </a:r>
            <a:endParaRPr lang="en-US"/>
          </a:p>
        </p:txBody>
      </p:sp>
      <p:sp>
        <p:nvSpPr>
          <p:cNvPr id="8" name="Slide Number Placeholder 7">
            <a:extLst>
              <a:ext uri="{FF2B5EF4-FFF2-40B4-BE49-F238E27FC236}">
                <a16:creationId xmlns:a16="http://schemas.microsoft.com/office/drawing/2014/main" id="{5147C4B7-0E4A-4B75-9C78-768C81B37ACE}"/>
              </a:ext>
            </a:extLst>
          </p:cNvPr>
          <p:cNvSpPr>
            <a:spLocks noGrp="1"/>
          </p:cNvSpPr>
          <p:nvPr>
            <p:ph type="sldNum" sz="quarter" idx="4"/>
          </p:nvPr>
        </p:nvSpPr>
        <p:spPr>
          <a:xfrm>
            <a:off x="11598497" y="6455468"/>
            <a:ext cx="461359" cy="365125"/>
          </a:xfrm>
          <a:prstGeom prst="rect">
            <a:avLst/>
          </a:prstGeom>
        </p:spPr>
        <p:txBody>
          <a:bodyPr/>
          <a:lstStyle/>
          <a:p>
            <a:fld id="{A41F8B9C-F68A-4CB4-A897-D02AFE5D748E}" type="slidenum">
              <a:rPr lang="en-US" smtClean="0"/>
              <a:pPr/>
              <a:t>12</a:t>
            </a:fld>
            <a:endParaRPr lang="en-US"/>
          </a:p>
        </p:txBody>
      </p:sp>
      <p:sp>
        <p:nvSpPr>
          <p:cNvPr id="5" name="Text Placeholder 4">
            <a:extLst>
              <a:ext uri="{FF2B5EF4-FFF2-40B4-BE49-F238E27FC236}">
                <a16:creationId xmlns:a16="http://schemas.microsoft.com/office/drawing/2014/main" id="{D3B8F7B8-91E0-4A6D-B842-A0AF468714BC}"/>
              </a:ext>
            </a:extLst>
          </p:cNvPr>
          <p:cNvSpPr>
            <a:spLocks noGrp="1"/>
          </p:cNvSpPr>
          <p:nvPr>
            <p:ph type="body" sz="quarter" idx="4294967295"/>
          </p:nvPr>
        </p:nvSpPr>
        <p:spPr>
          <a:xfrm>
            <a:off x="407220" y="1257325"/>
            <a:ext cx="6412374" cy="2604303"/>
          </a:xfrm>
        </p:spPr>
        <p:txBody>
          <a:bodyPr numCol="1"/>
          <a:lstStyle/>
          <a:p>
            <a:pPr>
              <a:lnSpc>
                <a:spcPct val="100000"/>
              </a:lnSpc>
              <a:spcBef>
                <a:spcPts val="700"/>
              </a:spcBef>
            </a:pPr>
            <a:r>
              <a:rPr lang="en-US"/>
              <a:t>Northwest Transmission Line completed in 2014 </a:t>
            </a:r>
          </a:p>
          <a:p>
            <a:pPr>
              <a:lnSpc>
                <a:spcPct val="100000"/>
              </a:lnSpc>
              <a:spcBef>
                <a:spcPts val="700"/>
              </a:spcBef>
            </a:pPr>
            <a:r>
              <a:rPr lang="en-US"/>
              <a:t>Secured 245MW of cheap green hydro power from BC Hydro ($0.05/KWH)</a:t>
            </a:r>
          </a:p>
          <a:p>
            <a:pPr>
              <a:lnSpc>
                <a:spcPct val="100000"/>
              </a:lnSpc>
              <a:spcBef>
                <a:spcPts val="700"/>
              </a:spcBef>
            </a:pPr>
            <a:r>
              <a:rPr lang="en-US"/>
              <a:t>Paved Highway 37 allows efficient transport to and from port and mine</a:t>
            </a:r>
          </a:p>
          <a:p>
            <a:pPr>
              <a:lnSpc>
                <a:spcPct val="100000"/>
              </a:lnSpc>
              <a:spcBef>
                <a:spcPts val="700"/>
              </a:spcBef>
            </a:pPr>
            <a:r>
              <a:rPr lang="en-US"/>
              <a:t>Two nearby ports at Stewart B.C.</a:t>
            </a:r>
          </a:p>
          <a:p>
            <a:pPr>
              <a:lnSpc>
                <a:spcPct val="100000"/>
              </a:lnSpc>
              <a:spcBef>
                <a:spcPts val="700"/>
              </a:spcBef>
            </a:pPr>
            <a:r>
              <a:rPr lang="en-US"/>
              <a:t>Two nearby regional airports and a local airstrip</a:t>
            </a:r>
          </a:p>
          <a:p>
            <a:pPr>
              <a:lnSpc>
                <a:spcPct val="100000"/>
              </a:lnSpc>
              <a:spcBef>
                <a:spcPts val="700"/>
              </a:spcBef>
            </a:pPr>
            <a:r>
              <a:rPr lang="en-US"/>
              <a:t>Recent federal and provincial government additional funding to complete bringing fiber-optic communications to the Tahltan Territory</a:t>
            </a:r>
          </a:p>
        </p:txBody>
      </p:sp>
      <p:grpSp>
        <p:nvGrpSpPr>
          <p:cNvPr id="3" name="Group 15">
            <a:extLst>
              <a:ext uri="{FF2B5EF4-FFF2-40B4-BE49-F238E27FC236}">
                <a16:creationId xmlns:a16="http://schemas.microsoft.com/office/drawing/2014/main" id="{27D7F277-C955-609D-A2F0-0FD1EA82469D}"/>
              </a:ext>
            </a:extLst>
          </p:cNvPr>
          <p:cNvGrpSpPr/>
          <p:nvPr/>
        </p:nvGrpSpPr>
        <p:grpSpPr bwMode="auto">
          <a:xfrm>
            <a:off x="432103" y="3453950"/>
            <a:ext cx="4571604" cy="2786838"/>
            <a:chOff x="364502" y="3768378"/>
            <a:chExt cx="4154066" cy="2532308"/>
          </a:xfrm>
        </p:grpSpPr>
        <p:pic>
          <p:nvPicPr>
            <p:cNvPr id="10" name="Picture 9" descr="A large green field with trees in the background&#10;&#10;Description generated with high confidence">
              <a:extLst>
                <a:ext uri="{FF2B5EF4-FFF2-40B4-BE49-F238E27FC236}">
                  <a16:creationId xmlns:a16="http://schemas.microsoft.com/office/drawing/2014/main" id="{335541E7-1AD0-3995-43F9-1E3B49B20541}"/>
                </a:ext>
              </a:extLst>
            </p:cNvPr>
            <p:cNvPicPr>
              <a:picLocks noChangeAspect="1"/>
            </p:cNvPicPr>
            <p:nvPr/>
          </p:nvPicPr>
          <p:blipFill>
            <a:blip r:embed="rId3" cstate="email">
              <a:extLst>
                <a:ext uri="{28A0092B-C50C-407E-A947-70E740481C1C}">
                  <a14:useLocalDpi xmlns:a14="http://schemas.microsoft.com/office/drawing/2010/main" val="0"/>
                </a:ext>
              </a:extLst>
            </a:blip>
            <a:stretch/>
          </p:blipFill>
          <p:spPr bwMode="auto">
            <a:xfrm>
              <a:off x="2826141" y="3768378"/>
              <a:ext cx="1692427" cy="2532308"/>
            </a:xfrm>
            <a:prstGeom prst="rect">
              <a:avLst/>
            </a:prstGeom>
          </p:spPr>
        </p:pic>
        <p:pic>
          <p:nvPicPr>
            <p:cNvPr id="12" name="Picture 6" descr="A large ship in the water&#10;&#10;Description generated with very high confidence">
              <a:extLst>
                <a:ext uri="{FF2B5EF4-FFF2-40B4-BE49-F238E27FC236}">
                  <a16:creationId xmlns:a16="http://schemas.microsoft.com/office/drawing/2014/main" id="{0E0CAB00-5407-363A-B9E6-37A13E37C98A}"/>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p:blipFill>
          <p:spPr bwMode="auto">
            <a:xfrm>
              <a:off x="364502" y="5035070"/>
              <a:ext cx="2404334" cy="1265616"/>
            </a:xfrm>
            <a:prstGeom prst="rect">
              <a:avLst/>
            </a:prstGeom>
            <a:noFill/>
            <a:ln>
              <a:noFill/>
            </a:ln>
          </p:spPr>
        </p:pic>
        <p:pic>
          <p:nvPicPr>
            <p:cNvPr id="13" name="Picture 12" descr="A group of people on a boat in the water&#10;&#10;Description generated with high confidence">
              <a:extLst>
                <a:ext uri="{FF2B5EF4-FFF2-40B4-BE49-F238E27FC236}">
                  <a16:creationId xmlns:a16="http://schemas.microsoft.com/office/drawing/2014/main" id="{C5C12619-C784-DD8D-E3AD-EFC0832651D2}"/>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bwMode="auto">
            <a:xfrm>
              <a:off x="364506" y="3768381"/>
              <a:ext cx="2402489" cy="1201151"/>
            </a:xfrm>
            <a:prstGeom prst="rect">
              <a:avLst/>
            </a:prstGeom>
          </p:spPr>
        </p:pic>
      </p:grpSp>
      <p:pic>
        <p:nvPicPr>
          <p:cNvPr id="150" name="Picture 149">
            <a:extLst>
              <a:ext uri="{FF2B5EF4-FFF2-40B4-BE49-F238E27FC236}">
                <a16:creationId xmlns:a16="http://schemas.microsoft.com/office/drawing/2014/main" id="{288BA7D3-524F-8046-B194-E3B3BA8D8732}"/>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bwMode="auto">
          <a:xfrm>
            <a:off x="7665580" y="651164"/>
            <a:ext cx="4073552" cy="5543368"/>
          </a:xfrm>
          <a:prstGeom prst="rect">
            <a:avLst/>
          </a:prstGeom>
          <a:ln>
            <a:solidFill>
              <a:schemeClr val="tx1"/>
            </a:solidFill>
          </a:ln>
        </p:spPr>
      </p:pic>
      <p:cxnSp>
        <p:nvCxnSpPr>
          <p:cNvPr id="14" name="Straight Connector 13">
            <a:extLst>
              <a:ext uri="{FF2B5EF4-FFF2-40B4-BE49-F238E27FC236}">
                <a16:creationId xmlns:a16="http://schemas.microsoft.com/office/drawing/2014/main" id="{1AD05A72-0163-AE43-C957-E41040911C63}"/>
              </a:ext>
            </a:extLst>
          </p:cNvPr>
          <p:cNvCxnSpPr>
            <a:cxnSpLocks/>
          </p:cNvCxnSpPr>
          <p:nvPr/>
        </p:nvCxnSpPr>
        <p:spPr>
          <a:xfrm>
            <a:off x="5140036" y="5646282"/>
            <a:ext cx="2474967" cy="0"/>
          </a:xfrm>
          <a:prstGeom prst="line">
            <a:avLst/>
          </a:prstGeom>
          <a:ln w="38100">
            <a:solidFill>
              <a:schemeClr val="accent3"/>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2048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7E98449-0D3D-E0AB-5426-5C3D1BC765EF}"/>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0"/>
            <a:ext cx="7164729" cy="1781846"/>
          </a:xfrm>
          <a:prstGeom prst="rect">
            <a:avLst/>
          </a:prstGeom>
        </p:spPr>
      </p:pic>
      <p:sp>
        <p:nvSpPr>
          <p:cNvPr id="13" name="Rectangle 12">
            <a:extLst>
              <a:ext uri="{FF2B5EF4-FFF2-40B4-BE49-F238E27FC236}">
                <a16:creationId xmlns:a16="http://schemas.microsoft.com/office/drawing/2014/main" id="{1CA4D594-8CA6-1E8F-F1A4-C6B291140212}"/>
              </a:ext>
            </a:extLst>
          </p:cNvPr>
          <p:cNvSpPr/>
          <p:nvPr/>
        </p:nvSpPr>
        <p:spPr>
          <a:xfrm>
            <a:off x="0" y="1"/>
            <a:ext cx="7176304" cy="2037144"/>
          </a:xfrm>
          <a:prstGeom prst="rect">
            <a:avLst/>
          </a:prstGeom>
          <a:gradFill flip="none" rotWithShape="1">
            <a:gsLst>
              <a:gs pos="0">
                <a:schemeClr val="bg2">
                  <a:alpha val="0"/>
                </a:schemeClr>
              </a:gs>
              <a:gs pos="51000">
                <a:schemeClr val="bg2"/>
              </a:gs>
            </a:gsLst>
            <a:lin ang="57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D5D782E5-C6CA-ED84-30DB-2FD08EE8ED68}"/>
              </a:ext>
            </a:extLst>
          </p:cNvPr>
          <p:cNvSpPr/>
          <p:nvPr/>
        </p:nvSpPr>
        <p:spPr>
          <a:xfrm>
            <a:off x="7176304" y="-1"/>
            <a:ext cx="5015696" cy="6395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20960D-083D-4D78-9074-27EF4C4B8DE3}"/>
              </a:ext>
            </a:extLst>
          </p:cNvPr>
          <p:cNvSpPr>
            <a:spLocks noGrp="1"/>
          </p:cNvSpPr>
          <p:nvPr>
            <p:ph type="title"/>
          </p:nvPr>
        </p:nvSpPr>
        <p:spPr>
          <a:xfrm>
            <a:off x="537903" y="775450"/>
            <a:ext cx="6645403" cy="652466"/>
          </a:xfrm>
        </p:spPr>
        <p:txBody>
          <a:bodyPr/>
          <a:lstStyle/>
          <a:p>
            <a:r>
              <a:rPr lang="en-CA"/>
              <a:t>Multi-Generational District Potential</a:t>
            </a:r>
            <a:endParaRPr lang="en-US"/>
          </a:p>
        </p:txBody>
      </p:sp>
      <p:sp>
        <p:nvSpPr>
          <p:cNvPr id="6" name="Date Placeholder 5">
            <a:extLst>
              <a:ext uri="{FF2B5EF4-FFF2-40B4-BE49-F238E27FC236}">
                <a16:creationId xmlns:a16="http://schemas.microsoft.com/office/drawing/2014/main" id="{E3191BB9-BF49-45D5-A2D1-8CD9444EE0E1}"/>
              </a:ext>
            </a:extLst>
          </p:cNvPr>
          <p:cNvSpPr>
            <a:spLocks noGrp="1"/>
          </p:cNvSpPr>
          <p:nvPr>
            <p:ph type="dt" sz="half" idx="2"/>
          </p:nvPr>
        </p:nvSpPr>
        <p:spPr>
          <a:xfrm>
            <a:off x="10702343" y="6462176"/>
            <a:ext cx="667553" cy="365125"/>
          </a:xfrm>
          <a:prstGeom prst="rect">
            <a:avLst/>
          </a:prstGeom>
        </p:spPr>
        <p:txBody>
          <a:bodyPr/>
          <a:lstStyle/>
          <a:p>
            <a:r>
              <a:rPr lang="en-US"/>
              <a:t>|   2025</a:t>
            </a:r>
          </a:p>
        </p:txBody>
      </p:sp>
      <p:sp>
        <p:nvSpPr>
          <p:cNvPr id="7" name="Footer Placeholder 6">
            <a:extLst>
              <a:ext uri="{FF2B5EF4-FFF2-40B4-BE49-F238E27FC236}">
                <a16:creationId xmlns:a16="http://schemas.microsoft.com/office/drawing/2014/main" id="{4F408CF0-193E-465E-A877-3383778F1073}"/>
              </a:ext>
            </a:extLst>
          </p:cNvPr>
          <p:cNvSpPr>
            <a:spLocks noGrp="1"/>
          </p:cNvSpPr>
          <p:nvPr>
            <p:ph type="ftr" sz="quarter" idx="3"/>
          </p:nvPr>
        </p:nvSpPr>
        <p:spPr>
          <a:xfrm>
            <a:off x="7340957" y="6462176"/>
            <a:ext cx="3361386" cy="365125"/>
          </a:xfrm>
          <a:prstGeom prst="rect">
            <a:avLst/>
          </a:prstGeom>
        </p:spPr>
        <p:txBody>
          <a:bodyPr/>
          <a:lstStyle/>
          <a:p>
            <a:r>
              <a:rPr lang="en-CA"/>
              <a:t>www.seabridgegold.com</a:t>
            </a:r>
            <a:endParaRPr lang="en-US"/>
          </a:p>
        </p:txBody>
      </p:sp>
      <p:sp>
        <p:nvSpPr>
          <p:cNvPr id="8" name="Slide Number Placeholder 7">
            <a:extLst>
              <a:ext uri="{FF2B5EF4-FFF2-40B4-BE49-F238E27FC236}">
                <a16:creationId xmlns:a16="http://schemas.microsoft.com/office/drawing/2014/main" id="{5147C4B7-0E4A-4B75-9C78-768C81B37ACE}"/>
              </a:ext>
            </a:extLst>
          </p:cNvPr>
          <p:cNvSpPr>
            <a:spLocks noGrp="1"/>
          </p:cNvSpPr>
          <p:nvPr>
            <p:ph type="sldNum" sz="quarter" idx="4"/>
          </p:nvPr>
        </p:nvSpPr>
        <p:spPr>
          <a:xfrm>
            <a:off x="11598497" y="6455468"/>
            <a:ext cx="461359" cy="365125"/>
          </a:xfrm>
          <a:prstGeom prst="rect">
            <a:avLst/>
          </a:prstGeom>
        </p:spPr>
        <p:txBody>
          <a:bodyPr/>
          <a:lstStyle/>
          <a:p>
            <a:fld id="{A41F8B9C-F68A-4CB4-A897-D02AFE5D748E}" type="slidenum">
              <a:rPr lang="en-US" smtClean="0"/>
              <a:pPr/>
              <a:t>13</a:t>
            </a:fld>
            <a:endParaRPr lang="en-US"/>
          </a:p>
        </p:txBody>
      </p:sp>
      <p:sp>
        <p:nvSpPr>
          <p:cNvPr id="5" name="Text Placeholder 4">
            <a:extLst>
              <a:ext uri="{FF2B5EF4-FFF2-40B4-BE49-F238E27FC236}">
                <a16:creationId xmlns:a16="http://schemas.microsoft.com/office/drawing/2014/main" id="{D3B8F7B8-91E0-4A6D-B842-A0AF468714BC}"/>
              </a:ext>
            </a:extLst>
          </p:cNvPr>
          <p:cNvSpPr>
            <a:spLocks noGrp="1"/>
          </p:cNvSpPr>
          <p:nvPr>
            <p:ph type="body" sz="quarter" idx="4294967295"/>
          </p:nvPr>
        </p:nvSpPr>
        <p:spPr>
          <a:xfrm>
            <a:off x="504714" y="1391681"/>
            <a:ext cx="5868364" cy="1072328"/>
          </a:xfrm>
        </p:spPr>
        <p:txBody>
          <a:bodyPr numCol="1"/>
          <a:lstStyle/>
          <a:p>
            <a:pPr>
              <a:lnSpc>
                <a:spcPct val="100000"/>
              </a:lnSpc>
              <a:spcBef>
                <a:spcPts val="0"/>
              </a:spcBef>
            </a:pPr>
            <a:r>
              <a:rPr lang="en-US"/>
              <a:t>Five major deposits provide metal specific mining flexibility</a:t>
            </a:r>
          </a:p>
          <a:p>
            <a:pPr>
              <a:lnSpc>
                <a:spcPct val="100000"/>
              </a:lnSpc>
              <a:spcBef>
                <a:spcPts val="0"/>
              </a:spcBef>
            </a:pPr>
            <a:r>
              <a:rPr lang="en-US"/>
              <a:t>All deposits daylight for open pit access</a:t>
            </a:r>
          </a:p>
          <a:p>
            <a:pPr>
              <a:lnSpc>
                <a:spcPct val="100000"/>
              </a:lnSpc>
              <a:spcBef>
                <a:spcPts val="0"/>
              </a:spcBef>
            </a:pPr>
            <a:r>
              <a:rPr lang="en-US"/>
              <a:t>100+ year mine life</a:t>
            </a:r>
          </a:p>
          <a:p>
            <a:pPr>
              <a:lnSpc>
                <a:spcPct val="100000"/>
              </a:lnSpc>
              <a:spcBef>
                <a:spcPts val="0"/>
              </a:spcBef>
            </a:pPr>
            <a:r>
              <a:rPr lang="en-US"/>
              <a:t>Significant exploration potential remains</a:t>
            </a:r>
          </a:p>
          <a:p>
            <a:pPr>
              <a:lnSpc>
                <a:spcPct val="100000"/>
              </a:lnSpc>
              <a:spcBef>
                <a:spcPts val="0"/>
              </a:spcBef>
            </a:pPr>
            <a:endParaRPr lang="en-US"/>
          </a:p>
          <a:p>
            <a:pPr>
              <a:lnSpc>
                <a:spcPct val="100000"/>
              </a:lnSpc>
              <a:spcBef>
                <a:spcPts val="0"/>
              </a:spcBef>
            </a:pPr>
            <a:endParaRPr lang="en-US"/>
          </a:p>
          <a:p>
            <a:pPr>
              <a:lnSpc>
                <a:spcPct val="100000"/>
              </a:lnSpc>
              <a:spcBef>
                <a:spcPts val="0"/>
              </a:spcBef>
            </a:pPr>
            <a:endParaRPr lang="en-US"/>
          </a:p>
        </p:txBody>
      </p:sp>
      <p:pic>
        <p:nvPicPr>
          <p:cNvPr id="4" name="Picture 3" descr="Map&#10;&#10;Description automatically generated">
            <a:extLst>
              <a:ext uri="{FF2B5EF4-FFF2-40B4-BE49-F238E27FC236}">
                <a16:creationId xmlns:a16="http://schemas.microsoft.com/office/drawing/2014/main" id="{456B1BB7-8FD7-5B3D-EEA8-A847F30B736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782765" y="698541"/>
            <a:ext cx="5137903" cy="4648283"/>
          </a:xfrm>
          <a:prstGeom prst="rect">
            <a:avLst/>
          </a:prstGeom>
        </p:spPr>
      </p:pic>
      <p:sp>
        <p:nvSpPr>
          <p:cNvPr id="9" name="TextBox 8">
            <a:extLst>
              <a:ext uri="{FF2B5EF4-FFF2-40B4-BE49-F238E27FC236}">
                <a16:creationId xmlns:a16="http://schemas.microsoft.com/office/drawing/2014/main" id="{415F0598-3312-244D-71D9-F6F49188046E}"/>
              </a:ext>
            </a:extLst>
          </p:cNvPr>
          <p:cNvSpPr txBox="1"/>
          <p:nvPr/>
        </p:nvSpPr>
        <p:spPr>
          <a:xfrm>
            <a:off x="7477246" y="5515615"/>
            <a:ext cx="4467827" cy="276999"/>
          </a:xfrm>
          <a:prstGeom prst="rect">
            <a:avLst/>
          </a:prstGeom>
          <a:noFill/>
        </p:spPr>
        <p:txBody>
          <a:bodyPr wrap="square" lIns="0" tIns="0" rIns="0" bIns="0" rtlCol="0">
            <a:spAutoFit/>
          </a:bodyPr>
          <a:lstStyle/>
          <a:p>
            <a:pPr>
              <a:defRPr/>
            </a:pPr>
            <a:r>
              <a:rPr lang="en-CA" sz="900">
                <a:solidFill>
                  <a:srgbClr val="364147"/>
                </a:solidFill>
              </a:rPr>
              <a:t>Note: blue lines indicate KSM property boundaries following announced transaction to acquire 100% of the Snowfield deposit now renamed East Mitchell property</a:t>
            </a:r>
          </a:p>
        </p:txBody>
      </p:sp>
      <p:sp>
        <p:nvSpPr>
          <p:cNvPr id="11" name="TextBox 10">
            <a:extLst>
              <a:ext uri="{FF2B5EF4-FFF2-40B4-BE49-F238E27FC236}">
                <a16:creationId xmlns:a16="http://schemas.microsoft.com/office/drawing/2014/main" id="{19A0C7D9-FA88-9B55-A07C-AA9182AD6DDE}"/>
              </a:ext>
            </a:extLst>
          </p:cNvPr>
          <p:cNvSpPr txBox="1"/>
          <p:nvPr/>
        </p:nvSpPr>
        <p:spPr>
          <a:xfrm>
            <a:off x="7349924" y="5824946"/>
            <a:ext cx="4842075" cy="338554"/>
          </a:xfrm>
          <a:prstGeom prst="rect">
            <a:avLst/>
          </a:prstGeom>
          <a:noFill/>
        </p:spPr>
        <p:txBody>
          <a:bodyPr wrap="square" rtlCol="0">
            <a:spAutoFit/>
          </a:bodyPr>
          <a:lstStyle/>
          <a:p>
            <a:r>
              <a:rPr lang="en-CA" sz="1600">
                <a:solidFill>
                  <a:schemeClr val="accent1"/>
                </a:solidFill>
              </a:rPr>
              <a:t>12 Billion tonnes including East Mitchell (Snowfield)</a:t>
            </a:r>
          </a:p>
        </p:txBody>
      </p:sp>
      <p:sp>
        <p:nvSpPr>
          <p:cNvPr id="14" name="Text Placeholder 10">
            <a:extLst>
              <a:ext uri="{FF2B5EF4-FFF2-40B4-BE49-F238E27FC236}">
                <a16:creationId xmlns:a16="http://schemas.microsoft.com/office/drawing/2014/main" id="{6368810A-263B-96F6-2EE2-04E3FD3FD39B}"/>
              </a:ext>
            </a:extLst>
          </p:cNvPr>
          <p:cNvSpPr txBox="1">
            <a:spLocks/>
          </p:cNvSpPr>
          <p:nvPr/>
        </p:nvSpPr>
        <p:spPr>
          <a:xfrm>
            <a:off x="551439" y="2406137"/>
            <a:ext cx="5702606" cy="290332"/>
          </a:xfrm>
          <a:prstGeom prst="rect">
            <a:avLst/>
          </a:prstGeom>
          <a:solidFill>
            <a:schemeClr val="accent1"/>
          </a:solidFill>
          <a:ln>
            <a:noFill/>
          </a:ln>
        </p:spPr>
        <p:txBody>
          <a:bodyPr vert="horz" lIns="72000" tIns="45720" rIns="72000" bIns="45720" rtlCol="0" anchor="ctr">
            <a:noAutofit/>
          </a:bodyPr>
          <a:lstStyle>
            <a:lvl1pPr marL="0" indent="0" algn="l" defTabSz="914400" rtl="0" eaLnBrk="1" latinLnBrk="0" hangingPunct="1">
              <a:lnSpc>
                <a:spcPct val="125000"/>
              </a:lnSpc>
              <a:spcBef>
                <a:spcPts val="500"/>
              </a:spcBef>
              <a:buClr>
                <a:schemeClr val="accent1"/>
              </a:buClr>
              <a:buFont typeface="Montserrat" panose="00000500000000000000" pitchFamily="2" charset="0"/>
              <a:buNone/>
              <a:defRPr sz="1400" b="1" i="0" kern="1200" cap="all" baseline="0">
                <a:solidFill>
                  <a:schemeClr val="tx1"/>
                </a:solidFill>
                <a:latin typeface="+mj-lt"/>
                <a:ea typeface="+mn-ea"/>
                <a:cs typeface="Calibri Light" panose="020F0302020204030204" pitchFamily="34" charset="0"/>
              </a:defRPr>
            </a:lvl1pPr>
            <a:lvl2pPr marL="450850" indent="-269875" algn="l" defTabSz="914400" rtl="0" eaLnBrk="1" latinLnBrk="0" hangingPunct="1">
              <a:lnSpc>
                <a:spcPct val="125000"/>
              </a:lnSpc>
              <a:spcBef>
                <a:spcPts val="500"/>
              </a:spcBef>
              <a:buClr>
                <a:schemeClr val="accent1"/>
              </a:buClr>
              <a:buFont typeface="Montserrat" panose="00000500000000000000" pitchFamily="2" charset="0"/>
              <a:buChar char="▶"/>
              <a:defRPr sz="1400" b="0" i="0" kern="1200">
                <a:solidFill>
                  <a:schemeClr val="tx1"/>
                </a:solidFill>
                <a:latin typeface="Calibri Light" panose="020F0302020204030204" pitchFamily="34" charset="0"/>
                <a:ea typeface="+mn-ea"/>
                <a:cs typeface="Calibri Light" panose="020F0302020204030204" pitchFamily="34" charset="0"/>
              </a:defRPr>
            </a:lvl2pPr>
            <a:lvl3pPr marL="720725"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3pPr>
            <a:lvl4pPr marL="992188"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4pPr>
            <a:lvl5pPr marL="1262063" indent="-2587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a:solidFill>
                  <a:schemeClr val="bg2"/>
                </a:solidFill>
                <a:latin typeface="Calibri" panose="020F0502020204030204" pitchFamily="34" charset="0"/>
                <a:cs typeface="Calibri" panose="020F0502020204030204" pitchFamily="34" charset="0"/>
              </a:rPr>
              <a:t>Mineral Reserves &amp; mineral Resources</a:t>
            </a:r>
          </a:p>
        </p:txBody>
      </p:sp>
      <p:sp>
        <p:nvSpPr>
          <p:cNvPr id="15" name="TextBox 14">
            <a:extLst>
              <a:ext uri="{FF2B5EF4-FFF2-40B4-BE49-F238E27FC236}">
                <a16:creationId xmlns:a16="http://schemas.microsoft.com/office/drawing/2014/main" id="{4B190E86-B1FB-004F-C6DC-A26A0435E566}"/>
              </a:ext>
            </a:extLst>
          </p:cNvPr>
          <p:cNvSpPr txBox="1"/>
          <p:nvPr/>
        </p:nvSpPr>
        <p:spPr>
          <a:xfrm>
            <a:off x="551416" y="5881069"/>
            <a:ext cx="5907735" cy="138499"/>
          </a:xfrm>
          <a:prstGeom prst="rect">
            <a:avLst/>
          </a:prstGeom>
          <a:noFill/>
        </p:spPr>
        <p:txBody>
          <a:bodyPr wrap="square" lIns="0" tIns="0" rIns="0" bIns="0" rtlCol="0">
            <a:spAutoFit/>
          </a:bodyPr>
          <a:lstStyle/>
          <a:p>
            <a:pPr>
              <a:defRPr/>
            </a:pPr>
            <a:r>
              <a:rPr lang="en-CA" sz="900">
                <a:solidFill>
                  <a:srgbClr val="364147"/>
                </a:solidFill>
              </a:rPr>
              <a:t>Note: M&amp;I resources are inclusive of reserves</a:t>
            </a:r>
          </a:p>
        </p:txBody>
      </p:sp>
      <p:sp>
        <p:nvSpPr>
          <p:cNvPr id="17" name="TextBox 16">
            <a:extLst>
              <a:ext uri="{FF2B5EF4-FFF2-40B4-BE49-F238E27FC236}">
                <a16:creationId xmlns:a16="http://schemas.microsoft.com/office/drawing/2014/main" id="{43517776-0544-904C-D3EF-2879A0715799}"/>
              </a:ext>
            </a:extLst>
          </p:cNvPr>
          <p:cNvSpPr txBox="1"/>
          <p:nvPr/>
        </p:nvSpPr>
        <p:spPr>
          <a:xfrm>
            <a:off x="737854" y="5961045"/>
            <a:ext cx="6241615" cy="492443"/>
          </a:xfrm>
          <a:prstGeom prst="rect">
            <a:avLst/>
          </a:prstGeom>
          <a:noFill/>
        </p:spPr>
        <p:txBody>
          <a:bodyPr wrap="square" rtlCol="0">
            <a:spAutoFit/>
          </a:bodyPr>
          <a:lstStyle/>
          <a:p>
            <a:pPr marR="0" lvl="0" algn="just">
              <a:spcBef>
                <a:spcPts val="0"/>
              </a:spcBef>
              <a:spcAft>
                <a:spcPts val="0"/>
              </a:spcAft>
              <a:tabLst>
                <a:tab pos="457200" algn="l"/>
              </a:tabLst>
            </a:pPr>
            <a:r>
              <a:rPr lang="en-CA" sz="900">
                <a:effectLst/>
                <a:ea typeface="Calibri" panose="020F0502020204030204" pitchFamily="34" charset="0"/>
                <a:cs typeface="Times New Roman" panose="02020603050405020304" pitchFamily="18" charset="0"/>
              </a:rPr>
              <a:t>Mineral Resources were estimated by Wood Plc under the direction of Henry Kim P.Geo. </a:t>
            </a:r>
            <a:endParaRPr lang="en-US" sz="900">
              <a:effectLst/>
              <a:ea typeface="Calibri" panose="020F0502020204030204" pitchFamily="34" charset="0"/>
              <a:cs typeface="Times New Roman" panose="02020603050405020304" pitchFamily="18" charset="0"/>
            </a:endParaRPr>
          </a:p>
          <a:p>
            <a:pPr marR="0" lvl="0" algn="just">
              <a:spcBef>
                <a:spcPts val="0"/>
              </a:spcBef>
              <a:spcAft>
                <a:spcPts val="0"/>
              </a:spcAft>
              <a:tabLst>
                <a:tab pos="457200" algn="l"/>
              </a:tabLst>
            </a:pPr>
            <a:r>
              <a:rPr lang="en-CA" sz="900">
                <a:effectLst/>
                <a:ea typeface="Calibri" panose="020F0502020204030204" pitchFamily="34" charset="0"/>
                <a:cs typeface="Times New Roman" panose="02020603050405020304" pitchFamily="18" charset="0"/>
              </a:rPr>
              <a:t>Mineral Reserve were estimated by Moose Mountain Technical Services under the direction of Jim Gray P.Eng. </a:t>
            </a:r>
            <a:endParaRPr lang="en-US" sz="900">
              <a:effectLst/>
              <a:ea typeface="Calibri" panose="020F0502020204030204" pitchFamily="34" charset="0"/>
              <a:cs typeface="Times New Roman" panose="02020603050405020304" pitchFamily="18" charset="0"/>
            </a:endParaRPr>
          </a:p>
          <a:p>
            <a:endParaRPr lang="en-US" sz="800"/>
          </a:p>
        </p:txBody>
      </p:sp>
      <p:graphicFrame>
        <p:nvGraphicFramePr>
          <p:cNvPr id="3" name="Table 2">
            <a:extLst>
              <a:ext uri="{FF2B5EF4-FFF2-40B4-BE49-F238E27FC236}">
                <a16:creationId xmlns:a16="http://schemas.microsoft.com/office/drawing/2014/main" id="{66BCDCFB-6652-561F-3594-C72C5C31E2DD}"/>
              </a:ext>
            </a:extLst>
          </p:cNvPr>
          <p:cNvGraphicFramePr>
            <a:graphicFrameLocks noGrp="1"/>
          </p:cNvGraphicFramePr>
          <p:nvPr>
            <p:extLst>
              <p:ext uri="{D42A27DB-BD31-4B8C-83A1-F6EECF244321}">
                <p14:modId xmlns:p14="http://schemas.microsoft.com/office/powerpoint/2010/main" val="2533168127"/>
              </p:ext>
            </p:extLst>
          </p:nvPr>
        </p:nvGraphicFramePr>
        <p:xfrm>
          <a:off x="548807" y="2728886"/>
          <a:ext cx="5696262" cy="3094872"/>
        </p:xfrm>
        <a:graphic>
          <a:graphicData uri="http://schemas.openxmlformats.org/drawingml/2006/table">
            <a:tbl>
              <a:tblPr/>
              <a:tblGrid>
                <a:gridCol w="614596">
                  <a:extLst>
                    <a:ext uri="{9D8B030D-6E8A-4147-A177-3AD203B41FA5}">
                      <a16:colId xmlns:a16="http://schemas.microsoft.com/office/drawing/2014/main" val="6139955"/>
                    </a:ext>
                  </a:extLst>
                </a:gridCol>
                <a:gridCol w="487181">
                  <a:extLst>
                    <a:ext uri="{9D8B030D-6E8A-4147-A177-3AD203B41FA5}">
                      <a16:colId xmlns:a16="http://schemas.microsoft.com/office/drawing/2014/main" val="3808383755"/>
                    </a:ext>
                  </a:extLst>
                </a:gridCol>
                <a:gridCol w="74951">
                  <a:extLst>
                    <a:ext uri="{9D8B030D-6E8A-4147-A177-3AD203B41FA5}">
                      <a16:colId xmlns:a16="http://schemas.microsoft.com/office/drawing/2014/main" val="4063966677"/>
                    </a:ext>
                  </a:extLst>
                </a:gridCol>
                <a:gridCol w="607101">
                  <a:extLst>
                    <a:ext uri="{9D8B030D-6E8A-4147-A177-3AD203B41FA5}">
                      <a16:colId xmlns:a16="http://schemas.microsoft.com/office/drawing/2014/main" val="86540955"/>
                    </a:ext>
                  </a:extLst>
                </a:gridCol>
                <a:gridCol w="67456">
                  <a:extLst>
                    <a:ext uri="{9D8B030D-6E8A-4147-A177-3AD203B41FA5}">
                      <a16:colId xmlns:a16="http://schemas.microsoft.com/office/drawing/2014/main" val="3423077545"/>
                    </a:ext>
                  </a:extLst>
                </a:gridCol>
                <a:gridCol w="434715">
                  <a:extLst>
                    <a:ext uri="{9D8B030D-6E8A-4147-A177-3AD203B41FA5}">
                      <a16:colId xmlns:a16="http://schemas.microsoft.com/office/drawing/2014/main" val="3246528567"/>
                    </a:ext>
                  </a:extLst>
                </a:gridCol>
                <a:gridCol w="442209">
                  <a:extLst>
                    <a:ext uri="{9D8B030D-6E8A-4147-A177-3AD203B41FA5}">
                      <a16:colId xmlns:a16="http://schemas.microsoft.com/office/drawing/2014/main" val="867251739"/>
                    </a:ext>
                  </a:extLst>
                </a:gridCol>
                <a:gridCol w="419725">
                  <a:extLst>
                    <a:ext uri="{9D8B030D-6E8A-4147-A177-3AD203B41FA5}">
                      <a16:colId xmlns:a16="http://schemas.microsoft.com/office/drawing/2014/main" val="2141032501"/>
                    </a:ext>
                  </a:extLst>
                </a:gridCol>
                <a:gridCol w="494675">
                  <a:extLst>
                    <a:ext uri="{9D8B030D-6E8A-4147-A177-3AD203B41FA5}">
                      <a16:colId xmlns:a16="http://schemas.microsoft.com/office/drawing/2014/main" val="1892593119"/>
                    </a:ext>
                  </a:extLst>
                </a:gridCol>
                <a:gridCol w="89941">
                  <a:extLst>
                    <a:ext uri="{9D8B030D-6E8A-4147-A177-3AD203B41FA5}">
                      <a16:colId xmlns:a16="http://schemas.microsoft.com/office/drawing/2014/main" val="1090664692"/>
                    </a:ext>
                  </a:extLst>
                </a:gridCol>
                <a:gridCol w="442210">
                  <a:extLst>
                    <a:ext uri="{9D8B030D-6E8A-4147-A177-3AD203B41FA5}">
                      <a16:colId xmlns:a16="http://schemas.microsoft.com/office/drawing/2014/main" val="1093625518"/>
                    </a:ext>
                  </a:extLst>
                </a:gridCol>
                <a:gridCol w="494676">
                  <a:extLst>
                    <a:ext uri="{9D8B030D-6E8A-4147-A177-3AD203B41FA5}">
                      <a16:colId xmlns:a16="http://schemas.microsoft.com/office/drawing/2014/main" val="1345731627"/>
                    </a:ext>
                  </a:extLst>
                </a:gridCol>
                <a:gridCol w="472190">
                  <a:extLst>
                    <a:ext uri="{9D8B030D-6E8A-4147-A177-3AD203B41FA5}">
                      <a16:colId xmlns:a16="http://schemas.microsoft.com/office/drawing/2014/main" val="1496993266"/>
                    </a:ext>
                  </a:extLst>
                </a:gridCol>
                <a:gridCol w="554636">
                  <a:extLst>
                    <a:ext uri="{9D8B030D-6E8A-4147-A177-3AD203B41FA5}">
                      <a16:colId xmlns:a16="http://schemas.microsoft.com/office/drawing/2014/main" val="2361571541"/>
                    </a:ext>
                  </a:extLst>
                </a:gridCol>
              </a:tblGrid>
              <a:tr h="140676">
                <a:tc>
                  <a:txBody>
                    <a:bodyPr/>
                    <a:lstStyle/>
                    <a:p>
                      <a:pPr algn="l" fontAlgn="b"/>
                      <a:r>
                        <a:rPr lang="en-CA" sz="800" b="0" i="0" u="none" strike="noStrike">
                          <a:solidFill>
                            <a:schemeClr val="bg2"/>
                          </a:solidFill>
                          <a:effectLst/>
                          <a:latin typeface="Calibri" panose="020F0502020204030204" pitchFamily="34" charset="0"/>
                          <a:cs typeface="Calibri" panose="020F0502020204030204" pitchFamily="34" charset="0"/>
                        </a:rPr>
                        <a:t> </a:t>
                      </a:r>
                    </a:p>
                  </a:txBody>
                  <a:tcPr marL="4718" marR="4718" marT="4718"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l" fontAlgn="b"/>
                      <a:r>
                        <a:rPr lang="en-CA" sz="800" b="0" i="0" u="none" strike="noStrike">
                          <a:solidFill>
                            <a:schemeClr val="bg2"/>
                          </a:solidFill>
                          <a:effectLst/>
                          <a:latin typeface="Calibri" panose="020F0502020204030204" pitchFamily="34" charset="0"/>
                          <a:cs typeface="Calibri" panose="020F0502020204030204" pitchFamily="34" charset="0"/>
                        </a:rPr>
                        <a:t> </a:t>
                      </a:r>
                    </a:p>
                  </a:txBody>
                  <a:tcPr marL="4718" marR="4718" marT="4718"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l" fontAlgn="b"/>
                      <a:r>
                        <a:rPr lang="en-CA" sz="800" b="0" i="0" u="none" strike="noStrike">
                          <a:solidFill>
                            <a:schemeClr val="bg2"/>
                          </a:solidFill>
                          <a:effectLst/>
                          <a:latin typeface="Calibri" panose="020F0502020204030204" pitchFamily="34" charset="0"/>
                          <a:cs typeface="Calibri" panose="020F0502020204030204" pitchFamily="34" charset="0"/>
                        </a:rPr>
                        <a:t> </a:t>
                      </a:r>
                    </a:p>
                  </a:txBody>
                  <a:tcPr marL="4718" marR="4718" marT="4718"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CA" sz="800" b="1" i="1" u="none" strike="noStrike">
                          <a:solidFill>
                            <a:schemeClr val="bg2"/>
                          </a:solidFill>
                          <a:effectLst/>
                          <a:latin typeface="Calibri" panose="020F0502020204030204" pitchFamily="34" charset="0"/>
                          <a:cs typeface="Calibri" panose="020F0502020204030204" pitchFamily="34" charset="0"/>
                        </a:rPr>
                        <a:t>M tonnes</a:t>
                      </a:r>
                    </a:p>
                  </a:txBody>
                  <a:tcPr marL="4718" marR="4718" marT="4718"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CA" sz="800" b="0" i="1" u="none" strike="noStrike">
                          <a:solidFill>
                            <a:schemeClr val="bg2"/>
                          </a:solidFill>
                          <a:effectLst/>
                          <a:latin typeface="Calibri" panose="020F0502020204030204" pitchFamily="34" charset="0"/>
                          <a:cs typeface="Calibri" panose="020F0502020204030204" pitchFamily="34" charset="0"/>
                        </a:rPr>
                        <a:t> </a:t>
                      </a:r>
                    </a:p>
                  </a:txBody>
                  <a:tcPr marL="4718" marR="4718" marT="4718"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CA" sz="800" b="1" i="1" u="none" strike="noStrike">
                          <a:solidFill>
                            <a:schemeClr val="bg2"/>
                          </a:solidFill>
                          <a:effectLst/>
                          <a:latin typeface="Calibri" panose="020F0502020204030204" pitchFamily="34" charset="0"/>
                          <a:cs typeface="Calibri" panose="020F0502020204030204" pitchFamily="34" charset="0"/>
                        </a:rPr>
                        <a:t>g/t Au</a:t>
                      </a:r>
                    </a:p>
                  </a:txBody>
                  <a:tcPr marL="4718" marR="4718" marT="4718"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CA" sz="800" b="1" i="1" u="none" strike="noStrike">
                          <a:solidFill>
                            <a:schemeClr val="bg2"/>
                          </a:solidFill>
                          <a:effectLst/>
                          <a:latin typeface="Calibri" panose="020F0502020204030204" pitchFamily="34" charset="0"/>
                          <a:cs typeface="Calibri" panose="020F0502020204030204" pitchFamily="34" charset="0"/>
                        </a:rPr>
                        <a:t>% Cu</a:t>
                      </a:r>
                    </a:p>
                  </a:txBody>
                  <a:tcPr marL="4718" marR="4718" marT="4718"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CA" sz="800" b="1" i="1" u="none" strike="noStrike">
                          <a:solidFill>
                            <a:schemeClr val="bg2"/>
                          </a:solidFill>
                          <a:effectLst/>
                          <a:latin typeface="Calibri" panose="020F0502020204030204" pitchFamily="34" charset="0"/>
                          <a:cs typeface="Calibri" panose="020F0502020204030204" pitchFamily="34" charset="0"/>
                        </a:rPr>
                        <a:t>g/t Ag</a:t>
                      </a:r>
                    </a:p>
                  </a:txBody>
                  <a:tcPr marL="4718" marR="4718" marT="4718"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CA" sz="800" b="1" i="1" u="none" strike="noStrike">
                          <a:solidFill>
                            <a:schemeClr val="bg2"/>
                          </a:solidFill>
                          <a:effectLst/>
                          <a:latin typeface="Calibri" panose="020F0502020204030204" pitchFamily="34" charset="0"/>
                          <a:cs typeface="Calibri" panose="020F0502020204030204" pitchFamily="34" charset="0"/>
                        </a:rPr>
                        <a:t>ppm Mo</a:t>
                      </a:r>
                    </a:p>
                  </a:txBody>
                  <a:tcPr marL="4718" marR="4718" marT="4718"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CA" sz="800" b="1" i="1" u="none" strike="noStrike">
                          <a:solidFill>
                            <a:schemeClr val="bg2"/>
                          </a:solidFill>
                          <a:effectLst/>
                          <a:latin typeface="Calibri" panose="020F0502020204030204" pitchFamily="34" charset="0"/>
                          <a:cs typeface="Calibri" panose="020F0502020204030204" pitchFamily="34" charset="0"/>
                        </a:rPr>
                        <a:t> </a:t>
                      </a:r>
                    </a:p>
                  </a:txBody>
                  <a:tcPr marL="4718" marR="4718" marT="4718"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CA" sz="800" b="1" i="1" u="none" strike="noStrike">
                          <a:solidFill>
                            <a:schemeClr val="bg2"/>
                          </a:solidFill>
                          <a:effectLst/>
                          <a:latin typeface="Calibri" panose="020F0502020204030204" pitchFamily="34" charset="0"/>
                          <a:cs typeface="Calibri" panose="020F0502020204030204" pitchFamily="34" charset="0"/>
                        </a:rPr>
                        <a:t>M oz Au</a:t>
                      </a:r>
                    </a:p>
                  </a:txBody>
                  <a:tcPr marL="4718" marR="4718" marT="4718"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CA" sz="800" b="1" i="1" u="none" strike="noStrike">
                          <a:solidFill>
                            <a:schemeClr val="bg2"/>
                          </a:solidFill>
                          <a:effectLst/>
                          <a:latin typeface="Calibri" panose="020F0502020204030204" pitchFamily="34" charset="0"/>
                          <a:cs typeface="Calibri" panose="020F0502020204030204" pitchFamily="34" charset="0"/>
                        </a:rPr>
                        <a:t>M lbs Cu</a:t>
                      </a:r>
                    </a:p>
                  </a:txBody>
                  <a:tcPr marL="4718" marR="4718" marT="4718"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CA" sz="800" b="1" i="1" u="none" strike="noStrike">
                          <a:solidFill>
                            <a:schemeClr val="bg2"/>
                          </a:solidFill>
                          <a:effectLst/>
                          <a:latin typeface="Calibri" panose="020F0502020204030204" pitchFamily="34" charset="0"/>
                          <a:cs typeface="Calibri" panose="020F0502020204030204" pitchFamily="34" charset="0"/>
                        </a:rPr>
                        <a:t>M oz Ag</a:t>
                      </a:r>
                    </a:p>
                  </a:txBody>
                  <a:tcPr marL="4718" marR="4718" marT="4718"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CA" sz="800" b="1" i="1" u="none" strike="noStrike">
                          <a:solidFill>
                            <a:schemeClr val="bg2"/>
                          </a:solidFill>
                          <a:effectLst/>
                          <a:latin typeface="Calibri" panose="020F0502020204030204" pitchFamily="34" charset="0"/>
                          <a:cs typeface="Calibri" panose="020F0502020204030204" pitchFamily="34" charset="0"/>
                        </a:rPr>
                        <a:t>M lbs Mo</a:t>
                      </a:r>
                    </a:p>
                  </a:txBody>
                  <a:tcPr marL="4718" marR="4718" marT="4718"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04513942"/>
                  </a:ext>
                </a:extLst>
              </a:tr>
              <a:tr h="140676">
                <a:tc>
                  <a:txBody>
                    <a:bodyPr/>
                    <a:lstStyle/>
                    <a:p>
                      <a:pPr algn="l" fontAlgn="b"/>
                      <a:r>
                        <a:rPr lang="en-CA" sz="800" b="0" i="0" u="none" strike="noStrike">
                          <a:solidFill>
                            <a:srgbClr val="000000"/>
                          </a:solidFill>
                          <a:effectLst/>
                          <a:latin typeface="Calibri" panose="020F0502020204030204" pitchFamily="34" charset="0"/>
                          <a:cs typeface="Calibri" panose="020F0502020204030204" pitchFamily="34" charset="0"/>
                        </a:rPr>
                        <a:t>Mitchell</a:t>
                      </a:r>
                    </a:p>
                  </a:txBody>
                  <a:tcPr marL="4718" marR="4718" marT="4718" marB="0" anchor="b">
                    <a:lnL>
                      <a:noFill/>
                    </a:lnL>
                    <a:lnR>
                      <a:noFill/>
                    </a:lnR>
                    <a:lnT w="6350" cap="flat" cmpd="sng" algn="ctr">
                      <a:noFill/>
                      <a:prstDash val="solid"/>
                      <a:round/>
                      <a:headEnd type="none" w="med" len="med"/>
                      <a:tailEnd type="none" w="med" len="med"/>
                    </a:lnT>
                    <a:lnB>
                      <a:noFill/>
                    </a:lnB>
                    <a:noFill/>
                  </a:tcPr>
                </a:tc>
                <a:tc>
                  <a:txBody>
                    <a:bodyPr/>
                    <a:lstStyle/>
                    <a:p>
                      <a:pPr algn="l" fontAlgn="b"/>
                      <a:r>
                        <a:rPr lang="en-CA" sz="800" b="0" i="0" u="none" strike="noStrike">
                          <a:solidFill>
                            <a:srgbClr val="000000"/>
                          </a:solidFill>
                          <a:effectLst/>
                          <a:latin typeface="Calibri" panose="020F0502020204030204" pitchFamily="34" charset="0"/>
                          <a:cs typeface="Calibri" panose="020F0502020204030204" pitchFamily="34" charset="0"/>
                        </a:rPr>
                        <a:t>P&amp;P</a:t>
                      </a:r>
                    </a:p>
                  </a:txBody>
                  <a:tcPr marL="4718" marR="4718" marT="4718" marB="0" anchor="b">
                    <a:lnL>
                      <a:noFill/>
                    </a:lnL>
                    <a:lnR>
                      <a:noFill/>
                    </a:lnR>
                    <a:lnT w="6350" cap="flat" cmpd="sng" algn="ctr">
                      <a:noFill/>
                      <a:prstDash val="solid"/>
                      <a:round/>
                      <a:headEnd type="none" w="med" len="med"/>
                      <a:tailEnd type="none" w="med" len="med"/>
                    </a:lnT>
                    <a:lnB>
                      <a:noFill/>
                    </a:lnB>
                    <a:noFill/>
                  </a:tcPr>
                </a:tc>
                <a:tc>
                  <a:txBody>
                    <a:bodyPr/>
                    <a:lstStyle/>
                    <a:p>
                      <a:pPr algn="l"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w="6350" cap="flat" cmpd="sng" algn="ctr">
                      <a:no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          935 </a:t>
                      </a:r>
                    </a:p>
                  </a:txBody>
                  <a:tcPr marL="4718" marR="4718" marT="4718" marB="0" anchor="b">
                    <a:lnL>
                      <a:noFill/>
                    </a:lnL>
                    <a:lnR>
                      <a:noFill/>
                    </a:lnR>
                    <a:lnT w="6350" cap="flat" cmpd="sng" algn="ctr">
                      <a:noFill/>
                      <a:prstDash val="solid"/>
                      <a:round/>
                      <a:headEnd type="none" w="med" len="med"/>
                      <a:tailEnd type="none" w="med" len="med"/>
                    </a:lnT>
                    <a:lnB>
                      <a:noFill/>
                    </a:lnB>
                    <a:noFill/>
                  </a:tcPr>
                </a:tc>
                <a:tc>
                  <a:txBody>
                    <a:bodyPr/>
                    <a:lstStyle/>
                    <a:p>
                      <a:pPr algn="ctr"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w="6350" cap="flat" cmpd="sng" algn="ctr">
                      <a:no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0.67</a:t>
                      </a:r>
                    </a:p>
                  </a:txBody>
                  <a:tcPr marL="4718" marR="4718" marT="4718" marB="0" anchor="b">
                    <a:lnL>
                      <a:noFill/>
                    </a:lnL>
                    <a:lnR>
                      <a:noFill/>
                    </a:lnR>
                    <a:lnT w="6350" cap="flat" cmpd="sng" algn="ctr">
                      <a:no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0.18</a:t>
                      </a:r>
                    </a:p>
                  </a:txBody>
                  <a:tcPr marL="4718" marR="4718" marT="4718" marB="0" anchor="b">
                    <a:lnL>
                      <a:noFill/>
                    </a:lnL>
                    <a:lnR>
                      <a:noFill/>
                    </a:lnR>
                    <a:lnT w="6350" cap="flat" cmpd="sng" algn="ctr">
                      <a:no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2.9</a:t>
                      </a:r>
                    </a:p>
                  </a:txBody>
                  <a:tcPr marL="4718" marR="4718" marT="4718" marB="0" anchor="b">
                    <a:lnL>
                      <a:noFill/>
                    </a:lnL>
                    <a:lnR>
                      <a:noFill/>
                    </a:lnR>
                    <a:lnT w="6350" cap="flat" cmpd="sng" algn="ctr">
                      <a:no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61</a:t>
                      </a:r>
                    </a:p>
                  </a:txBody>
                  <a:tcPr marL="4718" marR="4718" marT="4718" marB="0" anchor="b">
                    <a:lnL>
                      <a:noFill/>
                    </a:lnL>
                    <a:lnR>
                      <a:noFill/>
                    </a:lnR>
                    <a:lnT w="6350" cap="flat" cmpd="sng" algn="ctr">
                      <a:noFill/>
                      <a:prstDash val="solid"/>
                      <a:round/>
                      <a:headEnd type="none" w="med" len="med"/>
                      <a:tailEnd type="none" w="med" len="med"/>
                    </a:lnT>
                    <a:lnB>
                      <a:noFill/>
                    </a:lnB>
                    <a:noFill/>
                  </a:tcPr>
                </a:tc>
                <a:tc>
                  <a:txBody>
                    <a:bodyPr/>
                    <a:lstStyle/>
                    <a:p>
                      <a:pPr algn="ctr"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w="6350" cap="flat" cmpd="sng" algn="ctr">
                      <a:no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20.1</a:t>
                      </a:r>
                    </a:p>
                  </a:txBody>
                  <a:tcPr marL="4718" marR="4718" marT="4718" marB="0" anchor="b">
                    <a:lnL>
                      <a:noFill/>
                    </a:lnL>
                    <a:lnR>
                      <a:noFill/>
                    </a:lnR>
                    <a:lnT w="6350" cap="flat" cmpd="sng" algn="ctr">
                      <a:no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3,619</a:t>
                      </a:r>
                    </a:p>
                  </a:txBody>
                  <a:tcPr marL="4718" marR="4718" marT="4718" marB="0" anchor="b">
                    <a:lnL>
                      <a:noFill/>
                    </a:lnL>
                    <a:lnR>
                      <a:noFill/>
                    </a:lnR>
                    <a:lnT w="6350" cap="flat" cmpd="sng" algn="ctr">
                      <a:no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87</a:t>
                      </a:r>
                    </a:p>
                  </a:txBody>
                  <a:tcPr marL="4718" marR="4718" marT="4718" marB="0" anchor="b">
                    <a:lnL>
                      <a:noFill/>
                    </a:lnL>
                    <a:lnR>
                      <a:noFill/>
                    </a:lnR>
                    <a:lnT w="6350" cap="flat" cmpd="sng" algn="ctr">
                      <a:noFill/>
                      <a:prstDash val="solid"/>
                      <a:round/>
                      <a:headEnd type="none" w="med" len="med"/>
                      <a:tailEnd type="none" w="med" len="med"/>
                    </a:lnT>
                    <a:lnB>
                      <a:noFill/>
                    </a:lnB>
                    <a:noFill/>
                  </a:tcPr>
                </a:tc>
                <a:tc>
                  <a:txBody>
                    <a:bodyPr/>
                    <a:lstStyle/>
                    <a:p>
                      <a:pPr algn="ctr" fontAlgn="b"/>
                      <a:r>
                        <a:rPr lang="en-CA" sz="800" b="0" i="0" u="none" strike="noStrike">
                          <a:solidFill>
                            <a:schemeClr val="tx1">
                              <a:lumMod val="50000"/>
                            </a:schemeClr>
                          </a:solidFill>
                          <a:effectLst/>
                          <a:latin typeface="Calibri" panose="020F0502020204030204" pitchFamily="34" charset="0"/>
                          <a:cs typeface="Calibri" panose="020F0502020204030204" pitchFamily="34" charset="0"/>
                        </a:rPr>
                        <a:t>127</a:t>
                      </a:r>
                    </a:p>
                  </a:txBody>
                  <a:tcPr marL="4718" marR="4718" marT="4718" marB="0" anchor="b">
                    <a:lnL>
                      <a:noFill/>
                    </a:lnL>
                    <a:lnR>
                      <a:noFill/>
                    </a:lnR>
                    <a:lnT w="6350" cap="flat" cmpd="sng" algn="ctr">
                      <a:noFill/>
                      <a:prstDash val="solid"/>
                      <a:round/>
                      <a:headEnd type="none" w="med" len="med"/>
                      <a:tailEnd type="none" w="med" len="med"/>
                    </a:lnT>
                    <a:lnB>
                      <a:noFill/>
                    </a:lnB>
                    <a:noFill/>
                  </a:tcPr>
                </a:tc>
                <a:extLst>
                  <a:ext uri="{0D108BD9-81ED-4DB2-BD59-A6C34878D82A}">
                    <a16:rowId xmlns:a16="http://schemas.microsoft.com/office/drawing/2014/main" val="3334236622"/>
                  </a:ext>
                </a:extLst>
              </a:tr>
              <a:tr h="140676">
                <a:tc>
                  <a:txBody>
                    <a:bodyPr/>
                    <a:lstStyle/>
                    <a:p>
                      <a:pPr algn="l"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a:noFill/>
                    </a:lnT>
                    <a:lnB>
                      <a:noFill/>
                    </a:lnB>
                    <a:noFill/>
                  </a:tcPr>
                </a:tc>
                <a:tc>
                  <a:txBody>
                    <a:bodyPr/>
                    <a:lstStyle/>
                    <a:p>
                      <a:pPr algn="l" fontAlgn="b"/>
                      <a:r>
                        <a:rPr lang="en-CA" sz="800" b="0" i="0" u="none" strike="noStrike">
                          <a:solidFill>
                            <a:srgbClr val="000000"/>
                          </a:solidFill>
                          <a:effectLst/>
                          <a:latin typeface="Calibri" panose="020F0502020204030204" pitchFamily="34" charset="0"/>
                          <a:cs typeface="Calibri" panose="020F0502020204030204" pitchFamily="34" charset="0"/>
                        </a:rPr>
                        <a:t>M&amp;I</a:t>
                      </a:r>
                    </a:p>
                  </a:txBody>
                  <a:tcPr marL="4718" marR="4718" marT="4718" marB="0" anchor="b">
                    <a:lnL>
                      <a:noFill/>
                    </a:lnL>
                    <a:lnR>
                      <a:noFill/>
                    </a:lnR>
                    <a:lnT>
                      <a:noFill/>
                    </a:lnT>
                    <a:lnB>
                      <a:noFill/>
                    </a:lnB>
                    <a:noFill/>
                  </a:tcPr>
                </a:tc>
                <a:tc>
                  <a:txBody>
                    <a:bodyPr/>
                    <a:lstStyle/>
                    <a:p>
                      <a:pPr algn="l"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       2,359 </a:t>
                      </a:r>
                    </a:p>
                  </a:txBody>
                  <a:tcPr marL="4718" marR="4718" marT="4718" marB="0" anchor="b">
                    <a:lnL>
                      <a:noFill/>
                    </a:lnL>
                    <a:lnR>
                      <a:noFill/>
                    </a:lnR>
                    <a:lnT>
                      <a:noFill/>
                    </a:lnT>
                    <a:lnB>
                      <a:noFill/>
                    </a:lnB>
                    <a:noFill/>
                  </a:tcPr>
                </a:tc>
                <a:tc>
                  <a:txBody>
                    <a:bodyPr/>
                    <a:lstStyle/>
                    <a:p>
                      <a:pPr algn="ctr"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0.54</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0.15</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2.9</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62</a:t>
                      </a:r>
                    </a:p>
                  </a:txBody>
                  <a:tcPr marL="4718" marR="4718" marT="4718" marB="0" anchor="b">
                    <a:lnL>
                      <a:noFill/>
                    </a:lnL>
                    <a:lnR>
                      <a:noFill/>
                    </a:lnR>
                    <a:lnT>
                      <a:noFill/>
                    </a:lnT>
                    <a:lnB>
                      <a:noFill/>
                    </a:lnB>
                    <a:noFill/>
                  </a:tcPr>
                </a:tc>
                <a:tc>
                  <a:txBody>
                    <a:bodyPr/>
                    <a:lstStyle/>
                    <a:p>
                      <a:pPr algn="ctr"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41.1</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7,996</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222</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320</a:t>
                      </a:r>
                    </a:p>
                  </a:txBody>
                  <a:tcPr marL="4718" marR="4718" marT="4718" marB="0" anchor="b">
                    <a:lnL>
                      <a:noFill/>
                    </a:lnL>
                    <a:lnR>
                      <a:noFill/>
                    </a:lnR>
                    <a:lnT>
                      <a:noFill/>
                    </a:lnT>
                    <a:lnB>
                      <a:noFill/>
                    </a:lnB>
                    <a:noFill/>
                  </a:tcPr>
                </a:tc>
                <a:extLst>
                  <a:ext uri="{0D108BD9-81ED-4DB2-BD59-A6C34878D82A}">
                    <a16:rowId xmlns:a16="http://schemas.microsoft.com/office/drawing/2014/main" val="175547334"/>
                  </a:ext>
                </a:extLst>
              </a:tr>
              <a:tr h="140676">
                <a:tc>
                  <a:txBody>
                    <a:bodyPr/>
                    <a:lstStyle/>
                    <a:p>
                      <a:pPr algn="l"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a:noFill/>
                    </a:lnT>
                    <a:lnB>
                      <a:noFill/>
                    </a:lnB>
                    <a:noFill/>
                  </a:tcPr>
                </a:tc>
                <a:tc>
                  <a:txBody>
                    <a:bodyPr/>
                    <a:lstStyle/>
                    <a:p>
                      <a:pPr algn="l" fontAlgn="b"/>
                      <a:r>
                        <a:rPr lang="en-CA" sz="800" b="0" i="0" u="none" strike="noStrike">
                          <a:solidFill>
                            <a:srgbClr val="000000"/>
                          </a:solidFill>
                          <a:effectLst/>
                          <a:latin typeface="Calibri" panose="020F0502020204030204" pitchFamily="34" charset="0"/>
                          <a:cs typeface="Calibri" panose="020F0502020204030204" pitchFamily="34" charset="0"/>
                        </a:rPr>
                        <a:t>Inferred</a:t>
                      </a:r>
                    </a:p>
                  </a:txBody>
                  <a:tcPr marL="4718" marR="4718" marT="4718" marB="0" anchor="b">
                    <a:lnL>
                      <a:noFill/>
                    </a:lnL>
                    <a:lnR>
                      <a:noFill/>
                    </a:lnR>
                    <a:lnT>
                      <a:noFill/>
                    </a:lnT>
                    <a:lnB>
                      <a:noFill/>
                    </a:lnB>
                    <a:noFill/>
                  </a:tcPr>
                </a:tc>
                <a:tc>
                  <a:txBody>
                    <a:bodyPr/>
                    <a:lstStyle/>
                    <a:p>
                      <a:pPr algn="l"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        1,283 </a:t>
                      </a:r>
                    </a:p>
                  </a:txBody>
                  <a:tcPr marL="4718" marR="4718" marT="4718" marB="0" anchor="b">
                    <a:lnL>
                      <a:noFill/>
                    </a:lnL>
                    <a:lnR>
                      <a:noFill/>
                    </a:lnR>
                    <a:lnT>
                      <a:noFill/>
                    </a:lnT>
                    <a:lnB>
                      <a:noFill/>
                    </a:lnB>
                    <a:noFill/>
                  </a:tcPr>
                </a:tc>
                <a:tc>
                  <a:txBody>
                    <a:bodyPr/>
                    <a:lstStyle/>
                    <a:p>
                      <a:pPr algn="ctr"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0.29</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0.14</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2.5</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47</a:t>
                      </a:r>
                    </a:p>
                  </a:txBody>
                  <a:tcPr marL="4718" marR="4718" marT="4718" marB="0" anchor="b">
                    <a:lnL>
                      <a:noFill/>
                    </a:lnL>
                    <a:lnR>
                      <a:noFill/>
                    </a:lnR>
                    <a:lnT>
                      <a:noFill/>
                    </a:lnT>
                    <a:lnB>
                      <a:noFill/>
                    </a:lnB>
                    <a:noFill/>
                  </a:tcPr>
                </a:tc>
                <a:tc>
                  <a:txBody>
                    <a:bodyPr/>
                    <a:lstStyle/>
                    <a:p>
                      <a:pPr algn="ctr"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11.8</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3,832</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102</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133</a:t>
                      </a:r>
                    </a:p>
                  </a:txBody>
                  <a:tcPr marL="4718" marR="4718" marT="4718" marB="0" anchor="b">
                    <a:lnL>
                      <a:noFill/>
                    </a:lnL>
                    <a:lnR>
                      <a:noFill/>
                    </a:lnR>
                    <a:lnT>
                      <a:noFill/>
                    </a:lnT>
                    <a:lnB>
                      <a:noFill/>
                    </a:lnB>
                    <a:noFill/>
                  </a:tcPr>
                </a:tc>
                <a:extLst>
                  <a:ext uri="{0D108BD9-81ED-4DB2-BD59-A6C34878D82A}">
                    <a16:rowId xmlns:a16="http://schemas.microsoft.com/office/drawing/2014/main" val="3024950617"/>
                  </a:ext>
                </a:extLst>
              </a:tr>
              <a:tr h="140676">
                <a:tc>
                  <a:txBody>
                    <a:bodyPr/>
                    <a:lstStyle/>
                    <a:p>
                      <a:pPr algn="l"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noFill/>
                  </a:tcPr>
                </a:tc>
                <a:tc>
                  <a:txBody>
                    <a:bodyPr/>
                    <a:lstStyle/>
                    <a:p>
                      <a:pPr algn="l" fontAlgn="b"/>
                      <a:r>
                        <a:rPr lang="en-CA" sz="800" b="1" i="0" u="none" strike="noStrike">
                          <a:solidFill>
                            <a:srgbClr val="000000"/>
                          </a:solidFill>
                          <a:effectLst/>
                          <a:latin typeface="Calibri" panose="020F0502020204030204" pitchFamily="34" charset="0"/>
                          <a:cs typeface="Calibri" panose="020F0502020204030204" pitchFamily="34" charset="0"/>
                        </a:rPr>
                        <a:t>Subtotal</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l" fontAlgn="b"/>
                      <a:r>
                        <a:rPr lang="en-CA" sz="800" b="1" i="0" u="none" strike="noStrike">
                          <a:solidFill>
                            <a:srgbClr val="000000"/>
                          </a:solidFill>
                          <a:effectLst/>
                          <a:latin typeface="Calibri" panose="020F0502020204030204" pitchFamily="34" charset="0"/>
                          <a:cs typeface="Calibri" panose="020F0502020204030204" pitchFamily="34" charset="0"/>
                        </a:rPr>
                        <a:t> </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    3,642 </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 </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0.45</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0.15</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2.8</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56</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 </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52.9</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11,828</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324</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453</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75808746"/>
                  </a:ext>
                </a:extLst>
              </a:tr>
              <a:tr h="140676">
                <a:tc>
                  <a:txBody>
                    <a:bodyPr/>
                    <a:lstStyle/>
                    <a:p>
                      <a:pPr algn="l" fontAlgn="b"/>
                      <a:r>
                        <a:rPr lang="en-CA" sz="800" b="0" i="0" u="none" strike="noStrike">
                          <a:solidFill>
                            <a:srgbClr val="000000"/>
                          </a:solidFill>
                          <a:effectLst/>
                          <a:latin typeface="Calibri" panose="020F0502020204030204" pitchFamily="34" charset="0"/>
                          <a:cs typeface="Calibri" panose="020F0502020204030204" pitchFamily="34" charset="0"/>
                        </a:rPr>
                        <a:t>Iron Cap</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l" fontAlgn="b"/>
                      <a:r>
                        <a:rPr lang="en-CA" sz="800" b="0" i="0" u="none" strike="noStrike">
                          <a:solidFill>
                            <a:srgbClr val="000000"/>
                          </a:solidFill>
                          <a:effectLst/>
                          <a:latin typeface="Calibri" panose="020F0502020204030204" pitchFamily="34" charset="0"/>
                          <a:cs typeface="Calibri" panose="020F0502020204030204" pitchFamily="34" charset="0"/>
                        </a:rPr>
                        <a:t>M&amp;I</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l"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          471 </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0.38</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0.21</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4.3</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39</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5.8</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2,206</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66</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40</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extLst>
                  <a:ext uri="{0D108BD9-81ED-4DB2-BD59-A6C34878D82A}">
                    <a16:rowId xmlns:a16="http://schemas.microsoft.com/office/drawing/2014/main" val="1145099559"/>
                  </a:ext>
                </a:extLst>
              </a:tr>
              <a:tr h="140676">
                <a:tc>
                  <a:txBody>
                    <a:bodyPr/>
                    <a:lstStyle/>
                    <a:p>
                      <a:pPr algn="l"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a:noFill/>
                    </a:lnT>
                    <a:lnB>
                      <a:noFill/>
                    </a:lnB>
                    <a:noFill/>
                  </a:tcPr>
                </a:tc>
                <a:tc>
                  <a:txBody>
                    <a:bodyPr/>
                    <a:lstStyle/>
                    <a:p>
                      <a:pPr algn="l" fontAlgn="b"/>
                      <a:r>
                        <a:rPr lang="en-CA" sz="800" b="0" i="0" u="none" strike="noStrike">
                          <a:solidFill>
                            <a:srgbClr val="000000"/>
                          </a:solidFill>
                          <a:effectLst/>
                          <a:latin typeface="Calibri" panose="020F0502020204030204" pitchFamily="34" charset="0"/>
                          <a:cs typeface="Calibri" panose="020F0502020204030204" pitchFamily="34" charset="0"/>
                        </a:rPr>
                        <a:t>Inferred</a:t>
                      </a:r>
                    </a:p>
                  </a:txBody>
                  <a:tcPr marL="4718" marR="4718" marT="4718" marB="0" anchor="b">
                    <a:lnL>
                      <a:noFill/>
                    </a:lnL>
                    <a:lnR>
                      <a:noFill/>
                    </a:lnR>
                    <a:lnT>
                      <a:noFill/>
                    </a:lnT>
                    <a:lnB>
                      <a:noFill/>
                    </a:lnB>
                    <a:noFill/>
                  </a:tcPr>
                </a:tc>
                <a:tc>
                  <a:txBody>
                    <a:bodyPr/>
                    <a:lstStyle/>
                    <a:p>
                      <a:pPr algn="l"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       2,309 </a:t>
                      </a:r>
                    </a:p>
                  </a:txBody>
                  <a:tcPr marL="4718" marR="4718" marT="4718" marB="0" anchor="b">
                    <a:lnL>
                      <a:noFill/>
                    </a:lnL>
                    <a:lnR>
                      <a:noFill/>
                    </a:lnR>
                    <a:lnT>
                      <a:noFill/>
                    </a:lnT>
                    <a:lnB>
                      <a:noFill/>
                    </a:lnB>
                    <a:noFill/>
                  </a:tcPr>
                </a:tc>
                <a:tc>
                  <a:txBody>
                    <a:bodyPr/>
                    <a:lstStyle/>
                    <a:p>
                      <a:pPr algn="ctr"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0.41</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0.27</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2.5</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31</a:t>
                      </a:r>
                    </a:p>
                  </a:txBody>
                  <a:tcPr marL="4718" marR="4718" marT="4718" marB="0" anchor="b">
                    <a:lnL>
                      <a:noFill/>
                    </a:lnL>
                    <a:lnR>
                      <a:noFill/>
                    </a:lnR>
                    <a:lnT>
                      <a:noFill/>
                    </a:lnT>
                    <a:lnB>
                      <a:noFill/>
                    </a:lnB>
                    <a:noFill/>
                  </a:tcPr>
                </a:tc>
                <a:tc>
                  <a:txBody>
                    <a:bodyPr/>
                    <a:lstStyle/>
                    <a:p>
                      <a:pPr algn="ctr"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30.3</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13,755</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186</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160</a:t>
                      </a:r>
                    </a:p>
                  </a:txBody>
                  <a:tcPr marL="4718" marR="4718" marT="4718" marB="0" anchor="b">
                    <a:lnL>
                      <a:noFill/>
                    </a:lnL>
                    <a:lnR>
                      <a:noFill/>
                    </a:lnR>
                    <a:lnT>
                      <a:noFill/>
                    </a:lnT>
                    <a:lnB>
                      <a:noFill/>
                    </a:lnB>
                    <a:noFill/>
                  </a:tcPr>
                </a:tc>
                <a:extLst>
                  <a:ext uri="{0D108BD9-81ED-4DB2-BD59-A6C34878D82A}">
                    <a16:rowId xmlns:a16="http://schemas.microsoft.com/office/drawing/2014/main" val="659335519"/>
                  </a:ext>
                </a:extLst>
              </a:tr>
              <a:tr h="140676">
                <a:tc>
                  <a:txBody>
                    <a:bodyPr/>
                    <a:lstStyle/>
                    <a:p>
                      <a:pPr algn="l"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noFill/>
                  </a:tcPr>
                </a:tc>
                <a:tc>
                  <a:txBody>
                    <a:bodyPr/>
                    <a:lstStyle/>
                    <a:p>
                      <a:pPr algn="l" fontAlgn="b"/>
                      <a:r>
                        <a:rPr lang="en-CA" sz="800" b="1" i="0" u="none" strike="noStrike">
                          <a:solidFill>
                            <a:srgbClr val="000000"/>
                          </a:solidFill>
                          <a:effectLst/>
                          <a:latin typeface="Calibri" panose="020F0502020204030204" pitchFamily="34" charset="0"/>
                          <a:cs typeface="Calibri" panose="020F0502020204030204" pitchFamily="34" charset="0"/>
                        </a:rPr>
                        <a:t>Subtotal</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l" fontAlgn="b"/>
                      <a:r>
                        <a:rPr lang="en-CA" sz="800" b="1" i="0" u="none" strike="noStrike">
                          <a:solidFill>
                            <a:srgbClr val="000000"/>
                          </a:solidFill>
                          <a:effectLst/>
                          <a:latin typeface="Calibri" panose="020F0502020204030204" pitchFamily="34" charset="0"/>
                          <a:cs typeface="Calibri" panose="020F0502020204030204" pitchFamily="34" charset="0"/>
                        </a:rPr>
                        <a:t> </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    2,780 </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 </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0.40</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0.26</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2.8</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32</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 </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36.1</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15,961</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252</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200</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19911025"/>
                  </a:ext>
                </a:extLst>
              </a:tr>
              <a:tr h="140676">
                <a:tc>
                  <a:txBody>
                    <a:bodyPr/>
                    <a:lstStyle/>
                    <a:p>
                      <a:pPr algn="l" fontAlgn="b"/>
                      <a:r>
                        <a:rPr lang="en-CA" sz="800" b="0" i="0" u="none" strike="noStrike">
                          <a:solidFill>
                            <a:srgbClr val="000000"/>
                          </a:solidFill>
                          <a:effectLst/>
                          <a:latin typeface="Calibri" panose="020F0502020204030204" pitchFamily="34" charset="0"/>
                          <a:cs typeface="Calibri" panose="020F0502020204030204" pitchFamily="34" charset="0"/>
                        </a:rPr>
                        <a:t>Kerr</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l" fontAlgn="b"/>
                      <a:r>
                        <a:rPr lang="en-CA" sz="800" b="0" i="0" u="none" strike="noStrike">
                          <a:solidFill>
                            <a:srgbClr val="000000"/>
                          </a:solidFill>
                          <a:effectLst/>
                          <a:latin typeface="Calibri" panose="020F0502020204030204" pitchFamily="34" charset="0"/>
                          <a:cs typeface="Calibri" panose="020F0502020204030204" pitchFamily="34" charset="0"/>
                        </a:rPr>
                        <a:t>M&amp;I</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l"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          384 </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0.22</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0.41</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1.2</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5</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2.7</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3,456</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14</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4</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extLst>
                  <a:ext uri="{0D108BD9-81ED-4DB2-BD59-A6C34878D82A}">
                    <a16:rowId xmlns:a16="http://schemas.microsoft.com/office/drawing/2014/main" val="2934741904"/>
                  </a:ext>
                </a:extLst>
              </a:tr>
              <a:tr h="140676">
                <a:tc>
                  <a:txBody>
                    <a:bodyPr/>
                    <a:lstStyle/>
                    <a:p>
                      <a:pPr algn="l"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a:noFill/>
                    </a:lnT>
                    <a:lnB>
                      <a:noFill/>
                    </a:lnB>
                    <a:noFill/>
                  </a:tcPr>
                </a:tc>
                <a:tc>
                  <a:txBody>
                    <a:bodyPr/>
                    <a:lstStyle/>
                    <a:p>
                      <a:pPr algn="l" fontAlgn="b"/>
                      <a:r>
                        <a:rPr lang="en-CA" sz="800" b="0" i="0" u="none" strike="noStrike">
                          <a:solidFill>
                            <a:srgbClr val="000000"/>
                          </a:solidFill>
                          <a:effectLst/>
                          <a:latin typeface="Calibri" panose="020F0502020204030204" pitchFamily="34" charset="0"/>
                          <a:cs typeface="Calibri" panose="020F0502020204030204" pitchFamily="34" charset="0"/>
                        </a:rPr>
                        <a:t>Inferred</a:t>
                      </a:r>
                    </a:p>
                  </a:txBody>
                  <a:tcPr marL="4718" marR="4718" marT="4718" marB="0" anchor="b">
                    <a:lnL>
                      <a:noFill/>
                    </a:lnL>
                    <a:lnR>
                      <a:noFill/>
                    </a:lnR>
                    <a:lnT>
                      <a:noFill/>
                    </a:lnT>
                    <a:lnB>
                      <a:noFill/>
                    </a:lnB>
                    <a:noFill/>
                  </a:tcPr>
                </a:tc>
                <a:tc>
                  <a:txBody>
                    <a:bodyPr/>
                    <a:lstStyle/>
                    <a:p>
                      <a:pPr algn="l"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       2,589 </a:t>
                      </a:r>
                    </a:p>
                  </a:txBody>
                  <a:tcPr marL="4718" marR="4718" marT="4718" marB="0" anchor="b">
                    <a:lnL>
                      <a:noFill/>
                    </a:lnL>
                    <a:lnR>
                      <a:noFill/>
                    </a:lnR>
                    <a:lnT>
                      <a:noFill/>
                    </a:lnT>
                    <a:lnB>
                      <a:noFill/>
                    </a:lnB>
                    <a:noFill/>
                  </a:tcPr>
                </a:tc>
                <a:tc>
                  <a:txBody>
                    <a:bodyPr/>
                    <a:lstStyle/>
                    <a:p>
                      <a:pPr algn="ctr"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0.27</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0.35</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1.7</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21</a:t>
                      </a:r>
                    </a:p>
                  </a:txBody>
                  <a:tcPr marL="4718" marR="4718" marT="4718" marB="0" anchor="b">
                    <a:lnL>
                      <a:noFill/>
                    </a:lnL>
                    <a:lnR>
                      <a:noFill/>
                    </a:lnR>
                    <a:lnT>
                      <a:noFill/>
                    </a:lnT>
                    <a:lnB>
                      <a:noFill/>
                    </a:lnB>
                    <a:noFill/>
                  </a:tcPr>
                </a:tc>
                <a:tc>
                  <a:txBody>
                    <a:bodyPr/>
                    <a:lstStyle/>
                    <a:p>
                      <a:pPr algn="ctr"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22.8</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19,852</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142</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120</a:t>
                      </a:r>
                    </a:p>
                  </a:txBody>
                  <a:tcPr marL="4718" marR="4718" marT="4718" marB="0" anchor="b">
                    <a:lnL>
                      <a:noFill/>
                    </a:lnL>
                    <a:lnR>
                      <a:noFill/>
                    </a:lnR>
                    <a:lnT>
                      <a:noFill/>
                    </a:lnT>
                    <a:lnB>
                      <a:noFill/>
                    </a:lnB>
                    <a:noFill/>
                  </a:tcPr>
                </a:tc>
                <a:extLst>
                  <a:ext uri="{0D108BD9-81ED-4DB2-BD59-A6C34878D82A}">
                    <a16:rowId xmlns:a16="http://schemas.microsoft.com/office/drawing/2014/main" val="336304008"/>
                  </a:ext>
                </a:extLst>
              </a:tr>
              <a:tr h="140676">
                <a:tc>
                  <a:txBody>
                    <a:bodyPr/>
                    <a:lstStyle/>
                    <a:p>
                      <a:pPr algn="l"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noFill/>
                  </a:tcPr>
                </a:tc>
                <a:tc>
                  <a:txBody>
                    <a:bodyPr/>
                    <a:lstStyle/>
                    <a:p>
                      <a:pPr algn="l" fontAlgn="b"/>
                      <a:r>
                        <a:rPr lang="en-CA" sz="800" b="1" i="0" u="none" strike="noStrike">
                          <a:solidFill>
                            <a:srgbClr val="000000"/>
                          </a:solidFill>
                          <a:effectLst/>
                          <a:latin typeface="Calibri" panose="020F0502020204030204" pitchFamily="34" charset="0"/>
                          <a:cs typeface="Calibri" panose="020F0502020204030204" pitchFamily="34" charset="0"/>
                        </a:rPr>
                        <a:t>Subtotal</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l" fontAlgn="b"/>
                      <a:r>
                        <a:rPr lang="en-CA" sz="800" b="1" i="0" u="none" strike="noStrike">
                          <a:solidFill>
                            <a:srgbClr val="000000"/>
                          </a:solidFill>
                          <a:effectLst/>
                          <a:latin typeface="Calibri" panose="020F0502020204030204" pitchFamily="34" charset="0"/>
                          <a:cs typeface="Calibri" panose="020F0502020204030204" pitchFamily="34" charset="0"/>
                        </a:rPr>
                        <a:t> </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     2,973 </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 </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0.26</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0.36</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1.6</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19</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 </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25.5</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23,308</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156</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124</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58533308"/>
                  </a:ext>
                </a:extLst>
              </a:tr>
              <a:tr h="140676">
                <a:tc>
                  <a:txBody>
                    <a:bodyPr/>
                    <a:lstStyle/>
                    <a:p>
                      <a:pPr algn="l" fontAlgn="b"/>
                      <a:r>
                        <a:rPr lang="en-CA" sz="800" b="0" i="0" u="none" strike="noStrike">
                          <a:solidFill>
                            <a:srgbClr val="000000"/>
                          </a:solidFill>
                          <a:effectLst/>
                          <a:latin typeface="Calibri" panose="020F0502020204030204" pitchFamily="34" charset="0"/>
                          <a:cs typeface="Calibri" panose="020F0502020204030204" pitchFamily="34" charset="0"/>
                        </a:rPr>
                        <a:t>Sulphurets</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l" fontAlgn="b"/>
                      <a:r>
                        <a:rPr lang="en-CA" sz="800" b="0" i="0" u="none" strike="noStrike">
                          <a:solidFill>
                            <a:srgbClr val="000000"/>
                          </a:solidFill>
                          <a:effectLst/>
                          <a:latin typeface="Calibri" panose="020F0502020204030204" pitchFamily="34" charset="0"/>
                          <a:cs typeface="Calibri" panose="020F0502020204030204" pitchFamily="34" charset="0"/>
                        </a:rPr>
                        <a:t>P&amp;P</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l"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            151 </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0.68</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0.26</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1.0</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70</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3.3</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874</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5</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23</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extLst>
                  <a:ext uri="{0D108BD9-81ED-4DB2-BD59-A6C34878D82A}">
                    <a16:rowId xmlns:a16="http://schemas.microsoft.com/office/drawing/2014/main" val="1571552018"/>
                  </a:ext>
                </a:extLst>
              </a:tr>
              <a:tr h="140676">
                <a:tc>
                  <a:txBody>
                    <a:bodyPr/>
                    <a:lstStyle/>
                    <a:p>
                      <a:pPr algn="l"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a:noFill/>
                    </a:lnT>
                    <a:lnB>
                      <a:noFill/>
                    </a:lnB>
                    <a:noFill/>
                  </a:tcPr>
                </a:tc>
                <a:tc>
                  <a:txBody>
                    <a:bodyPr/>
                    <a:lstStyle/>
                    <a:p>
                      <a:pPr algn="l" fontAlgn="b"/>
                      <a:r>
                        <a:rPr lang="en-CA" sz="800" b="0" i="0" u="none" strike="noStrike">
                          <a:solidFill>
                            <a:srgbClr val="000000"/>
                          </a:solidFill>
                          <a:effectLst/>
                          <a:latin typeface="Calibri" panose="020F0502020204030204" pitchFamily="34" charset="0"/>
                          <a:cs typeface="Calibri" panose="020F0502020204030204" pitchFamily="34" charset="0"/>
                        </a:rPr>
                        <a:t>M&amp;I</a:t>
                      </a:r>
                    </a:p>
                  </a:txBody>
                  <a:tcPr marL="4718" marR="4718" marT="4718" marB="0" anchor="b">
                    <a:lnL>
                      <a:noFill/>
                    </a:lnL>
                    <a:lnR>
                      <a:noFill/>
                    </a:lnR>
                    <a:lnT>
                      <a:noFill/>
                    </a:lnT>
                    <a:lnB>
                      <a:noFill/>
                    </a:lnB>
                    <a:noFill/>
                  </a:tcPr>
                </a:tc>
                <a:tc>
                  <a:txBody>
                    <a:bodyPr/>
                    <a:lstStyle/>
                    <a:p>
                      <a:pPr algn="l"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         446 </a:t>
                      </a:r>
                    </a:p>
                  </a:txBody>
                  <a:tcPr marL="4718" marR="4718" marT="4718" marB="0" anchor="b">
                    <a:lnL>
                      <a:noFill/>
                    </a:lnL>
                    <a:lnR>
                      <a:noFill/>
                    </a:lnR>
                    <a:lnT>
                      <a:noFill/>
                    </a:lnT>
                    <a:lnB>
                      <a:noFill/>
                    </a:lnB>
                    <a:noFill/>
                  </a:tcPr>
                </a:tc>
                <a:tc>
                  <a:txBody>
                    <a:bodyPr/>
                    <a:lstStyle/>
                    <a:p>
                      <a:pPr algn="ctr"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0.55</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0.21</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1.0</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53</a:t>
                      </a:r>
                    </a:p>
                  </a:txBody>
                  <a:tcPr marL="4718" marR="4718" marT="4718" marB="0" anchor="b">
                    <a:lnL>
                      <a:noFill/>
                    </a:lnL>
                    <a:lnR>
                      <a:noFill/>
                    </a:lnR>
                    <a:lnT>
                      <a:noFill/>
                    </a:lnT>
                    <a:lnB>
                      <a:noFill/>
                    </a:lnB>
                    <a:noFill/>
                  </a:tcPr>
                </a:tc>
                <a:tc>
                  <a:txBody>
                    <a:bodyPr/>
                    <a:lstStyle/>
                    <a:p>
                      <a:pPr algn="ctr"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7.9</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2,064</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14</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52</a:t>
                      </a:r>
                    </a:p>
                  </a:txBody>
                  <a:tcPr marL="4718" marR="4718" marT="4718" marB="0" anchor="b">
                    <a:lnL>
                      <a:noFill/>
                    </a:lnL>
                    <a:lnR>
                      <a:noFill/>
                    </a:lnR>
                    <a:lnT>
                      <a:noFill/>
                    </a:lnT>
                    <a:lnB>
                      <a:noFill/>
                    </a:lnB>
                    <a:noFill/>
                  </a:tcPr>
                </a:tc>
                <a:extLst>
                  <a:ext uri="{0D108BD9-81ED-4DB2-BD59-A6C34878D82A}">
                    <a16:rowId xmlns:a16="http://schemas.microsoft.com/office/drawing/2014/main" val="2815249759"/>
                  </a:ext>
                </a:extLst>
              </a:tr>
              <a:tr h="140676">
                <a:tc>
                  <a:txBody>
                    <a:bodyPr/>
                    <a:lstStyle/>
                    <a:p>
                      <a:pPr algn="l"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a:noFill/>
                    </a:lnT>
                    <a:lnB>
                      <a:noFill/>
                    </a:lnB>
                    <a:noFill/>
                  </a:tcPr>
                </a:tc>
                <a:tc>
                  <a:txBody>
                    <a:bodyPr/>
                    <a:lstStyle/>
                    <a:p>
                      <a:pPr algn="l" fontAlgn="b"/>
                      <a:r>
                        <a:rPr lang="en-CA" sz="800" b="0" i="0" u="none" strike="noStrike">
                          <a:solidFill>
                            <a:srgbClr val="000000"/>
                          </a:solidFill>
                          <a:effectLst/>
                          <a:latin typeface="Calibri" panose="020F0502020204030204" pitchFamily="34" charset="0"/>
                          <a:cs typeface="Calibri" panose="020F0502020204030204" pitchFamily="34" charset="0"/>
                        </a:rPr>
                        <a:t>Inferred</a:t>
                      </a:r>
                    </a:p>
                  </a:txBody>
                  <a:tcPr marL="4718" marR="4718" marT="4718" marB="0" anchor="b">
                    <a:lnL>
                      <a:noFill/>
                    </a:lnL>
                    <a:lnR>
                      <a:noFill/>
                    </a:lnR>
                    <a:lnT>
                      <a:noFill/>
                    </a:lnT>
                    <a:lnB>
                      <a:noFill/>
                    </a:lnB>
                    <a:noFill/>
                  </a:tcPr>
                </a:tc>
                <a:tc>
                  <a:txBody>
                    <a:bodyPr/>
                    <a:lstStyle/>
                    <a:p>
                      <a:pPr algn="l"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          223 </a:t>
                      </a:r>
                    </a:p>
                  </a:txBody>
                  <a:tcPr marL="4718" marR="4718" marT="4718" marB="0" anchor="b">
                    <a:lnL>
                      <a:noFill/>
                    </a:lnL>
                    <a:lnR>
                      <a:noFill/>
                    </a:lnR>
                    <a:lnT>
                      <a:noFill/>
                    </a:lnT>
                    <a:lnB>
                      <a:noFill/>
                    </a:lnB>
                    <a:noFill/>
                  </a:tcPr>
                </a:tc>
                <a:tc>
                  <a:txBody>
                    <a:bodyPr/>
                    <a:lstStyle/>
                    <a:p>
                      <a:pPr algn="ctr"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0.44</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0.13</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1.3</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30</a:t>
                      </a:r>
                    </a:p>
                  </a:txBody>
                  <a:tcPr marL="4718" marR="4718" marT="4718" marB="0" anchor="b">
                    <a:lnL>
                      <a:noFill/>
                    </a:lnL>
                    <a:lnR>
                      <a:noFill/>
                    </a:lnR>
                    <a:lnT>
                      <a:noFill/>
                    </a:lnT>
                    <a:lnB>
                      <a:noFill/>
                    </a:lnB>
                    <a:noFill/>
                  </a:tcPr>
                </a:tc>
                <a:tc>
                  <a:txBody>
                    <a:bodyPr/>
                    <a:lstStyle/>
                    <a:p>
                      <a:pPr algn="ctr"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3.2</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639</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9</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15</a:t>
                      </a:r>
                    </a:p>
                  </a:txBody>
                  <a:tcPr marL="4718" marR="4718" marT="4718" marB="0" anchor="b">
                    <a:lnL>
                      <a:noFill/>
                    </a:lnL>
                    <a:lnR>
                      <a:noFill/>
                    </a:lnR>
                    <a:lnT>
                      <a:noFill/>
                    </a:lnT>
                    <a:lnB>
                      <a:noFill/>
                    </a:lnB>
                    <a:noFill/>
                  </a:tcPr>
                </a:tc>
                <a:extLst>
                  <a:ext uri="{0D108BD9-81ED-4DB2-BD59-A6C34878D82A}">
                    <a16:rowId xmlns:a16="http://schemas.microsoft.com/office/drawing/2014/main" val="1810509016"/>
                  </a:ext>
                </a:extLst>
              </a:tr>
              <a:tr h="140676">
                <a:tc>
                  <a:txBody>
                    <a:bodyPr/>
                    <a:lstStyle/>
                    <a:p>
                      <a:pPr algn="l"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noFill/>
                  </a:tcPr>
                </a:tc>
                <a:tc>
                  <a:txBody>
                    <a:bodyPr/>
                    <a:lstStyle/>
                    <a:p>
                      <a:pPr algn="l" fontAlgn="b"/>
                      <a:r>
                        <a:rPr lang="en-CA" sz="800" b="1" i="0" u="none" strike="noStrike">
                          <a:solidFill>
                            <a:srgbClr val="000000"/>
                          </a:solidFill>
                          <a:effectLst/>
                          <a:latin typeface="Calibri" panose="020F0502020204030204" pitchFamily="34" charset="0"/>
                          <a:cs typeface="Calibri" panose="020F0502020204030204" pitchFamily="34" charset="0"/>
                        </a:rPr>
                        <a:t>Subtotal</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l" fontAlgn="b"/>
                      <a:r>
                        <a:rPr lang="en-CA" sz="800" b="1" i="0" u="none" strike="noStrike">
                          <a:solidFill>
                            <a:srgbClr val="000000"/>
                          </a:solidFill>
                          <a:effectLst/>
                          <a:latin typeface="Calibri" panose="020F0502020204030204" pitchFamily="34" charset="0"/>
                          <a:cs typeface="Calibri" panose="020F0502020204030204" pitchFamily="34" charset="0"/>
                        </a:rPr>
                        <a:t> </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       669 </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 </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0.51</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0.18</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1.1</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45</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 </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11.0</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2,703</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24</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67</a:t>
                      </a:r>
                    </a:p>
                  </a:txBody>
                  <a:tcPr marL="4718" marR="4718" marT="4718" marB="0" anchor="b">
                    <a:lnL>
                      <a:noFill/>
                    </a:lnL>
                    <a:lnR>
                      <a:noFill/>
                    </a:lnR>
                    <a:lnT>
                      <a:noFill/>
                    </a:lnT>
                    <a:lnB w="6350" cap="flat" cmpd="sng" algn="ctr">
                      <a:solidFill>
                        <a:schemeClr val="bg2">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23779473"/>
                  </a:ext>
                </a:extLst>
              </a:tr>
              <a:tr h="140676">
                <a:tc>
                  <a:txBody>
                    <a:bodyPr/>
                    <a:lstStyle/>
                    <a:p>
                      <a:pPr algn="l" fontAlgn="b"/>
                      <a:r>
                        <a:rPr lang="en-CA" sz="800" b="0" i="0" u="none" strike="noStrike">
                          <a:solidFill>
                            <a:srgbClr val="000000"/>
                          </a:solidFill>
                          <a:effectLst/>
                          <a:latin typeface="Calibri" panose="020F0502020204030204" pitchFamily="34" charset="0"/>
                          <a:cs typeface="Calibri" panose="020F0502020204030204" pitchFamily="34" charset="0"/>
                        </a:rPr>
                        <a:t>East Mitchell</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l" fontAlgn="b"/>
                      <a:r>
                        <a:rPr lang="en-CA" sz="800" b="0" i="0" u="none" strike="noStrike">
                          <a:solidFill>
                            <a:srgbClr val="000000"/>
                          </a:solidFill>
                          <a:effectLst/>
                          <a:latin typeface="Calibri" panose="020F0502020204030204" pitchFamily="34" charset="0"/>
                          <a:cs typeface="Calibri" panose="020F0502020204030204" pitchFamily="34" charset="0"/>
                        </a:rPr>
                        <a:t>P&amp;P</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l"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        1,206 </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0.62</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0.10</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1.8</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89</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23.9</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2,827</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68</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236</a:t>
                      </a:r>
                    </a:p>
                  </a:txBody>
                  <a:tcPr marL="4718" marR="4718" marT="4718" marB="0" anchor="b">
                    <a:lnL>
                      <a:noFill/>
                    </a:lnL>
                    <a:lnR>
                      <a:noFill/>
                    </a:lnR>
                    <a:lnT w="6350" cap="flat" cmpd="sng" algn="ctr">
                      <a:solidFill>
                        <a:schemeClr val="bg2">
                          <a:lumMod val="85000"/>
                        </a:schemeClr>
                      </a:solidFill>
                      <a:prstDash val="solid"/>
                      <a:round/>
                      <a:headEnd type="none" w="med" len="med"/>
                      <a:tailEnd type="none" w="med" len="med"/>
                    </a:lnT>
                    <a:lnB>
                      <a:noFill/>
                    </a:lnB>
                    <a:noFill/>
                  </a:tcPr>
                </a:tc>
                <a:extLst>
                  <a:ext uri="{0D108BD9-81ED-4DB2-BD59-A6C34878D82A}">
                    <a16:rowId xmlns:a16="http://schemas.microsoft.com/office/drawing/2014/main" val="4183049551"/>
                  </a:ext>
                </a:extLst>
              </a:tr>
              <a:tr h="140676">
                <a:tc>
                  <a:txBody>
                    <a:bodyPr/>
                    <a:lstStyle/>
                    <a:p>
                      <a:pPr algn="l"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a:noFill/>
                    </a:lnT>
                    <a:lnB>
                      <a:noFill/>
                    </a:lnB>
                    <a:noFill/>
                  </a:tcPr>
                </a:tc>
                <a:tc>
                  <a:txBody>
                    <a:bodyPr/>
                    <a:lstStyle/>
                    <a:p>
                      <a:pPr algn="l" fontAlgn="b"/>
                      <a:r>
                        <a:rPr lang="en-CA" sz="800" b="0" i="0" u="none" strike="noStrike">
                          <a:solidFill>
                            <a:srgbClr val="000000"/>
                          </a:solidFill>
                          <a:effectLst/>
                          <a:latin typeface="Calibri" panose="020F0502020204030204" pitchFamily="34" charset="0"/>
                          <a:cs typeface="Calibri" panose="020F0502020204030204" pitchFamily="34" charset="0"/>
                        </a:rPr>
                        <a:t>M&amp;I</a:t>
                      </a:r>
                    </a:p>
                  </a:txBody>
                  <a:tcPr marL="4718" marR="4718" marT="4718" marB="0" anchor="b">
                    <a:lnL>
                      <a:noFill/>
                    </a:lnL>
                    <a:lnR>
                      <a:noFill/>
                    </a:lnR>
                    <a:lnT>
                      <a:noFill/>
                    </a:lnT>
                    <a:lnB>
                      <a:noFill/>
                    </a:lnB>
                    <a:noFill/>
                  </a:tcPr>
                </a:tc>
                <a:tc>
                  <a:txBody>
                    <a:bodyPr/>
                    <a:lstStyle/>
                    <a:p>
                      <a:pPr algn="l"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        1,759 </a:t>
                      </a:r>
                    </a:p>
                  </a:txBody>
                  <a:tcPr marL="4718" marR="4718" marT="4718" marB="0" anchor="b">
                    <a:lnL>
                      <a:noFill/>
                    </a:lnL>
                    <a:lnR>
                      <a:noFill/>
                    </a:lnR>
                    <a:lnT>
                      <a:noFill/>
                    </a:lnT>
                    <a:lnB>
                      <a:noFill/>
                    </a:lnB>
                    <a:noFill/>
                  </a:tcPr>
                </a:tc>
                <a:tc>
                  <a:txBody>
                    <a:bodyPr/>
                    <a:lstStyle/>
                    <a:p>
                      <a:pPr algn="ctr"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0.55</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0.10</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1.8</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85</a:t>
                      </a:r>
                    </a:p>
                  </a:txBody>
                  <a:tcPr marL="4718" marR="4718" marT="4718" marB="0" anchor="b">
                    <a:lnL>
                      <a:noFill/>
                    </a:lnL>
                    <a:lnR>
                      <a:noFill/>
                    </a:lnR>
                    <a:lnT>
                      <a:noFill/>
                    </a:lnT>
                    <a:lnB>
                      <a:noFill/>
                    </a:lnB>
                    <a:noFill/>
                  </a:tcPr>
                </a:tc>
                <a:tc>
                  <a:txBody>
                    <a:bodyPr/>
                    <a:lstStyle/>
                    <a:p>
                      <a:pPr algn="ctr"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31.2</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3,904</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101</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328</a:t>
                      </a:r>
                    </a:p>
                  </a:txBody>
                  <a:tcPr marL="4718" marR="4718" marT="4718" marB="0" anchor="b">
                    <a:lnL>
                      <a:noFill/>
                    </a:lnL>
                    <a:lnR>
                      <a:noFill/>
                    </a:lnR>
                    <a:lnT>
                      <a:noFill/>
                    </a:lnT>
                    <a:lnB>
                      <a:noFill/>
                    </a:lnB>
                    <a:noFill/>
                  </a:tcPr>
                </a:tc>
                <a:extLst>
                  <a:ext uri="{0D108BD9-81ED-4DB2-BD59-A6C34878D82A}">
                    <a16:rowId xmlns:a16="http://schemas.microsoft.com/office/drawing/2014/main" val="1283148950"/>
                  </a:ext>
                </a:extLst>
              </a:tr>
              <a:tr h="140676">
                <a:tc>
                  <a:txBody>
                    <a:bodyPr/>
                    <a:lstStyle/>
                    <a:p>
                      <a:pPr algn="l"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a:noFill/>
                    </a:lnT>
                    <a:lnB>
                      <a:noFill/>
                    </a:lnB>
                    <a:noFill/>
                  </a:tcPr>
                </a:tc>
                <a:tc>
                  <a:txBody>
                    <a:bodyPr/>
                    <a:lstStyle/>
                    <a:p>
                      <a:pPr algn="l" fontAlgn="b"/>
                      <a:r>
                        <a:rPr lang="en-CA" sz="800" b="0" i="0" u="none" strike="noStrike">
                          <a:solidFill>
                            <a:srgbClr val="000000"/>
                          </a:solidFill>
                          <a:effectLst/>
                          <a:latin typeface="Calibri" panose="020F0502020204030204" pitchFamily="34" charset="0"/>
                          <a:cs typeface="Calibri" panose="020F0502020204030204" pitchFamily="34" charset="0"/>
                        </a:rPr>
                        <a:t>Inferred</a:t>
                      </a:r>
                    </a:p>
                  </a:txBody>
                  <a:tcPr marL="4718" marR="4718" marT="4718" marB="0" anchor="b">
                    <a:lnL>
                      <a:noFill/>
                    </a:lnL>
                    <a:lnR>
                      <a:noFill/>
                    </a:lnR>
                    <a:lnT>
                      <a:noFill/>
                    </a:lnT>
                    <a:lnB>
                      <a:noFill/>
                    </a:lnB>
                    <a:noFill/>
                  </a:tcPr>
                </a:tc>
                <a:tc>
                  <a:txBody>
                    <a:bodyPr/>
                    <a:lstStyle/>
                    <a:p>
                      <a:pPr algn="l"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           281 </a:t>
                      </a:r>
                    </a:p>
                  </a:txBody>
                  <a:tcPr marL="4718" marR="4718" marT="4718" marB="0" anchor="b">
                    <a:lnL>
                      <a:noFill/>
                    </a:lnL>
                    <a:lnR>
                      <a:noFill/>
                    </a:lnR>
                    <a:lnT>
                      <a:noFill/>
                    </a:lnT>
                    <a:lnB>
                      <a:noFill/>
                    </a:lnB>
                    <a:noFill/>
                  </a:tcPr>
                </a:tc>
                <a:tc>
                  <a:txBody>
                    <a:bodyPr/>
                    <a:lstStyle/>
                    <a:p>
                      <a:pPr algn="ctr"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0.37</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0.07</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2.3</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61</a:t>
                      </a:r>
                    </a:p>
                  </a:txBody>
                  <a:tcPr marL="4718" marR="4718" marT="4718" marB="0" anchor="b">
                    <a:lnL>
                      <a:noFill/>
                    </a:lnL>
                    <a:lnR>
                      <a:noFill/>
                    </a:lnR>
                    <a:lnT>
                      <a:noFill/>
                    </a:lnT>
                    <a:lnB>
                      <a:noFill/>
                    </a:lnB>
                    <a:noFill/>
                  </a:tcPr>
                </a:tc>
                <a:tc>
                  <a:txBody>
                    <a:bodyPr/>
                    <a:lstStyle/>
                    <a:p>
                      <a:pPr algn="ctr"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3.4</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403</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21</a:t>
                      </a:r>
                    </a:p>
                  </a:txBody>
                  <a:tcPr marL="4718" marR="4718" marT="4718" marB="0" anchor="b">
                    <a:lnL>
                      <a:noFill/>
                    </a:lnL>
                    <a:lnR>
                      <a:noFill/>
                    </a:lnR>
                    <a:lnT>
                      <a:noFill/>
                    </a:lnT>
                    <a:lnB>
                      <a:noFill/>
                    </a:lnB>
                    <a:noFill/>
                  </a:tcPr>
                </a:tc>
                <a:tc>
                  <a:txBody>
                    <a:bodyPr/>
                    <a:lstStyle/>
                    <a:p>
                      <a:pPr algn="ctr" fontAlgn="b"/>
                      <a:r>
                        <a:rPr lang="en-CA" sz="800" b="0" i="0" u="none" strike="noStrike">
                          <a:solidFill>
                            <a:srgbClr val="000000"/>
                          </a:solidFill>
                          <a:effectLst/>
                          <a:latin typeface="Calibri" panose="020F0502020204030204" pitchFamily="34" charset="0"/>
                          <a:cs typeface="Calibri" panose="020F0502020204030204" pitchFamily="34" charset="0"/>
                        </a:rPr>
                        <a:t>38</a:t>
                      </a:r>
                    </a:p>
                  </a:txBody>
                  <a:tcPr marL="4718" marR="4718" marT="4718" marB="0" anchor="b">
                    <a:lnL>
                      <a:noFill/>
                    </a:lnL>
                    <a:lnR>
                      <a:noFill/>
                    </a:lnR>
                    <a:lnT>
                      <a:noFill/>
                    </a:lnT>
                    <a:lnB>
                      <a:noFill/>
                    </a:lnB>
                    <a:noFill/>
                  </a:tcPr>
                </a:tc>
                <a:extLst>
                  <a:ext uri="{0D108BD9-81ED-4DB2-BD59-A6C34878D82A}">
                    <a16:rowId xmlns:a16="http://schemas.microsoft.com/office/drawing/2014/main" val="2644854862"/>
                  </a:ext>
                </a:extLst>
              </a:tr>
              <a:tr h="140676">
                <a:tc>
                  <a:txBody>
                    <a:bodyPr/>
                    <a:lstStyle/>
                    <a:p>
                      <a:pPr algn="l" fontAlgn="b"/>
                      <a:endParaRPr lang="en-CA" sz="800" b="0" i="0" u="none" strike="noStrike">
                        <a:solidFill>
                          <a:srgbClr val="000000"/>
                        </a:solidFill>
                        <a:effectLst/>
                        <a:latin typeface="Calibri" panose="020F0502020204030204" pitchFamily="34" charset="0"/>
                        <a:cs typeface="Calibri" panose="020F0502020204030204" pitchFamily="34" charset="0"/>
                      </a:endParaRPr>
                    </a:p>
                  </a:txBody>
                  <a:tcPr marL="4718" marR="4718" marT="4718" marB="0" anchor="b">
                    <a:lnL>
                      <a:noFill/>
                    </a:lnL>
                    <a:lnR>
                      <a:noFill/>
                    </a:lnR>
                    <a:lnT>
                      <a:noFill/>
                    </a:lnT>
                    <a:lnB>
                      <a:noFill/>
                    </a:lnB>
                    <a:noFill/>
                  </a:tcPr>
                </a:tc>
                <a:tc>
                  <a:txBody>
                    <a:bodyPr/>
                    <a:lstStyle/>
                    <a:p>
                      <a:pPr algn="l" fontAlgn="b"/>
                      <a:r>
                        <a:rPr lang="en-CA" sz="800" b="1" i="0" u="none" strike="noStrike">
                          <a:solidFill>
                            <a:srgbClr val="000000"/>
                          </a:solidFill>
                          <a:effectLst/>
                          <a:latin typeface="Calibri" panose="020F0502020204030204" pitchFamily="34" charset="0"/>
                          <a:cs typeface="Calibri" panose="020F0502020204030204" pitchFamily="34" charset="0"/>
                        </a:rPr>
                        <a:t>Subtotal</a:t>
                      </a:r>
                    </a:p>
                  </a:txBody>
                  <a:tcPr marL="4718" marR="4718" marT="4718" marB="0" anchor="b">
                    <a:lnL>
                      <a:noFill/>
                    </a:lnL>
                    <a:lnR>
                      <a:noFill/>
                    </a:lnR>
                    <a:lnT>
                      <a:noFill/>
                    </a:lnT>
                    <a:lnB>
                      <a:noFill/>
                    </a:lnB>
                    <a:solidFill>
                      <a:schemeClr val="bg1"/>
                    </a:solidFill>
                  </a:tcPr>
                </a:tc>
                <a:tc>
                  <a:txBody>
                    <a:bodyPr/>
                    <a:lstStyle/>
                    <a:p>
                      <a:pPr algn="l" fontAlgn="b"/>
                      <a:r>
                        <a:rPr lang="en-CA" sz="800" b="1" i="0" u="none" strike="noStrike">
                          <a:solidFill>
                            <a:srgbClr val="000000"/>
                          </a:solidFill>
                          <a:effectLst/>
                          <a:latin typeface="Calibri" panose="020F0502020204030204" pitchFamily="34" charset="0"/>
                          <a:cs typeface="Calibri" panose="020F0502020204030204" pitchFamily="34" charset="0"/>
                        </a:rPr>
                        <a:t> </a:t>
                      </a:r>
                    </a:p>
                  </a:txBody>
                  <a:tcPr marL="4718" marR="4718" marT="4718" marB="0" anchor="b">
                    <a:lnL>
                      <a:noFill/>
                    </a:lnL>
                    <a:lnR>
                      <a:noFill/>
                    </a:lnR>
                    <a:lnT>
                      <a:noFill/>
                    </a:lnT>
                    <a:lnB>
                      <a:noFill/>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    2,040 </a:t>
                      </a:r>
                    </a:p>
                  </a:txBody>
                  <a:tcPr marL="4718" marR="4718" marT="4718" marB="0" anchor="b">
                    <a:lnL>
                      <a:noFill/>
                    </a:lnL>
                    <a:lnR>
                      <a:noFill/>
                    </a:lnR>
                    <a:lnT>
                      <a:noFill/>
                    </a:lnT>
                    <a:lnB>
                      <a:noFill/>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 </a:t>
                      </a:r>
                    </a:p>
                  </a:txBody>
                  <a:tcPr marL="4718" marR="4718" marT="4718" marB="0" anchor="b">
                    <a:lnL>
                      <a:noFill/>
                    </a:lnL>
                    <a:lnR>
                      <a:noFill/>
                    </a:lnR>
                    <a:lnT>
                      <a:noFill/>
                    </a:lnT>
                    <a:lnB>
                      <a:noFill/>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0.53</a:t>
                      </a:r>
                    </a:p>
                  </a:txBody>
                  <a:tcPr marL="4718" marR="4718" marT="4718" marB="0" anchor="b">
                    <a:lnL>
                      <a:noFill/>
                    </a:lnL>
                    <a:lnR>
                      <a:noFill/>
                    </a:lnR>
                    <a:lnT>
                      <a:noFill/>
                    </a:lnT>
                    <a:lnB>
                      <a:noFill/>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0.10</a:t>
                      </a:r>
                    </a:p>
                  </a:txBody>
                  <a:tcPr marL="4718" marR="4718" marT="4718" marB="0" anchor="b">
                    <a:lnL>
                      <a:noFill/>
                    </a:lnL>
                    <a:lnR>
                      <a:noFill/>
                    </a:lnR>
                    <a:lnT>
                      <a:noFill/>
                    </a:lnT>
                    <a:lnB>
                      <a:noFill/>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1.9</a:t>
                      </a:r>
                    </a:p>
                  </a:txBody>
                  <a:tcPr marL="4718" marR="4718" marT="4718" marB="0" anchor="b">
                    <a:lnL>
                      <a:noFill/>
                    </a:lnL>
                    <a:lnR>
                      <a:noFill/>
                    </a:lnR>
                    <a:lnT>
                      <a:noFill/>
                    </a:lnT>
                    <a:lnB>
                      <a:noFill/>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81</a:t>
                      </a:r>
                    </a:p>
                  </a:txBody>
                  <a:tcPr marL="4718" marR="4718" marT="4718" marB="0" anchor="b">
                    <a:lnL>
                      <a:noFill/>
                    </a:lnL>
                    <a:lnR>
                      <a:noFill/>
                    </a:lnR>
                    <a:lnT>
                      <a:noFill/>
                    </a:lnT>
                    <a:lnB>
                      <a:noFill/>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 </a:t>
                      </a:r>
                    </a:p>
                  </a:txBody>
                  <a:tcPr marL="4718" marR="4718" marT="4718" marB="0" anchor="b">
                    <a:lnL>
                      <a:noFill/>
                    </a:lnL>
                    <a:lnR>
                      <a:noFill/>
                    </a:lnR>
                    <a:lnT>
                      <a:noFill/>
                    </a:lnT>
                    <a:lnB>
                      <a:noFill/>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34.6</a:t>
                      </a:r>
                    </a:p>
                  </a:txBody>
                  <a:tcPr marL="4718" marR="4718" marT="4718" marB="0" anchor="b">
                    <a:lnL>
                      <a:noFill/>
                    </a:lnL>
                    <a:lnR>
                      <a:noFill/>
                    </a:lnR>
                    <a:lnT>
                      <a:noFill/>
                    </a:lnT>
                    <a:lnB>
                      <a:noFill/>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4,307</a:t>
                      </a:r>
                    </a:p>
                  </a:txBody>
                  <a:tcPr marL="4718" marR="4718" marT="4718" marB="0" anchor="b">
                    <a:lnL>
                      <a:noFill/>
                    </a:lnL>
                    <a:lnR>
                      <a:noFill/>
                    </a:lnR>
                    <a:lnT>
                      <a:noFill/>
                    </a:lnT>
                    <a:lnB>
                      <a:noFill/>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122</a:t>
                      </a:r>
                    </a:p>
                  </a:txBody>
                  <a:tcPr marL="4718" marR="4718" marT="4718" marB="0" anchor="b">
                    <a:lnL>
                      <a:noFill/>
                    </a:lnL>
                    <a:lnR>
                      <a:noFill/>
                    </a:lnR>
                    <a:lnT>
                      <a:noFill/>
                    </a:lnT>
                    <a:lnB>
                      <a:noFill/>
                    </a:lnB>
                    <a:solidFill>
                      <a:schemeClr val="bg1"/>
                    </a:solidFill>
                  </a:tcPr>
                </a:tc>
                <a:tc>
                  <a:txBody>
                    <a:bodyPr/>
                    <a:lstStyle/>
                    <a:p>
                      <a:pPr algn="ctr" fontAlgn="b"/>
                      <a:r>
                        <a:rPr lang="en-CA" sz="800" b="1" i="0" u="none" strike="noStrike">
                          <a:solidFill>
                            <a:srgbClr val="000000"/>
                          </a:solidFill>
                          <a:effectLst/>
                          <a:latin typeface="Calibri" panose="020F0502020204030204" pitchFamily="34" charset="0"/>
                          <a:cs typeface="Calibri" panose="020F0502020204030204" pitchFamily="34" charset="0"/>
                        </a:rPr>
                        <a:t>366</a:t>
                      </a:r>
                    </a:p>
                  </a:txBody>
                  <a:tcPr marL="4718" marR="4718" marT="4718" marB="0" anchor="b">
                    <a:lnL>
                      <a:noFill/>
                    </a:lnL>
                    <a:lnR>
                      <a:noFill/>
                    </a:lnR>
                    <a:lnT>
                      <a:noFill/>
                    </a:lnT>
                    <a:lnB>
                      <a:noFill/>
                    </a:lnB>
                    <a:solidFill>
                      <a:schemeClr val="bg1"/>
                    </a:solidFill>
                  </a:tcPr>
                </a:tc>
                <a:extLst>
                  <a:ext uri="{0D108BD9-81ED-4DB2-BD59-A6C34878D82A}">
                    <a16:rowId xmlns:a16="http://schemas.microsoft.com/office/drawing/2014/main" val="1957996293"/>
                  </a:ext>
                </a:extLst>
              </a:tr>
              <a:tr h="140676">
                <a:tc>
                  <a:txBody>
                    <a:bodyPr/>
                    <a:lstStyle/>
                    <a:p>
                      <a:pPr algn="l" fontAlgn="b"/>
                      <a:r>
                        <a:rPr lang="en-CA" sz="800" b="1" i="0" u="none" strike="noStrike">
                          <a:solidFill>
                            <a:srgbClr val="FFFFFF"/>
                          </a:solidFill>
                          <a:effectLst/>
                          <a:latin typeface="Calibri" panose="020F0502020204030204" pitchFamily="34" charset="0"/>
                          <a:cs typeface="Calibri" panose="020F0502020204030204" pitchFamily="34" charset="0"/>
                        </a:rPr>
                        <a:t>All</a:t>
                      </a:r>
                    </a:p>
                  </a:txBody>
                  <a:tcPr marL="4718" marR="4718" marT="4718" marB="0" anchor="b">
                    <a:lnL>
                      <a:noFill/>
                    </a:lnL>
                    <a:lnR w="12700" cap="flat" cmpd="sng" algn="ctr">
                      <a:solidFill>
                        <a:schemeClr val="tx1"/>
                      </a:solidFill>
                      <a:prstDash val="solid"/>
                      <a:round/>
                      <a:headEnd type="none" w="med" len="med"/>
                      <a:tailEnd type="none" w="med" len="med"/>
                    </a:lnR>
                    <a:lnT>
                      <a:noFill/>
                    </a:lnT>
                    <a:lnB>
                      <a:noFill/>
                    </a:lnB>
                    <a:solidFill>
                      <a:schemeClr val="tx1"/>
                    </a:solidFill>
                  </a:tcPr>
                </a:tc>
                <a:tc>
                  <a:txBody>
                    <a:bodyPr/>
                    <a:lstStyle/>
                    <a:p>
                      <a:pPr algn="l" fontAlgn="b"/>
                      <a:r>
                        <a:rPr lang="en-CA" sz="800" b="1" i="0" u="none" strike="noStrike">
                          <a:solidFill>
                            <a:srgbClr val="FFFFFF"/>
                          </a:solidFill>
                          <a:effectLst/>
                          <a:latin typeface="Calibri" panose="020F0502020204030204" pitchFamily="34" charset="0"/>
                          <a:cs typeface="Calibri" panose="020F0502020204030204" pitchFamily="34" charset="0"/>
                        </a:rPr>
                        <a:t>P&amp;P</a:t>
                      </a:r>
                    </a:p>
                  </a:txBody>
                  <a:tcPr marL="4718" marR="4718" marT="4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1"/>
                    </a:solidFill>
                  </a:tcPr>
                </a:tc>
                <a:tc>
                  <a:txBody>
                    <a:bodyPr/>
                    <a:lstStyle/>
                    <a:p>
                      <a:pPr algn="l" fontAlgn="b"/>
                      <a:r>
                        <a:rPr lang="en-CA" sz="800" b="1" i="0" u="none" strike="noStrike">
                          <a:solidFill>
                            <a:srgbClr val="FFFFFF"/>
                          </a:solidFill>
                          <a:effectLst/>
                          <a:latin typeface="Calibri" panose="020F0502020204030204" pitchFamily="34" charset="0"/>
                          <a:cs typeface="Calibri" panose="020F0502020204030204" pitchFamily="34" charset="0"/>
                        </a:rPr>
                        <a:t> </a:t>
                      </a:r>
                    </a:p>
                  </a:txBody>
                  <a:tcPr marL="4718" marR="4718" marT="4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1"/>
                    </a:solidFill>
                  </a:tcPr>
                </a:tc>
                <a:tc>
                  <a:txBody>
                    <a:bodyPr/>
                    <a:lstStyle/>
                    <a:p>
                      <a:pPr algn="ctr" fontAlgn="b"/>
                      <a:r>
                        <a:rPr lang="en-CA" sz="800" b="1" i="0" u="none" strike="noStrike">
                          <a:solidFill>
                            <a:srgbClr val="FFFFFF"/>
                          </a:solidFill>
                          <a:effectLst/>
                          <a:latin typeface="Calibri" panose="020F0502020204030204" pitchFamily="34" charset="0"/>
                          <a:cs typeface="Calibri" panose="020F0502020204030204" pitchFamily="34" charset="0"/>
                        </a:rPr>
                        <a:t>     2,292 </a:t>
                      </a:r>
                    </a:p>
                  </a:txBody>
                  <a:tcPr marL="4718" marR="4718" marT="4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1"/>
                    </a:solidFill>
                  </a:tcPr>
                </a:tc>
                <a:tc>
                  <a:txBody>
                    <a:bodyPr/>
                    <a:lstStyle/>
                    <a:p>
                      <a:pPr algn="ctr" fontAlgn="b"/>
                      <a:r>
                        <a:rPr lang="en-CA" sz="800" b="1" i="0" u="none" strike="noStrike">
                          <a:solidFill>
                            <a:srgbClr val="FFFFFF"/>
                          </a:solidFill>
                          <a:effectLst/>
                          <a:latin typeface="Calibri" panose="020F0502020204030204" pitchFamily="34" charset="0"/>
                          <a:cs typeface="Calibri" panose="020F0502020204030204" pitchFamily="34" charset="0"/>
                        </a:rPr>
                        <a:t> </a:t>
                      </a:r>
                    </a:p>
                  </a:txBody>
                  <a:tcPr marL="4718" marR="4718" marT="4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1"/>
                    </a:solidFill>
                  </a:tcPr>
                </a:tc>
                <a:tc>
                  <a:txBody>
                    <a:bodyPr/>
                    <a:lstStyle/>
                    <a:p>
                      <a:pPr algn="ctr" fontAlgn="b"/>
                      <a:r>
                        <a:rPr lang="en-CA" sz="800" b="1" i="0" u="none" strike="noStrike">
                          <a:solidFill>
                            <a:srgbClr val="FFFFFF"/>
                          </a:solidFill>
                          <a:effectLst/>
                          <a:latin typeface="Calibri" panose="020F0502020204030204" pitchFamily="34" charset="0"/>
                          <a:cs typeface="Calibri" panose="020F0502020204030204" pitchFamily="34" charset="0"/>
                        </a:rPr>
                        <a:t>0.64</a:t>
                      </a:r>
                    </a:p>
                  </a:txBody>
                  <a:tcPr marL="4718" marR="4718" marT="4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1"/>
                    </a:solidFill>
                  </a:tcPr>
                </a:tc>
                <a:tc>
                  <a:txBody>
                    <a:bodyPr/>
                    <a:lstStyle/>
                    <a:p>
                      <a:pPr algn="ctr" fontAlgn="b"/>
                      <a:r>
                        <a:rPr lang="en-CA" sz="800" b="1" i="0" u="none" strike="noStrike">
                          <a:solidFill>
                            <a:srgbClr val="FFFFFF"/>
                          </a:solidFill>
                          <a:effectLst/>
                          <a:latin typeface="Calibri" panose="020F0502020204030204" pitchFamily="34" charset="0"/>
                          <a:cs typeface="Calibri" panose="020F0502020204030204" pitchFamily="34" charset="0"/>
                        </a:rPr>
                        <a:t>0.14</a:t>
                      </a:r>
                    </a:p>
                  </a:txBody>
                  <a:tcPr marL="4718" marR="4718" marT="4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1"/>
                    </a:solidFill>
                  </a:tcPr>
                </a:tc>
                <a:tc>
                  <a:txBody>
                    <a:bodyPr/>
                    <a:lstStyle/>
                    <a:p>
                      <a:pPr algn="ctr" fontAlgn="b"/>
                      <a:r>
                        <a:rPr lang="en-CA" sz="800" b="1" i="0" u="none" strike="noStrike">
                          <a:solidFill>
                            <a:srgbClr val="FFFFFF"/>
                          </a:solidFill>
                          <a:effectLst/>
                          <a:latin typeface="Calibri" panose="020F0502020204030204" pitchFamily="34" charset="0"/>
                          <a:cs typeface="Calibri" panose="020F0502020204030204" pitchFamily="34" charset="0"/>
                        </a:rPr>
                        <a:t>2.2</a:t>
                      </a:r>
                    </a:p>
                  </a:txBody>
                  <a:tcPr marL="4718" marR="4718" marT="4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1"/>
                    </a:solidFill>
                  </a:tcPr>
                </a:tc>
                <a:tc>
                  <a:txBody>
                    <a:bodyPr/>
                    <a:lstStyle/>
                    <a:p>
                      <a:pPr algn="ctr" fontAlgn="b"/>
                      <a:r>
                        <a:rPr lang="en-CA" sz="800" b="1" i="0" u="none" strike="noStrike">
                          <a:solidFill>
                            <a:srgbClr val="FFFFFF"/>
                          </a:solidFill>
                          <a:effectLst/>
                          <a:latin typeface="Calibri" panose="020F0502020204030204" pitchFamily="34" charset="0"/>
                          <a:cs typeface="Calibri" panose="020F0502020204030204" pitchFamily="34" charset="0"/>
                        </a:rPr>
                        <a:t>76</a:t>
                      </a:r>
                    </a:p>
                  </a:txBody>
                  <a:tcPr marL="4718" marR="4718" marT="4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1"/>
                    </a:solidFill>
                  </a:tcPr>
                </a:tc>
                <a:tc>
                  <a:txBody>
                    <a:bodyPr/>
                    <a:lstStyle/>
                    <a:p>
                      <a:pPr algn="ctr" fontAlgn="b"/>
                      <a:r>
                        <a:rPr lang="en-CA" sz="800" b="1" i="0" u="none" strike="noStrike">
                          <a:solidFill>
                            <a:srgbClr val="FFFFFF"/>
                          </a:solidFill>
                          <a:effectLst/>
                          <a:latin typeface="Calibri" panose="020F0502020204030204" pitchFamily="34" charset="0"/>
                          <a:cs typeface="Calibri" panose="020F0502020204030204" pitchFamily="34" charset="0"/>
                        </a:rPr>
                        <a:t> </a:t>
                      </a:r>
                    </a:p>
                  </a:txBody>
                  <a:tcPr marL="4718" marR="4718" marT="4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1"/>
                    </a:solidFill>
                  </a:tcPr>
                </a:tc>
                <a:tc>
                  <a:txBody>
                    <a:bodyPr/>
                    <a:lstStyle/>
                    <a:p>
                      <a:pPr algn="ctr" fontAlgn="b"/>
                      <a:r>
                        <a:rPr lang="en-CA" sz="800" b="1" i="0" u="none" strike="noStrike">
                          <a:solidFill>
                            <a:srgbClr val="FFFFFF"/>
                          </a:solidFill>
                          <a:effectLst/>
                          <a:latin typeface="Calibri" panose="020F0502020204030204" pitchFamily="34" charset="0"/>
                          <a:cs typeface="Calibri" panose="020F0502020204030204" pitchFamily="34" charset="0"/>
                        </a:rPr>
                        <a:t>47.3</a:t>
                      </a:r>
                    </a:p>
                  </a:txBody>
                  <a:tcPr marL="4718" marR="4718" marT="4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1"/>
                    </a:solidFill>
                  </a:tcPr>
                </a:tc>
                <a:tc>
                  <a:txBody>
                    <a:bodyPr/>
                    <a:lstStyle/>
                    <a:p>
                      <a:pPr algn="ctr" fontAlgn="b"/>
                      <a:r>
                        <a:rPr lang="en-CA" sz="800" b="1" i="0" u="none" strike="noStrike">
                          <a:solidFill>
                            <a:srgbClr val="FFFFFF"/>
                          </a:solidFill>
                          <a:effectLst/>
                          <a:latin typeface="Calibri" panose="020F0502020204030204" pitchFamily="34" charset="0"/>
                          <a:cs typeface="Calibri" panose="020F0502020204030204" pitchFamily="34" charset="0"/>
                        </a:rPr>
                        <a:t>7,320</a:t>
                      </a:r>
                    </a:p>
                  </a:txBody>
                  <a:tcPr marL="4718" marR="4718" marT="4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1"/>
                    </a:solidFill>
                  </a:tcPr>
                </a:tc>
                <a:tc>
                  <a:txBody>
                    <a:bodyPr/>
                    <a:lstStyle/>
                    <a:p>
                      <a:pPr algn="ctr" fontAlgn="b"/>
                      <a:r>
                        <a:rPr lang="en-CA" sz="800" b="1" i="0" u="none" strike="noStrike">
                          <a:solidFill>
                            <a:srgbClr val="FFFFFF"/>
                          </a:solidFill>
                          <a:effectLst/>
                          <a:latin typeface="Calibri" panose="020F0502020204030204" pitchFamily="34" charset="0"/>
                          <a:cs typeface="Calibri" panose="020F0502020204030204" pitchFamily="34" charset="0"/>
                        </a:rPr>
                        <a:t>160</a:t>
                      </a:r>
                    </a:p>
                  </a:txBody>
                  <a:tcPr marL="4718" marR="4718" marT="4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1"/>
                    </a:solidFill>
                  </a:tcPr>
                </a:tc>
                <a:tc>
                  <a:txBody>
                    <a:bodyPr/>
                    <a:lstStyle/>
                    <a:p>
                      <a:pPr algn="ctr" fontAlgn="b"/>
                      <a:r>
                        <a:rPr lang="en-CA" sz="800" b="1" i="0" u="none" strike="noStrike">
                          <a:solidFill>
                            <a:srgbClr val="FFFFFF"/>
                          </a:solidFill>
                          <a:effectLst/>
                          <a:latin typeface="Calibri" panose="020F0502020204030204" pitchFamily="34" charset="0"/>
                          <a:cs typeface="Calibri" panose="020F0502020204030204" pitchFamily="34" charset="0"/>
                        </a:rPr>
                        <a:t>385</a:t>
                      </a:r>
                    </a:p>
                  </a:txBody>
                  <a:tcPr marL="4718" marR="4718" marT="4718" marB="0" anchor="b">
                    <a:lnL w="12700" cap="flat" cmpd="sng" algn="ctr">
                      <a:solidFill>
                        <a:schemeClr val="tx1"/>
                      </a:solidFill>
                      <a:prstDash val="solid"/>
                      <a:round/>
                      <a:headEnd type="none" w="med" len="med"/>
                      <a:tailEnd type="none" w="med" len="med"/>
                    </a:lnL>
                    <a:lnR>
                      <a:noFill/>
                    </a:lnR>
                    <a:lnT>
                      <a:noFill/>
                    </a:lnT>
                    <a:lnB>
                      <a:noFill/>
                    </a:lnB>
                    <a:solidFill>
                      <a:schemeClr val="tx1"/>
                    </a:solidFill>
                  </a:tcPr>
                </a:tc>
                <a:extLst>
                  <a:ext uri="{0D108BD9-81ED-4DB2-BD59-A6C34878D82A}">
                    <a16:rowId xmlns:a16="http://schemas.microsoft.com/office/drawing/2014/main" val="2647685785"/>
                  </a:ext>
                </a:extLst>
              </a:tr>
              <a:tr h="140676">
                <a:tc>
                  <a:txBody>
                    <a:bodyPr/>
                    <a:lstStyle/>
                    <a:p>
                      <a:pPr algn="l" fontAlgn="b"/>
                      <a:r>
                        <a:rPr lang="en-CA" sz="800" b="1" i="0" u="none" strike="noStrike">
                          <a:solidFill>
                            <a:srgbClr val="FFFFFF"/>
                          </a:solidFill>
                          <a:effectLst/>
                          <a:latin typeface="Calibri" panose="020F0502020204030204" pitchFamily="34" charset="0"/>
                          <a:cs typeface="Calibri" panose="020F0502020204030204" pitchFamily="34" charset="0"/>
                        </a:rPr>
                        <a:t> </a:t>
                      </a:r>
                    </a:p>
                  </a:txBody>
                  <a:tcPr marL="4718" marR="4718" marT="4718" marB="0" anchor="b">
                    <a:lnL>
                      <a:noFill/>
                    </a:lnL>
                    <a:lnR w="12700" cap="flat" cmpd="sng" algn="ctr">
                      <a:solidFill>
                        <a:schemeClr val="tx1"/>
                      </a:solidFill>
                      <a:prstDash val="solid"/>
                      <a:round/>
                      <a:headEnd type="none" w="med" len="med"/>
                      <a:tailEnd type="none" w="med" len="med"/>
                    </a:lnR>
                    <a:lnT>
                      <a:noFill/>
                    </a:lnT>
                    <a:lnB>
                      <a:noFill/>
                    </a:lnB>
                    <a:solidFill>
                      <a:schemeClr val="tx1"/>
                    </a:solidFill>
                  </a:tcPr>
                </a:tc>
                <a:tc>
                  <a:txBody>
                    <a:bodyPr/>
                    <a:lstStyle/>
                    <a:p>
                      <a:pPr algn="l" fontAlgn="b"/>
                      <a:r>
                        <a:rPr lang="en-CA" sz="800" b="1" i="0" u="none" strike="noStrike">
                          <a:solidFill>
                            <a:srgbClr val="FFFFFF"/>
                          </a:solidFill>
                          <a:effectLst/>
                          <a:latin typeface="Calibri" panose="020F0502020204030204" pitchFamily="34" charset="0"/>
                          <a:cs typeface="Calibri" panose="020F0502020204030204" pitchFamily="34" charset="0"/>
                        </a:rPr>
                        <a:t>M&amp;I</a:t>
                      </a:r>
                    </a:p>
                  </a:txBody>
                  <a:tcPr marL="4718" marR="4718" marT="4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1"/>
                    </a:solidFill>
                  </a:tcPr>
                </a:tc>
                <a:tc>
                  <a:txBody>
                    <a:bodyPr/>
                    <a:lstStyle/>
                    <a:p>
                      <a:pPr algn="l" fontAlgn="b"/>
                      <a:r>
                        <a:rPr lang="en-CA" sz="800" b="1" i="0" u="none" strike="noStrike">
                          <a:solidFill>
                            <a:srgbClr val="FFFFFF"/>
                          </a:solidFill>
                          <a:effectLst/>
                          <a:latin typeface="Calibri" panose="020F0502020204030204" pitchFamily="34" charset="0"/>
                          <a:cs typeface="Calibri" panose="020F0502020204030204" pitchFamily="34" charset="0"/>
                        </a:rPr>
                        <a:t> </a:t>
                      </a:r>
                    </a:p>
                  </a:txBody>
                  <a:tcPr marL="4718" marR="4718" marT="4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1"/>
                    </a:solidFill>
                  </a:tcPr>
                </a:tc>
                <a:tc>
                  <a:txBody>
                    <a:bodyPr/>
                    <a:lstStyle/>
                    <a:p>
                      <a:pPr algn="ctr" fontAlgn="b"/>
                      <a:r>
                        <a:rPr lang="en-CA" sz="800" b="1" i="0" u="none" strike="noStrike">
                          <a:solidFill>
                            <a:srgbClr val="FFFFFF"/>
                          </a:solidFill>
                          <a:effectLst/>
                          <a:latin typeface="Calibri" panose="020F0502020204030204" pitchFamily="34" charset="0"/>
                          <a:cs typeface="Calibri" panose="020F0502020204030204" pitchFamily="34" charset="0"/>
                        </a:rPr>
                        <a:t>     5,419 </a:t>
                      </a:r>
                    </a:p>
                  </a:txBody>
                  <a:tcPr marL="4718" marR="4718" marT="4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1"/>
                    </a:solidFill>
                  </a:tcPr>
                </a:tc>
                <a:tc>
                  <a:txBody>
                    <a:bodyPr/>
                    <a:lstStyle/>
                    <a:p>
                      <a:pPr algn="ctr" fontAlgn="b"/>
                      <a:r>
                        <a:rPr lang="en-CA" sz="800" b="1" i="0" u="none" strike="noStrike">
                          <a:solidFill>
                            <a:srgbClr val="FFFFFF"/>
                          </a:solidFill>
                          <a:effectLst/>
                          <a:latin typeface="Calibri" panose="020F0502020204030204" pitchFamily="34" charset="0"/>
                          <a:cs typeface="Calibri" panose="020F0502020204030204" pitchFamily="34" charset="0"/>
                        </a:rPr>
                        <a:t> </a:t>
                      </a:r>
                    </a:p>
                  </a:txBody>
                  <a:tcPr marL="4718" marR="4718" marT="4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1"/>
                    </a:solidFill>
                  </a:tcPr>
                </a:tc>
                <a:tc>
                  <a:txBody>
                    <a:bodyPr/>
                    <a:lstStyle/>
                    <a:p>
                      <a:pPr algn="ctr" fontAlgn="b"/>
                      <a:r>
                        <a:rPr lang="en-CA" sz="800" b="1" i="0" u="none" strike="noStrike">
                          <a:solidFill>
                            <a:srgbClr val="FFFFFF"/>
                          </a:solidFill>
                          <a:effectLst/>
                          <a:latin typeface="Calibri" panose="020F0502020204030204" pitchFamily="34" charset="0"/>
                          <a:cs typeface="Calibri" panose="020F0502020204030204" pitchFamily="34" charset="0"/>
                        </a:rPr>
                        <a:t>0.51</a:t>
                      </a:r>
                    </a:p>
                  </a:txBody>
                  <a:tcPr marL="4718" marR="4718" marT="4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1"/>
                    </a:solidFill>
                  </a:tcPr>
                </a:tc>
                <a:tc>
                  <a:txBody>
                    <a:bodyPr/>
                    <a:lstStyle/>
                    <a:p>
                      <a:pPr algn="ctr" fontAlgn="b"/>
                      <a:r>
                        <a:rPr lang="en-CA" sz="800" b="1" i="0" u="none" strike="noStrike">
                          <a:solidFill>
                            <a:srgbClr val="FFFFFF"/>
                          </a:solidFill>
                          <a:effectLst/>
                          <a:latin typeface="Calibri" panose="020F0502020204030204" pitchFamily="34" charset="0"/>
                          <a:cs typeface="Calibri" panose="020F0502020204030204" pitchFamily="34" charset="0"/>
                        </a:rPr>
                        <a:t>0.16</a:t>
                      </a:r>
                    </a:p>
                  </a:txBody>
                  <a:tcPr marL="4718" marR="4718" marT="4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1"/>
                    </a:solidFill>
                  </a:tcPr>
                </a:tc>
                <a:tc>
                  <a:txBody>
                    <a:bodyPr/>
                    <a:lstStyle/>
                    <a:p>
                      <a:pPr algn="ctr" fontAlgn="b"/>
                      <a:r>
                        <a:rPr lang="en-CA" sz="800" b="1" i="0" u="none" strike="noStrike">
                          <a:solidFill>
                            <a:srgbClr val="FFFFFF"/>
                          </a:solidFill>
                          <a:effectLst/>
                          <a:latin typeface="Calibri" panose="020F0502020204030204" pitchFamily="34" charset="0"/>
                          <a:cs typeface="Calibri" panose="020F0502020204030204" pitchFamily="34" charset="0"/>
                        </a:rPr>
                        <a:t>2.4</a:t>
                      </a:r>
                    </a:p>
                  </a:txBody>
                  <a:tcPr marL="4718" marR="4718" marT="4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1"/>
                    </a:solidFill>
                  </a:tcPr>
                </a:tc>
                <a:tc>
                  <a:txBody>
                    <a:bodyPr/>
                    <a:lstStyle/>
                    <a:p>
                      <a:pPr algn="ctr" fontAlgn="b"/>
                      <a:r>
                        <a:rPr lang="en-CA" sz="800" b="1" i="0" u="none" strike="noStrike">
                          <a:solidFill>
                            <a:srgbClr val="FFFFFF"/>
                          </a:solidFill>
                          <a:effectLst/>
                          <a:latin typeface="Calibri" panose="020F0502020204030204" pitchFamily="34" charset="0"/>
                          <a:cs typeface="Calibri" panose="020F0502020204030204" pitchFamily="34" charset="0"/>
                        </a:rPr>
                        <a:t>63</a:t>
                      </a:r>
                    </a:p>
                  </a:txBody>
                  <a:tcPr marL="4718" marR="4718" marT="4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1"/>
                    </a:solidFill>
                  </a:tcPr>
                </a:tc>
                <a:tc>
                  <a:txBody>
                    <a:bodyPr/>
                    <a:lstStyle/>
                    <a:p>
                      <a:pPr algn="ctr" fontAlgn="b"/>
                      <a:r>
                        <a:rPr lang="en-CA" sz="800" b="1" i="0" u="none" strike="noStrike">
                          <a:solidFill>
                            <a:srgbClr val="FFFFFF"/>
                          </a:solidFill>
                          <a:effectLst/>
                          <a:latin typeface="Calibri" panose="020F0502020204030204" pitchFamily="34" charset="0"/>
                          <a:cs typeface="Calibri" panose="020F0502020204030204" pitchFamily="34" charset="0"/>
                        </a:rPr>
                        <a:t> </a:t>
                      </a:r>
                    </a:p>
                  </a:txBody>
                  <a:tcPr marL="4718" marR="4718" marT="4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1"/>
                    </a:solidFill>
                  </a:tcPr>
                </a:tc>
                <a:tc>
                  <a:txBody>
                    <a:bodyPr/>
                    <a:lstStyle/>
                    <a:p>
                      <a:pPr algn="ctr" fontAlgn="b"/>
                      <a:r>
                        <a:rPr lang="en-CA" sz="800" b="1" i="0" u="none" strike="noStrike">
                          <a:solidFill>
                            <a:srgbClr val="FFFFFF"/>
                          </a:solidFill>
                          <a:effectLst/>
                          <a:latin typeface="Calibri" panose="020F0502020204030204" pitchFamily="34" charset="0"/>
                          <a:cs typeface="Calibri" panose="020F0502020204030204" pitchFamily="34" charset="0"/>
                        </a:rPr>
                        <a:t>88.7</a:t>
                      </a:r>
                    </a:p>
                  </a:txBody>
                  <a:tcPr marL="4718" marR="4718" marT="4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1"/>
                    </a:solidFill>
                  </a:tcPr>
                </a:tc>
                <a:tc>
                  <a:txBody>
                    <a:bodyPr/>
                    <a:lstStyle/>
                    <a:p>
                      <a:pPr algn="ctr" fontAlgn="b"/>
                      <a:r>
                        <a:rPr lang="en-CA" sz="800" b="1" i="0" u="none" strike="noStrike">
                          <a:solidFill>
                            <a:srgbClr val="FFFFFF"/>
                          </a:solidFill>
                          <a:effectLst/>
                          <a:latin typeface="Calibri" panose="020F0502020204030204" pitchFamily="34" charset="0"/>
                          <a:cs typeface="Calibri" panose="020F0502020204030204" pitchFamily="34" charset="0"/>
                        </a:rPr>
                        <a:t>19,626</a:t>
                      </a:r>
                    </a:p>
                  </a:txBody>
                  <a:tcPr marL="4718" marR="4718" marT="4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1"/>
                    </a:solidFill>
                  </a:tcPr>
                </a:tc>
                <a:tc>
                  <a:txBody>
                    <a:bodyPr/>
                    <a:lstStyle/>
                    <a:p>
                      <a:pPr algn="ctr" fontAlgn="b"/>
                      <a:r>
                        <a:rPr lang="en-CA" sz="800" b="1" i="0" u="none" strike="noStrike">
                          <a:solidFill>
                            <a:srgbClr val="FFFFFF"/>
                          </a:solidFill>
                          <a:effectLst/>
                          <a:latin typeface="Calibri" panose="020F0502020204030204" pitchFamily="34" charset="0"/>
                          <a:cs typeface="Calibri" panose="020F0502020204030204" pitchFamily="34" charset="0"/>
                        </a:rPr>
                        <a:t>417</a:t>
                      </a:r>
                    </a:p>
                  </a:txBody>
                  <a:tcPr marL="4718" marR="4718" marT="4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1"/>
                    </a:solidFill>
                  </a:tcPr>
                </a:tc>
                <a:tc>
                  <a:txBody>
                    <a:bodyPr/>
                    <a:lstStyle/>
                    <a:p>
                      <a:pPr algn="ctr" fontAlgn="b"/>
                      <a:r>
                        <a:rPr lang="en-CA" sz="800" b="1" i="0" u="none" strike="noStrike">
                          <a:solidFill>
                            <a:srgbClr val="FFFFFF"/>
                          </a:solidFill>
                          <a:effectLst/>
                          <a:latin typeface="Calibri" panose="020F0502020204030204" pitchFamily="34" charset="0"/>
                          <a:cs typeface="Calibri" panose="020F0502020204030204" pitchFamily="34" charset="0"/>
                        </a:rPr>
                        <a:t>744</a:t>
                      </a:r>
                    </a:p>
                  </a:txBody>
                  <a:tcPr marL="4718" marR="4718" marT="4718" marB="0" anchor="b">
                    <a:lnL w="12700" cap="flat" cmpd="sng" algn="ctr">
                      <a:solidFill>
                        <a:schemeClr val="tx1"/>
                      </a:solidFill>
                      <a:prstDash val="solid"/>
                      <a:round/>
                      <a:headEnd type="none" w="med" len="med"/>
                      <a:tailEnd type="none" w="med" len="med"/>
                    </a:lnL>
                    <a:lnR>
                      <a:noFill/>
                    </a:lnR>
                    <a:lnT>
                      <a:noFill/>
                    </a:lnT>
                    <a:lnB>
                      <a:noFill/>
                    </a:lnB>
                    <a:solidFill>
                      <a:schemeClr val="tx1"/>
                    </a:solidFill>
                  </a:tcPr>
                </a:tc>
                <a:extLst>
                  <a:ext uri="{0D108BD9-81ED-4DB2-BD59-A6C34878D82A}">
                    <a16:rowId xmlns:a16="http://schemas.microsoft.com/office/drawing/2014/main" val="2354168900"/>
                  </a:ext>
                </a:extLst>
              </a:tr>
              <a:tr h="140676">
                <a:tc>
                  <a:txBody>
                    <a:bodyPr/>
                    <a:lstStyle/>
                    <a:p>
                      <a:pPr algn="l" fontAlgn="b"/>
                      <a:r>
                        <a:rPr lang="en-CA" sz="800" b="1" i="0" u="none" strike="noStrike">
                          <a:solidFill>
                            <a:srgbClr val="FFFFFF"/>
                          </a:solidFill>
                          <a:effectLst/>
                          <a:latin typeface="Calibri" panose="020F0502020204030204" pitchFamily="34" charset="0"/>
                          <a:cs typeface="Calibri" panose="020F0502020204030204" pitchFamily="34" charset="0"/>
                        </a:rPr>
                        <a:t> </a:t>
                      </a:r>
                    </a:p>
                  </a:txBody>
                  <a:tcPr marL="4718" marR="4718" marT="4718" marB="0" anchor="b">
                    <a:lnL>
                      <a:noFill/>
                    </a:lnL>
                    <a:lnR w="12700" cap="flat" cmpd="sng" algn="ctr">
                      <a:solidFill>
                        <a:schemeClr val="tx1"/>
                      </a:solidFill>
                      <a:prstDash val="solid"/>
                      <a:round/>
                      <a:headEnd type="none" w="med" len="med"/>
                      <a:tailEnd type="none" w="med" len="med"/>
                    </a:lnR>
                    <a:lnT>
                      <a:noFill/>
                    </a:lnT>
                    <a:lnB>
                      <a:noFill/>
                    </a:lnB>
                    <a:solidFill>
                      <a:schemeClr val="tx1"/>
                    </a:solidFill>
                  </a:tcPr>
                </a:tc>
                <a:tc>
                  <a:txBody>
                    <a:bodyPr/>
                    <a:lstStyle/>
                    <a:p>
                      <a:pPr algn="l" fontAlgn="b"/>
                      <a:r>
                        <a:rPr lang="en-CA" sz="800" b="1" i="0" u="none" strike="noStrike">
                          <a:solidFill>
                            <a:srgbClr val="FFFFFF"/>
                          </a:solidFill>
                          <a:effectLst/>
                          <a:latin typeface="Calibri" panose="020F0502020204030204" pitchFamily="34" charset="0"/>
                          <a:cs typeface="Calibri" panose="020F0502020204030204" pitchFamily="34" charset="0"/>
                        </a:rPr>
                        <a:t>Inferred</a:t>
                      </a:r>
                    </a:p>
                  </a:txBody>
                  <a:tcPr marL="4718" marR="4718" marT="4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1"/>
                    </a:solidFill>
                  </a:tcPr>
                </a:tc>
                <a:tc>
                  <a:txBody>
                    <a:bodyPr/>
                    <a:lstStyle/>
                    <a:p>
                      <a:pPr algn="l" fontAlgn="b"/>
                      <a:r>
                        <a:rPr lang="en-CA" sz="800" b="1" i="0" u="none" strike="noStrike">
                          <a:solidFill>
                            <a:srgbClr val="FFFFFF"/>
                          </a:solidFill>
                          <a:effectLst/>
                          <a:latin typeface="Calibri" panose="020F0502020204030204" pitchFamily="34" charset="0"/>
                          <a:cs typeface="Calibri" panose="020F0502020204030204" pitchFamily="34" charset="0"/>
                        </a:rPr>
                        <a:t> </a:t>
                      </a:r>
                    </a:p>
                  </a:txBody>
                  <a:tcPr marL="4718" marR="4718" marT="4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1"/>
                    </a:solidFill>
                  </a:tcPr>
                </a:tc>
                <a:tc>
                  <a:txBody>
                    <a:bodyPr/>
                    <a:lstStyle/>
                    <a:p>
                      <a:pPr algn="ctr" fontAlgn="b"/>
                      <a:r>
                        <a:rPr lang="en-CA" sz="800" b="1" i="0" u="none" strike="noStrike">
                          <a:solidFill>
                            <a:srgbClr val="FFFFFF"/>
                          </a:solidFill>
                          <a:effectLst/>
                          <a:latin typeface="Calibri" panose="020F0502020204030204" pitchFamily="34" charset="0"/>
                          <a:cs typeface="Calibri" panose="020F0502020204030204" pitchFamily="34" charset="0"/>
                        </a:rPr>
                        <a:t>    6,685 </a:t>
                      </a:r>
                    </a:p>
                  </a:txBody>
                  <a:tcPr marL="4718" marR="4718" marT="4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1"/>
                    </a:solidFill>
                  </a:tcPr>
                </a:tc>
                <a:tc>
                  <a:txBody>
                    <a:bodyPr/>
                    <a:lstStyle/>
                    <a:p>
                      <a:pPr algn="ctr" fontAlgn="b"/>
                      <a:r>
                        <a:rPr lang="en-CA" sz="800" b="1" i="0" u="none" strike="noStrike">
                          <a:solidFill>
                            <a:srgbClr val="FFFFFF"/>
                          </a:solidFill>
                          <a:effectLst/>
                          <a:latin typeface="Calibri" panose="020F0502020204030204" pitchFamily="34" charset="0"/>
                          <a:cs typeface="Calibri" panose="020F0502020204030204" pitchFamily="34" charset="0"/>
                        </a:rPr>
                        <a:t> </a:t>
                      </a:r>
                    </a:p>
                  </a:txBody>
                  <a:tcPr marL="4718" marR="4718" marT="4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1"/>
                    </a:solidFill>
                  </a:tcPr>
                </a:tc>
                <a:tc>
                  <a:txBody>
                    <a:bodyPr/>
                    <a:lstStyle/>
                    <a:p>
                      <a:pPr algn="ctr" fontAlgn="b"/>
                      <a:r>
                        <a:rPr lang="en-CA" sz="800" b="1" i="0" u="none" strike="noStrike">
                          <a:solidFill>
                            <a:srgbClr val="FFFFFF"/>
                          </a:solidFill>
                          <a:effectLst/>
                          <a:latin typeface="Calibri" panose="020F0502020204030204" pitchFamily="34" charset="0"/>
                          <a:cs typeface="Calibri" panose="020F0502020204030204" pitchFamily="34" charset="0"/>
                        </a:rPr>
                        <a:t>0.33</a:t>
                      </a:r>
                    </a:p>
                  </a:txBody>
                  <a:tcPr marL="4718" marR="4718" marT="4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1"/>
                    </a:solidFill>
                  </a:tcPr>
                </a:tc>
                <a:tc>
                  <a:txBody>
                    <a:bodyPr/>
                    <a:lstStyle/>
                    <a:p>
                      <a:pPr algn="ctr" fontAlgn="b"/>
                      <a:r>
                        <a:rPr lang="en-CA" sz="800" b="1" i="0" u="none" strike="noStrike">
                          <a:solidFill>
                            <a:srgbClr val="FFFFFF"/>
                          </a:solidFill>
                          <a:effectLst/>
                          <a:latin typeface="Calibri" panose="020F0502020204030204" pitchFamily="34" charset="0"/>
                          <a:cs typeface="Calibri" panose="020F0502020204030204" pitchFamily="34" charset="0"/>
                        </a:rPr>
                        <a:t>0.26</a:t>
                      </a:r>
                    </a:p>
                  </a:txBody>
                  <a:tcPr marL="4718" marR="4718" marT="4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1"/>
                    </a:solidFill>
                  </a:tcPr>
                </a:tc>
                <a:tc>
                  <a:txBody>
                    <a:bodyPr/>
                    <a:lstStyle/>
                    <a:p>
                      <a:pPr algn="ctr" fontAlgn="b"/>
                      <a:r>
                        <a:rPr lang="en-CA" sz="800" b="1" i="0" u="none" strike="noStrike">
                          <a:solidFill>
                            <a:srgbClr val="FFFFFF"/>
                          </a:solidFill>
                          <a:effectLst/>
                          <a:latin typeface="Calibri" panose="020F0502020204030204" pitchFamily="34" charset="0"/>
                          <a:cs typeface="Calibri" panose="020F0502020204030204" pitchFamily="34" charset="0"/>
                        </a:rPr>
                        <a:t>2.1</a:t>
                      </a:r>
                    </a:p>
                  </a:txBody>
                  <a:tcPr marL="4718" marR="4718" marT="4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1"/>
                    </a:solidFill>
                  </a:tcPr>
                </a:tc>
                <a:tc>
                  <a:txBody>
                    <a:bodyPr/>
                    <a:lstStyle/>
                    <a:p>
                      <a:pPr algn="ctr" fontAlgn="b"/>
                      <a:r>
                        <a:rPr lang="en-CA" sz="800" b="1" i="0" u="none" strike="noStrike">
                          <a:solidFill>
                            <a:srgbClr val="FFFFFF"/>
                          </a:solidFill>
                          <a:effectLst/>
                          <a:latin typeface="Calibri" panose="020F0502020204030204" pitchFamily="34" charset="0"/>
                          <a:cs typeface="Calibri" panose="020F0502020204030204" pitchFamily="34" charset="0"/>
                        </a:rPr>
                        <a:t>31</a:t>
                      </a:r>
                    </a:p>
                  </a:txBody>
                  <a:tcPr marL="4718" marR="4718" marT="4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1"/>
                    </a:solidFill>
                  </a:tcPr>
                </a:tc>
                <a:tc>
                  <a:txBody>
                    <a:bodyPr/>
                    <a:lstStyle/>
                    <a:p>
                      <a:pPr algn="ctr" fontAlgn="b"/>
                      <a:r>
                        <a:rPr lang="en-CA" sz="800" b="1" i="0" u="none" strike="noStrike">
                          <a:solidFill>
                            <a:srgbClr val="FFFFFF"/>
                          </a:solidFill>
                          <a:effectLst/>
                          <a:latin typeface="Calibri" panose="020F0502020204030204" pitchFamily="34" charset="0"/>
                          <a:cs typeface="Calibri" panose="020F0502020204030204" pitchFamily="34" charset="0"/>
                        </a:rPr>
                        <a:t> </a:t>
                      </a:r>
                    </a:p>
                  </a:txBody>
                  <a:tcPr marL="4718" marR="4718" marT="4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1"/>
                    </a:solidFill>
                  </a:tcPr>
                </a:tc>
                <a:tc>
                  <a:txBody>
                    <a:bodyPr/>
                    <a:lstStyle/>
                    <a:p>
                      <a:pPr algn="ctr" fontAlgn="b"/>
                      <a:r>
                        <a:rPr lang="en-CA" sz="800" b="1" i="0" u="none" strike="noStrike">
                          <a:solidFill>
                            <a:srgbClr val="FFFFFF"/>
                          </a:solidFill>
                          <a:effectLst/>
                          <a:latin typeface="Calibri" panose="020F0502020204030204" pitchFamily="34" charset="0"/>
                          <a:cs typeface="Calibri" panose="020F0502020204030204" pitchFamily="34" charset="0"/>
                        </a:rPr>
                        <a:t>71.5</a:t>
                      </a:r>
                    </a:p>
                  </a:txBody>
                  <a:tcPr marL="4718" marR="4718" marT="4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1"/>
                    </a:solidFill>
                  </a:tcPr>
                </a:tc>
                <a:tc>
                  <a:txBody>
                    <a:bodyPr/>
                    <a:lstStyle/>
                    <a:p>
                      <a:pPr algn="ctr" fontAlgn="b"/>
                      <a:r>
                        <a:rPr lang="en-CA" sz="800" b="1" i="0" u="none" strike="noStrike">
                          <a:solidFill>
                            <a:srgbClr val="FFFFFF"/>
                          </a:solidFill>
                          <a:effectLst/>
                          <a:latin typeface="Calibri" panose="020F0502020204030204" pitchFamily="34" charset="0"/>
                          <a:cs typeface="Calibri" panose="020F0502020204030204" pitchFamily="34" charset="0"/>
                        </a:rPr>
                        <a:t>38,481</a:t>
                      </a:r>
                    </a:p>
                  </a:txBody>
                  <a:tcPr marL="4718" marR="4718" marT="4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1"/>
                    </a:solidFill>
                  </a:tcPr>
                </a:tc>
                <a:tc>
                  <a:txBody>
                    <a:bodyPr/>
                    <a:lstStyle/>
                    <a:p>
                      <a:pPr algn="ctr" fontAlgn="b"/>
                      <a:r>
                        <a:rPr lang="en-CA" sz="800" b="1" i="0" u="none" strike="noStrike">
                          <a:solidFill>
                            <a:srgbClr val="FFFFFF"/>
                          </a:solidFill>
                          <a:effectLst/>
                          <a:latin typeface="Calibri" panose="020F0502020204030204" pitchFamily="34" charset="0"/>
                          <a:cs typeface="Calibri" panose="020F0502020204030204" pitchFamily="34" charset="0"/>
                        </a:rPr>
                        <a:t>461</a:t>
                      </a:r>
                    </a:p>
                  </a:txBody>
                  <a:tcPr marL="4718" marR="4718" marT="47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1"/>
                    </a:solidFill>
                  </a:tcPr>
                </a:tc>
                <a:tc>
                  <a:txBody>
                    <a:bodyPr/>
                    <a:lstStyle/>
                    <a:p>
                      <a:pPr algn="ctr" fontAlgn="b"/>
                      <a:r>
                        <a:rPr lang="en-CA" sz="800" b="1" i="0" u="none" strike="noStrike">
                          <a:solidFill>
                            <a:srgbClr val="FFFFFF"/>
                          </a:solidFill>
                          <a:effectLst/>
                          <a:latin typeface="Calibri" panose="020F0502020204030204" pitchFamily="34" charset="0"/>
                          <a:cs typeface="Calibri" panose="020F0502020204030204" pitchFamily="34" charset="0"/>
                        </a:rPr>
                        <a:t>466</a:t>
                      </a:r>
                    </a:p>
                  </a:txBody>
                  <a:tcPr marL="4718" marR="4718" marT="4718" marB="0" anchor="b">
                    <a:lnL w="12700" cap="flat" cmpd="sng" algn="ctr">
                      <a:solidFill>
                        <a:schemeClr val="tx1"/>
                      </a:solidFill>
                      <a:prstDash val="solid"/>
                      <a:round/>
                      <a:headEnd type="none" w="med" len="med"/>
                      <a:tailEnd type="none" w="med" len="med"/>
                    </a:lnL>
                    <a:lnR>
                      <a:noFill/>
                    </a:lnR>
                    <a:lnT>
                      <a:noFill/>
                    </a:lnT>
                    <a:lnB>
                      <a:noFill/>
                    </a:lnB>
                    <a:solidFill>
                      <a:schemeClr val="tx1"/>
                    </a:solidFill>
                  </a:tcPr>
                </a:tc>
                <a:extLst>
                  <a:ext uri="{0D108BD9-81ED-4DB2-BD59-A6C34878D82A}">
                    <a16:rowId xmlns:a16="http://schemas.microsoft.com/office/drawing/2014/main" val="2693689557"/>
                  </a:ext>
                </a:extLst>
              </a:tr>
            </a:tbl>
          </a:graphicData>
        </a:graphic>
      </p:graphicFrame>
    </p:spTree>
    <p:extLst>
      <p:ext uri="{BB962C8B-B14F-4D97-AF65-F5344CB8AC3E}">
        <p14:creationId xmlns:p14="http://schemas.microsoft.com/office/powerpoint/2010/main" val="4158629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48BCE3D-B5D4-95E7-4DAD-F7B08A235A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0" y="0"/>
            <a:ext cx="12192000" cy="6412338"/>
          </a:xfrm>
          <a:prstGeom prst="rect">
            <a:avLst/>
          </a:prstGeom>
        </p:spPr>
      </p:pic>
      <p:sp>
        <p:nvSpPr>
          <p:cNvPr id="14" name="Rectangle 13">
            <a:extLst>
              <a:ext uri="{FF2B5EF4-FFF2-40B4-BE49-F238E27FC236}">
                <a16:creationId xmlns:a16="http://schemas.microsoft.com/office/drawing/2014/main" id="{8CC87AAD-F759-D36F-ABC4-57F611C77A61}"/>
              </a:ext>
            </a:extLst>
          </p:cNvPr>
          <p:cNvSpPr/>
          <p:nvPr/>
        </p:nvSpPr>
        <p:spPr>
          <a:xfrm>
            <a:off x="0" y="0"/>
            <a:ext cx="12192000" cy="6417129"/>
          </a:xfrm>
          <a:prstGeom prst="rect">
            <a:avLst/>
          </a:prstGeom>
          <a:gradFill>
            <a:gsLst>
              <a:gs pos="40000">
                <a:schemeClr val="accent6">
                  <a:lumMod val="10000"/>
                  <a:alpha val="75000"/>
                </a:schemeClr>
              </a:gs>
              <a:gs pos="84000">
                <a:schemeClr val="accent6">
                  <a:lumMod val="10000"/>
                  <a:alpha val="0"/>
                </a:schemeClr>
              </a:gs>
            </a:gsLst>
            <a:lin ang="216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332FB0-AF88-1C5D-5B33-9594D56B9627}"/>
              </a:ext>
            </a:extLst>
          </p:cNvPr>
          <p:cNvSpPr/>
          <p:nvPr/>
        </p:nvSpPr>
        <p:spPr>
          <a:xfrm>
            <a:off x="6985416" y="483906"/>
            <a:ext cx="4976735" cy="5731449"/>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E3191BB9-BF49-45D5-A2D1-8CD9444EE0E1}"/>
              </a:ext>
            </a:extLst>
          </p:cNvPr>
          <p:cNvSpPr>
            <a:spLocks noGrp="1"/>
          </p:cNvSpPr>
          <p:nvPr>
            <p:ph type="dt" sz="half" idx="2"/>
          </p:nvPr>
        </p:nvSpPr>
        <p:spPr>
          <a:xfrm>
            <a:off x="10702343" y="6462176"/>
            <a:ext cx="667553" cy="365125"/>
          </a:xfrm>
          <a:prstGeom prst="rect">
            <a:avLst/>
          </a:prstGeom>
        </p:spPr>
        <p:txBody>
          <a:bodyPr/>
          <a:lstStyle/>
          <a:p>
            <a:r>
              <a:rPr lang="en-US"/>
              <a:t>|   2025</a:t>
            </a:r>
          </a:p>
        </p:txBody>
      </p:sp>
      <p:sp>
        <p:nvSpPr>
          <p:cNvPr id="7" name="Footer Placeholder 6">
            <a:extLst>
              <a:ext uri="{FF2B5EF4-FFF2-40B4-BE49-F238E27FC236}">
                <a16:creationId xmlns:a16="http://schemas.microsoft.com/office/drawing/2014/main" id="{4F408CF0-193E-465E-A877-3383778F1073}"/>
              </a:ext>
            </a:extLst>
          </p:cNvPr>
          <p:cNvSpPr>
            <a:spLocks noGrp="1"/>
          </p:cNvSpPr>
          <p:nvPr>
            <p:ph type="ftr" sz="quarter" idx="3"/>
          </p:nvPr>
        </p:nvSpPr>
        <p:spPr>
          <a:xfrm>
            <a:off x="7340957" y="6462176"/>
            <a:ext cx="3361386" cy="365125"/>
          </a:xfrm>
          <a:prstGeom prst="rect">
            <a:avLst/>
          </a:prstGeom>
        </p:spPr>
        <p:txBody>
          <a:bodyPr/>
          <a:lstStyle/>
          <a:p>
            <a:r>
              <a:rPr lang="en-CA"/>
              <a:t>Www.seabridgegold.com</a:t>
            </a:r>
            <a:endParaRPr lang="en-US"/>
          </a:p>
        </p:txBody>
      </p:sp>
      <p:sp>
        <p:nvSpPr>
          <p:cNvPr id="8" name="Slide Number Placeholder 7">
            <a:extLst>
              <a:ext uri="{FF2B5EF4-FFF2-40B4-BE49-F238E27FC236}">
                <a16:creationId xmlns:a16="http://schemas.microsoft.com/office/drawing/2014/main" id="{5147C4B7-0E4A-4B75-9C78-768C81B37ACE}"/>
              </a:ext>
            </a:extLst>
          </p:cNvPr>
          <p:cNvSpPr>
            <a:spLocks noGrp="1"/>
          </p:cNvSpPr>
          <p:nvPr>
            <p:ph type="sldNum" sz="quarter" idx="4"/>
          </p:nvPr>
        </p:nvSpPr>
        <p:spPr>
          <a:xfrm>
            <a:off x="11598497" y="6455468"/>
            <a:ext cx="461359" cy="365125"/>
          </a:xfrm>
          <a:prstGeom prst="rect">
            <a:avLst/>
          </a:prstGeom>
        </p:spPr>
        <p:txBody>
          <a:bodyPr/>
          <a:lstStyle/>
          <a:p>
            <a:fld id="{A41F8B9C-F68A-4CB4-A897-D02AFE5D748E}" type="slidenum">
              <a:rPr lang="en-US" smtClean="0"/>
              <a:pPr/>
              <a:t>14</a:t>
            </a:fld>
            <a:endParaRPr lang="en-US"/>
          </a:p>
        </p:txBody>
      </p:sp>
      <p:graphicFrame>
        <p:nvGraphicFramePr>
          <p:cNvPr id="9" name="Table 8">
            <a:extLst>
              <a:ext uri="{FF2B5EF4-FFF2-40B4-BE49-F238E27FC236}">
                <a16:creationId xmlns:a16="http://schemas.microsoft.com/office/drawing/2014/main" id="{0AB2B915-2C0C-F03E-5123-1DFB5497B9E1}"/>
              </a:ext>
            </a:extLst>
          </p:cNvPr>
          <p:cNvGraphicFramePr>
            <a:graphicFrameLocks noGrp="1"/>
          </p:cNvGraphicFramePr>
          <p:nvPr/>
        </p:nvGraphicFramePr>
        <p:xfrm>
          <a:off x="7078134" y="635501"/>
          <a:ext cx="4763908" cy="5571346"/>
        </p:xfrm>
        <a:graphic>
          <a:graphicData uri="http://schemas.openxmlformats.org/drawingml/2006/table">
            <a:tbl>
              <a:tblPr firstRow="1" bandRow="1"/>
              <a:tblGrid>
                <a:gridCol w="2072405">
                  <a:extLst>
                    <a:ext uri="{9D8B030D-6E8A-4147-A177-3AD203B41FA5}">
                      <a16:colId xmlns:a16="http://schemas.microsoft.com/office/drawing/2014/main" val="594681944"/>
                    </a:ext>
                  </a:extLst>
                </a:gridCol>
                <a:gridCol w="720354">
                  <a:extLst>
                    <a:ext uri="{9D8B030D-6E8A-4147-A177-3AD203B41FA5}">
                      <a16:colId xmlns:a16="http://schemas.microsoft.com/office/drawing/2014/main" val="2265358668"/>
                    </a:ext>
                  </a:extLst>
                </a:gridCol>
                <a:gridCol w="709271">
                  <a:extLst>
                    <a:ext uri="{9D8B030D-6E8A-4147-A177-3AD203B41FA5}">
                      <a16:colId xmlns:a16="http://schemas.microsoft.com/office/drawing/2014/main" val="2884818608"/>
                    </a:ext>
                  </a:extLst>
                </a:gridCol>
                <a:gridCol w="709271">
                  <a:extLst>
                    <a:ext uri="{9D8B030D-6E8A-4147-A177-3AD203B41FA5}">
                      <a16:colId xmlns:a16="http://schemas.microsoft.com/office/drawing/2014/main" val="380910072"/>
                    </a:ext>
                  </a:extLst>
                </a:gridCol>
                <a:gridCol w="552607">
                  <a:extLst>
                    <a:ext uri="{9D8B030D-6E8A-4147-A177-3AD203B41FA5}">
                      <a16:colId xmlns:a16="http://schemas.microsoft.com/office/drawing/2014/main" val="746252356"/>
                    </a:ext>
                  </a:extLst>
                </a:gridCol>
              </a:tblGrid>
              <a:tr h="155600">
                <a:tc rowSpan="2">
                  <a:txBody>
                    <a:bodyPr/>
                    <a:lstStyle/>
                    <a:p>
                      <a:pPr algn="l" fontAlgn="b"/>
                      <a:r>
                        <a:rPr lang="en-US" sz="1000" b="0" i="0" u="none" strike="noStrike">
                          <a:effectLst/>
                          <a:latin typeface="Arial" panose="020B0604020202020204" pitchFamily="34" charset="0"/>
                        </a:rPr>
                        <a:t> </a:t>
                      </a:r>
                    </a:p>
                  </a:txBody>
                  <a:tcPr marL="6165" marR="6165" marT="6165" marB="0" anchor="b">
                    <a:lnL>
                      <a:noFill/>
                    </a:lnL>
                    <a:lnR>
                      <a:noFill/>
                    </a:lnR>
                    <a:lnT>
                      <a:noFill/>
                    </a:lnT>
                    <a:lnB w="19050" cap="flat" cmpd="sng" algn="ctr">
                      <a:solidFill>
                        <a:srgbClr val="E8EAED"/>
                      </a:solidFill>
                      <a:prstDash val="solid"/>
                      <a:round/>
                      <a:headEnd type="none" w="med" len="med"/>
                      <a:tailEnd type="none" w="med" len="med"/>
                    </a:lnB>
                    <a:solidFill>
                      <a:srgbClr val="364147"/>
                    </a:solidFill>
                  </a:tcPr>
                </a:tc>
                <a:tc rowSpan="2">
                  <a:txBody>
                    <a:bodyPr/>
                    <a:lstStyle/>
                    <a:p>
                      <a:pPr algn="ctr" rtl="0" fontAlgn="ctr"/>
                      <a:r>
                        <a:rPr lang="en-US" sz="1000" b="0" i="0" u="none" strike="noStrike">
                          <a:solidFill>
                            <a:srgbClr val="ECF5FC"/>
                          </a:solidFill>
                          <a:effectLst/>
                          <a:latin typeface="Calibri" panose="020F0502020204030204" pitchFamily="34" charset="0"/>
                        </a:rPr>
                        <a:t>Unit</a:t>
                      </a:r>
                    </a:p>
                  </a:txBody>
                  <a:tcPr marL="6165" marR="6165" marT="6165" marB="0" anchor="ctr">
                    <a:lnL>
                      <a:noFill/>
                    </a:lnL>
                    <a:lnR>
                      <a:noFill/>
                    </a:lnR>
                    <a:lnT>
                      <a:noFill/>
                    </a:lnT>
                    <a:lnB w="19050" cap="flat" cmpd="sng" algn="ctr">
                      <a:solidFill>
                        <a:srgbClr val="E8EAED"/>
                      </a:solidFill>
                      <a:prstDash val="solid"/>
                      <a:round/>
                      <a:headEnd type="none" w="med" len="med"/>
                      <a:tailEnd type="none" w="med" len="med"/>
                    </a:lnB>
                    <a:solidFill>
                      <a:srgbClr val="364147"/>
                    </a:solidFill>
                  </a:tcPr>
                </a:tc>
                <a:tc>
                  <a:txBody>
                    <a:bodyPr/>
                    <a:lstStyle/>
                    <a:p>
                      <a:pPr algn="ctr" rtl="0" fontAlgn="ctr"/>
                      <a:r>
                        <a:rPr lang="en-US" sz="1000" b="0" i="0" u="none" strike="noStrike">
                          <a:solidFill>
                            <a:srgbClr val="ECF5FC"/>
                          </a:solidFill>
                          <a:effectLst/>
                          <a:latin typeface="Calibri" panose="020F0502020204030204" pitchFamily="34" charset="0"/>
                        </a:rPr>
                        <a:t>Base Case</a:t>
                      </a:r>
                    </a:p>
                  </a:txBody>
                  <a:tcPr marL="6165" marR="6165" marT="6165" marB="0" anchor="ctr">
                    <a:lnL>
                      <a:noFill/>
                    </a:lnL>
                    <a:lnR>
                      <a:noFill/>
                    </a:lnR>
                    <a:lnT>
                      <a:noFill/>
                    </a:lnT>
                    <a:lnB>
                      <a:noFill/>
                    </a:lnB>
                    <a:solidFill>
                      <a:srgbClr val="364147"/>
                    </a:solidFill>
                  </a:tcPr>
                </a:tc>
                <a:tc>
                  <a:txBody>
                    <a:bodyPr/>
                    <a:lstStyle/>
                    <a:p>
                      <a:pPr algn="ctr" rtl="0" fontAlgn="ctr"/>
                      <a:r>
                        <a:rPr lang="en-US" sz="1000" b="0" i="0" u="none" strike="noStrike">
                          <a:solidFill>
                            <a:srgbClr val="ECF5FC"/>
                          </a:solidFill>
                          <a:effectLst/>
                          <a:latin typeface="Calibri" panose="020F0502020204030204" pitchFamily="34" charset="0"/>
                        </a:rPr>
                        <a:t>Recent Spot</a:t>
                      </a:r>
                    </a:p>
                  </a:txBody>
                  <a:tcPr marL="6165" marR="6165" marT="6165" marB="0" anchor="ctr">
                    <a:lnL>
                      <a:noFill/>
                    </a:lnL>
                    <a:lnR>
                      <a:noFill/>
                    </a:lnR>
                    <a:lnT>
                      <a:noFill/>
                    </a:lnT>
                    <a:lnB>
                      <a:noFill/>
                    </a:lnB>
                    <a:solidFill>
                      <a:srgbClr val="364147"/>
                    </a:solidFill>
                  </a:tcPr>
                </a:tc>
                <a:tc rowSpan="2">
                  <a:txBody>
                    <a:bodyPr/>
                    <a:lstStyle/>
                    <a:p>
                      <a:pPr algn="ctr" rtl="0" fontAlgn="ctr"/>
                      <a:r>
                        <a:rPr lang="en-US" sz="1000" b="0" i="0" u="none" strike="noStrike">
                          <a:solidFill>
                            <a:srgbClr val="ECF5FC"/>
                          </a:solidFill>
                          <a:effectLst/>
                          <a:latin typeface="Calibri" panose="020F0502020204030204" pitchFamily="34" charset="0"/>
                        </a:rPr>
                        <a:t>Change</a:t>
                      </a:r>
                    </a:p>
                  </a:txBody>
                  <a:tcPr marL="6165" marR="6165" marT="6165" marB="0" anchor="ctr">
                    <a:lnL>
                      <a:noFill/>
                    </a:lnL>
                    <a:lnR>
                      <a:noFill/>
                    </a:lnR>
                    <a:lnT>
                      <a:noFill/>
                    </a:lnT>
                    <a:lnB w="19050" cap="flat" cmpd="sng" algn="ctr">
                      <a:solidFill>
                        <a:srgbClr val="E8EAED"/>
                      </a:solidFill>
                      <a:prstDash val="solid"/>
                      <a:round/>
                      <a:headEnd type="none" w="med" len="med"/>
                      <a:tailEnd type="none" w="med" len="med"/>
                    </a:lnB>
                    <a:solidFill>
                      <a:srgbClr val="364147"/>
                    </a:solidFill>
                  </a:tcPr>
                </a:tc>
                <a:extLst>
                  <a:ext uri="{0D108BD9-81ED-4DB2-BD59-A6C34878D82A}">
                    <a16:rowId xmlns:a16="http://schemas.microsoft.com/office/drawing/2014/main" val="2888001364"/>
                  </a:ext>
                </a:extLst>
              </a:tr>
              <a:tr h="168400">
                <a:tc vMerge="1">
                  <a:txBody>
                    <a:bodyPr/>
                    <a:lstStyle/>
                    <a:p>
                      <a:endParaRPr lang="en-US"/>
                    </a:p>
                  </a:txBody>
                  <a:tcPr/>
                </a:tc>
                <a:tc vMerge="1">
                  <a:txBody>
                    <a:bodyPr/>
                    <a:lstStyle/>
                    <a:p>
                      <a:endParaRPr lang="en-US"/>
                    </a:p>
                  </a:txBody>
                  <a:tcPr/>
                </a:tc>
                <a:tc>
                  <a:txBody>
                    <a:bodyPr/>
                    <a:lstStyle/>
                    <a:p>
                      <a:pPr algn="ctr" rtl="0" fontAlgn="ctr"/>
                      <a:r>
                        <a:rPr lang="en-US" sz="1000" b="0" i="0" u="none" strike="noStrike">
                          <a:solidFill>
                            <a:srgbClr val="ECF5FC"/>
                          </a:solidFill>
                          <a:effectLst/>
                          <a:latin typeface="Calibri" panose="020F0502020204030204" pitchFamily="34" charset="0"/>
                        </a:rPr>
                        <a:t>2022 PFS</a:t>
                      </a:r>
                    </a:p>
                  </a:txBody>
                  <a:tcPr marL="6165" marR="6165" marT="6165" marB="0" anchor="ctr">
                    <a:lnL>
                      <a:noFill/>
                    </a:lnL>
                    <a:lnR>
                      <a:noFill/>
                    </a:lnR>
                    <a:lnT>
                      <a:noFill/>
                    </a:lnT>
                    <a:lnB w="19050" cap="flat" cmpd="sng" algn="ctr">
                      <a:solidFill>
                        <a:srgbClr val="E8EAED"/>
                      </a:solidFill>
                      <a:prstDash val="solid"/>
                      <a:round/>
                      <a:headEnd type="none" w="med" len="med"/>
                      <a:tailEnd type="none" w="med" len="med"/>
                    </a:lnB>
                    <a:solidFill>
                      <a:srgbClr val="364147"/>
                    </a:solidFill>
                  </a:tcPr>
                </a:tc>
                <a:tc>
                  <a:txBody>
                    <a:bodyPr/>
                    <a:lstStyle/>
                    <a:p>
                      <a:pPr algn="ctr" rtl="0" fontAlgn="ctr"/>
                      <a:r>
                        <a:rPr lang="en-US" sz="1000" b="0" i="0" u="none" strike="noStrike">
                          <a:solidFill>
                            <a:srgbClr val="ECF5FC"/>
                          </a:solidFill>
                          <a:effectLst/>
                          <a:latin typeface="Calibri" panose="020F0502020204030204" pitchFamily="34" charset="0"/>
                        </a:rPr>
                        <a:t>Case</a:t>
                      </a:r>
                    </a:p>
                  </a:txBody>
                  <a:tcPr marL="6165" marR="6165" marT="6165" marB="0" anchor="ctr">
                    <a:lnL>
                      <a:noFill/>
                    </a:lnL>
                    <a:lnR>
                      <a:noFill/>
                    </a:lnR>
                    <a:lnT>
                      <a:noFill/>
                    </a:lnT>
                    <a:lnB w="19050" cap="flat" cmpd="sng" algn="ctr">
                      <a:solidFill>
                        <a:srgbClr val="E8EAED"/>
                      </a:solidFill>
                      <a:prstDash val="solid"/>
                      <a:round/>
                      <a:headEnd type="none" w="med" len="med"/>
                      <a:tailEnd type="none" w="med" len="med"/>
                    </a:lnB>
                    <a:solidFill>
                      <a:srgbClr val="364147"/>
                    </a:solidFill>
                  </a:tcPr>
                </a:tc>
                <a:tc vMerge="1">
                  <a:txBody>
                    <a:bodyPr/>
                    <a:lstStyle/>
                    <a:p>
                      <a:endParaRPr lang="en-US"/>
                    </a:p>
                  </a:txBody>
                  <a:tcPr/>
                </a:tc>
                <a:extLst>
                  <a:ext uri="{0D108BD9-81ED-4DB2-BD59-A6C34878D82A}">
                    <a16:rowId xmlns:a16="http://schemas.microsoft.com/office/drawing/2014/main" val="2663568694"/>
                  </a:ext>
                </a:extLst>
              </a:tr>
              <a:tr h="210093">
                <a:tc>
                  <a:txBody>
                    <a:bodyPr/>
                    <a:lstStyle/>
                    <a:p>
                      <a:pPr algn="l" rtl="0" fontAlgn="ctr"/>
                      <a:r>
                        <a:rPr lang="en-US" sz="1000" b="0" i="0" u="none" strike="noStrike">
                          <a:solidFill>
                            <a:srgbClr val="364147"/>
                          </a:solidFill>
                          <a:effectLst/>
                          <a:latin typeface="Calibri" panose="020F0502020204030204" pitchFamily="34" charset="0"/>
                        </a:rPr>
                        <a:t>Input Prices:</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fontAlgn="t"/>
                      <a:r>
                        <a:rPr lang="en-US" sz="1000" b="0" i="0" u="none" strike="noStrike">
                          <a:effectLst/>
                          <a:latin typeface="Arial" panose="020B0604020202020204" pitchFamily="34" charset="0"/>
                        </a:rPr>
                        <a:t> </a:t>
                      </a:r>
                    </a:p>
                  </a:txBody>
                  <a:tcPr marL="6165" marR="6165" marT="6165" marB="0">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fontAlgn="t"/>
                      <a:r>
                        <a:rPr lang="en-US" sz="1000" b="0" i="0" u="none" strike="noStrike">
                          <a:effectLst/>
                          <a:latin typeface="Arial" panose="020B0604020202020204" pitchFamily="34" charset="0"/>
                        </a:rPr>
                        <a:t> </a:t>
                      </a:r>
                    </a:p>
                  </a:txBody>
                  <a:tcPr marL="6165" marR="6165" marT="6165" marB="0">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fontAlgn="t"/>
                      <a:r>
                        <a:rPr lang="en-US" sz="1000" b="0" i="0" u="none" strike="noStrike">
                          <a:effectLst/>
                          <a:latin typeface="Arial" panose="020B0604020202020204" pitchFamily="34" charset="0"/>
                        </a:rPr>
                        <a:t> </a:t>
                      </a:r>
                    </a:p>
                  </a:txBody>
                  <a:tcPr marL="6165" marR="6165" marT="6165" marB="0">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fontAlgn="t"/>
                      <a:r>
                        <a:rPr lang="en-US" sz="1000" b="0" i="0" u="none" strike="noStrike">
                          <a:effectLst/>
                          <a:latin typeface="Arial" panose="020B0604020202020204" pitchFamily="34" charset="0"/>
                        </a:rPr>
                        <a:t> </a:t>
                      </a:r>
                    </a:p>
                  </a:txBody>
                  <a:tcPr marL="6165" marR="6165" marT="6165" marB="0">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extLst>
                  <a:ext uri="{0D108BD9-81ED-4DB2-BD59-A6C34878D82A}">
                    <a16:rowId xmlns:a16="http://schemas.microsoft.com/office/drawing/2014/main" val="2606997033"/>
                  </a:ext>
                </a:extLst>
              </a:tr>
              <a:tr h="155600">
                <a:tc>
                  <a:txBody>
                    <a:bodyPr/>
                    <a:lstStyle/>
                    <a:p>
                      <a:pPr algn="l" rtl="0" fontAlgn="ctr"/>
                      <a:r>
                        <a:rPr lang="en-US" sz="1000" b="0" i="0" u="none" strike="noStrike">
                          <a:solidFill>
                            <a:srgbClr val="364147"/>
                          </a:solidFill>
                          <a:effectLst/>
                          <a:latin typeface="Calibri" panose="020F0502020204030204" pitchFamily="34" charset="0"/>
                        </a:rPr>
                        <a:t>Gold</a:t>
                      </a:r>
                    </a:p>
                  </a:txBody>
                  <a:tcPr marL="110964"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US$/oz</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$1,742 </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$3,400</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 </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extLst>
                  <a:ext uri="{0D108BD9-81ED-4DB2-BD59-A6C34878D82A}">
                    <a16:rowId xmlns:a16="http://schemas.microsoft.com/office/drawing/2014/main" val="1671182672"/>
                  </a:ext>
                </a:extLst>
              </a:tr>
              <a:tr h="155600">
                <a:tc>
                  <a:txBody>
                    <a:bodyPr/>
                    <a:lstStyle/>
                    <a:p>
                      <a:pPr algn="l" rtl="0" fontAlgn="ctr"/>
                      <a:r>
                        <a:rPr lang="en-US" sz="1000" b="0" i="0" u="none" strike="noStrike">
                          <a:solidFill>
                            <a:srgbClr val="364147"/>
                          </a:solidFill>
                          <a:effectLst/>
                          <a:latin typeface="Calibri" panose="020F0502020204030204" pitchFamily="34" charset="0"/>
                        </a:rPr>
                        <a:t>Copper</a:t>
                      </a:r>
                    </a:p>
                  </a:txBody>
                  <a:tcPr marL="110964"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US$/lb</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$3.53 </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$4.50 </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 </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extLst>
                  <a:ext uri="{0D108BD9-81ED-4DB2-BD59-A6C34878D82A}">
                    <a16:rowId xmlns:a16="http://schemas.microsoft.com/office/drawing/2014/main" val="3285183284"/>
                  </a:ext>
                </a:extLst>
              </a:tr>
              <a:tr h="155600">
                <a:tc>
                  <a:txBody>
                    <a:bodyPr/>
                    <a:lstStyle/>
                    <a:p>
                      <a:pPr algn="l" rtl="0" fontAlgn="ctr"/>
                      <a:r>
                        <a:rPr lang="en-US" sz="1000" b="0" i="0" u="none" strike="noStrike">
                          <a:solidFill>
                            <a:srgbClr val="364147"/>
                          </a:solidFill>
                          <a:effectLst/>
                          <a:latin typeface="Calibri" panose="020F0502020204030204" pitchFamily="34" charset="0"/>
                        </a:rPr>
                        <a:t>Silver</a:t>
                      </a:r>
                    </a:p>
                  </a:txBody>
                  <a:tcPr marL="110964"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US$/oz</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$18.00 </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$34.00 </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 </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extLst>
                  <a:ext uri="{0D108BD9-81ED-4DB2-BD59-A6C34878D82A}">
                    <a16:rowId xmlns:a16="http://schemas.microsoft.com/office/drawing/2014/main" val="2885068106"/>
                  </a:ext>
                </a:extLst>
              </a:tr>
              <a:tr h="210093">
                <a:tc>
                  <a:txBody>
                    <a:bodyPr/>
                    <a:lstStyle/>
                    <a:p>
                      <a:pPr algn="l" rtl="0" fontAlgn="ctr"/>
                      <a:r>
                        <a:rPr lang="en-US" sz="1000" b="0" i="0" u="none" strike="noStrike">
                          <a:solidFill>
                            <a:srgbClr val="364147"/>
                          </a:solidFill>
                          <a:effectLst/>
                          <a:latin typeface="Calibri" panose="020F0502020204030204" pitchFamily="34" charset="0"/>
                        </a:rPr>
                        <a:t>      US$/C$ Exchange Rate</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fontAlgn="t"/>
                      <a:r>
                        <a:rPr lang="en-US" sz="1000" b="0" i="0" u="none" strike="noStrike">
                          <a:effectLst/>
                          <a:latin typeface="Arial" panose="020B0604020202020204" pitchFamily="34" charset="0"/>
                        </a:rPr>
                        <a:t> </a:t>
                      </a:r>
                    </a:p>
                  </a:txBody>
                  <a:tcPr marL="6165" marR="6165" marT="6165" marB="0">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0.77</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0.73</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 </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extLst>
                  <a:ext uri="{0D108BD9-81ED-4DB2-BD59-A6C34878D82A}">
                    <a16:rowId xmlns:a16="http://schemas.microsoft.com/office/drawing/2014/main" val="1339936146"/>
                  </a:ext>
                </a:extLst>
              </a:tr>
              <a:tr h="210093">
                <a:tc>
                  <a:txBody>
                    <a:bodyPr/>
                    <a:lstStyle/>
                    <a:p>
                      <a:pPr algn="l" rtl="0" fontAlgn="ctr"/>
                      <a:r>
                        <a:rPr lang="en-US" sz="1000" b="0" i="0" u="none" strike="noStrike">
                          <a:solidFill>
                            <a:srgbClr val="364147"/>
                          </a:solidFill>
                          <a:effectLst/>
                          <a:latin typeface="Calibri" panose="020F0502020204030204" pitchFamily="34" charset="0"/>
                        </a:rPr>
                        <a:t>Proven and Probable Reserves:</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fontAlgn="t"/>
                      <a:r>
                        <a:rPr lang="en-US" sz="1000" b="0" i="0" u="none" strike="noStrike">
                          <a:effectLst/>
                          <a:latin typeface="Arial" panose="020B0604020202020204" pitchFamily="34" charset="0"/>
                        </a:rPr>
                        <a:t> </a:t>
                      </a:r>
                    </a:p>
                  </a:txBody>
                  <a:tcPr marL="6165" marR="6165" marT="6165" marB="0">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fontAlgn="t"/>
                      <a:r>
                        <a:rPr lang="en-US" sz="1000" b="0" i="0" u="none" strike="noStrike">
                          <a:effectLst/>
                          <a:latin typeface="Arial" panose="020B0604020202020204" pitchFamily="34" charset="0"/>
                        </a:rPr>
                        <a:t> </a:t>
                      </a:r>
                    </a:p>
                  </a:txBody>
                  <a:tcPr marL="6165" marR="6165" marT="6165" marB="0">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fontAlgn="t"/>
                      <a:r>
                        <a:rPr lang="en-US" sz="1000" b="0" i="0" u="none" strike="noStrike">
                          <a:effectLst/>
                          <a:latin typeface="Arial" panose="020B0604020202020204" pitchFamily="34" charset="0"/>
                        </a:rPr>
                        <a:t> </a:t>
                      </a:r>
                    </a:p>
                  </a:txBody>
                  <a:tcPr marL="6165" marR="6165" marT="6165" marB="0">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fontAlgn="t"/>
                      <a:r>
                        <a:rPr lang="en-US" sz="1000" b="0" i="0" u="none" strike="noStrike">
                          <a:effectLst/>
                          <a:latin typeface="Arial" panose="020B0604020202020204" pitchFamily="34" charset="0"/>
                        </a:rPr>
                        <a:t> </a:t>
                      </a:r>
                    </a:p>
                  </a:txBody>
                  <a:tcPr marL="6165" marR="6165" marT="6165" marB="0">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extLst>
                  <a:ext uri="{0D108BD9-81ED-4DB2-BD59-A6C34878D82A}">
                    <a16:rowId xmlns:a16="http://schemas.microsoft.com/office/drawing/2014/main" val="1384133459"/>
                  </a:ext>
                </a:extLst>
              </a:tr>
              <a:tr h="155600">
                <a:tc>
                  <a:txBody>
                    <a:bodyPr/>
                    <a:lstStyle/>
                    <a:p>
                      <a:pPr algn="l" rtl="0" fontAlgn="ctr"/>
                      <a:r>
                        <a:rPr lang="en-US" sz="1000" b="0" i="0" u="none" strike="noStrike">
                          <a:solidFill>
                            <a:srgbClr val="364147"/>
                          </a:solidFill>
                          <a:effectLst/>
                          <a:latin typeface="Calibri" panose="020F0502020204030204" pitchFamily="34" charset="0"/>
                        </a:rPr>
                        <a:t>     Tonnes</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M tonnes</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2,292</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2,292</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 </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extLst>
                  <a:ext uri="{0D108BD9-81ED-4DB2-BD59-A6C34878D82A}">
                    <a16:rowId xmlns:a16="http://schemas.microsoft.com/office/drawing/2014/main" val="1206626074"/>
                  </a:ext>
                </a:extLst>
              </a:tr>
              <a:tr h="155600">
                <a:tc>
                  <a:txBody>
                    <a:bodyPr/>
                    <a:lstStyle/>
                    <a:p>
                      <a:pPr algn="l" rtl="0" fontAlgn="ctr"/>
                      <a:r>
                        <a:rPr lang="en-US" sz="1000" b="0" i="0" u="none" strike="noStrike">
                          <a:solidFill>
                            <a:srgbClr val="364147"/>
                          </a:solidFill>
                          <a:effectLst/>
                          <a:latin typeface="Calibri" panose="020F0502020204030204" pitchFamily="34" charset="0"/>
                        </a:rPr>
                        <a:t>Gold</a:t>
                      </a:r>
                    </a:p>
                  </a:txBody>
                  <a:tcPr marL="110964"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M oz</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47.3</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47.3</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 </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extLst>
                  <a:ext uri="{0D108BD9-81ED-4DB2-BD59-A6C34878D82A}">
                    <a16:rowId xmlns:a16="http://schemas.microsoft.com/office/drawing/2014/main" val="2015562878"/>
                  </a:ext>
                </a:extLst>
              </a:tr>
              <a:tr h="155600">
                <a:tc>
                  <a:txBody>
                    <a:bodyPr/>
                    <a:lstStyle/>
                    <a:p>
                      <a:pPr algn="l" rtl="0" fontAlgn="ctr"/>
                      <a:r>
                        <a:rPr lang="en-US" sz="1000" b="0" i="0" u="none" strike="noStrike">
                          <a:solidFill>
                            <a:srgbClr val="364147"/>
                          </a:solidFill>
                          <a:effectLst/>
                          <a:latin typeface="Calibri" panose="020F0502020204030204" pitchFamily="34" charset="0"/>
                        </a:rPr>
                        <a:t>Copper</a:t>
                      </a:r>
                    </a:p>
                  </a:txBody>
                  <a:tcPr marL="110964"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B lbs</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7.3</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7.3</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 </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extLst>
                  <a:ext uri="{0D108BD9-81ED-4DB2-BD59-A6C34878D82A}">
                    <a16:rowId xmlns:a16="http://schemas.microsoft.com/office/drawing/2014/main" val="2397665613"/>
                  </a:ext>
                </a:extLst>
              </a:tr>
              <a:tr h="155600">
                <a:tc>
                  <a:txBody>
                    <a:bodyPr/>
                    <a:lstStyle/>
                    <a:p>
                      <a:pPr algn="l" rtl="0" fontAlgn="ctr"/>
                      <a:r>
                        <a:rPr lang="en-US" sz="1000" b="0" i="0" u="none" strike="noStrike">
                          <a:solidFill>
                            <a:srgbClr val="364147"/>
                          </a:solidFill>
                          <a:effectLst/>
                          <a:latin typeface="Calibri" panose="020F0502020204030204" pitchFamily="34" charset="0"/>
                        </a:rPr>
                        <a:t>Silver</a:t>
                      </a:r>
                    </a:p>
                  </a:txBody>
                  <a:tcPr marL="110964"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M oz</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160</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160</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 </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extLst>
                  <a:ext uri="{0D108BD9-81ED-4DB2-BD59-A6C34878D82A}">
                    <a16:rowId xmlns:a16="http://schemas.microsoft.com/office/drawing/2014/main" val="173235252"/>
                  </a:ext>
                </a:extLst>
              </a:tr>
              <a:tr h="155600">
                <a:tc>
                  <a:txBody>
                    <a:bodyPr/>
                    <a:lstStyle/>
                    <a:p>
                      <a:pPr algn="l" rtl="0" fontAlgn="ctr"/>
                      <a:r>
                        <a:rPr lang="en-US" sz="1000" b="0" i="0" u="none" strike="noStrike">
                          <a:solidFill>
                            <a:srgbClr val="364147"/>
                          </a:solidFill>
                          <a:effectLst/>
                          <a:latin typeface="Calibri" panose="020F0502020204030204" pitchFamily="34" charset="0"/>
                        </a:rPr>
                        <a:t>Designed Throughput</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000 TPD</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131F50"/>
                          </a:solidFill>
                          <a:effectLst/>
                          <a:latin typeface="Calibri" panose="020F0502020204030204" pitchFamily="34" charset="0"/>
                        </a:rPr>
                        <a:t>195</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131F50"/>
                          </a:solidFill>
                          <a:effectLst/>
                          <a:latin typeface="Calibri" panose="020F0502020204030204" pitchFamily="34" charset="0"/>
                        </a:rPr>
                        <a:t>195</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131F50"/>
                          </a:solidFill>
                          <a:effectLst/>
                          <a:latin typeface="Calibri" panose="020F0502020204030204" pitchFamily="34" charset="0"/>
                        </a:rPr>
                        <a:t> </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extLst>
                  <a:ext uri="{0D108BD9-81ED-4DB2-BD59-A6C34878D82A}">
                    <a16:rowId xmlns:a16="http://schemas.microsoft.com/office/drawing/2014/main" val="1948580024"/>
                  </a:ext>
                </a:extLst>
              </a:tr>
              <a:tr h="155600">
                <a:tc>
                  <a:txBody>
                    <a:bodyPr/>
                    <a:lstStyle/>
                    <a:p>
                      <a:pPr algn="l" rtl="0" fontAlgn="ctr"/>
                      <a:r>
                        <a:rPr lang="en-US" sz="1000" b="0" i="0" u="none" strike="noStrike">
                          <a:solidFill>
                            <a:srgbClr val="364147"/>
                          </a:solidFill>
                          <a:effectLst/>
                          <a:latin typeface="Calibri" panose="020F0502020204030204" pitchFamily="34" charset="0"/>
                        </a:rPr>
                        <a:t>Mine Life</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Years</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131F50"/>
                          </a:solidFill>
                          <a:effectLst/>
                          <a:latin typeface="Calibri" panose="020F0502020204030204" pitchFamily="34" charset="0"/>
                        </a:rPr>
                        <a:t>33</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131F50"/>
                          </a:solidFill>
                          <a:effectLst/>
                          <a:latin typeface="Calibri" panose="020F0502020204030204" pitchFamily="34" charset="0"/>
                        </a:rPr>
                        <a:t>33</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131F50"/>
                          </a:solidFill>
                          <a:effectLst/>
                          <a:latin typeface="Calibri" panose="020F0502020204030204" pitchFamily="34" charset="0"/>
                        </a:rPr>
                        <a:t> </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extLst>
                  <a:ext uri="{0D108BD9-81ED-4DB2-BD59-A6C34878D82A}">
                    <a16:rowId xmlns:a16="http://schemas.microsoft.com/office/drawing/2014/main" val="1144077845"/>
                  </a:ext>
                </a:extLst>
              </a:tr>
              <a:tr h="267393">
                <a:tc>
                  <a:txBody>
                    <a:bodyPr/>
                    <a:lstStyle/>
                    <a:p>
                      <a:pPr algn="l" rtl="0" fontAlgn="ctr"/>
                      <a:r>
                        <a:rPr lang="en-US" sz="1000" b="0" i="0" u="none" strike="noStrike">
                          <a:solidFill>
                            <a:srgbClr val="364147"/>
                          </a:solidFill>
                          <a:effectLst/>
                          <a:latin typeface="Calibri" panose="020F0502020204030204" pitchFamily="34" charset="0"/>
                        </a:rPr>
                        <a:t>Average Annual Production (Years 1-7):</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fontAlgn="t"/>
                      <a:r>
                        <a:rPr lang="en-US" sz="1000" b="0" i="0" u="none" strike="noStrike">
                          <a:effectLst/>
                          <a:latin typeface="Arial" panose="020B0604020202020204" pitchFamily="34" charset="0"/>
                        </a:rPr>
                        <a:t> </a:t>
                      </a:r>
                    </a:p>
                  </a:txBody>
                  <a:tcPr marL="6165" marR="6165" marT="6165" marB="0">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fontAlgn="t"/>
                      <a:r>
                        <a:rPr lang="en-US" sz="1000" b="0" i="0" u="none" strike="noStrike">
                          <a:effectLst/>
                          <a:latin typeface="Arial" panose="020B0604020202020204" pitchFamily="34" charset="0"/>
                        </a:rPr>
                        <a:t> </a:t>
                      </a:r>
                    </a:p>
                  </a:txBody>
                  <a:tcPr marL="6165" marR="6165" marT="6165" marB="0">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fontAlgn="t"/>
                      <a:r>
                        <a:rPr lang="en-US" sz="1000" b="0" i="0" u="none" strike="noStrike">
                          <a:effectLst/>
                          <a:latin typeface="Arial" panose="020B0604020202020204" pitchFamily="34" charset="0"/>
                        </a:rPr>
                        <a:t> </a:t>
                      </a:r>
                    </a:p>
                  </a:txBody>
                  <a:tcPr marL="6165" marR="6165" marT="6165" marB="0">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fontAlgn="t"/>
                      <a:r>
                        <a:rPr lang="en-US" sz="1000" b="0" i="0" u="none" strike="noStrike">
                          <a:effectLst/>
                          <a:latin typeface="Arial" panose="020B0604020202020204" pitchFamily="34" charset="0"/>
                        </a:rPr>
                        <a:t> </a:t>
                      </a:r>
                    </a:p>
                  </a:txBody>
                  <a:tcPr marL="6165" marR="6165" marT="6165" marB="0">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extLst>
                  <a:ext uri="{0D108BD9-81ED-4DB2-BD59-A6C34878D82A}">
                    <a16:rowId xmlns:a16="http://schemas.microsoft.com/office/drawing/2014/main" val="4220854161"/>
                  </a:ext>
                </a:extLst>
              </a:tr>
              <a:tr h="155600">
                <a:tc>
                  <a:txBody>
                    <a:bodyPr/>
                    <a:lstStyle/>
                    <a:p>
                      <a:pPr algn="l" rtl="0" fontAlgn="ctr"/>
                      <a:r>
                        <a:rPr lang="en-US" sz="1000" b="0" i="0" u="none" strike="noStrike">
                          <a:solidFill>
                            <a:srgbClr val="364147"/>
                          </a:solidFill>
                          <a:effectLst/>
                          <a:latin typeface="Calibri" panose="020F0502020204030204" pitchFamily="34" charset="0"/>
                        </a:rPr>
                        <a:t>Gold</a:t>
                      </a:r>
                    </a:p>
                  </a:txBody>
                  <a:tcPr marL="110964"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000 oz</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131F50"/>
                          </a:solidFill>
                          <a:effectLst/>
                          <a:latin typeface="Calibri" panose="020F0502020204030204" pitchFamily="34" charset="0"/>
                        </a:rPr>
                        <a:t>1,413</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131F50"/>
                          </a:solidFill>
                          <a:effectLst/>
                          <a:latin typeface="Calibri" panose="020F0502020204030204" pitchFamily="34" charset="0"/>
                        </a:rPr>
                        <a:t>1,413</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131F50"/>
                          </a:solidFill>
                          <a:effectLst/>
                          <a:latin typeface="Calibri" panose="020F0502020204030204" pitchFamily="34" charset="0"/>
                        </a:rPr>
                        <a:t> </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extLst>
                  <a:ext uri="{0D108BD9-81ED-4DB2-BD59-A6C34878D82A}">
                    <a16:rowId xmlns:a16="http://schemas.microsoft.com/office/drawing/2014/main" val="3322901985"/>
                  </a:ext>
                </a:extLst>
              </a:tr>
              <a:tr h="155600">
                <a:tc>
                  <a:txBody>
                    <a:bodyPr/>
                    <a:lstStyle/>
                    <a:p>
                      <a:pPr algn="l" rtl="0" fontAlgn="ctr"/>
                      <a:r>
                        <a:rPr lang="en-US" sz="1000" b="0" i="0" u="none" strike="noStrike">
                          <a:solidFill>
                            <a:srgbClr val="364147"/>
                          </a:solidFill>
                          <a:effectLst/>
                          <a:latin typeface="Calibri" panose="020F0502020204030204" pitchFamily="34" charset="0"/>
                        </a:rPr>
                        <a:t>Copper</a:t>
                      </a:r>
                    </a:p>
                  </a:txBody>
                  <a:tcPr marL="110964"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M lbs</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131F50"/>
                          </a:solidFill>
                          <a:effectLst/>
                          <a:latin typeface="Calibri" panose="020F0502020204030204" pitchFamily="34" charset="0"/>
                        </a:rPr>
                        <a:t>250</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131F50"/>
                          </a:solidFill>
                          <a:effectLst/>
                          <a:latin typeface="Calibri" panose="020F0502020204030204" pitchFamily="34" charset="0"/>
                        </a:rPr>
                        <a:t>250</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131F50"/>
                          </a:solidFill>
                          <a:effectLst/>
                          <a:latin typeface="Calibri" panose="020F0502020204030204" pitchFamily="34" charset="0"/>
                        </a:rPr>
                        <a:t> </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extLst>
                  <a:ext uri="{0D108BD9-81ED-4DB2-BD59-A6C34878D82A}">
                    <a16:rowId xmlns:a16="http://schemas.microsoft.com/office/drawing/2014/main" val="2864023854"/>
                  </a:ext>
                </a:extLst>
              </a:tr>
              <a:tr h="155600">
                <a:tc>
                  <a:txBody>
                    <a:bodyPr/>
                    <a:lstStyle/>
                    <a:p>
                      <a:pPr algn="l" rtl="0" fontAlgn="ctr"/>
                      <a:r>
                        <a:rPr lang="en-US" sz="1000" b="0" i="0" u="none" strike="noStrike">
                          <a:solidFill>
                            <a:srgbClr val="364147"/>
                          </a:solidFill>
                          <a:effectLst/>
                          <a:latin typeface="Calibri" panose="020F0502020204030204" pitchFamily="34" charset="0"/>
                        </a:rPr>
                        <a:t>Silver</a:t>
                      </a:r>
                    </a:p>
                  </a:txBody>
                  <a:tcPr marL="110964"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M oz</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131F50"/>
                          </a:solidFill>
                          <a:effectLst/>
                          <a:latin typeface="Calibri" panose="020F0502020204030204" pitchFamily="34" charset="0"/>
                        </a:rPr>
                        <a:t>3.8</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131F50"/>
                          </a:solidFill>
                          <a:effectLst/>
                          <a:latin typeface="Calibri" panose="020F0502020204030204" pitchFamily="34" charset="0"/>
                        </a:rPr>
                        <a:t>3.8</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131F50"/>
                          </a:solidFill>
                          <a:effectLst/>
                          <a:latin typeface="Calibri" panose="020F0502020204030204" pitchFamily="34" charset="0"/>
                        </a:rPr>
                        <a:t> </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extLst>
                  <a:ext uri="{0D108BD9-81ED-4DB2-BD59-A6C34878D82A}">
                    <a16:rowId xmlns:a16="http://schemas.microsoft.com/office/drawing/2014/main" val="471990584"/>
                  </a:ext>
                </a:extLst>
              </a:tr>
              <a:tr h="210093">
                <a:tc>
                  <a:txBody>
                    <a:bodyPr/>
                    <a:lstStyle/>
                    <a:p>
                      <a:pPr algn="l" rtl="0" fontAlgn="ctr"/>
                      <a:r>
                        <a:rPr lang="en-US" sz="1000" b="0" i="0" u="none" strike="noStrike">
                          <a:solidFill>
                            <a:srgbClr val="364147"/>
                          </a:solidFill>
                          <a:effectLst/>
                          <a:latin typeface="Calibri" panose="020F0502020204030204" pitchFamily="34" charset="0"/>
                        </a:rPr>
                        <a:t>Average Annual Production (LOM):</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fontAlgn="t"/>
                      <a:r>
                        <a:rPr lang="en-US" sz="1000" b="0" i="0" u="none" strike="noStrike">
                          <a:effectLst/>
                          <a:latin typeface="Arial" panose="020B0604020202020204" pitchFamily="34" charset="0"/>
                        </a:rPr>
                        <a:t> </a:t>
                      </a:r>
                    </a:p>
                  </a:txBody>
                  <a:tcPr marL="6165" marR="6165" marT="6165" marB="0">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fontAlgn="t"/>
                      <a:r>
                        <a:rPr lang="en-US" sz="1000" b="0" i="0" u="none" strike="noStrike">
                          <a:effectLst/>
                          <a:latin typeface="Arial" panose="020B0604020202020204" pitchFamily="34" charset="0"/>
                        </a:rPr>
                        <a:t> </a:t>
                      </a:r>
                    </a:p>
                  </a:txBody>
                  <a:tcPr marL="6165" marR="6165" marT="6165" marB="0">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fontAlgn="t"/>
                      <a:r>
                        <a:rPr lang="en-US" sz="1000" b="0" i="0" u="none" strike="noStrike">
                          <a:effectLst/>
                          <a:latin typeface="Arial" panose="020B0604020202020204" pitchFamily="34" charset="0"/>
                        </a:rPr>
                        <a:t> </a:t>
                      </a:r>
                    </a:p>
                  </a:txBody>
                  <a:tcPr marL="6165" marR="6165" marT="6165" marB="0">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fontAlgn="t"/>
                      <a:r>
                        <a:rPr lang="en-US" sz="1000" b="0" i="0" u="none" strike="noStrike">
                          <a:effectLst/>
                          <a:latin typeface="Arial" panose="020B0604020202020204" pitchFamily="34" charset="0"/>
                        </a:rPr>
                        <a:t> </a:t>
                      </a:r>
                    </a:p>
                  </a:txBody>
                  <a:tcPr marL="6165" marR="6165" marT="6165" marB="0">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extLst>
                  <a:ext uri="{0D108BD9-81ED-4DB2-BD59-A6C34878D82A}">
                    <a16:rowId xmlns:a16="http://schemas.microsoft.com/office/drawing/2014/main" val="297875648"/>
                  </a:ext>
                </a:extLst>
              </a:tr>
              <a:tr h="155600">
                <a:tc>
                  <a:txBody>
                    <a:bodyPr/>
                    <a:lstStyle/>
                    <a:p>
                      <a:pPr algn="l" rtl="0" fontAlgn="ctr"/>
                      <a:r>
                        <a:rPr lang="en-US" sz="1000" b="0" i="0" u="none" strike="noStrike">
                          <a:solidFill>
                            <a:srgbClr val="364147"/>
                          </a:solidFill>
                          <a:effectLst/>
                          <a:latin typeface="Calibri" panose="020F0502020204030204" pitchFamily="34" charset="0"/>
                        </a:rPr>
                        <a:t>Gold</a:t>
                      </a:r>
                    </a:p>
                  </a:txBody>
                  <a:tcPr marL="110964"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000 oz</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131F50"/>
                          </a:solidFill>
                          <a:effectLst/>
                          <a:latin typeface="Calibri" panose="020F0502020204030204" pitchFamily="34" charset="0"/>
                        </a:rPr>
                        <a:t>1,027</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131F50"/>
                          </a:solidFill>
                          <a:effectLst/>
                          <a:latin typeface="Calibri" panose="020F0502020204030204" pitchFamily="34" charset="0"/>
                        </a:rPr>
                        <a:t>1,027</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131F50"/>
                          </a:solidFill>
                          <a:effectLst/>
                          <a:latin typeface="Calibri" panose="020F0502020204030204" pitchFamily="34" charset="0"/>
                        </a:rPr>
                        <a:t> </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extLst>
                  <a:ext uri="{0D108BD9-81ED-4DB2-BD59-A6C34878D82A}">
                    <a16:rowId xmlns:a16="http://schemas.microsoft.com/office/drawing/2014/main" val="534772003"/>
                  </a:ext>
                </a:extLst>
              </a:tr>
              <a:tr h="155600">
                <a:tc>
                  <a:txBody>
                    <a:bodyPr/>
                    <a:lstStyle/>
                    <a:p>
                      <a:pPr algn="l" rtl="0" fontAlgn="ctr"/>
                      <a:r>
                        <a:rPr lang="en-US" sz="1000" b="0" i="0" u="none" strike="noStrike">
                          <a:solidFill>
                            <a:srgbClr val="364147"/>
                          </a:solidFill>
                          <a:effectLst/>
                          <a:latin typeface="Calibri" panose="020F0502020204030204" pitchFamily="34" charset="0"/>
                        </a:rPr>
                        <a:t>Copper</a:t>
                      </a:r>
                    </a:p>
                  </a:txBody>
                  <a:tcPr marL="110964"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M lbs</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131F50"/>
                          </a:solidFill>
                          <a:effectLst/>
                          <a:latin typeface="Calibri" panose="020F0502020204030204" pitchFamily="34" charset="0"/>
                        </a:rPr>
                        <a:t>178</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131F50"/>
                          </a:solidFill>
                          <a:effectLst/>
                          <a:latin typeface="Calibri" panose="020F0502020204030204" pitchFamily="34" charset="0"/>
                        </a:rPr>
                        <a:t>178</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131F50"/>
                          </a:solidFill>
                          <a:effectLst/>
                          <a:latin typeface="Calibri" panose="020F0502020204030204" pitchFamily="34" charset="0"/>
                        </a:rPr>
                        <a:t> </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extLst>
                  <a:ext uri="{0D108BD9-81ED-4DB2-BD59-A6C34878D82A}">
                    <a16:rowId xmlns:a16="http://schemas.microsoft.com/office/drawing/2014/main" val="2347924621"/>
                  </a:ext>
                </a:extLst>
              </a:tr>
              <a:tr h="155600">
                <a:tc>
                  <a:txBody>
                    <a:bodyPr/>
                    <a:lstStyle/>
                    <a:p>
                      <a:pPr algn="l" rtl="0" fontAlgn="ctr"/>
                      <a:r>
                        <a:rPr lang="en-US" sz="1000" b="0" i="0" u="none" strike="noStrike">
                          <a:solidFill>
                            <a:srgbClr val="364147"/>
                          </a:solidFill>
                          <a:effectLst/>
                          <a:latin typeface="Calibri" panose="020F0502020204030204" pitchFamily="34" charset="0"/>
                        </a:rPr>
                        <a:t>Silver</a:t>
                      </a:r>
                    </a:p>
                  </a:txBody>
                  <a:tcPr marL="110964"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M oz</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131F50"/>
                          </a:solidFill>
                          <a:effectLst/>
                          <a:latin typeface="Calibri" panose="020F0502020204030204" pitchFamily="34" charset="0"/>
                        </a:rPr>
                        <a:t>3</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131F50"/>
                          </a:solidFill>
                          <a:effectLst/>
                          <a:latin typeface="Calibri" panose="020F0502020204030204" pitchFamily="34" charset="0"/>
                        </a:rPr>
                        <a:t>3</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131F50"/>
                          </a:solidFill>
                          <a:effectLst/>
                          <a:latin typeface="Calibri" panose="020F0502020204030204" pitchFamily="34" charset="0"/>
                        </a:rPr>
                        <a:t> </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extLst>
                  <a:ext uri="{0D108BD9-81ED-4DB2-BD59-A6C34878D82A}">
                    <a16:rowId xmlns:a16="http://schemas.microsoft.com/office/drawing/2014/main" val="3564370153"/>
                  </a:ext>
                </a:extLst>
              </a:tr>
              <a:tr h="155600">
                <a:tc>
                  <a:txBody>
                    <a:bodyPr/>
                    <a:lstStyle/>
                    <a:p>
                      <a:pPr algn="l" rtl="0" fontAlgn="ctr"/>
                      <a:r>
                        <a:rPr lang="en-US" sz="1000" b="0" i="0" u="none" strike="noStrike">
                          <a:solidFill>
                            <a:srgbClr val="364147"/>
                          </a:solidFill>
                          <a:effectLst/>
                          <a:latin typeface="Calibri" panose="020F0502020204030204" pitchFamily="34" charset="0"/>
                        </a:rPr>
                        <a:t>Initial Capital Costs</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US$B</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$6.40 </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$6.0</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 </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extLst>
                  <a:ext uri="{0D108BD9-81ED-4DB2-BD59-A6C34878D82A}">
                    <a16:rowId xmlns:a16="http://schemas.microsoft.com/office/drawing/2014/main" val="1528047484"/>
                  </a:ext>
                </a:extLst>
              </a:tr>
              <a:tr h="155600">
                <a:tc>
                  <a:txBody>
                    <a:bodyPr/>
                    <a:lstStyle/>
                    <a:p>
                      <a:pPr algn="l" rtl="0" fontAlgn="ctr"/>
                      <a:r>
                        <a:rPr lang="en-US" sz="1000" b="0" i="0" u="none" strike="noStrike">
                          <a:solidFill>
                            <a:srgbClr val="364147"/>
                          </a:solidFill>
                          <a:effectLst/>
                          <a:latin typeface="Calibri" panose="020F0502020204030204" pitchFamily="34" charset="0"/>
                        </a:rPr>
                        <a:t>Sustaining Capital Costs</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US$B</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$3.20 </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$3.0 </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 </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extLst>
                  <a:ext uri="{0D108BD9-81ED-4DB2-BD59-A6C34878D82A}">
                    <a16:rowId xmlns:a16="http://schemas.microsoft.com/office/drawing/2014/main" val="3593348029"/>
                  </a:ext>
                </a:extLst>
              </a:tr>
              <a:tr h="155600">
                <a:tc>
                  <a:txBody>
                    <a:bodyPr/>
                    <a:lstStyle/>
                    <a:p>
                      <a:pPr algn="l" rtl="0" fontAlgn="ctr"/>
                      <a:r>
                        <a:rPr lang="en-US" sz="1000" b="0" i="0" u="none" strike="noStrike">
                          <a:solidFill>
                            <a:srgbClr val="364147"/>
                          </a:solidFill>
                          <a:effectLst/>
                          <a:latin typeface="Calibri" panose="020F0502020204030204" pitchFamily="34" charset="0"/>
                        </a:rPr>
                        <a:t>Total LOM Capital Costs</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US$B</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$9.60 </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$9.0 </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 </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extLst>
                  <a:ext uri="{0D108BD9-81ED-4DB2-BD59-A6C34878D82A}">
                    <a16:rowId xmlns:a16="http://schemas.microsoft.com/office/drawing/2014/main" val="710274423"/>
                  </a:ext>
                </a:extLst>
              </a:tr>
              <a:tr h="155600">
                <a:tc>
                  <a:txBody>
                    <a:bodyPr/>
                    <a:lstStyle/>
                    <a:p>
                      <a:pPr algn="l" rtl="0" fontAlgn="ctr"/>
                      <a:r>
                        <a:rPr lang="en-US" sz="1000" b="0" i="0" u="none" strike="noStrike">
                          <a:solidFill>
                            <a:srgbClr val="364147"/>
                          </a:solidFill>
                          <a:effectLst/>
                          <a:latin typeface="Calibri" panose="020F0502020204030204" pitchFamily="34" charset="0"/>
                        </a:rPr>
                        <a:t>LOM Unit Operating Costs</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US$/T to Mill</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$11.36 </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$10.62 </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 </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extLst>
                  <a:ext uri="{0D108BD9-81ED-4DB2-BD59-A6C34878D82A}">
                    <a16:rowId xmlns:a16="http://schemas.microsoft.com/office/drawing/2014/main" val="1875674272"/>
                  </a:ext>
                </a:extLst>
              </a:tr>
              <a:tr h="155600">
                <a:tc>
                  <a:txBody>
                    <a:bodyPr/>
                    <a:lstStyle/>
                    <a:p>
                      <a:pPr algn="l" rtl="0" fontAlgn="ctr"/>
                      <a:r>
                        <a:rPr lang="en-US" sz="1000" b="0" i="0" u="none" strike="noStrike">
                          <a:solidFill>
                            <a:srgbClr val="364147"/>
                          </a:solidFill>
                          <a:effectLst/>
                          <a:latin typeface="Calibri" panose="020F0502020204030204" pitchFamily="34" charset="0"/>
                        </a:rPr>
                        <a:t>Cash Op Costs (net of by-products)</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US$/oz Au</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$275 </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1" i="0" u="none" strike="noStrike">
                          <a:solidFill>
                            <a:srgbClr val="364147"/>
                          </a:solidFill>
                          <a:effectLst/>
                          <a:latin typeface="Calibri" panose="020F0502020204030204" pitchFamily="34" charset="0"/>
                        </a:rPr>
                        <a:t>$130</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1" i="0" u="none" strike="noStrike">
                          <a:solidFill>
                            <a:srgbClr val="C00000"/>
                          </a:solidFill>
                          <a:effectLst/>
                          <a:latin typeface="Calibri" panose="020F0502020204030204" pitchFamily="34" charset="0"/>
                        </a:rPr>
                        <a:t>-53% </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extLst>
                  <a:ext uri="{0D108BD9-81ED-4DB2-BD59-A6C34878D82A}">
                    <a16:rowId xmlns:a16="http://schemas.microsoft.com/office/drawing/2014/main" val="2873061893"/>
                  </a:ext>
                </a:extLst>
              </a:tr>
              <a:tr h="155600">
                <a:tc>
                  <a:txBody>
                    <a:bodyPr/>
                    <a:lstStyle/>
                    <a:p>
                      <a:pPr algn="l" rtl="0" fontAlgn="ctr"/>
                      <a:r>
                        <a:rPr lang="en-US" sz="1000" b="0" i="0" u="none" strike="noStrike">
                          <a:solidFill>
                            <a:srgbClr val="364147"/>
                          </a:solidFill>
                          <a:effectLst/>
                          <a:latin typeface="Calibri" panose="020F0502020204030204" pitchFamily="34" charset="0"/>
                        </a:rPr>
                        <a:t>All-In Total Costs (net of by-products)</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US$/oz Au</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$601 </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1" i="0" u="none" strike="noStrike">
                          <a:solidFill>
                            <a:srgbClr val="364147"/>
                          </a:solidFill>
                          <a:effectLst/>
                          <a:latin typeface="Calibri" panose="020F0502020204030204" pitchFamily="34" charset="0"/>
                        </a:rPr>
                        <a:t>$435</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1" i="0" u="none" strike="noStrike">
                          <a:solidFill>
                            <a:srgbClr val="C00000"/>
                          </a:solidFill>
                          <a:effectLst/>
                          <a:latin typeface="Calibri" panose="020F0502020204030204" pitchFamily="34" charset="0"/>
                        </a:rPr>
                        <a:t>-28%</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extLst>
                  <a:ext uri="{0D108BD9-81ED-4DB2-BD59-A6C34878D82A}">
                    <a16:rowId xmlns:a16="http://schemas.microsoft.com/office/drawing/2014/main" val="2044070897"/>
                  </a:ext>
                </a:extLst>
              </a:tr>
              <a:tr h="155600">
                <a:tc>
                  <a:txBody>
                    <a:bodyPr/>
                    <a:lstStyle/>
                    <a:p>
                      <a:pPr algn="l" rtl="0" fontAlgn="ctr"/>
                      <a:r>
                        <a:rPr lang="en-US" sz="1000" b="0" i="0" u="none" strike="noStrike">
                          <a:solidFill>
                            <a:srgbClr val="364147"/>
                          </a:solidFill>
                          <a:effectLst/>
                          <a:latin typeface="Calibri" panose="020F0502020204030204" pitchFamily="34" charset="0"/>
                        </a:rPr>
                        <a:t>After Tax Cash Flow</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US$B</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$23.9</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1" i="0" u="none" strike="noStrike">
                          <a:solidFill>
                            <a:srgbClr val="364147"/>
                          </a:solidFill>
                          <a:effectLst/>
                          <a:latin typeface="Calibri" panose="020F0502020204030204" pitchFamily="34" charset="0"/>
                        </a:rPr>
                        <a:t>$63.0</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1" i="0" u="none" strike="noStrike">
                          <a:solidFill>
                            <a:srgbClr val="00B050"/>
                          </a:solidFill>
                          <a:effectLst/>
                          <a:latin typeface="Calibri" panose="020F0502020204030204" pitchFamily="34" charset="0"/>
                        </a:rPr>
                        <a:t> +163%</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extLst>
                  <a:ext uri="{0D108BD9-81ED-4DB2-BD59-A6C34878D82A}">
                    <a16:rowId xmlns:a16="http://schemas.microsoft.com/office/drawing/2014/main" val="1884483122"/>
                  </a:ext>
                </a:extLst>
              </a:tr>
              <a:tr h="165528">
                <a:tc>
                  <a:txBody>
                    <a:bodyPr/>
                    <a:lstStyle/>
                    <a:p>
                      <a:pPr algn="l" rtl="0" fontAlgn="ctr"/>
                      <a:r>
                        <a:rPr lang="en-US" sz="1000" b="0" i="0" u="none" strike="noStrike">
                          <a:solidFill>
                            <a:srgbClr val="364147"/>
                          </a:solidFill>
                          <a:effectLst/>
                          <a:latin typeface="Calibri" panose="020F0502020204030204" pitchFamily="34" charset="0"/>
                        </a:rPr>
                        <a:t>After-Tax NPV</a:t>
                      </a:r>
                      <a:r>
                        <a:rPr lang="en-US" sz="1000" b="0" i="0" u="none" strike="noStrike" baseline="-25000">
                          <a:solidFill>
                            <a:srgbClr val="364147"/>
                          </a:solidFill>
                          <a:effectLst/>
                          <a:latin typeface="Calibri" panose="020F0502020204030204" pitchFamily="34" charset="0"/>
                        </a:rPr>
                        <a:t>5%</a:t>
                      </a:r>
                      <a:endParaRPr lang="en-US" sz="1000" b="0" i="0" u="none" strike="noStrike">
                        <a:solidFill>
                          <a:srgbClr val="364147"/>
                        </a:solidFill>
                        <a:effectLst/>
                        <a:latin typeface="Calibri" panose="020F0502020204030204" pitchFamily="34" charset="0"/>
                      </a:endParaRP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US$B</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$7.9 </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1" i="0" u="none" strike="noStrike">
                          <a:solidFill>
                            <a:srgbClr val="364147"/>
                          </a:solidFill>
                          <a:effectLst/>
                          <a:latin typeface="Calibri" panose="020F0502020204030204" pitchFamily="34" charset="0"/>
                        </a:rPr>
                        <a:t>$23.5 </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1" i="0" u="none" strike="noStrike">
                          <a:solidFill>
                            <a:srgbClr val="00B050"/>
                          </a:solidFill>
                          <a:effectLst/>
                          <a:latin typeface="Calibri" panose="020F0502020204030204" pitchFamily="34" charset="0"/>
                        </a:rPr>
                        <a:t> +198%</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extLst>
                  <a:ext uri="{0D108BD9-81ED-4DB2-BD59-A6C34878D82A}">
                    <a16:rowId xmlns:a16="http://schemas.microsoft.com/office/drawing/2014/main" val="2740581913"/>
                  </a:ext>
                </a:extLst>
              </a:tr>
              <a:tr h="165528">
                <a:tc>
                  <a:txBody>
                    <a:bodyPr/>
                    <a:lstStyle/>
                    <a:p>
                      <a:pPr algn="l" rtl="0" fontAlgn="ctr"/>
                      <a:r>
                        <a:rPr lang="en-US" sz="1000" b="0" i="0" u="none" strike="noStrike">
                          <a:solidFill>
                            <a:srgbClr val="364147"/>
                          </a:solidFill>
                          <a:effectLst/>
                          <a:latin typeface="Calibri" panose="020F0502020204030204" pitchFamily="34" charset="0"/>
                        </a:rPr>
                        <a:t>After-Tax NPV</a:t>
                      </a:r>
                      <a:r>
                        <a:rPr lang="en-US" sz="1000" b="0" i="0" u="none" strike="noStrike" baseline="-25000">
                          <a:solidFill>
                            <a:srgbClr val="364147"/>
                          </a:solidFill>
                          <a:effectLst/>
                          <a:latin typeface="Calibri" panose="020F0502020204030204" pitchFamily="34" charset="0"/>
                        </a:rPr>
                        <a:t>8%</a:t>
                      </a:r>
                      <a:endParaRPr lang="en-US" sz="1000" b="0" i="0" u="none" strike="noStrike">
                        <a:solidFill>
                          <a:srgbClr val="364147"/>
                        </a:solidFill>
                        <a:effectLst/>
                        <a:latin typeface="Calibri" panose="020F0502020204030204" pitchFamily="34" charset="0"/>
                      </a:endParaRP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US$B</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$4.0</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1" i="0" u="none" strike="noStrike">
                          <a:solidFill>
                            <a:srgbClr val="364147"/>
                          </a:solidFill>
                          <a:effectLst/>
                          <a:latin typeface="Calibri" panose="020F0502020204030204" pitchFamily="34" charset="0"/>
                        </a:rPr>
                        <a:t>$14.0 </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1" i="0" u="none" strike="noStrike">
                          <a:solidFill>
                            <a:srgbClr val="00B050"/>
                          </a:solidFill>
                          <a:effectLst/>
                          <a:latin typeface="Calibri" panose="020F0502020204030204" pitchFamily="34" charset="0"/>
                        </a:rPr>
                        <a:t> +250%</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extLst>
                  <a:ext uri="{0D108BD9-81ED-4DB2-BD59-A6C34878D82A}">
                    <a16:rowId xmlns:a16="http://schemas.microsoft.com/office/drawing/2014/main" val="147598973"/>
                  </a:ext>
                </a:extLst>
              </a:tr>
              <a:tr h="155600">
                <a:tc>
                  <a:txBody>
                    <a:bodyPr/>
                    <a:lstStyle/>
                    <a:p>
                      <a:pPr algn="l" rtl="0" fontAlgn="ctr"/>
                      <a:r>
                        <a:rPr lang="en-US" sz="1000" b="0" i="0" u="none" strike="noStrike">
                          <a:solidFill>
                            <a:srgbClr val="364147"/>
                          </a:solidFill>
                          <a:effectLst/>
                          <a:latin typeface="Calibri" panose="020F0502020204030204" pitchFamily="34" charset="0"/>
                        </a:rPr>
                        <a:t>After-Tax IRR</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16.1</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1" i="0" u="none" strike="noStrike">
                          <a:solidFill>
                            <a:srgbClr val="364147"/>
                          </a:solidFill>
                          <a:effectLst/>
                          <a:latin typeface="Calibri" panose="020F0502020204030204" pitchFamily="34" charset="0"/>
                        </a:rPr>
                        <a:t>29.4</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tc>
                  <a:txBody>
                    <a:bodyPr/>
                    <a:lstStyle/>
                    <a:p>
                      <a:pPr algn="ctr" rtl="0" fontAlgn="ctr"/>
                      <a:r>
                        <a:rPr lang="en-US" sz="1000" b="1" i="0" u="none" strike="noStrike">
                          <a:solidFill>
                            <a:srgbClr val="00B050"/>
                          </a:solidFill>
                          <a:effectLst/>
                          <a:latin typeface="Calibri" panose="020F0502020204030204" pitchFamily="34" charset="0"/>
                        </a:rPr>
                        <a:t> +83%</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noFill/>
                  </a:tcPr>
                </a:tc>
                <a:extLst>
                  <a:ext uri="{0D108BD9-81ED-4DB2-BD59-A6C34878D82A}">
                    <a16:rowId xmlns:a16="http://schemas.microsoft.com/office/drawing/2014/main" val="1087308671"/>
                  </a:ext>
                </a:extLst>
              </a:tr>
              <a:tr h="155600">
                <a:tc>
                  <a:txBody>
                    <a:bodyPr/>
                    <a:lstStyle/>
                    <a:p>
                      <a:pPr algn="l" rtl="0" fontAlgn="ctr"/>
                      <a:r>
                        <a:rPr lang="en-US" sz="1000" b="0" i="0" u="none" strike="noStrike">
                          <a:solidFill>
                            <a:srgbClr val="364147"/>
                          </a:solidFill>
                          <a:effectLst/>
                          <a:latin typeface="Calibri" panose="020F0502020204030204" pitchFamily="34" charset="0"/>
                        </a:rPr>
                        <a:t>Payback Period</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D6DBDF"/>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years</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D6DBDF"/>
                      </a:solidFill>
                      <a:prstDash val="solid"/>
                      <a:round/>
                      <a:headEnd type="none" w="med" len="med"/>
                      <a:tailEnd type="none" w="med" len="med"/>
                    </a:lnB>
                    <a:noFill/>
                  </a:tcPr>
                </a:tc>
                <a:tc>
                  <a:txBody>
                    <a:bodyPr/>
                    <a:lstStyle/>
                    <a:p>
                      <a:pPr algn="ctr" rtl="0" fontAlgn="ctr"/>
                      <a:r>
                        <a:rPr lang="en-US" sz="1000" b="0" i="0" u="none" strike="noStrike">
                          <a:solidFill>
                            <a:srgbClr val="364147"/>
                          </a:solidFill>
                          <a:effectLst/>
                          <a:latin typeface="Calibri" panose="020F0502020204030204" pitchFamily="34" charset="0"/>
                        </a:rPr>
                        <a:t>3.7</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D6DBDF"/>
                      </a:solidFill>
                      <a:prstDash val="solid"/>
                      <a:round/>
                      <a:headEnd type="none" w="med" len="med"/>
                      <a:tailEnd type="none" w="med" len="med"/>
                    </a:lnB>
                    <a:noFill/>
                  </a:tcPr>
                </a:tc>
                <a:tc>
                  <a:txBody>
                    <a:bodyPr/>
                    <a:lstStyle/>
                    <a:p>
                      <a:pPr algn="ctr" rtl="0" fontAlgn="ctr"/>
                      <a:r>
                        <a:rPr lang="en-US" sz="1000" b="1" i="0" u="none" strike="noStrike">
                          <a:solidFill>
                            <a:srgbClr val="364147"/>
                          </a:solidFill>
                          <a:effectLst/>
                          <a:latin typeface="Calibri" panose="020F0502020204030204" pitchFamily="34" charset="0"/>
                        </a:rPr>
                        <a:t>2.3</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D6DBDF"/>
                      </a:solidFill>
                      <a:prstDash val="solid"/>
                      <a:round/>
                      <a:headEnd type="none" w="med" len="med"/>
                      <a:tailEnd type="none" w="med" len="med"/>
                    </a:lnB>
                    <a:noFill/>
                  </a:tcPr>
                </a:tc>
                <a:tc>
                  <a:txBody>
                    <a:bodyPr/>
                    <a:lstStyle/>
                    <a:p>
                      <a:pPr algn="ctr" rtl="0" fontAlgn="ctr"/>
                      <a:r>
                        <a:rPr lang="en-US" sz="1000" b="1" i="0" u="none" strike="noStrike">
                          <a:solidFill>
                            <a:srgbClr val="C00000"/>
                          </a:solidFill>
                          <a:effectLst/>
                          <a:latin typeface="Calibri" panose="020F0502020204030204" pitchFamily="34" charset="0"/>
                        </a:rPr>
                        <a:t> -38%</a:t>
                      </a:r>
                    </a:p>
                  </a:txBody>
                  <a:tcPr marL="6165" marR="6165" marT="6165" marB="0" anchor="ctr">
                    <a:lnL>
                      <a:noFill/>
                    </a:lnL>
                    <a:lnR>
                      <a:noFill/>
                    </a:lnR>
                    <a:lnT w="19050" cap="flat" cmpd="sng" algn="ctr">
                      <a:solidFill>
                        <a:srgbClr val="E8EAED"/>
                      </a:solidFill>
                      <a:prstDash val="solid"/>
                      <a:round/>
                      <a:headEnd type="none" w="med" len="med"/>
                      <a:tailEnd type="none" w="med" len="med"/>
                    </a:lnT>
                    <a:lnB w="19050" cap="flat" cmpd="sng" algn="ctr">
                      <a:solidFill>
                        <a:srgbClr val="D6DBDF"/>
                      </a:solidFill>
                      <a:prstDash val="solid"/>
                      <a:round/>
                      <a:headEnd type="none" w="med" len="med"/>
                      <a:tailEnd type="none" w="med" len="med"/>
                    </a:lnB>
                    <a:noFill/>
                  </a:tcPr>
                </a:tc>
                <a:extLst>
                  <a:ext uri="{0D108BD9-81ED-4DB2-BD59-A6C34878D82A}">
                    <a16:rowId xmlns:a16="http://schemas.microsoft.com/office/drawing/2014/main" val="580515234"/>
                  </a:ext>
                </a:extLst>
              </a:tr>
            </a:tbl>
          </a:graphicData>
        </a:graphic>
      </p:graphicFrame>
      <p:sp>
        <p:nvSpPr>
          <p:cNvPr id="15" name="Freeform 14">
            <a:extLst>
              <a:ext uri="{FF2B5EF4-FFF2-40B4-BE49-F238E27FC236}">
                <a16:creationId xmlns:a16="http://schemas.microsoft.com/office/drawing/2014/main" id="{3A4A440E-D1F5-7777-F3FA-23507F6A129A}"/>
              </a:ext>
            </a:extLst>
          </p:cNvPr>
          <p:cNvSpPr/>
          <p:nvPr/>
        </p:nvSpPr>
        <p:spPr>
          <a:xfrm>
            <a:off x="3662581" y="-12863"/>
            <a:ext cx="3090565" cy="6438378"/>
          </a:xfrm>
          <a:custGeom>
            <a:avLst/>
            <a:gdLst>
              <a:gd name="connsiteX0" fmla="*/ 0 w 1205753"/>
              <a:gd name="connsiteY0" fmla="*/ 0 h 6871447"/>
              <a:gd name="connsiteX1" fmla="*/ 183776 w 1205753"/>
              <a:gd name="connsiteY1" fmla="*/ 0 h 6871447"/>
              <a:gd name="connsiteX2" fmla="*/ 1205753 w 1205753"/>
              <a:gd name="connsiteY2" fmla="*/ 1990164 h 6871447"/>
              <a:gd name="connsiteX3" fmla="*/ 183777 w 1205753"/>
              <a:gd name="connsiteY3" fmla="*/ 6871447 h 6871447"/>
              <a:gd name="connsiteX4" fmla="*/ 123 w 1205753"/>
              <a:gd name="connsiteY4" fmla="*/ 6870864 h 6871447"/>
              <a:gd name="connsiteX5" fmla="*/ 1021977 w 1205753"/>
              <a:gd name="connsiteY5" fmla="*/ 1990164 h 6871447"/>
              <a:gd name="connsiteX0" fmla="*/ 0 w 2068395"/>
              <a:gd name="connsiteY0" fmla="*/ 0 h 6871447"/>
              <a:gd name="connsiteX1" fmla="*/ 183776 w 2068395"/>
              <a:gd name="connsiteY1" fmla="*/ 0 h 6871447"/>
              <a:gd name="connsiteX2" fmla="*/ 2068395 w 2068395"/>
              <a:gd name="connsiteY2" fmla="*/ 1955659 h 6871447"/>
              <a:gd name="connsiteX3" fmla="*/ 183777 w 2068395"/>
              <a:gd name="connsiteY3" fmla="*/ 6871447 h 6871447"/>
              <a:gd name="connsiteX4" fmla="*/ 123 w 2068395"/>
              <a:gd name="connsiteY4" fmla="*/ 6870864 h 6871447"/>
              <a:gd name="connsiteX5" fmla="*/ 1021977 w 2068395"/>
              <a:gd name="connsiteY5" fmla="*/ 1990164 h 6871447"/>
              <a:gd name="connsiteX6" fmla="*/ 0 w 2068395"/>
              <a:gd name="connsiteY6" fmla="*/ 0 h 6871447"/>
              <a:gd name="connsiteX0" fmla="*/ 0 w 2068395"/>
              <a:gd name="connsiteY0" fmla="*/ 0 h 6871447"/>
              <a:gd name="connsiteX1" fmla="*/ 1322463 w 2068395"/>
              <a:gd name="connsiteY1" fmla="*/ 17253 h 6871447"/>
              <a:gd name="connsiteX2" fmla="*/ 2068395 w 2068395"/>
              <a:gd name="connsiteY2" fmla="*/ 1955659 h 6871447"/>
              <a:gd name="connsiteX3" fmla="*/ 183777 w 2068395"/>
              <a:gd name="connsiteY3" fmla="*/ 6871447 h 6871447"/>
              <a:gd name="connsiteX4" fmla="*/ 123 w 2068395"/>
              <a:gd name="connsiteY4" fmla="*/ 6870864 h 6871447"/>
              <a:gd name="connsiteX5" fmla="*/ 1021977 w 2068395"/>
              <a:gd name="connsiteY5" fmla="*/ 1990164 h 6871447"/>
              <a:gd name="connsiteX6" fmla="*/ 0 w 2068395"/>
              <a:gd name="connsiteY6" fmla="*/ 0 h 6871447"/>
              <a:gd name="connsiteX0" fmla="*/ 0 w 2068395"/>
              <a:gd name="connsiteY0" fmla="*/ 0 h 6888699"/>
              <a:gd name="connsiteX1" fmla="*/ 1322463 w 2068395"/>
              <a:gd name="connsiteY1" fmla="*/ 17253 h 6888699"/>
              <a:gd name="connsiteX2" fmla="*/ 2068395 w 2068395"/>
              <a:gd name="connsiteY2" fmla="*/ 1955659 h 6888699"/>
              <a:gd name="connsiteX3" fmla="*/ 1098177 w 2068395"/>
              <a:gd name="connsiteY3" fmla="*/ 6888699 h 6888699"/>
              <a:gd name="connsiteX4" fmla="*/ 123 w 2068395"/>
              <a:gd name="connsiteY4" fmla="*/ 6870864 h 6888699"/>
              <a:gd name="connsiteX5" fmla="*/ 1021977 w 2068395"/>
              <a:gd name="connsiteY5" fmla="*/ 1990164 h 6888699"/>
              <a:gd name="connsiteX6" fmla="*/ 0 w 2068395"/>
              <a:gd name="connsiteY6" fmla="*/ 0 h 6888699"/>
              <a:gd name="connsiteX0" fmla="*/ 0 w 2741256"/>
              <a:gd name="connsiteY0" fmla="*/ 0 h 6888699"/>
              <a:gd name="connsiteX1" fmla="*/ 1322463 w 2741256"/>
              <a:gd name="connsiteY1" fmla="*/ 17253 h 6888699"/>
              <a:gd name="connsiteX2" fmla="*/ 2741256 w 2741256"/>
              <a:gd name="connsiteY2" fmla="*/ 1972912 h 6888699"/>
              <a:gd name="connsiteX3" fmla="*/ 1098177 w 2741256"/>
              <a:gd name="connsiteY3" fmla="*/ 6888699 h 6888699"/>
              <a:gd name="connsiteX4" fmla="*/ 123 w 2741256"/>
              <a:gd name="connsiteY4" fmla="*/ 6870864 h 6888699"/>
              <a:gd name="connsiteX5" fmla="*/ 1021977 w 2741256"/>
              <a:gd name="connsiteY5" fmla="*/ 1990164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1972912 h 6888699"/>
              <a:gd name="connsiteX3" fmla="*/ 1098177 w 2741256"/>
              <a:gd name="connsiteY3" fmla="*/ 6888699 h 6888699"/>
              <a:gd name="connsiteX4" fmla="*/ 123 w 2741256"/>
              <a:gd name="connsiteY4" fmla="*/ 6870864 h 6888699"/>
              <a:gd name="connsiteX5" fmla="*/ 1021977 w 2741256"/>
              <a:gd name="connsiteY5" fmla="*/ 1990164 h 6888699"/>
              <a:gd name="connsiteX6" fmla="*/ 0 w 2741256"/>
              <a:gd name="connsiteY6" fmla="*/ 0 h 6888699"/>
              <a:gd name="connsiteX0" fmla="*/ 0 w 2741256"/>
              <a:gd name="connsiteY0" fmla="*/ 0 h 6871446"/>
              <a:gd name="connsiteX1" fmla="*/ 1978071 w 2741256"/>
              <a:gd name="connsiteY1" fmla="*/ 17253 h 6871446"/>
              <a:gd name="connsiteX2" fmla="*/ 2741256 w 2741256"/>
              <a:gd name="connsiteY2" fmla="*/ 1972912 h 6871446"/>
              <a:gd name="connsiteX3" fmla="*/ 1926313 w 2741256"/>
              <a:gd name="connsiteY3" fmla="*/ 6871446 h 6871446"/>
              <a:gd name="connsiteX4" fmla="*/ 123 w 2741256"/>
              <a:gd name="connsiteY4" fmla="*/ 6870864 h 6871446"/>
              <a:gd name="connsiteX5" fmla="*/ 1021977 w 2741256"/>
              <a:gd name="connsiteY5" fmla="*/ 1990164 h 6871446"/>
              <a:gd name="connsiteX6" fmla="*/ 0 w 2741256"/>
              <a:gd name="connsiteY6" fmla="*/ 0 h 6871446"/>
              <a:gd name="connsiteX0" fmla="*/ 0 w 2741256"/>
              <a:gd name="connsiteY0" fmla="*/ 0 h 6870864"/>
              <a:gd name="connsiteX1" fmla="*/ 1978071 w 2741256"/>
              <a:gd name="connsiteY1" fmla="*/ 17253 h 6870864"/>
              <a:gd name="connsiteX2" fmla="*/ 2741256 w 2741256"/>
              <a:gd name="connsiteY2" fmla="*/ 1972912 h 6870864"/>
              <a:gd name="connsiteX3" fmla="*/ 1822796 w 2741256"/>
              <a:gd name="connsiteY3" fmla="*/ 6854193 h 6870864"/>
              <a:gd name="connsiteX4" fmla="*/ 123 w 2741256"/>
              <a:gd name="connsiteY4" fmla="*/ 6870864 h 6870864"/>
              <a:gd name="connsiteX5" fmla="*/ 1021977 w 2741256"/>
              <a:gd name="connsiteY5" fmla="*/ 1990164 h 6870864"/>
              <a:gd name="connsiteX6" fmla="*/ 0 w 2741256"/>
              <a:gd name="connsiteY6" fmla="*/ 0 h 6870864"/>
              <a:gd name="connsiteX0" fmla="*/ 0 w 2741256"/>
              <a:gd name="connsiteY0" fmla="*/ 0 h 6871446"/>
              <a:gd name="connsiteX1" fmla="*/ 1978071 w 2741256"/>
              <a:gd name="connsiteY1" fmla="*/ 17253 h 6871446"/>
              <a:gd name="connsiteX2" fmla="*/ 2741256 w 2741256"/>
              <a:gd name="connsiteY2" fmla="*/ 1972912 h 6871446"/>
              <a:gd name="connsiteX3" fmla="*/ 1808861 w 2741256"/>
              <a:gd name="connsiteY3" fmla="*/ 6871446 h 6871446"/>
              <a:gd name="connsiteX4" fmla="*/ 123 w 2741256"/>
              <a:gd name="connsiteY4" fmla="*/ 6870864 h 6871446"/>
              <a:gd name="connsiteX5" fmla="*/ 1021977 w 2741256"/>
              <a:gd name="connsiteY5" fmla="*/ 1990164 h 6871446"/>
              <a:gd name="connsiteX6" fmla="*/ 0 w 2741256"/>
              <a:gd name="connsiteY6" fmla="*/ 0 h 6871446"/>
              <a:gd name="connsiteX0" fmla="*/ 0 w 2741256"/>
              <a:gd name="connsiteY0" fmla="*/ 0 h 6888117"/>
              <a:gd name="connsiteX1" fmla="*/ 1978071 w 2741256"/>
              <a:gd name="connsiteY1" fmla="*/ 17253 h 6888117"/>
              <a:gd name="connsiteX2" fmla="*/ 2741256 w 2741256"/>
              <a:gd name="connsiteY2" fmla="*/ 1972912 h 6888117"/>
              <a:gd name="connsiteX3" fmla="*/ 1808861 w 2741256"/>
              <a:gd name="connsiteY3" fmla="*/ 6871446 h 6888117"/>
              <a:gd name="connsiteX4" fmla="*/ 209155 w 2741256"/>
              <a:gd name="connsiteY4" fmla="*/ 6888117 h 6888117"/>
              <a:gd name="connsiteX5" fmla="*/ 1021977 w 2741256"/>
              <a:gd name="connsiteY5" fmla="*/ 1990164 h 6888117"/>
              <a:gd name="connsiteX6" fmla="*/ 0 w 2741256"/>
              <a:gd name="connsiteY6" fmla="*/ 0 h 6888117"/>
              <a:gd name="connsiteX0" fmla="*/ 0 w 2741256"/>
              <a:gd name="connsiteY0" fmla="*/ 0 h 6888699"/>
              <a:gd name="connsiteX1" fmla="*/ 1978071 w 2741256"/>
              <a:gd name="connsiteY1" fmla="*/ 17253 h 6888699"/>
              <a:gd name="connsiteX2" fmla="*/ 2741256 w 2741256"/>
              <a:gd name="connsiteY2" fmla="*/ 1972912 h 6888699"/>
              <a:gd name="connsiteX3" fmla="*/ 2017892 w 2741256"/>
              <a:gd name="connsiteY3" fmla="*/ 6888699 h 6888699"/>
              <a:gd name="connsiteX4" fmla="*/ 209155 w 2741256"/>
              <a:gd name="connsiteY4" fmla="*/ 6888117 h 6888699"/>
              <a:gd name="connsiteX5" fmla="*/ 1021977 w 2741256"/>
              <a:gd name="connsiteY5" fmla="*/ 1990164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2007418 h 6888699"/>
              <a:gd name="connsiteX3" fmla="*/ 2017892 w 2741256"/>
              <a:gd name="connsiteY3" fmla="*/ 6888699 h 6888699"/>
              <a:gd name="connsiteX4" fmla="*/ 209155 w 2741256"/>
              <a:gd name="connsiteY4" fmla="*/ 6888117 h 6888699"/>
              <a:gd name="connsiteX5" fmla="*/ 1021977 w 2741256"/>
              <a:gd name="connsiteY5" fmla="*/ 1990164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2007418 h 6888699"/>
              <a:gd name="connsiteX3" fmla="*/ 2017892 w 2741256"/>
              <a:gd name="connsiteY3" fmla="*/ 6888699 h 6888699"/>
              <a:gd name="connsiteX4" fmla="*/ 209155 w 2741256"/>
              <a:gd name="connsiteY4" fmla="*/ 6888117 h 6888699"/>
              <a:gd name="connsiteX5" fmla="*/ 951636 w 2741256"/>
              <a:gd name="connsiteY5" fmla="*/ 2004678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2007418 h 6888699"/>
              <a:gd name="connsiteX3" fmla="*/ 2017892 w 2741256"/>
              <a:gd name="connsiteY3" fmla="*/ 6888699 h 6888699"/>
              <a:gd name="connsiteX4" fmla="*/ 209155 w 2741256"/>
              <a:gd name="connsiteY4" fmla="*/ 6888117 h 6888699"/>
              <a:gd name="connsiteX5" fmla="*/ 916465 w 2741256"/>
              <a:gd name="connsiteY5" fmla="*/ 2019192 h 6888699"/>
              <a:gd name="connsiteX6" fmla="*/ 0 w 2741256"/>
              <a:gd name="connsiteY6" fmla="*/ 0 h 6888699"/>
              <a:gd name="connsiteX0" fmla="*/ 0 w 2670915"/>
              <a:gd name="connsiteY0" fmla="*/ 0 h 6888699"/>
              <a:gd name="connsiteX1" fmla="*/ 1978071 w 2670915"/>
              <a:gd name="connsiteY1" fmla="*/ 17253 h 6888699"/>
              <a:gd name="connsiteX2" fmla="*/ 2670915 w 2670915"/>
              <a:gd name="connsiteY2" fmla="*/ 2021932 h 6888699"/>
              <a:gd name="connsiteX3" fmla="*/ 2017892 w 2670915"/>
              <a:gd name="connsiteY3" fmla="*/ 6888699 h 6888699"/>
              <a:gd name="connsiteX4" fmla="*/ 209155 w 2670915"/>
              <a:gd name="connsiteY4" fmla="*/ 6888117 h 6888699"/>
              <a:gd name="connsiteX5" fmla="*/ 916465 w 2670915"/>
              <a:gd name="connsiteY5" fmla="*/ 2019192 h 6888699"/>
              <a:gd name="connsiteX6" fmla="*/ 0 w 2670915"/>
              <a:gd name="connsiteY6" fmla="*/ 0 h 688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0915" h="6888699">
                <a:moveTo>
                  <a:pt x="0" y="0"/>
                </a:moveTo>
                <a:lnTo>
                  <a:pt x="1978071" y="17253"/>
                </a:lnTo>
                <a:lnTo>
                  <a:pt x="2670915" y="2021932"/>
                </a:lnTo>
                <a:lnTo>
                  <a:pt x="2017892" y="6888699"/>
                </a:lnTo>
                <a:lnTo>
                  <a:pt x="209155" y="6888117"/>
                </a:lnTo>
                <a:lnTo>
                  <a:pt x="916465" y="2019192"/>
                </a:lnTo>
                <a:lnTo>
                  <a:pt x="0" y="0"/>
                </a:lnTo>
                <a:close/>
              </a:path>
            </a:pathLst>
          </a:custGeom>
          <a:solidFill>
            <a:schemeClr val="accent6">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920960D-083D-4D78-9074-27EF4C4B8DE3}"/>
              </a:ext>
            </a:extLst>
          </p:cNvPr>
          <p:cNvSpPr>
            <a:spLocks noGrp="1"/>
          </p:cNvSpPr>
          <p:nvPr>
            <p:ph type="title" idx="4294967295"/>
          </p:nvPr>
        </p:nvSpPr>
        <p:spPr>
          <a:xfrm>
            <a:off x="401020" y="799483"/>
            <a:ext cx="7301158" cy="652462"/>
          </a:xfrm>
        </p:spPr>
        <p:txBody>
          <a:bodyPr/>
          <a:lstStyle/>
          <a:p>
            <a:r>
              <a:rPr lang="en-CA" sz="2600"/>
              <a:t>KSM 2022 Preliminary Feasibility Study (PFS)</a:t>
            </a:r>
            <a:endParaRPr lang="en-US" sz="2600"/>
          </a:p>
        </p:txBody>
      </p:sp>
      <p:sp>
        <p:nvSpPr>
          <p:cNvPr id="5" name="Text Placeholder 4">
            <a:extLst>
              <a:ext uri="{FF2B5EF4-FFF2-40B4-BE49-F238E27FC236}">
                <a16:creationId xmlns:a16="http://schemas.microsoft.com/office/drawing/2014/main" id="{D3B8F7B8-91E0-4A6D-B842-A0AF468714BC}"/>
              </a:ext>
            </a:extLst>
          </p:cNvPr>
          <p:cNvSpPr>
            <a:spLocks noGrp="1"/>
          </p:cNvSpPr>
          <p:nvPr>
            <p:ph type="body" sz="quarter" idx="4294967295"/>
          </p:nvPr>
        </p:nvSpPr>
        <p:spPr>
          <a:xfrm>
            <a:off x="380814" y="1480903"/>
            <a:ext cx="6506690" cy="4528011"/>
          </a:xfrm>
        </p:spPr>
        <p:txBody>
          <a:bodyPr numCol="1"/>
          <a:lstStyle/>
          <a:p>
            <a:pPr>
              <a:lnSpc>
                <a:spcPct val="100000"/>
              </a:lnSpc>
              <a:spcBef>
                <a:spcPts val="700"/>
              </a:spcBef>
            </a:pPr>
            <a:r>
              <a:rPr lang="en-US" sz="1300">
                <a:solidFill>
                  <a:schemeClr val="bg2"/>
                </a:solidFill>
              </a:rPr>
              <a:t>33-year mine life uses less than 20% of current mineral resource</a:t>
            </a:r>
          </a:p>
          <a:p>
            <a:pPr>
              <a:lnSpc>
                <a:spcPct val="100000"/>
              </a:lnSpc>
              <a:spcBef>
                <a:spcPts val="700"/>
              </a:spcBef>
            </a:pPr>
            <a:r>
              <a:rPr lang="en-US" sz="1300">
                <a:solidFill>
                  <a:schemeClr val="bg2"/>
                </a:solidFill>
              </a:rPr>
              <a:t>Mine plan limited to permitted tailings capacity (2.3 billion tonnes)</a:t>
            </a:r>
          </a:p>
          <a:p>
            <a:pPr>
              <a:lnSpc>
                <a:spcPct val="100000"/>
              </a:lnSpc>
              <a:spcBef>
                <a:spcPts val="700"/>
              </a:spcBef>
            </a:pPr>
            <a:r>
              <a:rPr lang="en-US" sz="1300">
                <a:solidFill>
                  <a:schemeClr val="bg2"/>
                </a:solidFill>
              </a:rPr>
              <a:t>Open pit only at 1:1 life of mine strip ratio</a:t>
            </a:r>
          </a:p>
          <a:p>
            <a:pPr>
              <a:lnSpc>
                <a:spcPct val="100000"/>
              </a:lnSpc>
              <a:spcBef>
                <a:spcPts val="700"/>
              </a:spcBef>
            </a:pPr>
            <a:r>
              <a:rPr lang="en-US" sz="1300">
                <a:solidFill>
                  <a:schemeClr val="bg2"/>
                </a:solidFill>
              </a:rPr>
              <a:t>Annual production averages over 1 million ounces of gold and 178M pounds of copper</a:t>
            </a:r>
          </a:p>
          <a:p>
            <a:pPr>
              <a:lnSpc>
                <a:spcPct val="100000"/>
              </a:lnSpc>
              <a:spcBef>
                <a:spcPts val="700"/>
              </a:spcBef>
            </a:pPr>
            <a:r>
              <a:rPr lang="en-US" sz="1300">
                <a:solidFill>
                  <a:schemeClr val="bg2"/>
                </a:solidFill>
              </a:rPr>
              <a:t>Simple, conventional metallurgy produces clean, high-value concentrate</a:t>
            </a:r>
          </a:p>
          <a:p>
            <a:pPr>
              <a:lnSpc>
                <a:spcPct val="100000"/>
              </a:lnSpc>
              <a:spcBef>
                <a:spcPts val="700"/>
              </a:spcBef>
            </a:pPr>
            <a:r>
              <a:rPr lang="en-US" sz="1300">
                <a:solidFill>
                  <a:schemeClr val="bg2"/>
                </a:solidFill>
              </a:rPr>
              <a:t>At $1742 gold and $3.53 copper, all in cost of production = US$601 per ounce, NPV at $7.9B, IRR at 16.1% and capital pay back in 3.7 years</a:t>
            </a:r>
          </a:p>
          <a:p>
            <a:pPr>
              <a:lnSpc>
                <a:spcPct val="100000"/>
              </a:lnSpc>
              <a:spcBef>
                <a:spcPts val="700"/>
              </a:spcBef>
            </a:pPr>
            <a:r>
              <a:rPr lang="en-US" sz="1300">
                <a:solidFill>
                  <a:schemeClr val="bg2"/>
                </a:solidFill>
              </a:rPr>
              <a:t>At $3400 gold and $4.50 copper, all in cost of production = US$435 per ounce </a:t>
            </a:r>
            <a:r>
              <a:rPr lang="en-US" sz="1300" b="1">
                <a:solidFill>
                  <a:schemeClr val="bg2"/>
                </a:solidFill>
              </a:rPr>
              <a:t>(-28%)</a:t>
            </a:r>
            <a:r>
              <a:rPr lang="en-US" sz="1300">
                <a:solidFill>
                  <a:schemeClr val="bg2"/>
                </a:solidFill>
              </a:rPr>
              <a:t>, NPV at $23.5B </a:t>
            </a:r>
            <a:r>
              <a:rPr lang="en-US" sz="1300" b="1">
                <a:solidFill>
                  <a:schemeClr val="bg2"/>
                </a:solidFill>
              </a:rPr>
              <a:t>(+198%)</a:t>
            </a:r>
            <a:r>
              <a:rPr lang="en-US" sz="1300">
                <a:solidFill>
                  <a:schemeClr val="bg2"/>
                </a:solidFill>
              </a:rPr>
              <a:t>, IRR at 29.4% </a:t>
            </a:r>
            <a:r>
              <a:rPr lang="en-US" sz="1300" b="1">
                <a:solidFill>
                  <a:schemeClr val="bg2"/>
                </a:solidFill>
              </a:rPr>
              <a:t>(+83%) </a:t>
            </a:r>
            <a:r>
              <a:rPr lang="en-US" sz="1300">
                <a:solidFill>
                  <a:schemeClr val="bg2"/>
                </a:solidFill>
              </a:rPr>
              <a:t>and capital pay back in 2.3 years </a:t>
            </a:r>
            <a:r>
              <a:rPr lang="en-US" sz="1300" b="1">
                <a:solidFill>
                  <a:schemeClr val="bg2"/>
                </a:solidFill>
              </a:rPr>
              <a:t>(-38%)</a:t>
            </a:r>
          </a:p>
          <a:p>
            <a:pPr>
              <a:lnSpc>
                <a:spcPct val="100000"/>
              </a:lnSpc>
              <a:spcBef>
                <a:spcPts val="700"/>
              </a:spcBef>
            </a:pPr>
            <a:r>
              <a:rPr lang="en-US" sz="1300">
                <a:solidFill>
                  <a:schemeClr val="bg2"/>
                </a:solidFill>
              </a:rPr>
              <a:t>Metal prices are increasing much faster than capital and operating costs. </a:t>
            </a:r>
          </a:p>
          <a:p>
            <a:pPr>
              <a:lnSpc>
                <a:spcPct val="100000"/>
              </a:lnSpc>
              <a:spcBef>
                <a:spcPts val="700"/>
              </a:spcBef>
            </a:pPr>
            <a:r>
              <a:rPr lang="en-US" sz="1300">
                <a:solidFill>
                  <a:schemeClr val="bg2"/>
                </a:solidFill>
              </a:rPr>
              <a:t>$6.4B capital cost estimate developed in 2022 when inflation was high</a:t>
            </a:r>
          </a:p>
          <a:p>
            <a:pPr>
              <a:lnSpc>
                <a:spcPct val="100000"/>
              </a:lnSpc>
              <a:spcBef>
                <a:spcPts val="700"/>
              </a:spcBef>
            </a:pPr>
            <a:r>
              <a:rPr lang="en-US" sz="1300">
                <a:solidFill>
                  <a:schemeClr val="bg2"/>
                </a:solidFill>
              </a:rPr>
              <a:t>Able to withstand significant capital and operating cost increases</a:t>
            </a:r>
          </a:p>
          <a:p>
            <a:pPr>
              <a:lnSpc>
                <a:spcPct val="100000"/>
              </a:lnSpc>
              <a:spcBef>
                <a:spcPts val="700"/>
              </a:spcBef>
            </a:pPr>
            <a:r>
              <a:rPr lang="en-US" sz="1300">
                <a:solidFill>
                  <a:schemeClr val="bg2"/>
                </a:solidFill>
              </a:rPr>
              <a:t>Base Case projected EBITDA totals US$12.6B in years 1-5 </a:t>
            </a:r>
          </a:p>
          <a:p>
            <a:pPr>
              <a:lnSpc>
                <a:spcPct val="100000"/>
              </a:lnSpc>
              <a:spcBef>
                <a:spcPts val="700"/>
              </a:spcBef>
            </a:pPr>
            <a:r>
              <a:rPr lang="en-US" sz="1300">
                <a:solidFill>
                  <a:schemeClr val="bg2"/>
                </a:solidFill>
              </a:rPr>
              <a:t>Recent Spot Case EBITDA totals $25.3B in years 1-5</a:t>
            </a:r>
          </a:p>
          <a:p>
            <a:pPr>
              <a:lnSpc>
                <a:spcPct val="100000"/>
              </a:lnSpc>
              <a:spcBef>
                <a:spcPts val="700"/>
              </a:spcBef>
            </a:pPr>
            <a:r>
              <a:rPr lang="en-US" sz="1300">
                <a:solidFill>
                  <a:schemeClr val="bg2"/>
                </a:solidFill>
              </a:rPr>
              <a:t>Optionality to bring additional copper production forward in mine plan by adding Iron Cap and/or Kerr deposits</a:t>
            </a:r>
          </a:p>
          <a:p>
            <a:pPr>
              <a:lnSpc>
                <a:spcPct val="100000"/>
              </a:lnSpc>
              <a:spcBef>
                <a:spcPts val="700"/>
              </a:spcBef>
            </a:pPr>
            <a:endParaRPr lang="en-US">
              <a:solidFill>
                <a:schemeClr val="bg2"/>
              </a:solidFill>
            </a:endParaRPr>
          </a:p>
          <a:p>
            <a:pPr>
              <a:lnSpc>
                <a:spcPct val="100000"/>
              </a:lnSpc>
              <a:spcBef>
                <a:spcPts val="700"/>
              </a:spcBef>
            </a:pPr>
            <a:endParaRPr lang="en-US">
              <a:solidFill>
                <a:schemeClr val="bg2"/>
              </a:solidFill>
            </a:endParaRPr>
          </a:p>
          <a:p>
            <a:pPr>
              <a:lnSpc>
                <a:spcPct val="100000"/>
              </a:lnSpc>
              <a:spcBef>
                <a:spcPts val="700"/>
              </a:spcBef>
            </a:pPr>
            <a:endParaRPr lang="en-US">
              <a:solidFill>
                <a:schemeClr val="bg2"/>
              </a:solidFill>
            </a:endParaRPr>
          </a:p>
          <a:p>
            <a:pPr>
              <a:lnSpc>
                <a:spcPct val="100000"/>
              </a:lnSpc>
              <a:spcBef>
                <a:spcPts val="700"/>
              </a:spcBef>
            </a:pPr>
            <a:endParaRPr lang="en-US">
              <a:solidFill>
                <a:schemeClr val="bg2"/>
              </a:solidFill>
            </a:endParaRPr>
          </a:p>
          <a:p>
            <a:pPr>
              <a:lnSpc>
                <a:spcPct val="100000"/>
              </a:lnSpc>
              <a:spcBef>
                <a:spcPts val="700"/>
              </a:spcBef>
            </a:pPr>
            <a:endParaRPr lang="en-US">
              <a:solidFill>
                <a:schemeClr val="bg2"/>
              </a:solidFill>
            </a:endParaRPr>
          </a:p>
          <a:p>
            <a:pPr>
              <a:lnSpc>
                <a:spcPct val="100000"/>
              </a:lnSpc>
              <a:spcBef>
                <a:spcPts val="700"/>
              </a:spcBef>
            </a:pPr>
            <a:endParaRPr lang="en-US">
              <a:solidFill>
                <a:schemeClr val="bg2"/>
              </a:solidFill>
            </a:endParaRPr>
          </a:p>
          <a:p>
            <a:pPr>
              <a:lnSpc>
                <a:spcPct val="100000"/>
              </a:lnSpc>
              <a:spcBef>
                <a:spcPts val="700"/>
              </a:spcBef>
            </a:pPr>
            <a:endParaRPr lang="en-US">
              <a:solidFill>
                <a:schemeClr val="bg2"/>
              </a:solidFill>
            </a:endParaRPr>
          </a:p>
          <a:p>
            <a:pPr>
              <a:lnSpc>
                <a:spcPct val="100000"/>
              </a:lnSpc>
              <a:spcBef>
                <a:spcPts val="700"/>
              </a:spcBef>
            </a:pPr>
            <a:endParaRPr lang="en-US">
              <a:solidFill>
                <a:schemeClr val="bg2"/>
              </a:solidFill>
            </a:endParaRPr>
          </a:p>
          <a:p>
            <a:pPr>
              <a:lnSpc>
                <a:spcPct val="100000"/>
              </a:lnSpc>
              <a:spcBef>
                <a:spcPts val="700"/>
              </a:spcBef>
            </a:pPr>
            <a:endParaRPr lang="en-US">
              <a:solidFill>
                <a:schemeClr val="bg2"/>
              </a:solidFill>
            </a:endParaRPr>
          </a:p>
          <a:p>
            <a:pPr>
              <a:lnSpc>
                <a:spcPct val="100000"/>
              </a:lnSpc>
              <a:spcBef>
                <a:spcPts val="700"/>
              </a:spcBef>
            </a:pPr>
            <a:endParaRPr lang="en-US">
              <a:solidFill>
                <a:schemeClr val="bg2"/>
              </a:solidFill>
            </a:endParaRPr>
          </a:p>
          <a:p>
            <a:pPr>
              <a:lnSpc>
                <a:spcPct val="100000"/>
              </a:lnSpc>
              <a:spcBef>
                <a:spcPts val="700"/>
              </a:spcBef>
            </a:pPr>
            <a:endParaRPr lang="en-US">
              <a:solidFill>
                <a:schemeClr val="bg2"/>
              </a:solidFill>
            </a:endParaRPr>
          </a:p>
          <a:p>
            <a:pPr>
              <a:lnSpc>
                <a:spcPct val="100000"/>
              </a:lnSpc>
              <a:spcBef>
                <a:spcPts val="700"/>
              </a:spcBef>
            </a:pPr>
            <a:endParaRPr lang="en-US">
              <a:solidFill>
                <a:schemeClr val="bg2"/>
              </a:solidFill>
            </a:endParaRPr>
          </a:p>
          <a:p>
            <a:pPr>
              <a:lnSpc>
                <a:spcPct val="100000"/>
              </a:lnSpc>
              <a:spcBef>
                <a:spcPts val="700"/>
              </a:spcBef>
            </a:pPr>
            <a:endParaRPr lang="en-US">
              <a:solidFill>
                <a:schemeClr val="bg2"/>
              </a:solidFill>
            </a:endParaRPr>
          </a:p>
        </p:txBody>
      </p:sp>
    </p:spTree>
    <p:extLst>
      <p:ext uri="{BB962C8B-B14F-4D97-AF65-F5344CB8AC3E}">
        <p14:creationId xmlns:p14="http://schemas.microsoft.com/office/powerpoint/2010/main" val="884536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a:extLst>
              <a:ext uri="{FF2B5EF4-FFF2-40B4-BE49-F238E27FC236}">
                <a16:creationId xmlns:a16="http://schemas.microsoft.com/office/drawing/2014/main" id="{386D57F4-67CA-B137-7E15-58DEB19A62AE}"/>
              </a:ext>
            </a:extLst>
          </p:cNvPr>
          <p:cNvPicPr>
            <a:picLocks noGrp="1" noChangeAspect="1"/>
          </p:cNvPicPr>
          <p:nvPr>
            <p:ph sz="quarter" idx="18"/>
          </p:nvPr>
        </p:nvPicPr>
        <p:blipFill rotWithShape="1">
          <a:blip r:embed="rId2" cstate="email">
            <a:extLst>
              <a:ext uri="{28A0092B-C50C-407E-A947-70E740481C1C}">
                <a14:useLocalDpi xmlns:a14="http://schemas.microsoft.com/office/drawing/2010/main" val="0"/>
              </a:ext>
            </a:extLst>
          </a:blip>
          <a:srcRect/>
          <a:stretch/>
        </p:blipFill>
        <p:spPr bwMode="auto">
          <a:xfrm>
            <a:off x="5041483" y="0"/>
            <a:ext cx="7150517" cy="6427513"/>
          </a:xfrm>
          <a:custGeom>
            <a:avLst/>
            <a:gdLst>
              <a:gd name="connsiteX0" fmla="*/ 1802232 w 7336256"/>
              <a:gd name="connsiteY0" fmla="*/ 0 h 6427513"/>
              <a:gd name="connsiteX1" fmla="*/ 7336256 w 7336256"/>
              <a:gd name="connsiteY1" fmla="*/ 0 h 6427513"/>
              <a:gd name="connsiteX2" fmla="*/ 7336256 w 7336256"/>
              <a:gd name="connsiteY2" fmla="*/ 6427513 h 6427513"/>
              <a:gd name="connsiteX3" fmla="*/ 0 w 7336256"/>
              <a:gd name="connsiteY3" fmla="*/ 6427513 h 6427513"/>
            </a:gdLst>
            <a:ahLst/>
            <a:cxnLst>
              <a:cxn ang="0">
                <a:pos x="connsiteX0" y="connsiteY0"/>
              </a:cxn>
              <a:cxn ang="0">
                <a:pos x="connsiteX1" y="connsiteY1"/>
              </a:cxn>
              <a:cxn ang="0">
                <a:pos x="connsiteX2" y="connsiteY2"/>
              </a:cxn>
              <a:cxn ang="0">
                <a:pos x="connsiteX3" y="connsiteY3"/>
              </a:cxn>
            </a:cxnLst>
            <a:rect l="l" t="t" r="r" b="b"/>
            <a:pathLst>
              <a:path w="7336256" h="6427513">
                <a:moveTo>
                  <a:pt x="1802232" y="0"/>
                </a:moveTo>
                <a:lnTo>
                  <a:pt x="7336256" y="0"/>
                </a:lnTo>
                <a:lnTo>
                  <a:pt x="7336256" y="6427513"/>
                </a:lnTo>
                <a:lnTo>
                  <a:pt x="0" y="6427513"/>
                </a:lnTo>
                <a:close/>
              </a:path>
            </a:pathLst>
          </a:custGeom>
        </p:spPr>
      </p:pic>
      <p:sp>
        <p:nvSpPr>
          <p:cNvPr id="5" name="Title 4">
            <a:extLst>
              <a:ext uri="{FF2B5EF4-FFF2-40B4-BE49-F238E27FC236}">
                <a16:creationId xmlns:a16="http://schemas.microsoft.com/office/drawing/2014/main" id="{EFDD040E-AC88-E345-4EDB-12B354404C11}"/>
              </a:ext>
            </a:extLst>
          </p:cNvPr>
          <p:cNvSpPr>
            <a:spLocks noGrp="1"/>
          </p:cNvSpPr>
          <p:nvPr>
            <p:ph type="title"/>
          </p:nvPr>
        </p:nvSpPr>
        <p:spPr>
          <a:xfrm>
            <a:off x="357594" y="1128310"/>
            <a:ext cx="4910695" cy="486749"/>
          </a:xfrm>
        </p:spPr>
        <p:txBody>
          <a:bodyPr/>
          <a:lstStyle/>
          <a:p>
            <a:r>
              <a:rPr lang="en-US"/>
              <a:t>KSM Substantially Started funding and work</a:t>
            </a:r>
          </a:p>
        </p:txBody>
      </p:sp>
      <p:sp>
        <p:nvSpPr>
          <p:cNvPr id="6" name="Text Placeholder 5">
            <a:extLst>
              <a:ext uri="{FF2B5EF4-FFF2-40B4-BE49-F238E27FC236}">
                <a16:creationId xmlns:a16="http://schemas.microsoft.com/office/drawing/2014/main" id="{BC685DFC-BA0B-A400-6C5F-530CB83DDB15}"/>
              </a:ext>
            </a:extLst>
          </p:cNvPr>
          <p:cNvSpPr>
            <a:spLocks noGrp="1"/>
          </p:cNvSpPr>
          <p:nvPr>
            <p:ph type="body" sz="quarter" idx="17"/>
          </p:nvPr>
        </p:nvSpPr>
        <p:spPr>
          <a:xfrm>
            <a:off x="357595" y="1704977"/>
            <a:ext cx="5157380" cy="4896250"/>
          </a:xfrm>
        </p:spPr>
        <p:txBody>
          <a:bodyPr/>
          <a:lstStyle/>
          <a:p>
            <a:pPr>
              <a:buFont typeface="System Font Regular"/>
              <a:buChar char="▸"/>
            </a:pPr>
            <a:r>
              <a:rPr lang="en-US" b="0" i="0" u="none" strike="noStrike" baseline="0">
                <a:solidFill>
                  <a:srgbClr val="364146"/>
                </a:solidFill>
                <a:latin typeface="+mn-lt"/>
              </a:rPr>
              <a:t>To extend KSM’s EA approvals for the life of the project, </a:t>
            </a:r>
            <a:r>
              <a:rPr lang="en-US">
                <a:solidFill>
                  <a:srgbClr val="364146"/>
                </a:solidFill>
                <a:latin typeface="+mn-lt"/>
              </a:rPr>
              <a:t>KSM had to </a:t>
            </a:r>
            <a:r>
              <a:rPr lang="en-US" b="0" i="0" u="none" strike="noStrike" baseline="0">
                <a:solidFill>
                  <a:srgbClr val="364146"/>
                </a:solidFill>
                <a:latin typeface="+mn-lt"/>
              </a:rPr>
              <a:t>be “substantially started” by July 2026</a:t>
            </a:r>
          </a:p>
          <a:p>
            <a:pPr>
              <a:buFont typeface="System Font Regular"/>
              <a:buChar char="▸"/>
            </a:pPr>
            <a:r>
              <a:rPr lang="en-US" b="0" i="0" u="none" strike="noStrike" baseline="0">
                <a:solidFill>
                  <a:srgbClr val="364146"/>
                </a:solidFill>
                <a:latin typeface="+mn-lt"/>
              </a:rPr>
              <a:t>Since early site construction commenced in 2021, Seabridge has spent over $500 million on substantially started activities with a significant portion of the spend to First Nation related companies</a:t>
            </a:r>
          </a:p>
          <a:p>
            <a:pPr>
              <a:buFont typeface="System Font Regular"/>
              <a:buChar char="▸"/>
            </a:pPr>
            <a:r>
              <a:rPr lang="en-US" b="0" i="0" u="none" strike="noStrike" baseline="0">
                <a:solidFill>
                  <a:srgbClr val="364146"/>
                </a:solidFill>
                <a:latin typeface="+mn-lt"/>
              </a:rPr>
              <a:t>Work focused on roads, bridges, camps, fish compensation and power infrastructure </a:t>
            </a:r>
          </a:p>
          <a:p>
            <a:pPr>
              <a:buFont typeface="System Font Regular"/>
              <a:buChar char="▸"/>
            </a:pPr>
            <a:r>
              <a:rPr lang="en-US" b="0" i="0" u="none" strike="noStrike" baseline="0">
                <a:solidFill>
                  <a:srgbClr val="364146"/>
                </a:solidFill>
                <a:latin typeface="+mn-lt"/>
              </a:rPr>
              <a:t>In February 2022, Seabridge secured US$225 million in funding </a:t>
            </a:r>
            <a:br>
              <a:rPr lang="en-US" b="0" i="0" u="none" strike="noStrike" baseline="0">
                <a:solidFill>
                  <a:srgbClr val="364146"/>
                </a:solidFill>
                <a:latin typeface="+mn-lt"/>
              </a:rPr>
            </a:br>
            <a:r>
              <a:rPr lang="en-US" b="0" i="0" u="none" strike="noStrike" baseline="0">
                <a:solidFill>
                  <a:srgbClr val="364146"/>
                </a:solidFill>
                <a:latin typeface="+mn-lt"/>
              </a:rPr>
              <a:t>for substantially started activities from Sprott Royalties and Ontario Teachers Pension Plan by issuing a note that converts </a:t>
            </a:r>
            <a:br>
              <a:rPr lang="en-US" b="0" i="0" u="none" strike="noStrike" baseline="0">
                <a:solidFill>
                  <a:srgbClr val="364146"/>
                </a:solidFill>
                <a:latin typeface="+mn-lt"/>
              </a:rPr>
            </a:br>
            <a:r>
              <a:rPr lang="en-US" b="0" i="0" u="none" strike="noStrike" baseline="0">
                <a:solidFill>
                  <a:srgbClr val="364146"/>
                </a:solidFill>
                <a:latin typeface="+mn-lt"/>
              </a:rPr>
              <a:t>into a 60% silver royalty at KSM at commercial production</a:t>
            </a:r>
          </a:p>
          <a:p>
            <a:pPr>
              <a:buFont typeface="System Font Regular"/>
              <a:buChar char="▸"/>
            </a:pPr>
            <a:r>
              <a:rPr lang="en-US" b="0" i="0" u="none" strike="noStrike" baseline="0">
                <a:solidFill>
                  <a:srgbClr val="364146"/>
                </a:solidFill>
                <a:latin typeface="+mn-lt"/>
              </a:rPr>
              <a:t>In June 2023, Seabridge secured an additional US$150 million </a:t>
            </a:r>
            <a:br>
              <a:rPr lang="en-US" b="0" i="0" u="none" strike="noStrike" baseline="0">
                <a:solidFill>
                  <a:srgbClr val="364146"/>
                </a:solidFill>
                <a:latin typeface="+mn-lt"/>
              </a:rPr>
            </a:br>
            <a:r>
              <a:rPr lang="en-US" b="0" i="0" u="none" strike="noStrike" baseline="0">
                <a:solidFill>
                  <a:srgbClr val="364146"/>
                </a:solidFill>
                <a:latin typeface="+mn-lt"/>
              </a:rPr>
              <a:t>in funding for substantially started activities from Sprott </a:t>
            </a:r>
            <a:br>
              <a:rPr lang="en-US" b="0" i="0" u="none" strike="noStrike" baseline="0">
                <a:solidFill>
                  <a:srgbClr val="364146"/>
                </a:solidFill>
                <a:latin typeface="+mn-lt"/>
              </a:rPr>
            </a:br>
            <a:r>
              <a:rPr lang="en-US" b="0" i="0" u="none" strike="noStrike" baseline="0">
                <a:solidFill>
                  <a:srgbClr val="364146"/>
                </a:solidFill>
                <a:latin typeface="+mn-lt"/>
              </a:rPr>
              <a:t>Royalties by issuing a note that converts into a 1.0% NSR </a:t>
            </a:r>
            <a:br>
              <a:rPr lang="en-US" b="0" i="0" u="none" strike="noStrike" baseline="0">
                <a:solidFill>
                  <a:srgbClr val="364146"/>
                </a:solidFill>
                <a:latin typeface="+mn-lt"/>
              </a:rPr>
            </a:br>
            <a:r>
              <a:rPr lang="en-US" b="0" i="0" u="none" strike="noStrike" baseline="0">
                <a:solidFill>
                  <a:srgbClr val="364146"/>
                </a:solidFill>
                <a:latin typeface="+mn-lt"/>
              </a:rPr>
              <a:t>at KSM at commercial production</a:t>
            </a:r>
          </a:p>
          <a:p>
            <a:pPr>
              <a:lnSpc>
                <a:spcPct val="100000"/>
              </a:lnSpc>
              <a:spcBef>
                <a:spcPts val="800"/>
              </a:spcBef>
              <a:buFont typeface="System Font Regular"/>
              <a:buChar char="▸"/>
            </a:pPr>
            <a:endParaRPr lang="en-US"/>
          </a:p>
          <a:p>
            <a:pPr>
              <a:lnSpc>
                <a:spcPct val="100000"/>
              </a:lnSpc>
              <a:spcBef>
                <a:spcPts val="800"/>
              </a:spcBef>
              <a:buFont typeface="System Font Regular"/>
              <a:buChar char="▸"/>
            </a:pPr>
            <a:endParaRPr lang="en-US"/>
          </a:p>
        </p:txBody>
      </p:sp>
      <p:sp>
        <p:nvSpPr>
          <p:cNvPr id="2" name="Date Placeholder 1">
            <a:extLst>
              <a:ext uri="{FF2B5EF4-FFF2-40B4-BE49-F238E27FC236}">
                <a16:creationId xmlns:a16="http://schemas.microsoft.com/office/drawing/2014/main" id="{DCC41A17-CAAA-0593-943C-7DD6D3B21879}"/>
              </a:ext>
            </a:extLst>
          </p:cNvPr>
          <p:cNvSpPr>
            <a:spLocks noGrp="1"/>
          </p:cNvSpPr>
          <p:nvPr>
            <p:ph type="dt" sz="half" idx="2"/>
          </p:nvPr>
        </p:nvSpPr>
        <p:spPr>
          <a:xfrm>
            <a:off x="10702343" y="6462176"/>
            <a:ext cx="667553" cy="365125"/>
          </a:xfrm>
          <a:prstGeom prst="rect">
            <a:avLst/>
          </a:prstGeom>
        </p:spPr>
        <p:txBody>
          <a:bodyPr/>
          <a:lstStyle/>
          <a:p>
            <a:r>
              <a:rPr lang="en-US"/>
              <a:t>|   2025</a:t>
            </a:r>
          </a:p>
        </p:txBody>
      </p:sp>
      <p:sp>
        <p:nvSpPr>
          <p:cNvPr id="3" name="Footer Placeholder 2">
            <a:extLst>
              <a:ext uri="{FF2B5EF4-FFF2-40B4-BE49-F238E27FC236}">
                <a16:creationId xmlns:a16="http://schemas.microsoft.com/office/drawing/2014/main" id="{D62191CA-2A31-1D03-C765-1703770DE967}"/>
              </a:ext>
            </a:extLst>
          </p:cNvPr>
          <p:cNvSpPr>
            <a:spLocks noGrp="1"/>
          </p:cNvSpPr>
          <p:nvPr>
            <p:ph type="ftr" sz="quarter" idx="3"/>
          </p:nvPr>
        </p:nvSpPr>
        <p:spPr>
          <a:xfrm>
            <a:off x="7340957" y="6462176"/>
            <a:ext cx="3361386" cy="365125"/>
          </a:xfrm>
          <a:prstGeom prst="rect">
            <a:avLst/>
          </a:prstGeom>
        </p:spPr>
        <p:txBody>
          <a:bodyPr/>
          <a:lstStyle/>
          <a:p>
            <a:r>
              <a:rPr lang="en-CA"/>
              <a:t>Www.seabridgegold.com</a:t>
            </a:r>
            <a:endParaRPr lang="en-US"/>
          </a:p>
        </p:txBody>
      </p:sp>
      <p:sp>
        <p:nvSpPr>
          <p:cNvPr id="4" name="Slide Number Placeholder 3">
            <a:extLst>
              <a:ext uri="{FF2B5EF4-FFF2-40B4-BE49-F238E27FC236}">
                <a16:creationId xmlns:a16="http://schemas.microsoft.com/office/drawing/2014/main" id="{59678572-1E1A-0A72-CF06-5A25978E6525}"/>
              </a:ext>
            </a:extLst>
          </p:cNvPr>
          <p:cNvSpPr>
            <a:spLocks noGrp="1"/>
          </p:cNvSpPr>
          <p:nvPr>
            <p:ph type="sldNum" sz="quarter" idx="4"/>
          </p:nvPr>
        </p:nvSpPr>
        <p:spPr>
          <a:xfrm>
            <a:off x="11598497" y="6455468"/>
            <a:ext cx="461359" cy="365125"/>
          </a:xfrm>
          <a:prstGeom prst="rect">
            <a:avLst/>
          </a:prstGeom>
        </p:spPr>
        <p:txBody>
          <a:bodyPr/>
          <a:lstStyle/>
          <a:p>
            <a:fld id="{A41F8B9C-F68A-4CB4-A897-D02AFE5D748E}" type="slidenum">
              <a:rPr lang="en-US" smtClean="0"/>
              <a:pPr/>
              <a:t>15</a:t>
            </a:fld>
            <a:endParaRPr lang="en-US"/>
          </a:p>
        </p:txBody>
      </p:sp>
      <p:sp>
        <p:nvSpPr>
          <p:cNvPr id="10" name="Text Placeholder 10">
            <a:extLst>
              <a:ext uri="{FF2B5EF4-FFF2-40B4-BE49-F238E27FC236}">
                <a16:creationId xmlns:a16="http://schemas.microsoft.com/office/drawing/2014/main" id="{057CABE4-5997-81C0-084D-19F30E39C1B9}"/>
              </a:ext>
            </a:extLst>
          </p:cNvPr>
          <p:cNvSpPr txBox="1">
            <a:spLocks/>
          </p:cNvSpPr>
          <p:nvPr/>
        </p:nvSpPr>
        <p:spPr>
          <a:xfrm>
            <a:off x="7034455" y="5901917"/>
            <a:ext cx="5020405" cy="396431"/>
          </a:xfrm>
          <a:prstGeom prst="rect">
            <a:avLst/>
          </a:prstGeom>
        </p:spPr>
        <p:txBody>
          <a:bodyPr vert="horz" lIns="36000" tIns="45720" rIns="36000" bIns="45720" rtlCol="0">
            <a:noAutofit/>
          </a:bodyPr>
          <a:lstStyle>
            <a:lvl1pPr marL="0" indent="0" algn="l" defTabSz="914400" rtl="0" eaLnBrk="1" latinLnBrk="0" hangingPunct="1">
              <a:lnSpc>
                <a:spcPct val="125000"/>
              </a:lnSpc>
              <a:spcBef>
                <a:spcPts val="500"/>
              </a:spcBef>
              <a:buClr>
                <a:schemeClr val="accent1"/>
              </a:buClr>
              <a:buFont typeface="Montserrat" panose="00000500000000000000" pitchFamily="2" charset="0"/>
              <a:buNone/>
              <a:defRPr sz="1400" b="1" i="0" kern="1200" cap="all" baseline="0">
                <a:solidFill>
                  <a:schemeClr val="tx1"/>
                </a:solidFill>
                <a:latin typeface="+mj-lt"/>
                <a:ea typeface="+mn-ea"/>
                <a:cs typeface="Calibri Light" panose="020F0302020204030204" pitchFamily="34" charset="0"/>
              </a:defRPr>
            </a:lvl1pPr>
            <a:lvl2pPr marL="450850" indent="-269875" algn="l" defTabSz="914400" rtl="0" eaLnBrk="1" latinLnBrk="0" hangingPunct="1">
              <a:lnSpc>
                <a:spcPct val="125000"/>
              </a:lnSpc>
              <a:spcBef>
                <a:spcPts val="500"/>
              </a:spcBef>
              <a:buClr>
                <a:schemeClr val="accent1"/>
              </a:buClr>
              <a:buFont typeface="Montserrat" panose="00000500000000000000" pitchFamily="2" charset="0"/>
              <a:buChar char="▶"/>
              <a:defRPr sz="1400" b="0" i="0" kern="1200">
                <a:solidFill>
                  <a:schemeClr val="tx1"/>
                </a:solidFill>
                <a:latin typeface="Calibri Light" panose="020F0302020204030204" pitchFamily="34" charset="0"/>
                <a:ea typeface="+mn-ea"/>
                <a:cs typeface="Calibri Light" panose="020F0302020204030204" pitchFamily="34" charset="0"/>
              </a:defRPr>
            </a:lvl2pPr>
            <a:lvl3pPr marL="720725"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3pPr>
            <a:lvl4pPr marL="992188"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4pPr>
            <a:lvl5pPr marL="1262063" indent="-2587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200">
                <a:solidFill>
                  <a:schemeClr val="bg2"/>
                </a:solidFill>
              </a:rPr>
              <a:t>Camp 11 Work area </a:t>
            </a:r>
          </a:p>
          <a:p>
            <a:pPr algn="r"/>
            <a:endParaRPr lang="en-US"/>
          </a:p>
        </p:txBody>
      </p:sp>
      <p:sp>
        <p:nvSpPr>
          <p:cNvPr id="18" name="Parallelogram 17">
            <a:extLst>
              <a:ext uri="{FF2B5EF4-FFF2-40B4-BE49-F238E27FC236}">
                <a16:creationId xmlns:a16="http://schemas.microsoft.com/office/drawing/2014/main" id="{470009AF-2A16-86DD-7E49-4FE7A3A262D9}"/>
              </a:ext>
            </a:extLst>
          </p:cNvPr>
          <p:cNvSpPr/>
          <p:nvPr/>
        </p:nvSpPr>
        <p:spPr>
          <a:xfrm>
            <a:off x="5343525" y="0"/>
            <a:ext cx="3700463" cy="6436006"/>
          </a:xfrm>
          <a:prstGeom prst="parallelogram">
            <a:avLst>
              <a:gd name="adj" fmla="val 48226"/>
            </a:avLst>
          </a:prstGeom>
          <a:solidFill>
            <a:schemeClr val="bg2">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55074660-FFFD-2465-0085-97BD40F1A0DA}"/>
              </a:ext>
            </a:extLst>
          </p:cNvPr>
          <p:cNvCxnSpPr>
            <a:cxnSpLocks/>
          </p:cNvCxnSpPr>
          <p:nvPr/>
        </p:nvCxnSpPr>
        <p:spPr>
          <a:xfrm>
            <a:off x="5300661" y="5874882"/>
            <a:ext cx="681990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7825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bridge over a river&#10;&#10;Description automatically generated">
            <a:extLst>
              <a:ext uri="{FF2B5EF4-FFF2-40B4-BE49-F238E27FC236}">
                <a16:creationId xmlns:a16="http://schemas.microsoft.com/office/drawing/2014/main" id="{BF58B7BC-9F10-3BC9-75F7-B17854F390B0}"/>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a:xfrm>
            <a:off x="7298507" y="-14078"/>
            <a:ext cx="4919638" cy="6426427"/>
          </a:xfrm>
          <a:custGeom>
            <a:avLst/>
            <a:gdLst>
              <a:gd name="connsiteX0" fmla="*/ 989137 w 4919638"/>
              <a:gd name="connsiteY0" fmla="*/ 0 h 6426427"/>
              <a:gd name="connsiteX1" fmla="*/ 4919638 w 4919638"/>
              <a:gd name="connsiteY1" fmla="*/ 0 h 6426427"/>
              <a:gd name="connsiteX2" fmla="*/ 4919638 w 4919638"/>
              <a:gd name="connsiteY2" fmla="*/ 6426427 h 6426427"/>
              <a:gd name="connsiteX3" fmla="*/ 0 w 4919638"/>
              <a:gd name="connsiteY3" fmla="*/ 6426427 h 6426427"/>
            </a:gdLst>
            <a:ahLst/>
            <a:cxnLst>
              <a:cxn ang="0">
                <a:pos x="connsiteX0" y="connsiteY0"/>
              </a:cxn>
              <a:cxn ang="0">
                <a:pos x="connsiteX1" y="connsiteY1"/>
              </a:cxn>
              <a:cxn ang="0">
                <a:pos x="connsiteX2" y="connsiteY2"/>
              </a:cxn>
              <a:cxn ang="0">
                <a:pos x="connsiteX3" y="connsiteY3"/>
              </a:cxn>
            </a:cxnLst>
            <a:rect l="l" t="t" r="r" b="b"/>
            <a:pathLst>
              <a:path w="4919638" h="6426427">
                <a:moveTo>
                  <a:pt x="989137" y="0"/>
                </a:moveTo>
                <a:lnTo>
                  <a:pt x="4919638" y="0"/>
                </a:lnTo>
                <a:lnTo>
                  <a:pt x="4919638" y="6426427"/>
                </a:lnTo>
                <a:lnTo>
                  <a:pt x="0" y="6426427"/>
                </a:lnTo>
                <a:close/>
              </a:path>
            </a:pathLst>
          </a:custGeom>
        </p:spPr>
      </p:pic>
      <p:sp>
        <p:nvSpPr>
          <p:cNvPr id="147" name="Rectangle 146">
            <a:extLst>
              <a:ext uri="{FF2B5EF4-FFF2-40B4-BE49-F238E27FC236}">
                <a16:creationId xmlns:a16="http://schemas.microsoft.com/office/drawing/2014/main" id="{D5D782E5-C6CA-ED84-30DB-2FD08EE8ED68}"/>
              </a:ext>
            </a:extLst>
          </p:cNvPr>
          <p:cNvSpPr/>
          <p:nvPr/>
        </p:nvSpPr>
        <p:spPr>
          <a:xfrm>
            <a:off x="13252" y="13252"/>
            <a:ext cx="8327982" cy="6437933"/>
          </a:xfrm>
          <a:custGeom>
            <a:avLst/>
            <a:gdLst>
              <a:gd name="connsiteX0" fmla="*/ 0 w 7811147"/>
              <a:gd name="connsiteY0" fmla="*/ 0 h 6411428"/>
              <a:gd name="connsiteX1" fmla="*/ 7811147 w 7811147"/>
              <a:gd name="connsiteY1" fmla="*/ 0 h 6411428"/>
              <a:gd name="connsiteX2" fmla="*/ 7811147 w 7811147"/>
              <a:gd name="connsiteY2" fmla="*/ 6411428 h 6411428"/>
              <a:gd name="connsiteX3" fmla="*/ 0 w 7811147"/>
              <a:gd name="connsiteY3" fmla="*/ 6411428 h 6411428"/>
              <a:gd name="connsiteX4" fmla="*/ 0 w 7811147"/>
              <a:gd name="connsiteY4" fmla="*/ 0 h 6411428"/>
              <a:gd name="connsiteX0" fmla="*/ 0 w 8327982"/>
              <a:gd name="connsiteY0" fmla="*/ 13252 h 6424680"/>
              <a:gd name="connsiteX1" fmla="*/ 8327982 w 8327982"/>
              <a:gd name="connsiteY1" fmla="*/ 0 h 6424680"/>
              <a:gd name="connsiteX2" fmla="*/ 7811147 w 8327982"/>
              <a:gd name="connsiteY2" fmla="*/ 6424680 h 6424680"/>
              <a:gd name="connsiteX3" fmla="*/ 0 w 8327982"/>
              <a:gd name="connsiteY3" fmla="*/ 6424680 h 6424680"/>
              <a:gd name="connsiteX4" fmla="*/ 0 w 8327982"/>
              <a:gd name="connsiteY4" fmla="*/ 13252 h 6424680"/>
              <a:gd name="connsiteX0" fmla="*/ 0 w 8327982"/>
              <a:gd name="connsiteY0" fmla="*/ 13252 h 6437933"/>
              <a:gd name="connsiteX1" fmla="*/ 8327982 w 8327982"/>
              <a:gd name="connsiteY1" fmla="*/ 0 h 6437933"/>
              <a:gd name="connsiteX2" fmla="*/ 7294312 w 8327982"/>
              <a:gd name="connsiteY2" fmla="*/ 6437933 h 6437933"/>
              <a:gd name="connsiteX3" fmla="*/ 0 w 8327982"/>
              <a:gd name="connsiteY3" fmla="*/ 6424680 h 6437933"/>
              <a:gd name="connsiteX4" fmla="*/ 0 w 8327982"/>
              <a:gd name="connsiteY4" fmla="*/ 13252 h 6437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982" h="6437933">
                <a:moveTo>
                  <a:pt x="0" y="13252"/>
                </a:moveTo>
                <a:lnTo>
                  <a:pt x="8327982" y="0"/>
                </a:lnTo>
                <a:lnTo>
                  <a:pt x="7294312" y="6437933"/>
                </a:lnTo>
                <a:lnTo>
                  <a:pt x="0" y="6424680"/>
                </a:lnTo>
                <a:lnTo>
                  <a:pt x="0" y="1325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E3191BB9-BF49-45D5-A2D1-8CD9444EE0E1}"/>
              </a:ext>
            </a:extLst>
          </p:cNvPr>
          <p:cNvSpPr>
            <a:spLocks noGrp="1"/>
          </p:cNvSpPr>
          <p:nvPr>
            <p:ph type="dt" sz="half" idx="2"/>
          </p:nvPr>
        </p:nvSpPr>
        <p:spPr>
          <a:xfrm>
            <a:off x="10702343" y="6462176"/>
            <a:ext cx="667553" cy="365125"/>
          </a:xfrm>
          <a:prstGeom prst="rect">
            <a:avLst/>
          </a:prstGeom>
        </p:spPr>
        <p:txBody>
          <a:bodyPr/>
          <a:lstStyle/>
          <a:p>
            <a:r>
              <a:rPr lang="en-US"/>
              <a:t>|   2025</a:t>
            </a:r>
          </a:p>
        </p:txBody>
      </p:sp>
      <p:sp>
        <p:nvSpPr>
          <p:cNvPr id="7" name="Footer Placeholder 6">
            <a:extLst>
              <a:ext uri="{FF2B5EF4-FFF2-40B4-BE49-F238E27FC236}">
                <a16:creationId xmlns:a16="http://schemas.microsoft.com/office/drawing/2014/main" id="{4F408CF0-193E-465E-A877-3383778F1073}"/>
              </a:ext>
            </a:extLst>
          </p:cNvPr>
          <p:cNvSpPr>
            <a:spLocks noGrp="1"/>
          </p:cNvSpPr>
          <p:nvPr>
            <p:ph type="ftr" sz="quarter" idx="3"/>
          </p:nvPr>
        </p:nvSpPr>
        <p:spPr>
          <a:xfrm>
            <a:off x="7340957" y="6462176"/>
            <a:ext cx="3361386" cy="365125"/>
          </a:xfrm>
          <a:prstGeom prst="rect">
            <a:avLst/>
          </a:prstGeom>
        </p:spPr>
        <p:txBody>
          <a:bodyPr/>
          <a:lstStyle/>
          <a:p>
            <a:r>
              <a:rPr lang="en-CA"/>
              <a:t>Www.seabridgegold.com</a:t>
            </a:r>
            <a:endParaRPr lang="en-US"/>
          </a:p>
        </p:txBody>
      </p:sp>
      <p:sp>
        <p:nvSpPr>
          <p:cNvPr id="8" name="Slide Number Placeholder 7">
            <a:extLst>
              <a:ext uri="{FF2B5EF4-FFF2-40B4-BE49-F238E27FC236}">
                <a16:creationId xmlns:a16="http://schemas.microsoft.com/office/drawing/2014/main" id="{5147C4B7-0E4A-4B75-9C78-768C81B37ACE}"/>
              </a:ext>
            </a:extLst>
          </p:cNvPr>
          <p:cNvSpPr>
            <a:spLocks noGrp="1"/>
          </p:cNvSpPr>
          <p:nvPr>
            <p:ph type="sldNum" sz="quarter" idx="4"/>
          </p:nvPr>
        </p:nvSpPr>
        <p:spPr>
          <a:xfrm>
            <a:off x="11598497" y="6455468"/>
            <a:ext cx="461359" cy="365125"/>
          </a:xfrm>
          <a:prstGeom prst="rect">
            <a:avLst/>
          </a:prstGeom>
        </p:spPr>
        <p:txBody>
          <a:bodyPr/>
          <a:lstStyle/>
          <a:p>
            <a:fld id="{A41F8B9C-F68A-4CB4-A897-D02AFE5D748E}" type="slidenum">
              <a:rPr lang="en-US" smtClean="0"/>
              <a:pPr/>
              <a:t>16</a:t>
            </a:fld>
            <a:endParaRPr lang="en-US"/>
          </a:p>
        </p:txBody>
      </p:sp>
      <p:sp>
        <p:nvSpPr>
          <p:cNvPr id="2" name="Title 1">
            <a:extLst>
              <a:ext uri="{FF2B5EF4-FFF2-40B4-BE49-F238E27FC236}">
                <a16:creationId xmlns:a16="http://schemas.microsoft.com/office/drawing/2014/main" id="{8920960D-083D-4D78-9074-27EF4C4B8DE3}"/>
              </a:ext>
            </a:extLst>
          </p:cNvPr>
          <p:cNvSpPr>
            <a:spLocks noGrp="1"/>
          </p:cNvSpPr>
          <p:nvPr>
            <p:ph type="title" idx="4294967295"/>
          </p:nvPr>
        </p:nvSpPr>
        <p:spPr>
          <a:xfrm>
            <a:off x="570004" y="616419"/>
            <a:ext cx="7381300" cy="652462"/>
          </a:xfrm>
        </p:spPr>
        <p:txBody>
          <a:bodyPr/>
          <a:lstStyle/>
          <a:p>
            <a:r>
              <a:rPr lang="en-US"/>
              <a:t>KSM Substantially Started designation</a:t>
            </a:r>
          </a:p>
        </p:txBody>
      </p:sp>
      <p:sp>
        <p:nvSpPr>
          <p:cNvPr id="9" name="Text Placeholder 5">
            <a:extLst>
              <a:ext uri="{FF2B5EF4-FFF2-40B4-BE49-F238E27FC236}">
                <a16:creationId xmlns:a16="http://schemas.microsoft.com/office/drawing/2014/main" id="{BD199025-9219-1A5C-0D62-974E3DE8383B}"/>
              </a:ext>
            </a:extLst>
          </p:cNvPr>
          <p:cNvSpPr txBox="1">
            <a:spLocks/>
          </p:cNvSpPr>
          <p:nvPr/>
        </p:nvSpPr>
        <p:spPr>
          <a:xfrm>
            <a:off x="525529" y="1322407"/>
            <a:ext cx="6717599" cy="4336271"/>
          </a:xfrm>
          <a:prstGeom prst="rect">
            <a:avLst/>
          </a:prstGeom>
        </p:spPr>
        <p:txBody>
          <a:bodyPr vert="horz" lIns="36000" tIns="45720" rIns="36000" bIns="45720" rtlCol="0">
            <a:noAutofit/>
          </a:bodyPr>
          <a:lstStyle>
            <a:lvl1pPr marL="266700" indent="-266700" algn="l" defTabSz="914400" rtl="0" eaLnBrk="1" latinLnBrk="0" hangingPunct="1">
              <a:lnSpc>
                <a:spcPct val="125000"/>
              </a:lnSpc>
              <a:spcBef>
                <a:spcPts val="500"/>
              </a:spcBef>
              <a:buClr>
                <a:schemeClr val="accent1"/>
              </a:buClr>
              <a:buFont typeface="Montserrat" panose="00000500000000000000" pitchFamily="2" charset="0"/>
              <a:buChar char="▶"/>
              <a:defRPr sz="1400" b="0" i="0" kern="1200">
                <a:solidFill>
                  <a:schemeClr val="tx1"/>
                </a:solidFill>
                <a:latin typeface="Calibri Light" panose="020F0302020204030204" pitchFamily="34" charset="0"/>
                <a:ea typeface="+mn-ea"/>
                <a:cs typeface="Calibri Light" panose="020F0302020204030204" pitchFamily="34" charset="0"/>
              </a:defRPr>
            </a:lvl1pPr>
            <a:lvl2pPr marL="450850" indent="-269875" algn="l" defTabSz="914400" rtl="0" eaLnBrk="1" latinLnBrk="0" hangingPunct="1">
              <a:lnSpc>
                <a:spcPct val="125000"/>
              </a:lnSpc>
              <a:spcBef>
                <a:spcPts val="500"/>
              </a:spcBef>
              <a:buClr>
                <a:schemeClr val="accent1"/>
              </a:buClr>
              <a:buFont typeface="Montserrat" panose="00000500000000000000" pitchFamily="2" charset="0"/>
              <a:buChar char="▶"/>
              <a:defRPr sz="1400" b="0" i="0" kern="1200">
                <a:solidFill>
                  <a:schemeClr val="tx1"/>
                </a:solidFill>
                <a:latin typeface="Calibri Light" panose="020F0302020204030204" pitchFamily="34" charset="0"/>
                <a:ea typeface="+mn-ea"/>
                <a:cs typeface="Calibri Light" panose="020F0302020204030204" pitchFamily="34" charset="0"/>
              </a:defRPr>
            </a:lvl2pPr>
            <a:lvl3pPr marL="720725"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3pPr>
            <a:lvl4pPr marL="992188"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4pPr>
            <a:lvl5pPr marL="1262063" indent="-2587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buFont typeface="System Font Regular"/>
              <a:buChar char="▸"/>
            </a:pPr>
            <a:r>
              <a:rPr lang="en-US" dirty="0">
                <a:solidFill>
                  <a:srgbClr val="364146"/>
                </a:solidFill>
                <a:latin typeface="+mn-lt"/>
              </a:rPr>
              <a:t>On January 16, 2024 Seabridge filed the formal application with the B.C. Regulators for a “Substantially Started” designation</a:t>
            </a:r>
          </a:p>
          <a:p>
            <a:pPr algn="just">
              <a:lnSpc>
                <a:spcPct val="100000"/>
              </a:lnSpc>
              <a:buFont typeface="System Font Regular"/>
              <a:buChar char="▸"/>
            </a:pPr>
            <a:r>
              <a:rPr lang="en-US" dirty="0">
                <a:solidFill>
                  <a:srgbClr val="364146"/>
                </a:solidFill>
                <a:latin typeface="+mn-lt"/>
              </a:rPr>
              <a:t>The application was submitted with letters of support from the Tahltan Central Government, the Nisga’a </a:t>
            </a:r>
            <a:r>
              <a:rPr lang="en-US" dirty="0" err="1">
                <a:solidFill>
                  <a:srgbClr val="364146"/>
                </a:solidFill>
                <a:latin typeface="+mn-lt"/>
              </a:rPr>
              <a:t>Lisims</a:t>
            </a:r>
            <a:r>
              <a:rPr lang="en-US" dirty="0">
                <a:solidFill>
                  <a:srgbClr val="364146"/>
                </a:solidFill>
                <a:latin typeface="+mn-lt"/>
              </a:rPr>
              <a:t> Government, B.C. Hydro, District of Stewart, City of Terrace, District of New Hazelton, Town of Smithers, Office of the Gitxsan Hereditary Chiefs and the District of Kitimat-Stikine</a:t>
            </a:r>
          </a:p>
          <a:p>
            <a:pPr algn="just">
              <a:lnSpc>
                <a:spcPct val="100000"/>
              </a:lnSpc>
              <a:buFont typeface="System Font Regular"/>
              <a:buChar char="▸"/>
            </a:pPr>
            <a:r>
              <a:rPr lang="en-US" b="1" u="sng" dirty="0">
                <a:solidFill>
                  <a:srgbClr val="364146"/>
                </a:solidFill>
                <a:latin typeface="+mn-lt"/>
              </a:rPr>
              <a:t>On July 25, 2024 KSM was designated as “Substantially Started”</a:t>
            </a:r>
          </a:p>
          <a:p>
            <a:pPr algn="just">
              <a:lnSpc>
                <a:spcPct val="100000"/>
              </a:lnSpc>
              <a:buFont typeface="System Font Regular"/>
              <a:buChar char="▸"/>
            </a:pPr>
            <a:r>
              <a:rPr lang="en-US" dirty="0">
                <a:solidFill>
                  <a:srgbClr val="364146"/>
                </a:solidFill>
                <a:latin typeface="+mn-lt"/>
              </a:rPr>
              <a:t>Two petitions have been filed seeking to quash the decision to designate the KSM Project “substantially started ”:</a:t>
            </a:r>
          </a:p>
          <a:p>
            <a:pPr lvl="2" algn="just">
              <a:lnSpc>
                <a:spcPct val="100000"/>
              </a:lnSpc>
              <a:buFont typeface="System Font Regular"/>
              <a:buChar char="▸"/>
            </a:pPr>
            <a:r>
              <a:rPr lang="en-US" sz="1400" dirty="0">
                <a:solidFill>
                  <a:srgbClr val="364146"/>
                </a:solidFill>
                <a:latin typeface="+mn-lt"/>
              </a:rPr>
              <a:t>One by Tsetsaut Skii km Lax Ha (TSKLH) claiming (1) a breach by the Province of its duties to consult and proceed fairly and (2) the decision was unreasonable</a:t>
            </a:r>
          </a:p>
          <a:p>
            <a:pPr lvl="2" algn="just">
              <a:lnSpc>
                <a:spcPct val="100000"/>
              </a:lnSpc>
              <a:buFont typeface="System Font Regular"/>
              <a:buChar char="▸"/>
            </a:pPr>
            <a:r>
              <a:rPr lang="en-US" sz="1400" dirty="0">
                <a:solidFill>
                  <a:srgbClr val="364146"/>
                </a:solidFill>
                <a:latin typeface="+mn-lt"/>
              </a:rPr>
              <a:t>One by two NGOs also claiming that the decision was unreasonable</a:t>
            </a:r>
          </a:p>
          <a:p>
            <a:pPr marL="285750" lvl="1" indent="-285750">
              <a:lnSpc>
                <a:spcPct val="100000"/>
              </a:lnSpc>
              <a:buFont typeface="System Font Regular"/>
              <a:buChar char="▸"/>
            </a:pPr>
            <a:r>
              <a:rPr lang="en-US" dirty="0">
                <a:solidFill>
                  <a:srgbClr val="364146"/>
                </a:solidFill>
                <a:latin typeface="+mn-lt"/>
              </a:rPr>
              <a:t>Seabridge will participate in defending the decision, is confident that consultation with TSKLH took place, and believes there is ample evidence the decision was reasonable</a:t>
            </a:r>
          </a:p>
          <a:p>
            <a:pPr marL="285750" lvl="1" indent="-285750" algn="just">
              <a:lnSpc>
                <a:spcPct val="100000"/>
              </a:lnSpc>
              <a:buFont typeface="System Font Regular"/>
              <a:buChar char="▸"/>
            </a:pPr>
            <a:r>
              <a:rPr lang="en-US" dirty="0">
                <a:solidFill>
                  <a:srgbClr val="364146"/>
                </a:solidFill>
                <a:latin typeface="+mn-lt"/>
              </a:rPr>
              <a:t>Substantially Started remains in force. If a Petition is successful, a typical court order would require resumption of the “substantially started” determination process</a:t>
            </a:r>
            <a:endParaRPr lang="en-US" strike="sngStrike" dirty="0">
              <a:solidFill>
                <a:srgbClr val="364146"/>
              </a:solidFill>
              <a:latin typeface="+mn-lt"/>
            </a:endParaRPr>
          </a:p>
          <a:p>
            <a:pPr marL="285750" lvl="1" indent="-285750" algn="just">
              <a:lnSpc>
                <a:spcPct val="100000"/>
              </a:lnSpc>
              <a:buFont typeface="System Font Regular"/>
              <a:buChar char="▸"/>
            </a:pPr>
            <a:r>
              <a:rPr lang="en-US" dirty="0">
                <a:solidFill>
                  <a:srgbClr val="364146"/>
                </a:solidFill>
                <a:latin typeface="+mn-lt"/>
              </a:rPr>
              <a:t>B.C Government and Seabridge have filed responses to petitions. Court date set for September 22 to October 1, 2025</a:t>
            </a:r>
          </a:p>
          <a:p>
            <a:pPr lvl="1" algn="just">
              <a:lnSpc>
                <a:spcPct val="100000"/>
              </a:lnSpc>
              <a:buFont typeface="System Font Regular"/>
              <a:buChar char="▸"/>
            </a:pPr>
            <a:endParaRPr lang="en-US" dirty="0">
              <a:solidFill>
                <a:srgbClr val="364146"/>
              </a:solidFill>
              <a:latin typeface="+mn-lt"/>
            </a:endParaRPr>
          </a:p>
          <a:p>
            <a:pPr algn="just">
              <a:lnSpc>
                <a:spcPct val="100000"/>
              </a:lnSpc>
              <a:spcBef>
                <a:spcPts val="800"/>
              </a:spcBef>
              <a:buFont typeface="System Font Regular"/>
              <a:buChar char="▸"/>
            </a:pPr>
            <a:endParaRPr lang="en-US" sz="1300" dirty="0"/>
          </a:p>
          <a:p>
            <a:pPr algn="just">
              <a:lnSpc>
                <a:spcPct val="100000"/>
              </a:lnSpc>
              <a:spcBef>
                <a:spcPts val="800"/>
              </a:spcBef>
              <a:buFont typeface="System Font Regular"/>
              <a:buChar char="▸"/>
            </a:pPr>
            <a:endParaRPr lang="en-US" sz="1300" dirty="0"/>
          </a:p>
        </p:txBody>
      </p:sp>
      <p:sp>
        <p:nvSpPr>
          <p:cNvPr id="12" name="TextBox 11">
            <a:extLst>
              <a:ext uri="{FF2B5EF4-FFF2-40B4-BE49-F238E27FC236}">
                <a16:creationId xmlns:a16="http://schemas.microsoft.com/office/drawing/2014/main" id="{08807AEA-71D0-4916-E79F-23999BCEFA33}"/>
              </a:ext>
            </a:extLst>
          </p:cNvPr>
          <p:cNvSpPr txBox="1"/>
          <p:nvPr/>
        </p:nvSpPr>
        <p:spPr>
          <a:xfrm>
            <a:off x="10691139" y="511486"/>
            <a:ext cx="1357513" cy="276999"/>
          </a:xfrm>
          <a:prstGeom prst="rect">
            <a:avLst/>
          </a:prstGeom>
          <a:noFill/>
        </p:spPr>
        <p:txBody>
          <a:bodyPr wrap="square">
            <a:spAutoFit/>
          </a:bodyPr>
          <a:lstStyle/>
          <a:p>
            <a:r>
              <a:rPr lang="en-US" sz="1200" b="1">
                <a:solidFill>
                  <a:schemeClr val="bg2"/>
                </a:solidFill>
                <a:latin typeface="Calibri Light" panose="020F0302020204030204" pitchFamily="34" charset="0"/>
                <a:cs typeface="Calibri Light" panose="020F0302020204030204" pitchFamily="34" charset="0"/>
              </a:rPr>
              <a:t>Bell-Irving Bridge </a:t>
            </a:r>
            <a:endParaRPr lang="en-US" sz="1200" b="1">
              <a:solidFill>
                <a:schemeClr val="bg2"/>
              </a:solidFill>
            </a:endParaRPr>
          </a:p>
        </p:txBody>
      </p:sp>
      <p:sp>
        <p:nvSpPr>
          <p:cNvPr id="4" name="Parallelogram 3">
            <a:extLst>
              <a:ext uri="{FF2B5EF4-FFF2-40B4-BE49-F238E27FC236}">
                <a16:creationId xmlns:a16="http://schemas.microsoft.com/office/drawing/2014/main" id="{C174631D-EE85-ED36-490F-E7EA2F11A353}"/>
              </a:ext>
            </a:extLst>
          </p:cNvPr>
          <p:cNvSpPr/>
          <p:nvPr/>
        </p:nvSpPr>
        <p:spPr>
          <a:xfrm>
            <a:off x="7282594" y="-17930"/>
            <a:ext cx="1109027" cy="6436004"/>
          </a:xfrm>
          <a:prstGeom prst="parallelogram">
            <a:avLst>
              <a:gd name="adj" fmla="val 92182"/>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1A1AB8EB-7B99-7587-60DB-EECCA48F5B88}"/>
              </a:ext>
            </a:extLst>
          </p:cNvPr>
          <p:cNvSpPr/>
          <p:nvPr/>
        </p:nvSpPr>
        <p:spPr>
          <a:xfrm>
            <a:off x="7516883" y="0"/>
            <a:ext cx="2104196" cy="6436006"/>
          </a:xfrm>
          <a:prstGeom prst="parallelogram">
            <a:avLst>
              <a:gd name="adj" fmla="val 48226"/>
            </a:avLst>
          </a:prstGeom>
          <a:solidFill>
            <a:schemeClr val="bg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4D99E10B-BC77-7EBF-AD8F-854DE635BB16}"/>
              </a:ext>
            </a:extLst>
          </p:cNvPr>
          <p:cNvCxnSpPr>
            <a:cxnSpLocks/>
          </p:cNvCxnSpPr>
          <p:nvPr/>
        </p:nvCxnSpPr>
        <p:spPr>
          <a:xfrm>
            <a:off x="556591" y="5941143"/>
            <a:ext cx="11635409" cy="0"/>
          </a:xfrm>
          <a:prstGeom prst="line">
            <a:avLst/>
          </a:prstGeom>
          <a:ln w="3810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499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108F26F1-1229-71DD-67CE-3A4346CBC3E7}"/>
              </a:ext>
            </a:extLst>
          </p:cNvPr>
          <p:cNvPicPr>
            <a:picLocks noGrp="1" noChangeAspect="1"/>
          </p:cNvPicPr>
          <p:nvPr>
            <p:ph type="pic" sz="quarter" idx="22"/>
          </p:nvPr>
        </p:nvPicPr>
        <p:blipFill rotWithShape="1">
          <a:blip r:embed="rId2" cstate="email">
            <a:extLst>
              <a:ext uri="{28A0092B-C50C-407E-A947-70E740481C1C}">
                <a14:useLocalDpi xmlns:a14="http://schemas.microsoft.com/office/drawing/2010/main" val="0"/>
              </a:ext>
            </a:extLst>
          </a:blip>
          <a:srcRect/>
          <a:stretch/>
        </p:blipFill>
        <p:spPr>
          <a:xfrm>
            <a:off x="1" y="-16856"/>
            <a:ext cx="9139569" cy="6442268"/>
          </a:xfrm>
          <a:custGeom>
            <a:avLst/>
            <a:gdLst>
              <a:gd name="connsiteX0" fmla="*/ 0 w 9139569"/>
              <a:gd name="connsiteY0" fmla="*/ 0 h 6442268"/>
              <a:gd name="connsiteX1" fmla="*/ 9139569 w 9139569"/>
              <a:gd name="connsiteY1" fmla="*/ 12279 h 6442268"/>
              <a:gd name="connsiteX2" fmla="*/ 7915289 w 9139569"/>
              <a:gd name="connsiteY2" fmla="*/ 6439654 h 6442268"/>
              <a:gd name="connsiteX3" fmla="*/ 0 w 9139569"/>
              <a:gd name="connsiteY3" fmla="*/ 6442268 h 6442268"/>
            </a:gdLst>
            <a:ahLst/>
            <a:cxnLst>
              <a:cxn ang="0">
                <a:pos x="connsiteX0" y="connsiteY0"/>
              </a:cxn>
              <a:cxn ang="0">
                <a:pos x="connsiteX1" y="connsiteY1"/>
              </a:cxn>
              <a:cxn ang="0">
                <a:pos x="connsiteX2" y="connsiteY2"/>
              </a:cxn>
              <a:cxn ang="0">
                <a:pos x="connsiteX3" y="connsiteY3"/>
              </a:cxn>
            </a:cxnLst>
            <a:rect l="l" t="t" r="r" b="b"/>
            <a:pathLst>
              <a:path w="9139569" h="6442268">
                <a:moveTo>
                  <a:pt x="0" y="0"/>
                </a:moveTo>
                <a:lnTo>
                  <a:pt x="9139569" y="12279"/>
                </a:lnTo>
                <a:lnTo>
                  <a:pt x="7915289" y="6439654"/>
                </a:lnTo>
                <a:lnTo>
                  <a:pt x="0" y="6442268"/>
                </a:lnTo>
                <a:close/>
              </a:path>
            </a:pathLst>
          </a:custGeom>
        </p:spPr>
      </p:pic>
      <p:sp>
        <p:nvSpPr>
          <p:cNvPr id="18" name="Freeform 17">
            <a:extLst>
              <a:ext uri="{FF2B5EF4-FFF2-40B4-BE49-F238E27FC236}">
                <a16:creationId xmlns:a16="http://schemas.microsoft.com/office/drawing/2014/main" id="{BB73F01D-B0EA-0B78-EA29-B2AB62444BFD}"/>
              </a:ext>
            </a:extLst>
          </p:cNvPr>
          <p:cNvSpPr/>
          <p:nvPr/>
        </p:nvSpPr>
        <p:spPr>
          <a:xfrm>
            <a:off x="7996166" y="-12864"/>
            <a:ext cx="3306729" cy="6888699"/>
          </a:xfrm>
          <a:custGeom>
            <a:avLst/>
            <a:gdLst>
              <a:gd name="connsiteX0" fmla="*/ 0 w 1205753"/>
              <a:gd name="connsiteY0" fmla="*/ 0 h 6871447"/>
              <a:gd name="connsiteX1" fmla="*/ 183776 w 1205753"/>
              <a:gd name="connsiteY1" fmla="*/ 0 h 6871447"/>
              <a:gd name="connsiteX2" fmla="*/ 1205753 w 1205753"/>
              <a:gd name="connsiteY2" fmla="*/ 1990164 h 6871447"/>
              <a:gd name="connsiteX3" fmla="*/ 183777 w 1205753"/>
              <a:gd name="connsiteY3" fmla="*/ 6871447 h 6871447"/>
              <a:gd name="connsiteX4" fmla="*/ 123 w 1205753"/>
              <a:gd name="connsiteY4" fmla="*/ 6870864 h 6871447"/>
              <a:gd name="connsiteX5" fmla="*/ 1021977 w 1205753"/>
              <a:gd name="connsiteY5" fmla="*/ 1990164 h 6871447"/>
              <a:gd name="connsiteX0" fmla="*/ 0 w 2068395"/>
              <a:gd name="connsiteY0" fmla="*/ 0 h 6871447"/>
              <a:gd name="connsiteX1" fmla="*/ 183776 w 2068395"/>
              <a:gd name="connsiteY1" fmla="*/ 0 h 6871447"/>
              <a:gd name="connsiteX2" fmla="*/ 2068395 w 2068395"/>
              <a:gd name="connsiteY2" fmla="*/ 1955659 h 6871447"/>
              <a:gd name="connsiteX3" fmla="*/ 183777 w 2068395"/>
              <a:gd name="connsiteY3" fmla="*/ 6871447 h 6871447"/>
              <a:gd name="connsiteX4" fmla="*/ 123 w 2068395"/>
              <a:gd name="connsiteY4" fmla="*/ 6870864 h 6871447"/>
              <a:gd name="connsiteX5" fmla="*/ 1021977 w 2068395"/>
              <a:gd name="connsiteY5" fmla="*/ 1990164 h 6871447"/>
              <a:gd name="connsiteX6" fmla="*/ 0 w 2068395"/>
              <a:gd name="connsiteY6" fmla="*/ 0 h 6871447"/>
              <a:gd name="connsiteX0" fmla="*/ 0 w 2068395"/>
              <a:gd name="connsiteY0" fmla="*/ 0 h 6871447"/>
              <a:gd name="connsiteX1" fmla="*/ 1322463 w 2068395"/>
              <a:gd name="connsiteY1" fmla="*/ 17253 h 6871447"/>
              <a:gd name="connsiteX2" fmla="*/ 2068395 w 2068395"/>
              <a:gd name="connsiteY2" fmla="*/ 1955659 h 6871447"/>
              <a:gd name="connsiteX3" fmla="*/ 183777 w 2068395"/>
              <a:gd name="connsiteY3" fmla="*/ 6871447 h 6871447"/>
              <a:gd name="connsiteX4" fmla="*/ 123 w 2068395"/>
              <a:gd name="connsiteY4" fmla="*/ 6870864 h 6871447"/>
              <a:gd name="connsiteX5" fmla="*/ 1021977 w 2068395"/>
              <a:gd name="connsiteY5" fmla="*/ 1990164 h 6871447"/>
              <a:gd name="connsiteX6" fmla="*/ 0 w 2068395"/>
              <a:gd name="connsiteY6" fmla="*/ 0 h 6871447"/>
              <a:gd name="connsiteX0" fmla="*/ 0 w 2068395"/>
              <a:gd name="connsiteY0" fmla="*/ 0 h 6888699"/>
              <a:gd name="connsiteX1" fmla="*/ 1322463 w 2068395"/>
              <a:gd name="connsiteY1" fmla="*/ 17253 h 6888699"/>
              <a:gd name="connsiteX2" fmla="*/ 2068395 w 2068395"/>
              <a:gd name="connsiteY2" fmla="*/ 1955659 h 6888699"/>
              <a:gd name="connsiteX3" fmla="*/ 1098177 w 2068395"/>
              <a:gd name="connsiteY3" fmla="*/ 6888699 h 6888699"/>
              <a:gd name="connsiteX4" fmla="*/ 123 w 2068395"/>
              <a:gd name="connsiteY4" fmla="*/ 6870864 h 6888699"/>
              <a:gd name="connsiteX5" fmla="*/ 1021977 w 2068395"/>
              <a:gd name="connsiteY5" fmla="*/ 1990164 h 6888699"/>
              <a:gd name="connsiteX6" fmla="*/ 0 w 2068395"/>
              <a:gd name="connsiteY6" fmla="*/ 0 h 6888699"/>
              <a:gd name="connsiteX0" fmla="*/ 0 w 2741256"/>
              <a:gd name="connsiteY0" fmla="*/ 0 h 6888699"/>
              <a:gd name="connsiteX1" fmla="*/ 1322463 w 2741256"/>
              <a:gd name="connsiteY1" fmla="*/ 17253 h 6888699"/>
              <a:gd name="connsiteX2" fmla="*/ 2741256 w 2741256"/>
              <a:gd name="connsiteY2" fmla="*/ 1972912 h 6888699"/>
              <a:gd name="connsiteX3" fmla="*/ 1098177 w 2741256"/>
              <a:gd name="connsiteY3" fmla="*/ 6888699 h 6888699"/>
              <a:gd name="connsiteX4" fmla="*/ 123 w 2741256"/>
              <a:gd name="connsiteY4" fmla="*/ 6870864 h 6888699"/>
              <a:gd name="connsiteX5" fmla="*/ 1021977 w 2741256"/>
              <a:gd name="connsiteY5" fmla="*/ 1990164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1972912 h 6888699"/>
              <a:gd name="connsiteX3" fmla="*/ 1098177 w 2741256"/>
              <a:gd name="connsiteY3" fmla="*/ 6888699 h 6888699"/>
              <a:gd name="connsiteX4" fmla="*/ 123 w 2741256"/>
              <a:gd name="connsiteY4" fmla="*/ 6870864 h 6888699"/>
              <a:gd name="connsiteX5" fmla="*/ 1021977 w 2741256"/>
              <a:gd name="connsiteY5" fmla="*/ 1990164 h 6888699"/>
              <a:gd name="connsiteX6" fmla="*/ 0 w 2741256"/>
              <a:gd name="connsiteY6" fmla="*/ 0 h 6888699"/>
              <a:gd name="connsiteX0" fmla="*/ 0 w 2741256"/>
              <a:gd name="connsiteY0" fmla="*/ 0 h 6871446"/>
              <a:gd name="connsiteX1" fmla="*/ 1978071 w 2741256"/>
              <a:gd name="connsiteY1" fmla="*/ 17253 h 6871446"/>
              <a:gd name="connsiteX2" fmla="*/ 2741256 w 2741256"/>
              <a:gd name="connsiteY2" fmla="*/ 1972912 h 6871446"/>
              <a:gd name="connsiteX3" fmla="*/ 1926313 w 2741256"/>
              <a:gd name="connsiteY3" fmla="*/ 6871446 h 6871446"/>
              <a:gd name="connsiteX4" fmla="*/ 123 w 2741256"/>
              <a:gd name="connsiteY4" fmla="*/ 6870864 h 6871446"/>
              <a:gd name="connsiteX5" fmla="*/ 1021977 w 2741256"/>
              <a:gd name="connsiteY5" fmla="*/ 1990164 h 6871446"/>
              <a:gd name="connsiteX6" fmla="*/ 0 w 2741256"/>
              <a:gd name="connsiteY6" fmla="*/ 0 h 6871446"/>
              <a:gd name="connsiteX0" fmla="*/ 0 w 2741256"/>
              <a:gd name="connsiteY0" fmla="*/ 0 h 6870864"/>
              <a:gd name="connsiteX1" fmla="*/ 1978071 w 2741256"/>
              <a:gd name="connsiteY1" fmla="*/ 17253 h 6870864"/>
              <a:gd name="connsiteX2" fmla="*/ 2741256 w 2741256"/>
              <a:gd name="connsiteY2" fmla="*/ 1972912 h 6870864"/>
              <a:gd name="connsiteX3" fmla="*/ 1822796 w 2741256"/>
              <a:gd name="connsiteY3" fmla="*/ 6854193 h 6870864"/>
              <a:gd name="connsiteX4" fmla="*/ 123 w 2741256"/>
              <a:gd name="connsiteY4" fmla="*/ 6870864 h 6870864"/>
              <a:gd name="connsiteX5" fmla="*/ 1021977 w 2741256"/>
              <a:gd name="connsiteY5" fmla="*/ 1990164 h 6870864"/>
              <a:gd name="connsiteX6" fmla="*/ 0 w 2741256"/>
              <a:gd name="connsiteY6" fmla="*/ 0 h 6870864"/>
              <a:gd name="connsiteX0" fmla="*/ 0 w 2741256"/>
              <a:gd name="connsiteY0" fmla="*/ 0 h 6871446"/>
              <a:gd name="connsiteX1" fmla="*/ 1978071 w 2741256"/>
              <a:gd name="connsiteY1" fmla="*/ 17253 h 6871446"/>
              <a:gd name="connsiteX2" fmla="*/ 2741256 w 2741256"/>
              <a:gd name="connsiteY2" fmla="*/ 1972912 h 6871446"/>
              <a:gd name="connsiteX3" fmla="*/ 1808861 w 2741256"/>
              <a:gd name="connsiteY3" fmla="*/ 6871446 h 6871446"/>
              <a:gd name="connsiteX4" fmla="*/ 123 w 2741256"/>
              <a:gd name="connsiteY4" fmla="*/ 6870864 h 6871446"/>
              <a:gd name="connsiteX5" fmla="*/ 1021977 w 2741256"/>
              <a:gd name="connsiteY5" fmla="*/ 1990164 h 6871446"/>
              <a:gd name="connsiteX6" fmla="*/ 0 w 2741256"/>
              <a:gd name="connsiteY6" fmla="*/ 0 h 6871446"/>
              <a:gd name="connsiteX0" fmla="*/ 0 w 2741256"/>
              <a:gd name="connsiteY0" fmla="*/ 0 h 6888117"/>
              <a:gd name="connsiteX1" fmla="*/ 1978071 w 2741256"/>
              <a:gd name="connsiteY1" fmla="*/ 17253 h 6888117"/>
              <a:gd name="connsiteX2" fmla="*/ 2741256 w 2741256"/>
              <a:gd name="connsiteY2" fmla="*/ 1972912 h 6888117"/>
              <a:gd name="connsiteX3" fmla="*/ 1808861 w 2741256"/>
              <a:gd name="connsiteY3" fmla="*/ 6871446 h 6888117"/>
              <a:gd name="connsiteX4" fmla="*/ 209155 w 2741256"/>
              <a:gd name="connsiteY4" fmla="*/ 6888117 h 6888117"/>
              <a:gd name="connsiteX5" fmla="*/ 1021977 w 2741256"/>
              <a:gd name="connsiteY5" fmla="*/ 1990164 h 6888117"/>
              <a:gd name="connsiteX6" fmla="*/ 0 w 2741256"/>
              <a:gd name="connsiteY6" fmla="*/ 0 h 6888117"/>
              <a:gd name="connsiteX0" fmla="*/ 0 w 2741256"/>
              <a:gd name="connsiteY0" fmla="*/ 0 h 6888699"/>
              <a:gd name="connsiteX1" fmla="*/ 1978071 w 2741256"/>
              <a:gd name="connsiteY1" fmla="*/ 17253 h 6888699"/>
              <a:gd name="connsiteX2" fmla="*/ 2741256 w 2741256"/>
              <a:gd name="connsiteY2" fmla="*/ 1972912 h 6888699"/>
              <a:gd name="connsiteX3" fmla="*/ 2017892 w 2741256"/>
              <a:gd name="connsiteY3" fmla="*/ 6888699 h 6888699"/>
              <a:gd name="connsiteX4" fmla="*/ 209155 w 2741256"/>
              <a:gd name="connsiteY4" fmla="*/ 6888117 h 6888699"/>
              <a:gd name="connsiteX5" fmla="*/ 1021977 w 2741256"/>
              <a:gd name="connsiteY5" fmla="*/ 1990164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2007418 h 6888699"/>
              <a:gd name="connsiteX3" fmla="*/ 2017892 w 2741256"/>
              <a:gd name="connsiteY3" fmla="*/ 6888699 h 6888699"/>
              <a:gd name="connsiteX4" fmla="*/ 209155 w 2741256"/>
              <a:gd name="connsiteY4" fmla="*/ 6888117 h 6888699"/>
              <a:gd name="connsiteX5" fmla="*/ 1021977 w 2741256"/>
              <a:gd name="connsiteY5" fmla="*/ 1990164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2007418 h 6888699"/>
              <a:gd name="connsiteX3" fmla="*/ 2017892 w 2741256"/>
              <a:gd name="connsiteY3" fmla="*/ 6888699 h 6888699"/>
              <a:gd name="connsiteX4" fmla="*/ 209155 w 2741256"/>
              <a:gd name="connsiteY4" fmla="*/ 6888117 h 6888699"/>
              <a:gd name="connsiteX5" fmla="*/ 951636 w 2741256"/>
              <a:gd name="connsiteY5" fmla="*/ 2004678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2007418 h 6888699"/>
              <a:gd name="connsiteX3" fmla="*/ 2017892 w 2741256"/>
              <a:gd name="connsiteY3" fmla="*/ 6888699 h 6888699"/>
              <a:gd name="connsiteX4" fmla="*/ 209155 w 2741256"/>
              <a:gd name="connsiteY4" fmla="*/ 6888117 h 6888699"/>
              <a:gd name="connsiteX5" fmla="*/ 916465 w 2741256"/>
              <a:gd name="connsiteY5" fmla="*/ 2019192 h 6888699"/>
              <a:gd name="connsiteX6" fmla="*/ 0 w 2741256"/>
              <a:gd name="connsiteY6" fmla="*/ 0 h 6888699"/>
              <a:gd name="connsiteX0" fmla="*/ 0 w 2670915"/>
              <a:gd name="connsiteY0" fmla="*/ 0 h 6888699"/>
              <a:gd name="connsiteX1" fmla="*/ 1978071 w 2670915"/>
              <a:gd name="connsiteY1" fmla="*/ 17253 h 6888699"/>
              <a:gd name="connsiteX2" fmla="*/ 2670915 w 2670915"/>
              <a:gd name="connsiteY2" fmla="*/ 2021932 h 6888699"/>
              <a:gd name="connsiteX3" fmla="*/ 2017892 w 2670915"/>
              <a:gd name="connsiteY3" fmla="*/ 6888699 h 6888699"/>
              <a:gd name="connsiteX4" fmla="*/ 209155 w 2670915"/>
              <a:gd name="connsiteY4" fmla="*/ 6888117 h 6888699"/>
              <a:gd name="connsiteX5" fmla="*/ 916465 w 2670915"/>
              <a:gd name="connsiteY5" fmla="*/ 2019192 h 6888699"/>
              <a:gd name="connsiteX6" fmla="*/ 0 w 2670915"/>
              <a:gd name="connsiteY6" fmla="*/ 0 h 688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0915" h="6888699">
                <a:moveTo>
                  <a:pt x="0" y="0"/>
                </a:moveTo>
                <a:lnTo>
                  <a:pt x="1978071" y="17253"/>
                </a:lnTo>
                <a:lnTo>
                  <a:pt x="2670915" y="2021932"/>
                </a:lnTo>
                <a:lnTo>
                  <a:pt x="2017892" y="6888699"/>
                </a:lnTo>
                <a:lnTo>
                  <a:pt x="209155" y="6888117"/>
                </a:lnTo>
                <a:lnTo>
                  <a:pt x="916465" y="2019192"/>
                </a:lnTo>
                <a:lnTo>
                  <a:pt x="0" y="0"/>
                </a:lnTo>
                <a:close/>
              </a:path>
            </a:pathLst>
          </a:custGeom>
          <a:solidFill>
            <a:schemeClr val="bg2">
              <a:alpha val="950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7EBCAFE9-E6B6-421E-AB4C-EDB5024F8132}"/>
              </a:ext>
            </a:extLst>
          </p:cNvPr>
          <p:cNvSpPr>
            <a:spLocks noGrp="1"/>
          </p:cNvSpPr>
          <p:nvPr>
            <p:ph type="title"/>
          </p:nvPr>
        </p:nvSpPr>
        <p:spPr/>
        <p:txBody>
          <a:bodyPr>
            <a:normAutofit fontScale="90000"/>
          </a:bodyPr>
          <a:lstStyle/>
          <a:p>
            <a:r>
              <a:rPr lang="en-US"/>
              <a:t>Courageous Lake</a:t>
            </a:r>
          </a:p>
        </p:txBody>
      </p:sp>
      <p:sp>
        <p:nvSpPr>
          <p:cNvPr id="8" name="Text Placeholder 7">
            <a:extLst>
              <a:ext uri="{FF2B5EF4-FFF2-40B4-BE49-F238E27FC236}">
                <a16:creationId xmlns:a16="http://schemas.microsoft.com/office/drawing/2014/main" id="{B64ACAB8-C5BB-97BA-829B-8A275ED5F46E}"/>
              </a:ext>
            </a:extLst>
          </p:cNvPr>
          <p:cNvSpPr>
            <a:spLocks noGrp="1"/>
          </p:cNvSpPr>
          <p:nvPr>
            <p:ph type="body" idx="1"/>
          </p:nvPr>
        </p:nvSpPr>
        <p:spPr/>
        <p:txBody>
          <a:bodyPr/>
          <a:lstStyle/>
          <a:p>
            <a:r>
              <a:rPr lang="en-US"/>
              <a:t>Northwest Territories, Canada</a:t>
            </a:r>
          </a:p>
        </p:txBody>
      </p:sp>
      <p:sp>
        <p:nvSpPr>
          <p:cNvPr id="5" name="Date Placeholder 4">
            <a:extLst>
              <a:ext uri="{FF2B5EF4-FFF2-40B4-BE49-F238E27FC236}">
                <a16:creationId xmlns:a16="http://schemas.microsoft.com/office/drawing/2014/main" id="{CAE89454-DA41-4730-997B-68AEE1877C47}"/>
              </a:ext>
            </a:extLst>
          </p:cNvPr>
          <p:cNvSpPr>
            <a:spLocks noGrp="1"/>
          </p:cNvSpPr>
          <p:nvPr>
            <p:ph type="dt" sz="half" idx="2"/>
          </p:nvPr>
        </p:nvSpPr>
        <p:spPr>
          <a:xfrm>
            <a:off x="10702343" y="6462176"/>
            <a:ext cx="667553" cy="365125"/>
          </a:xfrm>
          <a:prstGeom prst="rect">
            <a:avLst/>
          </a:prstGeom>
        </p:spPr>
        <p:txBody>
          <a:bodyPr/>
          <a:lstStyle/>
          <a:p>
            <a:r>
              <a:rPr lang="en-US"/>
              <a:t>|   2025</a:t>
            </a:r>
          </a:p>
        </p:txBody>
      </p:sp>
      <p:sp>
        <p:nvSpPr>
          <p:cNvPr id="6" name="Footer Placeholder 5">
            <a:extLst>
              <a:ext uri="{FF2B5EF4-FFF2-40B4-BE49-F238E27FC236}">
                <a16:creationId xmlns:a16="http://schemas.microsoft.com/office/drawing/2014/main" id="{34B1D566-E8BE-4E36-BE00-25EFF2B86639}"/>
              </a:ext>
            </a:extLst>
          </p:cNvPr>
          <p:cNvSpPr>
            <a:spLocks noGrp="1"/>
          </p:cNvSpPr>
          <p:nvPr>
            <p:ph type="ftr" sz="quarter" idx="3"/>
          </p:nvPr>
        </p:nvSpPr>
        <p:spPr>
          <a:xfrm>
            <a:off x="7340957" y="6462176"/>
            <a:ext cx="3361386" cy="365125"/>
          </a:xfrm>
          <a:prstGeom prst="rect">
            <a:avLst/>
          </a:prstGeom>
        </p:spPr>
        <p:txBody>
          <a:bodyPr/>
          <a:lstStyle/>
          <a:p>
            <a:r>
              <a:rPr lang="en-CA"/>
              <a:t>Www.seabridgegold.com</a:t>
            </a:r>
            <a:endParaRPr lang="en-US"/>
          </a:p>
        </p:txBody>
      </p:sp>
      <p:sp>
        <p:nvSpPr>
          <p:cNvPr id="7" name="Slide Number Placeholder 6">
            <a:extLst>
              <a:ext uri="{FF2B5EF4-FFF2-40B4-BE49-F238E27FC236}">
                <a16:creationId xmlns:a16="http://schemas.microsoft.com/office/drawing/2014/main" id="{D9EB379E-51FB-4976-8C98-59C1694703A7}"/>
              </a:ext>
            </a:extLst>
          </p:cNvPr>
          <p:cNvSpPr>
            <a:spLocks noGrp="1"/>
          </p:cNvSpPr>
          <p:nvPr>
            <p:ph type="sldNum" sz="quarter" idx="4"/>
          </p:nvPr>
        </p:nvSpPr>
        <p:spPr>
          <a:xfrm>
            <a:off x="11598497" y="6455468"/>
            <a:ext cx="461359" cy="365125"/>
          </a:xfrm>
          <a:prstGeom prst="rect">
            <a:avLst/>
          </a:prstGeom>
        </p:spPr>
        <p:txBody>
          <a:bodyPr/>
          <a:lstStyle/>
          <a:p>
            <a:fld id="{A41F8B9C-F68A-4CB4-A897-D02AFE5D748E}" type="slidenum">
              <a:rPr lang="en-US" smtClean="0"/>
              <a:pPr/>
              <a:t>17</a:t>
            </a:fld>
            <a:endParaRPr lang="en-US"/>
          </a:p>
        </p:txBody>
      </p:sp>
      <p:pic>
        <p:nvPicPr>
          <p:cNvPr id="16" name="Picture 15">
            <a:extLst>
              <a:ext uri="{FF2B5EF4-FFF2-40B4-BE49-F238E27FC236}">
                <a16:creationId xmlns:a16="http://schemas.microsoft.com/office/drawing/2014/main" id="{CBFD8F7A-4E48-480F-531F-6DD47A3C10C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48581" y="5576341"/>
            <a:ext cx="12897632" cy="554636"/>
          </a:xfrm>
          <a:prstGeom prst="rect">
            <a:avLst/>
          </a:prstGeom>
        </p:spPr>
      </p:pic>
    </p:spTree>
    <p:extLst>
      <p:ext uri="{BB962C8B-B14F-4D97-AF65-F5344CB8AC3E}">
        <p14:creationId xmlns:p14="http://schemas.microsoft.com/office/powerpoint/2010/main" val="1347188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B698CEC-ACCA-81D6-3DAD-41C00D8B0D55}"/>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0"/>
            <a:ext cx="12192000" cy="6414868"/>
          </a:xfrm>
          <a:prstGeom prst="rect">
            <a:avLst/>
          </a:prstGeom>
        </p:spPr>
      </p:pic>
      <p:sp>
        <p:nvSpPr>
          <p:cNvPr id="16" name="Rectangle 15">
            <a:extLst>
              <a:ext uri="{FF2B5EF4-FFF2-40B4-BE49-F238E27FC236}">
                <a16:creationId xmlns:a16="http://schemas.microsoft.com/office/drawing/2014/main" id="{ADF8096B-CFEE-1D19-2134-7F97DA4EDBD7}"/>
              </a:ext>
            </a:extLst>
          </p:cNvPr>
          <p:cNvSpPr/>
          <p:nvPr/>
        </p:nvSpPr>
        <p:spPr>
          <a:xfrm>
            <a:off x="0" y="0"/>
            <a:ext cx="12192000" cy="6417129"/>
          </a:xfrm>
          <a:prstGeom prst="rect">
            <a:avLst/>
          </a:prstGeom>
          <a:gradFill>
            <a:gsLst>
              <a:gs pos="36000">
                <a:schemeClr val="tx1">
                  <a:alpha val="14607"/>
                </a:schemeClr>
              </a:gs>
              <a:gs pos="100000">
                <a:schemeClr val="tx1">
                  <a:alpha val="39704"/>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D37B40B-CB89-EC28-318C-0FFE5D2FA328}"/>
              </a:ext>
            </a:extLst>
          </p:cNvPr>
          <p:cNvSpPr/>
          <p:nvPr/>
        </p:nvSpPr>
        <p:spPr>
          <a:xfrm>
            <a:off x="0" y="1100380"/>
            <a:ext cx="12192000" cy="4206406"/>
          </a:xfrm>
          <a:prstGeom prst="rect">
            <a:avLst/>
          </a:prstGeom>
          <a:solidFill>
            <a:schemeClr val="bg2">
              <a:alpha val="8232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20960D-083D-4D78-9074-27EF4C4B8DE3}"/>
              </a:ext>
            </a:extLst>
          </p:cNvPr>
          <p:cNvSpPr>
            <a:spLocks noGrp="1"/>
          </p:cNvSpPr>
          <p:nvPr>
            <p:ph type="title"/>
          </p:nvPr>
        </p:nvSpPr>
        <p:spPr>
          <a:xfrm>
            <a:off x="357281" y="442309"/>
            <a:ext cx="7681250" cy="652466"/>
          </a:xfrm>
        </p:spPr>
        <p:txBody>
          <a:bodyPr/>
          <a:lstStyle/>
          <a:p>
            <a:r>
              <a:rPr lang="en-CA">
                <a:solidFill>
                  <a:schemeClr val="bg2"/>
                </a:solidFill>
              </a:rPr>
              <a:t>Courageous Lake Project (100% Interest)</a:t>
            </a:r>
            <a:endParaRPr lang="en-US">
              <a:solidFill>
                <a:schemeClr val="bg2"/>
              </a:solidFill>
            </a:endParaRPr>
          </a:p>
        </p:txBody>
      </p:sp>
      <p:sp>
        <p:nvSpPr>
          <p:cNvPr id="6" name="Date Placeholder 5">
            <a:extLst>
              <a:ext uri="{FF2B5EF4-FFF2-40B4-BE49-F238E27FC236}">
                <a16:creationId xmlns:a16="http://schemas.microsoft.com/office/drawing/2014/main" id="{E3191BB9-BF49-45D5-A2D1-8CD9444EE0E1}"/>
              </a:ext>
            </a:extLst>
          </p:cNvPr>
          <p:cNvSpPr>
            <a:spLocks noGrp="1"/>
          </p:cNvSpPr>
          <p:nvPr>
            <p:ph type="dt" sz="half" idx="2"/>
          </p:nvPr>
        </p:nvSpPr>
        <p:spPr>
          <a:xfrm>
            <a:off x="10702343" y="6462176"/>
            <a:ext cx="667553" cy="365125"/>
          </a:xfrm>
          <a:prstGeom prst="rect">
            <a:avLst/>
          </a:prstGeom>
        </p:spPr>
        <p:txBody>
          <a:bodyPr/>
          <a:lstStyle/>
          <a:p>
            <a:r>
              <a:rPr lang="en-US"/>
              <a:t>|   2024</a:t>
            </a:r>
          </a:p>
        </p:txBody>
      </p:sp>
      <p:sp>
        <p:nvSpPr>
          <p:cNvPr id="7" name="Footer Placeholder 6">
            <a:extLst>
              <a:ext uri="{FF2B5EF4-FFF2-40B4-BE49-F238E27FC236}">
                <a16:creationId xmlns:a16="http://schemas.microsoft.com/office/drawing/2014/main" id="{4F408CF0-193E-465E-A877-3383778F1073}"/>
              </a:ext>
            </a:extLst>
          </p:cNvPr>
          <p:cNvSpPr>
            <a:spLocks noGrp="1"/>
          </p:cNvSpPr>
          <p:nvPr>
            <p:ph type="ftr" sz="quarter" idx="3"/>
          </p:nvPr>
        </p:nvSpPr>
        <p:spPr>
          <a:xfrm>
            <a:off x="7340957" y="6462176"/>
            <a:ext cx="3361386" cy="365125"/>
          </a:xfrm>
          <a:prstGeom prst="rect">
            <a:avLst/>
          </a:prstGeom>
        </p:spPr>
        <p:txBody>
          <a:bodyPr/>
          <a:lstStyle/>
          <a:p>
            <a:r>
              <a:rPr lang="en-CA"/>
              <a:t>Www.seabridgegold.com</a:t>
            </a:r>
            <a:endParaRPr lang="en-US"/>
          </a:p>
        </p:txBody>
      </p:sp>
      <p:sp>
        <p:nvSpPr>
          <p:cNvPr id="8" name="Slide Number Placeholder 7">
            <a:extLst>
              <a:ext uri="{FF2B5EF4-FFF2-40B4-BE49-F238E27FC236}">
                <a16:creationId xmlns:a16="http://schemas.microsoft.com/office/drawing/2014/main" id="{5147C4B7-0E4A-4B75-9C78-768C81B37ACE}"/>
              </a:ext>
            </a:extLst>
          </p:cNvPr>
          <p:cNvSpPr>
            <a:spLocks noGrp="1"/>
          </p:cNvSpPr>
          <p:nvPr>
            <p:ph type="sldNum" sz="quarter" idx="4"/>
          </p:nvPr>
        </p:nvSpPr>
        <p:spPr>
          <a:xfrm>
            <a:off x="11598497" y="6455468"/>
            <a:ext cx="461359" cy="365125"/>
          </a:xfrm>
          <a:prstGeom prst="rect">
            <a:avLst/>
          </a:prstGeom>
        </p:spPr>
        <p:txBody>
          <a:bodyPr/>
          <a:lstStyle/>
          <a:p>
            <a:fld id="{A41F8B9C-F68A-4CB4-A897-D02AFE5D748E}" type="slidenum">
              <a:rPr lang="en-US" smtClean="0"/>
              <a:pPr/>
              <a:t>18</a:t>
            </a:fld>
            <a:endParaRPr lang="en-US"/>
          </a:p>
        </p:txBody>
      </p:sp>
      <p:sp>
        <p:nvSpPr>
          <p:cNvPr id="5" name="Text Placeholder 4">
            <a:extLst>
              <a:ext uri="{FF2B5EF4-FFF2-40B4-BE49-F238E27FC236}">
                <a16:creationId xmlns:a16="http://schemas.microsoft.com/office/drawing/2014/main" id="{D3B8F7B8-91E0-4A6D-B842-A0AF468714BC}"/>
              </a:ext>
            </a:extLst>
          </p:cNvPr>
          <p:cNvSpPr>
            <a:spLocks noGrp="1"/>
          </p:cNvSpPr>
          <p:nvPr>
            <p:ph type="body" sz="quarter" idx="4294967295"/>
          </p:nvPr>
        </p:nvSpPr>
        <p:spPr>
          <a:xfrm>
            <a:off x="324092" y="1198921"/>
            <a:ext cx="7303624" cy="2755869"/>
          </a:xfrm>
        </p:spPr>
        <p:txBody>
          <a:bodyPr numCol="1"/>
          <a:lstStyle/>
          <a:p>
            <a:pPr>
              <a:lnSpc>
                <a:spcPct val="100000"/>
              </a:lnSpc>
              <a:spcBef>
                <a:spcPts val="300"/>
              </a:spcBef>
            </a:pPr>
            <a:r>
              <a:rPr lang="en-US"/>
              <a:t>503 km2 property located south of Courageous Lake approximately 240 km northeast of Yellowknife in the Northwest Territories</a:t>
            </a:r>
          </a:p>
          <a:p>
            <a:pPr lvl="2">
              <a:lnSpc>
                <a:spcPct val="100000"/>
              </a:lnSpc>
              <a:spcBef>
                <a:spcPts val="300"/>
              </a:spcBef>
            </a:pPr>
            <a:r>
              <a:rPr lang="en-US"/>
              <a:t>Lies on a historic mining district that includes two past producing gold mines</a:t>
            </a:r>
          </a:p>
          <a:p>
            <a:pPr>
              <a:lnSpc>
                <a:spcPct val="100000"/>
              </a:lnSpc>
              <a:spcBef>
                <a:spcPts val="300"/>
              </a:spcBef>
            </a:pPr>
            <a:r>
              <a:rPr lang="en-US"/>
              <a:t>Project located on winter ice road within 100 km of the Diavik and Ekati open pit diamond mines</a:t>
            </a:r>
          </a:p>
          <a:p>
            <a:pPr lvl="2">
              <a:lnSpc>
                <a:spcPct val="100000"/>
              </a:lnSpc>
              <a:spcBef>
                <a:spcPts val="300"/>
              </a:spcBef>
            </a:pPr>
            <a:r>
              <a:rPr lang="en-US"/>
              <a:t>Demonstrates feasibility of year-round open pit bulk tonnage operations</a:t>
            </a:r>
          </a:p>
          <a:p>
            <a:pPr>
              <a:lnSpc>
                <a:spcPct val="100000"/>
              </a:lnSpc>
              <a:spcBef>
                <a:spcPts val="300"/>
              </a:spcBef>
            </a:pPr>
            <a:r>
              <a:rPr lang="en-US"/>
              <a:t>54 km long Matthews Lake Greenstone Belt hosts 2 deposits: Courageous Lake and Walsh Lake</a:t>
            </a:r>
          </a:p>
          <a:p>
            <a:pPr>
              <a:lnSpc>
                <a:spcPct val="100000"/>
              </a:lnSpc>
              <a:spcBef>
                <a:spcPts val="300"/>
              </a:spcBef>
            </a:pPr>
            <a:r>
              <a:rPr lang="en-US"/>
              <a:t>Courageous Lake deposit contains 11.0 million ounces of M&amp;I gold resources at 2.36 gpt</a:t>
            </a:r>
          </a:p>
          <a:p>
            <a:pPr>
              <a:lnSpc>
                <a:spcPct val="100000"/>
              </a:lnSpc>
              <a:spcBef>
                <a:spcPts val="300"/>
              </a:spcBef>
            </a:pPr>
            <a:r>
              <a:rPr lang="en-US"/>
              <a:t>2024 Updated PFS Confirms Significantly Improved Project Over 2012 PFS </a:t>
            </a:r>
          </a:p>
          <a:p>
            <a:pPr>
              <a:lnSpc>
                <a:spcPct val="100000"/>
              </a:lnSpc>
              <a:spcBef>
                <a:spcPts val="300"/>
              </a:spcBef>
            </a:pPr>
            <a:r>
              <a:rPr lang="en-US"/>
              <a:t>12.6-year mine life averaging 201,000 ounces of gold production per year</a:t>
            </a:r>
          </a:p>
          <a:p>
            <a:pPr>
              <a:lnSpc>
                <a:spcPct val="100000"/>
              </a:lnSpc>
              <a:spcBef>
                <a:spcPts val="300"/>
              </a:spcBef>
            </a:pPr>
            <a:r>
              <a:rPr lang="en-US"/>
              <a:t>2024 PEA demonstrates potential to extend mine life for another 15.9 years at 205k oz gold/year</a:t>
            </a:r>
          </a:p>
        </p:txBody>
      </p:sp>
      <p:sp>
        <p:nvSpPr>
          <p:cNvPr id="14" name="Text Placeholder 10">
            <a:extLst>
              <a:ext uri="{FF2B5EF4-FFF2-40B4-BE49-F238E27FC236}">
                <a16:creationId xmlns:a16="http://schemas.microsoft.com/office/drawing/2014/main" id="{6368810A-263B-96F6-2EE2-04E3FD3FD39B}"/>
              </a:ext>
            </a:extLst>
          </p:cNvPr>
          <p:cNvSpPr txBox="1">
            <a:spLocks/>
          </p:cNvSpPr>
          <p:nvPr/>
        </p:nvSpPr>
        <p:spPr>
          <a:xfrm>
            <a:off x="324091" y="3723424"/>
            <a:ext cx="7315200" cy="290332"/>
          </a:xfrm>
          <a:prstGeom prst="rect">
            <a:avLst/>
          </a:prstGeom>
          <a:solidFill>
            <a:schemeClr val="accent1"/>
          </a:solidFill>
          <a:ln>
            <a:noFill/>
          </a:ln>
        </p:spPr>
        <p:txBody>
          <a:bodyPr vert="horz" lIns="72000" tIns="45720" rIns="72000" bIns="45720" rtlCol="0" anchor="ctr">
            <a:noAutofit/>
          </a:bodyPr>
          <a:lstStyle>
            <a:lvl1pPr marL="0" indent="0" algn="l" defTabSz="914400" rtl="0" eaLnBrk="1" latinLnBrk="0" hangingPunct="1">
              <a:lnSpc>
                <a:spcPct val="125000"/>
              </a:lnSpc>
              <a:spcBef>
                <a:spcPts val="500"/>
              </a:spcBef>
              <a:buClr>
                <a:schemeClr val="accent1"/>
              </a:buClr>
              <a:buFont typeface="Montserrat" panose="00000500000000000000" pitchFamily="2" charset="0"/>
              <a:buNone/>
              <a:defRPr sz="1400" b="1" i="0" kern="1200" cap="all" baseline="0">
                <a:solidFill>
                  <a:schemeClr val="tx1"/>
                </a:solidFill>
                <a:latin typeface="+mj-lt"/>
                <a:ea typeface="+mn-ea"/>
                <a:cs typeface="Calibri Light" panose="020F0302020204030204" pitchFamily="34" charset="0"/>
              </a:defRPr>
            </a:lvl1pPr>
            <a:lvl2pPr marL="450850" indent="-269875" algn="l" defTabSz="914400" rtl="0" eaLnBrk="1" latinLnBrk="0" hangingPunct="1">
              <a:lnSpc>
                <a:spcPct val="125000"/>
              </a:lnSpc>
              <a:spcBef>
                <a:spcPts val="500"/>
              </a:spcBef>
              <a:buClr>
                <a:schemeClr val="accent1"/>
              </a:buClr>
              <a:buFont typeface="Montserrat" panose="00000500000000000000" pitchFamily="2" charset="0"/>
              <a:buChar char="▶"/>
              <a:defRPr sz="1400" b="0" i="0" kern="1200">
                <a:solidFill>
                  <a:schemeClr val="tx1"/>
                </a:solidFill>
                <a:latin typeface="Calibri Light" panose="020F0302020204030204" pitchFamily="34" charset="0"/>
                <a:ea typeface="+mn-ea"/>
                <a:cs typeface="Calibri Light" panose="020F0302020204030204" pitchFamily="34" charset="0"/>
              </a:defRPr>
            </a:lvl2pPr>
            <a:lvl3pPr marL="720725"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3pPr>
            <a:lvl4pPr marL="992188"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4pPr>
            <a:lvl5pPr marL="1262063" indent="-2587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a:solidFill>
                  <a:schemeClr val="bg2"/>
                </a:solidFill>
                <a:latin typeface="Calibri" panose="020F0502020204030204" pitchFamily="34" charset="0"/>
                <a:cs typeface="Calibri" panose="020F0502020204030204" pitchFamily="34" charset="0"/>
              </a:rPr>
              <a:t>NI 43-101 COMPLIANT RESERVE AND RESOURCE ESTIMATES as of Jan 2024</a:t>
            </a:r>
          </a:p>
        </p:txBody>
      </p:sp>
      <p:sp>
        <p:nvSpPr>
          <p:cNvPr id="17" name="TextBox 16">
            <a:extLst>
              <a:ext uri="{FF2B5EF4-FFF2-40B4-BE49-F238E27FC236}">
                <a16:creationId xmlns:a16="http://schemas.microsoft.com/office/drawing/2014/main" id="{43517776-0544-904C-D3EF-2879A0715799}"/>
              </a:ext>
            </a:extLst>
          </p:cNvPr>
          <p:cNvSpPr txBox="1"/>
          <p:nvPr/>
        </p:nvSpPr>
        <p:spPr>
          <a:xfrm>
            <a:off x="228691" y="5338424"/>
            <a:ext cx="11618316" cy="1061829"/>
          </a:xfrm>
          <a:prstGeom prst="rect">
            <a:avLst/>
          </a:prstGeom>
          <a:noFill/>
        </p:spPr>
        <p:txBody>
          <a:bodyPr wrap="square" rtlCol="0">
            <a:spAutoFit/>
          </a:bodyPr>
          <a:lstStyle/>
          <a:p>
            <a:pPr marR="0" lvl="0" algn="l" defTabSz="457200">
              <a:lnSpc>
                <a:spcPct val="100000"/>
              </a:lnSpc>
              <a:spcBef>
                <a:spcPts val="0"/>
              </a:spcBef>
              <a:spcAft>
                <a:spcPts val="0"/>
              </a:spcAft>
              <a:buClrTx/>
              <a:buSzTx/>
              <a:defRPr/>
            </a:pPr>
            <a:r>
              <a:rPr lang="en-CA" sz="900" b="0" i="0" u="none" strike="noStrike" cap="none" spc="0">
                <a:ln>
                  <a:noFill/>
                </a:ln>
                <a:solidFill>
                  <a:schemeClr val="bg2"/>
                </a:solidFill>
                <a:ea typeface="+mn-ea"/>
                <a:cs typeface="+mn-cs"/>
              </a:rPr>
              <a:t>Note: M&amp;I resources are inclusive of reserves</a:t>
            </a:r>
            <a:endParaRPr lang="en-CA" sz="900">
              <a:solidFill>
                <a:schemeClr val="bg2"/>
              </a:solidFill>
            </a:endParaRPr>
          </a:p>
          <a:p>
            <a:pPr marL="180975" marR="0" lvl="0" indent="-180975" algn="l" defTabSz="457200">
              <a:lnSpc>
                <a:spcPct val="100000"/>
              </a:lnSpc>
              <a:spcBef>
                <a:spcPts val="0"/>
              </a:spcBef>
              <a:spcAft>
                <a:spcPts val="0"/>
              </a:spcAft>
              <a:buClrTx/>
              <a:buSzTx/>
              <a:buFont typeface="+mj-lt"/>
              <a:buAutoNum type="arabicPeriod"/>
              <a:defRPr/>
            </a:pPr>
            <a:r>
              <a:rPr lang="en-CA" sz="900" b="0" i="0" u="none" strike="noStrike" cap="none" spc="0">
                <a:ln>
                  <a:noFill/>
                </a:ln>
                <a:solidFill>
                  <a:schemeClr val="bg2"/>
                </a:solidFill>
                <a:ea typeface="+mn-ea"/>
                <a:cs typeface="+mn-cs"/>
              </a:rPr>
              <a:t>Resource and reserve estimates for the Courageous Lake deposit were presented in a news release dated January 16, 2024 and were prepared by Moose Mountain Technical Services using a gold price of $1,400/oz. The resource model incorporates a total of 616 holes  totaling 127,168 m. M&amp;I and inferred resource estimates are undiluted. P&amp;P reserves for the Courageous Lake deposit were estimated using a series of Lerchs-Grossman pit shell optimizations using a NSR cut-off of C$49.66/tonne estimated from a gold price of US$1,400/oz, strip ratio of 7.58:1 and includes mining dilution within the ultimate pit limit.</a:t>
            </a:r>
            <a:endParaRPr lang="en-CA" sz="900">
              <a:solidFill>
                <a:schemeClr val="bg2"/>
              </a:solidFill>
            </a:endParaRPr>
          </a:p>
          <a:p>
            <a:pPr marL="180975" marR="0" lvl="0" indent="-180975" algn="l" defTabSz="457200">
              <a:lnSpc>
                <a:spcPct val="100000"/>
              </a:lnSpc>
              <a:spcBef>
                <a:spcPts val="0"/>
              </a:spcBef>
              <a:spcAft>
                <a:spcPts val="0"/>
              </a:spcAft>
              <a:buClrTx/>
              <a:buSzTx/>
              <a:buFont typeface="+mj-lt"/>
              <a:buAutoNum type="arabicPeriod"/>
              <a:defRPr/>
            </a:pPr>
            <a:r>
              <a:rPr lang="en-CA" sz="900">
                <a:solidFill>
                  <a:schemeClr val="bg2"/>
                </a:solidFill>
              </a:rPr>
              <a:t>Resource estimates for the Walsh Lake deposit was presented in a new release dated January 16, 2024 </a:t>
            </a:r>
            <a:r>
              <a:rPr lang="en-CA" sz="900" b="0" i="0" u="none" strike="noStrike" cap="none" spc="0">
                <a:ln>
                  <a:noFill/>
                </a:ln>
                <a:solidFill>
                  <a:schemeClr val="bg2"/>
                </a:solidFill>
                <a:ea typeface="+mn-ea"/>
                <a:cs typeface="+mn-cs"/>
              </a:rPr>
              <a:t>and were prepared by Moose Mountain</a:t>
            </a:r>
            <a:br>
              <a:rPr lang="en-CA" sz="900" b="0" i="0" u="none" strike="noStrike" cap="none" spc="0">
                <a:ln>
                  <a:noFill/>
                </a:ln>
                <a:solidFill>
                  <a:schemeClr val="bg2"/>
                </a:solidFill>
                <a:ea typeface="+mn-ea"/>
                <a:cs typeface="+mn-cs"/>
              </a:rPr>
            </a:br>
            <a:r>
              <a:rPr lang="en-CA" sz="900" b="0" i="0" u="none" strike="noStrike" cap="none" spc="0">
                <a:ln>
                  <a:noFill/>
                </a:ln>
                <a:solidFill>
                  <a:schemeClr val="bg2"/>
                </a:solidFill>
                <a:ea typeface="+mn-ea"/>
                <a:cs typeface="+mn-cs"/>
              </a:rPr>
              <a:t> Technical Services using a gold price of $1,400/oz.</a:t>
            </a:r>
            <a:r>
              <a:rPr lang="en-CA" sz="900">
                <a:solidFill>
                  <a:schemeClr val="bg2"/>
                </a:solidFill>
              </a:rPr>
              <a:t> Walsh Lake resource model is based on 92 diamond core holes (totaling 17,534 m). The </a:t>
            </a:r>
            <a:br>
              <a:rPr lang="en-CA" sz="900">
                <a:solidFill>
                  <a:schemeClr val="bg2"/>
                </a:solidFill>
              </a:rPr>
            </a:br>
            <a:r>
              <a:rPr lang="en-CA" sz="900">
                <a:solidFill>
                  <a:schemeClr val="bg2"/>
                </a:solidFill>
              </a:rPr>
              <a:t>resource estimate is constrained within a conceptual pit limit based on a gold price of US$1,400/oz and a pit slope of 50 degree5</a:t>
            </a:r>
            <a:endParaRPr lang="en-CA" sz="900" b="0" i="0" u="none" strike="noStrike" cap="none" spc="0">
              <a:ln>
                <a:noFill/>
              </a:ln>
              <a:solidFill>
                <a:schemeClr val="bg2"/>
              </a:solidFill>
              <a:ea typeface="+mn-ea"/>
              <a:cs typeface="+mn-cs"/>
            </a:endParaRPr>
          </a:p>
        </p:txBody>
      </p:sp>
      <p:pic>
        <p:nvPicPr>
          <p:cNvPr id="3" name="Picture 2">
            <a:extLst>
              <a:ext uri="{FF2B5EF4-FFF2-40B4-BE49-F238E27FC236}">
                <a16:creationId xmlns:a16="http://schemas.microsoft.com/office/drawing/2014/main" id="{6FB9D4F9-46E0-4023-988E-F35608C75628}"/>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400" t="7211" r="6924" b="7922"/>
          <a:stretch/>
        </p:blipFill>
        <p:spPr bwMode="auto">
          <a:xfrm>
            <a:off x="8080513" y="327991"/>
            <a:ext cx="3717236" cy="4909931"/>
          </a:xfrm>
          <a:prstGeom prst="rect">
            <a:avLst/>
          </a:prstGeom>
          <a:noFill/>
          <a:ln>
            <a:solidFill>
              <a:schemeClr val="accent3">
                <a:lumMod val="50000"/>
              </a:schemeClr>
            </a:solidFill>
          </a:ln>
        </p:spPr>
      </p:pic>
      <p:graphicFrame>
        <p:nvGraphicFramePr>
          <p:cNvPr id="18" name="Table 66">
            <a:extLst>
              <a:ext uri="{FF2B5EF4-FFF2-40B4-BE49-F238E27FC236}">
                <a16:creationId xmlns:a16="http://schemas.microsoft.com/office/drawing/2014/main" id="{CC718CFE-AC7C-831A-666E-C0204FB1B67E}"/>
              </a:ext>
            </a:extLst>
          </p:cNvPr>
          <p:cNvGraphicFramePr>
            <a:graphicFrameLocks noGrp="1"/>
          </p:cNvGraphicFramePr>
          <p:nvPr>
            <p:extLst>
              <p:ext uri="{D42A27DB-BD31-4B8C-83A1-F6EECF244321}">
                <p14:modId xmlns:p14="http://schemas.microsoft.com/office/powerpoint/2010/main" val="3162322941"/>
              </p:ext>
            </p:extLst>
          </p:nvPr>
        </p:nvGraphicFramePr>
        <p:xfrm>
          <a:off x="325901" y="4017550"/>
          <a:ext cx="7313389" cy="1216572"/>
        </p:xfrm>
        <a:graphic>
          <a:graphicData uri="http://schemas.openxmlformats.org/drawingml/2006/table">
            <a:tbl>
              <a:tblPr firstRow="1" bandRow="1"/>
              <a:tblGrid>
                <a:gridCol w="1215292">
                  <a:extLst>
                    <a:ext uri="{9D8B030D-6E8A-4147-A177-3AD203B41FA5}">
                      <a16:colId xmlns:a16="http://schemas.microsoft.com/office/drawing/2014/main" val="20000"/>
                    </a:ext>
                  </a:extLst>
                </a:gridCol>
                <a:gridCol w="1510049">
                  <a:extLst>
                    <a:ext uri="{9D8B030D-6E8A-4147-A177-3AD203B41FA5}">
                      <a16:colId xmlns:a16="http://schemas.microsoft.com/office/drawing/2014/main" val="20001"/>
                    </a:ext>
                  </a:extLst>
                </a:gridCol>
                <a:gridCol w="1718725">
                  <a:extLst>
                    <a:ext uri="{9D8B030D-6E8A-4147-A177-3AD203B41FA5}">
                      <a16:colId xmlns:a16="http://schemas.microsoft.com/office/drawing/2014/main" val="20002"/>
                    </a:ext>
                  </a:extLst>
                </a:gridCol>
                <a:gridCol w="1018753">
                  <a:extLst>
                    <a:ext uri="{9D8B030D-6E8A-4147-A177-3AD203B41FA5}">
                      <a16:colId xmlns:a16="http://schemas.microsoft.com/office/drawing/2014/main" val="20003"/>
                    </a:ext>
                  </a:extLst>
                </a:gridCol>
                <a:gridCol w="842484">
                  <a:extLst>
                    <a:ext uri="{9D8B030D-6E8A-4147-A177-3AD203B41FA5}">
                      <a16:colId xmlns:a16="http://schemas.microsoft.com/office/drawing/2014/main" val="20004"/>
                    </a:ext>
                  </a:extLst>
                </a:gridCol>
                <a:gridCol w="1008086">
                  <a:extLst>
                    <a:ext uri="{9D8B030D-6E8A-4147-A177-3AD203B41FA5}">
                      <a16:colId xmlns:a16="http://schemas.microsoft.com/office/drawing/2014/main" val="20005"/>
                    </a:ext>
                  </a:extLst>
                </a:gridCol>
              </a:tblGrid>
              <a:tr h="193547">
                <a:tc>
                  <a:txBody>
                    <a:bodyPr/>
                    <a:lstStyle/>
                    <a:p>
                      <a:pPr algn="ctr">
                        <a:lnSpc>
                          <a:spcPct val="98000"/>
                        </a:lnSpc>
                        <a:defRPr/>
                      </a:pPr>
                      <a:r>
                        <a:rPr lang="en-CA" sz="1200" b="0">
                          <a:solidFill>
                            <a:schemeClr val="bg2"/>
                          </a:solidFill>
                          <a:latin typeface="+mn-lt"/>
                        </a:rPr>
                        <a:t>Deposit</a:t>
                      </a:r>
                      <a:endParaRPr b="0">
                        <a:solidFill>
                          <a:schemeClr val="bg2"/>
                        </a:solidFill>
                      </a:endParaRPr>
                    </a:p>
                  </a:txBody>
                  <a:tcPr marL="36000" marR="36000" marT="18000" marB="18000">
                    <a:lnL w="12700" algn="ctr">
                      <a:noFill/>
                    </a:lnL>
                    <a:lnR w="6350" algn="ctr">
                      <a:noFill/>
                    </a:lnR>
                    <a:lnT w="12700" algn="ctr">
                      <a:noFill/>
                    </a:lnT>
                    <a:lnB w="12700" algn="ctr">
                      <a:noFill/>
                    </a:lnB>
                    <a:lnTlToBr w="12700" cmpd="sng">
                      <a:noFill/>
                      <a:prstDash val="solid"/>
                    </a:lnTlToBr>
                    <a:lnBlToTr w="12700" cmpd="sng">
                      <a:noFill/>
                      <a:prstDash val="solid"/>
                    </a:lnBlToTr>
                    <a:solidFill>
                      <a:schemeClr val="tx1"/>
                    </a:solidFill>
                  </a:tcPr>
                </a:tc>
                <a:tc>
                  <a:txBody>
                    <a:bodyPr/>
                    <a:lstStyle/>
                    <a:p>
                      <a:pPr algn="ctr">
                        <a:lnSpc>
                          <a:spcPct val="98000"/>
                        </a:lnSpc>
                        <a:defRPr/>
                      </a:pPr>
                      <a:r>
                        <a:rPr lang="en-CA" sz="1200" b="0">
                          <a:solidFill>
                            <a:schemeClr val="bg2"/>
                          </a:solidFill>
                          <a:latin typeface="+mn-lt"/>
                        </a:rPr>
                        <a:t>Cut-off Grade</a:t>
                      </a:r>
                      <a:endParaRPr b="0">
                        <a:solidFill>
                          <a:schemeClr val="bg2"/>
                        </a:solidFill>
                      </a:endParaRPr>
                    </a:p>
                  </a:txBody>
                  <a:tcPr marL="36000" marR="36000" marT="18000" marB="18000">
                    <a:lnL w="12700" algn="ctr">
                      <a:noFill/>
                    </a:lnL>
                    <a:lnR w="6350" algn="ctr">
                      <a:noFill/>
                    </a:lnR>
                    <a:lnT w="12700" algn="ctr">
                      <a:noFill/>
                    </a:lnT>
                    <a:lnB w="12700" algn="ctr">
                      <a:noFill/>
                    </a:lnB>
                    <a:lnTlToBr w="12700" cmpd="sng">
                      <a:noFill/>
                      <a:prstDash val="solid"/>
                    </a:lnTlToBr>
                    <a:lnBlToTr w="12700" cmpd="sng">
                      <a:noFill/>
                      <a:prstDash val="solid"/>
                    </a:lnBlToTr>
                    <a:solidFill>
                      <a:schemeClr val="tx1"/>
                    </a:solidFill>
                  </a:tcPr>
                </a:tc>
                <a:tc>
                  <a:txBody>
                    <a:bodyPr/>
                    <a:lstStyle/>
                    <a:p>
                      <a:pPr algn="ctr">
                        <a:lnSpc>
                          <a:spcPct val="98000"/>
                        </a:lnSpc>
                        <a:defRPr/>
                      </a:pPr>
                      <a:r>
                        <a:rPr lang="en-CA" sz="1200" b="0">
                          <a:solidFill>
                            <a:schemeClr val="bg2"/>
                          </a:solidFill>
                          <a:latin typeface="+mn-lt"/>
                        </a:rPr>
                        <a:t>Category</a:t>
                      </a:r>
                      <a:endParaRPr b="0">
                        <a:solidFill>
                          <a:schemeClr val="bg2"/>
                        </a:solidFill>
                      </a:endParaRPr>
                    </a:p>
                  </a:txBody>
                  <a:tcPr marL="36000" marR="36000" marT="18000" marB="18000">
                    <a:lnL w="12700" algn="ctr">
                      <a:noFill/>
                    </a:lnL>
                    <a:lnR w="6350" algn="ctr">
                      <a:noFill/>
                    </a:lnR>
                    <a:lnT w="12700" algn="ctr">
                      <a:noFill/>
                    </a:lnT>
                    <a:lnB w="12700" algn="ctr">
                      <a:noFill/>
                    </a:lnB>
                    <a:lnTlToBr w="12700" cmpd="sng">
                      <a:noFill/>
                      <a:prstDash val="solid"/>
                    </a:lnTlToBr>
                    <a:lnBlToTr w="12700" cmpd="sng">
                      <a:noFill/>
                      <a:prstDash val="solid"/>
                    </a:lnBlToTr>
                    <a:solidFill>
                      <a:schemeClr val="tx1"/>
                    </a:solidFill>
                  </a:tcPr>
                </a:tc>
                <a:tc>
                  <a:txBody>
                    <a:bodyPr/>
                    <a:lstStyle/>
                    <a:p>
                      <a:pPr algn="ctr">
                        <a:lnSpc>
                          <a:spcPct val="98000"/>
                        </a:lnSpc>
                        <a:defRPr/>
                      </a:pPr>
                      <a:r>
                        <a:rPr lang="en-CA" sz="1200" b="0">
                          <a:solidFill>
                            <a:schemeClr val="bg2"/>
                          </a:solidFill>
                          <a:latin typeface="+mn-lt"/>
                        </a:rPr>
                        <a:t>Tonnage </a:t>
                      </a:r>
                      <a:endParaRPr b="0">
                        <a:solidFill>
                          <a:schemeClr val="bg2"/>
                        </a:solidFill>
                      </a:endParaRPr>
                    </a:p>
                  </a:txBody>
                  <a:tcPr marL="36000" marR="36000" marT="18000" marB="18000">
                    <a:lnL w="6350" algn="ctr">
                      <a:noFill/>
                    </a:lnL>
                    <a:lnR w="6350" algn="ctr">
                      <a:noFill/>
                    </a:lnR>
                    <a:lnT w="12700" algn="ctr">
                      <a:noFill/>
                    </a:lnT>
                    <a:lnB w="12700" algn="ctr">
                      <a:noFill/>
                    </a:lnB>
                    <a:lnTlToBr w="12700" cmpd="sng">
                      <a:noFill/>
                      <a:prstDash val="solid"/>
                    </a:lnTlToBr>
                    <a:lnBlToTr w="12700" cmpd="sng">
                      <a:noFill/>
                      <a:prstDash val="solid"/>
                    </a:lnBlToTr>
                    <a:solidFill>
                      <a:schemeClr val="tx1"/>
                    </a:solidFill>
                  </a:tcPr>
                </a:tc>
                <a:tc>
                  <a:txBody>
                    <a:bodyPr/>
                    <a:lstStyle/>
                    <a:p>
                      <a:pPr algn="ctr">
                        <a:lnSpc>
                          <a:spcPct val="98000"/>
                        </a:lnSpc>
                        <a:defRPr/>
                      </a:pPr>
                      <a:r>
                        <a:rPr lang="en-CA" sz="1200" b="0">
                          <a:solidFill>
                            <a:schemeClr val="bg2"/>
                          </a:solidFill>
                          <a:latin typeface="+mn-lt"/>
                        </a:rPr>
                        <a:t>Grade</a:t>
                      </a:r>
                      <a:endParaRPr b="0">
                        <a:solidFill>
                          <a:schemeClr val="bg2"/>
                        </a:solidFill>
                      </a:endParaRPr>
                    </a:p>
                  </a:txBody>
                  <a:tcPr marL="36000" marR="36000" marT="18000" marB="18000">
                    <a:lnL w="6350" algn="ctr">
                      <a:noFill/>
                    </a:lnL>
                    <a:lnR w="6350" algn="ctr">
                      <a:noFill/>
                    </a:lnR>
                    <a:lnT w="12700" algn="ctr">
                      <a:noFill/>
                    </a:lnT>
                    <a:lnB w="12700" algn="ctr">
                      <a:noFill/>
                    </a:lnB>
                    <a:lnTlToBr w="12700" cmpd="sng">
                      <a:noFill/>
                      <a:prstDash val="solid"/>
                    </a:lnTlToBr>
                    <a:lnBlToTr w="12700" cmpd="sng">
                      <a:noFill/>
                      <a:prstDash val="solid"/>
                    </a:lnBlToTr>
                    <a:solidFill>
                      <a:schemeClr val="tx1"/>
                    </a:solidFill>
                  </a:tcPr>
                </a:tc>
                <a:tc>
                  <a:txBody>
                    <a:bodyPr/>
                    <a:lstStyle/>
                    <a:p>
                      <a:pPr algn="ctr">
                        <a:lnSpc>
                          <a:spcPct val="98000"/>
                        </a:lnSpc>
                        <a:defRPr/>
                      </a:pPr>
                      <a:r>
                        <a:rPr lang="en-CA" sz="1200" b="0">
                          <a:solidFill>
                            <a:schemeClr val="bg2"/>
                          </a:solidFill>
                          <a:latin typeface="+mn-lt"/>
                        </a:rPr>
                        <a:t>Contained</a:t>
                      </a:r>
                      <a:endParaRPr b="0">
                        <a:solidFill>
                          <a:schemeClr val="bg2"/>
                        </a:solidFill>
                      </a:endParaRPr>
                    </a:p>
                  </a:txBody>
                  <a:tcPr marL="36000" marR="36000" marT="18000" marB="18000">
                    <a:lnL w="6350" algn="ctr">
                      <a:noFill/>
                    </a:lnL>
                    <a:lnR w="12700" algn="ctr">
                      <a:noFill/>
                    </a:lnR>
                    <a:lnT w="12700" algn="ctr">
                      <a:noFill/>
                    </a:lnT>
                    <a:lnB w="12700" algn="ctr">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185081">
                <a:tc>
                  <a:txBody>
                    <a:bodyPr/>
                    <a:lstStyle/>
                    <a:p>
                      <a:pPr algn="ctr">
                        <a:lnSpc>
                          <a:spcPct val="98000"/>
                        </a:lnSpc>
                        <a:defRPr/>
                      </a:pPr>
                      <a:endParaRPr lang="en-CA" sz="1100">
                        <a:solidFill>
                          <a:schemeClr val="tx1"/>
                        </a:solidFill>
                        <a:latin typeface="+mn-lt"/>
                      </a:endParaRPr>
                    </a:p>
                  </a:txBody>
                  <a:tcPr marL="36000" marR="36000" marT="18000" marB="18000">
                    <a:lnL w="12700" algn="ctr">
                      <a:noFill/>
                    </a:lnL>
                    <a:lnR w="6350" algn="ctr">
                      <a:noFill/>
                    </a:lnR>
                    <a:lnT w="12700" algn="ctr">
                      <a:noFill/>
                    </a:lnT>
                    <a:lnB w="19050" cap="flat" cmpd="sng" algn="ctr">
                      <a:solidFill>
                        <a:srgbClr val="9FACB8">
                          <a:alpha val="29804"/>
                        </a:srgbClr>
                      </a:solidFill>
                      <a:prstDash val="solid"/>
                      <a:round/>
                      <a:headEnd type="none" w="med" len="med"/>
                      <a:tailEnd type="none" w="med" len="med"/>
                    </a:lnB>
                  </a:tcPr>
                </a:tc>
                <a:tc>
                  <a:txBody>
                    <a:bodyPr/>
                    <a:lstStyle/>
                    <a:p>
                      <a:pPr algn="ctr">
                        <a:lnSpc>
                          <a:spcPct val="98000"/>
                        </a:lnSpc>
                        <a:defRPr/>
                      </a:pPr>
                      <a:endParaRPr sz="1100">
                        <a:solidFill>
                          <a:schemeClr val="tx1"/>
                        </a:solidFill>
                      </a:endParaRPr>
                    </a:p>
                  </a:txBody>
                  <a:tcPr marL="36000" marR="36000" marT="18000" marB="18000">
                    <a:lnL w="12700" algn="ctr">
                      <a:noFill/>
                    </a:lnL>
                    <a:lnR w="6350" algn="ctr">
                      <a:noFill/>
                    </a:lnR>
                    <a:lnT w="12700" algn="ctr">
                      <a:noFill/>
                    </a:lnT>
                    <a:lnB w="19050" cap="flat" cmpd="sng" algn="ctr">
                      <a:solidFill>
                        <a:srgbClr val="9FACB8">
                          <a:alpha val="29804"/>
                        </a:srgbClr>
                      </a:solidFill>
                      <a:prstDash val="solid"/>
                      <a:round/>
                      <a:headEnd type="none" w="med" len="med"/>
                      <a:tailEnd type="none" w="med" len="med"/>
                    </a:lnB>
                  </a:tcPr>
                </a:tc>
                <a:tc>
                  <a:txBody>
                    <a:bodyPr/>
                    <a:lstStyle/>
                    <a:p>
                      <a:pPr algn="ctr">
                        <a:lnSpc>
                          <a:spcPct val="98000"/>
                        </a:lnSpc>
                        <a:defRPr/>
                      </a:pPr>
                      <a:endParaRPr lang="en-CA" sz="1100">
                        <a:solidFill>
                          <a:schemeClr val="tx1"/>
                        </a:solidFill>
                        <a:latin typeface="+mn-lt"/>
                      </a:endParaRPr>
                    </a:p>
                  </a:txBody>
                  <a:tcPr marL="36000" marR="36000" marT="18000" marB="18000">
                    <a:lnL w="12700" algn="ctr">
                      <a:noFill/>
                    </a:lnL>
                    <a:lnR w="6350" algn="ctr">
                      <a:noFill/>
                    </a:lnR>
                    <a:lnT w="12700" algn="ctr">
                      <a:noFill/>
                    </a:lnT>
                    <a:lnB w="19050" cap="flat" cmpd="sng" algn="ctr">
                      <a:solidFill>
                        <a:srgbClr val="9FACB8">
                          <a:alpha val="29804"/>
                        </a:srgbClr>
                      </a:solidFill>
                      <a:prstDash val="solid"/>
                      <a:round/>
                      <a:headEnd type="none" w="med" len="med"/>
                      <a:tailEnd type="none" w="med" len="med"/>
                    </a:lnB>
                  </a:tcPr>
                </a:tc>
                <a:tc>
                  <a:txBody>
                    <a:bodyPr/>
                    <a:lstStyle/>
                    <a:p>
                      <a:pPr algn="ctr">
                        <a:lnSpc>
                          <a:spcPct val="98000"/>
                        </a:lnSpc>
                        <a:defRPr/>
                      </a:pPr>
                      <a:r>
                        <a:rPr lang="en-CA" sz="1100" i="1">
                          <a:solidFill>
                            <a:schemeClr val="tx1"/>
                          </a:solidFill>
                          <a:latin typeface="+mn-lt"/>
                        </a:rPr>
                        <a:t>M tonnes</a:t>
                      </a:r>
                      <a:endParaRPr sz="1100">
                        <a:solidFill>
                          <a:schemeClr val="tx1"/>
                        </a:solidFill>
                      </a:endParaRPr>
                    </a:p>
                  </a:txBody>
                  <a:tcPr marL="36000" marR="36000" marT="18000" marB="18000">
                    <a:lnL w="6350" algn="ctr">
                      <a:noFill/>
                    </a:lnL>
                    <a:lnR w="6350" algn="ctr">
                      <a:noFill/>
                    </a:lnR>
                    <a:lnT w="12700" algn="ctr">
                      <a:noFill/>
                    </a:lnT>
                    <a:lnB w="19050" cap="flat" cmpd="sng" algn="ctr">
                      <a:solidFill>
                        <a:srgbClr val="9FACB8">
                          <a:alpha val="29804"/>
                        </a:srgbClr>
                      </a:solidFill>
                      <a:prstDash val="solid"/>
                      <a:round/>
                      <a:headEnd type="none" w="med" len="med"/>
                      <a:tailEnd type="none" w="med" len="med"/>
                    </a:lnB>
                  </a:tcPr>
                </a:tc>
                <a:tc>
                  <a:txBody>
                    <a:bodyPr/>
                    <a:lstStyle/>
                    <a:p>
                      <a:pPr algn="ctr">
                        <a:lnSpc>
                          <a:spcPct val="98000"/>
                        </a:lnSpc>
                        <a:defRPr/>
                      </a:pPr>
                      <a:r>
                        <a:rPr lang="en-CA" sz="1100" i="1">
                          <a:solidFill>
                            <a:schemeClr val="tx1"/>
                          </a:solidFill>
                          <a:latin typeface="+mn-lt"/>
                        </a:rPr>
                        <a:t>g/T Au</a:t>
                      </a:r>
                      <a:endParaRPr sz="1100">
                        <a:solidFill>
                          <a:schemeClr val="tx1"/>
                        </a:solidFill>
                      </a:endParaRPr>
                    </a:p>
                  </a:txBody>
                  <a:tcPr marL="36000" marR="36000" marT="18000" marB="18000">
                    <a:lnL w="6350" algn="ctr">
                      <a:noFill/>
                    </a:lnL>
                    <a:lnR w="6350" algn="ctr">
                      <a:noFill/>
                    </a:lnR>
                    <a:lnT w="12700" algn="ctr">
                      <a:noFill/>
                    </a:lnT>
                    <a:lnB w="19050" cap="flat" cmpd="sng" algn="ctr">
                      <a:solidFill>
                        <a:srgbClr val="9FACB8">
                          <a:alpha val="29804"/>
                        </a:srgbClr>
                      </a:solidFill>
                      <a:prstDash val="solid"/>
                      <a:round/>
                      <a:headEnd type="none" w="med" len="med"/>
                      <a:tailEnd type="none" w="med" len="med"/>
                    </a:lnB>
                  </a:tcPr>
                </a:tc>
                <a:tc>
                  <a:txBody>
                    <a:bodyPr/>
                    <a:lstStyle/>
                    <a:p>
                      <a:pPr algn="ctr">
                        <a:lnSpc>
                          <a:spcPct val="98000"/>
                        </a:lnSpc>
                        <a:defRPr/>
                      </a:pPr>
                      <a:r>
                        <a:rPr lang="en-CA" sz="1100" i="1">
                          <a:solidFill>
                            <a:schemeClr val="tx1"/>
                          </a:solidFill>
                          <a:latin typeface="+mn-lt"/>
                        </a:rPr>
                        <a:t>M oz Au</a:t>
                      </a:r>
                      <a:endParaRPr sz="1100">
                        <a:solidFill>
                          <a:schemeClr val="tx1"/>
                        </a:solidFill>
                      </a:endParaRPr>
                    </a:p>
                  </a:txBody>
                  <a:tcPr marL="36000" marR="36000" marT="18000" marB="18000">
                    <a:lnL w="6350" algn="ctr">
                      <a:noFill/>
                    </a:lnL>
                    <a:lnR w="12700" algn="ctr">
                      <a:noFill/>
                    </a:lnR>
                    <a:lnT w="12700" algn="ctr">
                      <a:noFill/>
                    </a:lnT>
                    <a:lnB w="19050" cap="flat" cmpd="sng" algn="ctr">
                      <a:solidFill>
                        <a:srgbClr val="9FACB8">
                          <a:alpha val="29804"/>
                        </a:srgbClr>
                      </a:solidFill>
                      <a:prstDash val="solid"/>
                      <a:round/>
                      <a:headEnd type="none" w="med" len="med"/>
                      <a:tailEnd type="none" w="med" len="med"/>
                    </a:lnB>
                  </a:tcPr>
                </a:tc>
                <a:extLst>
                  <a:ext uri="{0D108BD9-81ED-4DB2-BD59-A6C34878D82A}">
                    <a16:rowId xmlns:a16="http://schemas.microsoft.com/office/drawing/2014/main" val="10001"/>
                  </a:ext>
                </a:extLst>
              </a:tr>
              <a:tr h="185081">
                <a:tc>
                  <a:txBody>
                    <a:bodyPr/>
                    <a:lstStyle/>
                    <a:p>
                      <a:pPr algn="ctr">
                        <a:lnSpc>
                          <a:spcPct val="98000"/>
                        </a:lnSpc>
                        <a:defRPr/>
                      </a:pPr>
                      <a:r>
                        <a:rPr lang="en-CA" sz="1100">
                          <a:solidFill>
                            <a:schemeClr val="tx1"/>
                          </a:solidFill>
                          <a:latin typeface="+mn-lt"/>
                        </a:rPr>
                        <a:t>Courageous Lake</a:t>
                      </a:r>
                      <a:endParaRPr sz="1100">
                        <a:solidFill>
                          <a:schemeClr val="tx1"/>
                        </a:solidFill>
                      </a:endParaRPr>
                    </a:p>
                  </a:txBody>
                  <a:tcPr marL="36000" marR="36000" marT="18000" marB="18000">
                    <a:lnL w="12700" algn="ctr">
                      <a:noFill/>
                    </a:lnL>
                    <a:lnR w="635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tcPr>
                </a:tc>
                <a:tc>
                  <a:txBody>
                    <a:bodyPr/>
                    <a:lstStyle/>
                    <a:p>
                      <a:pPr algn="ctr">
                        <a:lnSpc>
                          <a:spcPct val="98000"/>
                        </a:lnSpc>
                        <a:defRPr/>
                      </a:pPr>
                      <a:r>
                        <a:rPr lang="en-US" sz="1100">
                          <a:solidFill>
                            <a:schemeClr val="tx1"/>
                          </a:solidFill>
                        </a:rPr>
                        <a:t>C$43.66/T NSR</a:t>
                      </a:r>
                      <a:endParaRPr sz="1100">
                        <a:solidFill>
                          <a:schemeClr val="tx1"/>
                        </a:solidFill>
                      </a:endParaRPr>
                    </a:p>
                  </a:txBody>
                  <a:tcPr marL="36000" marR="36000" marT="18000" marB="18000">
                    <a:lnL w="12700" algn="ctr">
                      <a:noFill/>
                    </a:lnL>
                    <a:lnR w="635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tcPr>
                </a:tc>
                <a:tc>
                  <a:txBody>
                    <a:bodyPr/>
                    <a:lstStyle/>
                    <a:p>
                      <a:pPr algn="ctr">
                        <a:lnSpc>
                          <a:spcPct val="98000"/>
                        </a:lnSpc>
                        <a:defRPr/>
                      </a:pPr>
                      <a:r>
                        <a:rPr lang="en-CA" sz="1100">
                          <a:solidFill>
                            <a:schemeClr val="tx1"/>
                          </a:solidFill>
                          <a:latin typeface="+mn-lt"/>
                        </a:rPr>
                        <a:t>P&amp;P reserves</a:t>
                      </a:r>
                      <a:endParaRPr sz="1100">
                        <a:solidFill>
                          <a:schemeClr val="tx1"/>
                        </a:solidFill>
                      </a:endParaRPr>
                    </a:p>
                  </a:txBody>
                  <a:tcPr marL="36000" marR="36000" marT="18000" marB="18000">
                    <a:lnL w="12700" algn="ctr">
                      <a:noFill/>
                    </a:lnL>
                    <a:lnR w="635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tcPr>
                </a:tc>
                <a:tc>
                  <a:txBody>
                    <a:bodyPr/>
                    <a:lstStyle/>
                    <a:p>
                      <a:pPr algn="ctr">
                        <a:lnSpc>
                          <a:spcPct val="98000"/>
                        </a:lnSpc>
                        <a:defRPr/>
                      </a:pPr>
                      <a:r>
                        <a:rPr lang="en-CA" sz="1100">
                          <a:solidFill>
                            <a:schemeClr val="tx1"/>
                          </a:solidFill>
                          <a:latin typeface="+mn-lt"/>
                        </a:rPr>
                        <a:t>33.9</a:t>
                      </a:r>
                      <a:endParaRPr sz="1100">
                        <a:solidFill>
                          <a:schemeClr val="tx1"/>
                        </a:solidFill>
                      </a:endParaRPr>
                    </a:p>
                  </a:txBody>
                  <a:tcPr marL="36000" marR="36000" marT="18000" marB="18000">
                    <a:lnL w="6350" algn="ctr">
                      <a:noFill/>
                    </a:lnL>
                    <a:lnR w="635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tcPr>
                </a:tc>
                <a:tc>
                  <a:txBody>
                    <a:bodyPr/>
                    <a:lstStyle/>
                    <a:p>
                      <a:pPr algn="ctr">
                        <a:lnSpc>
                          <a:spcPct val="98000"/>
                        </a:lnSpc>
                        <a:defRPr/>
                      </a:pPr>
                      <a:r>
                        <a:rPr lang="en-CA" sz="1100">
                          <a:solidFill>
                            <a:schemeClr val="tx1"/>
                          </a:solidFill>
                          <a:latin typeface="+mn-lt"/>
                        </a:rPr>
                        <a:t>2.6</a:t>
                      </a:r>
                      <a:endParaRPr sz="1100">
                        <a:solidFill>
                          <a:schemeClr val="tx1"/>
                        </a:solidFill>
                      </a:endParaRPr>
                    </a:p>
                  </a:txBody>
                  <a:tcPr marL="36000" marR="36000" marT="18000" marB="18000">
                    <a:lnL w="6350" algn="ctr">
                      <a:noFill/>
                    </a:lnL>
                    <a:lnR w="635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tcPr>
                </a:tc>
                <a:tc>
                  <a:txBody>
                    <a:bodyPr/>
                    <a:lstStyle/>
                    <a:p>
                      <a:pPr algn="ctr">
                        <a:lnSpc>
                          <a:spcPct val="98000"/>
                        </a:lnSpc>
                        <a:defRPr/>
                      </a:pPr>
                      <a:r>
                        <a:rPr lang="en-CA" sz="1100">
                          <a:solidFill>
                            <a:schemeClr val="tx1"/>
                          </a:solidFill>
                          <a:latin typeface="+mn-lt"/>
                        </a:rPr>
                        <a:t>2.8</a:t>
                      </a:r>
                      <a:endParaRPr sz="1100">
                        <a:solidFill>
                          <a:schemeClr val="tx1"/>
                        </a:solidFill>
                      </a:endParaRPr>
                    </a:p>
                  </a:txBody>
                  <a:tcPr marL="36000" marR="36000" marT="18000" marB="18000">
                    <a:lnL w="6350" algn="ctr">
                      <a:noFill/>
                    </a:lnL>
                    <a:lnR w="1270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tcPr>
                </a:tc>
                <a:extLst>
                  <a:ext uri="{0D108BD9-81ED-4DB2-BD59-A6C34878D82A}">
                    <a16:rowId xmlns:a16="http://schemas.microsoft.com/office/drawing/2014/main" val="10002"/>
                  </a:ext>
                </a:extLst>
              </a:tr>
              <a:tr h="185081">
                <a:tc>
                  <a:txBody>
                    <a:bodyPr/>
                    <a:lstStyle/>
                    <a:p>
                      <a:pPr algn="ctr">
                        <a:lnSpc>
                          <a:spcPct val="98000"/>
                        </a:lnSpc>
                        <a:defRPr/>
                      </a:pPr>
                      <a:endParaRPr lang="en-CA" sz="1100">
                        <a:solidFill>
                          <a:schemeClr val="tx1"/>
                        </a:solidFill>
                        <a:latin typeface="+mn-lt"/>
                      </a:endParaRPr>
                    </a:p>
                  </a:txBody>
                  <a:tcPr marL="36000" marR="36000" marT="18000" marB="18000">
                    <a:lnL w="12700" algn="ctr">
                      <a:noFill/>
                    </a:lnL>
                    <a:lnR w="635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tcPr>
                </a:tc>
                <a:tc>
                  <a:txBody>
                    <a:bodyPr/>
                    <a:lstStyle/>
                    <a:p>
                      <a:pPr algn="ctr">
                        <a:lnSpc>
                          <a:spcPct val="98000"/>
                        </a:lnSpc>
                        <a:defRPr/>
                      </a:pPr>
                      <a:r>
                        <a:rPr lang="en-CA" sz="1100">
                          <a:solidFill>
                            <a:schemeClr val="tx1"/>
                          </a:solidFill>
                          <a:latin typeface="+mn-lt"/>
                        </a:rPr>
                        <a:t>0.80 g/T Au</a:t>
                      </a:r>
                      <a:endParaRPr sz="1100">
                        <a:solidFill>
                          <a:schemeClr val="tx1"/>
                        </a:solidFill>
                      </a:endParaRPr>
                    </a:p>
                  </a:txBody>
                  <a:tcPr marL="36000" marR="36000" marT="18000" marB="18000">
                    <a:lnL w="12700" algn="ctr">
                      <a:noFill/>
                    </a:lnL>
                    <a:lnR w="635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tcPr>
                </a:tc>
                <a:tc>
                  <a:txBody>
                    <a:bodyPr/>
                    <a:lstStyle/>
                    <a:p>
                      <a:pPr algn="ctr">
                        <a:lnSpc>
                          <a:spcPct val="98000"/>
                        </a:lnSpc>
                        <a:defRPr/>
                      </a:pPr>
                      <a:r>
                        <a:rPr lang="en-CA" sz="1100">
                          <a:solidFill>
                            <a:schemeClr val="tx1"/>
                          </a:solidFill>
                          <a:latin typeface="+mn-lt"/>
                        </a:rPr>
                        <a:t>M&amp;I resources</a:t>
                      </a:r>
                      <a:endParaRPr sz="1100">
                        <a:solidFill>
                          <a:schemeClr val="tx1"/>
                        </a:solidFill>
                      </a:endParaRPr>
                    </a:p>
                  </a:txBody>
                  <a:tcPr marL="36000" marR="36000" marT="18000" marB="18000">
                    <a:lnL w="12700" algn="ctr">
                      <a:noFill/>
                    </a:lnL>
                    <a:lnR w="635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tcPr>
                </a:tc>
                <a:tc>
                  <a:txBody>
                    <a:bodyPr/>
                    <a:lstStyle/>
                    <a:p>
                      <a:pPr algn="ctr">
                        <a:lnSpc>
                          <a:spcPct val="98000"/>
                        </a:lnSpc>
                        <a:defRPr/>
                      </a:pPr>
                      <a:r>
                        <a:rPr lang="en-CA" sz="1100">
                          <a:solidFill>
                            <a:schemeClr val="tx1"/>
                          </a:solidFill>
                          <a:latin typeface="+mn-lt"/>
                        </a:rPr>
                        <a:t>145.2</a:t>
                      </a:r>
                      <a:endParaRPr sz="1100">
                        <a:solidFill>
                          <a:schemeClr val="tx1"/>
                        </a:solidFill>
                      </a:endParaRPr>
                    </a:p>
                  </a:txBody>
                  <a:tcPr marL="36000" marR="36000" marT="18000" marB="18000">
                    <a:lnL w="6350" algn="ctr">
                      <a:noFill/>
                    </a:lnL>
                    <a:lnR w="635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tcPr>
                </a:tc>
                <a:tc>
                  <a:txBody>
                    <a:bodyPr/>
                    <a:lstStyle/>
                    <a:p>
                      <a:pPr algn="ctr">
                        <a:lnSpc>
                          <a:spcPct val="98000"/>
                        </a:lnSpc>
                        <a:defRPr/>
                      </a:pPr>
                      <a:r>
                        <a:rPr lang="en-CA" sz="1100">
                          <a:solidFill>
                            <a:schemeClr val="tx1"/>
                          </a:solidFill>
                          <a:latin typeface="+mn-lt"/>
                        </a:rPr>
                        <a:t>2.36</a:t>
                      </a:r>
                      <a:endParaRPr sz="1100">
                        <a:solidFill>
                          <a:schemeClr val="tx1"/>
                        </a:solidFill>
                      </a:endParaRPr>
                    </a:p>
                  </a:txBody>
                  <a:tcPr marL="36000" marR="36000" marT="18000" marB="18000">
                    <a:lnL w="6350" algn="ctr">
                      <a:noFill/>
                    </a:lnL>
                    <a:lnR w="635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tcPr>
                </a:tc>
                <a:tc>
                  <a:txBody>
                    <a:bodyPr/>
                    <a:lstStyle/>
                    <a:p>
                      <a:pPr algn="ctr">
                        <a:lnSpc>
                          <a:spcPct val="98000"/>
                        </a:lnSpc>
                        <a:defRPr/>
                      </a:pPr>
                      <a:r>
                        <a:rPr lang="en-CA" sz="1100">
                          <a:solidFill>
                            <a:schemeClr val="tx1"/>
                          </a:solidFill>
                          <a:latin typeface="+mn-lt"/>
                        </a:rPr>
                        <a:t>11.0</a:t>
                      </a:r>
                      <a:endParaRPr sz="1100">
                        <a:solidFill>
                          <a:schemeClr val="tx1"/>
                        </a:solidFill>
                      </a:endParaRPr>
                    </a:p>
                  </a:txBody>
                  <a:tcPr marL="36000" marR="36000" marT="18000" marB="18000">
                    <a:lnL w="6350" algn="ctr">
                      <a:noFill/>
                    </a:lnL>
                    <a:lnR w="1270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tcPr>
                </a:tc>
                <a:extLst>
                  <a:ext uri="{0D108BD9-81ED-4DB2-BD59-A6C34878D82A}">
                    <a16:rowId xmlns:a16="http://schemas.microsoft.com/office/drawing/2014/main" val="10003"/>
                  </a:ext>
                </a:extLst>
              </a:tr>
              <a:tr h="185081">
                <a:tc>
                  <a:txBody>
                    <a:bodyPr/>
                    <a:lstStyle/>
                    <a:p>
                      <a:pPr algn="ctr">
                        <a:lnSpc>
                          <a:spcPct val="98000"/>
                        </a:lnSpc>
                        <a:defRPr/>
                      </a:pPr>
                      <a:endParaRPr lang="en-CA" sz="1100">
                        <a:solidFill>
                          <a:schemeClr val="tx1"/>
                        </a:solidFill>
                        <a:latin typeface="+mn-lt"/>
                      </a:endParaRPr>
                    </a:p>
                  </a:txBody>
                  <a:tcPr marL="36000" marR="36000" marT="18000" marB="18000">
                    <a:lnL w="12700" algn="ctr">
                      <a:noFill/>
                    </a:lnL>
                    <a:lnR w="635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tcPr>
                </a:tc>
                <a:tc>
                  <a:txBody>
                    <a:bodyPr/>
                    <a:lstStyle/>
                    <a:p>
                      <a:pPr algn="ctr">
                        <a:lnSpc>
                          <a:spcPct val="98000"/>
                        </a:lnSpc>
                        <a:defRPr/>
                      </a:pPr>
                      <a:r>
                        <a:rPr lang="en-CA" sz="1100">
                          <a:solidFill>
                            <a:schemeClr val="tx1"/>
                          </a:solidFill>
                          <a:latin typeface="+mn-lt"/>
                        </a:rPr>
                        <a:t>0.80 g/T Au</a:t>
                      </a:r>
                      <a:endParaRPr sz="1100">
                        <a:solidFill>
                          <a:schemeClr val="tx1"/>
                        </a:solidFill>
                      </a:endParaRPr>
                    </a:p>
                  </a:txBody>
                  <a:tcPr marL="36000" marR="36000" marT="18000" marB="18000">
                    <a:lnL w="12700" algn="ctr">
                      <a:noFill/>
                    </a:lnL>
                    <a:lnR w="635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tcPr>
                </a:tc>
                <a:tc>
                  <a:txBody>
                    <a:bodyPr/>
                    <a:lstStyle/>
                    <a:p>
                      <a:pPr algn="ctr">
                        <a:lnSpc>
                          <a:spcPct val="98000"/>
                        </a:lnSpc>
                        <a:defRPr/>
                      </a:pPr>
                      <a:r>
                        <a:rPr lang="en-CA" sz="1100">
                          <a:solidFill>
                            <a:schemeClr val="tx1"/>
                          </a:solidFill>
                          <a:latin typeface="+mn-lt"/>
                        </a:rPr>
                        <a:t>Inferred resources</a:t>
                      </a:r>
                      <a:endParaRPr sz="1100">
                        <a:solidFill>
                          <a:schemeClr val="tx1"/>
                        </a:solidFill>
                      </a:endParaRPr>
                    </a:p>
                  </a:txBody>
                  <a:tcPr marL="36000" marR="36000" marT="18000" marB="18000">
                    <a:lnL w="12700" algn="ctr">
                      <a:noFill/>
                    </a:lnL>
                    <a:lnR w="635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tcPr>
                </a:tc>
                <a:tc>
                  <a:txBody>
                    <a:bodyPr/>
                    <a:lstStyle/>
                    <a:p>
                      <a:pPr algn="ctr">
                        <a:lnSpc>
                          <a:spcPct val="98000"/>
                        </a:lnSpc>
                        <a:defRPr/>
                      </a:pPr>
                      <a:r>
                        <a:rPr lang="en-CA" sz="1100">
                          <a:solidFill>
                            <a:schemeClr val="tx1"/>
                          </a:solidFill>
                          <a:latin typeface="+mn-lt"/>
                        </a:rPr>
                        <a:t>40.6</a:t>
                      </a:r>
                      <a:endParaRPr sz="1100">
                        <a:solidFill>
                          <a:schemeClr val="tx1"/>
                        </a:solidFill>
                      </a:endParaRPr>
                    </a:p>
                  </a:txBody>
                  <a:tcPr marL="36000" marR="36000" marT="18000" marB="18000">
                    <a:lnL w="6350" algn="ctr">
                      <a:noFill/>
                    </a:lnL>
                    <a:lnR w="635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tcPr>
                </a:tc>
                <a:tc>
                  <a:txBody>
                    <a:bodyPr/>
                    <a:lstStyle/>
                    <a:p>
                      <a:pPr algn="ctr">
                        <a:lnSpc>
                          <a:spcPct val="98000"/>
                        </a:lnSpc>
                        <a:defRPr/>
                      </a:pPr>
                      <a:r>
                        <a:rPr lang="en-CA" sz="1100">
                          <a:solidFill>
                            <a:schemeClr val="tx1"/>
                          </a:solidFill>
                          <a:latin typeface="+mn-lt"/>
                        </a:rPr>
                        <a:t>2.52</a:t>
                      </a:r>
                      <a:endParaRPr sz="1100">
                        <a:solidFill>
                          <a:schemeClr val="tx1"/>
                        </a:solidFill>
                      </a:endParaRPr>
                    </a:p>
                  </a:txBody>
                  <a:tcPr marL="36000" marR="36000" marT="18000" marB="18000">
                    <a:lnL w="6350" algn="ctr">
                      <a:noFill/>
                    </a:lnL>
                    <a:lnR w="635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tcPr>
                </a:tc>
                <a:tc>
                  <a:txBody>
                    <a:bodyPr/>
                    <a:lstStyle/>
                    <a:p>
                      <a:pPr algn="ctr">
                        <a:lnSpc>
                          <a:spcPct val="98000"/>
                        </a:lnSpc>
                        <a:defRPr/>
                      </a:pPr>
                      <a:r>
                        <a:rPr lang="en-CA" sz="1100">
                          <a:solidFill>
                            <a:schemeClr val="tx1"/>
                          </a:solidFill>
                          <a:latin typeface="+mn-lt"/>
                        </a:rPr>
                        <a:t>3.3</a:t>
                      </a:r>
                      <a:endParaRPr sz="1100">
                        <a:solidFill>
                          <a:schemeClr val="tx1"/>
                        </a:solidFill>
                      </a:endParaRPr>
                    </a:p>
                  </a:txBody>
                  <a:tcPr marL="36000" marR="36000" marT="18000" marB="18000">
                    <a:lnL w="6350" algn="ctr">
                      <a:noFill/>
                    </a:lnL>
                    <a:lnR w="1270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tcPr>
                </a:tc>
                <a:extLst>
                  <a:ext uri="{0D108BD9-81ED-4DB2-BD59-A6C34878D82A}">
                    <a16:rowId xmlns:a16="http://schemas.microsoft.com/office/drawing/2014/main" val="10004"/>
                  </a:ext>
                </a:extLst>
              </a:tr>
              <a:tr h="185081">
                <a:tc>
                  <a:txBody>
                    <a:bodyPr/>
                    <a:lstStyle/>
                    <a:p>
                      <a:pPr algn="ctr">
                        <a:lnSpc>
                          <a:spcPct val="98000"/>
                        </a:lnSpc>
                        <a:defRPr/>
                      </a:pPr>
                      <a:r>
                        <a:rPr lang="en-CA" sz="1100">
                          <a:solidFill>
                            <a:schemeClr val="tx1"/>
                          </a:solidFill>
                          <a:latin typeface="+mn-lt"/>
                        </a:rPr>
                        <a:t>Walsh Lake</a:t>
                      </a:r>
                      <a:endParaRPr sz="1100">
                        <a:solidFill>
                          <a:schemeClr val="tx1"/>
                        </a:solidFill>
                      </a:endParaRPr>
                    </a:p>
                  </a:txBody>
                  <a:tcPr marL="36000" marR="36000" marT="18000" marB="18000">
                    <a:lnL w="12700" algn="ctr">
                      <a:noFill/>
                    </a:lnL>
                    <a:lnR w="635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tcPr>
                </a:tc>
                <a:tc>
                  <a:txBody>
                    <a:bodyPr/>
                    <a:lstStyle/>
                    <a:p>
                      <a:pPr algn="ctr">
                        <a:lnSpc>
                          <a:spcPct val="98000"/>
                        </a:lnSpc>
                        <a:defRPr/>
                      </a:pPr>
                      <a:r>
                        <a:rPr lang="en-CA" sz="1100">
                          <a:solidFill>
                            <a:schemeClr val="tx1"/>
                          </a:solidFill>
                          <a:latin typeface="+mn-lt"/>
                        </a:rPr>
                        <a:t>0.80 g/T Au</a:t>
                      </a:r>
                      <a:endParaRPr sz="1100">
                        <a:solidFill>
                          <a:schemeClr val="tx1"/>
                        </a:solidFill>
                      </a:endParaRPr>
                    </a:p>
                  </a:txBody>
                  <a:tcPr marL="36000" marR="36000" marT="18000" marB="18000">
                    <a:lnL w="12700" algn="ctr">
                      <a:noFill/>
                    </a:lnL>
                    <a:lnR w="635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tcPr>
                </a:tc>
                <a:tc>
                  <a:txBody>
                    <a:bodyPr/>
                    <a:lstStyle/>
                    <a:p>
                      <a:pPr algn="ctr">
                        <a:lnSpc>
                          <a:spcPct val="98000"/>
                        </a:lnSpc>
                        <a:defRPr/>
                      </a:pPr>
                      <a:r>
                        <a:rPr lang="en-CA" sz="1100">
                          <a:solidFill>
                            <a:schemeClr val="tx1"/>
                          </a:solidFill>
                          <a:latin typeface="+mn-lt"/>
                        </a:rPr>
                        <a:t>Inferred resources</a:t>
                      </a:r>
                      <a:endParaRPr sz="1100">
                        <a:solidFill>
                          <a:schemeClr val="tx1"/>
                        </a:solidFill>
                      </a:endParaRPr>
                    </a:p>
                  </a:txBody>
                  <a:tcPr marL="36000" marR="36000" marT="18000" marB="18000">
                    <a:lnL w="12700" algn="ctr">
                      <a:noFill/>
                    </a:lnL>
                    <a:lnR w="635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tcPr>
                </a:tc>
                <a:tc>
                  <a:txBody>
                    <a:bodyPr/>
                    <a:lstStyle/>
                    <a:p>
                      <a:pPr algn="ctr">
                        <a:lnSpc>
                          <a:spcPct val="98000"/>
                        </a:lnSpc>
                        <a:defRPr/>
                      </a:pPr>
                      <a:r>
                        <a:rPr lang="en-CA" sz="1100">
                          <a:solidFill>
                            <a:schemeClr val="tx1"/>
                          </a:solidFill>
                          <a:latin typeface="+mn-lt"/>
                        </a:rPr>
                        <a:t>4.1</a:t>
                      </a:r>
                      <a:endParaRPr sz="1100">
                        <a:solidFill>
                          <a:schemeClr val="tx1"/>
                        </a:solidFill>
                      </a:endParaRPr>
                    </a:p>
                  </a:txBody>
                  <a:tcPr marL="36000" marR="36000" marT="18000" marB="18000">
                    <a:lnL w="6350" algn="ctr">
                      <a:noFill/>
                    </a:lnL>
                    <a:lnR w="635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tcPr>
                </a:tc>
                <a:tc>
                  <a:txBody>
                    <a:bodyPr/>
                    <a:lstStyle/>
                    <a:p>
                      <a:pPr algn="ctr">
                        <a:lnSpc>
                          <a:spcPct val="98000"/>
                        </a:lnSpc>
                        <a:defRPr/>
                      </a:pPr>
                      <a:r>
                        <a:rPr lang="en-CA" sz="1100">
                          <a:solidFill>
                            <a:schemeClr val="tx1"/>
                          </a:solidFill>
                          <a:latin typeface="+mn-lt"/>
                        </a:rPr>
                        <a:t>4.18</a:t>
                      </a:r>
                      <a:endParaRPr sz="1100">
                        <a:solidFill>
                          <a:schemeClr val="tx1"/>
                        </a:solidFill>
                      </a:endParaRPr>
                    </a:p>
                  </a:txBody>
                  <a:tcPr marL="36000" marR="36000" marT="18000" marB="18000">
                    <a:lnL w="6350" algn="ctr">
                      <a:noFill/>
                    </a:lnL>
                    <a:lnR w="635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tcPr>
                </a:tc>
                <a:tc>
                  <a:txBody>
                    <a:bodyPr/>
                    <a:lstStyle/>
                    <a:p>
                      <a:pPr algn="ctr">
                        <a:lnSpc>
                          <a:spcPct val="98000"/>
                        </a:lnSpc>
                        <a:defRPr/>
                      </a:pPr>
                      <a:r>
                        <a:rPr lang="en-CA" sz="1100">
                          <a:solidFill>
                            <a:schemeClr val="tx1"/>
                          </a:solidFill>
                          <a:latin typeface="+mn-lt"/>
                        </a:rPr>
                        <a:t>0.55</a:t>
                      </a:r>
                      <a:endParaRPr sz="1100">
                        <a:solidFill>
                          <a:schemeClr val="tx1"/>
                        </a:solidFill>
                      </a:endParaRPr>
                    </a:p>
                  </a:txBody>
                  <a:tcPr marL="36000" marR="36000" marT="18000" marB="18000">
                    <a:lnL w="6350" algn="ctr">
                      <a:noFill/>
                    </a:lnL>
                    <a:lnR w="1270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52051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 aerial view of a large area&#10;&#10;Description automatically generated">
            <a:extLst>
              <a:ext uri="{FF2B5EF4-FFF2-40B4-BE49-F238E27FC236}">
                <a16:creationId xmlns:a16="http://schemas.microsoft.com/office/drawing/2014/main" id="{5F208EE1-A508-48B2-EC9A-7EFD9F647B19}"/>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5855" y="1"/>
            <a:ext cx="12166145" cy="6415548"/>
          </a:xfrm>
          <a:prstGeom prst="rect">
            <a:avLst/>
          </a:prstGeom>
        </p:spPr>
      </p:pic>
      <p:sp>
        <p:nvSpPr>
          <p:cNvPr id="6" name="Rectangle 5">
            <a:extLst>
              <a:ext uri="{FF2B5EF4-FFF2-40B4-BE49-F238E27FC236}">
                <a16:creationId xmlns:a16="http://schemas.microsoft.com/office/drawing/2014/main" id="{CED8A4DF-C0EE-3D33-27F3-CE6CF0CBB70F}"/>
              </a:ext>
            </a:extLst>
          </p:cNvPr>
          <p:cNvSpPr/>
          <p:nvPr/>
        </p:nvSpPr>
        <p:spPr>
          <a:xfrm>
            <a:off x="0" y="0"/>
            <a:ext cx="12192000" cy="6417129"/>
          </a:xfrm>
          <a:prstGeom prst="rect">
            <a:avLst/>
          </a:prstGeom>
          <a:gradFill>
            <a:gsLst>
              <a:gs pos="3000">
                <a:schemeClr val="tx1">
                  <a:alpha val="80000"/>
                </a:schemeClr>
              </a:gs>
              <a:gs pos="67000">
                <a:schemeClr val="tx1">
                  <a:alpha val="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55B813E7-90AB-E013-AFCF-0C3E71909456}"/>
              </a:ext>
            </a:extLst>
          </p:cNvPr>
          <p:cNvSpPr>
            <a:spLocks noGrp="1"/>
          </p:cNvSpPr>
          <p:nvPr>
            <p:ph type="dt" sz="half" idx="2"/>
          </p:nvPr>
        </p:nvSpPr>
        <p:spPr>
          <a:xfrm>
            <a:off x="10702343" y="6462176"/>
            <a:ext cx="667553" cy="365125"/>
          </a:xfrm>
          <a:prstGeom prst="rect">
            <a:avLst/>
          </a:prstGeom>
        </p:spPr>
        <p:txBody>
          <a:bodyPr/>
          <a:lstStyle/>
          <a:p>
            <a:r>
              <a:rPr lang="en-US"/>
              <a:t>|   2025</a:t>
            </a:r>
          </a:p>
        </p:txBody>
      </p:sp>
      <p:sp>
        <p:nvSpPr>
          <p:cNvPr id="4" name="Footer Placeholder 3">
            <a:extLst>
              <a:ext uri="{FF2B5EF4-FFF2-40B4-BE49-F238E27FC236}">
                <a16:creationId xmlns:a16="http://schemas.microsoft.com/office/drawing/2014/main" id="{BFC45286-1ACE-8242-7C85-B8868CEA42EE}"/>
              </a:ext>
            </a:extLst>
          </p:cNvPr>
          <p:cNvSpPr>
            <a:spLocks noGrp="1"/>
          </p:cNvSpPr>
          <p:nvPr>
            <p:ph type="ftr" sz="quarter" idx="3"/>
          </p:nvPr>
        </p:nvSpPr>
        <p:spPr>
          <a:xfrm>
            <a:off x="7340957" y="6462176"/>
            <a:ext cx="3361386" cy="365125"/>
          </a:xfrm>
          <a:prstGeom prst="rect">
            <a:avLst/>
          </a:prstGeom>
        </p:spPr>
        <p:txBody>
          <a:bodyPr/>
          <a:lstStyle/>
          <a:p>
            <a:r>
              <a:rPr lang="en-CA"/>
              <a:t>Www.seabridgegold.com</a:t>
            </a:r>
            <a:endParaRPr lang="en-US"/>
          </a:p>
        </p:txBody>
      </p:sp>
      <p:sp>
        <p:nvSpPr>
          <p:cNvPr id="5" name="Slide Number Placeholder 4">
            <a:extLst>
              <a:ext uri="{FF2B5EF4-FFF2-40B4-BE49-F238E27FC236}">
                <a16:creationId xmlns:a16="http://schemas.microsoft.com/office/drawing/2014/main" id="{17EB269E-7243-A018-F3C7-2C42848943FB}"/>
              </a:ext>
            </a:extLst>
          </p:cNvPr>
          <p:cNvSpPr>
            <a:spLocks noGrp="1"/>
          </p:cNvSpPr>
          <p:nvPr>
            <p:ph type="sldNum" sz="quarter" idx="4"/>
          </p:nvPr>
        </p:nvSpPr>
        <p:spPr>
          <a:xfrm>
            <a:off x="11598497" y="6455468"/>
            <a:ext cx="461359" cy="365125"/>
          </a:xfrm>
          <a:prstGeom prst="rect">
            <a:avLst/>
          </a:prstGeom>
        </p:spPr>
        <p:txBody>
          <a:bodyPr/>
          <a:lstStyle/>
          <a:p>
            <a:fld id="{A41F8B9C-F68A-4CB4-A897-D02AFE5D748E}" type="slidenum">
              <a:rPr lang="en-US" smtClean="0"/>
              <a:pPr/>
              <a:t>19</a:t>
            </a:fld>
            <a:endParaRPr lang="en-US"/>
          </a:p>
        </p:txBody>
      </p:sp>
      <p:sp>
        <p:nvSpPr>
          <p:cNvPr id="8" name="Freeform 7">
            <a:extLst>
              <a:ext uri="{FF2B5EF4-FFF2-40B4-BE49-F238E27FC236}">
                <a16:creationId xmlns:a16="http://schemas.microsoft.com/office/drawing/2014/main" id="{AF3A7E10-27B4-8BEF-5A70-1808F14517FD}"/>
              </a:ext>
            </a:extLst>
          </p:cNvPr>
          <p:cNvSpPr/>
          <p:nvPr/>
        </p:nvSpPr>
        <p:spPr>
          <a:xfrm>
            <a:off x="615418" y="-12863"/>
            <a:ext cx="3096259" cy="6450240"/>
          </a:xfrm>
          <a:custGeom>
            <a:avLst/>
            <a:gdLst>
              <a:gd name="connsiteX0" fmla="*/ 0 w 1205753"/>
              <a:gd name="connsiteY0" fmla="*/ 0 h 6871447"/>
              <a:gd name="connsiteX1" fmla="*/ 183776 w 1205753"/>
              <a:gd name="connsiteY1" fmla="*/ 0 h 6871447"/>
              <a:gd name="connsiteX2" fmla="*/ 1205753 w 1205753"/>
              <a:gd name="connsiteY2" fmla="*/ 1990164 h 6871447"/>
              <a:gd name="connsiteX3" fmla="*/ 183777 w 1205753"/>
              <a:gd name="connsiteY3" fmla="*/ 6871447 h 6871447"/>
              <a:gd name="connsiteX4" fmla="*/ 123 w 1205753"/>
              <a:gd name="connsiteY4" fmla="*/ 6870864 h 6871447"/>
              <a:gd name="connsiteX5" fmla="*/ 1021977 w 1205753"/>
              <a:gd name="connsiteY5" fmla="*/ 1990164 h 6871447"/>
              <a:gd name="connsiteX0" fmla="*/ 0 w 2068395"/>
              <a:gd name="connsiteY0" fmla="*/ 0 h 6871447"/>
              <a:gd name="connsiteX1" fmla="*/ 183776 w 2068395"/>
              <a:gd name="connsiteY1" fmla="*/ 0 h 6871447"/>
              <a:gd name="connsiteX2" fmla="*/ 2068395 w 2068395"/>
              <a:gd name="connsiteY2" fmla="*/ 1955659 h 6871447"/>
              <a:gd name="connsiteX3" fmla="*/ 183777 w 2068395"/>
              <a:gd name="connsiteY3" fmla="*/ 6871447 h 6871447"/>
              <a:gd name="connsiteX4" fmla="*/ 123 w 2068395"/>
              <a:gd name="connsiteY4" fmla="*/ 6870864 h 6871447"/>
              <a:gd name="connsiteX5" fmla="*/ 1021977 w 2068395"/>
              <a:gd name="connsiteY5" fmla="*/ 1990164 h 6871447"/>
              <a:gd name="connsiteX6" fmla="*/ 0 w 2068395"/>
              <a:gd name="connsiteY6" fmla="*/ 0 h 6871447"/>
              <a:gd name="connsiteX0" fmla="*/ 0 w 2068395"/>
              <a:gd name="connsiteY0" fmla="*/ 0 h 6871447"/>
              <a:gd name="connsiteX1" fmla="*/ 1322463 w 2068395"/>
              <a:gd name="connsiteY1" fmla="*/ 17253 h 6871447"/>
              <a:gd name="connsiteX2" fmla="*/ 2068395 w 2068395"/>
              <a:gd name="connsiteY2" fmla="*/ 1955659 h 6871447"/>
              <a:gd name="connsiteX3" fmla="*/ 183777 w 2068395"/>
              <a:gd name="connsiteY3" fmla="*/ 6871447 h 6871447"/>
              <a:gd name="connsiteX4" fmla="*/ 123 w 2068395"/>
              <a:gd name="connsiteY4" fmla="*/ 6870864 h 6871447"/>
              <a:gd name="connsiteX5" fmla="*/ 1021977 w 2068395"/>
              <a:gd name="connsiteY5" fmla="*/ 1990164 h 6871447"/>
              <a:gd name="connsiteX6" fmla="*/ 0 w 2068395"/>
              <a:gd name="connsiteY6" fmla="*/ 0 h 6871447"/>
              <a:gd name="connsiteX0" fmla="*/ 0 w 2068395"/>
              <a:gd name="connsiteY0" fmla="*/ 0 h 6888699"/>
              <a:gd name="connsiteX1" fmla="*/ 1322463 w 2068395"/>
              <a:gd name="connsiteY1" fmla="*/ 17253 h 6888699"/>
              <a:gd name="connsiteX2" fmla="*/ 2068395 w 2068395"/>
              <a:gd name="connsiteY2" fmla="*/ 1955659 h 6888699"/>
              <a:gd name="connsiteX3" fmla="*/ 1098177 w 2068395"/>
              <a:gd name="connsiteY3" fmla="*/ 6888699 h 6888699"/>
              <a:gd name="connsiteX4" fmla="*/ 123 w 2068395"/>
              <a:gd name="connsiteY4" fmla="*/ 6870864 h 6888699"/>
              <a:gd name="connsiteX5" fmla="*/ 1021977 w 2068395"/>
              <a:gd name="connsiteY5" fmla="*/ 1990164 h 6888699"/>
              <a:gd name="connsiteX6" fmla="*/ 0 w 2068395"/>
              <a:gd name="connsiteY6" fmla="*/ 0 h 6888699"/>
              <a:gd name="connsiteX0" fmla="*/ 0 w 2741256"/>
              <a:gd name="connsiteY0" fmla="*/ 0 h 6888699"/>
              <a:gd name="connsiteX1" fmla="*/ 1322463 w 2741256"/>
              <a:gd name="connsiteY1" fmla="*/ 17253 h 6888699"/>
              <a:gd name="connsiteX2" fmla="*/ 2741256 w 2741256"/>
              <a:gd name="connsiteY2" fmla="*/ 1972912 h 6888699"/>
              <a:gd name="connsiteX3" fmla="*/ 1098177 w 2741256"/>
              <a:gd name="connsiteY3" fmla="*/ 6888699 h 6888699"/>
              <a:gd name="connsiteX4" fmla="*/ 123 w 2741256"/>
              <a:gd name="connsiteY4" fmla="*/ 6870864 h 6888699"/>
              <a:gd name="connsiteX5" fmla="*/ 1021977 w 2741256"/>
              <a:gd name="connsiteY5" fmla="*/ 1990164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1972912 h 6888699"/>
              <a:gd name="connsiteX3" fmla="*/ 1098177 w 2741256"/>
              <a:gd name="connsiteY3" fmla="*/ 6888699 h 6888699"/>
              <a:gd name="connsiteX4" fmla="*/ 123 w 2741256"/>
              <a:gd name="connsiteY4" fmla="*/ 6870864 h 6888699"/>
              <a:gd name="connsiteX5" fmla="*/ 1021977 w 2741256"/>
              <a:gd name="connsiteY5" fmla="*/ 1990164 h 6888699"/>
              <a:gd name="connsiteX6" fmla="*/ 0 w 2741256"/>
              <a:gd name="connsiteY6" fmla="*/ 0 h 6888699"/>
              <a:gd name="connsiteX0" fmla="*/ 0 w 2741256"/>
              <a:gd name="connsiteY0" fmla="*/ 0 h 6871446"/>
              <a:gd name="connsiteX1" fmla="*/ 1978071 w 2741256"/>
              <a:gd name="connsiteY1" fmla="*/ 17253 h 6871446"/>
              <a:gd name="connsiteX2" fmla="*/ 2741256 w 2741256"/>
              <a:gd name="connsiteY2" fmla="*/ 1972912 h 6871446"/>
              <a:gd name="connsiteX3" fmla="*/ 1926313 w 2741256"/>
              <a:gd name="connsiteY3" fmla="*/ 6871446 h 6871446"/>
              <a:gd name="connsiteX4" fmla="*/ 123 w 2741256"/>
              <a:gd name="connsiteY4" fmla="*/ 6870864 h 6871446"/>
              <a:gd name="connsiteX5" fmla="*/ 1021977 w 2741256"/>
              <a:gd name="connsiteY5" fmla="*/ 1990164 h 6871446"/>
              <a:gd name="connsiteX6" fmla="*/ 0 w 2741256"/>
              <a:gd name="connsiteY6" fmla="*/ 0 h 6871446"/>
              <a:gd name="connsiteX0" fmla="*/ 0 w 2741256"/>
              <a:gd name="connsiteY0" fmla="*/ 0 h 6870864"/>
              <a:gd name="connsiteX1" fmla="*/ 1978071 w 2741256"/>
              <a:gd name="connsiteY1" fmla="*/ 17253 h 6870864"/>
              <a:gd name="connsiteX2" fmla="*/ 2741256 w 2741256"/>
              <a:gd name="connsiteY2" fmla="*/ 1972912 h 6870864"/>
              <a:gd name="connsiteX3" fmla="*/ 1822796 w 2741256"/>
              <a:gd name="connsiteY3" fmla="*/ 6854193 h 6870864"/>
              <a:gd name="connsiteX4" fmla="*/ 123 w 2741256"/>
              <a:gd name="connsiteY4" fmla="*/ 6870864 h 6870864"/>
              <a:gd name="connsiteX5" fmla="*/ 1021977 w 2741256"/>
              <a:gd name="connsiteY5" fmla="*/ 1990164 h 6870864"/>
              <a:gd name="connsiteX6" fmla="*/ 0 w 2741256"/>
              <a:gd name="connsiteY6" fmla="*/ 0 h 6870864"/>
              <a:gd name="connsiteX0" fmla="*/ 0 w 2741256"/>
              <a:gd name="connsiteY0" fmla="*/ 0 h 6871446"/>
              <a:gd name="connsiteX1" fmla="*/ 1978071 w 2741256"/>
              <a:gd name="connsiteY1" fmla="*/ 17253 h 6871446"/>
              <a:gd name="connsiteX2" fmla="*/ 2741256 w 2741256"/>
              <a:gd name="connsiteY2" fmla="*/ 1972912 h 6871446"/>
              <a:gd name="connsiteX3" fmla="*/ 1808861 w 2741256"/>
              <a:gd name="connsiteY3" fmla="*/ 6871446 h 6871446"/>
              <a:gd name="connsiteX4" fmla="*/ 123 w 2741256"/>
              <a:gd name="connsiteY4" fmla="*/ 6870864 h 6871446"/>
              <a:gd name="connsiteX5" fmla="*/ 1021977 w 2741256"/>
              <a:gd name="connsiteY5" fmla="*/ 1990164 h 6871446"/>
              <a:gd name="connsiteX6" fmla="*/ 0 w 2741256"/>
              <a:gd name="connsiteY6" fmla="*/ 0 h 6871446"/>
              <a:gd name="connsiteX0" fmla="*/ 0 w 2741256"/>
              <a:gd name="connsiteY0" fmla="*/ 0 h 6888117"/>
              <a:gd name="connsiteX1" fmla="*/ 1978071 w 2741256"/>
              <a:gd name="connsiteY1" fmla="*/ 17253 h 6888117"/>
              <a:gd name="connsiteX2" fmla="*/ 2741256 w 2741256"/>
              <a:gd name="connsiteY2" fmla="*/ 1972912 h 6888117"/>
              <a:gd name="connsiteX3" fmla="*/ 1808861 w 2741256"/>
              <a:gd name="connsiteY3" fmla="*/ 6871446 h 6888117"/>
              <a:gd name="connsiteX4" fmla="*/ 209155 w 2741256"/>
              <a:gd name="connsiteY4" fmla="*/ 6888117 h 6888117"/>
              <a:gd name="connsiteX5" fmla="*/ 1021977 w 2741256"/>
              <a:gd name="connsiteY5" fmla="*/ 1990164 h 6888117"/>
              <a:gd name="connsiteX6" fmla="*/ 0 w 2741256"/>
              <a:gd name="connsiteY6" fmla="*/ 0 h 6888117"/>
              <a:gd name="connsiteX0" fmla="*/ 0 w 2741256"/>
              <a:gd name="connsiteY0" fmla="*/ 0 h 6888699"/>
              <a:gd name="connsiteX1" fmla="*/ 1978071 w 2741256"/>
              <a:gd name="connsiteY1" fmla="*/ 17253 h 6888699"/>
              <a:gd name="connsiteX2" fmla="*/ 2741256 w 2741256"/>
              <a:gd name="connsiteY2" fmla="*/ 1972912 h 6888699"/>
              <a:gd name="connsiteX3" fmla="*/ 2017892 w 2741256"/>
              <a:gd name="connsiteY3" fmla="*/ 6888699 h 6888699"/>
              <a:gd name="connsiteX4" fmla="*/ 209155 w 2741256"/>
              <a:gd name="connsiteY4" fmla="*/ 6888117 h 6888699"/>
              <a:gd name="connsiteX5" fmla="*/ 1021977 w 2741256"/>
              <a:gd name="connsiteY5" fmla="*/ 1990164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2007418 h 6888699"/>
              <a:gd name="connsiteX3" fmla="*/ 2017892 w 2741256"/>
              <a:gd name="connsiteY3" fmla="*/ 6888699 h 6888699"/>
              <a:gd name="connsiteX4" fmla="*/ 209155 w 2741256"/>
              <a:gd name="connsiteY4" fmla="*/ 6888117 h 6888699"/>
              <a:gd name="connsiteX5" fmla="*/ 1021977 w 2741256"/>
              <a:gd name="connsiteY5" fmla="*/ 1990164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2007418 h 6888699"/>
              <a:gd name="connsiteX3" fmla="*/ 2017892 w 2741256"/>
              <a:gd name="connsiteY3" fmla="*/ 6888699 h 6888699"/>
              <a:gd name="connsiteX4" fmla="*/ 209155 w 2741256"/>
              <a:gd name="connsiteY4" fmla="*/ 6888117 h 6888699"/>
              <a:gd name="connsiteX5" fmla="*/ 951636 w 2741256"/>
              <a:gd name="connsiteY5" fmla="*/ 2004678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2007418 h 6888699"/>
              <a:gd name="connsiteX3" fmla="*/ 2017892 w 2741256"/>
              <a:gd name="connsiteY3" fmla="*/ 6888699 h 6888699"/>
              <a:gd name="connsiteX4" fmla="*/ 209155 w 2741256"/>
              <a:gd name="connsiteY4" fmla="*/ 6888117 h 6888699"/>
              <a:gd name="connsiteX5" fmla="*/ 916465 w 2741256"/>
              <a:gd name="connsiteY5" fmla="*/ 2019192 h 6888699"/>
              <a:gd name="connsiteX6" fmla="*/ 0 w 2741256"/>
              <a:gd name="connsiteY6" fmla="*/ 0 h 6888699"/>
              <a:gd name="connsiteX0" fmla="*/ 0 w 2670915"/>
              <a:gd name="connsiteY0" fmla="*/ 0 h 6888699"/>
              <a:gd name="connsiteX1" fmla="*/ 1978071 w 2670915"/>
              <a:gd name="connsiteY1" fmla="*/ 17253 h 6888699"/>
              <a:gd name="connsiteX2" fmla="*/ 2670915 w 2670915"/>
              <a:gd name="connsiteY2" fmla="*/ 2021932 h 6888699"/>
              <a:gd name="connsiteX3" fmla="*/ 2017892 w 2670915"/>
              <a:gd name="connsiteY3" fmla="*/ 6888699 h 6888699"/>
              <a:gd name="connsiteX4" fmla="*/ 209155 w 2670915"/>
              <a:gd name="connsiteY4" fmla="*/ 6888117 h 6888699"/>
              <a:gd name="connsiteX5" fmla="*/ 916465 w 2670915"/>
              <a:gd name="connsiteY5" fmla="*/ 2019192 h 6888699"/>
              <a:gd name="connsiteX6" fmla="*/ 0 w 2670915"/>
              <a:gd name="connsiteY6" fmla="*/ 0 h 688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0915" h="6888699">
                <a:moveTo>
                  <a:pt x="0" y="0"/>
                </a:moveTo>
                <a:lnTo>
                  <a:pt x="1978071" y="17253"/>
                </a:lnTo>
                <a:lnTo>
                  <a:pt x="2670915" y="2021932"/>
                </a:lnTo>
                <a:lnTo>
                  <a:pt x="2017892" y="6888699"/>
                </a:lnTo>
                <a:lnTo>
                  <a:pt x="209155" y="6888117"/>
                </a:lnTo>
                <a:lnTo>
                  <a:pt x="916465" y="2019192"/>
                </a:lnTo>
                <a:lnTo>
                  <a:pt x="0" y="0"/>
                </a:lnTo>
                <a:close/>
              </a:path>
            </a:pathLst>
          </a:cu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arallelogram 8">
            <a:extLst>
              <a:ext uri="{FF2B5EF4-FFF2-40B4-BE49-F238E27FC236}">
                <a16:creationId xmlns:a16="http://schemas.microsoft.com/office/drawing/2014/main" id="{69B5B688-0323-C225-5EA8-6A88437F2CA9}"/>
              </a:ext>
            </a:extLst>
          </p:cNvPr>
          <p:cNvSpPr/>
          <p:nvPr/>
        </p:nvSpPr>
        <p:spPr>
          <a:xfrm>
            <a:off x="1497789" y="1"/>
            <a:ext cx="1315431" cy="6400800"/>
          </a:xfrm>
          <a:prstGeom prst="parallelogram">
            <a:avLst>
              <a:gd name="adj" fmla="val 77429"/>
            </a:avLst>
          </a:prstGeom>
          <a:solidFill>
            <a:schemeClr val="accent4">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8D858C79-2099-F04A-5F92-B4BC52003E79}"/>
              </a:ext>
            </a:extLst>
          </p:cNvPr>
          <p:cNvSpPr/>
          <p:nvPr/>
        </p:nvSpPr>
        <p:spPr>
          <a:xfrm>
            <a:off x="1296201" y="1"/>
            <a:ext cx="1102961" cy="6400800"/>
          </a:xfrm>
          <a:prstGeom prst="parallelogram">
            <a:avLst>
              <a:gd name="adj" fmla="val 92182"/>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08EA22-B0B4-2F8C-B0B9-A9A534B4E2DC}"/>
              </a:ext>
            </a:extLst>
          </p:cNvPr>
          <p:cNvSpPr>
            <a:spLocks noGrp="1"/>
          </p:cNvSpPr>
          <p:nvPr>
            <p:ph type="title"/>
          </p:nvPr>
        </p:nvSpPr>
        <p:spPr>
          <a:xfrm>
            <a:off x="4029629" y="5415977"/>
            <a:ext cx="7783829" cy="652466"/>
          </a:xfrm>
        </p:spPr>
        <p:txBody>
          <a:bodyPr/>
          <a:lstStyle/>
          <a:p>
            <a:pPr algn="r"/>
            <a:r>
              <a:rPr lang="en-US"/>
              <a:t>2024 courageous lake  PFS site layout</a:t>
            </a:r>
          </a:p>
        </p:txBody>
      </p:sp>
    </p:spTree>
    <p:extLst>
      <p:ext uri="{BB962C8B-B14F-4D97-AF65-F5344CB8AC3E}">
        <p14:creationId xmlns:p14="http://schemas.microsoft.com/office/powerpoint/2010/main" val="4013442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771C7BB-C18A-0FB4-6C22-EB089AC1947F}"/>
              </a:ext>
            </a:extLst>
          </p:cNvPr>
          <p:cNvSpPr>
            <a:spLocks noGrp="1"/>
          </p:cNvSpPr>
          <p:nvPr>
            <p:ph type="title"/>
          </p:nvPr>
        </p:nvSpPr>
        <p:spPr/>
        <p:txBody>
          <a:bodyPr/>
          <a:lstStyle/>
          <a:p>
            <a:pPr algn="l"/>
            <a:r>
              <a:rPr lang="en-CA" sz="3000" b="0" cap="none">
                <a:solidFill>
                  <a:schemeClr val="bg2"/>
                </a:solidFill>
                <a:latin typeface="Calibri Light" panose="020F0302020204030204" pitchFamily="34" charset="0"/>
                <a:cs typeface="Calibri Light" panose="020F0302020204030204" pitchFamily="34" charset="0"/>
              </a:rPr>
              <a:t>Forward Looking Statements</a:t>
            </a:r>
            <a:endParaRPr lang="en-US" sz="3000" b="0" cap="none">
              <a:solidFill>
                <a:schemeClr val="bg2"/>
              </a:solidFill>
              <a:latin typeface="Calibri Light" panose="020F0302020204030204" pitchFamily="34" charset="0"/>
              <a:cs typeface="Calibri Light" panose="020F0302020204030204" pitchFamily="34" charset="0"/>
            </a:endParaRPr>
          </a:p>
        </p:txBody>
      </p:sp>
      <p:sp>
        <p:nvSpPr>
          <p:cNvPr id="3" name="Date Placeholder 2">
            <a:extLst>
              <a:ext uri="{FF2B5EF4-FFF2-40B4-BE49-F238E27FC236}">
                <a16:creationId xmlns:a16="http://schemas.microsoft.com/office/drawing/2014/main" id="{629F858D-31AB-5195-9884-1853FAA7211B}"/>
              </a:ext>
            </a:extLst>
          </p:cNvPr>
          <p:cNvSpPr>
            <a:spLocks noGrp="1"/>
          </p:cNvSpPr>
          <p:nvPr>
            <p:ph type="dt" sz="half" idx="2"/>
          </p:nvPr>
        </p:nvSpPr>
        <p:spPr>
          <a:prstGeom prst="rect">
            <a:avLst/>
          </a:prstGeom>
        </p:spPr>
        <p:txBody>
          <a:bodyPr/>
          <a:lstStyle/>
          <a:p>
            <a:r>
              <a:rPr lang="en-US"/>
              <a:t>|   2025</a:t>
            </a:r>
          </a:p>
        </p:txBody>
      </p:sp>
      <p:sp>
        <p:nvSpPr>
          <p:cNvPr id="4" name="Footer Placeholder 3">
            <a:extLst>
              <a:ext uri="{FF2B5EF4-FFF2-40B4-BE49-F238E27FC236}">
                <a16:creationId xmlns:a16="http://schemas.microsoft.com/office/drawing/2014/main" id="{C094D6EF-DF10-E167-4091-64819E60EEB1}"/>
              </a:ext>
            </a:extLst>
          </p:cNvPr>
          <p:cNvSpPr>
            <a:spLocks noGrp="1"/>
          </p:cNvSpPr>
          <p:nvPr>
            <p:ph type="ftr" sz="quarter" idx="3"/>
          </p:nvPr>
        </p:nvSpPr>
        <p:spPr>
          <a:prstGeom prst="rect">
            <a:avLst/>
          </a:prstGeom>
        </p:spPr>
        <p:txBody>
          <a:bodyPr/>
          <a:lstStyle/>
          <a:p>
            <a:r>
              <a:rPr lang="en-CA"/>
              <a:t>Www.seabridgegold.com</a:t>
            </a:r>
            <a:endParaRPr lang="en-US"/>
          </a:p>
        </p:txBody>
      </p:sp>
      <p:sp>
        <p:nvSpPr>
          <p:cNvPr id="5" name="Slide Number Placeholder 4">
            <a:extLst>
              <a:ext uri="{FF2B5EF4-FFF2-40B4-BE49-F238E27FC236}">
                <a16:creationId xmlns:a16="http://schemas.microsoft.com/office/drawing/2014/main" id="{F074D405-9547-1221-AC84-9AFCFCB146FE}"/>
              </a:ext>
            </a:extLst>
          </p:cNvPr>
          <p:cNvSpPr>
            <a:spLocks noGrp="1"/>
          </p:cNvSpPr>
          <p:nvPr>
            <p:ph type="sldNum" sz="quarter" idx="4"/>
          </p:nvPr>
        </p:nvSpPr>
        <p:spPr>
          <a:prstGeom prst="rect">
            <a:avLst/>
          </a:prstGeom>
        </p:spPr>
        <p:txBody>
          <a:bodyPr/>
          <a:lstStyle/>
          <a:p>
            <a:fld id="{A41F8B9C-F68A-4CB4-A897-D02AFE5D748E}" type="slidenum">
              <a:rPr lang="en-US" smtClean="0"/>
              <a:pPr/>
              <a:t>2</a:t>
            </a:fld>
            <a:endParaRPr lang="en-US"/>
          </a:p>
        </p:txBody>
      </p:sp>
      <p:sp>
        <p:nvSpPr>
          <p:cNvPr id="7" name="Content Placeholder 5">
            <a:extLst>
              <a:ext uri="{FF2B5EF4-FFF2-40B4-BE49-F238E27FC236}">
                <a16:creationId xmlns:a16="http://schemas.microsoft.com/office/drawing/2014/main" id="{67A71DFD-C532-B7C1-E292-CDD8D7CFA2B2}"/>
              </a:ext>
            </a:extLst>
          </p:cNvPr>
          <p:cNvSpPr txBox="1">
            <a:spLocks/>
          </p:cNvSpPr>
          <p:nvPr/>
        </p:nvSpPr>
        <p:spPr>
          <a:xfrm>
            <a:off x="1229061" y="1204987"/>
            <a:ext cx="6943390" cy="4855633"/>
          </a:xfrm>
          <a:prstGeom prst="rect">
            <a:avLst/>
          </a:prstGeom>
        </p:spPr>
        <p:txBody>
          <a:bodyPr vert="horz" wrap="square" lIns="36000" tIns="45720" rIns="36000" bIns="45720" numCol="1" spcCol="180000" rtlCol="0">
            <a:noAutofit/>
          </a:bodyPr>
          <a:lstStyle>
            <a:lvl1pPr marL="266700" indent="-266700" algn="l" defTabSz="914400" rtl="0" eaLnBrk="1" latinLnBrk="0" hangingPunct="1">
              <a:lnSpc>
                <a:spcPct val="125000"/>
              </a:lnSpc>
              <a:spcBef>
                <a:spcPts val="500"/>
              </a:spcBef>
              <a:buClr>
                <a:schemeClr val="accent1"/>
              </a:buClr>
              <a:buFont typeface="Montserrat" panose="00000500000000000000" pitchFamily="2" charset="0"/>
              <a:buChar char="▶"/>
              <a:defRPr sz="1400" b="0" i="0" kern="1200">
                <a:solidFill>
                  <a:schemeClr val="tx1"/>
                </a:solidFill>
                <a:latin typeface="Calibri Light" panose="020F0302020204030204" pitchFamily="34" charset="0"/>
                <a:ea typeface="+mn-ea"/>
                <a:cs typeface="Calibri Light" panose="020F0302020204030204" pitchFamily="34" charset="0"/>
              </a:defRPr>
            </a:lvl1pPr>
            <a:lvl2pPr marL="450850" indent="-269875" algn="l" defTabSz="914400" rtl="0" eaLnBrk="1" latinLnBrk="0" hangingPunct="1">
              <a:lnSpc>
                <a:spcPct val="125000"/>
              </a:lnSpc>
              <a:spcBef>
                <a:spcPts val="500"/>
              </a:spcBef>
              <a:buClr>
                <a:schemeClr val="accent1"/>
              </a:buClr>
              <a:buFont typeface="Montserrat" panose="00000500000000000000" pitchFamily="2" charset="0"/>
              <a:buChar char="▶"/>
              <a:defRPr sz="1400" b="0" i="0" kern="1200">
                <a:solidFill>
                  <a:schemeClr val="tx1"/>
                </a:solidFill>
                <a:latin typeface="Calibri Light" panose="020F0302020204030204" pitchFamily="34" charset="0"/>
                <a:ea typeface="+mn-ea"/>
                <a:cs typeface="Calibri Light" panose="020F0302020204030204" pitchFamily="34" charset="0"/>
              </a:defRPr>
            </a:lvl2pPr>
            <a:lvl3pPr marL="720725"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3pPr>
            <a:lvl4pPr marL="992188"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4pPr>
            <a:lvl5pPr marL="1262063" indent="-2587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1200"/>
              </a:lnSpc>
              <a:spcBef>
                <a:spcPts val="1500"/>
              </a:spcBef>
              <a:buFont typeface="Montserrat" panose="00000500000000000000" pitchFamily="2" charset="0"/>
              <a:buNone/>
            </a:pPr>
            <a:r>
              <a:rPr lang="en-CA" sz="1100">
                <a:solidFill>
                  <a:schemeClr val="bg2"/>
                </a:solidFill>
              </a:rPr>
              <a:t>All reserve and resource estimates reported by the Company were calculated in accordance with the Canadian National Instrument  43-101 and the Canadian Institute of Mining and Metallurgy Classification system. These standards differ significantly from the requirements of the U.S. Securities and Exchange Commission.  Mineral resources which are not mineral reserves do not have demonstrated economic viability.</a:t>
            </a:r>
          </a:p>
          <a:p>
            <a:pPr marL="0" indent="0" algn="just">
              <a:lnSpc>
                <a:spcPts val="1200"/>
              </a:lnSpc>
              <a:spcBef>
                <a:spcPts val="1500"/>
              </a:spcBef>
              <a:buFont typeface="Montserrat" panose="00000500000000000000" pitchFamily="2" charset="0"/>
              <a:buNone/>
            </a:pPr>
            <a:r>
              <a:rPr lang="en-CA" sz="1100">
                <a:solidFill>
                  <a:schemeClr val="bg2"/>
                </a:solidFill>
              </a:rPr>
              <a:t>Statements relating to the estimated or expected future production and operating results and costs and financial condition of Seabridge, planned work at the Company’s projects and the expected results of such work are forward-looking statements within the meaning of the United States Private Securities Litigation Reform Act of 1995. Forward-looking statements are statements that are not historical facts and are generally, but not always, identified by words such as the following: expects, plans, anticipates, believes, intends, estimates, projects, assumes, potential and similar expressions.  Forward-looking statements also include reference to events or conditions that will, would, may, could or should occur.  Information concerning exploration results and mineral reserve and resource estimates may also be deemed to be forward-looking statements, as it constitutes a prediction of what might be found to be present when and if a project is actually developed. These forward-looking statements are necessarily based upon a number of estimates and assumptions that, while considered reasonable at the time they are made, are inherently subject to a variety of risks and uncertainties which could cause actual events or results to differ materially from those reflected in the forward-looking statements, including, without limitation: uncertainties related to raising sufficient financing to fund the planned work in a timely manner and on acceptable terms; changes in planned work resulting from logistical, technical or other factors; the possibility that results of work will not fulfill projections/expectations and realize the perceived potential of the Company’s projects; uncertainties involved in the interpretation of drilling results and other tests and the estimation of gold reserves and resources; risk of accidents, equipment breakdowns and labour disputes or other unanticipated difficulties or interruptions; the possibility of environmental issues at the Company’s projects; the possibility of cost overruns or unanticipated expenses in work programs; the need to obtain permits and comply with environmental laws and regulations and other government requirements; fluctuations in the price of gold and other risks and uncertainties, including those described in the Company’s Annual Information Form filed with SEDAR in Canada (available at www.sedar.com) for the year ended December 31, 2024 and in the Company’s Annual Report Form 40-F filed with the U.S. Securities and Exchange Commission on EDGAR (available at www.sec.gov/edgar.shtml). </a:t>
            </a:r>
          </a:p>
          <a:p>
            <a:pPr marL="0" indent="0" algn="just">
              <a:lnSpc>
                <a:spcPts val="1200"/>
              </a:lnSpc>
              <a:spcBef>
                <a:spcPts val="1500"/>
              </a:spcBef>
              <a:buFont typeface="Montserrat" panose="00000500000000000000" pitchFamily="2" charset="0"/>
              <a:buNone/>
            </a:pPr>
            <a:r>
              <a:rPr lang="en-CA" sz="1100">
                <a:solidFill>
                  <a:schemeClr val="bg2"/>
                </a:solidFill>
              </a:rPr>
              <a:t>Forward-looking statements are based on the beliefs, estimates and opinions of the Company’s management or its independent  professional consultants on the date the statements are made.</a:t>
            </a:r>
          </a:p>
        </p:txBody>
      </p:sp>
    </p:spTree>
    <p:extLst>
      <p:ext uri="{BB962C8B-B14F-4D97-AF65-F5344CB8AC3E}">
        <p14:creationId xmlns:p14="http://schemas.microsoft.com/office/powerpoint/2010/main" val="1952378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49CC581-F578-9734-564A-569FFED6F29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12192000" cy="6400800"/>
          </a:xfrm>
          <a:prstGeom prst="rect">
            <a:avLst/>
          </a:prstGeom>
        </p:spPr>
      </p:pic>
      <p:sp>
        <p:nvSpPr>
          <p:cNvPr id="9" name="Rectangle 8">
            <a:extLst>
              <a:ext uri="{FF2B5EF4-FFF2-40B4-BE49-F238E27FC236}">
                <a16:creationId xmlns:a16="http://schemas.microsoft.com/office/drawing/2014/main" id="{403B621A-CC1C-8DC6-EB79-B955298718B3}"/>
              </a:ext>
            </a:extLst>
          </p:cNvPr>
          <p:cNvSpPr/>
          <p:nvPr/>
        </p:nvSpPr>
        <p:spPr>
          <a:xfrm>
            <a:off x="0" y="0"/>
            <a:ext cx="12192000" cy="6417129"/>
          </a:xfrm>
          <a:prstGeom prst="rect">
            <a:avLst/>
          </a:prstGeom>
          <a:gradFill>
            <a:gsLst>
              <a:gs pos="40000">
                <a:schemeClr val="tx1">
                  <a:alpha val="80000"/>
                </a:schemeClr>
              </a:gs>
              <a:gs pos="84000">
                <a:schemeClr val="accent6">
                  <a:lumMod val="10000"/>
                  <a:alpha val="0"/>
                </a:schemeClr>
              </a:gs>
            </a:gsLst>
            <a:lin ang="216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E3BDDE3-50DF-4F7D-35EF-743C997AC975}"/>
              </a:ext>
            </a:extLst>
          </p:cNvPr>
          <p:cNvSpPr/>
          <p:nvPr/>
        </p:nvSpPr>
        <p:spPr>
          <a:xfrm>
            <a:off x="7079226" y="693174"/>
            <a:ext cx="4882925" cy="5326044"/>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A3123842-1A8F-D30F-CFD4-4E1265D4975A}"/>
              </a:ext>
            </a:extLst>
          </p:cNvPr>
          <p:cNvSpPr/>
          <p:nvPr/>
        </p:nvSpPr>
        <p:spPr>
          <a:xfrm>
            <a:off x="3662581" y="-12863"/>
            <a:ext cx="3090565" cy="6438378"/>
          </a:xfrm>
          <a:custGeom>
            <a:avLst/>
            <a:gdLst>
              <a:gd name="connsiteX0" fmla="*/ 0 w 1205753"/>
              <a:gd name="connsiteY0" fmla="*/ 0 h 6871447"/>
              <a:gd name="connsiteX1" fmla="*/ 183776 w 1205753"/>
              <a:gd name="connsiteY1" fmla="*/ 0 h 6871447"/>
              <a:gd name="connsiteX2" fmla="*/ 1205753 w 1205753"/>
              <a:gd name="connsiteY2" fmla="*/ 1990164 h 6871447"/>
              <a:gd name="connsiteX3" fmla="*/ 183777 w 1205753"/>
              <a:gd name="connsiteY3" fmla="*/ 6871447 h 6871447"/>
              <a:gd name="connsiteX4" fmla="*/ 123 w 1205753"/>
              <a:gd name="connsiteY4" fmla="*/ 6870864 h 6871447"/>
              <a:gd name="connsiteX5" fmla="*/ 1021977 w 1205753"/>
              <a:gd name="connsiteY5" fmla="*/ 1990164 h 6871447"/>
              <a:gd name="connsiteX0" fmla="*/ 0 w 2068395"/>
              <a:gd name="connsiteY0" fmla="*/ 0 h 6871447"/>
              <a:gd name="connsiteX1" fmla="*/ 183776 w 2068395"/>
              <a:gd name="connsiteY1" fmla="*/ 0 h 6871447"/>
              <a:gd name="connsiteX2" fmla="*/ 2068395 w 2068395"/>
              <a:gd name="connsiteY2" fmla="*/ 1955659 h 6871447"/>
              <a:gd name="connsiteX3" fmla="*/ 183777 w 2068395"/>
              <a:gd name="connsiteY3" fmla="*/ 6871447 h 6871447"/>
              <a:gd name="connsiteX4" fmla="*/ 123 w 2068395"/>
              <a:gd name="connsiteY4" fmla="*/ 6870864 h 6871447"/>
              <a:gd name="connsiteX5" fmla="*/ 1021977 w 2068395"/>
              <a:gd name="connsiteY5" fmla="*/ 1990164 h 6871447"/>
              <a:gd name="connsiteX6" fmla="*/ 0 w 2068395"/>
              <a:gd name="connsiteY6" fmla="*/ 0 h 6871447"/>
              <a:gd name="connsiteX0" fmla="*/ 0 w 2068395"/>
              <a:gd name="connsiteY0" fmla="*/ 0 h 6871447"/>
              <a:gd name="connsiteX1" fmla="*/ 1322463 w 2068395"/>
              <a:gd name="connsiteY1" fmla="*/ 17253 h 6871447"/>
              <a:gd name="connsiteX2" fmla="*/ 2068395 w 2068395"/>
              <a:gd name="connsiteY2" fmla="*/ 1955659 h 6871447"/>
              <a:gd name="connsiteX3" fmla="*/ 183777 w 2068395"/>
              <a:gd name="connsiteY3" fmla="*/ 6871447 h 6871447"/>
              <a:gd name="connsiteX4" fmla="*/ 123 w 2068395"/>
              <a:gd name="connsiteY4" fmla="*/ 6870864 h 6871447"/>
              <a:gd name="connsiteX5" fmla="*/ 1021977 w 2068395"/>
              <a:gd name="connsiteY5" fmla="*/ 1990164 h 6871447"/>
              <a:gd name="connsiteX6" fmla="*/ 0 w 2068395"/>
              <a:gd name="connsiteY6" fmla="*/ 0 h 6871447"/>
              <a:gd name="connsiteX0" fmla="*/ 0 w 2068395"/>
              <a:gd name="connsiteY0" fmla="*/ 0 h 6888699"/>
              <a:gd name="connsiteX1" fmla="*/ 1322463 w 2068395"/>
              <a:gd name="connsiteY1" fmla="*/ 17253 h 6888699"/>
              <a:gd name="connsiteX2" fmla="*/ 2068395 w 2068395"/>
              <a:gd name="connsiteY2" fmla="*/ 1955659 h 6888699"/>
              <a:gd name="connsiteX3" fmla="*/ 1098177 w 2068395"/>
              <a:gd name="connsiteY3" fmla="*/ 6888699 h 6888699"/>
              <a:gd name="connsiteX4" fmla="*/ 123 w 2068395"/>
              <a:gd name="connsiteY4" fmla="*/ 6870864 h 6888699"/>
              <a:gd name="connsiteX5" fmla="*/ 1021977 w 2068395"/>
              <a:gd name="connsiteY5" fmla="*/ 1990164 h 6888699"/>
              <a:gd name="connsiteX6" fmla="*/ 0 w 2068395"/>
              <a:gd name="connsiteY6" fmla="*/ 0 h 6888699"/>
              <a:gd name="connsiteX0" fmla="*/ 0 w 2741256"/>
              <a:gd name="connsiteY0" fmla="*/ 0 h 6888699"/>
              <a:gd name="connsiteX1" fmla="*/ 1322463 w 2741256"/>
              <a:gd name="connsiteY1" fmla="*/ 17253 h 6888699"/>
              <a:gd name="connsiteX2" fmla="*/ 2741256 w 2741256"/>
              <a:gd name="connsiteY2" fmla="*/ 1972912 h 6888699"/>
              <a:gd name="connsiteX3" fmla="*/ 1098177 w 2741256"/>
              <a:gd name="connsiteY3" fmla="*/ 6888699 h 6888699"/>
              <a:gd name="connsiteX4" fmla="*/ 123 w 2741256"/>
              <a:gd name="connsiteY4" fmla="*/ 6870864 h 6888699"/>
              <a:gd name="connsiteX5" fmla="*/ 1021977 w 2741256"/>
              <a:gd name="connsiteY5" fmla="*/ 1990164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1972912 h 6888699"/>
              <a:gd name="connsiteX3" fmla="*/ 1098177 w 2741256"/>
              <a:gd name="connsiteY3" fmla="*/ 6888699 h 6888699"/>
              <a:gd name="connsiteX4" fmla="*/ 123 w 2741256"/>
              <a:gd name="connsiteY4" fmla="*/ 6870864 h 6888699"/>
              <a:gd name="connsiteX5" fmla="*/ 1021977 w 2741256"/>
              <a:gd name="connsiteY5" fmla="*/ 1990164 h 6888699"/>
              <a:gd name="connsiteX6" fmla="*/ 0 w 2741256"/>
              <a:gd name="connsiteY6" fmla="*/ 0 h 6888699"/>
              <a:gd name="connsiteX0" fmla="*/ 0 w 2741256"/>
              <a:gd name="connsiteY0" fmla="*/ 0 h 6871446"/>
              <a:gd name="connsiteX1" fmla="*/ 1978071 w 2741256"/>
              <a:gd name="connsiteY1" fmla="*/ 17253 h 6871446"/>
              <a:gd name="connsiteX2" fmla="*/ 2741256 w 2741256"/>
              <a:gd name="connsiteY2" fmla="*/ 1972912 h 6871446"/>
              <a:gd name="connsiteX3" fmla="*/ 1926313 w 2741256"/>
              <a:gd name="connsiteY3" fmla="*/ 6871446 h 6871446"/>
              <a:gd name="connsiteX4" fmla="*/ 123 w 2741256"/>
              <a:gd name="connsiteY4" fmla="*/ 6870864 h 6871446"/>
              <a:gd name="connsiteX5" fmla="*/ 1021977 w 2741256"/>
              <a:gd name="connsiteY5" fmla="*/ 1990164 h 6871446"/>
              <a:gd name="connsiteX6" fmla="*/ 0 w 2741256"/>
              <a:gd name="connsiteY6" fmla="*/ 0 h 6871446"/>
              <a:gd name="connsiteX0" fmla="*/ 0 w 2741256"/>
              <a:gd name="connsiteY0" fmla="*/ 0 h 6870864"/>
              <a:gd name="connsiteX1" fmla="*/ 1978071 w 2741256"/>
              <a:gd name="connsiteY1" fmla="*/ 17253 h 6870864"/>
              <a:gd name="connsiteX2" fmla="*/ 2741256 w 2741256"/>
              <a:gd name="connsiteY2" fmla="*/ 1972912 h 6870864"/>
              <a:gd name="connsiteX3" fmla="*/ 1822796 w 2741256"/>
              <a:gd name="connsiteY3" fmla="*/ 6854193 h 6870864"/>
              <a:gd name="connsiteX4" fmla="*/ 123 w 2741256"/>
              <a:gd name="connsiteY4" fmla="*/ 6870864 h 6870864"/>
              <a:gd name="connsiteX5" fmla="*/ 1021977 w 2741256"/>
              <a:gd name="connsiteY5" fmla="*/ 1990164 h 6870864"/>
              <a:gd name="connsiteX6" fmla="*/ 0 w 2741256"/>
              <a:gd name="connsiteY6" fmla="*/ 0 h 6870864"/>
              <a:gd name="connsiteX0" fmla="*/ 0 w 2741256"/>
              <a:gd name="connsiteY0" fmla="*/ 0 h 6871446"/>
              <a:gd name="connsiteX1" fmla="*/ 1978071 w 2741256"/>
              <a:gd name="connsiteY1" fmla="*/ 17253 h 6871446"/>
              <a:gd name="connsiteX2" fmla="*/ 2741256 w 2741256"/>
              <a:gd name="connsiteY2" fmla="*/ 1972912 h 6871446"/>
              <a:gd name="connsiteX3" fmla="*/ 1808861 w 2741256"/>
              <a:gd name="connsiteY3" fmla="*/ 6871446 h 6871446"/>
              <a:gd name="connsiteX4" fmla="*/ 123 w 2741256"/>
              <a:gd name="connsiteY4" fmla="*/ 6870864 h 6871446"/>
              <a:gd name="connsiteX5" fmla="*/ 1021977 w 2741256"/>
              <a:gd name="connsiteY5" fmla="*/ 1990164 h 6871446"/>
              <a:gd name="connsiteX6" fmla="*/ 0 w 2741256"/>
              <a:gd name="connsiteY6" fmla="*/ 0 h 6871446"/>
              <a:gd name="connsiteX0" fmla="*/ 0 w 2741256"/>
              <a:gd name="connsiteY0" fmla="*/ 0 h 6888117"/>
              <a:gd name="connsiteX1" fmla="*/ 1978071 w 2741256"/>
              <a:gd name="connsiteY1" fmla="*/ 17253 h 6888117"/>
              <a:gd name="connsiteX2" fmla="*/ 2741256 w 2741256"/>
              <a:gd name="connsiteY2" fmla="*/ 1972912 h 6888117"/>
              <a:gd name="connsiteX3" fmla="*/ 1808861 w 2741256"/>
              <a:gd name="connsiteY3" fmla="*/ 6871446 h 6888117"/>
              <a:gd name="connsiteX4" fmla="*/ 209155 w 2741256"/>
              <a:gd name="connsiteY4" fmla="*/ 6888117 h 6888117"/>
              <a:gd name="connsiteX5" fmla="*/ 1021977 w 2741256"/>
              <a:gd name="connsiteY5" fmla="*/ 1990164 h 6888117"/>
              <a:gd name="connsiteX6" fmla="*/ 0 w 2741256"/>
              <a:gd name="connsiteY6" fmla="*/ 0 h 6888117"/>
              <a:gd name="connsiteX0" fmla="*/ 0 w 2741256"/>
              <a:gd name="connsiteY0" fmla="*/ 0 h 6888699"/>
              <a:gd name="connsiteX1" fmla="*/ 1978071 w 2741256"/>
              <a:gd name="connsiteY1" fmla="*/ 17253 h 6888699"/>
              <a:gd name="connsiteX2" fmla="*/ 2741256 w 2741256"/>
              <a:gd name="connsiteY2" fmla="*/ 1972912 h 6888699"/>
              <a:gd name="connsiteX3" fmla="*/ 2017892 w 2741256"/>
              <a:gd name="connsiteY3" fmla="*/ 6888699 h 6888699"/>
              <a:gd name="connsiteX4" fmla="*/ 209155 w 2741256"/>
              <a:gd name="connsiteY4" fmla="*/ 6888117 h 6888699"/>
              <a:gd name="connsiteX5" fmla="*/ 1021977 w 2741256"/>
              <a:gd name="connsiteY5" fmla="*/ 1990164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2007418 h 6888699"/>
              <a:gd name="connsiteX3" fmla="*/ 2017892 w 2741256"/>
              <a:gd name="connsiteY3" fmla="*/ 6888699 h 6888699"/>
              <a:gd name="connsiteX4" fmla="*/ 209155 w 2741256"/>
              <a:gd name="connsiteY4" fmla="*/ 6888117 h 6888699"/>
              <a:gd name="connsiteX5" fmla="*/ 1021977 w 2741256"/>
              <a:gd name="connsiteY5" fmla="*/ 1990164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2007418 h 6888699"/>
              <a:gd name="connsiteX3" fmla="*/ 2017892 w 2741256"/>
              <a:gd name="connsiteY3" fmla="*/ 6888699 h 6888699"/>
              <a:gd name="connsiteX4" fmla="*/ 209155 w 2741256"/>
              <a:gd name="connsiteY4" fmla="*/ 6888117 h 6888699"/>
              <a:gd name="connsiteX5" fmla="*/ 951636 w 2741256"/>
              <a:gd name="connsiteY5" fmla="*/ 2004678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2007418 h 6888699"/>
              <a:gd name="connsiteX3" fmla="*/ 2017892 w 2741256"/>
              <a:gd name="connsiteY3" fmla="*/ 6888699 h 6888699"/>
              <a:gd name="connsiteX4" fmla="*/ 209155 w 2741256"/>
              <a:gd name="connsiteY4" fmla="*/ 6888117 h 6888699"/>
              <a:gd name="connsiteX5" fmla="*/ 916465 w 2741256"/>
              <a:gd name="connsiteY5" fmla="*/ 2019192 h 6888699"/>
              <a:gd name="connsiteX6" fmla="*/ 0 w 2741256"/>
              <a:gd name="connsiteY6" fmla="*/ 0 h 6888699"/>
              <a:gd name="connsiteX0" fmla="*/ 0 w 2670915"/>
              <a:gd name="connsiteY0" fmla="*/ 0 h 6888699"/>
              <a:gd name="connsiteX1" fmla="*/ 1978071 w 2670915"/>
              <a:gd name="connsiteY1" fmla="*/ 17253 h 6888699"/>
              <a:gd name="connsiteX2" fmla="*/ 2670915 w 2670915"/>
              <a:gd name="connsiteY2" fmla="*/ 2021932 h 6888699"/>
              <a:gd name="connsiteX3" fmla="*/ 2017892 w 2670915"/>
              <a:gd name="connsiteY3" fmla="*/ 6888699 h 6888699"/>
              <a:gd name="connsiteX4" fmla="*/ 209155 w 2670915"/>
              <a:gd name="connsiteY4" fmla="*/ 6888117 h 6888699"/>
              <a:gd name="connsiteX5" fmla="*/ 916465 w 2670915"/>
              <a:gd name="connsiteY5" fmla="*/ 2019192 h 6888699"/>
              <a:gd name="connsiteX6" fmla="*/ 0 w 2670915"/>
              <a:gd name="connsiteY6" fmla="*/ 0 h 688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0915" h="6888699">
                <a:moveTo>
                  <a:pt x="0" y="0"/>
                </a:moveTo>
                <a:lnTo>
                  <a:pt x="1978071" y="17253"/>
                </a:lnTo>
                <a:lnTo>
                  <a:pt x="2670915" y="2021932"/>
                </a:lnTo>
                <a:lnTo>
                  <a:pt x="2017892" y="6888699"/>
                </a:lnTo>
                <a:lnTo>
                  <a:pt x="209155" y="6888117"/>
                </a:lnTo>
                <a:lnTo>
                  <a:pt x="916465" y="2019192"/>
                </a:lnTo>
                <a:lnTo>
                  <a:pt x="0" y="0"/>
                </a:lnTo>
                <a:close/>
              </a:path>
            </a:pathLst>
          </a:custGeom>
          <a:solidFill>
            <a:schemeClr val="accent6">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Date Placeholder 5">
            <a:extLst>
              <a:ext uri="{FF2B5EF4-FFF2-40B4-BE49-F238E27FC236}">
                <a16:creationId xmlns:a16="http://schemas.microsoft.com/office/drawing/2014/main" id="{E3191BB9-BF49-45D5-A2D1-8CD9444EE0E1}"/>
              </a:ext>
            </a:extLst>
          </p:cNvPr>
          <p:cNvSpPr>
            <a:spLocks noGrp="1"/>
          </p:cNvSpPr>
          <p:nvPr>
            <p:ph type="dt" sz="half" idx="2"/>
          </p:nvPr>
        </p:nvSpPr>
        <p:spPr>
          <a:xfrm>
            <a:off x="10702343" y="6443692"/>
            <a:ext cx="667553" cy="365125"/>
          </a:xfrm>
          <a:prstGeom prst="rect">
            <a:avLst/>
          </a:prstGeom>
        </p:spPr>
        <p:txBody>
          <a:bodyPr/>
          <a:lstStyle/>
          <a:p>
            <a:r>
              <a:rPr lang="en-US"/>
              <a:t>|   2025</a:t>
            </a:r>
          </a:p>
        </p:txBody>
      </p:sp>
      <p:sp>
        <p:nvSpPr>
          <p:cNvPr id="7" name="Footer Placeholder 6">
            <a:extLst>
              <a:ext uri="{FF2B5EF4-FFF2-40B4-BE49-F238E27FC236}">
                <a16:creationId xmlns:a16="http://schemas.microsoft.com/office/drawing/2014/main" id="{4F408CF0-193E-465E-A877-3383778F1073}"/>
              </a:ext>
            </a:extLst>
          </p:cNvPr>
          <p:cNvSpPr>
            <a:spLocks noGrp="1"/>
          </p:cNvSpPr>
          <p:nvPr>
            <p:ph type="ftr" sz="quarter" idx="3"/>
          </p:nvPr>
        </p:nvSpPr>
        <p:spPr>
          <a:xfrm>
            <a:off x="7340957" y="6462176"/>
            <a:ext cx="3361386" cy="365125"/>
          </a:xfrm>
          <a:prstGeom prst="rect">
            <a:avLst/>
          </a:prstGeom>
        </p:spPr>
        <p:txBody>
          <a:bodyPr/>
          <a:lstStyle/>
          <a:p>
            <a:r>
              <a:rPr lang="en-CA"/>
              <a:t>Www.seabridgegold.com</a:t>
            </a:r>
            <a:endParaRPr lang="en-US"/>
          </a:p>
        </p:txBody>
      </p:sp>
      <p:sp>
        <p:nvSpPr>
          <p:cNvPr id="8" name="Slide Number Placeholder 7">
            <a:extLst>
              <a:ext uri="{FF2B5EF4-FFF2-40B4-BE49-F238E27FC236}">
                <a16:creationId xmlns:a16="http://schemas.microsoft.com/office/drawing/2014/main" id="{5147C4B7-0E4A-4B75-9C78-768C81B37ACE}"/>
              </a:ext>
            </a:extLst>
          </p:cNvPr>
          <p:cNvSpPr>
            <a:spLocks noGrp="1"/>
          </p:cNvSpPr>
          <p:nvPr>
            <p:ph type="sldNum" sz="quarter" idx="4"/>
          </p:nvPr>
        </p:nvSpPr>
        <p:spPr>
          <a:xfrm>
            <a:off x="11598497" y="6455468"/>
            <a:ext cx="461359" cy="365125"/>
          </a:xfrm>
          <a:prstGeom prst="rect">
            <a:avLst/>
          </a:prstGeom>
        </p:spPr>
        <p:txBody>
          <a:bodyPr/>
          <a:lstStyle/>
          <a:p>
            <a:fld id="{A41F8B9C-F68A-4CB4-A897-D02AFE5D748E}" type="slidenum">
              <a:rPr lang="en-US" smtClean="0"/>
              <a:pPr/>
              <a:t>20</a:t>
            </a:fld>
            <a:endParaRPr lang="en-US"/>
          </a:p>
        </p:txBody>
      </p:sp>
      <p:graphicFrame>
        <p:nvGraphicFramePr>
          <p:cNvPr id="3" name="Table 4">
            <a:extLst>
              <a:ext uri="{FF2B5EF4-FFF2-40B4-BE49-F238E27FC236}">
                <a16:creationId xmlns:a16="http://schemas.microsoft.com/office/drawing/2014/main" id="{4C4C2765-7137-E84B-E632-CD76637763AA}"/>
              </a:ext>
            </a:extLst>
          </p:cNvPr>
          <p:cNvGraphicFramePr>
            <a:graphicFrameLocks/>
          </p:cNvGraphicFramePr>
          <p:nvPr>
            <p:extLst>
              <p:ext uri="{D42A27DB-BD31-4B8C-83A1-F6EECF244321}">
                <p14:modId xmlns:p14="http://schemas.microsoft.com/office/powerpoint/2010/main" val="2901133593"/>
              </p:ext>
            </p:extLst>
          </p:nvPr>
        </p:nvGraphicFramePr>
        <p:xfrm>
          <a:off x="7272707" y="1138751"/>
          <a:ext cx="4526001" cy="4869360"/>
        </p:xfrm>
        <a:graphic>
          <a:graphicData uri="http://schemas.openxmlformats.org/drawingml/2006/table">
            <a:tbl>
              <a:tblPr firstRow="1" bandRow="1"/>
              <a:tblGrid>
                <a:gridCol w="1588321">
                  <a:extLst>
                    <a:ext uri="{9D8B030D-6E8A-4147-A177-3AD203B41FA5}">
                      <a16:colId xmlns:a16="http://schemas.microsoft.com/office/drawing/2014/main" val="20000"/>
                    </a:ext>
                  </a:extLst>
                </a:gridCol>
                <a:gridCol w="697170">
                  <a:extLst>
                    <a:ext uri="{9D8B030D-6E8A-4147-A177-3AD203B41FA5}">
                      <a16:colId xmlns:a16="http://schemas.microsoft.com/office/drawing/2014/main" val="20001"/>
                    </a:ext>
                  </a:extLst>
                </a:gridCol>
                <a:gridCol w="611048">
                  <a:extLst>
                    <a:ext uri="{9D8B030D-6E8A-4147-A177-3AD203B41FA5}">
                      <a16:colId xmlns:a16="http://schemas.microsoft.com/office/drawing/2014/main" val="20002"/>
                    </a:ext>
                  </a:extLst>
                </a:gridCol>
                <a:gridCol w="814731">
                  <a:extLst>
                    <a:ext uri="{9D8B030D-6E8A-4147-A177-3AD203B41FA5}">
                      <a16:colId xmlns:a16="http://schemas.microsoft.com/office/drawing/2014/main" val="20003"/>
                    </a:ext>
                  </a:extLst>
                </a:gridCol>
                <a:gridCol w="814731">
                  <a:extLst>
                    <a:ext uri="{9D8B030D-6E8A-4147-A177-3AD203B41FA5}">
                      <a16:colId xmlns:a16="http://schemas.microsoft.com/office/drawing/2014/main" val="2274868071"/>
                    </a:ext>
                  </a:extLst>
                </a:gridCol>
              </a:tblGrid>
              <a:tr h="376939">
                <a:tc>
                  <a:txBody>
                    <a:bodyPr/>
                    <a:lstStyle/>
                    <a:p>
                      <a:pPr>
                        <a:lnSpc>
                          <a:spcPct val="100000"/>
                        </a:lnSpc>
                        <a:defRPr/>
                      </a:pPr>
                      <a:endParaRPr lang="en-CA" sz="1200" b="0">
                        <a:solidFill>
                          <a:schemeClr val="bg1"/>
                        </a:solidFill>
                        <a:latin typeface="Calibri" panose="020F0502020204030204" pitchFamily="34" charset="0"/>
                        <a:cs typeface="Calibri" panose="020F0502020204030204" pitchFamily="34" charset="0"/>
                      </a:endParaRPr>
                    </a:p>
                  </a:txBody>
                  <a:tcPr marL="18000" marR="18000" marT="10800" marB="108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1"/>
                    </a:solidFill>
                  </a:tcPr>
                </a:tc>
                <a:tc>
                  <a:txBody>
                    <a:bodyPr/>
                    <a:lstStyle/>
                    <a:p>
                      <a:pPr algn="ctr">
                        <a:lnSpc>
                          <a:spcPct val="100000"/>
                        </a:lnSpc>
                        <a:defRPr/>
                      </a:pPr>
                      <a:r>
                        <a:rPr lang="en-CA" sz="1200" b="0">
                          <a:solidFill>
                            <a:schemeClr val="bg1"/>
                          </a:solidFill>
                          <a:latin typeface="Calibri" panose="020F0502020204030204" pitchFamily="34" charset="0"/>
                          <a:cs typeface="Calibri" panose="020F0502020204030204" pitchFamily="34" charset="0"/>
                        </a:rPr>
                        <a:t>Unit</a:t>
                      </a:r>
                      <a:endParaRPr sz="1200" b="0">
                        <a:latin typeface="Calibri" panose="020F0502020204030204" pitchFamily="34" charset="0"/>
                        <a:cs typeface="Calibri" panose="020F0502020204030204" pitchFamily="34" charset="0"/>
                      </a:endParaRPr>
                    </a:p>
                  </a:txBody>
                  <a:tcPr marL="18000" marR="18000" marT="10800" marB="108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1"/>
                    </a:solidFill>
                  </a:tcPr>
                </a:tc>
                <a:tc>
                  <a:txBody>
                    <a:bodyPr/>
                    <a:lstStyle/>
                    <a:p>
                      <a:pPr algn="ctr">
                        <a:lnSpc>
                          <a:spcPct val="100000"/>
                        </a:lnSpc>
                        <a:defRPr/>
                      </a:pPr>
                      <a:r>
                        <a:rPr lang="en-CA" sz="1200" b="0">
                          <a:solidFill>
                            <a:schemeClr val="bg1"/>
                          </a:solidFill>
                          <a:latin typeface="Calibri" panose="020F0502020204030204" pitchFamily="34" charset="0"/>
                          <a:cs typeface="Calibri" panose="020F0502020204030204" pitchFamily="34" charset="0"/>
                        </a:rPr>
                        <a:t>Base Case</a:t>
                      </a:r>
                      <a:endParaRPr sz="1200" b="0">
                        <a:latin typeface="Calibri" panose="020F0502020204030204" pitchFamily="34" charset="0"/>
                        <a:cs typeface="Calibri" panose="020F0502020204030204" pitchFamily="34" charset="0"/>
                      </a:endParaRPr>
                    </a:p>
                  </a:txBody>
                  <a:tcPr marL="18000" marR="18000" marT="10800" marB="108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1"/>
                    </a:solidFill>
                  </a:tcPr>
                </a:tc>
                <a:tc>
                  <a:txBody>
                    <a:bodyPr/>
                    <a:lstStyle/>
                    <a:p>
                      <a:pPr algn="ctr">
                        <a:lnSpc>
                          <a:spcPct val="100000"/>
                        </a:lnSpc>
                        <a:defRPr/>
                      </a:pPr>
                      <a:r>
                        <a:rPr lang="en-CA" sz="1200" b="0">
                          <a:solidFill>
                            <a:schemeClr val="bg1"/>
                          </a:solidFill>
                          <a:latin typeface="Calibri" panose="020F0502020204030204" pitchFamily="34" charset="0"/>
                          <a:cs typeface="Calibri" panose="020F0502020204030204" pitchFamily="34" charset="0"/>
                        </a:rPr>
                        <a:t>Recent Spot</a:t>
                      </a:r>
                      <a:endParaRPr sz="1200" b="0">
                        <a:latin typeface="Calibri" panose="020F0502020204030204" pitchFamily="34" charset="0"/>
                        <a:cs typeface="Calibri" panose="020F0502020204030204" pitchFamily="34" charset="0"/>
                      </a:endParaRPr>
                    </a:p>
                  </a:txBody>
                  <a:tcPr marL="18000" marR="18000" marT="10800" marB="108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1"/>
                    </a:solidFill>
                  </a:tcPr>
                </a:tc>
                <a:tc>
                  <a:txBody>
                    <a:bodyPr/>
                    <a:lstStyle/>
                    <a:p>
                      <a:pPr algn="ctr">
                        <a:lnSpc>
                          <a:spcPct val="100000"/>
                        </a:lnSpc>
                        <a:defRPr/>
                      </a:pPr>
                      <a:r>
                        <a:rPr lang="en-US" sz="1200" b="0">
                          <a:solidFill>
                            <a:schemeClr val="bg2"/>
                          </a:solidFill>
                          <a:latin typeface="Calibri" panose="020F0502020204030204" pitchFamily="34" charset="0"/>
                          <a:cs typeface="Calibri" panose="020F0502020204030204" pitchFamily="34" charset="0"/>
                        </a:rPr>
                        <a:t>Change</a:t>
                      </a:r>
                      <a:endParaRPr sz="1200" b="0">
                        <a:solidFill>
                          <a:schemeClr val="bg2"/>
                        </a:solidFill>
                        <a:latin typeface="Calibri" panose="020F0502020204030204" pitchFamily="34" charset="0"/>
                        <a:cs typeface="Calibri" panose="020F0502020204030204" pitchFamily="34" charset="0"/>
                      </a:endParaRPr>
                    </a:p>
                  </a:txBody>
                  <a:tcPr marL="18000" marR="18000" marT="10800" marB="1080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287959">
                <a:tc>
                  <a:txBody>
                    <a:bodyPr/>
                    <a:lstStyle/>
                    <a:p>
                      <a:pPr>
                        <a:lnSpc>
                          <a:spcPct val="100000"/>
                        </a:lnSpc>
                        <a:defRPr/>
                      </a:pPr>
                      <a:r>
                        <a:rPr lang="en-CA" sz="1200">
                          <a:latin typeface="Calibri" panose="020F0502020204030204" pitchFamily="34" charset="0"/>
                          <a:cs typeface="Calibri" panose="020F0502020204030204" pitchFamily="34" charset="0"/>
                        </a:rPr>
                        <a:t>Gold Price</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2700" cmpd="sng">
                      <a:noFill/>
                      <a:prstDash val="soli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r>
                        <a:rPr lang="en-CA" sz="1200">
                          <a:latin typeface="Calibri" panose="020F0502020204030204" pitchFamily="34" charset="0"/>
                          <a:cs typeface="Calibri" panose="020F0502020204030204" pitchFamily="34" charset="0"/>
                        </a:rPr>
                        <a:t>US$/oz</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2700" cmpd="sng">
                      <a:noFill/>
                      <a:prstDash val="soli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r>
                        <a:rPr lang="en-CA" sz="1200">
                          <a:latin typeface="Calibri" panose="020F0502020204030204" pitchFamily="34" charset="0"/>
                          <a:cs typeface="Calibri" panose="020F0502020204030204" pitchFamily="34" charset="0"/>
                        </a:rPr>
                        <a:t>$1,850</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2700" cmpd="sng">
                      <a:noFill/>
                      <a:prstDash val="soli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r>
                        <a:rPr lang="en-CA" sz="1200">
                          <a:latin typeface="Calibri" panose="020F0502020204030204" pitchFamily="34" charset="0"/>
                          <a:cs typeface="Calibri" panose="020F0502020204030204" pitchFamily="34" charset="0"/>
                        </a:rPr>
                        <a:t>$3,400</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2700" cmpd="sng">
                      <a:noFill/>
                      <a:prstDash val="soli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endParaRPr>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2700" cmpd="sng">
                      <a:noFill/>
                      <a:prstDash val="soli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87959">
                <a:tc>
                  <a:txBody>
                    <a:bodyPr/>
                    <a:lstStyle/>
                    <a:p>
                      <a:pPr>
                        <a:lnSpc>
                          <a:spcPct val="100000"/>
                        </a:lnSpc>
                        <a:defRPr/>
                      </a:pPr>
                      <a:r>
                        <a:rPr lang="en-CA" sz="1200">
                          <a:latin typeface="Calibri" panose="020F0502020204030204" pitchFamily="34" charset="0"/>
                          <a:cs typeface="Calibri" panose="020F0502020204030204" pitchFamily="34" charset="0"/>
                        </a:rPr>
                        <a:t>Exchange Rate</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r>
                        <a:rPr lang="en-CA" sz="1200">
                          <a:latin typeface="Calibri" panose="020F0502020204030204" pitchFamily="34" charset="0"/>
                          <a:cs typeface="Calibri" panose="020F0502020204030204" pitchFamily="34" charset="0"/>
                        </a:rPr>
                        <a:t>US$:C$</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r>
                        <a:rPr lang="en-CA" sz="1200">
                          <a:latin typeface="Calibri" panose="020F0502020204030204" pitchFamily="34" charset="0"/>
                          <a:cs typeface="Calibri" panose="020F0502020204030204" pitchFamily="34" charset="0"/>
                        </a:rPr>
                        <a:t>0.74</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r>
                        <a:rPr lang="en-CA" sz="1200">
                          <a:latin typeface="Calibri" panose="020F0502020204030204" pitchFamily="34" charset="0"/>
                          <a:cs typeface="Calibri" panose="020F0502020204030204" pitchFamily="34" charset="0"/>
                        </a:rPr>
                        <a:t>0.73</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endParaRPr>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87959">
                <a:tc>
                  <a:txBody>
                    <a:bodyPr/>
                    <a:lstStyle/>
                    <a:p>
                      <a:pPr>
                        <a:lnSpc>
                          <a:spcPct val="100000"/>
                        </a:lnSpc>
                        <a:defRPr/>
                      </a:pPr>
                      <a:r>
                        <a:rPr lang="en-CA" sz="1200">
                          <a:latin typeface="Calibri" panose="020F0502020204030204" pitchFamily="34" charset="0"/>
                          <a:cs typeface="Calibri" panose="020F0502020204030204" pitchFamily="34" charset="0"/>
                        </a:rPr>
                        <a:t>Mine Life</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r>
                        <a:rPr lang="en-CA" sz="1200">
                          <a:latin typeface="Calibri" panose="020F0502020204030204" pitchFamily="34" charset="0"/>
                          <a:cs typeface="Calibri" panose="020F0502020204030204" pitchFamily="34" charset="0"/>
                        </a:rPr>
                        <a:t>years</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r>
                        <a:rPr lang="en-CA" sz="1200">
                          <a:latin typeface="Calibri" panose="020F0502020204030204" pitchFamily="34" charset="0"/>
                          <a:cs typeface="Calibri" panose="020F0502020204030204" pitchFamily="34" charset="0"/>
                        </a:rPr>
                        <a:t>12.6</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r>
                        <a:rPr lang="en-CA" sz="1200">
                          <a:latin typeface="Calibri" panose="020F0502020204030204" pitchFamily="34" charset="0"/>
                          <a:cs typeface="Calibri" panose="020F0502020204030204" pitchFamily="34" charset="0"/>
                        </a:rPr>
                        <a:t>12.6</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endParaRPr>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87959">
                <a:tc>
                  <a:txBody>
                    <a:bodyPr/>
                    <a:lstStyle/>
                    <a:p>
                      <a:pPr>
                        <a:lnSpc>
                          <a:spcPct val="100000"/>
                        </a:lnSpc>
                        <a:defRPr/>
                      </a:pPr>
                      <a:r>
                        <a:rPr lang="en-CA" sz="1200">
                          <a:latin typeface="Calibri" panose="020F0502020204030204" pitchFamily="34" charset="0"/>
                          <a:cs typeface="Calibri" panose="020F0502020204030204" pitchFamily="34" charset="0"/>
                        </a:rPr>
                        <a:t>LOM Ore</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r>
                        <a:rPr lang="en-CA" sz="1200">
                          <a:latin typeface="Calibri" panose="020F0502020204030204" pitchFamily="34" charset="0"/>
                          <a:cs typeface="Calibri" panose="020F0502020204030204" pitchFamily="34" charset="0"/>
                        </a:rPr>
                        <a:t>M tonnes</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r>
                        <a:rPr lang="en-CA" sz="1200">
                          <a:latin typeface="Calibri" panose="020F0502020204030204" pitchFamily="34" charset="0"/>
                          <a:cs typeface="Calibri" panose="020F0502020204030204" pitchFamily="34" charset="0"/>
                        </a:rPr>
                        <a:t>33.9</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r>
                        <a:rPr lang="en-CA" sz="1200">
                          <a:latin typeface="Calibri" panose="020F0502020204030204" pitchFamily="34" charset="0"/>
                          <a:cs typeface="Calibri" panose="020F0502020204030204" pitchFamily="34" charset="0"/>
                        </a:rPr>
                        <a:t>33.9</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endParaRPr>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87959">
                <a:tc>
                  <a:txBody>
                    <a:bodyPr/>
                    <a:lstStyle/>
                    <a:p>
                      <a:pPr>
                        <a:lnSpc>
                          <a:spcPct val="100000"/>
                        </a:lnSpc>
                        <a:defRPr/>
                      </a:pPr>
                      <a:r>
                        <a:rPr lang="en-CA" sz="1200">
                          <a:latin typeface="Calibri" panose="020F0502020204030204" pitchFamily="34" charset="0"/>
                          <a:cs typeface="Calibri" panose="020F0502020204030204" pitchFamily="34" charset="0"/>
                        </a:rPr>
                        <a:t>LOM Average Grade</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r>
                        <a:rPr lang="en-CA" sz="1200">
                          <a:latin typeface="Calibri" panose="020F0502020204030204" pitchFamily="34" charset="0"/>
                          <a:cs typeface="Calibri" panose="020F0502020204030204" pitchFamily="34" charset="0"/>
                        </a:rPr>
                        <a:t>g/t Au</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r>
                        <a:rPr lang="en-CA" sz="1200">
                          <a:latin typeface="Calibri" panose="020F0502020204030204" pitchFamily="34" charset="0"/>
                          <a:cs typeface="Calibri" panose="020F0502020204030204" pitchFamily="34" charset="0"/>
                        </a:rPr>
                        <a:t>2.6</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r>
                        <a:rPr lang="en-CA" sz="1200">
                          <a:latin typeface="Calibri" panose="020F0502020204030204" pitchFamily="34" charset="0"/>
                          <a:cs typeface="Calibri" panose="020F0502020204030204" pitchFamily="34" charset="0"/>
                        </a:rPr>
                        <a:t>2.6</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endParaRPr>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7959">
                <a:tc>
                  <a:txBody>
                    <a:bodyPr/>
                    <a:lstStyle/>
                    <a:p>
                      <a:pPr>
                        <a:lnSpc>
                          <a:spcPct val="100000"/>
                        </a:lnSpc>
                        <a:defRPr/>
                      </a:pPr>
                      <a:r>
                        <a:rPr lang="en-CA" sz="1200">
                          <a:latin typeface="Calibri" panose="020F0502020204030204" pitchFamily="34" charset="0"/>
                          <a:cs typeface="Calibri" panose="020F0502020204030204" pitchFamily="34" charset="0"/>
                        </a:rPr>
                        <a:t>Throughput Rate</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r>
                        <a:rPr lang="en-CA" sz="1200">
                          <a:latin typeface="Calibri" panose="020F0502020204030204" pitchFamily="34" charset="0"/>
                          <a:cs typeface="Calibri" panose="020F0502020204030204" pitchFamily="34" charset="0"/>
                        </a:rPr>
                        <a:t>tpd</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r>
                        <a:rPr lang="en-CA" sz="1200">
                          <a:latin typeface="Calibri" panose="020F0502020204030204" pitchFamily="34" charset="0"/>
                          <a:cs typeface="Calibri" panose="020F0502020204030204" pitchFamily="34" charset="0"/>
                        </a:rPr>
                        <a:t>7,500</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r>
                        <a:rPr lang="en-CA" sz="1200">
                          <a:latin typeface="Calibri" panose="020F0502020204030204" pitchFamily="34" charset="0"/>
                          <a:cs typeface="Calibri" panose="020F0502020204030204" pitchFamily="34" charset="0"/>
                        </a:rPr>
                        <a:t>7,500</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endParaRPr>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87959">
                <a:tc>
                  <a:txBody>
                    <a:bodyPr/>
                    <a:lstStyle/>
                    <a:p>
                      <a:pPr>
                        <a:lnSpc>
                          <a:spcPct val="100000"/>
                        </a:lnSpc>
                        <a:defRPr/>
                      </a:pPr>
                      <a:r>
                        <a:rPr lang="en-CA" sz="1200">
                          <a:latin typeface="Calibri" panose="020F0502020204030204" pitchFamily="34" charset="0"/>
                          <a:cs typeface="Calibri" panose="020F0502020204030204" pitchFamily="34" charset="0"/>
                        </a:rPr>
                        <a:t>LOM Average Strip Ratio</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r>
                        <a:rPr lang="en-CA" sz="1200">
                          <a:latin typeface="Calibri" panose="020F0502020204030204" pitchFamily="34" charset="0"/>
                          <a:cs typeface="Calibri" panose="020F0502020204030204" pitchFamily="34" charset="0"/>
                        </a:rPr>
                        <a:t>waste: ore</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r>
                        <a:rPr lang="en-CA" sz="1200">
                          <a:latin typeface="Calibri" panose="020F0502020204030204" pitchFamily="34" charset="0"/>
                          <a:cs typeface="Calibri" panose="020F0502020204030204" pitchFamily="34" charset="0"/>
                        </a:rPr>
                        <a:t>7.6:1</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r>
                        <a:rPr lang="en-CA" sz="1200">
                          <a:latin typeface="Calibri" panose="020F0502020204030204" pitchFamily="34" charset="0"/>
                          <a:cs typeface="Calibri" panose="020F0502020204030204" pitchFamily="34" charset="0"/>
                        </a:rPr>
                        <a:t>7.6:1</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endParaRPr>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87959">
                <a:tc>
                  <a:txBody>
                    <a:bodyPr/>
                    <a:lstStyle/>
                    <a:p>
                      <a:pPr>
                        <a:lnSpc>
                          <a:spcPct val="100000"/>
                        </a:lnSpc>
                        <a:defRPr/>
                      </a:pPr>
                      <a:r>
                        <a:rPr lang="en-CA" sz="1200">
                          <a:latin typeface="Calibri" panose="020F0502020204030204" pitchFamily="34" charset="0"/>
                          <a:cs typeface="Calibri" panose="020F0502020204030204" pitchFamily="34" charset="0"/>
                        </a:rPr>
                        <a:t>Avg Recovery Rate</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r>
                        <a:rPr lang="en-CA" sz="1200">
                          <a:latin typeface="Calibri" panose="020F0502020204030204" pitchFamily="34" charset="0"/>
                          <a:cs typeface="Calibri" panose="020F0502020204030204" pitchFamily="34" charset="0"/>
                        </a:rPr>
                        <a:t>%</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r>
                        <a:rPr lang="en-CA" sz="1200">
                          <a:latin typeface="Calibri" panose="020F0502020204030204" pitchFamily="34" charset="0"/>
                          <a:cs typeface="Calibri" panose="020F0502020204030204" pitchFamily="34" charset="0"/>
                        </a:rPr>
                        <a:t>89.3</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r>
                        <a:rPr lang="en-CA" sz="1200">
                          <a:latin typeface="Calibri" panose="020F0502020204030204" pitchFamily="34" charset="0"/>
                          <a:cs typeface="Calibri" panose="020F0502020204030204" pitchFamily="34" charset="0"/>
                        </a:rPr>
                        <a:t>89.3</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endParaRPr>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87959">
                <a:tc>
                  <a:txBody>
                    <a:bodyPr/>
                    <a:lstStyle/>
                    <a:p>
                      <a:pPr>
                        <a:lnSpc>
                          <a:spcPct val="100000"/>
                        </a:lnSpc>
                        <a:defRPr/>
                      </a:pPr>
                      <a:r>
                        <a:rPr lang="en-CA" sz="1200">
                          <a:latin typeface="Calibri" panose="020F0502020204030204" pitchFamily="34" charset="0"/>
                          <a:cs typeface="Calibri" panose="020F0502020204030204" pitchFamily="34" charset="0"/>
                        </a:rPr>
                        <a:t>Avg Annual Production</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r>
                        <a:rPr lang="en-CA" sz="1200">
                          <a:latin typeface="Calibri" panose="020F0502020204030204" pitchFamily="34" charset="0"/>
                          <a:cs typeface="Calibri" panose="020F0502020204030204" pitchFamily="34" charset="0"/>
                        </a:rPr>
                        <a:t>000 oz Au</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r>
                        <a:rPr lang="en-CA" sz="1200">
                          <a:latin typeface="Calibri" panose="020F0502020204030204" pitchFamily="34" charset="0"/>
                          <a:cs typeface="Calibri" panose="020F0502020204030204" pitchFamily="34" charset="0"/>
                        </a:rPr>
                        <a:t>201</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r>
                        <a:rPr lang="en-CA" sz="1200">
                          <a:latin typeface="Calibri" panose="020F0502020204030204" pitchFamily="34" charset="0"/>
                          <a:cs typeface="Calibri" panose="020F0502020204030204" pitchFamily="34" charset="0"/>
                        </a:rPr>
                        <a:t>201</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endParaRPr>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198979">
                <a:tc>
                  <a:txBody>
                    <a:bodyPr/>
                    <a:lstStyle/>
                    <a:p>
                      <a:pPr>
                        <a:lnSpc>
                          <a:spcPct val="100000"/>
                        </a:lnSpc>
                        <a:defRPr/>
                      </a:pPr>
                      <a:r>
                        <a:rPr lang="en-CA" sz="1200">
                          <a:latin typeface="Calibri" panose="020F0502020204030204" pitchFamily="34" charset="0"/>
                          <a:cs typeface="Calibri" panose="020F0502020204030204" pitchFamily="34" charset="0"/>
                        </a:rPr>
                        <a:t>Cash Costs per ounce</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r>
                        <a:rPr lang="en-CA" sz="1200">
                          <a:latin typeface="Calibri" panose="020F0502020204030204" pitchFamily="34" charset="0"/>
                          <a:cs typeface="Calibri" panose="020F0502020204030204" pitchFamily="34" charset="0"/>
                        </a:rPr>
                        <a:t>US$/oz Au</a:t>
                      </a: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r>
                        <a:rPr lang="en-CA" sz="1200">
                          <a:latin typeface="Calibri" panose="020F0502020204030204" pitchFamily="34" charset="0"/>
                          <a:cs typeface="Calibri" panose="020F0502020204030204" pitchFamily="34" charset="0"/>
                        </a:rPr>
                        <a:t>$863</a:t>
                      </a: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r>
                        <a:rPr lang="en-CA" sz="1200">
                          <a:latin typeface="Calibri" panose="020F0502020204030204" pitchFamily="34" charset="0"/>
                          <a:cs typeface="Calibri" panose="020F0502020204030204" pitchFamily="34" charset="0"/>
                        </a:rPr>
                        <a:t>$885</a:t>
                      </a: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a:pPr>
                      <a:endParaRPr lang="en-CA" sz="11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87959">
                <a:tc>
                  <a:txBody>
                    <a:bodyPr/>
                    <a:lstStyle/>
                    <a:p>
                      <a:pPr marL="0" lvl="0" indent="-276225" algn="l" defTabSz="914400">
                        <a:lnSpc>
                          <a:spcPct val="100000"/>
                        </a:lnSpc>
                        <a:defRPr/>
                      </a:pPr>
                      <a:r>
                        <a:rPr lang="en-CA" sz="1200">
                          <a:solidFill>
                            <a:schemeClr val="dk1"/>
                          </a:solidFill>
                          <a:latin typeface="Calibri" panose="020F0502020204030204" pitchFamily="34" charset="0"/>
                          <a:ea typeface="+mn-ea"/>
                          <a:cs typeface="Calibri" panose="020F0502020204030204" pitchFamily="34" charset="0"/>
                        </a:rPr>
                        <a:t>All-in sustaining costs</a:t>
                      </a:r>
                      <a:endParaRPr lang="en-CA" sz="1200" baseline="30000">
                        <a:solidFill>
                          <a:schemeClr val="dk1"/>
                        </a:solidFill>
                        <a:latin typeface="Calibri" panose="020F0502020204030204" pitchFamily="34" charset="0"/>
                        <a:ea typeface="+mn-ea"/>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276225" algn="ctr" defTabSz="914400">
                        <a:lnSpc>
                          <a:spcPct val="100000"/>
                        </a:lnSpc>
                        <a:defRPr/>
                      </a:pPr>
                      <a:r>
                        <a:rPr lang="en-CA" sz="1200">
                          <a:latin typeface="Calibri" panose="020F0502020204030204" pitchFamily="34" charset="0"/>
                          <a:cs typeface="Calibri" panose="020F0502020204030204" pitchFamily="34" charset="0"/>
                        </a:rPr>
                        <a:t>US$/oz Au</a:t>
                      </a:r>
                      <a:endParaRPr lang="en-CA" sz="1200" baseline="30000">
                        <a:solidFill>
                          <a:schemeClr val="dk1"/>
                        </a:solidFill>
                        <a:latin typeface="Calibri" panose="020F0502020204030204" pitchFamily="34" charset="0"/>
                        <a:ea typeface="+mn-ea"/>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276225" algn="ctr" defTabSz="914400">
                        <a:lnSpc>
                          <a:spcPct val="100000"/>
                        </a:lnSpc>
                        <a:defRPr/>
                      </a:pPr>
                      <a:r>
                        <a:rPr lang="en-CA" sz="1200">
                          <a:solidFill>
                            <a:schemeClr val="dk1"/>
                          </a:solidFill>
                          <a:latin typeface="Calibri" panose="020F0502020204030204" pitchFamily="34" charset="0"/>
                          <a:ea typeface="+mn-ea"/>
                          <a:cs typeface="Calibri" panose="020F0502020204030204" pitchFamily="34" charset="0"/>
                        </a:rPr>
                        <a:t>$999</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276225" algn="ctr" defTabSz="914400">
                        <a:lnSpc>
                          <a:spcPct val="100000"/>
                        </a:lnSpc>
                        <a:defRPr/>
                      </a:pPr>
                      <a:r>
                        <a:rPr lang="en-CA" sz="1200">
                          <a:solidFill>
                            <a:schemeClr val="dk1"/>
                          </a:solidFill>
                          <a:latin typeface="Calibri" panose="020F0502020204030204" pitchFamily="34" charset="0"/>
                          <a:ea typeface="+mn-ea"/>
                          <a:cs typeface="Calibri" panose="020F0502020204030204" pitchFamily="34" charset="0"/>
                        </a:rPr>
                        <a:t>$1,020</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276225" algn="ctr" defTabSz="914400">
                        <a:lnSpc>
                          <a:spcPct val="100000"/>
                        </a:lnSpc>
                        <a:defRPr/>
                      </a:pPr>
                      <a:endParaRPr>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287959">
                <a:tc>
                  <a:txBody>
                    <a:bodyPr/>
                    <a:lstStyle/>
                    <a:p>
                      <a:pPr marL="0" lvl="0" indent="-276225" algn="l" defTabSz="914400">
                        <a:lnSpc>
                          <a:spcPct val="100000"/>
                        </a:lnSpc>
                        <a:defRPr/>
                      </a:pPr>
                      <a:r>
                        <a:rPr lang="en-CA" sz="1200">
                          <a:solidFill>
                            <a:schemeClr val="dk1"/>
                          </a:solidFill>
                          <a:latin typeface="Calibri" panose="020F0502020204030204" pitchFamily="34" charset="0"/>
                          <a:ea typeface="+mn-ea"/>
                          <a:cs typeface="Calibri" panose="020F0502020204030204" pitchFamily="34" charset="0"/>
                        </a:rPr>
                        <a:t>Initial Capex</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276225" algn="ctr" defTabSz="914400">
                        <a:lnSpc>
                          <a:spcPct val="100000"/>
                        </a:lnSpc>
                        <a:defRPr/>
                      </a:pPr>
                      <a:r>
                        <a:rPr lang="en-CA" sz="1200">
                          <a:solidFill>
                            <a:schemeClr val="dk1"/>
                          </a:solidFill>
                          <a:latin typeface="Calibri" panose="020F0502020204030204" pitchFamily="34" charset="0"/>
                          <a:ea typeface="+mn-ea"/>
                          <a:cs typeface="Calibri" panose="020F0502020204030204" pitchFamily="34" charset="0"/>
                        </a:rPr>
                        <a:t>US$M</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276225" algn="ctr" defTabSz="914400">
                        <a:lnSpc>
                          <a:spcPct val="100000"/>
                        </a:lnSpc>
                        <a:defRPr/>
                      </a:pPr>
                      <a:r>
                        <a:rPr lang="en-CA" sz="1200">
                          <a:solidFill>
                            <a:schemeClr val="dk1"/>
                          </a:solidFill>
                          <a:latin typeface="Calibri" panose="020F0502020204030204" pitchFamily="34" charset="0"/>
                          <a:ea typeface="+mn-ea"/>
                          <a:cs typeface="Calibri" panose="020F0502020204030204" pitchFamily="34" charset="0"/>
                        </a:rPr>
                        <a:t>$747</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276225" algn="ctr" defTabSz="914400">
                        <a:lnSpc>
                          <a:spcPct val="100000"/>
                        </a:lnSpc>
                        <a:defRPr/>
                      </a:pPr>
                      <a:r>
                        <a:rPr lang="en-CA" sz="1200">
                          <a:solidFill>
                            <a:schemeClr val="dk1"/>
                          </a:solidFill>
                          <a:latin typeface="Calibri" panose="020F0502020204030204" pitchFamily="34" charset="0"/>
                          <a:ea typeface="+mn-ea"/>
                          <a:cs typeface="Calibri" panose="020F0502020204030204" pitchFamily="34" charset="0"/>
                        </a:rPr>
                        <a:t>$737</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276225" algn="ctr" defTabSz="914400">
                        <a:lnSpc>
                          <a:spcPct val="100000"/>
                        </a:lnSpc>
                        <a:defRPr/>
                      </a:pPr>
                      <a:endParaRPr>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198979">
                <a:tc>
                  <a:txBody>
                    <a:bodyPr/>
                    <a:lstStyle/>
                    <a:p>
                      <a:pPr marL="0" lvl="0" indent="-276225" algn="l" defTabSz="914400">
                        <a:lnSpc>
                          <a:spcPct val="100000"/>
                        </a:lnSpc>
                        <a:defRPr/>
                      </a:pPr>
                      <a:r>
                        <a:rPr lang="en-CA" sz="1200">
                          <a:solidFill>
                            <a:schemeClr val="dk1"/>
                          </a:solidFill>
                          <a:latin typeface="Calibri" panose="020F0502020204030204" pitchFamily="34" charset="0"/>
                          <a:ea typeface="+mn-ea"/>
                          <a:cs typeface="Calibri" panose="020F0502020204030204" pitchFamily="34" charset="0"/>
                        </a:rPr>
                        <a:t>After Tax Cash Flow</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276225" algn="ctr" defTabSz="914400">
                        <a:lnSpc>
                          <a:spcPct val="100000"/>
                        </a:lnSpc>
                        <a:defRPr/>
                      </a:pPr>
                      <a:r>
                        <a:rPr lang="en-CA" sz="1200">
                          <a:solidFill>
                            <a:schemeClr val="dk1"/>
                          </a:solidFill>
                          <a:latin typeface="Calibri" panose="020F0502020204030204" pitchFamily="34" charset="0"/>
                          <a:ea typeface="+mn-ea"/>
                          <a:cs typeface="Calibri" panose="020F0502020204030204" pitchFamily="34" charset="0"/>
                        </a:rPr>
                        <a:t>US$M</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276225" algn="ctr" defTabSz="914400">
                        <a:lnSpc>
                          <a:spcPct val="100000"/>
                        </a:lnSpc>
                        <a:defRPr/>
                      </a:pPr>
                      <a:r>
                        <a:rPr lang="en-CA" sz="1200">
                          <a:solidFill>
                            <a:schemeClr val="dk1"/>
                          </a:solidFill>
                          <a:latin typeface="Calibri" panose="020F0502020204030204" pitchFamily="34" charset="0"/>
                          <a:ea typeface="+mn-ea"/>
                          <a:cs typeface="Calibri" panose="020F0502020204030204" pitchFamily="34" charset="0"/>
                        </a:rPr>
                        <a:t>$929</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276225" algn="ctr" defTabSz="914400">
                        <a:lnSpc>
                          <a:spcPct val="100000"/>
                        </a:lnSpc>
                        <a:defRPr/>
                      </a:pPr>
                      <a:r>
                        <a:rPr lang="en-CA" sz="1200">
                          <a:solidFill>
                            <a:schemeClr val="dk1"/>
                          </a:solidFill>
                          <a:latin typeface="Calibri" panose="020F0502020204030204" pitchFamily="34" charset="0"/>
                          <a:ea typeface="+mn-ea"/>
                          <a:cs typeface="Calibri" panose="020F0502020204030204" pitchFamily="34" charset="0"/>
                        </a:rPr>
                        <a:t>$3,702</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276225" algn="ctr" defTabSz="914400">
                        <a:lnSpc>
                          <a:spcPct val="100000"/>
                        </a:lnSpc>
                        <a:defRPr/>
                      </a:pPr>
                      <a:r>
                        <a:rPr lang="en-US" sz="1200">
                          <a:solidFill>
                            <a:srgbClr val="00B050"/>
                          </a:solidFill>
                          <a:latin typeface="Calibri" panose="020F0502020204030204" pitchFamily="34" charset="0"/>
                          <a:cs typeface="Calibri" panose="020F0502020204030204" pitchFamily="34" charset="0"/>
                        </a:rPr>
                        <a:t>+298%</a:t>
                      </a:r>
                      <a:endParaRPr sz="1200">
                        <a:solidFill>
                          <a:srgbClr val="00B050"/>
                        </a:solidFill>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198979">
                <a:tc>
                  <a:txBody>
                    <a:bodyPr/>
                    <a:lstStyle/>
                    <a:p>
                      <a:pPr marL="0" lvl="0" indent="-276225" algn="l" defTabSz="914400">
                        <a:lnSpc>
                          <a:spcPct val="100000"/>
                        </a:lnSpc>
                        <a:defRPr/>
                      </a:pPr>
                      <a:r>
                        <a:rPr lang="en-CA" sz="1200">
                          <a:solidFill>
                            <a:schemeClr val="dk1"/>
                          </a:solidFill>
                          <a:latin typeface="Calibri" panose="020F0502020204030204" pitchFamily="34" charset="0"/>
                          <a:ea typeface="+mn-ea"/>
                          <a:cs typeface="Calibri" panose="020F0502020204030204" pitchFamily="34" charset="0"/>
                        </a:rPr>
                        <a:t>After Tax NPV</a:t>
                      </a:r>
                      <a:r>
                        <a:rPr lang="en-CA" sz="1200" baseline="-25000">
                          <a:solidFill>
                            <a:schemeClr val="dk1"/>
                          </a:solidFill>
                          <a:latin typeface="Calibri" panose="020F0502020204030204" pitchFamily="34" charset="0"/>
                          <a:ea typeface="+mn-ea"/>
                          <a:cs typeface="Calibri" panose="020F0502020204030204" pitchFamily="34" charset="0"/>
                        </a:rPr>
                        <a:t>5%</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276225" algn="ctr" defTabSz="914400">
                        <a:lnSpc>
                          <a:spcPct val="100000"/>
                        </a:lnSpc>
                        <a:defRPr/>
                      </a:pPr>
                      <a:r>
                        <a:rPr lang="en-CA" sz="1200">
                          <a:solidFill>
                            <a:schemeClr val="dk1"/>
                          </a:solidFill>
                          <a:latin typeface="Calibri" panose="020F0502020204030204" pitchFamily="34" charset="0"/>
                          <a:ea typeface="+mn-ea"/>
                          <a:cs typeface="Calibri" panose="020F0502020204030204" pitchFamily="34" charset="0"/>
                        </a:rPr>
                        <a:t>US$M</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276225" algn="ctr" defTabSz="914400">
                        <a:lnSpc>
                          <a:spcPct val="100000"/>
                        </a:lnSpc>
                        <a:defRPr/>
                      </a:pPr>
                      <a:r>
                        <a:rPr lang="en-CA" sz="1200">
                          <a:solidFill>
                            <a:schemeClr val="dk1"/>
                          </a:solidFill>
                          <a:latin typeface="Calibri" panose="020F0502020204030204" pitchFamily="34" charset="0"/>
                          <a:ea typeface="+mn-ea"/>
                          <a:cs typeface="Calibri" panose="020F0502020204030204" pitchFamily="34" charset="0"/>
                        </a:rPr>
                        <a:t>$523</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276225" algn="ctr" defTabSz="914400">
                        <a:lnSpc>
                          <a:spcPct val="100000"/>
                        </a:lnSpc>
                        <a:defRPr/>
                      </a:pPr>
                      <a:r>
                        <a:rPr lang="en-CA" sz="1200">
                          <a:solidFill>
                            <a:schemeClr val="dk1"/>
                          </a:solidFill>
                          <a:latin typeface="Calibri" panose="020F0502020204030204" pitchFamily="34" charset="0"/>
                          <a:ea typeface="+mn-ea"/>
                          <a:cs typeface="Calibri" panose="020F0502020204030204" pitchFamily="34" charset="0"/>
                        </a:rPr>
                        <a:t>$2,465</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276225" algn="ctr" defTabSz="914400">
                        <a:lnSpc>
                          <a:spcPct val="100000"/>
                        </a:lnSpc>
                        <a:defRPr/>
                      </a:pPr>
                      <a:r>
                        <a:rPr lang="en-US" sz="1200">
                          <a:solidFill>
                            <a:srgbClr val="00B050"/>
                          </a:solidFill>
                          <a:latin typeface="Calibri" panose="020F0502020204030204" pitchFamily="34" charset="0"/>
                          <a:cs typeface="Calibri" panose="020F0502020204030204" pitchFamily="34" charset="0"/>
                        </a:rPr>
                        <a:t>+371%</a:t>
                      </a:r>
                      <a:endParaRPr sz="1200">
                        <a:solidFill>
                          <a:srgbClr val="00B050"/>
                        </a:solidFill>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198979">
                <a:tc>
                  <a:txBody>
                    <a:bodyPr/>
                    <a:lstStyle/>
                    <a:p>
                      <a:pPr marL="0" lvl="0" indent="-276225" algn="l" defTabSz="914400">
                        <a:lnSpc>
                          <a:spcPct val="100000"/>
                        </a:lnSpc>
                        <a:defRPr/>
                      </a:pPr>
                      <a:r>
                        <a:rPr lang="en-CA" sz="1200">
                          <a:solidFill>
                            <a:schemeClr val="dk1"/>
                          </a:solidFill>
                          <a:latin typeface="Calibri" panose="020F0502020204030204" pitchFamily="34" charset="0"/>
                          <a:ea typeface="+mn-ea"/>
                          <a:cs typeface="Calibri" panose="020F0502020204030204" pitchFamily="34" charset="0"/>
                        </a:rPr>
                        <a:t>After Tax NPV</a:t>
                      </a:r>
                      <a:r>
                        <a:rPr lang="en-CA" sz="1200" baseline="-25000">
                          <a:solidFill>
                            <a:schemeClr val="dk1"/>
                          </a:solidFill>
                          <a:latin typeface="Calibri" panose="020F0502020204030204" pitchFamily="34" charset="0"/>
                          <a:ea typeface="+mn-ea"/>
                          <a:cs typeface="Calibri" panose="020F0502020204030204" pitchFamily="34" charset="0"/>
                        </a:rPr>
                        <a:t>8%</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276225" algn="ctr" defTabSz="914400">
                        <a:lnSpc>
                          <a:spcPct val="100000"/>
                        </a:lnSpc>
                        <a:defRPr/>
                      </a:pPr>
                      <a:r>
                        <a:rPr lang="en-CA" sz="1200">
                          <a:solidFill>
                            <a:schemeClr val="dk1"/>
                          </a:solidFill>
                          <a:latin typeface="Calibri" panose="020F0502020204030204" pitchFamily="34" charset="0"/>
                          <a:ea typeface="+mn-ea"/>
                          <a:cs typeface="Calibri" panose="020F0502020204030204" pitchFamily="34" charset="0"/>
                        </a:rPr>
                        <a:t>US$M</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276225" algn="ctr" defTabSz="914400">
                        <a:lnSpc>
                          <a:spcPct val="100000"/>
                        </a:lnSpc>
                        <a:defRPr/>
                      </a:pPr>
                      <a:r>
                        <a:rPr lang="en-CA" sz="1200">
                          <a:solidFill>
                            <a:schemeClr val="dk1"/>
                          </a:solidFill>
                          <a:latin typeface="Calibri" panose="020F0502020204030204" pitchFamily="34" charset="0"/>
                          <a:ea typeface="+mn-ea"/>
                          <a:cs typeface="Calibri" panose="020F0502020204030204" pitchFamily="34" charset="0"/>
                        </a:rPr>
                        <a:t>$360</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276225" algn="ctr" defTabSz="914400">
                        <a:lnSpc>
                          <a:spcPct val="100000"/>
                        </a:lnSpc>
                        <a:defRPr/>
                      </a:pPr>
                      <a:r>
                        <a:rPr lang="en-CA" sz="1200">
                          <a:solidFill>
                            <a:schemeClr val="dk1"/>
                          </a:solidFill>
                          <a:latin typeface="Calibri" panose="020F0502020204030204" pitchFamily="34" charset="0"/>
                          <a:ea typeface="+mn-ea"/>
                          <a:cs typeface="Calibri" panose="020F0502020204030204" pitchFamily="34" charset="0"/>
                        </a:rPr>
                        <a:t>$1,957</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276225" algn="ctr" defTabSz="914400">
                        <a:lnSpc>
                          <a:spcPct val="100000"/>
                        </a:lnSpc>
                        <a:defRPr/>
                      </a:pPr>
                      <a:r>
                        <a:rPr lang="en-US" sz="1200">
                          <a:solidFill>
                            <a:srgbClr val="00B050"/>
                          </a:solidFill>
                          <a:latin typeface="Calibri" panose="020F0502020204030204" pitchFamily="34" charset="0"/>
                          <a:cs typeface="Calibri" panose="020F0502020204030204" pitchFamily="34" charset="0"/>
                        </a:rPr>
                        <a:t>+443%</a:t>
                      </a:r>
                      <a:endParaRPr sz="1200">
                        <a:solidFill>
                          <a:srgbClr val="00B050"/>
                        </a:solidFill>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6752968"/>
                  </a:ext>
                </a:extLst>
              </a:tr>
              <a:tr h="198979">
                <a:tc>
                  <a:txBody>
                    <a:bodyPr/>
                    <a:lstStyle/>
                    <a:p>
                      <a:pPr marL="0" lvl="0" indent="-276225" algn="l" defTabSz="914400">
                        <a:lnSpc>
                          <a:spcPct val="100000"/>
                        </a:lnSpc>
                        <a:defRPr/>
                      </a:pPr>
                      <a:r>
                        <a:rPr lang="en-CA" sz="1200">
                          <a:solidFill>
                            <a:schemeClr val="dk1"/>
                          </a:solidFill>
                          <a:latin typeface="Calibri" panose="020F0502020204030204" pitchFamily="34" charset="0"/>
                          <a:ea typeface="+mn-ea"/>
                          <a:cs typeface="Calibri" panose="020F0502020204030204" pitchFamily="34" charset="0"/>
                        </a:rPr>
                        <a:t>After Tax IRR</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276225" algn="ctr" defTabSz="914400">
                        <a:lnSpc>
                          <a:spcPct val="100000"/>
                        </a:lnSpc>
                        <a:defRPr/>
                      </a:pPr>
                      <a:r>
                        <a:rPr lang="en-CA" sz="1200">
                          <a:solidFill>
                            <a:schemeClr val="dk1"/>
                          </a:solidFill>
                          <a:latin typeface="Calibri" panose="020F0502020204030204" pitchFamily="34" charset="0"/>
                          <a:ea typeface="+mn-ea"/>
                          <a:cs typeface="Calibri" panose="020F0502020204030204" pitchFamily="34" charset="0"/>
                        </a:rPr>
                        <a:t>%</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276225" algn="ctr" defTabSz="914400">
                        <a:lnSpc>
                          <a:spcPct val="100000"/>
                        </a:lnSpc>
                        <a:defRPr/>
                      </a:pPr>
                      <a:r>
                        <a:rPr lang="en-CA" sz="1200">
                          <a:solidFill>
                            <a:schemeClr val="dk1"/>
                          </a:solidFill>
                          <a:latin typeface="Calibri" panose="020F0502020204030204" pitchFamily="34" charset="0"/>
                          <a:ea typeface="+mn-ea"/>
                          <a:cs typeface="Calibri" panose="020F0502020204030204" pitchFamily="34" charset="0"/>
                        </a:rPr>
                        <a:t>20.6</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276225" algn="ctr" defTabSz="914400">
                        <a:lnSpc>
                          <a:spcPct val="100000"/>
                        </a:lnSpc>
                        <a:defRPr/>
                      </a:pPr>
                      <a:r>
                        <a:rPr lang="en-CA" sz="1200">
                          <a:solidFill>
                            <a:schemeClr val="dk1"/>
                          </a:solidFill>
                          <a:latin typeface="Calibri" panose="020F0502020204030204" pitchFamily="34" charset="0"/>
                          <a:ea typeface="+mn-ea"/>
                          <a:cs typeface="Calibri" panose="020F0502020204030204" pitchFamily="34" charset="0"/>
                        </a:rPr>
                        <a:t>62.6</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276225" algn="ctr" defTabSz="914400">
                        <a:lnSpc>
                          <a:spcPct val="100000"/>
                        </a:lnSpc>
                        <a:defRPr/>
                      </a:pPr>
                      <a:r>
                        <a:rPr lang="en-US" sz="1200">
                          <a:solidFill>
                            <a:srgbClr val="00B050"/>
                          </a:solidFill>
                          <a:latin typeface="Calibri" panose="020F0502020204030204" pitchFamily="34" charset="0"/>
                          <a:cs typeface="Calibri" panose="020F0502020204030204" pitchFamily="34" charset="0"/>
                        </a:rPr>
                        <a:t>+204%</a:t>
                      </a:r>
                      <a:endParaRPr sz="1200">
                        <a:solidFill>
                          <a:srgbClr val="00B050"/>
                        </a:solidFill>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198979">
                <a:tc>
                  <a:txBody>
                    <a:bodyPr/>
                    <a:lstStyle/>
                    <a:p>
                      <a:pPr marL="0" lvl="0" indent="-276225" algn="l" defTabSz="914400">
                        <a:lnSpc>
                          <a:spcPct val="100000"/>
                        </a:lnSpc>
                        <a:defRPr/>
                      </a:pPr>
                      <a:r>
                        <a:rPr lang="en-CA" sz="1200">
                          <a:solidFill>
                            <a:schemeClr val="dk1"/>
                          </a:solidFill>
                          <a:latin typeface="Calibri" panose="020F0502020204030204" pitchFamily="34" charset="0"/>
                          <a:ea typeface="+mn-ea"/>
                          <a:cs typeface="Calibri" panose="020F0502020204030204" pitchFamily="34" charset="0"/>
                        </a:rPr>
                        <a:t>After Tax Payback Period</a:t>
                      </a: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276225" algn="ctr" defTabSz="914400">
                        <a:lnSpc>
                          <a:spcPct val="100000"/>
                        </a:lnSpc>
                        <a:defRPr/>
                      </a:pPr>
                      <a:r>
                        <a:rPr lang="en-CA" sz="1200">
                          <a:solidFill>
                            <a:schemeClr val="dk1"/>
                          </a:solidFill>
                          <a:latin typeface="Calibri" panose="020F0502020204030204" pitchFamily="34" charset="0"/>
                          <a:ea typeface="+mn-ea"/>
                          <a:cs typeface="Calibri" panose="020F0502020204030204" pitchFamily="34" charset="0"/>
                        </a:rPr>
                        <a:t>years</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276225" algn="ctr" defTabSz="914400">
                        <a:lnSpc>
                          <a:spcPct val="100000"/>
                        </a:lnSpc>
                        <a:defRPr/>
                      </a:pPr>
                      <a:r>
                        <a:rPr lang="en-CA" sz="1200">
                          <a:solidFill>
                            <a:schemeClr val="dk1"/>
                          </a:solidFill>
                          <a:latin typeface="Calibri" panose="020F0502020204030204" pitchFamily="34" charset="0"/>
                          <a:ea typeface="+mn-ea"/>
                          <a:cs typeface="Calibri" panose="020F0502020204030204" pitchFamily="34" charset="0"/>
                        </a:rPr>
                        <a:t>2.8</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276225" algn="ctr" defTabSz="914400">
                        <a:lnSpc>
                          <a:spcPct val="100000"/>
                        </a:lnSpc>
                        <a:defRPr/>
                      </a:pPr>
                      <a:r>
                        <a:rPr lang="en-CA" sz="1200">
                          <a:solidFill>
                            <a:schemeClr val="dk1"/>
                          </a:solidFill>
                          <a:latin typeface="Calibri" panose="020F0502020204030204" pitchFamily="34" charset="0"/>
                          <a:ea typeface="+mn-ea"/>
                          <a:cs typeface="Calibri" panose="020F0502020204030204" pitchFamily="34" charset="0"/>
                        </a:rPr>
                        <a:t>1.1</a:t>
                      </a:r>
                      <a:endParaRPr sz="1200">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276225" algn="ctr" defTabSz="914400">
                        <a:lnSpc>
                          <a:spcPct val="100000"/>
                        </a:lnSpc>
                        <a:defRPr/>
                      </a:pPr>
                      <a:r>
                        <a:rPr lang="en-US" sz="1200">
                          <a:solidFill>
                            <a:srgbClr val="C00000"/>
                          </a:solidFill>
                          <a:latin typeface="Calibri" panose="020F0502020204030204" pitchFamily="34" charset="0"/>
                          <a:cs typeface="Calibri" panose="020F0502020204030204" pitchFamily="34" charset="0"/>
                        </a:rPr>
                        <a:t>-61%</a:t>
                      </a:r>
                      <a:endParaRPr sz="1200">
                        <a:solidFill>
                          <a:srgbClr val="C00000"/>
                        </a:solidFill>
                        <a:latin typeface="Calibri" panose="020F0502020204030204" pitchFamily="34" charset="0"/>
                        <a:cs typeface="Calibri" panose="020F0502020204030204" pitchFamily="34" charset="0"/>
                      </a:endParaRPr>
                    </a:p>
                  </a:txBody>
                  <a:tcPr marL="18000" marR="18000" marT="10800" marB="10800" anchor="ctr">
                    <a:lnL w="12700" cmpd="sng">
                      <a:noFill/>
                      <a:prstDash val="solid"/>
                    </a:lnL>
                    <a:lnR w="12700" cmpd="sng">
                      <a:noFill/>
                      <a:prstDash val="solid"/>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8"/>
                  </a:ext>
                </a:extLst>
              </a:tr>
            </a:tbl>
          </a:graphicData>
        </a:graphic>
      </p:graphicFrame>
      <p:sp>
        <p:nvSpPr>
          <p:cNvPr id="4" name="Text Placeholder 10">
            <a:extLst>
              <a:ext uri="{FF2B5EF4-FFF2-40B4-BE49-F238E27FC236}">
                <a16:creationId xmlns:a16="http://schemas.microsoft.com/office/drawing/2014/main" id="{6A46DD79-01CA-A892-603E-EC9477016900}"/>
              </a:ext>
            </a:extLst>
          </p:cNvPr>
          <p:cNvSpPr txBox="1">
            <a:spLocks/>
          </p:cNvSpPr>
          <p:nvPr/>
        </p:nvSpPr>
        <p:spPr>
          <a:xfrm>
            <a:off x="7405444" y="734785"/>
            <a:ext cx="4383796" cy="386273"/>
          </a:xfrm>
          <a:prstGeom prst="rect">
            <a:avLst/>
          </a:prstGeom>
        </p:spPr>
        <p:txBody>
          <a:bodyPr vert="horz" lIns="36000" tIns="45720" rIns="36000" bIns="45720" rtlCol="0">
            <a:noAutofit/>
          </a:bodyPr>
          <a:lstStyle>
            <a:lvl1pPr marL="0" indent="0" algn="l" defTabSz="914400" rtl="0" eaLnBrk="1" latinLnBrk="0" hangingPunct="1">
              <a:lnSpc>
                <a:spcPct val="125000"/>
              </a:lnSpc>
              <a:spcBef>
                <a:spcPts val="500"/>
              </a:spcBef>
              <a:buClr>
                <a:schemeClr val="accent1"/>
              </a:buClr>
              <a:buFont typeface="Montserrat" panose="00000500000000000000" pitchFamily="2" charset="0"/>
              <a:buNone/>
              <a:defRPr sz="1400" b="1" i="0" kern="1200" cap="all" baseline="0">
                <a:solidFill>
                  <a:schemeClr val="tx1"/>
                </a:solidFill>
                <a:latin typeface="+mj-lt"/>
                <a:ea typeface="+mn-ea"/>
                <a:cs typeface="Calibri Light" panose="020F0302020204030204" pitchFamily="34" charset="0"/>
              </a:defRPr>
            </a:lvl1pPr>
            <a:lvl2pPr marL="450850" indent="-269875" algn="l" defTabSz="914400" rtl="0" eaLnBrk="1" latinLnBrk="0" hangingPunct="1">
              <a:lnSpc>
                <a:spcPct val="125000"/>
              </a:lnSpc>
              <a:spcBef>
                <a:spcPts val="500"/>
              </a:spcBef>
              <a:buClr>
                <a:schemeClr val="accent1"/>
              </a:buClr>
              <a:buFont typeface="Montserrat" panose="00000500000000000000" pitchFamily="2" charset="0"/>
              <a:buChar char="▶"/>
              <a:defRPr sz="1400" b="0" i="0" kern="1200">
                <a:solidFill>
                  <a:schemeClr val="tx1"/>
                </a:solidFill>
                <a:latin typeface="Calibri Light" panose="020F0302020204030204" pitchFamily="34" charset="0"/>
                <a:ea typeface="+mn-ea"/>
                <a:cs typeface="Calibri Light" panose="020F0302020204030204" pitchFamily="34" charset="0"/>
              </a:defRPr>
            </a:lvl2pPr>
            <a:lvl3pPr marL="720725"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3pPr>
            <a:lvl4pPr marL="992188"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4pPr>
            <a:lvl5pPr marL="1262063" indent="-2587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t>Highlights of the courageous Lake 2024 pfs</a:t>
            </a:r>
          </a:p>
        </p:txBody>
      </p:sp>
      <p:sp>
        <p:nvSpPr>
          <p:cNvPr id="2" name="Title 1">
            <a:extLst>
              <a:ext uri="{FF2B5EF4-FFF2-40B4-BE49-F238E27FC236}">
                <a16:creationId xmlns:a16="http://schemas.microsoft.com/office/drawing/2014/main" id="{8920960D-083D-4D78-9074-27EF4C4B8DE3}"/>
              </a:ext>
            </a:extLst>
          </p:cNvPr>
          <p:cNvSpPr>
            <a:spLocks noGrp="1"/>
          </p:cNvSpPr>
          <p:nvPr>
            <p:ph type="title" idx="4294967295"/>
          </p:nvPr>
        </p:nvSpPr>
        <p:spPr>
          <a:xfrm>
            <a:off x="801268" y="663676"/>
            <a:ext cx="5643778" cy="1051241"/>
          </a:xfrm>
        </p:spPr>
        <p:txBody>
          <a:bodyPr/>
          <a:lstStyle/>
          <a:p>
            <a:r>
              <a:rPr lang="en-CA" sz="2600"/>
              <a:t>Courageous lake 2024 PFS demonstrates a Very profitable mine with exceptional leverage to gold</a:t>
            </a:r>
            <a:endParaRPr lang="en-US" sz="2600"/>
          </a:p>
        </p:txBody>
      </p:sp>
      <p:sp>
        <p:nvSpPr>
          <p:cNvPr id="5" name="Text Placeholder 4">
            <a:extLst>
              <a:ext uri="{FF2B5EF4-FFF2-40B4-BE49-F238E27FC236}">
                <a16:creationId xmlns:a16="http://schemas.microsoft.com/office/drawing/2014/main" id="{D3B8F7B8-91E0-4A6D-B842-A0AF468714BC}"/>
              </a:ext>
            </a:extLst>
          </p:cNvPr>
          <p:cNvSpPr>
            <a:spLocks noGrp="1"/>
          </p:cNvSpPr>
          <p:nvPr>
            <p:ph type="body" sz="quarter" idx="4294967295"/>
          </p:nvPr>
        </p:nvSpPr>
        <p:spPr>
          <a:xfrm>
            <a:off x="727527" y="1770737"/>
            <a:ext cx="6123006" cy="4954527"/>
          </a:xfrm>
        </p:spPr>
        <p:txBody>
          <a:bodyPr numCol="1"/>
          <a:lstStyle/>
          <a:p>
            <a:pPr>
              <a:lnSpc>
                <a:spcPct val="100000"/>
              </a:lnSpc>
              <a:spcBef>
                <a:spcPts val="700"/>
              </a:spcBef>
            </a:pPr>
            <a:r>
              <a:rPr lang="en-US" sz="1300">
                <a:solidFill>
                  <a:schemeClr val="bg2"/>
                </a:solidFill>
              </a:rPr>
              <a:t>The 2024 PFS for the Courageous Lake deposit is based on a single open-pit mining operation with on-site processing</a:t>
            </a:r>
          </a:p>
          <a:p>
            <a:pPr>
              <a:lnSpc>
                <a:spcPct val="100000"/>
              </a:lnSpc>
              <a:spcBef>
                <a:spcPts val="700"/>
              </a:spcBef>
            </a:pPr>
            <a:r>
              <a:rPr lang="en-US" sz="1300">
                <a:solidFill>
                  <a:schemeClr val="bg2"/>
                </a:solidFill>
              </a:rPr>
              <a:t>2024 PFS uses less than 30% of M&amp;I gold resources</a:t>
            </a:r>
          </a:p>
          <a:p>
            <a:pPr>
              <a:lnSpc>
                <a:spcPct val="100000"/>
              </a:lnSpc>
              <a:spcBef>
                <a:spcPts val="700"/>
              </a:spcBef>
            </a:pPr>
            <a:r>
              <a:rPr lang="en-US" sz="1300">
                <a:solidFill>
                  <a:schemeClr val="bg2"/>
                </a:solidFill>
              </a:rPr>
              <a:t>Average annual gold production of 201,000 ounces</a:t>
            </a:r>
          </a:p>
          <a:p>
            <a:pPr>
              <a:lnSpc>
                <a:spcPct val="100000"/>
              </a:lnSpc>
              <a:spcBef>
                <a:spcPts val="700"/>
              </a:spcBef>
            </a:pPr>
            <a:r>
              <a:rPr lang="en-US" sz="1300">
                <a:solidFill>
                  <a:schemeClr val="bg2"/>
                </a:solidFill>
              </a:rPr>
              <a:t>All in sustaining costs estimated at US$999 per oz gold produced</a:t>
            </a:r>
          </a:p>
          <a:p>
            <a:pPr>
              <a:lnSpc>
                <a:spcPct val="100000"/>
              </a:lnSpc>
              <a:spcBef>
                <a:spcPts val="700"/>
              </a:spcBef>
            </a:pPr>
            <a:r>
              <a:rPr lang="en-US" sz="1300">
                <a:solidFill>
                  <a:schemeClr val="bg2"/>
                </a:solidFill>
              </a:rPr>
              <a:t>Notable improvements over the 2012 PFS include:</a:t>
            </a:r>
          </a:p>
          <a:p>
            <a:pPr lvl="2">
              <a:lnSpc>
                <a:spcPct val="100000"/>
              </a:lnSpc>
              <a:spcBef>
                <a:spcPts val="700"/>
              </a:spcBef>
            </a:pPr>
            <a:r>
              <a:rPr lang="en-US" sz="1300">
                <a:solidFill>
                  <a:schemeClr val="bg2"/>
                </a:solidFill>
              </a:rPr>
              <a:t>  73% increase in after-tax NPV5% to US$523M from US$303M</a:t>
            </a:r>
          </a:p>
          <a:p>
            <a:pPr lvl="2">
              <a:lnSpc>
                <a:spcPct val="100000"/>
              </a:lnSpc>
              <a:spcBef>
                <a:spcPts val="700"/>
              </a:spcBef>
            </a:pPr>
            <a:r>
              <a:rPr lang="en-US" sz="1300">
                <a:solidFill>
                  <a:schemeClr val="bg2"/>
                </a:solidFill>
              </a:rPr>
              <a:t>  50% reduction in initial capital from US$1.522B to US$747M</a:t>
            </a:r>
          </a:p>
          <a:p>
            <a:pPr lvl="2">
              <a:lnSpc>
                <a:spcPct val="100000"/>
              </a:lnSpc>
              <a:spcBef>
                <a:spcPts val="700"/>
              </a:spcBef>
            </a:pPr>
            <a:r>
              <a:rPr lang="en-US" sz="1300">
                <a:solidFill>
                  <a:schemeClr val="bg2"/>
                </a:solidFill>
              </a:rPr>
              <a:t>  Increased after tax IRR from 7.3% to 20.6%</a:t>
            </a:r>
          </a:p>
          <a:p>
            <a:pPr lvl="2">
              <a:lnSpc>
                <a:spcPct val="100000"/>
              </a:lnSpc>
              <a:spcBef>
                <a:spcPts val="700"/>
              </a:spcBef>
            </a:pPr>
            <a:r>
              <a:rPr lang="en-US" sz="1300">
                <a:solidFill>
                  <a:schemeClr val="bg2"/>
                </a:solidFill>
              </a:rPr>
              <a:t>  Reduced capital payback from 11.2 years to 2.8 years</a:t>
            </a:r>
          </a:p>
          <a:p>
            <a:pPr lvl="2">
              <a:lnSpc>
                <a:spcPct val="100000"/>
              </a:lnSpc>
              <a:spcBef>
                <a:spcPts val="700"/>
              </a:spcBef>
            </a:pPr>
            <a:r>
              <a:rPr lang="en-US" sz="1300">
                <a:solidFill>
                  <a:schemeClr val="bg2"/>
                </a:solidFill>
              </a:rPr>
              <a:t>  19% increase in average gold reserve grade from 2.2gpT to 2.6gpT</a:t>
            </a:r>
          </a:p>
          <a:p>
            <a:pPr lvl="2">
              <a:lnSpc>
                <a:spcPct val="100000"/>
              </a:lnSpc>
              <a:spcBef>
                <a:spcPts val="700"/>
              </a:spcBef>
            </a:pPr>
            <a:r>
              <a:rPr lang="en-US" sz="1300">
                <a:solidFill>
                  <a:schemeClr val="bg2"/>
                </a:solidFill>
              </a:rPr>
              <a:t>  39% reduction in life of mine strip ratio from 12.5 to 7.6</a:t>
            </a:r>
          </a:p>
          <a:p>
            <a:pPr lvl="2">
              <a:lnSpc>
                <a:spcPct val="100000"/>
              </a:lnSpc>
              <a:spcBef>
                <a:spcPts val="700"/>
              </a:spcBef>
            </a:pPr>
            <a:r>
              <a:rPr lang="en-US" sz="1300">
                <a:solidFill>
                  <a:schemeClr val="bg2"/>
                </a:solidFill>
              </a:rPr>
              <a:t>  38% increase in M&amp;I gold resources from 8.0M ozs to 11.0M ozs </a:t>
            </a:r>
          </a:p>
          <a:p>
            <a:pPr>
              <a:lnSpc>
                <a:spcPct val="100000"/>
              </a:lnSpc>
              <a:spcBef>
                <a:spcPts val="700"/>
              </a:spcBef>
            </a:pPr>
            <a:r>
              <a:rPr lang="en-US" sz="1300">
                <a:solidFill>
                  <a:schemeClr val="bg2"/>
                </a:solidFill>
              </a:rPr>
              <a:t>Updated NI-43-101 technical report includes 2024 PEA demonstrating the potential to extend 2024 PFS mine life by an additional 15.9 years averaging over 200k ounces of gold production per year</a:t>
            </a:r>
          </a:p>
        </p:txBody>
      </p:sp>
    </p:spTree>
    <p:extLst>
      <p:ext uri="{BB962C8B-B14F-4D97-AF65-F5344CB8AC3E}">
        <p14:creationId xmlns:p14="http://schemas.microsoft.com/office/powerpoint/2010/main" val="2285509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FED3E01-73A7-691C-3D90-59EC99F31EE4}"/>
              </a:ext>
            </a:extLst>
          </p:cNvPr>
          <p:cNvPicPr>
            <a:picLocks noGrp="1" noChangeAspect="1"/>
          </p:cNvPicPr>
          <p:nvPr>
            <p:ph type="pic" sz="quarter" idx="22"/>
          </p:nvPr>
        </p:nvPicPr>
        <p:blipFill rotWithShape="1">
          <a:blip r:embed="rId2" cstate="email">
            <a:extLst>
              <a:ext uri="{28A0092B-C50C-407E-A947-70E740481C1C}">
                <a14:useLocalDpi xmlns:a14="http://schemas.microsoft.com/office/drawing/2010/main" val="0"/>
              </a:ext>
            </a:extLst>
          </a:blip>
          <a:srcRect/>
          <a:stretch/>
        </p:blipFill>
        <p:spPr>
          <a:xfrm>
            <a:off x="1" y="-15798"/>
            <a:ext cx="9139569" cy="6442268"/>
          </a:xfrm>
          <a:custGeom>
            <a:avLst/>
            <a:gdLst>
              <a:gd name="connsiteX0" fmla="*/ 0 w 9139569"/>
              <a:gd name="connsiteY0" fmla="*/ 0 h 6442268"/>
              <a:gd name="connsiteX1" fmla="*/ 9139569 w 9139569"/>
              <a:gd name="connsiteY1" fmla="*/ 12279 h 6442268"/>
              <a:gd name="connsiteX2" fmla="*/ 7915289 w 9139569"/>
              <a:gd name="connsiteY2" fmla="*/ 6439654 h 6442268"/>
              <a:gd name="connsiteX3" fmla="*/ 0 w 9139569"/>
              <a:gd name="connsiteY3" fmla="*/ 6442268 h 6442268"/>
            </a:gdLst>
            <a:ahLst/>
            <a:cxnLst>
              <a:cxn ang="0">
                <a:pos x="connsiteX0" y="connsiteY0"/>
              </a:cxn>
              <a:cxn ang="0">
                <a:pos x="connsiteX1" y="connsiteY1"/>
              </a:cxn>
              <a:cxn ang="0">
                <a:pos x="connsiteX2" y="connsiteY2"/>
              </a:cxn>
              <a:cxn ang="0">
                <a:pos x="connsiteX3" y="connsiteY3"/>
              </a:cxn>
            </a:cxnLst>
            <a:rect l="l" t="t" r="r" b="b"/>
            <a:pathLst>
              <a:path w="9139569" h="6442268">
                <a:moveTo>
                  <a:pt x="0" y="0"/>
                </a:moveTo>
                <a:lnTo>
                  <a:pt x="9139569" y="12279"/>
                </a:lnTo>
                <a:lnTo>
                  <a:pt x="7915289" y="6439654"/>
                </a:lnTo>
                <a:lnTo>
                  <a:pt x="0" y="6442268"/>
                </a:lnTo>
                <a:close/>
              </a:path>
            </a:pathLst>
          </a:custGeom>
        </p:spPr>
      </p:pic>
      <p:sp>
        <p:nvSpPr>
          <p:cNvPr id="8" name="Text Placeholder 7">
            <a:extLst>
              <a:ext uri="{FF2B5EF4-FFF2-40B4-BE49-F238E27FC236}">
                <a16:creationId xmlns:a16="http://schemas.microsoft.com/office/drawing/2014/main" id="{B64ACAB8-C5BB-97BA-829B-8A275ED5F46E}"/>
              </a:ext>
            </a:extLst>
          </p:cNvPr>
          <p:cNvSpPr>
            <a:spLocks noGrp="1"/>
          </p:cNvSpPr>
          <p:nvPr>
            <p:ph type="body" idx="1"/>
          </p:nvPr>
        </p:nvSpPr>
        <p:spPr/>
        <p:txBody>
          <a:bodyPr/>
          <a:lstStyle/>
          <a:p>
            <a:r>
              <a:rPr lang="en-US"/>
              <a:t>British Columbia, Canada</a:t>
            </a:r>
          </a:p>
        </p:txBody>
      </p:sp>
      <p:sp>
        <p:nvSpPr>
          <p:cNvPr id="5" name="Date Placeholder 4">
            <a:extLst>
              <a:ext uri="{FF2B5EF4-FFF2-40B4-BE49-F238E27FC236}">
                <a16:creationId xmlns:a16="http://schemas.microsoft.com/office/drawing/2014/main" id="{CAE89454-DA41-4730-997B-68AEE1877C47}"/>
              </a:ext>
            </a:extLst>
          </p:cNvPr>
          <p:cNvSpPr>
            <a:spLocks noGrp="1"/>
          </p:cNvSpPr>
          <p:nvPr>
            <p:ph type="dt" sz="half" idx="2"/>
          </p:nvPr>
        </p:nvSpPr>
        <p:spPr>
          <a:xfrm>
            <a:off x="10702343" y="6462176"/>
            <a:ext cx="667553" cy="365125"/>
          </a:xfrm>
          <a:prstGeom prst="rect">
            <a:avLst/>
          </a:prstGeom>
        </p:spPr>
        <p:txBody>
          <a:bodyPr/>
          <a:lstStyle/>
          <a:p>
            <a:r>
              <a:rPr lang="en-US"/>
              <a:t>|   2025</a:t>
            </a:r>
          </a:p>
        </p:txBody>
      </p:sp>
      <p:sp>
        <p:nvSpPr>
          <p:cNvPr id="6" name="Footer Placeholder 5">
            <a:extLst>
              <a:ext uri="{FF2B5EF4-FFF2-40B4-BE49-F238E27FC236}">
                <a16:creationId xmlns:a16="http://schemas.microsoft.com/office/drawing/2014/main" id="{34B1D566-E8BE-4E36-BE00-25EFF2B86639}"/>
              </a:ext>
            </a:extLst>
          </p:cNvPr>
          <p:cNvSpPr>
            <a:spLocks noGrp="1"/>
          </p:cNvSpPr>
          <p:nvPr>
            <p:ph type="ftr" sz="quarter" idx="3"/>
          </p:nvPr>
        </p:nvSpPr>
        <p:spPr>
          <a:xfrm>
            <a:off x="7340957" y="6462176"/>
            <a:ext cx="3361386" cy="365125"/>
          </a:xfrm>
          <a:prstGeom prst="rect">
            <a:avLst/>
          </a:prstGeom>
        </p:spPr>
        <p:txBody>
          <a:bodyPr/>
          <a:lstStyle/>
          <a:p>
            <a:r>
              <a:rPr lang="en-CA"/>
              <a:t>Www.seabridgegold.com</a:t>
            </a:r>
            <a:endParaRPr lang="en-US"/>
          </a:p>
        </p:txBody>
      </p:sp>
      <p:sp>
        <p:nvSpPr>
          <p:cNvPr id="7" name="Slide Number Placeholder 6">
            <a:extLst>
              <a:ext uri="{FF2B5EF4-FFF2-40B4-BE49-F238E27FC236}">
                <a16:creationId xmlns:a16="http://schemas.microsoft.com/office/drawing/2014/main" id="{D9EB379E-51FB-4976-8C98-59C1694703A7}"/>
              </a:ext>
            </a:extLst>
          </p:cNvPr>
          <p:cNvSpPr>
            <a:spLocks noGrp="1"/>
          </p:cNvSpPr>
          <p:nvPr>
            <p:ph type="sldNum" sz="quarter" idx="4"/>
          </p:nvPr>
        </p:nvSpPr>
        <p:spPr>
          <a:xfrm>
            <a:off x="11598497" y="6455468"/>
            <a:ext cx="461359" cy="365125"/>
          </a:xfrm>
          <a:prstGeom prst="rect">
            <a:avLst/>
          </a:prstGeom>
        </p:spPr>
        <p:txBody>
          <a:bodyPr/>
          <a:lstStyle/>
          <a:p>
            <a:fld id="{A41F8B9C-F68A-4CB4-A897-D02AFE5D748E}" type="slidenum">
              <a:rPr lang="en-US" smtClean="0"/>
              <a:pPr/>
              <a:t>21</a:t>
            </a:fld>
            <a:endParaRPr lang="en-US"/>
          </a:p>
        </p:txBody>
      </p:sp>
      <p:sp>
        <p:nvSpPr>
          <p:cNvPr id="10" name="Freeform 9">
            <a:extLst>
              <a:ext uri="{FF2B5EF4-FFF2-40B4-BE49-F238E27FC236}">
                <a16:creationId xmlns:a16="http://schemas.microsoft.com/office/drawing/2014/main" id="{40D02BC2-E5B0-892A-D6A1-9AEE16165A78}"/>
              </a:ext>
            </a:extLst>
          </p:cNvPr>
          <p:cNvSpPr/>
          <p:nvPr/>
        </p:nvSpPr>
        <p:spPr>
          <a:xfrm>
            <a:off x="7996166" y="-12864"/>
            <a:ext cx="3306729" cy="6888699"/>
          </a:xfrm>
          <a:custGeom>
            <a:avLst/>
            <a:gdLst>
              <a:gd name="connsiteX0" fmla="*/ 0 w 1205753"/>
              <a:gd name="connsiteY0" fmla="*/ 0 h 6871447"/>
              <a:gd name="connsiteX1" fmla="*/ 183776 w 1205753"/>
              <a:gd name="connsiteY1" fmla="*/ 0 h 6871447"/>
              <a:gd name="connsiteX2" fmla="*/ 1205753 w 1205753"/>
              <a:gd name="connsiteY2" fmla="*/ 1990164 h 6871447"/>
              <a:gd name="connsiteX3" fmla="*/ 183777 w 1205753"/>
              <a:gd name="connsiteY3" fmla="*/ 6871447 h 6871447"/>
              <a:gd name="connsiteX4" fmla="*/ 123 w 1205753"/>
              <a:gd name="connsiteY4" fmla="*/ 6870864 h 6871447"/>
              <a:gd name="connsiteX5" fmla="*/ 1021977 w 1205753"/>
              <a:gd name="connsiteY5" fmla="*/ 1990164 h 6871447"/>
              <a:gd name="connsiteX0" fmla="*/ 0 w 2068395"/>
              <a:gd name="connsiteY0" fmla="*/ 0 h 6871447"/>
              <a:gd name="connsiteX1" fmla="*/ 183776 w 2068395"/>
              <a:gd name="connsiteY1" fmla="*/ 0 h 6871447"/>
              <a:gd name="connsiteX2" fmla="*/ 2068395 w 2068395"/>
              <a:gd name="connsiteY2" fmla="*/ 1955659 h 6871447"/>
              <a:gd name="connsiteX3" fmla="*/ 183777 w 2068395"/>
              <a:gd name="connsiteY3" fmla="*/ 6871447 h 6871447"/>
              <a:gd name="connsiteX4" fmla="*/ 123 w 2068395"/>
              <a:gd name="connsiteY4" fmla="*/ 6870864 h 6871447"/>
              <a:gd name="connsiteX5" fmla="*/ 1021977 w 2068395"/>
              <a:gd name="connsiteY5" fmla="*/ 1990164 h 6871447"/>
              <a:gd name="connsiteX6" fmla="*/ 0 w 2068395"/>
              <a:gd name="connsiteY6" fmla="*/ 0 h 6871447"/>
              <a:gd name="connsiteX0" fmla="*/ 0 w 2068395"/>
              <a:gd name="connsiteY0" fmla="*/ 0 h 6871447"/>
              <a:gd name="connsiteX1" fmla="*/ 1322463 w 2068395"/>
              <a:gd name="connsiteY1" fmla="*/ 17253 h 6871447"/>
              <a:gd name="connsiteX2" fmla="*/ 2068395 w 2068395"/>
              <a:gd name="connsiteY2" fmla="*/ 1955659 h 6871447"/>
              <a:gd name="connsiteX3" fmla="*/ 183777 w 2068395"/>
              <a:gd name="connsiteY3" fmla="*/ 6871447 h 6871447"/>
              <a:gd name="connsiteX4" fmla="*/ 123 w 2068395"/>
              <a:gd name="connsiteY4" fmla="*/ 6870864 h 6871447"/>
              <a:gd name="connsiteX5" fmla="*/ 1021977 w 2068395"/>
              <a:gd name="connsiteY5" fmla="*/ 1990164 h 6871447"/>
              <a:gd name="connsiteX6" fmla="*/ 0 w 2068395"/>
              <a:gd name="connsiteY6" fmla="*/ 0 h 6871447"/>
              <a:gd name="connsiteX0" fmla="*/ 0 w 2068395"/>
              <a:gd name="connsiteY0" fmla="*/ 0 h 6888699"/>
              <a:gd name="connsiteX1" fmla="*/ 1322463 w 2068395"/>
              <a:gd name="connsiteY1" fmla="*/ 17253 h 6888699"/>
              <a:gd name="connsiteX2" fmla="*/ 2068395 w 2068395"/>
              <a:gd name="connsiteY2" fmla="*/ 1955659 h 6888699"/>
              <a:gd name="connsiteX3" fmla="*/ 1098177 w 2068395"/>
              <a:gd name="connsiteY3" fmla="*/ 6888699 h 6888699"/>
              <a:gd name="connsiteX4" fmla="*/ 123 w 2068395"/>
              <a:gd name="connsiteY4" fmla="*/ 6870864 h 6888699"/>
              <a:gd name="connsiteX5" fmla="*/ 1021977 w 2068395"/>
              <a:gd name="connsiteY5" fmla="*/ 1990164 h 6888699"/>
              <a:gd name="connsiteX6" fmla="*/ 0 w 2068395"/>
              <a:gd name="connsiteY6" fmla="*/ 0 h 6888699"/>
              <a:gd name="connsiteX0" fmla="*/ 0 w 2741256"/>
              <a:gd name="connsiteY0" fmla="*/ 0 h 6888699"/>
              <a:gd name="connsiteX1" fmla="*/ 1322463 w 2741256"/>
              <a:gd name="connsiteY1" fmla="*/ 17253 h 6888699"/>
              <a:gd name="connsiteX2" fmla="*/ 2741256 w 2741256"/>
              <a:gd name="connsiteY2" fmla="*/ 1972912 h 6888699"/>
              <a:gd name="connsiteX3" fmla="*/ 1098177 w 2741256"/>
              <a:gd name="connsiteY3" fmla="*/ 6888699 h 6888699"/>
              <a:gd name="connsiteX4" fmla="*/ 123 w 2741256"/>
              <a:gd name="connsiteY4" fmla="*/ 6870864 h 6888699"/>
              <a:gd name="connsiteX5" fmla="*/ 1021977 w 2741256"/>
              <a:gd name="connsiteY5" fmla="*/ 1990164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1972912 h 6888699"/>
              <a:gd name="connsiteX3" fmla="*/ 1098177 w 2741256"/>
              <a:gd name="connsiteY3" fmla="*/ 6888699 h 6888699"/>
              <a:gd name="connsiteX4" fmla="*/ 123 w 2741256"/>
              <a:gd name="connsiteY4" fmla="*/ 6870864 h 6888699"/>
              <a:gd name="connsiteX5" fmla="*/ 1021977 w 2741256"/>
              <a:gd name="connsiteY5" fmla="*/ 1990164 h 6888699"/>
              <a:gd name="connsiteX6" fmla="*/ 0 w 2741256"/>
              <a:gd name="connsiteY6" fmla="*/ 0 h 6888699"/>
              <a:gd name="connsiteX0" fmla="*/ 0 w 2741256"/>
              <a:gd name="connsiteY0" fmla="*/ 0 h 6871446"/>
              <a:gd name="connsiteX1" fmla="*/ 1978071 w 2741256"/>
              <a:gd name="connsiteY1" fmla="*/ 17253 h 6871446"/>
              <a:gd name="connsiteX2" fmla="*/ 2741256 w 2741256"/>
              <a:gd name="connsiteY2" fmla="*/ 1972912 h 6871446"/>
              <a:gd name="connsiteX3" fmla="*/ 1926313 w 2741256"/>
              <a:gd name="connsiteY3" fmla="*/ 6871446 h 6871446"/>
              <a:gd name="connsiteX4" fmla="*/ 123 w 2741256"/>
              <a:gd name="connsiteY4" fmla="*/ 6870864 h 6871446"/>
              <a:gd name="connsiteX5" fmla="*/ 1021977 w 2741256"/>
              <a:gd name="connsiteY5" fmla="*/ 1990164 h 6871446"/>
              <a:gd name="connsiteX6" fmla="*/ 0 w 2741256"/>
              <a:gd name="connsiteY6" fmla="*/ 0 h 6871446"/>
              <a:gd name="connsiteX0" fmla="*/ 0 w 2741256"/>
              <a:gd name="connsiteY0" fmla="*/ 0 h 6870864"/>
              <a:gd name="connsiteX1" fmla="*/ 1978071 w 2741256"/>
              <a:gd name="connsiteY1" fmla="*/ 17253 h 6870864"/>
              <a:gd name="connsiteX2" fmla="*/ 2741256 w 2741256"/>
              <a:gd name="connsiteY2" fmla="*/ 1972912 h 6870864"/>
              <a:gd name="connsiteX3" fmla="*/ 1822796 w 2741256"/>
              <a:gd name="connsiteY3" fmla="*/ 6854193 h 6870864"/>
              <a:gd name="connsiteX4" fmla="*/ 123 w 2741256"/>
              <a:gd name="connsiteY4" fmla="*/ 6870864 h 6870864"/>
              <a:gd name="connsiteX5" fmla="*/ 1021977 w 2741256"/>
              <a:gd name="connsiteY5" fmla="*/ 1990164 h 6870864"/>
              <a:gd name="connsiteX6" fmla="*/ 0 w 2741256"/>
              <a:gd name="connsiteY6" fmla="*/ 0 h 6870864"/>
              <a:gd name="connsiteX0" fmla="*/ 0 w 2741256"/>
              <a:gd name="connsiteY0" fmla="*/ 0 h 6871446"/>
              <a:gd name="connsiteX1" fmla="*/ 1978071 w 2741256"/>
              <a:gd name="connsiteY1" fmla="*/ 17253 h 6871446"/>
              <a:gd name="connsiteX2" fmla="*/ 2741256 w 2741256"/>
              <a:gd name="connsiteY2" fmla="*/ 1972912 h 6871446"/>
              <a:gd name="connsiteX3" fmla="*/ 1808861 w 2741256"/>
              <a:gd name="connsiteY3" fmla="*/ 6871446 h 6871446"/>
              <a:gd name="connsiteX4" fmla="*/ 123 w 2741256"/>
              <a:gd name="connsiteY4" fmla="*/ 6870864 h 6871446"/>
              <a:gd name="connsiteX5" fmla="*/ 1021977 w 2741256"/>
              <a:gd name="connsiteY5" fmla="*/ 1990164 h 6871446"/>
              <a:gd name="connsiteX6" fmla="*/ 0 w 2741256"/>
              <a:gd name="connsiteY6" fmla="*/ 0 h 6871446"/>
              <a:gd name="connsiteX0" fmla="*/ 0 w 2741256"/>
              <a:gd name="connsiteY0" fmla="*/ 0 h 6888117"/>
              <a:gd name="connsiteX1" fmla="*/ 1978071 w 2741256"/>
              <a:gd name="connsiteY1" fmla="*/ 17253 h 6888117"/>
              <a:gd name="connsiteX2" fmla="*/ 2741256 w 2741256"/>
              <a:gd name="connsiteY2" fmla="*/ 1972912 h 6888117"/>
              <a:gd name="connsiteX3" fmla="*/ 1808861 w 2741256"/>
              <a:gd name="connsiteY3" fmla="*/ 6871446 h 6888117"/>
              <a:gd name="connsiteX4" fmla="*/ 209155 w 2741256"/>
              <a:gd name="connsiteY4" fmla="*/ 6888117 h 6888117"/>
              <a:gd name="connsiteX5" fmla="*/ 1021977 w 2741256"/>
              <a:gd name="connsiteY5" fmla="*/ 1990164 h 6888117"/>
              <a:gd name="connsiteX6" fmla="*/ 0 w 2741256"/>
              <a:gd name="connsiteY6" fmla="*/ 0 h 6888117"/>
              <a:gd name="connsiteX0" fmla="*/ 0 w 2741256"/>
              <a:gd name="connsiteY0" fmla="*/ 0 h 6888699"/>
              <a:gd name="connsiteX1" fmla="*/ 1978071 w 2741256"/>
              <a:gd name="connsiteY1" fmla="*/ 17253 h 6888699"/>
              <a:gd name="connsiteX2" fmla="*/ 2741256 w 2741256"/>
              <a:gd name="connsiteY2" fmla="*/ 1972912 h 6888699"/>
              <a:gd name="connsiteX3" fmla="*/ 2017892 w 2741256"/>
              <a:gd name="connsiteY3" fmla="*/ 6888699 h 6888699"/>
              <a:gd name="connsiteX4" fmla="*/ 209155 w 2741256"/>
              <a:gd name="connsiteY4" fmla="*/ 6888117 h 6888699"/>
              <a:gd name="connsiteX5" fmla="*/ 1021977 w 2741256"/>
              <a:gd name="connsiteY5" fmla="*/ 1990164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2007418 h 6888699"/>
              <a:gd name="connsiteX3" fmla="*/ 2017892 w 2741256"/>
              <a:gd name="connsiteY3" fmla="*/ 6888699 h 6888699"/>
              <a:gd name="connsiteX4" fmla="*/ 209155 w 2741256"/>
              <a:gd name="connsiteY4" fmla="*/ 6888117 h 6888699"/>
              <a:gd name="connsiteX5" fmla="*/ 1021977 w 2741256"/>
              <a:gd name="connsiteY5" fmla="*/ 1990164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2007418 h 6888699"/>
              <a:gd name="connsiteX3" fmla="*/ 2017892 w 2741256"/>
              <a:gd name="connsiteY3" fmla="*/ 6888699 h 6888699"/>
              <a:gd name="connsiteX4" fmla="*/ 209155 w 2741256"/>
              <a:gd name="connsiteY4" fmla="*/ 6888117 h 6888699"/>
              <a:gd name="connsiteX5" fmla="*/ 951636 w 2741256"/>
              <a:gd name="connsiteY5" fmla="*/ 2004678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2007418 h 6888699"/>
              <a:gd name="connsiteX3" fmla="*/ 2017892 w 2741256"/>
              <a:gd name="connsiteY3" fmla="*/ 6888699 h 6888699"/>
              <a:gd name="connsiteX4" fmla="*/ 209155 w 2741256"/>
              <a:gd name="connsiteY4" fmla="*/ 6888117 h 6888699"/>
              <a:gd name="connsiteX5" fmla="*/ 916465 w 2741256"/>
              <a:gd name="connsiteY5" fmla="*/ 2019192 h 6888699"/>
              <a:gd name="connsiteX6" fmla="*/ 0 w 2741256"/>
              <a:gd name="connsiteY6" fmla="*/ 0 h 6888699"/>
              <a:gd name="connsiteX0" fmla="*/ 0 w 2670915"/>
              <a:gd name="connsiteY0" fmla="*/ 0 h 6888699"/>
              <a:gd name="connsiteX1" fmla="*/ 1978071 w 2670915"/>
              <a:gd name="connsiteY1" fmla="*/ 17253 h 6888699"/>
              <a:gd name="connsiteX2" fmla="*/ 2670915 w 2670915"/>
              <a:gd name="connsiteY2" fmla="*/ 2021932 h 6888699"/>
              <a:gd name="connsiteX3" fmla="*/ 2017892 w 2670915"/>
              <a:gd name="connsiteY3" fmla="*/ 6888699 h 6888699"/>
              <a:gd name="connsiteX4" fmla="*/ 209155 w 2670915"/>
              <a:gd name="connsiteY4" fmla="*/ 6888117 h 6888699"/>
              <a:gd name="connsiteX5" fmla="*/ 916465 w 2670915"/>
              <a:gd name="connsiteY5" fmla="*/ 2019192 h 6888699"/>
              <a:gd name="connsiteX6" fmla="*/ 0 w 2670915"/>
              <a:gd name="connsiteY6" fmla="*/ 0 h 688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0915" h="6888699">
                <a:moveTo>
                  <a:pt x="0" y="0"/>
                </a:moveTo>
                <a:lnTo>
                  <a:pt x="1978071" y="17253"/>
                </a:lnTo>
                <a:lnTo>
                  <a:pt x="2670915" y="2021932"/>
                </a:lnTo>
                <a:lnTo>
                  <a:pt x="2017892" y="6888699"/>
                </a:lnTo>
                <a:lnTo>
                  <a:pt x="209155" y="6888117"/>
                </a:lnTo>
                <a:lnTo>
                  <a:pt x="916465" y="2019192"/>
                </a:lnTo>
                <a:lnTo>
                  <a:pt x="0" y="0"/>
                </a:lnTo>
                <a:close/>
              </a:path>
            </a:pathLst>
          </a:custGeom>
          <a:solidFill>
            <a:schemeClr val="bg2">
              <a:alpha val="950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7EBCAFE9-E6B6-421E-AB4C-EDB5024F8132}"/>
              </a:ext>
            </a:extLst>
          </p:cNvPr>
          <p:cNvSpPr>
            <a:spLocks noGrp="1"/>
          </p:cNvSpPr>
          <p:nvPr>
            <p:ph type="title"/>
          </p:nvPr>
        </p:nvSpPr>
        <p:spPr/>
        <p:txBody>
          <a:bodyPr>
            <a:normAutofit fontScale="90000"/>
          </a:bodyPr>
          <a:lstStyle/>
          <a:p>
            <a:r>
              <a:rPr lang="en-US"/>
              <a:t>Iskut Project</a:t>
            </a:r>
          </a:p>
        </p:txBody>
      </p:sp>
      <p:pic>
        <p:nvPicPr>
          <p:cNvPr id="2" name="Picture 1">
            <a:extLst>
              <a:ext uri="{FF2B5EF4-FFF2-40B4-BE49-F238E27FC236}">
                <a16:creationId xmlns:a16="http://schemas.microsoft.com/office/drawing/2014/main" id="{DF0B065E-CC4D-A3C4-3900-BAC716B2123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48581" y="5576341"/>
            <a:ext cx="12897632" cy="554636"/>
          </a:xfrm>
          <a:prstGeom prst="rect">
            <a:avLst/>
          </a:prstGeom>
        </p:spPr>
      </p:pic>
    </p:spTree>
    <p:extLst>
      <p:ext uri="{BB962C8B-B14F-4D97-AF65-F5344CB8AC3E}">
        <p14:creationId xmlns:p14="http://schemas.microsoft.com/office/powerpoint/2010/main" val="4014826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9CF84ACE-3E46-37C6-A46C-13A5FD535407}"/>
              </a:ext>
            </a:extLst>
          </p:cNvPr>
          <p:cNvSpPr/>
          <p:nvPr/>
        </p:nvSpPr>
        <p:spPr>
          <a:xfrm>
            <a:off x="0" y="-12864"/>
            <a:ext cx="3092861" cy="6443161"/>
          </a:xfrm>
          <a:custGeom>
            <a:avLst/>
            <a:gdLst>
              <a:gd name="connsiteX0" fmla="*/ 0 w 1205753"/>
              <a:gd name="connsiteY0" fmla="*/ 0 h 6871447"/>
              <a:gd name="connsiteX1" fmla="*/ 183776 w 1205753"/>
              <a:gd name="connsiteY1" fmla="*/ 0 h 6871447"/>
              <a:gd name="connsiteX2" fmla="*/ 1205753 w 1205753"/>
              <a:gd name="connsiteY2" fmla="*/ 1990164 h 6871447"/>
              <a:gd name="connsiteX3" fmla="*/ 183777 w 1205753"/>
              <a:gd name="connsiteY3" fmla="*/ 6871447 h 6871447"/>
              <a:gd name="connsiteX4" fmla="*/ 123 w 1205753"/>
              <a:gd name="connsiteY4" fmla="*/ 6870864 h 6871447"/>
              <a:gd name="connsiteX5" fmla="*/ 1021977 w 1205753"/>
              <a:gd name="connsiteY5" fmla="*/ 1990164 h 6871447"/>
              <a:gd name="connsiteX0" fmla="*/ 0 w 2068395"/>
              <a:gd name="connsiteY0" fmla="*/ 0 h 6871447"/>
              <a:gd name="connsiteX1" fmla="*/ 183776 w 2068395"/>
              <a:gd name="connsiteY1" fmla="*/ 0 h 6871447"/>
              <a:gd name="connsiteX2" fmla="*/ 2068395 w 2068395"/>
              <a:gd name="connsiteY2" fmla="*/ 1955659 h 6871447"/>
              <a:gd name="connsiteX3" fmla="*/ 183777 w 2068395"/>
              <a:gd name="connsiteY3" fmla="*/ 6871447 h 6871447"/>
              <a:gd name="connsiteX4" fmla="*/ 123 w 2068395"/>
              <a:gd name="connsiteY4" fmla="*/ 6870864 h 6871447"/>
              <a:gd name="connsiteX5" fmla="*/ 1021977 w 2068395"/>
              <a:gd name="connsiteY5" fmla="*/ 1990164 h 6871447"/>
              <a:gd name="connsiteX6" fmla="*/ 0 w 2068395"/>
              <a:gd name="connsiteY6" fmla="*/ 0 h 6871447"/>
              <a:gd name="connsiteX0" fmla="*/ 0 w 2068395"/>
              <a:gd name="connsiteY0" fmla="*/ 0 h 6871447"/>
              <a:gd name="connsiteX1" fmla="*/ 1322463 w 2068395"/>
              <a:gd name="connsiteY1" fmla="*/ 17253 h 6871447"/>
              <a:gd name="connsiteX2" fmla="*/ 2068395 w 2068395"/>
              <a:gd name="connsiteY2" fmla="*/ 1955659 h 6871447"/>
              <a:gd name="connsiteX3" fmla="*/ 183777 w 2068395"/>
              <a:gd name="connsiteY3" fmla="*/ 6871447 h 6871447"/>
              <a:gd name="connsiteX4" fmla="*/ 123 w 2068395"/>
              <a:gd name="connsiteY4" fmla="*/ 6870864 h 6871447"/>
              <a:gd name="connsiteX5" fmla="*/ 1021977 w 2068395"/>
              <a:gd name="connsiteY5" fmla="*/ 1990164 h 6871447"/>
              <a:gd name="connsiteX6" fmla="*/ 0 w 2068395"/>
              <a:gd name="connsiteY6" fmla="*/ 0 h 6871447"/>
              <a:gd name="connsiteX0" fmla="*/ 0 w 2068395"/>
              <a:gd name="connsiteY0" fmla="*/ 0 h 6888699"/>
              <a:gd name="connsiteX1" fmla="*/ 1322463 w 2068395"/>
              <a:gd name="connsiteY1" fmla="*/ 17253 h 6888699"/>
              <a:gd name="connsiteX2" fmla="*/ 2068395 w 2068395"/>
              <a:gd name="connsiteY2" fmla="*/ 1955659 h 6888699"/>
              <a:gd name="connsiteX3" fmla="*/ 1098177 w 2068395"/>
              <a:gd name="connsiteY3" fmla="*/ 6888699 h 6888699"/>
              <a:gd name="connsiteX4" fmla="*/ 123 w 2068395"/>
              <a:gd name="connsiteY4" fmla="*/ 6870864 h 6888699"/>
              <a:gd name="connsiteX5" fmla="*/ 1021977 w 2068395"/>
              <a:gd name="connsiteY5" fmla="*/ 1990164 h 6888699"/>
              <a:gd name="connsiteX6" fmla="*/ 0 w 2068395"/>
              <a:gd name="connsiteY6" fmla="*/ 0 h 6888699"/>
              <a:gd name="connsiteX0" fmla="*/ 0 w 2741256"/>
              <a:gd name="connsiteY0" fmla="*/ 0 h 6888699"/>
              <a:gd name="connsiteX1" fmla="*/ 1322463 w 2741256"/>
              <a:gd name="connsiteY1" fmla="*/ 17253 h 6888699"/>
              <a:gd name="connsiteX2" fmla="*/ 2741256 w 2741256"/>
              <a:gd name="connsiteY2" fmla="*/ 1972912 h 6888699"/>
              <a:gd name="connsiteX3" fmla="*/ 1098177 w 2741256"/>
              <a:gd name="connsiteY3" fmla="*/ 6888699 h 6888699"/>
              <a:gd name="connsiteX4" fmla="*/ 123 w 2741256"/>
              <a:gd name="connsiteY4" fmla="*/ 6870864 h 6888699"/>
              <a:gd name="connsiteX5" fmla="*/ 1021977 w 2741256"/>
              <a:gd name="connsiteY5" fmla="*/ 1990164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1972912 h 6888699"/>
              <a:gd name="connsiteX3" fmla="*/ 1098177 w 2741256"/>
              <a:gd name="connsiteY3" fmla="*/ 6888699 h 6888699"/>
              <a:gd name="connsiteX4" fmla="*/ 123 w 2741256"/>
              <a:gd name="connsiteY4" fmla="*/ 6870864 h 6888699"/>
              <a:gd name="connsiteX5" fmla="*/ 1021977 w 2741256"/>
              <a:gd name="connsiteY5" fmla="*/ 1990164 h 6888699"/>
              <a:gd name="connsiteX6" fmla="*/ 0 w 2741256"/>
              <a:gd name="connsiteY6" fmla="*/ 0 h 6888699"/>
              <a:gd name="connsiteX0" fmla="*/ 0 w 2741256"/>
              <a:gd name="connsiteY0" fmla="*/ 0 h 6871446"/>
              <a:gd name="connsiteX1" fmla="*/ 1978071 w 2741256"/>
              <a:gd name="connsiteY1" fmla="*/ 17253 h 6871446"/>
              <a:gd name="connsiteX2" fmla="*/ 2741256 w 2741256"/>
              <a:gd name="connsiteY2" fmla="*/ 1972912 h 6871446"/>
              <a:gd name="connsiteX3" fmla="*/ 1926313 w 2741256"/>
              <a:gd name="connsiteY3" fmla="*/ 6871446 h 6871446"/>
              <a:gd name="connsiteX4" fmla="*/ 123 w 2741256"/>
              <a:gd name="connsiteY4" fmla="*/ 6870864 h 6871446"/>
              <a:gd name="connsiteX5" fmla="*/ 1021977 w 2741256"/>
              <a:gd name="connsiteY5" fmla="*/ 1990164 h 6871446"/>
              <a:gd name="connsiteX6" fmla="*/ 0 w 2741256"/>
              <a:gd name="connsiteY6" fmla="*/ 0 h 6871446"/>
              <a:gd name="connsiteX0" fmla="*/ 0 w 2741256"/>
              <a:gd name="connsiteY0" fmla="*/ 0 h 6870864"/>
              <a:gd name="connsiteX1" fmla="*/ 1978071 w 2741256"/>
              <a:gd name="connsiteY1" fmla="*/ 17253 h 6870864"/>
              <a:gd name="connsiteX2" fmla="*/ 2741256 w 2741256"/>
              <a:gd name="connsiteY2" fmla="*/ 1972912 h 6870864"/>
              <a:gd name="connsiteX3" fmla="*/ 1822796 w 2741256"/>
              <a:gd name="connsiteY3" fmla="*/ 6854193 h 6870864"/>
              <a:gd name="connsiteX4" fmla="*/ 123 w 2741256"/>
              <a:gd name="connsiteY4" fmla="*/ 6870864 h 6870864"/>
              <a:gd name="connsiteX5" fmla="*/ 1021977 w 2741256"/>
              <a:gd name="connsiteY5" fmla="*/ 1990164 h 6870864"/>
              <a:gd name="connsiteX6" fmla="*/ 0 w 2741256"/>
              <a:gd name="connsiteY6" fmla="*/ 0 h 6870864"/>
              <a:gd name="connsiteX0" fmla="*/ 0 w 2741256"/>
              <a:gd name="connsiteY0" fmla="*/ 0 h 6871446"/>
              <a:gd name="connsiteX1" fmla="*/ 1978071 w 2741256"/>
              <a:gd name="connsiteY1" fmla="*/ 17253 h 6871446"/>
              <a:gd name="connsiteX2" fmla="*/ 2741256 w 2741256"/>
              <a:gd name="connsiteY2" fmla="*/ 1972912 h 6871446"/>
              <a:gd name="connsiteX3" fmla="*/ 1808861 w 2741256"/>
              <a:gd name="connsiteY3" fmla="*/ 6871446 h 6871446"/>
              <a:gd name="connsiteX4" fmla="*/ 123 w 2741256"/>
              <a:gd name="connsiteY4" fmla="*/ 6870864 h 6871446"/>
              <a:gd name="connsiteX5" fmla="*/ 1021977 w 2741256"/>
              <a:gd name="connsiteY5" fmla="*/ 1990164 h 6871446"/>
              <a:gd name="connsiteX6" fmla="*/ 0 w 2741256"/>
              <a:gd name="connsiteY6" fmla="*/ 0 h 6871446"/>
              <a:gd name="connsiteX0" fmla="*/ 0 w 2741256"/>
              <a:gd name="connsiteY0" fmla="*/ 0 h 6888117"/>
              <a:gd name="connsiteX1" fmla="*/ 1978071 w 2741256"/>
              <a:gd name="connsiteY1" fmla="*/ 17253 h 6888117"/>
              <a:gd name="connsiteX2" fmla="*/ 2741256 w 2741256"/>
              <a:gd name="connsiteY2" fmla="*/ 1972912 h 6888117"/>
              <a:gd name="connsiteX3" fmla="*/ 1808861 w 2741256"/>
              <a:gd name="connsiteY3" fmla="*/ 6871446 h 6888117"/>
              <a:gd name="connsiteX4" fmla="*/ 209155 w 2741256"/>
              <a:gd name="connsiteY4" fmla="*/ 6888117 h 6888117"/>
              <a:gd name="connsiteX5" fmla="*/ 1021977 w 2741256"/>
              <a:gd name="connsiteY5" fmla="*/ 1990164 h 6888117"/>
              <a:gd name="connsiteX6" fmla="*/ 0 w 2741256"/>
              <a:gd name="connsiteY6" fmla="*/ 0 h 6888117"/>
              <a:gd name="connsiteX0" fmla="*/ 0 w 2741256"/>
              <a:gd name="connsiteY0" fmla="*/ 0 h 6888699"/>
              <a:gd name="connsiteX1" fmla="*/ 1978071 w 2741256"/>
              <a:gd name="connsiteY1" fmla="*/ 17253 h 6888699"/>
              <a:gd name="connsiteX2" fmla="*/ 2741256 w 2741256"/>
              <a:gd name="connsiteY2" fmla="*/ 1972912 h 6888699"/>
              <a:gd name="connsiteX3" fmla="*/ 2017892 w 2741256"/>
              <a:gd name="connsiteY3" fmla="*/ 6888699 h 6888699"/>
              <a:gd name="connsiteX4" fmla="*/ 209155 w 2741256"/>
              <a:gd name="connsiteY4" fmla="*/ 6888117 h 6888699"/>
              <a:gd name="connsiteX5" fmla="*/ 1021977 w 2741256"/>
              <a:gd name="connsiteY5" fmla="*/ 1990164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2007418 h 6888699"/>
              <a:gd name="connsiteX3" fmla="*/ 2017892 w 2741256"/>
              <a:gd name="connsiteY3" fmla="*/ 6888699 h 6888699"/>
              <a:gd name="connsiteX4" fmla="*/ 209155 w 2741256"/>
              <a:gd name="connsiteY4" fmla="*/ 6888117 h 6888699"/>
              <a:gd name="connsiteX5" fmla="*/ 1021977 w 2741256"/>
              <a:gd name="connsiteY5" fmla="*/ 1990164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2007418 h 6888699"/>
              <a:gd name="connsiteX3" fmla="*/ 2017892 w 2741256"/>
              <a:gd name="connsiteY3" fmla="*/ 6888699 h 6888699"/>
              <a:gd name="connsiteX4" fmla="*/ 209155 w 2741256"/>
              <a:gd name="connsiteY4" fmla="*/ 6888117 h 6888699"/>
              <a:gd name="connsiteX5" fmla="*/ 951636 w 2741256"/>
              <a:gd name="connsiteY5" fmla="*/ 2004678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2007418 h 6888699"/>
              <a:gd name="connsiteX3" fmla="*/ 2017892 w 2741256"/>
              <a:gd name="connsiteY3" fmla="*/ 6888699 h 6888699"/>
              <a:gd name="connsiteX4" fmla="*/ 209155 w 2741256"/>
              <a:gd name="connsiteY4" fmla="*/ 6888117 h 6888699"/>
              <a:gd name="connsiteX5" fmla="*/ 916465 w 2741256"/>
              <a:gd name="connsiteY5" fmla="*/ 2019192 h 6888699"/>
              <a:gd name="connsiteX6" fmla="*/ 0 w 2741256"/>
              <a:gd name="connsiteY6" fmla="*/ 0 h 6888699"/>
              <a:gd name="connsiteX0" fmla="*/ 0 w 2670915"/>
              <a:gd name="connsiteY0" fmla="*/ 0 h 6888699"/>
              <a:gd name="connsiteX1" fmla="*/ 1978071 w 2670915"/>
              <a:gd name="connsiteY1" fmla="*/ 17253 h 6888699"/>
              <a:gd name="connsiteX2" fmla="*/ 2670915 w 2670915"/>
              <a:gd name="connsiteY2" fmla="*/ 2021932 h 6888699"/>
              <a:gd name="connsiteX3" fmla="*/ 2017892 w 2670915"/>
              <a:gd name="connsiteY3" fmla="*/ 6888699 h 6888699"/>
              <a:gd name="connsiteX4" fmla="*/ 209155 w 2670915"/>
              <a:gd name="connsiteY4" fmla="*/ 6888117 h 6888699"/>
              <a:gd name="connsiteX5" fmla="*/ 916465 w 2670915"/>
              <a:gd name="connsiteY5" fmla="*/ 2019192 h 6888699"/>
              <a:gd name="connsiteX6" fmla="*/ 0 w 2670915"/>
              <a:gd name="connsiteY6" fmla="*/ 0 h 688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0915" h="6888699">
                <a:moveTo>
                  <a:pt x="0" y="0"/>
                </a:moveTo>
                <a:lnTo>
                  <a:pt x="1978071" y="17253"/>
                </a:lnTo>
                <a:lnTo>
                  <a:pt x="2670915" y="2021932"/>
                </a:lnTo>
                <a:lnTo>
                  <a:pt x="2017892" y="6888699"/>
                </a:lnTo>
                <a:lnTo>
                  <a:pt x="209155" y="6888117"/>
                </a:lnTo>
                <a:lnTo>
                  <a:pt x="916465" y="2019192"/>
                </a:lnTo>
                <a:lnTo>
                  <a:pt x="0" y="0"/>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Placeholder 8">
            <a:extLst>
              <a:ext uri="{FF2B5EF4-FFF2-40B4-BE49-F238E27FC236}">
                <a16:creationId xmlns:a16="http://schemas.microsoft.com/office/drawing/2014/main" id="{6F07F80C-88F4-5E14-4C8E-4A49B6F987C6}"/>
              </a:ext>
            </a:extLst>
          </p:cNvPr>
          <p:cNvPicPr>
            <a:picLocks noGrp="1" noChangeAspect="1"/>
          </p:cNvPicPr>
          <p:nvPr>
            <p:ph type="pic" sz="quarter" idx="19"/>
          </p:nvPr>
        </p:nvPicPr>
        <p:blipFill>
          <a:blip r:embed="rId2" cstate="email">
            <a:extLst>
              <a:ext uri="{28A0092B-C50C-407E-A947-70E740481C1C}">
                <a14:useLocalDpi xmlns:a14="http://schemas.microsoft.com/office/drawing/2010/main" val="0"/>
              </a:ext>
            </a:extLst>
          </a:blip>
          <a:srcRect/>
          <a:stretch>
            <a:fillRect/>
          </a:stretch>
        </p:blipFill>
        <p:spPr/>
      </p:pic>
      <p:sp>
        <p:nvSpPr>
          <p:cNvPr id="2" name="Title 1">
            <a:extLst>
              <a:ext uri="{FF2B5EF4-FFF2-40B4-BE49-F238E27FC236}">
                <a16:creationId xmlns:a16="http://schemas.microsoft.com/office/drawing/2014/main" id="{8920960D-083D-4D78-9074-27EF4C4B8DE3}"/>
              </a:ext>
            </a:extLst>
          </p:cNvPr>
          <p:cNvSpPr>
            <a:spLocks noGrp="1"/>
          </p:cNvSpPr>
          <p:nvPr>
            <p:ph type="title"/>
          </p:nvPr>
        </p:nvSpPr>
        <p:spPr>
          <a:xfrm>
            <a:off x="622752" y="563757"/>
            <a:ext cx="5832475" cy="652466"/>
          </a:xfrm>
        </p:spPr>
        <p:txBody>
          <a:bodyPr/>
          <a:lstStyle/>
          <a:p>
            <a:r>
              <a:rPr lang="en-CA"/>
              <a:t>Iskut Project (100% Interest)</a:t>
            </a:r>
            <a:endParaRPr lang="en-US"/>
          </a:p>
        </p:txBody>
      </p:sp>
      <p:sp>
        <p:nvSpPr>
          <p:cNvPr id="5" name="Text Placeholder 4">
            <a:extLst>
              <a:ext uri="{FF2B5EF4-FFF2-40B4-BE49-F238E27FC236}">
                <a16:creationId xmlns:a16="http://schemas.microsoft.com/office/drawing/2014/main" id="{D3B8F7B8-91E0-4A6D-B842-A0AF468714BC}"/>
              </a:ext>
            </a:extLst>
          </p:cNvPr>
          <p:cNvSpPr>
            <a:spLocks noGrp="1"/>
          </p:cNvSpPr>
          <p:nvPr>
            <p:ph type="body" sz="quarter" idx="14"/>
          </p:nvPr>
        </p:nvSpPr>
        <p:spPr>
          <a:xfrm>
            <a:off x="601648" y="1304924"/>
            <a:ext cx="5607424" cy="4974851"/>
          </a:xfrm>
        </p:spPr>
        <p:txBody>
          <a:bodyPr numCol="1"/>
          <a:lstStyle/>
          <a:p>
            <a:pPr>
              <a:lnSpc>
                <a:spcPct val="100000"/>
              </a:lnSpc>
            </a:pPr>
            <a:r>
              <a:rPr lang="en-US"/>
              <a:t>294 km2 property located in northern British Columbia, ~110 km northwest of Stewart, BC</a:t>
            </a:r>
          </a:p>
          <a:p>
            <a:pPr>
              <a:lnSpc>
                <a:spcPct val="100000"/>
              </a:lnSpc>
            </a:pPr>
            <a:r>
              <a:rPr lang="en-US"/>
              <a:t>Only 30 km by air from the KSM Project</a:t>
            </a:r>
          </a:p>
          <a:p>
            <a:pPr>
              <a:lnSpc>
                <a:spcPct val="100000"/>
              </a:lnSpc>
            </a:pPr>
            <a:r>
              <a:rPr lang="en-US"/>
              <a:t>Includes the former high-grade Johnny Mountain gold mine and the Bronson Slope Cu-Au deposit</a:t>
            </a:r>
          </a:p>
          <a:p>
            <a:pPr>
              <a:lnSpc>
                <a:spcPct val="100000"/>
              </a:lnSpc>
            </a:pPr>
            <a:r>
              <a:rPr lang="en-US"/>
              <a:t>Acquired in June 2016 for potential large gold-copper porphyry deposits similar to KSM</a:t>
            </a:r>
          </a:p>
          <a:p>
            <a:pPr>
              <a:lnSpc>
                <a:spcPct val="100000"/>
              </a:lnSpc>
            </a:pPr>
            <a:r>
              <a:rPr lang="en-US"/>
              <a:t>Highlights to date: </a:t>
            </a:r>
          </a:p>
          <a:p>
            <a:pPr lvl="2">
              <a:lnSpc>
                <a:spcPct val="100000"/>
              </a:lnSpc>
              <a:buFont typeface="Wingdings" panose="05000000000000000000" pitchFamily="2" charset="2"/>
              <a:buChar char="Ø"/>
            </a:pPr>
            <a:r>
              <a:rPr lang="en-US" sz="1300"/>
              <a:t>Discovered massive N/S trending regional structure accounting for all known concentrations of copper and gold</a:t>
            </a:r>
          </a:p>
          <a:p>
            <a:pPr lvl="2">
              <a:lnSpc>
                <a:spcPct val="100000"/>
              </a:lnSpc>
              <a:buFont typeface="Wingdings" panose="05000000000000000000" pitchFamily="2" charset="2"/>
              <a:buChar char="Ø"/>
            </a:pPr>
            <a:r>
              <a:rPr lang="en-US" sz="1300"/>
              <a:t>Discovered major mineralized breccia pipe below Bronson Slope likely caused by large porphyry intrusive</a:t>
            </a:r>
          </a:p>
          <a:p>
            <a:pPr lvl="2">
              <a:lnSpc>
                <a:spcPct val="100000"/>
              </a:lnSpc>
              <a:buFont typeface="Wingdings" panose="05000000000000000000" pitchFamily="2" charset="2"/>
              <a:buChar char="Ø"/>
            </a:pPr>
            <a:r>
              <a:rPr lang="en-US" sz="1300"/>
              <a:t>Drilled 174 meters of core assaying 0.86 gpt gold and 0.34% copper in 2023</a:t>
            </a:r>
          </a:p>
          <a:p>
            <a:pPr lvl="2">
              <a:lnSpc>
                <a:spcPct val="100000"/>
              </a:lnSpc>
              <a:buFont typeface="Wingdings" panose="05000000000000000000" pitchFamily="2" charset="2"/>
              <a:buChar char="Ø"/>
            </a:pPr>
            <a:r>
              <a:rPr lang="en-US" sz="1300"/>
              <a:t>2023 drilling expanded Bronson Slope deposit</a:t>
            </a:r>
          </a:p>
          <a:p>
            <a:pPr lvl="2">
              <a:lnSpc>
                <a:spcPct val="100000"/>
              </a:lnSpc>
              <a:buFont typeface="Wingdings" panose="05000000000000000000" pitchFamily="2" charset="2"/>
              <a:buChar char="Ø"/>
            </a:pPr>
            <a:r>
              <a:rPr lang="en-US" sz="1300" b="1"/>
              <a:t>New NI-43-101 resource estimate announced on June 27, 2024 increased historic estimate by 3.2 million ounces of gold and 0.5 billion pounds of copper</a:t>
            </a:r>
          </a:p>
          <a:p>
            <a:pPr marL="449262" lvl="2" indent="0">
              <a:lnSpc>
                <a:spcPct val="100000"/>
              </a:lnSpc>
              <a:buNone/>
            </a:pPr>
            <a:endParaRPr lang="en-US" sz="1300"/>
          </a:p>
          <a:p>
            <a:pPr>
              <a:lnSpc>
                <a:spcPct val="100000"/>
              </a:lnSpc>
            </a:pPr>
            <a:endParaRPr lang="en-US"/>
          </a:p>
          <a:p>
            <a:pPr>
              <a:lnSpc>
                <a:spcPct val="100000"/>
              </a:lnSpc>
            </a:pPr>
            <a:endParaRPr lang="en-US"/>
          </a:p>
          <a:p>
            <a:pPr>
              <a:lnSpc>
                <a:spcPct val="100000"/>
              </a:lnSpc>
            </a:pPr>
            <a:endParaRPr lang="en-US"/>
          </a:p>
          <a:p>
            <a:pPr>
              <a:lnSpc>
                <a:spcPct val="100000"/>
              </a:lnSpc>
            </a:pPr>
            <a:endParaRPr lang="en-US"/>
          </a:p>
          <a:p>
            <a:pPr>
              <a:lnSpc>
                <a:spcPct val="100000"/>
              </a:lnSpc>
            </a:pPr>
            <a:endParaRPr lang="en-US"/>
          </a:p>
        </p:txBody>
      </p:sp>
      <p:sp>
        <p:nvSpPr>
          <p:cNvPr id="6" name="Date Placeholder 5">
            <a:extLst>
              <a:ext uri="{FF2B5EF4-FFF2-40B4-BE49-F238E27FC236}">
                <a16:creationId xmlns:a16="http://schemas.microsoft.com/office/drawing/2014/main" id="{E3191BB9-BF49-45D5-A2D1-8CD9444EE0E1}"/>
              </a:ext>
            </a:extLst>
          </p:cNvPr>
          <p:cNvSpPr>
            <a:spLocks noGrp="1"/>
          </p:cNvSpPr>
          <p:nvPr>
            <p:ph type="dt" sz="half" idx="2"/>
          </p:nvPr>
        </p:nvSpPr>
        <p:spPr>
          <a:xfrm>
            <a:off x="10702343" y="6462176"/>
            <a:ext cx="667553" cy="365125"/>
          </a:xfrm>
          <a:prstGeom prst="rect">
            <a:avLst/>
          </a:prstGeom>
        </p:spPr>
        <p:txBody>
          <a:bodyPr/>
          <a:lstStyle/>
          <a:p>
            <a:r>
              <a:rPr lang="en-US"/>
              <a:t>|   2025</a:t>
            </a:r>
          </a:p>
        </p:txBody>
      </p:sp>
      <p:sp>
        <p:nvSpPr>
          <p:cNvPr id="7" name="Footer Placeholder 6">
            <a:extLst>
              <a:ext uri="{FF2B5EF4-FFF2-40B4-BE49-F238E27FC236}">
                <a16:creationId xmlns:a16="http://schemas.microsoft.com/office/drawing/2014/main" id="{4F408CF0-193E-465E-A877-3383778F1073}"/>
              </a:ext>
            </a:extLst>
          </p:cNvPr>
          <p:cNvSpPr>
            <a:spLocks noGrp="1"/>
          </p:cNvSpPr>
          <p:nvPr>
            <p:ph type="ftr" sz="quarter" idx="3"/>
          </p:nvPr>
        </p:nvSpPr>
        <p:spPr>
          <a:xfrm>
            <a:off x="7340957" y="6462176"/>
            <a:ext cx="3361386" cy="365125"/>
          </a:xfrm>
          <a:prstGeom prst="rect">
            <a:avLst/>
          </a:prstGeom>
        </p:spPr>
        <p:txBody>
          <a:bodyPr/>
          <a:lstStyle/>
          <a:p>
            <a:r>
              <a:rPr lang="en-CA"/>
              <a:t>Www.seabridgegold.com</a:t>
            </a:r>
            <a:endParaRPr lang="en-US"/>
          </a:p>
        </p:txBody>
      </p:sp>
      <p:sp>
        <p:nvSpPr>
          <p:cNvPr id="8" name="Slide Number Placeholder 7">
            <a:extLst>
              <a:ext uri="{FF2B5EF4-FFF2-40B4-BE49-F238E27FC236}">
                <a16:creationId xmlns:a16="http://schemas.microsoft.com/office/drawing/2014/main" id="{5147C4B7-0E4A-4B75-9C78-768C81B37ACE}"/>
              </a:ext>
            </a:extLst>
          </p:cNvPr>
          <p:cNvSpPr>
            <a:spLocks noGrp="1"/>
          </p:cNvSpPr>
          <p:nvPr>
            <p:ph type="sldNum" sz="quarter" idx="4"/>
          </p:nvPr>
        </p:nvSpPr>
        <p:spPr>
          <a:xfrm>
            <a:off x="11598497" y="6455468"/>
            <a:ext cx="461359" cy="365125"/>
          </a:xfrm>
          <a:prstGeom prst="rect">
            <a:avLst/>
          </a:prstGeom>
        </p:spPr>
        <p:txBody>
          <a:bodyPr/>
          <a:lstStyle/>
          <a:p>
            <a:fld id="{A41F8B9C-F68A-4CB4-A897-D02AFE5D748E}" type="slidenum">
              <a:rPr lang="en-US" smtClean="0"/>
              <a:pPr/>
              <a:t>22</a:t>
            </a:fld>
            <a:endParaRPr lang="en-US"/>
          </a:p>
        </p:txBody>
      </p:sp>
      <p:pic>
        <p:nvPicPr>
          <p:cNvPr id="10" name="Picture 9">
            <a:extLst>
              <a:ext uri="{FF2B5EF4-FFF2-40B4-BE49-F238E27FC236}">
                <a16:creationId xmlns:a16="http://schemas.microsoft.com/office/drawing/2014/main" id="{793AA9D6-C562-65FB-5570-B913E845468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391512" y="2413617"/>
            <a:ext cx="5018994" cy="3519936"/>
          </a:xfrm>
          <a:prstGeom prst="rect">
            <a:avLst/>
          </a:prstGeom>
          <a:ln>
            <a:solidFill>
              <a:schemeClr val="tx1"/>
            </a:solidFill>
          </a:ln>
        </p:spPr>
      </p:pic>
    </p:spTree>
    <p:extLst>
      <p:ext uri="{BB962C8B-B14F-4D97-AF65-F5344CB8AC3E}">
        <p14:creationId xmlns:p14="http://schemas.microsoft.com/office/powerpoint/2010/main" val="421756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6399D7D-B010-B7CA-A972-5C9C85B543D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12192000" cy="6386052"/>
          </a:xfrm>
          <a:prstGeom prst="rect">
            <a:avLst/>
          </a:prstGeom>
        </p:spPr>
      </p:pic>
      <p:sp>
        <p:nvSpPr>
          <p:cNvPr id="13" name="Rectangle 12">
            <a:extLst>
              <a:ext uri="{FF2B5EF4-FFF2-40B4-BE49-F238E27FC236}">
                <a16:creationId xmlns:a16="http://schemas.microsoft.com/office/drawing/2014/main" id="{54779302-4104-4051-3E08-9D8E9574539B}"/>
              </a:ext>
            </a:extLst>
          </p:cNvPr>
          <p:cNvSpPr/>
          <p:nvPr/>
        </p:nvSpPr>
        <p:spPr>
          <a:xfrm>
            <a:off x="0" y="-1"/>
            <a:ext cx="12191999" cy="5225144"/>
          </a:xfrm>
          <a:prstGeom prst="rect">
            <a:avLst/>
          </a:prstGeom>
          <a:gradFill>
            <a:gsLst>
              <a:gs pos="58000">
                <a:schemeClr val="bg2">
                  <a:alpha val="78000"/>
                </a:schemeClr>
              </a:gs>
              <a:gs pos="100000">
                <a:schemeClr val="bg2">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3AF765B-E1CC-4A23-2151-4C76D6B9C8BF}"/>
              </a:ext>
            </a:extLst>
          </p:cNvPr>
          <p:cNvSpPr/>
          <p:nvPr/>
        </p:nvSpPr>
        <p:spPr>
          <a:xfrm rot="10800000">
            <a:off x="-3" y="3918856"/>
            <a:ext cx="12191999" cy="2501605"/>
          </a:xfrm>
          <a:prstGeom prst="rect">
            <a:avLst/>
          </a:prstGeom>
          <a:gradFill>
            <a:gsLst>
              <a:gs pos="54000">
                <a:schemeClr val="tx1">
                  <a:alpha val="88000"/>
                </a:schemeClr>
              </a:gs>
              <a:gs pos="100000">
                <a:schemeClr val="accent6">
                  <a:lumMod val="10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a:extLst>
              <a:ext uri="{FF2B5EF4-FFF2-40B4-BE49-F238E27FC236}">
                <a16:creationId xmlns:a16="http://schemas.microsoft.com/office/drawing/2014/main" id="{5B70B53B-9F08-B585-3E15-8A132A02D2B8}"/>
              </a:ext>
            </a:extLst>
          </p:cNvPr>
          <p:cNvSpPr/>
          <p:nvPr/>
        </p:nvSpPr>
        <p:spPr>
          <a:xfrm>
            <a:off x="0" y="-12863"/>
            <a:ext cx="3090565" cy="6438378"/>
          </a:xfrm>
          <a:custGeom>
            <a:avLst/>
            <a:gdLst>
              <a:gd name="connsiteX0" fmla="*/ 0 w 1205753"/>
              <a:gd name="connsiteY0" fmla="*/ 0 h 6871447"/>
              <a:gd name="connsiteX1" fmla="*/ 183776 w 1205753"/>
              <a:gd name="connsiteY1" fmla="*/ 0 h 6871447"/>
              <a:gd name="connsiteX2" fmla="*/ 1205753 w 1205753"/>
              <a:gd name="connsiteY2" fmla="*/ 1990164 h 6871447"/>
              <a:gd name="connsiteX3" fmla="*/ 183777 w 1205753"/>
              <a:gd name="connsiteY3" fmla="*/ 6871447 h 6871447"/>
              <a:gd name="connsiteX4" fmla="*/ 123 w 1205753"/>
              <a:gd name="connsiteY4" fmla="*/ 6870864 h 6871447"/>
              <a:gd name="connsiteX5" fmla="*/ 1021977 w 1205753"/>
              <a:gd name="connsiteY5" fmla="*/ 1990164 h 6871447"/>
              <a:gd name="connsiteX0" fmla="*/ 0 w 2068395"/>
              <a:gd name="connsiteY0" fmla="*/ 0 h 6871447"/>
              <a:gd name="connsiteX1" fmla="*/ 183776 w 2068395"/>
              <a:gd name="connsiteY1" fmla="*/ 0 h 6871447"/>
              <a:gd name="connsiteX2" fmla="*/ 2068395 w 2068395"/>
              <a:gd name="connsiteY2" fmla="*/ 1955659 h 6871447"/>
              <a:gd name="connsiteX3" fmla="*/ 183777 w 2068395"/>
              <a:gd name="connsiteY3" fmla="*/ 6871447 h 6871447"/>
              <a:gd name="connsiteX4" fmla="*/ 123 w 2068395"/>
              <a:gd name="connsiteY4" fmla="*/ 6870864 h 6871447"/>
              <a:gd name="connsiteX5" fmla="*/ 1021977 w 2068395"/>
              <a:gd name="connsiteY5" fmla="*/ 1990164 h 6871447"/>
              <a:gd name="connsiteX6" fmla="*/ 0 w 2068395"/>
              <a:gd name="connsiteY6" fmla="*/ 0 h 6871447"/>
              <a:gd name="connsiteX0" fmla="*/ 0 w 2068395"/>
              <a:gd name="connsiteY0" fmla="*/ 0 h 6871447"/>
              <a:gd name="connsiteX1" fmla="*/ 1322463 w 2068395"/>
              <a:gd name="connsiteY1" fmla="*/ 17253 h 6871447"/>
              <a:gd name="connsiteX2" fmla="*/ 2068395 w 2068395"/>
              <a:gd name="connsiteY2" fmla="*/ 1955659 h 6871447"/>
              <a:gd name="connsiteX3" fmla="*/ 183777 w 2068395"/>
              <a:gd name="connsiteY3" fmla="*/ 6871447 h 6871447"/>
              <a:gd name="connsiteX4" fmla="*/ 123 w 2068395"/>
              <a:gd name="connsiteY4" fmla="*/ 6870864 h 6871447"/>
              <a:gd name="connsiteX5" fmla="*/ 1021977 w 2068395"/>
              <a:gd name="connsiteY5" fmla="*/ 1990164 h 6871447"/>
              <a:gd name="connsiteX6" fmla="*/ 0 w 2068395"/>
              <a:gd name="connsiteY6" fmla="*/ 0 h 6871447"/>
              <a:gd name="connsiteX0" fmla="*/ 0 w 2068395"/>
              <a:gd name="connsiteY0" fmla="*/ 0 h 6888699"/>
              <a:gd name="connsiteX1" fmla="*/ 1322463 w 2068395"/>
              <a:gd name="connsiteY1" fmla="*/ 17253 h 6888699"/>
              <a:gd name="connsiteX2" fmla="*/ 2068395 w 2068395"/>
              <a:gd name="connsiteY2" fmla="*/ 1955659 h 6888699"/>
              <a:gd name="connsiteX3" fmla="*/ 1098177 w 2068395"/>
              <a:gd name="connsiteY3" fmla="*/ 6888699 h 6888699"/>
              <a:gd name="connsiteX4" fmla="*/ 123 w 2068395"/>
              <a:gd name="connsiteY4" fmla="*/ 6870864 h 6888699"/>
              <a:gd name="connsiteX5" fmla="*/ 1021977 w 2068395"/>
              <a:gd name="connsiteY5" fmla="*/ 1990164 h 6888699"/>
              <a:gd name="connsiteX6" fmla="*/ 0 w 2068395"/>
              <a:gd name="connsiteY6" fmla="*/ 0 h 6888699"/>
              <a:gd name="connsiteX0" fmla="*/ 0 w 2741256"/>
              <a:gd name="connsiteY0" fmla="*/ 0 h 6888699"/>
              <a:gd name="connsiteX1" fmla="*/ 1322463 w 2741256"/>
              <a:gd name="connsiteY1" fmla="*/ 17253 h 6888699"/>
              <a:gd name="connsiteX2" fmla="*/ 2741256 w 2741256"/>
              <a:gd name="connsiteY2" fmla="*/ 1972912 h 6888699"/>
              <a:gd name="connsiteX3" fmla="*/ 1098177 w 2741256"/>
              <a:gd name="connsiteY3" fmla="*/ 6888699 h 6888699"/>
              <a:gd name="connsiteX4" fmla="*/ 123 w 2741256"/>
              <a:gd name="connsiteY4" fmla="*/ 6870864 h 6888699"/>
              <a:gd name="connsiteX5" fmla="*/ 1021977 w 2741256"/>
              <a:gd name="connsiteY5" fmla="*/ 1990164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1972912 h 6888699"/>
              <a:gd name="connsiteX3" fmla="*/ 1098177 w 2741256"/>
              <a:gd name="connsiteY3" fmla="*/ 6888699 h 6888699"/>
              <a:gd name="connsiteX4" fmla="*/ 123 w 2741256"/>
              <a:gd name="connsiteY4" fmla="*/ 6870864 h 6888699"/>
              <a:gd name="connsiteX5" fmla="*/ 1021977 w 2741256"/>
              <a:gd name="connsiteY5" fmla="*/ 1990164 h 6888699"/>
              <a:gd name="connsiteX6" fmla="*/ 0 w 2741256"/>
              <a:gd name="connsiteY6" fmla="*/ 0 h 6888699"/>
              <a:gd name="connsiteX0" fmla="*/ 0 w 2741256"/>
              <a:gd name="connsiteY0" fmla="*/ 0 h 6871446"/>
              <a:gd name="connsiteX1" fmla="*/ 1978071 w 2741256"/>
              <a:gd name="connsiteY1" fmla="*/ 17253 h 6871446"/>
              <a:gd name="connsiteX2" fmla="*/ 2741256 w 2741256"/>
              <a:gd name="connsiteY2" fmla="*/ 1972912 h 6871446"/>
              <a:gd name="connsiteX3" fmla="*/ 1926313 w 2741256"/>
              <a:gd name="connsiteY3" fmla="*/ 6871446 h 6871446"/>
              <a:gd name="connsiteX4" fmla="*/ 123 w 2741256"/>
              <a:gd name="connsiteY4" fmla="*/ 6870864 h 6871446"/>
              <a:gd name="connsiteX5" fmla="*/ 1021977 w 2741256"/>
              <a:gd name="connsiteY5" fmla="*/ 1990164 h 6871446"/>
              <a:gd name="connsiteX6" fmla="*/ 0 w 2741256"/>
              <a:gd name="connsiteY6" fmla="*/ 0 h 6871446"/>
              <a:gd name="connsiteX0" fmla="*/ 0 w 2741256"/>
              <a:gd name="connsiteY0" fmla="*/ 0 h 6870864"/>
              <a:gd name="connsiteX1" fmla="*/ 1978071 w 2741256"/>
              <a:gd name="connsiteY1" fmla="*/ 17253 h 6870864"/>
              <a:gd name="connsiteX2" fmla="*/ 2741256 w 2741256"/>
              <a:gd name="connsiteY2" fmla="*/ 1972912 h 6870864"/>
              <a:gd name="connsiteX3" fmla="*/ 1822796 w 2741256"/>
              <a:gd name="connsiteY3" fmla="*/ 6854193 h 6870864"/>
              <a:gd name="connsiteX4" fmla="*/ 123 w 2741256"/>
              <a:gd name="connsiteY4" fmla="*/ 6870864 h 6870864"/>
              <a:gd name="connsiteX5" fmla="*/ 1021977 w 2741256"/>
              <a:gd name="connsiteY5" fmla="*/ 1990164 h 6870864"/>
              <a:gd name="connsiteX6" fmla="*/ 0 w 2741256"/>
              <a:gd name="connsiteY6" fmla="*/ 0 h 6870864"/>
              <a:gd name="connsiteX0" fmla="*/ 0 w 2741256"/>
              <a:gd name="connsiteY0" fmla="*/ 0 h 6871446"/>
              <a:gd name="connsiteX1" fmla="*/ 1978071 w 2741256"/>
              <a:gd name="connsiteY1" fmla="*/ 17253 h 6871446"/>
              <a:gd name="connsiteX2" fmla="*/ 2741256 w 2741256"/>
              <a:gd name="connsiteY2" fmla="*/ 1972912 h 6871446"/>
              <a:gd name="connsiteX3" fmla="*/ 1808861 w 2741256"/>
              <a:gd name="connsiteY3" fmla="*/ 6871446 h 6871446"/>
              <a:gd name="connsiteX4" fmla="*/ 123 w 2741256"/>
              <a:gd name="connsiteY4" fmla="*/ 6870864 h 6871446"/>
              <a:gd name="connsiteX5" fmla="*/ 1021977 w 2741256"/>
              <a:gd name="connsiteY5" fmla="*/ 1990164 h 6871446"/>
              <a:gd name="connsiteX6" fmla="*/ 0 w 2741256"/>
              <a:gd name="connsiteY6" fmla="*/ 0 h 6871446"/>
              <a:gd name="connsiteX0" fmla="*/ 0 w 2741256"/>
              <a:gd name="connsiteY0" fmla="*/ 0 h 6888117"/>
              <a:gd name="connsiteX1" fmla="*/ 1978071 w 2741256"/>
              <a:gd name="connsiteY1" fmla="*/ 17253 h 6888117"/>
              <a:gd name="connsiteX2" fmla="*/ 2741256 w 2741256"/>
              <a:gd name="connsiteY2" fmla="*/ 1972912 h 6888117"/>
              <a:gd name="connsiteX3" fmla="*/ 1808861 w 2741256"/>
              <a:gd name="connsiteY3" fmla="*/ 6871446 h 6888117"/>
              <a:gd name="connsiteX4" fmla="*/ 209155 w 2741256"/>
              <a:gd name="connsiteY4" fmla="*/ 6888117 h 6888117"/>
              <a:gd name="connsiteX5" fmla="*/ 1021977 w 2741256"/>
              <a:gd name="connsiteY5" fmla="*/ 1990164 h 6888117"/>
              <a:gd name="connsiteX6" fmla="*/ 0 w 2741256"/>
              <a:gd name="connsiteY6" fmla="*/ 0 h 6888117"/>
              <a:gd name="connsiteX0" fmla="*/ 0 w 2741256"/>
              <a:gd name="connsiteY0" fmla="*/ 0 h 6888699"/>
              <a:gd name="connsiteX1" fmla="*/ 1978071 w 2741256"/>
              <a:gd name="connsiteY1" fmla="*/ 17253 h 6888699"/>
              <a:gd name="connsiteX2" fmla="*/ 2741256 w 2741256"/>
              <a:gd name="connsiteY2" fmla="*/ 1972912 h 6888699"/>
              <a:gd name="connsiteX3" fmla="*/ 2017892 w 2741256"/>
              <a:gd name="connsiteY3" fmla="*/ 6888699 h 6888699"/>
              <a:gd name="connsiteX4" fmla="*/ 209155 w 2741256"/>
              <a:gd name="connsiteY4" fmla="*/ 6888117 h 6888699"/>
              <a:gd name="connsiteX5" fmla="*/ 1021977 w 2741256"/>
              <a:gd name="connsiteY5" fmla="*/ 1990164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2007418 h 6888699"/>
              <a:gd name="connsiteX3" fmla="*/ 2017892 w 2741256"/>
              <a:gd name="connsiteY3" fmla="*/ 6888699 h 6888699"/>
              <a:gd name="connsiteX4" fmla="*/ 209155 w 2741256"/>
              <a:gd name="connsiteY4" fmla="*/ 6888117 h 6888699"/>
              <a:gd name="connsiteX5" fmla="*/ 1021977 w 2741256"/>
              <a:gd name="connsiteY5" fmla="*/ 1990164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2007418 h 6888699"/>
              <a:gd name="connsiteX3" fmla="*/ 2017892 w 2741256"/>
              <a:gd name="connsiteY3" fmla="*/ 6888699 h 6888699"/>
              <a:gd name="connsiteX4" fmla="*/ 209155 w 2741256"/>
              <a:gd name="connsiteY4" fmla="*/ 6888117 h 6888699"/>
              <a:gd name="connsiteX5" fmla="*/ 951636 w 2741256"/>
              <a:gd name="connsiteY5" fmla="*/ 2004678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2007418 h 6888699"/>
              <a:gd name="connsiteX3" fmla="*/ 2017892 w 2741256"/>
              <a:gd name="connsiteY3" fmla="*/ 6888699 h 6888699"/>
              <a:gd name="connsiteX4" fmla="*/ 209155 w 2741256"/>
              <a:gd name="connsiteY4" fmla="*/ 6888117 h 6888699"/>
              <a:gd name="connsiteX5" fmla="*/ 916465 w 2741256"/>
              <a:gd name="connsiteY5" fmla="*/ 2019192 h 6888699"/>
              <a:gd name="connsiteX6" fmla="*/ 0 w 2741256"/>
              <a:gd name="connsiteY6" fmla="*/ 0 h 6888699"/>
              <a:gd name="connsiteX0" fmla="*/ 0 w 2670915"/>
              <a:gd name="connsiteY0" fmla="*/ 0 h 6888699"/>
              <a:gd name="connsiteX1" fmla="*/ 1978071 w 2670915"/>
              <a:gd name="connsiteY1" fmla="*/ 17253 h 6888699"/>
              <a:gd name="connsiteX2" fmla="*/ 2670915 w 2670915"/>
              <a:gd name="connsiteY2" fmla="*/ 2021932 h 6888699"/>
              <a:gd name="connsiteX3" fmla="*/ 2017892 w 2670915"/>
              <a:gd name="connsiteY3" fmla="*/ 6888699 h 6888699"/>
              <a:gd name="connsiteX4" fmla="*/ 209155 w 2670915"/>
              <a:gd name="connsiteY4" fmla="*/ 6888117 h 6888699"/>
              <a:gd name="connsiteX5" fmla="*/ 916465 w 2670915"/>
              <a:gd name="connsiteY5" fmla="*/ 2019192 h 6888699"/>
              <a:gd name="connsiteX6" fmla="*/ 0 w 2670915"/>
              <a:gd name="connsiteY6" fmla="*/ 0 h 688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0915" h="6888699">
                <a:moveTo>
                  <a:pt x="0" y="0"/>
                </a:moveTo>
                <a:lnTo>
                  <a:pt x="1978071" y="17253"/>
                </a:lnTo>
                <a:lnTo>
                  <a:pt x="2670915" y="2021932"/>
                </a:lnTo>
                <a:lnTo>
                  <a:pt x="2017892" y="6888699"/>
                </a:lnTo>
                <a:lnTo>
                  <a:pt x="209155" y="6888117"/>
                </a:lnTo>
                <a:lnTo>
                  <a:pt x="916465" y="2019192"/>
                </a:lnTo>
                <a:lnTo>
                  <a:pt x="0" y="0"/>
                </a:lnTo>
                <a:close/>
              </a:path>
            </a:pathLst>
          </a:custGeom>
          <a:solidFill>
            <a:schemeClr val="bg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5">
            <a:extLst>
              <a:ext uri="{FF2B5EF4-FFF2-40B4-BE49-F238E27FC236}">
                <a16:creationId xmlns:a16="http://schemas.microsoft.com/office/drawing/2014/main" id="{EA1B82A2-3140-D70B-C77E-9CEE8CAC5649}"/>
              </a:ext>
            </a:extLst>
          </p:cNvPr>
          <p:cNvSpPr>
            <a:spLocks noGrp="1"/>
          </p:cNvSpPr>
          <p:nvPr>
            <p:ph type="title" idx="4294967295"/>
          </p:nvPr>
        </p:nvSpPr>
        <p:spPr>
          <a:xfrm>
            <a:off x="3646197" y="1057722"/>
            <a:ext cx="7484258" cy="736378"/>
          </a:xfrm>
        </p:spPr>
        <p:txBody>
          <a:bodyPr/>
          <a:lstStyle/>
          <a:p>
            <a:r>
              <a:rPr lang="en-US" err="1"/>
              <a:t>Iskut</a:t>
            </a:r>
            <a:r>
              <a:rPr lang="en-US"/>
              <a:t>: Exploring for gold-copper porphyries similar to KSM’s Kerr deposit</a:t>
            </a:r>
          </a:p>
        </p:txBody>
      </p:sp>
      <p:sp>
        <p:nvSpPr>
          <p:cNvPr id="3" name="Date Placeholder 2">
            <a:extLst>
              <a:ext uri="{FF2B5EF4-FFF2-40B4-BE49-F238E27FC236}">
                <a16:creationId xmlns:a16="http://schemas.microsoft.com/office/drawing/2014/main" id="{9F7A1286-E74C-1588-2DB5-BD0C4B33AA05}"/>
              </a:ext>
            </a:extLst>
          </p:cNvPr>
          <p:cNvSpPr>
            <a:spLocks noGrp="1"/>
          </p:cNvSpPr>
          <p:nvPr>
            <p:ph type="dt" sz="half" idx="2"/>
          </p:nvPr>
        </p:nvSpPr>
        <p:spPr>
          <a:xfrm>
            <a:off x="10702343" y="6462176"/>
            <a:ext cx="667553"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effectLst/>
                <a:uLnTx/>
                <a:uFillTx/>
                <a:latin typeface="Calibri" panose="020F0502020204030204"/>
                <a:ea typeface="+mn-ea"/>
                <a:cs typeface="+mn-cs"/>
              </a:rPr>
              <a:t>|   2025</a:t>
            </a:r>
          </a:p>
        </p:txBody>
      </p:sp>
      <p:sp>
        <p:nvSpPr>
          <p:cNvPr id="4" name="Footer Placeholder 3">
            <a:extLst>
              <a:ext uri="{FF2B5EF4-FFF2-40B4-BE49-F238E27FC236}">
                <a16:creationId xmlns:a16="http://schemas.microsoft.com/office/drawing/2014/main" id="{FC0F0D45-44F4-74E2-9DE8-036EB0B07A69}"/>
              </a:ext>
            </a:extLst>
          </p:cNvPr>
          <p:cNvSpPr>
            <a:spLocks noGrp="1"/>
          </p:cNvSpPr>
          <p:nvPr>
            <p:ph type="ftr" sz="quarter" idx="3"/>
          </p:nvPr>
        </p:nvSpPr>
        <p:spPr>
          <a:xfrm>
            <a:off x="7340957" y="6462176"/>
            <a:ext cx="3361386"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all" spc="0" normalizeH="0" baseline="0" noProof="0">
                <a:ln>
                  <a:noFill/>
                </a:ln>
                <a:effectLst/>
                <a:uLnTx/>
                <a:uFillTx/>
                <a:latin typeface="Calibri" panose="020F0502020204030204"/>
                <a:ea typeface="+mn-ea"/>
                <a:cs typeface="+mn-cs"/>
              </a:rPr>
              <a:t>Www.seabridgegold.com</a:t>
            </a:r>
            <a:endParaRPr kumimoji="0" lang="en-US" sz="1000" b="0" i="0" u="none" strike="noStrike" kern="1200" cap="all" spc="0" normalizeH="0" baseline="0" noProof="0">
              <a:ln>
                <a:noFill/>
              </a:ln>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7D8990F-24B4-A90C-88C6-AA67E4AF991E}"/>
              </a:ext>
            </a:extLst>
          </p:cNvPr>
          <p:cNvSpPr>
            <a:spLocks noGrp="1"/>
          </p:cNvSpPr>
          <p:nvPr>
            <p:ph type="sldNum" sz="quarter" idx="4"/>
          </p:nvPr>
        </p:nvSpPr>
        <p:spPr>
          <a:xfrm>
            <a:off x="11598497" y="6455468"/>
            <a:ext cx="461359"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1F8B9C-F68A-4CB4-A897-D02AFE5D748E}" type="slidenum">
              <a:rPr kumimoji="0" lang="en-US" sz="1200" b="0" i="0" u="none" strike="noStrike" kern="1200" cap="none" spc="0" normalizeH="0" baseline="0" noProof="0" smtClean="0">
                <a:ln>
                  <a:noFill/>
                </a:ln>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endParaRPr>
          </a:p>
        </p:txBody>
      </p:sp>
      <p:sp>
        <p:nvSpPr>
          <p:cNvPr id="7" name="Text Placeholder 6">
            <a:extLst>
              <a:ext uri="{FF2B5EF4-FFF2-40B4-BE49-F238E27FC236}">
                <a16:creationId xmlns:a16="http://schemas.microsoft.com/office/drawing/2014/main" id="{64815A71-52AE-72A1-A8C0-65FE5F848975}"/>
              </a:ext>
            </a:extLst>
          </p:cNvPr>
          <p:cNvSpPr>
            <a:spLocks noGrp="1"/>
          </p:cNvSpPr>
          <p:nvPr>
            <p:ph idx="4294967295"/>
          </p:nvPr>
        </p:nvSpPr>
        <p:spPr>
          <a:xfrm>
            <a:off x="3646197" y="1872617"/>
            <a:ext cx="7297573" cy="1828525"/>
          </a:xfrm>
        </p:spPr>
        <p:txBody>
          <a:bodyPr/>
          <a:lstStyle/>
          <a:p>
            <a:pPr marL="177800" indent="-177800">
              <a:lnSpc>
                <a:spcPct val="100000"/>
              </a:lnSpc>
              <a:spcBef>
                <a:spcPts val="0"/>
              </a:spcBef>
              <a:spcAft>
                <a:spcPts val="600"/>
              </a:spcAft>
              <a:buClr>
                <a:srgbClr val="DD9F27"/>
              </a:buClr>
              <a:defRPr/>
            </a:pPr>
            <a:r>
              <a:rPr lang="en-US" sz="1600" dirty="0">
                <a:latin typeface="Calibri" panose="020F0502020204030204" pitchFamily="34" charset="0"/>
                <a:cs typeface="Calibri" panose="020F0502020204030204" pitchFamily="34" charset="0"/>
              </a:rPr>
              <a:t>Three district scale porphyry targets developed in similar geological setting to KSM below Quartz Rise, Bronson Slope and Snip North</a:t>
            </a:r>
          </a:p>
          <a:p>
            <a:pPr marL="177800" indent="-177800">
              <a:lnSpc>
                <a:spcPct val="100000"/>
              </a:lnSpc>
              <a:spcBef>
                <a:spcPts val="0"/>
              </a:spcBef>
              <a:spcAft>
                <a:spcPts val="600"/>
              </a:spcAft>
              <a:buClr>
                <a:srgbClr val="DD9F27"/>
              </a:buClr>
              <a:defRPr/>
            </a:pPr>
            <a:r>
              <a:rPr lang="en-US" sz="1600" dirty="0">
                <a:latin typeface="Calibri" panose="020F0502020204030204" pitchFamily="34" charset="0"/>
                <a:cs typeface="Calibri" panose="020F0502020204030204" pitchFamily="34" charset="0"/>
              </a:rPr>
              <a:t>All three targets validated by geology, geophysics and shallow drilling</a:t>
            </a:r>
          </a:p>
          <a:p>
            <a:pPr marL="177800" indent="-177800">
              <a:lnSpc>
                <a:spcPct val="100000"/>
              </a:lnSpc>
              <a:spcBef>
                <a:spcPts val="0"/>
              </a:spcBef>
              <a:spcAft>
                <a:spcPts val="600"/>
              </a:spcAft>
              <a:buClr>
                <a:srgbClr val="DD9F27"/>
              </a:buClr>
              <a:defRPr/>
            </a:pPr>
            <a:r>
              <a:rPr lang="en-US" sz="1600" dirty="0">
                <a:latin typeface="Calibri" panose="020F0502020204030204" pitchFamily="34" charset="0"/>
                <a:cs typeface="Calibri" panose="020F0502020204030204" pitchFamily="34" charset="0"/>
              </a:rPr>
              <a:t>2023 Program expanded Bronson Slope inferred resource: 5.4M </a:t>
            </a:r>
            <a:r>
              <a:rPr lang="en-US" sz="1600" dirty="0" err="1">
                <a:latin typeface="Calibri" panose="020F0502020204030204" pitchFamily="34" charset="0"/>
                <a:cs typeface="Calibri" panose="020F0502020204030204" pitchFamily="34" charset="0"/>
              </a:rPr>
              <a:t>ozs</a:t>
            </a:r>
            <a:r>
              <a:rPr lang="en-US" sz="1600" dirty="0">
                <a:latin typeface="Calibri" panose="020F0502020204030204" pitchFamily="34" charset="0"/>
                <a:cs typeface="Calibri" panose="020F0502020204030204" pitchFamily="34" charset="0"/>
              </a:rPr>
              <a:t> Au, 1.0B </a:t>
            </a:r>
            <a:r>
              <a:rPr lang="en-US" sz="1600" dirty="0" err="1">
                <a:latin typeface="Calibri" panose="020F0502020204030204" pitchFamily="34" charset="0"/>
                <a:cs typeface="Calibri" panose="020F0502020204030204" pitchFamily="34" charset="0"/>
              </a:rPr>
              <a:t>lbs</a:t>
            </a:r>
            <a:r>
              <a:rPr lang="en-US" sz="1600" dirty="0">
                <a:latin typeface="Calibri" panose="020F0502020204030204" pitchFamily="34" charset="0"/>
                <a:cs typeface="Calibri" panose="020F0502020204030204" pitchFamily="34" charset="0"/>
              </a:rPr>
              <a:t> Cu</a:t>
            </a:r>
          </a:p>
          <a:p>
            <a:pPr marL="177800" indent="-177800">
              <a:lnSpc>
                <a:spcPct val="100000"/>
              </a:lnSpc>
              <a:spcBef>
                <a:spcPts val="0"/>
              </a:spcBef>
              <a:spcAft>
                <a:spcPts val="600"/>
              </a:spcAft>
              <a:buClr>
                <a:srgbClr val="DD9F27"/>
              </a:buClr>
              <a:defRPr/>
            </a:pPr>
            <a:r>
              <a:rPr lang="en-US" sz="1600" dirty="0">
                <a:latin typeface="Calibri" panose="020F0502020204030204" pitchFamily="34" charset="0"/>
                <a:cs typeface="Calibri" panose="020F0502020204030204" pitchFamily="34" charset="0"/>
              </a:rPr>
              <a:t>2024 program confirmed new large gold-copper discovery at Snip North</a:t>
            </a:r>
            <a:endParaRPr lang="en-US" sz="1600" dirty="0">
              <a:effectLst/>
              <a:latin typeface="Calibri" panose="020F0502020204030204" pitchFamily="34" charset="0"/>
              <a:ea typeface="Montserrat" panose="00000500000000000000" pitchFamily="2" charset="0"/>
              <a:cs typeface="Calibri" panose="020F0502020204030204" pitchFamily="34" charset="0"/>
            </a:endParaRPr>
          </a:p>
          <a:p>
            <a:pPr marL="177800" indent="-177800">
              <a:lnSpc>
                <a:spcPct val="100000"/>
              </a:lnSpc>
              <a:spcBef>
                <a:spcPts val="0"/>
              </a:spcBef>
              <a:spcAft>
                <a:spcPts val="600"/>
              </a:spcAft>
              <a:buClr>
                <a:srgbClr val="DD9F27"/>
              </a:buClr>
              <a:defRPr/>
            </a:pPr>
            <a:endParaRPr lang="en-US" sz="1600" dirty="0">
              <a:latin typeface="Calibri" panose="020F0502020204030204" pitchFamily="34" charset="0"/>
              <a:cs typeface="Calibri" panose="020F0502020204030204" pitchFamily="34" charset="0"/>
            </a:endParaRPr>
          </a:p>
          <a:p>
            <a:pPr marL="0" indent="0">
              <a:lnSpc>
                <a:spcPct val="100000"/>
              </a:lnSpc>
              <a:spcBef>
                <a:spcPts val="0"/>
              </a:spcBef>
              <a:spcAft>
                <a:spcPts val="600"/>
              </a:spcAft>
              <a:buClr>
                <a:srgbClr val="DD9F27"/>
              </a:buClr>
              <a:buNone/>
              <a:defRPr/>
            </a:pPr>
            <a:endParaRPr lang="en-US" sz="1600" dirty="0">
              <a:latin typeface="Calibri" panose="020F0502020204030204" pitchFamily="34" charset="0"/>
              <a:cs typeface="Calibri" panose="020F0502020204030204" pitchFamily="34" charset="0"/>
            </a:endParaRPr>
          </a:p>
          <a:p>
            <a:pPr marL="177800" indent="-177800">
              <a:lnSpc>
                <a:spcPct val="100000"/>
              </a:lnSpc>
              <a:spcBef>
                <a:spcPts val="0"/>
              </a:spcBef>
              <a:spcAft>
                <a:spcPts val="600"/>
              </a:spcAft>
              <a:buClr>
                <a:srgbClr val="DD9F27"/>
              </a:buClr>
              <a:defRPr/>
            </a:pPr>
            <a:endParaRPr lang="en-US" sz="1600" dirty="0">
              <a:latin typeface="Calibri" panose="020F0502020204030204" pitchFamily="34" charset="0"/>
              <a:cs typeface="Calibri" panose="020F0502020204030204" pitchFamily="34" charset="0"/>
            </a:endParaRPr>
          </a:p>
          <a:p>
            <a:pPr marL="0" indent="0">
              <a:buNone/>
            </a:pPr>
            <a:endParaRPr lang="en-US" sz="160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B982F15B-E77B-8615-ECFE-E8807B239B0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37221" y="884903"/>
            <a:ext cx="3050396" cy="4660490"/>
          </a:xfrm>
          <a:prstGeom prst="rect">
            <a:avLst/>
          </a:prstGeom>
          <a:ln w="12700">
            <a:solidFill>
              <a:schemeClr val="bg2"/>
            </a:solidFill>
          </a:ln>
        </p:spPr>
      </p:pic>
      <p:sp>
        <p:nvSpPr>
          <p:cNvPr id="10" name="TextBox 9">
            <a:extLst>
              <a:ext uri="{FF2B5EF4-FFF2-40B4-BE49-F238E27FC236}">
                <a16:creationId xmlns:a16="http://schemas.microsoft.com/office/drawing/2014/main" id="{0A878FBD-D49C-FD49-2DE5-94EC1C08A591}"/>
              </a:ext>
            </a:extLst>
          </p:cNvPr>
          <p:cNvSpPr txBox="1"/>
          <p:nvPr/>
        </p:nvSpPr>
        <p:spPr>
          <a:xfrm>
            <a:off x="3803297" y="3376224"/>
            <a:ext cx="5247268" cy="830997"/>
          </a:xfrm>
          <a:prstGeom prst="rect">
            <a:avLst/>
          </a:prstGeom>
          <a:solidFill>
            <a:schemeClr val="tx1"/>
          </a:solidFill>
          <a:ln>
            <a:solidFill>
              <a:schemeClr val="accent1"/>
            </a:solidFill>
          </a:ln>
        </p:spPr>
        <p:txBody>
          <a:bodyPr wrap="square" rtlCol="0" anchor="ctr" anchorCtr="0">
            <a:spAutoFit/>
          </a:bodyPr>
          <a:lstStyle/>
          <a:p>
            <a:pPr marL="0" marR="0" lvl="0" indent="0" algn="ctr"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600" b="1" i="1" u="none" strike="noStrike" kern="1800" cap="none" spc="0" normalizeH="0" baseline="0" noProof="0" dirty="0">
                <a:ln>
                  <a:noFill/>
                </a:ln>
                <a:solidFill>
                  <a:schemeClr val="bg2"/>
                </a:solidFill>
                <a:effectLst/>
                <a:uLnTx/>
                <a:uFillTx/>
                <a:latin typeface="Calibri" panose="020F0502020204030204"/>
                <a:ea typeface="Times New Roman" panose="02020603050405020304" pitchFamily="18" charset="0"/>
                <a:cs typeface="Times New Roman" panose="02020603050405020304" pitchFamily="18" charset="0"/>
              </a:rPr>
              <a:t>Hole 17 intersects 303m of 0.75 </a:t>
            </a:r>
            <a:r>
              <a:rPr kumimoji="0" lang="en-US" sz="1600" b="1" i="1" u="none" strike="noStrike" kern="1800" cap="none" spc="0" normalizeH="0" baseline="0" noProof="0" dirty="0" err="1">
                <a:ln>
                  <a:noFill/>
                </a:ln>
                <a:solidFill>
                  <a:schemeClr val="bg2"/>
                </a:solidFill>
                <a:effectLst/>
                <a:uLnTx/>
                <a:uFillTx/>
                <a:latin typeface="Calibri" panose="020F0502020204030204"/>
                <a:ea typeface="Times New Roman" panose="02020603050405020304" pitchFamily="18" charset="0"/>
                <a:cs typeface="Times New Roman" panose="02020603050405020304" pitchFamily="18" charset="0"/>
              </a:rPr>
              <a:t>gpt</a:t>
            </a:r>
            <a:r>
              <a:rPr kumimoji="0" lang="en-US" sz="1600" b="1" i="1" u="none" strike="noStrike" kern="1800" cap="none" spc="0" normalizeH="0" baseline="0" noProof="0" dirty="0">
                <a:ln>
                  <a:noFill/>
                </a:ln>
                <a:solidFill>
                  <a:schemeClr val="bg2"/>
                </a:solidFill>
                <a:effectLst/>
                <a:uLnTx/>
                <a:uFillTx/>
                <a:latin typeface="Calibri" panose="020F0502020204030204"/>
                <a:ea typeface="Times New Roman" panose="02020603050405020304" pitchFamily="18" charset="0"/>
                <a:cs typeface="Times New Roman" panose="02020603050405020304" pitchFamily="18" charset="0"/>
              </a:rPr>
              <a:t> gold and 0.10% copper</a:t>
            </a:r>
          </a:p>
          <a:p>
            <a:pPr marL="0" marR="0" lvl="0" indent="0" algn="ctr"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600" b="1" i="1" u="none" strike="noStrike" kern="1800" cap="none" spc="0" normalizeH="0" baseline="0" noProof="0" dirty="0">
                <a:ln>
                  <a:noFill/>
                </a:ln>
                <a:solidFill>
                  <a:schemeClr val="bg2"/>
                </a:solidFill>
                <a:effectLst/>
                <a:uLnTx/>
                <a:uFillTx/>
                <a:latin typeface="Calibri" panose="020F0502020204030204"/>
                <a:ea typeface="Times New Roman" panose="02020603050405020304" pitchFamily="18" charset="0"/>
                <a:cs typeface="Times New Roman" panose="02020603050405020304" pitchFamily="18" charset="0"/>
              </a:rPr>
              <a:t>Hole 18 intersects 478m of 0.49 </a:t>
            </a:r>
            <a:r>
              <a:rPr kumimoji="0" lang="en-US" sz="1600" b="1" i="1" u="none" strike="noStrike" kern="1800" cap="none" spc="0" normalizeH="0" baseline="0" noProof="0" dirty="0" err="1">
                <a:ln>
                  <a:noFill/>
                </a:ln>
                <a:solidFill>
                  <a:schemeClr val="bg2"/>
                </a:solidFill>
                <a:effectLst/>
                <a:uLnTx/>
                <a:uFillTx/>
                <a:latin typeface="Calibri" panose="020F0502020204030204"/>
                <a:ea typeface="Times New Roman" panose="02020603050405020304" pitchFamily="18" charset="0"/>
                <a:cs typeface="Times New Roman" panose="02020603050405020304" pitchFamily="18" charset="0"/>
              </a:rPr>
              <a:t>gpt</a:t>
            </a:r>
            <a:r>
              <a:rPr kumimoji="0" lang="en-US" sz="1600" b="1" i="1" u="none" strike="noStrike" kern="1800" cap="none" spc="0" normalizeH="0" baseline="0" noProof="0" dirty="0">
                <a:ln>
                  <a:noFill/>
                </a:ln>
                <a:solidFill>
                  <a:schemeClr val="bg2"/>
                </a:solidFill>
                <a:effectLst/>
                <a:uLnTx/>
                <a:uFillTx/>
                <a:latin typeface="Calibri" panose="020F0502020204030204"/>
                <a:ea typeface="Times New Roman" panose="02020603050405020304" pitchFamily="18" charset="0"/>
                <a:cs typeface="Times New Roman" panose="02020603050405020304" pitchFamily="18" charset="0"/>
              </a:rPr>
              <a:t> gold and 0.13% copper</a:t>
            </a:r>
          </a:p>
          <a:p>
            <a:pPr marL="0" marR="0" lvl="0" indent="0" algn="ctr"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600" b="1" i="1" u="none" strike="noStrike" kern="1800" cap="none" spc="0" normalizeH="0" baseline="0" noProof="0" dirty="0">
                <a:ln>
                  <a:noFill/>
                </a:ln>
                <a:solidFill>
                  <a:schemeClr val="bg2"/>
                </a:solidFill>
                <a:effectLst/>
                <a:uLnTx/>
                <a:uFillTx/>
                <a:latin typeface="Calibri" panose="020F0502020204030204"/>
                <a:ea typeface="Times New Roman" panose="02020603050405020304" pitchFamily="18" charset="0"/>
                <a:cs typeface="Times New Roman" panose="02020603050405020304" pitchFamily="18" charset="0"/>
              </a:rPr>
              <a:t>Hole 20 intersects 532m of 0.48 </a:t>
            </a:r>
            <a:r>
              <a:rPr kumimoji="0" lang="en-US" sz="1600" b="1" i="1" u="none" strike="noStrike" kern="1800" cap="none" spc="0" normalizeH="0" baseline="0" noProof="0" dirty="0" err="1">
                <a:ln>
                  <a:noFill/>
                </a:ln>
                <a:solidFill>
                  <a:schemeClr val="bg2"/>
                </a:solidFill>
                <a:effectLst/>
                <a:uLnTx/>
                <a:uFillTx/>
                <a:latin typeface="Calibri" panose="020F0502020204030204"/>
                <a:ea typeface="Times New Roman" panose="02020603050405020304" pitchFamily="18" charset="0"/>
                <a:cs typeface="Times New Roman" panose="02020603050405020304" pitchFamily="18" charset="0"/>
              </a:rPr>
              <a:t>gpt</a:t>
            </a:r>
            <a:r>
              <a:rPr kumimoji="0" lang="en-US" sz="1600" b="1" i="1" u="none" strike="noStrike" kern="1800" cap="none" spc="0" normalizeH="0" baseline="0" noProof="0" dirty="0">
                <a:ln>
                  <a:noFill/>
                </a:ln>
                <a:solidFill>
                  <a:schemeClr val="bg2"/>
                </a:solidFill>
                <a:effectLst/>
                <a:uLnTx/>
                <a:uFillTx/>
                <a:latin typeface="Calibri" panose="020F0502020204030204"/>
                <a:ea typeface="Times New Roman" panose="02020603050405020304" pitchFamily="18" charset="0"/>
                <a:cs typeface="Times New Roman" panose="02020603050405020304" pitchFamily="18" charset="0"/>
              </a:rPr>
              <a:t> gold and 0.10% copper</a:t>
            </a:r>
            <a:endParaRPr kumimoji="0" lang="en-US" sz="1600" b="1" i="0" u="none" strike="noStrike" kern="1200" cap="none" spc="0" normalizeH="0" baseline="0" noProof="0" dirty="0">
              <a:ln>
                <a:noFill/>
              </a:ln>
              <a:solidFill>
                <a:schemeClr val="bg2"/>
              </a:solidFill>
              <a:effectLst/>
              <a:uLnTx/>
              <a:uFillTx/>
              <a:latin typeface="Calibri" panose="020F0502020204030204"/>
              <a:ea typeface="Montserrat" panose="00000500000000000000" pitchFamily="2" charset="0"/>
              <a:cs typeface="Montserrat" panose="00000500000000000000" pitchFamily="2" charset="0"/>
            </a:endParaRPr>
          </a:p>
        </p:txBody>
      </p:sp>
      <p:sp>
        <p:nvSpPr>
          <p:cNvPr id="2" name="Text Placeholder 6">
            <a:extLst>
              <a:ext uri="{FF2B5EF4-FFF2-40B4-BE49-F238E27FC236}">
                <a16:creationId xmlns:a16="http://schemas.microsoft.com/office/drawing/2014/main" id="{A44A2DCD-9F1E-7E05-6772-D6C2CEBBF3AA}"/>
              </a:ext>
            </a:extLst>
          </p:cNvPr>
          <p:cNvSpPr txBox="1">
            <a:spLocks/>
          </p:cNvSpPr>
          <p:nvPr/>
        </p:nvSpPr>
        <p:spPr>
          <a:xfrm>
            <a:off x="3703096" y="4316054"/>
            <a:ext cx="7803104" cy="665053"/>
          </a:xfrm>
          <a:prstGeom prst="rect">
            <a:avLst/>
          </a:prstGeom>
        </p:spPr>
        <p:txBody>
          <a:bodyPr vert="horz" lIns="36000" tIns="45720" rIns="36000" bIns="45720" rtlCol="0">
            <a:noAutofit/>
          </a:bodyPr>
          <a:lstStyle>
            <a:lvl1pPr marL="266700" indent="-266700" algn="l" defTabSz="914400" rtl="0" eaLnBrk="1" latinLnBrk="0" hangingPunct="1">
              <a:lnSpc>
                <a:spcPct val="125000"/>
              </a:lnSpc>
              <a:spcBef>
                <a:spcPts val="500"/>
              </a:spcBef>
              <a:buClr>
                <a:schemeClr val="accent1"/>
              </a:buClr>
              <a:buFont typeface="Montserrat" panose="00000500000000000000" pitchFamily="2" charset="0"/>
              <a:buChar char="▶"/>
              <a:defRPr sz="1400" b="0" i="0" kern="1200">
                <a:solidFill>
                  <a:schemeClr val="tx1"/>
                </a:solidFill>
                <a:latin typeface="Calibri Light" panose="020F0302020204030204" pitchFamily="34" charset="0"/>
                <a:ea typeface="+mn-ea"/>
                <a:cs typeface="Calibri Light" panose="020F0302020204030204" pitchFamily="34" charset="0"/>
              </a:defRPr>
            </a:lvl1pPr>
            <a:lvl2pPr marL="450850" indent="-269875" algn="l" defTabSz="914400" rtl="0" eaLnBrk="1" latinLnBrk="0" hangingPunct="1">
              <a:lnSpc>
                <a:spcPct val="125000"/>
              </a:lnSpc>
              <a:spcBef>
                <a:spcPts val="500"/>
              </a:spcBef>
              <a:buClr>
                <a:schemeClr val="accent1"/>
              </a:buClr>
              <a:buFont typeface="Montserrat" panose="00000500000000000000" pitchFamily="2" charset="0"/>
              <a:buChar char="▶"/>
              <a:defRPr sz="1400" b="0" i="0" kern="1200">
                <a:solidFill>
                  <a:schemeClr val="tx1"/>
                </a:solidFill>
                <a:latin typeface="Calibri Light" panose="020F0302020204030204" pitchFamily="34" charset="0"/>
                <a:ea typeface="+mn-ea"/>
                <a:cs typeface="Calibri Light" panose="020F0302020204030204" pitchFamily="34" charset="0"/>
              </a:defRPr>
            </a:lvl2pPr>
            <a:lvl3pPr marL="720725"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3pPr>
            <a:lvl4pPr marL="992188"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4pPr>
            <a:lvl5pPr marL="1262063" indent="-2587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lnSpc>
                <a:spcPct val="100000"/>
              </a:lnSpc>
              <a:spcBef>
                <a:spcPts val="0"/>
              </a:spcBef>
              <a:spcAft>
                <a:spcPts val="600"/>
              </a:spcAft>
              <a:buClr>
                <a:srgbClr val="DD9F27"/>
              </a:buClr>
              <a:defRPr/>
            </a:pPr>
            <a:r>
              <a:rPr lang="en-US" sz="1600" b="1" kern="1800" dirty="0">
                <a:solidFill>
                  <a:schemeClr val="bg2"/>
                </a:solidFill>
                <a:latin typeface="Calibri" panose="020F0502020204030204" pitchFamily="34" charset="0"/>
                <a:ea typeface="Times New Roman" panose="02020603050405020304" pitchFamily="18" charset="0"/>
                <a:cs typeface="Calibri" panose="020F0502020204030204" pitchFamily="34" charset="0"/>
              </a:rPr>
              <a:t>2025 21k meter follow-up drill program underway to allow for maiden resource estimate for Snip North in Q1 2026 with mineralization </a:t>
            </a:r>
            <a:r>
              <a:rPr lang="en-US" sz="1600" b="1" kern="1800">
                <a:solidFill>
                  <a:schemeClr val="bg2"/>
                </a:solidFill>
                <a:latin typeface="Calibri" panose="020F0502020204030204" pitchFamily="34" charset="0"/>
                <a:ea typeface="Times New Roman" panose="02020603050405020304" pitchFamily="18" charset="0"/>
                <a:cs typeface="Calibri" panose="020F0502020204030204" pitchFamily="34" charset="0"/>
              </a:rPr>
              <a:t>extending 1,800x600x600 </a:t>
            </a:r>
            <a:r>
              <a:rPr lang="en-US" sz="1600" b="1" kern="1800" dirty="0">
                <a:solidFill>
                  <a:schemeClr val="bg2"/>
                </a:solidFill>
                <a:latin typeface="Calibri" panose="020F0502020204030204" pitchFamily="34" charset="0"/>
                <a:ea typeface="Times New Roman" panose="02020603050405020304" pitchFamily="18" charset="0"/>
                <a:cs typeface="Calibri" panose="020F0502020204030204" pitchFamily="34" charset="0"/>
              </a:rPr>
              <a:t>meters</a:t>
            </a:r>
            <a:endParaRPr lang="en-US" sz="1600" dirty="0">
              <a:solidFill>
                <a:schemeClr val="bg2"/>
              </a:solidFill>
              <a:latin typeface="Calibri" panose="020F0502020204030204" pitchFamily="34" charset="0"/>
              <a:cs typeface="Calibri" panose="020F0502020204030204" pitchFamily="34" charset="0"/>
            </a:endParaRPr>
          </a:p>
          <a:p>
            <a:pPr marL="0" indent="0">
              <a:lnSpc>
                <a:spcPct val="100000"/>
              </a:lnSpc>
              <a:spcBef>
                <a:spcPts val="0"/>
              </a:spcBef>
              <a:spcAft>
                <a:spcPts val="600"/>
              </a:spcAft>
              <a:buClr>
                <a:srgbClr val="DD9F27"/>
              </a:buClr>
              <a:buFont typeface="Montserrat" panose="00000500000000000000" pitchFamily="2" charset="0"/>
              <a:buNone/>
              <a:defRPr/>
            </a:pPr>
            <a:endParaRPr lang="en-US" sz="1600" dirty="0">
              <a:solidFill>
                <a:schemeClr val="bg2"/>
              </a:solidFill>
              <a:latin typeface="Calibri" panose="020F0502020204030204" pitchFamily="34" charset="0"/>
              <a:cs typeface="Calibri" panose="020F0502020204030204" pitchFamily="34" charset="0"/>
            </a:endParaRPr>
          </a:p>
          <a:p>
            <a:pPr marL="177800" indent="-177800">
              <a:lnSpc>
                <a:spcPct val="100000"/>
              </a:lnSpc>
              <a:spcBef>
                <a:spcPts val="0"/>
              </a:spcBef>
              <a:spcAft>
                <a:spcPts val="600"/>
              </a:spcAft>
              <a:buClr>
                <a:srgbClr val="DD9F27"/>
              </a:buClr>
              <a:defRPr/>
            </a:pPr>
            <a:endParaRPr lang="en-US" sz="1600" dirty="0">
              <a:solidFill>
                <a:schemeClr val="bg2"/>
              </a:solidFill>
              <a:latin typeface="Calibri" panose="020F0502020204030204" pitchFamily="34" charset="0"/>
              <a:cs typeface="Calibri" panose="020F0502020204030204" pitchFamily="34" charset="0"/>
            </a:endParaRPr>
          </a:p>
          <a:p>
            <a:pPr marL="0" indent="0">
              <a:buFont typeface="Montserrat" panose="00000500000000000000" pitchFamily="2" charset="0"/>
              <a:buNone/>
            </a:pPr>
            <a:endParaRPr lang="en-US" sz="1600" dirty="0">
              <a:solidFill>
                <a:schemeClr val="bg2"/>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D3F5BDA0-7417-3B7C-D9F0-09BA63964099}"/>
              </a:ext>
            </a:extLst>
          </p:cNvPr>
          <p:cNvSpPr txBox="1"/>
          <p:nvPr/>
        </p:nvSpPr>
        <p:spPr>
          <a:xfrm>
            <a:off x="3828697" y="4986664"/>
            <a:ext cx="5247268" cy="1077218"/>
          </a:xfrm>
          <a:prstGeom prst="rect">
            <a:avLst/>
          </a:prstGeom>
          <a:solidFill>
            <a:schemeClr val="tx1"/>
          </a:solidFill>
          <a:ln>
            <a:solidFill>
              <a:schemeClr val="accent1"/>
            </a:solidFill>
          </a:ln>
        </p:spPr>
        <p:txBody>
          <a:bodyPr wrap="square" rtlCol="0" anchor="ctr" anchorCtr="0">
            <a:spAutoFit/>
          </a:bodyPr>
          <a:lstStyle/>
          <a:p>
            <a:pPr marL="0" marR="0" lvl="0" indent="0" algn="ctr"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600" b="1" i="1" u="none" strike="noStrike" kern="1800" cap="none" spc="0" normalizeH="0" baseline="0" noProof="0" dirty="0">
                <a:ln>
                  <a:noFill/>
                </a:ln>
                <a:solidFill>
                  <a:schemeClr val="bg2"/>
                </a:solidFill>
                <a:effectLst/>
                <a:uLnTx/>
                <a:uFillTx/>
                <a:latin typeface="Calibri" panose="020F0502020204030204"/>
                <a:ea typeface="Times New Roman" panose="02020603050405020304" pitchFamily="18" charset="0"/>
                <a:cs typeface="Times New Roman" panose="02020603050405020304" pitchFamily="18" charset="0"/>
              </a:rPr>
              <a:t>Hole 25 intersects 729m of 0.48 </a:t>
            </a:r>
            <a:r>
              <a:rPr kumimoji="0" lang="en-US" sz="1600" b="1" i="1" u="none" strike="noStrike" kern="1800" cap="none" spc="0" normalizeH="0" baseline="0" noProof="0" dirty="0" err="1">
                <a:ln>
                  <a:noFill/>
                </a:ln>
                <a:solidFill>
                  <a:schemeClr val="bg2"/>
                </a:solidFill>
                <a:effectLst/>
                <a:uLnTx/>
                <a:uFillTx/>
                <a:latin typeface="Calibri" panose="020F0502020204030204"/>
                <a:ea typeface="Times New Roman" panose="02020603050405020304" pitchFamily="18" charset="0"/>
                <a:cs typeface="Times New Roman" panose="02020603050405020304" pitchFamily="18" charset="0"/>
              </a:rPr>
              <a:t>gpt</a:t>
            </a:r>
            <a:r>
              <a:rPr kumimoji="0" lang="en-US" sz="1600" b="1" i="1" u="none" strike="noStrike" kern="1800" cap="none" spc="0" normalizeH="0" baseline="0" noProof="0" dirty="0">
                <a:ln>
                  <a:noFill/>
                </a:ln>
                <a:solidFill>
                  <a:schemeClr val="bg2"/>
                </a:solidFill>
                <a:effectLst/>
                <a:uLnTx/>
                <a:uFillTx/>
                <a:latin typeface="Calibri" panose="020F0502020204030204"/>
                <a:ea typeface="Times New Roman" panose="02020603050405020304" pitchFamily="18" charset="0"/>
                <a:cs typeface="Times New Roman" panose="02020603050405020304" pitchFamily="18" charset="0"/>
              </a:rPr>
              <a:t> gold and 0.16% copper</a:t>
            </a:r>
            <a:endParaRPr lang="en-US" sz="1600" b="1" i="1" kern="1800" dirty="0">
              <a:solidFill>
                <a:schemeClr val="bg2"/>
              </a:solidFill>
              <a:latin typeface="Calibri" panose="020F0502020204030204"/>
              <a:ea typeface="Times New Roman" panose="02020603050405020304" pitchFamily="18" charset="0"/>
              <a:cs typeface="Times New Roman" panose="02020603050405020304" pitchFamily="18" charset="0"/>
            </a:endParaRPr>
          </a:p>
          <a:p>
            <a:pPr marL="0" marR="0" lvl="0" indent="0" defTabSz="914400" rtl="0" eaLnBrk="1" fontAlgn="auto" latinLnBrk="0" hangingPunct="1">
              <a:spcBef>
                <a:spcPts val="0"/>
              </a:spcBef>
              <a:spcAft>
                <a:spcPts val="0"/>
              </a:spcAft>
              <a:buClrTx/>
              <a:buSzTx/>
              <a:tabLst/>
              <a:defRPr/>
            </a:pPr>
            <a:r>
              <a:rPr lang="en-US" sz="1600" b="1" i="1" kern="1800" dirty="0">
                <a:solidFill>
                  <a:schemeClr val="bg2"/>
                </a:solidFill>
                <a:latin typeface="Calibri" panose="020F0502020204030204"/>
                <a:ea typeface="Times New Roman" panose="02020603050405020304" pitchFamily="18" charset="0"/>
                <a:cs typeface="Times New Roman" panose="02020603050405020304" pitchFamily="18" charset="0"/>
              </a:rPr>
              <a:t>   Including 254 meters of 0.77 </a:t>
            </a:r>
            <a:r>
              <a:rPr lang="en-US" sz="1600" b="1" i="1" kern="1800" dirty="0" err="1">
                <a:solidFill>
                  <a:schemeClr val="bg2"/>
                </a:solidFill>
                <a:latin typeface="Calibri" panose="020F0502020204030204"/>
                <a:ea typeface="Times New Roman" panose="02020603050405020304" pitchFamily="18" charset="0"/>
                <a:cs typeface="Times New Roman" panose="02020603050405020304" pitchFamily="18" charset="0"/>
              </a:rPr>
              <a:t>gpt</a:t>
            </a:r>
            <a:r>
              <a:rPr lang="en-US" sz="1600" b="1" i="1" kern="1800" dirty="0">
                <a:solidFill>
                  <a:schemeClr val="bg2"/>
                </a:solidFill>
                <a:latin typeface="Calibri" panose="020F0502020204030204"/>
                <a:ea typeface="Times New Roman" panose="02020603050405020304" pitchFamily="18" charset="0"/>
                <a:cs typeface="Times New Roman" panose="02020603050405020304" pitchFamily="18" charset="0"/>
              </a:rPr>
              <a:t> gold and .31% copper</a:t>
            </a:r>
            <a:endParaRPr kumimoji="0" lang="en-US" sz="1600" b="1" i="1" u="none" strike="noStrike" kern="1800" cap="none" spc="0" normalizeH="0" baseline="0" noProof="0" dirty="0">
              <a:ln>
                <a:noFill/>
              </a:ln>
              <a:solidFill>
                <a:schemeClr val="bg2"/>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600" b="1" i="1" u="none" strike="noStrike" kern="1800" cap="none" spc="0" normalizeH="0" baseline="0" noProof="0" dirty="0">
                <a:ln>
                  <a:noFill/>
                </a:ln>
                <a:solidFill>
                  <a:schemeClr val="bg2"/>
                </a:solidFill>
                <a:effectLst/>
                <a:uLnTx/>
                <a:uFillTx/>
                <a:latin typeface="Calibri" panose="020F0502020204030204"/>
                <a:ea typeface="Times New Roman" panose="02020603050405020304" pitchFamily="18" charset="0"/>
                <a:cs typeface="Times New Roman" panose="02020603050405020304" pitchFamily="18" charset="0"/>
              </a:rPr>
              <a:t>Hole 30 intersects 560m of 0.87 </a:t>
            </a:r>
            <a:r>
              <a:rPr kumimoji="0" lang="en-US" sz="1600" b="1" i="1" u="none" strike="noStrike" kern="1800" cap="none" spc="0" normalizeH="0" baseline="0" noProof="0" dirty="0" err="1">
                <a:ln>
                  <a:noFill/>
                </a:ln>
                <a:solidFill>
                  <a:schemeClr val="bg2"/>
                </a:solidFill>
                <a:effectLst/>
                <a:uLnTx/>
                <a:uFillTx/>
                <a:latin typeface="Calibri" panose="020F0502020204030204"/>
                <a:ea typeface="Times New Roman" panose="02020603050405020304" pitchFamily="18" charset="0"/>
                <a:cs typeface="Times New Roman" panose="02020603050405020304" pitchFamily="18" charset="0"/>
              </a:rPr>
              <a:t>gpt</a:t>
            </a:r>
            <a:r>
              <a:rPr kumimoji="0" lang="en-US" sz="1600" b="1" i="1" u="none" strike="noStrike" kern="1800" cap="none" spc="0" normalizeH="0" baseline="0" noProof="0" dirty="0">
                <a:ln>
                  <a:noFill/>
                </a:ln>
                <a:solidFill>
                  <a:schemeClr val="bg2"/>
                </a:solidFill>
                <a:effectLst/>
                <a:uLnTx/>
                <a:uFillTx/>
                <a:latin typeface="Calibri" panose="020F0502020204030204"/>
                <a:ea typeface="Times New Roman" panose="02020603050405020304" pitchFamily="18" charset="0"/>
                <a:cs typeface="Times New Roman" panose="02020603050405020304" pitchFamily="18" charset="0"/>
              </a:rPr>
              <a:t> gold and 0.16% copper</a:t>
            </a:r>
            <a:endParaRPr lang="en-US" sz="1600" b="1" i="1" kern="1800" dirty="0">
              <a:solidFill>
                <a:schemeClr val="bg2"/>
              </a:solidFill>
              <a:latin typeface="Calibri" panose="020F0502020204030204"/>
              <a:ea typeface="Times New Roman" panose="02020603050405020304" pitchFamily="18" charset="0"/>
              <a:cs typeface="Times New Roman" panose="02020603050405020304" pitchFamily="18" charset="0"/>
            </a:endParaRPr>
          </a:p>
          <a:p>
            <a:pPr marL="0" marR="0" lvl="0" indent="0" defTabSz="914400" rtl="0" eaLnBrk="1" fontAlgn="auto" latinLnBrk="0" hangingPunct="1">
              <a:spcBef>
                <a:spcPts val="0"/>
              </a:spcBef>
              <a:spcAft>
                <a:spcPts val="0"/>
              </a:spcAft>
              <a:buClrTx/>
              <a:buSzTx/>
              <a:tabLst/>
              <a:defRPr/>
            </a:pPr>
            <a:r>
              <a:rPr lang="en-US" sz="1600" b="1" i="1" kern="1800" dirty="0">
                <a:solidFill>
                  <a:schemeClr val="bg2"/>
                </a:solidFill>
                <a:latin typeface="Calibri" panose="020F0502020204030204"/>
                <a:ea typeface="Montserrat" panose="00000500000000000000" pitchFamily="2" charset="0"/>
                <a:cs typeface="Times New Roman" panose="02020603050405020304" pitchFamily="18" charset="0"/>
              </a:rPr>
              <a:t>   Including 57.6m of 2.62 </a:t>
            </a:r>
            <a:r>
              <a:rPr lang="en-US" sz="1600" b="1" i="1" kern="1800" dirty="0" err="1">
                <a:solidFill>
                  <a:schemeClr val="bg2"/>
                </a:solidFill>
                <a:latin typeface="Calibri" panose="020F0502020204030204"/>
                <a:ea typeface="Montserrat" panose="00000500000000000000" pitchFamily="2" charset="0"/>
                <a:cs typeface="Times New Roman" panose="02020603050405020304" pitchFamily="18" charset="0"/>
              </a:rPr>
              <a:t>gpt</a:t>
            </a:r>
            <a:r>
              <a:rPr lang="en-US" sz="1600" b="1" i="1" kern="1800" dirty="0">
                <a:solidFill>
                  <a:schemeClr val="bg2"/>
                </a:solidFill>
                <a:latin typeface="Calibri" panose="020F0502020204030204"/>
                <a:ea typeface="Montserrat" panose="00000500000000000000" pitchFamily="2" charset="0"/>
                <a:cs typeface="Times New Roman" panose="02020603050405020304" pitchFamily="18" charset="0"/>
              </a:rPr>
              <a:t> gold and 0.40% copper</a:t>
            </a:r>
            <a:endParaRPr kumimoji="0" lang="en-US" sz="1600" b="1" i="0" u="none" strike="noStrike" kern="1200" cap="none" spc="0" normalizeH="0" baseline="0" noProof="0" dirty="0">
              <a:ln>
                <a:noFill/>
              </a:ln>
              <a:solidFill>
                <a:schemeClr val="bg2"/>
              </a:solidFill>
              <a:effectLst/>
              <a:uLnTx/>
              <a:uFillTx/>
              <a:latin typeface="Calibri" panose="020F0502020204030204"/>
              <a:ea typeface="Montserrat" panose="00000500000000000000" pitchFamily="2" charset="0"/>
              <a:cs typeface="Montserrat" panose="00000500000000000000" pitchFamily="2" charset="0"/>
            </a:endParaRPr>
          </a:p>
        </p:txBody>
      </p:sp>
    </p:spTree>
    <p:extLst>
      <p:ext uri="{BB962C8B-B14F-4D97-AF65-F5344CB8AC3E}">
        <p14:creationId xmlns:p14="http://schemas.microsoft.com/office/powerpoint/2010/main" val="2608466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0F17BE-FA0C-86A5-5D36-D2A8859DA663}"/>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1"/>
            <a:ext cx="12192000" cy="6415089"/>
          </a:xfrm>
          <a:prstGeom prst="rect">
            <a:avLst/>
          </a:prstGeom>
        </p:spPr>
      </p:pic>
      <p:sp>
        <p:nvSpPr>
          <p:cNvPr id="10" name="Rectangle 9">
            <a:extLst>
              <a:ext uri="{FF2B5EF4-FFF2-40B4-BE49-F238E27FC236}">
                <a16:creationId xmlns:a16="http://schemas.microsoft.com/office/drawing/2014/main" id="{193D16CD-6ECC-362C-6D6E-CD7B968186AD}"/>
              </a:ext>
            </a:extLst>
          </p:cNvPr>
          <p:cNvSpPr/>
          <p:nvPr/>
        </p:nvSpPr>
        <p:spPr>
          <a:xfrm>
            <a:off x="0" y="-1"/>
            <a:ext cx="12192000" cy="3457575"/>
          </a:xfrm>
          <a:prstGeom prst="rect">
            <a:avLst/>
          </a:prstGeom>
          <a:gradFill>
            <a:gsLst>
              <a:gs pos="24000">
                <a:schemeClr val="bg1">
                  <a:lumMod val="50000"/>
                  <a:alpha val="43228"/>
                </a:schemeClr>
              </a:gs>
              <a:gs pos="100000">
                <a:schemeClr val="bg1">
                  <a:lumMod val="90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5863DA02-D583-0561-D58D-90C64E293CBF}"/>
              </a:ext>
            </a:extLst>
          </p:cNvPr>
          <p:cNvSpPr/>
          <p:nvPr/>
        </p:nvSpPr>
        <p:spPr>
          <a:xfrm>
            <a:off x="8607746" y="-12863"/>
            <a:ext cx="3090565" cy="6438378"/>
          </a:xfrm>
          <a:custGeom>
            <a:avLst/>
            <a:gdLst>
              <a:gd name="connsiteX0" fmla="*/ 0 w 1205753"/>
              <a:gd name="connsiteY0" fmla="*/ 0 h 6871447"/>
              <a:gd name="connsiteX1" fmla="*/ 183776 w 1205753"/>
              <a:gd name="connsiteY1" fmla="*/ 0 h 6871447"/>
              <a:gd name="connsiteX2" fmla="*/ 1205753 w 1205753"/>
              <a:gd name="connsiteY2" fmla="*/ 1990164 h 6871447"/>
              <a:gd name="connsiteX3" fmla="*/ 183777 w 1205753"/>
              <a:gd name="connsiteY3" fmla="*/ 6871447 h 6871447"/>
              <a:gd name="connsiteX4" fmla="*/ 123 w 1205753"/>
              <a:gd name="connsiteY4" fmla="*/ 6870864 h 6871447"/>
              <a:gd name="connsiteX5" fmla="*/ 1021977 w 1205753"/>
              <a:gd name="connsiteY5" fmla="*/ 1990164 h 6871447"/>
              <a:gd name="connsiteX0" fmla="*/ 0 w 2068395"/>
              <a:gd name="connsiteY0" fmla="*/ 0 h 6871447"/>
              <a:gd name="connsiteX1" fmla="*/ 183776 w 2068395"/>
              <a:gd name="connsiteY1" fmla="*/ 0 h 6871447"/>
              <a:gd name="connsiteX2" fmla="*/ 2068395 w 2068395"/>
              <a:gd name="connsiteY2" fmla="*/ 1955659 h 6871447"/>
              <a:gd name="connsiteX3" fmla="*/ 183777 w 2068395"/>
              <a:gd name="connsiteY3" fmla="*/ 6871447 h 6871447"/>
              <a:gd name="connsiteX4" fmla="*/ 123 w 2068395"/>
              <a:gd name="connsiteY4" fmla="*/ 6870864 h 6871447"/>
              <a:gd name="connsiteX5" fmla="*/ 1021977 w 2068395"/>
              <a:gd name="connsiteY5" fmla="*/ 1990164 h 6871447"/>
              <a:gd name="connsiteX6" fmla="*/ 0 w 2068395"/>
              <a:gd name="connsiteY6" fmla="*/ 0 h 6871447"/>
              <a:gd name="connsiteX0" fmla="*/ 0 w 2068395"/>
              <a:gd name="connsiteY0" fmla="*/ 0 h 6871447"/>
              <a:gd name="connsiteX1" fmla="*/ 1322463 w 2068395"/>
              <a:gd name="connsiteY1" fmla="*/ 17253 h 6871447"/>
              <a:gd name="connsiteX2" fmla="*/ 2068395 w 2068395"/>
              <a:gd name="connsiteY2" fmla="*/ 1955659 h 6871447"/>
              <a:gd name="connsiteX3" fmla="*/ 183777 w 2068395"/>
              <a:gd name="connsiteY3" fmla="*/ 6871447 h 6871447"/>
              <a:gd name="connsiteX4" fmla="*/ 123 w 2068395"/>
              <a:gd name="connsiteY4" fmla="*/ 6870864 h 6871447"/>
              <a:gd name="connsiteX5" fmla="*/ 1021977 w 2068395"/>
              <a:gd name="connsiteY5" fmla="*/ 1990164 h 6871447"/>
              <a:gd name="connsiteX6" fmla="*/ 0 w 2068395"/>
              <a:gd name="connsiteY6" fmla="*/ 0 h 6871447"/>
              <a:gd name="connsiteX0" fmla="*/ 0 w 2068395"/>
              <a:gd name="connsiteY0" fmla="*/ 0 h 6888699"/>
              <a:gd name="connsiteX1" fmla="*/ 1322463 w 2068395"/>
              <a:gd name="connsiteY1" fmla="*/ 17253 h 6888699"/>
              <a:gd name="connsiteX2" fmla="*/ 2068395 w 2068395"/>
              <a:gd name="connsiteY2" fmla="*/ 1955659 h 6888699"/>
              <a:gd name="connsiteX3" fmla="*/ 1098177 w 2068395"/>
              <a:gd name="connsiteY3" fmla="*/ 6888699 h 6888699"/>
              <a:gd name="connsiteX4" fmla="*/ 123 w 2068395"/>
              <a:gd name="connsiteY4" fmla="*/ 6870864 h 6888699"/>
              <a:gd name="connsiteX5" fmla="*/ 1021977 w 2068395"/>
              <a:gd name="connsiteY5" fmla="*/ 1990164 h 6888699"/>
              <a:gd name="connsiteX6" fmla="*/ 0 w 2068395"/>
              <a:gd name="connsiteY6" fmla="*/ 0 h 6888699"/>
              <a:gd name="connsiteX0" fmla="*/ 0 w 2741256"/>
              <a:gd name="connsiteY0" fmla="*/ 0 h 6888699"/>
              <a:gd name="connsiteX1" fmla="*/ 1322463 w 2741256"/>
              <a:gd name="connsiteY1" fmla="*/ 17253 h 6888699"/>
              <a:gd name="connsiteX2" fmla="*/ 2741256 w 2741256"/>
              <a:gd name="connsiteY2" fmla="*/ 1972912 h 6888699"/>
              <a:gd name="connsiteX3" fmla="*/ 1098177 w 2741256"/>
              <a:gd name="connsiteY3" fmla="*/ 6888699 h 6888699"/>
              <a:gd name="connsiteX4" fmla="*/ 123 w 2741256"/>
              <a:gd name="connsiteY4" fmla="*/ 6870864 h 6888699"/>
              <a:gd name="connsiteX5" fmla="*/ 1021977 w 2741256"/>
              <a:gd name="connsiteY5" fmla="*/ 1990164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1972912 h 6888699"/>
              <a:gd name="connsiteX3" fmla="*/ 1098177 w 2741256"/>
              <a:gd name="connsiteY3" fmla="*/ 6888699 h 6888699"/>
              <a:gd name="connsiteX4" fmla="*/ 123 w 2741256"/>
              <a:gd name="connsiteY4" fmla="*/ 6870864 h 6888699"/>
              <a:gd name="connsiteX5" fmla="*/ 1021977 w 2741256"/>
              <a:gd name="connsiteY5" fmla="*/ 1990164 h 6888699"/>
              <a:gd name="connsiteX6" fmla="*/ 0 w 2741256"/>
              <a:gd name="connsiteY6" fmla="*/ 0 h 6888699"/>
              <a:gd name="connsiteX0" fmla="*/ 0 w 2741256"/>
              <a:gd name="connsiteY0" fmla="*/ 0 h 6871446"/>
              <a:gd name="connsiteX1" fmla="*/ 1978071 w 2741256"/>
              <a:gd name="connsiteY1" fmla="*/ 17253 h 6871446"/>
              <a:gd name="connsiteX2" fmla="*/ 2741256 w 2741256"/>
              <a:gd name="connsiteY2" fmla="*/ 1972912 h 6871446"/>
              <a:gd name="connsiteX3" fmla="*/ 1926313 w 2741256"/>
              <a:gd name="connsiteY3" fmla="*/ 6871446 h 6871446"/>
              <a:gd name="connsiteX4" fmla="*/ 123 w 2741256"/>
              <a:gd name="connsiteY4" fmla="*/ 6870864 h 6871446"/>
              <a:gd name="connsiteX5" fmla="*/ 1021977 w 2741256"/>
              <a:gd name="connsiteY5" fmla="*/ 1990164 h 6871446"/>
              <a:gd name="connsiteX6" fmla="*/ 0 w 2741256"/>
              <a:gd name="connsiteY6" fmla="*/ 0 h 6871446"/>
              <a:gd name="connsiteX0" fmla="*/ 0 w 2741256"/>
              <a:gd name="connsiteY0" fmla="*/ 0 h 6870864"/>
              <a:gd name="connsiteX1" fmla="*/ 1978071 w 2741256"/>
              <a:gd name="connsiteY1" fmla="*/ 17253 h 6870864"/>
              <a:gd name="connsiteX2" fmla="*/ 2741256 w 2741256"/>
              <a:gd name="connsiteY2" fmla="*/ 1972912 h 6870864"/>
              <a:gd name="connsiteX3" fmla="*/ 1822796 w 2741256"/>
              <a:gd name="connsiteY3" fmla="*/ 6854193 h 6870864"/>
              <a:gd name="connsiteX4" fmla="*/ 123 w 2741256"/>
              <a:gd name="connsiteY4" fmla="*/ 6870864 h 6870864"/>
              <a:gd name="connsiteX5" fmla="*/ 1021977 w 2741256"/>
              <a:gd name="connsiteY5" fmla="*/ 1990164 h 6870864"/>
              <a:gd name="connsiteX6" fmla="*/ 0 w 2741256"/>
              <a:gd name="connsiteY6" fmla="*/ 0 h 6870864"/>
              <a:gd name="connsiteX0" fmla="*/ 0 w 2741256"/>
              <a:gd name="connsiteY0" fmla="*/ 0 h 6871446"/>
              <a:gd name="connsiteX1" fmla="*/ 1978071 w 2741256"/>
              <a:gd name="connsiteY1" fmla="*/ 17253 h 6871446"/>
              <a:gd name="connsiteX2" fmla="*/ 2741256 w 2741256"/>
              <a:gd name="connsiteY2" fmla="*/ 1972912 h 6871446"/>
              <a:gd name="connsiteX3" fmla="*/ 1808861 w 2741256"/>
              <a:gd name="connsiteY3" fmla="*/ 6871446 h 6871446"/>
              <a:gd name="connsiteX4" fmla="*/ 123 w 2741256"/>
              <a:gd name="connsiteY4" fmla="*/ 6870864 h 6871446"/>
              <a:gd name="connsiteX5" fmla="*/ 1021977 w 2741256"/>
              <a:gd name="connsiteY5" fmla="*/ 1990164 h 6871446"/>
              <a:gd name="connsiteX6" fmla="*/ 0 w 2741256"/>
              <a:gd name="connsiteY6" fmla="*/ 0 h 6871446"/>
              <a:gd name="connsiteX0" fmla="*/ 0 w 2741256"/>
              <a:gd name="connsiteY0" fmla="*/ 0 h 6888117"/>
              <a:gd name="connsiteX1" fmla="*/ 1978071 w 2741256"/>
              <a:gd name="connsiteY1" fmla="*/ 17253 h 6888117"/>
              <a:gd name="connsiteX2" fmla="*/ 2741256 w 2741256"/>
              <a:gd name="connsiteY2" fmla="*/ 1972912 h 6888117"/>
              <a:gd name="connsiteX3" fmla="*/ 1808861 w 2741256"/>
              <a:gd name="connsiteY3" fmla="*/ 6871446 h 6888117"/>
              <a:gd name="connsiteX4" fmla="*/ 209155 w 2741256"/>
              <a:gd name="connsiteY4" fmla="*/ 6888117 h 6888117"/>
              <a:gd name="connsiteX5" fmla="*/ 1021977 w 2741256"/>
              <a:gd name="connsiteY5" fmla="*/ 1990164 h 6888117"/>
              <a:gd name="connsiteX6" fmla="*/ 0 w 2741256"/>
              <a:gd name="connsiteY6" fmla="*/ 0 h 6888117"/>
              <a:gd name="connsiteX0" fmla="*/ 0 w 2741256"/>
              <a:gd name="connsiteY0" fmla="*/ 0 h 6888699"/>
              <a:gd name="connsiteX1" fmla="*/ 1978071 w 2741256"/>
              <a:gd name="connsiteY1" fmla="*/ 17253 h 6888699"/>
              <a:gd name="connsiteX2" fmla="*/ 2741256 w 2741256"/>
              <a:gd name="connsiteY2" fmla="*/ 1972912 h 6888699"/>
              <a:gd name="connsiteX3" fmla="*/ 2017892 w 2741256"/>
              <a:gd name="connsiteY3" fmla="*/ 6888699 h 6888699"/>
              <a:gd name="connsiteX4" fmla="*/ 209155 w 2741256"/>
              <a:gd name="connsiteY4" fmla="*/ 6888117 h 6888699"/>
              <a:gd name="connsiteX5" fmla="*/ 1021977 w 2741256"/>
              <a:gd name="connsiteY5" fmla="*/ 1990164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2007418 h 6888699"/>
              <a:gd name="connsiteX3" fmla="*/ 2017892 w 2741256"/>
              <a:gd name="connsiteY3" fmla="*/ 6888699 h 6888699"/>
              <a:gd name="connsiteX4" fmla="*/ 209155 w 2741256"/>
              <a:gd name="connsiteY4" fmla="*/ 6888117 h 6888699"/>
              <a:gd name="connsiteX5" fmla="*/ 1021977 w 2741256"/>
              <a:gd name="connsiteY5" fmla="*/ 1990164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2007418 h 6888699"/>
              <a:gd name="connsiteX3" fmla="*/ 2017892 w 2741256"/>
              <a:gd name="connsiteY3" fmla="*/ 6888699 h 6888699"/>
              <a:gd name="connsiteX4" fmla="*/ 209155 w 2741256"/>
              <a:gd name="connsiteY4" fmla="*/ 6888117 h 6888699"/>
              <a:gd name="connsiteX5" fmla="*/ 951636 w 2741256"/>
              <a:gd name="connsiteY5" fmla="*/ 2004678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2007418 h 6888699"/>
              <a:gd name="connsiteX3" fmla="*/ 2017892 w 2741256"/>
              <a:gd name="connsiteY3" fmla="*/ 6888699 h 6888699"/>
              <a:gd name="connsiteX4" fmla="*/ 209155 w 2741256"/>
              <a:gd name="connsiteY4" fmla="*/ 6888117 h 6888699"/>
              <a:gd name="connsiteX5" fmla="*/ 916465 w 2741256"/>
              <a:gd name="connsiteY5" fmla="*/ 2019192 h 6888699"/>
              <a:gd name="connsiteX6" fmla="*/ 0 w 2741256"/>
              <a:gd name="connsiteY6" fmla="*/ 0 h 6888699"/>
              <a:gd name="connsiteX0" fmla="*/ 0 w 2670915"/>
              <a:gd name="connsiteY0" fmla="*/ 0 h 6888699"/>
              <a:gd name="connsiteX1" fmla="*/ 1978071 w 2670915"/>
              <a:gd name="connsiteY1" fmla="*/ 17253 h 6888699"/>
              <a:gd name="connsiteX2" fmla="*/ 2670915 w 2670915"/>
              <a:gd name="connsiteY2" fmla="*/ 2021932 h 6888699"/>
              <a:gd name="connsiteX3" fmla="*/ 2017892 w 2670915"/>
              <a:gd name="connsiteY3" fmla="*/ 6888699 h 6888699"/>
              <a:gd name="connsiteX4" fmla="*/ 209155 w 2670915"/>
              <a:gd name="connsiteY4" fmla="*/ 6888117 h 6888699"/>
              <a:gd name="connsiteX5" fmla="*/ 916465 w 2670915"/>
              <a:gd name="connsiteY5" fmla="*/ 2019192 h 6888699"/>
              <a:gd name="connsiteX6" fmla="*/ 0 w 2670915"/>
              <a:gd name="connsiteY6" fmla="*/ 0 h 688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0915" h="6888699">
                <a:moveTo>
                  <a:pt x="0" y="0"/>
                </a:moveTo>
                <a:lnTo>
                  <a:pt x="1978071" y="17253"/>
                </a:lnTo>
                <a:lnTo>
                  <a:pt x="2670915" y="2021932"/>
                </a:lnTo>
                <a:lnTo>
                  <a:pt x="2017892" y="6888699"/>
                </a:lnTo>
                <a:lnTo>
                  <a:pt x="209155" y="6888117"/>
                </a:lnTo>
                <a:lnTo>
                  <a:pt x="916465" y="2019192"/>
                </a:lnTo>
                <a:lnTo>
                  <a:pt x="0" y="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21">
            <a:extLst>
              <a:ext uri="{FF2B5EF4-FFF2-40B4-BE49-F238E27FC236}">
                <a16:creationId xmlns:a16="http://schemas.microsoft.com/office/drawing/2014/main" id="{77201315-A4C0-FC9B-9650-14E139760E5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bwMode="auto">
          <a:xfrm>
            <a:off x="7055074" y="1103668"/>
            <a:ext cx="2989039" cy="1643886"/>
          </a:xfrm>
          <a:prstGeom prst="rect">
            <a:avLst/>
          </a:prstGeom>
        </p:spPr>
      </p:pic>
      <p:pic>
        <p:nvPicPr>
          <p:cNvPr id="12" name="Picture 17">
            <a:extLst>
              <a:ext uri="{FF2B5EF4-FFF2-40B4-BE49-F238E27FC236}">
                <a16:creationId xmlns:a16="http://schemas.microsoft.com/office/drawing/2014/main" id="{CD4E9774-AC02-307D-C935-0FE8B616F195}"/>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bwMode="auto">
          <a:xfrm>
            <a:off x="790777" y="1127554"/>
            <a:ext cx="2995541" cy="1620000"/>
          </a:xfrm>
          <a:prstGeom prst="rect">
            <a:avLst/>
          </a:prstGeom>
        </p:spPr>
      </p:pic>
      <p:pic>
        <p:nvPicPr>
          <p:cNvPr id="13" name="Picture 19">
            <a:extLst>
              <a:ext uri="{FF2B5EF4-FFF2-40B4-BE49-F238E27FC236}">
                <a16:creationId xmlns:a16="http://schemas.microsoft.com/office/drawing/2014/main" id="{BE7A8E0D-F9AB-408F-D433-EDB75F7D363C}"/>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bwMode="auto">
          <a:xfrm>
            <a:off x="790777" y="3724169"/>
            <a:ext cx="2995541" cy="1620000"/>
          </a:xfrm>
          <a:prstGeom prst="rect">
            <a:avLst/>
          </a:prstGeom>
        </p:spPr>
      </p:pic>
      <p:pic>
        <p:nvPicPr>
          <p:cNvPr id="15" name="Picture 25">
            <a:extLst>
              <a:ext uri="{FF2B5EF4-FFF2-40B4-BE49-F238E27FC236}">
                <a16:creationId xmlns:a16="http://schemas.microsoft.com/office/drawing/2014/main" id="{336E1271-20E7-15E3-EB13-10C2767D7E7B}"/>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bwMode="auto">
          <a:xfrm>
            <a:off x="7079033" y="3724169"/>
            <a:ext cx="2979368" cy="1620000"/>
          </a:xfrm>
          <a:prstGeom prst="rect">
            <a:avLst/>
          </a:prstGeom>
        </p:spPr>
      </p:pic>
      <p:pic>
        <p:nvPicPr>
          <p:cNvPr id="16" name="Picture 27">
            <a:extLst>
              <a:ext uri="{FF2B5EF4-FFF2-40B4-BE49-F238E27FC236}">
                <a16:creationId xmlns:a16="http://schemas.microsoft.com/office/drawing/2014/main" id="{BFE2E123-2669-45F4-3463-125FA9FB7D00}"/>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bwMode="auto">
          <a:xfrm>
            <a:off x="3955146" y="1127554"/>
            <a:ext cx="2996810" cy="1620000"/>
          </a:xfrm>
          <a:prstGeom prst="rect">
            <a:avLst/>
          </a:prstGeom>
        </p:spPr>
      </p:pic>
      <p:pic>
        <p:nvPicPr>
          <p:cNvPr id="11" name="Picture 13">
            <a:extLst>
              <a:ext uri="{FF2B5EF4-FFF2-40B4-BE49-F238E27FC236}">
                <a16:creationId xmlns:a16="http://schemas.microsoft.com/office/drawing/2014/main" id="{956632AA-03B3-D247-638B-0F30D253B85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
          <a:stretch/>
        </p:blipFill>
        <p:spPr bwMode="auto">
          <a:xfrm>
            <a:off x="3965085" y="3724169"/>
            <a:ext cx="2995540" cy="1620000"/>
          </a:xfrm>
          <a:prstGeom prst="rect">
            <a:avLst/>
          </a:prstGeom>
        </p:spPr>
      </p:pic>
      <p:sp>
        <p:nvSpPr>
          <p:cNvPr id="9" name="Title 8">
            <a:extLst>
              <a:ext uri="{FF2B5EF4-FFF2-40B4-BE49-F238E27FC236}">
                <a16:creationId xmlns:a16="http://schemas.microsoft.com/office/drawing/2014/main" id="{566C18D3-5380-C124-C65B-34D267DB3C96}"/>
              </a:ext>
            </a:extLst>
          </p:cNvPr>
          <p:cNvSpPr>
            <a:spLocks noGrp="1"/>
          </p:cNvSpPr>
          <p:nvPr>
            <p:ph type="title"/>
          </p:nvPr>
        </p:nvSpPr>
        <p:spPr>
          <a:xfrm>
            <a:off x="808837" y="378218"/>
            <a:ext cx="10220408" cy="652466"/>
          </a:xfrm>
        </p:spPr>
        <p:txBody>
          <a:bodyPr/>
          <a:lstStyle/>
          <a:p>
            <a:r>
              <a:rPr lang="en-US">
                <a:solidFill>
                  <a:schemeClr val="bg2"/>
                </a:solidFill>
              </a:rPr>
              <a:t>Why Invest in Seabridge</a:t>
            </a:r>
          </a:p>
        </p:txBody>
      </p:sp>
      <p:sp>
        <p:nvSpPr>
          <p:cNvPr id="5" name="Date Placeholder 4">
            <a:extLst>
              <a:ext uri="{FF2B5EF4-FFF2-40B4-BE49-F238E27FC236}">
                <a16:creationId xmlns:a16="http://schemas.microsoft.com/office/drawing/2014/main" id="{BBD889AA-8276-4EC0-65F4-84FD21F82660}"/>
              </a:ext>
            </a:extLst>
          </p:cNvPr>
          <p:cNvSpPr>
            <a:spLocks noGrp="1"/>
          </p:cNvSpPr>
          <p:nvPr>
            <p:ph type="dt" sz="half" idx="2"/>
          </p:nvPr>
        </p:nvSpPr>
        <p:spPr>
          <a:prstGeom prst="rect">
            <a:avLst/>
          </a:prstGeom>
        </p:spPr>
        <p:txBody>
          <a:bodyPr/>
          <a:lstStyle/>
          <a:p>
            <a:r>
              <a:rPr lang="en-US"/>
              <a:t>|   2025</a:t>
            </a:r>
          </a:p>
        </p:txBody>
      </p:sp>
      <p:sp>
        <p:nvSpPr>
          <p:cNvPr id="6" name="Footer Placeholder 5">
            <a:extLst>
              <a:ext uri="{FF2B5EF4-FFF2-40B4-BE49-F238E27FC236}">
                <a16:creationId xmlns:a16="http://schemas.microsoft.com/office/drawing/2014/main" id="{0A832528-2D67-CA7D-9B6B-E085B1F938A9}"/>
              </a:ext>
            </a:extLst>
          </p:cNvPr>
          <p:cNvSpPr>
            <a:spLocks noGrp="1"/>
          </p:cNvSpPr>
          <p:nvPr>
            <p:ph type="ftr" sz="quarter" idx="3"/>
          </p:nvPr>
        </p:nvSpPr>
        <p:spPr>
          <a:prstGeom prst="rect">
            <a:avLst/>
          </a:prstGeom>
        </p:spPr>
        <p:txBody>
          <a:bodyPr/>
          <a:lstStyle/>
          <a:p>
            <a:r>
              <a:rPr lang="en-CA"/>
              <a:t>Www.seabridgegold.com</a:t>
            </a:r>
            <a:endParaRPr lang="en-US"/>
          </a:p>
        </p:txBody>
      </p:sp>
      <p:sp>
        <p:nvSpPr>
          <p:cNvPr id="7" name="Slide Number Placeholder 6">
            <a:extLst>
              <a:ext uri="{FF2B5EF4-FFF2-40B4-BE49-F238E27FC236}">
                <a16:creationId xmlns:a16="http://schemas.microsoft.com/office/drawing/2014/main" id="{E147F42A-2EDC-0A75-41D6-2F616DEC7392}"/>
              </a:ext>
            </a:extLst>
          </p:cNvPr>
          <p:cNvSpPr>
            <a:spLocks noGrp="1"/>
          </p:cNvSpPr>
          <p:nvPr>
            <p:ph type="sldNum" sz="quarter" idx="4"/>
          </p:nvPr>
        </p:nvSpPr>
        <p:spPr>
          <a:prstGeom prst="rect">
            <a:avLst/>
          </a:prstGeom>
        </p:spPr>
        <p:txBody>
          <a:bodyPr/>
          <a:lstStyle/>
          <a:p>
            <a:fld id="{A41F8B9C-F68A-4CB4-A897-D02AFE5D748E}" type="slidenum">
              <a:rPr lang="en-US" smtClean="0"/>
              <a:pPr/>
              <a:t>24</a:t>
            </a:fld>
            <a:endParaRPr lang="en-US"/>
          </a:p>
        </p:txBody>
      </p:sp>
      <p:sp>
        <p:nvSpPr>
          <p:cNvPr id="17" name="Text Placeholder 10">
            <a:extLst>
              <a:ext uri="{FF2B5EF4-FFF2-40B4-BE49-F238E27FC236}">
                <a16:creationId xmlns:a16="http://schemas.microsoft.com/office/drawing/2014/main" id="{618E44B0-BF32-FB90-D280-89B6734835C9}"/>
              </a:ext>
            </a:extLst>
          </p:cNvPr>
          <p:cNvSpPr txBox="1">
            <a:spLocks/>
          </p:cNvSpPr>
          <p:nvPr/>
        </p:nvSpPr>
        <p:spPr>
          <a:xfrm>
            <a:off x="790777" y="2760166"/>
            <a:ext cx="3001618" cy="792000"/>
          </a:xfrm>
          <a:prstGeom prst="rect">
            <a:avLst/>
          </a:prstGeom>
          <a:solidFill>
            <a:schemeClr val="tx1"/>
          </a:solidFill>
        </p:spPr>
        <p:txBody>
          <a:bodyPr vert="horz" lIns="36000" tIns="45720" rIns="36000" bIns="45720" rtlCol="0" anchor="ctr" anchorCtr="0">
            <a:noAutofit/>
          </a:bodyPr>
          <a:lstStyle>
            <a:lvl1pPr marL="0" indent="0" algn="l" defTabSz="914400" rtl="0" eaLnBrk="1" latinLnBrk="0" hangingPunct="1">
              <a:lnSpc>
                <a:spcPct val="125000"/>
              </a:lnSpc>
              <a:spcBef>
                <a:spcPts val="500"/>
              </a:spcBef>
              <a:buClr>
                <a:schemeClr val="accent1"/>
              </a:buClr>
              <a:buFont typeface="Montserrat" panose="00000500000000000000" pitchFamily="2" charset="0"/>
              <a:buNone/>
              <a:defRPr sz="1400" b="1" i="0" kern="1200" cap="all" baseline="0">
                <a:solidFill>
                  <a:schemeClr val="tx1"/>
                </a:solidFill>
                <a:latin typeface="+mj-lt"/>
                <a:ea typeface="+mn-ea"/>
                <a:cs typeface="Calibri Light" panose="020F0302020204030204" pitchFamily="34" charset="0"/>
              </a:defRPr>
            </a:lvl1pPr>
            <a:lvl2pPr marL="450850" indent="-269875" algn="l" defTabSz="914400" rtl="0" eaLnBrk="1" latinLnBrk="0" hangingPunct="1">
              <a:lnSpc>
                <a:spcPct val="125000"/>
              </a:lnSpc>
              <a:spcBef>
                <a:spcPts val="500"/>
              </a:spcBef>
              <a:buClr>
                <a:schemeClr val="accent1"/>
              </a:buClr>
              <a:buFont typeface="Montserrat" panose="00000500000000000000" pitchFamily="2" charset="0"/>
              <a:buChar char="▶"/>
              <a:defRPr sz="1400" b="0" i="0" kern="1200">
                <a:solidFill>
                  <a:schemeClr val="tx1"/>
                </a:solidFill>
                <a:latin typeface="Calibri Light" panose="020F0302020204030204" pitchFamily="34" charset="0"/>
                <a:ea typeface="+mn-ea"/>
                <a:cs typeface="Calibri Light" panose="020F0302020204030204" pitchFamily="34" charset="0"/>
              </a:defRPr>
            </a:lvl2pPr>
            <a:lvl3pPr marL="720725"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3pPr>
            <a:lvl4pPr marL="992188"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4pPr>
            <a:lvl5pPr marL="1262063" indent="-2587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620"/>
              </a:lnSpc>
              <a:spcBef>
                <a:spcPts val="0"/>
              </a:spcBef>
            </a:pPr>
            <a:r>
              <a:rPr lang="en-US" sz="1500" b="0" cap="none">
                <a:solidFill>
                  <a:schemeClr val="bg2"/>
                </a:solidFill>
              </a:rPr>
              <a:t>Unparalleled leverage </a:t>
            </a:r>
            <a:br>
              <a:rPr lang="en-US" sz="1500" b="0" cap="none">
                <a:solidFill>
                  <a:schemeClr val="bg2"/>
                </a:solidFill>
              </a:rPr>
            </a:br>
            <a:r>
              <a:rPr lang="en-US" sz="1500" b="0" cap="none">
                <a:solidFill>
                  <a:schemeClr val="bg2"/>
                </a:solidFill>
              </a:rPr>
              <a:t>in emerging </a:t>
            </a:r>
            <a:br>
              <a:rPr lang="en-US" sz="1500" b="0" cap="none">
                <a:solidFill>
                  <a:schemeClr val="bg2"/>
                </a:solidFill>
              </a:rPr>
            </a:br>
            <a:r>
              <a:rPr lang="en-US" sz="1500" b="0" cap="none">
                <a:solidFill>
                  <a:schemeClr val="bg2"/>
                </a:solidFill>
              </a:rPr>
              <a:t>gold and copper bull markets</a:t>
            </a:r>
          </a:p>
        </p:txBody>
      </p:sp>
      <p:sp>
        <p:nvSpPr>
          <p:cNvPr id="21" name="Text Placeholder 10">
            <a:extLst>
              <a:ext uri="{FF2B5EF4-FFF2-40B4-BE49-F238E27FC236}">
                <a16:creationId xmlns:a16="http://schemas.microsoft.com/office/drawing/2014/main" id="{33D2429D-952A-CEFE-A3B7-E258B9E566B6}"/>
              </a:ext>
            </a:extLst>
          </p:cNvPr>
          <p:cNvSpPr txBox="1">
            <a:spLocks/>
          </p:cNvSpPr>
          <p:nvPr/>
        </p:nvSpPr>
        <p:spPr>
          <a:xfrm>
            <a:off x="3958458" y="2760166"/>
            <a:ext cx="3001618" cy="792000"/>
          </a:xfrm>
          <a:prstGeom prst="rect">
            <a:avLst/>
          </a:prstGeom>
          <a:solidFill>
            <a:schemeClr val="tx1"/>
          </a:solidFill>
        </p:spPr>
        <p:txBody>
          <a:bodyPr vert="horz" lIns="36000" tIns="45720" rIns="36000" bIns="45720" rtlCol="0" anchor="ctr" anchorCtr="0">
            <a:noAutofit/>
          </a:bodyPr>
          <a:lstStyle>
            <a:lvl1pPr marL="0" indent="0" algn="l" defTabSz="914400" rtl="0" eaLnBrk="1" latinLnBrk="0" hangingPunct="1">
              <a:lnSpc>
                <a:spcPct val="125000"/>
              </a:lnSpc>
              <a:spcBef>
                <a:spcPts val="500"/>
              </a:spcBef>
              <a:buClr>
                <a:schemeClr val="accent1"/>
              </a:buClr>
              <a:buFont typeface="Montserrat" panose="00000500000000000000" pitchFamily="2" charset="0"/>
              <a:buNone/>
              <a:defRPr sz="1400" b="1" i="0" kern="1200" cap="all" baseline="0">
                <a:solidFill>
                  <a:schemeClr val="tx1"/>
                </a:solidFill>
                <a:latin typeface="+mj-lt"/>
                <a:ea typeface="+mn-ea"/>
                <a:cs typeface="Calibri Light" panose="020F0302020204030204" pitchFamily="34" charset="0"/>
              </a:defRPr>
            </a:lvl1pPr>
            <a:lvl2pPr marL="450850" indent="-269875" algn="l" defTabSz="914400" rtl="0" eaLnBrk="1" latinLnBrk="0" hangingPunct="1">
              <a:lnSpc>
                <a:spcPct val="125000"/>
              </a:lnSpc>
              <a:spcBef>
                <a:spcPts val="500"/>
              </a:spcBef>
              <a:buClr>
                <a:schemeClr val="accent1"/>
              </a:buClr>
              <a:buFont typeface="Montserrat" panose="00000500000000000000" pitchFamily="2" charset="0"/>
              <a:buChar char="▶"/>
              <a:defRPr sz="1400" b="0" i="0" kern="1200">
                <a:solidFill>
                  <a:schemeClr val="tx1"/>
                </a:solidFill>
                <a:latin typeface="Calibri Light" panose="020F0302020204030204" pitchFamily="34" charset="0"/>
                <a:ea typeface="+mn-ea"/>
                <a:cs typeface="Calibri Light" panose="020F0302020204030204" pitchFamily="34" charset="0"/>
              </a:defRPr>
            </a:lvl2pPr>
            <a:lvl3pPr marL="720725"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3pPr>
            <a:lvl4pPr marL="992188"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4pPr>
            <a:lvl5pPr marL="1262063" indent="-2587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620"/>
              </a:lnSpc>
              <a:spcBef>
                <a:spcPts val="0"/>
              </a:spcBef>
            </a:pPr>
            <a:r>
              <a:rPr lang="en-US" sz="1500" b="0" cap="none">
                <a:solidFill>
                  <a:schemeClr val="bg2"/>
                </a:solidFill>
              </a:rPr>
              <a:t>100% Ownership of KSM – </a:t>
            </a:r>
          </a:p>
          <a:p>
            <a:pPr algn="ctr">
              <a:lnSpc>
                <a:spcPts val="1620"/>
              </a:lnSpc>
              <a:spcBef>
                <a:spcPts val="0"/>
              </a:spcBef>
            </a:pPr>
            <a:r>
              <a:rPr lang="en-US" sz="1500" b="0" cap="none">
                <a:solidFill>
                  <a:schemeClr val="bg2"/>
                </a:solidFill>
              </a:rPr>
              <a:t>One of the largest undeveloped gold/copper projects in the world</a:t>
            </a:r>
          </a:p>
        </p:txBody>
      </p:sp>
      <p:sp>
        <p:nvSpPr>
          <p:cNvPr id="22" name="Text Placeholder 10">
            <a:extLst>
              <a:ext uri="{FF2B5EF4-FFF2-40B4-BE49-F238E27FC236}">
                <a16:creationId xmlns:a16="http://schemas.microsoft.com/office/drawing/2014/main" id="{0D987E64-7835-53E0-5002-4D1861826F38}"/>
              </a:ext>
            </a:extLst>
          </p:cNvPr>
          <p:cNvSpPr txBox="1">
            <a:spLocks/>
          </p:cNvSpPr>
          <p:nvPr/>
        </p:nvSpPr>
        <p:spPr>
          <a:xfrm>
            <a:off x="7080176" y="2760166"/>
            <a:ext cx="3001618" cy="792000"/>
          </a:xfrm>
          <a:prstGeom prst="rect">
            <a:avLst/>
          </a:prstGeom>
          <a:solidFill>
            <a:schemeClr val="tx1"/>
          </a:solidFill>
        </p:spPr>
        <p:txBody>
          <a:bodyPr vert="horz" lIns="36000" tIns="45720" rIns="36000" bIns="45720" rtlCol="0" anchor="ctr" anchorCtr="0">
            <a:noAutofit/>
          </a:bodyPr>
          <a:lstStyle>
            <a:lvl1pPr marL="0" indent="0" algn="l" defTabSz="914400" rtl="0" eaLnBrk="1" latinLnBrk="0" hangingPunct="1">
              <a:lnSpc>
                <a:spcPct val="125000"/>
              </a:lnSpc>
              <a:spcBef>
                <a:spcPts val="500"/>
              </a:spcBef>
              <a:buClr>
                <a:schemeClr val="accent1"/>
              </a:buClr>
              <a:buFont typeface="Montserrat" panose="00000500000000000000" pitchFamily="2" charset="0"/>
              <a:buNone/>
              <a:defRPr sz="1400" b="1" i="0" kern="1200" cap="all" baseline="0">
                <a:solidFill>
                  <a:schemeClr val="tx1"/>
                </a:solidFill>
                <a:latin typeface="+mj-lt"/>
                <a:ea typeface="+mn-ea"/>
                <a:cs typeface="Calibri Light" panose="020F0302020204030204" pitchFamily="34" charset="0"/>
              </a:defRPr>
            </a:lvl1pPr>
            <a:lvl2pPr marL="450850" indent="-269875" algn="l" defTabSz="914400" rtl="0" eaLnBrk="1" latinLnBrk="0" hangingPunct="1">
              <a:lnSpc>
                <a:spcPct val="125000"/>
              </a:lnSpc>
              <a:spcBef>
                <a:spcPts val="500"/>
              </a:spcBef>
              <a:buClr>
                <a:schemeClr val="accent1"/>
              </a:buClr>
              <a:buFont typeface="Montserrat" panose="00000500000000000000" pitchFamily="2" charset="0"/>
              <a:buChar char="▶"/>
              <a:defRPr sz="1400" b="0" i="0" kern="1200">
                <a:solidFill>
                  <a:schemeClr val="tx1"/>
                </a:solidFill>
                <a:latin typeface="Calibri Light" panose="020F0302020204030204" pitchFamily="34" charset="0"/>
                <a:ea typeface="+mn-ea"/>
                <a:cs typeface="Calibri Light" panose="020F0302020204030204" pitchFamily="34" charset="0"/>
              </a:defRPr>
            </a:lvl2pPr>
            <a:lvl3pPr marL="720725"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3pPr>
            <a:lvl4pPr marL="992188"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4pPr>
            <a:lvl5pPr marL="1262063" indent="-2587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620"/>
              </a:lnSpc>
              <a:spcBef>
                <a:spcPts val="0"/>
              </a:spcBef>
            </a:pPr>
            <a:r>
              <a:rPr lang="en-US" sz="1500" b="0" cap="none">
                <a:solidFill>
                  <a:schemeClr val="bg2"/>
                </a:solidFill>
              </a:rPr>
              <a:t>Significant progress at KSM,</a:t>
            </a:r>
          </a:p>
          <a:p>
            <a:pPr algn="ctr">
              <a:lnSpc>
                <a:spcPts val="1620"/>
              </a:lnSpc>
              <a:spcBef>
                <a:spcPts val="0"/>
              </a:spcBef>
            </a:pPr>
            <a:r>
              <a:rPr lang="en-US" sz="1500" b="0" cap="none">
                <a:solidFill>
                  <a:schemeClr val="bg2"/>
                </a:solidFill>
              </a:rPr>
              <a:t>including earning federal and provincial permits</a:t>
            </a:r>
          </a:p>
        </p:txBody>
      </p:sp>
      <p:sp>
        <p:nvSpPr>
          <p:cNvPr id="27" name="Text Placeholder 10">
            <a:extLst>
              <a:ext uri="{FF2B5EF4-FFF2-40B4-BE49-F238E27FC236}">
                <a16:creationId xmlns:a16="http://schemas.microsoft.com/office/drawing/2014/main" id="{9F2FB640-7ABB-9BEB-27AD-A95F2D81C932}"/>
              </a:ext>
            </a:extLst>
          </p:cNvPr>
          <p:cNvSpPr txBox="1">
            <a:spLocks/>
          </p:cNvSpPr>
          <p:nvPr/>
        </p:nvSpPr>
        <p:spPr>
          <a:xfrm>
            <a:off x="790777" y="5353714"/>
            <a:ext cx="3001618" cy="792000"/>
          </a:xfrm>
          <a:prstGeom prst="rect">
            <a:avLst/>
          </a:prstGeom>
          <a:solidFill>
            <a:schemeClr val="tx1"/>
          </a:solidFill>
        </p:spPr>
        <p:txBody>
          <a:bodyPr vert="horz" lIns="36000" tIns="45720" rIns="36000" bIns="45720" rtlCol="0" anchor="ctr" anchorCtr="0">
            <a:noAutofit/>
          </a:bodyPr>
          <a:lstStyle>
            <a:lvl1pPr marL="0" indent="0" algn="l" defTabSz="914400" rtl="0" eaLnBrk="1" latinLnBrk="0" hangingPunct="1">
              <a:lnSpc>
                <a:spcPct val="125000"/>
              </a:lnSpc>
              <a:spcBef>
                <a:spcPts val="500"/>
              </a:spcBef>
              <a:buClr>
                <a:schemeClr val="accent1"/>
              </a:buClr>
              <a:buFont typeface="Montserrat" panose="00000500000000000000" pitchFamily="2" charset="0"/>
              <a:buNone/>
              <a:defRPr sz="1400" b="1" i="0" kern="1200" cap="all" baseline="0">
                <a:solidFill>
                  <a:schemeClr val="tx1"/>
                </a:solidFill>
                <a:latin typeface="+mj-lt"/>
                <a:ea typeface="+mn-ea"/>
                <a:cs typeface="Calibri Light" panose="020F0302020204030204" pitchFamily="34" charset="0"/>
              </a:defRPr>
            </a:lvl1pPr>
            <a:lvl2pPr marL="450850" indent="-269875" algn="l" defTabSz="914400" rtl="0" eaLnBrk="1" latinLnBrk="0" hangingPunct="1">
              <a:lnSpc>
                <a:spcPct val="125000"/>
              </a:lnSpc>
              <a:spcBef>
                <a:spcPts val="500"/>
              </a:spcBef>
              <a:buClr>
                <a:schemeClr val="accent1"/>
              </a:buClr>
              <a:buFont typeface="Montserrat" panose="00000500000000000000" pitchFamily="2" charset="0"/>
              <a:buChar char="▶"/>
              <a:defRPr sz="1400" b="0" i="0" kern="1200">
                <a:solidFill>
                  <a:schemeClr val="tx1"/>
                </a:solidFill>
                <a:latin typeface="Calibri Light" panose="020F0302020204030204" pitchFamily="34" charset="0"/>
                <a:ea typeface="+mn-ea"/>
                <a:cs typeface="Calibri Light" panose="020F0302020204030204" pitchFamily="34" charset="0"/>
              </a:defRPr>
            </a:lvl2pPr>
            <a:lvl3pPr marL="720725"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3pPr>
            <a:lvl4pPr marL="992188"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4pPr>
            <a:lvl5pPr marL="1262063" indent="-2587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620"/>
              </a:lnSpc>
              <a:spcBef>
                <a:spcPts val="0"/>
              </a:spcBef>
            </a:pPr>
            <a:r>
              <a:rPr lang="en-US" sz="1500" b="0" cap="none">
                <a:solidFill>
                  <a:schemeClr val="bg2"/>
                </a:solidFill>
              </a:rPr>
              <a:t>Upside from large </a:t>
            </a:r>
            <a:br>
              <a:rPr lang="en-US" sz="1500" b="0" cap="none">
                <a:solidFill>
                  <a:schemeClr val="bg2"/>
                </a:solidFill>
              </a:rPr>
            </a:br>
            <a:r>
              <a:rPr lang="en-US" sz="1500" b="0" cap="none">
                <a:solidFill>
                  <a:schemeClr val="bg2"/>
                </a:solidFill>
              </a:rPr>
              <a:t>North American exploration </a:t>
            </a:r>
            <a:br>
              <a:rPr lang="en-US" sz="1500" b="0" cap="none">
                <a:solidFill>
                  <a:schemeClr val="bg2"/>
                </a:solidFill>
              </a:rPr>
            </a:br>
            <a:r>
              <a:rPr lang="en-US" sz="1500" b="0" cap="none">
                <a:solidFill>
                  <a:schemeClr val="bg2"/>
                </a:solidFill>
              </a:rPr>
              <a:t>project portfolio</a:t>
            </a:r>
          </a:p>
        </p:txBody>
      </p:sp>
      <p:sp>
        <p:nvSpPr>
          <p:cNvPr id="28" name="Text Placeholder 10">
            <a:extLst>
              <a:ext uri="{FF2B5EF4-FFF2-40B4-BE49-F238E27FC236}">
                <a16:creationId xmlns:a16="http://schemas.microsoft.com/office/drawing/2014/main" id="{21CD2973-C1D4-9040-C179-CCF1DD820256}"/>
              </a:ext>
            </a:extLst>
          </p:cNvPr>
          <p:cNvSpPr txBox="1">
            <a:spLocks/>
          </p:cNvSpPr>
          <p:nvPr/>
        </p:nvSpPr>
        <p:spPr>
          <a:xfrm>
            <a:off x="3958458" y="5353714"/>
            <a:ext cx="3001618" cy="792000"/>
          </a:xfrm>
          <a:prstGeom prst="rect">
            <a:avLst/>
          </a:prstGeom>
          <a:solidFill>
            <a:schemeClr val="tx1"/>
          </a:solidFill>
        </p:spPr>
        <p:txBody>
          <a:bodyPr vert="horz" lIns="36000" tIns="45720" rIns="36000" bIns="45720" rtlCol="0" anchor="ctr" anchorCtr="0">
            <a:noAutofit/>
          </a:bodyPr>
          <a:lstStyle>
            <a:lvl1pPr marL="0" indent="0" algn="l" defTabSz="914400" rtl="0" eaLnBrk="1" latinLnBrk="0" hangingPunct="1">
              <a:lnSpc>
                <a:spcPct val="125000"/>
              </a:lnSpc>
              <a:spcBef>
                <a:spcPts val="500"/>
              </a:spcBef>
              <a:buClr>
                <a:schemeClr val="accent1"/>
              </a:buClr>
              <a:buFont typeface="Montserrat" panose="00000500000000000000" pitchFamily="2" charset="0"/>
              <a:buNone/>
              <a:defRPr sz="1400" b="1" i="0" kern="1200" cap="all" baseline="0">
                <a:solidFill>
                  <a:schemeClr val="tx1"/>
                </a:solidFill>
                <a:latin typeface="+mj-lt"/>
                <a:ea typeface="+mn-ea"/>
                <a:cs typeface="Calibri Light" panose="020F0302020204030204" pitchFamily="34" charset="0"/>
              </a:defRPr>
            </a:lvl1pPr>
            <a:lvl2pPr marL="450850" indent="-269875" algn="l" defTabSz="914400" rtl="0" eaLnBrk="1" latinLnBrk="0" hangingPunct="1">
              <a:lnSpc>
                <a:spcPct val="125000"/>
              </a:lnSpc>
              <a:spcBef>
                <a:spcPts val="500"/>
              </a:spcBef>
              <a:buClr>
                <a:schemeClr val="accent1"/>
              </a:buClr>
              <a:buFont typeface="Montserrat" panose="00000500000000000000" pitchFamily="2" charset="0"/>
              <a:buChar char="▶"/>
              <a:defRPr sz="1400" b="0" i="0" kern="1200">
                <a:solidFill>
                  <a:schemeClr val="tx1"/>
                </a:solidFill>
                <a:latin typeface="Calibri Light" panose="020F0302020204030204" pitchFamily="34" charset="0"/>
                <a:ea typeface="+mn-ea"/>
                <a:cs typeface="Calibri Light" panose="020F0302020204030204" pitchFamily="34" charset="0"/>
              </a:defRPr>
            </a:lvl2pPr>
            <a:lvl3pPr marL="720725"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3pPr>
            <a:lvl4pPr marL="992188"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4pPr>
            <a:lvl5pPr marL="1262063" indent="-2587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620"/>
              </a:lnSpc>
              <a:spcBef>
                <a:spcPts val="900"/>
              </a:spcBef>
            </a:pPr>
            <a:r>
              <a:rPr lang="en-US" sz="1500" b="0" cap="none">
                <a:solidFill>
                  <a:schemeClr val="bg2"/>
                </a:solidFill>
              </a:rPr>
              <a:t>A future KSM JV agreement with </a:t>
            </a:r>
            <a:br>
              <a:rPr lang="en-US" sz="1500" b="0" cap="none">
                <a:solidFill>
                  <a:schemeClr val="bg2"/>
                </a:solidFill>
              </a:rPr>
            </a:br>
            <a:r>
              <a:rPr lang="en-US" sz="1500" b="0" cap="none">
                <a:solidFill>
                  <a:schemeClr val="bg2"/>
                </a:solidFill>
              </a:rPr>
              <a:t>major mining company </a:t>
            </a:r>
            <a:br>
              <a:rPr lang="en-US" sz="1500" b="0" cap="none">
                <a:solidFill>
                  <a:schemeClr val="bg2"/>
                </a:solidFill>
              </a:rPr>
            </a:br>
            <a:r>
              <a:rPr lang="en-US" sz="1500" b="0" cap="none">
                <a:solidFill>
                  <a:schemeClr val="bg2"/>
                </a:solidFill>
              </a:rPr>
              <a:t>expected to unlock value</a:t>
            </a:r>
          </a:p>
        </p:txBody>
      </p:sp>
      <p:sp>
        <p:nvSpPr>
          <p:cNvPr id="29" name="Text Placeholder 10">
            <a:extLst>
              <a:ext uri="{FF2B5EF4-FFF2-40B4-BE49-F238E27FC236}">
                <a16:creationId xmlns:a16="http://schemas.microsoft.com/office/drawing/2014/main" id="{16E92766-2601-03EE-C3F7-34CDADBDC715}"/>
              </a:ext>
            </a:extLst>
          </p:cNvPr>
          <p:cNvSpPr txBox="1">
            <a:spLocks/>
          </p:cNvSpPr>
          <p:nvPr/>
        </p:nvSpPr>
        <p:spPr>
          <a:xfrm>
            <a:off x="7080176" y="5353714"/>
            <a:ext cx="3001618" cy="792000"/>
          </a:xfrm>
          <a:prstGeom prst="rect">
            <a:avLst/>
          </a:prstGeom>
          <a:solidFill>
            <a:schemeClr val="tx1"/>
          </a:solidFill>
        </p:spPr>
        <p:txBody>
          <a:bodyPr vert="horz" lIns="36000" tIns="45720" rIns="36000" bIns="45720" rtlCol="0" anchor="ctr" anchorCtr="0">
            <a:noAutofit/>
          </a:bodyPr>
          <a:lstStyle>
            <a:lvl1pPr marL="0" indent="0" algn="l" defTabSz="914400" rtl="0" eaLnBrk="1" latinLnBrk="0" hangingPunct="1">
              <a:lnSpc>
                <a:spcPct val="125000"/>
              </a:lnSpc>
              <a:spcBef>
                <a:spcPts val="500"/>
              </a:spcBef>
              <a:buClr>
                <a:schemeClr val="accent1"/>
              </a:buClr>
              <a:buFont typeface="Montserrat" panose="00000500000000000000" pitchFamily="2" charset="0"/>
              <a:buNone/>
              <a:defRPr sz="1400" b="1" i="0" kern="1200" cap="all" baseline="0">
                <a:solidFill>
                  <a:schemeClr val="tx1"/>
                </a:solidFill>
                <a:latin typeface="+mj-lt"/>
                <a:ea typeface="+mn-ea"/>
                <a:cs typeface="Calibri Light" panose="020F0302020204030204" pitchFamily="34" charset="0"/>
              </a:defRPr>
            </a:lvl1pPr>
            <a:lvl2pPr marL="450850" indent="-269875" algn="l" defTabSz="914400" rtl="0" eaLnBrk="1" latinLnBrk="0" hangingPunct="1">
              <a:lnSpc>
                <a:spcPct val="125000"/>
              </a:lnSpc>
              <a:spcBef>
                <a:spcPts val="500"/>
              </a:spcBef>
              <a:buClr>
                <a:schemeClr val="accent1"/>
              </a:buClr>
              <a:buFont typeface="Montserrat" panose="00000500000000000000" pitchFamily="2" charset="0"/>
              <a:buChar char="▶"/>
              <a:defRPr sz="1400" b="0" i="0" kern="1200">
                <a:solidFill>
                  <a:schemeClr val="tx1"/>
                </a:solidFill>
                <a:latin typeface="Calibri Light" panose="020F0302020204030204" pitchFamily="34" charset="0"/>
                <a:ea typeface="+mn-ea"/>
                <a:cs typeface="Calibri Light" panose="020F0302020204030204" pitchFamily="34" charset="0"/>
              </a:defRPr>
            </a:lvl2pPr>
            <a:lvl3pPr marL="720725"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3pPr>
            <a:lvl4pPr marL="992188"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4pPr>
            <a:lvl5pPr marL="1262063" indent="-2587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620"/>
              </a:lnSpc>
              <a:spcBef>
                <a:spcPts val="900"/>
              </a:spcBef>
            </a:pPr>
            <a:r>
              <a:rPr lang="en-US" sz="1500" b="0" cap="none">
                <a:solidFill>
                  <a:schemeClr val="bg2"/>
                </a:solidFill>
              </a:rPr>
              <a:t>Excellent record of creating shareholder value</a:t>
            </a:r>
          </a:p>
        </p:txBody>
      </p:sp>
      <p:sp>
        <p:nvSpPr>
          <p:cNvPr id="14" name="Rectangle 13">
            <a:extLst>
              <a:ext uri="{FF2B5EF4-FFF2-40B4-BE49-F238E27FC236}">
                <a16:creationId xmlns:a16="http://schemas.microsoft.com/office/drawing/2014/main" id="{2210BBA3-FD70-A91F-9AD1-D2A3F14AA08A}"/>
              </a:ext>
            </a:extLst>
          </p:cNvPr>
          <p:cNvSpPr/>
          <p:nvPr/>
        </p:nvSpPr>
        <p:spPr>
          <a:xfrm>
            <a:off x="814388" y="1114425"/>
            <a:ext cx="2986087" cy="2443163"/>
          </a:xfrm>
          <a:prstGeom prst="rect">
            <a:avLst/>
          </a:prstGeom>
          <a:noFill/>
          <a:ln w="254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EBD0C6A-62A4-B4EC-0608-2DF853721557}"/>
              </a:ext>
            </a:extLst>
          </p:cNvPr>
          <p:cNvSpPr/>
          <p:nvPr/>
        </p:nvSpPr>
        <p:spPr>
          <a:xfrm>
            <a:off x="3952873" y="1114425"/>
            <a:ext cx="2986087" cy="2443163"/>
          </a:xfrm>
          <a:prstGeom prst="rect">
            <a:avLst/>
          </a:prstGeom>
          <a:noFill/>
          <a:ln w="254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B2FF7B8-2532-0AD8-D8FA-53980CE214B3}"/>
              </a:ext>
            </a:extLst>
          </p:cNvPr>
          <p:cNvSpPr/>
          <p:nvPr/>
        </p:nvSpPr>
        <p:spPr>
          <a:xfrm>
            <a:off x="7072313" y="1114425"/>
            <a:ext cx="2986087" cy="2443163"/>
          </a:xfrm>
          <a:prstGeom prst="rect">
            <a:avLst/>
          </a:prstGeom>
          <a:noFill/>
          <a:ln w="254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BD80651-CEFC-7AFE-61E2-763D4718DC78}"/>
              </a:ext>
            </a:extLst>
          </p:cNvPr>
          <p:cNvSpPr/>
          <p:nvPr/>
        </p:nvSpPr>
        <p:spPr>
          <a:xfrm>
            <a:off x="814388" y="3700463"/>
            <a:ext cx="2986087" cy="2443163"/>
          </a:xfrm>
          <a:prstGeom prst="rect">
            <a:avLst/>
          </a:prstGeom>
          <a:noFill/>
          <a:ln w="254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6B600A3-C760-14E2-C270-4AECCA4E4B3F}"/>
              </a:ext>
            </a:extLst>
          </p:cNvPr>
          <p:cNvSpPr/>
          <p:nvPr/>
        </p:nvSpPr>
        <p:spPr>
          <a:xfrm>
            <a:off x="3952873" y="3700463"/>
            <a:ext cx="2986087" cy="2443163"/>
          </a:xfrm>
          <a:prstGeom prst="rect">
            <a:avLst/>
          </a:prstGeom>
          <a:noFill/>
          <a:ln w="254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65D5780-BFD8-BF56-D3BE-86E8FEB71159}"/>
              </a:ext>
            </a:extLst>
          </p:cNvPr>
          <p:cNvSpPr/>
          <p:nvPr/>
        </p:nvSpPr>
        <p:spPr>
          <a:xfrm>
            <a:off x="7072313" y="3700463"/>
            <a:ext cx="2986087" cy="2443163"/>
          </a:xfrm>
          <a:prstGeom prst="rect">
            <a:avLst/>
          </a:prstGeom>
          <a:noFill/>
          <a:ln w="254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AD60C473-C900-2676-523A-F69633B81F1C}"/>
              </a:ext>
            </a:extLst>
          </p:cNvPr>
          <p:cNvSpPr/>
          <p:nvPr/>
        </p:nvSpPr>
        <p:spPr>
          <a:xfrm>
            <a:off x="8433718" y="-12863"/>
            <a:ext cx="3090565" cy="6438378"/>
          </a:xfrm>
          <a:custGeom>
            <a:avLst/>
            <a:gdLst>
              <a:gd name="connsiteX0" fmla="*/ 0 w 3090565"/>
              <a:gd name="connsiteY0" fmla="*/ 0 h 6438378"/>
              <a:gd name="connsiteX1" fmla="*/ 2288863 w 3090565"/>
              <a:gd name="connsiteY1" fmla="*/ 16125 h 6438378"/>
              <a:gd name="connsiteX2" fmla="*/ 3090565 w 3090565"/>
              <a:gd name="connsiteY2" fmla="*/ 1889757 h 6438378"/>
              <a:gd name="connsiteX3" fmla="*/ 2334940 w 3090565"/>
              <a:gd name="connsiteY3" fmla="*/ 6438378 h 6438378"/>
              <a:gd name="connsiteX4" fmla="*/ 2113607 w 3090565"/>
              <a:gd name="connsiteY4" fmla="*/ 6438321 h 6438378"/>
              <a:gd name="connsiteX5" fmla="*/ 2869222 w 3090565"/>
              <a:gd name="connsiteY5" fmla="*/ 1889757 h 6438378"/>
              <a:gd name="connsiteX6" fmla="*/ 2067520 w 3090565"/>
              <a:gd name="connsiteY6" fmla="*/ 16125 h 6438378"/>
              <a:gd name="connsiteX7" fmla="*/ 880 w 3090565"/>
              <a:gd name="connsiteY7" fmla="*/ 1566 h 643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0565" h="6438378">
                <a:moveTo>
                  <a:pt x="0" y="0"/>
                </a:moveTo>
                <a:lnTo>
                  <a:pt x="2288863" y="16125"/>
                </a:lnTo>
                <a:lnTo>
                  <a:pt x="3090565" y="1889757"/>
                </a:lnTo>
                <a:lnTo>
                  <a:pt x="2334940" y="6438378"/>
                </a:lnTo>
                <a:lnTo>
                  <a:pt x="2113607" y="6438321"/>
                </a:lnTo>
                <a:lnTo>
                  <a:pt x="2869222" y="1889757"/>
                </a:lnTo>
                <a:lnTo>
                  <a:pt x="2067520" y="16125"/>
                </a:lnTo>
                <a:lnTo>
                  <a:pt x="880" y="1566"/>
                </a:lnTo>
                <a:close/>
              </a:path>
            </a:pathLst>
          </a:custGeom>
          <a:solidFill>
            <a:schemeClr val="tx1">
              <a:alpha val="538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40571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EE9582-00F5-1508-DDD2-26A02EBDD0E0}"/>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5495"/>
            <a:ext cx="12192000" cy="6424673"/>
          </a:xfrm>
          <a:prstGeom prst="rect">
            <a:avLst/>
          </a:prstGeom>
        </p:spPr>
      </p:pic>
      <p:sp>
        <p:nvSpPr>
          <p:cNvPr id="10" name="Rectangle 9">
            <a:extLst>
              <a:ext uri="{FF2B5EF4-FFF2-40B4-BE49-F238E27FC236}">
                <a16:creationId xmlns:a16="http://schemas.microsoft.com/office/drawing/2014/main" id="{2A84C202-F3B2-4C76-3B18-0C1F7A119A19}"/>
              </a:ext>
            </a:extLst>
          </p:cNvPr>
          <p:cNvSpPr/>
          <p:nvPr/>
        </p:nvSpPr>
        <p:spPr>
          <a:xfrm>
            <a:off x="0" y="0"/>
            <a:ext cx="12192000" cy="6417129"/>
          </a:xfrm>
          <a:prstGeom prst="rect">
            <a:avLst/>
          </a:prstGeom>
          <a:gradFill>
            <a:gsLst>
              <a:gs pos="48000">
                <a:schemeClr val="tx1">
                  <a:alpha val="80000"/>
                </a:schemeClr>
              </a:gs>
              <a:gs pos="73000">
                <a:schemeClr val="tx1">
                  <a:alpha val="0"/>
                </a:schemeClr>
              </a:gs>
            </a:gsLst>
            <a:lin ang="12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80034A5E-ED8A-86AB-13C9-F0D3D12A36A6}"/>
              </a:ext>
            </a:extLst>
          </p:cNvPr>
          <p:cNvSpPr/>
          <p:nvPr/>
        </p:nvSpPr>
        <p:spPr>
          <a:xfrm>
            <a:off x="8769928" y="-12863"/>
            <a:ext cx="3090565" cy="6438378"/>
          </a:xfrm>
          <a:custGeom>
            <a:avLst/>
            <a:gdLst>
              <a:gd name="connsiteX0" fmla="*/ 0 w 1205753"/>
              <a:gd name="connsiteY0" fmla="*/ 0 h 6871447"/>
              <a:gd name="connsiteX1" fmla="*/ 183776 w 1205753"/>
              <a:gd name="connsiteY1" fmla="*/ 0 h 6871447"/>
              <a:gd name="connsiteX2" fmla="*/ 1205753 w 1205753"/>
              <a:gd name="connsiteY2" fmla="*/ 1990164 h 6871447"/>
              <a:gd name="connsiteX3" fmla="*/ 183777 w 1205753"/>
              <a:gd name="connsiteY3" fmla="*/ 6871447 h 6871447"/>
              <a:gd name="connsiteX4" fmla="*/ 123 w 1205753"/>
              <a:gd name="connsiteY4" fmla="*/ 6870864 h 6871447"/>
              <a:gd name="connsiteX5" fmla="*/ 1021977 w 1205753"/>
              <a:gd name="connsiteY5" fmla="*/ 1990164 h 6871447"/>
              <a:gd name="connsiteX0" fmla="*/ 0 w 2068395"/>
              <a:gd name="connsiteY0" fmla="*/ 0 h 6871447"/>
              <a:gd name="connsiteX1" fmla="*/ 183776 w 2068395"/>
              <a:gd name="connsiteY1" fmla="*/ 0 h 6871447"/>
              <a:gd name="connsiteX2" fmla="*/ 2068395 w 2068395"/>
              <a:gd name="connsiteY2" fmla="*/ 1955659 h 6871447"/>
              <a:gd name="connsiteX3" fmla="*/ 183777 w 2068395"/>
              <a:gd name="connsiteY3" fmla="*/ 6871447 h 6871447"/>
              <a:gd name="connsiteX4" fmla="*/ 123 w 2068395"/>
              <a:gd name="connsiteY4" fmla="*/ 6870864 h 6871447"/>
              <a:gd name="connsiteX5" fmla="*/ 1021977 w 2068395"/>
              <a:gd name="connsiteY5" fmla="*/ 1990164 h 6871447"/>
              <a:gd name="connsiteX6" fmla="*/ 0 w 2068395"/>
              <a:gd name="connsiteY6" fmla="*/ 0 h 6871447"/>
              <a:gd name="connsiteX0" fmla="*/ 0 w 2068395"/>
              <a:gd name="connsiteY0" fmla="*/ 0 h 6871447"/>
              <a:gd name="connsiteX1" fmla="*/ 1322463 w 2068395"/>
              <a:gd name="connsiteY1" fmla="*/ 17253 h 6871447"/>
              <a:gd name="connsiteX2" fmla="*/ 2068395 w 2068395"/>
              <a:gd name="connsiteY2" fmla="*/ 1955659 h 6871447"/>
              <a:gd name="connsiteX3" fmla="*/ 183777 w 2068395"/>
              <a:gd name="connsiteY3" fmla="*/ 6871447 h 6871447"/>
              <a:gd name="connsiteX4" fmla="*/ 123 w 2068395"/>
              <a:gd name="connsiteY4" fmla="*/ 6870864 h 6871447"/>
              <a:gd name="connsiteX5" fmla="*/ 1021977 w 2068395"/>
              <a:gd name="connsiteY5" fmla="*/ 1990164 h 6871447"/>
              <a:gd name="connsiteX6" fmla="*/ 0 w 2068395"/>
              <a:gd name="connsiteY6" fmla="*/ 0 h 6871447"/>
              <a:gd name="connsiteX0" fmla="*/ 0 w 2068395"/>
              <a:gd name="connsiteY0" fmla="*/ 0 h 6888699"/>
              <a:gd name="connsiteX1" fmla="*/ 1322463 w 2068395"/>
              <a:gd name="connsiteY1" fmla="*/ 17253 h 6888699"/>
              <a:gd name="connsiteX2" fmla="*/ 2068395 w 2068395"/>
              <a:gd name="connsiteY2" fmla="*/ 1955659 h 6888699"/>
              <a:gd name="connsiteX3" fmla="*/ 1098177 w 2068395"/>
              <a:gd name="connsiteY3" fmla="*/ 6888699 h 6888699"/>
              <a:gd name="connsiteX4" fmla="*/ 123 w 2068395"/>
              <a:gd name="connsiteY4" fmla="*/ 6870864 h 6888699"/>
              <a:gd name="connsiteX5" fmla="*/ 1021977 w 2068395"/>
              <a:gd name="connsiteY5" fmla="*/ 1990164 h 6888699"/>
              <a:gd name="connsiteX6" fmla="*/ 0 w 2068395"/>
              <a:gd name="connsiteY6" fmla="*/ 0 h 6888699"/>
              <a:gd name="connsiteX0" fmla="*/ 0 w 2741256"/>
              <a:gd name="connsiteY0" fmla="*/ 0 h 6888699"/>
              <a:gd name="connsiteX1" fmla="*/ 1322463 w 2741256"/>
              <a:gd name="connsiteY1" fmla="*/ 17253 h 6888699"/>
              <a:gd name="connsiteX2" fmla="*/ 2741256 w 2741256"/>
              <a:gd name="connsiteY2" fmla="*/ 1972912 h 6888699"/>
              <a:gd name="connsiteX3" fmla="*/ 1098177 w 2741256"/>
              <a:gd name="connsiteY3" fmla="*/ 6888699 h 6888699"/>
              <a:gd name="connsiteX4" fmla="*/ 123 w 2741256"/>
              <a:gd name="connsiteY4" fmla="*/ 6870864 h 6888699"/>
              <a:gd name="connsiteX5" fmla="*/ 1021977 w 2741256"/>
              <a:gd name="connsiteY5" fmla="*/ 1990164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1972912 h 6888699"/>
              <a:gd name="connsiteX3" fmla="*/ 1098177 w 2741256"/>
              <a:gd name="connsiteY3" fmla="*/ 6888699 h 6888699"/>
              <a:gd name="connsiteX4" fmla="*/ 123 w 2741256"/>
              <a:gd name="connsiteY4" fmla="*/ 6870864 h 6888699"/>
              <a:gd name="connsiteX5" fmla="*/ 1021977 w 2741256"/>
              <a:gd name="connsiteY5" fmla="*/ 1990164 h 6888699"/>
              <a:gd name="connsiteX6" fmla="*/ 0 w 2741256"/>
              <a:gd name="connsiteY6" fmla="*/ 0 h 6888699"/>
              <a:gd name="connsiteX0" fmla="*/ 0 w 2741256"/>
              <a:gd name="connsiteY0" fmla="*/ 0 h 6871446"/>
              <a:gd name="connsiteX1" fmla="*/ 1978071 w 2741256"/>
              <a:gd name="connsiteY1" fmla="*/ 17253 h 6871446"/>
              <a:gd name="connsiteX2" fmla="*/ 2741256 w 2741256"/>
              <a:gd name="connsiteY2" fmla="*/ 1972912 h 6871446"/>
              <a:gd name="connsiteX3" fmla="*/ 1926313 w 2741256"/>
              <a:gd name="connsiteY3" fmla="*/ 6871446 h 6871446"/>
              <a:gd name="connsiteX4" fmla="*/ 123 w 2741256"/>
              <a:gd name="connsiteY4" fmla="*/ 6870864 h 6871446"/>
              <a:gd name="connsiteX5" fmla="*/ 1021977 w 2741256"/>
              <a:gd name="connsiteY5" fmla="*/ 1990164 h 6871446"/>
              <a:gd name="connsiteX6" fmla="*/ 0 w 2741256"/>
              <a:gd name="connsiteY6" fmla="*/ 0 h 6871446"/>
              <a:gd name="connsiteX0" fmla="*/ 0 w 2741256"/>
              <a:gd name="connsiteY0" fmla="*/ 0 h 6870864"/>
              <a:gd name="connsiteX1" fmla="*/ 1978071 w 2741256"/>
              <a:gd name="connsiteY1" fmla="*/ 17253 h 6870864"/>
              <a:gd name="connsiteX2" fmla="*/ 2741256 w 2741256"/>
              <a:gd name="connsiteY2" fmla="*/ 1972912 h 6870864"/>
              <a:gd name="connsiteX3" fmla="*/ 1822796 w 2741256"/>
              <a:gd name="connsiteY3" fmla="*/ 6854193 h 6870864"/>
              <a:gd name="connsiteX4" fmla="*/ 123 w 2741256"/>
              <a:gd name="connsiteY4" fmla="*/ 6870864 h 6870864"/>
              <a:gd name="connsiteX5" fmla="*/ 1021977 w 2741256"/>
              <a:gd name="connsiteY5" fmla="*/ 1990164 h 6870864"/>
              <a:gd name="connsiteX6" fmla="*/ 0 w 2741256"/>
              <a:gd name="connsiteY6" fmla="*/ 0 h 6870864"/>
              <a:gd name="connsiteX0" fmla="*/ 0 w 2741256"/>
              <a:gd name="connsiteY0" fmla="*/ 0 h 6871446"/>
              <a:gd name="connsiteX1" fmla="*/ 1978071 w 2741256"/>
              <a:gd name="connsiteY1" fmla="*/ 17253 h 6871446"/>
              <a:gd name="connsiteX2" fmla="*/ 2741256 w 2741256"/>
              <a:gd name="connsiteY2" fmla="*/ 1972912 h 6871446"/>
              <a:gd name="connsiteX3" fmla="*/ 1808861 w 2741256"/>
              <a:gd name="connsiteY3" fmla="*/ 6871446 h 6871446"/>
              <a:gd name="connsiteX4" fmla="*/ 123 w 2741256"/>
              <a:gd name="connsiteY4" fmla="*/ 6870864 h 6871446"/>
              <a:gd name="connsiteX5" fmla="*/ 1021977 w 2741256"/>
              <a:gd name="connsiteY5" fmla="*/ 1990164 h 6871446"/>
              <a:gd name="connsiteX6" fmla="*/ 0 w 2741256"/>
              <a:gd name="connsiteY6" fmla="*/ 0 h 6871446"/>
              <a:gd name="connsiteX0" fmla="*/ 0 w 2741256"/>
              <a:gd name="connsiteY0" fmla="*/ 0 h 6888117"/>
              <a:gd name="connsiteX1" fmla="*/ 1978071 w 2741256"/>
              <a:gd name="connsiteY1" fmla="*/ 17253 h 6888117"/>
              <a:gd name="connsiteX2" fmla="*/ 2741256 w 2741256"/>
              <a:gd name="connsiteY2" fmla="*/ 1972912 h 6888117"/>
              <a:gd name="connsiteX3" fmla="*/ 1808861 w 2741256"/>
              <a:gd name="connsiteY3" fmla="*/ 6871446 h 6888117"/>
              <a:gd name="connsiteX4" fmla="*/ 209155 w 2741256"/>
              <a:gd name="connsiteY4" fmla="*/ 6888117 h 6888117"/>
              <a:gd name="connsiteX5" fmla="*/ 1021977 w 2741256"/>
              <a:gd name="connsiteY5" fmla="*/ 1990164 h 6888117"/>
              <a:gd name="connsiteX6" fmla="*/ 0 w 2741256"/>
              <a:gd name="connsiteY6" fmla="*/ 0 h 6888117"/>
              <a:gd name="connsiteX0" fmla="*/ 0 w 2741256"/>
              <a:gd name="connsiteY0" fmla="*/ 0 h 6888699"/>
              <a:gd name="connsiteX1" fmla="*/ 1978071 w 2741256"/>
              <a:gd name="connsiteY1" fmla="*/ 17253 h 6888699"/>
              <a:gd name="connsiteX2" fmla="*/ 2741256 w 2741256"/>
              <a:gd name="connsiteY2" fmla="*/ 1972912 h 6888699"/>
              <a:gd name="connsiteX3" fmla="*/ 2017892 w 2741256"/>
              <a:gd name="connsiteY3" fmla="*/ 6888699 h 6888699"/>
              <a:gd name="connsiteX4" fmla="*/ 209155 w 2741256"/>
              <a:gd name="connsiteY4" fmla="*/ 6888117 h 6888699"/>
              <a:gd name="connsiteX5" fmla="*/ 1021977 w 2741256"/>
              <a:gd name="connsiteY5" fmla="*/ 1990164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2007418 h 6888699"/>
              <a:gd name="connsiteX3" fmla="*/ 2017892 w 2741256"/>
              <a:gd name="connsiteY3" fmla="*/ 6888699 h 6888699"/>
              <a:gd name="connsiteX4" fmla="*/ 209155 w 2741256"/>
              <a:gd name="connsiteY4" fmla="*/ 6888117 h 6888699"/>
              <a:gd name="connsiteX5" fmla="*/ 1021977 w 2741256"/>
              <a:gd name="connsiteY5" fmla="*/ 1990164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2007418 h 6888699"/>
              <a:gd name="connsiteX3" fmla="*/ 2017892 w 2741256"/>
              <a:gd name="connsiteY3" fmla="*/ 6888699 h 6888699"/>
              <a:gd name="connsiteX4" fmla="*/ 209155 w 2741256"/>
              <a:gd name="connsiteY4" fmla="*/ 6888117 h 6888699"/>
              <a:gd name="connsiteX5" fmla="*/ 951636 w 2741256"/>
              <a:gd name="connsiteY5" fmla="*/ 2004678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2007418 h 6888699"/>
              <a:gd name="connsiteX3" fmla="*/ 2017892 w 2741256"/>
              <a:gd name="connsiteY3" fmla="*/ 6888699 h 6888699"/>
              <a:gd name="connsiteX4" fmla="*/ 209155 w 2741256"/>
              <a:gd name="connsiteY4" fmla="*/ 6888117 h 6888699"/>
              <a:gd name="connsiteX5" fmla="*/ 916465 w 2741256"/>
              <a:gd name="connsiteY5" fmla="*/ 2019192 h 6888699"/>
              <a:gd name="connsiteX6" fmla="*/ 0 w 2741256"/>
              <a:gd name="connsiteY6" fmla="*/ 0 h 6888699"/>
              <a:gd name="connsiteX0" fmla="*/ 0 w 2670915"/>
              <a:gd name="connsiteY0" fmla="*/ 0 h 6888699"/>
              <a:gd name="connsiteX1" fmla="*/ 1978071 w 2670915"/>
              <a:gd name="connsiteY1" fmla="*/ 17253 h 6888699"/>
              <a:gd name="connsiteX2" fmla="*/ 2670915 w 2670915"/>
              <a:gd name="connsiteY2" fmla="*/ 2021932 h 6888699"/>
              <a:gd name="connsiteX3" fmla="*/ 2017892 w 2670915"/>
              <a:gd name="connsiteY3" fmla="*/ 6888699 h 6888699"/>
              <a:gd name="connsiteX4" fmla="*/ 209155 w 2670915"/>
              <a:gd name="connsiteY4" fmla="*/ 6888117 h 6888699"/>
              <a:gd name="connsiteX5" fmla="*/ 916465 w 2670915"/>
              <a:gd name="connsiteY5" fmla="*/ 2019192 h 6888699"/>
              <a:gd name="connsiteX6" fmla="*/ 0 w 2670915"/>
              <a:gd name="connsiteY6" fmla="*/ 0 h 688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0915" h="6888699">
                <a:moveTo>
                  <a:pt x="0" y="0"/>
                </a:moveTo>
                <a:lnTo>
                  <a:pt x="1978071" y="17253"/>
                </a:lnTo>
                <a:lnTo>
                  <a:pt x="2670915" y="2021932"/>
                </a:lnTo>
                <a:lnTo>
                  <a:pt x="2017892" y="6888699"/>
                </a:lnTo>
                <a:lnTo>
                  <a:pt x="209155" y="6888117"/>
                </a:lnTo>
                <a:lnTo>
                  <a:pt x="916465" y="2019192"/>
                </a:lnTo>
                <a:lnTo>
                  <a:pt x="0"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Date Placeholder 2">
            <a:extLst>
              <a:ext uri="{FF2B5EF4-FFF2-40B4-BE49-F238E27FC236}">
                <a16:creationId xmlns:a16="http://schemas.microsoft.com/office/drawing/2014/main" id="{629F858D-31AB-5195-9884-1853FAA7211B}"/>
              </a:ext>
            </a:extLst>
          </p:cNvPr>
          <p:cNvSpPr>
            <a:spLocks noGrp="1"/>
          </p:cNvSpPr>
          <p:nvPr>
            <p:ph type="dt" sz="half" idx="2"/>
          </p:nvPr>
        </p:nvSpPr>
        <p:spPr>
          <a:xfrm>
            <a:off x="10702343" y="6462176"/>
            <a:ext cx="667553" cy="365125"/>
          </a:xfrm>
          <a:prstGeom prst="rect">
            <a:avLst/>
          </a:prstGeom>
        </p:spPr>
        <p:txBody>
          <a:bodyPr/>
          <a:lstStyle/>
          <a:p>
            <a:r>
              <a:rPr lang="en-US"/>
              <a:t>|   2025</a:t>
            </a:r>
          </a:p>
        </p:txBody>
      </p:sp>
      <p:sp>
        <p:nvSpPr>
          <p:cNvPr id="4" name="Footer Placeholder 3">
            <a:extLst>
              <a:ext uri="{FF2B5EF4-FFF2-40B4-BE49-F238E27FC236}">
                <a16:creationId xmlns:a16="http://schemas.microsoft.com/office/drawing/2014/main" id="{C094D6EF-DF10-E167-4091-64819E60EEB1}"/>
              </a:ext>
            </a:extLst>
          </p:cNvPr>
          <p:cNvSpPr>
            <a:spLocks noGrp="1"/>
          </p:cNvSpPr>
          <p:nvPr>
            <p:ph type="ftr" sz="quarter" idx="3"/>
          </p:nvPr>
        </p:nvSpPr>
        <p:spPr>
          <a:xfrm>
            <a:off x="7340957" y="6462176"/>
            <a:ext cx="3361386" cy="365125"/>
          </a:xfrm>
          <a:prstGeom prst="rect">
            <a:avLst/>
          </a:prstGeom>
        </p:spPr>
        <p:txBody>
          <a:bodyPr/>
          <a:lstStyle/>
          <a:p>
            <a:r>
              <a:rPr lang="en-CA"/>
              <a:t>Www.seabridgegold.com</a:t>
            </a:r>
            <a:endParaRPr lang="en-US"/>
          </a:p>
        </p:txBody>
      </p:sp>
      <p:sp>
        <p:nvSpPr>
          <p:cNvPr id="5" name="Slide Number Placeholder 4">
            <a:extLst>
              <a:ext uri="{FF2B5EF4-FFF2-40B4-BE49-F238E27FC236}">
                <a16:creationId xmlns:a16="http://schemas.microsoft.com/office/drawing/2014/main" id="{F074D405-9547-1221-AC84-9AFCFCB146FE}"/>
              </a:ext>
            </a:extLst>
          </p:cNvPr>
          <p:cNvSpPr>
            <a:spLocks noGrp="1"/>
          </p:cNvSpPr>
          <p:nvPr>
            <p:ph type="sldNum" sz="quarter" idx="4"/>
          </p:nvPr>
        </p:nvSpPr>
        <p:spPr>
          <a:xfrm>
            <a:off x="11598497" y="6455468"/>
            <a:ext cx="461359" cy="365125"/>
          </a:xfrm>
          <a:prstGeom prst="rect">
            <a:avLst/>
          </a:prstGeom>
        </p:spPr>
        <p:txBody>
          <a:bodyPr/>
          <a:lstStyle/>
          <a:p>
            <a:fld id="{A41F8B9C-F68A-4CB4-A897-D02AFE5D748E}" type="slidenum">
              <a:rPr lang="en-US" smtClean="0"/>
              <a:pPr/>
              <a:t>25</a:t>
            </a:fld>
            <a:endParaRPr lang="en-US"/>
          </a:p>
        </p:txBody>
      </p:sp>
      <p:sp>
        <p:nvSpPr>
          <p:cNvPr id="6" name="Title 1">
            <a:extLst>
              <a:ext uri="{FF2B5EF4-FFF2-40B4-BE49-F238E27FC236}">
                <a16:creationId xmlns:a16="http://schemas.microsoft.com/office/drawing/2014/main" id="{B771C7BB-C18A-0FB4-6C22-EB089AC1947F}"/>
              </a:ext>
            </a:extLst>
          </p:cNvPr>
          <p:cNvSpPr>
            <a:spLocks noGrp="1"/>
          </p:cNvSpPr>
          <p:nvPr>
            <p:ph type="title"/>
          </p:nvPr>
        </p:nvSpPr>
        <p:spPr>
          <a:xfrm>
            <a:off x="3925550" y="1771894"/>
            <a:ext cx="5832475" cy="390163"/>
          </a:xfrm>
        </p:spPr>
        <p:txBody>
          <a:bodyPr/>
          <a:lstStyle/>
          <a:p>
            <a:pPr algn="l"/>
            <a:r>
              <a:rPr lang="en-CA"/>
              <a:t>Finding a partner</a:t>
            </a:r>
            <a:endParaRPr lang="en-US"/>
          </a:p>
        </p:txBody>
      </p:sp>
      <p:sp>
        <p:nvSpPr>
          <p:cNvPr id="7" name="Content Placeholder 5">
            <a:extLst>
              <a:ext uri="{FF2B5EF4-FFF2-40B4-BE49-F238E27FC236}">
                <a16:creationId xmlns:a16="http://schemas.microsoft.com/office/drawing/2014/main" id="{67A71DFD-C532-B7C1-E292-CDD8D7CFA2B2}"/>
              </a:ext>
            </a:extLst>
          </p:cNvPr>
          <p:cNvSpPr txBox="1">
            <a:spLocks/>
          </p:cNvSpPr>
          <p:nvPr/>
        </p:nvSpPr>
        <p:spPr>
          <a:xfrm>
            <a:off x="3713018" y="2230583"/>
            <a:ext cx="8382000" cy="3865418"/>
          </a:xfrm>
          <a:prstGeom prst="rect">
            <a:avLst/>
          </a:prstGeom>
        </p:spPr>
        <p:txBody>
          <a:bodyPr vert="horz" wrap="square" lIns="36000" tIns="45720" rIns="36000" bIns="45720" numCol="1" spcCol="180000" rtlCol="0">
            <a:noAutofit/>
          </a:bodyPr>
          <a:lstStyle>
            <a:lvl1pPr marL="266700" indent="-266700" algn="l" defTabSz="914400" rtl="0" eaLnBrk="1" latinLnBrk="0" hangingPunct="1">
              <a:lnSpc>
                <a:spcPct val="125000"/>
              </a:lnSpc>
              <a:spcBef>
                <a:spcPts val="500"/>
              </a:spcBef>
              <a:buClr>
                <a:schemeClr val="accent1"/>
              </a:buClr>
              <a:buFont typeface="Montserrat" panose="00000500000000000000" pitchFamily="2" charset="0"/>
              <a:buChar char="▶"/>
              <a:defRPr sz="1400" b="0" i="0" kern="1200">
                <a:solidFill>
                  <a:schemeClr val="tx1"/>
                </a:solidFill>
                <a:latin typeface="Calibri Light" panose="020F0302020204030204" pitchFamily="34" charset="0"/>
                <a:ea typeface="+mn-ea"/>
                <a:cs typeface="Calibri Light" panose="020F0302020204030204" pitchFamily="34" charset="0"/>
              </a:defRPr>
            </a:lvl1pPr>
            <a:lvl2pPr marL="450850" indent="-269875" algn="l" defTabSz="914400" rtl="0" eaLnBrk="1" latinLnBrk="0" hangingPunct="1">
              <a:lnSpc>
                <a:spcPct val="125000"/>
              </a:lnSpc>
              <a:spcBef>
                <a:spcPts val="500"/>
              </a:spcBef>
              <a:buClr>
                <a:schemeClr val="accent1"/>
              </a:buClr>
              <a:buFont typeface="Montserrat" panose="00000500000000000000" pitchFamily="2" charset="0"/>
              <a:buChar char="▶"/>
              <a:defRPr sz="1400" b="0" i="0" kern="1200">
                <a:solidFill>
                  <a:schemeClr val="tx1"/>
                </a:solidFill>
                <a:latin typeface="Calibri Light" panose="020F0302020204030204" pitchFamily="34" charset="0"/>
                <a:ea typeface="+mn-ea"/>
                <a:cs typeface="Calibri Light" panose="020F0302020204030204" pitchFamily="34" charset="0"/>
              </a:defRPr>
            </a:lvl2pPr>
            <a:lvl3pPr marL="720725"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3pPr>
            <a:lvl4pPr marL="992188"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4pPr>
            <a:lvl5pPr marL="1262063" indent="-2587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a:lnSpc>
                <a:spcPct val="100000"/>
              </a:lnSpc>
              <a:buNone/>
            </a:pPr>
            <a:r>
              <a:rPr lang="en-US" sz="1800" b="1" u="sng" kern="100">
                <a:solidFill>
                  <a:schemeClr val="bg2"/>
                </a:solidFill>
                <a:latin typeface="Calibri" panose="020F0502020204030204" pitchFamily="34" charset="0"/>
                <a:ea typeface="Aptos" panose="020B0004020202020204" pitchFamily="34" charset="0"/>
                <a:cs typeface="Calibri" panose="020F0502020204030204" pitchFamily="34" charset="0"/>
              </a:rPr>
              <a:t>A</a:t>
            </a:r>
            <a:r>
              <a:rPr lang="en-US" sz="1800" b="1" u="sng" kern="100">
                <a:solidFill>
                  <a:schemeClr val="bg2"/>
                </a:solidFill>
                <a:effectLst/>
                <a:latin typeface="Calibri" panose="020F0502020204030204" pitchFamily="34" charset="0"/>
                <a:ea typeface="Aptos" panose="020B0004020202020204" pitchFamily="34" charset="0"/>
                <a:cs typeface="Calibri" panose="020F0502020204030204" pitchFamily="34" charset="0"/>
              </a:rPr>
              <a:t> JV on a mega project like KSM requires an open window when many factors align</a:t>
            </a:r>
            <a:endParaRPr lang="en-US" sz="1800" b="1" u="sng" kern="100">
              <a:solidFill>
                <a:schemeClr val="bg2"/>
              </a:solidFill>
              <a:latin typeface="Calibri" panose="020F0502020204030204" pitchFamily="34" charset="0"/>
              <a:ea typeface="Aptos" panose="020B0004020202020204" pitchFamily="34" charset="0"/>
              <a:cs typeface="Calibri" panose="020F0502020204030204" pitchFamily="34" charset="0"/>
            </a:endParaRPr>
          </a:p>
          <a:p>
            <a:pPr marL="476250" indent="-285750">
              <a:lnSpc>
                <a:spcPct val="100000"/>
              </a:lnSpc>
            </a:pPr>
            <a:r>
              <a:rPr lang="en-US" kern="100">
                <a:solidFill>
                  <a:schemeClr val="bg2"/>
                </a:solidFill>
                <a:effectLst/>
                <a:latin typeface="Calibri" panose="020F0502020204030204" pitchFamily="34" charset="0"/>
                <a:ea typeface="Aptos" panose="020B0004020202020204" pitchFamily="34" charset="0"/>
                <a:cs typeface="Calibri" panose="020F0502020204030204" pitchFamily="34" charset="0"/>
              </a:rPr>
              <a:t>In 2012 KSM was unlike anything in BC and permits were in doubt</a:t>
            </a:r>
          </a:p>
          <a:p>
            <a:pPr marL="476250" indent="-285750">
              <a:lnSpc>
                <a:spcPct val="100000"/>
              </a:lnSpc>
            </a:pPr>
            <a:r>
              <a:rPr lang="en-US" kern="100">
                <a:solidFill>
                  <a:schemeClr val="bg2"/>
                </a:solidFill>
                <a:effectLst/>
                <a:latin typeface="Calibri" panose="020F0502020204030204" pitchFamily="34" charset="0"/>
                <a:ea typeface="Aptos" panose="020B0004020202020204" pitchFamily="34" charset="0"/>
                <a:cs typeface="Calibri" panose="020F0502020204030204" pitchFamily="34" charset="0"/>
              </a:rPr>
              <a:t>We got permits in December 2014, but the gold market collapsed in 2015 </a:t>
            </a:r>
          </a:p>
          <a:p>
            <a:pPr marL="476250" indent="-285750">
              <a:lnSpc>
                <a:spcPct val="100000"/>
              </a:lnSpc>
            </a:pPr>
            <a:r>
              <a:rPr lang="en-US" kern="100">
                <a:solidFill>
                  <a:schemeClr val="bg2"/>
                </a:solidFill>
                <a:effectLst/>
                <a:latin typeface="Calibri" panose="020F0502020204030204" pitchFamily="34" charset="0"/>
                <a:ea typeface="Aptos" panose="020B0004020202020204" pitchFamily="34" charset="0"/>
                <a:cs typeface="Calibri" panose="020F0502020204030204" pitchFamily="34" charset="0"/>
              </a:rPr>
              <a:t>In 2018, gold had recovered, two proposals were received but copper collapsed </a:t>
            </a:r>
          </a:p>
          <a:p>
            <a:pPr marL="476250" indent="-285750">
              <a:lnSpc>
                <a:spcPct val="100000"/>
              </a:lnSpc>
            </a:pPr>
            <a:r>
              <a:rPr lang="en-US" kern="100">
                <a:solidFill>
                  <a:schemeClr val="bg2"/>
                </a:solidFill>
                <a:effectLst/>
                <a:latin typeface="Calibri" panose="020F0502020204030204" pitchFamily="34" charset="0"/>
                <a:ea typeface="Aptos" panose="020B0004020202020204" pitchFamily="34" charset="0"/>
                <a:cs typeface="Calibri" panose="020F0502020204030204" pitchFamily="34" charset="0"/>
              </a:rPr>
              <a:t>As copper revived, COVID closed projects, travel stopped, and DD was impossible</a:t>
            </a:r>
          </a:p>
          <a:p>
            <a:pPr marL="476250" indent="-285750">
              <a:lnSpc>
                <a:spcPct val="100000"/>
              </a:lnSpc>
            </a:pPr>
            <a:r>
              <a:rPr lang="en-US" kern="100">
                <a:solidFill>
                  <a:schemeClr val="bg2"/>
                </a:solidFill>
                <a:effectLst/>
                <a:latin typeface="Calibri" panose="020F0502020204030204" pitchFamily="34" charset="0"/>
                <a:ea typeface="Aptos" panose="020B0004020202020204" pitchFamily="34" charset="0"/>
                <a:cs typeface="Calibri" panose="020F0502020204030204" pitchFamily="34" charset="0"/>
              </a:rPr>
              <a:t>Prospective candidates signaled they were uncomfortable with block caving </a:t>
            </a:r>
          </a:p>
          <a:p>
            <a:pPr marL="476250" indent="-285750">
              <a:lnSpc>
                <a:spcPct val="100000"/>
              </a:lnSpc>
            </a:pPr>
            <a:r>
              <a:rPr lang="en-US" kern="100">
                <a:solidFill>
                  <a:schemeClr val="bg2"/>
                </a:solidFill>
                <a:effectLst/>
                <a:latin typeface="Calibri" panose="020F0502020204030204" pitchFamily="34" charset="0"/>
                <a:ea typeface="Aptos" panose="020B0004020202020204" pitchFamily="34" charset="0"/>
                <a:cs typeface="Calibri" panose="020F0502020204030204" pitchFamily="34" charset="0"/>
              </a:rPr>
              <a:t>Taking advantage of COVID, we acquired East Mitchell on great terms in 2020 (34M ozs Au for US$100M)</a:t>
            </a:r>
          </a:p>
          <a:p>
            <a:pPr marL="476250" indent="-285750">
              <a:lnSpc>
                <a:spcPct val="100000"/>
              </a:lnSpc>
            </a:pPr>
            <a:r>
              <a:rPr lang="en-US" kern="100">
                <a:solidFill>
                  <a:schemeClr val="bg2"/>
                </a:solidFill>
                <a:effectLst/>
                <a:latin typeface="Calibri" panose="020F0502020204030204" pitchFamily="34" charset="0"/>
                <a:ea typeface="Aptos" panose="020B0004020202020204" pitchFamily="34" charset="0"/>
                <a:cs typeface="Calibri" panose="020F0502020204030204" pitchFamily="34" charset="0"/>
              </a:rPr>
              <a:t>As COVID receded in 2022, we </a:t>
            </a:r>
            <a:r>
              <a:rPr lang="en-US" kern="100">
                <a:solidFill>
                  <a:schemeClr val="bg2"/>
                </a:solidFill>
                <a:latin typeface="Calibri" panose="020F0502020204030204" pitchFamily="34" charset="0"/>
                <a:ea typeface="Aptos" panose="020B0004020202020204" pitchFamily="34" charset="0"/>
                <a:cs typeface="Calibri" panose="020F0502020204030204" pitchFamily="34" charset="0"/>
              </a:rPr>
              <a:t>created</a:t>
            </a:r>
            <a:r>
              <a:rPr lang="en-US" kern="100">
                <a:solidFill>
                  <a:schemeClr val="bg2"/>
                </a:solidFill>
                <a:effectLst/>
                <a:latin typeface="Calibri" panose="020F0502020204030204" pitchFamily="34" charset="0"/>
                <a:ea typeface="Aptos" panose="020B0004020202020204" pitchFamily="34" charset="0"/>
                <a:cs typeface="Calibri" panose="020F0502020204030204" pitchFamily="34" charset="0"/>
              </a:rPr>
              <a:t> a new PFS around Mitchell/East Mitchell, open pits only</a:t>
            </a:r>
          </a:p>
          <a:p>
            <a:pPr marL="476250" indent="-285750">
              <a:lnSpc>
                <a:spcPct val="100000"/>
              </a:lnSpc>
            </a:pPr>
            <a:r>
              <a:rPr lang="en-US" kern="100">
                <a:solidFill>
                  <a:schemeClr val="bg2"/>
                </a:solidFill>
                <a:effectLst/>
                <a:latin typeface="Calibri" panose="020F0502020204030204" pitchFamily="34" charset="0"/>
                <a:ea typeface="Aptos" panose="020B0004020202020204" pitchFamily="34" charset="0"/>
                <a:cs typeface="Calibri" panose="020F0502020204030204" pitchFamily="34" charset="0"/>
              </a:rPr>
              <a:t>New candidates emerged but permits were due to expire in mid 2024</a:t>
            </a:r>
          </a:p>
          <a:p>
            <a:pPr marL="476250" indent="-285750">
              <a:lnSpc>
                <a:spcPct val="100000"/>
              </a:lnSpc>
            </a:pPr>
            <a:r>
              <a:rPr lang="en-US" kern="100">
                <a:solidFill>
                  <a:schemeClr val="bg2"/>
                </a:solidFill>
                <a:effectLst/>
                <a:latin typeface="Calibri" panose="020F0502020204030204" pitchFamily="34" charset="0"/>
                <a:ea typeface="Aptos" panose="020B0004020202020204" pitchFamily="34" charset="0"/>
                <a:cs typeface="Calibri" panose="020F0502020204030204" pitchFamily="34" charset="0"/>
              </a:rPr>
              <a:t>Permits were extended to 2026 and then made permanent in 2024 via Substantially Started</a:t>
            </a:r>
          </a:p>
          <a:p>
            <a:pPr marL="476250" indent="-285750">
              <a:lnSpc>
                <a:spcPct val="100000"/>
              </a:lnSpc>
            </a:pPr>
            <a:r>
              <a:rPr lang="en-US" kern="100">
                <a:solidFill>
                  <a:schemeClr val="bg2"/>
                </a:solidFill>
                <a:effectLst/>
                <a:latin typeface="Calibri" panose="020F0502020204030204" pitchFamily="34" charset="0"/>
                <a:ea typeface="Aptos" panose="020B0004020202020204" pitchFamily="34" charset="0"/>
                <a:cs typeface="Calibri" panose="020F0502020204030204" pitchFamily="34" charset="0"/>
              </a:rPr>
              <a:t>Significant DD completed by 7+ majors </a:t>
            </a:r>
            <a:r>
              <a:rPr lang="en-US" kern="100">
                <a:solidFill>
                  <a:schemeClr val="bg2"/>
                </a:solidFill>
                <a:latin typeface="Calibri" panose="020F0502020204030204" pitchFamily="34" charset="0"/>
                <a:ea typeface="Aptos" panose="020B0004020202020204" pitchFamily="34" charset="0"/>
                <a:cs typeface="Calibri" panose="020F0502020204030204" pitchFamily="34" charset="0"/>
              </a:rPr>
              <a:t>finds no</a:t>
            </a:r>
            <a:r>
              <a:rPr lang="en-US" kern="100">
                <a:solidFill>
                  <a:schemeClr val="bg2"/>
                </a:solidFill>
                <a:effectLst/>
                <a:latin typeface="Calibri" panose="020F0502020204030204" pitchFamily="34" charset="0"/>
                <a:ea typeface="Aptos" panose="020B0004020202020204" pitchFamily="34" charset="0"/>
                <a:cs typeface="Calibri" panose="020F0502020204030204" pitchFamily="34" charset="0"/>
              </a:rPr>
              <a:t> fatal technical, economic or social flaws </a:t>
            </a:r>
          </a:p>
          <a:p>
            <a:pPr marL="476250" indent="-285750">
              <a:lnSpc>
                <a:spcPct val="100000"/>
              </a:lnSpc>
            </a:pPr>
            <a:r>
              <a:rPr lang="en-US" u="sng" kern="100">
                <a:solidFill>
                  <a:schemeClr val="bg2"/>
                </a:solidFill>
                <a:latin typeface="Calibri" panose="020F0502020204030204" pitchFamily="34" charset="0"/>
                <a:ea typeface="Aptos" panose="020B0004020202020204" pitchFamily="34" charset="0"/>
                <a:cs typeface="Calibri" panose="020F0502020204030204" pitchFamily="34" charset="0"/>
              </a:rPr>
              <a:t>Discussions continue on multiple fronts including with a recent “strategic investor” </a:t>
            </a:r>
          </a:p>
          <a:p>
            <a:pPr marL="476250" indent="-285750">
              <a:lnSpc>
                <a:spcPct val="100000"/>
              </a:lnSpc>
            </a:pPr>
            <a:r>
              <a:rPr lang="en-US" b="1" u="sng" kern="100">
                <a:solidFill>
                  <a:schemeClr val="bg2"/>
                </a:solidFill>
                <a:effectLst/>
                <a:latin typeface="Calibri" panose="020F0502020204030204" pitchFamily="34" charset="0"/>
                <a:ea typeface="Aptos" panose="020B0004020202020204" pitchFamily="34" charset="0"/>
                <a:cs typeface="Calibri" panose="020F0502020204030204" pitchFamily="34" charset="0"/>
              </a:rPr>
              <a:t>The window is now open!</a:t>
            </a:r>
          </a:p>
        </p:txBody>
      </p:sp>
    </p:spTree>
    <p:extLst>
      <p:ext uri="{BB962C8B-B14F-4D97-AF65-F5344CB8AC3E}">
        <p14:creationId xmlns:p14="http://schemas.microsoft.com/office/powerpoint/2010/main" val="2161729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5E6407C9-61D1-CBB8-1E54-F7CCC2FA5964}"/>
              </a:ext>
            </a:extLst>
          </p:cNvPr>
          <p:cNvPicPr>
            <a:picLocks noChangeAspect="1"/>
          </p:cNvPicPr>
          <p:nvPr/>
        </p:nvPicPr>
        <p:blipFill rotWithShape="1">
          <a:blip r:embed="rId3" cstate="email">
            <a:alphaModFix amt="25000"/>
            <a:extLst>
              <a:ext uri="{28A0092B-C50C-407E-A947-70E740481C1C}">
                <a14:useLocalDpi xmlns:a14="http://schemas.microsoft.com/office/drawing/2010/main" val="0"/>
              </a:ext>
            </a:extLst>
          </a:blip>
          <a:srcRect/>
          <a:stretch/>
        </p:blipFill>
        <p:spPr>
          <a:xfrm rot="5400000">
            <a:off x="826838" y="489578"/>
            <a:ext cx="5110112" cy="6763785"/>
          </a:xfrm>
          <a:custGeom>
            <a:avLst/>
            <a:gdLst>
              <a:gd name="connsiteX0" fmla="*/ 0 w 5110112"/>
              <a:gd name="connsiteY0" fmla="*/ 6763785 h 6763785"/>
              <a:gd name="connsiteX1" fmla="*/ 0 w 5110112"/>
              <a:gd name="connsiteY1" fmla="*/ 816735 h 6763785"/>
              <a:gd name="connsiteX2" fmla="*/ 5110112 w 5110112"/>
              <a:gd name="connsiteY2" fmla="*/ 0 h 6763785"/>
              <a:gd name="connsiteX3" fmla="*/ 5110112 w 5110112"/>
              <a:gd name="connsiteY3" fmla="*/ 6763785 h 6763785"/>
            </a:gdLst>
            <a:ahLst/>
            <a:cxnLst>
              <a:cxn ang="0">
                <a:pos x="connsiteX0" y="connsiteY0"/>
              </a:cxn>
              <a:cxn ang="0">
                <a:pos x="connsiteX1" y="connsiteY1"/>
              </a:cxn>
              <a:cxn ang="0">
                <a:pos x="connsiteX2" y="connsiteY2"/>
              </a:cxn>
              <a:cxn ang="0">
                <a:pos x="connsiteX3" y="connsiteY3"/>
              </a:cxn>
            </a:cxnLst>
            <a:rect l="l" t="t" r="r" b="b"/>
            <a:pathLst>
              <a:path w="5110112" h="6763785">
                <a:moveTo>
                  <a:pt x="0" y="6763785"/>
                </a:moveTo>
                <a:lnTo>
                  <a:pt x="0" y="816735"/>
                </a:lnTo>
                <a:lnTo>
                  <a:pt x="5110112" y="0"/>
                </a:lnTo>
                <a:lnTo>
                  <a:pt x="5110112" y="6763785"/>
                </a:lnTo>
                <a:close/>
              </a:path>
            </a:pathLst>
          </a:custGeom>
        </p:spPr>
      </p:pic>
      <p:sp>
        <p:nvSpPr>
          <p:cNvPr id="40" name="Rectangle 39">
            <a:extLst>
              <a:ext uri="{FF2B5EF4-FFF2-40B4-BE49-F238E27FC236}">
                <a16:creationId xmlns:a16="http://schemas.microsoft.com/office/drawing/2014/main" id="{816547A4-0B68-73D7-1CD6-6209F8DC9F68}"/>
              </a:ext>
            </a:extLst>
          </p:cNvPr>
          <p:cNvSpPr/>
          <p:nvPr/>
        </p:nvSpPr>
        <p:spPr>
          <a:xfrm rot="10800000">
            <a:off x="0" y="1235676"/>
            <a:ext cx="6828503" cy="5191431"/>
          </a:xfrm>
          <a:custGeom>
            <a:avLst/>
            <a:gdLst>
              <a:gd name="connsiteX0" fmla="*/ 0 w 6828503"/>
              <a:gd name="connsiteY0" fmla="*/ 0 h 5191431"/>
              <a:gd name="connsiteX1" fmla="*/ 6828503 w 6828503"/>
              <a:gd name="connsiteY1" fmla="*/ 0 h 5191431"/>
              <a:gd name="connsiteX2" fmla="*/ 6828503 w 6828503"/>
              <a:gd name="connsiteY2" fmla="*/ 5191431 h 5191431"/>
              <a:gd name="connsiteX3" fmla="*/ 0 w 6828503"/>
              <a:gd name="connsiteY3" fmla="*/ 5191431 h 5191431"/>
              <a:gd name="connsiteX4" fmla="*/ 0 w 6828503"/>
              <a:gd name="connsiteY4" fmla="*/ 0 h 5191431"/>
              <a:gd name="connsiteX0" fmla="*/ 0 w 6828503"/>
              <a:gd name="connsiteY0" fmla="*/ 0 h 5191431"/>
              <a:gd name="connsiteX1" fmla="*/ 6828503 w 6828503"/>
              <a:gd name="connsiteY1" fmla="*/ 0 h 5191431"/>
              <a:gd name="connsiteX2" fmla="*/ 6828503 w 6828503"/>
              <a:gd name="connsiteY2" fmla="*/ 5191431 h 5191431"/>
              <a:gd name="connsiteX3" fmla="*/ 859316 w 6828503"/>
              <a:gd name="connsiteY3" fmla="*/ 5158380 h 5191431"/>
              <a:gd name="connsiteX4" fmla="*/ 0 w 6828503"/>
              <a:gd name="connsiteY4" fmla="*/ 0 h 519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8503" h="5191431">
                <a:moveTo>
                  <a:pt x="0" y="0"/>
                </a:moveTo>
                <a:lnTo>
                  <a:pt x="6828503" y="0"/>
                </a:lnTo>
                <a:lnTo>
                  <a:pt x="6828503" y="5191431"/>
                </a:lnTo>
                <a:lnTo>
                  <a:pt x="859316" y="5158380"/>
                </a:lnTo>
                <a:lnTo>
                  <a:pt x="0" y="0"/>
                </a:lnTo>
                <a:close/>
              </a:path>
            </a:pathLst>
          </a:custGeom>
          <a:gradFill>
            <a:gsLst>
              <a:gs pos="0">
                <a:schemeClr val="bg2">
                  <a:alpha val="0"/>
                </a:schemeClr>
              </a:gs>
              <a:gs pos="29000">
                <a:schemeClr val="bg2"/>
              </a:gs>
            </a:gsLst>
            <a:lin ang="5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924715DA-E95F-87B0-B0D0-4580F8B923CF}"/>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882639" y="0"/>
            <a:ext cx="6297785" cy="1566239"/>
          </a:xfrm>
          <a:custGeom>
            <a:avLst/>
            <a:gdLst>
              <a:gd name="connsiteX0" fmla="*/ 0 w 6410431"/>
              <a:gd name="connsiteY0" fmla="*/ 0 h 1594254"/>
              <a:gd name="connsiteX1" fmla="*/ 6410431 w 6410431"/>
              <a:gd name="connsiteY1" fmla="*/ 0 h 1594254"/>
              <a:gd name="connsiteX2" fmla="*/ 6410431 w 6410431"/>
              <a:gd name="connsiteY2" fmla="*/ 1594254 h 1594254"/>
              <a:gd name="connsiteX3" fmla="*/ 246187 w 6410431"/>
              <a:gd name="connsiteY3" fmla="*/ 1594254 h 1594254"/>
              <a:gd name="connsiteX4" fmla="*/ 0 w 6410431"/>
              <a:gd name="connsiteY4" fmla="*/ 10460 h 1594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0431" h="1594254">
                <a:moveTo>
                  <a:pt x="0" y="0"/>
                </a:moveTo>
                <a:lnTo>
                  <a:pt x="6410431" y="0"/>
                </a:lnTo>
                <a:lnTo>
                  <a:pt x="6410431" y="1594254"/>
                </a:lnTo>
                <a:lnTo>
                  <a:pt x="246187" y="1594254"/>
                </a:lnTo>
                <a:lnTo>
                  <a:pt x="0" y="10460"/>
                </a:lnTo>
                <a:close/>
              </a:path>
            </a:pathLst>
          </a:custGeom>
        </p:spPr>
      </p:pic>
      <p:sp>
        <p:nvSpPr>
          <p:cNvPr id="31" name="Freeform 30">
            <a:extLst>
              <a:ext uri="{FF2B5EF4-FFF2-40B4-BE49-F238E27FC236}">
                <a16:creationId xmlns:a16="http://schemas.microsoft.com/office/drawing/2014/main" id="{DE1A46A3-CA10-F12F-1A5A-EFA30E1E7459}"/>
              </a:ext>
            </a:extLst>
          </p:cNvPr>
          <p:cNvSpPr/>
          <p:nvPr/>
        </p:nvSpPr>
        <p:spPr>
          <a:xfrm>
            <a:off x="5857103" y="0"/>
            <a:ext cx="6334896" cy="1809296"/>
          </a:xfrm>
          <a:custGeom>
            <a:avLst/>
            <a:gdLst>
              <a:gd name="connsiteX0" fmla="*/ 0 w 6420787"/>
              <a:gd name="connsiteY0" fmla="*/ 0 h 1833827"/>
              <a:gd name="connsiteX1" fmla="*/ 6420787 w 6420787"/>
              <a:gd name="connsiteY1" fmla="*/ 0 h 1833827"/>
              <a:gd name="connsiteX2" fmla="*/ 6420787 w 6420787"/>
              <a:gd name="connsiteY2" fmla="*/ 1822675 h 1833827"/>
              <a:gd name="connsiteX3" fmla="*/ 301083 w 6420787"/>
              <a:gd name="connsiteY3" fmla="*/ 1833827 h 1833827"/>
            </a:gdLst>
            <a:ahLst/>
            <a:cxnLst>
              <a:cxn ang="0">
                <a:pos x="connsiteX0" y="connsiteY0"/>
              </a:cxn>
              <a:cxn ang="0">
                <a:pos x="connsiteX1" y="connsiteY1"/>
              </a:cxn>
              <a:cxn ang="0">
                <a:pos x="connsiteX2" y="connsiteY2"/>
              </a:cxn>
              <a:cxn ang="0">
                <a:pos x="connsiteX3" y="connsiteY3"/>
              </a:cxn>
            </a:cxnLst>
            <a:rect l="l" t="t" r="r" b="b"/>
            <a:pathLst>
              <a:path w="6420787" h="1833827">
                <a:moveTo>
                  <a:pt x="0" y="0"/>
                </a:moveTo>
                <a:lnTo>
                  <a:pt x="6420787" y="0"/>
                </a:lnTo>
                <a:lnTo>
                  <a:pt x="6420787" y="1822675"/>
                </a:lnTo>
                <a:lnTo>
                  <a:pt x="301083" y="1833827"/>
                </a:lnTo>
                <a:close/>
              </a:path>
            </a:pathLst>
          </a:custGeom>
          <a:gradFill flip="none" rotWithShape="1">
            <a:gsLst>
              <a:gs pos="0">
                <a:schemeClr val="bg1">
                  <a:alpha val="0"/>
                </a:schemeClr>
              </a:gs>
              <a:gs pos="61000">
                <a:schemeClr val="bg1"/>
              </a:gs>
            </a:gsLst>
            <a:lin ang="57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Parallelogram 20">
            <a:extLst>
              <a:ext uri="{FF2B5EF4-FFF2-40B4-BE49-F238E27FC236}">
                <a16:creationId xmlns:a16="http://schemas.microsoft.com/office/drawing/2014/main" id="{6F205AE7-1851-20C4-5D41-D315C6545408}"/>
              </a:ext>
            </a:extLst>
          </p:cNvPr>
          <p:cNvSpPr/>
          <p:nvPr/>
        </p:nvSpPr>
        <p:spPr>
          <a:xfrm flipH="1">
            <a:off x="5715629" y="-17930"/>
            <a:ext cx="1109027" cy="6436004"/>
          </a:xfrm>
          <a:prstGeom prst="parallelogram">
            <a:avLst>
              <a:gd name="adj" fmla="val 92182"/>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46017D-C163-4DB8-90D4-16BC45162270}"/>
              </a:ext>
            </a:extLst>
          </p:cNvPr>
          <p:cNvSpPr>
            <a:spLocks noGrp="1"/>
          </p:cNvSpPr>
          <p:nvPr>
            <p:ph type="title"/>
          </p:nvPr>
        </p:nvSpPr>
        <p:spPr/>
        <p:txBody>
          <a:bodyPr/>
          <a:lstStyle/>
          <a:p>
            <a:r>
              <a:rPr lang="en-US"/>
              <a:t>Capital Markets Profile</a:t>
            </a:r>
          </a:p>
        </p:txBody>
      </p:sp>
      <p:sp>
        <p:nvSpPr>
          <p:cNvPr id="3" name="Date Placeholder 2">
            <a:extLst>
              <a:ext uri="{FF2B5EF4-FFF2-40B4-BE49-F238E27FC236}">
                <a16:creationId xmlns:a16="http://schemas.microsoft.com/office/drawing/2014/main" id="{7B40B252-392D-49C9-9A64-3AEA48984C32}"/>
              </a:ext>
            </a:extLst>
          </p:cNvPr>
          <p:cNvSpPr>
            <a:spLocks noGrp="1"/>
          </p:cNvSpPr>
          <p:nvPr>
            <p:ph type="dt" sz="half" idx="14"/>
          </p:nvPr>
        </p:nvSpPr>
        <p:spPr>
          <a:prstGeom prst="rect">
            <a:avLst/>
          </a:prstGeom>
        </p:spPr>
        <p:txBody>
          <a:bodyPr/>
          <a:lstStyle/>
          <a:p>
            <a:r>
              <a:rPr lang="en-US"/>
              <a:t>|   2025</a:t>
            </a:r>
          </a:p>
        </p:txBody>
      </p:sp>
      <p:sp>
        <p:nvSpPr>
          <p:cNvPr id="4" name="Footer Placeholder 3">
            <a:extLst>
              <a:ext uri="{FF2B5EF4-FFF2-40B4-BE49-F238E27FC236}">
                <a16:creationId xmlns:a16="http://schemas.microsoft.com/office/drawing/2014/main" id="{ADE1B82B-BB7C-455D-8770-EDA9C48D9EDB}"/>
              </a:ext>
            </a:extLst>
          </p:cNvPr>
          <p:cNvSpPr>
            <a:spLocks noGrp="1"/>
          </p:cNvSpPr>
          <p:nvPr>
            <p:ph type="ftr" sz="quarter" idx="3"/>
          </p:nvPr>
        </p:nvSpPr>
        <p:spPr>
          <a:prstGeom prst="rect">
            <a:avLst/>
          </a:prstGeom>
        </p:spPr>
        <p:txBody>
          <a:bodyPr/>
          <a:lstStyle/>
          <a:p>
            <a:r>
              <a:rPr lang="en-CA"/>
              <a:t>Www.seabridgegold.com</a:t>
            </a:r>
            <a:endParaRPr lang="en-US"/>
          </a:p>
        </p:txBody>
      </p:sp>
      <p:sp>
        <p:nvSpPr>
          <p:cNvPr id="5" name="Slide Number Placeholder 4">
            <a:extLst>
              <a:ext uri="{FF2B5EF4-FFF2-40B4-BE49-F238E27FC236}">
                <a16:creationId xmlns:a16="http://schemas.microsoft.com/office/drawing/2014/main" id="{AE7B3E1A-4C10-4A10-A599-B553E6E12FA5}"/>
              </a:ext>
            </a:extLst>
          </p:cNvPr>
          <p:cNvSpPr>
            <a:spLocks noGrp="1"/>
          </p:cNvSpPr>
          <p:nvPr>
            <p:ph type="sldNum" sz="quarter" idx="4"/>
          </p:nvPr>
        </p:nvSpPr>
        <p:spPr>
          <a:prstGeom prst="rect">
            <a:avLst/>
          </a:prstGeom>
        </p:spPr>
        <p:txBody>
          <a:bodyPr/>
          <a:lstStyle/>
          <a:p>
            <a:fld id="{A41F8B9C-F68A-4CB4-A897-D02AFE5D748E}" type="slidenum">
              <a:rPr lang="en-US" smtClean="0"/>
              <a:pPr/>
              <a:t>26</a:t>
            </a:fld>
            <a:endParaRPr lang="en-US"/>
          </a:p>
        </p:txBody>
      </p:sp>
      <p:sp>
        <p:nvSpPr>
          <p:cNvPr id="10" name="Text Placeholder 4">
            <a:extLst>
              <a:ext uri="{FF2B5EF4-FFF2-40B4-BE49-F238E27FC236}">
                <a16:creationId xmlns:a16="http://schemas.microsoft.com/office/drawing/2014/main" id="{D3A5B8C8-36C9-00BE-C20D-38AD89322C87}"/>
              </a:ext>
            </a:extLst>
          </p:cNvPr>
          <p:cNvSpPr>
            <a:spLocks/>
          </p:cNvSpPr>
          <p:nvPr/>
        </p:nvSpPr>
        <p:spPr bwMode="auto">
          <a:xfrm>
            <a:off x="733731" y="1057527"/>
            <a:ext cx="5703888" cy="425450"/>
          </a:xfrm>
          <a:prstGeom prst="rect">
            <a:avLst/>
          </a:prstGeom>
        </p:spPr>
        <p:txBody>
          <a:bodyPr vert="horz" lIns="36000" tIns="45720" rIns="36000" bIns="45720" rtlCol="0">
            <a:noAutofit/>
          </a:bodyPr>
          <a:lstStyle>
            <a:lvl1pPr marL="0" indent="0" algn="l" defTabSz="914400">
              <a:lnSpc>
                <a:spcPct val="125000"/>
              </a:lnSpc>
              <a:spcBef>
                <a:spcPts val="500"/>
              </a:spcBef>
              <a:buClr>
                <a:schemeClr val="accent1"/>
              </a:buClr>
              <a:buFont typeface="Montserrat"/>
              <a:buNone/>
              <a:defRPr sz="1400" b="1" cap="all">
                <a:solidFill>
                  <a:schemeClr val="tx1"/>
                </a:solidFill>
                <a:latin typeface="+mj-lt"/>
                <a:ea typeface="+mn-ea"/>
                <a:cs typeface="+mn-cs"/>
              </a:defRPr>
            </a:lvl1pPr>
            <a:lvl2pPr marL="450850" indent="-269875" algn="l" defTabSz="914400">
              <a:lnSpc>
                <a:spcPct val="125000"/>
              </a:lnSpc>
              <a:spcBef>
                <a:spcPts val="500"/>
              </a:spcBef>
              <a:buClr>
                <a:schemeClr val="accent1"/>
              </a:buClr>
              <a:buFont typeface="Montserrat"/>
              <a:buChar char="▶"/>
              <a:defRPr sz="1400">
                <a:solidFill>
                  <a:schemeClr val="tx1"/>
                </a:solidFill>
                <a:latin typeface="+mn-lt"/>
                <a:ea typeface="+mn-ea"/>
                <a:cs typeface="+mn-cs"/>
              </a:defRPr>
            </a:lvl2pPr>
            <a:lvl3pPr marL="720724" indent="-271463" algn="l" defTabSz="914400">
              <a:lnSpc>
                <a:spcPct val="125000"/>
              </a:lnSpc>
              <a:spcBef>
                <a:spcPts val="500"/>
              </a:spcBef>
              <a:buClr>
                <a:schemeClr val="accent1"/>
              </a:buClr>
              <a:buFont typeface="Montserrat"/>
              <a:buChar char="▶"/>
              <a:defRPr sz="1200">
                <a:solidFill>
                  <a:schemeClr val="tx1"/>
                </a:solidFill>
                <a:latin typeface="+mn-lt"/>
                <a:ea typeface="+mn-ea"/>
                <a:cs typeface="+mn-cs"/>
              </a:defRPr>
            </a:lvl3pPr>
            <a:lvl4pPr marL="992188" indent="-271463" algn="l" defTabSz="914400">
              <a:lnSpc>
                <a:spcPct val="125000"/>
              </a:lnSpc>
              <a:spcBef>
                <a:spcPts val="500"/>
              </a:spcBef>
              <a:buClr>
                <a:schemeClr val="accent1"/>
              </a:buClr>
              <a:buFont typeface="Montserrat"/>
              <a:buChar char="▶"/>
              <a:defRPr sz="1200">
                <a:solidFill>
                  <a:schemeClr val="tx1"/>
                </a:solidFill>
                <a:latin typeface="+mn-lt"/>
                <a:ea typeface="+mn-ea"/>
                <a:cs typeface="+mn-cs"/>
              </a:defRPr>
            </a:lvl4pPr>
            <a:lvl5pPr marL="1262063" indent="-258763" algn="l" defTabSz="914400">
              <a:lnSpc>
                <a:spcPct val="125000"/>
              </a:lnSpc>
              <a:spcBef>
                <a:spcPts val="500"/>
              </a:spcBef>
              <a:buClr>
                <a:schemeClr val="accent1"/>
              </a:buClr>
              <a:buFont typeface="Montserrat"/>
              <a:buChar char="▶"/>
              <a:defRPr sz="12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US"/>
              <a:t>Share Price and Volume (Last 12 Months)</a:t>
            </a:r>
            <a:endParaRPr/>
          </a:p>
          <a:p>
            <a:pPr>
              <a:defRPr/>
            </a:pPr>
            <a:endParaRPr lang="en-US"/>
          </a:p>
        </p:txBody>
      </p:sp>
      <p:sp>
        <p:nvSpPr>
          <p:cNvPr id="12" name="Text Placeholder 4">
            <a:extLst>
              <a:ext uri="{FF2B5EF4-FFF2-40B4-BE49-F238E27FC236}">
                <a16:creationId xmlns:a16="http://schemas.microsoft.com/office/drawing/2014/main" id="{9CA36742-5172-9AE1-2284-C0EF171B4900}"/>
              </a:ext>
            </a:extLst>
          </p:cNvPr>
          <p:cNvSpPr>
            <a:spLocks/>
          </p:cNvSpPr>
          <p:nvPr/>
        </p:nvSpPr>
        <p:spPr bwMode="auto">
          <a:xfrm>
            <a:off x="733731" y="3672176"/>
            <a:ext cx="4488169" cy="288782"/>
          </a:xfrm>
          <a:prstGeom prst="rect">
            <a:avLst/>
          </a:prstGeom>
        </p:spPr>
        <p:txBody>
          <a:bodyPr vert="horz" lIns="36000" tIns="45720" rIns="36000" bIns="45720" rtlCol="0">
            <a:noAutofit/>
          </a:bodyPr>
          <a:lstStyle>
            <a:lvl1pPr marL="0" indent="0" algn="l" defTabSz="914400">
              <a:lnSpc>
                <a:spcPct val="125000"/>
              </a:lnSpc>
              <a:spcBef>
                <a:spcPts val="500"/>
              </a:spcBef>
              <a:buClr>
                <a:schemeClr val="accent1"/>
              </a:buClr>
              <a:buFont typeface="Montserrat"/>
              <a:buNone/>
              <a:defRPr sz="1400" b="1" cap="all">
                <a:solidFill>
                  <a:schemeClr val="tx1"/>
                </a:solidFill>
                <a:latin typeface="+mj-lt"/>
                <a:ea typeface="+mn-ea"/>
                <a:cs typeface="+mn-cs"/>
              </a:defRPr>
            </a:lvl1pPr>
            <a:lvl2pPr marL="450850" indent="-269875" algn="l" defTabSz="914400">
              <a:lnSpc>
                <a:spcPct val="125000"/>
              </a:lnSpc>
              <a:spcBef>
                <a:spcPts val="500"/>
              </a:spcBef>
              <a:buClr>
                <a:schemeClr val="accent1"/>
              </a:buClr>
              <a:buFont typeface="Montserrat"/>
              <a:buChar char="▶"/>
              <a:defRPr sz="1400">
                <a:solidFill>
                  <a:schemeClr val="tx1"/>
                </a:solidFill>
                <a:latin typeface="+mn-lt"/>
                <a:ea typeface="+mn-ea"/>
                <a:cs typeface="+mn-cs"/>
              </a:defRPr>
            </a:lvl2pPr>
            <a:lvl3pPr marL="720724" indent="-271463" algn="l" defTabSz="914400">
              <a:lnSpc>
                <a:spcPct val="125000"/>
              </a:lnSpc>
              <a:spcBef>
                <a:spcPts val="500"/>
              </a:spcBef>
              <a:buClr>
                <a:schemeClr val="accent1"/>
              </a:buClr>
              <a:buFont typeface="Montserrat"/>
              <a:buChar char="▶"/>
              <a:defRPr sz="1200">
                <a:solidFill>
                  <a:schemeClr val="tx1"/>
                </a:solidFill>
                <a:latin typeface="+mn-lt"/>
                <a:ea typeface="+mn-ea"/>
                <a:cs typeface="+mn-cs"/>
              </a:defRPr>
            </a:lvl3pPr>
            <a:lvl4pPr marL="992188" indent="-271463" algn="l" defTabSz="914400">
              <a:lnSpc>
                <a:spcPct val="125000"/>
              </a:lnSpc>
              <a:spcBef>
                <a:spcPts val="500"/>
              </a:spcBef>
              <a:buClr>
                <a:schemeClr val="accent1"/>
              </a:buClr>
              <a:buFont typeface="Montserrat"/>
              <a:buChar char="▶"/>
              <a:defRPr sz="1200">
                <a:solidFill>
                  <a:schemeClr val="tx1"/>
                </a:solidFill>
                <a:latin typeface="+mn-lt"/>
                <a:ea typeface="+mn-ea"/>
                <a:cs typeface="+mn-cs"/>
              </a:defRPr>
            </a:lvl4pPr>
            <a:lvl5pPr marL="1262063" indent="-258763" algn="l" defTabSz="914400">
              <a:lnSpc>
                <a:spcPct val="125000"/>
              </a:lnSpc>
              <a:spcBef>
                <a:spcPts val="500"/>
              </a:spcBef>
              <a:buClr>
                <a:schemeClr val="accent1"/>
              </a:buClr>
              <a:buFont typeface="Montserrat"/>
              <a:buChar char="▶"/>
              <a:defRPr sz="12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US" dirty="0"/>
              <a:t>Top Shareholders </a:t>
            </a:r>
            <a:r>
              <a:rPr lang="en-US" sz="1000" b="0" dirty="0"/>
              <a:t>(As </a:t>
            </a:r>
            <a:r>
              <a:rPr lang="en-US" sz="1000" b="0"/>
              <a:t>of June 30, </a:t>
            </a:r>
            <a:r>
              <a:rPr lang="en-US" sz="1000" b="0" dirty="0"/>
              <a:t>2025)</a:t>
            </a:r>
            <a:endParaRPr sz="1000" b="0" dirty="0"/>
          </a:p>
        </p:txBody>
      </p:sp>
      <p:sp>
        <p:nvSpPr>
          <p:cNvPr id="13" name="TextBox 23">
            <a:extLst>
              <a:ext uri="{FF2B5EF4-FFF2-40B4-BE49-F238E27FC236}">
                <a16:creationId xmlns:a16="http://schemas.microsoft.com/office/drawing/2014/main" id="{3E687F42-06AD-2441-3EB8-ADB235F48468}"/>
              </a:ext>
            </a:extLst>
          </p:cNvPr>
          <p:cNvSpPr>
            <a:spLocks/>
          </p:cNvSpPr>
          <p:nvPr/>
        </p:nvSpPr>
        <p:spPr bwMode="auto">
          <a:xfrm>
            <a:off x="431562" y="5936156"/>
            <a:ext cx="4964379" cy="615553"/>
          </a:xfrm>
          <a:prstGeom prst="rect">
            <a:avLst/>
          </a:prstGeom>
          <a:noFill/>
        </p:spPr>
        <p:txBody>
          <a:bodyPr wrap="square" lIns="0" tIns="0" rIns="0" bIns="0" rtlCol="0" anchor="t">
            <a:spAutoFit/>
          </a:bodyPr>
          <a:lstStyle/>
          <a:p>
            <a:pPr marL="228600" indent="-228600">
              <a:buFont typeface="+mj-lt"/>
              <a:buAutoNum type="arabicPeriod"/>
              <a:defRPr/>
            </a:pPr>
            <a:r>
              <a:rPr lang="en-US" sz="800" dirty="0">
                <a:solidFill>
                  <a:srgbClr val="364147"/>
                </a:solidFill>
              </a:rPr>
              <a:t>Includes 755.3K RSUs and DSUs</a:t>
            </a:r>
            <a:endParaRPr lang="en-CA" sz="800" dirty="0">
              <a:solidFill>
                <a:srgbClr val="364147"/>
              </a:solidFill>
            </a:endParaRPr>
          </a:p>
          <a:p>
            <a:pPr marL="228600" indent="-228600">
              <a:buFont typeface="+mj-lt"/>
              <a:buAutoNum type="arabicPeriod"/>
              <a:defRPr/>
            </a:pPr>
            <a:r>
              <a:rPr lang="en-CA" sz="800" dirty="0">
                <a:solidFill>
                  <a:srgbClr val="364147"/>
                </a:solidFill>
              </a:rPr>
              <a:t>Balance of cash and short-term deposits as of June 30, 2025</a:t>
            </a:r>
            <a:endParaRPr dirty="0"/>
          </a:p>
          <a:p>
            <a:pPr marL="228600" indent="-228600">
              <a:buFont typeface="+mj-lt"/>
              <a:buAutoNum type="arabicPeriod"/>
              <a:defRPr/>
            </a:pPr>
            <a:r>
              <a:rPr lang="en-CA" sz="800" dirty="0">
                <a:solidFill>
                  <a:srgbClr val="364147"/>
                </a:solidFill>
              </a:rPr>
              <a:t>Marketable securities include common shares of several mining companies that were received as consideration for optioned mineral properties, other short-term investments and ~7.84% of Paramount Gold Nevada Corp.</a:t>
            </a:r>
            <a:endParaRPr dirty="0"/>
          </a:p>
          <a:p>
            <a:pPr marL="228600" indent="-228600">
              <a:buFont typeface="+mj-lt"/>
              <a:buAutoNum type="arabicPeriod"/>
              <a:defRPr/>
            </a:pPr>
            <a:endParaRPr lang="en-CA" sz="800" dirty="0">
              <a:solidFill>
                <a:srgbClr val="364147"/>
              </a:solidFill>
              <a:latin typeface="Montserrat Medium"/>
            </a:endParaRPr>
          </a:p>
        </p:txBody>
      </p:sp>
      <p:sp>
        <p:nvSpPr>
          <p:cNvPr id="34" name="Freeform 33">
            <a:extLst>
              <a:ext uri="{FF2B5EF4-FFF2-40B4-BE49-F238E27FC236}">
                <a16:creationId xmlns:a16="http://schemas.microsoft.com/office/drawing/2014/main" id="{0DD7A68F-4B00-DB28-E37C-231D30E75D1A}"/>
              </a:ext>
            </a:extLst>
          </p:cNvPr>
          <p:cNvSpPr/>
          <p:nvPr/>
        </p:nvSpPr>
        <p:spPr>
          <a:xfrm>
            <a:off x="8719806" y="-12863"/>
            <a:ext cx="3090565" cy="6462442"/>
          </a:xfrm>
          <a:custGeom>
            <a:avLst/>
            <a:gdLst>
              <a:gd name="connsiteX0" fmla="*/ 0 w 1205753"/>
              <a:gd name="connsiteY0" fmla="*/ 0 h 6871447"/>
              <a:gd name="connsiteX1" fmla="*/ 183776 w 1205753"/>
              <a:gd name="connsiteY1" fmla="*/ 0 h 6871447"/>
              <a:gd name="connsiteX2" fmla="*/ 1205753 w 1205753"/>
              <a:gd name="connsiteY2" fmla="*/ 1990164 h 6871447"/>
              <a:gd name="connsiteX3" fmla="*/ 183777 w 1205753"/>
              <a:gd name="connsiteY3" fmla="*/ 6871447 h 6871447"/>
              <a:gd name="connsiteX4" fmla="*/ 123 w 1205753"/>
              <a:gd name="connsiteY4" fmla="*/ 6870864 h 6871447"/>
              <a:gd name="connsiteX5" fmla="*/ 1021977 w 1205753"/>
              <a:gd name="connsiteY5" fmla="*/ 1990164 h 6871447"/>
              <a:gd name="connsiteX0" fmla="*/ 0 w 2068395"/>
              <a:gd name="connsiteY0" fmla="*/ 0 h 6871447"/>
              <a:gd name="connsiteX1" fmla="*/ 183776 w 2068395"/>
              <a:gd name="connsiteY1" fmla="*/ 0 h 6871447"/>
              <a:gd name="connsiteX2" fmla="*/ 2068395 w 2068395"/>
              <a:gd name="connsiteY2" fmla="*/ 1955659 h 6871447"/>
              <a:gd name="connsiteX3" fmla="*/ 183777 w 2068395"/>
              <a:gd name="connsiteY3" fmla="*/ 6871447 h 6871447"/>
              <a:gd name="connsiteX4" fmla="*/ 123 w 2068395"/>
              <a:gd name="connsiteY4" fmla="*/ 6870864 h 6871447"/>
              <a:gd name="connsiteX5" fmla="*/ 1021977 w 2068395"/>
              <a:gd name="connsiteY5" fmla="*/ 1990164 h 6871447"/>
              <a:gd name="connsiteX6" fmla="*/ 0 w 2068395"/>
              <a:gd name="connsiteY6" fmla="*/ 0 h 6871447"/>
              <a:gd name="connsiteX0" fmla="*/ 0 w 2068395"/>
              <a:gd name="connsiteY0" fmla="*/ 0 h 6871447"/>
              <a:gd name="connsiteX1" fmla="*/ 1322463 w 2068395"/>
              <a:gd name="connsiteY1" fmla="*/ 17253 h 6871447"/>
              <a:gd name="connsiteX2" fmla="*/ 2068395 w 2068395"/>
              <a:gd name="connsiteY2" fmla="*/ 1955659 h 6871447"/>
              <a:gd name="connsiteX3" fmla="*/ 183777 w 2068395"/>
              <a:gd name="connsiteY3" fmla="*/ 6871447 h 6871447"/>
              <a:gd name="connsiteX4" fmla="*/ 123 w 2068395"/>
              <a:gd name="connsiteY4" fmla="*/ 6870864 h 6871447"/>
              <a:gd name="connsiteX5" fmla="*/ 1021977 w 2068395"/>
              <a:gd name="connsiteY5" fmla="*/ 1990164 h 6871447"/>
              <a:gd name="connsiteX6" fmla="*/ 0 w 2068395"/>
              <a:gd name="connsiteY6" fmla="*/ 0 h 6871447"/>
              <a:gd name="connsiteX0" fmla="*/ 0 w 2068395"/>
              <a:gd name="connsiteY0" fmla="*/ 0 h 6888699"/>
              <a:gd name="connsiteX1" fmla="*/ 1322463 w 2068395"/>
              <a:gd name="connsiteY1" fmla="*/ 17253 h 6888699"/>
              <a:gd name="connsiteX2" fmla="*/ 2068395 w 2068395"/>
              <a:gd name="connsiteY2" fmla="*/ 1955659 h 6888699"/>
              <a:gd name="connsiteX3" fmla="*/ 1098177 w 2068395"/>
              <a:gd name="connsiteY3" fmla="*/ 6888699 h 6888699"/>
              <a:gd name="connsiteX4" fmla="*/ 123 w 2068395"/>
              <a:gd name="connsiteY4" fmla="*/ 6870864 h 6888699"/>
              <a:gd name="connsiteX5" fmla="*/ 1021977 w 2068395"/>
              <a:gd name="connsiteY5" fmla="*/ 1990164 h 6888699"/>
              <a:gd name="connsiteX6" fmla="*/ 0 w 2068395"/>
              <a:gd name="connsiteY6" fmla="*/ 0 h 6888699"/>
              <a:gd name="connsiteX0" fmla="*/ 0 w 2741256"/>
              <a:gd name="connsiteY0" fmla="*/ 0 h 6888699"/>
              <a:gd name="connsiteX1" fmla="*/ 1322463 w 2741256"/>
              <a:gd name="connsiteY1" fmla="*/ 17253 h 6888699"/>
              <a:gd name="connsiteX2" fmla="*/ 2741256 w 2741256"/>
              <a:gd name="connsiteY2" fmla="*/ 1972912 h 6888699"/>
              <a:gd name="connsiteX3" fmla="*/ 1098177 w 2741256"/>
              <a:gd name="connsiteY3" fmla="*/ 6888699 h 6888699"/>
              <a:gd name="connsiteX4" fmla="*/ 123 w 2741256"/>
              <a:gd name="connsiteY4" fmla="*/ 6870864 h 6888699"/>
              <a:gd name="connsiteX5" fmla="*/ 1021977 w 2741256"/>
              <a:gd name="connsiteY5" fmla="*/ 1990164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1972912 h 6888699"/>
              <a:gd name="connsiteX3" fmla="*/ 1098177 w 2741256"/>
              <a:gd name="connsiteY3" fmla="*/ 6888699 h 6888699"/>
              <a:gd name="connsiteX4" fmla="*/ 123 w 2741256"/>
              <a:gd name="connsiteY4" fmla="*/ 6870864 h 6888699"/>
              <a:gd name="connsiteX5" fmla="*/ 1021977 w 2741256"/>
              <a:gd name="connsiteY5" fmla="*/ 1990164 h 6888699"/>
              <a:gd name="connsiteX6" fmla="*/ 0 w 2741256"/>
              <a:gd name="connsiteY6" fmla="*/ 0 h 6888699"/>
              <a:gd name="connsiteX0" fmla="*/ 0 w 2741256"/>
              <a:gd name="connsiteY0" fmla="*/ 0 h 6871446"/>
              <a:gd name="connsiteX1" fmla="*/ 1978071 w 2741256"/>
              <a:gd name="connsiteY1" fmla="*/ 17253 h 6871446"/>
              <a:gd name="connsiteX2" fmla="*/ 2741256 w 2741256"/>
              <a:gd name="connsiteY2" fmla="*/ 1972912 h 6871446"/>
              <a:gd name="connsiteX3" fmla="*/ 1926313 w 2741256"/>
              <a:gd name="connsiteY3" fmla="*/ 6871446 h 6871446"/>
              <a:gd name="connsiteX4" fmla="*/ 123 w 2741256"/>
              <a:gd name="connsiteY4" fmla="*/ 6870864 h 6871446"/>
              <a:gd name="connsiteX5" fmla="*/ 1021977 w 2741256"/>
              <a:gd name="connsiteY5" fmla="*/ 1990164 h 6871446"/>
              <a:gd name="connsiteX6" fmla="*/ 0 w 2741256"/>
              <a:gd name="connsiteY6" fmla="*/ 0 h 6871446"/>
              <a:gd name="connsiteX0" fmla="*/ 0 w 2741256"/>
              <a:gd name="connsiteY0" fmla="*/ 0 h 6870864"/>
              <a:gd name="connsiteX1" fmla="*/ 1978071 w 2741256"/>
              <a:gd name="connsiteY1" fmla="*/ 17253 h 6870864"/>
              <a:gd name="connsiteX2" fmla="*/ 2741256 w 2741256"/>
              <a:gd name="connsiteY2" fmla="*/ 1972912 h 6870864"/>
              <a:gd name="connsiteX3" fmla="*/ 1822796 w 2741256"/>
              <a:gd name="connsiteY3" fmla="*/ 6854193 h 6870864"/>
              <a:gd name="connsiteX4" fmla="*/ 123 w 2741256"/>
              <a:gd name="connsiteY4" fmla="*/ 6870864 h 6870864"/>
              <a:gd name="connsiteX5" fmla="*/ 1021977 w 2741256"/>
              <a:gd name="connsiteY5" fmla="*/ 1990164 h 6870864"/>
              <a:gd name="connsiteX6" fmla="*/ 0 w 2741256"/>
              <a:gd name="connsiteY6" fmla="*/ 0 h 6870864"/>
              <a:gd name="connsiteX0" fmla="*/ 0 w 2741256"/>
              <a:gd name="connsiteY0" fmla="*/ 0 h 6871446"/>
              <a:gd name="connsiteX1" fmla="*/ 1978071 w 2741256"/>
              <a:gd name="connsiteY1" fmla="*/ 17253 h 6871446"/>
              <a:gd name="connsiteX2" fmla="*/ 2741256 w 2741256"/>
              <a:gd name="connsiteY2" fmla="*/ 1972912 h 6871446"/>
              <a:gd name="connsiteX3" fmla="*/ 1808861 w 2741256"/>
              <a:gd name="connsiteY3" fmla="*/ 6871446 h 6871446"/>
              <a:gd name="connsiteX4" fmla="*/ 123 w 2741256"/>
              <a:gd name="connsiteY4" fmla="*/ 6870864 h 6871446"/>
              <a:gd name="connsiteX5" fmla="*/ 1021977 w 2741256"/>
              <a:gd name="connsiteY5" fmla="*/ 1990164 h 6871446"/>
              <a:gd name="connsiteX6" fmla="*/ 0 w 2741256"/>
              <a:gd name="connsiteY6" fmla="*/ 0 h 6871446"/>
              <a:gd name="connsiteX0" fmla="*/ 0 w 2741256"/>
              <a:gd name="connsiteY0" fmla="*/ 0 h 6888117"/>
              <a:gd name="connsiteX1" fmla="*/ 1978071 w 2741256"/>
              <a:gd name="connsiteY1" fmla="*/ 17253 h 6888117"/>
              <a:gd name="connsiteX2" fmla="*/ 2741256 w 2741256"/>
              <a:gd name="connsiteY2" fmla="*/ 1972912 h 6888117"/>
              <a:gd name="connsiteX3" fmla="*/ 1808861 w 2741256"/>
              <a:gd name="connsiteY3" fmla="*/ 6871446 h 6888117"/>
              <a:gd name="connsiteX4" fmla="*/ 209155 w 2741256"/>
              <a:gd name="connsiteY4" fmla="*/ 6888117 h 6888117"/>
              <a:gd name="connsiteX5" fmla="*/ 1021977 w 2741256"/>
              <a:gd name="connsiteY5" fmla="*/ 1990164 h 6888117"/>
              <a:gd name="connsiteX6" fmla="*/ 0 w 2741256"/>
              <a:gd name="connsiteY6" fmla="*/ 0 h 6888117"/>
              <a:gd name="connsiteX0" fmla="*/ 0 w 2741256"/>
              <a:gd name="connsiteY0" fmla="*/ 0 h 6888699"/>
              <a:gd name="connsiteX1" fmla="*/ 1978071 w 2741256"/>
              <a:gd name="connsiteY1" fmla="*/ 17253 h 6888699"/>
              <a:gd name="connsiteX2" fmla="*/ 2741256 w 2741256"/>
              <a:gd name="connsiteY2" fmla="*/ 1972912 h 6888699"/>
              <a:gd name="connsiteX3" fmla="*/ 2017892 w 2741256"/>
              <a:gd name="connsiteY3" fmla="*/ 6888699 h 6888699"/>
              <a:gd name="connsiteX4" fmla="*/ 209155 w 2741256"/>
              <a:gd name="connsiteY4" fmla="*/ 6888117 h 6888699"/>
              <a:gd name="connsiteX5" fmla="*/ 1021977 w 2741256"/>
              <a:gd name="connsiteY5" fmla="*/ 1990164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2007418 h 6888699"/>
              <a:gd name="connsiteX3" fmla="*/ 2017892 w 2741256"/>
              <a:gd name="connsiteY3" fmla="*/ 6888699 h 6888699"/>
              <a:gd name="connsiteX4" fmla="*/ 209155 w 2741256"/>
              <a:gd name="connsiteY4" fmla="*/ 6888117 h 6888699"/>
              <a:gd name="connsiteX5" fmla="*/ 1021977 w 2741256"/>
              <a:gd name="connsiteY5" fmla="*/ 1990164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2007418 h 6888699"/>
              <a:gd name="connsiteX3" fmla="*/ 2017892 w 2741256"/>
              <a:gd name="connsiteY3" fmla="*/ 6888699 h 6888699"/>
              <a:gd name="connsiteX4" fmla="*/ 209155 w 2741256"/>
              <a:gd name="connsiteY4" fmla="*/ 6888117 h 6888699"/>
              <a:gd name="connsiteX5" fmla="*/ 951636 w 2741256"/>
              <a:gd name="connsiteY5" fmla="*/ 2004678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2007418 h 6888699"/>
              <a:gd name="connsiteX3" fmla="*/ 2017892 w 2741256"/>
              <a:gd name="connsiteY3" fmla="*/ 6888699 h 6888699"/>
              <a:gd name="connsiteX4" fmla="*/ 209155 w 2741256"/>
              <a:gd name="connsiteY4" fmla="*/ 6888117 h 6888699"/>
              <a:gd name="connsiteX5" fmla="*/ 916465 w 2741256"/>
              <a:gd name="connsiteY5" fmla="*/ 2019192 h 6888699"/>
              <a:gd name="connsiteX6" fmla="*/ 0 w 2741256"/>
              <a:gd name="connsiteY6" fmla="*/ 0 h 6888699"/>
              <a:gd name="connsiteX0" fmla="*/ 0 w 2670915"/>
              <a:gd name="connsiteY0" fmla="*/ 0 h 6888699"/>
              <a:gd name="connsiteX1" fmla="*/ 1978071 w 2670915"/>
              <a:gd name="connsiteY1" fmla="*/ 17253 h 6888699"/>
              <a:gd name="connsiteX2" fmla="*/ 2670915 w 2670915"/>
              <a:gd name="connsiteY2" fmla="*/ 2021932 h 6888699"/>
              <a:gd name="connsiteX3" fmla="*/ 2017892 w 2670915"/>
              <a:gd name="connsiteY3" fmla="*/ 6888699 h 6888699"/>
              <a:gd name="connsiteX4" fmla="*/ 209155 w 2670915"/>
              <a:gd name="connsiteY4" fmla="*/ 6888117 h 6888699"/>
              <a:gd name="connsiteX5" fmla="*/ 916465 w 2670915"/>
              <a:gd name="connsiteY5" fmla="*/ 2019192 h 6888699"/>
              <a:gd name="connsiteX6" fmla="*/ 0 w 2670915"/>
              <a:gd name="connsiteY6" fmla="*/ 0 h 6888699"/>
              <a:gd name="connsiteX0" fmla="*/ 0 w 2670915"/>
              <a:gd name="connsiteY0" fmla="*/ 0 h 6888699"/>
              <a:gd name="connsiteX1" fmla="*/ 1905286 w 2670915"/>
              <a:gd name="connsiteY1" fmla="*/ 30126 h 6888699"/>
              <a:gd name="connsiteX2" fmla="*/ 2670915 w 2670915"/>
              <a:gd name="connsiteY2" fmla="*/ 2021932 h 6888699"/>
              <a:gd name="connsiteX3" fmla="*/ 2017892 w 2670915"/>
              <a:gd name="connsiteY3" fmla="*/ 6888699 h 6888699"/>
              <a:gd name="connsiteX4" fmla="*/ 209155 w 2670915"/>
              <a:gd name="connsiteY4" fmla="*/ 6888117 h 6888699"/>
              <a:gd name="connsiteX5" fmla="*/ 916465 w 2670915"/>
              <a:gd name="connsiteY5" fmla="*/ 2019192 h 6888699"/>
              <a:gd name="connsiteX6" fmla="*/ 0 w 2670915"/>
              <a:gd name="connsiteY6" fmla="*/ 0 h 6888699"/>
              <a:gd name="connsiteX0" fmla="*/ 0 w 2670915"/>
              <a:gd name="connsiteY0" fmla="*/ 0 h 6901573"/>
              <a:gd name="connsiteX1" fmla="*/ 1905286 w 2670915"/>
              <a:gd name="connsiteY1" fmla="*/ 30126 h 6901573"/>
              <a:gd name="connsiteX2" fmla="*/ 2670915 w 2670915"/>
              <a:gd name="connsiteY2" fmla="*/ 2021932 h 6901573"/>
              <a:gd name="connsiteX3" fmla="*/ 1945107 w 2670915"/>
              <a:gd name="connsiteY3" fmla="*/ 6901573 h 6901573"/>
              <a:gd name="connsiteX4" fmla="*/ 209155 w 2670915"/>
              <a:gd name="connsiteY4" fmla="*/ 6888117 h 6901573"/>
              <a:gd name="connsiteX5" fmla="*/ 916465 w 2670915"/>
              <a:gd name="connsiteY5" fmla="*/ 2019192 h 6901573"/>
              <a:gd name="connsiteX6" fmla="*/ 0 w 2670915"/>
              <a:gd name="connsiteY6" fmla="*/ 0 h 6901573"/>
              <a:gd name="connsiteX0" fmla="*/ 0 w 2670915"/>
              <a:gd name="connsiteY0" fmla="*/ 0 h 6914447"/>
              <a:gd name="connsiteX1" fmla="*/ 1905286 w 2670915"/>
              <a:gd name="connsiteY1" fmla="*/ 30126 h 6914447"/>
              <a:gd name="connsiteX2" fmla="*/ 2670915 w 2670915"/>
              <a:gd name="connsiteY2" fmla="*/ 2021932 h 6914447"/>
              <a:gd name="connsiteX3" fmla="*/ 1903516 w 2670915"/>
              <a:gd name="connsiteY3" fmla="*/ 6914447 h 6914447"/>
              <a:gd name="connsiteX4" fmla="*/ 209155 w 2670915"/>
              <a:gd name="connsiteY4" fmla="*/ 6888117 h 6914447"/>
              <a:gd name="connsiteX5" fmla="*/ 916465 w 2670915"/>
              <a:gd name="connsiteY5" fmla="*/ 2019192 h 6914447"/>
              <a:gd name="connsiteX6" fmla="*/ 0 w 2670915"/>
              <a:gd name="connsiteY6" fmla="*/ 0 h 6914447"/>
              <a:gd name="connsiteX0" fmla="*/ 0 w 2670915"/>
              <a:gd name="connsiteY0" fmla="*/ 0 h 6914447"/>
              <a:gd name="connsiteX1" fmla="*/ 1832501 w 2670915"/>
              <a:gd name="connsiteY1" fmla="*/ 4380 h 6914447"/>
              <a:gd name="connsiteX2" fmla="*/ 2670915 w 2670915"/>
              <a:gd name="connsiteY2" fmla="*/ 2021932 h 6914447"/>
              <a:gd name="connsiteX3" fmla="*/ 1903516 w 2670915"/>
              <a:gd name="connsiteY3" fmla="*/ 6914447 h 6914447"/>
              <a:gd name="connsiteX4" fmla="*/ 209155 w 2670915"/>
              <a:gd name="connsiteY4" fmla="*/ 6888117 h 6914447"/>
              <a:gd name="connsiteX5" fmla="*/ 916465 w 2670915"/>
              <a:gd name="connsiteY5" fmla="*/ 2019192 h 6914447"/>
              <a:gd name="connsiteX6" fmla="*/ 0 w 2670915"/>
              <a:gd name="connsiteY6" fmla="*/ 0 h 6914447"/>
              <a:gd name="connsiteX0" fmla="*/ 0 w 2670915"/>
              <a:gd name="connsiteY0" fmla="*/ 0 h 6914447"/>
              <a:gd name="connsiteX1" fmla="*/ 1832501 w 2670915"/>
              <a:gd name="connsiteY1" fmla="*/ 4380 h 6914447"/>
              <a:gd name="connsiteX2" fmla="*/ 2670915 w 2670915"/>
              <a:gd name="connsiteY2" fmla="*/ 2021932 h 6914447"/>
              <a:gd name="connsiteX3" fmla="*/ 1841129 w 2670915"/>
              <a:gd name="connsiteY3" fmla="*/ 6914447 h 6914447"/>
              <a:gd name="connsiteX4" fmla="*/ 209155 w 2670915"/>
              <a:gd name="connsiteY4" fmla="*/ 6888117 h 6914447"/>
              <a:gd name="connsiteX5" fmla="*/ 916465 w 2670915"/>
              <a:gd name="connsiteY5" fmla="*/ 2019192 h 6914447"/>
              <a:gd name="connsiteX6" fmla="*/ 0 w 2670915"/>
              <a:gd name="connsiteY6" fmla="*/ 0 h 691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0915" h="6914447">
                <a:moveTo>
                  <a:pt x="0" y="0"/>
                </a:moveTo>
                <a:lnTo>
                  <a:pt x="1832501" y="4380"/>
                </a:lnTo>
                <a:lnTo>
                  <a:pt x="2670915" y="2021932"/>
                </a:lnTo>
                <a:lnTo>
                  <a:pt x="1841129" y="6914447"/>
                </a:lnTo>
                <a:lnTo>
                  <a:pt x="209155" y="6888117"/>
                </a:lnTo>
                <a:lnTo>
                  <a:pt x="916465" y="2019192"/>
                </a:lnTo>
                <a:lnTo>
                  <a:pt x="0" y="0"/>
                </a:lnTo>
                <a:close/>
              </a:path>
            </a:pathLst>
          </a:cu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 Placeholder 4">
            <a:extLst>
              <a:ext uri="{FF2B5EF4-FFF2-40B4-BE49-F238E27FC236}">
                <a16:creationId xmlns:a16="http://schemas.microsoft.com/office/drawing/2014/main" id="{2B019256-32DA-C831-B34F-F3A7E517B623}"/>
              </a:ext>
            </a:extLst>
          </p:cNvPr>
          <p:cNvSpPr>
            <a:spLocks/>
          </p:cNvSpPr>
          <p:nvPr/>
        </p:nvSpPr>
        <p:spPr bwMode="auto">
          <a:xfrm>
            <a:off x="7162669" y="1262553"/>
            <a:ext cx="5703888" cy="425450"/>
          </a:xfrm>
          <a:prstGeom prst="rect">
            <a:avLst/>
          </a:prstGeom>
        </p:spPr>
        <p:txBody>
          <a:bodyPr vert="horz" lIns="36000" tIns="45720" rIns="36000" bIns="45720" rtlCol="0">
            <a:noAutofit/>
          </a:bodyPr>
          <a:lstStyle>
            <a:lvl1pPr marL="0" indent="0" algn="l" defTabSz="914400">
              <a:lnSpc>
                <a:spcPct val="125000"/>
              </a:lnSpc>
              <a:spcBef>
                <a:spcPts val="500"/>
              </a:spcBef>
              <a:buClr>
                <a:schemeClr val="accent1"/>
              </a:buClr>
              <a:buFont typeface="Montserrat"/>
              <a:buNone/>
              <a:defRPr sz="1400" b="1" cap="all">
                <a:solidFill>
                  <a:schemeClr val="tx1"/>
                </a:solidFill>
                <a:latin typeface="+mj-lt"/>
                <a:ea typeface="+mn-ea"/>
                <a:cs typeface="+mn-cs"/>
              </a:defRPr>
            </a:lvl1pPr>
            <a:lvl2pPr marL="450850" indent="-269875" algn="l" defTabSz="914400">
              <a:lnSpc>
                <a:spcPct val="125000"/>
              </a:lnSpc>
              <a:spcBef>
                <a:spcPts val="500"/>
              </a:spcBef>
              <a:buClr>
                <a:schemeClr val="accent1"/>
              </a:buClr>
              <a:buFont typeface="Montserrat"/>
              <a:buChar char="▶"/>
              <a:defRPr sz="1400">
                <a:solidFill>
                  <a:schemeClr val="tx1"/>
                </a:solidFill>
                <a:latin typeface="+mn-lt"/>
                <a:ea typeface="+mn-ea"/>
                <a:cs typeface="+mn-cs"/>
              </a:defRPr>
            </a:lvl2pPr>
            <a:lvl3pPr marL="720724" indent="-271463" algn="l" defTabSz="914400">
              <a:lnSpc>
                <a:spcPct val="125000"/>
              </a:lnSpc>
              <a:spcBef>
                <a:spcPts val="500"/>
              </a:spcBef>
              <a:buClr>
                <a:schemeClr val="accent1"/>
              </a:buClr>
              <a:buFont typeface="Montserrat"/>
              <a:buChar char="▶"/>
              <a:defRPr sz="1200">
                <a:solidFill>
                  <a:schemeClr val="tx1"/>
                </a:solidFill>
                <a:latin typeface="+mn-lt"/>
                <a:ea typeface="+mn-ea"/>
                <a:cs typeface="+mn-cs"/>
              </a:defRPr>
            </a:lvl3pPr>
            <a:lvl4pPr marL="992188" indent="-271463" algn="l" defTabSz="914400">
              <a:lnSpc>
                <a:spcPct val="125000"/>
              </a:lnSpc>
              <a:spcBef>
                <a:spcPts val="500"/>
              </a:spcBef>
              <a:buClr>
                <a:schemeClr val="accent1"/>
              </a:buClr>
              <a:buFont typeface="Montserrat"/>
              <a:buChar char="▶"/>
              <a:defRPr sz="1200">
                <a:solidFill>
                  <a:schemeClr val="tx1"/>
                </a:solidFill>
                <a:latin typeface="+mn-lt"/>
                <a:ea typeface="+mn-ea"/>
                <a:cs typeface="+mn-cs"/>
              </a:defRPr>
            </a:lvl4pPr>
            <a:lvl5pPr marL="1262063" indent="-258763" algn="l" defTabSz="914400">
              <a:lnSpc>
                <a:spcPct val="125000"/>
              </a:lnSpc>
              <a:spcBef>
                <a:spcPts val="500"/>
              </a:spcBef>
              <a:buClr>
                <a:schemeClr val="accent1"/>
              </a:buClr>
              <a:buFont typeface="Montserrat"/>
              <a:buChar char="▶"/>
              <a:defRPr sz="12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US"/>
              <a:t>Capital Structure</a:t>
            </a:r>
            <a:endParaRPr/>
          </a:p>
        </p:txBody>
      </p:sp>
      <p:graphicFrame>
        <p:nvGraphicFramePr>
          <p:cNvPr id="18" name="Table 8">
            <a:extLst>
              <a:ext uri="{FF2B5EF4-FFF2-40B4-BE49-F238E27FC236}">
                <a16:creationId xmlns:a16="http://schemas.microsoft.com/office/drawing/2014/main" id="{1BDE4D94-D916-EB88-7022-40A57AAF97F0}"/>
              </a:ext>
            </a:extLst>
          </p:cNvPr>
          <p:cNvGraphicFramePr>
            <a:graphicFrameLocks noGrp="1"/>
          </p:cNvGraphicFramePr>
          <p:nvPr>
            <p:extLst>
              <p:ext uri="{D42A27DB-BD31-4B8C-83A1-F6EECF244321}">
                <p14:modId xmlns:p14="http://schemas.microsoft.com/office/powerpoint/2010/main" val="1082600368"/>
              </p:ext>
            </p:extLst>
          </p:nvPr>
        </p:nvGraphicFramePr>
        <p:xfrm>
          <a:off x="7169020" y="1579518"/>
          <a:ext cx="4538298" cy="2347200"/>
        </p:xfrm>
        <a:graphic>
          <a:graphicData uri="http://schemas.openxmlformats.org/drawingml/2006/table">
            <a:tbl>
              <a:tblPr firstRow="1" bandRow="1"/>
              <a:tblGrid>
                <a:gridCol w="2516964">
                  <a:extLst>
                    <a:ext uri="{9D8B030D-6E8A-4147-A177-3AD203B41FA5}">
                      <a16:colId xmlns:a16="http://schemas.microsoft.com/office/drawing/2014/main" val="20000"/>
                    </a:ext>
                  </a:extLst>
                </a:gridCol>
                <a:gridCol w="2021334">
                  <a:extLst>
                    <a:ext uri="{9D8B030D-6E8A-4147-A177-3AD203B41FA5}">
                      <a16:colId xmlns:a16="http://schemas.microsoft.com/office/drawing/2014/main" val="20001"/>
                    </a:ext>
                  </a:extLst>
                </a:gridCol>
              </a:tblGrid>
              <a:tr h="232009">
                <a:tc>
                  <a:txBody>
                    <a:bodyPr/>
                    <a:lstStyle/>
                    <a:p>
                      <a:pPr>
                        <a:defRPr/>
                      </a:pPr>
                      <a:r>
                        <a:rPr lang="en-CA" sz="1200" b="0" dirty="0">
                          <a:ln>
                            <a:noFill/>
                          </a:ln>
                          <a:solidFill>
                            <a:schemeClr val="tx1"/>
                          </a:solidFill>
                          <a:latin typeface="+mn-lt"/>
                        </a:rPr>
                        <a:t>Tickers</a:t>
                      </a:r>
                      <a:endParaRPr dirty="0"/>
                    </a:p>
                  </a:txBody>
                  <a:tcPr marL="36000" marR="36000" marT="28800" marB="28800">
                    <a:lnL w="12700" algn="ctr">
                      <a:noFill/>
                    </a:lnL>
                    <a:lnR w="12700" algn="ctr">
                      <a:noFill/>
                    </a:lnR>
                    <a:lnT w="19050" cap="flat" cmpd="sng" algn="ctr">
                      <a:solidFill>
                        <a:schemeClr val="tx1"/>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noFill/>
                  </a:tcPr>
                </a:tc>
                <a:tc>
                  <a:txBody>
                    <a:bodyPr/>
                    <a:lstStyle/>
                    <a:p>
                      <a:pPr>
                        <a:defRPr/>
                      </a:pPr>
                      <a:r>
                        <a:rPr lang="en-CA" sz="1200" b="0" dirty="0">
                          <a:ln>
                            <a:noFill/>
                          </a:ln>
                          <a:solidFill>
                            <a:schemeClr val="tx1"/>
                          </a:solidFill>
                          <a:latin typeface="+mn-lt"/>
                        </a:rPr>
                        <a:t>TSX:SEA | NYSE:SA</a:t>
                      </a:r>
                      <a:endParaRPr dirty="0"/>
                    </a:p>
                  </a:txBody>
                  <a:tcPr marL="36000" marR="36000" marT="28800" marB="28800">
                    <a:lnL w="12700" algn="ctr">
                      <a:noFill/>
                    </a:lnL>
                    <a:lnR w="12700" algn="ctr">
                      <a:noFill/>
                    </a:lnR>
                    <a:lnT w="19050" cap="flat" cmpd="sng" algn="ctr">
                      <a:solidFill>
                        <a:schemeClr val="tx1"/>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noFill/>
                  </a:tcPr>
                </a:tc>
                <a:extLst>
                  <a:ext uri="{0D108BD9-81ED-4DB2-BD59-A6C34878D82A}">
                    <a16:rowId xmlns:a16="http://schemas.microsoft.com/office/drawing/2014/main" val="10000"/>
                  </a:ext>
                </a:extLst>
              </a:tr>
              <a:tr h="408447">
                <a:tc>
                  <a:txBody>
                    <a:bodyPr/>
                    <a:lstStyle/>
                    <a:p>
                      <a:pPr>
                        <a:defRPr/>
                      </a:pPr>
                      <a:r>
                        <a:rPr lang="en-CA" sz="1200" dirty="0">
                          <a:ln>
                            <a:noFill/>
                          </a:ln>
                          <a:solidFill>
                            <a:schemeClr val="tx1"/>
                          </a:solidFill>
                          <a:latin typeface="+mn-lt"/>
                        </a:rPr>
                        <a:t>Indices</a:t>
                      </a:r>
                      <a:endParaRPr dirty="0"/>
                    </a:p>
                  </a:txBody>
                  <a:tcPr marL="36000" marR="36000" marT="28800" marB="28800">
                    <a:lnL w="12700" algn="ctr">
                      <a:noFill/>
                    </a:lnL>
                    <a:lnR w="1270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noFill/>
                  </a:tcPr>
                </a:tc>
                <a:tc>
                  <a:txBody>
                    <a:bodyPr/>
                    <a:lstStyle/>
                    <a:p>
                      <a:r>
                        <a:rPr lang="en-CA" sz="1200" dirty="0">
                          <a:ln>
                            <a:noFill/>
                          </a:ln>
                          <a:solidFill>
                            <a:schemeClr val="tx1"/>
                          </a:solidFill>
                          <a:latin typeface="+mn-lt"/>
                        </a:rPr>
                        <a:t>GDXJ, S&amp;P/TSX Composite, </a:t>
                      </a:r>
                      <a:endParaRPr dirty="0"/>
                    </a:p>
                    <a:p>
                      <a:pPr>
                        <a:defRPr/>
                      </a:pPr>
                      <a:r>
                        <a:rPr lang="en-CA" sz="1200" dirty="0">
                          <a:ln>
                            <a:noFill/>
                          </a:ln>
                          <a:solidFill>
                            <a:schemeClr val="tx1"/>
                          </a:solidFill>
                          <a:latin typeface="+mn-lt"/>
                        </a:rPr>
                        <a:t>Global Mining and Global Gold</a:t>
                      </a:r>
                      <a:endParaRPr dirty="0"/>
                    </a:p>
                  </a:txBody>
                  <a:tcPr marL="36000" marR="36000" marT="28800" marB="28800">
                    <a:lnL w="12700" algn="ctr">
                      <a:noFill/>
                    </a:lnL>
                    <a:lnR w="1270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noFill/>
                  </a:tcPr>
                </a:tc>
                <a:extLst>
                  <a:ext uri="{0D108BD9-81ED-4DB2-BD59-A6C34878D82A}">
                    <a16:rowId xmlns:a16="http://schemas.microsoft.com/office/drawing/2014/main" val="10001"/>
                  </a:ext>
                </a:extLst>
              </a:tr>
              <a:tr h="232009">
                <a:tc>
                  <a:txBody>
                    <a:bodyPr/>
                    <a:lstStyle/>
                    <a:p>
                      <a:r>
                        <a:rPr lang="en-US" sz="1200" dirty="0">
                          <a:ln>
                            <a:noFill/>
                          </a:ln>
                          <a:solidFill>
                            <a:schemeClr val="tx1"/>
                          </a:solidFill>
                          <a:latin typeface="+mn-lt"/>
                        </a:rPr>
                        <a:t>Share Price (August 29, 2025)</a:t>
                      </a:r>
                      <a:endParaRPr lang="en-US" dirty="0"/>
                    </a:p>
                  </a:txBody>
                  <a:tcPr marL="36000" marR="36000" marT="28800" marB="28800">
                    <a:lnL w="12700" algn="ctr">
                      <a:noFill/>
                    </a:lnL>
                    <a:lnR w="1270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noFill/>
                  </a:tcPr>
                </a:tc>
                <a:tc>
                  <a:txBody>
                    <a:bodyPr/>
                    <a:lstStyle/>
                    <a:p>
                      <a:r>
                        <a:rPr lang="en-CA" sz="1200" dirty="0">
                          <a:ln>
                            <a:noFill/>
                          </a:ln>
                          <a:solidFill>
                            <a:schemeClr val="tx1"/>
                          </a:solidFill>
                          <a:latin typeface="+mn-lt"/>
                        </a:rPr>
                        <a:t>C$23.98 (US$17.44)</a:t>
                      </a:r>
                      <a:endParaRPr lang="en-CA" dirty="0"/>
                    </a:p>
                  </a:txBody>
                  <a:tcPr marL="36000" marR="36000" marT="28800" marB="28800">
                    <a:lnL w="12700" algn="ctr">
                      <a:noFill/>
                    </a:lnL>
                    <a:lnR w="1270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noFill/>
                  </a:tcPr>
                </a:tc>
                <a:extLst>
                  <a:ext uri="{0D108BD9-81ED-4DB2-BD59-A6C34878D82A}">
                    <a16:rowId xmlns:a16="http://schemas.microsoft.com/office/drawing/2014/main" val="10002"/>
                  </a:ext>
                </a:extLst>
              </a:tr>
              <a:tr h="232009">
                <a:tc>
                  <a:txBody>
                    <a:bodyPr/>
                    <a:lstStyle/>
                    <a:p>
                      <a:pPr>
                        <a:defRPr/>
                      </a:pPr>
                      <a:r>
                        <a:rPr lang="en-CA" sz="1200" dirty="0">
                          <a:ln>
                            <a:noFill/>
                          </a:ln>
                          <a:solidFill>
                            <a:schemeClr val="tx1"/>
                          </a:solidFill>
                          <a:latin typeface="+mn-lt"/>
                        </a:rPr>
                        <a:t>52-Week Trading Range</a:t>
                      </a:r>
                      <a:endParaRPr dirty="0"/>
                    </a:p>
                  </a:txBody>
                  <a:tcPr marL="36000" marR="36000" marT="28800" marB="28800">
                    <a:lnL w="12700" algn="ctr">
                      <a:noFill/>
                    </a:lnL>
                    <a:lnR w="1270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noFill/>
                  </a:tcPr>
                </a:tc>
                <a:tc>
                  <a:txBody>
                    <a:bodyPr/>
                    <a:lstStyle/>
                    <a:p>
                      <a:pPr>
                        <a:defRPr/>
                      </a:pPr>
                      <a:r>
                        <a:rPr lang="en-CA" sz="1200" dirty="0">
                          <a:ln>
                            <a:noFill/>
                          </a:ln>
                          <a:solidFill>
                            <a:schemeClr val="tx1"/>
                          </a:solidFill>
                          <a:latin typeface="+mn-lt"/>
                        </a:rPr>
                        <a:t>C$13.44 – C$28.39</a:t>
                      </a:r>
                      <a:endParaRPr lang="en-CA" dirty="0"/>
                    </a:p>
                  </a:txBody>
                  <a:tcPr marL="36000" marR="36000" marT="28800" marB="28800">
                    <a:lnL w="12700" algn="ctr">
                      <a:noFill/>
                    </a:lnL>
                    <a:lnR w="1270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noFill/>
                  </a:tcPr>
                </a:tc>
                <a:extLst>
                  <a:ext uri="{0D108BD9-81ED-4DB2-BD59-A6C34878D82A}">
                    <a16:rowId xmlns:a16="http://schemas.microsoft.com/office/drawing/2014/main" val="10003"/>
                  </a:ext>
                </a:extLst>
              </a:tr>
              <a:tr h="232009">
                <a:tc>
                  <a:txBody>
                    <a:bodyPr/>
                    <a:lstStyle/>
                    <a:p>
                      <a:pPr>
                        <a:defRPr/>
                      </a:pPr>
                      <a:r>
                        <a:rPr lang="en-CA" sz="1200" dirty="0">
                          <a:ln>
                            <a:noFill/>
                          </a:ln>
                          <a:solidFill>
                            <a:schemeClr val="tx1"/>
                          </a:solidFill>
                          <a:latin typeface="+mn-lt"/>
                        </a:rPr>
                        <a:t>Basic Shares Outstanding</a:t>
                      </a:r>
                      <a:endParaRPr dirty="0"/>
                    </a:p>
                  </a:txBody>
                  <a:tcPr marL="36000" marR="36000" marT="28800" marB="28800">
                    <a:lnL w="12700" algn="ctr">
                      <a:noFill/>
                    </a:lnL>
                    <a:lnR w="1270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noFill/>
                  </a:tcPr>
                </a:tc>
                <a:tc>
                  <a:txBody>
                    <a:bodyPr/>
                    <a:lstStyle/>
                    <a:p>
                      <a:pPr>
                        <a:defRPr/>
                      </a:pPr>
                      <a:r>
                        <a:rPr lang="en-CA" sz="1200" dirty="0">
                          <a:ln>
                            <a:noFill/>
                          </a:ln>
                          <a:solidFill>
                            <a:schemeClr val="tx1"/>
                          </a:solidFill>
                          <a:latin typeface="+mn-lt"/>
                        </a:rPr>
                        <a:t>~102.2M</a:t>
                      </a:r>
                      <a:endParaRPr dirty="0"/>
                    </a:p>
                  </a:txBody>
                  <a:tcPr marL="36000" marR="36000" marT="28800" marB="28800">
                    <a:lnL w="12700" algn="ctr">
                      <a:noFill/>
                    </a:lnL>
                    <a:lnR w="1270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noFill/>
                  </a:tcPr>
                </a:tc>
                <a:extLst>
                  <a:ext uri="{0D108BD9-81ED-4DB2-BD59-A6C34878D82A}">
                    <a16:rowId xmlns:a16="http://schemas.microsoft.com/office/drawing/2014/main" val="10004"/>
                  </a:ext>
                </a:extLst>
              </a:tr>
              <a:tr h="232009">
                <a:tc>
                  <a:txBody>
                    <a:bodyPr/>
                    <a:lstStyle/>
                    <a:p>
                      <a:pPr>
                        <a:defRPr/>
                      </a:pPr>
                      <a:r>
                        <a:rPr lang="en-CA" sz="1200" dirty="0">
                          <a:ln>
                            <a:noFill/>
                          </a:ln>
                          <a:solidFill>
                            <a:schemeClr val="tx1"/>
                          </a:solidFill>
                          <a:latin typeface="+mn-lt"/>
                        </a:rPr>
                        <a:t>FD Shares Outstanding</a:t>
                      </a:r>
                      <a:endParaRPr dirty="0"/>
                    </a:p>
                  </a:txBody>
                  <a:tcPr marL="36000" marR="36000" marT="28800" marB="28800">
                    <a:lnL w="12700" algn="ctr">
                      <a:noFill/>
                    </a:lnL>
                    <a:lnR w="1270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noFill/>
                  </a:tcPr>
                </a:tc>
                <a:tc>
                  <a:txBody>
                    <a:bodyPr/>
                    <a:lstStyle/>
                    <a:p>
                      <a:pPr>
                        <a:defRPr/>
                      </a:pPr>
                      <a:r>
                        <a:rPr lang="en-CA" sz="1200" dirty="0">
                          <a:ln>
                            <a:noFill/>
                          </a:ln>
                          <a:solidFill>
                            <a:schemeClr val="tx1"/>
                          </a:solidFill>
                          <a:latin typeface="+mn-lt"/>
                        </a:rPr>
                        <a:t>~103.0M</a:t>
                      </a:r>
                      <a:r>
                        <a:rPr lang="en-CA" sz="1200" baseline="30000" dirty="0">
                          <a:ln>
                            <a:noFill/>
                          </a:ln>
                          <a:solidFill>
                            <a:schemeClr val="tx1"/>
                          </a:solidFill>
                          <a:latin typeface="+mn-lt"/>
                        </a:rPr>
                        <a:t>1</a:t>
                      </a:r>
                      <a:endParaRPr lang="en-US" dirty="0"/>
                    </a:p>
                  </a:txBody>
                  <a:tcPr marL="36000" marR="36000" marT="28800" marB="28800">
                    <a:lnL w="12700" algn="ctr">
                      <a:noFill/>
                    </a:lnL>
                    <a:lnR w="1270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noFill/>
                  </a:tcPr>
                </a:tc>
                <a:extLst>
                  <a:ext uri="{0D108BD9-81ED-4DB2-BD59-A6C34878D82A}">
                    <a16:rowId xmlns:a16="http://schemas.microsoft.com/office/drawing/2014/main" val="10005"/>
                  </a:ext>
                </a:extLst>
              </a:tr>
              <a:tr h="232009">
                <a:tc>
                  <a:txBody>
                    <a:bodyPr/>
                    <a:lstStyle/>
                    <a:p>
                      <a:r>
                        <a:rPr lang="en-CA" sz="1200" u="none" dirty="0">
                          <a:ln>
                            <a:noFill/>
                          </a:ln>
                          <a:solidFill>
                            <a:schemeClr val="tx1"/>
                          </a:solidFill>
                          <a:latin typeface="+mn-lt"/>
                        </a:rPr>
                        <a:t>Market Capitalization </a:t>
                      </a:r>
                      <a:endParaRPr dirty="0"/>
                    </a:p>
                  </a:txBody>
                  <a:tcPr marL="36000" marR="36000" marT="28800" marB="28800">
                    <a:lnL w="12700" algn="ctr">
                      <a:noFill/>
                    </a:lnL>
                    <a:lnR w="1270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noFill/>
                  </a:tcPr>
                </a:tc>
                <a:tc>
                  <a:txBody>
                    <a:bodyPr/>
                    <a:lstStyle/>
                    <a:p>
                      <a:r>
                        <a:rPr lang="en-CA" sz="1200" u="none" dirty="0">
                          <a:ln>
                            <a:noFill/>
                          </a:ln>
                          <a:solidFill>
                            <a:schemeClr val="tx1"/>
                          </a:solidFill>
                          <a:latin typeface="+mn-lt"/>
                        </a:rPr>
                        <a:t>C$1.8B</a:t>
                      </a:r>
                      <a:endParaRPr lang="en-CA" dirty="0"/>
                    </a:p>
                  </a:txBody>
                  <a:tcPr marL="36000" marR="36000" marT="28800" marB="28800">
                    <a:lnL w="12700" algn="ctr">
                      <a:noFill/>
                    </a:lnL>
                    <a:lnR w="1270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noFill/>
                  </a:tcPr>
                </a:tc>
                <a:extLst>
                  <a:ext uri="{0D108BD9-81ED-4DB2-BD59-A6C34878D82A}">
                    <a16:rowId xmlns:a16="http://schemas.microsoft.com/office/drawing/2014/main" val="10006"/>
                  </a:ext>
                </a:extLst>
              </a:tr>
              <a:tr h="232009">
                <a:tc>
                  <a:txBody>
                    <a:bodyPr/>
                    <a:lstStyle/>
                    <a:p>
                      <a:pPr>
                        <a:defRPr/>
                      </a:pPr>
                      <a:r>
                        <a:rPr lang="en-CA" sz="1200" dirty="0">
                          <a:ln>
                            <a:noFill/>
                          </a:ln>
                          <a:solidFill>
                            <a:schemeClr val="tx1"/>
                          </a:solidFill>
                          <a:latin typeface="+mn-lt"/>
                        </a:rPr>
                        <a:t>Cash and Short-Term Deposits</a:t>
                      </a:r>
                      <a:endParaRPr dirty="0"/>
                    </a:p>
                  </a:txBody>
                  <a:tcPr marL="36000" marR="36000" marT="28800" marB="28800">
                    <a:lnL w="12700" algn="ctr">
                      <a:noFill/>
                    </a:lnL>
                    <a:lnR w="1270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noFill/>
                  </a:tcPr>
                </a:tc>
                <a:tc>
                  <a:txBody>
                    <a:bodyPr/>
                    <a:lstStyle/>
                    <a:p>
                      <a:pPr>
                        <a:defRPr/>
                      </a:pPr>
                      <a:r>
                        <a:rPr lang="en-CA" sz="1200" dirty="0">
                          <a:ln>
                            <a:noFill/>
                          </a:ln>
                          <a:solidFill>
                            <a:schemeClr val="tx1"/>
                          </a:solidFill>
                          <a:latin typeface="+mn-lt"/>
                        </a:rPr>
                        <a:t>&gt;C$120M</a:t>
                      </a:r>
                      <a:r>
                        <a:rPr lang="en-CA" sz="1200" baseline="30000" dirty="0">
                          <a:ln>
                            <a:noFill/>
                          </a:ln>
                          <a:solidFill>
                            <a:schemeClr val="tx1"/>
                          </a:solidFill>
                          <a:latin typeface="+mn-lt"/>
                        </a:rPr>
                        <a:t>2</a:t>
                      </a:r>
                      <a:endParaRPr sz="1200" baseline="30000" dirty="0"/>
                    </a:p>
                  </a:txBody>
                  <a:tcPr marL="36000" marR="36000" marT="28800" marB="28800">
                    <a:lnL w="12700" algn="ctr">
                      <a:noFill/>
                    </a:lnL>
                    <a:lnR w="1270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29804"/>
                        </a:srgbClr>
                      </a:solidFill>
                      <a:prstDash val="solid"/>
                      <a:round/>
                      <a:headEnd type="none" w="med" len="med"/>
                      <a:tailEnd type="none" w="med" len="med"/>
                    </a:lnB>
                    <a:noFill/>
                  </a:tcPr>
                </a:tc>
                <a:extLst>
                  <a:ext uri="{0D108BD9-81ED-4DB2-BD59-A6C34878D82A}">
                    <a16:rowId xmlns:a16="http://schemas.microsoft.com/office/drawing/2014/main" val="10007"/>
                  </a:ext>
                </a:extLst>
              </a:tr>
              <a:tr h="232009">
                <a:tc>
                  <a:txBody>
                    <a:bodyPr/>
                    <a:lstStyle/>
                    <a:p>
                      <a:pPr>
                        <a:defRPr/>
                      </a:pPr>
                      <a:r>
                        <a:rPr lang="en-CA" sz="1200" dirty="0">
                          <a:ln>
                            <a:noFill/>
                          </a:ln>
                          <a:solidFill>
                            <a:schemeClr val="tx1"/>
                          </a:solidFill>
                          <a:latin typeface="+mn-lt"/>
                        </a:rPr>
                        <a:t>Marketable Securities</a:t>
                      </a:r>
                      <a:endParaRPr dirty="0"/>
                    </a:p>
                  </a:txBody>
                  <a:tcPr marL="36000" marR="36000" marT="28800" marB="28800">
                    <a:lnL w="12700" algn="ctr">
                      <a:noFill/>
                    </a:lnL>
                    <a:lnR w="1270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50196"/>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defRPr/>
                      </a:pPr>
                      <a:r>
                        <a:rPr lang="en-CA" sz="1200" dirty="0">
                          <a:ln>
                            <a:noFill/>
                          </a:ln>
                          <a:solidFill>
                            <a:schemeClr val="tx1"/>
                          </a:solidFill>
                          <a:latin typeface="+mn-lt"/>
                        </a:rPr>
                        <a:t>C$5.4 M</a:t>
                      </a:r>
                      <a:r>
                        <a:rPr lang="en-CA" sz="1200" baseline="30000" dirty="0">
                          <a:ln>
                            <a:noFill/>
                          </a:ln>
                          <a:solidFill>
                            <a:schemeClr val="tx1"/>
                          </a:solidFill>
                          <a:latin typeface="+mn-lt"/>
                        </a:rPr>
                        <a:t>3</a:t>
                      </a:r>
                      <a:endParaRPr dirty="0"/>
                    </a:p>
                  </a:txBody>
                  <a:tcPr marL="36000" marR="36000" marT="28800" marB="28800">
                    <a:lnL w="12700" algn="ctr">
                      <a:noFill/>
                    </a:lnL>
                    <a:lnR w="12700" algn="ctr">
                      <a:noFill/>
                    </a:lnR>
                    <a:lnT w="19050" cap="flat" cmpd="sng" algn="ctr">
                      <a:solidFill>
                        <a:srgbClr val="9FACB8">
                          <a:alpha val="29804"/>
                        </a:srgbClr>
                      </a:solidFill>
                      <a:prstDash val="solid"/>
                      <a:round/>
                      <a:headEnd type="none" w="med" len="med"/>
                      <a:tailEnd type="none" w="med" len="med"/>
                    </a:lnT>
                    <a:lnB w="19050" cap="flat" cmpd="sng" algn="ctr">
                      <a:solidFill>
                        <a:srgbClr val="9FACB8">
                          <a:alpha val="50196"/>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19" name="Text Placeholder 4">
            <a:extLst>
              <a:ext uri="{FF2B5EF4-FFF2-40B4-BE49-F238E27FC236}">
                <a16:creationId xmlns:a16="http://schemas.microsoft.com/office/drawing/2014/main" id="{06ED8D01-9403-03C0-30B5-91978B9EDE27}"/>
              </a:ext>
            </a:extLst>
          </p:cNvPr>
          <p:cNvSpPr>
            <a:spLocks/>
          </p:cNvSpPr>
          <p:nvPr/>
        </p:nvSpPr>
        <p:spPr bwMode="auto">
          <a:xfrm>
            <a:off x="7160456" y="4227467"/>
            <a:ext cx="4687558" cy="425450"/>
          </a:xfrm>
          <a:prstGeom prst="rect">
            <a:avLst/>
          </a:prstGeom>
        </p:spPr>
        <p:txBody>
          <a:bodyPr vert="horz" lIns="36000" tIns="45720" rIns="36000" bIns="45720" rtlCol="0">
            <a:noAutofit/>
          </a:bodyPr>
          <a:lstStyle>
            <a:lvl1pPr marL="0" indent="0" algn="l" defTabSz="914400">
              <a:lnSpc>
                <a:spcPct val="125000"/>
              </a:lnSpc>
              <a:spcBef>
                <a:spcPts val="500"/>
              </a:spcBef>
              <a:buClr>
                <a:schemeClr val="accent1"/>
              </a:buClr>
              <a:buFont typeface="Montserrat"/>
              <a:buNone/>
              <a:defRPr sz="1400" b="1" cap="all">
                <a:solidFill>
                  <a:schemeClr val="tx1"/>
                </a:solidFill>
                <a:latin typeface="+mj-lt"/>
                <a:ea typeface="+mn-ea"/>
                <a:cs typeface="+mn-cs"/>
              </a:defRPr>
            </a:lvl1pPr>
            <a:lvl2pPr marL="450850" indent="-269875" algn="l" defTabSz="914400">
              <a:lnSpc>
                <a:spcPct val="125000"/>
              </a:lnSpc>
              <a:spcBef>
                <a:spcPts val="500"/>
              </a:spcBef>
              <a:buClr>
                <a:schemeClr val="accent1"/>
              </a:buClr>
              <a:buFont typeface="Montserrat"/>
              <a:buChar char="▶"/>
              <a:defRPr sz="1400">
                <a:solidFill>
                  <a:schemeClr val="tx1"/>
                </a:solidFill>
                <a:latin typeface="+mn-lt"/>
                <a:ea typeface="+mn-ea"/>
                <a:cs typeface="+mn-cs"/>
              </a:defRPr>
            </a:lvl2pPr>
            <a:lvl3pPr marL="720724" indent="-271463" algn="l" defTabSz="914400">
              <a:lnSpc>
                <a:spcPct val="125000"/>
              </a:lnSpc>
              <a:spcBef>
                <a:spcPts val="500"/>
              </a:spcBef>
              <a:buClr>
                <a:schemeClr val="accent1"/>
              </a:buClr>
              <a:buFont typeface="Montserrat"/>
              <a:buChar char="▶"/>
              <a:defRPr sz="1200">
                <a:solidFill>
                  <a:schemeClr val="tx1"/>
                </a:solidFill>
                <a:latin typeface="+mn-lt"/>
                <a:ea typeface="+mn-ea"/>
                <a:cs typeface="+mn-cs"/>
              </a:defRPr>
            </a:lvl3pPr>
            <a:lvl4pPr marL="992188" indent="-271463" algn="l" defTabSz="914400">
              <a:lnSpc>
                <a:spcPct val="125000"/>
              </a:lnSpc>
              <a:spcBef>
                <a:spcPts val="500"/>
              </a:spcBef>
              <a:buClr>
                <a:schemeClr val="accent1"/>
              </a:buClr>
              <a:buFont typeface="Montserrat"/>
              <a:buChar char="▶"/>
              <a:defRPr sz="1200">
                <a:solidFill>
                  <a:schemeClr val="tx1"/>
                </a:solidFill>
                <a:latin typeface="+mn-lt"/>
                <a:ea typeface="+mn-ea"/>
                <a:cs typeface="+mn-cs"/>
              </a:defRPr>
            </a:lvl4pPr>
            <a:lvl5pPr marL="1262063" indent="-258763" algn="l" defTabSz="914400">
              <a:lnSpc>
                <a:spcPct val="125000"/>
              </a:lnSpc>
              <a:spcBef>
                <a:spcPts val="500"/>
              </a:spcBef>
              <a:buClr>
                <a:schemeClr val="accent1"/>
              </a:buClr>
              <a:buFont typeface="Montserrat"/>
              <a:buChar char="▶"/>
              <a:defRPr sz="12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US"/>
              <a:t>Research Coverage</a:t>
            </a:r>
            <a:endParaRPr/>
          </a:p>
        </p:txBody>
      </p:sp>
      <p:graphicFrame>
        <p:nvGraphicFramePr>
          <p:cNvPr id="14" name="Table 13">
            <a:extLst>
              <a:ext uri="{FF2B5EF4-FFF2-40B4-BE49-F238E27FC236}">
                <a16:creationId xmlns:a16="http://schemas.microsoft.com/office/drawing/2014/main" id="{86EB2A8A-9BEA-8FDE-A743-EA9EBF7C8AEC}"/>
              </a:ext>
            </a:extLst>
          </p:cNvPr>
          <p:cNvGraphicFramePr>
            <a:graphicFrameLocks noGrp="1"/>
          </p:cNvGraphicFramePr>
          <p:nvPr>
            <p:extLst>
              <p:ext uri="{D42A27DB-BD31-4B8C-83A1-F6EECF244321}">
                <p14:modId xmlns:p14="http://schemas.microsoft.com/office/powerpoint/2010/main" val="1060529470"/>
              </p:ext>
            </p:extLst>
          </p:nvPr>
        </p:nvGraphicFramePr>
        <p:xfrm>
          <a:off x="7178315" y="4517093"/>
          <a:ext cx="4114800" cy="1285875"/>
        </p:xfrm>
        <a:graphic>
          <a:graphicData uri="http://schemas.openxmlformats.org/drawingml/2006/table">
            <a:tbl>
              <a:tblPr firstRow="1" bandRow="1"/>
              <a:tblGrid>
                <a:gridCol w="2057400">
                  <a:extLst>
                    <a:ext uri="{9D8B030D-6E8A-4147-A177-3AD203B41FA5}">
                      <a16:colId xmlns:a16="http://schemas.microsoft.com/office/drawing/2014/main" val="3515463629"/>
                    </a:ext>
                  </a:extLst>
                </a:gridCol>
                <a:gridCol w="2057400">
                  <a:extLst>
                    <a:ext uri="{9D8B030D-6E8A-4147-A177-3AD203B41FA5}">
                      <a16:colId xmlns:a16="http://schemas.microsoft.com/office/drawing/2014/main" val="4253526374"/>
                    </a:ext>
                  </a:extLst>
                </a:gridCol>
              </a:tblGrid>
              <a:tr h="200025">
                <a:tc>
                  <a:txBody>
                    <a:bodyPr/>
                    <a:lstStyle/>
                    <a:p>
                      <a:pPr algn="l" rtl="0" fontAlgn="ctr"/>
                      <a:r>
                        <a:rPr lang="en-US" sz="1200" b="1" i="0" u="none" strike="noStrike">
                          <a:solidFill>
                            <a:srgbClr val="ECF5FC"/>
                          </a:solidFill>
                          <a:effectLst/>
                          <a:latin typeface="Calibri" panose="020F0502020204030204" pitchFamily="34" charset="0"/>
                        </a:rPr>
                        <a:t> Company</a:t>
                      </a:r>
                    </a:p>
                  </a:txBody>
                  <a:tcPr marL="9525" marR="9525" marT="9525" marB="0" anchor="ctr">
                    <a:lnL>
                      <a:noFill/>
                    </a:lnL>
                    <a:lnR>
                      <a:noFill/>
                    </a:lnR>
                    <a:lnT>
                      <a:noFill/>
                    </a:lnT>
                    <a:lnB>
                      <a:noFill/>
                    </a:lnB>
                    <a:solidFill>
                      <a:schemeClr val="tx1"/>
                    </a:solidFill>
                  </a:tcPr>
                </a:tc>
                <a:tc>
                  <a:txBody>
                    <a:bodyPr/>
                    <a:lstStyle/>
                    <a:p>
                      <a:pPr algn="l" rtl="0" fontAlgn="ctr"/>
                      <a:r>
                        <a:rPr lang="en-US" sz="1200" b="1" i="0" u="none" strike="noStrike">
                          <a:solidFill>
                            <a:srgbClr val="ECF5FC"/>
                          </a:solidFill>
                          <a:effectLst/>
                          <a:latin typeface="Calibri" panose="020F0502020204030204" pitchFamily="34" charset="0"/>
                        </a:rPr>
                        <a:t> Research Analyst</a:t>
                      </a:r>
                    </a:p>
                  </a:txBody>
                  <a:tcPr marL="9525" marR="9525" marT="9525" marB="0" anchor="ctr">
                    <a:lnL>
                      <a:noFill/>
                    </a:lnL>
                    <a:lnR>
                      <a:noFill/>
                    </a:lnR>
                    <a:lnT>
                      <a:noFill/>
                    </a:lnT>
                    <a:lnB>
                      <a:noFill/>
                    </a:lnB>
                    <a:solidFill>
                      <a:schemeClr val="tx1"/>
                    </a:solidFill>
                  </a:tcPr>
                </a:tc>
                <a:extLst>
                  <a:ext uri="{0D108BD9-81ED-4DB2-BD59-A6C34878D82A}">
                    <a16:rowId xmlns:a16="http://schemas.microsoft.com/office/drawing/2014/main" val="46399978"/>
                  </a:ext>
                </a:extLst>
              </a:tr>
              <a:tr h="209550">
                <a:tc>
                  <a:txBody>
                    <a:bodyPr/>
                    <a:lstStyle/>
                    <a:p>
                      <a:pPr algn="l" rtl="0" fontAlgn="ctr"/>
                      <a:r>
                        <a:rPr lang="en-US" sz="1200" b="0" i="0" u="none" strike="noStrike">
                          <a:solidFill>
                            <a:srgbClr val="364147"/>
                          </a:solidFill>
                          <a:effectLst/>
                          <a:highlight>
                            <a:srgbClr val="ECF5FC"/>
                          </a:highlight>
                          <a:latin typeface="Calibri" panose="020F0502020204030204" pitchFamily="34" charset="0"/>
                        </a:rPr>
                        <a:t> B Riley</a:t>
                      </a:r>
                    </a:p>
                  </a:txBody>
                  <a:tcPr marL="9525" marR="9525" marT="9525" marB="0" anchor="ctr">
                    <a:lnL w="12700" cap="flat" cmpd="sng" algn="ctr">
                      <a:solidFill>
                        <a:srgbClr val="ECF5FC"/>
                      </a:solidFill>
                      <a:prstDash val="solid"/>
                      <a:round/>
                      <a:headEnd type="none" w="med" len="med"/>
                      <a:tailEnd type="none" w="med" len="med"/>
                    </a:lnL>
                    <a:lnR w="12700" cap="flat" cmpd="sng" algn="ctr">
                      <a:solidFill>
                        <a:srgbClr val="ECF5FC"/>
                      </a:solidFill>
                      <a:prstDash val="solid"/>
                      <a:round/>
                      <a:headEnd type="none" w="med" len="med"/>
                      <a:tailEnd type="none" w="med" len="med"/>
                    </a:lnR>
                    <a:lnT>
                      <a:noFill/>
                    </a:lnT>
                    <a:lnB w="19050" cap="flat" cmpd="sng" algn="ctr">
                      <a:solidFill>
                        <a:srgbClr val="E8EAED"/>
                      </a:solidFill>
                      <a:prstDash val="solid"/>
                      <a:round/>
                      <a:headEnd type="none" w="med" len="med"/>
                      <a:tailEnd type="none" w="med" len="med"/>
                    </a:lnB>
                    <a:solidFill>
                      <a:srgbClr val="ECF5FC"/>
                    </a:solidFill>
                  </a:tcPr>
                </a:tc>
                <a:tc>
                  <a:txBody>
                    <a:bodyPr/>
                    <a:lstStyle/>
                    <a:p>
                      <a:pPr algn="l" rtl="0" fontAlgn="ctr"/>
                      <a:r>
                        <a:rPr lang="en-US" sz="1200" b="0" i="0" u="none" strike="noStrike">
                          <a:solidFill>
                            <a:srgbClr val="364147"/>
                          </a:solidFill>
                          <a:effectLst/>
                          <a:highlight>
                            <a:srgbClr val="ECF5FC"/>
                          </a:highlight>
                          <a:latin typeface="Calibri" panose="020F0502020204030204" pitchFamily="34" charset="0"/>
                        </a:rPr>
                        <a:t> Nick Giles</a:t>
                      </a:r>
                    </a:p>
                  </a:txBody>
                  <a:tcPr marL="9525" marR="9525" marT="9525" marB="0" anchor="ctr">
                    <a:lnL w="12700" cap="flat" cmpd="sng" algn="ctr">
                      <a:solidFill>
                        <a:srgbClr val="ECF5FC"/>
                      </a:solidFill>
                      <a:prstDash val="solid"/>
                      <a:round/>
                      <a:headEnd type="none" w="med" len="med"/>
                      <a:tailEnd type="none" w="med" len="med"/>
                    </a:lnL>
                    <a:lnR w="12700" cap="flat" cmpd="sng" algn="ctr">
                      <a:solidFill>
                        <a:srgbClr val="ECF5FC"/>
                      </a:solidFill>
                      <a:prstDash val="solid"/>
                      <a:round/>
                      <a:headEnd type="none" w="med" len="med"/>
                      <a:tailEnd type="none" w="med" len="med"/>
                    </a:lnR>
                    <a:lnT>
                      <a:noFill/>
                    </a:lnT>
                    <a:lnB w="19050" cap="flat" cmpd="sng" algn="ctr">
                      <a:solidFill>
                        <a:srgbClr val="E8EAED"/>
                      </a:solidFill>
                      <a:prstDash val="solid"/>
                      <a:round/>
                      <a:headEnd type="none" w="med" len="med"/>
                      <a:tailEnd type="none" w="med" len="med"/>
                    </a:lnB>
                    <a:solidFill>
                      <a:srgbClr val="ECF5FC"/>
                    </a:solidFill>
                  </a:tcPr>
                </a:tc>
                <a:extLst>
                  <a:ext uri="{0D108BD9-81ED-4DB2-BD59-A6C34878D82A}">
                    <a16:rowId xmlns:a16="http://schemas.microsoft.com/office/drawing/2014/main" val="1414293381"/>
                  </a:ext>
                </a:extLst>
              </a:tr>
              <a:tr h="219075">
                <a:tc>
                  <a:txBody>
                    <a:bodyPr/>
                    <a:lstStyle/>
                    <a:p>
                      <a:pPr algn="l" rtl="0" fontAlgn="ctr"/>
                      <a:r>
                        <a:rPr lang="en-US" sz="1200" b="0" i="0" u="none" strike="noStrike">
                          <a:solidFill>
                            <a:srgbClr val="364147"/>
                          </a:solidFill>
                          <a:effectLst/>
                          <a:highlight>
                            <a:srgbClr val="ECF5FC"/>
                          </a:highlight>
                          <a:latin typeface="Calibri" panose="020F0502020204030204" pitchFamily="34" charset="0"/>
                        </a:rPr>
                        <a:t> Cantor Fitzgerald</a:t>
                      </a:r>
                    </a:p>
                  </a:txBody>
                  <a:tcPr marL="9525" marR="9525" marT="9525" marB="0" anchor="ctr">
                    <a:lnL w="12700" cap="flat" cmpd="sng" algn="ctr">
                      <a:solidFill>
                        <a:srgbClr val="ECF5FC"/>
                      </a:solidFill>
                      <a:prstDash val="solid"/>
                      <a:round/>
                      <a:headEnd type="none" w="med" len="med"/>
                      <a:tailEnd type="none" w="med" len="med"/>
                    </a:lnL>
                    <a:lnR w="12700" cap="flat" cmpd="sng" algn="ctr">
                      <a:solidFill>
                        <a:srgbClr val="ECF5FC"/>
                      </a:solidFill>
                      <a:prstDash val="solid"/>
                      <a:round/>
                      <a:headEnd type="none" w="med" len="med"/>
                      <a:tailEnd type="none" w="med" len="med"/>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solidFill>
                      <a:srgbClr val="ECF5FC"/>
                    </a:solidFill>
                  </a:tcPr>
                </a:tc>
                <a:tc>
                  <a:txBody>
                    <a:bodyPr/>
                    <a:lstStyle/>
                    <a:p>
                      <a:pPr algn="l" rtl="0" fontAlgn="ctr"/>
                      <a:r>
                        <a:rPr lang="en-US" sz="1200" b="0" i="0" u="none" strike="noStrike">
                          <a:solidFill>
                            <a:srgbClr val="364147"/>
                          </a:solidFill>
                          <a:effectLst/>
                          <a:highlight>
                            <a:srgbClr val="ECF5FC"/>
                          </a:highlight>
                          <a:latin typeface="Calibri" panose="020F0502020204030204" pitchFamily="34" charset="0"/>
                        </a:rPr>
                        <a:t> Mike Kozak</a:t>
                      </a:r>
                    </a:p>
                  </a:txBody>
                  <a:tcPr marL="9525" marR="9525" marT="9525" marB="0" anchor="ctr">
                    <a:lnL w="12700" cap="flat" cmpd="sng" algn="ctr">
                      <a:solidFill>
                        <a:srgbClr val="ECF5FC"/>
                      </a:solidFill>
                      <a:prstDash val="solid"/>
                      <a:round/>
                      <a:headEnd type="none" w="med" len="med"/>
                      <a:tailEnd type="none" w="med" len="med"/>
                    </a:lnL>
                    <a:lnR w="12700" cap="flat" cmpd="sng" algn="ctr">
                      <a:solidFill>
                        <a:srgbClr val="ECF5FC"/>
                      </a:solidFill>
                      <a:prstDash val="solid"/>
                      <a:round/>
                      <a:headEnd type="none" w="med" len="med"/>
                      <a:tailEnd type="none" w="med" len="med"/>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solidFill>
                      <a:srgbClr val="ECF5FC"/>
                    </a:solidFill>
                  </a:tcPr>
                </a:tc>
                <a:extLst>
                  <a:ext uri="{0D108BD9-81ED-4DB2-BD59-A6C34878D82A}">
                    <a16:rowId xmlns:a16="http://schemas.microsoft.com/office/drawing/2014/main" val="2396424331"/>
                  </a:ext>
                </a:extLst>
              </a:tr>
              <a:tr h="219075">
                <a:tc>
                  <a:txBody>
                    <a:bodyPr/>
                    <a:lstStyle/>
                    <a:p>
                      <a:pPr algn="l" rtl="0" fontAlgn="ctr"/>
                      <a:r>
                        <a:rPr lang="en-US" sz="1200" b="0" i="0" u="none" strike="noStrike">
                          <a:solidFill>
                            <a:srgbClr val="364147"/>
                          </a:solidFill>
                          <a:effectLst/>
                          <a:highlight>
                            <a:srgbClr val="ECF5FC"/>
                          </a:highlight>
                          <a:latin typeface="Calibri" panose="020F0502020204030204" pitchFamily="34" charset="0"/>
                        </a:rPr>
                        <a:t> Red Cloud </a:t>
                      </a:r>
                    </a:p>
                  </a:txBody>
                  <a:tcPr marL="9525" marR="9525" marT="9525" marB="0" anchor="ctr">
                    <a:lnL w="12700" cap="flat" cmpd="sng" algn="ctr">
                      <a:solidFill>
                        <a:srgbClr val="ECF5FC"/>
                      </a:solidFill>
                      <a:prstDash val="solid"/>
                      <a:round/>
                      <a:headEnd type="none" w="med" len="med"/>
                      <a:tailEnd type="none" w="med" len="med"/>
                    </a:lnL>
                    <a:lnR w="12700" cap="flat" cmpd="sng" algn="ctr">
                      <a:solidFill>
                        <a:srgbClr val="ECF5FC"/>
                      </a:solidFill>
                      <a:prstDash val="solid"/>
                      <a:round/>
                      <a:headEnd type="none" w="med" len="med"/>
                      <a:tailEnd type="none" w="med" len="med"/>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solidFill>
                      <a:srgbClr val="ECF5FC"/>
                    </a:solidFill>
                  </a:tcPr>
                </a:tc>
                <a:tc>
                  <a:txBody>
                    <a:bodyPr/>
                    <a:lstStyle/>
                    <a:p>
                      <a:pPr algn="l" rtl="0" fontAlgn="ctr"/>
                      <a:r>
                        <a:rPr lang="en-US" sz="1200" b="0" i="0" u="none" strike="noStrike">
                          <a:solidFill>
                            <a:srgbClr val="364147"/>
                          </a:solidFill>
                          <a:effectLst/>
                          <a:highlight>
                            <a:srgbClr val="ECF5FC"/>
                          </a:highlight>
                          <a:latin typeface="Calibri" panose="020F0502020204030204" pitchFamily="34" charset="0"/>
                        </a:rPr>
                        <a:t> David Talbot</a:t>
                      </a:r>
                    </a:p>
                  </a:txBody>
                  <a:tcPr marL="9525" marR="9525" marT="9525" marB="0" anchor="ctr">
                    <a:lnL w="12700" cap="flat" cmpd="sng" algn="ctr">
                      <a:solidFill>
                        <a:srgbClr val="ECF5FC"/>
                      </a:solidFill>
                      <a:prstDash val="solid"/>
                      <a:round/>
                      <a:headEnd type="none" w="med" len="med"/>
                      <a:tailEnd type="none" w="med" len="med"/>
                    </a:lnL>
                    <a:lnR w="12700" cap="flat" cmpd="sng" algn="ctr">
                      <a:solidFill>
                        <a:srgbClr val="ECF5FC"/>
                      </a:solidFill>
                      <a:prstDash val="solid"/>
                      <a:round/>
                      <a:headEnd type="none" w="med" len="med"/>
                      <a:tailEnd type="none" w="med" len="med"/>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solidFill>
                      <a:srgbClr val="ECF5FC"/>
                    </a:solidFill>
                  </a:tcPr>
                </a:tc>
                <a:extLst>
                  <a:ext uri="{0D108BD9-81ED-4DB2-BD59-A6C34878D82A}">
                    <a16:rowId xmlns:a16="http://schemas.microsoft.com/office/drawing/2014/main" val="2525653984"/>
                  </a:ext>
                </a:extLst>
              </a:tr>
              <a:tr h="219075">
                <a:tc>
                  <a:txBody>
                    <a:bodyPr/>
                    <a:lstStyle/>
                    <a:p>
                      <a:pPr algn="l" rtl="0" fontAlgn="ctr"/>
                      <a:r>
                        <a:rPr lang="en-US" sz="1200" b="0" i="0" u="none" strike="noStrike">
                          <a:solidFill>
                            <a:srgbClr val="364147"/>
                          </a:solidFill>
                          <a:effectLst/>
                          <a:highlight>
                            <a:srgbClr val="ECF5FC"/>
                          </a:highlight>
                          <a:latin typeface="Calibri" panose="020F0502020204030204" pitchFamily="34" charset="0"/>
                        </a:rPr>
                        <a:t> RBC Dominion Securities</a:t>
                      </a:r>
                    </a:p>
                  </a:txBody>
                  <a:tcPr marL="9525" marR="9525" marT="9525" marB="0" anchor="ctr">
                    <a:lnL w="12700" cap="flat" cmpd="sng" algn="ctr">
                      <a:solidFill>
                        <a:srgbClr val="ECF5FC"/>
                      </a:solidFill>
                      <a:prstDash val="solid"/>
                      <a:round/>
                      <a:headEnd type="none" w="med" len="med"/>
                      <a:tailEnd type="none" w="med" len="med"/>
                    </a:lnL>
                    <a:lnR w="12700" cap="flat" cmpd="sng" algn="ctr">
                      <a:solidFill>
                        <a:srgbClr val="ECF5FC"/>
                      </a:solidFill>
                      <a:prstDash val="solid"/>
                      <a:round/>
                      <a:headEnd type="none" w="med" len="med"/>
                      <a:tailEnd type="none" w="med" len="med"/>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solidFill>
                      <a:srgbClr val="ECF5FC"/>
                    </a:solidFill>
                  </a:tcPr>
                </a:tc>
                <a:tc>
                  <a:txBody>
                    <a:bodyPr/>
                    <a:lstStyle/>
                    <a:p>
                      <a:pPr algn="l" rtl="0" fontAlgn="ctr"/>
                      <a:r>
                        <a:rPr lang="en-US" sz="1200" b="0" i="0" u="none" strike="noStrike">
                          <a:solidFill>
                            <a:srgbClr val="364147"/>
                          </a:solidFill>
                          <a:effectLst/>
                          <a:highlight>
                            <a:srgbClr val="ECF5FC"/>
                          </a:highlight>
                          <a:latin typeface="Calibri" panose="020F0502020204030204" pitchFamily="34" charset="0"/>
                        </a:rPr>
                        <a:t> Michael Siperco</a:t>
                      </a:r>
                    </a:p>
                  </a:txBody>
                  <a:tcPr marL="9525" marR="9525" marT="9525" marB="0" anchor="ctr">
                    <a:lnL w="12700" cap="flat" cmpd="sng" algn="ctr">
                      <a:solidFill>
                        <a:srgbClr val="ECF5FC"/>
                      </a:solidFill>
                      <a:prstDash val="solid"/>
                      <a:round/>
                      <a:headEnd type="none" w="med" len="med"/>
                      <a:tailEnd type="none" w="med" len="med"/>
                    </a:lnL>
                    <a:lnR w="12700" cap="flat" cmpd="sng" algn="ctr">
                      <a:solidFill>
                        <a:srgbClr val="ECF5FC"/>
                      </a:solidFill>
                      <a:prstDash val="solid"/>
                      <a:round/>
                      <a:headEnd type="none" w="med" len="med"/>
                      <a:tailEnd type="none" w="med" len="med"/>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solidFill>
                      <a:srgbClr val="ECF5FC"/>
                    </a:solidFill>
                  </a:tcPr>
                </a:tc>
                <a:extLst>
                  <a:ext uri="{0D108BD9-81ED-4DB2-BD59-A6C34878D82A}">
                    <a16:rowId xmlns:a16="http://schemas.microsoft.com/office/drawing/2014/main" val="3373059063"/>
                  </a:ext>
                </a:extLst>
              </a:tr>
              <a:tr h="219075">
                <a:tc>
                  <a:txBody>
                    <a:bodyPr/>
                    <a:lstStyle/>
                    <a:p>
                      <a:pPr algn="l" rtl="0" fontAlgn="ctr"/>
                      <a:r>
                        <a:rPr lang="en-US" sz="1200" b="0" i="0" u="none" strike="noStrike">
                          <a:solidFill>
                            <a:srgbClr val="364147"/>
                          </a:solidFill>
                          <a:effectLst/>
                          <a:highlight>
                            <a:srgbClr val="ECF5FC"/>
                          </a:highlight>
                          <a:latin typeface="Calibri" panose="020F0502020204030204" pitchFamily="34" charset="0"/>
                        </a:rPr>
                        <a:t> Fave5Golds</a:t>
                      </a:r>
                    </a:p>
                  </a:txBody>
                  <a:tcPr marL="9525" marR="9525" marT="9525" marB="0" anchor="ctr">
                    <a:lnL w="12700" cap="flat" cmpd="sng" algn="ctr">
                      <a:solidFill>
                        <a:srgbClr val="ECF5FC"/>
                      </a:solidFill>
                      <a:prstDash val="solid"/>
                      <a:round/>
                      <a:headEnd type="none" w="med" len="med"/>
                      <a:tailEnd type="none" w="med" len="med"/>
                    </a:lnL>
                    <a:lnR w="12700" cap="flat" cmpd="sng" algn="ctr">
                      <a:solidFill>
                        <a:srgbClr val="ECF5FC"/>
                      </a:solidFill>
                      <a:prstDash val="solid"/>
                      <a:round/>
                      <a:headEnd type="none" w="med" len="med"/>
                      <a:tailEnd type="none" w="med" len="med"/>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solidFill>
                      <a:srgbClr val="ECF5FC"/>
                    </a:solidFill>
                  </a:tcPr>
                </a:tc>
                <a:tc>
                  <a:txBody>
                    <a:bodyPr/>
                    <a:lstStyle/>
                    <a:p>
                      <a:pPr algn="l" rtl="0" fontAlgn="ctr"/>
                      <a:r>
                        <a:rPr lang="en-US" sz="1200" b="0" i="0" u="none" strike="noStrike">
                          <a:solidFill>
                            <a:srgbClr val="364147"/>
                          </a:solidFill>
                          <a:effectLst/>
                          <a:highlight>
                            <a:srgbClr val="ECF5FC"/>
                          </a:highlight>
                          <a:latin typeface="Calibri" panose="020F0502020204030204" pitchFamily="34" charset="0"/>
                        </a:rPr>
                        <a:t> John Doody</a:t>
                      </a:r>
                    </a:p>
                  </a:txBody>
                  <a:tcPr marL="9525" marR="9525" marT="9525" marB="0" anchor="ctr">
                    <a:lnL w="12700" cap="flat" cmpd="sng" algn="ctr">
                      <a:solidFill>
                        <a:srgbClr val="ECF5FC"/>
                      </a:solidFill>
                      <a:prstDash val="solid"/>
                      <a:round/>
                      <a:headEnd type="none" w="med" len="med"/>
                      <a:tailEnd type="none" w="med" len="med"/>
                    </a:lnL>
                    <a:lnR w="12700" cap="flat" cmpd="sng" algn="ctr">
                      <a:solidFill>
                        <a:srgbClr val="ECF5FC"/>
                      </a:solidFill>
                      <a:prstDash val="solid"/>
                      <a:round/>
                      <a:headEnd type="none" w="med" len="med"/>
                      <a:tailEnd type="none" w="med" len="med"/>
                    </a:lnR>
                    <a:lnT w="19050" cap="flat" cmpd="sng" algn="ctr">
                      <a:solidFill>
                        <a:srgbClr val="E8EAED"/>
                      </a:solidFill>
                      <a:prstDash val="solid"/>
                      <a:round/>
                      <a:headEnd type="none" w="med" len="med"/>
                      <a:tailEnd type="none" w="med" len="med"/>
                    </a:lnT>
                    <a:lnB w="19050" cap="flat" cmpd="sng" algn="ctr">
                      <a:solidFill>
                        <a:srgbClr val="E8EAED"/>
                      </a:solidFill>
                      <a:prstDash val="solid"/>
                      <a:round/>
                      <a:headEnd type="none" w="med" len="med"/>
                      <a:tailEnd type="none" w="med" len="med"/>
                    </a:lnB>
                    <a:solidFill>
                      <a:srgbClr val="ECF5FC"/>
                    </a:solidFill>
                  </a:tcPr>
                </a:tc>
                <a:extLst>
                  <a:ext uri="{0D108BD9-81ED-4DB2-BD59-A6C34878D82A}">
                    <a16:rowId xmlns:a16="http://schemas.microsoft.com/office/drawing/2014/main" val="3536565690"/>
                  </a:ext>
                </a:extLst>
              </a:tr>
            </a:tbl>
          </a:graphicData>
        </a:graphic>
      </p:graphicFrame>
      <p:graphicFrame>
        <p:nvGraphicFramePr>
          <p:cNvPr id="11" name="Table 10">
            <a:extLst>
              <a:ext uri="{FF2B5EF4-FFF2-40B4-BE49-F238E27FC236}">
                <a16:creationId xmlns:a16="http://schemas.microsoft.com/office/drawing/2014/main" id="{0AC5BB6C-BAC8-6884-FB73-3E77D324CC4D}"/>
              </a:ext>
            </a:extLst>
          </p:cNvPr>
          <p:cNvGraphicFramePr>
            <a:graphicFrameLocks noGrp="1"/>
          </p:cNvGraphicFramePr>
          <p:nvPr>
            <p:extLst>
              <p:ext uri="{D42A27DB-BD31-4B8C-83A1-F6EECF244321}">
                <p14:modId xmlns:p14="http://schemas.microsoft.com/office/powerpoint/2010/main" val="3880353812"/>
              </p:ext>
            </p:extLst>
          </p:nvPr>
        </p:nvGraphicFramePr>
        <p:xfrm>
          <a:off x="733731" y="3982778"/>
          <a:ext cx="3956417" cy="1788793"/>
        </p:xfrm>
        <a:graphic>
          <a:graphicData uri="http://schemas.openxmlformats.org/drawingml/2006/table">
            <a:tbl>
              <a:tblPr/>
              <a:tblGrid>
                <a:gridCol w="3449184">
                  <a:extLst>
                    <a:ext uri="{9D8B030D-6E8A-4147-A177-3AD203B41FA5}">
                      <a16:colId xmlns:a16="http://schemas.microsoft.com/office/drawing/2014/main" val="2202628295"/>
                    </a:ext>
                  </a:extLst>
                </a:gridCol>
                <a:gridCol w="507233">
                  <a:extLst>
                    <a:ext uri="{9D8B030D-6E8A-4147-A177-3AD203B41FA5}">
                      <a16:colId xmlns:a16="http://schemas.microsoft.com/office/drawing/2014/main" val="2727355447"/>
                    </a:ext>
                  </a:extLst>
                </a:gridCol>
              </a:tblGrid>
              <a:tr h="455293">
                <a:tc>
                  <a:txBody>
                    <a:bodyPr/>
                    <a:lstStyle/>
                    <a:p>
                      <a:pPr algn="l" rtl="0" fontAlgn="ctr">
                        <a:buNone/>
                      </a:pPr>
                      <a:r>
                        <a:rPr lang="en-US" sz="1200" b="1" i="0" u="none" strike="noStrike" dirty="0">
                          <a:solidFill>
                            <a:srgbClr val="ECF5FC"/>
                          </a:solidFill>
                          <a:effectLst/>
                          <a:latin typeface="Calibri" panose="020F0502020204030204" pitchFamily="34" charset="0"/>
                        </a:rPr>
                        <a:t> Management, Board &amp; Insiders </a:t>
                      </a:r>
                      <a:r>
                        <a:rPr lang="en-US" sz="1200" b="0" i="0" u="none" strike="noStrike" dirty="0">
                          <a:solidFill>
                            <a:srgbClr val="ECF5FC"/>
                          </a:solidFill>
                          <a:effectLst/>
                          <a:latin typeface="Calibri" panose="020F0502020204030204" pitchFamily="34" charset="0"/>
                        </a:rPr>
                        <a:t>(including Kopernik &amp; FCMI)</a:t>
                      </a:r>
                    </a:p>
                  </a:txBody>
                  <a:tcPr marL="6350" marR="6350" marT="6350" marB="0" anchor="ctr">
                    <a:lnL w="12700" cap="flat" cmpd="sng" algn="ctr">
                      <a:solidFill>
                        <a:srgbClr val="ECF5FC"/>
                      </a:solidFill>
                      <a:prstDash val="solid"/>
                      <a:round/>
                      <a:headEnd type="none" w="med" len="med"/>
                      <a:tailEnd type="none" w="med" len="med"/>
                    </a:lnL>
                    <a:lnR w="12700" cap="flat" cmpd="sng" algn="ctr">
                      <a:solidFill>
                        <a:srgbClr val="ECF5FC"/>
                      </a:solidFill>
                      <a:prstDash val="solid"/>
                      <a:round/>
                      <a:headEnd type="none" w="med" len="med"/>
                      <a:tailEnd type="none" w="med" len="med"/>
                    </a:lnR>
                    <a:lnT w="12700" cap="flat" cmpd="sng" algn="ctr">
                      <a:solidFill>
                        <a:srgbClr val="ECF5FC"/>
                      </a:solidFill>
                      <a:prstDash val="solid"/>
                      <a:round/>
                      <a:headEnd type="none" w="med" len="med"/>
                      <a:tailEnd type="none" w="med" len="med"/>
                    </a:lnT>
                    <a:lnB w="19050" cap="flat" cmpd="sng" algn="ctr">
                      <a:solidFill>
                        <a:srgbClr val="ECF5FC"/>
                      </a:solidFill>
                      <a:prstDash val="solid"/>
                      <a:round/>
                      <a:headEnd type="none" w="med" len="med"/>
                      <a:tailEnd type="none" w="med" len="med"/>
                    </a:lnB>
                    <a:solidFill>
                      <a:srgbClr val="D79922"/>
                    </a:solidFill>
                  </a:tcPr>
                </a:tc>
                <a:tc>
                  <a:txBody>
                    <a:bodyPr/>
                    <a:lstStyle/>
                    <a:p>
                      <a:pPr algn="l" rtl="0" fontAlgn="ctr">
                        <a:buNone/>
                      </a:pPr>
                      <a:r>
                        <a:rPr lang="en-US" sz="1200" b="1" i="0" u="none" strike="noStrike">
                          <a:solidFill>
                            <a:srgbClr val="ECF5FC"/>
                          </a:solidFill>
                          <a:effectLst/>
                          <a:latin typeface="Calibri" panose="020F0502020204030204" pitchFamily="34" charset="0"/>
                        </a:rPr>
                        <a:t> &gt;30%</a:t>
                      </a:r>
                    </a:p>
                  </a:txBody>
                  <a:tcPr marL="6350" marR="6350" marT="6350" marB="0" anchor="ctr">
                    <a:lnL w="12700" cap="flat" cmpd="sng" algn="ctr">
                      <a:solidFill>
                        <a:srgbClr val="ECF5FC"/>
                      </a:solidFill>
                      <a:prstDash val="solid"/>
                      <a:round/>
                      <a:headEnd type="none" w="med" len="med"/>
                      <a:tailEnd type="none" w="med" len="med"/>
                    </a:lnL>
                    <a:lnR w="12700" cap="flat" cmpd="sng" algn="ctr">
                      <a:solidFill>
                        <a:srgbClr val="ECF5FC"/>
                      </a:solidFill>
                      <a:prstDash val="solid"/>
                      <a:round/>
                      <a:headEnd type="none" w="med" len="med"/>
                      <a:tailEnd type="none" w="med" len="med"/>
                    </a:lnR>
                    <a:lnT w="12700" cap="flat" cmpd="sng" algn="ctr">
                      <a:solidFill>
                        <a:srgbClr val="ECF5FC"/>
                      </a:solidFill>
                      <a:prstDash val="solid"/>
                      <a:round/>
                      <a:headEnd type="none" w="med" len="med"/>
                      <a:tailEnd type="none" w="med" len="med"/>
                    </a:lnT>
                    <a:lnB w="19050" cap="flat" cmpd="sng" algn="ctr">
                      <a:solidFill>
                        <a:srgbClr val="ECF5FC"/>
                      </a:solidFill>
                      <a:prstDash val="solid"/>
                      <a:round/>
                      <a:headEnd type="none" w="med" len="med"/>
                      <a:tailEnd type="none" w="med" len="med"/>
                    </a:lnB>
                    <a:solidFill>
                      <a:srgbClr val="D79922"/>
                    </a:solidFill>
                  </a:tcPr>
                </a:tc>
                <a:extLst>
                  <a:ext uri="{0D108BD9-81ED-4DB2-BD59-A6C34878D82A}">
                    <a16:rowId xmlns:a16="http://schemas.microsoft.com/office/drawing/2014/main" val="776034755"/>
                  </a:ext>
                </a:extLst>
              </a:tr>
              <a:tr h="190500">
                <a:tc>
                  <a:txBody>
                    <a:bodyPr/>
                    <a:lstStyle/>
                    <a:p>
                      <a:pPr algn="l" rtl="0" fontAlgn="ctr">
                        <a:buNone/>
                      </a:pPr>
                      <a:r>
                        <a:rPr lang="en-US" sz="1200" b="0" i="0" u="none" strike="noStrike" dirty="0">
                          <a:solidFill>
                            <a:srgbClr val="364147"/>
                          </a:solidFill>
                          <a:effectLst/>
                          <a:latin typeface="Calibri" panose="020F0502020204030204" pitchFamily="34" charset="0"/>
                        </a:rPr>
                        <a:t> Tidal Investments</a:t>
                      </a:r>
                    </a:p>
                  </a:txBody>
                  <a:tcPr marL="6350" marR="6350" marT="6350" marB="0" anchor="ctr">
                    <a:lnL w="12700" cap="flat" cmpd="sng" algn="ctr">
                      <a:solidFill>
                        <a:srgbClr val="ECF5FC"/>
                      </a:solidFill>
                      <a:prstDash val="solid"/>
                      <a:round/>
                      <a:headEnd type="none" w="med" len="med"/>
                      <a:tailEnd type="none" w="med" len="med"/>
                    </a:lnL>
                    <a:lnR w="12700" cap="flat" cmpd="sng" algn="ctr">
                      <a:solidFill>
                        <a:srgbClr val="ECF5FC"/>
                      </a:solidFill>
                      <a:prstDash val="solid"/>
                      <a:round/>
                      <a:headEnd type="none" w="med" len="med"/>
                      <a:tailEnd type="none" w="med" len="med"/>
                    </a:lnR>
                    <a:lnT w="19050" cap="flat" cmpd="sng" algn="ctr">
                      <a:solidFill>
                        <a:srgbClr val="ECF5FC"/>
                      </a:solidFill>
                      <a:prstDash val="solid"/>
                      <a:round/>
                      <a:headEnd type="none" w="med" len="med"/>
                      <a:tailEnd type="none" w="med" len="med"/>
                    </a:lnT>
                    <a:lnB w="12700" cap="flat" cmpd="sng" algn="ctr">
                      <a:solidFill>
                        <a:srgbClr val="ECF5FC"/>
                      </a:solidFill>
                      <a:prstDash val="solid"/>
                      <a:round/>
                      <a:headEnd type="none" w="med" len="med"/>
                      <a:tailEnd type="none" w="med" len="med"/>
                    </a:lnB>
                    <a:solidFill>
                      <a:srgbClr val="ECF5FC"/>
                    </a:solidFill>
                  </a:tcPr>
                </a:tc>
                <a:tc>
                  <a:txBody>
                    <a:bodyPr/>
                    <a:lstStyle/>
                    <a:p>
                      <a:pPr algn="l" rtl="0" fontAlgn="ctr">
                        <a:buNone/>
                      </a:pPr>
                      <a:r>
                        <a:rPr lang="en-US" sz="1200" b="0" i="0" u="none" strike="noStrike">
                          <a:solidFill>
                            <a:srgbClr val="364147"/>
                          </a:solidFill>
                          <a:effectLst/>
                          <a:latin typeface="Calibri" panose="020F0502020204030204" pitchFamily="34" charset="0"/>
                        </a:rPr>
                        <a:t>2.80%</a:t>
                      </a:r>
                    </a:p>
                  </a:txBody>
                  <a:tcPr marL="6350" marR="6350" marT="6350" marB="0" anchor="ctr">
                    <a:lnL w="12700" cap="flat" cmpd="sng" algn="ctr">
                      <a:solidFill>
                        <a:srgbClr val="ECF5FC"/>
                      </a:solidFill>
                      <a:prstDash val="solid"/>
                      <a:round/>
                      <a:headEnd type="none" w="med" len="med"/>
                      <a:tailEnd type="none" w="med" len="med"/>
                    </a:lnL>
                    <a:lnR w="12700" cap="flat" cmpd="sng" algn="ctr">
                      <a:solidFill>
                        <a:srgbClr val="ECF5FC"/>
                      </a:solidFill>
                      <a:prstDash val="solid"/>
                      <a:round/>
                      <a:headEnd type="none" w="med" len="med"/>
                      <a:tailEnd type="none" w="med" len="med"/>
                    </a:lnR>
                    <a:lnT w="19050" cap="flat" cmpd="sng" algn="ctr">
                      <a:solidFill>
                        <a:srgbClr val="ECF5FC"/>
                      </a:solidFill>
                      <a:prstDash val="solid"/>
                      <a:round/>
                      <a:headEnd type="none" w="med" len="med"/>
                      <a:tailEnd type="none" w="med" len="med"/>
                    </a:lnT>
                    <a:lnB w="12700" cap="flat" cmpd="sng" algn="ctr">
                      <a:solidFill>
                        <a:srgbClr val="ECF5FC"/>
                      </a:solidFill>
                      <a:prstDash val="solid"/>
                      <a:round/>
                      <a:headEnd type="none" w="med" len="med"/>
                      <a:tailEnd type="none" w="med" len="med"/>
                    </a:lnB>
                    <a:solidFill>
                      <a:srgbClr val="ECF5FC"/>
                    </a:solidFill>
                  </a:tcPr>
                </a:tc>
                <a:extLst>
                  <a:ext uri="{0D108BD9-81ED-4DB2-BD59-A6C34878D82A}">
                    <a16:rowId xmlns:a16="http://schemas.microsoft.com/office/drawing/2014/main" val="4068483866"/>
                  </a:ext>
                </a:extLst>
              </a:tr>
              <a:tr h="190500">
                <a:tc>
                  <a:txBody>
                    <a:bodyPr/>
                    <a:lstStyle/>
                    <a:p>
                      <a:pPr algn="l" rtl="0" fontAlgn="ctr">
                        <a:buNone/>
                      </a:pPr>
                      <a:r>
                        <a:rPr lang="en-US" sz="1200" b="0" i="0" u="none" strike="noStrike">
                          <a:solidFill>
                            <a:srgbClr val="364147"/>
                          </a:solidFill>
                          <a:effectLst/>
                          <a:latin typeface="Calibri" panose="020F0502020204030204" pitchFamily="34" charset="0"/>
                        </a:rPr>
                        <a:t> Van Eck Associates</a:t>
                      </a:r>
                    </a:p>
                  </a:txBody>
                  <a:tcPr marL="6350" marR="6350" marT="6350" marB="0" anchor="ctr">
                    <a:lnL w="12700" cap="flat" cmpd="sng" algn="ctr">
                      <a:solidFill>
                        <a:srgbClr val="ECF5FC"/>
                      </a:solidFill>
                      <a:prstDash val="solid"/>
                      <a:round/>
                      <a:headEnd type="none" w="med" len="med"/>
                      <a:tailEnd type="none" w="med" len="med"/>
                    </a:lnL>
                    <a:lnR w="12700" cap="flat" cmpd="sng" algn="ctr">
                      <a:solidFill>
                        <a:srgbClr val="ECF5FC"/>
                      </a:solidFill>
                      <a:prstDash val="solid"/>
                      <a:round/>
                      <a:headEnd type="none" w="med" len="med"/>
                      <a:tailEnd type="none" w="med" len="med"/>
                    </a:lnR>
                    <a:lnT w="12700" cap="flat" cmpd="sng" algn="ctr">
                      <a:solidFill>
                        <a:srgbClr val="ECF5FC"/>
                      </a:solidFill>
                      <a:prstDash val="solid"/>
                      <a:round/>
                      <a:headEnd type="none" w="med" len="med"/>
                      <a:tailEnd type="none" w="med" len="med"/>
                    </a:lnT>
                    <a:lnB w="12700" cap="flat" cmpd="sng" algn="ctr">
                      <a:solidFill>
                        <a:srgbClr val="ECF5FC"/>
                      </a:solidFill>
                      <a:prstDash val="solid"/>
                      <a:round/>
                      <a:headEnd type="none" w="med" len="med"/>
                      <a:tailEnd type="none" w="med" len="med"/>
                    </a:lnB>
                    <a:noFill/>
                  </a:tcPr>
                </a:tc>
                <a:tc>
                  <a:txBody>
                    <a:bodyPr/>
                    <a:lstStyle/>
                    <a:p>
                      <a:pPr algn="l" rtl="0" fontAlgn="ctr">
                        <a:buNone/>
                      </a:pPr>
                      <a:r>
                        <a:rPr lang="en-US" sz="1200" b="0" i="0" u="none" strike="noStrike">
                          <a:solidFill>
                            <a:srgbClr val="364147"/>
                          </a:solidFill>
                          <a:effectLst/>
                          <a:latin typeface="Calibri" panose="020F0502020204030204" pitchFamily="34" charset="0"/>
                        </a:rPr>
                        <a:t>2.70%</a:t>
                      </a:r>
                    </a:p>
                  </a:txBody>
                  <a:tcPr marL="6350" marR="6350" marT="6350" marB="0" anchor="ctr">
                    <a:lnL w="12700" cap="flat" cmpd="sng" algn="ctr">
                      <a:solidFill>
                        <a:srgbClr val="ECF5FC"/>
                      </a:solidFill>
                      <a:prstDash val="solid"/>
                      <a:round/>
                      <a:headEnd type="none" w="med" len="med"/>
                      <a:tailEnd type="none" w="med" len="med"/>
                    </a:lnL>
                    <a:lnR w="12700" cap="flat" cmpd="sng" algn="ctr">
                      <a:solidFill>
                        <a:srgbClr val="ECF5FC"/>
                      </a:solidFill>
                      <a:prstDash val="solid"/>
                      <a:round/>
                      <a:headEnd type="none" w="med" len="med"/>
                      <a:tailEnd type="none" w="med" len="med"/>
                    </a:lnR>
                    <a:lnT w="12700" cap="flat" cmpd="sng" algn="ctr">
                      <a:solidFill>
                        <a:srgbClr val="ECF5FC"/>
                      </a:solidFill>
                      <a:prstDash val="solid"/>
                      <a:round/>
                      <a:headEnd type="none" w="med" len="med"/>
                      <a:tailEnd type="none" w="med" len="med"/>
                    </a:lnT>
                    <a:lnB w="12700" cap="flat" cmpd="sng" algn="ctr">
                      <a:solidFill>
                        <a:srgbClr val="ECF5FC"/>
                      </a:solidFill>
                      <a:prstDash val="solid"/>
                      <a:round/>
                      <a:headEnd type="none" w="med" len="med"/>
                      <a:tailEnd type="none" w="med" len="med"/>
                    </a:lnB>
                    <a:noFill/>
                  </a:tcPr>
                </a:tc>
                <a:extLst>
                  <a:ext uri="{0D108BD9-81ED-4DB2-BD59-A6C34878D82A}">
                    <a16:rowId xmlns:a16="http://schemas.microsoft.com/office/drawing/2014/main" val="2280852745"/>
                  </a:ext>
                </a:extLst>
              </a:tr>
              <a:tr h="190500">
                <a:tc>
                  <a:txBody>
                    <a:bodyPr/>
                    <a:lstStyle/>
                    <a:p>
                      <a:pPr algn="l" rtl="0" fontAlgn="ctr">
                        <a:buNone/>
                      </a:pPr>
                      <a:r>
                        <a:rPr lang="en-US" sz="1200" b="0" i="0" u="none" strike="noStrike">
                          <a:solidFill>
                            <a:srgbClr val="364147"/>
                          </a:solidFill>
                          <a:effectLst/>
                          <a:latin typeface="Calibri" panose="020F0502020204030204" pitchFamily="34" charset="0"/>
                        </a:rPr>
                        <a:t> Paulson &amp; Co.</a:t>
                      </a:r>
                    </a:p>
                  </a:txBody>
                  <a:tcPr marL="6350" marR="6350" marT="6350" marB="0" anchor="ctr">
                    <a:lnL w="12700" cap="flat" cmpd="sng" algn="ctr">
                      <a:solidFill>
                        <a:srgbClr val="ECF5FC"/>
                      </a:solidFill>
                      <a:prstDash val="solid"/>
                      <a:round/>
                      <a:headEnd type="none" w="med" len="med"/>
                      <a:tailEnd type="none" w="med" len="med"/>
                    </a:lnL>
                    <a:lnR w="12700" cap="flat" cmpd="sng" algn="ctr">
                      <a:solidFill>
                        <a:srgbClr val="ECF5FC"/>
                      </a:solidFill>
                      <a:prstDash val="solid"/>
                      <a:round/>
                      <a:headEnd type="none" w="med" len="med"/>
                      <a:tailEnd type="none" w="med" len="med"/>
                    </a:lnR>
                    <a:lnT w="12700" cap="flat" cmpd="sng" algn="ctr">
                      <a:solidFill>
                        <a:srgbClr val="ECF5FC"/>
                      </a:solidFill>
                      <a:prstDash val="solid"/>
                      <a:round/>
                      <a:headEnd type="none" w="med" len="med"/>
                      <a:tailEnd type="none" w="med" len="med"/>
                    </a:lnT>
                    <a:lnB w="12700" cap="flat" cmpd="sng" algn="ctr">
                      <a:solidFill>
                        <a:srgbClr val="ECF5FC"/>
                      </a:solidFill>
                      <a:prstDash val="solid"/>
                      <a:round/>
                      <a:headEnd type="none" w="med" len="med"/>
                      <a:tailEnd type="none" w="med" len="med"/>
                    </a:lnB>
                    <a:solidFill>
                      <a:srgbClr val="ECF5FC"/>
                    </a:solidFill>
                  </a:tcPr>
                </a:tc>
                <a:tc>
                  <a:txBody>
                    <a:bodyPr/>
                    <a:lstStyle/>
                    <a:p>
                      <a:pPr algn="l" rtl="0" fontAlgn="ctr">
                        <a:buNone/>
                      </a:pPr>
                      <a:r>
                        <a:rPr lang="en-US" sz="1200" b="0" i="0" u="none" strike="noStrike">
                          <a:solidFill>
                            <a:srgbClr val="364147"/>
                          </a:solidFill>
                          <a:effectLst/>
                          <a:latin typeface="Calibri" panose="020F0502020204030204" pitchFamily="34" charset="0"/>
                        </a:rPr>
                        <a:t>2.10%</a:t>
                      </a:r>
                    </a:p>
                  </a:txBody>
                  <a:tcPr marL="6350" marR="6350" marT="6350" marB="0" anchor="ctr">
                    <a:lnL w="12700" cap="flat" cmpd="sng" algn="ctr">
                      <a:solidFill>
                        <a:srgbClr val="ECF5FC"/>
                      </a:solidFill>
                      <a:prstDash val="solid"/>
                      <a:round/>
                      <a:headEnd type="none" w="med" len="med"/>
                      <a:tailEnd type="none" w="med" len="med"/>
                    </a:lnL>
                    <a:lnR w="12700" cap="flat" cmpd="sng" algn="ctr">
                      <a:solidFill>
                        <a:srgbClr val="ECF5FC"/>
                      </a:solidFill>
                      <a:prstDash val="solid"/>
                      <a:round/>
                      <a:headEnd type="none" w="med" len="med"/>
                      <a:tailEnd type="none" w="med" len="med"/>
                    </a:lnR>
                    <a:lnT w="12700" cap="flat" cmpd="sng" algn="ctr">
                      <a:solidFill>
                        <a:srgbClr val="ECF5FC"/>
                      </a:solidFill>
                      <a:prstDash val="solid"/>
                      <a:round/>
                      <a:headEnd type="none" w="med" len="med"/>
                      <a:tailEnd type="none" w="med" len="med"/>
                    </a:lnT>
                    <a:lnB w="12700" cap="flat" cmpd="sng" algn="ctr">
                      <a:solidFill>
                        <a:srgbClr val="ECF5FC"/>
                      </a:solidFill>
                      <a:prstDash val="solid"/>
                      <a:round/>
                      <a:headEnd type="none" w="med" len="med"/>
                      <a:tailEnd type="none" w="med" len="med"/>
                    </a:lnB>
                    <a:solidFill>
                      <a:srgbClr val="ECF5FC"/>
                    </a:solidFill>
                  </a:tcPr>
                </a:tc>
                <a:extLst>
                  <a:ext uri="{0D108BD9-81ED-4DB2-BD59-A6C34878D82A}">
                    <a16:rowId xmlns:a16="http://schemas.microsoft.com/office/drawing/2014/main" val="2251713233"/>
                  </a:ext>
                </a:extLst>
              </a:tr>
              <a:tr h="190500">
                <a:tc>
                  <a:txBody>
                    <a:bodyPr/>
                    <a:lstStyle/>
                    <a:p>
                      <a:pPr algn="l" rtl="0" fontAlgn="ctr">
                        <a:buNone/>
                      </a:pPr>
                      <a:r>
                        <a:rPr lang="en-US" sz="1200" b="0" i="0" u="none" strike="noStrike">
                          <a:solidFill>
                            <a:srgbClr val="364147"/>
                          </a:solidFill>
                          <a:effectLst/>
                          <a:latin typeface="Calibri" panose="020F0502020204030204" pitchFamily="34" charset="0"/>
                        </a:rPr>
                        <a:t> Sprott Asset Management </a:t>
                      </a:r>
                    </a:p>
                  </a:txBody>
                  <a:tcPr marL="6350" marR="6350" marT="6350" marB="0" anchor="ctr">
                    <a:lnL w="12700" cap="flat" cmpd="sng" algn="ctr">
                      <a:solidFill>
                        <a:srgbClr val="ECF5FC"/>
                      </a:solidFill>
                      <a:prstDash val="solid"/>
                      <a:round/>
                      <a:headEnd type="none" w="med" len="med"/>
                      <a:tailEnd type="none" w="med" len="med"/>
                    </a:lnL>
                    <a:lnR w="12700" cap="flat" cmpd="sng" algn="ctr">
                      <a:solidFill>
                        <a:srgbClr val="ECF5FC"/>
                      </a:solidFill>
                      <a:prstDash val="solid"/>
                      <a:round/>
                      <a:headEnd type="none" w="med" len="med"/>
                      <a:tailEnd type="none" w="med" len="med"/>
                    </a:lnR>
                    <a:lnT w="12700" cap="flat" cmpd="sng" algn="ctr">
                      <a:solidFill>
                        <a:srgbClr val="ECF5FC"/>
                      </a:solidFill>
                      <a:prstDash val="solid"/>
                      <a:round/>
                      <a:headEnd type="none" w="med" len="med"/>
                      <a:tailEnd type="none" w="med" len="med"/>
                    </a:lnT>
                    <a:lnB w="19050" cap="flat" cmpd="sng" algn="ctr">
                      <a:solidFill>
                        <a:srgbClr val="ECF5FC"/>
                      </a:solidFill>
                      <a:prstDash val="solid"/>
                      <a:round/>
                      <a:headEnd type="none" w="med" len="med"/>
                      <a:tailEnd type="none" w="med" len="med"/>
                    </a:lnB>
                    <a:noFill/>
                  </a:tcPr>
                </a:tc>
                <a:tc>
                  <a:txBody>
                    <a:bodyPr/>
                    <a:lstStyle/>
                    <a:p>
                      <a:pPr algn="l" rtl="0" fontAlgn="ctr">
                        <a:buNone/>
                      </a:pPr>
                      <a:r>
                        <a:rPr lang="en-US" sz="1200" b="0" i="0" u="none" strike="noStrike">
                          <a:solidFill>
                            <a:srgbClr val="364147"/>
                          </a:solidFill>
                          <a:effectLst/>
                          <a:latin typeface="Calibri" panose="020F0502020204030204" pitchFamily="34" charset="0"/>
                        </a:rPr>
                        <a:t>2.00%</a:t>
                      </a:r>
                    </a:p>
                  </a:txBody>
                  <a:tcPr marL="6350" marR="6350" marT="6350" marB="0" anchor="ctr">
                    <a:lnL w="12700" cap="flat" cmpd="sng" algn="ctr">
                      <a:solidFill>
                        <a:srgbClr val="ECF5FC"/>
                      </a:solidFill>
                      <a:prstDash val="solid"/>
                      <a:round/>
                      <a:headEnd type="none" w="med" len="med"/>
                      <a:tailEnd type="none" w="med" len="med"/>
                    </a:lnL>
                    <a:lnR w="12700" cap="flat" cmpd="sng" algn="ctr">
                      <a:solidFill>
                        <a:srgbClr val="ECF5FC"/>
                      </a:solidFill>
                      <a:prstDash val="solid"/>
                      <a:round/>
                      <a:headEnd type="none" w="med" len="med"/>
                      <a:tailEnd type="none" w="med" len="med"/>
                    </a:lnR>
                    <a:lnT w="12700" cap="flat" cmpd="sng" algn="ctr">
                      <a:solidFill>
                        <a:srgbClr val="ECF5FC"/>
                      </a:solidFill>
                      <a:prstDash val="solid"/>
                      <a:round/>
                      <a:headEnd type="none" w="med" len="med"/>
                      <a:tailEnd type="none" w="med" len="med"/>
                    </a:lnT>
                    <a:lnB w="12700" cap="flat" cmpd="sng" algn="ctr">
                      <a:solidFill>
                        <a:srgbClr val="ECF5FC"/>
                      </a:solidFill>
                      <a:prstDash val="solid"/>
                      <a:round/>
                      <a:headEnd type="none" w="med" len="med"/>
                      <a:tailEnd type="none" w="med" len="med"/>
                    </a:lnB>
                    <a:noFill/>
                  </a:tcPr>
                </a:tc>
                <a:extLst>
                  <a:ext uri="{0D108BD9-81ED-4DB2-BD59-A6C34878D82A}">
                    <a16:rowId xmlns:a16="http://schemas.microsoft.com/office/drawing/2014/main" val="2267375092"/>
                  </a:ext>
                </a:extLst>
              </a:tr>
              <a:tr h="190500">
                <a:tc>
                  <a:txBody>
                    <a:bodyPr/>
                    <a:lstStyle/>
                    <a:p>
                      <a:pPr algn="l" rtl="0" fontAlgn="ctr">
                        <a:buNone/>
                      </a:pPr>
                      <a:r>
                        <a:rPr lang="en-US" sz="1200" b="0" i="0" u="none" strike="noStrike">
                          <a:solidFill>
                            <a:srgbClr val="364147"/>
                          </a:solidFill>
                          <a:effectLst/>
                          <a:latin typeface="Calibri" panose="020F0502020204030204" pitchFamily="34" charset="0"/>
                        </a:rPr>
                        <a:t> CIBC World Markets, Inc.</a:t>
                      </a:r>
                    </a:p>
                  </a:txBody>
                  <a:tcPr marL="6350" marR="6350" marT="6350" marB="0" anchor="ctr">
                    <a:lnL w="12700" cap="flat" cmpd="sng" algn="ctr">
                      <a:solidFill>
                        <a:srgbClr val="ECF5FC"/>
                      </a:solidFill>
                      <a:prstDash val="solid"/>
                      <a:round/>
                      <a:headEnd type="none" w="med" len="med"/>
                      <a:tailEnd type="none" w="med" len="med"/>
                    </a:lnL>
                    <a:lnR w="12700" cap="flat" cmpd="sng" algn="ctr">
                      <a:solidFill>
                        <a:srgbClr val="ECF5FC"/>
                      </a:solidFill>
                      <a:prstDash val="solid"/>
                      <a:round/>
                      <a:headEnd type="none" w="med" len="med"/>
                      <a:tailEnd type="none" w="med" len="med"/>
                    </a:lnR>
                    <a:lnT w="19050" cap="flat" cmpd="sng" algn="ctr">
                      <a:solidFill>
                        <a:srgbClr val="ECF5FC"/>
                      </a:solidFill>
                      <a:prstDash val="solid"/>
                      <a:round/>
                      <a:headEnd type="none" w="med" len="med"/>
                      <a:tailEnd type="none" w="med" len="med"/>
                    </a:lnT>
                    <a:lnB w="12700" cap="flat" cmpd="sng" algn="ctr">
                      <a:solidFill>
                        <a:srgbClr val="ECF5FC"/>
                      </a:solidFill>
                      <a:prstDash val="solid"/>
                      <a:round/>
                      <a:headEnd type="none" w="med" len="med"/>
                      <a:tailEnd type="none" w="med" len="med"/>
                    </a:lnB>
                    <a:solidFill>
                      <a:srgbClr val="ECF5FC"/>
                    </a:solidFill>
                  </a:tcPr>
                </a:tc>
                <a:tc>
                  <a:txBody>
                    <a:bodyPr/>
                    <a:lstStyle/>
                    <a:p>
                      <a:pPr algn="l" rtl="0" fontAlgn="ctr">
                        <a:buNone/>
                      </a:pPr>
                      <a:r>
                        <a:rPr lang="en-US" sz="1200" b="0" i="0" u="none" strike="noStrike">
                          <a:solidFill>
                            <a:srgbClr val="364147"/>
                          </a:solidFill>
                          <a:effectLst/>
                          <a:latin typeface="Calibri" panose="020F0502020204030204" pitchFamily="34" charset="0"/>
                        </a:rPr>
                        <a:t>1.90%</a:t>
                      </a:r>
                    </a:p>
                  </a:txBody>
                  <a:tcPr marL="6350" marR="6350" marT="6350" marB="0" anchor="ctr">
                    <a:lnL w="12700" cap="flat" cmpd="sng" algn="ctr">
                      <a:solidFill>
                        <a:srgbClr val="ECF5FC"/>
                      </a:solidFill>
                      <a:prstDash val="solid"/>
                      <a:round/>
                      <a:headEnd type="none" w="med" len="med"/>
                      <a:tailEnd type="none" w="med" len="med"/>
                    </a:lnL>
                    <a:lnR w="12700" cap="flat" cmpd="sng" algn="ctr">
                      <a:solidFill>
                        <a:srgbClr val="ECF5FC"/>
                      </a:solidFill>
                      <a:prstDash val="solid"/>
                      <a:round/>
                      <a:headEnd type="none" w="med" len="med"/>
                      <a:tailEnd type="none" w="med" len="med"/>
                    </a:lnR>
                    <a:lnT w="12700" cap="flat" cmpd="sng" algn="ctr">
                      <a:solidFill>
                        <a:srgbClr val="ECF5FC"/>
                      </a:solidFill>
                      <a:prstDash val="solid"/>
                      <a:round/>
                      <a:headEnd type="none" w="med" len="med"/>
                      <a:tailEnd type="none" w="med" len="med"/>
                    </a:lnT>
                    <a:lnB w="12700" cap="flat" cmpd="sng" algn="ctr">
                      <a:solidFill>
                        <a:srgbClr val="ECF5FC"/>
                      </a:solidFill>
                      <a:prstDash val="solid"/>
                      <a:round/>
                      <a:headEnd type="none" w="med" len="med"/>
                      <a:tailEnd type="none" w="med" len="med"/>
                    </a:lnB>
                    <a:solidFill>
                      <a:srgbClr val="ECF5FC"/>
                    </a:solidFill>
                  </a:tcPr>
                </a:tc>
                <a:extLst>
                  <a:ext uri="{0D108BD9-81ED-4DB2-BD59-A6C34878D82A}">
                    <a16:rowId xmlns:a16="http://schemas.microsoft.com/office/drawing/2014/main" val="4022132384"/>
                  </a:ext>
                </a:extLst>
              </a:tr>
              <a:tr h="190500">
                <a:tc>
                  <a:txBody>
                    <a:bodyPr/>
                    <a:lstStyle/>
                    <a:p>
                      <a:pPr algn="l" rtl="0" fontAlgn="ctr">
                        <a:buNone/>
                      </a:pPr>
                      <a:r>
                        <a:rPr lang="en-US" sz="1200" b="0" i="0" u="none" strike="noStrike">
                          <a:solidFill>
                            <a:srgbClr val="364147"/>
                          </a:solidFill>
                          <a:effectLst/>
                          <a:latin typeface="Calibri" panose="020F0502020204030204" pitchFamily="34" charset="0"/>
                        </a:rPr>
                        <a:t> Ontario Teachers’ Pension Plan Board</a:t>
                      </a:r>
                    </a:p>
                  </a:txBody>
                  <a:tcPr marL="6350" marR="6350" marT="6350" marB="0" anchor="ctr">
                    <a:lnL w="12700" cap="flat" cmpd="sng" algn="ctr">
                      <a:solidFill>
                        <a:srgbClr val="ECF5FC"/>
                      </a:solidFill>
                      <a:prstDash val="solid"/>
                      <a:round/>
                      <a:headEnd type="none" w="med" len="med"/>
                      <a:tailEnd type="none" w="med" len="med"/>
                    </a:lnL>
                    <a:lnR w="12700" cap="flat" cmpd="sng" algn="ctr">
                      <a:solidFill>
                        <a:srgbClr val="ECF5FC"/>
                      </a:solidFill>
                      <a:prstDash val="solid"/>
                      <a:round/>
                      <a:headEnd type="none" w="med" len="med"/>
                      <a:tailEnd type="none" w="med" len="med"/>
                    </a:lnR>
                    <a:lnT w="12700" cap="flat" cmpd="sng" algn="ctr">
                      <a:solidFill>
                        <a:srgbClr val="ECF5FC"/>
                      </a:solidFill>
                      <a:prstDash val="solid"/>
                      <a:round/>
                      <a:headEnd type="none" w="med" len="med"/>
                      <a:tailEnd type="none" w="med" len="med"/>
                    </a:lnT>
                    <a:lnB w="12700" cap="flat" cmpd="sng" algn="ctr">
                      <a:solidFill>
                        <a:srgbClr val="ECF5FC"/>
                      </a:solidFill>
                      <a:prstDash val="solid"/>
                      <a:round/>
                      <a:headEnd type="none" w="med" len="med"/>
                      <a:tailEnd type="none" w="med" len="med"/>
                    </a:lnB>
                    <a:noFill/>
                  </a:tcPr>
                </a:tc>
                <a:tc>
                  <a:txBody>
                    <a:bodyPr/>
                    <a:lstStyle/>
                    <a:p>
                      <a:pPr algn="l" rtl="0" fontAlgn="ctr">
                        <a:buNone/>
                      </a:pPr>
                      <a:r>
                        <a:rPr lang="en-US" sz="1200" b="0" i="0" u="none" strike="noStrike">
                          <a:solidFill>
                            <a:srgbClr val="364147"/>
                          </a:solidFill>
                          <a:effectLst/>
                          <a:latin typeface="Calibri" panose="020F0502020204030204" pitchFamily="34" charset="0"/>
                        </a:rPr>
                        <a:t>1.50%</a:t>
                      </a:r>
                    </a:p>
                  </a:txBody>
                  <a:tcPr marL="6350" marR="6350" marT="6350" marB="0" anchor="ctr">
                    <a:lnL w="12700" cap="flat" cmpd="sng" algn="ctr">
                      <a:solidFill>
                        <a:srgbClr val="ECF5FC"/>
                      </a:solidFill>
                      <a:prstDash val="solid"/>
                      <a:round/>
                      <a:headEnd type="none" w="med" len="med"/>
                      <a:tailEnd type="none" w="med" len="med"/>
                    </a:lnL>
                    <a:lnR w="12700" cap="flat" cmpd="sng" algn="ctr">
                      <a:solidFill>
                        <a:srgbClr val="ECF5FC"/>
                      </a:solidFill>
                      <a:prstDash val="solid"/>
                      <a:round/>
                      <a:headEnd type="none" w="med" len="med"/>
                      <a:tailEnd type="none" w="med" len="med"/>
                    </a:lnR>
                    <a:lnT w="12700" cap="flat" cmpd="sng" algn="ctr">
                      <a:solidFill>
                        <a:srgbClr val="ECF5FC"/>
                      </a:solidFill>
                      <a:prstDash val="solid"/>
                      <a:round/>
                      <a:headEnd type="none" w="med" len="med"/>
                      <a:tailEnd type="none" w="med" len="med"/>
                    </a:lnT>
                    <a:lnB w="12700" cap="flat" cmpd="sng" algn="ctr">
                      <a:solidFill>
                        <a:srgbClr val="ECF5FC"/>
                      </a:solidFill>
                      <a:prstDash val="solid"/>
                      <a:round/>
                      <a:headEnd type="none" w="med" len="med"/>
                      <a:tailEnd type="none" w="med" len="med"/>
                    </a:lnB>
                    <a:noFill/>
                  </a:tcPr>
                </a:tc>
                <a:extLst>
                  <a:ext uri="{0D108BD9-81ED-4DB2-BD59-A6C34878D82A}">
                    <a16:rowId xmlns:a16="http://schemas.microsoft.com/office/drawing/2014/main" val="2561488200"/>
                  </a:ext>
                </a:extLst>
              </a:tr>
              <a:tr h="190500">
                <a:tc>
                  <a:txBody>
                    <a:bodyPr/>
                    <a:lstStyle/>
                    <a:p>
                      <a:pPr algn="l" rtl="0" fontAlgn="ctr">
                        <a:buNone/>
                      </a:pPr>
                      <a:r>
                        <a:rPr lang="en-US" sz="1200" b="0" i="0" u="none" strike="noStrike">
                          <a:solidFill>
                            <a:srgbClr val="364147"/>
                          </a:solidFill>
                          <a:effectLst/>
                          <a:latin typeface="Calibri" panose="020F0502020204030204" pitchFamily="34" charset="0"/>
                        </a:rPr>
                        <a:t> TD Asset Management </a:t>
                      </a:r>
                    </a:p>
                  </a:txBody>
                  <a:tcPr marL="6350" marR="6350" marT="6350" marB="0" anchor="ctr">
                    <a:lnL w="12700" cap="flat" cmpd="sng" algn="ctr">
                      <a:solidFill>
                        <a:srgbClr val="ECF5FC"/>
                      </a:solidFill>
                      <a:prstDash val="solid"/>
                      <a:round/>
                      <a:headEnd type="none" w="med" len="med"/>
                      <a:tailEnd type="none" w="med" len="med"/>
                    </a:lnL>
                    <a:lnR w="12700" cap="flat" cmpd="sng" algn="ctr">
                      <a:solidFill>
                        <a:srgbClr val="ECF5FC"/>
                      </a:solidFill>
                      <a:prstDash val="solid"/>
                      <a:round/>
                      <a:headEnd type="none" w="med" len="med"/>
                      <a:tailEnd type="none" w="med" len="med"/>
                    </a:lnR>
                    <a:lnT w="12700" cap="flat" cmpd="sng" algn="ctr">
                      <a:solidFill>
                        <a:srgbClr val="ECF5FC"/>
                      </a:solidFill>
                      <a:prstDash val="solid"/>
                      <a:round/>
                      <a:headEnd type="none" w="med" len="med"/>
                      <a:tailEnd type="none" w="med" len="med"/>
                    </a:lnT>
                    <a:lnB w="12700" cap="flat" cmpd="sng" algn="ctr">
                      <a:solidFill>
                        <a:srgbClr val="ECF5FC"/>
                      </a:solidFill>
                      <a:prstDash val="solid"/>
                      <a:round/>
                      <a:headEnd type="none" w="med" len="med"/>
                      <a:tailEnd type="none" w="med" len="med"/>
                    </a:lnB>
                    <a:solidFill>
                      <a:srgbClr val="ECF5FC"/>
                    </a:solidFill>
                  </a:tcPr>
                </a:tc>
                <a:tc>
                  <a:txBody>
                    <a:bodyPr/>
                    <a:lstStyle/>
                    <a:p>
                      <a:pPr algn="l" rtl="0" fontAlgn="ctr">
                        <a:buNone/>
                      </a:pPr>
                      <a:r>
                        <a:rPr lang="en-US" sz="1200" b="0" i="0" u="none" strike="noStrike" dirty="0">
                          <a:solidFill>
                            <a:srgbClr val="364147"/>
                          </a:solidFill>
                          <a:effectLst/>
                          <a:latin typeface="Calibri" panose="020F0502020204030204" pitchFamily="34" charset="0"/>
                        </a:rPr>
                        <a:t>1.30%</a:t>
                      </a:r>
                    </a:p>
                  </a:txBody>
                  <a:tcPr marL="6350" marR="6350" marT="6350" marB="0" anchor="ctr">
                    <a:lnL w="12700" cap="flat" cmpd="sng" algn="ctr">
                      <a:solidFill>
                        <a:srgbClr val="ECF5FC"/>
                      </a:solidFill>
                      <a:prstDash val="solid"/>
                      <a:round/>
                      <a:headEnd type="none" w="med" len="med"/>
                      <a:tailEnd type="none" w="med" len="med"/>
                    </a:lnL>
                    <a:lnR w="12700" cap="flat" cmpd="sng" algn="ctr">
                      <a:solidFill>
                        <a:srgbClr val="ECF5FC"/>
                      </a:solidFill>
                      <a:prstDash val="solid"/>
                      <a:round/>
                      <a:headEnd type="none" w="med" len="med"/>
                      <a:tailEnd type="none" w="med" len="med"/>
                    </a:lnR>
                    <a:lnT w="12700" cap="flat" cmpd="sng" algn="ctr">
                      <a:solidFill>
                        <a:srgbClr val="ECF5FC"/>
                      </a:solidFill>
                      <a:prstDash val="solid"/>
                      <a:round/>
                      <a:headEnd type="none" w="med" len="med"/>
                      <a:tailEnd type="none" w="med" len="med"/>
                    </a:lnT>
                    <a:lnB w="12700" cap="flat" cmpd="sng" algn="ctr">
                      <a:solidFill>
                        <a:srgbClr val="ECF5FC"/>
                      </a:solidFill>
                      <a:prstDash val="solid"/>
                      <a:round/>
                      <a:headEnd type="none" w="med" len="med"/>
                      <a:tailEnd type="none" w="med" len="med"/>
                    </a:lnB>
                    <a:solidFill>
                      <a:srgbClr val="ECF5FC"/>
                    </a:solidFill>
                  </a:tcPr>
                </a:tc>
                <a:extLst>
                  <a:ext uri="{0D108BD9-81ED-4DB2-BD59-A6C34878D82A}">
                    <a16:rowId xmlns:a16="http://schemas.microsoft.com/office/drawing/2014/main" val="3013543104"/>
                  </a:ext>
                </a:extLst>
              </a:tr>
            </a:tbl>
          </a:graphicData>
        </a:graphic>
      </p:graphicFrame>
      <p:pic>
        <p:nvPicPr>
          <p:cNvPr id="7" name="Picture 6">
            <a:extLst>
              <a:ext uri="{FF2B5EF4-FFF2-40B4-BE49-F238E27FC236}">
                <a16:creationId xmlns:a16="http://schemas.microsoft.com/office/drawing/2014/main" id="{63B8F1B0-56B6-0DDC-5BD9-D0A5EFEB165E}"/>
              </a:ext>
            </a:extLst>
          </p:cNvPr>
          <p:cNvPicPr>
            <a:picLocks noChangeAspect="1"/>
          </p:cNvPicPr>
          <p:nvPr/>
        </p:nvPicPr>
        <p:blipFill>
          <a:blip r:embed="rId5"/>
          <a:stretch>
            <a:fillRect/>
          </a:stretch>
        </p:blipFill>
        <p:spPr>
          <a:xfrm>
            <a:off x="549623" y="1441597"/>
            <a:ext cx="4846320" cy="2104424"/>
          </a:xfrm>
          <a:prstGeom prst="rect">
            <a:avLst/>
          </a:prstGeom>
        </p:spPr>
      </p:pic>
    </p:spTree>
    <p:extLst>
      <p:ext uri="{BB962C8B-B14F-4D97-AF65-F5344CB8AC3E}">
        <p14:creationId xmlns:p14="http://schemas.microsoft.com/office/powerpoint/2010/main" val="2239581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AE89454-DA41-4730-997B-68AEE1877C47}"/>
              </a:ext>
            </a:extLst>
          </p:cNvPr>
          <p:cNvSpPr>
            <a:spLocks noGrp="1"/>
          </p:cNvSpPr>
          <p:nvPr>
            <p:ph type="dt" sz="half" idx="2"/>
          </p:nvPr>
        </p:nvSpPr>
        <p:spPr>
          <a:prstGeom prst="rect">
            <a:avLst/>
          </a:prstGeom>
        </p:spPr>
        <p:txBody>
          <a:bodyPr/>
          <a:lstStyle/>
          <a:p>
            <a:r>
              <a:rPr lang="en-US"/>
              <a:t>|   2025</a:t>
            </a:r>
          </a:p>
        </p:txBody>
      </p:sp>
      <p:sp>
        <p:nvSpPr>
          <p:cNvPr id="6" name="Footer Placeholder 5">
            <a:extLst>
              <a:ext uri="{FF2B5EF4-FFF2-40B4-BE49-F238E27FC236}">
                <a16:creationId xmlns:a16="http://schemas.microsoft.com/office/drawing/2014/main" id="{34B1D566-E8BE-4E36-BE00-25EFF2B86639}"/>
              </a:ext>
            </a:extLst>
          </p:cNvPr>
          <p:cNvSpPr>
            <a:spLocks noGrp="1"/>
          </p:cNvSpPr>
          <p:nvPr>
            <p:ph type="ftr" sz="quarter" idx="3"/>
          </p:nvPr>
        </p:nvSpPr>
        <p:spPr>
          <a:prstGeom prst="rect">
            <a:avLst/>
          </a:prstGeom>
        </p:spPr>
        <p:txBody>
          <a:bodyPr/>
          <a:lstStyle/>
          <a:p>
            <a:r>
              <a:rPr lang="en-CA"/>
              <a:t>Www.seabridgegold.com</a:t>
            </a:r>
            <a:endParaRPr lang="en-US"/>
          </a:p>
        </p:txBody>
      </p:sp>
      <p:sp>
        <p:nvSpPr>
          <p:cNvPr id="7" name="Slide Number Placeholder 6">
            <a:extLst>
              <a:ext uri="{FF2B5EF4-FFF2-40B4-BE49-F238E27FC236}">
                <a16:creationId xmlns:a16="http://schemas.microsoft.com/office/drawing/2014/main" id="{D9EB379E-51FB-4976-8C98-59C1694703A7}"/>
              </a:ext>
            </a:extLst>
          </p:cNvPr>
          <p:cNvSpPr>
            <a:spLocks noGrp="1"/>
          </p:cNvSpPr>
          <p:nvPr>
            <p:ph type="sldNum" sz="quarter" idx="4"/>
          </p:nvPr>
        </p:nvSpPr>
        <p:spPr>
          <a:prstGeom prst="rect">
            <a:avLst/>
          </a:prstGeom>
        </p:spPr>
        <p:txBody>
          <a:bodyPr/>
          <a:lstStyle/>
          <a:p>
            <a:fld id="{A41F8B9C-F68A-4CB4-A897-D02AFE5D748E}" type="slidenum">
              <a:rPr lang="en-US" smtClean="0"/>
              <a:pPr/>
              <a:t>27</a:t>
            </a:fld>
            <a:endParaRPr lang="en-US"/>
          </a:p>
        </p:txBody>
      </p:sp>
      <p:sp>
        <p:nvSpPr>
          <p:cNvPr id="3" name="Title 2">
            <a:extLst>
              <a:ext uri="{FF2B5EF4-FFF2-40B4-BE49-F238E27FC236}">
                <a16:creationId xmlns:a16="http://schemas.microsoft.com/office/drawing/2014/main" id="{7EBCAFE9-E6B6-421E-AB4C-EDB5024F8132}"/>
              </a:ext>
            </a:extLst>
          </p:cNvPr>
          <p:cNvSpPr>
            <a:spLocks noGrp="1"/>
          </p:cNvSpPr>
          <p:nvPr>
            <p:ph type="title"/>
          </p:nvPr>
        </p:nvSpPr>
        <p:spPr/>
        <p:txBody>
          <a:bodyPr>
            <a:noAutofit/>
          </a:bodyPr>
          <a:lstStyle/>
          <a:p>
            <a:pPr algn="ctr"/>
            <a:r>
              <a:rPr lang="en-US" sz="3000" b="0">
                <a:solidFill>
                  <a:schemeClr val="bg2"/>
                </a:solidFill>
              </a:rPr>
              <a:t>CONTACT US</a:t>
            </a:r>
          </a:p>
        </p:txBody>
      </p:sp>
      <p:grpSp>
        <p:nvGrpSpPr>
          <p:cNvPr id="4" name="Group 3">
            <a:extLst>
              <a:ext uri="{FF2B5EF4-FFF2-40B4-BE49-F238E27FC236}">
                <a16:creationId xmlns:a16="http://schemas.microsoft.com/office/drawing/2014/main" id="{353F47FC-BF87-2A2A-280A-BE2EE768FA0D}"/>
              </a:ext>
            </a:extLst>
          </p:cNvPr>
          <p:cNvGrpSpPr/>
          <p:nvPr/>
        </p:nvGrpSpPr>
        <p:grpSpPr>
          <a:xfrm>
            <a:off x="797189" y="1908054"/>
            <a:ext cx="2174862" cy="2069023"/>
            <a:chOff x="6138969" y="3123213"/>
            <a:chExt cx="2174862" cy="2069023"/>
          </a:xfrm>
        </p:grpSpPr>
        <p:sp>
          <p:nvSpPr>
            <p:cNvPr id="10" name="object 16">
              <a:extLst>
                <a:ext uri="{FF2B5EF4-FFF2-40B4-BE49-F238E27FC236}">
                  <a16:creationId xmlns:a16="http://schemas.microsoft.com/office/drawing/2014/main" id="{84C73AF9-60E4-689F-FDDC-BAC503C44873}"/>
                </a:ext>
              </a:extLst>
            </p:cNvPr>
            <p:cNvSpPr txBox="1"/>
            <p:nvPr/>
          </p:nvSpPr>
          <p:spPr>
            <a:xfrm>
              <a:off x="6138969" y="3123213"/>
              <a:ext cx="2028637" cy="597599"/>
            </a:xfrm>
            <a:prstGeom prst="rect">
              <a:avLst/>
            </a:prstGeom>
          </p:spPr>
          <p:txBody>
            <a:bodyPr vert="horz" wrap="square" lIns="0" tIns="12700" rIns="0" bIns="0" rtlCol="0">
              <a:spAutoFit/>
            </a:bodyPr>
            <a:lstStyle/>
            <a:p>
              <a:pPr marL="12700">
                <a:spcBef>
                  <a:spcPts val="150"/>
                </a:spcBef>
              </a:pPr>
              <a:r>
                <a:rPr b="1">
                  <a:solidFill>
                    <a:schemeClr val="bg2"/>
                  </a:solidFill>
                  <a:cs typeface="Montserrat"/>
                </a:rPr>
                <a:t>HEADQ</a:t>
              </a:r>
              <a:r>
                <a:rPr b="1" spc="-25">
                  <a:solidFill>
                    <a:schemeClr val="bg2"/>
                  </a:solidFill>
                  <a:cs typeface="Montserrat"/>
                </a:rPr>
                <a:t>U</a:t>
              </a:r>
              <a:r>
                <a:rPr b="1">
                  <a:solidFill>
                    <a:schemeClr val="bg2"/>
                  </a:solidFill>
                  <a:cs typeface="Montserrat"/>
                </a:rPr>
                <a:t>A</a:t>
              </a:r>
              <a:r>
                <a:rPr b="1" spc="-15">
                  <a:solidFill>
                    <a:schemeClr val="bg2"/>
                  </a:solidFill>
                  <a:cs typeface="Montserrat"/>
                </a:rPr>
                <a:t>R</a:t>
              </a:r>
              <a:r>
                <a:rPr b="1">
                  <a:solidFill>
                    <a:schemeClr val="bg2"/>
                  </a:solidFill>
                  <a:cs typeface="Montserrat"/>
                </a:rPr>
                <a:t>TERS</a:t>
              </a:r>
              <a:endParaRPr>
                <a:solidFill>
                  <a:schemeClr val="bg2"/>
                </a:solidFill>
                <a:cs typeface="Montserrat"/>
              </a:endParaRPr>
            </a:p>
            <a:p>
              <a:pPr marL="12700">
                <a:spcBef>
                  <a:spcPts val="20"/>
                </a:spcBef>
              </a:pPr>
              <a:r>
                <a:rPr sz="2000" b="1" spc="-20">
                  <a:solidFill>
                    <a:srgbClr val="D79922"/>
                  </a:solidFill>
                  <a:cs typeface="Montserrat"/>
                </a:rPr>
                <a:t>Toronto,</a:t>
              </a:r>
              <a:r>
                <a:rPr sz="2000" b="1" spc="-40">
                  <a:solidFill>
                    <a:srgbClr val="D79922"/>
                  </a:solidFill>
                  <a:cs typeface="Montserrat"/>
                </a:rPr>
                <a:t> </a:t>
              </a:r>
              <a:r>
                <a:rPr sz="2000" b="1">
                  <a:solidFill>
                    <a:srgbClr val="D79922"/>
                  </a:solidFill>
                  <a:cs typeface="Montserrat"/>
                </a:rPr>
                <a:t>ON</a:t>
              </a:r>
              <a:endParaRPr sz="2000">
                <a:solidFill>
                  <a:srgbClr val="D79922"/>
                </a:solidFill>
                <a:cs typeface="Montserrat"/>
              </a:endParaRPr>
            </a:p>
          </p:txBody>
        </p:sp>
        <p:sp>
          <p:nvSpPr>
            <p:cNvPr id="11" name="object 17">
              <a:extLst>
                <a:ext uri="{FF2B5EF4-FFF2-40B4-BE49-F238E27FC236}">
                  <a16:creationId xmlns:a16="http://schemas.microsoft.com/office/drawing/2014/main" id="{28F86AE5-ED0C-57F0-FEC3-9910CA52C3B3}"/>
                </a:ext>
              </a:extLst>
            </p:cNvPr>
            <p:cNvSpPr txBox="1"/>
            <p:nvPr/>
          </p:nvSpPr>
          <p:spPr>
            <a:xfrm>
              <a:off x="6513169" y="4151640"/>
              <a:ext cx="1235078" cy="166712"/>
            </a:xfrm>
            <a:prstGeom prst="rect">
              <a:avLst/>
            </a:prstGeom>
          </p:spPr>
          <p:txBody>
            <a:bodyPr vert="horz" wrap="square" lIns="0" tIns="12700" rIns="0" bIns="0" rtlCol="0">
              <a:spAutoFit/>
            </a:bodyPr>
            <a:lstStyle/>
            <a:p>
              <a:pPr marL="12700">
                <a:lnSpc>
                  <a:spcPct val="100000"/>
                </a:lnSpc>
                <a:spcBef>
                  <a:spcPts val="100"/>
                </a:spcBef>
              </a:pPr>
              <a:r>
                <a:rPr sz="1000" spc="-10">
                  <a:solidFill>
                    <a:schemeClr val="bg2"/>
                  </a:solidFill>
                  <a:cs typeface="Montserrat"/>
                </a:rPr>
                <a:t>+1</a:t>
              </a:r>
              <a:r>
                <a:rPr sz="1000" spc="-30">
                  <a:solidFill>
                    <a:schemeClr val="bg2"/>
                  </a:solidFill>
                  <a:cs typeface="Montserrat"/>
                </a:rPr>
                <a:t> </a:t>
              </a:r>
              <a:r>
                <a:rPr sz="1000" spc="-10">
                  <a:solidFill>
                    <a:schemeClr val="bg2"/>
                  </a:solidFill>
                  <a:cs typeface="Montserrat"/>
                </a:rPr>
                <a:t>416</a:t>
              </a:r>
              <a:r>
                <a:rPr sz="1000" spc="-25">
                  <a:solidFill>
                    <a:schemeClr val="bg2"/>
                  </a:solidFill>
                  <a:cs typeface="Montserrat"/>
                </a:rPr>
                <a:t> </a:t>
              </a:r>
              <a:r>
                <a:rPr sz="1000" spc="-5">
                  <a:solidFill>
                    <a:schemeClr val="bg2"/>
                  </a:solidFill>
                  <a:cs typeface="Montserrat"/>
                </a:rPr>
                <a:t>367</a:t>
              </a:r>
              <a:r>
                <a:rPr sz="1000" spc="-25">
                  <a:solidFill>
                    <a:schemeClr val="bg2"/>
                  </a:solidFill>
                  <a:cs typeface="Montserrat"/>
                </a:rPr>
                <a:t> </a:t>
              </a:r>
              <a:r>
                <a:rPr sz="1000">
                  <a:solidFill>
                    <a:schemeClr val="bg2"/>
                  </a:solidFill>
                  <a:cs typeface="Montserrat"/>
                </a:rPr>
                <a:t>2711</a:t>
              </a:r>
            </a:p>
          </p:txBody>
        </p:sp>
        <p:sp>
          <p:nvSpPr>
            <p:cNvPr id="12" name="object 18">
              <a:extLst>
                <a:ext uri="{FF2B5EF4-FFF2-40B4-BE49-F238E27FC236}">
                  <a16:creationId xmlns:a16="http://schemas.microsoft.com/office/drawing/2014/main" id="{A78378F3-AF74-48A0-5E0D-513BD34FC0DC}"/>
                </a:ext>
              </a:extLst>
            </p:cNvPr>
            <p:cNvSpPr txBox="1"/>
            <p:nvPr/>
          </p:nvSpPr>
          <p:spPr>
            <a:xfrm>
              <a:off x="6506621" y="4477083"/>
              <a:ext cx="1466850" cy="166712"/>
            </a:xfrm>
            <a:prstGeom prst="rect">
              <a:avLst/>
            </a:prstGeom>
          </p:spPr>
          <p:txBody>
            <a:bodyPr vert="horz" wrap="square" lIns="0" tIns="12700" rIns="0" bIns="0" rtlCol="0">
              <a:spAutoFit/>
            </a:bodyPr>
            <a:lstStyle/>
            <a:p>
              <a:pPr marL="12700">
                <a:lnSpc>
                  <a:spcPct val="100000"/>
                </a:lnSpc>
                <a:spcBef>
                  <a:spcPts val="100"/>
                </a:spcBef>
              </a:pPr>
              <a:r>
                <a:rPr sz="1000" spc="-5">
                  <a:solidFill>
                    <a:schemeClr val="bg2"/>
                  </a:solidFill>
                  <a:cs typeface="Montserrat"/>
                  <a:hlinkClick r:id="rId3">
                    <a:extLst>
                      <a:ext uri="{A12FA001-AC4F-418D-AE19-62706E023703}">
                        <ahyp:hlinkClr xmlns:ahyp="http://schemas.microsoft.com/office/drawing/2018/hyperlinkcolor" val="tx"/>
                      </a:ext>
                    </a:extLst>
                  </a:hlinkClick>
                </a:rPr>
                <a:t>info@seabridgegold.com</a:t>
              </a:r>
              <a:endParaRPr sz="1000">
                <a:solidFill>
                  <a:schemeClr val="bg2"/>
                </a:solidFill>
                <a:cs typeface="Montserrat"/>
              </a:endParaRPr>
            </a:p>
          </p:txBody>
        </p:sp>
        <p:sp>
          <p:nvSpPr>
            <p:cNvPr id="13" name="object 19">
              <a:extLst>
                <a:ext uri="{FF2B5EF4-FFF2-40B4-BE49-F238E27FC236}">
                  <a16:creationId xmlns:a16="http://schemas.microsoft.com/office/drawing/2014/main" id="{669CECCF-8B4E-5D02-2C13-67940DEE96D7}"/>
                </a:ext>
              </a:extLst>
            </p:cNvPr>
            <p:cNvSpPr txBox="1"/>
            <p:nvPr/>
          </p:nvSpPr>
          <p:spPr>
            <a:xfrm>
              <a:off x="6506621" y="4771223"/>
              <a:ext cx="1807210" cy="421013"/>
            </a:xfrm>
            <a:prstGeom prst="rect">
              <a:avLst/>
            </a:prstGeom>
          </p:spPr>
          <p:txBody>
            <a:bodyPr vert="horz" wrap="square" lIns="0" tIns="12700" rIns="0" bIns="0" rtlCol="0">
              <a:spAutoFit/>
            </a:bodyPr>
            <a:lstStyle/>
            <a:p>
              <a:pPr marL="12700" marR="5080">
                <a:lnSpc>
                  <a:spcPct val="138900"/>
                </a:lnSpc>
              </a:pPr>
              <a:r>
                <a:rPr sz="1000">
                  <a:solidFill>
                    <a:schemeClr val="bg2"/>
                  </a:solidFill>
                  <a:cs typeface="Montserrat"/>
                </a:rPr>
                <a:t>106</a:t>
              </a:r>
              <a:r>
                <a:rPr sz="1000" spc="-15">
                  <a:solidFill>
                    <a:schemeClr val="bg2"/>
                  </a:solidFill>
                  <a:cs typeface="Montserrat"/>
                </a:rPr>
                <a:t> </a:t>
              </a:r>
              <a:r>
                <a:rPr sz="1000" spc="-5">
                  <a:solidFill>
                    <a:schemeClr val="bg2"/>
                  </a:solidFill>
                  <a:cs typeface="Montserrat"/>
                </a:rPr>
                <a:t>Front</a:t>
              </a:r>
              <a:r>
                <a:rPr sz="1000" spc="-10">
                  <a:solidFill>
                    <a:schemeClr val="bg2"/>
                  </a:solidFill>
                  <a:cs typeface="Montserrat"/>
                </a:rPr>
                <a:t> </a:t>
              </a:r>
              <a:r>
                <a:rPr sz="1000" spc="-5">
                  <a:solidFill>
                    <a:schemeClr val="bg2"/>
                  </a:solidFill>
                  <a:cs typeface="Montserrat"/>
                </a:rPr>
                <a:t>Street</a:t>
              </a:r>
              <a:r>
                <a:rPr sz="1000" spc="-15">
                  <a:solidFill>
                    <a:schemeClr val="bg2"/>
                  </a:solidFill>
                  <a:cs typeface="Montserrat"/>
                </a:rPr>
                <a:t> </a:t>
              </a:r>
              <a:r>
                <a:rPr sz="1000" spc="-5">
                  <a:solidFill>
                    <a:schemeClr val="bg2"/>
                  </a:solidFill>
                  <a:cs typeface="Montserrat"/>
                </a:rPr>
                <a:t>East,</a:t>
              </a:r>
              <a:r>
                <a:rPr sz="1000" spc="-10">
                  <a:solidFill>
                    <a:schemeClr val="bg2"/>
                  </a:solidFill>
                  <a:cs typeface="Montserrat"/>
                </a:rPr>
                <a:t> </a:t>
              </a:r>
              <a:r>
                <a:rPr sz="1000" spc="-5">
                  <a:solidFill>
                    <a:schemeClr val="bg2"/>
                  </a:solidFill>
                  <a:cs typeface="Montserrat"/>
                </a:rPr>
                <a:t>Suite</a:t>
              </a:r>
              <a:r>
                <a:rPr sz="1000" spc="-10">
                  <a:solidFill>
                    <a:schemeClr val="bg2"/>
                  </a:solidFill>
                  <a:cs typeface="Montserrat"/>
                </a:rPr>
                <a:t> </a:t>
              </a:r>
              <a:r>
                <a:rPr sz="1000">
                  <a:solidFill>
                    <a:schemeClr val="bg2"/>
                  </a:solidFill>
                  <a:cs typeface="Montserrat"/>
                </a:rPr>
                <a:t>400 </a:t>
              </a:r>
              <a:r>
                <a:rPr sz="1000" spc="-220">
                  <a:solidFill>
                    <a:schemeClr val="bg2"/>
                  </a:solidFill>
                  <a:cs typeface="Montserrat"/>
                </a:rPr>
                <a:t> </a:t>
              </a:r>
              <a:r>
                <a:rPr sz="1000" spc="-15">
                  <a:solidFill>
                    <a:schemeClr val="bg2"/>
                  </a:solidFill>
                  <a:cs typeface="Montserrat"/>
                </a:rPr>
                <a:t>Toronto,</a:t>
              </a:r>
              <a:r>
                <a:rPr sz="1000" spc="-10">
                  <a:solidFill>
                    <a:schemeClr val="bg2"/>
                  </a:solidFill>
                  <a:cs typeface="Montserrat"/>
                </a:rPr>
                <a:t> </a:t>
              </a:r>
              <a:r>
                <a:rPr sz="1000">
                  <a:solidFill>
                    <a:schemeClr val="bg2"/>
                  </a:solidFill>
                  <a:cs typeface="Montserrat"/>
                </a:rPr>
                <a:t>ON,</a:t>
              </a:r>
              <a:r>
                <a:rPr sz="1000" spc="-5">
                  <a:solidFill>
                    <a:schemeClr val="bg2"/>
                  </a:solidFill>
                  <a:cs typeface="Montserrat"/>
                </a:rPr>
                <a:t> Canada,</a:t>
              </a:r>
              <a:r>
                <a:rPr sz="1000" spc="-10">
                  <a:solidFill>
                    <a:schemeClr val="bg2"/>
                  </a:solidFill>
                  <a:cs typeface="Montserrat"/>
                </a:rPr>
                <a:t> </a:t>
              </a:r>
              <a:r>
                <a:rPr sz="1000">
                  <a:solidFill>
                    <a:schemeClr val="bg2"/>
                  </a:solidFill>
                  <a:cs typeface="Montserrat"/>
                </a:rPr>
                <a:t>M5A</a:t>
              </a:r>
              <a:r>
                <a:rPr sz="1000" spc="-5">
                  <a:solidFill>
                    <a:schemeClr val="bg2"/>
                  </a:solidFill>
                  <a:cs typeface="Montserrat"/>
                </a:rPr>
                <a:t> </a:t>
              </a:r>
              <a:r>
                <a:rPr sz="1000">
                  <a:solidFill>
                    <a:schemeClr val="bg2"/>
                  </a:solidFill>
                  <a:cs typeface="Montserrat"/>
                </a:rPr>
                <a:t>1E1</a:t>
              </a:r>
            </a:p>
          </p:txBody>
        </p:sp>
        <p:sp>
          <p:nvSpPr>
            <p:cNvPr id="19" name="object 17">
              <a:extLst>
                <a:ext uri="{FF2B5EF4-FFF2-40B4-BE49-F238E27FC236}">
                  <a16:creationId xmlns:a16="http://schemas.microsoft.com/office/drawing/2014/main" id="{A93BD31C-3FAE-DC23-3015-8CCE372BC524}"/>
                </a:ext>
              </a:extLst>
            </p:cNvPr>
            <p:cNvSpPr txBox="1"/>
            <p:nvPr/>
          </p:nvSpPr>
          <p:spPr>
            <a:xfrm>
              <a:off x="6514929" y="3826612"/>
              <a:ext cx="1235078" cy="166712"/>
            </a:xfrm>
            <a:prstGeom prst="rect">
              <a:avLst/>
            </a:prstGeom>
          </p:spPr>
          <p:txBody>
            <a:bodyPr vert="horz" wrap="square" lIns="0" tIns="12700" rIns="0" bIns="0" rtlCol="0">
              <a:spAutoFit/>
            </a:bodyPr>
            <a:lstStyle/>
            <a:p>
              <a:pPr marL="12700">
                <a:lnSpc>
                  <a:spcPct val="100000"/>
                </a:lnSpc>
                <a:spcBef>
                  <a:spcPts val="100"/>
                </a:spcBef>
              </a:pPr>
              <a:r>
                <a:rPr sz="1000" spc="-10">
                  <a:solidFill>
                    <a:schemeClr val="bg2"/>
                  </a:solidFill>
                  <a:cs typeface="Montserrat"/>
                </a:rPr>
                <a:t>+1</a:t>
              </a:r>
              <a:r>
                <a:rPr sz="1000" spc="-30">
                  <a:solidFill>
                    <a:schemeClr val="bg2"/>
                  </a:solidFill>
                  <a:cs typeface="Montserrat"/>
                </a:rPr>
                <a:t> </a:t>
              </a:r>
              <a:r>
                <a:rPr sz="1000" spc="-10">
                  <a:solidFill>
                    <a:schemeClr val="bg2"/>
                  </a:solidFill>
                  <a:cs typeface="Montserrat"/>
                </a:rPr>
                <a:t>416</a:t>
              </a:r>
              <a:r>
                <a:rPr sz="1000" spc="-25">
                  <a:solidFill>
                    <a:schemeClr val="bg2"/>
                  </a:solidFill>
                  <a:cs typeface="Montserrat"/>
                </a:rPr>
                <a:t> </a:t>
              </a:r>
              <a:r>
                <a:rPr sz="1000" spc="-5">
                  <a:solidFill>
                    <a:schemeClr val="bg2"/>
                  </a:solidFill>
                  <a:cs typeface="Montserrat"/>
                </a:rPr>
                <a:t>367</a:t>
              </a:r>
              <a:r>
                <a:rPr sz="1000" spc="-25">
                  <a:solidFill>
                    <a:schemeClr val="bg2"/>
                  </a:solidFill>
                  <a:cs typeface="Montserrat"/>
                </a:rPr>
                <a:t> </a:t>
              </a:r>
              <a:r>
                <a:rPr lang="en-CA" sz="1000">
                  <a:solidFill>
                    <a:schemeClr val="bg2"/>
                  </a:solidFill>
                  <a:cs typeface="Montserrat"/>
                </a:rPr>
                <a:t>9292</a:t>
              </a:r>
              <a:endParaRPr sz="1000">
                <a:solidFill>
                  <a:schemeClr val="bg2"/>
                </a:solidFill>
                <a:cs typeface="Montserrat"/>
              </a:endParaRPr>
            </a:p>
          </p:txBody>
        </p:sp>
      </p:grpSp>
      <p:grpSp>
        <p:nvGrpSpPr>
          <p:cNvPr id="20" name="Group 19">
            <a:extLst>
              <a:ext uri="{FF2B5EF4-FFF2-40B4-BE49-F238E27FC236}">
                <a16:creationId xmlns:a16="http://schemas.microsoft.com/office/drawing/2014/main" id="{280F8D53-3F29-0A51-B58C-6FE34C5C9E47}"/>
              </a:ext>
            </a:extLst>
          </p:cNvPr>
          <p:cNvGrpSpPr/>
          <p:nvPr/>
        </p:nvGrpSpPr>
        <p:grpSpPr>
          <a:xfrm>
            <a:off x="3251434" y="2162707"/>
            <a:ext cx="2565274" cy="1824923"/>
            <a:chOff x="9225416" y="3578906"/>
            <a:chExt cx="2565274" cy="1824923"/>
          </a:xfrm>
        </p:grpSpPr>
        <p:sp>
          <p:nvSpPr>
            <p:cNvPr id="21" name="object 20">
              <a:extLst>
                <a:ext uri="{FF2B5EF4-FFF2-40B4-BE49-F238E27FC236}">
                  <a16:creationId xmlns:a16="http://schemas.microsoft.com/office/drawing/2014/main" id="{7961C656-6DE2-93F9-2047-F94DBC6F49C0}"/>
                </a:ext>
              </a:extLst>
            </p:cNvPr>
            <p:cNvSpPr txBox="1"/>
            <p:nvPr/>
          </p:nvSpPr>
          <p:spPr>
            <a:xfrm>
              <a:off x="9225416" y="3578906"/>
              <a:ext cx="2360024" cy="320601"/>
            </a:xfrm>
            <a:prstGeom prst="rect">
              <a:avLst/>
            </a:prstGeom>
          </p:spPr>
          <p:txBody>
            <a:bodyPr vert="horz" wrap="square" lIns="0" tIns="12700" rIns="0" bIns="0" rtlCol="0">
              <a:spAutoFit/>
            </a:bodyPr>
            <a:lstStyle/>
            <a:p>
              <a:pPr marL="12700">
                <a:lnSpc>
                  <a:spcPct val="100000"/>
                </a:lnSpc>
                <a:spcBef>
                  <a:spcPts val="20"/>
                </a:spcBef>
              </a:pPr>
              <a:r>
                <a:rPr sz="2000" b="1">
                  <a:solidFill>
                    <a:schemeClr val="accent1"/>
                  </a:solidFill>
                  <a:cs typeface="Montserrat"/>
                </a:rPr>
                <a:t>Smithers,</a:t>
              </a:r>
              <a:r>
                <a:rPr sz="2000" b="1" spc="-50">
                  <a:solidFill>
                    <a:schemeClr val="accent1"/>
                  </a:solidFill>
                  <a:cs typeface="Montserrat"/>
                </a:rPr>
                <a:t> </a:t>
              </a:r>
              <a:r>
                <a:rPr sz="2000" b="1">
                  <a:solidFill>
                    <a:schemeClr val="accent1"/>
                  </a:solidFill>
                  <a:cs typeface="Montserrat"/>
                </a:rPr>
                <a:t>BC</a:t>
              </a:r>
              <a:endParaRPr sz="2000">
                <a:solidFill>
                  <a:schemeClr val="accent1"/>
                </a:solidFill>
                <a:cs typeface="Montserrat"/>
              </a:endParaRPr>
            </a:p>
          </p:txBody>
        </p:sp>
        <p:sp>
          <p:nvSpPr>
            <p:cNvPr id="22" name="object 22">
              <a:extLst>
                <a:ext uri="{FF2B5EF4-FFF2-40B4-BE49-F238E27FC236}">
                  <a16:creationId xmlns:a16="http://schemas.microsoft.com/office/drawing/2014/main" id="{74CC84BA-EC7F-B7E3-85FE-F28D9843A16B}"/>
                </a:ext>
              </a:extLst>
            </p:cNvPr>
            <p:cNvSpPr txBox="1"/>
            <p:nvPr/>
          </p:nvSpPr>
          <p:spPr>
            <a:xfrm>
              <a:off x="9573905" y="4678060"/>
              <a:ext cx="2216785" cy="166712"/>
            </a:xfrm>
            <a:prstGeom prst="rect">
              <a:avLst/>
            </a:prstGeom>
          </p:spPr>
          <p:txBody>
            <a:bodyPr vert="horz" wrap="square" lIns="0" tIns="12700" rIns="0" bIns="0" rtlCol="0">
              <a:spAutoFit/>
            </a:bodyPr>
            <a:lstStyle/>
            <a:p>
              <a:pPr marL="12700">
                <a:lnSpc>
                  <a:spcPct val="100000"/>
                </a:lnSpc>
                <a:spcBef>
                  <a:spcPts val="100"/>
                </a:spcBef>
              </a:pPr>
              <a:r>
                <a:rPr sz="1000" spc="-5">
                  <a:solidFill>
                    <a:schemeClr val="bg2"/>
                  </a:solidFill>
                  <a:cs typeface="Montserrat"/>
                  <a:hlinkClick r:id="rId4">
                    <a:extLst>
                      <a:ext uri="{A12FA001-AC4F-418D-AE19-62706E023703}">
                        <ahyp:hlinkClr xmlns:ahyp="http://schemas.microsoft.com/office/drawing/2018/hyperlinkcolor" val="tx"/>
                      </a:ext>
                    </a:extLst>
                  </a:hlinkClick>
                </a:rPr>
                <a:t>ksm_community@seabridgegold.com</a:t>
              </a:r>
              <a:endParaRPr sz="1000">
                <a:solidFill>
                  <a:schemeClr val="bg2"/>
                </a:solidFill>
                <a:cs typeface="Montserrat"/>
              </a:endParaRPr>
            </a:p>
          </p:txBody>
        </p:sp>
        <p:sp>
          <p:nvSpPr>
            <p:cNvPr id="23" name="object 23">
              <a:extLst>
                <a:ext uri="{FF2B5EF4-FFF2-40B4-BE49-F238E27FC236}">
                  <a16:creationId xmlns:a16="http://schemas.microsoft.com/office/drawing/2014/main" id="{EC19FFE1-B9DE-9A98-2E53-5C2B3BA81865}"/>
                </a:ext>
              </a:extLst>
            </p:cNvPr>
            <p:cNvSpPr txBox="1"/>
            <p:nvPr/>
          </p:nvSpPr>
          <p:spPr>
            <a:xfrm>
              <a:off x="9573905" y="4978071"/>
              <a:ext cx="1784350" cy="425758"/>
            </a:xfrm>
            <a:prstGeom prst="rect">
              <a:avLst/>
            </a:prstGeom>
          </p:spPr>
          <p:txBody>
            <a:bodyPr vert="horz" wrap="square" lIns="0" tIns="66040" rIns="0" bIns="0" rtlCol="0">
              <a:spAutoFit/>
            </a:bodyPr>
            <a:lstStyle/>
            <a:p>
              <a:pPr marL="12700">
                <a:lnSpc>
                  <a:spcPct val="100000"/>
                </a:lnSpc>
                <a:spcBef>
                  <a:spcPts val="520"/>
                </a:spcBef>
              </a:pPr>
              <a:r>
                <a:rPr sz="1000" spc="-5">
                  <a:solidFill>
                    <a:schemeClr val="bg2"/>
                  </a:solidFill>
                  <a:cs typeface="Montserrat"/>
                </a:rPr>
                <a:t>1330</a:t>
              </a:r>
              <a:r>
                <a:rPr sz="1000" spc="-25">
                  <a:solidFill>
                    <a:schemeClr val="bg2"/>
                  </a:solidFill>
                  <a:cs typeface="Montserrat"/>
                </a:rPr>
                <a:t> </a:t>
              </a:r>
              <a:r>
                <a:rPr sz="1000">
                  <a:solidFill>
                    <a:schemeClr val="bg2"/>
                  </a:solidFill>
                  <a:cs typeface="Montserrat"/>
                </a:rPr>
                <a:t>Main</a:t>
              </a:r>
              <a:r>
                <a:rPr sz="1000" spc="-20">
                  <a:solidFill>
                    <a:schemeClr val="bg2"/>
                  </a:solidFill>
                  <a:cs typeface="Montserrat"/>
                </a:rPr>
                <a:t> </a:t>
              </a:r>
              <a:r>
                <a:rPr sz="1000" spc="-5">
                  <a:solidFill>
                    <a:schemeClr val="bg2"/>
                  </a:solidFill>
                  <a:cs typeface="Montserrat"/>
                </a:rPr>
                <a:t>Street</a:t>
              </a:r>
              <a:endParaRPr sz="1000">
                <a:solidFill>
                  <a:schemeClr val="bg2"/>
                </a:solidFill>
                <a:cs typeface="Montserrat"/>
              </a:endParaRPr>
            </a:p>
            <a:p>
              <a:pPr marL="12700">
                <a:lnSpc>
                  <a:spcPct val="100000"/>
                </a:lnSpc>
                <a:spcBef>
                  <a:spcPts val="420"/>
                </a:spcBef>
              </a:pPr>
              <a:r>
                <a:rPr sz="1000" spc="-5">
                  <a:solidFill>
                    <a:schemeClr val="bg2"/>
                  </a:solidFill>
                  <a:cs typeface="Montserrat"/>
                </a:rPr>
                <a:t>Smithers,</a:t>
              </a:r>
              <a:r>
                <a:rPr sz="1000" spc="-10">
                  <a:solidFill>
                    <a:schemeClr val="bg2"/>
                  </a:solidFill>
                  <a:cs typeface="Montserrat"/>
                </a:rPr>
                <a:t> </a:t>
              </a:r>
              <a:r>
                <a:rPr sz="1000">
                  <a:solidFill>
                    <a:schemeClr val="bg2"/>
                  </a:solidFill>
                  <a:cs typeface="Montserrat"/>
                </a:rPr>
                <a:t>BC,</a:t>
              </a:r>
              <a:r>
                <a:rPr sz="1000" spc="-5">
                  <a:solidFill>
                    <a:schemeClr val="bg2"/>
                  </a:solidFill>
                  <a:cs typeface="Montserrat"/>
                </a:rPr>
                <a:t> Canada, </a:t>
              </a:r>
              <a:r>
                <a:rPr sz="1000" spc="-15">
                  <a:solidFill>
                    <a:schemeClr val="bg2"/>
                  </a:solidFill>
                  <a:cs typeface="Montserrat"/>
                </a:rPr>
                <a:t>V0J</a:t>
              </a:r>
              <a:r>
                <a:rPr sz="1000" spc="-5">
                  <a:solidFill>
                    <a:schemeClr val="bg2"/>
                  </a:solidFill>
                  <a:cs typeface="Montserrat"/>
                </a:rPr>
                <a:t> </a:t>
              </a:r>
              <a:r>
                <a:rPr sz="1000">
                  <a:solidFill>
                    <a:schemeClr val="bg2"/>
                  </a:solidFill>
                  <a:cs typeface="Montserrat"/>
                </a:rPr>
                <a:t>2N0</a:t>
              </a:r>
            </a:p>
          </p:txBody>
        </p:sp>
        <p:sp>
          <p:nvSpPr>
            <p:cNvPr id="24" name="object 21">
              <a:extLst>
                <a:ext uri="{FF2B5EF4-FFF2-40B4-BE49-F238E27FC236}">
                  <a16:creationId xmlns:a16="http://schemas.microsoft.com/office/drawing/2014/main" id="{4E60DAC5-205C-58F8-8995-5717CA868512}"/>
                </a:ext>
              </a:extLst>
            </p:cNvPr>
            <p:cNvSpPr txBox="1"/>
            <p:nvPr/>
          </p:nvSpPr>
          <p:spPr>
            <a:xfrm>
              <a:off x="9573905" y="4032806"/>
              <a:ext cx="1466850" cy="166712"/>
            </a:xfrm>
            <a:prstGeom prst="rect">
              <a:avLst/>
            </a:prstGeom>
          </p:spPr>
          <p:txBody>
            <a:bodyPr vert="horz" wrap="square" lIns="0" tIns="12700" rIns="0" bIns="0" rtlCol="0">
              <a:spAutoFit/>
            </a:bodyPr>
            <a:lstStyle/>
            <a:p>
              <a:pPr marL="12700">
                <a:lnSpc>
                  <a:spcPct val="100000"/>
                </a:lnSpc>
                <a:spcBef>
                  <a:spcPts val="100"/>
                </a:spcBef>
              </a:pPr>
              <a:r>
                <a:rPr sz="1000" spc="-10">
                  <a:solidFill>
                    <a:schemeClr val="bg2"/>
                  </a:solidFill>
                  <a:cs typeface="Montserrat"/>
                </a:rPr>
                <a:t>+1</a:t>
              </a:r>
              <a:r>
                <a:rPr sz="1000" spc="-30">
                  <a:solidFill>
                    <a:schemeClr val="bg2"/>
                  </a:solidFill>
                  <a:cs typeface="Montserrat"/>
                </a:rPr>
                <a:t> </a:t>
              </a:r>
              <a:r>
                <a:rPr lang="en-US" sz="1000" spc="-10">
                  <a:solidFill>
                    <a:schemeClr val="bg2"/>
                  </a:solidFill>
                  <a:cs typeface="Montserrat"/>
                </a:rPr>
                <a:t>250 847 4704</a:t>
              </a:r>
              <a:endParaRPr sz="1000">
                <a:solidFill>
                  <a:schemeClr val="bg2"/>
                </a:solidFill>
                <a:cs typeface="Montserrat"/>
              </a:endParaRPr>
            </a:p>
          </p:txBody>
        </p:sp>
        <p:sp>
          <p:nvSpPr>
            <p:cNvPr id="65" name="object 21">
              <a:extLst>
                <a:ext uri="{FF2B5EF4-FFF2-40B4-BE49-F238E27FC236}">
                  <a16:creationId xmlns:a16="http://schemas.microsoft.com/office/drawing/2014/main" id="{DC552BA8-3FD1-5B4A-A111-97E5ED9919D8}"/>
                </a:ext>
              </a:extLst>
            </p:cNvPr>
            <p:cNvSpPr txBox="1"/>
            <p:nvPr/>
          </p:nvSpPr>
          <p:spPr>
            <a:xfrm>
              <a:off x="9573905" y="4371066"/>
              <a:ext cx="1466850" cy="166712"/>
            </a:xfrm>
            <a:prstGeom prst="rect">
              <a:avLst/>
            </a:prstGeom>
          </p:spPr>
          <p:txBody>
            <a:bodyPr vert="horz" wrap="square" lIns="0" tIns="12700" rIns="0" bIns="0" rtlCol="0">
              <a:spAutoFit/>
            </a:bodyPr>
            <a:lstStyle/>
            <a:p>
              <a:r>
                <a:rPr lang="en-CA" sz="1000">
                  <a:solidFill>
                    <a:schemeClr val="bg2"/>
                  </a:solidFill>
                  <a:effectLst/>
                  <a:latin typeface="Calibri Light" panose="020F0302020204030204" pitchFamily="34" charset="0"/>
                </a:rPr>
                <a:t>+1 416 367 2711</a:t>
              </a:r>
            </a:p>
          </p:txBody>
        </p:sp>
      </p:grpSp>
      <p:grpSp>
        <p:nvGrpSpPr>
          <p:cNvPr id="28" name="Group 27">
            <a:extLst>
              <a:ext uri="{FF2B5EF4-FFF2-40B4-BE49-F238E27FC236}">
                <a16:creationId xmlns:a16="http://schemas.microsoft.com/office/drawing/2014/main" id="{BDBE9A3C-3174-714F-FD5C-5F33144C9873}"/>
              </a:ext>
            </a:extLst>
          </p:cNvPr>
          <p:cNvGrpSpPr/>
          <p:nvPr/>
        </p:nvGrpSpPr>
        <p:grpSpPr>
          <a:xfrm>
            <a:off x="6037857" y="2165313"/>
            <a:ext cx="2072755" cy="1475772"/>
            <a:chOff x="9153476" y="3221988"/>
            <a:chExt cx="2360024" cy="1475772"/>
          </a:xfrm>
        </p:grpSpPr>
        <p:sp>
          <p:nvSpPr>
            <p:cNvPr id="29" name="object 20">
              <a:extLst>
                <a:ext uri="{FF2B5EF4-FFF2-40B4-BE49-F238E27FC236}">
                  <a16:creationId xmlns:a16="http://schemas.microsoft.com/office/drawing/2014/main" id="{F88E786B-38F7-7F83-285F-F18D2C9939B3}"/>
                </a:ext>
              </a:extLst>
            </p:cNvPr>
            <p:cNvSpPr txBox="1"/>
            <p:nvPr/>
          </p:nvSpPr>
          <p:spPr>
            <a:xfrm>
              <a:off x="9153476" y="3221988"/>
              <a:ext cx="2360024" cy="320601"/>
            </a:xfrm>
            <a:prstGeom prst="rect">
              <a:avLst/>
            </a:prstGeom>
          </p:spPr>
          <p:txBody>
            <a:bodyPr vert="horz" wrap="square" lIns="0" tIns="12700" rIns="0" bIns="0" rtlCol="0">
              <a:spAutoFit/>
            </a:bodyPr>
            <a:lstStyle/>
            <a:p>
              <a:pPr marL="12700">
                <a:lnSpc>
                  <a:spcPct val="100000"/>
                </a:lnSpc>
                <a:spcBef>
                  <a:spcPts val="20"/>
                </a:spcBef>
              </a:pPr>
              <a:r>
                <a:rPr lang="en-US" sz="2000" b="1">
                  <a:solidFill>
                    <a:schemeClr val="accent1"/>
                  </a:solidFill>
                  <a:cs typeface="Montserrat"/>
                </a:rPr>
                <a:t>Terrace, </a:t>
              </a:r>
              <a:r>
                <a:rPr sz="2000" b="1">
                  <a:solidFill>
                    <a:schemeClr val="accent1"/>
                  </a:solidFill>
                  <a:cs typeface="Montserrat"/>
                </a:rPr>
                <a:t>BC</a:t>
              </a:r>
              <a:endParaRPr sz="2000">
                <a:solidFill>
                  <a:schemeClr val="accent1"/>
                </a:solidFill>
                <a:cs typeface="Montserrat"/>
              </a:endParaRPr>
            </a:p>
          </p:txBody>
        </p:sp>
        <p:sp>
          <p:nvSpPr>
            <p:cNvPr id="30" name="object 23">
              <a:extLst>
                <a:ext uri="{FF2B5EF4-FFF2-40B4-BE49-F238E27FC236}">
                  <a16:creationId xmlns:a16="http://schemas.microsoft.com/office/drawing/2014/main" id="{FA059AA0-746E-17CB-6A6C-7BA730CD8C78}"/>
                </a:ext>
              </a:extLst>
            </p:cNvPr>
            <p:cNvSpPr txBox="1"/>
            <p:nvPr/>
          </p:nvSpPr>
          <p:spPr>
            <a:xfrm>
              <a:off x="9537144" y="4272002"/>
              <a:ext cx="1784350" cy="425758"/>
            </a:xfrm>
            <a:prstGeom prst="rect">
              <a:avLst/>
            </a:prstGeom>
          </p:spPr>
          <p:txBody>
            <a:bodyPr vert="horz" wrap="square" lIns="0" tIns="66040" rIns="0" bIns="0" rtlCol="0">
              <a:spAutoFit/>
            </a:bodyPr>
            <a:lstStyle/>
            <a:p>
              <a:pPr marL="12700">
                <a:lnSpc>
                  <a:spcPct val="100000"/>
                </a:lnSpc>
                <a:spcBef>
                  <a:spcPts val="520"/>
                </a:spcBef>
              </a:pPr>
              <a:r>
                <a:rPr lang="en-US" sz="1000" spc="-5">
                  <a:solidFill>
                    <a:schemeClr val="bg2"/>
                  </a:solidFill>
                  <a:cs typeface="Montserrat"/>
                </a:rPr>
                <a:t>101-4650 Lazelle Avenue</a:t>
              </a:r>
            </a:p>
            <a:p>
              <a:pPr marL="12700">
                <a:lnSpc>
                  <a:spcPct val="100000"/>
                </a:lnSpc>
                <a:spcBef>
                  <a:spcPts val="420"/>
                </a:spcBef>
              </a:pPr>
              <a:r>
                <a:rPr lang="en-US" sz="1000" spc="-5">
                  <a:solidFill>
                    <a:schemeClr val="bg2"/>
                  </a:solidFill>
                  <a:cs typeface="Montserrat"/>
                </a:rPr>
                <a:t>Terrace, BC</a:t>
              </a:r>
              <a:r>
                <a:rPr sz="1000">
                  <a:solidFill>
                    <a:schemeClr val="bg2"/>
                  </a:solidFill>
                  <a:cs typeface="Montserrat"/>
                </a:rPr>
                <a:t>,</a:t>
              </a:r>
              <a:r>
                <a:rPr sz="1000" spc="-5">
                  <a:solidFill>
                    <a:schemeClr val="bg2"/>
                  </a:solidFill>
                  <a:cs typeface="Montserrat"/>
                </a:rPr>
                <a:t> Canada, </a:t>
              </a:r>
              <a:r>
                <a:rPr sz="1000" spc="-15">
                  <a:solidFill>
                    <a:schemeClr val="bg2"/>
                  </a:solidFill>
                  <a:cs typeface="Montserrat"/>
                </a:rPr>
                <a:t>V</a:t>
              </a:r>
              <a:r>
                <a:rPr lang="en-US" sz="1000" spc="-15">
                  <a:solidFill>
                    <a:schemeClr val="bg2"/>
                  </a:solidFill>
                  <a:cs typeface="Montserrat"/>
                </a:rPr>
                <a:t>8G 1S6</a:t>
              </a:r>
              <a:endParaRPr sz="1000">
                <a:solidFill>
                  <a:schemeClr val="bg2"/>
                </a:solidFill>
                <a:cs typeface="Montserrat"/>
              </a:endParaRPr>
            </a:p>
          </p:txBody>
        </p:sp>
        <p:sp>
          <p:nvSpPr>
            <p:cNvPr id="31" name="object 21">
              <a:extLst>
                <a:ext uri="{FF2B5EF4-FFF2-40B4-BE49-F238E27FC236}">
                  <a16:creationId xmlns:a16="http://schemas.microsoft.com/office/drawing/2014/main" id="{97EA05D5-DCB9-A571-98C8-C21074950F98}"/>
                </a:ext>
              </a:extLst>
            </p:cNvPr>
            <p:cNvSpPr txBox="1"/>
            <p:nvPr/>
          </p:nvSpPr>
          <p:spPr>
            <a:xfrm>
              <a:off x="9535991" y="3688204"/>
              <a:ext cx="1466850" cy="166712"/>
            </a:xfrm>
            <a:prstGeom prst="rect">
              <a:avLst/>
            </a:prstGeom>
          </p:spPr>
          <p:txBody>
            <a:bodyPr vert="horz" wrap="square" lIns="0" tIns="12700" rIns="0" bIns="0" rtlCol="0">
              <a:spAutoFit/>
            </a:bodyPr>
            <a:lstStyle/>
            <a:p>
              <a:pPr marL="12700">
                <a:lnSpc>
                  <a:spcPct val="100000"/>
                </a:lnSpc>
                <a:spcBef>
                  <a:spcPts val="100"/>
                </a:spcBef>
              </a:pPr>
              <a:r>
                <a:rPr sz="1000" spc="-10">
                  <a:solidFill>
                    <a:schemeClr val="bg2"/>
                  </a:solidFill>
                  <a:cs typeface="Montserrat"/>
                </a:rPr>
                <a:t>+1</a:t>
              </a:r>
              <a:r>
                <a:rPr sz="1000" spc="-30">
                  <a:solidFill>
                    <a:schemeClr val="bg2"/>
                  </a:solidFill>
                  <a:cs typeface="Montserrat"/>
                </a:rPr>
                <a:t> </a:t>
              </a:r>
              <a:r>
                <a:rPr lang="en-US" sz="1000" spc="-10">
                  <a:solidFill>
                    <a:schemeClr val="bg2"/>
                  </a:solidFill>
                  <a:cs typeface="Montserrat"/>
                </a:rPr>
                <a:t>250 847 4704</a:t>
              </a:r>
              <a:endParaRPr sz="1000">
                <a:solidFill>
                  <a:schemeClr val="bg2"/>
                </a:solidFill>
                <a:cs typeface="Montserrat"/>
              </a:endParaRPr>
            </a:p>
          </p:txBody>
        </p:sp>
      </p:grpSp>
      <p:pic>
        <p:nvPicPr>
          <p:cNvPr id="50" name="Picture 49">
            <a:extLst>
              <a:ext uri="{FF2B5EF4-FFF2-40B4-BE49-F238E27FC236}">
                <a16:creationId xmlns:a16="http://schemas.microsoft.com/office/drawing/2014/main" id="{7A244A5F-0EE4-2BBD-EC33-4B4F932C48D7}"/>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06027" y="2548709"/>
            <a:ext cx="262224" cy="262224"/>
          </a:xfrm>
          <a:prstGeom prst="rect">
            <a:avLst/>
          </a:prstGeom>
        </p:spPr>
      </p:pic>
      <p:pic>
        <p:nvPicPr>
          <p:cNvPr id="52" name="Picture 51">
            <a:extLst>
              <a:ext uri="{FF2B5EF4-FFF2-40B4-BE49-F238E27FC236}">
                <a16:creationId xmlns:a16="http://schemas.microsoft.com/office/drawing/2014/main" id="{22B06F3F-CD8E-A426-1ECF-760AA57F1995}"/>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805274" y="3254105"/>
            <a:ext cx="278965" cy="208762"/>
          </a:xfrm>
          <a:prstGeom prst="rect">
            <a:avLst/>
          </a:prstGeom>
        </p:spPr>
      </p:pic>
      <p:pic>
        <p:nvPicPr>
          <p:cNvPr id="54" name="Picture 53">
            <a:extLst>
              <a:ext uri="{FF2B5EF4-FFF2-40B4-BE49-F238E27FC236}">
                <a16:creationId xmlns:a16="http://schemas.microsoft.com/office/drawing/2014/main" id="{8D62ECE6-DBAF-FEBA-1481-5789CCEB4C53}"/>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808446" y="2910114"/>
            <a:ext cx="264886" cy="264886"/>
          </a:xfrm>
          <a:prstGeom prst="rect">
            <a:avLst/>
          </a:prstGeom>
        </p:spPr>
      </p:pic>
      <p:pic>
        <p:nvPicPr>
          <p:cNvPr id="56" name="Picture 55">
            <a:extLst>
              <a:ext uri="{FF2B5EF4-FFF2-40B4-BE49-F238E27FC236}">
                <a16:creationId xmlns:a16="http://schemas.microsoft.com/office/drawing/2014/main" id="{541B3F3A-CA33-F443-F697-5FC134EDC11A}"/>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99255" y="3554064"/>
            <a:ext cx="292945" cy="292945"/>
          </a:xfrm>
          <a:prstGeom prst="rect">
            <a:avLst/>
          </a:prstGeom>
        </p:spPr>
      </p:pic>
      <p:pic>
        <p:nvPicPr>
          <p:cNvPr id="60" name="Graphic 59">
            <a:extLst>
              <a:ext uri="{FF2B5EF4-FFF2-40B4-BE49-F238E27FC236}">
                <a16:creationId xmlns:a16="http://schemas.microsoft.com/office/drawing/2014/main" id="{B8D99287-F68B-4B76-99A5-1BC0B86230D4}"/>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023600" y="3623699"/>
            <a:ext cx="491156" cy="561322"/>
          </a:xfrm>
          <a:prstGeom prst="rect">
            <a:avLst/>
          </a:prstGeom>
        </p:spPr>
      </p:pic>
      <p:pic>
        <p:nvPicPr>
          <p:cNvPr id="62" name="Graphic 61">
            <a:extLst>
              <a:ext uri="{FF2B5EF4-FFF2-40B4-BE49-F238E27FC236}">
                <a16:creationId xmlns:a16="http://schemas.microsoft.com/office/drawing/2014/main" id="{C0FA7DB6-B434-1B47-FDB5-97A0CBE33AD5}"/>
              </a:ext>
            </a:extLst>
          </p:cNvPr>
          <p:cNvPicPr>
            <a:picLocks noChangeAspect="1"/>
          </p:cNvPicPr>
          <p:nvPr/>
        </p:nvPicPr>
        <p:blipFill>
          <a:blip r:embed="rId11" cstate="email">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045251" y="2907107"/>
            <a:ext cx="473067" cy="540648"/>
          </a:xfrm>
          <a:prstGeom prst="rect">
            <a:avLst/>
          </a:prstGeom>
        </p:spPr>
      </p:pic>
      <p:pic>
        <p:nvPicPr>
          <p:cNvPr id="64" name="Graphic 63">
            <a:extLst>
              <a:ext uri="{FF2B5EF4-FFF2-40B4-BE49-F238E27FC236}">
                <a16:creationId xmlns:a16="http://schemas.microsoft.com/office/drawing/2014/main" id="{6D019D6E-F7E5-8192-74A7-DC921DC5318B}"/>
              </a:ext>
            </a:extLst>
          </p:cNvPr>
          <p:cNvPicPr>
            <a:picLocks noChangeAspect="1"/>
          </p:cNvPicPr>
          <p:nvPr/>
        </p:nvPicPr>
        <p:blipFill>
          <a:blip r:embed="rId13" cstate="email">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046545" y="2160659"/>
            <a:ext cx="478284" cy="546611"/>
          </a:xfrm>
          <a:prstGeom prst="rect">
            <a:avLst/>
          </a:prstGeom>
        </p:spPr>
      </p:pic>
      <p:pic>
        <p:nvPicPr>
          <p:cNvPr id="66" name="Picture 65">
            <a:extLst>
              <a:ext uri="{FF2B5EF4-FFF2-40B4-BE49-F238E27FC236}">
                <a16:creationId xmlns:a16="http://schemas.microsoft.com/office/drawing/2014/main" id="{E5A1EABC-597B-7733-0E5E-48B60853F1FA}"/>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252893" y="2557176"/>
            <a:ext cx="262224" cy="262224"/>
          </a:xfrm>
          <a:prstGeom prst="rect">
            <a:avLst/>
          </a:prstGeom>
        </p:spPr>
      </p:pic>
      <p:pic>
        <p:nvPicPr>
          <p:cNvPr id="67" name="Picture 66">
            <a:extLst>
              <a:ext uri="{FF2B5EF4-FFF2-40B4-BE49-F238E27FC236}">
                <a16:creationId xmlns:a16="http://schemas.microsoft.com/office/drawing/2014/main" id="{EC23061D-265D-9289-7D56-6C0E5DB6C565}"/>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3252140" y="3262572"/>
            <a:ext cx="278965" cy="208762"/>
          </a:xfrm>
          <a:prstGeom prst="rect">
            <a:avLst/>
          </a:prstGeom>
        </p:spPr>
      </p:pic>
      <p:pic>
        <p:nvPicPr>
          <p:cNvPr id="68" name="Picture 67">
            <a:extLst>
              <a:ext uri="{FF2B5EF4-FFF2-40B4-BE49-F238E27FC236}">
                <a16:creationId xmlns:a16="http://schemas.microsoft.com/office/drawing/2014/main" id="{C7CACC65-685F-D06A-426F-93F423CD7D13}"/>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255312" y="2918581"/>
            <a:ext cx="264886" cy="264886"/>
          </a:xfrm>
          <a:prstGeom prst="rect">
            <a:avLst/>
          </a:prstGeom>
        </p:spPr>
      </p:pic>
      <p:pic>
        <p:nvPicPr>
          <p:cNvPr id="69" name="Picture 68">
            <a:extLst>
              <a:ext uri="{FF2B5EF4-FFF2-40B4-BE49-F238E27FC236}">
                <a16:creationId xmlns:a16="http://schemas.microsoft.com/office/drawing/2014/main" id="{BC9FDA50-08CC-D21F-53F4-54699AB48E14}"/>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246121" y="3562531"/>
            <a:ext cx="292945" cy="292945"/>
          </a:xfrm>
          <a:prstGeom prst="rect">
            <a:avLst/>
          </a:prstGeom>
        </p:spPr>
      </p:pic>
      <p:grpSp>
        <p:nvGrpSpPr>
          <p:cNvPr id="70" name="Group 69">
            <a:extLst>
              <a:ext uri="{FF2B5EF4-FFF2-40B4-BE49-F238E27FC236}">
                <a16:creationId xmlns:a16="http://schemas.microsoft.com/office/drawing/2014/main" id="{8D2DDC30-2F6E-A973-68FB-E5B26F0226D5}"/>
              </a:ext>
            </a:extLst>
          </p:cNvPr>
          <p:cNvGrpSpPr/>
          <p:nvPr/>
        </p:nvGrpSpPr>
        <p:grpSpPr>
          <a:xfrm>
            <a:off x="8458198" y="2165313"/>
            <a:ext cx="2463802" cy="1498913"/>
            <a:chOff x="9153476" y="3221988"/>
            <a:chExt cx="2805268" cy="1498913"/>
          </a:xfrm>
        </p:grpSpPr>
        <p:sp>
          <p:nvSpPr>
            <p:cNvPr id="71" name="object 20">
              <a:extLst>
                <a:ext uri="{FF2B5EF4-FFF2-40B4-BE49-F238E27FC236}">
                  <a16:creationId xmlns:a16="http://schemas.microsoft.com/office/drawing/2014/main" id="{A6FAADE2-A105-5DA9-3442-57FCCAED4852}"/>
                </a:ext>
              </a:extLst>
            </p:cNvPr>
            <p:cNvSpPr txBox="1"/>
            <p:nvPr/>
          </p:nvSpPr>
          <p:spPr>
            <a:xfrm>
              <a:off x="9153476" y="3221988"/>
              <a:ext cx="2360024" cy="320601"/>
            </a:xfrm>
            <a:prstGeom prst="rect">
              <a:avLst/>
            </a:prstGeom>
          </p:spPr>
          <p:txBody>
            <a:bodyPr vert="horz" wrap="square" lIns="0" tIns="12700" rIns="0" bIns="0" rtlCol="0">
              <a:spAutoFit/>
            </a:bodyPr>
            <a:lstStyle/>
            <a:p>
              <a:pPr marL="12700">
                <a:lnSpc>
                  <a:spcPct val="100000"/>
                </a:lnSpc>
                <a:spcBef>
                  <a:spcPts val="20"/>
                </a:spcBef>
              </a:pPr>
              <a:r>
                <a:rPr lang="en-US" sz="2000" b="1">
                  <a:solidFill>
                    <a:schemeClr val="accent1"/>
                  </a:solidFill>
                  <a:cs typeface="Montserrat"/>
                </a:rPr>
                <a:t>Watson Lake, </a:t>
              </a:r>
              <a:r>
                <a:rPr sz="2000" b="1">
                  <a:solidFill>
                    <a:schemeClr val="accent1"/>
                  </a:solidFill>
                  <a:cs typeface="Montserrat"/>
                </a:rPr>
                <a:t>BC</a:t>
              </a:r>
              <a:endParaRPr sz="2000">
                <a:solidFill>
                  <a:schemeClr val="accent1"/>
                </a:solidFill>
                <a:cs typeface="Montserrat"/>
              </a:endParaRPr>
            </a:p>
          </p:txBody>
        </p:sp>
        <p:sp>
          <p:nvSpPr>
            <p:cNvPr id="72" name="object 23">
              <a:extLst>
                <a:ext uri="{FF2B5EF4-FFF2-40B4-BE49-F238E27FC236}">
                  <a16:creationId xmlns:a16="http://schemas.microsoft.com/office/drawing/2014/main" id="{6102EED2-41BC-AC68-FFE2-CCE17E98CED3}"/>
                </a:ext>
              </a:extLst>
            </p:cNvPr>
            <p:cNvSpPr txBox="1"/>
            <p:nvPr/>
          </p:nvSpPr>
          <p:spPr>
            <a:xfrm>
              <a:off x="9549440" y="4282319"/>
              <a:ext cx="2409304" cy="438582"/>
            </a:xfrm>
            <a:prstGeom prst="rect">
              <a:avLst/>
            </a:prstGeom>
          </p:spPr>
          <p:txBody>
            <a:bodyPr vert="horz" wrap="square" lIns="0" tIns="66040" rIns="0" bIns="0" rtlCol="0">
              <a:spAutoFit/>
            </a:bodyPr>
            <a:lstStyle/>
            <a:p>
              <a:pPr marL="12700">
                <a:lnSpc>
                  <a:spcPct val="100000"/>
                </a:lnSpc>
                <a:spcBef>
                  <a:spcPts val="520"/>
                </a:spcBef>
              </a:pPr>
              <a:r>
                <a:rPr lang="en-US" sz="1000" spc="-5">
                  <a:solidFill>
                    <a:schemeClr val="bg2"/>
                  </a:solidFill>
                  <a:cs typeface="Montserrat"/>
                </a:rPr>
                <a:t>812A Adela Trail Unit#2, PO Box 655</a:t>
              </a:r>
            </a:p>
            <a:p>
              <a:pPr marL="12700">
                <a:lnSpc>
                  <a:spcPct val="100000"/>
                </a:lnSpc>
                <a:spcBef>
                  <a:spcPts val="520"/>
                </a:spcBef>
              </a:pPr>
              <a:r>
                <a:rPr lang="en-US" sz="1000" spc="-5">
                  <a:solidFill>
                    <a:schemeClr val="bg2"/>
                  </a:solidFill>
                  <a:cs typeface="Montserrat"/>
                </a:rPr>
                <a:t>Watson Lake, Yukon, Y0A 1C0</a:t>
              </a:r>
              <a:endParaRPr lang="en-US" sz="1000">
                <a:solidFill>
                  <a:schemeClr val="bg2"/>
                </a:solidFill>
                <a:cs typeface="Montserrat"/>
              </a:endParaRPr>
            </a:p>
          </p:txBody>
        </p:sp>
        <p:sp>
          <p:nvSpPr>
            <p:cNvPr id="73" name="object 21">
              <a:extLst>
                <a:ext uri="{FF2B5EF4-FFF2-40B4-BE49-F238E27FC236}">
                  <a16:creationId xmlns:a16="http://schemas.microsoft.com/office/drawing/2014/main" id="{B1E41DD7-F376-48BC-7F1B-B36049E4A2C0}"/>
                </a:ext>
              </a:extLst>
            </p:cNvPr>
            <p:cNvSpPr txBox="1"/>
            <p:nvPr/>
          </p:nvSpPr>
          <p:spPr>
            <a:xfrm>
              <a:off x="9565516" y="3688204"/>
              <a:ext cx="2380484" cy="166712"/>
            </a:xfrm>
            <a:prstGeom prst="rect">
              <a:avLst/>
            </a:prstGeom>
          </p:spPr>
          <p:txBody>
            <a:bodyPr vert="horz" wrap="square" lIns="0" tIns="12700" rIns="0" bIns="0" rtlCol="0">
              <a:spAutoFit/>
            </a:bodyPr>
            <a:lstStyle/>
            <a:p>
              <a:pPr marL="12700">
                <a:lnSpc>
                  <a:spcPct val="100000"/>
                </a:lnSpc>
                <a:spcBef>
                  <a:spcPts val="100"/>
                </a:spcBef>
              </a:pPr>
              <a:r>
                <a:rPr lang="en-CA" sz="1000" b="0" i="0" u="none" strike="noStrike">
                  <a:solidFill>
                    <a:schemeClr val="bg2"/>
                  </a:solidFill>
                  <a:effectLst/>
                  <a:latin typeface="Calibri" panose="020F0502020204030204" pitchFamily="34" charset="0"/>
                </a:rPr>
                <a:t>+1 867 536 2727 or +1 867 536 2728</a:t>
              </a:r>
              <a:endParaRPr sz="1000">
                <a:solidFill>
                  <a:schemeClr val="bg2"/>
                </a:solidFill>
                <a:cs typeface="Montserrat"/>
              </a:endParaRPr>
            </a:p>
          </p:txBody>
        </p:sp>
      </p:grpSp>
      <p:pic>
        <p:nvPicPr>
          <p:cNvPr id="76" name="Picture 75">
            <a:extLst>
              <a:ext uri="{FF2B5EF4-FFF2-40B4-BE49-F238E27FC236}">
                <a16:creationId xmlns:a16="http://schemas.microsoft.com/office/drawing/2014/main" id="{D7639CDC-737F-ED28-001C-8ADCCA07C47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028067" y="2557176"/>
            <a:ext cx="262224" cy="262224"/>
          </a:xfrm>
          <a:prstGeom prst="rect">
            <a:avLst/>
          </a:prstGeom>
        </p:spPr>
      </p:pic>
      <p:pic>
        <p:nvPicPr>
          <p:cNvPr id="77" name="Picture 76">
            <a:extLst>
              <a:ext uri="{FF2B5EF4-FFF2-40B4-BE49-F238E27FC236}">
                <a16:creationId xmlns:a16="http://schemas.microsoft.com/office/drawing/2014/main" id="{5ED36660-6DE2-079D-F192-41B7BFAE5FCE}"/>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6027314" y="2918695"/>
            <a:ext cx="278965" cy="208762"/>
          </a:xfrm>
          <a:prstGeom prst="rect">
            <a:avLst/>
          </a:prstGeom>
        </p:spPr>
      </p:pic>
      <p:pic>
        <p:nvPicPr>
          <p:cNvPr id="78" name="Picture 77">
            <a:extLst>
              <a:ext uri="{FF2B5EF4-FFF2-40B4-BE49-F238E27FC236}">
                <a16:creationId xmlns:a16="http://schemas.microsoft.com/office/drawing/2014/main" id="{14BD30A2-EFBB-8265-FBDA-53B71E90F153}"/>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021295" y="3218654"/>
            <a:ext cx="292945" cy="292945"/>
          </a:xfrm>
          <a:prstGeom prst="rect">
            <a:avLst/>
          </a:prstGeom>
        </p:spPr>
      </p:pic>
      <p:sp>
        <p:nvSpPr>
          <p:cNvPr id="79" name="object 22">
            <a:extLst>
              <a:ext uri="{FF2B5EF4-FFF2-40B4-BE49-F238E27FC236}">
                <a16:creationId xmlns:a16="http://schemas.microsoft.com/office/drawing/2014/main" id="{B5BEAEE3-05A6-41B8-798B-5EA7E9DDD9E8}"/>
              </a:ext>
            </a:extLst>
          </p:cNvPr>
          <p:cNvSpPr txBox="1"/>
          <p:nvPr/>
        </p:nvSpPr>
        <p:spPr>
          <a:xfrm>
            <a:off x="6387779" y="2940128"/>
            <a:ext cx="2216785" cy="166712"/>
          </a:xfrm>
          <a:prstGeom prst="rect">
            <a:avLst/>
          </a:prstGeom>
        </p:spPr>
        <p:txBody>
          <a:bodyPr vert="horz" wrap="square" lIns="0" tIns="12700" rIns="0" bIns="0" rtlCol="0">
            <a:spAutoFit/>
          </a:bodyPr>
          <a:lstStyle/>
          <a:p>
            <a:pPr marL="12700">
              <a:lnSpc>
                <a:spcPct val="100000"/>
              </a:lnSpc>
              <a:spcBef>
                <a:spcPts val="100"/>
              </a:spcBef>
            </a:pPr>
            <a:r>
              <a:rPr lang="en-CA" sz="1000" b="0" i="0">
                <a:solidFill>
                  <a:schemeClr val="bg2"/>
                </a:solidFill>
                <a:effectLst/>
                <a:latin typeface="Calibri" panose="020F0502020204030204" pitchFamily="34" charset="0"/>
                <a:hlinkClick r:id="rId15">
                  <a:extLst>
                    <a:ext uri="{A12FA001-AC4F-418D-AE19-62706E023703}">
                      <ahyp:hlinkClr xmlns:ahyp="http://schemas.microsoft.com/office/drawing/2018/hyperlinkcolor" val="tx"/>
                    </a:ext>
                  </a:extLst>
                </a:hlinkClick>
              </a:rPr>
              <a:t>bpelletier@seabridgegold.com</a:t>
            </a:r>
            <a:endParaRPr lang="en-CA" sz="1000">
              <a:solidFill>
                <a:schemeClr val="bg2"/>
              </a:solidFill>
              <a:cs typeface="Montserrat"/>
            </a:endParaRPr>
          </a:p>
        </p:txBody>
      </p:sp>
      <p:sp>
        <p:nvSpPr>
          <p:cNvPr id="81" name="object 22">
            <a:extLst>
              <a:ext uri="{FF2B5EF4-FFF2-40B4-BE49-F238E27FC236}">
                <a16:creationId xmlns:a16="http://schemas.microsoft.com/office/drawing/2014/main" id="{1565CF64-D588-3276-09FE-103902F5AEAE}"/>
              </a:ext>
            </a:extLst>
          </p:cNvPr>
          <p:cNvSpPr txBox="1"/>
          <p:nvPr/>
        </p:nvSpPr>
        <p:spPr>
          <a:xfrm>
            <a:off x="8797442" y="2931661"/>
            <a:ext cx="2216785" cy="166712"/>
          </a:xfrm>
          <a:prstGeom prst="rect">
            <a:avLst/>
          </a:prstGeom>
        </p:spPr>
        <p:txBody>
          <a:bodyPr vert="horz" wrap="square" lIns="0" tIns="12700" rIns="0" bIns="0" rtlCol="0">
            <a:spAutoFit/>
          </a:bodyPr>
          <a:lstStyle/>
          <a:p>
            <a:pPr marL="12700">
              <a:lnSpc>
                <a:spcPct val="100000"/>
              </a:lnSpc>
              <a:spcBef>
                <a:spcPts val="100"/>
              </a:spcBef>
            </a:pPr>
            <a:r>
              <a:rPr lang="en-CA" sz="1000" b="0" i="0" u="sng">
                <a:solidFill>
                  <a:schemeClr val="bg2"/>
                </a:solidFill>
                <a:effectLst/>
                <a:latin typeface="Calibri" panose="020F0502020204030204" pitchFamily="34" charset="0"/>
                <a:hlinkClick r:id="rId16" tooltip="mailto:susan@seabridgegold.com">
                  <a:extLst>
                    <a:ext uri="{A12FA001-AC4F-418D-AE19-62706E023703}">
                      <ahyp:hlinkClr xmlns:ahyp="http://schemas.microsoft.com/office/drawing/2018/hyperlinkcolor" val="tx"/>
                    </a:ext>
                  </a:extLst>
                </a:hlinkClick>
              </a:rPr>
              <a:t>susan@seabridgegold.com</a:t>
            </a:r>
            <a:endParaRPr lang="en-CA" sz="1000">
              <a:solidFill>
                <a:schemeClr val="bg2"/>
              </a:solidFill>
              <a:cs typeface="Montserrat"/>
            </a:endParaRPr>
          </a:p>
        </p:txBody>
      </p:sp>
      <p:pic>
        <p:nvPicPr>
          <p:cNvPr id="84" name="Picture 83">
            <a:extLst>
              <a:ext uri="{FF2B5EF4-FFF2-40B4-BE49-F238E27FC236}">
                <a16:creationId xmlns:a16="http://schemas.microsoft.com/office/drawing/2014/main" id="{1DCA986D-48A2-A54B-4920-78A0D3DC2D8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458200" y="2557176"/>
            <a:ext cx="262224" cy="262224"/>
          </a:xfrm>
          <a:prstGeom prst="rect">
            <a:avLst/>
          </a:prstGeom>
        </p:spPr>
      </p:pic>
      <p:pic>
        <p:nvPicPr>
          <p:cNvPr id="85" name="Picture 84">
            <a:extLst>
              <a:ext uri="{FF2B5EF4-FFF2-40B4-BE49-F238E27FC236}">
                <a16:creationId xmlns:a16="http://schemas.microsoft.com/office/drawing/2014/main" id="{650692A2-DE7D-2958-D44B-A8B2D078F619}"/>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8440514" y="2918695"/>
            <a:ext cx="278965" cy="208762"/>
          </a:xfrm>
          <a:prstGeom prst="rect">
            <a:avLst/>
          </a:prstGeom>
        </p:spPr>
      </p:pic>
      <p:pic>
        <p:nvPicPr>
          <p:cNvPr id="86" name="Picture 85">
            <a:extLst>
              <a:ext uri="{FF2B5EF4-FFF2-40B4-BE49-F238E27FC236}">
                <a16:creationId xmlns:a16="http://schemas.microsoft.com/office/drawing/2014/main" id="{527CCFB0-BB88-0CFF-DE9C-49E0375ACF11}"/>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434495" y="3218654"/>
            <a:ext cx="292945" cy="292945"/>
          </a:xfrm>
          <a:prstGeom prst="rect">
            <a:avLst/>
          </a:prstGeom>
        </p:spPr>
      </p:pic>
    </p:spTree>
    <p:extLst>
      <p:ext uri="{BB962C8B-B14F-4D97-AF65-F5344CB8AC3E}">
        <p14:creationId xmlns:p14="http://schemas.microsoft.com/office/powerpoint/2010/main" val="338401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86">
            <a:extLst>
              <a:ext uri="{FF2B5EF4-FFF2-40B4-BE49-F238E27FC236}">
                <a16:creationId xmlns:a16="http://schemas.microsoft.com/office/drawing/2014/main" id="{39795285-9CB6-EA93-3618-54259274BFE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992586" y="15400"/>
            <a:ext cx="2674799" cy="6400800"/>
          </a:xfrm>
          <a:prstGeom prst="rect">
            <a:avLst/>
          </a:prstGeom>
        </p:spPr>
      </p:pic>
      <p:pic>
        <p:nvPicPr>
          <p:cNvPr id="11" name="Graphic 10">
            <a:extLst>
              <a:ext uri="{FF2B5EF4-FFF2-40B4-BE49-F238E27FC236}">
                <a16:creationId xmlns:a16="http://schemas.microsoft.com/office/drawing/2014/main" id="{37E2C576-82AA-0722-F2AD-C5C8E72024E7}"/>
              </a:ext>
            </a:extLst>
          </p:cNvPr>
          <p:cNvPicPr>
            <a:picLocks noChangeAspect="1"/>
          </p:cNvPicPr>
          <p:nvPr/>
        </p:nvPicPr>
        <p:blipFill rotWithShape="1">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rcRect t="13314" b="2714"/>
          <a:stretch/>
        </p:blipFill>
        <p:spPr>
          <a:xfrm>
            <a:off x="3618303" y="0"/>
            <a:ext cx="5660571" cy="6375400"/>
          </a:xfrm>
          <a:prstGeom prst="rect">
            <a:avLst/>
          </a:prstGeom>
        </p:spPr>
      </p:pic>
      <p:sp>
        <p:nvSpPr>
          <p:cNvPr id="6" name="Title 1">
            <a:extLst>
              <a:ext uri="{FF2B5EF4-FFF2-40B4-BE49-F238E27FC236}">
                <a16:creationId xmlns:a16="http://schemas.microsoft.com/office/drawing/2014/main" id="{B771C7BB-C18A-0FB4-6C22-EB089AC1947F}"/>
              </a:ext>
            </a:extLst>
          </p:cNvPr>
          <p:cNvSpPr>
            <a:spLocks noGrp="1"/>
          </p:cNvSpPr>
          <p:nvPr>
            <p:ph type="title"/>
          </p:nvPr>
        </p:nvSpPr>
        <p:spPr>
          <a:xfrm>
            <a:off x="357281" y="448776"/>
            <a:ext cx="5832475" cy="652466"/>
          </a:xfrm>
        </p:spPr>
        <p:txBody>
          <a:bodyPr/>
          <a:lstStyle/>
          <a:p>
            <a:pPr algn="l"/>
            <a:r>
              <a:rPr lang="en-CA" sz="3300" b="0" cap="none">
                <a:solidFill>
                  <a:srgbClr val="D79922"/>
                </a:solidFill>
                <a:latin typeface="Calibri Light" panose="020F0302020204030204" pitchFamily="34" charset="0"/>
                <a:cs typeface="Calibri Light" panose="020F0302020204030204" pitchFamily="34" charset="0"/>
              </a:rPr>
              <a:t>North American Portfolio of </a:t>
            </a:r>
            <a:br>
              <a:rPr lang="en-CA" sz="3300" b="0" cap="none">
                <a:solidFill>
                  <a:srgbClr val="D79922"/>
                </a:solidFill>
                <a:latin typeface="Calibri Light" panose="020F0302020204030204" pitchFamily="34" charset="0"/>
                <a:cs typeface="Calibri Light" panose="020F0302020204030204" pitchFamily="34" charset="0"/>
              </a:rPr>
            </a:br>
            <a:r>
              <a:rPr lang="en-CA" sz="3300" b="0" cap="none">
                <a:solidFill>
                  <a:srgbClr val="D79922"/>
                </a:solidFill>
                <a:latin typeface="Calibri Light" panose="020F0302020204030204" pitchFamily="34" charset="0"/>
                <a:cs typeface="Calibri Light" panose="020F0302020204030204" pitchFamily="34" charset="0"/>
              </a:rPr>
              <a:t>Premier Gold and Copper Projects</a:t>
            </a:r>
            <a:endParaRPr lang="en-US" sz="3300" b="0" cap="none">
              <a:solidFill>
                <a:srgbClr val="D79922"/>
              </a:solidFill>
              <a:latin typeface="Calibri Light" panose="020F0302020204030204" pitchFamily="34" charset="0"/>
              <a:cs typeface="Calibri Light" panose="020F0302020204030204" pitchFamily="34" charset="0"/>
            </a:endParaRPr>
          </a:p>
        </p:txBody>
      </p:sp>
      <p:sp>
        <p:nvSpPr>
          <p:cNvPr id="3" name="Date Placeholder 2">
            <a:extLst>
              <a:ext uri="{FF2B5EF4-FFF2-40B4-BE49-F238E27FC236}">
                <a16:creationId xmlns:a16="http://schemas.microsoft.com/office/drawing/2014/main" id="{629F858D-31AB-5195-9884-1853FAA7211B}"/>
              </a:ext>
            </a:extLst>
          </p:cNvPr>
          <p:cNvSpPr>
            <a:spLocks noGrp="1"/>
          </p:cNvSpPr>
          <p:nvPr>
            <p:ph type="dt" sz="half" idx="2"/>
          </p:nvPr>
        </p:nvSpPr>
        <p:spPr>
          <a:prstGeom prst="rect">
            <a:avLst/>
          </a:prstGeom>
        </p:spPr>
        <p:txBody>
          <a:bodyPr/>
          <a:lstStyle/>
          <a:p>
            <a:r>
              <a:rPr lang="en-US"/>
              <a:t>|   2025</a:t>
            </a:r>
          </a:p>
        </p:txBody>
      </p:sp>
      <p:sp>
        <p:nvSpPr>
          <p:cNvPr id="4" name="Footer Placeholder 3">
            <a:extLst>
              <a:ext uri="{FF2B5EF4-FFF2-40B4-BE49-F238E27FC236}">
                <a16:creationId xmlns:a16="http://schemas.microsoft.com/office/drawing/2014/main" id="{C094D6EF-DF10-E167-4091-64819E60EEB1}"/>
              </a:ext>
            </a:extLst>
          </p:cNvPr>
          <p:cNvSpPr>
            <a:spLocks noGrp="1"/>
          </p:cNvSpPr>
          <p:nvPr>
            <p:ph type="ftr" sz="quarter" idx="3"/>
          </p:nvPr>
        </p:nvSpPr>
        <p:spPr>
          <a:prstGeom prst="rect">
            <a:avLst/>
          </a:prstGeom>
        </p:spPr>
        <p:txBody>
          <a:bodyPr/>
          <a:lstStyle/>
          <a:p>
            <a:r>
              <a:rPr lang="en-CA"/>
              <a:t>Www.seabridgegold.com</a:t>
            </a:r>
            <a:endParaRPr lang="en-US"/>
          </a:p>
        </p:txBody>
      </p:sp>
      <p:sp>
        <p:nvSpPr>
          <p:cNvPr id="5" name="Slide Number Placeholder 4">
            <a:extLst>
              <a:ext uri="{FF2B5EF4-FFF2-40B4-BE49-F238E27FC236}">
                <a16:creationId xmlns:a16="http://schemas.microsoft.com/office/drawing/2014/main" id="{F074D405-9547-1221-AC84-9AFCFCB146FE}"/>
              </a:ext>
            </a:extLst>
          </p:cNvPr>
          <p:cNvSpPr>
            <a:spLocks noGrp="1"/>
          </p:cNvSpPr>
          <p:nvPr>
            <p:ph type="sldNum" sz="quarter" idx="4"/>
          </p:nvPr>
        </p:nvSpPr>
        <p:spPr>
          <a:prstGeom prst="rect">
            <a:avLst/>
          </a:prstGeom>
        </p:spPr>
        <p:txBody>
          <a:bodyPr/>
          <a:lstStyle/>
          <a:p>
            <a:fld id="{A41F8B9C-F68A-4CB4-A897-D02AFE5D748E}" type="slidenum">
              <a:rPr lang="en-US" smtClean="0"/>
              <a:pPr/>
              <a:t>3</a:t>
            </a:fld>
            <a:endParaRPr lang="en-US"/>
          </a:p>
        </p:txBody>
      </p:sp>
      <p:grpSp>
        <p:nvGrpSpPr>
          <p:cNvPr id="13" name="Group 21">
            <a:extLst>
              <a:ext uri="{FF2B5EF4-FFF2-40B4-BE49-F238E27FC236}">
                <a16:creationId xmlns:a16="http://schemas.microsoft.com/office/drawing/2014/main" id="{29382029-5870-9169-90FA-0DD679BE145B}"/>
              </a:ext>
            </a:extLst>
          </p:cNvPr>
          <p:cNvGrpSpPr/>
          <p:nvPr/>
        </p:nvGrpSpPr>
        <p:grpSpPr bwMode="auto">
          <a:xfrm>
            <a:off x="403944" y="1456634"/>
            <a:ext cx="11724556" cy="4944162"/>
            <a:chOff x="353207" y="1478443"/>
            <a:chExt cx="11724556" cy="4712024"/>
          </a:xfrm>
        </p:grpSpPr>
        <p:grpSp>
          <p:nvGrpSpPr>
            <p:cNvPr id="16" name="Group 3">
              <a:extLst>
                <a:ext uri="{FF2B5EF4-FFF2-40B4-BE49-F238E27FC236}">
                  <a16:creationId xmlns:a16="http://schemas.microsoft.com/office/drawing/2014/main" id="{F55E2477-A2A0-2EAE-2B56-B8B98C0058B4}"/>
                </a:ext>
              </a:extLst>
            </p:cNvPr>
            <p:cNvGrpSpPr/>
            <p:nvPr/>
          </p:nvGrpSpPr>
          <p:grpSpPr bwMode="auto">
            <a:xfrm>
              <a:off x="353207" y="3690081"/>
              <a:ext cx="4614105" cy="2097380"/>
              <a:chOff x="353207" y="3820705"/>
              <a:chExt cx="4614105" cy="2097380"/>
            </a:xfrm>
          </p:grpSpPr>
          <p:sp>
            <p:nvSpPr>
              <p:cNvPr id="47" name="object 24">
                <a:extLst>
                  <a:ext uri="{FF2B5EF4-FFF2-40B4-BE49-F238E27FC236}">
                    <a16:creationId xmlns:a16="http://schemas.microsoft.com/office/drawing/2014/main" id="{59971FF8-31AC-0683-E17D-475BDA9BB690}"/>
                  </a:ext>
                </a:extLst>
              </p:cNvPr>
              <p:cNvSpPr>
                <a:spLocks/>
              </p:cNvSpPr>
              <p:nvPr/>
            </p:nvSpPr>
            <p:spPr bwMode="auto">
              <a:xfrm>
                <a:off x="441062" y="3820705"/>
                <a:ext cx="1713230" cy="391713"/>
              </a:xfrm>
              <a:prstGeom prst="rect">
                <a:avLst/>
              </a:prstGeom>
              <a:grpFill/>
            </p:spPr>
            <p:txBody>
              <a:bodyPr vert="horz" wrap="square" lIns="0" tIns="71755" rIns="0" bIns="0" rtlCol="0">
                <a:spAutoFit/>
              </a:bodyPr>
              <a:lstStyle/>
              <a:p>
                <a:pPr marL="12700">
                  <a:defRPr/>
                </a:pPr>
                <a:r>
                  <a:rPr lang="en-CA" sz="1200" b="1" spc="15">
                    <a:solidFill>
                      <a:srgbClr val="9FACB8"/>
                    </a:solidFill>
                    <a:cs typeface="Montserrat"/>
                  </a:rPr>
                  <a:t>KSM </a:t>
                </a:r>
                <a:r>
                  <a:rPr sz="1200" b="1" spc="15">
                    <a:solidFill>
                      <a:srgbClr val="9FACB8"/>
                    </a:solidFill>
                    <a:cs typeface="Montserrat"/>
                  </a:rPr>
                  <a:t>(100%)</a:t>
                </a:r>
                <a:endParaRPr sz="1200">
                  <a:solidFill>
                    <a:srgbClr val="9FACB8"/>
                  </a:solidFill>
                  <a:cs typeface="Montserrat"/>
                </a:endParaRPr>
              </a:p>
              <a:p>
                <a:pPr marL="12700">
                  <a:defRPr/>
                </a:pPr>
                <a:r>
                  <a:rPr sz="1000" spc="-5">
                    <a:solidFill>
                      <a:srgbClr val="9FACB8"/>
                    </a:solidFill>
                    <a:cs typeface="Montserrat"/>
                  </a:rPr>
                  <a:t>British</a:t>
                </a:r>
                <a:r>
                  <a:rPr sz="1000" spc="-15">
                    <a:solidFill>
                      <a:srgbClr val="9FACB8"/>
                    </a:solidFill>
                    <a:cs typeface="Montserrat"/>
                  </a:rPr>
                  <a:t> </a:t>
                </a:r>
                <a:r>
                  <a:rPr sz="1000" spc="-5">
                    <a:solidFill>
                      <a:srgbClr val="9FACB8"/>
                    </a:solidFill>
                    <a:cs typeface="Montserrat"/>
                  </a:rPr>
                  <a:t>Columbia,</a:t>
                </a:r>
                <a:r>
                  <a:rPr sz="1000" spc="-10">
                    <a:solidFill>
                      <a:srgbClr val="9FACB8"/>
                    </a:solidFill>
                    <a:cs typeface="Montserrat"/>
                  </a:rPr>
                  <a:t> </a:t>
                </a:r>
                <a:r>
                  <a:rPr sz="1000" spc="-5">
                    <a:solidFill>
                      <a:srgbClr val="9FACB8"/>
                    </a:solidFill>
                    <a:cs typeface="Montserrat"/>
                  </a:rPr>
                  <a:t>Canada</a:t>
                </a:r>
                <a:endParaRPr sz="1000">
                  <a:solidFill>
                    <a:srgbClr val="9FACB8"/>
                  </a:solidFill>
                  <a:cs typeface="Montserrat"/>
                </a:endParaRPr>
              </a:p>
            </p:txBody>
          </p:sp>
          <p:sp>
            <p:nvSpPr>
              <p:cNvPr id="45" name="Content Placeholder 2">
                <a:extLst>
                  <a:ext uri="{FF2B5EF4-FFF2-40B4-BE49-F238E27FC236}">
                    <a16:creationId xmlns:a16="http://schemas.microsoft.com/office/drawing/2014/main" id="{5D098877-14B4-2B4F-931A-A7024F997879}"/>
                  </a:ext>
                </a:extLst>
              </p:cNvPr>
              <p:cNvSpPr>
                <a:spLocks/>
              </p:cNvSpPr>
              <p:nvPr/>
            </p:nvSpPr>
            <p:spPr bwMode="auto">
              <a:xfrm>
                <a:off x="353207" y="4254120"/>
                <a:ext cx="4614105" cy="1663965"/>
              </a:xfrm>
              <a:prstGeom prst="rect">
                <a:avLst/>
              </a:prstGeom>
              <a:grpFill/>
            </p:spPr>
            <p:txBody>
              <a:bodyPr/>
              <a:lstStyle>
                <a:lvl1pPr marL="266700" indent="-266700" algn="l" defTabSz="914400">
                  <a:lnSpc>
                    <a:spcPct val="125000"/>
                  </a:lnSpc>
                  <a:spcBef>
                    <a:spcPts val="500"/>
                  </a:spcBef>
                  <a:buClr>
                    <a:schemeClr val="accent1"/>
                  </a:buClr>
                  <a:buFont typeface="Montserrat"/>
                  <a:buChar char="▶"/>
                  <a:defRPr sz="1400">
                    <a:solidFill>
                      <a:schemeClr val="tx1"/>
                    </a:solidFill>
                    <a:latin typeface="+mn-lt"/>
                    <a:ea typeface="+mn-ea"/>
                    <a:cs typeface="+mn-cs"/>
                  </a:defRPr>
                </a:lvl1pPr>
                <a:lvl2pPr marL="450850" indent="-269875" algn="l" defTabSz="914400">
                  <a:lnSpc>
                    <a:spcPct val="125000"/>
                  </a:lnSpc>
                  <a:spcBef>
                    <a:spcPts val="500"/>
                  </a:spcBef>
                  <a:buClr>
                    <a:schemeClr val="accent1"/>
                  </a:buClr>
                  <a:buFont typeface="Montserrat"/>
                  <a:buChar char="▶"/>
                  <a:defRPr sz="1400">
                    <a:solidFill>
                      <a:schemeClr val="tx1"/>
                    </a:solidFill>
                    <a:latin typeface="+mn-lt"/>
                    <a:ea typeface="+mn-ea"/>
                    <a:cs typeface="+mn-cs"/>
                  </a:defRPr>
                </a:lvl2pPr>
                <a:lvl3pPr marL="720724" indent="-271463" algn="l" defTabSz="914400">
                  <a:lnSpc>
                    <a:spcPct val="125000"/>
                  </a:lnSpc>
                  <a:spcBef>
                    <a:spcPts val="500"/>
                  </a:spcBef>
                  <a:buClr>
                    <a:schemeClr val="accent1"/>
                  </a:buClr>
                  <a:buFont typeface="Montserrat"/>
                  <a:buChar char="▶"/>
                  <a:defRPr sz="1200">
                    <a:solidFill>
                      <a:schemeClr val="tx1"/>
                    </a:solidFill>
                    <a:latin typeface="+mn-lt"/>
                    <a:ea typeface="+mn-ea"/>
                    <a:cs typeface="+mn-cs"/>
                  </a:defRPr>
                </a:lvl3pPr>
                <a:lvl4pPr marL="992188" indent="-271463" algn="l" defTabSz="914400">
                  <a:lnSpc>
                    <a:spcPct val="125000"/>
                  </a:lnSpc>
                  <a:spcBef>
                    <a:spcPts val="500"/>
                  </a:spcBef>
                  <a:buClr>
                    <a:schemeClr val="accent1"/>
                  </a:buClr>
                  <a:buFont typeface="Montserrat"/>
                  <a:buChar char="▶"/>
                  <a:defRPr sz="1200">
                    <a:solidFill>
                      <a:schemeClr val="tx1"/>
                    </a:solidFill>
                    <a:latin typeface="+mn-lt"/>
                    <a:ea typeface="+mn-ea"/>
                    <a:cs typeface="+mn-cs"/>
                  </a:defRPr>
                </a:lvl4pPr>
                <a:lvl5pPr marL="1262063" indent="-258763" algn="l" defTabSz="914400">
                  <a:lnSpc>
                    <a:spcPct val="125000"/>
                  </a:lnSpc>
                  <a:spcBef>
                    <a:spcPts val="500"/>
                  </a:spcBef>
                  <a:buClr>
                    <a:schemeClr val="accent1"/>
                  </a:buClr>
                  <a:buFont typeface="Montserrat"/>
                  <a:buChar char="▶"/>
                  <a:defRPr sz="12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defTabSz="457200">
                  <a:lnSpc>
                    <a:spcPct val="100000"/>
                  </a:lnSpc>
                  <a:spcBef>
                    <a:spcPts val="0"/>
                  </a:spcBef>
                  <a:spcAft>
                    <a:spcPts val="300"/>
                  </a:spcAft>
                  <a:buClr>
                    <a:srgbClr val="DD9F27"/>
                  </a:buClr>
                  <a:defRPr/>
                </a:pPr>
                <a:r>
                  <a:rPr lang="en-CA" sz="1100" b="0" i="0" u="none" strike="noStrike" cap="none" spc="0">
                    <a:ln>
                      <a:noFill/>
                    </a:ln>
                  </a:rPr>
                  <a:t>One of the world’s largest undeveloped gold and copper projects</a:t>
                </a:r>
                <a:endParaRPr sz="1100"/>
              </a:p>
              <a:p>
                <a:pPr defTabSz="457200">
                  <a:lnSpc>
                    <a:spcPct val="100000"/>
                  </a:lnSpc>
                  <a:spcBef>
                    <a:spcPts val="0"/>
                  </a:spcBef>
                  <a:spcAft>
                    <a:spcPts val="300"/>
                  </a:spcAft>
                  <a:buClr>
                    <a:srgbClr val="DD9F27"/>
                  </a:buClr>
                  <a:defRPr/>
                </a:pPr>
                <a:r>
                  <a:rPr lang="en-US" sz="1100" b="0" i="0" u="none" strike="noStrike" cap="none" spc="0">
                    <a:ln>
                      <a:noFill/>
                    </a:ln>
                  </a:rPr>
                  <a:t>Received B.C. Environmental Assessment certificate and federal environmental approval</a:t>
                </a:r>
                <a:endParaRPr sz="1100"/>
              </a:p>
              <a:p>
                <a:pPr defTabSz="457200">
                  <a:lnSpc>
                    <a:spcPct val="100000"/>
                  </a:lnSpc>
                  <a:spcBef>
                    <a:spcPts val="0"/>
                  </a:spcBef>
                  <a:spcAft>
                    <a:spcPts val="300"/>
                  </a:spcAft>
                  <a:buClr>
                    <a:srgbClr val="DD9F27"/>
                  </a:buClr>
                  <a:defRPr/>
                </a:pPr>
                <a:r>
                  <a:rPr lang="en-US" sz="1100"/>
                  <a:t>2022 PFS captures 47.3M </a:t>
                </a:r>
                <a:r>
                  <a:rPr lang="en-US" sz="1100" err="1"/>
                  <a:t>ozs</a:t>
                </a:r>
                <a:r>
                  <a:rPr lang="en-US" sz="1100"/>
                  <a:t> Au and 7.3B </a:t>
                </a:r>
                <a:r>
                  <a:rPr lang="en-US" sz="1100" err="1"/>
                  <a:t>lbs</a:t>
                </a:r>
                <a:r>
                  <a:rPr lang="en-US" sz="1100"/>
                  <a:t> Cu and 160M </a:t>
                </a:r>
                <a:r>
                  <a:rPr lang="en-US" sz="1100" err="1"/>
                  <a:t>ozs</a:t>
                </a:r>
                <a:r>
                  <a:rPr lang="en-US" sz="1100"/>
                  <a:t> Ag in proven and probable reserves</a:t>
                </a:r>
                <a:endParaRPr sz="1100"/>
              </a:p>
              <a:p>
                <a:pPr defTabSz="457200">
                  <a:lnSpc>
                    <a:spcPct val="100000"/>
                  </a:lnSpc>
                  <a:spcBef>
                    <a:spcPts val="0"/>
                  </a:spcBef>
                  <a:spcAft>
                    <a:spcPts val="300"/>
                  </a:spcAft>
                  <a:buClr>
                    <a:srgbClr val="DD9F27"/>
                  </a:buClr>
                  <a:defRPr/>
                </a:pPr>
                <a:r>
                  <a:rPr lang="en-US" sz="1100"/>
                  <a:t>Recently completed 2022 PEA shows additional upside potential focused on copper rich deposits</a:t>
                </a:r>
              </a:p>
              <a:p>
                <a:pPr defTabSz="457200">
                  <a:lnSpc>
                    <a:spcPct val="100000"/>
                  </a:lnSpc>
                  <a:spcBef>
                    <a:spcPts val="0"/>
                  </a:spcBef>
                  <a:spcAft>
                    <a:spcPts val="300"/>
                  </a:spcAft>
                  <a:buClr>
                    <a:srgbClr val="DD9F27"/>
                  </a:buClr>
                  <a:defRPr/>
                </a:pPr>
                <a:r>
                  <a:rPr lang="en-US" sz="1100" b="0" i="0" u="none" strike="noStrike" cap="none" spc="0">
                    <a:ln>
                      <a:noFill/>
                    </a:ln>
                  </a:rPr>
                  <a:t>US$444</a:t>
                </a:r>
                <a:r>
                  <a:rPr lang="en-US" sz="1100"/>
                  <a:t> million spent on early site construction activities to lock in permits for life of project</a:t>
                </a:r>
              </a:p>
              <a:p>
                <a:pPr defTabSz="457200">
                  <a:lnSpc>
                    <a:spcPct val="100000"/>
                  </a:lnSpc>
                  <a:spcBef>
                    <a:spcPts val="0"/>
                  </a:spcBef>
                  <a:spcAft>
                    <a:spcPts val="300"/>
                  </a:spcAft>
                  <a:buClr>
                    <a:srgbClr val="DD9F27"/>
                  </a:buClr>
                  <a:defRPr/>
                </a:pPr>
                <a:r>
                  <a:rPr lang="en-US" sz="1100" b="1" i="0" u="sng" strike="noStrike" cap="none" spc="0">
                    <a:ln>
                      <a:noFill/>
                    </a:ln>
                  </a:rPr>
                  <a:t>Substantially Started designation received July 2024</a:t>
                </a:r>
                <a:r>
                  <a:rPr lang="en-US" sz="1100" b="1" i="0" strike="noStrike" cap="none" spc="0" baseline="30000">
                    <a:ln>
                      <a:noFill/>
                    </a:ln>
                  </a:rPr>
                  <a:t> (1)</a:t>
                </a:r>
                <a:endParaRPr lang="en-CA" sz="1100" b="1" i="0" strike="noStrike" cap="none" spc="0" baseline="30000">
                  <a:ln>
                    <a:noFill/>
                  </a:ln>
                </a:endParaRPr>
              </a:p>
              <a:p>
                <a:pPr marL="0" indent="0">
                  <a:spcAft>
                    <a:spcPts val="300"/>
                  </a:spcAft>
                  <a:buFont typeface="Montserrat"/>
                  <a:buNone/>
                  <a:defRPr/>
                </a:pPr>
                <a:endParaRPr lang="en-US" sz="1100"/>
              </a:p>
            </p:txBody>
          </p:sp>
        </p:grpSp>
        <p:grpSp>
          <p:nvGrpSpPr>
            <p:cNvPr id="17" name="Group 2">
              <a:extLst>
                <a:ext uri="{FF2B5EF4-FFF2-40B4-BE49-F238E27FC236}">
                  <a16:creationId xmlns:a16="http://schemas.microsoft.com/office/drawing/2014/main" id="{239323E1-242C-E8F9-3BF4-C4CA530D26FD}"/>
                </a:ext>
              </a:extLst>
            </p:cNvPr>
            <p:cNvGrpSpPr/>
            <p:nvPr/>
          </p:nvGrpSpPr>
          <p:grpSpPr bwMode="auto">
            <a:xfrm>
              <a:off x="398407" y="1563574"/>
              <a:ext cx="4301275" cy="2150072"/>
              <a:chOff x="398407" y="1690856"/>
              <a:chExt cx="4301275" cy="2150072"/>
            </a:xfrm>
          </p:grpSpPr>
          <p:sp>
            <p:nvSpPr>
              <p:cNvPr id="43" name="object 24">
                <a:extLst>
                  <a:ext uri="{FF2B5EF4-FFF2-40B4-BE49-F238E27FC236}">
                    <a16:creationId xmlns:a16="http://schemas.microsoft.com/office/drawing/2014/main" id="{C9BC72EB-7951-4126-1EB7-8086B1F80CA5}"/>
                  </a:ext>
                </a:extLst>
              </p:cNvPr>
              <p:cNvSpPr>
                <a:spLocks/>
              </p:cNvSpPr>
              <p:nvPr/>
            </p:nvSpPr>
            <p:spPr bwMode="auto">
              <a:xfrm>
                <a:off x="468202" y="1690856"/>
                <a:ext cx="1713230" cy="391713"/>
              </a:xfrm>
              <a:prstGeom prst="rect">
                <a:avLst/>
              </a:prstGeom>
              <a:grpFill/>
            </p:spPr>
            <p:txBody>
              <a:bodyPr vert="horz" wrap="square" lIns="0" tIns="71755" rIns="0" bIns="0" rtlCol="0">
                <a:spAutoFit/>
              </a:bodyPr>
              <a:lstStyle/>
              <a:p>
                <a:pPr marL="12700">
                  <a:defRPr/>
                </a:pPr>
                <a:r>
                  <a:rPr sz="1200" b="1">
                    <a:solidFill>
                      <a:srgbClr val="9FACB8"/>
                    </a:solidFill>
                    <a:cs typeface="Montserrat"/>
                  </a:rPr>
                  <a:t>ISKUT</a:t>
                </a:r>
                <a:r>
                  <a:rPr sz="1200" b="1" spc="-5">
                    <a:solidFill>
                      <a:srgbClr val="9FACB8"/>
                    </a:solidFill>
                    <a:cs typeface="Montserrat"/>
                  </a:rPr>
                  <a:t> </a:t>
                </a:r>
                <a:r>
                  <a:rPr sz="1200" b="1">
                    <a:solidFill>
                      <a:srgbClr val="9FACB8"/>
                    </a:solidFill>
                    <a:cs typeface="Montserrat"/>
                  </a:rPr>
                  <a:t>PROJECT</a:t>
                </a:r>
                <a:r>
                  <a:rPr sz="1200" b="1" spc="-5">
                    <a:solidFill>
                      <a:srgbClr val="9FACB8"/>
                    </a:solidFill>
                    <a:cs typeface="Montserrat"/>
                  </a:rPr>
                  <a:t> </a:t>
                </a:r>
                <a:r>
                  <a:rPr sz="1200" b="1" spc="15">
                    <a:solidFill>
                      <a:srgbClr val="9FACB8"/>
                    </a:solidFill>
                    <a:cs typeface="Montserrat"/>
                  </a:rPr>
                  <a:t>(100%)</a:t>
                </a:r>
                <a:endParaRPr sz="1200">
                  <a:solidFill>
                    <a:srgbClr val="9FACB8"/>
                  </a:solidFill>
                  <a:cs typeface="Montserrat"/>
                </a:endParaRPr>
              </a:p>
              <a:p>
                <a:pPr marL="12700">
                  <a:defRPr/>
                </a:pPr>
                <a:r>
                  <a:rPr sz="1000" spc="-5">
                    <a:solidFill>
                      <a:srgbClr val="9FACB8"/>
                    </a:solidFill>
                    <a:cs typeface="Montserrat"/>
                  </a:rPr>
                  <a:t>British</a:t>
                </a:r>
                <a:r>
                  <a:rPr sz="1000" spc="-15">
                    <a:solidFill>
                      <a:srgbClr val="9FACB8"/>
                    </a:solidFill>
                    <a:cs typeface="Montserrat"/>
                  </a:rPr>
                  <a:t> </a:t>
                </a:r>
                <a:r>
                  <a:rPr sz="1000" spc="-5">
                    <a:solidFill>
                      <a:srgbClr val="9FACB8"/>
                    </a:solidFill>
                    <a:cs typeface="Montserrat"/>
                  </a:rPr>
                  <a:t>Columbia,</a:t>
                </a:r>
                <a:r>
                  <a:rPr sz="1000" spc="-10">
                    <a:solidFill>
                      <a:srgbClr val="9FACB8"/>
                    </a:solidFill>
                    <a:cs typeface="Montserrat"/>
                  </a:rPr>
                  <a:t> </a:t>
                </a:r>
                <a:r>
                  <a:rPr sz="1000" spc="-5">
                    <a:solidFill>
                      <a:srgbClr val="9FACB8"/>
                    </a:solidFill>
                    <a:cs typeface="Montserrat"/>
                  </a:rPr>
                  <a:t>Canada</a:t>
                </a:r>
                <a:endParaRPr sz="1000">
                  <a:solidFill>
                    <a:srgbClr val="9FACB8"/>
                  </a:solidFill>
                  <a:cs typeface="Montserrat"/>
                </a:endParaRPr>
              </a:p>
            </p:txBody>
          </p:sp>
          <p:sp>
            <p:nvSpPr>
              <p:cNvPr id="41" name="Content Placeholder 2">
                <a:extLst>
                  <a:ext uri="{FF2B5EF4-FFF2-40B4-BE49-F238E27FC236}">
                    <a16:creationId xmlns:a16="http://schemas.microsoft.com/office/drawing/2014/main" id="{48E75C95-2AF8-5B76-43B3-B510423AB665}"/>
                  </a:ext>
                </a:extLst>
              </p:cNvPr>
              <p:cNvSpPr>
                <a:spLocks/>
              </p:cNvSpPr>
              <p:nvPr/>
            </p:nvSpPr>
            <p:spPr bwMode="auto">
              <a:xfrm>
                <a:off x="398407" y="2132087"/>
                <a:ext cx="4301275" cy="1708841"/>
              </a:xfrm>
              <a:prstGeom prst="rect">
                <a:avLst/>
              </a:prstGeom>
              <a:grpFill/>
            </p:spPr>
            <p:txBody>
              <a:bodyPr lIns="91440" tIns="45720" rIns="91440" bIns="45720" anchor="t"/>
              <a:lstStyle>
                <a:lvl1pPr marL="266700" indent="-266700" algn="l" defTabSz="914400">
                  <a:lnSpc>
                    <a:spcPct val="125000"/>
                  </a:lnSpc>
                  <a:spcBef>
                    <a:spcPts val="500"/>
                  </a:spcBef>
                  <a:buClr>
                    <a:schemeClr val="accent1"/>
                  </a:buClr>
                  <a:buFont typeface="Montserrat"/>
                  <a:buChar char="▶"/>
                  <a:defRPr sz="1400">
                    <a:solidFill>
                      <a:schemeClr val="tx1"/>
                    </a:solidFill>
                    <a:latin typeface="+mn-lt"/>
                    <a:ea typeface="+mn-ea"/>
                    <a:cs typeface="+mn-cs"/>
                  </a:defRPr>
                </a:lvl1pPr>
                <a:lvl2pPr marL="450850" indent="-269875" algn="l" defTabSz="914400">
                  <a:lnSpc>
                    <a:spcPct val="125000"/>
                  </a:lnSpc>
                  <a:spcBef>
                    <a:spcPts val="500"/>
                  </a:spcBef>
                  <a:buClr>
                    <a:schemeClr val="accent1"/>
                  </a:buClr>
                  <a:buFont typeface="Montserrat"/>
                  <a:buChar char="▶"/>
                  <a:defRPr sz="1400">
                    <a:solidFill>
                      <a:schemeClr val="tx1"/>
                    </a:solidFill>
                    <a:latin typeface="+mn-lt"/>
                    <a:ea typeface="+mn-ea"/>
                    <a:cs typeface="+mn-cs"/>
                  </a:defRPr>
                </a:lvl2pPr>
                <a:lvl3pPr marL="720724" indent="-271463" algn="l" defTabSz="914400">
                  <a:lnSpc>
                    <a:spcPct val="125000"/>
                  </a:lnSpc>
                  <a:spcBef>
                    <a:spcPts val="500"/>
                  </a:spcBef>
                  <a:buClr>
                    <a:schemeClr val="accent1"/>
                  </a:buClr>
                  <a:buFont typeface="Montserrat"/>
                  <a:buChar char="▶"/>
                  <a:defRPr sz="1200">
                    <a:solidFill>
                      <a:schemeClr val="tx1"/>
                    </a:solidFill>
                    <a:latin typeface="+mn-lt"/>
                    <a:ea typeface="+mn-ea"/>
                    <a:cs typeface="+mn-cs"/>
                  </a:defRPr>
                </a:lvl3pPr>
                <a:lvl4pPr marL="992188" indent="-271463" algn="l" defTabSz="914400">
                  <a:lnSpc>
                    <a:spcPct val="125000"/>
                  </a:lnSpc>
                  <a:spcBef>
                    <a:spcPts val="500"/>
                  </a:spcBef>
                  <a:buClr>
                    <a:schemeClr val="accent1"/>
                  </a:buClr>
                  <a:buFont typeface="Montserrat"/>
                  <a:buChar char="▶"/>
                  <a:defRPr sz="1200">
                    <a:solidFill>
                      <a:schemeClr val="tx1"/>
                    </a:solidFill>
                    <a:latin typeface="+mn-lt"/>
                    <a:ea typeface="+mn-ea"/>
                    <a:cs typeface="+mn-cs"/>
                  </a:defRPr>
                </a:lvl4pPr>
                <a:lvl5pPr marL="1262063" indent="-258763" algn="l" defTabSz="914400">
                  <a:lnSpc>
                    <a:spcPct val="125000"/>
                  </a:lnSpc>
                  <a:spcBef>
                    <a:spcPts val="500"/>
                  </a:spcBef>
                  <a:buClr>
                    <a:schemeClr val="accent1"/>
                  </a:buClr>
                  <a:buFont typeface="Montserrat"/>
                  <a:buChar char="▶"/>
                  <a:defRPr sz="12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defTabSz="457200">
                  <a:lnSpc>
                    <a:spcPct val="100000"/>
                  </a:lnSpc>
                  <a:spcBef>
                    <a:spcPts val="0"/>
                  </a:spcBef>
                  <a:spcAft>
                    <a:spcPts val="300"/>
                  </a:spcAft>
                  <a:buClr>
                    <a:srgbClr val="DD9F27"/>
                  </a:buClr>
                  <a:defRPr/>
                </a:pPr>
                <a:r>
                  <a:rPr lang="en-CA" sz="1100" dirty="0"/>
                  <a:t>294 km2 property located in northern British </a:t>
                </a:r>
                <a:br>
                  <a:rPr lang="en-CA" sz="1100" dirty="0"/>
                </a:br>
                <a:r>
                  <a:rPr lang="en-CA" sz="1100" dirty="0"/>
                  <a:t>Columbia, ~110 km northwest of Stewart, BC </a:t>
                </a:r>
                <a:endParaRPr dirty="0"/>
              </a:p>
              <a:p>
                <a:pPr defTabSz="457200">
                  <a:lnSpc>
                    <a:spcPct val="100000"/>
                  </a:lnSpc>
                  <a:spcBef>
                    <a:spcPts val="0"/>
                  </a:spcBef>
                  <a:spcAft>
                    <a:spcPts val="300"/>
                  </a:spcAft>
                  <a:buClr>
                    <a:srgbClr val="DD9F27"/>
                  </a:buClr>
                  <a:defRPr/>
                </a:pPr>
                <a:r>
                  <a:rPr lang="en-CA" sz="1100" dirty="0"/>
                  <a:t>Only 20 km by air from the KSM Project </a:t>
                </a:r>
                <a:endParaRPr dirty="0"/>
              </a:p>
              <a:p>
                <a:pPr defTabSz="457200">
                  <a:lnSpc>
                    <a:spcPct val="100000"/>
                  </a:lnSpc>
                  <a:spcBef>
                    <a:spcPts val="0"/>
                  </a:spcBef>
                  <a:spcAft>
                    <a:spcPts val="300"/>
                  </a:spcAft>
                  <a:buClr>
                    <a:srgbClr val="DD9F27"/>
                  </a:buClr>
                  <a:defRPr/>
                </a:pPr>
                <a:r>
                  <a:rPr lang="en-CA" sz="1100" dirty="0"/>
                  <a:t>Includes the former high-grade Johnny </a:t>
                </a:r>
                <a:br>
                  <a:rPr lang="en-CA" sz="1100" dirty="0"/>
                </a:br>
                <a:r>
                  <a:rPr lang="en-CA" sz="1100" dirty="0"/>
                  <a:t>Mountain gold mine and the Bronson Slope Cu-Au deposit</a:t>
                </a:r>
                <a:endParaRPr dirty="0"/>
              </a:p>
              <a:p>
                <a:pPr defTabSz="457200">
                  <a:lnSpc>
                    <a:spcPct val="100000"/>
                  </a:lnSpc>
                  <a:spcBef>
                    <a:spcPts val="0"/>
                  </a:spcBef>
                  <a:spcAft>
                    <a:spcPts val="300"/>
                  </a:spcAft>
                  <a:buClr>
                    <a:srgbClr val="DD9F27"/>
                  </a:buClr>
                  <a:defRPr/>
                </a:pPr>
                <a:r>
                  <a:rPr lang="en-CA" sz="1100" dirty="0"/>
                  <a:t>2024 drilling identifies new large gold-copper deposit at Snip North</a:t>
                </a:r>
              </a:p>
              <a:p>
                <a:pPr defTabSz="457200">
                  <a:lnSpc>
                    <a:spcPct val="100000"/>
                  </a:lnSpc>
                  <a:spcBef>
                    <a:spcPts val="0"/>
                  </a:spcBef>
                  <a:spcAft>
                    <a:spcPts val="300"/>
                  </a:spcAft>
                  <a:buClr>
                    <a:srgbClr val="DD9F27"/>
                  </a:buClr>
                  <a:defRPr/>
                </a:pPr>
                <a:r>
                  <a:rPr lang="en-CA" sz="1100" dirty="0">
                    <a:cs typeface="Calibri"/>
                  </a:rPr>
                  <a:t>2025 drill program underway to define Snip North maiden resource</a:t>
                </a:r>
              </a:p>
              <a:p>
                <a:pPr defTabSz="457200">
                  <a:lnSpc>
                    <a:spcPct val="100000"/>
                  </a:lnSpc>
                  <a:spcBef>
                    <a:spcPts val="0"/>
                  </a:spcBef>
                  <a:spcAft>
                    <a:spcPts val="300"/>
                  </a:spcAft>
                  <a:buClr>
                    <a:srgbClr val="DD9F27"/>
                  </a:buClr>
                  <a:defRPr/>
                </a:pPr>
                <a:r>
                  <a:rPr lang="en-CA" sz="1100" dirty="0">
                    <a:cs typeface="Calibri"/>
                  </a:rPr>
                  <a:t>Is this another KSM?</a:t>
                </a:r>
              </a:p>
              <a:p>
                <a:pPr marL="0" indent="0" defTabSz="457200">
                  <a:lnSpc>
                    <a:spcPct val="100000"/>
                  </a:lnSpc>
                  <a:spcBef>
                    <a:spcPts val="0"/>
                  </a:spcBef>
                  <a:spcAft>
                    <a:spcPts val="300"/>
                  </a:spcAft>
                  <a:buClr>
                    <a:srgbClr val="DD9F27"/>
                  </a:buClr>
                  <a:buNone/>
                  <a:defRPr/>
                </a:pPr>
                <a:endParaRPr lang="en-CA" sz="1100" dirty="0">
                  <a:cs typeface="Calibri"/>
                </a:endParaRPr>
              </a:p>
            </p:txBody>
          </p:sp>
        </p:grpSp>
        <p:grpSp>
          <p:nvGrpSpPr>
            <p:cNvPr id="18" name="Group 4">
              <a:extLst>
                <a:ext uri="{FF2B5EF4-FFF2-40B4-BE49-F238E27FC236}">
                  <a16:creationId xmlns:a16="http://schemas.microsoft.com/office/drawing/2014/main" id="{378DBCAE-E49A-FB84-4C4B-CAE40242CEC2}"/>
                </a:ext>
              </a:extLst>
            </p:cNvPr>
            <p:cNvGrpSpPr/>
            <p:nvPr/>
          </p:nvGrpSpPr>
          <p:grpSpPr bwMode="auto">
            <a:xfrm>
              <a:off x="9262565" y="1478443"/>
              <a:ext cx="2789798" cy="1818107"/>
              <a:chOff x="9262565" y="1578922"/>
              <a:chExt cx="2789798" cy="1818107"/>
            </a:xfrm>
          </p:grpSpPr>
          <p:sp>
            <p:nvSpPr>
              <p:cNvPr id="39" name="object 24">
                <a:extLst>
                  <a:ext uri="{FF2B5EF4-FFF2-40B4-BE49-F238E27FC236}">
                    <a16:creationId xmlns:a16="http://schemas.microsoft.com/office/drawing/2014/main" id="{A311CF07-CDE8-A405-80B0-E951BA4B7D5F}"/>
                  </a:ext>
                </a:extLst>
              </p:cNvPr>
              <p:cNvSpPr>
                <a:spLocks/>
              </p:cNvSpPr>
              <p:nvPr/>
            </p:nvSpPr>
            <p:spPr bwMode="auto">
              <a:xfrm>
                <a:off x="9335837" y="1578922"/>
                <a:ext cx="1854085" cy="391712"/>
              </a:xfrm>
              <a:prstGeom prst="rect">
                <a:avLst/>
              </a:prstGeom>
              <a:grpFill/>
            </p:spPr>
            <p:txBody>
              <a:bodyPr vert="horz" wrap="square" lIns="0" tIns="71755" rIns="0" bIns="0" rtlCol="0">
                <a:spAutoFit/>
              </a:bodyPr>
              <a:lstStyle/>
              <a:p>
                <a:pPr marL="12700">
                  <a:defRPr/>
                </a:pPr>
                <a:r>
                  <a:rPr lang="en-CA" sz="1200" b="1" spc="15">
                    <a:solidFill>
                      <a:srgbClr val="9FACB8"/>
                    </a:solidFill>
                    <a:cs typeface="Montserrat"/>
                  </a:rPr>
                  <a:t>COURAGEOUS LAKE </a:t>
                </a:r>
                <a:r>
                  <a:rPr sz="1200" b="1" spc="15">
                    <a:solidFill>
                      <a:srgbClr val="9FACB8"/>
                    </a:solidFill>
                    <a:cs typeface="Montserrat"/>
                  </a:rPr>
                  <a:t>(100%)</a:t>
                </a:r>
                <a:endParaRPr lang="en-US" sz="1200">
                  <a:solidFill>
                    <a:srgbClr val="9FACB8"/>
                  </a:solidFill>
                  <a:cs typeface="Montserrat"/>
                </a:endParaRPr>
              </a:p>
              <a:p>
                <a:pPr marL="12700">
                  <a:defRPr/>
                </a:pPr>
                <a:r>
                  <a:rPr lang="en-CA" sz="1000" spc="-5">
                    <a:solidFill>
                      <a:srgbClr val="9FACB8"/>
                    </a:solidFill>
                    <a:cs typeface="Montserrat"/>
                  </a:rPr>
                  <a:t>Northwest Territories</a:t>
                </a:r>
                <a:r>
                  <a:rPr lang="en-US" sz="1000" spc="-5">
                    <a:solidFill>
                      <a:srgbClr val="9FACB8"/>
                    </a:solidFill>
                    <a:cs typeface="Montserrat"/>
                  </a:rPr>
                  <a:t>,</a:t>
                </a:r>
                <a:r>
                  <a:rPr lang="en-US" sz="1000" spc="-10">
                    <a:solidFill>
                      <a:srgbClr val="9FACB8"/>
                    </a:solidFill>
                    <a:cs typeface="Montserrat"/>
                  </a:rPr>
                  <a:t> </a:t>
                </a:r>
                <a:r>
                  <a:rPr lang="en-US" sz="1000" spc="-5">
                    <a:solidFill>
                      <a:srgbClr val="9FACB8"/>
                    </a:solidFill>
                    <a:cs typeface="Montserrat"/>
                  </a:rPr>
                  <a:t>Canada</a:t>
                </a:r>
                <a:endParaRPr lang="en-US" sz="1000">
                  <a:solidFill>
                    <a:srgbClr val="9FACB8"/>
                  </a:solidFill>
                  <a:cs typeface="Montserrat"/>
                </a:endParaRPr>
              </a:p>
            </p:txBody>
          </p:sp>
          <p:sp>
            <p:nvSpPr>
              <p:cNvPr id="37" name="Content Placeholder 2">
                <a:extLst>
                  <a:ext uri="{FF2B5EF4-FFF2-40B4-BE49-F238E27FC236}">
                    <a16:creationId xmlns:a16="http://schemas.microsoft.com/office/drawing/2014/main" id="{1F222E19-EE35-0F41-B2FE-131175A20154}"/>
                  </a:ext>
                </a:extLst>
              </p:cNvPr>
              <p:cNvSpPr>
                <a:spLocks/>
              </p:cNvSpPr>
              <p:nvPr/>
            </p:nvSpPr>
            <p:spPr bwMode="auto">
              <a:xfrm>
                <a:off x="9262565" y="2009347"/>
                <a:ext cx="2789798" cy="1387682"/>
              </a:xfrm>
              <a:prstGeom prst="rect">
                <a:avLst/>
              </a:prstGeom>
              <a:grpFill/>
            </p:spPr>
            <p:txBody>
              <a:bodyPr lIns="91440" tIns="45720" rIns="91440" bIns="45720" anchor="t"/>
              <a:lstStyle>
                <a:lvl1pPr marL="266700" indent="-266700" algn="l" defTabSz="914400">
                  <a:lnSpc>
                    <a:spcPct val="125000"/>
                  </a:lnSpc>
                  <a:spcBef>
                    <a:spcPts val="500"/>
                  </a:spcBef>
                  <a:buClr>
                    <a:schemeClr val="accent1"/>
                  </a:buClr>
                  <a:buFont typeface="Montserrat"/>
                  <a:buChar char="▶"/>
                  <a:defRPr sz="1400">
                    <a:solidFill>
                      <a:schemeClr val="tx1"/>
                    </a:solidFill>
                    <a:latin typeface="+mn-lt"/>
                    <a:ea typeface="+mn-ea"/>
                    <a:cs typeface="+mn-cs"/>
                  </a:defRPr>
                </a:lvl1pPr>
                <a:lvl2pPr marL="450850" indent="-269875" algn="l" defTabSz="914400">
                  <a:lnSpc>
                    <a:spcPct val="125000"/>
                  </a:lnSpc>
                  <a:spcBef>
                    <a:spcPts val="500"/>
                  </a:spcBef>
                  <a:buClr>
                    <a:schemeClr val="accent1"/>
                  </a:buClr>
                  <a:buFont typeface="Montserrat"/>
                  <a:buChar char="▶"/>
                  <a:defRPr sz="1400">
                    <a:solidFill>
                      <a:schemeClr val="tx1"/>
                    </a:solidFill>
                    <a:latin typeface="+mn-lt"/>
                    <a:ea typeface="+mn-ea"/>
                    <a:cs typeface="+mn-cs"/>
                  </a:defRPr>
                </a:lvl2pPr>
                <a:lvl3pPr marL="720724" indent="-271463" algn="l" defTabSz="914400">
                  <a:lnSpc>
                    <a:spcPct val="125000"/>
                  </a:lnSpc>
                  <a:spcBef>
                    <a:spcPts val="500"/>
                  </a:spcBef>
                  <a:buClr>
                    <a:schemeClr val="accent1"/>
                  </a:buClr>
                  <a:buFont typeface="Montserrat"/>
                  <a:buChar char="▶"/>
                  <a:defRPr sz="1200">
                    <a:solidFill>
                      <a:schemeClr val="tx1"/>
                    </a:solidFill>
                    <a:latin typeface="+mn-lt"/>
                    <a:ea typeface="+mn-ea"/>
                    <a:cs typeface="+mn-cs"/>
                  </a:defRPr>
                </a:lvl3pPr>
                <a:lvl4pPr marL="992188" indent="-271463" algn="l" defTabSz="914400">
                  <a:lnSpc>
                    <a:spcPct val="125000"/>
                  </a:lnSpc>
                  <a:spcBef>
                    <a:spcPts val="500"/>
                  </a:spcBef>
                  <a:buClr>
                    <a:schemeClr val="accent1"/>
                  </a:buClr>
                  <a:buFont typeface="Montserrat"/>
                  <a:buChar char="▶"/>
                  <a:defRPr sz="1200">
                    <a:solidFill>
                      <a:schemeClr val="tx1"/>
                    </a:solidFill>
                    <a:latin typeface="+mn-lt"/>
                    <a:ea typeface="+mn-ea"/>
                    <a:cs typeface="+mn-cs"/>
                  </a:defRPr>
                </a:lvl4pPr>
                <a:lvl5pPr marL="1262063" indent="-258763" algn="l" defTabSz="914400">
                  <a:lnSpc>
                    <a:spcPct val="125000"/>
                  </a:lnSpc>
                  <a:spcBef>
                    <a:spcPts val="500"/>
                  </a:spcBef>
                  <a:buClr>
                    <a:schemeClr val="accent1"/>
                  </a:buClr>
                  <a:buFont typeface="Montserrat"/>
                  <a:buChar char="▶"/>
                  <a:defRPr sz="12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defTabSz="457200">
                  <a:lnSpc>
                    <a:spcPct val="100000"/>
                  </a:lnSpc>
                  <a:spcBef>
                    <a:spcPts val="0"/>
                  </a:spcBef>
                  <a:spcAft>
                    <a:spcPts val="300"/>
                  </a:spcAft>
                  <a:buClr>
                    <a:srgbClr val="DD9F27"/>
                  </a:buClr>
                  <a:defRPr/>
                </a:pPr>
                <a:r>
                  <a:rPr lang="en-CA" sz="1100" b="0" i="0" u="none" strike="noStrike" cap="none" spc="0" dirty="0">
                    <a:ln>
                      <a:noFill/>
                    </a:ln>
                  </a:rPr>
                  <a:t>One of Canada largest undeveloped projects by gold</a:t>
                </a:r>
                <a:r>
                  <a:rPr lang="en-CA" sz="1100" dirty="0"/>
                  <a:t> resources</a:t>
                </a:r>
                <a:r>
                  <a:rPr lang="en-CA" sz="1100" b="0" i="0" u="none" strike="noStrike" cap="none" spc="0" dirty="0">
                    <a:ln>
                      <a:noFill/>
                    </a:ln>
                  </a:rPr>
                  <a:t> </a:t>
                </a:r>
                <a:r>
                  <a:rPr lang="en-CA" sz="1100" dirty="0"/>
                  <a:t>(11.0M</a:t>
                </a:r>
                <a:r>
                  <a:rPr lang="en-CA" sz="1100" b="0" i="0" u="none" strike="noStrike" cap="none" spc="0" dirty="0">
                    <a:ln>
                      <a:noFill/>
                    </a:ln>
                  </a:rPr>
                  <a:t> oz </a:t>
                </a:r>
                <a:r>
                  <a:rPr lang="en-CA" sz="1100" dirty="0"/>
                  <a:t>M&amp;I Au</a:t>
                </a:r>
                <a:r>
                  <a:rPr lang="en-CA" sz="1100" b="0" i="0" u="none" strike="noStrike" cap="none" spc="0" dirty="0">
                    <a:ln>
                      <a:noFill/>
                    </a:ln>
                  </a:rPr>
                  <a:t> at </a:t>
                </a:r>
                <a:r>
                  <a:rPr lang="en-CA" sz="1100" dirty="0"/>
                  <a:t>2.36</a:t>
                </a:r>
                <a:r>
                  <a:rPr lang="en-CA" sz="1100" b="0" i="0" u="none" strike="noStrike" cap="none" spc="0" dirty="0">
                    <a:ln>
                      <a:noFill/>
                    </a:ln>
                  </a:rPr>
                  <a:t> g/t Au)</a:t>
                </a:r>
                <a:endParaRPr dirty="0"/>
              </a:p>
              <a:p>
                <a:pPr defTabSz="457200">
                  <a:lnSpc>
                    <a:spcPct val="100000"/>
                  </a:lnSpc>
                  <a:spcBef>
                    <a:spcPts val="0"/>
                  </a:spcBef>
                  <a:spcAft>
                    <a:spcPts val="300"/>
                  </a:spcAft>
                  <a:buClr>
                    <a:srgbClr val="DD9F27"/>
                  </a:buClr>
                  <a:defRPr/>
                </a:pPr>
                <a:r>
                  <a:rPr lang="en-CA" sz="1100" dirty="0"/>
                  <a:t>New 43-101 Technical Report</a:t>
                </a:r>
                <a:r>
                  <a:rPr lang="en-CA" sz="1100" b="0" i="0" u="none" strike="noStrike" cap="none" spc="0" dirty="0">
                    <a:ln>
                      <a:noFill/>
                    </a:ln>
                  </a:rPr>
                  <a:t> demonstrates </a:t>
                </a:r>
                <a:r>
                  <a:rPr lang="en-CA" sz="1100" dirty="0"/>
                  <a:t>potential for 28-year mine life producing 200k ounces of</a:t>
                </a:r>
                <a:r>
                  <a:rPr lang="en-CA" sz="1100" b="0" i="0" u="none" strike="noStrike" cap="none" spc="0" dirty="0">
                    <a:ln>
                      <a:noFill/>
                    </a:ln>
                  </a:rPr>
                  <a:t> </a:t>
                </a:r>
                <a:r>
                  <a:rPr lang="en-CA" sz="1100" dirty="0"/>
                  <a:t>gold per year</a:t>
                </a:r>
              </a:p>
              <a:p>
                <a:pPr defTabSz="457200">
                  <a:lnSpc>
                    <a:spcPct val="100000"/>
                  </a:lnSpc>
                  <a:spcBef>
                    <a:spcPts val="0"/>
                  </a:spcBef>
                  <a:spcAft>
                    <a:spcPts val="300"/>
                  </a:spcAft>
                  <a:buClr>
                    <a:srgbClr val="DD9F27"/>
                  </a:buClr>
                  <a:defRPr/>
                </a:pPr>
                <a:r>
                  <a:rPr lang="en-CA" sz="1100" b="0" i="0" u="none" strike="noStrike" cap="none" spc="0" dirty="0">
                    <a:ln>
                      <a:noFill/>
                    </a:ln>
                    <a:cs typeface="Calibri"/>
                  </a:rPr>
                  <a:t>Potent</a:t>
                </a:r>
                <a:r>
                  <a:rPr lang="en-CA" sz="1100" dirty="0">
                    <a:cs typeface="Calibri"/>
                  </a:rPr>
                  <a:t>ial spin out to shareholders</a:t>
                </a:r>
                <a:endParaRPr lang="en-CA" sz="1100" b="0" i="0" u="none" strike="noStrike" cap="none" spc="0" dirty="0">
                  <a:ln>
                    <a:noFill/>
                  </a:ln>
                  <a:cs typeface="Calibri"/>
                </a:endParaRPr>
              </a:p>
            </p:txBody>
          </p:sp>
        </p:grpSp>
        <p:grpSp>
          <p:nvGrpSpPr>
            <p:cNvPr id="19" name="Group 5">
              <a:extLst>
                <a:ext uri="{FF2B5EF4-FFF2-40B4-BE49-F238E27FC236}">
                  <a16:creationId xmlns:a16="http://schemas.microsoft.com/office/drawing/2014/main" id="{4B48DCB9-A66D-E5C9-B36D-EEC7406E5EF9}"/>
                </a:ext>
              </a:extLst>
            </p:cNvPr>
            <p:cNvGrpSpPr/>
            <p:nvPr/>
          </p:nvGrpSpPr>
          <p:grpSpPr bwMode="auto">
            <a:xfrm>
              <a:off x="9156453" y="3287707"/>
              <a:ext cx="2921310" cy="1619772"/>
              <a:chOff x="9156453" y="3347995"/>
              <a:chExt cx="2921310" cy="1619772"/>
            </a:xfrm>
          </p:grpSpPr>
          <p:sp>
            <p:nvSpPr>
              <p:cNvPr id="35" name="object 24">
                <a:extLst>
                  <a:ext uri="{FF2B5EF4-FFF2-40B4-BE49-F238E27FC236}">
                    <a16:creationId xmlns:a16="http://schemas.microsoft.com/office/drawing/2014/main" id="{058F89E9-F257-B3E2-F2CD-15DC409F9754}"/>
                  </a:ext>
                </a:extLst>
              </p:cNvPr>
              <p:cNvSpPr>
                <a:spLocks/>
              </p:cNvSpPr>
              <p:nvPr/>
            </p:nvSpPr>
            <p:spPr bwMode="auto">
              <a:xfrm>
                <a:off x="9229605" y="3347995"/>
                <a:ext cx="1713230" cy="391713"/>
              </a:xfrm>
              <a:prstGeom prst="rect">
                <a:avLst/>
              </a:prstGeom>
              <a:grpFill/>
            </p:spPr>
            <p:txBody>
              <a:bodyPr vert="horz" wrap="square" lIns="0" tIns="71755" rIns="0" bIns="0" rtlCol="0">
                <a:spAutoFit/>
              </a:bodyPr>
              <a:lstStyle/>
              <a:p>
                <a:pPr marL="12700">
                  <a:defRPr/>
                </a:pPr>
                <a:r>
                  <a:rPr lang="en-CA" sz="1200" b="1" spc="15">
                    <a:solidFill>
                      <a:srgbClr val="9FACB8"/>
                    </a:solidFill>
                    <a:cs typeface="Montserrat"/>
                  </a:rPr>
                  <a:t>3 ACES </a:t>
                </a:r>
                <a:r>
                  <a:rPr sz="1200" b="1" spc="15">
                    <a:solidFill>
                      <a:srgbClr val="9FACB8"/>
                    </a:solidFill>
                    <a:cs typeface="Montserrat"/>
                  </a:rPr>
                  <a:t>(100%)</a:t>
                </a:r>
                <a:endParaRPr sz="1200">
                  <a:solidFill>
                    <a:srgbClr val="9FACB8"/>
                  </a:solidFill>
                  <a:cs typeface="Montserrat"/>
                </a:endParaRPr>
              </a:p>
              <a:p>
                <a:pPr marL="12700">
                  <a:defRPr/>
                </a:pPr>
                <a:r>
                  <a:rPr lang="en-CA" sz="1000" spc="-5">
                    <a:solidFill>
                      <a:srgbClr val="9FACB8"/>
                    </a:solidFill>
                    <a:cs typeface="Montserrat"/>
                  </a:rPr>
                  <a:t>Yukon Territory</a:t>
                </a:r>
                <a:r>
                  <a:rPr lang="en-US" sz="1000" spc="-5">
                    <a:solidFill>
                      <a:srgbClr val="9FACB8"/>
                    </a:solidFill>
                    <a:cs typeface="Montserrat"/>
                  </a:rPr>
                  <a:t>,</a:t>
                </a:r>
                <a:r>
                  <a:rPr lang="en-US" sz="1000" spc="-10">
                    <a:solidFill>
                      <a:srgbClr val="9FACB8"/>
                    </a:solidFill>
                    <a:cs typeface="Montserrat"/>
                  </a:rPr>
                  <a:t> </a:t>
                </a:r>
                <a:r>
                  <a:rPr lang="en-US" sz="1000" spc="-5">
                    <a:solidFill>
                      <a:srgbClr val="9FACB8"/>
                    </a:solidFill>
                    <a:cs typeface="Montserrat"/>
                  </a:rPr>
                  <a:t>Canada</a:t>
                </a:r>
                <a:endParaRPr lang="en-US" sz="1000">
                  <a:solidFill>
                    <a:srgbClr val="9FACB8"/>
                  </a:solidFill>
                  <a:cs typeface="Montserrat"/>
                </a:endParaRPr>
              </a:p>
            </p:txBody>
          </p:sp>
          <p:sp>
            <p:nvSpPr>
              <p:cNvPr id="33" name="Content Placeholder 2">
                <a:extLst>
                  <a:ext uri="{FF2B5EF4-FFF2-40B4-BE49-F238E27FC236}">
                    <a16:creationId xmlns:a16="http://schemas.microsoft.com/office/drawing/2014/main" id="{F9797CF0-DD16-5B93-5097-87F47BCE48A8}"/>
                  </a:ext>
                </a:extLst>
              </p:cNvPr>
              <p:cNvSpPr>
                <a:spLocks/>
              </p:cNvSpPr>
              <p:nvPr/>
            </p:nvSpPr>
            <p:spPr bwMode="auto">
              <a:xfrm>
                <a:off x="9156453" y="3781742"/>
                <a:ext cx="2921310" cy="1186025"/>
              </a:xfrm>
              <a:prstGeom prst="rect">
                <a:avLst/>
              </a:prstGeom>
              <a:grpFill/>
            </p:spPr>
            <p:txBody>
              <a:bodyPr lIns="91440" tIns="45720" rIns="91440" bIns="45720" anchor="t"/>
              <a:lstStyle>
                <a:lvl1pPr marL="266700" indent="-266700" algn="l" defTabSz="914400">
                  <a:lnSpc>
                    <a:spcPct val="125000"/>
                  </a:lnSpc>
                  <a:spcBef>
                    <a:spcPts val="500"/>
                  </a:spcBef>
                  <a:buClr>
                    <a:schemeClr val="accent1"/>
                  </a:buClr>
                  <a:buFont typeface="Montserrat"/>
                  <a:buChar char="▶"/>
                  <a:defRPr sz="1400">
                    <a:solidFill>
                      <a:schemeClr val="tx1"/>
                    </a:solidFill>
                    <a:latin typeface="+mn-lt"/>
                    <a:ea typeface="+mn-ea"/>
                    <a:cs typeface="+mn-cs"/>
                  </a:defRPr>
                </a:lvl1pPr>
                <a:lvl2pPr marL="450850" indent="-269875" algn="l" defTabSz="914400">
                  <a:lnSpc>
                    <a:spcPct val="125000"/>
                  </a:lnSpc>
                  <a:spcBef>
                    <a:spcPts val="500"/>
                  </a:spcBef>
                  <a:buClr>
                    <a:schemeClr val="accent1"/>
                  </a:buClr>
                  <a:buFont typeface="Montserrat"/>
                  <a:buChar char="▶"/>
                  <a:defRPr sz="1400">
                    <a:solidFill>
                      <a:schemeClr val="tx1"/>
                    </a:solidFill>
                    <a:latin typeface="+mn-lt"/>
                    <a:ea typeface="+mn-ea"/>
                    <a:cs typeface="+mn-cs"/>
                  </a:defRPr>
                </a:lvl2pPr>
                <a:lvl3pPr marL="720724" indent="-271463" algn="l" defTabSz="914400">
                  <a:lnSpc>
                    <a:spcPct val="125000"/>
                  </a:lnSpc>
                  <a:spcBef>
                    <a:spcPts val="500"/>
                  </a:spcBef>
                  <a:buClr>
                    <a:schemeClr val="accent1"/>
                  </a:buClr>
                  <a:buFont typeface="Montserrat"/>
                  <a:buChar char="▶"/>
                  <a:defRPr sz="1200">
                    <a:solidFill>
                      <a:schemeClr val="tx1"/>
                    </a:solidFill>
                    <a:latin typeface="+mn-lt"/>
                    <a:ea typeface="+mn-ea"/>
                    <a:cs typeface="+mn-cs"/>
                  </a:defRPr>
                </a:lvl3pPr>
                <a:lvl4pPr marL="992188" indent="-271463" algn="l" defTabSz="914400">
                  <a:lnSpc>
                    <a:spcPct val="125000"/>
                  </a:lnSpc>
                  <a:spcBef>
                    <a:spcPts val="500"/>
                  </a:spcBef>
                  <a:buClr>
                    <a:schemeClr val="accent1"/>
                  </a:buClr>
                  <a:buFont typeface="Montserrat"/>
                  <a:buChar char="▶"/>
                  <a:defRPr sz="1200">
                    <a:solidFill>
                      <a:schemeClr val="tx1"/>
                    </a:solidFill>
                    <a:latin typeface="+mn-lt"/>
                    <a:ea typeface="+mn-ea"/>
                    <a:cs typeface="+mn-cs"/>
                  </a:defRPr>
                </a:lvl4pPr>
                <a:lvl5pPr marL="1262063" indent="-258763" algn="l" defTabSz="914400">
                  <a:lnSpc>
                    <a:spcPct val="125000"/>
                  </a:lnSpc>
                  <a:spcBef>
                    <a:spcPts val="500"/>
                  </a:spcBef>
                  <a:buClr>
                    <a:schemeClr val="accent1"/>
                  </a:buClr>
                  <a:buFont typeface="Montserrat"/>
                  <a:buChar char="▶"/>
                  <a:defRPr sz="12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defTabSz="457200">
                  <a:lnSpc>
                    <a:spcPct val="100000"/>
                  </a:lnSpc>
                  <a:spcBef>
                    <a:spcPts val="0"/>
                  </a:spcBef>
                  <a:spcAft>
                    <a:spcPts val="300"/>
                  </a:spcAft>
                  <a:buClr>
                    <a:srgbClr val="DD9F27"/>
                  </a:buClr>
                  <a:defRPr/>
                </a:pPr>
                <a:r>
                  <a:rPr lang="en-CA" sz="1100" dirty="0"/>
                  <a:t>District-scale (&gt; 300 km2), orogenic gold project with year-round access</a:t>
                </a:r>
                <a:endParaRPr dirty="0"/>
              </a:p>
              <a:p>
                <a:pPr defTabSz="457200">
                  <a:lnSpc>
                    <a:spcPct val="100000"/>
                  </a:lnSpc>
                  <a:spcBef>
                    <a:spcPts val="0"/>
                  </a:spcBef>
                  <a:spcAft>
                    <a:spcPts val="300"/>
                  </a:spcAft>
                  <a:buClr>
                    <a:srgbClr val="DD9F27"/>
                  </a:buClr>
                  <a:defRPr/>
                </a:pPr>
                <a:r>
                  <a:rPr lang="en-US" sz="1100" dirty="0"/>
                  <a:t>300 holes with 37% intersecting +5 g/t Au</a:t>
                </a:r>
              </a:p>
              <a:p>
                <a:pPr defTabSz="457200">
                  <a:lnSpc>
                    <a:spcPct val="100000"/>
                  </a:lnSpc>
                  <a:spcBef>
                    <a:spcPts val="0"/>
                  </a:spcBef>
                  <a:spcAft>
                    <a:spcPts val="300"/>
                  </a:spcAft>
                  <a:buClr>
                    <a:srgbClr val="DD9F27"/>
                  </a:buClr>
                  <a:defRPr/>
                </a:pPr>
                <a:r>
                  <a:rPr lang="en-US" sz="1100" dirty="0"/>
                  <a:t>2024 drill program refines geologic model </a:t>
                </a:r>
                <a:endParaRPr lang="en-US" dirty="0"/>
              </a:p>
              <a:p>
                <a:pPr defTabSz="457200">
                  <a:lnSpc>
                    <a:spcPct val="100000"/>
                  </a:lnSpc>
                  <a:spcBef>
                    <a:spcPts val="0"/>
                  </a:spcBef>
                  <a:spcAft>
                    <a:spcPts val="300"/>
                  </a:spcAft>
                  <a:buClr>
                    <a:srgbClr val="DD9F27"/>
                  </a:buClr>
                  <a:defRPr/>
                </a:pPr>
                <a:r>
                  <a:rPr lang="en-US" sz="1100" dirty="0"/>
                  <a:t>$5 million 2025 program underway</a:t>
                </a:r>
                <a:endParaRPr lang="en-US" dirty="0">
                  <a:cs typeface="Calibri"/>
                </a:endParaRPr>
              </a:p>
              <a:p>
                <a:pPr defTabSz="457200">
                  <a:lnSpc>
                    <a:spcPct val="100000"/>
                  </a:lnSpc>
                  <a:spcBef>
                    <a:spcPts val="0"/>
                  </a:spcBef>
                  <a:spcAft>
                    <a:spcPts val="300"/>
                  </a:spcAft>
                  <a:buClr>
                    <a:srgbClr val="DD9F27"/>
                  </a:buClr>
                  <a:defRPr/>
                </a:pPr>
                <a:endParaRPr dirty="0">
                  <a:cs typeface="Calibri"/>
                </a:endParaRPr>
              </a:p>
            </p:txBody>
          </p:sp>
        </p:grpSp>
        <p:grpSp>
          <p:nvGrpSpPr>
            <p:cNvPr id="20" name="Group 7">
              <a:extLst>
                <a:ext uri="{FF2B5EF4-FFF2-40B4-BE49-F238E27FC236}">
                  <a16:creationId xmlns:a16="http://schemas.microsoft.com/office/drawing/2014/main" id="{64EB5943-9001-986A-8DB6-BD67486CEA50}"/>
                </a:ext>
              </a:extLst>
            </p:cNvPr>
            <p:cNvGrpSpPr/>
            <p:nvPr/>
          </p:nvGrpSpPr>
          <p:grpSpPr bwMode="auto">
            <a:xfrm>
              <a:off x="8938869" y="4903292"/>
              <a:ext cx="3024594" cy="1287175"/>
              <a:chOff x="8938869" y="5064060"/>
              <a:chExt cx="3024594" cy="1287175"/>
            </a:xfrm>
          </p:grpSpPr>
          <p:sp>
            <p:nvSpPr>
              <p:cNvPr id="31" name="object 24">
                <a:extLst>
                  <a:ext uri="{FF2B5EF4-FFF2-40B4-BE49-F238E27FC236}">
                    <a16:creationId xmlns:a16="http://schemas.microsoft.com/office/drawing/2014/main" id="{D889CDC9-9F2A-72C2-F0F6-96FB25EF991F}"/>
                  </a:ext>
                </a:extLst>
              </p:cNvPr>
              <p:cNvSpPr>
                <a:spLocks/>
              </p:cNvSpPr>
              <p:nvPr/>
            </p:nvSpPr>
            <p:spPr bwMode="auto">
              <a:xfrm>
                <a:off x="9017642" y="5064060"/>
                <a:ext cx="2270482" cy="391713"/>
              </a:xfrm>
              <a:prstGeom prst="rect">
                <a:avLst/>
              </a:prstGeom>
              <a:grpFill/>
            </p:spPr>
            <p:txBody>
              <a:bodyPr vert="horz" wrap="square" lIns="0" tIns="71755" rIns="0" bIns="0" rtlCol="0">
                <a:spAutoFit/>
              </a:bodyPr>
              <a:lstStyle/>
              <a:p>
                <a:pPr marL="12700">
                  <a:defRPr/>
                </a:pPr>
                <a:r>
                  <a:rPr lang="en-CA" sz="1200" b="1" spc="15">
                    <a:solidFill>
                      <a:srgbClr val="9FACB8"/>
                    </a:solidFill>
                    <a:cs typeface="Montserrat"/>
                  </a:rPr>
                  <a:t>SNOWSTORM PROJECT </a:t>
                </a:r>
                <a:r>
                  <a:rPr sz="1200" b="1" spc="15">
                    <a:solidFill>
                      <a:srgbClr val="9FACB8"/>
                    </a:solidFill>
                    <a:cs typeface="Montserrat"/>
                  </a:rPr>
                  <a:t>(100%)</a:t>
                </a:r>
                <a:endParaRPr lang="en-US" sz="1200">
                  <a:solidFill>
                    <a:srgbClr val="9FACB8"/>
                  </a:solidFill>
                  <a:cs typeface="Montserrat"/>
                </a:endParaRPr>
              </a:p>
              <a:p>
                <a:pPr marL="12700">
                  <a:defRPr/>
                </a:pPr>
                <a:r>
                  <a:rPr lang="en-CA" sz="1000" spc="-5">
                    <a:solidFill>
                      <a:srgbClr val="9FACB8"/>
                    </a:solidFill>
                    <a:cs typeface="Montserrat"/>
                  </a:rPr>
                  <a:t>Nevada, USA</a:t>
                </a:r>
                <a:endParaRPr lang="en-US" sz="1000">
                  <a:solidFill>
                    <a:srgbClr val="9FACB8"/>
                  </a:solidFill>
                  <a:cs typeface="Montserrat"/>
                </a:endParaRPr>
              </a:p>
            </p:txBody>
          </p:sp>
          <p:sp>
            <p:nvSpPr>
              <p:cNvPr id="29" name="Content Placeholder 2">
                <a:extLst>
                  <a:ext uri="{FF2B5EF4-FFF2-40B4-BE49-F238E27FC236}">
                    <a16:creationId xmlns:a16="http://schemas.microsoft.com/office/drawing/2014/main" id="{C5BABA06-1F81-F5D8-5250-AA90C9F12F69}"/>
                  </a:ext>
                </a:extLst>
              </p:cNvPr>
              <p:cNvSpPr>
                <a:spLocks/>
              </p:cNvSpPr>
              <p:nvPr/>
            </p:nvSpPr>
            <p:spPr bwMode="auto">
              <a:xfrm>
                <a:off x="8938869" y="5499320"/>
                <a:ext cx="3024594" cy="851915"/>
              </a:xfrm>
              <a:prstGeom prst="rect">
                <a:avLst/>
              </a:prstGeom>
              <a:grpFill/>
            </p:spPr>
            <p:txBody>
              <a:bodyPr/>
              <a:lstStyle>
                <a:lvl1pPr marL="266700" indent="-266700" algn="l" defTabSz="914400">
                  <a:lnSpc>
                    <a:spcPct val="125000"/>
                  </a:lnSpc>
                  <a:spcBef>
                    <a:spcPts val="500"/>
                  </a:spcBef>
                  <a:buClr>
                    <a:schemeClr val="accent1"/>
                  </a:buClr>
                  <a:buFont typeface="Montserrat"/>
                  <a:buChar char="▶"/>
                  <a:defRPr sz="1400">
                    <a:solidFill>
                      <a:schemeClr val="tx1"/>
                    </a:solidFill>
                    <a:latin typeface="+mn-lt"/>
                    <a:ea typeface="+mn-ea"/>
                    <a:cs typeface="+mn-cs"/>
                  </a:defRPr>
                </a:lvl1pPr>
                <a:lvl2pPr marL="450850" indent="-269875" algn="l" defTabSz="914400">
                  <a:lnSpc>
                    <a:spcPct val="125000"/>
                  </a:lnSpc>
                  <a:spcBef>
                    <a:spcPts val="500"/>
                  </a:spcBef>
                  <a:buClr>
                    <a:schemeClr val="accent1"/>
                  </a:buClr>
                  <a:buFont typeface="Montserrat"/>
                  <a:buChar char="▶"/>
                  <a:defRPr sz="1400">
                    <a:solidFill>
                      <a:schemeClr val="tx1"/>
                    </a:solidFill>
                    <a:latin typeface="+mn-lt"/>
                    <a:ea typeface="+mn-ea"/>
                    <a:cs typeface="+mn-cs"/>
                  </a:defRPr>
                </a:lvl2pPr>
                <a:lvl3pPr marL="720724" indent="-271463" algn="l" defTabSz="914400">
                  <a:lnSpc>
                    <a:spcPct val="125000"/>
                  </a:lnSpc>
                  <a:spcBef>
                    <a:spcPts val="500"/>
                  </a:spcBef>
                  <a:buClr>
                    <a:schemeClr val="accent1"/>
                  </a:buClr>
                  <a:buFont typeface="Montserrat"/>
                  <a:buChar char="▶"/>
                  <a:defRPr sz="1200">
                    <a:solidFill>
                      <a:schemeClr val="tx1"/>
                    </a:solidFill>
                    <a:latin typeface="+mn-lt"/>
                    <a:ea typeface="+mn-ea"/>
                    <a:cs typeface="+mn-cs"/>
                  </a:defRPr>
                </a:lvl3pPr>
                <a:lvl4pPr marL="992188" indent="-271463" algn="l" defTabSz="914400">
                  <a:lnSpc>
                    <a:spcPct val="125000"/>
                  </a:lnSpc>
                  <a:spcBef>
                    <a:spcPts val="500"/>
                  </a:spcBef>
                  <a:buClr>
                    <a:schemeClr val="accent1"/>
                  </a:buClr>
                  <a:buFont typeface="Montserrat"/>
                  <a:buChar char="▶"/>
                  <a:defRPr sz="1200">
                    <a:solidFill>
                      <a:schemeClr val="tx1"/>
                    </a:solidFill>
                    <a:latin typeface="+mn-lt"/>
                    <a:ea typeface="+mn-ea"/>
                    <a:cs typeface="+mn-cs"/>
                  </a:defRPr>
                </a:lvl4pPr>
                <a:lvl5pPr marL="1262063" indent="-258763" algn="l" defTabSz="914400">
                  <a:lnSpc>
                    <a:spcPct val="125000"/>
                  </a:lnSpc>
                  <a:spcBef>
                    <a:spcPts val="500"/>
                  </a:spcBef>
                  <a:buClr>
                    <a:schemeClr val="accent1"/>
                  </a:buClr>
                  <a:buFont typeface="Montserrat"/>
                  <a:buChar char="▶"/>
                  <a:defRPr sz="12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defTabSz="457200">
                  <a:lnSpc>
                    <a:spcPct val="100000"/>
                  </a:lnSpc>
                  <a:spcBef>
                    <a:spcPts val="0"/>
                  </a:spcBef>
                  <a:spcAft>
                    <a:spcPts val="300"/>
                  </a:spcAft>
                  <a:buClr>
                    <a:srgbClr val="DD9F27"/>
                  </a:buClr>
                  <a:defRPr/>
                </a:pPr>
                <a:r>
                  <a:rPr lang="en-CA" sz="1100"/>
                  <a:t>103 km2 property located at intersection of three major Nevada gold belts</a:t>
                </a:r>
                <a:endParaRPr/>
              </a:p>
              <a:p>
                <a:pPr defTabSz="457200">
                  <a:lnSpc>
                    <a:spcPct val="100000"/>
                  </a:lnSpc>
                  <a:spcBef>
                    <a:spcPts val="0"/>
                  </a:spcBef>
                  <a:spcAft>
                    <a:spcPts val="300"/>
                  </a:spcAft>
                  <a:buClr>
                    <a:srgbClr val="DD9F27"/>
                  </a:buClr>
                  <a:defRPr/>
                </a:pPr>
                <a:r>
                  <a:rPr lang="en-US" sz="1100"/>
                  <a:t>Contiguous and on strike with several large gold mines (Turquoise Ridge, Twin Creeks)</a:t>
                </a:r>
              </a:p>
            </p:txBody>
          </p:sp>
        </p:grpSp>
        <p:sp>
          <p:nvSpPr>
            <p:cNvPr id="26" name="TextBox 45">
              <a:extLst>
                <a:ext uri="{FF2B5EF4-FFF2-40B4-BE49-F238E27FC236}">
                  <a16:creationId xmlns:a16="http://schemas.microsoft.com/office/drawing/2014/main" id="{8D44EB39-B6C2-794C-D8F9-2A07FD4C1A9D}"/>
                </a:ext>
              </a:extLst>
            </p:cNvPr>
            <p:cNvSpPr>
              <a:spLocks/>
            </p:cNvSpPr>
            <p:nvPr/>
          </p:nvSpPr>
          <p:spPr bwMode="auto">
            <a:xfrm>
              <a:off x="4653192" y="5603498"/>
              <a:ext cx="1669280" cy="410656"/>
            </a:xfrm>
            <a:prstGeom prst="rect">
              <a:avLst/>
            </a:prstGeom>
            <a:noFill/>
          </p:spPr>
          <p:txBody>
            <a:bodyPr wrap="square">
              <a:spAutoFit/>
            </a:bodyPr>
            <a:lstStyle/>
            <a:p>
              <a:pPr marL="0" marR="0" lvl="0" indent="0" algn="l" defTabSz="457200">
                <a:lnSpc>
                  <a:spcPct val="100000"/>
                </a:lnSpc>
                <a:spcBef>
                  <a:spcPts val="0"/>
                </a:spcBef>
                <a:spcAft>
                  <a:spcPts val="0"/>
                </a:spcAft>
                <a:buClrTx/>
                <a:buSzTx/>
                <a:buFontTx/>
                <a:buNone/>
                <a:defRPr/>
              </a:pPr>
              <a:r>
                <a:rPr lang="en-CA" sz="1100" b="1" i="0" u="none" strike="noStrike" cap="none" spc="0">
                  <a:ln>
                    <a:noFill/>
                  </a:ln>
                </a:rPr>
                <a:t>10% NPI in Grassy Mountain (Oregon)</a:t>
              </a:r>
              <a:endParaRPr/>
            </a:p>
          </p:txBody>
        </p:sp>
        <p:cxnSp>
          <p:nvCxnSpPr>
            <p:cNvPr id="27" name="Straight Connector 18">
              <a:extLst>
                <a:ext uri="{FF2B5EF4-FFF2-40B4-BE49-F238E27FC236}">
                  <a16:creationId xmlns:a16="http://schemas.microsoft.com/office/drawing/2014/main" id="{2A4F1B9D-8247-A750-9CC4-05EE480B2784}"/>
                </a:ext>
              </a:extLst>
            </p:cNvPr>
            <p:cNvCxnSpPr>
              <a:cxnSpLocks/>
              <a:stCxn id="55" idx="4"/>
            </p:cNvCxnSpPr>
            <p:nvPr/>
          </p:nvCxnSpPr>
          <p:spPr bwMode="auto">
            <a:xfrm>
              <a:off x="5330257" y="4060625"/>
              <a:ext cx="0" cy="152312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9" name="Oval 48">
            <a:extLst>
              <a:ext uri="{FF2B5EF4-FFF2-40B4-BE49-F238E27FC236}">
                <a16:creationId xmlns:a16="http://schemas.microsoft.com/office/drawing/2014/main" id="{026DF25B-A999-A11F-712E-AD836AA90571}"/>
              </a:ext>
            </a:extLst>
          </p:cNvPr>
          <p:cNvSpPr/>
          <p:nvPr/>
        </p:nvSpPr>
        <p:spPr>
          <a:xfrm>
            <a:off x="5092507" y="2718050"/>
            <a:ext cx="137962" cy="137962"/>
          </a:xfrm>
          <a:prstGeom prst="ellipse">
            <a:avLst/>
          </a:prstGeom>
          <a:solidFill>
            <a:schemeClr val="accent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45C1C85C-0796-9DBB-DEE4-12850AAF2A08}"/>
              </a:ext>
            </a:extLst>
          </p:cNvPr>
          <p:cNvSpPr/>
          <p:nvPr/>
        </p:nvSpPr>
        <p:spPr>
          <a:xfrm>
            <a:off x="5092507" y="2900932"/>
            <a:ext cx="137962" cy="137962"/>
          </a:xfrm>
          <a:prstGeom prst="ellipse">
            <a:avLst/>
          </a:prstGeom>
          <a:solidFill>
            <a:schemeClr val="accent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4F70C2C1-7E7D-88DF-5483-7399D341A529}"/>
              </a:ext>
            </a:extLst>
          </p:cNvPr>
          <p:cNvSpPr/>
          <p:nvPr/>
        </p:nvSpPr>
        <p:spPr>
          <a:xfrm>
            <a:off x="5317178" y="2508822"/>
            <a:ext cx="137962" cy="137962"/>
          </a:xfrm>
          <a:prstGeom prst="ellipse">
            <a:avLst/>
          </a:prstGeom>
          <a:solidFill>
            <a:schemeClr val="accent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21A33704-3CE8-C74C-FA01-C0B3B193FD69}"/>
              </a:ext>
            </a:extLst>
          </p:cNvPr>
          <p:cNvSpPr/>
          <p:nvPr/>
        </p:nvSpPr>
        <p:spPr>
          <a:xfrm>
            <a:off x="6009435" y="2322842"/>
            <a:ext cx="137962" cy="137962"/>
          </a:xfrm>
          <a:prstGeom prst="ellipse">
            <a:avLst/>
          </a:prstGeom>
          <a:solidFill>
            <a:schemeClr val="accent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F46C1BF3-48B4-EE52-9C3E-338BBFA7C658}"/>
              </a:ext>
            </a:extLst>
          </p:cNvPr>
          <p:cNvSpPr/>
          <p:nvPr/>
        </p:nvSpPr>
        <p:spPr>
          <a:xfrm>
            <a:off x="5565150" y="4276038"/>
            <a:ext cx="137962" cy="137962"/>
          </a:xfrm>
          <a:prstGeom prst="ellipse">
            <a:avLst/>
          </a:prstGeom>
          <a:solidFill>
            <a:schemeClr val="accent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33E521F7-1C28-FF6C-1254-3A0FF54C34BD}"/>
              </a:ext>
            </a:extLst>
          </p:cNvPr>
          <p:cNvSpPr/>
          <p:nvPr/>
        </p:nvSpPr>
        <p:spPr>
          <a:xfrm>
            <a:off x="5312013" y="4028065"/>
            <a:ext cx="137962" cy="137962"/>
          </a:xfrm>
          <a:prstGeom prst="ellipse">
            <a:avLst/>
          </a:prstGeom>
          <a:solidFill>
            <a:schemeClr val="accent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Elbow Connector 63">
            <a:extLst>
              <a:ext uri="{FF2B5EF4-FFF2-40B4-BE49-F238E27FC236}">
                <a16:creationId xmlns:a16="http://schemas.microsoft.com/office/drawing/2014/main" id="{6565C35A-4990-4A8F-93FF-6B00C9858EFC}"/>
              </a:ext>
            </a:extLst>
          </p:cNvPr>
          <p:cNvCxnSpPr>
            <a:cxnSpLocks/>
            <a:endCxn id="54" idx="6"/>
          </p:cNvCxnSpPr>
          <p:nvPr/>
        </p:nvCxnSpPr>
        <p:spPr>
          <a:xfrm rot="10800000">
            <a:off x="5703112" y="4345020"/>
            <a:ext cx="3301992" cy="863589"/>
          </a:xfrm>
          <a:prstGeom prst="bentConnector3">
            <a:avLst>
              <a:gd name="adj1" fmla="val 14946"/>
            </a:avLst>
          </a:prstGeom>
          <a:ln w="19050">
            <a:solidFill>
              <a:srgbClr val="506C9F"/>
            </a:solidFill>
          </a:ln>
        </p:spPr>
        <p:style>
          <a:lnRef idx="1">
            <a:schemeClr val="accent1"/>
          </a:lnRef>
          <a:fillRef idx="0">
            <a:schemeClr val="accent1"/>
          </a:fillRef>
          <a:effectRef idx="0">
            <a:schemeClr val="accent1"/>
          </a:effectRef>
          <a:fontRef idx="minor">
            <a:schemeClr val="tx1"/>
          </a:fontRef>
        </p:style>
      </p:cxnSp>
      <p:cxnSp>
        <p:nvCxnSpPr>
          <p:cNvPr id="68" name="Elbow Connector 67">
            <a:extLst>
              <a:ext uri="{FF2B5EF4-FFF2-40B4-BE49-F238E27FC236}">
                <a16:creationId xmlns:a16="http://schemas.microsoft.com/office/drawing/2014/main" id="{0AFC09B5-DE10-03DD-BCFF-1BDDD97181B6}"/>
              </a:ext>
            </a:extLst>
          </p:cNvPr>
          <p:cNvCxnSpPr>
            <a:cxnSpLocks/>
          </p:cNvCxnSpPr>
          <p:nvPr/>
        </p:nvCxnSpPr>
        <p:spPr>
          <a:xfrm rot="10800000">
            <a:off x="5396131" y="2578729"/>
            <a:ext cx="3794168" cy="928401"/>
          </a:xfrm>
          <a:prstGeom prst="bentConnector3">
            <a:avLst>
              <a:gd name="adj1" fmla="val 3020"/>
            </a:avLst>
          </a:prstGeom>
          <a:ln w="19050">
            <a:solidFill>
              <a:srgbClr val="506C9F"/>
            </a:solidFill>
          </a:ln>
        </p:spPr>
        <p:style>
          <a:lnRef idx="1">
            <a:schemeClr val="accent1"/>
          </a:lnRef>
          <a:fillRef idx="0">
            <a:schemeClr val="accent1"/>
          </a:fillRef>
          <a:effectRef idx="0">
            <a:schemeClr val="accent1"/>
          </a:effectRef>
          <a:fontRef idx="minor">
            <a:schemeClr val="tx1"/>
          </a:fontRef>
        </p:style>
      </p:cxnSp>
      <p:cxnSp>
        <p:nvCxnSpPr>
          <p:cNvPr id="73" name="Elbow Connector 72">
            <a:extLst>
              <a:ext uri="{FF2B5EF4-FFF2-40B4-BE49-F238E27FC236}">
                <a16:creationId xmlns:a16="http://schemas.microsoft.com/office/drawing/2014/main" id="{1CD26CEB-1497-C7AB-D4C4-DA79A0F1A51D}"/>
              </a:ext>
            </a:extLst>
          </p:cNvPr>
          <p:cNvCxnSpPr>
            <a:cxnSpLocks/>
            <a:endCxn id="53" idx="6"/>
          </p:cNvCxnSpPr>
          <p:nvPr/>
        </p:nvCxnSpPr>
        <p:spPr>
          <a:xfrm rot="10800000" flipV="1">
            <a:off x="6147398" y="1620455"/>
            <a:ext cx="3193373" cy="771367"/>
          </a:xfrm>
          <a:prstGeom prst="bentConnector3">
            <a:avLst>
              <a:gd name="adj1" fmla="val 8680"/>
            </a:avLst>
          </a:prstGeom>
          <a:ln w="19050">
            <a:solidFill>
              <a:srgbClr val="506C9F"/>
            </a:solidFill>
          </a:ln>
        </p:spPr>
        <p:style>
          <a:lnRef idx="1">
            <a:schemeClr val="accent1"/>
          </a:lnRef>
          <a:fillRef idx="0">
            <a:schemeClr val="accent1"/>
          </a:fillRef>
          <a:effectRef idx="0">
            <a:schemeClr val="accent1"/>
          </a:effectRef>
          <a:fontRef idx="minor">
            <a:schemeClr val="tx1"/>
          </a:fontRef>
        </p:style>
      </p:cxnSp>
      <p:cxnSp>
        <p:nvCxnSpPr>
          <p:cNvPr id="79" name="Elbow Connector 78">
            <a:extLst>
              <a:ext uri="{FF2B5EF4-FFF2-40B4-BE49-F238E27FC236}">
                <a16:creationId xmlns:a16="http://schemas.microsoft.com/office/drawing/2014/main" id="{E40FC84F-E938-2C0F-0AB1-0496F2764444}"/>
              </a:ext>
            </a:extLst>
          </p:cNvPr>
          <p:cNvCxnSpPr>
            <a:cxnSpLocks/>
            <a:stCxn id="51" idx="2"/>
          </p:cNvCxnSpPr>
          <p:nvPr/>
        </p:nvCxnSpPr>
        <p:spPr>
          <a:xfrm rot="10800000" flipV="1">
            <a:off x="1387737" y="2969912"/>
            <a:ext cx="3704771" cy="988901"/>
          </a:xfrm>
          <a:prstGeom prst="bentConnector3">
            <a:avLst>
              <a:gd name="adj1" fmla="val 8767"/>
            </a:avLst>
          </a:prstGeom>
          <a:ln w="19050">
            <a:solidFill>
              <a:srgbClr val="506C9F"/>
            </a:solidFill>
          </a:ln>
        </p:spPr>
        <p:style>
          <a:lnRef idx="1">
            <a:schemeClr val="accent1"/>
          </a:lnRef>
          <a:fillRef idx="0">
            <a:schemeClr val="accent1"/>
          </a:fillRef>
          <a:effectRef idx="0">
            <a:schemeClr val="accent1"/>
          </a:effectRef>
          <a:fontRef idx="minor">
            <a:schemeClr val="tx1"/>
          </a:fontRef>
        </p:style>
      </p:cxnSp>
      <p:cxnSp>
        <p:nvCxnSpPr>
          <p:cNvPr id="82" name="Elbow Connector 81">
            <a:extLst>
              <a:ext uri="{FF2B5EF4-FFF2-40B4-BE49-F238E27FC236}">
                <a16:creationId xmlns:a16="http://schemas.microsoft.com/office/drawing/2014/main" id="{3B733AEC-FDBD-8481-3BA6-4583F030D1A7}"/>
              </a:ext>
            </a:extLst>
          </p:cNvPr>
          <p:cNvCxnSpPr>
            <a:cxnSpLocks/>
            <a:stCxn id="49" idx="2"/>
          </p:cNvCxnSpPr>
          <p:nvPr/>
        </p:nvCxnSpPr>
        <p:spPr>
          <a:xfrm rot="10800000">
            <a:off x="2000923" y="1721225"/>
            <a:ext cx="3091585" cy="1065807"/>
          </a:xfrm>
          <a:prstGeom prst="bentConnector3">
            <a:avLst>
              <a:gd name="adj1" fmla="val 50000"/>
            </a:avLst>
          </a:prstGeom>
          <a:ln w="19050">
            <a:solidFill>
              <a:srgbClr val="506C9F"/>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0832E04-5B67-DA67-C846-253B6201A1C6}"/>
              </a:ext>
            </a:extLst>
          </p:cNvPr>
          <p:cNvSpPr txBox="1"/>
          <p:nvPr/>
        </p:nvSpPr>
        <p:spPr>
          <a:xfrm>
            <a:off x="664355" y="6207327"/>
            <a:ext cx="2863185" cy="207749"/>
          </a:xfrm>
          <a:prstGeom prst="rect">
            <a:avLst/>
          </a:prstGeom>
          <a:noFill/>
        </p:spPr>
        <p:txBody>
          <a:bodyPr wrap="square" rtlCol="0">
            <a:spAutoFit/>
          </a:bodyPr>
          <a:lstStyle/>
          <a:p>
            <a:r>
              <a:rPr lang="en-CA" sz="750">
                <a:effectLst/>
                <a:ea typeface="Times New Roman" panose="02020603050405020304" pitchFamily="18" charset="0"/>
                <a:cs typeface="Aptos" panose="020B0004020202020204" pitchFamily="34" charset="0"/>
              </a:rPr>
              <a:t>(1) See slide 16 for additional information</a:t>
            </a:r>
            <a:endParaRPr lang="en-US" sz="750" dirty="0"/>
          </a:p>
        </p:txBody>
      </p:sp>
    </p:spTree>
    <p:extLst>
      <p:ext uri="{BB962C8B-B14F-4D97-AF65-F5344CB8AC3E}">
        <p14:creationId xmlns:p14="http://schemas.microsoft.com/office/powerpoint/2010/main" val="2142622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B522AE-4B0F-741F-3485-BFB5ECC34F8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52" y="0"/>
            <a:ext cx="12192752" cy="6434254"/>
          </a:xfrm>
          <a:prstGeom prst="rect">
            <a:avLst/>
          </a:prstGeom>
        </p:spPr>
      </p:pic>
      <p:sp>
        <p:nvSpPr>
          <p:cNvPr id="13" name="Rectangle 12">
            <a:extLst>
              <a:ext uri="{FF2B5EF4-FFF2-40B4-BE49-F238E27FC236}">
                <a16:creationId xmlns:a16="http://schemas.microsoft.com/office/drawing/2014/main" id="{5589612D-7DD9-F66B-6479-F295C0C43062}"/>
              </a:ext>
            </a:extLst>
          </p:cNvPr>
          <p:cNvSpPr/>
          <p:nvPr/>
        </p:nvSpPr>
        <p:spPr>
          <a:xfrm>
            <a:off x="0" y="0"/>
            <a:ext cx="11293642" cy="6448926"/>
          </a:xfrm>
          <a:prstGeom prst="rect">
            <a:avLst/>
          </a:prstGeom>
          <a:gradFill>
            <a:gsLst>
              <a:gs pos="42000">
                <a:srgbClr val="FEFDFA">
                  <a:alpha val="80000"/>
                </a:srgbClr>
              </a:gs>
              <a:gs pos="0">
                <a:schemeClr val="accent1">
                  <a:lumMod val="5000"/>
                  <a:lumOff val="95000"/>
                  <a:alpha val="0"/>
                </a:schemeClr>
              </a:gs>
              <a:gs pos="99000">
                <a:schemeClr val="bg2">
                  <a:alpha val="80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1">
            <a:extLst>
              <a:ext uri="{FF2B5EF4-FFF2-40B4-BE49-F238E27FC236}">
                <a16:creationId xmlns:a16="http://schemas.microsoft.com/office/drawing/2014/main" id="{160C9BC1-A4BE-4C0D-61BD-C9D9901990D3}"/>
              </a:ext>
            </a:extLst>
          </p:cNvPr>
          <p:cNvSpPr/>
          <p:nvPr/>
        </p:nvSpPr>
        <p:spPr>
          <a:xfrm>
            <a:off x="0" y="512618"/>
            <a:ext cx="9624722" cy="5711720"/>
          </a:xfrm>
          <a:custGeom>
            <a:avLst/>
            <a:gdLst>
              <a:gd name="connsiteX0" fmla="*/ 0 w 9685867"/>
              <a:gd name="connsiteY0" fmla="*/ 0 h 5655733"/>
              <a:gd name="connsiteX1" fmla="*/ 9685867 w 9685867"/>
              <a:gd name="connsiteY1" fmla="*/ 0 h 5655733"/>
              <a:gd name="connsiteX2" fmla="*/ 9685867 w 9685867"/>
              <a:gd name="connsiteY2" fmla="*/ 5655733 h 5655733"/>
              <a:gd name="connsiteX3" fmla="*/ 0 w 9685867"/>
              <a:gd name="connsiteY3" fmla="*/ 5655733 h 5655733"/>
              <a:gd name="connsiteX4" fmla="*/ 0 w 9685867"/>
              <a:gd name="connsiteY4" fmla="*/ 0 h 5655733"/>
              <a:gd name="connsiteX0" fmla="*/ 0 w 9685867"/>
              <a:gd name="connsiteY0" fmla="*/ 0 h 5655733"/>
              <a:gd name="connsiteX1" fmla="*/ 9008534 w 9685867"/>
              <a:gd name="connsiteY1" fmla="*/ 50800 h 5655733"/>
              <a:gd name="connsiteX2" fmla="*/ 9685867 w 9685867"/>
              <a:gd name="connsiteY2" fmla="*/ 5655733 h 5655733"/>
              <a:gd name="connsiteX3" fmla="*/ 0 w 9685867"/>
              <a:gd name="connsiteY3" fmla="*/ 5655733 h 5655733"/>
              <a:gd name="connsiteX4" fmla="*/ 0 w 9685867"/>
              <a:gd name="connsiteY4" fmla="*/ 0 h 5655733"/>
              <a:gd name="connsiteX0" fmla="*/ 0 w 9008534"/>
              <a:gd name="connsiteY0" fmla="*/ 0 h 5655733"/>
              <a:gd name="connsiteX1" fmla="*/ 9008534 w 9008534"/>
              <a:gd name="connsiteY1" fmla="*/ 50800 h 5655733"/>
              <a:gd name="connsiteX2" fmla="*/ 8043333 w 9008534"/>
              <a:gd name="connsiteY2" fmla="*/ 5655733 h 5655733"/>
              <a:gd name="connsiteX3" fmla="*/ 0 w 9008534"/>
              <a:gd name="connsiteY3" fmla="*/ 5655733 h 5655733"/>
              <a:gd name="connsiteX4" fmla="*/ 0 w 9008534"/>
              <a:gd name="connsiteY4" fmla="*/ 0 h 5655733"/>
              <a:gd name="connsiteX0" fmla="*/ 0 w 9042401"/>
              <a:gd name="connsiteY0" fmla="*/ 0 h 5655733"/>
              <a:gd name="connsiteX1" fmla="*/ 9042401 w 9042401"/>
              <a:gd name="connsiteY1" fmla="*/ 33867 h 5655733"/>
              <a:gd name="connsiteX2" fmla="*/ 8043333 w 9042401"/>
              <a:gd name="connsiteY2" fmla="*/ 5655733 h 5655733"/>
              <a:gd name="connsiteX3" fmla="*/ 0 w 9042401"/>
              <a:gd name="connsiteY3" fmla="*/ 5655733 h 5655733"/>
              <a:gd name="connsiteX4" fmla="*/ 0 w 9042401"/>
              <a:gd name="connsiteY4" fmla="*/ 0 h 5655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2401" h="5655733">
                <a:moveTo>
                  <a:pt x="0" y="0"/>
                </a:moveTo>
                <a:lnTo>
                  <a:pt x="9042401" y="33867"/>
                </a:lnTo>
                <a:lnTo>
                  <a:pt x="8043333" y="5655733"/>
                </a:lnTo>
                <a:lnTo>
                  <a:pt x="0" y="5655733"/>
                </a:lnTo>
                <a:lnTo>
                  <a:pt x="0" y="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7B8F7BA-0C2A-4709-094D-2538BDE1259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77849" y="2261936"/>
            <a:ext cx="8242534" cy="3463853"/>
          </a:xfrm>
          <a:prstGeom prst="rect">
            <a:avLst/>
          </a:prstGeom>
        </p:spPr>
      </p:pic>
      <p:sp>
        <p:nvSpPr>
          <p:cNvPr id="6" name="Title 1">
            <a:extLst>
              <a:ext uri="{FF2B5EF4-FFF2-40B4-BE49-F238E27FC236}">
                <a16:creationId xmlns:a16="http://schemas.microsoft.com/office/drawing/2014/main" id="{B771C7BB-C18A-0FB4-6C22-EB089AC1947F}"/>
              </a:ext>
            </a:extLst>
          </p:cNvPr>
          <p:cNvSpPr>
            <a:spLocks noGrp="1"/>
          </p:cNvSpPr>
          <p:nvPr>
            <p:ph type="title"/>
          </p:nvPr>
        </p:nvSpPr>
        <p:spPr>
          <a:xfrm>
            <a:off x="520567" y="635405"/>
            <a:ext cx="5832475" cy="652466"/>
          </a:xfrm>
        </p:spPr>
        <p:txBody>
          <a:bodyPr/>
          <a:lstStyle/>
          <a:p>
            <a:pPr algn="l"/>
            <a:r>
              <a:rPr lang="en-CA"/>
              <a:t>Share Dilution Matters</a:t>
            </a:r>
            <a:endParaRPr lang="en-US"/>
          </a:p>
        </p:txBody>
      </p:sp>
      <p:sp>
        <p:nvSpPr>
          <p:cNvPr id="3" name="Date Placeholder 2">
            <a:extLst>
              <a:ext uri="{FF2B5EF4-FFF2-40B4-BE49-F238E27FC236}">
                <a16:creationId xmlns:a16="http://schemas.microsoft.com/office/drawing/2014/main" id="{629F858D-31AB-5195-9884-1853FAA7211B}"/>
              </a:ext>
            </a:extLst>
          </p:cNvPr>
          <p:cNvSpPr>
            <a:spLocks noGrp="1"/>
          </p:cNvSpPr>
          <p:nvPr>
            <p:ph type="dt" sz="half" idx="2"/>
          </p:nvPr>
        </p:nvSpPr>
        <p:spPr>
          <a:xfrm>
            <a:off x="10702343" y="6462176"/>
            <a:ext cx="667553" cy="365125"/>
          </a:xfrm>
          <a:prstGeom prst="rect">
            <a:avLst/>
          </a:prstGeom>
        </p:spPr>
        <p:txBody>
          <a:bodyPr/>
          <a:lstStyle/>
          <a:p>
            <a:r>
              <a:rPr lang="en-US"/>
              <a:t>|   2025</a:t>
            </a:r>
          </a:p>
        </p:txBody>
      </p:sp>
      <p:sp>
        <p:nvSpPr>
          <p:cNvPr id="4" name="Footer Placeholder 3">
            <a:extLst>
              <a:ext uri="{FF2B5EF4-FFF2-40B4-BE49-F238E27FC236}">
                <a16:creationId xmlns:a16="http://schemas.microsoft.com/office/drawing/2014/main" id="{C094D6EF-DF10-E167-4091-64819E60EEB1}"/>
              </a:ext>
            </a:extLst>
          </p:cNvPr>
          <p:cNvSpPr>
            <a:spLocks noGrp="1"/>
          </p:cNvSpPr>
          <p:nvPr>
            <p:ph type="ftr" sz="quarter" idx="3"/>
          </p:nvPr>
        </p:nvSpPr>
        <p:spPr>
          <a:xfrm>
            <a:off x="7340957" y="6462176"/>
            <a:ext cx="3361386" cy="365125"/>
          </a:xfrm>
          <a:prstGeom prst="rect">
            <a:avLst/>
          </a:prstGeom>
        </p:spPr>
        <p:txBody>
          <a:bodyPr/>
          <a:lstStyle/>
          <a:p>
            <a:r>
              <a:rPr lang="en-CA"/>
              <a:t>Www.seabridgegold.com</a:t>
            </a:r>
            <a:endParaRPr lang="en-US"/>
          </a:p>
        </p:txBody>
      </p:sp>
      <p:sp>
        <p:nvSpPr>
          <p:cNvPr id="5" name="Slide Number Placeholder 4">
            <a:extLst>
              <a:ext uri="{FF2B5EF4-FFF2-40B4-BE49-F238E27FC236}">
                <a16:creationId xmlns:a16="http://schemas.microsoft.com/office/drawing/2014/main" id="{F074D405-9547-1221-AC84-9AFCFCB146FE}"/>
              </a:ext>
            </a:extLst>
          </p:cNvPr>
          <p:cNvSpPr>
            <a:spLocks noGrp="1"/>
          </p:cNvSpPr>
          <p:nvPr>
            <p:ph type="sldNum" sz="quarter" idx="4"/>
          </p:nvPr>
        </p:nvSpPr>
        <p:spPr>
          <a:xfrm>
            <a:off x="11598497" y="6455468"/>
            <a:ext cx="461359" cy="365125"/>
          </a:xfrm>
          <a:prstGeom prst="rect">
            <a:avLst/>
          </a:prstGeom>
        </p:spPr>
        <p:txBody>
          <a:bodyPr/>
          <a:lstStyle/>
          <a:p>
            <a:fld id="{A41F8B9C-F68A-4CB4-A897-D02AFE5D748E}" type="slidenum">
              <a:rPr lang="en-US" smtClean="0"/>
              <a:pPr/>
              <a:t>4</a:t>
            </a:fld>
            <a:endParaRPr lang="en-US"/>
          </a:p>
        </p:txBody>
      </p:sp>
      <p:sp>
        <p:nvSpPr>
          <p:cNvPr id="8" name="Content Placeholder 1">
            <a:extLst>
              <a:ext uri="{FF2B5EF4-FFF2-40B4-BE49-F238E27FC236}">
                <a16:creationId xmlns:a16="http://schemas.microsoft.com/office/drawing/2014/main" id="{626992F0-B098-A6F7-14B5-D2C58AC50D4D}"/>
              </a:ext>
            </a:extLst>
          </p:cNvPr>
          <p:cNvSpPr txBox="1">
            <a:spLocks/>
          </p:cNvSpPr>
          <p:nvPr/>
        </p:nvSpPr>
        <p:spPr bwMode="auto">
          <a:xfrm>
            <a:off x="428479" y="1262132"/>
            <a:ext cx="6444889" cy="432197"/>
          </a:xfrm>
          <a:prstGeom prst="rect">
            <a:avLst/>
          </a:prstGeom>
        </p:spPr>
        <p:txBody>
          <a:bodyPr/>
          <a:lstStyle>
            <a:lvl1pPr marL="266700" indent="-266700" algn="l" defTabSz="914400" rtl="0" eaLnBrk="1" latinLnBrk="0" hangingPunct="1">
              <a:lnSpc>
                <a:spcPct val="125000"/>
              </a:lnSpc>
              <a:spcBef>
                <a:spcPts val="500"/>
              </a:spcBef>
              <a:buClr>
                <a:schemeClr val="accent1"/>
              </a:buClr>
              <a:buFont typeface="Montserrat" panose="00000500000000000000" pitchFamily="2" charset="0"/>
              <a:buChar char="▶"/>
              <a:defRPr sz="1400" b="0" i="0" kern="1200">
                <a:solidFill>
                  <a:schemeClr val="tx1"/>
                </a:solidFill>
                <a:latin typeface="Calibri Light" panose="020F0302020204030204" pitchFamily="34" charset="0"/>
                <a:ea typeface="+mn-ea"/>
                <a:cs typeface="Calibri Light" panose="020F0302020204030204" pitchFamily="34" charset="0"/>
              </a:defRPr>
            </a:lvl1pPr>
            <a:lvl2pPr marL="450850" indent="-269875" algn="l" defTabSz="914400" rtl="0" eaLnBrk="1" latinLnBrk="0" hangingPunct="1">
              <a:lnSpc>
                <a:spcPct val="125000"/>
              </a:lnSpc>
              <a:spcBef>
                <a:spcPts val="500"/>
              </a:spcBef>
              <a:buClr>
                <a:schemeClr val="accent1"/>
              </a:buClr>
              <a:buFont typeface="Montserrat" panose="00000500000000000000" pitchFamily="2" charset="0"/>
              <a:buChar char="▶"/>
              <a:defRPr sz="1400" b="0" i="0" kern="1200">
                <a:solidFill>
                  <a:schemeClr val="tx1"/>
                </a:solidFill>
                <a:latin typeface="Calibri Light" panose="020F0302020204030204" pitchFamily="34" charset="0"/>
                <a:ea typeface="+mn-ea"/>
                <a:cs typeface="Calibri Light" panose="020F0302020204030204" pitchFamily="34" charset="0"/>
              </a:defRPr>
            </a:lvl2pPr>
            <a:lvl3pPr marL="720725"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3pPr>
            <a:lvl4pPr marL="992188"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4pPr>
            <a:lvl5pPr marL="1262063" indent="-2587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CA"/>
              <a:t>Our objective is to grow ounces in the ground faster than shares outstanding</a:t>
            </a:r>
          </a:p>
          <a:p>
            <a:pPr>
              <a:defRPr/>
            </a:pPr>
            <a:endParaRPr lang="en-CA"/>
          </a:p>
        </p:txBody>
      </p:sp>
      <p:sp>
        <p:nvSpPr>
          <p:cNvPr id="9" name="TextBox 12">
            <a:extLst>
              <a:ext uri="{FF2B5EF4-FFF2-40B4-BE49-F238E27FC236}">
                <a16:creationId xmlns:a16="http://schemas.microsoft.com/office/drawing/2014/main" id="{7D5A65DA-C3A8-2BD3-1146-A62813E53BA8}"/>
              </a:ext>
            </a:extLst>
          </p:cNvPr>
          <p:cNvSpPr>
            <a:spLocks/>
          </p:cNvSpPr>
          <p:nvPr/>
        </p:nvSpPr>
        <p:spPr bwMode="auto">
          <a:xfrm>
            <a:off x="816147" y="5828005"/>
            <a:ext cx="5965013" cy="246221"/>
          </a:xfrm>
          <a:prstGeom prst="rect">
            <a:avLst/>
          </a:prstGeom>
          <a:noFill/>
        </p:spPr>
        <p:txBody>
          <a:bodyPr wrap="square" lIns="0" tIns="0" rIns="0" bIns="0" rtlCol="0">
            <a:spAutoFit/>
          </a:bodyPr>
          <a:lstStyle/>
          <a:p>
            <a:pPr>
              <a:defRPr/>
            </a:pPr>
            <a:r>
              <a:rPr lang="en-CA" sz="800">
                <a:solidFill>
                  <a:schemeClr val="bg2">
                    <a:lumMod val="50000"/>
                  </a:schemeClr>
                </a:solidFill>
              </a:rPr>
              <a:t>Source: Company data</a:t>
            </a:r>
            <a:endParaRPr/>
          </a:p>
          <a:p>
            <a:pPr>
              <a:defRPr/>
            </a:pPr>
            <a:r>
              <a:rPr lang="en-CA" sz="800">
                <a:solidFill>
                  <a:schemeClr val="bg2">
                    <a:lumMod val="50000"/>
                  </a:schemeClr>
                </a:solidFill>
              </a:rPr>
              <a:t>Note: For a breakdown of Seabridge’s mineral reserves and resources by project, tonnes and grade, please visit http://seabridgegold.com</a:t>
            </a:r>
            <a:endParaRPr/>
          </a:p>
        </p:txBody>
      </p:sp>
      <p:sp>
        <p:nvSpPr>
          <p:cNvPr id="11" name="TextBox 13">
            <a:extLst>
              <a:ext uri="{FF2B5EF4-FFF2-40B4-BE49-F238E27FC236}">
                <a16:creationId xmlns:a16="http://schemas.microsoft.com/office/drawing/2014/main" id="{02718369-83E2-1CC9-60B1-2AD12A26AF83}"/>
              </a:ext>
            </a:extLst>
          </p:cNvPr>
          <p:cNvSpPr>
            <a:spLocks/>
          </p:cNvSpPr>
          <p:nvPr/>
        </p:nvSpPr>
        <p:spPr bwMode="auto">
          <a:xfrm>
            <a:off x="1144105" y="1754611"/>
            <a:ext cx="7222340" cy="769441"/>
          </a:xfrm>
          <a:prstGeom prst="rect">
            <a:avLst/>
          </a:prstGeom>
          <a:noFill/>
        </p:spPr>
        <p:txBody>
          <a:bodyPr wrap="square" lIns="91440" tIns="45720" rIns="91440" bIns="45720" rtlCol="0" anchor="t">
            <a:spAutoFit/>
          </a:bodyPr>
          <a:lstStyle/>
          <a:p>
            <a:pPr>
              <a:defRPr/>
            </a:pPr>
            <a:r>
              <a:rPr lang="en-CA" sz="1600">
                <a:solidFill>
                  <a:srgbClr val="364147"/>
                </a:solidFill>
              </a:rPr>
              <a:t>From 2003 through December 2024, total gold resources have grown by </a:t>
            </a:r>
            <a:r>
              <a:rPr lang="en-CA" sz="2800" b="1">
                <a:solidFill>
                  <a:schemeClr val="accent1"/>
                </a:solidFill>
              </a:rPr>
              <a:t>1075%</a:t>
            </a:r>
            <a:r>
              <a:rPr lang="en-CA" sz="2400" b="1">
                <a:solidFill>
                  <a:schemeClr val="accent6"/>
                </a:solidFill>
              </a:rPr>
              <a:t> </a:t>
            </a:r>
            <a:r>
              <a:rPr lang="en-CA" sz="1600">
                <a:solidFill>
                  <a:srgbClr val="364147"/>
                </a:solidFill>
              </a:rPr>
              <a:t>during a period when shares outstanding increased by 233%</a:t>
            </a:r>
            <a:endParaRPr/>
          </a:p>
        </p:txBody>
      </p:sp>
    </p:spTree>
    <p:extLst>
      <p:ext uri="{BB962C8B-B14F-4D97-AF65-F5344CB8AC3E}">
        <p14:creationId xmlns:p14="http://schemas.microsoft.com/office/powerpoint/2010/main" val="1868399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3CD42-AE5A-EFF5-6C00-A406517F24FE}"/>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C9E5EDAA-2C1F-6F69-FEA5-04D2C6031F9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12192000" cy="6414248"/>
          </a:xfrm>
          <a:prstGeom prst="rect">
            <a:avLst/>
          </a:prstGeom>
        </p:spPr>
      </p:pic>
      <p:sp>
        <p:nvSpPr>
          <p:cNvPr id="22" name="Rectangle 21">
            <a:extLst>
              <a:ext uri="{FF2B5EF4-FFF2-40B4-BE49-F238E27FC236}">
                <a16:creationId xmlns:a16="http://schemas.microsoft.com/office/drawing/2014/main" id="{58AC1BEA-067F-C0E7-7149-DCF3C20F6FC6}"/>
              </a:ext>
            </a:extLst>
          </p:cNvPr>
          <p:cNvSpPr/>
          <p:nvPr/>
        </p:nvSpPr>
        <p:spPr>
          <a:xfrm>
            <a:off x="0" y="0"/>
            <a:ext cx="12192000" cy="1707776"/>
          </a:xfrm>
          <a:prstGeom prst="rect">
            <a:avLst/>
          </a:prstGeom>
          <a:gradFill>
            <a:gsLst>
              <a:gs pos="49000">
                <a:schemeClr val="tx1">
                  <a:alpha val="80048"/>
                </a:schemeClr>
              </a:gs>
              <a:gs pos="100000">
                <a:schemeClr val="tx1">
                  <a:alpha val="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B752F3B-B6F6-B06A-A481-1613D5D9F693}"/>
              </a:ext>
            </a:extLst>
          </p:cNvPr>
          <p:cNvSpPr/>
          <p:nvPr/>
        </p:nvSpPr>
        <p:spPr>
          <a:xfrm>
            <a:off x="0" y="5320145"/>
            <a:ext cx="12192000" cy="1107549"/>
          </a:xfrm>
          <a:prstGeom prst="rect">
            <a:avLst/>
          </a:prstGeom>
          <a:gradFill>
            <a:gsLst>
              <a:gs pos="0">
                <a:schemeClr val="accent6">
                  <a:lumMod val="10000"/>
                  <a:alpha val="80000"/>
                </a:schemeClr>
              </a:gs>
              <a:gs pos="100000">
                <a:schemeClr val="accent6">
                  <a:lumMod val="10000"/>
                  <a:alpha val="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3D92EA26-42F2-BBEB-BF99-C7E67917F7C3}"/>
              </a:ext>
            </a:extLst>
          </p:cNvPr>
          <p:cNvSpPr/>
          <p:nvPr/>
        </p:nvSpPr>
        <p:spPr>
          <a:xfrm>
            <a:off x="0" y="1694329"/>
            <a:ext cx="12192000" cy="4155142"/>
          </a:xfrm>
          <a:prstGeom prst="rect">
            <a:avLst/>
          </a:prstGeom>
          <a:solidFill>
            <a:schemeClr val="bg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BE908067-C392-780D-037E-D21E9E1D633E}"/>
              </a:ext>
            </a:extLst>
          </p:cNvPr>
          <p:cNvSpPr>
            <a:spLocks noGrp="1"/>
          </p:cNvSpPr>
          <p:nvPr>
            <p:ph type="dt" sz="half" idx="2"/>
          </p:nvPr>
        </p:nvSpPr>
        <p:spPr>
          <a:xfrm>
            <a:off x="10702343" y="6462176"/>
            <a:ext cx="667553" cy="365125"/>
          </a:xfrm>
          <a:prstGeom prst="rect">
            <a:avLst/>
          </a:prstGeom>
        </p:spPr>
        <p:txBody>
          <a:bodyPr/>
          <a:lstStyle/>
          <a:p>
            <a:r>
              <a:rPr lang="en-US" dirty="0"/>
              <a:t>|   2025</a:t>
            </a:r>
          </a:p>
        </p:txBody>
      </p:sp>
      <p:sp>
        <p:nvSpPr>
          <p:cNvPr id="5" name="Footer Placeholder 4">
            <a:extLst>
              <a:ext uri="{FF2B5EF4-FFF2-40B4-BE49-F238E27FC236}">
                <a16:creationId xmlns:a16="http://schemas.microsoft.com/office/drawing/2014/main" id="{ACAFEBE5-83DE-4EC4-FE13-DDBDDE707F4A}"/>
              </a:ext>
            </a:extLst>
          </p:cNvPr>
          <p:cNvSpPr>
            <a:spLocks noGrp="1"/>
          </p:cNvSpPr>
          <p:nvPr>
            <p:ph type="ftr" sz="quarter" idx="3"/>
          </p:nvPr>
        </p:nvSpPr>
        <p:spPr>
          <a:xfrm>
            <a:off x="7340957" y="6462176"/>
            <a:ext cx="3361386" cy="365125"/>
          </a:xfrm>
          <a:prstGeom prst="rect">
            <a:avLst/>
          </a:prstGeom>
        </p:spPr>
        <p:txBody>
          <a:bodyPr/>
          <a:lstStyle/>
          <a:p>
            <a:r>
              <a:rPr lang="en-CA" dirty="0"/>
              <a:t>Www.seabridgegold.com</a:t>
            </a:r>
            <a:endParaRPr lang="en-US" dirty="0"/>
          </a:p>
        </p:txBody>
      </p:sp>
      <p:sp>
        <p:nvSpPr>
          <p:cNvPr id="6" name="Slide Number Placeholder 5">
            <a:extLst>
              <a:ext uri="{FF2B5EF4-FFF2-40B4-BE49-F238E27FC236}">
                <a16:creationId xmlns:a16="http://schemas.microsoft.com/office/drawing/2014/main" id="{32E7B8AD-48AE-B66D-B1FD-952F3A3DAE93}"/>
              </a:ext>
            </a:extLst>
          </p:cNvPr>
          <p:cNvSpPr>
            <a:spLocks noGrp="1"/>
          </p:cNvSpPr>
          <p:nvPr>
            <p:ph type="sldNum" sz="quarter" idx="4"/>
          </p:nvPr>
        </p:nvSpPr>
        <p:spPr>
          <a:xfrm>
            <a:off x="11598497" y="6455468"/>
            <a:ext cx="461359" cy="365125"/>
          </a:xfrm>
          <a:prstGeom prst="rect">
            <a:avLst/>
          </a:prstGeom>
        </p:spPr>
        <p:txBody>
          <a:bodyPr/>
          <a:lstStyle/>
          <a:p>
            <a:fld id="{A41F8B9C-F68A-4CB4-A897-D02AFE5D748E}" type="slidenum">
              <a:rPr lang="en-US" smtClean="0"/>
              <a:pPr/>
              <a:t>5</a:t>
            </a:fld>
            <a:endParaRPr lang="en-US" dirty="0"/>
          </a:p>
        </p:txBody>
      </p:sp>
      <p:sp>
        <p:nvSpPr>
          <p:cNvPr id="3" name="Title 2">
            <a:extLst>
              <a:ext uri="{FF2B5EF4-FFF2-40B4-BE49-F238E27FC236}">
                <a16:creationId xmlns:a16="http://schemas.microsoft.com/office/drawing/2014/main" id="{0276E13A-E31F-937C-2AAD-4F1353E75587}"/>
              </a:ext>
            </a:extLst>
          </p:cNvPr>
          <p:cNvSpPr>
            <a:spLocks noGrp="1"/>
          </p:cNvSpPr>
          <p:nvPr>
            <p:ph type="title" idx="4294967295"/>
          </p:nvPr>
        </p:nvSpPr>
        <p:spPr>
          <a:xfrm>
            <a:off x="460866" y="442697"/>
            <a:ext cx="5210175" cy="652462"/>
          </a:xfrm>
        </p:spPr>
        <p:txBody>
          <a:bodyPr/>
          <a:lstStyle/>
          <a:p>
            <a:r>
              <a:rPr lang="en-CA" dirty="0"/>
              <a:t>Superior Leverage to Gold</a:t>
            </a:r>
            <a:endParaRPr lang="en-US" dirty="0"/>
          </a:p>
        </p:txBody>
      </p:sp>
      <p:sp>
        <p:nvSpPr>
          <p:cNvPr id="8" name="Text Placeholder 7">
            <a:extLst>
              <a:ext uri="{FF2B5EF4-FFF2-40B4-BE49-F238E27FC236}">
                <a16:creationId xmlns:a16="http://schemas.microsoft.com/office/drawing/2014/main" id="{753C6C19-F4A9-0700-FCA1-278B90177BFF}"/>
              </a:ext>
            </a:extLst>
          </p:cNvPr>
          <p:cNvSpPr>
            <a:spLocks noGrp="1"/>
          </p:cNvSpPr>
          <p:nvPr>
            <p:ph type="body" sz="quarter" idx="4294967295"/>
          </p:nvPr>
        </p:nvSpPr>
        <p:spPr>
          <a:xfrm>
            <a:off x="460866" y="1016614"/>
            <a:ext cx="4747453" cy="711653"/>
          </a:xfrm>
        </p:spPr>
        <p:txBody>
          <a:bodyPr/>
          <a:lstStyle/>
          <a:p>
            <a:r>
              <a:rPr lang="en-US" dirty="0">
                <a:solidFill>
                  <a:schemeClr val="bg2"/>
                </a:solidFill>
              </a:rPr>
              <a:t>Seabridge ranks 1</a:t>
            </a:r>
            <a:r>
              <a:rPr lang="en-US" baseline="30000" dirty="0">
                <a:solidFill>
                  <a:schemeClr val="bg2"/>
                </a:solidFill>
              </a:rPr>
              <a:t>st</a:t>
            </a:r>
            <a:r>
              <a:rPr lang="en-US" dirty="0">
                <a:solidFill>
                  <a:schemeClr val="bg2"/>
                </a:solidFill>
              </a:rPr>
              <a:t> in gold reserves/share among North American listed gold companies</a:t>
            </a:r>
          </a:p>
        </p:txBody>
      </p:sp>
      <p:sp>
        <p:nvSpPr>
          <p:cNvPr id="13" name="Text Placeholder 10">
            <a:extLst>
              <a:ext uri="{FF2B5EF4-FFF2-40B4-BE49-F238E27FC236}">
                <a16:creationId xmlns:a16="http://schemas.microsoft.com/office/drawing/2014/main" id="{9BECB83E-0513-25F9-01DF-A68EB569BD11}"/>
              </a:ext>
            </a:extLst>
          </p:cNvPr>
          <p:cNvSpPr txBox="1">
            <a:spLocks/>
          </p:cNvSpPr>
          <p:nvPr/>
        </p:nvSpPr>
        <p:spPr>
          <a:xfrm>
            <a:off x="532584" y="1884646"/>
            <a:ext cx="5290481" cy="396431"/>
          </a:xfrm>
          <a:prstGeom prst="rect">
            <a:avLst/>
          </a:prstGeom>
        </p:spPr>
        <p:txBody>
          <a:bodyPr vert="horz" lIns="36000" tIns="45720" rIns="36000" bIns="45720" rtlCol="0">
            <a:noAutofit/>
          </a:bodyPr>
          <a:lstStyle>
            <a:lvl1pPr marL="0" indent="0" algn="l" defTabSz="914400" rtl="0" eaLnBrk="1" latinLnBrk="0" hangingPunct="1">
              <a:lnSpc>
                <a:spcPct val="125000"/>
              </a:lnSpc>
              <a:spcBef>
                <a:spcPts val="500"/>
              </a:spcBef>
              <a:buClr>
                <a:schemeClr val="accent1"/>
              </a:buClr>
              <a:buFont typeface="Montserrat" panose="00000500000000000000" pitchFamily="2" charset="0"/>
              <a:buNone/>
              <a:defRPr sz="1400" b="1" i="0" kern="1200" cap="all" baseline="0">
                <a:solidFill>
                  <a:schemeClr val="tx1"/>
                </a:solidFill>
                <a:latin typeface="+mj-lt"/>
                <a:ea typeface="+mn-ea"/>
                <a:cs typeface="Calibri Light" panose="020F0302020204030204" pitchFamily="34" charset="0"/>
              </a:defRPr>
            </a:lvl1pPr>
            <a:lvl2pPr marL="450850" indent="-269875" algn="l" defTabSz="914400" rtl="0" eaLnBrk="1" latinLnBrk="0" hangingPunct="1">
              <a:lnSpc>
                <a:spcPct val="125000"/>
              </a:lnSpc>
              <a:spcBef>
                <a:spcPts val="500"/>
              </a:spcBef>
              <a:buClr>
                <a:schemeClr val="accent1"/>
              </a:buClr>
              <a:buFont typeface="Montserrat" panose="00000500000000000000" pitchFamily="2" charset="0"/>
              <a:buChar char="▶"/>
              <a:defRPr sz="1400" b="0" i="0" kern="1200">
                <a:solidFill>
                  <a:schemeClr val="tx1"/>
                </a:solidFill>
                <a:latin typeface="Calibri Light" panose="020F0302020204030204" pitchFamily="34" charset="0"/>
                <a:ea typeface="+mn-ea"/>
                <a:cs typeface="Calibri Light" panose="020F0302020204030204" pitchFamily="34" charset="0"/>
              </a:defRPr>
            </a:lvl2pPr>
            <a:lvl3pPr marL="720725"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3pPr>
            <a:lvl4pPr marL="992188"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4pPr>
            <a:lvl5pPr marL="1262063" indent="-2587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Gold Reserves (ounces) per Common Share</a:t>
            </a:r>
          </a:p>
        </p:txBody>
      </p:sp>
      <p:sp>
        <p:nvSpPr>
          <p:cNvPr id="28" name="Freeform 27">
            <a:extLst>
              <a:ext uri="{FF2B5EF4-FFF2-40B4-BE49-F238E27FC236}">
                <a16:creationId xmlns:a16="http://schemas.microsoft.com/office/drawing/2014/main" id="{2578491B-0F69-CE14-6D38-F4618BE78B7C}"/>
              </a:ext>
            </a:extLst>
          </p:cNvPr>
          <p:cNvSpPr/>
          <p:nvPr/>
        </p:nvSpPr>
        <p:spPr>
          <a:xfrm>
            <a:off x="4213200" y="-12863"/>
            <a:ext cx="2798620" cy="5830188"/>
          </a:xfrm>
          <a:custGeom>
            <a:avLst/>
            <a:gdLst>
              <a:gd name="connsiteX0" fmla="*/ 0 w 2798620"/>
              <a:gd name="connsiteY0" fmla="*/ 0 h 5830188"/>
              <a:gd name="connsiteX1" fmla="*/ 2072649 w 2798620"/>
              <a:gd name="connsiteY1" fmla="*/ 14602 h 5830188"/>
              <a:gd name="connsiteX2" fmla="*/ 2798620 w 2798620"/>
              <a:gd name="connsiteY2" fmla="*/ 1711244 h 5830188"/>
              <a:gd name="connsiteX3" fmla="*/ 2114374 w 2798620"/>
              <a:gd name="connsiteY3" fmla="*/ 5830188 h 5830188"/>
              <a:gd name="connsiteX4" fmla="*/ 596553 w 2798620"/>
              <a:gd name="connsiteY4" fmla="*/ 5829794 h 5830188"/>
              <a:gd name="connsiteX5" fmla="*/ 1280733 w 2798620"/>
              <a:gd name="connsiteY5" fmla="*/ 1711244 h 5830188"/>
              <a:gd name="connsiteX6" fmla="*/ 554762 w 2798620"/>
              <a:gd name="connsiteY6" fmla="*/ 14602 h 5830188"/>
              <a:gd name="connsiteX7" fmla="*/ 6033 w 2798620"/>
              <a:gd name="connsiteY7" fmla="*/ 10736 h 58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8620" h="5830188">
                <a:moveTo>
                  <a:pt x="0" y="0"/>
                </a:moveTo>
                <a:lnTo>
                  <a:pt x="2072649" y="14602"/>
                </a:lnTo>
                <a:lnTo>
                  <a:pt x="2798620" y="1711244"/>
                </a:lnTo>
                <a:lnTo>
                  <a:pt x="2114374" y="5830188"/>
                </a:lnTo>
                <a:lnTo>
                  <a:pt x="596553" y="5829794"/>
                </a:lnTo>
                <a:lnTo>
                  <a:pt x="1280733" y="1711244"/>
                </a:lnTo>
                <a:lnTo>
                  <a:pt x="554762" y="14602"/>
                </a:lnTo>
                <a:lnTo>
                  <a:pt x="6033" y="10736"/>
                </a:lnTo>
                <a:close/>
              </a:path>
            </a:pathLst>
          </a:custGeom>
          <a:solidFill>
            <a:srgbClr val="ECF5FC">
              <a:alpha val="3421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Text Placeholder 7">
            <a:extLst>
              <a:ext uri="{FF2B5EF4-FFF2-40B4-BE49-F238E27FC236}">
                <a16:creationId xmlns:a16="http://schemas.microsoft.com/office/drawing/2014/main" id="{4DFB289A-5DBD-3382-9101-9AEBCF901FAD}"/>
              </a:ext>
            </a:extLst>
          </p:cNvPr>
          <p:cNvSpPr txBox="1">
            <a:spLocks/>
          </p:cNvSpPr>
          <p:nvPr/>
        </p:nvSpPr>
        <p:spPr>
          <a:xfrm>
            <a:off x="7140388" y="1016614"/>
            <a:ext cx="4722479" cy="689507"/>
          </a:xfrm>
          <a:prstGeom prst="rect">
            <a:avLst/>
          </a:prstGeom>
        </p:spPr>
        <p:txBody>
          <a:bodyPr vert="horz" lIns="36000" tIns="45720" rIns="36000" bIns="45720" rtlCol="0">
            <a:noAutofit/>
          </a:bodyPr>
          <a:lstStyle>
            <a:lvl1pPr marL="266700" indent="-266700" algn="l" defTabSz="914400" rtl="0" eaLnBrk="1" latinLnBrk="0" hangingPunct="1">
              <a:lnSpc>
                <a:spcPct val="125000"/>
              </a:lnSpc>
              <a:spcBef>
                <a:spcPts val="500"/>
              </a:spcBef>
              <a:buClr>
                <a:schemeClr val="accent1"/>
              </a:buClr>
              <a:buFont typeface="Montserrat" panose="00000500000000000000" pitchFamily="2" charset="0"/>
              <a:buChar char="▶"/>
              <a:defRPr sz="1400" b="0" i="0" kern="1200">
                <a:solidFill>
                  <a:schemeClr val="tx1"/>
                </a:solidFill>
                <a:latin typeface="Calibri Light" panose="020F0302020204030204" pitchFamily="34" charset="0"/>
                <a:ea typeface="+mn-ea"/>
                <a:cs typeface="Calibri Light" panose="020F0302020204030204" pitchFamily="34" charset="0"/>
              </a:defRPr>
            </a:lvl1pPr>
            <a:lvl2pPr marL="450850" indent="-269875" algn="l" defTabSz="914400" rtl="0" eaLnBrk="1" latinLnBrk="0" hangingPunct="1">
              <a:lnSpc>
                <a:spcPct val="125000"/>
              </a:lnSpc>
              <a:spcBef>
                <a:spcPts val="500"/>
              </a:spcBef>
              <a:buClr>
                <a:schemeClr val="accent1"/>
              </a:buClr>
              <a:buFont typeface="Montserrat" panose="00000500000000000000" pitchFamily="2" charset="0"/>
              <a:buChar char="▶"/>
              <a:defRPr sz="1400" b="0" i="0" kern="1200">
                <a:solidFill>
                  <a:schemeClr val="tx1"/>
                </a:solidFill>
                <a:latin typeface="Calibri Light" panose="020F0302020204030204" pitchFamily="34" charset="0"/>
                <a:ea typeface="+mn-ea"/>
                <a:cs typeface="Calibri Light" panose="020F0302020204030204" pitchFamily="34" charset="0"/>
              </a:defRPr>
            </a:lvl2pPr>
            <a:lvl3pPr marL="720725"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3pPr>
            <a:lvl4pPr marL="992188"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4pPr>
            <a:lvl5pPr marL="1262063" indent="-2587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2"/>
                </a:solidFill>
              </a:rPr>
              <a:t>Seabridge ranks 1</a:t>
            </a:r>
            <a:r>
              <a:rPr lang="en-US" baseline="30000" dirty="0">
                <a:solidFill>
                  <a:schemeClr val="bg2"/>
                </a:solidFill>
              </a:rPr>
              <a:t>st</a:t>
            </a:r>
            <a:r>
              <a:rPr lang="en-US" dirty="0">
                <a:solidFill>
                  <a:schemeClr val="bg2"/>
                </a:solidFill>
              </a:rPr>
              <a:t> in gold resources/share among North American listed gold companies</a:t>
            </a:r>
          </a:p>
        </p:txBody>
      </p:sp>
      <p:sp>
        <p:nvSpPr>
          <p:cNvPr id="15" name="TextBox 11">
            <a:extLst>
              <a:ext uri="{FF2B5EF4-FFF2-40B4-BE49-F238E27FC236}">
                <a16:creationId xmlns:a16="http://schemas.microsoft.com/office/drawing/2014/main" id="{FE569132-9FC4-6A88-6E89-BE57A9C4EA85}"/>
              </a:ext>
            </a:extLst>
          </p:cNvPr>
          <p:cNvSpPr>
            <a:spLocks/>
          </p:cNvSpPr>
          <p:nvPr/>
        </p:nvSpPr>
        <p:spPr bwMode="auto">
          <a:xfrm>
            <a:off x="6131859" y="5895471"/>
            <a:ext cx="5934635" cy="276999"/>
          </a:xfrm>
          <a:prstGeom prst="rect">
            <a:avLst/>
          </a:prstGeom>
          <a:noFill/>
        </p:spPr>
        <p:txBody>
          <a:bodyPr wrap="square" lIns="0" tIns="0" rIns="0" bIns="0" rtlCol="0">
            <a:spAutoFit/>
          </a:bodyPr>
          <a:lstStyle/>
          <a:p>
            <a:pPr>
              <a:defRPr/>
            </a:pPr>
            <a:r>
              <a:rPr lang="en-CA" sz="900" dirty="0">
                <a:solidFill>
                  <a:schemeClr val="bg2"/>
                </a:solidFill>
              </a:rPr>
              <a:t>Source: Company data. Data as of August 31, 2025</a:t>
            </a:r>
            <a:endParaRPr dirty="0">
              <a:solidFill>
                <a:schemeClr val="bg2"/>
              </a:solidFill>
            </a:endParaRPr>
          </a:p>
          <a:p>
            <a:pPr>
              <a:defRPr/>
            </a:pPr>
            <a:r>
              <a:rPr lang="en-CA" sz="900" dirty="0">
                <a:solidFill>
                  <a:schemeClr val="bg2"/>
                </a:solidFill>
              </a:rPr>
              <a:t>Note: Companies shown include North America’s largest gold companies and selected gold project development companies</a:t>
            </a:r>
            <a:endParaRPr dirty="0">
              <a:solidFill>
                <a:schemeClr val="bg2"/>
              </a:solidFill>
            </a:endParaRPr>
          </a:p>
        </p:txBody>
      </p:sp>
      <p:sp>
        <p:nvSpPr>
          <p:cNvPr id="19" name="Text Placeholder 10">
            <a:extLst>
              <a:ext uri="{FF2B5EF4-FFF2-40B4-BE49-F238E27FC236}">
                <a16:creationId xmlns:a16="http://schemas.microsoft.com/office/drawing/2014/main" id="{5FB5BF2A-49E8-F0E6-AC67-B5626F95B46E}"/>
              </a:ext>
            </a:extLst>
          </p:cNvPr>
          <p:cNvSpPr txBox="1">
            <a:spLocks/>
          </p:cNvSpPr>
          <p:nvPr/>
        </p:nvSpPr>
        <p:spPr>
          <a:xfrm>
            <a:off x="7135906" y="1830218"/>
            <a:ext cx="5290481" cy="396431"/>
          </a:xfrm>
          <a:prstGeom prst="rect">
            <a:avLst/>
          </a:prstGeom>
        </p:spPr>
        <p:txBody>
          <a:bodyPr vert="horz" lIns="36000" tIns="45720" rIns="36000" bIns="45720" rtlCol="0" anchor="t">
            <a:noAutofit/>
          </a:bodyPr>
          <a:lstStyle>
            <a:lvl1pPr marL="0" indent="0" algn="l" defTabSz="914400" rtl="0" eaLnBrk="1" latinLnBrk="0" hangingPunct="1">
              <a:lnSpc>
                <a:spcPct val="125000"/>
              </a:lnSpc>
              <a:spcBef>
                <a:spcPts val="500"/>
              </a:spcBef>
              <a:buClr>
                <a:schemeClr val="accent1"/>
              </a:buClr>
              <a:buFont typeface="Montserrat" panose="00000500000000000000" pitchFamily="2" charset="0"/>
              <a:buNone/>
              <a:defRPr sz="1400" b="1" i="0" kern="1200" cap="all" baseline="0">
                <a:solidFill>
                  <a:schemeClr val="tx1"/>
                </a:solidFill>
                <a:latin typeface="+mj-lt"/>
                <a:ea typeface="+mn-ea"/>
                <a:cs typeface="Calibri Light" panose="020F0302020204030204" pitchFamily="34" charset="0"/>
              </a:defRPr>
            </a:lvl1pPr>
            <a:lvl2pPr marL="450850" indent="-269875" algn="l" defTabSz="914400" rtl="0" eaLnBrk="1" latinLnBrk="0" hangingPunct="1">
              <a:lnSpc>
                <a:spcPct val="125000"/>
              </a:lnSpc>
              <a:spcBef>
                <a:spcPts val="500"/>
              </a:spcBef>
              <a:buClr>
                <a:schemeClr val="accent1"/>
              </a:buClr>
              <a:buFont typeface="Montserrat" panose="00000500000000000000" pitchFamily="2" charset="0"/>
              <a:buChar char="▶"/>
              <a:defRPr sz="1400" b="0" i="0" kern="1200">
                <a:solidFill>
                  <a:schemeClr val="tx1"/>
                </a:solidFill>
                <a:latin typeface="Calibri Light" panose="020F0302020204030204" pitchFamily="34" charset="0"/>
                <a:ea typeface="+mn-ea"/>
                <a:cs typeface="Calibri Light" panose="020F0302020204030204" pitchFamily="34" charset="0"/>
              </a:defRPr>
            </a:lvl2pPr>
            <a:lvl3pPr marL="720725"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3pPr>
            <a:lvl4pPr marL="992188"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4pPr>
            <a:lvl5pPr marL="1262063" indent="-2587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cs typeface="Calibri Light"/>
              </a:rPr>
              <a:t>Gold Resources (ounces) per Common Share</a:t>
            </a:r>
          </a:p>
        </p:txBody>
      </p:sp>
      <p:sp>
        <p:nvSpPr>
          <p:cNvPr id="26" name="Freeform 25">
            <a:extLst>
              <a:ext uri="{FF2B5EF4-FFF2-40B4-BE49-F238E27FC236}">
                <a16:creationId xmlns:a16="http://schemas.microsoft.com/office/drawing/2014/main" id="{B442E452-5638-5764-C7CC-7353CB22980E}"/>
              </a:ext>
            </a:extLst>
          </p:cNvPr>
          <p:cNvSpPr/>
          <p:nvPr/>
        </p:nvSpPr>
        <p:spPr>
          <a:xfrm>
            <a:off x="4985380" y="0"/>
            <a:ext cx="1171310" cy="6406385"/>
          </a:xfrm>
          <a:custGeom>
            <a:avLst/>
            <a:gdLst>
              <a:gd name="connsiteX0" fmla="*/ 127195 w 1171310"/>
              <a:gd name="connsiteY0" fmla="*/ 0 h 6406385"/>
              <a:gd name="connsiteX1" fmla="*/ 308859 w 1171310"/>
              <a:gd name="connsiteY1" fmla="*/ 0 h 6406385"/>
              <a:gd name="connsiteX2" fmla="*/ 1171310 w 1171310"/>
              <a:gd name="connsiteY2" fmla="*/ 1679510 h 6406385"/>
              <a:gd name="connsiteX3" fmla="*/ 181663 w 1171310"/>
              <a:gd name="connsiteY3" fmla="*/ 6406385 h 6406385"/>
              <a:gd name="connsiteX4" fmla="*/ 0 w 1171310"/>
              <a:gd name="connsiteY4" fmla="*/ 6406385 h 6406385"/>
              <a:gd name="connsiteX5" fmla="*/ 989647 w 1171310"/>
              <a:gd name="connsiteY5" fmla="*/ 1679510 h 640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310" h="6406385">
                <a:moveTo>
                  <a:pt x="127195" y="0"/>
                </a:moveTo>
                <a:lnTo>
                  <a:pt x="308859" y="0"/>
                </a:lnTo>
                <a:lnTo>
                  <a:pt x="1171310" y="1679510"/>
                </a:lnTo>
                <a:lnTo>
                  <a:pt x="181663" y="6406385"/>
                </a:lnTo>
                <a:lnTo>
                  <a:pt x="0" y="6406385"/>
                </a:lnTo>
                <a:lnTo>
                  <a:pt x="989647" y="1679510"/>
                </a:lnTo>
                <a:close/>
              </a:path>
            </a:pathLst>
          </a:custGeom>
          <a:solidFill>
            <a:srgbClr val="506C9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Picture 6">
            <a:extLst>
              <a:ext uri="{FF2B5EF4-FFF2-40B4-BE49-F238E27FC236}">
                <a16:creationId xmlns:a16="http://schemas.microsoft.com/office/drawing/2014/main" id="{9E718D0A-F6D5-FDC1-C78E-5C41834CAD4E}"/>
              </a:ext>
            </a:extLst>
          </p:cNvPr>
          <p:cNvPicPr>
            <a:picLocks noChangeAspect="1"/>
          </p:cNvPicPr>
          <p:nvPr/>
        </p:nvPicPr>
        <p:blipFill>
          <a:blip r:embed="rId4"/>
          <a:stretch>
            <a:fillRect/>
          </a:stretch>
        </p:blipFill>
        <p:spPr>
          <a:xfrm>
            <a:off x="361194" y="2151888"/>
            <a:ext cx="4436831" cy="3657600"/>
          </a:xfrm>
          <a:prstGeom prst="rect">
            <a:avLst/>
          </a:prstGeom>
        </p:spPr>
      </p:pic>
      <p:pic>
        <p:nvPicPr>
          <p:cNvPr id="9" name="Picture 8">
            <a:extLst>
              <a:ext uri="{FF2B5EF4-FFF2-40B4-BE49-F238E27FC236}">
                <a16:creationId xmlns:a16="http://schemas.microsoft.com/office/drawing/2014/main" id="{9764BEC6-5309-5F6B-6091-B60546D3AFDF}"/>
              </a:ext>
            </a:extLst>
          </p:cNvPr>
          <p:cNvPicPr>
            <a:picLocks noChangeAspect="1"/>
          </p:cNvPicPr>
          <p:nvPr/>
        </p:nvPicPr>
        <p:blipFill>
          <a:blip r:embed="rId5"/>
          <a:stretch>
            <a:fillRect/>
          </a:stretch>
        </p:blipFill>
        <p:spPr>
          <a:xfrm>
            <a:off x="7104127" y="2153412"/>
            <a:ext cx="4440940" cy="3657600"/>
          </a:xfrm>
          <a:prstGeom prst="rect">
            <a:avLst/>
          </a:prstGeom>
        </p:spPr>
      </p:pic>
    </p:spTree>
    <p:extLst>
      <p:ext uri="{BB962C8B-B14F-4D97-AF65-F5344CB8AC3E}">
        <p14:creationId xmlns:p14="http://schemas.microsoft.com/office/powerpoint/2010/main" val="1158022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C40DE9B-C595-71DF-16B0-62973FD91934}"/>
              </a:ext>
            </a:extLst>
          </p:cNvPr>
          <p:cNvSpPr/>
          <p:nvPr/>
        </p:nvSpPr>
        <p:spPr>
          <a:xfrm>
            <a:off x="0" y="1"/>
            <a:ext cx="10557163" cy="6428510"/>
          </a:xfrm>
          <a:custGeom>
            <a:avLst/>
            <a:gdLst>
              <a:gd name="connsiteX0" fmla="*/ 0 w 9628909"/>
              <a:gd name="connsiteY0" fmla="*/ 0 h 6414655"/>
              <a:gd name="connsiteX1" fmla="*/ 9628909 w 9628909"/>
              <a:gd name="connsiteY1" fmla="*/ 0 h 6414655"/>
              <a:gd name="connsiteX2" fmla="*/ 9628909 w 9628909"/>
              <a:gd name="connsiteY2" fmla="*/ 6414655 h 6414655"/>
              <a:gd name="connsiteX3" fmla="*/ 0 w 9628909"/>
              <a:gd name="connsiteY3" fmla="*/ 6414655 h 6414655"/>
              <a:gd name="connsiteX4" fmla="*/ 0 w 9628909"/>
              <a:gd name="connsiteY4" fmla="*/ 0 h 6414655"/>
              <a:gd name="connsiteX0" fmla="*/ 0 w 9628909"/>
              <a:gd name="connsiteY0" fmla="*/ 0 h 6414655"/>
              <a:gd name="connsiteX1" fmla="*/ 9628909 w 9628909"/>
              <a:gd name="connsiteY1" fmla="*/ 0 h 6414655"/>
              <a:gd name="connsiteX2" fmla="*/ 9628909 w 9628909"/>
              <a:gd name="connsiteY2" fmla="*/ 1911927 h 6414655"/>
              <a:gd name="connsiteX3" fmla="*/ 9628909 w 9628909"/>
              <a:gd name="connsiteY3" fmla="*/ 6414655 h 6414655"/>
              <a:gd name="connsiteX4" fmla="*/ 0 w 9628909"/>
              <a:gd name="connsiteY4" fmla="*/ 6414655 h 6414655"/>
              <a:gd name="connsiteX5" fmla="*/ 0 w 9628909"/>
              <a:gd name="connsiteY5" fmla="*/ 0 h 6414655"/>
              <a:gd name="connsiteX0" fmla="*/ 0 w 10557163"/>
              <a:gd name="connsiteY0" fmla="*/ 0 h 6414655"/>
              <a:gd name="connsiteX1" fmla="*/ 9628909 w 10557163"/>
              <a:gd name="connsiteY1" fmla="*/ 0 h 6414655"/>
              <a:gd name="connsiteX2" fmla="*/ 10557163 w 10557163"/>
              <a:gd name="connsiteY2" fmla="*/ 1814945 h 6414655"/>
              <a:gd name="connsiteX3" fmla="*/ 9628909 w 10557163"/>
              <a:gd name="connsiteY3" fmla="*/ 6414655 h 6414655"/>
              <a:gd name="connsiteX4" fmla="*/ 0 w 10557163"/>
              <a:gd name="connsiteY4" fmla="*/ 6414655 h 6414655"/>
              <a:gd name="connsiteX5" fmla="*/ 0 w 10557163"/>
              <a:gd name="connsiteY5" fmla="*/ 0 h 6414655"/>
              <a:gd name="connsiteX0" fmla="*/ 0 w 10557163"/>
              <a:gd name="connsiteY0" fmla="*/ 0 h 6428510"/>
              <a:gd name="connsiteX1" fmla="*/ 9628909 w 10557163"/>
              <a:gd name="connsiteY1" fmla="*/ 0 h 6428510"/>
              <a:gd name="connsiteX2" fmla="*/ 10557163 w 10557163"/>
              <a:gd name="connsiteY2" fmla="*/ 1814945 h 6428510"/>
              <a:gd name="connsiteX3" fmla="*/ 9587345 w 10557163"/>
              <a:gd name="connsiteY3" fmla="*/ 6428510 h 6428510"/>
              <a:gd name="connsiteX4" fmla="*/ 0 w 10557163"/>
              <a:gd name="connsiteY4" fmla="*/ 6414655 h 6428510"/>
              <a:gd name="connsiteX5" fmla="*/ 0 w 10557163"/>
              <a:gd name="connsiteY5" fmla="*/ 0 h 642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57163" h="6428510">
                <a:moveTo>
                  <a:pt x="0" y="0"/>
                </a:moveTo>
                <a:lnTo>
                  <a:pt x="9628909" y="0"/>
                </a:lnTo>
                <a:lnTo>
                  <a:pt x="10557163" y="1814945"/>
                </a:lnTo>
                <a:lnTo>
                  <a:pt x="9587345" y="6428510"/>
                </a:lnTo>
                <a:lnTo>
                  <a:pt x="0" y="6414655"/>
                </a:lnTo>
                <a:lnTo>
                  <a:pt x="0" y="0"/>
                </a:lnTo>
                <a:close/>
              </a:path>
            </a:pathLst>
          </a:cu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a:extLst>
              <a:ext uri="{FF2B5EF4-FFF2-40B4-BE49-F238E27FC236}">
                <a16:creationId xmlns:a16="http://schemas.microsoft.com/office/drawing/2014/main" id="{EDA4CB2C-011D-5921-67E9-4B3C680B50B1}"/>
              </a:ext>
            </a:extLst>
          </p:cNvPr>
          <p:cNvSpPr/>
          <p:nvPr/>
        </p:nvSpPr>
        <p:spPr>
          <a:xfrm>
            <a:off x="6471491" y="-12863"/>
            <a:ext cx="3074291" cy="6404476"/>
          </a:xfrm>
          <a:custGeom>
            <a:avLst/>
            <a:gdLst>
              <a:gd name="connsiteX0" fmla="*/ 0 w 2798620"/>
              <a:gd name="connsiteY0" fmla="*/ 0 h 5830188"/>
              <a:gd name="connsiteX1" fmla="*/ 2072649 w 2798620"/>
              <a:gd name="connsiteY1" fmla="*/ 14602 h 5830188"/>
              <a:gd name="connsiteX2" fmla="*/ 2798620 w 2798620"/>
              <a:gd name="connsiteY2" fmla="*/ 1711244 h 5830188"/>
              <a:gd name="connsiteX3" fmla="*/ 2114374 w 2798620"/>
              <a:gd name="connsiteY3" fmla="*/ 5830188 h 5830188"/>
              <a:gd name="connsiteX4" fmla="*/ 596553 w 2798620"/>
              <a:gd name="connsiteY4" fmla="*/ 5829794 h 5830188"/>
              <a:gd name="connsiteX5" fmla="*/ 1280733 w 2798620"/>
              <a:gd name="connsiteY5" fmla="*/ 1711244 h 5830188"/>
              <a:gd name="connsiteX6" fmla="*/ 554762 w 2798620"/>
              <a:gd name="connsiteY6" fmla="*/ 14602 h 5830188"/>
              <a:gd name="connsiteX7" fmla="*/ 6033 w 2798620"/>
              <a:gd name="connsiteY7" fmla="*/ 10736 h 58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8620" h="5830188">
                <a:moveTo>
                  <a:pt x="0" y="0"/>
                </a:moveTo>
                <a:lnTo>
                  <a:pt x="2072649" y="14602"/>
                </a:lnTo>
                <a:lnTo>
                  <a:pt x="2798620" y="1711244"/>
                </a:lnTo>
                <a:lnTo>
                  <a:pt x="2114374" y="5830188"/>
                </a:lnTo>
                <a:lnTo>
                  <a:pt x="596553" y="5829794"/>
                </a:lnTo>
                <a:lnTo>
                  <a:pt x="1280733" y="1711244"/>
                </a:lnTo>
                <a:lnTo>
                  <a:pt x="554762" y="14602"/>
                </a:lnTo>
                <a:lnTo>
                  <a:pt x="6033" y="10736"/>
                </a:lnTo>
                <a:close/>
              </a:path>
            </a:pathLst>
          </a:custGeom>
          <a:solidFill>
            <a:schemeClr val="bg2">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itle 2">
            <a:extLst>
              <a:ext uri="{FF2B5EF4-FFF2-40B4-BE49-F238E27FC236}">
                <a16:creationId xmlns:a16="http://schemas.microsoft.com/office/drawing/2014/main" id="{BD09E00E-1C0D-4902-AF40-B52492DE399B}"/>
              </a:ext>
            </a:extLst>
          </p:cNvPr>
          <p:cNvSpPr>
            <a:spLocks noGrp="1"/>
          </p:cNvSpPr>
          <p:nvPr>
            <p:ph type="title"/>
          </p:nvPr>
        </p:nvSpPr>
        <p:spPr>
          <a:xfrm>
            <a:off x="357281" y="254041"/>
            <a:ext cx="9051124" cy="652466"/>
          </a:xfrm>
        </p:spPr>
        <p:txBody>
          <a:bodyPr/>
          <a:lstStyle/>
          <a:p>
            <a:r>
              <a:rPr lang="en-CA" dirty="0"/>
              <a:t>In A Rising Gold Market, Seabridge Is A Stock To Own</a:t>
            </a:r>
            <a:endParaRPr lang="en-US" dirty="0"/>
          </a:p>
        </p:txBody>
      </p:sp>
      <p:sp>
        <p:nvSpPr>
          <p:cNvPr id="4" name="Date Placeholder 3">
            <a:extLst>
              <a:ext uri="{FF2B5EF4-FFF2-40B4-BE49-F238E27FC236}">
                <a16:creationId xmlns:a16="http://schemas.microsoft.com/office/drawing/2014/main" id="{F715E237-8597-476C-BAE8-8C56C1E77624}"/>
              </a:ext>
            </a:extLst>
          </p:cNvPr>
          <p:cNvSpPr>
            <a:spLocks noGrp="1"/>
          </p:cNvSpPr>
          <p:nvPr>
            <p:ph type="dt" sz="half" idx="2"/>
          </p:nvPr>
        </p:nvSpPr>
        <p:spPr>
          <a:xfrm>
            <a:off x="10702343" y="6462176"/>
            <a:ext cx="667553" cy="365125"/>
          </a:xfrm>
          <a:prstGeom prst="rect">
            <a:avLst/>
          </a:prstGeom>
        </p:spPr>
        <p:txBody>
          <a:bodyPr/>
          <a:lstStyle/>
          <a:p>
            <a:r>
              <a:rPr lang="en-US" dirty="0"/>
              <a:t>|   2025</a:t>
            </a:r>
          </a:p>
        </p:txBody>
      </p:sp>
      <p:sp>
        <p:nvSpPr>
          <p:cNvPr id="5" name="Footer Placeholder 4">
            <a:extLst>
              <a:ext uri="{FF2B5EF4-FFF2-40B4-BE49-F238E27FC236}">
                <a16:creationId xmlns:a16="http://schemas.microsoft.com/office/drawing/2014/main" id="{BA576538-1EEC-4BEE-82D6-06851142ACC3}"/>
              </a:ext>
            </a:extLst>
          </p:cNvPr>
          <p:cNvSpPr>
            <a:spLocks noGrp="1"/>
          </p:cNvSpPr>
          <p:nvPr>
            <p:ph type="ftr" sz="quarter" idx="3"/>
          </p:nvPr>
        </p:nvSpPr>
        <p:spPr>
          <a:xfrm>
            <a:off x="7340957" y="6462176"/>
            <a:ext cx="3361386" cy="365125"/>
          </a:xfrm>
          <a:prstGeom prst="rect">
            <a:avLst/>
          </a:prstGeom>
        </p:spPr>
        <p:txBody>
          <a:bodyPr/>
          <a:lstStyle/>
          <a:p>
            <a:r>
              <a:rPr lang="en-CA" dirty="0"/>
              <a:t>Www.seabridgegold.com</a:t>
            </a:r>
            <a:endParaRPr lang="en-US" dirty="0"/>
          </a:p>
        </p:txBody>
      </p:sp>
      <p:sp>
        <p:nvSpPr>
          <p:cNvPr id="6" name="Slide Number Placeholder 5">
            <a:extLst>
              <a:ext uri="{FF2B5EF4-FFF2-40B4-BE49-F238E27FC236}">
                <a16:creationId xmlns:a16="http://schemas.microsoft.com/office/drawing/2014/main" id="{B08D8A3E-7217-474A-81C5-172D0DF5A3AD}"/>
              </a:ext>
            </a:extLst>
          </p:cNvPr>
          <p:cNvSpPr>
            <a:spLocks noGrp="1"/>
          </p:cNvSpPr>
          <p:nvPr>
            <p:ph type="sldNum" sz="quarter" idx="4"/>
          </p:nvPr>
        </p:nvSpPr>
        <p:spPr>
          <a:xfrm>
            <a:off x="11598497" y="6455468"/>
            <a:ext cx="461359" cy="365125"/>
          </a:xfrm>
          <a:prstGeom prst="rect">
            <a:avLst/>
          </a:prstGeom>
        </p:spPr>
        <p:txBody>
          <a:bodyPr/>
          <a:lstStyle/>
          <a:p>
            <a:fld id="{A41F8B9C-F68A-4CB4-A897-D02AFE5D748E}" type="slidenum">
              <a:rPr lang="en-US" smtClean="0"/>
              <a:pPr/>
              <a:t>6</a:t>
            </a:fld>
            <a:endParaRPr lang="en-US" dirty="0"/>
          </a:p>
        </p:txBody>
      </p:sp>
      <p:sp>
        <p:nvSpPr>
          <p:cNvPr id="2" name="TextBox 12">
            <a:extLst>
              <a:ext uri="{FF2B5EF4-FFF2-40B4-BE49-F238E27FC236}">
                <a16:creationId xmlns:a16="http://schemas.microsoft.com/office/drawing/2014/main" id="{7DB00E80-3DD8-3070-0374-4BB8092F4D84}"/>
              </a:ext>
            </a:extLst>
          </p:cNvPr>
          <p:cNvSpPr>
            <a:spLocks/>
          </p:cNvSpPr>
          <p:nvPr/>
        </p:nvSpPr>
        <p:spPr bwMode="auto">
          <a:xfrm>
            <a:off x="698560" y="6010616"/>
            <a:ext cx="5225423" cy="123111"/>
          </a:xfrm>
          <a:prstGeom prst="rect">
            <a:avLst/>
          </a:prstGeom>
          <a:noFill/>
        </p:spPr>
        <p:txBody>
          <a:bodyPr wrap="square" lIns="0" tIns="0" rIns="0" bIns="0" rtlCol="0">
            <a:spAutoFit/>
          </a:bodyPr>
          <a:lstStyle/>
          <a:p>
            <a:pPr>
              <a:defRPr/>
            </a:pPr>
            <a:r>
              <a:rPr lang="en-CA" sz="800" dirty="0">
                <a:solidFill>
                  <a:srgbClr val="364147"/>
                </a:solidFill>
              </a:rPr>
              <a:t>Source: Company data. As of August 31, 2025</a:t>
            </a:r>
            <a:endParaRPr dirty="0"/>
          </a:p>
        </p:txBody>
      </p:sp>
      <p:pic>
        <p:nvPicPr>
          <p:cNvPr id="17" name="Picture 16">
            <a:extLst>
              <a:ext uri="{FF2B5EF4-FFF2-40B4-BE49-F238E27FC236}">
                <a16:creationId xmlns:a16="http://schemas.microsoft.com/office/drawing/2014/main" id="{0A3AD15B-5B51-7F32-31FF-9B36F5AABA5D}"/>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9340831" y="-1"/>
            <a:ext cx="2851168" cy="6422513"/>
          </a:xfrm>
          <a:custGeom>
            <a:avLst/>
            <a:gdLst>
              <a:gd name="connsiteX0" fmla="*/ 10579 w 2851168"/>
              <a:gd name="connsiteY0" fmla="*/ 0 h 6422513"/>
              <a:gd name="connsiteX1" fmla="*/ 2291725 w 2851168"/>
              <a:gd name="connsiteY1" fmla="*/ 0 h 6422513"/>
              <a:gd name="connsiteX2" fmla="*/ 2365031 w 2851168"/>
              <a:gd name="connsiteY2" fmla="*/ 0 h 6422513"/>
              <a:gd name="connsiteX3" fmla="*/ 2851168 w 2851168"/>
              <a:gd name="connsiteY3" fmla="*/ 0 h 6422513"/>
              <a:gd name="connsiteX4" fmla="*/ 2851168 w 2851168"/>
              <a:gd name="connsiteY4" fmla="*/ 6422400 h 6422513"/>
              <a:gd name="connsiteX5" fmla="*/ 2291725 w 2851168"/>
              <a:gd name="connsiteY5" fmla="*/ 6422400 h 6422513"/>
              <a:gd name="connsiteX6" fmla="*/ 2291725 w 2851168"/>
              <a:gd name="connsiteY6" fmla="*/ 6417897 h 6422513"/>
              <a:gd name="connsiteX7" fmla="*/ 0 w 2851168"/>
              <a:gd name="connsiteY7" fmla="*/ 6422513 h 6422513"/>
              <a:gd name="connsiteX8" fmla="*/ 961048 w 2851168"/>
              <a:gd name="connsiteY8" fmla="*/ 1829582 h 642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1168" h="6422513">
                <a:moveTo>
                  <a:pt x="10579" y="0"/>
                </a:moveTo>
                <a:lnTo>
                  <a:pt x="2291725" y="0"/>
                </a:lnTo>
                <a:lnTo>
                  <a:pt x="2365031" y="0"/>
                </a:lnTo>
                <a:lnTo>
                  <a:pt x="2851168" y="0"/>
                </a:lnTo>
                <a:lnTo>
                  <a:pt x="2851168" y="6422400"/>
                </a:lnTo>
                <a:lnTo>
                  <a:pt x="2291725" y="6422400"/>
                </a:lnTo>
                <a:lnTo>
                  <a:pt x="2291725" y="6417897"/>
                </a:lnTo>
                <a:lnTo>
                  <a:pt x="0" y="6422513"/>
                </a:lnTo>
                <a:lnTo>
                  <a:pt x="961048" y="1829582"/>
                </a:lnTo>
                <a:close/>
              </a:path>
            </a:pathLst>
          </a:custGeom>
          <a:solidFill>
            <a:schemeClr val="bg1"/>
          </a:solidFill>
        </p:spPr>
      </p:pic>
      <p:sp>
        <p:nvSpPr>
          <p:cNvPr id="14" name="Freeform 13">
            <a:extLst>
              <a:ext uri="{FF2B5EF4-FFF2-40B4-BE49-F238E27FC236}">
                <a16:creationId xmlns:a16="http://schemas.microsoft.com/office/drawing/2014/main" id="{C33D5E48-03AF-2747-182A-50701F7A5C8A}"/>
              </a:ext>
            </a:extLst>
          </p:cNvPr>
          <p:cNvSpPr/>
          <p:nvPr/>
        </p:nvSpPr>
        <p:spPr>
          <a:xfrm>
            <a:off x="9187017" y="1"/>
            <a:ext cx="1148788" cy="6415087"/>
          </a:xfrm>
          <a:custGeom>
            <a:avLst/>
            <a:gdLst>
              <a:gd name="connsiteX0" fmla="*/ 57152 w 1151346"/>
              <a:gd name="connsiteY0" fmla="*/ 0 h 6429374"/>
              <a:gd name="connsiteX1" fmla="*/ 235719 w 1151346"/>
              <a:gd name="connsiteY1" fmla="*/ 0 h 6429374"/>
              <a:gd name="connsiteX2" fmla="*/ 1151346 w 1151346"/>
              <a:gd name="connsiteY2" fmla="*/ 1783063 h 6429374"/>
              <a:gd name="connsiteX3" fmla="*/ 178566 w 1151346"/>
              <a:gd name="connsiteY3" fmla="*/ 6429374 h 6429374"/>
              <a:gd name="connsiteX4" fmla="*/ 0 w 1151346"/>
              <a:gd name="connsiteY4" fmla="*/ 6429374 h 6429374"/>
              <a:gd name="connsiteX5" fmla="*/ 972779 w 1151346"/>
              <a:gd name="connsiteY5" fmla="*/ 1783063 h 642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1346" h="6429374">
                <a:moveTo>
                  <a:pt x="57152" y="0"/>
                </a:moveTo>
                <a:lnTo>
                  <a:pt x="235719" y="0"/>
                </a:lnTo>
                <a:lnTo>
                  <a:pt x="1151346" y="1783063"/>
                </a:lnTo>
                <a:lnTo>
                  <a:pt x="178566" y="6429374"/>
                </a:lnTo>
                <a:lnTo>
                  <a:pt x="0" y="6429374"/>
                </a:lnTo>
                <a:lnTo>
                  <a:pt x="972779" y="17830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9" name="Picture 8">
            <a:extLst>
              <a:ext uri="{FF2B5EF4-FFF2-40B4-BE49-F238E27FC236}">
                <a16:creationId xmlns:a16="http://schemas.microsoft.com/office/drawing/2014/main" id="{F3AE4F86-5D40-50FC-26E7-8E0391DE1F26}"/>
              </a:ext>
            </a:extLst>
          </p:cNvPr>
          <p:cNvPicPr>
            <a:picLocks noChangeAspect="1"/>
          </p:cNvPicPr>
          <p:nvPr/>
        </p:nvPicPr>
        <p:blipFill>
          <a:blip r:embed="rId4"/>
          <a:stretch>
            <a:fillRect/>
          </a:stretch>
        </p:blipFill>
        <p:spPr>
          <a:xfrm>
            <a:off x="175849" y="1097975"/>
            <a:ext cx="8778240" cy="4723955"/>
          </a:xfrm>
          <a:prstGeom prst="rect">
            <a:avLst/>
          </a:prstGeom>
        </p:spPr>
      </p:pic>
      <p:pic>
        <p:nvPicPr>
          <p:cNvPr id="10" name="Picture 9">
            <a:extLst>
              <a:ext uri="{FF2B5EF4-FFF2-40B4-BE49-F238E27FC236}">
                <a16:creationId xmlns:a16="http://schemas.microsoft.com/office/drawing/2014/main" id="{28F19043-053E-ABF2-00D4-4B959FFC9D19}"/>
              </a:ext>
            </a:extLst>
          </p:cNvPr>
          <p:cNvPicPr>
            <a:picLocks noChangeAspect="1"/>
          </p:cNvPicPr>
          <p:nvPr/>
        </p:nvPicPr>
        <p:blipFill>
          <a:blip r:embed="rId5"/>
          <a:stretch>
            <a:fillRect/>
          </a:stretch>
        </p:blipFill>
        <p:spPr>
          <a:xfrm>
            <a:off x="1098631" y="1152290"/>
            <a:ext cx="1843401" cy="1909763"/>
          </a:xfrm>
          <a:prstGeom prst="rect">
            <a:avLst/>
          </a:prstGeom>
        </p:spPr>
      </p:pic>
    </p:spTree>
    <p:extLst>
      <p:ext uri="{BB962C8B-B14F-4D97-AF65-F5344CB8AC3E}">
        <p14:creationId xmlns:p14="http://schemas.microsoft.com/office/powerpoint/2010/main" val="1988753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47973-EA13-5205-CCF0-BEA28B5661CF}"/>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74798A57-8D93-5CC5-268F-939F3D45F5D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12192001" cy="6412992"/>
          </a:xfrm>
          <a:prstGeom prst="rect">
            <a:avLst/>
          </a:prstGeom>
        </p:spPr>
      </p:pic>
      <p:sp>
        <p:nvSpPr>
          <p:cNvPr id="9" name="Rectangle 8">
            <a:extLst>
              <a:ext uri="{FF2B5EF4-FFF2-40B4-BE49-F238E27FC236}">
                <a16:creationId xmlns:a16="http://schemas.microsoft.com/office/drawing/2014/main" id="{5F49E42C-3743-A990-9EB5-A844337BA224}"/>
              </a:ext>
            </a:extLst>
          </p:cNvPr>
          <p:cNvSpPr/>
          <p:nvPr/>
        </p:nvSpPr>
        <p:spPr>
          <a:xfrm>
            <a:off x="0" y="0"/>
            <a:ext cx="12192000" cy="1707776"/>
          </a:xfrm>
          <a:prstGeom prst="rect">
            <a:avLst/>
          </a:prstGeom>
          <a:gradFill>
            <a:gsLst>
              <a:gs pos="49000">
                <a:schemeClr val="accent6">
                  <a:lumMod val="10000"/>
                  <a:alpha val="86680"/>
                </a:schemeClr>
              </a:gs>
              <a:gs pos="99000">
                <a:schemeClr val="accent6">
                  <a:lumMod val="10000"/>
                  <a:alpha val="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16D5D48-4987-0BC0-7116-BE53EA6BD31E}"/>
              </a:ext>
            </a:extLst>
          </p:cNvPr>
          <p:cNvSpPr/>
          <p:nvPr/>
        </p:nvSpPr>
        <p:spPr>
          <a:xfrm>
            <a:off x="0" y="5852702"/>
            <a:ext cx="12192000" cy="556411"/>
          </a:xfrm>
          <a:prstGeom prst="rect">
            <a:avLst/>
          </a:prstGeom>
          <a:gradFill>
            <a:gsLst>
              <a:gs pos="0">
                <a:schemeClr val="accent6">
                  <a:lumMod val="10000"/>
                  <a:alpha val="80000"/>
                </a:schemeClr>
              </a:gs>
              <a:gs pos="100000">
                <a:schemeClr val="accent6">
                  <a:lumMod val="10000"/>
                  <a:alpha val="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DDD1E47-2A40-757A-56AE-3B685288A87D}"/>
              </a:ext>
            </a:extLst>
          </p:cNvPr>
          <p:cNvSpPr/>
          <p:nvPr/>
        </p:nvSpPr>
        <p:spPr>
          <a:xfrm>
            <a:off x="0" y="1694329"/>
            <a:ext cx="12192000" cy="4155142"/>
          </a:xfrm>
          <a:prstGeom prst="rect">
            <a:avLst/>
          </a:prstGeom>
          <a:solidFill>
            <a:schemeClr val="bg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5668D4B3-2AA4-A1F7-2C01-5DD11C73BEA7}"/>
              </a:ext>
            </a:extLst>
          </p:cNvPr>
          <p:cNvSpPr/>
          <p:nvPr/>
        </p:nvSpPr>
        <p:spPr>
          <a:xfrm>
            <a:off x="4419608" y="-12864"/>
            <a:ext cx="2870192" cy="5979289"/>
          </a:xfrm>
          <a:custGeom>
            <a:avLst/>
            <a:gdLst>
              <a:gd name="connsiteX0" fmla="*/ 0 w 2798620"/>
              <a:gd name="connsiteY0" fmla="*/ 0 h 5830188"/>
              <a:gd name="connsiteX1" fmla="*/ 2072649 w 2798620"/>
              <a:gd name="connsiteY1" fmla="*/ 14602 h 5830188"/>
              <a:gd name="connsiteX2" fmla="*/ 2798620 w 2798620"/>
              <a:gd name="connsiteY2" fmla="*/ 1711244 h 5830188"/>
              <a:gd name="connsiteX3" fmla="*/ 2114374 w 2798620"/>
              <a:gd name="connsiteY3" fmla="*/ 5830188 h 5830188"/>
              <a:gd name="connsiteX4" fmla="*/ 596553 w 2798620"/>
              <a:gd name="connsiteY4" fmla="*/ 5829794 h 5830188"/>
              <a:gd name="connsiteX5" fmla="*/ 1280733 w 2798620"/>
              <a:gd name="connsiteY5" fmla="*/ 1711244 h 5830188"/>
              <a:gd name="connsiteX6" fmla="*/ 554762 w 2798620"/>
              <a:gd name="connsiteY6" fmla="*/ 14602 h 5830188"/>
              <a:gd name="connsiteX7" fmla="*/ 6033 w 2798620"/>
              <a:gd name="connsiteY7" fmla="*/ 10736 h 58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8620" h="5830188">
                <a:moveTo>
                  <a:pt x="0" y="0"/>
                </a:moveTo>
                <a:lnTo>
                  <a:pt x="2072649" y="14602"/>
                </a:lnTo>
                <a:lnTo>
                  <a:pt x="2798620" y="1711244"/>
                </a:lnTo>
                <a:lnTo>
                  <a:pt x="2114374" y="5830188"/>
                </a:lnTo>
                <a:lnTo>
                  <a:pt x="596553" y="5829794"/>
                </a:lnTo>
                <a:lnTo>
                  <a:pt x="1280733" y="1711244"/>
                </a:lnTo>
                <a:lnTo>
                  <a:pt x="554762" y="14602"/>
                </a:lnTo>
                <a:lnTo>
                  <a:pt x="6033" y="10736"/>
                </a:lnTo>
                <a:close/>
              </a:path>
            </a:pathLst>
          </a:custGeom>
          <a:solidFill>
            <a:srgbClr val="D7992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2A1B22EA-DC10-6BCD-51F8-F5EF08AACB08}"/>
              </a:ext>
            </a:extLst>
          </p:cNvPr>
          <p:cNvSpPr/>
          <p:nvPr/>
        </p:nvSpPr>
        <p:spPr>
          <a:xfrm>
            <a:off x="5202034" y="1"/>
            <a:ext cx="1167592" cy="6386052"/>
          </a:xfrm>
          <a:custGeom>
            <a:avLst/>
            <a:gdLst>
              <a:gd name="connsiteX0" fmla="*/ 127195 w 1171310"/>
              <a:gd name="connsiteY0" fmla="*/ 0 h 6406385"/>
              <a:gd name="connsiteX1" fmla="*/ 308859 w 1171310"/>
              <a:gd name="connsiteY1" fmla="*/ 0 h 6406385"/>
              <a:gd name="connsiteX2" fmla="*/ 1171310 w 1171310"/>
              <a:gd name="connsiteY2" fmla="*/ 1679510 h 6406385"/>
              <a:gd name="connsiteX3" fmla="*/ 181663 w 1171310"/>
              <a:gd name="connsiteY3" fmla="*/ 6406385 h 6406385"/>
              <a:gd name="connsiteX4" fmla="*/ 0 w 1171310"/>
              <a:gd name="connsiteY4" fmla="*/ 6406385 h 6406385"/>
              <a:gd name="connsiteX5" fmla="*/ 989647 w 1171310"/>
              <a:gd name="connsiteY5" fmla="*/ 1679510 h 640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310" h="6406385">
                <a:moveTo>
                  <a:pt x="127195" y="0"/>
                </a:moveTo>
                <a:lnTo>
                  <a:pt x="308859" y="0"/>
                </a:lnTo>
                <a:lnTo>
                  <a:pt x="1171310" y="1679510"/>
                </a:lnTo>
                <a:lnTo>
                  <a:pt x="181663" y="6406385"/>
                </a:lnTo>
                <a:lnTo>
                  <a:pt x="0" y="6406385"/>
                </a:lnTo>
                <a:lnTo>
                  <a:pt x="989647" y="1679510"/>
                </a:lnTo>
                <a:close/>
              </a:path>
            </a:pathLst>
          </a:custGeom>
          <a:solidFill>
            <a:srgbClr val="506C9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Date Placeholder 3">
            <a:extLst>
              <a:ext uri="{FF2B5EF4-FFF2-40B4-BE49-F238E27FC236}">
                <a16:creationId xmlns:a16="http://schemas.microsoft.com/office/drawing/2014/main" id="{0CC8BC99-3329-123A-6B9D-64D7720C366F}"/>
              </a:ext>
            </a:extLst>
          </p:cNvPr>
          <p:cNvSpPr>
            <a:spLocks noGrp="1"/>
          </p:cNvSpPr>
          <p:nvPr>
            <p:ph type="dt" sz="half" idx="2"/>
          </p:nvPr>
        </p:nvSpPr>
        <p:spPr>
          <a:xfrm>
            <a:off x="10702343" y="6462176"/>
            <a:ext cx="667553" cy="365125"/>
          </a:xfrm>
          <a:prstGeom prst="rect">
            <a:avLst/>
          </a:prstGeom>
        </p:spPr>
        <p:txBody>
          <a:bodyPr/>
          <a:lstStyle/>
          <a:p>
            <a:r>
              <a:rPr lang="en-US" dirty="0"/>
              <a:t>|   2025</a:t>
            </a:r>
          </a:p>
        </p:txBody>
      </p:sp>
      <p:sp>
        <p:nvSpPr>
          <p:cNvPr id="5" name="Footer Placeholder 4">
            <a:extLst>
              <a:ext uri="{FF2B5EF4-FFF2-40B4-BE49-F238E27FC236}">
                <a16:creationId xmlns:a16="http://schemas.microsoft.com/office/drawing/2014/main" id="{1C724C0D-252F-3046-31C6-F2E52BBFA12F}"/>
              </a:ext>
            </a:extLst>
          </p:cNvPr>
          <p:cNvSpPr>
            <a:spLocks noGrp="1"/>
          </p:cNvSpPr>
          <p:nvPr>
            <p:ph type="ftr" sz="quarter" idx="3"/>
          </p:nvPr>
        </p:nvSpPr>
        <p:spPr>
          <a:xfrm>
            <a:off x="7340957" y="6462176"/>
            <a:ext cx="3361386" cy="365125"/>
          </a:xfrm>
          <a:prstGeom prst="rect">
            <a:avLst/>
          </a:prstGeom>
        </p:spPr>
        <p:txBody>
          <a:bodyPr/>
          <a:lstStyle/>
          <a:p>
            <a:r>
              <a:rPr lang="en-CA" dirty="0"/>
              <a:t>Www.seabridgegold.com</a:t>
            </a:r>
            <a:endParaRPr lang="en-US" dirty="0"/>
          </a:p>
        </p:txBody>
      </p:sp>
      <p:sp>
        <p:nvSpPr>
          <p:cNvPr id="6" name="Slide Number Placeholder 5">
            <a:extLst>
              <a:ext uri="{FF2B5EF4-FFF2-40B4-BE49-F238E27FC236}">
                <a16:creationId xmlns:a16="http://schemas.microsoft.com/office/drawing/2014/main" id="{51FF9F54-C8C8-4B92-7AC7-8B158FE776BC}"/>
              </a:ext>
            </a:extLst>
          </p:cNvPr>
          <p:cNvSpPr>
            <a:spLocks noGrp="1"/>
          </p:cNvSpPr>
          <p:nvPr>
            <p:ph type="sldNum" sz="quarter" idx="4"/>
          </p:nvPr>
        </p:nvSpPr>
        <p:spPr>
          <a:xfrm>
            <a:off x="11598497" y="6455468"/>
            <a:ext cx="461359" cy="365125"/>
          </a:xfrm>
          <a:prstGeom prst="rect">
            <a:avLst/>
          </a:prstGeom>
        </p:spPr>
        <p:txBody>
          <a:bodyPr/>
          <a:lstStyle/>
          <a:p>
            <a:fld id="{A41F8B9C-F68A-4CB4-A897-D02AFE5D748E}" type="slidenum">
              <a:rPr lang="en-US" smtClean="0"/>
              <a:pPr/>
              <a:t>7</a:t>
            </a:fld>
            <a:endParaRPr lang="en-US" dirty="0"/>
          </a:p>
        </p:txBody>
      </p:sp>
      <p:sp>
        <p:nvSpPr>
          <p:cNvPr id="3" name="Title 2">
            <a:extLst>
              <a:ext uri="{FF2B5EF4-FFF2-40B4-BE49-F238E27FC236}">
                <a16:creationId xmlns:a16="http://schemas.microsoft.com/office/drawing/2014/main" id="{AB63627E-6379-8DC4-873E-F7C9E8660B5A}"/>
              </a:ext>
            </a:extLst>
          </p:cNvPr>
          <p:cNvSpPr>
            <a:spLocks noGrp="1"/>
          </p:cNvSpPr>
          <p:nvPr>
            <p:ph type="title" idx="4294967295"/>
          </p:nvPr>
        </p:nvSpPr>
        <p:spPr>
          <a:xfrm>
            <a:off x="336176" y="444044"/>
            <a:ext cx="5210175" cy="652462"/>
          </a:xfrm>
        </p:spPr>
        <p:txBody>
          <a:bodyPr/>
          <a:lstStyle/>
          <a:p>
            <a:r>
              <a:rPr lang="en-CA" dirty="0"/>
              <a:t>Superior Leverage To Copper</a:t>
            </a:r>
            <a:endParaRPr lang="en-US" dirty="0"/>
          </a:p>
        </p:txBody>
      </p:sp>
      <p:sp>
        <p:nvSpPr>
          <p:cNvPr id="8" name="Text Placeholder 7">
            <a:extLst>
              <a:ext uri="{FF2B5EF4-FFF2-40B4-BE49-F238E27FC236}">
                <a16:creationId xmlns:a16="http://schemas.microsoft.com/office/drawing/2014/main" id="{3270BE15-F350-CB1E-404E-BE7813A365FE}"/>
              </a:ext>
            </a:extLst>
          </p:cNvPr>
          <p:cNvSpPr>
            <a:spLocks noGrp="1"/>
          </p:cNvSpPr>
          <p:nvPr>
            <p:ph type="body" sz="quarter" idx="4294967295"/>
          </p:nvPr>
        </p:nvSpPr>
        <p:spPr>
          <a:xfrm>
            <a:off x="336177" y="1026495"/>
            <a:ext cx="4359810" cy="658813"/>
          </a:xfrm>
        </p:spPr>
        <p:txBody>
          <a:bodyPr/>
          <a:lstStyle/>
          <a:p>
            <a:r>
              <a:rPr lang="en-US" dirty="0">
                <a:solidFill>
                  <a:schemeClr val="bg2"/>
                </a:solidFill>
              </a:rPr>
              <a:t>Seabridge ranks 1</a:t>
            </a:r>
            <a:r>
              <a:rPr lang="en-US" baseline="30000" dirty="0">
                <a:solidFill>
                  <a:schemeClr val="bg2"/>
                </a:solidFill>
              </a:rPr>
              <a:t>st</a:t>
            </a:r>
            <a:r>
              <a:rPr lang="en-US" dirty="0">
                <a:solidFill>
                  <a:schemeClr val="bg2"/>
                </a:solidFill>
              </a:rPr>
              <a:t> in copper reserves/share among major listed copper/gold companies</a:t>
            </a:r>
          </a:p>
        </p:txBody>
      </p:sp>
      <p:sp>
        <p:nvSpPr>
          <p:cNvPr id="13" name="Text Placeholder 10">
            <a:extLst>
              <a:ext uri="{FF2B5EF4-FFF2-40B4-BE49-F238E27FC236}">
                <a16:creationId xmlns:a16="http://schemas.microsoft.com/office/drawing/2014/main" id="{B05915ED-1553-D77E-6A91-47959477F234}"/>
              </a:ext>
            </a:extLst>
          </p:cNvPr>
          <p:cNvSpPr txBox="1">
            <a:spLocks/>
          </p:cNvSpPr>
          <p:nvPr/>
        </p:nvSpPr>
        <p:spPr>
          <a:xfrm>
            <a:off x="350019" y="1801147"/>
            <a:ext cx="5290481" cy="396431"/>
          </a:xfrm>
          <a:prstGeom prst="rect">
            <a:avLst/>
          </a:prstGeom>
        </p:spPr>
        <p:txBody>
          <a:bodyPr vert="horz" lIns="36000" tIns="45720" rIns="36000" bIns="45720" rtlCol="0">
            <a:noAutofit/>
          </a:bodyPr>
          <a:lstStyle>
            <a:lvl1pPr marL="0" indent="0" algn="l" defTabSz="914400" rtl="0" eaLnBrk="1" latinLnBrk="0" hangingPunct="1">
              <a:lnSpc>
                <a:spcPct val="125000"/>
              </a:lnSpc>
              <a:spcBef>
                <a:spcPts val="500"/>
              </a:spcBef>
              <a:buClr>
                <a:schemeClr val="accent1"/>
              </a:buClr>
              <a:buFont typeface="Montserrat" panose="00000500000000000000" pitchFamily="2" charset="0"/>
              <a:buNone/>
              <a:defRPr sz="1400" b="1" i="0" kern="1200" cap="all" baseline="0">
                <a:solidFill>
                  <a:schemeClr val="tx1"/>
                </a:solidFill>
                <a:latin typeface="+mj-lt"/>
                <a:ea typeface="+mn-ea"/>
                <a:cs typeface="Calibri Light" panose="020F0302020204030204" pitchFamily="34" charset="0"/>
              </a:defRPr>
            </a:lvl1pPr>
            <a:lvl2pPr marL="450850" indent="-269875" algn="l" defTabSz="914400" rtl="0" eaLnBrk="1" latinLnBrk="0" hangingPunct="1">
              <a:lnSpc>
                <a:spcPct val="125000"/>
              </a:lnSpc>
              <a:spcBef>
                <a:spcPts val="500"/>
              </a:spcBef>
              <a:buClr>
                <a:schemeClr val="accent1"/>
              </a:buClr>
              <a:buFont typeface="Montserrat" panose="00000500000000000000" pitchFamily="2" charset="0"/>
              <a:buChar char="▶"/>
              <a:defRPr sz="1400" b="0" i="0" kern="1200">
                <a:solidFill>
                  <a:schemeClr val="tx1"/>
                </a:solidFill>
                <a:latin typeface="Calibri Light" panose="020F0302020204030204" pitchFamily="34" charset="0"/>
                <a:ea typeface="+mn-ea"/>
                <a:cs typeface="Calibri Light" panose="020F0302020204030204" pitchFamily="34" charset="0"/>
              </a:defRPr>
            </a:lvl2pPr>
            <a:lvl3pPr marL="720725"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3pPr>
            <a:lvl4pPr marL="992188"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4pPr>
            <a:lvl5pPr marL="1262063" indent="-2587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Copper Reserves (pounds) per Common Share</a:t>
            </a:r>
          </a:p>
        </p:txBody>
      </p:sp>
      <p:sp>
        <p:nvSpPr>
          <p:cNvPr id="14" name="Text Placeholder 7">
            <a:extLst>
              <a:ext uri="{FF2B5EF4-FFF2-40B4-BE49-F238E27FC236}">
                <a16:creationId xmlns:a16="http://schemas.microsoft.com/office/drawing/2014/main" id="{2F9F4895-C22B-D83C-69CC-589FADDBB1EC}"/>
              </a:ext>
            </a:extLst>
          </p:cNvPr>
          <p:cNvSpPr txBox="1">
            <a:spLocks/>
          </p:cNvSpPr>
          <p:nvPr/>
        </p:nvSpPr>
        <p:spPr>
          <a:xfrm>
            <a:off x="7277821" y="1026870"/>
            <a:ext cx="4314911" cy="658344"/>
          </a:xfrm>
          <a:prstGeom prst="rect">
            <a:avLst/>
          </a:prstGeom>
        </p:spPr>
        <p:txBody>
          <a:bodyPr vert="horz" lIns="36000" tIns="45720" rIns="36000" bIns="45720" rtlCol="0">
            <a:noAutofit/>
          </a:bodyPr>
          <a:lstStyle>
            <a:lvl1pPr marL="266700" indent="-266700" algn="l" defTabSz="914400" rtl="0" eaLnBrk="1" latinLnBrk="0" hangingPunct="1">
              <a:lnSpc>
                <a:spcPct val="125000"/>
              </a:lnSpc>
              <a:spcBef>
                <a:spcPts val="500"/>
              </a:spcBef>
              <a:buClr>
                <a:schemeClr val="accent1"/>
              </a:buClr>
              <a:buFont typeface="Montserrat" panose="00000500000000000000" pitchFamily="2" charset="0"/>
              <a:buChar char="▶"/>
              <a:defRPr sz="1400" b="0" i="0" kern="1200">
                <a:solidFill>
                  <a:schemeClr val="tx1"/>
                </a:solidFill>
                <a:latin typeface="Calibri Light" panose="020F0302020204030204" pitchFamily="34" charset="0"/>
                <a:ea typeface="+mn-ea"/>
                <a:cs typeface="Calibri Light" panose="020F0302020204030204" pitchFamily="34" charset="0"/>
              </a:defRPr>
            </a:lvl1pPr>
            <a:lvl2pPr marL="450850" indent="-269875" algn="l" defTabSz="914400" rtl="0" eaLnBrk="1" latinLnBrk="0" hangingPunct="1">
              <a:lnSpc>
                <a:spcPct val="125000"/>
              </a:lnSpc>
              <a:spcBef>
                <a:spcPts val="500"/>
              </a:spcBef>
              <a:buClr>
                <a:schemeClr val="accent1"/>
              </a:buClr>
              <a:buFont typeface="Montserrat" panose="00000500000000000000" pitchFamily="2" charset="0"/>
              <a:buChar char="▶"/>
              <a:defRPr sz="1400" b="0" i="0" kern="1200">
                <a:solidFill>
                  <a:schemeClr val="tx1"/>
                </a:solidFill>
                <a:latin typeface="Calibri Light" panose="020F0302020204030204" pitchFamily="34" charset="0"/>
                <a:ea typeface="+mn-ea"/>
                <a:cs typeface="Calibri Light" panose="020F0302020204030204" pitchFamily="34" charset="0"/>
              </a:defRPr>
            </a:lvl2pPr>
            <a:lvl3pPr marL="720725"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3pPr>
            <a:lvl4pPr marL="992188"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4pPr>
            <a:lvl5pPr marL="1262063" indent="-2587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2"/>
                </a:solidFill>
              </a:rPr>
              <a:t>Seabridge ranks 1</a:t>
            </a:r>
            <a:r>
              <a:rPr lang="en-US" baseline="30000" dirty="0">
                <a:solidFill>
                  <a:schemeClr val="bg2"/>
                </a:solidFill>
              </a:rPr>
              <a:t>st</a:t>
            </a:r>
            <a:r>
              <a:rPr lang="en-US" dirty="0">
                <a:solidFill>
                  <a:schemeClr val="bg2"/>
                </a:solidFill>
              </a:rPr>
              <a:t> in copper resources/share among major listed copper/gold companies</a:t>
            </a:r>
          </a:p>
        </p:txBody>
      </p:sp>
      <p:sp>
        <p:nvSpPr>
          <p:cNvPr id="15" name="TextBox 11">
            <a:extLst>
              <a:ext uri="{FF2B5EF4-FFF2-40B4-BE49-F238E27FC236}">
                <a16:creationId xmlns:a16="http://schemas.microsoft.com/office/drawing/2014/main" id="{6FEF1508-4D0B-6D1E-3024-F827ED79EFC8}"/>
              </a:ext>
            </a:extLst>
          </p:cNvPr>
          <p:cNvSpPr>
            <a:spLocks/>
          </p:cNvSpPr>
          <p:nvPr/>
        </p:nvSpPr>
        <p:spPr bwMode="auto">
          <a:xfrm>
            <a:off x="5832601" y="5971796"/>
            <a:ext cx="6060141" cy="415498"/>
          </a:xfrm>
          <a:prstGeom prst="rect">
            <a:avLst/>
          </a:prstGeom>
          <a:noFill/>
        </p:spPr>
        <p:txBody>
          <a:bodyPr wrap="square" lIns="0" tIns="0" rIns="0" bIns="0" rtlCol="0">
            <a:spAutoFit/>
          </a:bodyPr>
          <a:lstStyle/>
          <a:p>
            <a:pPr>
              <a:defRPr/>
            </a:pPr>
            <a:r>
              <a:rPr lang="en-CA" sz="900" dirty="0">
                <a:solidFill>
                  <a:schemeClr val="bg2"/>
                </a:solidFill>
              </a:rPr>
              <a:t>Source: Company data. Data as of August 31, 2025</a:t>
            </a:r>
          </a:p>
          <a:p>
            <a:pPr>
              <a:defRPr/>
            </a:pPr>
            <a:r>
              <a:rPr lang="en-CA" sz="900" dirty="0">
                <a:solidFill>
                  <a:schemeClr val="bg2"/>
                </a:solidFill>
              </a:rPr>
              <a:t>Note: In addition to Seabridge, companies shown include North America’s largest copper and gold/copper producing companies </a:t>
            </a:r>
          </a:p>
          <a:p>
            <a:pPr>
              <a:defRPr/>
            </a:pPr>
            <a:endParaRPr lang="en-CA" sz="900" dirty="0">
              <a:solidFill>
                <a:schemeClr val="bg2"/>
              </a:solidFill>
            </a:endParaRPr>
          </a:p>
        </p:txBody>
      </p:sp>
      <p:sp>
        <p:nvSpPr>
          <p:cNvPr id="19" name="Text Placeholder 10">
            <a:extLst>
              <a:ext uri="{FF2B5EF4-FFF2-40B4-BE49-F238E27FC236}">
                <a16:creationId xmlns:a16="http://schemas.microsoft.com/office/drawing/2014/main" id="{90412D35-C8A9-64F3-6232-0604BF21D9D6}"/>
              </a:ext>
            </a:extLst>
          </p:cNvPr>
          <p:cNvSpPr txBox="1">
            <a:spLocks/>
          </p:cNvSpPr>
          <p:nvPr/>
        </p:nvSpPr>
        <p:spPr>
          <a:xfrm>
            <a:off x="7273478" y="1801147"/>
            <a:ext cx="4644719" cy="396431"/>
          </a:xfrm>
          <a:prstGeom prst="rect">
            <a:avLst/>
          </a:prstGeom>
        </p:spPr>
        <p:txBody>
          <a:bodyPr vert="horz" lIns="36000" tIns="45720" rIns="36000" bIns="45720" rtlCol="0">
            <a:noAutofit/>
          </a:bodyPr>
          <a:lstStyle>
            <a:lvl1pPr marL="0" indent="0" algn="l" defTabSz="914400" rtl="0" eaLnBrk="1" latinLnBrk="0" hangingPunct="1">
              <a:lnSpc>
                <a:spcPct val="125000"/>
              </a:lnSpc>
              <a:spcBef>
                <a:spcPts val="500"/>
              </a:spcBef>
              <a:buClr>
                <a:schemeClr val="accent1"/>
              </a:buClr>
              <a:buFont typeface="Montserrat" panose="00000500000000000000" pitchFamily="2" charset="0"/>
              <a:buNone/>
              <a:defRPr sz="1400" b="1" i="0" kern="1200" cap="all" baseline="0">
                <a:solidFill>
                  <a:schemeClr val="tx1"/>
                </a:solidFill>
                <a:latin typeface="+mj-lt"/>
                <a:ea typeface="+mn-ea"/>
                <a:cs typeface="Calibri Light" panose="020F0302020204030204" pitchFamily="34" charset="0"/>
              </a:defRPr>
            </a:lvl1pPr>
            <a:lvl2pPr marL="450850" indent="-269875" algn="l" defTabSz="914400" rtl="0" eaLnBrk="1" latinLnBrk="0" hangingPunct="1">
              <a:lnSpc>
                <a:spcPct val="125000"/>
              </a:lnSpc>
              <a:spcBef>
                <a:spcPts val="500"/>
              </a:spcBef>
              <a:buClr>
                <a:schemeClr val="accent1"/>
              </a:buClr>
              <a:buFont typeface="Montserrat" panose="00000500000000000000" pitchFamily="2" charset="0"/>
              <a:buChar char="▶"/>
              <a:defRPr sz="1400" b="0" i="0" kern="1200">
                <a:solidFill>
                  <a:schemeClr val="tx1"/>
                </a:solidFill>
                <a:latin typeface="Calibri Light" panose="020F0302020204030204" pitchFamily="34" charset="0"/>
                <a:ea typeface="+mn-ea"/>
                <a:cs typeface="Calibri Light" panose="020F0302020204030204" pitchFamily="34" charset="0"/>
              </a:defRPr>
            </a:lvl2pPr>
            <a:lvl3pPr marL="720725"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3pPr>
            <a:lvl4pPr marL="992188" indent="-2714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4pPr>
            <a:lvl5pPr marL="1262063" indent="-258763" algn="l" defTabSz="914400" rtl="0" eaLnBrk="1" latinLnBrk="0" hangingPunct="1">
              <a:lnSpc>
                <a:spcPct val="125000"/>
              </a:lnSpc>
              <a:spcBef>
                <a:spcPts val="500"/>
              </a:spcBef>
              <a:buClr>
                <a:schemeClr val="accent1"/>
              </a:buClr>
              <a:buFont typeface="Montserrat" panose="00000500000000000000" pitchFamily="2" charset="0"/>
              <a:buChar char="▶"/>
              <a:defRPr sz="1200" b="0" i="0" kern="120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Copper Resources (pounds) per Common Share</a:t>
            </a:r>
          </a:p>
        </p:txBody>
      </p:sp>
      <p:pic>
        <p:nvPicPr>
          <p:cNvPr id="2" name="Picture 1">
            <a:extLst>
              <a:ext uri="{FF2B5EF4-FFF2-40B4-BE49-F238E27FC236}">
                <a16:creationId xmlns:a16="http://schemas.microsoft.com/office/drawing/2014/main" id="{D5BB90FB-D839-375A-AA6B-C8DE1F62C2F2}"/>
              </a:ext>
            </a:extLst>
          </p:cNvPr>
          <p:cNvPicPr>
            <a:picLocks noChangeAspect="1"/>
          </p:cNvPicPr>
          <p:nvPr/>
        </p:nvPicPr>
        <p:blipFill>
          <a:blip r:embed="rId4"/>
          <a:stretch>
            <a:fillRect/>
          </a:stretch>
        </p:blipFill>
        <p:spPr>
          <a:xfrm>
            <a:off x="364237" y="2134362"/>
            <a:ext cx="4434941" cy="3657600"/>
          </a:xfrm>
          <a:prstGeom prst="rect">
            <a:avLst/>
          </a:prstGeom>
        </p:spPr>
      </p:pic>
      <p:pic>
        <p:nvPicPr>
          <p:cNvPr id="21" name="Picture 20">
            <a:extLst>
              <a:ext uri="{FF2B5EF4-FFF2-40B4-BE49-F238E27FC236}">
                <a16:creationId xmlns:a16="http://schemas.microsoft.com/office/drawing/2014/main" id="{5AA8ADFE-AF39-0113-1731-3C8A825A201C}"/>
              </a:ext>
            </a:extLst>
          </p:cNvPr>
          <p:cNvPicPr>
            <a:picLocks noChangeAspect="1"/>
          </p:cNvPicPr>
          <p:nvPr/>
        </p:nvPicPr>
        <p:blipFill>
          <a:blip r:embed="rId5"/>
          <a:stretch>
            <a:fillRect/>
          </a:stretch>
        </p:blipFill>
        <p:spPr>
          <a:xfrm>
            <a:off x="7427977" y="2138172"/>
            <a:ext cx="4448237" cy="3657600"/>
          </a:xfrm>
          <a:prstGeom prst="rect">
            <a:avLst/>
          </a:prstGeom>
        </p:spPr>
      </p:pic>
    </p:spTree>
    <p:extLst>
      <p:ext uri="{BB962C8B-B14F-4D97-AF65-F5344CB8AC3E}">
        <p14:creationId xmlns:p14="http://schemas.microsoft.com/office/powerpoint/2010/main" val="654723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16">
            <a:extLst>
              <a:ext uri="{FF2B5EF4-FFF2-40B4-BE49-F238E27FC236}">
                <a16:creationId xmlns:a16="http://schemas.microsoft.com/office/drawing/2014/main" id="{4DFB50CA-B8D8-C799-8B15-32E0F51854F6}"/>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1" y="0"/>
            <a:ext cx="9138077" cy="6397114"/>
          </a:xfrm>
          <a:custGeom>
            <a:avLst/>
            <a:gdLst>
              <a:gd name="connsiteX0" fmla="*/ 0 w 9138077"/>
              <a:gd name="connsiteY0" fmla="*/ 0 h 6397114"/>
              <a:gd name="connsiteX1" fmla="*/ 9138077 w 9138077"/>
              <a:gd name="connsiteY1" fmla="*/ 0 h 6397114"/>
              <a:gd name="connsiteX2" fmla="*/ 7920059 w 9138077"/>
              <a:gd name="connsiteY2" fmla="*/ 6394498 h 6397114"/>
              <a:gd name="connsiteX3" fmla="*/ 0 w 9138077"/>
              <a:gd name="connsiteY3" fmla="*/ 6397114 h 6397114"/>
            </a:gdLst>
            <a:ahLst/>
            <a:cxnLst>
              <a:cxn ang="0">
                <a:pos x="connsiteX0" y="connsiteY0"/>
              </a:cxn>
              <a:cxn ang="0">
                <a:pos x="connsiteX1" y="connsiteY1"/>
              </a:cxn>
              <a:cxn ang="0">
                <a:pos x="connsiteX2" y="connsiteY2"/>
              </a:cxn>
              <a:cxn ang="0">
                <a:pos x="connsiteX3" y="connsiteY3"/>
              </a:cxn>
            </a:cxnLst>
            <a:rect l="l" t="t" r="r" b="b"/>
            <a:pathLst>
              <a:path w="9138077" h="6397114">
                <a:moveTo>
                  <a:pt x="0" y="0"/>
                </a:moveTo>
                <a:lnTo>
                  <a:pt x="9138077" y="0"/>
                </a:lnTo>
                <a:lnTo>
                  <a:pt x="7920059" y="6394498"/>
                </a:lnTo>
                <a:lnTo>
                  <a:pt x="0" y="6397114"/>
                </a:lnTo>
                <a:close/>
              </a:path>
            </a:pathLst>
          </a:custGeom>
        </p:spPr>
      </p:pic>
      <p:sp>
        <p:nvSpPr>
          <p:cNvPr id="26" name="Freeform 25">
            <a:extLst>
              <a:ext uri="{FF2B5EF4-FFF2-40B4-BE49-F238E27FC236}">
                <a16:creationId xmlns:a16="http://schemas.microsoft.com/office/drawing/2014/main" id="{0E22CDD8-97CD-3459-2D3B-BC095FB2E7CD}"/>
              </a:ext>
            </a:extLst>
          </p:cNvPr>
          <p:cNvSpPr/>
          <p:nvPr/>
        </p:nvSpPr>
        <p:spPr>
          <a:xfrm>
            <a:off x="7996166" y="-12864"/>
            <a:ext cx="3306729" cy="6888699"/>
          </a:xfrm>
          <a:custGeom>
            <a:avLst/>
            <a:gdLst>
              <a:gd name="connsiteX0" fmla="*/ 0 w 1205753"/>
              <a:gd name="connsiteY0" fmla="*/ 0 h 6871447"/>
              <a:gd name="connsiteX1" fmla="*/ 183776 w 1205753"/>
              <a:gd name="connsiteY1" fmla="*/ 0 h 6871447"/>
              <a:gd name="connsiteX2" fmla="*/ 1205753 w 1205753"/>
              <a:gd name="connsiteY2" fmla="*/ 1990164 h 6871447"/>
              <a:gd name="connsiteX3" fmla="*/ 183777 w 1205753"/>
              <a:gd name="connsiteY3" fmla="*/ 6871447 h 6871447"/>
              <a:gd name="connsiteX4" fmla="*/ 123 w 1205753"/>
              <a:gd name="connsiteY4" fmla="*/ 6870864 h 6871447"/>
              <a:gd name="connsiteX5" fmla="*/ 1021977 w 1205753"/>
              <a:gd name="connsiteY5" fmla="*/ 1990164 h 6871447"/>
              <a:gd name="connsiteX0" fmla="*/ 0 w 2068395"/>
              <a:gd name="connsiteY0" fmla="*/ 0 h 6871447"/>
              <a:gd name="connsiteX1" fmla="*/ 183776 w 2068395"/>
              <a:gd name="connsiteY1" fmla="*/ 0 h 6871447"/>
              <a:gd name="connsiteX2" fmla="*/ 2068395 w 2068395"/>
              <a:gd name="connsiteY2" fmla="*/ 1955659 h 6871447"/>
              <a:gd name="connsiteX3" fmla="*/ 183777 w 2068395"/>
              <a:gd name="connsiteY3" fmla="*/ 6871447 h 6871447"/>
              <a:gd name="connsiteX4" fmla="*/ 123 w 2068395"/>
              <a:gd name="connsiteY4" fmla="*/ 6870864 h 6871447"/>
              <a:gd name="connsiteX5" fmla="*/ 1021977 w 2068395"/>
              <a:gd name="connsiteY5" fmla="*/ 1990164 h 6871447"/>
              <a:gd name="connsiteX6" fmla="*/ 0 w 2068395"/>
              <a:gd name="connsiteY6" fmla="*/ 0 h 6871447"/>
              <a:gd name="connsiteX0" fmla="*/ 0 w 2068395"/>
              <a:gd name="connsiteY0" fmla="*/ 0 h 6871447"/>
              <a:gd name="connsiteX1" fmla="*/ 1322463 w 2068395"/>
              <a:gd name="connsiteY1" fmla="*/ 17253 h 6871447"/>
              <a:gd name="connsiteX2" fmla="*/ 2068395 w 2068395"/>
              <a:gd name="connsiteY2" fmla="*/ 1955659 h 6871447"/>
              <a:gd name="connsiteX3" fmla="*/ 183777 w 2068395"/>
              <a:gd name="connsiteY3" fmla="*/ 6871447 h 6871447"/>
              <a:gd name="connsiteX4" fmla="*/ 123 w 2068395"/>
              <a:gd name="connsiteY4" fmla="*/ 6870864 h 6871447"/>
              <a:gd name="connsiteX5" fmla="*/ 1021977 w 2068395"/>
              <a:gd name="connsiteY5" fmla="*/ 1990164 h 6871447"/>
              <a:gd name="connsiteX6" fmla="*/ 0 w 2068395"/>
              <a:gd name="connsiteY6" fmla="*/ 0 h 6871447"/>
              <a:gd name="connsiteX0" fmla="*/ 0 w 2068395"/>
              <a:gd name="connsiteY0" fmla="*/ 0 h 6888699"/>
              <a:gd name="connsiteX1" fmla="*/ 1322463 w 2068395"/>
              <a:gd name="connsiteY1" fmla="*/ 17253 h 6888699"/>
              <a:gd name="connsiteX2" fmla="*/ 2068395 w 2068395"/>
              <a:gd name="connsiteY2" fmla="*/ 1955659 h 6888699"/>
              <a:gd name="connsiteX3" fmla="*/ 1098177 w 2068395"/>
              <a:gd name="connsiteY3" fmla="*/ 6888699 h 6888699"/>
              <a:gd name="connsiteX4" fmla="*/ 123 w 2068395"/>
              <a:gd name="connsiteY4" fmla="*/ 6870864 h 6888699"/>
              <a:gd name="connsiteX5" fmla="*/ 1021977 w 2068395"/>
              <a:gd name="connsiteY5" fmla="*/ 1990164 h 6888699"/>
              <a:gd name="connsiteX6" fmla="*/ 0 w 2068395"/>
              <a:gd name="connsiteY6" fmla="*/ 0 h 6888699"/>
              <a:gd name="connsiteX0" fmla="*/ 0 w 2741256"/>
              <a:gd name="connsiteY0" fmla="*/ 0 h 6888699"/>
              <a:gd name="connsiteX1" fmla="*/ 1322463 w 2741256"/>
              <a:gd name="connsiteY1" fmla="*/ 17253 h 6888699"/>
              <a:gd name="connsiteX2" fmla="*/ 2741256 w 2741256"/>
              <a:gd name="connsiteY2" fmla="*/ 1972912 h 6888699"/>
              <a:gd name="connsiteX3" fmla="*/ 1098177 w 2741256"/>
              <a:gd name="connsiteY3" fmla="*/ 6888699 h 6888699"/>
              <a:gd name="connsiteX4" fmla="*/ 123 w 2741256"/>
              <a:gd name="connsiteY4" fmla="*/ 6870864 h 6888699"/>
              <a:gd name="connsiteX5" fmla="*/ 1021977 w 2741256"/>
              <a:gd name="connsiteY5" fmla="*/ 1990164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1972912 h 6888699"/>
              <a:gd name="connsiteX3" fmla="*/ 1098177 w 2741256"/>
              <a:gd name="connsiteY3" fmla="*/ 6888699 h 6888699"/>
              <a:gd name="connsiteX4" fmla="*/ 123 w 2741256"/>
              <a:gd name="connsiteY4" fmla="*/ 6870864 h 6888699"/>
              <a:gd name="connsiteX5" fmla="*/ 1021977 w 2741256"/>
              <a:gd name="connsiteY5" fmla="*/ 1990164 h 6888699"/>
              <a:gd name="connsiteX6" fmla="*/ 0 w 2741256"/>
              <a:gd name="connsiteY6" fmla="*/ 0 h 6888699"/>
              <a:gd name="connsiteX0" fmla="*/ 0 w 2741256"/>
              <a:gd name="connsiteY0" fmla="*/ 0 h 6871446"/>
              <a:gd name="connsiteX1" fmla="*/ 1978071 w 2741256"/>
              <a:gd name="connsiteY1" fmla="*/ 17253 h 6871446"/>
              <a:gd name="connsiteX2" fmla="*/ 2741256 w 2741256"/>
              <a:gd name="connsiteY2" fmla="*/ 1972912 h 6871446"/>
              <a:gd name="connsiteX3" fmla="*/ 1926313 w 2741256"/>
              <a:gd name="connsiteY3" fmla="*/ 6871446 h 6871446"/>
              <a:gd name="connsiteX4" fmla="*/ 123 w 2741256"/>
              <a:gd name="connsiteY4" fmla="*/ 6870864 h 6871446"/>
              <a:gd name="connsiteX5" fmla="*/ 1021977 w 2741256"/>
              <a:gd name="connsiteY5" fmla="*/ 1990164 h 6871446"/>
              <a:gd name="connsiteX6" fmla="*/ 0 w 2741256"/>
              <a:gd name="connsiteY6" fmla="*/ 0 h 6871446"/>
              <a:gd name="connsiteX0" fmla="*/ 0 w 2741256"/>
              <a:gd name="connsiteY0" fmla="*/ 0 h 6870864"/>
              <a:gd name="connsiteX1" fmla="*/ 1978071 w 2741256"/>
              <a:gd name="connsiteY1" fmla="*/ 17253 h 6870864"/>
              <a:gd name="connsiteX2" fmla="*/ 2741256 w 2741256"/>
              <a:gd name="connsiteY2" fmla="*/ 1972912 h 6870864"/>
              <a:gd name="connsiteX3" fmla="*/ 1822796 w 2741256"/>
              <a:gd name="connsiteY3" fmla="*/ 6854193 h 6870864"/>
              <a:gd name="connsiteX4" fmla="*/ 123 w 2741256"/>
              <a:gd name="connsiteY4" fmla="*/ 6870864 h 6870864"/>
              <a:gd name="connsiteX5" fmla="*/ 1021977 w 2741256"/>
              <a:gd name="connsiteY5" fmla="*/ 1990164 h 6870864"/>
              <a:gd name="connsiteX6" fmla="*/ 0 w 2741256"/>
              <a:gd name="connsiteY6" fmla="*/ 0 h 6870864"/>
              <a:gd name="connsiteX0" fmla="*/ 0 w 2741256"/>
              <a:gd name="connsiteY0" fmla="*/ 0 h 6871446"/>
              <a:gd name="connsiteX1" fmla="*/ 1978071 w 2741256"/>
              <a:gd name="connsiteY1" fmla="*/ 17253 h 6871446"/>
              <a:gd name="connsiteX2" fmla="*/ 2741256 w 2741256"/>
              <a:gd name="connsiteY2" fmla="*/ 1972912 h 6871446"/>
              <a:gd name="connsiteX3" fmla="*/ 1808861 w 2741256"/>
              <a:gd name="connsiteY3" fmla="*/ 6871446 h 6871446"/>
              <a:gd name="connsiteX4" fmla="*/ 123 w 2741256"/>
              <a:gd name="connsiteY4" fmla="*/ 6870864 h 6871446"/>
              <a:gd name="connsiteX5" fmla="*/ 1021977 w 2741256"/>
              <a:gd name="connsiteY5" fmla="*/ 1990164 h 6871446"/>
              <a:gd name="connsiteX6" fmla="*/ 0 w 2741256"/>
              <a:gd name="connsiteY6" fmla="*/ 0 h 6871446"/>
              <a:gd name="connsiteX0" fmla="*/ 0 w 2741256"/>
              <a:gd name="connsiteY0" fmla="*/ 0 h 6888117"/>
              <a:gd name="connsiteX1" fmla="*/ 1978071 w 2741256"/>
              <a:gd name="connsiteY1" fmla="*/ 17253 h 6888117"/>
              <a:gd name="connsiteX2" fmla="*/ 2741256 w 2741256"/>
              <a:gd name="connsiteY2" fmla="*/ 1972912 h 6888117"/>
              <a:gd name="connsiteX3" fmla="*/ 1808861 w 2741256"/>
              <a:gd name="connsiteY3" fmla="*/ 6871446 h 6888117"/>
              <a:gd name="connsiteX4" fmla="*/ 209155 w 2741256"/>
              <a:gd name="connsiteY4" fmla="*/ 6888117 h 6888117"/>
              <a:gd name="connsiteX5" fmla="*/ 1021977 w 2741256"/>
              <a:gd name="connsiteY5" fmla="*/ 1990164 h 6888117"/>
              <a:gd name="connsiteX6" fmla="*/ 0 w 2741256"/>
              <a:gd name="connsiteY6" fmla="*/ 0 h 6888117"/>
              <a:gd name="connsiteX0" fmla="*/ 0 w 2741256"/>
              <a:gd name="connsiteY0" fmla="*/ 0 h 6888699"/>
              <a:gd name="connsiteX1" fmla="*/ 1978071 w 2741256"/>
              <a:gd name="connsiteY1" fmla="*/ 17253 h 6888699"/>
              <a:gd name="connsiteX2" fmla="*/ 2741256 w 2741256"/>
              <a:gd name="connsiteY2" fmla="*/ 1972912 h 6888699"/>
              <a:gd name="connsiteX3" fmla="*/ 2017892 w 2741256"/>
              <a:gd name="connsiteY3" fmla="*/ 6888699 h 6888699"/>
              <a:gd name="connsiteX4" fmla="*/ 209155 w 2741256"/>
              <a:gd name="connsiteY4" fmla="*/ 6888117 h 6888699"/>
              <a:gd name="connsiteX5" fmla="*/ 1021977 w 2741256"/>
              <a:gd name="connsiteY5" fmla="*/ 1990164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2007418 h 6888699"/>
              <a:gd name="connsiteX3" fmla="*/ 2017892 w 2741256"/>
              <a:gd name="connsiteY3" fmla="*/ 6888699 h 6888699"/>
              <a:gd name="connsiteX4" fmla="*/ 209155 w 2741256"/>
              <a:gd name="connsiteY4" fmla="*/ 6888117 h 6888699"/>
              <a:gd name="connsiteX5" fmla="*/ 1021977 w 2741256"/>
              <a:gd name="connsiteY5" fmla="*/ 1990164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2007418 h 6888699"/>
              <a:gd name="connsiteX3" fmla="*/ 2017892 w 2741256"/>
              <a:gd name="connsiteY3" fmla="*/ 6888699 h 6888699"/>
              <a:gd name="connsiteX4" fmla="*/ 209155 w 2741256"/>
              <a:gd name="connsiteY4" fmla="*/ 6888117 h 6888699"/>
              <a:gd name="connsiteX5" fmla="*/ 951636 w 2741256"/>
              <a:gd name="connsiteY5" fmla="*/ 2004678 h 6888699"/>
              <a:gd name="connsiteX6" fmla="*/ 0 w 2741256"/>
              <a:gd name="connsiteY6" fmla="*/ 0 h 6888699"/>
              <a:gd name="connsiteX0" fmla="*/ 0 w 2741256"/>
              <a:gd name="connsiteY0" fmla="*/ 0 h 6888699"/>
              <a:gd name="connsiteX1" fmla="*/ 1978071 w 2741256"/>
              <a:gd name="connsiteY1" fmla="*/ 17253 h 6888699"/>
              <a:gd name="connsiteX2" fmla="*/ 2741256 w 2741256"/>
              <a:gd name="connsiteY2" fmla="*/ 2007418 h 6888699"/>
              <a:gd name="connsiteX3" fmla="*/ 2017892 w 2741256"/>
              <a:gd name="connsiteY3" fmla="*/ 6888699 h 6888699"/>
              <a:gd name="connsiteX4" fmla="*/ 209155 w 2741256"/>
              <a:gd name="connsiteY4" fmla="*/ 6888117 h 6888699"/>
              <a:gd name="connsiteX5" fmla="*/ 916465 w 2741256"/>
              <a:gd name="connsiteY5" fmla="*/ 2019192 h 6888699"/>
              <a:gd name="connsiteX6" fmla="*/ 0 w 2741256"/>
              <a:gd name="connsiteY6" fmla="*/ 0 h 6888699"/>
              <a:gd name="connsiteX0" fmla="*/ 0 w 2670915"/>
              <a:gd name="connsiteY0" fmla="*/ 0 h 6888699"/>
              <a:gd name="connsiteX1" fmla="*/ 1978071 w 2670915"/>
              <a:gd name="connsiteY1" fmla="*/ 17253 h 6888699"/>
              <a:gd name="connsiteX2" fmla="*/ 2670915 w 2670915"/>
              <a:gd name="connsiteY2" fmla="*/ 2021932 h 6888699"/>
              <a:gd name="connsiteX3" fmla="*/ 2017892 w 2670915"/>
              <a:gd name="connsiteY3" fmla="*/ 6888699 h 6888699"/>
              <a:gd name="connsiteX4" fmla="*/ 209155 w 2670915"/>
              <a:gd name="connsiteY4" fmla="*/ 6888117 h 6888699"/>
              <a:gd name="connsiteX5" fmla="*/ 916465 w 2670915"/>
              <a:gd name="connsiteY5" fmla="*/ 2019192 h 6888699"/>
              <a:gd name="connsiteX6" fmla="*/ 0 w 2670915"/>
              <a:gd name="connsiteY6" fmla="*/ 0 h 688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0915" h="6888699">
                <a:moveTo>
                  <a:pt x="0" y="0"/>
                </a:moveTo>
                <a:lnTo>
                  <a:pt x="1978071" y="17253"/>
                </a:lnTo>
                <a:lnTo>
                  <a:pt x="2670915" y="2021932"/>
                </a:lnTo>
                <a:lnTo>
                  <a:pt x="2017892" y="6888699"/>
                </a:lnTo>
                <a:lnTo>
                  <a:pt x="209155" y="6888117"/>
                </a:lnTo>
                <a:lnTo>
                  <a:pt x="916465" y="2019192"/>
                </a:lnTo>
                <a:lnTo>
                  <a:pt x="0" y="0"/>
                </a:lnTo>
                <a:close/>
              </a:path>
            </a:pathLst>
          </a:custGeom>
          <a:solidFill>
            <a:schemeClr val="bg2">
              <a:alpha val="950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7EBCAFE9-E6B6-421E-AB4C-EDB5024F8132}"/>
              </a:ext>
            </a:extLst>
          </p:cNvPr>
          <p:cNvSpPr>
            <a:spLocks noGrp="1"/>
          </p:cNvSpPr>
          <p:nvPr>
            <p:ph type="title"/>
          </p:nvPr>
        </p:nvSpPr>
        <p:spPr/>
        <p:txBody>
          <a:bodyPr>
            <a:noAutofit/>
          </a:bodyPr>
          <a:lstStyle/>
          <a:p>
            <a:r>
              <a:rPr lang="en-US" sz="3300">
                <a:solidFill>
                  <a:schemeClr val="bg2"/>
                </a:solidFill>
                <a:latin typeface="Calibri Light" panose="020F0302020204030204" pitchFamily="34" charset="0"/>
                <a:cs typeface="Calibri Light" panose="020F0302020204030204" pitchFamily="34" charset="0"/>
              </a:rPr>
              <a:t>KSM Project</a:t>
            </a:r>
          </a:p>
        </p:txBody>
      </p:sp>
      <p:sp>
        <p:nvSpPr>
          <p:cNvPr id="8" name="Text Placeholder 7">
            <a:extLst>
              <a:ext uri="{FF2B5EF4-FFF2-40B4-BE49-F238E27FC236}">
                <a16:creationId xmlns:a16="http://schemas.microsoft.com/office/drawing/2014/main" id="{B64ACAB8-C5BB-97BA-829B-8A275ED5F46E}"/>
              </a:ext>
            </a:extLst>
          </p:cNvPr>
          <p:cNvSpPr>
            <a:spLocks noGrp="1"/>
          </p:cNvSpPr>
          <p:nvPr>
            <p:ph type="body" idx="1"/>
          </p:nvPr>
        </p:nvSpPr>
        <p:spPr>
          <a:xfrm>
            <a:off x="8993615" y="3524624"/>
            <a:ext cx="2834592" cy="486937"/>
          </a:xfrm>
        </p:spPr>
        <p:txBody>
          <a:bodyPr/>
          <a:lstStyle/>
          <a:p>
            <a:r>
              <a:rPr lang="en-US">
                <a:solidFill>
                  <a:schemeClr val="bg2"/>
                </a:solidFill>
              </a:rPr>
              <a:t>British Columbia, Canada</a:t>
            </a:r>
          </a:p>
        </p:txBody>
      </p:sp>
      <p:sp>
        <p:nvSpPr>
          <p:cNvPr id="5" name="Date Placeholder 4">
            <a:extLst>
              <a:ext uri="{FF2B5EF4-FFF2-40B4-BE49-F238E27FC236}">
                <a16:creationId xmlns:a16="http://schemas.microsoft.com/office/drawing/2014/main" id="{CAE89454-DA41-4730-997B-68AEE1877C47}"/>
              </a:ext>
            </a:extLst>
          </p:cNvPr>
          <p:cNvSpPr>
            <a:spLocks noGrp="1"/>
          </p:cNvSpPr>
          <p:nvPr>
            <p:ph type="dt" sz="half" idx="2"/>
          </p:nvPr>
        </p:nvSpPr>
        <p:spPr>
          <a:xfrm>
            <a:off x="10702343" y="6462176"/>
            <a:ext cx="667553" cy="365125"/>
          </a:xfrm>
          <a:prstGeom prst="rect">
            <a:avLst/>
          </a:prstGeom>
        </p:spPr>
        <p:txBody>
          <a:bodyPr/>
          <a:lstStyle/>
          <a:p>
            <a:r>
              <a:rPr lang="en-US"/>
              <a:t>|   2025</a:t>
            </a:r>
          </a:p>
        </p:txBody>
      </p:sp>
      <p:sp>
        <p:nvSpPr>
          <p:cNvPr id="6" name="Footer Placeholder 5">
            <a:extLst>
              <a:ext uri="{FF2B5EF4-FFF2-40B4-BE49-F238E27FC236}">
                <a16:creationId xmlns:a16="http://schemas.microsoft.com/office/drawing/2014/main" id="{34B1D566-E8BE-4E36-BE00-25EFF2B86639}"/>
              </a:ext>
            </a:extLst>
          </p:cNvPr>
          <p:cNvSpPr>
            <a:spLocks noGrp="1"/>
          </p:cNvSpPr>
          <p:nvPr>
            <p:ph type="ftr" sz="quarter" idx="3"/>
          </p:nvPr>
        </p:nvSpPr>
        <p:spPr>
          <a:xfrm>
            <a:off x="7340957" y="6462176"/>
            <a:ext cx="3361386" cy="365125"/>
          </a:xfrm>
          <a:prstGeom prst="rect">
            <a:avLst/>
          </a:prstGeom>
        </p:spPr>
        <p:txBody>
          <a:bodyPr/>
          <a:lstStyle/>
          <a:p>
            <a:r>
              <a:rPr lang="en-CA"/>
              <a:t>Www.seabridgegold.com</a:t>
            </a:r>
            <a:endParaRPr lang="en-US"/>
          </a:p>
        </p:txBody>
      </p:sp>
      <p:sp>
        <p:nvSpPr>
          <p:cNvPr id="7" name="Slide Number Placeholder 6">
            <a:extLst>
              <a:ext uri="{FF2B5EF4-FFF2-40B4-BE49-F238E27FC236}">
                <a16:creationId xmlns:a16="http://schemas.microsoft.com/office/drawing/2014/main" id="{D9EB379E-51FB-4976-8C98-59C1694703A7}"/>
              </a:ext>
            </a:extLst>
          </p:cNvPr>
          <p:cNvSpPr>
            <a:spLocks noGrp="1"/>
          </p:cNvSpPr>
          <p:nvPr>
            <p:ph type="sldNum" sz="quarter" idx="4"/>
          </p:nvPr>
        </p:nvSpPr>
        <p:spPr>
          <a:xfrm>
            <a:off x="11598497" y="6455468"/>
            <a:ext cx="461359" cy="365125"/>
          </a:xfrm>
          <a:prstGeom prst="rect">
            <a:avLst/>
          </a:prstGeom>
        </p:spPr>
        <p:txBody>
          <a:bodyPr/>
          <a:lstStyle/>
          <a:p>
            <a:fld id="{A41F8B9C-F68A-4CB4-A897-D02AFE5D748E}" type="slidenum">
              <a:rPr lang="en-US" smtClean="0"/>
              <a:pPr/>
              <a:t>8</a:t>
            </a:fld>
            <a:endParaRPr lang="en-US"/>
          </a:p>
        </p:txBody>
      </p:sp>
      <p:pic>
        <p:nvPicPr>
          <p:cNvPr id="24" name="Picture 23">
            <a:extLst>
              <a:ext uri="{FF2B5EF4-FFF2-40B4-BE49-F238E27FC236}">
                <a16:creationId xmlns:a16="http://schemas.microsoft.com/office/drawing/2014/main" id="{CD283568-D323-4EDD-3797-437FEC640BF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48581" y="5576341"/>
            <a:ext cx="12897632" cy="554636"/>
          </a:xfrm>
          <a:prstGeom prst="rect">
            <a:avLst/>
          </a:prstGeom>
        </p:spPr>
      </p:pic>
    </p:spTree>
    <p:extLst>
      <p:ext uri="{BB962C8B-B14F-4D97-AF65-F5344CB8AC3E}">
        <p14:creationId xmlns:p14="http://schemas.microsoft.com/office/powerpoint/2010/main" val="944786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B5B1DAF-9924-6E78-0C5D-F8B39964A98D}"/>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 y="-1"/>
            <a:ext cx="12225866" cy="6415315"/>
          </a:xfrm>
          <a:prstGeom prst="rect">
            <a:avLst/>
          </a:prstGeom>
        </p:spPr>
      </p:pic>
      <p:sp>
        <p:nvSpPr>
          <p:cNvPr id="32" name="Rectangle 31">
            <a:extLst>
              <a:ext uri="{FF2B5EF4-FFF2-40B4-BE49-F238E27FC236}">
                <a16:creationId xmlns:a16="http://schemas.microsoft.com/office/drawing/2014/main" id="{4659D456-C7BD-D307-3D97-4D8B44C05FBE}"/>
              </a:ext>
            </a:extLst>
          </p:cNvPr>
          <p:cNvSpPr/>
          <p:nvPr/>
        </p:nvSpPr>
        <p:spPr>
          <a:xfrm flipV="1">
            <a:off x="0" y="5500914"/>
            <a:ext cx="12240000" cy="911762"/>
          </a:xfrm>
          <a:prstGeom prst="rect">
            <a:avLst/>
          </a:prstGeom>
          <a:gradFill>
            <a:gsLst>
              <a:gs pos="28000">
                <a:srgbClr val="2A4420">
                  <a:alpha val="79568"/>
                </a:srgbClr>
              </a:gs>
              <a:gs pos="100000">
                <a:srgbClr val="2A4420">
                  <a:alpha val="0"/>
                </a:srgb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E57BBAE-450E-ECF2-3465-4CB57B085E5E}"/>
              </a:ext>
            </a:extLst>
          </p:cNvPr>
          <p:cNvSpPr/>
          <p:nvPr/>
        </p:nvSpPr>
        <p:spPr>
          <a:xfrm>
            <a:off x="0" y="0"/>
            <a:ext cx="12240000" cy="1451429"/>
          </a:xfrm>
          <a:prstGeom prst="rect">
            <a:avLst/>
          </a:prstGeom>
          <a:gradFill>
            <a:gsLst>
              <a:gs pos="5000">
                <a:srgbClr val="435E7A"/>
              </a:gs>
              <a:gs pos="100000">
                <a:srgbClr val="435E7A">
                  <a:alpha val="0"/>
                </a:srgb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E1F82E4-1DEB-493E-9362-584F013B41F2}"/>
              </a:ext>
            </a:extLst>
          </p:cNvPr>
          <p:cNvSpPr/>
          <p:nvPr/>
        </p:nvSpPr>
        <p:spPr>
          <a:xfrm>
            <a:off x="-6482" y="1096862"/>
            <a:ext cx="10905141" cy="4636672"/>
          </a:xfrm>
          <a:custGeom>
            <a:avLst/>
            <a:gdLst>
              <a:gd name="connsiteX0" fmla="*/ 0 w 11383485"/>
              <a:gd name="connsiteY0" fmla="*/ 0 h 4714504"/>
              <a:gd name="connsiteX1" fmla="*/ 11383485 w 11383485"/>
              <a:gd name="connsiteY1" fmla="*/ 0 h 4714504"/>
              <a:gd name="connsiteX2" fmla="*/ 11383485 w 11383485"/>
              <a:gd name="connsiteY2" fmla="*/ 4714504 h 4714504"/>
              <a:gd name="connsiteX3" fmla="*/ 0 w 11383485"/>
              <a:gd name="connsiteY3" fmla="*/ 4714504 h 4714504"/>
              <a:gd name="connsiteX4" fmla="*/ 0 w 11383485"/>
              <a:gd name="connsiteY4" fmla="*/ 0 h 4714504"/>
              <a:gd name="connsiteX0" fmla="*/ 0 w 11383485"/>
              <a:gd name="connsiteY0" fmla="*/ 0 h 4724664"/>
              <a:gd name="connsiteX1" fmla="*/ 11383485 w 11383485"/>
              <a:gd name="connsiteY1" fmla="*/ 0 h 4724664"/>
              <a:gd name="connsiteX2" fmla="*/ 10651965 w 11383485"/>
              <a:gd name="connsiteY2" fmla="*/ 4724664 h 4724664"/>
              <a:gd name="connsiteX3" fmla="*/ 0 w 11383485"/>
              <a:gd name="connsiteY3" fmla="*/ 4714504 h 4724664"/>
              <a:gd name="connsiteX4" fmla="*/ 0 w 11383485"/>
              <a:gd name="connsiteY4" fmla="*/ 0 h 4724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3485" h="4724664">
                <a:moveTo>
                  <a:pt x="0" y="0"/>
                </a:moveTo>
                <a:lnTo>
                  <a:pt x="11383485" y="0"/>
                </a:lnTo>
                <a:lnTo>
                  <a:pt x="10651965" y="4724664"/>
                </a:lnTo>
                <a:lnTo>
                  <a:pt x="0" y="4714504"/>
                </a:lnTo>
                <a:lnTo>
                  <a:pt x="0" y="0"/>
                </a:lnTo>
                <a:close/>
              </a:path>
            </a:pathLst>
          </a:custGeom>
          <a:solidFill>
            <a:schemeClr val="bg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629F858D-31AB-5195-9884-1853FAA7211B}"/>
              </a:ext>
            </a:extLst>
          </p:cNvPr>
          <p:cNvSpPr>
            <a:spLocks noGrp="1"/>
          </p:cNvSpPr>
          <p:nvPr>
            <p:ph type="dt" sz="half" idx="2"/>
          </p:nvPr>
        </p:nvSpPr>
        <p:spPr>
          <a:xfrm>
            <a:off x="10702343" y="6462176"/>
            <a:ext cx="667553" cy="365125"/>
          </a:xfrm>
          <a:prstGeom prst="rect">
            <a:avLst/>
          </a:prstGeom>
        </p:spPr>
        <p:txBody>
          <a:bodyPr/>
          <a:lstStyle/>
          <a:p>
            <a:r>
              <a:rPr lang="en-US"/>
              <a:t>|   2025</a:t>
            </a:r>
          </a:p>
        </p:txBody>
      </p:sp>
      <p:sp>
        <p:nvSpPr>
          <p:cNvPr id="4" name="Footer Placeholder 3">
            <a:extLst>
              <a:ext uri="{FF2B5EF4-FFF2-40B4-BE49-F238E27FC236}">
                <a16:creationId xmlns:a16="http://schemas.microsoft.com/office/drawing/2014/main" id="{C094D6EF-DF10-E167-4091-64819E60EEB1}"/>
              </a:ext>
            </a:extLst>
          </p:cNvPr>
          <p:cNvSpPr>
            <a:spLocks noGrp="1"/>
          </p:cNvSpPr>
          <p:nvPr>
            <p:ph type="ftr" sz="quarter" idx="3"/>
          </p:nvPr>
        </p:nvSpPr>
        <p:spPr>
          <a:xfrm>
            <a:off x="7340957" y="6462176"/>
            <a:ext cx="3361386" cy="365125"/>
          </a:xfrm>
          <a:prstGeom prst="rect">
            <a:avLst/>
          </a:prstGeom>
        </p:spPr>
        <p:txBody>
          <a:bodyPr/>
          <a:lstStyle/>
          <a:p>
            <a:r>
              <a:rPr lang="en-CA"/>
              <a:t>Www.seabridgegold.com</a:t>
            </a:r>
            <a:endParaRPr lang="en-US"/>
          </a:p>
        </p:txBody>
      </p:sp>
      <p:sp>
        <p:nvSpPr>
          <p:cNvPr id="5" name="Slide Number Placeholder 4">
            <a:extLst>
              <a:ext uri="{FF2B5EF4-FFF2-40B4-BE49-F238E27FC236}">
                <a16:creationId xmlns:a16="http://schemas.microsoft.com/office/drawing/2014/main" id="{F074D405-9547-1221-AC84-9AFCFCB146FE}"/>
              </a:ext>
            </a:extLst>
          </p:cNvPr>
          <p:cNvSpPr>
            <a:spLocks noGrp="1"/>
          </p:cNvSpPr>
          <p:nvPr>
            <p:ph type="sldNum" sz="quarter" idx="4"/>
          </p:nvPr>
        </p:nvSpPr>
        <p:spPr>
          <a:xfrm>
            <a:off x="11598497" y="6455468"/>
            <a:ext cx="461359" cy="365125"/>
          </a:xfrm>
          <a:prstGeom prst="rect">
            <a:avLst/>
          </a:prstGeom>
        </p:spPr>
        <p:txBody>
          <a:bodyPr/>
          <a:lstStyle/>
          <a:p>
            <a:fld id="{A41F8B9C-F68A-4CB4-A897-D02AFE5D748E}" type="slidenum">
              <a:rPr lang="en-US" smtClean="0"/>
              <a:pPr/>
              <a:t>9</a:t>
            </a:fld>
            <a:endParaRPr lang="en-US"/>
          </a:p>
        </p:txBody>
      </p:sp>
      <p:sp>
        <p:nvSpPr>
          <p:cNvPr id="6" name="Title 1">
            <a:extLst>
              <a:ext uri="{FF2B5EF4-FFF2-40B4-BE49-F238E27FC236}">
                <a16:creationId xmlns:a16="http://schemas.microsoft.com/office/drawing/2014/main" id="{B771C7BB-C18A-0FB4-6C22-EB089AC1947F}"/>
              </a:ext>
            </a:extLst>
          </p:cNvPr>
          <p:cNvSpPr>
            <a:spLocks noGrp="1"/>
          </p:cNvSpPr>
          <p:nvPr>
            <p:ph type="title" idx="4294967295"/>
          </p:nvPr>
        </p:nvSpPr>
        <p:spPr>
          <a:xfrm>
            <a:off x="479232" y="428732"/>
            <a:ext cx="8207375" cy="652462"/>
          </a:xfrm>
        </p:spPr>
        <p:txBody>
          <a:bodyPr/>
          <a:lstStyle/>
          <a:p>
            <a:pPr algn="l"/>
            <a:r>
              <a:rPr lang="en-CA">
                <a:solidFill>
                  <a:schemeClr val="bg2"/>
                </a:solidFill>
              </a:rPr>
              <a:t>KSM is a World-Class Gold &amp; Copper Project</a:t>
            </a:r>
            <a:endParaRPr lang="en-US">
              <a:solidFill>
                <a:schemeClr val="bg2"/>
              </a:solidFill>
            </a:endParaRPr>
          </a:p>
        </p:txBody>
      </p:sp>
      <p:graphicFrame>
        <p:nvGraphicFramePr>
          <p:cNvPr id="109" name="RBCToolsChart 2_2">
            <a:extLst>
              <a:ext uri="{FF2B5EF4-FFF2-40B4-BE49-F238E27FC236}">
                <a16:creationId xmlns:a16="http://schemas.microsoft.com/office/drawing/2014/main" id="{541474C6-1784-F609-B690-9DAF18C201A5}"/>
              </a:ext>
            </a:extLst>
          </p:cNvPr>
          <p:cNvGraphicFramePr>
            <a:graphicFrameLocks/>
          </p:cNvGraphicFramePr>
          <p:nvPr>
            <p:extLst>
              <p:ext uri="{D42A27DB-BD31-4B8C-83A1-F6EECF244321}">
                <p14:modId xmlns:p14="http://schemas.microsoft.com/office/powerpoint/2010/main" val="152677826"/>
              </p:ext>
            </p:extLst>
          </p:nvPr>
        </p:nvGraphicFramePr>
        <p:xfrm>
          <a:off x="3857202" y="6725517"/>
          <a:ext cx="7995051" cy="2975731"/>
        </p:xfrm>
        <a:graphic>
          <a:graphicData uri="http://schemas.openxmlformats.org/drawingml/2006/chart">
            <c:chart xmlns:c="http://schemas.openxmlformats.org/drawingml/2006/chart" xmlns:r="http://schemas.openxmlformats.org/officeDocument/2006/relationships" r:id="rId4"/>
          </a:graphicData>
        </a:graphic>
      </p:graphicFrame>
      <p:sp>
        <p:nvSpPr>
          <p:cNvPr id="111" name="TextBox 12">
            <a:extLst>
              <a:ext uri="{FF2B5EF4-FFF2-40B4-BE49-F238E27FC236}">
                <a16:creationId xmlns:a16="http://schemas.microsoft.com/office/drawing/2014/main" id="{1BA10C59-2D71-6C83-0590-7727124FDE9D}"/>
              </a:ext>
            </a:extLst>
          </p:cNvPr>
          <p:cNvSpPr>
            <a:spLocks/>
          </p:cNvSpPr>
          <p:nvPr/>
        </p:nvSpPr>
        <p:spPr bwMode="auto">
          <a:xfrm>
            <a:off x="432934" y="5789158"/>
            <a:ext cx="5477113" cy="123111"/>
          </a:xfrm>
          <a:prstGeom prst="rect">
            <a:avLst/>
          </a:prstGeom>
          <a:noFill/>
        </p:spPr>
        <p:txBody>
          <a:bodyPr wrap="square" lIns="0" tIns="0" rIns="0" bIns="0" rtlCol="0">
            <a:spAutoFit/>
          </a:bodyPr>
          <a:lstStyle/>
          <a:p>
            <a:pPr>
              <a:defRPr/>
            </a:pPr>
            <a:r>
              <a:rPr lang="en-CA" sz="800">
                <a:solidFill>
                  <a:schemeClr val="bg2"/>
                </a:solidFill>
              </a:rPr>
              <a:t>Source: </a:t>
            </a:r>
            <a:r>
              <a:rPr lang="en-US" sz="800">
                <a:solidFill>
                  <a:schemeClr val="bg2"/>
                </a:solidFill>
              </a:rPr>
              <a:t>S&amp;P Market Intelligence, company disclosure, and WoodMac</a:t>
            </a:r>
          </a:p>
        </p:txBody>
      </p:sp>
      <p:sp>
        <p:nvSpPr>
          <p:cNvPr id="28" name="TextBox 12">
            <a:extLst>
              <a:ext uri="{FF2B5EF4-FFF2-40B4-BE49-F238E27FC236}">
                <a16:creationId xmlns:a16="http://schemas.microsoft.com/office/drawing/2014/main" id="{14DAA2C9-F892-5F82-6A40-7480C961DAE8}"/>
              </a:ext>
            </a:extLst>
          </p:cNvPr>
          <p:cNvSpPr>
            <a:spLocks/>
          </p:cNvSpPr>
          <p:nvPr/>
        </p:nvSpPr>
        <p:spPr bwMode="auto">
          <a:xfrm>
            <a:off x="544145" y="5941558"/>
            <a:ext cx="6771576" cy="369332"/>
          </a:xfrm>
          <a:prstGeom prst="rect">
            <a:avLst/>
          </a:prstGeom>
          <a:noFill/>
        </p:spPr>
        <p:txBody>
          <a:bodyPr wrap="square" lIns="0" tIns="0" rIns="0" bIns="0" rtlCol="0">
            <a:spAutoFit/>
          </a:bodyPr>
          <a:lstStyle/>
          <a:p>
            <a:pPr marL="228600" indent="-228600">
              <a:buAutoNum type="arabicParenBoth"/>
              <a:defRPr/>
            </a:pPr>
            <a:r>
              <a:rPr lang="en-CA" sz="800">
                <a:solidFill>
                  <a:schemeClr val="bg2"/>
                </a:solidFill>
              </a:rPr>
              <a:t>Measured &amp; Indicated Mineral Resources presented inclusive of Mineral Reserves</a:t>
            </a:r>
          </a:p>
          <a:p>
            <a:pPr marL="228600" indent="-228600">
              <a:buAutoNum type="arabicParenBoth"/>
              <a:defRPr/>
            </a:pPr>
            <a:r>
              <a:rPr lang="en-US" sz="800">
                <a:solidFill>
                  <a:schemeClr val="bg2"/>
                </a:solidFill>
              </a:rPr>
              <a:t>Statements made comparing KSM’s size to other mineral deposits globally are made against, and based on, mineral resource and mineral reserve estimates disclosed by all publicly traded mining and exploration companies in North America, the United Kingdom, Australia, New Zealand and Singapore</a:t>
            </a:r>
          </a:p>
        </p:txBody>
      </p:sp>
      <p:grpSp>
        <p:nvGrpSpPr>
          <p:cNvPr id="11" name="Group 10">
            <a:extLst>
              <a:ext uri="{FF2B5EF4-FFF2-40B4-BE49-F238E27FC236}">
                <a16:creationId xmlns:a16="http://schemas.microsoft.com/office/drawing/2014/main" id="{25B4294D-66D9-9C42-732B-D5ECDC633E3F}"/>
              </a:ext>
            </a:extLst>
          </p:cNvPr>
          <p:cNvGrpSpPr/>
          <p:nvPr/>
        </p:nvGrpSpPr>
        <p:grpSpPr>
          <a:xfrm>
            <a:off x="221655" y="1225831"/>
            <a:ext cx="9898529" cy="4461017"/>
            <a:chOff x="86381" y="685846"/>
            <a:chExt cx="11687214" cy="5267132"/>
          </a:xfrm>
        </p:grpSpPr>
        <p:graphicFrame>
          <p:nvGraphicFramePr>
            <p:cNvPr id="16" name="RBCToolsChart 2_2">
              <a:extLst>
                <a:ext uri="{FF2B5EF4-FFF2-40B4-BE49-F238E27FC236}">
                  <a16:creationId xmlns:a16="http://schemas.microsoft.com/office/drawing/2014/main" id="{0F9CFD08-76C7-4FAA-9A9B-A98C924BA8D8}"/>
                </a:ext>
              </a:extLst>
            </p:cNvPr>
            <p:cNvGraphicFramePr>
              <a:graphicFrameLocks/>
            </p:cNvGraphicFramePr>
            <p:nvPr>
              <p:extLst>
                <p:ext uri="{D42A27DB-BD31-4B8C-83A1-F6EECF244321}">
                  <p14:modId xmlns:p14="http://schemas.microsoft.com/office/powerpoint/2010/main" val="1170795690"/>
                </p:ext>
              </p:extLst>
            </p:nvPr>
          </p:nvGraphicFramePr>
          <p:xfrm>
            <a:off x="3778543" y="1297984"/>
            <a:ext cx="7995052" cy="2185043"/>
          </p:xfrm>
          <a:graphic>
            <a:graphicData uri="http://schemas.openxmlformats.org/drawingml/2006/chart">
              <c:chart xmlns:c="http://schemas.openxmlformats.org/drawingml/2006/chart" xmlns:r="http://schemas.openxmlformats.org/officeDocument/2006/relationships" r:id="rId5"/>
            </a:graphicData>
          </a:graphic>
        </p:graphicFrame>
        <p:sp>
          <p:nvSpPr>
            <p:cNvPr id="60" name="5-Point Star 32">
              <a:extLst>
                <a:ext uri="{FF2B5EF4-FFF2-40B4-BE49-F238E27FC236}">
                  <a16:creationId xmlns:a16="http://schemas.microsoft.com/office/drawing/2014/main" id="{5F34A1ED-8D24-1D80-F468-038088EF9BE3}"/>
                </a:ext>
              </a:extLst>
            </p:cNvPr>
            <p:cNvSpPr/>
            <p:nvPr/>
          </p:nvSpPr>
          <p:spPr bwMode="gray">
            <a:xfrm>
              <a:off x="418404" y="1345250"/>
              <a:ext cx="728178" cy="669163"/>
            </a:xfrm>
            <a:prstGeom prst="star5">
              <a:avLst>
                <a:gd name="adj" fmla="val 23446"/>
                <a:gd name="hf" fmla="val 105146"/>
                <a:gd name="vf" fmla="val 110557"/>
              </a:avLst>
            </a:prstGeom>
            <a:solidFill>
              <a:srgbClr val="D79922"/>
            </a:solidFill>
            <a:ln w="9525" cmpd="sng" algn="ctr">
              <a:solidFill>
                <a:srgbClr val="0051A5"/>
              </a:solidFill>
              <a:prstDash val="solid"/>
              <a:miter lim="800000"/>
              <a:headEnd/>
              <a:tailEnd/>
            </a:ln>
            <a:effectLst>
              <a:outerShdw blurRad="50800" dist="38100" dir="2700000" algn="tl" rotWithShape="0">
                <a:prstClr val="black">
                  <a:alpha val="40000"/>
                </a:prstClr>
              </a:outerShdw>
            </a:effectLst>
          </p:spPr>
          <p:txBody>
            <a:bodyPr rot="0" spcFirstLastPara="0" vertOverflow="overflow" horzOverflow="overflow" vert="horz" wrap="square" lIns="0" tIns="36576" rIns="0" bIns="36576" numCol="1" spcCol="0" rtlCol="0" fromWordArt="0" anchor="ctr" anchorCtr="0" forceAA="0" compatLnSpc="1">
              <a:prstTxWarp prst="textNoShape">
                <a:avLst/>
              </a:prstTxWarp>
              <a:noAutofit/>
            </a:bodyPr>
            <a:lstStyle/>
            <a:p>
              <a:pPr algn="ctr" fontAlgn="base">
                <a:spcBef>
                  <a:spcPct val="0"/>
                </a:spcBef>
                <a:spcAft>
                  <a:spcPct val="0"/>
                </a:spcAft>
              </a:pPr>
              <a:r>
                <a:rPr lang="en-US" sz="900" b="1">
                  <a:solidFill>
                    <a:srgbClr val="FFFFFF"/>
                  </a:solidFill>
                  <a:latin typeface="+mj-lt"/>
                </a:rPr>
                <a:t>1</a:t>
              </a:r>
              <a:r>
                <a:rPr lang="en-US" sz="900" b="1" baseline="30000">
                  <a:solidFill>
                    <a:srgbClr val="FFFFFF"/>
                  </a:solidFill>
                  <a:latin typeface="+mj-lt"/>
                </a:rPr>
                <a:t>st</a:t>
              </a:r>
              <a:r>
                <a:rPr lang="en-US" sz="900" b="1">
                  <a:solidFill>
                    <a:srgbClr val="FFFFFF"/>
                  </a:solidFill>
                  <a:latin typeface="+mj-lt"/>
                </a:rPr>
                <a:t> </a:t>
              </a:r>
              <a:endParaRPr sz="900" i="1">
                <a:solidFill>
                  <a:srgbClr val="FFFFFF"/>
                </a:solidFill>
                <a:latin typeface="+mj-lt"/>
              </a:endParaRPr>
            </a:p>
          </p:txBody>
        </p:sp>
        <p:sp>
          <p:nvSpPr>
            <p:cNvPr id="61" name="TextBox 60">
              <a:extLst>
                <a:ext uri="{FF2B5EF4-FFF2-40B4-BE49-F238E27FC236}">
                  <a16:creationId xmlns:a16="http://schemas.microsoft.com/office/drawing/2014/main" id="{5F140A31-1045-66DB-3F47-A217E7568188}"/>
                </a:ext>
              </a:extLst>
            </p:cNvPr>
            <p:cNvSpPr txBox="1"/>
            <p:nvPr/>
          </p:nvSpPr>
          <p:spPr>
            <a:xfrm>
              <a:off x="1146581" y="1537188"/>
              <a:ext cx="2544348" cy="399731"/>
            </a:xfrm>
            <a:prstGeom prst="rect">
              <a:avLst/>
            </a:prstGeom>
            <a:noFill/>
            <a:extLst>
              <a:ext uri="{909E8E84-426E-40DD-AFC4-6F175D3DCCD1}">
                <a14:hiddenFill xmlns:a14="http://schemas.microsoft.com/office/drawing/2010/main">
                  <a:solidFill>
                    <a:srgbClr val="EBF0F5"/>
                  </a:solidFill>
                </a14:hiddenFill>
              </a:ext>
            </a:extLst>
          </p:spPr>
          <p:txBody>
            <a:bodyPr vert="horz" wrap="square" lIns="0" tIns="0" rIns="0" bIns="0" rtlCol="0" anchor="t">
              <a:spAutoFit/>
            </a:bodyPr>
            <a:lstStyle/>
            <a:p>
              <a:pPr marL="112712" fontAlgn="base">
                <a:spcBef>
                  <a:spcPts val="1200"/>
                </a:spcBef>
                <a:spcAft>
                  <a:spcPts val="1200"/>
                </a:spcAft>
                <a:buClr>
                  <a:srgbClr val="00A44A"/>
                </a:buClr>
                <a:buSzPct val="125000"/>
              </a:pPr>
              <a:r>
                <a:rPr lang="en-US" sz="1100" b="1">
                  <a:solidFill>
                    <a:srgbClr val="000000"/>
                  </a:solidFill>
                  <a:latin typeface="+mj-lt"/>
                </a:rPr>
                <a:t>Largest gold resource </a:t>
              </a:r>
              <a:r>
                <a:rPr lang="en-US" sz="1100">
                  <a:solidFill>
                    <a:srgbClr val="000000"/>
                  </a:solidFill>
                  <a:latin typeface="+mj-lt"/>
                </a:rPr>
                <a:t>in the world              (89 M oz M&amp;I + 71 M oz Inf.)</a:t>
              </a:r>
              <a:endParaRPr sz="1100">
                <a:solidFill>
                  <a:srgbClr val="000000"/>
                </a:solidFill>
                <a:latin typeface="+mj-lt"/>
              </a:endParaRPr>
            </a:p>
          </p:txBody>
        </p:sp>
        <p:sp>
          <p:nvSpPr>
            <p:cNvPr id="62" name="5-Point Star 34">
              <a:extLst>
                <a:ext uri="{FF2B5EF4-FFF2-40B4-BE49-F238E27FC236}">
                  <a16:creationId xmlns:a16="http://schemas.microsoft.com/office/drawing/2014/main" id="{56F724BC-38EB-B84A-AB91-8518907ABC41}"/>
                </a:ext>
              </a:extLst>
            </p:cNvPr>
            <p:cNvSpPr/>
            <p:nvPr/>
          </p:nvSpPr>
          <p:spPr bwMode="gray">
            <a:xfrm>
              <a:off x="418404" y="2059969"/>
              <a:ext cx="728178" cy="669163"/>
            </a:xfrm>
            <a:prstGeom prst="star5">
              <a:avLst>
                <a:gd name="adj" fmla="val 23446"/>
                <a:gd name="hf" fmla="val 105146"/>
                <a:gd name="vf" fmla="val 110557"/>
              </a:avLst>
            </a:prstGeom>
            <a:solidFill>
              <a:srgbClr val="D79922"/>
            </a:solidFill>
            <a:ln w="9525" cmpd="sng" algn="ctr">
              <a:solidFill>
                <a:srgbClr val="0051A5"/>
              </a:solidFill>
              <a:prstDash val="solid"/>
              <a:miter lim="800000"/>
              <a:headEnd/>
              <a:tailEnd/>
            </a:ln>
            <a:effectLst>
              <a:outerShdw blurRad="50800" dist="38100" dir="2700000" algn="tl" rotWithShape="0">
                <a:prstClr val="black">
                  <a:alpha val="40000"/>
                </a:prstClr>
              </a:outerShdw>
            </a:effectLst>
          </p:spPr>
          <p:txBody>
            <a:bodyPr rot="0" spcFirstLastPara="0" vertOverflow="overflow" horzOverflow="overflow" vert="horz" wrap="square" lIns="0" tIns="36576" rIns="0" bIns="36576" numCol="1" spcCol="0" rtlCol="0" fromWordArt="0" anchor="ctr" anchorCtr="0" forceAA="0" compatLnSpc="1">
              <a:prstTxWarp prst="textNoShape">
                <a:avLst/>
              </a:prstTxWarp>
              <a:noAutofit/>
            </a:bodyPr>
            <a:lstStyle/>
            <a:p>
              <a:pPr algn="ctr" fontAlgn="base">
                <a:spcBef>
                  <a:spcPct val="0"/>
                </a:spcBef>
                <a:spcAft>
                  <a:spcPct val="0"/>
                </a:spcAft>
              </a:pPr>
              <a:r>
                <a:rPr lang="en-US" sz="900" b="1">
                  <a:solidFill>
                    <a:srgbClr val="FFFFFF"/>
                  </a:solidFill>
                  <a:latin typeface="+mj-lt"/>
                </a:rPr>
                <a:t>3</a:t>
              </a:r>
              <a:r>
                <a:rPr lang="en-US" sz="900" b="1" baseline="30000">
                  <a:solidFill>
                    <a:srgbClr val="FFFFFF"/>
                  </a:solidFill>
                  <a:latin typeface="+mj-lt"/>
                </a:rPr>
                <a:t>rd</a:t>
              </a:r>
              <a:endParaRPr sz="900" i="1">
                <a:solidFill>
                  <a:srgbClr val="FFFFFF"/>
                </a:solidFill>
                <a:latin typeface="+mj-lt"/>
              </a:endParaRPr>
            </a:p>
          </p:txBody>
        </p:sp>
        <p:sp>
          <p:nvSpPr>
            <p:cNvPr id="63" name="TextBox 62">
              <a:extLst>
                <a:ext uri="{FF2B5EF4-FFF2-40B4-BE49-F238E27FC236}">
                  <a16:creationId xmlns:a16="http://schemas.microsoft.com/office/drawing/2014/main" id="{E80432A0-6DEC-6510-E710-53619C27E2A5}"/>
                </a:ext>
              </a:extLst>
            </p:cNvPr>
            <p:cNvSpPr txBox="1"/>
            <p:nvPr/>
          </p:nvSpPr>
          <p:spPr>
            <a:xfrm>
              <a:off x="1146582" y="2216048"/>
              <a:ext cx="2602707" cy="599597"/>
            </a:xfrm>
            <a:prstGeom prst="rect">
              <a:avLst/>
            </a:prstGeom>
            <a:noFill/>
            <a:extLst>
              <a:ext uri="{909E8E84-426E-40DD-AFC4-6F175D3DCCD1}">
                <a14:hiddenFill xmlns:a14="http://schemas.microsoft.com/office/drawing/2010/main">
                  <a:solidFill>
                    <a:srgbClr val="EBF0F5"/>
                  </a:solidFill>
                </a14:hiddenFill>
              </a:ext>
            </a:extLst>
          </p:spPr>
          <p:txBody>
            <a:bodyPr vert="horz" wrap="square" lIns="0" tIns="0" rIns="0" bIns="0" rtlCol="0" anchor="t">
              <a:spAutoFit/>
            </a:bodyPr>
            <a:lstStyle/>
            <a:p>
              <a:pPr marL="112712" fontAlgn="base">
                <a:spcBef>
                  <a:spcPts val="1200"/>
                </a:spcBef>
                <a:spcAft>
                  <a:spcPts val="1200"/>
                </a:spcAft>
                <a:buClr>
                  <a:srgbClr val="00A44A"/>
                </a:buClr>
                <a:buSzPct val="125000"/>
              </a:pPr>
              <a:r>
                <a:rPr lang="en-US" sz="1100" b="1">
                  <a:solidFill>
                    <a:srgbClr val="000000"/>
                  </a:solidFill>
                  <a:latin typeface="+mj-lt"/>
                </a:rPr>
                <a:t>3</a:t>
              </a:r>
              <a:r>
                <a:rPr lang="en-US" sz="1100" b="1" baseline="30000">
                  <a:solidFill>
                    <a:srgbClr val="000000"/>
                  </a:solidFill>
                  <a:latin typeface="+mj-lt"/>
                </a:rPr>
                <a:t>rd</a:t>
              </a:r>
              <a:r>
                <a:rPr lang="en-US" sz="1100" b="1">
                  <a:solidFill>
                    <a:srgbClr val="000000"/>
                  </a:solidFill>
                  <a:latin typeface="+mj-lt"/>
                </a:rPr>
                <a:t> largest copper development resource </a:t>
              </a:r>
              <a:r>
                <a:rPr lang="en-US" sz="1100">
                  <a:solidFill>
                    <a:srgbClr val="000000"/>
                  </a:solidFill>
                  <a:latin typeface="+mj-lt"/>
                </a:rPr>
                <a:t>in the world                                              (9 M tonnes M&amp;I + 17 M tonnes Inf.) </a:t>
              </a:r>
              <a:endParaRPr sz="1100">
                <a:solidFill>
                  <a:srgbClr val="000000"/>
                </a:solidFill>
                <a:latin typeface="+mj-lt"/>
              </a:endParaRPr>
            </a:p>
          </p:txBody>
        </p:sp>
        <p:sp>
          <p:nvSpPr>
            <p:cNvPr id="64" name="TextBox 63">
              <a:extLst>
                <a:ext uri="{FF2B5EF4-FFF2-40B4-BE49-F238E27FC236}">
                  <a16:creationId xmlns:a16="http://schemas.microsoft.com/office/drawing/2014/main" id="{7BEDF818-A05D-BA37-6F65-49438C1BD620}"/>
                </a:ext>
              </a:extLst>
            </p:cNvPr>
            <p:cNvSpPr txBox="1"/>
            <p:nvPr/>
          </p:nvSpPr>
          <p:spPr>
            <a:xfrm>
              <a:off x="1146581" y="2977247"/>
              <a:ext cx="2398451" cy="599597"/>
            </a:xfrm>
            <a:prstGeom prst="rect">
              <a:avLst/>
            </a:prstGeom>
            <a:noFill/>
            <a:extLst>
              <a:ext uri="{909E8E84-426E-40DD-AFC4-6F175D3DCCD1}">
                <a14:hiddenFill xmlns:a14="http://schemas.microsoft.com/office/drawing/2010/main">
                  <a:solidFill>
                    <a:srgbClr val="EBF0F5"/>
                  </a:solidFill>
                </a14:hiddenFill>
              </a:ext>
            </a:extLst>
          </p:spPr>
          <p:txBody>
            <a:bodyPr vert="horz" wrap="square" lIns="0" tIns="0" rIns="0" bIns="0" rtlCol="0" anchor="t">
              <a:spAutoFit/>
            </a:bodyPr>
            <a:lstStyle/>
            <a:p>
              <a:pPr marL="112712" fontAlgn="base">
                <a:spcBef>
                  <a:spcPts val="1200"/>
                </a:spcBef>
                <a:spcAft>
                  <a:spcPts val="1200"/>
                </a:spcAft>
                <a:buClr>
                  <a:srgbClr val="00A44A"/>
                </a:buClr>
                <a:buSzPct val="125000"/>
              </a:pPr>
              <a:r>
                <a:rPr lang="en-US" sz="1100" b="1">
                  <a:solidFill>
                    <a:srgbClr val="000000"/>
                  </a:solidFill>
                  <a:latin typeface="+mj-lt"/>
                </a:rPr>
                <a:t>Peer-leading annual production scale </a:t>
              </a:r>
              <a:r>
                <a:rPr lang="en-US" sz="1100">
                  <a:solidFill>
                    <a:srgbClr val="000000"/>
                  </a:solidFill>
                  <a:latin typeface="+mj-lt"/>
                </a:rPr>
                <a:t>(1,027 k oz Au &amp; 81 k tonnes Cu)</a:t>
              </a:r>
            </a:p>
          </p:txBody>
        </p:sp>
        <p:sp>
          <p:nvSpPr>
            <p:cNvPr id="65" name="TextBox 64">
              <a:extLst>
                <a:ext uri="{FF2B5EF4-FFF2-40B4-BE49-F238E27FC236}">
                  <a16:creationId xmlns:a16="http://schemas.microsoft.com/office/drawing/2014/main" id="{3694BECB-B961-DCD4-594D-3026595DCC58}"/>
                </a:ext>
              </a:extLst>
            </p:cNvPr>
            <p:cNvSpPr txBox="1"/>
            <p:nvPr/>
          </p:nvSpPr>
          <p:spPr>
            <a:xfrm>
              <a:off x="1146582" y="3712214"/>
              <a:ext cx="1985917" cy="338554"/>
            </a:xfrm>
            <a:prstGeom prst="rect">
              <a:avLst/>
            </a:prstGeom>
            <a:noFill/>
            <a:extLst>
              <a:ext uri="{909E8E84-426E-40DD-AFC4-6F175D3DCCD1}">
                <a14:hiddenFill xmlns:a14="http://schemas.microsoft.com/office/drawing/2010/main">
                  <a:solidFill>
                    <a:srgbClr val="EBF0F5"/>
                  </a:solidFill>
                </a14:hiddenFill>
              </a:ext>
            </a:extLst>
          </p:spPr>
          <p:txBody>
            <a:bodyPr vert="horz" wrap="square" lIns="0" tIns="0" rIns="0" bIns="0" rtlCol="0" anchor="t">
              <a:spAutoFit/>
            </a:bodyPr>
            <a:lstStyle/>
            <a:p>
              <a:pPr marL="112712" fontAlgn="base">
                <a:spcBef>
                  <a:spcPts val="1200"/>
                </a:spcBef>
                <a:spcAft>
                  <a:spcPts val="1200"/>
                </a:spcAft>
                <a:buClr>
                  <a:srgbClr val="00A44A"/>
                </a:buClr>
                <a:buSzPct val="125000"/>
              </a:pPr>
              <a:r>
                <a:rPr lang="en-US" sz="1100">
                  <a:solidFill>
                    <a:srgbClr val="000000"/>
                  </a:solidFill>
                  <a:latin typeface="+mj-lt"/>
                </a:rPr>
                <a:t>High margin </a:t>
              </a:r>
              <a:r>
                <a:rPr lang="en-US" sz="1100" b="1">
                  <a:solidFill>
                    <a:srgbClr val="000000"/>
                  </a:solidFill>
                  <a:latin typeface="+mj-lt"/>
                </a:rPr>
                <a:t>lowest</a:t>
              </a:r>
              <a:r>
                <a:rPr lang="en-US" sz="1100">
                  <a:solidFill>
                    <a:srgbClr val="000000"/>
                  </a:solidFill>
                  <a:latin typeface="+mj-lt"/>
                </a:rPr>
                <a:t> </a:t>
              </a:r>
              <a:r>
                <a:rPr lang="en-US" sz="1100" b="1">
                  <a:solidFill>
                    <a:srgbClr val="000000"/>
                  </a:solidFill>
                  <a:latin typeface="+mj-lt"/>
                </a:rPr>
                <a:t>quartile AISC profile</a:t>
              </a:r>
            </a:p>
          </p:txBody>
        </p:sp>
        <p:sp>
          <p:nvSpPr>
            <p:cNvPr id="66" name="5-Point Star 40">
              <a:extLst>
                <a:ext uri="{FF2B5EF4-FFF2-40B4-BE49-F238E27FC236}">
                  <a16:creationId xmlns:a16="http://schemas.microsoft.com/office/drawing/2014/main" id="{0DD98AEB-AA27-95E3-8350-99554E6619F8}"/>
                </a:ext>
              </a:extLst>
            </p:cNvPr>
            <p:cNvSpPr/>
            <p:nvPr/>
          </p:nvSpPr>
          <p:spPr bwMode="gray">
            <a:xfrm>
              <a:off x="418404" y="4190895"/>
              <a:ext cx="728178" cy="669163"/>
            </a:xfrm>
            <a:prstGeom prst="star5">
              <a:avLst>
                <a:gd name="adj" fmla="val 23446"/>
                <a:gd name="hf" fmla="val 105146"/>
                <a:gd name="vf" fmla="val 110557"/>
              </a:avLst>
            </a:prstGeom>
            <a:solidFill>
              <a:srgbClr val="D79922"/>
            </a:solidFill>
            <a:ln w="9525" cmpd="sng" algn="ctr">
              <a:solidFill>
                <a:srgbClr val="0051A5"/>
              </a:solidFill>
              <a:prstDash val="solid"/>
              <a:miter lim="800000"/>
              <a:headEnd/>
              <a:tailEnd/>
            </a:ln>
            <a:effectLst>
              <a:outerShdw blurRad="50800" dist="38100" dir="2700000" algn="tl" rotWithShape="0">
                <a:prstClr val="black">
                  <a:alpha val="40000"/>
                </a:prstClr>
              </a:outerShdw>
            </a:effectLst>
          </p:spPr>
          <p:txBody>
            <a:bodyPr rot="0" spcFirstLastPara="0" vertOverflow="overflow" horzOverflow="overflow" vert="horz" wrap="square" lIns="0" tIns="36576" rIns="0" bIns="36576" numCol="1" spcCol="0" rtlCol="0" fromWordArt="0" anchor="ctr" anchorCtr="0" forceAA="0" compatLnSpc="1">
              <a:prstTxWarp prst="textNoShape">
                <a:avLst/>
              </a:prstTxWarp>
              <a:noAutofit/>
            </a:bodyPr>
            <a:lstStyle/>
            <a:p>
              <a:pPr algn="ctr" fontAlgn="base">
                <a:spcBef>
                  <a:spcPct val="0"/>
                </a:spcBef>
                <a:spcAft>
                  <a:spcPct val="0"/>
                </a:spcAft>
              </a:pPr>
              <a:r>
                <a:rPr lang="en-US" sz="900" b="1">
                  <a:solidFill>
                    <a:srgbClr val="FFFFFF"/>
                  </a:solidFill>
                  <a:latin typeface="+mj-lt"/>
                </a:rPr>
                <a:t>+30</a:t>
              </a:r>
            </a:p>
            <a:p>
              <a:pPr algn="ctr" fontAlgn="base">
                <a:spcBef>
                  <a:spcPct val="0"/>
                </a:spcBef>
                <a:spcAft>
                  <a:spcPct val="0"/>
                </a:spcAft>
              </a:pPr>
              <a:r>
                <a:rPr lang="en-US" sz="900" i="1">
                  <a:solidFill>
                    <a:srgbClr val="FFFFFF"/>
                  </a:solidFill>
                  <a:latin typeface="+mj-lt"/>
                </a:rPr>
                <a:t>years</a:t>
              </a:r>
              <a:endParaRPr sz="900" i="1">
                <a:solidFill>
                  <a:srgbClr val="FFFFFF"/>
                </a:solidFill>
                <a:latin typeface="+mj-lt"/>
              </a:endParaRPr>
            </a:p>
          </p:txBody>
        </p:sp>
        <p:sp>
          <p:nvSpPr>
            <p:cNvPr id="67" name="TextBox 66">
              <a:extLst>
                <a:ext uri="{FF2B5EF4-FFF2-40B4-BE49-F238E27FC236}">
                  <a16:creationId xmlns:a16="http://schemas.microsoft.com/office/drawing/2014/main" id="{218F52AC-CA11-3075-DC86-60AC817782C9}"/>
                </a:ext>
              </a:extLst>
            </p:cNvPr>
            <p:cNvSpPr txBox="1"/>
            <p:nvPr/>
          </p:nvSpPr>
          <p:spPr>
            <a:xfrm>
              <a:off x="1146582" y="4381377"/>
              <a:ext cx="1985917" cy="338554"/>
            </a:xfrm>
            <a:prstGeom prst="rect">
              <a:avLst/>
            </a:prstGeom>
            <a:noFill/>
            <a:extLst>
              <a:ext uri="{909E8E84-426E-40DD-AFC4-6F175D3DCCD1}">
                <a14:hiddenFill xmlns:a14="http://schemas.microsoft.com/office/drawing/2010/main">
                  <a:solidFill>
                    <a:srgbClr val="EBF0F5"/>
                  </a:solidFill>
                </a14:hiddenFill>
              </a:ext>
            </a:extLst>
          </p:spPr>
          <p:txBody>
            <a:bodyPr vert="horz" wrap="square" lIns="0" tIns="0" rIns="0" bIns="0" rtlCol="0" anchor="t">
              <a:spAutoFit/>
            </a:bodyPr>
            <a:lstStyle/>
            <a:p>
              <a:pPr marL="112712" fontAlgn="base">
                <a:spcBef>
                  <a:spcPts val="1200"/>
                </a:spcBef>
                <a:spcAft>
                  <a:spcPts val="1200"/>
                </a:spcAft>
                <a:buClr>
                  <a:srgbClr val="00A44A"/>
                </a:buClr>
                <a:buSzPct val="125000"/>
              </a:pPr>
              <a:r>
                <a:rPr lang="en-US" sz="1100" b="1">
                  <a:solidFill>
                    <a:srgbClr val="000000"/>
                  </a:solidFill>
                  <a:latin typeface="+mj-lt"/>
                </a:rPr>
                <a:t>Exceptional mine life </a:t>
              </a:r>
              <a:r>
                <a:rPr lang="en-US" sz="1100">
                  <a:solidFill>
                    <a:srgbClr val="000000"/>
                  </a:solidFill>
                  <a:latin typeface="+mj-lt"/>
                </a:rPr>
                <a:t>with strong extension potential</a:t>
              </a:r>
            </a:p>
          </p:txBody>
        </p:sp>
        <p:grpSp>
          <p:nvGrpSpPr>
            <p:cNvPr id="68" name="Group 67">
              <a:extLst>
                <a:ext uri="{FF2B5EF4-FFF2-40B4-BE49-F238E27FC236}">
                  <a16:creationId xmlns:a16="http://schemas.microsoft.com/office/drawing/2014/main" id="{9665D610-60A2-FF01-D7D6-D7A52A64D397}"/>
                </a:ext>
              </a:extLst>
            </p:cNvPr>
            <p:cNvGrpSpPr/>
            <p:nvPr/>
          </p:nvGrpSpPr>
          <p:grpSpPr>
            <a:xfrm>
              <a:off x="86381" y="2785235"/>
              <a:ext cx="1392224" cy="669163"/>
              <a:chOff x="86381" y="4306666"/>
              <a:chExt cx="1392224" cy="669163"/>
            </a:xfrm>
            <a:solidFill>
              <a:srgbClr val="D79922"/>
            </a:solidFill>
          </p:grpSpPr>
          <p:sp>
            <p:nvSpPr>
              <p:cNvPr id="69" name="5-Point Star 36">
                <a:extLst>
                  <a:ext uri="{FF2B5EF4-FFF2-40B4-BE49-F238E27FC236}">
                    <a16:creationId xmlns:a16="http://schemas.microsoft.com/office/drawing/2014/main" id="{1EFAA10D-6072-7CEA-13EA-5F88051E861E}"/>
                  </a:ext>
                </a:extLst>
              </p:cNvPr>
              <p:cNvSpPr/>
              <p:nvPr/>
            </p:nvSpPr>
            <p:spPr bwMode="gray">
              <a:xfrm>
                <a:off x="418404" y="4306666"/>
                <a:ext cx="728178" cy="669163"/>
              </a:xfrm>
              <a:prstGeom prst="star5">
                <a:avLst>
                  <a:gd name="adj" fmla="val 23446"/>
                  <a:gd name="hf" fmla="val 105146"/>
                  <a:gd name="vf" fmla="val 110557"/>
                </a:avLst>
              </a:prstGeom>
              <a:grpFill/>
              <a:ln w="9525" cmpd="sng" algn="ctr">
                <a:solidFill>
                  <a:srgbClr val="0051A5"/>
                </a:solidFill>
                <a:prstDash val="solid"/>
                <a:miter lim="800000"/>
                <a:headEnd/>
                <a:tailEnd/>
              </a:ln>
              <a:effectLst>
                <a:outerShdw blurRad="50800" dist="38100" dir="2700000" algn="tl" rotWithShape="0">
                  <a:prstClr val="black">
                    <a:alpha val="40000"/>
                  </a:prstClr>
                </a:outerShdw>
              </a:effectLst>
            </p:spPr>
            <p:txBody>
              <a:bodyPr rot="0" spcFirstLastPara="0" vertOverflow="overflow" horzOverflow="overflow" vert="horz" wrap="none" lIns="36000" tIns="36576" rIns="36576" bIns="36576" numCol="1" spcCol="0" rtlCol="0" fromWordArt="0" anchor="ctr" anchorCtr="0" forceAA="0" compatLnSpc="1">
                <a:prstTxWarp prst="textNoShape">
                  <a:avLst/>
                </a:prstTxWarp>
                <a:noAutofit/>
              </a:bodyPr>
              <a:lstStyle/>
              <a:p>
                <a:pPr algn="ctr" fontAlgn="base">
                  <a:spcBef>
                    <a:spcPct val="0"/>
                  </a:spcBef>
                  <a:spcAft>
                    <a:spcPct val="0"/>
                  </a:spcAft>
                </a:pPr>
                <a:r>
                  <a:rPr lang="en-US" sz="900" b="1">
                    <a:solidFill>
                      <a:srgbClr val="FFFFFF"/>
                    </a:solidFill>
                    <a:latin typeface="+mj-lt"/>
                  </a:rPr>
                  <a:t>1.4 </a:t>
                </a:r>
                <a:r>
                  <a:rPr lang="en-US" sz="800" i="1">
                    <a:solidFill>
                      <a:srgbClr val="FFFFFF"/>
                    </a:solidFill>
                    <a:latin typeface="+mj-lt"/>
                  </a:rPr>
                  <a:t>Moz</a:t>
                </a:r>
                <a:endParaRPr lang="en-US" sz="1400" b="1">
                  <a:solidFill>
                    <a:srgbClr val="FFFFFF"/>
                  </a:solidFill>
                  <a:latin typeface="+mj-lt"/>
                </a:endParaRPr>
              </a:p>
              <a:p>
                <a:pPr algn="ctr" fontAlgn="base">
                  <a:spcBef>
                    <a:spcPct val="0"/>
                  </a:spcBef>
                  <a:spcAft>
                    <a:spcPct val="0"/>
                  </a:spcAft>
                </a:pPr>
                <a:endParaRPr lang="en-US" sz="1200">
                  <a:solidFill>
                    <a:srgbClr val="FFFFFF"/>
                  </a:solidFill>
                  <a:latin typeface="+mj-lt"/>
                </a:endParaRPr>
              </a:p>
            </p:txBody>
          </p:sp>
          <p:sp>
            <p:nvSpPr>
              <p:cNvPr id="70" name="TextBox 69">
                <a:extLst>
                  <a:ext uri="{FF2B5EF4-FFF2-40B4-BE49-F238E27FC236}">
                    <a16:creationId xmlns:a16="http://schemas.microsoft.com/office/drawing/2014/main" id="{2E6ED103-3212-C1CD-6859-26DDC77FC358}"/>
                  </a:ext>
                </a:extLst>
              </p:cNvPr>
              <p:cNvSpPr txBox="1"/>
              <p:nvPr/>
            </p:nvSpPr>
            <p:spPr>
              <a:xfrm>
                <a:off x="86381" y="4675618"/>
                <a:ext cx="1392224" cy="163526"/>
              </a:xfrm>
              <a:prstGeom prst="rect">
                <a:avLst/>
              </a:prstGeom>
              <a:noFill/>
              <a:ln>
                <a:noFill/>
              </a:ln>
            </p:spPr>
            <p:txBody>
              <a:bodyPr vert="horz" wrap="square" lIns="0" tIns="0" rIns="0" bIns="0" rtlCol="0" anchor="t">
                <a:spAutoFit/>
              </a:bodyPr>
              <a:lstStyle/>
              <a:p>
                <a:pPr algn="ctr" fontAlgn="base">
                  <a:spcBef>
                    <a:spcPct val="0"/>
                  </a:spcBef>
                  <a:spcAft>
                    <a:spcPct val="0"/>
                  </a:spcAft>
                </a:pPr>
                <a:r>
                  <a:rPr lang="en-US" sz="900" i="1">
                    <a:solidFill>
                      <a:srgbClr val="FFFFFF"/>
                    </a:solidFill>
                    <a:latin typeface="+mj-lt"/>
                  </a:rPr>
                  <a:t>AuEq</a:t>
                </a:r>
              </a:p>
            </p:txBody>
          </p:sp>
        </p:grpSp>
        <p:grpSp>
          <p:nvGrpSpPr>
            <p:cNvPr id="71" name="Group 70">
              <a:extLst>
                <a:ext uri="{FF2B5EF4-FFF2-40B4-BE49-F238E27FC236}">
                  <a16:creationId xmlns:a16="http://schemas.microsoft.com/office/drawing/2014/main" id="{BD72D49D-C39F-0A93-111D-D6E7E4445F74}"/>
                </a:ext>
              </a:extLst>
            </p:cNvPr>
            <p:cNvGrpSpPr/>
            <p:nvPr/>
          </p:nvGrpSpPr>
          <p:grpSpPr>
            <a:xfrm>
              <a:off x="284552" y="3500635"/>
              <a:ext cx="995881" cy="669163"/>
              <a:chOff x="284552" y="5063115"/>
              <a:chExt cx="995881" cy="669163"/>
            </a:xfrm>
            <a:solidFill>
              <a:srgbClr val="D79922"/>
            </a:solidFill>
          </p:grpSpPr>
          <p:sp>
            <p:nvSpPr>
              <p:cNvPr id="72" name="5-Point Star 23">
                <a:extLst>
                  <a:ext uri="{FF2B5EF4-FFF2-40B4-BE49-F238E27FC236}">
                    <a16:creationId xmlns:a16="http://schemas.microsoft.com/office/drawing/2014/main" id="{0101118A-BBA8-A5CC-FCBF-E0141F6D79C6}"/>
                  </a:ext>
                </a:extLst>
              </p:cNvPr>
              <p:cNvSpPr/>
              <p:nvPr/>
            </p:nvSpPr>
            <p:spPr bwMode="gray">
              <a:xfrm>
                <a:off x="418404" y="5063115"/>
                <a:ext cx="728178" cy="669163"/>
              </a:xfrm>
              <a:prstGeom prst="star5">
                <a:avLst>
                  <a:gd name="adj" fmla="val 23446"/>
                  <a:gd name="hf" fmla="val 105146"/>
                  <a:gd name="vf" fmla="val 110557"/>
                </a:avLst>
              </a:prstGeom>
              <a:grpFill/>
              <a:ln w="9525" cmpd="sng" algn="ctr">
                <a:solidFill>
                  <a:srgbClr val="0051A5"/>
                </a:solidFill>
                <a:prstDash val="solid"/>
                <a:miter lim="800000"/>
                <a:headEnd/>
                <a:tailEnd/>
              </a:ln>
              <a:effectLst>
                <a:outerShdw blurRad="50800" dist="38100" dir="2700000" algn="tl" rotWithShape="0">
                  <a:prstClr val="black">
                    <a:alpha val="40000"/>
                  </a:prstClr>
                </a:outerShdw>
              </a:effectLst>
            </p:spPr>
            <p:txBody>
              <a:bodyPr rot="0" spcFirstLastPara="0" vertOverflow="overflow" horzOverflow="overflow" vert="horz" wrap="square" lIns="0" tIns="36576" rIns="0" bIns="36576" numCol="1" spcCol="0" rtlCol="0" fromWordArt="0" anchor="ctr" anchorCtr="0" forceAA="0" compatLnSpc="1">
                <a:prstTxWarp prst="textNoShape">
                  <a:avLst/>
                </a:prstTxWarp>
                <a:noAutofit/>
              </a:bodyPr>
              <a:lstStyle/>
              <a:p>
                <a:pPr algn="ctr" fontAlgn="base">
                  <a:spcBef>
                    <a:spcPct val="0"/>
                  </a:spcBef>
                  <a:spcAft>
                    <a:spcPct val="0"/>
                  </a:spcAft>
                </a:pPr>
                <a:r>
                  <a:rPr lang="en-US" sz="900" b="1">
                    <a:solidFill>
                      <a:srgbClr val="FFFFFF"/>
                    </a:solidFill>
                    <a:latin typeface="+mj-lt"/>
                  </a:rPr>
                  <a:t>1</a:t>
                </a:r>
                <a:r>
                  <a:rPr lang="en-US" sz="900" b="1" baseline="30000">
                    <a:solidFill>
                      <a:srgbClr val="FFFFFF"/>
                    </a:solidFill>
                    <a:latin typeface="+mj-lt"/>
                  </a:rPr>
                  <a:t>st</a:t>
                </a:r>
                <a:r>
                  <a:rPr lang="en-US" sz="1400" b="1">
                    <a:solidFill>
                      <a:srgbClr val="FFFFFF"/>
                    </a:solidFill>
                    <a:latin typeface="+mj-lt"/>
                  </a:rPr>
                  <a:t> </a:t>
                </a:r>
              </a:p>
              <a:p>
                <a:pPr algn="ctr" fontAlgn="base">
                  <a:spcBef>
                    <a:spcPct val="0"/>
                  </a:spcBef>
                  <a:spcAft>
                    <a:spcPct val="0"/>
                  </a:spcAft>
                </a:pPr>
                <a:endParaRPr lang="en-US" sz="900" b="1">
                  <a:solidFill>
                    <a:srgbClr val="FFFFFF"/>
                  </a:solidFill>
                  <a:latin typeface="+mj-lt"/>
                </a:endParaRPr>
              </a:p>
            </p:txBody>
          </p:sp>
          <p:sp>
            <p:nvSpPr>
              <p:cNvPr id="73" name="TextBox 72">
                <a:extLst>
                  <a:ext uri="{FF2B5EF4-FFF2-40B4-BE49-F238E27FC236}">
                    <a16:creationId xmlns:a16="http://schemas.microsoft.com/office/drawing/2014/main" id="{ECA3F887-A5B7-B216-0AEC-FB15122A7865}"/>
                  </a:ext>
                </a:extLst>
              </p:cNvPr>
              <p:cNvSpPr txBox="1"/>
              <p:nvPr/>
            </p:nvSpPr>
            <p:spPr>
              <a:xfrm>
                <a:off x="284552" y="5467145"/>
                <a:ext cx="995881" cy="138499"/>
              </a:xfrm>
              <a:prstGeom prst="rect">
                <a:avLst/>
              </a:prstGeom>
              <a:noFill/>
            </p:spPr>
            <p:txBody>
              <a:bodyPr vert="horz" wrap="square" lIns="0" tIns="0" rIns="0" bIns="0" rtlCol="0" anchor="t">
                <a:spAutoFit/>
              </a:bodyPr>
              <a:lstStyle/>
              <a:p>
                <a:pPr algn="ctr" fontAlgn="base">
                  <a:spcBef>
                    <a:spcPct val="0"/>
                  </a:spcBef>
                  <a:spcAft>
                    <a:spcPct val="0"/>
                  </a:spcAft>
                </a:pPr>
                <a:r>
                  <a:rPr lang="en-US" sz="900" i="1">
                    <a:solidFill>
                      <a:srgbClr val="FFFFFF"/>
                    </a:solidFill>
                    <a:latin typeface="+mj-lt"/>
                  </a:rPr>
                  <a:t>Quartile</a:t>
                </a:r>
              </a:p>
            </p:txBody>
          </p:sp>
        </p:grpSp>
        <p:sp>
          <p:nvSpPr>
            <p:cNvPr id="74" name="5-Point Star 43">
              <a:extLst>
                <a:ext uri="{FF2B5EF4-FFF2-40B4-BE49-F238E27FC236}">
                  <a16:creationId xmlns:a16="http://schemas.microsoft.com/office/drawing/2014/main" id="{2CE2A2BD-A34B-57F4-1E0C-E4948AEE6878}"/>
                </a:ext>
              </a:extLst>
            </p:cNvPr>
            <p:cNvSpPr/>
            <p:nvPr/>
          </p:nvSpPr>
          <p:spPr bwMode="gray">
            <a:xfrm>
              <a:off x="418404" y="4902029"/>
              <a:ext cx="728178" cy="669163"/>
            </a:xfrm>
            <a:prstGeom prst="star5">
              <a:avLst>
                <a:gd name="adj" fmla="val 23446"/>
                <a:gd name="hf" fmla="val 105146"/>
                <a:gd name="vf" fmla="val 110557"/>
              </a:avLst>
            </a:prstGeom>
            <a:solidFill>
              <a:srgbClr val="D79922"/>
            </a:solidFill>
            <a:ln w="9525" cmpd="sng" algn="ctr">
              <a:solidFill>
                <a:srgbClr val="0051A5"/>
              </a:solidFill>
              <a:prstDash val="solid"/>
              <a:miter lim="800000"/>
              <a:headEnd/>
              <a:tailEnd/>
            </a:ln>
            <a:effectLst>
              <a:outerShdw blurRad="50800" dist="38100" dir="2700000" algn="tl" rotWithShape="0">
                <a:prstClr val="black">
                  <a:alpha val="40000"/>
                </a:prstClr>
              </a:outerShdw>
            </a:effectLst>
          </p:spPr>
          <p:txBody>
            <a:bodyPr rot="0" spcFirstLastPara="0" vertOverflow="overflow" horzOverflow="overflow" vert="horz" wrap="square" lIns="0" tIns="36576" rIns="0" bIns="36576" numCol="1" spcCol="0" rtlCol="0" fromWordArt="0" anchor="ctr" anchorCtr="0" forceAA="0" compatLnSpc="1">
              <a:prstTxWarp prst="textNoShape">
                <a:avLst/>
              </a:prstTxWarp>
              <a:noAutofit/>
            </a:bodyPr>
            <a:lstStyle/>
            <a:p>
              <a:pPr algn="ctr" fontAlgn="base">
                <a:spcBef>
                  <a:spcPct val="0"/>
                </a:spcBef>
                <a:spcAft>
                  <a:spcPct val="0"/>
                </a:spcAft>
              </a:pPr>
              <a:endParaRPr sz="1000" i="1">
                <a:solidFill>
                  <a:srgbClr val="FFFFFF"/>
                </a:solidFill>
                <a:latin typeface="+mj-lt"/>
              </a:endParaRPr>
            </a:p>
          </p:txBody>
        </p:sp>
        <p:sp>
          <p:nvSpPr>
            <p:cNvPr id="75" name="TextBox 74">
              <a:extLst>
                <a:ext uri="{FF2B5EF4-FFF2-40B4-BE49-F238E27FC236}">
                  <a16:creationId xmlns:a16="http://schemas.microsoft.com/office/drawing/2014/main" id="{7C9CC026-A97E-61C7-68A4-7D3946582041}"/>
                </a:ext>
              </a:extLst>
            </p:cNvPr>
            <p:cNvSpPr txBox="1"/>
            <p:nvPr/>
          </p:nvSpPr>
          <p:spPr>
            <a:xfrm>
              <a:off x="1146582" y="5151150"/>
              <a:ext cx="1985917" cy="507831"/>
            </a:xfrm>
            <a:prstGeom prst="rect">
              <a:avLst/>
            </a:prstGeom>
            <a:noFill/>
            <a:extLst>
              <a:ext uri="{909E8E84-426E-40DD-AFC4-6F175D3DCCD1}">
                <a14:hiddenFill xmlns:a14="http://schemas.microsoft.com/office/drawing/2010/main">
                  <a:solidFill>
                    <a:srgbClr val="EBF0F5"/>
                  </a:solidFill>
                </a14:hiddenFill>
              </a:ext>
            </a:extLst>
          </p:spPr>
          <p:txBody>
            <a:bodyPr vert="horz" wrap="square" lIns="0" tIns="0" rIns="0" bIns="0" rtlCol="0" anchor="t">
              <a:spAutoFit/>
            </a:bodyPr>
            <a:lstStyle/>
            <a:p>
              <a:pPr marL="112712" fontAlgn="base">
                <a:spcBef>
                  <a:spcPts val="1200"/>
                </a:spcBef>
                <a:spcAft>
                  <a:spcPts val="1200"/>
                </a:spcAft>
                <a:buClr>
                  <a:srgbClr val="00A44A"/>
                </a:buClr>
                <a:buSzPct val="125000"/>
              </a:pPr>
              <a:r>
                <a:rPr lang="en-US" sz="1100" b="1">
                  <a:solidFill>
                    <a:srgbClr val="000000"/>
                  </a:solidFill>
                  <a:latin typeface="+mj-lt"/>
                </a:rPr>
                <a:t>Provincial &amp; Federal EIA in hand and well-established social license</a:t>
              </a:r>
              <a:endParaRPr lang="en-US" sz="1100">
                <a:solidFill>
                  <a:srgbClr val="000000"/>
                </a:solidFill>
                <a:latin typeface="+mj-lt"/>
              </a:endParaRPr>
            </a:p>
          </p:txBody>
        </p:sp>
        <p:sp>
          <p:nvSpPr>
            <p:cNvPr id="76" name="TextBox 75">
              <a:extLst>
                <a:ext uri="{FF2B5EF4-FFF2-40B4-BE49-F238E27FC236}">
                  <a16:creationId xmlns:a16="http://schemas.microsoft.com/office/drawing/2014/main" id="{30E727ED-938E-4EB9-DC36-45161D8B1535}"/>
                </a:ext>
              </a:extLst>
            </p:cNvPr>
            <p:cNvSpPr txBox="1"/>
            <p:nvPr/>
          </p:nvSpPr>
          <p:spPr>
            <a:xfrm>
              <a:off x="275360" y="5147405"/>
              <a:ext cx="995881" cy="138499"/>
            </a:xfrm>
            <a:prstGeom prst="rect">
              <a:avLst/>
            </a:prstGeom>
            <a:noFill/>
            <a:extLst>
              <a:ext uri="{909E8E84-426E-40DD-AFC4-6F175D3DCCD1}">
                <a14:hiddenFill xmlns:a14="http://schemas.microsoft.com/office/drawing/2010/main">
                  <a:solidFill>
                    <a:srgbClr val="EBF0F5"/>
                  </a:solidFill>
                </a14:hiddenFill>
              </a:ext>
            </a:extLst>
          </p:spPr>
          <p:txBody>
            <a:bodyPr vert="horz" wrap="square" lIns="0" tIns="0" rIns="0" bIns="0" rtlCol="0" anchor="t">
              <a:spAutoFit/>
            </a:bodyPr>
            <a:lstStyle/>
            <a:p>
              <a:pPr algn="ctr" fontAlgn="base">
                <a:spcBef>
                  <a:spcPct val="0"/>
                </a:spcBef>
                <a:spcAft>
                  <a:spcPct val="0"/>
                </a:spcAft>
              </a:pPr>
              <a:r>
                <a:rPr lang="en-US" sz="900" b="1">
                  <a:solidFill>
                    <a:srgbClr val="FFFFFF"/>
                  </a:solidFill>
                  <a:latin typeface="+mj-lt"/>
                </a:rPr>
                <a:t>Permitted</a:t>
              </a:r>
            </a:p>
          </p:txBody>
        </p:sp>
        <p:sp>
          <p:nvSpPr>
            <p:cNvPr id="77" name="Rectangle 76">
              <a:extLst>
                <a:ext uri="{FF2B5EF4-FFF2-40B4-BE49-F238E27FC236}">
                  <a16:creationId xmlns:a16="http://schemas.microsoft.com/office/drawing/2014/main" id="{CA77017C-ADED-63DC-BFBA-95AE22DB6A48}"/>
                </a:ext>
              </a:extLst>
            </p:cNvPr>
            <p:cNvSpPr/>
            <p:nvPr/>
          </p:nvSpPr>
          <p:spPr bwMode="gray">
            <a:xfrm>
              <a:off x="418404" y="934498"/>
              <a:ext cx="3132000" cy="306280"/>
            </a:xfrm>
            <a:prstGeom prst="rect">
              <a:avLst/>
            </a:prstGeom>
            <a:solidFill>
              <a:srgbClr val="D79922"/>
            </a:solidFill>
            <a:ln w="9525" cmpd="sng" algn="ctr">
              <a:solidFill>
                <a:srgbClr val="FFFFFF"/>
              </a:solidFill>
              <a:prstDash val="solid"/>
              <a:miter lim="800000"/>
              <a:headEnd/>
              <a:tailEnd/>
            </a:ln>
            <a:effectLst/>
          </p:spPr>
          <p:txBody>
            <a:bodyPr rot="0" spcFirstLastPara="0" vertOverflow="overflow" horzOverflow="overflow" vert="horz" wrap="square" lIns="0" tIns="36576" rIns="36576" bIns="36576" numCol="1" spcCol="0" rtlCol="0" fromWordArt="0" anchor="ctr" anchorCtr="0" forceAA="0" compatLnSpc="1">
              <a:prstTxWarp prst="textNoShape">
                <a:avLst/>
              </a:prstTxWarp>
              <a:noAutofit/>
            </a:bodyPr>
            <a:lstStyle/>
            <a:p>
              <a:pPr algn="ctr" fontAlgn="base">
                <a:spcBef>
                  <a:spcPct val="0"/>
                </a:spcBef>
                <a:spcAft>
                  <a:spcPct val="0"/>
                </a:spcAft>
              </a:pPr>
              <a:r>
                <a:rPr lang="en-US" sz="1100" b="1">
                  <a:solidFill>
                    <a:srgbClr val="FFFFFF"/>
                  </a:solidFill>
                  <a:latin typeface="+mj-lt"/>
                </a:rPr>
                <a:t>World-Class on Every </a:t>
              </a:r>
              <a:r>
                <a:rPr lang="en-US" sz="1100" b="1">
                  <a:solidFill>
                    <a:schemeClr val="bg2"/>
                  </a:solidFill>
                  <a:latin typeface="+mj-lt"/>
                </a:rPr>
                <a:t>Metric</a:t>
              </a:r>
              <a:r>
                <a:rPr lang="en-US" sz="1100" baseline="30000">
                  <a:solidFill>
                    <a:schemeClr val="bg2"/>
                  </a:solidFill>
                  <a:latin typeface="+mj-lt"/>
                </a:rPr>
                <a:t> (2)</a:t>
              </a:r>
              <a:endParaRPr lang="en-US" sz="1100" b="1">
                <a:solidFill>
                  <a:schemeClr val="bg2"/>
                </a:solidFill>
                <a:latin typeface="+mj-lt"/>
              </a:endParaRPr>
            </a:p>
          </p:txBody>
        </p:sp>
        <p:sp>
          <p:nvSpPr>
            <p:cNvPr id="78" name="Rectangle 77">
              <a:extLst>
                <a:ext uri="{FF2B5EF4-FFF2-40B4-BE49-F238E27FC236}">
                  <a16:creationId xmlns:a16="http://schemas.microsoft.com/office/drawing/2014/main" id="{F4DC492B-DF0C-F5EF-3BD8-023734B913D9}"/>
                </a:ext>
              </a:extLst>
            </p:cNvPr>
            <p:cNvSpPr/>
            <p:nvPr/>
          </p:nvSpPr>
          <p:spPr bwMode="gray">
            <a:xfrm>
              <a:off x="3778544" y="934498"/>
              <a:ext cx="7995051" cy="306280"/>
            </a:xfrm>
            <a:prstGeom prst="rect">
              <a:avLst/>
            </a:prstGeom>
            <a:solidFill>
              <a:srgbClr val="364147"/>
            </a:solidFill>
            <a:ln w="9525" cmpd="sng" algn="ctr">
              <a:solidFill>
                <a:srgbClr val="FFFFFF"/>
              </a:solidFill>
              <a:prstDash val="solid"/>
              <a:miter lim="800000"/>
              <a:headEnd/>
              <a:tailEnd/>
            </a:ln>
            <a:effectLst/>
          </p:spPr>
          <p:txBody>
            <a:bodyPr rot="0" spcFirstLastPara="0" vertOverflow="overflow" horzOverflow="overflow" vert="horz" wrap="square" lIns="0" tIns="36576" rIns="36576" bIns="36576" numCol="1" spcCol="0" rtlCol="0" fromWordArt="0" anchor="ctr" anchorCtr="0" forceAA="0" compatLnSpc="1">
              <a:prstTxWarp prst="textNoShape">
                <a:avLst/>
              </a:prstTxWarp>
              <a:noAutofit/>
            </a:bodyPr>
            <a:lstStyle/>
            <a:p>
              <a:pPr algn="ctr"/>
              <a:r>
                <a:rPr lang="en-US" sz="1100" b="1">
                  <a:solidFill>
                    <a:srgbClr val="FFFFFF"/>
                  </a:solidFill>
                  <a:latin typeface="+mj-lt"/>
                </a:rPr>
                <a:t>KSM is the World’s Largest Gold Resource</a:t>
              </a:r>
              <a:r>
                <a:rPr lang="en-US" sz="1100" baseline="30000">
                  <a:solidFill>
                    <a:schemeClr val="bg2"/>
                  </a:solidFill>
                  <a:latin typeface="+mj-lt"/>
                </a:rPr>
                <a:t> (2)</a:t>
              </a:r>
              <a:r>
                <a:rPr lang="en-US" sz="1100" b="1">
                  <a:solidFill>
                    <a:srgbClr val="FFFFFF"/>
                  </a:solidFill>
                  <a:latin typeface="+mj-lt"/>
                </a:rPr>
                <a:t> (M oz Au)…</a:t>
              </a:r>
            </a:p>
          </p:txBody>
        </p:sp>
        <p:grpSp>
          <p:nvGrpSpPr>
            <p:cNvPr id="83" name="Group 82">
              <a:extLst>
                <a:ext uri="{FF2B5EF4-FFF2-40B4-BE49-F238E27FC236}">
                  <a16:creationId xmlns:a16="http://schemas.microsoft.com/office/drawing/2014/main" id="{E17DFE3D-3159-24D9-0134-CAD517AAAAE6}"/>
                </a:ext>
              </a:extLst>
            </p:cNvPr>
            <p:cNvGrpSpPr/>
            <p:nvPr/>
          </p:nvGrpSpPr>
          <p:grpSpPr>
            <a:xfrm>
              <a:off x="9178627" y="721573"/>
              <a:ext cx="877866" cy="174769"/>
              <a:chOff x="4085564" y="1564014"/>
              <a:chExt cx="878441" cy="174883"/>
            </a:xfrm>
          </p:grpSpPr>
          <p:sp>
            <p:nvSpPr>
              <p:cNvPr id="84" name="Rectangle 83">
                <a:extLst>
                  <a:ext uri="{FF2B5EF4-FFF2-40B4-BE49-F238E27FC236}">
                    <a16:creationId xmlns:a16="http://schemas.microsoft.com/office/drawing/2014/main" id="{5E36F86A-91B7-029C-A414-E51B0F530169}"/>
                  </a:ext>
                </a:extLst>
              </p:cNvPr>
              <p:cNvSpPr/>
              <p:nvPr/>
            </p:nvSpPr>
            <p:spPr bwMode="auto">
              <a:xfrm>
                <a:off x="4085564" y="1616979"/>
                <a:ext cx="72000" cy="72000"/>
              </a:xfrm>
              <a:prstGeom prst="rect">
                <a:avLst/>
              </a:prstGeom>
              <a:solidFill>
                <a:srgbClr val="83BEEB"/>
              </a:solidFill>
              <a:ln w="19050">
                <a:noFill/>
                <a:prstDash val="dash"/>
              </a:ln>
              <a:effectLst/>
            </p:spPr>
            <p:txBody>
              <a:bodyPr rot="0" spcFirstLastPara="0" vertOverflow="overflow" horzOverflow="overflow" vert="horz" wrap="none" lIns="164604" tIns="0" rIns="0" bIns="0" numCol="1" spcCol="0" rtlCol="0" fromWordArt="0" anchor="t" anchorCtr="0" forceAA="0" compatLnSpc="1">
                <a:prstTxWarp prst="textNoShape">
                  <a:avLst/>
                </a:prstTxWarp>
                <a:noAutofit/>
              </a:bodyPr>
              <a:lstStyle/>
              <a:p>
                <a:pPr algn="l" defTabSz="467467" fontAlgn="auto">
                  <a:spcBef>
                    <a:spcPts val="0"/>
                  </a:spcBef>
                  <a:spcAft>
                    <a:spcPts val="0"/>
                  </a:spcAft>
                </a:pPr>
                <a:endParaRPr lang="en-US" sz="1000">
                  <a:solidFill>
                    <a:srgbClr val="000000"/>
                  </a:solidFill>
                  <a:latin typeface="+mj-lt"/>
                  <a:ea typeface="Geneva" pitchFamily="1" charset="-128"/>
                </a:endParaRPr>
              </a:p>
            </p:txBody>
          </p:sp>
          <p:sp>
            <p:nvSpPr>
              <p:cNvPr id="85" name="Rectangle 84">
                <a:extLst>
                  <a:ext uri="{FF2B5EF4-FFF2-40B4-BE49-F238E27FC236}">
                    <a16:creationId xmlns:a16="http://schemas.microsoft.com/office/drawing/2014/main" id="{903F841E-91B3-1537-B459-D6B04611BFDC}"/>
                  </a:ext>
                </a:extLst>
              </p:cNvPr>
              <p:cNvSpPr/>
              <p:nvPr/>
            </p:nvSpPr>
            <p:spPr bwMode="auto">
              <a:xfrm>
                <a:off x="4208103" y="1564014"/>
                <a:ext cx="755902" cy="174883"/>
              </a:xfrm>
              <a:prstGeom prst="rect">
                <a:avLst/>
              </a:prstGeom>
              <a:noFill/>
              <a:ln w="9525" algn="ctr">
                <a:noFill/>
                <a:miter lim="800000"/>
                <a:headEnd/>
                <a:tailEn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l" fontAlgn="auto">
                  <a:spcBef>
                    <a:spcPts val="0"/>
                  </a:spcBef>
                  <a:spcAft>
                    <a:spcPts val="0"/>
                  </a:spcAft>
                </a:pPr>
                <a:r>
                  <a:rPr lang="en-US" sz="1000">
                    <a:solidFill>
                      <a:srgbClr val="000000"/>
                    </a:solidFill>
                    <a:latin typeface="+mj-lt"/>
                  </a:rPr>
                  <a:t>Inferred Resources</a:t>
                </a:r>
              </a:p>
            </p:txBody>
          </p:sp>
        </p:grpSp>
        <p:grpSp>
          <p:nvGrpSpPr>
            <p:cNvPr id="86" name="Group 85">
              <a:extLst>
                <a:ext uri="{FF2B5EF4-FFF2-40B4-BE49-F238E27FC236}">
                  <a16:creationId xmlns:a16="http://schemas.microsoft.com/office/drawing/2014/main" id="{6D5E4DAC-F3C4-0FA6-83BD-C046BA509E69}"/>
                </a:ext>
              </a:extLst>
            </p:cNvPr>
            <p:cNvGrpSpPr/>
            <p:nvPr/>
          </p:nvGrpSpPr>
          <p:grpSpPr>
            <a:xfrm>
              <a:off x="6687293" y="721573"/>
              <a:ext cx="884255" cy="174769"/>
              <a:chOff x="3579003" y="1564014"/>
              <a:chExt cx="884834" cy="174883"/>
            </a:xfrm>
          </p:grpSpPr>
          <p:sp>
            <p:nvSpPr>
              <p:cNvPr id="87" name="Rectangle 86">
                <a:extLst>
                  <a:ext uri="{FF2B5EF4-FFF2-40B4-BE49-F238E27FC236}">
                    <a16:creationId xmlns:a16="http://schemas.microsoft.com/office/drawing/2014/main" id="{E4573FBB-7D53-1DA5-CD56-92B0CE0FDB95}"/>
                  </a:ext>
                </a:extLst>
              </p:cNvPr>
              <p:cNvSpPr/>
              <p:nvPr/>
            </p:nvSpPr>
            <p:spPr bwMode="auto">
              <a:xfrm>
                <a:off x="3579003" y="1619347"/>
                <a:ext cx="72000" cy="72000"/>
              </a:xfrm>
              <a:prstGeom prst="rect">
                <a:avLst/>
              </a:prstGeom>
              <a:solidFill>
                <a:schemeClr val="accent4"/>
              </a:solidFill>
              <a:ln>
                <a:noFill/>
              </a:ln>
              <a:effectLst/>
            </p:spPr>
            <p:txBody>
              <a:bodyPr rot="0" spcFirstLastPara="0" vertOverflow="overflow" horzOverflow="overflow" vert="horz" wrap="none" lIns="164604" tIns="0" rIns="0" bIns="0" numCol="1" spcCol="0" rtlCol="0" fromWordArt="0" anchor="t" anchorCtr="0" forceAA="0" compatLnSpc="1">
                <a:prstTxWarp prst="textNoShape">
                  <a:avLst/>
                </a:prstTxWarp>
                <a:noAutofit/>
              </a:bodyPr>
              <a:lstStyle/>
              <a:p>
                <a:pPr algn="l" defTabSz="467467" fontAlgn="auto">
                  <a:spcBef>
                    <a:spcPts val="0"/>
                  </a:spcBef>
                  <a:spcAft>
                    <a:spcPts val="0"/>
                  </a:spcAft>
                </a:pPr>
                <a:endParaRPr lang="en-US" sz="1000">
                  <a:solidFill>
                    <a:srgbClr val="000000"/>
                  </a:solidFill>
                  <a:latin typeface="+mj-lt"/>
                  <a:ea typeface="Geneva" pitchFamily="1" charset="-128"/>
                </a:endParaRPr>
              </a:p>
            </p:txBody>
          </p:sp>
          <p:sp>
            <p:nvSpPr>
              <p:cNvPr id="88" name="Rectangle 87">
                <a:extLst>
                  <a:ext uri="{FF2B5EF4-FFF2-40B4-BE49-F238E27FC236}">
                    <a16:creationId xmlns:a16="http://schemas.microsoft.com/office/drawing/2014/main" id="{63607C93-DF31-9FB3-11AA-00A3861435E8}"/>
                  </a:ext>
                </a:extLst>
              </p:cNvPr>
              <p:cNvSpPr/>
              <p:nvPr/>
            </p:nvSpPr>
            <p:spPr bwMode="auto">
              <a:xfrm>
                <a:off x="3707933" y="1564014"/>
                <a:ext cx="755904" cy="174883"/>
              </a:xfrm>
              <a:prstGeom prst="rect">
                <a:avLst/>
              </a:prstGeom>
              <a:noFill/>
              <a:ln w="9525" algn="ctr">
                <a:noFill/>
                <a:miter lim="800000"/>
                <a:headEnd/>
                <a:tailEn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l" fontAlgn="auto">
                  <a:spcBef>
                    <a:spcPts val="0"/>
                  </a:spcBef>
                  <a:spcAft>
                    <a:spcPts val="0"/>
                  </a:spcAft>
                </a:pPr>
                <a:r>
                  <a:rPr lang="en-US" sz="1000">
                    <a:solidFill>
                      <a:srgbClr val="000000"/>
                    </a:solidFill>
                    <a:latin typeface="+mj-lt"/>
                  </a:rPr>
                  <a:t>Measured &amp; Indicated Resources</a:t>
                </a:r>
                <a:r>
                  <a:rPr lang="en-US" sz="1000" baseline="30000">
                    <a:solidFill>
                      <a:srgbClr val="000000"/>
                    </a:solidFill>
                    <a:latin typeface="+mj-lt"/>
                  </a:rPr>
                  <a:t>(1)</a:t>
                </a:r>
              </a:p>
            </p:txBody>
          </p:sp>
        </p:grpSp>
        <p:sp>
          <p:nvSpPr>
            <p:cNvPr id="89" name="Rectangle 88">
              <a:extLst>
                <a:ext uri="{FF2B5EF4-FFF2-40B4-BE49-F238E27FC236}">
                  <a16:creationId xmlns:a16="http://schemas.microsoft.com/office/drawing/2014/main" id="{082D6E9E-2195-5F28-5E1A-F62978AB2307}"/>
                </a:ext>
              </a:extLst>
            </p:cNvPr>
            <p:cNvSpPr/>
            <p:nvPr/>
          </p:nvSpPr>
          <p:spPr bwMode="gray">
            <a:xfrm>
              <a:off x="3778544" y="3667634"/>
              <a:ext cx="7995051" cy="306280"/>
            </a:xfrm>
            <a:prstGeom prst="rect">
              <a:avLst/>
            </a:prstGeom>
            <a:solidFill>
              <a:srgbClr val="364147"/>
            </a:solidFill>
            <a:ln w="9525" cmpd="sng" algn="ctr">
              <a:solidFill>
                <a:srgbClr val="FFFFFF"/>
              </a:solidFill>
              <a:prstDash val="solid"/>
              <a:miter lim="800000"/>
              <a:headEnd/>
              <a:tailEnd/>
            </a:ln>
            <a:effectLst/>
          </p:spPr>
          <p:txBody>
            <a:bodyPr rot="0" spcFirstLastPara="0" vertOverflow="overflow" horzOverflow="overflow" vert="horz" wrap="square" lIns="0" tIns="36576" rIns="36576" bIns="36576" numCol="1" spcCol="0" rtlCol="0" fromWordArt="0" anchor="ctr" anchorCtr="0" forceAA="0" compatLnSpc="1">
              <a:prstTxWarp prst="textNoShape">
                <a:avLst/>
              </a:prstTxWarp>
              <a:noAutofit/>
            </a:bodyPr>
            <a:lstStyle/>
            <a:p>
              <a:pPr algn="ctr"/>
              <a:r>
                <a:rPr lang="en-US" sz="1100" b="1">
                  <a:solidFill>
                    <a:srgbClr val="FFFFFF"/>
                  </a:solidFill>
                  <a:latin typeface="+mj-lt"/>
                </a:rPr>
                <a:t>…and the World’s 3</a:t>
              </a:r>
              <a:r>
                <a:rPr lang="en-US" sz="1100" b="1" baseline="30000">
                  <a:solidFill>
                    <a:srgbClr val="FFFFFF"/>
                  </a:solidFill>
                  <a:latin typeface="+mj-lt"/>
                </a:rPr>
                <a:t>rd</a:t>
              </a:r>
              <a:r>
                <a:rPr lang="en-US" sz="1100" b="1">
                  <a:solidFill>
                    <a:srgbClr val="FFFFFF"/>
                  </a:solidFill>
                  <a:latin typeface="+mj-lt"/>
                </a:rPr>
                <a:t> Largest Copper Development Resource (M tonnes Cu)</a:t>
              </a:r>
            </a:p>
          </p:txBody>
        </p:sp>
        <p:sp>
          <p:nvSpPr>
            <p:cNvPr id="7" name="TextBox 6">
              <a:extLst>
                <a:ext uri="{FF2B5EF4-FFF2-40B4-BE49-F238E27FC236}">
                  <a16:creationId xmlns:a16="http://schemas.microsoft.com/office/drawing/2014/main" id="{EA6BACC3-637C-526D-C7C3-9FDA88284A81}"/>
                </a:ext>
              </a:extLst>
            </p:cNvPr>
            <p:cNvSpPr txBox="1"/>
            <p:nvPr/>
          </p:nvSpPr>
          <p:spPr>
            <a:xfrm>
              <a:off x="6374167" y="4090413"/>
              <a:ext cx="346230" cy="584775"/>
            </a:xfrm>
            <a:prstGeom prst="rect">
              <a:avLst/>
            </a:prstGeom>
            <a:noFill/>
          </p:spPr>
          <p:txBody>
            <a:bodyPr wrap="square" rtlCol="0">
              <a:spAutoFit/>
            </a:bodyPr>
            <a:lstStyle/>
            <a:p>
              <a:pPr algn="ctr"/>
              <a:r>
                <a:rPr lang="en-US" sz="3200" b="0" cap="none">
                  <a:solidFill>
                    <a:srgbClr val="C00000"/>
                  </a:solidFill>
                  <a:sym typeface="Wingdings" panose="05000000000000000000" pitchFamily="2" charset="2"/>
                </a:rPr>
                <a:t></a:t>
              </a:r>
              <a:endParaRPr lang="en-US" sz="3200">
                <a:solidFill>
                  <a:srgbClr val="C00000"/>
                </a:solidFill>
              </a:endParaRPr>
            </a:p>
          </p:txBody>
        </p:sp>
        <p:sp>
          <p:nvSpPr>
            <p:cNvPr id="8" name="TextBox 7">
              <a:extLst>
                <a:ext uri="{FF2B5EF4-FFF2-40B4-BE49-F238E27FC236}">
                  <a16:creationId xmlns:a16="http://schemas.microsoft.com/office/drawing/2014/main" id="{826F9E05-52E0-F798-7036-A53F96A49CF7}"/>
                </a:ext>
              </a:extLst>
            </p:cNvPr>
            <p:cNvSpPr txBox="1"/>
            <p:nvPr/>
          </p:nvSpPr>
          <p:spPr>
            <a:xfrm>
              <a:off x="7170538" y="4261863"/>
              <a:ext cx="346230" cy="584775"/>
            </a:xfrm>
            <a:prstGeom prst="rect">
              <a:avLst/>
            </a:prstGeom>
            <a:noFill/>
          </p:spPr>
          <p:txBody>
            <a:bodyPr wrap="square" rtlCol="0">
              <a:spAutoFit/>
            </a:bodyPr>
            <a:lstStyle/>
            <a:p>
              <a:pPr algn="ctr"/>
              <a:r>
                <a:rPr lang="en-US" sz="3200" b="0" cap="none">
                  <a:solidFill>
                    <a:srgbClr val="C00000"/>
                  </a:solidFill>
                  <a:sym typeface="Wingdings" panose="05000000000000000000" pitchFamily="2" charset="2"/>
                </a:rPr>
                <a:t></a:t>
              </a:r>
              <a:endParaRPr lang="en-US" sz="3200">
                <a:solidFill>
                  <a:srgbClr val="C00000"/>
                </a:solidFill>
              </a:endParaRPr>
            </a:p>
          </p:txBody>
        </p:sp>
        <p:sp>
          <p:nvSpPr>
            <p:cNvPr id="9" name="TextBox 8">
              <a:extLst>
                <a:ext uri="{FF2B5EF4-FFF2-40B4-BE49-F238E27FC236}">
                  <a16:creationId xmlns:a16="http://schemas.microsoft.com/office/drawing/2014/main" id="{61F9C78F-94AD-54A1-6110-C7B61D2F7205}"/>
                </a:ext>
              </a:extLst>
            </p:cNvPr>
            <p:cNvSpPr txBox="1"/>
            <p:nvPr/>
          </p:nvSpPr>
          <p:spPr>
            <a:xfrm>
              <a:off x="11171440" y="4642863"/>
              <a:ext cx="346230" cy="584775"/>
            </a:xfrm>
            <a:prstGeom prst="rect">
              <a:avLst/>
            </a:prstGeom>
            <a:noFill/>
          </p:spPr>
          <p:txBody>
            <a:bodyPr wrap="square" rtlCol="0">
              <a:spAutoFit/>
            </a:bodyPr>
            <a:lstStyle/>
            <a:p>
              <a:pPr algn="ctr"/>
              <a:r>
                <a:rPr lang="en-US" sz="3200" b="0" cap="none">
                  <a:solidFill>
                    <a:srgbClr val="C00000"/>
                  </a:solidFill>
                  <a:sym typeface="Wingdings" panose="05000000000000000000" pitchFamily="2" charset="2"/>
                </a:rPr>
                <a:t></a:t>
              </a:r>
              <a:endParaRPr lang="en-US" sz="3200">
                <a:solidFill>
                  <a:srgbClr val="C00000"/>
                </a:solidFill>
              </a:endParaRPr>
            </a:p>
          </p:txBody>
        </p:sp>
        <p:sp>
          <p:nvSpPr>
            <p:cNvPr id="12" name="TextBox 11">
              <a:extLst>
                <a:ext uri="{FF2B5EF4-FFF2-40B4-BE49-F238E27FC236}">
                  <a16:creationId xmlns:a16="http://schemas.microsoft.com/office/drawing/2014/main" id="{E89741DC-AAA5-C07C-488F-E076916C6FAF}"/>
                </a:ext>
              </a:extLst>
            </p:cNvPr>
            <p:cNvSpPr txBox="1"/>
            <p:nvPr/>
          </p:nvSpPr>
          <p:spPr>
            <a:xfrm>
              <a:off x="9559649" y="4471413"/>
              <a:ext cx="346230" cy="584775"/>
            </a:xfrm>
            <a:prstGeom prst="rect">
              <a:avLst/>
            </a:prstGeom>
            <a:noFill/>
          </p:spPr>
          <p:txBody>
            <a:bodyPr wrap="square" rtlCol="0">
              <a:spAutoFit/>
            </a:bodyPr>
            <a:lstStyle/>
            <a:p>
              <a:pPr algn="ctr"/>
              <a:r>
                <a:rPr lang="en-US" sz="3200" b="0" cap="none">
                  <a:solidFill>
                    <a:srgbClr val="C00000"/>
                  </a:solidFill>
                  <a:sym typeface="Wingdings" panose="05000000000000000000" pitchFamily="2" charset="2"/>
                </a:rPr>
                <a:t></a:t>
              </a:r>
              <a:endParaRPr lang="en-US" sz="3200">
                <a:solidFill>
                  <a:srgbClr val="C00000"/>
                </a:solidFill>
              </a:endParaRPr>
            </a:p>
          </p:txBody>
        </p:sp>
        <p:sp>
          <p:nvSpPr>
            <p:cNvPr id="13" name="TextBox 12">
              <a:extLst>
                <a:ext uri="{FF2B5EF4-FFF2-40B4-BE49-F238E27FC236}">
                  <a16:creationId xmlns:a16="http://schemas.microsoft.com/office/drawing/2014/main" id="{871743BD-9753-3D60-6968-54ADC18D1D90}"/>
                </a:ext>
              </a:extLst>
            </p:cNvPr>
            <p:cNvSpPr txBox="1"/>
            <p:nvPr/>
          </p:nvSpPr>
          <p:spPr>
            <a:xfrm>
              <a:off x="8772804" y="4433313"/>
              <a:ext cx="346230" cy="584775"/>
            </a:xfrm>
            <a:prstGeom prst="rect">
              <a:avLst/>
            </a:prstGeom>
            <a:noFill/>
          </p:spPr>
          <p:txBody>
            <a:bodyPr wrap="square" rtlCol="0">
              <a:spAutoFit/>
            </a:bodyPr>
            <a:lstStyle/>
            <a:p>
              <a:pPr algn="ctr"/>
              <a:r>
                <a:rPr lang="en-US" sz="3200" b="0" cap="none">
                  <a:solidFill>
                    <a:srgbClr val="C00000"/>
                  </a:solidFill>
                  <a:sym typeface="Wingdings" panose="05000000000000000000" pitchFamily="2" charset="2"/>
                </a:rPr>
                <a:t></a:t>
              </a:r>
              <a:endParaRPr lang="en-US" sz="3200">
                <a:solidFill>
                  <a:srgbClr val="C00000"/>
                </a:solidFill>
              </a:endParaRPr>
            </a:p>
          </p:txBody>
        </p:sp>
        <p:sp>
          <p:nvSpPr>
            <p:cNvPr id="14" name="TextBox 13">
              <a:extLst>
                <a:ext uri="{FF2B5EF4-FFF2-40B4-BE49-F238E27FC236}">
                  <a16:creationId xmlns:a16="http://schemas.microsoft.com/office/drawing/2014/main" id="{5D66AA96-EA71-D259-D871-4F03716408DD}"/>
                </a:ext>
              </a:extLst>
            </p:cNvPr>
            <p:cNvSpPr txBox="1"/>
            <p:nvPr/>
          </p:nvSpPr>
          <p:spPr>
            <a:xfrm>
              <a:off x="7976434" y="4309488"/>
              <a:ext cx="346230" cy="584775"/>
            </a:xfrm>
            <a:prstGeom prst="rect">
              <a:avLst/>
            </a:prstGeom>
            <a:noFill/>
          </p:spPr>
          <p:txBody>
            <a:bodyPr wrap="square" rtlCol="0">
              <a:spAutoFit/>
            </a:bodyPr>
            <a:lstStyle/>
            <a:p>
              <a:pPr algn="ctr"/>
              <a:r>
                <a:rPr lang="en-US" sz="3200" b="0" cap="none">
                  <a:solidFill>
                    <a:srgbClr val="C00000"/>
                  </a:solidFill>
                  <a:sym typeface="Wingdings" panose="05000000000000000000" pitchFamily="2" charset="2"/>
                </a:rPr>
                <a:t></a:t>
              </a:r>
              <a:endParaRPr lang="en-US" sz="3200">
                <a:solidFill>
                  <a:srgbClr val="C00000"/>
                </a:solidFill>
              </a:endParaRPr>
            </a:p>
          </p:txBody>
        </p:sp>
        <p:sp>
          <p:nvSpPr>
            <p:cNvPr id="15" name="TextBox 14">
              <a:extLst>
                <a:ext uri="{FF2B5EF4-FFF2-40B4-BE49-F238E27FC236}">
                  <a16:creationId xmlns:a16="http://schemas.microsoft.com/office/drawing/2014/main" id="{328D0EF4-28C1-5126-462B-2240332D7E75}"/>
                </a:ext>
              </a:extLst>
            </p:cNvPr>
            <p:cNvSpPr txBox="1"/>
            <p:nvPr/>
          </p:nvSpPr>
          <p:spPr>
            <a:xfrm>
              <a:off x="4786814" y="3989288"/>
              <a:ext cx="346230" cy="584775"/>
            </a:xfrm>
            <a:prstGeom prst="rect">
              <a:avLst/>
            </a:prstGeom>
            <a:noFill/>
          </p:spPr>
          <p:txBody>
            <a:bodyPr wrap="square" rtlCol="0">
              <a:spAutoFit/>
            </a:bodyPr>
            <a:lstStyle/>
            <a:p>
              <a:pPr algn="ctr"/>
              <a:r>
                <a:rPr lang="en-US" sz="3200" b="0" cap="none">
                  <a:solidFill>
                    <a:srgbClr val="C00000"/>
                  </a:solidFill>
                  <a:sym typeface="Wingdings" panose="05000000000000000000" pitchFamily="2" charset="2"/>
                </a:rPr>
                <a:t></a:t>
              </a:r>
              <a:endParaRPr lang="en-US" sz="3200">
                <a:solidFill>
                  <a:srgbClr val="C00000"/>
                </a:solidFill>
              </a:endParaRPr>
            </a:p>
          </p:txBody>
        </p:sp>
        <p:sp>
          <p:nvSpPr>
            <p:cNvPr id="17" name="TextBox 16">
              <a:extLst>
                <a:ext uri="{FF2B5EF4-FFF2-40B4-BE49-F238E27FC236}">
                  <a16:creationId xmlns:a16="http://schemas.microsoft.com/office/drawing/2014/main" id="{C1F80178-7FFE-AA12-5FDD-ABDDA3C9AE26}"/>
                </a:ext>
              </a:extLst>
            </p:cNvPr>
            <p:cNvSpPr txBox="1"/>
            <p:nvPr/>
          </p:nvSpPr>
          <p:spPr>
            <a:xfrm>
              <a:off x="4792042" y="1489563"/>
              <a:ext cx="346230" cy="584775"/>
            </a:xfrm>
            <a:prstGeom prst="rect">
              <a:avLst/>
            </a:prstGeom>
            <a:noFill/>
          </p:spPr>
          <p:txBody>
            <a:bodyPr wrap="square" rtlCol="0">
              <a:spAutoFit/>
            </a:bodyPr>
            <a:lstStyle/>
            <a:p>
              <a:pPr algn="ctr"/>
              <a:r>
                <a:rPr lang="en-US" sz="3200" b="0" cap="none">
                  <a:solidFill>
                    <a:srgbClr val="C00000"/>
                  </a:solidFill>
                  <a:sym typeface="Wingdings" panose="05000000000000000000" pitchFamily="2" charset="2"/>
                </a:rPr>
                <a:t></a:t>
              </a:r>
              <a:endParaRPr lang="en-US" sz="3200">
                <a:solidFill>
                  <a:srgbClr val="C00000"/>
                </a:solidFill>
              </a:endParaRPr>
            </a:p>
          </p:txBody>
        </p:sp>
        <p:sp>
          <p:nvSpPr>
            <p:cNvPr id="18" name="TextBox 17">
              <a:extLst>
                <a:ext uri="{FF2B5EF4-FFF2-40B4-BE49-F238E27FC236}">
                  <a16:creationId xmlns:a16="http://schemas.microsoft.com/office/drawing/2014/main" id="{BF36CDAB-F2F5-DD6A-A95D-EB1FF3A204CD}"/>
                </a:ext>
              </a:extLst>
            </p:cNvPr>
            <p:cNvSpPr txBox="1"/>
            <p:nvPr/>
          </p:nvSpPr>
          <p:spPr>
            <a:xfrm>
              <a:off x="6374167" y="1541127"/>
              <a:ext cx="346231" cy="584775"/>
            </a:xfrm>
            <a:prstGeom prst="rect">
              <a:avLst/>
            </a:prstGeom>
            <a:noFill/>
          </p:spPr>
          <p:txBody>
            <a:bodyPr wrap="square" rtlCol="0">
              <a:spAutoFit/>
            </a:bodyPr>
            <a:lstStyle/>
            <a:p>
              <a:pPr algn="ctr"/>
              <a:r>
                <a:rPr lang="en-US" sz="3200" b="0" cap="none">
                  <a:solidFill>
                    <a:srgbClr val="C00000"/>
                  </a:solidFill>
                  <a:sym typeface="Wingdings" panose="05000000000000000000" pitchFamily="2" charset="2"/>
                </a:rPr>
                <a:t></a:t>
              </a:r>
              <a:endParaRPr lang="en-US" sz="3200">
                <a:solidFill>
                  <a:srgbClr val="C00000"/>
                </a:solidFill>
              </a:endParaRPr>
            </a:p>
          </p:txBody>
        </p:sp>
        <p:sp>
          <p:nvSpPr>
            <p:cNvPr id="19" name="TextBox 18">
              <a:extLst>
                <a:ext uri="{FF2B5EF4-FFF2-40B4-BE49-F238E27FC236}">
                  <a16:creationId xmlns:a16="http://schemas.microsoft.com/office/drawing/2014/main" id="{426C12F8-AD83-D021-2233-E8E69DF4E129}"/>
                </a:ext>
              </a:extLst>
            </p:cNvPr>
            <p:cNvSpPr txBox="1"/>
            <p:nvPr/>
          </p:nvSpPr>
          <p:spPr>
            <a:xfrm>
              <a:off x="7170539" y="1557640"/>
              <a:ext cx="346231" cy="584775"/>
            </a:xfrm>
            <a:prstGeom prst="rect">
              <a:avLst/>
            </a:prstGeom>
            <a:noFill/>
          </p:spPr>
          <p:txBody>
            <a:bodyPr wrap="square" rtlCol="0">
              <a:spAutoFit/>
            </a:bodyPr>
            <a:lstStyle/>
            <a:p>
              <a:pPr algn="ctr"/>
              <a:r>
                <a:rPr lang="en-US" sz="3200" b="0" cap="none">
                  <a:solidFill>
                    <a:srgbClr val="C00000"/>
                  </a:solidFill>
                  <a:sym typeface="Wingdings" panose="05000000000000000000" pitchFamily="2" charset="2"/>
                </a:rPr>
                <a:t></a:t>
              </a:r>
              <a:endParaRPr lang="en-US" sz="3200">
                <a:solidFill>
                  <a:srgbClr val="C00000"/>
                </a:solidFill>
              </a:endParaRPr>
            </a:p>
          </p:txBody>
        </p:sp>
        <p:sp>
          <p:nvSpPr>
            <p:cNvPr id="20" name="TextBox 19">
              <a:extLst>
                <a:ext uri="{FF2B5EF4-FFF2-40B4-BE49-F238E27FC236}">
                  <a16:creationId xmlns:a16="http://schemas.microsoft.com/office/drawing/2014/main" id="{0FEDF2B1-BDB2-3606-41C0-4788D68E50C6}"/>
                </a:ext>
              </a:extLst>
            </p:cNvPr>
            <p:cNvSpPr txBox="1"/>
            <p:nvPr/>
          </p:nvSpPr>
          <p:spPr>
            <a:xfrm>
              <a:off x="7996219" y="1683241"/>
              <a:ext cx="346231" cy="584775"/>
            </a:xfrm>
            <a:prstGeom prst="rect">
              <a:avLst/>
            </a:prstGeom>
            <a:noFill/>
          </p:spPr>
          <p:txBody>
            <a:bodyPr wrap="square" rtlCol="0">
              <a:spAutoFit/>
            </a:bodyPr>
            <a:lstStyle/>
            <a:p>
              <a:pPr algn="ctr"/>
              <a:r>
                <a:rPr lang="en-US" sz="3200" b="0" cap="none">
                  <a:solidFill>
                    <a:srgbClr val="C00000"/>
                  </a:solidFill>
                  <a:sym typeface="Wingdings" panose="05000000000000000000" pitchFamily="2" charset="2"/>
                </a:rPr>
                <a:t></a:t>
              </a:r>
              <a:endParaRPr lang="en-US" sz="3200">
                <a:solidFill>
                  <a:srgbClr val="C00000"/>
                </a:solidFill>
              </a:endParaRPr>
            </a:p>
          </p:txBody>
        </p:sp>
        <p:sp>
          <p:nvSpPr>
            <p:cNvPr id="21" name="TextBox 20">
              <a:extLst>
                <a:ext uri="{FF2B5EF4-FFF2-40B4-BE49-F238E27FC236}">
                  <a16:creationId xmlns:a16="http://schemas.microsoft.com/office/drawing/2014/main" id="{6A450455-12A0-D846-F333-3DFA71CDE227}"/>
                </a:ext>
              </a:extLst>
            </p:cNvPr>
            <p:cNvSpPr txBox="1"/>
            <p:nvPr/>
          </p:nvSpPr>
          <p:spPr>
            <a:xfrm>
              <a:off x="8763279" y="1899429"/>
              <a:ext cx="346231" cy="584775"/>
            </a:xfrm>
            <a:prstGeom prst="rect">
              <a:avLst/>
            </a:prstGeom>
            <a:noFill/>
          </p:spPr>
          <p:txBody>
            <a:bodyPr wrap="square" rtlCol="0">
              <a:spAutoFit/>
            </a:bodyPr>
            <a:lstStyle/>
            <a:p>
              <a:pPr algn="ctr"/>
              <a:r>
                <a:rPr lang="en-US" sz="3200" b="0" cap="none">
                  <a:solidFill>
                    <a:srgbClr val="C00000"/>
                  </a:solidFill>
                  <a:sym typeface="Wingdings" panose="05000000000000000000" pitchFamily="2" charset="2"/>
                </a:rPr>
                <a:t></a:t>
              </a:r>
              <a:endParaRPr lang="en-US" sz="3200">
                <a:solidFill>
                  <a:srgbClr val="C00000"/>
                </a:solidFill>
              </a:endParaRPr>
            </a:p>
          </p:txBody>
        </p:sp>
        <p:sp>
          <p:nvSpPr>
            <p:cNvPr id="22" name="TextBox 21">
              <a:extLst>
                <a:ext uri="{FF2B5EF4-FFF2-40B4-BE49-F238E27FC236}">
                  <a16:creationId xmlns:a16="http://schemas.microsoft.com/office/drawing/2014/main" id="{2C60BF1A-A417-6CE7-F22D-1CB416BC89A0}"/>
                </a:ext>
              </a:extLst>
            </p:cNvPr>
            <p:cNvSpPr txBox="1"/>
            <p:nvPr/>
          </p:nvSpPr>
          <p:spPr>
            <a:xfrm>
              <a:off x="9559649" y="1908604"/>
              <a:ext cx="346231" cy="584775"/>
            </a:xfrm>
            <a:prstGeom prst="rect">
              <a:avLst/>
            </a:prstGeom>
            <a:noFill/>
          </p:spPr>
          <p:txBody>
            <a:bodyPr wrap="square" rtlCol="0">
              <a:spAutoFit/>
            </a:bodyPr>
            <a:lstStyle/>
            <a:p>
              <a:pPr algn="ctr"/>
              <a:r>
                <a:rPr lang="en-US" sz="3200" b="0" cap="none">
                  <a:solidFill>
                    <a:srgbClr val="C00000"/>
                  </a:solidFill>
                  <a:sym typeface="Wingdings" panose="05000000000000000000" pitchFamily="2" charset="2"/>
                </a:rPr>
                <a:t></a:t>
              </a:r>
              <a:endParaRPr lang="en-US" sz="3200">
                <a:solidFill>
                  <a:srgbClr val="C00000"/>
                </a:solidFill>
              </a:endParaRPr>
            </a:p>
          </p:txBody>
        </p:sp>
        <p:sp>
          <p:nvSpPr>
            <p:cNvPr id="23" name="TextBox 22">
              <a:extLst>
                <a:ext uri="{FF2B5EF4-FFF2-40B4-BE49-F238E27FC236}">
                  <a16:creationId xmlns:a16="http://schemas.microsoft.com/office/drawing/2014/main" id="{F69F3035-C435-0513-C9BA-F90D246256E4}"/>
                </a:ext>
              </a:extLst>
            </p:cNvPr>
            <p:cNvSpPr txBox="1"/>
            <p:nvPr/>
          </p:nvSpPr>
          <p:spPr>
            <a:xfrm>
              <a:off x="10374292" y="1908604"/>
              <a:ext cx="346231" cy="584775"/>
            </a:xfrm>
            <a:prstGeom prst="rect">
              <a:avLst/>
            </a:prstGeom>
            <a:noFill/>
          </p:spPr>
          <p:txBody>
            <a:bodyPr wrap="square" rtlCol="0">
              <a:spAutoFit/>
            </a:bodyPr>
            <a:lstStyle/>
            <a:p>
              <a:pPr algn="ctr"/>
              <a:r>
                <a:rPr lang="en-US" sz="3200" b="0" cap="none">
                  <a:solidFill>
                    <a:srgbClr val="C00000"/>
                  </a:solidFill>
                  <a:sym typeface="Wingdings" panose="05000000000000000000" pitchFamily="2" charset="2"/>
                </a:rPr>
                <a:t></a:t>
              </a:r>
              <a:endParaRPr lang="en-US" sz="3200">
                <a:solidFill>
                  <a:srgbClr val="C00000"/>
                </a:solidFill>
              </a:endParaRPr>
            </a:p>
          </p:txBody>
        </p:sp>
        <p:sp>
          <p:nvSpPr>
            <p:cNvPr id="25" name="Rectangle 24">
              <a:extLst>
                <a:ext uri="{FF2B5EF4-FFF2-40B4-BE49-F238E27FC236}">
                  <a16:creationId xmlns:a16="http://schemas.microsoft.com/office/drawing/2014/main" id="{1945AADF-A895-653B-E324-70575D563BAE}"/>
                </a:ext>
              </a:extLst>
            </p:cNvPr>
            <p:cNvSpPr/>
            <p:nvPr/>
          </p:nvSpPr>
          <p:spPr>
            <a:xfrm>
              <a:off x="3846512" y="1345250"/>
              <a:ext cx="652002" cy="2181726"/>
            </a:xfrm>
            <a:prstGeom prst="rect">
              <a:avLst/>
            </a:prstGeom>
            <a:noFill/>
            <a:ln w="1905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03775BF-58F7-2015-28DA-ED827391A5E0}"/>
                </a:ext>
              </a:extLst>
            </p:cNvPr>
            <p:cNvSpPr/>
            <p:nvPr/>
          </p:nvSpPr>
          <p:spPr>
            <a:xfrm>
              <a:off x="5446037" y="4059986"/>
              <a:ext cx="652002" cy="1837576"/>
            </a:xfrm>
            <a:prstGeom prst="rect">
              <a:avLst/>
            </a:prstGeom>
            <a:noFill/>
            <a:ln w="1905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22163181-C261-4E59-2C5D-9AC87D410AD5}"/>
                </a:ext>
              </a:extLst>
            </p:cNvPr>
            <p:cNvSpPr txBox="1"/>
            <p:nvPr/>
          </p:nvSpPr>
          <p:spPr>
            <a:xfrm>
              <a:off x="10575707" y="685846"/>
              <a:ext cx="346230" cy="246221"/>
            </a:xfrm>
            <a:prstGeom prst="rect">
              <a:avLst/>
            </a:prstGeom>
            <a:noFill/>
          </p:spPr>
          <p:txBody>
            <a:bodyPr wrap="none" rtlCol="0">
              <a:noAutofit/>
            </a:bodyPr>
            <a:lstStyle/>
            <a:p>
              <a:r>
                <a:rPr lang="en-US" sz="1000" b="0" cap="none">
                  <a:solidFill>
                    <a:srgbClr val="C00000"/>
                  </a:solidFill>
                  <a:sym typeface="Wingdings" panose="05000000000000000000" pitchFamily="2" charset="2"/>
                </a:rPr>
                <a:t>  </a:t>
              </a:r>
              <a:r>
                <a:rPr lang="en-US" sz="1000" b="0" cap="none">
                  <a:sym typeface="Wingdings" panose="05000000000000000000" pitchFamily="2" charset="2"/>
                </a:rPr>
                <a:t>Owned by a </a:t>
              </a:r>
              <a:r>
                <a:rPr lang="en-US" sz="1000">
                  <a:sym typeface="Wingdings" panose="05000000000000000000" pitchFamily="2" charset="2"/>
                </a:rPr>
                <a:t>M</a:t>
              </a:r>
              <a:r>
                <a:rPr lang="en-US" sz="1000" b="0" cap="none">
                  <a:sym typeface="Wingdings" panose="05000000000000000000" pitchFamily="2" charset="2"/>
                </a:rPr>
                <a:t>ajor</a:t>
              </a:r>
              <a:endParaRPr lang="en-US" sz="1000"/>
            </a:p>
          </p:txBody>
        </p:sp>
        <p:graphicFrame>
          <p:nvGraphicFramePr>
            <p:cNvPr id="2" name="RBCToolsChart 2_2">
              <a:extLst>
                <a:ext uri="{FF2B5EF4-FFF2-40B4-BE49-F238E27FC236}">
                  <a16:creationId xmlns:a16="http://schemas.microsoft.com/office/drawing/2014/main" id="{CE6A3485-0FFE-4431-84B6-A27B1EFDCBCA}"/>
                </a:ext>
              </a:extLst>
            </p:cNvPr>
            <p:cNvGraphicFramePr>
              <a:graphicFrameLocks/>
            </p:cNvGraphicFramePr>
            <p:nvPr>
              <p:extLst>
                <p:ext uri="{D42A27DB-BD31-4B8C-83A1-F6EECF244321}">
                  <p14:modId xmlns:p14="http://schemas.microsoft.com/office/powerpoint/2010/main" val="4025233200"/>
                </p:ext>
              </p:extLst>
            </p:nvPr>
          </p:nvGraphicFramePr>
          <p:xfrm>
            <a:off x="3781739" y="4032738"/>
            <a:ext cx="7991856" cy="1920240"/>
          </p:xfrm>
          <a:graphic>
            <a:graphicData uri="http://schemas.openxmlformats.org/drawingml/2006/chart">
              <c:chart xmlns:c="http://schemas.openxmlformats.org/drawingml/2006/chart" xmlns:r="http://schemas.openxmlformats.org/officeDocument/2006/relationships" r:id="rId6"/>
            </a:graphicData>
          </a:graphic>
        </p:graphicFrame>
      </p:grpSp>
      <p:sp>
        <p:nvSpPr>
          <p:cNvPr id="33" name="Parallelogram 32">
            <a:extLst>
              <a:ext uri="{FF2B5EF4-FFF2-40B4-BE49-F238E27FC236}">
                <a16:creationId xmlns:a16="http://schemas.microsoft.com/office/drawing/2014/main" id="{C1B49318-EE99-FED7-8DF8-D087D4CAE438}"/>
              </a:ext>
            </a:extLst>
          </p:cNvPr>
          <p:cNvSpPr/>
          <p:nvPr/>
        </p:nvSpPr>
        <p:spPr>
          <a:xfrm>
            <a:off x="10375532" y="-8965"/>
            <a:ext cx="1322666" cy="6436006"/>
          </a:xfrm>
          <a:prstGeom prst="parallelogram">
            <a:avLst>
              <a:gd name="adj" fmla="val 77429"/>
            </a:avLst>
          </a:prstGeom>
          <a:solidFill>
            <a:schemeClr val="bg2">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arallelogram 33">
            <a:extLst>
              <a:ext uri="{FF2B5EF4-FFF2-40B4-BE49-F238E27FC236}">
                <a16:creationId xmlns:a16="http://schemas.microsoft.com/office/drawing/2014/main" id="{0F02D95E-A3A9-C59B-C5B2-5E41DE6618FB}"/>
              </a:ext>
            </a:extLst>
          </p:cNvPr>
          <p:cNvSpPr/>
          <p:nvPr/>
        </p:nvSpPr>
        <p:spPr>
          <a:xfrm>
            <a:off x="10200838" y="-17930"/>
            <a:ext cx="1109027" cy="6436004"/>
          </a:xfrm>
          <a:prstGeom prst="parallelogram">
            <a:avLst>
              <a:gd name="adj" fmla="val 92182"/>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3383162"/>
      </p:ext>
    </p:extLst>
  </p:cSld>
  <p:clrMapOvr>
    <a:masterClrMapping/>
  </p:clrMapOvr>
</p:sld>
</file>

<file path=ppt/theme/theme1.xml><?xml version="1.0" encoding="utf-8"?>
<a:theme xmlns:a="http://schemas.openxmlformats.org/drawingml/2006/main" name="Office Theme">
  <a:themeElements>
    <a:clrScheme name="Custom 2">
      <a:dk1>
        <a:srgbClr val="364147"/>
      </a:dk1>
      <a:lt1>
        <a:srgbClr val="ECF5FC"/>
      </a:lt1>
      <a:dk2>
        <a:srgbClr val="131F50"/>
      </a:dk2>
      <a:lt2>
        <a:srgbClr val="FFFFFF"/>
      </a:lt2>
      <a:accent1>
        <a:srgbClr val="D79922"/>
      </a:accent1>
      <a:accent2>
        <a:srgbClr val="506C9F"/>
      </a:accent2>
      <a:accent3>
        <a:srgbClr val="616971"/>
      </a:accent3>
      <a:accent4>
        <a:srgbClr val="9FACB8"/>
      </a:accent4>
      <a:accent5>
        <a:srgbClr val="24386F"/>
      </a:accent5>
      <a:accent6>
        <a:srgbClr val="FAF1DD"/>
      </a:accent6>
      <a:hlink>
        <a:srgbClr val="D79922"/>
      </a:hlink>
      <a:folHlink>
        <a:srgbClr val="506C9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A_PPT_Template_Calibri" id="{44A7672B-AE6E-4D4D-9ACE-1536119371B9}" vid="{D8C871D9-E603-48D7-8F7E-19E3E25068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BCCM 2014">
    <a:dk1>
      <a:srgbClr val="000000"/>
    </a:dk1>
    <a:lt1>
      <a:srgbClr val="FFFFFF"/>
    </a:lt1>
    <a:dk2>
      <a:srgbClr val="002750"/>
    </a:dk2>
    <a:lt2>
      <a:srgbClr val="ADC2D2"/>
    </a:lt2>
    <a:accent1>
      <a:srgbClr val="002750"/>
    </a:accent1>
    <a:accent2>
      <a:srgbClr val="0051A5"/>
    </a:accent2>
    <a:accent3>
      <a:srgbClr val="6AADE4"/>
    </a:accent3>
    <a:accent4>
      <a:srgbClr val="FFD200"/>
    </a:accent4>
    <a:accent5>
      <a:srgbClr val="8499A6"/>
    </a:accent5>
    <a:accent6>
      <a:srgbClr val="9D8954"/>
    </a:accent6>
    <a:hlink>
      <a:srgbClr val="0051A5"/>
    </a:hlink>
    <a:folHlink>
      <a:srgbClr val="008FFA"/>
    </a:folHlink>
  </a:clrScheme>
  <a:fontScheme name="RBCCM_Standard Pages_A4">
    <a:majorFont>
      <a:latin typeface="Arial"/>
      <a:ea typeface="Geneva"/>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RBCCM 2014">
    <a:dk1>
      <a:srgbClr val="000000"/>
    </a:dk1>
    <a:lt1>
      <a:srgbClr val="FFFFFF"/>
    </a:lt1>
    <a:dk2>
      <a:srgbClr val="002750"/>
    </a:dk2>
    <a:lt2>
      <a:srgbClr val="ADC2D2"/>
    </a:lt2>
    <a:accent1>
      <a:srgbClr val="002750"/>
    </a:accent1>
    <a:accent2>
      <a:srgbClr val="0051A5"/>
    </a:accent2>
    <a:accent3>
      <a:srgbClr val="6AADE4"/>
    </a:accent3>
    <a:accent4>
      <a:srgbClr val="FFD200"/>
    </a:accent4>
    <a:accent5>
      <a:srgbClr val="8499A6"/>
    </a:accent5>
    <a:accent6>
      <a:srgbClr val="9D8954"/>
    </a:accent6>
    <a:hlink>
      <a:srgbClr val="0051A5"/>
    </a:hlink>
    <a:folHlink>
      <a:srgbClr val="008FFA"/>
    </a:folHlink>
  </a:clrScheme>
  <a:fontScheme name="RBCCM_Standard Pages_A4">
    <a:majorFont>
      <a:latin typeface="Arial"/>
      <a:ea typeface="Geneva"/>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827FDE99425F46839183092FF73F9D" ma:contentTypeVersion="14" ma:contentTypeDescription="Create a new document." ma:contentTypeScope="" ma:versionID="2771adc21a482d679bd89e52b6ab867f">
  <xsd:schema xmlns:xsd="http://www.w3.org/2001/XMLSchema" xmlns:xs="http://www.w3.org/2001/XMLSchema" xmlns:p="http://schemas.microsoft.com/office/2006/metadata/properties" xmlns:ns2="1023f258-1992-42bc-8389-549dd3d418d3" xmlns:ns3="2e8c0e3c-7fa9-4343-84c1-58a544d090e8" targetNamespace="http://schemas.microsoft.com/office/2006/metadata/properties" ma:root="true" ma:fieldsID="dfe28566f70d8c252ac0e657d4856a65" ns2:_="" ns3:_="">
    <xsd:import namespace="1023f258-1992-42bc-8389-549dd3d418d3"/>
    <xsd:import namespace="2e8c0e3c-7fa9-4343-84c1-58a544d090e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23f258-1992-42bc-8389-549dd3d418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a49864c-3534-424e-9225-235eefa4ca98"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8c0e3c-7fa9-4343-84c1-58a544d090e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46f7b28d-0582-4ffa-ac13-2cf9fab7bdb9}" ma:internalName="TaxCatchAll" ma:showField="CatchAllData" ma:web="2e8c0e3c-7fa9-4343-84c1-58a544d090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023f258-1992-42bc-8389-549dd3d418d3">
      <Terms xmlns="http://schemas.microsoft.com/office/infopath/2007/PartnerControls"/>
    </lcf76f155ced4ddcb4097134ff3c332f>
    <TaxCatchAll xmlns="2e8c0e3c-7fa9-4343-84c1-58a544d090e8" xsi:nil="true"/>
    <SharedWithUsers xmlns="2e8c0e3c-7fa9-4343-84c1-58a544d090e8">
      <UserInfo>
        <DisplayName>Ryan Hoel</DisplayName>
        <AccountId>31</AccountId>
        <AccountType/>
      </UserInfo>
    </SharedWithUsers>
  </documentManagement>
</p:properties>
</file>

<file path=customXml/itemProps1.xml><?xml version="1.0" encoding="utf-8"?>
<ds:datastoreItem xmlns:ds="http://schemas.openxmlformats.org/officeDocument/2006/customXml" ds:itemID="{72547669-2AAB-4DAB-99A7-706EA3BF1D2B}">
  <ds:schemaRefs>
    <ds:schemaRef ds:uri="http://schemas.microsoft.com/sharepoint/v3/contenttype/forms"/>
  </ds:schemaRefs>
</ds:datastoreItem>
</file>

<file path=customXml/itemProps2.xml><?xml version="1.0" encoding="utf-8"?>
<ds:datastoreItem xmlns:ds="http://schemas.openxmlformats.org/officeDocument/2006/customXml" ds:itemID="{4C46F85E-9B1B-4D56-8678-8BAC4E5063B3}">
  <ds:schemaRefs>
    <ds:schemaRef ds:uri="1023f258-1992-42bc-8389-549dd3d418d3"/>
    <ds:schemaRef ds:uri="2e8c0e3c-7fa9-4343-84c1-58a544d090e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4E97FB0-A777-40F1-8C77-10A217EC2453}">
  <ds:schemaRefs>
    <ds:schemaRef ds:uri="http://schemas.microsoft.com/office/2006/metadata/properties"/>
    <ds:schemaRef ds:uri="http://purl.org/dc/dcmitype/"/>
    <ds:schemaRef ds:uri="http://purl.org/dc/terms/"/>
    <ds:schemaRef ds:uri="1023f258-1992-42bc-8389-549dd3d418d3"/>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 ds:uri="2e8c0e3c-7fa9-4343-84c1-58a544d090e8"/>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SEA_PPT_Template_Calibri</Template>
  <TotalTime>88</TotalTime>
  <Words>5467</Words>
  <Application>Microsoft Office PowerPoint</Application>
  <PresentationFormat>Widescreen</PresentationFormat>
  <Paragraphs>1075</Paragraphs>
  <Slides>27</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Calibri</vt:lpstr>
      <vt:lpstr>Calibri Light</vt:lpstr>
      <vt:lpstr>Montserrat</vt:lpstr>
      <vt:lpstr>Montserrat Medium</vt:lpstr>
      <vt:lpstr>System Font Regular</vt:lpstr>
      <vt:lpstr>Times New Roman</vt:lpstr>
      <vt:lpstr>Wingdings</vt:lpstr>
      <vt:lpstr>Office Theme</vt:lpstr>
      <vt:lpstr>PowerPoint Presentation</vt:lpstr>
      <vt:lpstr>Forward Looking Statements</vt:lpstr>
      <vt:lpstr>North American Portfolio of  Premier Gold and Copper Projects</vt:lpstr>
      <vt:lpstr>Share Dilution Matters</vt:lpstr>
      <vt:lpstr>Superior Leverage to Gold</vt:lpstr>
      <vt:lpstr>In A Rising Gold Market, Seabridge Is A Stock To Own</vt:lpstr>
      <vt:lpstr>Superior Leverage To Copper</vt:lpstr>
      <vt:lpstr>KSM Project</vt:lpstr>
      <vt:lpstr>KSM is a World-Class Gold &amp; Copper Project</vt:lpstr>
      <vt:lpstr>KSM: </vt:lpstr>
      <vt:lpstr>KSM has Been Radically Advanced In Recent Years</vt:lpstr>
      <vt:lpstr>Significant Regional &amp; Local Infrastructure</vt:lpstr>
      <vt:lpstr>Multi-Generational District Potential</vt:lpstr>
      <vt:lpstr>KSM 2022 Preliminary Feasibility Study (PFS)</vt:lpstr>
      <vt:lpstr>KSM Substantially Started funding and work</vt:lpstr>
      <vt:lpstr>KSM Substantially Started designation</vt:lpstr>
      <vt:lpstr>Courageous Lake</vt:lpstr>
      <vt:lpstr>Courageous Lake Project (100% Interest)</vt:lpstr>
      <vt:lpstr>2024 courageous lake  PFS site layout</vt:lpstr>
      <vt:lpstr>Courageous lake 2024 PFS demonstrates a Very profitable mine with exceptional leverage to gold</vt:lpstr>
      <vt:lpstr>Iskut Project</vt:lpstr>
      <vt:lpstr>Iskut Project (100% Interest)</vt:lpstr>
      <vt:lpstr>Iskut: Exploring for gold-copper porphyries similar to KSM’s Kerr deposit</vt:lpstr>
      <vt:lpstr>Why Invest in Seabridge</vt:lpstr>
      <vt:lpstr>Finding a partner</vt:lpstr>
      <vt:lpstr>Capital Markets Profile</vt:lpstr>
      <vt:lpstr>CONTACT US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Neggar Shafai</dc:creator>
  <cp:keywords/>
  <dc:description/>
  <cp:lastModifiedBy>Neggar Shafai</cp:lastModifiedBy>
  <cp:revision>17</cp:revision>
  <cp:lastPrinted>2025-04-03T17:48:14Z</cp:lastPrinted>
  <dcterms:created xsi:type="dcterms:W3CDTF">2022-01-10T19:32:52Z</dcterms:created>
  <dcterms:modified xsi:type="dcterms:W3CDTF">2025-09-12T17:20:03Z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0x010100F5827FDE99425F46839183092FF73F9D</vt:lpwstr>
  </property>
  <property fmtid="{D5CDD505-2E9C-101B-9397-08002B2CF9AE}" pid="3" name="MediaServiceImageTags">
    <vt:lpwstr/>
  </property>
</Properties>
</file>