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0" r:id="rId5"/>
  </p:sldMasterIdLst>
  <p:notesMasterIdLst>
    <p:notesMasterId r:id="rId24"/>
  </p:notesMasterIdLst>
  <p:handoutMasterIdLst>
    <p:handoutMasterId r:id="rId25"/>
  </p:handoutMasterIdLst>
  <p:sldIdLst>
    <p:sldId id="1805" r:id="rId6"/>
    <p:sldId id="1148" r:id="rId7"/>
    <p:sldId id="491" r:id="rId8"/>
    <p:sldId id="1786" r:id="rId9"/>
    <p:sldId id="1806" r:id="rId10"/>
    <p:sldId id="1809" r:id="rId11"/>
    <p:sldId id="1823" r:id="rId12"/>
    <p:sldId id="1807" r:id="rId13"/>
    <p:sldId id="1822" r:id="rId14"/>
    <p:sldId id="1837" r:id="rId15"/>
    <p:sldId id="1838" r:id="rId16"/>
    <p:sldId id="1839" r:id="rId17"/>
    <p:sldId id="454" r:id="rId18"/>
    <p:sldId id="1145" r:id="rId19"/>
    <p:sldId id="1804" r:id="rId20"/>
    <p:sldId id="458" r:id="rId21"/>
    <p:sldId id="1800" r:id="rId22"/>
    <p:sldId id="537"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Slides" id="{0758467C-C714-A94C-A835-1727EE70947F}">
          <p14:sldIdLst>
            <p14:sldId id="1805"/>
            <p14:sldId id="1148"/>
            <p14:sldId id="491"/>
            <p14:sldId id="1786"/>
            <p14:sldId id="1806"/>
            <p14:sldId id="1809"/>
            <p14:sldId id="1823"/>
            <p14:sldId id="1807"/>
            <p14:sldId id="1822"/>
            <p14:sldId id="1837"/>
            <p14:sldId id="1838"/>
            <p14:sldId id="1839"/>
            <p14:sldId id="454"/>
            <p14:sldId id="1145"/>
            <p14:sldId id="1804"/>
            <p14:sldId id="458"/>
            <p14:sldId id="1800"/>
            <p14:sldId id="537"/>
          </p14:sldIdLst>
        </p14:section>
      </p14:sectionLst>
    </p:ext>
    <p:ext uri="{EFAFB233-063F-42B5-8137-9DF3F51BA10A}">
      <p15:sldGuideLst xmlns:p15="http://schemas.microsoft.com/office/powerpoint/2012/main">
        <p15:guide id="1" orient="horz" pos="2160">
          <p15:clr>
            <a:srgbClr val="A4A3A4"/>
          </p15:clr>
        </p15:guide>
        <p15:guide id="2" orient="horz" pos="519">
          <p15:clr>
            <a:srgbClr val="A4A3A4"/>
          </p15:clr>
        </p15:guide>
        <p15:guide id="3" pos="3840">
          <p15:clr>
            <a:srgbClr val="A4A3A4"/>
          </p15:clr>
        </p15:guide>
        <p15:guide id="4" pos="465">
          <p15:clr>
            <a:srgbClr val="A4A3A4"/>
          </p15:clr>
        </p15:guide>
        <p15:guide id="5" orient="horz">
          <p15:clr>
            <a:srgbClr val="A4A3A4"/>
          </p15:clr>
        </p15:guide>
        <p15:guide id="6" orient="horz" pos="2357">
          <p15:clr>
            <a:srgbClr val="A4A3A4"/>
          </p15:clr>
        </p15:guide>
        <p15:guide id="7" orient="horz" pos="1608">
          <p15:clr>
            <a:srgbClr val="A4A3A4"/>
          </p15:clr>
        </p15:guide>
        <p15:guide id="8" orient="horz" pos="1614">
          <p15:clr>
            <a:srgbClr val="A4A3A4"/>
          </p15:clr>
        </p15:guide>
        <p15:guide id="9" orient="horz" pos="4206">
          <p15:clr>
            <a:srgbClr val="A4A3A4"/>
          </p15:clr>
        </p15:guide>
        <p15:guide id="10" orient="horz" pos="2808">
          <p15:clr>
            <a:srgbClr val="A4A3A4"/>
          </p15:clr>
        </p15:guide>
        <p15:guide id="11" orient="horz" pos="261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86103-1082-31F1-6B33-7E8F09F8DAE7}" name="Val Erickson" initials="VE" userId="S::verickson@artemisgoldinc.com::5b8afe6e-4c04-4541-82fb-0b2f6b67a130" providerId="AD"/>
  <p188:author id="{6425A8E7-C037-E5CA-0E38-72370445BA4C}" name="Crystal Sharwood" initials="CS" userId="S::csharwood@artemisgoldinc.com::9e12ecbe-b369-4e48-aea3-d4da6e54f4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404040"/>
    <a:srgbClr val="E6B711"/>
    <a:srgbClr val="FFFFFF"/>
    <a:srgbClr val="262626"/>
    <a:srgbClr val="4F504F"/>
    <a:srgbClr val="4E4D4D"/>
    <a:srgbClr val="505050"/>
    <a:srgbClr val="000000"/>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95953" autoAdjust="0"/>
  </p:normalViewPr>
  <p:slideViewPr>
    <p:cSldViewPr snapToGrid="0">
      <p:cViewPr varScale="1">
        <p:scale>
          <a:sx n="67" d="100"/>
          <a:sy n="67" d="100"/>
        </p:scale>
        <p:origin x="692" y="36"/>
      </p:cViewPr>
      <p:guideLst>
        <p:guide orient="horz" pos="2160"/>
        <p:guide orient="horz" pos="519"/>
        <p:guide pos="3840"/>
        <p:guide pos="465"/>
        <p:guide orient="horz"/>
        <p:guide orient="horz" pos="2357"/>
        <p:guide orient="horz" pos="1608"/>
        <p:guide orient="horz" pos="1614"/>
        <p:guide orient="horz" pos="4206"/>
        <p:guide orient="horz" pos="2808"/>
        <p:guide orient="horz" pos="261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 Brown" userId="cf3afa55-720e-44e0-ac03-83b97392f923" providerId="ADAL" clId="{5D6648AE-350A-4695-B292-89E74617FBE1}"/>
    <pc:docChg chg="delSld modSection">
      <pc:chgData name="Meg Brown" userId="cf3afa55-720e-44e0-ac03-83b97392f923" providerId="ADAL" clId="{5D6648AE-350A-4695-B292-89E74617FBE1}" dt="2025-09-14T16:28:32.574" v="3" actId="47"/>
      <pc:docMkLst>
        <pc:docMk/>
      </pc:docMkLst>
      <pc:sldChg chg="del">
        <pc:chgData name="Meg Brown" userId="cf3afa55-720e-44e0-ac03-83b97392f923" providerId="ADAL" clId="{5D6648AE-350A-4695-B292-89E74617FBE1}" dt="2025-09-14T16:28:32.574" v="3" actId="47"/>
        <pc:sldMkLst>
          <pc:docMk/>
          <pc:sldMk cId="1962137822" sldId="460"/>
        </pc:sldMkLst>
      </pc:sldChg>
      <pc:sldChg chg="del">
        <pc:chgData name="Meg Brown" userId="cf3afa55-720e-44e0-ac03-83b97392f923" providerId="ADAL" clId="{5D6648AE-350A-4695-B292-89E74617FBE1}" dt="2025-09-14T16:28:32.574" v="3" actId="47"/>
        <pc:sldMkLst>
          <pc:docMk/>
          <pc:sldMk cId="2569187086" sldId="461"/>
        </pc:sldMkLst>
      </pc:sldChg>
      <pc:sldChg chg="del">
        <pc:chgData name="Meg Brown" userId="cf3afa55-720e-44e0-ac03-83b97392f923" providerId="ADAL" clId="{5D6648AE-350A-4695-B292-89E74617FBE1}" dt="2025-09-14T16:28:32.574" v="3" actId="47"/>
        <pc:sldMkLst>
          <pc:docMk/>
          <pc:sldMk cId="2891293163" sldId="468"/>
        </pc:sldMkLst>
      </pc:sldChg>
      <pc:sldChg chg="del">
        <pc:chgData name="Meg Brown" userId="cf3afa55-720e-44e0-ac03-83b97392f923" providerId="ADAL" clId="{5D6648AE-350A-4695-B292-89E74617FBE1}" dt="2025-09-14T16:28:19.200" v="2" actId="47"/>
        <pc:sldMkLst>
          <pc:docMk/>
          <pc:sldMk cId="1081066737" sldId="483"/>
        </pc:sldMkLst>
      </pc:sldChg>
      <pc:sldChg chg="del">
        <pc:chgData name="Meg Brown" userId="cf3afa55-720e-44e0-ac03-83b97392f923" providerId="ADAL" clId="{5D6648AE-350A-4695-B292-89E74617FBE1}" dt="2025-09-14T16:28:18.378" v="1" actId="47"/>
        <pc:sldMkLst>
          <pc:docMk/>
          <pc:sldMk cId="974249639" sldId="489"/>
        </pc:sldMkLst>
      </pc:sldChg>
      <pc:sldChg chg="del">
        <pc:chgData name="Meg Brown" userId="cf3afa55-720e-44e0-ac03-83b97392f923" providerId="ADAL" clId="{5D6648AE-350A-4695-B292-89E74617FBE1}" dt="2025-09-14T16:28:17.303" v="0" actId="47"/>
        <pc:sldMkLst>
          <pc:docMk/>
          <pc:sldMk cId="682224249" sldId="513"/>
        </pc:sldMkLst>
      </pc:sldChg>
      <pc:sldChg chg="del">
        <pc:chgData name="Meg Brown" userId="cf3afa55-720e-44e0-ac03-83b97392f923" providerId="ADAL" clId="{5D6648AE-350A-4695-B292-89E74617FBE1}" dt="2025-09-14T16:28:32.574" v="3" actId="47"/>
        <pc:sldMkLst>
          <pc:docMk/>
          <pc:sldMk cId="668852228" sldId="517"/>
        </pc:sldMkLst>
      </pc:sldChg>
      <pc:sldChg chg="del">
        <pc:chgData name="Meg Brown" userId="cf3afa55-720e-44e0-ac03-83b97392f923" providerId="ADAL" clId="{5D6648AE-350A-4695-B292-89E74617FBE1}" dt="2025-09-14T16:28:32.574" v="3" actId="47"/>
        <pc:sldMkLst>
          <pc:docMk/>
          <pc:sldMk cId="3353236332" sldId="522"/>
        </pc:sldMkLst>
      </pc:sldChg>
      <pc:sldChg chg="del">
        <pc:chgData name="Meg Brown" userId="cf3afa55-720e-44e0-ac03-83b97392f923" providerId="ADAL" clId="{5D6648AE-350A-4695-B292-89E74617FBE1}" dt="2025-09-14T16:28:32.574" v="3" actId="47"/>
        <pc:sldMkLst>
          <pc:docMk/>
          <pc:sldMk cId="1376958466" sldId="533"/>
        </pc:sldMkLst>
      </pc:sldChg>
      <pc:sldChg chg="del">
        <pc:chgData name="Meg Brown" userId="cf3afa55-720e-44e0-ac03-83b97392f923" providerId="ADAL" clId="{5D6648AE-350A-4695-B292-89E74617FBE1}" dt="2025-09-14T16:28:32.574" v="3" actId="47"/>
        <pc:sldMkLst>
          <pc:docMk/>
          <pc:sldMk cId="3686890062" sldId="544"/>
        </pc:sldMkLst>
      </pc:sldChg>
      <pc:sldChg chg="del">
        <pc:chgData name="Meg Brown" userId="cf3afa55-720e-44e0-ac03-83b97392f923" providerId="ADAL" clId="{5D6648AE-350A-4695-B292-89E74617FBE1}" dt="2025-09-14T16:28:32.574" v="3" actId="47"/>
        <pc:sldMkLst>
          <pc:docMk/>
          <pc:sldMk cId="2773803943" sldId="545"/>
        </pc:sldMkLst>
      </pc:sldChg>
      <pc:sldChg chg="del">
        <pc:chgData name="Meg Brown" userId="cf3afa55-720e-44e0-ac03-83b97392f923" providerId="ADAL" clId="{5D6648AE-350A-4695-B292-89E74617FBE1}" dt="2025-09-14T16:28:32.574" v="3" actId="47"/>
        <pc:sldMkLst>
          <pc:docMk/>
          <pc:sldMk cId="3920422132" sldId="1149"/>
        </pc:sldMkLst>
      </pc:sldChg>
      <pc:sldChg chg="del">
        <pc:chgData name="Meg Brown" userId="cf3afa55-720e-44e0-ac03-83b97392f923" providerId="ADAL" clId="{5D6648AE-350A-4695-B292-89E74617FBE1}" dt="2025-09-14T16:28:32.574" v="3" actId="47"/>
        <pc:sldMkLst>
          <pc:docMk/>
          <pc:sldMk cId="1571923437" sldId="1150"/>
        </pc:sldMkLst>
      </pc:sldChg>
      <pc:sldChg chg="del">
        <pc:chgData name="Meg Brown" userId="cf3afa55-720e-44e0-ac03-83b97392f923" providerId="ADAL" clId="{5D6648AE-350A-4695-B292-89E74617FBE1}" dt="2025-09-14T16:28:32.574" v="3" actId="47"/>
        <pc:sldMkLst>
          <pc:docMk/>
          <pc:sldMk cId="534123667" sldId="1788"/>
        </pc:sldMkLst>
      </pc:sldChg>
      <pc:sldChg chg="del">
        <pc:chgData name="Meg Brown" userId="cf3afa55-720e-44e0-ac03-83b97392f923" providerId="ADAL" clId="{5D6648AE-350A-4695-B292-89E74617FBE1}" dt="2025-09-14T16:28:32.574" v="3" actId="47"/>
        <pc:sldMkLst>
          <pc:docMk/>
          <pc:sldMk cId="3674181274" sldId="18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182368998267172"/>
          <c:y val="0.11579798971854975"/>
          <c:w val="0.28597153327845221"/>
          <c:h val="0.76657297126476398"/>
        </c:manualLayout>
      </c:layout>
      <c:pieChart>
        <c:varyColors val="1"/>
        <c:ser>
          <c:idx val="0"/>
          <c:order val="0"/>
          <c:tx>
            <c:strRef>
              <c:f>Sheet1!$B$1</c:f>
              <c:strCache>
                <c:ptCount val="1"/>
                <c:pt idx="0">
                  <c:v>Ownership</c:v>
                </c:pt>
              </c:strCache>
            </c:strRef>
          </c:tx>
          <c:spPr>
            <a:ln w="6350">
              <a:noFill/>
            </a:ln>
          </c:spPr>
          <c:explosion val="7"/>
          <c:dPt>
            <c:idx val="0"/>
            <c:bubble3D val="0"/>
            <c:spPr>
              <a:solidFill>
                <a:srgbClr val="E6B711"/>
              </a:solidFill>
              <a:ln w="6350">
                <a:noFill/>
              </a:ln>
              <a:effectLst/>
            </c:spPr>
            <c:extLst>
              <c:ext xmlns:c16="http://schemas.microsoft.com/office/drawing/2014/chart" uri="{C3380CC4-5D6E-409C-BE32-E72D297353CC}">
                <c16:uniqueId val="{00000001-0E97-4D86-A260-5185AAA0BCBF}"/>
              </c:ext>
            </c:extLst>
          </c:dPt>
          <c:dPt>
            <c:idx val="1"/>
            <c:bubble3D val="0"/>
            <c:spPr>
              <a:solidFill>
                <a:schemeClr val="accent3"/>
              </a:solidFill>
              <a:ln w="6350">
                <a:noFill/>
              </a:ln>
              <a:effectLst/>
            </c:spPr>
            <c:extLst>
              <c:ext xmlns:c16="http://schemas.microsoft.com/office/drawing/2014/chart" uri="{C3380CC4-5D6E-409C-BE32-E72D297353CC}">
                <c16:uniqueId val="{00000003-0E97-4D86-A260-5185AAA0BCBF}"/>
              </c:ext>
            </c:extLst>
          </c:dPt>
          <c:dPt>
            <c:idx val="2"/>
            <c:bubble3D val="0"/>
            <c:spPr>
              <a:solidFill>
                <a:schemeClr val="bg1">
                  <a:lumMod val="65000"/>
                </a:schemeClr>
              </a:solidFill>
              <a:ln w="6350">
                <a:noFill/>
              </a:ln>
              <a:effectLst/>
            </c:spPr>
            <c:extLst>
              <c:ext xmlns:c16="http://schemas.microsoft.com/office/drawing/2014/chart" uri="{C3380CC4-5D6E-409C-BE32-E72D297353CC}">
                <c16:uniqueId val="{00000005-0E97-4D86-A260-5185AAA0BCBF}"/>
              </c:ext>
            </c:extLst>
          </c:dPt>
          <c:cat>
            <c:strRef>
              <c:f>Sheet1!$A$2:$A$4</c:f>
              <c:strCache>
                <c:ptCount val="3"/>
                <c:pt idx="0">
                  <c:v>Board and Management</c:v>
                </c:pt>
                <c:pt idx="1">
                  <c:v>Institutional and ETFs</c:v>
                </c:pt>
                <c:pt idx="2">
                  <c:v>Retail/HNW</c:v>
                </c:pt>
              </c:strCache>
            </c:strRef>
          </c:cat>
          <c:val>
            <c:numRef>
              <c:f>Sheet1!$B$2:$B$4</c:f>
              <c:numCache>
                <c:formatCode>0%</c:formatCode>
                <c:ptCount val="3"/>
                <c:pt idx="0">
                  <c:v>0.39</c:v>
                </c:pt>
                <c:pt idx="1">
                  <c:v>0.38</c:v>
                </c:pt>
                <c:pt idx="2">
                  <c:v>0.23</c:v>
                </c:pt>
              </c:numCache>
            </c:numRef>
          </c:val>
          <c:extLst>
            <c:ext xmlns:c16="http://schemas.microsoft.com/office/drawing/2014/chart" uri="{C3380CC4-5D6E-409C-BE32-E72D297353CC}">
              <c16:uniqueId val="{00000006-0E97-4D86-A260-5185AAA0BCBF}"/>
            </c:ext>
          </c:extLst>
        </c:ser>
        <c:dLbls>
          <c:showLegendKey val="0"/>
          <c:showVal val="0"/>
          <c:showCatName val="0"/>
          <c:showSerName val="0"/>
          <c:showPercent val="0"/>
          <c:showBubbleSize val="0"/>
          <c:showLeaderLines val="1"/>
        </c:dLbls>
        <c:firstSliceAng val="0"/>
      </c:pieChart>
      <c:spPr>
        <a:noFill/>
        <a:ln>
          <a:noFill/>
        </a:ln>
        <a:effectLst/>
      </c:spPr>
    </c:plotArea>
    <c:legend>
      <c:legendPos val="tr"/>
      <c:legendEntry>
        <c:idx val="0"/>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59171057441745289"/>
          <c:y val="0.27953243057495231"/>
          <c:w val="0.35548697944417046"/>
          <c:h val="0.34693578863538937"/>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mn-lt"/>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0.44202</cdr:x>
      <cdr:y>0.51293</cdr:y>
    </cdr:from>
    <cdr:to>
      <cdr:x>0.53202</cdr:x>
      <cdr:y>0.60159</cdr:y>
    </cdr:to>
    <cdr:sp macro="" textlink="">
      <cdr:nvSpPr>
        <cdr:cNvPr id="2" name="TextBox 1">
          <a:extLst xmlns:a="http://schemas.openxmlformats.org/drawingml/2006/main">
            <a:ext uri="{FF2B5EF4-FFF2-40B4-BE49-F238E27FC236}">
              <a16:creationId xmlns:a16="http://schemas.microsoft.com/office/drawing/2014/main" id="{3B376CD3-436D-433C-850D-A86E83714BA0}"/>
            </a:ext>
          </a:extLst>
        </cdr:cNvPr>
        <cdr:cNvSpPr txBox="1"/>
      </cdr:nvSpPr>
      <cdr:spPr>
        <a:xfrm xmlns:a="http://schemas.openxmlformats.org/drawingml/2006/main">
          <a:off x="2449867" y="1809733"/>
          <a:ext cx="498808" cy="312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b="1" dirty="0"/>
        </a:p>
      </cdr:txBody>
    </cdr:sp>
  </cdr:relSizeAnchor>
  <cdr:relSizeAnchor xmlns:cdr="http://schemas.openxmlformats.org/drawingml/2006/chartDrawing">
    <cdr:from>
      <cdr:x>0.39674</cdr:x>
      <cdr:y>0.28626</cdr:y>
    </cdr:from>
    <cdr:to>
      <cdr:x>0.52592</cdr:x>
      <cdr:y>0.37492</cdr:y>
    </cdr:to>
    <cdr:sp macro="" textlink="">
      <cdr:nvSpPr>
        <cdr:cNvPr id="3" name="TextBox 1">
          <a:extLst xmlns:a="http://schemas.openxmlformats.org/drawingml/2006/main">
            <a:ext uri="{FF2B5EF4-FFF2-40B4-BE49-F238E27FC236}">
              <a16:creationId xmlns:a16="http://schemas.microsoft.com/office/drawing/2014/main" id="{9973EF70-7A14-46E9-80FA-5E18EC03B558}"/>
            </a:ext>
          </a:extLst>
        </cdr:cNvPr>
        <cdr:cNvSpPr txBox="1"/>
      </cdr:nvSpPr>
      <cdr:spPr>
        <a:xfrm xmlns:a="http://schemas.openxmlformats.org/drawingml/2006/main">
          <a:off x="2557964" y="805551"/>
          <a:ext cx="832878" cy="2494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400" b="1" dirty="0">
              <a:solidFill>
                <a:schemeClr val="bg1"/>
              </a:solidFill>
              <a:latin typeface="Arial" panose="020B0604020202020204" pitchFamily="34" charset="0"/>
              <a:cs typeface="Arial" panose="020B0604020202020204" pitchFamily="34" charset="0"/>
            </a:rPr>
            <a:t>23%</a:t>
          </a:r>
        </a:p>
      </cdr:txBody>
    </cdr:sp>
  </cdr:relSizeAnchor>
  <cdr:relSizeAnchor xmlns:cdr="http://schemas.openxmlformats.org/drawingml/2006/chartDrawing">
    <cdr:from>
      <cdr:x>0.53661</cdr:x>
      <cdr:y>0.37928</cdr:y>
    </cdr:from>
    <cdr:to>
      <cdr:x>0.70766</cdr:x>
      <cdr:y>0.46796</cdr:y>
    </cdr:to>
    <cdr:sp macro="" textlink="">
      <cdr:nvSpPr>
        <cdr:cNvPr id="4" name="TextBox 1">
          <a:extLst xmlns:a="http://schemas.openxmlformats.org/drawingml/2006/main">
            <a:ext uri="{FF2B5EF4-FFF2-40B4-BE49-F238E27FC236}">
              <a16:creationId xmlns:a16="http://schemas.microsoft.com/office/drawing/2014/main" id="{9973EF70-7A14-46E9-80FA-5E18EC03B558}"/>
            </a:ext>
          </a:extLst>
        </cdr:cNvPr>
        <cdr:cNvSpPr txBox="1"/>
      </cdr:nvSpPr>
      <cdr:spPr>
        <a:xfrm xmlns:a="http://schemas.openxmlformats.org/drawingml/2006/main">
          <a:off x="3459729" y="1067313"/>
          <a:ext cx="1102831" cy="2495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400" b="1" dirty="0">
              <a:solidFill>
                <a:schemeClr val="bg1"/>
              </a:solidFill>
              <a:latin typeface="Arial" panose="020B0604020202020204" pitchFamily="34" charset="0"/>
              <a:cs typeface="Arial" panose="020B0604020202020204" pitchFamily="34" charset="0"/>
            </a:rPr>
            <a:t>39%</a:t>
          </a:r>
        </a:p>
      </cdr:txBody>
    </cdr:sp>
  </cdr:relSizeAnchor>
  <cdr:relSizeAnchor xmlns:cdr="http://schemas.openxmlformats.org/drawingml/2006/chartDrawing">
    <cdr:from>
      <cdr:x>0.39413</cdr:x>
      <cdr:y>0.59818</cdr:y>
    </cdr:from>
    <cdr:to>
      <cdr:x>0.5158</cdr:x>
      <cdr:y>0.7658</cdr:y>
    </cdr:to>
    <cdr:sp macro="" textlink="">
      <cdr:nvSpPr>
        <cdr:cNvPr id="5" name="TextBox 1">
          <a:extLst xmlns:a="http://schemas.openxmlformats.org/drawingml/2006/main">
            <a:ext uri="{FF2B5EF4-FFF2-40B4-BE49-F238E27FC236}">
              <a16:creationId xmlns:a16="http://schemas.microsoft.com/office/drawing/2014/main" id="{479239A9-8A14-4530-A540-2ED29B5B6B62}"/>
            </a:ext>
          </a:extLst>
        </cdr:cNvPr>
        <cdr:cNvSpPr txBox="1"/>
      </cdr:nvSpPr>
      <cdr:spPr>
        <a:xfrm xmlns:a="http://schemas.openxmlformats.org/drawingml/2006/main">
          <a:off x="2541117" y="1683310"/>
          <a:ext cx="784457" cy="4716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400" b="1" dirty="0">
              <a:solidFill>
                <a:schemeClr val="bg1"/>
              </a:solidFill>
              <a:latin typeface="Arial" panose="020B0604020202020204" pitchFamily="34" charset="0"/>
              <a:cs typeface="Arial" panose="020B0604020202020204" pitchFamily="34" charset="0"/>
            </a:rPr>
            <a:t>38%</a:t>
          </a:r>
        </a:p>
      </cdr:txBody>
    </cdr:sp>
  </cdr:relSizeAnchor>
  <cdr:relSizeAnchor xmlns:cdr="http://schemas.openxmlformats.org/drawingml/2006/chartDrawing">
    <cdr:from>
      <cdr:x>0.17285</cdr:x>
      <cdr:y>0.0508</cdr:y>
    </cdr:from>
    <cdr:to>
      <cdr:x>0.82593</cdr:x>
      <cdr:y>0.17882</cdr:y>
    </cdr:to>
    <cdr:sp macro="" textlink="">
      <cdr:nvSpPr>
        <cdr:cNvPr id="6" name="TextBox 8">
          <a:extLst xmlns:a="http://schemas.openxmlformats.org/drawingml/2006/main">
            <a:ext uri="{FF2B5EF4-FFF2-40B4-BE49-F238E27FC236}">
              <a16:creationId xmlns:a16="http://schemas.microsoft.com/office/drawing/2014/main" id="{4773C261-55FC-48D1-94AA-9730BCB04FA5}"/>
            </a:ext>
          </a:extLst>
        </cdr:cNvPr>
        <cdr:cNvSpPr txBox="1"/>
      </cdr:nvSpPr>
      <cdr:spPr>
        <a:xfrm xmlns:a="http://schemas.openxmlformats.org/drawingml/2006/main">
          <a:off x="1114466" y="142967"/>
          <a:ext cx="4210680" cy="3602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75305" rtl="0" eaLnBrk="1" latinLnBrk="0" hangingPunct="1">
            <a:defRPr sz="1871" kern="1200">
              <a:solidFill>
                <a:schemeClr val="tx1"/>
              </a:solidFill>
              <a:latin typeface="+mn-lt"/>
              <a:ea typeface="+mn-ea"/>
              <a:cs typeface="+mn-cs"/>
            </a:defRPr>
          </a:lvl1pPr>
          <a:lvl2pPr marL="475305" algn="l" defTabSz="475305" rtl="0" eaLnBrk="1" latinLnBrk="0" hangingPunct="1">
            <a:defRPr sz="1871" kern="1200">
              <a:solidFill>
                <a:schemeClr val="tx1"/>
              </a:solidFill>
              <a:latin typeface="+mn-lt"/>
              <a:ea typeface="+mn-ea"/>
              <a:cs typeface="+mn-cs"/>
            </a:defRPr>
          </a:lvl2pPr>
          <a:lvl3pPr marL="950610" algn="l" defTabSz="475305" rtl="0" eaLnBrk="1" latinLnBrk="0" hangingPunct="1">
            <a:defRPr sz="1871" kern="1200">
              <a:solidFill>
                <a:schemeClr val="tx1"/>
              </a:solidFill>
              <a:latin typeface="+mn-lt"/>
              <a:ea typeface="+mn-ea"/>
              <a:cs typeface="+mn-cs"/>
            </a:defRPr>
          </a:lvl3pPr>
          <a:lvl4pPr marL="1425915" algn="l" defTabSz="475305" rtl="0" eaLnBrk="1" latinLnBrk="0" hangingPunct="1">
            <a:defRPr sz="1871" kern="1200">
              <a:solidFill>
                <a:schemeClr val="tx1"/>
              </a:solidFill>
              <a:latin typeface="+mn-lt"/>
              <a:ea typeface="+mn-ea"/>
              <a:cs typeface="+mn-cs"/>
            </a:defRPr>
          </a:lvl4pPr>
          <a:lvl5pPr marL="1901220" algn="l" defTabSz="475305" rtl="0" eaLnBrk="1" latinLnBrk="0" hangingPunct="1">
            <a:defRPr sz="1871" kern="1200">
              <a:solidFill>
                <a:schemeClr val="tx1"/>
              </a:solidFill>
              <a:latin typeface="+mn-lt"/>
              <a:ea typeface="+mn-ea"/>
              <a:cs typeface="+mn-cs"/>
            </a:defRPr>
          </a:lvl5pPr>
          <a:lvl6pPr marL="2376526" algn="l" defTabSz="475305" rtl="0" eaLnBrk="1" latinLnBrk="0" hangingPunct="1">
            <a:defRPr sz="1871" kern="1200">
              <a:solidFill>
                <a:schemeClr val="tx1"/>
              </a:solidFill>
              <a:latin typeface="+mn-lt"/>
              <a:ea typeface="+mn-ea"/>
              <a:cs typeface="+mn-cs"/>
            </a:defRPr>
          </a:lvl6pPr>
          <a:lvl7pPr marL="2851831" algn="l" defTabSz="475305" rtl="0" eaLnBrk="1" latinLnBrk="0" hangingPunct="1">
            <a:defRPr sz="1871" kern="1200">
              <a:solidFill>
                <a:schemeClr val="tx1"/>
              </a:solidFill>
              <a:latin typeface="+mn-lt"/>
              <a:ea typeface="+mn-ea"/>
              <a:cs typeface="+mn-cs"/>
            </a:defRPr>
          </a:lvl7pPr>
          <a:lvl8pPr marL="3327136" algn="l" defTabSz="475305" rtl="0" eaLnBrk="1" latinLnBrk="0" hangingPunct="1">
            <a:defRPr sz="1871" kern="1200">
              <a:solidFill>
                <a:schemeClr val="tx1"/>
              </a:solidFill>
              <a:latin typeface="+mn-lt"/>
              <a:ea typeface="+mn-ea"/>
              <a:cs typeface="+mn-cs"/>
            </a:defRPr>
          </a:lvl8pPr>
          <a:lvl9pPr marL="3802441" algn="l" defTabSz="475305" rtl="0" eaLnBrk="1" latinLnBrk="0" hangingPunct="1">
            <a:defRPr sz="1871" kern="1200">
              <a:solidFill>
                <a:schemeClr val="tx1"/>
              </a:solidFill>
              <a:latin typeface="+mn-lt"/>
              <a:ea typeface="+mn-ea"/>
              <a:cs typeface="+mn-cs"/>
            </a:defRPr>
          </a:lvl9pPr>
        </a:lstStyle>
        <a:p xmlns:a="http://schemas.openxmlformats.org/drawingml/2006/main">
          <a:pPr algn="ctr"/>
          <a:r>
            <a:rPr lang="en-CA" sz="1400" b="1" dirty="0">
              <a:solidFill>
                <a:schemeClr val="bg1"/>
              </a:solidFill>
              <a:latin typeface="Arial" panose="020B0604020202020204" pitchFamily="34" charset="0"/>
              <a:cs typeface="Arial" panose="020B0604020202020204" pitchFamily="34" charset="0"/>
            </a:rPr>
            <a:t>Ownership, Fully Diluted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B8979B-853F-C744-AFDF-172042871B2B}"/>
              </a:ext>
            </a:extLst>
          </p:cNvPr>
          <p:cNvSpPr>
            <a:spLocks noGrp="1"/>
          </p:cNvSpPr>
          <p:nvPr>
            <p:ph type="hdr" sz="quarter"/>
          </p:nvPr>
        </p:nvSpPr>
        <p:spPr>
          <a:xfrm>
            <a:off x="1" y="1"/>
            <a:ext cx="3169920" cy="481728"/>
          </a:xfrm>
          <a:prstGeom prst="rect">
            <a:avLst/>
          </a:prstGeom>
        </p:spPr>
        <p:txBody>
          <a:bodyPr vert="horz" lIns="96621" tIns="48311" rIns="96621" bIns="48311" rtlCol="0"/>
          <a:lstStyle>
            <a:lvl1pPr algn="l">
              <a:defRPr sz="1200"/>
            </a:lvl1pPr>
          </a:lstStyle>
          <a:p>
            <a:endParaRPr lang="en-US"/>
          </a:p>
        </p:txBody>
      </p:sp>
      <p:sp>
        <p:nvSpPr>
          <p:cNvPr id="3" name="Date Placeholder 2">
            <a:extLst>
              <a:ext uri="{FF2B5EF4-FFF2-40B4-BE49-F238E27FC236}">
                <a16:creationId xmlns:a16="http://schemas.microsoft.com/office/drawing/2014/main" id="{E26B0266-6357-D244-BC53-9B54C0BFD22D}"/>
              </a:ext>
            </a:extLst>
          </p:cNvPr>
          <p:cNvSpPr>
            <a:spLocks noGrp="1"/>
          </p:cNvSpPr>
          <p:nvPr>
            <p:ph type="dt" sz="quarter" idx="1"/>
          </p:nvPr>
        </p:nvSpPr>
        <p:spPr>
          <a:xfrm>
            <a:off x="4143589" y="1"/>
            <a:ext cx="3169920" cy="481728"/>
          </a:xfrm>
          <a:prstGeom prst="rect">
            <a:avLst/>
          </a:prstGeom>
        </p:spPr>
        <p:txBody>
          <a:bodyPr vert="horz" lIns="96621" tIns="48311" rIns="96621" bIns="48311" rtlCol="0"/>
          <a:lstStyle>
            <a:lvl1pPr algn="r">
              <a:defRPr sz="1200"/>
            </a:lvl1pPr>
          </a:lstStyle>
          <a:p>
            <a:fld id="{B49FAAD4-4385-B34F-8A31-F92D407DB488}" type="datetimeFigureOut">
              <a:rPr lang="en-US" smtClean="0"/>
              <a:t>9/14/2025</a:t>
            </a:fld>
            <a:endParaRPr lang="en-US"/>
          </a:p>
        </p:txBody>
      </p:sp>
      <p:sp>
        <p:nvSpPr>
          <p:cNvPr id="4" name="Footer Placeholder 3">
            <a:extLst>
              <a:ext uri="{FF2B5EF4-FFF2-40B4-BE49-F238E27FC236}">
                <a16:creationId xmlns:a16="http://schemas.microsoft.com/office/drawing/2014/main" id="{239C4FC4-8684-1B4E-A1D6-D57718FC32C4}"/>
              </a:ext>
            </a:extLst>
          </p:cNvPr>
          <p:cNvSpPr>
            <a:spLocks noGrp="1"/>
          </p:cNvSpPr>
          <p:nvPr>
            <p:ph type="ftr" sz="quarter" idx="2"/>
          </p:nvPr>
        </p:nvSpPr>
        <p:spPr>
          <a:xfrm>
            <a:off x="1" y="9119478"/>
            <a:ext cx="3169920" cy="481727"/>
          </a:xfrm>
          <a:prstGeom prst="rect">
            <a:avLst/>
          </a:prstGeom>
        </p:spPr>
        <p:txBody>
          <a:bodyPr vert="horz" lIns="96621" tIns="48311" rIns="96621" bIns="48311"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50E9780-81A3-BC4C-8FBA-00D07A877AD1}"/>
              </a:ext>
            </a:extLst>
          </p:cNvPr>
          <p:cNvSpPr>
            <a:spLocks noGrp="1"/>
          </p:cNvSpPr>
          <p:nvPr>
            <p:ph type="sldNum" sz="quarter" idx="3"/>
          </p:nvPr>
        </p:nvSpPr>
        <p:spPr>
          <a:xfrm>
            <a:off x="4143589" y="9119478"/>
            <a:ext cx="3169920" cy="481727"/>
          </a:xfrm>
          <a:prstGeom prst="rect">
            <a:avLst/>
          </a:prstGeom>
        </p:spPr>
        <p:txBody>
          <a:bodyPr vert="horz" lIns="96621" tIns="48311" rIns="96621" bIns="48311" rtlCol="0" anchor="b"/>
          <a:lstStyle>
            <a:lvl1pPr algn="r">
              <a:defRPr sz="1200"/>
            </a:lvl1pPr>
          </a:lstStyle>
          <a:p>
            <a:fld id="{908666E8-91DF-314D-822C-E48E3B1C6DC6}" type="slidenum">
              <a:rPr lang="en-US" smtClean="0"/>
              <a:t>‹#›</a:t>
            </a:fld>
            <a:endParaRPr lang="en-US"/>
          </a:p>
        </p:txBody>
      </p:sp>
    </p:spTree>
    <p:extLst>
      <p:ext uri="{BB962C8B-B14F-4D97-AF65-F5344CB8AC3E}">
        <p14:creationId xmlns:p14="http://schemas.microsoft.com/office/powerpoint/2010/main" val="163811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8"/>
          </a:xfrm>
          <a:prstGeom prst="rect">
            <a:avLst/>
          </a:prstGeom>
        </p:spPr>
        <p:txBody>
          <a:bodyPr vert="horz" lIns="96621" tIns="48311" rIns="96621" bIns="48311" rtlCol="0"/>
          <a:lstStyle>
            <a:lvl1pPr algn="l">
              <a:defRPr sz="1200"/>
            </a:lvl1pPr>
          </a:lstStyle>
          <a:p>
            <a:endParaRPr lang="en-US"/>
          </a:p>
        </p:txBody>
      </p:sp>
      <p:sp>
        <p:nvSpPr>
          <p:cNvPr id="3" name="Date Placeholder 2"/>
          <p:cNvSpPr>
            <a:spLocks noGrp="1"/>
          </p:cNvSpPr>
          <p:nvPr>
            <p:ph type="dt" idx="1"/>
          </p:nvPr>
        </p:nvSpPr>
        <p:spPr>
          <a:xfrm>
            <a:off x="4143589" y="1"/>
            <a:ext cx="3169920" cy="481728"/>
          </a:xfrm>
          <a:prstGeom prst="rect">
            <a:avLst/>
          </a:prstGeom>
        </p:spPr>
        <p:txBody>
          <a:bodyPr vert="horz" lIns="96621" tIns="48311" rIns="96621" bIns="48311" rtlCol="0"/>
          <a:lstStyle>
            <a:lvl1pPr algn="r">
              <a:defRPr sz="1200"/>
            </a:lvl1pPr>
          </a:lstStyle>
          <a:p>
            <a:fld id="{740205F8-8B8D-754F-BA89-79954238C843}" type="datetimeFigureOut">
              <a:rPr lang="en-US" smtClean="0"/>
              <a:t>9/14/2025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21" tIns="48311" rIns="96621" bIns="48311"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21" tIns="48311" rIns="96621" bIns="483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8"/>
            <a:ext cx="3169920" cy="481727"/>
          </a:xfrm>
          <a:prstGeom prst="rect">
            <a:avLst/>
          </a:prstGeom>
        </p:spPr>
        <p:txBody>
          <a:bodyPr vert="horz" lIns="96621" tIns="48311" rIns="96621" bIns="48311"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8"/>
            <a:ext cx="3169920" cy="481727"/>
          </a:xfrm>
          <a:prstGeom prst="rect">
            <a:avLst/>
          </a:prstGeom>
        </p:spPr>
        <p:txBody>
          <a:bodyPr vert="horz" lIns="96621" tIns="48311" rIns="96621" bIns="48311" rtlCol="0" anchor="b"/>
          <a:lstStyle>
            <a:lvl1pPr algn="r">
              <a:defRPr sz="1200"/>
            </a:lvl1pPr>
          </a:lstStyle>
          <a:p>
            <a:fld id="{E44A1FED-75FF-BE44-A26A-AFF8695AF614}" type="slidenum">
              <a:rPr lang="en-US" smtClean="0"/>
              <a:t>‹#›</a:t>
            </a:fld>
            <a:endParaRPr lang="en-US"/>
          </a:p>
        </p:txBody>
      </p:sp>
    </p:spTree>
    <p:extLst>
      <p:ext uri="{BB962C8B-B14F-4D97-AF65-F5344CB8AC3E}">
        <p14:creationId xmlns:p14="http://schemas.microsoft.com/office/powerpoint/2010/main" val="2132858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meg</a:t>
            </a:r>
          </a:p>
        </p:txBody>
      </p:sp>
      <p:sp>
        <p:nvSpPr>
          <p:cNvPr id="4" name="Slide Number Placeholder 3"/>
          <p:cNvSpPr>
            <a:spLocks noGrp="1"/>
          </p:cNvSpPr>
          <p:nvPr>
            <p:ph type="sldNum" sz="quarter" idx="10"/>
          </p:nvPr>
        </p:nvSpPr>
        <p:spPr/>
        <p:txBody>
          <a:bodyPr/>
          <a:lstStyle/>
          <a:p>
            <a:fld id="{E44A1FED-75FF-BE44-A26A-AFF8695AF614}" type="slidenum">
              <a:rPr lang="en-US" smtClean="0"/>
              <a:t>1</a:t>
            </a:fld>
            <a:endParaRPr lang="en-US" dirty="0"/>
          </a:p>
        </p:txBody>
      </p:sp>
    </p:spTree>
    <p:extLst>
      <p:ext uri="{BB962C8B-B14F-4D97-AF65-F5344CB8AC3E}">
        <p14:creationId xmlns:p14="http://schemas.microsoft.com/office/powerpoint/2010/main" val="1518063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1AF3-37CC-E640-10F7-7BD4836A7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70AA4-2B4E-9E4F-79F4-3D3A5981E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731D0-45CE-389E-6C37-94112AC627F8}"/>
              </a:ext>
            </a:extLst>
          </p:cNvPr>
          <p:cNvSpPr>
            <a:spLocks noGrp="1"/>
          </p:cNvSpPr>
          <p:nvPr>
            <p:ph type="body" idx="1"/>
          </p:nvPr>
        </p:nvSpPr>
        <p:spPr/>
        <p:txBody>
          <a:bodyPr/>
          <a:lstStyle/>
          <a:p>
            <a:endParaRPr lang="en-CA" dirty="0"/>
          </a:p>
          <a:p>
            <a:r>
              <a:rPr lang="en-US" dirty="0"/>
              <a:t>.</a:t>
            </a:r>
            <a:endParaRPr lang="en-CA" dirty="0"/>
          </a:p>
        </p:txBody>
      </p:sp>
      <p:sp>
        <p:nvSpPr>
          <p:cNvPr id="4" name="Slide Number Placeholder 3">
            <a:extLst>
              <a:ext uri="{FF2B5EF4-FFF2-40B4-BE49-F238E27FC236}">
                <a16:creationId xmlns:a16="http://schemas.microsoft.com/office/drawing/2014/main" id="{3B57D9A3-A892-EC03-5C80-4E77E5CD9527}"/>
              </a:ext>
            </a:extLst>
          </p:cNvPr>
          <p:cNvSpPr>
            <a:spLocks noGrp="1"/>
          </p:cNvSpPr>
          <p:nvPr>
            <p:ph type="sldNum" sz="quarter" idx="5"/>
          </p:nvPr>
        </p:nvSpPr>
        <p:spPr/>
        <p:txBody>
          <a:bodyPr/>
          <a:lstStyle/>
          <a:p>
            <a:fld id="{E44A1FED-75FF-BE44-A26A-AFF8695AF614}" type="slidenum">
              <a:rPr lang="en-US" smtClean="0"/>
              <a:t>10</a:t>
            </a:fld>
            <a:endParaRPr lang="en-US"/>
          </a:p>
        </p:txBody>
      </p:sp>
    </p:spTree>
    <p:extLst>
      <p:ext uri="{BB962C8B-B14F-4D97-AF65-F5344CB8AC3E}">
        <p14:creationId xmlns:p14="http://schemas.microsoft.com/office/powerpoint/2010/main" val="49851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B7C60-7B4B-B1CD-CE73-5F4C8C5A5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F6E3A-C33D-08CB-4E8A-2A3C734E8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5714C-2DC5-B845-576F-16BEA95E9331}"/>
              </a:ext>
            </a:extLst>
          </p:cNvPr>
          <p:cNvSpPr>
            <a:spLocks noGrp="1"/>
          </p:cNvSpPr>
          <p:nvPr>
            <p:ph type="body" idx="1"/>
          </p:nvPr>
        </p:nvSpPr>
        <p:spPr/>
        <p:txBody>
          <a:bodyPr/>
          <a:lstStyle/>
          <a:p>
            <a:endParaRPr lang="en-CA" dirty="0"/>
          </a:p>
          <a:p>
            <a:r>
              <a:rPr lang="en-US" dirty="0"/>
              <a:t>.</a:t>
            </a:r>
            <a:endParaRPr lang="en-CA" dirty="0"/>
          </a:p>
        </p:txBody>
      </p:sp>
      <p:sp>
        <p:nvSpPr>
          <p:cNvPr id="4" name="Slide Number Placeholder 3">
            <a:extLst>
              <a:ext uri="{FF2B5EF4-FFF2-40B4-BE49-F238E27FC236}">
                <a16:creationId xmlns:a16="http://schemas.microsoft.com/office/drawing/2014/main" id="{9A42F1B8-E691-9E14-AF47-44B342415439}"/>
              </a:ext>
            </a:extLst>
          </p:cNvPr>
          <p:cNvSpPr>
            <a:spLocks noGrp="1"/>
          </p:cNvSpPr>
          <p:nvPr>
            <p:ph type="sldNum" sz="quarter" idx="5"/>
          </p:nvPr>
        </p:nvSpPr>
        <p:spPr/>
        <p:txBody>
          <a:bodyPr/>
          <a:lstStyle/>
          <a:p>
            <a:fld id="{E44A1FED-75FF-BE44-A26A-AFF8695AF614}" type="slidenum">
              <a:rPr lang="en-US" smtClean="0"/>
              <a:t>11</a:t>
            </a:fld>
            <a:endParaRPr lang="en-US"/>
          </a:p>
        </p:txBody>
      </p:sp>
    </p:spTree>
    <p:extLst>
      <p:ext uri="{BB962C8B-B14F-4D97-AF65-F5344CB8AC3E}">
        <p14:creationId xmlns:p14="http://schemas.microsoft.com/office/powerpoint/2010/main" val="3515833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950BE-8689-23BE-F20C-E610906C2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CE122-A74C-074D-E3BF-9F9F5993E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EDB1F-52C1-92B9-A35C-BCE7D0931D0D}"/>
              </a:ext>
            </a:extLst>
          </p:cNvPr>
          <p:cNvSpPr>
            <a:spLocks noGrp="1"/>
          </p:cNvSpPr>
          <p:nvPr>
            <p:ph type="body" idx="1"/>
          </p:nvPr>
        </p:nvSpPr>
        <p:spPr/>
        <p:txBody>
          <a:bodyPr/>
          <a:lstStyle/>
          <a:p>
            <a:endParaRPr lang="en-CA" dirty="0"/>
          </a:p>
          <a:p>
            <a:r>
              <a:rPr lang="en-US" dirty="0"/>
              <a:t>.</a:t>
            </a:r>
            <a:endParaRPr lang="en-CA" dirty="0"/>
          </a:p>
        </p:txBody>
      </p:sp>
      <p:sp>
        <p:nvSpPr>
          <p:cNvPr id="4" name="Slide Number Placeholder 3">
            <a:extLst>
              <a:ext uri="{FF2B5EF4-FFF2-40B4-BE49-F238E27FC236}">
                <a16:creationId xmlns:a16="http://schemas.microsoft.com/office/drawing/2014/main" id="{EB774FDA-E90D-D11E-0912-232EB62E3B86}"/>
              </a:ext>
            </a:extLst>
          </p:cNvPr>
          <p:cNvSpPr>
            <a:spLocks noGrp="1"/>
          </p:cNvSpPr>
          <p:nvPr>
            <p:ph type="sldNum" sz="quarter" idx="5"/>
          </p:nvPr>
        </p:nvSpPr>
        <p:spPr/>
        <p:txBody>
          <a:bodyPr/>
          <a:lstStyle/>
          <a:p>
            <a:fld id="{E44A1FED-75FF-BE44-A26A-AFF8695AF614}" type="slidenum">
              <a:rPr lang="en-US" smtClean="0"/>
              <a:t>12</a:t>
            </a:fld>
            <a:endParaRPr lang="en-US"/>
          </a:p>
        </p:txBody>
      </p:sp>
    </p:spTree>
    <p:extLst>
      <p:ext uri="{BB962C8B-B14F-4D97-AF65-F5344CB8AC3E}">
        <p14:creationId xmlns:p14="http://schemas.microsoft.com/office/powerpoint/2010/main" val="1455286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44A1FED-75FF-BE44-A26A-AFF8695AF614}" type="slidenum">
              <a:rPr lang="en-US" smtClean="0"/>
              <a:t>13</a:t>
            </a:fld>
            <a:endParaRPr lang="en-US"/>
          </a:p>
        </p:txBody>
      </p:sp>
    </p:spTree>
    <p:extLst>
      <p:ext uri="{BB962C8B-B14F-4D97-AF65-F5344CB8AC3E}">
        <p14:creationId xmlns:p14="http://schemas.microsoft.com/office/powerpoint/2010/main" val="570476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28DAB-8AA5-9F48-2374-4642D34B8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F1CE3-7CDD-8DD6-C85C-6C8B48CE9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97C6D-A91A-243F-69BF-707854524AC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548C216-1206-8968-E554-B3800187D030}"/>
              </a:ext>
            </a:extLst>
          </p:cNvPr>
          <p:cNvSpPr>
            <a:spLocks noGrp="1"/>
          </p:cNvSpPr>
          <p:nvPr>
            <p:ph type="sldNum" sz="quarter" idx="5"/>
          </p:nvPr>
        </p:nvSpPr>
        <p:spPr/>
        <p:txBody>
          <a:bodyPr/>
          <a:lstStyle/>
          <a:p>
            <a:fld id="{E44A1FED-75FF-BE44-A26A-AFF8695AF614}" type="slidenum">
              <a:rPr lang="en-US" smtClean="0"/>
              <a:t>14</a:t>
            </a:fld>
            <a:endParaRPr lang="en-US"/>
          </a:p>
        </p:txBody>
      </p:sp>
    </p:spTree>
    <p:extLst>
      <p:ext uri="{BB962C8B-B14F-4D97-AF65-F5344CB8AC3E}">
        <p14:creationId xmlns:p14="http://schemas.microsoft.com/office/powerpoint/2010/main" val="340534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D5EAF-B3A7-C479-41E4-2FDA2928C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7E194-1492-EC80-9287-F4D72B611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71219-82BD-B240-6820-0544CBDD33D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C2E2582-D22F-8D6A-5B15-039B3B3AA0FE}"/>
              </a:ext>
            </a:extLst>
          </p:cNvPr>
          <p:cNvSpPr>
            <a:spLocks noGrp="1"/>
          </p:cNvSpPr>
          <p:nvPr>
            <p:ph type="sldNum" sz="quarter" idx="5"/>
          </p:nvPr>
        </p:nvSpPr>
        <p:spPr/>
        <p:txBody>
          <a:bodyPr/>
          <a:lstStyle/>
          <a:p>
            <a:fld id="{E44A1FED-75FF-BE44-A26A-AFF8695AF614}" type="slidenum">
              <a:rPr lang="en-US" smtClean="0"/>
              <a:t>15</a:t>
            </a:fld>
            <a:endParaRPr lang="en-US"/>
          </a:p>
        </p:txBody>
      </p:sp>
    </p:spTree>
    <p:extLst>
      <p:ext uri="{BB962C8B-B14F-4D97-AF65-F5344CB8AC3E}">
        <p14:creationId xmlns:p14="http://schemas.microsoft.com/office/powerpoint/2010/main" val="3849274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44A1FED-75FF-BE44-A26A-AFF8695AF614}" type="slidenum">
              <a:rPr lang="en-US" smtClean="0"/>
              <a:t>16</a:t>
            </a:fld>
            <a:endParaRPr lang="en-US"/>
          </a:p>
        </p:txBody>
      </p:sp>
    </p:spTree>
    <p:extLst>
      <p:ext uri="{BB962C8B-B14F-4D97-AF65-F5344CB8AC3E}">
        <p14:creationId xmlns:p14="http://schemas.microsoft.com/office/powerpoint/2010/main" val="63705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68A4-8A5E-2812-5D80-E619DA2D8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366D9-CDBD-628F-F0A4-BA96A9BBF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0F98B-DAEF-6352-5FFA-46BF84BCCFC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D832282-80D6-D217-E0D0-4238B7E9344D}"/>
              </a:ext>
            </a:extLst>
          </p:cNvPr>
          <p:cNvSpPr>
            <a:spLocks noGrp="1"/>
          </p:cNvSpPr>
          <p:nvPr>
            <p:ph type="sldNum" sz="quarter" idx="5"/>
          </p:nvPr>
        </p:nvSpPr>
        <p:spPr/>
        <p:txBody>
          <a:bodyPr/>
          <a:lstStyle/>
          <a:p>
            <a:fld id="{E44A1FED-75FF-BE44-A26A-AFF8695AF614}" type="slidenum">
              <a:rPr lang="en-US" smtClean="0"/>
              <a:t>17</a:t>
            </a:fld>
            <a:endParaRPr lang="en-US" dirty="0"/>
          </a:p>
        </p:txBody>
      </p:sp>
    </p:spTree>
    <p:extLst>
      <p:ext uri="{BB962C8B-B14F-4D97-AF65-F5344CB8AC3E}">
        <p14:creationId xmlns:p14="http://schemas.microsoft.com/office/powerpoint/2010/main" val="3060010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44A1FED-75FF-BE44-A26A-AFF8695AF614}" type="slidenum">
              <a:rPr lang="en-US" smtClean="0"/>
              <a:t>18</a:t>
            </a:fld>
            <a:endParaRPr lang="en-US"/>
          </a:p>
        </p:txBody>
      </p:sp>
    </p:spTree>
    <p:extLst>
      <p:ext uri="{BB962C8B-B14F-4D97-AF65-F5344CB8AC3E}">
        <p14:creationId xmlns:p14="http://schemas.microsoft.com/office/powerpoint/2010/main" val="145608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Alastair QP</a:t>
            </a:r>
          </a:p>
        </p:txBody>
      </p:sp>
      <p:sp>
        <p:nvSpPr>
          <p:cNvPr id="4" name="Slide Number Placeholder 3"/>
          <p:cNvSpPr>
            <a:spLocks noGrp="1"/>
          </p:cNvSpPr>
          <p:nvPr>
            <p:ph type="sldNum" sz="quarter" idx="5"/>
          </p:nvPr>
        </p:nvSpPr>
        <p:spPr/>
        <p:txBody>
          <a:bodyPr/>
          <a:lstStyle/>
          <a:p>
            <a:fld id="{E44A1FED-75FF-BE44-A26A-AFF8695AF614}" type="slidenum">
              <a:rPr lang="en-US" smtClean="0"/>
              <a:t>2</a:t>
            </a:fld>
            <a:endParaRPr lang="en-US"/>
          </a:p>
        </p:txBody>
      </p:sp>
    </p:spTree>
    <p:extLst>
      <p:ext uri="{BB962C8B-B14F-4D97-AF65-F5344CB8AC3E}">
        <p14:creationId xmlns:p14="http://schemas.microsoft.com/office/powerpoint/2010/main" val="61394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44A1FED-75FF-BE44-A26A-AFF8695AF614}" type="slidenum">
              <a:rPr lang="en-US" smtClean="0"/>
              <a:t>3</a:t>
            </a:fld>
            <a:endParaRPr lang="en-US"/>
          </a:p>
        </p:txBody>
      </p:sp>
    </p:spTree>
    <p:extLst>
      <p:ext uri="{BB962C8B-B14F-4D97-AF65-F5344CB8AC3E}">
        <p14:creationId xmlns:p14="http://schemas.microsoft.com/office/powerpoint/2010/main" val="152078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84358-07DD-75B7-21EC-35790778A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42411-B06E-A768-C895-0002AC335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7B8C9-D077-1799-DF68-39BCA5BD939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8617425-FCC6-67BF-CECA-727AE2696D79}"/>
              </a:ext>
            </a:extLst>
          </p:cNvPr>
          <p:cNvSpPr>
            <a:spLocks noGrp="1"/>
          </p:cNvSpPr>
          <p:nvPr>
            <p:ph type="sldNum" sz="quarter" idx="5"/>
          </p:nvPr>
        </p:nvSpPr>
        <p:spPr/>
        <p:txBody>
          <a:bodyPr/>
          <a:lstStyle/>
          <a:p>
            <a:fld id="{E44A1FED-75FF-BE44-A26A-AFF8695AF614}" type="slidenum">
              <a:rPr lang="en-US" smtClean="0"/>
              <a:t>4</a:t>
            </a:fld>
            <a:endParaRPr lang="en-US"/>
          </a:p>
        </p:txBody>
      </p:sp>
    </p:spTree>
    <p:extLst>
      <p:ext uri="{BB962C8B-B14F-4D97-AF65-F5344CB8AC3E}">
        <p14:creationId xmlns:p14="http://schemas.microsoft.com/office/powerpoint/2010/main" val="3480906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900" dirty="0">
              <a:latin typeface="Arial" panose="020B0604020202020204" pitchFamily="34" charset="0"/>
            </a:endParaRPr>
          </a:p>
          <a:p>
            <a:endParaRPr lang="en-CA" sz="19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44A1FED-75FF-BE44-A26A-AFF8695AF614}" type="slidenum">
              <a:rPr lang="en-US" smtClean="0"/>
              <a:t>5</a:t>
            </a:fld>
            <a:endParaRPr lang="en-US"/>
          </a:p>
        </p:txBody>
      </p:sp>
    </p:spTree>
    <p:extLst>
      <p:ext uri="{BB962C8B-B14F-4D97-AF65-F5344CB8AC3E}">
        <p14:creationId xmlns:p14="http://schemas.microsoft.com/office/powerpoint/2010/main" val="283861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AFA0A-F0AB-7667-912B-5B47ACF5C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9DF7D-1892-C411-5E57-7D5352BE1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2ED26-48F9-339A-D8C2-FC7CEECE426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2C16B3E-0CBE-40B5-F8E9-B40C6704E9B1}"/>
              </a:ext>
            </a:extLst>
          </p:cNvPr>
          <p:cNvSpPr>
            <a:spLocks noGrp="1"/>
          </p:cNvSpPr>
          <p:nvPr>
            <p:ph type="sldNum" sz="quarter" idx="5"/>
          </p:nvPr>
        </p:nvSpPr>
        <p:spPr/>
        <p:txBody>
          <a:bodyPr/>
          <a:lstStyle/>
          <a:p>
            <a:fld id="{E44A1FED-75FF-BE44-A26A-AFF8695AF614}" type="slidenum">
              <a:rPr lang="en-US" smtClean="0"/>
              <a:t>6</a:t>
            </a:fld>
            <a:endParaRPr lang="en-US"/>
          </a:p>
        </p:txBody>
      </p:sp>
    </p:spTree>
    <p:extLst>
      <p:ext uri="{BB962C8B-B14F-4D97-AF65-F5344CB8AC3E}">
        <p14:creationId xmlns:p14="http://schemas.microsoft.com/office/powerpoint/2010/main" val="15376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118C-E42C-19C3-9A70-D255435E2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94F7D-E839-AD44-A1C3-994F42CA3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BF4B7-C485-859A-1AFC-C1E031E498E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D8AF6E1-0B41-99A8-26A2-87114BE6942E}"/>
              </a:ext>
            </a:extLst>
          </p:cNvPr>
          <p:cNvSpPr>
            <a:spLocks noGrp="1"/>
          </p:cNvSpPr>
          <p:nvPr>
            <p:ph type="sldNum" sz="quarter" idx="5"/>
          </p:nvPr>
        </p:nvSpPr>
        <p:spPr/>
        <p:txBody>
          <a:bodyPr/>
          <a:lstStyle/>
          <a:p>
            <a:fld id="{E44A1FED-75FF-BE44-A26A-AFF8695AF614}" type="slidenum">
              <a:rPr lang="en-US" smtClean="0"/>
              <a:t>7</a:t>
            </a:fld>
            <a:endParaRPr lang="en-US"/>
          </a:p>
        </p:txBody>
      </p:sp>
    </p:spTree>
    <p:extLst>
      <p:ext uri="{BB962C8B-B14F-4D97-AF65-F5344CB8AC3E}">
        <p14:creationId xmlns:p14="http://schemas.microsoft.com/office/powerpoint/2010/main" val="825111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44A1FED-75FF-BE44-A26A-AFF8695AF614}" type="slidenum">
              <a:rPr lang="en-US" smtClean="0"/>
              <a:t>8</a:t>
            </a:fld>
            <a:endParaRPr lang="en-US"/>
          </a:p>
        </p:txBody>
      </p:sp>
    </p:spTree>
    <p:extLst>
      <p:ext uri="{BB962C8B-B14F-4D97-AF65-F5344CB8AC3E}">
        <p14:creationId xmlns:p14="http://schemas.microsoft.com/office/powerpoint/2010/main" val="2694839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95240-0416-EE11-AF0B-B87D7E7F6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8526C-7E3D-8615-92A4-A54AF187B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67C11-EF60-3818-477D-66C73731EC5A}"/>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B482556E-EBDA-31A2-6AB5-634F7B3D57D8}"/>
              </a:ext>
            </a:extLst>
          </p:cNvPr>
          <p:cNvSpPr>
            <a:spLocks noGrp="1"/>
          </p:cNvSpPr>
          <p:nvPr>
            <p:ph type="sldNum" sz="quarter" idx="5"/>
          </p:nvPr>
        </p:nvSpPr>
        <p:spPr/>
        <p:txBody>
          <a:bodyPr/>
          <a:lstStyle/>
          <a:p>
            <a:fld id="{E44A1FED-75FF-BE44-A26A-AFF8695AF614}" type="slidenum">
              <a:rPr lang="en-US" smtClean="0"/>
              <a:t>9</a:t>
            </a:fld>
            <a:endParaRPr lang="en-US"/>
          </a:p>
        </p:txBody>
      </p:sp>
    </p:spTree>
    <p:extLst>
      <p:ext uri="{BB962C8B-B14F-4D97-AF65-F5344CB8AC3E}">
        <p14:creationId xmlns:p14="http://schemas.microsoft.com/office/powerpoint/2010/main" val="1852863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rtemisgoldinc.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Ref idx="1001">
        <a:schemeClr val="bg1"/>
      </p:bgRef>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1F5C289-8A7A-3040-B609-BC69F6023F6A}"/>
              </a:ext>
            </a:extLst>
          </p:cNvPr>
          <p:cNvSpPr>
            <a:spLocks noGrp="1"/>
          </p:cNvSpPr>
          <p:nvPr>
            <p:ph type="title"/>
          </p:nvPr>
        </p:nvSpPr>
        <p:spPr>
          <a:xfrm>
            <a:off x="623946" y="266702"/>
            <a:ext cx="10384751" cy="893982"/>
          </a:xfrm>
        </p:spPr>
        <p:txBody>
          <a:bodyPr anchor="ctr">
            <a:normAutofit/>
          </a:bodyPr>
          <a:lstStyle>
            <a:lvl1pPr>
              <a:defRPr sz="2800" b="1">
                <a:solidFill>
                  <a:srgbClr val="4E4D4D"/>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Box 15">
            <a:extLst>
              <a:ext uri="{FF2B5EF4-FFF2-40B4-BE49-F238E27FC236}">
                <a16:creationId xmlns:a16="http://schemas.microsoft.com/office/drawing/2014/main" id="{153A4717-9A7C-1848-BD97-6E764FF1495B}"/>
              </a:ext>
            </a:extLst>
          </p:cNvPr>
          <p:cNvSpPr txBox="1"/>
          <p:nvPr userDrawn="1"/>
        </p:nvSpPr>
        <p:spPr>
          <a:xfrm>
            <a:off x="8499819" y="653365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17" name="Straight Connector 16">
            <a:extLst>
              <a:ext uri="{FF2B5EF4-FFF2-40B4-BE49-F238E27FC236}">
                <a16:creationId xmlns:a16="http://schemas.microsoft.com/office/drawing/2014/main" id="{B2E92323-BEF3-994D-9090-ADE6EE1453CD}"/>
              </a:ext>
            </a:extLst>
          </p:cNvPr>
          <p:cNvCxnSpPr>
            <a:cxnSpLocks/>
          </p:cNvCxnSpPr>
          <p:nvPr userDrawn="1"/>
        </p:nvCxnSpPr>
        <p:spPr>
          <a:xfrm>
            <a:off x="8577309" y="6488441"/>
            <a:ext cx="894863"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623EDF4-2BCF-D747-A814-D1739A45F0BF}"/>
              </a:ext>
            </a:extLst>
          </p:cNvPr>
          <p:cNvSpPr txBox="1"/>
          <p:nvPr userDrawn="1"/>
        </p:nvSpPr>
        <p:spPr>
          <a:xfrm>
            <a:off x="9628689" y="653365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19" name="Straight Connector 18">
            <a:extLst>
              <a:ext uri="{FF2B5EF4-FFF2-40B4-BE49-F238E27FC236}">
                <a16:creationId xmlns:a16="http://schemas.microsoft.com/office/drawing/2014/main" id="{33DC426C-51E7-E741-B5C1-DA9580E3EAB3}"/>
              </a:ext>
            </a:extLst>
          </p:cNvPr>
          <p:cNvCxnSpPr>
            <a:cxnSpLocks/>
          </p:cNvCxnSpPr>
          <p:nvPr userDrawn="1"/>
        </p:nvCxnSpPr>
        <p:spPr>
          <a:xfrm>
            <a:off x="9706179" y="6488441"/>
            <a:ext cx="1214234"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26" name="Footer Placeholder 4">
            <a:extLst>
              <a:ext uri="{FF2B5EF4-FFF2-40B4-BE49-F238E27FC236}">
                <a16:creationId xmlns:a16="http://schemas.microsoft.com/office/drawing/2014/main" id="{52D6D4C4-1638-AE43-ACC8-409E95EF85F5}"/>
              </a:ext>
            </a:extLst>
          </p:cNvPr>
          <p:cNvSpPr>
            <a:spLocks noGrp="1"/>
          </p:cNvSpPr>
          <p:nvPr>
            <p:ph type="ftr" sz="quarter" idx="19"/>
          </p:nvPr>
        </p:nvSpPr>
        <p:spPr>
          <a:xfrm>
            <a:off x="370580" y="6456089"/>
            <a:ext cx="4457165" cy="365125"/>
          </a:xfrm>
        </p:spPr>
        <p:txBody>
          <a:bodyPr/>
          <a:lstStyle>
            <a:lvl1pPr algn="l">
              <a:defRPr sz="800">
                <a:latin typeface="Arial" panose="020B0604020202020204" pitchFamily="34" charset="0"/>
                <a:cs typeface="Arial" panose="020B0604020202020204" pitchFamily="34" charset="0"/>
              </a:defRPr>
            </a:lvl1pPr>
          </a:lstStyle>
          <a:p>
            <a:r>
              <a:rPr lang="en-US"/>
              <a:t>This is an example of the footer</a:t>
            </a:r>
          </a:p>
        </p:txBody>
      </p:sp>
      <p:sp>
        <p:nvSpPr>
          <p:cNvPr id="29" name="Slide Number Placeholder 13">
            <a:extLst>
              <a:ext uri="{FF2B5EF4-FFF2-40B4-BE49-F238E27FC236}">
                <a16:creationId xmlns:a16="http://schemas.microsoft.com/office/drawing/2014/main" id="{A246BD49-8EAB-9C4C-87F6-7FFF7B4621C5}"/>
              </a:ext>
            </a:extLst>
          </p:cNvPr>
          <p:cNvSpPr>
            <a:spLocks noGrp="1"/>
          </p:cNvSpPr>
          <p:nvPr>
            <p:ph type="sldNum" sz="quarter" idx="20"/>
          </p:nvPr>
        </p:nvSpPr>
        <p:spPr>
          <a:xfrm>
            <a:off x="11095462" y="6448961"/>
            <a:ext cx="567801" cy="365125"/>
          </a:xfrm>
        </p:spPr>
        <p:txBody>
          <a:bodyPr/>
          <a:lstStyle>
            <a:lvl1pPr>
              <a:defRPr sz="900">
                <a:solidFill>
                  <a:schemeClr val="bg2">
                    <a:lumMod val="25000"/>
                  </a:schemeClr>
                </a:solidFill>
                <a:latin typeface="Arial" panose="020B0604020202020204" pitchFamily="34" charset="0"/>
                <a:cs typeface="Arial" panose="020B0604020202020204" pitchFamily="34" charset="0"/>
              </a:defRPr>
            </a:lvl1pPr>
          </a:lstStyle>
          <a:p>
            <a:fld id="{19695952-B7C9-4402-AB17-9B6478FEF815}" type="slidenum">
              <a:rPr lang="en-US" smtClean="0"/>
              <a:pPr/>
              <a:t>‹#›</a:t>
            </a:fld>
            <a:endParaRPr lang="en-US"/>
          </a:p>
        </p:txBody>
      </p:sp>
      <p:cxnSp>
        <p:nvCxnSpPr>
          <p:cNvPr id="4" name="Straight Connector 3"/>
          <p:cNvCxnSpPr/>
          <p:nvPr userDrawn="1"/>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56F4B180-B5ED-4CBF-B936-3AB8588EE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918" y="160842"/>
            <a:ext cx="882585" cy="703862"/>
          </a:xfrm>
          <a:prstGeom prst="rect">
            <a:avLst/>
          </a:prstGeom>
        </p:spPr>
      </p:pic>
    </p:spTree>
    <p:extLst>
      <p:ext uri="{BB962C8B-B14F-4D97-AF65-F5344CB8AC3E}">
        <p14:creationId xmlns:p14="http://schemas.microsoft.com/office/powerpoint/2010/main" val="34408783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1"/>
      </p:bgRef>
    </p:bg>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id="{3D44BF11-5A6F-FF4A-AA32-B4245DA8A602}"/>
              </a:ext>
            </a:extLst>
          </p:cNvPr>
          <p:cNvSpPr txBox="1">
            <a:spLocks/>
          </p:cNvSpPr>
          <p:nvPr userDrawn="1"/>
        </p:nvSpPr>
        <p:spPr>
          <a:xfrm>
            <a:off x="2497128" y="5198272"/>
            <a:ext cx="6488078" cy="1129195"/>
          </a:xfrm>
          <a:prstGeom prst="rect">
            <a:avLst/>
          </a:prstGeom>
          <a:effectLst/>
        </p:spPr>
        <p:txBody>
          <a:bodyPr vert="horz" lIns="91440" tIns="45720" rIns="91440" bIns="45720" rtlCol="0" anchor="ctr" anchorCtr="0">
            <a:normAutofit fontScale="92500" lnSpcReduction="20000"/>
          </a:bodyPr>
          <a:lstStyle>
            <a:lvl1pPr algn="l" defTabSz="448479" rtl="0" eaLnBrk="1" latinLnBrk="0" hangingPunct="1">
              <a:spcBef>
                <a:spcPct val="0"/>
              </a:spcBef>
              <a:buNone/>
              <a:defRPr sz="1800" b="1" kern="1200" cap="none">
                <a:ln w="3175" cmpd="sng">
                  <a:noFill/>
                </a:ln>
                <a:solidFill>
                  <a:schemeClr val="accent1">
                    <a:lumMod val="7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48479" rtl="0" eaLnBrk="1" fontAlgn="auto" latinLnBrk="0" hangingPunct="1">
              <a:lnSpc>
                <a:spcPct val="150000"/>
              </a:lnSpc>
              <a:spcBef>
                <a:spcPct val="0"/>
              </a:spcBef>
              <a:spcAft>
                <a:spcPts val="0"/>
              </a:spcAft>
              <a:buClrTx/>
              <a:buSzTx/>
              <a:buFontTx/>
              <a:buNone/>
              <a:tabLst/>
              <a:defRPr/>
            </a:pPr>
            <a:r>
              <a:rPr kumimoji="0" lang="en-US" sz="1500" b="1" i="0" u="none" strike="noStrike" kern="1200" cap="none" spc="0" normalizeH="0" baseline="0" noProof="0">
                <a:ln w="3175" cmpd="sng">
                  <a:noFill/>
                </a:ln>
                <a:solidFill>
                  <a:srgbClr val="E6B711"/>
                </a:solidFill>
                <a:effectLst/>
                <a:uLnTx/>
                <a:uFillTx/>
                <a:latin typeface="Arial" panose="020B0604020202020204" pitchFamily="34" charset="0"/>
                <a:ea typeface="+mj-ea"/>
                <a:cs typeface="Arial" panose="020B0604020202020204" pitchFamily="34" charset="0"/>
              </a:rPr>
              <a:t>Artemis Gold Inc.</a:t>
            </a:r>
          </a:p>
          <a:p>
            <a:pPr marL="0" marR="0" lvl="0" indent="0" algn="l" defTabSz="448479" rtl="0" eaLnBrk="1" fontAlgn="auto" latinLnBrk="0" hangingPunct="1">
              <a:lnSpc>
                <a:spcPct val="150000"/>
              </a:lnSpc>
              <a:spcBef>
                <a:spcPct val="0"/>
              </a:spcBef>
              <a:spcAft>
                <a:spcPts val="0"/>
              </a:spcAft>
              <a:buClrTx/>
              <a:buSzTx/>
              <a:buFontTx/>
              <a:buNone/>
              <a:tabLst/>
              <a:defRPr/>
            </a:pPr>
            <a:r>
              <a:rPr kumimoji="0" lang="en-US" sz="1400" b="0" i="0" u="none" strike="noStrike" kern="1200" cap="none" spc="0" normalizeH="0" baseline="0" noProof="0">
                <a:ln w="3175" cmpd="sng">
                  <a:noFill/>
                </a:ln>
                <a:solidFill>
                  <a:schemeClr val="tx2"/>
                </a:solidFill>
                <a:effectLst/>
                <a:uLnTx/>
                <a:uFillTx/>
                <a:latin typeface="Arial" panose="020B0604020202020204" pitchFamily="34" charset="0"/>
                <a:ea typeface="+mj-ea"/>
                <a:cs typeface="Arial" panose="020B0604020202020204" pitchFamily="34" charset="0"/>
              </a:rPr>
              <a:t>+1 (604) 558-1107 </a:t>
            </a:r>
            <a:r>
              <a:rPr kumimoji="0" lang="en-US" sz="1400" b="0" i="0" u="none" strike="noStrike" kern="1200" cap="none" spc="0" normalizeH="0" baseline="0" noProof="0">
                <a:ln w="3175" cmpd="sng">
                  <a:noFill/>
                </a:ln>
                <a:solidFill>
                  <a:schemeClr val="accent1"/>
                </a:solidFill>
                <a:effectLst/>
                <a:uLnTx/>
                <a:uFillTx/>
                <a:latin typeface="Arial" panose="020B0604020202020204" pitchFamily="34" charset="0"/>
                <a:ea typeface="+mj-ea"/>
                <a:cs typeface="Arial" panose="020B0604020202020204" pitchFamily="34" charset="0"/>
              </a:rPr>
              <a:t>|</a:t>
            </a:r>
            <a:r>
              <a:rPr kumimoji="0" lang="en-US" sz="1400" b="0" i="0" u="none" strike="noStrike" kern="1200" cap="none" spc="0" normalizeH="0" baseline="0" noProof="0">
                <a:ln w="3175" cmpd="sng">
                  <a:noFill/>
                </a:ln>
                <a:solidFill>
                  <a:schemeClr val="tx2"/>
                </a:solidFill>
                <a:effectLst/>
                <a:uLnTx/>
                <a:uFillTx/>
                <a:latin typeface="Arial" panose="020B0604020202020204" pitchFamily="34" charset="0"/>
                <a:ea typeface="+mj-ea"/>
                <a:cs typeface="Arial" panose="020B0604020202020204" pitchFamily="34" charset="0"/>
              </a:rPr>
              <a:t> info@artemisgoldinc.com </a:t>
            </a:r>
            <a:br>
              <a:rPr kumimoji="0" lang="en-US" sz="1400" b="0" i="0" u="none" strike="noStrike" kern="1200" cap="none" spc="0" normalizeH="0" baseline="0" noProof="0">
                <a:ln w="3175" cmpd="sng">
                  <a:noFill/>
                </a:ln>
                <a:solidFill>
                  <a:schemeClr val="tx2"/>
                </a:solidFill>
                <a:effectLst/>
                <a:uLnTx/>
                <a:uFillTx/>
                <a:latin typeface="Arial" panose="020B0604020202020204" pitchFamily="34" charset="0"/>
                <a:ea typeface="+mj-ea"/>
                <a:cs typeface="Arial" panose="020B0604020202020204" pitchFamily="34" charset="0"/>
              </a:rPr>
            </a:br>
            <a:r>
              <a:rPr kumimoji="0" lang="en-US" sz="1400" b="0" i="0" u="none" strike="noStrike" kern="1200" cap="none" spc="0" normalizeH="0" baseline="0" noProof="0">
                <a:ln w="3175" cmpd="sng">
                  <a:noFill/>
                </a:ln>
                <a:solidFill>
                  <a:schemeClr val="tx2"/>
                </a:solidFill>
                <a:effectLst/>
                <a:uLnTx/>
                <a:uFillTx/>
                <a:latin typeface="Arial" panose="020B0604020202020204" pitchFamily="34" charset="0"/>
                <a:ea typeface="+mj-ea"/>
                <a:cs typeface="Arial" panose="020B0604020202020204" pitchFamily="34" charset="0"/>
              </a:rPr>
              <a:t>3083 - 595 Burrard Street, Vancouver, BC, Canada V7X 1L3</a:t>
            </a:r>
            <a:br>
              <a:rPr kumimoji="0" lang="en-US" sz="1400" b="0" i="0" u="none" strike="noStrike" kern="1200" cap="none" spc="0" normalizeH="0" baseline="0" noProof="0">
                <a:ln w="3175" cmpd="sng">
                  <a:noFill/>
                </a:ln>
                <a:solidFill>
                  <a:schemeClr val="tx2"/>
                </a:solidFill>
                <a:effectLst/>
                <a:uLnTx/>
                <a:uFillTx/>
                <a:latin typeface="Arial" panose="020B0604020202020204" pitchFamily="34" charset="0"/>
                <a:ea typeface="+mj-ea"/>
                <a:cs typeface="Arial" panose="020B0604020202020204" pitchFamily="34" charset="0"/>
              </a:rPr>
            </a:br>
            <a:r>
              <a:rPr kumimoji="0" lang="en-US" sz="1400" b="0" i="0" u="none" strike="noStrike" kern="1200" cap="none" spc="0" normalizeH="0" baseline="0" noProof="0">
                <a:ln w="3175" cmpd="sng">
                  <a:noFill/>
                </a:ln>
                <a:solidFill>
                  <a:srgbClr val="E6B711"/>
                </a:solidFill>
                <a:effectLst/>
                <a:uLnTx/>
                <a:uFillTx/>
                <a:latin typeface="Arial" panose="020B0604020202020204" pitchFamily="34" charset="0"/>
                <a:ea typeface="+mj-ea"/>
                <a:cs typeface="Arial" panose="020B0604020202020204" pitchFamily="34" charset="0"/>
                <a:hlinkClick r:id="rId2">
                  <a:extLst>
                    <a:ext uri="{A12FA001-AC4F-418D-AE19-62706E023703}">
                      <ahyp:hlinkClr xmlns:ahyp="http://schemas.microsoft.com/office/drawing/2018/hyperlinkcolor" val="tx"/>
                    </a:ext>
                  </a:extLst>
                </a:hlinkClick>
              </a:rPr>
              <a:t>www.artemisgoldinc.com</a:t>
            </a:r>
            <a:r>
              <a:rPr kumimoji="0" lang="en-US" sz="1400" b="0" i="0" u="none" strike="noStrike" kern="1200" cap="none" spc="0" normalizeH="0" baseline="0" noProof="0">
                <a:ln w="3175" cmpd="sng">
                  <a:noFill/>
                </a:ln>
                <a:solidFill>
                  <a:srgbClr val="E6B711"/>
                </a:solidFill>
                <a:effectLst/>
                <a:uLnTx/>
                <a:uFillTx/>
                <a:latin typeface="Arial" panose="020B0604020202020204" pitchFamily="34" charset="0"/>
                <a:ea typeface="+mj-ea"/>
                <a:cs typeface="Arial" panose="020B0604020202020204" pitchFamily="34" charset="0"/>
              </a:rPr>
              <a:t> </a:t>
            </a:r>
            <a:endParaRPr kumimoji="0" lang="en-US" sz="2000" b="0" i="0" u="none" strike="noStrike" kern="1200" cap="none" spc="0" normalizeH="0" baseline="0" noProof="0">
              <a:ln w="3175" cmpd="sng">
                <a:noFill/>
              </a:ln>
              <a:solidFill>
                <a:srgbClr val="E6B711"/>
              </a:solidFill>
              <a:effectLst/>
              <a:uLnTx/>
              <a:uFillTx/>
              <a:latin typeface="Arial" panose="020B0604020202020204" pitchFamily="34" charset="0"/>
              <a:ea typeface="+mj-ea"/>
              <a:cs typeface="Arial" panose="020B0604020202020204" pitchFamily="34" charset="0"/>
            </a:endParaRPr>
          </a:p>
        </p:txBody>
      </p:sp>
      <p:sp>
        <p:nvSpPr>
          <p:cNvPr id="25" name="Picture Placeholder 6">
            <a:extLst>
              <a:ext uri="{FF2B5EF4-FFF2-40B4-BE49-F238E27FC236}">
                <a16:creationId xmlns:a16="http://schemas.microsoft.com/office/drawing/2014/main" id="{FE46C5F0-C117-044F-87C3-9015659BC115}"/>
              </a:ext>
            </a:extLst>
          </p:cNvPr>
          <p:cNvSpPr>
            <a:spLocks noGrp="1"/>
          </p:cNvSpPr>
          <p:nvPr>
            <p:ph type="pic" sz="quarter" idx="10"/>
          </p:nvPr>
        </p:nvSpPr>
        <p:spPr>
          <a:xfrm>
            <a:off x="0" y="1361916"/>
            <a:ext cx="12187765" cy="3274020"/>
          </a:xfrm>
          <a:pattFill prst="pct5">
            <a:fgClr>
              <a:schemeClr val="accent1"/>
            </a:fgClr>
            <a:bgClr>
              <a:schemeClr val="bg1"/>
            </a:bgClr>
          </a:pattFill>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sp>
        <p:nvSpPr>
          <p:cNvPr id="35" name="TextBox 34">
            <a:extLst>
              <a:ext uri="{FF2B5EF4-FFF2-40B4-BE49-F238E27FC236}">
                <a16:creationId xmlns:a16="http://schemas.microsoft.com/office/drawing/2014/main" id="{43591C85-DC0F-6748-AD8F-E13088E1F940}"/>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36" name="Straight Connector 35">
            <a:extLst>
              <a:ext uri="{FF2B5EF4-FFF2-40B4-BE49-F238E27FC236}">
                <a16:creationId xmlns:a16="http://schemas.microsoft.com/office/drawing/2014/main" id="{C60F7282-35F1-B645-90B3-BF66C6E502DF}"/>
              </a:ext>
            </a:extLst>
          </p:cNvPr>
          <p:cNvCxnSpPr>
            <a:cxnSpLocks/>
          </p:cNvCxnSpPr>
          <p:nvPr userDrawn="1"/>
        </p:nvCxnSpPr>
        <p:spPr>
          <a:xfrm>
            <a:off x="8577309" y="6402377"/>
            <a:ext cx="894863"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0C5D6-A558-834C-BD29-4550003B8789}"/>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38" name="Straight Connector 37">
            <a:extLst>
              <a:ext uri="{FF2B5EF4-FFF2-40B4-BE49-F238E27FC236}">
                <a16:creationId xmlns:a16="http://schemas.microsoft.com/office/drawing/2014/main" id="{E331C870-A542-1747-AD39-61F61ACB69F7}"/>
              </a:ext>
            </a:extLst>
          </p:cNvPr>
          <p:cNvCxnSpPr>
            <a:cxnSpLocks/>
          </p:cNvCxnSpPr>
          <p:nvPr userDrawn="1"/>
        </p:nvCxnSpPr>
        <p:spPr>
          <a:xfrm>
            <a:off x="9706179" y="6402377"/>
            <a:ext cx="1214234"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40" name="Slide Number Placeholder 13">
            <a:extLst>
              <a:ext uri="{FF2B5EF4-FFF2-40B4-BE49-F238E27FC236}">
                <a16:creationId xmlns:a16="http://schemas.microsoft.com/office/drawing/2014/main" id="{52B19C50-4C66-714A-A3EF-16B6F330A036}"/>
              </a:ext>
            </a:extLst>
          </p:cNvPr>
          <p:cNvSpPr>
            <a:spLocks noGrp="1"/>
          </p:cNvSpPr>
          <p:nvPr>
            <p:ph type="sldNum" sz="quarter" idx="20"/>
          </p:nvPr>
        </p:nvSpPr>
        <p:spPr>
          <a:xfrm>
            <a:off x="11095462" y="6395171"/>
            <a:ext cx="567801" cy="365125"/>
          </a:xfrm>
        </p:spPr>
        <p:txBody>
          <a:bodyPr/>
          <a:lstStyle>
            <a:lvl1pPr>
              <a:defRPr sz="800">
                <a:latin typeface="Arial" panose="020B0604020202020204" pitchFamily="34" charset="0"/>
                <a:cs typeface="Arial" panose="020B0604020202020204" pitchFamily="34" charset="0"/>
              </a:defRPr>
            </a:lvl1pPr>
          </a:lstStyle>
          <a:p>
            <a:fld id="{19695952-B7C9-4402-AB17-9B6478FEF815}" type="slidenum">
              <a:rPr lang="en-US" smtClean="0"/>
              <a:pPr/>
              <a:t>‹#›</a:t>
            </a:fld>
            <a:endParaRPr lang="en-US"/>
          </a:p>
        </p:txBody>
      </p:sp>
      <p:pic>
        <p:nvPicPr>
          <p:cNvPr id="3" name="Picture 2" descr="Logo, company name&#10;&#10;Description automatically generated">
            <a:extLst>
              <a:ext uri="{FF2B5EF4-FFF2-40B4-BE49-F238E27FC236}">
                <a16:creationId xmlns:a16="http://schemas.microsoft.com/office/drawing/2014/main" id="{4AFEC379-FC7A-C095-406C-D87E2E9F4C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188" y="5007111"/>
            <a:ext cx="1655619" cy="1320356"/>
          </a:xfrm>
          <a:prstGeom prst="rect">
            <a:avLst/>
          </a:prstGeom>
        </p:spPr>
      </p:pic>
      <p:sp>
        <p:nvSpPr>
          <p:cNvPr id="17" name="Title 1">
            <a:extLst>
              <a:ext uri="{FF2B5EF4-FFF2-40B4-BE49-F238E27FC236}">
                <a16:creationId xmlns:a16="http://schemas.microsoft.com/office/drawing/2014/main" id="{11F5C289-8A7A-3040-B609-BC69F6023F6A}"/>
              </a:ext>
            </a:extLst>
          </p:cNvPr>
          <p:cNvSpPr>
            <a:spLocks noGrp="1"/>
          </p:cNvSpPr>
          <p:nvPr>
            <p:ph type="title"/>
          </p:nvPr>
        </p:nvSpPr>
        <p:spPr>
          <a:xfrm>
            <a:off x="623946" y="266702"/>
            <a:ext cx="10384751" cy="893982"/>
          </a:xfrm>
        </p:spPr>
        <p:txBody>
          <a:bodyPr anchor="ctr">
            <a:normAutofit/>
          </a:bodyPr>
          <a:lstStyle>
            <a:lvl1pPr>
              <a:defRPr sz="2800" b="1">
                <a:solidFill>
                  <a:srgbClr val="4E4D4D"/>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8" name="Straight Connector 17"/>
          <p:cNvCxnSpPr/>
          <p:nvPr userDrawn="1"/>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686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45"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s">
    <p:bg>
      <p:bgRef idx="1001">
        <a:schemeClr val="bg1"/>
      </p:bgRef>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6ACFCF77-6535-8C43-AE84-890E432571E1}"/>
              </a:ext>
            </a:extLst>
          </p:cNvPr>
          <p:cNvSpPr>
            <a:spLocks noGrp="1"/>
          </p:cNvSpPr>
          <p:nvPr>
            <p:ph sz="quarter" idx="21"/>
          </p:nvPr>
        </p:nvSpPr>
        <p:spPr>
          <a:xfrm>
            <a:off x="370580" y="1396998"/>
            <a:ext cx="11292683" cy="4841869"/>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39948D0-738E-384E-AE06-17F6183500C7}"/>
              </a:ext>
            </a:extLst>
          </p:cNvPr>
          <p:cNvGrpSpPr/>
          <p:nvPr userDrawn="1"/>
        </p:nvGrpSpPr>
        <p:grpSpPr>
          <a:xfrm>
            <a:off x="0" y="3003"/>
            <a:ext cx="12192000" cy="132197"/>
            <a:chOff x="0" y="12147"/>
            <a:chExt cx="12192000" cy="132197"/>
          </a:xfrm>
        </p:grpSpPr>
        <p:sp>
          <p:nvSpPr>
            <p:cNvPr id="19" name="Rectangle 18">
              <a:extLst>
                <a:ext uri="{FF2B5EF4-FFF2-40B4-BE49-F238E27FC236}">
                  <a16:creationId xmlns:a16="http://schemas.microsoft.com/office/drawing/2014/main" id="{787B956E-5407-5042-9CF7-D2D94714C587}"/>
                </a:ext>
              </a:extLst>
            </p:cNvPr>
            <p:cNvSpPr/>
            <p:nvPr userDrawn="1"/>
          </p:nvSpPr>
          <p:spPr>
            <a:xfrm>
              <a:off x="0" y="40007"/>
              <a:ext cx="12187765" cy="1043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28A851-7013-3642-9C1A-783203F40410}"/>
                </a:ext>
              </a:extLst>
            </p:cNvPr>
            <p:cNvSpPr/>
            <p:nvPr userDrawn="1"/>
          </p:nvSpPr>
          <p:spPr>
            <a:xfrm>
              <a:off x="4235" y="12147"/>
              <a:ext cx="12187765" cy="86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pic>
        <p:nvPicPr>
          <p:cNvPr id="21" name="Picture 20" descr="Logo, company name&#10;&#10;Description automatically generated">
            <a:extLst>
              <a:ext uri="{FF2B5EF4-FFF2-40B4-BE49-F238E27FC236}">
                <a16:creationId xmlns:a16="http://schemas.microsoft.com/office/drawing/2014/main" id="{6C66CE2C-5B7B-324A-83B5-53DB2A0EC8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580" y="462829"/>
            <a:ext cx="686060" cy="529789"/>
          </a:xfrm>
          <a:prstGeom prst="rect">
            <a:avLst/>
          </a:prstGeom>
        </p:spPr>
      </p:pic>
      <p:sp>
        <p:nvSpPr>
          <p:cNvPr id="22" name="Title 1">
            <a:extLst>
              <a:ext uri="{FF2B5EF4-FFF2-40B4-BE49-F238E27FC236}">
                <a16:creationId xmlns:a16="http://schemas.microsoft.com/office/drawing/2014/main" id="{E9D1173C-2195-D24A-8E73-17C674D8F106}"/>
              </a:ext>
            </a:extLst>
          </p:cNvPr>
          <p:cNvSpPr>
            <a:spLocks noGrp="1"/>
          </p:cNvSpPr>
          <p:nvPr>
            <p:ph type="title"/>
          </p:nvPr>
        </p:nvSpPr>
        <p:spPr>
          <a:xfrm>
            <a:off x="1445228" y="365126"/>
            <a:ext cx="10218036" cy="893982"/>
          </a:xfrm>
        </p:spPr>
        <p:txBody>
          <a:bodyPr anchor="ctr">
            <a:normAutofit/>
          </a:bodyPr>
          <a:lstStyle>
            <a:lvl1pPr>
              <a:defRPr sz="3600">
                <a:solidFill>
                  <a:schemeClr val="tx2"/>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C1DD20DF-EE08-394F-8CE6-D6B05D5B8DAE}"/>
              </a:ext>
            </a:extLst>
          </p:cNvPr>
          <p:cNvCxnSpPr>
            <a:cxnSpLocks/>
          </p:cNvCxnSpPr>
          <p:nvPr userDrawn="1"/>
        </p:nvCxnSpPr>
        <p:spPr>
          <a:xfrm>
            <a:off x="1277938" y="396209"/>
            <a:ext cx="0" cy="8318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70171BA-54AD-AB4A-A46E-5782D831E072}"/>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cs typeface="Poppins Medium" panose="00000600000000000000" pitchFamily="2" charset="0"/>
              </a:rPr>
              <a:t>TSX Venture: ARTG</a:t>
            </a:r>
          </a:p>
        </p:txBody>
      </p:sp>
      <p:cxnSp>
        <p:nvCxnSpPr>
          <p:cNvPr id="28" name="Straight Connector 27">
            <a:extLst>
              <a:ext uri="{FF2B5EF4-FFF2-40B4-BE49-F238E27FC236}">
                <a16:creationId xmlns:a16="http://schemas.microsoft.com/office/drawing/2014/main" id="{448E204D-202C-5544-9317-46B3740A2A0C}"/>
              </a:ext>
            </a:extLst>
          </p:cNvPr>
          <p:cNvCxnSpPr>
            <a:cxnSpLocks/>
          </p:cNvCxnSpPr>
          <p:nvPr userDrawn="1"/>
        </p:nvCxnSpPr>
        <p:spPr>
          <a:xfrm>
            <a:off x="8577309" y="6456167"/>
            <a:ext cx="894863"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1B57672-8F11-AC4A-8669-99645992B0A3}"/>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cs typeface="Poppins Medium" panose="00000600000000000000" pitchFamily="2" charset="0"/>
              </a:rPr>
              <a:t>www.artemisgoldinc.com</a:t>
            </a:r>
          </a:p>
        </p:txBody>
      </p:sp>
      <p:cxnSp>
        <p:nvCxnSpPr>
          <p:cNvPr id="30" name="Straight Connector 29">
            <a:extLst>
              <a:ext uri="{FF2B5EF4-FFF2-40B4-BE49-F238E27FC236}">
                <a16:creationId xmlns:a16="http://schemas.microsoft.com/office/drawing/2014/main" id="{63101626-2718-454D-B5F2-C2978A398417}"/>
              </a:ext>
            </a:extLst>
          </p:cNvPr>
          <p:cNvCxnSpPr>
            <a:cxnSpLocks/>
          </p:cNvCxnSpPr>
          <p:nvPr userDrawn="1"/>
        </p:nvCxnSpPr>
        <p:spPr>
          <a:xfrm>
            <a:off x="9706179" y="6456167"/>
            <a:ext cx="937971"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31" name="Footer Placeholder 4">
            <a:extLst>
              <a:ext uri="{FF2B5EF4-FFF2-40B4-BE49-F238E27FC236}">
                <a16:creationId xmlns:a16="http://schemas.microsoft.com/office/drawing/2014/main" id="{46654820-84BE-BA4A-9909-3B0FDFDBCC01}"/>
              </a:ext>
            </a:extLst>
          </p:cNvPr>
          <p:cNvSpPr>
            <a:spLocks noGrp="1"/>
          </p:cNvSpPr>
          <p:nvPr>
            <p:ph type="ftr" sz="quarter" idx="19"/>
          </p:nvPr>
        </p:nvSpPr>
        <p:spPr>
          <a:xfrm>
            <a:off x="370580" y="6402299"/>
            <a:ext cx="4457165" cy="365125"/>
          </a:xfrm>
        </p:spPr>
        <p:txBody>
          <a:bodyPr/>
          <a:lstStyle>
            <a:lvl1pPr algn="l">
              <a:defRPr sz="800"/>
            </a:lvl1pPr>
          </a:lstStyle>
          <a:p>
            <a:r>
              <a:rPr lang="en-US"/>
              <a:t>This is an example of the footer</a:t>
            </a:r>
          </a:p>
        </p:txBody>
      </p:sp>
      <p:sp>
        <p:nvSpPr>
          <p:cNvPr id="32" name="Slide Number Placeholder 13">
            <a:extLst>
              <a:ext uri="{FF2B5EF4-FFF2-40B4-BE49-F238E27FC236}">
                <a16:creationId xmlns:a16="http://schemas.microsoft.com/office/drawing/2014/main" id="{F76CDB6F-3288-1140-83B8-FEF5B5B010BB}"/>
              </a:ext>
            </a:extLst>
          </p:cNvPr>
          <p:cNvSpPr>
            <a:spLocks noGrp="1"/>
          </p:cNvSpPr>
          <p:nvPr>
            <p:ph type="sldNum" sz="quarter" idx="20"/>
          </p:nvPr>
        </p:nvSpPr>
        <p:spPr>
          <a:xfrm>
            <a:off x="11095462" y="6395171"/>
            <a:ext cx="567801" cy="365125"/>
          </a:xfrm>
        </p:spPr>
        <p:txBody>
          <a:bodyPr/>
          <a:lstStyle>
            <a:lvl1pPr>
              <a:defRPr sz="800"/>
            </a:lvl1pPr>
          </a:lstStyle>
          <a:p>
            <a:fld id="{19695952-B7C9-4402-AB17-9B6478FEF815}" type="slidenum">
              <a:rPr lang="en-US" smtClean="0"/>
              <a:pPr/>
              <a:t>‹#›</a:t>
            </a:fld>
            <a:endParaRPr lang="en-US"/>
          </a:p>
        </p:txBody>
      </p:sp>
    </p:spTree>
    <p:extLst>
      <p:ext uri="{BB962C8B-B14F-4D97-AF65-F5344CB8AC3E}">
        <p14:creationId xmlns:p14="http://schemas.microsoft.com/office/powerpoint/2010/main" val="407829496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p:bg>
      <p:bgRef idx="1001">
        <a:schemeClr val="bg1"/>
      </p:bgRef>
    </p:bg>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B82D2B8E-D493-D343-AE00-C5382DE0277E}"/>
              </a:ext>
            </a:extLst>
          </p:cNvPr>
          <p:cNvSpPr>
            <a:spLocks noGrp="1"/>
          </p:cNvSpPr>
          <p:nvPr>
            <p:ph sz="quarter" idx="21"/>
          </p:nvPr>
        </p:nvSpPr>
        <p:spPr>
          <a:xfrm>
            <a:off x="3003569" y="1262795"/>
            <a:ext cx="2221675" cy="1325927"/>
          </a:xfrm>
        </p:spPr>
        <p:txBody>
          <a:bodyPr>
            <a:noAutofit/>
          </a:bodyPr>
          <a:lstStyle>
            <a:lvl1pPr marL="0" indent="0">
              <a:buNone/>
              <a:defRPr sz="1000">
                <a:solidFill>
                  <a:schemeClr val="tx2"/>
                </a:solidFill>
              </a:defRPr>
            </a:lvl1pPr>
            <a:lvl2pPr marL="457200" indent="0">
              <a:buNone/>
              <a:defRPr sz="900">
                <a:solidFill>
                  <a:schemeClr val="tx2"/>
                </a:solidFill>
              </a:defRPr>
            </a:lvl2pPr>
            <a:lvl3pPr marL="914400" indent="0">
              <a:buNone/>
              <a:defRPr sz="800">
                <a:solidFill>
                  <a:schemeClr val="tx2"/>
                </a:solidFill>
              </a:defRPr>
            </a:lvl3pPr>
            <a:lvl4pPr marL="1371600" indent="0">
              <a:buNone/>
              <a:defRPr sz="700">
                <a:solidFill>
                  <a:schemeClr val="tx2"/>
                </a:solidFill>
              </a:defRPr>
            </a:lvl4pPr>
            <a:lvl5pPr marL="1828800" indent="0">
              <a:buNone/>
              <a:defRPr sz="700">
                <a:solidFill>
                  <a:schemeClr val="tx2"/>
                </a:solidFill>
              </a:defRPr>
            </a:lvl5pPr>
          </a:lstStyle>
          <a:p>
            <a:pPr lvl="0"/>
            <a:r>
              <a:rPr lang="en-US"/>
              <a:t>Click to edit Master text styles</a:t>
            </a:r>
          </a:p>
        </p:txBody>
      </p:sp>
      <p:grpSp>
        <p:nvGrpSpPr>
          <p:cNvPr id="27" name="Group 26">
            <a:extLst>
              <a:ext uri="{FF2B5EF4-FFF2-40B4-BE49-F238E27FC236}">
                <a16:creationId xmlns:a16="http://schemas.microsoft.com/office/drawing/2014/main" id="{5B7B3F09-E99C-C24A-820E-EDA482F1DDA9}"/>
              </a:ext>
            </a:extLst>
          </p:cNvPr>
          <p:cNvGrpSpPr/>
          <p:nvPr userDrawn="1"/>
        </p:nvGrpSpPr>
        <p:grpSpPr>
          <a:xfrm>
            <a:off x="0" y="3003"/>
            <a:ext cx="12192000" cy="132197"/>
            <a:chOff x="0" y="12147"/>
            <a:chExt cx="12192000" cy="132197"/>
          </a:xfrm>
        </p:grpSpPr>
        <p:sp>
          <p:nvSpPr>
            <p:cNvPr id="29" name="Rectangle 28">
              <a:extLst>
                <a:ext uri="{FF2B5EF4-FFF2-40B4-BE49-F238E27FC236}">
                  <a16:creationId xmlns:a16="http://schemas.microsoft.com/office/drawing/2014/main" id="{6FB18733-3408-A14F-B945-1F9F24060CCD}"/>
                </a:ext>
              </a:extLst>
            </p:cNvPr>
            <p:cNvSpPr/>
            <p:nvPr userDrawn="1"/>
          </p:nvSpPr>
          <p:spPr>
            <a:xfrm>
              <a:off x="0" y="40007"/>
              <a:ext cx="12187765" cy="104337"/>
            </a:xfrm>
            <a:prstGeom prst="rect">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F8FDA4B-0BBA-3B4F-9B99-3507F9B4C659}"/>
                </a:ext>
              </a:extLst>
            </p:cNvPr>
            <p:cNvSpPr/>
            <p:nvPr userDrawn="1"/>
          </p:nvSpPr>
          <p:spPr>
            <a:xfrm>
              <a:off x="4235" y="12147"/>
              <a:ext cx="12187765" cy="86101"/>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33" name="Title 1">
            <a:extLst>
              <a:ext uri="{FF2B5EF4-FFF2-40B4-BE49-F238E27FC236}">
                <a16:creationId xmlns:a16="http://schemas.microsoft.com/office/drawing/2014/main" id="{588DBA54-98A1-0F4E-AC94-9CC99F8B0936}"/>
              </a:ext>
            </a:extLst>
          </p:cNvPr>
          <p:cNvSpPr>
            <a:spLocks noGrp="1"/>
          </p:cNvSpPr>
          <p:nvPr>
            <p:ph type="title"/>
          </p:nvPr>
        </p:nvSpPr>
        <p:spPr>
          <a:xfrm>
            <a:off x="1445228" y="437238"/>
            <a:ext cx="10215634" cy="713507"/>
          </a:xfrm>
        </p:spPr>
        <p:txBody>
          <a:bodyPr anchor="ctr">
            <a:normAutofit/>
          </a:bodyPr>
          <a:lstStyle>
            <a:lvl1pP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34" name="Straight Connector 33">
            <a:extLst>
              <a:ext uri="{FF2B5EF4-FFF2-40B4-BE49-F238E27FC236}">
                <a16:creationId xmlns:a16="http://schemas.microsoft.com/office/drawing/2014/main" id="{3B338571-46A4-4044-9926-D50D70464838}"/>
              </a:ext>
            </a:extLst>
          </p:cNvPr>
          <p:cNvCxnSpPr>
            <a:cxnSpLocks/>
          </p:cNvCxnSpPr>
          <p:nvPr userDrawn="1"/>
        </p:nvCxnSpPr>
        <p:spPr>
          <a:xfrm>
            <a:off x="1277938" y="396209"/>
            <a:ext cx="0" cy="8318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Picture Placeholder 7">
            <a:extLst>
              <a:ext uri="{FF2B5EF4-FFF2-40B4-BE49-F238E27FC236}">
                <a16:creationId xmlns:a16="http://schemas.microsoft.com/office/drawing/2014/main" id="{B30E9DAA-267F-854D-82EA-17D9DC657014}"/>
              </a:ext>
            </a:extLst>
          </p:cNvPr>
          <p:cNvSpPr>
            <a:spLocks noGrp="1"/>
          </p:cNvSpPr>
          <p:nvPr>
            <p:ph type="pic" sz="quarter" idx="22"/>
          </p:nvPr>
        </p:nvSpPr>
        <p:spPr>
          <a:xfrm>
            <a:off x="1445227" y="1262795"/>
            <a:ext cx="1421694" cy="1325927"/>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54" name="Content Placeholder 29">
            <a:extLst>
              <a:ext uri="{FF2B5EF4-FFF2-40B4-BE49-F238E27FC236}">
                <a16:creationId xmlns:a16="http://schemas.microsoft.com/office/drawing/2014/main" id="{6FEBDB7B-D050-F94F-9735-E2D7A79C80E2}"/>
              </a:ext>
            </a:extLst>
          </p:cNvPr>
          <p:cNvSpPr>
            <a:spLocks noGrp="1"/>
          </p:cNvSpPr>
          <p:nvPr>
            <p:ph sz="quarter" idx="33"/>
          </p:nvPr>
        </p:nvSpPr>
        <p:spPr>
          <a:xfrm>
            <a:off x="9511778" y="1275228"/>
            <a:ext cx="2136005" cy="1313489"/>
          </a:xfrm>
        </p:spPr>
        <p:txBody>
          <a:bodyPr>
            <a:noAutofit/>
          </a:bodyPr>
          <a:lstStyle>
            <a:lvl1pPr marL="0" indent="0">
              <a:buNone/>
              <a:defRPr sz="1000">
                <a:solidFill>
                  <a:schemeClr val="tx2"/>
                </a:solidFill>
              </a:defRPr>
            </a:lvl1pPr>
            <a:lvl2pPr marL="457200" indent="0">
              <a:buNone/>
              <a:defRPr sz="900">
                <a:solidFill>
                  <a:schemeClr val="tx2"/>
                </a:solidFill>
              </a:defRPr>
            </a:lvl2pPr>
            <a:lvl3pPr marL="914400" indent="0">
              <a:buNone/>
              <a:defRPr sz="800">
                <a:solidFill>
                  <a:schemeClr val="tx2"/>
                </a:solidFill>
              </a:defRPr>
            </a:lvl3pPr>
            <a:lvl4pPr marL="1371600" indent="0">
              <a:buNone/>
              <a:defRPr sz="700">
                <a:solidFill>
                  <a:schemeClr val="tx2"/>
                </a:solidFill>
              </a:defRPr>
            </a:lvl4pPr>
            <a:lvl5pPr marL="1828800" indent="0">
              <a:buNone/>
              <a:defRPr sz="700">
                <a:solidFill>
                  <a:schemeClr val="tx2"/>
                </a:solidFill>
              </a:defRPr>
            </a:lvl5pPr>
          </a:lstStyle>
          <a:p>
            <a:pPr lvl="0"/>
            <a:r>
              <a:rPr lang="en-US"/>
              <a:t>Click to edit Master text styles</a:t>
            </a:r>
          </a:p>
        </p:txBody>
      </p:sp>
      <p:sp>
        <p:nvSpPr>
          <p:cNvPr id="73" name="Content Placeholder 29">
            <a:extLst>
              <a:ext uri="{FF2B5EF4-FFF2-40B4-BE49-F238E27FC236}">
                <a16:creationId xmlns:a16="http://schemas.microsoft.com/office/drawing/2014/main" id="{3E030A34-6219-A043-ABD3-1C9E8D2B1902}"/>
              </a:ext>
            </a:extLst>
          </p:cNvPr>
          <p:cNvSpPr>
            <a:spLocks noGrp="1"/>
          </p:cNvSpPr>
          <p:nvPr>
            <p:ph sz="quarter" idx="46" hasCustomPrompt="1"/>
          </p:nvPr>
        </p:nvSpPr>
        <p:spPr>
          <a:xfrm>
            <a:off x="9511778" y="3927009"/>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90" name="Footer Placeholder 4">
            <a:extLst>
              <a:ext uri="{FF2B5EF4-FFF2-40B4-BE49-F238E27FC236}">
                <a16:creationId xmlns:a16="http://schemas.microsoft.com/office/drawing/2014/main" id="{4FF2A07E-C07F-B049-AAFF-58B82C3A0A0F}"/>
              </a:ext>
            </a:extLst>
          </p:cNvPr>
          <p:cNvSpPr>
            <a:spLocks noGrp="1"/>
          </p:cNvSpPr>
          <p:nvPr>
            <p:ph type="ftr" sz="quarter" idx="19"/>
          </p:nvPr>
        </p:nvSpPr>
        <p:spPr>
          <a:xfrm>
            <a:off x="370580" y="6402299"/>
            <a:ext cx="4457165" cy="365125"/>
          </a:xfrm>
        </p:spPr>
        <p:txBody>
          <a:bodyPr/>
          <a:lstStyle>
            <a:lvl1pPr algn="l">
              <a:defRPr sz="800"/>
            </a:lvl1pPr>
          </a:lstStyle>
          <a:p>
            <a:r>
              <a:rPr lang="en-US"/>
              <a:t>This is an example of the footer</a:t>
            </a:r>
          </a:p>
        </p:txBody>
      </p:sp>
      <p:sp>
        <p:nvSpPr>
          <p:cNvPr id="92" name="Content Placeholder 29">
            <a:extLst>
              <a:ext uri="{FF2B5EF4-FFF2-40B4-BE49-F238E27FC236}">
                <a16:creationId xmlns:a16="http://schemas.microsoft.com/office/drawing/2014/main" id="{564D0056-DB32-EB45-AE34-E68A1B3CD205}"/>
              </a:ext>
            </a:extLst>
          </p:cNvPr>
          <p:cNvSpPr>
            <a:spLocks noGrp="1"/>
          </p:cNvSpPr>
          <p:nvPr>
            <p:ph sz="quarter" idx="55"/>
          </p:nvPr>
        </p:nvSpPr>
        <p:spPr>
          <a:xfrm>
            <a:off x="6966756" y="1262795"/>
            <a:ext cx="2221675" cy="1325927"/>
          </a:xfrm>
        </p:spPr>
        <p:txBody>
          <a:bodyPr>
            <a:noAutofit/>
          </a:bodyPr>
          <a:lstStyle>
            <a:lvl1pPr marL="0" indent="0">
              <a:buNone/>
              <a:defRPr sz="1000">
                <a:solidFill>
                  <a:schemeClr val="tx2"/>
                </a:solidFill>
              </a:defRPr>
            </a:lvl1pPr>
            <a:lvl2pPr marL="457200" indent="0">
              <a:buNone/>
              <a:defRPr sz="900">
                <a:solidFill>
                  <a:schemeClr val="tx2"/>
                </a:solidFill>
              </a:defRPr>
            </a:lvl2pPr>
            <a:lvl3pPr marL="914400" indent="0">
              <a:buNone/>
              <a:defRPr sz="800">
                <a:solidFill>
                  <a:schemeClr val="tx2"/>
                </a:solidFill>
              </a:defRPr>
            </a:lvl3pPr>
            <a:lvl4pPr marL="1371600" indent="0">
              <a:buNone/>
              <a:defRPr sz="700">
                <a:solidFill>
                  <a:schemeClr val="tx2"/>
                </a:solidFill>
              </a:defRPr>
            </a:lvl4pPr>
            <a:lvl5pPr marL="1828800" indent="0">
              <a:buNone/>
              <a:defRPr sz="700">
                <a:solidFill>
                  <a:schemeClr val="tx2"/>
                </a:solidFill>
              </a:defRPr>
            </a:lvl5pPr>
          </a:lstStyle>
          <a:p>
            <a:pPr lvl="0"/>
            <a:r>
              <a:rPr lang="en-US"/>
              <a:t>Click to edit Master text styles</a:t>
            </a:r>
          </a:p>
        </p:txBody>
      </p:sp>
      <p:sp>
        <p:nvSpPr>
          <p:cNvPr id="93" name="Picture Placeholder 7">
            <a:extLst>
              <a:ext uri="{FF2B5EF4-FFF2-40B4-BE49-F238E27FC236}">
                <a16:creationId xmlns:a16="http://schemas.microsoft.com/office/drawing/2014/main" id="{B6FF9506-568A-644A-8846-2E5D079FB2BC}"/>
              </a:ext>
            </a:extLst>
          </p:cNvPr>
          <p:cNvSpPr>
            <a:spLocks noGrp="1"/>
          </p:cNvSpPr>
          <p:nvPr>
            <p:ph type="pic" sz="quarter" idx="56"/>
          </p:nvPr>
        </p:nvSpPr>
        <p:spPr>
          <a:xfrm>
            <a:off x="5408414" y="1262795"/>
            <a:ext cx="1421694" cy="1325927"/>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98" name="Content Placeholder 29">
            <a:extLst>
              <a:ext uri="{FF2B5EF4-FFF2-40B4-BE49-F238E27FC236}">
                <a16:creationId xmlns:a16="http://schemas.microsoft.com/office/drawing/2014/main" id="{0C61C23B-A5FA-9849-BB4D-73C1B6752059}"/>
              </a:ext>
            </a:extLst>
          </p:cNvPr>
          <p:cNvSpPr>
            <a:spLocks noGrp="1"/>
          </p:cNvSpPr>
          <p:nvPr>
            <p:ph sz="quarter" idx="57"/>
          </p:nvPr>
        </p:nvSpPr>
        <p:spPr>
          <a:xfrm>
            <a:off x="3003569" y="2744751"/>
            <a:ext cx="2221675" cy="1325927"/>
          </a:xfrm>
        </p:spPr>
        <p:txBody>
          <a:bodyPr>
            <a:noAutofit/>
          </a:bodyPr>
          <a:lstStyle>
            <a:lvl1pPr marL="0" indent="0">
              <a:buNone/>
              <a:defRPr sz="1000">
                <a:solidFill>
                  <a:schemeClr val="tx2"/>
                </a:solidFill>
              </a:defRPr>
            </a:lvl1pPr>
            <a:lvl2pPr marL="457200" indent="0">
              <a:buNone/>
              <a:defRPr sz="900">
                <a:solidFill>
                  <a:schemeClr val="tx2"/>
                </a:solidFill>
              </a:defRPr>
            </a:lvl2pPr>
            <a:lvl3pPr marL="914400" indent="0">
              <a:buNone/>
              <a:defRPr sz="800">
                <a:solidFill>
                  <a:schemeClr val="tx2"/>
                </a:solidFill>
              </a:defRPr>
            </a:lvl3pPr>
            <a:lvl4pPr marL="1371600" indent="0">
              <a:buNone/>
              <a:defRPr sz="700">
                <a:solidFill>
                  <a:schemeClr val="tx2"/>
                </a:solidFill>
              </a:defRPr>
            </a:lvl4pPr>
            <a:lvl5pPr marL="1828800" indent="0">
              <a:buNone/>
              <a:defRPr sz="700">
                <a:solidFill>
                  <a:schemeClr val="tx2"/>
                </a:solidFill>
              </a:defRPr>
            </a:lvl5pPr>
          </a:lstStyle>
          <a:p>
            <a:pPr lvl="0"/>
            <a:r>
              <a:rPr lang="en-US"/>
              <a:t>Click to edit Master text styles</a:t>
            </a:r>
          </a:p>
        </p:txBody>
      </p:sp>
      <p:sp>
        <p:nvSpPr>
          <p:cNvPr id="99" name="Picture Placeholder 7">
            <a:extLst>
              <a:ext uri="{FF2B5EF4-FFF2-40B4-BE49-F238E27FC236}">
                <a16:creationId xmlns:a16="http://schemas.microsoft.com/office/drawing/2014/main" id="{02542A82-EDCD-744A-9D3E-0C4C0A516DE2}"/>
              </a:ext>
            </a:extLst>
          </p:cNvPr>
          <p:cNvSpPr>
            <a:spLocks noGrp="1"/>
          </p:cNvSpPr>
          <p:nvPr>
            <p:ph type="pic" sz="quarter" idx="58"/>
          </p:nvPr>
        </p:nvSpPr>
        <p:spPr>
          <a:xfrm>
            <a:off x="1445227" y="2744751"/>
            <a:ext cx="1421694" cy="1325927"/>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00" name="Content Placeholder 29">
            <a:extLst>
              <a:ext uri="{FF2B5EF4-FFF2-40B4-BE49-F238E27FC236}">
                <a16:creationId xmlns:a16="http://schemas.microsoft.com/office/drawing/2014/main" id="{0E810BCD-B625-DB44-A02E-3C3A1A54F6B3}"/>
              </a:ext>
            </a:extLst>
          </p:cNvPr>
          <p:cNvSpPr>
            <a:spLocks noGrp="1"/>
          </p:cNvSpPr>
          <p:nvPr>
            <p:ph sz="quarter" idx="59"/>
          </p:nvPr>
        </p:nvSpPr>
        <p:spPr>
          <a:xfrm>
            <a:off x="6966756" y="2744751"/>
            <a:ext cx="2221675" cy="1325927"/>
          </a:xfrm>
        </p:spPr>
        <p:txBody>
          <a:bodyPr>
            <a:noAutofit/>
          </a:bodyPr>
          <a:lstStyle>
            <a:lvl1pPr marL="0" indent="0">
              <a:buNone/>
              <a:defRPr sz="1000">
                <a:solidFill>
                  <a:schemeClr val="tx2"/>
                </a:solidFill>
              </a:defRPr>
            </a:lvl1pPr>
            <a:lvl2pPr marL="457200" indent="0">
              <a:buNone/>
              <a:defRPr sz="900">
                <a:solidFill>
                  <a:schemeClr val="tx2"/>
                </a:solidFill>
              </a:defRPr>
            </a:lvl2pPr>
            <a:lvl3pPr marL="914400" indent="0">
              <a:buNone/>
              <a:defRPr sz="800">
                <a:solidFill>
                  <a:schemeClr val="tx2"/>
                </a:solidFill>
              </a:defRPr>
            </a:lvl3pPr>
            <a:lvl4pPr marL="1371600" indent="0">
              <a:buNone/>
              <a:defRPr sz="700">
                <a:solidFill>
                  <a:schemeClr val="tx2"/>
                </a:solidFill>
              </a:defRPr>
            </a:lvl4pPr>
            <a:lvl5pPr marL="1828800" indent="0">
              <a:buNone/>
              <a:defRPr sz="700">
                <a:solidFill>
                  <a:schemeClr val="tx2"/>
                </a:solidFill>
              </a:defRPr>
            </a:lvl5pPr>
          </a:lstStyle>
          <a:p>
            <a:pPr lvl="0"/>
            <a:r>
              <a:rPr lang="en-US"/>
              <a:t>Click to edit Master text styles</a:t>
            </a:r>
          </a:p>
        </p:txBody>
      </p:sp>
      <p:sp>
        <p:nvSpPr>
          <p:cNvPr id="101" name="Picture Placeholder 7">
            <a:extLst>
              <a:ext uri="{FF2B5EF4-FFF2-40B4-BE49-F238E27FC236}">
                <a16:creationId xmlns:a16="http://schemas.microsoft.com/office/drawing/2014/main" id="{5ECD5B7A-DA16-0443-BD23-62D93EF06650}"/>
              </a:ext>
            </a:extLst>
          </p:cNvPr>
          <p:cNvSpPr>
            <a:spLocks noGrp="1"/>
          </p:cNvSpPr>
          <p:nvPr>
            <p:ph type="pic" sz="quarter" idx="60"/>
          </p:nvPr>
        </p:nvSpPr>
        <p:spPr>
          <a:xfrm>
            <a:off x="5408414" y="2744751"/>
            <a:ext cx="1421694" cy="1325927"/>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02" name="Picture Placeholder 7">
            <a:extLst>
              <a:ext uri="{FF2B5EF4-FFF2-40B4-BE49-F238E27FC236}">
                <a16:creationId xmlns:a16="http://schemas.microsoft.com/office/drawing/2014/main" id="{9C531BE1-053C-D64C-8A7F-7E5FFFAF465B}"/>
              </a:ext>
            </a:extLst>
          </p:cNvPr>
          <p:cNvSpPr>
            <a:spLocks noGrp="1"/>
          </p:cNvSpPr>
          <p:nvPr>
            <p:ph type="pic" sz="quarter" idx="61"/>
          </p:nvPr>
        </p:nvSpPr>
        <p:spPr>
          <a:xfrm>
            <a:off x="9511778" y="2738771"/>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03" name="Picture Placeholder 7">
            <a:extLst>
              <a:ext uri="{FF2B5EF4-FFF2-40B4-BE49-F238E27FC236}">
                <a16:creationId xmlns:a16="http://schemas.microsoft.com/office/drawing/2014/main" id="{8D909139-06B6-8242-A774-23BE40674724}"/>
              </a:ext>
            </a:extLst>
          </p:cNvPr>
          <p:cNvSpPr>
            <a:spLocks noGrp="1"/>
          </p:cNvSpPr>
          <p:nvPr>
            <p:ph type="pic" sz="quarter" idx="62"/>
          </p:nvPr>
        </p:nvSpPr>
        <p:spPr>
          <a:xfrm>
            <a:off x="10644150" y="2738771"/>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04" name="Content Placeholder 29">
            <a:extLst>
              <a:ext uri="{FF2B5EF4-FFF2-40B4-BE49-F238E27FC236}">
                <a16:creationId xmlns:a16="http://schemas.microsoft.com/office/drawing/2014/main" id="{8AFC9A9B-628A-5945-8FED-8B6305F007AC}"/>
              </a:ext>
            </a:extLst>
          </p:cNvPr>
          <p:cNvSpPr>
            <a:spLocks noGrp="1"/>
          </p:cNvSpPr>
          <p:nvPr>
            <p:ph sz="quarter" idx="63" hasCustomPrompt="1"/>
          </p:nvPr>
        </p:nvSpPr>
        <p:spPr>
          <a:xfrm>
            <a:off x="10647635" y="3933686"/>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06" name="Picture Placeholder 7">
            <a:extLst>
              <a:ext uri="{FF2B5EF4-FFF2-40B4-BE49-F238E27FC236}">
                <a16:creationId xmlns:a16="http://schemas.microsoft.com/office/drawing/2014/main" id="{A0AFF207-BEC5-084E-A673-D710470BC5B2}"/>
              </a:ext>
            </a:extLst>
          </p:cNvPr>
          <p:cNvSpPr>
            <a:spLocks noGrp="1"/>
          </p:cNvSpPr>
          <p:nvPr>
            <p:ph type="pic" sz="quarter" idx="65"/>
          </p:nvPr>
        </p:nvSpPr>
        <p:spPr>
          <a:xfrm>
            <a:off x="1445227" y="4437908"/>
            <a:ext cx="1015200" cy="1054800"/>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08" name="Picture Placeholder 7">
            <a:extLst>
              <a:ext uri="{FF2B5EF4-FFF2-40B4-BE49-F238E27FC236}">
                <a16:creationId xmlns:a16="http://schemas.microsoft.com/office/drawing/2014/main" id="{67056691-FC3A-3E44-8AD1-4D15F4A17403}"/>
              </a:ext>
            </a:extLst>
          </p:cNvPr>
          <p:cNvSpPr>
            <a:spLocks noGrp="1"/>
          </p:cNvSpPr>
          <p:nvPr>
            <p:ph type="pic" sz="quarter" idx="67"/>
          </p:nvPr>
        </p:nvSpPr>
        <p:spPr>
          <a:xfrm>
            <a:off x="2595092"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12" name="Picture Placeholder 7">
            <a:extLst>
              <a:ext uri="{FF2B5EF4-FFF2-40B4-BE49-F238E27FC236}">
                <a16:creationId xmlns:a16="http://schemas.microsoft.com/office/drawing/2014/main" id="{2DF15E86-E3C5-3841-9B57-4E9A09EEB595}"/>
              </a:ext>
            </a:extLst>
          </p:cNvPr>
          <p:cNvSpPr>
            <a:spLocks noGrp="1"/>
          </p:cNvSpPr>
          <p:nvPr>
            <p:ph type="pic" sz="quarter" idx="69"/>
          </p:nvPr>
        </p:nvSpPr>
        <p:spPr>
          <a:xfrm>
            <a:off x="3744957"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14" name="Picture Placeholder 7">
            <a:extLst>
              <a:ext uri="{FF2B5EF4-FFF2-40B4-BE49-F238E27FC236}">
                <a16:creationId xmlns:a16="http://schemas.microsoft.com/office/drawing/2014/main" id="{88EDBAC4-D96D-3C45-AB9B-0356F946BE05}"/>
              </a:ext>
            </a:extLst>
          </p:cNvPr>
          <p:cNvSpPr>
            <a:spLocks noGrp="1"/>
          </p:cNvSpPr>
          <p:nvPr>
            <p:ph type="pic" sz="quarter" idx="71"/>
          </p:nvPr>
        </p:nvSpPr>
        <p:spPr>
          <a:xfrm>
            <a:off x="4894822"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16" name="Picture Placeholder 7">
            <a:extLst>
              <a:ext uri="{FF2B5EF4-FFF2-40B4-BE49-F238E27FC236}">
                <a16:creationId xmlns:a16="http://schemas.microsoft.com/office/drawing/2014/main" id="{6D5B0C02-709E-DC4D-BB51-2583048AE0F4}"/>
              </a:ext>
            </a:extLst>
          </p:cNvPr>
          <p:cNvSpPr>
            <a:spLocks noGrp="1"/>
          </p:cNvSpPr>
          <p:nvPr>
            <p:ph type="pic" sz="quarter" idx="73"/>
          </p:nvPr>
        </p:nvSpPr>
        <p:spPr>
          <a:xfrm>
            <a:off x="6044687"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18" name="Picture Placeholder 7">
            <a:extLst>
              <a:ext uri="{FF2B5EF4-FFF2-40B4-BE49-F238E27FC236}">
                <a16:creationId xmlns:a16="http://schemas.microsoft.com/office/drawing/2014/main" id="{30C3B968-3517-8F47-A092-43335A6648B7}"/>
              </a:ext>
            </a:extLst>
          </p:cNvPr>
          <p:cNvSpPr>
            <a:spLocks noGrp="1"/>
          </p:cNvSpPr>
          <p:nvPr>
            <p:ph type="pic" sz="quarter" idx="75"/>
          </p:nvPr>
        </p:nvSpPr>
        <p:spPr>
          <a:xfrm>
            <a:off x="7194552"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20" name="Picture Placeholder 7">
            <a:extLst>
              <a:ext uri="{FF2B5EF4-FFF2-40B4-BE49-F238E27FC236}">
                <a16:creationId xmlns:a16="http://schemas.microsoft.com/office/drawing/2014/main" id="{2D8459D1-EA39-2F41-B519-889007D5FA38}"/>
              </a:ext>
            </a:extLst>
          </p:cNvPr>
          <p:cNvSpPr>
            <a:spLocks noGrp="1"/>
          </p:cNvSpPr>
          <p:nvPr>
            <p:ph type="pic" sz="quarter" idx="77"/>
          </p:nvPr>
        </p:nvSpPr>
        <p:spPr>
          <a:xfrm>
            <a:off x="8344417"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22" name="Picture Placeholder 7">
            <a:extLst>
              <a:ext uri="{FF2B5EF4-FFF2-40B4-BE49-F238E27FC236}">
                <a16:creationId xmlns:a16="http://schemas.microsoft.com/office/drawing/2014/main" id="{E5BB1877-2780-6346-B3DD-E3916CF12BE2}"/>
              </a:ext>
            </a:extLst>
          </p:cNvPr>
          <p:cNvSpPr>
            <a:spLocks noGrp="1"/>
          </p:cNvSpPr>
          <p:nvPr>
            <p:ph type="pic" sz="quarter" idx="79"/>
          </p:nvPr>
        </p:nvSpPr>
        <p:spPr>
          <a:xfrm>
            <a:off x="9494282"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24" name="Picture Placeholder 7">
            <a:extLst>
              <a:ext uri="{FF2B5EF4-FFF2-40B4-BE49-F238E27FC236}">
                <a16:creationId xmlns:a16="http://schemas.microsoft.com/office/drawing/2014/main" id="{2DAEFF6C-BB3C-064E-9046-7DCAD864E148}"/>
              </a:ext>
            </a:extLst>
          </p:cNvPr>
          <p:cNvSpPr>
            <a:spLocks noGrp="1"/>
          </p:cNvSpPr>
          <p:nvPr>
            <p:ph type="pic" sz="quarter" idx="81"/>
          </p:nvPr>
        </p:nvSpPr>
        <p:spPr>
          <a:xfrm>
            <a:off x="10644150" y="4437908"/>
            <a:ext cx="1016712" cy="1052828"/>
          </a:xfrm>
          <a:pattFill prst="pct5">
            <a:fgClr>
              <a:schemeClr val="accent1"/>
            </a:fgClr>
            <a:bgClr>
              <a:schemeClr val="bg1"/>
            </a:bgClr>
          </a:pattFill>
        </p:spPr>
        <p:txBody>
          <a:bodyPr anchor="ctr">
            <a:normAutofit/>
          </a:bodyPr>
          <a:lstStyle>
            <a:lvl1pPr marL="0" indent="0" algn="ctr">
              <a:buNone/>
              <a:defRPr sz="600">
                <a:latin typeface="Arial" panose="020B0604020202020204" pitchFamily="34" charset="0"/>
                <a:cs typeface="Arial" panose="020B0604020202020204" pitchFamily="34" charset="0"/>
              </a:defRPr>
            </a:lvl1pPr>
          </a:lstStyle>
          <a:p>
            <a:endParaRPr lang="en-US"/>
          </a:p>
        </p:txBody>
      </p:sp>
      <p:sp>
        <p:nvSpPr>
          <p:cNvPr id="125" name="Content Placeholder 29">
            <a:extLst>
              <a:ext uri="{FF2B5EF4-FFF2-40B4-BE49-F238E27FC236}">
                <a16:creationId xmlns:a16="http://schemas.microsoft.com/office/drawing/2014/main" id="{E23EB4A2-5EA0-2C46-A0C8-27BE93DE6C39}"/>
              </a:ext>
            </a:extLst>
          </p:cNvPr>
          <p:cNvSpPr>
            <a:spLocks noGrp="1"/>
          </p:cNvSpPr>
          <p:nvPr>
            <p:ph sz="quarter" idx="82" hasCustomPrompt="1"/>
          </p:nvPr>
        </p:nvSpPr>
        <p:spPr>
          <a:xfrm>
            <a:off x="1445227" y="5595206"/>
            <a:ext cx="1015200" cy="234026"/>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26" name="Content Placeholder 29">
            <a:extLst>
              <a:ext uri="{FF2B5EF4-FFF2-40B4-BE49-F238E27FC236}">
                <a16:creationId xmlns:a16="http://schemas.microsoft.com/office/drawing/2014/main" id="{28D8CBBC-2ECB-E64B-ADD6-D0EDDBE29887}"/>
              </a:ext>
            </a:extLst>
          </p:cNvPr>
          <p:cNvSpPr>
            <a:spLocks noGrp="1"/>
          </p:cNvSpPr>
          <p:nvPr>
            <p:ph sz="quarter" idx="83" hasCustomPrompt="1"/>
          </p:nvPr>
        </p:nvSpPr>
        <p:spPr>
          <a:xfrm>
            <a:off x="2595092"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27" name="Content Placeholder 29">
            <a:extLst>
              <a:ext uri="{FF2B5EF4-FFF2-40B4-BE49-F238E27FC236}">
                <a16:creationId xmlns:a16="http://schemas.microsoft.com/office/drawing/2014/main" id="{C756F1E2-D7C6-F245-AA9E-FDF752881BFE}"/>
              </a:ext>
            </a:extLst>
          </p:cNvPr>
          <p:cNvSpPr>
            <a:spLocks noGrp="1"/>
          </p:cNvSpPr>
          <p:nvPr>
            <p:ph sz="quarter" idx="84" hasCustomPrompt="1"/>
          </p:nvPr>
        </p:nvSpPr>
        <p:spPr>
          <a:xfrm>
            <a:off x="3744957"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28" name="Content Placeholder 29">
            <a:extLst>
              <a:ext uri="{FF2B5EF4-FFF2-40B4-BE49-F238E27FC236}">
                <a16:creationId xmlns:a16="http://schemas.microsoft.com/office/drawing/2014/main" id="{CE2F3CC5-9F34-1A40-85CD-9D9081209B22}"/>
              </a:ext>
            </a:extLst>
          </p:cNvPr>
          <p:cNvSpPr>
            <a:spLocks noGrp="1"/>
          </p:cNvSpPr>
          <p:nvPr>
            <p:ph sz="quarter" idx="85" hasCustomPrompt="1"/>
          </p:nvPr>
        </p:nvSpPr>
        <p:spPr>
          <a:xfrm>
            <a:off x="4894822"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29" name="Content Placeholder 29">
            <a:extLst>
              <a:ext uri="{FF2B5EF4-FFF2-40B4-BE49-F238E27FC236}">
                <a16:creationId xmlns:a16="http://schemas.microsoft.com/office/drawing/2014/main" id="{766C0E8A-EAAC-1E4B-B254-AD2B7F0BE48A}"/>
              </a:ext>
            </a:extLst>
          </p:cNvPr>
          <p:cNvSpPr>
            <a:spLocks noGrp="1"/>
          </p:cNvSpPr>
          <p:nvPr>
            <p:ph sz="quarter" idx="86" hasCustomPrompt="1"/>
          </p:nvPr>
        </p:nvSpPr>
        <p:spPr>
          <a:xfrm>
            <a:off x="6044687"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30" name="Content Placeholder 29">
            <a:extLst>
              <a:ext uri="{FF2B5EF4-FFF2-40B4-BE49-F238E27FC236}">
                <a16:creationId xmlns:a16="http://schemas.microsoft.com/office/drawing/2014/main" id="{AC8934FA-58E1-F141-85C8-4D9D1FE8A849}"/>
              </a:ext>
            </a:extLst>
          </p:cNvPr>
          <p:cNvSpPr>
            <a:spLocks noGrp="1"/>
          </p:cNvSpPr>
          <p:nvPr>
            <p:ph sz="quarter" idx="87" hasCustomPrompt="1"/>
          </p:nvPr>
        </p:nvSpPr>
        <p:spPr>
          <a:xfrm>
            <a:off x="7194552"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31" name="Content Placeholder 29">
            <a:extLst>
              <a:ext uri="{FF2B5EF4-FFF2-40B4-BE49-F238E27FC236}">
                <a16:creationId xmlns:a16="http://schemas.microsoft.com/office/drawing/2014/main" id="{45AC07B1-45AC-C945-8071-A7F60CE46B50}"/>
              </a:ext>
            </a:extLst>
          </p:cNvPr>
          <p:cNvSpPr>
            <a:spLocks noGrp="1"/>
          </p:cNvSpPr>
          <p:nvPr>
            <p:ph sz="quarter" idx="88" hasCustomPrompt="1"/>
          </p:nvPr>
        </p:nvSpPr>
        <p:spPr>
          <a:xfrm>
            <a:off x="8344417"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32" name="Content Placeholder 29">
            <a:extLst>
              <a:ext uri="{FF2B5EF4-FFF2-40B4-BE49-F238E27FC236}">
                <a16:creationId xmlns:a16="http://schemas.microsoft.com/office/drawing/2014/main" id="{41C1B09E-9425-B841-A6BC-C94EAD2B4DDB}"/>
              </a:ext>
            </a:extLst>
          </p:cNvPr>
          <p:cNvSpPr>
            <a:spLocks noGrp="1"/>
          </p:cNvSpPr>
          <p:nvPr>
            <p:ph sz="quarter" idx="89" hasCustomPrompt="1"/>
          </p:nvPr>
        </p:nvSpPr>
        <p:spPr>
          <a:xfrm>
            <a:off x="9497763"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133" name="Content Placeholder 29">
            <a:extLst>
              <a:ext uri="{FF2B5EF4-FFF2-40B4-BE49-F238E27FC236}">
                <a16:creationId xmlns:a16="http://schemas.microsoft.com/office/drawing/2014/main" id="{4CE87D96-D9CA-AB47-BACB-48E0A1FDE78D}"/>
              </a:ext>
            </a:extLst>
          </p:cNvPr>
          <p:cNvSpPr>
            <a:spLocks noGrp="1"/>
          </p:cNvSpPr>
          <p:nvPr>
            <p:ph sz="quarter" idx="90" hasCustomPrompt="1"/>
          </p:nvPr>
        </p:nvSpPr>
        <p:spPr>
          <a:xfrm>
            <a:off x="10644150" y="5595205"/>
            <a:ext cx="1016712" cy="287337"/>
          </a:xfrm>
        </p:spPr>
        <p:txBody>
          <a:bodyPr>
            <a:noAutofit/>
          </a:bodyPr>
          <a:lstStyle>
            <a:lvl1pPr marL="0" indent="0">
              <a:buNone/>
              <a:defRPr sz="800" b="1">
                <a:solidFill>
                  <a:schemeClr val="tx2"/>
                </a:solidFill>
              </a:defRPr>
            </a:lvl1pPr>
            <a:lvl2pPr marL="457200" indent="0">
              <a:buNone/>
              <a:defRPr sz="800">
                <a:solidFill>
                  <a:schemeClr val="tx2"/>
                </a:solidFill>
              </a:defRPr>
            </a:lvl2pPr>
            <a:lvl3pPr marL="914400" indent="0">
              <a:buNone/>
              <a:defRPr sz="800">
                <a:solidFill>
                  <a:schemeClr val="tx2"/>
                </a:solidFill>
              </a:defRPr>
            </a:lvl3pPr>
            <a:lvl4pPr marL="1371600" indent="0">
              <a:buNone/>
              <a:defRPr sz="800">
                <a:solidFill>
                  <a:schemeClr val="tx2"/>
                </a:solidFill>
              </a:defRPr>
            </a:lvl4pPr>
            <a:lvl5pPr marL="1828800" indent="0">
              <a:buNone/>
              <a:defRPr sz="800">
                <a:solidFill>
                  <a:schemeClr val="tx2"/>
                </a:solidFill>
              </a:defRPr>
            </a:lvl5pPr>
          </a:lstStyle>
          <a:p>
            <a:pPr lvl="0"/>
            <a:r>
              <a:rPr lang="en-US"/>
              <a:t>Click To Add Title and Description</a:t>
            </a:r>
          </a:p>
        </p:txBody>
      </p:sp>
      <p:sp>
        <p:nvSpPr>
          <p:cNvPr id="45" name="TextBox 44">
            <a:extLst>
              <a:ext uri="{FF2B5EF4-FFF2-40B4-BE49-F238E27FC236}">
                <a16:creationId xmlns:a16="http://schemas.microsoft.com/office/drawing/2014/main" id="{398B2331-82C3-E548-A782-85C91EC7463C}"/>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46" name="Straight Connector 45">
            <a:extLst>
              <a:ext uri="{FF2B5EF4-FFF2-40B4-BE49-F238E27FC236}">
                <a16:creationId xmlns:a16="http://schemas.microsoft.com/office/drawing/2014/main" id="{F2474F56-BBFE-3D42-AC08-8518ED7082B7}"/>
              </a:ext>
            </a:extLst>
          </p:cNvPr>
          <p:cNvCxnSpPr>
            <a:cxnSpLocks/>
          </p:cNvCxnSpPr>
          <p:nvPr userDrawn="1"/>
        </p:nvCxnSpPr>
        <p:spPr>
          <a:xfrm>
            <a:off x="8577309" y="6402377"/>
            <a:ext cx="8948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7DFB8FD-14B4-E044-A152-6C91D169C945}"/>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48" name="Straight Connector 47">
            <a:extLst>
              <a:ext uri="{FF2B5EF4-FFF2-40B4-BE49-F238E27FC236}">
                <a16:creationId xmlns:a16="http://schemas.microsoft.com/office/drawing/2014/main" id="{5C4E7435-0DFC-E54D-B0DC-9BC98CC65B40}"/>
              </a:ext>
            </a:extLst>
          </p:cNvPr>
          <p:cNvCxnSpPr>
            <a:cxnSpLocks/>
          </p:cNvCxnSpPr>
          <p:nvPr userDrawn="1"/>
        </p:nvCxnSpPr>
        <p:spPr>
          <a:xfrm>
            <a:off x="9706179" y="6402377"/>
            <a:ext cx="121423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Slide Number Placeholder 13">
            <a:extLst>
              <a:ext uri="{FF2B5EF4-FFF2-40B4-BE49-F238E27FC236}">
                <a16:creationId xmlns:a16="http://schemas.microsoft.com/office/drawing/2014/main" id="{F94A834B-EBC7-0E4C-B831-03E7B5D54499}"/>
              </a:ext>
            </a:extLst>
          </p:cNvPr>
          <p:cNvSpPr>
            <a:spLocks noGrp="1"/>
          </p:cNvSpPr>
          <p:nvPr>
            <p:ph type="sldNum" sz="quarter" idx="20"/>
          </p:nvPr>
        </p:nvSpPr>
        <p:spPr>
          <a:xfrm>
            <a:off x="11095462" y="6395171"/>
            <a:ext cx="567801" cy="365125"/>
          </a:xfrm>
        </p:spPr>
        <p:txBody>
          <a:bodyPr/>
          <a:lstStyle>
            <a:lvl1pPr>
              <a:defRPr sz="800"/>
            </a:lvl1pPr>
          </a:lstStyle>
          <a:p>
            <a:fld id="{19695952-B7C9-4402-AB17-9B6478FEF815}" type="slidenum">
              <a:rPr lang="en-US" smtClean="0"/>
              <a:pPr/>
              <a:t>‹#›</a:t>
            </a:fld>
            <a:endParaRPr lang="en-US"/>
          </a:p>
        </p:txBody>
      </p:sp>
      <p:pic>
        <p:nvPicPr>
          <p:cNvPr id="3" name="Picture 2" descr="Logo, company name&#10;&#10;Description automatically generated">
            <a:extLst>
              <a:ext uri="{FF2B5EF4-FFF2-40B4-BE49-F238E27FC236}">
                <a16:creationId xmlns:a16="http://schemas.microsoft.com/office/drawing/2014/main" id="{401EA0A9-929B-D02A-27D0-2AE6D801D2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600" y="500400"/>
            <a:ext cx="803511" cy="640800"/>
          </a:xfrm>
          <a:prstGeom prst="rect">
            <a:avLst/>
          </a:prstGeom>
        </p:spPr>
      </p:pic>
    </p:spTree>
    <p:extLst>
      <p:ext uri="{BB962C8B-B14F-4D97-AF65-F5344CB8AC3E}">
        <p14:creationId xmlns:p14="http://schemas.microsoft.com/office/powerpoint/2010/main" val="122106090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photo">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AF54C97-185C-DD48-2C48-452BA6522C40}"/>
              </a:ext>
            </a:extLst>
          </p:cNvPr>
          <p:cNvSpPr>
            <a:spLocks noGrp="1"/>
          </p:cNvSpPr>
          <p:nvPr>
            <p:ph type="pic" sz="quarter" idx="10"/>
          </p:nvPr>
        </p:nvSpPr>
        <p:spPr>
          <a:xfrm>
            <a:off x="-65682" y="1782011"/>
            <a:ext cx="12324427" cy="5529019"/>
          </a:xfrm>
          <a:custGeom>
            <a:avLst/>
            <a:gdLst>
              <a:gd name="connsiteX0" fmla="*/ 8125347 w 9243320"/>
              <a:gd name="connsiteY0" fmla="*/ 28 h 4146764"/>
              <a:gd name="connsiteX1" fmla="*/ 9243320 w 9243320"/>
              <a:gd name="connsiteY1" fmla="*/ 24228 h 4146764"/>
              <a:gd name="connsiteX2" fmla="*/ 9243320 w 9243320"/>
              <a:gd name="connsiteY2" fmla="*/ 4146764 h 4146764"/>
              <a:gd name="connsiteX3" fmla="*/ 0 w 9243320"/>
              <a:gd name="connsiteY3" fmla="*/ 4146764 h 4146764"/>
              <a:gd name="connsiteX4" fmla="*/ 0 w 9243320"/>
              <a:gd name="connsiteY4" fmla="*/ 1633457 h 4146764"/>
              <a:gd name="connsiteX5" fmla="*/ 760193 w 9243320"/>
              <a:gd name="connsiteY5" fmla="*/ 1311913 h 4146764"/>
              <a:gd name="connsiteX6" fmla="*/ 8125347 w 9243320"/>
              <a:gd name="connsiteY6" fmla="*/ 28 h 414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3320" h="4146764">
                <a:moveTo>
                  <a:pt x="8125347" y="28"/>
                </a:moveTo>
                <a:cubicBezTo>
                  <a:pt x="8489816" y="-533"/>
                  <a:pt x="8862471" y="7531"/>
                  <a:pt x="9243320" y="24228"/>
                </a:cubicBezTo>
                <a:lnTo>
                  <a:pt x="9243320" y="4146764"/>
                </a:lnTo>
                <a:lnTo>
                  <a:pt x="0" y="4146764"/>
                </a:lnTo>
                <a:lnTo>
                  <a:pt x="0" y="1633457"/>
                </a:lnTo>
                <a:lnTo>
                  <a:pt x="760193" y="1311913"/>
                </a:lnTo>
                <a:cubicBezTo>
                  <a:pt x="2714641" y="544042"/>
                  <a:pt x="5148723" y="1336"/>
                  <a:pt x="8125347" y="28"/>
                </a:cubicBezTo>
                <a:close/>
              </a:path>
            </a:pathLst>
          </a:custGeom>
          <a:ln w="38100">
            <a:solidFill>
              <a:schemeClr val="accent6"/>
            </a:solidFill>
          </a:ln>
        </p:spPr>
        <p:txBody>
          <a:bodyPr wrap="square">
            <a:noAutofit/>
          </a:bodyPr>
          <a:lstStyle>
            <a:lvl1pPr algn="l">
              <a:defRPr b="0">
                <a:solidFill>
                  <a:schemeClr val="accent1"/>
                </a:solidFill>
              </a:defRPr>
            </a:lvl1pPr>
          </a:lstStyle>
          <a:p>
            <a:r>
              <a:rPr lang="en-US"/>
              <a:t>Click icon to add picture</a:t>
            </a:r>
          </a:p>
        </p:txBody>
      </p:sp>
      <p:sp>
        <p:nvSpPr>
          <p:cNvPr id="22" name="Title 1">
            <a:extLst>
              <a:ext uri="{FF2B5EF4-FFF2-40B4-BE49-F238E27FC236}">
                <a16:creationId xmlns:a16="http://schemas.microsoft.com/office/drawing/2014/main" id="{03F0293B-45B5-475B-8B5B-B5F8CAF1BCA5}"/>
              </a:ext>
            </a:extLst>
          </p:cNvPr>
          <p:cNvSpPr>
            <a:spLocks noGrp="1"/>
          </p:cNvSpPr>
          <p:nvPr>
            <p:ph type="ctrTitle" hasCustomPrompt="1"/>
          </p:nvPr>
        </p:nvSpPr>
        <p:spPr>
          <a:xfrm>
            <a:off x="5892801" y="2474793"/>
            <a:ext cx="5689604" cy="2086592"/>
          </a:xfrm>
        </p:spPr>
        <p:txBody>
          <a:bodyPr anchor="b" anchorCtr="0">
            <a:normAutofit/>
          </a:bodyPr>
          <a:lstStyle>
            <a:lvl1pPr algn="l">
              <a:defRPr sz="4000">
                <a:solidFill>
                  <a:schemeClr val="bg1"/>
                </a:solidFill>
              </a:defRPr>
            </a:lvl1pPr>
          </a:lstStyle>
          <a:p>
            <a:r>
              <a:rPr lang="en-US"/>
              <a:t>Title Slide Option</a:t>
            </a:r>
            <a:br>
              <a:rPr lang="en-US"/>
            </a:br>
            <a:r>
              <a:rPr lang="en-US"/>
              <a:t>Click to edit </a:t>
            </a:r>
            <a:br>
              <a:rPr lang="en-US"/>
            </a:br>
            <a:r>
              <a:rPr lang="en-US"/>
              <a:t>Master title style</a:t>
            </a:r>
          </a:p>
        </p:txBody>
      </p:sp>
      <p:sp>
        <p:nvSpPr>
          <p:cNvPr id="23" name="Subtitle 2">
            <a:extLst>
              <a:ext uri="{FF2B5EF4-FFF2-40B4-BE49-F238E27FC236}">
                <a16:creationId xmlns:a16="http://schemas.microsoft.com/office/drawing/2014/main" id="{31BC0458-65E5-4926-B33A-ED594E233C99}"/>
              </a:ext>
            </a:extLst>
          </p:cNvPr>
          <p:cNvSpPr>
            <a:spLocks noGrp="1"/>
          </p:cNvSpPr>
          <p:nvPr>
            <p:ph type="subTitle" idx="1" hasCustomPrompt="1"/>
          </p:nvPr>
        </p:nvSpPr>
        <p:spPr>
          <a:xfrm>
            <a:off x="5892800" y="4706962"/>
            <a:ext cx="5689600" cy="1465241"/>
          </a:xfrm>
          <a:prstGeom prst="rect">
            <a:avLst/>
          </a:prstGeom>
        </p:spPr>
        <p:txBody>
          <a:bodyPr/>
          <a:lstStyle>
            <a:lvl1pPr marL="0" indent="0" algn="l">
              <a:buNone/>
              <a:defRPr sz="2400" b="0">
                <a:solidFill>
                  <a:schemeClr val="bg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Subtitle</a:t>
            </a:r>
          </a:p>
        </p:txBody>
      </p:sp>
      <p:pic>
        <p:nvPicPr>
          <p:cNvPr id="6" name="Picture 5" descr="Logo, company name&#10;&#10;Description automatically generated">
            <a:extLst>
              <a:ext uri="{FF2B5EF4-FFF2-40B4-BE49-F238E27FC236}">
                <a16:creationId xmlns:a16="http://schemas.microsoft.com/office/drawing/2014/main" id="{4A85A8FB-141E-435F-2F2B-E6B833F37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18654"/>
            <a:ext cx="1979168" cy="1578388"/>
          </a:xfrm>
          <a:prstGeom prst="rect">
            <a:avLst/>
          </a:prstGeom>
        </p:spPr>
      </p:pic>
      <p:pic>
        <p:nvPicPr>
          <p:cNvPr id="7" name="Picture 6" descr="Logo, company name&#10;&#10;Description automatically generated">
            <a:extLst>
              <a:ext uri="{FF2B5EF4-FFF2-40B4-BE49-F238E27FC236}">
                <a16:creationId xmlns:a16="http://schemas.microsoft.com/office/drawing/2014/main" id="{56F4B180-B5ED-4CBF-B936-3AB8588EE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418654"/>
            <a:ext cx="1979168" cy="1578388"/>
          </a:xfrm>
          <a:prstGeom prst="rect">
            <a:avLst/>
          </a:prstGeom>
        </p:spPr>
      </p:pic>
    </p:spTree>
    <p:extLst>
      <p:ext uri="{BB962C8B-B14F-4D97-AF65-F5344CB8AC3E}">
        <p14:creationId xmlns:p14="http://schemas.microsoft.com/office/powerpoint/2010/main" val="3262763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BBCF-FD8C-8537-0BAC-6BA00395A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19D83CD-D6A1-4FAC-86F3-3115D45816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37524C-B844-9CF7-E65B-295F56273744}"/>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5" name="Footer Placeholder 4">
            <a:extLst>
              <a:ext uri="{FF2B5EF4-FFF2-40B4-BE49-F238E27FC236}">
                <a16:creationId xmlns:a16="http://schemas.microsoft.com/office/drawing/2014/main" id="{906FDC75-840F-1E2D-C6DA-A0875DAD2F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B24E9B5-FF16-0F32-0D58-92F6FD8618EA}"/>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241485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B65C-48FB-1E7D-EDD1-08B484D34A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752526D-ABDC-9CC7-E1B9-DD2E136BC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1BDFFFD-B796-5180-BF81-0F9232332212}"/>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5" name="Footer Placeholder 4">
            <a:extLst>
              <a:ext uri="{FF2B5EF4-FFF2-40B4-BE49-F238E27FC236}">
                <a16:creationId xmlns:a16="http://schemas.microsoft.com/office/drawing/2014/main" id="{0986266F-2A85-47BB-D97E-E104E3C63D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FDEE5A-1129-8EFC-5FF8-3E144477C2CF}"/>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129339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3B14-0590-8BC3-A613-4A2041CBD5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5F53A1D-CD11-AC9E-6A29-700E20AD9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43E61E-A460-A8B8-B0EE-243C86B1A24B}"/>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5" name="Footer Placeholder 4">
            <a:extLst>
              <a:ext uri="{FF2B5EF4-FFF2-40B4-BE49-F238E27FC236}">
                <a16:creationId xmlns:a16="http://schemas.microsoft.com/office/drawing/2014/main" id="{84CFEAC4-0CCB-67F0-C343-98672950486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7F9C8F-2AA1-0DC0-3B52-A0179EBFE90C}"/>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1164666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E437-DED4-BD02-9C0B-27B3786CDE6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E8E684F-5A5F-93A8-AC47-C2587200AB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D7C7D72-1D37-F4C0-CEBC-40AA6EFE72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6F5B5CF-2DEB-1801-DABB-CFE02DEE6EFC}"/>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6" name="Footer Placeholder 5">
            <a:extLst>
              <a:ext uri="{FF2B5EF4-FFF2-40B4-BE49-F238E27FC236}">
                <a16:creationId xmlns:a16="http://schemas.microsoft.com/office/drawing/2014/main" id="{2B7DB813-3B43-4F7D-6687-B6334B089C5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91DD29-5132-D911-D1A1-BF282963F4FD}"/>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245088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F642-0FA9-AE27-9A2B-211D0DC419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0CE71D4-F3D2-F54B-C14C-2EC0EC9CBE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538CC7-A4DF-6D76-AA06-470B4355D6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AC703A7-9AA6-2828-969C-C23EAF9BF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F8867A-7AD9-D666-7B0B-70909A7EC2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FB6AB07-1B97-0EEA-4C7A-661D0410C1D5}"/>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8" name="Footer Placeholder 7">
            <a:extLst>
              <a:ext uri="{FF2B5EF4-FFF2-40B4-BE49-F238E27FC236}">
                <a16:creationId xmlns:a16="http://schemas.microsoft.com/office/drawing/2014/main" id="{80903631-BDE4-23AF-F0E5-A909E574040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7C8ADEC-F5FD-B653-ED6C-AB4FFD9AF3F4}"/>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3877912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4D5C-69ED-CA69-502A-269DB0DF4B6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64C3A5F-8930-202A-900E-C759CA9D048C}"/>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4" name="Footer Placeholder 3">
            <a:extLst>
              <a:ext uri="{FF2B5EF4-FFF2-40B4-BE49-F238E27FC236}">
                <a16:creationId xmlns:a16="http://schemas.microsoft.com/office/drawing/2014/main" id="{7BD93B57-DAD7-570E-1C4B-84D85CA5FA8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8301504-01C8-527D-9535-ABA78B2BD251}"/>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3316396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Slide no line but keeps footer">
    <p:bg>
      <p:bgRef idx="1001">
        <a:schemeClr val="bg1"/>
      </p:bgRef>
    </p:bg>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1F5C289-8A7A-3040-B609-BC69F6023F6A}"/>
              </a:ext>
            </a:extLst>
          </p:cNvPr>
          <p:cNvSpPr>
            <a:spLocks noGrp="1"/>
          </p:cNvSpPr>
          <p:nvPr>
            <p:ph type="title"/>
          </p:nvPr>
        </p:nvSpPr>
        <p:spPr>
          <a:xfrm>
            <a:off x="623946" y="266702"/>
            <a:ext cx="10384751" cy="893982"/>
          </a:xfrm>
        </p:spPr>
        <p:txBody>
          <a:bodyPr anchor="ctr">
            <a:normAutofit/>
          </a:bodyPr>
          <a:lstStyle>
            <a:lvl1pPr>
              <a:defRPr sz="2800" b="1">
                <a:solidFill>
                  <a:srgbClr val="4E4D4D"/>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Box 15">
            <a:extLst>
              <a:ext uri="{FF2B5EF4-FFF2-40B4-BE49-F238E27FC236}">
                <a16:creationId xmlns:a16="http://schemas.microsoft.com/office/drawing/2014/main" id="{153A4717-9A7C-1848-BD97-6E764FF1495B}"/>
              </a:ext>
            </a:extLst>
          </p:cNvPr>
          <p:cNvSpPr txBox="1"/>
          <p:nvPr userDrawn="1"/>
        </p:nvSpPr>
        <p:spPr>
          <a:xfrm>
            <a:off x="8499819" y="653365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17" name="Straight Connector 16">
            <a:extLst>
              <a:ext uri="{FF2B5EF4-FFF2-40B4-BE49-F238E27FC236}">
                <a16:creationId xmlns:a16="http://schemas.microsoft.com/office/drawing/2014/main" id="{B2E92323-BEF3-994D-9090-ADE6EE1453CD}"/>
              </a:ext>
            </a:extLst>
          </p:cNvPr>
          <p:cNvCxnSpPr>
            <a:cxnSpLocks/>
          </p:cNvCxnSpPr>
          <p:nvPr userDrawn="1"/>
        </p:nvCxnSpPr>
        <p:spPr>
          <a:xfrm>
            <a:off x="8577309" y="6488441"/>
            <a:ext cx="894863"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623EDF4-2BCF-D747-A814-D1739A45F0BF}"/>
              </a:ext>
            </a:extLst>
          </p:cNvPr>
          <p:cNvSpPr txBox="1"/>
          <p:nvPr userDrawn="1"/>
        </p:nvSpPr>
        <p:spPr>
          <a:xfrm>
            <a:off x="9628689" y="653365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19" name="Straight Connector 18">
            <a:extLst>
              <a:ext uri="{FF2B5EF4-FFF2-40B4-BE49-F238E27FC236}">
                <a16:creationId xmlns:a16="http://schemas.microsoft.com/office/drawing/2014/main" id="{33DC426C-51E7-E741-B5C1-DA9580E3EAB3}"/>
              </a:ext>
            </a:extLst>
          </p:cNvPr>
          <p:cNvCxnSpPr>
            <a:cxnSpLocks/>
          </p:cNvCxnSpPr>
          <p:nvPr userDrawn="1"/>
        </p:nvCxnSpPr>
        <p:spPr>
          <a:xfrm>
            <a:off x="9706179" y="6488441"/>
            <a:ext cx="1214234"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26" name="Footer Placeholder 4">
            <a:extLst>
              <a:ext uri="{FF2B5EF4-FFF2-40B4-BE49-F238E27FC236}">
                <a16:creationId xmlns:a16="http://schemas.microsoft.com/office/drawing/2014/main" id="{52D6D4C4-1638-AE43-ACC8-409E95EF85F5}"/>
              </a:ext>
            </a:extLst>
          </p:cNvPr>
          <p:cNvSpPr>
            <a:spLocks noGrp="1"/>
          </p:cNvSpPr>
          <p:nvPr>
            <p:ph type="ftr" sz="quarter" idx="19"/>
          </p:nvPr>
        </p:nvSpPr>
        <p:spPr>
          <a:xfrm>
            <a:off x="370580" y="6456089"/>
            <a:ext cx="4457165" cy="365125"/>
          </a:xfrm>
        </p:spPr>
        <p:txBody>
          <a:bodyPr/>
          <a:lstStyle>
            <a:lvl1pPr algn="l">
              <a:defRPr sz="800">
                <a:latin typeface="Arial" panose="020B0604020202020204" pitchFamily="34" charset="0"/>
                <a:cs typeface="Arial" panose="020B0604020202020204" pitchFamily="34" charset="0"/>
              </a:defRPr>
            </a:lvl1pPr>
          </a:lstStyle>
          <a:p>
            <a:r>
              <a:rPr lang="en-US"/>
              <a:t>This is an example of the footer</a:t>
            </a:r>
          </a:p>
        </p:txBody>
      </p:sp>
      <p:sp>
        <p:nvSpPr>
          <p:cNvPr id="29" name="Slide Number Placeholder 13">
            <a:extLst>
              <a:ext uri="{FF2B5EF4-FFF2-40B4-BE49-F238E27FC236}">
                <a16:creationId xmlns:a16="http://schemas.microsoft.com/office/drawing/2014/main" id="{A246BD49-8EAB-9C4C-87F6-7FFF7B4621C5}"/>
              </a:ext>
            </a:extLst>
          </p:cNvPr>
          <p:cNvSpPr>
            <a:spLocks noGrp="1"/>
          </p:cNvSpPr>
          <p:nvPr>
            <p:ph type="sldNum" sz="quarter" idx="20"/>
          </p:nvPr>
        </p:nvSpPr>
        <p:spPr>
          <a:xfrm>
            <a:off x="11095462" y="6448961"/>
            <a:ext cx="567801" cy="365125"/>
          </a:xfrm>
        </p:spPr>
        <p:txBody>
          <a:bodyPr/>
          <a:lstStyle>
            <a:lvl1pPr>
              <a:defRPr sz="900">
                <a:solidFill>
                  <a:schemeClr val="bg2">
                    <a:lumMod val="25000"/>
                  </a:schemeClr>
                </a:solidFill>
                <a:latin typeface="Arial" panose="020B0604020202020204" pitchFamily="34" charset="0"/>
                <a:cs typeface="Arial" panose="020B0604020202020204" pitchFamily="34" charset="0"/>
              </a:defRPr>
            </a:lvl1pPr>
          </a:lstStyle>
          <a:p>
            <a:fld id="{19695952-B7C9-4402-AB17-9B6478FEF815}" type="slidenum">
              <a:rPr lang="en-US" smtClean="0"/>
              <a:pPr/>
              <a:t>‹#›</a:t>
            </a:fld>
            <a:endParaRPr lang="en-US"/>
          </a:p>
        </p:txBody>
      </p:sp>
      <p:pic>
        <p:nvPicPr>
          <p:cNvPr id="10" name="Picture 9" descr="Logo, company name&#10;&#10;Description automatically generated">
            <a:extLst>
              <a:ext uri="{FF2B5EF4-FFF2-40B4-BE49-F238E27FC236}">
                <a16:creationId xmlns:a16="http://schemas.microsoft.com/office/drawing/2014/main" id="{56F4B180-B5ED-4CBF-B936-3AB8588EE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918" y="160842"/>
            <a:ext cx="882585" cy="703862"/>
          </a:xfrm>
          <a:prstGeom prst="rect">
            <a:avLst/>
          </a:prstGeom>
        </p:spPr>
      </p:pic>
    </p:spTree>
    <p:extLst>
      <p:ext uri="{BB962C8B-B14F-4D97-AF65-F5344CB8AC3E}">
        <p14:creationId xmlns:p14="http://schemas.microsoft.com/office/powerpoint/2010/main" val="191730527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6B234B-8C80-7802-CBED-E1C306EDBFC0}"/>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3" name="Footer Placeholder 2">
            <a:extLst>
              <a:ext uri="{FF2B5EF4-FFF2-40B4-BE49-F238E27FC236}">
                <a16:creationId xmlns:a16="http://schemas.microsoft.com/office/drawing/2014/main" id="{5C73EAE5-8D11-1171-FD0E-CCBA51FBC2C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5F17F0B-5B62-7CD1-0A07-58E3D8526F7D}"/>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2642283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3D45-3573-7879-DAA8-9E8E29807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C86B090-EE49-577A-84AF-87006E211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82603A7-253B-D9B9-806A-493CC4092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EFC48-4AF3-CD4C-22E8-FE5234D61BF8}"/>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6" name="Footer Placeholder 5">
            <a:extLst>
              <a:ext uri="{FF2B5EF4-FFF2-40B4-BE49-F238E27FC236}">
                <a16:creationId xmlns:a16="http://schemas.microsoft.com/office/drawing/2014/main" id="{9FFDB85B-2594-62A3-E92B-323E36DE82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CC6DFDE-36A5-94A7-FFF7-43FB5476543F}"/>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2075640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F64E-A846-34CE-A2B3-880D84876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C0E19D6-E5CA-F23C-019F-402F0861F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2D90D24-98F2-8498-9342-FE94F9375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9634B-70F1-0385-C2AC-DB65032AF60F}"/>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6" name="Footer Placeholder 5">
            <a:extLst>
              <a:ext uri="{FF2B5EF4-FFF2-40B4-BE49-F238E27FC236}">
                <a16:creationId xmlns:a16="http://schemas.microsoft.com/office/drawing/2014/main" id="{EFEA04B0-8BE4-B3CC-4496-64662E2025F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DDDF8D9-FD7F-C9B3-672E-5F3B23D1C5D6}"/>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1026290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42E-5C08-B84A-0E5E-257E3A7FFE6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148E19A-0FDD-5A58-23EE-E3323F7B3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F2C9F50-F8AC-6716-8A9C-BB6BF3C3EC77}"/>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5" name="Footer Placeholder 4">
            <a:extLst>
              <a:ext uri="{FF2B5EF4-FFF2-40B4-BE49-F238E27FC236}">
                <a16:creationId xmlns:a16="http://schemas.microsoft.com/office/drawing/2014/main" id="{258B1C2E-DA1B-2375-0B36-6FEB9E2FE1D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1CDC3A3-928E-0002-7DAA-201B1DE4F25C}"/>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2531519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69CB5F-03B0-9763-4E2F-61CFFBA2BC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27BA26F-C704-CDC7-9BFC-12E7A010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0DC1190-A54D-FBEF-9CD9-A01C00B75732}"/>
              </a:ext>
            </a:extLst>
          </p:cNvPr>
          <p:cNvSpPr>
            <a:spLocks noGrp="1"/>
          </p:cNvSpPr>
          <p:nvPr>
            <p:ph type="dt" sz="half" idx="10"/>
          </p:nvPr>
        </p:nvSpPr>
        <p:spPr/>
        <p:txBody>
          <a:bodyPr/>
          <a:lstStyle/>
          <a:p>
            <a:fld id="{593FBAEC-63AA-4F57-BEE3-2CEABDD56FD6}" type="datetimeFigureOut">
              <a:rPr lang="en-CA" smtClean="0"/>
              <a:t>2025-09-14</a:t>
            </a:fld>
            <a:endParaRPr lang="en-CA"/>
          </a:p>
        </p:txBody>
      </p:sp>
      <p:sp>
        <p:nvSpPr>
          <p:cNvPr id="5" name="Footer Placeholder 4">
            <a:extLst>
              <a:ext uri="{FF2B5EF4-FFF2-40B4-BE49-F238E27FC236}">
                <a16:creationId xmlns:a16="http://schemas.microsoft.com/office/drawing/2014/main" id="{71C0E3CC-79B0-C7FB-790A-B480269093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E920C4B-E634-B8BB-2D32-137B083D4300}"/>
              </a:ext>
            </a:extLst>
          </p:cNvPr>
          <p:cNvSpPr>
            <a:spLocks noGrp="1"/>
          </p:cNvSpPr>
          <p:nvPr>
            <p:ph type="sldNum" sz="quarter" idx="12"/>
          </p:nvPr>
        </p:nvSpPr>
        <p:spPr/>
        <p:txBody>
          <a:bodyPr/>
          <a:lstStyle/>
          <a:p>
            <a:fld id="{ABD14492-F00B-4DB1-93B0-8015FCCCAB80}" type="slidenum">
              <a:rPr lang="en-CA" smtClean="0"/>
              <a:t>‹#›</a:t>
            </a:fld>
            <a:endParaRPr lang="en-CA"/>
          </a:p>
        </p:txBody>
      </p:sp>
    </p:spTree>
    <p:extLst>
      <p:ext uri="{BB962C8B-B14F-4D97-AF65-F5344CB8AC3E}">
        <p14:creationId xmlns:p14="http://schemas.microsoft.com/office/powerpoint/2010/main" val="4157214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bg>
      <p:bgRef idx="1001">
        <a:schemeClr val="bg1"/>
      </p:bgRef>
    </p:bg>
    <p:spTree>
      <p:nvGrpSpPr>
        <p:cNvPr id="1" name=""/>
        <p:cNvGrpSpPr/>
        <p:nvPr/>
      </p:nvGrpSpPr>
      <p:grpSpPr>
        <a:xfrm>
          <a:off x="0" y="0"/>
          <a:ext cx="0" cy="0"/>
          <a:chOff x="0" y="0"/>
          <a:chExt cx="0" cy="0"/>
        </a:xfrm>
      </p:grpSpPr>
      <p:sp>
        <p:nvSpPr>
          <p:cNvPr id="29" name="Slide Number Placeholder 13">
            <a:extLst>
              <a:ext uri="{FF2B5EF4-FFF2-40B4-BE49-F238E27FC236}">
                <a16:creationId xmlns:a16="http://schemas.microsoft.com/office/drawing/2014/main" id="{A246BD49-8EAB-9C4C-87F6-7FFF7B4621C5}"/>
              </a:ext>
            </a:extLst>
          </p:cNvPr>
          <p:cNvSpPr>
            <a:spLocks noGrp="1"/>
          </p:cNvSpPr>
          <p:nvPr>
            <p:ph type="sldNum" sz="quarter" idx="20"/>
          </p:nvPr>
        </p:nvSpPr>
        <p:spPr>
          <a:xfrm>
            <a:off x="11095462" y="6448961"/>
            <a:ext cx="567801" cy="365125"/>
          </a:xfrm>
        </p:spPr>
        <p:txBody>
          <a:bodyPr/>
          <a:lstStyle>
            <a:lvl1pPr>
              <a:defRPr sz="900">
                <a:solidFill>
                  <a:schemeClr val="bg2">
                    <a:lumMod val="25000"/>
                  </a:schemeClr>
                </a:solidFill>
              </a:defRPr>
            </a:lvl1pPr>
          </a:lstStyle>
          <a:p>
            <a:fld id="{19695952-B7C9-4402-AB17-9B6478FEF815}" type="slidenum">
              <a:rPr lang="en-US" smtClean="0"/>
              <a:pPr/>
              <a:t>‹#›</a:t>
            </a:fld>
            <a:endParaRPr lang="en-US"/>
          </a:p>
        </p:txBody>
      </p:sp>
      <p:sp>
        <p:nvSpPr>
          <p:cNvPr id="20" name="Title 1">
            <a:extLst>
              <a:ext uri="{FF2B5EF4-FFF2-40B4-BE49-F238E27FC236}">
                <a16:creationId xmlns:a16="http://schemas.microsoft.com/office/drawing/2014/main" id="{11F5C289-8A7A-3040-B609-BC69F6023F6A}"/>
              </a:ext>
            </a:extLst>
          </p:cNvPr>
          <p:cNvSpPr>
            <a:spLocks noGrp="1"/>
          </p:cNvSpPr>
          <p:nvPr>
            <p:ph type="title"/>
          </p:nvPr>
        </p:nvSpPr>
        <p:spPr>
          <a:xfrm>
            <a:off x="623946" y="266702"/>
            <a:ext cx="10384751" cy="893982"/>
          </a:xfrm>
        </p:spPr>
        <p:txBody>
          <a:bodyPr anchor="ctr">
            <a:normAutofit/>
          </a:bodyPr>
          <a:lstStyle>
            <a:lvl1pPr>
              <a:defRPr sz="2800" b="1">
                <a:solidFill>
                  <a:srgbClr val="4E4D4D"/>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21" name="Straight Connector 20"/>
          <p:cNvCxnSpPr/>
          <p:nvPr userDrawn="1"/>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6" name="Picture 5" descr="Logo, company name&#10;&#10;Description automatically generated">
            <a:extLst>
              <a:ext uri="{FF2B5EF4-FFF2-40B4-BE49-F238E27FC236}">
                <a16:creationId xmlns:a16="http://schemas.microsoft.com/office/drawing/2014/main" id="{56F4B180-B5ED-4CBF-B936-3AB8588EE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918" y="160842"/>
            <a:ext cx="882585" cy="703862"/>
          </a:xfrm>
          <a:prstGeom prst="rect">
            <a:avLst/>
          </a:prstGeom>
        </p:spPr>
      </p:pic>
    </p:spTree>
    <p:extLst>
      <p:ext uri="{BB962C8B-B14F-4D97-AF65-F5344CB8AC3E}">
        <p14:creationId xmlns:p14="http://schemas.microsoft.com/office/powerpoint/2010/main" val="246707890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Slide no line">
    <p:bg>
      <p:bgRef idx="1001">
        <a:schemeClr val="bg1"/>
      </p:bgRef>
    </p:bg>
    <p:spTree>
      <p:nvGrpSpPr>
        <p:cNvPr id="1" name=""/>
        <p:cNvGrpSpPr/>
        <p:nvPr/>
      </p:nvGrpSpPr>
      <p:grpSpPr>
        <a:xfrm>
          <a:off x="0" y="0"/>
          <a:ext cx="0" cy="0"/>
          <a:chOff x="0" y="0"/>
          <a:chExt cx="0" cy="0"/>
        </a:xfrm>
      </p:grpSpPr>
      <p:sp>
        <p:nvSpPr>
          <p:cNvPr id="29" name="Slide Number Placeholder 13">
            <a:extLst>
              <a:ext uri="{FF2B5EF4-FFF2-40B4-BE49-F238E27FC236}">
                <a16:creationId xmlns:a16="http://schemas.microsoft.com/office/drawing/2014/main" id="{A246BD49-8EAB-9C4C-87F6-7FFF7B4621C5}"/>
              </a:ext>
            </a:extLst>
          </p:cNvPr>
          <p:cNvSpPr>
            <a:spLocks noGrp="1"/>
          </p:cNvSpPr>
          <p:nvPr>
            <p:ph type="sldNum" sz="quarter" idx="20"/>
          </p:nvPr>
        </p:nvSpPr>
        <p:spPr>
          <a:xfrm>
            <a:off x="11095462" y="6448961"/>
            <a:ext cx="567801" cy="365125"/>
          </a:xfrm>
        </p:spPr>
        <p:txBody>
          <a:bodyPr/>
          <a:lstStyle>
            <a:lvl1pPr>
              <a:defRPr sz="800">
                <a:solidFill>
                  <a:schemeClr val="bg2">
                    <a:lumMod val="25000"/>
                  </a:schemeClr>
                </a:solidFill>
              </a:defRPr>
            </a:lvl1pPr>
          </a:lstStyle>
          <a:p>
            <a:fld id="{19695952-B7C9-4402-AB17-9B6478FEF815}" type="slidenum">
              <a:rPr lang="en-US" smtClean="0"/>
              <a:pPr/>
              <a:t>‹#›</a:t>
            </a:fld>
            <a:endParaRPr lang="en-US"/>
          </a:p>
        </p:txBody>
      </p:sp>
      <p:sp>
        <p:nvSpPr>
          <p:cNvPr id="20" name="Title 1">
            <a:extLst>
              <a:ext uri="{FF2B5EF4-FFF2-40B4-BE49-F238E27FC236}">
                <a16:creationId xmlns:a16="http://schemas.microsoft.com/office/drawing/2014/main" id="{11F5C289-8A7A-3040-B609-BC69F6023F6A}"/>
              </a:ext>
            </a:extLst>
          </p:cNvPr>
          <p:cNvSpPr>
            <a:spLocks noGrp="1"/>
          </p:cNvSpPr>
          <p:nvPr>
            <p:ph type="title"/>
          </p:nvPr>
        </p:nvSpPr>
        <p:spPr>
          <a:xfrm>
            <a:off x="623946" y="266702"/>
            <a:ext cx="10384751" cy="893982"/>
          </a:xfrm>
        </p:spPr>
        <p:txBody>
          <a:bodyPr anchor="ctr">
            <a:normAutofit/>
          </a:bodyPr>
          <a:lstStyle>
            <a:lvl1pPr>
              <a:defRPr sz="2800" b="1">
                <a:solidFill>
                  <a:srgbClr val="4E4D4D"/>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descr="Logo, company name&#10;&#10;Description automatically generated">
            <a:extLst>
              <a:ext uri="{FF2B5EF4-FFF2-40B4-BE49-F238E27FC236}">
                <a16:creationId xmlns:a16="http://schemas.microsoft.com/office/drawing/2014/main" id="{56F4B180-B5ED-4CBF-B936-3AB8588EE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1918" y="160842"/>
            <a:ext cx="882585" cy="703862"/>
          </a:xfrm>
          <a:prstGeom prst="rect">
            <a:avLst/>
          </a:prstGeom>
        </p:spPr>
      </p:pic>
    </p:spTree>
    <p:extLst>
      <p:ext uri="{BB962C8B-B14F-4D97-AF65-F5344CB8AC3E}">
        <p14:creationId xmlns:p14="http://schemas.microsoft.com/office/powerpoint/2010/main" val="319184819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mage Right 1/4">
    <p:bg>
      <p:bgRef idx="1001">
        <a:schemeClr val="bg1"/>
      </p:bgRef>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260DF90-B12C-46E3-AFC1-35DFF0501B1E}"/>
              </a:ext>
            </a:extLst>
          </p:cNvPr>
          <p:cNvSpPr>
            <a:spLocks noGrp="1"/>
          </p:cNvSpPr>
          <p:nvPr>
            <p:ph type="pic" sz="quarter" idx="17"/>
          </p:nvPr>
        </p:nvSpPr>
        <p:spPr>
          <a:xfrm>
            <a:off x="8920064" y="1390821"/>
            <a:ext cx="3271936" cy="4857573"/>
          </a:xfrm>
          <a:pattFill prst="pct5">
            <a:fgClr>
              <a:schemeClr val="accent1"/>
            </a:fgClr>
            <a:bgClr>
              <a:schemeClr val="bg1"/>
            </a:bgClr>
          </a:pattFill>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C8811B42-34A3-384F-BDEB-69C5DF80D96E}"/>
              </a:ext>
            </a:extLst>
          </p:cNvPr>
          <p:cNvSpPr>
            <a:spLocks noGrp="1"/>
          </p:cNvSpPr>
          <p:nvPr>
            <p:ph type="title"/>
          </p:nvPr>
        </p:nvSpPr>
        <p:spPr>
          <a:xfrm>
            <a:off x="1445227" y="365126"/>
            <a:ext cx="10384751" cy="893982"/>
          </a:xfrm>
        </p:spPr>
        <p:txBody>
          <a:bodyPr anchor="ctr">
            <a:normAutofit/>
          </a:bodyPr>
          <a:lstStyle>
            <a:lvl1pP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15">
            <a:extLst>
              <a:ext uri="{FF2B5EF4-FFF2-40B4-BE49-F238E27FC236}">
                <a16:creationId xmlns:a16="http://schemas.microsoft.com/office/drawing/2014/main" id="{B02350A6-9CB4-464F-A740-22329B6E05F5}"/>
              </a:ext>
            </a:extLst>
          </p:cNvPr>
          <p:cNvSpPr>
            <a:spLocks noGrp="1"/>
          </p:cNvSpPr>
          <p:nvPr>
            <p:ph sz="quarter" idx="21"/>
          </p:nvPr>
        </p:nvSpPr>
        <p:spPr>
          <a:xfrm>
            <a:off x="370581" y="1390821"/>
            <a:ext cx="8347204" cy="4857573"/>
          </a:xfrm>
        </p:spPr>
        <p:txBody>
          <a:bodyPr>
            <a:normAutofit/>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1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B57D9BA0-0FF6-754E-9FEE-321A4AA7F0AC}"/>
              </a:ext>
            </a:extLst>
          </p:cNvPr>
          <p:cNvCxnSpPr>
            <a:cxnSpLocks/>
          </p:cNvCxnSpPr>
          <p:nvPr userDrawn="1"/>
        </p:nvCxnSpPr>
        <p:spPr>
          <a:xfrm>
            <a:off x="1277938" y="396209"/>
            <a:ext cx="0" cy="8318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D6DCF42-1939-594D-A549-00F65EE7FA62}"/>
              </a:ext>
            </a:extLst>
          </p:cNvPr>
          <p:cNvGrpSpPr/>
          <p:nvPr userDrawn="1"/>
        </p:nvGrpSpPr>
        <p:grpSpPr>
          <a:xfrm>
            <a:off x="0" y="3003"/>
            <a:ext cx="12192000" cy="132197"/>
            <a:chOff x="0" y="12147"/>
            <a:chExt cx="12192000" cy="132197"/>
          </a:xfrm>
        </p:grpSpPr>
        <p:sp>
          <p:nvSpPr>
            <p:cNvPr id="23" name="Rectangle 22">
              <a:extLst>
                <a:ext uri="{FF2B5EF4-FFF2-40B4-BE49-F238E27FC236}">
                  <a16:creationId xmlns:a16="http://schemas.microsoft.com/office/drawing/2014/main" id="{AC7BA68A-29C0-4242-BFFE-826F8971B671}"/>
                </a:ext>
              </a:extLst>
            </p:cNvPr>
            <p:cNvSpPr/>
            <p:nvPr userDrawn="1"/>
          </p:nvSpPr>
          <p:spPr>
            <a:xfrm>
              <a:off x="0" y="40007"/>
              <a:ext cx="12187765" cy="104337"/>
            </a:xfrm>
            <a:prstGeom prst="rect">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7F7202F-F235-3245-8093-DC5391861FA0}"/>
                </a:ext>
              </a:extLst>
            </p:cNvPr>
            <p:cNvSpPr/>
            <p:nvPr userDrawn="1"/>
          </p:nvSpPr>
          <p:spPr>
            <a:xfrm>
              <a:off x="4235" y="12147"/>
              <a:ext cx="12187765" cy="86101"/>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18" name="TextBox 17">
            <a:extLst>
              <a:ext uri="{FF2B5EF4-FFF2-40B4-BE49-F238E27FC236}">
                <a16:creationId xmlns:a16="http://schemas.microsoft.com/office/drawing/2014/main" id="{68E5ACC0-402D-3D41-AEFD-404EDDFDE6A7}"/>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19" name="Straight Connector 18">
            <a:extLst>
              <a:ext uri="{FF2B5EF4-FFF2-40B4-BE49-F238E27FC236}">
                <a16:creationId xmlns:a16="http://schemas.microsoft.com/office/drawing/2014/main" id="{74EE30DF-3741-6441-91A1-F80D128E7C45}"/>
              </a:ext>
            </a:extLst>
          </p:cNvPr>
          <p:cNvCxnSpPr>
            <a:cxnSpLocks/>
          </p:cNvCxnSpPr>
          <p:nvPr userDrawn="1"/>
        </p:nvCxnSpPr>
        <p:spPr>
          <a:xfrm>
            <a:off x="8577309" y="6402377"/>
            <a:ext cx="8948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7A294EB-669D-414A-BCA0-D275FC30FAD8}"/>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21" name="Straight Connector 20">
            <a:extLst>
              <a:ext uri="{FF2B5EF4-FFF2-40B4-BE49-F238E27FC236}">
                <a16:creationId xmlns:a16="http://schemas.microsoft.com/office/drawing/2014/main" id="{73B46E40-825C-8F44-A2B7-D997739CAF27}"/>
              </a:ext>
            </a:extLst>
          </p:cNvPr>
          <p:cNvCxnSpPr>
            <a:cxnSpLocks/>
          </p:cNvCxnSpPr>
          <p:nvPr userDrawn="1"/>
        </p:nvCxnSpPr>
        <p:spPr>
          <a:xfrm>
            <a:off x="9706179" y="6402377"/>
            <a:ext cx="121423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Footer Placeholder 4">
            <a:extLst>
              <a:ext uri="{FF2B5EF4-FFF2-40B4-BE49-F238E27FC236}">
                <a16:creationId xmlns:a16="http://schemas.microsoft.com/office/drawing/2014/main" id="{13F51CA2-A905-8944-85B9-EE7F95B53EC7}"/>
              </a:ext>
            </a:extLst>
          </p:cNvPr>
          <p:cNvSpPr>
            <a:spLocks noGrp="1"/>
          </p:cNvSpPr>
          <p:nvPr>
            <p:ph type="ftr" sz="quarter" idx="19"/>
          </p:nvPr>
        </p:nvSpPr>
        <p:spPr>
          <a:xfrm>
            <a:off x="370580" y="6402299"/>
            <a:ext cx="4457165" cy="365125"/>
          </a:xfrm>
        </p:spPr>
        <p:txBody>
          <a:bodyPr/>
          <a:lstStyle>
            <a:lvl1pPr algn="l">
              <a:defRPr sz="800"/>
            </a:lvl1pPr>
          </a:lstStyle>
          <a:p>
            <a:r>
              <a:rPr lang="en-US"/>
              <a:t>This is an example of the footer</a:t>
            </a:r>
          </a:p>
        </p:txBody>
      </p:sp>
      <p:sp>
        <p:nvSpPr>
          <p:cNvPr id="26" name="Slide Number Placeholder 13">
            <a:extLst>
              <a:ext uri="{FF2B5EF4-FFF2-40B4-BE49-F238E27FC236}">
                <a16:creationId xmlns:a16="http://schemas.microsoft.com/office/drawing/2014/main" id="{51772C1C-EEF2-864A-BD20-156FBA11DF58}"/>
              </a:ext>
            </a:extLst>
          </p:cNvPr>
          <p:cNvSpPr>
            <a:spLocks noGrp="1"/>
          </p:cNvSpPr>
          <p:nvPr>
            <p:ph type="sldNum" sz="quarter" idx="20"/>
          </p:nvPr>
        </p:nvSpPr>
        <p:spPr>
          <a:xfrm>
            <a:off x="11095462" y="6395171"/>
            <a:ext cx="567801" cy="365125"/>
          </a:xfrm>
        </p:spPr>
        <p:txBody>
          <a:bodyPr/>
          <a:lstStyle>
            <a:lvl1pPr>
              <a:defRPr sz="800"/>
            </a:lvl1pPr>
          </a:lstStyle>
          <a:p>
            <a:fld id="{19695952-B7C9-4402-AB17-9B6478FEF815}" type="slidenum">
              <a:rPr lang="en-US" smtClean="0"/>
              <a:pPr/>
              <a:t>‹#›</a:t>
            </a:fld>
            <a:endParaRPr lang="en-US"/>
          </a:p>
        </p:txBody>
      </p:sp>
      <p:pic>
        <p:nvPicPr>
          <p:cNvPr id="4" name="Picture 3" descr="Logo, company name&#10;&#10;Description automatically generated">
            <a:extLst>
              <a:ext uri="{FF2B5EF4-FFF2-40B4-BE49-F238E27FC236}">
                <a16:creationId xmlns:a16="http://schemas.microsoft.com/office/drawing/2014/main" id="{43D6BC50-A775-15BB-E5D3-0E15AA736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200" y="500400"/>
            <a:ext cx="802800" cy="640233"/>
          </a:xfrm>
          <a:prstGeom prst="rect">
            <a:avLst/>
          </a:prstGeom>
        </p:spPr>
      </p:pic>
    </p:spTree>
    <p:extLst>
      <p:ext uri="{BB962C8B-B14F-4D97-AF65-F5344CB8AC3E}">
        <p14:creationId xmlns:p14="http://schemas.microsoft.com/office/powerpoint/2010/main" val="30491093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userDrawn="1">
          <p15:clr>
            <a:srgbClr val="FBAE40"/>
          </p15:clr>
        </p15:guide>
        <p15:guide id="2" pos="630" userDrawn="1">
          <p15:clr>
            <a:srgbClr val="FBAE40"/>
          </p15:clr>
        </p15:guide>
        <p15:guide id="3" pos="801" userDrawn="1">
          <p15:clr>
            <a:srgbClr val="FBAE40"/>
          </p15:clr>
        </p15:guide>
        <p15:guide id="4" pos="8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Image Right 3/4">
    <p:bg>
      <p:bgRef idx="1001">
        <a:schemeClr val="bg1"/>
      </p:bgRef>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260DF90-B12C-46E3-AFC1-35DFF0501B1E}"/>
              </a:ext>
            </a:extLst>
          </p:cNvPr>
          <p:cNvSpPr>
            <a:spLocks noGrp="1"/>
          </p:cNvSpPr>
          <p:nvPr>
            <p:ph type="pic" sz="quarter" idx="17"/>
          </p:nvPr>
        </p:nvSpPr>
        <p:spPr>
          <a:xfrm>
            <a:off x="4207790" y="1366397"/>
            <a:ext cx="7984210" cy="4874467"/>
          </a:xfrm>
          <a:pattFill prst="pct5">
            <a:fgClr>
              <a:schemeClr val="accent1"/>
            </a:fgClr>
            <a:bgClr>
              <a:schemeClr val="bg1"/>
            </a:bgClr>
          </a:pattFill>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C8811B42-34A3-384F-BDEB-69C5DF80D96E}"/>
              </a:ext>
            </a:extLst>
          </p:cNvPr>
          <p:cNvSpPr>
            <a:spLocks noGrp="1"/>
          </p:cNvSpPr>
          <p:nvPr>
            <p:ph type="title"/>
          </p:nvPr>
        </p:nvSpPr>
        <p:spPr>
          <a:xfrm>
            <a:off x="1445227" y="365126"/>
            <a:ext cx="10384751" cy="893982"/>
          </a:xfrm>
        </p:spPr>
        <p:txBody>
          <a:bodyPr anchor="ctr">
            <a:normAutofit/>
          </a:bodyPr>
          <a:lstStyle>
            <a:lvl1pPr>
              <a:defRPr sz="3600">
                <a:solidFill>
                  <a:schemeClr val="tx2"/>
                </a:solidFill>
              </a:defRPr>
            </a:lvl1pPr>
          </a:lstStyle>
          <a:p>
            <a:r>
              <a:rPr lang="en-US"/>
              <a:t>Click to edit Master title style</a:t>
            </a:r>
          </a:p>
        </p:txBody>
      </p:sp>
      <p:sp>
        <p:nvSpPr>
          <p:cNvPr id="16" name="Content Placeholder 15">
            <a:extLst>
              <a:ext uri="{FF2B5EF4-FFF2-40B4-BE49-F238E27FC236}">
                <a16:creationId xmlns:a16="http://schemas.microsoft.com/office/drawing/2014/main" id="{B02350A6-9CB4-464F-A740-22329B6E05F5}"/>
              </a:ext>
            </a:extLst>
          </p:cNvPr>
          <p:cNvSpPr>
            <a:spLocks noGrp="1"/>
          </p:cNvSpPr>
          <p:nvPr>
            <p:ph sz="quarter" idx="21"/>
          </p:nvPr>
        </p:nvSpPr>
        <p:spPr>
          <a:xfrm>
            <a:off x="370580" y="1366397"/>
            <a:ext cx="3682226" cy="4874467"/>
          </a:xfrm>
        </p:spPr>
        <p:txBody>
          <a:bodyPr>
            <a:normAutofit/>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1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B57D9BA0-0FF6-754E-9FEE-321A4AA7F0AC}"/>
              </a:ext>
            </a:extLst>
          </p:cNvPr>
          <p:cNvCxnSpPr>
            <a:cxnSpLocks/>
          </p:cNvCxnSpPr>
          <p:nvPr userDrawn="1"/>
        </p:nvCxnSpPr>
        <p:spPr>
          <a:xfrm>
            <a:off x="1277938" y="396209"/>
            <a:ext cx="0" cy="8318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D6DCF42-1939-594D-A549-00F65EE7FA62}"/>
              </a:ext>
            </a:extLst>
          </p:cNvPr>
          <p:cNvGrpSpPr/>
          <p:nvPr userDrawn="1"/>
        </p:nvGrpSpPr>
        <p:grpSpPr>
          <a:xfrm>
            <a:off x="0" y="3003"/>
            <a:ext cx="12192000" cy="132197"/>
            <a:chOff x="0" y="12147"/>
            <a:chExt cx="12192000" cy="132197"/>
          </a:xfrm>
        </p:grpSpPr>
        <p:sp>
          <p:nvSpPr>
            <p:cNvPr id="23" name="Rectangle 22">
              <a:extLst>
                <a:ext uri="{FF2B5EF4-FFF2-40B4-BE49-F238E27FC236}">
                  <a16:creationId xmlns:a16="http://schemas.microsoft.com/office/drawing/2014/main" id="{AC7BA68A-29C0-4242-BFFE-826F8971B671}"/>
                </a:ext>
              </a:extLst>
            </p:cNvPr>
            <p:cNvSpPr/>
            <p:nvPr userDrawn="1"/>
          </p:nvSpPr>
          <p:spPr>
            <a:xfrm>
              <a:off x="0" y="40007"/>
              <a:ext cx="12187765" cy="104337"/>
            </a:xfrm>
            <a:prstGeom prst="rect">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7F7202F-F235-3245-8093-DC5391861FA0}"/>
                </a:ext>
              </a:extLst>
            </p:cNvPr>
            <p:cNvSpPr/>
            <p:nvPr userDrawn="1"/>
          </p:nvSpPr>
          <p:spPr>
            <a:xfrm>
              <a:off x="4235" y="12147"/>
              <a:ext cx="12187765" cy="86101"/>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30" name="TextBox 29">
            <a:extLst>
              <a:ext uri="{FF2B5EF4-FFF2-40B4-BE49-F238E27FC236}">
                <a16:creationId xmlns:a16="http://schemas.microsoft.com/office/drawing/2014/main" id="{DD0787D4-E11E-3345-8940-202310EC32CE}"/>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31" name="Straight Connector 30">
            <a:extLst>
              <a:ext uri="{FF2B5EF4-FFF2-40B4-BE49-F238E27FC236}">
                <a16:creationId xmlns:a16="http://schemas.microsoft.com/office/drawing/2014/main" id="{36673BAD-F7DC-D141-BB10-AAD1D68156F2}"/>
              </a:ext>
            </a:extLst>
          </p:cNvPr>
          <p:cNvCxnSpPr>
            <a:cxnSpLocks/>
          </p:cNvCxnSpPr>
          <p:nvPr userDrawn="1"/>
        </p:nvCxnSpPr>
        <p:spPr>
          <a:xfrm>
            <a:off x="8577309" y="6402377"/>
            <a:ext cx="8948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19490BF-DA2E-8D41-BD27-BC0E2D693F75}"/>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33" name="Straight Connector 32">
            <a:extLst>
              <a:ext uri="{FF2B5EF4-FFF2-40B4-BE49-F238E27FC236}">
                <a16:creationId xmlns:a16="http://schemas.microsoft.com/office/drawing/2014/main" id="{B149EE12-B3CB-4E45-A413-E06CEA6D61EF}"/>
              </a:ext>
            </a:extLst>
          </p:cNvPr>
          <p:cNvCxnSpPr>
            <a:cxnSpLocks/>
          </p:cNvCxnSpPr>
          <p:nvPr userDrawn="1"/>
        </p:nvCxnSpPr>
        <p:spPr>
          <a:xfrm>
            <a:off x="9706179" y="6402377"/>
            <a:ext cx="121423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Footer Placeholder 4">
            <a:extLst>
              <a:ext uri="{FF2B5EF4-FFF2-40B4-BE49-F238E27FC236}">
                <a16:creationId xmlns:a16="http://schemas.microsoft.com/office/drawing/2014/main" id="{859A90D3-4F75-5440-BE57-8F111719EC2A}"/>
              </a:ext>
            </a:extLst>
          </p:cNvPr>
          <p:cNvSpPr>
            <a:spLocks noGrp="1"/>
          </p:cNvSpPr>
          <p:nvPr>
            <p:ph type="ftr" sz="quarter" idx="19"/>
          </p:nvPr>
        </p:nvSpPr>
        <p:spPr>
          <a:xfrm>
            <a:off x="370580" y="6402299"/>
            <a:ext cx="4457165" cy="365125"/>
          </a:xfrm>
        </p:spPr>
        <p:txBody>
          <a:bodyPr/>
          <a:lstStyle>
            <a:lvl1pPr algn="l">
              <a:defRPr sz="800"/>
            </a:lvl1pPr>
          </a:lstStyle>
          <a:p>
            <a:r>
              <a:rPr lang="en-US"/>
              <a:t>This is an example of the footer</a:t>
            </a:r>
          </a:p>
        </p:txBody>
      </p:sp>
      <p:sp>
        <p:nvSpPr>
          <p:cNvPr id="35" name="Slide Number Placeholder 13">
            <a:extLst>
              <a:ext uri="{FF2B5EF4-FFF2-40B4-BE49-F238E27FC236}">
                <a16:creationId xmlns:a16="http://schemas.microsoft.com/office/drawing/2014/main" id="{CEAD81C4-2566-DC4D-B061-F14D102C08EE}"/>
              </a:ext>
            </a:extLst>
          </p:cNvPr>
          <p:cNvSpPr>
            <a:spLocks noGrp="1"/>
          </p:cNvSpPr>
          <p:nvPr>
            <p:ph type="sldNum" sz="quarter" idx="20"/>
          </p:nvPr>
        </p:nvSpPr>
        <p:spPr>
          <a:xfrm>
            <a:off x="11095462" y="6395171"/>
            <a:ext cx="567801" cy="365125"/>
          </a:xfrm>
        </p:spPr>
        <p:txBody>
          <a:bodyPr/>
          <a:lstStyle>
            <a:lvl1pPr>
              <a:defRPr sz="800"/>
            </a:lvl1pPr>
          </a:lstStyle>
          <a:p>
            <a:fld id="{19695952-B7C9-4402-AB17-9B6478FEF815}" type="slidenum">
              <a:rPr lang="en-US" smtClean="0"/>
              <a:pPr/>
              <a:t>‹#›</a:t>
            </a:fld>
            <a:endParaRPr lang="en-US"/>
          </a:p>
        </p:txBody>
      </p:sp>
      <p:pic>
        <p:nvPicPr>
          <p:cNvPr id="4" name="Picture 3" descr="Logo, company name&#10;&#10;Description automatically generated">
            <a:extLst>
              <a:ext uri="{FF2B5EF4-FFF2-40B4-BE49-F238E27FC236}">
                <a16:creationId xmlns:a16="http://schemas.microsoft.com/office/drawing/2014/main" id="{92F10558-8E2C-863E-C7BB-E74A00ACF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600" y="500400"/>
            <a:ext cx="803511" cy="640800"/>
          </a:xfrm>
          <a:prstGeom prst="rect">
            <a:avLst/>
          </a:prstGeom>
        </p:spPr>
      </p:pic>
    </p:spTree>
    <p:extLst>
      <p:ext uri="{BB962C8B-B14F-4D97-AF65-F5344CB8AC3E}">
        <p14:creationId xmlns:p14="http://schemas.microsoft.com/office/powerpoint/2010/main" val="10031884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61">
          <p15:clr>
            <a:srgbClr val="FBAE40"/>
          </p15:clr>
        </p15:guide>
        <p15:guide id="2" pos="630">
          <p15:clr>
            <a:srgbClr val="FBAE40"/>
          </p15:clr>
        </p15:guide>
        <p15:guide id="3" pos="801">
          <p15:clr>
            <a:srgbClr val="FBAE40"/>
          </p15:clr>
        </p15:guide>
        <p15:guide id="4" pos="8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Content Image Left">
    <p:bg>
      <p:bgRef idx="1001">
        <a:schemeClr val="bg1"/>
      </p:bgRef>
    </p:bg>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318558E8-5778-49F6-8025-07B19C80659E}"/>
              </a:ext>
            </a:extLst>
          </p:cNvPr>
          <p:cNvSpPr>
            <a:spLocks noGrp="1"/>
          </p:cNvSpPr>
          <p:nvPr>
            <p:ph type="pic" sz="quarter" idx="10"/>
          </p:nvPr>
        </p:nvSpPr>
        <p:spPr>
          <a:xfrm>
            <a:off x="0" y="1369654"/>
            <a:ext cx="3254753" cy="4871208"/>
          </a:xfrm>
          <a:pattFill prst="pct5">
            <a:fgClr>
              <a:schemeClr val="accent1"/>
            </a:fgClr>
            <a:bgClr>
              <a:schemeClr val="bg1"/>
            </a:bgClr>
          </a:pattFill>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grpSp>
        <p:nvGrpSpPr>
          <p:cNvPr id="17" name="Group 16">
            <a:extLst>
              <a:ext uri="{FF2B5EF4-FFF2-40B4-BE49-F238E27FC236}">
                <a16:creationId xmlns:a16="http://schemas.microsoft.com/office/drawing/2014/main" id="{7825D6CE-0230-8143-92B2-558D968297FF}"/>
              </a:ext>
            </a:extLst>
          </p:cNvPr>
          <p:cNvGrpSpPr/>
          <p:nvPr userDrawn="1"/>
        </p:nvGrpSpPr>
        <p:grpSpPr>
          <a:xfrm>
            <a:off x="0" y="3003"/>
            <a:ext cx="12192000" cy="132197"/>
            <a:chOff x="0" y="12147"/>
            <a:chExt cx="12192000" cy="132197"/>
          </a:xfrm>
        </p:grpSpPr>
        <p:sp>
          <p:nvSpPr>
            <p:cNvPr id="19" name="Rectangle 18">
              <a:extLst>
                <a:ext uri="{FF2B5EF4-FFF2-40B4-BE49-F238E27FC236}">
                  <a16:creationId xmlns:a16="http://schemas.microsoft.com/office/drawing/2014/main" id="{36C4C916-C0A1-284B-8CC6-509CFD4C52B1}"/>
                </a:ext>
              </a:extLst>
            </p:cNvPr>
            <p:cNvSpPr/>
            <p:nvPr userDrawn="1"/>
          </p:nvSpPr>
          <p:spPr>
            <a:xfrm>
              <a:off x="0" y="40007"/>
              <a:ext cx="12187765" cy="104337"/>
            </a:xfrm>
            <a:prstGeom prst="rect">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5E1112-FE99-6649-83E4-79FB8AD2E6AC}"/>
                </a:ext>
              </a:extLst>
            </p:cNvPr>
            <p:cNvSpPr/>
            <p:nvPr userDrawn="1"/>
          </p:nvSpPr>
          <p:spPr>
            <a:xfrm>
              <a:off x="4235" y="12147"/>
              <a:ext cx="12187765" cy="86101"/>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22" name="Title 1">
            <a:extLst>
              <a:ext uri="{FF2B5EF4-FFF2-40B4-BE49-F238E27FC236}">
                <a16:creationId xmlns:a16="http://schemas.microsoft.com/office/drawing/2014/main" id="{F76801D8-25CE-384D-81D4-7CF270E39B4A}"/>
              </a:ext>
            </a:extLst>
          </p:cNvPr>
          <p:cNvSpPr>
            <a:spLocks noGrp="1"/>
          </p:cNvSpPr>
          <p:nvPr>
            <p:ph type="title"/>
          </p:nvPr>
        </p:nvSpPr>
        <p:spPr>
          <a:xfrm>
            <a:off x="1445227" y="365126"/>
            <a:ext cx="10384751" cy="893982"/>
          </a:xfrm>
        </p:spPr>
        <p:txBody>
          <a:bodyPr anchor="ctr">
            <a:normAutofit/>
          </a:bodyPr>
          <a:lstStyle>
            <a:lvl1pPr>
              <a:defRPr sz="3600">
                <a:solidFill>
                  <a:srgbClr val="4E4D4D"/>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23" name="Straight Connector 22">
            <a:extLst>
              <a:ext uri="{FF2B5EF4-FFF2-40B4-BE49-F238E27FC236}">
                <a16:creationId xmlns:a16="http://schemas.microsoft.com/office/drawing/2014/main" id="{967AAFE3-F018-3E40-BF1F-7C8D35D34C52}"/>
              </a:ext>
            </a:extLst>
          </p:cNvPr>
          <p:cNvCxnSpPr>
            <a:cxnSpLocks/>
          </p:cNvCxnSpPr>
          <p:nvPr userDrawn="1"/>
        </p:nvCxnSpPr>
        <p:spPr>
          <a:xfrm>
            <a:off x="1277938" y="396209"/>
            <a:ext cx="0" cy="8318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75D379-7E06-064C-A904-8162D4F2716C}"/>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24" name="Straight Connector 23">
            <a:extLst>
              <a:ext uri="{FF2B5EF4-FFF2-40B4-BE49-F238E27FC236}">
                <a16:creationId xmlns:a16="http://schemas.microsoft.com/office/drawing/2014/main" id="{70A87532-34C1-704D-9116-7483EA58FD7A}"/>
              </a:ext>
            </a:extLst>
          </p:cNvPr>
          <p:cNvCxnSpPr>
            <a:cxnSpLocks/>
          </p:cNvCxnSpPr>
          <p:nvPr userDrawn="1"/>
        </p:nvCxnSpPr>
        <p:spPr>
          <a:xfrm>
            <a:off x="8577309" y="6402377"/>
            <a:ext cx="8948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FE46B17-8CE0-0E46-B1F0-A49ABB1B9AB1}"/>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26" name="Straight Connector 25">
            <a:extLst>
              <a:ext uri="{FF2B5EF4-FFF2-40B4-BE49-F238E27FC236}">
                <a16:creationId xmlns:a16="http://schemas.microsoft.com/office/drawing/2014/main" id="{E5AC7104-3B92-E440-9A9E-50BD6A98BD54}"/>
              </a:ext>
            </a:extLst>
          </p:cNvPr>
          <p:cNvCxnSpPr>
            <a:cxnSpLocks/>
          </p:cNvCxnSpPr>
          <p:nvPr userDrawn="1"/>
        </p:nvCxnSpPr>
        <p:spPr>
          <a:xfrm>
            <a:off x="9706179" y="6402377"/>
            <a:ext cx="121423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Footer Placeholder 4">
            <a:extLst>
              <a:ext uri="{FF2B5EF4-FFF2-40B4-BE49-F238E27FC236}">
                <a16:creationId xmlns:a16="http://schemas.microsoft.com/office/drawing/2014/main" id="{DE14EB61-6A26-114E-A51C-C8415909E947}"/>
              </a:ext>
            </a:extLst>
          </p:cNvPr>
          <p:cNvSpPr>
            <a:spLocks noGrp="1"/>
          </p:cNvSpPr>
          <p:nvPr>
            <p:ph type="ftr" sz="quarter" idx="19"/>
          </p:nvPr>
        </p:nvSpPr>
        <p:spPr>
          <a:xfrm>
            <a:off x="370580" y="6402299"/>
            <a:ext cx="4457165" cy="365125"/>
          </a:xfrm>
        </p:spPr>
        <p:txBody>
          <a:bodyPr/>
          <a:lstStyle>
            <a:lvl1pPr algn="l">
              <a:defRPr sz="800">
                <a:latin typeface="Arial" panose="020B0604020202020204" pitchFamily="34" charset="0"/>
                <a:cs typeface="Arial" panose="020B0604020202020204" pitchFamily="34" charset="0"/>
              </a:defRPr>
            </a:lvl1pPr>
          </a:lstStyle>
          <a:p>
            <a:r>
              <a:rPr lang="en-US"/>
              <a:t>This is an example of the footer</a:t>
            </a:r>
          </a:p>
        </p:txBody>
      </p:sp>
      <p:sp>
        <p:nvSpPr>
          <p:cNvPr id="28" name="Slide Number Placeholder 13">
            <a:extLst>
              <a:ext uri="{FF2B5EF4-FFF2-40B4-BE49-F238E27FC236}">
                <a16:creationId xmlns:a16="http://schemas.microsoft.com/office/drawing/2014/main" id="{828BE7B3-E073-8549-9261-7B799D299393}"/>
              </a:ext>
            </a:extLst>
          </p:cNvPr>
          <p:cNvSpPr>
            <a:spLocks noGrp="1"/>
          </p:cNvSpPr>
          <p:nvPr>
            <p:ph type="sldNum" sz="quarter" idx="20"/>
          </p:nvPr>
        </p:nvSpPr>
        <p:spPr>
          <a:xfrm>
            <a:off x="11095462" y="6395171"/>
            <a:ext cx="567801" cy="365125"/>
          </a:xfrm>
        </p:spPr>
        <p:txBody>
          <a:bodyPr/>
          <a:lstStyle>
            <a:lvl1pPr>
              <a:defRPr sz="800"/>
            </a:lvl1pPr>
          </a:lstStyle>
          <a:p>
            <a:fld id="{19695952-B7C9-4402-AB17-9B6478FEF815}" type="slidenum">
              <a:rPr lang="en-US" smtClean="0"/>
              <a:pPr/>
              <a:t>‹#›</a:t>
            </a:fld>
            <a:endParaRPr lang="en-US"/>
          </a:p>
        </p:txBody>
      </p:sp>
      <p:pic>
        <p:nvPicPr>
          <p:cNvPr id="3" name="Picture 2" descr="Logo, company name&#10;&#10;Description automatically generated">
            <a:extLst>
              <a:ext uri="{FF2B5EF4-FFF2-40B4-BE49-F238E27FC236}">
                <a16:creationId xmlns:a16="http://schemas.microsoft.com/office/drawing/2014/main" id="{C0C1A5A6-59F6-59E4-85AD-2FE648F7C0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600" y="489642"/>
            <a:ext cx="803511" cy="640800"/>
          </a:xfrm>
          <a:prstGeom prst="rect">
            <a:avLst/>
          </a:prstGeom>
        </p:spPr>
      </p:pic>
    </p:spTree>
    <p:extLst>
      <p:ext uri="{BB962C8B-B14F-4D97-AF65-F5344CB8AC3E}">
        <p14:creationId xmlns:p14="http://schemas.microsoft.com/office/powerpoint/2010/main" val="3536589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p:bg>
      <p:bgRef idx="1001">
        <a:schemeClr val="bg1"/>
      </p:bgRef>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6D4FD37-63E4-FC45-B6E2-883EC7C226EA}"/>
              </a:ext>
            </a:extLst>
          </p:cNvPr>
          <p:cNvGrpSpPr/>
          <p:nvPr userDrawn="1"/>
        </p:nvGrpSpPr>
        <p:grpSpPr>
          <a:xfrm>
            <a:off x="0" y="3003"/>
            <a:ext cx="12192000" cy="132197"/>
            <a:chOff x="0" y="12147"/>
            <a:chExt cx="12192000" cy="132197"/>
          </a:xfrm>
        </p:grpSpPr>
        <p:sp>
          <p:nvSpPr>
            <p:cNvPr id="14" name="Rectangle 13">
              <a:extLst>
                <a:ext uri="{FF2B5EF4-FFF2-40B4-BE49-F238E27FC236}">
                  <a16:creationId xmlns:a16="http://schemas.microsoft.com/office/drawing/2014/main" id="{1FF0802D-B81B-7C4A-B4CA-C5AC91645BEF}"/>
                </a:ext>
              </a:extLst>
            </p:cNvPr>
            <p:cNvSpPr/>
            <p:nvPr userDrawn="1"/>
          </p:nvSpPr>
          <p:spPr>
            <a:xfrm>
              <a:off x="0" y="40007"/>
              <a:ext cx="12187765" cy="1043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5A5DF0-0E19-6F40-848B-95EBFF40908F}"/>
                </a:ext>
              </a:extLst>
            </p:cNvPr>
            <p:cNvSpPr/>
            <p:nvPr userDrawn="1"/>
          </p:nvSpPr>
          <p:spPr>
            <a:xfrm>
              <a:off x="4235" y="12147"/>
              <a:ext cx="12187765" cy="86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16" name="Picture Placeholder 6">
            <a:extLst>
              <a:ext uri="{FF2B5EF4-FFF2-40B4-BE49-F238E27FC236}">
                <a16:creationId xmlns:a16="http://schemas.microsoft.com/office/drawing/2014/main" id="{8F011BFE-B55D-E34C-B8A7-13E0F4434886}"/>
              </a:ext>
            </a:extLst>
          </p:cNvPr>
          <p:cNvSpPr>
            <a:spLocks noGrp="1"/>
          </p:cNvSpPr>
          <p:nvPr>
            <p:ph type="pic" sz="quarter" idx="10"/>
          </p:nvPr>
        </p:nvSpPr>
        <p:spPr>
          <a:xfrm>
            <a:off x="0" y="1449387"/>
            <a:ext cx="12187765" cy="4868289"/>
          </a:xfrm>
          <a:pattFill prst="pct5">
            <a:fgClr>
              <a:schemeClr val="accent1"/>
            </a:fgClr>
            <a:bgClr>
              <a:schemeClr val="bg1"/>
            </a:bgClr>
          </a:pattFill>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pic>
        <p:nvPicPr>
          <p:cNvPr id="20" name="Picture 19" descr="Logo, company name&#10;&#10;Description automatically generated">
            <a:extLst>
              <a:ext uri="{FF2B5EF4-FFF2-40B4-BE49-F238E27FC236}">
                <a16:creationId xmlns:a16="http://schemas.microsoft.com/office/drawing/2014/main" id="{20A354B3-886B-5241-BB96-C30FF2CDFC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580" y="462829"/>
            <a:ext cx="686060" cy="529789"/>
          </a:xfrm>
          <a:prstGeom prst="rect">
            <a:avLst/>
          </a:prstGeom>
        </p:spPr>
      </p:pic>
      <p:sp>
        <p:nvSpPr>
          <p:cNvPr id="21" name="Title 1">
            <a:extLst>
              <a:ext uri="{FF2B5EF4-FFF2-40B4-BE49-F238E27FC236}">
                <a16:creationId xmlns:a16="http://schemas.microsoft.com/office/drawing/2014/main" id="{A2D730E5-CE61-8341-A993-A1794C281BF0}"/>
              </a:ext>
            </a:extLst>
          </p:cNvPr>
          <p:cNvSpPr>
            <a:spLocks noGrp="1"/>
          </p:cNvSpPr>
          <p:nvPr>
            <p:ph type="title"/>
          </p:nvPr>
        </p:nvSpPr>
        <p:spPr>
          <a:xfrm>
            <a:off x="1445227" y="365126"/>
            <a:ext cx="10384751" cy="893982"/>
          </a:xfrm>
        </p:spPr>
        <p:txBody>
          <a:bodyPr anchor="ctr">
            <a:normAutofit/>
          </a:bodyPr>
          <a:lstStyle>
            <a:lvl1pPr>
              <a:defRPr sz="3600">
                <a:solidFill>
                  <a:schemeClr val="tx2"/>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5171140-17FA-8244-A398-FC192E01C7A1}"/>
              </a:ext>
            </a:extLst>
          </p:cNvPr>
          <p:cNvCxnSpPr>
            <a:cxnSpLocks/>
          </p:cNvCxnSpPr>
          <p:nvPr userDrawn="1"/>
        </p:nvCxnSpPr>
        <p:spPr>
          <a:xfrm>
            <a:off x="1277938" y="396209"/>
            <a:ext cx="0" cy="8318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0C95D7D-714F-194F-B775-A27B56C908F7}"/>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cs typeface="Poppins Medium" panose="00000600000000000000" pitchFamily="2" charset="0"/>
              </a:rPr>
              <a:t>TSX Venture: ARTG</a:t>
            </a:r>
          </a:p>
        </p:txBody>
      </p:sp>
      <p:cxnSp>
        <p:nvCxnSpPr>
          <p:cNvPr id="24" name="Straight Connector 23">
            <a:extLst>
              <a:ext uri="{FF2B5EF4-FFF2-40B4-BE49-F238E27FC236}">
                <a16:creationId xmlns:a16="http://schemas.microsoft.com/office/drawing/2014/main" id="{B3022A61-B063-914C-8C57-848FD7EB9A2C}"/>
              </a:ext>
            </a:extLst>
          </p:cNvPr>
          <p:cNvCxnSpPr>
            <a:cxnSpLocks/>
          </p:cNvCxnSpPr>
          <p:nvPr userDrawn="1"/>
        </p:nvCxnSpPr>
        <p:spPr>
          <a:xfrm>
            <a:off x="8577309" y="6402377"/>
            <a:ext cx="8948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9B1827D-7101-7148-9FB1-DD7600663058}"/>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cs typeface="Poppins Medium" panose="00000600000000000000" pitchFamily="2" charset="0"/>
              </a:rPr>
              <a:t>www.artemisgoldinc.com</a:t>
            </a:r>
          </a:p>
        </p:txBody>
      </p:sp>
      <p:cxnSp>
        <p:nvCxnSpPr>
          <p:cNvPr id="26" name="Straight Connector 25">
            <a:extLst>
              <a:ext uri="{FF2B5EF4-FFF2-40B4-BE49-F238E27FC236}">
                <a16:creationId xmlns:a16="http://schemas.microsoft.com/office/drawing/2014/main" id="{11EECF90-A76B-2147-B76D-54B0B2047D6F}"/>
              </a:ext>
            </a:extLst>
          </p:cNvPr>
          <p:cNvCxnSpPr>
            <a:cxnSpLocks/>
          </p:cNvCxnSpPr>
          <p:nvPr userDrawn="1"/>
        </p:nvCxnSpPr>
        <p:spPr>
          <a:xfrm>
            <a:off x="9706179" y="6402377"/>
            <a:ext cx="121423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Footer Placeholder 4">
            <a:extLst>
              <a:ext uri="{FF2B5EF4-FFF2-40B4-BE49-F238E27FC236}">
                <a16:creationId xmlns:a16="http://schemas.microsoft.com/office/drawing/2014/main" id="{DC04CA7B-CCDE-1E44-8D9D-D05F3B10E6F0}"/>
              </a:ext>
            </a:extLst>
          </p:cNvPr>
          <p:cNvSpPr>
            <a:spLocks noGrp="1"/>
          </p:cNvSpPr>
          <p:nvPr>
            <p:ph type="ftr" sz="quarter" idx="19"/>
          </p:nvPr>
        </p:nvSpPr>
        <p:spPr>
          <a:xfrm>
            <a:off x="370580" y="6402299"/>
            <a:ext cx="4457165" cy="365125"/>
          </a:xfrm>
        </p:spPr>
        <p:txBody>
          <a:bodyPr/>
          <a:lstStyle>
            <a:lvl1pPr algn="l">
              <a:defRPr sz="800"/>
            </a:lvl1pPr>
          </a:lstStyle>
          <a:p>
            <a:r>
              <a:rPr lang="en-US"/>
              <a:t>This is an example of the footer</a:t>
            </a:r>
          </a:p>
        </p:txBody>
      </p:sp>
      <p:sp>
        <p:nvSpPr>
          <p:cNvPr id="31" name="Slide Number Placeholder 13">
            <a:extLst>
              <a:ext uri="{FF2B5EF4-FFF2-40B4-BE49-F238E27FC236}">
                <a16:creationId xmlns:a16="http://schemas.microsoft.com/office/drawing/2014/main" id="{C60DDFD6-CE20-4D41-821A-2D771E403FA1}"/>
              </a:ext>
            </a:extLst>
          </p:cNvPr>
          <p:cNvSpPr>
            <a:spLocks noGrp="1"/>
          </p:cNvSpPr>
          <p:nvPr>
            <p:ph type="sldNum" sz="quarter" idx="20"/>
          </p:nvPr>
        </p:nvSpPr>
        <p:spPr>
          <a:xfrm>
            <a:off x="11095462" y="6395171"/>
            <a:ext cx="567801" cy="365125"/>
          </a:xfrm>
        </p:spPr>
        <p:txBody>
          <a:bodyPr/>
          <a:lstStyle>
            <a:lvl1pPr>
              <a:defRPr sz="800"/>
            </a:lvl1pPr>
          </a:lstStyle>
          <a:p>
            <a:fld id="{19695952-B7C9-4402-AB17-9B6478FEF815}" type="slidenum">
              <a:rPr lang="en-US" smtClean="0"/>
              <a:pPr/>
              <a:t>‹#›</a:t>
            </a:fld>
            <a:endParaRPr lang="en-US"/>
          </a:p>
        </p:txBody>
      </p:sp>
    </p:spTree>
    <p:extLst>
      <p:ext uri="{BB962C8B-B14F-4D97-AF65-F5344CB8AC3E}">
        <p14:creationId xmlns:p14="http://schemas.microsoft.com/office/powerpoint/2010/main" val="25994759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913"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Gold Bar">
    <p:bg>
      <p:bgRef idx="1001">
        <a:schemeClr val="bg1"/>
      </p:bgRef>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6D4FD37-63E4-FC45-B6E2-883EC7C226EA}"/>
              </a:ext>
            </a:extLst>
          </p:cNvPr>
          <p:cNvGrpSpPr/>
          <p:nvPr userDrawn="1"/>
        </p:nvGrpSpPr>
        <p:grpSpPr>
          <a:xfrm>
            <a:off x="0" y="3003"/>
            <a:ext cx="12192000" cy="132197"/>
            <a:chOff x="0" y="12147"/>
            <a:chExt cx="12192000" cy="132197"/>
          </a:xfrm>
        </p:grpSpPr>
        <p:sp>
          <p:nvSpPr>
            <p:cNvPr id="14" name="Rectangle 13">
              <a:extLst>
                <a:ext uri="{FF2B5EF4-FFF2-40B4-BE49-F238E27FC236}">
                  <a16:creationId xmlns:a16="http://schemas.microsoft.com/office/drawing/2014/main" id="{1FF0802D-B81B-7C4A-B4CA-C5AC91645BEF}"/>
                </a:ext>
              </a:extLst>
            </p:cNvPr>
            <p:cNvSpPr/>
            <p:nvPr userDrawn="1"/>
          </p:nvSpPr>
          <p:spPr>
            <a:xfrm>
              <a:off x="0" y="40007"/>
              <a:ext cx="12187765" cy="104337"/>
            </a:xfrm>
            <a:prstGeom prst="rect">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5A5DF0-0E19-6F40-848B-95EBFF40908F}"/>
                </a:ext>
              </a:extLst>
            </p:cNvPr>
            <p:cNvSpPr/>
            <p:nvPr userDrawn="1"/>
          </p:nvSpPr>
          <p:spPr>
            <a:xfrm>
              <a:off x="4235" y="12147"/>
              <a:ext cx="12187765" cy="86101"/>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16" name="Picture Placeholder 6">
            <a:extLst>
              <a:ext uri="{FF2B5EF4-FFF2-40B4-BE49-F238E27FC236}">
                <a16:creationId xmlns:a16="http://schemas.microsoft.com/office/drawing/2014/main" id="{8F011BFE-B55D-E34C-B8A7-13E0F4434886}"/>
              </a:ext>
            </a:extLst>
          </p:cNvPr>
          <p:cNvSpPr>
            <a:spLocks noGrp="1"/>
          </p:cNvSpPr>
          <p:nvPr>
            <p:ph type="pic" sz="quarter" idx="10"/>
          </p:nvPr>
        </p:nvSpPr>
        <p:spPr>
          <a:xfrm>
            <a:off x="0" y="1361916"/>
            <a:ext cx="12187765" cy="4955760"/>
          </a:xfrm>
          <a:pattFill prst="pct5">
            <a:fgClr>
              <a:schemeClr val="accent1"/>
            </a:fgClr>
            <a:bgClr>
              <a:schemeClr val="bg1"/>
            </a:bgClr>
          </a:pattFill>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sp>
        <p:nvSpPr>
          <p:cNvPr id="21" name="Title 1">
            <a:extLst>
              <a:ext uri="{FF2B5EF4-FFF2-40B4-BE49-F238E27FC236}">
                <a16:creationId xmlns:a16="http://schemas.microsoft.com/office/drawing/2014/main" id="{A2D730E5-CE61-8341-A993-A1794C281BF0}"/>
              </a:ext>
            </a:extLst>
          </p:cNvPr>
          <p:cNvSpPr>
            <a:spLocks noGrp="1"/>
          </p:cNvSpPr>
          <p:nvPr>
            <p:ph type="title"/>
          </p:nvPr>
        </p:nvSpPr>
        <p:spPr>
          <a:xfrm>
            <a:off x="1445227" y="365126"/>
            <a:ext cx="10384751" cy="893982"/>
          </a:xfrm>
        </p:spPr>
        <p:txBody>
          <a:bodyPr anchor="ctr">
            <a:normAutofit/>
          </a:bodyPr>
          <a:lstStyle>
            <a:lvl1pP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22" name="Straight Connector 21">
            <a:extLst>
              <a:ext uri="{FF2B5EF4-FFF2-40B4-BE49-F238E27FC236}">
                <a16:creationId xmlns:a16="http://schemas.microsoft.com/office/drawing/2014/main" id="{D5171140-17FA-8244-A398-FC192E01C7A1}"/>
              </a:ext>
            </a:extLst>
          </p:cNvPr>
          <p:cNvCxnSpPr>
            <a:cxnSpLocks/>
          </p:cNvCxnSpPr>
          <p:nvPr userDrawn="1"/>
        </p:nvCxnSpPr>
        <p:spPr>
          <a:xfrm>
            <a:off x="1277938" y="396209"/>
            <a:ext cx="0" cy="8318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E2E9E6-F7E9-AA40-92C5-7253DDFAD910}"/>
              </a:ext>
            </a:extLst>
          </p:cNvPr>
          <p:cNvSpPr txBox="1"/>
          <p:nvPr userDrawn="1"/>
        </p:nvSpPr>
        <p:spPr>
          <a:xfrm>
            <a:off x="8499819" y="6479867"/>
            <a:ext cx="1128870"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TSX Venture: ARTG</a:t>
            </a:r>
          </a:p>
        </p:txBody>
      </p:sp>
      <p:cxnSp>
        <p:nvCxnSpPr>
          <p:cNvPr id="18" name="Straight Connector 17">
            <a:extLst>
              <a:ext uri="{FF2B5EF4-FFF2-40B4-BE49-F238E27FC236}">
                <a16:creationId xmlns:a16="http://schemas.microsoft.com/office/drawing/2014/main" id="{932E4907-9701-4440-B8EE-1F88044DDFAF}"/>
              </a:ext>
            </a:extLst>
          </p:cNvPr>
          <p:cNvCxnSpPr>
            <a:cxnSpLocks/>
          </p:cNvCxnSpPr>
          <p:nvPr userDrawn="1"/>
        </p:nvCxnSpPr>
        <p:spPr>
          <a:xfrm>
            <a:off x="8577309" y="6402377"/>
            <a:ext cx="8948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54FF552-04E3-F14C-941A-BB6D32F86367}"/>
              </a:ext>
            </a:extLst>
          </p:cNvPr>
          <p:cNvSpPr txBox="1"/>
          <p:nvPr userDrawn="1"/>
        </p:nvSpPr>
        <p:spPr>
          <a:xfrm>
            <a:off x="9628689" y="6479867"/>
            <a:ext cx="1788654" cy="215444"/>
          </a:xfrm>
          <a:prstGeom prst="rect">
            <a:avLst/>
          </a:prstGeom>
          <a:noFill/>
        </p:spPr>
        <p:txBody>
          <a:bodyPr wrap="square" rtlCol="0">
            <a:spAutoFit/>
          </a:bodyPr>
          <a:lstStyle/>
          <a:p>
            <a:r>
              <a:rPr lang="en-US" sz="800">
                <a:solidFill>
                  <a:schemeClr val="tx2"/>
                </a:solidFill>
                <a:latin typeface="Arial" panose="020B0604020202020204" pitchFamily="34" charset="0"/>
                <a:cs typeface="Arial" panose="020B0604020202020204" pitchFamily="34" charset="0"/>
              </a:rPr>
              <a:t>www.artemisgoldinc.com</a:t>
            </a:r>
          </a:p>
        </p:txBody>
      </p:sp>
      <p:cxnSp>
        <p:nvCxnSpPr>
          <p:cNvPr id="27" name="Straight Connector 26">
            <a:extLst>
              <a:ext uri="{FF2B5EF4-FFF2-40B4-BE49-F238E27FC236}">
                <a16:creationId xmlns:a16="http://schemas.microsoft.com/office/drawing/2014/main" id="{74D25D64-AF81-7343-910E-0E6A8A45A172}"/>
              </a:ext>
            </a:extLst>
          </p:cNvPr>
          <p:cNvCxnSpPr>
            <a:cxnSpLocks/>
          </p:cNvCxnSpPr>
          <p:nvPr userDrawn="1"/>
        </p:nvCxnSpPr>
        <p:spPr>
          <a:xfrm>
            <a:off x="9706179" y="6402377"/>
            <a:ext cx="121423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ooter Placeholder 4">
            <a:extLst>
              <a:ext uri="{FF2B5EF4-FFF2-40B4-BE49-F238E27FC236}">
                <a16:creationId xmlns:a16="http://schemas.microsoft.com/office/drawing/2014/main" id="{9379BC5E-5642-0C4D-95C4-6AF77B50FAF0}"/>
              </a:ext>
            </a:extLst>
          </p:cNvPr>
          <p:cNvSpPr>
            <a:spLocks noGrp="1"/>
          </p:cNvSpPr>
          <p:nvPr>
            <p:ph type="ftr" sz="quarter" idx="19"/>
          </p:nvPr>
        </p:nvSpPr>
        <p:spPr>
          <a:xfrm>
            <a:off x="370580" y="6402299"/>
            <a:ext cx="4457165" cy="365125"/>
          </a:xfrm>
        </p:spPr>
        <p:txBody>
          <a:bodyPr/>
          <a:lstStyle>
            <a:lvl1pPr algn="l">
              <a:defRPr sz="800"/>
            </a:lvl1pPr>
          </a:lstStyle>
          <a:p>
            <a:r>
              <a:rPr lang="en-US"/>
              <a:t>This is an example of the footer</a:t>
            </a:r>
          </a:p>
        </p:txBody>
      </p:sp>
      <p:sp>
        <p:nvSpPr>
          <p:cNvPr id="29" name="Slide Number Placeholder 13">
            <a:extLst>
              <a:ext uri="{FF2B5EF4-FFF2-40B4-BE49-F238E27FC236}">
                <a16:creationId xmlns:a16="http://schemas.microsoft.com/office/drawing/2014/main" id="{82D4E66D-47C4-1A49-BC2D-3B58DDB88B3B}"/>
              </a:ext>
            </a:extLst>
          </p:cNvPr>
          <p:cNvSpPr>
            <a:spLocks noGrp="1"/>
          </p:cNvSpPr>
          <p:nvPr>
            <p:ph type="sldNum" sz="quarter" idx="20"/>
          </p:nvPr>
        </p:nvSpPr>
        <p:spPr>
          <a:xfrm>
            <a:off x="11095462" y="6395171"/>
            <a:ext cx="567801" cy="365125"/>
          </a:xfrm>
        </p:spPr>
        <p:txBody>
          <a:bodyPr/>
          <a:lstStyle>
            <a:lvl1pPr>
              <a:defRPr sz="800"/>
            </a:lvl1pPr>
          </a:lstStyle>
          <a:p>
            <a:fld id="{19695952-B7C9-4402-AB17-9B6478FEF815}" type="slidenum">
              <a:rPr lang="en-US" smtClean="0"/>
              <a:pPr/>
              <a:t>‹#›</a:t>
            </a:fld>
            <a:endParaRPr lang="en-US"/>
          </a:p>
        </p:txBody>
      </p:sp>
      <p:pic>
        <p:nvPicPr>
          <p:cNvPr id="3" name="Picture 2" descr="Logo, company name&#10;&#10;Description automatically generated">
            <a:extLst>
              <a:ext uri="{FF2B5EF4-FFF2-40B4-BE49-F238E27FC236}">
                <a16:creationId xmlns:a16="http://schemas.microsoft.com/office/drawing/2014/main" id="{6A08736B-26D3-4116-4D8E-3ECA90F08F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021" y="500546"/>
            <a:ext cx="803318" cy="640646"/>
          </a:xfrm>
          <a:prstGeom prst="rect">
            <a:avLst/>
          </a:prstGeom>
        </p:spPr>
      </p:pic>
    </p:spTree>
    <p:extLst>
      <p:ext uri="{BB962C8B-B14F-4D97-AF65-F5344CB8AC3E}">
        <p14:creationId xmlns:p14="http://schemas.microsoft.com/office/powerpoint/2010/main" val="23801065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45" userDrawn="1">
          <p15:clr>
            <a:srgbClr val="FBAE40"/>
          </p15:clr>
        </p15:guide>
        <p15:guide id="2" pos="68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80274-185F-454F-959C-93D7F832D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E1CFC4-CA1D-4551-8636-77B90F178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3B658-C1A7-4BDA-9E23-9837B07E0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9AF4A68-B14D-470D-894A-A5821BAF91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This is an example of the footer</a:t>
            </a:r>
          </a:p>
        </p:txBody>
      </p:sp>
      <p:sp>
        <p:nvSpPr>
          <p:cNvPr id="6" name="Slide Number Placeholder 5">
            <a:extLst>
              <a:ext uri="{FF2B5EF4-FFF2-40B4-BE49-F238E27FC236}">
                <a16:creationId xmlns:a16="http://schemas.microsoft.com/office/drawing/2014/main" id="{89D45ADD-F513-4CD7-B34B-6BE6EFB458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9695952-B7C9-4402-AB17-9B6478FEF815}" type="slidenum">
              <a:rPr lang="en-US" smtClean="0"/>
              <a:pPr/>
              <a:t>‹#›</a:t>
            </a:fld>
            <a:endParaRPr lang="en-US"/>
          </a:p>
        </p:txBody>
      </p:sp>
    </p:spTree>
    <p:extLst>
      <p:ext uri="{BB962C8B-B14F-4D97-AF65-F5344CB8AC3E}">
        <p14:creationId xmlns:p14="http://schemas.microsoft.com/office/powerpoint/2010/main" val="4190004713"/>
      </p:ext>
    </p:extLst>
  </p:cSld>
  <p:clrMap bg1="lt1" tx1="dk1" bg2="lt2" tx2="dk2" accent1="accent1" accent2="accent2" accent3="accent3" accent4="accent4" accent5="accent5" accent6="accent6" hlink="hlink" folHlink="folHlink"/>
  <p:sldLayoutIdLst>
    <p:sldLayoutId id="2147483650" r:id="rId1"/>
    <p:sldLayoutId id="2147483729" r:id="rId2"/>
    <p:sldLayoutId id="2147483727" r:id="rId3"/>
    <p:sldLayoutId id="2147483728" r:id="rId4"/>
    <p:sldLayoutId id="2147483668" r:id="rId5"/>
    <p:sldLayoutId id="2147483693" r:id="rId6"/>
    <p:sldLayoutId id="2147483655" r:id="rId7"/>
    <p:sldLayoutId id="2147483691" r:id="rId8"/>
    <p:sldLayoutId id="2147483698" r:id="rId9"/>
    <p:sldLayoutId id="2147483699" r:id="rId10"/>
    <p:sldLayoutId id="2147483652" r:id="rId11"/>
    <p:sldLayoutId id="2147483663" r:id="rId12"/>
    <p:sldLayoutId id="214748372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97E8F9-8234-11C2-DC2A-27DA449A5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24DD42-E40A-1681-A3EB-2E436D13C2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A1213D-ADE7-E568-BD12-046369276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FBAEC-63AA-4F57-BEE3-2CEABDD56FD6}" type="datetimeFigureOut">
              <a:rPr lang="en-CA" smtClean="0"/>
              <a:t>2025-09-14</a:t>
            </a:fld>
            <a:endParaRPr lang="en-CA"/>
          </a:p>
        </p:txBody>
      </p:sp>
      <p:sp>
        <p:nvSpPr>
          <p:cNvPr id="5" name="Footer Placeholder 4">
            <a:extLst>
              <a:ext uri="{FF2B5EF4-FFF2-40B4-BE49-F238E27FC236}">
                <a16:creationId xmlns:a16="http://schemas.microsoft.com/office/drawing/2014/main" id="{CE64FAB3-1EF5-3A75-AC3F-4EFC9B7B6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92AD336-9919-B219-BFA1-406B5CD902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14492-F00B-4DB1-93B0-8015FCCCAB80}" type="slidenum">
              <a:rPr lang="en-CA" smtClean="0"/>
              <a:t>‹#›</a:t>
            </a:fld>
            <a:endParaRPr lang="en-CA"/>
          </a:p>
        </p:txBody>
      </p:sp>
    </p:spTree>
    <p:extLst>
      <p:ext uri="{BB962C8B-B14F-4D97-AF65-F5344CB8AC3E}">
        <p14:creationId xmlns:p14="http://schemas.microsoft.com/office/powerpoint/2010/main" val="248301003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2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sedarplus.ca/" TargetMode="External"/><Relationship Id="rId4" Type="http://schemas.openxmlformats.org/officeDocument/2006/relationships/hyperlink" Target="http://www.artemisgoldinc.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jpeg"/><Relationship Id="rId3" Type="http://schemas.openxmlformats.org/officeDocument/2006/relationships/image" Target="../media/image12.jpg"/><Relationship Id="rId7" Type="http://schemas.openxmlformats.org/officeDocument/2006/relationships/image" Target="../media/image16.jpeg"/><Relationship Id="rId12"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2D2A7D16-C0E2-85DA-2DF4-9E3055766FE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22" b="16656"/>
          <a:stretch>
            <a:fillRect/>
          </a:stretch>
        </p:blipFill>
        <p:spPr>
          <a:xfrm>
            <a:off x="-65682" y="1782011"/>
            <a:ext cx="12324427" cy="5075989"/>
          </a:xfrm>
          <a:ln>
            <a:solidFill>
              <a:srgbClr val="E6B711"/>
            </a:solidFill>
          </a:ln>
        </p:spPr>
      </p:pic>
      <p:sp>
        <p:nvSpPr>
          <p:cNvPr id="6" name="Rectangle 5"/>
          <p:cNvSpPr/>
          <p:nvPr/>
        </p:nvSpPr>
        <p:spPr>
          <a:xfrm>
            <a:off x="-99391" y="5334000"/>
            <a:ext cx="12390782" cy="1524000"/>
          </a:xfrm>
          <a:prstGeom prst="rect">
            <a:avLst/>
          </a:prstGeom>
          <a:solidFill>
            <a:srgbClr val="0D0D0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4E4D4D"/>
              </a:solidFill>
            </a:endParaRPr>
          </a:p>
        </p:txBody>
      </p:sp>
      <p:sp>
        <p:nvSpPr>
          <p:cNvPr id="9" name="TextBox 8">
            <a:extLst>
              <a:ext uri="{FF2B5EF4-FFF2-40B4-BE49-F238E27FC236}">
                <a16:creationId xmlns:a16="http://schemas.microsoft.com/office/drawing/2014/main" id="{2CA21EA8-7076-3D27-8D31-2BCCE297D075}"/>
              </a:ext>
            </a:extLst>
          </p:cNvPr>
          <p:cNvSpPr txBox="1"/>
          <p:nvPr/>
        </p:nvSpPr>
        <p:spPr>
          <a:xfrm>
            <a:off x="8820262" y="573732"/>
            <a:ext cx="2962163" cy="307777"/>
          </a:xfrm>
          <a:prstGeom prst="rect">
            <a:avLst/>
          </a:prstGeom>
          <a:noFill/>
        </p:spPr>
        <p:txBody>
          <a:bodyPr wrap="square" rtlCol="0">
            <a:spAutoFit/>
          </a:bodyPr>
          <a:lstStyle/>
          <a:p>
            <a:pPr algn="r"/>
            <a:r>
              <a:rPr lang="en-CA" sz="1400" dirty="0">
                <a:solidFill>
                  <a:schemeClr val="tx2"/>
                </a:solidFill>
                <a:latin typeface="Arial" panose="020B0604020202020204" pitchFamily="34" charset="0"/>
                <a:cs typeface="Arial" panose="020B0604020202020204" pitchFamily="34" charset="0"/>
              </a:rPr>
              <a:t>TSX-V: ARTG | artemisgoldinc.com</a:t>
            </a:r>
          </a:p>
        </p:txBody>
      </p:sp>
      <p:sp>
        <p:nvSpPr>
          <p:cNvPr id="2" name="TextBox 1">
            <a:extLst>
              <a:ext uri="{FF2B5EF4-FFF2-40B4-BE49-F238E27FC236}">
                <a16:creationId xmlns:a16="http://schemas.microsoft.com/office/drawing/2014/main" id="{F18BAF51-6570-92FC-C588-02C612EBEC33}"/>
              </a:ext>
            </a:extLst>
          </p:cNvPr>
          <p:cNvSpPr txBox="1"/>
          <p:nvPr/>
        </p:nvSpPr>
        <p:spPr>
          <a:xfrm>
            <a:off x="-65682" y="5802004"/>
            <a:ext cx="12390782"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Disciplined Development of the Blackwater Mine in B.C.</a:t>
            </a:r>
          </a:p>
        </p:txBody>
      </p:sp>
      <p:sp>
        <p:nvSpPr>
          <p:cNvPr id="3" name="TextBox 2">
            <a:extLst>
              <a:ext uri="{FF2B5EF4-FFF2-40B4-BE49-F238E27FC236}">
                <a16:creationId xmlns:a16="http://schemas.microsoft.com/office/drawing/2014/main" id="{F6FEE88A-6DDB-66F2-B653-C673E0542E3A}"/>
              </a:ext>
            </a:extLst>
          </p:cNvPr>
          <p:cNvSpPr txBox="1"/>
          <p:nvPr/>
        </p:nvSpPr>
        <p:spPr>
          <a:xfrm>
            <a:off x="352425" y="6391737"/>
            <a:ext cx="11430000" cy="369332"/>
          </a:xfrm>
          <a:prstGeom prst="rect">
            <a:avLst/>
          </a:prstGeom>
          <a:noFill/>
        </p:spPr>
        <p:txBody>
          <a:bodyPr wrap="square" rtlCol="0">
            <a:spAutoFit/>
          </a:bodyPr>
          <a:lstStyle/>
          <a:p>
            <a:pPr algn="ctr"/>
            <a:r>
              <a:rPr lang="en-US" b="1" spc="600" dirty="0">
                <a:solidFill>
                  <a:srgbClr val="E6B711"/>
                </a:solidFill>
                <a:latin typeface="Arial" panose="020B0604020202020204" pitchFamily="34" charset="0"/>
                <a:cs typeface="Arial" panose="020B0604020202020204" pitchFamily="34" charset="0"/>
              </a:rPr>
              <a:t>SEPTEMBER 2025</a:t>
            </a:r>
            <a:endParaRPr lang="en-CA" b="1" spc="600" dirty="0">
              <a:solidFill>
                <a:srgbClr val="E6B7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563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472-5A4B-A470-1061-93110953A71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FFADB6-F2C8-11B8-3176-863C47C8C5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EE99D9F-78FD-9505-5981-65EF803A8C18}"/>
              </a:ext>
            </a:extLst>
          </p:cNvPr>
          <p:cNvSpPr/>
          <p:nvPr/>
        </p:nvSpPr>
        <p:spPr>
          <a:xfrm>
            <a:off x="-2" y="0"/>
            <a:ext cx="12192000" cy="6858000"/>
          </a:xfrm>
          <a:prstGeom prst="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9608CF91-4957-E08B-0C52-297631739BE3}"/>
              </a:ext>
            </a:extLst>
          </p:cNvPr>
          <p:cNvSpPr/>
          <p:nvPr/>
        </p:nvSpPr>
        <p:spPr>
          <a:xfrm>
            <a:off x="738188" y="4488188"/>
            <a:ext cx="10715623" cy="1903074"/>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1">
            <a:extLst>
              <a:ext uri="{FF2B5EF4-FFF2-40B4-BE49-F238E27FC236}">
                <a16:creationId xmlns:a16="http://schemas.microsoft.com/office/drawing/2014/main" id="{9FC73157-12A1-12DD-1B9C-29F805D92EF3}"/>
              </a:ext>
            </a:extLst>
          </p:cNvPr>
          <p:cNvSpPr>
            <a:spLocks noGrp="1"/>
          </p:cNvSpPr>
          <p:nvPr>
            <p:ph type="sldNum" sz="quarter" idx="20"/>
          </p:nvPr>
        </p:nvSpPr>
        <p:spPr>
          <a:xfrm>
            <a:off x="11095462" y="6448961"/>
            <a:ext cx="567801" cy="365125"/>
          </a:xfrm>
        </p:spPr>
        <p:txBody>
          <a:bodyPr/>
          <a:lstStyle/>
          <a:p>
            <a:fld id="{19695952-B7C9-4402-AB17-9B6478FEF815}" type="slidenum">
              <a:rPr lang="en-US" smtClean="0">
                <a:solidFill>
                  <a:schemeClr val="bg1"/>
                </a:solidFill>
              </a:rPr>
              <a:pPr/>
              <a:t>10</a:t>
            </a:fld>
            <a:endParaRPr lang="en-US" dirty="0">
              <a:solidFill>
                <a:schemeClr val="bg1"/>
              </a:solidFill>
            </a:endParaRPr>
          </a:p>
        </p:txBody>
      </p:sp>
      <p:sp>
        <p:nvSpPr>
          <p:cNvPr id="8" name="Title 3">
            <a:extLst>
              <a:ext uri="{FF2B5EF4-FFF2-40B4-BE49-F238E27FC236}">
                <a16:creationId xmlns:a16="http://schemas.microsoft.com/office/drawing/2014/main" id="{30502C30-FD98-235F-6826-74564636462E}"/>
              </a:ext>
            </a:extLst>
          </p:cNvPr>
          <p:cNvSpPr>
            <a:spLocks noGrp="1"/>
          </p:cNvSpPr>
          <p:nvPr>
            <p:ph type="title"/>
          </p:nvPr>
        </p:nvSpPr>
        <p:spPr>
          <a:xfrm>
            <a:off x="623946" y="266702"/>
            <a:ext cx="10911562" cy="893982"/>
          </a:xfrm>
        </p:spPr>
        <p:txBody>
          <a:bodyPr>
            <a:normAutofit/>
          </a:bodyPr>
          <a:lstStyle/>
          <a:p>
            <a:r>
              <a:rPr lang="en-US" sz="2600" dirty="0">
                <a:solidFill>
                  <a:schemeClr val="bg1"/>
                </a:solidFill>
              </a:rPr>
              <a:t>Optimizing Phase 1 – A Capital Efficient Step Change Opportunity</a:t>
            </a:r>
            <a:endParaRPr lang="en-CA" sz="2600" dirty="0">
              <a:solidFill>
                <a:schemeClr val="bg1"/>
              </a:solidFill>
            </a:endParaRPr>
          </a:p>
        </p:txBody>
      </p:sp>
      <p:sp>
        <p:nvSpPr>
          <p:cNvPr id="2" name="TextBox 1">
            <a:extLst>
              <a:ext uri="{FF2B5EF4-FFF2-40B4-BE49-F238E27FC236}">
                <a16:creationId xmlns:a16="http://schemas.microsoft.com/office/drawing/2014/main" id="{2DC71F6D-F5CE-F990-855E-991E90A8A9AB}"/>
              </a:ext>
            </a:extLst>
          </p:cNvPr>
          <p:cNvSpPr txBox="1"/>
          <p:nvPr/>
        </p:nvSpPr>
        <p:spPr>
          <a:xfrm>
            <a:off x="669879" y="1348832"/>
            <a:ext cx="2725783"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Nameplate plant capacity</a:t>
            </a:r>
          </a:p>
        </p:txBody>
      </p:sp>
      <p:sp>
        <p:nvSpPr>
          <p:cNvPr id="3" name="TextBox 2">
            <a:extLst>
              <a:ext uri="{FF2B5EF4-FFF2-40B4-BE49-F238E27FC236}">
                <a16:creationId xmlns:a16="http://schemas.microsoft.com/office/drawing/2014/main" id="{1B75608E-864F-5278-CF1D-2429EE725472}"/>
              </a:ext>
            </a:extLst>
          </p:cNvPr>
          <p:cNvSpPr txBox="1"/>
          <p:nvPr/>
        </p:nvSpPr>
        <p:spPr>
          <a:xfrm>
            <a:off x="4083965" y="2042952"/>
            <a:ext cx="1968137" cy="307777"/>
          </a:xfrm>
          <a:prstGeom prst="rect">
            <a:avLst/>
          </a:prstGeom>
          <a:noFill/>
        </p:spPr>
        <p:txBody>
          <a:bodyPr wrap="square" rtlCol="0">
            <a:spAutoFit/>
          </a:bodyPr>
          <a:lstStyle/>
          <a:p>
            <a:r>
              <a:rPr lang="en-CA" sz="1400" dirty="0">
                <a:solidFill>
                  <a:schemeClr val="bg1"/>
                </a:solidFill>
                <a:latin typeface="Arial" panose="020B0604020202020204" pitchFamily="34" charset="0"/>
                <a:cs typeface="Arial" panose="020B0604020202020204" pitchFamily="34" charset="0"/>
              </a:rPr>
              <a:t>in nameplate capacity</a:t>
            </a:r>
            <a:endParaRPr lang="en-CA"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AC0630-16E7-53FF-538F-6AF3A66574CE}"/>
              </a:ext>
            </a:extLst>
          </p:cNvPr>
          <p:cNvSpPr txBox="1"/>
          <p:nvPr/>
        </p:nvSpPr>
        <p:spPr>
          <a:xfrm>
            <a:off x="6267922" y="1658918"/>
            <a:ext cx="2532955" cy="600164"/>
          </a:xfrm>
          <a:prstGeom prst="rect">
            <a:avLst/>
          </a:prstGeom>
          <a:noFill/>
        </p:spPr>
        <p:txBody>
          <a:bodyPr wrap="square" rtlCol="0">
            <a:spAutoFit/>
          </a:bodyPr>
          <a:lstStyle/>
          <a:p>
            <a:r>
              <a:rPr lang="en-CA" sz="3300" b="1" baseline="30000" dirty="0">
                <a:solidFill>
                  <a:schemeClr val="bg1"/>
                </a:solidFill>
                <a:latin typeface="Arial" panose="020B0604020202020204" pitchFamily="34" charset="0"/>
                <a:cs typeface="Arial" panose="020B0604020202020204" pitchFamily="34" charset="0"/>
              </a:rPr>
              <a:t>$</a:t>
            </a:r>
            <a:r>
              <a:rPr lang="en-CA" sz="3300" b="1" dirty="0">
                <a:solidFill>
                  <a:schemeClr val="bg1"/>
                </a:solidFill>
                <a:latin typeface="Arial" panose="020B0604020202020204" pitchFamily="34" charset="0"/>
                <a:cs typeface="Arial" panose="020B0604020202020204" pitchFamily="34" charset="0"/>
              </a:rPr>
              <a:t>100-</a:t>
            </a:r>
            <a:r>
              <a:rPr lang="en-CA" sz="3300" b="1" baseline="30000" dirty="0">
                <a:solidFill>
                  <a:schemeClr val="bg1"/>
                </a:solidFill>
                <a:latin typeface="Arial" panose="020B0604020202020204" pitchFamily="34" charset="0"/>
                <a:cs typeface="Arial" panose="020B0604020202020204" pitchFamily="34" charset="0"/>
              </a:rPr>
              <a:t>$</a:t>
            </a:r>
            <a:r>
              <a:rPr lang="en-CA" sz="3300" b="1" dirty="0">
                <a:solidFill>
                  <a:schemeClr val="bg1"/>
                </a:solidFill>
                <a:latin typeface="Arial" panose="020B0604020202020204" pitchFamily="34" charset="0"/>
                <a:cs typeface="Arial" panose="020B0604020202020204" pitchFamily="34" charset="0"/>
              </a:rPr>
              <a:t>110M</a:t>
            </a:r>
          </a:p>
        </p:txBody>
      </p:sp>
      <p:sp>
        <p:nvSpPr>
          <p:cNvPr id="12" name="TextBox 11">
            <a:extLst>
              <a:ext uri="{FF2B5EF4-FFF2-40B4-BE49-F238E27FC236}">
                <a16:creationId xmlns:a16="http://schemas.microsoft.com/office/drawing/2014/main" id="{B127C3AB-0D1E-723A-BC8E-C0BB01395EEF}"/>
              </a:ext>
            </a:extLst>
          </p:cNvPr>
          <p:cNvSpPr txBox="1"/>
          <p:nvPr/>
        </p:nvSpPr>
        <p:spPr>
          <a:xfrm>
            <a:off x="10337387" y="1662327"/>
            <a:ext cx="1666858" cy="523220"/>
          </a:xfrm>
          <a:prstGeom prst="rect">
            <a:avLst/>
          </a:prstGeom>
          <a:noFill/>
        </p:spPr>
        <p:txBody>
          <a:bodyPr wrap="square" rtlCol="0">
            <a:spAutoFit/>
          </a:bodyPr>
          <a:lstStyle/>
          <a:p>
            <a:r>
              <a:rPr lang="en-CA" sz="1400" dirty="0">
                <a:solidFill>
                  <a:schemeClr val="bg1"/>
                </a:solidFill>
                <a:latin typeface="Arial" panose="020B0604020202020204" pitchFamily="34" charset="0"/>
                <a:cs typeface="Arial" panose="020B0604020202020204" pitchFamily="34" charset="0"/>
              </a:rPr>
              <a:t>per tonne of annual  throughput</a:t>
            </a:r>
            <a:endParaRPr lang="en-CA"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580B883-2310-A71C-8FAF-B1709CCAABB2}"/>
              </a:ext>
            </a:extLst>
          </p:cNvPr>
          <p:cNvSpPr txBox="1"/>
          <p:nvPr/>
        </p:nvSpPr>
        <p:spPr>
          <a:xfrm>
            <a:off x="991900" y="4387518"/>
            <a:ext cx="10460477" cy="1764586"/>
          </a:xfrm>
          <a:prstGeom prst="rect">
            <a:avLst/>
          </a:prstGeom>
          <a:noFill/>
        </p:spPr>
        <p:txBody>
          <a:bodyPr wrap="square" rtlCol="0">
            <a:spAutoFit/>
          </a:bodyPr>
          <a:lstStyle/>
          <a:p>
            <a:endParaRPr lang="en-US" dirty="0"/>
          </a:p>
          <a:p>
            <a:pPr>
              <a:spcAft>
                <a:spcPts val="800"/>
              </a:spcAft>
            </a:pPr>
            <a:r>
              <a:rPr lang="en-US" sz="1400" b="1" dirty="0">
                <a:solidFill>
                  <a:srgbClr val="4E4D4D"/>
                </a:solidFill>
                <a:latin typeface="Arial" panose="020B0604020202020204" pitchFamily="34" charset="0"/>
                <a:cs typeface="Arial" panose="020B0604020202020204" pitchFamily="34" charset="0"/>
              </a:rPr>
              <a:t>Phase 1A will drive higher revenue and cash flow in this record gold price cycle</a:t>
            </a:r>
          </a:p>
          <a:p>
            <a:pPr lvl="1" indent="-192088">
              <a:lnSpc>
                <a:spcPts val="1500"/>
              </a:lnSpc>
              <a:spcAft>
                <a:spcPts val="800"/>
              </a:spcAft>
              <a:buClr>
                <a:srgbClr val="E6B711"/>
              </a:buClr>
              <a:buFont typeface="Arial" panose="020B0604020202020204" pitchFamily="34" charset="0"/>
              <a:buChar char="•"/>
            </a:pPr>
            <a:r>
              <a:rPr lang="en-CA" sz="1400" dirty="0">
                <a:solidFill>
                  <a:srgbClr val="4E4D4D"/>
                </a:solidFill>
                <a:latin typeface="Arial" panose="020B0604020202020204" pitchFamily="34" charset="0"/>
                <a:cs typeface="Arial" panose="020B0604020202020204" pitchFamily="34" charset="0"/>
              </a:rPr>
              <a:t>Opportunity to leverage best-in-class executive and project development team that successfully delivered Phase 1 </a:t>
            </a:r>
          </a:p>
          <a:p>
            <a:pPr lvl="1" indent="-192088">
              <a:lnSpc>
                <a:spcPts val="1500"/>
              </a:lnSpc>
              <a:spcAft>
                <a:spcPts val="800"/>
              </a:spcAft>
              <a:buClr>
                <a:srgbClr val="E6B711"/>
              </a:buClr>
              <a:buFont typeface="Arial" panose="020B0604020202020204" pitchFamily="34" charset="0"/>
              <a:buChar char="•"/>
            </a:pPr>
            <a:r>
              <a:rPr lang="en-US" sz="1400" dirty="0">
                <a:solidFill>
                  <a:srgbClr val="4E4D4D"/>
                </a:solidFill>
                <a:latin typeface="Arial" panose="020B0604020202020204" pitchFamily="34" charset="0"/>
                <a:cs typeface="Arial" panose="020B0604020202020204" pitchFamily="34" charset="0"/>
              </a:rPr>
              <a:t>Provides greater operational flexibility to improve productivity and efficiency</a:t>
            </a:r>
          </a:p>
          <a:p>
            <a:pPr lvl="1" indent="-192088">
              <a:lnSpc>
                <a:spcPts val="1500"/>
              </a:lnSpc>
              <a:spcAft>
                <a:spcPts val="800"/>
              </a:spcAft>
              <a:buClr>
                <a:srgbClr val="E6B711"/>
              </a:buClr>
              <a:buFont typeface="Arial" panose="020B0604020202020204" pitchFamily="34" charset="0"/>
              <a:buChar char="•"/>
            </a:pPr>
            <a:r>
              <a:rPr lang="en-US" sz="1400" dirty="0">
                <a:solidFill>
                  <a:srgbClr val="4E4D4D"/>
                </a:solidFill>
                <a:latin typeface="Arial" panose="020B0604020202020204" pitchFamily="34" charset="0"/>
                <a:cs typeface="Arial" panose="020B0604020202020204" pitchFamily="34" charset="0"/>
              </a:rPr>
              <a:t>Supports and enhances our ESG standards by reducing manual handling of reagents and minimizing dust</a:t>
            </a:r>
          </a:p>
          <a:p>
            <a:pPr lvl="1" indent="-192088">
              <a:lnSpc>
                <a:spcPts val="1500"/>
              </a:lnSpc>
              <a:spcAft>
                <a:spcPts val="800"/>
              </a:spcAft>
              <a:buClr>
                <a:srgbClr val="E6B711"/>
              </a:buClr>
              <a:buFont typeface="Arial" panose="020B0604020202020204" pitchFamily="34" charset="0"/>
              <a:buChar char="•"/>
            </a:pPr>
            <a:r>
              <a:rPr lang="en-CA" sz="1400" dirty="0">
                <a:solidFill>
                  <a:srgbClr val="4E4D4D"/>
                </a:solidFill>
                <a:latin typeface="Arial" panose="020B0604020202020204" pitchFamily="34" charset="0"/>
                <a:cs typeface="Arial" panose="020B0604020202020204" pitchFamily="34" charset="0"/>
              </a:rPr>
              <a:t>Derisks and enhances future free cash flows aimed at funding an optimized Phase 2 expansion</a:t>
            </a:r>
            <a:endParaRPr lang="en-US" sz="1400" dirty="0">
              <a:solidFill>
                <a:srgbClr val="4E4D4D"/>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6E76038-AFD0-2EB4-540D-239BCABF3C08}"/>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082599B-1C1A-594C-30BE-BC85F00CEED8}"/>
              </a:ext>
            </a:extLst>
          </p:cNvPr>
          <p:cNvSpPr/>
          <p:nvPr/>
        </p:nvSpPr>
        <p:spPr>
          <a:xfrm>
            <a:off x="736754" y="2491482"/>
            <a:ext cx="10715623" cy="1894010"/>
          </a:xfrm>
          <a:prstGeom prst="rect">
            <a:avLst/>
          </a:prstGeom>
          <a:solidFill>
            <a:srgbClr val="E6B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0122A9F1-3FBB-EBF2-AA0E-2C80BCAA1A24}"/>
              </a:ext>
            </a:extLst>
          </p:cNvPr>
          <p:cNvSpPr txBox="1"/>
          <p:nvPr/>
        </p:nvSpPr>
        <p:spPr>
          <a:xfrm>
            <a:off x="1493915" y="2596214"/>
            <a:ext cx="9959896" cy="1595117"/>
          </a:xfrm>
          <a:prstGeom prst="rect">
            <a:avLst/>
          </a:prstGeom>
          <a:noFill/>
        </p:spPr>
        <p:txBody>
          <a:bodyPr wrap="square" lIns="91440" tIns="45720" rIns="91440" bIns="45720" rtlCol="0" anchor="t">
            <a:spAutoFit/>
          </a:bodyPr>
          <a:lstStyle/>
          <a:p>
            <a:pPr>
              <a:lnSpc>
                <a:spcPts val="2400"/>
              </a:lnSpc>
            </a:pPr>
            <a:r>
              <a:rPr lang="en-US" sz="1400" dirty="0">
                <a:solidFill>
                  <a:srgbClr val="404040"/>
                </a:solidFill>
                <a:latin typeface="Arial" panose="020B0604020202020204" pitchFamily="34" charset="0"/>
                <a:cs typeface="Arial" panose="020B0604020202020204" pitchFamily="34" charset="0"/>
              </a:rPr>
              <a:t>Phase 1A will be funded through operating cash flows; payback period of &lt;6 months</a:t>
            </a:r>
          </a:p>
          <a:p>
            <a:pPr>
              <a:lnSpc>
                <a:spcPts val="2400"/>
              </a:lnSpc>
            </a:pPr>
            <a:r>
              <a:rPr lang="en-US" sz="1400" dirty="0">
                <a:solidFill>
                  <a:srgbClr val="404040"/>
                </a:solidFill>
                <a:latin typeface="Arial" panose="020B0604020202020204" pitchFamily="34" charset="0"/>
                <a:cs typeface="Arial" panose="020B0604020202020204" pitchFamily="34" charset="0"/>
              </a:rPr>
              <a:t>Work commenced in September 2025 and is expected to be fully commissioned in Q4 2026</a:t>
            </a:r>
          </a:p>
          <a:p>
            <a:pPr marL="460375" indent="-285750">
              <a:lnSpc>
                <a:spcPts val="2400"/>
              </a:lnSpc>
              <a:buFont typeface="Arial" panose="020B0604020202020204" pitchFamily="34" charset="0"/>
              <a:buChar char="•"/>
            </a:pPr>
            <a:r>
              <a:rPr lang="en-US" sz="1400" dirty="0">
                <a:solidFill>
                  <a:srgbClr val="404040"/>
                </a:solidFill>
                <a:latin typeface="Arial"/>
                <a:cs typeface="Arial"/>
              </a:rPr>
              <a:t>Major mechanical equipment for Phase 1A has been ordered</a:t>
            </a:r>
          </a:p>
          <a:p>
            <a:pPr>
              <a:lnSpc>
                <a:spcPts val="2400"/>
              </a:lnSpc>
            </a:pPr>
            <a:r>
              <a:rPr lang="en-US" sz="1400" dirty="0">
                <a:solidFill>
                  <a:srgbClr val="404040"/>
                </a:solidFill>
                <a:latin typeface="Arial" panose="020B0604020202020204" pitchFamily="34" charset="0"/>
                <a:cs typeface="Arial" panose="020B0604020202020204" pitchFamily="34" charset="0"/>
              </a:rPr>
              <a:t>Concurrently, </a:t>
            </a:r>
            <a:r>
              <a:rPr lang="en-CA" sz="1400" dirty="0">
                <a:solidFill>
                  <a:srgbClr val="404040"/>
                </a:solidFill>
                <a:latin typeface="Arial" panose="020B0604020202020204" pitchFamily="34" charset="0"/>
                <a:cs typeface="Arial" panose="020B0604020202020204" pitchFamily="34" charset="0"/>
              </a:rPr>
              <a:t>continuing to optimize the current Phase 1 operation, </a:t>
            </a:r>
            <a:r>
              <a:rPr lang="en-CA" sz="1400" dirty="0" err="1">
                <a:solidFill>
                  <a:srgbClr val="404040"/>
                </a:solidFill>
                <a:latin typeface="Arial" panose="020B0604020202020204" pitchFamily="34" charset="0"/>
                <a:cs typeface="Arial" panose="020B0604020202020204" pitchFamily="34" charset="0"/>
              </a:rPr>
              <a:t>targetting</a:t>
            </a:r>
            <a:r>
              <a:rPr lang="en-CA" sz="1400" dirty="0">
                <a:solidFill>
                  <a:srgbClr val="404040"/>
                </a:solidFill>
                <a:latin typeface="Arial" panose="020B0604020202020204" pitchFamily="34" charset="0"/>
                <a:cs typeface="Arial" panose="020B0604020202020204" pitchFamily="34" charset="0"/>
              </a:rPr>
              <a:t> 10% over nameplate capacity by Q4 2025</a:t>
            </a:r>
          </a:p>
          <a:p>
            <a:pPr>
              <a:lnSpc>
                <a:spcPts val="2400"/>
              </a:lnSpc>
            </a:pPr>
            <a:r>
              <a:rPr lang="en-CA" sz="1400" dirty="0">
                <a:solidFill>
                  <a:srgbClr val="404040"/>
                </a:solidFill>
                <a:latin typeface="Arial" panose="020B0604020202020204" pitchFamily="34" charset="0"/>
                <a:cs typeface="Arial" panose="020B0604020202020204" pitchFamily="34" charset="0"/>
              </a:rPr>
              <a:t>On track to deliver an optimized and accelerated Phase 2 expansion; decision expected in Q4 2025</a:t>
            </a:r>
            <a:endParaRPr lang="en-US" sz="1400" dirty="0">
              <a:solidFill>
                <a:srgbClr val="40404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88D78F5-B94D-2533-DBC3-BA927097AC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756" y="2665143"/>
            <a:ext cx="273459" cy="273459"/>
          </a:xfrm>
          <a:prstGeom prst="rect">
            <a:avLst/>
          </a:prstGeom>
        </p:spPr>
      </p:pic>
      <p:pic>
        <p:nvPicPr>
          <p:cNvPr id="17" name="Picture 16">
            <a:extLst>
              <a:ext uri="{FF2B5EF4-FFF2-40B4-BE49-F238E27FC236}">
                <a16:creationId xmlns:a16="http://schemas.microsoft.com/office/drawing/2014/main" id="{7225139D-2568-38C3-C95D-9DFD510A0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756" y="2980876"/>
            <a:ext cx="273459" cy="273459"/>
          </a:xfrm>
          <a:prstGeom prst="rect">
            <a:avLst/>
          </a:prstGeom>
        </p:spPr>
      </p:pic>
      <p:pic>
        <p:nvPicPr>
          <p:cNvPr id="18" name="Picture 17">
            <a:extLst>
              <a:ext uri="{FF2B5EF4-FFF2-40B4-BE49-F238E27FC236}">
                <a16:creationId xmlns:a16="http://schemas.microsoft.com/office/drawing/2014/main" id="{9767A1E6-F349-9946-F7EC-37F4379E3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756" y="3891315"/>
            <a:ext cx="273459" cy="273459"/>
          </a:xfrm>
          <a:prstGeom prst="rect">
            <a:avLst/>
          </a:prstGeom>
        </p:spPr>
      </p:pic>
      <p:sp>
        <p:nvSpPr>
          <p:cNvPr id="20" name="TextBox 19">
            <a:extLst>
              <a:ext uri="{FF2B5EF4-FFF2-40B4-BE49-F238E27FC236}">
                <a16:creationId xmlns:a16="http://schemas.microsoft.com/office/drawing/2014/main" id="{A3EFD880-667F-51F0-5F53-FBD4CBB8A0DF}"/>
              </a:ext>
            </a:extLst>
          </p:cNvPr>
          <p:cNvSpPr txBox="1"/>
          <p:nvPr/>
        </p:nvSpPr>
        <p:spPr>
          <a:xfrm>
            <a:off x="651646" y="1577592"/>
            <a:ext cx="229211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6Mtpa</a:t>
            </a:r>
            <a:endParaRPr lang="en-CA" sz="3200" b="1" dirty="0">
              <a:solidFill>
                <a:schemeClr val="bg1"/>
              </a:solidFill>
              <a:latin typeface="Arial" panose="020B0604020202020204" pitchFamily="34" charset="0"/>
              <a:cs typeface="Arial" panose="020B0604020202020204" pitchFamily="34" charset="0"/>
            </a:endParaRPr>
          </a:p>
        </p:txBody>
      </p:sp>
      <p:sp>
        <p:nvSpPr>
          <p:cNvPr id="21" name="Arrow: Right 20">
            <a:extLst>
              <a:ext uri="{FF2B5EF4-FFF2-40B4-BE49-F238E27FC236}">
                <a16:creationId xmlns:a16="http://schemas.microsoft.com/office/drawing/2014/main" id="{2D264E78-FF3D-A271-1A3D-5F54EE6C3201}"/>
              </a:ext>
            </a:extLst>
          </p:cNvPr>
          <p:cNvSpPr/>
          <p:nvPr/>
        </p:nvSpPr>
        <p:spPr>
          <a:xfrm>
            <a:off x="2013721" y="1716470"/>
            <a:ext cx="384540" cy="369332"/>
          </a:xfrm>
          <a:prstGeom prst="rightArrow">
            <a:avLst/>
          </a:prstGeom>
          <a:solidFill>
            <a:srgbClr val="E6B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B4E3A8DE-C625-67A8-5DED-FC27C0A1104C}"/>
              </a:ext>
            </a:extLst>
          </p:cNvPr>
          <p:cNvSpPr txBox="1"/>
          <p:nvPr/>
        </p:nvSpPr>
        <p:spPr>
          <a:xfrm>
            <a:off x="2385196" y="1577592"/>
            <a:ext cx="1488588"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8Mtpa</a:t>
            </a:r>
            <a:endParaRPr lang="en-CA" sz="32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662A7D3-5428-22DC-1E03-4B3B162282C4}"/>
              </a:ext>
            </a:extLst>
          </p:cNvPr>
          <p:cNvSpPr txBox="1"/>
          <p:nvPr/>
        </p:nvSpPr>
        <p:spPr>
          <a:xfrm>
            <a:off x="537345" y="2088004"/>
            <a:ext cx="1628775" cy="276999"/>
          </a:xfrm>
          <a:prstGeom prst="rect">
            <a:avLst/>
          </a:prstGeom>
          <a:noFill/>
        </p:spPr>
        <p:txBody>
          <a:bodyPr wrap="square" rtlCol="0">
            <a:spAutoFit/>
          </a:bodyPr>
          <a:lstStyle/>
          <a:p>
            <a:pPr algn="ctr"/>
            <a:r>
              <a:rPr lang="en-US" sz="1200" b="1" spc="300" dirty="0">
                <a:solidFill>
                  <a:srgbClr val="E6B711"/>
                </a:solidFill>
                <a:latin typeface="Arial" panose="020B0604020202020204" pitchFamily="34" charset="0"/>
                <a:cs typeface="Arial" panose="020B0604020202020204" pitchFamily="34" charset="0"/>
              </a:rPr>
              <a:t>Q3 2025</a:t>
            </a:r>
            <a:endParaRPr lang="en-CA" sz="1200" b="1" spc="300" dirty="0">
              <a:solidFill>
                <a:srgbClr val="E6B71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32BE61C-B863-2A87-E358-4A33EDC90467}"/>
              </a:ext>
            </a:extLst>
          </p:cNvPr>
          <p:cNvSpPr txBox="1"/>
          <p:nvPr/>
        </p:nvSpPr>
        <p:spPr>
          <a:xfrm>
            <a:off x="2261370" y="2088004"/>
            <a:ext cx="1628775" cy="276999"/>
          </a:xfrm>
          <a:prstGeom prst="rect">
            <a:avLst/>
          </a:prstGeom>
          <a:noFill/>
        </p:spPr>
        <p:txBody>
          <a:bodyPr wrap="square" rtlCol="0">
            <a:spAutoFit/>
          </a:bodyPr>
          <a:lstStyle/>
          <a:p>
            <a:pPr algn="ctr"/>
            <a:r>
              <a:rPr lang="en-US" sz="1200" b="1" spc="300" dirty="0">
                <a:solidFill>
                  <a:srgbClr val="E6B711"/>
                </a:solidFill>
                <a:latin typeface="Arial" panose="020B0604020202020204" pitchFamily="34" charset="0"/>
                <a:cs typeface="Arial" panose="020B0604020202020204" pitchFamily="34" charset="0"/>
              </a:rPr>
              <a:t>Q4 2026</a:t>
            </a:r>
            <a:endParaRPr lang="en-CA" sz="1200" b="1" spc="300" dirty="0">
              <a:solidFill>
                <a:srgbClr val="E6B71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AEEFFD6-2B8F-A1AE-0F9A-CCC2D560B0BD}"/>
              </a:ext>
            </a:extLst>
          </p:cNvPr>
          <p:cNvSpPr txBox="1"/>
          <p:nvPr/>
        </p:nvSpPr>
        <p:spPr>
          <a:xfrm>
            <a:off x="4044284" y="1284974"/>
            <a:ext cx="2292114"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33%</a:t>
            </a:r>
            <a:endParaRPr lang="en-CA" sz="5400" b="1" dirty="0">
              <a:solidFill>
                <a:schemeClr val="bg1"/>
              </a:solidFill>
              <a:latin typeface="Arial" panose="020B0604020202020204" pitchFamily="34" charset="0"/>
              <a:cs typeface="Arial" panose="020B0604020202020204" pitchFamily="34" charset="0"/>
            </a:endParaRPr>
          </a:p>
        </p:txBody>
      </p:sp>
      <p:sp>
        <p:nvSpPr>
          <p:cNvPr id="26" name="Arrow: Right 25">
            <a:extLst>
              <a:ext uri="{FF2B5EF4-FFF2-40B4-BE49-F238E27FC236}">
                <a16:creationId xmlns:a16="http://schemas.microsoft.com/office/drawing/2014/main" id="{CB1ADB20-1C1C-63DC-8456-F8C7B6297F8F}"/>
              </a:ext>
            </a:extLst>
          </p:cNvPr>
          <p:cNvSpPr/>
          <p:nvPr/>
        </p:nvSpPr>
        <p:spPr>
          <a:xfrm rot="16200000">
            <a:off x="5450882" y="1532152"/>
            <a:ext cx="527025" cy="369332"/>
          </a:xfrm>
          <a:prstGeom prst="rightArrow">
            <a:avLst/>
          </a:prstGeom>
          <a:solidFill>
            <a:srgbClr val="E6B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200"/>
          </a:p>
        </p:txBody>
      </p:sp>
      <p:sp>
        <p:nvSpPr>
          <p:cNvPr id="27" name="TextBox 26">
            <a:extLst>
              <a:ext uri="{FF2B5EF4-FFF2-40B4-BE49-F238E27FC236}">
                <a16:creationId xmlns:a16="http://schemas.microsoft.com/office/drawing/2014/main" id="{D9C81056-F417-7A3D-0A69-064CE17FA34F}"/>
              </a:ext>
            </a:extLst>
          </p:cNvPr>
          <p:cNvSpPr txBox="1"/>
          <p:nvPr/>
        </p:nvSpPr>
        <p:spPr>
          <a:xfrm>
            <a:off x="6251561" y="1352672"/>
            <a:ext cx="1968137"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Capital cost</a:t>
            </a:r>
            <a:endParaRPr lang="en-CA"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E3E33D5-1D95-CAA5-8313-033A2B808E21}"/>
              </a:ext>
            </a:extLst>
          </p:cNvPr>
          <p:cNvSpPr txBox="1"/>
          <p:nvPr/>
        </p:nvSpPr>
        <p:spPr>
          <a:xfrm>
            <a:off x="8889954" y="1340553"/>
            <a:ext cx="2725783" cy="307777"/>
          </a:xfrm>
          <a:prstGeom prst="rect">
            <a:avLst/>
          </a:prstGeom>
          <a:noFill/>
        </p:spPr>
        <p:txBody>
          <a:bodyPr wrap="square" rtlCol="0">
            <a:spAutoFit/>
          </a:bodyPr>
          <a:lstStyle/>
          <a:p>
            <a:r>
              <a:rPr lang="en-CA" sz="1400" b="1" dirty="0">
                <a:solidFill>
                  <a:schemeClr val="bg1"/>
                </a:solidFill>
                <a:latin typeface="Arial" panose="020B0604020202020204" pitchFamily="34" charset="0"/>
                <a:cs typeface="Arial" panose="020B0604020202020204" pitchFamily="34" charset="0"/>
              </a:rPr>
              <a:t>Industry low capital intensity</a:t>
            </a:r>
          </a:p>
        </p:txBody>
      </p:sp>
      <p:sp>
        <p:nvSpPr>
          <p:cNvPr id="29" name="TextBox 28">
            <a:extLst>
              <a:ext uri="{FF2B5EF4-FFF2-40B4-BE49-F238E27FC236}">
                <a16:creationId xmlns:a16="http://schemas.microsoft.com/office/drawing/2014/main" id="{036D8E69-BBD0-A263-A7CB-EC23C49BE09A}"/>
              </a:ext>
            </a:extLst>
          </p:cNvPr>
          <p:cNvSpPr txBox="1"/>
          <p:nvPr/>
        </p:nvSpPr>
        <p:spPr>
          <a:xfrm>
            <a:off x="8881246" y="1513584"/>
            <a:ext cx="2292114" cy="830997"/>
          </a:xfrm>
          <a:prstGeom prst="rect">
            <a:avLst/>
          </a:prstGeom>
          <a:noFill/>
        </p:spPr>
        <p:txBody>
          <a:bodyPr wrap="square" rtlCol="0">
            <a:spAutoFit/>
          </a:bodyPr>
          <a:lstStyle/>
          <a:p>
            <a:r>
              <a:rPr lang="en-US" sz="4800" b="1" dirty="0">
                <a:solidFill>
                  <a:srgbClr val="E6B711"/>
                </a:solidFill>
                <a:latin typeface="Arial" panose="020B0604020202020204" pitchFamily="34" charset="0"/>
                <a:cs typeface="Arial" panose="020B0604020202020204" pitchFamily="34" charset="0"/>
              </a:rPr>
              <a:t>&lt;</a:t>
            </a:r>
            <a:r>
              <a:rPr lang="en-US" sz="4800" b="1" dirty="0">
                <a:solidFill>
                  <a:schemeClr val="bg1"/>
                </a:solidFill>
                <a:latin typeface="Arial" panose="020B0604020202020204" pitchFamily="34" charset="0"/>
                <a:cs typeface="Arial" panose="020B0604020202020204" pitchFamily="34" charset="0"/>
              </a:rPr>
              <a:t>$55</a:t>
            </a:r>
            <a:endParaRPr lang="en-CA" sz="4800" b="1" dirty="0">
              <a:solidFill>
                <a:schemeClr val="bg1"/>
              </a:solidFill>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79C002C7-9C0A-115D-749A-108E67ABDFFF}"/>
              </a:ext>
            </a:extLst>
          </p:cNvPr>
          <p:cNvCxnSpPr/>
          <p:nvPr/>
        </p:nvCxnSpPr>
        <p:spPr>
          <a:xfrm>
            <a:off x="3892072" y="1284974"/>
            <a:ext cx="0" cy="1080029"/>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A46C56-951B-5685-65E2-3F8AF5745C65}"/>
              </a:ext>
            </a:extLst>
          </p:cNvPr>
          <p:cNvCxnSpPr/>
          <p:nvPr/>
        </p:nvCxnSpPr>
        <p:spPr>
          <a:xfrm>
            <a:off x="6132352" y="1284974"/>
            <a:ext cx="0" cy="1080029"/>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8758D3-CED6-2EC3-624F-73F4D9DF6FC8}"/>
              </a:ext>
            </a:extLst>
          </p:cNvPr>
          <p:cNvCxnSpPr/>
          <p:nvPr/>
        </p:nvCxnSpPr>
        <p:spPr>
          <a:xfrm>
            <a:off x="8784112" y="1284974"/>
            <a:ext cx="0" cy="1080029"/>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661C79C-35C8-DAFD-76D0-9A7FEC91C8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755" y="3604869"/>
            <a:ext cx="273459" cy="273459"/>
          </a:xfrm>
          <a:prstGeom prst="rect">
            <a:avLst/>
          </a:prstGeom>
        </p:spPr>
      </p:pic>
      <p:pic>
        <p:nvPicPr>
          <p:cNvPr id="19" name="Picture 18">
            <a:extLst>
              <a:ext uri="{FF2B5EF4-FFF2-40B4-BE49-F238E27FC236}">
                <a16:creationId xmlns:a16="http://schemas.microsoft.com/office/drawing/2014/main" id="{9C35FC5E-2865-0DBE-8FBB-67C52029C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spTree>
    <p:extLst>
      <p:ext uri="{BB962C8B-B14F-4D97-AF65-F5344CB8AC3E}">
        <p14:creationId xmlns:p14="http://schemas.microsoft.com/office/powerpoint/2010/main" val="3109919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AF67E-5420-8C54-E44C-0328A6B764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BD5688-7437-5835-8389-F7ABE0D5F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B9CFA9B-533B-2A50-1828-1A3A765A5CC0}"/>
              </a:ext>
            </a:extLst>
          </p:cNvPr>
          <p:cNvSpPr/>
          <p:nvPr/>
        </p:nvSpPr>
        <p:spPr>
          <a:xfrm>
            <a:off x="0" y="0"/>
            <a:ext cx="12192000" cy="6858000"/>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404040"/>
              </a:solidFill>
            </a:endParaRPr>
          </a:p>
        </p:txBody>
      </p:sp>
      <p:sp>
        <p:nvSpPr>
          <p:cNvPr id="7" name="Slide Number Placeholder 1">
            <a:extLst>
              <a:ext uri="{FF2B5EF4-FFF2-40B4-BE49-F238E27FC236}">
                <a16:creationId xmlns:a16="http://schemas.microsoft.com/office/drawing/2014/main" id="{C698DD1D-EFEA-6F3E-24BA-AA89AC0C9FE6}"/>
              </a:ext>
            </a:extLst>
          </p:cNvPr>
          <p:cNvSpPr>
            <a:spLocks noGrp="1"/>
          </p:cNvSpPr>
          <p:nvPr>
            <p:ph type="sldNum" sz="quarter" idx="20"/>
          </p:nvPr>
        </p:nvSpPr>
        <p:spPr>
          <a:xfrm>
            <a:off x="11095462" y="6448961"/>
            <a:ext cx="567801" cy="365125"/>
          </a:xfrm>
        </p:spPr>
        <p:txBody>
          <a:bodyPr/>
          <a:lstStyle/>
          <a:p>
            <a:fld id="{19695952-B7C9-4402-AB17-9B6478FEF815}" type="slidenum">
              <a:rPr lang="en-US" smtClean="0">
                <a:solidFill>
                  <a:schemeClr val="bg1"/>
                </a:solidFill>
              </a:rPr>
              <a:pPr/>
              <a:t>11</a:t>
            </a:fld>
            <a:endParaRPr lang="en-US" dirty="0">
              <a:solidFill>
                <a:schemeClr val="bg1"/>
              </a:solidFill>
            </a:endParaRPr>
          </a:p>
        </p:txBody>
      </p:sp>
      <p:sp>
        <p:nvSpPr>
          <p:cNvPr id="8" name="Title 3">
            <a:extLst>
              <a:ext uri="{FF2B5EF4-FFF2-40B4-BE49-F238E27FC236}">
                <a16:creationId xmlns:a16="http://schemas.microsoft.com/office/drawing/2014/main" id="{80C996EB-3256-BDFD-8FCA-757C864019E1}"/>
              </a:ext>
            </a:extLst>
          </p:cNvPr>
          <p:cNvSpPr>
            <a:spLocks noGrp="1"/>
          </p:cNvSpPr>
          <p:nvPr>
            <p:ph type="title"/>
          </p:nvPr>
        </p:nvSpPr>
        <p:spPr>
          <a:xfrm>
            <a:off x="623946" y="266702"/>
            <a:ext cx="10384751" cy="893982"/>
          </a:xfrm>
        </p:spPr>
        <p:txBody>
          <a:bodyPr>
            <a:normAutofit/>
          </a:bodyPr>
          <a:lstStyle/>
          <a:p>
            <a:r>
              <a:rPr lang="en-US" sz="2600" dirty="0">
                <a:solidFill>
                  <a:schemeClr val="bg1"/>
                </a:solidFill>
              </a:rPr>
              <a:t>Phase 1A – Scope of Work</a:t>
            </a:r>
            <a:endParaRPr lang="en-CA" sz="2600" dirty="0">
              <a:solidFill>
                <a:schemeClr val="bg1"/>
              </a:solidFill>
            </a:endParaRPr>
          </a:p>
        </p:txBody>
      </p:sp>
      <p:cxnSp>
        <p:nvCxnSpPr>
          <p:cNvPr id="6" name="Straight Connector 5">
            <a:extLst>
              <a:ext uri="{FF2B5EF4-FFF2-40B4-BE49-F238E27FC236}">
                <a16:creationId xmlns:a16="http://schemas.microsoft.com/office/drawing/2014/main" id="{CE92DF26-3036-8247-B1C6-38778F672E29}"/>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3B12C26-96DC-4C49-DDA3-DDE0B8C86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sp>
        <p:nvSpPr>
          <p:cNvPr id="4" name="Rectangle 3">
            <a:extLst>
              <a:ext uri="{FF2B5EF4-FFF2-40B4-BE49-F238E27FC236}">
                <a16:creationId xmlns:a16="http://schemas.microsoft.com/office/drawing/2014/main" id="{D415AD23-D08D-81A3-C371-CD6432DE6160}"/>
              </a:ext>
            </a:extLst>
          </p:cNvPr>
          <p:cNvSpPr/>
          <p:nvPr/>
        </p:nvSpPr>
        <p:spPr>
          <a:xfrm>
            <a:off x="738191" y="1337114"/>
            <a:ext cx="4954943" cy="4539345"/>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97C779CD-554A-EA95-867E-E831BE5D70C3}"/>
              </a:ext>
            </a:extLst>
          </p:cNvPr>
          <p:cNvSpPr/>
          <p:nvPr/>
        </p:nvSpPr>
        <p:spPr>
          <a:xfrm>
            <a:off x="5779009" y="1337114"/>
            <a:ext cx="6430676" cy="4539345"/>
          </a:xfrm>
          <a:prstGeom prst="rect">
            <a:avLst/>
          </a:prstGeom>
          <a:solidFill>
            <a:srgbClr val="E6B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Content Placeholder 1">
            <a:extLst>
              <a:ext uri="{FF2B5EF4-FFF2-40B4-BE49-F238E27FC236}">
                <a16:creationId xmlns:a16="http://schemas.microsoft.com/office/drawing/2014/main" id="{DC3C485A-3155-0AD3-F619-25B0F159ED11}"/>
              </a:ext>
            </a:extLst>
          </p:cNvPr>
          <p:cNvSpPr txBox="1">
            <a:spLocks/>
          </p:cNvSpPr>
          <p:nvPr/>
        </p:nvSpPr>
        <p:spPr>
          <a:xfrm>
            <a:off x="925330" y="1584298"/>
            <a:ext cx="4767804" cy="42921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2" lvl="1" indent="0">
              <a:lnSpc>
                <a:spcPts val="1500"/>
              </a:lnSpc>
              <a:spcAft>
                <a:spcPts val="800"/>
              </a:spcAft>
              <a:buClr>
                <a:srgbClr val="E6B711"/>
              </a:buClr>
              <a:buNone/>
            </a:pPr>
            <a:r>
              <a:rPr lang="en-CA" sz="1300" dirty="0">
                <a:solidFill>
                  <a:srgbClr val="4E4D4D"/>
                </a:solidFill>
                <a:latin typeface="Arial" panose="020B0604020202020204" pitchFamily="34" charset="0"/>
                <a:cs typeface="Arial" panose="020B0604020202020204" pitchFamily="34" charset="0"/>
              </a:rPr>
              <a:t>Addition of a 3.5 MW vertical mill and modifications to the cyclone cluster</a:t>
            </a:r>
            <a:endParaRPr lang="en-US" sz="1300" dirty="0">
              <a:solidFill>
                <a:srgbClr val="4E4D4D"/>
              </a:solidFill>
              <a:latin typeface="Arial" panose="020B0604020202020204" pitchFamily="34" charset="0"/>
              <a:cs typeface="Arial" panose="020B0604020202020204" pitchFamily="34" charset="0"/>
            </a:endParaRPr>
          </a:p>
          <a:p>
            <a:pPr marL="265112" lvl="1" indent="0">
              <a:lnSpc>
                <a:spcPts val="1500"/>
              </a:lnSpc>
              <a:spcAft>
                <a:spcPts val="800"/>
              </a:spcAft>
              <a:buClr>
                <a:srgbClr val="E6B711"/>
              </a:buClr>
              <a:buNone/>
            </a:pPr>
            <a:r>
              <a:rPr lang="en-CA" sz="1300" dirty="0">
                <a:solidFill>
                  <a:srgbClr val="4E4D4D"/>
                </a:solidFill>
                <a:latin typeface="Arial" panose="020B0604020202020204" pitchFamily="34" charset="0"/>
                <a:cs typeface="Arial" panose="020B0604020202020204" pitchFamily="34" charset="0"/>
              </a:rPr>
              <a:t>Expanded leach circuit with the addition of one aeration tank and one pre-leach tank</a:t>
            </a:r>
            <a:endParaRPr lang="en-US" sz="1300" dirty="0">
              <a:solidFill>
                <a:srgbClr val="4E4D4D"/>
              </a:solidFill>
              <a:latin typeface="Arial" panose="020B0604020202020204" pitchFamily="34" charset="0"/>
              <a:cs typeface="Arial" panose="020B0604020202020204" pitchFamily="34" charset="0"/>
            </a:endParaRPr>
          </a:p>
          <a:p>
            <a:pPr marL="265112" lvl="1" indent="0">
              <a:lnSpc>
                <a:spcPts val="1500"/>
              </a:lnSpc>
              <a:spcAft>
                <a:spcPts val="800"/>
              </a:spcAft>
              <a:buClr>
                <a:srgbClr val="E6B711"/>
              </a:buClr>
              <a:buNone/>
            </a:pPr>
            <a:r>
              <a:rPr lang="en-CA" sz="1300" dirty="0">
                <a:solidFill>
                  <a:srgbClr val="4E4D4D"/>
                </a:solidFill>
                <a:latin typeface="Arial" panose="020B0604020202020204" pitchFamily="34" charset="0"/>
                <a:cs typeface="Arial" panose="020B0604020202020204" pitchFamily="34" charset="0"/>
              </a:rPr>
              <a:t>Expansion and upgrades to the oxygen supply system</a:t>
            </a:r>
            <a:endParaRPr lang="en-US" sz="1300" dirty="0">
              <a:solidFill>
                <a:srgbClr val="4E4D4D"/>
              </a:solidFill>
              <a:latin typeface="Arial" panose="020B0604020202020204" pitchFamily="34" charset="0"/>
              <a:cs typeface="Arial" panose="020B0604020202020204" pitchFamily="34" charset="0"/>
            </a:endParaRPr>
          </a:p>
          <a:p>
            <a:pPr marL="265112" lvl="1" indent="0">
              <a:lnSpc>
                <a:spcPts val="1500"/>
              </a:lnSpc>
              <a:spcAft>
                <a:spcPts val="800"/>
              </a:spcAft>
              <a:buClr>
                <a:srgbClr val="E6B711"/>
              </a:buClr>
              <a:buNone/>
            </a:pPr>
            <a:r>
              <a:rPr lang="en-CA" sz="1300" dirty="0">
                <a:solidFill>
                  <a:srgbClr val="4E4D4D"/>
                </a:solidFill>
                <a:latin typeface="Arial" panose="020B0604020202020204" pitchFamily="34" charset="0"/>
                <a:cs typeface="Arial" panose="020B0604020202020204" pitchFamily="34" charset="0"/>
              </a:rPr>
              <a:t>Upgrade of the existing elution circuit to increase carbon stripping capacity</a:t>
            </a:r>
            <a:endParaRPr lang="en-US" sz="1300" dirty="0">
              <a:solidFill>
                <a:srgbClr val="4E4D4D"/>
              </a:solidFill>
              <a:latin typeface="Arial" panose="020B0604020202020204" pitchFamily="34" charset="0"/>
              <a:cs typeface="Arial" panose="020B0604020202020204" pitchFamily="34" charset="0"/>
            </a:endParaRPr>
          </a:p>
          <a:p>
            <a:pPr marL="265112" lvl="1" indent="0">
              <a:lnSpc>
                <a:spcPts val="1500"/>
              </a:lnSpc>
              <a:spcAft>
                <a:spcPts val="800"/>
              </a:spcAft>
              <a:buClr>
                <a:srgbClr val="E6B711"/>
              </a:buClr>
              <a:buNone/>
            </a:pPr>
            <a:r>
              <a:rPr lang="en-CA" sz="1300" dirty="0">
                <a:solidFill>
                  <a:srgbClr val="4E4D4D"/>
                </a:solidFill>
                <a:latin typeface="Arial" panose="020B0604020202020204" pitchFamily="34" charset="0"/>
                <a:cs typeface="Arial" panose="020B0604020202020204" pitchFamily="34" charset="0"/>
              </a:rPr>
              <a:t>Optimization of the reagents mixing and delivery systems to increase efficiency and lower costs</a:t>
            </a:r>
            <a:endParaRPr lang="en-US" sz="1300" dirty="0">
              <a:solidFill>
                <a:srgbClr val="4E4D4D"/>
              </a:solidFill>
              <a:latin typeface="Arial" panose="020B0604020202020204" pitchFamily="34" charset="0"/>
              <a:cs typeface="Arial" panose="020B0604020202020204" pitchFamily="34" charset="0"/>
            </a:endParaRPr>
          </a:p>
          <a:p>
            <a:pPr marL="265112" lvl="1" indent="0">
              <a:lnSpc>
                <a:spcPts val="1500"/>
              </a:lnSpc>
              <a:spcAft>
                <a:spcPts val="800"/>
              </a:spcAft>
              <a:buClr>
                <a:srgbClr val="E6B711"/>
              </a:buClr>
              <a:buNone/>
            </a:pPr>
            <a:r>
              <a:rPr lang="en-CA" sz="1300" dirty="0">
                <a:solidFill>
                  <a:srgbClr val="4E4D4D"/>
                </a:solidFill>
                <a:latin typeface="Arial" panose="020B0604020202020204" pitchFamily="34" charset="0"/>
                <a:cs typeface="Arial" panose="020B0604020202020204" pitchFamily="34" charset="0"/>
              </a:rPr>
              <a:t>Addition of two storage ponds for fresh water and recycled process water near plant site for better operational flexibility</a:t>
            </a:r>
            <a:endParaRPr lang="en-US" sz="1300" dirty="0">
              <a:solidFill>
                <a:srgbClr val="4E4D4D"/>
              </a:solidFill>
              <a:latin typeface="Arial" panose="020B0604020202020204" pitchFamily="34" charset="0"/>
              <a:cs typeface="Arial" panose="020B0604020202020204" pitchFamily="34" charset="0"/>
            </a:endParaRPr>
          </a:p>
          <a:p>
            <a:pPr marL="265112" lvl="1" indent="0">
              <a:lnSpc>
                <a:spcPts val="1500"/>
              </a:lnSpc>
              <a:spcAft>
                <a:spcPts val="800"/>
              </a:spcAft>
              <a:buClr>
                <a:srgbClr val="E6B711"/>
              </a:buClr>
              <a:buNone/>
            </a:pPr>
            <a:r>
              <a:rPr lang="en-CA" sz="1300" dirty="0">
                <a:solidFill>
                  <a:srgbClr val="4E4D4D"/>
                </a:solidFill>
                <a:latin typeface="Arial" panose="020B0604020202020204" pitchFamily="34" charset="0"/>
                <a:cs typeface="Arial" panose="020B0604020202020204" pitchFamily="34" charset="0"/>
              </a:rPr>
              <a:t>Addition of a crushed ore stockpile cover, which will improve winter operation and further reduce fugitive dust</a:t>
            </a:r>
            <a:endParaRPr lang="en-US" sz="1300" dirty="0">
              <a:solidFill>
                <a:srgbClr val="4E4D4D"/>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F08B538F-3F7A-BC36-EC61-0CCFC77406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746" y="1603815"/>
            <a:ext cx="273459" cy="273459"/>
          </a:xfrm>
          <a:prstGeom prst="rect">
            <a:avLst/>
          </a:prstGeom>
        </p:spPr>
      </p:pic>
      <p:pic>
        <p:nvPicPr>
          <p:cNvPr id="24" name="Picture 23">
            <a:extLst>
              <a:ext uri="{FF2B5EF4-FFF2-40B4-BE49-F238E27FC236}">
                <a16:creationId xmlns:a16="http://schemas.microsoft.com/office/drawing/2014/main" id="{B488742D-250B-11F7-022E-4C4840759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329" y="2143635"/>
            <a:ext cx="273459" cy="273459"/>
          </a:xfrm>
          <a:prstGeom prst="rect">
            <a:avLst/>
          </a:prstGeom>
        </p:spPr>
      </p:pic>
      <p:pic>
        <p:nvPicPr>
          <p:cNvPr id="25" name="Picture 24">
            <a:extLst>
              <a:ext uri="{FF2B5EF4-FFF2-40B4-BE49-F238E27FC236}">
                <a16:creationId xmlns:a16="http://schemas.microsoft.com/office/drawing/2014/main" id="{16B648A7-D9FE-6DC1-E167-48A12A6A2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646" y="2671231"/>
            <a:ext cx="273459" cy="273459"/>
          </a:xfrm>
          <a:prstGeom prst="rect">
            <a:avLst/>
          </a:prstGeom>
        </p:spPr>
      </p:pic>
      <p:pic>
        <p:nvPicPr>
          <p:cNvPr id="26" name="Picture 25">
            <a:extLst>
              <a:ext uri="{FF2B5EF4-FFF2-40B4-BE49-F238E27FC236}">
                <a16:creationId xmlns:a16="http://schemas.microsoft.com/office/drawing/2014/main" id="{88C47A53-8F99-E526-7FA1-F07157F63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329" y="3069699"/>
            <a:ext cx="273459" cy="273459"/>
          </a:xfrm>
          <a:prstGeom prst="rect">
            <a:avLst/>
          </a:prstGeom>
        </p:spPr>
      </p:pic>
      <p:pic>
        <p:nvPicPr>
          <p:cNvPr id="27" name="Picture 26">
            <a:extLst>
              <a:ext uri="{FF2B5EF4-FFF2-40B4-BE49-F238E27FC236}">
                <a16:creationId xmlns:a16="http://schemas.microsoft.com/office/drawing/2014/main" id="{639A6CC4-A391-A094-AB35-223CBD4B4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329" y="3632184"/>
            <a:ext cx="273459" cy="273459"/>
          </a:xfrm>
          <a:prstGeom prst="rect">
            <a:avLst/>
          </a:prstGeom>
        </p:spPr>
      </p:pic>
      <p:pic>
        <p:nvPicPr>
          <p:cNvPr id="28" name="Picture 27">
            <a:extLst>
              <a:ext uri="{FF2B5EF4-FFF2-40B4-BE49-F238E27FC236}">
                <a16:creationId xmlns:a16="http://schemas.microsoft.com/office/drawing/2014/main" id="{BD74C889-F190-1CF0-F369-632337619E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329" y="4872249"/>
            <a:ext cx="273459" cy="273459"/>
          </a:xfrm>
          <a:prstGeom prst="rect">
            <a:avLst/>
          </a:prstGeom>
        </p:spPr>
      </p:pic>
      <p:pic>
        <p:nvPicPr>
          <p:cNvPr id="29" name="Picture 28">
            <a:extLst>
              <a:ext uri="{FF2B5EF4-FFF2-40B4-BE49-F238E27FC236}">
                <a16:creationId xmlns:a16="http://schemas.microsoft.com/office/drawing/2014/main" id="{B7C72F08-5241-F324-0E5F-388110E32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329" y="4152827"/>
            <a:ext cx="273459" cy="273459"/>
          </a:xfrm>
          <a:prstGeom prst="rect">
            <a:avLst/>
          </a:prstGeom>
        </p:spPr>
      </p:pic>
      <p:pic>
        <p:nvPicPr>
          <p:cNvPr id="30" name="Picture 29" descr="A diagram of a factory&#10;&#10;AI-generated content may be incorrect.">
            <a:extLst>
              <a:ext uri="{FF2B5EF4-FFF2-40B4-BE49-F238E27FC236}">
                <a16:creationId xmlns:a16="http://schemas.microsoft.com/office/drawing/2014/main" id="{435026E9-F0AF-EE58-9B4E-4CF72FCF0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009" y="1564336"/>
            <a:ext cx="6452200" cy="4080656"/>
          </a:xfrm>
          <a:prstGeom prst="rect">
            <a:avLst/>
          </a:prstGeom>
        </p:spPr>
      </p:pic>
    </p:spTree>
    <p:extLst>
      <p:ext uri="{BB962C8B-B14F-4D97-AF65-F5344CB8AC3E}">
        <p14:creationId xmlns:p14="http://schemas.microsoft.com/office/powerpoint/2010/main" val="2646574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2AD89-88F0-6EB8-CEC7-0427A12446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E3403F-B5E9-3424-5F7A-3F61BADF3E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7980564B-AB58-A560-5835-3A8A1072D47A}"/>
              </a:ext>
            </a:extLst>
          </p:cNvPr>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24A19682-52A6-6744-8CBC-9062C5623FB7}"/>
              </a:ext>
            </a:extLst>
          </p:cNvPr>
          <p:cNvSpPr/>
          <p:nvPr/>
        </p:nvSpPr>
        <p:spPr>
          <a:xfrm>
            <a:off x="8042552" y="1337114"/>
            <a:ext cx="3890850" cy="4823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C6B20F34-DD3E-B307-ED04-D77C7D247EA0}"/>
              </a:ext>
            </a:extLst>
          </p:cNvPr>
          <p:cNvSpPr/>
          <p:nvPr/>
        </p:nvSpPr>
        <p:spPr>
          <a:xfrm>
            <a:off x="738189" y="1337114"/>
            <a:ext cx="7188303" cy="4661038"/>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1">
            <a:extLst>
              <a:ext uri="{FF2B5EF4-FFF2-40B4-BE49-F238E27FC236}">
                <a16:creationId xmlns:a16="http://schemas.microsoft.com/office/drawing/2014/main" id="{A6E7AC52-DEF9-6E79-2E03-FF5ABB604036}"/>
              </a:ext>
            </a:extLst>
          </p:cNvPr>
          <p:cNvSpPr>
            <a:spLocks noGrp="1"/>
          </p:cNvSpPr>
          <p:nvPr>
            <p:ph type="sldNum" sz="quarter" idx="20"/>
          </p:nvPr>
        </p:nvSpPr>
        <p:spPr>
          <a:xfrm>
            <a:off x="11095462" y="6448961"/>
            <a:ext cx="567801" cy="365125"/>
          </a:xfrm>
        </p:spPr>
        <p:txBody>
          <a:bodyPr/>
          <a:lstStyle/>
          <a:p>
            <a:fld id="{19695952-B7C9-4402-AB17-9B6478FEF815}" type="slidenum">
              <a:rPr lang="en-US" smtClean="0">
                <a:solidFill>
                  <a:schemeClr val="bg1"/>
                </a:solidFill>
              </a:rPr>
              <a:pPr/>
              <a:t>12</a:t>
            </a:fld>
            <a:endParaRPr lang="en-US" dirty="0">
              <a:solidFill>
                <a:schemeClr val="bg1"/>
              </a:solidFill>
            </a:endParaRPr>
          </a:p>
        </p:txBody>
      </p:sp>
      <p:sp>
        <p:nvSpPr>
          <p:cNvPr id="8" name="Title 3">
            <a:extLst>
              <a:ext uri="{FF2B5EF4-FFF2-40B4-BE49-F238E27FC236}">
                <a16:creationId xmlns:a16="http://schemas.microsoft.com/office/drawing/2014/main" id="{94D5D0FD-5EE8-E73C-8A68-EF8A5B65E544}"/>
              </a:ext>
            </a:extLst>
          </p:cNvPr>
          <p:cNvSpPr>
            <a:spLocks noGrp="1"/>
          </p:cNvSpPr>
          <p:nvPr>
            <p:ph type="title"/>
          </p:nvPr>
        </p:nvSpPr>
        <p:spPr>
          <a:xfrm>
            <a:off x="623946" y="266702"/>
            <a:ext cx="10384751" cy="893982"/>
          </a:xfrm>
        </p:spPr>
        <p:txBody>
          <a:bodyPr>
            <a:normAutofit/>
          </a:bodyPr>
          <a:lstStyle/>
          <a:p>
            <a:r>
              <a:rPr lang="en-US" sz="2600" dirty="0">
                <a:solidFill>
                  <a:schemeClr val="bg1"/>
                </a:solidFill>
              </a:rPr>
              <a:t>Phase 2 – Long Lead Time Equipment Opportunity</a:t>
            </a:r>
            <a:endParaRPr lang="en-CA" sz="2600" dirty="0">
              <a:solidFill>
                <a:schemeClr val="bg1"/>
              </a:solidFill>
            </a:endParaRPr>
          </a:p>
        </p:txBody>
      </p:sp>
      <p:sp>
        <p:nvSpPr>
          <p:cNvPr id="6" name="Content Placeholder 5">
            <a:extLst>
              <a:ext uri="{FF2B5EF4-FFF2-40B4-BE49-F238E27FC236}">
                <a16:creationId xmlns:a16="http://schemas.microsoft.com/office/drawing/2014/main" id="{A2131E80-9BA9-7566-2B30-49C8B02F633B}"/>
              </a:ext>
            </a:extLst>
          </p:cNvPr>
          <p:cNvSpPr txBox="1">
            <a:spLocks/>
          </p:cNvSpPr>
          <p:nvPr/>
        </p:nvSpPr>
        <p:spPr>
          <a:xfrm>
            <a:off x="1226641" y="1605335"/>
            <a:ext cx="6429712" cy="508252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buNone/>
            </a:pPr>
            <a:r>
              <a:rPr lang="en-CA" sz="1800" dirty="0">
                <a:solidFill>
                  <a:srgbClr val="404040"/>
                </a:solidFill>
                <a:latin typeface="Arial" panose="020B0604020202020204" pitchFamily="34" charset="0"/>
                <a:cs typeface="Arial" panose="020B0604020202020204" pitchFamily="34" charset="0"/>
              </a:rPr>
              <a:t>Design and engineering for an optimized Phase 2 are progressing</a:t>
            </a:r>
          </a:p>
          <a:p>
            <a:pPr marL="0" indent="0">
              <a:lnSpc>
                <a:spcPts val="2100"/>
              </a:lnSpc>
              <a:buNone/>
            </a:pPr>
            <a:r>
              <a:rPr lang="en-CA" sz="1800" dirty="0">
                <a:solidFill>
                  <a:srgbClr val="404040"/>
                </a:solidFill>
                <a:latin typeface="Arial"/>
                <a:cs typeface="Arial"/>
              </a:rPr>
              <a:t>In anticipation of a Phase 2 investment decision in Q4 2025, orders have been placed for a ball mill and a SAG mill</a:t>
            </a:r>
          </a:p>
          <a:p>
            <a:pPr marL="0" indent="0">
              <a:lnSpc>
                <a:spcPts val="2100"/>
              </a:lnSpc>
              <a:buNone/>
            </a:pPr>
            <a:r>
              <a:rPr lang="en-CA" sz="1800" dirty="0">
                <a:solidFill>
                  <a:srgbClr val="404040"/>
                </a:solidFill>
                <a:latin typeface="Arial"/>
                <a:cs typeface="Arial"/>
              </a:rPr>
              <a:t>The new ball mill is already fully fabricated, which significantly derisks the Phase 2 expansion schedule</a:t>
            </a:r>
            <a:endParaRPr lang="en-CA" dirty="0"/>
          </a:p>
        </p:txBody>
      </p:sp>
      <p:pic>
        <p:nvPicPr>
          <p:cNvPr id="16" name="Picture 15" descr="A machine with many different types of machinery&#10;&#10;AI-generated content may be incorrect.">
            <a:extLst>
              <a:ext uri="{FF2B5EF4-FFF2-40B4-BE49-F238E27FC236}">
                <a16:creationId xmlns:a16="http://schemas.microsoft.com/office/drawing/2014/main" id="{7682709A-0A80-0452-FB4A-540C8B0160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62259" y="2075946"/>
            <a:ext cx="3609958" cy="2706107"/>
          </a:xfrm>
          <a:prstGeom prst="rect">
            <a:avLst/>
          </a:prstGeom>
        </p:spPr>
      </p:pic>
      <p:cxnSp>
        <p:nvCxnSpPr>
          <p:cNvPr id="4" name="Straight Connector 3">
            <a:extLst>
              <a:ext uri="{FF2B5EF4-FFF2-40B4-BE49-F238E27FC236}">
                <a16:creationId xmlns:a16="http://schemas.microsoft.com/office/drawing/2014/main" id="{B3873599-BC5F-9A14-1B3C-192492E7A0DD}"/>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26F1124-DE5A-54F0-4A3B-6F6162162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957" y="1625507"/>
            <a:ext cx="273459" cy="273459"/>
          </a:xfrm>
          <a:prstGeom prst="rect">
            <a:avLst/>
          </a:prstGeom>
        </p:spPr>
      </p:pic>
      <p:pic>
        <p:nvPicPr>
          <p:cNvPr id="10" name="Picture 9">
            <a:extLst>
              <a:ext uri="{FF2B5EF4-FFF2-40B4-BE49-F238E27FC236}">
                <a16:creationId xmlns:a16="http://schemas.microsoft.com/office/drawing/2014/main" id="{8694882E-6858-0A37-8E45-4FC5C29F6C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957" y="2297028"/>
            <a:ext cx="273459" cy="273459"/>
          </a:xfrm>
          <a:prstGeom prst="rect">
            <a:avLst/>
          </a:prstGeom>
        </p:spPr>
      </p:pic>
      <p:sp>
        <p:nvSpPr>
          <p:cNvPr id="12" name="Rectangle 11">
            <a:extLst>
              <a:ext uri="{FF2B5EF4-FFF2-40B4-BE49-F238E27FC236}">
                <a16:creationId xmlns:a16="http://schemas.microsoft.com/office/drawing/2014/main" id="{705F38F0-9739-3871-5445-73D214B02FDF}"/>
              </a:ext>
            </a:extLst>
          </p:cNvPr>
          <p:cNvSpPr/>
          <p:nvPr/>
        </p:nvSpPr>
        <p:spPr>
          <a:xfrm>
            <a:off x="738188" y="3929081"/>
            <a:ext cx="7188303" cy="2232029"/>
          </a:xfrm>
          <a:prstGeom prst="rect">
            <a:avLst/>
          </a:prstGeom>
          <a:solidFill>
            <a:srgbClr val="E6B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E87C9D37-6797-5492-3423-DD7D746F3E86}"/>
              </a:ext>
            </a:extLst>
          </p:cNvPr>
          <p:cNvSpPr txBox="1"/>
          <p:nvPr/>
        </p:nvSpPr>
        <p:spPr>
          <a:xfrm>
            <a:off x="1063236" y="4291761"/>
            <a:ext cx="6528949" cy="1287532"/>
          </a:xfrm>
          <a:prstGeom prst="rect">
            <a:avLst/>
          </a:prstGeom>
          <a:noFill/>
        </p:spPr>
        <p:txBody>
          <a:bodyPr wrap="square" rtlCol="0">
            <a:spAutoFit/>
          </a:bodyPr>
          <a:lstStyle/>
          <a:p>
            <a:pPr>
              <a:lnSpc>
                <a:spcPct val="110000"/>
              </a:lnSpc>
            </a:pPr>
            <a:r>
              <a:rPr lang="en-CA" b="1" i="1" dirty="0">
                <a:solidFill>
                  <a:srgbClr val="404040"/>
                </a:solidFill>
                <a:latin typeface="Arial" panose="020B0604020202020204" pitchFamily="34" charset="0"/>
                <a:cs typeface="Arial" panose="020B0604020202020204" pitchFamily="34" charset="0"/>
              </a:rPr>
              <a:t>Updated production and cost metrics for both Phase 1A and Phase 2 will be presented once the mine plan updates are completed and the Phase 2 expansion plan has been finalized; expected in Q4 2025</a:t>
            </a:r>
            <a:endParaRPr lang="en-US" b="1" i="1" dirty="0">
              <a:solidFill>
                <a:srgbClr val="40404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3BE014-22E2-07CA-1C16-B83B54051C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pic>
        <p:nvPicPr>
          <p:cNvPr id="17" name="Picture 16" descr="A yellow circle with a white tick in it&#10;&#10;AI-generated content may be incorrect.">
            <a:extLst>
              <a:ext uri="{FF2B5EF4-FFF2-40B4-BE49-F238E27FC236}">
                <a16:creationId xmlns:a16="http://schemas.microsoft.com/office/drawing/2014/main" id="{3937506F-1A3C-9DA1-5EAE-D6506FC03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935" y="2935984"/>
            <a:ext cx="273459" cy="273459"/>
          </a:xfrm>
          <a:prstGeom prst="rect">
            <a:avLst/>
          </a:prstGeom>
        </p:spPr>
      </p:pic>
    </p:spTree>
    <p:extLst>
      <p:ext uri="{BB962C8B-B14F-4D97-AF65-F5344CB8AC3E}">
        <p14:creationId xmlns:p14="http://schemas.microsoft.com/office/powerpoint/2010/main" val="188449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AE71A62-6AEE-4C90-CDC2-8F88CBFDAD8C}"/>
              </a:ext>
            </a:extLst>
          </p:cNvPr>
          <p:cNvSpPr/>
          <p:nvPr/>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Chart, surface chart&#10;&#10;Description automatically generated">
            <a:extLst>
              <a:ext uri="{FF2B5EF4-FFF2-40B4-BE49-F238E27FC236}">
                <a16:creationId xmlns:a16="http://schemas.microsoft.com/office/drawing/2014/main" id="{958F2B29-6C0B-4D0E-813F-279D75F4EB1D}"/>
              </a:ext>
            </a:extLst>
          </p:cNvPr>
          <p:cNvPicPr>
            <a:picLocks noChangeAspect="1"/>
          </p:cNvPicPr>
          <p:nvPr/>
        </p:nvPicPr>
        <p:blipFill rotWithShape="1">
          <a:blip r:embed="rId4">
            <a:extLst>
              <a:ext uri="{28A0092B-C50C-407E-A947-70E740481C1C}">
                <a14:useLocalDpi xmlns:a14="http://schemas.microsoft.com/office/drawing/2010/main" val="0"/>
              </a:ext>
            </a:extLst>
          </a:blip>
          <a:srcRect l="1093" t="1323" r="1095" b="1789"/>
          <a:stretch/>
        </p:blipFill>
        <p:spPr>
          <a:xfrm>
            <a:off x="4554746" y="1468433"/>
            <a:ext cx="7025327" cy="4366976"/>
          </a:xfrm>
          <a:prstGeom prst="rect">
            <a:avLst/>
          </a:prstGeom>
          <a:ln w="28575">
            <a:noFill/>
          </a:ln>
        </p:spPr>
      </p:pic>
      <p:sp>
        <p:nvSpPr>
          <p:cNvPr id="3" name="Slide Number Placeholder 2">
            <a:extLst>
              <a:ext uri="{FF2B5EF4-FFF2-40B4-BE49-F238E27FC236}">
                <a16:creationId xmlns:a16="http://schemas.microsoft.com/office/drawing/2014/main" id="{D90EA01E-FB6B-1E44-ADA8-D24CBA4B86EF}"/>
              </a:ext>
            </a:extLst>
          </p:cNvPr>
          <p:cNvSpPr>
            <a:spLocks noGrp="1"/>
          </p:cNvSpPr>
          <p:nvPr>
            <p:ph type="sldNum" sz="quarter" idx="20"/>
          </p:nvPr>
        </p:nvSpPr>
        <p:spPr/>
        <p:txBody>
          <a:bodyPr/>
          <a:lstStyle/>
          <a:p>
            <a:fld id="{19695952-B7C9-4402-AB17-9B6478FEF815}" type="slidenum">
              <a:rPr lang="en-US" smtClean="0">
                <a:solidFill>
                  <a:schemeClr val="bg1"/>
                </a:solidFill>
              </a:rPr>
              <a:pPr/>
              <a:t>13</a:t>
            </a:fld>
            <a:endParaRPr lang="en-US">
              <a:solidFill>
                <a:schemeClr val="bg1"/>
              </a:solidFill>
            </a:endParaRPr>
          </a:p>
        </p:txBody>
      </p:sp>
      <p:sp>
        <p:nvSpPr>
          <p:cNvPr id="4" name="Title 3">
            <a:extLst>
              <a:ext uri="{FF2B5EF4-FFF2-40B4-BE49-F238E27FC236}">
                <a16:creationId xmlns:a16="http://schemas.microsoft.com/office/drawing/2014/main" id="{D0132437-B31B-EF44-9D66-9048C9F2B941}"/>
              </a:ext>
            </a:extLst>
          </p:cNvPr>
          <p:cNvSpPr>
            <a:spLocks noGrp="1"/>
          </p:cNvSpPr>
          <p:nvPr>
            <p:ph type="title"/>
          </p:nvPr>
        </p:nvSpPr>
        <p:spPr/>
        <p:txBody>
          <a:bodyPr>
            <a:normAutofit/>
          </a:bodyPr>
          <a:lstStyle/>
          <a:p>
            <a:r>
              <a:rPr lang="en-US">
                <a:solidFill>
                  <a:schemeClr val="bg1"/>
                </a:solidFill>
                <a:latin typeface="Arial" panose="020B0604020202020204" pitchFamily="34" charset="0"/>
                <a:cs typeface="Arial" panose="020B0604020202020204" pitchFamily="34" charset="0"/>
              </a:rPr>
              <a:t>Gold Price Resource Upside</a:t>
            </a:r>
          </a:p>
        </p:txBody>
      </p:sp>
      <p:sp>
        <p:nvSpPr>
          <p:cNvPr id="2" name="Footer Placeholder 1">
            <a:extLst>
              <a:ext uri="{FF2B5EF4-FFF2-40B4-BE49-F238E27FC236}">
                <a16:creationId xmlns:a16="http://schemas.microsoft.com/office/drawing/2014/main" id="{B899062B-CBAD-7B49-B450-1FD4DE2BC9BE}"/>
              </a:ext>
            </a:extLst>
          </p:cNvPr>
          <p:cNvSpPr>
            <a:spLocks noGrp="1"/>
          </p:cNvSpPr>
          <p:nvPr>
            <p:ph type="ftr" sz="quarter" idx="4294967295"/>
          </p:nvPr>
        </p:nvSpPr>
        <p:spPr>
          <a:xfrm>
            <a:off x="645318" y="5881688"/>
            <a:ext cx="3690938" cy="342900"/>
          </a:xfrm>
        </p:spPr>
        <p:txBody>
          <a:bodyPr/>
          <a:lstStyle/>
          <a:p>
            <a:pPr algn="l"/>
            <a:r>
              <a:rPr lang="en-US" sz="1000" i="1">
                <a:solidFill>
                  <a:schemeClr val="bg1"/>
                </a:solidFill>
                <a:latin typeface="Arial" panose="020B0604020202020204" pitchFamily="34" charset="0"/>
                <a:cs typeface="Arial" panose="020B0604020202020204" pitchFamily="34" charset="0"/>
              </a:rPr>
              <a:t>Note: Based on a 0.3 g/t AuEq resource cutoff</a:t>
            </a:r>
          </a:p>
        </p:txBody>
      </p:sp>
      <p:graphicFrame>
        <p:nvGraphicFramePr>
          <p:cNvPr id="9" name="Table 7">
            <a:extLst>
              <a:ext uri="{FF2B5EF4-FFF2-40B4-BE49-F238E27FC236}">
                <a16:creationId xmlns:a16="http://schemas.microsoft.com/office/drawing/2014/main" id="{1BA95179-76BF-43F5-B2C3-AB09A1F7AB00}"/>
              </a:ext>
            </a:extLst>
          </p:cNvPr>
          <p:cNvGraphicFramePr>
            <a:graphicFrameLocks noGrp="1"/>
          </p:cNvGraphicFramePr>
          <p:nvPr>
            <p:extLst>
              <p:ext uri="{D42A27DB-BD31-4B8C-83A1-F6EECF244321}">
                <p14:modId xmlns:p14="http://schemas.microsoft.com/office/powerpoint/2010/main" val="226089350"/>
              </p:ext>
            </p:extLst>
          </p:nvPr>
        </p:nvGraphicFramePr>
        <p:xfrm>
          <a:off x="740570" y="3381375"/>
          <a:ext cx="3679029" cy="2466975"/>
        </p:xfrm>
        <a:graphic>
          <a:graphicData uri="http://schemas.openxmlformats.org/drawingml/2006/table">
            <a:tbl>
              <a:tblPr firstRow="1" firstCol="1" lastCol="1" bandRow="1">
                <a:tableStyleId>{0E3FDE45-AF77-4B5C-9715-49D594BDF05E}</a:tableStyleId>
              </a:tblPr>
              <a:tblGrid>
                <a:gridCol w="1043221">
                  <a:extLst>
                    <a:ext uri="{9D8B030D-6E8A-4147-A177-3AD203B41FA5}">
                      <a16:colId xmlns:a16="http://schemas.microsoft.com/office/drawing/2014/main" val="1136371698"/>
                    </a:ext>
                  </a:extLst>
                </a:gridCol>
                <a:gridCol w="1029009">
                  <a:extLst>
                    <a:ext uri="{9D8B030D-6E8A-4147-A177-3AD203B41FA5}">
                      <a16:colId xmlns:a16="http://schemas.microsoft.com/office/drawing/2014/main" val="3722797550"/>
                    </a:ext>
                  </a:extLst>
                </a:gridCol>
                <a:gridCol w="769520">
                  <a:extLst>
                    <a:ext uri="{9D8B030D-6E8A-4147-A177-3AD203B41FA5}">
                      <a16:colId xmlns:a16="http://schemas.microsoft.com/office/drawing/2014/main" val="2460280243"/>
                    </a:ext>
                  </a:extLst>
                </a:gridCol>
                <a:gridCol w="837279">
                  <a:extLst>
                    <a:ext uri="{9D8B030D-6E8A-4147-A177-3AD203B41FA5}">
                      <a16:colId xmlns:a16="http://schemas.microsoft.com/office/drawing/2014/main" val="827491502"/>
                    </a:ext>
                  </a:extLst>
                </a:gridCol>
              </a:tblGrid>
              <a:tr h="790195">
                <a:tc gridSpan="4">
                  <a:txBody>
                    <a:bodyPr/>
                    <a:lstStyle/>
                    <a:p>
                      <a:pPr algn="ctr">
                        <a:lnSpc>
                          <a:spcPts val="2000"/>
                        </a:lnSpc>
                      </a:pPr>
                      <a:r>
                        <a:rPr lang="en-US" sz="1400" b="1" dirty="0">
                          <a:solidFill>
                            <a:schemeClr val="bg1"/>
                          </a:solidFill>
                          <a:latin typeface="Arial" panose="020B0604020202020204" pitchFamily="34" charset="0"/>
                          <a:cs typeface="Arial" panose="020B0604020202020204" pitchFamily="34" charset="0"/>
                        </a:rPr>
                        <a:t>ADDITIONAL RESOURCE IN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US$2,000/OZ GOLD PRICE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B71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6157597"/>
                  </a:ext>
                </a:extLst>
              </a:tr>
              <a:tr h="386386">
                <a:tc>
                  <a:txBody>
                    <a:bodyPr/>
                    <a:lstStyle/>
                    <a:p>
                      <a:pPr algn="ctr"/>
                      <a:r>
                        <a:rPr lang="en-US" sz="1200" b="1">
                          <a:solidFill>
                            <a:srgbClr val="4E4D4D"/>
                          </a:solidFill>
                          <a:latin typeface="Arial" panose="020B0604020202020204" pitchFamily="34" charset="0"/>
                          <a:cs typeface="Arial" panose="020B0604020202020204" pitchFamily="34" charset="0"/>
                        </a:rPr>
                        <a:t>Category</a:t>
                      </a:r>
                    </a:p>
                  </a:txBody>
                  <a:tcPr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FFFFFF"/>
                    </a:solidFill>
                  </a:tcPr>
                </a:tc>
                <a:tc>
                  <a:txBody>
                    <a:bodyPr/>
                    <a:lstStyle/>
                    <a:p>
                      <a:pPr algn="ctr"/>
                      <a:r>
                        <a:rPr lang="en-US" sz="1200" b="1">
                          <a:solidFill>
                            <a:srgbClr val="4E4D4D"/>
                          </a:solidFill>
                          <a:latin typeface="Arial" panose="020B0604020202020204" pitchFamily="34" charset="0"/>
                          <a:cs typeface="Arial" panose="020B0604020202020204" pitchFamily="34" charset="0"/>
                        </a:rPr>
                        <a:t>Tonnes (Mt)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FFFFFF"/>
                    </a:solidFill>
                  </a:tcPr>
                </a:tc>
                <a:tc>
                  <a:txBody>
                    <a:bodyPr/>
                    <a:lstStyle/>
                    <a:p>
                      <a:pPr algn="ctr"/>
                      <a:r>
                        <a:rPr lang="en-US" sz="1200" b="1">
                          <a:solidFill>
                            <a:srgbClr val="4E4D4D"/>
                          </a:solidFill>
                          <a:latin typeface="Arial" panose="020B0604020202020204" pitchFamily="34" charset="0"/>
                          <a:cs typeface="Arial" panose="020B0604020202020204" pitchFamily="34" charset="0"/>
                        </a:rPr>
                        <a:t>AuEq (g/t)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FFFFFF"/>
                    </a:solidFill>
                  </a:tcPr>
                </a:tc>
                <a:tc>
                  <a:txBody>
                    <a:bodyPr/>
                    <a:lstStyle/>
                    <a:p>
                      <a:pPr algn="ctr"/>
                      <a:r>
                        <a:rPr lang="en-US" sz="1200" b="1">
                          <a:solidFill>
                            <a:srgbClr val="4E4D4D"/>
                          </a:solidFill>
                          <a:latin typeface="Arial" panose="020B0604020202020204" pitchFamily="34" charset="0"/>
                          <a:cs typeface="Arial" panose="020B0604020202020204" pitchFamily="34" charset="0"/>
                        </a:rPr>
                        <a:t>AuEq Moz</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20246984"/>
                  </a:ext>
                </a:extLst>
              </a:tr>
              <a:tr h="386386">
                <a:tc>
                  <a:txBody>
                    <a:bodyPr/>
                    <a:lstStyle/>
                    <a:p>
                      <a:pPr algn="ctr"/>
                      <a:r>
                        <a:rPr lang="en-US" sz="1200">
                          <a:solidFill>
                            <a:srgbClr val="4E4D4D"/>
                          </a:solidFill>
                          <a:latin typeface="Arial" panose="020B0604020202020204" pitchFamily="34" charset="0"/>
                          <a:cs typeface="Arial" panose="020B0604020202020204" pitchFamily="34" charset="0"/>
                        </a:rPr>
                        <a:t>Measured </a:t>
                      </a:r>
                    </a:p>
                  </a:txBody>
                  <a:tcPr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a:r>
                        <a:rPr lang="en-US" sz="1200">
                          <a:solidFill>
                            <a:srgbClr val="4E4D4D"/>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a:r>
                        <a:rPr lang="en-US" sz="1200">
                          <a:solidFill>
                            <a:srgbClr val="4E4D4D"/>
                          </a:solidFill>
                          <a:latin typeface="Arial" panose="020B0604020202020204" pitchFamily="34" charset="0"/>
                          <a:cs typeface="Arial" panose="020B0604020202020204" pitchFamily="34" charset="0"/>
                        </a:rPr>
                        <a:t>0.60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a:r>
                        <a:rPr lang="en-US" sz="1200">
                          <a:solidFill>
                            <a:srgbClr val="4E4D4D"/>
                          </a:solidFill>
                          <a:latin typeface="Arial" panose="020B0604020202020204" pitchFamily="34" charset="0"/>
                          <a:cs typeface="Arial" panose="020B0604020202020204" pitchFamily="34" charset="0"/>
                        </a:rPr>
                        <a:t>0.76</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87772229"/>
                  </a:ext>
                </a:extLst>
              </a:tr>
              <a:tr h="386386">
                <a:tc>
                  <a:txBody>
                    <a:bodyPr/>
                    <a:lstStyle/>
                    <a:p>
                      <a:pPr algn="ctr"/>
                      <a:r>
                        <a:rPr lang="en-US" sz="1200">
                          <a:solidFill>
                            <a:srgbClr val="4E4D4D"/>
                          </a:solidFill>
                          <a:latin typeface="Arial" panose="020B0604020202020204" pitchFamily="34" charset="0"/>
                          <a:cs typeface="Arial" panose="020B0604020202020204" pitchFamily="34" charset="0"/>
                        </a:rPr>
                        <a:t>Indicated </a:t>
                      </a:r>
                    </a:p>
                  </a:txBody>
                  <a:tcPr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200">
                          <a:solidFill>
                            <a:srgbClr val="4E4D4D"/>
                          </a:solidFill>
                          <a:latin typeface="Arial" panose="020B0604020202020204" pitchFamily="34" charset="0"/>
                          <a:cs typeface="Arial" panose="020B0604020202020204" pitchFamily="34" charset="0"/>
                        </a:rPr>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200">
                          <a:solidFill>
                            <a:srgbClr val="4E4D4D"/>
                          </a:solidFill>
                          <a:latin typeface="Arial" panose="020B0604020202020204" pitchFamily="34" charset="0"/>
                          <a:cs typeface="Arial" panose="020B0604020202020204" pitchFamily="34" charset="0"/>
                        </a:rPr>
                        <a:t>0.66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a:r>
                        <a:rPr lang="en-US" sz="1200">
                          <a:solidFill>
                            <a:srgbClr val="4E4D4D"/>
                          </a:solidFill>
                          <a:latin typeface="Arial" panose="020B0604020202020204" pitchFamily="34" charset="0"/>
                          <a:cs typeface="Arial" panose="020B0604020202020204" pitchFamily="34" charset="0"/>
                        </a:rPr>
                        <a:t>2.45</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41113297"/>
                  </a:ext>
                </a:extLst>
              </a:tr>
              <a:tr h="446808">
                <a:tc>
                  <a:txBody>
                    <a:bodyPr/>
                    <a:lstStyle/>
                    <a:p>
                      <a:pPr algn="ctr"/>
                      <a:r>
                        <a:rPr lang="en-US" sz="1200" b="1">
                          <a:solidFill>
                            <a:schemeClr val="bg1"/>
                          </a:solidFill>
                          <a:latin typeface="Arial" panose="020B0604020202020204" pitchFamily="34" charset="0"/>
                          <a:cs typeface="Arial" panose="020B0604020202020204" pitchFamily="34" charset="0"/>
                        </a:rPr>
                        <a:t>Total M&amp;I</a:t>
                      </a:r>
                    </a:p>
                  </a:txBody>
                  <a:tcPr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E4D4D"/>
                    </a:solidFill>
                  </a:tcPr>
                </a:tc>
                <a:tc>
                  <a:txBody>
                    <a:bodyPr/>
                    <a:lstStyle/>
                    <a:p>
                      <a:pPr algn="ctr"/>
                      <a:r>
                        <a:rPr lang="en-US" sz="1200" b="1">
                          <a:solidFill>
                            <a:schemeClr val="bg1"/>
                          </a:solidFill>
                          <a:latin typeface="Arial" panose="020B0604020202020204" pitchFamily="34" charset="0"/>
                          <a:cs typeface="Arial" panose="020B0604020202020204" pitchFamily="34" charset="0"/>
                        </a:rPr>
                        <a:t>156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E4D4D"/>
                    </a:solidFill>
                  </a:tcPr>
                </a:tc>
                <a:tc>
                  <a:txBody>
                    <a:bodyPr/>
                    <a:lstStyle/>
                    <a:p>
                      <a:pPr algn="ctr"/>
                      <a:r>
                        <a:rPr lang="en-US" sz="1200" b="1">
                          <a:solidFill>
                            <a:schemeClr val="bg1"/>
                          </a:solidFill>
                          <a:latin typeface="Arial" panose="020B0604020202020204" pitchFamily="34" charset="0"/>
                          <a:cs typeface="Arial" panose="020B0604020202020204" pitchFamily="34" charset="0"/>
                        </a:rPr>
                        <a:t>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E4D4D"/>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3.21</a:t>
                      </a:r>
                    </a:p>
                  </a:txBody>
                  <a:tcPr anchor="ctr">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4E4D4D"/>
                    </a:solidFill>
                  </a:tcPr>
                </a:tc>
                <a:extLst>
                  <a:ext uri="{0D108BD9-81ED-4DB2-BD59-A6C34878D82A}">
                    <a16:rowId xmlns:a16="http://schemas.microsoft.com/office/drawing/2014/main" val="307941288"/>
                  </a:ext>
                </a:extLst>
              </a:tr>
            </a:tbl>
          </a:graphicData>
        </a:graphic>
      </p:graphicFrame>
      <p:sp>
        <p:nvSpPr>
          <p:cNvPr id="12" name="TextBox 11">
            <a:extLst>
              <a:ext uri="{FF2B5EF4-FFF2-40B4-BE49-F238E27FC236}">
                <a16:creationId xmlns:a16="http://schemas.microsoft.com/office/drawing/2014/main" id="{2D171925-BDE0-49A6-A2BF-336728A65424}"/>
              </a:ext>
            </a:extLst>
          </p:cNvPr>
          <p:cNvSpPr txBox="1"/>
          <p:nvPr/>
        </p:nvSpPr>
        <p:spPr>
          <a:xfrm>
            <a:off x="5239223" y="1637614"/>
            <a:ext cx="3947619"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Purple Surface – Reserve pit shell (US$1,400/oz Au)</a:t>
            </a:r>
          </a:p>
        </p:txBody>
      </p:sp>
      <p:cxnSp>
        <p:nvCxnSpPr>
          <p:cNvPr id="13" name="Straight Arrow Connector 12">
            <a:extLst>
              <a:ext uri="{FF2B5EF4-FFF2-40B4-BE49-F238E27FC236}">
                <a16:creationId xmlns:a16="http://schemas.microsoft.com/office/drawing/2014/main" id="{C6E271E1-E012-4568-9428-51F0A09E120F}"/>
              </a:ext>
            </a:extLst>
          </p:cNvPr>
          <p:cNvCxnSpPr>
            <a:cxnSpLocks/>
          </p:cNvCxnSpPr>
          <p:nvPr/>
        </p:nvCxnSpPr>
        <p:spPr>
          <a:xfrm flipH="1">
            <a:off x="6446257" y="1914770"/>
            <a:ext cx="170528" cy="472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4009DC9-E2E9-44C5-BD84-BFC2B81AC368}"/>
              </a:ext>
            </a:extLst>
          </p:cNvPr>
          <p:cNvCxnSpPr>
            <a:cxnSpLocks/>
          </p:cNvCxnSpPr>
          <p:nvPr/>
        </p:nvCxnSpPr>
        <p:spPr>
          <a:xfrm flipV="1">
            <a:off x="6070808" y="3969579"/>
            <a:ext cx="536913" cy="655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0A26D6-F919-4846-B93B-53B49EFF56DD}"/>
              </a:ext>
            </a:extLst>
          </p:cNvPr>
          <p:cNvSpPr txBox="1"/>
          <p:nvPr/>
        </p:nvSpPr>
        <p:spPr>
          <a:xfrm>
            <a:off x="4512567" y="4624879"/>
            <a:ext cx="2859629" cy="27699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Resource Pit Shell (US$2,000/oz Au)</a:t>
            </a:r>
          </a:p>
        </p:txBody>
      </p:sp>
      <p:cxnSp>
        <p:nvCxnSpPr>
          <p:cNvPr id="16" name="Straight Arrow Connector 15">
            <a:extLst>
              <a:ext uri="{FF2B5EF4-FFF2-40B4-BE49-F238E27FC236}">
                <a16:creationId xmlns:a16="http://schemas.microsoft.com/office/drawing/2014/main" id="{720C90C5-8630-47DE-B12F-224797140B98}"/>
              </a:ext>
            </a:extLst>
          </p:cNvPr>
          <p:cNvCxnSpPr>
            <a:cxnSpLocks/>
          </p:cNvCxnSpPr>
          <p:nvPr/>
        </p:nvCxnSpPr>
        <p:spPr>
          <a:xfrm flipV="1">
            <a:off x="10855422" y="3678484"/>
            <a:ext cx="0" cy="877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33A5410-310B-4934-84AD-63306E5867F0}"/>
              </a:ext>
            </a:extLst>
          </p:cNvPr>
          <p:cNvSpPr txBox="1"/>
          <p:nvPr/>
        </p:nvSpPr>
        <p:spPr>
          <a:xfrm>
            <a:off x="9865772" y="4572983"/>
            <a:ext cx="1792828" cy="461665"/>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Resource Pit Shell (US$2,000/oz Au)</a:t>
            </a:r>
          </a:p>
        </p:txBody>
      </p:sp>
      <p:sp>
        <p:nvSpPr>
          <p:cNvPr id="7" name="Rectangle 6"/>
          <p:cNvSpPr/>
          <p:nvPr/>
        </p:nvSpPr>
        <p:spPr>
          <a:xfrm>
            <a:off x="750094" y="1468432"/>
            <a:ext cx="3669506" cy="1769976"/>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5">
            <a:extLst>
              <a:ext uri="{FF2B5EF4-FFF2-40B4-BE49-F238E27FC236}">
                <a16:creationId xmlns:a16="http://schemas.microsoft.com/office/drawing/2014/main" id="{C743073D-1B74-9B49-B032-621A2D8D207D}"/>
              </a:ext>
            </a:extLst>
          </p:cNvPr>
          <p:cNvSpPr>
            <a:spLocks noGrp="1"/>
          </p:cNvSpPr>
          <p:nvPr>
            <p:ph sz="quarter" idx="4294967295"/>
          </p:nvPr>
        </p:nvSpPr>
        <p:spPr>
          <a:xfrm>
            <a:off x="1147763" y="1686481"/>
            <a:ext cx="3043237" cy="1575549"/>
          </a:xfrm>
        </p:spPr>
        <p:txBody>
          <a:bodyPr anchor="t">
            <a:normAutofit fontScale="92500"/>
          </a:bodyPr>
          <a:lstStyle/>
          <a:p>
            <a:pPr marL="0" indent="0">
              <a:lnSpc>
                <a:spcPts val="2200"/>
              </a:lnSpc>
              <a:spcBef>
                <a:spcPts val="1200"/>
              </a:spcBef>
              <a:buClr>
                <a:srgbClr val="E6B711"/>
              </a:buClr>
              <a:buNone/>
            </a:pPr>
            <a:r>
              <a:rPr lang="en-US" sz="1600" b="1">
                <a:solidFill>
                  <a:srgbClr val="4E4D4D"/>
                </a:solidFill>
                <a:latin typeface="Arial" panose="020B0604020202020204" pitchFamily="34" charset="0"/>
                <a:cs typeface="Arial" panose="020B0604020202020204" pitchFamily="34" charset="0"/>
              </a:rPr>
              <a:t>Current reserves based on a US$1,400/oz gold price pit shell</a:t>
            </a:r>
          </a:p>
          <a:p>
            <a:pPr marL="0" indent="0">
              <a:lnSpc>
                <a:spcPts val="2200"/>
              </a:lnSpc>
              <a:spcBef>
                <a:spcPts val="1200"/>
              </a:spcBef>
              <a:buClr>
                <a:srgbClr val="E6B711"/>
              </a:buClr>
              <a:buNone/>
            </a:pPr>
            <a:r>
              <a:rPr lang="en-US" sz="1600" b="1">
                <a:solidFill>
                  <a:srgbClr val="4E4D4D"/>
                </a:solidFill>
                <a:latin typeface="Arial" panose="020B0604020202020204" pitchFamily="34" charset="0"/>
                <a:cs typeface="Arial" panose="020B0604020202020204" pitchFamily="34" charset="0"/>
              </a:rPr>
              <a:t>At US$2,000/oz gold price, the pit shell potentially expands</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87" y="1733230"/>
            <a:ext cx="273459" cy="27345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87" y="2458692"/>
            <a:ext cx="273459" cy="273459"/>
          </a:xfrm>
          <a:prstGeom prst="rect">
            <a:avLst/>
          </a:prstGeom>
        </p:spPr>
      </p:pic>
      <p:cxnSp>
        <p:nvCxnSpPr>
          <p:cNvPr id="21" name="Straight Connector 20"/>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spTree>
    <p:extLst>
      <p:ext uri="{BB962C8B-B14F-4D97-AF65-F5344CB8AC3E}">
        <p14:creationId xmlns:p14="http://schemas.microsoft.com/office/powerpoint/2010/main" val="35537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A56A-D2B6-2373-5C8C-570DECF24E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AD31C8-A414-9AD2-19C2-FDDFDFD6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3" name="Slide Number Placeholder 2">
            <a:extLst>
              <a:ext uri="{FF2B5EF4-FFF2-40B4-BE49-F238E27FC236}">
                <a16:creationId xmlns:a16="http://schemas.microsoft.com/office/drawing/2014/main" id="{4C602BD5-E2FB-040A-FBEB-993EC276E762}"/>
              </a:ext>
            </a:extLst>
          </p:cNvPr>
          <p:cNvSpPr>
            <a:spLocks noGrp="1"/>
          </p:cNvSpPr>
          <p:nvPr>
            <p:ph type="sldNum" sz="quarter" idx="20"/>
          </p:nvPr>
        </p:nvSpPr>
        <p:spPr/>
        <p:txBody>
          <a:bodyPr/>
          <a:lstStyle/>
          <a:p>
            <a:fld id="{19695952-B7C9-4402-AB17-9B6478FEF815}" type="slidenum">
              <a:rPr lang="en-US" smtClean="0">
                <a:solidFill>
                  <a:schemeClr val="bg1"/>
                </a:solidFill>
              </a:rPr>
              <a:pPr/>
              <a:t>14</a:t>
            </a:fld>
            <a:endParaRPr lang="en-US">
              <a:solidFill>
                <a:schemeClr val="bg1"/>
              </a:solidFill>
            </a:endParaRPr>
          </a:p>
        </p:txBody>
      </p:sp>
      <p:pic>
        <p:nvPicPr>
          <p:cNvPr id="11" name="Picture Placeholder 10" descr="Map&#10;&#10;Description automatically generated">
            <a:extLst>
              <a:ext uri="{FF2B5EF4-FFF2-40B4-BE49-F238E27FC236}">
                <a16:creationId xmlns:a16="http://schemas.microsoft.com/office/drawing/2014/main" id="{D1BFA618-9264-93BF-9E91-70823CEB8E43}"/>
              </a:ext>
            </a:extLst>
          </p:cNvPr>
          <p:cNvPicPr>
            <a:picLocks noGrp="1" noChangeAspect="1"/>
          </p:cNvPicPr>
          <p:nvPr>
            <p:ph type="pic" sz="quarter" idx="4294967295"/>
          </p:nvPr>
        </p:nvPicPr>
        <p:blipFill rotWithShape="1">
          <a:blip r:embed="rId4"/>
          <a:srcRect l="1011" t="10382" r="1135" b="946"/>
          <a:stretch/>
        </p:blipFill>
        <p:spPr>
          <a:xfrm>
            <a:off x="4458984" y="1371601"/>
            <a:ext cx="7202094" cy="4546794"/>
          </a:xfrm>
          <a:prstGeom prst="rect">
            <a:avLst/>
          </a:prstGeom>
          <a:noFill/>
          <a:ln w="38100">
            <a:noFill/>
          </a:ln>
        </p:spPr>
      </p:pic>
      <p:sp>
        <p:nvSpPr>
          <p:cNvPr id="7" name="Title 3">
            <a:extLst>
              <a:ext uri="{FF2B5EF4-FFF2-40B4-BE49-F238E27FC236}">
                <a16:creationId xmlns:a16="http://schemas.microsoft.com/office/drawing/2014/main" id="{AD45F7FC-7053-4BD7-CDB5-A7D83C2F3F65}"/>
              </a:ext>
            </a:extLst>
          </p:cNvPr>
          <p:cNvSpPr txBox="1">
            <a:spLocks/>
          </p:cNvSpPr>
          <p:nvPr/>
        </p:nvSpPr>
        <p:spPr>
          <a:xfrm>
            <a:off x="623946" y="266702"/>
            <a:ext cx="12006204" cy="893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4E4D4D"/>
                </a:solidFill>
                <a:latin typeface="Arial" panose="020B0604020202020204" pitchFamily="34" charset="0"/>
                <a:ea typeface="+mj-ea"/>
                <a:cs typeface="Arial" panose="020B0604020202020204" pitchFamily="34" charset="0"/>
              </a:defRPr>
            </a:lvl1pPr>
          </a:lstStyle>
          <a:p>
            <a:r>
              <a:rPr lang="en-US" sz="2600">
                <a:solidFill>
                  <a:schemeClr val="bg1"/>
                </a:solidFill>
              </a:rPr>
              <a:t>Exploration Potential: Open to the North, Northwest and at Depth</a:t>
            </a:r>
          </a:p>
        </p:txBody>
      </p:sp>
      <p:cxnSp>
        <p:nvCxnSpPr>
          <p:cNvPr id="17" name="Straight Connector 16">
            <a:extLst>
              <a:ext uri="{FF2B5EF4-FFF2-40B4-BE49-F238E27FC236}">
                <a16:creationId xmlns:a16="http://schemas.microsoft.com/office/drawing/2014/main" id="{7723B4F1-00EE-798D-E55F-722053AE2CF3}"/>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D1AD2AF-DF84-64CE-DB63-E76BE5835FBB}"/>
              </a:ext>
            </a:extLst>
          </p:cNvPr>
          <p:cNvSpPr/>
          <p:nvPr/>
        </p:nvSpPr>
        <p:spPr>
          <a:xfrm>
            <a:off x="738188" y="1371600"/>
            <a:ext cx="3576958" cy="4536039"/>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5">
            <a:extLst>
              <a:ext uri="{FF2B5EF4-FFF2-40B4-BE49-F238E27FC236}">
                <a16:creationId xmlns:a16="http://schemas.microsoft.com/office/drawing/2014/main" id="{329686AD-8199-C7EF-B7EE-8A58CD543720}"/>
              </a:ext>
            </a:extLst>
          </p:cNvPr>
          <p:cNvSpPr>
            <a:spLocks noGrp="1"/>
          </p:cNvSpPr>
          <p:nvPr>
            <p:ph sz="quarter" idx="4294967295"/>
          </p:nvPr>
        </p:nvSpPr>
        <p:spPr>
          <a:xfrm>
            <a:off x="931932" y="1984898"/>
            <a:ext cx="3581192" cy="4295775"/>
          </a:xfrm>
          <a:ln>
            <a:noFill/>
          </a:ln>
        </p:spPr>
        <p:txBody>
          <a:bodyPr anchor="t">
            <a:normAutofit/>
          </a:bodyPr>
          <a:lstStyle/>
          <a:p>
            <a:pPr marL="304800" indent="9525">
              <a:lnSpc>
                <a:spcPct val="100000"/>
              </a:lnSpc>
              <a:spcBef>
                <a:spcPts val="300"/>
              </a:spcBef>
              <a:spcAft>
                <a:spcPts val="1800"/>
              </a:spcAft>
              <a:buNone/>
            </a:pPr>
            <a:r>
              <a:rPr lang="en-US" sz="1800" dirty="0">
                <a:solidFill>
                  <a:srgbClr val="4E4D4D"/>
                </a:solidFill>
                <a:latin typeface="Arial" panose="020B0604020202020204" pitchFamily="34" charset="0"/>
                <a:cs typeface="Arial" panose="020B0604020202020204" pitchFamily="34" charset="0"/>
              </a:rPr>
              <a:t>Long-term exploration </a:t>
            </a:r>
            <a:br>
              <a:rPr lang="en-US" sz="1800" dirty="0">
                <a:solidFill>
                  <a:srgbClr val="4E4D4D"/>
                </a:solidFill>
                <a:latin typeface="Arial" panose="020B0604020202020204" pitchFamily="34" charset="0"/>
                <a:cs typeface="Arial" panose="020B0604020202020204" pitchFamily="34" charset="0"/>
              </a:rPr>
            </a:br>
            <a:r>
              <a:rPr lang="en-US" sz="1800" dirty="0">
                <a:solidFill>
                  <a:srgbClr val="4E4D4D"/>
                </a:solidFill>
                <a:latin typeface="Arial" panose="020B0604020202020204" pitchFamily="34" charset="0"/>
                <a:cs typeface="Arial" panose="020B0604020202020204" pitchFamily="34" charset="0"/>
              </a:rPr>
              <a:t>upside potential remains substantial</a:t>
            </a:r>
          </a:p>
          <a:p>
            <a:pPr marL="304800" indent="9525">
              <a:lnSpc>
                <a:spcPct val="100000"/>
              </a:lnSpc>
              <a:spcBef>
                <a:spcPts val="300"/>
              </a:spcBef>
              <a:spcAft>
                <a:spcPts val="1800"/>
              </a:spcAft>
              <a:buNone/>
            </a:pPr>
            <a:r>
              <a:rPr lang="en-US" sz="1800" dirty="0">
                <a:solidFill>
                  <a:srgbClr val="4E4D4D"/>
                </a:solidFill>
                <a:latin typeface="Arial" panose="020B0604020202020204" pitchFamily="34" charset="0"/>
                <a:cs typeface="Arial" panose="020B0604020202020204" pitchFamily="34" charset="0"/>
              </a:rPr>
              <a:t>Open to the North</a:t>
            </a:r>
          </a:p>
          <a:p>
            <a:pPr marL="304800" indent="9525">
              <a:lnSpc>
                <a:spcPct val="100000"/>
              </a:lnSpc>
              <a:spcBef>
                <a:spcPts val="300"/>
              </a:spcBef>
              <a:spcAft>
                <a:spcPts val="1800"/>
              </a:spcAft>
              <a:buNone/>
            </a:pPr>
            <a:r>
              <a:rPr lang="en-US" sz="1800" dirty="0">
                <a:solidFill>
                  <a:srgbClr val="4E4D4D"/>
                </a:solidFill>
                <a:latin typeface="Arial" panose="020B0604020202020204" pitchFamily="34" charset="0"/>
                <a:cs typeface="Arial" panose="020B0604020202020204" pitchFamily="34" charset="0"/>
              </a:rPr>
              <a:t>Open to the Northwest</a:t>
            </a:r>
          </a:p>
          <a:p>
            <a:pPr marL="304800" indent="9525">
              <a:lnSpc>
                <a:spcPct val="100000"/>
              </a:lnSpc>
              <a:spcBef>
                <a:spcPts val="300"/>
              </a:spcBef>
              <a:spcAft>
                <a:spcPts val="1800"/>
              </a:spcAft>
              <a:buNone/>
            </a:pPr>
            <a:r>
              <a:rPr lang="en-US" sz="1800" dirty="0">
                <a:solidFill>
                  <a:srgbClr val="4E4D4D"/>
                </a:solidFill>
                <a:latin typeface="Arial" panose="020B0604020202020204" pitchFamily="34" charset="0"/>
                <a:cs typeface="Arial" panose="020B0604020202020204" pitchFamily="34" charset="0"/>
              </a:rPr>
              <a:t>Open at depth in the South</a:t>
            </a:r>
          </a:p>
          <a:p>
            <a:pPr marL="304800" indent="9525">
              <a:lnSpc>
                <a:spcPct val="100000"/>
              </a:lnSpc>
              <a:spcBef>
                <a:spcPts val="300"/>
              </a:spcBef>
              <a:spcAft>
                <a:spcPts val="1800"/>
              </a:spcAft>
              <a:buNone/>
            </a:pPr>
            <a:r>
              <a:rPr lang="en-US" sz="1800" dirty="0">
                <a:solidFill>
                  <a:srgbClr val="4E4D4D"/>
                </a:solidFill>
                <a:latin typeface="Arial" panose="020B0604020202020204" pitchFamily="34" charset="0"/>
                <a:cs typeface="Arial" panose="020B0604020202020204" pitchFamily="34" charset="0"/>
              </a:rPr>
              <a:t>1,490 km</a:t>
            </a:r>
            <a:r>
              <a:rPr lang="en-US" sz="1800" baseline="30000" dirty="0">
                <a:solidFill>
                  <a:srgbClr val="4E4D4D"/>
                </a:solidFill>
                <a:latin typeface="Arial" panose="020B0604020202020204" pitchFamily="34" charset="0"/>
                <a:cs typeface="Arial" panose="020B0604020202020204" pitchFamily="34" charset="0"/>
              </a:rPr>
              <a:t>2</a:t>
            </a:r>
            <a:r>
              <a:rPr lang="en-US" sz="1800" dirty="0">
                <a:solidFill>
                  <a:srgbClr val="4E4D4D"/>
                </a:solidFill>
                <a:latin typeface="Arial" panose="020B0604020202020204" pitchFamily="34" charset="0"/>
                <a:cs typeface="Arial" panose="020B0604020202020204" pitchFamily="34" charset="0"/>
              </a:rPr>
              <a:t> largely under-explored land package </a:t>
            </a:r>
          </a:p>
        </p:txBody>
      </p:sp>
      <p:pic>
        <p:nvPicPr>
          <p:cNvPr id="10" name="Picture 9">
            <a:extLst>
              <a:ext uri="{FF2B5EF4-FFF2-40B4-BE49-F238E27FC236}">
                <a16:creationId xmlns:a16="http://schemas.microsoft.com/office/drawing/2014/main" id="{A7A681FC-A366-3A6D-26DD-FBACCE6C32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57" y="2050011"/>
            <a:ext cx="273459" cy="273459"/>
          </a:xfrm>
          <a:prstGeom prst="rect">
            <a:avLst/>
          </a:prstGeom>
        </p:spPr>
      </p:pic>
      <p:pic>
        <p:nvPicPr>
          <p:cNvPr id="12" name="Picture 11">
            <a:extLst>
              <a:ext uri="{FF2B5EF4-FFF2-40B4-BE49-F238E27FC236}">
                <a16:creationId xmlns:a16="http://schemas.microsoft.com/office/drawing/2014/main" id="{099042A3-65C3-7189-D6FE-D14E446AD9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57" y="3127918"/>
            <a:ext cx="273459" cy="273459"/>
          </a:xfrm>
          <a:prstGeom prst="rect">
            <a:avLst/>
          </a:prstGeom>
        </p:spPr>
      </p:pic>
      <p:pic>
        <p:nvPicPr>
          <p:cNvPr id="13" name="Picture 12">
            <a:extLst>
              <a:ext uri="{FF2B5EF4-FFF2-40B4-BE49-F238E27FC236}">
                <a16:creationId xmlns:a16="http://schemas.microsoft.com/office/drawing/2014/main" id="{6101C79F-1E0D-A9BE-E08C-54E72478C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57" y="3675795"/>
            <a:ext cx="273459" cy="273459"/>
          </a:xfrm>
          <a:prstGeom prst="rect">
            <a:avLst/>
          </a:prstGeom>
        </p:spPr>
      </p:pic>
      <p:pic>
        <p:nvPicPr>
          <p:cNvPr id="14" name="Picture 13">
            <a:extLst>
              <a:ext uri="{FF2B5EF4-FFF2-40B4-BE49-F238E27FC236}">
                <a16:creationId xmlns:a16="http://schemas.microsoft.com/office/drawing/2014/main" id="{B51D1850-80D4-9F8E-2245-0B8AA53E1F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57" y="4205825"/>
            <a:ext cx="273459" cy="273459"/>
          </a:xfrm>
          <a:prstGeom prst="rect">
            <a:avLst/>
          </a:prstGeom>
        </p:spPr>
      </p:pic>
      <p:pic>
        <p:nvPicPr>
          <p:cNvPr id="15" name="Picture 14">
            <a:extLst>
              <a:ext uri="{FF2B5EF4-FFF2-40B4-BE49-F238E27FC236}">
                <a16:creationId xmlns:a16="http://schemas.microsoft.com/office/drawing/2014/main" id="{B95E0162-8B7A-76E1-00A7-1EC6E5EEF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57" y="4759729"/>
            <a:ext cx="273459" cy="273459"/>
          </a:xfrm>
          <a:prstGeom prst="rect">
            <a:avLst/>
          </a:prstGeom>
        </p:spPr>
      </p:pic>
      <p:pic>
        <p:nvPicPr>
          <p:cNvPr id="19" name="Picture 18">
            <a:extLst>
              <a:ext uri="{FF2B5EF4-FFF2-40B4-BE49-F238E27FC236}">
                <a16:creationId xmlns:a16="http://schemas.microsoft.com/office/drawing/2014/main" id="{1B434AD3-AD7A-2B60-C431-0296B0C15D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spTree>
    <p:extLst>
      <p:ext uri="{BB962C8B-B14F-4D97-AF65-F5344CB8AC3E}">
        <p14:creationId xmlns:p14="http://schemas.microsoft.com/office/powerpoint/2010/main" val="352406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A2E3-7F7D-320E-B6C1-5C7761837783}"/>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B4213A15-6F70-A77F-679A-1D3D637A94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76" y="-24864"/>
            <a:ext cx="12192000" cy="6858000"/>
          </a:xfrm>
          <a:prstGeom prst="rect">
            <a:avLst/>
          </a:prstGeom>
          <a:noFill/>
          <a:ln>
            <a:noFill/>
          </a:ln>
        </p:spPr>
      </p:pic>
      <p:sp>
        <p:nvSpPr>
          <p:cNvPr id="7" name="Title 3">
            <a:extLst>
              <a:ext uri="{FF2B5EF4-FFF2-40B4-BE49-F238E27FC236}">
                <a16:creationId xmlns:a16="http://schemas.microsoft.com/office/drawing/2014/main" id="{4EEAA2CA-7222-8A2F-1E04-30397B2E5B48}"/>
              </a:ext>
            </a:extLst>
          </p:cNvPr>
          <p:cNvSpPr txBox="1">
            <a:spLocks/>
          </p:cNvSpPr>
          <p:nvPr/>
        </p:nvSpPr>
        <p:spPr>
          <a:xfrm>
            <a:off x="632172" y="263452"/>
            <a:ext cx="10384751" cy="893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4E4D4D"/>
                </a:solidFill>
                <a:latin typeface="Arial" panose="020B0604020202020204" pitchFamily="34" charset="0"/>
                <a:ea typeface="+mj-ea"/>
                <a:cs typeface="Arial" panose="020B0604020202020204" pitchFamily="34" charset="0"/>
              </a:defRPr>
            </a:lvl1pPr>
          </a:lstStyle>
          <a:p>
            <a:r>
              <a:rPr lang="en-CA" dirty="0">
                <a:solidFill>
                  <a:schemeClr val="bg1"/>
                </a:solidFill>
              </a:rPr>
              <a:t>Priority Exploration Targets</a:t>
            </a:r>
            <a:endParaRPr lang="en-US" dirty="0">
              <a:solidFill>
                <a:schemeClr val="bg1"/>
              </a:solidFill>
            </a:endParaRPr>
          </a:p>
        </p:txBody>
      </p:sp>
      <p:sp>
        <p:nvSpPr>
          <p:cNvPr id="8" name="Rectangle 7">
            <a:extLst>
              <a:ext uri="{FF2B5EF4-FFF2-40B4-BE49-F238E27FC236}">
                <a16:creationId xmlns:a16="http://schemas.microsoft.com/office/drawing/2014/main" id="{5C0408B4-B6B9-EE6E-0B8E-06CB8D18EEC5}"/>
              </a:ext>
            </a:extLst>
          </p:cNvPr>
          <p:cNvSpPr/>
          <p:nvPr/>
        </p:nvSpPr>
        <p:spPr>
          <a:xfrm>
            <a:off x="742949" y="4555487"/>
            <a:ext cx="3219451" cy="2266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42181C5F-EF74-DCE8-A9E1-DC08D1BC692A}"/>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7AE96BE-0EA4-C275-75F8-F266CE857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sp>
        <p:nvSpPr>
          <p:cNvPr id="2" name="Slide Number Placeholder 2">
            <a:extLst>
              <a:ext uri="{FF2B5EF4-FFF2-40B4-BE49-F238E27FC236}">
                <a16:creationId xmlns:a16="http://schemas.microsoft.com/office/drawing/2014/main" id="{77C38EAA-9A5C-D5B7-7E5B-B18F32608723}"/>
              </a:ext>
            </a:extLst>
          </p:cNvPr>
          <p:cNvSpPr txBox="1">
            <a:spLocks/>
          </p:cNvSpPr>
          <p:nvPr/>
        </p:nvSpPr>
        <p:spPr>
          <a:xfrm>
            <a:off x="11038312" y="6468011"/>
            <a:ext cx="567801"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695952-B7C9-4402-AB17-9B6478FEF815}" type="slidenum">
              <a:rPr lang="en-US" sz="900" smtClean="0">
                <a:solidFill>
                  <a:schemeClr val="bg1"/>
                </a:solidFill>
                <a:latin typeface="Arial" panose="020B0604020202020204" pitchFamily="34" charset="0"/>
                <a:cs typeface="Arial" panose="020B0604020202020204" pitchFamily="34" charset="0"/>
              </a:rPr>
              <a:pPr/>
              <a:t>15</a:t>
            </a:fld>
            <a:endParaRPr lang="en-US" sz="900" dirty="0">
              <a:solidFill>
                <a:schemeClr val="bg1"/>
              </a:solidFill>
              <a:latin typeface="Arial" panose="020B0604020202020204" pitchFamily="34" charset="0"/>
              <a:cs typeface="Arial" panose="020B0604020202020204" pitchFamily="34" charset="0"/>
            </a:endParaRPr>
          </a:p>
        </p:txBody>
      </p:sp>
      <p:pic>
        <p:nvPicPr>
          <p:cNvPr id="9" name="Picture 8" descr="A map of a city with a graph and a map of the city&#10;&#10;AI-generated content may be incorrect.">
            <a:extLst>
              <a:ext uri="{FF2B5EF4-FFF2-40B4-BE49-F238E27FC236}">
                <a16:creationId xmlns:a16="http://schemas.microsoft.com/office/drawing/2014/main" id="{050E8362-AB95-DFBC-00B8-26DFD0953EAE}"/>
              </a:ext>
            </a:extLst>
          </p:cNvPr>
          <p:cNvPicPr>
            <a:picLocks noChangeAspect="1"/>
          </p:cNvPicPr>
          <p:nvPr/>
        </p:nvPicPr>
        <p:blipFill>
          <a:blip r:embed="rId5">
            <a:extLst>
              <a:ext uri="{28A0092B-C50C-407E-A947-70E740481C1C}">
                <a14:useLocalDpi xmlns:a14="http://schemas.microsoft.com/office/drawing/2010/main" val="0"/>
              </a:ext>
            </a:extLst>
          </a:blip>
          <a:srcRect l="2988" t="4656" r="3022" b="5019"/>
          <a:stretch>
            <a:fillRect/>
          </a:stretch>
        </p:blipFill>
        <p:spPr>
          <a:xfrm>
            <a:off x="4494306" y="1301163"/>
            <a:ext cx="7272152" cy="4938469"/>
          </a:xfrm>
          <a:prstGeom prst="rect">
            <a:avLst/>
          </a:prstGeom>
        </p:spPr>
      </p:pic>
      <p:sp>
        <p:nvSpPr>
          <p:cNvPr id="11" name="Rectangle 10">
            <a:extLst>
              <a:ext uri="{FF2B5EF4-FFF2-40B4-BE49-F238E27FC236}">
                <a16:creationId xmlns:a16="http://schemas.microsoft.com/office/drawing/2014/main" id="{F65572CB-5AA4-E22F-AD92-AC913B20C0C9}"/>
              </a:ext>
            </a:extLst>
          </p:cNvPr>
          <p:cNvSpPr/>
          <p:nvPr/>
        </p:nvSpPr>
        <p:spPr>
          <a:xfrm>
            <a:off x="736483" y="1301163"/>
            <a:ext cx="3522862" cy="4938468"/>
          </a:xfrm>
          <a:prstGeom prst="rect">
            <a:avLst/>
          </a:prstGeom>
          <a:solidFill>
            <a:srgbClr val="F2F2F2">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CC9F70-BA04-812E-C2E3-B6FD1A6531AF}"/>
              </a:ext>
            </a:extLst>
          </p:cNvPr>
          <p:cNvSpPr txBox="1"/>
          <p:nvPr/>
        </p:nvSpPr>
        <p:spPr>
          <a:xfrm>
            <a:off x="704803" y="1627490"/>
            <a:ext cx="3295742" cy="4419158"/>
          </a:xfrm>
          <a:prstGeom prst="rect">
            <a:avLst/>
          </a:prstGeom>
          <a:noFill/>
        </p:spPr>
        <p:txBody>
          <a:bodyPr wrap="square" rtlCol="0">
            <a:spAutoFit/>
          </a:bodyPr>
          <a:lstStyle/>
          <a:p>
            <a:pPr marL="273050" indent="-180975">
              <a:lnSpc>
                <a:spcPts val="1900"/>
              </a:lnSpc>
              <a:spcBef>
                <a:spcPts val="600"/>
              </a:spcBef>
              <a:spcAft>
                <a:spcPts val="100"/>
              </a:spcAft>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Large land package of 1,490 sq km</a:t>
            </a:r>
          </a:p>
          <a:p>
            <a:pPr marL="273050" indent="-180975">
              <a:lnSpc>
                <a:spcPts val="1900"/>
              </a:lnSpc>
              <a:spcBef>
                <a:spcPts val="600"/>
              </a:spcBef>
              <a:spcAft>
                <a:spcPts val="100"/>
              </a:spcAft>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Over 30 targets identified within trucking distance of the Blackwater mine; significant mineralization identified in numerous drill holes (e.g. Black Bear)</a:t>
            </a:r>
          </a:p>
          <a:p>
            <a:pPr marL="273050" indent="-180975">
              <a:lnSpc>
                <a:spcPts val="1900"/>
              </a:lnSpc>
              <a:spcBef>
                <a:spcPts val="600"/>
              </a:spcBef>
              <a:spcAft>
                <a:spcPts val="100"/>
              </a:spcAft>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Previous exploration drilling completed 2009-2014</a:t>
            </a:r>
          </a:p>
          <a:p>
            <a:pPr marL="273050" indent="-180975">
              <a:spcBef>
                <a:spcPts val="600"/>
              </a:spcBef>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Historical dataset contains:</a:t>
            </a:r>
          </a:p>
          <a:p>
            <a:pPr marL="569913" lvl="1" indent="-173038">
              <a:spcBef>
                <a:spcPts val="600"/>
              </a:spcBef>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&gt; 40,000 rock, soil and till samples</a:t>
            </a:r>
          </a:p>
          <a:p>
            <a:pPr marL="569913" lvl="1" indent="-173038">
              <a:spcBef>
                <a:spcPts val="600"/>
              </a:spcBef>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ground and airborne geophysics</a:t>
            </a:r>
          </a:p>
          <a:p>
            <a:pPr marL="569913" lvl="1" indent="-173038">
              <a:spcBef>
                <a:spcPts val="600"/>
              </a:spcBef>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382 historical, mostly shallow drillholes</a:t>
            </a:r>
          </a:p>
          <a:p>
            <a:pPr marL="569913" lvl="2" indent="-173038">
              <a:spcBef>
                <a:spcPts val="600"/>
              </a:spcBef>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169 diamond drill holes</a:t>
            </a:r>
          </a:p>
          <a:p>
            <a:pPr marL="569913" lvl="2" indent="-173038">
              <a:spcBef>
                <a:spcPts val="600"/>
              </a:spcBef>
              <a:buClr>
                <a:srgbClr val="E6B711"/>
              </a:buClr>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213 RC drillhole</a:t>
            </a:r>
            <a:endParaRPr lang="en-CA" sz="1400" dirty="0">
              <a:solidFill>
                <a:schemeClr val="tx2"/>
              </a:solidFill>
            </a:endParaRPr>
          </a:p>
        </p:txBody>
      </p:sp>
    </p:spTree>
    <p:extLst>
      <p:ext uri="{BB962C8B-B14F-4D97-AF65-F5344CB8AC3E}">
        <p14:creationId xmlns:p14="http://schemas.microsoft.com/office/powerpoint/2010/main" val="2279181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a:noFill/>
          <a:ln>
            <a:noFill/>
          </a:ln>
        </p:spPr>
      </p:pic>
      <p:sp>
        <p:nvSpPr>
          <p:cNvPr id="13" name="Rectangle 12"/>
          <p:cNvSpPr/>
          <p:nvPr/>
        </p:nvSpPr>
        <p:spPr>
          <a:xfrm>
            <a:off x="0" y="-1"/>
            <a:ext cx="12192000" cy="6858000"/>
          </a:xfrm>
          <a:prstGeom prst="rect">
            <a:avLst/>
          </a:prstGeom>
          <a:solidFill>
            <a:srgbClr val="0D0D0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CA"/>
          </a:p>
        </p:txBody>
      </p:sp>
      <p:sp>
        <p:nvSpPr>
          <p:cNvPr id="4" name="Slide Number Placeholder 3">
            <a:extLst>
              <a:ext uri="{FF2B5EF4-FFF2-40B4-BE49-F238E27FC236}">
                <a16:creationId xmlns:a16="http://schemas.microsoft.com/office/drawing/2014/main" id="{59AF86E8-BC3B-594D-ADA4-16E73C08D32F}"/>
              </a:ext>
            </a:extLst>
          </p:cNvPr>
          <p:cNvSpPr>
            <a:spLocks noGrp="1"/>
          </p:cNvSpPr>
          <p:nvPr>
            <p:ph type="sldNum" sz="quarter" idx="20"/>
          </p:nvPr>
        </p:nvSpPr>
        <p:spPr/>
        <p:txBody>
          <a:bodyPr/>
          <a:lstStyle/>
          <a:p>
            <a:fld id="{19695952-B7C9-4402-AB17-9B6478FEF815}" type="slidenum">
              <a:rPr lang="en-US" smtClean="0">
                <a:solidFill>
                  <a:schemeClr val="bg1"/>
                </a:solidFill>
              </a:rPr>
              <a:pPr/>
              <a:t>16</a:t>
            </a:fld>
            <a:endParaRPr lang="en-US">
              <a:solidFill>
                <a:schemeClr val="bg1"/>
              </a:solidFill>
            </a:endParaRPr>
          </a:p>
        </p:txBody>
      </p:sp>
      <p:sp>
        <p:nvSpPr>
          <p:cNvPr id="7" name="Title 1">
            <a:extLst>
              <a:ext uri="{FF2B5EF4-FFF2-40B4-BE49-F238E27FC236}">
                <a16:creationId xmlns:a16="http://schemas.microsoft.com/office/drawing/2014/main" id="{E4B2E9B6-3D1D-4A1A-817F-B0FB374C7236}"/>
              </a:ext>
            </a:extLst>
          </p:cNvPr>
          <p:cNvSpPr>
            <a:spLocks noGrp="1"/>
          </p:cNvSpPr>
          <p:nvPr>
            <p:ph type="title"/>
          </p:nvPr>
        </p:nvSpPr>
        <p:spPr/>
        <p:txBody>
          <a:bodyPr>
            <a:normAutofit/>
          </a:bodyPr>
          <a:lstStyle/>
          <a:p>
            <a:r>
              <a:rPr lang="en-US">
                <a:solidFill>
                  <a:schemeClr val="bg1"/>
                </a:solidFill>
                <a:cs typeface="Poppins Medium" panose="00000600000000000000" pitchFamily="2" charset="0"/>
              </a:rPr>
              <a:t>Capital Structure</a:t>
            </a:r>
            <a:endParaRPr lang="en-US">
              <a:solidFill>
                <a:schemeClr val="bg1"/>
              </a:solidFill>
            </a:endParaRPr>
          </a:p>
        </p:txBody>
      </p:sp>
      <p:graphicFrame>
        <p:nvGraphicFramePr>
          <p:cNvPr id="11" name="Table 12">
            <a:extLst>
              <a:ext uri="{FF2B5EF4-FFF2-40B4-BE49-F238E27FC236}">
                <a16:creationId xmlns:a16="http://schemas.microsoft.com/office/drawing/2014/main" id="{6EA89662-5854-455B-992E-50B0A4909D4E}"/>
              </a:ext>
            </a:extLst>
          </p:cNvPr>
          <p:cNvGraphicFramePr>
            <a:graphicFrameLocks noGrp="1"/>
          </p:cNvGraphicFramePr>
          <p:nvPr>
            <p:ph sz="quarter" idx="4294967295"/>
            <p:extLst>
              <p:ext uri="{D42A27DB-BD31-4B8C-83A1-F6EECF244321}">
                <p14:modId xmlns:p14="http://schemas.microsoft.com/office/powerpoint/2010/main" val="1577906220"/>
              </p:ext>
            </p:extLst>
          </p:nvPr>
        </p:nvGraphicFramePr>
        <p:xfrm>
          <a:off x="4548188" y="1324067"/>
          <a:ext cx="6977062" cy="2193331"/>
        </p:xfrm>
        <a:graphic>
          <a:graphicData uri="http://schemas.openxmlformats.org/drawingml/2006/table">
            <a:tbl>
              <a:tblPr firstRow="1" bandRow="1">
                <a:tableStyleId>{00A15C55-8517-42AA-B614-E9B94910E393}</a:tableStyleId>
              </a:tblPr>
              <a:tblGrid>
                <a:gridCol w="5729287">
                  <a:extLst>
                    <a:ext uri="{9D8B030D-6E8A-4147-A177-3AD203B41FA5}">
                      <a16:colId xmlns:a16="http://schemas.microsoft.com/office/drawing/2014/main" val="2438685016"/>
                    </a:ext>
                  </a:extLst>
                </a:gridCol>
                <a:gridCol w="1247775">
                  <a:extLst>
                    <a:ext uri="{9D8B030D-6E8A-4147-A177-3AD203B41FA5}">
                      <a16:colId xmlns:a16="http://schemas.microsoft.com/office/drawing/2014/main" val="849620715"/>
                    </a:ext>
                  </a:extLst>
                </a:gridCol>
              </a:tblGrid>
              <a:tr h="338137">
                <a:tc gridSpan="2">
                  <a:txBody>
                    <a:bodyPr/>
                    <a:lstStyle/>
                    <a:p>
                      <a:pPr algn="ctr" fontAlgn="b"/>
                      <a:r>
                        <a:rPr lang="en-CA" sz="1400" b="1" i="0" u="none" strike="noStrike" spc="300" dirty="0">
                          <a:solidFill>
                            <a:schemeClr val="bg1"/>
                          </a:solidFill>
                          <a:effectLst/>
                          <a:latin typeface="Arial"/>
                          <a:cs typeface="Arial"/>
                        </a:rPr>
                        <a:t>CAPITAL STRUCTURE </a:t>
                      </a:r>
                      <a:r>
                        <a:rPr lang="en-CA" sz="1400" b="1" i="0" u="none" strike="noStrike" kern="0" spc="0" baseline="0" dirty="0">
                          <a:solidFill>
                            <a:schemeClr val="bg1"/>
                          </a:solidFill>
                          <a:effectLst/>
                          <a:latin typeface="Arial"/>
                          <a:cs typeface="Arial"/>
                        </a:rPr>
                        <a:t>at September 12, 2025</a:t>
                      </a:r>
                    </a:p>
                  </a:txBody>
                  <a:tcPr marL="216000" marR="360000" marT="46800" marB="468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6B711"/>
                    </a:solidFill>
                  </a:tcPr>
                </a:tc>
                <a:tc hMerge="1">
                  <a:txBody>
                    <a:bodyPr/>
                    <a:lstStyle/>
                    <a:p>
                      <a:pPr algn="r" fontAlgn="b"/>
                      <a:r>
                        <a:rPr lang="en-CA" sz="1400" b="1" i="0" u="none" strike="noStrike">
                          <a:solidFill>
                            <a:schemeClr val="bg1"/>
                          </a:solidFill>
                          <a:effectLst/>
                          <a:latin typeface="+mn-lt"/>
                        </a:rPr>
                        <a:t>Phase 1</a:t>
                      </a:r>
                    </a:p>
                  </a:txBody>
                  <a:tcPr marL="81720" marR="81720" anchor="ctr"/>
                </a:tc>
                <a:extLst>
                  <a:ext uri="{0D108BD9-81ED-4DB2-BD59-A6C34878D82A}">
                    <a16:rowId xmlns:a16="http://schemas.microsoft.com/office/drawing/2014/main" val="2681216054"/>
                  </a:ext>
                </a:extLst>
              </a:tr>
              <a:tr h="309199">
                <a:tc>
                  <a:txBody>
                    <a:bodyPr/>
                    <a:lstStyle/>
                    <a:p>
                      <a:pPr algn="l"/>
                      <a:r>
                        <a:rPr lang="en-CA" sz="1200" b="0" dirty="0">
                          <a:solidFill>
                            <a:schemeClr val="tx2"/>
                          </a:solidFill>
                          <a:latin typeface="Arial" panose="020B0604020202020204" pitchFamily="34" charset="0"/>
                          <a:cs typeface="Arial" panose="020B0604020202020204" pitchFamily="34" charset="0"/>
                        </a:rPr>
                        <a:t>Issued and outstanding shares</a:t>
                      </a:r>
                    </a:p>
                  </a:txBody>
                  <a:tcPr marL="216000" marR="360000" marT="46800" marB="468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CA" sz="1200" b="1" dirty="0">
                          <a:solidFill>
                            <a:schemeClr val="tx2"/>
                          </a:solidFill>
                          <a:latin typeface="Arial" panose="020B0604020202020204" pitchFamily="34" charset="0"/>
                          <a:cs typeface="Arial" panose="020B0604020202020204" pitchFamily="34" charset="0"/>
                        </a:rPr>
                        <a:t>230M</a:t>
                      </a:r>
                    </a:p>
                  </a:txBody>
                  <a:tcPr marL="216000" marR="360000" marT="46800" marB="468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9133215"/>
                  </a:ext>
                </a:extLst>
              </a:tr>
              <a:tr h="309199">
                <a:tc>
                  <a:txBody>
                    <a:bodyPr/>
                    <a:lstStyle/>
                    <a:p>
                      <a:pPr algn="l"/>
                      <a:r>
                        <a:rPr lang="en-CA" sz="1200" b="0" kern="1200" dirty="0">
                          <a:solidFill>
                            <a:schemeClr val="tx2"/>
                          </a:solidFill>
                          <a:latin typeface="Arial" panose="020B0604020202020204" pitchFamily="34" charset="0"/>
                          <a:ea typeface="+mn-ea"/>
                          <a:cs typeface="Arial" panose="020B0604020202020204" pitchFamily="34" charset="0"/>
                        </a:rPr>
                        <a:t>Options, RSUs and DSUs</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CA" sz="1200" b="1" dirty="0">
                          <a:solidFill>
                            <a:schemeClr val="tx2"/>
                          </a:solidFill>
                          <a:latin typeface="Arial" panose="020B0604020202020204" pitchFamily="34" charset="0"/>
                          <a:cs typeface="Arial" panose="020B0604020202020204" pitchFamily="34" charset="0"/>
                        </a:rPr>
                        <a:t>11M</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0850221"/>
                  </a:ext>
                </a:extLst>
              </a:tr>
              <a:tr h="309199">
                <a:tc>
                  <a:txBody>
                    <a:bodyPr/>
                    <a:lstStyle/>
                    <a:p>
                      <a:pPr algn="l"/>
                      <a:r>
                        <a:rPr lang="en-CA" sz="1200" b="0" kern="1200" dirty="0">
                          <a:solidFill>
                            <a:schemeClr val="tx2"/>
                          </a:solidFill>
                          <a:latin typeface="Arial" panose="020B0604020202020204" pitchFamily="34" charset="0"/>
                          <a:ea typeface="+mn-ea"/>
                          <a:cs typeface="Arial" panose="020B0604020202020204" pitchFamily="34" charset="0"/>
                        </a:rPr>
                        <a:t>Fully diluted shares</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CA" sz="1200" b="1" dirty="0">
                          <a:solidFill>
                            <a:schemeClr val="tx2"/>
                          </a:solidFill>
                          <a:latin typeface="Arial" panose="020B0604020202020204" pitchFamily="34" charset="0"/>
                          <a:cs typeface="Arial" panose="020B0604020202020204" pitchFamily="34" charset="0"/>
                        </a:rPr>
                        <a:t>241M</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3975997"/>
                  </a:ext>
                </a:extLst>
              </a:tr>
              <a:tr h="309199">
                <a:tc>
                  <a:txBody>
                    <a:bodyPr/>
                    <a:lstStyle/>
                    <a:p>
                      <a:pPr algn="l"/>
                      <a:r>
                        <a:rPr lang="en-CA" sz="1200" b="0" kern="1200" dirty="0">
                          <a:solidFill>
                            <a:schemeClr val="tx2"/>
                          </a:solidFill>
                          <a:latin typeface="Arial" panose="020B0604020202020204" pitchFamily="34" charset="0"/>
                          <a:ea typeface="+mn-ea"/>
                          <a:cs typeface="Arial" panose="020B0604020202020204" pitchFamily="34" charset="0"/>
                        </a:rPr>
                        <a:t>Share price ($C)</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CA" sz="1200" b="1" dirty="0">
                          <a:solidFill>
                            <a:schemeClr val="tx2"/>
                          </a:solidFill>
                          <a:latin typeface="Arial"/>
                          <a:cs typeface="Arial"/>
                        </a:rPr>
                        <a:t>$32.40</a:t>
                      </a:r>
                      <a:endParaRPr lang="en-CA" sz="1200" b="1" dirty="0">
                        <a:solidFill>
                          <a:schemeClr val="tx2"/>
                        </a:solidFill>
                        <a:highlight>
                          <a:srgbClr val="FFFF00"/>
                        </a:highlight>
                        <a:latin typeface="Arial" panose="020B0604020202020204" pitchFamily="34" charset="0"/>
                        <a:cs typeface="Arial" panose="020B0604020202020204" pitchFamily="34" charset="0"/>
                      </a:endParaRP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3686179"/>
                  </a:ext>
                </a:extLst>
              </a:tr>
              <a:tr h="309199">
                <a:tc>
                  <a:txBody>
                    <a:bodyPr/>
                    <a:lstStyle/>
                    <a:p>
                      <a:pPr algn="l"/>
                      <a:r>
                        <a:rPr lang="en-CA" sz="1200" b="0" kern="1200" dirty="0">
                          <a:solidFill>
                            <a:schemeClr val="tx2"/>
                          </a:solidFill>
                          <a:latin typeface="Arial" panose="020B0604020202020204" pitchFamily="34" charset="0"/>
                          <a:ea typeface="+mn-ea"/>
                          <a:cs typeface="Arial" panose="020B0604020202020204" pitchFamily="34" charset="0"/>
                        </a:rPr>
                        <a:t>Market capitalization ($C) </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CA" sz="1200" b="1" dirty="0">
                          <a:solidFill>
                            <a:schemeClr val="tx2"/>
                          </a:solidFill>
                          <a:latin typeface="Arial" panose="020B0604020202020204" pitchFamily="34" charset="0"/>
                          <a:cs typeface="Arial" panose="020B0604020202020204" pitchFamily="34" charset="0"/>
                        </a:rPr>
                        <a:t>$7.4</a:t>
                      </a:r>
                      <a:r>
                        <a:rPr lang="en-CA" sz="1200" b="1" kern="1200" dirty="0">
                          <a:solidFill>
                            <a:schemeClr val="tx2"/>
                          </a:solidFill>
                          <a:latin typeface="Arial" panose="020B0604020202020204" pitchFamily="34" charset="0"/>
                          <a:ea typeface="+mn-ea"/>
                          <a:cs typeface="Arial" panose="020B0604020202020204" pitchFamily="34" charset="0"/>
                        </a:rPr>
                        <a:t>B</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3563899"/>
                  </a:ext>
                </a:extLst>
              </a:tr>
              <a:tr h="309199">
                <a:tc>
                  <a:txBody>
                    <a:bodyPr/>
                    <a:lstStyle/>
                    <a:p>
                      <a:pPr algn="l"/>
                      <a:r>
                        <a:rPr lang="en-CA" sz="1200" b="0" kern="1200" dirty="0">
                          <a:solidFill>
                            <a:schemeClr val="tx2"/>
                          </a:solidFill>
                          <a:latin typeface="Arial" panose="020B0604020202020204" pitchFamily="34" charset="0"/>
                          <a:ea typeface="+mn-ea"/>
                          <a:cs typeface="Arial" panose="020B0604020202020204" pitchFamily="34" charset="0"/>
                        </a:rPr>
                        <a:t>90-day average daily value traded ($C)</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CA" sz="1200" b="1" dirty="0">
                          <a:solidFill>
                            <a:schemeClr val="tx2"/>
                          </a:solidFill>
                          <a:latin typeface="Arial" panose="020B0604020202020204" pitchFamily="34" charset="0"/>
                          <a:cs typeface="Arial" panose="020B0604020202020204" pitchFamily="34" charset="0"/>
                        </a:rPr>
                        <a:t>$14M</a:t>
                      </a:r>
                    </a:p>
                  </a:txBody>
                  <a:tcPr marL="216000" marR="360000" marT="46800" marB="46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2871418"/>
                  </a:ext>
                </a:extLst>
              </a:tr>
            </a:tbl>
          </a:graphicData>
        </a:graphic>
      </p:graphicFrame>
      <p:graphicFrame>
        <p:nvGraphicFramePr>
          <p:cNvPr id="12" name="Chart 11">
            <a:extLst>
              <a:ext uri="{FF2B5EF4-FFF2-40B4-BE49-F238E27FC236}">
                <a16:creationId xmlns:a16="http://schemas.microsoft.com/office/drawing/2014/main" id="{7113144C-5B55-4C51-86CF-5CC47AA84045}"/>
              </a:ext>
            </a:extLst>
          </p:cNvPr>
          <p:cNvGraphicFramePr/>
          <p:nvPr>
            <p:extLst>
              <p:ext uri="{D42A27DB-BD31-4B8C-83A1-F6EECF244321}">
                <p14:modId xmlns:p14="http://schemas.microsoft.com/office/powerpoint/2010/main" val="994013393"/>
              </p:ext>
            </p:extLst>
          </p:nvPr>
        </p:nvGraphicFramePr>
        <p:xfrm>
          <a:off x="-1396821" y="1160684"/>
          <a:ext cx="6447419" cy="28140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4">
            <a:extLst>
              <a:ext uri="{FF2B5EF4-FFF2-40B4-BE49-F238E27FC236}">
                <a16:creationId xmlns:a16="http://schemas.microsoft.com/office/drawing/2014/main" id="{B641131E-5156-0F9B-4B62-34BF22116A68}"/>
              </a:ext>
            </a:extLst>
          </p:cNvPr>
          <p:cNvGraphicFramePr>
            <a:graphicFrameLocks noGrp="1"/>
          </p:cNvGraphicFramePr>
          <p:nvPr>
            <p:extLst>
              <p:ext uri="{D42A27DB-BD31-4B8C-83A1-F6EECF244321}">
                <p14:modId xmlns:p14="http://schemas.microsoft.com/office/powerpoint/2010/main" val="194680214"/>
              </p:ext>
            </p:extLst>
          </p:nvPr>
        </p:nvGraphicFramePr>
        <p:xfrm>
          <a:off x="738188" y="3816553"/>
          <a:ext cx="10801352" cy="2628000"/>
        </p:xfrm>
        <a:graphic>
          <a:graphicData uri="http://schemas.openxmlformats.org/drawingml/2006/table">
            <a:tbl>
              <a:tblPr firstRow="1" bandRow="1">
                <a:tableStyleId>{5C22544A-7EE6-4342-B048-85BDC9FD1C3A}</a:tableStyleId>
              </a:tblPr>
              <a:tblGrid>
                <a:gridCol w="2497880">
                  <a:extLst>
                    <a:ext uri="{9D8B030D-6E8A-4147-A177-3AD203B41FA5}">
                      <a16:colId xmlns:a16="http://schemas.microsoft.com/office/drawing/2014/main" val="2337512650"/>
                    </a:ext>
                  </a:extLst>
                </a:gridCol>
                <a:gridCol w="2568102">
                  <a:extLst>
                    <a:ext uri="{9D8B030D-6E8A-4147-A177-3AD203B41FA5}">
                      <a16:colId xmlns:a16="http://schemas.microsoft.com/office/drawing/2014/main" val="3502359993"/>
                    </a:ext>
                  </a:extLst>
                </a:gridCol>
                <a:gridCol w="2924783">
                  <a:extLst>
                    <a:ext uri="{9D8B030D-6E8A-4147-A177-3AD203B41FA5}">
                      <a16:colId xmlns:a16="http://schemas.microsoft.com/office/drawing/2014/main" val="20002"/>
                    </a:ext>
                  </a:extLst>
                </a:gridCol>
                <a:gridCol w="2810587">
                  <a:extLst>
                    <a:ext uri="{9D8B030D-6E8A-4147-A177-3AD203B41FA5}">
                      <a16:colId xmlns:a16="http://schemas.microsoft.com/office/drawing/2014/main" val="20003"/>
                    </a:ext>
                  </a:extLst>
                </a:gridCol>
              </a:tblGrid>
              <a:tr h="43749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spc="300" dirty="0">
                          <a:solidFill>
                            <a:schemeClr val="bg1"/>
                          </a:solidFill>
                          <a:latin typeface="Arial" panose="020B0604020202020204" pitchFamily="34" charset="0"/>
                          <a:cs typeface="Arial" panose="020B0604020202020204" pitchFamily="34" charset="0"/>
                        </a:rPr>
                        <a:t>LARGE SHAREHOLDERS</a:t>
                      </a:r>
                    </a:p>
                  </a:txBody>
                  <a:tcPr marL="180000" marR="90000" marT="46800" marB="468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6B711"/>
                    </a:solidFill>
                  </a:tcPr>
                </a:tc>
                <a:tc hMerge="1">
                  <a:txBody>
                    <a:bodyPr/>
                    <a:lstStyle/>
                    <a:p>
                      <a:endParaRPr lang="en-CA" sz="1400">
                        <a:latin typeface="Arial" panose="020B0604020202020204" pitchFamily="34" charset="0"/>
                        <a:cs typeface="Arial" panose="020B0604020202020204"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chemeClr val="bg1"/>
                        </a:solidFill>
                        <a:latin typeface="Arial" panose="020B0604020202020204" pitchFamily="34" charset="0"/>
                        <a:cs typeface="Arial" panose="020B0604020202020204" pitchFamily="34" charset="0"/>
                      </a:endParaRPr>
                    </a:p>
                  </a:txBody>
                  <a:tcPr marL="180000" marR="90000" marT="46800" marB="46800" anchor="ctr">
                    <a:solidFill>
                      <a:srgbClr val="4E4D4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chemeClr val="bg1"/>
                        </a:solidFill>
                        <a:latin typeface="Arial" panose="020B0604020202020204" pitchFamily="34" charset="0"/>
                        <a:cs typeface="Arial" panose="020B0604020202020204" pitchFamily="34" charset="0"/>
                      </a:endParaRPr>
                    </a:p>
                  </a:txBody>
                  <a:tcPr marL="180000" marR="90000" marT="46800" marB="46800" anchor="ctr">
                    <a:solidFill>
                      <a:srgbClr val="4E4D4D"/>
                    </a:solidFill>
                  </a:tcPr>
                </a:tc>
                <a:extLst>
                  <a:ext uri="{0D108BD9-81ED-4DB2-BD59-A6C34878D82A}">
                    <a16:rowId xmlns:a16="http://schemas.microsoft.com/office/drawing/2014/main" val="2097542741"/>
                  </a:ext>
                </a:extLst>
              </a:tr>
              <a:tr h="2190501">
                <a:tc>
                  <a:txBody>
                    <a:bodyPr/>
                    <a:lstStyle/>
                    <a:p>
                      <a:pPr marL="266700" indent="-133350">
                        <a:spcBef>
                          <a:spcPts val="400"/>
                        </a:spcBef>
                        <a:spcAft>
                          <a:spcPts val="0"/>
                        </a:spcAft>
                        <a:buClr>
                          <a:srgbClr val="E6B711"/>
                        </a:buClr>
                        <a:buFont typeface="Arial" panose="020B0604020202020204" pitchFamily="34" charset="0"/>
                        <a:buChar char="•"/>
                      </a:pPr>
                      <a:r>
                        <a:rPr lang="en-CA" sz="1350" dirty="0">
                          <a:solidFill>
                            <a:srgbClr val="4E4D4D"/>
                          </a:solidFill>
                          <a:latin typeface="Arial" panose="020B0604020202020204" pitchFamily="34" charset="0"/>
                          <a:cs typeface="Arial" panose="020B0604020202020204" pitchFamily="34" charset="0"/>
                        </a:rPr>
                        <a:t>Ryan </a:t>
                      </a:r>
                      <a:r>
                        <a:rPr lang="en-CA" sz="1350" dirty="0" err="1">
                          <a:solidFill>
                            <a:srgbClr val="4E4D4D"/>
                          </a:solidFill>
                          <a:latin typeface="Arial" panose="020B0604020202020204" pitchFamily="34" charset="0"/>
                          <a:cs typeface="Arial" panose="020B0604020202020204" pitchFamily="34" charset="0"/>
                        </a:rPr>
                        <a:t>Beedie</a:t>
                      </a:r>
                      <a:r>
                        <a:rPr lang="en-CA" sz="1350" dirty="0">
                          <a:solidFill>
                            <a:srgbClr val="4E4D4D"/>
                          </a:solidFill>
                          <a:latin typeface="Arial" panose="020B0604020202020204" pitchFamily="34" charset="0"/>
                          <a:cs typeface="Arial" panose="020B0604020202020204" pitchFamily="34" charset="0"/>
                        </a:rPr>
                        <a:t> (Director)</a:t>
                      </a: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Steven Dean (Exec Chair)</a:t>
                      </a:r>
                    </a:p>
                    <a:p>
                      <a:pPr marL="266700" indent="-133350">
                        <a:spcBef>
                          <a:spcPts val="400"/>
                        </a:spcBef>
                        <a:spcAft>
                          <a:spcPts val="0"/>
                        </a:spcAft>
                        <a:buClr>
                          <a:srgbClr val="E6B711"/>
                        </a:buClr>
                        <a:buFont typeface="Arial" panose="020B0604020202020204" pitchFamily="34" charset="0"/>
                        <a:buChar char="•"/>
                      </a:pPr>
                      <a:r>
                        <a:rPr lang="en-CA" sz="1350" dirty="0" err="1">
                          <a:solidFill>
                            <a:srgbClr val="4E4D4D"/>
                          </a:solidFill>
                          <a:latin typeface="Arial" panose="020B0604020202020204" pitchFamily="34" charset="0"/>
                          <a:cs typeface="Arial" panose="020B0604020202020204" pitchFamily="34" charset="0"/>
                        </a:rPr>
                        <a:t>Lingotto</a:t>
                      </a:r>
                      <a:endParaRPr lang="en-CA" sz="1350" dirty="0">
                        <a:solidFill>
                          <a:srgbClr val="4E4D4D"/>
                        </a:solidFill>
                        <a:latin typeface="Arial" panose="020B0604020202020204" pitchFamily="34" charset="0"/>
                        <a:cs typeface="Arial" panose="020B0604020202020204" pitchFamily="34" charset="0"/>
                      </a:endParaRP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Fourth Sail</a:t>
                      </a: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err="1">
                          <a:solidFill>
                            <a:srgbClr val="4E4D4D"/>
                          </a:solidFill>
                          <a:latin typeface="Arial" panose="020B0604020202020204" pitchFamily="34" charset="0"/>
                          <a:cs typeface="Arial" panose="020B0604020202020204" pitchFamily="34" charset="0"/>
                        </a:rPr>
                        <a:t>Helikon</a:t>
                      </a:r>
                      <a:endParaRPr lang="en-CA" sz="1350" dirty="0">
                        <a:solidFill>
                          <a:srgbClr val="4E4D4D"/>
                        </a:solidFill>
                        <a:latin typeface="Arial" panose="020B0604020202020204" pitchFamily="34" charset="0"/>
                        <a:cs typeface="Arial" panose="020B0604020202020204" pitchFamily="34" charset="0"/>
                      </a:endParaRP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Blackrock</a:t>
                      </a: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Paulson</a:t>
                      </a:r>
                    </a:p>
                  </a:txBody>
                  <a:tcPr marT="10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GDXJ</a:t>
                      </a:r>
                    </a:p>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T. Rowe Price</a:t>
                      </a:r>
                    </a:p>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Fidelity</a:t>
                      </a:r>
                    </a:p>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SILJ ETF</a:t>
                      </a:r>
                    </a:p>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CPR/Amundi</a:t>
                      </a:r>
                    </a:p>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Franklin</a:t>
                      </a:r>
                    </a:p>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David Black (Lead Director)</a:t>
                      </a:r>
                    </a:p>
                  </a:txBody>
                  <a:tcPr marT="10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Baker Steel</a:t>
                      </a:r>
                    </a:p>
                    <a:p>
                      <a:pPr marL="266700" marR="0" lvl="0" indent="-142875"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err="1">
                          <a:solidFill>
                            <a:srgbClr val="4E4D4D"/>
                          </a:solidFill>
                          <a:latin typeface="Arial" panose="020B0604020202020204" pitchFamily="34" charset="0"/>
                          <a:cs typeface="Arial" panose="020B0604020202020204" pitchFamily="34" charset="0"/>
                        </a:rPr>
                        <a:t>Allspring</a:t>
                      </a:r>
                      <a:endParaRPr lang="en-CA" sz="1350" dirty="0">
                        <a:solidFill>
                          <a:srgbClr val="4E4D4D"/>
                        </a:solidFill>
                        <a:latin typeface="Arial" panose="020B0604020202020204" pitchFamily="34" charset="0"/>
                        <a:cs typeface="Arial" panose="020B0604020202020204" pitchFamily="34" charset="0"/>
                      </a:endParaRP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Gabelli</a:t>
                      </a: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Jeremy Langford  (President)</a:t>
                      </a: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err="1">
                          <a:solidFill>
                            <a:srgbClr val="4E4D4D"/>
                          </a:solidFill>
                          <a:latin typeface="Arial" panose="020B0604020202020204" pitchFamily="34" charset="0"/>
                          <a:cs typeface="Arial" panose="020B0604020202020204" pitchFamily="34" charset="0"/>
                        </a:rPr>
                        <a:t>Stabilitas</a:t>
                      </a:r>
                      <a:endParaRPr lang="en-CA" sz="1350" dirty="0">
                        <a:solidFill>
                          <a:srgbClr val="4E4D4D"/>
                        </a:solidFill>
                        <a:latin typeface="Arial" panose="020B0604020202020204" pitchFamily="34" charset="0"/>
                        <a:cs typeface="Arial" panose="020B0604020202020204" pitchFamily="34" charset="0"/>
                      </a:endParaRP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Van Eck</a:t>
                      </a: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Goehring &amp; </a:t>
                      </a:r>
                      <a:r>
                        <a:rPr lang="en-CA" sz="1350" dirty="0" err="1">
                          <a:solidFill>
                            <a:srgbClr val="4E4D4D"/>
                          </a:solidFill>
                          <a:latin typeface="Arial" panose="020B0604020202020204" pitchFamily="34" charset="0"/>
                          <a:cs typeface="Arial" panose="020B0604020202020204" pitchFamily="34" charset="0"/>
                        </a:rPr>
                        <a:t>Rozencwajg</a:t>
                      </a:r>
                      <a:endParaRPr lang="en-CA" sz="1350" dirty="0">
                        <a:solidFill>
                          <a:srgbClr val="4E4D4D"/>
                        </a:solidFill>
                        <a:latin typeface="Arial" panose="020B0604020202020204" pitchFamily="34" charset="0"/>
                        <a:cs typeface="Arial" panose="020B0604020202020204" pitchFamily="34" charset="0"/>
                      </a:endParaRPr>
                    </a:p>
                  </a:txBody>
                  <a:tcPr marT="10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Credit </a:t>
                      </a:r>
                      <a:r>
                        <a:rPr lang="en-CA" sz="1350" dirty="0" err="1">
                          <a:solidFill>
                            <a:srgbClr val="4E4D4D"/>
                          </a:solidFill>
                          <a:latin typeface="Arial" panose="020B0604020202020204" pitchFamily="34" charset="0"/>
                          <a:cs typeface="Arial" panose="020B0604020202020204" pitchFamily="34" charset="0"/>
                        </a:rPr>
                        <a:t>Mutuel</a:t>
                      </a:r>
                      <a:endParaRPr lang="en-CA" sz="1350" dirty="0">
                        <a:solidFill>
                          <a:srgbClr val="4E4D4D"/>
                        </a:solidFill>
                        <a:latin typeface="Arial" panose="020B0604020202020204" pitchFamily="34" charset="0"/>
                        <a:cs typeface="Arial" panose="020B0604020202020204" pitchFamily="34" charset="0"/>
                      </a:endParaRP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Schroder</a:t>
                      </a:r>
                    </a:p>
                    <a:p>
                      <a:pPr marL="26670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err="1">
                          <a:solidFill>
                            <a:srgbClr val="4E4D4D"/>
                          </a:solidFill>
                          <a:latin typeface="Arial" panose="020B0604020202020204" pitchFamily="34" charset="0"/>
                          <a:cs typeface="Arial" panose="020B0604020202020204" pitchFamily="34" charset="0"/>
                        </a:rPr>
                        <a:t>Amiral</a:t>
                      </a:r>
                      <a:r>
                        <a:rPr lang="en-CA" sz="1350" dirty="0">
                          <a:solidFill>
                            <a:srgbClr val="4E4D4D"/>
                          </a:solidFill>
                          <a:latin typeface="Arial" panose="020B0604020202020204" pitchFamily="34" charset="0"/>
                          <a:cs typeface="Arial" panose="020B0604020202020204" pitchFamily="34" charset="0"/>
                        </a:rPr>
                        <a:t> Gestion</a:t>
                      </a:r>
                    </a:p>
                    <a:p>
                      <a:pPr marL="28575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Kopernik</a:t>
                      </a:r>
                    </a:p>
                    <a:p>
                      <a:pPr marL="28575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XIB</a:t>
                      </a:r>
                    </a:p>
                    <a:p>
                      <a:pPr marL="28575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a:solidFill>
                            <a:srgbClr val="4E4D4D"/>
                          </a:solidFill>
                          <a:latin typeface="Arial" panose="020B0604020202020204" pitchFamily="34" charset="0"/>
                          <a:cs typeface="Arial" panose="020B0604020202020204" pitchFamily="34" charset="0"/>
                        </a:rPr>
                        <a:t>Sentry/CI</a:t>
                      </a:r>
                    </a:p>
                    <a:p>
                      <a:pPr marL="28575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r>
                        <a:rPr lang="en-CA" sz="1350" dirty="0" err="1">
                          <a:solidFill>
                            <a:srgbClr val="4E4D4D"/>
                          </a:solidFill>
                          <a:latin typeface="Arial" panose="020B0604020202020204" pitchFamily="34" charset="0"/>
                          <a:cs typeface="Arial" panose="020B0604020202020204" pitchFamily="34" charset="0"/>
                        </a:rPr>
                        <a:t>Montrusco</a:t>
                      </a:r>
                      <a:r>
                        <a:rPr lang="en-CA" sz="1350" dirty="0">
                          <a:solidFill>
                            <a:srgbClr val="4E4D4D"/>
                          </a:solidFill>
                          <a:latin typeface="Arial" panose="020B0604020202020204" pitchFamily="34" charset="0"/>
                          <a:cs typeface="Arial" panose="020B0604020202020204" pitchFamily="34" charset="0"/>
                        </a:rPr>
                        <a:t> Bolton</a:t>
                      </a:r>
                    </a:p>
                    <a:p>
                      <a:pPr marL="285750" marR="0" lvl="0" indent="-133350" algn="l" defTabSz="914400" rtl="0" eaLnBrk="1" fontAlgn="auto" latinLnBrk="0" hangingPunct="1">
                        <a:lnSpc>
                          <a:spcPct val="100000"/>
                        </a:lnSpc>
                        <a:spcBef>
                          <a:spcPts val="400"/>
                        </a:spcBef>
                        <a:spcAft>
                          <a:spcPts val="0"/>
                        </a:spcAft>
                        <a:buClr>
                          <a:srgbClr val="E6B711"/>
                        </a:buClr>
                        <a:buSzTx/>
                        <a:buFont typeface="Arial" panose="020B0604020202020204" pitchFamily="34" charset="0"/>
                        <a:buChar char="•"/>
                        <a:tabLst/>
                        <a:defRPr/>
                      </a:pPr>
                      <a:endParaRPr lang="en-CA" sz="1350" dirty="0">
                        <a:solidFill>
                          <a:srgbClr val="4E4D4D"/>
                        </a:solidFill>
                        <a:latin typeface="Arial" panose="020B0604020202020204" pitchFamily="34" charset="0"/>
                        <a:cs typeface="Arial" panose="020B0604020202020204" pitchFamily="34" charset="0"/>
                      </a:endParaRPr>
                    </a:p>
                  </a:txBody>
                  <a:tcPr marT="10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6453930"/>
                  </a:ext>
                </a:extLst>
              </a:tr>
            </a:tbl>
          </a:graphicData>
        </a:graphic>
      </p:graphicFrame>
      <p:cxnSp>
        <p:nvCxnSpPr>
          <p:cNvPr id="10" name="Straight Connector 9"/>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spTree>
    <p:extLst>
      <p:ext uri="{BB962C8B-B14F-4D97-AF65-F5344CB8AC3E}">
        <p14:creationId xmlns:p14="http://schemas.microsoft.com/office/powerpoint/2010/main" val="111517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53E5-9A06-35AB-5440-1E2047F455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54C313-CA2F-3ACE-F878-51B88ECCDF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861"/>
            <a:ext cx="12192000" cy="6858001"/>
          </a:xfrm>
          <a:prstGeom prst="rect">
            <a:avLst/>
          </a:prstGeom>
        </p:spPr>
      </p:pic>
      <p:sp>
        <p:nvSpPr>
          <p:cNvPr id="7" name="Rectangle 6">
            <a:extLst>
              <a:ext uri="{FF2B5EF4-FFF2-40B4-BE49-F238E27FC236}">
                <a16:creationId xmlns:a16="http://schemas.microsoft.com/office/drawing/2014/main" id="{DB8DA282-ACF2-621C-0631-E9C8C14AFC29}"/>
              </a:ext>
            </a:extLst>
          </p:cNvPr>
          <p:cNvSpPr/>
          <p:nvPr/>
        </p:nvSpPr>
        <p:spPr>
          <a:xfrm>
            <a:off x="0" y="-5861"/>
            <a:ext cx="12192000" cy="6858000"/>
          </a:xfrm>
          <a:prstGeom prst="rect">
            <a:avLst/>
          </a:prstGeom>
          <a:solidFill>
            <a:srgbClr val="4040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912E7A31-D85D-DE8D-0677-6AFC0FFCAD38}"/>
              </a:ext>
            </a:extLst>
          </p:cNvPr>
          <p:cNvSpPr/>
          <p:nvPr/>
        </p:nvSpPr>
        <p:spPr>
          <a:xfrm>
            <a:off x="0" y="-38054"/>
            <a:ext cx="12192000" cy="6852140"/>
          </a:xfrm>
          <a:prstGeom prst="rect">
            <a:avLst/>
          </a:prstGeom>
          <a:gradFill flip="none" rotWithShape="1">
            <a:gsLst>
              <a:gs pos="0">
                <a:srgbClr val="002D5B">
                  <a:alpha val="54000"/>
                </a:srgb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lide Number Placeholder 2">
            <a:extLst>
              <a:ext uri="{FF2B5EF4-FFF2-40B4-BE49-F238E27FC236}">
                <a16:creationId xmlns:a16="http://schemas.microsoft.com/office/drawing/2014/main" id="{69BD7BC0-31DC-6DEA-E9C7-C064CFE76571}"/>
              </a:ext>
            </a:extLst>
          </p:cNvPr>
          <p:cNvSpPr>
            <a:spLocks noGrp="1"/>
          </p:cNvSpPr>
          <p:nvPr>
            <p:ph type="sldNum" sz="quarter" idx="20"/>
          </p:nvPr>
        </p:nvSpPr>
        <p:spPr/>
        <p:txBody>
          <a:bodyPr/>
          <a:lstStyle/>
          <a:p>
            <a:fld id="{19695952-B7C9-4402-AB17-9B6478FEF815}" type="slidenum">
              <a:rPr lang="en-US" smtClean="0">
                <a:solidFill>
                  <a:schemeClr val="bg1"/>
                </a:solidFill>
              </a:rPr>
              <a:pPr/>
              <a:t>17</a:t>
            </a:fld>
            <a:endParaRPr lang="en-US" dirty="0">
              <a:solidFill>
                <a:schemeClr val="bg1"/>
              </a:solidFill>
            </a:endParaRPr>
          </a:p>
        </p:txBody>
      </p:sp>
      <p:sp>
        <p:nvSpPr>
          <p:cNvPr id="4" name="Title 3">
            <a:extLst>
              <a:ext uri="{FF2B5EF4-FFF2-40B4-BE49-F238E27FC236}">
                <a16:creationId xmlns:a16="http://schemas.microsoft.com/office/drawing/2014/main" id="{4179F09A-4C1F-C6B8-A6F8-79EE7F154052}"/>
              </a:ext>
            </a:extLst>
          </p:cNvPr>
          <p:cNvSpPr>
            <a:spLocks noGrp="1"/>
          </p:cNvSpPr>
          <p:nvPr>
            <p:ph type="title"/>
          </p:nvPr>
        </p:nvSpPr>
        <p:spPr/>
        <p:txBody>
          <a:bodyPr>
            <a:normAutofit/>
          </a:bodyPr>
          <a:lstStyle/>
          <a:p>
            <a:r>
              <a:rPr lang="en-CA" dirty="0">
                <a:solidFill>
                  <a:schemeClr val="bg1"/>
                </a:solidFill>
              </a:rPr>
              <a:t>Relative Valuation </a:t>
            </a:r>
            <a:endParaRPr lang="en-US" dirty="0">
              <a:solidFill>
                <a:schemeClr val="bg1"/>
              </a:solidFill>
            </a:endParaRPr>
          </a:p>
        </p:txBody>
      </p:sp>
      <p:cxnSp>
        <p:nvCxnSpPr>
          <p:cNvPr id="13" name="Straight Connector 12">
            <a:extLst>
              <a:ext uri="{FF2B5EF4-FFF2-40B4-BE49-F238E27FC236}">
                <a16:creationId xmlns:a16="http://schemas.microsoft.com/office/drawing/2014/main" id="{19F3784F-5B80-A941-9255-42F2F30170BC}"/>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48F6571C-0C58-7F3A-BAAA-C461F037D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1918" y="160842"/>
            <a:ext cx="882585" cy="703862"/>
          </a:xfrm>
          <a:prstGeom prst="rect">
            <a:avLst/>
          </a:prstGeom>
        </p:spPr>
      </p:pic>
      <p:sp>
        <p:nvSpPr>
          <p:cNvPr id="8" name="Rectangle 7">
            <a:extLst>
              <a:ext uri="{FF2B5EF4-FFF2-40B4-BE49-F238E27FC236}">
                <a16:creationId xmlns:a16="http://schemas.microsoft.com/office/drawing/2014/main" id="{5DF4DA4E-4B34-3005-4387-988BF6F7FC37}"/>
              </a:ext>
            </a:extLst>
          </p:cNvPr>
          <p:cNvSpPr/>
          <p:nvPr/>
        </p:nvSpPr>
        <p:spPr>
          <a:xfrm>
            <a:off x="738186" y="1089391"/>
            <a:ext cx="10746819" cy="893982"/>
          </a:xfrm>
          <a:prstGeom prst="rect">
            <a:avLst/>
          </a:prstGeom>
          <a:solidFill>
            <a:srgbClr val="4E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4E4D4D"/>
              </a:solidFill>
            </a:endParaRPr>
          </a:p>
        </p:txBody>
      </p:sp>
      <p:sp>
        <p:nvSpPr>
          <p:cNvPr id="9" name="TextBox 8">
            <a:extLst>
              <a:ext uri="{FF2B5EF4-FFF2-40B4-BE49-F238E27FC236}">
                <a16:creationId xmlns:a16="http://schemas.microsoft.com/office/drawing/2014/main" id="{118A8F49-1CD3-882C-3945-3BE09F83BE40}"/>
              </a:ext>
            </a:extLst>
          </p:cNvPr>
          <p:cNvSpPr txBox="1"/>
          <p:nvPr/>
        </p:nvSpPr>
        <p:spPr>
          <a:xfrm>
            <a:off x="887307" y="1232358"/>
            <a:ext cx="10597698" cy="584775"/>
          </a:xfrm>
          <a:prstGeom prst="rect">
            <a:avLst/>
          </a:prstGeom>
          <a:noFill/>
        </p:spPr>
        <p:txBody>
          <a:bodyPr wrap="square" lIns="91440" tIns="45720" rIns="91440" bIns="45720" rtlCol="0" anchor="t">
            <a:spAutoFit/>
          </a:bodyPr>
          <a:lstStyle/>
          <a:p>
            <a:pPr algn="ctr"/>
            <a:r>
              <a:rPr lang="en-US" sz="1600" b="1" dirty="0">
                <a:solidFill>
                  <a:schemeClr val="bg1"/>
                </a:solidFill>
                <a:latin typeface="Arial"/>
                <a:cs typeface="Arial"/>
              </a:rPr>
              <a:t>Blackwater is the </a:t>
            </a:r>
            <a:r>
              <a:rPr lang="en-US" sz="1600" b="1" i="1" dirty="0">
                <a:solidFill>
                  <a:schemeClr val="bg1"/>
                </a:solidFill>
                <a:latin typeface="Arial"/>
                <a:cs typeface="Arial"/>
              </a:rPr>
              <a:t>ONLY ASSET</a:t>
            </a:r>
            <a:r>
              <a:rPr lang="en-US" sz="1600" b="1" dirty="0">
                <a:solidFill>
                  <a:schemeClr val="bg1"/>
                </a:solidFill>
                <a:latin typeface="Arial"/>
                <a:cs typeface="Arial"/>
              </a:rPr>
              <a:t> in the peer group with potential to grow production organically &gt;100% in the next five years; Artemis Gold continues to trade at a discount to peers</a:t>
            </a:r>
            <a:endParaRPr lang="en-US" b="1" i="1" cap="small" dirty="0">
              <a:solidFill>
                <a:schemeClr val="bg1"/>
              </a:solidFill>
              <a:latin typeface="Arial"/>
              <a:cs typeface="Arial"/>
            </a:endParaRPr>
          </a:p>
        </p:txBody>
      </p:sp>
      <p:sp>
        <p:nvSpPr>
          <p:cNvPr id="14" name="Footer Placeholder 2">
            <a:extLst>
              <a:ext uri="{FF2B5EF4-FFF2-40B4-BE49-F238E27FC236}">
                <a16:creationId xmlns:a16="http://schemas.microsoft.com/office/drawing/2014/main" id="{04A45DD8-8A39-5D93-6604-358DEB24DEDF}"/>
              </a:ext>
            </a:extLst>
          </p:cNvPr>
          <p:cNvSpPr txBox="1">
            <a:spLocks/>
          </p:cNvSpPr>
          <p:nvPr/>
        </p:nvSpPr>
        <p:spPr>
          <a:xfrm>
            <a:off x="1077057" y="6387572"/>
            <a:ext cx="97866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source: RBC Capital markets; August 18, 2025</a:t>
            </a:r>
          </a:p>
          <a:p>
            <a:r>
              <a:rPr lang="en-US" sz="900" dirty="0">
                <a:solidFill>
                  <a:schemeClr val="bg1"/>
                </a:solidFill>
              </a:rPr>
              <a:t> </a:t>
            </a:r>
            <a:endParaRPr lang="en-US" dirty="0"/>
          </a:p>
        </p:txBody>
      </p:sp>
      <p:sp>
        <p:nvSpPr>
          <p:cNvPr id="12" name="Rectangle 11">
            <a:extLst>
              <a:ext uri="{FF2B5EF4-FFF2-40B4-BE49-F238E27FC236}">
                <a16:creationId xmlns:a16="http://schemas.microsoft.com/office/drawing/2014/main" id="{6A6AA087-ED96-CAD7-B20A-690138884D0E}"/>
              </a:ext>
            </a:extLst>
          </p:cNvPr>
          <p:cNvSpPr/>
          <p:nvPr/>
        </p:nvSpPr>
        <p:spPr>
          <a:xfrm>
            <a:off x="5575300" y="4069976"/>
            <a:ext cx="279400" cy="240767"/>
          </a:xfrm>
          <a:prstGeom prst="rect">
            <a:avLst/>
          </a:prstGeom>
          <a:pattFill prst="narVert">
            <a:fgClr>
              <a:srgbClr val="E6B71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D2665DE-29E5-CE99-093B-C6CB2D131690}"/>
              </a:ext>
            </a:extLst>
          </p:cNvPr>
          <p:cNvPicPr>
            <a:picLocks noChangeAspect="1"/>
          </p:cNvPicPr>
          <p:nvPr/>
        </p:nvPicPr>
        <p:blipFill>
          <a:blip r:embed="rId5"/>
          <a:stretch>
            <a:fillRect/>
          </a:stretch>
        </p:blipFill>
        <p:spPr>
          <a:xfrm>
            <a:off x="1138205" y="2366301"/>
            <a:ext cx="10104176" cy="3906087"/>
          </a:xfrm>
          <a:prstGeom prst="rect">
            <a:avLst/>
          </a:prstGeom>
        </p:spPr>
      </p:pic>
      <p:sp>
        <p:nvSpPr>
          <p:cNvPr id="22" name="Oval 21">
            <a:extLst>
              <a:ext uri="{FF2B5EF4-FFF2-40B4-BE49-F238E27FC236}">
                <a16:creationId xmlns:a16="http://schemas.microsoft.com/office/drawing/2014/main" id="{06BE5996-13C5-27CA-44AB-20D8BEDB2883}"/>
              </a:ext>
            </a:extLst>
          </p:cNvPr>
          <p:cNvSpPr/>
          <p:nvPr/>
        </p:nvSpPr>
        <p:spPr>
          <a:xfrm>
            <a:off x="5058619" y="2756446"/>
            <a:ext cx="1572567" cy="820626"/>
          </a:xfrm>
          <a:prstGeom prst="ellipse">
            <a:avLst/>
          </a:prstGeom>
          <a:no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DA10090-9E4D-E7DC-F706-6D6CDFC8595B}"/>
              </a:ext>
            </a:extLst>
          </p:cNvPr>
          <p:cNvSpPr txBox="1"/>
          <p:nvPr/>
        </p:nvSpPr>
        <p:spPr>
          <a:xfrm>
            <a:off x="5094194" y="2940161"/>
            <a:ext cx="157256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Upside valuation for a </a:t>
            </a:r>
            <a:r>
              <a:rPr lang="en-US" sz="1200" i="1" dirty="0">
                <a:latin typeface="Arial" panose="020B0604020202020204" pitchFamily="34" charset="0"/>
                <a:cs typeface="Arial" panose="020B0604020202020204" pitchFamily="34" charset="0"/>
              </a:rPr>
              <a:t>premium </a:t>
            </a:r>
            <a:r>
              <a:rPr lang="en-US" sz="1200" dirty="0">
                <a:latin typeface="Arial" panose="020B0604020202020204" pitchFamily="34" charset="0"/>
                <a:cs typeface="Arial" panose="020B0604020202020204" pitchFamily="34" charset="0"/>
              </a:rPr>
              <a:t>asset</a:t>
            </a:r>
          </a:p>
        </p:txBody>
      </p:sp>
      <p:cxnSp>
        <p:nvCxnSpPr>
          <p:cNvPr id="26" name="Straight Arrow Connector 25">
            <a:extLst>
              <a:ext uri="{FF2B5EF4-FFF2-40B4-BE49-F238E27FC236}">
                <a16:creationId xmlns:a16="http://schemas.microsoft.com/office/drawing/2014/main" id="{ABC71A93-3C4C-610F-A16E-0AD1A39F164D}"/>
              </a:ext>
            </a:extLst>
          </p:cNvPr>
          <p:cNvCxnSpPr>
            <a:cxnSpLocks/>
          </p:cNvCxnSpPr>
          <p:nvPr/>
        </p:nvCxnSpPr>
        <p:spPr>
          <a:xfrm flipH="1" flipV="1">
            <a:off x="2263620" y="2954235"/>
            <a:ext cx="4930086" cy="1232237"/>
          </a:xfrm>
          <a:prstGeom prst="straightConnector1">
            <a:avLst/>
          </a:prstGeom>
          <a:ln w="50800">
            <a:solidFill>
              <a:srgbClr val="40404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87A69F0-1CD3-FDF5-5D91-620BC947DBC2}"/>
              </a:ext>
            </a:extLst>
          </p:cNvPr>
          <p:cNvSpPr txBox="1"/>
          <p:nvPr/>
        </p:nvSpPr>
        <p:spPr>
          <a:xfrm rot="809034">
            <a:off x="2485370" y="2940125"/>
            <a:ext cx="223259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What’s next for Blackwater?</a:t>
            </a:r>
          </a:p>
        </p:txBody>
      </p:sp>
    </p:spTree>
    <p:extLst>
      <p:ext uri="{BB962C8B-B14F-4D97-AF65-F5344CB8AC3E}">
        <p14:creationId xmlns:p14="http://schemas.microsoft.com/office/powerpoint/2010/main" val="32822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Content Placeholder 21">
            <a:extLst>
              <a:ext uri="{FF2B5EF4-FFF2-40B4-BE49-F238E27FC236}">
                <a16:creationId xmlns:a16="http://schemas.microsoft.com/office/drawing/2014/main" id="{F62793C6-8862-F718-818F-9256D978DCA1}"/>
              </a:ext>
            </a:extLst>
          </p:cNvPr>
          <p:cNvSpPr txBox="1">
            <a:spLocks/>
          </p:cNvSpPr>
          <p:nvPr/>
        </p:nvSpPr>
        <p:spPr>
          <a:xfrm>
            <a:off x="638175" y="2595841"/>
            <a:ext cx="8229600" cy="536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solidFill>
                  <a:srgbClr val="4E4D4D"/>
                </a:solidFill>
                <a:latin typeface="Arial" panose="020B0604020202020204" pitchFamily="34" charset="0"/>
                <a:cs typeface="Arial" panose="020B0604020202020204" pitchFamily="34" charset="0"/>
              </a:rPr>
              <a:t>Want to know more about Artemis Gold?</a:t>
            </a:r>
          </a:p>
        </p:txBody>
      </p:sp>
      <p:sp>
        <p:nvSpPr>
          <p:cNvPr id="8" name="TextBox 7">
            <a:extLst>
              <a:ext uri="{FF2B5EF4-FFF2-40B4-BE49-F238E27FC236}">
                <a16:creationId xmlns:a16="http://schemas.microsoft.com/office/drawing/2014/main" id="{6912D4FF-1F0C-8042-449C-25FE8069F7A0}"/>
              </a:ext>
            </a:extLst>
          </p:cNvPr>
          <p:cNvSpPr txBox="1"/>
          <p:nvPr/>
        </p:nvSpPr>
        <p:spPr>
          <a:xfrm>
            <a:off x="626518" y="3415153"/>
            <a:ext cx="4383632" cy="3172663"/>
          </a:xfrm>
          <a:prstGeom prst="rect">
            <a:avLst/>
          </a:prstGeom>
          <a:noFill/>
        </p:spPr>
        <p:txBody>
          <a:bodyPr wrap="square" rtlCol="0">
            <a:spAutoFit/>
          </a:bodyPr>
          <a:lstStyle/>
          <a:p>
            <a:pPr>
              <a:spcBef>
                <a:spcPts val="400"/>
              </a:spcBef>
              <a:spcAft>
                <a:spcPts val="600"/>
              </a:spcAft>
            </a:pPr>
            <a:r>
              <a:rPr lang="en-US" sz="2000" dirty="0">
                <a:solidFill>
                  <a:srgbClr val="4E4D4D"/>
                </a:solidFill>
                <a:latin typeface="Arial" panose="020B0604020202020204" pitchFamily="34" charset="0"/>
                <a:cs typeface="Arial" panose="020B0604020202020204" pitchFamily="34" charset="0"/>
              </a:rPr>
              <a:t>Follow or Like our social </a:t>
            </a:r>
            <a:br>
              <a:rPr lang="en-US" sz="2000" dirty="0">
                <a:solidFill>
                  <a:srgbClr val="4E4D4D"/>
                </a:solidFill>
                <a:latin typeface="Arial" panose="020B0604020202020204" pitchFamily="34" charset="0"/>
                <a:cs typeface="Arial" panose="020B0604020202020204" pitchFamily="34" charset="0"/>
              </a:rPr>
            </a:br>
            <a:r>
              <a:rPr lang="en-US" sz="2000" dirty="0">
                <a:solidFill>
                  <a:srgbClr val="4E4D4D"/>
                </a:solidFill>
                <a:latin typeface="Arial" panose="020B0604020202020204" pitchFamily="34" charset="0"/>
                <a:cs typeface="Arial" panose="020B0604020202020204" pitchFamily="34" charset="0"/>
              </a:rPr>
              <a:t>channels to stay up-to-date</a:t>
            </a:r>
          </a:p>
          <a:p>
            <a:pPr marL="395288" indent="-4763">
              <a:spcBef>
                <a:spcPts val="400"/>
              </a:spcBef>
              <a:spcAft>
                <a:spcPts val="300"/>
              </a:spcAft>
            </a:pPr>
            <a:r>
              <a:rPr lang="en-US" sz="1650" b="1" dirty="0">
                <a:solidFill>
                  <a:schemeClr val="bg1"/>
                </a:solidFill>
                <a:latin typeface="Arial" panose="020B0604020202020204" pitchFamily="34" charset="0"/>
                <a:cs typeface="Arial" panose="020B0604020202020204" pitchFamily="34" charset="0"/>
              </a:rPr>
              <a:t>LinkedIn</a:t>
            </a:r>
            <a:br>
              <a:rPr lang="en-US" sz="1650" b="1" dirty="0">
                <a:solidFill>
                  <a:srgbClr val="E6B711"/>
                </a:solidFill>
                <a:latin typeface="Arial" panose="020B0604020202020204" pitchFamily="34" charset="0"/>
                <a:cs typeface="Arial" panose="020B0604020202020204" pitchFamily="34" charset="0"/>
              </a:rPr>
            </a:br>
            <a:r>
              <a:rPr lang="en-US" sz="1650" dirty="0">
                <a:solidFill>
                  <a:schemeClr val="tx2"/>
                </a:solidFill>
                <a:latin typeface="Arial" panose="020B0604020202020204" pitchFamily="34" charset="0"/>
                <a:cs typeface="Arial" panose="020B0604020202020204" pitchFamily="34" charset="0"/>
              </a:rPr>
              <a:t>linkedin.com/company/</a:t>
            </a:r>
            <a:r>
              <a:rPr lang="en-US" sz="1650" dirty="0" err="1">
                <a:solidFill>
                  <a:schemeClr val="tx2"/>
                </a:solidFill>
                <a:latin typeface="Arial" panose="020B0604020202020204" pitchFamily="34" charset="0"/>
                <a:cs typeface="Arial" panose="020B0604020202020204" pitchFamily="34" charset="0"/>
              </a:rPr>
              <a:t>artemis</a:t>
            </a:r>
            <a:r>
              <a:rPr lang="en-US" sz="1650" dirty="0">
                <a:solidFill>
                  <a:schemeClr val="tx2"/>
                </a:solidFill>
                <a:latin typeface="Arial" panose="020B0604020202020204" pitchFamily="34" charset="0"/>
                <a:cs typeface="Arial" panose="020B0604020202020204" pitchFamily="34" charset="0"/>
              </a:rPr>
              <a:t>-gold</a:t>
            </a:r>
          </a:p>
          <a:p>
            <a:pPr marL="395288" indent="-4763">
              <a:spcBef>
                <a:spcPts val="400"/>
              </a:spcBef>
              <a:spcAft>
                <a:spcPts val="300"/>
              </a:spcAft>
            </a:pPr>
            <a:r>
              <a:rPr lang="en-US" sz="1650" b="1" dirty="0">
                <a:solidFill>
                  <a:schemeClr val="bg1"/>
                </a:solidFill>
                <a:latin typeface="Arial" panose="020B0604020202020204" pitchFamily="34" charset="0"/>
                <a:cs typeface="Arial" panose="020B0604020202020204" pitchFamily="34" charset="0"/>
              </a:rPr>
              <a:t>X</a:t>
            </a:r>
            <a:br>
              <a:rPr lang="en-US" sz="1650" b="1" dirty="0">
                <a:solidFill>
                  <a:srgbClr val="E6B711"/>
                </a:solidFill>
                <a:latin typeface="Arial" panose="020B0604020202020204" pitchFamily="34" charset="0"/>
                <a:cs typeface="Arial" panose="020B0604020202020204" pitchFamily="34" charset="0"/>
              </a:rPr>
            </a:br>
            <a:r>
              <a:rPr lang="en-US" sz="1650" dirty="0">
                <a:solidFill>
                  <a:schemeClr val="tx2"/>
                </a:solidFill>
                <a:latin typeface="Arial" panose="020B0604020202020204" pitchFamily="34" charset="0"/>
                <a:cs typeface="Arial" panose="020B0604020202020204" pitchFamily="34" charset="0"/>
              </a:rPr>
              <a:t>twitter.com/</a:t>
            </a:r>
            <a:r>
              <a:rPr lang="en-US" sz="1650" dirty="0" err="1">
                <a:solidFill>
                  <a:schemeClr val="tx2"/>
                </a:solidFill>
                <a:latin typeface="Arial" panose="020B0604020202020204" pitchFamily="34" charset="0"/>
                <a:cs typeface="Arial" panose="020B0604020202020204" pitchFamily="34" charset="0"/>
              </a:rPr>
              <a:t>artemisgoldinc</a:t>
            </a:r>
            <a:endParaRPr lang="en-US" sz="1650" dirty="0">
              <a:solidFill>
                <a:schemeClr val="tx2"/>
              </a:solidFill>
              <a:latin typeface="Arial" panose="020B0604020202020204" pitchFamily="34" charset="0"/>
              <a:cs typeface="Arial" panose="020B0604020202020204" pitchFamily="34" charset="0"/>
            </a:endParaRPr>
          </a:p>
          <a:p>
            <a:pPr marL="395288" indent="-4763">
              <a:spcBef>
                <a:spcPts val="400"/>
              </a:spcBef>
              <a:spcAft>
                <a:spcPts val="300"/>
              </a:spcAft>
            </a:pPr>
            <a:r>
              <a:rPr lang="en-US" sz="1650" b="1" dirty="0">
                <a:solidFill>
                  <a:schemeClr val="bg1"/>
                </a:solidFill>
                <a:latin typeface="Arial" panose="020B0604020202020204" pitchFamily="34" charset="0"/>
                <a:cs typeface="Arial" panose="020B0604020202020204" pitchFamily="34" charset="0"/>
              </a:rPr>
              <a:t>Facebook</a:t>
            </a:r>
            <a:br>
              <a:rPr lang="en-US" sz="1650" b="1" dirty="0">
                <a:solidFill>
                  <a:srgbClr val="E6B711"/>
                </a:solidFill>
                <a:latin typeface="Arial" panose="020B0604020202020204" pitchFamily="34" charset="0"/>
                <a:cs typeface="Arial" panose="020B0604020202020204" pitchFamily="34" charset="0"/>
              </a:rPr>
            </a:br>
            <a:r>
              <a:rPr lang="en-US" sz="1650" dirty="0">
                <a:solidFill>
                  <a:schemeClr val="tx2"/>
                </a:solidFill>
                <a:latin typeface="Arial" panose="020B0604020202020204" pitchFamily="34" charset="0"/>
                <a:cs typeface="Arial" panose="020B0604020202020204" pitchFamily="34" charset="0"/>
              </a:rPr>
              <a:t>facebook.com/</a:t>
            </a:r>
            <a:r>
              <a:rPr lang="en-US" sz="1650" dirty="0" err="1">
                <a:solidFill>
                  <a:schemeClr val="tx2"/>
                </a:solidFill>
                <a:latin typeface="Arial" panose="020B0604020202020204" pitchFamily="34" charset="0"/>
                <a:cs typeface="Arial" panose="020B0604020202020204" pitchFamily="34" charset="0"/>
              </a:rPr>
              <a:t>blackwatermine</a:t>
            </a:r>
            <a:endParaRPr lang="en-US" sz="1650" dirty="0">
              <a:solidFill>
                <a:schemeClr val="tx2"/>
              </a:solidFill>
              <a:latin typeface="Arial" panose="020B0604020202020204" pitchFamily="34" charset="0"/>
              <a:cs typeface="Arial" panose="020B0604020202020204" pitchFamily="34" charset="0"/>
            </a:endParaRPr>
          </a:p>
          <a:p>
            <a:pPr marL="341313">
              <a:spcBef>
                <a:spcPts val="400"/>
              </a:spcBef>
            </a:pPr>
            <a:endParaRPr lang="en-US" sz="1600" dirty="0">
              <a:solidFill>
                <a:schemeClr val="tx2"/>
              </a:solidFill>
              <a:latin typeface="Arial" panose="020B0604020202020204" pitchFamily="34" charset="0"/>
              <a:cs typeface="Arial" panose="020B0604020202020204" pitchFamily="34" charset="0"/>
            </a:endParaRPr>
          </a:p>
          <a:p>
            <a:pPr>
              <a:spcBef>
                <a:spcPts val="400"/>
              </a:spcBef>
            </a:pPr>
            <a:endParaRPr lang="en-US"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E944B53-6513-3EA4-A866-482346E82CF2}"/>
              </a:ext>
            </a:extLst>
          </p:cNvPr>
          <p:cNvSpPr txBox="1"/>
          <p:nvPr/>
        </p:nvSpPr>
        <p:spPr>
          <a:xfrm>
            <a:off x="5147622" y="4250128"/>
            <a:ext cx="2693727" cy="1750287"/>
          </a:xfrm>
          <a:prstGeom prst="rect">
            <a:avLst/>
          </a:prstGeom>
          <a:noFill/>
        </p:spPr>
        <p:txBody>
          <a:bodyPr wrap="square" lIns="0" tIns="0" rIns="0" bIns="0">
            <a:spAutoFit/>
          </a:bodyPr>
          <a:lstStyle/>
          <a:p>
            <a:pPr>
              <a:spcBef>
                <a:spcPts val="400"/>
              </a:spcBef>
              <a:spcAft>
                <a:spcPts val="400"/>
              </a:spcAft>
            </a:pPr>
            <a:r>
              <a:rPr lang="en-US" sz="1650" b="1" dirty="0">
                <a:solidFill>
                  <a:schemeClr val="bg1"/>
                </a:solidFill>
                <a:latin typeface="Arial" panose="020B0604020202020204" pitchFamily="34" charset="0"/>
                <a:cs typeface="Arial" panose="020B0604020202020204" pitchFamily="34" charset="0"/>
              </a:rPr>
              <a:t>Artemis Gold Inc.</a:t>
            </a:r>
          </a:p>
          <a:p>
            <a:pPr>
              <a:lnSpc>
                <a:spcPts val="1800"/>
              </a:lnSpc>
              <a:spcBef>
                <a:spcPts val="400"/>
              </a:spcBef>
              <a:spcAft>
                <a:spcPts val="400"/>
              </a:spcAft>
            </a:pPr>
            <a:r>
              <a:rPr lang="en-US" sz="1400" b="1" dirty="0">
                <a:solidFill>
                  <a:schemeClr val="tx2"/>
                </a:solidFill>
                <a:latin typeface="Arial" panose="020B0604020202020204" pitchFamily="34" charset="0"/>
                <a:cs typeface="Arial" panose="020B0604020202020204" pitchFamily="34" charset="0"/>
              </a:rPr>
              <a:t>TEL: </a:t>
            </a:r>
            <a:r>
              <a:rPr lang="en-US" sz="1400" dirty="0">
                <a:solidFill>
                  <a:schemeClr val="tx2"/>
                </a:solidFill>
                <a:latin typeface="Arial" panose="020B0604020202020204" pitchFamily="34" charset="0"/>
                <a:cs typeface="Arial" panose="020B0604020202020204" pitchFamily="34" charset="0"/>
              </a:rPr>
              <a:t>604.588.1107</a:t>
            </a:r>
          </a:p>
          <a:p>
            <a:pPr>
              <a:lnSpc>
                <a:spcPts val="1800"/>
              </a:lnSpc>
              <a:spcBef>
                <a:spcPts val="400"/>
              </a:spcBef>
              <a:spcAft>
                <a:spcPts val="400"/>
              </a:spcAft>
            </a:pPr>
            <a:r>
              <a:rPr lang="en-US" sz="1400" dirty="0">
                <a:solidFill>
                  <a:schemeClr val="tx2"/>
                </a:solidFill>
                <a:latin typeface="Arial" panose="020B0604020202020204" pitchFamily="34" charset="0"/>
                <a:cs typeface="Arial" panose="020B0604020202020204" pitchFamily="34" charset="0"/>
              </a:rPr>
              <a:t>info@artemisgoldinc.com</a:t>
            </a:r>
          </a:p>
          <a:p>
            <a:pPr>
              <a:lnSpc>
                <a:spcPts val="1600"/>
              </a:lnSpc>
              <a:spcBef>
                <a:spcPts val="400"/>
              </a:spcBef>
              <a:spcAft>
                <a:spcPts val="400"/>
              </a:spcAft>
            </a:pPr>
            <a:r>
              <a:rPr lang="en-US" sz="1400" dirty="0">
                <a:solidFill>
                  <a:schemeClr val="tx2"/>
                </a:solidFill>
                <a:latin typeface="Arial" panose="020B0604020202020204" pitchFamily="34" charset="0"/>
                <a:cs typeface="Arial" panose="020B0604020202020204" pitchFamily="34" charset="0"/>
              </a:rPr>
              <a:t>3083-595 Burrard Street</a:t>
            </a:r>
            <a:br>
              <a:rPr lang="en-US" sz="1400" dirty="0">
                <a:solidFill>
                  <a:schemeClr val="tx2"/>
                </a:solidFill>
                <a:latin typeface="Arial" panose="020B0604020202020204" pitchFamily="34" charset="0"/>
                <a:cs typeface="Arial" panose="020B0604020202020204" pitchFamily="34" charset="0"/>
              </a:rPr>
            </a:br>
            <a:r>
              <a:rPr lang="en-US" sz="1400" dirty="0">
                <a:solidFill>
                  <a:schemeClr val="tx2"/>
                </a:solidFill>
                <a:latin typeface="Arial" panose="020B0604020202020204" pitchFamily="34" charset="0"/>
                <a:cs typeface="Arial" panose="020B0604020202020204" pitchFamily="34" charset="0"/>
              </a:rPr>
              <a:t>Vancouver, BC </a:t>
            </a:r>
            <a:r>
              <a:rPr lang="en-US" sz="1400" b="0" dirty="0">
                <a:solidFill>
                  <a:schemeClr val="tx2"/>
                </a:solidFill>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V7X 1L3 </a:t>
            </a:r>
          </a:p>
          <a:p>
            <a:pPr>
              <a:lnSpc>
                <a:spcPts val="1800"/>
              </a:lnSpc>
              <a:spcBef>
                <a:spcPts val="400"/>
              </a:spcBef>
              <a:spcAft>
                <a:spcPts val="400"/>
              </a:spcAft>
            </a:pPr>
            <a:r>
              <a:rPr lang="en-US" sz="1400" b="1" dirty="0">
                <a:solidFill>
                  <a:schemeClr val="bg1"/>
                </a:solidFill>
                <a:latin typeface="Arial" panose="020B0604020202020204" pitchFamily="34" charset="0"/>
                <a:cs typeface="Arial" panose="020B0604020202020204" pitchFamily="34" charset="0"/>
              </a:rPr>
              <a:t>artemisgoldinc.com </a:t>
            </a:r>
          </a:p>
        </p:txBody>
      </p:sp>
      <p:sp>
        <p:nvSpPr>
          <p:cNvPr id="18" name="Content Placeholder 21">
            <a:extLst>
              <a:ext uri="{FF2B5EF4-FFF2-40B4-BE49-F238E27FC236}">
                <a16:creationId xmlns:a16="http://schemas.microsoft.com/office/drawing/2014/main" id="{C13CDB82-9751-4093-D837-824BAED07CC6}"/>
              </a:ext>
            </a:extLst>
          </p:cNvPr>
          <p:cNvSpPr txBox="1">
            <a:spLocks/>
          </p:cNvSpPr>
          <p:nvPr/>
        </p:nvSpPr>
        <p:spPr>
          <a:xfrm>
            <a:off x="5147622" y="3792360"/>
            <a:ext cx="2601605" cy="278357"/>
          </a:xfrm>
          <a:prstGeom prst="rect">
            <a:avLst/>
          </a:prstGeom>
        </p:spPr>
        <p:txBody>
          <a:bodyPr vert="horz" lIns="0" tIns="0" rIns="0" bIns="0" rtlCol="0">
            <a:noAutofit/>
          </a:bodyPr>
          <a:lstStyle>
            <a:lvl1pPr marL="0" indent="0" algn="l" defTabSz="685766" rtl="0" eaLnBrk="1" latinLnBrk="0" hangingPunct="1">
              <a:lnSpc>
                <a:spcPct val="100000"/>
              </a:lnSpc>
              <a:spcBef>
                <a:spcPts val="600"/>
              </a:spcBef>
              <a:spcAft>
                <a:spcPts val="0"/>
              </a:spcAft>
              <a:buFontTx/>
              <a:buNone/>
              <a:defRPr sz="1600" b="1" kern="1200">
                <a:solidFill>
                  <a:schemeClr val="tx2"/>
                </a:solidFill>
                <a:latin typeface="Arial" panose="020B0604020202020204" pitchFamily="34" charset="0"/>
                <a:ea typeface="+mn-ea"/>
                <a:cs typeface="Arial" panose="020B0604020202020204" pitchFamily="34" charset="0"/>
              </a:defRPr>
            </a:lvl1pPr>
            <a:lvl2pPr marL="0" indent="0" algn="l" defTabSz="685766" rtl="0" eaLnBrk="1" latinLnBrk="0" hangingPunct="1">
              <a:lnSpc>
                <a:spcPct val="100000"/>
              </a:lnSpc>
              <a:spcBef>
                <a:spcPts val="600"/>
              </a:spcBef>
              <a:spcAft>
                <a:spcPts val="3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2pPr>
            <a:lvl3pPr marL="171450" indent="-171450" algn="l" defTabSz="685766" rtl="0" eaLnBrk="1" latinLnBrk="0" hangingPunct="1">
              <a:lnSpc>
                <a:spcPct val="100000"/>
              </a:lnSpc>
              <a:spcBef>
                <a:spcPts val="40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341313" indent="-169863" algn="l" defTabSz="685766" rtl="0" eaLnBrk="1" latinLnBrk="0" hangingPunct="1">
              <a:lnSpc>
                <a:spcPct val="100000"/>
              </a:lnSpc>
              <a:spcBef>
                <a:spcPts val="30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0" indent="0" algn="l" defTabSz="685766" rtl="0" eaLnBrk="1" latinLnBrk="0" hangingPunct="1">
              <a:lnSpc>
                <a:spcPct val="100000"/>
              </a:lnSpc>
              <a:spcBef>
                <a:spcPts val="600"/>
              </a:spcBef>
              <a:buFont typeface="Arial" panose="020B0604020202020204" pitchFamily="34" charset="0"/>
              <a:buNone/>
              <a:defRPr sz="1400" b="1" kern="1200" baseline="0">
                <a:solidFill>
                  <a:schemeClr val="tx2"/>
                </a:solidFill>
                <a:latin typeface="Arial" panose="020B0604020202020204" pitchFamily="34" charset="0"/>
                <a:ea typeface="+mn-ea"/>
                <a:cs typeface="Arial" panose="020B0604020202020204" pitchFamily="34" charset="0"/>
              </a:defRPr>
            </a:lvl5pPr>
            <a:lvl6pPr marL="0" indent="0" algn="l" defTabSz="685766" rtl="0" eaLnBrk="1" latinLnBrk="0" hangingPunct="1">
              <a:lnSpc>
                <a:spcPct val="100000"/>
              </a:lnSpc>
              <a:spcBef>
                <a:spcPts val="400"/>
              </a:spcBef>
              <a:spcAft>
                <a:spcPts val="200"/>
              </a:spcAft>
              <a:buFont typeface="Arial" panose="020B0604020202020204" pitchFamily="34" charset="0"/>
              <a:buNone/>
              <a:defRPr sz="1400" kern="1200">
                <a:solidFill>
                  <a:schemeClr val="tx2"/>
                </a:solidFill>
                <a:latin typeface="+mn-lt"/>
                <a:ea typeface="+mn-ea"/>
                <a:cs typeface="+mn-cs"/>
              </a:defRPr>
            </a:lvl6pPr>
            <a:lvl7pPr marL="173038" indent="-173038" algn="l" defTabSz="685766" rtl="0" eaLnBrk="1" latinLnBrk="0" hangingPunct="1">
              <a:lnSpc>
                <a:spcPct val="100000"/>
              </a:lnSpc>
              <a:spcBef>
                <a:spcPts val="300"/>
              </a:spcBef>
              <a:spcAft>
                <a:spcPts val="300"/>
              </a:spcAft>
              <a:buFont typeface="Arial" panose="020B0604020202020204" pitchFamily="34" charset="0"/>
              <a:buChar char="•"/>
              <a:defRPr sz="1400" kern="1200">
                <a:solidFill>
                  <a:schemeClr val="tx2"/>
                </a:solidFill>
                <a:latin typeface="+mn-lt"/>
                <a:ea typeface="+mn-ea"/>
                <a:cs typeface="+mn-cs"/>
              </a:defRPr>
            </a:lvl7pPr>
            <a:lvl8pPr marL="342900" indent="-169863" algn="l" defTabSz="685766" rtl="0" eaLnBrk="1" latinLnBrk="0" hangingPunct="1">
              <a:lnSpc>
                <a:spcPct val="100000"/>
              </a:lnSpc>
              <a:spcBef>
                <a:spcPts val="300"/>
              </a:spcBef>
              <a:buFont typeface="Arial" panose="020B0604020202020204" pitchFamily="34" charset="0"/>
              <a:buChar char="‒"/>
              <a:defRPr sz="1400" kern="1200">
                <a:solidFill>
                  <a:schemeClr val="tx2"/>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a:t>CONTACT US</a:t>
            </a:r>
          </a:p>
          <a:p>
            <a:endParaRPr lang="en-US"/>
          </a:p>
        </p:txBody>
      </p:sp>
      <p:cxnSp>
        <p:nvCxnSpPr>
          <p:cNvPr id="19" name="Straight Connector 18">
            <a:extLst>
              <a:ext uri="{FF2B5EF4-FFF2-40B4-BE49-F238E27FC236}">
                <a16:creationId xmlns:a16="http://schemas.microsoft.com/office/drawing/2014/main" id="{E2399E9C-1366-7A35-FAD0-15EF1EDDC74F}"/>
              </a:ext>
            </a:extLst>
          </p:cNvPr>
          <p:cNvCxnSpPr/>
          <p:nvPr/>
        </p:nvCxnSpPr>
        <p:spPr>
          <a:xfrm>
            <a:off x="4817531" y="3792360"/>
            <a:ext cx="0" cy="2224918"/>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descr="Logo, company name&#10;&#10;Description automatically generated">
            <a:extLst>
              <a:ext uri="{FF2B5EF4-FFF2-40B4-BE49-F238E27FC236}">
                <a16:creationId xmlns:a16="http://schemas.microsoft.com/office/drawing/2014/main" id="{56F4B180-B5ED-4CBF-B936-3AB8588EE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 y="229774"/>
            <a:ext cx="1979168" cy="1578388"/>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847" y="4132639"/>
            <a:ext cx="409447" cy="4094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52" y="5308851"/>
            <a:ext cx="409447" cy="4094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088" y="4787576"/>
            <a:ext cx="272964" cy="272964"/>
          </a:xfrm>
          <a:prstGeom prst="rect">
            <a:avLst/>
          </a:prstGeom>
        </p:spPr>
      </p:pic>
      <p:cxnSp>
        <p:nvCxnSpPr>
          <p:cNvPr id="2" name="Straight Connector 1">
            <a:extLst>
              <a:ext uri="{FF2B5EF4-FFF2-40B4-BE49-F238E27FC236}">
                <a16:creationId xmlns:a16="http://schemas.microsoft.com/office/drawing/2014/main" id="{7FD60C14-0116-FE8A-5C9F-15A34835418C}"/>
              </a:ext>
            </a:extLst>
          </p:cNvPr>
          <p:cNvCxnSpPr>
            <a:cxnSpLocks/>
          </p:cNvCxnSpPr>
          <p:nvPr/>
        </p:nvCxnSpPr>
        <p:spPr>
          <a:xfrm>
            <a:off x="9312000" y="887017"/>
            <a:ext cx="2880000" cy="0"/>
          </a:xfrm>
          <a:prstGeom prst="line">
            <a:avLst/>
          </a:prstGeom>
          <a:ln>
            <a:solidFill>
              <a:srgbClr val="E6B71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F9F9A88-3E5B-3D99-C477-595BF1AEA3C7}"/>
              </a:ext>
            </a:extLst>
          </p:cNvPr>
          <p:cNvSpPr txBox="1"/>
          <p:nvPr/>
        </p:nvSpPr>
        <p:spPr>
          <a:xfrm>
            <a:off x="9229837" y="573732"/>
            <a:ext cx="2962163" cy="307777"/>
          </a:xfrm>
          <a:prstGeom prst="rect">
            <a:avLst/>
          </a:prstGeom>
          <a:noFill/>
        </p:spPr>
        <p:txBody>
          <a:bodyPr wrap="square" rtlCol="0">
            <a:spAutoFit/>
          </a:bodyPr>
          <a:lstStyle/>
          <a:p>
            <a:pPr algn="r"/>
            <a:r>
              <a:rPr lang="en-CA" sz="1400">
                <a:solidFill>
                  <a:schemeClr val="tx2"/>
                </a:solidFill>
                <a:latin typeface="Arial" panose="020B0604020202020204" pitchFamily="34" charset="0"/>
                <a:cs typeface="Arial" panose="020B0604020202020204" pitchFamily="34" charset="0"/>
              </a:rPr>
              <a:t>TSX-V: ARTG | artemisgoldinc.com</a:t>
            </a:r>
          </a:p>
        </p:txBody>
      </p:sp>
      <p:cxnSp>
        <p:nvCxnSpPr>
          <p:cNvPr id="14" name="Straight Connector 13"/>
          <p:cNvCxnSpPr/>
          <p:nvPr/>
        </p:nvCxnSpPr>
        <p:spPr>
          <a:xfrm>
            <a:off x="738188" y="3132416"/>
            <a:ext cx="120894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62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150705"/>
            <a:ext cx="5814764" cy="3439209"/>
          </a:xfrm>
          <a:prstGeom prst="rect">
            <a:avLst/>
          </a:prstGeom>
        </p:spPr>
      </p:pic>
      <p:sp>
        <p:nvSpPr>
          <p:cNvPr id="12" name="Multiplication Sign 11">
            <a:extLst>
              <a:ext uri="{FF2B5EF4-FFF2-40B4-BE49-F238E27FC236}">
                <a16:creationId xmlns:a16="http://schemas.microsoft.com/office/drawing/2014/main" id="{B5C7DFF5-B359-4012-9B22-B93032DD6257}"/>
              </a:ext>
            </a:extLst>
          </p:cNvPr>
          <p:cNvSpPr/>
          <p:nvPr/>
        </p:nvSpPr>
        <p:spPr>
          <a:xfrm>
            <a:off x="11512423" y="805543"/>
            <a:ext cx="290945" cy="290945"/>
          </a:xfrm>
          <a:prstGeom prst="mathMultiply">
            <a:avLst>
              <a:gd name="adj1" fmla="val 88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A8572E-EB4D-4E48-BAEF-FA6252073769}"/>
              </a:ext>
            </a:extLst>
          </p:cNvPr>
          <p:cNvSpPr>
            <a:spLocks noGrp="1"/>
          </p:cNvSpPr>
          <p:nvPr>
            <p:ph type="title"/>
          </p:nvPr>
        </p:nvSpPr>
        <p:spPr>
          <a:xfrm>
            <a:off x="623946" y="269876"/>
            <a:ext cx="10384751" cy="893982"/>
          </a:xfrm>
        </p:spPr>
        <p:txBody>
          <a:bodyPr anchor="ctr">
            <a:normAutofit/>
          </a:bodyPr>
          <a:lstStyle/>
          <a:p>
            <a:r>
              <a:rPr lang="en-US" dirty="0">
                <a:latin typeface="Arial" panose="020B0604020202020204" pitchFamily="34" charset="0"/>
                <a:cs typeface="Arial" panose="020B0604020202020204" pitchFamily="34" charset="0"/>
              </a:rPr>
              <a:t>Cautionary Note Regarding Forward-Looking </a:t>
            </a:r>
            <a:r>
              <a:rPr lang="en-US" dirty="0"/>
              <a:t>Information</a:t>
            </a:r>
            <a:endParaRPr lang="en-US"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5D613F42-8C4E-1A49-85A5-C1E342236A20}"/>
              </a:ext>
            </a:extLst>
          </p:cNvPr>
          <p:cNvSpPr>
            <a:spLocks noGrp="1"/>
          </p:cNvSpPr>
          <p:nvPr>
            <p:ph type="sldNum" sz="quarter" idx="20"/>
          </p:nvPr>
        </p:nvSpPr>
        <p:spPr/>
        <p:txBody>
          <a:bodyPr/>
          <a:lstStyle/>
          <a:p>
            <a:fld id="{19695952-B7C9-4402-AB17-9B6478FEF815}" type="slidenum">
              <a:rPr lang="en-US" smtClean="0"/>
              <a:pPr/>
              <a:t>2</a:t>
            </a:fld>
            <a:endParaRPr lang="en-US" dirty="0"/>
          </a:p>
        </p:txBody>
      </p:sp>
      <p:sp>
        <p:nvSpPr>
          <p:cNvPr id="4" name="Content Placeholder 3">
            <a:extLst>
              <a:ext uri="{FF2B5EF4-FFF2-40B4-BE49-F238E27FC236}">
                <a16:creationId xmlns:a16="http://schemas.microsoft.com/office/drawing/2014/main" id="{45418FBA-5BDB-104C-B733-00088CD245F3}"/>
              </a:ext>
            </a:extLst>
          </p:cNvPr>
          <p:cNvSpPr>
            <a:spLocks noGrp="1"/>
          </p:cNvSpPr>
          <p:nvPr>
            <p:ph sz="quarter" idx="4294967295"/>
          </p:nvPr>
        </p:nvSpPr>
        <p:spPr>
          <a:xfrm>
            <a:off x="281236" y="1104840"/>
            <a:ext cx="11706548" cy="5491636"/>
          </a:xfrm>
        </p:spPr>
        <p:txBody>
          <a:bodyPr>
            <a:noAutofit/>
          </a:bodyPr>
          <a:lstStyle/>
          <a:p>
            <a:pPr marL="0" indent="0">
              <a:buNone/>
            </a:pPr>
            <a:r>
              <a:rPr lang="en-CA" sz="900" i="1" dirty="0">
                <a:solidFill>
                  <a:srgbClr val="4E4D4D"/>
                </a:solidFill>
                <a:latin typeface="Arial" panose="020B0604020202020204" pitchFamily="34" charset="0"/>
                <a:cs typeface="Arial" panose="020B0604020202020204" pitchFamily="34" charset="0"/>
              </a:rPr>
              <a:t>This presentation contains certain forward-looking statements and forward-looking information as defined under applicable Canadian and U.S. securities laws. Statements contained in this press release that are not historical facts are forward-looking statements that involve known and unknown risks and uncertainties. Any statements that refer to expectations, projections or other characterizations of future events or circumstances contain forward-looking statements. In certain cases, forward-looking statements and information can be identified using forward-looking terminology such as “may”, “will”, “expect”, “intend”, “estimate”, “anticipate”, “believe”, “continue”, “plans”, “potential” or similar terminology. Forward-looking statements and information are made as of the date of this press release and include, but are not limited to, statements regarding strategy, plans, future financial and operating performance of the Blackwater Mine, including the Company’s plans to refinance the PLF and Standby-Facility with the RCF; the expected timing to commissioning, completion and payback of Phase 1A, the expected cost and benefits of the work to be undertaken as part of Phase 1A, the timing of a decision related to Phase 2, the contribution of the mine to various stakeholders or the economy; opinions of the Province of British Columbia regarding the mine and the region; agreements and relationships with Indigenous partners; the future of mining in British Columbia; the plans of the Company with respect to optimizing and enhancing current Phase 1 operations and the next phase(s) of expansion, including construction, site preparation, procurement of plant and equipment, consultation with indigenous groups, and other plans and expectations of the Company with respect to the mine, future production and anticipated timing and cost of optimization, enhancement and expansion works.</a:t>
            </a:r>
            <a:endParaRPr lang="en-US" sz="900" i="1" dirty="0">
              <a:solidFill>
                <a:srgbClr val="4E4D4D"/>
              </a:solidFill>
              <a:latin typeface="Arial" panose="020B0604020202020204" pitchFamily="34" charset="0"/>
              <a:cs typeface="Arial" panose="020B0604020202020204" pitchFamily="34" charset="0"/>
            </a:endParaRPr>
          </a:p>
          <a:p>
            <a:pPr marL="0" indent="0">
              <a:buNone/>
            </a:pPr>
            <a:r>
              <a:rPr lang="en-CA" sz="900" i="1" dirty="0">
                <a:solidFill>
                  <a:srgbClr val="4E4D4D"/>
                </a:solidFill>
                <a:latin typeface="Arial" panose="020B0604020202020204" pitchFamily="34" charset="0"/>
                <a:cs typeface="Arial" panose="020B0604020202020204" pitchFamily="34" charset="0"/>
              </a:rPr>
              <a:t>These forward-looking statements represent management’s current beliefs, expectations, estimates and projections regarding future events and operating performance, which are based on information currently available to management, management’s historical experience, perception of trends and current business conditions, expected future developments and other factors which management considers appropriate. Such forward-looking statements involve numerous risks and uncertainties, and actual results may vary. Important risks and other factors that may cause actual results to vary include, without limitation: risks related to ability of the Company to accomplish its plans to refinance the PLF and Standby-Facility with the RCF on acceptable terms or at all; risks related to ability of the Company to accomplish its plans and objectives with respect to the operations, optimization, enhancement and expansion of the Blackwater Mine within the expected timing or at all, the timing and receipt of certain required approvals, changes in commodity prices, changes in interest and currency exchange rates, litigation risks (including the anticipated outcome or resolution of ongoing or potential claims and counterclaims, the timing and success of such claims and counterclaims),, risks inherent in mineral resource and mineral reserves estimates and results, risks inherent in exploration and development activities, changes in mining, optimization, enhancement or expansion plans due to changes in logistical, technical or other factors, unanticipated operational difficulties (including failure of plant, equipment or processes to operate in accordance with specifications, cost escalation, unavailability or unanticipated delays to the delivery of materials, plant and equipment or third party contractors, delays in the receipt of government approvals, industrial disturbances, job action, and unanticipated events related to heath, safety and environmental matters), changes in governmental regulation of mining operations, political risk, social unrest, changes in general economic conditions or conditions in the financial markets, and other risks related to the ability of the Company to proceed with its plans for the Mine and other risks set out in the Company’s most recent MD&amp;A, which is available on the Company’s website at </a:t>
            </a:r>
            <a:r>
              <a:rPr lang="en-CA" sz="900" i="1" u="sng" dirty="0">
                <a:latin typeface="Arial" panose="020B0604020202020204" pitchFamily="34" charset="0"/>
                <a:cs typeface="Arial" panose="020B0604020202020204" pitchFamily="34" charset="0"/>
                <a:hlinkClick r:id="rId4"/>
              </a:rPr>
              <a:t>www.artemisgoldinc.com</a:t>
            </a:r>
            <a:r>
              <a:rPr lang="en-CA" sz="900" i="1" dirty="0">
                <a:latin typeface="Arial" panose="020B0604020202020204" pitchFamily="34" charset="0"/>
                <a:cs typeface="Arial" panose="020B0604020202020204" pitchFamily="34" charset="0"/>
              </a:rPr>
              <a:t> </a:t>
            </a:r>
            <a:r>
              <a:rPr lang="en-CA" sz="900" i="1" dirty="0">
                <a:solidFill>
                  <a:srgbClr val="4E4D4D"/>
                </a:solidFill>
                <a:latin typeface="Arial" panose="020B0604020202020204" pitchFamily="34" charset="0"/>
                <a:cs typeface="Arial" panose="020B0604020202020204" pitchFamily="34" charset="0"/>
              </a:rPr>
              <a:t>and on SEDAR+ at</a:t>
            </a:r>
            <a:r>
              <a:rPr lang="en-CA" sz="900" i="1" dirty="0">
                <a:latin typeface="Arial" panose="020B0604020202020204" pitchFamily="34" charset="0"/>
                <a:cs typeface="Arial" panose="020B0604020202020204" pitchFamily="34" charset="0"/>
              </a:rPr>
              <a:t> </a:t>
            </a:r>
            <a:r>
              <a:rPr lang="en-CA" sz="900" i="1" u="sng" dirty="0">
                <a:latin typeface="Arial" panose="020B0604020202020204" pitchFamily="34" charset="0"/>
                <a:cs typeface="Arial" panose="020B0604020202020204" pitchFamily="34" charset="0"/>
                <a:hlinkClick r:id="rId5"/>
              </a:rPr>
              <a:t>www.sedarplus.ca</a:t>
            </a:r>
            <a:r>
              <a:rPr lang="en-CA" sz="900" i="1" u="sng" dirty="0">
                <a:latin typeface="Arial" panose="020B0604020202020204" pitchFamily="34" charset="0"/>
                <a:cs typeface="Arial" panose="020B0604020202020204" pitchFamily="34" charset="0"/>
              </a:rPr>
              <a:t> </a:t>
            </a:r>
            <a:endParaRPr lang="en-US" sz="900" dirty="0">
              <a:latin typeface="Arial" panose="020B0604020202020204" pitchFamily="34" charset="0"/>
              <a:cs typeface="Arial" panose="020B0604020202020204" pitchFamily="34" charset="0"/>
            </a:endParaRPr>
          </a:p>
          <a:p>
            <a:pPr marL="0" indent="0">
              <a:buNone/>
            </a:pPr>
            <a:r>
              <a:rPr lang="en-CA" sz="900" i="1" dirty="0">
                <a:solidFill>
                  <a:srgbClr val="4E4D4D"/>
                </a:solidFill>
                <a:latin typeface="Arial" panose="020B0604020202020204" pitchFamily="34" charset="0"/>
                <a:cs typeface="Arial" panose="020B0604020202020204" pitchFamily="34" charset="0"/>
              </a:rPr>
              <a:t>In making the forward-looking statements in this press release, the Company has applied several material assumptions, including without limitation, the assumptions that: (1) market fundamentals will result in sustained mineral demand and prices; (2) any necessary approvals and consents in connection with the operations and expansion of the Mine will be obtained; (3) financing for the continued operation of the Blackwater Mine and future expansion activities will continue to be available on terms suitable to the Company; (4) sustained commodity prices will continue to make the Mine economically viable; and (5) there will not be any unfavourable changes to the economic, political, permitting and legal climate in which the Company operates. Although the Company has attempted to identify important factors that could affect the Company and may cause actual actions, events, or results to differ materially from those described in forward-looking statements, there may be other factors that cause the actual results or performance by the Company to differ materially from those expressed in or implied by any forward-looking statements. Accordingly, no assurances can be given that any of the events anticipated by the forward-looking statements will transpire or occur, or if any of them do so, what impact they will have on the results of operations or the financial condition of the Company. Investors should therefore not place undue reliance on forward-looking statements. The Company is under no obligation and expressly disclaims any obligation to update, alter or otherwise revise any forward-looking statement, whether written or oral, that may be made from time to time, whether because of new information, future events or otherwise, except as may be required under applicable securities laws.</a:t>
            </a:r>
            <a:endParaRPr lang="en-US" sz="900" i="1" dirty="0">
              <a:solidFill>
                <a:srgbClr val="4E4D4D"/>
              </a:solidFill>
              <a:latin typeface="Arial" panose="020B0604020202020204" pitchFamily="34" charset="0"/>
              <a:cs typeface="Arial" panose="020B0604020202020204" pitchFamily="34" charset="0"/>
            </a:endParaRPr>
          </a:p>
          <a:p>
            <a:pPr marL="0" marR="0">
              <a:lnSpc>
                <a:spcPct val="100000"/>
              </a:lnSpc>
              <a:spcAft>
                <a:spcPts val="100"/>
              </a:spcAft>
              <a:buNone/>
            </a:pPr>
            <a:r>
              <a:rPr lang="en-CA" sz="900" b="1" i="1" dirty="0">
                <a:solidFill>
                  <a:srgbClr val="4E4D4D"/>
                </a:solidFill>
                <a:latin typeface="Arial" panose="020B0604020202020204" pitchFamily="34" charset="0"/>
                <a:cs typeface="Arial" panose="020B0604020202020204" pitchFamily="34" charset="0"/>
              </a:rPr>
              <a:t>Non-IFRS Measures </a:t>
            </a:r>
            <a:r>
              <a:rPr lang="en-CA" sz="900" i="1" dirty="0">
                <a:solidFill>
                  <a:srgbClr val="4E4D4D"/>
                </a:solidFill>
                <a:latin typeface="Arial" panose="020B0604020202020204" pitchFamily="34" charset="0"/>
                <a:cs typeface="Arial" panose="020B0604020202020204" pitchFamily="34" charset="0"/>
              </a:rPr>
              <a:t>– The Company has included certain non-IFRS measures in this presentation. The Company believes these measures, in addition to conventional measures prepared in accordance with IFRS, provide investors an improved ability to evaluate the underlying performance of the project. The non-IFRS measures are intended to provide additional information and should not be considered in isolation or as a substitute for measures of performance prepared in accordance with IFRS. These measures do not have any standardized meaning prescribed under IFRS and therefore may not be comparable with other issuers.</a:t>
            </a:r>
            <a:endParaRPr lang="en-US" sz="900" i="1" dirty="0">
              <a:solidFill>
                <a:srgbClr val="4E4D4D"/>
              </a:solidFill>
              <a:latin typeface="Arial" panose="020B0604020202020204" pitchFamily="34" charset="0"/>
              <a:cs typeface="Arial" panose="020B0604020202020204" pitchFamily="34" charset="0"/>
            </a:endParaRPr>
          </a:p>
          <a:p>
            <a:pPr marL="0" marR="0">
              <a:lnSpc>
                <a:spcPct val="100000"/>
              </a:lnSpc>
              <a:spcBef>
                <a:spcPts val="0"/>
              </a:spcBef>
              <a:spcAft>
                <a:spcPts val="100"/>
              </a:spcAft>
              <a:buNone/>
            </a:pPr>
            <a:endParaRPr lang="en-US" sz="900" b="1" i="1" dirty="0">
              <a:solidFill>
                <a:srgbClr val="4E4D4D"/>
              </a:solidFill>
              <a:latin typeface="Arial" panose="020B0604020202020204" pitchFamily="34" charset="0"/>
              <a:cs typeface="Arial" panose="020B0604020202020204" pitchFamily="34" charset="0"/>
            </a:endParaRPr>
          </a:p>
          <a:p>
            <a:pPr marL="0" marR="0">
              <a:lnSpc>
                <a:spcPct val="100000"/>
              </a:lnSpc>
              <a:spcBef>
                <a:spcPts val="0"/>
              </a:spcBef>
              <a:spcAft>
                <a:spcPts val="100"/>
              </a:spcAft>
              <a:buNone/>
            </a:pPr>
            <a:r>
              <a:rPr lang="en-US" sz="900" b="1" i="1" dirty="0">
                <a:solidFill>
                  <a:srgbClr val="4E4D4D"/>
                </a:solidFill>
                <a:latin typeface="Arial" panose="020B0604020202020204" pitchFamily="34" charset="0"/>
                <a:cs typeface="Arial" panose="020B0604020202020204" pitchFamily="34" charset="0"/>
              </a:rPr>
              <a:t>AISC</a:t>
            </a:r>
            <a:r>
              <a:rPr lang="en-US" sz="900" i="1" dirty="0">
                <a:solidFill>
                  <a:srgbClr val="4E4D4D"/>
                </a:solidFill>
                <a:latin typeface="Arial" panose="020B0604020202020204" pitchFamily="34" charset="0"/>
                <a:cs typeface="Arial" panose="020B0604020202020204" pitchFamily="34" charset="0"/>
              </a:rPr>
              <a:t> – </a:t>
            </a:r>
            <a:r>
              <a:rPr lang="en-CA" sz="900" i="1" dirty="0">
                <a:solidFill>
                  <a:srgbClr val="4E4D4D"/>
                </a:solidFill>
                <a:latin typeface="Arial" panose="020B0604020202020204" pitchFamily="34" charset="0"/>
                <a:cs typeface="Arial" panose="020B0604020202020204" pitchFamily="34" charset="0"/>
              </a:rPr>
              <a:t>The Company believes AISC more fully defines the total costs associated with producing gold. The Company calculates AISC as the sum of production costs (such as mining, processing, refining and site administration, royalty payments and payments that are expected to be made to First Nations), general administration costs, sustaining capital and closure cost, less revenue generated from silver sales and adjustments to stockpile inventory, all divided by the gold ounces sold to arrive at a per-ounce figure. Other companies may calculate this measure differently because of differences in underlying principles and policies applied. Differences may also arise due to a different definition of sustaining capital versus growth capital.</a:t>
            </a:r>
            <a:endParaRPr lang="en-US" sz="900" i="1" dirty="0">
              <a:solidFill>
                <a:srgbClr val="4E4D4D"/>
              </a:solidFill>
              <a:latin typeface="Arial" panose="020B0604020202020204" pitchFamily="34" charset="0"/>
              <a:cs typeface="Arial" panose="020B0604020202020204" pitchFamily="34" charset="0"/>
            </a:endParaRPr>
          </a:p>
          <a:p>
            <a:pPr marL="0" marR="0" indent="0" fontAlgn="base">
              <a:lnSpc>
                <a:spcPct val="100000"/>
              </a:lnSpc>
              <a:spcBef>
                <a:spcPts val="0"/>
              </a:spcBef>
              <a:spcAft>
                <a:spcPts val="100"/>
              </a:spcAft>
              <a:buNone/>
            </a:pPr>
            <a:endParaRPr lang="en-CA" sz="900" b="1" i="1" dirty="0">
              <a:solidFill>
                <a:srgbClr val="4E4D4D"/>
              </a:solidFill>
              <a:latin typeface="Arial" panose="020B0604020202020204" pitchFamily="34" charset="0"/>
              <a:cs typeface="Arial" panose="020B0604020202020204" pitchFamily="34" charset="0"/>
            </a:endParaRPr>
          </a:p>
          <a:p>
            <a:pPr marL="0" marR="0" indent="0" fontAlgn="base">
              <a:lnSpc>
                <a:spcPct val="100000"/>
              </a:lnSpc>
              <a:spcBef>
                <a:spcPts val="0"/>
              </a:spcBef>
              <a:spcAft>
                <a:spcPts val="100"/>
              </a:spcAft>
              <a:buNone/>
            </a:pPr>
            <a:r>
              <a:rPr lang="en-CA" sz="900" b="1" i="1" dirty="0">
                <a:solidFill>
                  <a:srgbClr val="4E4D4D"/>
                </a:solidFill>
                <a:latin typeface="Arial" panose="020B0604020202020204" pitchFamily="34" charset="0"/>
                <a:cs typeface="Arial" panose="020B0604020202020204" pitchFamily="34" charset="0"/>
              </a:rPr>
              <a:t>Qualified Person – </a:t>
            </a:r>
            <a:r>
              <a:rPr lang="en-US" sz="900" i="1" dirty="0">
                <a:solidFill>
                  <a:srgbClr val="4E4D4D"/>
                </a:solidFill>
                <a:latin typeface="Arial" panose="020B0604020202020204" pitchFamily="34" charset="0"/>
                <a:cs typeface="Arial" panose="020B0604020202020204" pitchFamily="34" charset="0"/>
              </a:rPr>
              <a:t>Artemis Gold President Jeremy Langford,</a:t>
            </a:r>
            <a:r>
              <a:rPr lang="en-US" sz="900" i="1" kern="0" spc="20" dirty="0">
                <a:latin typeface="Arial" panose="020B0604020202020204" pitchFamily="34" charset="0"/>
                <a:cs typeface="Arial" panose="020B0604020202020204" pitchFamily="34" charset="0"/>
              </a:rPr>
              <a:t> FAUSIMM,</a:t>
            </a:r>
            <a:r>
              <a:rPr lang="en-US" sz="900" i="1" dirty="0">
                <a:solidFill>
                  <a:srgbClr val="4E4D4D"/>
                </a:solidFill>
                <a:latin typeface="Arial" panose="020B0604020202020204" pitchFamily="34" charset="0"/>
                <a:cs typeface="Arial" panose="020B0604020202020204" pitchFamily="34" charset="0"/>
              </a:rPr>
              <a:t> a Qualified Person as defined by National Instrument 43-101, has reviewed and approved the scientific and technical information in this presentation.</a:t>
            </a:r>
          </a:p>
          <a:p>
            <a:pPr marL="0" marR="0" indent="0">
              <a:lnSpc>
                <a:spcPct val="105000"/>
              </a:lnSpc>
              <a:spcBef>
                <a:spcPts val="0"/>
              </a:spcBef>
              <a:spcAft>
                <a:spcPts val="600"/>
              </a:spcAft>
              <a:buNone/>
            </a:pPr>
            <a:endParaRPr lang="en-US" sz="900" i="1" kern="0" spc="2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32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8" name="Rectangle 47"/>
          <p:cNvSpPr/>
          <p:nvPr/>
        </p:nvSpPr>
        <p:spPr>
          <a:xfrm>
            <a:off x="2647" y="5915"/>
            <a:ext cx="12201939" cy="6872833"/>
          </a:xfrm>
          <a:prstGeom prst="rect">
            <a:avLst/>
          </a:prstGeom>
          <a:solidFill>
            <a:srgbClr val="26262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ectangle 59"/>
          <p:cNvSpPr/>
          <p:nvPr/>
        </p:nvSpPr>
        <p:spPr>
          <a:xfrm>
            <a:off x="625859" y="4660593"/>
            <a:ext cx="5384349" cy="41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ectangle 52"/>
          <p:cNvSpPr/>
          <p:nvPr/>
        </p:nvSpPr>
        <p:spPr>
          <a:xfrm>
            <a:off x="6197817" y="4659128"/>
            <a:ext cx="5314291" cy="429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a:off x="6275613" y="1243723"/>
            <a:ext cx="5384349" cy="429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623888" y="1243722"/>
            <a:ext cx="5308843" cy="429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p:cNvSpPr>
            <a:spLocks noGrp="1"/>
          </p:cNvSpPr>
          <p:nvPr>
            <p:ph type="sldNum" sz="quarter" idx="20"/>
          </p:nvPr>
        </p:nvSpPr>
        <p:spPr/>
        <p:txBody>
          <a:bodyPr/>
          <a:lstStyle/>
          <a:p>
            <a:fld id="{19695952-B7C9-4402-AB17-9B6478FEF815}" type="slidenum">
              <a:rPr lang="en-US" smtClean="0">
                <a:solidFill>
                  <a:schemeClr val="bg1"/>
                </a:solidFill>
                <a:latin typeface="Arial" panose="020B0604020202020204" pitchFamily="34" charset="0"/>
                <a:cs typeface="Arial" panose="020B0604020202020204" pitchFamily="34" charset="0"/>
              </a:rPr>
              <a:pPr/>
              <a:t>3</a:t>
            </a:fld>
            <a:endParaRPr lang="en-US">
              <a:solidFill>
                <a:schemeClr val="bg1"/>
              </a:solidFill>
              <a:latin typeface="Arial" panose="020B0604020202020204" pitchFamily="34" charset="0"/>
              <a:cs typeface="Arial" panose="020B0604020202020204" pitchFamily="34" charset="0"/>
            </a:endParaRPr>
          </a:p>
        </p:txBody>
      </p:sp>
      <p:sp>
        <p:nvSpPr>
          <p:cNvPr id="6" name="Title 5"/>
          <p:cNvSpPr>
            <a:spLocks noGrp="1"/>
          </p:cNvSpPr>
          <p:nvPr>
            <p:ph type="title"/>
          </p:nvPr>
        </p:nvSpPr>
        <p:spPr/>
        <p:txBody>
          <a:bodyPr/>
          <a:lstStyle/>
          <a:p>
            <a:r>
              <a:rPr lang="en-CA" dirty="0">
                <a:solidFill>
                  <a:schemeClr val="bg1"/>
                </a:solidFill>
              </a:rPr>
              <a:t>Why Artemis Gold?</a:t>
            </a:r>
          </a:p>
        </p:txBody>
      </p:sp>
      <p:sp>
        <p:nvSpPr>
          <p:cNvPr id="7" name="TextBox 6"/>
          <p:cNvSpPr txBox="1"/>
          <p:nvPr/>
        </p:nvSpPr>
        <p:spPr>
          <a:xfrm>
            <a:off x="975700" y="1302697"/>
            <a:ext cx="4605219" cy="338554"/>
          </a:xfrm>
          <a:prstGeom prst="rect">
            <a:avLst/>
          </a:prstGeom>
          <a:noFill/>
        </p:spPr>
        <p:txBody>
          <a:bodyPr wrap="square" rtlCol="0">
            <a:spAutoFit/>
          </a:bodyPr>
          <a:lstStyle/>
          <a:p>
            <a:pPr algn="ctr"/>
            <a:r>
              <a:rPr lang="en-US" sz="1600" b="1" dirty="0">
                <a:solidFill>
                  <a:srgbClr val="4E4D4D"/>
                </a:solidFill>
                <a:latin typeface="Arial" panose="020B0604020202020204" pitchFamily="34" charset="0"/>
                <a:cs typeface="Arial" panose="020B0604020202020204" pitchFamily="34" charset="0"/>
              </a:rPr>
              <a:t>One of the </a:t>
            </a:r>
            <a:r>
              <a:rPr lang="en-US" sz="1600" b="1" dirty="0">
                <a:solidFill>
                  <a:srgbClr val="E6B711"/>
                </a:solidFill>
                <a:latin typeface="Arial" panose="020B0604020202020204" pitchFamily="34" charset="0"/>
                <a:cs typeface="Arial" panose="020B0604020202020204" pitchFamily="34" charset="0"/>
              </a:rPr>
              <a:t>Largest Gold Mines</a:t>
            </a:r>
            <a:r>
              <a:rPr lang="en-US" sz="1600" b="1" dirty="0">
                <a:solidFill>
                  <a:srgbClr val="4E4D4D"/>
                </a:solidFill>
                <a:latin typeface="Arial" panose="020B0604020202020204" pitchFamily="34" charset="0"/>
                <a:cs typeface="Arial" panose="020B0604020202020204" pitchFamily="34" charset="0"/>
              </a:rPr>
              <a:t> in Canada</a:t>
            </a:r>
            <a:endParaRPr lang="en-CA" sz="1600" b="1" dirty="0">
              <a:solidFill>
                <a:srgbClr val="4E4D4D"/>
              </a:solidFill>
            </a:endParaRPr>
          </a:p>
        </p:txBody>
      </p:sp>
      <p:sp>
        <p:nvSpPr>
          <p:cNvPr id="8" name="TextBox 7"/>
          <p:cNvSpPr txBox="1"/>
          <p:nvPr/>
        </p:nvSpPr>
        <p:spPr>
          <a:xfrm>
            <a:off x="6382598" y="4719375"/>
            <a:ext cx="4969227" cy="338554"/>
          </a:xfrm>
          <a:prstGeom prst="rect">
            <a:avLst/>
          </a:prstGeom>
          <a:noFill/>
        </p:spPr>
        <p:txBody>
          <a:bodyPr wrap="square" rtlCol="0">
            <a:spAutoFit/>
          </a:bodyPr>
          <a:lstStyle/>
          <a:p>
            <a:pPr algn="ctr"/>
            <a:r>
              <a:rPr lang="en-CA" sz="1600" b="1" dirty="0">
                <a:solidFill>
                  <a:srgbClr val="E6B711"/>
                </a:solidFill>
                <a:latin typeface="Arial" panose="020B0604020202020204" pitchFamily="34" charset="0"/>
                <a:cs typeface="Arial" panose="020B0604020202020204" pitchFamily="34" charset="0"/>
              </a:rPr>
              <a:t>Expansion potential to </a:t>
            </a:r>
            <a:r>
              <a:rPr lang="en-CA" sz="1600" b="1" dirty="0">
                <a:solidFill>
                  <a:srgbClr val="4E4D4D"/>
                </a:solidFill>
                <a:latin typeface="Arial" panose="020B0604020202020204" pitchFamily="34" charset="0"/>
                <a:cs typeface="Arial" panose="020B0604020202020204" pitchFamily="34" charset="0"/>
              </a:rPr>
              <a:t>&gt;500K/year AuEq oz</a:t>
            </a:r>
          </a:p>
        </p:txBody>
      </p:sp>
      <p:sp>
        <p:nvSpPr>
          <p:cNvPr id="9" name="TextBox 8"/>
          <p:cNvSpPr txBox="1"/>
          <p:nvPr/>
        </p:nvSpPr>
        <p:spPr>
          <a:xfrm>
            <a:off x="6229350" y="1281108"/>
            <a:ext cx="5476875" cy="339580"/>
          </a:xfrm>
          <a:prstGeom prst="rect">
            <a:avLst/>
          </a:prstGeom>
          <a:noFill/>
        </p:spPr>
        <p:txBody>
          <a:bodyPr wrap="square" rtlCol="0">
            <a:spAutoFit/>
          </a:bodyPr>
          <a:lstStyle/>
          <a:p>
            <a:pPr algn="ctr">
              <a:lnSpc>
                <a:spcPts val="2100"/>
              </a:lnSpc>
            </a:pPr>
            <a:r>
              <a:rPr lang="en-US" sz="1600" b="1" dirty="0">
                <a:solidFill>
                  <a:srgbClr val="4E4D4D"/>
                </a:solidFill>
                <a:latin typeface="Arial" panose="020B0604020202020204" pitchFamily="34" charset="0"/>
                <a:cs typeface="Arial" panose="020B0604020202020204" pitchFamily="34" charset="0"/>
              </a:rPr>
              <a:t>Board and Management </a:t>
            </a:r>
            <a:r>
              <a:rPr lang="en-US" sz="1600" b="1" dirty="0">
                <a:solidFill>
                  <a:srgbClr val="E6B711"/>
                </a:solidFill>
                <a:latin typeface="Arial" panose="020B0604020202020204" pitchFamily="34" charset="0"/>
                <a:cs typeface="Arial" panose="020B0604020202020204" pitchFamily="34" charset="0"/>
              </a:rPr>
              <a:t>Aligned with Shareholders</a:t>
            </a:r>
          </a:p>
        </p:txBody>
      </p:sp>
      <p:sp>
        <p:nvSpPr>
          <p:cNvPr id="10" name="TextBox 9"/>
          <p:cNvSpPr txBox="1"/>
          <p:nvPr/>
        </p:nvSpPr>
        <p:spPr>
          <a:xfrm>
            <a:off x="517683" y="4704219"/>
            <a:ext cx="5600700" cy="338554"/>
          </a:xfrm>
          <a:prstGeom prst="rect">
            <a:avLst/>
          </a:prstGeom>
          <a:noFill/>
        </p:spPr>
        <p:txBody>
          <a:bodyPr wrap="square" rtlCol="0">
            <a:spAutoFit/>
          </a:bodyPr>
          <a:lstStyle/>
          <a:p>
            <a:pPr algn="ctr"/>
            <a:r>
              <a:rPr lang="en-US" sz="1600" b="1" dirty="0">
                <a:solidFill>
                  <a:srgbClr val="E6B711"/>
                </a:solidFill>
                <a:latin typeface="Arial" panose="020B0604020202020204" pitchFamily="34" charset="0"/>
                <a:cs typeface="Arial" panose="020B0604020202020204" pitchFamily="34" charset="0"/>
              </a:rPr>
              <a:t>Proven Track Record </a:t>
            </a:r>
            <a:r>
              <a:rPr lang="en-US" sz="1600" b="1" dirty="0">
                <a:solidFill>
                  <a:srgbClr val="4E4D4D"/>
                </a:solidFill>
                <a:latin typeface="Arial" panose="020B0604020202020204" pitchFamily="34" charset="0"/>
                <a:cs typeface="Arial" panose="020B0604020202020204" pitchFamily="34" charset="0"/>
              </a:rPr>
              <a:t>of Execution and Value Creation</a:t>
            </a:r>
          </a:p>
        </p:txBody>
      </p:sp>
      <p:sp>
        <p:nvSpPr>
          <p:cNvPr id="14" name="TextBox 13"/>
          <p:cNvSpPr txBox="1"/>
          <p:nvPr/>
        </p:nvSpPr>
        <p:spPr>
          <a:xfrm>
            <a:off x="2375871" y="5247613"/>
            <a:ext cx="3556541" cy="1200329"/>
          </a:xfrm>
          <a:prstGeom prst="rect">
            <a:avLst/>
          </a:prstGeom>
          <a:noFill/>
        </p:spPr>
        <p:txBody>
          <a:bodyPr wrap="square" rtlCol="0">
            <a:spAutoFit/>
          </a:bodyPr>
          <a:lstStyle/>
          <a:p>
            <a:pPr lvl="0">
              <a:spcBef>
                <a:spcPts val="200"/>
              </a:spcBef>
              <a:spcAft>
                <a:spcPts val="600"/>
              </a:spcAft>
            </a:pPr>
            <a:r>
              <a:rPr lang="en-CA" dirty="0">
                <a:solidFill>
                  <a:schemeClr val="bg1"/>
                </a:solidFill>
                <a:latin typeface="Arial" panose="020B0604020202020204" pitchFamily="34" charset="0"/>
                <a:cs typeface="Arial" panose="020B0604020202020204" pitchFamily="34" charset="0"/>
              </a:rPr>
              <a:t>Team successfully built and </a:t>
            </a:r>
            <a:br>
              <a:rPr lang="en-CA" dirty="0">
                <a:solidFill>
                  <a:schemeClr val="bg1"/>
                </a:solidFill>
                <a:latin typeface="Arial" panose="020B0604020202020204" pitchFamily="34" charset="0"/>
                <a:cs typeface="Arial" panose="020B0604020202020204" pitchFamily="34" charset="0"/>
              </a:rPr>
            </a:br>
            <a:r>
              <a:rPr lang="en-CA" dirty="0">
                <a:solidFill>
                  <a:schemeClr val="bg1"/>
                </a:solidFill>
                <a:latin typeface="Arial" panose="020B0604020202020204" pitchFamily="34" charset="0"/>
                <a:cs typeface="Arial" panose="020B0604020202020204" pitchFamily="34" charset="0"/>
              </a:rPr>
              <a:t>operated </a:t>
            </a:r>
            <a:r>
              <a:rPr lang="en-CA" b="1" i="1" dirty="0">
                <a:solidFill>
                  <a:schemeClr val="bg1"/>
                </a:solidFill>
                <a:latin typeface="Arial" panose="020B0604020202020204" pitchFamily="34" charset="0"/>
                <a:cs typeface="Arial" panose="020B0604020202020204" pitchFamily="34" charset="0"/>
              </a:rPr>
              <a:t>multiple, large-scale</a:t>
            </a:r>
            <a:r>
              <a:rPr lang="en-CA" b="1" dirty="0">
                <a:solidFill>
                  <a:schemeClr val="bg1"/>
                </a:solidFill>
                <a:latin typeface="Arial" panose="020B0604020202020204" pitchFamily="34" charset="0"/>
                <a:cs typeface="Arial" panose="020B0604020202020204" pitchFamily="34" charset="0"/>
              </a:rPr>
              <a:t> </a:t>
            </a:r>
            <a:r>
              <a:rPr lang="en-CA" dirty="0">
                <a:solidFill>
                  <a:schemeClr val="bg1"/>
                </a:solidFill>
                <a:latin typeface="Arial" panose="020B0604020202020204" pitchFamily="34" charset="0"/>
                <a:cs typeface="Arial" panose="020B0604020202020204" pitchFamily="34" charset="0"/>
              </a:rPr>
              <a:t>gold mines; completed build of Phase 1 in 22 months</a:t>
            </a:r>
          </a:p>
        </p:txBody>
      </p:sp>
      <p:sp>
        <p:nvSpPr>
          <p:cNvPr id="25" name="TextBox 24"/>
          <p:cNvSpPr txBox="1"/>
          <p:nvPr/>
        </p:nvSpPr>
        <p:spPr>
          <a:xfrm>
            <a:off x="630634" y="1793325"/>
            <a:ext cx="2206919" cy="492443"/>
          </a:xfrm>
          <a:prstGeom prst="rect">
            <a:avLst/>
          </a:prstGeom>
          <a:noFill/>
        </p:spPr>
        <p:txBody>
          <a:bodyPr wrap="square" rtlCol="0">
            <a:spAutoFit/>
          </a:bodyPr>
          <a:lstStyle/>
          <a:p>
            <a:pPr lvl="0">
              <a:spcBef>
                <a:spcPts val="200"/>
              </a:spcBef>
              <a:spcAft>
                <a:spcPts val="200"/>
              </a:spcAft>
            </a:pPr>
            <a:r>
              <a:rPr lang="en-CA" sz="1300" b="1">
                <a:solidFill>
                  <a:schemeClr val="bg1"/>
                </a:solidFill>
                <a:latin typeface="Arial" panose="020B0604020202020204" pitchFamily="34" charset="0"/>
                <a:cs typeface="Arial" panose="020B0604020202020204" pitchFamily="34" charset="0"/>
              </a:rPr>
              <a:t>BLACKWATER MINE</a:t>
            </a:r>
            <a:br>
              <a:rPr lang="en-CA" sz="1300" b="1">
                <a:solidFill>
                  <a:schemeClr val="bg1"/>
                </a:solidFill>
                <a:latin typeface="Arial" panose="020B0604020202020204" pitchFamily="34" charset="0"/>
                <a:cs typeface="Arial" panose="020B0604020202020204" pitchFamily="34" charset="0"/>
              </a:rPr>
            </a:br>
            <a:endParaRPr lang="en-CA" sz="1300" b="1">
              <a:solidFill>
                <a:schemeClr val="bg1"/>
              </a:solidFill>
            </a:endParaRPr>
          </a:p>
        </p:txBody>
      </p:sp>
      <p:sp>
        <p:nvSpPr>
          <p:cNvPr id="26" name="TextBox 25"/>
          <p:cNvSpPr txBox="1"/>
          <p:nvPr/>
        </p:nvSpPr>
        <p:spPr>
          <a:xfrm>
            <a:off x="585952" y="1906743"/>
            <a:ext cx="2665750" cy="1107996"/>
          </a:xfrm>
          <a:prstGeom prst="rect">
            <a:avLst/>
          </a:prstGeom>
          <a:noFill/>
        </p:spPr>
        <p:txBody>
          <a:bodyPr wrap="square" rtlCol="0">
            <a:spAutoFit/>
          </a:bodyPr>
          <a:lstStyle/>
          <a:p>
            <a:r>
              <a:rPr lang="en-CA" sz="6600" b="1" spc="-300" dirty="0">
                <a:solidFill>
                  <a:schemeClr val="bg1"/>
                </a:solidFill>
                <a:latin typeface="Arial" panose="020B0604020202020204" pitchFamily="34" charset="0"/>
                <a:cs typeface="Arial" panose="020B0604020202020204" pitchFamily="34" charset="0"/>
              </a:rPr>
              <a:t>100</a:t>
            </a:r>
            <a:r>
              <a:rPr lang="en-CA" sz="6000" b="1" spc="-300" baseline="30000" dirty="0">
                <a:solidFill>
                  <a:schemeClr val="bg1"/>
                </a:solidFill>
                <a:latin typeface="Arial" panose="020B0604020202020204" pitchFamily="34" charset="0"/>
                <a:cs typeface="Arial" panose="020B0604020202020204" pitchFamily="34" charset="0"/>
              </a:rPr>
              <a:t>%</a:t>
            </a:r>
            <a:endParaRPr lang="en-CA" sz="6600" spc="-300" dirty="0">
              <a:solidFill>
                <a:schemeClr val="bg1"/>
              </a:solidFill>
            </a:endParaRPr>
          </a:p>
        </p:txBody>
      </p:sp>
      <p:sp>
        <p:nvSpPr>
          <p:cNvPr id="27" name="TextBox 26"/>
          <p:cNvSpPr txBox="1"/>
          <p:nvPr/>
        </p:nvSpPr>
        <p:spPr>
          <a:xfrm>
            <a:off x="2401007" y="2130707"/>
            <a:ext cx="1047675" cy="584775"/>
          </a:xfrm>
          <a:prstGeom prst="rect">
            <a:avLst/>
          </a:prstGeom>
          <a:noFill/>
        </p:spPr>
        <p:txBody>
          <a:bodyPr wrap="square" rtlCol="0">
            <a:spAutoFit/>
          </a:bodyPr>
          <a:lstStyle/>
          <a:p>
            <a:r>
              <a:rPr lang="en-CA" sz="3200" b="1">
                <a:solidFill>
                  <a:schemeClr val="bg1"/>
                </a:solidFill>
                <a:latin typeface="Arial" panose="020B0604020202020204" pitchFamily="34" charset="0"/>
                <a:cs typeface="Arial" panose="020B0604020202020204" pitchFamily="34" charset="0"/>
              </a:rPr>
              <a:t>BC</a:t>
            </a:r>
          </a:p>
        </p:txBody>
      </p:sp>
      <p:sp>
        <p:nvSpPr>
          <p:cNvPr id="30" name="TextBox 29"/>
          <p:cNvSpPr txBox="1"/>
          <p:nvPr/>
        </p:nvSpPr>
        <p:spPr>
          <a:xfrm>
            <a:off x="2416505" y="2559877"/>
            <a:ext cx="1813835" cy="292388"/>
          </a:xfrm>
          <a:prstGeom prst="rect">
            <a:avLst/>
          </a:prstGeom>
          <a:noFill/>
        </p:spPr>
        <p:txBody>
          <a:bodyPr wrap="square" rtlCol="0">
            <a:spAutoFit/>
          </a:bodyPr>
          <a:lstStyle/>
          <a:p>
            <a:r>
              <a:rPr lang="en-CA" sz="1300" b="1">
                <a:solidFill>
                  <a:schemeClr val="bg1"/>
                </a:solidFill>
                <a:latin typeface="Arial" panose="020B0604020202020204" pitchFamily="34" charset="0"/>
                <a:cs typeface="Arial" panose="020B0604020202020204" pitchFamily="34" charset="0"/>
              </a:rPr>
              <a:t>CANADA</a:t>
            </a:r>
          </a:p>
        </p:txBody>
      </p:sp>
      <p:sp>
        <p:nvSpPr>
          <p:cNvPr id="34" name="TextBox 33"/>
          <p:cNvSpPr txBox="1"/>
          <p:nvPr/>
        </p:nvSpPr>
        <p:spPr>
          <a:xfrm>
            <a:off x="3390906" y="1906743"/>
            <a:ext cx="3271837" cy="1107996"/>
          </a:xfrm>
          <a:prstGeom prst="rect">
            <a:avLst/>
          </a:prstGeom>
          <a:noFill/>
        </p:spPr>
        <p:txBody>
          <a:bodyPr wrap="square" rtlCol="0">
            <a:spAutoFit/>
          </a:bodyPr>
          <a:lstStyle/>
          <a:p>
            <a:r>
              <a:rPr lang="en-CA" sz="6600" b="1" spc="-300">
                <a:solidFill>
                  <a:schemeClr val="bg1"/>
                </a:solidFill>
                <a:latin typeface="Arial" panose="020B0604020202020204" pitchFamily="34" charset="0"/>
                <a:cs typeface="Arial" panose="020B0604020202020204" pitchFamily="34" charset="0"/>
              </a:rPr>
              <a:t>TIER 1</a:t>
            </a:r>
            <a:endParaRPr lang="en-CA" sz="6600" spc="-300">
              <a:solidFill>
                <a:schemeClr val="bg1"/>
              </a:solidFill>
            </a:endParaRPr>
          </a:p>
        </p:txBody>
      </p:sp>
      <p:sp>
        <p:nvSpPr>
          <p:cNvPr id="35" name="TextBox 34"/>
          <p:cNvSpPr txBox="1"/>
          <p:nvPr/>
        </p:nvSpPr>
        <p:spPr>
          <a:xfrm>
            <a:off x="3409956" y="1838325"/>
            <a:ext cx="2226230" cy="292388"/>
          </a:xfrm>
          <a:prstGeom prst="rect">
            <a:avLst/>
          </a:prstGeom>
          <a:noFill/>
        </p:spPr>
        <p:txBody>
          <a:bodyPr wrap="square" rtlCol="0">
            <a:spAutoFit/>
          </a:bodyPr>
          <a:lstStyle/>
          <a:p>
            <a:r>
              <a:rPr lang="en-CA" sz="1300" b="1">
                <a:solidFill>
                  <a:schemeClr val="bg1"/>
                </a:solidFill>
                <a:latin typeface="Arial" panose="020B0604020202020204" pitchFamily="34" charset="0"/>
                <a:cs typeface="Arial" panose="020B0604020202020204" pitchFamily="34" charset="0"/>
              </a:rPr>
              <a:t>NEW</a:t>
            </a:r>
          </a:p>
        </p:txBody>
      </p:sp>
      <p:sp>
        <p:nvSpPr>
          <p:cNvPr id="36" name="TextBox 35"/>
          <p:cNvSpPr txBox="1"/>
          <p:nvPr/>
        </p:nvSpPr>
        <p:spPr>
          <a:xfrm>
            <a:off x="3645564" y="2746218"/>
            <a:ext cx="2226230" cy="292388"/>
          </a:xfrm>
          <a:prstGeom prst="rect">
            <a:avLst/>
          </a:prstGeom>
          <a:noFill/>
        </p:spPr>
        <p:txBody>
          <a:bodyPr wrap="square" rtlCol="0">
            <a:spAutoFit/>
          </a:bodyPr>
          <a:lstStyle/>
          <a:p>
            <a:pPr algn="r"/>
            <a:r>
              <a:rPr lang="en-CA" sz="1300" b="1">
                <a:solidFill>
                  <a:schemeClr val="bg1"/>
                </a:solidFill>
                <a:latin typeface="Arial" panose="020B0604020202020204" pitchFamily="34" charset="0"/>
                <a:cs typeface="Arial" panose="020B0604020202020204" pitchFamily="34" charset="0"/>
              </a:rPr>
              <a:t>GOLD MINE</a:t>
            </a:r>
          </a:p>
        </p:txBody>
      </p:sp>
      <p:sp>
        <p:nvSpPr>
          <p:cNvPr id="38" name="TextBox 37"/>
          <p:cNvSpPr txBox="1"/>
          <p:nvPr/>
        </p:nvSpPr>
        <p:spPr>
          <a:xfrm>
            <a:off x="620979" y="3162300"/>
            <a:ext cx="2226230" cy="292388"/>
          </a:xfrm>
          <a:prstGeom prst="rect">
            <a:avLst/>
          </a:prstGeom>
          <a:noFill/>
        </p:spPr>
        <p:txBody>
          <a:bodyPr wrap="square" rtlCol="0">
            <a:spAutoFit/>
          </a:bodyPr>
          <a:lstStyle/>
          <a:p>
            <a:r>
              <a:rPr lang="en-CA" sz="1300" b="1">
                <a:solidFill>
                  <a:schemeClr val="bg1"/>
                </a:solidFill>
                <a:latin typeface="Arial" panose="020B0604020202020204" pitchFamily="34" charset="0"/>
                <a:cs typeface="Arial" panose="020B0604020202020204" pitchFamily="34" charset="0"/>
              </a:rPr>
              <a:t>GOLD RESERVES</a:t>
            </a:r>
            <a:r>
              <a:rPr lang="en-CA" sz="1300" b="1" baseline="30000">
                <a:solidFill>
                  <a:schemeClr val="bg1"/>
                </a:solidFill>
                <a:latin typeface="Arial" panose="020B0604020202020204" pitchFamily="34" charset="0"/>
                <a:cs typeface="Arial" panose="020B0604020202020204" pitchFamily="34" charset="0"/>
              </a:rPr>
              <a:t>1</a:t>
            </a:r>
          </a:p>
        </p:txBody>
      </p:sp>
      <p:sp>
        <p:nvSpPr>
          <p:cNvPr id="39" name="TextBox 38"/>
          <p:cNvSpPr txBox="1"/>
          <p:nvPr/>
        </p:nvSpPr>
        <p:spPr>
          <a:xfrm>
            <a:off x="582879" y="3215739"/>
            <a:ext cx="3271837" cy="1200329"/>
          </a:xfrm>
          <a:prstGeom prst="rect">
            <a:avLst/>
          </a:prstGeom>
          <a:noFill/>
        </p:spPr>
        <p:txBody>
          <a:bodyPr wrap="square" rtlCol="0">
            <a:spAutoFit/>
          </a:bodyPr>
          <a:lstStyle/>
          <a:p>
            <a:r>
              <a:rPr lang="en-CA" sz="7200" b="1" spc="-300" dirty="0">
                <a:solidFill>
                  <a:schemeClr val="bg1"/>
                </a:solidFill>
                <a:latin typeface="Arial" panose="020B0604020202020204" pitchFamily="34" charset="0"/>
                <a:cs typeface="Arial" panose="020B0604020202020204" pitchFamily="34" charset="0"/>
              </a:rPr>
              <a:t>8</a:t>
            </a:r>
            <a:endParaRPr lang="en-CA" sz="7200" spc="-300" dirty="0">
              <a:solidFill>
                <a:schemeClr val="bg1"/>
              </a:solidFill>
            </a:endParaRPr>
          </a:p>
        </p:txBody>
      </p:sp>
      <p:sp>
        <p:nvSpPr>
          <p:cNvPr id="40" name="TextBox 39"/>
          <p:cNvSpPr txBox="1"/>
          <p:nvPr/>
        </p:nvSpPr>
        <p:spPr>
          <a:xfrm>
            <a:off x="1128072" y="3462967"/>
            <a:ext cx="1947173" cy="1041311"/>
          </a:xfrm>
          <a:prstGeom prst="rect">
            <a:avLst/>
          </a:prstGeom>
          <a:noFill/>
        </p:spPr>
        <p:txBody>
          <a:bodyPr wrap="square" rtlCol="0">
            <a:spAutoFit/>
          </a:bodyPr>
          <a:lstStyle/>
          <a:p>
            <a:pPr lvl="0">
              <a:spcBef>
                <a:spcPts val="200"/>
              </a:spcBef>
              <a:spcAft>
                <a:spcPts val="200"/>
              </a:spcAft>
            </a:pPr>
            <a:r>
              <a:rPr lang="en-CA" sz="2000" b="1">
                <a:solidFill>
                  <a:schemeClr val="bg1"/>
                </a:solidFill>
                <a:latin typeface="Arial" panose="020B0604020202020204" pitchFamily="34" charset="0"/>
                <a:cs typeface="Arial" panose="020B0604020202020204" pitchFamily="34" charset="0"/>
              </a:rPr>
              <a:t>Million</a:t>
            </a:r>
            <a:br>
              <a:rPr lang="en-CA" sz="2000" b="1">
                <a:solidFill>
                  <a:schemeClr val="bg1"/>
                </a:solidFill>
                <a:latin typeface="Arial" panose="020B0604020202020204" pitchFamily="34" charset="0"/>
                <a:cs typeface="Arial" panose="020B0604020202020204" pitchFamily="34" charset="0"/>
              </a:rPr>
            </a:br>
            <a:r>
              <a:rPr lang="en-CA" sz="2000" b="1">
                <a:solidFill>
                  <a:schemeClr val="bg1"/>
                </a:solidFill>
                <a:latin typeface="Arial" panose="020B0604020202020204" pitchFamily="34" charset="0"/>
                <a:cs typeface="Arial" panose="020B0604020202020204" pitchFamily="34" charset="0"/>
              </a:rPr>
              <a:t>ounces</a:t>
            </a:r>
          </a:p>
          <a:p>
            <a:endParaRPr lang="en-CA" sz="2000" b="1">
              <a:solidFill>
                <a:schemeClr val="bg1"/>
              </a:solidFill>
            </a:endParaRPr>
          </a:p>
        </p:txBody>
      </p:sp>
      <p:sp>
        <p:nvSpPr>
          <p:cNvPr id="44" name="TextBox 43"/>
          <p:cNvSpPr txBox="1"/>
          <p:nvPr/>
        </p:nvSpPr>
        <p:spPr>
          <a:xfrm>
            <a:off x="3591176" y="4109605"/>
            <a:ext cx="2226230" cy="307777"/>
          </a:xfrm>
          <a:prstGeom prst="rect">
            <a:avLst/>
          </a:prstGeom>
          <a:noFill/>
        </p:spPr>
        <p:txBody>
          <a:bodyPr wrap="square" rtlCol="0">
            <a:spAutoFit/>
          </a:bodyPr>
          <a:lstStyle/>
          <a:p>
            <a:pPr algn="r"/>
            <a:r>
              <a:rPr lang="en-CA" sz="1400" b="1">
                <a:solidFill>
                  <a:srgbClr val="4E4D4D"/>
                </a:solidFill>
                <a:latin typeface="Arial" panose="020B0604020202020204" pitchFamily="34" charset="0"/>
                <a:cs typeface="Arial" panose="020B0604020202020204" pitchFamily="34" charset="0"/>
              </a:rPr>
              <a:t>Oz AuEq/YR</a:t>
            </a:r>
          </a:p>
        </p:txBody>
      </p:sp>
      <p:grpSp>
        <p:nvGrpSpPr>
          <p:cNvPr id="13" name="Group 12"/>
          <p:cNvGrpSpPr/>
          <p:nvPr/>
        </p:nvGrpSpPr>
        <p:grpSpPr>
          <a:xfrm>
            <a:off x="9775495" y="1981069"/>
            <a:ext cx="2361579" cy="2166322"/>
            <a:chOff x="9072675" y="2094191"/>
            <a:chExt cx="2736447" cy="2166322"/>
          </a:xfrm>
        </p:grpSpPr>
        <p:sp>
          <p:nvSpPr>
            <p:cNvPr id="15" name="Rectangle 14"/>
            <p:cNvSpPr/>
            <p:nvPr/>
          </p:nvSpPr>
          <p:spPr>
            <a:xfrm>
              <a:off x="9072675" y="2094191"/>
              <a:ext cx="2245555" cy="2166322"/>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Box 44"/>
            <p:cNvSpPr txBox="1"/>
            <p:nvPr/>
          </p:nvSpPr>
          <p:spPr>
            <a:xfrm>
              <a:off x="9264544" y="2237689"/>
              <a:ext cx="1783592" cy="844718"/>
            </a:xfrm>
            <a:prstGeom prst="rect">
              <a:avLst/>
            </a:prstGeom>
            <a:noFill/>
          </p:spPr>
          <p:txBody>
            <a:bodyPr wrap="square" rtlCol="0">
              <a:spAutoFit/>
            </a:bodyPr>
            <a:lstStyle/>
            <a:p>
              <a:pPr lvl="0" algn="ctr">
                <a:lnSpc>
                  <a:spcPts val="2000"/>
                </a:lnSpc>
                <a:spcBef>
                  <a:spcPts val="200"/>
                </a:spcBef>
                <a:spcAft>
                  <a:spcPts val="200"/>
                </a:spcAft>
              </a:pPr>
              <a:r>
                <a:rPr lang="en-CA" sz="1600" b="1" dirty="0">
                  <a:solidFill>
                    <a:srgbClr val="4E4D4D"/>
                  </a:solidFill>
                  <a:latin typeface="Arial" panose="020B0604020202020204" pitchFamily="34" charset="0"/>
                  <a:cs typeface="Arial" panose="020B0604020202020204" pitchFamily="34" charset="0"/>
                </a:rPr>
                <a:t>Board and </a:t>
              </a:r>
              <a:br>
                <a:rPr lang="en-CA" sz="1600" b="1" dirty="0">
                  <a:solidFill>
                    <a:srgbClr val="4E4D4D"/>
                  </a:solidFill>
                  <a:latin typeface="Arial" panose="020B0604020202020204" pitchFamily="34" charset="0"/>
                  <a:cs typeface="Arial" panose="020B0604020202020204" pitchFamily="34" charset="0"/>
                </a:rPr>
              </a:br>
              <a:r>
                <a:rPr lang="en-CA" sz="1600" b="1" dirty="0">
                  <a:solidFill>
                    <a:srgbClr val="4E4D4D"/>
                  </a:solidFill>
                  <a:latin typeface="Arial" panose="020B0604020202020204" pitchFamily="34" charset="0"/>
                  <a:cs typeface="Arial" panose="020B0604020202020204" pitchFamily="34" charset="0"/>
                </a:rPr>
                <a:t>Management </a:t>
              </a:r>
              <a:br>
                <a:rPr lang="en-CA" sz="1600" b="1" dirty="0">
                  <a:solidFill>
                    <a:srgbClr val="4E4D4D"/>
                  </a:solidFill>
                  <a:latin typeface="Arial" panose="020B0604020202020204" pitchFamily="34" charset="0"/>
                  <a:cs typeface="Arial" panose="020B0604020202020204" pitchFamily="34" charset="0"/>
                </a:rPr>
              </a:br>
              <a:r>
                <a:rPr lang="en-CA" sz="1600" b="1" dirty="0">
                  <a:solidFill>
                    <a:srgbClr val="4E4D4D"/>
                  </a:solidFill>
                  <a:latin typeface="Arial" panose="020B0604020202020204" pitchFamily="34" charset="0"/>
                  <a:cs typeface="Arial" panose="020B0604020202020204" pitchFamily="34" charset="0"/>
                </a:rPr>
                <a:t>Own</a:t>
              </a:r>
              <a:endParaRPr lang="en-CA" sz="1600" b="1" dirty="0">
                <a:solidFill>
                  <a:srgbClr val="4E4D4D"/>
                </a:solidFill>
              </a:endParaRPr>
            </a:p>
          </p:txBody>
        </p:sp>
        <p:sp>
          <p:nvSpPr>
            <p:cNvPr id="46" name="TextBox 45"/>
            <p:cNvSpPr txBox="1"/>
            <p:nvPr/>
          </p:nvSpPr>
          <p:spPr>
            <a:xfrm>
              <a:off x="9243550" y="2879172"/>
              <a:ext cx="2155434" cy="1323439"/>
            </a:xfrm>
            <a:prstGeom prst="rect">
              <a:avLst/>
            </a:prstGeom>
            <a:noFill/>
          </p:spPr>
          <p:txBody>
            <a:bodyPr wrap="square" rtlCol="0">
              <a:spAutoFit/>
            </a:bodyPr>
            <a:lstStyle/>
            <a:p>
              <a:r>
                <a:rPr lang="en-CA" sz="8000" b="1" spc="-300" dirty="0">
                  <a:solidFill>
                    <a:schemeClr val="bg1"/>
                  </a:solidFill>
                  <a:latin typeface="Arial" panose="020B0604020202020204" pitchFamily="34" charset="0"/>
                  <a:cs typeface="Arial" panose="020B0604020202020204" pitchFamily="34" charset="0"/>
                </a:rPr>
                <a:t>39</a:t>
              </a:r>
              <a:r>
                <a:rPr kumimoji="0" lang="en-CA" sz="6600" b="1" i="0" u="none" strike="noStrike" kern="1200" cap="none" spc="-300" normalizeH="0" baseline="40000" noProof="0" dirty="0">
                  <a:ln>
                    <a:noFill/>
                  </a:ln>
                  <a:solidFill>
                    <a:srgbClr val="FFFFFF"/>
                  </a:solidFill>
                  <a:effectLst/>
                  <a:uLnTx/>
                  <a:uFillTx/>
                  <a:latin typeface="Arial" panose="020B0604020202020204" pitchFamily="34" charset="0"/>
                  <a:ea typeface="+mn-ea"/>
                  <a:cs typeface="Arial" panose="020B0604020202020204" pitchFamily="34" charset="0"/>
                </a:rPr>
                <a:t>%</a:t>
              </a:r>
              <a:endParaRPr lang="en-CA" sz="9600" spc="-300" baseline="40000" dirty="0">
                <a:solidFill>
                  <a:schemeClr val="bg1"/>
                </a:solidFill>
              </a:endParaRPr>
            </a:p>
          </p:txBody>
        </p:sp>
        <p:sp>
          <p:nvSpPr>
            <p:cNvPr id="47" name="TextBox 46"/>
            <p:cNvSpPr txBox="1"/>
            <p:nvPr/>
          </p:nvSpPr>
          <p:spPr>
            <a:xfrm>
              <a:off x="10523247" y="3747274"/>
              <a:ext cx="1285875" cy="400110"/>
            </a:xfrm>
            <a:prstGeom prst="rect">
              <a:avLst/>
            </a:prstGeom>
            <a:noFill/>
          </p:spPr>
          <p:txBody>
            <a:bodyPr wrap="square" rtlCol="0">
              <a:spAutoFit/>
            </a:bodyPr>
            <a:lstStyle/>
            <a:p>
              <a:r>
                <a:rPr lang="en-CA" sz="2000" b="1" dirty="0">
                  <a:solidFill>
                    <a:schemeClr val="bg1"/>
                  </a:solidFill>
                  <a:latin typeface="Arial" panose="020B0604020202020204" pitchFamily="34" charset="0"/>
                  <a:cs typeface="Arial" panose="020B0604020202020204" pitchFamily="34" charset="0"/>
                </a:rPr>
                <a:t>F/D</a:t>
              </a:r>
            </a:p>
          </p:txBody>
        </p:sp>
      </p:grpSp>
      <p:grpSp>
        <p:nvGrpSpPr>
          <p:cNvPr id="16" name="Group 15"/>
          <p:cNvGrpSpPr/>
          <p:nvPr/>
        </p:nvGrpSpPr>
        <p:grpSpPr>
          <a:xfrm>
            <a:off x="6262632" y="1630589"/>
            <a:ext cx="3271837" cy="1246073"/>
            <a:chOff x="8681590" y="1953261"/>
            <a:chExt cx="3271837" cy="1246073"/>
          </a:xfrm>
        </p:grpSpPr>
        <p:sp>
          <p:nvSpPr>
            <p:cNvPr id="51" name="TextBox 50"/>
            <p:cNvSpPr txBox="1"/>
            <p:nvPr/>
          </p:nvSpPr>
          <p:spPr>
            <a:xfrm>
              <a:off x="8681590" y="1953261"/>
              <a:ext cx="3271837" cy="1107996"/>
            </a:xfrm>
            <a:prstGeom prst="rect">
              <a:avLst/>
            </a:prstGeom>
            <a:noFill/>
          </p:spPr>
          <p:txBody>
            <a:bodyPr wrap="square" rtlCol="0">
              <a:spAutoFit/>
            </a:bodyPr>
            <a:lstStyle/>
            <a:p>
              <a:r>
                <a:rPr lang="en-CA" sz="6600" spc="-150" dirty="0">
                  <a:solidFill>
                    <a:schemeClr val="bg1"/>
                  </a:solidFill>
                  <a:latin typeface="Arial" panose="020B0604020202020204" pitchFamily="34" charset="0"/>
                  <a:cs typeface="Arial" panose="020B0604020202020204" pitchFamily="34" charset="0"/>
                </a:rPr>
                <a:t>&gt;</a:t>
              </a:r>
              <a:r>
                <a:rPr lang="en-CA" sz="6600" b="1" spc="-300" baseline="20000" dirty="0">
                  <a:solidFill>
                    <a:schemeClr val="bg1"/>
                  </a:solidFill>
                  <a:latin typeface="Arial" panose="020B0604020202020204" pitchFamily="34" charset="0"/>
                  <a:cs typeface="Arial" panose="020B0604020202020204" pitchFamily="34" charset="0"/>
                </a:rPr>
                <a:t>$</a:t>
              </a:r>
              <a:r>
                <a:rPr lang="en-CA" sz="6600" b="1" spc="-300" dirty="0">
                  <a:solidFill>
                    <a:schemeClr val="bg1"/>
                  </a:solidFill>
                  <a:latin typeface="Arial" panose="020B0604020202020204" pitchFamily="34" charset="0"/>
                  <a:cs typeface="Arial" panose="020B0604020202020204" pitchFamily="34" charset="0"/>
                </a:rPr>
                <a:t>200m</a:t>
              </a:r>
              <a:endParaRPr lang="en-CA" sz="6600" spc="-300" dirty="0">
                <a:solidFill>
                  <a:schemeClr val="bg1"/>
                </a:solidFill>
              </a:endParaRPr>
            </a:p>
          </p:txBody>
        </p:sp>
        <p:sp>
          <p:nvSpPr>
            <p:cNvPr id="52" name="TextBox 51"/>
            <p:cNvSpPr txBox="1"/>
            <p:nvPr/>
          </p:nvSpPr>
          <p:spPr>
            <a:xfrm>
              <a:off x="9192482" y="2799224"/>
              <a:ext cx="2527553" cy="400110"/>
            </a:xfrm>
            <a:prstGeom prst="rect">
              <a:avLst/>
            </a:prstGeom>
            <a:noFill/>
          </p:spPr>
          <p:txBody>
            <a:bodyPr wrap="square" lIns="91440" tIns="45720" rIns="91440" bIns="45720" rtlCol="0" anchor="t">
              <a:spAutoFit/>
            </a:bodyPr>
            <a:lstStyle/>
            <a:p>
              <a:pPr lvl="0">
                <a:lnSpc>
                  <a:spcPts val="2400"/>
                </a:lnSpc>
                <a:spcBef>
                  <a:spcPts val="200"/>
                </a:spcBef>
                <a:spcAft>
                  <a:spcPts val="200"/>
                </a:spcAft>
              </a:pPr>
              <a:r>
                <a:rPr lang="en-CA" sz="2000" dirty="0">
                  <a:solidFill>
                    <a:schemeClr val="bg1"/>
                  </a:solidFill>
                  <a:latin typeface="Arial"/>
                  <a:cs typeface="Arial"/>
                </a:rPr>
                <a:t>Invested</a:t>
              </a:r>
              <a:r>
                <a:rPr lang="en-CA" sz="2000" dirty="0">
                  <a:solidFill>
                    <a:schemeClr val="bg1"/>
                  </a:solidFill>
                  <a:latin typeface="Arial" panose="020B0604020202020204" pitchFamily="34" charset="0"/>
                  <a:cs typeface="Arial" panose="020B0604020202020204" pitchFamily="34" charset="0"/>
                </a:rPr>
                <a:t> </a:t>
              </a:r>
              <a:r>
                <a:rPr lang="en-CA" sz="2000" dirty="0">
                  <a:solidFill>
                    <a:schemeClr val="bg1"/>
                  </a:solidFill>
                  <a:latin typeface="Arial"/>
                  <a:cs typeface="Arial"/>
                </a:rPr>
                <a:t>since</a:t>
              </a:r>
              <a:r>
                <a:rPr lang="en-CA" sz="2000" b="1" dirty="0">
                  <a:solidFill>
                    <a:schemeClr val="bg1"/>
                  </a:solidFill>
                  <a:latin typeface="Arial" panose="020B0604020202020204" pitchFamily="34" charset="0"/>
                  <a:cs typeface="Arial" panose="020B0604020202020204" pitchFamily="34" charset="0"/>
                </a:rPr>
                <a:t> </a:t>
              </a:r>
              <a:r>
                <a:rPr lang="en-CA" sz="2000" b="1" dirty="0">
                  <a:solidFill>
                    <a:schemeClr val="bg1"/>
                  </a:solidFill>
                  <a:latin typeface="Arial"/>
                  <a:cs typeface="Arial"/>
                </a:rPr>
                <a:t>2020</a:t>
              </a:r>
            </a:p>
          </p:txBody>
        </p:sp>
      </p:grpSp>
      <p:cxnSp>
        <p:nvCxnSpPr>
          <p:cNvPr id="62" name="Straight Connector 61"/>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2CDB37F-9995-9BD5-D44D-13FFA159697B}"/>
              </a:ext>
            </a:extLst>
          </p:cNvPr>
          <p:cNvSpPr txBox="1"/>
          <p:nvPr/>
        </p:nvSpPr>
        <p:spPr>
          <a:xfrm>
            <a:off x="625568" y="6603226"/>
            <a:ext cx="4443281" cy="215444"/>
          </a:xfrm>
          <a:prstGeom prst="rect">
            <a:avLst/>
          </a:prstGeom>
          <a:noFill/>
        </p:spPr>
        <p:txBody>
          <a:bodyPr wrap="square">
            <a:spAutoFit/>
          </a:bodyPr>
          <a:lstStyle/>
          <a:p>
            <a:r>
              <a:rPr lang="en-CA" sz="800" baseline="30000" dirty="0">
                <a:solidFill>
                  <a:schemeClr val="bg1"/>
                </a:solidFill>
                <a:latin typeface="Arial" panose="020B0604020202020204" pitchFamily="34" charset="0"/>
                <a:cs typeface="Arial" panose="020B0604020202020204" pitchFamily="34" charset="0"/>
              </a:rPr>
              <a:t>1</a:t>
            </a:r>
            <a:r>
              <a:rPr lang="en-CA" sz="800" dirty="0">
                <a:solidFill>
                  <a:schemeClr val="bg1"/>
                </a:solidFill>
                <a:latin typeface="Arial" panose="020B0604020202020204" pitchFamily="34" charset="0"/>
                <a:cs typeface="Arial" panose="020B0604020202020204" pitchFamily="34" charset="0"/>
              </a:rPr>
              <a:t>Refer to Appendix for details on Mineral Reserve and Resource estimates</a:t>
            </a:r>
            <a:endParaRPr lang="en-CA" sz="800" i="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03" y="5199988"/>
            <a:ext cx="1361287" cy="1215944"/>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7352" y="184662"/>
            <a:ext cx="976893" cy="637941"/>
          </a:xfrm>
          <a:prstGeom prst="rect">
            <a:avLst/>
          </a:prstGeom>
        </p:spPr>
      </p:pic>
      <p:grpSp>
        <p:nvGrpSpPr>
          <p:cNvPr id="3" name="Group 2">
            <a:extLst>
              <a:ext uri="{FF2B5EF4-FFF2-40B4-BE49-F238E27FC236}">
                <a16:creationId xmlns:a16="http://schemas.microsoft.com/office/drawing/2014/main" id="{496D7457-6141-F6A6-373C-EDB4A95AAD2C}"/>
              </a:ext>
            </a:extLst>
          </p:cNvPr>
          <p:cNvGrpSpPr/>
          <p:nvPr/>
        </p:nvGrpSpPr>
        <p:grpSpPr>
          <a:xfrm>
            <a:off x="2299869" y="3085129"/>
            <a:ext cx="3592212" cy="1207562"/>
            <a:chOff x="9052683" y="2108325"/>
            <a:chExt cx="2254574" cy="2166322"/>
          </a:xfrm>
        </p:grpSpPr>
        <p:sp>
          <p:nvSpPr>
            <p:cNvPr id="17" name="Rectangle 16">
              <a:extLst>
                <a:ext uri="{FF2B5EF4-FFF2-40B4-BE49-F238E27FC236}">
                  <a16:creationId xmlns:a16="http://schemas.microsoft.com/office/drawing/2014/main" id="{442DAB1A-67C1-124D-5B7F-77B8FCD883B7}"/>
                </a:ext>
              </a:extLst>
            </p:cNvPr>
            <p:cNvSpPr/>
            <p:nvPr/>
          </p:nvSpPr>
          <p:spPr>
            <a:xfrm>
              <a:off x="9061702" y="2108325"/>
              <a:ext cx="2245555" cy="2166322"/>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BC82BF-C286-7DD3-7955-D2CB13836124}"/>
                </a:ext>
              </a:extLst>
            </p:cNvPr>
            <p:cNvSpPr txBox="1"/>
            <p:nvPr/>
          </p:nvSpPr>
          <p:spPr>
            <a:xfrm>
              <a:off x="9052683" y="2177854"/>
              <a:ext cx="2243680" cy="607353"/>
            </a:xfrm>
            <a:prstGeom prst="rect">
              <a:avLst/>
            </a:prstGeom>
            <a:noFill/>
          </p:spPr>
          <p:txBody>
            <a:bodyPr wrap="square" rtlCol="0">
              <a:spAutoFit/>
            </a:bodyPr>
            <a:lstStyle/>
            <a:p>
              <a:pPr algn="ctr"/>
              <a:r>
                <a:rPr lang="en-CA" sz="1600" b="1" dirty="0">
                  <a:solidFill>
                    <a:srgbClr val="4E4D4D"/>
                  </a:solidFill>
                  <a:latin typeface="Arial" panose="020B0604020202020204" pitchFamily="34" charset="0"/>
                  <a:cs typeface="Arial" panose="020B0604020202020204" pitchFamily="34" charset="0"/>
                </a:rPr>
                <a:t>Now in Commercial Production</a:t>
              </a:r>
            </a:p>
          </p:txBody>
        </p:sp>
        <p:sp>
          <p:nvSpPr>
            <p:cNvPr id="21" name="TextBox 20">
              <a:extLst>
                <a:ext uri="{FF2B5EF4-FFF2-40B4-BE49-F238E27FC236}">
                  <a16:creationId xmlns:a16="http://schemas.microsoft.com/office/drawing/2014/main" id="{6014FA51-92B2-3E6D-2CDC-ABCEA564B236}"/>
                </a:ext>
              </a:extLst>
            </p:cNvPr>
            <p:cNvSpPr txBox="1"/>
            <p:nvPr/>
          </p:nvSpPr>
          <p:spPr>
            <a:xfrm>
              <a:off x="9148527" y="2729363"/>
              <a:ext cx="2016669" cy="1407956"/>
            </a:xfrm>
            <a:prstGeom prst="rect">
              <a:avLst/>
            </a:prstGeom>
            <a:noFill/>
          </p:spPr>
          <p:txBody>
            <a:bodyPr wrap="square" rtlCol="0">
              <a:spAutoFit/>
            </a:bodyPr>
            <a:lstStyle/>
            <a:p>
              <a:pPr lvl="0" algn="ctr">
                <a:spcBef>
                  <a:spcPts val="200"/>
                </a:spcBef>
                <a:spcAft>
                  <a:spcPts val="600"/>
                </a:spcAft>
              </a:pPr>
              <a:r>
                <a:rPr lang="en-CA" sz="1500" dirty="0">
                  <a:solidFill>
                    <a:schemeClr val="bg1"/>
                  </a:solidFill>
                  <a:latin typeface="Arial" panose="020B0604020202020204" pitchFamily="34" charset="0"/>
                  <a:cs typeface="Arial" panose="020B0604020202020204" pitchFamily="34" charset="0"/>
                </a:rPr>
                <a:t>Reported </a:t>
              </a:r>
              <a:r>
                <a:rPr lang="en-CA" sz="1500" b="1" i="1" dirty="0">
                  <a:solidFill>
                    <a:schemeClr val="bg1"/>
                  </a:solidFill>
                  <a:latin typeface="Arial" panose="020B0604020202020204" pitchFamily="34" charset="0"/>
                  <a:cs typeface="Arial" panose="020B0604020202020204" pitchFamily="34" charset="0"/>
                </a:rPr>
                <a:t>AISC of US$805/oz </a:t>
              </a:r>
              <a:r>
                <a:rPr lang="en-CA" sz="1500" dirty="0">
                  <a:solidFill>
                    <a:schemeClr val="bg1"/>
                  </a:solidFill>
                  <a:latin typeface="Arial" panose="020B0604020202020204" pitchFamily="34" charset="0"/>
                  <a:cs typeface="Arial" panose="020B0604020202020204" pitchFamily="34" charset="0"/>
                </a:rPr>
                <a:t>post-commercial production in Q2, in the lowest decile globally</a:t>
              </a:r>
            </a:p>
          </p:txBody>
        </p:sp>
      </p:grpSp>
      <p:sp>
        <p:nvSpPr>
          <p:cNvPr id="28" name="TextBox 27">
            <a:extLst>
              <a:ext uri="{FF2B5EF4-FFF2-40B4-BE49-F238E27FC236}">
                <a16:creationId xmlns:a16="http://schemas.microsoft.com/office/drawing/2014/main" id="{160A9F6C-F496-ED84-DAAE-03DAF2B92C9D}"/>
              </a:ext>
            </a:extLst>
          </p:cNvPr>
          <p:cNvSpPr txBox="1"/>
          <p:nvPr/>
        </p:nvSpPr>
        <p:spPr>
          <a:xfrm>
            <a:off x="7985015" y="5297940"/>
            <a:ext cx="3721210" cy="1200329"/>
          </a:xfrm>
          <a:prstGeom prst="rect">
            <a:avLst/>
          </a:prstGeom>
          <a:noFill/>
        </p:spPr>
        <p:txBody>
          <a:bodyPr wrap="square" rtlCol="0">
            <a:spAutoFit/>
          </a:bodyPr>
          <a:lstStyle/>
          <a:p>
            <a:pPr lvl="0">
              <a:spcBef>
                <a:spcPts val="200"/>
              </a:spcBef>
              <a:spcAft>
                <a:spcPts val="600"/>
              </a:spcAft>
            </a:pPr>
            <a:r>
              <a:rPr lang="en-CA" dirty="0">
                <a:solidFill>
                  <a:schemeClr val="bg1"/>
                </a:solidFill>
                <a:latin typeface="Arial" panose="020B0604020202020204" pitchFamily="34" charset="0"/>
                <a:cs typeface="Arial" panose="020B0604020202020204" pitchFamily="34" charset="0"/>
              </a:rPr>
              <a:t>Phase 1A increases plant throughput by 33% to 8 Mtpa by Q4 2026; Phase 2 decision expected in Q4 2025</a:t>
            </a:r>
          </a:p>
        </p:txBody>
      </p:sp>
      <p:pic>
        <p:nvPicPr>
          <p:cNvPr id="1026" name="Picture 2">
            <a:extLst>
              <a:ext uri="{FF2B5EF4-FFF2-40B4-BE49-F238E27FC236}">
                <a16:creationId xmlns:a16="http://schemas.microsoft.com/office/drawing/2014/main" id="{CCB9AF4B-C78A-2607-1382-270290E2F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50" y="4877161"/>
            <a:ext cx="1748782" cy="174878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54E6605-A61C-60D3-DACE-92A42AD99C45}"/>
              </a:ext>
            </a:extLst>
          </p:cNvPr>
          <p:cNvCxnSpPr/>
          <p:nvPr/>
        </p:nvCxnSpPr>
        <p:spPr>
          <a:xfrm>
            <a:off x="3354512" y="1782135"/>
            <a:ext cx="0" cy="1176938"/>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70CB34-7999-191B-C597-FC0E9610B4EB}"/>
              </a:ext>
            </a:extLst>
          </p:cNvPr>
          <p:cNvCxnSpPr/>
          <p:nvPr/>
        </p:nvCxnSpPr>
        <p:spPr>
          <a:xfrm>
            <a:off x="6104012" y="1243722"/>
            <a:ext cx="0" cy="5322007"/>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67759-ACB8-03F5-F3F2-22346F4A7CF4}"/>
              </a:ext>
            </a:extLst>
          </p:cNvPr>
          <p:cNvCxnSpPr/>
          <p:nvPr/>
        </p:nvCxnSpPr>
        <p:spPr>
          <a:xfrm>
            <a:off x="604290" y="4487277"/>
            <a:ext cx="11060435"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0A133DB-2323-50EF-2DCB-BA6F6B6B0F95}"/>
              </a:ext>
            </a:extLst>
          </p:cNvPr>
          <p:cNvSpPr txBox="1"/>
          <p:nvPr/>
        </p:nvSpPr>
        <p:spPr>
          <a:xfrm>
            <a:off x="7160454" y="3021307"/>
            <a:ext cx="2459768" cy="1200329"/>
          </a:xfrm>
          <a:prstGeom prst="rect">
            <a:avLst/>
          </a:prstGeom>
          <a:noFill/>
        </p:spPr>
        <p:txBody>
          <a:bodyPr wrap="square" rtlCol="0">
            <a:spAutoFit/>
          </a:bodyPr>
          <a:lstStyle/>
          <a:p>
            <a:pPr lvl="0">
              <a:spcBef>
                <a:spcPts val="200"/>
              </a:spcBef>
              <a:spcAft>
                <a:spcPts val="600"/>
              </a:spcAft>
            </a:pPr>
            <a:r>
              <a:rPr lang="en-CA" i="1" dirty="0">
                <a:solidFill>
                  <a:schemeClr val="bg1"/>
                </a:solidFill>
                <a:latin typeface="Arial" panose="020B0604020202020204" pitchFamily="34" charset="0"/>
                <a:cs typeface="Arial" panose="020B0604020202020204" pitchFamily="34" charset="0"/>
              </a:rPr>
              <a:t>No equity dilution </a:t>
            </a:r>
            <a:r>
              <a:rPr lang="en-CA" dirty="0">
                <a:solidFill>
                  <a:schemeClr val="bg1"/>
                </a:solidFill>
                <a:latin typeface="Arial" panose="020B0604020202020204" pitchFamily="34" charset="0"/>
                <a:cs typeface="Arial" panose="020B0604020202020204" pitchFamily="34" charset="0"/>
              </a:rPr>
              <a:t>during construction through to commercial production</a:t>
            </a:r>
          </a:p>
        </p:txBody>
      </p:sp>
      <p:sp>
        <p:nvSpPr>
          <p:cNvPr id="4" name="Oval 3">
            <a:extLst>
              <a:ext uri="{FF2B5EF4-FFF2-40B4-BE49-F238E27FC236}">
                <a16:creationId xmlns:a16="http://schemas.microsoft.com/office/drawing/2014/main" id="{8912B5BE-35C2-D9CF-438C-6A93046EBFD3}"/>
              </a:ext>
            </a:extLst>
          </p:cNvPr>
          <p:cNvSpPr/>
          <p:nvPr/>
        </p:nvSpPr>
        <p:spPr>
          <a:xfrm>
            <a:off x="6432714" y="3014739"/>
            <a:ext cx="729845" cy="712203"/>
          </a:xfrm>
          <a:prstGeom prst="ellipse">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a:extLst>
              <a:ext uri="{FF2B5EF4-FFF2-40B4-BE49-F238E27FC236}">
                <a16:creationId xmlns:a16="http://schemas.microsoft.com/office/drawing/2014/main" id="{71587222-A77B-D568-84AE-FE8C04373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969" y="3080800"/>
            <a:ext cx="569305" cy="569305"/>
          </a:xfrm>
          <a:prstGeom prst="rect">
            <a:avLst/>
          </a:prstGeom>
        </p:spPr>
      </p:pic>
    </p:spTree>
    <p:extLst>
      <p:ext uri="{BB962C8B-B14F-4D97-AF65-F5344CB8AC3E}">
        <p14:creationId xmlns:p14="http://schemas.microsoft.com/office/powerpoint/2010/main" val="5376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F4319-E305-E429-55AB-CE8C8E007C3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C0F6F3-47BA-7003-CD4D-5AC9A75CA7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 name="Rectangle 4">
            <a:extLst>
              <a:ext uri="{FF2B5EF4-FFF2-40B4-BE49-F238E27FC236}">
                <a16:creationId xmlns:a16="http://schemas.microsoft.com/office/drawing/2014/main" id="{626EBCC9-BD96-D07D-2FC8-8AD762BE067B}"/>
              </a:ext>
            </a:extLst>
          </p:cNvPr>
          <p:cNvSpPr/>
          <p:nvPr/>
        </p:nvSpPr>
        <p:spPr>
          <a:xfrm>
            <a:off x="496711" y="1159016"/>
            <a:ext cx="11243734" cy="50574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Placeholder 59">
            <a:extLst>
              <a:ext uri="{FF2B5EF4-FFF2-40B4-BE49-F238E27FC236}">
                <a16:creationId xmlns:a16="http://schemas.microsoft.com/office/drawing/2014/main" id="{186B43FF-9628-7F69-0201-7107EA6D81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553" y="1433937"/>
            <a:ext cx="1318693" cy="1318693"/>
          </a:xfrm>
          <a:prstGeom prst="rect">
            <a:avLst/>
          </a:prstGeom>
        </p:spPr>
      </p:pic>
      <p:sp>
        <p:nvSpPr>
          <p:cNvPr id="7" name="Slide Number Placeholder 1">
            <a:extLst>
              <a:ext uri="{FF2B5EF4-FFF2-40B4-BE49-F238E27FC236}">
                <a16:creationId xmlns:a16="http://schemas.microsoft.com/office/drawing/2014/main" id="{6D90CA5E-DBB1-F80E-A231-0F24200C4230}"/>
              </a:ext>
            </a:extLst>
          </p:cNvPr>
          <p:cNvSpPr>
            <a:spLocks noGrp="1"/>
          </p:cNvSpPr>
          <p:nvPr>
            <p:ph type="sldNum" sz="quarter" idx="20"/>
          </p:nvPr>
        </p:nvSpPr>
        <p:spPr>
          <a:xfrm>
            <a:off x="11095462" y="6448961"/>
            <a:ext cx="567801" cy="365125"/>
          </a:xfrm>
        </p:spPr>
        <p:txBody>
          <a:bodyPr/>
          <a:lstStyle/>
          <a:p>
            <a:fld id="{19695952-B7C9-4402-AB17-9B6478FEF815}" type="slidenum">
              <a:rPr lang="en-US" smtClean="0">
                <a:solidFill>
                  <a:schemeClr val="bg1"/>
                </a:solidFill>
              </a:rPr>
              <a:pPr/>
              <a:t>4</a:t>
            </a:fld>
            <a:endParaRPr lang="en-US">
              <a:solidFill>
                <a:schemeClr val="bg1"/>
              </a:solidFill>
            </a:endParaRPr>
          </a:p>
        </p:txBody>
      </p:sp>
      <p:sp>
        <p:nvSpPr>
          <p:cNvPr id="8" name="Title 3">
            <a:extLst>
              <a:ext uri="{FF2B5EF4-FFF2-40B4-BE49-F238E27FC236}">
                <a16:creationId xmlns:a16="http://schemas.microsoft.com/office/drawing/2014/main" id="{ADA6BDCD-8114-6F42-C14A-8E209B13A369}"/>
              </a:ext>
            </a:extLst>
          </p:cNvPr>
          <p:cNvSpPr>
            <a:spLocks noGrp="1"/>
          </p:cNvSpPr>
          <p:nvPr>
            <p:ph type="title"/>
          </p:nvPr>
        </p:nvSpPr>
        <p:spPr>
          <a:xfrm>
            <a:off x="623946" y="266702"/>
            <a:ext cx="10384751" cy="893982"/>
          </a:xfrm>
        </p:spPr>
        <p:txBody>
          <a:bodyPr>
            <a:normAutofit/>
          </a:bodyPr>
          <a:lstStyle/>
          <a:p>
            <a:r>
              <a:rPr lang="en-US" dirty="0"/>
              <a:t>Board and Management</a:t>
            </a:r>
            <a:endParaRPr lang="en-CA" dirty="0"/>
          </a:p>
        </p:txBody>
      </p:sp>
      <p:sp>
        <p:nvSpPr>
          <p:cNvPr id="9" name="Content Placeholder 9">
            <a:extLst>
              <a:ext uri="{FF2B5EF4-FFF2-40B4-BE49-F238E27FC236}">
                <a16:creationId xmlns:a16="http://schemas.microsoft.com/office/drawing/2014/main" id="{FECF98FD-22CE-A956-4BF7-DE5D1875A734}"/>
              </a:ext>
            </a:extLst>
          </p:cNvPr>
          <p:cNvSpPr txBox="1">
            <a:spLocks/>
          </p:cNvSpPr>
          <p:nvPr/>
        </p:nvSpPr>
        <p:spPr>
          <a:xfrm>
            <a:off x="3006687" y="2784188"/>
            <a:ext cx="2194236" cy="13259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900"/>
              </a:lnSpc>
              <a:spcBef>
                <a:spcPts val="300"/>
              </a:spcBef>
              <a:buNone/>
            </a:pPr>
            <a:r>
              <a:rPr lang="en-US" sz="800" b="1" dirty="0">
                <a:solidFill>
                  <a:srgbClr val="4E4D4D"/>
                </a:solidFill>
                <a:latin typeface="Arial" panose="020B0604020202020204" pitchFamily="34" charset="0"/>
                <a:cs typeface="Arial" panose="020B0604020202020204" pitchFamily="34" charset="0"/>
              </a:rPr>
              <a:t>Dale Andres</a:t>
            </a:r>
          </a:p>
          <a:p>
            <a:pPr marL="0" indent="0">
              <a:lnSpc>
                <a:spcPts val="900"/>
              </a:lnSpc>
              <a:spcBef>
                <a:spcPts val="300"/>
              </a:spcBef>
              <a:buNone/>
            </a:pPr>
            <a:r>
              <a:rPr lang="en-US" sz="800" i="1" dirty="0">
                <a:solidFill>
                  <a:srgbClr val="4E4D4D"/>
                </a:solidFill>
                <a:latin typeface="Arial" panose="020B0604020202020204" pitchFamily="34" charset="0"/>
                <a:cs typeface="Arial" panose="020B0604020202020204" pitchFamily="34" charset="0"/>
              </a:rPr>
              <a:t>Chief Executive Officer &amp; Director</a:t>
            </a:r>
          </a:p>
          <a:p>
            <a:pPr marL="0" indent="0">
              <a:lnSpc>
                <a:spcPts val="750"/>
              </a:lnSpc>
              <a:spcBef>
                <a:spcPts val="300"/>
              </a:spcBef>
              <a:buNone/>
            </a:pPr>
            <a:r>
              <a:rPr lang="en-US" sz="600" dirty="0">
                <a:solidFill>
                  <a:srgbClr val="4E4D4D"/>
                </a:solidFill>
                <a:latin typeface="Arial" panose="020B0604020202020204" pitchFamily="34" charset="0"/>
                <a:cs typeface="Arial" panose="020B0604020202020204" pitchFamily="34" charset="0"/>
              </a:rPr>
              <a:t>Dale Andres has more than 30 years' experience in the resource industry. Previously, he was Chief Executive Officer and Director of Gatos Silver, Inc. Prior to this, Mr. Andres also enjoyed a distinguished career of increasing seniority within Teck Resources Limited where he served as Senior Vice President, Base Metals, Senior Vice President, Copper, Vice President, Copper Strategy and North American Operations, Vice President, Gold and International Mining, as well as General Manager, Underground Mines.</a:t>
            </a:r>
          </a:p>
        </p:txBody>
      </p:sp>
      <p:sp>
        <p:nvSpPr>
          <p:cNvPr id="10" name="Content Placeholder 29">
            <a:extLst>
              <a:ext uri="{FF2B5EF4-FFF2-40B4-BE49-F238E27FC236}">
                <a16:creationId xmlns:a16="http://schemas.microsoft.com/office/drawing/2014/main" id="{6979514E-8DC9-33DE-E4B6-DD9E8E053D91}"/>
              </a:ext>
            </a:extLst>
          </p:cNvPr>
          <p:cNvSpPr txBox="1">
            <a:spLocks/>
          </p:cNvSpPr>
          <p:nvPr/>
        </p:nvSpPr>
        <p:spPr>
          <a:xfrm>
            <a:off x="5244295" y="2800383"/>
            <a:ext cx="1945709" cy="1325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900"/>
              </a:lnSpc>
              <a:spcBef>
                <a:spcPts val="300"/>
              </a:spcBef>
              <a:buNone/>
            </a:pPr>
            <a:r>
              <a:rPr lang="en-US" sz="800" b="1" dirty="0">
                <a:solidFill>
                  <a:srgbClr val="4E4D4D"/>
                </a:solidFill>
                <a:latin typeface="Arial" panose="020B0604020202020204" pitchFamily="34" charset="0"/>
                <a:cs typeface="Arial" panose="020B0604020202020204" pitchFamily="34" charset="0"/>
              </a:rPr>
              <a:t>Jeremy Langford </a:t>
            </a:r>
          </a:p>
          <a:p>
            <a:pPr marL="0" indent="0">
              <a:lnSpc>
                <a:spcPts val="900"/>
              </a:lnSpc>
              <a:spcBef>
                <a:spcPts val="300"/>
              </a:spcBef>
              <a:buNone/>
            </a:pPr>
            <a:r>
              <a:rPr lang="en-US" sz="800" i="1" dirty="0">
                <a:solidFill>
                  <a:srgbClr val="4E4D4D"/>
                </a:solidFill>
                <a:latin typeface="Arial" panose="020B0604020202020204" pitchFamily="34" charset="0"/>
                <a:cs typeface="Arial" panose="020B0604020202020204" pitchFamily="34" charset="0"/>
              </a:rPr>
              <a:t>President</a:t>
            </a:r>
          </a:p>
          <a:p>
            <a:pPr marL="0" indent="0">
              <a:lnSpc>
                <a:spcPts val="750"/>
              </a:lnSpc>
              <a:spcBef>
                <a:spcPts val="300"/>
              </a:spcBef>
              <a:buNone/>
            </a:pPr>
            <a:r>
              <a:rPr lang="en-US" sz="600" dirty="0">
                <a:solidFill>
                  <a:srgbClr val="4E4D4D"/>
                </a:solidFill>
                <a:latin typeface="Arial" panose="020B0604020202020204" pitchFamily="34" charset="0"/>
                <a:cs typeface="Arial" panose="020B0604020202020204" pitchFamily="34" charset="0"/>
              </a:rPr>
              <a:t>Jeremy Langford has multi-mine gold producer experience and an extensive proven track record in managing operations and the development of scale greenfield assets. Mr. Langford served most recently in the role of COO of </a:t>
            </a:r>
            <a:r>
              <a:rPr lang="en-US" sz="600" dirty="0" err="1">
                <a:solidFill>
                  <a:srgbClr val="4E4D4D"/>
                </a:solidFill>
                <a:latin typeface="Arial" panose="020B0604020202020204" pitchFamily="34" charset="0"/>
                <a:cs typeface="Arial" panose="020B0604020202020204" pitchFamily="34" charset="0"/>
              </a:rPr>
              <a:t>Centamin</a:t>
            </a:r>
            <a:r>
              <a:rPr lang="en-US" sz="600" dirty="0">
                <a:solidFill>
                  <a:srgbClr val="4E4D4D"/>
                </a:solidFill>
                <a:latin typeface="Arial" panose="020B0604020202020204" pitchFamily="34" charset="0"/>
                <a:cs typeface="Arial" panose="020B0604020202020204" pitchFamily="34" charset="0"/>
              </a:rPr>
              <a:t> Plc and prior to that COO &amp; EVP Construction and Technical Services with Endeavour Mining Corporation. Over the past 20+ years, Mr. Langford has led the successful execution of six large-scale gold development projects. </a:t>
            </a:r>
          </a:p>
          <a:p>
            <a:pPr marL="0" indent="0">
              <a:lnSpc>
                <a:spcPts val="900"/>
              </a:lnSpc>
              <a:spcBef>
                <a:spcPts val="300"/>
              </a:spcBef>
              <a:buNone/>
            </a:pPr>
            <a:endParaRPr lang="en-US" sz="700" dirty="0">
              <a:solidFill>
                <a:srgbClr val="4E4D4D"/>
              </a:solidFill>
              <a:latin typeface="Arial" panose="020B0604020202020204" pitchFamily="34" charset="0"/>
              <a:cs typeface="Arial" panose="020B0604020202020204" pitchFamily="34" charset="0"/>
            </a:endParaRPr>
          </a:p>
        </p:txBody>
      </p:sp>
      <p:sp>
        <p:nvSpPr>
          <p:cNvPr id="11" name="Content Placeholder 33">
            <a:extLst>
              <a:ext uri="{FF2B5EF4-FFF2-40B4-BE49-F238E27FC236}">
                <a16:creationId xmlns:a16="http://schemas.microsoft.com/office/drawing/2014/main" id="{A14751FF-4383-9CF8-D1B7-73B560D7CA85}"/>
              </a:ext>
            </a:extLst>
          </p:cNvPr>
          <p:cNvSpPr txBox="1">
            <a:spLocks/>
          </p:cNvSpPr>
          <p:nvPr/>
        </p:nvSpPr>
        <p:spPr>
          <a:xfrm>
            <a:off x="7321098" y="2793833"/>
            <a:ext cx="2151701" cy="1518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900"/>
              </a:lnSpc>
              <a:spcBef>
                <a:spcPts val="300"/>
              </a:spcBef>
              <a:buNone/>
            </a:pPr>
            <a:r>
              <a:rPr lang="en-US" sz="800" b="1" dirty="0">
                <a:solidFill>
                  <a:srgbClr val="4E4D4D"/>
                </a:solidFill>
                <a:latin typeface="Arial" panose="020B0604020202020204" pitchFamily="34" charset="0"/>
                <a:cs typeface="Arial" panose="020B0604020202020204" pitchFamily="34" charset="0"/>
              </a:rPr>
              <a:t>Gerrie van der Westhuizen</a:t>
            </a:r>
          </a:p>
          <a:p>
            <a:pPr marL="0" indent="0">
              <a:lnSpc>
                <a:spcPts val="900"/>
              </a:lnSpc>
              <a:spcBef>
                <a:spcPts val="300"/>
              </a:spcBef>
              <a:buNone/>
            </a:pPr>
            <a:r>
              <a:rPr lang="en-US" sz="800" i="1" dirty="0">
                <a:solidFill>
                  <a:srgbClr val="4E4D4D"/>
                </a:solidFill>
                <a:latin typeface="Arial" panose="020B0604020202020204" pitchFamily="34" charset="0"/>
                <a:cs typeface="Arial" panose="020B0604020202020204" pitchFamily="34" charset="0"/>
              </a:rPr>
              <a:t>Chief Financial Officer and Corporate Secretary </a:t>
            </a:r>
          </a:p>
          <a:p>
            <a:pPr marL="0" indent="0">
              <a:lnSpc>
                <a:spcPts val="725"/>
              </a:lnSpc>
              <a:spcBef>
                <a:spcPts val="300"/>
              </a:spcBef>
              <a:buNone/>
            </a:pPr>
            <a:r>
              <a:rPr lang="en-US" sz="600" dirty="0">
                <a:solidFill>
                  <a:srgbClr val="4E4D4D"/>
                </a:solidFill>
                <a:latin typeface="Arial" panose="020B0604020202020204" pitchFamily="34" charset="0"/>
                <a:cs typeface="Arial" panose="020B0604020202020204" pitchFamily="34" charset="0"/>
              </a:rPr>
              <a:t>Gerrie van der Westhuizen has more than 20 years’ experience serving in progressively senior positions in the mining and natural resources industry. Mr. Van der Westhuizen joined Artemis in January 2021 as VP Finance, prior to which he served as VP Finance for Galiano Gold Inc. Gerrie is a Chartered Accountant and began his career with PricewaterhouseCoopers where he was a manager in their mining group. He also serves on the Board of Directors of Velocity Minerals Ltd. </a:t>
            </a:r>
            <a:br>
              <a:rPr lang="en-US" sz="550" dirty="0">
                <a:solidFill>
                  <a:srgbClr val="4E4D4D"/>
                </a:solidFill>
                <a:latin typeface="Arial" panose="020B0604020202020204" pitchFamily="34" charset="0"/>
                <a:cs typeface="Arial" panose="020B0604020202020204" pitchFamily="34" charset="0"/>
              </a:rPr>
            </a:br>
            <a:endParaRPr lang="en-US" sz="550" dirty="0">
              <a:solidFill>
                <a:srgbClr val="4E4D4D"/>
              </a:solidFill>
              <a:latin typeface="Arial" panose="020B0604020202020204" pitchFamily="34" charset="0"/>
              <a:cs typeface="Arial" panose="020B0604020202020204" pitchFamily="34" charset="0"/>
            </a:endParaRPr>
          </a:p>
          <a:p>
            <a:pPr marL="0" indent="0">
              <a:lnSpc>
                <a:spcPts val="900"/>
              </a:lnSpc>
              <a:spcBef>
                <a:spcPts val="300"/>
              </a:spcBef>
              <a:buNone/>
            </a:pPr>
            <a:endParaRPr lang="en-US" sz="700" dirty="0">
              <a:solidFill>
                <a:srgbClr val="4E4D4D"/>
              </a:solidFill>
              <a:latin typeface="Arial" panose="020B0604020202020204" pitchFamily="34" charset="0"/>
              <a:cs typeface="Arial" panose="020B0604020202020204" pitchFamily="34" charset="0"/>
            </a:endParaRPr>
          </a:p>
        </p:txBody>
      </p:sp>
      <p:sp>
        <p:nvSpPr>
          <p:cNvPr id="12" name="Content Placeholder 35">
            <a:extLst>
              <a:ext uri="{FF2B5EF4-FFF2-40B4-BE49-F238E27FC236}">
                <a16:creationId xmlns:a16="http://schemas.microsoft.com/office/drawing/2014/main" id="{125C91C1-C115-5E03-3F0D-2A5FDD33F1EB}"/>
              </a:ext>
            </a:extLst>
          </p:cNvPr>
          <p:cNvSpPr txBox="1">
            <a:spLocks/>
          </p:cNvSpPr>
          <p:nvPr/>
        </p:nvSpPr>
        <p:spPr>
          <a:xfrm>
            <a:off x="9408853" y="2897824"/>
            <a:ext cx="1947211" cy="1325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900"/>
              </a:lnSpc>
              <a:spcBef>
                <a:spcPts val="300"/>
              </a:spcBef>
              <a:buNone/>
            </a:pPr>
            <a:r>
              <a:rPr lang="en-US" sz="800" b="1" dirty="0">
                <a:solidFill>
                  <a:srgbClr val="4E4D4D"/>
                </a:solidFill>
                <a:latin typeface="Arial" panose="020B0604020202020204" pitchFamily="34" charset="0"/>
                <a:cs typeface="Arial" panose="020B0604020202020204" pitchFamily="34" charset="0"/>
              </a:rPr>
              <a:t>Candice Alderson</a:t>
            </a:r>
          </a:p>
          <a:p>
            <a:pPr marL="0" indent="0">
              <a:lnSpc>
                <a:spcPts val="900"/>
              </a:lnSpc>
              <a:spcBef>
                <a:spcPts val="300"/>
              </a:spcBef>
              <a:buNone/>
            </a:pPr>
            <a:r>
              <a:rPr lang="en-US" sz="800" i="1" dirty="0">
                <a:solidFill>
                  <a:srgbClr val="4E4D4D"/>
                </a:solidFill>
                <a:latin typeface="Arial" panose="020B0604020202020204" pitchFamily="34" charset="0"/>
                <a:cs typeface="Arial" panose="020B0604020202020204" pitchFamily="34" charset="0"/>
              </a:rPr>
              <a:t>Chief ESG Officer</a:t>
            </a:r>
          </a:p>
          <a:p>
            <a:pPr marL="0" indent="0">
              <a:lnSpc>
                <a:spcPts val="800"/>
              </a:lnSpc>
              <a:spcBef>
                <a:spcPts val="300"/>
              </a:spcBef>
              <a:buNone/>
            </a:pPr>
            <a:r>
              <a:rPr lang="en-US" sz="600" dirty="0">
                <a:solidFill>
                  <a:srgbClr val="4E4D4D"/>
                </a:solidFill>
                <a:latin typeface="Arial" panose="020B0604020202020204" pitchFamily="34" charset="0"/>
                <a:cs typeface="Arial" panose="020B0604020202020204" pitchFamily="34" charset="0"/>
              </a:rPr>
              <a:t>Candice Alderson brings a legal and finance background with extensive major project management experience. Notably, Ms. Alderson most recently served as Senior Vice President, Infrastructure Investments for the Ledcor Group of Companies. She was also a member of Ledcor’s Inclusion and Diversity Committee. </a:t>
            </a:r>
          </a:p>
          <a:p>
            <a:pPr marL="0" indent="0">
              <a:lnSpc>
                <a:spcPts val="900"/>
              </a:lnSpc>
              <a:spcBef>
                <a:spcPts val="300"/>
              </a:spcBef>
              <a:buNone/>
            </a:pPr>
            <a:endParaRPr lang="en-US" sz="700" dirty="0">
              <a:solidFill>
                <a:srgbClr val="4E4D4D"/>
              </a:solidFill>
              <a:latin typeface="Arial" panose="020B0604020202020204" pitchFamily="34" charset="0"/>
              <a:cs typeface="Arial" panose="020B0604020202020204" pitchFamily="34" charset="0"/>
            </a:endParaRPr>
          </a:p>
        </p:txBody>
      </p:sp>
      <p:pic>
        <p:nvPicPr>
          <p:cNvPr id="13" name="Picture Placeholder 81">
            <a:extLst>
              <a:ext uri="{FF2B5EF4-FFF2-40B4-BE49-F238E27FC236}">
                <a16:creationId xmlns:a16="http://schemas.microsoft.com/office/drawing/2014/main" id="{883B27EC-F90E-9F6D-BEF2-39D7793CFC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97816" y="1417742"/>
            <a:ext cx="1325927" cy="1325927"/>
          </a:xfrm>
          <a:prstGeom prst="rect">
            <a:avLst/>
          </a:prstGeom>
          <a:ln>
            <a:noFill/>
          </a:ln>
        </p:spPr>
      </p:pic>
      <p:pic>
        <p:nvPicPr>
          <p:cNvPr id="14" name="Picture Placeholder 82">
            <a:extLst>
              <a:ext uri="{FF2B5EF4-FFF2-40B4-BE49-F238E27FC236}">
                <a16:creationId xmlns:a16="http://schemas.microsoft.com/office/drawing/2014/main" id="{A1C848B5-AA45-0ED4-DC86-24A90459D3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248" y="1433937"/>
            <a:ext cx="1325927" cy="1325927"/>
          </a:xfrm>
          <a:prstGeom prst="rect">
            <a:avLst/>
          </a:prstGeom>
        </p:spPr>
      </p:pic>
      <p:pic>
        <p:nvPicPr>
          <p:cNvPr id="15" name="Picture Placeholder 84">
            <a:extLst>
              <a:ext uri="{FF2B5EF4-FFF2-40B4-BE49-F238E27FC236}">
                <a16:creationId xmlns:a16="http://schemas.microsoft.com/office/drawing/2014/main" id="{3CB17884-CBE7-4F7C-D771-968016720F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4624" y="1433937"/>
            <a:ext cx="1325927" cy="1325927"/>
          </a:xfrm>
          <a:prstGeom prst="rect">
            <a:avLst/>
          </a:prstGeom>
        </p:spPr>
      </p:pic>
      <p:cxnSp>
        <p:nvCxnSpPr>
          <p:cNvPr id="16" name="Straight Connector 15">
            <a:extLst>
              <a:ext uri="{FF2B5EF4-FFF2-40B4-BE49-F238E27FC236}">
                <a16:creationId xmlns:a16="http://schemas.microsoft.com/office/drawing/2014/main" id="{74F9F872-3F2C-7642-9A5D-E2C0943EBFD3}"/>
              </a:ext>
            </a:extLst>
          </p:cNvPr>
          <p:cNvCxnSpPr>
            <a:cxnSpLocks/>
          </p:cNvCxnSpPr>
          <p:nvPr/>
        </p:nvCxnSpPr>
        <p:spPr>
          <a:xfrm>
            <a:off x="920978" y="4398762"/>
            <a:ext cx="10341272"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18" name="Content Placeholder 52">
            <a:extLst>
              <a:ext uri="{FF2B5EF4-FFF2-40B4-BE49-F238E27FC236}">
                <a16:creationId xmlns:a16="http://schemas.microsoft.com/office/drawing/2014/main" id="{6138EA35-358D-CF65-3D69-6CED135FA419}"/>
              </a:ext>
            </a:extLst>
          </p:cNvPr>
          <p:cNvSpPr txBox="1">
            <a:spLocks/>
          </p:cNvSpPr>
          <p:nvPr/>
        </p:nvSpPr>
        <p:spPr>
          <a:xfrm>
            <a:off x="9657851" y="5639199"/>
            <a:ext cx="1016712" cy="287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pPr>
            <a:r>
              <a:rPr lang="en-US" dirty="0">
                <a:solidFill>
                  <a:srgbClr val="4E4D4D"/>
                </a:solidFill>
                <a:latin typeface="Arial" panose="020B0604020202020204" pitchFamily="34" charset="0"/>
                <a:cs typeface="Arial" panose="020B0604020202020204" pitchFamily="34" charset="0"/>
              </a:rPr>
              <a:t>Janis </a:t>
            </a:r>
            <a:r>
              <a:rPr lang="en-US" dirty="0" err="1">
                <a:solidFill>
                  <a:srgbClr val="4E4D4D"/>
                </a:solidFill>
                <a:latin typeface="Arial" panose="020B0604020202020204" pitchFamily="34" charset="0"/>
                <a:cs typeface="Arial" panose="020B0604020202020204" pitchFamily="34" charset="0"/>
              </a:rPr>
              <a:t>Shandro</a:t>
            </a:r>
            <a:endParaRPr lang="en-US" b="0" dirty="0">
              <a:solidFill>
                <a:srgbClr val="4E4D4D"/>
              </a:solidFill>
              <a:latin typeface="Arial" panose="020B0604020202020204" pitchFamily="34" charset="0"/>
              <a:cs typeface="Arial" panose="020B0604020202020204" pitchFamily="34" charset="0"/>
            </a:endParaRPr>
          </a:p>
          <a:p>
            <a:pPr algn="ctr">
              <a:lnSpc>
                <a:spcPct val="100000"/>
              </a:lnSpc>
              <a:spcBef>
                <a:spcPts val="200"/>
              </a:spcBef>
            </a:pPr>
            <a:r>
              <a:rPr lang="en-US" b="0" i="1" dirty="0">
                <a:solidFill>
                  <a:srgbClr val="4E4D4D"/>
                </a:solidFill>
                <a:latin typeface="Arial" panose="020B0604020202020204" pitchFamily="34" charset="0"/>
                <a:cs typeface="Arial" panose="020B0604020202020204" pitchFamily="34" charset="0"/>
              </a:rPr>
              <a:t>Director</a:t>
            </a:r>
          </a:p>
        </p:txBody>
      </p:sp>
      <p:sp>
        <p:nvSpPr>
          <p:cNvPr id="19" name="Content Placeholder 59">
            <a:extLst>
              <a:ext uri="{FF2B5EF4-FFF2-40B4-BE49-F238E27FC236}">
                <a16:creationId xmlns:a16="http://schemas.microsoft.com/office/drawing/2014/main" id="{96AD687A-311E-8DD8-7856-340BBB8CF030}"/>
              </a:ext>
            </a:extLst>
          </p:cNvPr>
          <p:cNvSpPr txBox="1">
            <a:spLocks/>
          </p:cNvSpPr>
          <p:nvPr/>
        </p:nvSpPr>
        <p:spPr>
          <a:xfrm>
            <a:off x="3201958" y="5641215"/>
            <a:ext cx="1016712" cy="287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pPr>
            <a:r>
              <a:rPr lang="en-US" dirty="0">
                <a:solidFill>
                  <a:srgbClr val="4E4D4D"/>
                </a:solidFill>
                <a:latin typeface="Arial" panose="020B0604020202020204" pitchFamily="34" charset="0"/>
                <a:cs typeface="Arial" panose="020B0604020202020204" pitchFamily="34" charset="0"/>
              </a:rPr>
              <a:t>David Black</a:t>
            </a:r>
            <a:endParaRPr lang="en-US" b="0" dirty="0">
              <a:solidFill>
                <a:srgbClr val="4E4D4D"/>
              </a:solidFill>
              <a:latin typeface="Arial" panose="020B0604020202020204" pitchFamily="34" charset="0"/>
              <a:cs typeface="Arial" panose="020B0604020202020204" pitchFamily="34" charset="0"/>
            </a:endParaRPr>
          </a:p>
          <a:p>
            <a:pPr algn="ctr">
              <a:lnSpc>
                <a:spcPct val="100000"/>
              </a:lnSpc>
              <a:spcBef>
                <a:spcPts val="200"/>
              </a:spcBef>
            </a:pPr>
            <a:r>
              <a:rPr lang="en-US" b="0" i="1" dirty="0">
                <a:solidFill>
                  <a:srgbClr val="4E4D4D"/>
                </a:solidFill>
                <a:latin typeface="Arial" panose="020B0604020202020204" pitchFamily="34" charset="0"/>
                <a:cs typeface="Arial" panose="020B0604020202020204" pitchFamily="34" charset="0"/>
              </a:rPr>
              <a:t>Lead Director</a:t>
            </a:r>
          </a:p>
        </p:txBody>
      </p:sp>
      <p:pic>
        <p:nvPicPr>
          <p:cNvPr id="20" name="Picture Placeholder 96" descr="A person in a suit and tie&#10;&#10;Description automatically generated with medium confidence">
            <a:extLst>
              <a:ext uri="{FF2B5EF4-FFF2-40B4-BE49-F238E27FC236}">
                <a16:creationId xmlns:a16="http://schemas.microsoft.com/office/drawing/2014/main" id="{A90775E9-7D34-D6A2-F211-C527C6EB455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158" t="3603"/>
          <a:stretch/>
        </p:blipFill>
        <p:spPr>
          <a:xfrm>
            <a:off x="3262463" y="4609087"/>
            <a:ext cx="878403" cy="1009688"/>
          </a:xfrm>
          <a:prstGeom prst="rect">
            <a:avLst/>
          </a:prstGeom>
          <a:pattFill prst="pct5">
            <a:fgClr>
              <a:schemeClr val="accent1"/>
            </a:fgClr>
            <a:bgClr>
              <a:schemeClr val="bg1"/>
            </a:bgClr>
          </a:pattFill>
        </p:spPr>
      </p:pic>
      <p:pic>
        <p:nvPicPr>
          <p:cNvPr id="23" name="Picture 22" descr="A person smiling for the camera&#10;&#10;Description automatically generated with medium confidence">
            <a:extLst>
              <a:ext uri="{FF2B5EF4-FFF2-40B4-BE49-F238E27FC236}">
                <a16:creationId xmlns:a16="http://schemas.microsoft.com/office/drawing/2014/main" id="{FEED449D-598A-6934-3444-9414EC39834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057" r="8954" b="3486"/>
          <a:stretch>
            <a:fillRect/>
          </a:stretch>
        </p:blipFill>
        <p:spPr>
          <a:xfrm>
            <a:off x="7618326" y="4646156"/>
            <a:ext cx="884427" cy="1052828"/>
          </a:xfrm>
          <a:prstGeom prst="rect">
            <a:avLst/>
          </a:prstGeom>
        </p:spPr>
      </p:pic>
      <p:sp>
        <p:nvSpPr>
          <p:cNvPr id="24" name="Content Placeholder 51">
            <a:extLst>
              <a:ext uri="{FF2B5EF4-FFF2-40B4-BE49-F238E27FC236}">
                <a16:creationId xmlns:a16="http://schemas.microsoft.com/office/drawing/2014/main" id="{32CECEDB-333F-470C-D8C1-701B316EBB7F}"/>
              </a:ext>
            </a:extLst>
          </p:cNvPr>
          <p:cNvSpPr txBox="1">
            <a:spLocks/>
          </p:cNvSpPr>
          <p:nvPr/>
        </p:nvSpPr>
        <p:spPr>
          <a:xfrm>
            <a:off x="7546544" y="5700388"/>
            <a:ext cx="1016712" cy="287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pPr>
            <a:r>
              <a:rPr lang="en-US" dirty="0">
                <a:solidFill>
                  <a:srgbClr val="4E4D4D"/>
                </a:solidFill>
                <a:latin typeface="Arial" panose="020B0604020202020204" pitchFamily="34" charset="0"/>
                <a:cs typeface="Arial" panose="020B0604020202020204" pitchFamily="34" charset="0"/>
              </a:rPr>
              <a:t>Elise Rees</a:t>
            </a:r>
            <a:endParaRPr lang="en-US" b="0" dirty="0">
              <a:solidFill>
                <a:srgbClr val="4E4D4D"/>
              </a:solidFill>
              <a:latin typeface="Arial" panose="020B0604020202020204" pitchFamily="34" charset="0"/>
              <a:cs typeface="Arial" panose="020B0604020202020204" pitchFamily="34" charset="0"/>
            </a:endParaRPr>
          </a:p>
          <a:p>
            <a:pPr algn="ctr">
              <a:lnSpc>
                <a:spcPct val="100000"/>
              </a:lnSpc>
              <a:spcBef>
                <a:spcPts val="200"/>
              </a:spcBef>
            </a:pPr>
            <a:r>
              <a:rPr lang="en-US" b="0" i="1" dirty="0">
                <a:solidFill>
                  <a:srgbClr val="4E4D4D"/>
                </a:solidFill>
                <a:latin typeface="Arial" panose="020B0604020202020204" pitchFamily="34" charset="0"/>
                <a:cs typeface="Arial" panose="020B0604020202020204" pitchFamily="34" charset="0"/>
              </a:rPr>
              <a:t>Director</a:t>
            </a:r>
          </a:p>
        </p:txBody>
      </p:sp>
      <p:sp>
        <p:nvSpPr>
          <p:cNvPr id="25" name="Content Placeholder 59">
            <a:extLst>
              <a:ext uri="{FF2B5EF4-FFF2-40B4-BE49-F238E27FC236}">
                <a16:creationId xmlns:a16="http://schemas.microsoft.com/office/drawing/2014/main" id="{79EADD6D-7478-502B-A71B-1F42AD13798B}"/>
              </a:ext>
            </a:extLst>
          </p:cNvPr>
          <p:cNvSpPr txBox="1">
            <a:spLocks/>
          </p:cNvSpPr>
          <p:nvPr/>
        </p:nvSpPr>
        <p:spPr>
          <a:xfrm>
            <a:off x="5356551" y="5677072"/>
            <a:ext cx="1016712" cy="287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pPr>
            <a:r>
              <a:rPr lang="en-US">
                <a:solidFill>
                  <a:srgbClr val="4E4D4D"/>
                </a:solidFill>
                <a:latin typeface="Arial" panose="020B0604020202020204" pitchFamily="34" charset="0"/>
                <a:cs typeface="Arial" panose="020B0604020202020204" pitchFamily="34" charset="0"/>
              </a:rPr>
              <a:t>Lisa Ethans</a:t>
            </a:r>
            <a:endParaRPr lang="en-US" b="0">
              <a:solidFill>
                <a:srgbClr val="4E4D4D"/>
              </a:solidFill>
              <a:latin typeface="Arial" panose="020B0604020202020204" pitchFamily="34" charset="0"/>
              <a:cs typeface="Arial" panose="020B0604020202020204" pitchFamily="34" charset="0"/>
            </a:endParaRPr>
          </a:p>
          <a:p>
            <a:pPr algn="ctr">
              <a:lnSpc>
                <a:spcPct val="100000"/>
              </a:lnSpc>
              <a:spcBef>
                <a:spcPts val="200"/>
              </a:spcBef>
            </a:pPr>
            <a:r>
              <a:rPr lang="en-US" b="0" i="1">
                <a:solidFill>
                  <a:srgbClr val="4E4D4D"/>
                </a:solidFill>
                <a:latin typeface="Arial" panose="020B0604020202020204" pitchFamily="34" charset="0"/>
                <a:cs typeface="Arial" panose="020B0604020202020204" pitchFamily="34" charset="0"/>
              </a:rPr>
              <a:t>Director</a:t>
            </a:r>
          </a:p>
        </p:txBody>
      </p:sp>
      <p:pic>
        <p:nvPicPr>
          <p:cNvPr id="26" name="Picture 25" descr="A picture containing person, smiling&#10;&#10;Description automatically generated">
            <a:extLst>
              <a:ext uri="{FF2B5EF4-FFF2-40B4-BE49-F238E27FC236}">
                <a16:creationId xmlns:a16="http://schemas.microsoft.com/office/drawing/2014/main" id="{213B1D8A-84F4-F2B3-6B0B-494BA79228E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452" t="4213" r="5810"/>
          <a:stretch/>
        </p:blipFill>
        <p:spPr>
          <a:xfrm>
            <a:off x="5437187" y="4643433"/>
            <a:ext cx="878403" cy="1007188"/>
          </a:xfrm>
          <a:prstGeom prst="rect">
            <a:avLst/>
          </a:prstGeom>
        </p:spPr>
      </p:pic>
      <p:pic>
        <p:nvPicPr>
          <p:cNvPr id="27" name="Picture 26" descr="A close-up of a person smiling&#10;&#10;Description automatically generated">
            <a:extLst>
              <a:ext uri="{FF2B5EF4-FFF2-40B4-BE49-F238E27FC236}">
                <a16:creationId xmlns:a16="http://schemas.microsoft.com/office/drawing/2014/main" id="{32B56E91-C474-1ED5-184D-80F0DAFFED4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04" t="1951" r="1563" b="15701"/>
          <a:stretch/>
        </p:blipFill>
        <p:spPr>
          <a:xfrm>
            <a:off x="9721268" y="4596388"/>
            <a:ext cx="865373" cy="1016712"/>
          </a:xfrm>
          <a:prstGeom prst="rect">
            <a:avLst/>
          </a:prstGeom>
        </p:spPr>
      </p:pic>
      <p:cxnSp>
        <p:nvCxnSpPr>
          <p:cNvPr id="36" name="Straight Connector 35">
            <a:extLst>
              <a:ext uri="{FF2B5EF4-FFF2-40B4-BE49-F238E27FC236}">
                <a16:creationId xmlns:a16="http://schemas.microsoft.com/office/drawing/2014/main" id="{26339316-1290-51DF-C5E7-D7EC2D3B94C6}"/>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pic>
        <p:nvPicPr>
          <p:cNvPr id="37" name="Picture 36" descr="Logo, company name&#10;&#10;Description automatically generated">
            <a:extLst>
              <a:ext uri="{FF2B5EF4-FFF2-40B4-BE49-F238E27FC236}">
                <a16:creationId xmlns:a16="http://schemas.microsoft.com/office/drawing/2014/main" id="{AC7B6073-7FF6-3B1F-05A0-6435207A11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81918" y="160842"/>
            <a:ext cx="882585" cy="703862"/>
          </a:xfrm>
          <a:prstGeom prst="rect">
            <a:avLst/>
          </a:prstGeom>
        </p:spPr>
      </p:pic>
      <p:sp>
        <p:nvSpPr>
          <p:cNvPr id="56" name="Content Placeholder 51">
            <a:extLst>
              <a:ext uri="{FF2B5EF4-FFF2-40B4-BE49-F238E27FC236}">
                <a16:creationId xmlns:a16="http://schemas.microsoft.com/office/drawing/2014/main" id="{98FF5825-E9E9-4B2F-975F-FFA17976FDDD}"/>
              </a:ext>
            </a:extLst>
          </p:cNvPr>
          <p:cNvSpPr txBox="1">
            <a:spLocks/>
          </p:cNvSpPr>
          <p:nvPr/>
        </p:nvSpPr>
        <p:spPr>
          <a:xfrm>
            <a:off x="1027621" y="5674056"/>
            <a:ext cx="1016712" cy="287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800" b="1"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200"/>
              </a:spcBef>
            </a:pPr>
            <a:r>
              <a:rPr lang="en-US" dirty="0">
                <a:solidFill>
                  <a:srgbClr val="4E4D4D"/>
                </a:solidFill>
                <a:latin typeface="Arial" panose="020B0604020202020204" pitchFamily="34" charset="0"/>
                <a:cs typeface="Arial" panose="020B0604020202020204" pitchFamily="34" charset="0"/>
              </a:rPr>
              <a:t>Ryan Beedie</a:t>
            </a:r>
            <a:endParaRPr lang="en-US" b="0" dirty="0">
              <a:solidFill>
                <a:srgbClr val="4E4D4D"/>
              </a:solidFill>
              <a:latin typeface="Arial" panose="020B0604020202020204" pitchFamily="34" charset="0"/>
              <a:cs typeface="Arial" panose="020B0604020202020204" pitchFamily="34" charset="0"/>
            </a:endParaRPr>
          </a:p>
          <a:p>
            <a:pPr algn="ctr">
              <a:lnSpc>
                <a:spcPct val="100000"/>
              </a:lnSpc>
              <a:spcBef>
                <a:spcPts val="200"/>
              </a:spcBef>
            </a:pPr>
            <a:r>
              <a:rPr lang="en-US" b="0" i="1" dirty="0">
                <a:solidFill>
                  <a:srgbClr val="4E4D4D"/>
                </a:solidFill>
                <a:latin typeface="Arial" panose="020B0604020202020204" pitchFamily="34" charset="0"/>
                <a:cs typeface="Arial" panose="020B0604020202020204" pitchFamily="34" charset="0"/>
              </a:rPr>
              <a:t>Director</a:t>
            </a:r>
          </a:p>
        </p:txBody>
      </p:sp>
      <p:pic>
        <p:nvPicPr>
          <p:cNvPr id="57" name="Picture Placeholder 108" descr="A person in a suit&#10;&#10;Description automatically generated with medium confidence">
            <a:extLst>
              <a:ext uri="{FF2B5EF4-FFF2-40B4-BE49-F238E27FC236}">
                <a16:creationId xmlns:a16="http://schemas.microsoft.com/office/drawing/2014/main" id="{F7E156A9-D5D7-2FC3-1695-5946AB0D0A6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638" r="11143"/>
          <a:stretch/>
        </p:blipFill>
        <p:spPr>
          <a:xfrm>
            <a:off x="1114438" y="4596388"/>
            <a:ext cx="886758" cy="1052828"/>
          </a:xfrm>
          <a:prstGeom prst="rect">
            <a:avLst/>
          </a:prstGeom>
          <a:pattFill prst="pct5">
            <a:fgClr>
              <a:schemeClr val="accent1"/>
            </a:fgClr>
            <a:bgClr>
              <a:schemeClr val="bg1"/>
            </a:bgClr>
          </a:pattFill>
        </p:spPr>
      </p:pic>
      <p:pic>
        <p:nvPicPr>
          <p:cNvPr id="2" name="Picture Placeholder 81">
            <a:extLst>
              <a:ext uri="{FF2B5EF4-FFF2-40B4-BE49-F238E27FC236}">
                <a16:creationId xmlns:a16="http://schemas.microsoft.com/office/drawing/2014/main" id="{0DD9486D-0C8A-ECA2-F645-F36AC01FC9C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74668" y="1417742"/>
            <a:ext cx="1325927" cy="1325927"/>
          </a:xfrm>
          <a:prstGeom prst="rect">
            <a:avLst/>
          </a:prstGeom>
          <a:ln>
            <a:noFill/>
          </a:ln>
        </p:spPr>
      </p:pic>
      <p:sp>
        <p:nvSpPr>
          <p:cNvPr id="3" name="Content Placeholder 9">
            <a:extLst>
              <a:ext uri="{FF2B5EF4-FFF2-40B4-BE49-F238E27FC236}">
                <a16:creationId xmlns:a16="http://schemas.microsoft.com/office/drawing/2014/main" id="{F50F4C0B-6818-702B-7FBC-9FA08C3ECE8F}"/>
              </a:ext>
            </a:extLst>
          </p:cNvPr>
          <p:cNvSpPr txBox="1">
            <a:spLocks/>
          </p:cNvSpPr>
          <p:nvPr/>
        </p:nvSpPr>
        <p:spPr>
          <a:xfrm>
            <a:off x="982250" y="2784188"/>
            <a:ext cx="1657020" cy="13259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900"/>
              </a:lnSpc>
              <a:spcBef>
                <a:spcPts val="300"/>
              </a:spcBef>
              <a:buNone/>
            </a:pPr>
            <a:r>
              <a:rPr lang="en-US" sz="800" b="1" dirty="0">
                <a:solidFill>
                  <a:srgbClr val="4E4D4D"/>
                </a:solidFill>
                <a:latin typeface="Arial" panose="020B0604020202020204" pitchFamily="34" charset="0"/>
                <a:cs typeface="Arial" panose="020B0604020202020204" pitchFamily="34" charset="0"/>
              </a:rPr>
              <a:t>Steven Dean</a:t>
            </a:r>
          </a:p>
          <a:p>
            <a:pPr marL="0" indent="0">
              <a:lnSpc>
                <a:spcPts val="900"/>
              </a:lnSpc>
              <a:spcBef>
                <a:spcPts val="300"/>
              </a:spcBef>
              <a:buNone/>
            </a:pPr>
            <a:r>
              <a:rPr lang="en-US" sz="800" i="1" dirty="0">
                <a:solidFill>
                  <a:srgbClr val="4E4D4D"/>
                </a:solidFill>
                <a:latin typeface="Arial" panose="020B0604020202020204" pitchFamily="34" charset="0"/>
                <a:cs typeface="Arial" panose="020B0604020202020204" pitchFamily="34" charset="0"/>
              </a:rPr>
              <a:t>Executive Chair</a:t>
            </a:r>
          </a:p>
          <a:p>
            <a:pPr marL="0" indent="0">
              <a:lnSpc>
                <a:spcPts val="800"/>
              </a:lnSpc>
              <a:spcBef>
                <a:spcPts val="300"/>
              </a:spcBef>
              <a:buNone/>
            </a:pPr>
            <a:r>
              <a:rPr lang="en-US" sz="600" dirty="0">
                <a:solidFill>
                  <a:srgbClr val="4E4D4D"/>
                </a:solidFill>
                <a:latin typeface="Arial" panose="020B0604020202020204" pitchFamily="34" charset="0"/>
                <a:cs typeface="Arial" panose="020B0604020202020204" pitchFamily="34" charset="0"/>
              </a:rPr>
              <a:t>Steven Dean has extensive experience internationally in mining, including as President of Teck Cominco Limited (now Teck Resources Ltd.). More recently, Mr. Dean was Chairman, CEO and founder of Atlantic Gold Corporation, which was sold to St. Barbara Limited in 2019. He also serves as Chairman of Oceanic Iron Ore Corp. (TSX-V: FEO).</a:t>
            </a:r>
          </a:p>
        </p:txBody>
      </p:sp>
    </p:spTree>
    <p:extLst>
      <p:ext uri="{BB962C8B-B14F-4D97-AF65-F5344CB8AC3E}">
        <p14:creationId xmlns:p14="http://schemas.microsoft.com/office/powerpoint/2010/main" val="260435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952" y="3500853"/>
            <a:ext cx="3520410" cy="2832474"/>
          </a:xfrm>
          <a:prstGeom prst="rect">
            <a:avLst/>
          </a:prstGeom>
        </p:spPr>
      </p:pic>
      <p:sp>
        <p:nvSpPr>
          <p:cNvPr id="4" name="Slide Number Placeholder 3">
            <a:extLst>
              <a:ext uri="{FF2B5EF4-FFF2-40B4-BE49-F238E27FC236}">
                <a16:creationId xmlns:a16="http://schemas.microsoft.com/office/drawing/2014/main" id="{0C436C41-8295-E840-8958-208A3377B1A8}"/>
              </a:ext>
            </a:extLst>
          </p:cNvPr>
          <p:cNvSpPr>
            <a:spLocks noGrp="1"/>
          </p:cNvSpPr>
          <p:nvPr>
            <p:ph type="sldNum" sz="quarter" idx="20"/>
          </p:nvPr>
        </p:nvSpPr>
        <p:spPr/>
        <p:txBody>
          <a:bodyPr/>
          <a:lstStyle/>
          <a:p>
            <a:fld id="{19695952-B7C9-4402-AB17-9B6478FEF815}" type="slidenum">
              <a:rPr lang="en-US" smtClean="0">
                <a:solidFill>
                  <a:srgbClr val="4E4D4D"/>
                </a:solidFill>
              </a:rPr>
              <a:pPr/>
              <a:t>5</a:t>
            </a:fld>
            <a:endParaRPr lang="en-US" dirty="0">
              <a:solidFill>
                <a:srgbClr val="4E4D4D"/>
              </a:solidFill>
            </a:endParaRPr>
          </a:p>
        </p:txBody>
      </p:sp>
      <p:sp>
        <p:nvSpPr>
          <p:cNvPr id="2" name="Title 1">
            <a:extLst>
              <a:ext uri="{FF2B5EF4-FFF2-40B4-BE49-F238E27FC236}">
                <a16:creationId xmlns:a16="http://schemas.microsoft.com/office/drawing/2014/main" id="{6D809C25-CD24-C44C-A512-E8465CFFDB2F}"/>
              </a:ext>
            </a:extLst>
          </p:cNvPr>
          <p:cNvSpPr>
            <a:spLocks noGrp="1"/>
          </p:cNvSpPr>
          <p:nvPr>
            <p:ph type="title"/>
          </p:nvPr>
        </p:nvSpPr>
        <p:spPr/>
        <p:txBody>
          <a:bodyPr>
            <a:normAutofit/>
          </a:bodyPr>
          <a:lstStyle/>
          <a:p>
            <a:r>
              <a:rPr lang="en-US" sz="2600" dirty="0">
                <a:cs typeface="Poppins Medium" panose="00000600000000000000" pitchFamily="2" charset="0"/>
              </a:rPr>
              <a:t>Blackwater Mine: Canada’s Newest Gold and Silver Mine</a:t>
            </a:r>
            <a:endParaRPr lang="en-US" sz="2600" dirty="0"/>
          </a:p>
        </p:txBody>
      </p:sp>
      <p:cxnSp>
        <p:nvCxnSpPr>
          <p:cNvPr id="11" name="Straight Connector 10"/>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974B83F-0FD7-DCFB-6BEE-6C86661057E2}"/>
              </a:ext>
            </a:extLst>
          </p:cNvPr>
          <p:cNvSpPr txBox="1"/>
          <p:nvPr/>
        </p:nvSpPr>
        <p:spPr>
          <a:xfrm>
            <a:off x="738188" y="1585090"/>
            <a:ext cx="6728088" cy="5006208"/>
          </a:xfrm>
          <a:prstGeom prst="rect">
            <a:avLst/>
          </a:prstGeom>
          <a:solidFill>
            <a:srgbClr val="F2F2F2">
              <a:alpha val="85098"/>
            </a:srgbClr>
          </a:solidFill>
          <a:effectLst/>
        </p:spPr>
        <p:txBody>
          <a:bodyPr wrap="square" rtlCol="0">
            <a:spAutoFit/>
          </a:bodyPr>
          <a:lstStyle/>
          <a:p>
            <a:endParaRPr lang="en-US" dirty="0"/>
          </a:p>
        </p:txBody>
      </p:sp>
      <p:sp>
        <p:nvSpPr>
          <p:cNvPr id="6" name="TextBox 5">
            <a:extLst>
              <a:ext uri="{FF2B5EF4-FFF2-40B4-BE49-F238E27FC236}">
                <a16:creationId xmlns:a16="http://schemas.microsoft.com/office/drawing/2014/main" id="{95D297C3-39F3-0121-D86B-8A8289463C9D}"/>
              </a:ext>
            </a:extLst>
          </p:cNvPr>
          <p:cNvSpPr txBox="1"/>
          <p:nvPr/>
        </p:nvSpPr>
        <p:spPr>
          <a:xfrm>
            <a:off x="1164864" y="1798842"/>
            <a:ext cx="6336370" cy="4745979"/>
          </a:xfrm>
          <a:prstGeom prst="rect">
            <a:avLst/>
          </a:prstGeom>
          <a:noFill/>
        </p:spPr>
        <p:txBody>
          <a:bodyPr wrap="square" rtlCol="0">
            <a:spAutoFit/>
          </a:bodyPr>
          <a:lstStyle/>
          <a:p>
            <a:pPr>
              <a:spcBef>
                <a:spcPts val="600"/>
              </a:spcBef>
              <a:buClr>
                <a:srgbClr val="FFC000"/>
              </a:buClr>
            </a:pPr>
            <a:r>
              <a:rPr lang="en-CA" sz="1400" dirty="0">
                <a:solidFill>
                  <a:srgbClr val="4E4D4D"/>
                </a:solidFill>
                <a:latin typeface="Arial"/>
                <a:cs typeface="Arial"/>
              </a:rPr>
              <a:t>Acquired by Artemis Gold in </a:t>
            </a:r>
            <a:r>
              <a:rPr lang="en-US" sz="1400" dirty="0">
                <a:solidFill>
                  <a:srgbClr val="4E4D4D"/>
                </a:solidFill>
                <a:latin typeface="Arial" panose="020B0604020202020204" pitchFamily="34" charset="0"/>
                <a:cs typeface="Arial" panose="020B0604020202020204" pitchFamily="34" charset="0"/>
              </a:rPr>
              <a:t>August 2020</a:t>
            </a:r>
          </a:p>
          <a:p>
            <a:pPr marL="361950" indent="-180975">
              <a:lnSpc>
                <a:spcPct val="110000"/>
              </a:lnSpc>
              <a:spcBef>
                <a:spcPts val="300"/>
              </a:spcBef>
              <a:buClr>
                <a:srgbClr val="E6B711"/>
              </a:buClr>
              <a:buFont typeface="Arial" panose="020B0604020202020204" pitchFamily="34" charset="0"/>
              <a:buChar char="•"/>
            </a:pPr>
            <a:r>
              <a:rPr lang="en-US" sz="1400" dirty="0">
                <a:solidFill>
                  <a:srgbClr val="4E4D4D"/>
                </a:solidFill>
                <a:latin typeface="Arial"/>
                <a:cs typeface="Arial"/>
              </a:rPr>
              <a:t>Major works construction commenced in Q1 2023 </a:t>
            </a:r>
          </a:p>
          <a:p>
            <a:pPr marL="361950" indent="-180975">
              <a:lnSpc>
                <a:spcPct val="110000"/>
              </a:lnSpc>
              <a:spcBef>
                <a:spcPts val="300"/>
              </a:spcBef>
              <a:buClr>
                <a:srgbClr val="E6B711"/>
              </a:buClr>
              <a:buFont typeface="Arial" panose="020B0604020202020204" pitchFamily="34" charset="0"/>
              <a:buChar char="•"/>
            </a:pPr>
            <a:r>
              <a:rPr lang="en-US" sz="1400" dirty="0">
                <a:solidFill>
                  <a:srgbClr val="4E4D4D"/>
                </a:solidFill>
                <a:latin typeface="Arial"/>
                <a:cs typeface="Arial"/>
              </a:rPr>
              <a:t>First gold poured in January 2025</a:t>
            </a:r>
          </a:p>
          <a:p>
            <a:pPr marL="361950" indent="-180975">
              <a:lnSpc>
                <a:spcPct val="110000"/>
              </a:lnSpc>
              <a:spcBef>
                <a:spcPts val="300"/>
              </a:spcBef>
              <a:buClr>
                <a:srgbClr val="E6B711"/>
              </a:buClr>
              <a:buFont typeface="Arial" panose="020B0604020202020204" pitchFamily="34" charset="0"/>
              <a:buChar char="•"/>
            </a:pPr>
            <a:r>
              <a:rPr lang="en-US" sz="1400" dirty="0">
                <a:solidFill>
                  <a:srgbClr val="4E4D4D"/>
                </a:solidFill>
                <a:latin typeface="Arial"/>
                <a:cs typeface="Arial"/>
              </a:rPr>
              <a:t>Commercial production </a:t>
            </a:r>
            <a:r>
              <a:rPr lang="en-US" sz="1400" dirty="0">
                <a:solidFill>
                  <a:srgbClr val="4E4D4D"/>
                </a:solidFill>
                <a:latin typeface="Arial" panose="020B0604020202020204" pitchFamily="34" charset="0"/>
                <a:cs typeface="Arial" panose="020B0604020202020204" pitchFamily="34" charset="0"/>
              </a:rPr>
              <a:t>declared in May 2025</a:t>
            </a:r>
          </a:p>
          <a:p>
            <a:pPr>
              <a:lnSpc>
                <a:spcPct val="110000"/>
              </a:lnSpc>
              <a:spcBef>
                <a:spcPts val="600"/>
              </a:spcBef>
            </a:pPr>
            <a:r>
              <a:rPr lang="en-CA" sz="1400" dirty="0">
                <a:solidFill>
                  <a:srgbClr val="4E4D4D"/>
                </a:solidFill>
                <a:latin typeface="Arial"/>
                <a:cs typeface="Arial"/>
              </a:rPr>
              <a:t>Located in British Columbia, a </a:t>
            </a:r>
            <a:r>
              <a:rPr lang="en-CA" sz="1400" b="1" dirty="0">
                <a:solidFill>
                  <a:srgbClr val="4E4D4D"/>
                </a:solidFill>
                <a:latin typeface="Arial"/>
                <a:cs typeface="Arial"/>
              </a:rPr>
              <a:t>Tier 1 jurisdiction</a:t>
            </a:r>
          </a:p>
          <a:p>
            <a:pPr marL="361950" indent="-180975">
              <a:lnSpc>
                <a:spcPct val="110000"/>
              </a:lnSpc>
              <a:spcBef>
                <a:spcPts val="300"/>
              </a:spcBef>
              <a:buClr>
                <a:srgbClr val="E6B711"/>
              </a:buClr>
              <a:buFont typeface="Arial" panose="020B0604020202020204" pitchFamily="34" charset="0"/>
              <a:buChar char="•"/>
            </a:pPr>
            <a:r>
              <a:rPr lang="en-CA" sz="1400" dirty="0">
                <a:solidFill>
                  <a:srgbClr val="4E4D4D"/>
                </a:solidFill>
                <a:latin typeface="Arial"/>
                <a:cs typeface="Arial"/>
              </a:rPr>
              <a:t>Moderate climate; year-round access</a:t>
            </a:r>
          </a:p>
          <a:p>
            <a:pPr marL="361950" indent="-180975">
              <a:lnSpc>
                <a:spcPct val="110000"/>
              </a:lnSpc>
              <a:spcBef>
                <a:spcPts val="300"/>
              </a:spcBef>
              <a:buClr>
                <a:srgbClr val="E6B711"/>
              </a:buClr>
              <a:buFont typeface="Arial" panose="020B0604020202020204" pitchFamily="34" charset="0"/>
              <a:buChar char="•"/>
            </a:pPr>
            <a:r>
              <a:rPr lang="en-CA" sz="1400" dirty="0">
                <a:solidFill>
                  <a:srgbClr val="4E4D4D"/>
                </a:solidFill>
                <a:latin typeface="Arial"/>
                <a:cs typeface="Arial"/>
              </a:rPr>
              <a:t>Supportive government policy and effective regulations</a:t>
            </a:r>
          </a:p>
          <a:p>
            <a:pPr marL="361950" indent="-180975">
              <a:lnSpc>
                <a:spcPct val="110000"/>
              </a:lnSpc>
              <a:spcBef>
                <a:spcPts val="300"/>
              </a:spcBef>
              <a:buClr>
                <a:srgbClr val="E6B711"/>
              </a:buClr>
              <a:buFont typeface="Arial" panose="020B0604020202020204" pitchFamily="34" charset="0"/>
              <a:buChar char="•"/>
            </a:pPr>
            <a:r>
              <a:rPr lang="en-CA" sz="1400" dirty="0">
                <a:solidFill>
                  <a:srgbClr val="4E4D4D"/>
                </a:solidFill>
                <a:latin typeface="Arial"/>
                <a:cs typeface="Arial"/>
              </a:rPr>
              <a:t>Politically and socially stable</a:t>
            </a:r>
          </a:p>
          <a:p>
            <a:pPr marL="361950" indent="-180975">
              <a:lnSpc>
                <a:spcPct val="110000"/>
              </a:lnSpc>
              <a:spcBef>
                <a:spcPts val="300"/>
              </a:spcBef>
              <a:buClr>
                <a:srgbClr val="E6B711"/>
              </a:buClr>
              <a:buFont typeface="Arial" panose="020B0604020202020204" pitchFamily="34" charset="0"/>
              <a:buChar char="•"/>
            </a:pPr>
            <a:r>
              <a:rPr lang="en-CA" sz="1400" dirty="0">
                <a:solidFill>
                  <a:srgbClr val="4E4D4D"/>
                </a:solidFill>
                <a:latin typeface="Arial"/>
                <a:cs typeface="Arial"/>
              </a:rPr>
              <a:t>Recognized as a centre of excellence for geologic, financial, environmental and social expertise</a:t>
            </a:r>
          </a:p>
          <a:p>
            <a:pPr marL="361950" indent="-180975">
              <a:lnSpc>
                <a:spcPct val="110000"/>
              </a:lnSpc>
              <a:spcBef>
                <a:spcPts val="300"/>
              </a:spcBef>
              <a:buClr>
                <a:srgbClr val="E6B711"/>
              </a:buClr>
              <a:buFont typeface="Arial" panose="020B0604020202020204" pitchFamily="34" charset="0"/>
              <a:buChar char="•"/>
            </a:pPr>
            <a:r>
              <a:rPr lang="en-CA" sz="1400" dirty="0">
                <a:solidFill>
                  <a:srgbClr val="4E4D4D"/>
                </a:solidFill>
                <a:latin typeface="Arial"/>
                <a:cs typeface="Arial"/>
              </a:rPr>
              <a:t>Quality infrastructure: roads, power, water, communications</a:t>
            </a:r>
          </a:p>
          <a:p>
            <a:pPr marL="361950" indent="-180975">
              <a:lnSpc>
                <a:spcPct val="110000"/>
              </a:lnSpc>
              <a:spcBef>
                <a:spcPts val="300"/>
              </a:spcBef>
              <a:spcAft>
                <a:spcPts val="300"/>
              </a:spcAft>
              <a:buClr>
                <a:srgbClr val="E6B711"/>
              </a:buClr>
              <a:buFont typeface="Arial" panose="020B0604020202020204" pitchFamily="34" charset="0"/>
              <a:buChar char="•"/>
            </a:pPr>
            <a:r>
              <a:rPr lang="en-CA" sz="1400" dirty="0">
                <a:solidFill>
                  <a:srgbClr val="4E4D4D"/>
                </a:solidFill>
                <a:latin typeface="Arial"/>
                <a:cs typeface="Arial"/>
              </a:rPr>
              <a:t>Ranked the world’s least risky mining jurisdiction in 2017 and 2018 (</a:t>
            </a:r>
            <a:r>
              <a:rPr lang="en-CA" sz="1400" i="1" dirty="0">
                <a:solidFill>
                  <a:srgbClr val="4E4D4D"/>
                </a:solidFill>
                <a:latin typeface="Arial"/>
                <a:cs typeface="Arial"/>
              </a:rPr>
              <a:t>Mining Journal – World Risk Report</a:t>
            </a:r>
            <a:r>
              <a:rPr lang="en-CA" sz="1400" dirty="0">
                <a:solidFill>
                  <a:srgbClr val="4E4D4D"/>
                </a:solidFill>
                <a:latin typeface="Arial"/>
                <a:cs typeface="Arial"/>
              </a:rPr>
              <a:t>)</a:t>
            </a:r>
          </a:p>
          <a:p>
            <a:pPr>
              <a:lnSpc>
                <a:spcPct val="110000"/>
              </a:lnSpc>
              <a:spcBef>
                <a:spcPts val="1200"/>
              </a:spcBef>
              <a:spcAft>
                <a:spcPts val="300"/>
              </a:spcAft>
            </a:pPr>
            <a:r>
              <a:rPr lang="en-CA" sz="1400" b="1" dirty="0">
                <a:solidFill>
                  <a:srgbClr val="4E4D4D"/>
                </a:solidFill>
                <a:latin typeface="Arial"/>
                <a:cs typeface="Arial"/>
              </a:rPr>
              <a:t>Renewable</a:t>
            </a:r>
            <a:r>
              <a:rPr lang="en-CA" sz="1400" dirty="0">
                <a:solidFill>
                  <a:srgbClr val="4E4D4D"/>
                </a:solidFill>
                <a:latin typeface="Arial"/>
                <a:cs typeface="Arial"/>
              </a:rPr>
              <a:t>, low-emission and low-cost hydroelectric power</a:t>
            </a:r>
          </a:p>
          <a:p>
            <a:pPr>
              <a:lnSpc>
                <a:spcPct val="110000"/>
              </a:lnSpc>
              <a:spcBef>
                <a:spcPts val="1200"/>
              </a:spcBef>
              <a:spcAft>
                <a:spcPts val="300"/>
              </a:spcAft>
            </a:pPr>
            <a:r>
              <a:rPr lang="en-CA" sz="1400" b="1" dirty="0">
                <a:solidFill>
                  <a:srgbClr val="4E4D4D"/>
                </a:solidFill>
                <a:latin typeface="Arial"/>
                <a:cs typeface="Arial"/>
              </a:rPr>
              <a:t>First Nations </a:t>
            </a:r>
            <a:r>
              <a:rPr lang="en-CA" sz="1400" dirty="0">
                <a:solidFill>
                  <a:srgbClr val="4E4D4D"/>
                </a:solidFill>
                <a:latin typeface="Arial"/>
                <a:cs typeface="Arial"/>
              </a:rPr>
              <a:t>and community </a:t>
            </a:r>
            <a:r>
              <a:rPr lang="en-CA" sz="1400" b="1" dirty="0">
                <a:solidFill>
                  <a:srgbClr val="4E4D4D"/>
                </a:solidFill>
                <a:latin typeface="Arial"/>
                <a:cs typeface="Arial"/>
              </a:rPr>
              <a:t>support</a:t>
            </a:r>
            <a:r>
              <a:rPr lang="en-CA" sz="1400" dirty="0">
                <a:solidFill>
                  <a:srgbClr val="4E4D4D"/>
                </a:solidFill>
                <a:latin typeface="Arial"/>
                <a:cs typeface="Arial"/>
              </a:rPr>
              <a:t>; workforce comprised of ~40% local and ~25% Indigenous</a:t>
            </a:r>
          </a:p>
        </p:txBody>
      </p:sp>
      <p:sp>
        <p:nvSpPr>
          <p:cNvPr id="7" name="TextBox 6">
            <a:extLst>
              <a:ext uri="{FF2B5EF4-FFF2-40B4-BE49-F238E27FC236}">
                <a16:creationId xmlns:a16="http://schemas.microsoft.com/office/drawing/2014/main" id="{7EA240F3-2B26-4144-B0AB-B9E920FCA0CA}"/>
              </a:ext>
            </a:extLst>
          </p:cNvPr>
          <p:cNvSpPr txBox="1"/>
          <p:nvPr/>
        </p:nvSpPr>
        <p:spPr>
          <a:xfrm>
            <a:off x="7593893" y="1728945"/>
            <a:ext cx="3859919" cy="1721433"/>
          </a:xfrm>
          <a:prstGeom prst="rect">
            <a:avLst/>
          </a:prstGeom>
          <a:noFill/>
        </p:spPr>
        <p:txBody>
          <a:bodyPr wrap="square" rtlCol="0">
            <a:spAutoFit/>
          </a:bodyPr>
          <a:lstStyle/>
          <a:p>
            <a:pPr marL="95250" indent="-95250">
              <a:lnSpc>
                <a:spcPct val="110000"/>
              </a:lnSpc>
              <a:spcBef>
                <a:spcPts val="600"/>
              </a:spcBef>
              <a:spcAft>
                <a:spcPts val="600"/>
              </a:spcAft>
            </a:pPr>
            <a:r>
              <a:rPr lang="en-CA" sz="1400" i="1" dirty="0">
                <a:solidFill>
                  <a:schemeClr val="bg1"/>
                </a:solidFill>
                <a:latin typeface="Arial"/>
                <a:cs typeface="Arial"/>
              </a:rPr>
              <a:t>“</a:t>
            </a:r>
            <a:r>
              <a:rPr lang="en-US" sz="1300" i="1" dirty="0">
                <a:solidFill>
                  <a:srgbClr val="4E4D4D"/>
                </a:solidFill>
                <a:latin typeface="Arial"/>
                <a:cs typeface="Arial"/>
              </a:rPr>
              <a:t>The reason for the interest in investment in B.C. is the stable investment climate, </a:t>
            </a:r>
            <a:r>
              <a:rPr lang="en-US" sz="1300" b="1" i="1" dirty="0">
                <a:solidFill>
                  <a:srgbClr val="4E4D4D"/>
                </a:solidFill>
                <a:latin typeface="Arial"/>
                <a:cs typeface="Arial"/>
              </a:rPr>
              <a:t>when you get your regulatory approvals, you can be assured you're going to be able to continue to operate and your investment is secure </a:t>
            </a:r>
            <a:r>
              <a:rPr lang="en-US" sz="1300" i="1" dirty="0">
                <a:solidFill>
                  <a:srgbClr val="4E4D4D"/>
                </a:solidFill>
                <a:latin typeface="Arial"/>
                <a:cs typeface="Arial"/>
              </a:rPr>
              <a:t>…” </a:t>
            </a:r>
          </a:p>
          <a:p>
            <a:pPr marL="361950" indent="-95250">
              <a:lnSpc>
                <a:spcPct val="110000"/>
              </a:lnSpc>
              <a:spcBef>
                <a:spcPts val="600"/>
              </a:spcBef>
            </a:pPr>
            <a:r>
              <a:rPr lang="en-US" sz="1100" b="1" i="1" dirty="0">
                <a:solidFill>
                  <a:srgbClr val="E6B711"/>
                </a:solidFill>
                <a:latin typeface="Arial"/>
                <a:cs typeface="Arial"/>
              </a:rPr>
              <a:t>– DAVID EBY, PREMIER OF BRITISH COLUMBIA, BC NATURAL RESOURCES FORUM, JAN 2024</a:t>
            </a:r>
            <a:endParaRPr lang="en-CA" sz="1100" b="1" dirty="0">
              <a:solidFill>
                <a:srgbClr val="E6B711"/>
              </a:solidFill>
              <a:latin typeface="Arial"/>
              <a:cs typeface="Arial"/>
            </a:endParaRPr>
          </a:p>
        </p:txBody>
      </p:sp>
      <p:sp>
        <p:nvSpPr>
          <p:cNvPr id="8" name="TextBox 7"/>
          <p:cNvSpPr txBox="1"/>
          <p:nvPr/>
        </p:nvSpPr>
        <p:spPr>
          <a:xfrm>
            <a:off x="738188" y="1229146"/>
            <a:ext cx="10771324" cy="369332"/>
          </a:xfrm>
          <a:prstGeom prst="rect">
            <a:avLst/>
          </a:prstGeom>
          <a:solidFill>
            <a:srgbClr val="E6B711"/>
          </a:solidFill>
          <a:ln>
            <a:noFill/>
          </a:ln>
        </p:spPr>
        <p:txBody>
          <a:bodyPr wrap="square" rtlCol="0">
            <a:spAutoFit/>
          </a:bodyPr>
          <a:lstStyle/>
          <a:p>
            <a:pPr algn="ctr"/>
            <a:r>
              <a:rPr lang="en-CA" b="1" dirty="0">
                <a:solidFill>
                  <a:srgbClr val="4E4D4D"/>
                </a:solidFill>
                <a:latin typeface="Arial" panose="020B0604020202020204" pitchFamily="34" charset="0"/>
                <a:cs typeface="Arial" panose="020B0604020202020204" pitchFamily="34" charset="0"/>
              </a:rPr>
              <a:t>British Columbia hosts industry leading, best-in-class ESG</a:t>
            </a:r>
            <a:endParaRPr lang="en-US" b="1"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447" y="2925960"/>
            <a:ext cx="273459" cy="27345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159" y="5869002"/>
            <a:ext cx="273459" cy="273459"/>
          </a:xfrm>
          <a:prstGeom prst="rect">
            <a:avLst/>
          </a:prstGeom>
        </p:spPr>
      </p:pic>
      <p:pic>
        <p:nvPicPr>
          <p:cNvPr id="9" name="Picture 8">
            <a:extLst>
              <a:ext uri="{FF2B5EF4-FFF2-40B4-BE49-F238E27FC236}">
                <a16:creationId xmlns:a16="http://schemas.microsoft.com/office/drawing/2014/main" id="{80DBA6B8-A054-C3F7-EF5B-AFC1B0DA6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03" y="1798842"/>
            <a:ext cx="273459" cy="273459"/>
          </a:xfrm>
          <a:prstGeom prst="rect">
            <a:avLst/>
          </a:prstGeom>
        </p:spPr>
      </p:pic>
      <p:pic>
        <p:nvPicPr>
          <p:cNvPr id="10" name="Picture 9">
            <a:extLst>
              <a:ext uri="{FF2B5EF4-FFF2-40B4-BE49-F238E27FC236}">
                <a16:creationId xmlns:a16="http://schemas.microsoft.com/office/drawing/2014/main" id="{5C5E9D80-1B30-B5BD-F6D2-69BE757B8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728" y="5466643"/>
            <a:ext cx="273459" cy="273459"/>
          </a:xfrm>
          <a:prstGeom prst="rect">
            <a:avLst/>
          </a:prstGeom>
        </p:spPr>
      </p:pic>
    </p:spTree>
    <p:extLst>
      <p:ext uri="{BB962C8B-B14F-4D97-AF65-F5344CB8AC3E}">
        <p14:creationId xmlns:p14="http://schemas.microsoft.com/office/powerpoint/2010/main" val="275258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CBD31-29EA-2BF2-CF6B-7FB3A5A9A77B}"/>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9FBF6203-A3BE-AE47-08C6-7BB5E59FDB7B}"/>
              </a:ext>
            </a:extLst>
          </p:cNvPr>
          <p:cNvSpPr/>
          <p:nvPr/>
        </p:nvSpPr>
        <p:spPr>
          <a:xfrm>
            <a:off x="6233916" y="1376314"/>
            <a:ext cx="5367337" cy="2300141"/>
          </a:xfrm>
          <a:prstGeom prst="rect">
            <a:avLst/>
          </a:prstGeom>
          <a:solidFill>
            <a:srgbClr val="4E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a:extLst>
              <a:ext uri="{FF2B5EF4-FFF2-40B4-BE49-F238E27FC236}">
                <a16:creationId xmlns:a16="http://schemas.microsoft.com/office/drawing/2014/main" id="{F090F29C-23EA-3B47-61D5-4B9A285DDD67}"/>
              </a:ext>
            </a:extLst>
          </p:cNvPr>
          <p:cNvSpPr/>
          <p:nvPr/>
        </p:nvSpPr>
        <p:spPr>
          <a:xfrm>
            <a:off x="6233916" y="3799002"/>
            <a:ext cx="5367337" cy="2300141"/>
          </a:xfrm>
          <a:prstGeom prst="rect">
            <a:avLst/>
          </a:prstGeom>
          <a:solidFill>
            <a:srgbClr val="4E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41307882-E700-D21B-3834-D61AD23B524C}"/>
              </a:ext>
            </a:extLst>
          </p:cNvPr>
          <p:cNvSpPr/>
          <p:nvPr/>
        </p:nvSpPr>
        <p:spPr>
          <a:xfrm>
            <a:off x="728662" y="3799002"/>
            <a:ext cx="5367337" cy="2300141"/>
          </a:xfrm>
          <a:prstGeom prst="rect">
            <a:avLst/>
          </a:prstGeom>
          <a:solidFill>
            <a:srgbClr val="4E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24AAD9AC-04D0-5BC0-45C8-347461F51041}"/>
              </a:ext>
            </a:extLst>
          </p:cNvPr>
          <p:cNvSpPr/>
          <p:nvPr/>
        </p:nvSpPr>
        <p:spPr>
          <a:xfrm>
            <a:off x="728662" y="1376313"/>
            <a:ext cx="5367337" cy="2300141"/>
          </a:xfrm>
          <a:prstGeom prst="rect">
            <a:avLst/>
          </a:prstGeom>
          <a:solidFill>
            <a:srgbClr val="4E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1">
            <a:extLst>
              <a:ext uri="{FF2B5EF4-FFF2-40B4-BE49-F238E27FC236}">
                <a16:creationId xmlns:a16="http://schemas.microsoft.com/office/drawing/2014/main" id="{D4C0491B-73B5-D4FE-F949-172D18EC4329}"/>
              </a:ext>
            </a:extLst>
          </p:cNvPr>
          <p:cNvSpPr>
            <a:spLocks noGrp="1"/>
          </p:cNvSpPr>
          <p:nvPr>
            <p:ph type="sldNum" sz="quarter" idx="20"/>
          </p:nvPr>
        </p:nvSpPr>
        <p:spPr>
          <a:xfrm>
            <a:off x="11095462" y="6448961"/>
            <a:ext cx="567801" cy="365125"/>
          </a:xfrm>
        </p:spPr>
        <p:txBody>
          <a:bodyPr/>
          <a:lstStyle/>
          <a:p>
            <a:fld id="{19695952-B7C9-4402-AB17-9B6478FEF815}" type="slidenum">
              <a:rPr lang="en-US" smtClean="0">
                <a:solidFill>
                  <a:srgbClr val="4E4D4D"/>
                </a:solidFill>
              </a:rPr>
              <a:pPr/>
              <a:t>6</a:t>
            </a:fld>
            <a:endParaRPr lang="en-US" dirty="0">
              <a:solidFill>
                <a:srgbClr val="4E4D4D"/>
              </a:solidFill>
            </a:endParaRPr>
          </a:p>
        </p:txBody>
      </p:sp>
      <p:sp>
        <p:nvSpPr>
          <p:cNvPr id="8" name="Title 3">
            <a:extLst>
              <a:ext uri="{FF2B5EF4-FFF2-40B4-BE49-F238E27FC236}">
                <a16:creationId xmlns:a16="http://schemas.microsoft.com/office/drawing/2014/main" id="{6A628839-7BDF-669C-6D57-301C2BC09E51}"/>
              </a:ext>
            </a:extLst>
          </p:cNvPr>
          <p:cNvSpPr>
            <a:spLocks noGrp="1"/>
          </p:cNvSpPr>
          <p:nvPr>
            <p:ph type="title"/>
          </p:nvPr>
        </p:nvSpPr>
        <p:spPr>
          <a:xfrm>
            <a:off x="623946" y="266702"/>
            <a:ext cx="10384751" cy="893982"/>
          </a:xfrm>
        </p:spPr>
        <p:txBody>
          <a:bodyPr>
            <a:normAutofit/>
          </a:bodyPr>
          <a:lstStyle/>
          <a:p>
            <a:r>
              <a:rPr lang="en-US" sz="2600" dirty="0"/>
              <a:t>2025 – A Transformative Year for Artemis Gold</a:t>
            </a:r>
            <a:endParaRPr lang="en-CA" sz="2600" dirty="0"/>
          </a:p>
        </p:txBody>
      </p:sp>
      <p:cxnSp>
        <p:nvCxnSpPr>
          <p:cNvPr id="36" name="Straight Connector 35">
            <a:extLst>
              <a:ext uri="{FF2B5EF4-FFF2-40B4-BE49-F238E27FC236}">
                <a16:creationId xmlns:a16="http://schemas.microsoft.com/office/drawing/2014/main" id="{79B3E205-D4E1-FA94-7E37-FFF64CDA9036}"/>
              </a:ext>
            </a:extLst>
          </p:cNvPr>
          <p:cNvCxnSpPr/>
          <p:nvPr/>
        </p:nvCxnSpPr>
        <p:spPr>
          <a:xfrm>
            <a:off x="728663"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0211BA-F83F-960D-1C81-828C064B9DB7}"/>
              </a:ext>
            </a:extLst>
          </p:cNvPr>
          <p:cNvSpPr txBox="1"/>
          <p:nvPr/>
        </p:nvSpPr>
        <p:spPr>
          <a:xfrm>
            <a:off x="2451933" y="4351283"/>
            <a:ext cx="3036241" cy="1077218"/>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Leadership transition </a:t>
            </a:r>
            <a:r>
              <a:rPr lang="en-US" sz="1600" dirty="0">
                <a:solidFill>
                  <a:schemeClr val="bg1"/>
                </a:solidFill>
                <a:latin typeface="Arial" panose="020B0604020202020204" pitchFamily="34" charset="0"/>
                <a:cs typeface="Arial" panose="020B0604020202020204" pitchFamily="34" charset="0"/>
              </a:rPr>
              <a:t>– Dale Andres appointed CEO; Jeremy Langford President;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Steven Dean Executive Chair</a:t>
            </a:r>
          </a:p>
        </p:txBody>
      </p:sp>
      <p:sp>
        <p:nvSpPr>
          <p:cNvPr id="12" name="TextBox 11">
            <a:extLst>
              <a:ext uri="{FF2B5EF4-FFF2-40B4-BE49-F238E27FC236}">
                <a16:creationId xmlns:a16="http://schemas.microsoft.com/office/drawing/2014/main" id="{E83B9308-3931-C4B8-A343-22D1AE7DFF5F}"/>
              </a:ext>
            </a:extLst>
          </p:cNvPr>
          <p:cNvSpPr txBox="1"/>
          <p:nvPr/>
        </p:nvSpPr>
        <p:spPr>
          <a:xfrm>
            <a:off x="2451933" y="1741553"/>
            <a:ext cx="3559820" cy="1569660"/>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Transition from development to production </a:t>
            </a:r>
            <a:r>
              <a:rPr lang="en-US" sz="1600" dirty="0">
                <a:solidFill>
                  <a:schemeClr val="bg1"/>
                </a:solidFill>
                <a:latin typeface="Arial" panose="020B0604020202020204" pitchFamily="34" charset="0"/>
                <a:cs typeface="Arial" panose="020B0604020202020204" pitchFamily="34" charset="0"/>
              </a:rPr>
              <a:t>– construction complete in 22 months; commercial production just three months after first gold pour; now advancing Phase 1A step change project</a:t>
            </a:r>
          </a:p>
        </p:txBody>
      </p:sp>
      <p:sp>
        <p:nvSpPr>
          <p:cNvPr id="15" name="TextBox 14">
            <a:extLst>
              <a:ext uri="{FF2B5EF4-FFF2-40B4-BE49-F238E27FC236}">
                <a16:creationId xmlns:a16="http://schemas.microsoft.com/office/drawing/2014/main" id="{EDD38643-D58A-AFF6-0D67-090E3B78D89F}"/>
              </a:ext>
            </a:extLst>
          </p:cNvPr>
          <p:cNvSpPr txBox="1"/>
          <p:nvPr/>
        </p:nvSpPr>
        <p:spPr>
          <a:xfrm>
            <a:off x="7954199" y="1703468"/>
            <a:ext cx="3156771" cy="1569660"/>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Low-cost production </a:t>
            </a:r>
            <a:r>
              <a:rPr lang="en-US" sz="1600" dirty="0">
                <a:solidFill>
                  <a:schemeClr val="bg1"/>
                </a:solidFill>
                <a:latin typeface="Arial" panose="020B0604020202020204" pitchFamily="34" charset="0"/>
                <a:cs typeface="Arial" panose="020B0604020202020204" pitchFamily="34" charset="0"/>
              </a:rPr>
              <a:t>in a record gold price environment leading to strong cash flow and financial flexibility; delivered solid Q2 2025 results post-commercial production</a:t>
            </a:r>
          </a:p>
        </p:txBody>
      </p:sp>
      <p:sp>
        <p:nvSpPr>
          <p:cNvPr id="17" name="TextBox 16">
            <a:extLst>
              <a:ext uri="{FF2B5EF4-FFF2-40B4-BE49-F238E27FC236}">
                <a16:creationId xmlns:a16="http://schemas.microsoft.com/office/drawing/2014/main" id="{FE4D43BD-DABA-DDFF-A5D6-E5474D0C8621}"/>
              </a:ext>
            </a:extLst>
          </p:cNvPr>
          <p:cNvSpPr txBox="1"/>
          <p:nvPr/>
        </p:nvSpPr>
        <p:spPr>
          <a:xfrm>
            <a:off x="7921238" y="4077033"/>
            <a:ext cx="3449002" cy="1687513"/>
          </a:xfrm>
          <a:prstGeom prst="rect">
            <a:avLst/>
          </a:prstGeom>
          <a:noFill/>
        </p:spPr>
        <p:txBody>
          <a:bodyPr wrap="square" rtlCol="0">
            <a:spAutoFit/>
          </a:bodyPr>
          <a:lstStyle/>
          <a:p>
            <a:pPr>
              <a:lnSpc>
                <a:spcPts val="2100"/>
              </a:lnSpc>
            </a:pPr>
            <a:r>
              <a:rPr lang="en-US" sz="1600" b="1" dirty="0">
                <a:solidFill>
                  <a:schemeClr val="bg1"/>
                </a:solidFill>
                <a:latin typeface="Arial" panose="020B0604020202020204" pitchFamily="34" charset="0"/>
                <a:cs typeface="Arial" panose="020B0604020202020204" pitchFamily="34" charset="0"/>
              </a:rPr>
              <a:t>Near-term plan to further expand Blackwater </a:t>
            </a:r>
            <a:r>
              <a:rPr lang="en-US" sz="1600" dirty="0">
                <a:solidFill>
                  <a:schemeClr val="bg1"/>
                </a:solidFill>
                <a:latin typeface="Arial" panose="020B0604020202020204" pitchFamily="34" charset="0"/>
                <a:cs typeface="Arial" panose="020B0604020202020204" pitchFamily="34" charset="0"/>
              </a:rPr>
              <a:t>by accelerating Phase 2 expansion, solidifying Blackwater as one of Canada’s largest, lowest-cost, and environmentally responsible gold mines </a:t>
            </a:r>
          </a:p>
        </p:txBody>
      </p:sp>
      <p:pic>
        <p:nvPicPr>
          <p:cNvPr id="5" name="Picture 4">
            <a:extLst>
              <a:ext uri="{FF2B5EF4-FFF2-40B4-BE49-F238E27FC236}">
                <a16:creationId xmlns:a16="http://schemas.microsoft.com/office/drawing/2014/main" id="{50A010ED-36A4-FF0E-C72C-48E180DD8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37" y="1853158"/>
            <a:ext cx="1346451" cy="1346451"/>
          </a:xfrm>
          <a:prstGeom prst="rect">
            <a:avLst/>
          </a:prstGeom>
        </p:spPr>
      </p:pic>
      <p:pic>
        <p:nvPicPr>
          <p:cNvPr id="19" name="Picture 18">
            <a:extLst>
              <a:ext uri="{FF2B5EF4-FFF2-40B4-BE49-F238E27FC236}">
                <a16:creationId xmlns:a16="http://schemas.microsoft.com/office/drawing/2014/main" id="{92B7ED55-AA19-9C61-AF92-246B54C2D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832" y="1853158"/>
            <a:ext cx="1346451" cy="1346451"/>
          </a:xfrm>
          <a:prstGeom prst="rect">
            <a:avLst/>
          </a:prstGeom>
        </p:spPr>
      </p:pic>
      <p:pic>
        <p:nvPicPr>
          <p:cNvPr id="20" name="Picture 19">
            <a:extLst>
              <a:ext uri="{FF2B5EF4-FFF2-40B4-BE49-F238E27FC236}">
                <a16:creationId xmlns:a16="http://schemas.microsoft.com/office/drawing/2014/main" id="{0E461E0F-86BA-127E-E0D0-FFBD821383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1238" y="4247565"/>
            <a:ext cx="1346451" cy="1346451"/>
          </a:xfrm>
          <a:prstGeom prst="rect">
            <a:avLst/>
          </a:prstGeom>
        </p:spPr>
      </p:pic>
      <p:pic>
        <p:nvPicPr>
          <p:cNvPr id="21" name="Picture 20">
            <a:extLst>
              <a:ext uri="{FF2B5EF4-FFF2-40B4-BE49-F238E27FC236}">
                <a16:creationId xmlns:a16="http://schemas.microsoft.com/office/drawing/2014/main" id="{C0180B3D-8FF8-63AF-B476-EADD5A0177A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1689" y="4216667"/>
            <a:ext cx="1346451" cy="1346451"/>
          </a:xfrm>
          <a:prstGeom prst="rect">
            <a:avLst/>
          </a:prstGeom>
        </p:spPr>
      </p:pic>
    </p:spTree>
    <p:extLst>
      <p:ext uri="{BB962C8B-B14F-4D97-AF65-F5344CB8AC3E}">
        <p14:creationId xmlns:p14="http://schemas.microsoft.com/office/powerpoint/2010/main" val="131890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9724-9EDD-873F-1841-B41054BEDCFF}"/>
            </a:ext>
          </a:extLst>
        </p:cNvPr>
        <p:cNvGrpSpPr/>
        <p:nvPr/>
      </p:nvGrpSpPr>
      <p:grpSpPr>
        <a:xfrm>
          <a:off x="0" y="0"/>
          <a:ext cx="0" cy="0"/>
          <a:chOff x="0" y="0"/>
          <a:chExt cx="0" cy="0"/>
        </a:xfrm>
      </p:grpSpPr>
      <p:sp>
        <p:nvSpPr>
          <p:cNvPr id="31" name="Arrow: Pentagon 30">
            <a:extLst>
              <a:ext uri="{FF2B5EF4-FFF2-40B4-BE49-F238E27FC236}">
                <a16:creationId xmlns:a16="http://schemas.microsoft.com/office/drawing/2014/main" id="{59174452-4EAA-4349-9F65-3E2BC61EDDEF}"/>
              </a:ext>
            </a:extLst>
          </p:cNvPr>
          <p:cNvSpPr/>
          <p:nvPr/>
        </p:nvSpPr>
        <p:spPr>
          <a:xfrm>
            <a:off x="1450674" y="3567667"/>
            <a:ext cx="2315005" cy="669297"/>
          </a:xfrm>
          <a:prstGeom prst="homePlate">
            <a:avLst>
              <a:gd name="adj" fmla="val 31407"/>
            </a:avLst>
          </a:prstGeom>
          <a:solidFill>
            <a:srgbClr val="4F5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6BAA8BAC-0ECA-1783-F6A3-91DA3BA98B55}"/>
              </a:ext>
            </a:extLst>
          </p:cNvPr>
          <p:cNvSpPr txBox="1"/>
          <p:nvPr/>
        </p:nvSpPr>
        <p:spPr>
          <a:xfrm>
            <a:off x="1932106" y="3743309"/>
            <a:ext cx="184713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UNIT COSTS</a:t>
            </a:r>
          </a:p>
        </p:txBody>
      </p:sp>
      <p:sp>
        <p:nvSpPr>
          <p:cNvPr id="28" name="Arrow: Pentagon 27">
            <a:extLst>
              <a:ext uri="{FF2B5EF4-FFF2-40B4-BE49-F238E27FC236}">
                <a16:creationId xmlns:a16="http://schemas.microsoft.com/office/drawing/2014/main" id="{E03522C1-D66A-B7E9-93E6-5505C5EAD8D5}"/>
              </a:ext>
            </a:extLst>
          </p:cNvPr>
          <p:cNvSpPr/>
          <p:nvPr/>
        </p:nvSpPr>
        <p:spPr>
          <a:xfrm>
            <a:off x="1450674" y="1496151"/>
            <a:ext cx="2315005" cy="669297"/>
          </a:xfrm>
          <a:prstGeom prst="homePlate">
            <a:avLst>
              <a:gd name="adj" fmla="val 31407"/>
            </a:avLst>
          </a:prstGeom>
          <a:solidFill>
            <a:srgbClr val="4F5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1">
            <a:extLst>
              <a:ext uri="{FF2B5EF4-FFF2-40B4-BE49-F238E27FC236}">
                <a16:creationId xmlns:a16="http://schemas.microsoft.com/office/drawing/2014/main" id="{9FAE05D8-E752-F4F1-5448-7F5F08B137C0}"/>
              </a:ext>
            </a:extLst>
          </p:cNvPr>
          <p:cNvSpPr>
            <a:spLocks noGrp="1"/>
          </p:cNvSpPr>
          <p:nvPr>
            <p:ph type="sldNum" sz="quarter" idx="20"/>
          </p:nvPr>
        </p:nvSpPr>
        <p:spPr>
          <a:xfrm>
            <a:off x="11095462" y="6448961"/>
            <a:ext cx="567801" cy="365125"/>
          </a:xfrm>
        </p:spPr>
        <p:txBody>
          <a:bodyPr/>
          <a:lstStyle/>
          <a:p>
            <a:fld id="{19695952-B7C9-4402-AB17-9B6478FEF815}" type="slidenum">
              <a:rPr lang="en-US" smtClean="0">
                <a:solidFill>
                  <a:srgbClr val="4E4D4D"/>
                </a:solidFill>
              </a:rPr>
              <a:pPr/>
              <a:t>7</a:t>
            </a:fld>
            <a:endParaRPr lang="en-US" dirty="0">
              <a:solidFill>
                <a:srgbClr val="4E4D4D"/>
              </a:solidFill>
            </a:endParaRPr>
          </a:p>
        </p:txBody>
      </p:sp>
      <p:sp>
        <p:nvSpPr>
          <p:cNvPr id="8" name="Title 3">
            <a:extLst>
              <a:ext uri="{FF2B5EF4-FFF2-40B4-BE49-F238E27FC236}">
                <a16:creationId xmlns:a16="http://schemas.microsoft.com/office/drawing/2014/main" id="{8FEE06FD-CAE0-AB4B-4967-A3C38D930667}"/>
              </a:ext>
            </a:extLst>
          </p:cNvPr>
          <p:cNvSpPr>
            <a:spLocks noGrp="1"/>
          </p:cNvSpPr>
          <p:nvPr>
            <p:ph type="title"/>
          </p:nvPr>
        </p:nvSpPr>
        <p:spPr>
          <a:xfrm>
            <a:off x="623946" y="266702"/>
            <a:ext cx="10384751" cy="893982"/>
          </a:xfrm>
        </p:spPr>
        <p:txBody>
          <a:bodyPr>
            <a:normAutofit/>
          </a:bodyPr>
          <a:lstStyle/>
          <a:p>
            <a:r>
              <a:rPr lang="en-US" sz="2600" dirty="0"/>
              <a:t>Q2 2025 Highlights</a:t>
            </a:r>
            <a:endParaRPr lang="en-CA" sz="2600" dirty="0"/>
          </a:p>
        </p:txBody>
      </p:sp>
      <p:sp>
        <p:nvSpPr>
          <p:cNvPr id="40" name="TextBox 39">
            <a:extLst>
              <a:ext uri="{FF2B5EF4-FFF2-40B4-BE49-F238E27FC236}">
                <a16:creationId xmlns:a16="http://schemas.microsoft.com/office/drawing/2014/main" id="{3474FBAD-F8A2-1B9B-09F2-513842C9FD99}"/>
              </a:ext>
            </a:extLst>
          </p:cNvPr>
          <p:cNvSpPr txBox="1"/>
          <p:nvPr/>
        </p:nvSpPr>
        <p:spPr>
          <a:xfrm>
            <a:off x="1932106" y="1671793"/>
            <a:ext cx="184713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Q2 RESULTS</a:t>
            </a:r>
          </a:p>
        </p:txBody>
      </p:sp>
      <p:sp>
        <p:nvSpPr>
          <p:cNvPr id="58" name="TextBox 57">
            <a:extLst>
              <a:ext uri="{FF2B5EF4-FFF2-40B4-BE49-F238E27FC236}">
                <a16:creationId xmlns:a16="http://schemas.microsoft.com/office/drawing/2014/main" id="{30F7091D-F5D1-C5DB-4EC8-932C26A838B1}"/>
              </a:ext>
            </a:extLst>
          </p:cNvPr>
          <p:cNvSpPr txBox="1"/>
          <p:nvPr/>
        </p:nvSpPr>
        <p:spPr>
          <a:xfrm>
            <a:off x="4158557" y="1450413"/>
            <a:ext cx="7898437" cy="1810752"/>
          </a:xfrm>
          <a:prstGeom prst="rect">
            <a:avLst/>
          </a:prstGeom>
          <a:noFill/>
        </p:spPr>
        <p:txBody>
          <a:bodyPr wrap="square" rtlCol="0">
            <a:spAutoFit/>
          </a:bodyPr>
          <a:lstStyle/>
          <a:p>
            <a:pPr>
              <a:spcAft>
                <a:spcPts val="800"/>
              </a:spcAft>
            </a:pPr>
            <a:r>
              <a:rPr lang="en-US" sz="1700" dirty="0">
                <a:solidFill>
                  <a:srgbClr val="4E4D4D"/>
                </a:solidFill>
                <a:latin typeface="Arial" panose="020B0604020202020204" pitchFamily="34" charset="0"/>
                <a:cs typeface="Arial" panose="020B0604020202020204" pitchFamily="34" charset="0"/>
              </a:rPr>
              <a:t>Reached 102% of nameplate capacity in the month of June</a:t>
            </a:r>
          </a:p>
          <a:p>
            <a:pPr>
              <a:spcAft>
                <a:spcPts val="800"/>
              </a:spcAft>
            </a:pPr>
            <a:r>
              <a:rPr lang="en-US" sz="1700" dirty="0">
                <a:solidFill>
                  <a:srgbClr val="4E4D4D"/>
                </a:solidFill>
                <a:latin typeface="Arial" panose="020B0604020202020204" pitchFamily="34" charset="0"/>
                <a:cs typeface="Arial" panose="020B0604020202020204" pitchFamily="34" charset="0"/>
              </a:rPr>
              <a:t>Q2 production of 50,623 oz gold, including 34,824 oz in May and June </a:t>
            </a:r>
          </a:p>
          <a:p>
            <a:pPr>
              <a:spcAft>
                <a:spcPts val="800"/>
              </a:spcAft>
            </a:pPr>
            <a:r>
              <a:rPr lang="en-US" sz="1700" dirty="0">
                <a:solidFill>
                  <a:srgbClr val="4E4D4D"/>
                </a:solidFill>
                <a:latin typeface="Arial" panose="020B0604020202020204" pitchFamily="34" charset="0"/>
                <a:cs typeface="Arial" panose="020B0604020202020204" pitchFamily="34" charset="0"/>
              </a:rPr>
              <a:t>(YTD production of 63,343 oz gold)</a:t>
            </a:r>
          </a:p>
          <a:p>
            <a:pPr>
              <a:spcAft>
                <a:spcPts val="800"/>
              </a:spcAft>
            </a:pPr>
            <a:r>
              <a:rPr lang="en-US" sz="1700" dirty="0">
                <a:solidFill>
                  <a:srgbClr val="4E4D4D"/>
                </a:solidFill>
                <a:latin typeface="Arial" panose="020B0604020202020204" pitchFamily="34" charset="0"/>
                <a:cs typeface="Arial" panose="020B0604020202020204" pitchFamily="34" charset="0"/>
              </a:rPr>
              <a:t>Revenue of $231.1 million</a:t>
            </a:r>
          </a:p>
          <a:p>
            <a:pPr>
              <a:spcAft>
                <a:spcPts val="800"/>
              </a:spcAft>
            </a:pPr>
            <a:r>
              <a:rPr lang="en-US" sz="1700" dirty="0">
                <a:solidFill>
                  <a:srgbClr val="4E4D4D"/>
                </a:solidFill>
                <a:latin typeface="Arial" panose="020B0604020202020204" pitchFamily="34" charset="0"/>
                <a:cs typeface="Arial" panose="020B0604020202020204" pitchFamily="34" charset="0"/>
              </a:rPr>
              <a:t>Cash flow from operating activities $185.1 million</a:t>
            </a:r>
          </a:p>
        </p:txBody>
      </p:sp>
      <p:sp>
        <p:nvSpPr>
          <p:cNvPr id="59" name="TextBox 58">
            <a:extLst>
              <a:ext uri="{FF2B5EF4-FFF2-40B4-BE49-F238E27FC236}">
                <a16:creationId xmlns:a16="http://schemas.microsoft.com/office/drawing/2014/main" id="{322A6445-E45C-3AB0-B435-1678E1F269CE}"/>
              </a:ext>
            </a:extLst>
          </p:cNvPr>
          <p:cNvSpPr txBox="1"/>
          <p:nvPr/>
        </p:nvSpPr>
        <p:spPr>
          <a:xfrm>
            <a:off x="4158556" y="4657872"/>
            <a:ext cx="7898438" cy="1502976"/>
          </a:xfrm>
          <a:prstGeom prst="rect">
            <a:avLst/>
          </a:prstGeom>
          <a:noFill/>
        </p:spPr>
        <p:txBody>
          <a:bodyPr wrap="square" rtlCol="0">
            <a:spAutoFit/>
          </a:bodyPr>
          <a:lstStyle/>
          <a:p>
            <a:pPr>
              <a:spcAft>
                <a:spcPts val="800"/>
              </a:spcAft>
            </a:pPr>
            <a:r>
              <a:rPr lang="en-US" sz="1700" dirty="0">
                <a:solidFill>
                  <a:srgbClr val="4E4D4D"/>
                </a:solidFill>
                <a:latin typeface="Arial" panose="020B0604020202020204" pitchFamily="34" charset="0"/>
                <a:cs typeface="Arial" panose="020B0604020202020204" pitchFamily="34" charset="0"/>
              </a:rPr>
              <a:t>To date, made $67 million in principal repayments against long-term debt, including a $40 million payment in July</a:t>
            </a:r>
          </a:p>
          <a:p>
            <a:pPr>
              <a:spcAft>
                <a:spcPts val="800"/>
              </a:spcAft>
            </a:pPr>
            <a:r>
              <a:rPr lang="en-US" sz="1700" dirty="0">
                <a:solidFill>
                  <a:srgbClr val="4E4D4D"/>
                </a:solidFill>
                <a:latin typeface="Arial" panose="020B0604020202020204" pitchFamily="34" charset="0"/>
                <a:cs typeface="Arial" panose="020B0604020202020204" pitchFamily="34" charset="0"/>
              </a:rPr>
              <a:t>Arranged a $700 million underwritten revolving credit facility to re-finance existing long-term debt and provide additional flexibility to support near-term expansion options</a:t>
            </a:r>
            <a:r>
              <a:rPr lang="en-US" sz="1700" baseline="30000" dirty="0">
                <a:solidFill>
                  <a:srgbClr val="4E4D4D"/>
                </a:solidFill>
                <a:latin typeface="Arial" panose="020B0604020202020204" pitchFamily="34" charset="0"/>
                <a:cs typeface="Arial" panose="020B0604020202020204" pitchFamily="34" charset="0"/>
              </a:rPr>
              <a:t>3</a:t>
            </a:r>
            <a:endParaRPr lang="en-US" sz="1700" dirty="0">
              <a:solidFill>
                <a:srgbClr val="4E4D4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740CE41-1EE0-9D08-B6D8-6FA8DCB6E4BE}"/>
              </a:ext>
            </a:extLst>
          </p:cNvPr>
          <p:cNvSpPr txBox="1"/>
          <p:nvPr/>
        </p:nvSpPr>
        <p:spPr>
          <a:xfrm>
            <a:off x="4158557" y="3570876"/>
            <a:ext cx="7994180" cy="692497"/>
          </a:xfrm>
          <a:prstGeom prst="rect">
            <a:avLst/>
          </a:prstGeom>
          <a:noFill/>
        </p:spPr>
        <p:txBody>
          <a:bodyPr wrap="square" rtlCol="0">
            <a:spAutoFit/>
          </a:bodyPr>
          <a:lstStyle/>
          <a:p>
            <a:pPr>
              <a:spcAft>
                <a:spcPts val="600"/>
              </a:spcAft>
            </a:pPr>
            <a:r>
              <a:rPr lang="en-US" sz="1700" dirty="0">
                <a:solidFill>
                  <a:srgbClr val="4E4D4D"/>
                </a:solidFill>
                <a:latin typeface="Arial" panose="020B0604020202020204" pitchFamily="34" charset="0"/>
                <a:cs typeface="Arial" panose="020B0604020202020204" pitchFamily="34" charset="0"/>
              </a:rPr>
              <a:t>Cash costs</a:t>
            </a:r>
            <a:r>
              <a:rPr lang="en-US" sz="1700" baseline="30000" dirty="0">
                <a:solidFill>
                  <a:srgbClr val="4E4D4D"/>
                </a:solidFill>
                <a:latin typeface="Arial" panose="020B0604020202020204" pitchFamily="34" charset="0"/>
                <a:cs typeface="Arial" panose="020B0604020202020204" pitchFamily="34" charset="0"/>
              </a:rPr>
              <a:t>2</a:t>
            </a:r>
            <a:r>
              <a:rPr lang="en-US" sz="1700" dirty="0">
                <a:solidFill>
                  <a:srgbClr val="4E4D4D"/>
                </a:solidFill>
                <a:latin typeface="Arial" panose="020B0604020202020204" pitchFamily="34" charset="0"/>
                <a:cs typeface="Arial" panose="020B0604020202020204" pitchFamily="34" charset="0"/>
              </a:rPr>
              <a:t> US$690/oz gold sold in post-commercial production period</a:t>
            </a:r>
            <a:r>
              <a:rPr lang="en-US" sz="1700" baseline="30000" dirty="0">
                <a:solidFill>
                  <a:srgbClr val="4E4D4D"/>
                </a:solidFill>
                <a:latin typeface="Arial" panose="020B0604020202020204" pitchFamily="34" charset="0"/>
                <a:cs typeface="Arial" panose="020B0604020202020204" pitchFamily="34" charset="0"/>
              </a:rPr>
              <a:t>1</a:t>
            </a:r>
            <a:endParaRPr lang="en-US" sz="1700" dirty="0">
              <a:solidFill>
                <a:srgbClr val="4E4D4D"/>
              </a:solidFill>
              <a:latin typeface="Arial" panose="020B0604020202020204" pitchFamily="34" charset="0"/>
              <a:cs typeface="Arial" panose="020B0604020202020204" pitchFamily="34" charset="0"/>
            </a:endParaRPr>
          </a:p>
          <a:p>
            <a:pPr>
              <a:spcAft>
                <a:spcPts val="600"/>
              </a:spcAft>
            </a:pPr>
            <a:r>
              <a:rPr lang="en-US" sz="1700" dirty="0">
                <a:solidFill>
                  <a:srgbClr val="4E4D4D"/>
                </a:solidFill>
                <a:latin typeface="Arial" panose="020B0604020202020204" pitchFamily="34" charset="0"/>
                <a:cs typeface="Arial" panose="020B0604020202020204" pitchFamily="34" charset="0"/>
              </a:rPr>
              <a:t>AISC</a:t>
            </a:r>
            <a:r>
              <a:rPr lang="en-US" sz="1700" baseline="30000" dirty="0">
                <a:solidFill>
                  <a:srgbClr val="4E4D4D"/>
                </a:solidFill>
                <a:latin typeface="Arial" panose="020B0604020202020204" pitchFamily="34" charset="0"/>
                <a:cs typeface="Arial" panose="020B0604020202020204" pitchFamily="34" charset="0"/>
              </a:rPr>
              <a:t>2</a:t>
            </a:r>
            <a:r>
              <a:rPr lang="en-US" sz="1700" dirty="0">
                <a:solidFill>
                  <a:srgbClr val="4E4D4D"/>
                </a:solidFill>
                <a:latin typeface="Arial" panose="020B0604020202020204" pitchFamily="34" charset="0"/>
                <a:cs typeface="Arial" panose="020B0604020202020204" pitchFamily="34" charset="0"/>
              </a:rPr>
              <a:t> US$805/oz gold sold in post-commercial production period</a:t>
            </a:r>
            <a:r>
              <a:rPr lang="en-US" sz="1700" baseline="30000" dirty="0">
                <a:solidFill>
                  <a:srgbClr val="4E4D4D"/>
                </a:solidFill>
                <a:latin typeface="Arial" panose="020B0604020202020204" pitchFamily="34" charset="0"/>
                <a:cs typeface="Arial" panose="020B0604020202020204" pitchFamily="34" charset="0"/>
              </a:rPr>
              <a:t>1</a:t>
            </a:r>
            <a:endParaRPr lang="en-US" sz="1700" dirty="0">
              <a:solidFill>
                <a:srgbClr val="4E4D4D"/>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70A00CB7-A3A6-8F2C-2C2B-699FEE0B6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1517147"/>
            <a:ext cx="228504" cy="228504"/>
          </a:xfrm>
          <a:prstGeom prst="rect">
            <a:avLst/>
          </a:prstGeom>
        </p:spPr>
      </p:pic>
      <p:pic>
        <p:nvPicPr>
          <p:cNvPr id="16" name="Picture 15">
            <a:extLst>
              <a:ext uri="{FF2B5EF4-FFF2-40B4-BE49-F238E27FC236}">
                <a16:creationId xmlns:a16="http://schemas.microsoft.com/office/drawing/2014/main" id="{1F9CC515-1FF4-DFB9-E73E-4F3A2DA06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1871374"/>
            <a:ext cx="228504" cy="228504"/>
          </a:xfrm>
          <a:prstGeom prst="rect">
            <a:avLst/>
          </a:prstGeom>
        </p:spPr>
      </p:pic>
      <p:pic>
        <p:nvPicPr>
          <p:cNvPr id="18" name="Picture 17">
            <a:extLst>
              <a:ext uri="{FF2B5EF4-FFF2-40B4-BE49-F238E27FC236}">
                <a16:creationId xmlns:a16="http://schemas.microsoft.com/office/drawing/2014/main" id="{77EEB316-F980-EAC0-4CC6-DE113E445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2604237"/>
            <a:ext cx="228504" cy="228504"/>
          </a:xfrm>
          <a:prstGeom prst="rect">
            <a:avLst/>
          </a:prstGeom>
        </p:spPr>
      </p:pic>
      <p:pic>
        <p:nvPicPr>
          <p:cNvPr id="19" name="Picture 18">
            <a:extLst>
              <a:ext uri="{FF2B5EF4-FFF2-40B4-BE49-F238E27FC236}">
                <a16:creationId xmlns:a16="http://schemas.microsoft.com/office/drawing/2014/main" id="{1AB037FC-9DE0-FE2C-8214-D05BDEBEF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2953554"/>
            <a:ext cx="228504" cy="228504"/>
          </a:xfrm>
          <a:prstGeom prst="rect">
            <a:avLst/>
          </a:prstGeom>
        </p:spPr>
      </p:pic>
      <p:pic>
        <p:nvPicPr>
          <p:cNvPr id="20" name="Picture 19">
            <a:extLst>
              <a:ext uri="{FF2B5EF4-FFF2-40B4-BE49-F238E27FC236}">
                <a16:creationId xmlns:a16="http://schemas.microsoft.com/office/drawing/2014/main" id="{F0FD6370-8F3E-47D8-73C7-BF69B136C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3632627"/>
            <a:ext cx="228504" cy="228504"/>
          </a:xfrm>
          <a:prstGeom prst="rect">
            <a:avLst/>
          </a:prstGeom>
        </p:spPr>
      </p:pic>
      <p:pic>
        <p:nvPicPr>
          <p:cNvPr id="21" name="Picture 20">
            <a:extLst>
              <a:ext uri="{FF2B5EF4-FFF2-40B4-BE49-F238E27FC236}">
                <a16:creationId xmlns:a16="http://schemas.microsoft.com/office/drawing/2014/main" id="{9E625B8C-1301-6038-FD8C-462B1168D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3960797"/>
            <a:ext cx="228504" cy="228504"/>
          </a:xfrm>
          <a:prstGeom prst="rect">
            <a:avLst/>
          </a:prstGeom>
        </p:spPr>
      </p:pic>
      <p:pic>
        <p:nvPicPr>
          <p:cNvPr id="23" name="Picture 22">
            <a:extLst>
              <a:ext uri="{FF2B5EF4-FFF2-40B4-BE49-F238E27FC236}">
                <a16:creationId xmlns:a16="http://schemas.microsoft.com/office/drawing/2014/main" id="{700343E7-D94C-427D-78CF-4C5490122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4732972"/>
            <a:ext cx="228504" cy="228504"/>
          </a:xfrm>
          <a:prstGeom prst="rect">
            <a:avLst/>
          </a:prstGeom>
        </p:spPr>
      </p:pic>
      <p:pic>
        <p:nvPicPr>
          <p:cNvPr id="24" name="Picture 23">
            <a:extLst>
              <a:ext uri="{FF2B5EF4-FFF2-40B4-BE49-F238E27FC236}">
                <a16:creationId xmlns:a16="http://schemas.microsoft.com/office/drawing/2014/main" id="{033583C8-71ED-0907-A8B3-8342C4AC9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750" y="5345660"/>
            <a:ext cx="228504" cy="228504"/>
          </a:xfrm>
          <a:prstGeom prst="rect">
            <a:avLst/>
          </a:prstGeom>
        </p:spPr>
      </p:pic>
      <p:pic>
        <p:nvPicPr>
          <p:cNvPr id="27" name="Picture 26">
            <a:extLst>
              <a:ext uri="{FF2B5EF4-FFF2-40B4-BE49-F238E27FC236}">
                <a16:creationId xmlns:a16="http://schemas.microsoft.com/office/drawing/2014/main" id="{8680706F-5404-AB38-1805-CC6584D4DC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3673" y="1256679"/>
            <a:ext cx="1102238" cy="1102238"/>
          </a:xfrm>
          <a:prstGeom prst="rect">
            <a:avLst/>
          </a:prstGeom>
        </p:spPr>
      </p:pic>
      <p:pic>
        <p:nvPicPr>
          <p:cNvPr id="30" name="Picture 29">
            <a:extLst>
              <a:ext uri="{FF2B5EF4-FFF2-40B4-BE49-F238E27FC236}">
                <a16:creationId xmlns:a16="http://schemas.microsoft.com/office/drawing/2014/main" id="{E8D39C51-AD39-7AC8-D9C3-BEF6FDBAFA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3671" y="3340027"/>
            <a:ext cx="1102239" cy="1102239"/>
          </a:xfrm>
          <a:prstGeom prst="rect">
            <a:avLst/>
          </a:prstGeom>
        </p:spPr>
      </p:pic>
      <p:sp>
        <p:nvSpPr>
          <p:cNvPr id="33" name="Arrow: Pentagon 32">
            <a:extLst>
              <a:ext uri="{FF2B5EF4-FFF2-40B4-BE49-F238E27FC236}">
                <a16:creationId xmlns:a16="http://schemas.microsoft.com/office/drawing/2014/main" id="{2BDB9D1A-CE0A-8AB9-32F2-D4A3D207DB7C}"/>
              </a:ext>
            </a:extLst>
          </p:cNvPr>
          <p:cNvSpPr/>
          <p:nvPr/>
        </p:nvSpPr>
        <p:spPr>
          <a:xfrm>
            <a:off x="1450674" y="4792146"/>
            <a:ext cx="2315005" cy="669297"/>
          </a:xfrm>
          <a:prstGeom prst="homePlate">
            <a:avLst>
              <a:gd name="adj" fmla="val 31407"/>
            </a:avLst>
          </a:prstGeom>
          <a:solidFill>
            <a:srgbClr val="4F5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5" name="Picture 34">
            <a:extLst>
              <a:ext uri="{FF2B5EF4-FFF2-40B4-BE49-F238E27FC236}">
                <a16:creationId xmlns:a16="http://schemas.microsoft.com/office/drawing/2014/main" id="{EF5105EF-3ECD-0F19-6EB0-DE89DB0EFF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3671" y="4571085"/>
            <a:ext cx="1102239" cy="1102239"/>
          </a:xfrm>
          <a:prstGeom prst="rect">
            <a:avLst/>
          </a:prstGeom>
        </p:spPr>
      </p:pic>
      <p:sp>
        <p:nvSpPr>
          <p:cNvPr id="2" name="TextBox 1">
            <a:extLst>
              <a:ext uri="{FF2B5EF4-FFF2-40B4-BE49-F238E27FC236}">
                <a16:creationId xmlns:a16="http://schemas.microsoft.com/office/drawing/2014/main" id="{E29B554C-C557-D204-BAD6-FD93687DF6AA}"/>
              </a:ext>
            </a:extLst>
          </p:cNvPr>
          <p:cNvSpPr txBox="1"/>
          <p:nvPr/>
        </p:nvSpPr>
        <p:spPr>
          <a:xfrm>
            <a:off x="1932106" y="4958263"/>
            <a:ext cx="184713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BALANCE SHEET</a:t>
            </a:r>
          </a:p>
        </p:txBody>
      </p:sp>
      <p:sp>
        <p:nvSpPr>
          <p:cNvPr id="4" name="TextBox 3">
            <a:extLst>
              <a:ext uri="{FF2B5EF4-FFF2-40B4-BE49-F238E27FC236}">
                <a16:creationId xmlns:a16="http://schemas.microsoft.com/office/drawing/2014/main" id="{6F87D8F1-DFAA-C2B4-C616-E5F758CC0AD7}"/>
              </a:ext>
            </a:extLst>
          </p:cNvPr>
          <p:cNvSpPr txBox="1"/>
          <p:nvPr/>
        </p:nvSpPr>
        <p:spPr>
          <a:xfrm>
            <a:off x="826110" y="6286949"/>
            <a:ext cx="10564668" cy="461665"/>
          </a:xfrm>
          <a:prstGeom prst="rect">
            <a:avLst/>
          </a:prstGeom>
          <a:noFill/>
        </p:spPr>
        <p:txBody>
          <a:bodyPr wrap="square" rtlCol="0">
            <a:spAutoFit/>
          </a:bodyPr>
          <a:lstStyle/>
          <a:p>
            <a:r>
              <a:rPr lang="en-CA" sz="800" baseline="30000" dirty="0">
                <a:solidFill>
                  <a:schemeClr val="tx2"/>
                </a:solidFill>
                <a:latin typeface="Arial" panose="020B0604020202020204" pitchFamily="34" charset="0"/>
                <a:cs typeface="Arial" panose="020B0604020202020204" pitchFamily="34" charset="0"/>
              </a:rPr>
              <a:t>1</a:t>
            </a:r>
            <a:r>
              <a:rPr lang="en-CA" sz="800" dirty="0">
                <a:solidFill>
                  <a:schemeClr val="tx2"/>
                </a:solidFill>
                <a:latin typeface="Arial" panose="020B0604020202020204" pitchFamily="34" charset="0"/>
                <a:cs typeface="Arial" panose="020B0604020202020204" pitchFamily="34" charset="0"/>
              </a:rPr>
              <a:t> Post-commercial production period defined as the two months ending June 30, 2025</a:t>
            </a:r>
          </a:p>
          <a:p>
            <a:r>
              <a:rPr lang="en-CA" sz="800" baseline="30000" dirty="0">
                <a:solidFill>
                  <a:schemeClr val="tx2"/>
                </a:solidFill>
                <a:latin typeface="Arial" panose="020B0604020202020204" pitchFamily="34" charset="0"/>
                <a:cs typeface="Arial" panose="020B0604020202020204" pitchFamily="34" charset="0"/>
              </a:rPr>
              <a:t>2 </a:t>
            </a:r>
            <a:r>
              <a:rPr lang="en-CA" sz="800" dirty="0">
                <a:solidFill>
                  <a:schemeClr val="tx2"/>
                </a:solidFill>
                <a:latin typeface="Arial" panose="020B0604020202020204" pitchFamily="34" charset="0"/>
                <a:cs typeface="Arial" panose="020B0604020202020204" pitchFamily="34" charset="0"/>
              </a:rPr>
              <a:t>Refer to </a:t>
            </a:r>
            <a:r>
              <a:rPr lang="en-CA" sz="800" i="1" dirty="0">
                <a:solidFill>
                  <a:schemeClr val="tx2"/>
                </a:solidFill>
                <a:latin typeface="Arial" panose="020B0604020202020204" pitchFamily="34" charset="0"/>
                <a:cs typeface="Arial" panose="020B0604020202020204" pitchFamily="34" charset="0"/>
              </a:rPr>
              <a:t>Non-IFRS Measures </a:t>
            </a:r>
            <a:r>
              <a:rPr lang="en-CA" sz="800" dirty="0">
                <a:solidFill>
                  <a:schemeClr val="tx2"/>
                </a:solidFill>
                <a:latin typeface="Arial" panose="020B0604020202020204" pitchFamily="34" charset="0"/>
                <a:cs typeface="Arial" panose="020B0604020202020204" pitchFamily="34" charset="0"/>
              </a:rPr>
              <a:t>on slide 2 of this presentation</a:t>
            </a:r>
            <a:endParaRPr lang="en-US" sz="800" dirty="0">
              <a:solidFill>
                <a:schemeClr val="tx2"/>
              </a:solidFill>
              <a:latin typeface="Arial" panose="020B0604020202020204" pitchFamily="34" charset="0"/>
              <a:cs typeface="Arial" panose="020B0604020202020204" pitchFamily="34" charset="0"/>
            </a:endParaRPr>
          </a:p>
          <a:p>
            <a:r>
              <a:rPr lang="en-US" sz="800" baseline="30000" dirty="0">
                <a:solidFill>
                  <a:schemeClr val="tx2"/>
                </a:solidFill>
                <a:latin typeface="Arial" panose="020B0604020202020204" pitchFamily="34" charset="0"/>
                <a:cs typeface="Arial" panose="020B0604020202020204" pitchFamily="34" charset="0"/>
              </a:rPr>
              <a:t>3</a:t>
            </a:r>
            <a:r>
              <a:rPr lang="en-US" sz="800" dirty="0">
                <a:solidFill>
                  <a:schemeClr val="tx2"/>
                </a:solidFill>
                <a:latin typeface="Arial" panose="020B0604020202020204" pitchFamily="34" charset="0"/>
                <a:cs typeface="Arial" panose="020B0604020202020204" pitchFamily="34" charset="0"/>
              </a:rPr>
              <a:t> </a:t>
            </a:r>
            <a:r>
              <a:rPr lang="en-CA" sz="800" dirty="0">
                <a:solidFill>
                  <a:schemeClr val="tx2"/>
                </a:solidFill>
                <a:latin typeface="Arial" panose="020B0604020202020204" pitchFamily="34" charset="0"/>
                <a:cs typeface="Arial" panose="020B0604020202020204" pitchFamily="34" charset="0"/>
              </a:rPr>
              <a:t>Financial close of the revolving credit facility (RCF) remains subject to customary conditions precedent and is expected to mature four years following such financial close. See Appendix for details</a:t>
            </a:r>
          </a:p>
        </p:txBody>
      </p:sp>
    </p:spTree>
    <p:extLst>
      <p:ext uri="{BB962C8B-B14F-4D97-AF65-F5344CB8AC3E}">
        <p14:creationId xmlns:p14="http://schemas.microsoft.com/office/powerpoint/2010/main" val="2255324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CA16483-B772-4EEF-1086-CB412F27C9E3}"/>
              </a:ext>
            </a:extLst>
          </p:cNvPr>
          <p:cNvSpPr/>
          <p:nvPr/>
        </p:nvSpPr>
        <p:spPr>
          <a:xfrm>
            <a:off x="738189" y="3498191"/>
            <a:ext cx="5662612" cy="1977167"/>
          </a:xfrm>
          <a:prstGeom prst="rect">
            <a:avLst/>
          </a:prstGeom>
          <a:solidFill>
            <a:srgbClr val="E6B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solidFill>
            </a:endParaRPr>
          </a:p>
        </p:txBody>
      </p:sp>
      <p:sp>
        <p:nvSpPr>
          <p:cNvPr id="5" name="Title 3">
            <a:extLst>
              <a:ext uri="{FF2B5EF4-FFF2-40B4-BE49-F238E27FC236}">
                <a16:creationId xmlns:a16="http://schemas.microsoft.com/office/drawing/2014/main" id="{F5430E2F-21D6-B413-2380-6ED2A656EDC5}"/>
              </a:ext>
            </a:extLst>
          </p:cNvPr>
          <p:cNvSpPr txBox="1">
            <a:spLocks/>
          </p:cNvSpPr>
          <p:nvPr/>
        </p:nvSpPr>
        <p:spPr>
          <a:xfrm>
            <a:off x="632172" y="263452"/>
            <a:ext cx="10384751" cy="893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4E4D4D"/>
                </a:solidFill>
                <a:latin typeface="Arial" panose="020B0604020202020204" pitchFamily="34" charset="0"/>
                <a:ea typeface="+mj-ea"/>
                <a:cs typeface="Arial" panose="020B0604020202020204" pitchFamily="34" charset="0"/>
              </a:defRPr>
            </a:lvl1pPr>
          </a:lstStyle>
          <a:p>
            <a:r>
              <a:rPr lang="en-CA" dirty="0"/>
              <a:t>2025 Guidance – On Track to Deliver</a:t>
            </a:r>
            <a:endParaRPr lang="en-US" dirty="0"/>
          </a:p>
        </p:txBody>
      </p:sp>
      <p:cxnSp>
        <p:nvCxnSpPr>
          <p:cNvPr id="6" name="Straight Connector 5">
            <a:extLst>
              <a:ext uri="{FF2B5EF4-FFF2-40B4-BE49-F238E27FC236}">
                <a16:creationId xmlns:a16="http://schemas.microsoft.com/office/drawing/2014/main" id="{905BEA9E-8202-8D66-CE14-40E8F5B26E44}"/>
              </a:ext>
            </a:extLst>
          </p:cNvPr>
          <p:cNvCxnSpPr/>
          <p:nvPr/>
        </p:nvCxnSpPr>
        <p:spPr>
          <a:xfrm>
            <a:off x="738188" y="1017716"/>
            <a:ext cx="1208946" cy="0"/>
          </a:xfrm>
          <a:prstGeom prst="line">
            <a:avLst/>
          </a:prstGeom>
          <a:ln w="19050">
            <a:solidFill>
              <a:srgbClr val="E6B71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299F7B5-A0E5-EE6E-9C94-75D924B08259}"/>
              </a:ext>
            </a:extLst>
          </p:cNvPr>
          <p:cNvSpPr/>
          <p:nvPr/>
        </p:nvSpPr>
        <p:spPr>
          <a:xfrm>
            <a:off x="738188" y="1650196"/>
            <a:ext cx="10620692" cy="1610168"/>
          </a:xfrm>
          <a:prstGeom prst="rect">
            <a:avLst/>
          </a:prstGeom>
          <a:solidFill>
            <a:srgbClr val="4E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solidFill>
            </a:endParaRPr>
          </a:p>
        </p:txBody>
      </p:sp>
      <p:sp>
        <p:nvSpPr>
          <p:cNvPr id="10" name="Content Placeholder 5">
            <a:extLst>
              <a:ext uri="{FF2B5EF4-FFF2-40B4-BE49-F238E27FC236}">
                <a16:creationId xmlns:a16="http://schemas.microsoft.com/office/drawing/2014/main" id="{8F15C6C2-D4D5-9677-5816-893F5B2F7359}"/>
              </a:ext>
            </a:extLst>
          </p:cNvPr>
          <p:cNvSpPr txBox="1">
            <a:spLocks/>
          </p:cNvSpPr>
          <p:nvPr/>
        </p:nvSpPr>
        <p:spPr>
          <a:xfrm>
            <a:off x="930894" y="1888023"/>
            <a:ext cx="10082250" cy="219763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600"/>
              </a:spcBef>
              <a:spcAft>
                <a:spcPts val="600"/>
              </a:spcAft>
              <a:buNone/>
            </a:pPr>
            <a:r>
              <a:rPr lang="en-US" sz="2400" b="1" dirty="0">
                <a:solidFill>
                  <a:schemeClr val="bg1"/>
                </a:solidFill>
                <a:latin typeface="Arial"/>
                <a:cs typeface="Arial"/>
              </a:rPr>
              <a:t>Production – a solid start; guidance maintained</a:t>
            </a:r>
          </a:p>
          <a:p>
            <a:pPr marL="442913" indent="-179388">
              <a:lnSpc>
                <a:spcPts val="2300"/>
              </a:lnSpc>
              <a:spcBef>
                <a:spcPts val="600"/>
              </a:spcBef>
              <a:spcAft>
                <a:spcPts val="600"/>
              </a:spcAft>
              <a:buClr>
                <a:srgbClr val="E6B711"/>
              </a:buClr>
            </a:pPr>
            <a:r>
              <a:rPr lang="en-US" sz="1800" dirty="0">
                <a:solidFill>
                  <a:schemeClr val="bg1"/>
                </a:solidFill>
                <a:latin typeface="Arial"/>
                <a:cs typeface="Arial"/>
              </a:rPr>
              <a:t>Full-year 2025 guidance range is maintained at </a:t>
            </a:r>
            <a:r>
              <a:rPr lang="en-US" sz="1800" b="1" dirty="0">
                <a:solidFill>
                  <a:srgbClr val="E6B711"/>
                </a:solidFill>
                <a:latin typeface="Arial" panose="020B0604020202020204" pitchFamily="34" charset="0"/>
                <a:cs typeface="Arial" panose="020B0604020202020204" pitchFamily="34" charset="0"/>
              </a:rPr>
              <a:t>190,000 to 230,000 ounces of gold, </a:t>
            </a:r>
            <a:r>
              <a:rPr lang="en-US" sz="1800" dirty="0">
                <a:solidFill>
                  <a:schemeClr val="bg1"/>
                </a:solidFill>
                <a:latin typeface="Arial"/>
                <a:cs typeface="Arial"/>
              </a:rPr>
              <a:t>including </a:t>
            </a:r>
            <a:r>
              <a:rPr lang="en-US" sz="1800" b="1" dirty="0">
                <a:solidFill>
                  <a:srgbClr val="E6B711"/>
                </a:solidFill>
                <a:latin typeface="Arial" panose="020B0604020202020204" pitchFamily="34" charset="0"/>
                <a:cs typeface="Arial" panose="020B0604020202020204" pitchFamily="34" charset="0"/>
              </a:rPr>
              <a:t>160,000 to 200,000 ounces </a:t>
            </a:r>
            <a:r>
              <a:rPr lang="en-US" sz="1800" dirty="0">
                <a:solidFill>
                  <a:schemeClr val="bg1"/>
                </a:solidFill>
                <a:latin typeface="Arial"/>
                <a:cs typeface="Arial"/>
              </a:rPr>
              <a:t>during the post-commercial production period</a:t>
            </a:r>
            <a:r>
              <a:rPr lang="en-US" sz="1800" baseline="30000" dirty="0">
                <a:solidFill>
                  <a:schemeClr val="bg1"/>
                </a:solidFill>
                <a:latin typeface="Arial"/>
                <a:cs typeface="Arial"/>
              </a:rPr>
              <a:t>1</a:t>
            </a:r>
          </a:p>
          <a:p>
            <a:pPr marL="304800" indent="0">
              <a:lnSpc>
                <a:spcPts val="2300"/>
              </a:lnSpc>
              <a:spcBef>
                <a:spcPts val="600"/>
              </a:spcBef>
              <a:spcAft>
                <a:spcPts val="600"/>
              </a:spcAft>
              <a:buNone/>
            </a:pPr>
            <a:endParaRPr lang="en-US" sz="1800" dirty="0">
              <a:solidFill>
                <a:srgbClr val="4E4D4D"/>
              </a:solidFill>
              <a:latin typeface="Arial" panose="020B0604020202020204" pitchFamily="34" charset="0"/>
              <a:cs typeface="Arial" panose="020B0604020202020204" pitchFamily="34" charset="0"/>
            </a:endParaRPr>
          </a:p>
        </p:txBody>
      </p:sp>
      <p:sp>
        <p:nvSpPr>
          <p:cNvPr id="14" name="Content Placeholder 5">
            <a:extLst>
              <a:ext uri="{FF2B5EF4-FFF2-40B4-BE49-F238E27FC236}">
                <a16:creationId xmlns:a16="http://schemas.microsoft.com/office/drawing/2014/main" id="{2EAC7EC9-547D-9C3E-4EF4-47CFB3B0B668}"/>
              </a:ext>
            </a:extLst>
          </p:cNvPr>
          <p:cNvSpPr txBox="1">
            <a:spLocks/>
          </p:cNvSpPr>
          <p:nvPr/>
        </p:nvSpPr>
        <p:spPr>
          <a:xfrm>
            <a:off x="930894" y="3791136"/>
            <a:ext cx="5277060" cy="1451046"/>
          </a:xfrm>
          <a:prstGeom prst="rect">
            <a:avLst/>
          </a:prstGeom>
          <a:noFill/>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600"/>
              </a:spcBef>
              <a:spcAft>
                <a:spcPts val="600"/>
              </a:spcAft>
              <a:buNone/>
            </a:pPr>
            <a:r>
              <a:rPr lang="en-US" sz="2400" b="1" dirty="0">
                <a:solidFill>
                  <a:schemeClr val="bg1"/>
                </a:solidFill>
                <a:latin typeface="Arial"/>
                <a:cs typeface="Arial"/>
              </a:rPr>
              <a:t>Costs – guidance maintained</a:t>
            </a:r>
          </a:p>
          <a:p>
            <a:pPr marL="442913" indent="-179388">
              <a:lnSpc>
                <a:spcPts val="2300"/>
              </a:lnSpc>
              <a:spcBef>
                <a:spcPts val="600"/>
              </a:spcBef>
              <a:spcAft>
                <a:spcPts val="600"/>
              </a:spcAft>
              <a:buClr>
                <a:schemeClr val="tx2"/>
              </a:buClr>
            </a:pPr>
            <a:r>
              <a:rPr lang="en-US" sz="1800" dirty="0">
                <a:solidFill>
                  <a:srgbClr val="4E4D4D"/>
                </a:solidFill>
                <a:latin typeface="Arial"/>
                <a:cs typeface="Arial"/>
              </a:rPr>
              <a:t>Post-commercial production AISC</a:t>
            </a:r>
            <a:r>
              <a:rPr lang="en-US" sz="1800" baseline="30000" dirty="0">
                <a:solidFill>
                  <a:srgbClr val="4E4D4D"/>
                </a:solidFill>
                <a:latin typeface="Arial"/>
                <a:cs typeface="Arial"/>
              </a:rPr>
              <a:t>2</a:t>
            </a:r>
            <a:r>
              <a:rPr lang="en-US" sz="1800" dirty="0">
                <a:solidFill>
                  <a:srgbClr val="4E4D4D"/>
                </a:solidFill>
                <a:latin typeface="Arial"/>
                <a:cs typeface="Arial"/>
              </a:rPr>
              <a:t> of </a:t>
            </a:r>
            <a:r>
              <a:rPr lang="en-US" sz="1800" b="1" dirty="0">
                <a:solidFill>
                  <a:srgbClr val="4E4D4D"/>
                </a:solidFill>
                <a:latin typeface="Arial"/>
                <a:cs typeface="Arial"/>
              </a:rPr>
              <a:t>US$670 to US$770 </a:t>
            </a:r>
            <a:r>
              <a:rPr lang="en-US" sz="1800" dirty="0">
                <a:solidFill>
                  <a:srgbClr val="4E4D4D"/>
                </a:solidFill>
                <a:latin typeface="Arial"/>
                <a:cs typeface="Arial"/>
              </a:rPr>
              <a:t>per ounce of gold – </a:t>
            </a:r>
            <a:r>
              <a:rPr lang="en-US" sz="1800" b="1" dirty="0">
                <a:solidFill>
                  <a:srgbClr val="4E4D4D"/>
                </a:solidFill>
                <a:latin typeface="Arial"/>
                <a:cs typeface="Arial"/>
              </a:rPr>
              <a:t>in the lowest decile of gold producers globally</a:t>
            </a:r>
            <a:r>
              <a:rPr lang="en-US" sz="1800" b="1" baseline="30000" dirty="0">
                <a:solidFill>
                  <a:srgbClr val="4E4D4D"/>
                </a:solidFill>
                <a:latin typeface="Arial"/>
                <a:cs typeface="Arial"/>
              </a:rPr>
              <a:t>3</a:t>
            </a:r>
            <a:endParaRPr lang="en-US" sz="1800" dirty="0">
              <a:solidFill>
                <a:srgbClr val="4E4D4D"/>
              </a:solidFill>
              <a:latin typeface="Arial"/>
              <a:cs typeface="Arial"/>
            </a:endParaRPr>
          </a:p>
        </p:txBody>
      </p:sp>
      <p:sp>
        <p:nvSpPr>
          <p:cNvPr id="3" name="Slide Number Placeholder 2">
            <a:extLst>
              <a:ext uri="{FF2B5EF4-FFF2-40B4-BE49-F238E27FC236}">
                <a16:creationId xmlns:a16="http://schemas.microsoft.com/office/drawing/2014/main" id="{830F271A-4BFF-0022-73A3-7697AA6D12E0}"/>
              </a:ext>
            </a:extLst>
          </p:cNvPr>
          <p:cNvSpPr txBox="1">
            <a:spLocks/>
          </p:cNvSpPr>
          <p:nvPr/>
        </p:nvSpPr>
        <p:spPr>
          <a:xfrm>
            <a:off x="11038312" y="6468011"/>
            <a:ext cx="567801"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695952-B7C9-4402-AB17-9B6478FEF815}" type="slidenum">
              <a:rPr lang="en-US" sz="900" smtClean="0">
                <a:solidFill>
                  <a:srgbClr val="4E4D4D"/>
                </a:solidFill>
                <a:latin typeface="Arial" panose="020B0604020202020204" pitchFamily="34" charset="0"/>
                <a:cs typeface="Arial" panose="020B0604020202020204" pitchFamily="34" charset="0"/>
              </a:rPr>
              <a:pPr/>
              <a:t>8</a:t>
            </a:fld>
            <a:endParaRPr lang="en-US" sz="900" dirty="0">
              <a:solidFill>
                <a:srgbClr val="4E4D4D"/>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65F26EA-47A2-177E-31C4-FFF6090A8892}"/>
              </a:ext>
            </a:extLst>
          </p:cNvPr>
          <p:cNvSpPr txBox="1"/>
          <p:nvPr/>
        </p:nvSpPr>
        <p:spPr>
          <a:xfrm>
            <a:off x="794212" y="6137696"/>
            <a:ext cx="10564668" cy="461665"/>
          </a:xfrm>
          <a:prstGeom prst="rect">
            <a:avLst/>
          </a:prstGeom>
          <a:noFill/>
        </p:spPr>
        <p:txBody>
          <a:bodyPr wrap="square" rtlCol="0">
            <a:spAutoFit/>
          </a:bodyPr>
          <a:lstStyle/>
          <a:p>
            <a:r>
              <a:rPr lang="en-CA" sz="800" baseline="30000" dirty="0">
                <a:solidFill>
                  <a:schemeClr val="tx2"/>
                </a:solidFill>
                <a:latin typeface="Arial" panose="020B0604020202020204" pitchFamily="34" charset="0"/>
                <a:cs typeface="Arial" panose="020B0604020202020204" pitchFamily="34" charset="0"/>
              </a:rPr>
              <a:t>1</a:t>
            </a:r>
            <a:r>
              <a:rPr lang="en-CA" sz="800" dirty="0">
                <a:solidFill>
                  <a:schemeClr val="tx2"/>
                </a:solidFill>
                <a:latin typeface="Arial" panose="020B0604020202020204" pitchFamily="34" charset="0"/>
                <a:cs typeface="Arial" panose="020B0604020202020204" pitchFamily="34" charset="0"/>
              </a:rPr>
              <a:t> Post-commercial production period defined as the two months ending June 30, 2025</a:t>
            </a:r>
          </a:p>
          <a:p>
            <a:r>
              <a:rPr lang="en-CA" sz="800" baseline="30000" dirty="0">
                <a:solidFill>
                  <a:schemeClr val="tx2"/>
                </a:solidFill>
                <a:latin typeface="Arial" panose="020B0604020202020204" pitchFamily="34" charset="0"/>
                <a:cs typeface="Arial" panose="020B0604020202020204" pitchFamily="34" charset="0"/>
              </a:rPr>
              <a:t>2</a:t>
            </a:r>
            <a:r>
              <a:rPr lang="en-CA" sz="800" dirty="0">
                <a:solidFill>
                  <a:schemeClr val="tx2"/>
                </a:solidFill>
                <a:latin typeface="Arial" panose="020B0604020202020204" pitchFamily="34" charset="0"/>
                <a:cs typeface="Arial" panose="020B0604020202020204" pitchFamily="34" charset="0"/>
              </a:rPr>
              <a:t> Refer to </a:t>
            </a:r>
            <a:r>
              <a:rPr lang="en-CA" sz="800" i="1" dirty="0">
                <a:solidFill>
                  <a:schemeClr val="tx2"/>
                </a:solidFill>
                <a:latin typeface="Arial" panose="020B0604020202020204" pitchFamily="34" charset="0"/>
                <a:cs typeface="Arial" panose="020B0604020202020204" pitchFamily="34" charset="0"/>
              </a:rPr>
              <a:t>Non-IFRS Measures </a:t>
            </a:r>
            <a:r>
              <a:rPr lang="en-CA" sz="800" dirty="0">
                <a:solidFill>
                  <a:schemeClr val="tx2"/>
                </a:solidFill>
                <a:latin typeface="Arial" panose="020B0604020202020204" pitchFamily="34" charset="0"/>
                <a:cs typeface="Arial" panose="020B0604020202020204" pitchFamily="34" charset="0"/>
              </a:rPr>
              <a:t>on slide 2 of this presentation</a:t>
            </a:r>
          </a:p>
          <a:p>
            <a:r>
              <a:rPr lang="en-US" sz="800" baseline="30000" dirty="0">
                <a:solidFill>
                  <a:schemeClr val="tx2"/>
                </a:solidFill>
                <a:latin typeface="Arial" panose="020B0604020202020204" pitchFamily="34" charset="0"/>
                <a:cs typeface="Arial" panose="020B0604020202020204" pitchFamily="34" charset="0"/>
              </a:rPr>
              <a:t>3</a:t>
            </a:r>
            <a:r>
              <a:rPr lang="en-US" sz="800" dirty="0">
                <a:solidFill>
                  <a:schemeClr val="tx2"/>
                </a:solidFill>
                <a:latin typeface="Arial" panose="020B0604020202020204" pitchFamily="34" charset="0"/>
                <a:cs typeface="Arial" panose="020B0604020202020204" pitchFamily="34" charset="0"/>
              </a:rPr>
              <a:t> Source: Canaccord; S&amp;P</a:t>
            </a:r>
          </a:p>
        </p:txBody>
      </p:sp>
      <p:sp>
        <p:nvSpPr>
          <p:cNvPr id="4" name="Rectangle 3">
            <a:extLst>
              <a:ext uri="{FF2B5EF4-FFF2-40B4-BE49-F238E27FC236}">
                <a16:creationId xmlns:a16="http://schemas.microsoft.com/office/drawing/2014/main" id="{A45E414F-4E5D-DD5A-A476-C03A2BDBD45E}"/>
              </a:ext>
            </a:extLst>
          </p:cNvPr>
          <p:cNvSpPr/>
          <p:nvPr/>
        </p:nvSpPr>
        <p:spPr>
          <a:xfrm>
            <a:off x="6400802" y="3498191"/>
            <a:ext cx="4958078" cy="197716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73068C8A-4DE6-D4D2-51DF-452DDE3B7ED8}"/>
              </a:ext>
            </a:extLst>
          </p:cNvPr>
          <p:cNvSpPr txBox="1"/>
          <p:nvPr/>
        </p:nvSpPr>
        <p:spPr>
          <a:xfrm>
            <a:off x="6670021" y="3829747"/>
            <a:ext cx="5186388" cy="1308050"/>
          </a:xfrm>
          <a:prstGeom prst="rect">
            <a:avLst/>
          </a:prstGeom>
          <a:noFill/>
        </p:spPr>
        <p:txBody>
          <a:bodyPr wrap="square" rtlCol="0">
            <a:spAutoFit/>
          </a:bodyPr>
          <a:lstStyle/>
          <a:p>
            <a:pPr>
              <a:spcAft>
                <a:spcPts val="600"/>
              </a:spcAft>
            </a:pPr>
            <a:r>
              <a:rPr lang="en-CA" sz="1600" b="1" dirty="0">
                <a:solidFill>
                  <a:srgbClr val="4E4D4D"/>
                </a:solidFill>
                <a:latin typeface="Arial" panose="020B0604020202020204" pitchFamily="34" charset="0"/>
                <a:cs typeface="Arial" panose="020B0604020202020204" pitchFamily="34" charset="0"/>
              </a:rPr>
              <a:t>Blackwater AISC</a:t>
            </a:r>
            <a:r>
              <a:rPr lang="en-CA" sz="1600" b="1" baseline="30000" dirty="0">
                <a:solidFill>
                  <a:srgbClr val="4E4D4D"/>
                </a:solidFill>
                <a:latin typeface="Arial" panose="020B0604020202020204" pitchFamily="34" charset="0"/>
                <a:cs typeface="Arial" panose="020B0604020202020204" pitchFamily="34" charset="0"/>
              </a:rPr>
              <a:t>1</a:t>
            </a:r>
            <a:r>
              <a:rPr lang="en-CA" sz="1600" b="1" dirty="0">
                <a:solidFill>
                  <a:srgbClr val="4E4D4D"/>
                </a:solidFill>
                <a:latin typeface="Arial" panose="020B0604020202020204" pitchFamily="34" charset="0"/>
                <a:cs typeface="Arial" panose="020B0604020202020204" pitchFamily="34" charset="0"/>
              </a:rPr>
              <a:t> benefits from:</a:t>
            </a:r>
          </a:p>
          <a:p>
            <a:pPr marL="361950" indent="-180975">
              <a:spcAft>
                <a:spcPts val="600"/>
              </a:spcAft>
              <a:buClr>
                <a:srgbClr val="E6B711"/>
              </a:buClr>
              <a:buFont typeface="Arial" panose="020B0604020202020204" pitchFamily="34" charset="0"/>
              <a:buChar char="•"/>
            </a:pPr>
            <a:r>
              <a:rPr lang="en-CA" sz="1600" dirty="0">
                <a:solidFill>
                  <a:srgbClr val="4E4D4D"/>
                </a:solidFill>
                <a:latin typeface="Arial" panose="020B0604020202020204" pitchFamily="34" charset="0"/>
                <a:cs typeface="Arial" panose="020B0604020202020204" pitchFamily="34" charset="0"/>
              </a:rPr>
              <a:t>Low strip ratio – 2.0 over life of mine</a:t>
            </a:r>
          </a:p>
          <a:p>
            <a:pPr marL="361950" indent="-180975">
              <a:spcAft>
                <a:spcPts val="600"/>
              </a:spcAft>
              <a:buClr>
                <a:srgbClr val="E6B711"/>
              </a:buClr>
              <a:buFont typeface="Arial" panose="020B0604020202020204" pitchFamily="34" charset="0"/>
              <a:buChar char="•"/>
            </a:pPr>
            <a:r>
              <a:rPr lang="en-CA" sz="1600" dirty="0">
                <a:solidFill>
                  <a:srgbClr val="4E4D4D"/>
                </a:solidFill>
                <a:latin typeface="Arial" panose="020B0604020202020204" pitchFamily="34" charset="0"/>
                <a:cs typeface="Arial" panose="020B0604020202020204" pitchFamily="34" charset="0"/>
              </a:rPr>
              <a:t>Downhill hauling – mine sits above the mill</a:t>
            </a:r>
          </a:p>
          <a:p>
            <a:pPr marL="361950" indent="-180975">
              <a:spcAft>
                <a:spcPts val="600"/>
              </a:spcAft>
              <a:buClr>
                <a:srgbClr val="E6B711"/>
              </a:buClr>
              <a:buFont typeface="Arial" panose="020B0604020202020204" pitchFamily="34" charset="0"/>
              <a:buChar char="•"/>
            </a:pPr>
            <a:r>
              <a:rPr lang="en-CA" sz="1600" dirty="0">
                <a:solidFill>
                  <a:srgbClr val="4E4D4D"/>
                </a:solidFill>
                <a:latin typeface="Arial" panose="020B0604020202020204" pitchFamily="34" charset="0"/>
                <a:cs typeface="Arial" panose="020B0604020202020204" pitchFamily="34" charset="0"/>
              </a:rPr>
              <a:t>Low-cost, renewable hydroelectric power</a:t>
            </a:r>
          </a:p>
        </p:txBody>
      </p:sp>
    </p:spTree>
    <p:extLst>
      <p:ext uri="{BB962C8B-B14F-4D97-AF65-F5344CB8AC3E}">
        <p14:creationId xmlns:p14="http://schemas.microsoft.com/office/powerpoint/2010/main" val="213491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18AF-2159-3033-7BA8-F33C9950BBC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1380A27-3572-FA16-53EF-15802AF4D6DD}"/>
              </a:ext>
            </a:extLst>
          </p:cNvPr>
          <p:cNvSpPr/>
          <p:nvPr/>
        </p:nvSpPr>
        <p:spPr>
          <a:xfrm>
            <a:off x="480224" y="3317123"/>
            <a:ext cx="10878656" cy="5380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arge open pit mine&#10;&#10;AI-generated content may be incorrect.">
            <a:extLst>
              <a:ext uri="{FF2B5EF4-FFF2-40B4-BE49-F238E27FC236}">
                <a16:creationId xmlns:a16="http://schemas.microsoft.com/office/drawing/2014/main" id="{55C359C1-A352-1C02-5B97-84F9571192EB}"/>
              </a:ext>
            </a:extLst>
          </p:cNvPr>
          <p:cNvPicPr>
            <a:picLocks noChangeAspect="1"/>
          </p:cNvPicPr>
          <p:nvPr/>
        </p:nvPicPr>
        <p:blipFill>
          <a:blip r:embed="rId3">
            <a:extLst>
              <a:ext uri="{28A0092B-C50C-407E-A947-70E740481C1C}">
                <a14:useLocalDpi xmlns:a14="http://schemas.microsoft.com/office/drawing/2010/main" val="0"/>
              </a:ext>
            </a:extLst>
          </a:blip>
          <a:srcRect l="-524" t="7024" r="14800" b="57440"/>
          <a:stretch>
            <a:fillRect/>
          </a:stretch>
        </p:blipFill>
        <p:spPr>
          <a:xfrm>
            <a:off x="-63841" y="4014998"/>
            <a:ext cx="12255841" cy="2843002"/>
          </a:xfrm>
          <a:prstGeom prst="rect">
            <a:avLst/>
          </a:prstGeom>
        </p:spPr>
      </p:pic>
      <p:sp>
        <p:nvSpPr>
          <p:cNvPr id="12" name="Multiplication Sign 11">
            <a:extLst>
              <a:ext uri="{FF2B5EF4-FFF2-40B4-BE49-F238E27FC236}">
                <a16:creationId xmlns:a16="http://schemas.microsoft.com/office/drawing/2014/main" id="{943681AA-CCFE-4337-A6AA-FBEBEF145466}"/>
              </a:ext>
            </a:extLst>
          </p:cNvPr>
          <p:cNvSpPr/>
          <p:nvPr/>
        </p:nvSpPr>
        <p:spPr>
          <a:xfrm>
            <a:off x="11512423" y="805543"/>
            <a:ext cx="290945" cy="290945"/>
          </a:xfrm>
          <a:prstGeom prst="mathMultiply">
            <a:avLst>
              <a:gd name="adj1" fmla="val 88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5D1576-9B55-D922-32C4-23597A500A22}"/>
              </a:ext>
            </a:extLst>
          </p:cNvPr>
          <p:cNvSpPr>
            <a:spLocks noGrp="1"/>
          </p:cNvSpPr>
          <p:nvPr>
            <p:ph type="title"/>
          </p:nvPr>
        </p:nvSpPr>
        <p:spPr>
          <a:xfrm>
            <a:off x="623946" y="269876"/>
            <a:ext cx="10384751" cy="893982"/>
          </a:xfrm>
        </p:spPr>
        <p:txBody>
          <a:bodyPr anchor="ctr">
            <a:normAutofit/>
          </a:bodyPr>
          <a:lstStyle/>
          <a:p>
            <a:r>
              <a:rPr lang="en-US" dirty="0">
                <a:cs typeface="Poppins Medium" panose="00000600000000000000" pitchFamily="2" charset="0"/>
              </a:rPr>
              <a:t>Meaningful and Near-term Organic Growth Opportunities</a:t>
            </a:r>
            <a:endParaRPr lang="en-US" dirty="0"/>
          </a:p>
        </p:txBody>
      </p:sp>
      <p:sp>
        <p:nvSpPr>
          <p:cNvPr id="8" name="Slide Number Placeholder 7">
            <a:extLst>
              <a:ext uri="{FF2B5EF4-FFF2-40B4-BE49-F238E27FC236}">
                <a16:creationId xmlns:a16="http://schemas.microsoft.com/office/drawing/2014/main" id="{386BF789-8D2E-1834-9924-F357ECD6DF3D}"/>
              </a:ext>
            </a:extLst>
          </p:cNvPr>
          <p:cNvSpPr>
            <a:spLocks noGrp="1"/>
          </p:cNvSpPr>
          <p:nvPr>
            <p:ph type="sldNum" sz="quarter" idx="20"/>
          </p:nvPr>
        </p:nvSpPr>
        <p:spPr/>
        <p:txBody>
          <a:bodyPr/>
          <a:lstStyle/>
          <a:p>
            <a:fld id="{19695952-B7C9-4402-AB17-9B6478FEF815}" type="slidenum">
              <a:rPr lang="en-US" smtClean="0">
                <a:solidFill>
                  <a:schemeClr val="bg1"/>
                </a:solidFill>
              </a:rPr>
              <a:pPr/>
              <a:t>9</a:t>
            </a:fld>
            <a:endParaRPr lang="en-US" dirty="0">
              <a:solidFill>
                <a:schemeClr val="bg1"/>
              </a:solidFill>
            </a:endParaRPr>
          </a:p>
        </p:txBody>
      </p:sp>
      <p:sp>
        <p:nvSpPr>
          <p:cNvPr id="7" name="Title 1">
            <a:extLst>
              <a:ext uri="{FF2B5EF4-FFF2-40B4-BE49-F238E27FC236}">
                <a16:creationId xmlns:a16="http://schemas.microsoft.com/office/drawing/2014/main" id="{59B33BC5-1C16-B356-FB90-8F1691C7A214}"/>
              </a:ext>
            </a:extLst>
          </p:cNvPr>
          <p:cNvSpPr txBox="1">
            <a:spLocks/>
          </p:cNvSpPr>
          <p:nvPr/>
        </p:nvSpPr>
        <p:spPr>
          <a:xfrm>
            <a:off x="623945" y="849194"/>
            <a:ext cx="10384751" cy="893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4E4D4D"/>
                </a:solidFill>
                <a:latin typeface="Arial" panose="020B0604020202020204" pitchFamily="34" charset="0"/>
                <a:ea typeface="+mj-ea"/>
                <a:cs typeface="Arial" panose="020B0604020202020204" pitchFamily="34" charset="0"/>
              </a:defRPr>
            </a:lvl1pPr>
          </a:lstStyle>
          <a:p>
            <a:endParaRPr lang="en-US" dirty="0"/>
          </a:p>
        </p:txBody>
      </p:sp>
      <p:sp>
        <p:nvSpPr>
          <p:cNvPr id="6" name="TextBox 5">
            <a:extLst>
              <a:ext uri="{FF2B5EF4-FFF2-40B4-BE49-F238E27FC236}">
                <a16:creationId xmlns:a16="http://schemas.microsoft.com/office/drawing/2014/main" id="{184ABC43-A309-4688-9DCC-F8E6281F9BC5}"/>
              </a:ext>
            </a:extLst>
          </p:cNvPr>
          <p:cNvSpPr txBox="1"/>
          <p:nvPr/>
        </p:nvSpPr>
        <p:spPr>
          <a:xfrm>
            <a:off x="1183303" y="1149126"/>
            <a:ext cx="10384751" cy="1930272"/>
          </a:xfrm>
          <a:prstGeom prst="rect">
            <a:avLst/>
          </a:prstGeom>
          <a:noFill/>
        </p:spPr>
        <p:txBody>
          <a:bodyPr wrap="square" rtlCol="0">
            <a:spAutoFit/>
          </a:bodyPr>
          <a:lstStyle/>
          <a:p>
            <a:pPr>
              <a:lnSpc>
                <a:spcPct val="110000"/>
              </a:lnSpc>
              <a:spcAft>
                <a:spcPts val="1200"/>
              </a:spcAft>
              <a:buClr>
                <a:schemeClr val="bg1"/>
              </a:buClr>
              <a:buFont typeface="Wingdings" panose="05000000000000000000" pitchFamily="2" charset="2"/>
              <a:buChar char="Ø"/>
            </a:pPr>
            <a:r>
              <a:rPr lang="en-US" sz="1600" dirty="0">
                <a:solidFill>
                  <a:srgbClr val="4E4D4D"/>
                </a:solidFill>
                <a:latin typeface="Arial" panose="020B0604020202020204" pitchFamily="34" charset="0"/>
                <a:cs typeface="Arial" panose="020B0604020202020204" pitchFamily="34" charset="0"/>
              </a:rPr>
              <a:t>Phase 1 asset optimization – targeting 10% above design throughput by end of 2025</a:t>
            </a:r>
          </a:p>
          <a:p>
            <a:pPr>
              <a:lnSpc>
                <a:spcPct val="110000"/>
              </a:lnSpc>
              <a:spcAft>
                <a:spcPts val="600"/>
              </a:spcAft>
              <a:buClr>
                <a:schemeClr val="bg1"/>
              </a:buClr>
              <a:buFont typeface="Wingdings" panose="05000000000000000000" pitchFamily="2" charset="2"/>
              <a:buChar char="Ø"/>
            </a:pPr>
            <a:r>
              <a:rPr lang="en-US" sz="1600" dirty="0">
                <a:solidFill>
                  <a:srgbClr val="4E4D4D"/>
                </a:solidFill>
                <a:latin typeface="Arial" panose="020B0604020202020204" pitchFamily="34" charset="0"/>
                <a:cs typeface="Arial" panose="020B0604020202020204" pitchFamily="34" charset="0"/>
              </a:rPr>
              <a:t>Phase 1A step change – increasing plant throughput by 33% for $100-$110M</a:t>
            </a:r>
          </a:p>
          <a:p>
            <a:pPr marL="458788" indent="-285750">
              <a:lnSpc>
                <a:spcPct val="110000"/>
              </a:lnSpc>
              <a:spcAft>
                <a:spcPts val="1200"/>
              </a:spcAft>
              <a:buClr>
                <a:srgbClr val="E6B711"/>
              </a:buClr>
              <a:buFont typeface="Arial" panose="020B0604020202020204" pitchFamily="34" charset="0"/>
              <a:buChar char="•"/>
            </a:pPr>
            <a:r>
              <a:rPr lang="en-US" sz="1400" dirty="0">
                <a:solidFill>
                  <a:srgbClr val="4E4D4D"/>
                </a:solidFill>
                <a:latin typeface="Arial" panose="020B0604020202020204" pitchFamily="34" charset="0"/>
                <a:cs typeface="Arial" panose="020B0604020202020204" pitchFamily="34" charset="0"/>
              </a:rPr>
              <a:t>Industry leading low capital intensity &lt;$55 per </a:t>
            </a:r>
            <a:r>
              <a:rPr lang="en-US" sz="1400" dirty="0" err="1">
                <a:solidFill>
                  <a:srgbClr val="4E4D4D"/>
                </a:solidFill>
                <a:latin typeface="Arial" panose="020B0604020202020204" pitchFamily="34" charset="0"/>
                <a:cs typeface="Arial" panose="020B0604020202020204" pitchFamily="34" charset="0"/>
              </a:rPr>
              <a:t>tonne</a:t>
            </a:r>
            <a:r>
              <a:rPr lang="en-US" sz="1400" dirty="0">
                <a:solidFill>
                  <a:srgbClr val="4E4D4D"/>
                </a:solidFill>
                <a:latin typeface="Arial" panose="020B0604020202020204" pitchFamily="34" charset="0"/>
                <a:cs typeface="Arial" panose="020B0604020202020204" pitchFamily="34" charset="0"/>
              </a:rPr>
              <a:t> of annual throughput</a:t>
            </a:r>
          </a:p>
          <a:p>
            <a:pPr lvl="0">
              <a:lnSpc>
                <a:spcPct val="110000"/>
              </a:lnSpc>
              <a:spcAft>
                <a:spcPts val="1200"/>
              </a:spcAft>
              <a:buClr>
                <a:schemeClr val="bg1"/>
              </a:buClr>
              <a:buFont typeface="Wingdings" panose="05000000000000000000" pitchFamily="2" charset="2"/>
              <a:buChar char="Ø"/>
            </a:pPr>
            <a:r>
              <a:rPr lang="en-CA" sz="1600" dirty="0">
                <a:solidFill>
                  <a:srgbClr val="4E4D4D"/>
                </a:solidFill>
                <a:latin typeface="Arial" panose="020B0604020202020204" pitchFamily="34" charset="0"/>
                <a:cs typeface="Arial" panose="020B0604020202020204" pitchFamily="34" charset="0"/>
              </a:rPr>
              <a:t>Optimized and accelerated Phase 2 expansion advancing – decision expected in Q4 2025</a:t>
            </a:r>
            <a:endParaRPr lang="en-US" sz="1600" dirty="0">
              <a:solidFill>
                <a:srgbClr val="4E4D4D"/>
              </a:solidFill>
              <a:latin typeface="Arial" panose="020B0604020202020204" pitchFamily="34" charset="0"/>
              <a:cs typeface="Arial" panose="020B0604020202020204" pitchFamily="34" charset="0"/>
            </a:endParaRPr>
          </a:p>
          <a:p>
            <a:pPr lvl="0">
              <a:lnSpc>
                <a:spcPct val="110000"/>
              </a:lnSpc>
              <a:spcAft>
                <a:spcPts val="600"/>
              </a:spcAft>
              <a:buClr>
                <a:schemeClr val="bg1"/>
              </a:buClr>
              <a:buFont typeface="Wingdings" panose="05000000000000000000" pitchFamily="2" charset="2"/>
              <a:buChar char="Ø"/>
            </a:pPr>
            <a:r>
              <a:rPr lang="en-US" sz="1600" dirty="0">
                <a:solidFill>
                  <a:srgbClr val="4E4D4D"/>
                </a:solidFill>
                <a:latin typeface="Arial" panose="020B0604020202020204" pitchFamily="34" charset="0"/>
                <a:cs typeface="Arial" panose="020B0604020202020204" pitchFamily="34" charset="0"/>
              </a:rPr>
              <a:t>Resource expansion and regional exploration – expect to commence drill program in Q4 2025</a:t>
            </a:r>
          </a:p>
        </p:txBody>
      </p:sp>
      <p:pic>
        <p:nvPicPr>
          <p:cNvPr id="4" name="Picture 3">
            <a:extLst>
              <a:ext uri="{FF2B5EF4-FFF2-40B4-BE49-F238E27FC236}">
                <a16:creationId xmlns:a16="http://schemas.microsoft.com/office/drawing/2014/main" id="{72B8D98E-D145-B100-58A7-91D719FE7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86" y="1193010"/>
            <a:ext cx="273459" cy="273459"/>
          </a:xfrm>
          <a:prstGeom prst="rect">
            <a:avLst/>
          </a:prstGeom>
        </p:spPr>
      </p:pic>
      <p:pic>
        <p:nvPicPr>
          <p:cNvPr id="5" name="Picture 4">
            <a:extLst>
              <a:ext uri="{FF2B5EF4-FFF2-40B4-BE49-F238E27FC236}">
                <a16:creationId xmlns:a16="http://schemas.microsoft.com/office/drawing/2014/main" id="{6F616229-70E9-4506-EBDE-B82CC7A241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86" y="1616435"/>
            <a:ext cx="273459" cy="273459"/>
          </a:xfrm>
          <a:prstGeom prst="rect">
            <a:avLst/>
          </a:prstGeom>
        </p:spPr>
      </p:pic>
      <p:pic>
        <p:nvPicPr>
          <p:cNvPr id="13" name="Picture 12">
            <a:extLst>
              <a:ext uri="{FF2B5EF4-FFF2-40B4-BE49-F238E27FC236}">
                <a16:creationId xmlns:a16="http://schemas.microsoft.com/office/drawing/2014/main" id="{6BC87C01-A0A0-9CBD-AE14-E7CFC075C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86" y="2792202"/>
            <a:ext cx="273459" cy="273459"/>
          </a:xfrm>
          <a:prstGeom prst="rect">
            <a:avLst/>
          </a:prstGeom>
        </p:spPr>
      </p:pic>
      <p:sp>
        <p:nvSpPr>
          <p:cNvPr id="9" name="TextBox 8">
            <a:extLst>
              <a:ext uri="{FF2B5EF4-FFF2-40B4-BE49-F238E27FC236}">
                <a16:creationId xmlns:a16="http://schemas.microsoft.com/office/drawing/2014/main" id="{F6561A8B-55C4-87EA-8B1B-34DCFBA44428}"/>
              </a:ext>
            </a:extLst>
          </p:cNvPr>
          <p:cNvSpPr txBox="1"/>
          <p:nvPr/>
        </p:nvSpPr>
        <p:spPr>
          <a:xfrm>
            <a:off x="833120" y="3376246"/>
            <a:ext cx="10679303" cy="646331"/>
          </a:xfrm>
          <a:prstGeom prst="rect">
            <a:avLst/>
          </a:prstGeom>
          <a:noFill/>
        </p:spPr>
        <p:txBody>
          <a:bodyPr wrap="square" rtlCol="0">
            <a:spAutoFit/>
          </a:bodyPr>
          <a:lstStyle/>
          <a:p>
            <a:r>
              <a:rPr lang="en-US" b="1" dirty="0">
                <a:solidFill>
                  <a:srgbClr val="4E4D4D"/>
                </a:solidFill>
                <a:latin typeface="Arial" panose="020B0604020202020204" pitchFamily="34" charset="0"/>
                <a:cs typeface="Arial" panose="020B0604020202020204" pitchFamily="34" charset="0"/>
              </a:rPr>
              <a:t>All supported by a strengthened balance sheet, delivering financial flexibility to fund growth</a:t>
            </a:r>
          </a:p>
          <a:p>
            <a:endParaRPr lang="en-US" dirty="0"/>
          </a:p>
        </p:txBody>
      </p:sp>
      <p:pic>
        <p:nvPicPr>
          <p:cNvPr id="10" name="Picture 9">
            <a:extLst>
              <a:ext uri="{FF2B5EF4-FFF2-40B4-BE49-F238E27FC236}">
                <a16:creationId xmlns:a16="http://schemas.microsoft.com/office/drawing/2014/main" id="{7932DD7F-22FF-EBB1-B8EB-7505DD040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761" y="2310071"/>
            <a:ext cx="273459" cy="273459"/>
          </a:xfrm>
          <a:prstGeom prst="rect">
            <a:avLst/>
          </a:prstGeom>
        </p:spPr>
      </p:pic>
    </p:spTree>
    <p:extLst>
      <p:ext uri="{BB962C8B-B14F-4D97-AF65-F5344CB8AC3E}">
        <p14:creationId xmlns:p14="http://schemas.microsoft.com/office/powerpoint/2010/main" val="20622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rtemis Gold Colours">
      <a:dk1>
        <a:srgbClr val="000000"/>
      </a:dk1>
      <a:lt1>
        <a:srgbClr val="FFFFFF"/>
      </a:lt1>
      <a:dk2>
        <a:srgbClr val="4F504F"/>
      </a:dk2>
      <a:lt2>
        <a:srgbClr val="E7E6E6"/>
      </a:lt2>
      <a:accent1>
        <a:srgbClr val="C18528"/>
      </a:accent1>
      <a:accent2>
        <a:srgbClr val="FFB035"/>
      </a:accent2>
      <a:accent3>
        <a:srgbClr val="387CA6"/>
      </a:accent3>
      <a:accent4>
        <a:srgbClr val="023E73"/>
      </a:accent4>
      <a:accent5>
        <a:srgbClr val="31C1B3"/>
      </a:accent5>
      <a:accent6>
        <a:srgbClr val="23756D"/>
      </a:accent6>
      <a:hlink>
        <a:srgbClr val="FFB444"/>
      </a:hlink>
      <a:folHlink>
        <a:srgbClr val="4F504F"/>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bda763c-921c-4653-b30c-a73a4b2cb1a4">
      <UserInfo>
        <DisplayName>Crystal Sharwood</DisplayName>
        <AccountId>327</AccountId>
        <AccountType/>
      </UserInfo>
      <UserInfo>
        <DisplayName>Nicholas Campbell</DisplayName>
        <AccountId>32</AccountId>
        <AccountType/>
      </UserInfo>
      <UserInfo>
        <DisplayName>Meg Brown</DisplayName>
        <AccountId>361</AccountId>
        <AccountType/>
      </UserInfo>
    </SharedWithUsers>
    <lcf76f155ced4ddcb4097134ff3c332f xmlns="be9006d5-2a9f-4c76-a974-ba4d10b0918d">
      <Terms xmlns="http://schemas.microsoft.com/office/infopath/2007/PartnerControls"/>
    </lcf76f155ced4ddcb4097134ff3c332f>
    <TaxCatchAll xmlns="2bda763c-921c-4653-b30c-a73a4b2cb1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733F9A53441045AD803FAB005C5529" ma:contentTypeVersion="18" ma:contentTypeDescription="Create a new document." ma:contentTypeScope="" ma:versionID="9217898910be170e24cc458a798bf713">
  <xsd:schema xmlns:xsd="http://www.w3.org/2001/XMLSchema" xmlns:xs="http://www.w3.org/2001/XMLSchema" xmlns:p="http://schemas.microsoft.com/office/2006/metadata/properties" xmlns:ns2="be9006d5-2a9f-4c76-a974-ba4d10b0918d" xmlns:ns3="2bda763c-921c-4653-b30c-a73a4b2cb1a4" targetNamespace="http://schemas.microsoft.com/office/2006/metadata/properties" ma:root="true" ma:fieldsID="8b127ac8a09d397c2e1c70158f6b6beb" ns2:_="" ns3:_="">
    <xsd:import namespace="be9006d5-2a9f-4c76-a974-ba4d10b0918d"/>
    <xsd:import namespace="2bda763c-921c-4653-b30c-a73a4b2cb1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9006d5-2a9f-4c76-a974-ba4d10b091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6424ab-58d2-4678-a04e-828bc1d8e9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da763c-921c-4653-b30c-a73a4b2cb1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fcf0910-e981-4f58-9659-2dbea117d96e}" ma:internalName="TaxCatchAll" ma:showField="CatchAllData" ma:web="2bda763c-921c-4653-b30c-a73a4b2cb1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F05C5E-A34C-4387-A0A4-9E88CF05A8DA}">
  <ds:schemaRefs>
    <ds:schemaRef ds:uri="2bda763c-921c-4653-b30c-a73a4b2cb1a4"/>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be9006d5-2a9f-4c76-a974-ba4d10b0918d"/>
    <ds:schemaRef ds:uri="http://purl.org/dc/dcmityp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D9EC81C-158B-414A-A9B6-5A1F8F640C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9006d5-2a9f-4c76-a974-ba4d10b0918d"/>
    <ds:schemaRef ds:uri="2bda763c-921c-4653-b30c-a73a4b2cb1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FED47F-CD1F-46DA-9B9C-7BDC158C06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11441</TotalTime>
  <Words>3478</Words>
  <Application>Microsoft Office PowerPoint</Application>
  <PresentationFormat>Widescreen</PresentationFormat>
  <Paragraphs>307</Paragraphs>
  <Slides>18</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Garamond</vt:lpstr>
      <vt:lpstr>Poppins Medium</vt:lpstr>
      <vt:lpstr>Segoe UI</vt:lpstr>
      <vt:lpstr>Trebuchet MS</vt:lpstr>
      <vt:lpstr>Wingdings</vt:lpstr>
      <vt:lpstr>Office Theme</vt:lpstr>
      <vt:lpstr>Custom Design</vt:lpstr>
      <vt:lpstr>PowerPoint Presentation</vt:lpstr>
      <vt:lpstr>Cautionary Note Regarding Forward-Looking Information</vt:lpstr>
      <vt:lpstr>Why Artemis Gold?</vt:lpstr>
      <vt:lpstr>Board and Management</vt:lpstr>
      <vt:lpstr>Blackwater Mine: Canada’s Newest Gold and Silver Mine</vt:lpstr>
      <vt:lpstr>2025 – A Transformative Year for Artemis Gold</vt:lpstr>
      <vt:lpstr>Q2 2025 Highlights</vt:lpstr>
      <vt:lpstr>PowerPoint Presentation</vt:lpstr>
      <vt:lpstr>Meaningful and Near-term Organic Growth Opportunities</vt:lpstr>
      <vt:lpstr>Optimizing Phase 1 – A Capital Efficient Step Change Opportunity</vt:lpstr>
      <vt:lpstr>Phase 1A – Scope of Work</vt:lpstr>
      <vt:lpstr>Phase 2 – Long Lead Time Equipment Opportunity</vt:lpstr>
      <vt:lpstr>Gold Price Resource Upside</vt:lpstr>
      <vt:lpstr>PowerPoint Presentation</vt:lpstr>
      <vt:lpstr>PowerPoint Presentation</vt:lpstr>
      <vt:lpstr>Capital Structure</vt:lpstr>
      <vt:lpstr>Relative Valuation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Mei 279</dc:creator>
  <cp:lastModifiedBy>Meg Brown</cp:lastModifiedBy>
  <cp:revision>265</cp:revision>
  <cp:lastPrinted>2025-06-30T18:22:23Z</cp:lastPrinted>
  <dcterms:created xsi:type="dcterms:W3CDTF">2020-12-29T04:11:17Z</dcterms:created>
  <dcterms:modified xsi:type="dcterms:W3CDTF">2025-09-14T16:29:16Z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0x0101008D733F9A53441045AD803FAB005C5529</vt:lpwstr>
  </property>
  <property fmtid="{D5CDD505-2E9C-101B-9397-08002B2CF9AE}" pid="3" name="MediaServiceImageTags">
    <vt:lpwstr/>
  </property>
</Properties>
</file>