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43" r:id="rId4"/>
  </p:sldMasterIdLst>
  <p:notesMasterIdLst>
    <p:notesMasterId r:id="rId11"/>
  </p:notesMasterIdLst>
  <p:handoutMasterIdLst>
    <p:handoutMasterId r:id="rId12"/>
  </p:handoutMasterIdLst>
  <p:sldIdLst>
    <p:sldId id="2045" r:id="rId5"/>
    <p:sldId id="2037" r:id="rId6"/>
    <p:sldId id="2042" r:id="rId7"/>
    <p:sldId id="2044" r:id="rId8"/>
    <p:sldId id="2047" r:id="rId9"/>
    <p:sldId id="2046" r:id="rId10"/>
  </p:sldIdLst>
  <p:sldSz cx="12192000" cy="6858000"/>
  <p:notesSz cx="7023100" cy="9309100"/>
  <p:embeddedFontLst>
    <p:embeddedFont>
      <p:font typeface="Source Sans Pro" panose="020B0503030403020204" pitchFamily="34" charset="0"/>
      <p:regular r:id="rId13"/>
      <p:bold r:id="rId14"/>
      <p:italic r:id="rId15"/>
      <p:boldItalic r:id="rId16"/>
    </p:embeddedFont>
  </p:embeddedFontLst>
  <p:custDataLst>
    <p:tags r:id="rId1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81" userDrawn="1">
          <p15:clr>
            <a:srgbClr val="A4A3A4"/>
          </p15:clr>
        </p15:guide>
        <p15:guide id="2" orient="horz" pos="640" userDrawn="1">
          <p15:clr>
            <a:srgbClr val="A4A3A4"/>
          </p15:clr>
        </p15:guide>
        <p15:guide id="3" orient="horz" pos="1275" userDrawn="1">
          <p15:clr>
            <a:srgbClr val="A4A3A4"/>
          </p15:clr>
        </p15:guide>
        <p15:guide id="4" pos="7469" userDrawn="1">
          <p15:clr>
            <a:srgbClr val="A4A3A4"/>
          </p15:clr>
        </p15:guide>
        <p15:guide id="5" pos="363" userDrawn="1">
          <p15:clr>
            <a:srgbClr val="A4A3A4"/>
          </p15:clr>
        </p15:guide>
        <p15:guide id="6" pos="2268" userDrawn="1">
          <p15:clr>
            <a:srgbClr val="A4A3A4"/>
          </p15:clr>
        </p15:guide>
        <p15:guide id="7" pos="235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3FC6EB-426B-3942-36B0-E622790D5086}" name="Heather Taylor" initials="HT" userId="S::htaylor@osiskogr.com::6699df26-838c-4396-b45f-06a727b3b95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incent Metcalfe" initials="VM" lastIdx="1" clrIdx="0">
    <p:extLst>
      <p:ext uri="{19B8F6BF-5375-455C-9EA6-DF929625EA0E}">
        <p15:presenceInfo xmlns:p15="http://schemas.microsoft.com/office/powerpoint/2012/main" userId="S-1-5-21-1859944867-1401404949-1465999014-1227" providerId="AD"/>
      </p:ext>
    </p:extLst>
  </p:cmAuthor>
  <p:cmAuthor id="2" name="Iain Farmer" initials="IF" lastIdx="5" clrIdx="1">
    <p:extLst>
      <p:ext uri="{19B8F6BF-5375-455C-9EA6-DF929625EA0E}">
        <p15:presenceInfo xmlns:p15="http://schemas.microsoft.com/office/powerpoint/2012/main" userId="S-1-5-21-1859944867-1401404949-1465999014-1344" providerId="AD"/>
      </p:ext>
    </p:extLst>
  </p:cmAuthor>
  <p:cmAuthor id="3" name="Elif Levesque" initials="EL" lastIdx="8" clrIdx="2">
    <p:extLst>
      <p:ext uri="{19B8F6BF-5375-455C-9EA6-DF929625EA0E}">
        <p15:presenceInfo xmlns:p15="http://schemas.microsoft.com/office/powerpoint/2012/main" userId="S-1-5-21-1859944867-1401404949-1465999014-1148" providerId="AD"/>
      </p:ext>
    </p:extLst>
  </p:cmAuthor>
  <p:cmAuthor id="4" name="Heather Taylor" initials="HT" lastIdx="12" clrIdx="3">
    <p:extLst>
      <p:ext uri="{19B8F6BF-5375-455C-9EA6-DF929625EA0E}">
        <p15:presenceInfo xmlns:p15="http://schemas.microsoft.com/office/powerpoint/2012/main" userId="S-1-5-21-1859944867-1401404949-1465999014-3817" providerId="AD"/>
      </p:ext>
    </p:extLst>
  </p:cmAuthor>
  <p:cmAuthor id="5" name="Guy Desharnais" initials="GD" lastIdx="11" clrIdx="4">
    <p:extLst>
      <p:ext uri="{19B8F6BF-5375-455C-9EA6-DF929625EA0E}">
        <p15:presenceInfo xmlns:p15="http://schemas.microsoft.com/office/powerpoint/2012/main" userId="S-1-5-21-1859944867-1401404949-1465999014-3661" providerId="AD"/>
      </p:ext>
    </p:extLst>
  </p:cmAuthor>
  <p:cmAuthor id="6" name="Grant Moenting"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F2F2F2"/>
    <a:srgbClr val="090D1C"/>
    <a:srgbClr val="E7E7E7"/>
    <a:srgbClr val="DCDBDB"/>
    <a:srgbClr val="0000FF"/>
    <a:srgbClr val="A04B04"/>
    <a:srgbClr val="A85502"/>
    <a:srgbClr val="AA7100"/>
    <a:srgbClr val="C69C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29" autoAdjust="0"/>
    <p:restoredTop sz="97133" autoAdjust="0"/>
  </p:normalViewPr>
  <p:slideViewPr>
    <p:cSldViewPr snapToGrid="0" showGuides="1">
      <p:cViewPr varScale="1">
        <p:scale>
          <a:sx n="127" d="100"/>
          <a:sy n="127" d="100"/>
        </p:scale>
        <p:origin x="652" y="92"/>
      </p:cViewPr>
      <p:guideLst>
        <p:guide orient="horz" pos="3181"/>
        <p:guide orient="horz" pos="640"/>
        <p:guide orient="horz" pos="1275"/>
        <p:guide pos="7469"/>
        <p:guide pos="363"/>
        <p:guide pos="2268"/>
        <p:guide pos="2359"/>
      </p:guideLst>
    </p:cSldViewPr>
  </p:slideViewPr>
  <p:outlineViewPr>
    <p:cViewPr>
      <p:scale>
        <a:sx n="33" d="100"/>
        <a:sy n="33" d="100"/>
      </p:scale>
      <p:origin x="0" y="-13712"/>
    </p:cViewPr>
  </p:outlineViewPr>
  <p:notesTextViewPr>
    <p:cViewPr>
      <p:scale>
        <a:sx n="400" d="100"/>
        <a:sy n="400" d="100"/>
      </p:scale>
      <p:origin x="0" y="0"/>
    </p:cViewPr>
  </p:notesTextViewPr>
  <p:sorterViewPr>
    <p:cViewPr varScale="1">
      <p:scale>
        <a:sx n="1" d="1"/>
        <a:sy n="1" d="1"/>
      </p:scale>
      <p:origin x="0" y="-13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font" Target="fonts/font3.fntdata"/><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nt Moenting" userId="efe13b1d-2487-49c9-8555-8149ef9d3b18" providerId="ADAL" clId="{3809F3D5-1B8B-4660-968B-87CD29E2C170}"/>
    <pc:docChg chg="custSel modSld">
      <pc:chgData name="Grant Moenting" userId="efe13b1d-2487-49c9-8555-8149ef9d3b18" providerId="ADAL" clId="{3809F3D5-1B8B-4660-968B-87CD29E2C170}" dt="2025-09-12T14:03:10.257" v="1" actId="478"/>
      <pc:docMkLst>
        <pc:docMk/>
      </pc:docMkLst>
      <pc:sldChg chg="delSp modSp mod">
        <pc:chgData name="Grant Moenting" userId="efe13b1d-2487-49c9-8555-8149ef9d3b18" providerId="ADAL" clId="{3809F3D5-1B8B-4660-968B-87CD29E2C170}" dt="2025-09-12T14:03:10.257" v="1" actId="478"/>
        <pc:sldMkLst>
          <pc:docMk/>
          <pc:sldMk cId="255942907" sldId="2047"/>
        </pc:sldMkLst>
        <pc:spChg chg="del mod">
          <ac:chgData name="Grant Moenting" userId="efe13b1d-2487-49c9-8555-8149ef9d3b18" providerId="ADAL" clId="{3809F3D5-1B8B-4660-968B-87CD29E2C170}" dt="2025-09-12T14:03:10.257" v="1" actId="478"/>
          <ac:spMkLst>
            <pc:docMk/>
            <pc:sldMk cId="255942907" sldId="2047"/>
            <ac:spMk id="63" creationId="{EFF7B2EF-9534-EB1E-5CEA-9CAAFB4C383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Binary_Worksheet.xlsb"/><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47978843111159"/>
          <c:y val="5.798264565604979E-2"/>
          <c:w val="0.8978383293882144"/>
          <c:h val="0.75353094385595942"/>
        </c:manualLayout>
      </c:layout>
      <c:barChart>
        <c:barDir val="col"/>
        <c:grouping val="percentStacked"/>
        <c:varyColors val="0"/>
        <c:ser>
          <c:idx val="0"/>
          <c:order val="0"/>
          <c:tx>
            <c:strRef>
              <c:f>Sheet1!$B$1</c:f>
              <c:strCache>
                <c:ptCount val="1"/>
                <c:pt idx="0">
                  <c:v>Canada</c:v>
                </c:pt>
              </c:strCache>
            </c:strRef>
          </c:tx>
          <c:spPr>
            <a:gradFill>
              <a:gsLst>
                <a:gs pos="1000">
                  <a:srgbClr val="C69C6D"/>
                </a:gs>
                <a:gs pos="21000">
                  <a:srgbClr val="FFD2AA"/>
                </a:gs>
                <a:gs pos="90000">
                  <a:srgbClr val="AA7100"/>
                </a:gs>
              </a:gsLst>
              <a:lin ang="1800000" scaled="0"/>
            </a:gradFill>
            <a:ln>
              <a:noFill/>
            </a:ln>
            <a:effectLst/>
          </c:spPr>
          <c:invertIfNegative val="0"/>
          <c:cat>
            <c:strRef>
              <c:f>Sheet1!$A$2:$A$7</c:f>
              <c:strCache>
                <c:ptCount val="6"/>
                <c:pt idx="0">
                  <c:v>OR</c:v>
                </c:pt>
                <c:pt idx="1">
                  <c:v>TFPM</c:v>
                </c:pt>
                <c:pt idx="2">
                  <c:v>RGLD</c:v>
                </c:pt>
                <c:pt idx="3">
                  <c:v>FNV</c:v>
                </c:pt>
                <c:pt idx="4">
                  <c:v>WPM</c:v>
                </c:pt>
                <c:pt idx="5">
                  <c:v>SAND</c:v>
                </c:pt>
              </c:strCache>
            </c:strRef>
          </c:cat>
          <c:val>
            <c:numRef>
              <c:f>Sheet1!$B$2:$B$7</c:f>
              <c:numCache>
                <c:formatCode>General</c:formatCode>
                <c:ptCount val="6"/>
                <c:pt idx="0">
                  <c:v>2792</c:v>
                </c:pt>
                <c:pt idx="1">
                  <c:v>335</c:v>
                </c:pt>
                <c:pt idx="2">
                  <c:v>3057</c:v>
                </c:pt>
                <c:pt idx="3">
                  <c:v>3993</c:v>
                </c:pt>
                <c:pt idx="4">
                  <c:v>2568</c:v>
                </c:pt>
                <c:pt idx="5">
                  <c:v>381</c:v>
                </c:pt>
              </c:numCache>
            </c:numRef>
          </c:val>
          <c:extLst>
            <c:ext xmlns:c16="http://schemas.microsoft.com/office/drawing/2014/chart" uri="{C3380CC4-5D6E-409C-BE32-E72D297353CC}">
              <c16:uniqueId val="{00000000-1974-4A81-B6AC-8DEFD165939D}"/>
            </c:ext>
          </c:extLst>
        </c:ser>
        <c:ser>
          <c:idx val="1"/>
          <c:order val="1"/>
          <c:tx>
            <c:strRef>
              <c:f>Sheet1!$C$1</c:f>
              <c:strCache>
                <c:ptCount val="1"/>
                <c:pt idx="0">
                  <c:v>USA</c:v>
                </c:pt>
              </c:strCache>
            </c:strRef>
          </c:tx>
          <c:spPr>
            <a:solidFill>
              <a:srgbClr val="4F7BAC"/>
            </a:solidFill>
            <a:ln>
              <a:noFill/>
            </a:ln>
            <a:effectLst/>
          </c:spPr>
          <c:invertIfNegative val="0"/>
          <c:cat>
            <c:strRef>
              <c:f>Sheet1!$A$2:$A$7</c:f>
              <c:strCache>
                <c:ptCount val="6"/>
                <c:pt idx="0">
                  <c:v>OR</c:v>
                </c:pt>
                <c:pt idx="1">
                  <c:v>TFPM</c:v>
                </c:pt>
                <c:pt idx="2">
                  <c:v>RGLD</c:v>
                </c:pt>
                <c:pt idx="3">
                  <c:v>FNV</c:v>
                </c:pt>
                <c:pt idx="4">
                  <c:v>WPM</c:v>
                </c:pt>
                <c:pt idx="5">
                  <c:v>SAND</c:v>
                </c:pt>
              </c:strCache>
            </c:strRef>
          </c:cat>
          <c:val>
            <c:numRef>
              <c:f>Sheet1!$C$2:$C$7</c:f>
              <c:numCache>
                <c:formatCode>General</c:formatCode>
                <c:ptCount val="6"/>
                <c:pt idx="0">
                  <c:v>402</c:v>
                </c:pt>
                <c:pt idx="1">
                  <c:v>398</c:v>
                </c:pt>
                <c:pt idx="2">
                  <c:v>1149</c:v>
                </c:pt>
                <c:pt idx="3">
                  <c:v>3692</c:v>
                </c:pt>
                <c:pt idx="4">
                  <c:v>2068</c:v>
                </c:pt>
                <c:pt idx="5">
                  <c:v>142</c:v>
                </c:pt>
              </c:numCache>
            </c:numRef>
          </c:val>
          <c:extLst>
            <c:ext xmlns:c16="http://schemas.microsoft.com/office/drawing/2014/chart" uri="{C3380CC4-5D6E-409C-BE32-E72D297353CC}">
              <c16:uniqueId val="{00000001-1974-4A81-B6AC-8DEFD165939D}"/>
            </c:ext>
          </c:extLst>
        </c:ser>
        <c:ser>
          <c:idx val="2"/>
          <c:order val="2"/>
          <c:tx>
            <c:strRef>
              <c:f>Sheet1!$D$1</c:f>
              <c:strCache>
                <c:ptCount val="1"/>
                <c:pt idx="0">
                  <c:v>Australia</c:v>
                </c:pt>
              </c:strCache>
            </c:strRef>
          </c:tx>
          <c:spPr>
            <a:solidFill>
              <a:srgbClr val="A3BBD5"/>
            </a:solidFill>
            <a:ln>
              <a:noFill/>
            </a:ln>
            <a:effectLst/>
          </c:spPr>
          <c:invertIfNegative val="0"/>
          <c:cat>
            <c:strRef>
              <c:f>Sheet1!$A$2:$A$7</c:f>
              <c:strCache>
                <c:ptCount val="6"/>
                <c:pt idx="0">
                  <c:v>OR</c:v>
                </c:pt>
                <c:pt idx="1">
                  <c:v>TFPM</c:v>
                </c:pt>
                <c:pt idx="2">
                  <c:v>RGLD</c:v>
                </c:pt>
                <c:pt idx="3">
                  <c:v>FNV</c:v>
                </c:pt>
                <c:pt idx="4">
                  <c:v>WPM</c:v>
                </c:pt>
                <c:pt idx="5">
                  <c:v>SAND</c:v>
                </c:pt>
              </c:strCache>
            </c:strRef>
          </c:cat>
          <c:val>
            <c:numRef>
              <c:f>Sheet1!$D$2:$D$7</c:f>
              <c:numCache>
                <c:formatCode>General</c:formatCode>
                <c:ptCount val="6"/>
                <c:pt idx="0">
                  <c:v>402</c:v>
                </c:pt>
                <c:pt idx="1">
                  <c:v>1312</c:v>
                </c:pt>
                <c:pt idx="2">
                  <c:v>226</c:v>
                </c:pt>
                <c:pt idx="3">
                  <c:v>49</c:v>
                </c:pt>
                <c:pt idx="4">
                  <c:v>0</c:v>
                </c:pt>
                <c:pt idx="5">
                  <c:v>19</c:v>
                </c:pt>
              </c:numCache>
            </c:numRef>
          </c:val>
          <c:extLst>
            <c:ext xmlns:c16="http://schemas.microsoft.com/office/drawing/2014/chart" uri="{C3380CC4-5D6E-409C-BE32-E72D297353CC}">
              <c16:uniqueId val="{00000002-1974-4A81-B6AC-8DEFD165939D}"/>
            </c:ext>
          </c:extLst>
        </c:ser>
        <c:ser>
          <c:idx val="3"/>
          <c:order val="3"/>
          <c:tx>
            <c:strRef>
              <c:f>Sheet1!$E$1</c:f>
              <c:strCache>
                <c:ptCount val="1"/>
                <c:pt idx="0">
                  <c:v>Latin America (Incl. Mexico &amp; Caribbean)</c:v>
                </c:pt>
              </c:strCache>
            </c:strRef>
          </c:tx>
          <c:spPr>
            <a:pattFill prst="ltUpDiag">
              <a:fgClr>
                <a:schemeClr val="bg1">
                  <a:lumMod val="50000"/>
                </a:schemeClr>
              </a:fgClr>
              <a:bgClr>
                <a:schemeClr val="bg1"/>
              </a:bgClr>
            </a:pattFill>
            <a:ln>
              <a:solidFill>
                <a:srgbClr val="FFFFFF">
                  <a:lumMod val="50000"/>
                </a:srgbClr>
              </a:solidFill>
            </a:ln>
            <a:effectLst/>
          </c:spPr>
          <c:invertIfNegative val="0"/>
          <c:cat>
            <c:strRef>
              <c:f>Sheet1!$A$2:$A$7</c:f>
              <c:strCache>
                <c:ptCount val="6"/>
                <c:pt idx="0">
                  <c:v>OR</c:v>
                </c:pt>
                <c:pt idx="1">
                  <c:v>TFPM</c:v>
                </c:pt>
                <c:pt idx="2">
                  <c:v>RGLD</c:v>
                </c:pt>
                <c:pt idx="3">
                  <c:v>FNV</c:v>
                </c:pt>
                <c:pt idx="4">
                  <c:v>WPM</c:v>
                </c:pt>
                <c:pt idx="5">
                  <c:v>SAND</c:v>
                </c:pt>
              </c:strCache>
            </c:strRef>
          </c:cat>
          <c:val>
            <c:numRef>
              <c:f>Sheet1!$E$2:$E$7</c:f>
              <c:numCache>
                <c:formatCode>General</c:formatCode>
                <c:ptCount val="6"/>
                <c:pt idx="0">
                  <c:v>786</c:v>
                </c:pt>
                <c:pt idx="1">
                  <c:v>656</c:v>
                </c:pt>
                <c:pt idx="2">
                  <c:v>2586</c:v>
                </c:pt>
                <c:pt idx="3">
                  <c:v>8765</c:v>
                </c:pt>
                <c:pt idx="4">
                  <c:v>18274</c:v>
                </c:pt>
                <c:pt idx="5">
                  <c:v>1219</c:v>
                </c:pt>
              </c:numCache>
            </c:numRef>
          </c:val>
          <c:extLst>
            <c:ext xmlns:c16="http://schemas.microsoft.com/office/drawing/2014/chart" uri="{C3380CC4-5D6E-409C-BE32-E72D297353CC}">
              <c16:uniqueId val="{00000003-1974-4A81-B6AC-8DEFD165939D}"/>
            </c:ext>
          </c:extLst>
        </c:ser>
        <c:ser>
          <c:idx val="4"/>
          <c:order val="4"/>
          <c:tx>
            <c:strRef>
              <c:f>Sheet1!$F$1</c:f>
              <c:strCache>
                <c:ptCount val="1"/>
                <c:pt idx="0">
                  <c:v>Europe</c:v>
                </c:pt>
              </c:strCache>
            </c:strRef>
          </c:tx>
          <c:spPr>
            <a:solidFill>
              <a:schemeClr val="tx1"/>
            </a:solidFill>
            <a:ln>
              <a:noFill/>
            </a:ln>
            <a:effectLst/>
          </c:spPr>
          <c:invertIfNegative val="0"/>
          <c:cat>
            <c:strRef>
              <c:f>Sheet1!$A$2:$A$7</c:f>
              <c:strCache>
                <c:ptCount val="6"/>
                <c:pt idx="0">
                  <c:v>OR</c:v>
                </c:pt>
                <c:pt idx="1">
                  <c:v>TFPM</c:v>
                </c:pt>
                <c:pt idx="2">
                  <c:v>RGLD</c:v>
                </c:pt>
                <c:pt idx="3">
                  <c:v>FNV</c:v>
                </c:pt>
                <c:pt idx="4">
                  <c:v>WPM</c:v>
                </c:pt>
                <c:pt idx="5">
                  <c:v>SAND</c:v>
                </c:pt>
              </c:strCache>
            </c:strRef>
          </c:cat>
          <c:val>
            <c:numRef>
              <c:f>Sheet1!$F$2:$F$7</c:f>
              <c:numCache>
                <c:formatCode>General</c:formatCode>
                <c:ptCount val="6"/>
                <c:pt idx="0">
                  <c:v>132</c:v>
                </c:pt>
                <c:pt idx="1">
                  <c:v>0</c:v>
                </c:pt>
                <c:pt idx="2">
                  <c:v>0</c:v>
                </c:pt>
                <c:pt idx="3">
                  <c:v>0</c:v>
                </c:pt>
                <c:pt idx="4">
                  <c:v>703</c:v>
                </c:pt>
                <c:pt idx="5">
                  <c:v>0</c:v>
                </c:pt>
              </c:numCache>
            </c:numRef>
          </c:val>
          <c:extLst>
            <c:ext xmlns:c16="http://schemas.microsoft.com/office/drawing/2014/chart" uri="{C3380CC4-5D6E-409C-BE32-E72D297353CC}">
              <c16:uniqueId val="{00000004-1974-4A81-B6AC-8DEFD165939D}"/>
            </c:ext>
          </c:extLst>
        </c:ser>
        <c:ser>
          <c:idx val="5"/>
          <c:order val="5"/>
          <c:tx>
            <c:strRef>
              <c:f>Sheet1!$G$1</c:f>
              <c:strCache>
                <c:ptCount val="1"/>
                <c:pt idx="0">
                  <c:v>Africa</c:v>
                </c:pt>
              </c:strCache>
            </c:strRef>
          </c:tx>
          <c:spPr>
            <a:solidFill>
              <a:schemeClr val="bg1">
                <a:lumMod val="75000"/>
              </a:schemeClr>
            </a:solidFill>
            <a:ln>
              <a:solidFill>
                <a:srgbClr val="FFFFFF">
                  <a:lumMod val="65000"/>
                </a:srgbClr>
              </a:solidFill>
            </a:ln>
            <a:effectLst/>
          </c:spPr>
          <c:invertIfNegative val="0"/>
          <c:cat>
            <c:strRef>
              <c:f>Sheet1!$A$2:$A$7</c:f>
              <c:strCache>
                <c:ptCount val="6"/>
                <c:pt idx="0">
                  <c:v>OR</c:v>
                </c:pt>
                <c:pt idx="1">
                  <c:v>TFPM</c:v>
                </c:pt>
                <c:pt idx="2">
                  <c:v>RGLD</c:v>
                </c:pt>
                <c:pt idx="3">
                  <c:v>FNV</c:v>
                </c:pt>
                <c:pt idx="4">
                  <c:v>WPM</c:v>
                </c:pt>
                <c:pt idx="5">
                  <c:v>SAND</c:v>
                </c:pt>
              </c:strCache>
            </c:strRef>
          </c:cat>
          <c:val>
            <c:numRef>
              <c:f>Sheet1!$G$2:$G$7</c:f>
              <c:numCache>
                <c:formatCode>General</c:formatCode>
                <c:ptCount val="6"/>
                <c:pt idx="0">
                  <c:v>110</c:v>
                </c:pt>
                <c:pt idx="1">
                  <c:v>693</c:v>
                </c:pt>
                <c:pt idx="2">
                  <c:v>936</c:v>
                </c:pt>
                <c:pt idx="3">
                  <c:v>1712</c:v>
                </c:pt>
                <c:pt idx="4">
                  <c:v>3370</c:v>
                </c:pt>
                <c:pt idx="5">
                  <c:v>997</c:v>
                </c:pt>
              </c:numCache>
            </c:numRef>
          </c:val>
          <c:extLst>
            <c:ext xmlns:c16="http://schemas.microsoft.com/office/drawing/2014/chart" uri="{C3380CC4-5D6E-409C-BE32-E72D297353CC}">
              <c16:uniqueId val="{00000005-1974-4A81-B6AC-8DEFD165939D}"/>
            </c:ext>
          </c:extLst>
        </c:ser>
        <c:ser>
          <c:idx val="6"/>
          <c:order val="6"/>
          <c:tx>
            <c:strRef>
              <c:f>Sheet1!$H$1</c:f>
              <c:strCache>
                <c:ptCount val="1"/>
                <c:pt idx="0">
                  <c:v>Asia</c:v>
                </c:pt>
              </c:strCache>
            </c:strRef>
          </c:tx>
          <c:spPr>
            <a:solidFill>
              <a:schemeClr val="accent3">
                <a:lumMod val="50000"/>
              </a:schemeClr>
            </a:solidFill>
            <a:ln>
              <a:solidFill>
                <a:srgbClr val="090D1C"/>
              </a:solidFill>
            </a:ln>
            <a:effectLst/>
          </c:spPr>
          <c:invertIfNegative val="0"/>
          <c:cat>
            <c:strRef>
              <c:f>Sheet1!$A$2:$A$7</c:f>
              <c:strCache>
                <c:ptCount val="6"/>
                <c:pt idx="0">
                  <c:v>OR</c:v>
                </c:pt>
                <c:pt idx="1">
                  <c:v>TFPM</c:v>
                </c:pt>
                <c:pt idx="2">
                  <c:v>RGLD</c:v>
                </c:pt>
                <c:pt idx="3">
                  <c:v>FNV</c:v>
                </c:pt>
                <c:pt idx="4">
                  <c:v>WPM</c:v>
                </c:pt>
                <c:pt idx="5">
                  <c:v>SAND</c:v>
                </c:pt>
              </c:strCache>
            </c:strRef>
          </c:cat>
          <c:val>
            <c:numRef>
              <c:f>Sheet1!$H$2:$H$7</c:f>
              <c:numCache>
                <c:formatCode>General</c:formatCode>
                <c:ptCount val="6"/>
                <c:pt idx="0">
                  <c:v>0</c:v>
                </c:pt>
                <c:pt idx="1">
                  <c:v>214</c:v>
                </c:pt>
                <c:pt idx="2">
                  <c:v>0</c:v>
                </c:pt>
                <c:pt idx="3">
                  <c:v>0</c:v>
                </c:pt>
                <c:pt idx="4">
                  <c:v>0</c:v>
                </c:pt>
                <c:pt idx="5">
                  <c:v>812</c:v>
                </c:pt>
              </c:numCache>
            </c:numRef>
          </c:val>
          <c:extLst>
            <c:ext xmlns:c16="http://schemas.microsoft.com/office/drawing/2014/chart" uri="{C3380CC4-5D6E-409C-BE32-E72D297353CC}">
              <c16:uniqueId val="{00000006-1974-4A81-B6AC-8DEFD165939D}"/>
            </c:ext>
          </c:extLst>
        </c:ser>
        <c:dLbls>
          <c:showLegendKey val="0"/>
          <c:showVal val="0"/>
          <c:showCatName val="0"/>
          <c:showSerName val="0"/>
          <c:showPercent val="0"/>
          <c:showBubbleSize val="0"/>
        </c:dLbls>
        <c:gapWidth val="62"/>
        <c:overlap val="100"/>
        <c:axId val="207355183"/>
        <c:axId val="1148021632"/>
      </c:barChart>
      <c:catAx>
        <c:axId val="207355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148021632"/>
        <c:crosses val="autoZero"/>
        <c:auto val="1"/>
        <c:lblAlgn val="ctr"/>
        <c:lblOffset val="100"/>
        <c:noMultiLvlLbl val="0"/>
      </c:catAx>
      <c:valAx>
        <c:axId val="11480216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207355183"/>
        <c:crosses val="autoZero"/>
        <c:crossBetween val="between"/>
        <c:majorUnit val="0.2"/>
      </c:valAx>
      <c:spPr>
        <a:noFill/>
        <a:ln>
          <a:noFill/>
        </a:ln>
        <a:effectLst/>
      </c:spPr>
    </c:plotArea>
    <c:legend>
      <c:legendPos val="b"/>
      <c:layout>
        <c:manualLayout>
          <c:xMode val="edge"/>
          <c:yMode val="edge"/>
          <c:x val="9.1727999972228191E-2"/>
          <c:y val="0.92891371266069345"/>
          <c:w val="0.65276025239435487"/>
          <c:h val="5.2477515124442806E-2"/>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654839746331184E-2"/>
          <c:y val="4.1655151031277458E-3"/>
          <c:w val="0.97734512442958177"/>
          <c:h val="0.89861434986394795"/>
        </c:manualLayout>
      </c:layout>
      <c:barChart>
        <c:barDir val="col"/>
        <c:grouping val="clustered"/>
        <c:varyColors val="0"/>
        <c:ser>
          <c:idx val="1"/>
          <c:order val="0"/>
          <c:spPr>
            <a:solidFill>
              <a:srgbClr val="000000">
                <a:lumMod val="75000"/>
                <a:lumOff val="25000"/>
              </a:srgbClr>
            </a:solidFill>
            <a:ln>
              <a:noFill/>
            </a:ln>
            <a:effectLst/>
          </c:spPr>
          <c:invertIfNegative val="0"/>
          <c:dPt>
            <c:idx val="0"/>
            <c:invertIfNegative val="0"/>
            <c:bubble3D val="0"/>
            <c:spPr>
              <a:gradFill>
                <a:gsLst>
                  <a:gs pos="1000">
                    <a:srgbClr val="C69C6D"/>
                  </a:gs>
                  <a:gs pos="17000">
                    <a:srgbClr val="FFD2AA"/>
                  </a:gs>
                  <a:gs pos="90000">
                    <a:srgbClr val="AA7100"/>
                  </a:gs>
                </a:gsLst>
                <a:lin ang="1800000" scaled="0"/>
              </a:gradFill>
              <a:ln>
                <a:noFill/>
              </a:ln>
              <a:effectLst/>
            </c:spPr>
            <c:extLst>
              <c:ext xmlns:c16="http://schemas.microsoft.com/office/drawing/2014/chart" uri="{C3380CC4-5D6E-409C-BE32-E72D297353CC}">
                <c16:uniqueId val="{00000001-CE69-446E-99AC-4187927756E9}"/>
              </c:ext>
            </c:extLst>
          </c:dPt>
          <c:dPt>
            <c:idx val="2"/>
            <c:invertIfNegative val="0"/>
            <c:bubble3D val="0"/>
            <c:spPr>
              <a:solidFill>
                <a:srgbClr val="000000">
                  <a:lumMod val="75000"/>
                  <a:lumOff val="25000"/>
                </a:srgbClr>
              </a:solidFill>
              <a:ln>
                <a:noFill/>
              </a:ln>
              <a:effectLst/>
            </c:spPr>
            <c:extLst>
              <c:ext xmlns:c16="http://schemas.microsoft.com/office/drawing/2014/chart" uri="{C3380CC4-5D6E-409C-BE32-E72D297353CC}">
                <c16:uniqueId val="{00000003-CE69-446E-99AC-4187927756E9}"/>
              </c:ext>
            </c:extLst>
          </c:dPt>
          <c:dPt>
            <c:idx val="3"/>
            <c:invertIfNegative val="0"/>
            <c:bubble3D val="0"/>
            <c:spPr>
              <a:solidFill>
                <a:srgbClr val="000000">
                  <a:lumMod val="75000"/>
                  <a:lumOff val="25000"/>
                </a:srgbClr>
              </a:solidFill>
              <a:ln>
                <a:noFill/>
              </a:ln>
              <a:effectLst/>
            </c:spPr>
            <c:extLst>
              <c:ext xmlns:c16="http://schemas.microsoft.com/office/drawing/2014/chart" uri="{C3380CC4-5D6E-409C-BE32-E72D297353CC}">
                <c16:uniqueId val="{00000005-CE69-446E-99AC-4187927756E9}"/>
              </c:ext>
            </c:extLst>
          </c:dPt>
          <c:dPt>
            <c:idx val="4"/>
            <c:invertIfNegative val="0"/>
            <c:bubble3D val="0"/>
            <c:spPr>
              <a:solidFill>
                <a:srgbClr val="000000">
                  <a:lumMod val="75000"/>
                  <a:lumOff val="25000"/>
                </a:srgbClr>
              </a:solidFill>
              <a:ln>
                <a:noFill/>
              </a:ln>
              <a:effectLst/>
            </c:spPr>
            <c:extLst>
              <c:ext xmlns:c16="http://schemas.microsoft.com/office/drawing/2014/chart" uri="{C3380CC4-5D6E-409C-BE32-E72D297353CC}">
                <c16:uniqueId val="{00000007-CE69-446E-99AC-4187927756E9}"/>
              </c:ext>
            </c:extLst>
          </c:dPt>
          <c:dPt>
            <c:idx val="5"/>
            <c:invertIfNegative val="0"/>
            <c:bubble3D val="0"/>
            <c:spPr>
              <a:solidFill>
                <a:srgbClr val="000000">
                  <a:lumMod val="75000"/>
                  <a:lumOff val="25000"/>
                </a:srgbClr>
              </a:solidFill>
              <a:ln>
                <a:noFill/>
              </a:ln>
              <a:effectLst/>
            </c:spPr>
            <c:extLst>
              <c:ext xmlns:c16="http://schemas.microsoft.com/office/drawing/2014/chart" uri="{C3380CC4-5D6E-409C-BE32-E72D297353CC}">
                <c16:uniqueId val="{00000009-CE69-446E-99AC-4187927756E9}"/>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26'!$C$1:$H$1</c:f>
              <c:strCache>
                <c:ptCount val="6"/>
                <c:pt idx="0">
                  <c:v>OR</c:v>
                </c:pt>
                <c:pt idx="1">
                  <c:v>SAND</c:v>
                </c:pt>
                <c:pt idx="2">
                  <c:v>FNV</c:v>
                </c:pt>
                <c:pt idx="3">
                  <c:v>RGLD</c:v>
                </c:pt>
                <c:pt idx="4">
                  <c:v>TFPM</c:v>
                </c:pt>
                <c:pt idx="5">
                  <c:v>WPM</c:v>
                </c:pt>
              </c:strCache>
            </c:strRef>
          </c:cat>
          <c:val>
            <c:numRef>
              <c:f>'Slide 26'!$C$2:$H$2</c:f>
              <c:numCache>
                <c:formatCode>0.00%</c:formatCode>
                <c:ptCount val="6"/>
                <c:pt idx="0">
                  <c:v>0.96479999999999999</c:v>
                </c:pt>
                <c:pt idx="1">
                  <c:v>0.88660000000000005</c:v>
                </c:pt>
                <c:pt idx="2">
                  <c:v>0.88319999999999999</c:v>
                </c:pt>
                <c:pt idx="3">
                  <c:v>0.86439999999999995</c:v>
                </c:pt>
                <c:pt idx="4">
                  <c:v>0.8579</c:v>
                </c:pt>
                <c:pt idx="5">
                  <c:v>0.81699999999999995</c:v>
                </c:pt>
              </c:numCache>
            </c:numRef>
          </c:val>
          <c:extLst>
            <c:ext xmlns:c16="http://schemas.microsoft.com/office/drawing/2014/chart" uri="{C3380CC4-5D6E-409C-BE32-E72D297353CC}">
              <c16:uniqueId val="{0000000A-CE69-446E-99AC-4187927756E9}"/>
            </c:ext>
          </c:extLst>
        </c:ser>
        <c:dLbls>
          <c:showLegendKey val="0"/>
          <c:showVal val="0"/>
          <c:showCatName val="0"/>
          <c:showSerName val="0"/>
          <c:showPercent val="0"/>
          <c:showBubbleSize val="0"/>
        </c:dLbls>
        <c:gapWidth val="60"/>
        <c:overlap val="100"/>
        <c:axId val="1936142800"/>
        <c:axId val="1936140304"/>
      </c:barChart>
      <c:catAx>
        <c:axId val="1936142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936140304"/>
        <c:crosses val="autoZero"/>
        <c:auto val="1"/>
        <c:lblAlgn val="ctr"/>
        <c:lblOffset val="1"/>
        <c:noMultiLvlLbl val="0"/>
      </c:catAx>
      <c:valAx>
        <c:axId val="1936140304"/>
        <c:scaling>
          <c:orientation val="minMax"/>
          <c:max val="1"/>
        </c:scaling>
        <c:delete val="0"/>
        <c:axPos val="l"/>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noFill/>
                <a:latin typeface="+mn-lt"/>
                <a:ea typeface="+mn-ea"/>
                <a:cs typeface="+mn-cs"/>
              </a:defRPr>
            </a:pPr>
            <a:endParaRPr lang="en-US"/>
          </a:p>
        </c:txPr>
        <c:crossAx val="193614280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612736499530035E-3"/>
          <c:y val="0.13811696937017504"/>
          <c:w val="0.98996703926920393"/>
          <c:h val="0.8467977206577072"/>
        </c:manualLayout>
      </c:layout>
      <c:barChart>
        <c:barDir val="col"/>
        <c:grouping val="stacked"/>
        <c:varyColors val="0"/>
        <c:ser>
          <c:idx val="0"/>
          <c:order val="0"/>
          <c:spPr>
            <a:solidFill>
              <a:srgbClr val="404040"/>
            </a:solidFill>
            <a:ln w="3175" cmpd="sng" algn="ctr">
              <a:noFill/>
              <a:prstDash val="solid"/>
            </a:ln>
          </c:spPr>
          <c:invertIfNegative val="0"/>
          <c:dPt>
            <c:idx val="0"/>
            <c:invertIfNegative val="0"/>
            <c:bubble3D val="0"/>
            <c:spPr>
              <a:solidFill>
                <a:srgbClr val="D5A255"/>
              </a:solidFill>
              <a:ln w="3175" cmpd="sng" algn="ctr">
                <a:noFill/>
                <a:prstDash val="solid"/>
              </a:ln>
            </c:spPr>
            <c:extLst>
              <c:ext xmlns:c16="http://schemas.microsoft.com/office/drawing/2014/chart" uri="{C3380CC4-5D6E-409C-BE32-E72D297353CC}">
                <c16:uniqueId val="{00000001-40F4-459B-B345-4BB44F29D46D}"/>
              </c:ext>
            </c:extLst>
          </c:dPt>
          <c:dPt>
            <c:idx val="1"/>
            <c:invertIfNegative val="0"/>
            <c:bubble3D val="0"/>
            <c:spPr>
              <a:solidFill>
                <a:srgbClr val="4F7BAC"/>
              </a:solidFill>
              <a:ln w="3175" cmpd="sng" algn="ctr">
                <a:noFill/>
                <a:prstDash val="solid"/>
              </a:ln>
            </c:spPr>
            <c:extLst>
              <c:ext xmlns:c16="http://schemas.microsoft.com/office/drawing/2014/chart" uri="{C3380CC4-5D6E-409C-BE32-E72D297353CC}">
                <c16:uniqueId val="{00000003-40F4-459B-B345-4BB44F29D46D}"/>
              </c:ext>
            </c:extLst>
          </c:dPt>
          <c:dPt>
            <c:idx val="2"/>
            <c:invertIfNegative val="0"/>
            <c:bubble3D val="0"/>
            <c:spPr>
              <a:gradFill flip="none" rotWithShape="1">
                <a:gsLst>
                  <a:gs pos="0">
                    <a:srgbClr val="4F7BAC">
                      <a:shade val="30000"/>
                      <a:satMod val="115000"/>
                    </a:srgbClr>
                  </a:gs>
                  <a:gs pos="50000">
                    <a:srgbClr val="4F7BAC">
                      <a:shade val="67500"/>
                      <a:satMod val="115000"/>
                    </a:srgbClr>
                  </a:gs>
                  <a:gs pos="100000">
                    <a:srgbClr val="4F7BAC">
                      <a:shade val="100000"/>
                      <a:satMod val="115000"/>
                    </a:srgbClr>
                  </a:gs>
                </a:gsLst>
                <a:lin ang="5400000" scaled="1"/>
                <a:tileRect/>
              </a:gradFill>
              <a:ln>
                <a:noFill/>
              </a:ln>
            </c:spPr>
            <c:extLst>
              <c:ext xmlns:c16="http://schemas.microsoft.com/office/drawing/2014/chart" uri="{C3380CC4-5D6E-409C-BE32-E72D297353CC}">
                <c16:uniqueId val="{00000005-40F4-459B-B345-4BB44F29D46D}"/>
              </c:ext>
            </c:extLst>
          </c:dPt>
          <c:dPt>
            <c:idx val="3"/>
            <c:invertIfNegative val="0"/>
            <c:bubble3D val="0"/>
            <c:spPr>
              <a:solidFill>
                <a:srgbClr val="4F7BAC"/>
              </a:solidFill>
              <a:ln>
                <a:noFill/>
              </a:ln>
            </c:spPr>
            <c:extLst>
              <c:ext xmlns:c16="http://schemas.microsoft.com/office/drawing/2014/chart" uri="{C3380CC4-5D6E-409C-BE32-E72D297353CC}">
                <c16:uniqueId val="{00000007-40F4-459B-B345-4BB44F29D46D}"/>
              </c:ext>
            </c:extLst>
          </c:dPt>
          <c:dPt>
            <c:idx val="4"/>
            <c:invertIfNegative val="0"/>
            <c:bubble3D val="0"/>
            <c:spPr>
              <a:gradFill>
                <a:gsLst>
                  <a:gs pos="90000">
                    <a:srgbClr val="4F7BAC"/>
                  </a:gs>
                  <a:gs pos="5000">
                    <a:schemeClr val="bg1"/>
                  </a:gs>
                  <a:gs pos="0">
                    <a:schemeClr val="bg1"/>
                  </a:gs>
                </a:gsLst>
                <a:lin ang="5400000" scaled="0"/>
              </a:gradFill>
              <a:ln>
                <a:noFill/>
              </a:ln>
            </c:spPr>
            <c:extLst>
              <c:ext xmlns:c16="http://schemas.microsoft.com/office/drawing/2014/chart" uri="{C3380CC4-5D6E-409C-BE32-E72D297353CC}">
                <c16:uniqueId val="{00000009-40F4-459B-B345-4BB44F29D46D}"/>
              </c:ext>
            </c:extLst>
          </c:dPt>
          <c:dPt>
            <c:idx val="5"/>
            <c:invertIfNegative val="0"/>
            <c:bubble3D val="0"/>
            <c:spPr>
              <a:gradFill>
                <a:gsLst>
                  <a:gs pos="90000">
                    <a:srgbClr val="4F7BAC"/>
                  </a:gs>
                  <a:gs pos="5000">
                    <a:schemeClr val="bg1"/>
                  </a:gs>
                  <a:gs pos="0">
                    <a:schemeClr val="bg1"/>
                  </a:gs>
                </a:gsLst>
                <a:lin ang="5400000" scaled="0"/>
              </a:gradFill>
              <a:ln w="3175" cmpd="sng" algn="ctr">
                <a:noFill/>
                <a:prstDash val="solid"/>
              </a:ln>
            </c:spPr>
            <c:extLst>
              <c:ext xmlns:c16="http://schemas.microsoft.com/office/drawing/2014/chart" uri="{C3380CC4-5D6E-409C-BE32-E72D297353CC}">
                <c16:uniqueId val="{0000000B-40F4-459B-B345-4BB44F29D46D}"/>
              </c:ext>
            </c:extLst>
          </c:dPt>
          <c:val>
            <c:numRef>
              <c:f>Sheet1!$C$1:$E$1</c:f>
              <c:numCache>
                <c:formatCode>#,##0</c:formatCode>
                <c:ptCount val="3"/>
                <c:pt idx="0">
                  <c:v>84000</c:v>
                </c:pt>
                <c:pt idx="1">
                  <c:v>117500</c:v>
                </c:pt>
                <c:pt idx="2" formatCode="General">
                  <c:v>250000</c:v>
                </c:pt>
              </c:numCache>
            </c:numRef>
          </c:val>
          <c:extLst>
            <c:ext xmlns:c16="http://schemas.microsoft.com/office/drawing/2014/chart" uri="{C3380CC4-5D6E-409C-BE32-E72D297353CC}">
              <c16:uniqueId val="{0000000C-40F4-459B-B345-4BB44F29D46D}"/>
            </c:ext>
          </c:extLst>
        </c:ser>
        <c:dLbls>
          <c:showLegendKey val="0"/>
          <c:showVal val="0"/>
          <c:showCatName val="0"/>
          <c:showSerName val="0"/>
          <c:showPercent val="0"/>
          <c:showBubbleSize val="0"/>
        </c:dLbls>
        <c:gapWidth val="37"/>
        <c:overlap val="100"/>
        <c:axId val="1170689680"/>
        <c:axId val="1"/>
      </c:barChart>
      <c:catAx>
        <c:axId val="1170689680"/>
        <c:scaling>
          <c:orientation val="minMax"/>
        </c:scaling>
        <c:delete val="0"/>
        <c:axPos val="b"/>
        <c:majorGridlines>
          <c:spPr>
            <a:ln>
              <a:noFill/>
            </a:ln>
          </c:spPr>
        </c:majorGridlines>
        <c:majorTickMark val="none"/>
        <c:minorTickMark val="none"/>
        <c:tickLblPos val="none"/>
        <c:spPr>
          <a:ln w="9525" cmpd="sng" algn="ctr">
            <a:solidFill>
              <a:srgbClr val="C0C0C0"/>
            </a:solidFill>
            <a:prstDash val="solid"/>
          </a:ln>
        </c:spPr>
        <c:crossAx val="1"/>
        <c:crosses val="min"/>
        <c:auto val="0"/>
        <c:lblAlgn val="ctr"/>
        <c:lblOffset val="100"/>
        <c:noMultiLvlLbl val="0"/>
      </c:catAx>
      <c:valAx>
        <c:axId val="1"/>
        <c:scaling>
          <c:orientation val="minMax"/>
          <c:max val="250000"/>
          <c:min val="0"/>
        </c:scaling>
        <c:delete val="1"/>
        <c:axPos val="l"/>
        <c:numFmt formatCode="#,##0" sourceLinked="1"/>
        <c:majorTickMark val="out"/>
        <c:minorTickMark val="none"/>
        <c:tickLblPos val="nextTo"/>
        <c:crossAx val="1170689680"/>
        <c:crosses val="min"/>
        <c:crossBetween val="between"/>
      </c:valAx>
    </c:plotArea>
    <c:plotVisOnly val="0"/>
    <c:dispBlanksAs val="gap"/>
    <c:showDLblsOverMax val="1"/>
  </c:chart>
  <c:externalData r:id="rId2">
    <c:autoUpdate val="0"/>
  </c:externalData>
  <c:userShapes r:id="rId3"/>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0.39176</cdr:x>
      <cdr:y>0.58521</cdr:y>
    </cdr:from>
    <cdr:to>
      <cdr:x>0.60824</cdr:x>
      <cdr:y>0.66725</cdr:y>
    </cdr:to>
    <cdr:sp macro="" textlink="">
      <cdr:nvSpPr>
        <cdr:cNvPr id="2" name="TextBox 46">
          <a:extLst xmlns:a="http://schemas.openxmlformats.org/drawingml/2006/main">
            <a:ext uri="{FF2B5EF4-FFF2-40B4-BE49-F238E27FC236}">
              <a16:creationId xmlns:a16="http://schemas.microsoft.com/office/drawing/2014/main" id="{AC3952BE-D54A-5016-8A41-6BC14AD9182A}"/>
            </a:ext>
          </a:extLst>
        </cdr:cNvPr>
        <cdr:cNvSpPr txBox="1"/>
      </cdr:nvSpPr>
      <cdr:spPr>
        <a:xfrm xmlns:a="http://schemas.openxmlformats.org/drawingml/2006/main">
          <a:off x="1959360" y="1646398"/>
          <a:ext cx="1082715" cy="2308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9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sym typeface="Bahnschrift SemiBold" panose="020B0502040204020203" pitchFamily="34" charset="0"/>
            </a:rPr>
            <a:t>110,000 – 125</a:t>
          </a:r>
          <a:r>
            <a:rPr lang="en-CA" altLang="en-US" sz="900" b="1" dirty="0">
              <a:solidFill>
                <a:srgbClr val="FFFFFF"/>
              </a:solidFill>
              <a:latin typeface="Calibri" panose="020F0502020204030204" pitchFamily="34" charset="0"/>
              <a:ea typeface="Calibri" panose="020F0502020204030204" pitchFamily="34" charset="0"/>
              <a:cs typeface="Calibri" panose="020F0502020204030204" pitchFamily="34" charset="0"/>
              <a:sym typeface="Bahnschrift SemiBold" panose="020B0502040204020203" pitchFamily="34" charset="0"/>
            </a:rPr>
            <a:t>,000</a:t>
          </a:r>
          <a:endParaRPr kumimoji="0" lang="en-CA" sz="900" b="1" i="0" u="none" strike="noStrike" kern="1200" cap="none" spc="0" normalizeH="0" baseline="3000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7"/>
            <a:ext cx="3043026" cy="466883"/>
          </a:xfrm>
          <a:prstGeom prst="rect">
            <a:avLst/>
          </a:prstGeom>
        </p:spPr>
        <p:txBody>
          <a:bodyPr vert="horz" lIns="91732" tIns="45868" rIns="91732" bIns="45868" rtlCol="0"/>
          <a:lstStyle>
            <a:lvl1pPr algn="l">
              <a:defRPr sz="1200"/>
            </a:lvl1pPr>
          </a:lstStyle>
          <a:p>
            <a:endParaRPr lang="fr-CA" dirty="0"/>
          </a:p>
        </p:txBody>
      </p:sp>
      <p:sp>
        <p:nvSpPr>
          <p:cNvPr id="3" name="Date Placeholder 2"/>
          <p:cNvSpPr>
            <a:spLocks noGrp="1"/>
          </p:cNvSpPr>
          <p:nvPr>
            <p:ph type="dt" sz="quarter" idx="1"/>
          </p:nvPr>
        </p:nvSpPr>
        <p:spPr>
          <a:xfrm>
            <a:off x="3978493" y="7"/>
            <a:ext cx="3043026" cy="466883"/>
          </a:xfrm>
          <a:prstGeom prst="rect">
            <a:avLst/>
          </a:prstGeom>
        </p:spPr>
        <p:txBody>
          <a:bodyPr vert="horz" lIns="91732" tIns="45868" rIns="91732" bIns="45868" rtlCol="0"/>
          <a:lstStyle>
            <a:lvl1pPr algn="r">
              <a:defRPr sz="1200"/>
            </a:lvl1pPr>
          </a:lstStyle>
          <a:p>
            <a:fld id="{4CF0CE3D-410F-4009-9A1F-763076492583}" type="datetimeFigureOut">
              <a:rPr lang="fr-CA" smtClean="0"/>
              <a:t>2025-09-12</a:t>
            </a:fld>
            <a:endParaRPr lang="fr-CA" dirty="0"/>
          </a:p>
        </p:txBody>
      </p:sp>
      <p:sp>
        <p:nvSpPr>
          <p:cNvPr id="4" name="Footer Placeholder 3"/>
          <p:cNvSpPr>
            <a:spLocks noGrp="1"/>
          </p:cNvSpPr>
          <p:nvPr>
            <p:ph type="ftr" sz="quarter" idx="2"/>
          </p:nvPr>
        </p:nvSpPr>
        <p:spPr>
          <a:xfrm>
            <a:off x="3" y="8842219"/>
            <a:ext cx="3043026" cy="466883"/>
          </a:xfrm>
          <a:prstGeom prst="rect">
            <a:avLst/>
          </a:prstGeom>
        </p:spPr>
        <p:txBody>
          <a:bodyPr vert="horz" lIns="91732" tIns="45868" rIns="91732" bIns="45868" rtlCol="0" anchor="b"/>
          <a:lstStyle>
            <a:lvl1pPr algn="l">
              <a:defRPr sz="1200"/>
            </a:lvl1pPr>
          </a:lstStyle>
          <a:p>
            <a:endParaRPr lang="fr-CA" dirty="0"/>
          </a:p>
        </p:txBody>
      </p:sp>
      <p:sp>
        <p:nvSpPr>
          <p:cNvPr id="5" name="Slide Number Placeholder 4"/>
          <p:cNvSpPr>
            <a:spLocks noGrp="1"/>
          </p:cNvSpPr>
          <p:nvPr>
            <p:ph type="sldNum" sz="quarter" idx="3"/>
          </p:nvPr>
        </p:nvSpPr>
        <p:spPr>
          <a:xfrm>
            <a:off x="3978493" y="8842219"/>
            <a:ext cx="3043026" cy="466883"/>
          </a:xfrm>
          <a:prstGeom prst="rect">
            <a:avLst/>
          </a:prstGeom>
        </p:spPr>
        <p:txBody>
          <a:bodyPr vert="horz" lIns="91732" tIns="45868" rIns="91732" bIns="45868" rtlCol="0" anchor="b"/>
          <a:lstStyle>
            <a:lvl1pPr algn="r">
              <a:defRPr sz="1200"/>
            </a:lvl1pPr>
          </a:lstStyle>
          <a:p>
            <a:fld id="{7B361F24-EED4-4CB7-94C3-64E30669477E}" type="slidenum">
              <a:rPr lang="fr-CA" smtClean="0"/>
              <a:t>‹#›</a:t>
            </a:fld>
            <a:endParaRPr lang="fr-CA" dirty="0"/>
          </a:p>
        </p:txBody>
      </p:sp>
    </p:spTree>
    <p:extLst>
      <p:ext uri="{BB962C8B-B14F-4D97-AF65-F5344CB8AC3E}">
        <p14:creationId xmlns:p14="http://schemas.microsoft.com/office/powerpoint/2010/main" val="1135865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8"/>
            <a:ext cx="3043980" cy="465774"/>
          </a:xfrm>
          <a:prstGeom prst="rect">
            <a:avLst/>
          </a:prstGeom>
          <a:noFill/>
          <a:ln w="9525">
            <a:noFill/>
            <a:miter lim="800000"/>
            <a:headEnd/>
            <a:tailEnd/>
          </a:ln>
        </p:spPr>
        <p:txBody>
          <a:bodyPr vert="horz" wrap="square" lIns="92976" tIns="46489" rIns="92976" bIns="46489" numCol="1" anchor="t" anchorCtr="0" compatLnSpc="1">
            <a:prstTxWarp prst="textNoShape">
              <a:avLst/>
            </a:prstTxWarp>
          </a:bodyPr>
          <a:lstStyle>
            <a:lvl1pPr>
              <a:defRPr sz="1300">
                <a:latin typeface="Calibri" pitchFamily="34" charset="0"/>
              </a:defRPr>
            </a:lvl1pPr>
          </a:lstStyle>
          <a:p>
            <a:pPr>
              <a:defRPr/>
            </a:pPr>
            <a:endParaRPr lang="en-CA" dirty="0"/>
          </a:p>
        </p:txBody>
      </p:sp>
      <p:sp>
        <p:nvSpPr>
          <p:cNvPr id="3" name="Date Placeholder 2"/>
          <p:cNvSpPr>
            <a:spLocks noGrp="1"/>
          </p:cNvSpPr>
          <p:nvPr>
            <p:ph type="dt" idx="1"/>
          </p:nvPr>
        </p:nvSpPr>
        <p:spPr bwMode="auto">
          <a:xfrm>
            <a:off x="3977535" y="8"/>
            <a:ext cx="3043980" cy="465774"/>
          </a:xfrm>
          <a:prstGeom prst="rect">
            <a:avLst/>
          </a:prstGeom>
          <a:noFill/>
          <a:ln w="9525">
            <a:noFill/>
            <a:miter lim="800000"/>
            <a:headEnd/>
            <a:tailEnd/>
          </a:ln>
        </p:spPr>
        <p:txBody>
          <a:bodyPr vert="horz" wrap="square" lIns="92976" tIns="46489" rIns="92976" bIns="46489" numCol="1" anchor="t" anchorCtr="0" compatLnSpc="1">
            <a:prstTxWarp prst="textNoShape">
              <a:avLst/>
            </a:prstTxWarp>
          </a:bodyPr>
          <a:lstStyle>
            <a:lvl1pPr algn="r">
              <a:defRPr sz="1300">
                <a:latin typeface="Calibri" pitchFamily="34" charset="0"/>
              </a:defRPr>
            </a:lvl1pPr>
          </a:lstStyle>
          <a:p>
            <a:pPr>
              <a:defRPr/>
            </a:pPr>
            <a:fld id="{2E444B7B-FE2A-499D-8052-CFC102CB728E}" type="datetimeFigureOut">
              <a:rPr lang="en-US"/>
              <a:pPr>
                <a:defRPr/>
              </a:pPr>
              <a:t>9/12/2025</a:t>
            </a:fld>
            <a:endParaRPr lang="en-US" dirty="0"/>
          </a:p>
        </p:txBody>
      </p:sp>
      <p:sp>
        <p:nvSpPr>
          <p:cNvPr id="4" name="Slide Image Placeholder 3"/>
          <p:cNvSpPr>
            <a:spLocks noGrp="1" noRot="1" noChangeAspect="1"/>
          </p:cNvSpPr>
          <p:nvPr>
            <p:ph type="sldImg" idx="2"/>
          </p:nvPr>
        </p:nvSpPr>
        <p:spPr>
          <a:xfrm>
            <a:off x="406400" y="696913"/>
            <a:ext cx="6210300" cy="3492500"/>
          </a:xfrm>
          <a:prstGeom prst="rect">
            <a:avLst/>
          </a:prstGeom>
          <a:noFill/>
          <a:ln w="12700">
            <a:solidFill>
              <a:prstClr val="black"/>
            </a:solidFill>
          </a:ln>
        </p:spPr>
        <p:txBody>
          <a:bodyPr vert="horz" lIns="92841" tIns="46422" rIns="92841" bIns="46422" rtlCol="0" anchor="ctr"/>
          <a:lstStyle/>
          <a:p>
            <a:pPr lvl="0"/>
            <a:endParaRPr lang="en-US" noProof="0" dirty="0"/>
          </a:p>
        </p:txBody>
      </p:sp>
      <p:sp>
        <p:nvSpPr>
          <p:cNvPr id="5" name="Notes Placeholder 4"/>
          <p:cNvSpPr>
            <a:spLocks noGrp="1"/>
          </p:cNvSpPr>
          <p:nvPr>
            <p:ph type="body" sz="quarter" idx="3"/>
          </p:nvPr>
        </p:nvSpPr>
        <p:spPr bwMode="auto">
          <a:xfrm>
            <a:off x="702956" y="4422471"/>
            <a:ext cx="5617206" cy="4188778"/>
          </a:xfrm>
          <a:prstGeom prst="rect">
            <a:avLst/>
          </a:prstGeom>
          <a:noFill/>
          <a:ln w="9525">
            <a:noFill/>
            <a:miter lim="800000"/>
            <a:headEnd/>
            <a:tailEnd/>
          </a:ln>
        </p:spPr>
        <p:txBody>
          <a:bodyPr vert="horz" wrap="square" lIns="92976" tIns="46489" rIns="92976" bIns="464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8841740"/>
            <a:ext cx="3043980" cy="465774"/>
          </a:xfrm>
          <a:prstGeom prst="rect">
            <a:avLst/>
          </a:prstGeom>
          <a:noFill/>
          <a:ln w="9525">
            <a:noFill/>
            <a:miter lim="800000"/>
            <a:headEnd/>
            <a:tailEnd/>
          </a:ln>
        </p:spPr>
        <p:txBody>
          <a:bodyPr vert="horz" wrap="square" lIns="92976" tIns="46489" rIns="92976" bIns="46489" numCol="1" anchor="b" anchorCtr="0" compatLnSpc="1">
            <a:prstTxWarp prst="textNoShape">
              <a:avLst/>
            </a:prstTxWarp>
          </a:bodyPr>
          <a:lstStyle>
            <a:lvl1pPr>
              <a:defRPr sz="1300">
                <a:latin typeface="Calibri" pitchFamily="34" charset="0"/>
              </a:defRPr>
            </a:lvl1pPr>
          </a:lstStyle>
          <a:p>
            <a:pPr>
              <a:defRPr/>
            </a:pPr>
            <a:endParaRPr lang="en-CA" dirty="0"/>
          </a:p>
        </p:txBody>
      </p:sp>
      <p:sp>
        <p:nvSpPr>
          <p:cNvPr id="7" name="Slide Number Placeholder 6"/>
          <p:cNvSpPr>
            <a:spLocks noGrp="1"/>
          </p:cNvSpPr>
          <p:nvPr>
            <p:ph type="sldNum" sz="quarter" idx="5"/>
          </p:nvPr>
        </p:nvSpPr>
        <p:spPr bwMode="auto">
          <a:xfrm>
            <a:off x="3977535" y="8841740"/>
            <a:ext cx="3043980" cy="465774"/>
          </a:xfrm>
          <a:prstGeom prst="rect">
            <a:avLst/>
          </a:prstGeom>
          <a:noFill/>
          <a:ln w="9525">
            <a:noFill/>
            <a:miter lim="800000"/>
            <a:headEnd/>
            <a:tailEnd/>
          </a:ln>
        </p:spPr>
        <p:txBody>
          <a:bodyPr vert="horz" wrap="square" lIns="92976" tIns="46489" rIns="92976" bIns="46489" numCol="1" anchor="b" anchorCtr="0" compatLnSpc="1">
            <a:prstTxWarp prst="textNoShape">
              <a:avLst/>
            </a:prstTxWarp>
          </a:bodyPr>
          <a:lstStyle>
            <a:lvl1pPr algn="r">
              <a:defRPr sz="1300">
                <a:latin typeface="Calibri" pitchFamily="34" charset="0"/>
              </a:defRPr>
            </a:lvl1pPr>
          </a:lstStyle>
          <a:p>
            <a:pPr>
              <a:defRPr/>
            </a:pPr>
            <a:fld id="{D3195897-574E-4841-8C84-1B37C3BBE2EF}" type="slidenum">
              <a:rPr lang="en-US"/>
              <a:pPr>
                <a:defRPr/>
              </a:pPr>
              <a:t>‹#›</a:t>
            </a:fld>
            <a:endParaRPr lang="en-US" dirty="0"/>
          </a:p>
        </p:txBody>
      </p:sp>
    </p:spTree>
    <p:extLst>
      <p:ext uri="{BB962C8B-B14F-4D97-AF65-F5344CB8AC3E}">
        <p14:creationId xmlns:p14="http://schemas.microsoft.com/office/powerpoint/2010/main" val="32426896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210300" cy="34925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5637" rtl="0" eaLnBrk="1" fontAlgn="base" latinLnBrk="0" hangingPunct="1">
              <a:lnSpc>
                <a:spcPct val="100000"/>
              </a:lnSpc>
              <a:spcBef>
                <a:spcPct val="0"/>
              </a:spcBef>
              <a:spcAft>
                <a:spcPct val="0"/>
              </a:spcAft>
              <a:buClrTx/>
              <a:buSzTx/>
              <a:buFontTx/>
              <a:buNone/>
              <a:tabLst/>
              <a:defRPr/>
            </a:pPr>
            <a:fld id="{D3195897-574E-4841-8C84-1B37C3BBE2EF}" type="slidenum">
              <a:rPr kumimoji="0" lang="en-US" sz="13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5637" rtl="0" eaLnBrk="1" fontAlgn="base" latinLnBrk="0" hangingPunct="1">
                <a:lnSpc>
                  <a:spcPct val="100000"/>
                </a:lnSpc>
                <a:spcBef>
                  <a:spcPct val="0"/>
                </a:spcBef>
                <a:spcAft>
                  <a:spcPct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223482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75" y="541338"/>
            <a:ext cx="4832350" cy="27178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47044" rtl="0" eaLnBrk="1" fontAlgn="base" latinLnBrk="0" hangingPunct="1">
              <a:lnSpc>
                <a:spcPct val="100000"/>
              </a:lnSpc>
              <a:spcBef>
                <a:spcPct val="0"/>
              </a:spcBef>
              <a:spcAft>
                <a:spcPct val="0"/>
              </a:spcAft>
              <a:buClrTx/>
              <a:buSzTx/>
              <a:buFontTx/>
              <a:buNone/>
              <a:tabLst/>
              <a:defRPr/>
            </a:pPr>
            <a:fld id="{D3195897-574E-4841-8C84-1B37C3BBE2EF}" type="slidenum">
              <a:rPr kumimoji="0" lang="en-US" sz="13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47044" rtl="0" eaLnBrk="1" fontAlgn="base" latinLnBrk="0" hangingPunct="1">
                <a:lnSpc>
                  <a:spcPct val="100000"/>
                </a:lnSpc>
                <a:spcBef>
                  <a:spcPct val="0"/>
                </a:spcBef>
                <a:spcAft>
                  <a:spcPct val="0"/>
                </a:spcAft>
                <a:buClrTx/>
                <a:buSzTx/>
                <a:buFontTx/>
                <a:buNone/>
                <a:tabLst/>
                <a:defRPr/>
              </a:pPr>
              <a:t>2</a:t>
            </a:fld>
            <a:endParaRPr kumimoji="0" lang="en-US" sz="13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658411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pPr>
              <a:defRPr/>
            </a:pPr>
            <a:fld id="{D3195897-574E-4841-8C84-1B37C3BBE2EF}" type="slidenum">
              <a:rPr lang="en-US" smtClean="0"/>
              <a:pPr>
                <a:defRPr/>
              </a:pPr>
              <a:t>6</a:t>
            </a:fld>
            <a:endParaRPr lang="en-US" dirty="0"/>
          </a:p>
        </p:txBody>
      </p:sp>
    </p:spTree>
    <p:extLst>
      <p:ext uri="{BB962C8B-B14F-4D97-AF65-F5344CB8AC3E}">
        <p14:creationId xmlns:p14="http://schemas.microsoft.com/office/powerpoint/2010/main" val="1647438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idx="4"/>
          </p:nvPr>
        </p:nvSpPr>
        <p:spPr bwMode="auto">
          <a:xfrm>
            <a:off x="11489719" y="6357073"/>
            <a:ext cx="508800" cy="381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spcBef>
                <a:spcPct val="0"/>
              </a:spcBef>
              <a:buFontTx/>
              <a:buNone/>
              <a:defRPr sz="800" b="1" i="0">
                <a:solidFill>
                  <a:schemeClr val="bg1">
                    <a:lumMod val="50000"/>
                  </a:schemeClr>
                </a:solidFill>
                <a:latin typeface="Source Sans Pro" panose="020B0503030403020204" pitchFamily="34" charset="0"/>
              </a:defRPr>
            </a:lvl1pPr>
          </a:lstStyle>
          <a:p>
            <a:pPr>
              <a:defRPr/>
            </a:pPr>
            <a:fld id="{1348E574-1D87-436C-A291-A26A60CCA999}" type="slidenum">
              <a:rPr lang="en-US" smtClean="0"/>
              <a:pPr>
                <a:defRPr/>
              </a:pPr>
              <a:t>‹#›</a:t>
            </a:fld>
            <a:endParaRPr lang="en-US" dirty="0"/>
          </a:p>
        </p:txBody>
      </p:sp>
    </p:spTree>
    <p:extLst>
      <p:ext uri="{BB962C8B-B14F-4D97-AF65-F5344CB8AC3E}">
        <p14:creationId xmlns:p14="http://schemas.microsoft.com/office/powerpoint/2010/main" val="298765733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idx="4"/>
          </p:nvPr>
        </p:nvSpPr>
        <p:spPr bwMode="auto">
          <a:xfrm>
            <a:off x="11489719" y="6357073"/>
            <a:ext cx="508800" cy="381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spcBef>
                <a:spcPct val="0"/>
              </a:spcBef>
              <a:buFontTx/>
              <a:buNone/>
              <a:defRPr sz="800" b="1" i="0">
                <a:solidFill>
                  <a:schemeClr val="bg1">
                    <a:lumMod val="50000"/>
                  </a:schemeClr>
                </a:solidFill>
                <a:latin typeface="Source Sans Pro" panose="020B0503030403020204" pitchFamily="34" charset="0"/>
              </a:defRPr>
            </a:lvl1pPr>
          </a:lstStyle>
          <a:p>
            <a:pPr>
              <a:defRPr/>
            </a:pPr>
            <a:fld id="{1348E574-1D87-436C-A291-A26A60CCA999}" type="slidenum">
              <a:rPr lang="en-US" smtClean="0"/>
              <a:pPr>
                <a:defRPr/>
              </a:pPr>
              <a:t>‹#›</a:t>
            </a:fld>
            <a:endParaRPr lang="en-US" dirty="0"/>
          </a:p>
        </p:txBody>
      </p:sp>
    </p:spTree>
    <p:extLst>
      <p:ext uri="{BB962C8B-B14F-4D97-AF65-F5344CB8AC3E}">
        <p14:creationId xmlns:p14="http://schemas.microsoft.com/office/powerpoint/2010/main" val="179560467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6"/>
          <p:cNvSpPr>
            <a:spLocks noGrp="1" noChangeArrowheads="1"/>
          </p:cNvSpPr>
          <p:nvPr>
            <p:ph type="sldNum" sz="quarter" idx="4"/>
          </p:nvPr>
        </p:nvSpPr>
        <p:spPr bwMode="auto">
          <a:xfrm>
            <a:off x="11489719" y="6357073"/>
            <a:ext cx="508800" cy="381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spcBef>
                <a:spcPct val="0"/>
              </a:spcBef>
              <a:buFontTx/>
              <a:buNone/>
              <a:defRPr sz="800" b="1" i="0">
                <a:solidFill>
                  <a:schemeClr val="bg1">
                    <a:lumMod val="50000"/>
                  </a:schemeClr>
                </a:solidFill>
                <a:latin typeface="Source Sans Pro" panose="020B0503030403020204" pitchFamily="34" charset="0"/>
              </a:defRPr>
            </a:lvl1pPr>
          </a:lstStyle>
          <a:p>
            <a:pPr>
              <a:defRPr/>
            </a:pPr>
            <a:fld id="{1348E574-1D87-436C-A291-A26A60CCA999}" type="slidenum">
              <a:rPr lang="en-US" smtClean="0"/>
              <a:pPr>
                <a:defRPr/>
              </a:pPr>
              <a:t>‹#›</a:t>
            </a:fld>
            <a:endParaRPr lang="en-US" dirty="0"/>
          </a:p>
        </p:txBody>
      </p:sp>
    </p:spTree>
    <p:extLst>
      <p:ext uri="{BB962C8B-B14F-4D97-AF65-F5344CB8AC3E}">
        <p14:creationId xmlns:p14="http://schemas.microsoft.com/office/powerpoint/2010/main" val="2427895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6C35C6D-FCF6-7571-1815-45AA64C23D83}"/>
              </a:ext>
            </a:extLst>
          </p:cNvPr>
          <p:cNvGraphicFramePr>
            <a:graphicFrameLocks noChangeAspect="1"/>
          </p:cNvGraphicFramePr>
          <p:nvPr userDrawn="1">
            <p:custDataLst>
              <p:tags r:id="rId5"/>
            </p:custDataLst>
            <p:extLst>
              <p:ext uri="{D42A27DB-BD31-4B8C-83A1-F6EECF244321}">
                <p14:modId xmlns:p14="http://schemas.microsoft.com/office/powerpoint/2010/main" val="3313656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23" imgH="423" progId="TCLayout.ActiveDocument.1">
                  <p:embed/>
                </p:oleObj>
              </mc:Choice>
              <mc:Fallback>
                <p:oleObj name="think-cell Slide" r:id="rId7" imgW="423" imgH="423" progId="TCLayout.ActiveDocument.1">
                  <p:embed/>
                  <p:pic>
                    <p:nvPicPr>
                      <p:cNvPr id="2" name="Object 1" hidden="1">
                        <a:extLst>
                          <a:ext uri="{FF2B5EF4-FFF2-40B4-BE49-F238E27FC236}">
                            <a16:creationId xmlns:a16="http://schemas.microsoft.com/office/drawing/2014/main" id="{C6C35C6D-FCF6-7571-1815-45AA64C23D83}"/>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6" name="Rectangle 6">
            <a:extLst>
              <a:ext uri="{FF2B5EF4-FFF2-40B4-BE49-F238E27FC236}">
                <a16:creationId xmlns:a16="http://schemas.microsoft.com/office/drawing/2014/main" id="{E919379E-638F-69B1-44DE-AB770B7A3105}"/>
              </a:ext>
            </a:extLst>
          </p:cNvPr>
          <p:cNvSpPr>
            <a:spLocks noGrp="1" noChangeArrowheads="1"/>
          </p:cNvSpPr>
          <p:nvPr>
            <p:ph type="sldNum" sz="quarter" idx="4"/>
          </p:nvPr>
        </p:nvSpPr>
        <p:spPr bwMode="auto">
          <a:xfrm>
            <a:off x="11403994" y="6357073"/>
            <a:ext cx="508800" cy="381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spcBef>
                <a:spcPct val="0"/>
              </a:spcBef>
              <a:buFontTx/>
              <a:buNone/>
              <a:defRPr sz="800" b="1" i="0">
                <a:solidFill>
                  <a:schemeClr val="bg1">
                    <a:lumMod val="50000"/>
                  </a:schemeClr>
                </a:solidFill>
                <a:latin typeface="Calibri" panose="020F0502020204030204" pitchFamily="34" charset="0"/>
                <a:cs typeface="Calibri" panose="020F0502020204030204" pitchFamily="34" charset="0"/>
              </a:defRPr>
            </a:lvl1pPr>
          </a:lstStyle>
          <a:p>
            <a:pPr>
              <a:defRPr/>
            </a:pPr>
            <a:fld id="{1348E574-1D87-436C-A291-A26A60CCA999}" type="slidenum">
              <a:rPr lang="en-US" smtClean="0"/>
              <a:pPr>
                <a:defRPr/>
              </a:pPr>
              <a:t>‹#›</a:t>
            </a:fld>
            <a:endParaRPr lang="en-US" dirty="0"/>
          </a:p>
        </p:txBody>
      </p:sp>
    </p:spTree>
    <p:extLst>
      <p:ext uri="{BB962C8B-B14F-4D97-AF65-F5344CB8AC3E}">
        <p14:creationId xmlns:p14="http://schemas.microsoft.com/office/powerpoint/2010/main" val="3349652379"/>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Lst>
  <p:transition>
    <p:fade/>
  </p:transition>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http://www.sedarplus.ca/"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www.sec.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5.xml"/><Relationship Id="rId7" Type="http://schemas.openxmlformats.org/officeDocument/2006/relationships/image" Target="../media/image17.jpeg"/><Relationship Id="rId12" Type="http://schemas.openxmlformats.org/officeDocument/2006/relationships/image" Target="../media/image19.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5.jpg"/><Relationship Id="rId11" Type="http://schemas.openxmlformats.org/officeDocument/2006/relationships/chart" Target="../charts/chart3.xml"/><Relationship Id="rId5" Type="http://schemas.openxmlformats.org/officeDocument/2006/relationships/slideLayout" Target="../slideLayouts/slideLayout2.xml"/><Relationship Id="rId10" Type="http://schemas.openxmlformats.org/officeDocument/2006/relationships/image" Target="../media/image18.png"/><Relationship Id="rId4" Type="http://schemas.openxmlformats.org/officeDocument/2006/relationships/tags" Target="../tags/tag6.xml"/><Relationship Id="rId9"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hyperlink" Target="https://osiskogr.com/app/uploads/2025/02/OR-Q4-2024-MDA_En_Final_for-filing.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80859" y="3795963"/>
            <a:ext cx="7343220" cy="1273702"/>
          </a:xfrm>
          <a:prstGeom prst="rect">
            <a:avLst/>
          </a:prstGeom>
        </p:spPr>
        <p:txBody>
          <a:bodyPr vert="horz" lIns="91440" tIns="45720" rIns="91440" bIns="45720" rtlCol="0" anchor="ctr">
            <a:noAutofit/>
          </a:bodyPr>
          <a:lstStyle>
            <a:lvl1pPr algn="r" defTabSz="914400" rtl="0" eaLnBrk="1" latinLnBrk="0" hangingPunct="1">
              <a:spcBef>
                <a:spcPct val="0"/>
              </a:spcBef>
              <a:buNone/>
              <a:defRPr sz="2400" b="1" kern="1200">
                <a:solidFill>
                  <a:srgbClr val="FFFFFF"/>
                </a:solidFill>
                <a:latin typeface="Arial" panose="020B0604020202020204" pitchFamily="34" charset="0"/>
                <a:ea typeface="+mj-ea"/>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SENIOR-QUALITY PORTFOLIO,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LEADING GROWTH POTENTIAL</a:t>
            </a:r>
            <a:endParaRPr kumimoji="0" lang="en-CA"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Title 1"/>
          <p:cNvSpPr txBox="1">
            <a:spLocks/>
          </p:cNvSpPr>
          <p:nvPr/>
        </p:nvSpPr>
        <p:spPr>
          <a:xfrm>
            <a:off x="521499" y="5126458"/>
            <a:ext cx="6668515" cy="239343"/>
          </a:xfrm>
          <a:prstGeom prst="rect">
            <a:avLst/>
          </a:prstGeom>
        </p:spPr>
        <p:txBody>
          <a:bodyPr vert="horz" lIns="91440" tIns="45720" rIns="91440" bIns="45720" rtlCol="0" anchor="ctr">
            <a:noAutofit/>
          </a:bodyPr>
          <a:lstStyle>
            <a:lvl1pPr algn="r" defTabSz="914400" rtl="0" eaLnBrk="1" latinLnBrk="0" hangingPunct="1">
              <a:spcBef>
                <a:spcPct val="0"/>
              </a:spcBef>
              <a:buNone/>
              <a:defRPr sz="2400" b="1" kern="1200">
                <a:solidFill>
                  <a:srgbClr val="FFFFFF"/>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CA" sz="1400" b="0" i="0" u="none" strike="noStrike" kern="1200" cap="none" spc="0" normalizeH="0" baseline="0" noProof="0" dirty="0">
                <a:ln>
                  <a:noFill/>
                </a:ln>
                <a:solidFill>
                  <a:srgbClr val="FFFFFF"/>
                </a:solidFill>
                <a:effectLst/>
                <a:uLnTx/>
                <a:uFillTx/>
                <a:latin typeface="Calibri Light" panose="020F0302020204030204" pitchFamily="34" charset="0"/>
                <a:ea typeface="+mj-ea"/>
                <a:cs typeface="Calibri Light" panose="020F0302020204030204" pitchFamily="34" charset="0"/>
              </a:rPr>
              <a:t>MINING FORUM AMERICAS 2025</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CA" sz="1400" b="0" i="0" u="none" strike="noStrike" kern="1200" cap="none" spc="0" normalizeH="0" baseline="0" noProof="0" dirty="0">
                <a:ln>
                  <a:noFill/>
                </a:ln>
                <a:solidFill>
                  <a:srgbClr val="FFFFFF"/>
                </a:solidFill>
                <a:effectLst/>
                <a:uLnTx/>
                <a:uFillTx/>
                <a:latin typeface="Calibri Light" panose="020F0302020204030204" pitchFamily="34" charset="0"/>
                <a:ea typeface="+mj-ea"/>
                <a:cs typeface="Calibri Light" panose="020F0302020204030204" pitchFamily="34" charset="0"/>
              </a:rPr>
              <a:t>Colorado Springs, CO, USA</a:t>
            </a:r>
            <a:endParaRPr kumimoji="0" lang="en-US" sz="1400" b="0" i="0" u="none" strike="noStrike" kern="1200" cap="none" spc="0" normalizeH="0" baseline="0" noProof="0" dirty="0">
              <a:ln>
                <a:noFill/>
              </a:ln>
              <a:solidFill>
                <a:srgbClr val="FFFFFF"/>
              </a:solidFill>
              <a:effectLst/>
              <a:uLnTx/>
              <a:uFillTx/>
              <a:latin typeface="Calibri Light" panose="020F0302020204030204" pitchFamily="34" charset="0"/>
              <a:ea typeface="+mj-ea"/>
              <a:cs typeface="Calibri Light" panose="020F0302020204030204" pitchFamily="34" charset="0"/>
            </a:endParaRPr>
          </a:p>
        </p:txBody>
      </p:sp>
      <p:sp>
        <p:nvSpPr>
          <p:cNvPr id="5" name="TextBox 4">
            <a:extLst>
              <a:ext uri="{FF2B5EF4-FFF2-40B4-BE49-F238E27FC236}">
                <a16:creationId xmlns:a16="http://schemas.microsoft.com/office/drawing/2014/main" id="{62F7C790-69BD-4175-13EB-DB4E846F95F8}"/>
              </a:ext>
            </a:extLst>
          </p:cNvPr>
          <p:cNvSpPr txBox="1"/>
          <p:nvPr/>
        </p:nvSpPr>
        <p:spPr>
          <a:xfrm>
            <a:off x="7190014" y="6484286"/>
            <a:ext cx="4928884" cy="27699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FFFFFF"/>
                </a:solidFill>
                <a:effectLst/>
                <a:uLnTx/>
                <a:uFillTx/>
                <a:latin typeface="Calibri Light" panose="020F0302020204030204" pitchFamily="34" charset="0"/>
                <a:ea typeface="Calibri Light" panose="020F0302020204030204" pitchFamily="34" charset="0"/>
                <a:cs typeface="Calibri Light" panose="020F0302020204030204" pitchFamily="34" charset="0"/>
              </a:rPr>
              <a:t>Amounts presented are in United States Dollars, except where otherwise noted </a:t>
            </a:r>
            <a:endParaRPr kumimoji="0" lang="en-CA" sz="1200" b="1" i="1" u="none" strike="noStrike" kern="1200" cap="none" spc="0" normalizeH="0" baseline="0" noProof="0" dirty="0">
              <a:ln>
                <a:noFill/>
              </a:ln>
              <a:solidFill>
                <a:srgbClr val="FFFFFF"/>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7" name="Picture 6" descr="A black and white logo&#10;&#10;AI-generated content may be incorrect.">
            <a:extLst>
              <a:ext uri="{FF2B5EF4-FFF2-40B4-BE49-F238E27FC236}">
                <a16:creationId xmlns:a16="http://schemas.microsoft.com/office/drawing/2014/main" id="{31944999-E8AF-C28C-3957-C3AF058FFE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035" y="481680"/>
            <a:ext cx="5980123" cy="2916946"/>
          </a:xfrm>
          <a:prstGeom prst="rect">
            <a:avLst/>
          </a:prstGeom>
        </p:spPr>
      </p:pic>
      <p:sp>
        <p:nvSpPr>
          <p:cNvPr id="8" name="Title 1">
            <a:extLst>
              <a:ext uri="{FF2B5EF4-FFF2-40B4-BE49-F238E27FC236}">
                <a16:creationId xmlns:a16="http://schemas.microsoft.com/office/drawing/2014/main" id="{2C14AD97-CBD5-5257-B866-A5CAFE2CB6FA}"/>
              </a:ext>
            </a:extLst>
          </p:cNvPr>
          <p:cNvSpPr txBox="1">
            <a:spLocks/>
          </p:cNvSpPr>
          <p:nvPr/>
        </p:nvSpPr>
        <p:spPr>
          <a:xfrm>
            <a:off x="521499" y="6244943"/>
            <a:ext cx="6668515" cy="239343"/>
          </a:xfrm>
          <a:prstGeom prst="rect">
            <a:avLst/>
          </a:prstGeom>
        </p:spPr>
        <p:txBody>
          <a:bodyPr vert="horz" lIns="91440" tIns="45720" rIns="91440" bIns="45720" rtlCol="0" anchor="ctr">
            <a:noAutofit/>
          </a:bodyPr>
          <a:lstStyle>
            <a:lvl1pPr algn="r" defTabSz="914400" rtl="0" eaLnBrk="1" latinLnBrk="0" hangingPunct="1">
              <a:spcBef>
                <a:spcPct val="0"/>
              </a:spcBef>
              <a:buNone/>
              <a:defRPr sz="2400" b="1" kern="1200">
                <a:solidFill>
                  <a:srgbClr val="FFFFFF"/>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1200" b="0" i="0" u="none" strike="noStrike" kern="1200" cap="none" spc="0" normalizeH="0" baseline="0" noProof="0" dirty="0">
                <a:ln>
                  <a:noFill/>
                </a:ln>
                <a:solidFill>
                  <a:srgbClr val="FFFFFF"/>
                </a:solidFill>
                <a:effectLst/>
                <a:uLnTx/>
                <a:uFillTx/>
                <a:latin typeface="Calibri Light" panose="020F0302020204030204" pitchFamily="34" charset="0"/>
                <a:ea typeface="+mj-ea"/>
                <a:cs typeface="Calibri Light" panose="020F0302020204030204" pitchFamily="34" charset="0"/>
              </a:rPr>
              <a:t>ORroyalties.com</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1200" b="0" i="0" u="none" strike="noStrike" kern="1200" cap="none" spc="0" normalizeH="0" baseline="0" noProof="0" dirty="0">
                <a:ln>
                  <a:noFill/>
                </a:ln>
                <a:solidFill>
                  <a:srgbClr val="FFFFFF"/>
                </a:solidFill>
                <a:effectLst/>
                <a:uLnTx/>
                <a:uFillTx/>
                <a:latin typeface="Calibri Light" panose="020F0302020204030204" pitchFamily="34" charset="0"/>
                <a:ea typeface="+mj-ea"/>
                <a:cs typeface="Calibri Light" panose="020F0302020204030204" pitchFamily="34" charset="0"/>
              </a:rPr>
              <a:t>TSX-NYSE  |  </a:t>
            </a:r>
            <a:r>
              <a:rPr kumimoji="0" lang="en-CA" sz="1200" b="1" i="0" u="none" strike="noStrike" kern="1200" cap="none" spc="0" normalizeH="0" baseline="0" noProof="0" dirty="0">
                <a:ln>
                  <a:noFill/>
                </a:ln>
                <a:solidFill>
                  <a:srgbClr val="FFFFFF"/>
                </a:solidFill>
                <a:effectLst/>
                <a:uLnTx/>
                <a:uFillTx/>
                <a:latin typeface="Calibri Light" panose="020F0302020204030204" pitchFamily="34" charset="0"/>
                <a:ea typeface="+mj-ea"/>
                <a:cs typeface="Calibri Light" panose="020F0302020204030204" pitchFamily="34" charset="0"/>
              </a:rPr>
              <a:t>OR</a:t>
            </a:r>
            <a:endParaRPr kumimoji="0" lang="en-US" sz="1200" b="1" i="0" u="none" strike="noStrike" kern="1200" cap="none" spc="0" normalizeH="0" baseline="0" noProof="0" dirty="0">
              <a:ln>
                <a:noFill/>
              </a:ln>
              <a:solidFill>
                <a:srgbClr val="FFFFFF"/>
              </a:solidFill>
              <a:effectLst/>
              <a:uLnTx/>
              <a:uFillTx/>
              <a:latin typeface="Calibri Light" panose="020F0302020204030204" pitchFamily="34" charset="0"/>
              <a:ea typeface="+mj-ea"/>
              <a:cs typeface="Calibri Light" panose="020F0302020204030204" pitchFamily="34" charset="0"/>
            </a:endParaRPr>
          </a:p>
        </p:txBody>
      </p:sp>
    </p:spTree>
    <p:extLst>
      <p:ext uri="{BB962C8B-B14F-4D97-AF65-F5344CB8AC3E}">
        <p14:creationId xmlns:p14="http://schemas.microsoft.com/office/powerpoint/2010/main" val="3071221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683200" y="6477000"/>
            <a:ext cx="508800" cy="3810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1348E574-1D87-436C-A291-A26A60CCA999}" type="slidenum">
              <a:rPr kumimoji="0" lang="en-US" sz="800" b="1" i="0" u="none" strike="noStrike" kern="1200" cap="none" spc="0" normalizeH="0" baseline="0" noProof="0" smtClean="0">
                <a:ln>
                  <a:noFill/>
                </a:ln>
                <a:solidFill>
                  <a:srgbClr val="FFFFFF">
                    <a:lumMod val="50000"/>
                  </a:srgbClr>
                </a:solidFill>
                <a:effectLst/>
                <a:uLnTx/>
                <a:uFillTx/>
                <a:latin typeface="Calibri" panose="020F0502020204030204" pitchFamily="34" charset="0"/>
                <a:ea typeface="+mn-ea"/>
                <a:cs typeface="Calibri" panose="020F050202020403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2</a:t>
            </a:fld>
            <a:endParaRPr kumimoji="0" lang="en-US" sz="8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Calibri" panose="020F0502020204030204" pitchFamily="34" charset="0"/>
            </a:endParaRPr>
          </a:p>
        </p:txBody>
      </p:sp>
      <p:sp>
        <p:nvSpPr>
          <p:cNvPr id="3" name="Content Placeholder 4">
            <a:extLst>
              <a:ext uri="{FF2B5EF4-FFF2-40B4-BE49-F238E27FC236}">
                <a16:creationId xmlns:a16="http://schemas.microsoft.com/office/drawing/2014/main" id="{D049F9DF-F79E-1ADF-D65B-C1DFA3464659}"/>
              </a:ext>
            </a:extLst>
          </p:cNvPr>
          <p:cNvSpPr txBox="1">
            <a:spLocks/>
          </p:cNvSpPr>
          <p:nvPr/>
        </p:nvSpPr>
        <p:spPr>
          <a:xfrm>
            <a:off x="426432" y="702019"/>
            <a:ext cx="11377641" cy="5889986"/>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800" b="0" i="0" u="none" strike="noStrike" kern="0" cap="none" spc="0" normalizeH="0" baseline="0" noProof="0" dirty="0">
                <a:ln>
                  <a:noFill/>
                </a:ln>
                <a:solidFill>
                  <a:srgbClr val="404040"/>
                </a:solidFill>
                <a:effectLst/>
                <a:uLnTx/>
                <a:uFillTx/>
                <a:latin typeface="Calibri Light" panose="020F0302020204030204" pitchFamily="34" charset="0"/>
                <a:ea typeface="Calibri Light" panose="020F0302020204030204" pitchFamily="34" charset="0"/>
                <a:cs typeface="Calibri Light" panose="020F0302020204030204" pitchFamily="34" charset="0"/>
              </a:rPr>
              <a:t>FORWARD-LOOKING STATEMENTS</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800" b="0" i="0" u="none" strike="noStrike" kern="0" cap="none" spc="0" normalizeH="0" baseline="0" noProof="0" dirty="0">
                <a:ln>
                  <a:noFill/>
                </a:ln>
                <a:solidFill>
                  <a:srgbClr val="404040"/>
                </a:solidFill>
                <a:effectLst/>
                <a:uLnTx/>
                <a:uFillTx/>
                <a:latin typeface="Calibri Light" panose="020F0302020204030204" pitchFamily="34" charset="0"/>
                <a:ea typeface="Calibri Light" panose="020F0302020204030204" pitchFamily="34" charset="0"/>
                <a:cs typeface="Calibri Light" panose="020F0302020204030204" pitchFamily="34" charset="0"/>
              </a:rPr>
              <a:t>Certain statements contained in this presentation may be deemed “forward-looking statements” within the meaning of the United States Private Securities Litigation Reform Act of 1995 and “forward-looking information” within the meaning of applicable Canadian securities legislation. Forward-looking statements are statements other than statements of historical fact, that address, without limitation, future events, production estimates of OR Royalties’s assets (including increase of production), the 2025 guidance on GEOs and the 5-year outlook on GEOs included under “Guidance for 2025 and 5-Year Outlook” and other guidance based on disclosure from operators, timely developments of mining properties over which OR Royalties has royalties, streams, offtakes and investments, management’s expectations regarding OR Royalties’ growth, results of operations, estimated future revenues, production costs, carrying value of assets, ability to continue to pay dividend, requirements for additional capital, business prospects and opportunities, future demand for and fluctuation of prices of commodities (including outlook on gold, silver, diamonds, other commodities) currency, markets and general market conditions. In addition, statements and estimates (including data in tables) relating to mineral reserves and resources and statements and revised guidance as to gold equivalent ounces are forward-looking statements, as they involve implied assessment, based on certain estimates and assumptions, including the assumptions set out under “Guidance for 2025 and 5-Year Outlook”, and no assurance can be given that the estimates or related guidance will be realized. Forward-looking statements are generally, but not always, identified by the words “expects”, “plans”, “anticipates”, “believes”, “intends”, “estimates”, “projects”, “potential”, “scheduled” and similar expressions or variations (including negative variations), or by statements that events or conditions “will”, “would”, “may”, “could” or “should” occur. Forward-looking statements are subject to known and unknown risks, uncertainties and other factors, most of which are beyond the control of OR Royalties, and actual results may accordingly differ materially from those in forward-looking statements. Such risk factors include, without limitation, (</a:t>
            </a:r>
            <a:r>
              <a:rPr kumimoji="0" lang="en-US" sz="800" b="0" i="0" u="none" strike="noStrike" kern="0" cap="none" spc="0" normalizeH="0" baseline="0" noProof="0" dirty="0" err="1">
                <a:ln>
                  <a:noFill/>
                </a:ln>
                <a:solidFill>
                  <a:srgbClr val="404040"/>
                </a:solidFill>
                <a:effectLst/>
                <a:uLnTx/>
                <a:uFillTx/>
                <a:latin typeface="Calibri Light" panose="020F0302020204030204" pitchFamily="34" charset="0"/>
                <a:ea typeface="Calibri Light" panose="020F0302020204030204" pitchFamily="34" charset="0"/>
                <a:cs typeface="Calibri Light" panose="020F0302020204030204" pitchFamily="34" charset="0"/>
              </a:rPr>
              <a:t>i</a:t>
            </a:r>
            <a:r>
              <a:rPr kumimoji="0" lang="en-US" sz="800" b="0" i="0" u="none" strike="noStrike" kern="0" cap="none" spc="0" normalizeH="0" baseline="0" noProof="0" dirty="0">
                <a:ln>
                  <a:noFill/>
                </a:ln>
                <a:solidFill>
                  <a:srgbClr val="404040"/>
                </a:solidFill>
                <a:effectLst/>
                <a:uLnTx/>
                <a:uFillTx/>
                <a:latin typeface="Calibri Light" panose="020F0302020204030204" pitchFamily="34" charset="0"/>
                <a:ea typeface="Calibri Light" panose="020F0302020204030204" pitchFamily="34" charset="0"/>
                <a:cs typeface="Calibri Light" panose="020F0302020204030204" pitchFamily="34" charset="0"/>
              </a:rPr>
              <a:t>) with respect to properties in which OR Royalties holds a royalty, stream or other interest; risks related to: (a) the operators of the properties, (b) timely development, permitting, construction, commencement of production, ramp-up (including operating and technical challenges), (c) differences in rate and timing of production from resource estimates or production forecasts by operators, (d) differences in conversion rate from resources to reserves and ability to replace resources, (e) the unfavorable outcome of any challenges or litigation relating to title, permit or license, (f) hazards and uncertainty associated with the business of exploring, development and mining including, but not limited to unusual or unexpected geological and metallurgical conditions, slope failures or cave-ins, flooding and other natural disasters or civil unrest or other uninsured risks; (ii) with respect to other external factors: (a) fluctuations in the prices of the commodities that drive royalties, streams, offtakes and investments held by OR Royalties, (b) fluctuations in the value of the Canadian dollar relative to the U.S. dollar, (c) regulatory changes by national and local governments, including permitting and licensing regimes and taxation policies, regulations and political or economic developments in any of the countries where properties in which OR Royalties holds a royalty, stream or other interest are located or through which they are held, (d) continued availability of capital and financing to OR Royalties or the operators of properties, and general economic, market or business conditions, and (e) responses of relevant governments to infectious diseases outbreaks and the effectiveness of such response and the potential impact of such outbreaks on OR Royalties’ business, operations and financial condition; (iii) with respect to internal factors: (a) business opportunities that may or not become available to, or are pursued by OR Royalties, (b) the integration of acquired assets or (c) the determination of OR Royalties’ Passive Foreign Investment Company (“PFIC”) status. The forward-looking statements contained in this presentation are based upon assumptions management believes to be reasonable, including, without limitation: the absence of significant change in the Company’s ongoing income and assets relating to determination of its PFIC status; the absence of any other factors that could cause actions, events or results to differ from those anticipated, estimated or intended and, with respect to properties in which OR Royalties holds a royalty, stream or other interest, (</a:t>
            </a:r>
            <a:r>
              <a:rPr kumimoji="0" lang="en-US" sz="800" b="0" i="0" u="none" strike="noStrike" kern="0" cap="none" spc="0" normalizeH="0" baseline="0" noProof="0" dirty="0" err="1">
                <a:ln>
                  <a:noFill/>
                </a:ln>
                <a:solidFill>
                  <a:srgbClr val="404040"/>
                </a:solidFill>
                <a:effectLst/>
                <a:uLnTx/>
                <a:uFillTx/>
                <a:latin typeface="Calibri Light" panose="020F0302020204030204" pitchFamily="34" charset="0"/>
                <a:ea typeface="Calibri Light" panose="020F0302020204030204" pitchFamily="34" charset="0"/>
                <a:cs typeface="Calibri Light" panose="020F0302020204030204" pitchFamily="34" charset="0"/>
              </a:rPr>
              <a:t>i</a:t>
            </a:r>
            <a:r>
              <a:rPr kumimoji="0" lang="en-US" sz="800" b="0" i="0" u="none" strike="noStrike" kern="0" cap="none" spc="0" normalizeH="0" baseline="0" noProof="0" dirty="0">
                <a:ln>
                  <a:noFill/>
                </a:ln>
                <a:solidFill>
                  <a:srgbClr val="404040"/>
                </a:solidFill>
                <a:effectLst/>
                <a:uLnTx/>
                <a:uFillTx/>
                <a:latin typeface="Calibri Light" panose="020F0302020204030204" pitchFamily="34" charset="0"/>
                <a:ea typeface="Calibri Light" panose="020F0302020204030204" pitchFamily="34" charset="0"/>
                <a:cs typeface="Calibri Light" panose="020F0302020204030204" pitchFamily="34" charset="0"/>
              </a:rPr>
              <a:t>) the ongoing operation of the properties by the owners or operators of such properties in a manner consistent with past practice and with public disclosure (including forecast of production), (ii) the accuracy of public statements and disclosures made by the owners or operators of such underlying properties (including expectations for the development of underlying properties that are not yet in production), (iii) no adverse development in respect of any significant property, (iv) that statements and estimates relating to mineral reserves and resources by owners and operators are accurate and (v) the implementation of an adequate plan for integration of acquired assets.</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n-US" sz="400" b="0" i="0" u="none" strike="noStrike" kern="0" cap="none" spc="0" normalizeH="0" baseline="0" noProof="0" dirty="0">
              <a:ln>
                <a:noFill/>
              </a:ln>
              <a:solidFill>
                <a:srgbClr val="404040"/>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800" b="0" i="0" u="none" strike="noStrike" kern="0" cap="none" spc="0" normalizeH="0" baseline="0" noProof="0" dirty="0">
                <a:ln>
                  <a:noFill/>
                </a:ln>
                <a:solidFill>
                  <a:srgbClr val="404040"/>
                </a:solidFill>
                <a:effectLst/>
                <a:uLnTx/>
                <a:uFillTx/>
                <a:latin typeface="Calibri Light" panose="020F0302020204030204" pitchFamily="34" charset="0"/>
                <a:ea typeface="Calibri Light" panose="020F0302020204030204" pitchFamily="34" charset="0"/>
                <a:cs typeface="Calibri Light" panose="020F0302020204030204" pitchFamily="34" charset="0"/>
              </a:rPr>
              <a:t>For additional information on risks, uncertainties and assumptions, please refer to the most recent Annual Information Form of OR Royalties filed on SEDAR+ at </a:t>
            </a:r>
            <a:r>
              <a:rPr kumimoji="0" lang="en-US" sz="800" b="0" i="0" u="none" strike="noStrike" kern="0" cap="none" spc="0" normalizeH="0" baseline="0" noProof="0" dirty="0">
                <a:ln>
                  <a:noFill/>
                </a:ln>
                <a:solidFill>
                  <a:srgbClr val="404040"/>
                </a:solidFill>
                <a:effectLst/>
                <a:uLnTx/>
                <a:uFillTx/>
                <a:latin typeface="Calibri Light" panose="020F0302020204030204" pitchFamily="34" charset="0"/>
                <a:ea typeface="Calibri Light" panose="020F0302020204030204" pitchFamily="34" charset="0"/>
                <a:cs typeface="Calibri Light" panose="020F0302020204030204" pitchFamily="34" charset="0"/>
                <a:hlinkClick r:id="rId3"/>
              </a:rPr>
              <a:t>www.sedarplus.ca</a:t>
            </a:r>
            <a:r>
              <a:rPr kumimoji="0" lang="en-US" sz="800" b="0" i="0" u="none" strike="noStrike" kern="0" cap="none" spc="0" normalizeH="0" baseline="0" noProof="0" dirty="0">
                <a:ln>
                  <a:noFill/>
                </a:ln>
                <a:solidFill>
                  <a:srgbClr val="404040"/>
                </a:solidFill>
                <a:effectLst/>
                <a:uLnTx/>
                <a:uFillTx/>
                <a:latin typeface="Calibri Light" panose="020F0302020204030204" pitchFamily="34" charset="0"/>
                <a:ea typeface="Calibri Light" panose="020F0302020204030204" pitchFamily="34" charset="0"/>
                <a:cs typeface="Calibri Light" panose="020F0302020204030204" pitchFamily="34" charset="0"/>
              </a:rPr>
              <a:t> and EDGAR at </a:t>
            </a:r>
            <a:r>
              <a:rPr kumimoji="0" lang="en-US" sz="800" b="0" i="0" u="none" strike="noStrike" kern="0" cap="none" spc="0" normalizeH="0" baseline="0" noProof="0" dirty="0">
                <a:ln>
                  <a:noFill/>
                </a:ln>
                <a:solidFill>
                  <a:srgbClr val="404040"/>
                </a:solidFill>
                <a:effectLst/>
                <a:uLnTx/>
                <a:uFillTx/>
                <a:latin typeface="Calibri Light" panose="020F0302020204030204" pitchFamily="34" charset="0"/>
                <a:ea typeface="Calibri Light" panose="020F0302020204030204" pitchFamily="34" charset="0"/>
                <a:cs typeface="Calibri Light" panose="020F0302020204030204" pitchFamily="34" charset="0"/>
                <a:hlinkClick r:id="rId4"/>
              </a:rPr>
              <a:t>www.sec.gov</a:t>
            </a:r>
            <a:r>
              <a:rPr kumimoji="0" lang="en-US" sz="800" b="0" i="0" u="none" strike="noStrike" kern="0" cap="none" spc="0" normalizeH="0" baseline="0" noProof="0" dirty="0">
                <a:ln>
                  <a:noFill/>
                </a:ln>
                <a:solidFill>
                  <a:srgbClr val="404040"/>
                </a:solidFill>
                <a:effectLst/>
                <a:uLnTx/>
                <a:uFillTx/>
                <a:latin typeface="Calibri Light" panose="020F0302020204030204" pitchFamily="34" charset="0"/>
                <a:ea typeface="Calibri Light" panose="020F0302020204030204" pitchFamily="34" charset="0"/>
                <a:cs typeface="Calibri Light" panose="020F0302020204030204" pitchFamily="34" charset="0"/>
              </a:rPr>
              <a:t> which also provides additional general assumptions in connection with these statements. OR Royalties cautions that the foregoing list of risk and uncertainties is not exhaustive. Investors and others should carefully consider the above factors as well as the uncertainties they represent and the risk they entail. OR Royalties believes that the assumptions reflected in those forward-looking statements are reasonable, but no assurance can be given that these expectations will prove to be accurate as actual results and prospective events could materially differ from those anticipated such the forward-looking statements and such forward-looking statements included in this presentation are not guarantee of future performance and should not be unduly relied upon. In this presentation, OR Royalties relies on information publicly disclosed by other issuers and third-parties pertaining to its assets and, therefore, assumes no liability for such third-party public disclosure. These statements speak only as of the date of this presentation. OR Royalties undertakes no obligation to publicly update or revise any forward-looking statements, whether as a result of new information, future events or otherwise, other than as required by applicable law.</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n-US" sz="400" b="0" i="0" u="none" strike="noStrike" kern="0" cap="none" spc="0" normalizeH="0" baseline="0" noProof="0" dirty="0">
              <a:ln>
                <a:noFill/>
              </a:ln>
              <a:solidFill>
                <a:srgbClr val="404040"/>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800" b="0" i="0" u="none" strike="noStrike" kern="0" cap="none" spc="0" normalizeH="0" baseline="0" noProof="0" dirty="0">
                <a:ln>
                  <a:noFill/>
                </a:ln>
                <a:solidFill>
                  <a:srgbClr val="404040"/>
                </a:solidFill>
                <a:effectLst/>
                <a:uLnTx/>
                <a:uFillTx/>
                <a:latin typeface="Calibri Light" panose="020F0302020204030204" pitchFamily="34" charset="0"/>
                <a:ea typeface="Calibri Light" panose="020F0302020204030204" pitchFamily="34" charset="0"/>
                <a:cs typeface="Calibri Light" panose="020F0302020204030204" pitchFamily="34" charset="0"/>
              </a:rPr>
              <a:t>This presentation includes website addresses and references to additional materials found on third parties’ websites. These websites and information contained on or accessible through these websites are not incorporated by reference into, and do not form a part of, this presentation or any other report or document filed by OR Royalties with the Canadian securities regulators or the SEC, and any references to any websites are intended to be inactive textual references only. </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n-US" sz="400" b="0" i="0" u="none" strike="noStrike" kern="0" cap="none" spc="0" normalizeH="0" baseline="0" noProof="0" dirty="0">
              <a:ln>
                <a:noFill/>
              </a:ln>
              <a:solidFill>
                <a:srgbClr val="404040"/>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800" b="0" i="0" u="none" strike="noStrike" kern="0" cap="none" spc="0" normalizeH="0" baseline="0" noProof="0" dirty="0">
                <a:ln>
                  <a:noFill/>
                </a:ln>
                <a:solidFill>
                  <a:srgbClr val="404040"/>
                </a:solidFill>
                <a:effectLst/>
                <a:uLnTx/>
                <a:uFillTx/>
                <a:latin typeface="Calibri Light" panose="020F0302020204030204" pitchFamily="34" charset="0"/>
                <a:ea typeface="Calibri Light" panose="020F0302020204030204" pitchFamily="34" charset="0"/>
                <a:cs typeface="Calibri Light" panose="020F0302020204030204" pitchFamily="34" charset="0"/>
              </a:rPr>
              <a:t>SAFE HARBOUR STATEMENT</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800" b="0" i="0" u="none" strike="noStrike" kern="0" cap="none" spc="0" normalizeH="0" baseline="0" noProof="0" dirty="0">
                <a:ln>
                  <a:noFill/>
                </a:ln>
                <a:solidFill>
                  <a:srgbClr val="404040"/>
                </a:solidFill>
                <a:effectLst/>
                <a:uLnTx/>
                <a:uFillTx/>
                <a:latin typeface="Calibri Light" panose="020F0302020204030204" pitchFamily="34" charset="0"/>
                <a:ea typeface="Calibri Light" panose="020F0302020204030204" pitchFamily="34" charset="0"/>
                <a:cs typeface="Calibri Light" panose="020F0302020204030204" pitchFamily="34" charset="0"/>
              </a:rPr>
              <a:t>This presentation has been prepared for informational purposes only in order to assist prospective investors in evaluating an investment in OR Royalties Inc. The information related to mining operators provided in this presentation has been sourced from public disclosure.  Inquiries regarding this presentation can be made to the senior management of OR Royalties. </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n-US" sz="400" b="0" i="0" u="none" strike="noStrike" kern="0" cap="none" spc="0" normalizeH="0" baseline="0" noProof="0" dirty="0">
              <a:ln>
                <a:noFill/>
              </a:ln>
              <a:solidFill>
                <a:srgbClr val="404040"/>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800" b="0" i="0" u="none" strike="noStrike" kern="0" cap="none" spc="0" normalizeH="0" baseline="0" noProof="0" dirty="0">
                <a:ln>
                  <a:noFill/>
                </a:ln>
                <a:solidFill>
                  <a:srgbClr val="404040"/>
                </a:solidFill>
                <a:effectLst/>
                <a:uLnTx/>
                <a:uFillTx/>
                <a:latin typeface="Calibri Light" panose="020F0302020204030204" pitchFamily="34" charset="0"/>
                <a:ea typeface="Calibri Light" panose="020F0302020204030204" pitchFamily="34" charset="0"/>
                <a:cs typeface="Calibri Light" panose="020F0302020204030204" pitchFamily="34" charset="0"/>
              </a:rPr>
              <a:t>CAUTIONARY NOTE TO U.S. INVESTORS REGARDING MINERAL RESERVE AND MINERAL RESOURCE ESTIMATES</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800" b="0" i="0" u="none" strike="noStrike" kern="0" cap="none" spc="0" normalizeH="0" baseline="0" noProof="0" dirty="0">
                <a:ln>
                  <a:noFill/>
                </a:ln>
                <a:solidFill>
                  <a:srgbClr val="404040"/>
                </a:solidFill>
                <a:effectLst/>
                <a:uLnTx/>
                <a:uFillTx/>
                <a:latin typeface="Calibri Light" panose="020F0302020204030204" pitchFamily="34" charset="0"/>
                <a:ea typeface="Calibri Light" panose="020F0302020204030204" pitchFamily="34" charset="0"/>
                <a:cs typeface="Calibri Light" panose="020F0302020204030204" pitchFamily="34" charset="0"/>
              </a:rPr>
              <a:t>OR Royalties is subject to the reporting requirements of the applicable Canadian securities laws, and as a result, reports its mineral resources and reserves according to Canadian standards. Canadian reporting requirements for disclosure of mineral properties are governed by National Instrument 43-101 (“NI 43-101”). The definitions of NI 43-101 are adopted from those described by the Canadian Institute of Mining, Metallurgy and Petroleum (“CIM”). In a number of cases OR Royalties has disclosed resource and reserve estimates covering properties related to the mining assets that are not based on CIM definitions, but instead have been prepared in reliance upon JORC and S-K 1300 (collectively, the “Acceptable Foreign Codes”). Estimates based on Acceptable Foreign Codes are recognized under NI 43-101 in certain circumstances. New mining disclosure rules under Subpart 1300 of Regulation S-K became mandatory for U.S. reporting companies beginning with the first fiscal year commencing on or after January 1, 2021. CIM definitions are not identical to those of the Acceptable Foreign Codes, the resource and reserve definitions and categories are substantively the same as the CIM definitions mandated in NI 43-101 and will typically result in reporting of substantially similar reserve and resource estimates. Nonetheless, readers are cautioned that there are differences between the terms and definitions of the CIM and the Acceptable Foreign Codes, and there is no assurance that mineral reserves or mineral resources would be identical had the owner or operator prepared the reserve or resource estimates under another code.</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n-US" sz="400" b="0" i="0" u="none" strike="noStrike" kern="0" cap="none" spc="0" normalizeH="0" baseline="0" noProof="0" dirty="0">
              <a:ln>
                <a:noFill/>
              </a:ln>
              <a:solidFill>
                <a:srgbClr val="404040"/>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800" b="0" i="0" u="none" strike="noStrike" kern="0" cap="none" spc="0" normalizeH="0" baseline="0" noProof="0" dirty="0">
                <a:ln>
                  <a:noFill/>
                </a:ln>
                <a:solidFill>
                  <a:srgbClr val="404040"/>
                </a:solidFill>
                <a:effectLst/>
                <a:uLnTx/>
                <a:uFillTx/>
                <a:latin typeface="Calibri Light" panose="020F0302020204030204" pitchFamily="34" charset="0"/>
                <a:ea typeface="Calibri Light" panose="020F0302020204030204" pitchFamily="34" charset="0"/>
                <a:cs typeface="Calibri Light" panose="020F0302020204030204" pitchFamily="34" charset="0"/>
              </a:rPr>
              <a:t>Mr. Guy Desharnais, PhD., </a:t>
            </a:r>
            <a:r>
              <a:rPr kumimoji="0" lang="en-US" sz="800" b="0" i="0" u="none" strike="noStrike" kern="0" cap="none" spc="0" normalizeH="0" baseline="0" noProof="0" dirty="0" err="1">
                <a:ln>
                  <a:noFill/>
                </a:ln>
                <a:solidFill>
                  <a:srgbClr val="404040"/>
                </a:solidFill>
                <a:effectLst/>
                <a:uLnTx/>
                <a:uFillTx/>
                <a:latin typeface="Calibri Light" panose="020F0302020204030204" pitchFamily="34" charset="0"/>
                <a:ea typeface="Calibri Light" panose="020F0302020204030204" pitchFamily="34" charset="0"/>
                <a:cs typeface="Calibri Light" panose="020F0302020204030204" pitchFamily="34" charset="0"/>
              </a:rPr>
              <a:t>P.Geo</a:t>
            </a:r>
            <a:r>
              <a:rPr kumimoji="0" lang="en-US" sz="800" b="0" i="0" u="none" strike="noStrike" kern="0" cap="none" spc="0" normalizeH="0" baseline="0" noProof="0" dirty="0">
                <a:ln>
                  <a:noFill/>
                </a:ln>
                <a:solidFill>
                  <a:srgbClr val="404040"/>
                </a:solidFill>
                <a:effectLst/>
                <a:uLnTx/>
                <a:uFillTx/>
                <a:latin typeface="Calibri Light" panose="020F0302020204030204" pitchFamily="34" charset="0"/>
                <a:ea typeface="Calibri Light" panose="020F0302020204030204" pitchFamily="34" charset="0"/>
                <a:cs typeface="Calibri Light" panose="020F0302020204030204" pitchFamily="34" charset="0"/>
              </a:rPr>
              <a:t>., is the qualified person for this presentation as defined by National Instrument 43-101 – Standards of Disclosure for Mineral Projects and has reviewed and verified the technical information contained herein. Mr. Desharnais is an employee of OR Royalties and is non-independent.</a:t>
            </a:r>
          </a:p>
        </p:txBody>
      </p:sp>
      <p:sp>
        <p:nvSpPr>
          <p:cNvPr id="5" name="Title 1">
            <a:extLst>
              <a:ext uri="{FF2B5EF4-FFF2-40B4-BE49-F238E27FC236}">
                <a16:creationId xmlns:a16="http://schemas.microsoft.com/office/drawing/2014/main" id="{99E52A08-24A7-1AB5-D39B-61BBD0B1EB80}"/>
              </a:ext>
            </a:extLst>
          </p:cNvPr>
          <p:cNvSpPr txBox="1">
            <a:spLocks/>
          </p:cNvSpPr>
          <p:nvPr/>
        </p:nvSpPr>
        <p:spPr>
          <a:xfrm>
            <a:off x="426432" y="308007"/>
            <a:ext cx="6376278" cy="584679"/>
          </a:xfrm>
          <a:prstGeom prst="rect">
            <a:avLst/>
          </a:prstGeom>
          <a:noFill/>
        </p:spPr>
        <p:txBody>
          <a:bodyPr vert="horz" wrap="none" lIns="91440" tIns="45720" rIns="91440" bIns="45720" rtlCol="0" anchor="t">
            <a:noAutofit/>
          </a:bodyPr>
          <a:lstStyle>
            <a:defPPr>
              <a:defRPr lang="en-US"/>
            </a:defPPr>
            <a:lvl1pPr eaLnBrk="1" fontAlgn="auto" hangingPunct="1">
              <a:lnSpc>
                <a:spcPct val="100000"/>
              </a:lnSpc>
              <a:spcAft>
                <a:spcPts val="0"/>
              </a:spcAft>
              <a:defRPr sz="2200" b="0">
                <a:solidFill>
                  <a:schemeClr val="tx1">
                    <a:lumMod val="75000"/>
                    <a:lumOff val="25000"/>
                  </a:schemeClr>
                </a:solidFill>
                <a:latin typeface="Serifa BT" panose="02060503030505020204" pitchFamily="18" charset="0"/>
                <a:ea typeface="+mj-ea"/>
                <a:cs typeface="Arial" panose="020B0604020202020204" pitchFamily="34" charset="0"/>
              </a:defRPr>
            </a:lvl1pPr>
            <a:lvl2pPr algn="ctr" eaLnBrk="1" hangingPunct="1">
              <a:defRPr sz="4400">
                <a:solidFill>
                  <a:schemeClr val="tx2"/>
                </a:solidFill>
              </a:defRPr>
            </a:lvl2pPr>
            <a:lvl3pPr algn="ctr" eaLnBrk="1" hangingPunct="1">
              <a:defRPr sz="4400">
                <a:solidFill>
                  <a:schemeClr val="tx2"/>
                </a:solidFill>
              </a:defRPr>
            </a:lvl3pPr>
            <a:lvl4pPr algn="ctr" eaLnBrk="1" hangingPunct="1">
              <a:defRPr sz="4400">
                <a:solidFill>
                  <a:schemeClr val="tx2"/>
                </a:solidFill>
              </a:defRPr>
            </a:lvl4pPr>
            <a:lvl5pPr algn="ctr" eaLnBrk="1" hangingPunct="1">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2200" b="1"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Calibri" panose="020F0502020204030204" pitchFamily="34" charset="0"/>
                <a:cs typeface="Calibri" panose="020F0502020204030204" pitchFamily="34" charset="0"/>
              </a:rPr>
              <a:t>CAUTIONARY STATEMENTS </a:t>
            </a:r>
          </a:p>
        </p:txBody>
      </p:sp>
    </p:spTree>
    <p:extLst>
      <p:ext uri="{BB962C8B-B14F-4D97-AF65-F5344CB8AC3E}">
        <p14:creationId xmlns:p14="http://schemas.microsoft.com/office/powerpoint/2010/main" val="295877743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6000" b="-6000"/>
          </a:stretch>
        </a:blipFill>
        <a:effectLst/>
      </p:bgPr>
    </p:bg>
    <p:spTree>
      <p:nvGrpSpPr>
        <p:cNvPr id="1" name="">
          <a:extLst>
            <a:ext uri="{FF2B5EF4-FFF2-40B4-BE49-F238E27FC236}">
              <a16:creationId xmlns:a16="http://schemas.microsoft.com/office/drawing/2014/main" id="{384F95A5-2EF4-776B-D2A4-2FCF32157B2B}"/>
            </a:ext>
          </a:extLst>
        </p:cNvPr>
        <p:cNvGrpSpPr/>
        <p:nvPr/>
      </p:nvGrpSpPr>
      <p:grpSpPr>
        <a:xfrm>
          <a:off x="0" y="0"/>
          <a:ext cx="0" cy="0"/>
          <a:chOff x="0" y="0"/>
          <a:chExt cx="0" cy="0"/>
        </a:xfrm>
      </p:grpSpPr>
      <p:sp>
        <p:nvSpPr>
          <p:cNvPr id="5" name="Text Placeholder 6">
            <a:extLst>
              <a:ext uri="{FF2B5EF4-FFF2-40B4-BE49-F238E27FC236}">
                <a16:creationId xmlns:a16="http://schemas.microsoft.com/office/drawing/2014/main" id="{DE35E2A3-46D1-3DA6-E303-A61C5B3A263D}"/>
              </a:ext>
            </a:extLst>
          </p:cNvPr>
          <p:cNvSpPr txBox="1">
            <a:spLocks/>
          </p:cNvSpPr>
          <p:nvPr/>
        </p:nvSpPr>
        <p:spPr>
          <a:xfrm>
            <a:off x="437091" y="564327"/>
            <a:ext cx="2752021" cy="1755539"/>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nSpc>
                <a:spcPct val="50000"/>
              </a:lnSpc>
              <a:buFontTx/>
              <a:buNone/>
            </a:pPr>
            <a:r>
              <a:rPr lang="en-CA" b="1" kern="0" dirty="0">
                <a:solidFill>
                  <a:schemeClr val="bg1"/>
                </a:solidFill>
                <a:latin typeface="Calibri" panose="020F0502020204030204" pitchFamily="34" charset="0"/>
                <a:cs typeface="Calibri" panose="020F0502020204030204" pitchFamily="34" charset="0"/>
              </a:rPr>
              <a:t>Total</a:t>
            </a:r>
          </a:p>
          <a:p>
            <a:pPr marL="0" indent="0">
              <a:lnSpc>
                <a:spcPct val="50000"/>
              </a:lnSpc>
              <a:buFontTx/>
              <a:buNone/>
            </a:pPr>
            <a:r>
              <a:rPr lang="en-CA" b="1" kern="0" dirty="0">
                <a:solidFill>
                  <a:schemeClr val="bg1"/>
                </a:solidFill>
                <a:latin typeface="Calibri" panose="020F0502020204030204" pitchFamily="34" charset="0"/>
                <a:cs typeface="Calibri" panose="020F0502020204030204" pitchFamily="34" charset="0"/>
              </a:rPr>
              <a:t>Shareholder</a:t>
            </a:r>
          </a:p>
          <a:p>
            <a:pPr marL="0" indent="0">
              <a:lnSpc>
                <a:spcPct val="50000"/>
              </a:lnSpc>
              <a:buFontTx/>
              <a:buNone/>
            </a:pPr>
            <a:r>
              <a:rPr lang="en-CA" b="1" kern="0" dirty="0">
                <a:solidFill>
                  <a:schemeClr val="bg1"/>
                </a:solidFill>
                <a:latin typeface="Calibri" panose="020F0502020204030204" pitchFamily="34" charset="0"/>
                <a:cs typeface="Calibri" panose="020F0502020204030204" pitchFamily="34" charset="0"/>
              </a:rPr>
              <a:t>Return</a:t>
            </a:r>
          </a:p>
          <a:p>
            <a:pPr marL="0" indent="0">
              <a:buFontTx/>
              <a:buNone/>
            </a:pPr>
            <a:r>
              <a:rPr lang="en-CA" sz="1800" kern="0" dirty="0">
                <a:solidFill>
                  <a:schemeClr val="bg1"/>
                </a:solidFill>
                <a:latin typeface="Calibri" panose="020F0502020204030204" pitchFamily="34" charset="0"/>
                <a:cs typeface="Calibri" panose="020F0502020204030204" pitchFamily="34" charset="0"/>
              </a:rPr>
              <a:t>Sep. 2023 - Sep. 2025</a:t>
            </a:r>
            <a:br>
              <a:rPr lang="en-CA" sz="1800" kern="0" dirty="0">
                <a:solidFill>
                  <a:schemeClr val="bg1"/>
                </a:solidFill>
                <a:latin typeface="Calibri" panose="020F0502020204030204" pitchFamily="34" charset="0"/>
                <a:cs typeface="Calibri" panose="020F0502020204030204" pitchFamily="34" charset="0"/>
              </a:rPr>
            </a:br>
            <a:r>
              <a:rPr lang="en-CA" sz="1800" kern="0" dirty="0">
                <a:solidFill>
                  <a:schemeClr val="bg1"/>
                </a:solidFill>
                <a:latin typeface="Calibri" panose="020F0502020204030204" pitchFamily="34" charset="0"/>
                <a:cs typeface="Calibri" panose="020F0502020204030204" pitchFamily="34" charset="0"/>
              </a:rPr>
              <a:t>(Indexed)</a:t>
            </a:r>
          </a:p>
        </p:txBody>
      </p:sp>
      <p:pic>
        <p:nvPicPr>
          <p:cNvPr id="12" name="Picture 11" descr="A black screen with white lines&#10;&#10;AI-generated content may be incorrect.">
            <a:extLst>
              <a:ext uri="{FF2B5EF4-FFF2-40B4-BE49-F238E27FC236}">
                <a16:creationId xmlns:a16="http://schemas.microsoft.com/office/drawing/2014/main" id="{ACF04265-CD85-E00A-34CC-8CEFE1025E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9112" y="0"/>
            <a:ext cx="8382000" cy="6858000"/>
          </a:xfrm>
          <a:prstGeom prst="rect">
            <a:avLst/>
          </a:prstGeom>
        </p:spPr>
      </p:pic>
      <p:pic>
        <p:nvPicPr>
          <p:cNvPr id="14" name="Picture 13" descr="A line graph on a black background&#10;&#10;AI-generated content may be incorrect.">
            <a:extLst>
              <a:ext uri="{FF2B5EF4-FFF2-40B4-BE49-F238E27FC236}">
                <a16:creationId xmlns:a16="http://schemas.microsoft.com/office/drawing/2014/main" id="{815B6B63-3A1C-9407-E9C1-A82A93144E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9112" y="0"/>
            <a:ext cx="8382000" cy="6858000"/>
          </a:xfrm>
          <a:prstGeom prst="rect">
            <a:avLst/>
          </a:prstGeom>
        </p:spPr>
      </p:pic>
      <p:pic>
        <p:nvPicPr>
          <p:cNvPr id="16" name="Picture 15" descr="A graph on a black background&#10;&#10;AI-generated content may be incorrect.">
            <a:extLst>
              <a:ext uri="{FF2B5EF4-FFF2-40B4-BE49-F238E27FC236}">
                <a16:creationId xmlns:a16="http://schemas.microsoft.com/office/drawing/2014/main" id="{55080163-E2C9-317E-87AE-40922563AC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9112" y="0"/>
            <a:ext cx="8382000" cy="6858000"/>
          </a:xfrm>
          <a:prstGeom prst="rect">
            <a:avLst/>
          </a:prstGeom>
        </p:spPr>
      </p:pic>
      <p:pic>
        <p:nvPicPr>
          <p:cNvPr id="18" name="Picture 17" descr="A graph of a stock market&#10;&#10;AI-generated content may be incorrect.">
            <a:extLst>
              <a:ext uri="{FF2B5EF4-FFF2-40B4-BE49-F238E27FC236}">
                <a16:creationId xmlns:a16="http://schemas.microsoft.com/office/drawing/2014/main" id="{0A4B30BC-031C-B5AA-59A5-46093E7B81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89112" y="0"/>
            <a:ext cx="8382000" cy="6858000"/>
          </a:xfrm>
          <a:prstGeom prst="rect">
            <a:avLst/>
          </a:prstGeom>
        </p:spPr>
      </p:pic>
      <p:pic>
        <p:nvPicPr>
          <p:cNvPr id="20" name="Picture 19" descr="A screenshot of a computer&#10;&#10;AI-generated content may be incorrect.">
            <a:extLst>
              <a:ext uri="{FF2B5EF4-FFF2-40B4-BE49-F238E27FC236}">
                <a16:creationId xmlns:a16="http://schemas.microsoft.com/office/drawing/2014/main" id="{6DD610B5-F7BA-6401-128C-28BCEB38499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89112" y="0"/>
            <a:ext cx="8382000" cy="6858000"/>
          </a:xfrm>
          <a:prstGeom prst="rect">
            <a:avLst/>
          </a:prstGeom>
        </p:spPr>
      </p:pic>
      <p:grpSp>
        <p:nvGrpSpPr>
          <p:cNvPr id="31" name="Group 30">
            <a:extLst>
              <a:ext uri="{FF2B5EF4-FFF2-40B4-BE49-F238E27FC236}">
                <a16:creationId xmlns:a16="http://schemas.microsoft.com/office/drawing/2014/main" id="{CB674104-C78E-307D-9ECB-24F9052C8BBD}"/>
              </a:ext>
            </a:extLst>
          </p:cNvPr>
          <p:cNvGrpSpPr/>
          <p:nvPr/>
        </p:nvGrpSpPr>
        <p:grpSpPr>
          <a:xfrm>
            <a:off x="339233" y="3678232"/>
            <a:ext cx="3038966" cy="2292400"/>
            <a:chOff x="339233" y="3678232"/>
            <a:chExt cx="3038966" cy="2292400"/>
          </a:xfrm>
        </p:grpSpPr>
        <p:grpSp>
          <p:nvGrpSpPr>
            <p:cNvPr id="29" name="Group 28">
              <a:extLst>
                <a:ext uri="{FF2B5EF4-FFF2-40B4-BE49-F238E27FC236}">
                  <a16:creationId xmlns:a16="http://schemas.microsoft.com/office/drawing/2014/main" id="{D5F38966-182E-2267-4588-2CD57B4CDA6D}"/>
                </a:ext>
              </a:extLst>
            </p:cNvPr>
            <p:cNvGrpSpPr/>
            <p:nvPr/>
          </p:nvGrpSpPr>
          <p:grpSpPr>
            <a:xfrm>
              <a:off x="423244" y="3678232"/>
              <a:ext cx="2954955" cy="2108206"/>
              <a:chOff x="423244" y="3678232"/>
              <a:chExt cx="2954955" cy="2108206"/>
            </a:xfrm>
          </p:grpSpPr>
          <p:cxnSp>
            <p:nvCxnSpPr>
              <p:cNvPr id="7" name="Straight Connector 6">
                <a:extLst>
                  <a:ext uri="{FF2B5EF4-FFF2-40B4-BE49-F238E27FC236}">
                    <a16:creationId xmlns:a16="http://schemas.microsoft.com/office/drawing/2014/main" id="{CBEC2BE9-8C03-8F27-6E04-67217E18321A}"/>
                  </a:ext>
                </a:extLst>
              </p:cNvPr>
              <p:cNvCxnSpPr>
                <a:cxnSpLocks/>
              </p:cNvCxnSpPr>
              <p:nvPr/>
            </p:nvCxnSpPr>
            <p:spPr bwMode="auto">
              <a:xfrm>
                <a:off x="423244" y="3678232"/>
                <a:ext cx="2952000" cy="0"/>
              </a:xfrm>
              <a:prstGeom prst="line">
                <a:avLst/>
              </a:prstGeom>
              <a:noFill/>
              <a:ln w="28575" cap="flat" cmpd="sng" algn="ctr">
                <a:solidFill>
                  <a:schemeClr val="bg1"/>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8FC81FDC-A4A4-4DDB-4B67-0772D2EDAABB}"/>
                  </a:ext>
                </a:extLst>
              </p:cNvPr>
              <p:cNvCxnSpPr>
                <a:cxnSpLocks/>
              </p:cNvCxnSpPr>
              <p:nvPr/>
            </p:nvCxnSpPr>
            <p:spPr bwMode="auto">
              <a:xfrm>
                <a:off x="423245" y="5786438"/>
                <a:ext cx="2952000" cy="0"/>
              </a:xfrm>
              <a:prstGeom prst="line">
                <a:avLst/>
              </a:prstGeom>
              <a:noFill/>
              <a:ln w="28575" cap="flat" cmpd="sng" algn="ctr">
                <a:solidFill>
                  <a:schemeClr val="bg1"/>
                </a:solidFill>
                <a:prstDash val="solid"/>
                <a:round/>
                <a:headEnd type="none" w="med" len="med"/>
                <a:tailEnd type="none" w="med" len="med"/>
              </a:ln>
              <a:effectLst/>
            </p:spPr>
          </p:cxnSp>
          <p:sp>
            <p:nvSpPr>
              <p:cNvPr id="9" name="Text Placeholder 6">
                <a:extLst>
                  <a:ext uri="{FF2B5EF4-FFF2-40B4-BE49-F238E27FC236}">
                    <a16:creationId xmlns:a16="http://schemas.microsoft.com/office/drawing/2014/main" id="{E84CAD98-4AEF-6163-30F4-3A53E128D5A7}"/>
                  </a:ext>
                </a:extLst>
              </p:cNvPr>
              <p:cNvSpPr txBox="1">
                <a:spLocks/>
              </p:cNvSpPr>
              <p:nvPr/>
            </p:nvSpPr>
            <p:spPr>
              <a:xfrm>
                <a:off x="437090" y="5052485"/>
                <a:ext cx="2938153" cy="643994"/>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FontTx/>
                  <a:buNone/>
                </a:pPr>
                <a:r>
                  <a:rPr lang="en-CA" sz="1800" kern="0" dirty="0">
                    <a:solidFill>
                      <a:schemeClr val="bg1"/>
                    </a:solidFill>
                    <a:latin typeface="Calibri" panose="020F0502020204030204" pitchFamily="34" charset="0"/>
                    <a:cs typeface="Calibri" panose="020F0502020204030204" pitchFamily="34" charset="0"/>
                  </a:rPr>
                  <a:t>Since the “</a:t>
                </a:r>
                <a:r>
                  <a:rPr lang="en-US" sz="1800" kern="0" dirty="0">
                    <a:solidFill>
                      <a:schemeClr val="bg1"/>
                    </a:solidFill>
                    <a:latin typeface="Calibri" panose="020F0502020204030204" pitchFamily="34" charset="0"/>
                    <a:cs typeface="Calibri" panose="020F0502020204030204" pitchFamily="34" charset="0"/>
                  </a:rPr>
                  <a:t>copper vs gold” debate at PDAC in March</a:t>
                </a:r>
                <a:r>
                  <a:rPr lang="en-US" sz="1800" kern="0" baseline="30000" dirty="0">
                    <a:solidFill>
                      <a:schemeClr val="bg1"/>
                    </a:solidFill>
                    <a:latin typeface="Calibri" panose="020F0502020204030204" pitchFamily="34" charset="0"/>
                    <a:cs typeface="Calibri" panose="020F0502020204030204" pitchFamily="34" charset="0"/>
                  </a:rPr>
                  <a:t>(</a:t>
                </a:r>
                <a:r>
                  <a:rPr lang="en-US" sz="1800" kern="0" baseline="30000" dirty="0" err="1">
                    <a:solidFill>
                      <a:schemeClr val="bg1"/>
                    </a:solidFill>
                    <a:latin typeface="Calibri" panose="020F0502020204030204" pitchFamily="34" charset="0"/>
                    <a:cs typeface="Calibri" panose="020F0502020204030204" pitchFamily="34" charset="0"/>
                  </a:rPr>
                  <a:t>i</a:t>
                </a:r>
                <a:r>
                  <a:rPr lang="en-US" sz="1800" kern="0" baseline="30000" dirty="0">
                    <a:solidFill>
                      <a:schemeClr val="bg1"/>
                    </a:solidFill>
                    <a:latin typeface="Calibri" panose="020F0502020204030204" pitchFamily="34" charset="0"/>
                    <a:cs typeface="Calibri" panose="020F0502020204030204" pitchFamily="34" charset="0"/>
                  </a:rPr>
                  <a:t>)</a:t>
                </a:r>
                <a:endParaRPr lang="en-CA" sz="1800" kern="0" dirty="0">
                  <a:solidFill>
                    <a:schemeClr val="bg1"/>
                  </a:solidFill>
                  <a:latin typeface="Calibri" panose="020F0502020204030204" pitchFamily="34" charset="0"/>
                  <a:cs typeface="Calibri" panose="020F0502020204030204" pitchFamily="34" charset="0"/>
                </a:endParaRPr>
              </a:p>
            </p:txBody>
          </p:sp>
          <p:sp>
            <p:nvSpPr>
              <p:cNvPr id="10" name="Text Placeholder 6">
                <a:extLst>
                  <a:ext uri="{FF2B5EF4-FFF2-40B4-BE49-F238E27FC236}">
                    <a16:creationId xmlns:a16="http://schemas.microsoft.com/office/drawing/2014/main" id="{9076A616-3010-57F1-00EF-4DA3CA8B334B}"/>
                  </a:ext>
                </a:extLst>
              </p:cNvPr>
              <p:cNvSpPr txBox="1">
                <a:spLocks/>
              </p:cNvSpPr>
              <p:nvPr/>
            </p:nvSpPr>
            <p:spPr>
              <a:xfrm>
                <a:off x="434134" y="4128563"/>
                <a:ext cx="1452557" cy="366184"/>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FontTx/>
                  <a:buNone/>
                </a:pPr>
                <a:r>
                  <a:rPr lang="en-CA" sz="1800" kern="0" dirty="0">
                    <a:solidFill>
                      <a:schemeClr val="bg1"/>
                    </a:solidFill>
                    <a:latin typeface="Calibri" panose="020F0502020204030204" pitchFamily="34" charset="0"/>
                    <a:cs typeface="Calibri" panose="020F0502020204030204" pitchFamily="34" charset="0"/>
                  </a:rPr>
                  <a:t>Gold:</a:t>
                </a:r>
              </a:p>
            </p:txBody>
          </p:sp>
          <p:sp>
            <p:nvSpPr>
              <p:cNvPr id="11" name="Text Placeholder 6">
                <a:extLst>
                  <a:ext uri="{FF2B5EF4-FFF2-40B4-BE49-F238E27FC236}">
                    <a16:creationId xmlns:a16="http://schemas.microsoft.com/office/drawing/2014/main" id="{736B2D81-FEAD-94BA-3538-1282DBBF3ADF}"/>
                  </a:ext>
                </a:extLst>
              </p:cNvPr>
              <p:cNvSpPr txBox="1">
                <a:spLocks/>
              </p:cNvSpPr>
              <p:nvPr/>
            </p:nvSpPr>
            <p:spPr>
              <a:xfrm>
                <a:off x="1911798" y="4128563"/>
                <a:ext cx="1463444" cy="366184"/>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FontTx/>
                  <a:buNone/>
                </a:pPr>
                <a:r>
                  <a:rPr lang="en-CA" sz="1800" kern="0" dirty="0">
                    <a:solidFill>
                      <a:schemeClr val="bg1"/>
                    </a:solidFill>
                    <a:latin typeface="Calibri" panose="020F0502020204030204" pitchFamily="34" charset="0"/>
                    <a:cs typeface="Calibri" panose="020F0502020204030204" pitchFamily="34" charset="0"/>
                  </a:rPr>
                  <a:t>Copper:</a:t>
                </a:r>
              </a:p>
            </p:txBody>
          </p:sp>
          <p:cxnSp>
            <p:nvCxnSpPr>
              <p:cNvPr id="13" name="Straight Connector 12">
                <a:extLst>
                  <a:ext uri="{FF2B5EF4-FFF2-40B4-BE49-F238E27FC236}">
                    <a16:creationId xmlns:a16="http://schemas.microsoft.com/office/drawing/2014/main" id="{94797604-4E36-D166-5E6F-D9E8A18ADCDE}"/>
                  </a:ext>
                </a:extLst>
              </p:cNvPr>
              <p:cNvCxnSpPr>
                <a:cxnSpLocks/>
              </p:cNvCxnSpPr>
              <p:nvPr/>
            </p:nvCxnSpPr>
            <p:spPr bwMode="auto">
              <a:xfrm>
                <a:off x="1899244" y="4210053"/>
                <a:ext cx="0" cy="792000"/>
              </a:xfrm>
              <a:prstGeom prst="line">
                <a:avLst/>
              </a:prstGeom>
              <a:noFill/>
              <a:ln w="9525" cap="flat" cmpd="sng" algn="ctr">
                <a:solidFill>
                  <a:schemeClr val="bg1"/>
                </a:solidFill>
                <a:prstDash val="dash"/>
                <a:round/>
                <a:headEnd type="none" w="med" len="med"/>
                <a:tailEnd type="none" w="med" len="med"/>
              </a:ln>
              <a:effectLst/>
            </p:spPr>
          </p:cxnSp>
          <p:sp>
            <p:nvSpPr>
              <p:cNvPr id="19" name="Text Placeholder 6">
                <a:extLst>
                  <a:ext uri="{FF2B5EF4-FFF2-40B4-BE49-F238E27FC236}">
                    <a16:creationId xmlns:a16="http://schemas.microsoft.com/office/drawing/2014/main" id="{7A82C21F-FAF3-88C4-F0EA-C5D92B875D03}"/>
                  </a:ext>
                </a:extLst>
              </p:cNvPr>
              <p:cNvSpPr txBox="1">
                <a:spLocks/>
              </p:cNvSpPr>
              <p:nvPr/>
            </p:nvSpPr>
            <p:spPr>
              <a:xfrm>
                <a:off x="431177" y="4410080"/>
                <a:ext cx="1455510" cy="62865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FontTx/>
                  <a:buNone/>
                </a:pPr>
                <a:r>
                  <a:rPr lang="en-CA" kern="0" dirty="0">
                    <a:solidFill>
                      <a:schemeClr val="bg1"/>
                    </a:solidFill>
                    <a:latin typeface="Calibri" panose="020F0502020204030204" pitchFamily="34" charset="0"/>
                    <a:cs typeface="Calibri" panose="020F0502020204030204" pitchFamily="34" charset="0"/>
                  </a:rPr>
                  <a:t>+26.8%</a:t>
                </a:r>
              </a:p>
              <a:p>
                <a:pPr marL="0" indent="0" algn="ctr">
                  <a:buFontTx/>
                  <a:buNone/>
                </a:pPr>
                <a:endParaRPr lang="en-CA" kern="0" dirty="0">
                  <a:solidFill>
                    <a:schemeClr val="bg1"/>
                  </a:solidFill>
                  <a:latin typeface="Calibri" panose="020F0502020204030204" pitchFamily="34" charset="0"/>
                  <a:cs typeface="Calibri" panose="020F0502020204030204" pitchFamily="34" charset="0"/>
                </a:endParaRPr>
              </a:p>
            </p:txBody>
          </p:sp>
          <p:sp>
            <p:nvSpPr>
              <p:cNvPr id="22" name="Text Placeholder 6">
                <a:extLst>
                  <a:ext uri="{FF2B5EF4-FFF2-40B4-BE49-F238E27FC236}">
                    <a16:creationId xmlns:a16="http://schemas.microsoft.com/office/drawing/2014/main" id="{A81749F5-A7D6-1A11-2E8B-0AD949D70D10}"/>
                  </a:ext>
                </a:extLst>
              </p:cNvPr>
              <p:cNvSpPr txBox="1">
                <a:spLocks/>
              </p:cNvSpPr>
              <p:nvPr/>
            </p:nvSpPr>
            <p:spPr>
              <a:xfrm>
                <a:off x="1886690" y="4410080"/>
                <a:ext cx="1488553" cy="62865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FontTx/>
                  <a:buNone/>
                </a:pPr>
                <a:r>
                  <a:rPr lang="en-CA" kern="0" dirty="0">
                    <a:solidFill>
                      <a:schemeClr val="bg1"/>
                    </a:solidFill>
                    <a:latin typeface="Calibri" panose="020F0502020204030204" pitchFamily="34" charset="0"/>
                    <a:cs typeface="Calibri" panose="020F0502020204030204" pitchFamily="34" charset="0"/>
                  </a:rPr>
                  <a:t>+5.5%</a:t>
                </a:r>
              </a:p>
              <a:p>
                <a:pPr marL="0" indent="0" algn="ctr">
                  <a:buFontTx/>
                  <a:buNone/>
                </a:pPr>
                <a:endParaRPr lang="en-CA" kern="0" dirty="0">
                  <a:solidFill>
                    <a:schemeClr val="bg1"/>
                  </a:solidFill>
                  <a:latin typeface="Calibri" panose="020F0502020204030204" pitchFamily="34" charset="0"/>
                  <a:cs typeface="Calibri" panose="020F0502020204030204" pitchFamily="34" charset="0"/>
                </a:endParaRPr>
              </a:p>
            </p:txBody>
          </p:sp>
          <p:sp>
            <p:nvSpPr>
              <p:cNvPr id="26" name="Text Placeholder 6">
                <a:extLst>
                  <a:ext uri="{FF2B5EF4-FFF2-40B4-BE49-F238E27FC236}">
                    <a16:creationId xmlns:a16="http://schemas.microsoft.com/office/drawing/2014/main" id="{3F3A4FD0-CCF2-3091-B3F4-DF0FAFE5198C}"/>
                  </a:ext>
                </a:extLst>
              </p:cNvPr>
              <p:cNvSpPr txBox="1">
                <a:spLocks/>
              </p:cNvSpPr>
              <p:nvPr/>
            </p:nvSpPr>
            <p:spPr>
              <a:xfrm>
                <a:off x="437090" y="3728777"/>
                <a:ext cx="2941109" cy="643994"/>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FontTx/>
                  <a:buNone/>
                </a:pPr>
                <a:r>
                  <a:rPr lang="en-CA" sz="1800" kern="0" dirty="0">
                    <a:solidFill>
                      <a:schemeClr val="bg1"/>
                    </a:solidFill>
                    <a:latin typeface="Calibri" panose="020F0502020204030204" pitchFamily="34" charset="0"/>
                    <a:cs typeface="Calibri" panose="020F0502020204030204" pitchFamily="34" charset="0"/>
                  </a:rPr>
                  <a:t>Commodity price perspective</a:t>
                </a:r>
              </a:p>
            </p:txBody>
          </p:sp>
        </p:grpSp>
        <p:sp>
          <p:nvSpPr>
            <p:cNvPr id="30" name="TextBox 29">
              <a:extLst>
                <a:ext uri="{FF2B5EF4-FFF2-40B4-BE49-F238E27FC236}">
                  <a16:creationId xmlns:a16="http://schemas.microsoft.com/office/drawing/2014/main" id="{9D07CE0F-76EB-E907-CA52-D3CB5D4E3A13}"/>
                </a:ext>
              </a:extLst>
            </p:cNvPr>
            <p:cNvSpPr txBox="1"/>
            <p:nvPr/>
          </p:nvSpPr>
          <p:spPr>
            <a:xfrm>
              <a:off x="339233" y="5770577"/>
              <a:ext cx="3036010" cy="200055"/>
            </a:xfrm>
            <a:prstGeom prst="rect">
              <a:avLst/>
            </a:prstGeom>
            <a:noFill/>
          </p:spPr>
          <p:txBody>
            <a:bodyPr wrap="square">
              <a:spAutoFit/>
            </a:bodyPr>
            <a:lstStyle/>
            <a:p>
              <a:pPr marR="0" lvl="0" algn="l" defTabSz="914400" rtl="0" eaLnBrk="1" fontAlgn="base" latinLnBrk="0" hangingPunct="1">
                <a:lnSpc>
                  <a:spcPct val="100000"/>
                </a:lnSpc>
                <a:spcBef>
                  <a:spcPct val="0"/>
                </a:spcBef>
                <a:spcAft>
                  <a:spcPct val="0"/>
                </a:spcAft>
                <a:buClrTx/>
                <a:buSzTx/>
                <a:tabLst/>
                <a:defRPr/>
              </a:pPr>
              <a:r>
                <a:rPr kumimoji="0" lang="en-US" sz="700" b="0" i="0" u="none" strike="noStrike" kern="1200" cap="none" spc="0" normalizeH="0" baseline="0" noProof="0" dirty="0">
                  <a:ln>
                    <a:noFill/>
                  </a:ln>
                  <a:solidFill>
                    <a:srgbClr val="FFFFFF"/>
                  </a:solidFill>
                  <a:effectLst/>
                  <a:uLnTx/>
                  <a:uFillTx/>
                  <a:latin typeface="Calibri Light" panose="020F0302020204030204" pitchFamily="34" charset="0"/>
                  <a:ea typeface="Calibri Light" panose="020F0302020204030204" pitchFamily="34" charset="0"/>
                  <a:cs typeface="Calibri Light" panose="020F0302020204030204" pitchFamily="34" charset="0"/>
                </a:rPr>
                <a:t>(</a:t>
              </a:r>
              <a:r>
                <a:rPr kumimoji="0" lang="en-US" sz="700" b="0" i="0" u="none" strike="noStrike" kern="1200" cap="none" spc="0" normalizeH="0" baseline="0" noProof="0" dirty="0" err="1">
                  <a:ln>
                    <a:noFill/>
                  </a:ln>
                  <a:solidFill>
                    <a:srgbClr val="FFFFFF"/>
                  </a:solidFill>
                  <a:effectLst/>
                  <a:uLnTx/>
                  <a:uFillTx/>
                  <a:latin typeface="Calibri Light" panose="020F0302020204030204" pitchFamily="34" charset="0"/>
                  <a:ea typeface="Calibri Light" panose="020F0302020204030204" pitchFamily="34" charset="0"/>
                  <a:cs typeface="Calibri Light" panose="020F0302020204030204" pitchFamily="34" charset="0"/>
                </a:rPr>
                <a:t>i</a:t>
              </a:r>
              <a:r>
                <a:rPr kumimoji="0" lang="en-US" sz="700" b="0" i="0" u="none" strike="noStrike" kern="1200" cap="none" spc="0" normalizeH="0" baseline="0" noProof="0" dirty="0">
                  <a:ln>
                    <a:noFill/>
                  </a:ln>
                  <a:solidFill>
                    <a:srgbClr val="FFFFFF"/>
                  </a:solidFill>
                  <a:effectLst/>
                  <a:uLnTx/>
                  <a:uFillTx/>
                  <a:latin typeface="Calibri Light" panose="020F0302020204030204" pitchFamily="34" charset="0"/>
                  <a:ea typeface="Calibri Light" panose="020F0302020204030204" pitchFamily="34" charset="0"/>
                  <a:cs typeface="Calibri Light" panose="020F0302020204030204" pitchFamily="34" charset="0"/>
                </a:rPr>
                <a:t>) Between March 2, 2025 and September 5, 2025</a:t>
              </a:r>
            </a:p>
          </p:txBody>
        </p:sp>
      </p:grpSp>
      <p:sp>
        <p:nvSpPr>
          <p:cNvPr id="32" name="Slide Number Placeholder 1">
            <a:extLst>
              <a:ext uri="{FF2B5EF4-FFF2-40B4-BE49-F238E27FC236}">
                <a16:creationId xmlns:a16="http://schemas.microsoft.com/office/drawing/2014/main" id="{6C28B40F-4C1D-673E-67A3-F78278F575D1}"/>
              </a:ext>
            </a:extLst>
          </p:cNvPr>
          <p:cNvSpPr txBox="1">
            <a:spLocks/>
          </p:cNvSpPr>
          <p:nvPr/>
        </p:nvSpPr>
        <p:spPr bwMode="auto">
          <a:xfrm>
            <a:off x="11683200" y="6468333"/>
            <a:ext cx="508800" cy="381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buFontTx/>
              <a:buNone/>
              <a:defRPr sz="800" b="1" i="0" kern="1200">
                <a:solidFill>
                  <a:schemeClr val="bg1">
                    <a:lumMod val="50000"/>
                  </a:schemeClr>
                </a:solidFill>
                <a:latin typeface="Source Sans Pro" panose="020B0503030403020204" pitchFamily="34" charset="0"/>
                <a:ea typeface="+mn-ea"/>
                <a:cs typeface="Calibri" panose="020F0502020204030204"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348E574-1D87-436C-A291-A26A60CCA999}" type="slidenum">
              <a:rPr lang="en-US" smtClean="0">
                <a:solidFill>
                  <a:srgbClr val="FFFFFF"/>
                </a:solidFill>
                <a:latin typeface="Calibri" panose="020F0502020204030204" pitchFamily="34" charset="0"/>
              </a:rPr>
              <a:pPr>
                <a:defRPr/>
              </a:pPr>
              <a:t>3</a:t>
            </a:fld>
            <a:endParaRPr 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7505032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3000"/>
                                        <p:tgtEl>
                                          <p:spTgt spid="16"/>
                                        </p:tgtEl>
                                      </p:cBhvr>
                                    </p:animEffect>
                                  </p:childTnLst>
                                </p:cTn>
                              </p:par>
                            </p:childTnLst>
                          </p:cTn>
                        </p:par>
                        <p:par>
                          <p:cTn id="12" fill="hold">
                            <p:stCondLst>
                              <p:cond delay="6000"/>
                            </p:stCondLst>
                            <p:childTnLst>
                              <p:par>
                                <p:cTn id="13" presetID="10" presetClass="entr" presetSubtype="0" fill="hold" nodeType="afterEffect">
                                  <p:stCondLst>
                                    <p:cond delay="100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3000"/>
                                        <p:tgtEl>
                                          <p:spTgt spid="18"/>
                                        </p:tgtEl>
                                      </p:cBhvr>
                                    </p:animEffect>
                                  </p:childTnLst>
                                </p:cTn>
                              </p:par>
                            </p:childTnLst>
                          </p:cTn>
                        </p:par>
                        <p:par>
                          <p:cTn id="16" fill="hold">
                            <p:stCondLst>
                              <p:cond delay="10000"/>
                            </p:stCondLst>
                            <p:childTnLst>
                              <p:par>
                                <p:cTn id="17" presetID="2" presetClass="entr" presetSubtype="4" fill="hold" nodeType="afterEffect">
                                  <p:stCondLst>
                                    <p:cond delay="10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2000" fill="hold"/>
                                        <p:tgtEl>
                                          <p:spTgt spid="20"/>
                                        </p:tgtEl>
                                        <p:attrNameLst>
                                          <p:attrName>ppt_x</p:attrName>
                                        </p:attrNameLst>
                                      </p:cBhvr>
                                      <p:tavLst>
                                        <p:tav tm="0">
                                          <p:val>
                                            <p:strVal val="#ppt_x"/>
                                          </p:val>
                                        </p:tav>
                                        <p:tav tm="100000">
                                          <p:val>
                                            <p:strVal val="#ppt_x"/>
                                          </p:val>
                                        </p:tav>
                                      </p:tavLst>
                                    </p:anim>
                                    <p:anim calcmode="lin" valueType="num">
                                      <p:cBhvr additive="base">
                                        <p:cTn id="20" dur="2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7000" b="-17000"/>
          </a:stretch>
        </a:blipFill>
        <a:effectLst/>
      </p:bgPr>
    </p:bg>
    <p:spTree>
      <p:nvGrpSpPr>
        <p:cNvPr id="1" name="">
          <a:extLst>
            <a:ext uri="{FF2B5EF4-FFF2-40B4-BE49-F238E27FC236}">
              <a16:creationId xmlns:a16="http://schemas.microsoft.com/office/drawing/2014/main" id="{063AA345-687B-C5AF-7583-C842F229A270}"/>
            </a:ext>
          </a:extLst>
        </p:cNvPr>
        <p:cNvGrpSpPr/>
        <p:nvPr/>
      </p:nvGrpSpPr>
      <p:grpSpPr>
        <a:xfrm>
          <a:off x="0" y="0"/>
          <a:ext cx="0" cy="0"/>
          <a:chOff x="0" y="0"/>
          <a:chExt cx="0" cy="0"/>
        </a:xfrm>
      </p:grpSpPr>
      <p:pic>
        <p:nvPicPr>
          <p:cNvPr id="87" name="Picture 86" descr="A black background with numbers&#10;&#10;AI-generated content may be incorrect.">
            <a:extLst>
              <a:ext uri="{FF2B5EF4-FFF2-40B4-BE49-F238E27FC236}">
                <a16:creationId xmlns:a16="http://schemas.microsoft.com/office/drawing/2014/main" id="{C5B2D87E-72E4-4AFB-AE8E-1E470FF0AD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1861" y="3815533"/>
            <a:ext cx="2149479" cy="2552306"/>
          </a:xfrm>
          <a:prstGeom prst="rect">
            <a:avLst/>
          </a:prstGeom>
        </p:spPr>
      </p:pic>
      <p:sp>
        <p:nvSpPr>
          <p:cNvPr id="2" name="Slide Number Placeholder 1">
            <a:extLst>
              <a:ext uri="{FF2B5EF4-FFF2-40B4-BE49-F238E27FC236}">
                <a16:creationId xmlns:a16="http://schemas.microsoft.com/office/drawing/2014/main" id="{40CB8EBD-DBD7-84CD-5401-3B90DD2488D2}"/>
              </a:ext>
            </a:extLst>
          </p:cNvPr>
          <p:cNvSpPr>
            <a:spLocks noGrp="1"/>
          </p:cNvSpPr>
          <p:nvPr>
            <p:ph type="sldNum" sz="quarter" idx="4"/>
          </p:nvPr>
        </p:nvSpPr>
        <p:spPr/>
        <p:txBody>
          <a:bodyPr/>
          <a:lstStyle/>
          <a:p>
            <a:pPr>
              <a:defRPr/>
            </a:pPr>
            <a:fld id="{1348E574-1D87-436C-A291-A26A60CCA999}" type="slidenum">
              <a:rPr lang="en-US" smtClean="0"/>
              <a:pPr>
                <a:defRPr/>
              </a:pPr>
              <a:t>4</a:t>
            </a:fld>
            <a:endParaRPr lang="en-US" dirty="0"/>
          </a:p>
        </p:txBody>
      </p:sp>
      <p:sp>
        <p:nvSpPr>
          <p:cNvPr id="6" name="Text Placeholder 6">
            <a:extLst>
              <a:ext uri="{FF2B5EF4-FFF2-40B4-BE49-F238E27FC236}">
                <a16:creationId xmlns:a16="http://schemas.microsoft.com/office/drawing/2014/main" id="{8062AD21-C283-6315-225D-6C79486D9322}"/>
              </a:ext>
            </a:extLst>
          </p:cNvPr>
          <p:cNvSpPr txBox="1">
            <a:spLocks/>
          </p:cNvSpPr>
          <p:nvPr/>
        </p:nvSpPr>
        <p:spPr>
          <a:xfrm>
            <a:off x="437091" y="376211"/>
            <a:ext cx="4283016" cy="1755539"/>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CA" b="1" kern="0" dirty="0">
                <a:solidFill>
                  <a:schemeClr val="bg1"/>
                </a:solidFill>
                <a:latin typeface="Calibri" panose="020F0502020204030204" pitchFamily="34" charset="0"/>
                <a:cs typeface="Calibri" panose="020F0502020204030204" pitchFamily="34" charset="0"/>
              </a:rPr>
              <a:t>Growing Bigger</a:t>
            </a:r>
          </a:p>
          <a:p>
            <a:pPr marL="0" indent="0">
              <a:buFontTx/>
              <a:buNone/>
            </a:pPr>
            <a:r>
              <a:rPr lang="en-CA" sz="1800" kern="0" dirty="0">
                <a:solidFill>
                  <a:schemeClr val="bg1"/>
                </a:solidFill>
                <a:latin typeface="Calibri" panose="020F0502020204030204" pitchFamily="34" charset="0"/>
                <a:cs typeface="Calibri" panose="020F0502020204030204" pitchFamily="34" charset="0"/>
              </a:rPr>
              <a:t>Sep. 5, 2023 - Sep. 5, 2025</a:t>
            </a:r>
            <a:br>
              <a:rPr lang="en-CA" sz="1800" kern="0" dirty="0">
                <a:solidFill>
                  <a:schemeClr val="bg1"/>
                </a:solidFill>
                <a:latin typeface="Calibri" panose="020F0502020204030204" pitchFamily="34" charset="0"/>
                <a:cs typeface="Calibri" panose="020F0502020204030204" pitchFamily="34" charset="0"/>
              </a:rPr>
            </a:br>
            <a:r>
              <a:rPr lang="en-CA" sz="1800" kern="0" dirty="0">
                <a:solidFill>
                  <a:schemeClr val="bg1"/>
                </a:solidFill>
                <a:latin typeface="Calibri" panose="020F0502020204030204" pitchFamily="34" charset="0"/>
                <a:cs typeface="Calibri" panose="020F0502020204030204" pitchFamily="34" charset="0"/>
              </a:rPr>
              <a:t>(Market Capitalization, C$B - TSX)</a:t>
            </a:r>
          </a:p>
        </p:txBody>
      </p:sp>
      <p:pic>
        <p:nvPicPr>
          <p:cNvPr id="65" name="Picture 64" descr="A close-up of a black background&#10;&#10;AI-generated content may be incorrect.">
            <a:extLst>
              <a:ext uri="{FF2B5EF4-FFF2-40B4-BE49-F238E27FC236}">
                <a16:creationId xmlns:a16="http://schemas.microsoft.com/office/drawing/2014/main" id="{392EBD12-8653-D785-AB2C-9EA031F8A4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0022" y="2238756"/>
            <a:ext cx="8786332" cy="1289075"/>
          </a:xfrm>
          <a:prstGeom prst="rect">
            <a:avLst/>
          </a:prstGeom>
        </p:spPr>
      </p:pic>
      <p:pic>
        <p:nvPicPr>
          <p:cNvPr id="85" name="Picture 84" descr="A black background with numbers and text&#10;&#10;AI-generated content may be incorrect.">
            <a:extLst>
              <a:ext uri="{FF2B5EF4-FFF2-40B4-BE49-F238E27FC236}">
                <a16:creationId xmlns:a16="http://schemas.microsoft.com/office/drawing/2014/main" id="{48E8F3CE-26B2-A703-2629-83E66FBA3E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461" y="3815533"/>
            <a:ext cx="2149479" cy="2552306"/>
          </a:xfrm>
          <a:prstGeom prst="rect">
            <a:avLst/>
          </a:prstGeom>
        </p:spPr>
      </p:pic>
      <p:sp>
        <p:nvSpPr>
          <p:cNvPr id="92" name="Half Frame 91">
            <a:extLst>
              <a:ext uri="{FF2B5EF4-FFF2-40B4-BE49-F238E27FC236}">
                <a16:creationId xmlns:a16="http://schemas.microsoft.com/office/drawing/2014/main" id="{03AE666A-5EA1-B07C-85DC-FA6D68F9F761}"/>
              </a:ext>
            </a:extLst>
          </p:cNvPr>
          <p:cNvSpPr/>
          <p:nvPr/>
        </p:nvSpPr>
        <p:spPr bwMode="auto">
          <a:xfrm rot="8100000">
            <a:off x="3462817" y="4773695"/>
            <a:ext cx="706881" cy="713919"/>
          </a:xfrm>
          <a:prstGeom prst="halfFrame">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82563" marR="0" indent="-182563"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a:ln>
                <a:noFill/>
              </a:ln>
              <a:solidFill>
                <a:schemeClr val="tx1"/>
              </a:solidFill>
              <a:effectLst/>
              <a:latin typeface="Arial" charset="0"/>
            </a:endParaRPr>
          </a:p>
        </p:txBody>
      </p:sp>
      <p:pic>
        <p:nvPicPr>
          <p:cNvPr id="102" name="Picture 101" descr="A sign on a wall&#10;&#10;AI-generated content may be incorrect.">
            <a:extLst>
              <a:ext uri="{FF2B5EF4-FFF2-40B4-BE49-F238E27FC236}">
                <a16:creationId xmlns:a16="http://schemas.microsoft.com/office/drawing/2014/main" id="{D6220FDA-9DF4-09CC-32AF-54B1A12247BD}"/>
              </a:ext>
            </a:extLst>
          </p:cNvPr>
          <p:cNvPicPr>
            <a:picLocks noChangeAspect="1"/>
          </p:cNvPicPr>
          <p:nvPr/>
        </p:nvPicPr>
        <p:blipFill>
          <a:blip r:embed="rId6" cstate="print">
            <a:alphaModFix/>
            <a:extLst>
              <a:ext uri="{BEBA8EAE-BF5A-486C-A8C5-ECC9F3942E4B}">
                <a14:imgProps xmlns:a14="http://schemas.microsoft.com/office/drawing/2010/main">
                  <a14:imgLayer r:embed="rId7">
                    <a14:imgEffect>
                      <a14:brightnessContrast bright="-38000"/>
                    </a14:imgEffect>
                  </a14:imgLayer>
                </a14:imgProps>
              </a:ext>
              <a:ext uri="{28A0092B-C50C-407E-A947-70E740481C1C}">
                <a14:useLocalDpi xmlns:a14="http://schemas.microsoft.com/office/drawing/2010/main" val="0"/>
              </a:ext>
            </a:extLst>
          </a:blip>
          <a:srcRect l="39970" t="19563" r="-30" b="10151"/>
          <a:stretch/>
        </p:blipFill>
        <p:spPr>
          <a:xfrm>
            <a:off x="7705725" y="3576638"/>
            <a:ext cx="4486274" cy="3281363"/>
          </a:xfrm>
          <a:prstGeom prst="rect">
            <a:avLst/>
          </a:prstGeom>
        </p:spPr>
      </p:pic>
      <p:pic>
        <p:nvPicPr>
          <p:cNvPr id="89" name="Picture 88" descr="A black background with yellow numbers and a black rectangle&#10;&#10;AI-generated content may be incorrect.">
            <a:extLst>
              <a:ext uri="{FF2B5EF4-FFF2-40B4-BE49-F238E27FC236}">
                <a16:creationId xmlns:a16="http://schemas.microsoft.com/office/drawing/2014/main" id="{95A51B96-8EEF-A476-4BC2-2B4D5DF6624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85060" y="3855074"/>
            <a:ext cx="2149479" cy="2552306"/>
          </a:xfrm>
          <a:prstGeom prst="rect">
            <a:avLst/>
          </a:prstGeom>
        </p:spPr>
      </p:pic>
      <p:sp>
        <p:nvSpPr>
          <p:cNvPr id="15" name="Half Frame 14">
            <a:extLst>
              <a:ext uri="{FF2B5EF4-FFF2-40B4-BE49-F238E27FC236}">
                <a16:creationId xmlns:a16="http://schemas.microsoft.com/office/drawing/2014/main" id="{959ED887-EA7D-6C0A-2284-9309F635BF7C}"/>
              </a:ext>
            </a:extLst>
          </p:cNvPr>
          <p:cNvSpPr/>
          <p:nvPr/>
        </p:nvSpPr>
        <p:spPr bwMode="auto">
          <a:xfrm rot="8100000">
            <a:off x="7652450" y="4775457"/>
            <a:ext cx="710398" cy="710398"/>
          </a:xfrm>
          <a:prstGeom prst="halfFram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82563" marR="0" indent="-182563"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dirty="0">
              <a:ln>
                <a:noFill/>
              </a:ln>
              <a:solidFill>
                <a:schemeClr val="tx1"/>
              </a:solidFill>
              <a:effectLst/>
              <a:latin typeface="Arial" charset="0"/>
            </a:endParaRPr>
          </a:p>
        </p:txBody>
      </p:sp>
      <p:sp>
        <p:nvSpPr>
          <p:cNvPr id="19" name="Slide Number Placeholder 1">
            <a:extLst>
              <a:ext uri="{FF2B5EF4-FFF2-40B4-BE49-F238E27FC236}">
                <a16:creationId xmlns:a16="http://schemas.microsoft.com/office/drawing/2014/main" id="{588622F5-1552-0D1D-8C87-72543EA18B65}"/>
              </a:ext>
            </a:extLst>
          </p:cNvPr>
          <p:cNvSpPr txBox="1">
            <a:spLocks/>
          </p:cNvSpPr>
          <p:nvPr/>
        </p:nvSpPr>
        <p:spPr bwMode="auto">
          <a:xfrm>
            <a:off x="11683200" y="6468333"/>
            <a:ext cx="508800" cy="381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buFontTx/>
              <a:buNone/>
              <a:defRPr sz="800" b="1" i="0" kern="1200">
                <a:solidFill>
                  <a:schemeClr val="bg1">
                    <a:lumMod val="50000"/>
                  </a:schemeClr>
                </a:solidFill>
                <a:latin typeface="Source Sans Pro" panose="020B0503030403020204" pitchFamily="34" charset="0"/>
                <a:ea typeface="+mn-ea"/>
                <a:cs typeface="Calibri" panose="020F0502020204030204"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348E574-1D87-436C-A291-A26A60CCA999}" type="slidenum">
              <a:rPr lang="en-US" smtClean="0">
                <a:solidFill>
                  <a:srgbClr val="FFFFFF"/>
                </a:solidFill>
                <a:latin typeface="Calibri" panose="020F0502020204030204" pitchFamily="34" charset="0"/>
              </a:rPr>
              <a:pPr>
                <a:defRPr/>
              </a:pPr>
              <a:t>4</a:t>
            </a:fld>
            <a:endParaRPr 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34845005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1000" fill="hold"/>
                                        <p:tgtEl>
                                          <p:spTgt spid="85"/>
                                        </p:tgtEl>
                                        <p:attrNameLst>
                                          <p:attrName>ppt_x</p:attrName>
                                        </p:attrNameLst>
                                      </p:cBhvr>
                                      <p:tavLst>
                                        <p:tav tm="0">
                                          <p:val>
                                            <p:strVal val="#ppt_x"/>
                                          </p:val>
                                        </p:tav>
                                        <p:tav tm="100000">
                                          <p:val>
                                            <p:strVal val="#ppt_x"/>
                                          </p:val>
                                        </p:tav>
                                      </p:tavLst>
                                    </p:anim>
                                    <p:anim calcmode="lin" valueType="num">
                                      <p:cBhvr additive="base">
                                        <p:cTn id="8" dur="1000" fill="hold"/>
                                        <p:tgtEl>
                                          <p:spTgt spid="8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250"/>
                                  </p:stCondLst>
                                  <p:childTnLst>
                                    <p:set>
                                      <p:cBhvr>
                                        <p:cTn id="11" dur="1" fill="hold">
                                          <p:stCondLst>
                                            <p:cond delay="0"/>
                                          </p:stCondLst>
                                        </p:cTn>
                                        <p:tgtEl>
                                          <p:spTgt spid="92"/>
                                        </p:tgtEl>
                                        <p:attrNameLst>
                                          <p:attrName>style.visibility</p:attrName>
                                        </p:attrNameLst>
                                      </p:cBhvr>
                                      <p:to>
                                        <p:strVal val="visible"/>
                                      </p:to>
                                    </p:set>
                                    <p:anim calcmode="lin" valueType="num">
                                      <p:cBhvr additive="base">
                                        <p:cTn id="12" dur="750" fill="hold"/>
                                        <p:tgtEl>
                                          <p:spTgt spid="92"/>
                                        </p:tgtEl>
                                        <p:attrNameLst>
                                          <p:attrName>ppt_x</p:attrName>
                                        </p:attrNameLst>
                                      </p:cBhvr>
                                      <p:tavLst>
                                        <p:tav tm="0">
                                          <p:val>
                                            <p:strVal val="#ppt_x"/>
                                          </p:val>
                                        </p:tav>
                                        <p:tav tm="100000">
                                          <p:val>
                                            <p:strVal val="#ppt_x"/>
                                          </p:val>
                                        </p:tav>
                                      </p:tavLst>
                                    </p:anim>
                                    <p:anim calcmode="lin" valueType="num">
                                      <p:cBhvr additive="base">
                                        <p:cTn id="13" dur="750" fill="hold"/>
                                        <p:tgtEl>
                                          <p:spTgt spid="92"/>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500"/>
                                  </p:stCondLst>
                                  <p:childTnLst>
                                    <p:set>
                                      <p:cBhvr>
                                        <p:cTn id="16" dur="1" fill="hold">
                                          <p:stCondLst>
                                            <p:cond delay="0"/>
                                          </p:stCondLst>
                                        </p:cTn>
                                        <p:tgtEl>
                                          <p:spTgt spid="87"/>
                                        </p:tgtEl>
                                        <p:attrNameLst>
                                          <p:attrName>style.visibility</p:attrName>
                                        </p:attrNameLst>
                                      </p:cBhvr>
                                      <p:to>
                                        <p:strVal val="visible"/>
                                      </p:to>
                                    </p:set>
                                    <p:anim calcmode="lin" valueType="num">
                                      <p:cBhvr additive="base">
                                        <p:cTn id="17" dur="1000" fill="hold"/>
                                        <p:tgtEl>
                                          <p:spTgt spid="87"/>
                                        </p:tgtEl>
                                        <p:attrNameLst>
                                          <p:attrName>ppt_x</p:attrName>
                                        </p:attrNameLst>
                                      </p:cBhvr>
                                      <p:tavLst>
                                        <p:tav tm="0">
                                          <p:val>
                                            <p:strVal val="#ppt_x"/>
                                          </p:val>
                                        </p:tav>
                                        <p:tav tm="100000">
                                          <p:val>
                                            <p:strVal val="#ppt_x"/>
                                          </p:val>
                                        </p:tav>
                                      </p:tavLst>
                                    </p:anim>
                                    <p:anim calcmode="lin" valueType="num">
                                      <p:cBhvr additive="base">
                                        <p:cTn id="18" dur="1000" fill="hold"/>
                                        <p:tgtEl>
                                          <p:spTgt spid="8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175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750" fill="hold"/>
                                        <p:tgtEl>
                                          <p:spTgt spid="15"/>
                                        </p:tgtEl>
                                        <p:attrNameLst>
                                          <p:attrName>ppt_x</p:attrName>
                                        </p:attrNameLst>
                                      </p:cBhvr>
                                      <p:tavLst>
                                        <p:tav tm="0">
                                          <p:val>
                                            <p:strVal val="#ppt_x"/>
                                          </p:val>
                                        </p:tav>
                                        <p:tav tm="100000">
                                          <p:val>
                                            <p:strVal val="#ppt_x"/>
                                          </p:val>
                                        </p:tav>
                                      </p:tavLst>
                                    </p:anim>
                                    <p:anim calcmode="lin" valueType="num">
                                      <p:cBhvr additive="base">
                                        <p:cTn id="22" dur="750" fill="hold"/>
                                        <p:tgtEl>
                                          <p:spTgt spid="15"/>
                                        </p:tgtEl>
                                        <p:attrNameLst>
                                          <p:attrName>ppt_y</p:attrName>
                                        </p:attrNameLst>
                                      </p:cBhvr>
                                      <p:tavLst>
                                        <p:tav tm="0">
                                          <p:val>
                                            <p:strVal val="1+#ppt_h/2"/>
                                          </p:val>
                                        </p:tav>
                                        <p:tav tm="100000">
                                          <p:val>
                                            <p:strVal val="#ppt_y"/>
                                          </p:val>
                                        </p:tav>
                                      </p:tavLst>
                                    </p:anim>
                                  </p:childTnLst>
                                </p:cTn>
                              </p:par>
                              <p:par>
                                <p:cTn id="23" presetID="42" presetClass="entr" presetSubtype="0" fill="hold" nodeType="withEffect">
                                  <p:stCondLst>
                                    <p:cond delay="2200"/>
                                  </p:stCondLst>
                                  <p:childTnLst>
                                    <p:set>
                                      <p:cBhvr>
                                        <p:cTn id="24" dur="1" fill="hold">
                                          <p:stCondLst>
                                            <p:cond delay="0"/>
                                          </p:stCondLst>
                                        </p:cTn>
                                        <p:tgtEl>
                                          <p:spTgt spid="102"/>
                                        </p:tgtEl>
                                        <p:attrNameLst>
                                          <p:attrName>style.visibility</p:attrName>
                                        </p:attrNameLst>
                                      </p:cBhvr>
                                      <p:to>
                                        <p:strVal val="visible"/>
                                      </p:to>
                                    </p:set>
                                    <p:animEffect transition="in" filter="fade">
                                      <p:cBhvr>
                                        <p:cTn id="25" dur="750"/>
                                        <p:tgtEl>
                                          <p:spTgt spid="102"/>
                                        </p:tgtEl>
                                      </p:cBhvr>
                                    </p:animEffect>
                                    <p:anim calcmode="lin" valueType="num">
                                      <p:cBhvr>
                                        <p:cTn id="26" dur="750" fill="hold"/>
                                        <p:tgtEl>
                                          <p:spTgt spid="102"/>
                                        </p:tgtEl>
                                        <p:attrNameLst>
                                          <p:attrName>ppt_x</p:attrName>
                                        </p:attrNameLst>
                                      </p:cBhvr>
                                      <p:tavLst>
                                        <p:tav tm="0">
                                          <p:val>
                                            <p:strVal val="#ppt_x"/>
                                          </p:val>
                                        </p:tav>
                                        <p:tav tm="100000">
                                          <p:val>
                                            <p:strVal val="#ppt_x"/>
                                          </p:val>
                                        </p:tav>
                                      </p:tavLst>
                                    </p:anim>
                                    <p:anim calcmode="lin" valueType="num">
                                      <p:cBhvr>
                                        <p:cTn id="27" dur="750" fill="hold"/>
                                        <p:tgtEl>
                                          <p:spTgt spid="102"/>
                                        </p:tgtEl>
                                        <p:attrNameLst>
                                          <p:attrName>ppt_y</p:attrName>
                                        </p:attrNameLst>
                                      </p:cBhvr>
                                      <p:tavLst>
                                        <p:tav tm="0">
                                          <p:val>
                                            <p:strVal val="#ppt_y+.1"/>
                                          </p:val>
                                        </p:tav>
                                        <p:tav tm="100000">
                                          <p:val>
                                            <p:strVal val="#ppt_y"/>
                                          </p:val>
                                        </p:tav>
                                      </p:tavLst>
                                    </p:anim>
                                  </p:childTnLst>
                                </p:cTn>
                              </p:par>
                            </p:childTnLst>
                          </p:cTn>
                        </p:par>
                        <p:par>
                          <p:cTn id="28" fill="hold">
                            <p:stCondLst>
                              <p:cond delay="4950"/>
                            </p:stCondLst>
                            <p:childTnLst>
                              <p:par>
                                <p:cTn id="29" presetID="2" presetClass="entr" presetSubtype="4" fill="hold" nodeType="afterEffect">
                                  <p:stCondLst>
                                    <p:cond delay="500"/>
                                  </p:stCondLst>
                                  <p:childTnLst>
                                    <p:set>
                                      <p:cBhvr>
                                        <p:cTn id="30" dur="1" fill="hold">
                                          <p:stCondLst>
                                            <p:cond delay="0"/>
                                          </p:stCondLst>
                                        </p:cTn>
                                        <p:tgtEl>
                                          <p:spTgt spid="89"/>
                                        </p:tgtEl>
                                        <p:attrNameLst>
                                          <p:attrName>style.visibility</p:attrName>
                                        </p:attrNameLst>
                                      </p:cBhvr>
                                      <p:to>
                                        <p:strVal val="visible"/>
                                      </p:to>
                                    </p:set>
                                    <p:anim calcmode="lin" valueType="num">
                                      <p:cBhvr additive="base">
                                        <p:cTn id="31" dur="1000" fill="hold"/>
                                        <p:tgtEl>
                                          <p:spTgt spid="89"/>
                                        </p:tgtEl>
                                        <p:attrNameLst>
                                          <p:attrName>ppt_x</p:attrName>
                                        </p:attrNameLst>
                                      </p:cBhvr>
                                      <p:tavLst>
                                        <p:tav tm="0">
                                          <p:val>
                                            <p:strVal val="#ppt_x"/>
                                          </p:val>
                                        </p:tav>
                                        <p:tav tm="100000">
                                          <p:val>
                                            <p:strVal val="#ppt_x"/>
                                          </p:val>
                                        </p:tav>
                                      </p:tavLst>
                                    </p:anim>
                                    <p:anim calcmode="lin" valueType="num">
                                      <p:cBhvr additive="base">
                                        <p:cTn id="32" dur="10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6">
            <a:lum/>
          </a:blip>
          <a:srcRect/>
          <a:stretch>
            <a:fillRect t="-6000" b="-6000"/>
          </a:stretch>
        </a:blipFill>
        <a:effectLst/>
      </p:bgPr>
    </p:bg>
    <p:spTree>
      <p:nvGrpSpPr>
        <p:cNvPr id="1" name="">
          <a:extLst>
            <a:ext uri="{FF2B5EF4-FFF2-40B4-BE49-F238E27FC236}">
              <a16:creationId xmlns:a16="http://schemas.microsoft.com/office/drawing/2014/main" id="{04A71E39-4B0A-69E6-C016-254F3819C5DC}"/>
            </a:ext>
          </a:extLst>
        </p:cNvPr>
        <p:cNvGrpSpPr/>
        <p:nvPr/>
      </p:nvGrpSpPr>
      <p:grpSpPr>
        <a:xfrm>
          <a:off x="0" y="0"/>
          <a:ext cx="0" cy="0"/>
          <a:chOff x="0" y="0"/>
          <a:chExt cx="0" cy="0"/>
        </a:xfrm>
      </p:grpSpPr>
      <p:sp>
        <p:nvSpPr>
          <p:cNvPr id="32" name="Slide Number Placeholder 1">
            <a:extLst>
              <a:ext uri="{FF2B5EF4-FFF2-40B4-BE49-F238E27FC236}">
                <a16:creationId xmlns:a16="http://schemas.microsoft.com/office/drawing/2014/main" id="{BFF3AC00-5DE2-0DFD-C59E-B8705F1F5C56}"/>
              </a:ext>
            </a:extLst>
          </p:cNvPr>
          <p:cNvSpPr txBox="1">
            <a:spLocks/>
          </p:cNvSpPr>
          <p:nvPr/>
        </p:nvSpPr>
        <p:spPr bwMode="auto">
          <a:xfrm>
            <a:off x="11683200" y="6468333"/>
            <a:ext cx="508800" cy="381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buFontTx/>
              <a:buNone/>
              <a:defRPr sz="800" b="1" i="0" kern="1200">
                <a:solidFill>
                  <a:schemeClr val="bg1">
                    <a:lumMod val="50000"/>
                  </a:schemeClr>
                </a:solidFill>
                <a:latin typeface="Source Sans Pro" panose="020B0503030403020204" pitchFamily="34" charset="0"/>
                <a:ea typeface="+mn-ea"/>
                <a:cs typeface="Calibri" panose="020F0502020204030204"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1348E574-1D87-436C-A291-A26A60CCA999}" type="slidenum">
              <a:rPr kumimoji="0" lang="en-US" sz="800" b="1"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5</a:t>
            </a:fld>
            <a:endParaRPr kumimoji="0" lang="en-US" sz="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 name="Rectangle 1">
            <a:extLst>
              <a:ext uri="{FF2B5EF4-FFF2-40B4-BE49-F238E27FC236}">
                <a16:creationId xmlns:a16="http://schemas.microsoft.com/office/drawing/2014/main" id="{3CEE19C6-5D44-D240-3317-AFA58154078A}"/>
              </a:ext>
            </a:extLst>
          </p:cNvPr>
          <p:cNvSpPr/>
          <p:nvPr/>
        </p:nvSpPr>
        <p:spPr bwMode="auto">
          <a:xfrm>
            <a:off x="0" y="-8667"/>
            <a:ext cx="12192000" cy="6858000"/>
          </a:xfrm>
          <a:prstGeom prst="rect">
            <a:avLst/>
          </a:prstGeom>
          <a:gradFill flip="none" rotWithShape="1">
            <a:gsLst>
              <a:gs pos="28000">
                <a:schemeClr val="bg1">
                  <a:lumMod val="95000"/>
                </a:schemeClr>
              </a:gs>
              <a:gs pos="100000">
                <a:schemeClr val="accent1">
                  <a:lumMod val="30000"/>
                  <a:lumOff val="70000"/>
                  <a:alpha val="7500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82563" marR="0" indent="-182563" algn="l" defTabSz="914400" rtl="0" eaLnBrk="1" fontAlgn="base" latinLnBrk="0" hangingPunct="1">
              <a:lnSpc>
                <a:spcPct val="100000"/>
              </a:lnSpc>
              <a:spcBef>
                <a:spcPct val="50000"/>
              </a:spcBef>
              <a:spcAft>
                <a:spcPct val="0"/>
              </a:spcAft>
              <a:buClrTx/>
              <a:buSzTx/>
              <a:buFontTx/>
              <a:buChar char="•"/>
              <a:tabLst/>
            </a:pPr>
            <a:endParaRPr kumimoji="0" lang="en-CA" sz="1800" b="0" i="0" u="none" strike="noStrike" cap="none" normalizeH="0" baseline="0">
              <a:ln>
                <a:noFill/>
              </a:ln>
              <a:solidFill>
                <a:schemeClr val="tx1"/>
              </a:solidFill>
              <a:effectLst/>
              <a:latin typeface="Arial" charset="0"/>
            </a:endParaRPr>
          </a:p>
        </p:txBody>
      </p:sp>
      <p:pic>
        <p:nvPicPr>
          <p:cNvPr id="3" name="Picture 2" descr="A map of the earth&#10;&#10;AI-generated content may be incorrect.">
            <a:extLst>
              <a:ext uri="{FF2B5EF4-FFF2-40B4-BE49-F238E27FC236}">
                <a16:creationId xmlns:a16="http://schemas.microsoft.com/office/drawing/2014/main" id="{41A3AC48-524D-C42C-7BF9-EAEDFB36B9C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65722" y="5313598"/>
            <a:ext cx="3483160" cy="1287491"/>
          </a:xfrm>
          <a:prstGeom prst="rect">
            <a:avLst/>
          </a:prstGeom>
        </p:spPr>
      </p:pic>
      <p:sp>
        <p:nvSpPr>
          <p:cNvPr id="4" name="Title 1">
            <a:extLst>
              <a:ext uri="{FF2B5EF4-FFF2-40B4-BE49-F238E27FC236}">
                <a16:creationId xmlns:a16="http://schemas.microsoft.com/office/drawing/2014/main" id="{AF0D9B7A-2865-294B-F5C6-927525FD9049}"/>
              </a:ext>
            </a:extLst>
          </p:cNvPr>
          <p:cNvSpPr txBox="1">
            <a:spLocks/>
          </p:cNvSpPr>
          <p:nvPr/>
        </p:nvSpPr>
        <p:spPr>
          <a:xfrm>
            <a:off x="358339" y="276211"/>
            <a:ext cx="11466743" cy="456366"/>
          </a:xfrm>
          <a:prstGeom prst="rect">
            <a:avLst/>
          </a:prstGeom>
        </p:spPr>
        <p:txBody>
          <a:bodyPr vert="horz" wrap="none" lIns="91440" tIns="45720" rIns="91440" bIns="45720" rtlCol="0" anchor="t">
            <a:noAutofit/>
          </a:bodyPr>
          <a:lstStyle>
            <a:lvl1pPr eaLnBrk="1" fontAlgn="auto" hangingPunct="1">
              <a:lnSpc>
                <a:spcPts val="2100"/>
              </a:lnSpc>
              <a:spcAft>
                <a:spcPts val="0"/>
              </a:spcAft>
              <a:defRPr sz="2000" b="1">
                <a:solidFill>
                  <a:schemeClr val="tx1">
                    <a:lumMod val="65000"/>
                    <a:lumOff val="35000"/>
                  </a:schemeClr>
                </a:solidFill>
                <a:latin typeface="Montserrat" panose="00000500000000000000" pitchFamily="50" charset="0"/>
                <a:ea typeface="+mj-ea"/>
                <a:cs typeface="Arial" panose="020B0604020202020204" pitchFamily="34" charset="0"/>
              </a:defRPr>
            </a:lvl1pPr>
            <a:lvl2pPr algn="ctr" eaLnBrk="1" hangingPunct="1">
              <a:defRPr sz="4400">
                <a:solidFill>
                  <a:schemeClr val="tx2"/>
                </a:solidFill>
              </a:defRPr>
            </a:lvl2pPr>
            <a:lvl3pPr algn="ctr" eaLnBrk="1" hangingPunct="1">
              <a:defRPr sz="4400">
                <a:solidFill>
                  <a:schemeClr val="tx2"/>
                </a:solidFill>
              </a:defRPr>
            </a:lvl3pPr>
            <a:lvl4pPr algn="ctr" eaLnBrk="1" hangingPunct="1">
              <a:defRPr sz="4400">
                <a:solidFill>
                  <a:schemeClr val="tx2"/>
                </a:solidFill>
              </a:defRPr>
            </a:lvl4pPr>
            <a:lvl5pPr algn="ctr" eaLnBrk="1" hangingPunct="1">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2200" b="1"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Calibri" panose="020F0502020204030204" pitchFamily="34" charset="0"/>
                <a:cs typeface="Calibri" panose="020F0502020204030204" pitchFamily="34" charset="0"/>
              </a:rPr>
              <a:t>WHY OR ROYALTIES? </a:t>
            </a:r>
            <a:r>
              <a:rPr kumimoji="0" lang="en-CA" sz="2200" b="1" i="1"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Calibri" panose="020F0502020204030204" pitchFamily="34" charset="0"/>
                <a:cs typeface="Calibri" panose="020F0502020204030204" pitchFamily="34" charset="0"/>
              </a:rPr>
              <a:t>4 KEY POSITIVE DIFFERENTIATORS</a:t>
            </a:r>
          </a:p>
        </p:txBody>
      </p:sp>
      <p:graphicFrame>
        <p:nvGraphicFramePr>
          <p:cNvPr id="15" name="Chart 14">
            <a:extLst>
              <a:ext uri="{FF2B5EF4-FFF2-40B4-BE49-F238E27FC236}">
                <a16:creationId xmlns:a16="http://schemas.microsoft.com/office/drawing/2014/main" id="{7773C0AE-3A1D-5AE2-5DDB-1E43C192F6DD}"/>
              </a:ext>
            </a:extLst>
          </p:cNvPr>
          <p:cNvGraphicFramePr/>
          <p:nvPr>
            <p:extLst>
              <p:ext uri="{D42A27DB-BD31-4B8C-83A1-F6EECF244321}">
                <p14:modId xmlns:p14="http://schemas.microsoft.com/office/powerpoint/2010/main" val="947492381"/>
              </p:ext>
            </p:extLst>
          </p:nvPr>
        </p:nvGraphicFramePr>
        <p:xfrm>
          <a:off x="195175" y="1095596"/>
          <a:ext cx="5549094" cy="2637841"/>
        </p:xfrm>
        <a:graphic>
          <a:graphicData uri="http://schemas.openxmlformats.org/drawingml/2006/chart">
            <c:chart xmlns:c="http://schemas.openxmlformats.org/drawingml/2006/chart" xmlns:r="http://schemas.openxmlformats.org/officeDocument/2006/relationships" r:id="rId8"/>
          </a:graphicData>
        </a:graphic>
      </p:graphicFrame>
      <p:grpSp>
        <p:nvGrpSpPr>
          <p:cNvPr id="17" name="Group 16">
            <a:extLst>
              <a:ext uri="{FF2B5EF4-FFF2-40B4-BE49-F238E27FC236}">
                <a16:creationId xmlns:a16="http://schemas.microsoft.com/office/drawing/2014/main" id="{F6633AFA-C9EC-C6D3-332B-967A291FEB9B}"/>
              </a:ext>
            </a:extLst>
          </p:cNvPr>
          <p:cNvGrpSpPr/>
          <p:nvPr/>
        </p:nvGrpSpPr>
        <p:grpSpPr>
          <a:xfrm>
            <a:off x="911490" y="1676576"/>
            <a:ext cx="4673335" cy="1553879"/>
            <a:chOff x="975779" y="1445828"/>
            <a:chExt cx="5209597" cy="1739282"/>
          </a:xfrm>
        </p:grpSpPr>
        <p:sp>
          <p:nvSpPr>
            <p:cNvPr id="21" name="Rectangle 20">
              <a:extLst>
                <a:ext uri="{FF2B5EF4-FFF2-40B4-BE49-F238E27FC236}">
                  <a16:creationId xmlns:a16="http://schemas.microsoft.com/office/drawing/2014/main" id="{538BB750-7CD1-C0AE-E5D7-DE87816FCC51}"/>
                </a:ext>
              </a:extLst>
            </p:cNvPr>
            <p:cNvSpPr/>
            <p:nvPr/>
          </p:nvSpPr>
          <p:spPr bwMode="auto">
            <a:xfrm>
              <a:off x="975779" y="1445828"/>
              <a:ext cx="590400" cy="1738703"/>
            </a:xfrm>
            <a:prstGeom prst="rect">
              <a:avLst/>
            </a:prstGeom>
            <a:noFill/>
            <a:ln w="25400" cap="flat" cmpd="sng" algn="ctr">
              <a:solidFill>
                <a:srgbClr val="81642F"/>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182563" marR="0" lvl="0" indent="-182563" defTabSz="914400" eaLnBrk="1" fontAlgn="auto" latinLnBrk="0" hangingPunct="1">
                <a:lnSpc>
                  <a:spcPct val="100000"/>
                </a:lnSpc>
                <a:spcBef>
                  <a:spcPct val="50000"/>
                </a:spcBef>
                <a:spcAft>
                  <a:spcPts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endParaRPr>
            </a:p>
          </p:txBody>
        </p:sp>
        <p:sp>
          <p:nvSpPr>
            <p:cNvPr id="23" name="Rectangle 22">
              <a:extLst>
                <a:ext uri="{FF2B5EF4-FFF2-40B4-BE49-F238E27FC236}">
                  <a16:creationId xmlns:a16="http://schemas.microsoft.com/office/drawing/2014/main" id="{0A0BD1CB-1E58-68AF-9517-BF7D5CD7346F}"/>
                </a:ext>
              </a:extLst>
            </p:cNvPr>
            <p:cNvSpPr/>
            <p:nvPr/>
          </p:nvSpPr>
          <p:spPr bwMode="auto">
            <a:xfrm>
              <a:off x="1902840" y="1918081"/>
              <a:ext cx="590400" cy="1266873"/>
            </a:xfrm>
            <a:prstGeom prst="rect">
              <a:avLst/>
            </a:prstGeom>
            <a:noFill/>
            <a:ln w="25400" cap="flat" cmpd="sng" algn="ctr">
              <a:solidFill>
                <a:srgbClr val="81642F"/>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182563" marR="0" lvl="0" indent="-182563" defTabSz="914400" eaLnBrk="1" fontAlgn="auto" latinLnBrk="0" hangingPunct="1">
                <a:lnSpc>
                  <a:spcPct val="100000"/>
                </a:lnSpc>
                <a:spcBef>
                  <a:spcPct val="50000"/>
                </a:spcBef>
                <a:spcAft>
                  <a:spcPts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endParaRPr>
            </a:p>
          </p:txBody>
        </p:sp>
        <p:sp>
          <p:nvSpPr>
            <p:cNvPr id="24" name="Rectangle 23">
              <a:extLst>
                <a:ext uri="{FF2B5EF4-FFF2-40B4-BE49-F238E27FC236}">
                  <a16:creationId xmlns:a16="http://schemas.microsoft.com/office/drawing/2014/main" id="{FC03B378-CE6F-48BB-5880-40096980C8A7}"/>
                </a:ext>
              </a:extLst>
            </p:cNvPr>
            <p:cNvSpPr/>
            <p:nvPr/>
          </p:nvSpPr>
          <p:spPr bwMode="auto">
            <a:xfrm>
              <a:off x="2828279" y="1937834"/>
              <a:ext cx="590400" cy="1246697"/>
            </a:xfrm>
            <a:prstGeom prst="rect">
              <a:avLst/>
            </a:prstGeom>
            <a:noFill/>
            <a:ln w="25400" cap="flat" cmpd="sng" algn="ctr">
              <a:solidFill>
                <a:srgbClr val="81642F"/>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182563" marR="0" lvl="0" indent="-182563" defTabSz="914400" eaLnBrk="1" fontAlgn="auto" latinLnBrk="0" hangingPunct="1">
                <a:lnSpc>
                  <a:spcPct val="100000"/>
                </a:lnSpc>
                <a:spcBef>
                  <a:spcPct val="50000"/>
                </a:spcBef>
                <a:spcAft>
                  <a:spcPts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endParaRPr>
            </a:p>
          </p:txBody>
        </p:sp>
        <p:sp>
          <p:nvSpPr>
            <p:cNvPr id="25" name="Rectangle 24">
              <a:extLst>
                <a:ext uri="{FF2B5EF4-FFF2-40B4-BE49-F238E27FC236}">
                  <a16:creationId xmlns:a16="http://schemas.microsoft.com/office/drawing/2014/main" id="{7D21E841-9C64-019A-39A3-B3E4DF306CC4}"/>
                </a:ext>
              </a:extLst>
            </p:cNvPr>
            <p:cNvSpPr/>
            <p:nvPr/>
          </p:nvSpPr>
          <p:spPr bwMode="auto">
            <a:xfrm>
              <a:off x="3753852" y="2232805"/>
              <a:ext cx="590400" cy="952305"/>
            </a:xfrm>
            <a:prstGeom prst="rect">
              <a:avLst/>
            </a:prstGeom>
            <a:noFill/>
            <a:ln w="25400" cap="flat" cmpd="sng" algn="ctr">
              <a:solidFill>
                <a:srgbClr val="81642F"/>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182563" marR="0" lvl="0" indent="-182563" defTabSz="914400" eaLnBrk="1" fontAlgn="auto" latinLnBrk="0" hangingPunct="1">
                <a:lnSpc>
                  <a:spcPct val="100000"/>
                </a:lnSpc>
                <a:spcBef>
                  <a:spcPct val="50000"/>
                </a:spcBef>
                <a:spcAft>
                  <a:spcPts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endParaRPr>
            </a:p>
          </p:txBody>
        </p:sp>
        <p:sp>
          <p:nvSpPr>
            <p:cNvPr id="27" name="Rectangle 26">
              <a:extLst>
                <a:ext uri="{FF2B5EF4-FFF2-40B4-BE49-F238E27FC236}">
                  <a16:creationId xmlns:a16="http://schemas.microsoft.com/office/drawing/2014/main" id="{B98593CC-3B7F-9F18-17AF-D4A0D28C60D0}"/>
                </a:ext>
              </a:extLst>
            </p:cNvPr>
            <p:cNvSpPr/>
            <p:nvPr/>
          </p:nvSpPr>
          <p:spPr bwMode="auto">
            <a:xfrm>
              <a:off x="4678068" y="2794521"/>
              <a:ext cx="590400" cy="390009"/>
            </a:xfrm>
            <a:prstGeom prst="rect">
              <a:avLst/>
            </a:prstGeom>
            <a:noFill/>
            <a:ln w="25400" cap="flat" cmpd="sng" algn="ctr">
              <a:solidFill>
                <a:srgbClr val="81642F"/>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182563" marR="0" lvl="0" indent="-182563" defTabSz="914400" eaLnBrk="1" fontAlgn="auto" latinLnBrk="0" hangingPunct="1">
                <a:lnSpc>
                  <a:spcPct val="100000"/>
                </a:lnSpc>
                <a:spcBef>
                  <a:spcPct val="50000"/>
                </a:spcBef>
                <a:spcAft>
                  <a:spcPts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endParaRPr>
            </a:p>
          </p:txBody>
        </p:sp>
        <p:sp>
          <p:nvSpPr>
            <p:cNvPr id="28" name="Rectangle 27">
              <a:extLst>
                <a:ext uri="{FF2B5EF4-FFF2-40B4-BE49-F238E27FC236}">
                  <a16:creationId xmlns:a16="http://schemas.microsoft.com/office/drawing/2014/main" id="{72DC453B-0222-6EFB-438F-6AD6CF19E6AD}"/>
                </a:ext>
              </a:extLst>
            </p:cNvPr>
            <p:cNvSpPr/>
            <p:nvPr/>
          </p:nvSpPr>
          <p:spPr bwMode="auto">
            <a:xfrm>
              <a:off x="5612378" y="2839359"/>
              <a:ext cx="572998" cy="345171"/>
            </a:xfrm>
            <a:prstGeom prst="rect">
              <a:avLst/>
            </a:prstGeom>
            <a:noFill/>
            <a:ln w="25400" cap="flat" cmpd="sng" algn="ctr">
              <a:solidFill>
                <a:srgbClr val="81642F"/>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182563" marR="0" lvl="0" indent="-182563" defTabSz="914400" eaLnBrk="1" fontAlgn="auto" latinLnBrk="0" hangingPunct="1">
                <a:lnSpc>
                  <a:spcPct val="100000"/>
                </a:lnSpc>
                <a:spcBef>
                  <a:spcPct val="50000"/>
                </a:spcBef>
                <a:spcAft>
                  <a:spcPts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endParaRPr>
            </a:p>
          </p:txBody>
        </p:sp>
      </p:grpSp>
      <p:sp>
        <p:nvSpPr>
          <p:cNvPr id="33" name="Rectangle 32">
            <a:extLst>
              <a:ext uri="{FF2B5EF4-FFF2-40B4-BE49-F238E27FC236}">
                <a16:creationId xmlns:a16="http://schemas.microsoft.com/office/drawing/2014/main" id="{61D71988-1C04-D42D-DD3C-5C3E2237D4DC}"/>
              </a:ext>
            </a:extLst>
          </p:cNvPr>
          <p:cNvSpPr/>
          <p:nvPr/>
        </p:nvSpPr>
        <p:spPr bwMode="auto">
          <a:xfrm>
            <a:off x="739830" y="3521412"/>
            <a:ext cx="1128905" cy="160320"/>
          </a:xfrm>
          <a:prstGeom prst="rect">
            <a:avLst/>
          </a:prstGeom>
          <a:noFill/>
          <a:ln w="12700" cap="flat" cmpd="sng" algn="ctr">
            <a:solidFill>
              <a:srgbClr val="81642F"/>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182563" marR="0" lvl="0" indent="-182563" defTabSz="914400" eaLnBrk="1" fontAlgn="auto" latinLnBrk="0" hangingPunct="1">
              <a:lnSpc>
                <a:spcPct val="100000"/>
              </a:lnSpc>
              <a:spcBef>
                <a:spcPct val="50000"/>
              </a:spcBef>
              <a:spcAft>
                <a:spcPts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endParaRPr>
          </a:p>
        </p:txBody>
      </p:sp>
      <p:sp>
        <p:nvSpPr>
          <p:cNvPr id="34" name="Right Brace 33">
            <a:extLst>
              <a:ext uri="{FF2B5EF4-FFF2-40B4-BE49-F238E27FC236}">
                <a16:creationId xmlns:a16="http://schemas.microsoft.com/office/drawing/2014/main" id="{2D5634A8-8879-F721-B474-D257B5C1EDDB}"/>
              </a:ext>
            </a:extLst>
          </p:cNvPr>
          <p:cNvSpPr/>
          <p:nvPr/>
        </p:nvSpPr>
        <p:spPr bwMode="auto">
          <a:xfrm rot="5400000">
            <a:off x="1214877" y="3270793"/>
            <a:ext cx="163737" cy="1113833"/>
          </a:xfrm>
          <a:prstGeom prst="rightBrace">
            <a:avLst>
              <a:gd name="adj1" fmla="val 20841"/>
              <a:gd name="adj2" fmla="val 50000"/>
            </a:avLst>
          </a:prstGeom>
          <a:noFill/>
          <a:ln w="9525" cap="flat" cmpd="sng" algn="ctr">
            <a:solidFill>
              <a:srgbClr val="81642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182563" marR="0" lvl="0" indent="-182563" defTabSz="914400" eaLnBrk="1" fontAlgn="auto" latinLnBrk="0" hangingPunct="1">
              <a:lnSpc>
                <a:spcPct val="100000"/>
              </a:lnSpc>
              <a:spcBef>
                <a:spcPct val="50000"/>
              </a:spcBef>
              <a:spcAft>
                <a:spcPts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endParaRPr>
          </a:p>
        </p:txBody>
      </p:sp>
      <p:sp>
        <p:nvSpPr>
          <p:cNvPr id="35" name="TextBox 34">
            <a:extLst>
              <a:ext uri="{FF2B5EF4-FFF2-40B4-BE49-F238E27FC236}">
                <a16:creationId xmlns:a16="http://schemas.microsoft.com/office/drawing/2014/main" id="{1529E159-9F08-CE3C-9A24-5A8A6AD83520}"/>
              </a:ext>
            </a:extLst>
          </p:cNvPr>
          <p:cNvSpPr txBox="1"/>
          <p:nvPr/>
        </p:nvSpPr>
        <p:spPr>
          <a:xfrm>
            <a:off x="778751" y="3722785"/>
            <a:ext cx="1039739" cy="215444"/>
          </a:xfrm>
          <a:prstGeom prst="rect">
            <a:avLst/>
          </a:prstGeom>
          <a:solidFill>
            <a:srgbClr val="F2F2F2"/>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750" b="0" i="0" u="none" strike="noStrike" kern="0" cap="none" spc="0" normalizeH="0" baseline="0" noProof="0" dirty="0">
                <a:ln>
                  <a:noFill/>
                </a:ln>
                <a:solidFill>
                  <a:srgbClr val="81642F"/>
                </a:solidFill>
                <a:effectLst/>
                <a:uLnTx/>
                <a:uFillTx/>
                <a:latin typeface="Calibri" panose="020F0502020204030204" pitchFamily="34" charset="0"/>
                <a:ea typeface="Calibri" panose="020F0502020204030204" pitchFamily="34" charset="0"/>
                <a:cs typeface="Calibri" panose="020F0502020204030204" pitchFamily="34" charset="0"/>
              </a:rPr>
              <a:t>Tier-1 Jurisdictions</a:t>
            </a:r>
            <a:r>
              <a:rPr lang="en-CA" sz="750" kern="0" baseline="30000" dirty="0">
                <a:solidFill>
                  <a:srgbClr val="81642F"/>
                </a:solidFill>
                <a:latin typeface="Calibri" panose="020F0502020204030204" pitchFamily="34" charset="0"/>
                <a:ea typeface="Calibri" panose="020F0502020204030204" pitchFamily="34" charset="0"/>
                <a:cs typeface="Calibri" panose="020F0502020204030204" pitchFamily="34" charset="0"/>
              </a:rPr>
              <a:t>2</a:t>
            </a:r>
            <a:endParaRPr kumimoji="0" lang="en-US" sz="750" b="0" i="0" u="none" strike="noStrike" kern="0" cap="none" spc="0" normalizeH="0" baseline="30000" noProof="0" dirty="0">
              <a:ln>
                <a:noFill/>
              </a:ln>
              <a:solidFill>
                <a:srgbClr val="81642F"/>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6" name="Title 1">
            <a:extLst>
              <a:ext uri="{FF2B5EF4-FFF2-40B4-BE49-F238E27FC236}">
                <a16:creationId xmlns:a16="http://schemas.microsoft.com/office/drawing/2014/main" id="{C7E4F7BE-C53D-9E0D-B5B4-77F69E809E7B}"/>
              </a:ext>
            </a:extLst>
          </p:cNvPr>
          <p:cNvSpPr txBox="1">
            <a:spLocks/>
          </p:cNvSpPr>
          <p:nvPr/>
        </p:nvSpPr>
        <p:spPr>
          <a:xfrm>
            <a:off x="895567" y="3362896"/>
            <a:ext cx="551943" cy="117464"/>
          </a:xfrm>
          <a:prstGeom prst="rect">
            <a:avLst/>
          </a:prstGeom>
          <a:solidFill>
            <a:srgbClr val="F2F2F2"/>
          </a:solidFill>
        </p:spPr>
        <p:txBody>
          <a:bodyPr wrap="squar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200" b="1" i="0" u="none" strike="noStrike" kern="0" cap="none" spc="0" normalizeH="0" baseline="0" noProof="0" dirty="0">
                <a:ln>
                  <a:noFill/>
                </a:ln>
                <a:solidFill>
                  <a:srgbClr val="C69C6D"/>
                </a:solidFill>
                <a:effectLst/>
                <a:uLnTx/>
                <a:uFillTx/>
                <a:latin typeface="Calibri" panose="020F0502020204030204" pitchFamily="34" charset="0"/>
                <a:ea typeface="Calibri" panose="020F0502020204030204" pitchFamily="34" charset="0"/>
                <a:cs typeface="Calibri" panose="020F0502020204030204" pitchFamily="34" charset="0"/>
              </a:rPr>
              <a:t>OR</a:t>
            </a:r>
            <a:endParaRPr kumimoji="0" lang="en-CA" sz="1200" b="1" i="0" u="none" strike="noStrike" kern="0" cap="none" spc="0" normalizeH="0" baseline="30000" noProof="0" dirty="0">
              <a:ln>
                <a:noFill/>
              </a:ln>
              <a:solidFill>
                <a:srgbClr val="C69C6D"/>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7" name="Content Placeholder 12">
            <a:extLst>
              <a:ext uri="{FF2B5EF4-FFF2-40B4-BE49-F238E27FC236}">
                <a16:creationId xmlns:a16="http://schemas.microsoft.com/office/drawing/2014/main" id="{76069BF6-A1C7-223A-287B-5D27275DD37D}"/>
              </a:ext>
            </a:extLst>
          </p:cNvPr>
          <p:cNvSpPr txBox="1">
            <a:spLocks/>
          </p:cNvSpPr>
          <p:nvPr/>
        </p:nvSpPr>
        <p:spPr>
          <a:xfrm>
            <a:off x="369506" y="833675"/>
            <a:ext cx="4081945" cy="520700"/>
          </a:xfrm>
          <a:prstGeom prst="rect">
            <a:avLst/>
          </a:prstGeom>
          <a:ln>
            <a:noFill/>
          </a:ln>
        </p:spPr>
        <p:txBody>
          <a:bodyPr anchor="t"/>
          <a:lstStyle>
            <a:lvl1pPr marL="0" indent="0" algn="l" rtl="0" eaLnBrk="1" fontAlgn="base" hangingPunct="1">
              <a:spcBef>
                <a:spcPct val="20000"/>
              </a:spcBef>
              <a:spcAft>
                <a:spcPct val="0"/>
              </a:spcAft>
              <a:buNone/>
              <a:defRPr lang="en-US" sz="1400" b="1" kern="1200" dirty="0" smtClean="0">
                <a:solidFill>
                  <a:srgbClr val="214A4F"/>
                </a:solidFill>
                <a:latin typeface="Calibri Light" panose="020F0302020204030204" pitchFamily="34" charset="0"/>
                <a:ea typeface="+mn-ea"/>
                <a:cs typeface="Calibri Light" panose="020F0302020204030204" pitchFamily="34" charset="0"/>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defRPr/>
            </a:pPr>
            <a:r>
              <a:rPr sz="1200"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t>1) NET ASSET VALUE BREAKDOWN BY JURISDICTION</a:t>
            </a:r>
            <a:r>
              <a:rPr sz="1200" b="0" baseline="30000"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t>1</a:t>
            </a:r>
            <a:r>
              <a:rPr sz="1200"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t> </a:t>
            </a:r>
            <a:r>
              <a:rPr sz="1200" b="0"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t>(%)</a:t>
            </a:r>
            <a:r>
              <a:rPr sz="1200"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t> </a:t>
            </a:r>
            <a:endParaRPr sz="1200" b="0"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endParaRPr>
          </a:p>
        </p:txBody>
      </p:sp>
      <p:sp>
        <p:nvSpPr>
          <p:cNvPr id="38" name="Content Placeholder 12">
            <a:extLst>
              <a:ext uri="{FF2B5EF4-FFF2-40B4-BE49-F238E27FC236}">
                <a16:creationId xmlns:a16="http://schemas.microsoft.com/office/drawing/2014/main" id="{E164DB3F-519E-71F6-7021-48D239A2246A}"/>
              </a:ext>
            </a:extLst>
          </p:cNvPr>
          <p:cNvSpPr txBox="1">
            <a:spLocks/>
          </p:cNvSpPr>
          <p:nvPr/>
        </p:nvSpPr>
        <p:spPr>
          <a:xfrm>
            <a:off x="465357" y="4108625"/>
            <a:ext cx="2898533" cy="520700"/>
          </a:xfrm>
          <a:prstGeom prst="rect">
            <a:avLst/>
          </a:prstGeom>
          <a:ln>
            <a:noFill/>
          </a:ln>
        </p:spPr>
        <p:txBody>
          <a:bodyPr anchor="t"/>
          <a:lstStyle>
            <a:lvl1pPr marL="0" indent="0" algn="l" rtl="0" eaLnBrk="1" fontAlgn="base" hangingPunct="1">
              <a:spcBef>
                <a:spcPct val="20000"/>
              </a:spcBef>
              <a:spcAft>
                <a:spcPct val="0"/>
              </a:spcAft>
              <a:buNone/>
              <a:defRPr lang="en-US" sz="1400" b="1" kern="1200" dirty="0" smtClean="0">
                <a:solidFill>
                  <a:srgbClr val="214A4F"/>
                </a:solidFill>
                <a:latin typeface="Calibri Light" panose="020F0302020204030204" pitchFamily="34" charset="0"/>
                <a:ea typeface="+mn-ea"/>
                <a:cs typeface="Calibri Light" panose="020F0302020204030204" pitchFamily="34" charset="0"/>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defRPr/>
            </a:pPr>
            <a:r>
              <a:rPr sz="1200"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t>2) 2024 CASH MARGIN</a:t>
            </a:r>
            <a:r>
              <a:rPr sz="1200" b="0" baseline="30000"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t> </a:t>
            </a:r>
            <a:r>
              <a:rPr sz="1200" b="0"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t>(%)</a:t>
            </a:r>
            <a:r>
              <a:rPr sz="1200" b="0" baseline="30000"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t>4,5</a:t>
            </a:r>
            <a:r>
              <a:rPr sz="1200"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t> </a:t>
            </a:r>
            <a:endParaRPr sz="1200" b="0"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endParaRPr>
          </a:p>
        </p:txBody>
      </p:sp>
      <p:grpSp>
        <p:nvGrpSpPr>
          <p:cNvPr id="39" name="Group 38">
            <a:extLst>
              <a:ext uri="{FF2B5EF4-FFF2-40B4-BE49-F238E27FC236}">
                <a16:creationId xmlns:a16="http://schemas.microsoft.com/office/drawing/2014/main" id="{4296F54C-A0E9-4D6A-6875-895C7E0475D1}"/>
              </a:ext>
            </a:extLst>
          </p:cNvPr>
          <p:cNvGrpSpPr/>
          <p:nvPr/>
        </p:nvGrpSpPr>
        <p:grpSpPr>
          <a:xfrm>
            <a:off x="542520" y="4351224"/>
            <a:ext cx="5205871" cy="2148158"/>
            <a:chOff x="884604" y="4387314"/>
            <a:chExt cx="5746472" cy="2268431"/>
          </a:xfrm>
        </p:grpSpPr>
        <p:graphicFrame>
          <p:nvGraphicFramePr>
            <p:cNvPr id="40" name="Chart 39">
              <a:extLst>
                <a:ext uri="{FF2B5EF4-FFF2-40B4-BE49-F238E27FC236}">
                  <a16:creationId xmlns:a16="http://schemas.microsoft.com/office/drawing/2014/main" id="{6E3A145E-9349-B4EF-42F8-361A5B82D24C}"/>
                </a:ext>
              </a:extLst>
            </p:cNvPr>
            <p:cNvGraphicFramePr>
              <a:graphicFrameLocks/>
            </p:cNvGraphicFramePr>
            <p:nvPr>
              <p:extLst>
                <p:ext uri="{D42A27DB-BD31-4B8C-83A1-F6EECF244321}">
                  <p14:modId xmlns:p14="http://schemas.microsoft.com/office/powerpoint/2010/main" val="3484012618"/>
                </p:ext>
              </p:extLst>
            </p:nvPr>
          </p:nvGraphicFramePr>
          <p:xfrm>
            <a:off x="884604" y="4387314"/>
            <a:ext cx="5746472" cy="2238474"/>
          </p:xfrm>
          <a:graphic>
            <a:graphicData uri="http://schemas.openxmlformats.org/drawingml/2006/chart">
              <c:chart xmlns:c="http://schemas.openxmlformats.org/drawingml/2006/chart" xmlns:r="http://schemas.openxmlformats.org/officeDocument/2006/relationships" r:id="rId9"/>
            </a:graphicData>
          </a:graphic>
        </p:graphicFrame>
        <p:sp>
          <p:nvSpPr>
            <p:cNvPr id="41" name="Title 1">
              <a:extLst>
                <a:ext uri="{FF2B5EF4-FFF2-40B4-BE49-F238E27FC236}">
                  <a16:creationId xmlns:a16="http://schemas.microsoft.com/office/drawing/2014/main" id="{529FE175-D2BD-90F6-1BE6-F4E710CD6F93}"/>
                </a:ext>
              </a:extLst>
            </p:cNvPr>
            <p:cNvSpPr txBox="1">
              <a:spLocks/>
            </p:cNvSpPr>
            <p:nvPr/>
          </p:nvSpPr>
          <p:spPr>
            <a:xfrm>
              <a:off x="1221235" y="6464070"/>
              <a:ext cx="529477" cy="191675"/>
            </a:xfrm>
            <a:prstGeom prst="rect">
              <a:avLst/>
            </a:prstGeom>
            <a:solidFill>
              <a:srgbClr val="F2F2F2"/>
            </a:solidFill>
          </p:spPr>
          <p:txBody>
            <a:bodyPr wrap="squar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1" i="0" u="none" strike="noStrike" kern="0" cap="none" spc="0" normalizeH="0" baseline="0" noProof="0" dirty="0">
                  <a:ln>
                    <a:noFill/>
                  </a:ln>
                  <a:solidFill>
                    <a:srgbClr val="C69C6D"/>
                  </a:solidFill>
                  <a:effectLst/>
                  <a:uLnTx/>
                  <a:uFillTx/>
                  <a:latin typeface="Calibri" panose="020F0502020204030204" pitchFamily="34" charset="0"/>
                  <a:ea typeface="Calibri" panose="020F0502020204030204" pitchFamily="34" charset="0"/>
                  <a:cs typeface="Calibri" panose="020F0502020204030204" pitchFamily="34" charset="0"/>
                </a:rPr>
                <a:t>OR</a:t>
              </a:r>
              <a:endParaRPr kumimoji="0" lang="en-CA" sz="1100" b="1" i="0" u="none" strike="noStrike" kern="0" cap="none" spc="0" normalizeH="0" baseline="30000" noProof="0" dirty="0">
                <a:ln>
                  <a:noFill/>
                </a:ln>
                <a:solidFill>
                  <a:srgbClr val="C69C6D"/>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cxnSp>
        <p:nvCxnSpPr>
          <p:cNvPr id="42" name="Straight Connector 41">
            <a:extLst>
              <a:ext uri="{FF2B5EF4-FFF2-40B4-BE49-F238E27FC236}">
                <a16:creationId xmlns:a16="http://schemas.microsoft.com/office/drawing/2014/main" id="{D0D0DA2C-ECEC-C690-5580-8171F9FD0383}"/>
              </a:ext>
            </a:extLst>
          </p:cNvPr>
          <p:cNvCxnSpPr>
            <a:cxnSpLocks/>
          </p:cNvCxnSpPr>
          <p:nvPr/>
        </p:nvCxnSpPr>
        <p:spPr bwMode="auto">
          <a:xfrm flipH="1">
            <a:off x="465357" y="3950631"/>
            <a:ext cx="11421843" cy="0"/>
          </a:xfrm>
          <a:prstGeom prst="line">
            <a:avLst/>
          </a:prstGeom>
          <a:noFill/>
          <a:ln w="9525" cap="flat" cmpd="sng" algn="ctr">
            <a:solidFill>
              <a:srgbClr val="000000">
                <a:shade val="95000"/>
                <a:satMod val="105000"/>
              </a:srgbClr>
            </a:solidFill>
            <a:prstDash val="solid"/>
            <a:headEnd type="none" w="med" len="med"/>
            <a:tailEnd type="none" w="med" len="med"/>
          </a:ln>
          <a:effectLst/>
        </p:spPr>
      </p:cxnSp>
      <p:sp>
        <p:nvSpPr>
          <p:cNvPr id="44" name="Content Placeholder 12">
            <a:extLst>
              <a:ext uri="{FF2B5EF4-FFF2-40B4-BE49-F238E27FC236}">
                <a16:creationId xmlns:a16="http://schemas.microsoft.com/office/drawing/2014/main" id="{D0B9AA83-0152-D9AB-4994-4F3FDDB79991}"/>
              </a:ext>
            </a:extLst>
          </p:cNvPr>
          <p:cNvSpPr txBox="1">
            <a:spLocks/>
          </p:cNvSpPr>
          <p:nvPr/>
        </p:nvSpPr>
        <p:spPr>
          <a:xfrm>
            <a:off x="6375715" y="4086528"/>
            <a:ext cx="2783605" cy="244891"/>
          </a:xfrm>
          <a:prstGeom prst="rect">
            <a:avLst/>
          </a:prstGeom>
          <a:ln>
            <a:noFill/>
          </a:ln>
        </p:spPr>
        <p:txBody>
          <a:bodyPr anchor="t"/>
          <a:lstStyle>
            <a:lvl1pPr marL="0" indent="0" algn="l" rtl="0" eaLnBrk="1" fontAlgn="base" hangingPunct="1">
              <a:spcBef>
                <a:spcPct val="20000"/>
              </a:spcBef>
              <a:spcAft>
                <a:spcPct val="0"/>
              </a:spcAft>
              <a:buNone/>
              <a:defRPr lang="en-US" sz="1400" b="1" kern="1200" dirty="0" smtClean="0">
                <a:solidFill>
                  <a:srgbClr val="214A4F"/>
                </a:solidFill>
                <a:latin typeface="Calibri Light" panose="020F0302020204030204" pitchFamily="34" charset="0"/>
                <a:ea typeface="+mn-ea"/>
                <a:cs typeface="Calibri Light" panose="020F0302020204030204" pitchFamily="34" charset="0"/>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defRPr/>
            </a:pPr>
            <a:r>
              <a:rPr sz="1200"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t>4) CANADIAN MALARTIC COMPLEX</a:t>
            </a:r>
            <a:endParaRPr sz="1200" b="0" u="sng"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endParaRPr>
          </a:p>
        </p:txBody>
      </p:sp>
      <p:pic>
        <p:nvPicPr>
          <p:cNvPr id="45" name="Picture 44">
            <a:extLst>
              <a:ext uri="{FF2B5EF4-FFF2-40B4-BE49-F238E27FC236}">
                <a16:creationId xmlns:a16="http://schemas.microsoft.com/office/drawing/2014/main" id="{F127C80A-E69F-C77D-E8E2-D59BDEEF5845}"/>
              </a:ext>
            </a:extLst>
          </p:cNvPr>
          <p:cNvPicPr>
            <a:picLocks noChangeAspect="1"/>
          </p:cNvPicPr>
          <p:nvPr/>
        </p:nvPicPr>
        <p:blipFill>
          <a:blip r:embed="rId10"/>
          <a:stretch>
            <a:fillRect/>
          </a:stretch>
        </p:blipFill>
        <p:spPr>
          <a:xfrm>
            <a:off x="6375715" y="4392899"/>
            <a:ext cx="2188302" cy="1612311"/>
          </a:xfrm>
          <a:prstGeom prst="rect">
            <a:avLst/>
          </a:prstGeom>
        </p:spPr>
      </p:pic>
      <p:sp>
        <p:nvSpPr>
          <p:cNvPr id="46" name="TextBox 1">
            <a:extLst>
              <a:ext uri="{FF2B5EF4-FFF2-40B4-BE49-F238E27FC236}">
                <a16:creationId xmlns:a16="http://schemas.microsoft.com/office/drawing/2014/main" id="{13FDE9E3-7D5A-B796-D7F0-EAED428FD883}"/>
              </a:ext>
            </a:extLst>
          </p:cNvPr>
          <p:cNvSpPr txBox="1"/>
          <p:nvPr/>
        </p:nvSpPr>
        <p:spPr>
          <a:xfrm>
            <a:off x="8816238" y="4229787"/>
            <a:ext cx="2644848" cy="51484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CA" sz="1000" i="1" dirty="0">
                <a:solidFill>
                  <a:srgbClr val="404040"/>
                </a:solidFill>
                <a:latin typeface="Calibri Light" panose="020F0302020204030204" pitchFamily="34" charset="0"/>
                <a:ea typeface="Calibri Light" panose="020F0302020204030204" pitchFamily="34" charset="0"/>
                <a:cs typeface="Calibri Light" panose="020F0302020204030204" pitchFamily="34" charset="0"/>
              </a:rPr>
              <a:t>The world’s </a:t>
            </a:r>
            <a:r>
              <a:rPr lang="en-CA" sz="1000" b="1" i="1" dirty="0">
                <a:solidFill>
                  <a:srgbClr val="404040"/>
                </a:solidFill>
                <a:latin typeface="Calibri Light" panose="020F0302020204030204" pitchFamily="34" charset="0"/>
                <a:ea typeface="Calibri Light" panose="020F0302020204030204" pitchFamily="34" charset="0"/>
                <a:cs typeface="Calibri Light" panose="020F0302020204030204" pitchFamily="34" charset="0"/>
              </a:rPr>
              <a:t>MOST VALUABLE </a:t>
            </a:r>
            <a:r>
              <a:rPr lang="en-CA" sz="1000" i="1" dirty="0">
                <a:solidFill>
                  <a:srgbClr val="404040"/>
                </a:solidFill>
                <a:latin typeface="Calibri Light" panose="020F0302020204030204" pitchFamily="34" charset="0"/>
                <a:ea typeface="Calibri Light" panose="020F0302020204030204" pitchFamily="34" charset="0"/>
                <a:cs typeface="Calibri Light" panose="020F0302020204030204" pitchFamily="34" charset="0"/>
              </a:rPr>
              <a:t>precious metals royalty on mine operated by Canada’s #1 gold mining company!</a:t>
            </a:r>
          </a:p>
          <a:p>
            <a:pPr algn="just"/>
            <a:endParaRPr lang="en-CA" sz="300" i="1" dirty="0">
              <a:solidFill>
                <a:srgbClr val="404040"/>
              </a:solidFill>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lgn="just">
              <a:buFont typeface="Arial" panose="020B0604020202020204" pitchFamily="34" charset="0"/>
              <a:buChar char="•"/>
            </a:pPr>
            <a:r>
              <a:rPr lang="en-CA" sz="1000" i="1" dirty="0">
                <a:solidFill>
                  <a:srgbClr val="404040"/>
                </a:solidFill>
                <a:latin typeface="Calibri Light" panose="020F0302020204030204" pitchFamily="34" charset="0"/>
                <a:ea typeface="Calibri Light" panose="020F0302020204030204" pitchFamily="34" charset="0"/>
                <a:cs typeface="Calibri Light" panose="020F0302020204030204" pitchFamily="34" charset="0"/>
              </a:rPr>
              <a:t>3.0-5.0% NSR Royalty </a:t>
            </a:r>
          </a:p>
          <a:p>
            <a:pPr marL="285750" indent="-285750" algn="just">
              <a:buFont typeface="Arial" panose="020B0604020202020204" pitchFamily="34" charset="0"/>
              <a:buChar char="•"/>
            </a:pPr>
            <a:r>
              <a:rPr lang="en-CA" sz="1000" i="1" dirty="0">
                <a:solidFill>
                  <a:srgbClr val="404040"/>
                </a:solidFill>
                <a:latin typeface="Calibri Light" panose="020F0302020204030204" pitchFamily="34" charset="0"/>
                <a:ea typeface="Calibri Light" panose="020F0302020204030204" pitchFamily="34" charset="0"/>
                <a:cs typeface="Calibri Light" panose="020F0302020204030204" pitchFamily="34" charset="0"/>
              </a:rPr>
              <a:t>2</a:t>
            </a:r>
            <a:r>
              <a:rPr lang="en-CA" sz="1000" i="1" baseline="30000" dirty="0">
                <a:solidFill>
                  <a:srgbClr val="404040"/>
                </a:solidFill>
                <a:latin typeface="Calibri Light" panose="020F0302020204030204" pitchFamily="34" charset="0"/>
                <a:ea typeface="Calibri Light" panose="020F0302020204030204" pitchFamily="34" charset="0"/>
                <a:cs typeface="Calibri Light" panose="020F0302020204030204" pitchFamily="34" charset="0"/>
              </a:rPr>
              <a:t>nd</a:t>
            </a:r>
            <a:r>
              <a:rPr lang="en-CA" sz="1000" i="1" dirty="0">
                <a:solidFill>
                  <a:srgbClr val="404040"/>
                </a:solidFill>
                <a:latin typeface="Calibri Light" panose="020F0302020204030204" pitchFamily="34" charset="0"/>
                <a:ea typeface="Calibri Light" panose="020F0302020204030204" pitchFamily="34" charset="0"/>
                <a:cs typeface="Calibri Light" panose="020F0302020204030204" pitchFamily="34" charset="0"/>
              </a:rPr>
              <a:t> Biggest Gold Mine in Canada</a:t>
            </a:r>
          </a:p>
          <a:p>
            <a:pPr marL="285750" indent="-285750" algn="just">
              <a:buFont typeface="Arial" panose="020B0604020202020204" pitchFamily="34" charset="0"/>
              <a:buChar char="•"/>
            </a:pPr>
            <a:r>
              <a:rPr lang="en-CA" sz="1000" i="1" dirty="0">
                <a:solidFill>
                  <a:srgbClr val="404040"/>
                </a:solidFill>
                <a:latin typeface="Calibri Light" panose="020F0302020204030204" pitchFamily="34" charset="0"/>
                <a:ea typeface="Calibri Light" panose="020F0302020204030204" pitchFamily="34" charset="0"/>
                <a:cs typeface="Calibri Light" panose="020F0302020204030204" pitchFamily="34" charset="0"/>
              </a:rPr>
              <a:t>7</a:t>
            </a:r>
            <a:r>
              <a:rPr lang="en-CA" sz="1000" i="1" baseline="30000" dirty="0">
                <a:solidFill>
                  <a:srgbClr val="404040"/>
                </a:solidFill>
                <a:latin typeface="Calibri Light" panose="020F0302020204030204" pitchFamily="34" charset="0"/>
                <a:ea typeface="Calibri Light" panose="020F0302020204030204" pitchFamily="34" charset="0"/>
                <a:cs typeface="Calibri Light" panose="020F0302020204030204" pitchFamily="34" charset="0"/>
              </a:rPr>
              <a:t>th</a:t>
            </a:r>
            <a:r>
              <a:rPr lang="en-CA" sz="1000" i="1" dirty="0">
                <a:solidFill>
                  <a:srgbClr val="404040"/>
                </a:solidFill>
                <a:latin typeface="Calibri Light" panose="020F0302020204030204" pitchFamily="34" charset="0"/>
                <a:ea typeface="Calibri Light" panose="020F0302020204030204" pitchFamily="34" charset="0"/>
                <a:cs typeface="Calibri Light" panose="020F0302020204030204" pitchFamily="34" charset="0"/>
              </a:rPr>
              <a:t> Biggest Gold Mine in the World</a:t>
            </a:r>
            <a:endParaRPr lang="fr-CA" sz="1000" i="1" dirty="0">
              <a:solidFill>
                <a:srgbClr val="404040"/>
              </a:solidFill>
              <a:latin typeface="Calibri Light" panose="020F0302020204030204" pitchFamily="34" charset="0"/>
              <a:ea typeface="Calibri Light" panose="020F0302020204030204" pitchFamily="34" charset="0"/>
              <a:cs typeface="Calibri Light" panose="020F0302020204030204" pitchFamily="34" charset="0"/>
            </a:endParaRPr>
          </a:p>
          <a:p>
            <a:endParaRPr lang="en-CA" sz="80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endParaRPr>
          </a:p>
        </p:txBody>
      </p:sp>
      <p:graphicFrame>
        <p:nvGraphicFramePr>
          <p:cNvPr id="47" name="Chart 46">
            <a:extLst>
              <a:ext uri="{FF2B5EF4-FFF2-40B4-BE49-F238E27FC236}">
                <a16:creationId xmlns:a16="http://schemas.microsoft.com/office/drawing/2014/main" id="{2E454D94-9CFC-E615-2446-38CE2117E597}"/>
              </a:ext>
            </a:extLst>
          </p:cNvPr>
          <p:cNvGraphicFramePr/>
          <p:nvPr>
            <p:custDataLst>
              <p:tags r:id="rId1"/>
            </p:custDataLst>
          </p:nvPr>
        </p:nvGraphicFramePr>
        <p:xfrm>
          <a:off x="6669479" y="470913"/>
          <a:ext cx="5001437" cy="2813369"/>
        </p:xfrm>
        <a:graphic>
          <a:graphicData uri="http://schemas.openxmlformats.org/drawingml/2006/chart">
            <c:chart xmlns:c="http://schemas.openxmlformats.org/drawingml/2006/chart" xmlns:r="http://schemas.openxmlformats.org/officeDocument/2006/relationships" r:id="rId11"/>
          </a:graphicData>
        </a:graphic>
      </p:graphicFrame>
      <p:sp>
        <p:nvSpPr>
          <p:cNvPr id="48" name="Content Placeholder 12">
            <a:extLst>
              <a:ext uri="{FF2B5EF4-FFF2-40B4-BE49-F238E27FC236}">
                <a16:creationId xmlns:a16="http://schemas.microsoft.com/office/drawing/2014/main" id="{891E93A0-6C05-D9EF-93B6-FBA11208BE7D}"/>
              </a:ext>
            </a:extLst>
          </p:cNvPr>
          <p:cNvSpPr txBox="1">
            <a:spLocks/>
          </p:cNvSpPr>
          <p:nvPr/>
        </p:nvSpPr>
        <p:spPr>
          <a:xfrm>
            <a:off x="6358547" y="833675"/>
            <a:ext cx="3422761" cy="520700"/>
          </a:xfrm>
          <a:prstGeom prst="rect">
            <a:avLst/>
          </a:prstGeom>
          <a:ln>
            <a:noFill/>
          </a:ln>
        </p:spPr>
        <p:txBody>
          <a:bodyPr anchor="t"/>
          <a:lstStyle>
            <a:lvl1pPr marL="0" indent="0" algn="l" rtl="0" eaLnBrk="1" fontAlgn="base" hangingPunct="1">
              <a:spcBef>
                <a:spcPct val="20000"/>
              </a:spcBef>
              <a:spcAft>
                <a:spcPct val="0"/>
              </a:spcAft>
              <a:buNone/>
              <a:defRPr lang="en-US" sz="1400" b="1" kern="1200" dirty="0" smtClean="0">
                <a:solidFill>
                  <a:srgbClr val="214A4F"/>
                </a:solidFill>
                <a:latin typeface="Calibri Light" panose="020F0302020204030204" pitchFamily="34" charset="0"/>
                <a:ea typeface="+mn-ea"/>
                <a:cs typeface="Calibri Light" panose="020F0302020204030204" pitchFamily="34" charset="0"/>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defRPr/>
            </a:pPr>
            <a:r>
              <a:rPr sz="1200"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t>3) ROBUST ORGANIC GEO </a:t>
            </a:r>
            <a:r>
              <a:rPr sz="1200" u="sng"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t>GROWTH</a:t>
            </a:r>
            <a:r>
              <a:rPr sz="1200"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t> PROFILE</a:t>
            </a:r>
            <a:r>
              <a:rPr sz="1200" b="0" baseline="30000"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rPr>
              <a:t>3</a:t>
            </a:r>
            <a:endParaRPr sz="1200" b="0" dirty="0">
              <a:solidFill>
                <a:srgbClr val="000000">
                  <a:lumMod val="75000"/>
                  <a:lumOff val="25000"/>
                </a:srgbClr>
              </a:solidFill>
              <a:latin typeface="Calibri" panose="020F0502020204030204" pitchFamily="34" charset="0"/>
              <a:ea typeface="Calibri" panose="020F0502020204030204" pitchFamily="34" charset="0"/>
              <a:cs typeface="Calibri" panose="020F0502020204030204" pitchFamily="34" charset="0"/>
            </a:endParaRPr>
          </a:p>
        </p:txBody>
      </p:sp>
      <p:sp>
        <p:nvSpPr>
          <p:cNvPr id="49" name="TextBox 48">
            <a:extLst>
              <a:ext uri="{FF2B5EF4-FFF2-40B4-BE49-F238E27FC236}">
                <a16:creationId xmlns:a16="http://schemas.microsoft.com/office/drawing/2014/main" id="{FCD3C4DE-555D-FD03-628E-56A0079597D2}"/>
              </a:ext>
            </a:extLst>
          </p:cNvPr>
          <p:cNvSpPr txBox="1"/>
          <p:nvPr/>
        </p:nvSpPr>
        <p:spPr>
          <a:xfrm>
            <a:off x="7124026" y="2628247"/>
            <a:ext cx="727419" cy="553998"/>
          </a:xfrm>
          <a:prstGeom prst="rect">
            <a:avLst/>
          </a:prstGeom>
          <a:noFill/>
          <a:ln>
            <a:noFill/>
          </a:ln>
        </p:spPr>
        <p:txBody>
          <a:bodyPr wrap="square">
            <a:spAutoFit/>
          </a:bodyPr>
          <a:lstStyle/>
          <a:p>
            <a:pPr algn="ctr">
              <a:defRPr/>
            </a:pPr>
            <a:r>
              <a:rPr lang="en-CA" sz="600"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sym typeface="Bahnschrift SemiBold" panose="020B0502040204020203" pitchFamily="34" charset="0"/>
              </a:rPr>
              <a:t>Existing Assets</a:t>
            </a:r>
          </a:p>
          <a:p>
            <a:pPr algn="ctr">
              <a:defRPr/>
            </a:pPr>
            <a:r>
              <a:rPr lang="en-CA" sz="600"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sym typeface="Bahnschrift SemiBold" panose="020B0502040204020203" pitchFamily="34" charset="0"/>
              </a:rPr>
              <a:t>+</a:t>
            </a:r>
          </a:p>
          <a:p>
            <a:pPr algn="ctr">
              <a:defRPr/>
            </a:pPr>
            <a:r>
              <a:rPr lang="en-CA" sz="600"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sym typeface="Bahnschrift SemiBold" panose="020B0502040204020203" pitchFamily="34" charset="0"/>
              </a:rPr>
              <a:t>Bralorne</a:t>
            </a:r>
          </a:p>
          <a:p>
            <a:pPr algn="ctr">
              <a:defRPr/>
            </a:pPr>
            <a:r>
              <a:rPr lang="en-CA" sz="600"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sym typeface="Bahnschrift SemiBold" panose="020B0502040204020203" pitchFamily="34" charset="0"/>
              </a:rPr>
              <a:t>Namdini</a:t>
            </a:r>
          </a:p>
          <a:p>
            <a:pPr algn="ctr">
              <a:defRPr/>
            </a:pPr>
            <a:endParaRPr lang="en-CA" sz="600"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sym typeface="Bahnschrift SemiBold" panose="020B0502040204020203" pitchFamily="34" charset="0"/>
            </a:endParaRPr>
          </a:p>
        </p:txBody>
      </p:sp>
      <p:sp>
        <p:nvSpPr>
          <p:cNvPr id="50" name="TextBox 49">
            <a:extLst>
              <a:ext uri="{FF2B5EF4-FFF2-40B4-BE49-F238E27FC236}">
                <a16:creationId xmlns:a16="http://schemas.microsoft.com/office/drawing/2014/main" id="{9C116A26-5DC3-4378-B4D6-3A08842A9F1A}"/>
              </a:ext>
            </a:extLst>
          </p:cNvPr>
          <p:cNvSpPr txBox="1"/>
          <p:nvPr/>
        </p:nvSpPr>
        <p:spPr>
          <a:xfrm>
            <a:off x="8724009" y="2249813"/>
            <a:ext cx="898724" cy="1015663"/>
          </a:xfrm>
          <a:prstGeom prst="rect">
            <a:avLst/>
          </a:prstGeom>
          <a:noFill/>
        </p:spPr>
        <p:txBody>
          <a:bodyPr wrap="square">
            <a:spAutoFit/>
          </a:bodyPr>
          <a:lstStyle/>
          <a:p>
            <a:pPr algn="ctr">
              <a:defRPr/>
            </a:pPr>
            <a:r>
              <a:rPr lang="en-CA" sz="500"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sym typeface="Bahnschrift SemiBold" panose="020B0502040204020203" pitchFamily="34" charset="0"/>
              </a:rPr>
              <a:t>Existing Assets</a:t>
            </a:r>
          </a:p>
          <a:p>
            <a:pPr algn="ctr">
              <a:defRPr/>
            </a:pPr>
            <a:r>
              <a:rPr lang="en-CA" sz="500"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sym typeface="Bahnschrift SemiBold" panose="020B0502040204020203" pitchFamily="34" charset="0"/>
              </a:rPr>
              <a:t>+ </a:t>
            </a:r>
          </a:p>
          <a:p>
            <a:pPr algn="ctr">
              <a:defRPr/>
            </a:pPr>
            <a:r>
              <a:rPr lang="en-US" sz="500" b="1" u="sng"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t>Expansions</a:t>
            </a:r>
          </a:p>
          <a:p>
            <a:pPr algn="ctr">
              <a:defRPr/>
            </a:pPr>
            <a:r>
              <a:rPr lang="en-CA" sz="500"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sym typeface="Bahnschrift SemiBold" panose="020B0502040204020203" pitchFamily="34" charset="0"/>
              </a:rPr>
              <a:t>Island Gold Phase 3+</a:t>
            </a:r>
          </a:p>
          <a:p>
            <a:pPr algn="ctr">
              <a:defRPr/>
            </a:pPr>
            <a:r>
              <a:rPr lang="en-CA" sz="500"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sym typeface="Bahnschrift SemiBold" panose="020B0502040204020203" pitchFamily="34" charset="0"/>
              </a:rPr>
              <a:t>Others</a:t>
            </a:r>
          </a:p>
          <a:p>
            <a:pPr algn="ctr">
              <a:defRPr/>
            </a:pPr>
            <a:r>
              <a:rPr lang="en-CA" sz="500"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sym typeface="Bahnschrift SemiBold" panose="020B0502040204020203" pitchFamily="34" charset="0"/>
              </a:rPr>
              <a:t>+</a:t>
            </a:r>
          </a:p>
          <a:p>
            <a:pPr algn="ctr">
              <a:defRPr/>
            </a:pPr>
            <a:r>
              <a:rPr lang="en-US" sz="500" b="1" u="sng"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t>Development</a:t>
            </a:r>
          </a:p>
          <a:p>
            <a:pPr algn="ctr">
              <a:defRPr/>
            </a:pPr>
            <a:r>
              <a:rPr lang="en-CA" sz="500"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sym typeface="Bahnschrift SemiBold" panose="020B0502040204020203" pitchFamily="34" charset="0"/>
              </a:rPr>
              <a:t>Dalgaranga</a:t>
            </a:r>
          </a:p>
          <a:p>
            <a:pPr algn="ctr">
              <a:defRPr/>
            </a:pPr>
            <a:r>
              <a:rPr lang="en-CA" sz="500"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sym typeface="Bahnschrift SemiBold" panose="020B0502040204020203" pitchFamily="34" charset="0"/>
              </a:rPr>
              <a:t>Windfall</a:t>
            </a:r>
          </a:p>
          <a:p>
            <a:pPr algn="ctr">
              <a:defRPr/>
            </a:pPr>
            <a:r>
              <a:rPr lang="en-CA" sz="500"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sym typeface="Bahnschrift SemiBold" panose="020B0502040204020203" pitchFamily="34" charset="0"/>
              </a:rPr>
              <a:t>Hermosa (Taylor)</a:t>
            </a:r>
          </a:p>
          <a:p>
            <a:pPr algn="ctr">
              <a:defRPr/>
            </a:pPr>
            <a:r>
              <a:rPr lang="en-CA" sz="500"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sym typeface="Bahnschrift SemiBold" panose="020B0502040204020203" pitchFamily="34" charset="0"/>
              </a:rPr>
              <a:t>Marimaca MOD</a:t>
            </a:r>
          </a:p>
          <a:p>
            <a:pPr algn="ctr">
              <a:defRPr/>
            </a:pPr>
            <a:r>
              <a:rPr lang="en-CA" sz="500"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sym typeface="Bahnschrift SemiBold" panose="020B0502040204020203" pitchFamily="34" charset="0"/>
              </a:rPr>
              <a:t>Others</a:t>
            </a:r>
          </a:p>
        </p:txBody>
      </p:sp>
      <p:sp>
        <p:nvSpPr>
          <p:cNvPr id="51" name="Rectangle 50">
            <a:extLst>
              <a:ext uri="{FF2B5EF4-FFF2-40B4-BE49-F238E27FC236}">
                <a16:creationId xmlns:a16="http://schemas.microsoft.com/office/drawing/2014/main" id="{B25A033A-513B-6E0F-1E6A-70D268EC64B4}"/>
              </a:ext>
            </a:extLst>
          </p:cNvPr>
          <p:cNvSpPr/>
          <p:nvPr>
            <p:custDataLst>
              <p:tags r:id="rId2"/>
            </p:custDataLst>
          </p:nvPr>
        </p:nvSpPr>
        <p:spPr bwMode="auto">
          <a:xfrm>
            <a:off x="6693847" y="3245092"/>
            <a:ext cx="1640287" cy="21844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txBody>
          <a:bodyPr vert="horz" wrap="none" lIns="0" tIns="0" rIns="0" bIns="0" numCol="1" rtlCol="0" anchor="t" anchorCtr="0" compatLnSpc="1">
            <a:prstTxWarp prst="textNoShape">
              <a:avLst/>
            </a:prstTxWarp>
            <a:noAutofit/>
          </a:bodyPr>
          <a:lstStyle/>
          <a:p>
            <a:pPr algn="ctr">
              <a:defRPr/>
            </a:pPr>
            <a:r>
              <a:rPr lang="en-CA" altLang="en-US" sz="1000" b="1" dirty="0">
                <a:solidFill>
                  <a:srgbClr val="404040"/>
                </a:solidFill>
                <a:latin typeface="Calibri" panose="020F0502020204030204" pitchFamily="34" charset="0"/>
                <a:ea typeface="Calibri" panose="020F0502020204030204" pitchFamily="34" charset="0"/>
                <a:cs typeface="Calibri" panose="020F0502020204030204" pitchFamily="34" charset="0"/>
              </a:rPr>
              <a:t>2025E</a:t>
            </a:r>
          </a:p>
          <a:p>
            <a:pPr algn="ctr">
              <a:defRPr/>
            </a:pPr>
            <a:r>
              <a:rPr lang="en-CA" sz="1000" b="1" dirty="0">
                <a:solidFill>
                  <a:srgbClr val="404040"/>
                </a:solidFill>
                <a:latin typeface="Calibri" panose="020F0502020204030204" pitchFamily="34" charset="0"/>
                <a:ea typeface="Calibri" panose="020F0502020204030204" pitchFamily="34" charset="0"/>
                <a:cs typeface="Calibri" panose="020F0502020204030204" pitchFamily="34" charset="0"/>
                <a:sym typeface="Bahnschrift Light" panose="020B0502040204020203" pitchFamily="34" charset="0"/>
              </a:rPr>
              <a:t>Guidance</a:t>
            </a:r>
          </a:p>
        </p:txBody>
      </p:sp>
      <p:sp>
        <p:nvSpPr>
          <p:cNvPr id="52" name="Rectangle 51">
            <a:extLst>
              <a:ext uri="{FF2B5EF4-FFF2-40B4-BE49-F238E27FC236}">
                <a16:creationId xmlns:a16="http://schemas.microsoft.com/office/drawing/2014/main" id="{CAE636EA-E185-87B1-0BEC-09C8979FA360}"/>
              </a:ext>
            </a:extLst>
          </p:cNvPr>
          <p:cNvSpPr/>
          <p:nvPr>
            <p:custDataLst>
              <p:tags r:id="rId3"/>
            </p:custDataLst>
          </p:nvPr>
        </p:nvSpPr>
        <p:spPr bwMode="auto">
          <a:xfrm>
            <a:off x="8315859" y="3245092"/>
            <a:ext cx="1652588" cy="21844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txBody>
          <a:bodyPr vert="horz" wrap="none" lIns="0" tIns="0" rIns="0" bIns="0" numCol="1" rtlCol="0" anchor="t" anchorCtr="0" compatLnSpc="1">
            <a:prstTxWarp prst="textNoShape">
              <a:avLst/>
            </a:prstTxWarp>
            <a:noAutofit/>
          </a:bodyPr>
          <a:lstStyle/>
          <a:p>
            <a:pPr algn="ctr">
              <a:defRPr/>
            </a:pPr>
            <a:r>
              <a:rPr lang="en-CA" altLang="en-US" sz="1000" b="1" dirty="0">
                <a:solidFill>
                  <a:srgbClr val="404040"/>
                </a:solidFill>
                <a:latin typeface="Calibri" panose="020F0502020204030204" pitchFamily="34" charset="0"/>
                <a:ea typeface="Calibri" panose="020F0502020204030204" pitchFamily="34" charset="0"/>
                <a:cs typeface="Calibri" panose="020F0502020204030204" pitchFamily="34" charset="0"/>
              </a:rPr>
              <a:t>2029E</a:t>
            </a:r>
          </a:p>
          <a:p>
            <a:pPr algn="ctr">
              <a:defRPr/>
            </a:pPr>
            <a:r>
              <a:rPr lang="en-CA" sz="1000" b="1" dirty="0">
                <a:solidFill>
                  <a:srgbClr val="404040"/>
                </a:solidFill>
                <a:latin typeface="Calibri" panose="020F0502020204030204" pitchFamily="34" charset="0"/>
                <a:ea typeface="Calibri" panose="020F0502020204030204" pitchFamily="34" charset="0"/>
                <a:cs typeface="Calibri" panose="020F0502020204030204" pitchFamily="34" charset="0"/>
                <a:sym typeface="Bahnschrift Light" panose="020B0502040204020203" pitchFamily="34" charset="0"/>
              </a:rPr>
              <a:t>Outlook</a:t>
            </a:r>
          </a:p>
        </p:txBody>
      </p:sp>
      <p:sp>
        <p:nvSpPr>
          <p:cNvPr id="53" name="Rectangle 52">
            <a:extLst>
              <a:ext uri="{FF2B5EF4-FFF2-40B4-BE49-F238E27FC236}">
                <a16:creationId xmlns:a16="http://schemas.microsoft.com/office/drawing/2014/main" id="{D5D433E7-EE5A-7363-BF8F-6CFA2648E577}"/>
              </a:ext>
            </a:extLst>
          </p:cNvPr>
          <p:cNvSpPr/>
          <p:nvPr>
            <p:custDataLst>
              <p:tags r:id="rId4"/>
            </p:custDataLst>
          </p:nvPr>
        </p:nvSpPr>
        <p:spPr bwMode="auto">
          <a:xfrm>
            <a:off x="10495297" y="3235457"/>
            <a:ext cx="617277" cy="46263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txBody>
          <a:bodyPr vert="horz" wrap="none" lIns="0" tIns="0" rIns="0" bIns="0" numCol="1" rtlCol="0" anchor="t" anchorCtr="0" compatLnSpc="1">
            <a:prstTxWarp prst="textNoShape">
              <a:avLst/>
            </a:prstTxWarp>
            <a:noAutofit/>
          </a:bodyPr>
          <a:lstStyle/>
          <a:p>
            <a:pPr algn="ctr">
              <a:defRPr/>
            </a:pPr>
            <a:r>
              <a:rPr lang="en-CA" altLang="en-US" sz="1000" b="1" dirty="0">
                <a:solidFill>
                  <a:srgbClr val="404040"/>
                </a:solidFill>
                <a:latin typeface="Calibri" panose="020F0502020204030204" pitchFamily="34" charset="0"/>
                <a:ea typeface="Calibri" panose="020F0502020204030204" pitchFamily="34" charset="0"/>
                <a:cs typeface="Calibri" panose="020F0502020204030204" pitchFamily="34" charset="0"/>
              </a:rPr>
              <a:t>Nearer-Term &amp; </a:t>
            </a:r>
            <a:br>
              <a:rPr lang="en-CA" altLang="en-US" sz="1000" b="1" dirty="0">
                <a:solidFill>
                  <a:srgbClr val="404040"/>
                </a:solidFill>
                <a:latin typeface="Calibri" panose="020F0502020204030204" pitchFamily="34" charset="0"/>
                <a:ea typeface="Calibri" panose="020F0502020204030204" pitchFamily="34" charset="0"/>
                <a:cs typeface="Calibri" panose="020F0502020204030204" pitchFamily="34" charset="0"/>
              </a:rPr>
            </a:br>
            <a:r>
              <a:rPr lang="en-CA" altLang="en-US" sz="1000" b="1" dirty="0">
                <a:solidFill>
                  <a:srgbClr val="404040"/>
                </a:solidFill>
                <a:latin typeface="Calibri" panose="020F0502020204030204" pitchFamily="34" charset="0"/>
                <a:ea typeface="Calibri" panose="020F0502020204030204" pitchFamily="34" charset="0"/>
                <a:cs typeface="Calibri" panose="020F0502020204030204" pitchFamily="34" charset="0"/>
              </a:rPr>
              <a:t>Longer-Term </a:t>
            </a:r>
            <a:fld id="{D2CB6538-C170-4007-8769-5657A2C1A5EE}" type="datetime'''''''''''''''''''''''''''O''''ptio''''''''n''a''''''li''ty'">
              <a:rPr lang="en-CA" altLang="en-US" sz="1000" b="1" smtClean="0">
                <a:solidFill>
                  <a:srgbClr val="404040"/>
                </a:solidFill>
                <a:latin typeface="Calibri" panose="020F0502020204030204" pitchFamily="34" charset="0"/>
                <a:ea typeface="Calibri" panose="020F0502020204030204" pitchFamily="34" charset="0"/>
                <a:cs typeface="Calibri" panose="020F0502020204030204" pitchFamily="34" charset="0"/>
              </a:rPr>
              <a:pPr algn="ctr">
                <a:defRPr/>
              </a:pPr>
              <a:t>Optionality</a:t>
            </a:fld>
            <a:br>
              <a:rPr lang="en-CA" altLang="en-US" sz="1000" b="1" dirty="0">
                <a:solidFill>
                  <a:srgbClr val="404040"/>
                </a:solidFill>
                <a:latin typeface="Calibri" panose="020F0502020204030204" pitchFamily="34" charset="0"/>
                <a:ea typeface="Calibri" panose="020F0502020204030204" pitchFamily="34" charset="0"/>
                <a:cs typeface="Calibri" panose="020F0502020204030204" pitchFamily="34" charset="0"/>
              </a:rPr>
            </a:br>
            <a:endParaRPr lang="en-CA" sz="1000" b="1" dirty="0">
              <a:solidFill>
                <a:srgbClr val="404040"/>
              </a:solidFill>
              <a:latin typeface="Calibri" panose="020F0502020204030204" pitchFamily="34" charset="0"/>
              <a:ea typeface="Calibri" panose="020F0502020204030204" pitchFamily="34" charset="0"/>
              <a:cs typeface="Calibri" panose="020F0502020204030204" pitchFamily="34" charset="0"/>
              <a:sym typeface="Bahnschrift Light" panose="020B0502040204020203" pitchFamily="34" charset="0"/>
            </a:endParaRPr>
          </a:p>
        </p:txBody>
      </p:sp>
      <p:sp>
        <p:nvSpPr>
          <p:cNvPr id="54" name="TextBox 53">
            <a:extLst>
              <a:ext uri="{FF2B5EF4-FFF2-40B4-BE49-F238E27FC236}">
                <a16:creationId xmlns:a16="http://schemas.microsoft.com/office/drawing/2014/main" id="{D263BB1B-7304-E703-F967-DCDFBEDE71B8}"/>
              </a:ext>
            </a:extLst>
          </p:cNvPr>
          <p:cNvSpPr txBox="1"/>
          <p:nvPr/>
        </p:nvSpPr>
        <p:spPr>
          <a:xfrm>
            <a:off x="10370173" y="1039413"/>
            <a:ext cx="872836" cy="2246769"/>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FFFFFF"/>
              </a:buClr>
              <a:buSzTx/>
              <a:buFontTx/>
              <a:buNone/>
              <a:tabLst/>
              <a:defRPr/>
            </a:pPr>
            <a:r>
              <a:rPr kumimoji="0" lang="en-US" sz="500" b="1" i="0" u="sng" strike="noStrike" kern="0" cap="none" spc="0" normalizeH="0" baseline="0" noProof="0" dirty="0">
                <a:ln>
                  <a:noFill/>
                </a:ln>
                <a:solidFill>
                  <a:schemeClr val="bg1"/>
                </a:solidFill>
                <a:effectLst/>
                <a:uLnTx/>
                <a:uFillTx/>
                <a:latin typeface="Calibri Light" panose="020F0302020204030204" pitchFamily="34" charset="0"/>
                <a:ea typeface="Calibri Light" panose="020F0302020204030204" pitchFamily="34" charset="0"/>
                <a:cs typeface="Calibri Light" panose="020F0302020204030204" pitchFamily="34" charset="0"/>
              </a:rPr>
              <a:t>Expansions</a:t>
            </a:r>
          </a:p>
          <a:p>
            <a:pPr marL="0" marR="0" lvl="0" indent="0" algn="ctr" defTabSz="914400" eaLnBrk="1" fontAlgn="auto" latinLnBrk="0" hangingPunct="1">
              <a:lnSpc>
                <a:spcPct val="100000"/>
              </a:lnSpc>
              <a:spcBef>
                <a:spcPts val="0"/>
              </a:spcBef>
              <a:spcAft>
                <a:spcPts val="0"/>
              </a:spcAft>
              <a:buClr>
                <a:srgbClr val="FFFFFF"/>
              </a:buClr>
              <a:buSzTx/>
              <a:buFontTx/>
              <a:buNone/>
              <a:tabLst/>
              <a:defRPr/>
            </a:pPr>
            <a:r>
              <a:rPr kumimoji="0" lang="en-US" sz="500" b="0" i="0" u="none" strike="noStrike" kern="0" cap="none" spc="0" normalizeH="0" baseline="0" noProof="0" dirty="0">
                <a:ln>
                  <a:noFill/>
                </a:ln>
                <a:solidFill>
                  <a:schemeClr val="bg1"/>
                </a:solidFill>
                <a:effectLst/>
                <a:uLnTx/>
                <a:uFillTx/>
                <a:latin typeface="Calibri Light" panose="020F0302020204030204" pitchFamily="34" charset="0"/>
                <a:ea typeface="Calibri Light" panose="020F0302020204030204" pitchFamily="34" charset="0"/>
                <a:cs typeface="Calibri Light" panose="020F0302020204030204" pitchFamily="34" charset="0"/>
              </a:rPr>
              <a:t>Odyssey Shaft #2</a:t>
            </a:r>
          </a:p>
          <a:p>
            <a:pPr marL="0" marR="0" lvl="0" indent="0" algn="ctr" defTabSz="914400" eaLnBrk="1" fontAlgn="auto" latinLnBrk="0" hangingPunct="1">
              <a:lnSpc>
                <a:spcPct val="100000"/>
              </a:lnSpc>
              <a:spcBef>
                <a:spcPts val="0"/>
              </a:spcBef>
              <a:spcAft>
                <a:spcPts val="0"/>
              </a:spcAft>
              <a:buClr>
                <a:srgbClr val="FFFFFF"/>
              </a:buClr>
              <a:buSzTx/>
              <a:buFontTx/>
              <a:buNone/>
              <a:tabLst/>
              <a:defRPr/>
            </a:pPr>
            <a:r>
              <a:rPr kumimoji="0" lang="en-US" sz="500" b="0" i="0" u="none" strike="noStrike" kern="0" cap="none" spc="0" normalizeH="0" baseline="0" noProof="0" dirty="0">
                <a:ln>
                  <a:noFill/>
                </a:ln>
                <a:solidFill>
                  <a:schemeClr val="bg1"/>
                </a:solidFill>
                <a:effectLst/>
                <a:uLnTx/>
                <a:uFillTx/>
                <a:latin typeface="Calibri Light" panose="020F0302020204030204" pitchFamily="34" charset="0"/>
                <a:ea typeface="Calibri Light" panose="020F0302020204030204" pitchFamily="34" charset="0"/>
                <a:cs typeface="Calibri Light" panose="020F0302020204030204" pitchFamily="34" charset="0"/>
              </a:rPr>
              <a:t>Mantos Blancos Phase II</a:t>
            </a:r>
          </a:p>
          <a:p>
            <a:pPr marL="0" marR="0" lvl="0" indent="0" algn="ctr" defTabSz="914400" eaLnBrk="1" fontAlgn="auto" latinLnBrk="0" hangingPunct="1">
              <a:lnSpc>
                <a:spcPct val="100000"/>
              </a:lnSpc>
              <a:spcBef>
                <a:spcPts val="0"/>
              </a:spcBef>
              <a:spcAft>
                <a:spcPts val="0"/>
              </a:spcAft>
              <a:buClr>
                <a:srgbClr val="FFFFFF"/>
              </a:buClr>
              <a:buSzTx/>
              <a:buFontTx/>
              <a:buNone/>
              <a:tabLst/>
              <a:defRPr/>
            </a:pPr>
            <a:r>
              <a:rPr kumimoji="0" lang="en-US" sz="500" b="0" i="0" u="none" strike="noStrike" kern="0" cap="none" spc="0" normalizeH="0" baseline="0" noProof="0" dirty="0">
                <a:ln>
                  <a:noFill/>
                </a:ln>
                <a:solidFill>
                  <a:schemeClr val="bg1"/>
                </a:solidFill>
                <a:effectLst/>
                <a:uLnTx/>
                <a:uFillTx/>
                <a:latin typeface="Calibri Light" panose="020F0302020204030204" pitchFamily="34" charset="0"/>
                <a:ea typeface="Calibri Light" panose="020F0302020204030204" pitchFamily="34" charset="0"/>
                <a:cs typeface="Calibri Light" panose="020F0302020204030204" pitchFamily="34" charset="0"/>
              </a:rPr>
              <a:t>Island Gold District Expansion</a:t>
            </a:r>
          </a:p>
          <a:p>
            <a:pPr marL="0" marR="0" lvl="0" indent="0" algn="ctr" defTabSz="914400" eaLnBrk="1" fontAlgn="auto" latinLnBrk="0" hangingPunct="1">
              <a:lnSpc>
                <a:spcPct val="100000"/>
              </a:lnSpc>
              <a:spcBef>
                <a:spcPts val="0"/>
              </a:spcBef>
              <a:spcAft>
                <a:spcPts val="0"/>
              </a:spcAft>
              <a:buClr>
                <a:srgbClr val="FFFFFF"/>
              </a:buClr>
              <a:buSzTx/>
              <a:buFontTx/>
              <a:buNone/>
              <a:tabLst/>
              <a:defRPr/>
            </a:pPr>
            <a:r>
              <a:rPr kumimoji="0" lang="en-US" sz="500" b="0" i="0" u="none" strike="noStrike" kern="0" cap="none" spc="0" normalizeH="0" baseline="0" noProof="0" dirty="0">
                <a:ln>
                  <a:noFill/>
                </a:ln>
                <a:solidFill>
                  <a:schemeClr val="bg1"/>
                </a:solidFill>
                <a:effectLst/>
                <a:uLnTx/>
                <a:uFillTx/>
                <a:latin typeface="Calibri Light" panose="020F0302020204030204" pitchFamily="34" charset="0"/>
                <a:ea typeface="Calibri Light" panose="020F0302020204030204" pitchFamily="34" charset="0"/>
                <a:cs typeface="Calibri Light" panose="020F0302020204030204" pitchFamily="34" charset="0"/>
              </a:rPr>
              <a:t>CSA Expansion Project(s)</a:t>
            </a:r>
          </a:p>
          <a:p>
            <a:pPr marL="0" marR="0" lvl="0" indent="0" algn="ctr" defTabSz="914400" eaLnBrk="1" fontAlgn="auto" latinLnBrk="0" hangingPunct="1">
              <a:lnSpc>
                <a:spcPct val="100000"/>
              </a:lnSpc>
              <a:spcBef>
                <a:spcPts val="0"/>
              </a:spcBef>
              <a:spcAft>
                <a:spcPts val="0"/>
              </a:spcAft>
              <a:buClr>
                <a:srgbClr val="FFFFFF"/>
              </a:buClr>
              <a:buSzTx/>
              <a:buFontTx/>
              <a:buNone/>
              <a:tabLst/>
              <a:defRPr/>
            </a:pPr>
            <a:r>
              <a:rPr kumimoji="0" lang="en-US" sz="500" b="0" i="0" u="none" strike="noStrike" kern="0" cap="none" spc="0" normalizeH="0" baseline="0" noProof="0" dirty="0">
                <a:ln>
                  <a:noFill/>
                </a:ln>
                <a:solidFill>
                  <a:schemeClr val="bg1"/>
                </a:solidFill>
                <a:effectLst/>
                <a:uLnTx/>
                <a:uFillTx/>
                <a:latin typeface="Calibri Light" panose="020F0302020204030204" pitchFamily="34" charset="0"/>
                <a:ea typeface="Calibri Light" panose="020F0302020204030204" pitchFamily="34" charset="0"/>
                <a:cs typeface="Calibri Light" panose="020F0302020204030204" pitchFamily="34" charset="0"/>
              </a:rPr>
              <a:t>+ </a:t>
            </a:r>
          </a:p>
          <a:p>
            <a:pPr marL="0" marR="0" lvl="0" indent="0" algn="ctr" defTabSz="914400" eaLnBrk="1" fontAlgn="auto" latinLnBrk="0" hangingPunct="1">
              <a:lnSpc>
                <a:spcPct val="100000"/>
              </a:lnSpc>
              <a:spcBef>
                <a:spcPts val="0"/>
              </a:spcBef>
              <a:spcAft>
                <a:spcPts val="0"/>
              </a:spcAft>
              <a:buClr>
                <a:srgbClr val="FFFFFF"/>
              </a:buClr>
              <a:buSzTx/>
              <a:buFontTx/>
              <a:buNone/>
              <a:tabLst/>
              <a:defRPr/>
            </a:pPr>
            <a:r>
              <a:rPr kumimoji="0" lang="en-US" sz="500" b="1" i="0" u="sng" strike="noStrike" kern="0" cap="none" spc="0" normalizeH="0" baseline="0" noProof="0" dirty="0">
                <a:ln>
                  <a:noFill/>
                </a:ln>
                <a:solidFill>
                  <a:schemeClr val="bg1"/>
                </a:solidFill>
                <a:effectLst/>
                <a:uLnTx/>
                <a:uFillTx/>
                <a:latin typeface="Calibri Light" panose="020F0302020204030204" pitchFamily="34" charset="0"/>
                <a:ea typeface="Calibri Light" panose="020F0302020204030204" pitchFamily="34" charset="0"/>
                <a:cs typeface="Calibri Light" panose="020F0302020204030204" pitchFamily="34" charset="0"/>
              </a:rPr>
              <a:t>Development</a:t>
            </a:r>
          </a:p>
          <a:p>
            <a:pPr marL="0" marR="0" lvl="0" indent="0" algn="ctr" defTabSz="914400" eaLnBrk="1" fontAlgn="auto" latinLnBrk="0" hangingPunct="1">
              <a:lnSpc>
                <a:spcPct val="100000"/>
              </a:lnSpc>
              <a:spcBef>
                <a:spcPts val="0"/>
              </a:spcBef>
              <a:spcAft>
                <a:spcPts val="0"/>
              </a:spcAft>
              <a:buClr>
                <a:srgbClr val="FFFFFF"/>
              </a:buClr>
              <a:buSzTx/>
              <a:buFontTx/>
              <a:buNone/>
              <a:tabLst/>
              <a:defRPr/>
            </a:pPr>
            <a:r>
              <a:rPr kumimoji="0" lang="en-US" sz="500" b="0" i="0" u="none" strike="noStrike" kern="0" cap="none" spc="0" normalizeH="0" baseline="0" noProof="0" dirty="0">
                <a:ln>
                  <a:noFill/>
                </a:ln>
                <a:solidFill>
                  <a:schemeClr val="bg1"/>
                </a:solidFill>
                <a:effectLst/>
                <a:uLnTx/>
                <a:uFillTx/>
                <a:latin typeface="Calibri Light" panose="020F0302020204030204" pitchFamily="34" charset="0"/>
                <a:ea typeface="Calibri Light" panose="020F0302020204030204" pitchFamily="34" charset="0"/>
                <a:cs typeface="Calibri Light" panose="020F0302020204030204" pitchFamily="34" charset="0"/>
              </a:rPr>
              <a:t>Amulsar</a:t>
            </a:r>
          </a:p>
          <a:p>
            <a:pPr marL="0" marR="0" lvl="0" indent="0" algn="ctr" defTabSz="914400" eaLnBrk="1" fontAlgn="auto" latinLnBrk="0" hangingPunct="1">
              <a:lnSpc>
                <a:spcPct val="100000"/>
              </a:lnSpc>
              <a:spcBef>
                <a:spcPts val="0"/>
              </a:spcBef>
              <a:spcAft>
                <a:spcPts val="0"/>
              </a:spcAft>
              <a:buClr>
                <a:srgbClr val="FFFFFF"/>
              </a:buClr>
              <a:buSzTx/>
              <a:buFontTx/>
              <a:buNone/>
              <a:tabLst/>
              <a:defRPr/>
            </a:pPr>
            <a:r>
              <a:rPr kumimoji="0" lang="en-US" sz="500" b="0" i="0" u="none" strike="noStrike" kern="0" cap="none" spc="0" normalizeH="0" baseline="0" noProof="0" dirty="0">
                <a:ln>
                  <a:noFill/>
                </a:ln>
                <a:solidFill>
                  <a:schemeClr val="bg1"/>
                </a:solidFill>
                <a:effectLst/>
                <a:uLnTx/>
                <a:uFillTx/>
                <a:latin typeface="Calibri Light" panose="020F0302020204030204" pitchFamily="34" charset="0"/>
                <a:ea typeface="Calibri Light" panose="020F0302020204030204" pitchFamily="34" charset="0"/>
                <a:cs typeface="Calibri Light" panose="020F0302020204030204" pitchFamily="34" charset="0"/>
              </a:rPr>
              <a:t>Costa Fuego</a:t>
            </a:r>
          </a:p>
          <a:p>
            <a:pPr marL="0" marR="0" lvl="0" indent="0" algn="ctr" defTabSz="914400" eaLnBrk="1" fontAlgn="auto" latinLnBrk="0" hangingPunct="1">
              <a:lnSpc>
                <a:spcPct val="100000"/>
              </a:lnSpc>
              <a:spcBef>
                <a:spcPts val="0"/>
              </a:spcBef>
              <a:spcAft>
                <a:spcPts val="0"/>
              </a:spcAft>
              <a:buClr>
                <a:srgbClr val="FFFFFF"/>
              </a:buClr>
              <a:buSzTx/>
              <a:buFontTx/>
              <a:buNone/>
              <a:tabLst/>
              <a:defRPr/>
            </a:pPr>
            <a:r>
              <a:rPr kumimoji="0" lang="en-US" sz="500" b="0" i="0" u="none" strike="noStrike" kern="0" cap="none" spc="0" normalizeH="0" baseline="0" noProof="0" dirty="0">
                <a:ln>
                  <a:noFill/>
                </a:ln>
                <a:solidFill>
                  <a:schemeClr val="bg1"/>
                </a:solidFill>
                <a:effectLst/>
                <a:uLnTx/>
                <a:uFillTx/>
                <a:latin typeface="Calibri Light" panose="020F0302020204030204" pitchFamily="34" charset="0"/>
                <a:ea typeface="Calibri Light" panose="020F0302020204030204" pitchFamily="34" charset="0"/>
                <a:cs typeface="Calibri Light" panose="020F0302020204030204" pitchFamily="34" charset="0"/>
              </a:rPr>
              <a:t>Cariboo</a:t>
            </a:r>
          </a:p>
          <a:p>
            <a:pPr marL="0" marR="0" lvl="0" indent="0" algn="ctr" defTabSz="914400" eaLnBrk="1" fontAlgn="auto" latinLnBrk="0" hangingPunct="1">
              <a:lnSpc>
                <a:spcPct val="100000"/>
              </a:lnSpc>
              <a:spcBef>
                <a:spcPts val="0"/>
              </a:spcBef>
              <a:spcAft>
                <a:spcPts val="0"/>
              </a:spcAft>
              <a:buClr>
                <a:srgbClr val="FFFFFF"/>
              </a:buClr>
              <a:buSzTx/>
              <a:buFontTx/>
              <a:buNone/>
              <a:tabLst/>
              <a:defRPr/>
            </a:pPr>
            <a:r>
              <a:rPr kumimoji="0" lang="en-US" sz="500" b="0" i="0" u="none" strike="noStrike" kern="0" cap="none" spc="0" normalizeH="0" baseline="0" noProof="0" dirty="0">
                <a:ln>
                  <a:noFill/>
                </a:ln>
                <a:solidFill>
                  <a:schemeClr val="bg1"/>
                </a:solidFill>
                <a:effectLst/>
                <a:uLnTx/>
                <a:uFillTx/>
                <a:latin typeface="Calibri Light" panose="020F0302020204030204" pitchFamily="34" charset="0"/>
                <a:ea typeface="Calibri Light" panose="020F0302020204030204" pitchFamily="34" charset="0"/>
                <a:cs typeface="Calibri Light" panose="020F0302020204030204" pitchFamily="34" charset="0"/>
              </a:rPr>
              <a:t>Casino</a:t>
            </a:r>
          </a:p>
          <a:p>
            <a:pPr marL="0" marR="0" lvl="0" indent="0" algn="ctr" defTabSz="914400" eaLnBrk="1" fontAlgn="auto" latinLnBrk="0" hangingPunct="1">
              <a:lnSpc>
                <a:spcPct val="100000"/>
              </a:lnSpc>
              <a:spcBef>
                <a:spcPts val="0"/>
              </a:spcBef>
              <a:spcAft>
                <a:spcPts val="0"/>
              </a:spcAft>
              <a:buClr>
                <a:srgbClr val="FFFFFF"/>
              </a:buClr>
              <a:buSzTx/>
              <a:buFontTx/>
              <a:buNone/>
              <a:tabLst/>
              <a:defRPr/>
            </a:pPr>
            <a:r>
              <a:rPr kumimoji="0" lang="en-US" sz="500" b="0" i="0" u="none" strike="noStrike" kern="0" cap="none" spc="0" normalizeH="0" baseline="0" noProof="0" dirty="0">
                <a:ln>
                  <a:noFill/>
                </a:ln>
                <a:solidFill>
                  <a:schemeClr val="bg1"/>
                </a:solidFill>
                <a:effectLst/>
                <a:uLnTx/>
                <a:uFillTx/>
                <a:latin typeface="Calibri Light" panose="020F0302020204030204" pitchFamily="34" charset="0"/>
                <a:ea typeface="Calibri Light" panose="020F0302020204030204" pitchFamily="34" charset="0"/>
                <a:cs typeface="Calibri Light" panose="020F0302020204030204" pitchFamily="34" charset="0"/>
              </a:rPr>
              <a:t>Cascabel</a:t>
            </a:r>
          </a:p>
          <a:p>
            <a:pPr marL="0" marR="0" lvl="0" indent="0" algn="ctr" defTabSz="914400" eaLnBrk="1" fontAlgn="auto" latinLnBrk="0" hangingPunct="1">
              <a:lnSpc>
                <a:spcPct val="100000"/>
              </a:lnSpc>
              <a:spcBef>
                <a:spcPts val="0"/>
              </a:spcBef>
              <a:spcAft>
                <a:spcPts val="0"/>
              </a:spcAft>
              <a:buClr>
                <a:srgbClr val="FFFFFF"/>
              </a:buClr>
              <a:buSzTx/>
              <a:buFontTx/>
              <a:buNone/>
              <a:tabLst/>
              <a:defRPr/>
            </a:pPr>
            <a:r>
              <a:rPr kumimoji="0" lang="en-US" sz="500" b="0" i="0" u="none" strike="noStrike" kern="0" cap="none" spc="0" normalizeH="0" baseline="0" noProof="0" dirty="0">
                <a:ln>
                  <a:noFill/>
                </a:ln>
                <a:solidFill>
                  <a:schemeClr val="bg1"/>
                </a:solidFill>
                <a:effectLst/>
                <a:uLnTx/>
                <a:uFillTx/>
                <a:latin typeface="Calibri Light" panose="020F0302020204030204" pitchFamily="34" charset="0"/>
                <a:ea typeface="Calibri Light" panose="020F0302020204030204" pitchFamily="34" charset="0"/>
                <a:cs typeface="Calibri Light" panose="020F0302020204030204" pitchFamily="34" charset="0"/>
              </a:rPr>
              <a:t>Copperwood</a:t>
            </a:r>
          </a:p>
          <a:p>
            <a:pPr marL="0" marR="0" lvl="0" indent="0" algn="ctr" defTabSz="914400" eaLnBrk="1" fontAlgn="auto" latinLnBrk="0" hangingPunct="1">
              <a:lnSpc>
                <a:spcPct val="100000"/>
              </a:lnSpc>
              <a:spcBef>
                <a:spcPts val="0"/>
              </a:spcBef>
              <a:spcAft>
                <a:spcPts val="0"/>
              </a:spcAft>
              <a:buClr>
                <a:srgbClr val="FFFFFF"/>
              </a:buClr>
              <a:buSzTx/>
              <a:buFontTx/>
              <a:buNone/>
              <a:tabLst/>
              <a:defRPr/>
            </a:pPr>
            <a:r>
              <a:rPr kumimoji="0" lang="en-US" sz="500" b="0" i="0" u="none" strike="noStrike" kern="0" cap="none" spc="0" normalizeH="0" baseline="0" noProof="0" dirty="0">
                <a:ln>
                  <a:noFill/>
                </a:ln>
                <a:solidFill>
                  <a:schemeClr val="bg1"/>
                </a:solidFill>
                <a:effectLst/>
                <a:uLnTx/>
                <a:uFillTx/>
                <a:latin typeface="Calibri Light" panose="020F0302020204030204" pitchFamily="34" charset="0"/>
                <a:ea typeface="Calibri Light" panose="020F0302020204030204" pitchFamily="34" charset="0"/>
                <a:cs typeface="Calibri Light" panose="020F0302020204030204" pitchFamily="34" charset="0"/>
              </a:rPr>
              <a:t>Hammond Reef</a:t>
            </a:r>
          </a:p>
          <a:p>
            <a:pPr marL="0" marR="0" lvl="0" indent="0" algn="ctr" defTabSz="914400" eaLnBrk="1" fontAlgn="auto" latinLnBrk="0" hangingPunct="1">
              <a:lnSpc>
                <a:spcPct val="100000"/>
              </a:lnSpc>
              <a:spcBef>
                <a:spcPts val="0"/>
              </a:spcBef>
              <a:spcAft>
                <a:spcPts val="0"/>
              </a:spcAft>
              <a:buClr>
                <a:srgbClr val="FFFFFF"/>
              </a:buClr>
              <a:buSzTx/>
              <a:buFontTx/>
              <a:buNone/>
              <a:tabLst/>
              <a:defRPr/>
            </a:pPr>
            <a:r>
              <a:rPr kumimoji="0" lang="en-US" sz="500" b="0" i="0" u="none" strike="noStrike" kern="0" cap="none" spc="0" normalizeH="0" baseline="0" noProof="0" dirty="0">
                <a:ln>
                  <a:noFill/>
                </a:ln>
                <a:solidFill>
                  <a:schemeClr val="bg1"/>
                </a:solidFill>
                <a:effectLst/>
                <a:uLnTx/>
                <a:uFillTx/>
                <a:latin typeface="Calibri Light" panose="020F0302020204030204" pitchFamily="34" charset="0"/>
                <a:ea typeface="Calibri Light" panose="020F0302020204030204" pitchFamily="34" charset="0"/>
                <a:cs typeface="Calibri Light" panose="020F0302020204030204" pitchFamily="34" charset="0"/>
              </a:rPr>
              <a:t>Marban</a:t>
            </a:r>
          </a:p>
          <a:p>
            <a:pPr marL="0" marR="0" lvl="0" indent="0" algn="ctr" defTabSz="914400" eaLnBrk="1" fontAlgn="auto" latinLnBrk="0" hangingPunct="1">
              <a:lnSpc>
                <a:spcPct val="100000"/>
              </a:lnSpc>
              <a:spcBef>
                <a:spcPts val="0"/>
              </a:spcBef>
              <a:spcAft>
                <a:spcPts val="0"/>
              </a:spcAft>
              <a:buClr>
                <a:srgbClr val="FFFFFF"/>
              </a:buClr>
              <a:buSzTx/>
              <a:buFontTx/>
              <a:buNone/>
              <a:tabLst/>
              <a:defRPr/>
            </a:pPr>
            <a:r>
              <a:rPr kumimoji="0" lang="en-US" sz="500" b="0" i="0" u="none" strike="noStrike" kern="0" cap="none" spc="0" normalizeH="0" baseline="0" noProof="0" dirty="0">
                <a:ln>
                  <a:noFill/>
                </a:ln>
                <a:solidFill>
                  <a:schemeClr val="bg1"/>
                </a:solidFill>
                <a:effectLst/>
                <a:uLnTx/>
                <a:uFillTx/>
                <a:latin typeface="Calibri Light" panose="020F0302020204030204" pitchFamily="34" charset="0"/>
                <a:ea typeface="Calibri Light" panose="020F0302020204030204" pitchFamily="34" charset="0"/>
                <a:cs typeface="Calibri Light" panose="020F0302020204030204" pitchFamily="34" charset="0"/>
              </a:rPr>
              <a:t>Shaakichiuwaanaan</a:t>
            </a:r>
          </a:p>
          <a:p>
            <a:pPr marL="0" marR="0" lvl="0" indent="0" algn="ctr" defTabSz="914400" eaLnBrk="1" fontAlgn="auto" latinLnBrk="0" hangingPunct="1">
              <a:lnSpc>
                <a:spcPct val="100000"/>
              </a:lnSpc>
              <a:spcBef>
                <a:spcPts val="0"/>
              </a:spcBef>
              <a:spcAft>
                <a:spcPts val="0"/>
              </a:spcAft>
              <a:buClr>
                <a:srgbClr val="FFFFFF"/>
              </a:buClr>
              <a:buSzTx/>
              <a:buFontTx/>
              <a:buNone/>
              <a:tabLst/>
              <a:defRPr/>
            </a:pPr>
            <a:r>
              <a:rPr kumimoji="0" lang="en-US" sz="500" b="0" i="0" u="none" strike="noStrike" kern="0" cap="none" spc="0" normalizeH="0" baseline="0" noProof="0" dirty="0">
                <a:ln>
                  <a:noFill/>
                </a:ln>
                <a:solidFill>
                  <a:schemeClr val="bg1"/>
                </a:solidFill>
                <a:effectLst/>
                <a:uLnTx/>
                <a:uFillTx/>
                <a:latin typeface="Calibri Light" panose="020F0302020204030204" pitchFamily="34" charset="0"/>
                <a:ea typeface="Calibri Light" panose="020F0302020204030204" pitchFamily="34" charset="0"/>
                <a:cs typeface="Calibri Light" panose="020F0302020204030204" pitchFamily="34" charset="0"/>
              </a:rPr>
              <a:t>Spring Valley</a:t>
            </a:r>
          </a:p>
          <a:p>
            <a:pPr marL="0" marR="0" lvl="0" indent="0" algn="ctr" defTabSz="914400" eaLnBrk="1" fontAlgn="auto" latinLnBrk="0" hangingPunct="1">
              <a:lnSpc>
                <a:spcPct val="100000"/>
              </a:lnSpc>
              <a:spcBef>
                <a:spcPts val="0"/>
              </a:spcBef>
              <a:spcAft>
                <a:spcPts val="0"/>
              </a:spcAft>
              <a:buClr>
                <a:srgbClr val="FFFFFF"/>
              </a:buClr>
              <a:buSzTx/>
              <a:buFontTx/>
              <a:buNone/>
              <a:tabLst/>
              <a:defRPr/>
            </a:pPr>
            <a:r>
              <a:rPr kumimoji="0" lang="en-US" sz="500" b="0" i="0" u="none" strike="noStrike" kern="0" cap="none" spc="0" normalizeH="0" baseline="0" noProof="0" dirty="0">
                <a:ln>
                  <a:noFill/>
                </a:ln>
                <a:solidFill>
                  <a:schemeClr val="bg1"/>
                </a:solidFill>
                <a:effectLst/>
                <a:uLnTx/>
                <a:uFillTx/>
                <a:latin typeface="Calibri Light" panose="020F0302020204030204" pitchFamily="34" charset="0"/>
                <a:ea typeface="Calibri Light" panose="020F0302020204030204" pitchFamily="34" charset="0"/>
                <a:cs typeface="Calibri Light" panose="020F0302020204030204" pitchFamily="34" charset="0"/>
              </a:rPr>
              <a:t>Upper Beaver</a:t>
            </a:r>
            <a:endParaRPr kumimoji="0" lang="en-US" sz="500" b="0" i="0" u="none" strike="noStrike" kern="0" cap="none" spc="0" normalizeH="0" baseline="30000" noProof="0" dirty="0">
              <a:ln>
                <a:noFill/>
              </a:ln>
              <a:solidFill>
                <a:schemeClr val="bg1"/>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a:p>
            <a:pPr marL="0" marR="0" lvl="0" indent="0" algn="ctr" defTabSz="914400" eaLnBrk="1" fontAlgn="auto" latinLnBrk="0" hangingPunct="1">
              <a:lnSpc>
                <a:spcPct val="100000"/>
              </a:lnSpc>
              <a:spcBef>
                <a:spcPts val="0"/>
              </a:spcBef>
              <a:spcAft>
                <a:spcPts val="0"/>
              </a:spcAft>
              <a:buClr>
                <a:srgbClr val="FFFFFF"/>
              </a:buClr>
              <a:buSzTx/>
              <a:buFontTx/>
              <a:buNone/>
              <a:tabLst/>
              <a:defRPr/>
            </a:pPr>
            <a:r>
              <a:rPr kumimoji="0" lang="en-US" sz="500" b="0" i="0" u="none" strike="noStrike" kern="0" cap="none" spc="0" normalizeH="0" baseline="0" noProof="0" dirty="0">
                <a:ln>
                  <a:noFill/>
                </a:ln>
                <a:solidFill>
                  <a:schemeClr val="bg1"/>
                </a:solidFill>
                <a:effectLst/>
                <a:uLnTx/>
                <a:uFillTx/>
                <a:latin typeface="Calibri Light" panose="020F0302020204030204" pitchFamily="34" charset="0"/>
                <a:ea typeface="Calibri Light" panose="020F0302020204030204" pitchFamily="34" charset="0"/>
                <a:cs typeface="Calibri Light" panose="020F0302020204030204" pitchFamily="34" charset="0"/>
              </a:rPr>
              <a:t>West Kenya</a:t>
            </a:r>
          </a:p>
          <a:p>
            <a:pPr marL="0" marR="0" lvl="0" indent="0" algn="ctr" defTabSz="914400" eaLnBrk="1" fontAlgn="auto" latinLnBrk="0" hangingPunct="1">
              <a:lnSpc>
                <a:spcPct val="100000"/>
              </a:lnSpc>
              <a:spcBef>
                <a:spcPts val="0"/>
              </a:spcBef>
              <a:spcAft>
                <a:spcPts val="0"/>
              </a:spcAft>
              <a:buClr>
                <a:srgbClr val="FFFFFF"/>
              </a:buClr>
              <a:buSzTx/>
              <a:buFontTx/>
              <a:buNone/>
              <a:tabLst/>
              <a:defRPr/>
            </a:pPr>
            <a:r>
              <a:rPr kumimoji="0" lang="en-US" sz="500" b="0" i="0" u="none" strike="noStrike" kern="0" cap="none" spc="0" normalizeH="0" baseline="0" noProof="0" dirty="0">
                <a:ln>
                  <a:noFill/>
                </a:ln>
                <a:solidFill>
                  <a:schemeClr val="bg1"/>
                </a:solidFill>
                <a:effectLst/>
                <a:uLnTx/>
                <a:uFillTx/>
                <a:latin typeface="Calibri Light" panose="020F0302020204030204" pitchFamily="34" charset="0"/>
                <a:ea typeface="Calibri Light" panose="020F0302020204030204" pitchFamily="34" charset="0"/>
                <a:cs typeface="Calibri Light" panose="020F0302020204030204" pitchFamily="34" charset="0"/>
              </a:rPr>
              <a:t>WKP</a:t>
            </a:r>
          </a:p>
          <a:p>
            <a:pPr marL="0" marR="0" lvl="0" indent="0" algn="ctr" defTabSz="914400" eaLnBrk="1" fontAlgn="auto" latinLnBrk="0" hangingPunct="1">
              <a:lnSpc>
                <a:spcPct val="100000"/>
              </a:lnSpc>
              <a:spcBef>
                <a:spcPts val="0"/>
              </a:spcBef>
              <a:spcAft>
                <a:spcPts val="0"/>
              </a:spcAft>
              <a:buClr>
                <a:srgbClr val="FFFFFF"/>
              </a:buClr>
              <a:buSzTx/>
              <a:buFontTx/>
              <a:buNone/>
              <a:tabLst/>
              <a:defRPr/>
            </a:pPr>
            <a:r>
              <a:rPr kumimoji="0" lang="en-US" sz="500" b="0" i="0" u="none" strike="noStrike" kern="0" cap="none" spc="0" normalizeH="0" baseline="0" noProof="0" dirty="0">
                <a:ln>
                  <a:noFill/>
                </a:ln>
                <a:solidFill>
                  <a:schemeClr val="bg1"/>
                </a:solidFill>
                <a:effectLst/>
                <a:uLnTx/>
                <a:uFillTx/>
                <a:latin typeface="Calibri Light" panose="020F0302020204030204" pitchFamily="34" charset="0"/>
                <a:ea typeface="Calibri Light" panose="020F0302020204030204" pitchFamily="34" charset="0"/>
                <a:cs typeface="Calibri Light" panose="020F0302020204030204" pitchFamily="34" charset="0"/>
              </a:rPr>
              <a:t>Others</a:t>
            </a:r>
          </a:p>
          <a:p>
            <a:pPr marL="0" marR="0" lvl="0" indent="0" algn="ctr" defTabSz="914400" eaLnBrk="1" fontAlgn="auto" latinLnBrk="0" hangingPunct="1">
              <a:lnSpc>
                <a:spcPct val="100000"/>
              </a:lnSpc>
              <a:spcBef>
                <a:spcPts val="0"/>
              </a:spcBef>
              <a:spcAft>
                <a:spcPts val="0"/>
              </a:spcAft>
              <a:buClr>
                <a:srgbClr val="FFFFFF"/>
              </a:buClr>
              <a:buSzTx/>
              <a:buFontTx/>
              <a:buNone/>
              <a:tabLst/>
              <a:defRPr/>
            </a:pPr>
            <a:r>
              <a:rPr kumimoji="0" lang="en-US" sz="500" b="0" i="0" u="none" strike="noStrike" kern="0" cap="none" spc="0" normalizeH="0" baseline="0" noProof="0" dirty="0">
                <a:ln>
                  <a:noFill/>
                </a:ln>
                <a:solidFill>
                  <a:schemeClr val="bg1"/>
                </a:solidFill>
                <a:effectLst/>
                <a:uLnTx/>
                <a:uFillTx/>
                <a:latin typeface="Calibri Light" panose="020F0302020204030204" pitchFamily="34" charset="0"/>
                <a:ea typeface="Calibri Light" panose="020F0302020204030204" pitchFamily="34" charset="0"/>
                <a:cs typeface="Calibri Light" panose="020F0302020204030204" pitchFamily="34" charset="0"/>
              </a:rPr>
              <a:t>+ </a:t>
            </a:r>
          </a:p>
          <a:p>
            <a:pPr marL="0" marR="0" lvl="0" indent="0" algn="ctr" defTabSz="914400" eaLnBrk="1" fontAlgn="auto" latinLnBrk="0" hangingPunct="1">
              <a:lnSpc>
                <a:spcPct val="100000"/>
              </a:lnSpc>
              <a:spcBef>
                <a:spcPts val="0"/>
              </a:spcBef>
              <a:spcAft>
                <a:spcPts val="0"/>
              </a:spcAft>
              <a:buClr>
                <a:srgbClr val="FFFFFF"/>
              </a:buClr>
              <a:buSzTx/>
              <a:buFontTx/>
              <a:buNone/>
              <a:tabLst/>
              <a:defRPr/>
            </a:pPr>
            <a:r>
              <a:rPr kumimoji="0" lang="en-US" sz="500" b="1" i="0" u="sng" strike="noStrike" kern="0" cap="none" spc="0" normalizeH="0" baseline="0" noProof="0" dirty="0">
                <a:ln>
                  <a:noFill/>
                </a:ln>
                <a:solidFill>
                  <a:schemeClr val="bg1"/>
                </a:solidFill>
                <a:effectLst/>
                <a:uLnTx/>
                <a:uFillTx/>
                <a:latin typeface="Calibri Light" panose="020F0302020204030204" pitchFamily="34" charset="0"/>
                <a:ea typeface="Calibri Light" panose="020F0302020204030204" pitchFamily="34" charset="0"/>
                <a:cs typeface="Calibri Light" panose="020F0302020204030204" pitchFamily="34" charset="0"/>
              </a:rPr>
              <a:t>Exploration</a:t>
            </a:r>
          </a:p>
          <a:p>
            <a:pPr marL="0" marR="0" lvl="0" indent="0" algn="ctr" defTabSz="914400" eaLnBrk="1" fontAlgn="auto" latinLnBrk="0" hangingPunct="1">
              <a:lnSpc>
                <a:spcPct val="100000"/>
              </a:lnSpc>
              <a:spcBef>
                <a:spcPts val="0"/>
              </a:spcBef>
              <a:spcAft>
                <a:spcPts val="0"/>
              </a:spcAft>
              <a:buClr>
                <a:srgbClr val="FFFFFF"/>
              </a:buClr>
              <a:buSzTx/>
              <a:buFontTx/>
              <a:buNone/>
              <a:tabLst/>
              <a:defRPr/>
            </a:pPr>
            <a:r>
              <a:rPr kumimoji="0" lang="en-US" sz="500" b="0" i="0" u="none" strike="noStrike" kern="0" cap="none" spc="0" normalizeH="0" baseline="0" noProof="0" dirty="0">
                <a:ln>
                  <a:noFill/>
                </a:ln>
                <a:solidFill>
                  <a:schemeClr val="bg1"/>
                </a:solidFill>
                <a:effectLst/>
                <a:uLnTx/>
                <a:uFillTx/>
                <a:latin typeface="Calibri Light" panose="020F0302020204030204" pitchFamily="34" charset="0"/>
                <a:ea typeface="Calibri Light" panose="020F0302020204030204" pitchFamily="34" charset="0"/>
                <a:cs typeface="Calibri Light" panose="020F0302020204030204" pitchFamily="34" charset="0"/>
              </a:rPr>
              <a:t>Altar</a:t>
            </a:r>
          </a:p>
          <a:p>
            <a:pPr marL="0" marR="0" lvl="0" indent="0" algn="ctr" defTabSz="914400" eaLnBrk="1" fontAlgn="auto" latinLnBrk="0" hangingPunct="1">
              <a:lnSpc>
                <a:spcPct val="100000"/>
              </a:lnSpc>
              <a:spcBef>
                <a:spcPts val="0"/>
              </a:spcBef>
              <a:spcAft>
                <a:spcPts val="0"/>
              </a:spcAft>
              <a:buClr>
                <a:srgbClr val="FFFFFF"/>
              </a:buClr>
              <a:buSzTx/>
              <a:buFontTx/>
              <a:buNone/>
              <a:tabLst/>
              <a:defRPr/>
            </a:pPr>
            <a:r>
              <a:rPr kumimoji="0" lang="en-US" sz="500" b="0" i="0" u="none" strike="noStrike" kern="0" cap="none" spc="0" normalizeH="0" baseline="0" noProof="0" dirty="0">
                <a:ln>
                  <a:noFill/>
                </a:ln>
                <a:solidFill>
                  <a:schemeClr val="bg1"/>
                </a:solidFill>
                <a:effectLst/>
                <a:uLnTx/>
                <a:uFillTx/>
                <a:latin typeface="Calibri Light" panose="020F0302020204030204" pitchFamily="34" charset="0"/>
                <a:ea typeface="Calibri Light" panose="020F0302020204030204" pitchFamily="34" charset="0"/>
                <a:cs typeface="Calibri Light" panose="020F0302020204030204" pitchFamily="34" charset="0"/>
              </a:rPr>
              <a:t>AntaKori</a:t>
            </a:r>
          </a:p>
          <a:p>
            <a:pPr marL="0" marR="0" lvl="0" indent="0" algn="ctr" defTabSz="914400" eaLnBrk="1" fontAlgn="auto" latinLnBrk="0" hangingPunct="1">
              <a:lnSpc>
                <a:spcPct val="100000"/>
              </a:lnSpc>
              <a:spcBef>
                <a:spcPts val="0"/>
              </a:spcBef>
              <a:spcAft>
                <a:spcPts val="0"/>
              </a:spcAft>
              <a:buClr>
                <a:srgbClr val="FFFFFF"/>
              </a:buClr>
              <a:buSzTx/>
              <a:buFontTx/>
              <a:buNone/>
              <a:tabLst/>
              <a:defRPr/>
            </a:pPr>
            <a:r>
              <a:rPr kumimoji="0" lang="en-US" sz="500" b="0" i="0" u="none" strike="noStrike" kern="0" cap="none" spc="0" normalizeH="0" baseline="0" noProof="0" dirty="0">
                <a:ln>
                  <a:noFill/>
                </a:ln>
                <a:solidFill>
                  <a:schemeClr val="bg1"/>
                </a:solidFill>
                <a:effectLst/>
                <a:uLnTx/>
                <a:uFillTx/>
                <a:latin typeface="Calibri Light" panose="020F0302020204030204" pitchFamily="34" charset="0"/>
                <a:ea typeface="Calibri Light" panose="020F0302020204030204" pitchFamily="34" charset="0"/>
                <a:cs typeface="Calibri Light" panose="020F0302020204030204" pitchFamily="34" charset="0"/>
              </a:rPr>
              <a:t>Whistler</a:t>
            </a:r>
          </a:p>
          <a:p>
            <a:pPr marL="0" marR="0" lvl="0" indent="0" algn="ctr" defTabSz="914400" eaLnBrk="1" fontAlgn="auto" latinLnBrk="0" hangingPunct="1">
              <a:lnSpc>
                <a:spcPct val="100000"/>
              </a:lnSpc>
              <a:spcBef>
                <a:spcPts val="0"/>
              </a:spcBef>
              <a:spcAft>
                <a:spcPts val="0"/>
              </a:spcAft>
              <a:buClr>
                <a:srgbClr val="FFFFFF"/>
              </a:buClr>
              <a:buSzTx/>
              <a:buFontTx/>
              <a:buNone/>
              <a:tabLst/>
              <a:defRPr/>
            </a:pPr>
            <a:r>
              <a:rPr kumimoji="0" lang="en-US" sz="500" b="0" i="0" u="none" strike="noStrike" kern="0" cap="none" spc="0" normalizeH="0" baseline="0" noProof="0" dirty="0">
                <a:ln>
                  <a:noFill/>
                </a:ln>
                <a:solidFill>
                  <a:schemeClr val="bg1"/>
                </a:solidFill>
                <a:effectLst/>
                <a:uLnTx/>
                <a:uFillTx/>
                <a:latin typeface="Calibri Light" panose="020F0302020204030204" pitchFamily="34" charset="0"/>
                <a:ea typeface="Calibri Light" panose="020F0302020204030204" pitchFamily="34" charset="0"/>
                <a:cs typeface="Calibri Light" panose="020F0302020204030204" pitchFamily="34" charset="0"/>
              </a:rPr>
              <a:t>Others</a:t>
            </a:r>
            <a:endParaRPr kumimoji="0" lang="en-CA" sz="500" b="0" i="0" u="none" strike="noStrike" kern="0" cap="none" spc="0" normalizeH="0" baseline="0" noProof="0" dirty="0">
              <a:ln>
                <a:noFill/>
              </a:ln>
              <a:solidFill>
                <a:schemeClr val="bg1"/>
              </a:solidFill>
              <a:effectLst/>
              <a:uLnTx/>
              <a:uFillTx/>
            </a:endParaRPr>
          </a:p>
        </p:txBody>
      </p:sp>
      <p:sp>
        <p:nvSpPr>
          <p:cNvPr id="55" name="TextBox 1">
            <a:extLst>
              <a:ext uri="{FF2B5EF4-FFF2-40B4-BE49-F238E27FC236}">
                <a16:creationId xmlns:a16="http://schemas.microsoft.com/office/drawing/2014/main" id="{B3EA997C-6EF6-3A9D-F0F0-5D4587E943B3}"/>
              </a:ext>
            </a:extLst>
          </p:cNvPr>
          <p:cNvSpPr txBox="1"/>
          <p:nvPr/>
        </p:nvSpPr>
        <p:spPr>
          <a:xfrm>
            <a:off x="8472253" y="1224211"/>
            <a:ext cx="1357784" cy="10598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i="1" dirty="0">
                <a:solidFill>
                  <a:srgbClr val="404040"/>
                </a:solidFill>
                <a:latin typeface="Calibri Light" panose="020F0302020204030204" pitchFamily="34" charset="0"/>
                <a:ea typeface="Calibri Light" panose="020F0302020204030204" pitchFamily="34" charset="0"/>
                <a:cs typeface="Calibri Light" panose="020F0302020204030204" pitchFamily="34" charset="0"/>
              </a:rPr>
              <a:t>2029E outlook represents </a:t>
            </a:r>
            <a:r>
              <a:rPr lang="en-US" sz="1000" b="1" i="1" dirty="0">
                <a:solidFill>
                  <a:srgbClr val="404040"/>
                </a:solidFill>
                <a:latin typeface="Calibri Light" panose="020F0302020204030204" pitchFamily="34" charset="0"/>
                <a:ea typeface="Calibri Light" panose="020F0302020204030204" pitchFamily="34" charset="0"/>
                <a:cs typeface="Calibri Light" panose="020F0302020204030204" pitchFamily="34" charset="0"/>
              </a:rPr>
              <a:t>~40% GEO growth</a:t>
            </a:r>
            <a:r>
              <a:rPr lang="en-US" sz="1000" b="1" i="1" baseline="30000" dirty="0">
                <a:solidFill>
                  <a:srgbClr val="404040"/>
                </a:solidFill>
                <a:latin typeface="Calibri Light" panose="020F0302020204030204" pitchFamily="34" charset="0"/>
                <a:ea typeface="Calibri Light" panose="020F0302020204030204" pitchFamily="34" charset="0"/>
                <a:cs typeface="Calibri Light" panose="020F0302020204030204" pitchFamily="34" charset="0"/>
              </a:rPr>
              <a:t>(</a:t>
            </a:r>
            <a:r>
              <a:rPr lang="en-US" sz="1000" b="1" i="1" baseline="30000" dirty="0" err="1">
                <a:solidFill>
                  <a:srgbClr val="404040"/>
                </a:solidFill>
                <a:latin typeface="Calibri Light" panose="020F0302020204030204" pitchFamily="34" charset="0"/>
                <a:ea typeface="Calibri Light" panose="020F0302020204030204" pitchFamily="34" charset="0"/>
                <a:cs typeface="Calibri Light" panose="020F0302020204030204" pitchFamily="34" charset="0"/>
              </a:rPr>
              <a:t>i</a:t>
            </a:r>
            <a:r>
              <a:rPr lang="en-US" sz="1000" b="1" i="1" baseline="30000" dirty="0">
                <a:solidFill>
                  <a:srgbClr val="404040"/>
                </a:solidFill>
                <a:latin typeface="Calibri Light" panose="020F0302020204030204" pitchFamily="34" charset="0"/>
                <a:ea typeface="Calibri Light" panose="020F0302020204030204" pitchFamily="34" charset="0"/>
                <a:cs typeface="Calibri Light" panose="020F0302020204030204" pitchFamily="34" charset="0"/>
              </a:rPr>
              <a:t>) </a:t>
            </a:r>
            <a:r>
              <a:rPr lang="en-US" sz="1000" i="1" dirty="0">
                <a:solidFill>
                  <a:srgbClr val="404040"/>
                </a:solidFill>
                <a:latin typeface="Calibri Light" panose="020F0302020204030204" pitchFamily="34" charset="0"/>
                <a:ea typeface="Calibri Light" panose="020F0302020204030204" pitchFamily="34" charset="0"/>
                <a:cs typeface="Calibri Light" panose="020F0302020204030204" pitchFamily="34" charset="0"/>
              </a:rPr>
              <a:t>over 2025E with no contingent capital required</a:t>
            </a:r>
            <a:endParaRPr lang="fr-CA" sz="1000" i="1" dirty="0">
              <a:solidFill>
                <a:srgbClr val="404040"/>
              </a:solidFill>
              <a:latin typeface="Calibri Light" panose="020F0302020204030204" pitchFamily="34" charset="0"/>
              <a:ea typeface="Calibri Light" panose="020F0302020204030204" pitchFamily="34" charset="0"/>
              <a:cs typeface="Calibri Light" panose="020F0302020204030204" pitchFamily="34" charset="0"/>
            </a:endParaRPr>
          </a:p>
          <a:p>
            <a:endParaRPr lang="en-CA" sz="80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7" name="TextBox 56">
            <a:extLst>
              <a:ext uri="{FF2B5EF4-FFF2-40B4-BE49-F238E27FC236}">
                <a16:creationId xmlns:a16="http://schemas.microsoft.com/office/drawing/2014/main" id="{4AA424B7-ADC6-B38C-D655-E45460AAE57D}"/>
              </a:ext>
            </a:extLst>
          </p:cNvPr>
          <p:cNvSpPr txBox="1"/>
          <p:nvPr/>
        </p:nvSpPr>
        <p:spPr>
          <a:xfrm>
            <a:off x="9980297" y="867955"/>
            <a:ext cx="1652587" cy="230832"/>
          </a:xfrm>
          <a:prstGeom prst="rect">
            <a:avLst/>
          </a:prstGeom>
          <a:noFill/>
          <a:ln>
            <a:no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85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sym typeface="Bahnschrift SemiBold" panose="020B0502040204020203" pitchFamily="34" charset="0"/>
              </a:rPr>
              <a:t>XXX,000 – </a:t>
            </a:r>
            <a:r>
              <a:rPr lang="en-CA" altLang="en-US" sz="850" b="1" dirty="0">
                <a:solidFill>
                  <a:srgbClr val="FFFFFF"/>
                </a:solidFill>
                <a:latin typeface="Calibri" panose="020F0502020204030204" pitchFamily="34" charset="0"/>
                <a:ea typeface="Calibri" panose="020F0502020204030204" pitchFamily="34" charset="0"/>
                <a:cs typeface="Calibri" panose="020F0502020204030204" pitchFamily="34" charset="0"/>
                <a:sym typeface="Bahnschrift SemiBold" panose="020B0502040204020203" pitchFamily="34" charset="0"/>
              </a:rPr>
              <a:t>XXX,000?</a:t>
            </a:r>
            <a:endParaRPr kumimoji="0" lang="en-CA" sz="850" b="1" i="0" u="none" strike="noStrike" kern="1200" cap="none" spc="0" normalizeH="0" baseline="3000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8" name="TextBox 57">
            <a:extLst>
              <a:ext uri="{FF2B5EF4-FFF2-40B4-BE49-F238E27FC236}">
                <a16:creationId xmlns:a16="http://schemas.microsoft.com/office/drawing/2014/main" id="{06B26E90-630C-8110-2E92-4CF5A18B079F}"/>
              </a:ext>
            </a:extLst>
          </p:cNvPr>
          <p:cNvSpPr txBox="1"/>
          <p:nvPr/>
        </p:nvSpPr>
        <p:spPr>
          <a:xfrm>
            <a:off x="7025046" y="2453877"/>
            <a:ext cx="983853" cy="230832"/>
          </a:xfrm>
          <a:prstGeom prst="rect">
            <a:avLst/>
          </a:prstGeom>
          <a:noFill/>
          <a:ln>
            <a:no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CA" altLang="en-US" sz="900" b="1" dirty="0">
                <a:solidFill>
                  <a:srgbClr val="FFFFFF"/>
                </a:solidFill>
                <a:latin typeface="Calibri" panose="020F0502020204030204" pitchFamily="34" charset="0"/>
                <a:ea typeface="Calibri" panose="020F0502020204030204" pitchFamily="34" charset="0"/>
                <a:cs typeface="Calibri" panose="020F0502020204030204" pitchFamily="34" charset="0"/>
                <a:sym typeface="Bahnschrift SemiBold" panose="020B0502040204020203" pitchFamily="34" charset="0"/>
              </a:rPr>
              <a:t>80</a:t>
            </a:r>
            <a:r>
              <a:rPr kumimoji="0" lang="en-CA" altLang="en-US" sz="9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sym typeface="Bahnschrift SemiBold" panose="020B0502040204020203" pitchFamily="34" charset="0"/>
              </a:rPr>
              <a:t>,000 - 88</a:t>
            </a:r>
            <a:r>
              <a:rPr kumimoji="0" lang="en-CA" sz="9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sym typeface="Bahnschrift SemiBold" panose="020B0502040204020203" pitchFamily="34" charset="0"/>
              </a:rPr>
              <a:t>,000</a:t>
            </a:r>
            <a:endParaRPr kumimoji="0" lang="en-CA" sz="9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59" name="Straight Connector 58">
            <a:extLst>
              <a:ext uri="{FF2B5EF4-FFF2-40B4-BE49-F238E27FC236}">
                <a16:creationId xmlns:a16="http://schemas.microsoft.com/office/drawing/2014/main" id="{C122820D-0A3A-CF2D-A284-F996FF25481C}"/>
              </a:ext>
            </a:extLst>
          </p:cNvPr>
          <p:cNvCxnSpPr>
            <a:cxnSpLocks/>
          </p:cNvCxnSpPr>
          <p:nvPr/>
        </p:nvCxnSpPr>
        <p:spPr bwMode="auto">
          <a:xfrm>
            <a:off x="6037375" y="833675"/>
            <a:ext cx="0" cy="5835140"/>
          </a:xfrm>
          <a:prstGeom prst="line">
            <a:avLst/>
          </a:prstGeom>
          <a:noFill/>
          <a:ln w="9525" cap="flat" cmpd="sng" algn="ctr">
            <a:solidFill>
              <a:srgbClr val="000000">
                <a:shade val="95000"/>
                <a:satMod val="105000"/>
              </a:srgbClr>
            </a:solidFill>
            <a:prstDash val="solid"/>
            <a:headEnd type="none" w="med" len="med"/>
            <a:tailEnd type="none" w="med" len="med"/>
          </a:ln>
          <a:effectLst/>
        </p:spPr>
      </p:cxnSp>
      <p:pic>
        <p:nvPicPr>
          <p:cNvPr id="61" name="Picture 60">
            <a:extLst>
              <a:ext uri="{FF2B5EF4-FFF2-40B4-BE49-F238E27FC236}">
                <a16:creationId xmlns:a16="http://schemas.microsoft.com/office/drawing/2014/main" id="{66BBC208-931A-2B4F-D6AA-8A7359CBA2CF}"/>
              </a:ext>
            </a:extLst>
          </p:cNvPr>
          <p:cNvPicPr>
            <a:picLocks noChangeAspect="1"/>
          </p:cNvPicPr>
          <p:nvPr/>
        </p:nvPicPr>
        <p:blipFill>
          <a:blip r:embed="rId12"/>
          <a:stretch>
            <a:fillRect/>
          </a:stretch>
        </p:blipFill>
        <p:spPr>
          <a:xfrm>
            <a:off x="10808545" y="5617605"/>
            <a:ext cx="1146621" cy="495132"/>
          </a:xfrm>
          <a:prstGeom prst="rect">
            <a:avLst/>
          </a:prstGeom>
        </p:spPr>
      </p:pic>
      <p:sp>
        <p:nvSpPr>
          <p:cNvPr id="62" name="TextBox 61">
            <a:extLst>
              <a:ext uri="{FF2B5EF4-FFF2-40B4-BE49-F238E27FC236}">
                <a16:creationId xmlns:a16="http://schemas.microsoft.com/office/drawing/2014/main" id="{ECF4089C-F49C-CB30-ACA9-1016D70EE5B7}"/>
              </a:ext>
            </a:extLst>
          </p:cNvPr>
          <p:cNvSpPr txBox="1"/>
          <p:nvPr/>
        </p:nvSpPr>
        <p:spPr>
          <a:xfrm>
            <a:off x="7188199" y="6610145"/>
            <a:ext cx="2373571" cy="161583"/>
          </a:xfrm>
          <a:prstGeom prst="rect">
            <a:avLst/>
          </a:prstGeom>
          <a:noFill/>
        </p:spPr>
        <p:txBody>
          <a:bodyPr wrap="square">
            <a:spAutoFit/>
          </a:bodyPr>
          <a:lstStyle/>
          <a:p>
            <a:pPr marL="9525" marR="0" lvl="0" indent="0" algn="l" defTabSz="914400" rtl="0" eaLnBrk="1" fontAlgn="base" latinLnBrk="0" hangingPunct="1">
              <a:lnSpc>
                <a:spcPct val="90000"/>
              </a:lnSpc>
              <a:spcBef>
                <a:spcPts val="968"/>
              </a:spcBef>
              <a:spcAft>
                <a:spcPct val="0"/>
              </a:spcAft>
              <a:buClr>
                <a:srgbClr val="7E7E7E"/>
              </a:buClr>
              <a:buSzPct val="100000"/>
              <a:buFontTx/>
              <a:buNone/>
              <a:tabLst>
                <a:tab pos="266224" algn="l"/>
                <a:tab pos="266700" algn="l"/>
              </a:tabLst>
              <a:defRPr/>
            </a:pPr>
            <a:r>
              <a:rPr lang="en-US" sz="500" dirty="0">
                <a:solidFill>
                  <a:srgbClr val="FFFFFF">
                    <a:lumMod val="50000"/>
                  </a:srgbClr>
                </a:solidFill>
                <a:latin typeface="Calibri Light" panose="020F0302020204030204" pitchFamily="34" charset="0"/>
                <a:ea typeface="Calibri Light" panose="020F0302020204030204" pitchFamily="34" charset="0"/>
                <a:cs typeface="Calibri Light" panose="020F0302020204030204" pitchFamily="34" charset="0"/>
              </a:rPr>
              <a:t>Source: Agnico Eagle Mines Ltd. (September 2025)</a:t>
            </a:r>
          </a:p>
        </p:txBody>
      </p:sp>
      <p:sp>
        <p:nvSpPr>
          <p:cNvPr id="64" name="Slide Number Placeholder 1">
            <a:extLst>
              <a:ext uri="{FF2B5EF4-FFF2-40B4-BE49-F238E27FC236}">
                <a16:creationId xmlns:a16="http://schemas.microsoft.com/office/drawing/2014/main" id="{3F85DE00-65EB-94C1-A3EC-C9B4CD29F42E}"/>
              </a:ext>
            </a:extLst>
          </p:cNvPr>
          <p:cNvSpPr txBox="1">
            <a:spLocks/>
          </p:cNvSpPr>
          <p:nvPr/>
        </p:nvSpPr>
        <p:spPr>
          <a:xfrm>
            <a:off x="11683200" y="6477000"/>
            <a:ext cx="508800" cy="381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ctr">
              <a:buFontTx/>
              <a:buNone/>
              <a:defRPr sz="800" b="1" i="0">
                <a:solidFill>
                  <a:schemeClr val="bg1">
                    <a:lumMod val="50000"/>
                  </a:schemeClr>
                </a:solidFill>
                <a:latin typeface="Calibri" panose="020F0502020204030204" pitchFamily="34" charset="0"/>
                <a:cs typeface="Calibri" panose="020F0502020204030204"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48E574-1D87-436C-A291-A26A60CCA999}" type="slidenum">
              <a:rPr lang="en-US" smtClean="0"/>
              <a:pPr/>
              <a:t>5</a:t>
            </a:fld>
            <a:endParaRPr lang="en-US" dirty="0"/>
          </a:p>
        </p:txBody>
      </p:sp>
    </p:spTree>
    <p:extLst>
      <p:ext uri="{BB962C8B-B14F-4D97-AF65-F5344CB8AC3E}">
        <p14:creationId xmlns:p14="http://schemas.microsoft.com/office/powerpoint/2010/main" val="25594290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683200" y="6477000"/>
            <a:ext cx="508800" cy="381000"/>
          </a:xfrm>
        </p:spPr>
        <p:txBody>
          <a:bodyPr/>
          <a:lstStyle/>
          <a:p>
            <a:pPr>
              <a:defRPr/>
            </a:pPr>
            <a:fld id="{1348E574-1D87-436C-A291-A26A60CCA999}" type="slidenum">
              <a:rPr lang="en-US" smtClean="0">
                <a:latin typeface="Calibri" panose="020F0502020204030204" pitchFamily="34" charset="0"/>
                <a:cs typeface="Calibri" panose="020F0502020204030204" pitchFamily="34" charset="0"/>
              </a:rPr>
              <a:pPr>
                <a:defRPr/>
              </a:pPr>
              <a:t>6</a:t>
            </a:fld>
            <a:endParaRPr lang="en-US" dirty="0">
              <a:latin typeface="Calibri" panose="020F0502020204030204" pitchFamily="34" charset="0"/>
              <a:cs typeface="Calibri" panose="020F0502020204030204" pitchFamily="34" charset="0"/>
            </a:endParaRPr>
          </a:p>
        </p:txBody>
      </p:sp>
      <p:sp>
        <p:nvSpPr>
          <p:cNvPr id="3" name="Title 1"/>
          <p:cNvSpPr txBox="1">
            <a:spLocks/>
          </p:cNvSpPr>
          <p:nvPr/>
        </p:nvSpPr>
        <p:spPr>
          <a:xfrm>
            <a:off x="373622" y="282358"/>
            <a:ext cx="3978727" cy="418111"/>
          </a:xfrm>
          <a:prstGeom prst="rect">
            <a:avLst/>
          </a:prstGeom>
        </p:spPr>
        <p:txBody>
          <a:bodyPr vert="horz" wrap="none" lIns="91440" tIns="45720" rIns="91440" bIns="45720" rtlCol="0" anchor="b">
            <a:noAutofit/>
          </a:bodyPr>
          <a:lstStyle>
            <a:lvl1pPr eaLnBrk="1" fontAlgn="auto" hangingPunct="1">
              <a:lnSpc>
                <a:spcPts val="2100"/>
              </a:lnSpc>
              <a:spcAft>
                <a:spcPts val="0"/>
              </a:spcAft>
              <a:defRPr sz="2000" b="1">
                <a:solidFill>
                  <a:schemeClr val="tx1">
                    <a:lumMod val="65000"/>
                    <a:lumOff val="35000"/>
                  </a:schemeClr>
                </a:solidFill>
                <a:latin typeface="Montserrat" panose="00000500000000000000" pitchFamily="50" charset="0"/>
                <a:ea typeface="+mj-ea"/>
                <a:cs typeface="Arial" panose="020B0604020202020204" pitchFamily="34" charset="0"/>
              </a:defRPr>
            </a:lvl1pPr>
            <a:lvl2pPr algn="ctr" eaLnBrk="1" hangingPunct="1">
              <a:defRPr sz="4400">
                <a:solidFill>
                  <a:schemeClr val="tx2"/>
                </a:solidFill>
              </a:defRPr>
            </a:lvl2pPr>
            <a:lvl3pPr algn="ctr" eaLnBrk="1" hangingPunct="1">
              <a:defRPr sz="4400">
                <a:solidFill>
                  <a:schemeClr val="tx2"/>
                </a:solidFill>
              </a:defRPr>
            </a:lvl3pPr>
            <a:lvl4pPr algn="ctr" eaLnBrk="1" hangingPunct="1">
              <a:defRPr sz="4400">
                <a:solidFill>
                  <a:schemeClr val="tx2"/>
                </a:solidFill>
              </a:defRPr>
            </a:lvl4pPr>
            <a:lvl5pPr algn="ctr" eaLnBrk="1" hangingPunct="1">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pPr>
              <a:lnSpc>
                <a:spcPct val="100000"/>
              </a:lnSpc>
            </a:pPr>
            <a:r>
              <a:rPr lang="en-CA" sz="2200" b="0" dirty="0">
                <a:solidFill>
                  <a:srgbClr val="404040"/>
                </a:solidFill>
                <a:latin typeface="Calibri" panose="020F0502020204030204" pitchFamily="34" charset="0"/>
                <a:ea typeface="Calibri" panose="020F0502020204030204" pitchFamily="34" charset="0"/>
                <a:cs typeface="Calibri" panose="020F0502020204030204" pitchFamily="34" charset="0"/>
              </a:rPr>
              <a:t>ENDNOTES</a:t>
            </a:r>
          </a:p>
        </p:txBody>
      </p:sp>
      <p:sp>
        <p:nvSpPr>
          <p:cNvPr id="5" name="TextBox 4">
            <a:extLst>
              <a:ext uri="{FF2B5EF4-FFF2-40B4-BE49-F238E27FC236}">
                <a16:creationId xmlns:a16="http://schemas.microsoft.com/office/drawing/2014/main" id="{62DA5652-6675-ABF1-25F3-A03A94EA5664}"/>
              </a:ext>
            </a:extLst>
          </p:cNvPr>
          <p:cNvSpPr txBox="1"/>
          <p:nvPr/>
        </p:nvSpPr>
        <p:spPr>
          <a:xfrm>
            <a:off x="399998" y="680566"/>
            <a:ext cx="10875860" cy="1983492"/>
          </a:xfrm>
          <a:prstGeom prst="rect">
            <a:avLst/>
          </a:prstGeom>
          <a:noFill/>
        </p:spPr>
        <p:txBody>
          <a:bodyPr wrap="square">
            <a:spAutoFit/>
          </a:bodyPr>
          <a:lstStyle/>
          <a:p>
            <a:pPr marL="342900" indent="-342900">
              <a:lnSpc>
                <a:spcPct val="106000"/>
              </a:lnSpc>
              <a:buFont typeface="+mj-lt"/>
              <a:buAutoNum type="arabicPeriod"/>
              <a:tabLst>
                <a:tab pos="228600" algn="l"/>
                <a:tab pos="457200" algn="l"/>
              </a:tabLst>
            </a:pPr>
            <a:r>
              <a:rPr lang="en-US" sz="1000" dirty="0">
                <a:solidFill>
                  <a:schemeClr val="accent4">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Data provided by Canaccord Genuity Capital Markets Precious Metals Research, September 2025</a:t>
            </a:r>
          </a:p>
          <a:p>
            <a:pPr marL="342900" indent="-342900">
              <a:lnSpc>
                <a:spcPct val="106000"/>
              </a:lnSpc>
              <a:buFont typeface="+mj-lt"/>
              <a:buAutoNum type="arabicPeriod"/>
              <a:tabLst>
                <a:tab pos="228600" algn="l"/>
                <a:tab pos="457200" algn="l"/>
              </a:tabLst>
            </a:pPr>
            <a:r>
              <a:rPr lang="en-US" sz="1000" dirty="0">
                <a:solidFill>
                  <a:schemeClr val="accent4">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‘Tier-1’ mining jurisdictions defined as: Canada, USA, Australia </a:t>
            </a:r>
          </a:p>
          <a:p>
            <a:pPr marL="342900" indent="-342900">
              <a:lnSpc>
                <a:spcPct val="106000"/>
              </a:lnSpc>
              <a:buFont typeface="+mj-lt"/>
              <a:buAutoNum type="arabicPeriod"/>
              <a:tabLst>
                <a:tab pos="228600" algn="l"/>
                <a:tab pos="457200" algn="l"/>
              </a:tabLst>
            </a:pPr>
            <a:r>
              <a:rPr lang="en-US" sz="1000" dirty="0">
                <a:solidFill>
                  <a:schemeClr val="accent4">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The 2025 outlook (published on February 19, 2025) is based on publicly available forecasts from our operating partners.  When publicly available forecasts on properties are not available, OR Royalties obtains internal forecasts from the producers or uses management’s best estimate. The 2025 guidance uses current 2025 consensus commodity prices and a gold/silver price ratio of 83:1. The 5-year outlook uses current long-term consensus commodity prices and a gold/silver price ratio of 80:1. Optionality bar is illustrative only.</a:t>
            </a:r>
          </a:p>
          <a:p>
            <a:pPr marL="342900" indent="-342900">
              <a:lnSpc>
                <a:spcPct val="106000"/>
              </a:lnSpc>
              <a:buFont typeface="+mj-lt"/>
              <a:buAutoNum type="arabicPeriod"/>
              <a:tabLst>
                <a:tab pos="228600" algn="l"/>
                <a:tab pos="457200" algn="l"/>
              </a:tabLst>
            </a:pPr>
            <a:r>
              <a:rPr lang="en-US" sz="1000" kern="1200" dirty="0">
                <a:solidFill>
                  <a:schemeClr val="accent4">
                    <a:lumMod val="65000"/>
                    <a:lumOff val="35000"/>
                  </a:schemeClr>
                </a:solidFill>
                <a:effectLst/>
                <a:latin typeface="Calibri Light" panose="020F0302020204030204" pitchFamily="34" charset="0"/>
                <a:ea typeface="Calibri Light" panose="020F0302020204030204" pitchFamily="34" charset="0"/>
                <a:cs typeface="Calibri Light" panose="020F0302020204030204" pitchFamily="34" charset="0"/>
              </a:rPr>
              <a:t>Cash margin is a non-IFRS financial performance measure which has no standard definition under IFRS. It is calculated by deducting the cost of sales (excluding depletion) from the revenues. Please refer to the non-IFRS measures provided under the Non-IFRS Measures section of OR Royalties’ MD&amp;A for the three and </a:t>
            </a:r>
            <a:r>
              <a:rPr lang="en-US" sz="1000" dirty="0">
                <a:solidFill>
                  <a:schemeClr val="accent4">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six </a:t>
            </a:r>
            <a:r>
              <a:rPr lang="en-US" sz="1000" kern="1200" dirty="0">
                <a:solidFill>
                  <a:schemeClr val="accent4">
                    <a:lumMod val="65000"/>
                    <a:lumOff val="35000"/>
                  </a:schemeClr>
                </a:solidFill>
                <a:effectLst/>
                <a:latin typeface="Calibri Light" panose="020F0302020204030204" pitchFamily="34" charset="0"/>
                <a:ea typeface="Calibri Light" panose="020F0302020204030204" pitchFamily="34" charset="0"/>
                <a:cs typeface="Calibri Light" panose="020F0302020204030204" pitchFamily="34" charset="0"/>
              </a:rPr>
              <a:t>months ended June 30</a:t>
            </a:r>
            <a:r>
              <a:rPr lang="en-US" sz="1000" kern="1200" baseline="30000" dirty="0">
                <a:solidFill>
                  <a:schemeClr val="accent4">
                    <a:lumMod val="65000"/>
                    <a:lumOff val="35000"/>
                  </a:schemeClr>
                </a:solidFill>
                <a:effectLst/>
                <a:latin typeface="Calibri Light" panose="020F0302020204030204" pitchFamily="34" charset="0"/>
                <a:ea typeface="Calibri Light" panose="020F0302020204030204" pitchFamily="34" charset="0"/>
                <a:cs typeface="Calibri Light" panose="020F0302020204030204" pitchFamily="34" charset="0"/>
              </a:rPr>
              <a:t>th</a:t>
            </a:r>
            <a:r>
              <a:rPr lang="en-US" sz="1000" kern="1200" dirty="0">
                <a:solidFill>
                  <a:schemeClr val="accent4">
                    <a:lumMod val="65000"/>
                    <a:lumOff val="35000"/>
                  </a:schemeClr>
                </a:solidFill>
                <a:effectLst/>
                <a:latin typeface="Calibri Light" panose="020F0302020204030204" pitchFamily="34" charset="0"/>
                <a:ea typeface="Calibri Light" panose="020F0302020204030204" pitchFamily="34" charset="0"/>
                <a:cs typeface="Calibri Light" panose="020F0302020204030204" pitchFamily="34" charset="0"/>
              </a:rPr>
              <a:t>, 2025, and published on </a:t>
            </a:r>
            <a:r>
              <a:rPr lang="en-US" sz="1000" dirty="0">
                <a:solidFill>
                  <a:schemeClr val="accent4">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August</a:t>
            </a:r>
            <a:r>
              <a:rPr lang="en-US" sz="1000" kern="1200" dirty="0">
                <a:solidFill>
                  <a:schemeClr val="accent4">
                    <a:lumMod val="65000"/>
                    <a:lumOff val="35000"/>
                  </a:schemeClr>
                </a:solidFill>
                <a:effectLst/>
                <a:latin typeface="Calibri Light" panose="020F0302020204030204" pitchFamily="34" charset="0"/>
                <a:ea typeface="Calibri Light" panose="020F0302020204030204" pitchFamily="34" charset="0"/>
                <a:cs typeface="Calibri Light" panose="020F0302020204030204" pitchFamily="34" charset="0"/>
              </a:rPr>
              <a:t> </a:t>
            </a:r>
            <a:r>
              <a:rPr lang="en-US" sz="1000" dirty="0">
                <a:solidFill>
                  <a:schemeClr val="accent4">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5</a:t>
            </a:r>
            <a:r>
              <a:rPr lang="en-US" sz="1000" kern="1200" baseline="30000" dirty="0">
                <a:solidFill>
                  <a:schemeClr val="accent4">
                    <a:lumMod val="65000"/>
                    <a:lumOff val="35000"/>
                  </a:schemeClr>
                </a:solidFill>
                <a:effectLst/>
                <a:latin typeface="Calibri Light" panose="020F0302020204030204" pitchFamily="34" charset="0"/>
                <a:ea typeface="Calibri Light" panose="020F0302020204030204" pitchFamily="34" charset="0"/>
                <a:cs typeface="Calibri Light" panose="020F0302020204030204" pitchFamily="34" charset="0"/>
              </a:rPr>
              <a:t>th</a:t>
            </a:r>
            <a:r>
              <a:rPr lang="en-US" sz="1000" kern="1200" dirty="0">
                <a:solidFill>
                  <a:schemeClr val="accent4">
                    <a:lumMod val="65000"/>
                    <a:lumOff val="35000"/>
                  </a:schemeClr>
                </a:solidFill>
                <a:effectLst/>
                <a:latin typeface="Calibri Light" panose="020F0302020204030204" pitchFamily="34" charset="0"/>
                <a:ea typeface="Calibri Light" panose="020F0302020204030204" pitchFamily="34" charset="0"/>
                <a:cs typeface="Calibri Light" panose="020F0302020204030204" pitchFamily="34" charset="0"/>
              </a:rPr>
              <a:t>, 2025. A cash margin of 96.5% was reported for 2024 and a cash margin of 97% was estimated for 2025; </a:t>
            </a:r>
            <a:r>
              <a:rPr lang="en-US" sz="1000" u="sng" kern="1200" dirty="0">
                <a:solidFill>
                  <a:schemeClr val="accent4">
                    <a:lumMod val="65000"/>
                    <a:lumOff val="35000"/>
                  </a:schemeClr>
                </a:solidFill>
                <a:effectLst/>
                <a:latin typeface="Calibri Light" panose="020F0302020204030204" pitchFamily="34" charset="0"/>
                <a:ea typeface="Calibri Light" panose="020F0302020204030204" pitchFamily="34" charset="0"/>
                <a:cs typeface="Calibri Light" panose="020F0302020204030204" pitchFamily="34" charset="0"/>
                <a:hlinkClick r:id="rId3"/>
              </a:rPr>
              <a:t>https://osiskogr.com/app/uploads/2025/02/OR-Q4-2024-MDA_En_Final_for-filing.pdf</a:t>
            </a:r>
            <a:endParaRPr lang="en-US" sz="1000" u="sng" kern="1200" dirty="0">
              <a:solidFill>
                <a:schemeClr val="accent4">
                  <a:lumMod val="65000"/>
                  <a:lumOff val="35000"/>
                </a:schemeClr>
              </a:solidFill>
              <a:effectLst/>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lnSpc>
                <a:spcPct val="106000"/>
              </a:lnSpc>
              <a:buFont typeface="+mj-lt"/>
              <a:buAutoNum type="arabicPeriod"/>
              <a:tabLst>
                <a:tab pos="228600" algn="l"/>
                <a:tab pos="457200" algn="l"/>
              </a:tabLst>
            </a:pPr>
            <a:r>
              <a:rPr lang="en-US" sz="1000" dirty="0">
                <a:solidFill>
                  <a:schemeClr val="accent4">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rPr>
              <a:t>For peer cash margin data, refer to “Triple Flag Precious Metals Corp. Fourth Quarter Report for the Three and Twelve Months ended December 31, 2024” (released 2025-02-19), “Sandstrom Gold Royalties 2024 Annual Report” (released 2025-02-18), “Franco-Nevada Corporation 2024 Annual Report” (released 2025-03-10), “Wheaton Precious Metals 2024 Financial Statements” (released 2025-03-13), and “Royal Gold, Inc. Form 10-K Report for the Fiscal Year Ended December 31, 2024” (released 2025-02-12)</a:t>
            </a:r>
            <a:endParaRPr lang="en-US" sz="1000" kern="1200" dirty="0">
              <a:solidFill>
                <a:schemeClr val="accent4">
                  <a:lumMod val="65000"/>
                  <a:lumOff val="35000"/>
                </a:schemeClr>
              </a:solidFill>
              <a:effectLst/>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lnSpc>
                <a:spcPct val="106000"/>
              </a:lnSpc>
              <a:buFont typeface="+mj-lt"/>
              <a:buAutoNum type="arabicPeriod"/>
              <a:tabLst>
                <a:tab pos="228600" algn="l"/>
                <a:tab pos="457200" algn="l"/>
              </a:tabLst>
            </a:pPr>
            <a:endParaRPr lang="en-US" sz="620" kern="1200" dirty="0">
              <a:solidFill>
                <a:schemeClr val="accent4">
                  <a:lumMod val="65000"/>
                  <a:lumOff val="35000"/>
                </a:schemeClr>
              </a:solidFill>
              <a:effectLst/>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004397973"/>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03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bNumberIsYear val=&quot;0&quot;/&gt;&lt;m_strFormatTime&gt;%y&lt;/m_strFormatTime&gt;&lt;m_yearfmt&gt;&lt;begin val=&quot;4&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8&quot;&gt;&lt;elem m_fUsage=&quot;2.28344364713700853642E+00&quot;&gt;&lt;m_msothmcolidx val=&quot;0&quot;/&gt;&lt;m_rgb r=&quot;D2&quot; g=&quot;A7&quot; b=&quot;2E&quot;/&gt;&lt;/elem&gt;&lt;elem m_fUsage=&quot;2.22825411000000039863E+00&quot;&gt;&lt;m_msothmcolidx val=&quot;0&quot;/&gt;&lt;m_rgb r=&quot;40&quot; g=&quot;40&quot; b=&quot;40&quot;/&gt;&lt;/elem&gt;&lt;elem m_fUsage=&quot;1.34867844010000004218E+00&quot;&gt;&lt;m_msothmcolidx val=&quot;0&quot;/&gt;&lt;m_rgb r=&quot;DA&quot; g=&quot;DA&quot; b=&quot;DA&quot;/&gt;&lt;/elem&gt;&lt;elem m_fUsage=&quot;1.18754100000000017978E+00&quot;&gt;&lt;m_msothmcolidx val=&quot;0&quot;/&gt;&lt;m_rgb r=&quot;6C&quot; g=&quot;6C&quot; b=&quot;6C&quot;/&gt;&lt;/elem&gt;&lt;elem m_fUsage=&quot;9.00000000000000022204E-01&quot;&gt;&lt;m_msothmcolidx val=&quot;0&quot;/&gt;&lt;m_rgb r=&quot;4F&quot; g=&quot;7B&quot; b=&quot;AC&quot;/&gt;&lt;/elem&gt;&lt;elem m_fUsage=&quot;4.23229585221512494275E-01&quot;&gt;&lt;m_msothmcolidx val=&quot;0&quot;/&gt;&lt;m_rgb r=&quot;27&quot; g=&quot;4A&quot; b=&quot;4F&quot;/&gt;&lt;/elem&gt;&lt;elem m_fUsage=&quot;3.87420489000000145552E-01&quot;&gt;&lt;m_msothmcolidx val=&quot;0&quot;/&gt;&lt;m_rgb r=&quot;F3&quot; g=&quot;F3&quot; b=&quot;F3&quot;/&gt;&lt;/elem&gt;&lt;elem m_fUsage=&quot;2.56661826357868549930E-01&quot;&gt;&lt;m_msothmcolidx val=&quot;0&quot;/&gt;&lt;m_rgb r=&quot;3A&quot; g=&quot;5F&quot; b=&quot;63&quot;/&gt;&lt;/elem&gt;&lt;/m_vecMRU&gt;&lt;/m_mruColor&gt;&lt;m_eweekdayFirstOfWeek val=&quot;1&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skKJKzcUdTFhQIotAO4ek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q6HZboTtk_FNUVVm6W82Z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RGo2O28aXdA6zQpO.hvoL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MhkKa4ifWSGPqUH72nydZw"/>
</p:tagLst>
</file>

<file path=ppt/theme/theme1.xml><?xml version="1.0" encoding="utf-8"?>
<a:theme xmlns:a="http://schemas.openxmlformats.org/drawingml/2006/main" name="3_Osisko Gold Royalties Template">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37"/>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182563" marR="0" indent="-182563" algn="l" defTabSz="914400" rtl="0" eaLnBrk="1" fontAlgn="base" latinLnBrk="0" hangingPunct="1">
          <a:lnSpc>
            <a:spcPct val="100000"/>
          </a:lnSpc>
          <a:spcBef>
            <a:spcPct val="50000"/>
          </a:spcBef>
          <a:spcAft>
            <a:spcPct val="0"/>
          </a:spcAft>
          <a:buClrTx/>
          <a:buSzTx/>
          <a:buFontTx/>
          <a:buChar char="•"/>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182563" marR="0" indent="-182563" algn="l" defTabSz="914400" rtl="0" eaLnBrk="1" fontAlgn="base" latinLnBrk="0" hangingPunct="1">
          <a:lnSpc>
            <a:spcPct val="100000"/>
          </a:lnSpc>
          <a:spcBef>
            <a:spcPct val="50000"/>
          </a:spcBef>
          <a:spcAft>
            <a:spcPct val="0"/>
          </a:spcAft>
          <a:buClrTx/>
          <a:buSzTx/>
          <a:buFontTx/>
          <a:buChar char="•"/>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adient 1">
    <a:dk1>
      <a:srgbClr val="000000"/>
    </a:dk1>
    <a:lt1>
      <a:srgbClr val="FFFFFF"/>
    </a:lt1>
    <a:dk2>
      <a:srgbClr val="224B50"/>
    </a:dk2>
    <a:lt2>
      <a:srgbClr val="808080"/>
    </a:lt2>
    <a:accent1>
      <a:srgbClr val="2C2829"/>
    </a:accent1>
    <a:accent2>
      <a:srgbClr val="A18F6A"/>
    </a:accent2>
    <a:accent3>
      <a:srgbClr val="121938"/>
    </a:accent3>
    <a:accent4>
      <a:srgbClr val="A3DAC6"/>
    </a:accent4>
    <a:accent5>
      <a:srgbClr val="DADADA"/>
    </a:accent5>
    <a:accent6>
      <a:srgbClr val="D2A72E"/>
    </a:accent6>
    <a:hlink>
      <a:srgbClr val="0070C0"/>
    </a:hlink>
    <a:folHlink>
      <a:srgbClr val="1B1BFF"/>
    </a:folHlink>
  </a:clrScheme>
  <a:fontScheme name="Custom 1">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radient 1">
    <a:dk1>
      <a:srgbClr val="000000"/>
    </a:dk1>
    <a:lt1>
      <a:srgbClr val="FFFFFF"/>
    </a:lt1>
    <a:dk2>
      <a:srgbClr val="224B50"/>
    </a:dk2>
    <a:lt2>
      <a:srgbClr val="808080"/>
    </a:lt2>
    <a:accent1>
      <a:srgbClr val="2C2829"/>
    </a:accent1>
    <a:accent2>
      <a:srgbClr val="A18F6A"/>
    </a:accent2>
    <a:accent3>
      <a:srgbClr val="121938"/>
    </a:accent3>
    <a:accent4>
      <a:srgbClr val="A3DAC6"/>
    </a:accent4>
    <a:accent5>
      <a:srgbClr val="DADADA"/>
    </a:accent5>
    <a:accent6>
      <a:srgbClr val="D2A72E"/>
    </a:accent6>
    <a:hlink>
      <a:srgbClr val="0070C0"/>
    </a:hlink>
    <a:folHlink>
      <a:srgbClr val="1B1BFF"/>
    </a:folHlink>
  </a:clrScheme>
  <a:fontScheme name="Custom 1">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radient 1">
    <a:dk1>
      <a:srgbClr val="000000"/>
    </a:dk1>
    <a:lt1>
      <a:srgbClr val="FFFFFF"/>
    </a:lt1>
    <a:dk2>
      <a:srgbClr val="224B50"/>
    </a:dk2>
    <a:lt2>
      <a:srgbClr val="808080"/>
    </a:lt2>
    <a:accent1>
      <a:srgbClr val="2C2829"/>
    </a:accent1>
    <a:accent2>
      <a:srgbClr val="A18F6A"/>
    </a:accent2>
    <a:accent3>
      <a:srgbClr val="121938"/>
    </a:accent3>
    <a:accent4>
      <a:srgbClr val="A3DAC6"/>
    </a:accent4>
    <a:accent5>
      <a:srgbClr val="DADADA"/>
    </a:accent5>
    <a:accent6>
      <a:srgbClr val="D2A72E"/>
    </a:accent6>
    <a:hlink>
      <a:srgbClr val="0070C0"/>
    </a:hlink>
    <a:folHlink>
      <a:srgbClr val="1B1BFF"/>
    </a:folHlink>
  </a:clrScheme>
  <a:fontScheme name="Custom 1">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AA7D96FCB25CD4488176E4BCE2E9234" ma:contentTypeVersion="12" ma:contentTypeDescription="Create a new document." ma:contentTypeScope="" ma:versionID="05f5e9948e4aa41a0900c51d070f8b44">
  <xsd:schema xmlns:xsd="http://www.w3.org/2001/XMLSchema" xmlns:xs="http://www.w3.org/2001/XMLSchema" xmlns:p="http://schemas.microsoft.com/office/2006/metadata/properties" xmlns:ns3="0dc04b5d-390b-4281-b28a-85a33d75b390" xmlns:ns4="c99d3e23-0119-4bd1-9116-52093bb0d322" targetNamespace="http://schemas.microsoft.com/office/2006/metadata/properties" ma:root="true" ma:fieldsID="c2783457a6e861412cf9d47e379682ba" ns3:_="" ns4:_="">
    <xsd:import namespace="0dc04b5d-390b-4281-b28a-85a33d75b390"/>
    <xsd:import namespace="c99d3e23-0119-4bd1-9116-52093bb0d32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c04b5d-390b-4281-b28a-85a33d75b3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ystemTags" ma:index="15" nillable="true" ma:displayName="MediaServiceSystemTags" ma:hidden="true" ma:internalName="MediaServiceSystemTags" ma:readOnly="true">
      <xsd:simpleType>
        <xsd:restriction base="dms:Note"/>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9d3e23-0119-4bd1-9116-52093bb0d3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0dc04b5d-390b-4281-b28a-85a33d75b390" xsi:nil="true"/>
  </documentManagement>
</p:properties>
</file>

<file path=customXml/itemProps1.xml><?xml version="1.0" encoding="utf-8"?>
<ds:datastoreItem xmlns:ds="http://schemas.openxmlformats.org/officeDocument/2006/customXml" ds:itemID="{CB599780-0998-4CA8-AEBD-C9650880EC1F}">
  <ds:schemaRefs>
    <ds:schemaRef ds:uri="http://schemas.microsoft.com/sharepoint/v3/contenttype/forms"/>
  </ds:schemaRefs>
</ds:datastoreItem>
</file>

<file path=customXml/itemProps2.xml><?xml version="1.0" encoding="utf-8"?>
<ds:datastoreItem xmlns:ds="http://schemas.openxmlformats.org/officeDocument/2006/customXml" ds:itemID="{4BA83C04-D8DF-42E9-A567-B57E5EE797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c04b5d-390b-4281-b28a-85a33d75b390"/>
    <ds:schemaRef ds:uri="c99d3e23-0119-4bd1-9116-52093bb0d3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7E3F2B6-F6E3-49F6-BD71-11E6EEC017A5}">
  <ds:schemaRefs>
    <ds:schemaRef ds:uri="0dc04b5d-390b-4281-b28a-85a33d75b390"/>
    <ds:schemaRef ds:uri="http://www.w3.org/XML/1998/namespace"/>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c99d3e23-0119-4bd1-9116-52093bb0d322"/>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336086</TotalTime>
  <Words>2339</Words>
  <Application>Microsoft Office PowerPoint</Application>
  <PresentationFormat>Widescreen</PresentationFormat>
  <Paragraphs>117</Paragraphs>
  <Slides>6</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2" baseType="lpstr">
      <vt:lpstr>Calibri</vt:lpstr>
      <vt:lpstr>Arial</vt:lpstr>
      <vt:lpstr>Calibri Light</vt:lpstr>
      <vt:lpstr>Source Sans Pro</vt:lpstr>
      <vt:lpstr>3_Osisko Gold Royalties Template</vt:lpstr>
      <vt:lpstr>think-cell Slide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de la Plante</dc:creator>
  <cp:lastModifiedBy>Grant Moenting</cp:lastModifiedBy>
  <cp:revision>4072</cp:revision>
  <cp:lastPrinted>2024-10-30T20:29:36Z</cp:lastPrinted>
  <dcterms:created xsi:type="dcterms:W3CDTF">2014-04-29T14:47:13Z</dcterms:created>
  <dcterms:modified xsi:type="dcterms:W3CDTF">2025-09-12T14:03:14Z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0x010100BAA7D96FCB25CD4488176E4BCE2E9234</vt:lpwstr>
  </property>
</Properties>
</file>