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tags/tag5.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2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8.xml" ContentType="application/vnd.openxmlformats-officedocument.presentationml.notesSlide+xml"/>
  <Override PartName="/ppt/tags/tag10.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7"/>
  </p:notesMasterIdLst>
  <p:handoutMasterIdLst>
    <p:handoutMasterId r:id="rId38"/>
  </p:handoutMasterIdLst>
  <p:sldIdLst>
    <p:sldId id="733" r:id="rId5"/>
    <p:sldId id="263" r:id="rId6"/>
    <p:sldId id="262" r:id="rId7"/>
    <p:sldId id="850" r:id="rId8"/>
    <p:sldId id="852" r:id="rId9"/>
    <p:sldId id="618" r:id="rId10"/>
    <p:sldId id="760" r:id="rId11"/>
    <p:sldId id="761" r:id="rId12"/>
    <p:sldId id="762" r:id="rId13"/>
    <p:sldId id="853" r:id="rId14"/>
    <p:sldId id="766" r:id="rId15"/>
    <p:sldId id="767" r:id="rId16"/>
    <p:sldId id="741" r:id="rId17"/>
    <p:sldId id="652" r:id="rId18"/>
    <p:sldId id="763" r:id="rId19"/>
    <p:sldId id="646" r:id="rId20"/>
    <p:sldId id="635" r:id="rId21"/>
    <p:sldId id="745" r:id="rId22"/>
    <p:sldId id="755" r:id="rId23"/>
    <p:sldId id="665" r:id="rId24"/>
    <p:sldId id="748" r:id="rId25"/>
    <p:sldId id="758" r:id="rId26"/>
    <p:sldId id="672" r:id="rId27"/>
    <p:sldId id="681" r:id="rId28"/>
    <p:sldId id="764" r:id="rId29"/>
    <p:sldId id="765" r:id="rId30"/>
    <p:sldId id="847" r:id="rId31"/>
    <p:sldId id="848" r:id="rId32"/>
    <p:sldId id="849" r:id="rId33"/>
    <p:sldId id="661" r:id="rId34"/>
    <p:sldId id="697" r:id="rId35"/>
    <p:sldId id="642" r:id="rId36"/>
  </p:sldIdLst>
  <p:sldSz cx="12192000" cy="6858000"/>
  <p:notesSz cx="7004050" cy="9290050"/>
  <p:defaultText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42"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B4B4"/>
    <a:srgbClr val="FFFBF4"/>
    <a:srgbClr val="46616D"/>
    <a:srgbClr val="4F575D"/>
    <a:srgbClr val="BF951B"/>
    <a:srgbClr val="D5BA6B"/>
    <a:srgbClr val="AFABAB"/>
    <a:srgbClr val="E0C892"/>
    <a:srgbClr val="97A4B8"/>
    <a:srgbClr val="E8F2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55" autoAdjust="0"/>
    <p:restoredTop sz="81265" autoAdjust="0"/>
  </p:normalViewPr>
  <p:slideViewPr>
    <p:cSldViewPr snapToGrid="0">
      <p:cViewPr>
        <p:scale>
          <a:sx n="55" d="100"/>
          <a:sy n="55" d="100"/>
        </p:scale>
        <p:origin x="28" y="28"/>
      </p:cViewPr>
      <p:guideLst>
        <p:guide orient="horz" pos="4042"/>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1" Type="http://schemas.openxmlformats.org/officeDocument/2006/relationships/image" Target="../media/image44.jpg"/></Relationships>
</file>

<file path=ppt/diagrams/_rels/drawing1.xml.rels><?xml version="1.0" encoding="UTF-8" standalone="yes"?>
<Relationships xmlns="http://schemas.openxmlformats.org/package/2006/relationships"><Relationship Id="rId1" Type="http://schemas.openxmlformats.org/officeDocument/2006/relationships/image" Target="../media/image44.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F10B6A-4022-4474-AA6A-88AEDA383419}" type="doc">
      <dgm:prSet loTypeId="urn:microsoft.com/office/officeart/2005/8/layout/vList3" loCatId="list" qsTypeId="urn:microsoft.com/office/officeart/2005/8/quickstyle/simple2" qsCatId="simple" csTypeId="urn:microsoft.com/office/officeart/2005/8/colors/accent1_2" csCatId="accent1" phldr="1"/>
      <dgm:spPr/>
    </dgm:pt>
    <dgm:pt modelId="{A6E49E93-8E13-4BE9-9F90-4D56B0EAD75B}">
      <dgm:prSet custT="1"/>
      <dgm:spPr>
        <a:solidFill>
          <a:schemeClr val="bg1">
            <a:lumMod val="95000"/>
          </a:schemeClr>
        </a:solidFill>
      </dgm:spPr>
      <dgm:t>
        <a:bodyPr/>
        <a:lstStyle/>
        <a:p>
          <a:pPr algn="l">
            <a:lnSpc>
              <a:spcPts val="1900"/>
            </a:lnSpc>
          </a:pPr>
          <a:r>
            <a:rPr lang="en-CA" sz="1400" i="0" dirty="0">
              <a:solidFill>
                <a:srgbClr val="4F575D"/>
              </a:solidFill>
            </a:rPr>
            <a:t>“</a:t>
          </a:r>
          <a:r>
            <a:rPr lang="en-US" sz="1400" i="0" dirty="0">
              <a:solidFill>
                <a:srgbClr val="4F575D"/>
              </a:solidFill>
            </a:rPr>
            <a:t>Developments like these help mines get built faster… These investments are needed to support critical minerals development in the region, improve community access and safety, and create good mining jobs…” – </a:t>
          </a:r>
          <a:r>
            <a:rPr lang="en-CA" sz="1400" b="1" i="0" dirty="0">
              <a:solidFill>
                <a:srgbClr val="4F575D"/>
              </a:solidFill>
            </a:rPr>
            <a:t>The Honourable Jonathan Wilkinson, </a:t>
          </a:r>
          <a:r>
            <a:rPr lang="en-US" sz="1400" b="1" i="0" dirty="0">
              <a:solidFill>
                <a:srgbClr val="4F575D"/>
              </a:solidFill>
            </a:rPr>
            <a:t>Minister of Energy and Natural Resources</a:t>
          </a:r>
          <a:endParaRPr lang="en-CA" sz="1400" b="1" i="0" dirty="0">
            <a:solidFill>
              <a:srgbClr val="4F575D"/>
            </a:solidFill>
          </a:endParaRPr>
        </a:p>
      </dgm:t>
    </dgm:pt>
    <dgm:pt modelId="{0350CD27-9EDE-4A94-B1AE-0D49FCC842F4}" type="parTrans" cxnId="{ED7A372C-8F3C-4F1A-A6FC-D7FABCE380E4}">
      <dgm:prSet/>
      <dgm:spPr/>
      <dgm:t>
        <a:bodyPr/>
        <a:lstStyle/>
        <a:p>
          <a:endParaRPr lang="en-CA"/>
        </a:p>
      </dgm:t>
    </dgm:pt>
    <dgm:pt modelId="{675DBA8F-10EA-4B75-B859-9F4C98F09705}" type="sibTrans" cxnId="{ED7A372C-8F3C-4F1A-A6FC-D7FABCE380E4}">
      <dgm:prSet/>
      <dgm:spPr/>
      <dgm:t>
        <a:bodyPr/>
        <a:lstStyle/>
        <a:p>
          <a:endParaRPr lang="en-CA"/>
        </a:p>
      </dgm:t>
    </dgm:pt>
    <dgm:pt modelId="{6EDFEEB7-3735-4A23-9C36-315F6510DBF1}" type="pres">
      <dgm:prSet presAssocID="{B7F10B6A-4022-4474-AA6A-88AEDA383419}" presName="linearFlow" presStyleCnt="0">
        <dgm:presLayoutVars>
          <dgm:dir/>
          <dgm:resizeHandles val="exact"/>
        </dgm:presLayoutVars>
      </dgm:prSet>
      <dgm:spPr/>
    </dgm:pt>
    <dgm:pt modelId="{BDC163C3-E5E6-4A74-952E-54923D63CE5D}" type="pres">
      <dgm:prSet presAssocID="{A6E49E93-8E13-4BE9-9F90-4D56B0EAD75B}" presName="composite" presStyleCnt="0"/>
      <dgm:spPr/>
    </dgm:pt>
    <dgm:pt modelId="{20F90293-CAEE-4C65-B37B-16A2A8EAB879}" type="pres">
      <dgm:prSet presAssocID="{A6E49E93-8E13-4BE9-9F90-4D56B0EAD75B}" presName="imgShp" presStyleLbl="fgImgPlace1" presStyleIdx="0" presStyleCnt="1" custScaleX="113315" custScaleY="113315" custLinFactX="-100000" custLinFactNeighborX="-168941" custLinFactNeighborY="-2482"/>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8EC60711-90E4-447F-854D-C55981166C2F}" type="pres">
      <dgm:prSet presAssocID="{A6E49E93-8E13-4BE9-9F90-4D56B0EAD75B}" presName="txShp" presStyleLbl="node1" presStyleIdx="0" presStyleCnt="1" custScaleX="137536" custLinFactNeighborX="2404" custLinFactNeighborY="1407">
        <dgm:presLayoutVars>
          <dgm:bulletEnabled val="1"/>
        </dgm:presLayoutVars>
      </dgm:prSet>
      <dgm:spPr/>
    </dgm:pt>
  </dgm:ptLst>
  <dgm:cxnLst>
    <dgm:cxn modelId="{ED7A372C-8F3C-4F1A-A6FC-D7FABCE380E4}" srcId="{B7F10B6A-4022-4474-AA6A-88AEDA383419}" destId="{A6E49E93-8E13-4BE9-9F90-4D56B0EAD75B}" srcOrd="0" destOrd="0" parTransId="{0350CD27-9EDE-4A94-B1AE-0D49FCC842F4}" sibTransId="{675DBA8F-10EA-4B75-B859-9F4C98F09705}"/>
    <dgm:cxn modelId="{E55B0E3B-E0D7-415A-95B2-BD4EF0E2DC55}" type="presOf" srcId="{B7F10B6A-4022-4474-AA6A-88AEDA383419}" destId="{6EDFEEB7-3735-4A23-9C36-315F6510DBF1}" srcOrd="0" destOrd="0" presId="urn:microsoft.com/office/officeart/2005/8/layout/vList3"/>
    <dgm:cxn modelId="{143D60A8-A4F4-4D0F-AA76-17AA6302B272}" type="presOf" srcId="{A6E49E93-8E13-4BE9-9F90-4D56B0EAD75B}" destId="{8EC60711-90E4-447F-854D-C55981166C2F}" srcOrd="0" destOrd="0" presId="urn:microsoft.com/office/officeart/2005/8/layout/vList3"/>
    <dgm:cxn modelId="{F1DBAE24-6D72-4790-86E6-F5E49BE94324}" type="presParOf" srcId="{6EDFEEB7-3735-4A23-9C36-315F6510DBF1}" destId="{BDC163C3-E5E6-4A74-952E-54923D63CE5D}" srcOrd="0" destOrd="0" presId="urn:microsoft.com/office/officeart/2005/8/layout/vList3"/>
    <dgm:cxn modelId="{5F4338BA-161A-4725-98B5-AB858AB01F15}" type="presParOf" srcId="{BDC163C3-E5E6-4A74-952E-54923D63CE5D}" destId="{20F90293-CAEE-4C65-B37B-16A2A8EAB879}" srcOrd="0" destOrd="0" presId="urn:microsoft.com/office/officeart/2005/8/layout/vList3"/>
    <dgm:cxn modelId="{9B0C3F00-1334-4CF3-9BB7-2DD730315DC2}" type="presParOf" srcId="{BDC163C3-E5E6-4A74-952E-54923D63CE5D}" destId="{8EC60711-90E4-447F-854D-C55981166C2F}" srcOrd="1" destOrd="0" presId="urn:microsoft.com/office/officeart/2005/8/layout/vList3"/>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C60711-90E4-447F-854D-C55981166C2F}">
      <dsp:nvSpPr>
        <dsp:cNvPr id="0" name=""/>
        <dsp:cNvSpPr/>
      </dsp:nvSpPr>
      <dsp:spPr>
        <a:xfrm rot="10800000">
          <a:off x="583940" y="78417"/>
          <a:ext cx="9101662" cy="967292"/>
        </a:xfrm>
        <a:prstGeom prst="homePlate">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26549" tIns="53340" rIns="99568" bIns="53340" numCol="1" spcCol="1270" anchor="ctr" anchorCtr="0">
          <a:noAutofit/>
        </a:bodyPr>
        <a:lstStyle/>
        <a:p>
          <a:pPr marL="0" lvl="0" indent="0" algn="l" defTabSz="622300">
            <a:lnSpc>
              <a:spcPts val="1900"/>
            </a:lnSpc>
            <a:spcBef>
              <a:spcPct val="0"/>
            </a:spcBef>
            <a:spcAft>
              <a:spcPct val="35000"/>
            </a:spcAft>
            <a:buNone/>
          </a:pPr>
          <a:r>
            <a:rPr lang="en-CA" sz="1400" i="0" kern="1200" dirty="0">
              <a:solidFill>
                <a:srgbClr val="4F575D"/>
              </a:solidFill>
            </a:rPr>
            <a:t>“</a:t>
          </a:r>
          <a:r>
            <a:rPr lang="en-US" sz="1400" i="0" kern="1200" dirty="0">
              <a:solidFill>
                <a:srgbClr val="4F575D"/>
              </a:solidFill>
            </a:rPr>
            <a:t>Developments like these help mines get built faster… These investments are needed to support critical minerals development in the region, improve community access and safety, and create good mining jobs…” – </a:t>
          </a:r>
          <a:r>
            <a:rPr lang="en-CA" sz="1400" b="1" i="0" kern="1200" dirty="0">
              <a:solidFill>
                <a:srgbClr val="4F575D"/>
              </a:solidFill>
            </a:rPr>
            <a:t>The Honourable Jonathan Wilkinson, </a:t>
          </a:r>
          <a:r>
            <a:rPr lang="en-US" sz="1400" b="1" i="0" kern="1200" dirty="0">
              <a:solidFill>
                <a:srgbClr val="4F575D"/>
              </a:solidFill>
            </a:rPr>
            <a:t>Minister of Energy and Natural Resources</a:t>
          </a:r>
          <a:endParaRPr lang="en-CA" sz="1400" b="1" i="0" kern="1200" dirty="0">
            <a:solidFill>
              <a:srgbClr val="4F575D"/>
            </a:solidFill>
          </a:endParaRPr>
        </a:p>
      </dsp:txBody>
      <dsp:txXfrm rot="10800000">
        <a:off x="825763" y="78417"/>
        <a:ext cx="8859839" cy="967292"/>
      </dsp:txXfrm>
    </dsp:sp>
    <dsp:sp modelId="{20F90293-CAEE-4C65-B37B-16A2A8EAB879}">
      <dsp:nvSpPr>
        <dsp:cNvPr id="0" name=""/>
        <dsp:cNvSpPr/>
      </dsp:nvSpPr>
      <dsp:spPr>
        <a:xfrm>
          <a:off x="0" y="0"/>
          <a:ext cx="1096086" cy="109608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1075DBC-8071-AF41-9D25-3C357EC6B540}"/>
              </a:ext>
            </a:extLst>
          </p:cNvPr>
          <p:cNvSpPr>
            <a:spLocks noGrp="1"/>
          </p:cNvSpPr>
          <p:nvPr>
            <p:ph type="hdr" sz="quarter"/>
          </p:nvPr>
        </p:nvSpPr>
        <p:spPr>
          <a:xfrm>
            <a:off x="1" y="1"/>
            <a:ext cx="3035088" cy="466117"/>
          </a:xfrm>
          <a:prstGeom prst="rect">
            <a:avLst/>
          </a:prstGeom>
        </p:spPr>
        <p:txBody>
          <a:bodyPr vert="horz" lIns="93087" tIns="46544" rIns="93087" bIns="46544" rtlCol="0"/>
          <a:lstStyle>
            <a:lvl1pPr algn="l">
              <a:defRPr sz="1200"/>
            </a:lvl1pPr>
          </a:lstStyle>
          <a:p>
            <a:endParaRPr lang="en-US" dirty="0"/>
          </a:p>
        </p:txBody>
      </p:sp>
      <p:sp>
        <p:nvSpPr>
          <p:cNvPr id="3" name="Date Placeholder 2">
            <a:extLst>
              <a:ext uri="{FF2B5EF4-FFF2-40B4-BE49-F238E27FC236}">
                <a16:creationId xmlns:a16="http://schemas.microsoft.com/office/drawing/2014/main" id="{066826C8-D947-AD41-B8F1-6DF49CE76C6B}"/>
              </a:ext>
            </a:extLst>
          </p:cNvPr>
          <p:cNvSpPr>
            <a:spLocks noGrp="1"/>
          </p:cNvSpPr>
          <p:nvPr>
            <p:ph type="dt" sz="quarter" idx="1"/>
          </p:nvPr>
        </p:nvSpPr>
        <p:spPr>
          <a:xfrm>
            <a:off x="3967343" y="1"/>
            <a:ext cx="3035088" cy="466117"/>
          </a:xfrm>
          <a:prstGeom prst="rect">
            <a:avLst/>
          </a:prstGeom>
        </p:spPr>
        <p:txBody>
          <a:bodyPr vert="horz" lIns="93087" tIns="46544" rIns="93087" bIns="46544" rtlCol="0"/>
          <a:lstStyle>
            <a:lvl1pPr algn="r">
              <a:defRPr sz="1200"/>
            </a:lvl1pPr>
          </a:lstStyle>
          <a:p>
            <a:fld id="{2782FE03-C462-C046-BAC0-9567E8946E09}" type="datetimeFigureOut">
              <a:rPr lang="en-US" smtClean="0"/>
              <a:t>9/5/2025</a:t>
            </a:fld>
            <a:endParaRPr lang="en-US" dirty="0"/>
          </a:p>
        </p:txBody>
      </p:sp>
      <p:sp>
        <p:nvSpPr>
          <p:cNvPr id="4" name="Footer Placeholder 3">
            <a:extLst>
              <a:ext uri="{FF2B5EF4-FFF2-40B4-BE49-F238E27FC236}">
                <a16:creationId xmlns:a16="http://schemas.microsoft.com/office/drawing/2014/main" id="{589465CC-CBEE-4146-9CE9-4E32CF4891CB}"/>
              </a:ext>
            </a:extLst>
          </p:cNvPr>
          <p:cNvSpPr>
            <a:spLocks noGrp="1"/>
          </p:cNvSpPr>
          <p:nvPr>
            <p:ph type="ftr" sz="quarter" idx="2"/>
          </p:nvPr>
        </p:nvSpPr>
        <p:spPr>
          <a:xfrm>
            <a:off x="1" y="8823936"/>
            <a:ext cx="3035088" cy="466116"/>
          </a:xfrm>
          <a:prstGeom prst="rect">
            <a:avLst/>
          </a:prstGeom>
        </p:spPr>
        <p:txBody>
          <a:bodyPr vert="horz" lIns="93087" tIns="46544" rIns="93087" bIns="46544"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62B4830-D75B-934C-B915-5344C2022E91}"/>
              </a:ext>
            </a:extLst>
          </p:cNvPr>
          <p:cNvSpPr>
            <a:spLocks noGrp="1"/>
          </p:cNvSpPr>
          <p:nvPr>
            <p:ph type="sldNum" sz="quarter" idx="3"/>
          </p:nvPr>
        </p:nvSpPr>
        <p:spPr>
          <a:xfrm>
            <a:off x="3967343" y="8823936"/>
            <a:ext cx="3035088" cy="466116"/>
          </a:xfrm>
          <a:prstGeom prst="rect">
            <a:avLst/>
          </a:prstGeom>
        </p:spPr>
        <p:txBody>
          <a:bodyPr vert="horz" lIns="93087" tIns="46544" rIns="93087" bIns="46544" rtlCol="0" anchor="b"/>
          <a:lstStyle>
            <a:lvl1pPr algn="r">
              <a:defRPr sz="1200"/>
            </a:lvl1pPr>
          </a:lstStyle>
          <a:p>
            <a:fld id="{4BAACFC9-B133-E743-85AF-BC9A55481E11}" type="slidenum">
              <a:rPr lang="en-US" smtClean="0"/>
              <a:t>‹#›</a:t>
            </a:fld>
            <a:endParaRPr lang="en-US" dirty="0"/>
          </a:p>
        </p:txBody>
      </p:sp>
    </p:spTree>
    <p:extLst>
      <p:ext uri="{BB962C8B-B14F-4D97-AF65-F5344CB8AC3E}">
        <p14:creationId xmlns:p14="http://schemas.microsoft.com/office/powerpoint/2010/main" val="23850148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5088" cy="466117"/>
          </a:xfrm>
          <a:prstGeom prst="rect">
            <a:avLst/>
          </a:prstGeom>
        </p:spPr>
        <p:txBody>
          <a:bodyPr vert="horz" lIns="93087" tIns="46544" rIns="93087" bIns="46544" rtlCol="0"/>
          <a:lstStyle>
            <a:lvl1pPr algn="l">
              <a:defRPr sz="1200"/>
            </a:lvl1pPr>
          </a:lstStyle>
          <a:p>
            <a:endParaRPr lang="en-ES"/>
          </a:p>
        </p:txBody>
      </p:sp>
      <p:sp>
        <p:nvSpPr>
          <p:cNvPr id="3" name="Date Placeholder 2"/>
          <p:cNvSpPr>
            <a:spLocks noGrp="1"/>
          </p:cNvSpPr>
          <p:nvPr>
            <p:ph type="dt" idx="1"/>
          </p:nvPr>
        </p:nvSpPr>
        <p:spPr>
          <a:xfrm>
            <a:off x="3967343" y="1"/>
            <a:ext cx="3035088" cy="466117"/>
          </a:xfrm>
          <a:prstGeom prst="rect">
            <a:avLst/>
          </a:prstGeom>
        </p:spPr>
        <p:txBody>
          <a:bodyPr vert="horz" lIns="93087" tIns="46544" rIns="93087" bIns="46544" rtlCol="0"/>
          <a:lstStyle>
            <a:lvl1pPr algn="r">
              <a:defRPr sz="1200"/>
            </a:lvl1pPr>
          </a:lstStyle>
          <a:p>
            <a:fld id="{2B9351A0-7626-0E49-97E9-D4B255D5B74E}" type="datetimeFigureOut">
              <a:rPr lang="en-ES" smtClean="0"/>
              <a:t>09/05/2025</a:t>
            </a:fld>
            <a:endParaRPr lang="en-ES"/>
          </a:p>
        </p:txBody>
      </p:sp>
      <p:sp>
        <p:nvSpPr>
          <p:cNvPr id="4" name="Slide Image Placeholder 3"/>
          <p:cNvSpPr>
            <a:spLocks noGrp="1" noRot="1" noChangeAspect="1"/>
          </p:cNvSpPr>
          <p:nvPr>
            <p:ph type="sldImg" idx="2"/>
          </p:nvPr>
        </p:nvSpPr>
        <p:spPr>
          <a:xfrm>
            <a:off x="715963" y="1160463"/>
            <a:ext cx="5572125" cy="3135312"/>
          </a:xfrm>
          <a:prstGeom prst="rect">
            <a:avLst/>
          </a:prstGeom>
          <a:noFill/>
          <a:ln w="12700">
            <a:solidFill>
              <a:prstClr val="black"/>
            </a:solidFill>
          </a:ln>
        </p:spPr>
        <p:txBody>
          <a:bodyPr vert="horz" lIns="93087" tIns="46544" rIns="93087" bIns="46544" rtlCol="0" anchor="ctr"/>
          <a:lstStyle/>
          <a:p>
            <a:endParaRPr lang="en-ES"/>
          </a:p>
        </p:txBody>
      </p:sp>
      <p:sp>
        <p:nvSpPr>
          <p:cNvPr id="5" name="Notes Placeholder 4"/>
          <p:cNvSpPr>
            <a:spLocks noGrp="1"/>
          </p:cNvSpPr>
          <p:nvPr>
            <p:ph type="body" sz="quarter" idx="3"/>
          </p:nvPr>
        </p:nvSpPr>
        <p:spPr>
          <a:xfrm>
            <a:off x="700405" y="4470836"/>
            <a:ext cx="5603240" cy="3657957"/>
          </a:xfrm>
          <a:prstGeom prst="rect">
            <a:avLst/>
          </a:prstGeom>
        </p:spPr>
        <p:txBody>
          <a:bodyPr vert="horz" lIns="93087" tIns="46544" rIns="93087" bIns="46544"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6" name="Footer Placeholder 5"/>
          <p:cNvSpPr>
            <a:spLocks noGrp="1"/>
          </p:cNvSpPr>
          <p:nvPr>
            <p:ph type="ftr" sz="quarter" idx="4"/>
          </p:nvPr>
        </p:nvSpPr>
        <p:spPr>
          <a:xfrm>
            <a:off x="1" y="8823936"/>
            <a:ext cx="3035088" cy="466116"/>
          </a:xfrm>
          <a:prstGeom prst="rect">
            <a:avLst/>
          </a:prstGeom>
        </p:spPr>
        <p:txBody>
          <a:bodyPr vert="horz" lIns="93087" tIns="46544" rIns="93087" bIns="46544" rtlCol="0" anchor="b"/>
          <a:lstStyle>
            <a:lvl1pPr algn="l">
              <a:defRPr sz="1200"/>
            </a:lvl1pPr>
          </a:lstStyle>
          <a:p>
            <a:endParaRPr lang="en-ES"/>
          </a:p>
        </p:txBody>
      </p:sp>
      <p:sp>
        <p:nvSpPr>
          <p:cNvPr id="7" name="Slide Number Placeholder 6"/>
          <p:cNvSpPr>
            <a:spLocks noGrp="1"/>
          </p:cNvSpPr>
          <p:nvPr>
            <p:ph type="sldNum" sz="quarter" idx="5"/>
          </p:nvPr>
        </p:nvSpPr>
        <p:spPr>
          <a:xfrm>
            <a:off x="3967343" y="8823936"/>
            <a:ext cx="3035088" cy="466116"/>
          </a:xfrm>
          <a:prstGeom prst="rect">
            <a:avLst/>
          </a:prstGeom>
        </p:spPr>
        <p:txBody>
          <a:bodyPr vert="horz" lIns="93087" tIns="46544" rIns="93087" bIns="46544" rtlCol="0" anchor="b"/>
          <a:lstStyle>
            <a:lvl1pPr algn="r">
              <a:defRPr sz="1200"/>
            </a:lvl1pPr>
          </a:lstStyle>
          <a:p>
            <a:fld id="{9611E8F5-6A80-7247-A0F0-6ED01E1EFEC9}" type="slidenum">
              <a:rPr lang="en-ES" smtClean="0"/>
              <a:t>‹#›</a:t>
            </a:fld>
            <a:endParaRPr lang="en-ES"/>
          </a:p>
        </p:txBody>
      </p:sp>
    </p:spTree>
    <p:extLst>
      <p:ext uri="{BB962C8B-B14F-4D97-AF65-F5344CB8AC3E}">
        <p14:creationId xmlns:p14="http://schemas.microsoft.com/office/powerpoint/2010/main" val="2032630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611E8F5-6A80-7247-A0F0-6ED01E1EFEC9}" type="slidenum">
              <a:rPr lang="en-ES" smtClean="0"/>
              <a:t>1</a:t>
            </a:fld>
            <a:endParaRPr lang="en-ES"/>
          </a:p>
        </p:txBody>
      </p:sp>
    </p:spTree>
    <p:extLst>
      <p:ext uri="{BB962C8B-B14F-4D97-AF65-F5344CB8AC3E}">
        <p14:creationId xmlns:p14="http://schemas.microsoft.com/office/powerpoint/2010/main" val="1293876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11E8F5-6A80-7247-A0F0-6ED01E1EFEC9}" type="slidenum">
              <a:rPr kumimoji="0" lang="en-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8732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11E8F5-6A80-7247-A0F0-6ED01E1EFEC9}" type="slidenum">
              <a:rPr kumimoji="0" lang="en-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689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11E8F5-6A80-7247-A0F0-6ED01E1EFEC9}" type="slidenum">
              <a:rPr kumimoji="0" lang="en-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96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611E8F5-6A80-7247-A0F0-6ED01E1EFEC9}" type="slidenum">
              <a:rPr lang="en-ES" smtClean="0"/>
              <a:t>13</a:t>
            </a:fld>
            <a:endParaRPr lang="en-ES"/>
          </a:p>
        </p:txBody>
      </p:sp>
    </p:spTree>
    <p:extLst>
      <p:ext uri="{BB962C8B-B14F-4D97-AF65-F5344CB8AC3E}">
        <p14:creationId xmlns:p14="http://schemas.microsoft.com/office/powerpoint/2010/main" val="2508080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611E8F5-6A80-7247-A0F0-6ED01E1EFEC9}" type="slidenum">
              <a:rPr lang="en-ES" smtClean="0"/>
              <a:t>14</a:t>
            </a:fld>
            <a:endParaRPr lang="en-ES"/>
          </a:p>
        </p:txBody>
      </p:sp>
    </p:spTree>
    <p:extLst>
      <p:ext uri="{BB962C8B-B14F-4D97-AF65-F5344CB8AC3E}">
        <p14:creationId xmlns:p14="http://schemas.microsoft.com/office/powerpoint/2010/main" val="3718620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11E8F5-6A80-7247-A0F0-6ED01E1EFEC9}" type="slidenum">
              <a:rPr kumimoji="0" lang="en-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5852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dirty="0"/>
          </a:p>
        </p:txBody>
      </p:sp>
      <p:sp>
        <p:nvSpPr>
          <p:cNvPr id="4" name="Slide Number Placeholder 3"/>
          <p:cNvSpPr>
            <a:spLocks noGrp="1"/>
          </p:cNvSpPr>
          <p:nvPr>
            <p:ph type="sldNum" sz="quarter" idx="5"/>
          </p:nvPr>
        </p:nvSpPr>
        <p:spPr/>
        <p:txBody>
          <a:bodyPr/>
          <a:lstStyle/>
          <a:p>
            <a:fld id="{9611E8F5-6A80-7247-A0F0-6ED01E1EFEC9}" type="slidenum">
              <a:rPr lang="en-ES" smtClean="0"/>
              <a:t>16</a:t>
            </a:fld>
            <a:endParaRPr lang="en-ES"/>
          </a:p>
        </p:txBody>
      </p:sp>
    </p:spTree>
    <p:extLst>
      <p:ext uri="{BB962C8B-B14F-4D97-AF65-F5344CB8AC3E}">
        <p14:creationId xmlns:p14="http://schemas.microsoft.com/office/powerpoint/2010/main" val="3204291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611E8F5-6A80-7247-A0F0-6ED01E1EFEC9}" type="slidenum">
              <a:rPr lang="en-ES" smtClean="0"/>
              <a:t>17</a:t>
            </a:fld>
            <a:endParaRPr lang="en-ES"/>
          </a:p>
        </p:txBody>
      </p:sp>
    </p:spTree>
    <p:extLst>
      <p:ext uri="{BB962C8B-B14F-4D97-AF65-F5344CB8AC3E}">
        <p14:creationId xmlns:p14="http://schemas.microsoft.com/office/powerpoint/2010/main" val="378122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11E8F5-6A80-7247-A0F0-6ED01E1EFEC9}" type="slidenum">
              <a:rPr kumimoji="0" lang="en-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6590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11E8F5-6A80-7247-A0F0-6ED01E1EFEC9}" type="slidenum">
              <a:rPr kumimoji="0" lang="en-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0862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611E8F5-6A80-7247-A0F0-6ED01E1EFEC9}" type="slidenum">
              <a:rPr lang="en-ES" smtClean="0"/>
              <a:t>2</a:t>
            </a:fld>
            <a:endParaRPr lang="en-ES"/>
          </a:p>
        </p:txBody>
      </p:sp>
    </p:spTree>
    <p:extLst>
      <p:ext uri="{BB962C8B-B14F-4D97-AF65-F5344CB8AC3E}">
        <p14:creationId xmlns:p14="http://schemas.microsoft.com/office/powerpoint/2010/main" val="31138699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11E8F5-6A80-7247-A0F0-6ED01E1EFEC9}" type="slidenum">
              <a:rPr lang="en-ES" smtClean="0"/>
              <a:t>20</a:t>
            </a:fld>
            <a:endParaRPr lang="en-ES"/>
          </a:p>
        </p:txBody>
      </p:sp>
    </p:spTree>
    <p:extLst>
      <p:ext uri="{BB962C8B-B14F-4D97-AF65-F5344CB8AC3E}">
        <p14:creationId xmlns:p14="http://schemas.microsoft.com/office/powerpoint/2010/main" val="921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611E8F5-6A80-7247-A0F0-6ED01E1EFEC9}" type="slidenum">
              <a:rPr lang="en-ES" smtClean="0"/>
              <a:t>21</a:t>
            </a:fld>
            <a:endParaRPr lang="en-ES"/>
          </a:p>
        </p:txBody>
      </p:sp>
    </p:spTree>
    <p:extLst>
      <p:ext uri="{BB962C8B-B14F-4D97-AF65-F5344CB8AC3E}">
        <p14:creationId xmlns:p14="http://schemas.microsoft.com/office/powerpoint/2010/main" val="9262888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611E8F5-6A80-7247-A0F0-6ED01E1EFEC9}" type="slidenum">
              <a:rPr lang="en-ES" smtClean="0"/>
              <a:t>22</a:t>
            </a:fld>
            <a:endParaRPr lang="en-ES"/>
          </a:p>
        </p:txBody>
      </p:sp>
    </p:spTree>
    <p:extLst>
      <p:ext uri="{BB962C8B-B14F-4D97-AF65-F5344CB8AC3E}">
        <p14:creationId xmlns:p14="http://schemas.microsoft.com/office/powerpoint/2010/main" val="27309627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611E8F5-6A80-7247-A0F0-6ED01E1EFEC9}" type="slidenum">
              <a:rPr lang="en-ES" smtClean="0"/>
              <a:t>23</a:t>
            </a:fld>
            <a:endParaRPr lang="en-ES"/>
          </a:p>
        </p:txBody>
      </p:sp>
    </p:spTree>
    <p:extLst>
      <p:ext uri="{BB962C8B-B14F-4D97-AF65-F5344CB8AC3E}">
        <p14:creationId xmlns:p14="http://schemas.microsoft.com/office/powerpoint/2010/main" val="16065454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611E8F5-6A80-7247-A0F0-6ED01E1EFEC9}" type="slidenum">
              <a:rPr lang="en-ES" smtClean="0"/>
              <a:t>24</a:t>
            </a:fld>
            <a:endParaRPr lang="en-ES"/>
          </a:p>
        </p:txBody>
      </p:sp>
    </p:spTree>
    <p:extLst>
      <p:ext uri="{BB962C8B-B14F-4D97-AF65-F5344CB8AC3E}">
        <p14:creationId xmlns:p14="http://schemas.microsoft.com/office/powerpoint/2010/main" val="28902188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11E8F5-6A80-7247-A0F0-6ED01E1EFEC9}" type="slidenum">
              <a:rPr kumimoji="0" lang="en-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46480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11E8F5-6A80-7247-A0F0-6ED01E1EFEC9}" type="slidenum">
              <a:rPr kumimoji="0" lang="en-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33034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9B303-57D0-0251-C3BC-1F2AA02230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0CC905-AB7D-AC17-EED4-BCDF08A002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861C94-8C4A-B082-4F9F-559E56B3668B}"/>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180E3BFD-03F9-C019-4509-A9252BF57A4B}"/>
              </a:ext>
            </a:extLst>
          </p:cNvPr>
          <p:cNvSpPr>
            <a:spLocks noGrp="1"/>
          </p:cNvSpPr>
          <p:nvPr>
            <p:ph type="sldNum" sz="quarter" idx="5"/>
          </p:nvPr>
        </p:nvSpPr>
        <p:spPr/>
        <p:txBody>
          <a:bodyPr/>
          <a:lstStyle/>
          <a:p>
            <a:fld id="{9611E8F5-6A80-7247-A0F0-6ED01E1EFEC9}" type="slidenum">
              <a:rPr lang="en-ES" smtClean="0"/>
              <a:t>27</a:t>
            </a:fld>
            <a:endParaRPr lang="en-ES"/>
          </a:p>
        </p:txBody>
      </p:sp>
    </p:spTree>
    <p:extLst>
      <p:ext uri="{BB962C8B-B14F-4D97-AF65-F5344CB8AC3E}">
        <p14:creationId xmlns:p14="http://schemas.microsoft.com/office/powerpoint/2010/main" val="32323965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2A3AD-34C9-BC2E-DFA0-DB53327577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0F4B69-DC0E-246F-A921-BD14B06B60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05C4C4-176D-6234-A64D-B71892CB3BE8}"/>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981ED4D7-8DC3-849B-42D6-31C8C5C5EA10}"/>
              </a:ext>
            </a:extLst>
          </p:cNvPr>
          <p:cNvSpPr>
            <a:spLocks noGrp="1"/>
          </p:cNvSpPr>
          <p:nvPr>
            <p:ph type="sldNum" sz="quarter" idx="5"/>
          </p:nvPr>
        </p:nvSpPr>
        <p:spPr/>
        <p:txBody>
          <a:bodyPr/>
          <a:lstStyle/>
          <a:p>
            <a:fld id="{9611E8F5-6A80-7247-A0F0-6ED01E1EFEC9}" type="slidenum">
              <a:rPr lang="en-ES" smtClean="0"/>
              <a:t>28</a:t>
            </a:fld>
            <a:endParaRPr lang="en-ES"/>
          </a:p>
        </p:txBody>
      </p:sp>
    </p:spTree>
    <p:extLst>
      <p:ext uri="{BB962C8B-B14F-4D97-AF65-F5344CB8AC3E}">
        <p14:creationId xmlns:p14="http://schemas.microsoft.com/office/powerpoint/2010/main" val="13883259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B3CF1-42DE-BE34-C591-ECA31E0E07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26194-8B43-DAB3-2A4C-4DBD484C20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62C438-1888-DD7E-5F5C-091A36E92B75}"/>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E82763AD-3DAF-D32E-2B47-153EFDA269A9}"/>
              </a:ext>
            </a:extLst>
          </p:cNvPr>
          <p:cNvSpPr>
            <a:spLocks noGrp="1"/>
          </p:cNvSpPr>
          <p:nvPr>
            <p:ph type="sldNum" sz="quarter" idx="5"/>
          </p:nvPr>
        </p:nvSpPr>
        <p:spPr/>
        <p:txBody>
          <a:bodyPr/>
          <a:lstStyle/>
          <a:p>
            <a:fld id="{9611E8F5-6A80-7247-A0F0-6ED01E1EFEC9}" type="slidenum">
              <a:rPr lang="en-ES" smtClean="0"/>
              <a:t>29</a:t>
            </a:fld>
            <a:endParaRPr lang="en-ES"/>
          </a:p>
        </p:txBody>
      </p:sp>
    </p:spTree>
    <p:extLst>
      <p:ext uri="{BB962C8B-B14F-4D97-AF65-F5344CB8AC3E}">
        <p14:creationId xmlns:p14="http://schemas.microsoft.com/office/powerpoint/2010/main" val="2400708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dirty="0"/>
          </a:p>
        </p:txBody>
      </p:sp>
      <p:sp>
        <p:nvSpPr>
          <p:cNvPr id="4" name="Slide Number Placeholder 3"/>
          <p:cNvSpPr>
            <a:spLocks noGrp="1"/>
          </p:cNvSpPr>
          <p:nvPr>
            <p:ph type="sldNum" sz="quarter" idx="5"/>
          </p:nvPr>
        </p:nvSpPr>
        <p:spPr/>
        <p:txBody>
          <a:bodyPr/>
          <a:lstStyle/>
          <a:p>
            <a:fld id="{9611E8F5-6A80-7247-A0F0-6ED01E1EFEC9}" type="slidenum">
              <a:rPr lang="en-ES" smtClean="0"/>
              <a:t>3</a:t>
            </a:fld>
            <a:endParaRPr lang="en-ES"/>
          </a:p>
        </p:txBody>
      </p:sp>
    </p:spTree>
    <p:extLst>
      <p:ext uri="{BB962C8B-B14F-4D97-AF65-F5344CB8AC3E}">
        <p14:creationId xmlns:p14="http://schemas.microsoft.com/office/powerpoint/2010/main" val="10229106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611E8F5-6A80-7247-A0F0-6ED01E1EFEC9}" type="slidenum">
              <a:rPr lang="en-ES" smtClean="0"/>
              <a:t>30</a:t>
            </a:fld>
            <a:endParaRPr lang="en-ES"/>
          </a:p>
        </p:txBody>
      </p:sp>
    </p:spTree>
    <p:extLst>
      <p:ext uri="{BB962C8B-B14F-4D97-AF65-F5344CB8AC3E}">
        <p14:creationId xmlns:p14="http://schemas.microsoft.com/office/powerpoint/2010/main" val="21736325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611E8F5-6A80-7247-A0F0-6ED01E1EFEC9}" type="slidenum">
              <a:rPr lang="en-ES" smtClean="0"/>
              <a:t>31</a:t>
            </a:fld>
            <a:endParaRPr lang="en-ES"/>
          </a:p>
        </p:txBody>
      </p:sp>
    </p:spTree>
    <p:extLst>
      <p:ext uri="{BB962C8B-B14F-4D97-AF65-F5344CB8AC3E}">
        <p14:creationId xmlns:p14="http://schemas.microsoft.com/office/powerpoint/2010/main" val="4970671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611E8F5-6A80-7247-A0F0-6ED01E1EFEC9}" type="slidenum">
              <a:rPr lang="en-ES" smtClean="0"/>
              <a:t>32</a:t>
            </a:fld>
            <a:endParaRPr lang="en-ES"/>
          </a:p>
        </p:txBody>
      </p:sp>
    </p:spTree>
    <p:extLst>
      <p:ext uri="{BB962C8B-B14F-4D97-AF65-F5344CB8AC3E}">
        <p14:creationId xmlns:p14="http://schemas.microsoft.com/office/powerpoint/2010/main" val="1690150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524F1-4FDD-1AD0-D48F-CFFBD89987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C7E948-0D63-049B-5B01-0BE043A6FC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C06780-2B97-6CDC-BC7C-5D9119E33F23}"/>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D516B008-0584-67A9-E9FF-52FBDDF50D9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11E8F5-6A80-7247-A0F0-6ED01E1EFEC9}" type="slidenum">
              <a:rPr kumimoji="0" lang="en-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0935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4DCCB-4CBB-D262-1E9E-27C6459298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B2BA77-906B-1DAF-B96A-7B36540131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8EBDF7-9424-FF17-EBAF-5B9A73FC7F70}"/>
              </a:ext>
            </a:extLst>
          </p:cNvPr>
          <p:cNvSpPr>
            <a:spLocks noGrp="1"/>
          </p:cNvSpPr>
          <p:nvPr>
            <p:ph type="body" idx="1"/>
          </p:nvPr>
        </p:nvSpPr>
        <p:spPr/>
        <p:txBody>
          <a:bodyPr/>
          <a:lstStyle/>
          <a:p>
            <a:endParaRPr lang="en-CA" b="0" dirty="0"/>
          </a:p>
        </p:txBody>
      </p:sp>
      <p:sp>
        <p:nvSpPr>
          <p:cNvPr id="4" name="Slide Number Placeholder 3">
            <a:extLst>
              <a:ext uri="{FF2B5EF4-FFF2-40B4-BE49-F238E27FC236}">
                <a16:creationId xmlns:a16="http://schemas.microsoft.com/office/drawing/2014/main" id="{59927F4F-3467-03BC-01FB-B6258B5A93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11E8F5-6A80-7247-A0F0-6ED01E1EFEC9}" type="slidenum">
              <a:rPr kumimoji="0" lang="en-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314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dirty="0"/>
          </a:p>
        </p:txBody>
      </p:sp>
      <p:sp>
        <p:nvSpPr>
          <p:cNvPr id="4" name="Slide Number Placeholder 3"/>
          <p:cNvSpPr>
            <a:spLocks noGrp="1"/>
          </p:cNvSpPr>
          <p:nvPr>
            <p:ph type="sldNum" sz="quarter" idx="5"/>
          </p:nvPr>
        </p:nvSpPr>
        <p:spPr/>
        <p:txBody>
          <a:bodyPr/>
          <a:lstStyle/>
          <a:p>
            <a:fld id="{9611E8F5-6A80-7247-A0F0-6ED01E1EFEC9}" type="slidenum">
              <a:rPr lang="en-ES" smtClean="0"/>
              <a:t>6</a:t>
            </a:fld>
            <a:endParaRPr lang="en-ES"/>
          </a:p>
        </p:txBody>
      </p:sp>
    </p:spTree>
    <p:extLst>
      <p:ext uri="{BB962C8B-B14F-4D97-AF65-F5344CB8AC3E}">
        <p14:creationId xmlns:p14="http://schemas.microsoft.com/office/powerpoint/2010/main" val="3965788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11E8F5-6A80-7247-A0F0-6ED01E1EFEC9}" type="slidenum">
              <a:rPr kumimoji="0" lang="en-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96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11E8F5-6A80-7247-A0F0-6ED01E1EFEC9}" type="slidenum">
              <a:rPr kumimoji="0" lang="en-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0272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11E8F5-6A80-7247-A0F0-6ED01E1EFEC9}" type="slidenum">
              <a:rPr kumimoji="0" lang="en-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966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A picture containing grass, outdoor, sky, mountain&#10;&#10;Description automatically generated">
            <a:extLst>
              <a:ext uri="{FF2B5EF4-FFF2-40B4-BE49-F238E27FC236}">
                <a16:creationId xmlns:a16="http://schemas.microsoft.com/office/drawing/2014/main" id="{F88A13B7-7799-5645-AD2D-8913800871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92081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40991-13C8-9D48-9050-7694AB4E0F36}"/>
              </a:ext>
            </a:extLst>
          </p:cNvPr>
          <p:cNvSpPr>
            <a:spLocks noGrp="1"/>
          </p:cNvSpPr>
          <p:nvPr>
            <p:ph type="title" hasCustomPrompt="1"/>
          </p:nvPr>
        </p:nvSpPr>
        <p:spPr>
          <a:xfrm>
            <a:off x="237344" y="381162"/>
            <a:ext cx="9451010" cy="424732"/>
          </a:xfrm>
        </p:spPr>
        <p:txBody>
          <a:bodyPr>
            <a:spAutoFit/>
          </a:bodyPr>
          <a:lstStyle>
            <a:lvl1pPr>
              <a:defRPr sz="2300" b="0" i="0">
                <a:solidFill>
                  <a:srgbClr val="A6610D"/>
                </a:solidFill>
                <a:latin typeface="Arial" panose="020B0604020202020204" pitchFamily="34" charset="0"/>
                <a:cs typeface="Arial" panose="020B0604020202020204" pitchFamily="34" charset="0"/>
              </a:defRPr>
            </a:lvl1pPr>
          </a:lstStyle>
          <a:p>
            <a:r>
              <a:rPr lang="en-GB"/>
              <a:t>CLICK TO EDIT MASTER TITLE STYLE</a:t>
            </a:r>
            <a:endParaRPr lang="en-ES"/>
          </a:p>
        </p:txBody>
      </p:sp>
      <p:sp>
        <p:nvSpPr>
          <p:cNvPr id="3" name="Content Placeholder 2">
            <a:extLst>
              <a:ext uri="{FF2B5EF4-FFF2-40B4-BE49-F238E27FC236}">
                <a16:creationId xmlns:a16="http://schemas.microsoft.com/office/drawing/2014/main" id="{14E7DCF0-7570-2B4A-86F5-E9B11CF8F564}"/>
              </a:ext>
            </a:extLst>
          </p:cNvPr>
          <p:cNvSpPr>
            <a:spLocks noGrp="1"/>
          </p:cNvSpPr>
          <p:nvPr>
            <p:ph idx="1"/>
          </p:nvPr>
        </p:nvSpPr>
        <p:spPr>
          <a:xfrm>
            <a:off x="237343" y="1134139"/>
            <a:ext cx="10515600" cy="1011624"/>
          </a:xfrm>
        </p:spPr>
        <p:txBody>
          <a:bodyPr>
            <a:spAutoFit/>
          </a:bodyPr>
          <a:lstStyle>
            <a:lvl1pPr marL="228600" indent="-228600">
              <a:lnSpc>
                <a:spcPts val="2200"/>
              </a:lnSpc>
              <a:buSzPct val="80000"/>
              <a:buFontTx/>
              <a:buBlip>
                <a:blip r:embed="rId2"/>
              </a:buBlip>
              <a:defRPr sz="1800" b="0" i="0">
                <a:solidFill>
                  <a:schemeClr val="tx1">
                    <a:lumMod val="85000"/>
                    <a:lumOff val="15000"/>
                  </a:schemeClr>
                </a:solidFill>
                <a:latin typeface="Arial" panose="020B0604020202020204" pitchFamily="34" charset="0"/>
                <a:cs typeface="Arial" panose="020B0604020202020204" pitchFamily="34" charset="0"/>
              </a:defRPr>
            </a:lvl1pPr>
            <a:lvl2pPr marL="432000" indent="-180000">
              <a:lnSpc>
                <a:spcPts val="2000"/>
              </a:lnSpc>
              <a:spcAft>
                <a:spcPts val="300"/>
              </a:spcAft>
              <a:buClr>
                <a:srgbClr val="A6610D"/>
              </a:buClr>
              <a:buSzPct val="120000"/>
              <a:buFont typeface="Arial" panose="020B0604020202020204" pitchFamily="34" charset="0"/>
              <a:buChar char="•"/>
              <a:defRPr sz="1600" b="0" i="0">
                <a:solidFill>
                  <a:schemeClr val="tx1">
                    <a:lumMod val="85000"/>
                    <a:lumOff val="15000"/>
                  </a:schemeClr>
                </a:solidFill>
                <a:latin typeface="Arial" panose="020B0604020202020204" pitchFamily="34" charset="0"/>
                <a:cs typeface="Arial" panose="020B0604020202020204" pitchFamily="34" charset="0"/>
              </a:defRPr>
            </a:lvl2pPr>
            <a:lvl3pPr marL="612000" indent="-144000">
              <a:lnSpc>
                <a:spcPts val="1800"/>
              </a:lnSpc>
              <a:buClr>
                <a:srgbClr val="A6610D"/>
              </a:buClr>
              <a:buSzPct val="100000"/>
              <a:buFont typeface="System Font Regular"/>
              <a:buChar char="-"/>
              <a:defRPr sz="1400"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SzPct val="80000"/>
              <a:buFontTx/>
              <a:buBlip>
                <a:blip r:embed="rId2"/>
              </a:buBlip>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SzPct val="80000"/>
              <a:buFontTx/>
              <a:buBlip>
                <a:blip r:embed="rId2"/>
              </a:buBlip>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p:txBody>
      </p:sp>
      <p:pic>
        <p:nvPicPr>
          <p:cNvPr id="12" name="Picture 11" descr="A black and white image of a person's face&#10;&#10;Description automatically generated with low confidence">
            <a:extLst>
              <a:ext uri="{FF2B5EF4-FFF2-40B4-BE49-F238E27FC236}">
                <a16:creationId xmlns:a16="http://schemas.microsoft.com/office/drawing/2014/main" id="{1DA45717-4D13-C547-96A6-29569B14E5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81802" y="6420825"/>
            <a:ext cx="322874" cy="322874"/>
          </a:xfrm>
          <a:prstGeom prst="rect">
            <a:avLst/>
          </a:prstGeom>
        </p:spPr>
      </p:pic>
      <p:pic>
        <p:nvPicPr>
          <p:cNvPr id="16" name="Picture 15">
            <a:extLst>
              <a:ext uri="{FF2B5EF4-FFF2-40B4-BE49-F238E27FC236}">
                <a16:creationId xmlns:a16="http://schemas.microsoft.com/office/drawing/2014/main" id="{001BF059-2864-B044-AA6F-B2513646062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92000" cy="52917"/>
          </a:xfrm>
          <a:prstGeom prst="rect">
            <a:avLst/>
          </a:prstGeom>
        </p:spPr>
      </p:pic>
      <p:pic>
        <p:nvPicPr>
          <p:cNvPr id="18" name="Picture 17">
            <a:extLst>
              <a:ext uri="{FF2B5EF4-FFF2-40B4-BE49-F238E27FC236}">
                <a16:creationId xmlns:a16="http://schemas.microsoft.com/office/drawing/2014/main" id="{ECE3EFEA-235D-3748-A2FA-BA41212977ED}"/>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047157" y="313370"/>
            <a:ext cx="1907500" cy="398743"/>
          </a:xfrm>
          <a:prstGeom prst="rect">
            <a:avLst/>
          </a:prstGeom>
        </p:spPr>
      </p:pic>
      <p:sp>
        <p:nvSpPr>
          <p:cNvPr id="19" name="Rectangle 18">
            <a:extLst>
              <a:ext uri="{FF2B5EF4-FFF2-40B4-BE49-F238E27FC236}">
                <a16:creationId xmlns:a16="http://schemas.microsoft.com/office/drawing/2014/main" id="{DB3CB928-1D98-7C48-B23F-6CBEBB288859}"/>
              </a:ext>
            </a:extLst>
          </p:cNvPr>
          <p:cNvSpPr/>
          <p:nvPr userDrawn="1"/>
        </p:nvSpPr>
        <p:spPr>
          <a:xfrm>
            <a:off x="9895073" y="6478387"/>
            <a:ext cx="1556836" cy="207749"/>
          </a:xfrm>
          <a:prstGeom prst="rect">
            <a:avLst/>
          </a:prstGeom>
        </p:spPr>
        <p:txBody>
          <a:bodyPr wrap="none">
            <a:spAutoFit/>
          </a:bodyPr>
          <a:lstStyle/>
          <a:p>
            <a:r>
              <a:rPr lang="en-GB" sz="750" dirty="0">
                <a:solidFill>
                  <a:srgbClr val="47606D"/>
                </a:solidFill>
                <a:effectLst/>
                <a:latin typeface="Arial" panose="020B0604020202020204" pitchFamily="34" charset="0"/>
              </a:rPr>
              <a:t>TSX</a:t>
            </a:r>
            <a:r>
              <a:rPr lang="en-GB" sz="750" dirty="0">
                <a:solidFill>
                  <a:srgbClr val="BF941B"/>
                </a:solidFill>
                <a:effectLst/>
                <a:latin typeface="Arial" panose="020B0604020202020204" pitchFamily="34" charset="0"/>
              </a:rPr>
              <a:t> | </a:t>
            </a:r>
            <a:r>
              <a:rPr lang="en-GB" sz="750" dirty="0">
                <a:solidFill>
                  <a:srgbClr val="47606D"/>
                </a:solidFill>
                <a:effectLst/>
                <a:latin typeface="Arial" panose="020B0604020202020204" pitchFamily="34" charset="0"/>
              </a:rPr>
              <a:t>NYSE AMERICAN</a:t>
            </a:r>
            <a:r>
              <a:rPr lang="en-GB" sz="750" dirty="0">
                <a:solidFill>
                  <a:srgbClr val="BF941B"/>
                </a:solidFill>
                <a:effectLst/>
                <a:latin typeface="Arial" panose="020B0604020202020204" pitchFamily="34" charset="0"/>
              </a:rPr>
              <a:t> | </a:t>
            </a:r>
            <a:r>
              <a:rPr lang="en-GB" sz="750" b="1" dirty="0">
                <a:solidFill>
                  <a:srgbClr val="A6610D"/>
                </a:solidFill>
                <a:effectLst/>
                <a:latin typeface="Arial" panose="020B0604020202020204" pitchFamily="34" charset="0"/>
              </a:rPr>
              <a:t>WRN</a:t>
            </a:r>
            <a:endParaRPr lang="en-GB" sz="750" dirty="0">
              <a:solidFill>
                <a:srgbClr val="47606D"/>
              </a:solidFill>
              <a:effectLst/>
              <a:latin typeface="Arial" panose="020B0604020202020204" pitchFamily="34" charset="0"/>
            </a:endParaRPr>
          </a:p>
        </p:txBody>
      </p:sp>
      <p:sp>
        <p:nvSpPr>
          <p:cNvPr id="11" name="Slide Number Placeholder 37">
            <a:extLst>
              <a:ext uri="{FF2B5EF4-FFF2-40B4-BE49-F238E27FC236}">
                <a16:creationId xmlns:a16="http://schemas.microsoft.com/office/drawing/2014/main" id="{6D6E797E-AD25-BA4E-A1BE-F74583086AF1}"/>
              </a:ext>
            </a:extLst>
          </p:cNvPr>
          <p:cNvSpPr>
            <a:spLocks noGrp="1"/>
          </p:cNvSpPr>
          <p:nvPr>
            <p:ph type="sldNum" sz="quarter" idx="12"/>
          </p:nvPr>
        </p:nvSpPr>
        <p:spPr>
          <a:xfrm>
            <a:off x="11252419" y="6376027"/>
            <a:ext cx="398979" cy="365125"/>
          </a:xfrm>
        </p:spPr>
        <p:txBody>
          <a:bodyPr/>
          <a:lstStyle>
            <a:lvl1pPr>
              <a:defRPr sz="1400">
                <a:solidFill>
                  <a:schemeClr val="tx1"/>
                </a:solidFill>
              </a:defRPr>
            </a:lvl1pPr>
          </a:lstStyle>
          <a:p>
            <a:fld id="{994B6BF7-2D39-B347-90E1-8D5E032AA1EA}" type="slidenum">
              <a:rPr lang="en-ES" smtClean="0"/>
              <a:pPr/>
              <a:t>‹#›</a:t>
            </a:fld>
            <a:endParaRPr lang="en-ES"/>
          </a:p>
        </p:txBody>
      </p:sp>
      <p:sp>
        <p:nvSpPr>
          <p:cNvPr id="14" name="Footer Placeholder 4">
            <a:extLst>
              <a:ext uri="{FF2B5EF4-FFF2-40B4-BE49-F238E27FC236}">
                <a16:creationId xmlns:a16="http://schemas.microsoft.com/office/drawing/2014/main" id="{AC58DA18-7E3D-D74F-9012-FDFA15B2076A}"/>
              </a:ext>
            </a:extLst>
          </p:cNvPr>
          <p:cNvSpPr>
            <a:spLocks noGrp="1"/>
          </p:cNvSpPr>
          <p:nvPr>
            <p:ph type="ftr" sz="quarter" idx="11"/>
          </p:nvPr>
        </p:nvSpPr>
        <p:spPr>
          <a:xfrm>
            <a:off x="281218" y="6458243"/>
            <a:ext cx="9613855" cy="223138"/>
          </a:xfrm>
        </p:spPr>
        <p:txBody>
          <a:bodyPr wrap="square">
            <a:spAutoFit/>
          </a:bodyPr>
          <a:lstStyle>
            <a:lvl1pPr marL="0" indent="0" algn="l">
              <a:buFontTx/>
              <a:buNone/>
              <a:defRPr lang="en-CA" sz="850" kern="1200">
                <a:solidFill>
                  <a:srgbClr val="47606D"/>
                </a:solidFill>
                <a:effectLst/>
                <a:latin typeface="Arial" panose="020B0604020202020204" pitchFamily="34" charset="0"/>
                <a:ea typeface="+mn-ea"/>
                <a:cs typeface="+mn-cs"/>
              </a:defRPr>
            </a:lvl1pPr>
          </a:lstStyle>
          <a:p>
            <a:endParaRPr lang="en-US" dirty="0"/>
          </a:p>
        </p:txBody>
      </p:sp>
      <p:pic>
        <p:nvPicPr>
          <p:cNvPr id="13" name="Picture 12" descr="A yellow circle with a black background&#10;&#10;Description automatically generated with low confidence">
            <a:extLst>
              <a:ext uri="{FF2B5EF4-FFF2-40B4-BE49-F238E27FC236}">
                <a16:creationId xmlns:a16="http://schemas.microsoft.com/office/drawing/2014/main" id="{1E059B9F-B4E6-F941-8B0E-4952079C4EA9}"/>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41325"/>
            <a:ext cx="92075" cy="266700"/>
          </a:xfrm>
          <a:prstGeom prst="rect">
            <a:avLst/>
          </a:prstGeom>
        </p:spPr>
      </p:pic>
    </p:spTree>
    <p:extLst>
      <p:ext uri="{BB962C8B-B14F-4D97-AF65-F5344CB8AC3E}">
        <p14:creationId xmlns:p14="http://schemas.microsoft.com/office/powerpoint/2010/main" val="3474200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D25D9A7-688D-6B44-A19D-9FFFEE443BF7}"/>
              </a:ext>
            </a:extLst>
          </p:cNvPr>
          <p:cNvSpPr>
            <a:spLocks noGrp="1"/>
          </p:cNvSpPr>
          <p:nvPr>
            <p:ph type="title" hasCustomPrompt="1"/>
          </p:nvPr>
        </p:nvSpPr>
        <p:spPr>
          <a:xfrm>
            <a:off x="237343" y="299612"/>
            <a:ext cx="9451010" cy="587832"/>
          </a:xfrm>
        </p:spPr>
        <p:txBody>
          <a:bodyPr>
            <a:normAutofit/>
          </a:bodyPr>
          <a:lstStyle>
            <a:lvl1pPr>
              <a:defRPr sz="2300" b="0" i="0">
                <a:solidFill>
                  <a:srgbClr val="A6610D"/>
                </a:solidFill>
                <a:latin typeface="Arial" panose="020B0604020202020204" pitchFamily="34" charset="0"/>
                <a:cs typeface="Arial" panose="020B0604020202020204" pitchFamily="34" charset="0"/>
              </a:defRPr>
            </a:lvl1pPr>
          </a:lstStyle>
          <a:p>
            <a:r>
              <a:rPr lang="en-GB"/>
              <a:t>CLICK TO EDIT MASTER TITLE STYLE</a:t>
            </a:r>
            <a:endParaRPr lang="en-ES"/>
          </a:p>
        </p:txBody>
      </p:sp>
      <p:pic>
        <p:nvPicPr>
          <p:cNvPr id="8" name="Picture 7" descr="A yellow circle with a black background&#10;&#10;Description automatically generated with low confidence">
            <a:extLst>
              <a:ext uri="{FF2B5EF4-FFF2-40B4-BE49-F238E27FC236}">
                <a16:creationId xmlns:a16="http://schemas.microsoft.com/office/drawing/2014/main" id="{09C20319-CEF8-C340-8EE6-2965C2D7E8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41325"/>
            <a:ext cx="92075" cy="266700"/>
          </a:xfrm>
          <a:prstGeom prst="rect">
            <a:avLst/>
          </a:prstGeom>
        </p:spPr>
      </p:pic>
      <p:pic>
        <p:nvPicPr>
          <p:cNvPr id="9" name="Picture 8" descr="A black and white image of a person's face&#10;&#10;Description automatically generated with low confidence">
            <a:extLst>
              <a:ext uri="{FF2B5EF4-FFF2-40B4-BE49-F238E27FC236}">
                <a16:creationId xmlns:a16="http://schemas.microsoft.com/office/drawing/2014/main" id="{B7761B78-5C67-564D-8C9E-CB52FCBAA02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81802" y="6420825"/>
            <a:ext cx="322874" cy="322874"/>
          </a:xfrm>
          <a:prstGeom prst="rect">
            <a:avLst/>
          </a:prstGeom>
        </p:spPr>
      </p:pic>
      <p:pic>
        <p:nvPicPr>
          <p:cNvPr id="10" name="Picture 9">
            <a:extLst>
              <a:ext uri="{FF2B5EF4-FFF2-40B4-BE49-F238E27FC236}">
                <a16:creationId xmlns:a16="http://schemas.microsoft.com/office/drawing/2014/main" id="{2C1765DB-14EB-E844-AF1B-6E87A28BAB0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92000" cy="52917"/>
          </a:xfrm>
          <a:prstGeom prst="rect">
            <a:avLst/>
          </a:prstGeom>
        </p:spPr>
      </p:pic>
      <p:pic>
        <p:nvPicPr>
          <p:cNvPr id="11" name="Picture 10">
            <a:extLst>
              <a:ext uri="{FF2B5EF4-FFF2-40B4-BE49-F238E27FC236}">
                <a16:creationId xmlns:a16="http://schemas.microsoft.com/office/drawing/2014/main" id="{8F4E0566-3104-DB43-A5C0-C0F4457C366C}"/>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047157" y="313370"/>
            <a:ext cx="1907500" cy="398743"/>
          </a:xfrm>
          <a:prstGeom prst="rect">
            <a:avLst/>
          </a:prstGeom>
        </p:spPr>
      </p:pic>
      <p:sp>
        <p:nvSpPr>
          <p:cNvPr id="12" name="Rectangle 11">
            <a:extLst>
              <a:ext uri="{FF2B5EF4-FFF2-40B4-BE49-F238E27FC236}">
                <a16:creationId xmlns:a16="http://schemas.microsoft.com/office/drawing/2014/main" id="{D239BF26-B05E-1C42-BA93-08A5F6A13418}"/>
              </a:ext>
            </a:extLst>
          </p:cNvPr>
          <p:cNvSpPr/>
          <p:nvPr userDrawn="1"/>
        </p:nvSpPr>
        <p:spPr>
          <a:xfrm>
            <a:off x="9895073" y="6478387"/>
            <a:ext cx="1556836" cy="207749"/>
          </a:xfrm>
          <a:prstGeom prst="rect">
            <a:avLst/>
          </a:prstGeom>
        </p:spPr>
        <p:txBody>
          <a:bodyPr wrap="none">
            <a:spAutoFit/>
          </a:bodyPr>
          <a:lstStyle/>
          <a:p>
            <a:r>
              <a:rPr lang="en-GB" sz="750" dirty="0">
                <a:solidFill>
                  <a:srgbClr val="47606D"/>
                </a:solidFill>
                <a:effectLst/>
                <a:latin typeface="Arial" panose="020B0604020202020204" pitchFamily="34" charset="0"/>
              </a:rPr>
              <a:t>TSX</a:t>
            </a:r>
            <a:r>
              <a:rPr lang="en-GB" sz="750" dirty="0">
                <a:solidFill>
                  <a:srgbClr val="BF941B"/>
                </a:solidFill>
                <a:effectLst/>
                <a:latin typeface="Arial" panose="020B0604020202020204" pitchFamily="34" charset="0"/>
              </a:rPr>
              <a:t> | </a:t>
            </a:r>
            <a:r>
              <a:rPr lang="en-GB" sz="750" dirty="0">
                <a:solidFill>
                  <a:srgbClr val="47606D"/>
                </a:solidFill>
                <a:effectLst/>
                <a:latin typeface="Arial" panose="020B0604020202020204" pitchFamily="34" charset="0"/>
              </a:rPr>
              <a:t>NYSE AMERICAN</a:t>
            </a:r>
            <a:r>
              <a:rPr lang="en-GB" sz="750" dirty="0">
                <a:solidFill>
                  <a:srgbClr val="BF941B"/>
                </a:solidFill>
                <a:effectLst/>
                <a:latin typeface="Arial" panose="020B0604020202020204" pitchFamily="34" charset="0"/>
              </a:rPr>
              <a:t> | </a:t>
            </a:r>
            <a:r>
              <a:rPr lang="en-GB" sz="750" b="1" dirty="0">
                <a:solidFill>
                  <a:srgbClr val="A6610D"/>
                </a:solidFill>
                <a:effectLst/>
                <a:latin typeface="Arial" panose="020B0604020202020204" pitchFamily="34" charset="0"/>
              </a:rPr>
              <a:t>WRN</a:t>
            </a:r>
            <a:endParaRPr lang="en-GB" sz="750" dirty="0">
              <a:solidFill>
                <a:srgbClr val="47606D"/>
              </a:solidFill>
              <a:effectLst/>
              <a:latin typeface="Arial" panose="020B0604020202020204" pitchFamily="34" charset="0"/>
            </a:endParaRPr>
          </a:p>
        </p:txBody>
      </p:sp>
      <p:sp>
        <p:nvSpPr>
          <p:cNvPr id="13" name="Slide Number Placeholder 37">
            <a:extLst>
              <a:ext uri="{FF2B5EF4-FFF2-40B4-BE49-F238E27FC236}">
                <a16:creationId xmlns:a16="http://schemas.microsoft.com/office/drawing/2014/main" id="{58057474-8B49-BC44-9754-6B23FA0D2A55}"/>
              </a:ext>
            </a:extLst>
          </p:cNvPr>
          <p:cNvSpPr>
            <a:spLocks noGrp="1"/>
          </p:cNvSpPr>
          <p:nvPr>
            <p:ph type="sldNum" sz="quarter" idx="12"/>
          </p:nvPr>
        </p:nvSpPr>
        <p:spPr>
          <a:xfrm>
            <a:off x="11252419" y="6376027"/>
            <a:ext cx="398979" cy="365125"/>
          </a:xfrm>
        </p:spPr>
        <p:txBody>
          <a:bodyPr/>
          <a:lstStyle>
            <a:lvl1pPr>
              <a:defRPr sz="1400">
                <a:solidFill>
                  <a:schemeClr val="tx1"/>
                </a:solidFill>
              </a:defRPr>
            </a:lvl1pPr>
          </a:lstStyle>
          <a:p>
            <a:fld id="{994B6BF7-2D39-B347-90E1-8D5E032AA1EA}" type="slidenum">
              <a:rPr lang="en-ES" smtClean="0"/>
              <a:pPr/>
              <a:t>‹#›</a:t>
            </a:fld>
            <a:endParaRPr lang="en-ES"/>
          </a:p>
        </p:txBody>
      </p:sp>
      <p:sp>
        <p:nvSpPr>
          <p:cNvPr id="14" name="Footer Placeholder 4">
            <a:extLst>
              <a:ext uri="{FF2B5EF4-FFF2-40B4-BE49-F238E27FC236}">
                <a16:creationId xmlns:a16="http://schemas.microsoft.com/office/drawing/2014/main" id="{D1568BA2-C3CA-2345-B8B9-4A3473D7D23B}"/>
              </a:ext>
            </a:extLst>
          </p:cNvPr>
          <p:cNvSpPr>
            <a:spLocks noGrp="1"/>
          </p:cNvSpPr>
          <p:nvPr>
            <p:ph type="ftr" sz="quarter" idx="11"/>
          </p:nvPr>
        </p:nvSpPr>
        <p:spPr>
          <a:xfrm>
            <a:off x="281218" y="6458243"/>
            <a:ext cx="9613855" cy="223138"/>
          </a:xfrm>
        </p:spPr>
        <p:txBody>
          <a:bodyPr wrap="square">
            <a:spAutoFit/>
          </a:bodyPr>
          <a:lstStyle>
            <a:lvl1pPr marL="0" indent="0" algn="l">
              <a:buFontTx/>
              <a:buNone/>
              <a:defRPr lang="en-CA" sz="850" kern="1200">
                <a:solidFill>
                  <a:srgbClr val="47606D"/>
                </a:solidFill>
                <a:effectLst/>
                <a:latin typeface="Arial" panose="020B0604020202020204" pitchFamily="34" charset="0"/>
                <a:ea typeface="+mn-ea"/>
                <a:cs typeface="+mn-cs"/>
              </a:defRPr>
            </a:lvl1pPr>
          </a:lstStyle>
          <a:p>
            <a:endParaRPr lang="en-US" dirty="0"/>
          </a:p>
        </p:txBody>
      </p:sp>
    </p:spTree>
    <p:extLst>
      <p:ext uri="{BB962C8B-B14F-4D97-AF65-F5344CB8AC3E}">
        <p14:creationId xmlns:p14="http://schemas.microsoft.com/office/powerpoint/2010/main" val="3126029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D25D9A7-688D-6B44-A19D-9FFFEE443BF7}"/>
              </a:ext>
            </a:extLst>
          </p:cNvPr>
          <p:cNvSpPr>
            <a:spLocks noGrp="1"/>
          </p:cNvSpPr>
          <p:nvPr>
            <p:ph type="title" hasCustomPrompt="1"/>
          </p:nvPr>
        </p:nvSpPr>
        <p:spPr>
          <a:xfrm>
            <a:off x="237343" y="299612"/>
            <a:ext cx="9451010" cy="587832"/>
          </a:xfrm>
        </p:spPr>
        <p:txBody>
          <a:bodyPr>
            <a:normAutofit/>
          </a:bodyPr>
          <a:lstStyle>
            <a:lvl1pPr>
              <a:defRPr sz="2300" b="0" i="0">
                <a:solidFill>
                  <a:srgbClr val="A6610D"/>
                </a:solidFill>
                <a:latin typeface="Arial" panose="020B0604020202020204" pitchFamily="34" charset="0"/>
                <a:cs typeface="Arial" panose="020B0604020202020204" pitchFamily="34" charset="0"/>
              </a:defRPr>
            </a:lvl1pPr>
          </a:lstStyle>
          <a:p>
            <a:r>
              <a:rPr lang="en-GB"/>
              <a:t>CLICK TO EDIT MASTER TITLE STYLE</a:t>
            </a:r>
            <a:endParaRPr lang="en-ES"/>
          </a:p>
        </p:txBody>
      </p:sp>
      <p:pic>
        <p:nvPicPr>
          <p:cNvPr id="10" name="Picture 9">
            <a:extLst>
              <a:ext uri="{FF2B5EF4-FFF2-40B4-BE49-F238E27FC236}">
                <a16:creationId xmlns:a16="http://schemas.microsoft.com/office/drawing/2014/main" id="{2C1765DB-14EB-E844-AF1B-6E87A28BAB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52917"/>
          </a:xfrm>
          <a:prstGeom prst="rect">
            <a:avLst/>
          </a:prstGeom>
        </p:spPr>
      </p:pic>
      <p:pic>
        <p:nvPicPr>
          <p:cNvPr id="5" name="Picture 4" descr="A yellow circle with a black background&#10;&#10;Description automatically generated with low confidence">
            <a:extLst>
              <a:ext uri="{FF2B5EF4-FFF2-40B4-BE49-F238E27FC236}">
                <a16:creationId xmlns:a16="http://schemas.microsoft.com/office/drawing/2014/main" id="{EE52A3D8-984B-2142-B622-5543F24AE54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41325"/>
            <a:ext cx="92075" cy="266700"/>
          </a:xfrm>
          <a:prstGeom prst="rect">
            <a:avLst/>
          </a:prstGeom>
        </p:spPr>
      </p:pic>
    </p:spTree>
    <p:extLst>
      <p:ext uri="{BB962C8B-B14F-4D97-AF65-F5344CB8AC3E}">
        <p14:creationId xmlns:p14="http://schemas.microsoft.com/office/powerpoint/2010/main" val="38086421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F6CD69-BDA2-4641-9980-0D4E1C944A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ES"/>
          </a:p>
        </p:txBody>
      </p:sp>
      <p:sp>
        <p:nvSpPr>
          <p:cNvPr id="3" name="Text Placeholder 2">
            <a:extLst>
              <a:ext uri="{FF2B5EF4-FFF2-40B4-BE49-F238E27FC236}">
                <a16:creationId xmlns:a16="http://schemas.microsoft.com/office/drawing/2014/main" id="{BB2FADE3-08E3-8E44-8596-62B02D375E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4" name="Date Placeholder 3">
            <a:extLst>
              <a:ext uri="{FF2B5EF4-FFF2-40B4-BE49-F238E27FC236}">
                <a16:creationId xmlns:a16="http://schemas.microsoft.com/office/drawing/2014/main" id="{CAA1817A-06AD-7642-BDCC-05A5A8F07C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E1FA05-0C51-1448-B48C-58A6DBA1CF4B}" type="datetime1">
              <a:rPr lang="es-ES_tradnl" smtClean="0"/>
              <a:t>05/09/2025</a:t>
            </a:fld>
            <a:endParaRPr lang="en-ES"/>
          </a:p>
        </p:txBody>
      </p:sp>
      <p:sp>
        <p:nvSpPr>
          <p:cNvPr id="5" name="Footer Placeholder 4">
            <a:extLst>
              <a:ext uri="{FF2B5EF4-FFF2-40B4-BE49-F238E27FC236}">
                <a16:creationId xmlns:a16="http://schemas.microsoft.com/office/drawing/2014/main" id="{6511B7EC-773E-5C4B-9CBD-D0C43F3435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ES"/>
          </a:p>
        </p:txBody>
      </p:sp>
      <p:sp>
        <p:nvSpPr>
          <p:cNvPr id="6" name="Slide Number Placeholder 5">
            <a:extLst>
              <a:ext uri="{FF2B5EF4-FFF2-40B4-BE49-F238E27FC236}">
                <a16:creationId xmlns:a16="http://schemas.microsoft.com/office/drawing/2014/main" id="{7683E3DD-9269-1D46-86AC-92C21765D2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AB40D-D829-324C-A30F-7734C439DCDA}" type="slidenum">
              <a:rPr lang="en-ES" smtClean="0"/>
              <a:t>‹#›</a:t>
            </a:fld>
            <a:endParaRPr lang="en-ES"/>
          </a:p>
        </p:txBody>
      </p:sp>
    </p:spTree>
    <p:extLst>
      <p:ext uri="{BB962C8B-B14F-4D97-AF65-F5344CB8AC3E}">
        <p14:creationId xmlns:p14="http://schemas.microsoft.com/office/powerpoint/2010/main" val="10029405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7"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5.emf"/><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diagramData" Target="../diagrams/data1.xml"/><Relationship Id="rId12"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3.png"/><Relationship Id="rId11" Type="http://schemas.microsoft.com/office/2007/relationships/diagramDrawing" Target="../diagrams/drawing1.xml"/><Relationship Id="rId5" Type="http://schemas.openxmlformats.org/officeDocument/2006/relationships/image" Target="../media/image42.png"/><Relationship Id="rId10" Type="http://schemas.openxmlformats.org/officeDocument/2006/relationships/diagramColors" Target="../diagrams/colors1.xml"/><Relationship Id="rId4" Type="http://schemas.openxmlformats.org/officeDocument/2006/relationships/image" Target="../media/image41.png"/><Relationship Id="rId9"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52.png"/><Relationship Id="rId4" Type="http://schemas.openxmlformats.org/officeDocument/2006/relationships/image" Target="../media/image51.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53.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7.jp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10.xml"/><Relationship Id="rId5" Type="http://schemas.openxmlformats.org/officeDocument/2006/relationships/image" Target="../media/image26.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26.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tags" Target="../tags/tag3.xml"/><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notesSlide" Target="../notesSlides/notesSlide4.xml"/><Relationship Id="rId10" Type="http://schemas.openxmlformats.org/officeDocument/2006/relationships/image" Target="../media/image16.jpeg"/><Relationship Id="rId4" Type="http://schemas.openxmlformats.org/officeDocument/2006/relationships/slideLayout" Target="../slideLayouts/slideLayout2.xml"/><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F156D42-6E82-4049-947A-1EA6797D855A}"/>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904" t="81859" r="35745" b="4155"/>
          <a:stretch/>
        </p:blipFill>
        <p:spPr>
          <a:xfrm>
            <a:off x="245326" y="5655528"/>
            <a:ext cx="8028879" cy="433038"/>
          </a:xfrm>
          <a:prstGeom prst="rect">
            <a:avLst/>
          </a:prstGeom>
        </p:spPr>
      </p:pic>
      <p:pic>
        <p:nvPicPr>
          <p:cNvPr id="4" name="Picture 3">
            <a:extLst>
              <a:ext uri="{FF2B5EF4-FFF2-40B4-BE49-F238E27FC236}">
                <a16:creationId xmlns:a16="http://schemas.microsoft.com/office/drawing/2014/main" id="{F3281111-09FE-564D-9B1F-83C095DF942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35411" y="555278"/>
            <a:ext cx="3478210" cy="867384"/>
          </a:xfrm>
          <a:prstGeom prst="rect">
            <a:avLst/>
          </a:prstGeom>
        </p:spPr>
      </p:pic>
      <p:sp>
        <p:nvSpPr>
          <p:cNvPr id="5" name="Rectangle 4">
            <a:extLst>
              <a:ext uri="{FF2B5EF4-FFF2-40B4-BE49-F238E27FC236}">
                <a16:creationId xmlns:a16="http://schemas.microsoft.com/office/drawing/2014/main" id="{EE428D54-A0DD-7444-B93E-876361483B93}"/>
              </a:ext>
            </a:extLst>
          </p:cNvPr>
          <p:cNvSpPr/>
          <p:nvPr/>
        </p:nvSpPr>
        <p:spPr>
          <a:xfrm>
            <a:off x="1226516" y="2531521"/>
            <a:ext cx="6096000" cy="1815882"/>
          </a:xfrm>
          <a:prstGeom prst="rect">
            <a:avLst/>
          </a:prstGeom>
        </p:spPr>
        <p:txBody>
          <a:bodyPr>
            <a:spAutoFit/>
          </a:bodyPr>
          <a:lstStyle/>
          <a:p>
            <a:pPr algn="ctr"/>
            <a:r>
              <a:rPr lang="en-CA" sz="2800" dirty="0">
                <a:solidFill>
                  <a:schemeClr val="bg1"/>
                </a:solidFill>
              </a:rPr>
              <a:t>DEVELOPING </a:t>
            </a:r>
            <a:br>
              <a:rPr lang="en-CA" sz="2800" dirty="0">
                <a:solidFill>
                  <a:schemeClr val="bg1"/>
                </a:solidFill>
              </a:rPr>
            </a:br>
            <a:r>
              <a:rPr lang="en-CA" sz="2800" b="1" dirty="0">
                <a:solidFill>
                  <a:schemeClr val="bg1"/>
                </a:solidFill>
              </a:rPr>
              <a:t>CANADA’S LARGEST </a:t>
            </a:r>
            <a:br>
              <a:rPr lang="en-CA" sz="2800" b="1" dirty="0">
                <a:solidFill>
                  <a:schemeClr val="bg1"/>
                </a:solidFill>
              </a:rPr>
            </a:br>
            <a:r>
              <a:rPr lang="en-CA" sz="2800" b="1" dirty="0">
                <a:solidFill>
                  <a:schemeClr val="bg1"/>
                </a:solidFill>
                <a:latin typeface="Arial Black" panose="020B0604020202020204" pitchFamily="34" charset="0"/>
                <a:cs typeface="Arial Black" panose="020B0604020202020204" pitchFamily="34" charset="0"/>
              </a:rPr>
              <a:t>CRITICAL MINERALS</a:t>
            </a:r>
          </a:p>
          <a:p>
            <a:pPr algn="ctr"/>
            <a:r>
              <a:rPr lang="en-CA" sz="2800" b="1" dirty="0">
                <a:solidFill>
                  <a:schemeClr val="bg1"/>
                </a:solidFill>
                <a:latin typeface="Arial Black" panose="020B0604020202020204" pitchFamily="34" charset="0"/>
                <a:cs typeface="Arial Black" panose="020B0604020202020204" pitchFamily="34" charset="0"/>
              </a:rPr>
              <a:t>PROJECT</a:t>
            </a:r>
          </a:p>
        </p:txBody>
      </p:sp>
      <p:sp>
        <p:nvSpPr>
          <p:cNvPr id="6" name="Rectangle 5">
            <a:extLst>
              <a:ext uri="{FF2B5EF4-FFF2-40B4-BE49-F238E27FC236}">
                <a16:creationId xmlns:a16="http://schemas.microsoft.com/office/drawing/2014/main" id="{72442FB6-B3BB-EB42-9B0F-C077B57D7838}"/>
              </a:ext>
            </a:extLst>
          </p:cNvPr>
          <p:cNvSpPr/>
          <p:nvPr/>
        </p:nvSpPr>
        <p:spPr>
          <a:xfrm>
            <a:off x="5685693" y="555278"/>
            <a:ext cx="6096000" cy="523220"/>
          </a:xfrm>
          <a:prstGeom prst="rect">
            <a:avLst/>
          </a:prstGeom>
        </p:spPr>
        <p:txBody>
          <a:bodyPr>
            <a:spAutoFit/>
          </a:bodyPr>
          <a:lstStyle/>
          <a:p>
            <a:pPr algn="r"/>
            <a:r>
              <a:rPr lang="en-GB" sz="1400" dirty="0">
                <a:solidFill>
                  <a:schemeClr val="bg1"/>
                </a:solidFill>
                <a:effectLst/>
              </a:rPr>
              <a:t>TSX </a:t>
            </a:r>
            <a:r>
              <a:rPr lang="en-GB" sz="1400" dirty="0">
                <a:solidFill>
                  <a:schemeClr val="bg1"/>
                </a:solidFill>
                <a:effectLst/>
                <a:latin typeface="Arial Black" panose="020B0604020202020204" pitchFamily="34" charset="0"/>
                <a:cs typeface="Arial Black" panose="020B0604020202020204" pitchFamily="34" charset="0"/>
              </a:rPr>
              <a:t>WRN</a:t>
            </a:r>
          </a:p>
          <a:p>
            <a:pPr algn="r"/>
            <a:r>
              <a:rPr lang="en-GB" sz="1400" dirty="0">
                <a:solidFill>
                  <a:schemeClr val="bg1"/>
                </a:solidFill>
                <a:effectLst/>
              </a:rPr>
              <a:t>NYSE AMERICAN </a:t>
            </a:r>
            <a:r>
              <a:rPr lang="en-GB" sz="1400" dirty="0">
                <a:solidFill>
                  <a:schemeClr val="bg1"/>
                </a:solidFill>
                <a:latin typeface="Arial Black" panose="020B0604020202020204" pitchFamily="34" charset="0"/>
                <a:cs typeface="Arial Black" panose="020B0604020202020204" pitchFamily="34" charset="0"/>
              </a:rPr>
              <a:t>WRN</a:t>
            </a:r>
            <a:endParaRPr lang="en-GB" sz="1400" b="1" dirty="0">
              <a:solidFill>
                <a:schemeClr val="bg1"/>
              </a:solidFill>
              <a:effectLst/>
            </a:endParaRPr>
          </a:p>
        </p:txBody>
      </p:sp>
      <p:sp>
        <p:nvSpPr>
          <p:cNvPr id="7" name="Rectangle 6">
            <a:extLst>
              <a:ext uri="{FF2B5EF4-FFF2-40B4-BE49-F238E27FC236}">
                <a16:creationId xmlns:a16="http://schemas.microsoft.com/office/drawing/2014/main" id="{611BD683-84E4-5241-96C3-73AE36E3F589}"/>
              </a:ext>
            </a:extLst>
          </p:cNvPr>
          <p:cNvSpPr/>
          <p:nvPr/>
        </p:nvSpPr>
        <p:spPr>
          <a:xfrm>
            <a:off x="245325" y="5687381"/>
            <a:ext cx="8028880" cy="369332"/>
          </a:xfrm>
          <a:prstGeom prst="rect">
            <a:avLst/>
          </a:prstGeom>
          <a:effectLst>
            <a:outerShdw blurRad="50800" dist="38100" dir="2700000" algn="tl" rotWithShape="0">
              <a:prstClr val="black">
                <a:alpha val="40000"/>
              </a:prstClr>
            </a:outerShdw>
          </a:effectLst>
        </p:spPr>
        <p:txBody>
          <a:bodyPr wrap="square" lIns="91440" tIns="45720" rIns="91440" bIns="45720" anchor="t">
            <a:spAutoFit/>
          </a:bodyPr>
          <a:lstStyle/>
          <a:p>
            <a:pPr algn="ctr"/>
            <a:r>
              <a:rPr lang="en-GB" b="1" dirty="0">
                <a:solidFill>
                  <a:schemeClr val="bg1"/>
                </a:solidFill>
                <a:latin typeface="Arial"/>
                <a:cs typeface="Arial"/>
              </a:rPr>
              <a:t>Mining Forum Americas 2025</a:t>
            </a:r>
            <a:endParaRPr lang="en-GB" b="1" dirty="0">
              <a:solidFill>
                <a:schemeClr val="bg1"/>
              </a:solidFill>
              <a:effectLst/>
              <a:latin typeface="Arial"/>
              <a:cs typeface="Arial"/>
            </a:endParaRPr>
          </a:p>
        </p:txBody>
      </p:sp>
      <p:cxnSp>
        <p:nvCxnSpPr>
          <p:cNvPr id="8" name="Straight Connector 7">
            <a:extLst>
              <a:ext uri="{FF2B5EF4-FFF2-40B4-BE49-F238E27FC236}">
                <a16:creationId xmlns:a16="http://schemas.microsoft.com/office/drawing/2014/main" id="{A151F477-A008-0447-92BB-BB355D013C32}"/>
              </a:ext>
            </a:extLst>
          </p:cNvPr>
          <p:cNvCxnSpPr>
            <a:cxnSpLocks/>
          </p:cNvCxnSpPr>
          <p:nvPr/>
        </p:nvCxnSpPr>
        <p:spPr>
          <a:xfrm>
            <a:off x="1928191" y="2087911"/>
            <a:ext cx="4791321" cy="0"/>
          </a:xfrm>
          <a:prstGeom prst="line">
            <a:avLst/>
          </a:prstGeom>
          <a:ln w="12700">
            <a:solidFill>
              <a:srgbClr val="BF95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852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A4DBA-0C7F-AE44-A4B7-75538B28B394}"/>
            </a:ext>
          </a:extLst>
        </p:cNvPr>
        <p:cNvGrpSpPr/>
        <p:nvPr/>
      </p:nvGrpSpPr>
      <p:grpSpPr>
        <a:xfrm>
          <a:off x="0" y="0"/>
          <a:ext cx="0" cy="0"/>
          <a:chOff x="0" y="0"/>
          <a:chExt cx="0" cy="0"/>
        </a:xfrm>
      </p:grpSpPr>
      <p:sp>
        <p:nvSpPr>
          <p:cNvPr id="3" name="Footer Placeholder 1">
            <a:extLst>
              <a:ext uri="{FF2B5EF4-FFF2-40B4-BE49-F238E27FC236}">
                <a16:creationId xmlns:a16="http://schemas.microsoft.com/office/drawing/2014/main" id="{723E3C98-FE08-5D94-C501-5DA1662BE563}"/>
              </a:ext>
            </a:extLst>
          </p:cNvPr>
          <p:cNvSpPr txBox="1">
            <a:spLocks/>
          </p:cNvSpPr>
          <p:nvPr/>
        </p:nvSpPr>
        <p:spPr>
          <a:xfrm>
            <a:off x="192090" y="6463056"/>
            <a:ext cx="9702984" cy="223138"/>
          </a:xfrm>
          <a:prstGeom prst="rect">
            <a:avLst/>
          </a:prstGeom>
        </p:spPr>
        <p:txBody>
          <a:bodyPr vert="horz" wrap="square" lIns="0" tIns="45720" rIns="0" bIns="45720" rtlCol="0" anchor="ctr">
            <a:spAutoFit/>
          </a:bodyPr>
          <a:lstStyle>
            <a:defPPr>
              <a:defRPr lang="en-ES"/>
            </a:defPPr>
            <a:lvl1pPr marL="0" indent="0" algn="l" defTabSz="914400" rtl="0" eaLnBrk="1" latinLnBrk="0" hangingPunct="1">
              <a:buFontTx/>
              <a:buNone/>
              <a:defRPr lang="en-CA" sz="850" kern="1200">
                <a:solidFill>
                  <a:srgbClr val="47606D"/>
                </a:solidFill>
                <a:effectLst/>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dirty="0">
                <a:ln>
                  <a:noFill/>
                </a:ln>
                <a:solidFill>
                  <a:srgbClr val="47606D"/>
                </a:solidFill>
                <a:effectLst/>
                <a:uLnTx/>
                <a:uFillTx/>
                <a:latin typeface="Arial" panose="020B0604020202020204" pitchFamily="34" charset="0"/>
                <a:ea typeface="+mn-ea"/>
                <a:cs typeface="+mn-cs"/>
              </a:rPr>
              <a:t>Note: Based on Casino Copper-Gold 2022 Feasibility Study. NPV and IRR are shown after-tax. “Broker LT Consensus” based on average analyst consensus long-term commodity prices.</a:t>
            </a:r>
          </a:p>
        </p:txBody>
      </p:sp>
      <p:grpSp>
        <p:nvGrpSpPr>
          <p:cNvPr id="27" name="Group 26">
            <a:extLst>
              <a:ext uri="{FF2B5EF4-FFF2-40B4-BE49-F238E27FC236}">
                <a16:creationId xmlns:a16="http://schemas.microsoft.com/office/drawing/2014/main" id="{77C4F37F-7682-845B-F55B-C0B61C628076}"/>
              </a:ext>
            </a:extLst>
          </p:cNvPr>
          <p:cNvGrpSpPr/>
          <p:nvPr/>
        </p:nvGrpSpPr>
        <p:grpSpPr>
          <a:xfrm>
            <a:off x="0" y="950854"/>
            <a:ext cx="12191999" cy="1681200"/>
            <a:chOff x="-1" y="1078360"/>
            <a:chExt cx="12084892" cy="1579540"/>
          </a:xfrm>
        </p:grpSpPr>
        <p:pic>
          <p:nvPicPr>
            <p:cNvPr id="28" name="Picture 27">
              <a:extLst>
                <a:ext uri="{FF2B5EF4-FFF2-40B4-BE49-F238E27FC236}">
                  <a16:creationId xmlns:a16="http://schemas.microsoft.com/office/drawing/2014/main" id="{21441C0E-BD08-D1AE-F2C6-DD77B4ED73D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a:stretch/>
          </p:blipFill>
          <p:spPr>
            <a:xfrm>
              <a:off x="1" y="1078360"/>
              <a:ext cx="12084890" cy="1579540"/>
            </a:xfrm>
            <a:prstGeom prst="rect">
              <a:avLst/>
            </a:prstGeom>
          </p:spPr>
        </p:pic>
        <p:pic>
          <p:nvPicPr>
            <p:cNvPr id="29" name="Picture 28">
              <a:extLst>
                <a:ext uri="{FF2B5EF4-FFF2-40B4-BE49-F238E27FC236}">
                  <a16:creationId xmlns:a16="http://schemas.microsoft.com/office/drawing/2014/main" id="{8D9E0A7D-727C-ABE0-6FA4-86190FF6D5C3}"/>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348400"/>
              <a:ext cx="828325" cy="1039458"/>
            </a:xfrm>
            <a:prstGeom prst="rect">
              <a:avLst/>
            </a:prstGeom>
          </p:spPr>
        </p:pic>
      </p:grpSp>
      <p:sp>
        <p:nvSpPr>
          <p:cNvPr id="2" name="Title 1">
            <a:extLst>
              <a:ext uri="{FF2B5EF4-FFF2-40B4-BE49-F238E27FC236}">
                <a16:creationId xmlns:a16="http://schemas.microsoft.com/office/drawing/2014/main" id="{CA1322F4-9D20-9ED1-E532-8861E47EA030}"/>
              </a:ext>
            </a:extLst>
          </p:cNvPr>
          <p:cNvSpPr>
            <a:spLocks noGrp="1"/>
          </p:cNvSpPr>
          <p:nvPr>
            <p:ph type="title"/>
          </p:nvPr>
        </p:nvSpPr>
        <p:spPr/>
        <p:txBody>
          <a:bodyPr/>
          <a:lstStyle/>
          <a:p>
            <a:r>
              <a:rPr lang="en-US" dirty="0"/>
              <a:t>ECONOMIC </a:t>
            </a:r>
            <a:r>
              <a:rPr lang="en-US" b="1" dirty="0">
                <a:solidFill>
                  <a:srgbClr val="46616D"/>
                </a:solidFill>
                <a:latin typeface="Arial Black" panose="020B0A04020102020204" pitchFamily="34" charset="0"/>
              </a:rPr>
              <a:t>THROUGHOUT </a:t>
            </a:r>
            <a:r>
              <a:rPr lang="en-US" b="1" dirty="0">
                <a:solidFill>
                  <a:srgbClr val="46616D"/>
                </a:solidFill>
                <a:latin typeface="Arial Black" panose="020B0A04020102020204" pitchFamily="34" charset="0"/>
                <a:cs typeface="Arial Black" panose="020B0604020202020204" pitchFamily="34" charset="0"/>
              </a:rPr>
              <a:t>THE COMMODITY </a:t>
            </a:r>
            <a:r>
              <a:rPr lang="en-US" b="1" dirty="0">
                <a:solidFill>
                  <a:srgbClr val="46616D"/>
                </a:solidFill>
                <a:latin typeface="Arial Black" panose="020B0604020202020204" pitchFamily="34" charset="0"/>
                <a:cs typeface="Arial Black" panose="020B0604020202020204" pitchFamily="34" charset="0"/>
              </a:rPr>
              <a:t>CYCLE</a:t>
            </a:r>
          </a:p>
        </p:txBody>
      </p:sp>
      <p:sp>
        <p:nvSpPr>
          <p:cNvPr id="15" name="Slide Number Placeholder 4">
            <a:extLst>
              <a:ext uri="{FF2B5EF4-FFF2-40B4-BE49-F238E27FC236}">
                <a16:creationId xmlns:a16="http://schemas.microsoft.com/office/drawing/2014/main" id="{85E7077A-B965-C681-5254-E1462350B9CF}"/>
              </a:ext>
            </a:extLst>
          </p:cNvPr>
          <p:cNvSpPr>
            <a:spLocks noGrp="1"/>
          </p:cNvSpPr>
          <p:nvPr>
            <p:ph type="sldNum" sz="quarter" idx="12"/>
          </p:nvPr>
        </p:nvSpPr>
        <p:spPr>
          <a:xfrm>
            <a:off x="11252419" y="6367711"/>
            <a:ext cx="398979" cy="37344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F503D-18A3-9041-84E8-1916E563D54F}" type="slidenum">
              <a:rPr kumimoji="0" lang="en-US" sz="14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17" name="Group 16">
            <a:extLst>
              <a:ext uri="{FF2B5EF4-FFF2-40B4-BE49-F238E27FC236}">
                <a16:creationId xmlns:a16="http://schemas.microsoft.com/office/drawing/2014/main" id="{342B4040-589E-5E3A-5EC3-89E88387DD89}"/>
              </a:ext>
            </a:extLst>
          </p:cNvPr>
          <p:cNvGrpSpPr/>
          <p:nvPr/>
        </p:nvGrpSpPr>
        <p:grpSpPr>
          <a:xfrm>
            <a:off x="10211079" y="3135750"/>
            <a:ext cx="1889154" cy="2556000"/>
            <a:chOff x="10295303" y="3076640"/>
            <a:chExt cx="1889154" cy="2556000"/>
          </a:xfrm>
        </p:grpSpPr>
        <p:sp>
          <p:nvSpPr>
            <p:cNvPr id="16" name="Rectangle 15">
              <a:extLst>
                <a:ext uri="{FF2B5EF4-FFF2-40B4-BE49-F238E27FC236}">
                  <a16:creationId xmlns:a16="http://schemas.microsoft.com/office/drawing/2014/main" id="{924D74B1-5DD7-BA6B-ACB8-370EB693271E}"/>
                </a:ext>
              </a:extLst>
            </p:cNvPr>
            <p:cNvSpPr/>
            <p:nvPr/>
          </p:nvSpPr>
          <p:spPr>
            <a:xfrm>
              <a:off x="10501880" y="4149753"/>
              <a:ext cx="1476000" cy="528350"/>
            </a:xfrm>
            <a:prstGeom prst="rect">
              <a:avLst/>
            </a:prstGeom>
            <a:solidFill>
              <a:srgbClr val="97A4B8">
                <a:alpha val="20000"/>
              </a:srgbClr>
            </a:solidFill>
            <a:ln w="12700">
              <a:solidFill>
                <a:srgbClr val="46616D"/>
              </a:solidFill>
            </a:ln>
          </p:spPr>
          <p:txBody>
            <a:bodyPr wrap="square" anchor="ctr">
              <a:spAutoFit/>
            </a:body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F575D"/>
                  </a:solidFill>
                  <a:effectLst/>
                  <a:uLnTx/>
                  <a:uFillTx/>
                  <a:latin typeface="Arial" panose="020B0604020202020204" pitchFamily="34" charset="0"/>
                  <a:ea typeface="+mn-ea"/>
                  <a:cs typeface="+mn-cs"/>
                </a:rPr>
                <a:t>BASE</a:t>
              </a:r>
              <a:br>
                <a:rPr kumimoji="0" lang="en-GB" sz="1600" b="1" i="0" u="none" strike="noStrike" kern="1200" cap="none" spc="0" normalizeH="0" baseline="0" noProof="0" dirty="0">
                  <a:ln>
                    <a:noFill/>
                  </a:ln>
                  <a:solidFill>
                    <a:srgbClr val="4F575D"/>
                  </a:solidFill>
                  <a:effectLst/>
                  <a:uLnTx/>
                  <a:uFillTx/>
                  <a:latin typeface="Arial" panose="020B0604020202020204" pitchFamily="34" charset="0"/>
                  <a:ea typeface="+mn-ea"/>
                  <a:cs typeface="+mn-cs"/>
                </a:rPr>
              </a:br>
              <a:r>
                <a:rPr kumimoji="0" lang="en-GB" sz="1600" b="1" i="0" u="none" strike="noStrike" kern="1200" cap="none" spc="0" normalizeH="0" baseline="0" noProof="0" dirty="0">
                  <a:ln>
                    <a:noFill/>
                  </a:ln>
                  <a:solidFill>
                    <a:srgbClr val="4F575D"/>
                  </a:solidFill>
                  <a:effectLst/>
                  <a:uLnTx/>
                  <a:uFillTx/>
                  <a:latin typeface="Arial" panose="020B0604020202020204" pitchFamily="34" charset="0"/>
                  <a:ea typeface="+mn-ea"/>
                  <a:cs typeface="+mn-cs"/>
                </a:rPr>
                <a:t>CASE</a:t>
              </a:r>
              <a:endParaRPr kumimoji="0" lang="en-GB" sz="1600" b="0" i="0" u="none" strike="noStrike" kern="1200" cap="none" spc="0" normalizeH="0" baseline="0" noProof="0" dirty="0">
                <a:ln>
                  <a:noFill/>
                </a:ln>
                <a:solidFill>
                  <a:srgbClr val="4F575D"/>
                </a:solidFill>
                <a:effectLst/>
                <a:uLnTx/>
                <a:uFillTx/>
                <a:latin typeface="Arial" panose="020B0604020202020204" pitchFamily="34" charset="0"/>
                <a:ea typeface="+mn-ea"/>
                <a:cs typeface="+mn-cs"/>
              </a:endParaRPr>
            </a:p>
          </p:txBody>
        </p:sp>
        <p:sp>
          <p:nvSpPr>
            <p:cNvPr id="14" name="Rectangle 13">
              <a:extLst>
                <a:ext uri="{FF2B5EF4-FFF2-40B4-BE49-F238E27FC236}">
                  <a16:creationId xmlns:a16="http://schemas.microsoft.com/office/drawing/2014/main" id="{0BE71856-CD4A-8498-6856-6C90096DD2BA}"/>
                </a:ext>
              </a:extLst>
            </p:cNvPr>
            <p:cNvSpPr/>
            <p:nvPr/>
          </p:nvSpPr>
          <p:spPr>
            <a:xfrm>
              <a:off x="10501880" y="4980792"/>
              <a:ext cx="1476000" cy="528350"/>
            </a:xfrm>
            <a:prstGeom prst="rect">
              <a:avLst/>
            </a:prstGeom>
            <a:solidFill>
              <a:srgbClr val="E8F2E2"/>
            </a:solidFill>
            <a:ln w="12700">
              <a:solidFill>
                <a:srgbClr val="46616D"/>
              </a:solidFill>
            </a:ln>
          </p:spPr>
          <p:txBody>
            <a:bodyPr wrap="square">
              <a:spAutoFit/>
            </a:body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F575D"/>
                  </a:solidFill>
                  <a:effectLst/>
                  <a:uLnTx/>
                  <a:uFillTx/>
                  <a:latin typeface="Arial" panose="020B0604020202020204" pitchFamily="34" charset="0"/>
                  <a:ea typeface="+mn-ea"/>
                  <a:cs typeface="+mn-cs"/>
                </a:rPr>
                <a:t>BROKER LT CONSENSUS</a:t>
              </a:r>
              <a:endParaRPr kumimoji="0" lang="en-GB" sz="1600" b="0" i="0" u="none" strike="noStrike" kern="1200" cap="none" spc="0" normalizeH="0" baseline="0" noProof="0" dirty="0">
                <a:ln>
                  <a:noFill/>
                </a:ln>
                <a:solidFill>
                  <a:srgbClr val="4F575D"/>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69C25650-1750-FE99-2CE6-744DD9D0372B}"/>
                </a:ext>
              </a:extLst>
            </p:cNvPr>
            <p:cNvSpPr/>
            <p:nvPr/>
          </p:nvSpPr>
          <p:spPr>
            <a:xfrm>
              <a:off x="10295303" y="3196965"/>
              <a:ext cx="1889154" cy="746358"/>
            </a:xfrm>
            <a:prstGeom prst="rect">
              <a:avLst/>
            </a:prstGeom>
            <a:noFill/>
            <a:ln w="12700">
              <a:noFill/>
            </a:ln>
          </p:spPr>
          <p:txBody>
            <a:bodyPr wrap="square">
              <a:spAutoFit/>
            </a:body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F575D"/>
                  </a:solidFill>
                  <a:effectLst/>
                  <a:uLnTx/>
                  <a:uFillTx/>
                  <a:latin typeface="Arial" panose="020B0604020202020204" pitchFamily="34" charset="0"/>
                  <a:ea typeface="+mn-ea"/>
                  <a:cs typeface="+mn-cs"/>
                </a:rPr>
                <a:t>BASE CASE CAD:USD FX OF US$0.80</a:t>
              </a:r>
              <a:endParaRPr kumimoji="0" lang="en-GB" sz="1600" b="0" i="0" u="none" strike="noStrike" kern="1200" cap="none" spc="0" normalizeH="0" baseline="0" noProof="0" dirty="0">
                <a:ln>
                  <a:noFill/>
                </a:ln>
                <a:solidFill>
                  <a:srgbClr val="4F575D"/>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893B9A39-1694-E617-179F-5F6AF3C9B851}"/>
                </a:ext>
              </a:extLst>
            </p:cNvPr>
            <p:cNvSpPr/>
            <p:nvPr/>
          </p:nvSpPr>
          <p:spPr>
            <a:xfrm>
              <a:off x="10404889" y="3076640"/>
              <a:ext cx="1669983" cy="2556000"/>
            </a:xfrm>
            <a:prstGeom prst="rect">
              <a:avLst/>
            </a:prstGeom>
            <a:noFill/>
            <a:ln w="12700">
              <a:solidFill>
                <a:srgbClr val="46616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sp>
        <p:nvSpPr>
          <p:cNvPr id="6" name="Rectangle 5">
            <a:extLst>
              <a:ext uri="{FF2B5EF4-FFF2-40B4-BE49-F238E27FC236}">
                <a16:creationId xmlns:a16="http://schemas.microsoft.com/office/drawing/2014/main" id="{25B2FA1E-477C-E6F7-6AF5-A4752D6144EB}"/>
              </a:ext>
            </a:extLst>
          </p:cNvPr>
          <p:cNvSpPr/>
          <p:nvPr/>
        </p:nvSpPr>
        <p:spPr>
          <a:xfrm>
            <a:off x="5562600" y="3195912"/>
            <a:ext cx="1066800" cy="8666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a:extLst>
              <a:ext uri="{FF2B5EF4-FFF2-40B4-BE49-F238E27FC236}">
                <a16:creationId xmlns:a16="http://schemas.microsoft.com/office/drawing/2014/main" id="{A3EF5414-86AC-11D2-88B2-5B80000512E5}"/>
              </a:ext>
            </a:extLst>
          </p:cNvPr>
          <p:cNvPicPr>
            <a:picLocks noChangeAspect="1"/>
          </p:cNvPicPr>
          <p:nvPr/>
        </p:nvPicPr>
        <p:blipFill>
          <a:blip r:embed="rId5"/>
          <a:stretch>
            <a:fillRect/>
          </a:stretch>
        </p:blipFill>
        <p:spPr>
          <a:xfrm>
            <a:off x="1158875" y="1000149"/>
            <a:ext cx="8769350" cy="5429250"/>
          </a:xfrm>
          <a:prstGeom prst="rect">
            <a:avLst/>
          </a:prstGeom>
        </p:spPr>
      </p:pic>
    </p:spTree>
    <p:extLst>
      <p:ext uri="{BB962C8B-B14F-4D97-AF65-F5344CB8AC3E}">
        <p14:creationId xmlns:p14="http://schemas.microsoft.com/office/powerpoint/2010/main" val="1926084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B79DF2E1-12FA-F572-4C71-4DD045177E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754" r="2841" b="7259"/>
          <a:stretch/>
        </p:blipFill>
        <p:spPr>
          <a:xfrm>
            <a:off x="-2" y="3819242"/>
            <a:ext cx="7384661" cy="763044"/>
          </a:xfrm>
          <a:prstGeom prst="rect">
            <a:avLst/>
          </a:prstGeom>
        </p:spPr>
      </p:pic>
      <p:pic>
        <p:nvPicPr>
          <p:cNvPr id="32" name="Picture 31">
            <a:extLst>
              <a:ext uri="{FF2B5EF4-FFF2-40B4-BE49-F238E27FC236}">
                <a16:creationId xmlns:a16="http://schemas.microsoft.com/office/drawing/2014/main" id="{DAB3572D-2180-BEE7-7213-97872C2CA6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754" r="2841" b="7259"/>
          <a:stretch/>
        </p:blipFill>
        <p:spPr>
          <a:xfrm>
            <a:off x="2" y="942244"/>
            <a:ext cx="7384661" cy="763044"/>
          </a:xfrm>
          <a:prstGeom prst="rect">
            <a:avLst/>
          </a:prstGeom>
        </p:spPr>
      </p:pic>
      <p:sp>
        <p:nvSpPr>
          <p:cNvPr id="20" name="Title 1">
            <a:extLst>
              <a:ext uri="{FF2B5EF4-FFF2-40B4-BE49-F238E27FC236}">
                <a16:creationId xmlns:a16="http://schemas.microsoft.com/office/drawing/2014/main" id="{A59EF66A-1298-404B-8D68-22351FE1D02C}"/>
              </a:ext>
            </a:extLst>
          </p:cNvPr>
          <p:cNvSpPr>
            <a:spLocks noGrp="1"/>
          </p:cNvSpPr>
          <p:nvPr>
            <p:ph type="title"/>
          </p:nvPr>
        </p:nvSpPr>
        <p:spPr>
          <a:xfrm>
            <a:off x="251024" y="374072"/>
            <a:ext cx="9451010" cy="462571"/>
          </a:xfrm>
        </p:spPr>
        <p:txBody>
          <a:bodyPr>
            <a:normAutofit/>
          </a:bodyPr>
          <a:lstStyle/>
          <a:p>
            <a:r>
              <a:rPr lang="en-GB" dirty="0"/>
              <a:t>INFRASTRUCTURE </a:t>
            </a:r>
            <a:r>
              <a:rPr lang="en-GB" b="1" dirty="0">
                <a:solidFill>
                  <a:srgbClr val="46616D"/>
                </a:solidFill>
                <a:latin typeface="Arial Black" panose="020B0604020202020204" pitchFamily="34" charset="0"/>
              </a:rPr>
              <a:t>ADVANCEMENTS</a:t>
            </a:r>
            <a:endParaRPr lang="en-GB" b="1" dirty="0">
              <a:solidFill>
                <a:srgbClr val="46616D"/>
              </a:solidFill>
              <a:latin typeface="Arial Black" panose="020B0604020202020204" pitchFamily="34" charset="0"/>
              <a:cs typeface="Arial Black" panose="020B0604020202020204" pitchFamily="34" charset="0"/>
            </a:endParaRPr>
          </a:p>
        </p:txBody>
      </p:sp>
      <p:sp>
        <p:nvSpPr>
          <p:cNvPr id="19" name="Slide Number Placeholder 18">
            <a:extLst>
              <a:ext uri="{FF2B5EF4-FFF2-40B4-BE49-F238E27FC236}">
                <a16:creationId xmlns:a16="http://schemas.microsoft.com/office/drawing/2014/main" id="{A6183A2C-35C0-E94B-BED7-8362B80C64F6}"/>
              </a:ext>
            </a:extLst>
          </p:cNvPr>
          <p:cNvSpPr>
            <a:spLocks noGrp="1"/>
          </p:cNvSpPr>
          <p:nvPr>
            <p:ph type="sldNum" sz="quarter" idx="12"/>
          </p:nvPr>
        </p:nvSpPr>
        <p:spPr>
          <a:xfrm>
            <a:off x="11252419" y="6376027"/>
            <a:ext cx="39897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215A9-8BFC-1341-8EEB-CB1B01BB74DE}" type="slidenum">
              <a:rPr kumimoji="0" lang="en-ES" sz="14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ES"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Title 1">
            <a:extLst>
              <a:ext uri="{FF2B5EF4-FFF2-40B4-BE49-F238E27FC236}">
                <a16:creationId xmlns:a16="http://schemas.microsoft.com/office/drawing/2014/main" id="{7867A2A9-9DDA-8D44-9669-8C02829D5191}"/>
              </a:ext>
            </a:extLst>
          </p:cNvPr>
          <p:cNvSpPr txBox="1">
            <a:spLocks/>
          </p:cNvSpPr>
          <p:nvPr/>
        </p:nvSpPr>
        <p:spPr>
          <a:xfrm>
            <a:off x="251024" y="374072"/>
            <a:ext cx="9451010" cy="4625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a:solidFill>
                  <a:srgbClr val="A6610D"/>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ES" sz="2300" b="1" i="0" u="none" strike="noStrike" kern="1200" cap="none" spc="0" normalizeH="0" baseline="0" noProof="0">
              <a:ln>
                <a:noFill/>
              </a:ln>
              <a:solidFill>
                <a:srgbClr val="46616D"/>
              </a:solidFill>
              <a:effectLst/>
              <a:uLnTx/>
              <a:uFillTx/>
              <a:latin typeface="Arial Black" panose="020B0604020202020204" pitchFamily="34" charset="0"/>
              <a:ea typeface="+mj-ea"/>
              <a:cs typeface="Arial Black" panose="020B0604020202020204" pitchFamily="34" charset="0"/>
            </a:endParaRPr>
          </a:p>
        </p:txBody>
      </p:sp>
      <p:pic>
        <p:nvPicPr>
          <p:cNvPr id="24" name="Picture 23" descr="A picture containing text, clipart&#10;&#10;Description automatically generated">
            <a:extLst>
              <a:ext uri="{FF2B5EF4-FFF2-40B4-BE49-F238E27FC236}">
                <a16:creationId xmlns:a16="http://schemas.microsoft.com/office/drawing/2014/main" id="{647EDA8E-4753-C890-84D0-EE3AE5DC5EE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40757" y="1063552"/>
            <a:ext cx="369136" cy="546868"/>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EC39448A-A5E0-B147-E3DF-0F240D9DDC8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l="2002" t="3168" r="4075" b="1534"/>
          <a:stretch/>
        </p:blipFill>
        <p:spPr>
          <a:xfrm>
            <a:off x="7520636" y="964173"/>
            <a:ext cx="4472991" cy="5416134"/>
          </a:xfrm>
          <a:prstGeom prst="rect">
            <a:avLst/>
          </a:prstGeom>
          <a:ln>
            <a:solidFill>
              <a:srgbClr val="D0CECE"/>
            </a:solidFill>
          </a:ln>
        </p:spPr>
      </p:pic>
      <p:pic>
        <p:nvPicPr>
          <p:cNvPr id="27" name="Picture 26">
            <a:extLst>
              <a:ext uri="{FF2B5EF4-FFF2-40B4-BE49-F238E27FC236}">
                <a16:creationId xmlns:a16="http://schemas.microsoft.com/office/drawing/2014/main" id="{2D8B0C58-E626-1B1F-3AE7-5548EFAA1592}"/>
              </a:ex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1030121"/>
            <a:ext cx="468000" cy="587290"/>
          </a:xfrm>
          <a:prstGeom prst="rect">
            <a:avLst/>
          </a:prstGeom>
        </p:spPr>
      </p:pic>
      <p:sp>
        <p:nvSpPr>
          <p:cNvPr id="29" name="Rectangle 28">
            <a:extLst>
              <a:ext uri="{FF2B5EF4-FFF2-40B4-BE49-F238E27FC236}">
                <a16:creationId xmlns:a16="http://schemas.microsoft.com/office/drawing/2014/main" id="{80EA7D02-C4AF-F80A-821A-67394B9C7EA5}"/>
              </a:ext>
            </a:extLst>
          </p:cNvPr>
          <p:cNvSpPr/>
          <p:nvPr/>
        </p:nvSpPr>
        <p:spPr>
          <a:xfrm>
            <a:off x="595362" y="1000601"/>
            <a:ext cx="674154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Yukon Resource Gateway Project </a:t>
            </a: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funding for the </a:t>
            </a: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Casino Copper-Gold</a:t>
            </a: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Access Road</a:t>
            </a:r>
          </a:p>
        </p:txBody>
      </p:sp>
      <p:pic>
        <p:nvPicPr>
          <p:cNvPr id="15" name="Picture 14">
            <a:extLst>
              <a:ext uri="{FF2B5EF4-FFF2-40B4-BE49-F238E27FC236}">
                <a16:creationId xmlns:a16="http://schemas.microsoft.com/office/drawing/2014/main" id="{8D14F66E-9E5F-4BA2-D82D-59037D9A1DE5}"/>
              </a:ex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 y="3907119"/>
            <a:ext cx="468000" cy="587290"/>
          </a:xfrm>
          <a:prstGeom prst="rect">
            <a:avLst/>
          </a:prstGeom>
        </p:spPr>
      </p:pic>
      <p:sp>
        <p:nvSpPr>
          <p:cNvPr id="18" name="Rectangle 17">
            <a:extLst>
              <a:ext uri="{FF2B5EF4-FFF2-40B4-BE49-F238E27FC236}">
                <a16:creationId xmlns:a16="http://schemas.microsoft.com/office/drawing/2014/main" id="{A8B9FF78-6270-220D-31CC-38DB0B6B557D}"/>
              </a:ext>
            </a:extLst>
          </p:cNvPr>
          <p:cNvSpPr/>
          <p:nvPr/>
        </p:nvSpPr>
        <p:spPr>
          <a:xfrm>
            <a:off x="603971" y="3877599"/>
            <a:ext cx="678068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Yukon government </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funding </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Marine Services Platform </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for </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Skagway Port Redevelopment</a:t>
            </a:r>
          </a:p>
        </p:txBody>
      </p:sp>
      <p:pic>
        <p:nvPicPr>
          <p:cNvPr id="26" name="Picture 25">
            <a:extLst>
              <a:ext uri="{FF2B5EF4-FFF2-40B4-BE49-F238E27FC236}">
                <a16:creationId xmlns:a16="http://schemas.microsoft.com/office/drawing/2014/main" id="{3C4E4890-1F46-484A-81A0-6DF8C59E514F}"/>
              </a:ext>
            </a:extLst>
          </p:cNvPr>
          <p:cNvPicPr>
            <a:picLocks noChangeAspect="1"/>
          </p:cNvPicPr>
          <p:nvPr/>
        </p:nvPicPr>
        <p:blipFill>
          <a:blip r:embed="rId7"/>
          <a:srcRect l="5429" r="5429"/>
          <a:stretch/>
        </p:blipFill>
        <p:spPr>
          <a:xfrm>
            <a:off x="5481984" y="1808265"/>
            <a:ext cx="1911289" cy="1908000"/>
          </a:xfrm>
          <a:prstGeom prst="ellipse">
            <a:avLst/>
          </a:prstGeom>
          <a:ln w="9525">
            <a:solidFill>
              <a:srgbClr val="D0CECE"/>
            </a:solidFill>
          </a:ln>
        </p:spPr>
      </p:pic>
      <p:sp>
        <p:nvSpPr>
          <p:cNvPr id="33" name="Content Placeholder 2">
            <a:extLst>
              <a:ext uri="{FF2B5EF4-FFF2-40B4-BE49-F238E27FC236}">
                <a16:creationId xmlns:a16="http://schemas.microsoft.com/office/drawing/2014/main" id="{2F464710-0D66-BADD-0576-38E7F60A5781}"/>
              </a:ext>
            </a:extLst>
          </p:cNvPr>
          <p:cNvSpPr txBox="1">
            <a:spLocks/>
          </p:cNvSpPr>
          <p:nvPr/>
        </p:nvSpPr>
        <p:spPr>
          <a:xfrm>
            <a:off x="233998" y="1892507"/>
            <a:ext cx="7159276" cy="1325235"/>
          </a:xfrm>
          <a:prstGeom prst="rect">
            <a:avLst/>
          </a:prstGeom>
        </p:spPr>
        <p:txBody>
          <a:bodyPr vert="horz" wrap="square" lIns="91440" tIns="45720" rIns="91440" bIns="45720" rtlCol="0">
            <a:spAutoFit/>
          </a:bodyPr>
          <a:lstStyle>
            <a:lvl1pPr marL="228600" indent="-228600" algn="l" defTabSz="914400" rtl="0" eaLnBrk="1" latinLnBrk="0" hangingPunct="1">
              <a:lnSpc>
                <a:spcPts val="2200"/>
              </a:lnSpc>
              <a:spcBef>
                <a:spcPts val="1000"/>
              </a:spcBef>
              <a:buSzPct val="80000"/>
              <a:buFontTx/>
              <a:buBlip>
                <a:blip r:embed="rId8"/>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432000" indent="-180000" algn="l" defTabSz="914400" rtl="0" eaLnBrk="1" latinLnBrk="0" hangingPunct="1">
              <a:lnSpc>
                <a:spcPts val="2000"/>
              </a:lnSpc>
              <a:spcBef>
                <a:spcPts val="500"/>
              </a:spcBef>
              <a:spcAft>
                <a:spcPts val="300"/>
              </a:spcAft>
              <a:buClr>
                <a:srgbClr val="A6610D"/>
              </a:buClr>
              <a:buSzPct val="120000"/>
              <a:buFont typeface="Arial" panose="020B0604020202020204" pitchFamily="34" charset="0"/>
              <a:buChar char="•"/>
              <a:defRPr sz="16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12000" indent="-144000" algn="l" defTabSz="914400" rtl="0" eaLnBrk="1" latinLnBrk="0" hangingPunct="1">
              <a:lnSpc>
                <a:spcPts val="1800"/>
              </a:lnSpc>
              <a:spcBef>
                <a:spcPts val="500"/>
              </a:spcBef>
              <a:buClr>
                <a:srgbClr val="A6610D"/>
              </a:buClr>
              <a:buSzPct val="100000"/>
              <a:buFont typeface="System Font Regular"/>
              <a:buChar char="-"/>
              <a:defRPr sz="14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SzPct val="80000"/>
              <a:buFontTx/>
              <a:buBlip>
                <a:blip r:embed="rId8"/>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SzPct val="80000"/>
              <a:buFontTx/>
              <a:buBlip>
                <a:blip r:embed="rId8"/>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ts val="2200"/>
              </a:lnSpc>
              <a:spcBef>
                <a:spcPts val="1000"/>
              </a:spcBef>
              <a:spcAft>
                <a:spcPts val="0"/>
              </a:spcAft>
              <a:buClrTx/>
              <a:buSzPct val="80000"/>
              <a:buFontTx/>
              <a:buBlip>
                <a:blip r:embed="rId8"/>
              </a:buBlip>
              <a:tabLst/>
              <a:defRPr/>
            </a:pPr>
            <a:r>
              <a:rPr kumimoji="0" lang="en-GB" sz="1600" b="0" i="0" u="none" strike="noStrike" kern="1200" cap="none" spc="0" normalizeH="0" baseline="0" noProof="0" dirty="0">
                <a:ln>
                  <a:noFill/>
                </a:ln>
                <a:solidFill>
                  <a:srgbClr val="4F575D"/>
                </a:solidFill>
                <a:effectLst/>
                <a:uLnTx/>
                <a:uFillTx/>
                <a:latin typeface="Arial" panose="020B0604020202020204" pitchFamily="34" charset="0"/>
                <a:ea typeface="+mn-ea"/>
                <a:cs typeface="Arial" panose="020B0604020202020204" pitchFamily="34" charset="0"/>
              </a:rPr>
              <a:t>Federal government funding available for the</a:t>
            </a:r>
            <a:br>
              <a:rPr kumimoji="0" lang="en-GB" sz="1600" b="0" i="0" u="none" strike="noStrike" kern="1200" cap="none" spc="0" normalizeH="0" baseline="0" noProof="0" dirty="0">
                <a:ln>
                  <a:noFill/>
                </a:ln>
                <a:solidFill>
                  <a:srgbClr val="4F575D"/>
                </a:solidFill>
                <a:effectLst/>
                <a:uLnTx/>
                <a:uFillTx/>
                <a:latin typeface="Arial" panose="020B0604020202020204" pitchFamily="34" charset="0"/>
                <a:ea typeface="+mn-ea"/>
                <a:cs typeface="Arial" panose="020B0604020202020204" pitchFamily="34" charset="0"/>
              </a:rPr>
            </a:br>
            <a:r>
              <a:rPr kumimoji="0" lang="en-GB" sz="1600" b="0" i="0" u="none" strike="noStrike" kern="1200" cap="none" spc="0" normalizeH="0" baseline="0" noProof="0" dirty="0">
                <a:ln>
                  <a:noFill/>
                </a:ln>
                <a:solidFill>
                  <a:srgbClr val="4F575D"/>
                </a:solidFill>
                <a:effectLst/>
                <a:uLnTx/>
                <a:uFillTx/>
                <a:latin typeface="Arial" panose="020B0604020202020204" pitchFamily="34" charset="0"/>
                <a:ea typeface="+mn-ea"/>
                <a:cs typeface="Arial" panose="020B0604020202020204" pitchFamily="34" charset="0"/>
              </a:rPr>
              <a:t>construction of </a:t>
            </a:r>
            <a:r>
              <a:rPr lang="en-GB" sz="1600" dirty="0">
                <a:solidFill>
                  <a:srgbClr val="4F575D"/>
                </a:solidFill>
              </a:rPr>
              <a:t>an </a:t>
            </a:r>
            <a:r>
              <a:rPr kumimoji="0" lang="en-GB" sz="1600" b="0" i="0" u="none" strike="noStrike" kern="1200" cap="none" spc="0" normalizeH="0" baseline="0" noProof="0" dirty="0">
                <a:ln>
                  <a:noFill/>
                </a:ln>
                <a:solidFill>
                  <a:srgbClr val="4F575D"/>
                </a:solidFill>
                <a:effectLst/>
                <a:uLnTx/>
                <a:uFillTx/>
                <a:latin typeface="Arial" panose="020B0604020202020204" pitchFamily="34" charset="0"/>
                <a:ea typeface="+mn-ea"/>
                <a:cs typeface="Arial" panose="020B0604020202020204" pitchFamily="34" charset="0"/>
              </a:rPr>
              <a:t>access road to the Casino Project</a:t>
            </a:r>
          </a:p>
          <a:p>
            <a:pPr marL="228600" marR="0" lvl="0" indent="-228600" algn="l" defTabSz="914400" rtl="0" eaLnBrk="1" fontAlgn="auto" latinLnBrk="0" hangingPunct="1">
              <a:lnSpc>
                <a:spcPts val="2200"/>
              </a:lnSpc>
              <a:spcBef>
                <a:spcPts val="1000"/>
              </a:spcBef>
              <a:spcAft>
                <a:spcPts val="0"/>
              </a:spcAft>
              <a:buClrTx/>
              <a:buSzPct val="80000"/>
              <a:buFontTx/>
              <a:buBlip>
                <a:blip r:embed="rId8"/>
              </a:buBlip>
              <a:tabLst/>
              <a:defRPr/>
            </a:pPr>
            <a:r>
              <a:rPr kumimoji="0" lang="en-GB" sz="1600" b="0" i="0" u="none" strike="noStrike" kern="1200" cap="none" spc="0" normalizeH="0" baseline="0" noProof="0" dirty="0">
                <a:ln>
                  <a:noFill/>
                </a:ln>
                <a:solidFill>
                  <a:srgbClr val="4F575D"/>
                </a:solidFill>
                <a:effectLst/>
                <a:uLnTx/>
                <a:uFillTx/>
                <a:latin typeface="Arial" panose="020B0604020202020204" pitchFamily="34" charset="0"/>
                <a:ea typeface="+mn-ea"/>
                <a:cs typeface="Arial" panose="020B0604020202020204" pitchFamily="34" charset="0"/>
              </a:rPr>
              <a:t>Construction of the road has already started, with the</a:t>
            </a:r>
            <a:br>
              <a:rPr kumimoji="0" lang="en-GB" sz="1600" b="0" i="0" u="none" strike="noStrike" kern="1200" cap="none" spc="0" normalizeH="0" baseline="0" noProof="0" dirty="0">
                <a:ln>
                  <a:noFill/>
                </a:ln>
                <a:solidFill>
                  <a:srgbClr val="4F575D"/>
                </a:solidFill>
                <a:effectLst/>
                <a:uLnTx/>
                <a:uFillTx/>
                <a:latin typeface="Arial" panose="020B0604020202020204" pitchFamily="34" charset="0"/>
                <a:ea typeface="+mn-ea"/>
                <a:cs typeface="Arial" panose="020B0604020202020204" pitchFamily="34" charset="0"/>
              </a:rPr>
            </a:br>
            <a:r>
              <a:rPr kumimoji="0" lang="en-GB" sz="1600" b="1" i="0" u="none" strike="noStrike" kern="1200" cap="none" spc="0" normalizeH="0" baseline="0" noProof="0" dirty="0">
                <a:ln>
                  <a:noFill/>
                </a:ln>
                <a:solidFill>
                  <a:srgbClr val="4F575D"/>
                </a:solidFill>
                <a:effectLst/>
                <a:uLnTx/>
                <a:uFillTx/>
                <a:latin typeface="Arial" panose="020B0604020202020204" pitchFamily="34" charset="0"/>
                <a:ea typeface="+mn-ea"/>
                <a:cs typeface="Arial" panose="020B0604020202020204" pitchFamily="34" charset="0"/>
              </a:rPr>
              <a:t>first 5 km completed</a:t>
            </a:r>
          </a:p>
        </p:txBody>
      </p:sp>
      <p:sp>
        <p:nvSpPr>
          <p:cNvPr id="34" name="Content Placeholder 2">
            <a:extLst>
              <a:ext uri="{FF2B5EF4-FFF2-40B4-BE49-F238E27FC236}">
                <a16:creationId xmlns:a16="http://schemas.microsoft.com/office/drawing/2014/main" id="{C4E0B718-D602-7E50-F8F4-9669B3E498FF}"/>
              </a:ext>
            </a:extLst>
          </p:cNvPr>
          <p:cNvSpPr txBox="1">
            <a:spLocks/>
          </p:cNvSpPr>
          <p:nvPr/>
        </p:nvSpPr>
        <p:spPr>
          <a:xfrm>
            <a:off x="233998" y="4773399"/>
            <a:ext cx="7159275" cy="1453475"/>
          </a:xfrm>
          <a:prstGeom prst="rect">
            <a:avLst/>
          </a:prstGeom>
        </p:spPr>
        <p:txBody>
          <a:bodyPr vert="horz" wrap="square" lIns="91440" tIns="45720" rIns="91440" bIns="45720" rtlCol="0">
            <a:spAutoFit/>
          </a:bodyPr>
          <a:lstStyle>
            <a:lvl1pPr marL="228600" indent="-228600" algn="l" defTabSz="914400" rtl="0" eaLnBrk="1" latinLnBrk="0" hangingPunct="1">
              <a:lnSpc>
                <a:spcPts val="2200"/>
              </a:lnSpc>
              <a:spcBef>
                <a:spcPts val="1000"/>
              </a:spcBef>
              <a:buSzPct val="80000"/>
              <a:buFontTx/>
              <a:buBlip>
                <a:blip r:embed="rId8"/>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432000" indent="-180000" algn="l" defTabSz="914400" rtl="0" eaLnBrk="1" latinLnBrk="0" hangingPunct="1">
              <a:lnSpc>
                <a:spcPts val="2000"/>
              </a:lnSpc>
              <a:spcBef>
                <a:spcPts val="500"/>
              </a:spcBef>
              <a:spcAft>
                <a:spcPts val="300"/>
              </a:spcAft>
              <a:buClr>
                <a:srgbClr val="A6610D"/>
              </a:buClr>
              <a:buSzPct val="120000"/>
              <a:buFont typeface="Arial" panose="020B0604020202020204" pitchFamily="34" charset="0"/>
              <a:buChar char="•"/>
              <a:defRPr sz="16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12000" indent="-144000" algn="l" defTabSz="914400" rtl="0" eaLnBrk="1" latinLnBrk="0" hangingPunct="1">
              <a:lnSpc>
                <a:spcPts val="1800"/>
              </a:lnSpc>
              <a:spcBef>
                <a:spcPts val="500"/>
              </a:spcBef>
              <a:buClr>
                <a:srgbClr val="A6610D"/>
              </a:buClr>
              <a:buSzPct val="100000"/>
              <a:buFont typeface="System Font Regular"/>
              <a:buChar char="-"/>
              <a:defRPr sz="14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SzPct val="80000"/>
              <a:buFontTx/>
              <a:buBlip>
                <a:blip r:embed="rId8"/>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SzPct val="80000"/>
              <a:buFontTx/>
              <a:buBlip>
                <a:blip r:embed="rId8"/>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ts val="2200"/>
              </a:lnSpc>
              <a:spcBef>
                <a:spcPts val="1600"/>
              </a:spcBef>
              <a:spcAft>
                <a:spcPts val="0"/>
              </a:spcAft>
              <a:buClrTx/>
              <a:buSzPct val="80000"/>
              <a:buFontTx/>
              <a:buBlip>
                <a:blip r:embed="rId8"/>
              </a:buBlip>
              <a:tabLst/>
              <a:defRPr/>
            </a:pPr>
            <a:r>
              <a:rPr kumimoji="0" lang="en-GB" sz="1600" b="0" i="0" u="none" strike="noStrike" kern="1200" cap="none" spc="0" normalizeH="0" baseline="0" noProof="0" dirty="0">
                <a:ln>
                  <a:noFill/>
                </a:ln>
                <a:solidFill>
                  <a:srgbClr val="4F575D"/>
                </a:solidFill>
                <a:effectLst/>
                <a:uLnTx/>
                <a:uFillTx/>
                <a:latin typeface="Arial" panose="020B0604020202020204" pitchFamily="34" charset="0"/>
                <a:ea typeface="+mn-ea"/>
                <a:cs typeface="Arial" panose="020B0604020202020204" pitchFamily="34" charset="0"/>
              </a:rPr>
              <a:t>The Yukon government signed MOU with Municipality of Skagway securing</a:t>
            </a:r>
            <a:br>
              <a:rPr kumimoji="0" lang="en-GB" sz="1600" b="0" i="0" u="none" strike="noStrike" kern="1200" cap="none" spc="0" normalizeH="0" baseline="0" noProof="0" dirty="0">
                <a:ln>
                  <a:noFill/>
                </a:ln>
                <a:solidFill>
                  <a:srgbClr val="4F575D"/>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4F575D"/>
                </a:solidFill>
                <a:effectLst/>
                <a:uLnTx/>
                <a:uFillTx/>
                <a:latin typeface="Arial" panose="020B0604020202020204" pitchFamily="34" charset="0"/>
                <a:ea typeface="+mn-ea"/>
                <a:cs typeface="Arial" panose="020B0604020202020204" pitchFamily="34" charset="0"/>
              </a:rPr>
              <a:t>long-term tidewater access for mining industry</a:t>
            </a:r>
            <a:endParaRPr kumimoji="0" lang="en-GB" sz="1600" b="0" i="0" u="none" strike="noStrike" kern="1200" cap="none" spc="0" normalizeH="0" baseline="0" noProof="0" dirty="0">
              <a:ln>
                <a:noFill/>
              </a:ln>
              <a:solidFill>
                <a:srgbClr val="4F575D"/>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ts val="2200"/>
              </a:lnSpc>
              <a:spcBef>
                <a:spcPts val="1000"/>
              </a:spcBef>
              <a:spcAft>
                <a:spcPts val="0"/>
              </a:spcAft>
              <a:buClrTx/>
              <a:buSzPct val="80000"/>
              <a:buFontTx/>
              <a:buBlip>
                <a:blip r:embed="rId8"/>
              </a:buBlip>
              <a:tabLst/>
              <a:defRPr/>
            </a:pPr>
            <a:r>
              <a:rPr kumimoji="0" lang="en-US" sz="1600" b="0" i="0" u="none" strike="noStrike" kern="1200" cap="none" spc="0" normalizeH="0" baseline="0" noProof="0" dirty="0">
                <a:ln>
                  <a:noFill/>
                </a:ln>
                <a:solidFill>
                  <a:srgbClr val="4F575D"/>
                </a:solidFill>
                <a:effectLst/>
                <a:uLnTx/>
                <a:uFillTx/>
                <a:latin typeface="Arial" panose="020B0604020202020204" pitchFamily="34" charset="0"/>
                <a:ea typeface="+mn-ea"/>
                <a:cs typeface="Arial" panose="020B0604020202020204" pitchFamily="34" charset="0"/>
              </a:rPr>
              <a:t>The government included </a:t>
            </a:r>
            <a:r>
              <a:rPr kumimoji="0" lang="en-US" sz="1600" b="1" i="0" u="none" strike="noStrike" kern="1200" cap="none" spc="0" normalizeH="0" baseline="0" noProof="0" dirty="0">
                <a:ln>
                  <a:noFill/>
                </a:ln>
                <a:solidFill>
                  <a:srgbClr val="4F575D"/>
                </a:solidFill>
                <a:effectLst/>
                <a:uLnTx/>
                <a:uFillTx/>
                <a:latin typeface="Arial" panose="020B0604020202020204" pitchFamily="34" charset="0"/>
                <a:ea typeface="+mn-ea"/>
                <a:cs typeface="Arial" panose="020B0604020202020204" pitchFamily="34" charset="0"/>
              </a:rPr>
              <a:t>C$44.7M in 2025-28 capital plan</a:t>
            </a:r>
            <a:endParaRPr lang="en-US" sz="1600" b="1" dirty="0">
              <a:solidFill>
                <a:srgbClr val="4F575D"/>
              </a:solidFill>
            </a:endParaRPr>
          </a:p>
          <a:p>
            <a:pPr marL="228600" marR="0" lvl="0" indent="-228600" algn="l" defTabSz="914400" rtl="0" eaLnBrk="1" fontAlgn="auto" latinLnBrk="0" hangingPunct="1">
              <a:lnSpc>
                <a:spcPts val="2200"/>
              </a:lnSpc>
              <a:spcBef>
                <a:spcPts val="1000"/>
              </a:spcBef>
              <a:spcAft>
                <a:spcPts val="0"/>
              </a:spcAft>
              <a:buClrTx/>
              <a:buSzPct val="80000"/>
              <a:buFontTx/>
              <a:buBlip>
                <a:blip r:embed="rId8"/>
              </a:buBlip>
              <a:tabLst/>
              <a:defRPr/>
            </a:pPr>
            <a:r>
              <a:rPr lang="en-GB" sz="1600" dirty="0">
                <a:solidFill>
                  <a:srgbClr val="4F575D"/>
                </a:solidFill>
              </a:rPr>
              <a:t>Marine Services Platform </a:t>
            </a:r>
            <a:r>
              <a:rPr lang="en-GB" sz="1600" b="1" dirty="0">
                <a:solidFill>
                  <a:srgbClr val="4F575D"/>
                </a:solidFill>
              </a:rPr>
              <a:t>has recently re-entered permitting phase</a:t>
            </a:r>
            <a:endParaRPr kumimoji="0" lang="en-GB" sz="1600" b="1" i="0" u="none" strike="noStrike" kern="1200" cap="none" spc="0" normalizeH="0" baseline="0" noProof="0" dirty="0">
              <a:ln>
                <a:noFill/>
              </a:ln>
              <a:solidFill>
                <a:srgbClr val="4F575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83571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
            <a:extLst>
              <a:ext uri="{FF2B5EF4-FFF2-40B4-BE49-F238E27FC236}">
                <a16:creationId xmlns:a16="http://schemas.microsoft.com/office/drawing/2014/main" id="{E16C6CC5-19D9-CF42-4D23-564DCBACA5A7}"/>
              </a:ext>
            </a:extLst>
          </p:cNvPr>
          <p:cNvSpPr txBox="1">
            <a:spLocks/>
          </p:cNvSpPr>
          <p:nvPr/>
        </p:nvSpPr>
        <p:spPr>
          <a:xfrm>
            <a:off x="237344" y="1884261"/>
            <a:ext cx="8621475" cy="3402726"/>
          </a:xfrm>
          <a:prstGeom prst="rect">
            <a:avLst/>
          </a:prstGeom>
        </p:spPr>
        <p:txBody>
          <a:bodyPr vert="horz" wrap="square" lIns="91440" tIns="45720" rIns="91440" bIns="45720" rtlCol="0">
            <a:spAutoFit/>
          </a:bodyPr>
          <a:lstStyle>
            <a:lvl1pPr marL="228600" indent="-228600" algn="l" defTabSz="914400" rtl="0" eaLnBrk="1" latinLnBrk="0" hangingPunct="1">
              <a:lnSpc>
                <a:spcPts val="2200"/>
              </a:lnSpc>
              <a:spcBef>
                <a:spcPts val="1000"/>
              </a:spcBef>
              <a:buSzPct val="80000"/>
              <a:buFontTx/>
              <a:buBlip>
                <a:blip r:embed="rId3"/>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432000" indent="-180000" algn="l" defTabSz="914400" rtl="0" eaLnBrk="1" latinLnBrk="0" hangingPunct="1">
              <a:lnSpc>
                <a:spcPts val="2000"/>
              </a:lnSpc>
              <a:spcBef>
                <a:spcPts val="500"/>
              </a:spcBef>
              <a:spcAft>
                <a:spcPts val="300"/>
              </a:spcAft>
              <a:buClr>
                <a:srgbClr val="A6610D"/>
              </a:buClr>
              <a:buSzPct val="120000"/>
              <a:buFont typeface="Arial" panose="020B0604020202020204" pitchFamily="34" charset="0"/>
              <a:buChar char="•"/>
              <a:defRPr sz="16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12000" indent="-144000" algn="l" defTabSz="914400" rtl="0" eaLnBrk="1" latinLnBrk="0" hangingPunct="1">
              <a:lnSpc>
                <a:spcPts val="1800"/>
              </a:lnSpc>
              <a:spcBef>
                <a:spcPts val="500"/>
              </a:spcBef>
              <a:buClr>
                <a:srgbClr val="A6610D"/>
              </a:buClr>
              <a:buSzPct val="100000"/>
              <a:buFont typeface="System Font Regular"/>
              <a:buChar char="-"/>
              <a:defRPr sz="14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SzPct val="80000"/>
              <a:buFontTx/>
              <a:buBlip>
                <a:blip r:embed="rId3"/>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SzPct val="80000"/>
              <a:buFontTx/>
              <a:buBlip>
                <a:blip r:embed="rId3"/>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ts val="2200"/>
              </a:lnSpc>
              <a:spcBef>
                <a:spcPts val="1000"/>
              </a:spcBef>
              <a:spcAft>
                <a:spcPts val="0"/>
              </a:spcAft>
              <a:buClrTx/>
              <a:buSzPct val="80000"/>
              <a:buFontTx/>
              <a:buBlip>
                <a:blip r:embed="rId3"/>
              </a:buBlip>
              <a:tabLst/>
              <a:defRPr/>
            </a:pPr>
            <a:r>
              <a:rPr kumimoji="0" lang="en-US" sz="1600" b="0" i="0" u="none" strike="noStrike" kern="1200" cap="none" spc="0" normalizeH="0" baseline="0" noProof="0" dirty="0">
                <a:ln>
                  <a:noFill/>
                </a:ln>
                <a:solidFill>
                  <a:srgbClr val="4F575D"/>
                </a:solidFill>
                <a:effectLst/>
                <a:uLnTx/>
                <a:uFillTx/>
                <a:latin typeface="Arial" panose="020B0604020202020204" pitchFamily="34" charset="0"/>
                <a:ea typeface="+mn-ea"/>
                <a:cs typeface="Arial" panose="020B0604020202020204" pitchFamily="34" charset="0"/>
              </a:rPr>
              <a:t>Casino’s base case is an LNG power plant</a:t>
            </a:r>
          </a:p>
          <a:p>
            <a:pPr marL="228600" marR="0" lvl="0" indent="-228600" algn="l" defTabSz="914400" rtl="0" eaLnBrk="1" fontAlgn="auto" latinLnBrk="0" hangingPunct="1">
              <a:lnSpc>
                <a:spcPts val="2200"/>
              </a:lnSpc>
              <a:spcBef>
                <a:spcPts val="1000"/>
              </a:spcBef>
              <a:spcAft>
                <a:spcPts val="0"/>
              </a:spcAft>
              <a:buClrTx/>
              <a:buSzPct val="80000"/>
              <a:buFontTx/>
              <a:buBlip>
                <a:blip r:embed="rId3"/>
              </a:buBlip>
              <a:tabLst/>
              <a:defRPr/>
            </a:pPr>
            <a:r>
              <a:rPr kumimoji="0" lang="en-US" sz="1600" b="0" i="0" u="none" strike="noStrike" kern="1200" cap="none" spc="0" normalizeH="0" baseline="0" noProof="0" dirty="0">
                <a:ln>
                  <a:noFill/>
                </a:ln>
                <a:solidFill>
                  <a:srgbClr val="4F575D"/>
                </a:solidFill>
                <a:effectLst/>
                <a:uLnTx/>
                <a:uFillTx/>
                <a:latin typeface="Arial" panose="020B0604020202020204" pitchFamily="34" charset="0"/>
                <a:ea typeface="+mn-ea"/>
                <a:cs typeface="Arial" panose="020B0604020202020204" pitchFamily="34" charset="0"/>
              </a:rPr>
              <a:t>The Yukon grid is beyond capacity, 22 rental diesel</a:t>
            </a:r>
            <a:br>
              <a:rPr kumimoji="0" lang="en-US" sz="1600" b="0" i="0" u="none" strike="noStrike" kern="1200" cap="none" spc="0" normalizeH="0" baseline="0" noProof="0" dirty="0">
                <a:ln>
                  <a:noFill/>
                </a:ln>
                <a:solidFill>
                  <a:srgbClr val="4F575D"/>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4F575D"/>
                </a:solidFill>
                <a:effectLst/>
                <a:uLnTx/>
                <a:uFillTx/>
                <a:latin typeface="Arial" panose="020B0604020202020204" pitchFamily="34" charset="0"/>
                <a:ea typeface="+mn-ea"/>
                <a:cs typeface="Arial" panose="020B0604020202020204" pitchFamily="34" charset="0"/>
              </a:rPr>
              <a:t>generators addressing shortfall</a:t>
            </a:r>
          </a:p>
          <a:p>
            <a:pPr marL="228600" marR="0" lvl="0" indent="-228600" algn="l" defTabSz="914400" rtl="0" eaLnBrk="1" fontAlgn="auto" latinLnBrk="0" hangingPunct="1">
              <a:lnSpc>
                <a:spcPts val="2200"/>
              </a:lnSpc>
              <a:spcBef>
                <a:spcPts val="1000"/>
              </a:spcBef>
              <a:spcAft>
                <a:spcPts val="0"/>
              </a:spcAft>
              <a:buClrTx/>
              <a:buSzPct val="80000"/>
              <a:buFontTx/>
              <a:buBlip>
                <a:blip r:embed="rId3"/>
              </a:buBlip>
              <a:tabLst/>
              <a:defRPr/>
            </a:pPr>
            <a:r>
              <a:rPr kumimoji="0" lang="en-US" sz="1600" b="0" i="0" u="none" strike="noStrike" kern="1200" cap="none" spc="0" normalizeH="0" baseline="0" noProof="0" dirty="0">
                <a:ln>
                  <a:noFill/>
                </a:ln>
                <a:solidFill>
                  <a:srgbClr val="4F575D"/>
                </a:solidFill>
                <a:effectLst/>
                <a:uLnTx/>
                <a:uFillTx/>
                <a:latin typeface="Arial" panose="020B0604020202020204" pitchFamily="34" charset="0"/>
                <a:ea typeface="+mn-ea"/>
                <a:cs typeface="Arial" panose="020B0604020202020204" pitchFamily="34" charset="0"/>
              </a:rPr>
              <a:t>Canada’s CMIF approved C$40M to advance the </a:t>
            </a:r>
            <a:br>
              <a:rPr kumimoji="0" lang="en-US" sz="1600" b="0" i="0" u="none" strike="noStrike" kern="1200" cap="none" spc="0" normalizeH="0" baseline="0" noProof="0" dirty="0">
                <a:ln>
                  <a:noFill/>
                </a:ln>
                <a:solidFill>
                  <a:srgbClr val="4F575D"/>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4F575D"/>
                </a:solidFill>
                <a:effectLst/>
                <a:uLnTx/>
                <a:uFillTx/>
                <a:latin typeface="Arial" panose="020B0604020202020204" pitchFamily="34" charset="0"/>
                <a:ea typeface="+mn-ea"/>
                <a:cs typeface="Arial" panose="020B0604020202020204" pitchFamily="34" charset="0"/>
              </a:rPr>
              <a:t>B.C.-Yukon Grid Connect Project: </a:t>
            </a:r>
            <a:r>
              <a:rPr kumimoji="0" lang="en-US" sz="1600" b="1" i="0" u="none" strike="noStrike" kern="1200" cap="none" spc="0" normalizeH="0" baseline="0" noProof="0" dirty="0">
                <a:ln>
                  <a:noFill/>
                </a:ln>
                <a:solidFill>
                  <a:srgbClr val="4F575D"/>
                </a:solidFill>
                <a:effectLst/>
                <a:uLnTx/>
                <a:uFillTx/>
                <a:latin typeface="Arial" panose="020B0604020202020204" pitchFamily="34" charset="0"/>
                <a:ea typeface="+mn-ea"/>
                <a:cs typeface="Arial" panose="020B0604020202020204" pitchFamily="34" charset="0"/>
              </a:rPr>
              <a:t>connecting the</a:t>
            </a:r>
            <a:br>
              <a:rPr lang="en-US" sz="1600" b="1" dirty="0">
                <a:solidFill>
                  <a:srgbClr val="4F575D"/>
                </a:solidFill>
              </a:rPr>
            </a:br>
            <a:r>
              <a:rPr lang="en-US" sz="1600" b="1" dirty="0">
                <a:solidFill>
                  <a:srgbClr val="4F575D"/>
                </a:solidFill>
              </a:rPr>
              <a:t>isolated, </a:t>
            </a:r>
            <a:r>
              <a:rPr kumimoji="0" lang="en-US" sz="1600" b="1" i="0" u="none" strike="noStrike" kern="1200" cap="none" spc="0" normalizeH="0" baseline="0" noProof="0" dirty="0">
                <a:ln>
                  <a:noFill/>
                </a:ln>
                <a:solidFill>
                  <a:srgbClr val="4F575D"/>
                </a:solidFill>
                <a:effectLst/>
                <a:uLnTx/>
                <a:uFillTx/>
                <a:latin typeface="Arial" panose="020B0604020202020204" pitchFamily="34" charset="0"/>
                <a:ea typeface="+mn-ea"/>
                <a:cs typeface="Arial" panose="020B0604020202020204" pitchFamily="34" charset="0"/>
              </a:rPr>
              <a:t>capacity-constrained Yukon grid to</a:t>
            </a:r>
            <a:r>
              <a:rPr lang="en-US" sz="1600" b="1" dirty="0">
                <a:solidFill>
                  <a:srgbClr val="4F575D"/>
                </a:solidFill>
              </a:rPr>
              <a:t> </a:t>
            </a:r>
            <a:r>
              <a:rPr kumimoji="0" lang="en-US" sz="1600" b="1" i="0" u="none" strike="noStrike" kern="1200" cap="none" spc="0" normalizeH="0" baseline="0" noProof="0" dirty="0">
                <a:ln>
                  <a:noFill/>
                </a:ln>
                <a:solidFill>
                  <a:srgbClr val="4F575D"/>
                </a:solidFill>
                <a:effectLst/>
                <a:uLnTx/>
                <a:uFillTx/>
                <a:latin typeface="Arial" panose="020B0604020202020204" pitchFamily="34" charset="0"/>
                <a:ea typeface="+mn-ea"/>
                <a:cs typeface="Arial" panose="020B0604020202020204" pitchFamily="34" charset="0"/>
              </a:rPr>
              <a:t>the</a:t>
            </a:r>
            <a:br>
              <a:rPr kumimoji="0" lang="en-US" sz="1600" b="1" i="0" u="none" strike="noStrike" kern="1200" cap="none" spc="0" normalizeH="0" baseline="0" noProof="0" dirty="0">
                <a:ln>
                  <a:noFill/>
                </a:ln>
                <a:solidFill>
                  <a:srgbClr val="4F575D"/>
                </a:solidFill>
                <a:effectLst/>
                <a:uLnTx/>
                <a:uFillTx/>
                <a:latin typeface="Arial" panose="020B0604020202020204" pitchFamily="34" charset="0"/>
                <a:ea typeface="+mn-ea"/>
                <a:cs typeface="Arial" panose="020B0604020202020204" pitchFamily="34" charset="0"/>
              </a:rPr>
            </a:br>
            <a:r>
              <a:rPr kumimoji="0" lang="en-US" sz="1600" b="1" i="0" u="none" strike="noStrike" kern="1200" cap="none" spc="0" normalizeH="0" baseline="0" noProof="0" dirty="0">
                <a:ln>
                  <a:noFill/>
                </a:ln>
                <a:solidFill>
                  <a:srgbClr val="4F575D"/>
                </a:solidFill>
                <a:effectLst/>
                <a:uLnTx/>
                <a:uFillTx/>
                <a:latin typeface="Arial" panose="020B0604020202020204" pitchFamily="34" charset="0"/>
                <a:ea typeface="+mn-ea"/>
                <a:cs typeface="Arial" panose="020B0604020202020204" pitchFamily="34" charset="0"/>
              </a:rPr>
              <a:t>North</a:t>
            </a:r>
            <a:r>
              <a:rPr lang="en-US" sz="1600" b="1" dirty="0">
                <a:solidFill>
                  <a:srgbClr val="4F575D"/>
                </a:solidFill>
              </a:rPr>
              <a:t> </a:t>
            </a:r>
            <a:r>
              <a:rPr kumimoji="0" lang="en-US" sz="1600" b="1" i="0" u="none" strike="noStrike" kern="1200" cap="none" spc="0" normalizeH="0" baseline="0" noProof="0" dirty="0">
                <a:ln>
                  <a:noFill/>
                </a:ln>
                <a:solidFill>
                  <a:srgbClr val="4F575D"/>
                </a:solidFill>
                <a:effectLst/>
                <a:uLnTx/>
                <a:uFillTx/>
                <a:latin typeface="Arial" panose="020B0604020202020204" pitchFamily="34" charset="0"/>
                <a:ea typeface="+mn-ea"/>
                <a:cs typeface="Arial" panose="020B0604020202020204" pitchFamily="34" charset="0"/>
              </a:rPr>
              <a:t>American grid in B.C.</a:t>
            </a:r>
          </a:p>
          <a:p>
            <a:pPr marL="228600" marR="0" lvl="0" indent="-228600" algn="l" defTabSz="914400" rtl="0" eaLnBrk="1" fontAlgn="auto" latinLnBrk="0" hangingPunct="1">
              <a:lnSpc>
                <a:spcPts val="2200"/>
              </a:lnSpc>
              <a:spcBef>
                <a:spcPts val="1000"/>
              </a:spcBef>
              <a:spcAft>
                <a:spcPts val="0"/>
              </a:spcAft>
              <a:buClrTx/>
              <a:buSzPct val="80000"/>
              <a:buFontTx/>
              <a:buBlip>
                <a:blip r:embed="rId3"/>
              </a:buBlip>
              <a:tabLst/>
              <a:defRPr/>
            </a:pPr>
            <a:r>
              <a:rPr kumimoji="0" lang="en-US" sz="1600" b="1" i="0" u="none" strike="noStrike" kern="1200" cap="none" spc="0" normalizeH="0" baseline="0" noProof="0" dirty="0">
                <a:ln>
                  <a:noFill/>
                </a:ln>
                <a:solidFill>
                  <a:srgbClr val="4F575D"/>
                </a:solidFill>
                <a:effectLst/>
                <a:uLnTx/>
                <a:uFillTx/>
                <a:latin typeface="Arial" panose="020B0604020202020204" pitchFamily="34" charset="0"/>
                <a:ea typeface="+mn-ea"/>
                <a:cs typeface="Arial" panose="020B0604020202020204" pitchFamily="34" charset="0"/>
              </a:rPr>
              <a:t>Major endorsement of the Casino Project</a:t>
            </a:r>
            <a:r>
              <a:rPr kumimoji="0" lang="en-US" sz="1600" b="0" i="0" u="none" strike="noStrike" kern="1200" cap="none" spc="0" normalizeH="0" baseline="0" noProof="0" dirty="0">
                <a:ln>
                  <a:noFill/>
                </a:ln>
                <a:solidFill>
                  <a:srgbClr val="4F575D"/>
                </a:solidFill>
                <a:effectLst/>
                <a:uLnTx/>
                <a:uFillTx/>
                <a:latin typeface="Arial" panose="020B0604020202020204" pitchFamily="34" charset="0"/>
                <a:ea typeface="+mn-ea"/>
                <a:cs typeface="Arial" panose="020B0604020202020204" pitchFamily="34" charset="0"/>
              </a:rPr>
              <a:t>; aligns Casino’s 130 MW load with a</a:t>
            </a:r>
            <a:br>
              <a:rPr kumimoji="0" lang="en-US" sz="1600" b="0" i="0" u="none" strike="noStrike" kern="1200" cap="none" spc="0" normalizeH="0" baseline="0" noProof="0" dirty="0">
                <a:ln>
                  <a:noFill/>
                </a:ln>
                <a:solidFill>
                  <a:srgbClr val="4F575D"/>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4F575D"/>
                </a:solidFill>
                <a:effectLst/>
                <a:uLnTx/>
                <a:uFillTx/>
                <a:latin typeface="Arial" panose="020B0604020202020204" pitchFamily="34" charset="0"/>
                <a:ea typeface="+mn-ea"/>
                <a:cs typeface="Arial" panose="020B0604020202020204" pitchFamily="34" charset="0"/>
              </a:rPr>
              <a:t>long-term energy solution for the Yukon</a:t>
            </a:r>
          </a:p>
          <a:p>
            <a:pPr marL="228600" marR="0" lvl="0" indent="-228600" algn="l" defTabSz="914400" rtl="0" eaLnBrk="1" fontAlgn="auto" latinLnBrk="0" hangingPunct="1">
              <a:lnSpc>
                <a:spcPts val="2200"/>
              </a:lnSpc>
              <a:spcBef>
                <a:spcPts val="1000"/>
              </a:spcBef>
              <a:spcAft>
                <a:spcPts val="0"/>
              </a:spcAft>
              <a:buClrTx/>
              <a:buSzPct val="80000"/>
              <a:buFontTx/>
              <a:buBlip>
                <a:blip r:embed="rId3"/>
              </a:buBlip>
              <a:tabLst/>
              <a:defRPr/>
            </a:pPr>
            <a:r>
              <a:rPr kumimoji="0" lang="en-US" sz="1600" b="0" i="0" u="none" strike="noStrike" kern="1200" cap="none" spc="0" normalizeH="0" baseline="0" noProof="0" dirty="0">
                <a:ln>
                  <a:noFill/>
                </a:ln>
                <a:solidFill>
                  <a:srgbClr val="4F575D"/>
                </a:solidFill>
                <a:effectLst/>
                <a:uLnTx/>
                <a:uFillTx/>
                <a:latin typeface="Arial" panose="020B0604020202020204" pitchFamily="34" charset="0"/>
                <a:ea typeface="+mn-ea"/>
                <a:cs typeface="Arial" panose="020B0604020202020204" pitchFamily="34" charset="0"/>
              </a:rPr>
              <a:t>A pathway to hydroelectric grid power is </a:t>
            </a:r>
            <a:r>
              <a:rPr kumimoji="0" lang="en-US" sz="1600" b="1" i="0" u="none" strike="noStrike" kern="1200" cap="none" spc="0" normalizeH="0" baseline="0" noProof="0" dirty="0">
                <a:ln>
                  <a:noFill/>
                </a:ln>
                <a:solidFill>
                  <a:srgbClr val="4F575D"/>
                </a:solidFill>
                <a:effectLst/>
                <a:uLnTx/>
                <a:uFillTx/>
                <a:latin typeface="Arial" panose="020B0604020202020204" pitchFamily="34" charset="0"/>
                <a:ea typeface="+mn-ea"/>
                <a:cs typeface="Arial" panose="020B0604020202020204" pitchFamily="34" charset="0"/>
              </a:rPr>
              <a:t>transformative for the Casino Project</a:t>
            </a:r>
            <a:endParaRPr kumimoji="0" lang="en-US" sz="1600" b="0" i="0" u="none" strike="noStrike" kern="1200" cap="none" spc="0" normalizeH="0" baseline="0" noProof="0" dirty="0">
              <a:ln>
                <a:noFill/>
              </a:ln>
              <a:solidFill>
                <a:srgbClr val="4F575D"/>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42669938-FE81-B6E5-BECA-8165A16D4B91}"/>
              </a:ext>
            </a:extLst>
          </p:cNvPr>
          <p:cNvSpPr>
            <a:spLocks noGrp="1"/>
          </p:cNvSpPr>
          <p:nvPr>
            <p:ph type="title"/>
          </p:nvPr>
        </p:nvSpPr>
        <p:spPr>
          <a:xfrm>
            <a:off x="237344" y="388087"/>
            <a:ext cx="9451010" cy="410882"/>
          </a:xfrm>
        </p:spPr>
        <p:txBody>
          <a:bodyPr/>
          <a:lstStyle/>
          <a:p>
            <a:r>
              <a:rPr lang="en-US" dirty="0"/>
              <a:t>PROGRESS ON YUKON-BC </a:t>
            </a:r>
            <a:r>
              <a:rPr lang="en-US" b="1" dirty="0">
                <a:solidFill>
                  <a:srgbClr val="46616D"/>
                </a:solidFill>
                <a:latin typeface="Arial Black" panose="020B0604020202020204" pitchFamily="34" charset="0"/>
              </a:rPr>
              <a:t>GRID INTERCONNECTION</a:t>
            </a:r>
            <a:endParaRPr lang="en-CA" dirty="0"/>
          </a:p>
        </p:txBody>
      </p:sp>
      <p:sp>
        <p:nvSpPr>
          <p:cNvPr id="4" name="Slide Number Placeholder 3">
            <a:extLst>
              <a:ext uri="{FF2B5EF4-FFF2-40B4-BE49-F238E27FC236}">
                <a16:creationId xmlns:a16="http://schemas.microsoft.com/office/drawing/2014/main" id="{9B9AEFFD-5FC9-B55E-B847-68CCF7814B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4B6BF7-2D39-B347-90E1-8D5E032AA1EA}" type="slidenum">
              <a:rPr kumimoji="0" lang="en-ES" sz="14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ES"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7" name="Group 6">
            <a:extLst>
              <a:ext uri="{FF2B5EF4-FFF2-40B4-BE49-F238E27FC236}">
                <a16:creationId xmlns:a16="http://schemas.microsoft.com/office/drawing/2014/main" id="{0091CC71-0F9E-8822-FAB0-22AA48675E1C}"/>
              </a:ext>
            </a:extLst>
          </p:cNvPr>
          <p:cNvGrpSpPr/>
          <p:nvPr/>
        </p:nvGrpSpPr>
        <p:grpSpPr>
          <a:xfrm>
            <a:off x="8369949" y="971217"/>
            <a:ext cx="3822051" cy="5404810"/>
            <a:chOff x="4954092" y="579413"/>
            <a:chExt cx="3728921" cy="5273114"/>
          </a:xfrm>
        </p:grpSpPr>
        <p:grpSp>
          <p:nvGrpSpPr>
            <p:cNvPr id="9" name="Group 8">
              <a:extLst>
                <a:ext uri="{FF2B5EF4-FFF2-40B4-BE49-F238E27FC236}">
                  <a16:creationId xmlns:a16="http://schemas.microsoft.com/office/drawing/2014/main" id="{713800CE-DE8E-D3BA-7917-6676A89852DA}"/>
                </a:ext>
              </a:extLst>
            </p:cNvPr>
            <p:cNvGrpSpPr/>
            <p:nvPr/>
          </p:nvGrpSpPr>
          <p:grpSpPr>
            <a:xfrm>
              <a:off x="4954092" y="579413"/>
              <a:ext cx="3728921" cy="5273114"/>
              <a:chOff x="4881902" y="603476"/>
              <a:chExt cx="3728921" cy="5273114"/>
            </a:xfrm>
          </p:grpSpPr>
          <p:pic>
            <p:nvPicPr>
              <p:cNvPr id="11" name="Picture 10">
                <a:extLst>
                  <a:ext uri="{FF2B5EF4-FFF2-40B4-BE49-F238E27FC236}">
                    <a16:creationId xmlns:a16="http://schemas.microsoft.com/office/drawing/2014/main" id="{8058E821-4753-746B-4E14-3B6DD4B94D3D}"/>
                  </a:ext>
                </a:extLst>
              </p:cNvPr>
              <p:cNvPicPr>
                <a:picLocks noChangeAspect="1"/>
              </p:cNvPicPr>
              <p:nvPr/>
            </p:nvPicPr>
            <p:blipFill>
              <a:blip r:embed="rId4"/>
              <a:stretch>
                <a:fillRect/>
              </a:stretch>
            </p:blipFill>
            <p:spPr>
              <a:xfrm>
                <a:off x="4881902" y="603476"/>
                <a:ext cx="3728921" cy="5273114"/>
              </a:xfrm>
              <a:prstGeom prst="rect">
                <a:avLst/>
              </a:prstGeom>
            </p:spPr>
          </p:pic>
          <p:sp>
            <p:nvSpPr>
              <p:cNvPr id="12" name="Rectangle 11">
                <a:extLst>
                  <a:ext uri="{FF2B5EF4-FFF2-40B4-BE49-F238E27FC236}">
                    <a16:creationId xmlns:a16="http://schemas.microsoft.com/office/drawing/2014/main" id="{31B1D33A-3ACE-E1E1-8093-CD7534E34BE0}"/>
                  </a:ext>
                </a:extLst>
              </p:cNvPr>
              <p:cNvSpPr/>
              <p:nvPr/>
            </p:nvSpPr>
            <p:spPr>
              <a:xfrm>
                <a:off x="4881902" y="4543124"/>
                <a:ext cx="1721028" cy="12560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pic>
          <p:nvPicPr>
            <p:cNvPr id="10" name="Picture 9">
              <a:extLst>
                <a:ext uri="{FF2B5EF4-FFF2-40B4-BE49-F238E27FC236}">
                  <a16:creationId xmlns:a16="http://schemas.microsoft.com/office/drawing/2014/main" id="{7611C824-293F-58AC-38CE-30F2260E5D7C}"/>
                </a:ext>
              </a:extLst>
            </p:cNvPr>
            <p:cNvPicPr>
              <a:picLocks noChangeAspect="1"/>
            </p:cNvPicPr>
            <p:nvPr/>
          </p:nvPicPr>
          <p:blipFill>
            <a:blip r:embed="rId5"/>
            <a:stretch>
              <a:fillRect/>
            </a:stretch>
          </p:blipFill>
          <p:spPr>
            <a:xfrm>
              <a:off x="7338044" y="579413"/>
              <a:ext cx="1344969" cy="937777"/>
            </a:xfrm>
            <a:prstGeom prst="rect">
              <a:avLst/>
            </a:prstGeom>
          </p:spPr>
        </p:pic>
      </p:grpSp>
      <p:pic>
        <p:nvPicPr>
          <p:cNvPr id="62" name="Picture 61">
            <a:extLst>
              <a:ext uri="{FF2B5EF4-FFF2-40B4-BE49-F238E27FC236}">
                <a16:creationId xmlns:a16="http://schemas.microsoft.com/office/drawing/2014/main" id="{D1B796B4-D7F4-C3B8-EF19-5CEFD8EB49EA}"/>
              </a:ext>
            </a:extLst>
          </p:cNvPr>
          <p:cNvPicPr>
            <a:picLocks noChangeAspect="1"/>
          </p:cNvPicPr>
          <p:nvPr/>
        </p:nvPicPr>
        <p:blipFill>
          <a:blip r:embed="rId6"/>
          <a:stretch>
            <a:fillRect/>
          </a:stretch>
        </p:blipFill>
        <p:spPr>
          <a:xfrm>
            <a:off x="5523321" y="1967383"/>
            <a:ext cx="2700000" cy="1802906"/>
          </a:xfrm>
          <a:prstGeom prst="rect">
            <a:avLst/>
          </a:prstGeom>
          <a:solidFill>
            <a:srgbClr val="FFFFFF">
              <a:shade val="85000"/>
            </a:srgbClr>
          </a:solidFill>
          <a:ln w="6350" cap="sq">
            <a:solidFill>
              <a:schemeClr val="bg2">
                <a:lumMod val="90000"/>
              </a:schemeClr>
            </a:solidFill>
            <a:miter lim="800000"/>
          </a:ln>
          <a:effectLst/>
        </p:spPr>
      </p:pic>
      <p:sp>
        <p:nvSpPr>
          <p:cNvPr id="18" name="TextBox 17">
            <a:extLst>
              <a:ext uri="{FF2B5EF4-FFF2-40B4-BE49-F238E27FC236}">
                <a16:creationId xmlns:a16="http://schemas.microsoft.com/office/drawing/2014/main" id="{B9CDFE52-26D6-459B-2246-FB8EE61883E1}"/>
              </a:ext>
            </a:extLst>
          </p:cNvPr>
          <p:cNvSpPr txBox="1"/>
          <p:nvPr/>
        </p:nvSpPr>
        <p:spPr>
          <a:xfrm>
            <a:off x="10188710" y="4521750"/>
            <a:ext cx="105877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a:ea typeface="+mn-ea"/>
                <a:cs typeface="+mn-cs"/>
              </a:rPr>
              <a:t>763 km of new transmission line</a:t>
            </a:r>
            <a:endParaRPr kumimoji="0" lang="en-CA" sz="10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20" name="Straight Arrow Connector 19">
            <a:extLst>
              <a:ext uri="{FF2B5EF4-FFF2-40B4-BE49-F238E27FC236}">
                <a16:creationId xmlns:a16="http://schemas.microsoft.com/office/drawing/2014/main" id="{CBBB5E79-FA91-EB14-7F26-C19986D04699}"/>
              </a:ext>
            </a:extLst>
          </p:cNvPr>
          <p:cNvCxnSpPr>
            <a:cxnSpLocks/>
          </p:cNvCxnSpPr>
          <p:nvPr/>
        </p:nvCxnSpPr>
        <p:spPr>
          <a:xfrm flipV="1">
            <a:off x="10726192" y="4316931"/>
            <a:ext cx="135917" cy="235127"/>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graphicFrame>
        <p:nvGraphicFramePr>
          <p:cNvPr id="8" name="Diagram 7">
            <a:extLst>
              <a:ext uri="{FF2B5EF4-FFF2-40B4-BE49-F238E27FC236}">
                <a16:creationId xmlns:a16="http://schemas.microsoft.com/office/drawing/2014/main" id="{30AD233C-3E34-ACA5-A122-A941EF0AA65C}"/>
              </a:ext>
            </a:extLst>
          </p:cNvPr>
          <p:cNvGraphicFramePr/>
          <p:nvPr>
            <p:extLst>
              <p:ext uri="{D42A27DB-BD31-4B8C-83A1-F6EECF244321}">
                <p14:modId xmlns:p14="http://schemas.microsoft.com/office/powerpoint/2010/main" val="798175929"/>
              </p:ext>
            </p:extLst>
          </p:nvPr>
        </p:nvGraphicFramePr>
        <p:xfrm>
          <a:off x="251523" y="5388673"/>
          <a:ext cx="9951366" cy="109690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 name="Picture 4">
            <a:extLst>
              <a:ext uri="{FF2B5EF4-FFF2-40B4-BE49-F238E27FC236}">
                <a16:creationId xmlns:a16="http://schemas.microsoft.com/office/drawing/2014/main" id="{EAAD1663-1C51-0FD2-BB90-237CA22604DC}"/>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t="-754" r="2841" b="7259"/>
          <a:stretch/>
        </p:blipFill>
        <p:spPr>
          <a:xfrm>
            <a:off x="2" y="942244"/>
            <a:ext cx="8223319" cy="763044"/>
          </a:xfrm>
          <a:prstGeom prst="rect">
            <a:avLst/>
          </a:prstGeom>
        </p:spPr>
      </p:pic>
      <p:pic>
        <p:nvPicPr>
          <p:cNvPr id="6" name="Picture 5">
            <a:extLst>
              <a:ext uri="{FF2B5EF4-FFF2-40B4-BE49-F238E27FC236}">
                <a16:creationId xmlns:a16="http://schemas.microsoft.com/office/drawing/2014/main" id="{F034E9E8-8606-A4BE-4B00-F564148228CE}"/>
              </a:ext>
              <a:ext uri="{C183D7F6-B498-43B3-948B-1728B52AA6E4}">
                <adec:decorative xmlns:adec="http://schemas.microsoft.com/office/drawing/2017/decorative" val="1"/>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0" y="1030121"/>
            <a:ext cx="468000" cy="587290"/>
          </a:xfrm>
          <a:prstGeom prst="rect">
            <a:avLst/>
          </a:prstGeom>
        </p:spPr>
      </p:pic>
      <p:sp>
        <p:nvSpPr>
          <p:cNvPr id="16" name="Rectangle 15">
            <a:extLst>
              <a:ext uri="{FF2B5EF4-FFF2-40B4-BE49-F238E27FC236}">
                <a16:creationId xmlns:a16="http://schemas.microsoft.com/office/drawing/2014/main" id="{209E8775-5E23-F373-BB64-F22249C4917D}"/>
              </a:ext>
            </a:extLst>
          </p:cNvPr>
          <p:cNvSpPr/>
          <p:nvPr/>
        </p:nvSpPr>
        <p:spPr>
          <a:xfrm>
            <a:off x="595362" y="1000601"/>
            <a:ext cx="7545748" cy="646331"/>
          </a:xfrm>
          <a:prstGeom prst="rect">
            <a:avLst/>
          </a:prstGeom>
        </p:spPr>
        <p:txBody>
          <a:bodyPr wrap="square">
            <a:spAutoFit/>
          </a:bodyPr>
          <a:lstStyle/>
          <a:p>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Critical Minerals Infrastructure Fund (CMIF) </a:t>
            </a: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investing in </a:t>
            </a: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B.C.-Yukon Grid Connect Project</a:t>
            </a:r>
            <a:endParaRPr lang="en-CA" dirty="0"/>
          </a:p>
        </p:txBody>
      </p:sp>
    </p:spTree>
    <p:extLst>
      <p:ext uri="{BB962C8B-B14F-4D97-AF65-F5344CB8AC3E}">
        <p14:creationId xmlns:p14="http://schemas.microsoft.com/office/powerpoint/2010/main" val="3159237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9EB30F-887B-6A46-AA1F-1ACE952E8BED}"/>
              </a:ext>
            </a:extLst>
          </p:cNvPr>
          <p:cNvSpPr>
            <a:spLocks noGrp="1"/>
          </p:cNvSpPr>
          <p:nvPr>
            <p:ph type="sldNum" sz="quarter" idx="12"/>
          </p:nvPr>
        </p:nvSpPr>
        <p:spPr/>
        <p:txBody>
          <a:bodyPr/>
          <a:lstStyle/>
          <a:p>
            <a:fld id="{994B6BF7-2D39-B347-90E1-8D5E032AA1EA}" type="slidenum">
              <a:rPr lang="en-ES" smtClean="0"/>
              <a:t>13</a:t>
            </a:fld>
            <a:endParaRPr lang="en-ES"/>
          </a:p>
        </p:txBody>
      </p:sp>
      <p:sp>
        <p:nvSpPr>
          <p:cNvPr id="9" name="Title 1">
            <a:extLst>
              <a:ext uri="{FF2B5EF4-FFF2-40B4-BE49-F238E27FC236}">
                <a16:creationId xmlns:a16="http://schemas.microsoft.com/office/drawing/2014/main" id="{AEC9BD02-985E-4D46-A7AA-FD1CC40C01F1}"/>
              </a:ext>
            </a:extLst>
          </p:cNvPr>
          <p:cNvSpPr txBox="1">
            <a:spLocks/>
          </p:cNvSpPr>
          <p:nvPr/>
        </p:nvSpPr>
        <p:spPr>
          <a:xfrm>
            <a:off x="237344" y="381162"/>
            <a:ext cx="9451010" cy="424732"/>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2300" b="0" i="0" kern="1200">
                <a:solidFill>
                  <a:srgbClr val="A6610D"/>
                </a:solidFill>
                <a:latin typeface="Arial" panose="020B0604020202020204" pitchFamily="34" charset="0"/>
                <a:ea typeface="+mj-ea"/>
                <a:cs typeface="Arial" panose="020B0604020202020204" pitchFamily="34" charset="0"/>
              </a:defRPr>
            </a:lvl1pPr>
          </a:lstStyle>
          <a:p>
            <a:r>
              <a:rPr lang="en-US" dirty="0"/>
              <a:t>INVESTMENT </a:t>
            </a:r>
            <a:r>
              <a:rPr lang="en-US" b="1" dirty="0">
                <a:solidFill>
                  <a:srgbClr val="46616D"/>
                </a:solidFill>
                <a:latin typeface="Arial Black" panose="020B0604020202020204" pitchFamily="34" charset="0"/>
                <a:cs typeface="Arial Black" panose="020B0604020202020204" pitchFamily="34" charset="0"/>
              </a:rPr>
              <a:t>HIGHLIGHTS</a:t>
            </a:r>
            <a:endParaRPr lang="en-ES" b="1">
              <a:solidFill>
                <a:srgbClr val="46616D"/>
              </a:solidFill>
              <a:latin typeface="Arial Black" panose="020B0604020202020204" pitchFamily="34" charset="0"/>
              <a:cs typeface="Arial Black" panose="020B0604020202020204" pitchFamily="34" charset="0"/>
            </a:endParaRPr>
          </a:p>
        </p:txBody>
      </p:sp>
      <p:sp>
        <p:nvSpPr>
          <p:cNvPr id="12" name="Content Placeholder 2">
            <a:extLst>
              <a:ext uri="{FF2B5EF4-FFF2-40B4-BE49-F238E27FC236}">
                <a16:creationId xmlns:a16="http://schemas.microsoft.com/office/drawing/2014/main" id="{D2302779-86F2-994B-A271-C23872F07608}"/>
              </a:ext>
            </a:extLst>
          </p:cNvPr>
          <p:cNvSpPr txBox="1">
            <a:spLocks/>
          </p:cNvSpPr>
          <p:nvPr/>
        </p:nvSpPr>
        <p:spPr>
          <a:xfrm>
            <a:off x="754356" y="1143671"/>
            <a:ext cx="10300740" cy="3477875"/>
          </a:xfrm>
          <a:prstGeom prst="rect">
            <a:avLst/>
          </a:prstGeom>
        </p:spPr>
        <p:txBody>
          <a:bodyPr vert="horz" wrap="square" lIns="91440" tIns="45720" rIns="91440" bIns="45720" rtlCol="0">
            <a:spAutoFit/>
          </a:bodyPr>
          <a:lstStyle>
            <a:lvl1pPr marL="228600" indent="-228600" algn="l" defTabSz="914400" rtl="0" eaLnBrk="1" latinLnBrk="0" hangingPunct="1">
              <a:lnSpc>
                <a:spcPts val="2200"/>
              </a:lnSpc>
              <a:spcBef>
                <a:spcPts val="1000"/>
              </a:spcBef>
              <a:buSzPct val="80000"/>
              <a:buFontTx/>
              <a:buBlip>
                <a:blip r:embed="rId3"/>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432000" indent="-180000" algn="l" defTabSz="914400" rtl="0" eaLnBrk="1" latinLnBrk="0" hangingPunct="1">
              <a:lnSpc>
                <a:spcPts val="2000"/>
              </a:lnSpc>
              <a:spcBef>
                <a:spcPts val="500"/>
              </a:spcBef>
              <a:spcAft>
                <a:spcPts val="300"/>
              </a:spcAft>
              <a:buClr>
                <a:srgbClr val="A6610D"/>
              </a:buClr>
              <a:buSzPct val="120000"/>
              <a:buFont typeface="Arial" panose="020B0604020202020204" pitchFamily="34" charset="0"/>
              <a:buChar char="•"/>
              <a:defRPr sz="16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12000" indent="-144000" algn="l" defTabSz="914400" rtl="0" eaLnBrk="1" latinLnBrk="0" hangingPunct="1">
              <a:lnSpc>
                <a:spcPts val="1800"/>
              </a:lnSpc>
              <a:spcBef>
                <a:spcPts val="500"/>
              </a:spcBef>
              <a:buClr>
                <a:srgbClr val="A6610D"/>
              </a:buClr>
              <a:buSzPct val="100000"/>
              <a:buFont typeface="System Font Regular"/>
              <a:buChar char="-"/>
              <a:defRPr sz="14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SzPct val="80000"/>
              <a:buFontTx/>
              <a:buBlip>
                <a:blip r:embed="rId3"/>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SzPct val="80000"/>
              <a:buFontTx/>
              <a:buBlip>
                <a:blip r:embed="rId3"/>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9750" indent="-249750">
              <a:lnSpc>
                <a:spcPts val="2400"/>
              </a:lnSpc>
              <a:spcBef>
                <a:spcPts val="1200"/>
              </a:spcBef>
              <a:spcAft>
                <a:spcPts val="1200"/>
              </a:spcAft>
            </a:pPr>
            <a:r>
              <a:rPr lang="en-GB" sz="2200" b="1" dirty="0">
                <a:solidFill>
                  <a:srgbClr val="4F575D"/>
                </a:solidFill>
              </a:rPr>
              <a:t>Multi-decade </a:t>
            </a:r>
            <a:r>
              <a:rPr lang="en-GB" sz="2200" dirty="0">
                <a:solidFill>
                  <a:srgbClr val="4F575D"/>
                </a:solidFill>
              </a:rPr>
              <a:t>copper and gold resource</a:t>
            </a:r>
          </a:p>
          <a:p>
            <a:pPr marL="249750" indent="-249750">
              <a:lnSpc>
                <a:spcPts val="2400"/>
              </a:lnSpc>
              <a:spcBef>
                <a:spcPts val="1200"/>
              </a:spcBef>
              <a:spcAft>
                <a:spcPts val="1200"/>
              </a:spcAft>
            </a:pPr>
            <a:r>
              <a:rPr lang="en-GB" sz="2200" b="1" dirty="0">
                <a:solidFill>
                  <a:srgbClr val="4F575C"/>
                </a:solidFill>
                <a:cs typeface="+mn-cs"/>
              </a:rPr>
              <a:t>High-grade core </a:t>
            </a:r>
            <a:r>
              <a:rPr lang="en-GB" sz="2200" dirty="0">
                <a:solidFill>
                  <a:srgbClr val="4F575C"/>
                </a:solidFill>
                <a:cs typeface="+mn-cs"/>
              </a:rPr>
              <a:t>leads to quick payback</a:t>
            </a:r>
          </a:p>
          <a:p>
            <a:pPr marL="249750" indent="-249750">
              <a:lnSpc>
                <a:spcPts val="2400"/>
              </a:lnSpc>
              <a:spcBef>
                <a:spcPts val="1200"/>
              </a:spcBef>
              <a:spcAft>
                <a:spcPts val="1200"/>
              </a:spcAft>
            </a:pPr>
            <a:r>
              <a:rPr lang="en-GB" sz="2200" b="1" dirty="0">
                <a:solidFill>
                  <a:srgbClr val="4F575C"/>
                </a:solidFill>
                <a:cs typeface="+mn-cs"/>
              </a:rPr>
              <a:t>Low strip ratio </a:t>
            </a:r>
            <a:r>
              <a:rPr lang="en-GB" sz="2200" dirty="0">
                <a:solidFill>
                  <a:srgbClr val="4F575C"/>
                </a:solidFill>
                <a:cs typeface="+mn-cs"/>
              </a:rPr>
              <a:t>drives attractive cost profile</a:t>
            </a:r>
            <a:endParaRPr lang="en-GB" sz="2200" b="1" dirty="0">
              <a:solidFill>
                <a:srgbClr val="4F575C"/>
              </a:solidFill>
              <a:cs typeface="+mn-cs"/>
            </a:endParaRPr>
          </a:p>
          <a:p>
            <a:pPr marL="249750" indent="-249750">
              <a:lnSpc>
                <a:spcPts val="2400"/>
              </a:lnSpc>
              <a:spcBef>
                <a:spcPts val="1200"/>
              </a:spcBef>
              <a:spcAft>
                <a:spcPts val="1200"/>
              </a:spcAft>
            </a:pPr>
            <a:r>
              <a:rPr lang="en-GB" sz="2200" b="1" dirty="0">
                <a:solidFill>
                  <a:srgbClr val="4F575C"/>
                </a:solidFill>
                <a:cs typeface="+mn-cs"/>
              </a:rPr>
              <a:t>Improving infrastructure </a:t>
            </a:r>
            <a:r>
              <a:rPr lang="en-GB" sz="2200" dirty="0">
                <a:solidFill>
                  <a:srgbClr val="4F575C"/>
                </a:solidFill>
                <a:cs typeface="+mn-cs"/>
              </a:rPr>
              <a:t>backdrop through government initiatives</a:t>
            </a:r>
          </a:p>
          <a:p>
            <a:pPr marL="248400" indent="-248400">
              <a:lnSpc>
                <a:spcPts val="2400"/>
              </a:lnSpc>
              <a:spcBef>
                <a:spcPts val="1200"/>
              </a:spcBef>
              <a:spcAft>
                <a:spcPts val="1200"/>
              </a:spcAft>
            </a:pPr>
            <a:r>
              <a:rPr lang="en-GB" sz="2200" b="1" dirty="0">
                <a:solidFill>
                  <a:srgbClr val="4F575D"/>
                </a:solidFill>
              </a:rPr>
              <a:t>Major endorsements </a:t>
            </a:r>
            <a:r>
              <a:rPr lang="en-GB" sz="2200" dirty="0">
                <a:solidFill>
                  <a:srgbClr val="4F575D"/>
                </a:solidFill>
              </a:rPr>
              <a:t>and partnerships</a:t>
            </a:r>
          </a:p>
          <a:p>
            <a:pPr marL="248400" indent="-248400">
              <a:lnSpc>
                <a:spcPts val="2400"/>
              </a:lnSpc>
              <a:spcBef>
                <a:spcPts val="1200"/>
              </a:spcBef>
              <a:spcAft>
                <a:spcPts val="1200"/>
              </a:spcAft>
            </a:pPr>
            <a:r>
              <a:rPr lang="en-GB" sz="2200" b="1" dirty="0">
                <a:solidFill>
                  <a:srgbClr val="4F575D"/>
                </a:solidFill>
              </a:rPr>
              <a:t>Immense scarcity value</a:t>
            </a:r>
            <a:r>
              <a:rPr lang="en-GB" sz="2200" dirty="0">
                <a:solidFill>
                  <a:srgbClr val="4F575D"/>
                </a:solidFill>
              </a:rPr>
              <a:t> of similar projects</a:t>
            </a:r>
            <a:endParaRPr lang="en-GB" sz="2200" b="1" dirty="0">
              <a:solidFill>
                <a:srgbClr val="4F575D"/>
              </a:solidFill>
            </a:endParaRPr>
          </a:p>
        </p:txBody>
      </p:sp>
    </p:spTree>
    <p:extLst>
      <p:ext uri="{BB962C8B-B14F-4D97-AF65-F5344CB8AC3E}">
        <p14:creationId xmlns:p14="http://schemas.microsoft.com/office/powerpoint/2010/main" val="4136542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C628C4-7CE6-BC40-8F0F-423DE04B366B}"/>
              </a:ext>
              <a:ext uri="{C183D7F6-B498-43B3-948B-1728B52AA6E4}">
                <adec:decorative xmlns:adec="http://schemas.microsoft.com/office/drawing/2017/decorative" val="1"/>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0" y="57665"/>
            <a:ext cx="12192000" cy="6805178"/>
          </a:xfrm>
          <a:prstGeom prst="rect">
            <a:avLst/>
          </a:prstGeom>
        </p:spPr>
      </p:pic>
      <p:grpSp>
        <p:nvGrpSpPr>
          <p:cNvPr id="5" name="Group 4">
            <a:extLst>
              <a:ext uri="{FF2B5EF4-FFF2-40B4-BE49-F238E27FC236}">
                <a16:creationId xmlns:a16="http://schemas.microsoft.com/office/drawing/2014/main" id="{CA3A6A62-A1B2-DF4D-9A0C-B01240885421}"/>
              </a:ext>
            </a:extLst>
          </p:cNvPr>
          <p:cNvGrpSpPr/>
          <p:nvPr/>
        </p:nvGrpSpPr>
        <p:grpSpPr>
          <a:xfrm>
            <a:off x="4392269" y="2265405"/>
            <a:ext cx="3407462" cy="1449861"/>
            <a:chOff x="-1" y="1179795"/>
            <a:chExt cx="3377527" cy="1360902"/>
          </a:xfrm>
        </p:grpSpPr>
        <p:pic>
          <p:nvPicPr>
            <p:cNvPr id="6" name="Picture 5">
              <a:extLst>
                <a:ext uri="{FF2B5EF4-FFF2-40B4-BE49-F238E27FC236}">
                  <a16:creationId xmlns:a16="http://schemas.microsoft.com/office/drawing/2014/main" id="{BD6DE51F-7F46-924A-B661-6143A8E0247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179795"/>
              <a:ext cx="3377525" cy="1360902"/>
            </a:xfrm>
            <a:prstGeom prst="rect">
              <a:avLst/>
            </a:prstGeom>
          </p:spPr>
        </p:pic>
        <p:pic>
          <p:nvPicPr>
            <p:cNvPr id="7" name="Picture 6">
              <a:extLst>
                <a:ext uri="{FF2B5EF4-FFF2-40B4-BE49-F238E27FC236}">
                  <a16:creationId xmlns:a16="http://schemas.microsoft.com/office/drawing/2014/main" id="{6180EFD6-7EED-0B47-A418-60EB0B96578D}"/>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 y="1317469"/>
              <a:ext cx="828325" cy="1039458"/>
            </a:xfrm>
            <a:prstGeom prst="rect">
              <a:avLst/>
            </a:prstGeom>
            <a:effectLst>
              <a:outerShdw blurRad="50800" dist="38100" dir="2700000" algn="tl" rotWithShape="0">
                <a:prstClr val="black">
                  <a:alpha val="40000"/>
                </a:prstClr>
              </a:outerShdw>
            </a:effectLst>
          </p:spPr>
        </p:pic>
      </p:grpSp>
      <p:sp>
        <p:nvSpPr>
          <p:cNvPr id="3" name="Title 1">
            <a:extLst>
              <a:ext uri="{FF2B5EF4-FFF2-40B4-BE49-F238E27FC236}">
                <a16:creationId xmlns:a16="http://schemas.microsoft.com/office/drawing/2014/main" id="{F76437F4-FC68-4921-B621-F8D784CB8CEA}"/>
              </a:ext>
            </a:extLst>
          </p:cNvPr>
          <p:cNvSpPr>
            <a:spLocks noGrp="1"/>
          </p:cNvSpPr>
          <p:nvPr>
            <p:ph type="title"/>
          </p:nvPr>
        </p:nvSpPr>
        <p:spPr>
          <a:xfrm>
            <a:off x="271849" y="2689493"/>
            <a:ext cx="12192000" cy="587832"/>
          </a:xfrm>
        </p:spPr>
        <p:txBody>
          <a:bodyPr>
            <a:normAutofit/>
          </a:bodyPr>
          <a:lstStyle/>
          <a:p>
            <a:pPr algn="ctr"/>
            <a:r>
              <a:rPr lang="en-US" sz="2200" b="1" cap="all" dirty="0">
                <a:solidFill>
                  <a:schemeClr val="bg1"/>
                </a:solidFill>
                <a:latin typeface="Arial Black" panose="020B0604020202020204" pitchFamily="34" charset="0"/>
                <a:cs typeface="Arial Black" panose="020B0604020202020204" pitchFamily="34" charset="0"/>
              </a:rPr>
              <a:t>Appendix</a:t>
            </a:r>
            <a:endParaRPr lang="en-CA" sz="2200" b="1" cap="all" dirty="0">
              <a:solidFill>
                <a:schemeClr val="bg1"/>
              </a:solidFill>
              <a:latin typeface="Arial Black" panose="020B0604020202020204" pitchFamily="34" charset="0"/>
              <a:cs typeface="Arial Black" panose="020B0604020202020204" pitchFamily="34" charset="0"/>
            </a:endParaRPr>
          </a:p>
        </p:txBody>
      </p:sp>
      <p:sp>
        <p:nvSpPr>
          <p:cNvPr id="8" name="Rectangle 7">
            <a:extLst>
              <a:ext uri="{FF2B5EF4-FFF2-40B4-BE49-F238E27FC236}">
                <a16:creationId xmlns:a16="http://schemas.microsoft.com/office/drawing/2014/main" id="{A5997EC7-CF02-D342-AD77-5C6D1AD608C6}"/>
              </a:ext>
            </a:extLst>
          </p:cNvPr>
          <p:cNvSpPr/>
          <p:nvPr/>
        </p:nvSpPr>
        <p:spPr>
          <a:xfrm>
            <a:off x="4267200" y="2166552"/>
            <a:ext cx="3641124" cy="1631092"/>
          </a:xfrm>
          <a:prstGeom prst="rect">
            <a:avLst/>
          </a:prstGeom>
          <a:noFill/>
          <a:ln w="28575">
            <a:solidFill>
              <a:srgbClr val="A8B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01C910C4-E03B-DB46-8C7E-1E9D9F985D72}"/>
              </a:ext>
            </a:extLst>
          </p:cNvPr>
          <p:cNvCxnSpPr>
            <a:cxnSpLocks/>
            <a:stCxn id="8" idx="3"/>
          </p:cNvCxnSpPr>
          <p:nvPr/>
        </p:nvCxnSpPr>
        <p:spPr>
          <a:xfrm flipV="1">
            <a:off x="7908324" y="2957384"/>
            <a:ext cx="4283676" cy="24714"/>
          </a:xfrm>
          <a:prstGeom prst="line">
            <a:avLst/>
          </a:prstGeom>
          <a:ln w="28575">
            <a:solidFill>
              <a:srgbClr val="A8B1B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703EE08-2BA0-5149-B711-9601AAE463F9}"/>
              </a:ext>
            </a:extLst>
          </p:cNvPr>
          <p:cNvCxnSpPr>
            <a:cxnSpLocks/>
            <a:endCxn id="8" idx="1"/>
          </p:cNvCxnSpPr>
          <p:nvPr/>
        </p:nvCxnSpPr>
        <p:spPr>
          <a:xfrm>
            <a:off x="0" y="2957384"/>
            <a:ext cx="4267200" cy="24714"/>
          </a:xfrm>
          <a:prstGeom prst="line">
            <a:avLst/>
          </a:prstGeom>
          <a:ln w="28575">
            <a:solidFill>
              <a:srgbClr val="A8B1B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93709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23772543-4E32-89ED-2223-C827FEFE0DC2}"/>
              </a:ext>
            </a:extLst>
          </p:cNvPr>
          <p:cNvGraphicFramePr>
            <a:graphicFrameLocks noGrp="1"/>
          </p:cNvGraphicFramePr>
          <p:nvPr/>
        </p:nvGraphicFramePr>
        <p:xfrm>
          <a:off x="192088" y="1964663"/>
          <a:ext cx="11807825" cy="3887252"/>
        </p:xfrm>
        <a:graphic>
          <a:graphicData uri="http://schemas.openxmlformats.org/drawingml/2006/table">
            <a:tbl>
              <a:tblPr firstRow="1">
                <a:tableStyleId>{5C22544A-7EE6-4342-B048-85BDC9FD1C3A}</a:tableStyleId>
              </a:tblPr>
              <a:tblGrid>
                <a:gridCol w="1545272">
                  <a:extLst>
                    <a:ext uri="{9D8B030D-6E8A-4147-A177-3AD203B41FA5}">
                      <a16:colId xmlns:a16="http://schemas.microsoft.com/office/drawing/2014/main" val="3305548291"/>
                    </a:ext>
                  </a:extLst>
                </a:gridCol>
                <a:gridCol w="1837113">
                  <a:extLst>
                    <a:ext uri="{9D8B030D-6E8A-4147-A177-3AD203B41FA5}">
                      <a16:colId xmlns:a16="http://schemas.microsoft.com/office/drawing/2014/main" val="3909912534"/>
                    </a:ext>
                  </a:extLst>
                </a:gridCol>
                <a:gridCol w="2106360">
                  <a:extLst>
                    <a:ext uri="{9D8B030D-6E8A-4147-A177-3AD203B41FA5}">
                      <a16:colId xmlns:a16="http://schemas.microsoft.com/office/drawing/2014/main" val="2600895907"/>
                    </a:ext>
                  </a:extLst>
                </a:gridCol>
                <a:gridCol w="2106360">
                  <a:extLst>
                    <a:ext uri="{9D8B030D-6E8A-4147-A177-3AD203B41FA5}">
                      <a16:colId xmlns:a16="http://schemas.microsoft.com/office/drawing/2014/main" val="506618316"/>
                    </a:ext>
                  </a:extLst>
                </a:gridCol>
                <a:gridCol w="2106360">
                  <a:extLst>
                    <a:ext uri="{9D8B030D-6E8A-4147-A177-3AD203B41FA5}">
                      <a16:colId xmlns:a16="http://schemas.microsoft.com/office/drawing/2014/main" val="2332458992"/>
                    </a:ext>
                  </a:extLst>
                </a:gridCol>
                <a:gridCol w="2106360">
                  <a:extLst>
                    <a:ext uri="{9D8B030D-6E8A-4147-A177-3AD203B41FA5}">
                      <a16:colId xmlns:a16="http://schemas.microsoft.com/office/drawing/2014/main" val="379481928"/>
                    </a:ext>
                  </a:extLst>
                </a:gridCol>
              </a:tblGrid>
              <a:tr h="475921">
                <a:tc>
                  <a:txBody>
                    <a:bodyPr/>
                    <a:lstStyle/>
                    <a:p>
                      <a:pPr algn="ctr"/>
                      <a:endParaRPr lang="en-CA" sz="1200" b="1" dirty="0">
                        <a:solidFill>
                          <a:srgbClr val="46616D"/>
                        </a:solidFill>
                      </a:endParaRPr>
                    </a:p>
                  </a:txBody>
                  <a:tcPr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BF951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CA" sz="1600" b="1" dirty="0">
                          <a:solidFill>
                            <a:srgbClr val="46616D"/>
                          </a:solidFill>
                        </a:rPr>
                        <a:t>TASK</a:t>
                      </a:r>
                      <a:endParaRPr lang="en-CA" sz="1600" dirty="0"/>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BF951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CA" sz="1600" b="1" dirty="0">
                          <a:solidFill>
                            <a:srgbClr val="46616D"/>
                          </a:solidFill>
                        </a:rPr>
                        <a:t>YEAR 1</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BF951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CA" sz="1600" b="1" dirty="0">
                          <a:solidFill>
                            <a:srgbClr val="46616D"/>
                          </a:solidFill>
                        </a:rPr>
                        <a:t>YEAR 2</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BF951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CA" sz="1600" b="1" dirty="0">
                          <a:solidFill>
                            <a:srgbClr val="46616D"/>
                          </a:solidFill>
                        </a:rPr>
                        <a:t>YEAR 3</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BF951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CA" sz="1600" b="1" dirty="0">
                          <a:solidFill>
                            <a:srgbClr val="46616D"/>
                          </a:solidFill>
                        </a:rPr>
                        <a:t>YEAR 4</a:t>
                      </a:r>
                    </a:p>
                  </a:txBody>
                  <a:tcPr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BF951B"/>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60086705"/>
                  </a:ext>
                </a:extLst>
              </a:tr>
              <a:tr h="487333">
                <a:tc rowSpan="5">
                  <a:txBody>
                    <a:bodyPr/>
                    <a:lstStyle/>
                    <a:p>
                      <a:r>
                        <a:rPr lang="en-CA" sz="1400" b="1" dirty="0">
                          <a:solidFill>
                            <a:srgbClr val="A6610C"/>
                          </a:solidFill>
                        </a:rPr>
                        <a:t>YESAB PROCESS</a:t>
                      </a:r>
                    </a:p>
                  </a:txBody>
                  <a:tcPr>
                    <a:lnL w="12700" cmpd="sng">
                      <a:noFill/>
                    </a:lnL>
                    <a:lnR w="6350" cap="flat" cmpd="sng" algn="ctr">
                      <a:solidFill>
                        <a:srgbClr val="AFABAB"/>
                      </a:solidFill>
                      <a:prstDash val="solid"/>
                      <a:round/>
                      <a:headEnd type="none" w="med" len="med"/>
                      <a:tailEnd type="none" w="med" len="med"/>
                    </a:lnR>
                    <a:lnT w="28575"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algn="l" defTabSz="914400" rtl="0" eaLnBrk="1" latinLnBrk="0" hangingPunct="1">
                        <a:lnSpc>
                          <a:spcPts val="1680"/>
                        </a:lnSpc>
                      </a:pPr>
                      <a:r>
                        <a:rPr lang="en-CA" sz="1400" b="0" kern="1200" dirty="0">
                          <a:solidFill>
                            <a:srgbClr val="4F575D"/>
                          </a:solidFill>
                          <a:latin typeface="+mj-lt"/>
                          <a:ea typeface="+mn-ea"/>
                          <a:cs typeface="+mn-cs"/>
                        </a:rPr>
                        <a:t>Establish Panel</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28575" cap="flat" cmpd="sng" algn="ctr">
                      <a:solidFill>
                        <a:srgbClr val="BF951B"/>
                      </a:solidFill>
                      <a:prstDash val="solid"/>
                      <a:round/>
                      <a:headEnd type="none" w="med" len="med"/>
                      <a:tailEnd type="none" w="med" len="med"/>
                    </a:lnT>
                    <a:lnB w="3175"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5">
                  <a:txBody>
                    <a:bodyPr/>
                    <a:lstStyle/>
                    <a:p>
                      <a:endParaRPr lang="en-CA" sz="1000" dirty="0"/>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dash"/>
                      <a:round/>
                      <a:headEnd type="none" w="med" len="med"/>
                      <a:tailEnd type="none" w="med" len="med"/>
                    </a:lnR>
                    <a:lnT w="28575"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5">
                  <a:txBody>
                    <a:bodyPr/>
                    <a:lstStyle/>
                    <a:p>
                      <a:endParaRPr lang="en-CA" sz="1000" dirty="0"/>
                    </a:p>
                  </a:txBody>
                  <a:tcPr anchor="ctr">
                    <a:lnL w="6350" cap="flat" cmpd="sng" algn="ctr">
                      <a:solidFill>
                        <a:srgbClr val="AFABAB"/>
                      </a:solidFill>
                      <a:prstDash val="dash"/>
                      <a:round/>
                      <a:headEnd type="none" w="med" len="med"/>
                      <a:tailEnd type="none" w="med" len="med"/>
                    </a:lnL>
                    <a:lnR w="6350" cap="flat" cmpd="sng" algn="ctr">
                      <a:solidFill>
                        <a:srgbClr val="AFABAB"/>
                      </a:solidFill>
                      <a:prstDash val="dash"/>
                      <a:round/>
                      <a:headEnd type="none" w="med" len="med"/>
                      <a:tailEnd type="none" w="med" len="med"/>
                    </a:lnR>
                    <a:lnT w="28575"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5">
                  <a:txBody>
                    <a:bodyPr/>
                    <a:lstStyle/>
                    <a:p>
                      <a:endParaRPr lang="en-CA" sz="1000" dirty="0"/>
                    </a:p>
                  </a:txBody>
                  <a:tcPr anchor="ctr">
                    <a:lnL w="6350" cap="flat" cmpd="sng" algn="ctr">
                      <a:solidFill>
                        <a:srgbClr val="AFABAB"/>
                      </a:solidFill>
                      <a:prstDash val="dash"/>
                      <a:round/>
                      <a:headEnd type="none" w="med" len="med"/>
                      <a:tailEnd type="none" w="med" len="med"/>
                    </a:lnL>
                    <a:lnR w="6350" cap="flat" cmpd="sng" algn="ctr">
                      <a:solidFill>
                        <a:srgbClr val="AFABAB"/>
                      </a:solidFill>
                      <a:prstDash val="dash"/>
                      <a:round/>
                      <a:headEnd type="none" w="med" len="med"/>
                      <a:tailEnd type="none" w="med" len="med"/>
                    </a:lnR>
                    <a:lnT w="28575"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5">
                  <a:txBody>
                    <a:bodyPr/>
                    <a:lstStyle/>
                    <a:p>
                      <a:endParaRPr lang="en-CA" sz="1000" dirty="0"/>
                    </a:p>
                  </a:txBody>
                  <a:tcPr anchor="ctr">
                    <a:lnL w="6350" cap="flat" cmpd="sng" algn="ctr">
                      <a:solidFill>
                        <a:srgbClr val="AFABAB"/>
                      </a:solidFill>
                      <a:prstDash val="dash"/>
                      <a:round/>
                      <a:headEnd type="none" w="med" len="med"/>
                      <a:tailEnd type="none" w="med" len="med"/>
                    </a:lnL>
                    <a:lnR w="12700" cmpd="sng">
                      <a:noFill/>
                    </a:lnR>
                    <a:lnT w="28575"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95990012"/>
                  </a:ext>
                </a:extLst>
              </a:tr>
              <a:tr h="487333">
                <a:tc vMerge="1">
                  <a:txBody>
                    <a:bodyPr/>
                    <a:lstStyle/>
                    <a:p>
                      <a:endParaRPr lang="en-CA" sz="900"/>
                    </a:p>
                  </a:txBody>
                  <a:tcPr marL="36000" marR="36000" marT="36000" marB="36000"/>
                </a:tc>
                <a:tc>
                  <a:txBody>
                    <a:bodyPr/>
                    <a:lstStyle/>
                    <a:p>
                      <a:r>
                        <a:rPr lang="en-CA" sz="1400" dirty="0">
                          <a:solidFill>
                            <a:srgbClr val="46616D"/>
                          </a:solidFill>
                          <a:latin typeface="+mj-lt"/>
                        </a:rPr>
                        <a:t>Technical Analysis</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3175" cap="flat" cmpd="sng" algn="ctr">
                      <a:solidFill>
                        <a:srgbClr val="4D4D4D"/>
                      </a:solidFill>
                      <a:prstDash val="solid"/>
                      <a:round/>
                      <a:headEnd type="none" w="med" len="med"/>
                      <a:tailEnd type="none" w="med" len="med"/>
                    </a:lnT>
                    <a:lnB w="3175"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CA" sz="900"/>
                    </a:p>
                  </a:txBody>
                  <a:tcPr marL="36000" marR="36000" marT="36000" marB="36000" anchor="ctr">
                    <a:lnL w="3175" cap="flat" cmpd="sng" algn="ctr">
                      <a:solidFill>
                        <a:srgbClr val="4D4D4D"/>
                      </a:solidFill>
                      <a:prstDash val="solid"/>
                      <a:round/>
                      <a:headEnd type="none" w="med" len="med"/>
                      <a:tailEnd type="none" w="med" len="med"/>
                    </a:lnL>
                    <a:lnR w="12700" cmpd="sng">
                      <a:noFill/>
                    </a:lnR>
                    <a:lnT w="3175" cap="flat" cmpd="sng" algn="ctr">
                      <a:solidFill>
                        <a:srgbClr val="4D4D4D"/>
                      </a:solidFill>
                      <a:prstDash val="solid"/>
                      <a:round/>
                      <a:headEnd type="none" w="med" len="med"/>
                      <a:tailEnd type="none" w="med" len="med"/>
                    </a:lnT>
                    <a:lnB w="3175"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12700" cmpd="sng">
                      <a:noFill/>
                    </a:lnL>
                    <a:lnR w="12700" cmpd="sng">
                      <a:noFill/>
                    </a:lnR>
                    <a:lnT w="3175" cap="flat" cmpd="sng" algn="ctr">
                      <a:solidFill>
                        <a:srgbClr val="4D4D4D"/>
                      </a:solidFill>
                      <a:prstDash val="solid"/>
                      <a:round/>
                      <a:headEnd type="none" w="med" len="med"/>
                      <a:tailEnd type="none" w="med" len="med"/>
                    </a:lnT>
                    <a:lnB w="3175"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12700" cmpd="sng">
                      <a:noFill/>
                    </a:lnL>
                    <a:lnR w="12700" cmpd="sng">
                      <a:noFill/>
                    </a:lnR>
                    <a:lnT w="3175" cap="flat" cmpd="sng" algn="ctr">
                      <a:solidFill>
                        <a:srgbClr val="4D4D4D"/>
                      </a:solidFill>
                      <a:prstDash val="solid"/>
                      <a:round/>
                      <a:headEnd type="none" w="med" len="med"/>
                      <a:tailEnd type="none" w="med" len="med"/>
                    </a:lnT>
                    <a:lnB w="3175"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12700" cmpd="sng">
                      <a:noFill/>
                    </a:lnL>
                    <a:lnR w="12700" cmpd="sng">
                      <a:noFill/>
                    </a:lnR>
                    <a:lnT w="3175" cap="flat" cmpd="sng" algn="ctr">
                      <a:solidFill>
                        <a:srgbClr val="4D4D4D"/>
                      </a:solidFill>
                      <a:prstDash val="solid"/>
                      <a:round/>
                      <a:headEnd type="none" w="med" len="med"/>
                      <a:tailEnd type="none" w="med" len="med"/>
                    </a:lnT>
                    <a:lnB w="3175"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54332057"/>
                  </a:ext>
                </a:extLst>
              </a:tr>
              <a:tr h="487333">
                <a:tc vMerge="1">
                  <a:txBody>
                    <a:bodyPr/>
                    <a:lstStyle/>
                    <a:p>
                      <a:endParaRPr lang="en-CA" sz="900"/>
                    </a:p>
                  </a:txBody>
                  <a:tcPr marL="36000" marR="36000" marT="36000" marB="36000"/>
                </a:tc>
                <a:tc>
                  <a:txBody>
                    <a:bodyPr/>
                    <a:lstStyle/>
                    <a:p>
                      <a:r>
                        <a:rPr lang="en-CA" sz="1400" dirty="0">
                          <a:solidFill>
                            <a:srgbClr val="46616D"/>
                          </a:solidFill>
                          <a:latin typeface="+mj-lt"/>
                        </a:rPr>
                        <a:t>Public Hearings</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3175" cap="flat" cmpd="sng" algn="ctr">
                      <a:solidFill>
                        <a:srgbClr val="4D4D4D"/>
                      </a:solidFill>
                      <a:prstDash val="solid"/>
                      <a:round/>
                      <a:headEnd type="none" w="med" len="med"/>
                      <a:tailEnd type="none" w="med" len="med"/>
                    </a:lnT>
                    <a:lnB w="3175"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CA" sz="900"/>
                    </a:p>
                  </a:txBody>
                  <a:tcPr marL="36000" marR="36000" marT="36000" marB="36000" anchor="ctr">
                    <a:lnL w="3175" cap="flat" cmpd="sng" algn="ctr">
                      <a:solidFill>
                        <a:srgbClr val="4D4D4D"/>
                      </a:solidFill>
                      <a:prstDash val="solid"/>
                      <a:round/>
                      <a:headEnd type="none" w="med" len="med"/>
                      <a:tailEnd type="none" w="med" len="med"/>
                    </a:lnL>
                    <a:lnR w="12700" cmpd="sng">
                      <a:noFill/>
                    </a:lnR>
                    <a:lnT w="3175" cap="flat" cmpd="sng" algn="ctr">
                      <a:solidFill>
                        <a:srgbClr val="4D4D4D"/>
                      </a:solidFill>
                      <a:prstDash val="solid"/>
                      <a:round/>
                      <a:headEnd type="none" w="med" len="med"/>
                      <a:tailEnd type="none" w="med" len="med"/>
                    </a:lnT>
                    <a:lnB w="3175"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12700" cmpd="sng">
                      <a:noFill/>
                    </a:lnL>
                    <a:lnR w="12700" cmpd="sng">
                      <a:noFill/>
                    </a:lnR>
                    <a:lnT w="3175" cap="flat" cmpd="sng" algn="ctr">
                      <a:solidFill>
                        <a:srgbClr val="4D4D4D"/>
                      </a:solidFill>
                      <a:prstDash val="solid"/>
                      <a:round/>
                      <a:headEnd type="none" w="med" len="med"/>
                      <a:tailEnd type="none" w="med" len="med"/>
                    </a:lnT>
                    <a:lnB w="3175"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12700" cmpd="sng">
                      <a:noFill/>
                    </a:lnL>
                    <a:lnR w="12700" cmpd="sng">
                      <a:noFill/>
                    </a:lnR>
                    <a:lnT w="3175" cap="flat" cmpd="sng" algn="ctr">
                      <a:solidFill>
                        <a:srgbClr val="4D4D4D"/>
                      </a:solidFill>
                      <a:prstDash val="solid"/>
                      <a:round/>
                      <a:headEnd type="none" w="med" len="med"/>
                      <a:tailEnd type="none" w="med" len="med"/>
                    </a:lnT>
                    <a:lnB w="3175"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12700" cmpd="sng">
                      <a:noFill/>
                    </a:lnL>
                    <a:lnR w="12700" cmpd="sng">
                      <a:noFill/>
                    </a:lnR>
                    <a:lnT w="3175" cap="flat" cmpd="sng" algn="ctr">
                      <a:solidFill>
                        <a:srgbClr val="4D4D4D"/>
                      </a:solidFill>
                      <a:prstDash val="solid"/>
                      <a:round/>
                      <a:headEnd type="none" w="med" len="med"/>
                      <a:tailEnd type="none" w="med" len="med"/>
                    </a:lnT>
                    <a:lnB w="3175"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19114281"/>
                  </a:ext>
                </a:extLst>
              </a:tr>
              <a:tr h="487333">
                <a:tc vMerge="1">
                  <a:txBody>
                    <a:bodyPr/>
                    <a:lstStyle/>
                    <a:p>
                      <a:endParaRPr lang="en-CA" sz="900"/>
                    </a:p>
                  </a:txBody>
                  <a:tcPr marL="36000" marR="36000" marT="36000" marB="36000"/>
                </a:tc>
                <a:tc>
                  <a:txBody>
                    <a:bodyPr/>
                    <a:lstStyle/>
                    <a:p>
                      <a:r>
                        <a:rPr lang="en-CA" sz="1400" dirty="0">
                          <a:solidFill>
                            <a:srgbClr val="46616D"/>
                          </a:solidFill>
                          <a:latin typeface="+mj-lt"/>
                        </a:rPr>
                        <a:t>Panel Report </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3175" cap="flat" cmpd="sng" algn="ctr">
                      <a:solidFill>
                        <a:srgbClr val="4D4D4D"/>
                      </a:solidFill>
                      <a:prstDash val="solid"/>
                      <a:round/>
                      <a:headEnd type="none" w="med" len="med"/>
                      <a:tailEnd type="none" w="med" len="med"/>
                    </a:lnT>
                    <a:lnB w="3175"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CA" sz="900"/>
                    </a:p>
                  </a:txBody>
                  <a:tcPr marL="36000" marR="36000" marT="36000" marB="36000" anchor="ctr">
                    <a:lnL w="3175" cap="flat" cmpd="sng" algn="ctr">
                      <a:solidFill>
                        <a:srgbClr val="4D4D4D"/>
                      </a:solidFill>
                      <a:prstDash val="solid"/>
                      <a:round/>
                      <a:headEnd type="none" w="med" len="med"/>
                      <a:tailEnd type="none" w="med" len="med"/>
                    </a:lnL>
                    <a:lnR w="12700" cmpd="sng">
                      <a:noFill/>
                    </a:lnR>
                    <a:lnT w="3175" cap="flat" cmpd="sng" algn="ctr">
                      <a:solidFill>
                        <a:srgbClr val="4D4D4D"/>
                      </a:solidFill>
                      <a:prstDash val="solid"/>
                      <a:round/>
                      <a:headEnd type="none" w="med" len="med"/>
                      <a:tailEnd type="none" w="med" len="med"/>
                    </a:lnT>
                    <a:lnB w="3175"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12700" cmpd="sng">
                      <a:noFill/>
                    </a:lnL>
                    <a:lnR w="12700" cmpd="sng">
                      <a:noFill/>
                    </a:lnR>
                    <a:lnT w="3175" cap="flat" cmpd="sng" algn="ctr">
                      <a:solidFill>
                        <a:srgbClr val="4D4D4D"/>
                      </a:solidFill>
                      <a:prstDash val="solid"/>
                      <a:round/>
                      <a:headEnd type="none" w="med" len="med"/>
                      <a:tailEnd type="none" w="med" len="med"/>
                    </a:lnT>
                    <a:lnB w="3175"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12700" cmpd="sng">
                      <a:noFill/>
                    </a:lnL>
                    <a:lnR w="12700" cmpd="sng">
                      <a:noFill/>
                    </a:lnR>
                    <a:lnT w="3175" cap="flat" cmpd="sng" algn="ctr">
                      <a:solidFill>
                        <a:srgbClr val="4D4D4D"/>
                      </a:solidFill>
                      <a:prstDash val="solid"/>
                      <a:round/>
                      <a:headEnd type="none" w="med" len="med"/>
                      <a:tailEnd type="none" w="med" len="med"/>
                    </a:lnT>
                    <a:lnB w="3175"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12700" cmpd="sng">
                      <a:noFill/>
                    </a:lnL>
                    <a:lnR w="12700" cmpd="sng">
                      <a:noFill/>
                    </a:lnR>
                    <a:lnT w="3175" cap="flat" cmpd="sng" algn="ctr">
                      <a:solidFill>
                        <a:srgbClr val="4D4D4D"/>
                      </a:solidFill>
                      <a:prstDash val="solid"/>
                      <a:round/>
                      <a:headEnd type="none" w="med" len="med"/>
                      <a:tailEnd type="none" w="med" len="med"/>
                    </a:lnT>
                    <a:lnB w="3175"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12047246"/>
                  </a:ext>
                </a:extLst>
              </a:tr>
              <a:tr h="487333">
                <a:tc vMerge="1">
                  <a:txBody>
                    <a:bodyPr/>
                    <a:lstStyle/>
                    <a:p>
                      <a:endParaRPr lang="en-CA" sz="900"/>
                    </a:p>
                  </a:txBody>
                  <a:tcPr marL="36000" marR="36000" marT="36000" marB="36000"/>
                </a:tc>
                <a:tc>
                  <a:txBody>
                    <a:bodyPr/>
                    <a:lstStyle/>
                    <a:p>
                      <a:r>
                        <a:rPr lang="en-CA" sz="1400" dirty="0">
                          <a:solidFill>
                            <a:srgbClr val="46616D"/>
                          </a:solidFill>
                          <a:latin typeface="+mj-lt"/>
                        </a:rPr>
                        <a:t>Decision</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3175" cap="flat" cmpd="sng" algn="ctr">
                      <a:solidFill>
                        <a:srgbClr val="4D4D4D"/>
                      </a:solidFill>
                      <a:prstDash val="solid"/>
                      <a:round/>
                      <a:headEnd type="none" w="med" len="med"/>
                      <a:tailEnd type="none" w="med" len="med"/>
                    </a:lnT>
                    <a:lnB w="12700" cap="flat" cmpd="sng" algn="ctr">
                      <a:solidFill>
                        <a:srgbClr val="BF951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CA" sz="900"/>
                    </a:p>
                  </a:txBody>
                  <a:tcPr marL="36000" marR="36000" marT="36000" marB="36000" anchor="ctr">
                    <a:lnL w="3175" cap="flat" cmpd="sng" algn="ctr">
                      <a:solidFill>
                        <a:srgbClr val="4D4D4D"/>
                      </a:solidFill>
                      <a:prstDash val="solid"/>
                      <a:round/>
                      <a:headEnd type="none" w="med" len="med"/>
                      <a:tailEnd type="none" w="med" len="med"/>
                    </a:lnL>
                    <a:lnR w="12700" cmpd="sng">
                      <a:noFill/>
                    </a:lnR>
                    <a:lnT w="3175" cap="flat" cmpd="sng" algn="ctr">
                      <a:solidFill>
                        <a:srgbClr val="4D4D4D"/>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12700" cmpd="sng">
                      <a:noFill/>
                    </a:lnL>
                    <a:lnR w="12700" cmpd="sng">
                      <a:noFill/>
                    </a:lnR>
                    <a:lnT w="3175" cap="flat" cmpd="sng" algn="ctr">
                      <a:solidFill>
                        <a:srgbClr val="4D4D4D"/>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12700" cmpd="sng">
                      <a:noFill/>
                    </a:lnL>
                    <a:lnR w="12700" cmpd="sng">
                      <a:noFill/>
                    </a:lnR>
                    <a:lnT w="3175" cap="flat" cmpd="sng" algn="ctr">
                      <a:solidFill>
                        <a:srgbClr val="4D4D4D"/>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12700" cmpd="sng">
                      <a:noFill/>
                    </a:lnL>
                    <a:lnR w="12700" cmpd="sng">
                      <a:noFill/>
                    </a:lnR>
                    <a:lnT w="3175" cap="flat" cmpd="sng" algn="ctr">
                      <a:solidFill>
                        <a:srgbClr val="4D4D4D"/>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4896857"/>
                  </a:ext>
                </a:extLst>
              </a:tr>
              <a:tr h="487333">
                <a:tc rowSpan="2">
                  <a:txBody>
                    <a:bodyPr/>
                    <a:lstStyle/>
                    <a:p>
                      <a:r>
                        <a:rPr lang="en-CA" sz="1400" b="1" dirty="0">
                          <a:solidFill>
                            <a:srgbClr val="A6610C"/>
                          </a:solidFill>
                        </a:rPr>
                        <a:t>ACCESS ROAD PERMITS</a:t>
                      </a:r>
                    </a:p>
                  </a:txBody>
                  <a:tcPr>
                    <a:lnL w="12700" cmpd="sng">
                      <a:noFill/>
                    </a:lnL>
                    <a:lnR w="6350" cap="flat" cmpd="sng" algn="ctr">
                      <a:solidFill>
                        <a:srgbClr val="AFABAB"/>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C79A1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CA" sz="1400" dirty="0">
                          <a:solidFill>
                            <a:srgbClr val="46616D"/>
                          </a:solidFill>
                          <a:latin typeface="+mj-lt"/>
                        </a:rPr>
                        <a:t>Preparation</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12700" cap="flat" cmpd="sng" algn="ctr">
                      <a:solidFill>
                        <a:srgbClr val="BF951B"/>
                      </a:solidFill>
                      <a:prstDash val="solid"/>
                      <a:round/>
                      <a:headEnd type="none" w="med" len="med"/>
                      <a:tailEnd type="none" w="med" len="med"/>
                    </a:lnT>
                    <a:lnB w="3175"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endParaRPr lang="en-CA" sz="1000" dirty="0"/>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dash"/>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C79A1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endParaRPr lang="en-CA" sz="1000" dirty="0"/>
                    </a:p>
                  </a:txBody>
                  <a:tcPr anchor="ctr">
                    <a:lnL w="6350" cap="flat" cmpd="sng" algn="ctr">
                      <a:solidFill>
                        <a:srgbClr val="AFABAB"/>
                      </a:solidFill>
                      <a:prstDash val="dash"/>
                      <a:round/>
                      <a:headEnd type="none" w="med" len="med"/>
                      <a:tailEnd type="none" w="med" len="med"/>
                    </a:lnL>
                    <a:lnR w="6350" cap="flat" cmpd="sng" algn="ctr">
                      <a:solidFill>
                        <a:srgbClr val="AFABAB"/>
                      </a:solidFill>
                      <a:prstDash val="dash"/>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C79A1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endParaRPr lang="en-CA" sz="1000" dirty="0"/>
                    </a:p>
                  </a:txBody>
                  <a:tcPr anchor="ctr">
                    <a:lnL w="6350" cap="flat" cmpd="sng" algn="ctr">
                      <a:solidFill>
                        <a:srgbClr val="AFABAB"/>
                      </a:solidFill>
                      <a:prstDash val="dash"/>
                      <a:round/>
                      <a:headEnd type="none" w="med" len="med"/>
                      <a:tailEnd type="none" w="med" len="med"/>
                    </a:lnL>
                    <a:lnR w="6350" cap="flat" cmpd="sng" algn="ctr">
                      <a:solidFill>
                        <a:srgbClr val="AFABAB"/>
                      </a:solidFill>
                      <a:prstDash val="dash"/>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C79A1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endParaRPr lang="en-CA" sz="1000" dirty="0"/>
                    </a:p>
                  </a:txBody>
                  <a:tcPr anchor="ctr">
                    <a:lnL w="6350" cap="flat" cmpd="sng" algn="ctr">
                      <a:solidFill>
                        <a:srgbClr val="AFABAB"/>
                      </a:solidFill>
                      <a:prstDash val="dash"/>
                      <a:round/>
                      <a:headEnd type="none" w="med" len="med"/>
                      <a:tailEnd type="none" w="med" len="med"/>
                    </a:lnL>
                    <a:lnR w="12700" cmpd="sng">
                      <a:noFill/>
                    </a:lnR>
                    <a:lnT w="12700" cap="flat" cmpd="sng" algn="ctr">
                      <a:solidFill>
                        <a:srgbClr val="BF951B"/>
                      </a:solidFill>
                      <a:prstDash val="solid"/>
                      <a:round/>
                      <a:headEnd type="none" w="med" len="med"/>
                      <a:tailEnd type="none" w="med" len="med"/>
                    </a:lnT>
                    <a:lnB w="12700" cap="flat" cmpd="sng" algn="ctr">
                      <a:solidFill>
                        <a:srgbClr val="C79A1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52162512"/>
                  </a:ext>
                </a:extLst>
              </a:tr>
              <a:tr h="487333">
                <a:tc vMerge="1">
                  <a:txBody>
                    <a:bodyPr/>
                    <a:lstStyle/>
                    <a:p>
                      <a:endParaRPr lang="en-CA" sz="900"/>
                    </a:p>
                  </a:txBody>
                  <a:tcPr marL="36000" marR="36000" marT="36000" marB="36000"/>
                </a:tc>
                <a:tc>
                  <a:txBody>
                    <a:bodyPr/>
                    <a:lstStyle/>
                    <a:p>
                      <a:r>
                        <a:rPr lang="en-CA" sz="1400" dirty="0">
                          <a:solidFill>
                            <a:srgbClr val="46616D"/>
                          </a:solidFill>
                          <a:latin typeface="+mj-lt"/>
                        </a:rPr>
                        <a:t>Obtain Permits</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3175" cap="flat" cmpd="sng" algn="ctr">
                      <a:solidFill>
                        <a:srgbClr val="4D4D4D"/>
                      </a:solidFill>
                      <a:prstDash val="solid"/>
                      <a:round/>
                      <a:headEnd type="none" w="med" len="med"/>
                      <a:tailEnd type="none" w="med" len="med"/>
                    </a:lnT>
                    <a:lnB w="12700" cap="flat" cmpd="sng" algn="ctr">
                      <a:solidFill>
                        <a:srgbClr val="C79A1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CA" sz="900"/>
                    </a:p>
                  </a:txBody>
                  <a:tcPr marL="36000" marR="36000" marT="36000" marB="36000" anchor="ctr">
                    <a:lnL w="3175" cap="flat" cmpd="sng" algn="ctr">
                      <a:solidFill>
                        <a:srgbClr val="4D4D4D"/>
                      </a:solidFill>
                      <a:prstDash val="solid"/>
                      <a:round/>
                      <a:headEnd type="none" w="med" len="med"/>
                      <a:tailEnd type="none" w="med" len="med"/>
                    </a:lnL>
                    <a:lnR w="12700" cmpd="sng">
                      <a:noFill/>
                    </a:lnR>
                    <a:lnT w="3175" cap="flat" cmpd="sng" algn="ctr">
                      <a:solidFill>
                        <a:srgbClr val="4D4D4D"/>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12700" cmpd="sng">
                      <a:noFill/>
                    </a:lnL>
                    <a:lnR w="12700" cmpd="sng">
                      <a:noFill/>
                    </a:lnR>
                    <a:lnT w="3175" cap="flat" cmpd="sng" algn="ctr">
                      <a:solidFill>
                        <a:srgbClr val="4D4D4D"/>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12700" cmpd="sng">
                      <a:noFill/>
                    </a:lnL>
                    <a:lnR w="12700" cmpd="sng">
                      <a:noFill/>
                    </a:lnR>
                    <a:lnT w="3175" cap="flat" cmpd="sng" algn="ctr">
                      <a:solidFill>
                        <a:srgbClr val="4D4D4D"/>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12700" cmpd="sng">
                      <a:noFill/>
                    </a:lnL>
                    <a:lnR w="12700" cmpd="sng">
                      <a:noFill/>
                    </a:lnR>
                    <a:lnT w="3175" cap="flat" cmpd="sng" algn="ctr">
                      <a:solidFill>
                        <a:srgbClr val="4D4D4D"/>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82838620"/>
                  </a:ext>
                </a:extLst>
              </a:tr>
            </a:tbl>
          </a:graphicData>
        </a:graphic>
      </p:graphicFrame>
      <p:sp>
        <p:nvSpPr>
          <p:cNvPr id="4" name="Freeform 5">
            <a:extLst>
              <a:ext uri="{FF2B5EF4-FFF2-40B4-BE49-F238E27FC236}">
                <a16:creationId xmlns:a16="http://schemas.microsoft.com/office/drawing/2014/main" id="{6CC093F2-02DD-075C-7F5A-5652E1B57861}"/>
              </a:ext>
            </a:extLst>
          </p:cNvPr>
          <p:cNvSpPr/>
          <p:nvPr/>
        </p:nvSpPr>
        <p:spPr>
          <a:xfrm>
            <a:off x="3582251" y="2428254"/>
            <a:ext cx="6676174" cy="3423661"/>
          </a:xfrm>
          <a:custGeom>
            <a:avLst/>
            <a:gdLst/>
            <a:ahLst/>
            <a:cxnLst/>
            <a:rect l="l" t="t" r="r" b="b"/>
            <a:pathLst>
              <a:path w="10323291" h="8148302">
                <a:moveTo>
                  <a:pt x="0" y="0"/>
                </a:moveTo>
                <a:lnTo>
                  <a:pt x="10323291" y="0"/>
                </a:lnTo>
                <a:lnTo>
                  <a:pt x="10323291" y="8148302"/>
                </a:lnTo>
                <a:lnTo>
                  <a:pt x="0" y="8148302"/>
                </a:lnTo>
                <a:lnTo>
                  <a:pt x="0" y="0"/>
                </a:lnTo>
                <a:close/>
              </a:path>
            </a:pathLst>
          </a:custGeom>
          <a:blipFill>
            <a:blip r:embed="rId3">
              <a:alphaModFix amt="4000"/>
            </a:blip>
            <a:stretch>
              <a:fillRect l="-29733" r="-2973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2013037F-F73E-A642-9C63-23967F19A802}"/>
              </a:ext>
            </a:extLst>
          </p:cNvPr>
          <p:cNvSpPr>
            <a:spLocks noGrp="1"/>
          </p:cNvSpPr>
          <p:nvPr>
            <p:ph type="title"/>
          </p:nvPr>
        </p:nvSpPr>
        <p:spPr/>
        <p:txBody>
          <a:bodyPr/>
          <a:lstStyle/>
          <a:p>
            <a:r>
              <a:rPr lang="en-GB" dirty="0"/>
              <a:t>PERMITTING </a:t>
            </a:r>
            <a:r>
              <a:rPr lang="en-GB" b="1" dirty="0">
                <a:solidFill>
                  <a:srgbClr val="46616D"/>
                </a:solidFill>
                <a:latin typeface="Arial Black" panose="020B0604020202020204" pitchFamily="34" charset="0"/>
                <a:cs typeface="Arial Black" panose="020B0604020202020204" pitchFamily="34" charset="0"/>
              </a:rPr>
              <a:t>TIMELINE</a:t>
            </a:r>
            <a:endParaRPr lang="en-ES" b="1" dirty="0">
              <a:solidFill>
                <a:srgbClr val="47616D"/>
              </a:solidFill>
              <a:latin typeface="Arial Black" panose="020B0604020202020204" pitchFamily="34" charset="0"/>
              <a:cs typeface="Arial Black" panose="020B0604020202020204" pitchFamily="34" charset="0"/>
            </a:endParaRPr>
          </a:p>
        </p:txBody>
      </p:sp>
      <p:sp>
        <p:nvSpPr>
          <p:cNvPr id="5" name="Slide Number Placeholder 37">
            <a:extLst>
              <a:ext uri="{FF2B5EF4-FFF2-40B4-BE49-F238E27FC236}">
                <a16:creationId xmlns:a16="http://schemas.microsoft.com/office/drawing/2014/main" id="{B787734F-5547-B548-8AA7-4E63DA3027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4B6BF7-2D39-B347-90E1-8D5E032AA1EA}" type="slidenum">
              <a:rPr kumimoji="0" lang="en-ES" sz="14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ES"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 name="Rectangle: Rounded Corners 15">
            <a:extLst>
              <a:ext uri="{FF2B5EF4-FFF2-40B4-BE49-F238E27FC236}">
                <a16:creationId xmlns:a16="http://schemas.microsoft.com/office/drawing/2014/main" id="{5C7C6BE3-BD12-4AB2-3D3C-0822CBA047DC}"/>
              </a:ext>
            </a:extLst>
          </p:cNvPr>
          <p:cNvSpPr/>
          <p:nvPr/>
        </p:nvSpPr>
        <p:spPr>
          <a:xfrm>
            <a:off x="3610826" y="2514206"/>
            <a:ext cx="2034000" cy="367765"/>
          </a:xfrm>
          <a:prstGeom prst="round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7" name="Rectangle: Rounded Corners 16">
            <a:extLst>
              <a:ext uri="{FF2B5EF4-FFF2-40B4-BE49-F238E27FC236}">
                <a16:creationId xmlns:a16="http://schemas.microsoft.com/office/drawing/2014/main" id="{13B9F04C-732C-AC25-BEC9-0735F80DC483}"/>
              </a:ext>
            </a:extLst>
          </p:cNvPr>
          <p:cNvSpPr/>
          <p:nvPr/>
        </p:nvSpPr>
        <p:spPr>
          <a:xfrm>
            <a:off x="5110073" y="2993188"/>
            <a:ext cx="1580400" cy="367765"/>
          </a:xfrm>
          <a:prstGeom prst="round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8" name="Rectangle: Rounded Corners 17">
            <a:extLst>
              <a:ext uri="{FF2B5EF4-FFF2-40B4-BE49-F238E27FC236}">
                <a16:creationId xmlns:a16="http://schemas.microsoft.com/office/drawing/2014/main" id="{2E52FBCA-1461-7397-FB90-F9E09A590079}"/>
              </a:ext>
            </a:extLst>
          </p:cNvPr>
          <p:cNvSpPr/>
          <p:nvPr/>
        </p:nvSpPr>
        <p:spPr>
          <a:xfrm>
            <a:off x="6690473" y="3472170"/>
            <a:ext cx="525600" cy="367765"/>
          </a:xfrm>
          <a:prstGeom prst="round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9" name="Rectangle: Rounded Corners 18">
            <a:extLst>
              <a:ext uri="{FF2B5EF4-FFF2-40B4-BE49-F238E27FC236}">
                <a16:creationId xmlns:a16="http://schemas.microsoft.com/office/drawing/2014/main" id="{C92872C0-CFD7-9837-0531-CCFB0E069F4B}"/>
              </a:ext>
            </a:extLst>
          </p:cNvPr>
          <p:cNvSpPr/>
          <p:nvPr/>
        </p:nvSpPr>
        <p:spPr>
          <a:xfrm>
            <a:off x="6701798" y="3951152"/>
            <a:ext cx="1054800" cy="367765"/>
          </a:xfrm>
          <a:prstGeom prst="round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1" name="Rectangle: Rounded Corners 20">
            <a:extLst>
              <a:ext uri="{FF2B5EF4-FFF2-40B4-BE49-F238E27FC236}">
                <a16:creationId xmlns:a16="http://schemas.microsoft.com/office/drawing/2014/main" id="{E4A7BA6A-49BB-7586-EA56-08C3D77C619A}"/>
              </a:ext>
            </a:extLst>
          </p:cNvPr>
          <p:cNvSpPr/>
          <p:nvPr/>
        </p:nvSpPr>
        <p:spPr>
          <a:xfrm>
            <a:off x="7816344" y="4430134"/>
            <a:ext cx="1054800" cy="367765"/>
          </a:xfrm>
          <a:prstGeom prst="round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4" name="Rectangle: Rounded Corners 23">
            <a:extLst>
              <a:ext uri="{FF2B5EF4-FFF2-40B4-BE49-F238E27FC236}">
                <a16:creationId xmlns:a16="http://schemas.microsoft.com/office/drawing/2014/main" id="{F1F020FC-C8CA-7795-5F38-1624760890E9}"/>
              </a:ext>
            </a:extLst>
          </p:cNvPr>
          <p:cNvSpPr/>
          <p:nvPr/>
        </p:nvSpPr>
        <p:spPr>
          <a:xfrm>
            <a:off x="7290744" y="4955306"/>
            <a:ext cx="1580400" cy="367765"/>
          </a:xfrm>
          <a:prstGeom prst="round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5" name="Rectangle: Rounded Corners 24">
            <a:extLst>
              <a:ext uri="{FF2B5EF4-FFF2-40B4-BE49-F238E27FC236}">
                <a16:creationId xmlns:a16="http://schemas.microsoft.com/office/drawing/2014/main" id="{34C230E3-9937-8020-15D3-6ACEA9713A13}"/>
              </a:ext>
            </a:extLst>
          </p:cNvPr>
          <p:cNvSpPr/>
          <p:nvPr/>
        </p:nvSpPr>
        <p:spPr>
          <a:xfrm>
            <a:off x="8897653" y="5418321"/>
            <a:ext cx="972000" cy="367765"/>
          </a:xfrm>
          <a:prstGeom prst="round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nvGrpSpPr>
          <p:cNvPr id="47" name="Group 46">
            <a:extLst>
              <a:ext uri="{FF2B5EF4-FFF2-40B4-BE49-F238E27FC236}">
                <a16:creationId xmlns:a16="http://schemas.microsoft.com/office/drawing/2014/main" id="{8828560E-818C-4942-0803-B1005A3706D8}"/>
              </a:ext>
            </a:extLst>
          </p:cNvPr>
          <p:cNvGrpSpPr/>
          <p:nvPr/>
        </p:nvGrpSpPr>
        <p:grpSpPr>
          <a:xfrm>
            <a:off x="9543286" y="4892930"/>
            <a:ext cx="2000458" cy="852653"/>
            <a:chOff x="9010843" y="4672118"/>
            <a:chExt cx="2000458" cy="852653"/>
          </a:xfrm>
        </p:grpSpPr>
        <p:sp>
          <p:nvSpPr>
            <p:cNvPr id="12" name="Star: 5 Points 11">
              <a:extLst>
                <a:ext uri="{FF2B5EF4-FFF2-40B4-BE49-F238E27FC236}">
                  <a16:creationId xmlns:a16="http://schemas.microsoft.com/office/drawing/2014/main" id="{BCB6C700-8EC0-A14E-9D64-747B3DCE0E73}"/>
                </a:ext>
              </a:extLst>
            </p:cNvPr>
            <p:cNvSpPr/>
            <p:nvPr/>
          </p:nvSpPr>
          <p:spPr>
            <a:xfrm>
              <a:off x="9010843" y="5236771"/>
              <a:ext cx="288000" cy="288000"/>
            </a:xfrm>
            <a:prstGeom prst="star5">
              <a:avLst/>
            </a:prstGeom>
            <a:solidFill>
              <a:srgbClr val="C79A1C"/>
            </a:solidFill>
            <a:ln>
              <a:solidFill>
                <a:srgbClr val="4F57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2" name="TextBox 41">
              <a:extLst>
                <a:ext uri="{FF2B5EF4-FFF2-40B4-BE49-F238E27FC236}">
                  <a16:creationId xmlns:a16="http://schemas.microsoft.com/office/drawing/2014/main" id="{CBEE3538-884B-1211-3788-1703B60B01C3}"/>
                </a:ext>
              </a:extLst>
            </p:cNvPr>
            <p:cNvSpPr txBox="1"/>
            <p:nvPr/>
          </p:nvSpPr>
          <p:spPr>
            <a:xfrm>
              <a:off x="9010843" y="4672118"/>
              <a:ext cx="20004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C79A1C"/>
                  </a:solidFill>
                  <a:effectLst/>
                  <a:uLnTx/>
                  <a:uFillTx/>
                  <a:latin typeface="Arial" panose="020B0604020202020204"/>
                  <a:ea typeface="+mn-ea"/>
                  <a:cs typeface="+mn-cs"/>
                </a:rPr>
                <a:t>Potential Construction Start</a:t>
              </a:r>
            </a:p>
          </p:txBody>
        </p:sp>
      </p:grpSp>
      <p:sp>
        <p:nvSpPr>
          <p:cNvPr id="48" name="Arrow: Pentagon 47">
            <a:extLst>
              <a:ext uri="{FF2B5EF4-FFF2-40B4-BE49-F238E27FC236}">
                <a16:creationId xmlns:a16="http://schemas.microsoft.com/office/drawing/2014/main" id="{4CAAF3D0-5079-84EE-BF85-DA2F4A792088}"/>
              </a:ext>
            </a:extLst>
          </p:cNvPr>
          <p:cNvSpPr/>
          <p:nvPr/>
        </p:nvSpPr>
        <p:spPr>
          <a:xfrm>
            <a:off x="6690473" y="5945550"/>
            <a:ext cx="5309439" cy="432000"/>
          </a:xfrm>
          <a:prstGeom prst="homePlate">
            <a:avLst/>
          </a:prstGeom>
          <a:solidFill>
            <a:srgbClr val="AFAB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a:ea typeface="+mn-ea"/>
                <a:cs typeface="+mn-cs"/>
              </a:rPr>
              <a:t>DETAILED PERMITTING: </a:t>
            </a: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Water Use License, Quartz Mining License, Schedule 2 Amendment and Fisheries Act Authorization</a:t>
            </a:r>
            <a:endParaRPr kumimoji="0" lang="en-CA"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9" name="Content Placeholder 2">
            <a:extLst>
              <a:ext uri="{FF2B5EF4-FFF2-40B4-BE49-F238E27FC236}">
                <a16:creationId xmlns:a16="http://schemas.microsoft.com/office/drawing/2014/main" id="{2DBFF68F-F950-58A1-72A0-2085FC97A802}"/>
              </a:ext>
            </a:extLst>
          </p:cNvPr>
          <p:cNvSpPr txBox="1">
            <a:spLocks/>
          </p:cNvSpPr>
          <p:nvPr/>
        </p:nvSpPr>
        <p:spPr>
          <a:xfrm>
            <a:off x="237344" y="817461"/>
            <a:ext cx="11762569" cy="1171346"/>
          </a:xfrm>
          <a:prstGeom prst="rect">
            <a:avLst/>
          </a:prstGeom>
        </p:spPr>
        <p:txBody>
          <a:bodyPr vert="horz" wrap="square" lIns="91440" tIns="45720" rIns="91440" bIns="45720" rtlCol="0">
            <a:spAutoFit/>
          </a:bodyPr>
          <a:lstStyle>
            <a:lvl1pPr marL="228600" indent="-228600" algn="l" defTabSz="914400" rtl="0" eaLnBrk="1" latinLnBrk="0" hangingPunct="1">
              <a:lnSpc>
                <a:spcPts val="2200"/>
              </a:lnSpc>
              <a:spcBef>
                <a:spcPts val="1000"/>
              </a:spcBef>
              <a:buSzPct val="80000"/>
              <a:buFontTx/>
              <a:buBlip>
                <a:blip r:embed="rId4"/>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432000" indent="-180000" algn="l" defTabSz="914400" rtl="0" eaLnBrk="1" latinLnBrk="0" hangingPunct="1">
              <a:lnSpc>
                <a:spcPts val="2000"/>
              </a:lnSpc>
              <a:spcBef>
                <a:spcPts val="500"/>
              </a:spcBef>
              <a:spcAft>
                <a:spcPts val="300"/>
              </a:spcAft>
              <a:buClr>
                <a:srgbClr val="A6610D"/>
              </a:buClr>
              <a:buSzPct val="120000"/>
              <a:buFont typeface="Arial" panose="020B0604020202020204" pitchFamily="34" charset="0"/>
              <a:buChar char="•"/>
              <a:defRPr sz="16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12000" indent="-144000" algn="l" defTabSz="914400" rtl="0" eaLnBrk="1" latinLnBrk="0" hangingPunct="1">
              <a:lnSpc>
                <a:spcPts val="1800"/>
              </a:lnSpc>
              <a:spcBef>
                <a:spcPts val="500"/>
              </a:spcBef>
              <a:buClr>
                <a:srgbClr val="A6610D"/>
              </a:buClr>
              <a:buSzPct val="100000"/>
              <a:buFont typeface="System Font Regular"/>
              <a:buChar char="-"/>
              <a:defRPr sz="14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SzPct val="80000"/>
              <a:buFontTx/>
              <a:buBlip>
                <a:blip r:embed="rId4"/>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SzPct val="80000"/>
              <a:buFontTx/>
              <a:buBlip>
                <a:blip r:embed="rId4"/>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ts val="2200"/>
              </a:lnSpc>
              <a:spcBef>
                <a:spcPts val="1000"/>
              </a:spcBef>
              <a:spcAft>
                <a:spcPts val="0"/>
              </a:spcAft>
              <a:buClrTx/>
              <a:buSzPct val="80000"/>
              <a:buFontTx/>
              <a:buBlip>
                <a:blip r:embed="rId4"/>
              </a:buBlip>
              <a:tabLst/>
              <a:defRPr/>
            </a:pPr>
            <a:r>
              <a:rPr kumimoji="0" lang="en-US" sz="1600" b="1" i="0" u="none" strike="noStrike" kern="1200" cap="none" spc="0" normalizeH="0" baseline="0" noProof="0" dirty="0">
                <a:ln>
                  <a:noFill/>
                </a:ln>
                <a:solidFill>
                  <a:srgbClr val="4F575D"/>
                </a:solidFill>
                <a:effectLst/>
                <a:uLnTx/>
                <a:uFillTx/>
                <a:latin typeface="Arial" panose="020B0604020202020204" pitchFamily="34" charset="0"/>
                <a:ea typeface="+mn-ea"/>
                <a:cs typeface="Arial" panose="020B0604020202020204" pitchFamily="34" charset="0"/>
              </a:rPr>
              <a:t>Submit ESE Statement in </a:t>
            </a:r>
            <a:r>
              <a:rPr lang="en-US" sz="1600" b="1" dirty="0">
                <a:solidFill>
                  <a:srgbClr val="4F575D"/>
                </a:solidFill>
              </a:rPr>
              <a:t>October</a:t>
            </a:r>
            <a:r>
              <a:rPr kumimoji="0" lang="en-US" sz="1600" b="1" i="0" u="none" strike="noStrike" kern="1200" cap="none" spc="0" normalizeH="0" baseline="0" noProof="0" dirty="0">
                <a:ln>
                  <a:noFill/>
                </a:ln>
                <a:solidFill>
                  <a:srgbClr val="4F575D"/>
                </a:solidFill>
                <a:effectLst/>
                <a:uLnTx/>
                <a:uFillTx/>
                <a:latin typeface="Arial" panose="020B0604020202020204" pitchFamily="34" charset="0"/>
                <a:ea typeface="+mn-ea"/>
                <a:cs typeface="Arial" panose="020B0604020202020204" pitchFamily="34" charset="0"/>
              </a:rPr>
              <a:t> 2025</a:t>
            </a:r>
            <a:r>
              <a:rPr kumimoji="0" lang="en-US" sz="1600" b="0" i="0" u="none" strike="noStrike" kern="1200" cap="none" spc="0" normalizeH="0" baseline="0" noProof="0" dirty="0">
                <a:ln>
                  <a:noFill/>
                </a:ln>
                <a:solidFill>
                  <a:srgbClr val="4F575D"/>
                </a:solidFill>
                <a:effectLst/>
                <a:uLnTx/>
                <a:uFillTx/>
                <a:latin typeface="Arial" panose="020B0604020202020204" pitchFamily="34" charset="0"/>
                <a:ea typeface="+mn-ea"/>
                <a:cs typeface="Arial" panose="020B0604020202020204" pitchFamily="34" charset="0"/>
              </a:rPr>
              <a:t>, formally initiating the YESAB ‘Panel Review’ process</a:t>
            </a:r>
          </a:p>
          <a:p>
            <a:pPr marL="228600" marR="0" lvl="0" indent="-228600" algn="l" defTabSz="914400" rtl="0" eaLnBrk="1" fontAlgn="auto" latinLnBrk="0" hangingPunct="1">
              <a:lnSpc>
                <a:spcPts val="2200"/>
              </a:lnSpc>
              <a:spcBef>
                <a:spcPts val="1000"/>
              </a:spcBef>
              <a:spcAft>
                <a:spcPts val="0"/>
              </a:spcAft>
              <a:buClrTx/>
              <a:buSzPct val="80000"/>
              <a:buFontTx/>
              <a:buBlip>
                <a:blip r:embed="rId4"/>
              </a:buBlip>
              <a:tabLst/>
              <a:defRPr/>
            </a:pPr>
            <a:r>
              <a:rPr kumimoji="0" lang="en-US" sz="1600" b="0" i="0" u="none" strike="noStrike" kern="1200" cap="none" spc="0" normalizeH="0" baseline="0" noProof="0" dirty="0">
                <a:ln>
                  <a:noFill/>
                </a:ln>
                <a:solidFill>
                  <a:srgbClr val="4F575D"/>
                </a:solidFill>
                <a:effectLst/>
                <a:uLnTx/>
                <a:uFillTx/>
                <a:latin typeface="Arial" panose="020B0604020202020204" pitchFamily="34" charset="0"/>
                <a:ea typeface="+mn-ea"/>
                <a:cs typeface="Arial" panose="020B0604020202020204" pitchFamily="34" charset="0"/>
              </a:rPr>
              <a:t>Infrastructure advancing in parallel with permitting process, </a:t>
            </a:r>
            <a:r>
              <a:rPr kumimoji="0" lang="en-US" sz="1600" b="1" i="0" u="none" strike="noStrike" kern="1200" cap="none" spc="0" normalizeH="0" baseline="0" noProof="0" dirty="0">
                <a:ln>
                  <a:noFill/>
                </a:ln>
                <a:solidFill>
                  <a:srgbClr val="4F575D"/>
                </a:solidFill>
                <a:effectLst/>
                <a:uLnTx/>
                <a:uFillTx/>
                <a:latin typeface="Arial" panose="020B0604020202020204" pitchFamily="34" charset="0"/>
                <a:ea typeface="+mn-ea"/>
                <a:cs typeface="Arial" panose="020B0604020202020204" pitchFamily="34" charset="0"/>
              </a:rPr>
              <a:t>aligning well with the project schedule</a:t>
            </a:r>
          </a:p>
          <a:p>
            <a:pPr marL="228600" marR="0" lvl="0" indent="-228600" algn="l" defTabSz="914400" rtl="0" eaLnBrk="1" fontAlgn="auto" latinLnBrk="0" hangingPunct="1">
              <a:lnSpc>
                <a:spcPts val="2200"/>
              </a:lnSpc>
              <a:spcBef>
                <a:spcPts val="1000"/>
              </a:spcBef>
              <a:spcAft>
                <a:spcPts val="0"/>
              </a:spcAft>
              <a:buClrTx/>
              <a:buSzPct val="80000"/>
              <a:buFontTx/>
              <a:buBlip>
                <a:blip r:embed="rId4"/>
              </a:buBlip>
              <a:tabLst/>
              <a:defRPr/>
            </a:pPr>
            <a:r>
              <a:rPr kumimoji="0" lang="en-US" sz="1600" b="0" i="0" u="none" strike="noStrike" kern="1200" cap="none" spc="0" normalizeH="0" baseline="0" noProof="0" dirty="0">
                <a:ln>
                  <a:noFill/>
                </a:ln>
                <a:solidFill>
                  <a:srgbClr val="4F575D"/>
                </a:solidFill>
                <a:effectLst/>
                <a:uLnTx/>
                <a:uFillTx/>
                <a:latin typeface="Arial" panose="020B0604020202020204" pitchFamily="34" charset="0"/>
                <a:ea typeface="+mn-ea"/>
                <a:cs typeface="Arial" panose="020B0604020202020204" pitchFamily="34" charset="0"/>
              </a:rPr>
              <a:t>Significant policy tailwinds for resource development in Canada; policymakers understand need for critical minerals</a:t>
            </a:r>
          </a:p>
        </p:txBody>
      </p:sp>
      <p:sp>
        <p:nvSpPr>
          <p:cNvPr id="65" name="Footer Placeholder 1">
            <a:extLst>
              <a:ext uri="{FF2B5EF4-FFF2-40B4-BE49-F238E27FC236}">
                <a16:creationId xmlns:a16="http://schemas.microsoft.com/office/drawing/2014/main" id="{12CF40CB-C1FD-B282-10F1-00D06D58D2D9}"/>
              </a:ext>
            </a:extLst>
          </p:cNvPr>
          <p:cNvSpPr txBox="1">
            <a:spLocks/>
          </p:cNvSpPr>
          <p:nvPr/>
        </p:nvSpPr>
        <p:spPr>
          <a:xfrm>
            <a:off x="192090" y="6513857"/>
            <a:ext cx="9702984" cy="223138"/>
          </a:xfrm>
          <a:prstGeom prst="rect">
            <a:avLst/>
          </a:prstGeom>
        </p:spPr>
        <p:txBody>
          <a:bodyPr vert="horz" wrap="square" lIns="0" tIns="45720" rIns="0" bIns="45720" rtlCol="0" anchor="ctr">
            <a:spAutoFit/>
          </a:bodyPr>
          <a:lstStyle>
            <a:defPPr>
              <a:defRPr lang="en-ES"/>
            </a:defPPr>
            <a:lvl1pPr marL="0" indent="0" algn="l" defTabSz="914400" rtl="0" eaLnBrk="1" latinLnBrk="0" hangingPunct="1">
              <a:buFontTx/>
              <a:buNone/>
              <a:defRPr lang="en-CA" sz="850" kern="1200">
                <a:solidFill>
                  <a:srgbClr val="47606D"/>
                </a:solidFill>
                <a:effectLst/>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dirty="0">
                <a:ln>
                  <a:noFill/>
                </a:ln>
                <a:solidFill>
                  <a:srgbClr val="47606D"/>
                </a:solidFill>
                <a:effectLst/>
                <a:uLnTx/>
                <a:uFillTx/>
                <a:latin typeface="Arial" panose="020B0604020202020204" pitchFamily="34" charset="0"/>
                <a:ea typeface="+mn-ea"/>
                <a:cs typeface="+mn-cs"/>
              </a:rPr>
              <a:t>Note: See press release dated August 12, 2024.</a:t>
            </a:r>
          </a:p>
        </p:txBody>
      </p:sp>
    </p:spTree>
    <p:extLst>
      <p:ext uri="{BB962C8B-B14F-4D97-AF65-F5344CB8AC3E}">
        <p14:creationId xmlns:p14="http://schemas.microsoft.com/office/powerpoint/2010/main" val="1209330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01EEC96-39E9-034A-BCBD-ED51837151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18" y="4379875"/>
            <a:ext cx="12199617" cy="640080"/>
          </a:xfrm>
          <a:prstGeom prst="rect">
            <a:avLst/>
          </a:prstGeom>
        </p:spPr>
      </p:pic>
      <p:sp>
        <p:nvSpPr>
          <p:cNvPr id="3" name="Oval 2">
            <a:extLst>
              <a:ext uri="{FF2B5EF4-FFF2-40B4-BE49-F238E27FC236}">
                <a16:creationId xmlns:a16="http://schemas.microsoft.com/office/drawing/2014/main" id="{8C3D9DA1-60B2-D641-9047-541729849183}"/>
              </a:ext>
            </a:extLst>
          </p:cNvPr>
          <p:cNvSpPr/>
          <p:nvPr/>
        </p:nvSpPr>
        <p:spPr>
          <a:xfrm>
            <a:off x="10299379" y="4667249"/>
            <a:ext cx="1584000" cy="158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a:extLst>
              <a:ext uri="{FF2B5EF4-FFF2-40B4-BE49-F238E27FC236}">
                <a16:creationId xmlns:a16="http://schemas.microsoft.com/office/drawing/2014/main" id="{C819A5F9-1FCE-AA45-A0C8-BF8EA2F8E111}"/>
              </a:ext>
            </a:extLst>
          </p:cNvPr>
          <p:cNvSpPr>
            <a:spLocks noGrp="1"/>
          </p:cNvSpPr>
          <p:nvPr>
            <p:ph type="title"/>
          </p:nvPr>
        </p:nvSpPr>
        <p:spPr/>
        <p:txBody>
          <a:bodyPr/>
          <a:lstStyle/>
          <a:p>
            <a:r>
              <a:rPr lang="en-US" dirty="0"/>
              <a:t>ESG </a:t>
            </a:r>
            <a:r>
              <a:rPr lang="en-US" b="1" dirty="0">
                <a:solidFill>
                  <a:srgbClr val="46616D"/>
                </a:solidFill>
                <a:latin typeface="Arial Black" panose="020B0A04020102020204" pitchFamily="34" charset="0"/>
              </a:rPr>
              <a:t>COMMITMENT</a:t>
            </a:r>
            <a:r>
              <a:rPr lang="en-US" dirty="0"/>
              <a:t> </a:t>
            </a:r>
          </a:p>
        </p:txBody>
      </p:sp>
      <p:sp>
        <p:nvSpPr>
          <p:cNvPr id="12" name="Slide Number Placeholder 4">
            <a:extLst>
              <a:ext uri="{FF2B5EF4-FFF2-40B4-BE49-F238E27FC236}">
                <a16:creationId xmlns:a16="http://schemas.microsoft.com/office/drawing/2014/main" id="{626A251E-60DB-044F-A1B9-F0CCA9065F7D}"/>
              </a:ext>
            </a:extLst>
          </p:cNvPr>
          <p:cNvSpPr>
            <a:spLocks noGrp="1"/>
          </p:cNvSpPr>
          <p:nvPr>
            <p:ph type="sldNum" sz="quarter" idx="12"/>
          </p:nvPr>
        </p:nvSpPr>
        <p:spPr/>
        <p:txBody>
          <a:bodyPr/>
          <a:lstStyle/>
          <a:p>
            <a:fld id="{B4BF503D-18A3-9041-84E8-1916E563D54F}" type="slidenum">
              <a:rPr lang="en-US" smtClean="0"/>
              <a:pPr/>
              <a:t>16</a:t>
            </a:fld>
            <a:endParaRPr lang="en-US" dirty="0"/>
          </a:p>
        </p:txBody>
      </p:sp>
      <p:sp>
        <p:nvSpPr>
          <p:cNvPr id="7" name="Rectangle 6">
            <a:extLst>
              <a:ext uri="{FF2B5EF4-FFF2-40B4-BE49-F238E27FC236}">
                <a16:creationId xmlns:a16="http://schemas.microsoft.com/office/drawing/2014/main" id="{90755BD1-536E-4847-BEC8-FDCAC78B5303}"/>
              </a:ext>
            </a:extLst>
          </p:cNvPr>
          <p:cNvSpPr/>
          <p:nvPr/>
        </p:nvSpPr>
        <p:spPr>
          <a:xfrm>
            <a:off x="6384956" y="1263417"/>
            <a:ext cx="2574924" cy="894669"/>
          </a:xfrm>
          <a:prstGeom prst="rect">
            <a:avLst/>
          </a:prstGeom>
        </p:spPr>
        <p:txBody>
          <a:bodyPr wrap="square" anchor="t">
            <a:noAutofit/>
          </a:bodyPr>
          <a:lstStyle/>
          <a:p>
            <a:pPr>
              <a:lnSpc>
                <a:spcPct val="110000"/>
              </a:lnSpc>
              <a:buClr>
                <a:srgbClr val="4D4D4D"/>
              </a:buClr>
            </a:pPr>
            <a:endParaRPr lang="en-CA" sz="1200" dirty="0">
              <a:solidFill>
                <a:srgbClr val="4D4D4D"/>
              </a:solidFill>
            </a:endParaRPr>
          </a:p>
        </p:txBody>
      </p:sp>
      <p:sp>
        <p:nvSpPr>
          <p:cNvPr id="13" name="Content Placeholder 12">
            <a:extLst>
              <a:ext uri="{FF2B5EF4-FFF2-40B4-BE49-F238E27FC236}">
                <a16:creationId xmlns:a16="http://schemas.microsoft.com/office/drawing/2014/main" id="{98A3FA7D-1847-F443-83E0-AC7BDE02CC8D}"/>
              </a:ext>
            </a:extLst>
          </p:cNvPr>
          <p:cNvSpPr>
            <a:spLocks noGrp="1"/>
          </p:cNvSpPr>
          <p:nvPr>
            <p:ph idx="1"/>
          </p:nvPr>
        </p:nvSpPr>
        <p:spPr>
          <a:xfrm>
            <a:off x="237343" y="1688487"/>
            <a:ext cx="3849748" cy="2669962"/>
          </a:xfrm>
        </p:spPr>
        <p:txBody>
          <a:bodyPr/>
          <a:lstStyle/>
          <a:p>
            <a:pPr marL="0" lvl="2" indent="0">
              <a:lnSpc>
                <a:spcPts val="2100"/>
              </a:lnSpc>
              <a:spcBef>
                <a:spcPts val="0"/>
              </a:spcBef>
              <a:spcAft>
                <a:spcPts val="500"/>
              </a:spcAft>
              <a:buClr>
                <a:srgbClr val="BF951B"/>
              </a:buClr>
              <a:buSzPct val="80000"/>
              <a:buNone/>
            </a:pPr>
            <a:r>
              <a:rPr lang="en-GB" sz="1800" b="1" dirty="0">
                <a:solidFill>
                  <a:srgbClr val="4F575D"/>
                </a:solidFill>
              </a:rPr>
              <a:t>Committed to health and safety and committed to the protection of cultural values</a:t>
            </a:r>
          </a:p>
          <a:p>
            <a:pPr marL="273050" lvl="2" indent="-254000">
              <a:lnSpc>
                <a:spcPts val="1900"/>
              </a:lnSpc>
              <a:spcBef>
                <a:spcPts val="300"/>
              </a:spcBef>
              <a:spcAft>
                <a:spcPts val="300"/>
              </a:spcAft>
              <a:buClr>
                <a:srgbClr val="BF951B"/>
              </a:buClr>
              <a:buSzPct val="140000"/>
              <a:buFont typeface="Arial" panose="020B0604020202020204" pitchFamily="34" charset="0"/>
              <a:buChar char="•"/>
            </a:pPr>
            <a:r>
              <a:rPr lang="en-GB" sz="1600" dirty="0">
                <a:solidFill>
                  <a:srgbClr val="4F575D"/>
                </a:solidFill>
                <a:latin typeface="+mn-lt"/>
                <a:cs typeface="+mn-cs"/>
              </a:rPr>
              <a:t>Ongoing engagement with local communities and First Nations</a:t>
            </a:r>
          </a:p>
          <a:p>
            <a:pPr marL="273050" lvl="2" indent="-254000">
              <a:lnSpc>
                <a:spcPts val="1900"/>
              </a:lnSpc>
              <a:spcBef>
                <a:spcPts val="300"/>
              </a:spcBef>
              <a:spcAft>
                <a:spcPts val="300"/>
              </a:spcAft>
              <a:buClr>
                <a:srgbClr val="BF951B"/>
              </a:buClr>
              <a:buSzPct val="140000"/>
              <a:buFont typeface="Arial" panose="020B0604020202020204" pitchFamily="34" charset="0"/>
              <a:buChar char="•"/>
            </a:pPr>
            <a:r>
              <a:rPr lang="en-GB" sz="1600" dirty="0">
                <a:solidFill>
                  <a:srgbClr val="4F575D"/>
                </a:solidFill>
                <a:latin typeface="+mn-lt"/>
                <a:cs typeface="+mn-cs"/>
              </a:rPr>
              <a:t>18+ years of operating responsibly in the Yukon</a:t>
            </a:r>
          </a:p>
          <a:p>
            <a:pPr marL="273050" lvl="2" indent="-254000">
              <a:lnSpc>
                <a:spcPts val="1900"/>
              </a:lnSpc>
              <a:spcBef>
                <a:spcPts val="300"/>
              </a:spcBef>
              <a:spcAft>
                <a:spcPts val="300"/>
              </a:spcAft>
              <a:buClr>
                <a:srgbClr val="BF951B"/>
              </a:buClr>
              <a:buSzPct val="140000"/>
              <a:buFont typeface="Arial" panose="020B0604020202020204" pitchFamily="34" charset="0"/>
              <a:buChar char="•"/>
            </a:pPr>
            <a:r>
              <a:rPr lang="en-GB" sz="1600" dirty="0">
                <a:solidFill>
                  <a:srgbClr val="4F575D"/>
                </a:solidFill>
                <a:latin typeface="+mn-lt"/>
                <a:cs typeface="+mn-cs"/>
              </a:rPr>
              <a:t>Co-operation agreements signed with key First Nations </a:t>
            </a:r>
          </a:p>
        </p:txBody>
      </p:sp>
      <p:pic>
        <p:nvPicPr>
          <p:cNvPr id="26" name="Picture 25">
            <a:extLst>
              <a:ext uri="{FF2B5EF4-FFF2-40B4-BE49-F238E27FC236}">
                <a16:creationId xmlns:a16="http://schemas.microsoft.com/office/drawing/2014/main" id="{6B9B14C0-7A31-BD4C-87CC-837406711C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18" y="989144"/>
            <a:ext cx="12199617" cy="640080"/>
          </a:xfrm>
          <a:prstGeom prst="rect">
            <a:avLst/>
          </a:prstGeom>
        </p:spPr>
      </p:pic>
      <p:sp>
        <p:nvSpPr>
          <p:cNvPr id="27" name="Rectangle 26">
            <a:extLst>
              <a:ext uri="{FF2B5EF4-FFF2-40B4-BE49-F238E27FC236}">
                <a16:creationId xmlns:a16="http://schemas.microsoft.com/office/drawing/2014/main" id="{EEA875A2-B416-494E-A39E-650760F5BAD2}"/>
              </a:ext>
            </a:extLst>
          </p:cNvPr>
          <p:cNvSpPr/>
          <p:nvPr/>
        </p:nvSpPr>
        <p:spPr>
          <a:xfrm>
            <a:off x="237343" y="1151306"/>
            <a:ext cx="2923110" cy="369332"/>
          </a:xfrm>
          <a:prstGeom prst="rect">
            <a:avLst/>
          </a:prstGeom>
        </p:spPr>
        <p:txBody>
          <a:bodyPr wrap="square">
            <a:spAutoFit/>
          </a:bodyPr>
          <a:lstStyle/>
          <a:p>
            <a:pPr marL="9525" lvl="2">
              <a:spcAft>
                <a:spcPts val="600"/>
              </a:spcAft>
              <a:buClr>
                <a:srgbClr val="A6610C"/>
              </a:buClr>
            </a:pPr>
            <a:r>
              <a:rPr lang="en-US" b="1" dirty="0">
                <a:solidFill>
                  <a:schemeClr val="bg1"/>
                </a:solidFill>
                <a:latin typeface="Arial Black" panose="020B0604020202020204" pitchFamily="34" charset="0"/>
                <a:cs typeface="Arial Black" panose="020B0604020202020204" pitchFamily="34" charset="0"/>
              </a:rPr>
              <a:t>SOCIAL</a:t>
            </a:r>
          </a:p>
        </p:txBody>
      </p:sp>
      <p:sp>
        <p:nvSpPr>
          <p:cNvPr id="29" name="Rectangle 28">
            <a:extLst>
              <a:ext uri="{FF2B5EF4-FFF2-40B4-BE49-F238E27FC236}">
                <a16:creationId xmlns:a16="http://schemas.microsoft.com/office/drawing/2014/main" id="{675F801D-D267-6449-98E8-5608666C9A7B}"/>
              </a:ext>
            </a:extLst>
          </p:cNvPr>
          <p:cNvSpPr/>
          <p:nvPr/>
        </p:nvSpPr>
        <p:spPr>
          <a:xfrm>
            <a:off x="4213598" y="1151306"/>
            <a:ext cx="2521459" cy="369332"/>
          </a:xfrm>
          <a:prstGeom prst="rect">
            <a:avLst/>
          </a:prstGeom>
        </p:spPr>
        <p:txBody>
          <a:bodyPr wrap="none">
            <a:spAutoFit/>
          </a:bodyPr>
          <a:lstStyle/>
          <a:p>
            <a:pPr marL="9525" lvl="2">
              <a:spcAft>
                <a:spcPts val="600"/>
              </a:spcAft>
              <a:buClr>
                <a:srgbClr val="A6610C"/>
              </a:buClr>
            </a:pPr>
            <a:r>
              <a:rPr lang="en-US" b="1" dirty="0">
                <a:solidFill>
                  <a:schemeClr val="bg1"/>
                </a:solidFill>
                <a:latin typeface="Arial Black" panose="020B0604020202020204" pitchFamily="34" charset="0"/>
                <a:cs typeface="Arial Black" panose="020B0604020202020204" pitchFamily="34" charset="0"/>
              </a:rPr>
              <a:t>ENVIRONMENTAL </a:t>
            </a:r>
          </a:p>
        </p:txBody>
      </p:sp>
      <p:sp>
        <p:nvSpPr>
          <p:cNvPr id="31" name="Content Placeholder 12">
            <a:extLst>
              <a:ext uri="{FF2B5EF4-FFF2-40B4-BE49-F238E27FC236}">
                <a16:creationId xmlns:a16="http://schemas.microsoft.com/office/drawing/2014/main" id="{31A96781-11C6-C441-B73B-366211D36BBA}"/>
              </a:ext>
            </a:extLst>
          </p:cNvPr>
          <p:cNvSpPr txBox="1">
            <a:spLocks/>
          </p:cNvSpPr>
          <p:nvPr/>
        </p:nvSpPr>
        <p:spPr>
          <a:xfrm>
            <a:off x="4171126" y="1857529"/>
            <a:ext cx="3849748" cy="3068182"/>
          </a:xfrm>
          <a:prstGeom prst="rect">
            <a:avLst/>
          </a:prstGeom>
        </p:spPr>
        <p:txBody>
          <a:bodyPr vert="horz" lIns="91440" tIns="45720" rIns="91440" bIns="45720" rtlCol="0">
            <a:spAutoFit/>
          </a:bodyPr>
          <a:lstStyle>
            <a:lvl1pPr marL="228600" indent="-228600" algn="l" defTabSz="914400" rtl="0" eaLnBrk="1" latinLnBrk="0" hangingPunct="1">
              <a:lnSpc>
                <a:spcPts val="2200"/>
              </a:lnSpc>
              <a:spcBef>
                <a:spcPts val="1000"/>
              </a:spcBef>
              <a:buSzPct val="80000"/>
              <a:buFontTx/>
              <a:buBlip>
                <a:blip r:embed="rId4"/>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432000" indent="-180000" algn="l" defTabSz="914400" rtl="0" eaLnBrk="1" latinLnBrk="0" hangingPunct="1">
              <a:lnSpc>
                <a:spcPts val="2000"/>
              </a:lnSpc>
              <a:spcBef>
                <a:spcPts val="500"/>
              </a:spcBef>
              <a:spcAft>
                <a:spcPts val="300"/>
              </a:spcAft>
              <a:buClr>
                <a:srgbClr val="A6610D"/>
              </a:buClr>
              <a:buSzPct val="120000"/>
              <a:buFont typeface="Arial" panose="020B0604020202020204" pitchFamily="34" charset="0"/>
              <a:buChar char="•"/>
              <a:defRPr sz="16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12000" indent="-144000" algn="l" defTabSz="914400" rtl="0" eaLnBrk="1" latinLnBrk="0" hangingPunct="1">
              <a:lnSpc>
                <a:spcPts val="1800"/>
              </a:lnSpc>
              <a:spcBef>
                <a:spcPts val="500"/>
              </a:spcBef>
              <a:buClr>
                <a:srgbClr val="A6610D"/>
              </a:buClr>
              <a:buSzPct val="100000"/>
              <a:buFont typeface="System Font Regular"/>
              <a:buChar char="-"/>
              <a:defRPr sz="14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SzPct val="80000"/>
              <a:buFontTx/>
              <a:buBlip>
                <a:blip r:embed="rId4"/>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SzPct val="80000"/>
              <a:buFontTx/>
              <a:buBlip>
                <a:blip r:embed="rId4"/>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ES"/>
          </a:p>
        </p:txBody>
      </p:sp>
      <p:sp>
        <p:nvSpPr>
          <p:cNvPr id="34" name="Content Placeholder 12">
            <a:extLst>
              <a:ext uri="{FF2B5EF4-FFF2-40B4-BE49-F238E27FC236}">
                <a16:creationId xmlns:a16="http://schemas.microsoft.com/office/drawing/2014/main" id="{949308A6-FFED-9346-961C-2FF9FE9EA319}"/>
              </a:ext>
            </a:extLst>
          </p:cNvPr>
          <p:cNvSpPr txBox="1">
            <a:spLocks/>
          </p:cNvSpPr>
          <p:nvPr/>
        </p:nvSpPr>
        <p:spPr>
          <a:xfrm>
            <a:off x="4213598" y="1688487"/>
            <a:ext cx="3849748" cy="2344744"/>
          </a:xfrm>
          <a:prstGeom prst="rect">
            <a:avLst/>
          </a:prstGeom>
        </p:spPr>
        <p:txBody>
          <a:bodyPr vert="horz" lIns="91440" tIns="45720" rIns="91440" bIns="45720" rtlCol="0">
            <a:spAutoFit/>
          </a:bodyPr>
          <a:lstStyle>
            <a:lvl1pPr marL="228600" indent="-228600" algn="l" defTabSz="914400" rtl="0" eaLnBrk="1" latinLnBrk="0" hangingPunct="1">
              <a:lnSpc>
                <a:spcPts val="2200"/>
              </a:lnSpc>
              <a:spcBef>
                <a:spcPts val="1000"/>
              </a:spcBef>
              <a:buSzPct val="80000"/>
              <a:buFontTx/>
              <a:buBlip>
                <a:blip r:embed="rId4"/>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432000" indent="-180000" algn="l" defTabSz="914400" rtl="0" eaLnBrk="1" latinLnBrk="0" hangingPunct="1">
              <a:lnSpc>
                <a:spcPts val="2000"/>
              </a:lnSpc>
              <a:spcBef>
                <a:spcPts val="500"/>
              </a:spcBef>
              <a:spcAft>
                <a:spcPts val="300"/>
              </a:spcAft>
              <a:buClr>
                <a:srgbClr val="A6610D"/>
              </a:buClr>
              <a:buSzPct val="120000"/>
              <a:buFont typeface="Arial" panose="020B0604020202020204" pitchFamily="34" charset="0"/>
              <a:buChar char="•"/>
              <a:defRPr sz="16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12000" indent="-144000" algn="l" defTabSz="914400" rtl="0" eaLnBrk="1" latinLnBrk="0" hangingPunct="1">
              <a:lnSpc>
                <a:spcPts val="1800"/>
              </a:lnSpc>
              <a:spcBef>
                <a:spcPts val="500"/>
              </a:spcBef>
              <a:buClr>
                <a:srgbClr val="A6610D"/>
              </a:buClr>
              <a:buSzPct val="100000"/>
              <a:buFont typeface="System Font Regular"/>
              <a:buChar char="-"/>
              <a:defRPr sz="14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SzPct val="80000"/>
              <a:buFontTx/>
              <a:buBlip>
                <a:blip r:embed="rId4"/>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SzPct val="80000"/>
              <a:buFontTx/>
              <a:buBlip>
                <a:blip r:embed="rId4"/>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lnSpc>
                <a:spcPts val="2100"/>
              </a:lnSpc>
              <a:spcBef>
                <a:spcPts val="0"/>
              </a:spcBef>
              <a:spcAft>
                <a:spcPts val="500"/>
              </a:spcAft>
              <a:buClr>
                <a:srgbClr val="BF951B"/>
              </a:buClr>
              <a:buSzPct val="80000"/>
              <a:buNone/>
            </a:pPr>
            <a:r>
              <a:rPr lang="en-GB" sz="1800" b="1" dirty="0">
                <a:solidFill>
                  <a:srgbClr val="4F575D"/>
                </a:solidFill>
              </a:rPr>
              <a:t>Committed to exceeding best practices in protecting the environment</a:t>
            </a:r>
          </a:p>
          <a:p>
            <a:pPr marL="273050" lvl="2" indent="-254000">
              <a:lnSpc>
                <a:spcPts val="2000"/>
              </a:lnSpc>
              <a:spcBef>
                <a:spcPts val="300"/>
              </a:spcBef>
              <a:spcAft>
                <a:spcPts val="300"/>
              </a:spcAft>
              <a:buClr>
                <a:srgbClr val="BF951B"/>
              </a:buClr>
              <a:buSzPct val="140000"/>
              <a:buFont typeface="Arial" panose="020B0604020202020204" pitchFamily="34" charset="0"/>
              <a:buChar char="•"/>
            </a:pPr>
            <a:r>
              <a:rPr lang="en-GB" sz="1600" dirty="0">
                <a:solidFill>
                  <a:srgbClr val="4F575D"/>
                </a:solidFill>
                <a:latin typeface="+mn-lt"/>
                <a:cs typeface="+mn-cs"/>
              </a:rPr>
              <a:t>Accepted the Robert E Leckie Award for outstanding environmental stewardship</a:t>
            </a:r>
          </a:p>
          <a:p>
            <a:pPr marL="273050" lvl="2" indent="-254000">
              <a:lnSpc>
                <a:spcPts val="2000"/>
              </a:lnSpc>
              <a:spcBef>
                <a:spcPts val="300"/>
              </a:spcBef>
              <a:spcAft>
                <a:spcPts val="300"/>
              </a:spcAft>
              <a:buClr>
                <a:srgbClr val="BF951B"/>
              </a:buClr>
              <a:buSzPct val="140000"/>
              <a:buFont typeface="Arial" panose="020B0604020202020204" pitchFamily="34" charset="0"/>
              <a:buChar char="•"/>
            </a:pPr>
            <a:r>
              <a:rPr lang="en-GB" sz="1600" dirty="0">
                <a:solidFill>
                  <a:srgbClr val="4F575D"/>
                </a:solidFill>
                <a:latin typeface="+mn-lt"/>
                <a:cs typeface="+mn-cs"/>
              </a:rPr>
              <a:t>Committed to MAC’s Towards Sustainable Mining (TSM) initiative </a:t>
            </a:r>
          </a:p>
        </p:txBody>
      </p:sp>
      <p:sp>
        <p:nvSpPr>
          <p:cNvPr id="35" name="Content Placeholder 12">
            <a:extLst>
              <a:ext uri="{FF2B5EF4-FFF2-40B4-BE49-F238E27FC236}">
                <a16:creationId xmlns:a16="http://schemas.microsoft.com/office/drawing/2014/main" id="{E68891DC-AD15-5F44-A1CD-17041022ACD7}"/>
              </a:ext>
            </a:extLst>
          </p:cNvPr>
          <p:cNvSpPr txBox="1">
            <a:spLocks/>
          </p:cNvSpPr>
          <p:nvPr/>
        </p:nvSpPr>
        <p:spPr>
          <a:xfrm>
            <a:off x="8189852" y="1688487"/>
            <a:ext cx="4002147" cy="2242152"/>
          </a:xfrm>
          <a:prstGeom prst="rect">
            <a:avLst/>
          </a:prstGeom>
        </p:spPr>
        <p:txBody>
          <a:bodyPr vert="horz" wrap="square" lIns="91440" tIns="45720" rIns="91440" bIns="45720" rtlCol="0">
            <a:spAutoFit/>
          </a:bodyPr>
          <a:lstStyle>
            <a:lvl1pPr marL="228600" indent="-228600" algn="l" defTabSz="914400" rtl="0" eaLnBrk="1" latinLnBrk="0" hangingPunct="1">
              <a:lnSpc>
                <a:spcPts val="2200"/>
              </a:lnSpc>
              <a:spcBef>
                <a:spcPts val="1000"/>
              </a:spcBef>
              <a:buSzPct val="80000"/>
              <a:buFontTx/>
              <a:buBlip>
                <a:blip r:embed="rId4"/>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432000" indent="-180000" algn="l" defTabSz="914400" rtl="0" eaLnBrk="1" latinLnBrk="0" hangingPunct="1">
              <a:lnSpc>
                <a:spcPts val="2000"/>
              </a:lnSpc>
              <a:spcBef>
                <a:spcPts val="500"/>
              </a:spcBef>
              <a:spcAft>
                <a:spcPts val="300"/>
              </a:spcAft>
              <a:buClr>
                <a:srgbClr val="A6610D"/>
              </a:buClr>
              <a:buSzPct val="120000"/>
              <a:buFont typeface="Arial" panose="020B0604020202020204" pitchFamily="34" charset="0"/>
              <a:buChar char="•"/>
              <a:defRPr sz="16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12000" indent="-144000" algn="l" defTabSz="914400" rtl="0" eaLnBrk="1" latinLnBrk="0" hangingPunct="1">
              <a:lnSpc>
                <a:spcPts val="1800"/>
              </a:lnSpc>
              <a:spcBef>
                <a:spcPts val="500"/>
              </a:spcBef>
              <a:buClr>
                <a:srgbClr val="A6610D"/>
              </a:buClr>
              <a:buSzPct val="100000"/>
              <a:buFont typeface="System Font Regular"/>
              <a:buChar char="-"/>
              <a:defRPr sz="14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SzPct val="80000"/>
              <a:buFontTx/>
              <a:buBlip>
                <a:blip r:embed="rId4"/>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SzPct val="80000"/>
              <a:buFontTx/>
              <a:buBlip>
                <a:blip r:embed="rId4"/>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100"/>
              </a:lnSpc>
              <a:spcBef>
                <a:spcPts val="0"/>
              </a:spcBef>
              <a:spcAft>
                <a:spcPts val="500"/>
              </a:spcAft>
              <a:buNone/>
            </a:pPr>
            <a:r>
              <a:rPr lang="en-GB" b="1" dirty="0">
                <a:solidFill>
                  <a:srgbClr val="4F575D"/>
                </a:solidFill>
              </a:rPr>
              <a:t>Committed to high ethical standards and building </a:t>
            </a:r>
            <a:br>
              <a:rPr lang="en-GB" b="1" dirty="0">
                <a:solidFill>
                  <a:srgbClr val="4F575D"/>
                </a:solidFill>
              </a:rPr>
            </a:br>
            <a:r>
              <a:rPr lang="en-GB" b="1" dirty="0">
                <a:solidFill>
                  <a:srgbClr val="4F575D"/>
                </a:solidFill>
              </a:rPr>
              <a:t>long term value </a:t>
            </a:r>
          </a:p>
          <a:p>
            <a:pPr marL="273050" lvl="2" indent="-254000">
              <a:lnSpc>
                <a:spcPts val="2000"/>
              </a:lnSpc>
              <a:spcBef>
                <a:spcPts val="300"/>
              </a:spcBef>
              <a:spcAft>
                <a:spcPts val="300"/>
              </a:spcAft>
              <a:buClr>
                <a:srgbClr val="BF951B"/>
              </a:buClr>
              <a:buSzPct val="140000"/>
              <a:buFont typeface="Arial" panose="020B0604020202020204" pitchFamily="34" charset="0"/>
              <a:buChar char="•"/>
            </a:pPr>
            <a:r>
              <a:rPr lang="en-GB" sz="1600" dirty="0">
                <a:solidFill>
                  <a:srgbClr val="4F575D"/>
                </a:solidFill>
                <a:latin typeface="+mn-lt"/>
                <a:cs typeface="+mn-cs"/>
              </a:rPr>
              <a:t>Corporate Disclosure Policy</a:t>
            </a:r>
          </a:p>
          <a:p>
            <a:pPr marL="273050" lvl="2" indent="-254000">
              <a:lnSpc>
                <a:spcPts val="2000"/>
              </a:lnSpc>
              <a:spcBef>
                <a:spcPts val="300"/>
              </a:spcBef>
              <a:spcAft>
                <a:spcPts val="300"/>
              </a:spcAft>
              <a:buClr>
                <a:srgbClr val="BF951B"/>
              </a:buClr>
              <a:buSzPct val="140000"/>
              <a:buFont typeface="Arial" panose="020B0604020202020204" pitchFamily="34" charset="0"/>
              <a:buChar char="•"/>
            </a:pPr>
            <a:r>
              <a:rPr lang="en-GB" sz="1600" dirty="0">
                <a:solidFill>
                  <a:srgbClr val="4F575D"/>
                </a:solidFill>
                <a:latin typeface="+mn-lt"/>
                <a:cs typeface="+mn-cs"/>
              </a:rPr>
              <a:t>Safety, Health &amp; Environmental Policy</a:t>
            </a:r>
          </a:p>
          <a:p>
            <a:pPr marL="273050" lvl="2" indent="-254000">
              <a:lnSpc>
                <a:spcPts val="2000"/>
              </a:lnSpc>
              <a:spcBef>
                <a:spcPts val="300"/>
              </a:spcBef>
              <a:spcAft>
                <a:spcPts val="300"/>
              </a:spcAft>
              <a:buClr>
                <a:srgbClr val="BF951B"/>
              </a:buClr>
              <a:buSzPct val="140000"/>
              <a:buFont typeface="Arial" panose="020B0604020202020204" pitchFamily="34" charset="0"/>
              <a:buChar char="•"/>
            </a:pPr>
            <a:r>
              <a:rPr lang="en-GB" sz="1600" dirty="0">
                <a:solidFill>
                  <a:srgbClr val="4F575D"/>
                </a:solidFill>
                <a:latin typeface="+mn-lt"/>
                <a:cs typeface="+mn-cs"/>
              </a:rPr>
              <a:t>Whistleblower Policy</a:t>
            </a:r>
          </a:p>
          <a:p>
            <a:pPr marL="273050" lvl="2" indent="-254000">
              <a:lnSpc>
                <a:spcPts val="2000"/>
              </a:lnSpc>
              <a:spcBef>
                <a:spcPts val="300"/>
              </a:spcBef>
              <a:spcAft>
                <a:spcPts val="300"/>
              </a:spcAft>
              <a:buClr>
                <a:srgbClr val="BF951B"/>
              </a:buClr>
              <a:buSzPct val="140000"/>
              <a:buFont typeface="Arial" panose="020B0604020202020204" pitchFamily="34" charset="0"/>
              <a:buChar char="•"/>
            </a:pPr>
            <a:r>
              <a:rPr lang="en-GB" sz="1600" dirty="0">
                <a:solidFill>
                  <a:srgbClr val="4F575D"/>
                </a:solidFill>
                <a:latin typeface="+mn-lt"/>
                <a:cs typeface="+mn-cs"/>
              </a:rPr>
              <a:t>Insider Trading Policy</a:t>
            </a:r>
          </a:p>
        </p:txBody>
      </p:sp>
      <p:sp>
        <p:nvSpPr>
          <p:cNvPr id="36" name="Rectangle 35">
            <a:extLst>
              <a:ext uri="{FF2B5EF4-FFF2-40B4-BE49-F238E27FC236}">
                <a16:creationId xmlns:a16="http://schemas.microsoft.com/office/drawing/2014/main" id="{57105552-6004-E848-94F8-B19B28A13FD1}"/>
              </a:ext>
            </a:extLst>
          </p:cNvPr>
          <p:cNvSpPr/>
          <p:nvPr/>
        </p:nvSpPr>
        <p:spPr>
          <a:xfrm>
            <a:off x="8189853" y="1151306"/>
            <a:ext cx="2003112" cy="369332"/>
          </a:xfrm>
          <a:prstGeom prst="rect">
            <a:avLst/>
          </a:prstGeom>
        </p:spPr>
        <p:txBody>
          <a:bodyPr wrap="none">
            <a:spAutoFit/>
          </a:bodyPr>
          <a:lstStyle/>
          <a:p>
            <a:pPr marL="9525" lvl="2">
              <a:spcAft>
                <a:spcPts val="600"/>
              </a:spcAft>
              <a:buClr>
                <a:srgbClr val="A6610C"/>
              </a:buClr>
            </a:pPr>
            <a:r>
              <a:rPr lang="en-US" b="1" dirty="0">
                <a:solidFill>
                  <a:schemeClr val="bg1"/>
                </a:solidFill>
                <a:latin typeface="Arial Black" panose="020B0604020202020204" pitchFamily="34" charset="0"/>
                <a:cs typeface="Arial Black" panose="020B0604020202020204" pitchFamily="34" charset="0"/>
              </a:rPr>
              <a:t>GOVERNANCE</a:t>
            </a:r>
          </a:p>
        </p:txBody>
      </p:sp>
      <p:pic>
        <p:nvPicPr>
          <p:cNvPr id="37" name="Picture 2" descr="Casino Cares">
            <a:extLst>
              <a:ext uri="{FF2B5EF4-FFF2-40B4-BE49-F238E27FC236}">
                <a16:creationId xmlns:a16="http://schemas.microsoft.com/office/drawing/2014/main" id="{47CD8EF6-1D35-DC47-BCE0-0492099CCEB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299553" y="4679260"/>
            <a:ext cx="1584000" cy="1584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67937233-D55B-4841-8C17-23AACED2EDB5}"/>
              </a:ext>
            </a:extLst>
          </p:cNvPr>
          <p:cNvSpPr/>
          <p:nvPr/>
        </p:nvSpPr>
        <p:spPr>
          <a:xfrm>
            <a:off x="2975674" y="4527491"/>
            <a:ext cx="2923110" cy="369332"/>
          </a:xfrm>
          <a:prstGeom prst="rect">
            <a:avLst/>
          </a:prstGeom>
        </p:spPr>
        <p:txBody>
          <a:bodyPr wrap="square">
            <a:spAutoFit/>
          </a:bodyPr>
          <a:lstStyle/>
          <a:p>
            <a:pPr marL="9525" lvl="2">
              <a:spcAft>
                <a:spcPts val="600"/>
              </a:spcAft>
              <a:buClr>
                <a:srgbClr val="A6610C"/>
              </a:buClr>
            </a:pPr>
            <a:r>
              <a:rPr lang="en-US" b="1" dirty="0">
                <a:solidFill>
                  <a:schemeClr val="bg1"/>
                </a:solidFill>
                <a:latin typeface="Arial Black" panose="020B0604020202020204" pitchFamily="34" charset="0"/>
                <a:cs typeface="Arial Black" panose="020B0604020202020204" pitchFamily="34" charset="0"/>
              </a:rPr>
              <a:t>SUPPORTING</a:t>
            </a:r>
          </a:p>
        </p:txBody>
      </p:sp>
      <p:sp>
        <p:nvSpPr>
          <p:cNvPr id="5" name="Content Placeholder 12">
            <a:extLst>
              <a:ext uri="{FF2B5EF4-FFF2-40B4-BE49-F238E27FC236}">
                <a16:creationId xmlns:a16="http://schemas.microsoft.com/office/drawing/2014/main" id="{21DDC91F-26E3-2F7E-9601-F2751BF91301}"/>
              </a:ext>
            </a:extLst>
          </p:cNvPr>
          <p:cNvSpPr txBox="1">
            <a:spLocks/>
          </p:cNvSpPr>
          <p:nvPr/>
        </p:nvSpPr>
        <p:spPr>
          <a:xfrm>
            <a:off x="6820782" y="5050461"/>
            <a:ext cx="7059478" cy="1720984"/>
          </a:xfrm>
          <a:prstGeom prst="rect">
            <a:avLst/>
          </a:prstGeom>
        </p:spPr>
        <p:txBody>
          <a:bodyPr vert="horz" wrap="square" lIns="91440" tIns="45720" rIns="91440" bIns="45720" numCol="2" rtlCol="0">
            <a:spAutoFit/>
          </a:bodyPr>
          <a:lstStyle>
            <a:lvl1pPr marL="228600" indent="-228600" algn="l" defTabSz="914400" rtl="0" eaLnBrk="1" latinLnBrk="0" hangingPunct="1">
              <a:lnSpc>
                <a:spcPts val="2200"/>
              </a:lnSpc>
              <a:spcBef>
                <a:spcPts val="1000"/>
              </a:spcBef>
              <a:buSzPct val="80000"/>
              <a:buFontTx/>
              <a:buBlip>
                <a:blip r:embed="rId4"/>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432000" indent="-180000" algn="l" defTabSz="914400" rtl="0" eaLnBrk="1" latinLnBrk="0" hangingPunct="1">
              <a:lnSpc>
                <a:spcPts val="2000"/>
              </a:lnSpc>
              <a:spcBef>
                <a:spcPts val="500"/>
              </a:spcBef>
              <a:spcAft>
                <a:spcPts val="300"/>
              </a:spcAft>
              <a:buClr>
                <a:srgbClr val="A6610D"/>
              </a:buClr>
              <a:buSzPct val="120000"/>
              <a:buFont typeface="Arial" panose="020B0604020202020204" pitchFamily="34" charset="0"/>
              <a:buChar char="•"/>
              <a:defRPr sz="16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12000" indent="-144000" algn="l" defTabSz="914400" rtl="0" eaLnBrk="1" latinLnBrk="0" hangingPunct="1">
              <a:lnSpc>
                <a:spcPts val="1800"/>
              </a:lnSpc>
              <a:spcBef>
                <a:spcPts val="500"/>
              </a:spcBef>
              <a:buClr>
                <a:srgbClr val="A6610D"/>
              </a:buClr>
              <a:buSzPct val="100000"/>
              <a:buFont typeface="System Font Regular"/>
              <a:buChar char="-"/>
              <a:defRPr sz="14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SzPct val="80000"/>
              <a:buFontTx/>
              <a:buBlip>
                <a:blip r:embed="rId4"/>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SzPct val="80000"/>
              <a:buFontTx/>
              <a:buBlip>
                <a:blip r:embed="rId4"/>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3050" lvl="2" indent="-254000">
              <a:lnSpc>
                <a:spcPts val="2000"/>
              </a:lnSpc>
              <a:spcBef>
                <a:spcPts val="300"/>
              </a:spcBef>
              <a:spcAft>
                <a:spcPts val="300"/>
              </a:spcAft>
              <a:buClr>
                <a:srgbClr val="BF951B"/>
              </a:buClr>
              <a:buSzPct val="140000"/>
              <a:buFont typeface="Arial" panose="020B0604020202020204" pitchFamily="34" charset="0"/>
              <a:buChar char="•"/>
            </a:pPr>
            <a:r>
              <a:rPr lang="en-US" sz="1600" dirty="0">
                <a:solidFill>
                  <a:srgbClr val="4F575D"/>
                </a:solidFill>
                <a:latin typeface="+mn-lt"/>
                <a:cs typeface="+mn-cs"/>
              </a:rPr>
              <a:t>Yukon community food security</a:t>
            </a:r>
          </a:p>
          <a:p>
            <a:pPr marL="273050" lvl="2" indent="-254000">
              <a:lnSpc>
                <a:spcPts val="2000"/>
              </a:lnSpc>
              <a:spcBef>
                <a:spcPts val="300"/>
              </a:spcBef>
              <a:spcAft>
                <a:spcPts val="300"/>
              </a:spcAft>
              <a:buClr>
                <a:srgbClr val="BF951B"/>
              </a:buClr>
              <a:buSzPct val="140000"/>
              <a:buFont typeface="Arial" panose="020B0604020202020204" pitchFamily="34" charset="0"/>
              <a:buChar char="•"/>
            </a:pPr>
            <a:r>
              <a:rPr lang="en-US" sz="1600" dirty="0">
                <a:solidFill>
                  <a:srgbClr val="4F575D"/>
                </a:solidFill>
                <a:latin typeface="+mn-lt"/>
                <a:cs typeface="+mn-cs"/>
              </a:rPr>
              <a:t>Yukon-wide sport and culture </a:t>
            </a:r>
          </a:p>
          <a:p>
            <a:pPr marL="273050" lvl="2" indent="-254000">
              <a:lnSpc>
                <a:spcPts val="2000"/>
              </a:lnSpc>
              <a:spcBef>
                <a:spcPts val="300"/>
              </a:spcBef>
              <a:spcAft>
                <a:spcPts val="300"/>
              </a:spcAft>
              <a:buClr>
                <a:srgbClr val="BF951B"/>
              </a:buClr>
              <a:buSzPct val="140000"/>
              <a:buFont typeface="Arial" panose="020B0604020202020204" pitchFamily="34" charset="0"/>
              <a:buChar char="•"/>
            </a:pPr>
            <a:r>
              <a:rPr lang="en-US" sz="1600" dirty="0">
                <a:solidFill>
                  <a:srgbClr val="4F575D"/>
                </a:solidFill>
                <a:latin typeface="+mn-lt"/>
                <a:cs typeface="+mn-cs"/>
              </a:rPr>
              <a:t>Yukon-wide mental health support </a:t>
            </a:r>
          </a:p>
          <a:p>
            <a:pPr marL="273050" lvl="2" indent="-254000">
              <a:lnSpc>
                <a:spcPts val="2000"/>
              </a:lnSpc>
              <a:spcBef>
                <a:spcPts val="300"/>
              </a:spcBef>
              <a:spcAft>
                <a:spcPts val="300"/>
              </a:spcAft>
              <a:buClr>
                <a:srgbClr val="BF951B"/>
              </a:buClr>
              <a:buSzPct val="140000"/>
              <a:buFont typeface="Arial" panose="020B0604020202020204" pitchFamily="34" charset="0"/>
              <a:buChar char="•"/>
            </a:pPr>
            <a:r>
              <a:rPr lang="en-US" sz="1600" dirty="0">
                <a:solidFill>
                  <a:srgbClr val="4F575D"/>
                </a:solidFill>
                <a:latin typeface="+mn-lt"/>
                <a:cs typeface="+mn-cs"/>
              </a:rPr>
              <a:t>Industry association support </a:t>
            </a:r>
          </a:p>
          <a:p>
            <a:pPr marL="273050" lvl="2" indent="-254000">
              <a:lnSpc>
                <a:spcPts val="2000"/>
              </a:lnSpc>
              <a:spcBef>
                <a:spcPts val="300"/>
              </a:spcBef>
              <a:spcAft>
                <a:spcPts val="300"/>
              </a:spcAft>
              <a:buClr>
                <a:srgbClr val="BF951B"/>
              </a:buClr>
              <a:buSzPct val="140000"/>
              <a:buFont typeface="Arial" panose="020B0604020202020204" pitchFamily="34" charset="0"/>
              <a:buChar char="•"/>
            </a:pPr>
            <a:endParaRPr lang="en-GB" sz="1600" dirty="0">
              <a:solidFill>
                <a:srgbClr val="4F575D"/>
              </a:solidFill>
              <a:latin typeface="+mn-lt"/>
              <a:cs typeface="+mn-cs"/>
            </a:endParaRPr>
          </a:p>
        </p:txBody>
      </p:sp>
      <p:sp>
        <p:nvSpPr>
          <p:cNvPr id="6" name="TextBox 5">
            <a:extLst>
              <a:ext uri="{FF2B5EF4-FFF2-40B4-BE49-F238E27FC236}">
                <a16:creationId xmlns:a16="http://schemas.microsoft.com/office/drawing/2014/main" id="{B1A7792E-E543-57A8-93DE-BDA18F499EF0}"/>
              </a:ext>
            </a:extLst>
          </p:cNvPr>
          <p:cNvSpPr txBox="1"/>
          <p:nvPr/>
        </p:nvSpPr>
        <p:spPr>
          <a:xfrm>
            <a:off x="2975674" y="5049909"/>
            <a:ext cx="4171461" cy="1633781"/>
          </a:xfrm>
          <a:prstGeom prst="rect">
            <a:avLst/>
          </a:prstGeom>
          <a:noFill/>
        </p:spPr>
        <p:txBody>
          <a:bodyPr wrap="square" rtlCol="0">
            <a:spAutoFit/>
          </a:bodyPr>
          <a:lstStyle/>
          <a:p>
            <a:pPr marL="273600" indent="-255600">
              <a:lnSpc>
                <a:spcPts val="2000"/>
              </a:lnSpc>
              <a:spcBef>
                <a:spcPts val="300"/>
              </a:spcBef>
              <a:spcAft>
                <a:spcPts val="300"/>
              </a:spcAft>
              <a:buClr>
                <a:srgbClr val="BF951B"/>
              </a:buClr>
              <a:buSzPct val="140000"/>
              <a:buFont typeface="Arial" panose="020B0604020202020204" pitchFamily="34" charset="0"/>
              <a:buChar char="•"/>
            </a:pPr>
            <a:r>
              <a:rPr lang="en-CA" sz="1600" dirty="0">
                <a:solidFill>
                  <a:srgbClr val="4F575D"/>
                </a:solidFill>
              </a:rPr>
              <a:t>Reconciliation </a:t>
            </a:r>
          </a:p>
          <a:p>
            <a:pPr marL="273600" indent="-255600">
              <a:lnSpc>
                <a:spcPts val="2000"/>
              </a:lnSpc>
              <a:spcBef>
                <a:spcPts val="300"/>
              </a:spcBef>
              <a:spcAft>
                <a:spcPts val="300"/>
              </a:spcAft>
              <a:buClr>
                <a:srgbClr val="BF951B"/>
              </a:buClr>
              <a:buSzPct val="140000"/>
              <a:buFont typeface="Arial" panose="020B0604020202020204" pitchFamily="34" charset="0"/>
              <a:buChar char="•"/>
            </a:pPr>
            <a:r>
              <a:rPr lang="en-CA" sz="1600" dirty="0">
                <a:solidFill>
                  <a:srgbClr val="4F575D"/>
                </a:solidFill>
              </a:rPr>
              <a:t>Yukon First Nations cultural awareness</a:t>
            </a:r>
          </a:p>
          <a:p>
            <a:pPr marL="273600" indent="-255600">
              <a:lnSpc>
                <a:spcPts val="2000"/>
              </a:lnSpc>
              <a:spcBef>
                <a:spcPts val="300"/>
              </a:spcBef>
              <a:spcAft>
                <a:spcPts val="300"/>
              </a:spcAft>
              <a:buClr>
                <a:srgbClr val="BF951B"/>
              </a:buClr>
              <a:buSzPct val="140000"/>
              <a:buFont typeface="Arial" panose="020B0604020202020204" pitchFamily="34" charset="0"/>
              <a:buChar char="•"/>
            </a:pPr>
            <a:r>
              <a:rPr lang="en-CA" sz="1600" dirty="0">
                <a:solidFill>
                  <a:srgbClr val="4F575D"/>
                </a:solidFill>
              </a:rPr>
              <a:t>Yukon-wide health care</a:t>
            </a:r>
          </a:p>
          <a:p>
            <a:pPr marL="273600" indent="-255600">
              <a:lnSpc>
                <a:spcPts val="2000"/>
              </a:lnSpc>
              <a:spcBef>
                <a:spcPts val="300"/>
              </a:spcBef>
              <a:spcAft>
                <a:spcPts val="300"/>
              </a:spcAft>
              <a:buClr>
                <a:srgbClr val="BF951B"/>
              </a:buClr>
              <a:buSzPct val="140000"/>
              <a:buFont typeface="Arial" panose="020B0604020202020204" pitchFamily="34" charset="0"/>
              <a:buChar char="•"/>
            </a:pPr>
            <a:r>
              <a:rPr lang="en-CA" sz="1600" dirty="0">
                <a:solidFill>
                  <a:srgbClr val="4F575D"/>
                </a:solidFill>
              </a:rPr>
              <a:t>Yukon education and family literacy</a:t>
            </a:r>
          </a:p>
          <a:p>
            <a:pPr marL="285750" indent="-285750">
              <a:buClr>
                <a:srgbClr val="BF951B"/>
              </a:buClr>
              <a:buSzPct val="140000"/>
              <a:buFont typeface="Arial" panose="020B0604020202020204" pitchFamily="34" charset="0"/>
              <a:buChar char="•"/>
            </a:pPr>
            <a:endParaRPr lang="en-CA" sz="1600" dirty="0">
              <a:solidFill>
                <a:srgbClr val="4F575D"/>
              </a:solidFill>
            </a:endParaRPr>
          </a:p>
        </p:txBody>
      </p:sp>
      <p:grpSp>
        <p:nvGrpSpPr>
          <p:cNvPr id="10" name="Group 9">
            <a:extLst>
              <a:ext uri="{FF2B5EF4-FFF2-40B4-BE49-F238E27FC236}">
                <a16:creationId xmlns:a16="http://schemas.microsoft.com/office/drawing/2014/main" id="{A7AF4128-FA40-6940-6EB4-FE69AC3E0E3F}"/>
              </a:ext>
            </a:extLst>
          </p:cNvPr>
          <p:cNvGrpSpPr/>
          <p:nvPr/>
        </p:nvGrpSpPr>
        <p:grpSpPr>
          <a:xfrm>
            <a:off x="-58235" y="4282683"/>
            <a:ext cx="2988000" cy="2988000"/>
            <a:chOff x="-300152" y="4527491"/>
            <a:chExt cx="2929925" cy="2929925"/>
          </a:xfrm>
        </p:grpSpPr>
        <p:sp>
          <p:nvSpPr>
            <p:cNvPr id="41" name="Oval 40">
              <a:extLst>
                <a:ext uri="{FF2B5EF4-FFF2-40B4-BE49-F238E27FC236}">
                  <a16:creationId xmlns:a16="http://schemas.microsoft.com/office/drawing/2014/main" id="{78E52FBC-CF95-1941-96AA-1CC8E8A55DF4}"/>
                </a:ext>
              </a:extLst>
            </p:cNvPr>
            <p:cNvSpPr/>
            <p:nvPr/>
          </p:nvSpPr>
          <p:spPr>
            <a:xfrm>
              <a:off x="-300152" y="4527491"/>
              <a:ext cx="2929925" cy="2929925"/>
            </a:xfrm>
            <a:prstGeom prst="ellipse">
              <a:avLst/>
            </a:prstGeom>
            <a:solidFill>
              <a:srgbClr val="E0C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8" name="Picture 7">
              <a:extLst>
                <a:ext uri="{FF2B5EF4-FFF2-40B4-BE49-F238E27FC236}">
                  <a16:creationId xmlns:a16="http://schemas.microsoft.com/office/drawing/2014/main" id="{4761D258-8452-E120-41AD-AF816E254D33}"/>
                </a:ext>
              </a:extLst>
            </p:cNvPr>
            <p:cNvPicPr>
              <a:picLocks/>
            </p:cNvPicPr>
            <p:nvPr/>
          </p:nvPicPr>
          <p:blipFill>
            <a:blip r:embed="rId6"/>
            <a:stretch>
              <a:fillRect/>
            </a:stretch>
          </p:blipFill>
          <p:spPr>
            <a:xfrm>
              <a:off x="-221190" y="4606453"/>
              <a:ext cx="2772000" cy="2772000"/>
            </a:xfrm>
            <a:prstGeom prst="flowChartConnector">
              <a:avLst/>
            </a:prstGeom>
          </p:spPr>
        </p:pic>
      </p:grpSp>
    </p:spTree>
    <p:extLst>
      <p:ext uri="{BB962C8B-B14F-4D97-AF65-F5344CB8AC3E}">
        <p14:creationId xmlns:p14="http://schemas.microsoft.com/office/powerpoint/2010/main" val="3806218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CD0BE-A67E-7849-88B7-9D433D68B577}"/>
              </a:ext>
            </a:extLst>
          </p:cNvPr>
          <p:cNvSpPr>
            <a:spLocks noGrp="1"/>
          </p:cNvSpPr>
          <p:nvPr>
            <p:ph type="title"/>
          </p:nvPr>
        </p:nvSpPr>
        <p:spPr/>
        <p:txBody>
          <a:bodyPr/>
          <a:lstStyle/>
          <a:p>
            <a:r>
              <a:rPr lang="en-US" dirty="0"/>
              <a:t>SIGNIFICANT POSITIVE </a:t>
            </a:r>
            <a:r>
              <a:rPr lang="en-US" b="1" dirty="0">
                <a:solidFill>
                  <a:srgbClr val="46616D"/>
                </a:solidFill>
                <a:latin typeface="Arial Black" panose="020B0604020202020204" pitchFamily="34" charset="0"/>
              </a:rPr>
              <a:t>ECONOMIC IMPACT</a:t>
            </a:r>
            <a:endParaRPr lang="en-ES" dirty="0">
              <a:solidFill>
                <a:srgbClr val="46616D"/>
              </a:solidFill>
            </a:endParaRPr>
          </a:p>
        </p:txBody>
      </p:sp>
      <p:sp>
        <p:nvSpPr>
          <p:cNvPr id="16" name="Content Placeholder 2">
            <a:extLst>
              <a:ext uri="{FF2B5EF4-FFF2-40B4-BE49-F238E27FC236}">
                <a16:creationId xmlns:a16="http://schemas.microsoft.com/office/drawing/2014/main" id="{3EC83735-C82E-DF43-920F-200A33859FB2}"/>
              </a:ext>
            </a:extLst>
          </p:cNvPr>
          <p:cNvSpPr txBox="1">
            <a:spLocks/>
          </p:cNvSpPr>
          <p:nvPr/>
        </p:nvSpPr>
        <p:spPr>
          <a:xfrm>
            <a:off x="288749" y="1898331"/>
            <a:ext cx="5807251" cy="2097882"/>
          </a:xfrm>
          <a:prstGeom prst="rect">
            <a:avLst/>
          </a:prstGeom>
        </p:spPr>
        <p:txBody>
          <a:bodyPr vert="horz" wrap="square" lIns="91440" tIns="45720" rIns="91440" bIns="45720" numCol="1" rtlCol="0">
            <a:spAutoFit/>
          </a:bodyPr>
          <a:lstStyle>
            <a:lvl1pPr marL="228600" indent="-228600" algn="l" defTabSz="914400" rtl="0" eaLnBrk="1" latinLnBrk="0" hangingPunct="1">
              <a:lnSpc>
                <a:spcPts val="2200"/>
              </a:lnSpc>
              <a:spcBef>
                <a:spcPts val="1000"/>
              </a:spcBef>
              <a:buSzPct val="80000"/>
              <a:buFontTx/>
              <a:buBlip>
                <a:blip r:embed="rId3"/>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432000" indent="-180000" algn="l" defTabSz="914400" rtl="0" eaLnBrk="1" latinLnBrk="0" hangingPunct="1">
              <a:lnSpc>
                <a:spcPts val="2000"/>
              </a:lnSpc>
              <a:spcBef>
                <a:spcPts val="500"/>
              </a:spcBef>
              <a:spcAft>
                <a:spcPts val="300"/>
              </a:spcAft>
              <a:buClr>
                <a:srgbClr val="A6610D"/>
              </a:buClr>
              <a:buSzPct val="120000"/>
              <a:buFont typeface="Arial" panose="020B0604020202020204" pitchFamily="34" charset="0"/>
              <a:buChar char="•"/>
              <a:defRPr sz="16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12000" indent="-144000" algn="l" defTabSz="914400" rtl="0" eaLnBrk="1" latinLnBrk="0" hangingPunct="1">
              <a:lnSpc>
                <a:spcPts val="1800"/>
              </a:lnSpc>
              <a:spcBef>
                <a:spcPts val="500"/>
              </a:spcBef>
              <a:buClr>
                <a:srgbClr val="A6610D"/>
              </a:buClr>
              <a:buSzPct val="100000"/>
              <a:buFont typeface="System Font Regular"/>
              <a:buChar char="-"/>
              <a:defRPr sz="14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SzPct val="80000"/>
              <a:buFontTx/>
              <a:buBlip>
                <a:blip r:embed="rId3"/>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SzPct val="80000"/>
              <a:buFontTx/>
              <a:buBlip>
                <a:blip r:embed="rId3"/>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lvl="1" indent="0">
              <a:lnSpc>
                <a:spcPts val="2100"/>
              </a:lnSpc>
              <a:buClr>
                <a:srgbClr val="BF951B"/>
              </a:buClr>
              <a:buSzPct val="130000"/>
              <a:buNone/>
            </a:pPr>
            <a:r>
              <a:rPr lang="en-CA" sz="1800" b="1" dirty="0">
                <a:solidFill>
                  <a:srgbClr val="4F575D"/>
                </a:solidFill>
              </a:rPr>
              <a:t>Over its entire life cycle, the Casino Project is estimated to contribute:</a:t>
            </a:r>
          </a:p>
          <a:p>
            <a:pPr marL="182563" lvl="1" indent="-176213">
              <a:lnSpc>
                <a:spcPts val="2100"/>
              </a:lnSpc>
              <a:buClr>
                <a:srgbClr val="BF951B"/>
              </a:buClr>
              <a:buSzPct val="130000"/>
            </a:pPr>
            <a:r>
              <a:rPr lang="en-US" dirty="0">
                <a:solidFill>
                  <a:srgbClr val="4F575D"/>
                </a:solidFill>
              </a:rPr>
              <a:t>C$44.1 billion to Canada’s GDP</a:t>
            </a:r>
          </a:p>
          <a:p>
            <a:pPr marL="182563" lvl="1" indent="-176213">
              <a:lnSpc>
                <a:spcPts val="2100"/>
              </a:lnSpc>
              <a:buClr>
                <a:srgbClr val="BF951B"/>
              </a:buClr>
              <a:buSzPct val="130000"/>
            </a:pPr>
            <a:r>
              <a:rPr lang="en-US" dirty="0">
                <a:solidFill>
                  <a:srgbClr val="4F575D"/>
                </a:solidFill>
              </a:rPr>
              <a:t>125,260 full-time equivalent positions </a:t>
            </a:r>
          </a:p>
          <a:p>
            <a:pPr marL="182563" lvl="1" indent="-176213">
              <a:lnSpc>
                <a:spcPts val="2100"/>
              </a:lnSpc>
              <a:buClr>
                <a:srgbClr val="BF951B"/>
              </a:buClr>
              <a:buSzPct val="130000"/>
            </a:pPr>
            <a:r>
              <a:rPr lang="en-US" dirty="0">
                <a:solidFill>
                  <a:srgbClr val="4F575D"/>
                </a:solidFill>
              </a:rPr>
              <a:t>C$12.4 billion in wages and salaries </a:t>
            </a:r>
          </a:p>
          <a:p>
            <a:pPr marL="182563" lvl="1" indent="-176213">
              <a:lnSpc>
                <a:spcPts val="2100"/>
              </a:lnSpc>
              <a:buClr>
                <a:srgbClr val="BF951B"/>
              </a:buClr>
              <a:buSzPct val="130000"/>
            </a:pPr>
            <a:r>
              <a:rPr lang="en-US" dirty="0">
                <a:solidFill>
                  <a:srgbClr val="4F575D"/>
                </a:solidFill>
              </a:rPr>
              <a:t>C$12.8 billion in taxes and royalties to various governments</a:t>
            </a:r>
          </a:p>
        </p:txBody>
      </p:sp>
      <p:sp>
        <p:nvSpPr>
          <p:cNvPr id="11" name="Slide Number Placeholder 4">
            <a:extLst>
              <a:ext uri="{FF2B5EF4-FFF2-40B4-BE49-F238E27FC236}">
                <a16:creationId xmlns:a16="http://schemas.microsoft.com/office/drawing/2014/main" id="{C1E3C912-03CB-1140-A156-5259A4339D7A}"/>
              </a:ext>
            </a:extLst>
          </p:cNvPr>
          <p:cNvSpPr>
            <a:spLocks noGrp="1"/>
          </p:cNvSpPr>
          <p:nvPr>
            <p:ph type="sldNum" sz="quarter" idx="12"/>
          </p:nvPr>
        </p:nvSpPr>
        <p:spPr>
          <a:xfrm>
            <a:off x="11252419" y="6376027"/>
            <a:ext cx="398979" cy="365125"/>
          </a:xfrm>
        </p:spPr>
        <p:txBody>
          <a:bodyPr/>
          <a:lstStyle/>
          <a:p>
            <a:fld id="{B4BF503D-18A3-9041-84E8-1916E563D54F}" type="slidenum">
              <a:rPr lang="en-US" smtClean="0"/>
              <a:pPr/>
              <a:t>17</a:t>
            </a:fld>
            <a:endParaRPr lang="en-US" dirty="0"/>
          </a:p>
        </p:txBody>
      </p:sp>
      <p:sp>
        <p:nvSpPr>
          <p:cNvPr id="4" name="Content Placeholder 2">
            <a:extLst>
              <a:ext uri="{FF2B5EF4-FFF2-40B4-BE49-F238E27FC236}">
                <a16:creationId xmlns:a16="http://schemas.microsoft.com/office/drawing/2014/main" id="{F8659658-C404-56E9-2580-0B4026411A87}"/>
              </a:ext>
            </a:extLst>
          </p:cNvPr>
          <p:cNvSpPr txBox="1">
            <a:spLocks/>
          </p:cNvSpPr>
          <p:nvPr/>
        </p:nvSpPr>
        <p:spPr>
          <a:xfrm>
            <a:off x="6207742" y="1898331"/>
            <a:ext cx="5757246" cy="2097882"/>
          </a:xfrm>
          <a:prstGeom prst="rect">
            <a:avLst/>
          </a:prstGeom>
        </p:spPr>
        <p:txBody>
          <a:bodyPr vert="horz" wrap="square" lIns="91440" tIns="45720" rIns="91440" bIns="45720" numCol="1" rtlCol="0">
            <a:spAutoFit/>
          </a:bodyPr>
          <a:lstStyle>
            <a:lvl1pPr marL="228600" indent="-228600" algn="l" defTabSz="914400" rtl="0" eaLnBrk="1" latinLnBrk="0" hangingPunct="1">
              <a:lnSpc>
                <a:spcPts val="2200"/>
              </a:lnSpc>
              <a:spcBef>
                <a:spcPts val="1000"/>
              </a:spcBef>
              <a:buSzPct val="80000"/>
              <a:buFontTx/>
              <a:buBlip>
                <a:blip r:embed="rId3"/>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432000" indent="-180000" algn="l" defTabSz="914400" rtl="0" eaLnBrk="1" latinLnBrk="0" hangingPunct="1">
              <a:lnSpc>
                <a:spcPts val="2000"/>
              </a:lnSpc>
              <a:spcBef>
                <a:spcPts val="500"/>
              </a:spcBef>
              <a:spcAft>
                <a:spcPts val="300"/>
              </a:spcAft>
              <a:buClr>
                <a:srgbClr val="A6610D"/>
              </a:buClr>
              <a:buSzPct val="120000"/>
              <a:buFont typeface="Arial" panose="020B0604020202020204" pitchFamily="34" charset="0"/>
              <a:buChar char="•"/>
              <a:defRPr sz="16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12000" indent="-144000" algn="l" defTabSz="914400" rtl="0" eaLnBrk="1" latinLnBrk="0" hangingPunct="1">
              <a:lnSpc>
                <a:spcPts val="1800"/>
              </a:lnSpc>
              <a:spcBef>
                <a:spcPts val="500"/>
              </a:spcBef>
              <a:buClr>
                <a:srgbClr val="A6610D"/>
              </a:buClr>
              <a:buSzPct val="100000"/>
              <a:buFont typeface="System Font Regular"/>
              <a:buChar char="-"/>
              <a:defRPr sz="14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SzPct val="80000"/>
              <a:buFontTx/>
              <a:buBlip>
                <a:blip r:embed="rId3"/>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SzPct val="80000"/>
              <a:buFontTx/>
              <a:buBlip>
                <a:blip r:embed="rId3"/>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lvl="1" indent="0">
              <a:lnSpc>
                <a:spcPts val="2100"/>
              </a:lnSpc>
              <a:buClr>
                <a:srgbClr val="BF951B"/>
              </a:buClr>
              <a:buSzPct val="130000"/>
              <a:buNone/>
            </a:pPr>
            <a:r>
              <a:rPr lang="en-CA" sz="1800" b="1" dirty="0">
                <a:solidFill>
                  <a:srgbClr val="4F575D"/>
                </a:solidFill>
              </a:rPr>
              <a:t>Each year in operation, the Casino Project is estimated to contribute:</a:t>
            </a:r>
          </a:p>
          <a:p>
            <a:pPr marL="182563" lvl="1" indent="-176213">
              <a:lnSpc>
                <a:spcPts val="2100"/>
              </a:lnSpc>
              <a:buClr>
                <a:srgbClr val="BF951B"/>
              </a:buClr>
              <a:buSzPct val="130000"/>
            </a:pPr>
            <a:r>
              <a:rPr lang="en-US" dirty="0">
                <a:solidFill>
                  <a:srgbClr val="4F575D"/>
                </a:solidFill>
              </a:rPr>
              <a:t>C$1.3 billion to the Yukon’s GDP</a:t>
            </a:r>
          </a:p>
          <a:p>
            <a:pPr marL="182563" lvl="1" indent="-176213">
              <a:lnSpc>
                <a:spcPts val="2100"/>
              </a:lnSpc>
              <a:buClr>
                <a:srgbClr val="BF951B"/>
              </a:buClr>
              <a:buSzPct val="130000"/>
            </a:pPr>
            <a:r>
              <a:rPr lang="en-US" dirty="0">
                <a:solidFill>
                  <a:srgbClr val="4F575D"/>
                </a:solidFill>
              </a:rPr>
              <a:t>C$1.5 billion to Canada’s GDP</a:t>
            </a:r>
          </a:p>
          <a:p>
            <a:pPr marL="182563" lvl="1" indent="-176213">
              <a:lnSpc>
                <a:spcPts val="2100"/>
              </a:lnSpc>
              <a:buClr>
                <a:srgbClr val="BF951B"/>
              </a:buClr>
              <a:buSzPct val="130000"/>
            </a:pPr>
            <a:r>
              <a:rPr lang="en-US" dirty="0">
                <a:solidFill>
                  <a:srgbClr val="4F575D"/>
                </a:solidFill>
              </a:rPr>
              <a:t>3,660 full-time equivalent positions </a:t>
            </a:r>
          </a:p>
          <a:p>
            <a:pPr marL="182563" lvl="1" indent="-176213">
              <a:lnSpc>
                <a:spcPts val="2100"/>
              </a:lnSpc>
              <a:buClr>
                <a:srgbClr val="BF951B"/>
              </a:buClr>
              <a:buSzPct val="130000"/>
            </a:pPr>
            <a:r>
              <a:rPr lang="en-US" dirty="0">
                <a:solidFill>
                  <a:srgbClr val="4F575D"/>
                </a:solidFill>
              </a:rPr>
              <a:t>C$377 million in wages and salaries across Canada</a:t>
            </a:r>
          </a:p>
        </p:txBody>
      </p:sp>
      <p:pic>
        <p:nvPicPr>
          <p:cNvPr id="7" name="Picture 6">
            <a:extLst>
              <a:ext uri="{FF2B5EF4-FFF2-40B4-BE49-F238E27FC236}">
                <a16:creationId xmlns:a16="http://schemas.microsoft.com/office/drawing/2014/main" id="{A4BF9233-82D8-CA68-C655-FE199C3D24A6}"/>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101234"/>
            <a:ext cx="828325" cy="1039458"/>
          </a:xfrm>
          <a:prstGeom prst="rect">
            <a:avLst/>
          </a:prstGeom>
        </p:spPr>
      </p:pic>
      <p:sp>
        <p:nvSpPr>
          <p:cNvPr id="8" name="Rectangle 7">
            <a:extLst>
              <a:ext uri="{FF2B5EF4-FFF2-40B4-BE49-F238E27FC236}">
                <a16:creationId xmlns:a16="http://schemas.microsoft.com/office/drawing/2014/main" id="{F984B2A6-434A-E355-F497-00434F73A399}"/>
              </a:ext>
            </a:extLst>
          </p:cNvPr>
          <p:cNvSpPr/>
          <p:nvPr/>
        </p:nvSpPr>
        <p:spPr>
          <a:xfrm>
            <a:off x="950191" y="1113132"/>
            <a:ext cx="4618339" cy="707886"/>
          </a:xfrm>
          <a:prstGeom prst="rect">
            <a:avLst/>
          </a:prstGeom>
        </p:spPr>
        <p:txBody>
          <a:bodyPr wrap="square">
            <a:spAutoFit/>
          </a:bodyPr>
          <a:lstStyle/>
          <a:p>
            <a:r>
              <a:rPr lang="en-CA" sz="2000" b="1" dirty="0">
                <a:solidFill>
                  <a:schemeClr val="bg1"/>
                </a:solidFill>
                <a:latin typeface="Arial Black" panose="020B0604020202020204" pitchFamily="34" charset="0"/>
                <a:cs typeface="Arial Black" panose="020B0604020202020204" pitchFamily="34" charset="0"/>
              </a:rPr>
              <a:t>Economic Impact</a:t>
            </a:r>
            <a:r>
              <a:rPr lang="en-CA" sz="2000" dirty="0">
                <a:solidFill>
                  <a:schemeClr val="bg1"/>
                </a:solidFill>
                <a:latin typeface="Arial" panose="020B0604020202020204" pitchFamily="34" charset="0"/>
                <a:cs typeface="Arial" panose="020B0604020202020204" pitchFamily="34" charset="0"/>
              </a:rPr>
              <a:t> Casino Project on the Yukon and Canada</a:t>
            </a:r>
          </a:p>
        </p:txBody>
      </p:sp>
      <p:pic>
        <p:nvPicPr>
          <p:cNvPr id="3" name="Picture 2">
            <a:extLst>
              <a:ext uri="{FF2B5EF4-FFF2-40B4-BE49-F238E27FC236}">
                <a16:creationId xmlns:a16="http://schemas.microsoft.com/office/drawing/2014/main" id="{E02A5B75-3292-D109-659E-DBD29B25966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754" r="2841" b="7259"/>
          <a:stretch/>
        </p:blipFill>
        <p:spPr>
          <a:xfrm>
            <a:off x="2" y="942244"/>
            <a:ext cx="7384661" cy="763044"/>
          </a:xfrm>
          <a:prstGeom prst="rect">
            <a:avLst/>
          </a:prstGeom>
        </p:spPr>
      </p:pic>
      <p:pic>
        <p:nvPicPr>
          <p:cNvPr id="5" name="Picture 4">
            <a:extLst>
              <a:ext uri="{FF2B5EF4-FFF2-40B4-BE49-F238E27FC236}">
                <a16:creationId xmlns:a16="http://schemas.microsoft.com/office/drawing/2014/main" id="{B5059004-209B-597F-F867-17E85758AE07}"/>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030121"/>
            <a:ext cx="468000" cy="587290"/>
          </a:xfrm>
          <a:prstGeom prst="rect">
            <a:avLst/>
          </a:prstGeom>
        </p:spPr>
      </p:pic>
      <p:sp>
        <p:nvSpPr>
          <p:cNvPr id="9" name="Rectangle 8">
            <a:extLst>
              <a:ext uri="{FF2B5EF4-FFF2-40B4-BE49-F238E27FC236}">
                <a16:creationId xmlns:a16="http://schemas.microsoft.com/office/drawing/2014/main" id="{A915A10C-AEA9-8DF3-4F59-F39AB1092C55}"/>
              </a:ext>
            </a:extLst>
          </p:cNvPr>
          <p:cNvSpPr/>
          <p:nvPr/>
        </p:nvSpPr>
        <p:spPr>
          <a:xfrm>
            <a:off x="595362" y="1000601"/>
            <a:ext cx="674154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Economic impact </a:t>
            </a:r>
            <a:r>
              <a:rPr kumimoji="0" lang="en-GB" sz="180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of </a:t>
            </a:r>
            <a:r>
              <a:rPr lang="en-GB" dirty="0">
                <a:solidFill>
                  <a:prstClr val="white"/>
                </a:solidFill>
                <a:latin typeface="Arial" panose="020B0604020202020204" pitchFamily="34" charset="0"/>
              </a:rPr>
              <a:t>the Casino Project on </a:t>
            </a:r>
            <a:r>
              <a:rPr lang="en-GB" b="1" dirty="0">
                <a:solidFill>
                  <a:prstClr val="white"/>
                </a:solidFill>
                <a:latin typeface="Arial" panose="020B0604020202020204" pitchFamily="34" charset="0"/>
              </a:rPr>
              <a:t>the Yukon and Canada</a:t>
            </a: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07177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60A64A-5C4D-944B-9B30-254CDADAD846}"/>
              </a:ext>
            </a:extLst>
          </p:cNvPr>
          <p:cNvSpPr>
            <a:spLocks/>
          </p:cNvSpPr>
          <p:nvPr/>
        </p:nvSpPr>
        <p:spPr>
          <a:xfrm>
            <a:off x="1113183" y="1332042"/>
            <a:ext cx="10654748" cy="5082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x</a:t>
            </a:r>
          </a:p>
        </p:txBody>
      </p:sp>
      <p:pic>
        <p:nvPicPr>
          <p:cNvPr id="42" name="Picture 41">
            <a:extLst>
              <a:ext uri="{FF2B5EF4-FFF2-40B4-BE49-F238E27FC236}">
                <a16:creationId xmlns:a16="http://schemas.microsoft.com/office/drawing/2014/main" id="{DC0CE029-928C-A955-A939-1FDA9B9A67D8}"/>
              </a:ext>
            </a:extLst>
          </p:cNvPr>
          <p:cNvPicPr>
            <a:picLocks noChangeAspect="1"/>
          </p:cNvPicPr>
          <p:nvPr>
            <p:custDataLst>
              <p:tags r:id="rId1"/>
            </p:custDataLst>
          </p:nvPr>
        </p:nvPicPr>
        <p:blipFill>
          <a:blip r:embed="rId4"/>
          <a:stretch>
            <a:fillRect/>
          </a:stretch>
        </p:blipFill>
        <p:spPr>
          <a:xfrm>
            <a:off x="1386106" y="1426815"/>
            <a:ext cx="10207665" cy="4903959"/>
          </a:xfrm>
          <a:prstGeom prst="rect">
            <a:avLst/>
          </a:prstGeom>
        </p:spPr>
      </p:pic>
      <p:sp>
        <p:nvSpPr>
          <p:cNvPr id="2" name="Title 1">
            <a:extLst>
              <a:ext uri="{FF2B5EF4-FFF2-40B4-BE49-F238E27FC236}">
                <a16:creationId xmlns:a16="http://schemas.microsoft.com/office/drawing/2014/main" id="{8E99D47E-F43F-0E45-84BA-998A874AABA5}"/>
              </a:ext>
            </a:extLst>
          </p:cNvPr>
          <p:cNvSpPr>
            <a:spLocks noGrp="1"/>
          </p:cNvSpPr>
          <p:nvPr>
            <p:ph type="title"/>
          </p:nvPr>
        </p:nvSpPr>
        <p:spPr>
          <a:xfrm>
            <a:off x="237344" y="237807"/>
            <a:ext cx="10176039" cy="810286"/>
          </a:xfrm>
        </p:spPr>
        <p:txBody>
          <a:bodyPr wrap="square" anchor="t" anchorCtr="0">
            <a:spAutoFit/>
          </a:bodyPr>
          <a:lstStyle/>
          <a:p>
            <a:pPr>
              <a:lnSpc>
                <a:spcPts val="2800"/>
              </a:lnSpc>
            </a:pPr>
            <a:r>
              <a:rPr lang="en-US" dirty="0"/>
              <a:t>7</a:t>
            </a:r>
            <a:r>
              <a:rPr lang="en-US" baseline="30000" dirty="0"/>
              <a:t>th</a:t>
            </a:r>
            <a:r>
              <a:rPr lang="en-US" dirty="0"/>
              <a:t> LARGEST UNDEVELOPED COPPER-GOLD PROJECT</a:t>
            </a:r>
            <a:br>
              <a:rPr lang="en-US" b="1" dirty="0">
                <a:solidFill>
                  <a:srgbClr val="4F575D"/>
                </a:solidFill>
                <a:latin typeface="Arial Black" panose="020B0604020202020204" pitchFamily="34" charset="0"/>
                <a:cs typeface="Arial Black" panose="020B0604020202020204" pitchFamily="34" charset="0"/>
              </a:rPr>
            </a:br>
            <a:r>
              <a:rPr lang="en-US" b="1" dirty="0">
                <a:solidFill>
                  <a:srgbClr val="46616D"/>
                </a:solidFill>
                <a:latin typeface="Arial Black" panose="020B0A04020102020204" pitchFamily="34" charset="0"/>
              </a:rPr>
              <a:t>CONTROLLED BY A JUNIOR</a:t>
            </a:r>
            <a:endParaRPr lang="en-ES" sz="2400" b="1" dirty="0">
              <a:solidFill>
                <a:srgbClr val="46616D"/>
              </a:solidFill>
              <a:latin typeface="Arial Black" panose="020B0A04020102020204" pitchFamily="34" charset="0"/>
            </a:endParaRPr>
          </a:p>
        </p:txBody>
      </p:sp>
      <p:sp>
        <p:nvSpPr>
          <p:cNvPr id="38" name="Slide Number Placeholder 37">
            <a:extLst>
              <a:ext uri="{FF2B5EF4-FFF2-40B4-BE49-F238E27FC236}">
                <a16:creationId xmlns:a16="http://schemas.microsoft.com/office/drawing/2014/main" id="{1508F9D6-2BED-A84E-8067-09F444C8B20D}"/>
              </a:ext>
            </a:extLst>
          </p:cNvPr>
          <p:cNvSpPr>
            <a:spLocks noGrp="1"/>
          </p:cNvSpPr>
          <p:nvPr>
            <p:ph type="sldNum" sz="quarter" idx="12"/>
          </p:nvPr>
        </p:nvSpPr>
        <p:spPr>
          <a:xfrm>
            <a:off x="11252419" y="6376027"/>
            <a:ext cx="39897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E4BAC-55B2-F44F-9957-0074160C827B}" type="slidenum">
              <a:rPr kumimoji="0" lang="en-ES" sz="14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ES"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E9AD6DBB-3C87-A741-931E-8AB19D266C2C}"/>
              </a:ext>
            </a:extLst>
          </p:cNvPr>
          <p:cNvSpPr txBox="1"/>
          <p:nvPr/>
        </p:nvSpPr>
        <p:spPr>
          <a:xfrm>
            <a:off x="5153425" y="3170855"/>
            <a:ext cx="2100255" cy="461665"/>
          </a:xfrm>
          <a:prstGeom prst="rect">
            <a:avLst/>
          </a:prstGeom>
          <a:solidFill>
            <a:srgbClr val="81A173"/>
          </a:solidFill>
          <a:ln>
            <a:solidFill>
              <a:srgbClr val="81A173"/>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a:ea typeface="+mn-ea"/>
                <a:cs typeface="+mn-cs"/>
              </a:rPr>
              <a:t>CASINO</a:t>
            </a: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a:ea typeface="+mn-ea"/>
                <a:cs typeface="+mn-cs"/>
              </a:rPr>
              <a:t>COPPER-GOLD PROJECT</a:t>
            </a:r>
          </a:p>
        </p:txBody>
      </p:sp>
      <p:grpSp>
        <p:nvGrpSpPr>
          <p:cNvPr id="19" name="Group 18">
            <a:extLst>
              <a:ext uri="{FF2B5EF4-FFF2-40B4-BE49-F238E27FC236}">
                <a16:creationId xmlns:a16="http://schemas.microsoft.com/office/drawing/2014/main" id="{95BBF03C-D536-AB43-B6D0-993C6192E33E}"/>
              </a:ext>
            </a:extLst>
          </p:cNvPr>
          <p:cNvGrpSpPr/>
          <p:nvPr/>
        </p:nvGrpSpPr>
        <p:grpSpPr>
          <a:xfrm>
            <a:off x="8411986" y="1490810"/>
            <a:ext cx="3039922" cy="1260621"/>
            <a:chOff x="5647807" y="3925528"/>
            <a:chExt cx="3039922" cy="1260621"/>
          </a:xfrm>
        </p:grpSpPr>
        <p:sp>
          <p:nvSpPr>
            <p:cNvPr id="20" name="Rectangle 19">
              <a:extLst>
                <a:ext uri="{FF2B5EF4-FFF2-40B4-BE49-F238E27FC236}">
                  <a16:creationId xmlns:a16="http://schemas.microsoft.com/office/drawing/2014/main" id="{B7DD9237-1820-F14C-BBFA-D79806EB3843}"/>
                </a:ext>
              </a:extLst>
            </p:cNvPr>
            <p:cNvSpPr/>
            <p:nvPr/>
          </p:nvSpPr>
          <p:spPr>
            <a:xfrm>
              <a:off x="5647807" y="3925528"/>
              <a:ext cx="3039921" cy="1260621"/>
            </a:xfrm>
            <a:prstGeom prst="rect">
              <a:avLst/>
            </a:prstGeom>
            <a:solidFill>
              <a:schemeClr val="bg1"/>
            </a:solidFill>
            <a:ln>
              <a:solidFill>
                <a:srgbClr val="BF9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EAFC070B-8407-0542-A1ED-1A44F6002E0F}"/>
                </a:ext>
              </a:extLst>
            </p:cNvPr>
            <p:cNvSpPr/>
            <p:nvPr/>
          </p:nvSpPr>
          <p:spPr>
            <a:xfrm>
              <a:off x="5888055" y="4089893"/>
              <a:ext cx="108000" cy="108000"/>
            </a:xfrm>
            <a:prstGeom prst="rect">
              <a:avLst/>
            </a:prstGeom>
            <a:solidFill>
              <a:srgbClr val="A66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6E09DCEB-9697-2E45-AA22-9790AFA1F922}"/>
                </a:ext>
              </a:extLst>
            </p:cNvPr>
            <p:cNvSpPr txBox="1"/>
            <p:nvPr/>
          </p:nvSpPr>
          <p:spPr>
            <a:xfrm>
              <a:off x="6041671" y="4012621"/>
              <a:ext cx="23926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4F575D"/>
                  </a:solidFill>
                  <a:effectLst/>
                  <a:uLnTx/>
                  <a:uFillTx/>
                  <a:latin typeface="Arial" panose="020B0604020202020204"/>
                  <a:ea typeface="+mn-ea"/>
                  <a:cs typeface="+mn-cs"/>
                </a:rPr>
                <a:t>Junior controlled copper project</a:t>
              </a:r>
            </a:p>
          </p:txBody>
        </p:sp>
        <p:sp>
          <p:nvSpPr>
            <p:cNvPr id="23" name="TextBox 22">
              <a:extLst>
                <a:ext uri="{FF2B5EF4-FFF2-40B4-BE49-F238E27FC236}">
                  <a16:creationId xmlns:a16="http://schemas.microsoft.com/office/drawing/2014/main" id="{E0A09CFD-D878-3D4F-8D35-EC1B6362994A}"/>
                </a:ext>
              </a:extLst>
            </p:cNvPr>
            <p:cNvSpPr txBox="1"/>
            <p:nvPr/>
          </p:nvSpPr>
          <p:spPr>
            <a:xfrm>
              <a:off x="6041671" y="4380766"/>
              <a:ext cx="23926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4F575D"/>
                  </a:solidFill>
                  <a:effectLst/>
                  <a:uLnTx/>
                  <a:uFillTx/>
                  <a:latin typeface="Arial" panose="020B0604020202020204"/>
                  <a:ea typeface="+mn-ea"/>
                  <a:cs typeface="+mn-cs"/>
                </a:rPr>
                <a:t>Major controlled copper project</a:t>
              </a:r>
            </a:p>
          </p:txBody>
        </p:sp>
        <p:sp>
          <p:nvSpPr>
            <p:cNvPr id="24" name="TextBox 23">
              <a:extLst>
                <a:ext uri="{FF2B5EF4-FFF2-40B4-BE49-F238E27FC236}">
                  <a16:creationId xmlns:a16="http://schemas.microsoft.com/office/drawing/2014/main" id="{E3D1B22F-466A-E84D-9169-36564B598BD8}"/>
                </a:ext>
              </a:extLst>
            </p:cNvPr>
            <p:cNvSpPr txBox="1"/>
            <p:nvPr/>
          </p:nvSpPr>
          <p:spPr>
            <a:xfrm>
              <a:off x="6041669" y="4748910"/>
              <a:ext cx="26460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4F575D"/>
                  </a:solidFill>
                  <a:effectLst/>
                  <a:uLnTx/>
                  <a:uFillTx/>
                  <a:latin typeface="Arial" panose="020B0604020202020204"/>
                  <a:ea typeface="+mn-ea"/>
                  <a:cs typeface="+mn-cs"/>
                </a:rPr>
                <a:t>WRN’s Casino Copper-Gold project</a:t>
              </a:r>
            </a:p>
          </p:txBody>
        </p:sp>
        <p:sp>
          <p:nvSpPr>
            <p:cNvPr id="25" name="Rectangle 24">
              <a:extLst>
                <a:ext uri="{FF2B5EF4-FFF2-40B4-BE49-F238E27FC236}">
                  <a16:creationId xmlns:a16="http://schemas.microsoft.com/office/drawing/2014/main" id="{E1A945A2-3782-1742-8D64-A0D1B9C4E7DA}"/>
                </a:ext>
              </a:extLst>
            </p:cNvPr>
            <p:cNvSpPr/>
            <p:nvPr/>
          </p:nvSpPr>
          <p:spPr>
            <a:xfrm>
              <a:off x="5832142" y="4766871"/>
              <a:ext cx="216000" cy="216000"/>
            </a:xfrm>
            <a:prstGeom prst="rect">
              <a:avLst/>
            </a:prstGeom>
            <a:solidFill>
              <a:srgbClr val="81A173">
                <a:alpha val="19846"/>
              </a:srgbClr>
            </a:solidFill>
            <a:ln>
              <a:solidFill>
                <a:srgbClr val="81A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15082E08-20AA-1444-9535-DA1015590261}"/>
                </a:ext>
              </a:extLst>
            </p:cNvPr>
            <p:cNvSpPr/>
            <p:nvPr/>
          </p:nvSpPr>
          <p:spPr>
            <a:xfrm>
              <a:off x="5888055" y="4472030"/>
              <a:ext cx="108000" cy="108000"/>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4C5DAFAF-2072-894E-BA8D-377B0ED5504E}"/>
                </a:ext>
              </a:extLst>
            </p:cNvPr>
            <p:cNvSpPr/>
            <p:nvPr/>
          </p:nvSpPr>
          <p:spPr>
            <a:xfrm>
              <a:off x="5886142" y="4820871"/>
              <a:ext cx="108000" cy="108000"/>
            </a:xfrm>
            <a:prstGeom prst="rect">
              <a:avLst/>
            </a:prstGeom>
            <a:solidFill>
              <a:srgbClr val="81A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sp>
        <p:nvSpPr>
          <p:cNvPr id="29" name="TextBox 28">
            <a:extLst>
              <a:ext uri="{FF2B5EF4-FFF2-40B4-BE49-F238E27FC236}">
                <a16:creationId xmlns:a16="http://schemas.microsoft.com/office/drawing/2014/main" id="{10CB3E3B-F4F9-1C4B-BA3C-15A8AD3F1A0E}"/>
              </a:ext>
            </a:extLst>
          </p:cNvPr>
          <p:cNvSpPr txBox="1"/>
          <p:nvPr/>
        </p:nvSpPr>
        <p:spPr>
          <a:xfrm rot="16200000">
            <a:off x="3073254" y="3250635"/>
            <a:ext cx="934542"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F575D"/>
                </a:solidFill>
                <a:effectLst/>
                <a:uLnTx/>
                <a:uFillTx/>
                <a:latin typeface="Arial" panose="020B0604020202020204"/>
                <a:ea typeface="+mn-ea"/>
                <a:cs typeface="+mn-cs"/>
              </a:rPr>
              <a:t>Ecuador</a:t>
            </a:r>
          </a:p>
        </p:txBody>
      </p:sp>
      <p:sp>
        <p:nvSpPr>
          <p:cNvPr id="30" name="TextBox 29">
            <a:extLst>
              <a:ext uri="{FF2B5EF4-FFF2-40B4-BE49-F238E27FC236}">
                <a16:creationId xmlns:a16="http://schemas.microsoft.com/office/drawing/2014/main" id="{B0775506-CA31-ED4D-B17B-BFAE4E787DB1}"/>
              </a:ext>
            </a:extLst>
          </p:cNvPr>
          <p:cNvSpPr txBox="1"/>
          <p:nvPr/>
        </p:nvSpPr>
        <p:spPr>
          <a:xfrm rot="16200000">
            <a:off x="3746531" y="3536905"/>
            <a:ext cx="934542"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F575D"/>
                </a:solidFill>
                <a:effectLst/>
                <a:uLnTx/>
                <a:uFillTx/>
                <a:latin typeface="Arial" panose="020B0604020202020204"/>
                <a:ea typeface="+mn-ea"/>
                <a:cs typeface="+mn-cs"/>
              </a:rPr>
              <a:t>Argentina</a:t>
            </a:r>
          </a:p>
        </p:txBody>
      </p:sp>
      <p:sp>
        <p:nvSpPr>
          <p:cNvPr id="31" name="TextBox 30">
            <a:extLst>
              <a:ext uri="{FF2B5EF4-FFF2-40B4-BE49-F238E27FC236}">
                <a16:creationId xmlns:a16="http://schemas.microsoft.com/office/drawing/2014/main" id="{DECC069D-C7D7-8345-BA7F-F72099D56B44}"/>
              </a:ext>
            </a:extLst>
          </p:cNvPr>
          <p:cNvSpPr txBox="1"/>
          <p:nvPr/>
        </p:nvSpPr>
        <p:spPr>
          <a:xfrm rot="16200000">
            <a:off x="4184814" y="3761938"/>
            <a:ext cx="934542"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F575D"/>
                </a:solidFill>
                <a:effectLst/>
                <a:uLnTx/>
                <a:uFillTx/>
                <a:latin typeface="Arial" panose="020B0604020202020204"/>
                <a:ea typeface="+mn-ea"/>
                <a:cs typeface="+mn-cs"/>
              </a:rPr>
              <a:t>Chile</a:t>
            </a:r>
          </a:p>
        </p:txBody>
      </p:sp>
      <p:sp>
        <p:nvSpPr>
          <p:cNvPr id="34" name="TextBox 33">
            <a:extLst>
              <a:ext uri="{FF2B5EF4-FFF2-40B4-BE49-F238E27FC236}">
                <a16:creationId xmlns:a16="http://schemas.microsoft.com/office/drawing/2014/main" id="{12B7749F-0462-0E4D-B0D2-8C9B11FC9885}"/>
              </a:ext>
            </a:extLst>
          </p:cNvPr>
          <p:cNvSpPr txBox="1"/>
          <p:nvPr/>
        </p:nvSpPr>
        <p:spPr>
          <a:xfrm rot="16200000">
            <a:off x="6870013" y="4207900"/>
            <a:ext cx="934542"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F575D"/>
                </a:solidFill>
                <a:effectLst/>
                <a:uLnTx/>
                <a:uFillTx/>
                <a:latin typeface="Arial" panose="020B0604020202020204"/>
                <a:ea typeface="+mn-ea"/>
                <a:cs typeface="+mn-cs"/>
              </a:rPr>
              <a:t>Ecuador</a:t>
            </a:r>
          </a:p>
        </p:txBody>
      </p:sp>
      <p:sp>
        <p:nvSpPr>
          <p:cNvPr id="36" name="TextBox 35">
            <a:extLst>
              <a:ext uri="{FF2B5EF4-FFF2-40B4-BE49-F238E27FC236}">
                <a16:creationId xmlns:a16="http://schemas.microsoft.com/office/drawing/2014/main" id="{52146B20-550F-2741-B7FF-B57E0FD14C7C}"/>
              </a:ext>
            </a:extLst>
          </p:cNvPr>
          <p:cNvSpPr txBox="1"/>
          <p:nvPr/>
        </p:nvSpPr>
        <p:spPr>
          <a:xfrm rot="16200000">
            <a:off x="8417161" y="4322752"/>
            <a:ext cx="934542"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F575D"/>
                </a:solidFill>
                <a:effectLst/>
                <a:uLnTx/>
                <a:uFillTx/>
                <a:latin typeface="Arial" panose="020B0604020202020204"/>
                <a:ea typeface="+mn-ea"/>
                <a:cs typeface="+mn-cs"/>
              </a:rPr>
              <a:t>Peru</a:t>
            </a:r>
          </a:p>
        </p:txBody>
      </p:sp>
      <p:sp>
        <p:nvSpPr>
          <p:cNvPr id="61" name="TextBox 60">
            <a:extLst>
              <a:ext uri="{FF2B5EF4-FFF2-40B4-BE49-F238E27FC236}">
                <a16:creationId xmlns:a16="http://schemas.microsoft.com/office/drawing/2014/main" id="{6800273E-6DB7-B541-BC71-57E98CE96999}"/>
              </a:ext>
            </a:extLst>
          </p:cNvPr>
          <p:cNvSpPr txBox="1"/>
          <p:nvPr/>
        </p:nvSpPr>
        <p:spPr>
          <a:xfrm rot="16200000">
            <a:off x="5981673" y="4273740"/>
            <a:ext cx="440354"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F575D"/>
                </a:solidFill>
                <a:effectLst/>
                <a:uLnTx/>
                <a:uFillTx/>
                <a:latin typeface="Arial" panose="020B0604020202020204"/>
                <a:ea typeface="+mn-ea"/>
                <a:cs typeface="+mn-cs"/>
              </a:rPr>
              <a:t>Yukon</a:t>
            </a:r>
          </a:p>
        </p:txBody>
      </p:sp>
      <p:sp>
        <p:nvSpPr>
          <p:cNvPr id="17" name="Rectangle 16">
            <a:extLst>
              <a:ext uri="{FF2B5EF4-FFF2-40B4-BE49-F238E27FC236}">
                <a16:creationId xmlns:a16="http://schemas.microsoft.com/office/drawing/2014/main" id="{E742D587-B27C-2440-2DD6-483157E401D6}"/>
              </a:ext>
            </a:extLst>
          </p:cNvPr>
          <p:cNvSpPr/>
          <p:nvPr/>
        </p:nvSpPr>
        <p:spPr>
          <a:xfrm>
            <a:off x="6114251" y="3756178"/>
            <a:ext cx="215929" cy="1668061"/>
          </a:xfrm>
          <a:prstGeom prst="rect">
            <a:avLst/>
          </a:prstGeom>
          <a:solidFill>
            <a:srgbClr val="84B49A">
              <a:alpha val="20000"/>
            </a:srgbClr>
          </a:solidFill>
          <a:ln>
            <a:solidFill>
              <a:srgbClr val="81A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dirty="0"/>
          </a:p>
        </p:txBody>
      </p:sp>
      <p:pic>
        <p:nvPicPr>
          <p:cNvPr id="6" name="Picture 5">
            <a:extLst>
              <a:ext uri="{FF2B5EF4-FFF2-40B4-BE49-F238E27FC236}">
                <a16:creationId xmlns:a16="http://schemas.microsoft.com/office/drawing/2014/main" id="{5804AEE3-6A50-6740-BB1E-C4081FB9BEEF}"/>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71528" y="3685184"/>
            <a:ext cx="501373" cy="501373"/>
          </a:xfrm>
          <a:prstGeom prst="rect">
            <a:avLst/>
          </a:prstGeom>
        </p:spPr>
      </p:pic>
      <p:sp>
        <p:nvSpPr>
          <p:cNvPr id="18" name="TextBox 17">
            <a:extLst>
              <a:ext uri="{FF2B5EF4-FFF2-40B4-BE49-F238E27FC236}">
                <a16:creationId xmlns:a16="http://schemas.microsoft.com/office/drawing/2014/main" id="{BC0F36A2-23BD-F27C-B5E9-CF6A7DCD10E1}"/>
              </a:ext>
            </a:extLst>
          </p:cNvPr>
          <p:cNvSpPr txBox="1"/>
          <p:nvPr/>
        </p:nvSpPr>
        <p:spPr>
          <a:xfrm rot="16200000">
            <a:off x="1764755" y="1704952"/>
            <a:ext cx="448841"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F575D"/>
                </a:solidFill>
                <a:effectLst/>
                <a:uLnTx/>
                <a:uFillTx/>
                <a:latin typeface="Arial" panose="020B0604020202020204"/>
                <a:ea typeface="+mn-ea"/>
                <a:cs typeface="+mn-cs"/>
              </a:rPr>
              <a:t>Alaska</a:t>
            </a:r>
          </a:p>
        </p:txBody>
      </p:sp>
      <p:sp>
        <p:nvSpPr>
          <p:cNvPr id="28" name="TextBox 27">
            <a:extLst>
              <a:ext uri="{FF2B5EF4-FFF2-40B4-BE49-F238E27FC236}">
                <a16:creationId xmlns:a16="http://schemas.microsoft.com/office/drawing/2014/main" id="{136EA64C-7FF2-21D6-487C-90A8165F6050}"/>
              </a:ext>
            </a:extLst>
          </p:cNvPr>
          <p:cNvSpPr txBox="1"/>
          <p:nvPr/>
        </p:nvSpPr>
        <p:spPr>
          <a:xfrm rot="16200000">
            <a:off x="1989573" y="2010278"/>
            <a:ext cx="448841"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F575D"/>
                </a:solidFill>
                <a:effectLst/>
                <a:uLnTx/>
                <a:uFillTx/>
                <a:latin typeface="Arial" panose="020B0604020202020204"/>
                <a:ea typeface="+mn-ea"/>
                <a:cs typeface="+mn-cs"/>
              </a:rPr>
              <a:t>BC</a:t>
            </a:r>
          </a:p>
        </p:txBody>
      </p:sp>
      <p:sp>
        <p:nvSpPr>
          <p:cNvPr id="54" name="TextBox 53">
            <a:extLst>
              <a:ext uri="{FF2B5EF4-FFF2-40B4-BE49-F238E27FC236}">
                <a16:creationId xmlns:a16="http://schemas.microsoft.com/office/drawing/2014/main" id="{8AD7D4E2-54EA-9ABF-B5E8-FABDD87E33E2}"/>
              </a:ext>
            </a:extLst>
          </p:cNvPr>
          <p:cNvSpPr txBox="1"/>
          <p:nvPr/>
        </p:nvSpPr>
        <p:spPr>
          <a:xfrm rot="16200000">
            <a:off x="11098713" y="4689247"/>
            <a:ext cx="448841"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F575D"/>
                </a:solidFill>
                <a:effectLst/>
                <a:uLnTx/>
                <a:uFillTx/>
                <a:latin typeface="Arial" panose="020B0604020202020204"/>
                <a:ea typeface="+mn-ea"/>
                <a:cs typeface="+mn-cs"/>
              </a:rPr>
              <a:t>BC</a:t>
            </a:r>
          </a:p>
        </p:txBody>
      </p:sp>
      <p:sp>
        <p:nvSpPr>
          <p:cNvPr id="55" name="TextBox 54">
            <a:extLst>
              <a:ext uri="{FF2B5EF4-FFF2-40B4-BE49-F238E27FC236}">
                <a16:creationId xmlns:a16="http://schemas.microsoft.com/office/drawing/2014/main" id="{91A97DDA-92D0-43EE-A109-DCB5E326B95D}"/>
              </a:ext>
            </a:extLst>
          </p:cNvPr>
          <p:cNvSpPr txBox="1"/>
          <p:nvPr/>
        </p:nvSpPr>
        <p:spPr>
          <a:xfrm rot="16200000">
            <a:off x="10643105" y="4422333"/>
            <a:ext cx="934542"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F575D"/>
                </a:solidFill>
                <a:effectLst/>
                <a:uLnTx/>
                <a:uFillTx/>
                <a:latin typeface="Arial" panose="020B0604020202020204"/>
                <a:ea typeface="+mn-ea"/>
                <a:cs typeface="+mn-cs"/>
              </a:rPr>
              <a:t>Philippines</a:t>
            </a:r>
          </a:p>
        </p:txBody>
      </p:sp>
      <p:sp>
        <p:nvSpPr>
          <p:cNvPr id="57" name="TextBox 56">
            <a:extLst>
              <a:ext uri="{FF2B5EF4-FFF2-40B4-BE49-F238E27FC236}">
                <a16:creationId xmlns:a16="http://schemas.microsoft.com/office/drawing/2014/main" id="{DF7AD24D-E35B-E405-1D50-535F2D2E60F5}"/>
              </a:ext>
            </a:extLst>
          </p:cNvPr>
          <p:cNvSpPr txBox="1"/>
          <p:nvPr/>
        </p:nvSpPr>
        <p:spPr>
          <a:xfrm rot="16200000">
            <a:off x="8888816" y="4573624"/>
            <a:ext cx="448841"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F575D"/>
                </a:solidFill>
                <a:effectLst/>
                <a:uLnTx/>
                <a:uFillTx/>
                <a:latin typeface="Arial" panose="020B0604020202020204"/>
                <a:ea typeface="+mn-ea"/>
                <a:cs typeface="+mn-cs"/>
              </a:rPr>
              <a:t>BC</a:t>
            </a:r>
          </a:p>
        </p:txBody>
      </p:sp>
      <p:sp>
        <p:nvSpPr>
          <p:cNvPr id="58" name="TextBox 57">
            <a:extLst>
              <a:ext uri="{FF2B5EF4-FFF2-40B4-BE49-F238E27FC236}">
                <a16:creationId xmlns:a16="http://schemas.microsoft.com/office/drawing/2014/main" id="{8090521A-B0AB-924F-2B7E-CC7E18468B74}"/>
              </a:ext>
            </a:extLst>
          </p:cNvPr>
          <p:cNvSpPr txBox="1"/>
          <p:nvPr/>
        </p:nvSpPr>
        <p:spPr>
          <a:xfrm rot="16200000">
            <a:off x="9977883" y="4360676"/>
            <a:ext cx="934542"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F575D"/>
                </a:solidFill>
                <a:effectLst/>
                <a:uLnTx/>
                <a:uFillTx/>
                <a:latin typeface="Arial" panose="020B0604020202020204"/>
                <a:ea typeface="+mn-ea"/>
                <a:cs typeface="+mn-cs"/>
              </a:rPr>
              <a:t>Argentina</a:t>
            </a:r>
          </a:p>
        </p:txBody>
      </p:sp>
      <p:sp>
        <p:nvSpPr>
          <p:cNvPr id="63" name="TextBox 62">
            <a:extLst>
              <a:ext uri="{FF2B5EF4-FFF2-40B4-BE49-F238E27FC236}">
                <a16:creationId xmlns:a16="http://schemas.microsoft.com/office/drawing/2014/main" id="{34DA9C64-F7D0-E8D5-6622-2938CA4AB300}"/>
              </a:ext>
            </a:extLst>
          </p:cNvPr>
          <p:cNvSpPr txBox="1"/>
          <p:nvPr/>
        </p:nvSpPr>
        <p:spPr>
          <a:xfrm rot="16200000">
            <a:off x="-181956" y="3621726"/>
            <a:ext cx="2965206" cy="307777"/>
          </a:xfrm>
          <a:prstGeom prst="rect">
            <a:avLst/>
          </a:prstGeom>
          <a:noFill/>
        </p:spPr>
        <p:txBody>
          <a:bodyPr wrap="square" rtlCol="0">
            <a:spAutoFit/>
          </a:bodyPr>
          <a:lstStyle/>
          <a:p>
            <a:pPr algn="ctr"/>
            <a:r>
              <a:rPr lang="en-US" sz="1400" b="1" dirty="0">
                <a:solidFill>
                  <a:srgbClr val="A6610D"/>
                </a:solidFill>
                <a:latin typeface="+mn-lt"/>
              </a:rPr>
              <a:t>COPPER EQUIVALENT (B LBS)</a:t>
            </a:r>
          </a:p>
        </p:txBody>
      </p:sp>
      <p:cxnSp>
        <p:nvCxnSpPr>
          <p:cNvPr id="69" name="Straight Connector 68">
            <a:extLst>
              <a:ext uri="{FF2B5EF4-FFF2-40B4-BE49-F238E27FC236}">
                <a16:creationId xmlns:a16="http://schemas.microsoft.com/office/drawing/2014/main" id="{900CDE2B-695D-1F05-F5A0-D8CF31AB15C9}"/>
              </a:ext>
            </a:extLst>
          </p:cNvPr>
          <p:cNvCxnSpPr>
            <a:cxnSpLocks/>
          </p:cNvCxnSpPr>
          <p:nvPr/>
        </p:nvCxnSpPr>
        <p:spPr>
          <a:xfrm flipH="1">
            <a:off x="2102716" y="2670039"/>
            <a:ext cx="185280" cy="12709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D06D00B-ECAC-BC77-D6CC-B8C57C481015}"/>
              </a:ext>
            </a:extLst>
          </p:cNvPr>
          <p:cNvCxnSpPr>
            <a:cxnSpLocks/>
          </p:cNvCxnSpPr>
          <p:nvPr/>
        </p:nvCxnSpPr>
        <p:spPr>
          <a:xfrm flipH="1">
            <a:off x="2126106" y="2713329"/>
            <a:ext cx="185280" cy="12709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FDFD7D1-DF0C-F737-7D39-24FE21D8781B}"/>
              </a:ext>
            </a:extLst>
          </p:cNvPr>
          <p:cNvCxnSpPr>
            <a:cxnSpLocks/>
          </p:cNvCxnSpPr>
          <p:nvPr/>
        </p:nvCxnSpPr>
        <p:spPr>
          <a:xfrm flipH="1">
            <a:off x="1899622" y="2343695"/>
            <a:ext cx="185280" cy="12709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15EDC73-2E58-A266-F874-076107EF6D7A}"/>
              </a:ext>
            </a:extLst>
          </p:cNvPr>
          <p:cNvCxnSpPr>
            <a:cxnSpLocks/>
          </p:cNvCxnSpPr>
          <p:nvPr/>
        </p:nvCxnSpPr>
        <p:spPr>
          <a:xfrm flipH="1">
            <a:off x="1923012" y="2386985"/>
            <a:ext cx="185280" cy="12709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077F5F0-50AB-2C12-DB62-A73973885A85}"/>
              </a:ext>
            </a:extLst>
          </p:cNvPr>
          <p:cNvSpPr txBox="1"/>
          <p:nvPr/>
        </p:nvSpPr>
        <p:spPr>
          <a:xfrm rot="16200000">
            <a:off x="4858092" y="3833152"/>
            <a:ext cx="934542"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rgbClr val="4F575D"/>
                </a:solidFill>
                <a:latin typeface="Arial" panose="020B0604020202020204"/>
              </a:rPr>
              <a:t>Chile</a:t>
            </a:r>
            <a:endParaRPr kumimoji="0" lang="en-US" sz="900" b="0" i="0" u="none" strike="noStrike" kern="1200" cap="none" spc="0" normalizeH="0" baseline="0" noProof="0" dirty="0">
              <a:ln>
                <a:noFill/>
              </a:ln>
              <a:solidFill>
                <a:srgbClr val="4F575D"/>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34539190-818E-980E-FA75-477EC3D4D55C}"/>
              </a:ext>
            </a:extLst>
          </p:cNvPr>
          <p:cNvSpPr txBox="1"/>
          <p:nvPr/>
        </p:nvSpPr>
        <p:spPr>
          <a:xfrm rot="16200000">
            <a:off x="6638875" y="4164371"/>
            <a:ext cx="934542"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F575D"/>
                </a:solidFill>
                <a:effectLst/>
                <a:uLnTx/>
                <a:uFillTx/>
                <a:latin typeface="Arial" panose="020B0604020202020204"/>
                <a:ea typeface="+mn-ea"/>
                <a:cs typeface="+mn-cs"/>
              </a:rPr>
              <a:t>Chile</a:t>
            </a:r>
          </a:p>
        </p:txBody>
      </p:sp>
      <p:sp>
        <p:nvSpPr>
          <p:cNvPr id="4" name="Footer Placeholder 1">
            <a:extLst>
              <a:ext uri="{FF2B5EF4-FFF2-40B4-BE49-F238E27FC236}">
                <a16:creationId xmlns:a16="http://schemas.microsoft.com/office/drawing/2014/main" id="{62F18B24-A5AD-B00F-8450-28013307EBEB}"/>
              </a:ext>
            </a:extLst>
          </p:cNvPr>
          <p:cNvSpPr>
            <a:spLocks noGrp="1"/>
          </p:cNvSpPr>
          <p:nvPr>
            <p:ph type="ftr" sz="quarter" idx="11"/>
          </p:nvPr>
        </p:nvSpPr>
        <p:spPr>
          <a:xfrm>
            <a:off x="199938" y="6458242"/>
            <a:ext cx="9613855" cy="223138"/>
          </a:xfrm>
        </p:spPr>
        <p:txBody>
          <a:bodyPr lIns="0" rIns="0"/>
          <a:lstStyle/>
          <a:p>
            <a:r>
              <a:rPr lang="en-US" dirty="0"/>
              <a:t>Note: Data from S&amp;P CapIQ and company filings.</a:t>
            </a:r>
          </a:p>
        </p:txBody>
      </p:sp>
    </p:spTree>
    <p:extLst>
      <p:ext uri="{BB962C8B-B14F-4D97-AF65-F5344CB8AC3E}">
        <p14:creationId xmlns:p14="http://schemas.microsoft.com/office/powerpoint/2010/main" val="1386723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F0CB351-90EF-B41B-7E7C-8BF8B0C74669}"/>
              </a:ext>
            </a:extLst>
          </p:cNvPr>
          <p:cNvSpPr/>
          <p:nvPr/>
        </p:nvSpPr>
        <p:spPr>
          <a:xfrm>
            <a:off x="1113183" y="1332042"/>
            <a:ext cx="10654748" cy="5082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x</a:t>
            </a:r>
          </a:p>
        </p:txBody>
      </p:sp>
      <p:sp>
        <p:nvSpPr>
          <p:cNvPr id="10" name="Slide Number Placeholder 9">
            <a:extLst>
              <a:ext uri="{FF2B5EF4-FFF2-40B4-BE49-F238E27FC236}">
                <a16:creationId xmlns:a16="http://schemas.microsoft.com/office/drawing/2014/main" id="{8237B17D-A424-AC41-8708-1E6610F003CC}"/>
              </a:ext>
            </a:extLst>
          </p:cNvPr>
          <p:cNvSpPr>
            <a:spLocks noGrp="1"/>
          </p:cNvSpPr>
          <p:nvPr>
            <p:ph type="sldNum" sz="quarter" idx="12"/>
          </p:nvPr>
        </p:nvSpPr>
        <p:spPr>
          <a:xfrm>
            <a:off x="11252419" y="6376027"/>
            <a:ext cx="39897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A6F54-B160-2F4B-A909-3B5C72133014}" type="slidenum">
              <a:rPr kumimoji="0" lang="en-ES" sz="14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ES"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 name="Title 1">
            <a:extLst>
              <a:ext uri="{FF2B5EF4-FFF2-40B4-BE49-F238E27FC236}">
                <a16:creationId xmlns:a16="http://schemas.microsoft.com/office/drawing/2014/main" id="{C405F62B-AE13-AE0B-2616-A34F5E35B5A5}"/>
              </a:ext>
            </a:extLst>
          </p:cNvPr>
          <p:cNvSpPr>
            <a:spLocks noGrp="1"/>
          </p:cNvSpPr>
          <p:nvPr>
            <p:ph type="title"/>
          </p:nvPr>
        </p:nvSpPr>
        <p:spPr>
          <a:xfrm>
            <a:off x="237343" y="381162"/>
            <a:ext cx="9451010" cy="424732"/>
          </a:xfrm>
        </p:spPr>
        <p:txBody>
          <a:bodyPr>
            <a:noAutofit/>
          </a:bodyPr>
          <a:lstStyle/>
          <a:p>
            <a:r>
              <a:rPr lang="en-US" dirty="0"/>
              <a:t>COPPER DEVELOPMENT TRANSACTIONS</a:t>
            </a:r>
            <a:br>
              <a:rPr lang="en-US" dirty="0"/>
            </a:br>
            <a:r>
              <a:rPr lang="en-US" b="1" dirty="0">
                <a:solidFill>
                  <a:srgbClr val="46616D"/>
                </a:solidFill>
                <a:latin typeface="Arial Black" panose="020B0604020202020204" pitchFamily="34" charset="0"/>
              </a:rPr>
              <a:t>ANALYST CONSENSUS PRICE / NAV MULTIPLES</a:t>
            </a:r>
            <a:endParaRPr lang="en-CA" b="1" dirty="0">
              <a:solidFill>
                <a:srgbClr val="46616D"/>
              </a:solidFill>
              <a:latin typeface="Arial Black" panose="020B0604020202020204" pitchFamily="34" charset="0"/>
              <a:cs typeface="Arial Black" panose="020B0604020202020204" pitchFamily="34" charset="0"/>
            </a:endParaRPr>
          </a:p>
        </p:txBody>
      </p:sp>
      <p:pic>
        <p:nvPicPr>
          <p:cNvPr id="4" name="Picture 3">
            <a:extLst>
              <a:ext uri="{FF2B5EF4-FFF2-40B4-BE49-F238E27FC236}">
                <a16:creationId xmlns:a16="http://schemas.microsoft.com/office/drawing/2014/main" id="{A9F3B027-FF24-D0AB-6567-89CF986BF16D}"/>
              </a:ext>
            </a:extLst>
          </p:cNvPr>
          <p:cNvPicPr>
            <a:picLocks noChangeAspect="1"/>
          </p:cNvPicPr>
          <p:nvPr>
            <p:custDataLst>
              <p:tags r:id="rId1"/>
            </p:custDataLst>
          </p:nvPr>
        </p:nvPicPr>
        <p:blipFill>
          <a:blip r:embed="rId4"/>
          <a:stretch>
            <a:fillRect/>
          </a:stretch>
        </p:blipFill>
        <p:spPr>
          <a:xfrm>
            <a:off x="1219253" y="1413973"/>
            <a:ext cx="10333999" cy="4760891"/>
          </a:xfrm>
          <a:prstGeom prst="rect">
            <a:avLst/>
          </a:prstGeom>
        </p:spPr>
      </p:pic>
      <p:sp>
        <p:nvSpPr>
          <p:cNvPr id="5" name="Footer Placeholder 1">
            <a:extLst>
              <a:ext uri="{FF2B5EF4-FFF2-40B4-BE49-F238E27FC236}">
                <a16:creationId xmlns:a16="http://schemas.microsoft.com/office/drawing/2014/main" id="{F3DE034A-CE0A-5094-EA9B-302BA26FB42B}"/>
              </a:ext>
            </a:extLst>
          </p:cNvPr>
          <p:cNvSpPr txBox="1">
            <a:spLocks/>
          </p:cNvSpPr>
          <p:nvPr/>
        </p:nvSpPr>
        <p:spPr>
          <a:xfrm>
            <a:off x="108498" y="6458242"/>
            <a:ext cx="9613855" cy="223138"/>
          </a:xfrm>
          <a:prstGeom prst="rect">
            <a:avLst/>
          </a:prstGeom>
        </p:spPr>
        <p:txBody>
          <a:bodyPr vert="horz" wrap="square" lIns="91440" tIns="45720" rIns="91440" bIns="45720" rtlCol="0" anchor="ctr">
            <a:spAutoFit/>
          </a:bodyPr>
          <a:lstStyle>
            <a:defPPr>
              <a:defRPr lang="en-US"/>
            </a:defPPr>
            <a:lvl1pPr marL="0" indent="0" algn="l" defTabSz="914400" rtl="0" eaLnBrk="1" latinLnBrk="0" hangingPunct="1">
              <a:buFontTx/>
              <a:buNone/>
              <a:defRPr lang="en-CA" sz="850" kern="1200">
                <a:solidFill>
                  <a:srgbClr val="47606D"/>
                </a:solidFill>
                <a:effectLst/>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kumimoji="0" lang="en-US" sz="850" b="0" i="0" u="none" strike="noStrike" kern="1200" cap="none" spc="0" normalizeH="0" baseline="0" noProof="0" dirty="0">
                <a:ln>
                  <a:noFill/>
                </a:ln>
                <a:solidFill>
                  <a:srgbClr val="47606D"/>
                </a:solidFill>
                <a:effectLst/>
                <a:uLnTx/>
                <a:uFillTx/>
                <a:latin typeface="Arial" panose="020B0604020202020204" pitchFamily="34" charset="0"/>
                <a:ea typeface="+mn-ea"/>
                <a:cs typeface="+mn-cs"/>
              </a:rPr>
              <a:t>Note: Data from public disclosure. </a:t>
            </a:r>
            <a:r>
              <a:rPr lang="en-US" dirty="0"/>
              <a:t>B</a:t>
            </a:r>
            <a:r>
              <a:rPr kumimoji="0" lang="en-US" sz="850" b="0" i="0" u="none" strike="noStrike" kern="1200" cap="none" spc="0" normalizeH="0" baseline="0" noProof="0" dirty="0">
                <a:ln>
                  <a:noFill/>
                </a:ln>
                <a:solidFill>
                  <a:srgbClr val="47606D"/>
                </a:solidFill>
                <a:effectLst/>
                <a:uLnTx/>
                <a:uFillTx/>
                <a:latin typeface="Arial" panose="020B0604020202020204" pitchFamily="34" charset="0"/>
                <a:ea typeface="+mn-ea"/>
                <a:cs typeface="+mn-cs"/>
              </a:rPr>
              <a:t>ased on transactions since 2021, where the target is a copper project / company.</a:t>
            </a:r>
            <a:endParaRPr lang="en-US" dirty="0"/>
          </a:p>
        </p:txBody>
      </p:sp>
    </p:spTree>
    <p:extLst>
      <p:ext uri="{BB962C8B-B14F-4D97-AF65-F5344CB8AC3E}">
        <p14:creationId xmlns:p14="http://schemas.microsoft.com/office/powerpoint/2010/main" val="2001990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49D11-1450-7842-BCA7-8ED7BDC45896}"/>
              </a:ext>
            </a:extLst>
          </p:cNvPr>
          <p:cNvSpPr>
            <a:spLocks noGrp="1"/>
          </p:cNvSpPr>
          <p:nvPr>
            <p:ph type="title"/>
          </p:nvPr>
        </p:nvSpPr>
        <p:spPr/>
        <p:txBody>
          <a:bodyPr spcCol="108000"/>
          <a:lstStyle/>
          <a:p>
            <a:r>
              <a:rPr lang="en-GB" dirty="0"/>
              <a:t>CAUTIONARY NOTES</a:t>
            </a:r>
            <a:endParaRPr lang="en-ES" dirty="0"/>
          </a:p>
        </p:txBody>
      </p:sp>
      <p:sp>
        <p:nvSpPr>
          <p:cNvPr id="3" name="Content Placeholder 2">
            <a:extLst>
              <a:ext uri="{FF2B5EF4-FFF2-40B4-BE49-F238E27FC236}">
                <a16:creationId xmlns:a16="http://schemas.microsoft.com/office/drawing/2014/main" id="{433869E4-D126-1245-8866-D0F14A03EC77}"/>
              </a:ext>
            </a:extLst>
          </p:cNvPr>
          <p:cNvSpPr>
            <a:spLocks noGrp="1"/>
          </p:cNvSpPr>
          <p:nvPr>
            <p:ph idx="1"/>
          </p:nvPr>
        </p:nvSpPr>
        <p:spPr>
          <a:xfrm>
            <a:off x="227014" y="944563"/>
            <a:ext cx="11737974" cy="5431464"/>
          </a:xfrm>
        </p:spPr>
        <p:txBody>
          <a:bodyPr lIns="0" rIns="0" numCol="4" spcCol="252000">
            <a:noAutofit/>
          </a:bodyPr>
          <a:lstStyle/>
          <a:p>
            <a:pPr marL="0" indent="0" algn="just">
              <a:lnSpc>
                <a:spcPts val="1200"/>
              </a:lnSpc>
              <a:spcBef>
                <a:spcPts val="400"/>
              </a:spcBef>
              <a:buNone/>
            </a:pPr>
            <a:r>
              <a:rPr lang="en-US" sz="840" dirty="0">
                <a:solidFill>
                  <a:srgbClr val="4F575D"/>
                </a:solidFill>
              </a:rPr>
              <a:t>The information provided in this presentation is not intended to be a comprehensive review of all matters and developments concerning Western Copper and Gold Corporation and its subsidiaries (collectively, the “Company”). This document should be read in conjunction with all other disclosure documents of the Company. No securities commission or regulatory authority has reviewed the accuracy or adequacy of the information presented herein.</a:t>
            </a:r>
          </a:p>
          <a:p>
            <a:pPr marL="0" indent="0" algn="just">
              <a:lnSpc>
                <a:spcPts val="1200"/>
              </a:lnSpc>
              <a:spcBef>
                <a:spcPts val="400"/>
              </a:spcBef>
              <a:buNone/>
            </a:pPr>
            <a:r>
              <a:rPr lang="en-US" sz="840" b="1" dirty="0">
                <a:solidFill>
                  <a:srgbClr val="4F575D"/>
                </a:solidFill>
              </a:rPr>
              <a:t>Note Regarding Forward-Looking Statements</a:t>
            </a:r>
          </a:p>
          <a:p>
            <a:pPr marL="0" indent="0" algn="just">
              <a:lnSpc>
                <a:spcPts val="1200"/>
              </a:lnSpc>
              <a:spcBef>
                <a:spcPts val="400"/>
              </a:spcBef>
              <a:buNone/>
            </a:pPr>
            <a:r>
              <a:rPr lang="en-US" sz="840" dirty="0">
                <a:solidFill>
                  <a:srgbClr val="4F575D"/>
                </a:solidFill>
              </a:rPr>
              <a:t>Certain of the statements and information in this presentation constitute “forward-looking statements” within the meaning of the United States Private Securities Litigation Reform Act of 1995 and “forward-looking information” within the meaning of applicable Canadian securities laws (together referred to herein as “forward-looking statements”). Any statements or information that express or involve discussions with respect to predictions, expectations, beliefs, plans, projections, objectives, assumptions, or future events or performance (often, but not always, using words or phrases such as “expects”, “is expected”, “anticipates”, “believes”, “plans”, “projects”, “estimates”, “assumes”, “intends”, “strategies”, “targets”, “goals”, “forecasts”, “objectives”, “budgets”, “schedules”, “potential” or variations thereof or stating that certain actions, events or results “may”, “could”, “would”, “might” or “will” be taken, occur or be achieved, or the negative of any of these terms and similar expressions) are not statements of historical fact and may be forward-looking statements. Such statements include, but are not limited to, statements regarding mineral reserve and mineral resource estimates, planned exploration and development activities, corporate objectives, the economic prospects of the Company’s projects, the Company’s future plans or future revenues, and timing of development, or potential expansions or improvements.</a:t>
            </a:r>
          </a:p>
          <a:p>
            <a:pPr marL="0" indent="0" algn="just">
              <a:lnSpc>
                <a:spcPts val="1200"/>
              </a:lnSpc>
              <a:spcBef>
                <a:spcPts val="400"/>
              </a:spcBef>
              <a:buNone/>
            </a:pPr>
            <a:r>
              <a:rPr lang="en-US" sz="840" dirty="0">
                <a:solidFill>
                  <a:srgbClr val="4F575D"/>
                </a:solidFill>
              </a:rPr>
              <a:t>The forward-looking statements are necessarily based on a number of estimates, assumptions, beliefs, expectations and opinions of management as of the date of this presentation that, while considered reasonable by management, are inherently subject to significant business, economic and competitive uncertainties and contingencies. These estimates, assumptions, beliefs, expectations and opinions include, without limitation, with respect to any mineral reserve or mineral resource estimate, the key assumptions and parameters on which such estimates are based, prevailing and projected market prices and foreign exchange rates, projected capital and operating costs, continued availability of capital and financing, availability of equipment and personnel required for construction and operations, the Company not experiencing unforeseen delays, unexpected geological or other effects, equipment failures, permitting delays, and general economic, market or business conditions.</a:t>
            </a:r>
          </a:p>
          <a:p>
            <a:pPr marL="0" indent="0" algn="just">
              <a:lnSpc>
                <a:spcPts val="1200"/>
              </a:lnSpc>
              <a:spcBef>
                <a:spcPts val="400"/>
              </a:spcBef>
              <a:buNone/>
            </a:pPr>
            <a:r>
              <a:rPr lang="en-US" sz="840" dirty="0">
                <a:solidFill>
                  <a:srgbClr val="4F575D"/>
                </a:solidFill>
              </a:rPr>
              <a:t>Forward-looking statements are subject to known and unknown risks and uncertainties which could cause actual results to differ materially from estimated results. Such risks and uncertainties include, but are not limited to, the Company’s ability to raise sufficient capital to fund development; changes in general economic conditions or financial markets, changes in prices for the Company’s mineral products or increases in input costs; uncertainties relating to interpretation of drill results and the geological continuity and grade of mineral deposits; that mineral resources and mineral reserves are not as estimated; risks related to cooperation of government agencies and First Nations in the exploration and development of the property; litigation; legislative, environmental and other judicial, regulatory, political and competitive developments in Canada; technological and operational difficulties or inability to obtain permits encountered in connection with exploration and development activities; labour relations matters, changing foreign exchange rates, and other factors described under the heading “Risk Factors” in the Company’s annual information form for the most recently completed financial year and its other publicly filed disclosure documents. This list is not exhaustive of the factors that may affect any of the Company’s forward-looking statements.</a:t>
            </a:r>
          </a:p>
          <a:p>
            <a:pPr marL="0" indent="0" algn="just">
              <a:lnSpc>
                <a:spcPts val="1200"/>
              </a:lnSpc>
              <a:spcBef>
                <a:spcPts val="400"/>
              </a:spcBef>
              <a:buNone/>
            </a:pPr>
            <a:r>
              <a:rPr lang="en-US" sz="840" dirty="0">
                <a:solidFill>
                  <a:srgbClr val="4F575D"/>
                </a:solidFill>
              </a:rPr>
              <a:t>Although the forward-looking statements contained in this presentation are based upon what management believes are reasonable assumptions, there can be no assurance that actual results will be consistent with these forward-looking statements. All forward-looking statements in this presentation are qualified by this cautionary note. Accordingly, readers should not place undue reliance on such statements. Other than as specifically required by applicable laws, the Company is under no obligation and expressly disclaims any such obligation to update or alter the forward-looking statements whether as a result of new information, future events or otherwise. These forward-looking statements are made as of the date of this presentation.</a:t>
            </a:r>
          </a:p>
          <a:p>
            <a:pPr marL="0" indent="0" algn="just">
              <a:lnSpc>
                <a:spcPts val="1200"/>
              </a:lnSpc>
              <a:spcBef>
                <a:spcPts val="400"/>
              </a:spcBef>
              <a:buNone/>
            </a:pPr>
            <a:r>
              <a:rPr lang="en-US" sz="840" b="1" dirty="0">
                <a:solidFill>
                  <a:srgbClr val="4F575D"/>
                </a:solidFill>
              </a:rPr>
              <a:t>Note to U.S. Readers/Investors</a:t>
            </a:r>
          </a:p>
          <a:p>
            <a:pPr marL="0" indent="0" algn="just">
              <a:lnSpc>
                <a:spcPts val="1200"/>
              </a:lnSpc>
              <a:spcBef>
                <a:spcPts val="400"/>
              </a:spcBef>
              <a:buNone/>
            </a:pPr>
            <a:r>
              <a:rPr lang="en-US" sz="840" dirty="0">
                <a:solidFill>
                  <a:srgbClr val="4F575D"/>
                </a:solidFill>
              </a:rPr>
              <a:t>Information regarding the Company’s mining operations included in this presentation has been prepared in accordance with the requirements of the securities laws in effect in Canada, which differ in certain material respects from the disclosure requirements of United States securities laws applicable to domestic United States issuers. The terms “mineral reserve”, “proven mineral reserve” and “probable mineral reserve” are Canadian mining terms as defined in accordance with Canadian National Instrument 43-101 – Standards of Disclosure for Mineral Projects (“NI 43-101”) and the Canadian Institute of Mining, Metallurgy and Petroleum (the “CIM”) Definition Standards for Mineral Resources and Mineral Reserves, adopted by the CIM Council, as amended. NI 43-101 is a rule developed by the Canadian Securities Administrators that establishes standards for all public disclosure an issuer makes of scientific and technical information concerning mineral projects. The definitions of these terms and other mining terms, such as “inferred mineral resource”, differ from the definitions of such terms, if any, for purposes of the disclosure requirements of the U.S. Securities and Exchange Commission (the “SEC”). Accordingly, information in this presentation describing the Company’s mineral deposits may not be comparable to similar information made public by issuers subject to the SEC’s reporting and disclosure requirements applicable to domestic United States issuers.</a:t>
            </a:r>
          </a:p>
          <a:p>
            <a:pPr marL="0" indent="0" algn="just">
              <a:lnSpc>
                <a:spcPts val="1200"/>
              </a:lnSpc>
              <a:spcBef>
                <a:spcPts val="400"/>
              </a:spcBef>
              <a:buNone/>
            </a:pPr>
            <a:r>
              <a:rPr lang="en-US" sz="840" b="1" dirty="0">
                <a:solidFill>
                  <a:srgbClr val="4F575D"/>
                </a:solidFill>
              </a:rPr>
              <a:t>Note Regarding Inferred Mineral Resources</a:t>
            </a:r>
          </a:p>
          <a:p>
            <a:pPr marL="0" indent="0" algn="just">
              <a:lnSpc>
                <a:spcPts val="1200"/>
              </a:lnSpc>
              <a:spcBef>
                <a:spcPts val="400"/>
              </a:spcBef>
              <a:buNone/>
            </a:pPr>
            <a:r>
              <a:rPr lang="en-US" sz="840" dirty="0">
                <a:solidFill>
                  <a:srgbClr val="4F575D"/>
                </a:solidFill>
              </a:rPr>
              <a:t>Under Canadian rules, estimates of inferred mineral resources are considered too speculative geologically to have the economic considerations applied to them to enable them to be categorized as mineral reserves and, accordingly, may not form the basis of feasibility or pre-feasibility studies, or economic studies except for a preliminary economic assessment as defined under NI 43-101. Investors are cautioned not to assume that part or all of an inferred mineral resource exists or is economically or legally mineable. Mineral resources that are not mineral reserves do not have demonstrated economic viability.</a:t>
            </a:r>
          </a:p>
        </p:txBody>
      </p:sp>
      <p:sp>
        <p:nvSpPr>
          <p:cNvPr id="5" name="Slide Number Placeholder 37">
            <a:extLst>
              <a:ext uri="{FF2B5EF4-FFF2-40B4-BE49-F238E27FC236}">
                <a16:creationId xmlns:a16="http://schemas.microsoft.com/office/drawing/2014/main" id="{B81133E3-2C21-8443-92FA-4855ABDD5840}"/>
              </a:ext>
            </a:extLst>
          </p:cNvPr>
          <p:cNvSpPr>
            <a:spLocks noGrp="1"/>
          </p:cNvSpPr>
          <p:nvPr>
            <p:ph type="sldNum" sz="quarter" idx="12"/>
          </p:nvPr>
        </p:nvSpPr>
        <p:spPr>
          <a:xfrm>
            <a:off x="11252419" y="6376027"/>
            <a:ext cx="398979" cy="365125"/>
          </a:xfrm>
        </p:spPr>
        <p:txBody>
          <a:bodyPr/>
          <a:lstStyle/>
          <a:p>
            <a:fld id="{994B6BF7-2D39-B347-90E1-8D5E032AA1EA}" type="slidenum">
              <a:rPr lang="en-ES" smtClean="0"/>
              <a:t>2</a:t>
            </a:fld>
            <a:endParaRPr lang="en-ES"/>
          </a:p>
        </p:txBody>
      </p:sp>
    </p:spTree>
    <p:extLst>
      <p:ext uri="{BB962C8B-B14F-4D97-AF65-F5344CB8AC3E}">
        <p14:creationId xmlns:p14="http://schemas.microsoft.com/office/powerpoint/2010/main" val="3111434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4">
            <a:extLst>
              <a:ext uri="{FF2B5EF4-FFF2-40B4-BE49-F238E27FC236}">
                <a16:creationId xmlns:a16="http://schemas.microsoft.com/office/drawing/2014/main" id="{E0AB2C64-7445-4146-931D-9A725C955FE5}"/>
              </a:ext>
            </a:extLst>
          </p:cNvPr>
          <p:cNvSpPr>
            <a:spLocks noGrp="1"/>
          </p:cNvSpPr>
          <p:nvPr>
            <p:ph type="sldNum" sz="quarter" idx="12"/>
          </p:nvPr>
        </p:nvSpPr>
        <p:spPr/>
        <p:txBody>
          <a:bodyPr/>
          <a:lstStyle/>
          <a:p>
            <a:fld id="{B4BF503D-18A3-9041-84E8-1916E563D54F}" type="slidenum">
              <a:rPr lang="en-US" smtClean="0"/>
              <a:pPr/>
              <a:t>20</a:t>
            </a:fld>
            <a:endParaRPr lang="en-US" dirty="0"/>
          </a:p>
        </p:txBody>
      </p:sp>
      <p:sp>
        <p:nvSpPr>
          <p:cNvPr id="5" name="Title 4">
            <a:extLst>
              <a:ext uri="{FF2B5EF4-FFF2-40B4-BE49-F238E27FC236}">
                <a16:creationId xmlns:a16="http://schemas.microsoft.com/office/drawing/2014/main" id="{21031169-7D8D-2740-AFC9-3F2D11434CB5}"/>
              </a:ext>
            </a:extLst>
          </p:cNvPr>
          <p:cNvSpPr>
            <a:spLocks noGrp="1"/>
          </p:cNvSpPr>
          <p:nvPr>
            <p:ph type="title"/>
          </p:nvPr>
        </p:nvSpPr>
        <p:spPr/>
        <p:txBody>
          <a:bodyPr/>
          <a:lstStyle/>
          <a:p>
            <a:r>
              <a:rPr lang="en-GB" dirty="0"/>
              <a:t>FEASIBILITY STUDY </a:t>
            </a:r>
            <a:r>
              <a:rPr lang="en-GB" b="1" dirty="0">
                <a:solidFill>
                  <a:srgbClr val="46616D"/>
                </a:solidFill>
                <a:latin typeface="Arial Black" panose="020B0A04020102020204" pitchFamily="34" charset="0"/>
              </a:rPr>
              <a:t>CAPITAL COSTS</a:t>
            </a:r>
            <a:endParaRPr lang="en-ES" b="1" dirty="0">
              <a:solidFill>
                <a:srgbClr val="46616D"/>
              </a:solidFill>
              <a:latin typeface="Arial Black" panose="020B0A04020102020204" pitchFamily="34" charset="0"/>
            </a:endParaRPr>
          </a:p>
        </p:txBody>
      </p:sp>
      <p:graphicFrame>
        <p:nvGraphicFramePr>
          <p:cNvPr id="6" name="Table 3">
            <a:extLst>
              <a:ext uri="{FF2B5EF4-FFF2-40B4-BE49-F238E27FC236}">
                <a16:creationId xmlns:a16="http://schemas.microsoft.com/office/drawing/2014/main" id="{2FCA22F1-50F5-9147-E14E-F67317F20736}"/>
              </a:ext>
            </a:extLst>
          </p:cNvPr>
          <p:cNvGraphicFramePr>
            <a:graphicFrameLocks noGrp="1"/>
          </p:cNvGraphicFramePr>
          <p:nvPr>
            <p:extLst>
              <p:ext uri="{D42A27DB-BD31-4B8C-83A1-F6EECF244321}">
                <p14:modId xmlns:p14="http://schemas.microsoft.com/office/powerpoint/2010/main" val="539095664"/>
              </p:ext>
            </p:extLst>
          </p:nvPr>
        </p:nvGraphicFramePr>
        <p:xfrm>
          <a:off x="192088" y="804730"/>
          <a:ext cx="6844470" cy="5577024"/>
        </p:xfrm>
        <a:graphic>
          <a:graphicData uri="http://schemas.openxmlformats.org/drawingml/2006/table">
            <a:tbl>
              <a:tblPr firstRow="1" bandRow="1">
                <a:tableStyleId>{5C22544A-7EE6-4342-B048-85BDC9FD1C3A}</a:tableStyleId>
              </a:tblPr>
              <a:tblGrid>
                <a:gridCol w="2251695">
                  <a:extLst>
                    <a:ext uri="{9D8B030D-6E8A-4147-A177-3AD203B41FA5}">
                      <a16:colId xmlns:a16="http://schemas.microsoft.com/office/drawing/2014/main" val="3940325558"/>
                    </a:ext>
                  </a:extLst>
                </a:gridCol>
                <a:gridCol w="2700681">
                  <a:extLst>
                    <a:ext uri="{9D8B030D-6E8A-4147-A177-3AD203B41FA5}">
                      <a16:colId xmlns:a16="http://schemas.microsoft.com/office/drawing/2014/main" val="104159446"/>
                    </a:ext>
                  </a:extLst>
                </a:gridCol>
                <a:gridCol w="1892094">
                  <a:extLst>
                    <a:ext uri="{9D8B030D-6E8A-4147-A177-3AD203B41FA5}">
                      <a16:colId xmlns:a16="http://schemas.microsoft.com/office/drawing/2014/main" val="2447171165"/>
                    </a:ext>
                  </a:extLst>
                </a:gridCol>
              </a:tblGrid>
              <a:tr h="464752">
                <a:tc gridSpan="3">
                  <a:txBody>
                    <a:bodyPr/>
                    <a:lstStyle/>
                    <a:p>
                      <a:r>
                        <a:rPr lang="en-US" sz="1600" dirty="0">
                          <a:solidFill>
                            <a:srgbClr val="46616D"/>
                          </a:solidFill>
                        </a:rPr>
                        <a:t>PROJECTED CAPITAL COSTS</a:t>
                      </a:r>
                    </a:p>
                  </a:txBody>
                  <a:tcPr marL="180000" marT="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rgbClr val="BF951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914400" rtl="0" eaLnBrk="1" fontAlgn="auto" latinLnBrk="0" hangingPunct="1">
                        <a:lnSpc>
                          <a:spcPts val="1680"/>
                        </a:lnSpc>
                        <a:spcBef>
                          <a:spcPts val="0"/>
                        </a:spcBef>
                        <a:spcAft>
                          <a:spcPts val="0"/>
                        </a:spcAft>
                        <a:buClrTx/>
                        <a:buSzTx/>
                        <a:buFontTx/>
                        <a:buNone/>
                        <a:tabLst/>
                        <a:defRPr/>
                      </a:pPr>
                      <a:endParaRPr lang="en-US" sz="1300" dirty="0"/>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hMerge="1">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300" b="1" kern="1200" dirty="0">
                        <a:solidFill>
                          <a:srgbClr val="47616D"/>
                        </a:solidFill>
                        <a:latin typeface="+mn-lt"/>
                        <a:ea typeface="+mn-ea"/>
                        <a:cs typeface="+mn-cs"/>
                      </a:endParaRP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extLst>
                  <a:ext uri="{0D108BD9-81ED-4DB2-BD59-A6C34878D82A}">
                    <a16:rowId xmlns:a16="http://schemas.microsoft.com/office/drawing/2014/main" val="179315162"/>
                  </a:ext>
                </a:extLst>
              </a:tr>
              <a:tr h="464752">
                <a:tc rowSpan="4">
                  <a:txBody>
                    <a:bodyPr/>
                    <a:lstStyle/>
                    <a:p>
                      <a:r>
                        <a:rPr lang="en-US" sz="1400" b="1" cap="all" dirty="0">
                          <a:solidFill>
                            <a:srgbClr val="A6610C"/>
                          </a:solidFill>
                        </a:rPr>
                        <a:t>PROCESS PLANT &amp; INFRASTRUCTURE</a:t>
                      </a:r>
                      <a:endParaRPr lang="en-US" sz="1400" dirty="0"/>
                    </a:p>
                  </a:txBody>
                  <a:tcPr marL="180000" marT="108000">
                    <a:lnL w="12700" cap="flat" cmpd="sng" algn="ctr">
                      <a:solidFill>
                        <a:schemeClr val="bg1"/>
                      </a:solidFill>
                      <a:prstDash val="solid"/>
                      <a:round/>
                      <a:headEnd type="none" w="med" len="med"/>
                      <a:tailEnd type="none" w="med" len="med"/>
                    </a:lnL>
                    <a:lnR w="6350" cap="flat" cmpd="sng" algn="ctr">
                      <a:solidFill>
                        <a:srgbClr val="AFABAB"/>
                      </a:solidFill>
                      <a:prstDash val="solid"/>
                      <a:round/>
                      <a:headEnd type="none" w="med" len="med"/>
                      <a:tailEnd type="none" w="med" len="med"/>
                    </a:lnR>
                    <a:lnT w="28575"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300" b="0" dirty="0">
                          <a:solidFill>
                            <a:srgbClr val="4F575D"/>
                          </a:solidFill>
                          <a:latin typeface="+mn-lt"/>
                        </a:rPr>
                        <a:t>Project Directs (Including Freight)</a:t>
                      </a:r>
                      <a:endParaRPr lang="en-US" sz="1300" dirty="0">
                        <a:solidFill>
                          <a:srgbClr val="4F575D"/>
                        </a:solidFill>
                      </a:endParaRP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300" b="0" kern="1200" dirty="0">
                          <a:solidFill>
                            <a:srgbClr val="4F575D"/>
                          </a:solidFill>
                          <a:latin typeface="+mn-lt"/>
                          <a:ea typeface="+mn-ea"/>
                          <a:cs typeface="+mn-cs"/>
                        </a:rPr>
                        <a:t>C$2,116</a:t>
                      </a:r>
                    </a:p>
                  </a:txBody>
                  <a:tcPr anchor="ctr">
                    <a:lnL w="6350" cap="flat" cmpd="sng" algn="ctr">
                      <a:solidFill>
                        <a:srgbClr val="AFABAB"/>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chemeClr val="bg1"/>
                    </a:solidFill>
                  </a:tcPr>
                </a:tc>
                <a:extLst>
                  <a:ext uri="{0D108BD9-81ED-4DB2-BD59-A6C34878D82A}">
                    <a16:rowId xmlns:a16="http://schemas.microsoft.com/office/drawing/2014/main" val="215969080"/>
                  </a:ext>
                </a:extLst>
              </a:tr>
              <a:tr h="464752">
                <a:tc vMerge="1">
                  <a:txBody>
                    <a:bodyPr/>
                    <a:lstStyle/>
                    <a:p>
                      <a:endParaRPr lang="en-US" sz="1400" dirty="0"/>
                    </a:p>
                  </a:txBody>
                  <a:tcPr marL="180000" marT="108000">
                    <a:lnL w="12700" cap="flat" cmpd="sng" algn="ctr">
                      <a:solidFill>
                        <a:schemeClr val="bg1"/>
                      </a:solidFill>
                      <a:prstDash val="solid"/>
                      <a:round/>
                      <a:headEnd type="none" w="med" len="med"/>
                      <a:tailEnd type="none" w="med" len="med"/>
                    </a:lnL>
                    <a:lnR w="6350" cap="flat" cmpd="sng" algn="ctr">
                      <a:solidFill>
                        <a:srgbClr val="AFABAB"/>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300" dirty="0">
                          <a:solidFill>
                            <a:srgbClr val="4F575D"/>
                          </a:solidFill>
                        </a:rPr>
                        <a:t>Project Indirects</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300" b="0" kern="1200" dirty="0">
                          <a:solidFill>
                            <a:srgbClr val="4F575D"/>
                          </a:solidFill>
                          <a:latin typeface="+mn-lt"/>
                          <a:ea typeface="+mn-ea"/>
                          <a:cs typeface="+mn-cs"/>
                        </a:rPr>
                        <a:t>C$431</a:t>
                      </a:r>
                    </a:p>
                  </a:txBody>
                  <a:tcPr anchor="ctr">
                    <a:lnL w="6350" cap="flat" cmpd="sng" algn="ctr">
                      <a:solidFill>
                        <a:srgbClr val="AFABAB"/>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chemeClr val="bg1"/>
                    </a:solidFill>
                  </a:tcPr>
                </a:tc>
                <a:extLst>
                  <a:ext uri="{0D108BD9-81ED-4DB2-BD59-A6C34878D82A}">
                    <a16:rowId xmlns:a16="http://schemas.microsoft.com/office/drawing/2014/main" val="3381003361"/>
                  </a:ext>
                </a:extLst>
              </a:tr>
              <a:tr h="464752">
                <a:tc vMerge="1">
                  <a:txBody>
                    <a:bodyPr/>
                    <a:lstStyle/>
                    <a:p>
                      <a:endParaRPr lang="en-US" sz="1400" dirty="0"/>
                    </a:p>
                  </a:txBody>
                  <a:tcPr marL="180000" marT="108000">
                    <a:lnL w="12700" cap="flat" cmpd="sng" algn="ctr">
                      <a:solidFill>
                        <a:schemeClr val="bg1"/>
                      </a:solidFill>
                      <a:prstDash val="solid"/>
                      <a:round/>
                      <a:headEnd type="none" w="med" len="med"/>
                      <a:tailEnd type="none" w="med" len="med"/>
                    </a:lnL>
                    <a:lnR w="6350" cap="flat" cmpd="sng" algn="ctr">
                      <a:solidFill>
                        <a:srgbClr val="AFABAB"/>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300" dirty="0">
                          <a:solidFill>
                            <a:srgbClr val="4F575D"/>
                          </a:solidFill>
                        </a:rPr>
                        <a:t>Contingency</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300" b="0" kern="1200" dirty="0">
                          <a:solidFill>
                            <a:srgbClr val="4F575D"/>
                          </a:solidFill>
                          <a:latin typeface="+mn-lt"/>
                          <a:ea typeface="+mn-ea"/>
                          <a:cs typeface="+mn-cs"/>
                        </a:rPr>
                        <a:t>C$369</a:t>
                      </a:r>
                    </a:p>
                  </a:txBody>
                  <a:tcPr anchor="ctr">
                    <a:lnL w="6350" cap="flat" cmpd="sng" algn="ctr">
                      <a:solidFill>
                        <a:srgbClr val="AFABAB"/>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chemeClr val="bg1"/>
                    </a:solidFill>
                  </a:tcPr>
                </a:tc>
                <a:extLst>
                  <a:ext uri="{0D108BD9-81ED-4DB2-BD59-A6C34878D82A}">
                    <a16:rowId xmlns:a16="http://schemas.microsoft.com/office/drawing/2014/main" val="1635203286"/>
                  </a:ext>
                </a:extLst>
              </a:tr>
              <a:tr h="464752">
                <a:tc vMerge="1">
                  <a:txBody>
                    <a:bodyPr/>
                    <a:lstStyle/>
                    <a:p>
                      <a:endParaRPr lang="en-US" sz="1400" dirty="0"/>
                    </a:p>
                  </a:txBody>
                  <a:tcPr marL="180000" marT="108000">
                    <a:lnL w="12700" cap="flat" cmpd="sng" algn="ctr">
                      <a:solidFill>
                        <a:schemeClr val="bg1"/>
                      </a:solidFill>
                      <a:prstDash val="solid"/>
                      <a:round/>
                      <a:headEnd type="none" w="med" len="med"/>
                      <a:tailEnd type="none" w="med" len="med"/>
                    </a:lnL>
                    <a:lnR w="6350" cap="flat" cmpd="sng" algn="ctr">
                      <a:solidFill>
                        <a:srgbClr val="AFABAB"/>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300" b="1" dirty="0">
                          <a:solidFill>
                            <a:srgbClr val="4F575D"/>
                          </a:solidFill>
                        </a:rPr>
                        <a:t>Subtotal</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300" b="1" kern="1200" dirty="0">
                          <a:solidFill>
                            <a:srgbClr val="4F575D"/>
                          </a:solidFill>
                          <a:latin typeface="+mn-lt"/>
                          <a:ea typeface="+mn-ea"/>
                          <a:cs typeface="+mn-cs"/>
                        </a:rPr>
                        <a:t>C$2,916</a:t>
                      </a:r>
                    </a:p>
                  </a:txBody>
                  <a:tcPr anchor="ctr">
                    <a:lnL w="6350" cap="flat" cmpd="sng" algn="ctr">
                      <a:solidFill>
                        <a:srgbClr val="AFABAB"/>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AFABA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extLst>
                  <a:ext uri="{0D108BD9-81ED-4DB2-BD59-A6C34878D82A}">
                    <a16:rowId xmlns:a16="http://schemas.microsoft.com/office/drawing/2014/main" val="3300034689"/>
                  </a:ext>
                </a:extLst>
              </a:tr>
              <a:tr h="464752">
                <a:tc rowSpan="4">
                  <a:txBody>
                    <a:bodyPr/>
                    <a:lstStyle/>
                    <a:p>
                      <a:pPr marL="0" indent="0">
                        <a:lnSpc>
                          <a:spcPct val="100000"/>
                        </a:lnSpc>
                        <a:spcBef>
                          <a:spcPts val="0"/>
                        </a:spcBef>
                        <a:buNone/>
                      </a:pPr>
                      <a:r>
                        <a:rPr lang="en-US" sz="1400" b="1" kern="1200" cap="all" dirty="0">
                          <a:solidFill>
                            <a:srgbClr val="A6610C"/>
                          </a:solidFill>
                          <a:latin typeface="+mn-lt"/>
                          <a:ea typeface="+mn-ea"/>
                          <a:cs typeface="+mn-cs"/>
                        </a:rPr>
                        <a:t>MINE</a:t>
                      </a:r>
                    </a:p>
                  </a:txBody>
                  <a:tcPr marL="180000" marT="108000">
                    <a:lnL w="12700" cap="flat" cmpd="sng" algn="ctr">
                      <a:solidFill>
                        <a:schemeClr val="bg1"/>
                      </a:solidFill>
                      <a:prstDash val="solid"/>
                      <a:round/>
                      <a:headEnd type="none" w="med" len="med"/>
                      <a:tailEnd type="none" w="med" len="med"/>
                    </a:lnL>
                    <a:lnR w="6350" cap="flat" cmpd="sng" algn="ctr">
                      <a:solidFill>
                        <a:srgbClr val="AFABAB"/>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300" kern="1200" dirty="0">
                          <a:solidFill>
                            <a:srgbClr val="4F575D"/>
                          </a:solidFill>
                          <a:latin typeface="+mn-lt"/>
                          <a:ea typeface="+mn-ea"/>
                          <a:cs typeface="+mn-cs"/>
                        </a:rPr>
                        <a:t>Mine Equipment</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4"/>
                    </a:solidFill>
                  </a:tcPr>
                </a:tc>
                <a:tc>
                  <a:txBody>
                    <a:bodyPr/>
                    <a:lstStyle/>
                    <a:p>
                      <a:pPr marL="0" marR="0" lvl="0" indent="0" algn="r" defTabSz="914400" rtl="0" eaLnBrk="1" fontAlgn="auto" latinLnBrk="0" hangingPunct="1">
                        <a:lnSpc>
                          <a:spcPts val="1680"/>
                        </a:lnSpc>
                        <a:spcBef>
                          <a:spcPts val="0"/>
                        </a:spcBef>
                        <a:spcAft>
                          <a:spcPts val="0"/>
                        </a:spcAft>
                        <a:buClrTx/>
                        <a:buSzTx/>
                        <a:buFontTx/>
                        <a:buNone/>
                        <a:tabLst/>
                        <a:defRPr/>
                      </a:pPr>
                      <a:r>
                        <a:rPr lang="en-US" sz="1300" kern="1200" dirty="0">
                          <a:solidFill>
                            <a:srgbClr val="4F575D"/>
                          </a:solidFill>
                          <a:latin typeface="+mn-lt"/>
                          <a:ea typeface="+mn-ea"/>
                          <a:cs typeface="+mn-cs"/>
                        </a:rPr>
                        <a:t>C$433</a:t>
                      </a:r>
                    </a:p>
                  </a:txBody>
                  <a:tcPr anchor="ctr">
                    <a:lnL w="6350" cap="flat" cmpd="sng" algn="ctr">
                      <a:solidFill>
                        <a:srgbClr val="AFABAB"/>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4"/>
                    </a:solidFill>
                  </a:tcPr>
                </a:tc>
                <a:extLst>
                  <a:ext uri="{0D108BD9-81ED-4DB2-BD59-A6C34878D82A}">
                    <a16:rowId xmlns:a16="http://schemas.microsoft.com/office/drawing/2014/main" val="450869377"/>
                  </a:ext>
                </a:extLst>
              </a:tr>
              <a:tr h="464752">
                <a:tc vMerge="1">
                  <a:txBody>
                    <a:bodyPr/>
                    <a:lstStyle/>
                    <a:p>
                      <a:endParaRPr lang="en-CA"/>
                    </a:p>
                  </a:txBody>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300" kern="1200" dirty="0">
                          <a:solidFill>
                            <a:srgbClr val="4F575D"/>
                          </a:solidFill>
                          <a:latin typeface="+mn-lt"/>
                          <a:ea typeface="+mn-ea"/>
                          <a:cs typeface="+mn-cs"/>
                        </a:rPr>
                        <a:t>Mine Pre-production</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4"/>
                    </a:solidFill>
                  </a:tcPr>
                </a:tc>
                <a:tc>
                  <a:txBody>
                    <a:bodyPr/>
                    <a:lstStyle/>
                    <a:p>
                      <a:pPr marL="0" marR="0" lvl="0" indent="0" algn="r" defTabSz="914400" rtl="0" eaLnBrk="1" fontAlgn="auto" latinLnBrk="0" hangingPunct="1">
                        <a:lnSpc>
                          <a:spcPts val="1680"/>
                        </a:lnSpc>
                        <a:spcBef>
                          <a:spcPts val="0"/>
                        </a:spcBef>
                        <a:spcAft>
                          <a:spcPts val="0"/>
                        </a:spcAft>
                        <a:buClrTx/>
                        <a:buSzTx/>
                        <a:buFontTx/>
                        <a:buNone/>
                        <a:tabLst/>
                        <a:defRPr/>
                      </a:pPr>
                      <a:r>
                        <a:rPr lang="en-US" sz="1300" kern="1200" dirty="0">
                          <a:solidFill>
                            <a:srgbClr val="4F575D"/>
                          </a:solidFill>
                          <a:latin typeface="+mn-lt"/>
                          <a:ea typeface="+mn-ea"/>
                          <a:cs typeface="+mn-cs"/>
                        </a:rPr>
                        <a:t>C$228</a:t>
                      </a:r>
                    </a:p>
                  </a:txBody>
                  <a:tcPr anchor="ctr">
                    <a:lnL w="6350" cap="flat" cmpd="sng" algn="ctr">
                      <a:solidFill>
                        <a:srgbClr val="AFABAB"/>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4"/>
                    </a:solidFill>
                  </a:tcPr>
                </a:tc>
                <a:extLst>
                  <a:ext uri="{0D108BD9-81ED-4DB2-BD59-A6C34878D82A}">
                    <a16:rowId xmlns:a16="http://schemas.microsoft.com/office/drawing/2014/main" val="2229060203"/>
                  </a:ext>
                </a:extLst>
              </a:tr>
              <a:tr h="464752">
                <a:tc vMerge="1">
                  <a:txBody>
                    <a:bodyPr/>
                    <a:lstStyle/>
                    <a:p>
                      <a:endParaRPr lang="en-CA"/>
                    </a:p>
                  </a:txBody>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300" b="1" kern="1200" dirty="0">
                          <a:solidFill>
                            <a:srgbClr val="4F575D"/>
                          </a:solidFill>
                          <a:latin typeface="+mn-lt"/>
                          <a:ea typeface="+mn-ea"/>
                          <a:cs typeface="+mn-cs"/>
                        </a:rPr>
                        <a:t>Subtotal</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4"/>
                    </a:solidFill>
                  </a:tcPr>
                </a:tc>
                <a:tc>
                  <a:txBody>
                    <a:bodyPr/>
                    <a:lstStyle/>
                    <a:p>
                      <a:pPr marL="0" marR="0" lvl="0" indent="0" algn="r" defTabSz="914400" rtl="0" eaLnBrk="1" fontAlgn="auto" latinLnBrk="0" hangingPunct="1">
                        <a:lnSpc>
                          <a:spcPts val="1680"/>
                        </a:lnSpc>
                        <a:spcBef>
                          <a:spcPts val="0"/>
                        </a:spcBef>
                        <a:spcAft>
                          <a:spcPts val="0"/>
                        </a:spcAft>
                        <a:buClrTx/>
                        <a:buSzTx/>
                        <a:buFontTx/>
                        <a:buNone/>
                        <a:tabLst/>
                        <a:defRPr/>
                      </a:pPr>
                      <a:r>
                        <a:rPr lang="en-US" sz="1300" b="1" kern="1200" dirty="0">
                          <a:solidFill>
                            <a:srgbClr val="4F575D"/>
                          </a:solidFill>
                          <a:latin typeface="+mn-lt"/>
                          <a:ea typeface="+mn-ea"/>
                          <a:cs typeface="+mn-cs"/>
                        </a:rPr>
                        <a:t>C$661</a:t>
                      </a:r>
                    </a:p>
                  </a:txBody>
                  <a:tcPr anchor="ctr">
                    <a:lnL w="6350" cap="flat" cmpd="sng" algn="ctr">
                      <a:solidFill>
                        <a:srgbClr val="AFABAB"/>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4"/>
                    </a:solidFill>
                  </a:tcPr>
                </a:tc>
                <a:extLst>
                  <a:ext uri="{0D108BD9-81ED-4DB2-BD59-A6C34878D82A}">
                    <a16:rowId xmlns:a16="http://schemas.microsoft.com/office/drawing/2014/main" val="476254827"/>
                  </a:ext>
                </a:extLst>
              </a:tr>
              <a:tr h="464752">
                <a:tc vMerge="1">
                  <a:txBody>
                    <a:bodyPr/>
                    <a:lstStyle/>
                    <a:p>
                      <a:pPr marL="0" indent="0">
                        <a:lnSpc>
                          <a:spcPct val="100000"/>
                        </a:lnSpc>
                        <a:spcBef>
                          <a:spcPts val="0"/>
                        </a:spcBef>
                        <a:buNone/>
                      </a:pPr>
                      <a:endParaRPr lang="en-US" sz="1200" dirty="0">
                        <a:solidFill>
                          <a:srgbClr val="4D4D4D"/>
                        </a:solidFill>
                      </a:endParaRPr>
                    </a:p>
                  </a:txBody>
                  <a:tcPr marL="180000" marT="108000">
                    <a:lnL w="12700" cap="flat" cmpd="sng" algn="ctr">
                      <a:solidFill>
                        <a:schemeClr val="bg1"/>
                      </a:solidFill>
                      <a:prstDash val="solid"/>
                      <a:round/>
                      <a:headEnd type="none" w="med" len="med"/>
                      <a:tailEnd type="none" w="med" len="med"/>
                    </a:lnL>
                    <a:lnR w="6350" cap="flat" cmpd="sng" algn="ctr">
                      <a:solidFill>
                        <a:srgbClr val="AFABAB"/>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300" b="1" kern="1200" dirty="0">
                          <a:solidFill>
                            <a:srgbClr val="4F575D"/>
                          </a:solidFill>
                          <a:latin typeface="+mn-lt"/>
                          <a:ea typeface="+mn-ea"/>
                          <a:cs typeface="+mn-cs"/>
                        </a:rPr>
                        <a:t>Owners Costs</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ts val="1680"/>
                        </a:lnSpc>
                        <a:spcBef>
                          <a:spcPts val="0"/>
                        </a:spcBef>
                        <a:spcAft>
                          <a:spcPts val="0"/>
                        </a:spcAft>
                        <a:buClrTx/>
                        <a:buSzTx/>
                        <a:buFontTx/>
                        <a:buNone/>
                        <a:tabLst/>
                        <a:defRPr/>
                      </a:pPr>
                      <a:r>
                        <a:rPr lang="en-US" sz="1300" b="1" kern="1200" dirty="0">
                          <a:solidFill>
                            <a:srgbClr val="4F575D"/>
                          </a:solidFill>
                          <a:latin typeface="+mn-lt"/>
                          <a:ea typeface="+mn-ea"/>
                          <a:cs typeface="+mn-cs"/>
                        </a:rPr>
                        <a:t>C$41</a:t>
                      </a:r>
                    </a:p>
                  </a:txBody>
                  <a:tcPr anchor="ctr">
                    <a:lnL w="6350" cap="flat" cmpd="sng" algn="ctr">
                      <a:solidFill>
                        <a:srgbClr val="AFABAB"/>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AFABA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extLst>
                  <a:ext uri="{0D108BD9-81ED-4DB2-BD59-A6C34878D82A}">
                    <a16:rowId xmlns:a16="http://schemas.microsoft.com/office/drawing/2014/main" val="260791395"/>
                  </a:ext>
                </a:extLst>
              </a:tr>
              <a:tr h="464752">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cap="all" dirty="0">
                          <a:solidFill>
                            <a:srgbClr val="A6610C"/>
                          </a:solidFill>
                          <a:latin typeface="+mn-lt"/>
                          <a:ea typeface="+mn-ea"/>
                          <a:cs typeface="+mn-cs"/>
                        </a:rPr>
                        <a:t>SUSTAINING &amp; TOTAL </a:t>
                      </a:r>
                    </a:p>
                    <a:p>
                      <a:pPr marL="0" indent="0">
                        <a:lnSpc>
                          <a:spcPct val="100000"/>
                        </a:lnSpc>
                        <a:spcBef>
                          <a:spcPts val="0"/>
                        </a:spcBef>
                        <a:buNone/>
                      </a:pPr>
                      <a:endParaRPr lang="en-US" sz="1400" b="1" kern="1200" cap="all" dirty="0">
                        <a:solidFill>
                          <a:srgbClr val="A6610C"/>
                        </a:solidFill>
                        <a:latin typeface="+mn-lt"/>
                        <a:ea typeface="+mn-ea"/>
                        <a:cs typeface="+mn-cs"/>
                      </a:endParaRPr>
                    </a:p>
                  </a:txBody>
                  <a:tcPr marL="180000" marT="108000">
                    <a:lnL w="12700" cap="flat" cmpd="sng" algn="ctr">
                      <a:solidFill>
                        <a:schemeClr val="bg1"/>
                      </a:solidFill>
                      <a:prstDash val="solid"/>
                      <a:round/>
                      <a:headEnd type="none" w="med" len="med"/>
                      <a:tailEnd type="none" w="med" len="med"/>
                    </a:lnL>
                    <a:lnR w="6350" cap="flat" cmpd="sng" algn="ctr">
                      <a:solidFill>
                        <a:srgbClr val="AFABAB"/>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300" b="1" kern="1200" dirty="0">
                          <a:solidFill>
                            <a:srgbClr val="4F575D"/>
                          </a:solidFill>
                          <a:latin typeface="+mn-lt"/>
                          <a:ea typeface="+mn-ea"/>
                          <a:cs typeface="+mn-cs"/>
                        </a:rPr>
                        <a:t>Total Initial Capital</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ts val="1680"/>
                        </a:lnSpc>
                        <a:spcBef>
                          <a:spcPts val="0"/>
                        </a:spcBef>
                        <a:spcAft>
                          <a:spcPts val="0"/>
                        </a:spcAft>
                        <a:buClrTx/>
                        <a:buSzTx/>
                        <a:buFontTx/>
                        <a:buNone/>
                        <a:tabLst/>
                        <a:defRPr/>
                      </a:pPr>
                      <a:r>
                        <a:rPr lang="en-US" sz="1300" b="1" kern="1200" dirty="0">
                          <a:solidFill>
                            <a:srgbClr val="4F575D"/>
                          </a:solidFill>
                          <a:latin typeface="+mn-lt"/>
                          <a:ea typeface="+mn-ea"/>
                          <a:cs typeface="+mn-cs"/>
                        </a:rPr>
                        <a:t>C$3,618</a:t>
                      </a:r>
                    </a:p>
                  </a:txBody>
                  <a:tcPr anchor="ctr">
                    <a:lnL w="6350" cap="flat" cmpd="sng" algn="ctr">
                      <a:solidFill>
                        <a:srgbClr val="AFABAB"/>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chemeClr val="bg1"/>
                    </a:solidFill>
                  </a:tcPr>
                </a:tc>
                <a:extLst>
                  <a:ext uri="{0D108BD9-81ED-4DB2-BD59-A6C34878D82A}">
                    <a16:rowId xmlns:a16="http://schemas.microsoft.com/office/drawing/2014/main" val="2854015441"/>
                  </a:ext>
                </a:extLst>
              </a:tr>
              <a:tr h="464752">
                <a:tc vMerge="1">
                  <a:txBody>
                    <a:bodyPr/>
                    <a:lstStyle/>
                    <a:p>
                      <a:pPr marL="0" indent="0">
                        <a:lnSpc>
                          <a:spcPct val="100000"/>
                        </a:lnSpc>
                        <a:spcBef>
                          <a:spcPts val="0"/>
                        </a:spcBef>
                        <a:buNone/>
                      </a:pPr>
                      <a:endParaRPr lang="en-US" sz="1200" dirty="0">
                        <a:solidFill>
                          <a:srgbClr val="4D4D4D"/>
                        </a:solidFill>
                      </a:endParaRPr>
                    </a:p>
                  </a:txBody>
                  <a:tcPr marL="180000" marT="108000">
                    <a:lnL w="12700" cap="flat" cmpd="sng" algn="ctr">
                      <a:solidFill>
                        <a:schemeClr val="bg1"/>
                      </a:solidFill>
                      <a:prstDash val="solid"/>
                      <a:round/>
                      <a:headEnd type="none" w="med" len="med"/>
                      <a:tailEnd type="none" w="med" len="med"/>
                    </a:lnL>
                    <a:lnR w="6350" cap="flat" cmpd="sng" algn="ctr">
                      <a:solidFill>
                        <a:srgbClr val="AFABAB"/>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300" b="0" kern="1200" dirty="0">
                          <a:solidFill>
                            <a:srgbClr val="4F575D"/>
                          </a:solidFill>
                          <a:latin typeface="+mn-lt"/>
                          <a:ea typeface="+mn-ea"/>
                          <a:cs typeface="+mn-cs"/>
                        </a:rPr>
                        <a:t>Total Sustaining Capital</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ts val="1680"/>
                        </a:lnSpc>
                        <a:spcBef>
                          <a:spcPts val="0"/>
                        </a:spcBef>
                        <a:spcAft>
                          <a:spcPts val="0"/>
                        </a:spcAft>
                        <a:buClrTx/>
                        <a:buSzTx/>
                        <a:buFontTx/>
                        <a:buNone/>
                        <a:tabLst/>
                        <a:defRPr/>
                      </a:pPr>
                      <a:r>
                        <a:rPr lang="en-US" sz="1300" b="0" kern="1200" dirty="0">
                          <a:solidFill>
                            <a:srgbClr val="4F575D"/>
                          </a:solidFill>
                          <a:latin typeface="+mn-lt"/>
                          <a:ea typeface="+mn-ea"/>
                          <a:cs typeface="+mn-cs"/>
                        </a:rPr>
                        <a:t>C$751</a:t>
                      </a:r>
                    </a:p>
                  </a:txBody>
                  <a:tcPr anchor="ctr">
                    <a:lnL w="6350" cap="flat" cmpd="sng" algn="ctr">
                      <a:solidFill>
                        <a:srgbClr val="AFABAB"/>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chemeClr val="bg1"/>
                    </a:solidFill>
                  </a:tcPr>
                </a:tc>
                <a:extLst>
                  <a:ext uri="{0D108BD9-81ED-4DB2-BD59-A6C34878D82A}">
                    <a16:rowId xmlns:a16="http://schemas.microsoft.com/office/drawing/2014/main" val="2980449683"/>
                  </a:ext>
                </a:extLst>
              </a:tr>
              <a:tr h="464752">
                <a:tc vMerge="1">
                  <a:txBody>
                    <a:bodyPr/>
                    <a:lstStyle/>
                    <a:p>
                      <a:pPr marL="0" indent="0">
                        <a:lnSpc>
                          <a:spcPct val="100000"/>
                        </a:lnSpc>
                        <a:spcBef>
                          <a:spcPts val="0"/>
                        </a:spcBef>
                        <a:buNone/>
                      </a:pPr>
                      <a:endParaRPr lang="en-US" sz="1200" dirty="0">
                        <a:solidFill>
                          <a:srgbClr val="4D4D4D"/>
                        </a:solidFill>
                      </a:endParaRPr>
                    </a:p>
                  </a:txBody>
                  <a:tcPr marL="180000" marT="108000">
                    <a:lnL w="12700" cap="flat" cmpd="sng" algn="ctr">
                      <a:solidFill>
                        <a:schemeClr val="bg1"/>
                      </a:solidFill>
                      <a:prstDash val="solid"/>
                      <a:round/>
                      <a:headEnd type="none" w="med" len="med"/>
                      <a:tailEnd type="none" w="med" len="med"/>
                    </a:lnL>
                    <a:lnR w="6350" cap="flat" cmpd="sng" algn="ctr">
                      <a:solidFill>
                        <a:srgbClr val="AFABAB"/>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300" b="1" kern="1200" dirty="0">
                          <a:solidFill>
                            <a:srgbClr val="4F575D"/>
                          </a:solidFill>
                          <a:latin typeface="+mn-lt"/>
                          <a:ea typeface="+mn-ea"/>
                          <a:cs typeface="+mn-cs"/>
                        </a:rPr>
                        <a:t>Total Life-Of-Mine Capital</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ts val="1680"/>
                        </a:lnSpc>
                        <a:spcBef>
                          <a:spcPts val="0"/>
                        </a:spcBef>
                        <a:spcAft>
                          <a:spcPts val="0"/>
                        </a:spcAft>
                        <a:buClrTx/>
                        <a:buSzTx/>
                        <a:buFontTx/>
                        <a:buNone/>
                        <a:tabLst/>
                        <a:defRPr/>
                      </a:pPr>
                      <a:r>
                        <a:rPr lang="en-US" sz="1300" b="1" kern="1200" dirty="0">
                          <a:solidFill>
                            <a:srgbClr val="4F575D"/>
                          </a:solidFill>
                          <a:latin typeface="+mn-lt"/>
                          <a:ea typeface="+mn-ea"/>
                          <a:cs typeface="+mn-cs"/>
                        </a:rPr>
                        <a:t>C$4,369</a:t>
                      </a:r>
                    </a:p>
                  </a:txBody>
                  <a:tcPr anchor="ctr">
                    <a:lnL w="6350" cap="flat" cmpd="sng" algn="ctr">
                      <a:solidFill>
                        <a:srgbClr val="AFABAB"/>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AFABA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extLst>
                  <a:ext uri="{0D108BD9-81ED-4DB2-BD59-A6C34878D82A}">
                    <a16:rowId xmlns:a16="http://schemas.microsoft.com/office/drawing/2014/main" val="1660542197"/>
                  </a:ext>
                </a:extLst>
              </a:tr>
            </a:tbl>
          </a:graphicData>
        </a:graphic>
      </p:graphicFrame>
      <p:pic>
        <p:nvPicPr>
          <p:cNvPr id="4" name="Picture 3">
            <a:extLst>
              <a:ext uri="{FF2B5EF4-FFF2-40B4-BE49-F238E27FC236}">
                <a16:creationId xmlns:a16="http://schemas.microsoft.com/office/drawing/2014/main" id="{C5F8F9E4-453D-F149-A760-E7724A91552D}"/>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2" r="2072" b="3210"/>
          <a:stretch/>
        </p:blipFill>
        <p:spPr>
          <a:xfrm>
            <a:off x="7327875" y="957131"/>
            <a:ext cx="4781575" cy="5418896"/>
          </a:xfrm>
          <a:prstGeom prst="rect">
            <a:avLst/>
          </a:prstGeom>
          <a:ln w="12700">
            <a:solidFill>
              <a:schemeClr val="bg2">
                <a:lumMod val="90000"/>
              </a:schemeClr>
            </a:solidFill>
          </a:ln>
        </p:spPr>
      </p:pic>
      <p:sp>
        <p:nvSpPr>
          <p:cNvPr id="12" name="Rectangle 11">
            <a:extLst>
              <a:ext uri="{FF2B5EF4-FFF2-40B4-BE49-F238E27FC236}">
                <a16:creationId xmlns:a16="http://schemas.microsoft.com/office/drawing/2014/main" id="{CECEDBB9-84CC-4DAA-AFBF-11DD01CB6570}"/>
              </a:ext>
            </a:extLst>
          </p:cNvPr>
          <p:cNvSpPr/>
          <p:nvPr/>
        </p:nvSpPr>
        <p:spPr>
          <a:xfrm>
            <a:off x="6231062" y="5062037"/>
            <a:ext cx="794546" cy="288000"/>
          </a:xfrm>
          <a:prstGeom prst="rect">
            <a:avLst/>
          </a:prstGeom>
          <a:solidFill>
            <a:srgbClr val="81A173">
              <a:alpha val="19846"/>
            </a:srgbClr>
          </a:solidFill>
          <a:ln w="28575">
            <a:solidFill>
              <a:srgbClr val="81A17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ooter Placeholder 1">
            <a:extLst>
              <a:ext uri="{FF2B5EF4-FFF2-40B4-BE49-F238E27FC236}">
                <a16:creationId xmlns:a16="http://schemas.microsoft.com/office/drawing/2014/main" id="{AD82F8B2-E913-D6C6-D329-D65383D918E7}"/>
              </a:ext>
            </a:extLst>
          </p:cNvPr>
          <p:cNvSpPr txBox="1">
            <a:spLocks/>
          </p:cNvSpPr>
          <p:nvPr/>
        </p:nvSpPr>
        <p:spPr>
          <a:xfrm>
            <a:off x="192090" y="6463057"/>
            <a:ext cx="9702984" cy="223138"/>
          </a:xfrm>
          <a:prstGeom prst="rect">
            <a:avLst/>
          </a:prstGeom>
        </p:spPr>
        <p:txBody>
          <a:bodyPr vert="horz" wrap="square" lIns="0" tIns="45720" rIns="0" bIns="45720" rtlCol="0" anchor="ctr">
            <a:spAutoFit/>
          </a:bodyPr>
          <a:lstStyle>
            <a:defPPr>
              <a:defRPr lang="en-ES"/>
            </a:defPPr>
            <a:lvl1pPr marL="0" indent="0" algn="l" defTabSz="914400" rtl="0" eaLnBrk="1" latinLnBrk="0" hangingPunct="1">
              <a:buFontTx/>
              <a:buNone/>
              <a:defRPr lang="en-CA" sz="850" kern="1200">
                <a:solidFill>
                  <a:srgbClr val="47606D"/>
                </a:solidFill>
                <a:effectLst/>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Note: Based on Casino Copper-Gold 2022 Feasibility Study at base case metal prices. See “Notes” in Appendix.</a:t>
            </a:r>
          </a:p>
        </p:txBody>
      </p:sp>
    </p:spTree>
    <p:extLst>
      <p:ext uri="{BB962C8B-B14F-4D97-AF65-F5344CB8AC3E}">
        <p14:creationId xmlns:p14="http://schemas.microsoft.com/office/powerpoint/2010/main" val="2804019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683253-55C9-8994-9CC1-79EEFBD67925}"/>
              </a:ext>
            </a:extLst>
          </p:cNvPr>
          <p:cNvPicPr>
            <a:picLocks noChangeAspect="1"/>
          </p:cNvPicPr>
          <p:nvPr/>
        </p:nvPicPr>
        <p:blipFill>
          <a:blip r:embed="rId3"/>
          <a:stretch>
            <a:fillRect/>
          </a:stretch>
        </p:blipFill>
        <p:spPr>
          <a:xfrm>
            <a:off x="710184" y="1032510"/>
            <a:ext cx="10771632" cy="4792980"/>
          </a:xfrm>
          <a:prstGeom prst="rect">
            <a:avLst/>
          </a:prstGeom>
        </p:spPr>
      </p:pic>
      <p:sp>
        <p:nvSpPr>
          <p:cNvPr id="2" name="Title 1">
            <a:extLst>
              <a:ext uri="{FF2B5EF4-FFF2-40B4-BE49-F238E27FC236}">
                <a16:creationId xmlns:a16="http://schemas.microsoft.com/office/drawing/2014/main" id="{DE4D2ABA-D952-CA4F-B46F-E2FB9318D99F}"/>
              </a:ext>
            </a:extLst>
          </p:cNvPr>
          <p:cNvSpPr>
            <a:spLocks noGrp="1"/>
          </p:cNvSpPr>
          <p:nvPr>
            <p:ph type="title"/>
          </p:nvPr>
        </p:nvSpPr>
        <p:spPr>
          <a:xfrm>
            <a:off x="237343" y="387061"/>
            <a:ext cx="9917310" cy="412934"/>
          </a:xfrm>
        </p:spPr>
        <p:txBody>
          <a:bodyPr/>
          <a:lstStyle/>
          <a:p>
            <a:pPr>
              <a:lnSpc>
                <a:spcPts val="2500"/>
              </a:lnSpc>
            </a:pPr>
            <a:r>
              <a:rPr lang="en-US" dirty="0"/>
              <a:t>COPPER DEVELOPMENT PROJECT </a:t>
            </a:r>
            <a:r>
              <a:rPr lang="en-US" b="1" dirty="0">
                <a:solidFill>
                  <a:srgbClr val="46616D"/>
                </a:solidFill>
                <a:latin typeface="Arial Black" panose="020B0604020202020204" pitchFamily="34" charset="0"/>
                <a:cs typeface="Arial Black" panose="020B0604020202020204" pitchFamily="34" charset="0"/>
              </a:rPr>
              <a:t>CAPITAL INTENSITY</a:t>
            </a:r>
          </a:p>
        </p:txBody>
      </p:sp>
      <p:sp>
        <p:nvSpPr>
          <p:cNvPr id="8" name="Slide Number Placeholder 4">
            <a:extLst>
              <a:ext uri="{FF2B5EF4-FFF2-40B4-BE49-F238E27FC236}">
                <a16:creationId xmlns:a16="http://schemas.microsoft.com/office/drawing/2014/main" id="{DA79452F-8E34-0246-B10F-F2A07C734E78}"/>
              </a:ext>
            </a:extLst>
          </p:cNvPr>
          <p:cNvSpPr>
            <a:spLocks noGrp="1"/>
          </p:cNvSpPr>
          <p:nvPr>
            <p:ph type="sldNum" sz="quarter" idx="12"/>
          </p:nvPr>
        </p:nvSpPr>
        <p:spPr/>
        <p:txBody>
          <a:bodyPr/>
          <a:lstStyle/>
          <a:p>
            <a:fld id="{B4BF503D-18A3-9041-84E8-1916E563D54F}" type="slidenum">
              <a:rPr lang="en-US" smtClean="0"/>
              <a:pPr/>
              <a:t>21</a:t>
            </a:fld>
            <a:endParaRPr lang="en-US" dirty="0"/>
          </a:p>
        </p:txBody>
      </p:sp>
      <p:sp>
        <p:nvSpPr>
          <p:cNvPr id="16" name="TextBox 15">
            <a:extLst>
              <a:ext uri="{FF2B5EF4-FFF2-40B4-BE49-F238E27FC236}">
                <a16:creationId xmlns:a16="http://schemas.microsoft.com/office/drawing/2014/main" id="{BB99D663-FD95-73B8-AA1D-C638FAD3415F}"/>
              </a:ext>
            </a:extLst>
          </p:cNvPr>
          <p:cNvSpPr txBox="1"/>
          <p:nvPr/>
        </p:nvSpPr>
        <p:spPr>
          <a:xfrm>
            <a:off x="6105596" y="2110979"/>
            <a:ext cx="2100255" cy="461665"/>
          </a:xfrm>
          <a:prstGeom prst="rect">
            <a:avLst/>
          </a:prstGeom>
          <a:solidFill>
            <a:srgbClr val="81A173"/>
          </a:solidFill>
          <a:ln>
            <a:solidFill>
              <a:srgbClr val="81A173"/>
            </a:solidFill>
          </a:ln>
        </p:spPr>
        <p:txBody>
          <a:bodyPr wrap="square" rtlCol="0">
            <a:spAutoFit/>
          </a:bodyPr>
          <a:lstStyle/>
          <a:p>
            <a:pPr algn="ctr"/>
            <a:r>
              <a:rPr lang="en-US" sz="1200" b="1" dirty="0">
                <a:solidFill>
                  <a:schemeClr val="bg1"/>
                </a:solidFill>
              </a:rPr>
              <a:t>CASINO</a:t>
            </a:r>
            <a:endParaRPr lang="en-US" sz="1200" dirty="0">
              <a:solidFill>
                <a:schemeClr val="bg1"/>
              </a:solidFill>
            </a:endParaRPr>
          </a:p>
          <a:p>
            <a:pPr algn="ctr"/>
            <a:r>
              <a:rPr lang="en-US" sz="1200" b="1" dirty="0">
                <a:solidFill>
                  <a:schemeClr val="bg1"/>
                </a:solidFill>
              </a:rPr>
              <a:t>COPPER-GOLD PROJECT</a:t>
            </a:r>
          </a:p>
        </p:txBody>
      </p:sp>
      <p:sp>
        <p:nvSpPr>
          <p:cNvPr id="17" name="Rectangle 16">
            <a:extLst>
              <a:ext uri="{FF2B5EF4-FFF2-40B4-BE49-F238E27FC236}">
                <a16:creationId xmlns:a16="http://schemas.microsoft.com/office/drawing/2014/main" id="{B6C2F31D-0E3C-BC28-8A15-E3D3F73794A4}"/>
              </a:ext>
            </a:extLst>
          </p:cNvPr>
          <p:cNvSpPr/>
          <p:nvPr/>
        </p:nvSpPr>
        <p:spPr>
          <a:xfrm>
            <a:off x="6975968" y="2872870"/>
            <a:ext cx="359510" cy="2139113"/>
          </a:xfrm>
          <a:prstGeom prst="rect">
            <a:avLst/>
          </a:prstGeom>
          <a:solidFill>
            <a:srgbClr val="81A173">
              <a:alpha val="20190"/>
            </a:srgbClr>
          </a:solidFill>
          <a:ln>
            <a:solidFill>
              <a:srgbClr val="81A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ctr" defTabSz="914400" rtl="0" eaLnBrk="1" latinLnBrk="0" hangingPunct="1"/>
            <a:endParaRPr lang="en-US" sz="1100" kern="1200" dirty="0">
              <a:solidFill>
                <a:schemeClr val="lt1"/>
              </a:solidFill>
              <a:latin typeface="+mn-lt"/>
              <a:ea typeface="+mn-ea"/>
              <a:cs typeface="+mn-cs"/>
            </a:endParaRPr>
          </a:p>
        </p:txBody>
      </p:sp>
      <p:pic>
        <p:nvPicPr>
          <p:cNvPr id="30" name="Picture 29">
            <a:extLst>
              <a:ext uri="{FF2B5EF4-FFF2-40B4-BE49-F238E27FC236}">
                <a16:creationId xmlns:a16="http://schemas.microsoft.com/office/drawing/2014/main" id="{AA6C1D48-31F6-BAFF-F5C7-63854FDFDBE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12297" y="2676842"/>
            <a:ext cx="486852" cy="486852"/>
          </a:xfrm>
          <a:prstGeom prst="rect">
            <a:avLst/>
          </a:prstGeom>
        </p:spPr>
      </p:pic>
      <p:sp>
        <p:nvSpPr>
          <p:cNvPr id="5" name="TextBox 4">
            <a:extLst>
              <a:ext uri="{FF2B5EF4-FFF2-40B4-BE49-F238E27FC236}">
                <a16:creationId xmlns:a16="http://schemas.microsoft.com/office/drawing/2014/main" id="{E1D82983-7A72-0DB2-79D5-03B97E3621E3}"/>
              </a:ext>
            </a:extLst>
          </p:cNvPr>
          <p:cNvSpPr txBox="1"/>
          <p:nvPr/>
        </p:nvSpPr>
        <p:spPr>
          <a:xfrm rot="16200000">
            <a:off x="-1221702" y="3167390"/>
            <a:ext cx="329159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b="1" dirty="0">
                <a:solidFill>
                  <a:srgbClr val="A6610D"/>
                </a:solidFill>
                <a:latin typeface="Arial" panose="020B0604020202020204"/>
              </a:rPr>
              <a:t>INITIAL CAPITAL INTENSITY (US$/TPA AVERAGE CUEQ)</a:t>
            </a:r>
            <a:endParaRPr kumimoji="0" lang="en-CA" sz="1400" b="1" i="0" u="none" strike="noStrike" kern="1200" cap="none" spc="0" normalizeH="0" baseline="0" noProof="0" dirty="0">
              <a:ln>
                <a:noFill/>
              </a:ln>
              <a:solidFill>
                <a:srgbClr val="A6610D"/>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6017BD0C-6622-93C5-1387-A2C644CE7864}"/>
              </a:ext>
            </a:extLst>
          </p:cNvPr>
          <p:cNvSpPr/>
          <p:nvPr/>
        </p:nvSpPr>
        <p:spPr>
          <a:xfrm>
            <a:off x="4068143" y="5928020"/>
            <a:ext cx="561757"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F575C"/>
                </a:solidFill>
                <a:effectLst/>
                <a:uLnTx/>
                <a:uFillTx/>
                <a:latin typeface="Arial" panose="020B0604020202020204" pitchFamily="34" charset="0"/>
                <a:ea typeface="+mn-ea"/>
                <a:cs typeface="+mn-cs"/>
              </a:rPr>
              <a:t>WRN</a:t>
            </a:r>
          </a:p>
        </p:txBody>
      </p:sp>
      <p:sp>
        <p:nvSpPr>
          <p:cNvPr id="20" name="Rectangle 19">
            <a:extLst>
              <a:ext uri="{FF2B5EF4-FFF2-40B4-BE49-F238E27FC236}">
                <a16:creationId xmlns:a16="http://schemas.microsoft.com/office/drawing/2014/main" id="{982C7FF0-28F7-A06A-F01C-9AB1E85AD5BB}"/>
              </a:ext>
            </a:extLst>
          </p:cNvPr>
          <p:cNvSpPr/>
          <p:nvPr/>
        </p:nvSpPr>
        <p:spPr>
          <a:xfrm>
            <a:off x="4880386" y="5928020"/>
            <a:ext cx="86594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F575C"/>
                </a:solidFill>
                <a:effectLst/>
                <a:uLnTx/>
                <a:uFillTx/>
                <a:latin typeface="Arial" panose="020B0604020202020204" pitchFamily="34" charset="0"/>
                <a:ea typeface="+mn-ea"/>
                <a:cs typeface="+mn-cs"/>
              </a:rPr>
              <a:t>Feasibility</a:t>
            </a:r>
          </a:p>
        </p:txBody>
      </p:sp>
      <p:sp>
        <p:nvSpPr>
          <p:cNvPr id="21" name="Rectangle 20">
            <a:extLst>
              <a:ext uri="{FF2B5EF4-FFF2-40B4-BE49-F238E27FC236}">
                <a16:creationId xmlns:a16="http://schemas.microsoft.com/office/drawing/2014/main" id="{69276A44-4331-2F7B-FF71-4BD57D1644ED}"/>
              </a:ext>
            </a:extLst>
          </p:cNvPr>
          <p:cNvSpPr/>
          <p:nvPr/>
        </p:nvSpPr>
        <p:spPr>
          <a:xfrm>
            <a:off x="5996815" y="5928020"/>
            <a:ext cx="115608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4F575C"/>
                </a:solidFill>
                <a:effectLst/>
                <a:uLnTx/>
                <a:uFillTx/>
                <a:latin typeface="Arial" panose="020B0604020202020204" pitchFamily="34" charset="0"/>
                <a:ea typeface="+mn-ea"/>
                <a:cs typeface="+mn-cs"/>
              </a:rPr>
              <a:t>Pre-Feasibility</a:t>
            </a:r>
            <a:endParaRPr kumimoji="0" lang="en-GB" sz="1200" b="0" i="0" u="none" strike="noStrike" kern="1200" cap="none" spc="0" normalizeH="0" baseline="0" noProof="0" dirty="0">
              <a:ln>
                <a:noFill/>
              </a:ln>
              <a:solidFill>
                <a:srgbClr val="4F575C"/>
              </a:solidFill>
              <a:effectLst/>
              <a:uLnTx/>
              <a:uFillTx/>
              <a:latin typeface="Arial" panose="020B0604020202020204" pitchFamily="34" charset="0"/>
              <a:ea typeface="+mn-ea"/>
              <a:cs typeface="+mn-cs"/>
            </a:endParaRPr>
          </a:p>
        </p:txBody>
      </p:sp>
      <p:sp>
        <p:nvSpPr>
          <p:cNvPr id="22" name="Rectangle 21">
            <a:extLst>
              <a:ext uri="{FF2B5EF4-FFF2-40B4-BE49-F238E27FC236}">
                <a16:creationId xmlns:a16="http://schemas.microsoft.com/office/drawing/2014/main" id="{B693EAFA-032A-12A7-6B56-02DBF7A57C4A}"/>
              </a:ext>
            </a:extLst>
          </p:cNvPr>
          <p:cNvSpPr/>
          <p:nvPr/>
        </p:nvSpPr>
        <p:spPr>
          <a:xfrm>
            <a:off x="7392307" y="5928020"/>
            <a:ext cx="49244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F575C"/>
                </a:solidFill>
                <a:effectLst/>
                <a:uLnTx/>
                <a:uFillTx/>
                <a:latin typeface="Arial" panose="020B0604020202020204" pitchFamily="34" charset="0"/>
                <a:ea typeface="+mn-ea"/>
                <a:cs typeface="+mn-cs"/>
              </a:rPr>
              <a:t>PEA</a:t>
            </a:r>
          </a:p>
        </p:txBody>
      </p:sp>
      <p:sp>
        <p:nvSpPr>
          <p:cNvPr id="23" name="Rectangle 22">
            <a:extLst>
              <a:ext uri="{FF2B5EF4-FFF2-40B4-BE49-F238E27FC236}">
                <a16:creationId xmlns:a16="http://schemas.microsoft.com/office/drawing/2014/main" id="{83070D52-F693-8FFA-AB3B-CA883C46BBE5}"/>
              </a:ext>
            </a:extLst>
          </p:cNvPr>
          <p:cNvSpPr/>
          <p:nvPr/>
        </p:nvSpPr>
        <p:spPr>
          <a:xfrm>
            <a:off x="3877055" y="5960731"/>
            <a:ext cx="209169" cy="219798"/>
          </a:xfrm>
          <a:prstGeom prst="rect">
            <a:avLst/>
          </a:prstGeom>
          <a:solidFill>
            <a:srgbClr val="81A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DE20B128-3E05-B376-6975-0A7837920129}"/>
              </a:ext>
            </a:extLst>
          </p:cNvPr>
          <p:cNvSpPr/>
          <p:nvPr/>
        </p:nvSpPr>
        <p:spPr>
          <a:xfrm>
            <a:off x="4714997" y="5960731"/>
            <a:ext cx="209169" cy="219798"/>
          </a:xfrm>
          <a:prstGeom prst="rect">
            <a:avLst/>
          </a:prstGeom>
          <a:solidFill>
            <a:srgbClr val="4761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6F4FAF87-B4F7-3848-CD8D-94253503E632}"/>
              </a:ext>
            </a:extLst>
          </p:cNvPr>
          <p:cNvSpPr/>
          <p:nvPr/>
        </p:nvSpPr>
        <p:spPr>
          <a:xfrm>
            <a:off x="5829545" y="5960731"/>
            <a:ext cx="209169" cy="219798"/>
          </a:xfrm>
          <a:prstGeom prst="rect">
            <a:avLst/>
          </a:prstGeom>
          <a:solidFill>
            <a:srgbClr val="DAA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9AA2F3DA-092B-AA63-5268-2CD280644BCE}"/>
              </a:ext>
            </a:extLst>
          </p:cNvPr>
          <p:cNvSpPr/>
          <p:nvPr/>
        </p:nvSpPr>
        <p:spPr>
          <a:xfrm>
            <a:off x="7233396" y="5960731"/>
            <a:ext cx="209169" cy="219798"/>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Footer Placeholder 1">
            <a:extLst>
              <a:ext uri="{FF2B5EF4-FFF2-40B4-BE49-F238E27FC236}">
                <a16:creationId xmlns:a16="http://schemas.microsoft.com/office/drawing/2014/main" id="{227B6458-8118-579E-CC5F-39FA7529B1D4}"/>
              </a:ext>
            </a:extLst>
          </p:cNvPr>
          <p:cNvSpPr>
            <a:spLocks noGrp="1"/>
          </p:cNvSpPr>
          <p:nvPr>
            <p:ph type="ftr" sz="quarter" idx="11"/>
          </p:nvPr>
        </p:nvSpPr>
        <p:spPr>
          <a:xfrm>
            <a:off x="108498" y="6458242"/>
            <a:ext cx="9613855" cy="2231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dirty="0">
                <a:ln>
                  <a:noFill/>
                </a:ln>
                <a:solidFill>
                  <a:srgbClr val="47606D"/>
                </a:solidFill>
                <a:effectLst/>
                <a:uLnTx/>
                <a:uFillTx/>
                <a:latin typeface="Arial" panose="020B0604020202020204" pitchFamily="34" charset="0"/>
                <a:ea typeface="+mn-ea"/>
                <a:cs typeface="+mn-cs"/>
              </a:rPr>
              <a:t>Notes: Data from S&amp;P Capital IQ and Wood Mackenzie on select copper or copper-gold projects.</a:t>
            </a:r>
          </a:p>
        </p:txBody>
      </p:sp>
    </p:spTree>
    <p:extLst>
      <p:ext uri="{BB962C8B-B14F-4D97-AF65-F5344CB8AC3E}">
        <p14:creationId xmlns:p14="http://schemas.microsoft.com/office/powerpoint/2010/main" val="697098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4">
            <a:extLst>
              <a:ext uri="{FF2B5EF4-FFF2-40B4-BE49-F238E27FC236}">
                <a16:creationId xmlns:a16="http://schemas.microsoft.com/office/drawing/2014/main" id="{E0AB2C64-7445-4146-931D-9A725C955FE5}"/>
              </a:ext>
            </a:extLst>
          </p:cNvPr>
          <p:cNvSpPr>
            <a:spLocks noGrp="1"/>
          </p:cNvSpPr>
          <p:nvPr>
            <p:ph type="sldNum" sz="quarter" idx="12"/>
          </p:nvPr>
        </p:nvSpPr>
        <p:spPr/>
        <p:txBody>
          <a:bodyPr/>
          <a:lstStyle/>
          <a:p>
            <a:fld id="{B4BF503D-18A3-9041-84E8-1916E563D54F}" type="slidenum">
              <a:rPr lang="en-US" smtClean="0"/>
              <a:pPr/>
              <a:t>22</a:t>
            </a:fld>
            <a:endParaRPr lang="en-US" dirty="0"/>
          </a:p>
        </p:txBody>
      </p:sp>
      <p:sp>
        <p:nvSpPr>
          <p:cNvPr id="8" name="Title 1">
            <a:extLst>
              <a:ext uri="{FF2B5EF4-FFF2-40B4-BE49-F238E27FC236}">
                <a16:creationId xmlns:a16="http://schemas.microsoft.com/office/drawing/2014/main" id="{E155211A-9B37-539A-16E8-C160A0D60D90}"/>
              </a:ext>
            </a:extLst>
          </p:cNvPr>
          <p:cNvSpPr>
            <a:spLocks noGrp="1"/>
          </p:cNvSpPr>
          <p:nvPr>
            <p:ph type="title"/>
          </p:nvPr>
        </p:nvSpPr>
        <p:spPr>
          <a:xfrm>
            <a:off x="251025" y="372974"/>
            <a:ext cx="11940976" cy="412934"/>
          </a:xfrm>
        </p:spPr>
        <p:txBody>
          <a:bodyPr wrap="square" anchor="t" anchorCtr="0">
            <a:spAutoFit/>
          </a:bodyPr>
          <a:lstStyle/>
          <a:p>
            <a:pPr>
              <a:lnSpc>
                <a:spcPts val="2500"/>
              </a:lnSpc>
            </a:pPr>
            <a:r>
              <a:rPr lang="en-US" dirty="0"/>
              <a:t>ATTRACTIVE </a:t>
            </a:r>
            <a:r>
              <a:rPr lang="en-US" b="1" dirty="0">
                <a:solidFill>
                  <a:srgbClr val="46616D"/>
                </a:solidFill>
                <a:latin typeface="Arial Black" panose="020B0604020202020204" pitchFamily="34" charset="0"/>
              </a:rPr>
              <a:t>COST PROFILE</a:t>
            </a:r>
            <a:endParaRPr lang="en-ES" sz="2400" b="1" dirty="0">
              <a:solidFill>
                <a:srgbClr val="46616D"/>
              </a:solidFill>
              <a:latin typeface="Arial Black" panose="020B0604020202020204" pitchFamily="34" charset="0"/>
              <a:cs typeface="Arial Black" panose="020B0604020202020204" pitchFamily="34" charset="0"/>
            </a:endParaRPr>
          </a:p>
        </p:txBody>
      </p:sp>
      <p:graphicFrame>
        <p:nvGraphicFramePr>
          <p:cNvPr id="9" name="Table 3">
            <a:extLst>
              <a:ext uri="{FF2B5EF4-FFF2-40B4-BE49-F238E27FC236}">
                <a16:creationId xmlns:a16="http://schemas.microsoft.com/office/drawing/2014/main" id="{DC1DAFE4-E53E-2621-C55B-780A5D9E7194}"/>
              </a:ext>
            </a:extLst>
          </p:cNvPr>
          <p:cNvGraphicFramePr>
            <a:graphicFrameLocks noGrp="1"/>
          </p:cNvGraphicFramePr>
          <p:nvPr/>
        </p:nvGraphicFramePr>
        <p:xfrm>
          <a:off x="192088" y="4186502"/>
          <a:ext cx="5765769" cy="2195247"/>
        </p:xfrm>
        <a:graphic>
          <a:graphicData uri="http://schemas.openxmlformats.org/drawingml/2006/table">
            <a:tbl>
              <a:tblPr firstRow="1" bandRow="1">
                <a:tableStyleId>{5C22544A-7EE6-4342-B048-85BDC9FD1C3A}</a:tableStyleId>
              </a:tblPr>
              <a:tblGrid>
                <a:gridCol w="1619948">
                  <a:extLst>
                    <a:ext uri="{9D8B030D-6E8A-4147-A177-3AD203B41FA5}">
                      <a16:colId xmlns:a16="http://schemas.microsoft.com/office/drawing/2014/main" val="3940325558"/>
                    </a:ext>
                  </a:extLst>
                </a:gridCol>
                <a:gridCol w="3115913">
                  <a:extLst>
                    <a:ext uri="{9D8B030D-6E8A-4147-A177-3AD203B41FA5}">
                      <a16:colId xmlns:a16="http://schemas.microsoft.com/office/drawing/2014/main" val="104159446"/>
                    </a:ext>
                  </a:extLst>
                </a:gridCol>
                <a:gridCol w="1029908">
                  <a:extLst>
                    <a:ext uri="{9D8B030D-6E8A-4147-A177-3AD203B41FA5}">
                      <a16:colId xmlns:a16="http://schemas.microsoft.com/office/drawing/2014/main" val="2447171165"/>
                    </a:ext>
                  </a:extLst>
                </a:gridCol>
              </a:tblGrid>
              <a:tr h="436359">
                <a:tc gridSpan="3">
                  <a:txBody>
                    <a:bodyPr/>
                    <a:lstStyle/>
                    <a:p>
                      <a:r>
                        <a:rPr lang="en-US" sz="1600" dirty="0">
                          <a:solidFill>
                            <a:srgbClr val="46616D"/>
                          </a:solidFill>
                        </a:rPr>
                        <a:t>CASH COSTS</a:t>
                      </a:r>
                    </a:p>
                  </a:txBody>
                  <a:tcPr marL="180000" marT="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rgbClr val="BF951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914400" rtl="0" eaLnBrk="1" fontAlgn="auto" latinLnBrk="0" hangingPunct="1">
                        <a:lnSpc>
                          <a:spcPts val="1680"/>
                        </a:lnSpc>
                        <a:spcBef>
                          <a:spcPts val="0"/>
                        </a:spcBef>
                        <a:spcAft>
                          <a:spcPts val="0"/>
                        </a:spcAft>
                        <a:buClrTx/>
                        <a:buSzTx/>
                        <a:buFontTx/>
                        <a:buNone/>
                        <a:tabLst/>
                        <a:defRPr/>
                      </a:pPr>
                      <a:endParaRPr lang="en-US" sz="1300" dirty="0"/>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hMerge="1">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300" b="1" kern="1200" dirty="0">
                        <a:solidFill>
                          <a:srgbClr val="47616D"/>
                        </a:solidFill>
                        <a:latin typeface="+mn-lt"/>
                        <a:ea typeface="+mn-ea"/>
                        <a:cs typeface="+mn-cs"/>
                      </a:endParaRP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extLst>
                  <a:ext uri="{0D108BD9-81ED-4DB2-BD59-A6C34878D82A}">
                    <a16:rowId xmlns:a16="http://schemas.microsoft.com/office/drawing/2014/main" val="179315162"/>
                  </a:ext>
                </a:extLst>
              </a:tr>
              <a:tr h="586296">
                <a:tc>
                  <a:txBody>
                    <a:bodyPr/>
                    <a:lstStyle/>
                    <a:p>
                      <a:r>
                        <a:rPr lang="en-US" sz="1400" b="1" cap="all" dirty="0">
                          <a:solidFill>
                            <a:srgbClr val="A6610C"/>
                          </a:solidFill>
                        </a:rPr>
                        <a:t>BY-PRODUCT COSTS</a:t>
                      </a:r>
                      <a:endParaRPr lang="en-US" sz="1400" dirty="0"/>
                    </a:p>
                  </a:txBody>
                  <a:tcPr marL="180000" marT="108000">
                    <a:lnL w="12700" cap="flat" cmpd="sng" algn="ctr">
                      <a:solidFill>
                        <a:schemeClr val="bg1"/>
                      </a:solidFill>
                      <a:prstDash val="solid"/>
                      <a:round/>
                      <a:headEnd type="none" w="med" len="med"/>
                      <a:tailEnd type="none" w="med" len="med"/>
                    </a:lnL>
                    <a:lnR w="6350" cap="flat" cmpd="sng" algn="ctr">
                      <a:solidFill>
                        <a:srgbClr val="AFABAB"/>
                      </a:solidFill>
                      <a:prstDash val="solid"/>
                      <a:round/>
                      <a:headEnd type="none" w="med" len="med"/>
                      <a:tailEnd type="none" w="med" len="med"/>
                    </a:lnR>
                    <a:lnT w="28575"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300" b="0" dirty="0">
                          <a:solidFill>
                            <a:srgbClr val="4F575D"/>
                          </a:solidFill>
                          <a:latin typeface="+mn-lt"/>
                        </a:rPr>
                        <a:t>Copper Cash Cost</a:t>
                      </a:r>
                      <a:br>
                        <a:rPr lang="en-US" sz="1300" b="0" dirty="0">
                          <a:solidFill>
                            <a:srgbClr val="4F575D"/>
                          </a:solidFill>
                          <a:latin typeface="+mn-lt"/>
                        </a:rPr>
                      </a:br>
                      <a:r>
                        <a:rPr lang="en-US" sz="1300" b="0" dirty="0">
                          <a:solidFill>
                            <a:srgbClr val="4F575D"/>
                          </a:solidFill>
                          <a:latin typeface="+mn-lt"/>
                        </a:rPr>
                        <a:t>Net of By-Product Credits ($/lb)</a:t>
                      </a:r>
                      <a:endParaRPr lang="en-US" sz="1300" dirty="0">
                        <a:solidFill>
                          <a:srgbClr val="4F575D"/>
                        </a:solidFill>
                      </a:endParaRP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28575"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300" b="0" kern="1200" dirty="0">
                          <a:solidFill>
                            <a:srgbClr val="C00000"/>
                          </a:solidFill>
                          <a:latin typeface="+mn-lt"/>
                          <a:ea typeface="+mn-ea"/>
                          <a:cs typeface="+mn-cs"/>
                        </a:rPr>
                        <a:t>(US$0.80)</a:t>
                      </a:r>
                    </a:p>
                  </a:txBody>
                  <a:tcPr anchor="ctr">
                    <a:lnL w="6350" cap="flat" cmpd="sng" algn="ctr">
                      <a:solidFill>
                        <a:srgbClr val="AFABAB"/>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extLst>
                  <a:ext uri="{0D108BD9-81ED-4DB2-BD59-A6C34878D82A}">
                    <a16:rowId xmlns:a16="http://schemas.microsoft.com/office/drawing/2014/main" val="215969080"/>
                  </a:ext>
                </a:extLst>
              </a:tr>
              <a:tr h="586296">
                <a:tc rowSpan="2">
                  <a:txBody>
                    <a:bodyPr/>
                    <a:lstStyle/>
                    <a:p>
                      <a:pPr marL="0" indent="0">
                        <a:lnSpc>
                          <a:spcPct val="100000"/>
                        </a:lnSpc>
                        <a:spcBef>
                          <a:spcPts val="0"/>
                        </a:spcBef>
                        <a:buNone/>
                      </a:pPr>
                      <a:r>
                        <a:rPr lang="en-US" sz="1400" b="1" cap="all" dirty="0">
                          <a:solidFill>
                            <a:srgbClr val="A6610C"/>
                          </a:solidFill>
                        </a:rPr>
                        <a:t>CO-PRODUCT COSTS</a:t>
                      </a:r>
                      <a:endParaRPr lang="en-US" sz="1200" dirty="0">
                        <a:solidFill>
                          <a:srgbClr val="4D4D4D"/>
                        </a:solidFill>
                      </a:endParaRPr>
                    </a:p>
                  </a:txBody>
                  <a:tcPr marL="180000" marT="108000">
                    <a:lnL w="12700" cap="flat" cmpd="sng" algn="ctr">
                      <a:solidFill>
                        <a:schemeClr val="bg1"/>
                      </a:solidFill>
                      <a:prstDash val="solid"/>
                      <a:round/>
                      <a:headEnd type="none" w="med" len="med"/>
                      <a:tailEnd type="none" w="med" len="med"/>
                    </a:lnL>
                    <a:lnR w="6350" cap="flat" cmpd="sng" algn="ctr">
                      <a:solidFill>
                        <a:srgbClr val="AFABAB"/>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indent="0" algn="l" rtl="0" eaLnBrk="1" fontAlgn="auto" latinLnBrk="0" hangingPunct="1">
                        <a:lnSpc>
                          <a:spcPts val="1880"/>
                        </a:lnSpc>
                        <a:spcBef>
                          <a:spcPts val="0"/>
                        </a:spcBef>
                        <a:spcAft>
                          <a:spcPts val="0"/>
                        </a:spcAft>
                      </a:pPr>
                      <a:r>
                        <a:rPr lang="en-US" sz="1300" b="0" i="0" u="none" strike="noStrike" kern="1200" baseline="0" dirty="0">
                          <a:solidFill>
                            <a:srgbClr val="47616D"/>
                          </a:solidFill>
                          <a:effectLst/>
                          <a:latin typeface="Arial" panose="020B0604020202020204" pitchFamily="34" charset="0"/>
                        </a:rPr>
                        <a:t>Copper Cash Cost </a:t>
                      </a:r>
                      <a:endParaRPr lang="en-US" sz="1300" b="0" i="0" u="none" strike="noStrike" dirty="0">
                        <a:effectLst/>
                        <a:latin typeface="Arial" panose="020B0604020202020204" pitchFamily="34" charset="0"/>
                      </a:endParaRPr>
                    </a:p>
                    <a:p>
                      <a:pPr marL="0" marR="0" indent="0" algn="l" rtl="0" eaLnBrk="1" fontAlgn="auto" latinLnBrk="0" hangingPunct="1">
                        <a:lnSpc>
                          <a:spcPts val="1880"/>
                        </a:lnSpc>
                        <a:spcBef>
                          <a:spcPts val="0"/>
                        </a:spcBef>
                        <a:spcAft>
                          <a:spcPts val="0"/>
                        </a:spcAft>
                      </a:pPr>
                      <a:r>
                        <a:rPr lang="en-US" sz="1300" b="0" i="0" u="none" strike="noStrike" kern="1200" baseline="0" dirty="0">
                          <a:solidFill>
                            <a:srgbClr val="47616D"/>
                          </a:solidFill>
                          <a:effectLst/>
                          <a:latin typeface="Arial" panose="020B0604020202020204" pitchFamily="34" charset="0"/>
                        </a:rPr>
                        <a:t>Co-Product ($/lb)</a:t>
                      </a:r>
                      <a:endParaRPr lang="en-US" sz="1300" b="0" i="0" u="none" strike="noStrike" dirty="0">
                        <a:effectLst/>
                        <a:latin typeface="Arial" panose="020B0604020202020204" pitchFamily="34" charset="0"/>
                      </a:endParaRP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4"/>
                    </a:solidFill>
                  </a:tcPr>
                </a:tc>
                <a:tc>
                  <a:txBody>
                    <a:bodyPr/>
                    <a:lstStyle/>
                    <a:p>
                      <a:pPr marL="0" algn="r" defTabSz="914400" rtl="0" eaLnBrk="1" latinLnBrk="0" hangingPunct="1"/>
                      <a:r>
                        <a:rPr lang="en-US" sz="1300" b="0" kern="1200" dirty="0">
                          <a:solidFill>
                            <a:srgbClr val="4F575D"/>
                          </a:solidFill>
                          <a:latin typeface="+mn-lt"/>
                          <a:ea typeface="+mn-ea"/>
                          <a:cs typeface="+mn-cs"/>
                        </a:rPr>
                        <a:t>US$1.54</a:t>
                      </a:r>
                    </a:p>
                  </a:txBody>
                  <a:tcPr anchor="ctr">
                    <a:lnL w="6350" cap="flat" cmpd="sng" algn="ctr">
                      <a:solidFill>
                        <a:srgbClr val="AFABAB"/>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4"/>
                    </a:solidFill>
                  </a:tcPr>
                </a:tc>
                <a:extLst>
                  <a:ext uri="{0D108BD9-81ED-4DB2-BD59-A6C34878D82A}">
                    <a16:rowId xmlns:a16="http://schemas.microsoft.com/office/drawing/2014/main" val="450869377"/>
                  </a:ext>
                </a:extLst>
              </a:tr>
              <a:tr h="586296">
                <a:tc vMerge="1">
                  <a:txBody>
                    <a:bodyPr/>
                    <a:lstStyle/>
                    <a:p>
                      <a:pPr marL="0" indent="0">
                        <a:lnSpc>
                          <a:spcPct val="100000"/>
                        </a:lnSpc>
                        <a:spcBef>
                          <a:spcPts val="0"/>
                        </a:spcBef>
                        <a:buNone/>
                      </a:pPr>
                      <a:endParaRPr lang="en-US" sz="1200" dirty="0">
                        <a:solidFill>
                          <a:srgbClr val="4D4D4D"/>
                        </a:solidFill>
                      </a:endParaRPr>
                    </a:p>
                  </a:txBody>
                  <a:tcPr marL="180000" marT="108000">
                    <a:lnL w="12700" cap="flat" cmpd="sng" algn="ctr">
                      <a:solidFill>
                        <a:schemeClr val="bg1"/>
                      </a:solidFill>
                      <a:prstDash val="solid"/>
                      <a:round/>
                      <a:headEnd type="none" w="med" len="med"/>
                      <a:tailEnd type="none" w="med" len="med"/>
                    </a:lnL>
                    <a:lnR w="6350" cap="flat" cmpd="sng" algn="ctr">
                      <a:solidFill>
                        <a:srgbClr val="AFABAB"/>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indent="0" algn="l" rtl="0" eaLnBrk="1" fontAlgn="auto" latinLnBrk="0" hangingPunct="1">
                        <a:lnSpc>
                          <a:spcPts val="1880"/>
                        </a:lnSpc>
                        <a:spcBef>
                          <a:spcPts val="0"/>
                        </a:spcBef>
                        <a:spcAft>
                          <a:spcPts val="0"/>
                        </a:spcAft>
                      </a:pPr>
                      <a:r>
                        <a:rPr lang="en-US" sz="1300" b="0" i="0" u="none" strike="noStrike" kern="1200" baseline="0" dirty="0">
                          <a:solidFill>
                            <a:srgbClr val="47616D"/>
                          </a:solidFill>
                          <a:effectLst/>
                          <a:latin typeface="Arial" panose="020B0604020202020204" pitchFamily="34" charset="0"/>
                        </a:rPr>
                        <a:t>Gold Cash Cost </a:t>
                      </a:r>
                      <a:endParaRPr lang="en-US" sz="1300" b="0" i="0" u="none" strike="noStrike" dirty="0">
                        <a:effectLst/>
                        <a:latin typeface="Arial" panose="020B0604020202020204" pitchFamily="34" charset="0"/>
                      </a:endParaRPr>
                    </a:p>
                    <a:p>
                      <a:pPr marL="0" marR="0" indent="0" algn="l" rtl="0" eaLnBrk="1" fontAlgn="auto" latinLnBrk="0" hangingPunct="1">
                        <a:lnSpc>
                          <a:spcPts val="1880"/>
                        </a:lnSpc>
                        <a:spcBef>
                          <a:spcPts val="0"/>
                        </a:spcBef>
                        <a:spcAft>
                          <a:spcPts val="0"/>
                        </a:spcAft>
                      </a:pPr>
                      <a:r>
                        <a:rPr lang="en-US" sz="1300" b="0" i="0" u="none" strike="noStrike" kern="1200" baseline="0" dirty="0">
                          <a:solidFill>
                            <a:srgbClr val="47616D"/>
                          </a:solidFill>
                          <a:effectLst/>
                          <a:latin typeface="Arial" panose="020B0604020202020204" pitchFamily="34" charset="0"/>
                        </a:rPr>
                        <a:t>Co-Product ($/oz)</a:t>
                      </a:r>
                      <a:endParaRPr lang="en-US" sz="1300" b="0" i="0" u="none" strike="noStrike" dirty="0">
                        <a:effectLst/>
                        <a:latin typeface="Arial" panose="020B0604020202020204" pitchFamily="34" charset="0"/>
                      </a:endParaRP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algn="r" defTabSz="914400" rtl="0" eaLnBrk="1" latinLnBrk="0" hangingPunct="1"/>
                      <a:r>
                        <a:rPr lang="en-US" sz="1300" b="0" kern="1200" dirty="0">
                          <a:solidFill>
                            <a:srgbClr val="4F575D"/>
                          </a:solidFill>
                          <a:latin typeface="+mn-lt"/>
                          <a:ea typeface="+mn-ea"/>
                          <a:cs typeface="+mn-cs"/>
                        </a:rPr>
                        <a:t>US$799</a:t>
                      </a:r>
                    </a:p>
                  </a:txBody>
                  <a:tcPr anchor="ctr">
                    <a:lnL w="6350" cap="flat" cmpd="sng" algn="ctr">
                      <a:solidFill>
                        <a:srgbClr val="AFABAB"/>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AFABA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extLst>
                  <a:ext uri="{0D108BD9-81ED-4DB2-BD59-A6C34878D82A}">
                    <a16:rowId xmlns:a16="http://schemas.microsoft.com/office/drawing/2014/main" val="260791395"/>
                  </a:ext>
                </a:extLst>
              </a:tr>
            </a:tbl>
          </a:graphicData>
        </a:graphic>
      </p:graphicFrame>
      <p:sp>
        <p:nvSpPr>
          <p:cNvPr id="11" name="Content Placeholder 2">
            <a:extLst>
              <a:ext uri="{FF2B5EF4-FFF2-40B4-BE49-F238E27FC236}">
                <a16:creationId xmlns:a16="http://schemas.microsoft.com/office/drawing/2014/main" id="{21E24594-C157-FB6D-2DE1-0CBE505493DC}"/>
              </a:ext>
            </a:extLst>
          </p:cNvPr>
          <p:cNvSpPr txBox="1">
            <a:spLocks/>
          </p:cNvSpPr>
          <p:nvPr/>
        </p:nvSpPr>
        <p:spPr>
          <a:xfrm>
            <a:off x="237345" y="841614"/>
            <a:ext cx="5897968" cy="2953886"/>
          </a:xfrm>
          <a:prstGeom prst="rect">
            <a:avLst/>
          </a:prstGeom>
        </p:spPr>
        <p:txBody>
          <a:bodyPr vert="horz" wrap="square" lIns="91440" tIns="45720" rIns="91440" bIns="45720" rtlCol="0">
            <a:spAutoFit/>
          </a:bodyPr>
          <a:lstStyle>
            <a:lvl1pPr marL="228600" indent="-228600" algn="l" defTabSz="914400" rtl="0" eaLnBrk="1" latinLnBrk="0" hangingPunct="1">
              <a:lnSpc>
                <a:spcPts val="2200"/>
              </a:lnSpc>
              <a:spcBef>
                <a:spcPts val="1000"/>
              </a:spcBef>
              <a:buSzPct val="80000"/>
              <a:buFontTx/>
              <a:buBlip>
                <a:blip r:embed="rId3"/>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432000" indent="-180000" algn="l" defTabSz="914400" rtl="0" eaLnBrk="1" latinLnBrk="0" hangingPunct="1">
              <a:lnSpc>
                <a:spcPts val="2000"/>
              </a:lnSpc>
              <a:spcBef>
                <a:spcPts val="500"/>
              </a:spcBef>
              <a:spcAft>
                <a:spcPts val="300"/>
              </a:spcAft>
              <a:buClr>
                <a:srgbClr val="A6610D"/>
              </a:buClr>
              <a:buSzPct val="120000"/>
              <a:buFont typeface="Arial" panose="020B0604020202020204" pitchFamily="34" charset="0"/>
              <a:buChar char="•"/>
              <a:defRPr sz="16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12000" indent="-144000" algn="l" defTabSz="914400" rtl="0" eaLnBrk="1" latinLnBrk="0" hangingPunct="1">
              <a:lnSpc>
                <a:spcPts val="1800"/>
              </a:lnSpc>
              <a:spcBef>
                <a:spcPts val="500"/>
              </a:spcBef>
              <a:buClr>
                <a:srgbClr val="A6610D"/>
              </a:buClr>
              <a:buSzPct val="100000"/>
              <a:buFont typeface="System Font Regular"/>
              <a:buChar char="-"/>
              <a:defRPr sz="14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SzPct val="80000"/>
              <a:buFontTx/>
              <a:buBlip>
                <a:blip r:embed="rId3"/>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SzPct val="80000"/>
              <a:buFontTx/>
              <a:buBlip>
                <a:blip r:embed="rId3"/>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indent="-228600">
              <a:lnSpc>
                <a:spcPts val="2200"/>
              </a:lnSpc>
              <a:spcBef>
                <a:spcPts val="1000"/>
              </a:spcBef>
              <a:buSzPct val="80000"/>
              <a:buBlip>
                <a:blip r:embed="rId3"/>
              </a:buBlip>
            </a:pPr>
            <a:r>
              <a:rPr lang="en-US" dirty="0">
                <a:solidFill>
                  <a:srgbClr val="4F575D"/>
                </a:solidFill>
              </a:rPr>
              <a:t>Low strip ratio reduces the amount of waste tonnes moved, resulting in lower hauling costs (the largest component of mining costs)</a:t>
            </a:r>
          </a:p>
          <a:p>
            <a:pPr marL="228600" lvl="1" indent="-228600">
              <a:lnSpc>
                <a:spcPts val="2200"/>
              </a:lnSpc>
              <a:spcBef>
                <a:spcPts val="1000"/>
              </a:spcBef>
              <a:buSzPct val="80000"/>
              <a:buBlip>
                <a:blip r:embed="rId3"/>
              </a:buBlip>
            </a:pPr>
            <a:r>
              <a:rPr lang="en-US" dirty="0">
                <a:solidFill>
                  <a:srgbClr val="4F575D"/>
                </a:solidFill>
              </a:rPr>
              <a:t>Deposit sits on a hilltop, single large open-pit</a:t>
            </a:r>
          </a:p>
          <a:p>
            <a:pPr marL="228600" lvl="1" indent="-228600">
              <a:lnSpc>
                <a:spcPts val="2200"/>
              </a:lnSpc>
              <a:spcBef>
                <a:spcPts val="1000"/>
              </a:spcBef>
              <a:buSzPct val="80000"/>
              <a:buBlip>
                <a:blip r:embed="rId3"/>
              </a:buBlip>
            </a:pPr>
            <a:r>
              <a:rPr lang="en-US" dirty="0">
                <a:solidFill>
                  <a:srgbClr val="4F575D"/>
                </a:solidFill>
              </a:rPr>
              <a:t>Haul profiles are favourable (portion of the planned hauls are downhill loaded)</a:t>
            </a:r>
          </a:p>
          <a:p>
            <a:r>
              <a:rPr lang="en-US" sz="1600" dirty="0">
                <a:solidFill>
                  <a:srgbClr val="4F575D"/>
                </a:solidFill>
              </a:rPr>
              <a:t>Processing costs benefit from medium-softer ore</a:t>
            </a:r>
          </a:p>
          <a:p>
            <a:r>
              <a:rPr lang="en-US" sz="1600" dirty="0">
                <a:solidFill>
                  <a:srgbClr val="4F575D"/>
                </a:solidFill>
              </a:rPr>
              <a:t>Throughput of 120,000 tpd, benefits from economies of scale</a:t>
            </a:r>
          </a:p>
        </p:txBody>
      </p:sp>
      <p:pic>
        <p:nvPicPr>
          <p:cNvPr id="6" name="Picture 5">
            <a:extLst>
              <a:ext uri="{FF2B5EF4-FFF2-40B4-BE49-F238E27FC236}">
                <a16:creationId xmlns:a16="http://schemas.microsoft.com/office/drawing/2014/main" id="{C2532AAD-A214-EAE4-24A5-3BC7762FD2A6}"/>
              </a:ext>
            </a:extLst>
          </p:cNvPr>
          <p:cNvPicPr>
            <a:picLocks noChangeAspect="1"/>
          </p:cNvPicPr>
          <p:nvPr/>
        </p:nvPicPr>
        <p:blipFill>
          <a:blip r:embed="rId4"/>
          <a:srcRect l="4988" r="2072"/>
          <a:stretch/>
        </p:blipFill>
        <p:spPr>
          <a:xfrm>
            <a:off x="6211482" y="944562"/>
            <a:ext cx="5897969" cy="3462337"/>
          </a:xfrm>
          <a:prstGeom prst="rect">
            <a:avLst/>
          </a:prstGeom>
          <a:ln>
            <a:solidFill>
              <a:schemeClr val="bg2">
                <a:lumMod val="90000"/>
              </a:schemeClr>
            </a:solidFill>
          </a:ln>
        </p:spPr>
      </p:pic>
      <p:sp>
        <p:nvSpPr>
          <p:cNvPr id="2" name="Footer Placeholder 1">
            <a:extLst>
              <a:ext uri="{FF2B5EF4-FFF2-40B4-BE49-F238E27FC236}">
                <a16:creationId xmlns:a16="http://schemas.microsoft.com/office/drawing/2014/main" id="{9544C076-9BB7-D90E-766D-0C196FE3176C}"/>
              </a:ext>
            </a:extLst>
          </p:cNvPr>
          <p:cNvSpPr txBox="1">
            <a:spLocks/>
          </p:cNvSpPr>
          <p:nvPr/>
        </p:nvSpPr>
        <p:spPr>
          <a:xfrm>
            <a:off x="192090" y="6463057"/>
            <a:ext cx="9702984" cy="223138"/>
          </a:xfrm>
          <a:prstGeom prst="rect">
            <a:avLst/>
          </a:prstGeom>
        </p:spPr>
        <p:txBody>
          <a:bodyPr vert="horz" wrap="square" lIns="0" tIns="45720" rIns="0" bIns="45720" rtlCol="0" anchor="ctr">
            <a:spAutoFit/>
          </a:bodyPr>
          <a:lstStyle>
            <a:defPPr>
              <a:defRPr lang="en-ES"/>
            </a:defPPr>
            <a:lvl1pPr marL="0" indent="0" algn="l" defTabSz="914400" rtl="0" eaLnBrk="1" latinLnBrk="0" hangingPunct="1">
              <a:buFontTx/>
              <a:buNone/>
              <a:defRPr lang="en-CA" sz="850" kern="1200">
                <a:solidFill>
                  <a:srgbClr val="47606D"/>
                </a:solidFill>
                <a:effectLst/>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Note: Based on Casino Copper-Gold 2022 Feasibility Study at base case metal prices. See “Notes” in Appendix.</a:t>
            </a:r>
          </a:p>
        </p:txBody>
      </p:sp>
    </p:spTree>
    <p:extLst>
      <p:ext uri="{BB962C8B-B14F-4D97-AF65-F5344CB8AC3E}">
        <p14:creationId xmlns:p14="http://schemas.microsoft.com/office/powerpoint/2010/main" val="21367513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D2ABA-D952-CA4F-B46F-E2FB9318D99F}"/>
              </a:ext>
            </a:extLst>
          </p:cNvPr>
          <p:cNvSpPr>
            <a:spLocks noGrp="1"/>
          </p:cNvSpPr>
          <p:nvPr>
            <p:ph type="title"/>
          </p:nvPr>
        </p:nvSpPr>
        <p:spPr/>
        <p:txBody>
          <a:bodyPr/>
          <a:lstStyle/>
          <a:p>
            <a:r>
              <a:rPr lang="en-US" dirty="0"/>
              <a:t>FEASIBILITY STUDY </a:t>
            </a:r>
            <a:r>
              <a:rPr lang="en-US" b="1" dirty="0">
                <a:solidFill>
                  <a:srgbClr val="46616D"/>
                </a:solidFill>
                <a:latin typeface="Arial Black" panose="020B0A04020102020204" pitchFamily="34" charset="0"/>
              </a:rPr>
              <a:t>OPERATING </a:t>
            </a:r>
            <a:r>
              <a:rPr lang="en-US" b="1" dirty="0">
                <a:solidFill>
                  <a:srgbClr val="46616D"/>
                </a:solidFill>
                <a:latin typeface="Arial Black" panose="020B0604020202020204" pitchFamily="34" charset="0"/>
                <a:cs typeface="Arial Black" panose="020B0604020202020204" pitchFamily="34" charset="0"/>
              </a:rPr>
              <a:t>COST</a:t>
            </a:r>
          </a:p>
        </p:txBody>
      </p:sp>
      <p:sp>
        <p:nvSpPr>
          <p:cNvPr id="8" name="Slide Number Placeholder 4">
            <a:extLst>
              <a:ext uri="{FF2B5EF4-FFF2-40B4-BE49-F238E27FC236}">
                <a16:creationId xmlns:a16="http://schemas.microsoft.com/office/drawing/2014/main" id="{DA79452F-8E34-0246-B10F-F2A07C734E78}"/>
              </a:ext>
            </a:extLst>
          </p:cNvPr>
          <p:cNvSpPr>
            <a:spLocks noGrp="1"/>
          </p:cNvSpPr>
          <p:nvPr>
            <p:ph type="sldNum" sz="quarter" idx="12"/>
          </p:nvPr>
        </p:nvSpPr>
        <p:spPr/>
        <p:txBody>
          <a:bodyPr/>
          <a:lstStyle/>
          <a:p>
            <a:fld id="{B4BF503D-18A3-9041-84E8-1916E563D54F}" type="slidenum">
              <a:rPr lang="en-US" smtClean="0"/>
              <a:pPr/>
              <a:t>23</a:t>
            </a:fld>
            <a:endParaRPr lang="en-US" dirty="0"/>
          </a:p>
        </p:txBody>
      </p:sp>
      <p:pic>
        <p:nvPicPr>
          <p:cNvPr id="5" name="Picture 4">
            <a:extLst>
              <a:ext uri="{FF2B5EF4-FFF2-40B4-BE49-F238E27FC236}">
                <a16:creationId xmlns:a16="http://schemas.microsoft.com/office/drawing/2014/main" id="{34853B1F-8962-B642-B032-DDC424A04DD9}"/>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89342" y="944563"/>
            <a:ext cx="5420108" cy="4689103"/>
          </a:xfrm>
          <a:prstGeom prst="rect">
            <a:avLst/>
          </a:prstGeom>
          <a:ln w="9525">
            <a:solidFill>
              <a:schemeClr val="bg2">
                <a:lumMod val="90000"/>
              </a:schemeClr>
            </a:solidFill>
          </a:ln>
        </p:spPr>
      </p:pic>
      <p:sp>
        <p:nvSpPr>
          <p:cNvPr id="6" name="Footer Placeholder 1">
            <a:extLst>
              <a:ext uri="{FF2B5EF4-FFF2-40B4-BE49-F238E27FC236}">
                <a16:creationId xmlns:a16="http://schemas.microsoft.com/office/drawing/2014/main" id="{737F2DDD-0F81-58FB-8F74-53FB353EF127}"/>
              </a:ext>
            </a:extLst>
          </p:cNvPr>
          <p:cNvSpPr>
            <a:spLocks noGrp="1"/>
          </p:cNvSpPr>
          <p:nvPr>
            <p:ph type="ftr" sz="quarter" idx="11"/>
          </p:nvPr>
        </p:nvSpPr>
        <p:spPr>
          <a:xfrm>
            <a:off x="199938" y="6458242"/>
            <a:ext cx="9613855" cy="223138"/>
          </a:xfrm>
        </p:spPr>
        <p:txBody>
          <a:bodyPr lIns="0" rIns="0"/>
          <a:lstStyle/>
          <a:p>
            <a:r>
              <a:rPr lang="en-US" dirty="0"/>
              <a:t>Note: Based on Casino Copper-Gold 2022 Feasibility Study. See “Notes” in Appendix. </a:t>
            </a:r>
          </a:p>
        </p:txBody>
      </p:sp>
      <p:graphicFrame>
        <p:nvGraphicFramePr>
          <p:cNvPr id="3" name="Table 2">
            <a:extLst>
              <a:ext uri="{FF2B5EF4-FFF2-40B4-BE49-F238E27FC236}">
                <a16:creationId xmlns:a16="http://schemas.microsoft.com/office/drawing/2014/main" id="{415212F1-7392-589B-3AB2-558079B1B340}"/>
              </a:ext>
            </a:extLst>
          </p:cNvPr>
          <p:cNvGraphicFramePr>
            <a:graphicFrameLocks noGrp="1"/>
          </p:cNvGraphicFramePr>
          <p:nvPr>
            <p:extLst>
              <p:ext uri="{D42A27DB-BD31-4B8C-83A1-F6EECF244321}">
                <p14:modId xmlns:p14="http://schemas.microsoft.com/office/powerpoint/2010/main" val="928095832"/>
              </p:ext>
            </p:extLst>
          </p:nvPr>
        </p:nvGraphicFramePr>
        <p:xfrm>
          <a:off x="192088" y="802324"/>
          <a:ext cx="6299200" cy="4831339"/>
        </p:xfrm>
        <a:graphic>
          <a:graphicData uri="http://schemas.openxmlformats.org/drawingml/2006/table">
            <a:tbl>
              <a:tblPr firstRow="1" bandRow="1">
                <a:tableStyleId>{5C22544A-7EE6-4342-B048-85BDC9FD1C3A}</a:tableStyleId>
              </a:tblPr>
              <a:tblGrid>
                <a:gridCol w="1451050">
                  <a:extLst>
                    <a:ext uri="{9D8B030D-6E8A-4147-A177-3AD203B41FA5}">
                      <a16:colId xmlns:a16="http://schemas.microsoft.com/office/drawing/2014/main" val="3940325558"/>
                    </a:ext>
                  </a:extLst>
                </a:gridCol>
                <a:gridCol w="1942433">
                  <a:extLst>
                    <a:ext uri="{9D8B030D-6E8A-4147-A177-3AD203B41FA5}">
                      <a16:colId xmlns:a16="http://schemas.microsoft.com/office/drawing/2014/main" val="104159446"/>
                    </a:ext>
                  </a:extLst>
                </a:gridCol>
                <a:gridCol w="1382115">
                  <a:extLst>
                    <a:ext uri="{9D8B030D-6E8A-4147-A177-3AD203B41FA5}">
                      <a16:colId xmlns:a16="http://schemas.microsoft.com/office/drawing/2014/main" val="82056543"/>
                    </a:ext>
                  </a:extLst>
                </a:gridCol>
                <a:gridCol w="1523602">
                  <a:extLst>
                    <a:ext uri="{9D8B030D-6E8A-4147-A177-3AD203B41FA5}">
                      <a16:colId xmlns:a16="http://schemas.microsoft.com/office/drawing/2014/main" val="2447171165"/>
                    </a:ext>
                  </a:extLst>
                </a:gridCol>
              </a:tblGrid>
              <a:tr h="457550">
                <a:tc gridSpan="3">
                  <a:txBody>
                    <a:bodyPr/>
                    <a:lstStyle/>
                    <a:p>
                      <a:r>
                        <a:rPr lang="en-US" sz="1600" dirty="0">
                          <a:solidFill>
                            <a:srgbClr val="46616D"/>
                          </a:solidFill>
                        </a:rPr>
                        <a:t>UNIT COSTS</a:t>
                      </a:r>
                    </a:p>
                  </a:txBody>
                  <a:tcPr marL="180000" marT="108000">
                    <a:lnL w="12700" cap="flat" cmpd="sng" algn="ctr">
                      <a:solidFill>
                        <a:schemeClr val="bg1"/>
                      </a:solidFill>
                      <a:prstDash val="solid"/>
                      <a:round/>
                      <a:headEnd type="none" w="med" len="med"/>
                      <a:tailEnd type="none" w="med" len="med"/>
                    </a:lnL>
                    <a:lnT w="6350" cap="flat" cmpd="sng" algn="ctr">
                      <a:noFill/>
                      <a:prstDash val="solid"/>
                      <a:round/>
                      <a:headEnd type="none" w="med" len="med"/>
                      <a:tailEnd type="none" w="med" len="med"/>
                    </a:lnT>
                    <a:lnB w="28575" cap="flat" cmpd="sng" algn="ctr">
                      <a:solidFill>
                        <a:srgbClr val="BF951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914400" rtl="0" eaLnBrk="1" fontAlgn="auto" latinLnBrk="0" hangingPunct="1">
                        <a:lnSpc>
                          <a:spcPts val="1680"/>
                        </a:lnSpc>
                        <a:spcBef>
                          <a:spcPts val="0"/>
                        </a:spcBef>
                        <a:spcAft>
                          <a:spcPts val="0"/>
                        </a:spcAft>
                        <a:buClrTx/>
                        <a:buSzTx/>
                        <a:buFontTx/>
                        <a:buNone/>
                        <a:tabLst/>
                        <a:defRPr/>
                      </a:pPr>
                      <a:endParaRPr lang="en-US" sz="1300" dirty="0"/>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hMerge="1">
                  <a:txBody>
                    <a:bodyPr/>
                    <a:lstStyle/>
                    <a:p>
                      <a:endParaRPr lang="en-CA"/>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kern="1200" cap="all" dirty="0">
                          <a:solidFill>
                            <a:srgbClr val="A6610C"/>
                          </a:solidFill>
                          <a:latin typeface="+mn-lt"/>
                          <a:ea typeface="+mn-ea"/>
                          <a:cs typeface="+mn-cs"/>
                        </a:rPr>
                        <a:t>LIFE-OF-MINE</a:t>
                      </a:r>
                      <a:endParaRPr lang="en-US" sz="1300" b="1" kern="1200" dirty="0">
                        <a:solidFill>
                          <a:srgbClr val="47616D"/>
                        </a:solidFill>
                        <a:latin typeface="+mn-lt"/>
                        <a:ea typeface="+mn-ea"/>
                        <a:cs typeface="+mn-cs"/>
                      </a:endParaRPr>
                    </a:p>
                  </a:txBody>
                  <a:tcPr marL="180000" marT="108000" anchor="b">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rgbClr val="BF951B"/>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315162"/>
                  </a:ext>
                </a:extLst>
              </a:tr>
              <a:tr h="624827">
                <a:tc rowSpan="4">
                  <a:txBody>
                    <a:bodyPr/>
                    <a:lstStyle/>
                    <a:p>
                      <a:r>
                        <a:rPr lang="en-US" sz="1400" b="1" cap="all" dirty="0">
                          <a:solidFill>
                            <a:srgbClr val="A6610C"/>
                          </a:solidFill>
                        </a:rPr>
                        <a:t>Milling operation</a:t>
                      </a:r>
                      <a:endParaRPr lang="en-US" sz="1400" dirty="0"/>
                    </a:p>
                  </a:txBody>
                  <a:tcPr marL="180000" marT="108000">
                    <a:lnL w="12700" cap="flat" cmpd="sng" algn="ctr">
                      <a:solidFill>
                        <a:schemeClr val="bg1"/>
                      </a:solidFill>
                      <a:prstDash val="solid"/>
                      <a:round/>
                      <a:headEnd type="none" w="med" len="med"/>
                      <a:tailEnd type="none" w="med" len="med"/>
                    </a:lnL>
                    <a:lnR w="6350" cap="flat" cmpd="sng" algn="ctr">
                      <a:solidFill>
                        <a:srgbClr val="AFABAB"/>
                      </a:solidFill>
                      <a:prstDash val="solid"/>
                      <a:round/>
                      <a:headEnd type="none" w="med" len="med"/>
                      <a:tailEnd type="none" w="med" len="med"/>
                    </a:lnR>
                    <a:lnT w="28575"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300" b="0" dirty="0">
                          <a:solidFill>
                            <a:srgbClr val="4F575D"/>
                          </a:solidFill>
                          <a:latin typeface="+mn-lt"/>
                        </a:rPr>
                        <a:t>Milling</a:t>
                      </a:r>
                      <a:endParaRPr lang="en-US" sz="1300" b="0" dirty="0">
                        <a:solidFill>
                          <a:srgbClr val="4F575D"/>
                        </a:solidFill>
                      </a:endParaRP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4"/>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4F575D"/>
                          </a:solidFill>
                          <a:effectLst/>
                          <a:uLnTx/>
                          <a:uFillTx/>
                          <a:latin typeface="Arial" panose="020B0604020202020204"/>
                          <a:ea typeface="+mn-ea"/>
                          <a:cs typeface="+mn-cs"/>
                        </a:rPr>
                        <a:t>($/t ore milled)</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4"/>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300" b="0" kern="1200" dirty="0">
                          <a:solidFill>
                            <a:srgbClr val="4F575D"/>
                          </a:solidFill>
                          <a:latin typeface="+mn-lt"/>
                          <a:ea typeface="+mn-ea"/>
                          <a:cs typeface="+mn-cs"/>
                        </a:rPr>
                        <a:t>C$6.42</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4"/>
                    </a:solidFill>
                  </a:tcPr>
                </a:tc>
                <a:extLst>
                  <a:ext uri="{0D108BD9-81ED-4DB2-BD59-A6C34878D82A}">
                    <a16:rowId xmlns:a16="http://schemas.microsoft.com/office/drawing/2014/main" val="215969080"/>
                  </a:ext>
                </a:extLst>
              </a:tr>
              <a:tr h="624827">
                <a:tc vMerge="1">
                  <a:txBody>
                    <a:bodyPr/>
                    <a:lstStyle/>
                    <a:p>
                      <a:endParaRPr lang="en-US" sz="1400" dirty="0"/>
                    </a:p>
                  </a:txBody>
                  <a:tcPr marL="180000" marT="108000">
                    <a:lnL w="12700" cap="flat" cmpd="sng" algn="ctr">
                      <a:solidFill>
                        <a:schemeClr val="bg1"/>
                      </a:solidFill>
                      <a:prstDash val="solid"/>
                      <a:round/>
                      <a:headEnd type="none" w="med" len="med"/>
                      <a:tailEnd type="none" w="med" len="med"/>
                    </a:lnL>
                    <a:lnR w="6350" cap="flat" cmpd="sng" algn="ctr">
                      <a:solidFill>
                        <a:srgbClr val="AFABAB"/>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300" b="0" dirty="0">
                          <a:solidFill>
                            <a:srgbClr val="4F575D"/>
                          </a:solidFill>
                        </a:rPr>
                        <a:t>Mining</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4F575D"/>
                          </a:solidFill>
                          <a:effectLst/>
                          <a:uLnTx/>
                          <a:uFillTx/>
                          <a:latin typeface="Arial" panose="020B0604020202020204"/>
                          <a:ea typeface="+mn-ea"/>
                          <a:cs typeface="+mn-cs"/>
                        </a:rPr>
                        <a:t>($/t ore milled)</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300" b="0" kern="1200" dirty="0">
                          <a:solidFill>
                            <a:srgbClr val="4F575D"/>
                          </a:solidFill>
                          <a:latin typeface="+mn-lt"/>
                          <a:ea typeface="+mn-ea"/>
                          <a:cs typeface="+mn-cs"/>
                        </a:rPr>
                        <a:t>C$4.28</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chemeClr val="bg1"/>
                    </a:solidFill>
                  </a:tcPr>
                </a:tc>
                <a:extLst>
                  <a:ext uri="{0D108BD9-81ED-4DB2-BD59-A6C34878D82A}">
                    <a16:rowId xmlns:a16="http://schemas.microsoft.com/office/drawing/2014/main" val="3381003361"/>
                  </a:ext>
                </a:extLst>
              </a:tr>
              <a:tr h="624827">
                <a:tc vMerge="1">
                  <a:txBody>
                    <a:bodyPr/>
                    <a:lstStyle/>
                    <a:p>
                      <a:endParaRPr lang="en-US" sz="1400" dirty="0"/>
                    </a:p>
                  </a:txBody>
                  <a:tcPr marL="180000" marT="108000">
                    <a:lnL w="12700" cap="flat" cmpd="sng" algn="ctr">
                      <a:solidFill>
                        <a:schemeClr val="bg1"/>
                      </a:solidFill>
                      <a:prstDash val="solid"/>
                      <a:round/>
                      <a:headEnd type="none" w="med" len="med"/>
                      <a:tailEnd type="none" w="med" len="med"/>
                    </a:lnL>
                    <a:lnR w="6350" cap="flat" cmpd="sng" algn="ctr">
                      <a:solidFill>
                        <a:srgbClr val="AFABAB"/>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300" b="0" dirty="0">
                          <a:solidFill>
                            <a:srgbClr val="4F575D"/>
                          </a:solidFill>
                        </a:rPr>
                        <a:t>General &amp; Administrative</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4"/>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300" b="0" kern="1200" dirty="0">
                          <a:solidFill>
                            <a:srgbClr val="4F575D"/>
                          </a:solidFill>
                          <a:latin typeface="+mn-lt"/>
                          <a:ea typeface="+mn-ea"/>
                          <a:cs typeface="+mn-cs"/>
                        </a:rPr>
                        <a:t>($/t ore milled)</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4"/>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300" b="0" kern="1200" dirty="0">
                          <a:solidFill>
                            <a:srgbClr val="4F575D"/>
                          </a:solidFill>
                          <a:latin typeface="+mn-lt"/>
                          <a:ea typeface="+mn-ea"/>
                          <a:cs typeface="+mn-cs"/>
                        </a:rPr>
                        <a:t>C$0.46</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4"/>
                    </a:solidFill>
                  </a:tcPr>
                </a:tc>
                <a:extLst>
                  <a:ext uri="{0D108BD9-81ED-4DB2-BD59-A6C34878D82A}">
                    <a16:rowId xmlns:a16="http://schemas.microsoft.com/office/drawing/2014/main" val="1635203286"/>
                  </a:ext>
                </a:extLst>
              </a:tr>
              <a:tr h="624827">
                <a:tc vMerge="1">
                  <a:txBody>
                    <a:bodyPr/>
                    <a:lstStyle/>
                    <a:p>
                      <a:endParaRPr lang="en-US" sz="1400" dirty="0"/>
                    </a:p>
                  </a:txBody>
                  <a:tcPr marL="180000" marT="108000">
                    <a:lnL w="12700" cap="flat" cmpd="sng" algn="ctr">
                      <a:solidFill>
                        <a:schemeClr val="bg1"/>
                      </a:solidFill>
                      <a:prstDash val="solid"/>
                      <a:round/>
                      <a:headEnd type="none" w="med" len="med"/>
                      <a:tailEnd type="none" w="med" len="med"/>
                    </a:lnL>
                    <a:lnR w="6350" cap="flat" cmpd="sng" algn="ctr">
                      <a:solidFill>
                        <a:srgbClr val="AFABAB"/>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300" b="1" dirty="0">
                          <a:solidFill>
                            <a:srgbClr val="4F575D"/>
                          </a:solidFill>
                        </a:rPr>
                        <a:t>Total</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300" b="1" kern="1200" dirty="0">
                          <a:solidFill>
                            <a:srgbClr val="4F575D"/>
                          </a:solidFill>
                          <a:latin typeface="+mn-lt"/>
                          <a:ea typeface="+mn-ea"/>
                          <a:cs typeface="+mn-cs"/>
                        </a:rPr>
                        <a:t>($/t ore milled)</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300" b="1" kern="1200" dirty="0">
                          <a:solidFill>
                            <a:srgbClr val="4F575D"/>
                          </a:solidFill>
                          <a:latin typeface="+mn-lt"/>
                          <a:ea typeface="+mn-ea"/>
                          <a:cs typeface="+mn-cs"/>
                        </a:rPr>
                        <a:t>C$11.16</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extLst>
                  <a:ext uri="{0D108BD9-81ED-4DB2-BD59-A6C34878D82A}">
                    <a16:rowId xmlns:a16="http://schemas.microsoft.com/office/drawing/2014/main" val="3300034689"/>
                  </a:ext>
                </a:extLst>
              </a:tr>
              <a:tr h="624827">
                <a:tc rowSpan="3">
                  <a:txBody>
                    <a:bodyPr/>
                    <a:lstStyle/>
                    <a:p>
                      <a:pPr marL="0" indent="0">
                        <a:lnSpc>
                          <a:spcPct val="100000"/>
                        </a:lnSpc>
                        <a:spcBef>
                          <a:spcPts val="0"/>
                        </a:spcBef>
                        <a:buNone/>
                      </a:pPr>
                      <a:r>
                        <a:rPr lang="en-US" sz="1400" b="1" kern="1200" cap="all" dirty="0">
                          <a:solidFill>
                            <a:srgbClr val="A6610C"/>
                          </a:solidFill>
                          <a:latin typeface="+mn-lt"/>
                          <a:ea typeface="+mn-ea"/>
                          <a:cs typeface="+mn-cs"/>
                        </a:rPr>
                        <a:t>Heap leach operation</a:t>
                      </a:r>
                    </a:p>
                  </a:txBody>
                  <a:tcPr marL="180000" marT="108000">
                    <a:lnL w="12700" cap="flat" cmpd="sng" algn="ctr">
                      <a:solidFill>
                        <a:schemeClr val="bg1"/>
                      </a:solidFill>
                      <a:prstDash val="solid"/>
                      <a:round/>
                      <a:headEnd type="none" w="med" len="med"/>
                      <a:tailEnd type="none" w="med" len="med"/>
                    </a:lnL>
                    <a:lnR w="6350" cap="flat" cmpd="sng" algn="ctr">
                      <a:solidFill>
                        <a:srgbClr val="AFABAB"/>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300" b="0" kern="1200" dirty="0">
                          <a:solidFill>
                            <a:srgbClr val="4F575D"/>
                          </a:solidFill>
                          <a:latin typeface="+mn-lt"/>
                          <a:ea typeface="+mn-ea"/>
                          <a:cs typeface="+mn-cs"/>
                        </a:rPr>
                        <a:t>Heap Leach Operation</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4"/>
                    </a:solidFill>
                  </a:tcPr>
                </a:tc>
                <a:tc>
                  <a:txBody>
                    <a:bodyPr/>
                    <a:lstStyle/>
                    <a:p>
                      <a:pPr marL="0" marR="0" lvl="0" indent="0" algn="r" defTabSz="914400" rtl="0" eaLnBrk="1" fontAlgn="auto" latinLnBrk="0" hangingPunct="1">
                        <a:lnSpc>
                          <a:spcPts val="1680"/>
                        </a:lnSpc>
                        <a:spcBef>
                          <a:spcPts val="0"/>
                        </a:spcBef>
                        <a:spcAft>
                          <a:spcPts val="0"/>
                        </a:spcAft>
                        <a:buClrTx/>
                        <a:buSzTx/>
                        <a:buFontTx/>
                        <a:buNone/>
                        <a:tabLst/>
                        <a:defRPr/>
                      </a:pPr>
                      <a:r>
                        <a:rPr lang="en-US" sz="1300" b="0" kern="1200" dirty="0">
                          <a:solidFill>
                            <a:srgbClr val="4F575D"/>
                          </a:solidFill>
                          <a:latin typeface="+mn-lt"/>
                          <a:ea typeface="+mn-ea"/>
                          <a:cs typeface="+mn-cs"/>
                        </a:rPr>
                        <a:t>($/t leached)</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4"/>
                    </a:solidFill>
                  </a:tcPr>
                </a:tc>
                <a:tc>
                  <a:txBody>
                    <a:bodyPr/>
                    <a:lstStyle/>
                    <a:p>
                      <a:pPr marL="0" marR="0" lvl="0" indent="0" algn="r" defTabSz="914400" rtl="0" eaLnBrk="1" fontAlgn="auto" latinLnBrk="0" hangingPunct="1">
                        <a:lnSpc>
                          <a:spcPts val="1680"/>
                        </a:lnSpc>
                        <a:spcBef>
                          <a:spcPts val="0"/>
                        </a:spcBef>
                        <a:spcAft>
                          <a:spcPts val="0"/>
                        </a:spcAft>
                        <a:buClrTx/>
                        <a:buSzTx/>
                        <a:buFontTx/>
                        <a:buNone/>
                        <a:tabLst/>
                        <a:defRPr/>
                      </a:pPr>
                      <a:r>
                        <a:rPr lang="en-US" sz="1300" b="0" kern="1200" dirty="0">
                          <a:solidFill>
                            <a:srgbClr val="4F575D"/>
                          </a:solidFill>
                          <a:latin typeface="+mn-lt"/>
                          <a:ea typeface="+mn-ea"/>
                          <a:cs typeface="+mn-cs"/>
                        </a:rPr>
                        <a:t>C$1.93</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4"/>
                    </a:solidFill>
                  </a:tcPr>
                </a:tc>
                <a:extLst>
                  <a:ext uri="{0D108BD9-81ED-4DB2-BD59-A6C34878D82A}">
                    <a16:rowId xmlns:a16="http://schemas.microsoft.com/office/drawing/2014/main" val="450869377"/>
                  </a:ext>
                </a:extLst>
              </a:tr>
              <a:tr h="624827">
                <a:tc vMerge="1">
                  <a:txBody>
                    <a:bodyPr/>
                    <a:lstStyle/>
                    <a:p>
                      <a:endParaRPr lang="en-CA"/>
                    </a:p>
                  </a:txBody>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300" b="0" kern="1200" dirty="0">
                          <a:solidFill>
                            <a:srgbClr val="4F575D"/>
                          </a:solidFill>
                          <a:latin typeface="+mn-lt"/>
                          <a:ea typeface="+mn-ea"/>
                          <a:cs typeface="+mn-cs"/>
                        </a:rPr>
                        <a:t>ADR/SART</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ts val="168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4F575D"/>
                          </a:solidFill>
                          <a:effectLst/>
                          <a:uLnTx/>
                          <a:uFillTx/>
                          <a:latin typeface="Arial" panose="020B0604020202020204"/>
                          <a:ea typeface="+mn-ea"/>
                          <a:cs typeface="+mn-cs"/>
                        </a:rPr>
                        <a:t>($/t leached)</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ts val="1680"/>
                        </a:lnSpc>
                        <a:spcBef>
                          <a:spcPts val="0"/>
                        </a:spcBef>
                        <a:spcAft>
                          <a:spcPts val="0"/>
                        </a:spcAft>
                        <a:buClrTx/>
                        <a:buSzTx/>
                        <a:buFontTx/>
                        <a:buNone/>
                        <a:tabLst/>
                        <a:defRPr/>
                      </a:pPr>
                      <a:r>
                        <a:rPr lang="en-US" sz="1300" b="0" kern="1200" dirty="0">
                          <a:solidFill>
                            <a:srgbClr val="4F575D"/>
                          </a:solidFill>
                          <a:latin typeface="+mn-lt"/>
                          <a:ea typeface="+mn-ea"/>
                          <a:cs typeface="+mn-cs"/>
                        </a:rPr>
                        <a:t>C$4.80</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chemeClr val="bg1"/>
                    </a:solidFill>
                  </a:tcPr>
                </a:tc>
                <a:extLst>
                  <a:ext uri="{0D108BD9-81ED-4DB2-BD59-A6C34878D82A}">
                    <a16:rowId xmlns:a16="http://schemas.microsoft.com/office/drawing/2014/main" val="2229060203"/>
                  </a:ext>
                </a:extLst>
              </a:tr>
              <a:tr h="624827">
                <a:tc vMerge="1">
                  <a:txBody>
                    <a:bodyPr/>
                    <a:lstStyle/>
                    <a:p>
                      <a:pPr marL="0" indent="0">
                        <a:lnSpc>
                          <a:spcPct val="100000"/>
                        </a:lnSpc>
                        <a:spcBef>
                          <a:spcPts val="0"/>
                        </a:spcBef>
                        <a:buNone/>
                      </a:pPr>
                      <a:endParaRPr lang="en-US" sz="1200" dirty="0">
                        <a:solidFill>
                          <a:srgbClr val="4D4D4D"/>
                        </a:solidFill>
                      </a:endParaRPr>
                    </a:p>
                  </a:txBody>
                  <a:tcPr marL="180000" marT="108000">
                    <a:lnL w="12700" cap="flat" cmpd="sng" algn="ctr">
                      <a:solidFill>
                        <a:schemeClr val="bg1"/>
                      </a:solidFill>
                      <a:prstDash val="solid"/>
                      <a:round/>
                      <a:headEnd type="none" w="med" len="med"/>
                      <a:tailEnd type="none" w="med" len="med"/>
                    </a:lnL>
                    <a:lnR w="6350" cap="flat" cmpd="sng" algn="ctr">
                      <a:solidFill>
                        <a:srgbClr val="AFABAB"/>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300" b="1" kern="1200" dirty="0">
                          <a:solidFill>
                            <a:srgbClr val="4F575D"/>
                          </a:solidFill>
                          <a:latin typeface="+mn-lt"/>
                          <a:ea typeface="+mn-ea"/>
                          <a:cs typeface="+mn-cs"/>
                        </a:rPr>
                        <a:t>Total</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4"/>
                    </a:solidFill>
                  </a:tcPr>
                </a:tc>
                <a:tc>
                  <a:txBody>
                    <a:bodyPr/>
                    <a:lstStyle/>
                    <a:p>
                      <a:pPr marL="0" marR="0" lvl="0" indent="0" algn="r" defTabSz="914400" rtl="0" eaLnBrk="1" fontAlgn="auto" latinLnBrk="0" hangingPunct="1">
                        <a:lnSpc>
                          <a:spcPts val="168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4F575D"/>
                          </a:solidFill>
                          <a:effectLst/>
                          <a:uLnTx/>
                          <a:uFillTx/>
                          <a:latin typeface="Arial" panose="020B0604020202020204"/>
                          <a:ea typeface="+mn-ea"/>
                          <a:cs typeface="+mn-cs"/>
                        </a:rPr>
                        <a:t>($/t leached)</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4"/>
                    </a:solidFill>
                  </a:tcPr>
                </a:tc>
                <a:tc>
                  <a:txBody>
                    <a:bodyPr/>
                    <a:lstStyle/>
                    <a:p>
                      <a:pPr marL="0" marR="0" lvl="0" indent="0" algn="r" defTabSz="914400" rtl="0" eaLnBrk="1" fontAlgn="auto" latinLnBrk="0" hangingPunct="1">
                        <a:lnSpc>
                          <a:spcPts val="1680"/>
                        </a:lnSpc>
                        <a:spcBef>
                          <a:spcPts val="0"/>
                        </a:spcBef>
                        <a:spcAft>
                          <a:spcPts val="0"/>
                        </a:spcAft>
                        <a:buClrTx/>
                        <a:buSzTx/>
                        <a:buFontTx/>
                        <a:buNone/>
                        <a:tabLst/>
                        <a:defRPr/>
                      </a:pPr>
                      <a:r>
                        <a:rPr lang="en-US" sz="1300" b="1" kern="1200" dirty="0">
                          <a:solidFill>
                            <a:srgbClr val="4F575D"/>
                          </a:solidFill>
                          <a:latin typeface="+mn-lt"/>
                          <a:ea typeface="+mn-ea"/>
                          <a:cs typeface="+mn-cs"/>
                        </a:rPr>
                        <a:t>C$6.73</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4"/>
                    </a:solidFill>
                  </a:tcPr>
                </a:tc>
                <a:extLst>
                  <a:ext uri="{0D108BD9-81ED-4DB2-BD59-A6C34878D82A}">
                    <a16:rowId xmlns:a16="http://schemas.microsoft.com/office/drawing/2014/main" val="260791395"/>
                  </a:ext>
                </a:extLst>
              </a:tr>
            </a:tbl>
          </a:graphicData>
        </a:graphic>
      </p:graphicFrame>
    </p:spTree>
    <p:extLst>
      <p:ext uri="{BB962C8B-B14F-4D97-AF65-F5344CB8AC3E}">
        <p14:creationId xmlns:p14="http://schemas.microsoft.com/office/powerpoint/2010/main" val="37228363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6B529-A00B-4685-9367-19CA59927EC8}"/>
              </a:ext>
            </a:extLst>
          </p:cNvPr>
          <p:cNvSpPr>
            <a:spLocks noGrp="1"/>
          </p:cNvSpPr>
          <p:nvPr>
            <p:ph type="title"/>
          </p:nvPr>
        </p:nvSpPr>
        <p:spPr/>
        <p:txBody>
          <a:bodyPr>
            <a:normAutofit/>
          </a:bodyPr>
          <a:lstStyle/>
          <a:p>
            <a:r>
              <a:rPr lang="en-CA" dirty="0"/>
              <a:t>PROPERTY</a:t>
            </a:r>
            <a:r>
              <a:rPr lang="en-CA" b="1" dirty="0">
                <a:solidFill>
                  <a:srgbClr val="46616D"/>
                </a:solidFill>
                <a:latin typeface="Arial Black" panose="020B0A04020102020204" pitchFamily="34" charset="0"/>
              </a:rPr>
              <a:t> GEOLOGY</a:t>
            </a:r>
          </a:p>
        </p:txBody>
      </p:sp>
      <p:sp>
        <p:nvSpPr>
          <p:cNvPr id="3" name="Slide Number Placeholder 2">
            <a:extLst>
              <a:ext uri="{FF2B5EF4-FFF2-40B4-BE49-F238E27FC236}">
                <a16:creationId xmlns:a16="http://schemas.microsoft.com/office/drawing/2014/main" id="{39337E79-2B62-4812-AF83-01E361D98DA0}"/>
              </a:ext>
            </a:extLst>
          </p:cNvPr>
          <p:cNvSpPr>
            <a:spLocks noGrp="1"/>
          </p:cNvSpPr>
          <p:nvPr>
            <p:ph type="sldNum" sz="quarter" idx="12"/>
          </p:nvPr>
        </p:nvSpPr>
        <p:spPr/>
        <p:txBody>
          <a:bodyPr/>
          <a:lstStyle/>
          <a:p>
            <a:fld id="{994B6BF7-2D39-B347-90E1-8D5E032AA1EA}" type="slidenum">
              <a:rPr lang="en-ES" smtClean="0"/>
              <a:t>24</a:t>
            </a:fld>
            <a:endParaRPr lang="en-ES"/>
          </a:p>
        </p:txBody>
      </p:sp>
      <p:pic>
        <p:nvPicPr>
          <p:cNvPr id="5" name="Picture 14" descr="Section 6958400 N.png">
            <a:extLst>
              <a:ext uri="{FF2B5EF4-FFF2-40B4-BE49-F238E27FC236}">
                <a16:creationId xmlns:a16="http://schemas.microsoft.com/office/drawing/2014/main" id="{16611E04-779B-4326-AE7E-145A2CDA7B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1" t="8159"/>
          <a:stretch/>
        </p:blipFill>
        <p:spPr bwMode="auto">
          <a:xfrm>
            <a:off x="1067119" y="946423"/>
            <a:ext cx="9829162" cy="4965153"/>
          </a:xfrm>
          <a:prstGeom prst="rect">
            <a:avLst/>
          </a:prstGeom>
          <a:noFill/>
          <a:ln w="9525">
            <a:solidFill>
              <a:srgbClr val="A6610D"/>
            </a:solidFill>
            <a:miter lim="800000"/>
            <a:headEnd/>
            <a:tailEnd/>
          </a:ln>
          <a:extLst>
            <a:ext uri="{909E8E84-426E-40DD-AFC4-6F175D3DCCD1}">
              <a14:hiddenFill xmlns:a14="http://schemas.microsoft.com/office/drawing/2010/main">
                <a:solidFill>
                  <a:srgbClr val="FFFFFF"/>
                </a:solidFill>
              </a14:hiddenFill>
            </a:ext>
          </a:extLst>
        </p:spPr>
      </p:pic>
      <p:sp>
        <p:nvSpPr>
          <p:cNvPr id="7" name="Footer Placeholder 1">
            <a:extLst>
              <a:ext uri="{FF2B5EF4-FFF2-40B4-BE49-F238E27FC236}">
                <a16:creationId xmlns:a16="http://schemas.microsoft.com/office/drawing/2014/main" id="{1C79FD79-CFBA-4157-94B8-C4406CBCB662}"/>
              </a:ext>
            </a:extLst>
          </p:cNvPr>
          <p:cNvSpPr>
            <a:spLocks noGrp="1"/>
          </p:cNvSpPr>
          <p:nvPr>
            <p:ph type="ftr" sz="quarter" idx="11"/>
          </p:nvPr>
        </p:nvSpPr>
        <p:spPr>
          <a:xfrm>
            <a:off x="199938" y="6458242"/>
            <a:ext cx="9613855" cy="223138"/>
          </a:xfrm>
        </p:spPr>
        <p:txBody>
          <a:bodyPr lIns="0" rIns="0"/>
          <a:lstStyle/>
          <a:p>
            <a:r>
              <a:rPr lang="en-US" dirty="0"/>
              <a:t>Note: Based on Casino Copper-Gold 2022 Feasibility Study. See “Notes” in Appendix. </a:t>
            </a:r>
          </a:p>
        </p:txBody>
      </p:sp>
    </p:spTree>
    <p:extLst>
      <p:ext uri="{BB962C8B-B14F-4D97-AF65-F5344CB8AC3E}">
        <p14:creationId xmlns:p14="http://schemas.microsoft.com/office/powerpoint/2010/main" val="16127986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2C323-5A52-47C6-A752-3215548155DC}"/>
              </a:ext>
            </a:extLst>
          </p:cNvPr>
          <p:cNvSpPr>
            <a:spLocks noGrp="1"/>
          </p:cNvSpPr>
          <p:nvPr>
            <p:ph type="title"/>
          </p:nvPr>
        </p:nvSpPr>
        <p:spPr/>
        <p:txBody>
          <a:bodyPr/>
          <a:lstStyle/>
          <a:p>
            <a:r>
              <a:rPr lang="en-CA" b="1" dirty="0">
                <a:solidFill>
                  <a:srgbClr val="46616D"/>
                </a:solidFill>
                <a:latin typeface="Arial Black" panose="020B0A04020102020204" pitchFamily="34" charset="0"/>
              </a:rPr>
              <a:t>MINING</a:t>
            </a:r>
          </a:p>
        </p:txBody>
      </p:sp>
      <p:sp>
        <p:nvSpPr>
          <p:cNvPr id="6" name="Content Placeholder 5">
            <a:extLst>
              <a:ext uri="{FF2B5EF4-FFF2-40B4-BE49-F238E27FC236}">
                <a16:creationId xmlns:a16="http://schemas.microsoft.com/office/drawing/2014/main" id="{F50F38F1-6E13-47BD-857D-52E0C039CE25}"/>
              </a:ext>
            </a:extLst>
          </p:cNvPr>
          <p:cNvSpPr>
            <a:spLocks noGrp="1"/>
          </p:cNvSpPr>
          <p:nvPr>
            <p:ph idx="1"/>
          </p:nvPr>
        </p:nvSpPr>
        <p:spPr>
          <a:xfrm>
            <a:off x="237343" y="1134139"/>
            <a:ext cx="6091342" cy="4357603"/>
          </a:xfrm>
        </p:spPr>
        <p:txBody>
          <a:bodyPr/>
          <a:lstStyle/>
          <a:p>
            <a:r>
              <a:rPr lang="en-US" dirty="0">
                <a:solidFill>
                  <a:srgbClr val="4F575D"/>
                </a:solidFill>
              </a:rPr>
              <a:t>Pit designs for five mining phases were developed to produce 45.4 Mtpa of mill feed ore</a:t>
            </a:r>
          </a:p>
          <a:p>
            <a:r>
              <a:rPr lang="en-US" dirty="0">
                <a:solidFill>
                  <a:srgbClr val="4F575D"/>
                </a:solidFill>
              </a:rPr>
              <a:t>Mill material is limited to 1.2 </a:t>
            </a:r>
            <a:r>
              <a:rPr lang="en-US" dirty="0" err="1">
                <a:solidFill>
                  <a:srgbClr val="4F575D"/>
                </a:solidFill>
              </a:rPr>
              <a:t>Bt</a:t>
            </a:r>
            <a:r>
              <a:rPr lang="en-US" dirty="0">
                <a:solidFill>
                  <a:srgbClr val="4F575D"/>
                </a:solidFill>
              </a:rPr>
              <a:t> due to TMF capacity</a:t>
            </a:r>
          </a:p>
          <a:p>
            <a:r>
              <a:rPr lang="en-US" dirty="0">
                <a:solidFill>
                  <a:srgbClr val="4F575D"/>
                </a:solidFill>
              </a:rPr>
              <a:t>The pits were designed with 40 m wide ramps, 20 m benches</a:t>
            </a:r>
          </a:p>
          <a:p>
            <a:r>
              <a:rPr lang="en-US" dirty="0">
                <a:solidFill>
                  <a:srgbClr val="4F575D"/>
                </a:solidFill>
              </a:rPr>
              <a:t>Pit slope angles of 45 degree for most of the pit, with some areas at 42 degrees</a:t>
            </a:r>
          </a:p>
          <a:p>
            <a:r>
              <a:rPr lang="en-US" dirty="0">
                <a:solidFill>
                  <a:srgbClr val="4F575D"/>
                </a:solidFill>
              </a:rPr>
              <a:t>Komatsu 980E or similar haul trucks (370 t class)</a:t>
            </a:r>
          </a:p>
          <a:p>
            <a:r>
              <a:rPr lang="en-US" dirty="0">
                <a:solidFill>
                  <a:srgbClr val="4F575D"/>
                </a:solidFill>
              </a:rPr>
              <a:t>Floating cone based on US$1.75/lb Cu, US$835/oz Au – very low prices as pit is constrained by TMF capacity</a:t>
            </a:r>
          </a:p>
          <a:p>
            <a:r>
              <a:rPr lang="en-US" dirty="0">
                <a:solidFill>
                  <a:srgbClr val="4F575D"/>
                </a:solidFill>
              </a:rPr>
              <a:t>Pit is electrified to power shovels and drills</a:t>
            </a:r>
          </a:p>
          <a:p>
            <a:r>
              <a:rPr lang="en-US" dirty="0">
                <a:solidFill>
                  <a:srgbClr val="4F575D"/>
                </a:solidFill>
              </a:rPr>
              <a:t>Strip ratio is 0.43:1 over the life-of-mine</a:t>
            </a:r>
          </a:p>
        </p:txBody>
      </p:sp>
      <p:sp>
        <p:nvSpPr>
          <p:cNvPr id="3" name="Slide Number Placeholder 2">
            <a:extLst>
              <a:ext uri="{FF2B5EF4-FFF2-40B4-BE49-F238E27FC236}">
                <a16:creationId xmlns:a16="http://schemas.microsoft.com/office/drawing/2014/main" id="{48A82768-1B5B-4A17-A20F-E95D450C9E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4B6BF7-2D39-B347-90E1-8D5E032AA1EA}" type="slidenum">
              <a:rPr kumimoji="0" lang="en-ES" sz="14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ES"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F097AB85-6F69-4175-A72C-630F46835D4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28685" y="1228709"/>
            <a:ext cx="5595978" cy="4400582"/>
          </a:xfrm>
          <a:prstGeom prst="rect">
            <a:avLst/>
          </a:prstGeom>
        </p:spPr>
      </p:pic>
      <p:sp>
        <p:nvSpPr>
          <p:cNvPr id="7" name="Footer Placeholder 1">
            <a:extLst>
              <a:ext uri="{FF2B5EF4-FFF2-40B4-BE49-F238E27FC236}">
                <a16:creationId xmlns:a16="http://schemas.microsoft.com/office/drawing/2014/main" id="{ABD2DA52-85E6-39B9-EE2A-30CF4E61C47A}"/>
              </a:ext>
            </a:extLst>
          </p:cNvPr>
          <p:cNvSpPr>
            <a:spLocks noGrp="1"/>
          </p:cNvSpPr>
          <p:nvPr>
            <p:ph type="ftr" sz="quarter" idx="11"/>
          </p:nvPr>
        </p:nvSpPr>
        <p:spPr>
          <a:xfrm>
            <a:off x="199938" y="6458242"/>
            <a:ext cx="9613855" cy="223138"/>
          </a:xfrm>
        </p:spPr>
        <p:txBody>
          <a:bodyPr lIns="0" rIns="0"/>
          <a:lstStyle/>
          <a:p>
            <a:r>
              <a:rPr lang="en-US" dirty="0"/>
              <a:t>Note: Based on Casino Copper-Gold 2022 Feasibility Study. See “Notes” in Appendix. </a:t>
            </a:r>
          </a:p>
        </p:txBody>
      </p:sp>
    </p:spTree>
    <p:extLst>
      <p:ext uri="{BB962C8B-B14F-4D97-AF65-F5344CB8AC3E}">
        <p14:creationId xmlns:p14="http://schemas.microsoft.com/office/powerpoint/2010/main" val="40861335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2C323-5A52-47C6-A752-3215548155DC}"/>
              </a:ext>
            </a:extLst>
          </p:cNvPr>
          <p:cNvSpPr>
            <a:spLocks noGrp="1"/>
          </p:cNvSpPr>
          <p:nvPr>
            <p:ph type="title"/>
          </p:nvPr>
        </p:nvSpPr>
        <p:spPr/>
        <p:txBody>
          <a:bodyPr/>
          <a:lstStyle/>
          <a:p>
            <a:r>
              <a:rPr lang="en-CA" b="1" dirty="0">
                <a:solidFill>
                  <a:srgbClr val="46616D"/>
                </a:solidFill>
                <a:latin typeface="Arial Black" panose="020B0A04020102020204" pitchFamily="34" charset="0"/>
              </a:rPr>
              <a:t>PROCESSING</a:t>
            </a:r>
          </a:p>
        </p:txBody>
      </p:sp>
      <p:sp>
        <p:nvSpPr>
          <p:cNvPr id="5" name="Content Placeholder 4">
            <a:extLst>
              <a:ext uri="{FF2B5EF4-FFF2-40B4-BE49-F238E27FC236}">
                <a16:creationId xmlns:a16="http://schemas.microsoft.com/office/drawing/2014/main" id="{9CDD1D31-7F12-4F56-84B3-DF4AAD4883F1}"/>
              </a:ext>
            </a:extLst>
          </p:cNvPr>
          <p:cNvSpPr>
            <a:spLocks noGrp="1"/>
          </p:cNvSpPr>
          <p:nvPr>
            <p:ph idx="1"/>
          </p:nvPr>
        </p:nvSpPr>
        <p:spPr>
          <a:xfrm>
            <a:off x="237344" y="1134139"/>
            <a:ext cx="6392056" cy="5075748"/>
          </a:xfrm>
        </p:spPr>
        <p:txBody>
          <a:bodyPr/>
          <a:lstStyle/>
          <a:p>
            <a:r>
              <a:rPr lang="en-CA" b="1" dirty="0">
                <a:solidFill>
                  <a:srgbClr val="4F575D"/>
                </a:solidFill>
              </a:rPr>
              <a:t>Milling </a:t>
            </a:r>
          </a:p>
          <a:p>
            <a:pPr lvl="1"/>
            <a:r>
              <a:rPr lang="en-CA" dirty="0">
                <a:solidFill>
                  <a:srgbClr val="4F575D"/>
                </a:solidFill>
              </a:rPr>
              <a:t>120,000 tpd</a:t>
            </a:r>
          </a:p>
          <a:p>
            <a:pPr lvl="1"/>
            <a:r>
              <a:rPr lang="en-CA" dirty="0">
                <a:solidFill>
                  <a:srgbClr val="4F575D"/>
                </a:solidFill>
              </a:rPr>
              <a:t>Medium–soft ore: BWi – 14.5 kWh/t; 200 µm primary grind</a:t>
            </a:r>
          </a:p>
          <a:p>
            <a:r>
              <a:rPr lang="en-CA" b="1" dirty="0">
                <a:solidFill>
                  <a:srgbClr val="4F575D"/>
                </a:solidFill>
              </a:rPr>
              <a:t>Flotation</a:t>
            </a:r>
          </a:p>
          <a:p>
            <a:pPr lvl="1"/>
            <a:r>
              <a:rPr lang="en-CA" dirty="0">
                <a:solidFill>
                  <a:srgbClr val="4F575D"/>
                </a:solidFill>
              </a:rPr>
              <a:t>Conventional copper/moly circuit</a:t>
            </a:r>
          </a:p>
          <a:p>
            <a:pPr lvl="1"/>
            <a:r>
              <a:rPr lang="en-CA" dirty="0">
                <a:solidFill>
                  <a:srgbClr val="4F575D"/>
                </a:solidFill>
              </a:rPr>
              <a:t>Recoveries: Copper 86%, Gold 67%, Moly 71%, Silver 53%</a:t>
            </a:r>
          </a:p>
          <a:p>
            <a:pPr lvl="1"/>
            <a:r>
              <a:rPr lang="en-CA" dirty="0">
                <a:solidFill>
                  <a:srgbClr val="4F575D"/>
                </a:solidFill>
              </a:rPr>
              <a:t>Subsequent metallurgical testwork shows potential for meaningfully higher moly recoveries</a:t>
            </a:r>
          </a:p>
          <a:p>
            <a:r>
              <a:rPr lang="en-CA" b="1" dirty="0">
                <a:solidFill>
                  <a:srgbClr val="4F575D"/>
                </a:solidFill>
              </a:rPr>
              <a:t>Heap Leach</a:t>
            </a:r>
          </a:p>
          <a:p>
            <a:pPr lvl="1"/>
            <a:r>
              <a:rPr lang="en-CA" dirty="0">
                <a:solidFill>
                  <a:srgbClr val="4F575D"/>
                </a:solidFill>
              </a:rPr>
              <a:t>Conventional crush/conveyer stack valley fill heap leach</a:t>
            </a:r>
          </a:p>
          <a:p>
            <a:pPr lvl="1"/>
            <a:r>
              <a:rPr lang="en-CA" dirty="0">
                <a:solidFill>
                  <a:srgbClr val="4F575D"/>
                </a:solidFill>
              </a:rPr>
              <a:t>25,000 tpd</a:t>
            </a:r>
          </a:p>
          <a:p>
            <a:pPr lvl="1"/>
            <a:r>
              <a:rPr lang="en-CA" dirty="0">
                <a:solidFill>
                  <a:srgbClr val="4F575D"/>
                </a:solidFill>
              </a:rPr>
              <a:t>SART to remove copper from solution</a:t>
            </a:r>
          </a:p>
          <a:p>
            <a:pPr lvl="1"/>
            <a:r>
              <a:rPr lang="en-CA" dirty="0">
                <a:solidFill>
                  <a:srgbClr val="4F575D"/>
                </a:solidFill>
              </a:rPr>
              <a:t>Recoveries: Gold 80%, Silver 26%, Copper 18%</a:t>
            </a:r>
          </a:p>
          <a:p>
            <a:endParaRPr lang="en-CA" dirty="0"/>
          </a:p>
        </p:txBody>
      </p:sp>
      <p:sp>
        <p:nvSpPr>
          <p:cNvPr id="3" name="Slide Number Placeholder 2">
            <a:extLst>
              <a:ext uri="{FF2B5EF4-FFF2-40B4-BE49-F238E27FC236}">
                <a16:creationId xmlns:a16="http://schemas.microsoft.com/office/drawing/2014/main" id="{48A82768-1B5B-4A17-A20F-E95D450C9E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4B6BF7-2D39-B347-90E1-8D5E032AA1EA}" type="slidenum">
              <a:rPr kumimoji="0" lang="en-ES" sz="14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ES"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7" name="Picture 2">
            <a:extLst>
              <a:ext uri="{FF2B5EF4-FFF2-40B4-BE49-F238E27FC236}">
                <a16:creationId xmlns:a16="http://schemas.microsoft.com/office/drawing/2014/main" id="{B97CA030-0F12-4F61-A7C8-AECB8DD28F9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2693" y="902585"/>
            <a:ext cx="5187123" cy="5153719"/>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1">
            <a:extLst>
              <a:ext uri="{FF2B5EF4-FFF2-40B4-BE49-F238E27FC236}">
                <a16:creationId xmlns:a16="http://schemas.microsoft.com/office/drawing/2014/main" id="{0A9BF876-9FD0-4C18-FF37-0F64740E6AE2}"/>
              </a:ext>
            </a:extLst>
          </p:cNvPr>
          <p:cNvSpPr>
            <a:spLocks noGrp="1"/>
          </p:cNvSpPr>
          <p:nvPr>
            <p:ph type="ftr" sz="quarter" idx="11"/>
          </p:nvPr>
        </p:nvSpPr>
        <p:spPr>
          <a:xfrm>
            <a:off x="199938" y="6458242"/>
            <a:ext cx="9613855" cy="223138"/>
          </a:xfrm>
        </p:spPr>
        <p:txBody>
          <a:bodyPr lIns="0" rIns="0"/>
          <a:lstStyle/>
          <a:p>
            <a:r>
              <a:rPr lang="en-US" dirty="0"/>
              <a:t>Note: Based on Casino Copper-Gold 2022 Feasibility Study. See “Notes” in Appendix. </a:t>
            </a:r>
          </a:p>
        </p:txBody>
      </p:sp>
    </p:spTree>
    <p:extLst>
      <p:ext uri="{BB962C8B-B14F-4D97-AF65-F5344CB8AC3E}">
        <p14:creationId xmlns:p14="http://schemas.microsoft.com/office/powerpoint/2010/main" val="4241014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22DD4-29EF-3111-F46E-E6D962EE4D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946E92-5B06-3DC0-2CC9-BA40E79E6DE6}"/>
              </a:ext>
            </a:extLst>
          </p:cNvPr>
          <p:cNvSpPr>
            <a:spLocks noGrp="1"/>
          </p:cNvSpPr>
          <p:nvPr>
            <p:ph type="title"/>
          </p:nvPr>
        </p:nvSpPr>
        <p:spPr/>
        <p:txBody>
          <a:bodyPr/>
          <a:lstStyle/>
          <a:p>
            <a:r>
              <a:rPr lang="en-CA"/>
              <a:t>2022 CASINO COPPER-GOLD </a:t>
            </a:r>
            <a:r>
              <a:rPr lang="en-CA" b="1">
                <a:solidFill>
                  <a:srgbClr val="46616D"/>
                </a:solidFill>
                <a:latin typeface="Arial Black" panose="020B0604020202020204" pitchFamily="34" charset="0"/>
                <a:cs typeface="Arial Black" panose="020B0604020202020204" pitchFamily="34" charset="0"/>
              </a:rPr>
              <a:t>RESERVE</a:t>
            </a:r>
            <a:r>
              <a:rPr lang="en-CA"/>
              <a:t> </a:t>
            </a:r>
            <a:endParaRPr lang="en-US"/>
          </a:p>
        </p:txBody>
      </p:sp>
      <p:pic>
        <p:nvPicPr>
          <p:cNvPr id="3" name="Picture 2">
            <a:extLst>
              <a:ext uri="{FF2B5EF4-FFF2-40B4-BE49-F238E27FC236}">
                <a16:creationId xmlns:a16="http://schemas.microsoft.com/office/drawing/2014/main" id="{FE58C0B1-23BC-2738-3D67-CC78C62DD243}"/>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55" y="954426"/>
            <a:ext cx="12192000" cy="1709521"/>
          </a:xfrm>
          <a:prstGeom prst="rect">
            <a:avLst/>
          </a:prstGeom>
        </p:spPr>
      </p:pic>
      <p:pic>
        <p:nvPicPr>
          <p:cNvPr id="5" name="Picture 4">
            <a:extLst>
              <a:ext uri="{FF2B5EF4-FFF2-40B4-BE49-F238E27FC236}">
                <a16:creationId xmlns:a16="http://schemas.microsoft.com/office/drawing/2014/main" id="{8B3FDF60-29D2-7E34-246F-69C00F4B5630}"/>
              </a:ex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1255484"/>
            <a:ext cx="835666" cy="1107405"/>
          </a:xfrm>
          <a:prstGeom prst="rect">
            <a:avLst/>
          </a:prstGeom>
        </p:spPr>
      </p:pic>
      <p:graphicFrame>
        <p:nvGraphicFramePr>
          <p:cNvPr id="31" name="Table 30">
            <a:extLst>
              <a:ext uri="{FF2B5EF4-FFF2-40B4-BE49-F238E27FC236}">
                <a16:creationId xmlns:a16="http://schemas.microsoft.com/office/drawing/2014/main" id="{2A12BE54-6DC6-E3F9-C831-A197B28FECDB}"/>
              </a:ext>
            </a:extLst>
          </p:cNvPr>
          <p:cNvGraphicFramePr>
            <a:graphicFrameLocks noGrp="1"/>
          </p:cNvGraphicFramePr>
          <p:nvPr>
            <p:custDataLst>
              <p:tags r:id="rId1"/>
            </p:custDataLst>
            <p:extLst>
              <p:ext uri="{D42A27DB-BD31-4B8C-83A1-F6EECF244321}">
                <p14:modId xmlns:p14="http://schemas.microsoft.com/office/powerpoint/2010/main" val="3628836517"/>
              </p:ext>
            </p:extLst>
          </p:nvPr>
        </p:nvGraphicFramePr>
        <p:xfrm>
          <a:off x="1134317" y="1023335"/>
          <a:ext cx="10517085" cy="2232000"/>
        </p:xfrm>
        <a:graphic>
          <a:graphicData uri="http://schemas.openxmlformats.org/drawingml/2006/table">
            <a:tbl>
              <a:tblPr firstRow="1" lastRow="1" bandRow="1" bandCol="1">
                <a:tableStyleId>{C083E6E3-FA7D-4D7B-A595-EF9225AFEA82}</a:tableStyleId>
              </a:tblPr>
              <a:tblGrid>
                <a:gridCol w="1140953">
                  <a:extLst>
                    <a:ext uri="{9D8B030D-6E8A-4147-A177-3AD203B41FA5}">
                      <a16:colId xmlns:a16="http://schemas.microsoft.com/office/drawing/2014/main" val="3594396252"/>
                    </a:ext>
                  </a:extLst>
                </a:gridCol>
                <a:gridCol w="984473">
                  <a:extLst>
                    <a:ext uri="{9D8B030D-6E8A-4147-A177-3AD203B41FA5}">
                      <a16:colId xmlns:a16="http://schemas.microsoft.com/office/drawing/2014/main" val="20001"/>
                    </a:ext>
                  </a:extLst>
                </a:gridCol>
                <a:gridCol w="863926">
                  <a:extLst>
                    <a:ext uri="{9D8B030D-6E8A-4147-A177-3AD203B41FA5}">
                      <a16:colId xmlns:a16="http://schemas.microsoft.com/office/drawing/2014/main" val="3637680769"/>
                    </a:ext>
                  </a:extLst>
                </a:gridCol>
                <a:gridCol w="783560">
                  <a:extLst>
                    <a:ext uri="{9D8B030D-6E8A-4147-A177-3AD203B41FA5}">
                      <a16:colId xmlns:a16="http://schemas.microsoft.com/office/drawing/2014/main" val="20002"/>
                    </a:ext>
                  </a:extLst>
                </a:gridCol>
                <a:gridCol w="649833">
                  <a:extLst>
                    <a:ext uri="{9D8B030D-6E8A-4147-A177-3AD203B41FA5}">
                      <a16:colId xmlns:a16="http://schemas.microsoft.com/office/drawing/2014/main" val="1849608014"/>
                    </a:ext>
                  </a:extLst>
                </a:gridCol>
                <a:gridCol w="870620">
                  <a:extLst>
                    <a:ext uri="{9D8B030D-6E8A-4147-A177-3AD203B41FA5}">
                      <a16:colId xmlns:a16="http://schemas.microsoft.com/office/drawing/2014/main" val="1807281299"/>
                    </a:ext>
                  </a:extLst>
                </a:gridCol>
                <a:gridCol w="870620">
                  <a:extLst>
                    <a:ext uri="{9D8B030D-6E8A-4147-A177-3AD203B41FA5}">
                      <a16:colId xmlns:a16="http://schemas.microsoft.com/office/drawing/2014/main" val="2339498174"/>
                    </a:ext>
                  </a:extLst>
                </a:gridCol>
                <a:gridCol w="870620">
                  <a:extLst>
                    <a:ext uri="{9D8B030D-6E8A-4147-A177-3AD203B41FA5}">
                      <a16:colId xmlns:a16="http://schemas.microsoft.com/office/drawing/2014/main" val="2987213237"/>
                    </a:ext>
                  </a:extLst>
                </a:gridCol>
                <a:gridCol w="870620">
                  <a:extLst>
                    <a:ext uri="{9D8B030D-6E8A-4147-A177-3AD203B41FA5}">
                      <a16:colId xmlns:a16="http://schemas.microsoft.com/office/drawing/2014/main" val="1853750871"/>
                    </a:ext>
                  </a:extLst>
                </a:gridCol>
                <a:gridCol w="870620">
                  <a:extLst>
                    <a:ext uri="{9D8B030D-6E8A-4147-A177-3AD203B41FA5}">
                      <a16:colId xmlns:a16="http://schemas.microsoft.com/office/drawing/2014/main" val="3401879024"/>
                    </a:ext>
                  </a:extLst>
                </a:gridCol>
                <a:gridCol w="870620">
                  <a:extLst>
                    <a:ext uri="{9D8B030D-6E8A-4147-A177-3AD203B41FA5}">
                      <a16:colId xmlns:a16="http://schemas.microsoft.com/office/drawing/2014/main" val="3919094611"/>
                    </a:ext>
                  </a:extLst>
                </a:gridCol>
                <a:gridCol w="870620">
                  <a:extLst>
                    <a:ext uri="{9D8B030D-6E8A-4147-A177-3AD203B41FA5}">
                      <a16:colId xmlns:a16="http://schemas.microsoft.com/office/drawing/2014/main" val="2424965857"/>
                    </a:ext>
                  </a:extLst>
                </a:gridCol>
              </a:tblGrid>
              <a:tr h="535399">
                <a:tc gridSpan="1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dirty="0">
                          <a:solidFill>
                            <a:schemeClr val="bg1"/>
                          </a:solidFill>
                          <a:latin typeface="Arial" panose="020B0604020202020204" pitchFamily="34" charset="0"/>
                          <a:ea typeface="+mn-ea"/>
                          <a:cs typeface="Arial" panose="020B0604020202020204" pitchFamily="34" charset="0"/>
                        </a:rPr>
                        <a:t>MILL RESERVE</a:t>
                      </a:r>
                    </a:p>
                  </a:txBody>
                  <a:tcPr marL="0" marR="84300" marT="42150" marB="4215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590A9"/>
                    </a:solidFill>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endParaRPr lang="en-CA"/>
                    </a:p>
                  </a:txBody>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bg1"/>
                        </a:solidFill>
                        <a:latin typeface="Arial" panose="020B0604020202020204" pitchFamily="34" charset="0"/>
                        <a:ea typeface="+mn-ea"/>
                        <a:cs typeface="Arial" panose="020B0604020202020204" pitchFamily="34" charset="0"/>
                      </a:endParaRP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7A3B8"/>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bg1"/>
                        </a:solidFill>
                        <a:latin typeface="Arial" panose="020B0604020202020204" pitchFamily="34" charset="0"/>
                        <a:ea typeface="+mn-ea"/>
                        <a:cs typeface="Arial" panose="020B0604020202020204" pitchFamily="34" charset="0"/>
                      </a:endParaRP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7A3B8"/>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bg1"/>
                        </a:solidFill>
                        <a:latin typeface="Arial" panose="020B0604020202020204" pitchFamily="34" charset="0"/>
                        <a:ea typeface="+mn-ea"/>
                        <a:cs typeface="Arial" panose="020B0604020202020204" pitchFamily="34" charset="0"/>
                      </a:endParaRP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7A3B8"/>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bg1"/>
                        </a:solidFill>
                        <a:latin typeface="Arial" panose="020B0604020202020204" pitchFamily="34" charset="0"/>
                        <a:ea typeface="+mn-ea"/>
                        <a:cs typeface="Arial" panose="020B0604020202020204" pitchFamily="34" charset="0"/>
                      </a:endParaRP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7A3B8"/>
                    </a:solidFill>
                  </a:tcPr>
                </a:tc>
                <a:extLst>
                  <a:ext uri="{0D108BD9-81ED-4DB2-BD59-A6C34878D82A}">
                    <a16:rowId xmlns:a16="http://schemas.microsoft.com/office/drawing/2014/main" val="3713207677"/>
                  </a:ext>
                </a:extLst>
              </a:tr>
              <a:tr h="584618">
                <a:tc>
                  <a:txBody>
                    <a:bodyPr/>
                    <a:lstStyle/>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Class</a:t>
                      </a:r>
                    </a:p>
                  </a:txBody>
                  <a:tcPr marL="0" marR="84300" marT="42150" marB="42150" anchor="ctr">
                    <a:lnL w="285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Mt</a:t>
                      </a: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NSR </a:t>
                      </a:r>
                      <a:br>
                        <a:rPr lang="en-US" sz="1400" b="1" i="0" kern="1200">
                          <a:solidFill>
                            <a:schemeClr val="bg1"/>
                          </a:solidFill>
                          <a:latin typeface="Arial" panose="020B0604020202020204" pitchFamily="34" charset="0"/>
                          <a:ea typeface="+mn-ea"/>
                          <a:cs typeface="Arial" panose="020B0604020202020204" pitchFamily="34" charset="0"/>
                        </a:rPr>
                      </a:br>
                      <a:r>
                        <a:rPr lang="en-US" sz="1400" b="1" i="0" kern="1200">
                          <a:solidFill>
                            <a:schemeClr val="bg1"/>
                          </a:solidFill>
                          <a:latin typeface="Arial" panose="020B0604020202020204" pitchFamily="34" charset="0"/>
                          <a:ea typeface="+mn-ea"/>
                          <a:cs typeface="Arial" panose="020B0604020202020204" pitchFamily="34" charset="0"/>
                        </a:rPr>
                        <a:t>(C$/t)</a:t>
                      </a: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Copper </a:t>
                      </a:r>
                    </a:p>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Gold </a:t>
                      </a:r>
                    </a:p>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(g/t)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Moly </a:t>
                      </a:r>
                    </a:p>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Silver </a:t>
                      </a:r>
                    </a:p>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(g/t)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a:solidFill>
                            <a:schemeClr val="bg1"/>
                          </a:solidFill>
                          <a:latin typeface="Arial" panose="020B0604020202020204" pitchFamily="34" charset="0"/>
                          <a:ea typeface="+mn-ea"/>
                          <a:cs typeface="Arial" panose="020B0604020202020204" pitchFamily="34" charset="0"/>
                        </a:rPr>
                        <a:t>CuEq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a:solidFill>
                            <a:schemeClr val="bg1"/>
                          </a:solidFill>
                          <a:latin typeface="Arial" panose="020B0604020202020204" pitchFamily="34" charset="0"/>
                          <a:ea typeface="+mn-ea"/>
                          <a:cs typeface="Arial" panose="020B0604020202020204" pitchFamily="34" charset="0"/>
                        </a:rPr>
                        <a: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a:solidFill>
                            <a:schemeClr val="bg1"/>
                          </a:solidFill>
                          <a:latin typeface="Arial" panose="020B0604020202020204" pitchFamily="34" charset="0"/>
                          <a:ea typeface="+mn-ea"/>
                          <a:cs typeface="Arial" panose="020B0604020202020204" pitchFamily="34" charset="0"/>
                        </a:rPr>
                        <a:t>Copper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a:solidFill>
                            <a:schemeClr val="bg1"/>
                          </a:solidFill>
                          <a:latin typeface="Arial" panose="020B0604020202020204" pitchFamily="34" charset="0"/>
                          <a:ea typeface="+mn-ea"/>
                          <a:cs typeface="Arial" panose="020B0604020202020204" pitchFamily="34" charset="0"/>
                        </a:rPr>
                        <a:t>(M lb)</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a:solidFill>
                            <a:schemeClr val="bg1"/>
                          </a:solidFill>
                          <a:latin typeface="Arial" panose="020B0604020202020204" pitchFamily="34" charset="0"/>
                          <a:ea typeface="+mn-ea"/>
                          <a:cs typeface="Arial" panose="020B0604020202020204" pitchFamily="34" charset="0"/>
                        </a:rPr>
                        <a:t>Gold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a:solidFill>
                            <a:schemeClr val="bg1"/>
                          </a:solidFill>
                          <a:latin typeface="Arial" panose="020B0604020202020204" pitchFamily="34" charset="0"/>
                          <a:ea typeface="+mn-ea"/>
                          <a:cs typeface="Arial" panose="020B0604020202020204" pitchFamily="34" charset="0"/>
                        </a:rPr>
                        <a:t>(M oz)</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a:solidFill>
                            <a:schemeClr val="bg1"/>
                          </a:solidFill>
                          <a:latin typeface="Arial" panose="020B0604020202020204" pitchFamily="34" charset="0"/>
                          <a:ea typeface="+mn-ea"/>
                          <a:cs typeface="Arial" panose="020B0604020202020204" pitchFamily="34" charset="0"/>
                        </a:rPr>
                        <a:t>Moly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a:solidFill>
                            <a:schemeClr val="bg1"/>
                          </a:solidFill>
                          <a:latin typeface="Arial" panose="020B0604020202020204" pitchFamily="34" charset="0"/>
                          <a:ea typeface="+mn-ea"/>
                          <a:cs typeface="Arial" panose="020B0604020202020204" pitchFamily="34" charset="0"/>
                        </a:rPr>
                        <a:t>(M lb)</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a:solidFill>
                            <a:schemeClr val="bg1"/>
                          </a:solidFill>
                          <a:latin typeface="Arial" panose="020B0604020202020204" pitchFamily="34" charset="0"/>
                          <a:ea typeface="+mn-ea"/>
                          <a:cs typeface="Arial" panose="020B0604020202020204" pitchFamily="34" charset="0"/>
                        </a:rPr>
                        <a:t>Silver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a:solidFill>
                            <a:schemeClr val="bg1"/>
                          </a:solidFill>
                          <a:latin typeface="Arial" panose="020B0604020202020204" pitchFamily="34" charset="0"/>
                          <a:ea typeface="+mn-ea"/>
                          <a:cs typeface="Arial" panose="020B0604020202020204" pitchFamily="34" charset="0"/>
                        </a:rPr>
                        <a:t>(M oz)</a:t>
                      </a:r>
                    </a:p>
                  </a:txBody>
                  <a:tcPr marL="68580" marR="68580" marT="0" marB="0" anchor="ctr">
                    <a:lnL w="63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extLst>
                  <a:ext uri="{0D108BD9-81ED-4DB2-BD59-A6C34878D82A}">
                    <a16:rowId xmlns:a16="http://schemas.microsoft.com/office/drawing/2014/main" val="10000"/>
                  </a:ext>
                </a:extLst>
              </a:tr>
              <a:tr h="370661">
                <a:tc>
                  <a:txBody>
                    <a:bodyPr/>
                    <a:lstStyle/>
                    <a:p>
                      <a:pPr marL="0" marR="0" algn="l" defTabSz="914400" rtl="0" eaLnBrk="1" latinLnBrk="0" hangingPunct="1">
                        <a:lnSpc>
                          <a:spcPts val="1640"/>
                        </a:lnSpc>
                        <a:spcBef>
                          <a:spcPts val="0"/>
                        </a:spcBef>
                        <a:spcAft>
                          <a:spcPts val="0"/>
                        </a:spcAft>
                      </a:pPr>
                      <a:r>
                        <a:rPr lang="en-CA" sz="1400" b="1" kern="1200">
                          <a:solidFill>
                            <a:srgbClr val="4F575D"/>
                          </a:solidFill>
                          <a:effectLst/>
                          <a:latin typeface="Arial" panose="020B0604020202020204" pitchFamily="34" charset="0"/>
                          <a:ea typeface="+mn-ea"/>
                          <a:cs typeface="Times New Roman" panose="02020603050405020304" pitchFamily="18" charset="0"/>
                        </a:rPr>
                        <a:t>Proven</a:t>
                      </a:r>
                    </a:p>
                  </a:txBody>
                  <a:tcPr marL="156300" marR="96601" marT="36000" marB="36000" anchor="ctr">
                    <a:lnL w="28575" cap="flat" cmpd="sng" algn="ctr">
                      <a:noFill/>
                      <a:prstDash val="solid"/>
                      <a:round/>
                      <a:headEnd type="none" w="med" len="med"/>
                      <a:tailEnd type="none" w="med" len="med"/>
                    </a:lnL>
                    <a:lnR w="6350" cap="flat" cmpd="sng" algn="ctr">
                      <a:solidFill>
                        <a:srgbClr val="B8BCB4"/>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400" kern="1200">
                          <a:solidFill>
                            <a:srgbClr val="4F575D"/>
                          </a:solidFill>
                          <a:effectLst/>
                          <a:latin typeface="Arial" panose="020B0604020202020204" pitchFamily="34" charset="0"/>
                          <a:ea typeface="+mn-ea"/>
                          <a:cs typeface="Times New Roman" panose="02020603050405020304" pitchFamily="18" charset="0"/>
                        </a:rPr>
                        <a:t>140.1</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400" kern="1200">
                          <a:solidFill>
                            <a:srgbClr val="4F575D"/>
                          </a:solidFill>
                          <a:effectLst/>
                          <a:latin typeface="Arial" panose="020B0604020202020204" pitchFamily="34" charset="0"/>
                          <a:ea typeface="+mn-ea"/>
                          <a:cs typeface="Times New Roman" panose="02020603050405020304" pitchFamily="18" charset="0"/>
                        </a:rPr>
                        <a:t>38.50</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400" kern="1200">
                          <a:solidFill>
                            <a:srgbClr val="4F575D"/>
                          </a:solidFill>
                          <a:effectLst/>
                          <a:latin typeface="Arial" panose="020B0604020202020204" pitchFamily="34" charset="0"/>
                          <a:ea typeface="+mn-ea"/>
                          <a:cs typeface="Times New Roman" panose="02020603050405020304" pitchFamily="18" charset="0"/>
                        </a:rPr>
                        <a:t>0.31</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400" kern="1200">
                          <a:solidFill>
                            <a:srgbClr val="4F575D"/>
                          </a:solidFill>
                          <a:effectLst/>
                          <a:latin typeface="Arial" panose="020B0604020202020204" pitchFamily="34" charset="0"/>
                          <a:ea typeface="+mn-ea"/>
                          <a:cs typeface="Times New Roman" panose="02020603050405020304" pitchFamily="18" charset="0"/>
                        </a:rPr>
                        <a:t>0.39</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400" kern="1200">
                          <a:solidFill>
                            <a:srgbClr val="4F575D"/>
                          </a:solidFill>
                          <a:effectLst/>
                          <a:latin typeface="Arial" panose="020B0604020202020204" pitchFamily="34" charset="0"/>
                          <a:ea typeface="+mn-ea"/>
                          <a:cs typeface="Times New Roman" panose="02020603050405020304" pitchFamily="18" charset="0"/>
                        </a:rPr>
                        <a:t>0.024</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400" kern="1200">
                          <a:solidFill>
                            <a:srgbClr val="4F575D"/>
                          </a:solidFill>
                          <a:effectLst/>
                          <a:latin typeface="Arial" panose="020B0604020202020204" pitchFamily="34" charset="0"/>
                          <a:ea typeface="+mn-ea"/>
                          <a:cs typeface="Times New Roman" panose="02020603050405020304" pitchFamily="18" charset="0"/>
                        </a:rPr>
                        <a:t>2.1</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400" kern="1200">
                          <a:solidFill>
                            <a:srgbClr val="4F575D"/>
                          </a:solidFill>
                          <a:effectLst/>
                          <a:latin typeface="Arial" panose="020B0604020202020204" pitchFamily="34" charset="0"/>
                          <a:ea typeface="+mn-ea"/>
                          <a:cs typeface="Times New Roman" panose="02020603050405020304" pitchFamily="18" charset="0"/>
                        </a:rPr>
                        <a:t>0.67</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400" kern="1200">
                          <a:solidFill>
                            <a:srgbClr val="4F575D"/>
                          </a:solidFill>
                          <a:effectLst/>
                          <a:latin typeface="Arial" panose="020B0604020202020204" pitchFamily="34" charset="0"/>
                          <a:ea typeface="+mn-ea"/>
                          <a:cs typeface="Times New Roman" panose="02020603050405020304" pitchFamily="18" charset="0"/>
                        </a:rPr>
                        <a:t>944</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400" kern="1200">
                          <a:solidFill>
                            <a:srgbClr val="4F575D"/>
                          </a:solidFill>
                          <a:effectLst/>
                          <a:latin typeface="Arial" panose="020B0604020202020204" pitchFamily="34" charset="0"/>
                          <a:ea typeface="+mn-ea"/>
                          <a:cs typeface="Times New Roman" panose="02020603050405020304" pitchFamily="18" charset="0"/>
                        </a:rPr>
                        <a:t>1.8</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400" kern="1200">
                          <a:solidFill>
                            <a:srgbClr val="4F575D"/>
                          </a:solidFill>
                          <a:effectLst/>
                          <a:latin typeface="Arial" panose="020B0604020202020204" pitchFamily="34" charset="0"/>
                          <a:ea typeface="+mn-ea"/>
                          <a:cs typeface="Times New Roman" panose="02020603050405020304" pitchFamily="18" charset="0"/>
                        </a:rPr>
                        <a:t>74.9</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400" kern="1200">
                          <a:solidFill>
                            <a:srgbClr val="4F575D"/>
                          </a:solidFill>
                          <a:effectLst/>
                          <a:latin typeface="Arial" panose="020B0604020202020204" pitchFamily="34" charset="0"/>
                          <a:ea typeface="+mn-ea"/>
                          <a:cs typeface="Times New Roman" panose="02020603050405020304" pitchFamily="18" charset="0"/>
                        </a:rPr>
                        <a:t>9.4</a:t>
                      </a:r>
                    </a:p>
                  </a:txBody>
                  <a:tcPr marL="82800" marR="169200" marT="36000" marB="36000" anchor="ctr">
                    <a:lnL w="6350" cap="flat" cmpd="sng" algn="ctr">
                      <a:solidFill>
                        <a:srgbClr val="B8BCB4"/>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extLst>
                  <a:ext uri="{0D108BD9-81ED-4DB2-BD59-A6C34878D82A}">
                    <a16:rowId xmlns:a16="http://schemas.microsoft.com/office/drawing/2014/main" val="3689492976"/>
                  </a:ext>
                </a:extLst>
              </a:tr>
              <a:tr h="370661">
                <a:tc>
                  <a:txBody>
                    <a:bodyPr/>
                    <a:lstStyle/>
                    <a:p>
                      <a:pPr marL="0" marR="0" algn="l" defTabSz="914400" rtl="0" eaLnBrk="1" latinLnBrk="0" hangingPunct="1">
                        <a:lnSpc>
                          <a:spcPts val="1640"/>
                        </a:lnSpc>
                        <a:spcBef>
                          <a:spcPts val="0"/>
                        </a:spcBef>
                        <a:spcAft>
                          <a:spcPts val="0"/>
                        </a:spcAft>
                      </a:pPr>
                      <a:r>
                        <a:rPr lang="en-CA" sz="1400" b="1" kern="1200">
                          <a:solidFill>
                            <a:srgbClr val="4F575D"/>
                          </a:solidFill>
                          <a:effectLst/>
                          <a:latin typeface="Arial" panose="020B0604020202020204" pitchFamily="34" charset="0"/>
                          <a:ea typeface="+mn-ea"/>
                          <a:cs typeface="Times New Roman" panose="02020603050405020304" pitchFamily="18" charset="0"/>
                        </a:rPr>
                        <a:t>Probable</a:t>
                      </a:r>
                    </a:p>
                  </a:txBody>
                  <a:tcPr marL="156300" marR="96601" marT="36000" marB="36000" anchor="ctr">
                    <a:lnL w="28575" cap="flat" cmpd="sng" algn="ctr">
                      <a:no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400" kern="1200">
                          <a:solidFill>
                            <a:srgbClr val="4F575D"/>
                          </a:solidFill>
                          <a:effectLst/>
                          <a:latin typeface="Arial" panose="020B0604020202020204" pitchFamily="34" charset="0"/>
                          <a:ea typeface="+mn-ea"/>
                          <a:cs typeface="Times New Roman" panose="02020603050405020304" pitchFamily="18" charset="0"/>
                        </a:rPr>
                        <a:t>1,076.9</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400" kern="1200">
                          <a:solidFill>
                            <a:srgbClr val="4F575D"/>
                          </a:solidFill>
                          <a:effectLst/>
                          <a:latin typeface="Arial" panose="020B0604020202020204" pitchFamily="34" charset="0"/>
                          <a:ea typeface="+mn-ea"/>
                          <a:cs typeface="Times New Roman" panose="02020603050405020304" pitchFamily="18" charset="0"/>
                        </a:rPr>
                        <a:t>23.68</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400" kern="1200">
                          <a:solidFill>
                            <a:srgbClr val="4F575D"/>
                          </a:solidFill>
                          <a:effectLst/>
                          <a:latin typeface="Arial" panose="020B0604020202020204" pitchFamily="34" charset="0"/>
                          <a:ea typeface="+mn-ea"/>
                          <a:cs typeface="Times New Roman" panose="02020603050405020304" pitchFamily="18" charset="0"/>
                        </a:rPr>
                        <a:t>0.17</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400" kern="1200">
                          <a:solidFill>
                            <a:srgbClr val="4F575D"/>
                          </a:solidFill>
                          <a:effectLst/>
                          <a:latin typeface="Arial" panose="020B0604020202020204" pitchFamily="34" charset="0"/>
                          <a:ea typeface="+mn-ea"/>
                          <a:cs typeface="Times New Roman" panose="02020603050405020304" pitchFamily="18" charset="0"/>
                        </a:rPr>
                        <a:t>0.19</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400" kern="1200">
                          <a:solidFill>
                            <a:srgbClr val="4F575D"/>
                          </a:solidFill>
                          <a:effectLst/>
                          <a:latin typeface="Arial" panose="020B0604020202020204" pitchFamily="34" charset="0"/>
                          <a:ea typeface="+mn-ea"/>
                          <a:cs typeface="Times New Roman" panose="02020603050405020304" pitchFamily="18" charset="0"/>
                        </a:rPr>
                        <a:t>0.021</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400" kern="1200">
                          <a:solidFill>
                            <a:srgbClr val="4F575D"/>
                          </a:solidFill>
                          <a:effectLst/>
                          <a:latin typeface="Arial" panose="020B0604020202020204" pitchFamily="34" charset="0"/>
                          <a:ea typeface="+mn-ea"/>
                          <a:cs typeface="Times New Roman" panose="02020603050405020304" pitchFamily="18" charset="0"/>
                        </a:rPr>
                        <a:t>1.6</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400" kern="1200">
                          <a:solidFill>
                            <a:srgbClr val="4F575D"/>
                          </a:solidFill>
                          <a:effectLst/>
                          <a:latin typeface="Arial" panose="020B0604020202020204" pitchFamily="34" charset="0"/>
                          <a:ea typeface="+mn-ea"/>
                          <a:cs typeface="Times New Roman" panose="02020603050405020304" pitchFamily="18" charset="0"/>
                        </a:rPr>
                        <a:t>0.36</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400" kern="1200">
                          <a:solidFill>
                            <a:srgbClr val="4F575D"/>
                          </a:solidFill>
                          <a:effectLst/>
                          <a:latin typeface="Arial" panose="020B0604020202020204" pitchFamily="34" charset="0"/>
                          <a:ea typeface="+mn-ea"/>
                          <a:cs typeface="Times New Roman" panose="02020603050405020304" pitchFamily="18" charset="0"/>
                        </a:rPr>
                        <a:t>4,135</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400" kern="1200">
                          <a:solidFill>
                            <a:srgbClr val="4F575D"/>
                          </a:solidFill>
                          <a:effectLst/>
                          <a:latin typeface="Arial" panose="020B0604020202020204" pitchFamily="34" charset="0"/>
                          <a:ea typeface="+mn-ea"/>
                          <a:cs typeface="Times New Roman" panose="02020603050405020304" pitchFamily="18" charset="0"/>
                        </a:rPr>
                        <a:t>6.7</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400" kern="1200">
                          <a:solidFill>
                            <a:srgbClr val="4F575D"/>
                          </a:solidFill>
                          <a:effectLst/>
                          <a:latin typeface="Arial" panose="020B0604020202020204" pitchFamily="34" charset="0"/>
                          <a:ea typeface="+mn-ea"/>
                          <a:cs typeface="Times New Roman" panose="02020603050405020304" pitchFamily="18" charset="0"/>
                        </a:rPr>
                        <a:t>497.1</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400" kern="1200">
                          <a:solidFill>
                            <a:srgbClr val="4F575D"/>
                          </a:solidFill>
                          <a:effectLst/>
                          <a:latin typeface="Arial" panose="020B0604020202020204" pitchFamily="34" charset="0"/>
                          <a:ea typeface="+mn-ea"/>
                          <a:cs typeface="Times New Roman" panose="02020603050405020304" pitchFamily="18" charset="0"/>
                        </a:rPr>
                        <a:t>55.5</a:t>
                      </a:r>
                    </a:p>
                  </a:txBody>
                  <a:tcPr marL="82800" marR="169200" marT="36000" marB="36000" anchor="ctr">
                    <a:lnL w="6350" cap="flat" cmpd="sng" algn="ctr">
                      <a:solidFill>
                        <a:srgbClr val="B8BCB4"/>
                      </a:solid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extLst>
                  <a:ext uri="{0D108BD9-81ED-4DB2-BD59-A6C34878D82A}">
                    <a16:rowId xmlns:a16="http://schemas.microsoft.com/office/drawing/2014/main" val="2874854473"/>
                  </a:ext>
                </a:extLst>
              </a:tr>
              <a:tr h="370661">
                <a:tc>
                  <a:txBody>
                    <a:bodyPr/>
                    <a:lstStyle/>
                    <a:p>
                      <a:pPr marL="0" marR="0" algn="l" defTabSz="914400" rtl="0" eaLnBrk="1" latinLnBrk="0" hangingPunct="1">
                        <a:lnSpc>
                          <a:spcPts val="1640"/>
                        </a:lnSpc>
                        <a:spcBef>
                          <a:spcPts val="0"/>
                        </a:spcBef>
                        <a:spcAft>
                          <a:spcPts val="0"/>
                        </a:spcAft>
                      </a:pPr>
                      <a:r>
                        <a:rPr kumimoji="0" lang="en-CA" sz="1400" b="1" i="0" u="none" strike="noStrike" kern="1200" cap="none" spc="0" normalizeH="0" baseline="0" noProof="0">
                          <a:ln>
                            <a:noFill/>
                          </a:ln>
                          <a:solidFill>
                            <a:srgbClr val="4F575D"/>
                          </a:solidFill>
                          <a:effectLst/>
                          <a:uLnTx/>
                          <a:uFillTx/>
                          <a:latin typeface="Arial" panose="020B0604020202020204" pitchFamily="34" charset="0"/>
                          <a:ea typeface="+mn-ea"/>
                          <a:cs typeface="Times New Roman" panose="02020603050405020304" pitchFamily="18" charset="0"/>
                        </a:rPr>
                        <a:t>P&amp;P</a:t>
                      </a:r>
                    </a:p>
                  </a:txBody>
                  <a:tcPr marL="156300" marR="96601" marT="36000" marB="36000" anchor="ctr">
                    <a:lnL w="28575" cap="flat" cmpd="sng" algn="ctr">
                      <a:no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400" b="1" kern="1200">
                          <a:solidFill>
                            <a:srgbClr val="4F575D"/>
                          </a:solidFill>
                          <a:effectLst/>
                          <a:latin typeface="Arial" panose="020B0604020202020204" pitchFamily="34" charset="0"/>
                          <a:ea typeface="+mn-ea"/>
                          <a:cs typeface="Times New Roman" panose="02020603050405020304" pitchFamily="18" charset="0"/>
                        </a:rPr>
                        <a:t>1,217.1</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400" b="1" kern="1200">
                          <a:solidFill>
                            <a:srgbClr val="4F575D"/>
                          </a:solidFill>
                          <a:effectLst/>
                          <a:latin typeface="Arial" panose="020B0604020202020204" pitchFamily="34" charset="0"/>
                          <a:ea typeface="+mn-ea"/>
                          <a:cs typeface="Times New Roman" panose="02020603050405020304" pitchFamily="18" charset="0"/>
                        </a:rPr>
                        <a:t>25.38</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400" b="1" kern="1200">
                          <a:solidFill>
                            <a:srgbClr val="4F575D"/>
                          </a:solidFill>
                          <a:effectLst/>
                          <a:latin typeface="Arial" panose="020B0604020202020204" pitchFamily="34" charset="0"/>
                          <a:ea typeface="+mn-ea"/>
                          <a:cs typeface="Times New Roman" panose="02020603050405020304" pitchFamily="18" charset="0"/>
                        </a:rPr>
                        <a:t>0.19</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400" b="1" kern="1200">
                          <a:solidFill>
                            <a:srgbClr val="4F575D"/>
                          </a:solidFill>
                          <a:effectLst/>
                          <a:latin typeface="Arial" panose="020B0604020202020204" pitchFamily="34" charset="0"/>
                          <a:ea typeface="+mn-ea"/>
                          <a:cs typeface="Times New Roman" panose="02020603050405020304" pitchFamily="18" charset="0"/>
                        </a:rPr>
                        <a:t>0.22</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400" b="1" kern="1200">
                          <a:solidFill>
                            <a:srgbClr val="4F575D"/>
                          </a:solidFill>
                          <a:effectLst/>
                          <a:latin typeface="Arial" panose="020B0604020202020204" pitchFamily="34" charset="0"/>
                          <a:ea typeface="+mn-ea"/>
                          <a:cs typeface="Times New Roman" panose="02020603050405020304" pitchFamily="18" charset="0"/>
                        </a:rPr>
                        <a:t>0.021</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400" b="1" kern="1200">
                          <a:solidFill>
                            <a:srgbClr val="4F575D"/>
                          </a:solidFill>
                          <a:effectLst/>
                          <a:latin typeface="Arial" panose="020B0604020202020204" pitchFamily="34" charset="0"/>
                          <a:ea typeface="+mn-ea"/>
                          <a:cs typeface="Times New Roman" panose="02020603050405020304" pitchFamily="18" charset="0"/>
                        </a:rPr>
                        <a:t>1.7</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400" b="1" kern="1200">
                          <a:solidFill>
                            <a:srgbClr val="4F575D"/>
                          </a:solidFill>
                          <a:effectLst/>
                          <a:latin typeface="Arial" panose="020B0604020202020204" pitchFamily="34" charset="0"/>
                          <a:ea typeface="+mn-ea"/>
                          <a:cs typeface="Times New Roman" panose="02020603050405020304" pitchFamily="18" charset="0"/>
                        </a:rPr>
                        <a:t>0.40</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400" b="1" kern="1200">
                          <a:solidFill>
                            <a:srgbClr val="4F575D"/>
                          </a:solidFill>
                          <a:effectLst/>
                          <a:latin typeface="Arial" panose="020B0604020202020204" pitchFamily="34" charset="0"/>
                          <a:ea typeface="+mn-ea"/>
                          <a:cs typeface="Times New Roman" panose="02020603050405020304" pitchFamily="18" charset="0"/>
                        </a:rPr>
                        <a:t>5,079</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400" b="1" kern="1200">
                          <a:solidFill>
                            <a:srgbClr val="4F575D"/>
                          </a:solidFill>
                          <a:effectLst/>
                          <a:latin typeface="Arial" panose="020B0604020202020204" pitchFamily="34" charset="0"/>
                          <a:ea typeface="+mn-ea"/>
                          <a:cs typeface="Times New Roman" panose="02020603050405020304" pitchFamily="18" charset="0"/>
                        </a:rPr>
                        <a:t>8.5</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400" b="1" kern="1200">
                          <a:solidFill>
                            <a:srgbClr val="4F575D"/>
                          </a:solidFill>
                          <a:effectLst/>
                          <a:latin typeface="Arial" panose="020B0604020202020204" pitchFamily="34" charset="0"/>
                          <a:ea typeface="+mn-ea"/>
                          <a:cs typeface="Times New Roman" panose="02020603050405020304" pitchFamily="18" charset="0"/>
                        </a:rPr>
                        <a:t>571.9</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400" b="1" kern="1200" dirty="0">
                          <a:solidFill>
                            <a:srgbClr val="4F575D"/>
                          </a:solidFill>
                          <a:effectLst/>
                          <a:latin typeface="Arial" panose="020B0604020202020204" pitchFamily="34" charset="0"/>
                          <a:ea typeface="+mn-ea"/>
                          <a:cs typeface="Times New Roman" panose="02020603050405020304" pitchFamily="18" charset="0"/>
                        </a:rPr>
                        <a:t>64.9</a:t>
                      </a:r>
                    </a:p>
                  </a:txBody>
                  <a:tcPr marL="82800" marR="169200" marT="36000" marB="36000" anchor="ctr">
                    <a:lnL w="6350" cap="flat" cmpd="sng" algn="ctr">
                      <a:solidFill>
                        <a:srgbClr val="B8BCB4"/>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extLst>
                  <a:ext uri="{0D108BD9-81ED-4DB2-BD59-A6C34878D82A}">
                    <a16:rowId xmlns:a16="http://schemas.microsoft.com/office/drawing/2014/main" val="4236845494"/>
                  </a:ext>
                </a:extLst>
              </a:tr>
            </a:tbl>
          </a:graphicData>
        </a:graphic>
      </p:graphicFrame>
      <p:graphicFrame>
        <p:nvGraphicFramePr>
          <p:cNvPr id="11" name="Table 10">
            <a:extLst>
              <a:ext uri="{FF2B5EF4-FFF2-40B4-BE49-F238E27FC236}">
                <a16:creationId xmlns:a16="http://schemas.microsoft.com/office/drawing/2014/main" id="{1559A8C4-E9C9-D51C-ABA5-14A37E6E6FC1}"/>
              </a:ext>
            </a:extLst>
          </p:cNvPr>
          <p:cNvGraphicFramePr>
            <a:graphicFrameLocks noGrp="1"/>
          </p:cNvGraphicFramePr>
          <p:nvPr>
            <p:custDataLst>
              <p:tags r:id="rId2"/>
            </p:custDataLst>
            <p:extLst>
              <p:ext uri="{D42A27DB-BD31-4B8C-83A1-F6EECF244321}">
                <p14:modId xmlns:p14="http://schemas.microsoft.com/office/powerpoint/2010/main" val="1898973179"/>
              </p:ext>
            </p:extLst>
          </p:nvPr>
        </p:nvGraphicFramePr>
        <p:xfrm>
          <a:off x="1134322" y="3761804"/>
          <a:ext cx="10517075" cy="2232000"/>
        </p:xfrm>
        <a:graphic>
          <a:graphicData uri="http://schemas.openxmlformats.org/drawingml/2006/table">
            <a:tbl>
              <a:tblPr firstRow="1" lastRow="1" bandRow="1" bandCol="1">
                <a:tableStyleId>{C083E6E3-FA7D-4D7B-A595-EF9225AFEA82}</a:tableStyleId>
              </a:tblPr>
              <a:tblGrid>
                <a:gridCol w="1164872">
                  <a:extLst>
                    <a:ext uri="{9D8B030D-6E8A-4147-A177-3AD203B41FA5}">
                      <a16:colId xmlns:a16="http://schemas.microsoft.com/office/drawing/2014/main" val="3594396252"/>
                    </a:ext>
                  </a:extLst>
                </a:gridCol>
                <a:gridCol w="855019">
                  <a:extLst>
                    <a:ext uri="{9D8B030D-6E8A-4147-A177-3AD203B41FA5}">
                      <a16:colId xmlns:a16="http://schemas.microsoft.com/office/drawing/2014/main" val="20001"/>
                    </a:ext>
                  </a:extLst>
                </a:gridCol>
                <a:gridCol w="894788">
                  <a:extLst>
                    <a:ext uri="{9D8B030D-6E8A-4147-A177-3AD203B41FA5}">
                      <a16:colId xmlns:a16="http://schemas.microsoft.com/office/drawing/2014/main" val="2295321586"/>
                    </a:ext>
                  </a:extLst>
                </a:gridCol>
                <a:gridCol w="637444">
                  <a:extLst>
                    <a:ext uri="{9D8B030D-6E8A-4147-A177-3AD203B41FA5}">
                      <a16:colId xmlns:a16="http://schemas.microsoft.com/office/drawing/2014/main" val="1271223471"/>
                    </a:ext>
                  </a:extLst>
                </a:gridCol>
                <a:gridCol w="870619">
                  <a:extLst>
                    <a:ext uri="{9D8B030D-6E8A-4147-A177-3AD203B41FA5}">
                      <a16:colId xmlns:a16="http://schemas.microsoft.com/office/drawing/2014/main" val="3191702509"/>
                    </a:ext>
                  </a:extLst>
                </a:gridCol>
                <a:gridCol w="870619">
                  <a:extLst>
                    <a:ext uri="{9D8B030D-6E8A-4147-A177-3AD203B41FA5}">
                      <a16:colId xmlns:a16="http://schemas.microsoft.com/office/drawing/2014/main" val="20002"/>
                    </a:ext>
                  </a:extLst>
                </a:gridCol>
                <a:gridCol w="870619">
                  <a:extLst>
                    <a:ext uri="{9D8B030D-6E8A-4147-A177-3AD203B41FA5}">
                      <a16:colId xmlns:a16="http://schemas.microsoft.com/office/drawing/2014/main" val="1849608014"/>
                    </a:ext>
                  </a:extLst>
                </a:gridCol>
                <a:gridCol w="870619">
                  <a:extLst>
                    <a:ext uri="{9D8B030D-6E8A-4147-A177-3AD203B41FA5}">
                      <a16:colId xmlns:a16="http://schemas.microsoft.com/office/drawing/2014/main" val="2339498174"/>
                    </a:ext>
                  </a:extLst>
                </a:gridCol>
                <a:gridCol w="870619">
                  <a:extLst>
                    <a:ext uri="{9D8B030D-6E8A-4147-A177-3AD203B41FA5}">
                      <a16:colId xmlns:a16="http://schemas.microsoft.com/office/drawing/2014/main" val="2987213237"/>
                    </a:ext>
                  </a:extLst>
                </a:gridCol>
                <a:gridCol w="870619">
                  <a:extLst>
                    <a:ext uri="{9D8B030D-6E8A-4147-A177-3AD203B41FA5}">
                      <a16:colId xmlns:a16="http://schemas.microsoft.com/office/drawing/2014/main" val="1853750871"/>
                    </a:ext>
                  </a:extLst>
                </a:gridCol>
                <a:gridCol w="870619">
                  <a:extLst>
                    <a:ext uri="{9D8B030D-6E8A-4147-A177-3AD203B41FA5}">
                      <a16:colId xmlns:a16="http://schemas.microsoft.com/office/drawing/2014/main" val="3401879024"/>
                    </a:ext>
                  </a:extLst>
                </a:gridCol>
                <a:gridCol w="870619">
                  <a:extLst>
                    <a:ext uri="{9D8B030D-6E8A-4147-A177-3AD203B41FA5}">
                      <a16:colId xmlns:a16="http://schemas.microsoft.com/office/drawing/2014/main" val="2424965857"/>
                    </a:ext>
                  </a:extLst>
                </a:gridCol>
              </a:tblGrid>
              <a:tr h="535805">
                <a:tc gridSpan="1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dirty="0">
                          <a:solidFill>
                            <a:schemeClr val="bg1"/>
                          </a:solidFill>
                          <a:latin typeface="Arial" panose="020B0604020202020204" pitchFamily="34" charset="0"/>
                          <a:ea typeface="+mn-ea"/>
                          <a:cs typeface="Arial" panose="020B0604020202020204" pitchFamily="34" charset="0"/>
                        </a:rPr>
                        <a:t>HEAP LEACH RESERVE</a:t>
                      </a:r>
                    </a:p>
                  </a:txBody>
                  <a:tcPr marL="0" marR="84300" marT="42150" marB="4215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590A9"/>
                    </a:solidFill>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bg1"/>
                        </a:solidFill>
                        <a:latin typeface="Arial" panose="020B0604020202020204" pitchFamily="34" charset="0"/>
                        <a:ea typeface="+mn-ea"/>
                        <a:cs typeface="Arial" panose="020B0604020202020204" pitchFamily="34" charset="0"/>
                      </a:endParaRP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7A3B8"/>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bg1"/>
                        </a:solidFill>
                        <a:latin typeface="Arial" panose="020B0604020202020204" pitchFamily="34" charset="0"/>
                        <a:ea typeface="+mn-ea"/>
                        <a:cs typeface="Arial" panose="020B0604020202020204" pitchFamily="34" charset="0"/>
                      </a:endParaRP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7A3B8"/>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bg1"/>
                        </a:solidFill>
                        <a:latin typeface="Arial" panose="020B0604020202020204" pitchFamily="34" charset="0"/>
                        <a:ea typeface="+mn-ea"/>
                        <a:cs typeface="Arial" panose="020B0604020202020204" pitchFamily="34" charset="0"/>
                      </a:endParaRP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7A3B8"/>
                    </a:solidFill>
                  </a:tcPr>
                </a:tc>
                <a:extLst>
                  <a:ext uri="{0D108BD9-81ED-4DB2-BD59-A6C34878D82A}">
                    <a16:rowId xmlns:a16="http://schemas.microsoft.com/office/drawing/2014/main" val="3713207677"/>
                  </a:ext>
                </a:extLst>
              </a:tr>
              <a:tr h="585055">
                <a:tc>
                  <a:txBody>
                    <a:bodyPr/>
                    <a:lstStyle/>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Class</a:t>
                      </a:r>
                    </a:p>
                  </a:txBody>
                  <a:tcPr marL="0" marR="84300" marT="42150" marB="42150" anchor="ctr">
                    <a:lnL w="285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Mt</a:t>
                      </a: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NSR</a:t>
                      </a:r>
                      <a:br>
                        <a:rPr lang="en-US" sz="1400" b="1" i="0" kern="1200">
                          <a:solidFill>
                            <a:schemeClr val="bg1"/>
                          </a:solidFill>
                          <a:latin typeface="Arial" panose="020B0604020202020204" pitchFamily="34" charset="0"/>
                          <a:ea typeface="+mn-ea"/>
                          <a:cs typeface="Arial" panose="020B0604020202020204" pitchFamily="34" charset="0"/>
                        </a:rPr>
                      </a:br>
                      <a:r>
                        <a:rPr lang="en-US" sz="1400" b="1" i="0" kern="1200">
                          <a:solidFill>
                            <a:schemeClr val="bg1"/>
                          </a:solidFill>
                          <a:latin typeface="Arial" panose="020B0604020202020204" pitchFamily="34" charset="0"/>
                          <a:ea typeface="+mn-ea"/>
                          <a:cs typeface="Arial" panose="020B0604020202020204" pitchFamily="34" charset="0"/>
                        </a:rPr>
                        <a:t>(C$/t)</a:t>
                      </a: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Gold</a:t>
                      </a:r>
                      <a:br>
                        <a:rPr lang="en-US" sz="1400" b="1" i="0" kern="1200">
                          <a:solidFill>
                            <a:schemeClr val="bg1"/>
                          </a:solidFill>
                          <a:latin typeface="Arial" panose="020B0604020202020204" pitchFamily="34" charset="0"/>
                          <a:ea typeface="+mn-ea"/>
                          <a:cs typeface="Arial" panose="020B0604020202020204" pitchFamily="34" charset="0"/>
                        </a:rPr>
                      </a:br>
                      <a:r>
                        <a:rPr lang="en-US" sz="1400" b="1" i="0" kern="1200">
                          <a:solidFill>
                            <a:schemeClr val="bg1"/>
                          </a:solidFill>
                          <a:latin typeface="Arial" panose="020B0604020202020204" pitchFamily="34" charset="0"/>
                          <a:ea typeface="+mn-ea"/>
                          <a:cs typeface="Arial" panose="020B0604020202020204" pitchFamily="34" charset="0"/>
                        </a:rPr>
                        <a:t>(g/t)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Copper</a:t>
                      </a:r>
                      <a:br>
                        <a:rPr lang="en-US" sz="1400" b="1" i="0" kern="1200">
                          <a:solidFill>
                            <a:schemeClr val="bg1"/>
                          </a:solidFill>
                          <a:latin typeface="Arial" panose="020B0604020202020204" pitchFamily="34" charset="0"/>
                          <a:ea typeface="+mn-ea"/>
                          <a:cs typeface="Arial" panose="020B0604020202020204" pitchFamily="34" charset="0"/>
                        </a:rPr>
                      </a:br>
                      <a:r>
                        <a:rPr lang="en-US" sz="1400" b="1" i="0" kern="1200">
                          <a:solidFill>
                            <a:schemeClr val="bg1"/>
                          </a:solidFill>
                          <a:latin typeface="Arial" panose="020B0604020202020204" pitchFamily="34" charset="0"/>
                          <a:ea typeface="+mn-ea"/>
                          <a:cs typeface="Arial" panose="020B0604020202020204" pitchFamily="34" charset="0"/>
                        </a:rPr>
                        <a: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Moly </a:t>
                      </a:r>
                    </a:p>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Silver </a:t>
                      </a:r>
                    </a:p>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(g/t)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AuEq</a:t>
                      </a:r>
                    </a:p>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(g/t)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a:solidFill>
                            <a:schemeClr val="bg1"/>
                          </a:solidFill>
                          <a:latin typeface="Arial" panose="020B0604020202020204" pitchFamily="34" charset="0"/>
                          <a:ea typeface="+mn-ea"/>
                          <a:cs typeface="Arial" panose="020B0604020202020204" pitchFamily="34" charset="0"/>
                        </a:rPr>
                        <a:t>Gold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a:solidFill>
                            <a:schemeClr val="bg1"/>
                          </a:solidFill>
                          <a:latin typeface="Arial" panose="020B0604020202020204" pitchFamily="34" charset="0"/>
                          <a:ea typeface="+mn-ea"/>
                          <a:cs typeface="Arial" panose="020B0604020202020204" pitchFamily="34" charset="0"/>
                        </a:rPr>
                        <a:t>(M oz)</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a:solidFill>
                            <a:schemeClr val="bg1"/>
                          </a:solidFill>
                          <a:latin typeface="Arial" panose="020B0604020202020204" pitchFamily="34" charset="0"/>
                          <a:ea typeface="+mn-ea"/>
                          <a:cs typeface="Arial" panose="020B0604020202020204" pitchFamily="34" charset="0"/>
                        </a:rPr>
                        <a:t>Copper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a:solidFill>
                            <a:schemeClr val="bg1"/>
                          </a:solidFill>
                          <a:latin typeface="Arial" panose="020B0604020202020204" pitchFamily="34" charset="0"/>
                          <a:ea typeface="+mn-ea"/>
                          <a:cs typeface="Arial" panose="020B0604020202020204" pitchFamily="34" charset="0"/>
                        </a:rPr>
                        <a:t>(M lb)</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a:solidFill>
                            <a:schemeClr val="bg1"/>
                          </a:solidFill>
                          <a:latin typeface="Arial" panose="020B0604020202020204" pitchFamily="34" charset="0"/>
                          <a:ea typeface="+mn-ea"/>
                          <a:cs typeface="Arial" panose="020B0604020202020204" pitchFamily="34" charset="0"/>
                        </a:rPr>
                        <a:t>Moly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a:solidFill>
                            <a:schemeClr val="bg1"/>
                          </a:solidFill>
                          <a:latin typeface="Arial" panose="020B0604020202020204" pitchFamily="34" charset="0"/>
                          <a:ea typeface="+mn-ea"/>
                          <a:cs typeface="Arial" panose="020B0604020202020204" pitchFamily="34" charset="0"/>
                        </a:rPr>
                        <a:t>(M lb)</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a:solidFill>
                            <a:schemeClr val="bg1"/>
                          </a:solidFill>
                          <a:latin typeface="Arial" panose="020B0604020202020204" pitchFamily="34" charset="0"/>
                          <a:ea typeface="+mn-ea"/>
                          <a:cs typeface="Arial" panose="020B0604020202020204" pitchFamily="34" charset="0"/>
                        </a:rPr>
                        <a:t>Silver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a:solidFill>
                            <a:schemeClr val="bg1"/>
                          </a:solidFill>
                          <a:latin typeface="Arial" panose="020B0604020202020204" pitchFamily="34" charset="0"/>
                          <a:ea typeface="+mn-ea"/>
                          <a:cs typeface="Arial" panose="020B0604020202020204" pitchFamily="34" charset="0"/>
                        </a:rPr>
                        <a:t>(M oz)</a:t>
                      </a:r>
                    </a:p>
                  </a:txBody>
                  <a:tcPr marL="68580" marR="68580" marT="0" marB="0" anchor="ctr">
                    <a:lnL w="63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extLst>
                  <a:ext uri="{0D108BD9-81ED-4DB2-BD59-A6C34878D82A}">
                    <a16:rowId xmlns:a16="http://schemas.microsoft.com/office/drawing/2014/main" val="10000"/>
                  </a:ext>
                </a:extLst>
              </a:tr>
              <a:tr h="369254">
                <a:tc>
                  <a:txBody>
                    <a:bodyPr/>
                    <a:lstStyle/>
                    <a:p>
                      <a:pPr marL="0" marR="0" algn="l" defTabSz="914400" rtl="0" eaLnBrk="1" latinLnBrk="0" hangingPunct="1">
                        <a:lnSpc>
                          <a:spcPts val="1640"/>
                        </a:lnSpc>
                        <a:spcBef>
                          <a:spcPts val="0"/>
                        </a:spcBef>
                        <a:spcAft>
                          <a:spcPts val="0"/>
                        </a:spcAft>
                      </a:pPr>
                      <a:r>
                        <a:rPr lang="en-CA" sz="1400" b="1" kern="1200">
                          <a:solidFill>
                            <a:srgbClr val="4F575D"/>
                          </a:solidFill>
                          <a:effectLst/>
                          <a:latin typeface="Arial" panose="020B0604020202020204" pitchFamily="34" charset="0"/>
                          <a:ea typeface="+mn-ea"/>
                          <a:cs typeface="Times New Roman" panose="02020603050405020304" pitchFamily="18" charset="0"/>
                        </a:rPr>
                        <a:t>Proven</a:t>
                      </a:r>
                    </a:p>
                  </a:txBody>
                  <a:tcPr marL="156300" marR="96601" marT="36000" marB="36000" anchor="ctr">
                    <a:lnL w="28575" cap="flat" cmpd="sng" algn="ctr">
                      <a:noFill/>
                      <a:prstDash val="solid"/>
                      <a:round/>
                      <a:headEnd type="none" w="med" len="med"/>
                      <a:tailEnd type="none" w="med" len="med"/>
                    </a:lnL>
                    <a:lnR w="6350" cap="flat" cmpd="sng" algn="ctr">
                      <a:solidFill>
                        <a:srgbClr val="B8BCB4"/>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400" b="0" kern="1200">
                          <a:solidFill>
                            <a:srgbClr val="4F575D"/>
                          </a:solidFill>
                          <a:effectLst/>
                          <a:latin typeface="Arial" panose="020B0604020202020204" pitchFamily="34" charset="0"/>
                          <a:ea typeface="+mn-ea"/>
                          <a:cs typeface="Times New Roman" panose="02020603050405020304" pitchFamily="18" charset="0"/>
                        </a:rPr>
                        <a:t>42.9</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400" b="0" kern="1200">
                          <a:solidFill>
                            <a:srgbClr val="4F575D"/>
                          </a:solidFill>
                          <a:effectLst/>
                          <a:latin typeface="Arial" panose="020B0604020202020204" pitchFamily="34" charset="0"/>
                          <a:ea typeface="+mn-ea"/>
                          <a:cs typeface="Times New Roman" panose="02020603050405020304" pitchFamily="18" charset="0"/>
                        </a:rPr>
                        <a:t>22.52</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400" b="0" kern="1200">
                          <a:solidFill>
                            <a:srgbClr val="4F575D"/>
                          </a:solidFill>
                          <a:effectLst/>
                          <a:latin typeface="Arial" panose="020B0604020202020204" pitchFamily="34" charset="0"/>
                          <a:ea typeface="+mn-ea"/>
                          <a:cs typeface="Times New Roman" panose="02020603050405020304" pitchFamily="18" charset="0"/>
                        </a:rPr>
                        <a:t>0.45</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400" b="0" kern="1200">
                          <a:solidFill>
                            <a:srgbClr val="4F575D"/>
                          </a:solidFill>
                          <a:effectLst/>
                          <a:latin typeface="Arial" panose="020B0604020202020204" pitchFamily="34" charset="0"/>
                          <a:ea typeface="+mn-ea"/>
                          <a:cs typeface="Times New Roman" panose="02020603050405020304" pitchFamily="18" charset="0"/>
                        </a:rPr>
                        <a:t>0.055</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400" b="0" kern="1200">
                          <a:solidFill>
                            <a:srgbClr val="4F575D"/>
                          </a:solidFill>
                          <a:effectLst/>
                          <a:latin typeface="Arial" panose="020B0604020202020204" pitchFamily="34" charset="0"/>
                          <a:ea typeface="+mn-ea"/>
                          <a:cs typeface="Times New Roman" panose="02020603050405020304" pitchFamily="18" charset="0"/>
                        </a:rPr>
                        <a:t>n/a</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400" b="0" kern="1200">
                          <a:solidFill>
                            <a:srgbClr val="4F575D"/>
                          </a:solidFill>
                          <a:effectLst/>
                          <a:latin typeface="Arial" panose="020B0604020202020204" pitchFamily="34" charset="0"/>
                          <a:ea typeface="+mn-ea"/>
                          <a:cs typeface="Times New Roman" panose="02020603050405020304" pitchFamily="18" charset="0"/>
                        </a:rPr>
                        <a:t>2.7</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400" b="0" kern="1200">
                          <a:solidFill>
                            <a:srgbClr val="4F575D"/>
                          </a:solidFill>
                          <a:effectLst/>
                          <a:latin typeface="Arial" panose="020B0604020202020204" pitchFamily="34" charset="0"/>
                          <a:ea typeface="+mn-ea"/>
                          <a:cs typeface="Times New Roman" panose="02020603050405020304" pitchFamily="18" charset="0"/>
                        </a:rPr>
                        <a:t>0.47</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400" b="0" kern="1200">
                          <a:solidFill>
                            <a:srgbClr val="4F575D"/>
                          </a:solidFill>
                          <a:effectLst/>
                          <a:latin typeface="Arial" panose="020B0604020202020204" pitchFamily="34" charset="0"/>
                          <a:ea typeface="+mn-ea"/>
                          <a:cs typeface="Times New Roman" panose="02020603050405020304" pitchFamily="18" charset="0"/>
                        </a:rPr>
                        <a:t>0.62</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400" b="0" kern="1200">
                          <a:solidFill>
                            <a:srgbClr val="4F575D"/>
                          </a:solidFill>
                          <a:effectLst/>
                          <a:latin typeface="Arial" panose="020B0604020202020204" pitchFamily="34" charset="0"/>
                          <a:ea typeface="+mn-ea"/>
                          <a:cs typeface="Times New Roman" panose="02020603050405020304" pitchFamily="18" charset="0"/>
                        </a:rPr>
                        <a:t>51.8</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400" b="0" kern="1200">
                          <a:solidFill>
                            <a:srgbClr val="4F575D"/>
                          </a:solidFill>
                          <a:effectLst/>
                          <a:latin typeface="Arial" panose="020B0604020202020204" pitchFamily="34" charset="0"/>
                          <a:ea typeface="+mn-ea"/>
                          <a:cs typeface="Times New Roman" panose="02020603050405020304" pitchFamily="18" charset="0"/>
                        </a:rPr>
                        <a:t>n/a</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400" b="0" kern="1200">
                          <a:solidFill>
                            <a:srgbClr val="4F575D"/>
                          </a:solidFill>
                          <a:effectLst/>
                          <a:latin typeface="Arial" panose="020B0604020202020204" pitchFamily="34" charset="0"/>
                          <a:ea typeface="+mn-ea"/>
                          <a:cs typeface="Times New Roman" panose="02020603050405020304" pitchFamily="18" charset="0"/>
                        </a:rPr>
                        <a:t>3.7</a:t>
                      </a:r>
                    </a:p>
                  </a:txBody>
                  <a:tcPr marL="82800" marR="169200" marT="36000" marB="36000" anchor="ctr">
                    <a:lnL w="6350" cap="flat" cmpd="sng" algn="ctr">
                      <a:solidFill>
                        <a:srgbClr val="B8BCB4"/>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extLst>
                  <a:ext uri="{0D108BD9-81ED-4DB2-BD59-A6C34878D82A}">
                    <a16:rowId xmlns:a16="http://schemas.microsoft.com/office/drawing/2014/main" val="3689492976"/>
                  </a:ext>
                </a:extLst>
              </a:tr>
              <a:tr h="370943">
                <a:tc>
                  <a:txBody>
                    <a:bodyPr/>
                    <a:lstStyle/>
                    <a:p>
                      <a:pPr marL="0" marR="0" algn="l" defTabSz="914400" rtl="0" eaLnBrk="1" latinLnBrk="0" hangingPunct="1">
                        <a:lnSpc>
                          <a:spcPts val="1640"/>
                        </a:lnSpc>
                        <a:spcBef>
                          <a:spcPts val="0"/>
                        </a:spcBef>
                        <a:spcAft>
                          <a:spcPts val="0"/>
                        </a:spcAft>
                      </a:pPr>
                      <a:r>
                        <a:rPr lang="en-CA" sz="1400" b="1" kern="1200">
                          <a:solidFill>
                            <a:srgbClr val="4F575D"/>
                          </a:solidFill>
                          <a:effectLst/>
                          <a:latin typeface="Arial" panose="020B0604020202020204" pitchFamily="34" charset="0"/>
                          <a:ea typeface="+mn-ea"/>
                          <a:cs typeface="Times New Roman" panose="02020603050405020304" pitchFamily="18" charset="0"/>
                        </a:rPr>
                        <a:t>Probable</a:t>
                      </a:r>
                    </a:p>
                  </a:txBody>
                  <a:tcPr marL="156300" marR="96601" marT="36000" marB="36000" anchor="ctr">
                    <a:lnL w="28575" cap="flat" cmpd="sng" algn="ctr">
                      <a:no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400" b="0" kern="1200">
                          <a:solidFill>
                            <a:srgbClr val="4F575D"/>
                          </a:solidFill>
                          <a:effectLst/>
                          <a:latin typeface="Arial" panose="020B0604020202020204" pitchFamily="34" charset="0"/>
                          <a:ea typeface="+mn-ea"/>
                          <a:cs typeface="Times New Roman" panose="02020603050405020304" pitchFamily="18" charset="0"/>
                        </a:rPr>
                        <a:t>166.8</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400" b="0" kern="1200">
                          <a:solidFill>
                            <a:srgbClr val="4F575D"/>
                          </a:solidFill>
                          <a:effectLst/>
                          <a:latin typeface="Arial" panose="020B0604020202020204" pitchFamily="34" charset="0"/>
                          <a:ea typeface="+mn-ea"/>
                          <a:cs typeface="Times New Roman" panose="02020603050405020304" pitchFamily="18" charset="0"/>
                        </a:rPr>
                        <a:t>11.14</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400" b="0" kern="1200">
                          <a:solidFill>
                            <a:srgbClr val="4F575D"/>
                          </a:solidFill>
                          <a:effectLst/>
                          <a:latin typeface="Arial" panose="020B0604020202020204" pitchFamily="34" charset="0"/>
                          <a:ea typeface="+mn-ea"/>
                          <a:cs typeface="Times New Roman" panose="02020603050405020304" pitchFamily="18" charset="0"/>
                        </a:rPr>
                        <a:t>0.22</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400" b="0" kern="1200">
                          <a:solidFill>
                            <a:srgbClr val="4F575D"/>
                          </a:solidFill>
                          <a:effectLst/>
                          <a:latin typeface="Arial" panose="020B0604020202020204" pitchFamily="34" charset="0"/>
                          <a:ea typeface="+mn-ea"/>
                          <a:cs typeface="Times New Roman" panose="02020603050405020304" pitchFamily="18" charset="0"/>
                        </a:rPr>
                        <a:t>0.031</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400" b="0" kern="1200">
                          <a:solidFill>
                            <a:srgbClr val="4F575D"/>
                          </a:solidFill>
                          <a:effectLst/>
                          <a:latin typeface="Arial" panose="020B0604020202020204" pitchFamily="34" charset="0"/>
                          <a:ea typeface="+mn-ea"/>
                          <a:cs typeface="Times New Roman" panose="02020603050405020304" pitchFamily="18" charset="0"/>
                        </a:rPr>
                        <a:t>n/a</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400" b="0" kern="1200">
                          <a:solidFill>
                            <a:srgbClr val="4F575D"/>
                          </a:solidFill>
                          <a:effectLst/>
                          <a:latin typeface="Arial" panose="020B0604020202020204" pitchFamily="34" charset="0"/>
                          <a:ea typeface="+mn-ea"/>
                          <a:cs typeface="Times New Roman" panose="02020603050405020304" pitchFamily="18" charset="0"/>
                        </a:rPr>
                        <a:t>1.8</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400" b="0" kern="1200">
                          <a:solidFill>
                            <a:srgbClr val="4F575D"/>
                          </a:solidFill>
                          <a:effectLst/>
                          <a:latin typeface="Arial" panose="020B0604020202020204" pitchFamily="34" charset="0"/>
                          <a:ea typeface="+mn-ea"/>
                          <a:cs typeface="Times New Roman" panose="02020603050405020304" pitchFamily="18" charset="0"/>
                        </a:rPr>
                        <a:t>0.23</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400" b="0" kern="1200">
                          <a:solidFill>
                            <a:srgbClr val="4F575D"/>
                          </a:solidFill>
                          <a:effectLst/>
                          <a:latin typeface="Arial" panose="020B0604020202020204" pitchFamily="34" charset="0"/>
                          <a:ea typeface="+mn-ea"/>
                          <a:cs typeface="Times New Roman" panose="02020603050405020304" pitchFamily="18" charset="0"/>
                        </a:rPr>
                        <a:t>1.17</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400" b="0" kern="1200">
                          <a:solidFill>
                            <a:srgbClr val="4F575D"/>
                          </a:solidFill>
                          <a:effectLst/>
                          <a:latin typeface="Arial" panose="020B0604020202020204" pitchFamily="34" charset="0"/>
                          <a:ea typeface="+mn-ea"/>
                          <a:cs typeface="Times New Roman" panose="02020603050405020304" pitchFamily="18" charset="0"/>
                        </a:rPr>
                        <a:t>113.5</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400" b="0" kern="1200">
                          <a:solidFill>
                            <a:srgbClr val="4F575D"/>
                          </a:solidFill>
                          <a:effectLst/>
                          <a:latin typeface="Arial" panose="020B0604020202020204" pitchFamily="34" charset="0"/>
                          <a:ea typeface="+mn-ea"/>
                          <a:cs typeface="Times New Roman" panose="02020603050405020304" pitchFamily="18" charset="0"/>
                        </a:rPr>
                        <a:t>n/a</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400" b="0" kern="1200">
                          <a:solidFill>
                            <a:srgbClr val="4F575D"/>
                          </a:solidFill>
                          <a:effectLst/>
                          <a:latin typeface="Arial" panose="020B0604020202020204" pitchFamily="34" charset="0"/>
                          <a:ea typeface="+mn-ea"/>
                          <a:cs typeface="Times New Roman" panose="02020603050405020304" pitchFamily="18" charset="0"/>
                        </a:rPr>
                        <a:t>9.4</a:t>
                      </a:r>
                    </a:p>
                  </a:txBody>
                  <a:tcPr marL="82800" marR="169200" marT="36000" marB="36000" anchor="ctr">
                    <a:lnL w="6350" cap="flat" cmpd="sng" algn="ctr">
                      <a:solidFill>
                        <a:srgbClr val="B8BCB4"/>
                      </a:solid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extLst>
                  <a:ext uri="{0D108BD9-81ED-4DB2-BD59-A6C34878D82A}">
                    <a16:rowId xmlns:a16="http://schemas.microsoft.com/office/drawing/2014/main" val="2874854473"/>
                  </a:ext>
                </a:extLst>
              </a:tr>
              <a:tr h="370943">
                <a:tc>
                  <a:txBody>
                    <a:bodyPr/>
                    <a:lstStyle/>
                    <a:p>
                      <a:pPr marL="0" marR="0" algn="l" defTabSz="914400" rtl="0" eaLnBrk="1" latinLnBrk="0" hangingPunct="1">
                        <a:lnSpc>
                          <a:spcPts val="1640"/>
                        </a:lnSpc>
                        <a:spcBef>
                          <a:spcPts val="0"/>
                        </a:spcBef>
                        <a:spcAft>
                          <a:spcPts val="0"/>
                        </a:spcAft>
                      </a:pPr>
                      <a:r>
                        <a:rPr lang="en-CA" sz="1400" b="1" kern="1200">
                          <a:solidFill>
                            <a:srgbClr val="4F575D"/>
                          </a:solidFill>
                          <a:effectLst/>
                          <a:latin typeface="Arial" panose="020B0604020202020204" pitchFamily="34" charset="0"/>
                          <a:ea typeface="+mn-ea"/>
                          <a:cs typeface="Times New Roman" panose="02020603050405020304" pitchFamily="18" charset="0"/>
                        </a:rPr>
                        <a:t>P&amp;P</a:t>
                      </a:r>
                      <a:endParaRPr kumimoji="0" lang="en-CA" sz="1400" b="1" i="0" u="none" strike="noStrike" kern="1200" cap="none" spc="0" normalizeH="0" baseline="0" noProof="0">
                        <a:ln>
                          <a:noFill/>
                        </a:ln>
                        <a:solidFill>
                          <a:srgbClr val="4F575D"/>
                        </a:solidFill>
                        <a:effectLst/>
                        <a:uLnTx/>
                        <a:uFillTx/>
                        <a:latin typeface="Arial" panose="020B0604020202020204" pitchFamily="34" charset="0"/>
                        <a:ea typeface="+mn-ea"/>
                        <a:cs typeface="Times New Roman" panose="02020603050405020304" pitchFamily="18" charset="0"/>
                      </a:endParaRPr>
                    </a:p>
                  </a:txBody>
                  <a:tcPr marL="156300" marR="96601" marT="36000" marB="36000" anchor="ctr">
                    <a:lnL w="28575" cap="flat" cmpd="sng" algn="ctr">
                      <a:no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400" b="1" kern="1200">
                          <a:solidFill>
                            <a:srgbClr val="4F575D"/>
                          </a:solidFill>
                          <a:effectLst/>
                          <a:latin typeface="Arial" panose="020B0604020202020204" pitchFamily="34" charset="0"/>
                          <a:ea typeface="+mn-ea"/>
                          <a:cs typeface="Times New Roman" panose="02020603050405020304" pitchFamily="18" charset="0"/>
                        </a:rPr>
                        <a:t>209.6</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400" b="1" kern="1200">
                          <a:solidFill>
                            <a:srgbClr val="4F575D"/>
                          </a:solidFill>
                          <a:effectLst/>
                          <a:latin typeface="Arial" panose="020B0604020202020204" pitchFamily="34" charset="0"/>
                          <a:ea typeface="+mn-ea"/>
                          <a:cs typeface="Times New Roman" panose="02020603050405020304" pitchFamily="18" charset="0"/>
                        </a:rPr>
                        <a:t>13.47</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400" b="1" kern="1200">
                          <a:solidFill>
                            <a:srgbClr val="4F575D"/>
                          </a:solidFill>
                          <a:effectLst/>
                          <a:latin typeface="Arial" panose="020B0604020202020204" pitchFamily="34" charset="0"/>
                          <a:ea typeface="+mn-ea"/>
                          <a:cs typeface="Times New Roman" panose="02020603050405020304" pitchFamily="18" charset="0"/>
                        </a:rPr>
                        <a:t>0.26</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400" b="1" kern="1200">
                          <a:solidFill>
                            <a:srgbClr val="4F575D"/>
                          </a:solidFill>
                          <a:effectLst/>
                          <a:latin typeface="Arial" panose="020B0604020202020204" pitchFamily="34" charset="0"/>
                          <a:ea typeface="+mn-ea"/>
                          <a:cs typeface="Times New Roman" panose="02020603050405020304" pitchFamily="18" charset="0"/>
                        </a:rPr>
                        <a:t>0.036</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400" b="1" kern="1200">
                          <a:solidFill>
                            <a:srgbClr val="4F575D"/>
                          </a:solidFill>
                          <a:effectLst/>
                          <a:latin typeface="Arial" panose="020B0604020202020204" pitchFamily="34" charset="0"/>
                          <a:ea typeface="+mn-ea"/>
                          <a:cs typeface="Times New Roman" panose="02020603050405020304" pitchFamily="18" charset="0"/>
                        </a:rPr>
                        <a:t>n/a</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400" b="1" kern="1200">
                          <a:solidFill>
                            <a:srgbClr val="4F575D"/>
                          </a:solidFill>
                          <a:effectLst/>
                          <a:latin typeface="Arial" panose="020B0604020202020204" pitchFamily="34" charset="0"/>
                          <a:ea typeface="+mn-ea"/>
                          <a:cs typeface="Times New Roman" panose="02020603050405020304" pitchFamily="18" charset="0"/>
                        </a:rPr>
                        <a:t>1.9</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400" b="1" kern="1200">
                          <a:solidFill>
                            <a:srgbClr val="4F575D"/>
                          </a:solidFill>
                          <a:effectLst/>
                          <a:latin typeface="Arial" panose="020B0604020202020204" pitchFamily="34" charset="0"/>
                          <a:ea typeface="+mn-ea"/>
                          <a:cs typeface="Times New Roman" panose="02020603050405020304" pitchFamily="18" charset="0"/>
                        </a:rPr>
                        <a:t>0.28</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400" b="1" kern="1200">
                          <a:solidFill>
                            <a:srgbClr val="4F575D"/>
                          </a:solidFill>
                          <a:effectLst/>
                          <a:latin typeface="Arial" panose="020B0604020202020204" pitchFamily="34" charset="0"/>
                          <a:ea typeface="+mn-ea"/>
                          <a:cs typeface="Times New Roman" panose="02020603050405020304" pitchFamily="18" charset="0"/>
                        </a:rPr>
                        <a:t>1.78</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400" b="1" kern="1200">
                          <a:solidFill>
                            <a:srgbClr val="4F575D"/>
                          </a:solidFill>
                          <a:effectLst/>
                          <a:latin typeface="Arial" panose="020B0604020202020204" pitchFamily="34" charset="0"/>
                          <a:ea typeface="+mn-ea"/>
                          <a:cs typeface="Times New Roman" panose="02020603050405020304" pitchFamily="18" charset="0"/>
                        </a:rPr>
                        <a:t>165.3</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400" b="1" kern="1200">
                          <a:solidFill>
                            <a:srgbClr val="4F575D"/>
                          </a:solidFill>
                          <a:effectLst/>
                          <a:latin typeface="Arial" panose="020B0604020202020204" pitchFamily="34" charset="0"/>
                          <a:ea typeface="+mn-ea"/>
                          <a:cs typeface="Times New Roman" panose="02020603050405020304" pitchFamily="18" charset="0"/>
                        </a:rPr>
                        <a:t>n/a</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400" b="1" kern="1200" dirty="0">
                          <a:solidFill>
                            <a:srgbClr val="4F575D"/>
                          </a:solidFill>
                          <a:effectLst/>
                          <a:latin typeface="Arial" panose="020B0604020202020204" pitchFamily="34" charset="0"/>
                          <a:ea typeface="+mn-ea"/>
                          <a:cs typeface="Times New Roman" panose="02020603050405020304" pitchFamily="18" charset="0"/>
                        </a:rPr>
                        <a:t>13.1</a:t>
                      </a:r>
                    </a:p>
                  </a:txBody>
                  <a:tcPr marL="82800" marR="169200" marT="36000" marB="36000" anchor="ctr">
                    <a:lnL w="6350" cap="flat" cmpd="sng" algn="ctr">
                      <a:solidFill>
                        <a:srgbClr val="B8BCB4"/>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extLst>
                  <a:ext uri="{0D108BD9-81ED-4DB2-BD59-A6C34878D82A}">
                    <a16:rowId xmlns:a16="http://schemas.microsoft.com/office/drawing/2014/main" val="4236845494"/>
                  </a:ext>
                </a:extLst>
              </a:tr>
            </a:tbl>
          </a:graphicData>
        </a:graphic>
      </p:graphicFrame>
      <p:sp>
        <p:nvSpPr>
          <p:cNvPr id="6" name="Slide Number Placeholder 5">
            <a:extLst>
              <a:ext uri="{FF2B5EF4-FFF2-40B4-BE49-F238E27FC236}">
                <a16:creationId xmlns:a16="http://schemas.microsoft.com/office/drawing/2014/main" id="{C0690F67-21C2-FA10-3343-6CDAEE287C6D}"/>
              </a:ext>
            </a:extLst>
          </p:cNvPr>
          <p:cNvSpPr>
            <a:spLocks noGrp="1"/>
          </p:cNvSpPr>
          <p:nvPr>
            <p:ph type="sldNum" sz="quarter" idx="12"/>
          </p:nvPr>
        </p:nvSpPr>
        <p:spPr/>
        <p:txBody>
          <a:bodyPr/>
          <a:lstStyle/>
          <a:p>
            <a:fld id="{994B6BF7-2D39-B347-90E1-8D5E032AA1EA}" type="slidenum">
              <a:rPr lang="en-ES" smtClean="0"/>
              <a:pPr/>
              <a:t>27</a:t>
            </a:fld>
            <a:endParaRPr lang="en-ES"/>
          </a:p>
        </p:txBody>
      </p:sp>
      <p:sp>
        <p:nvSpPr>
          <p:cNvPr id="7" name="Footer Placeholder 1">
            <a:extLst>
              <a:ext uri="{FF2B5EF4-FFF2-40B4-BE49-F238E27FC236}">
                <a16:creationId xmlns:a16="http://schemas.microsoft.com/office/drawing/2014/main" id="{ECC5DA40-FB6C-91BB-B4CF-C9B3F18696BD}"/>
              </a:ext>
            </a:extLst>
          </p:cNvPr>
          <p:cNvSpPr>
            <a:spLocks noGrp="1"/>
          </p:cNvSpPr>
          <p:nvPr>
            <p:ph type="ftr" sz="quarter" idx="11"/>
          </p:nvPr>
        </p:nvSpPr>
        <p:spPr>
          <a:xfrm>
            <a:off x="199938" y="6458242"/>
            <a:ext cx="9613855" cy="223138"/>
          </a:xfrm>
        </p:spPr>
        <p:txBody>
          <a:bodyPr lIns="0" rIns="0"/>
          <a:lstStyle/>
          <a:p>
            <a:r>
              <a:rPr lang="en-US" dirty="0"/>
              <a:t>Note: Based on Casino Copper-Gold 2022 Feasibility Study. See “Notes” in Appendix. </a:t>
            </a:r>
          </a:p>
        </p:txBody>
      </p:sp>
    </p:spTree>
    <p:extLst>
      <p:ext uri="{BB962C8B-B14F-4D97-AF65-F5344CB8AC3E}">
        <p14:creationId xmlns:p14="http://schemas.microsoft.com/office/powerpoint/2010/main" val="26508084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93B21-4C74-5B61-E0AB-1D5F9D4B08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F52A09-4A34-A963-BC17-12685D1790EA}"/>
              </a:ext>
            </a:extLst>
          </p:cNvPr>
          <p:cNvSpPr>
            <a:spLocks noGrp="1"/>
          </p:cNvSpPr>
          <p:nvPr>
            <p:ph type="title"/>
          </p:nvPr>
        </p:nvSpPr>
        <p:spPr/>
        <p:txBody>
          <a:bodyPr/>
          <a:lstStyle/>
          <a:p>
            <a:r>
              <a:rPr lang="en-CA"/>
              <a:t>2022 CASINO COPPER-GOLD </a:t>
            </a:r>
            <a:r>
              <a:rPr lang="en-CA" b="1">
                <a:solidFill>
                  <a:srgbClr val="46616D"/>
                </a:solidFill>
                <a:latin typeface="Arial Black" panose="020B0604020202020204" pitchFamily="34" charset="0"/>
                <a:cs typeface="Arial Black" panose="020B0604020202020204" pitchFamily="34" charset="0"/>
              </a:rPr>
              <a:t>RESOURCE</a:t>
            </a:r>
            <a:endParaRPr lang="en-US"/>
          </a:p>
        </p:txBody>
      </p:sp>
      <p:pic>
        <p:nvPicPr>
          <p:cNvPr id="3" name="Picture 2">
            <a:extLst>
              <a:ext uri="{FF2B5EF4-FFF2-40B4-BE49-F238E27FC236}">
                <a16:creationId xmlns:a16="http://schemas.microsoft.com/office/drawing/2014/main" id="{A3602505-13ED-4D92-C6AC-74F9852AD5B4}"/>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55" y="954426"/>
            <a:ext cx="12192000" cy="1709521"/>
          </a:xfrm>
          <a:prstGeom prst="rect">
            <a:avLst/>
          </a:prstGeom>
        </p:spPr>
      </p:pic>
      <p:pic>
        <p:nvPicPr>
          <p:cNvPr id="5" name="Picture 4">
            <a:extLst>
              <a:ext uri="{FF2B5EF4-FFF2-40B4-BE49-F238E27FC236}">
                <a16:creationId xmlns:a16="http://schemas.microsoft.com/office/drawing/2014/main" id="{F3A83F99-0112-F667-A2EC-E38AD15920B3}"/>
              </a:ex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1255484"/>
            <a:ext cx="835666" cy="1107405"/>
          </a:xfrm>
          <a:prstGeom prst="rect">
            <a:avLst/>
          </a:prstGeom>
        </p:spPr>
      </p:pic>
      <p:graphicFrame>
        <p:nvGraphicFramePr>
          <p:cNvPr id="31" name="Table 30">
            <a:extLst>
              <a:ext uri="{FF2B5EF4-FFF2-40B4-BE49-F238E27FC236}">
                <a16:creationId xmlns:a16="http://schemas.microsoft.com/office/drawing/2014/main" id="{004F521A-D2B0-68F9-5366-BA3DAC7CCD96}"/>
              </a:ext>
            </a:extLst>
          </p:cNvPr>
          <p:cNvGraphicFramePr>
            <a:graphicFrameLocks noGrp="1"/>
          </p:cNvGraphicFramePr>
          <p:nvPr>
            <p:custDataLst>
              <p:tags r:id="rId1"/>
            </p:custDataLst>
            <p:extLst>
              <p:ext uri="{D42A27DB-BD31-4B8C-83A1-F6EECF244321}">
                <p14:modId xmlns:p14="http://schemas.microsoft.com/office/powerpoint/2010/main" val="3660166810"/>
              </p:ext>
            </p:extLst>
          </p:nvPr>
        </p:nvGraphicFramePr>
        <p:xfrm>
          <a:off x="1134317" y="1021821"/>
          <a:ext cx="10517085" cy="2602661"/>
        </p:xfrm>
        <a:graphic>
          <a:graphicData uri="http://schemas.openxmlformats.org/drawingml/2006/table">
            <a:tbl>
              <a:tblPr firstRow="1" lastRow="1" bandRow="1" bandCol="1">
                <a:tableStyleId>{C083E6E3-FA7D-4D7B-A595-EF9225AFEA82}</a:tableStyleId>
              </a:tblPr>
              <a:tblGrid>
                <a:gridCol w="1140953">
                  <a:extLst>
                    <a:ext uri="{9D8B030D-6E8A-4147-A177-3AD203B41FA5}">
                      <a16:colId xmlns:a16="http://schemas.microsoft.com/office/drawing/2014/main" val="3594396252"/>
                    </a:ext>
                  </a:extLst>
                </a:gridCol>
                <a:gridCol w="984473">
                  <a:extLst>
                    <a:ext uri="{9D8B030D-6E8A-4147-A177-3AD203B41FA5}">
                      <a16:colId xmlns:a16="http://schemas.microsoft.com/office/drawing/2014/main" val="20001"/>
                    </a:ext>
                  </a:extLst>
                </a:gridCol>
                <a:gridCol w="863926">
                  <a:extLst>
                    <a:ext uri="{9D8B030D-6E8A-4147-A177-3AD203B41FA5}">
                      <a16:colId xmlns:a16="http://schemas.microsoft.com/office/drawing/2014/main" val="3637680769"/>
                    </a:ext>
                  </a:extLst>
                </a:gridCol>
                <a:gridCol w="783560">
                  <a:extLst>
                    <a:ext uri="{9D8B030D-6E8A-4147-A177-3AD203B41FA5}">
                      <a16:colId xmlns:a16="http://schemas.microsoft.com/office/drawing/2014/main" val="20002"/>
                    </a:ext>
                  </a:extLst>
                </a:gridCol>
                <a:gridCol w="649833">
                  <a:extLst>
                    <a:ext uri="{9D8B030D-6E8A-4147-A177-3AD203B41FA5}">
                      <a16:colId xmlns:a16="http://schemas.microsoft.com/office/drawing/2014/main" val="1849608014"/>
                    </a:ext>
                  </a:extLst>
                </a:gridCol>
                <a:gridCol w="870620">
                  <a:extLst>
                    <a:ext uri="{9D8B030D-6E8A-4147-A177-3AD203B41FA5}">
                      <a16:colId xmlns:a16="http://schemas.microsoft.com/office/drawing/2014/main" val="1807281299"/>
                    </a:ext>
                  </a:extLst>
                </a:gridCol>
                <a:gridCol w="870620">
                  <a:extLst>
                    <a:ext uri="{9D8B030D-6E8A-4147-A177-3AD203B41FA5}">
                      <a16:colId xmlns:a16="http://schemas.microsoft.com/office/drawing/2014/main" val="2339498174"/>
                    </a:ext>
                  </a:extLst>
                </a:gridCol>
                <a:gridCol w="870620">
                  <a:extLst>
                    <a:ext uri="{9D8B030D-6E8A-4147-A177-3AD203B41FA5}">
                      <a16:colId xmlns:a16="http://schemas.microsoft.com/office/drawing/2014/main" val="2987213237"/>
                    </a:ext>
                  </a:extLst>
                </a:gridCol>
                <a:gridCol w="870620">
                  <a:extLst>
                    <a:ext uri="{9D8B030D-6E8A-4147-A177-3AD203B41FA5}">
                      <a16:colId xmlns:a16="http://schemas.microsoft.com/office/drawing/2014/main" val="1853750871"/>
                    </a:ext>
                  </a:extLst>
                </a:gridCol>
                <a:gridCol w="870620">
                  <a:extLst>
                    <a:ext uri="{9D8B030D-6E8A-4147-A177-3AD203B41FA5}">
                      <a16:colId xmlns:a16="http://schemas.microsoft.com/office/drawing/2014/main" val="3401879024"/>
                    </a:ext>
                  </a:extLst>
                </a:gridCol>
                <a:gridCol w="870620">
                  <a:extLst>
                    <a:ext uri="{9D8B030D-6E8A-4147-A177-3AD203B41FA5}">
                      <a16:colId xmlns:a16="http://schemas.microsoft.com/office/drawing/2014/main" val="3919094611"/>
                    </a:ext>
                  </a:extLst>
                </a:gridCol>
                <a:gridCol w="870620">
                  <a:extLst>
                    <a:ext uri="{9D8B030D-6E8A-4147-A177-3AD203B41FA5}">
                      <a16:colId xmlns:a16="http://schemas.microsoft.com/office/drawing/2014/main" val="2424965857"/>
                    </a:ext>
                  </a:extLst>
                </a:gridCol>
              </a:tblGrid>
              <a:tr h="535399">
                <a:tc gridSpan="1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dirty="0">
                          <a:solidFill>
                            <a:schemeClr val="bg1"/>
                          </a:solidFill>
                          <a:latin typeface="Arial" panose="020B0604020202020204" pitchFamily="34" charset="0"/>
                          <a:ea typeface="+mn-ea"/>
                          <a:cs typeface="Arial" panose="020B0604020202020204" pitchFamily="34" charset="0"/>
                        </a:rPr>
                        <a:t>MILL RESOURCE</a:t>
                      </a:r>
                    </a:p>
                  </a:txBody>
                  <a:tcPr marL="0" marR="84300" marT="42150" marB="4215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590A9"/>
                    </a:solidFill>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endParaRPr lang="en-CA"/>
                    </a:p>
                  </a:txBody>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bg1"/>
                        </a:solidFill>
                        <a:latin typeface="Arial" panose="020B0604020202020204" pitchFamily="34" charset="0"/>
                        <a:ea typeface="+mn-ea"/>
                        <a:cs typeface="Arial" panose="020B0604020202020204" pitchFamily="34" charset="0"/>
                      </a:endParaRP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7A3B8"/>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bg1"/>
                        </a:solidFill>
                        <a:latin typeface="Arial" panose="020B0604020202020204" pitchFamily="34" charset="0"/>
                        <a:ea typeface="+mn-ea"/>
                        <a:cs typeface="Arial" panose="020B0604020202020204" pitchFamily="34" charset="0"/>
                      </a:endParaRP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7A3B8"/>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bg1"/>
                        </a:solidFill>
                        <a:latin typeface="Arial" panose="020B0604020202020204" pitchFamily="34" charset="0"/>
                        <a:ea typeface="+mn-ea"/>
                        <a:cs typeface="Arial" panose="020B0604020202020204" pitchFamily="34" charset="0"/>
                      </a:endParaRP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7A3B8"/>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bg1"/>
                        </a:solidFill>
                        <a:latin typeface="Arial" panose="020B0604020202020204" pitchFamily="34" charset="0"/>
                        <a:ea typeface="+mn-ea"/>
                        <a:cs typeface="Arial" panose="020B0604020202020204" pitchFamily="34" charset="0"/>
                      </a:endParaRP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7A3B8"/>
                    </a:solidFill>
                  </a:tcPr>
                </a:tc>
                <a:extLst>
                  <a:ext uri="{0D108BD9-81ED-4DB2-BD59-A6C34878D82A}">
                    <a16:rowId xmlns:a16="http://schemas.microsoft.com/office/drawing/2014/main" val="3713207677"/>
                  </a:ext>
                </a:extLst>
              </a:tr>
              <a:tr h="584618">
                <a:tc>
                  <a:txBody>
                    <a:bodyPr/>
                    <a:lstStyle/>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Class</a:t>
                      </a:r>
                    </a:p>
                  </a:txBody>
                  <a:tcPr marL="0" marR="84300" marT="42150" marB="42150" anchor="ctr">
                    <a:lnL w="285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Mt</a:t>
                      </a: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NSR </a:t>
                      </a:r>
                      <a:br>
                        <a:rPr lang="en-US" sz="1400" b="1" i="0" kern="1200">
                          <a:solidFill>
                            <a:schemeClr val="bg1"/>
                          </a:solidFill>
                          <a:latin typeface="Arial" panose="020B0604020202020204" pitchFamily="34" charset="0"/>
                          <a:ea typeface="+mn-ea"/>
                          <a:cs typeface="Arial" panose="020B0604020202020204" pitchFamily="34" charset="0"/>
                        </a:rPr>
                      </a:br>
                      <a:r>
                        <a:rPr lang="en-US" sz="1400" b="1" i="0" kern="1200">
                          <a:solidFill>
                            <a:schemeClr val="bg1"/>
                          </a:solidFill>
                          <a:latin typeface="Arial" panose="020B0604020202020204" pitchFamily="34" charset="0"/>
                          <a:ea typeface="+mn-ea"/>
                          <a:cs typeface="Arial" panose="020B0604020202020204" pitchFamily="34" charset="0"/>
                        </a:rPr>
                        <a:t>(C$/t)</a:t>
                      </a: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Copper </a:t>
                      </a:r>
                    </a:p>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Gold </a:t>
                      </a:r>
                    </a:p>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(g/t)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Moly </a:t>
                      </a:r>
                    </a:p>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Silver </a:t>
                      </a:r>
                    </a:p>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(g/t)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a:solidFill>
                            <a:schemeClr val="bg1"/>
                          </a:solidFill>
                          <a:latin typeface="Arial" panose="020B0604020202020204" pitchFamily="34" charset="0"/>
                          <a:ea typeface="+mn-ea"/>
                          <a:cs typeface="Arial" panose="020B0604020202020204" pitchFamily="34" charset="0"/>
                        </a:rPr>
                        <a:t>CuEq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a:solidFill>
                            <a:schemeClr val="bg1"/>
                          </a:solidFill>
                          <a:latin typeface="Arial" panose="020B0604020202020204" pitchFamily="34" charset="0"/>
                          <a:ea typeface="+mn-ea"/>
                          <a:cs typeface="Arial" panose="020B0604020202020204" pitchFamily="34" charset="0"/>
                        </a:rPr>
                        <a: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a:solidFill>
                            <a:schemeClr val="bg1"/>
                          </a:solidFill>
                          <a:latin typeface="Arial" panose="020B0604020202020204" pitchFamily="34" charset="0"/>
                          <a:ea typeface="+mn-ea"/>
                          <a:cs typeface="Arial" panose="020B0604020202020204" pitchFamily="34" charset="0"/>
                        </a:rPr>
                        <a:t>Copper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a:solidFill>
                            <a:schemeClr val="bg1"/>
                          </a:solidFill>
                          <a:latin typeface="Arial" panose="020B0604020202020204" pitchFamily="34" charset="0"/>
                          <a:ea typeface="+mn-ea"/>
                          <a:cs typeface="Arial" panose="020B0604020202020204" pitchFamily="34" charset="0"/>
                        </a:rPr>
                        <a:t>(M lb)</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a:solidFill>
                            <a:schemeClr val="bg1"/>
                          </a:solidFill>
                          <a:latin typeface="Arial" panose="020B0604020202020204" pitchFamily="34" charset="0"/>
                          <a:ea typeface="+mn-ea"/>
                          <a:cs typeface="Arial" panose="020B0604020202020204" pitchFamily="34" charset="0"/>
                        </a:rPr>
                        <a:t>Gold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a:solidFill>
                            <a:schemeClr val="bg1"/>
                          </a:solidFill>
                          <a:latin typeface="Arial" panose="020B0604020202020204" pitchFamily="34" charset="0"/>
                          <a:ea typeface="+mn-ea"/>
                          <a:cs typeface="Arial" panose="020B0604020202020204" pitchFamily="34" charset="0"/>
                        </a:rPr>
                        <a:t>(M oz)</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a:solidFill>
                            <a:schemeClr val="bg1"/>
                          </a:solidFill>
                          <a:latin typeface="Arial" panose="020B0604020202020204" pitchFamily="34" charset="0"/>
                          <a:ea typeface="+mn-ea"/>
                          <a:cs typeface="Arial" panose="020B0604020202020204" pitchFamily="34" charset="0"/>
                        </a:rPr>
                        <a:t>Moly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a:solidFill>
                            <a:schemeClr val="bg1"/>
                          </a:solidFill>
                          <a:latin typeface="Arial" panose="020B0604020202020204" pitchFamily="34" charset="0"/>
                          <a:ea typeface="+mn-ea"/>
                          <a:cs typeface="Arial" panose="020B0604020202020204" pitchFamily="34" charset="0"/>
                        </a:rPr>
                        <a:t>(M lb)</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a:solidFill>
                            <a:schemeClr val="bg1"/>
                          </a:solidFill>
                          <a:latin typeface="Arial" panose="020B0604020202020204" pitchFamily="34" charset="0"/>
                          <a:ea typeface="+mn-ea"/>
                          <a:cs typeface="Arial" panose="020B0604020202020204" pitchFamily="34" charset="0"/>
                        </a:rPr>
                        <a:t>Silver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a:solidFill>
                            <a:schemeClr val="bg1"/>
                          </a:solidFill>
                          <a:latin typeface="Arial" panose="020B0604020202020204" pitchFamily="34" charset="0"/>
                          <a:ea typeface="+mn-ea"/>
                          <a:cs typeface="Arial" panose="020B0604020202020204" pitchFamily="34" charset="0"/>
                        </a:rPr>
                        <a:t>(M oz)</a:t>
                      </a:r>
                    </a:p>
                  </a:txBody>
                  <a:tcPr marL="68580" marR="68580" marT="0" marB="0" anchor="ctr">
                    <a:lnL w="63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extLst>
                  <a:ext uri="{0D108BD9-81ED-4DB2-BD59-A6C34878D82A}">
                    <a16:rowId xmlns:a16="http://schemas.microsoft.com/office/drawing/2014/main" val="10000"/>
                  </a:ext>
                </a:extLst>
              </a:tr>
              <a:tr h="370661">
                <a:tc>
                  <a:txBody>
                    <a:bodyPr/>
                    <a:lstStyle/>
                    <a:p>
                      <a:pPr marL="0" marR="0" algn="l" defTabSz="914400" rtl="0" eaLnBrk="1" latinLnBrk="0" hangingPunct="1">
                        <a:lnSpc>
                          <a:spcPts val="1640"/>
                        </a:lnSpc>
                        <a:spcBef>
                          <a:spcPts val="0"/>
                        </a:spcBef>
                        <a:spcAft>
                          <a:spcPts val="0"/>
                        </a:spcAft>
                      </a:pPr>
                      <a:r>
                        <a:rPr lang="en-CA" sz="1400" b="1" kern="1200">
                          <a:solidFill>
                            <a:srgbClr val="4F575D"/>
                          </a:solidFill>
                          <a:effectLst/>
                          <a:latin typeface="Arial" panose="020B0604020202020204" pitchFamily="34" charset="0"/>
                          <a:ea typeface="+mn-ea"/>
                          <a:cs typeface="Times New Roman" panose="02020603050405020304" pitchFamily="18" charset="0"/>
                        </a:rPr>
                        <a:t>Measured</a:t>
                      </a:r>
                    </a:p>
                  </a:txBody>
                  <a:tcPr marL="156300" marR="96601" marT="36000" marB="36000" anchor="ctr">
                    <a:lnL w="28575" cap="flat" cmpd="sng" algn="ctr">
                      <a:no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144.9</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40.09</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0.30</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0.38</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0.024</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2.1</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0.64</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953</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1.8</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75.2</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9.6</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89492976"/>
                  </a:ext>
                </a:extLst>
              </a:tr>
              <a:tr h="370661">
                <a:tc>
                  <a:txBody>
                    <a:bodyPr/>
                    <a:lstStyle/>
                    <a:p>
                      <a:pPr marL="0" marR="0" algn="l" defTabSz="914400" rtl="0" eaLnBrk="1" latinLnBrk="0" hangingPunct="1">
                        <a:lnSpc>
                          <a:spcPts val="1640"/>
                        </a:lnSpc>
                        <a:spcBef>
                          <a:spcPts val="0"/>
                        </a:spcBef>
                        <a:spcAft>
                          <a:spcPts val="0"/>
                        </a:spcAft>
                      </a:pPr>
                      <a:r>
                        <a:rPr lang="en-CA" sz="1400" b="1" kern="1200">
                          <a:solidFill>
                            <a:srgbClr val="4F575D"/>
                          </a:solidFill>
                          <a:effectLst/>
                          <a:latin typeface="Arial" panose="020B0604020202020204" pitchFamily="34" charset="0"/>
                          <a:ea typeface="+mn-ea"/>
                          <a:cs typeface="Times New Roman" panose="02020603050405020304" pitchFamily="18" charset="0"/>
                        </a:rPr>
                        <a:t>Indicated</a:t>
                      </a:r>
                    </a:p>
                  </a:txBody>
                  <a:tcPr marL="156300" marR="96601" marT="36000" marB="36000" anchor="ctr">
                    <a:lnL w="28575" cap="flat" cmpd="sng" algn="ctr">
                      <a:no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2,114.2</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20.34</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0.14</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0.16</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0.015</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1.4</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0.29</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6,493</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11.1</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716.0</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93.5</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extLst>
                  <a:ext uri="{0D108BD9-81ED-4DB2-BD59-A6C34878D82A}">
                    <a16:rowId xmlns:a16="http://schemas.microsoft.com/office/drawing/2014/main" val="2874854473"/>
                  </a:ext>
                </a:extLst>
              </a:tr>
              <a:tr h="370661">
                <a:tc>
                  <a:txBody>
                    <a:bodyPr/>
                    <a:lstStyle/>
                    <a:p>
                      <a:pPr marL="0" marR="0" algn="l" defTabSz="914400" rtl="0" eaLnBrk="1" latinLnBrk="0" hangingPunct="1">
                        <a:lnSpc>
                          <a:spcPts val="1640"/>
                        </a:lnSpc>
                        <a:spcBef>
                          <a:spcPts val="0"/>
                        </a:spcBef>
                        <a:spcAft>
                          <a:spcPts val="0"/>
                        </a:spcAft>
                      </a:pPr>
                      <a:r>
                        <a:rPr kumimoji="0" lang="en-CA" sz="1400" b="1" i="0" u="none" strike="noStrike" kern="1200" cap="none" spc="0" normalizeH="0" baseline="0" noProof="0">
                          <a:ln>
                            <a:noFill/>
                          </a:ln>
                          <a:solidFill>
                            <a:srgbClr val="4F575D"/>
                          </a:solidFill>
                          <a:effectLst/>
                          <a:uLnTx/>
                          <a:uFillTx/>
                          <a:latin typeface="Arial" panose="020B0604020202020204" pitchFamily="34" charset="0"/>
                          <a:ea typeface="+mn-ea"/>
                          <a:cs typeface="Times New Roman" panose="02020603050405020304" pitchFamily="18" charset="0"/>
                        </a:rPr>
                        <a:t>M&amp;I</a:t>
                      </a:r>
                    </a:p>
                  </a:txBody>
                  <a:tcPr marL="156300" marR="96601" marT="36000" marB="36000" anchor="ctr">
                    <a:lnL w="28575" cap="flat" cmpd="sng" algn="ctr">
                      <a:no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rtl="0" eaLnBrk="1" fontAlgn="ctr" latinLnBrk="0" hangingPunct="1">
                        <a:lnSpc>
                          <a:spcPts val="1640"/>
                        </a:lnSpc>
                        <a:buNone/>
                      </a:pPr>
                      <a:r>
                        <a:rPr lang="en-US" sz="1400" b="1" i="0" u="none" strike="noStrike" kern="1200">
                          <a:solidFill>
                            <a:srgbClr val="4F575D"/>
                          </a:solidFill>
                          <a:effectLst/>
                          <a:latin typeface="Arial" panose="020B0604020202020204" pitchFamily="34" charset="0"/>
                          <a:cs typeface="Times New Roman" panose="02020603050405020304" pitchFamily="18" charset="0"/>
                        </a:rPr>
                        <a:t>2,259.0</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rtl="0" eaLnBrk="1" fontAlgn="ctr" latinLnBrk="0" hangingPunct="1">
                        <a:lnSpc>
                          <a:spcPts val="1640"/>
                        </a:lnSpc>
                        <a:buNone/>
                      </a:pPr>
                      <a:r>
                        <a:rPr lang="en-US" sz="1400" b="1" i="0" u="none" strike="noStrike" kern="1200">
                          <a:solidFill>
                            <a:srgbClr val="4F575D"/>
                          </a:solidFill>
                          <a:effectLst/>
                          <a:latin typeface="Arial" panose="020B0604020202020204" pitchFamily="34" charset="0"/>
                          <a:cs typeface="Times New Roman" panose="02020603050405020304" pitchFamily="18" charset="0"/>
                        </a:rPr>
                        <a:t>21.60</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rtl="0" eaLnBrk="1" fontAlgn="ctr" latinLnBrk="0" hangingPunct="1">
                        <a:lnSpc>
                          <a:spcPts val="1640"/>
                        </a:lnSpc>
                        <a:buNone/>
                      </a:pPr>
                      <a:r>
                        <a:rPr lang="en-US" sz="1400" b="1" i="0" u="none" strike="noStrike" kern="1200">
                          <a:solidFill>
                            <a:srgbClr val="4F575D"/>
                          </a:solidFill>
                          <a:effectLst/>
                          <a:latin typeface="Arial" panose="020B0604020202020204" pitchFamily="34" charset="0"/>
                          <a:cs typeface="Times New Roman" panose="02020603050405020304" pitchFamily="18" charset="0"/>
                        </a:rPr>
                        <a:t>0.15</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rtl="0" eaLnBrk="1" fontAlgn="ctr" latinLnBrk="0" hangingPunct="1">
                        <a:lnSpc>
                          <a:spcPts val="1640"/>
                        </a:lnSpc>
                        <a:buNone/>
                      </a:pPr>
                      <a:r>
                        <a:rPr lang="en-US" sz="1400" b="1" i="0" u="none" strike="noStrike" kern="1200">
                          <a:solidFill>
                            <a:srgbClr val="4F575D"/>
                          </a:solidFill>
                          <a:effectLst/>
                          <a:latin typeface="Arial" panose="020B0604020202020204" pitchFamily="34" charset="0"/>
                          <a:cs typeface="Times New Roman" panose="02020603050405020304" pitchFamily="18" charset="0"/>
                        </a:rPr>
                        <a:t>0.18</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rtl="0" eaLnBrk="1" fontAlgn="ctr" latinLnBrk="0" hangingPunct="1">
                        <a:lnSpc>
                          <a:spcPts val="1640"/>
                        </a:lnSpc>
                        <a:buNone/>
                      </a:pPr>
                      <a:r>
                        <a:rPr lang="en-US" sz="1400" b="1" i="0" u="none" strike="noStrike" kern="1200">
                          <a:solidFill>
                            <a:srgbClr val="4F575D"/>
                          </a:solidFill>
                          <a:effectLst/>
                          <a:latin typeface="Arial" panose="020B0604020202020204" pitchFamily="34" charset="0"/>
                          <a:cs typeface="Times New Roman" panose="02020603050405020304" pitchFamily="18" charset="0"/>
                        </a:rPr>
                        <a:t>0.016</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rtl="0" eaLnBrk="1" fontAlgn="ctr" latinLnBrk="0" hangingPunct="1">
                        <a:lnSpc>
                          <a:spcPts val="1640"/>
                        </a:lnSpc>
                        <a:buNone/>
                      </a:pPr>
                      <a:r>
                        <a:rPr lang="en-US" sz="1400" b="1" i="0" u="none" strike="noStrike" kern="1200">
                          <a:solidFill>
                            <a:srgbClr val="4F575D"/>
                          </a:solidFill>
                          <a:effectLst/>
                          <a:latin typeface="Arial" panose="020B0604020202020204" pitchFamily="34" charset="0"/>
                          <a:cs typeface="Times New Roman" panose="02020603050405020304" pitchFamily="18" charset="0"/>
                        </a:rPr>
                        <a:t>1.4</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rtl="0" eaLnBrk="1" fontAlgn="ctr" latinLnBrk="0" hangingPunct="1">
                        <a:lnSpc>
                          <a:spcPts val="1640"/>
                        </a:lnSpc>
                        <a:buNone/>
                      </a:pPr>
                      <a:r>
                        <a:rPr lang="en-US" sz="1400" b="1" i="0" u="none" strike="noStrike" kern="1200">
                          <a:solidFill>
                            <a:srgbClr val="4F575D"/>
                          </a:solidFill>
                          <a:effectLst/>
                          <a:latin typeface="Arial" panose="020B0604020202020204" pitchFamily="34" charset="0"/>
                          <a:cs typeface="Times New Roman" panose="02020603050405020304" pitchFamily="18" charset="0"/>
                        </a:rPr>
                        <a:t>0.31</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rtl="0" eaLnBrk="1" fontAlgn="ctr" latinLnBrk="0" hangingPunct="1">
                        <a:lnSpc>
                          <a:spcPts val="1640"/>
                        </a:lnSpc>
                        <a:buNone/>
                      </a:pPr>
                      <a:r>
                        <a:rPr lang="en-US" sz="1400" b="1" i="0" u="none" strike="noStrike" kern="1200">
                          <a:solidFill>
                            <a:srgbClr val="4F575D"/>
                          </a:solidFill>
                          <a:effectLst/>
                          <a:latin typeface="Arial" panose="020B0604020202020204" pitchFamily="34" charset="0"/>
                          <a:cs typeface="Times New Roman" panose="02020603050405020304" pitchFamily="18" charset="0"/>
                        </a:rPr>
                        <a:t>7,446</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rtl="0" eaLnBrk="1" fontAlgn="ctr" latinLnBrk="0" hangingPunct="1">
                        <a:lnSpc>
                          <a:spcPts val="1640"/>
                        </a:lnSpc>
                        <a:buNone/>
                      </a:pPr>
                      <a:r>
                        <a:rPr lang="en-US" sz="1400" b="1" i="0" u="none" strike="noStrike" kern="1200">
                          <a:solidFill>
                            <a:srgbClr val="4F575D"/>
                          </a:solidFill>
                          <a:effectLst/>
                          <a:latin typeface="Arial" panose="020B0604020202020204" pitchFamily="34" charset="0"/>
                          <a:cs typeface="Times New Roman" panose="02020603050405020304" pitchFamily="18" charset="0"/>
                        </a:rPr>
                        <a:t>12.9</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rtl="0" eaLnBrk="1" fontAlgn="ctr" latinLnBrk="0" hangingPunct="1">
                        <a:lnSpc>
                          <a:spcPts val="1640"/>
                        </a:lnSpc>
                        <a:buNone/>
                      </a:pPr>
                      <a:r>
                        <a:rPr lang="en-US" sz="1400" b="1" i="0" u="none" strike="noStrike" kern="1200">
                          <a:solidFill>
                            <a:srgbClr val="4F575D"/>
                          </a:solidFill>
                          <a:effectLst/>
                          <a:latin typeface="Arial" panose="020B0604020202020204" pitchFamily="34" charset="0"/>
                          <a:cs typeface="Times New Roman" panose="02020603050405020304" pitchFamily="18" charset="0"/>
                        </a:rPr>
                        <a:t>791.2</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rtl="0" eaLnBrk="1" fontAlgn="ctr" latinLnBrk="0" hangingPunct="1">
                        <a:lnSpc>
                          <a:spcPts val="1640"/>
                        </a:lnSpc>
                        <a:buNone/>
                      </a:pPr>
                      <a:r>
                        <a:rPr lang="en-US" sz="1400" b="1" i="0" u="none" strike="noStrike" kern="1200">
                          <a:solidFill>
                            <a:srgbClr val="4F575D"/>
                          </a:solidFill>
                          <a:effectLst/>
                          <a:latin typeface="Arial" panose="020B0604020202020204" pitchFamily="34" charset="0"/>
                          <a:cs typeface="Times New Roman" panose="02020603050405020304" pitchFamily="18" charset="0"/>
                        </a:rPr>
                        <a:t>103.1</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extLst>
                  <a:ext uri="{0D108BD9-81ED-4DB2-BD59-A6C34878D82A}">
                    <a16:rowId xmlns:a16="http://schemas.microsoft.com/office/drawing/2014/main" val="4236845494"/>
                  </a:ext>
                </a:extLst>
              </a:tr>
              <a:tr h="370661">
                <a:tc>
                  <a:txBody>
                    <a:bodyPr/>
                    <a:lstStyle/>
                    <a:p>
                      <a:pPr marL="0" marR="0" algn="l" defTabSz="914400" rtl="0" eaLnBrk="1" latinLnBrk="0" hangingPunct="1">
                        <a:lnSpc>
                          <a:spcPts val="1640"/>
                        </a:lnSpc>
                        <a:spcBef>
                          <a:spcPts val="0"/>
                        </a:spcBef>
                        <a:spcAft>
                          <a:spcPts val="0"/>
                        </a:spcAft>
                      </a:pPr>
                      <a:r>
                        <a:rPr lang="en-CA" sz="1400" b="1" kern="1200" noProof="0">
                          <a:solidFill>
                            <a:srgbClr val="4F575D"/>
                          </a:solidFill>
                          <a:effectLst/>
                          <a:latin typeface="Arial" panose="020B0604020202020204" pitchFamily="34" charset="0"/>
                          <a:ea typeface="+mn-ea"/>
                          <a:cs typeface="Times New Roman" panose="02020603050405020304" pitchFamily="18" charset="0"/>
                        </a:rPr>
                        <a:t>Inferred</a:t>
                      </a:r>
                    </a:p>
                  </a:txBody>
                  <a:tcPr marL="156300" marR="96601" marT="36000" marB="36000" anchor="ctr">
                    <a:lnL w="28575" cap="flat" cmpd="sng" algn="ctr">
                      <a:no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1,371.5</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15.41</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0.10</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0.14</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0.009</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1.1</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0.21</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3,029</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6.1</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286.0</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0" algn="r" rtl="0" eaLnBrk="1" fontAlgn="ctr" latinLnBrk="0" hangingPunct="1">
                        <a:lnSpc>
                          <a:spcPts val="1640"/>
                        </a:lnSpc>
                        <a:buNone/>
                      </a:pPr>
                      <a:r>
                        <a:rPr lang="en-US" sz="1400" b="0" i="0" u="none" strike="noStrike" kern="1200" dirty="0">
                          <a:solidFill>
                            <a:srgbClr val="4F575D"/>
                          </a:solidFill>
                          <a:effectLst/>
                          <a:latin typeface="Arial" panose="020B0604020202020204" pitchFamily="34" charset="0"/>
                          <a:cs typeface="Times New Roman" panose="02020603050405020304" pitchFamily="18" charset="0"/>
                        </a:rPr>
                        <a:t>50.5</a:t>
                      </a:r>
                      <a:endParaRPr lang="en-US" sz="1400" b="0" i="0" u="none" strike="noStrike" dirty="0">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4185305360"/>
                  </a:ext>
                </a:extLst>
              </a:tr>
            </a:tbl>
          </a:graphicData>
        </a:graphic>
      </p:graphicFrame>
      <p:graphicFrame>
        <p:nvGraphicFramePr>
          <p:cNvPr id="11" name="Table 10">
            <a:extLst>
              <a:ext uri="{FF2B5EF4-FFF2-40B4-BE49-F238E27FC236}">
                <a16:creationId xmlns:a16="http://schemas.microsoft.com/office/drawing/2014/main" id="{4A935020-7BC0-89A8-3E39-5991022B54B7}"/>
              </a:ext>
            </a:extLst>
          </p:cNvPr>
          <p:cNvGraphicFramePr>
            <a:graphicFrameLocks noGrp="1"/>
          </p:cNvGraphicFramePr>
          <p:nvPr>
            <p:custDataLst>
              <p:tags r:id="rId2"/>
            </p:custDataLst>
            <p:extLst>
              <p:ext uri="{D42A27DB-BD31-4B8C-83A1-F6EECF244321}">
                <p14:modId xmlns:p14="http://schemas.microsoft.com/office/powerpoint/2010/main" val="1053469031"/>
              </p:ext>
            </p:extLst>
          </p:nvPr>
        </p:nvGraphicFramePr>
        <p:xfrm>
          <a:off x="1134317" y="3760414"/>
          <a:ext cx="10517075" cy="2602943"/>
        </p:xfrm>
        <a:graphic>
          <a:graphicData uri="http://schemas.openxmlformats.org/drawingml/2006/table">
            <a:tbl>
              <a:tblPr firstRow="1" lastRow="1" bandRow="1" bandCol="1">
                <a:tableStyleId>{C083E6E3-FA7D-4D7B-A595-EF9225AFEA82}</a:tableStyleId>
              </a:tblPr>
              <a:tblGrid>
                <a:gridCol w="1164872">
                  <a:extLst>
                    <a:ext uri="{9D8B030D-6E8A-4147-A177-3AD203B41FA5}">
                      <a16:colId xmlns:a16="http://schemas.microsoft.com/office/drawing/2014/main" val="3594396252"/>
                    </a:ext>
                  </a:extLst>
                </a:gridCol>
                <a:gridCol w="855019">
                  <a:extLst>
                    <a:ext uri="{9D8B030D-6E8A-4147-A177-3AD203B41FA5}">
                      <a16:colId xmlns:a16="http://schemas.microsoft.com/office/drawing/2014/main" val="20001"/>
                    </a:ext>
                  </a:extLst>
                </a:gridCol>
                <a:gridCol w="894788">
                  <a:extLst>
                    <a:ext uri="{9D8B030D-6E8A-4147-A177-3AD203B41FA5}">
                      <a16:colId xmlns:a16="http://schemas.microsoft.com/office/drawing/2014/main" val="2295321586"/>
                    </a:ext>
                  </a:extLst>
                </a:gridCol>
                <a:gridCol w="637444">
                  <a:extLst>
                    <a:ext uri="{9D8B030D-6E8A-4147-A177-3AD203B41FA5}">
                      <a16:colId xmlns:a16="http://schemas.microsoft.com/office/drawing/2014/main" val="1271223471"/>
                    </a:ext>
                  </a:extLst>
                </a:gridCol>
                <a:gridCol w="870619">
                  <a:extLst>
                    <a:ext uri="{9D8B030D-6E8A-4147-A177-3AD203B41FA5}">
                      <a16:colId xmlns:a16="http://schemas.microsoft.com/office/drawing/2014/main" val="3191702509"/>
                    </a:ext>
                  </a:extLst>
                </a:gridCol>
                <a:gridCol w="870619">
                  <a:extLst>
                    <a:ext uri="{9D8B030D-6E8A-4147-A177-3AD203B41FA5}">
                      <a16:colId xmlns:a16="http://schemas.microsoft.com/office/drawing/2014/main" val="20002"/>
                    </a:ext>
                  </a:extLst>
                </a:gridCol>
                <a:gridCol w="870619">
                  <a:extLst>
                    <a:ext uri="{9D8B030D-6E8A-4147-A177-3AD203B41FA5}">
                      <a16:colId xmlns:a16="http://schemas.microsoft.com/office/drawing/2014/main" val="1849608014"/>
                    </a:ext>
                  </a:extLst>
                </a:gridCol>
                <a:gridCol w="870619">
                  <a:extLst>
                    <a:ext uri="{9D8B030D-6E8A-4147-A177-3AD203B41FA5}">
                      <a16:colId xmlns:a16="http://schemas.microsoft.com/office/drawing/2014/main" val="2339498174"/>
                    </a:ext>
                  </a:extLst>
                </a:gridCol>
                <a:gridCol w="870619">
                  <a:extLst>
                    <a:ext uri="{9D8B030D-6E8A-4147-A177-3AD203B41FA5}">
                      <a16:colId xmlns:a16="http://schemas.microsoft.com/office/drawing/2014/main" val="2987213237"/>
                    </a:ext>
                  </a:extLst>
                </a:gridCol>
                <a:gridCol w="870619">
                  <a:extLst>
                    <a:ext uri="{9D8B030D-6E8A-4147-A177-3AD203B41FA5}">
                      <a16:colId xmlns:a16="http://schemas.microsoft.com/office/drawing/2014/main" val="1853750871"/>
                    </a:ext>
                  </a:extLst>
                </a:gridCol>
                <a:gridCol w="870619">
                  <a:extLst>
                    <a:ext uri="{9D8B030D-6E8A-4147-A177-3AD203B41FA5}">
                      <a16:colId xmlns:a16="http://schemas.microsoft.com/office/drawing/2014/main" val="3401879024"/>
                    </a:ext>
                  </a:extLst>
                </a:gridCol>
                <a:gridCol w="870619">
                  <a:extLst>
                    <a:ext uri="{9D8B030D-6E8A-4147-A177-3AD203B41FA5}">
                      <a16:colId xmlns:a16="http://schemas.microsoft.com/office/drawing/2014/main" val="2424965857"/>
                    </a:ext>
                  </a:extLst>
                </a:gridCol>
              </a:tblGrid>
              <a:tr h="535805">
                <a:tc gridSpan="1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dirty="0">
                          <a:solidFill>
                            <a:schemeClr val="bg1"/>
                          </a:solidFill>
                          <a:latin typeface="Arial" panose="020B0604020202020204" pitchFamily="34" charset="0"/>
                          <a:ea typeface="+mn-ea"/>
                          <a:cs typeface="Arial" panose="020B0604020202020204" pitchFamily="34" charset="0"/>
                        </a:rPr>
                        <a:t>HEAP LEACH RESOURCE</a:t>
                      </a:r>
                    </a:p>
                  </a:txBody>
                  <a:tcPr marL="0" marR="84300" marT="42150" marB="4215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590A9"/>
                    </a:solidFill>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bg1"/>
                        </a:solidFill>
                        <a:latin typeface="Arial" panose="020B0604020202020204" pitchFamily="34" charset="0"/>
                        <a:ea typeface="+mn-ea"/>
                        <a:cs typeface="Arial" panose="020B0604020202020204" pitchFamily="34" charset="0"/>
                      </a:endParaRP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7A3B8"/>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bg1"/>
                        </a:solidFill>
                        <a:latin typeface="Arial" panose="020B0604020202020204" pitchFamily="34" charset="0"/>
                        <a:ea typeface="+mn-ea"/>
                        <a:cs typeface="Arial" panose="020B0604020202020204" pitchFamily="34" charset="0"/>
                      </a:endParaRP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7A3B8"/>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bg1"/>
                        </a:solidFill>
                        <a:latin typeface="Arial" panose="020B0604020202020204" pitchFamily="34" charset="0"/>
                        <a:ea typeface="+mn-ea"/>
                        <a:cs typeface="Arial" panose="020B0604020202020204" pitchFamily="34" charset="0"/>
                      </a:endParaRP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7A3B8"/>
                    </a:solidFill>
                  </a:tcPr>
                </a:tc>
                <a:extLst>
                  <a:ext uri="{0D108BD9-81ED-4DB2-BD59-A6C34878D82A}">
                    <a16:rowId xmlns:a16="http://schemas.microsoft.com/office/drawing/2014/main" val="3713207677"/>
                  </a:ext>
                </a:extLst>
              </a:tr>
              <a:tr h="585055">
                <a:tc>
                  <a:txBody>
                    <a:bodyPr/>
                    <a:lstStyle/>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Class</a:t>
                      </a:r>
                    </a:p>
                  </a:txBody>
                  <a:tcPr marL="0" marR="84300" marT="42150" marB="42150" anchor="ctr">
                    <a:lnL w="285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Mt</a:t>
                      </a: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NSR</a:t>
                      </a:r>
                      <a:br>
                        <a:rPr lang="en-US" sz="1400" b="1" i="0" kern="1200">
                          <a:solidFill>
                            <a:schemeClr val="bg1"/>
                          </a:solidFill>
                          <a:latin typeface="Arial" panose="020B0604020202020204" pitchFamily="34" charset="0"/>
                          <a:ea typeface="+mn-ea"/>
                          <a:cs typeface="Arial" panose="020B0604020202020204" pitchFamily="34" charset="0"/>
                        </a:rPr>
                      </a:br>
                      <a:r>
                        <a:rPr lang="en-US" sz="1400" b="1" i="0" kern="1200">
                          <a:solidFill>
                            <a:schemeClr val="bg1"/>
                          </a:solidFill>
                          <a:latin typeface="Arial" panose="020B0604020202020204" pitchFamily="34" charset="0"/>
                          <a:ea typeface="+mn-ea"/>
                          <a:cs typeface="Arial" panose="020B0604020202020204" pitchFamily="34" charset="0"/>
                        </a:rPr>
                        <a:t>(C$/t)</a:t>
                      </a: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Gold</a:t>
                      </a:r>
                      <a:br>
                        <a:rPr lang="en-US" sz="1400" b="1" i="0" kern="1200">
                          <a:solidFill>
                            <a:schemeClr val="bg1"/>
                          </a:solidFill>
                          <a:latin typeface="Arial" panose="020B0604020202020204" pitchFamily="34" charset="0"/>
                          <a:ea typeface="+mn-ea"/>
                          <a:cs typeface="Arial" panose="020B0604020202020204" pitchFamily="34" charset="0"/>
                        </a:rPr>
                      </a:br>
                      <a:r>
                        <a:rPr lang="en-US" sz="1400" b="1" i="0" kern="1200">
                          <a:solidFill>
                            <a:schemeClr val="bg1"/>
                          </a:solidFill>
                          <a:latin typeface="Arial" panose="020B0604020202020204" pitchFamily="34" charset="0"/>
                          <a:ea typeface="+mn-ea"/>
                          <a:cs typeface="Arial" panose="020B0604020202020204" pitchFamily="34" charset="0"/>
                        </a:rPr>
                        <a:t>(g/t)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Copper</a:t>
                      </a:r>
                      <a:br>
                        <a:rPr lang="en-US" sz="1400" b="1" i="0" kern="1200">
                          <a:solidFill>
                            <a:schemeClr val="bg1"/>
                          </a:solidFill>
                          <a:latin typeface="Arial" panose="020B0604020202020204" pitchFamily="34" charset="0"/>
                          <a:ea typeface="+mn-ea"/>
                          <a:cs typeface="Arial" panose="020B0604020202020204" pitchFamily="34" charset="0"/>
                        </a:rPr>
                      </a:br>
                      <a:r>
                        <a:rPr lang="en-US" sz="1400" b="1" i="0" kern="1200">
                          <a:solidFill>
                            <a:schemeClr val="bg1"/>
                          </a:solidFill>
                          <a:latin typeface="Arial" panose="020B0604020202020204" pitchFamily="34" charset="0"/>
                          <a:ea typeface="+mn-ea"/>
                          <a:cs typeface="Arial" panose="020B0604020202020204" pitchFamily="34" charset="0"/>
                        </a:rPr>
                        <a: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Moly </a:t>
                      </a:r>
                    </a:p>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Silver </a:t>
                      </a:r>
                    </a:p>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(g/t)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AuEq</a:t>
                      </a:r>
                    </a:p>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(g/t)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a:solidFill>
                            <a:schemeClr val="bg1"/>
                          </a:solidFill>
                          <a:latin typeface="Arial" panose="020B0604020202020204" pitchFamily="34" charset="0"/>
                          <a:ea typeface="+mn-ea"/>
                          <a:cs typeface="Arial" panose="020B0604020202020204" pitchFamily="34" charset="0"/>
                        </a:rPr>
                        <a:t>Gold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a:solidFill>
                            <a:schemeClr val="bg1"/>
                          </a:solidFill>
                          <a:latin typeface="Arial" panose="020B0604020202020204" pitchFamily="34" charset="0"/>
                          <a:ea typeface="+mn-ea"/>
                          <a:cs typeface="Arial" panose="020B0604020202020204" pitchFamily="34" charset="0"/>
                        </a:rPr>
                        <a:t>(M oz)</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a:solidFill>
                            <a:schemeClr val="bg1"/>
                          </a:solidFill>
                          <a:latin typeface="Arial" panose="020B0604020202020204" pitchFamily="34" charset="0"/>
                          <a:ea typeface="+mn-ea"/>
                          <a:cs typeface="Arial" panose="020B0604020202020204" pitchFamily="34" charset="0"/>
                        </a:rPr>
                        <a:t>Copper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a:solidFill>
                            <a:schemeClr val="bg1"/>
                          </a:solidFill>
                          <a:latin typeface="Arial" panose="020B0604020202020204" pitchFamily="34" charset="0"/>
                          <a:ea typeface="+mn-ea"/>
                          <a:cs typeface="Arial" panose="020B0604020202020204" pitchFamily="34" charset="0"/>
                        </a:rPr>
                        <a:t>(M lb)</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a:solidFill>
                            <a:schemeClr val="bg1"/>
                          </a:solidFill>
                          <a:latin typeface="Arial" panose="020B0604020202020204" pitchFamily="34" charset="0"/>
                          <a:ea typeface="+mn-ea"/>
                          <a:cs typeface="Arial" panose="020B0604020202020204" pitchFamily="34" charset="0"/>
                        </a:rPr>
                        <a:t>Moly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a:solidFill>
                            <a:schemeClr val="bg1"/>
                          </a:solidFill>
                          <a:latin typeface="Arial" panose="020B0604020202020204" pitchFamily="34" charset="0"/>
                          <a:ea typeface="+mn-ea"/>
                          <a:cs typeface="Arial" panose="020B0604020202020204" pitchFamily="34" charset="0"/>
                        </a:rPr>
                        <a:t>(M lb)</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a:solidFill>
                            <a:schemeClr val="bg1"/>
                          </a:solidFill>
                          <a:latin typeface="Arial" panose="020B0604020202020204" pitchFamily="34" charset="0"/>
                          <a:ea typeface="+mn-ea"/>
                          <a:cs typeface="Arial" panose="020B0604020202020204" pitchFamily="34" charset="0"/>
                        </a:rPr>
                        <a:t>Silver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a:solidFill>
                            <a:schemeClr val="bg1"/>
                          </a:solidFill>
                          <a:latin typeface="Arial" panose="020B0604020202020204" pitchFamily="34" charset="0"/>
                          <a:ea typeface="+mn-ea"/>
                          <a:cs typeface="Arial" panose="020B0604020202020204" pitchFamily="34" charset="0"/>
                        </a:rPr>
                        <a:t>(M oz)</a:t>
                      </a:r>
                    </a:p>
                  </a:txBody>
                  <a:tcPr marL="68580" marR="68580" marT="0" marB="0" anchor="ctr">
                    <a:lnL w="63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extLst>
                  <a:ext uri="{0D108BD9-81ED-4DB2-BD59-A6C34878D82A}">
                    <a16:rowId xmlns:a16="http://schemas.microsoft.com/office/drawing/2014/main" val="10000"/>
                  </a:ext>
                </a:extLst>
              </a:tr>
              <a:tr h="369254">
                <a:tc>
                  <a:txBody>
                    <a:bodyPr/>
                    <a:lstStyle/>
                    <a:p>
                      <a:pPr marL="0" marR="0" algn="l" defTabSz="914400" rtl="0" eaLnBrk="1" latinLnBrk="0" hangingPunct="1">
                        <a:lnSpc>
                          <a:spcPts val="1640"/>
                        </a:lnSpc>
                        <a:spcBef>
                          <a:spcPts val="0"/>
                        </a:spcBef>
                        <a:spcAft>
                          <a:spcPts val="0"/>
                        </a:spcAft>
                      </a:pPr>
                      <a:r>
                        <a:rPr lang="en-CA" sz="1400" b="1" kern="1200">
                          <a:solidFill>
                            <a:srgbClr val="4F575D"/>
                          </a:solidFill>
                          <a:effectLst/>
                          <a:latin typeface="Arial" panose="020B0604020202020204" pitchFamily="34" charset="0"/>
                          <a:ea typeface="+mn-ea"/>
                          <a:cs typeface="Times New Roman" panose="02020603050405020304" pitchFamily="18" charset="0"/>
                        </a:rPr>
                        <a:t>Measured</a:t>
                      </a:r>
                    </a:p>
                  </a:txBody>
                  <a:tcPr marL="156300" marR="96601" marT="36000" marB="36000" anchor="ctr">
                    <a:lnL w="28575" cap="flat" cmpd="sng" algn="ctr">
                      <a:no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43.3</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23.79</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0.44</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0.05</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rgbClr val="B8BCB4"/>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n/a</a:t>
                      </a:r>
                      <a:endParaRPr lang="en-US" sz="1400" b="0" i="0" u="none" strike="noStrike">
                        <a:effectLst/>
                        <a:latin typeface="Arial" panose="020B0604020202020204" pitchFamily="34" charset="0"/>
                      </a:endParaRPr>
                    </a:p>
                  </a:txBody>
                  <a:tcPr marL="82804" marR="169164" marT="35941" marB="35941"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2.7</a:t>
                      </a:r>
                      <a:endParaRPr lang="en-US" sz="1400" b="0" i="0" u="none" strike="noStrike">
                        <a:effectLst/>
                        <a:latin typeface="Arial" panose="020B0604020202020204" pitchFamily="34" charset="0"/>
                      </a:endParaRPr>
                    </a:p>
                  </a:txBody>
                  <a:tcPr marL="82804" marR="169164" marT="35941" marB="35941"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0.47</a:t>
                      </a:r>
                      <a:endParaRPr lang="en-US" sz="1400" b="0" i="0" u="none" strike="noStrike">
                        <a:effectLst/>
                        <a:latin typeface="Arial" panose="020B0604020202020204" pitchFamily="34" charset="0"/>
                      </a:endParaRPr>
                    </a:p>
                  </a:txBody>
                  <a:tcPr marL="82804" marR="169164" marT="35941" marB="35941"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0.62</a:t>
                      </a:r>
                      <a:endParaRPr lang="en-US" sz="1400" b="0" i="0" u="none" strike="noStrike">
                        <a:effectLst/>
                        <a:latin typeface="Arial" panose="020B0604020202020204" pitchFamily="34" charset="0"/>
                      </a:endParaRPr>
                    </a:p>
                  </a:txBody>
                  <a:tcPr marL="82804" marR="169164" marT="35941" marB="35941"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51.5</a:t>
                      </a:r>
                      <a:endParaRPr lang="en-US" sz="1400" b="0" i="0" u="none" strike="noStrike">
                        <a:effectLst/>
                        <a:latin typeface="Arial" panose="020B0604020202020204" pitchFamily="34" charset="0"/>
                      </a:endParaRPr>
                    </a:p>
                  </a:txBody>
                  <a:tcPr marL="82804" marR="169164" marT="35941" marB="35941"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n/a</a:t>
                      </a:r>
                      <a:endParaRPr lang="en-US" sz="1400" b="0" i="0" u="none" strike="noStrike">
                        <a:effectLst/>
                        <a:latin typeface="Arial" panose="020B0604020202020204" pitchFamily="34" charset="0"/>
                      </a:endParaRPr>
                    </a:p>
                  </a:txBody>
                  <a:tcPr marL="82804" marR="169164" marT="35941" marB="35941"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3.7</a:t>
                      </a:r>
                      <a:endParaRPr lang="en-US" sz="1400" b="0" i="0" u="none" strike="noStrike">
                        <a:effectLst/>
                        <a:latin typeface="Arial" panose="020B0604020202020204" pitchFamily="34" charset="0"/>
                      </a:endParaRPr>
                    </a:p>
                  </a:txBody>
                  <a:tcPr marL="82804" marR="169164" marT="35941" marB="35941" anchor="ctr">
                    <a:lnL w="6350" cap="flat" cmpd="sng" algn="ctr">
                      <a:solidFill>
                        <a:srgbClr val="B8BCB4"/>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89492976"/>
                  </a:ext>
                </a:extLst>
              </a:tr>
              <a:tr h="370943">
                <a:tc>
                  <a:txBody>
                    <a:bodyPr/>
                    <a:lstStyle/>
                    <a:p>
                      <a:pPr marL="0" marR="0" algn="l" defTabSz="914400" rtl="0" eaLnBrk="1" latinLnBrk="0" hangingPunct="1">
                        <a:lnSpc>
                          <a:spcPts val="1640"/>
                        </a:lnSpc>
                        <a:spcBef>
                          <a:spcPts val="0"/>
                        </a:spcBef>
                        <a:spcAft>
                          <a:spcPts val="0"/>
                        </a:spcAft>
                      </a:pPr>
                      <a:r>
                        <a:rPr lang="en-CA" sz="1400" b="1" kern="1200">
                          <a:solidFill>
                            <a:srgbClr val="4F575D"/>
                          </a:solidFill>
                          <a:effectLst/>
                          <a:latin typeface="Arial" panose="020B0604020202020204" pitchFamily="34" charset="0"/>
                          <a:ea typeface="+mn-ea"/>
                          <a:cs typeface="Times New Roman" panose="02020603050405020304" pitchFamily="18" charset="0"/>
                        </a:rPr>
                        <a:t>Indicated</a:t>
                      </a:r>
                    </a:p>
                  </a:txBody>
                  <a:tcPr marL="156300" marR="96601" marT="36000" marB="36000" anchor="ctr">
                    <a:lnL w="28575" cap="flat" cmpd="sng" algn="ctr">
                      <a:no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188.4</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11.47</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0.21</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0.04</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n/a</a:t>
                      </a:r>
                      <a:endParaRPr lang="en-US" sz="1400" b="0" i="0" u="none" strike="noStrike">
                        <a:effectLst/>
                        <a:latin typeface="Arial" panose="020B0604020202020204" pitchFamily="34" charset="0"/>
                      </a:endParaRPr>
                    </a:p>
                  </a:txBody>
                  <a:tcPr marL="82804" marR="169164" marT="35941" marB="35941"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1.7</a:t>
                      </a:r>
                      <a:endParaRPr lang="en-US" sz="1400" b="0" i="0" u="none" strike="noStrike">
                        <a:effectLst/>
                        <a:latin typeface="Arial" panose="020B0604020202020204" pitchFamily="34" charset="0"/>
                      </a:endParaRPr>
                    </a:p>
                  </a:txBody>
                  <a:tcPr marL="82804" marR="169164" marT="35941" marB="35941"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0.23</a:t>
                      </a:r>
                      <a:endParaRPr lang="en-US" sz="1400" b="0" i="0" u="none" strike="noStrike">
                        <a:effectLst/>
                        <a:latin typeface="Arial" panose="020B0604020202020204" pitchFamily="34" charset="0"/>
                      </a:endParaRPr>
                    </a:p>
                  </a:txBody>
                  <a:tcPr marL="82804" marR="169164" marT="35941" marB="35941"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1.27</a:t>
                      </a:r>
                      <a:endParaRPr lang="en-US" sz="1400" b="0" i="0" u="none" strike="noStrike">
                        <a:effectLst/>
                        <a:latin typeface="Arial" panose="020B0604020202020204" pitchFamily="34" charset="0"/>
                      </a:endParaRPr>
                    </a:p>
                  </a:txBody>
                  <a:tcPr marL="82804" marR="169164" marT="35941" marB="35941"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145.4</a:t>
                      </a:r>
                      <a:endParaRPr lang="en-US" sz="1400" b="0" i="0" u="none" strike="noStrike">
                        <a:effectLst/>
                        <a:latin typeface="Arial" panose="020B0604020202020204" pitchFamily="34" charset="0"/>
                      </a:endParaRPr>
                    </a:p>
                  </a:txBody>
                  <a:tcPr marL="82804" marR="169164" marT="35941" marB="35941"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n/a</a:t>
                      </a:r>
                      <a:endParaRPr lang="en-US" sz="1400" b="0" i="0" u="none" strike="noStrike">
                        <a:effectLst/>
                        <a:latin typeface="Arial" panose="020B0604020202020204" pitchFamily="34" charset="0"/>
                      </a:endParaRPr>
                    </a:p>
                  </a:txBody>
                  <a:tcPr marL="82804" marR="169164" marT="35941" marB="35941"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10.4</a:t>
                      </a:r>
                      <a:endParaRPr lang="en-US" sz="1400" b="0" i="0" u="none" strike="noStrike">
                        <a:effectLst/>
                        <a:latin typeface="Arial" panose="020B0604020202020204" pitchFamily="34" charset="0"/>
                      </a:endParaRPr>
                    </a:p>
                  </a:txBody>
                  <a:tcPr marL="82804" marR="169164" marT="35941" marB="35941" anchor="ctr">
                    <a:lnL w="6350" cap="flat" cmpd="sng" algn="ctr">
                      <a:solidFill>
                        <a:srgbClr val="B8BCB4"/>
                      </a:solid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extLst>
                  <a:ext uri="{0D108BD9-81ED-4DB2-BD59-A6C34878D82A}">
                    <a16:rowId xmlns:a16="http://schemas.microsoft.com/office/drawing/2014/main" val="2874854473"/>
                  </a:ext>
                </a:extLst>
              </a:tr>
              <a:tr h="370943">
                <a:tc>
                  <a:txBody>
                    <a:bodyPr/>
                    <a:lstStyle/>
                    <a:p>
                      <a:pPr marL="0" marR="0" algn="l" defTabSz="914400" rtl="0" eaLnBrk="1" latinLnBrk="0" hangingPunct="1">
                        <a:lnSpc>
                          <a:spcPts val="1640"/>
                        </a:lnSpc>
                        <a:spcBef>
                          <a:spcPts val="0"/>
                        </a:spcBef>
                        <a:spcAft>
                          <a:spcPts val="0"/>
                        </a:spcAft>
                      </a:pPr>
                      <a:r>
                        <a:rPr lang="en-CA" sz="1400" b="1" kern="1200">
                          <a:solidFill>
                            <a:srgbClr val="4F575D"/>
                          </a:solidFill>
                          <a:effectLst/>
                          <a:latin typeface="Arial" panose="020B0604020202020204" pitchFamily="34" charset="0"/>
                          <a:ea typeface="+mn-ea"/>
                          <a:cs typeface="Times New Roman" panose="02020603050405020304" pitchFamily="18" charset="0"/>
                        </a:rPr>
                        <a:t>M&amp;I</a:t>
                      </a:r>
                      <a:endParaRPr kumimoji="0" lang="en-CA" sz="1400" b="1" i="0" u="none" strike="noStrike" kern="1200" cap="none" spc="0" normalizeH="0" baseline="0" noProof="0">
                        <a:ln>
                          <a:noFill/>
                        </a:ln>
                        <a:solidFill>
                          <a:srgbClr val="4F575D"/>
                        </a:solidFill>
                        <a:effectLst/>
                        <a:uLnTx/>
                        <a:uFillTx/>
                        <a:latin typeface="Arial" panose="020B0604020202020204" pitchFamily="34" charset="0"/>
                        <a:ea typeface="+mn-ea"/>
                        <a:cs typeface="Times New Roman" panose="02020603050405020304" pitchFamily="18" charset="0"/>
                      </a:endParaRPr>
                    </a:p>
                  </a:txBody>
                  <a:tcPr marL="156300" marR="96601" marT="36000" marB="36000" anchor="ctr">
                    <a:lnL w="28575" cap="flat" cmpd="sng" algn="ctr">
                      <a:no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rtl="0" eaLnBrk="1" fontAlgn="ctr" latinLnBrk="0" hangingPunct="1">
                        <a:lnSpc>
                          <a:spcPts val="1640"/>
                        </a:lnSpc>
                        <a:buNone/>
                      </a:pPr>
                      <a:r>
                        <a:rPr lang="en-US" sz="1400" b="1" i="0" u="none" strike="noStrike" kern="1200">
                          <a:solidFill>
                            <a:srgbClr val="4F575D"/>
                          </a:solidFill>
                          <a:effectLst/>
                          <a:latin typeface="Arial" panose="020B0604020202020204" pitchFamily="34" charset="0"/>
                          <a:cs typeface="Times New Roman" panose="02020603050405020304" pitchFamily="18" charset="0"/>
                        </a:rPr>
                        <a:t>231.7</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rtl="0" eaLnBrk="1" fontAlgn="ctr" latinLnBrk="0" hangingPunct="1">
                        <a:lnSpc>
                          <a:spcPts val="1640"/>
                        </a:lnSpc>
                        <a:buNone/>
                      </a:pPr>
                      <a:r>
                        <a:rPr lang="en-US" sz="1400" b="1" i="0" u="none" strike="noStrike" kern="1200">
                          <a:solidFill>
                            <a:srgbClr val="4F575D"/>
                          </a:solidFill>
                          <a:effectLst/>
                          <a:latin typeface="Arial" panose="020B0604020202020204" pitchFamily="34" charset="0"/>
                          <a:cs typeface="Times New Roman" panose="02020603050405020304" pitchFamily="18" charset="0"/>
                        </a:rPr>
                        <a:t>13.77</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rtl="0" eaLnBrk="1" fontAlgn="ctr" latinLnBrk="0" hangingPunct="1">
                        <a:lnSpc>
                          <a:spcPts val="1640"/>
                        </a:lnSpc>
                        <a:buNone/>
                      </a:pPr>
                      <a:r>
                        <a:rPr lang="en-US" sz="1400" b="1" i="0" u="none" strike="noStrike" kern="1200">
                          <a:solidFill>
                            <a:srgbClr val="4F575D"/>
                          </a:solidFill>
                          <a:effectLst/>
                          <a:latin typeface="Arial" panose="020B0604020202020204" pitchFamily="34" charset="0"/>
                          <a:cs typeface="Times New Roman" panose="02020603050405020304" pitchFamily="18" charset="0"/>
                        </a:rPr>
                        <a:t>0.25</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rtl="0" eaLnBrk="1" fontAlgn="ctr" latinLnBrk="0" hangingPunct="1">
                        <a:lnSpc>
                          <a:spcPts val="1640"/>
                        </a:lnSpc>
                        <a:buNone/>
                      </a:pPr>
                      <a:r>
                        <a:rPr lang="en-US" sz="1400" b="1" i="0" u="none" strike="noStrike" kern="1200">
                          <a:solidFill>
                            <a:srgbClr val="4F575D"/>
                          </a:solidFill>
                          <a:effectLst/>
                          <a:latin typeface="Arial" panose="020B0604020202020204" pitchFamily="34" charset="0"/>
                          <a:cs typeface="Times New Roman" panose="02020603050405020304" pitchFamily="18" charset="0"/>
                        </a:rPr>
                        <a:t>0.04</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rtl="0" eaLnBrk="1" fontAlgn="ctr" latinLnBrk="0" hangingPunct="1">
                        <a:lnSpc>
                          <a:spcPts val="1640"/>
                        </a:lnSpc>
                        <a:buNone/>
                      </a:pPr>
                      <a:r>
                        <a:rPr lang="en-US" sz="1400" b="1" i="0" u="none" strike="noStrike" kern="1200">
                          <a:solidFill>
                            <a:srgbClr val="4F575D"/>
                          </a:solidFill>
                          <a:effectLst/>
                          <a:latin typeface="Arial" panose="020B0604020202020204" pitchFamily="34" charset="0"/>
                          <a:cs typeface="Times New Roman" panose="02020603050405020304" pitchFamily="18" charset="0"/>
                        </a:rPr>
                        <a:t>n/a</a:t>
                      </a:r>
                      <a:endParaRPr lang="en-US" sz="1400" b="0" i="0" u="none" strike="noStrike">
                        <a:effectLst/>
                        <a:latin typeface="Arial" panose="020B0604020202020204" pitchFamily="34" charset="0"/>
                      </a:endParaRPr>
                    </a:p>
                  </a:txBody>
                  <a:tcPr marL="82804" marR="169164" marT="35941" marB="35941"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rtl="0" eaLnBrk="1" fontAlgn="ctr" latinLnBrk="0" hangingPunct="1">
                        <a:lnSpc>
                          <a:spcPts val="1640"/>
                        </a:lnSpc>
                        <a:buNone/>
                      </a:pPr>
                      <a:r>
                        <a:rPr lang="en-US" sz="1400" b="1" i="0" u="none" strike="noStrike" kern="1200">
                          <a:solidFill>
                            <a:srgbClr val="4F575D"/>
                          </a:solidFill>
                          <a:effectLst/>
                          <a:latin typeface="Arial" panose="020B0604020202020204" pitchFamily="34" charset="0"/>
                          <a:cs typeface="Times New Roman" panose="02020603050405020304" pitchFamily="18" charset="0"/>
                        </a:rPr>
                        <a:t>1.9</a:t>
                      </a:r>
                      <a:endParaRPr lang="en-US" sz="1400" b="0" i="0" u="none" strike="noStrike">
                        <a:effectLst/>
                        <a:latin typeface="Arial" panose="020B0604020202020204" pitchFamily="34" charset="0"/>
                      </a:endParaRPr>
                    </a:p>
                  </a:txBody>
                  <a:tcPr marL="82804" marR="169164" marT="35941" marB="35941"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rtl="0" eaLnBrk="1" fontAlgn="ctr" latinLnBrk="0" hangingPunct="1">
                        <a:lnSpc>
                          <a:spcPts val="1640"/>
                        </a:lnSpc>
                        <a:buNone/>
                      </a:pPr>
                      <a:r>
                        <a:rPr lang="en-US" sz="1400" b="1" i="0" u="none" strike="noStrike" kern="1200">
                          <a:solidFill>
                            <a:srgbClr val="4F575D"/>
                          </a:solidFill>
                          <a:effectLst/>
                          <a:latin typeface="Arial" panose="020B0604020202020204" pitchFamily="34" charset="0"/>
                          <a:cs typeface="Times New Roman" panose="02020603050405020304" pitchFamily="18" charset="0"/>
                        </a:rPr>
                        <a:t>0.27</a:t>
                      </a:r>
                      <a:endParaRPr lang="en-US" sz="1400" b="0" i="0" u="none" strike="noStrike">
                        <a:effectLst/>
                        <a:latin typeface="Arial" panose="020B0604020202020204" pitchFamily="34" charset="0"/>
                      </a:endParaRPr>
                    </a:p>
                  </a:txBody>
                  <a:tcPr marL="82804" marR="169164" marT="35941" marB="35941"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rtl="0" eaLnBrk="1" fontAlgn="ctr" latinLnBrk="0" hangingPunct="1">
                        <a:lnSpc>
                          <a:spcPts val="1640"/>
                        </a:lnSpc>
                        <a:buNone/>
                      </a:pPr>
                      <a:r>
                        <a:rPr lang="en-US" sz="1400" b="1" i="0" u="none" strike="noStrike" kern="1200">
                          <a:solidFill>
                            <a:srgbClr val="4F575D"/>
                          </a:solidFill>
                          <a:effectLst/>
                          <a:latin typeface="Arial" panose="020B0604020202020204" pitchFamily="34" charset="0"/>
                          <a:cs typeface="Times New Roman" panose="02020603050405020304" pitchFamily="18" charset="0"/>
                        </a:rPr>
                        <a:t>1.88</a:t>
                      </a:r>
                      <a:endParaRPr lang="en-US" sz="1400" b="0" i="0" u="none" strike="noStrike">
                        <a:effectLst/>
                        <a:latin typeface="Arial" panose="020B0604020202020204" pitchFamily="34" charset="0"/>
                      </a:endParaRPr>
                    </a:p>
                  </a:txBody>
                  <a:tcPr marL="82804" marR="169164" marT="35941" marB="35941"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rtl="0" eaLnBrk="1" fontAlgn="ctr" latinLnBrk="0" hangingPunct="1">
                        <a:lnSpc>
                          <a:spcPts val="1640"/>
                        </a:lnSpc>
                        <a:buNone/>
                      </a:pPr>
                      <a:r>
                        <a:rPr lang="en-US" sz="1400" b="1" i="0" u="none" strike="noStrike" kern="1200">
                          <a:solidFill>
                            <a:srgbClr val="4F575D"/>
                          </a:solidFill>
                          <a:effectLst/>
                          <a:latin typeface="Arial" panose="020B0604020202020204" pitchFamily="34" charset="0"/>
                          <a:cs typeface="Times New Roman" panose="02020603050405020304" pitchFamily="18" charset="0"/>
                        </a:rPr>
                        <a:t>196.9</a:t>
                      </a:r>
                      <a:endParaRPr lang="en-US" sz="1400" b="0" i="0" u="none" strike="noStrike">
                        <a:effectLst/>
                        <a:latin typeface="Arial" panose="020B0604020202020204" pitchFamily="34" charset="0"/>
                      </a:endParaRPr>
                    </a:p>
                  </a:txBody>
                  <a:tcPr marL="82804" marR="169164" marT="35941" marB="35941"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rtl="0" eaLnBrk="1" fontAlgn="ctr" latinLnBrk="0" hangingPunct="1">
                        <a:lnSpc>
                          <a:spcPts val="1640"/>
                        </a:lnSpc>
                        <a:buNone/>
                      </a:pPr>
                      <a:r>
                        <a:rPr lang="en-US" sz="1400" b="1" i="0" u="none" strike="noStrike" kern="1200">
                          <a:solidFill>
                            <a:srgbClr val="4F575D"/>
                          </a:solidFill>
                          <a:effectLst/>
                          <a:latin typeface="Arial" panose="020B0604020202020204" pitchFamily="34" charset="0"/>
                          <a:cs typeface="Times New Roman" panose="02020603050405020304" pitchFamily="18" charset="0"/>
                        </a:rPr>
                        <a:t>n/a</a:t>
                      </a:r>
                      <a:endParaRPr lang="en-US" sz="1400" b="0" i="0" u="none" strike="noStrike">
                        <a:effectLst/>
                        <a:latin typeface="Arial" panose="020B0604020202020204" pitchFamily="34" charset="0"/>
                      </a:endParaRPr>
                    </a:p>
                  </a:txBody>
                  <a:tcPr marL="82804" marR="169164" marT="35941" marB="35941"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rtl="0" eaLnBrk="1" fontAlgn="ctr" latinLnBrk="0" hangingPunct="1">
                        <a:lnSpc>
                          <a:spcPts val="1640"/>
                        </a:lnSpc>
                        <a:buNone/>
                      </a:pPr>
                      <a:r>
                        <a:rPr lang="en-US" sz="1400" b="1" i="0" u="none" strike="noStrike" kern="1200">
                          <a:solidFill>
                            <a:srgbClr val="4F575D"/>
                          </a:solidFill>
                          <a:effectLst/>
                          <a:latin typeface="Arial" panose="020B0604020202020204" pitchFamily="34" charset="0"/>
                          <a:cs typeface="Times New Roman" panose="02020603050405020304" pitchFamily="18" charset="0"/>
                        </a:rPr>
                        <a:t>14.1</a:t>
                      </a:r>
                      <a:endParaRPr lang="en-US" sz="1400" b="0" i="0" u="none" strike="noStrike">
                        <a:effectLst/>
                        <a:latin typeface="Arial" panose="020B0604020202020204" pitchFamily="34" charset="0"/>
                      </a:endParaRPr>
                    </a:p>
                  </a:txBody>
                  <a:tcPr marL="82804" marR="169164" marT="35941" marB="35941" anchor="ctr">
                    <a:lnL w="6350" cap="flat" cmpd="sng" algn="ctr">
                      <a:solidFill>
                        <a:srgbClr val="B8BCB4"/>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extLst>
                  <a:ext uri="{0D108BD9-81ED-4DB2-BD59-A6C34878D82A}">
                    <a16:rowId xmlns:a16="http://schemas.microsoft.com/office/drawing/2014/main" val="4236845494"/>
                  </a:ext>
                </a:extLst>
              </a:tr>
              <a:tr h="370943">
                <a:tc>
                  <a:txBody>
                    <a:bodyPr/>
                    <a:lstStyle/>
                    <a:p>
                      <a:pPr marL="0" marR="0" algn="l" defTabSz="914400" rtl="0" eaLnBrk="1" latinLnBrk="0" hangingPunct="1">
                        <a:lnSpc>
                          <a:spcPts val="1640"/>
                        </a:lnSpc>
                        <a:spcBef>
                          <a:spcPts val="0"/>
                        </a:spcBef>
                        <a:spcAft>
                          <a:spcPts val="0"/>
                        </a:spcAft>
                      </a:pPr>
                      <a:r>
                        <a:rPr kumimoji="0" lang="en-CA" sz="1400" b="1" i="0" u="none" strike="noStrike" kern="1200" cap="none" spc="0" normalizeH="0" baseline="0" noProof="0">
                          <a:ln>
                            <a:noFill/>
                          </a:ln>
                          <a:solidFill>
                            <a:srgbClr val="4F575D"/>
                          </a:solidFill>
                          <a:effectLst/>
                          <a:uLnTx/>
                          <a:uFillTx/>
                          <a:latin typeface="Arial" panose="020B0604020202020204" pitchFamily="34" charset="0"/>
                          <a:ea typeface="+mn-ea"/>
                          <a:cs typeface="Times New Roman" panose="02020603050405020304" pitchFamily="18" charset="0"/>
                        </a:rPr>
                        <a:t>Inferred</a:t>
                      </a:r>
                    </a:p>
                  </a:txBody>
                  <a:tcPr marL="156300" marR="96601" marT="36000" marB="36000" anchor="ctr">
                    <a:lnL w="28575" cap="flat" cmpd="sng" algn="ctr">
                      <a:no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40.9</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11.33</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0.20</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0.05</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n/a</a:t>
                      </a:r>
                      <a:endParaRPr lang="en-US" sz="1400" b="0" i="0" u="none" strike="noStrike">
                        <a:effectLst/>
                        <a:latin typeface="Arial" panose="020B0604020202020204" pitchFamily="34" charset="0"/>
                      </a:endParaRPr>
                    </a:p>
                  </a:txBody>
                  <a:tcPr marL="82804" marR="169164" marT="35941" marB="35941"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1.4</a:t>
                      </a:r>
                      <a:endParaRPr lang="en-US" sz="1400" b="0" i="0" u="none" strike="noStrike">
                        <a:effectLst/>
                        <a:latin typeface="Arial" panose="020B0604020202020204" pitchFamily="34" charset="0"/>
                      </a:endParaRPr>
                    </a:p>
                  </a:txBody>
                  <a:tcPr marL="82804" marR="169164" marT="35941" marB="35941"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0.22</a:t>
                      </a:r>
                      <a:endParaRPr lang="en-US" sz="1400" b="0" i="0" u="none" strike="noStrike">
                        <a:effectLst/>
                        <a:latin typeface="Arial" panose="020B0604020202020204" pitchFamily="34" charset="0"/>
                      </a:endParaRPr>
                    </a:p>
                  </a:txBody>
                  <a:tcPr marL="82804" marR="169164" marT="35941" marB="35941"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0.27</a:t>
                      </a:r>
                      <a:endParaRPr lang="en-US" sz="1400" b="0" i="0" u="none" strike="noStrike">
                        <a:effectLst/>
                        <a:latin typeface="Arial" panose="020B0604020202020204" pitchFamily="34" charset="0"/>
                      </a:endParaRPr>
                    </a:p>
                  </a:txBody>
                  <a:tcPr marL="82804" marR="169164" marT="35941" marB="35941"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46.9</a:t>
                      </a:r>
                      <a:endParaRPr lang="en-US" sz="1400" b="0" i="0" u="none" strike="noStrike">
                        <a:effectLst/>
                        <a:latin typeface="Arial" panose="020B0604020202020204" pitchFamily="34" charset="0"/>
                      </a:endParaRPr>
                    </a:p>
                  </a:txBody>
                  <a:tcPr marL="82804" marR="169164" marT="35941" marB="35941"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n/a</a:t>
                      </a:r>
                      <a:endParaRPr lang="en-US" sz="1400" b="0" i="0" u="none" strike="noStrike">
                        <a:effectLst/>
                        <a:latin typeface="Arial" panose="020B0604020202020204" pitchFamily="34" charset="0"/>
                      </a:endParaRPr>
                    </a:p>
                  </a:txBody>
                  <a:tcPr marL="82804" marR="169164" marT="35941" marB="35941"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0" algn="r" rtl="0" eaLnBrk="1" fontAlgn="ctr" latinLnBrk="0" hangingPunct="1">
                        <a:lnSpc>
                          <a:spcPts val="1640"/>
                        </a:lnSpc>
                        <a:buNone/>
                      </a:pPr>
                      <a:r>
                        <a:rPr lang="en-US" sz="1400" b="0" i="0" u="none" strike="noStrike" kern="1200" dirty="0">
                          <a:solidFill>
                            <a:srgbClr val="4F575D"/>
                          </a:solidFill>
                          <a:effectLst/>
                          <a:latin typeface="Arial" panose="020B0604020202020204" pitchFamily="34" charset="0"/>
                          <a:cs typeface="Times New Roman" panose="02020603050405020304" pitchFamily="18" charset="0"/>
                        </a:rPr>
                        <a:t>1.9</a:t>
                      </a:r>
                      <a:endParaRPr lang="en-US" sz="1400" b="0" i="0" u="none" strike="noStrike" dirty="0">
                        <a:effectLst/>
                        <a:latin typeface="Arial" panose="020B0604020202020204" pitchFamily="34" charset="0"/>
                      </a:endParaRPr>
                    </a:p>
                  </a:txBody>
                  <a:tcPr marL="82804" marR="169164" marT="35941" marB="35941" anchor="ctr">
                    <a:lnL w="6350" cap="flat" cmpd="sng" algn="ctr">
                      <a:solidFill>
                        <a:srgbClr val="B8BCB4"/>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585128260"/>
                  </a:ext>
                </a:extLst>
              </a:tr>
            </a:tbl>
          </a:graphicData>
        </a:graphic>
      </p:graphicFrame>
      <p:sp>
        <p:nvSpPr>
          <p:cNvPr id="6" name="Slide Number Placeholder 5">
            <a:extLst>
              <a:ext uri="{FF2B5EF4-FFF2-40B4-BE49-F238E27FC236}">
                <a16:creationId xmlns:a16="http://schemas.microsoft.com/office/drawing/2014/main" id="{31F6F7F1-F949-EC67-FC1F-FC8469A9BB96}"/>
              </a:ext>
            </a:extLst>
          </p:cNvPr>
          <p:cNvSpPr>
            <a:spLocks noGrp="1"/>
          </p:cNvSpPr>
          <p:nvPr>
            <p:ph type="sldNum" sz="quarter" idx="12"/>
          </p:nvPr>
        </p:nvSpPr>
        <p:spPr/>
        <p:txBody>
          <a:bodyPr/>
          <a:lstStyle/>
          <a:p>
            <a:fld id="{994B6BF7-2D39-B347-90E1-8D5E032AA1EA}" type="slidenum">
              <a:rPr lang="en-ES" smtClean="0"/>
              <a:pPr/>
              <a:t>28</a:t>
            </a:fld>
            <a:endParaRPr lang="en-ES"/>
          </a:p>
        </p:txBody>
      </p:sp>
      <p:sp>
        <p:nvSpPr>
          <p:cNvPr id="8" name="Footer Placeholder 1">
            <a:extLst>
              <a:ext uri="{FF2B5EF4-FFF2-40B4-BE49-F238E27FC236}">
                <a16:creationId xmlns:a16="http://schemas.microsoft.com/office/drawing/2014/main" id="{4F239458-CE05-C2DB-CB38-A58025791997}"/>
              </a:ext>
            </a:extLst>
          </p:cNvPr>
          <p:cNvSpPr>
            <a:spLocks noGrp="1"/>
          </p:cNvSpPr>
          <p:nvPr>
            <p:ph type="ftr" sz="quarter" idx="11"/>
          </p:nvPr>
        </p:nvSpPr>
        <p:spPr>
          <a:xfrm>
            <a:off x="199938" y="6458242"/>
            <a:ext cx="9613855" cy="223138"/>
          </a:xfrm>
        </p:spPr>
        <p:txBody>
          <a:bodyPr lIns="0" rIns="0"/>
          <a:lstStyle/>
          <a:p>
            <a:r>
              <a:rPr lang="en-US" dirty="0"/>
              <a:t>Note: Based on Casino Copper-Gold 2022 Feasibility Study. See “Notes” in Appendix. </a:t>
            </a:r>
          </a:p>
        </p:txBody>
      </p:sp>
    </p:spTree>
    <p:extLst>
      <p:ext uri="{BB962C8B-B14F-4D97-AF65-F5344CB8AC3E}">
        <p14:creationId xmlns:p14="http://schemas.microsoft.com/office/powerpoint/2010/main" val="41438295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E4F5D-4ECA-032D-6EA7-2969B0210C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E98E8C-A616-D459-B568-D7A12B7058DC}"/>
              </a:ext>
            </a:extLst>
          </p:cNvPr>
          <p:cNvSpPr>
            <a:spLocks noGrp="1"/>
          </p:cNvSpPr>
          <p:nvPr>
            <p:ph type="title"/>
          </p:nvPr>
        </p:nvSpPr>
        <p:spPr/>
        <p:txBody>
          <a:bodyPr/>
          <a:lstStyle/>
          <a:p>
            <a:r>
              <a:rPr lang="en-CA"/>
              <a:t>2022 CASINO COPPER-GOLD </a:t>
            </a:r>
            <a:r>
              <a:rPr lang="en-CA" b="1">
                <a:solidFill>
                  <a:srgbClr val="46616D"/>
                </a:solidFill>
                <a:latin typeface="Arial Black" panose="020B0604020202020204" pitchFamily="34" charset="0"/>
                <a:cs typeface="Arial Black" panose="020B0604020202020204" pitchFamily="34" charset="0"/>
              </a:rPr>
              <a:t>RESOURCE</a:t>
            </a:r>
            <a:endParaRPr lang="en-US"/>
          </a:p>
        </p:txBody>
      </p:sp>
      <p:pic>
        <p:nvPicPr>
          <p:cNvPr id="3" name="Picture 2">
            <a:extLst>
              <a:ext uri="{FF2B5EF4-FFF2-40B4-BE49-F238E27FC236}">
                <a16:creationId xmlns:a16="http://schemas.microsoft.com/office/drawing/2014/main" id="{4FA80E2F-1550-0394-0D5B-BD0AE4F31FC9}"/>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55" y="954426"/>
            <a:ext cx="12192000" cy="1709521"/>
          </a:xfrm>
          <a:prstGeom prst="rect">
            <a:avLst/>
          </a:prstGeom>
        </p:spPr>
      </p:pic>
      <p:pic>
        <p:nvPicPr>
          <p:cNvPr id="5" name="Picture 4">
            <a:extLst>
              <a:ext uri="{FF2B5EF4-FFF2-40B4-BE49-F238E27FC236}">
                <a16:creationId xmlns:a16="http://schemas.microsoft.com/office/drawing/2014/main" id="{7B53AD4A-48E5-C7A2-A799-14745946A784}"/>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1255484"/>
            <a:ext cx="835666" cy="1107405"/>
          </a:xfrm>
          <a:prstGeom prst="rect">
            <a:avLst/>
          </a:prstGeom>
        </p:spPr>
      </p:pic>
      <p:graphicFrame>
        <p:nvGraphicFramePr>
          <p:cNvPr id="31" name="Table 30">
            <a:extLst>
              <a:ext uri="{FF2B5EF4-FFF2-40B4-BE49-F238E27FC236}">
                <a16:creationId xmlns:a16="http://schemas.microsoft.com/office/drawing/2014/main" id="{685162E7-88F5-A738-1A0B-093B757CA2E9}"/>
              </a:ext>
            </a:extLst>
          </p:cNvPr>
          <p:cNvGraphicFramePr>
            <a:graphicFrameLocks noGrp="1"/>
          </p:cNvGraphicFramePr>
          <p:nvPr>
            <p:custDataLst>
              <p:tags r:id="rId1"/>
            </p:custDataLst>
            <p:extLst>
              <p:ext uri="{D42A27DB-BD31-4B8C-83A1-F6EECF244321}">
                <p14:modId xmlns:p14="http://schemas.microsoft.com/office/powerpoint/2010/main" val="4223354703"/>
              </p:ext>
            </p:extLst>
          </p:nvPr>
        </p:nvGraphicFramePr>
        <p:xfrm>
          <a:off x="1134317" y="1021821"/>
          <a:ext cx="10325847" cy="2602661"/>
        </p:xfrm>
        <a:graphic>
          <a:graphicData uri="http://schemas.openxmlformats.org/drawingml/2006/table">
            <a:tbl>
              <a:tblPr firstRow="1" lastRow="1" bandRow="1" bandCol="1">
                <a:tableStyleId>{C083E6E3-FA7D-4D7B-A595-EF9225AFEA82}</a:tableStyleId>
              </a:tblPr>
              <a:tblGrid>
                <a:gridCol w="1490319">
                  <a:extLst>
                    <a:ext uri="{9D8B030D-6E8A-4147-A177-3AD203B41FA5}">
                      <a16:colId xmlns:a16="http://schemas.microsoft.com/office/drawing/2014/main" val="3594396252"/>
                    </a:ext>
                  </a:extLst>
                </a:gridCol>
                <a:gridCol w="1104441">
                  <a:extLst>
                    <a:ext uri="{9D8B030D-6E8A-4147-A177-3AD203B41FA5}">
                      <a16:colId xmlns:a16="http://schemas.microsoft.com/office/drawing/2014/main" val="20001"/>
                    </a:ext>
                  </a:extLst>
                </a:gridCol>
                <a:gridCol w="1104441">
                  <a:extLst>
                    <a:ext uri="{9D8B030D-6E8A-4147-A177-3AD203B41FA5}">
                      <a16:colId xmlns:a16="http://schemas.microsoft.com/office/drawing/2014/main" val="3637680769"/>
                    </a:ext>
                  </a:extLst>
                </a:gridCol>
                <a:gridCol w="1104441">
                  <a:extLst>
                    <a:ext uri="{9D8B030D-6E8A-4147-A177-3AD203B41FA5}">
                      <a16:colId xmlns:a16="http://schemas.microsoft.com/office/drawing/2014/main" val="20002"/>
                    </a:ext>
                  </a:extLst>
                </a:gridCol>
                <a:gridCol w="1104441">
                  <a:extLst>
                    <a:ext uri="{9D8B030D-6E8A-4147-A177-3AD203B41FA5}">
                      <a16:colId xmlns:a16="http://schemas.microsoft.com/office/drawing/2014/main" val="1849608014"/>
                    </a:ext>
                  </a:extLst>
                </a:gridCol>
                <a:gridCol w="1104441">
                  <a:extLst>
                    <a:ext uri="{9D8B030D-6E8A-4147-A177-3AD203B41FA5}">
                      <a16:colId xmlns:a16="http://schemas.microsoft.com/office/drawing/2014/main" val="2339498174"/>
                    </a:ext>
                  </a:extLst>
                </a:gridCol>
                <a:gridCol w="1104441">
                  <a:extLst>
                    <a:ext uri="{9D8B030D-6E8A-4147-A177-3AD203B41FA5}">
                      <a16:colId xmlns:a16="http://schemas.microsoft.com/office/drawing/2014/main" val="1853750871"/>
                    </a:ext>
                  </a:extLst>
                </a:gridCol>
                <a:gridCol w="1104441">
                  <a:extLst>
                    <a:ext uri="{9D8B030D-6E8A-4147-A177-3AD203B41FA5}">
                      <a16:colId xmlns:a16="http://schemas.microsoft.com/office/drawing/2014/main" val="3401879024"/>
                    </a:ext>
                  </a:extLst>
                </a:gridCol>
                <a:gridCol w="1104441">
                  <a:extLst>
                    <a:ext uri="{9D8B030D-6E8A-4147-A177-3AD203B41FA5}">
                      <a16:colId xmlns:a16="http://schemas.microsoft.com/office/drawing/2014/main" val="2424965857"/>
                    </a:ext>
                  </a:extLst>
                </a:gridCol>
              </a:tblGrid>
              <a:tr h="535399">
                <a:tc gridSpan="9">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a:solidFill>
                            <a:schemeClr val="bg1"/>
                          </a:solidFill>
                          <a:latin typeface="Arial" panose="020B0604020202020204" pitchFamily="34" charset="0"/>
                          <a:ea typeface="+mn-ea"/>
                          <a:cs typeface="Arial" panose="020B0604020202020204" pitchFamily="34" charset="0"/>
                        </a:rPr>
                        <a:t>TOTAL RESOURCE (MILL + HEAP LEACH)</a:t>
                      </a:r>
                    </a:p>
                  </a:txBody>
                  <a:tcPr marL="0" marR="84300" marT="42150" marB="4215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590A9"/>
                    </a:solidFill>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endParaRPr lang="en-CA"/>
                    </a:p>
                  </a:txBody>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bg1"/>
                        </a:solidFill>
                        <a:latin typeface="Arial" panose="020B0604020202020204" pitchFamily="34" charset="0"/>
                        <a:ea typeface="+mn-ea"/>
                        <a:cs typeface="Arial" panose="020B0604020202020204" pitchFamily="34" charset="0"/>
                      </a:endParaRPr>
                    </a:p>
                  </a:txBody>
                  <a:tcPr marL="0" marR="84300" marT="42150" marB="4215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7A3B8"/>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bg1"/>
                        </a:solidFill>
                        <a:latin typeface="Arial" panose="020B0604020202020204" pitchFamily="34" charset="0"/>
                        <a:ea typeface="+mn-ea"/>
                        <a:cs typeface="Arial" panose="020B0604020202020204" pitchFamily="34" charset="0"/>
                      </a:endParaRP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7A3B8"/>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bg1"/>
                        </a:solidFill>
                        <a:latin typeface="Arial" panose="020B0604020202020204" pitchFamily="34" charset="0"/>
                        <a:ea typeface="+mn-ea"/>
                        <a:cs typeface="Arial" panose="020B0604020202020204" pitchFamily="34" charset="0"/>
                      </a:endParaRPr>
                    </a:p>
                  </a:txBody>
                  <a:tcPr marL="0" marR="84300" marT="42150" marB="4215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7A3B8"/>
                    </a:solidFill>
                  </a:tcPr>
                </a:tc>
                <a:extLst>
                  <a:ext uri="{0D108BD9-81ED-4DB2-BD59-A6C34878D82A}">
                    <a16:rowId xmlns:a16="http://schemas.microsoft.com/office/drawing/2014/main" val="3713207677"/>
                  </a:ext>
                </a:extLst>
              </a:tr>
              <a:tr h="584618">
                <a:tc>
                  <a:txBody>
                    <a:bodyPr/>
                    <a:lstStyle/>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Class</a:t>
                      </a:r>
                    </a:p>
                  </a:txBody>
                  <a:tcPr marL="0" marR="84300" marT="42150" marB="42150" anchor="ctr">
                    <a:lnL w="285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Mt</a:t>
                      </a: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NSR </a:t>
                      </a:r>
                      <a:br>
                        <a:rPr lang="en-US" sz="1400" b="1" i="0" kern="1200">
                          <a:solidFill>
                            <a:schemeClr val="bg1"/>
                          </a:solidFill>
                          <a:latin typeface="Arial" panose="020B0604020202020204" pitchFamily="34" charset="0"/>
                          <a:ea typeface="+mn-ea"/>
                          <a:cs typeface="Arial" panose="020B0604020202020204" pitchFamily="34" charset="0"/>
                        </a:rPr>
                      </a:br>
                      <a:r>
                        <a:rPr lang="en-US" sz="1400" b="1" i="0" kern="1200">
                          <a:solidFill>
                            <a:schemeClr val="bg1"/>
                          </a:solidFill>
                          <a:latin typeface="Arial" panose="020B0604020202020204" pitchFamily="34" charset="0"/>
                          <a:ea typeface="+mn-ea"/>
                          <a:cs typeface="Arial" panose="020B0604020202020204" pitchFamily="34" charset="0"/>
                        </a:rPr>
                        <a:t>(C$/t)</a:t>
                      </a: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Copper </a:t>
                      </a:r>
                    </a:p>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Gold </a:t>
                      </a:r>
                    </a:p>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(g/t)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Silver </a:t>
                      </a:r>
                    </a:p>
                    <a:p>
                      <a:pPr marL="0" algn="ctr" defTabSz="914400" rtl="0" eaLnBrk="1" latinLnBrk="0" hangingPunct="1"/>
                      <a:r>
                        <a:rPr lang="en-US" sz="1400" b="1" i="0" kern="1200">
                          <a:solidFill>
                            <a:schemeClr val="bg1"/>
                          </a:solidFill>
                          <a:latin typeface="Arial" panose="020B0604020202020204" pitchFamily="34" charset="0"/>
                          <a:ea typeface="+mn-ea"/>
                          <a:cs typeface="Arial" panose="020B0604020202020204" pitchFamily="34" charset="0"/>
                        </a:rPr>
                        <a:t>(g/t)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A6610D"/>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a:solidFill>
                            <a:schemeClr val="bg1"/>
                          </a:solidFill>
                          <a:latin typeface="Arial" panose="020B0604020202020204" pitchFamily="34" charset="0"/>
                          <a:ea typeface="+mn-ea"/>
                          <a:cs typeface="Arial" panose="020B0604020202020204" pitchFamily="34" charset="0"/>
                        </a:rPr>
                        <a:t>Copper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a:solidFill>
                            <a:schemeClr val="bg1"/>
                          </a:solidFill>
                          <a:latin typeface="Arial" panose="020B0604020202020204" pitchFamily="34" charset="0"/>
                          <a:ea typeface="+mn-ea"/>
                          <a:cs typeface="Arial" panose="020B0604020202020204" pitchFamily="34" charset="0"/>
                        </a:rPr>
                        <a:t>(M lb)</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a:solidFill>
                            <a:schemeClr val="bg1"/>
                          </a:solidFill>
                          <a:latin typeface="Arial" panose="020B0604020202020204" pitchFamily="34" charset="0"/>
                          <a:ea typeface="+mn-ea"/>
                          <a:cs typeface="Arial" panose="020B0604020202020204" pitchFamily="34" charset="0"/>
                        </a:rPr>
                        <a:t>Gold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a:solidFill>
                            <a:schemeClr val="bg1"/>
                          </a:solidFill>
                          <a:latin typeface="Arial" panose="020B0604020202020204" pitchFamily="34" charset="0"/>
                          <a:ea typeface="+mn-ea"/>
                          <a:cs typeface="Arial" panose="020B0604020202020204" pitchFamily="34" charset="0"/>
                        </a:rPr>
                        <a:t>(M oz)</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a:solidFill>
                            <a:schemeClr val="bg1"/>
                          </a:solidFill>
                          <a:latin typeface="Arial" panose="020B0604020202020204" pitchFamily="34" charset="0"/>
                          <a:ea typeface="+mn-ea"/>
                          <a:cs typeface="Arial" panose="020B0604020202020204" pitchFamily="34" charset="0"/>
                        </a:rPr>
                        <a:t>Silver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a:solidFill>
                            <a:schemeClr val="bg1"/>
                          </a:solidFill>
                          <a:latin typeface="Arial" panose="020B0604020202020204" pitchFamily="34" charset="0"/>
                          <a:ea typeface="+mn-ea"/>
                          <a:cs typeface="Arial" panose="020B0604020202020204" pitchFamily="34" charset="0"/>
                        </a:rPr>
                        <a:t>(M oz)</a:t>
                      </a:r>
                    </a:p>
                  </a:txBody>
                  <a:tcPr marL="68580" marR="68580" marT="0" marB="0" anchor="ctr">
                    <a:lnL w="63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7590A9"/>
                    </a:solidFill>
                  </a:tcPr>
                </a:tc>
                <a:extLst>
                  <a:ext uri="{0D108BD9-81ED-4DB2-BD59-A6C34878D82A}">
                    <a16:rowId xmlns:a16="http://schemas.microsoft.com/office/drawing/2014/main" val="10000"/>
                  </a:ext>
                </a:extLst>
              </a:tr>
              <a:tr h="370661">
                <a:tc>
                  <a:txBody>
                    <a:bodyPr/>
                    <a:lstStyle/>
                    <a:p>
                      <a:pPr marL="0" marR="0" algn="l" defTabSz="914400" rtl="0" eaLnBrk="1" latinLnBrk="0" hangingPunct="1">
                        <a:lnSpc>
                          <a:spcPts val="1640"/>
                        </a:lnSpc>
                        <a:spcBef>
                          <a:spcPts val="0"/>
                        </a:spcBef>
                        <a:spcAft>
                          <a:spcPts val="0"/>
                        </a:spcAft>
                      </a:pPr>
                      <a:r>
                        <a:rPr lang="en-CA" sz="1400" b="1" kern="1200">
                          <a:solidFill>
                            <a:srgbClr val="4F575D"/>
                          </a:solidFill>
                          <a:effectLst/>
                          <a:latin typeface="Arial" panose="020B0604020202020204" pitchFamily="34" charset="0"/>
                          <a:ea typeface="+mn-ea"/>
                          <a:cs typeface="Times New Roman" panose="02020603050405020304" pitchFamily="18" charset="0"/>
                        </a:rPr>
                        <a:t>Measured</a:t>
                      </a:r>
                    </a:p>
                  </a:txBody>
                  <a:tcPr marL="156300" marR="96601" marT="36000" marB="36000" anchor="ctr">
                    <a:lnL w="28575" cap="flat" cmpd="sng" algn="ctr">
                      <a:no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188.2</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36.34</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0.24</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0.40</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2.2</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1,005.0</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2.4</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13.3</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89492976"/>
                  </a:ext>
                </a:extLst>
              </a:tr>
              <a:tr h="370661">
                <a:tc>
                  <a:txBody>
                    <a:bodyPr/>
                    <a:lstStyle/>
                    <a:p>
                      <a:pPr marL="0" marR="0" algn="l" defTabSz="914400" rtl="0" eaLnBrk="1" latinLnBrk="0" hangingPunct="1">
                        <a:lnSpc>
                          <a:spcPts val="1640"/>
                        </a:lnSpc>
                        <a:spcBef>
                          <a:spcPts val="0"/>
                        </a:spcBef>
                        <a:spcAft>
                          <a:spcPts val="0"/>
                        </a:spcAft>
                      </a:pPr>
                      <a:r>
                        <a:rPr lang="en-CA" sz="1400" b="1" kern="1200">
                          <a:solidFill>
                            <a:srgbClr val="4F575D"/>
                          </a:solidFill>
                          <a:effectLst/>
                          <a:latin typeface="Arial" panose="020B0604020202020204" pitchFamily="34" charset="0"/>
                          <a:ea typeface="+mn-ea"/>
                          <a:cs typeface="Times New Roman" panose="02020603050405020304" pitchFamily="18" charset="0"/>
                        </a:rPr>
                        <a:t>Indicated</a:t>
                      </a:r>
                    </a:p>
                  </a:txBody>
                  <a:tcPr marL="156300" marR="96601" marT="36000" marB="36000" anchor="ctr">
                    <a:lnL w="28575" cap="flat" cmpd="sng" algn="ctr">
                      <a:no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2,302.6</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19.61</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0.13</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0.17</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1.4</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6,638.1</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12.4</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103.9</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extLst>
                  <a:ext uri="{0D108BD9-81ED-4DB2-BD59-A6C34878D82A}">
                    <a16:rowId xmlns:a16="http://schemas.microsoft.com/office/drawing/2014/main" val="2874854473"/>
                  </a:ext>
                </a:extLst>
              </a:tr>
              <a:tr h="370661">
                <a:tc>
                  <a:txBody>
                    <a:bodyPr/>
                    <a:lstStyle/>
                    <a:p>
                      <a:pPr marL="0" marR="0" algn="l" defTabSz="914400" rtl="0" eaLnBrk="1" latinLnBrk="0" hangingPunct="1">
                        <a:lnSpc>
                          <a:spcPts val="1640"/>
                        </a:lnSpc>
                        <a:spcBef>
                          <a:spcPts val="0"/>
                        </a:spcBef>
                        <a:spcAft>
                          <a:spcPts val="0"/>
                        </a:spcAft>
                      </a:pPr>
                      <a:r>
                        <a:rPr kumimoji="0" lang="en-CA" sz="1400" b="1" i="0" u="none" strike="noStrike" kern="1200" cap="none" spc="0" normalizeH="0" baseline="0" noProof="0">
                          <a:ln>
                            <a:noFill/>
                          </a:ln>
                          <a:solidFill>
                            <a:srgbClr val="4F575D"/>
                          </a:solidFill>
                          <a:effectLst/>
                          <a:uLnTx/>
                          <a:uFillTx/>
                          <a:latin typeface="Arial" panose="020B0604020202020204" pitchFamily="34" charset="0"/>
                          <a:ea typeface="+mn-ea"/>
                          <a:cs typeface="Times New Roman" panose="02020603050405020304" pitchFamily="18" charset="0"/>
                        </a:rPr>
                        <a:t>M&amp;I</a:t>
                      </a:r>
                    </a:p>
                  </a:txBody>
                  <a:tcPr marL="156300" marR="96601" marT="36000" marB="36000" anchor="ctr">
                    <a:lnL w="28575" cap="flat" cmpd="sng" algn="ctr">
                      <a:no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rtl="0" eaLnBrk="1" fontAlgn="ctr" latinLnBrk="0" hangingPunct="1">
                        <a:lnSpc>
                          <a:spcPts val="1640"/>
                        </a:lnSpc>
                        <a:buNone/>
                      </a:pPr>
                      <a:r>
                        <a:rPr lang="en-US" sz="1400" b="1" i="0" u="none" strike="noStrike" kern="1200">
                          <a:solidFill>
                            <a:srgbClr val="4F575D"/>
                          </a:solidFill>
                          <a:effectLst/>
                          <a:latin typeface="Arial" panose="020B0604020202020204" pitchFamily="34" charset="0"/>
                          <a:cs typeface="Times New Roman" panose="02020603050405020304" pitchFamily="18" charset="0"/>
                        </a:rPr>
                        <a:t>2,490.7</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rtl="0" eaLnBrk="1" fontAlgn="ctr" latinLnBrk="0" hangingPunct="1">
                        <a:lnSpc>
                          <a:spcPts val="1640"/>
                        </a:lnSpc>
                        <a:buNone/>
                      </a:pPr>
                      <a:r>
                        <a:rPr lang="en-US" sz="1400" b="1" i="0" u="none" strike="noStrike" kern="1200">
                          <a:solidFill>
                            <a:srgbClr val="4F575D"/>
                          </a:solidFill>
                          <a:effectLst/>
                          <a:latin typeface="Arial" panose="020B0604020202020204" pitchFamily="34" charset="0"/>
                          <a:cs typeface="Times New Roman" panose="02020603050405020304" pitchFamily="18" charset="0"/>
                        </a:rPr>
                        <a:t>20.88</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rtl="0" eaLnBrk="1" fontAlgn="ctr" latinLnBrk="0" hangingPunct="1">
                        <a:lnSpc>
                          <a:spcPts val="1640"/>
                        </a:lnSpc>
                        <a:buNone/>
                      </a:pPr>
                      <a:r>
                        <a:rPr lang="en-US" sz="1400" b="1" i="0" u="none" strike="noStrike" kern="1200">
                          <a:solidFill>
                            <a:srgbClr val="4F575D"/>
                          </a:solidFill>
                          <a:effectLst/>
                          <a:latin typeface="Arial" panose="020B0604020202020204" pitchFamily="34" charset="0"/>
                          <a:cs typeface="Times New Roman" panose="02020603050405020304" pitchFamily="18" charset="0"/>
                        </a:rPr>
                        <a:t>0.14</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rtl="0" eaLnBrk="1" fontAlgn="ctr" latinLnBrk="0" hangingPunct="1">
                        <a:lnSpc>
                          <a:spcPts val="1640"/>
                        </a:lnSpc>
                        <a:buNone/>
                      </a:pPr>
                      <a:r>
                        <a:rPr lang="en-US" sz="1400" b="1" i="0" u="none" strike="noStrike" kern="1200">
                          <a:solidFill>
                            <a:srgbClr val="4F575D"/>
                          </a:solidFill>
                          <a:effectLst/>
                          <a:latin typeface="Arial" panose="020B0604020202020204" pitchFamily="34" charset="0"/>
                          <a:cs typeface="Times New Roman" panose="02020603050405020304" pitchFamily="18" charset="0"/>
                        </a:rPr>
                        <a:t>0.18</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rtl="0" eaLnBrk="1" fontAlgn="ctr" latinLnBrk="0" hangingPunct="1">
                        <a:lnSpc>
                          <a:spcPts val="1640"/>
                        </a:lnSpc>
                        <a:buNone/>
                      </a:pPr>
                      <a:r>
                        <a:rPr lang="en-US" sz="1400" b="1" i="0" u="none" strike="noStrike" kern="1200">
                          <a:solidFill>
                            <a:srgbClr val="4F575D"/>
                          </a:solidFill>
                          <a:effectLst/>
                          <a:latin typeface="Arial" panose="020B0604020202020204" pitchFamily="34" charset="0"/>
                          <a:cs typeface="Times New Roman" panose="02020603050405020304" pitchFamily="18" charset="0"/>
                        </a:rPr>
                        <a:t>1.5</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rtl="0" eaLnBrk="1" fontAlgn="ctr" latinLnBrk="0" hangingPunct="1">
                        <a:lnSpc>
                          <a:spcPts val="1640"/>
                        </a:lnSpc>
                        <a:buNone/>
                      </a:pPr>
                      <a:r>
                        <a:rPr lang="en-US" sz="1400" b="1" i="0" u="none" strike="noStrike" kern="1200">
                          <a:solidFill>
                            <a:srgbClr val="4F575D"/>
                          </a:solidFill>
                          <a:effectLst/>
                          <a:latin typeface="Arial" panose="020B0604020202020204" pitchFamily="34" charset="0"/>
                          <a:cs typeface="Times New Roman" panose="02020603050405020304" pitchFamily="18" charset="0"/>
                        </a:rPr>
                        <a:t>7,643.1</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rtl="0" eaLnBrk="1" fontAlgn="ctr" latinLnBrk="0" hangingPunct="1">
                        <a:lnSpc>
                          <a:spcPts val="1640"/>
                        </a:lnSpc>
                        <a:buNone/>
                      </a:pPr>
                      <a:r>
                        <a:rPr lang="en-US" sz="1400" b="1" i="0" u="none" strike="noStrike" kern="1200">
                          <a:solidFill>
                            <a:srgbClr val="4F575D"/>
                          </a:solidFill>
                          <a:effectLst/>
                          <a:latin typeface="Arial" panose="020B0604020202020204" pitchFamily="34" charset="0"/>
                          <a:cs typeface="Times New Roman" panose="02020603050405020304" pitchFamily="18" charset="0"/>
                        </a:rPr>
                        <a:t>14.8</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rtl="0" eaLnBrk="1" fontAlgn="ctr" latinLnBrk="0" hangingPunct="1">
                        <a:lnSpc>
                          <a:spcPts val="1640"/>
                        </a:lnSpc>
                        <a:buNone/>
                      </a:pPr>
                      <a:r>
                        <a:rPr lang="en-US" sz="1400" b="1" i="0" u="none" strike="noStrike" kern="1200">
                          <a:solidFill>
                            <a:srgbClr val="4F575D"/>
                          </a:solidFill>
                          <a:effectLst/>
                          <a:latin typeface="Arial" panose="020B0604020202020204" pitchFamily="34" charset="0"/>
                          <a:cs typeface="Times New Roman" panose="02020603050405020304" pitchFamily="18" charset="0"/>
                        </a:rPr>
                        <a:t>117.2</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extLst>
                  <a:ext uri="{0D108BD9-81ED-4DB2-BD59-A6C34878D82A}">
                    <a16:rowId xmlns:a16="http://schemas.microsoft.com/office/drawing/2014/main" val="4236845494"/>
                  </a:ext>
                </a:extLst>
              </a:tr>
              <a:tr h="370661">
                <a:tc>
                  <a:txBody>
                    <a:bodyPr/>
                    <a:lstStyle/>
                    <a:p>
                      <a:pPr marL="0" marR="0" algn="l" defTabSz="914400" rtl="0" eaLnBrk="1" latinLnBrk="0" hangingPunct="1">
                        <a:lnSpc>
                          <a:spcPts val="1640"/>
                        </a:lnSpc>
                        <a:spcBef>
                          <a:spcPts val="0"/>
                        </a:spcBef>
                        <a:spcAft>
                          <a:spcPts val="0"/>
                        </a:spcAft>
                      </a:pPr>
                      <a:r>
                        <a:rPr lang="en-CA" sz="1400" b="1" kern="1200" noProof="0">
                          <a:solidFill>
                            <a:srgbClr val="4F575D"/>
                          </a:solidFill>
                          <a:effectLst/>
                          <a:latin typeface="Arial" panose="020B0604020202020204" pitchFamily="34" charset="0"/>
                          <a:ea typeface="+mn-ea"/>
                          <a:cs typeface="Times New Roman" panose="02020603050405020304" pitchFamily="18" charset="0"/>
                        </a:rPr>
                        <a:t>Inferred</a:t>
                      </a:r>
                    </a:p>
                  </a:txBody>
                  <a:tcPr marL="156300" marR="96601" marT="36000" marB="36000" anchor="ctr">
                    <a:lnL w="28575" cap="flat" cmpd="sng" algn="ctr">
                      <a:no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1,412.5</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15.30</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0.10</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0.14</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1.2</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3,075.5</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0" algn="r" rtl="0" eaLnBrk="1" fontAlgn="ctr" latinLnBrk="0" hangingPunct="1">
                        <a:lnSpc>
                          <a:spcPts val="1640"/>
                        </a:lnSpc>
                        <a:buNone/>
                      </a:pPr>
                      <a:r>
                        <a:rPr lang="en-US" sz="1400" b="0" i="0" u="none" strike="noStrike" kern="1200">
                          <a:solidFill>
                            <a:srgbClr val="4F575D"/>
                          </a:solidFill>
                          <a:effectLst/>
                          <a:latin typeface="Arial" panose="020B0604020202020204" pitchFamily="34" charset="0"/>
                          <a:cs typeface="Times New Roman" panose="02020603050405020304" pitchFamily="18" charset="0"/>
                        </a:rPr>
                        <a:t>6.3</a:t>
                      </a:r>
                      <a:endParaRPr lang="en-US" sz="1400" b="0" i="0" u="none" strike="noStrike">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solidFill>
                        <a:schemeClr val="bg2">
                          <a:lumMod val="90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0" algn="r" rtl="0" eaLnBrk="1" fontAlgn="ctr" latinLnBrk="0" hangingPunct="1">
                        <a:lnSpc>
                          <a:spcPts val="1640"/>
                        </a:lnSpc>
                        <a:buNone/>
                      </a:pPr>
                      <a:r>
                        <a:rPr lang="en-US" sz="1400" b="0" i="0" u="none" strike="noStrike" kern="1200" dirty="0">
                          <a:solidFill>
                            <a:srgbClr val="4F575D"/>
                          </a:solidFill>
                          <a:effectLst/>
                          <a:latin typeface="Arial" panose="020B0604020202020204" pitchFamily="34" charset="0"/>
                          <a:cs typeface="Times New Roman" panose="02020603050405020304" pitchFamily="18" charset="0"/>
                        </a:rPr>
                        <a:t>52.3</a:t>
                      </a:r>
                      <a:endParaRPr lang="en-US" sz="1400" b="0" i="0" u="none" strike="noStrike" dirty="0">
                        <a:effectLst/>
                        <a:latin typeface="Arial" panose="020B0604020202020204" pitchFamily="34" charset="0"/>
                      </a:endParaRPr>
                    </a:p>
                  </a:txBody>
                  <a:tcPr marL="82804" marR="169164" marT="35941" marB="35941" anchor="ctr">
                    <a:lnL w="6350" cap="flat" cmpd="sng" algn="ctr">
                      <a:solidFill>
                        <a:schemeClr val="bg2">
                          <a:lumMod val="90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4185305360"/>
                  </a:ext>
                </a:extLst>
              </a:tr>
            </a:tbl>
          </a:graphicData>
        </a:graphic>
      </p:graphicFrame>
      <p:sp>
        <p:nvSpPr>
          <p:cNvPr id="6" name="Slide Number Placeholder 5">
            <a:extLst>
              <a:ext uri="{FF2B5EF4-FFF2-40B4-BE49-F238E27FC236}">
                <a16:creationId xmlns:a16="http://schemas.microsoft.com/office/drawing/2014/main" id="{3EB58D15-AF3C-3494-185E-593419B563BD}"/>
              </a:ext>
            </a:extLst>
          </p:cNvPr>
          <p:cNvSpPr>
            <a:spLocks noGrp="1"/>
          </p:cNvSpPr>
          <p:nvPr>
            <p:ph type="sldNum" sz="quarter" idx="12"/>
          </p:nvPr>
        </p:nvSpPr>
        <p:spPr/>
        <p:txBody>
          <a:bodyPr/>
          <a:lstStyle/>
          <a:p>
            <a:fld id="{994B6BF7-2D39-B347-90E1-8D5E032AA1EA}" type="slidenum">
              <a:rPr lang="en-ES" smtClean="0"/>
              <a:pPr/>
              <a:t>29</a:t>
            </a:fld>
            <a:endParaRPr lang="en-ES"/>
          </a:p>
        </p:txBody>
      </p:sp>
      <p:sp>
        <p:nvSpPr>
          <p:cNvPr id="8" name="Footer Placeholder 1">
            <a:extLst>
              <a:ext uri="{FF2B5EF4-FFF2-40B4-BE49-F238E27FC236}">
                <a16:creationId xmlns:a16="http://schemas.microsoft.com/office/drawing/2014/main" id="{30CD62D0-8E6D-7017-4FE6-71F87E8A65D0}"/>
              </a:ext>
            </a:extLst>
          </p:cNvPr>
          <p:cNvSpPr>
            <a:spLocks noGrp="1"/>
          </p:cNvSpPr>
          <p:nvPr>
            <p:ph type="ftr" sz="quarter" idx="11"/>
          </p:nvPr>
        </p:nvSpPr>
        <p:spPr>
          <a:xfrm>
            <a:off x="199938" y="6458242"/>
            <a:ext cx="9613855" cy="223138"/>
          </a:xfrm>
        </p:spPr>
        <p:txBody>
          <a:bodyPr lIns="0" rIns="0"/>
          <a:lstStyle/>
          <a:p>
            <a:r>
              <a:rPr lang="en-US" dirty="0"/>
              <a:t>Note: Based on Casino Copper-Gold 2022 Feasibility Study. See “Notes” in Appendix. </a:t>
            </a:r>
          </a:p>
        </p:txBody>
      </p:sp>
    </p:spTree>
    <p:extLst>
      <p:ext uri="{BB962C8B-B14F-4D97-AF65-F5344CB8AC3E}">
        <p14:creationId xmlns:p14="http://schemas.microsoft.com/office/powerpoint/2010/main" val="2600134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E9A1F-73D0-A041-BA84-92932756EB59}"/>
              </a:ext>
            </a:extLst>
          </p:cNvPr>
          <p:cNvSpPr>
            <a:spLocks noGrp="1"/>
          </p:cNvSpPr>
          <p:nvPr>
            <p:ph type="title"/>
          </p:nvPr>
        </p:nvSpPr>
        <p:spPr/>
        <p:txBody>
          <a:bodyPr>
            <a:normAutofit/>
          </a:bodyPr>
          <a:lstStyle/>
          <a:p>
            <a:r>
              <a:rPr lang="en-GB" dirty="0"/>
              <a:t>CLEAR </a:t>
            </a:r>
            <a:r>
              <a:rPr lang="en-GB" b="1" dirty="0">
                <a:solidFill>
                  <a:srgbClr val="46616D"/>
                </a:solidFill>
                <a:latin typeface="Arial Black" panose="020B0A04020102020204" pitchFamily="34" charset="0"/>
              </a:rPr>
              <a:t>INVESTMENT THESIS</a:t>
            </a:r>
            <a:endParaRPr lang="en-ES" b="1" dirty="0">
              <a:solidFill>
                <a:srgbClr val="46616D"/>
              </a:solidFill>
              <a:latin typeface="Arial Black" panose="020B0A04020102020204" pitchFamily="34" charset="0"/>
            </a:endParaRPr>
          </a:p>
        </p:txBody>
      </p:sp>
      <p:grpSp>
        <p:nvGrpSpPr>
          <p:cNvPr id="3" name="Group 2">
            <a:extLst>
              <a:ext uri="{FF2B5EF4-FFF2-40B4-BE49-F238E27FC236}">
                <a16:creationId xmlns:a16="http://schemas.microsoft.com/office/drawing/2014/main" id="{EFCFAA00-D31B-D572-B442-2BD15669116C}"/>
              </a:ext>
            </a:extLst>
          </p:cNvPr>
          <p:cNvGrpSpPr/>
          <p:nvPr/>
        </p:nvGrpSpPr>
        <p:grpSpPr>
          <a:xfrm>
            <a:off x="2181" y="944563"/>
            <a:ext cx="12267828" cy="5913437"/>
            <a:chOff x="2181" y="943158"/>
            <a:chExt cx="12267828" cy="5916083"/>
          </a:xfrm>
        </p:grpSpPr>
        <p:pic>
          <p:nvPicPr>
            <p:cNvPr id="17" name="Picture 16">
              <a:extLst>
                <a:ext uri="{FF2B5EF4-FFF2-40B4-BE49-F238E27FC236}">
                  <a16:creationId xmlns:a16="http://schemas.microsoft.com/office/drawing/2014/main" id="{6BDE5F1D-D309-E94B-B795-537D1872B1D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181" y="943158"/>
              <a:ext cx="12187638" cy="5916083"/>
            </a:xfrm>
            <a:prstGeom prst="rect">
              <a:avLst/>
            </a:prstGeom>
          </p:spPr>
        </p:pic>
        <p:pic>
          <p:nvPicPr>
            <p:cNvPr id="15" name="Picture 14">
              <a:extLst>
                <a:ext uri="{FF2B5EF4-FFF2-40B4-BE49-F238E27FC236}">
                  <a16:creationId xmlns:a16="http://schemas.microsoft.com/office/drawing/2014/main" id="{85109A00-B0FF-8845-8142-EA3AF5C982FF}"/>
                </a:ext>
                <a:ext uri="{C183D7F6-B498-43B3-948B-1728B52AA6E4}">
                  <adec:decorative xmlns:adec="http://schemas.microsoft.com/office/drawing/2017/decorative" val="1"/>
                </a:ext>
              </a:extLst>
            </p:cNvPr>
            <p:cNvPicPr>
              <a:picLocks noChangeAspect="1"/>
            </p:cNvPicPr>
            <p:nvPr/>
          </p:nvPicPr>
          <p:blipFill rotWithShape="1">
            <a:blip r:embed="rId4"/>
            <a:srcRect b="11319"/>
            <a:stretch/>
          </p:blipFill>
          <p:spPr>
            <a:xfrm>
              <a:off x="6163349" y="946397"/>
              <a:ext cx="6106660" cy="5911603"/>
            </a:xfrm>
            <a:prstGeom prst="rect">
              <a:avLst/>
            </a:prstGeom>
          </p:spPr>
        </p:pic>
      </p:grpSp>
      <p:sp>
        <p:nvSpPr>
          <p:cNvPr id="13" name="Rectangle 12">
            <a:extLst>
              <a:ext uri="{FF2B5EF4-FFF2-40B4-BE49-F238E27FC236}">
                <a16:creationId xmlns:a16="http://schemas.microsoft.com/office/drawing/2014/main" id="{D4B209E2-5C14-8D4F-B7A9-26EBFC115B74}"/>
              </a:ext>
            </a:extLst>
          </p:cNvPr>
          <p:cNvSpPr/>
          <p:nvPr/>
        </p:nvSpPr>
        <p:spPr>
          <a:xfrm>
            <a:off x="9895073" y="6478387"/>
            <a:ext cx="1556836" cy="207749"/>
          </a:xfrm>
          <a:prstGeom prst="rect">
            <a:avLst/>
          </a:prstGeom>
        </p:spPr>
        <p:txBody>
          <a:bodyPr wrap="none">
            <a:spAutoFit/>
          </a:bodyPr>
          <a:lstStyle/>
          <a:p>
            <a:r>
              <a:rPr lang="en-GB" sz="750" b="1" dirty="0">
                <a:solidFill>
                  <a:schemeClr val="bg1"/>
                </a:solidFill>
                <a:effectLst/>
                <a:latin typeface="Arial" panose="020B0604020202020204" pitchFamily="34" charset="0"/>
              </a:rPr>
              <a:t>TSX | NYSE AMERICAN | WRN</a:t>
            </a:r>
          </a:p>
        </p:txBody>
      </p:sp>
      <p:sp>
        <p:nvSpPr>
          <p:cNvPr id="35" name="Slide Number Placeholder 34">
            <a:extLst>
              <a:ext uri="{FF2B5EF4-FFF2-40B4-BE49-F238E27FC236}">
                <a16:creationId xmlns:a16="http://schemas.microsoft.com/office/drawing/2014/main" id="{FE5FA544-FF11-2348-9966-2A0FB75D8F19}"/>
              </a:ext>
            </a:extLst>
          </p:cNvPr>
          <p:cNvSpPr>
            <a:spLocks noGrp="1"/>
          </p:cNvSpPr>
          <p:nvPr>
            <p:ph type="sldNum" sz="quarter" idx="12"/>
          </p:nvPr>
        </p:nvSpPr>
        <p:spPr>
          <a:xfrm>
            <a:off x="11252419" y="6376027"/>
            <a:ext cx="398979" cy="365125"/>
          </a:xfrm>
        </p:spPr>
        <p:txBody>
          <a:bodyPr/>
          <a:lstStyle/>
          <a:p>
            <a:fld id="{26B9BA3A-B21A-9D44-AB73-57CC2211C2D6}" type="slidenum">
              <a:rPr lang="en-ES" smtClean="0">
                <a:solidFill>
                  <a:schemeClr val="bg1"/>
                </a:solidFill>
              </a:rPr>
              <a:t>3</a:t>
            </a:fld>
            <a:endParaRPr lang="en-ES" dirty="0">
              <a:solidFill>
                <a:schemeClr val="bg1"/>
              </a:solidFill>
            </a:endParaRPr>
          </a:p>
        </p:txBody>
      </p:sp>
      <p:pic>
        <p:nvPicPr>
          <p:cNvPr id="37" name="Picture 36">
            <a:extLst>
              <a:ext uri="{FF2B5EF4-FFF2-40B4-BE49-F238E27FC236}">
                <a16:creationId xmlns:a16="http://schemas.microsoft.com/office/drawing/2014/main" id="{D5230ED0-CDCD-1F44-9EB3-CA1D6CEB007C}"/>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684950" y="6421427"/>
            <a:ext cx="319725" cy="319725"/>
          </a:xfrm>
          <a:prstGeom prst="rect">
            <a:avLst/>
          </a:prstGeom>
        </p:spPr>
      </p:pic>
      <p:pic>
        <p:nvPicPr>
          <p:cNvPr id="5" name="Picture 4">
            <a:extLst>
              <a:ext uri="{FF2B5EF4-FFF2-40B4-BE49-F238E27FC236}">
                <a16:creationId xmlns:a16="http://schemas.microsoft.com/office/drawing/2014/main" id="{3C362A9F-F306-F17A-BC8F-394E35F0CD4A}"/>
              </a:ex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 b="13224"/>
          <a:stretch/>
        </p:blipFill>
        <p:spPr>
          <a:xfrm>
            <a:off x="-1760" y="2060575"/>
            <a:ext cx="6311588" cy="2335155"/>
          </a:xfrm>
          <a:prstGeom prst="rect">
            <a:avLst/>
          </a:prstGeom>
        </p:spPr>
      </p:pic>
      <p:sp>
        <p:nvSpPr>
          <p:cNvPr id="4" name="Rectangle 3">
            <a:extLst>
              <a:ext uri="{FF2B5EF4-FFF2-40B4-BE49-F238E27FC236}">
                <a16:creationId xmlns:a16="http://schemas.microsoft.com/office/drawing/2014/main" id="{A5A29D7A-E6C6-2965-BF6E-2EAF5F48FB0D}"/>
              </a:ext>
            </a:extLst>
          </p:cNvPr>
          <p:cNvSpPr/>
          <p:nvPr/>
        </p:nvSpPr>
        <p:spPr>
          <a:xfrm>
            <a:off x="0" y="2065193"/>
            <a:ext cx="6323682" cy="233515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196850">
              <a:lnSpc>
                <a:spcPct val="110000"/>
              </a:lnSpc>
              <a:spcAft>
                <a:spcPts val="600"/>
              </a:spcAft>
              <a:buClr>
                <a:srgbClr val="DEAE05"/>
              </a:buClr>
              <a:buSzPct val="140000"/>
              <a:buFont typeface="Arial" panose="020B0604020202020204" pitchFamily="34" charset="0"/>
              <a:buChar char="•"/>
            </a:pPr>
            <a:r>
              <a:rPr lang="en-CA" dirty="0">
                <a:solidFill>
                  <a:schemeClr val="bg1"/>
                </a:solidFill>
              </a:rPr>
              <a:t>One of the largest copper-gold projects globally</a:t>
            </a:r>
          </a:p>
          <a:p>
            <a:pPr marL="285750" indent="-196850">
              <a:lnSpc>
                <a:spcPct val="110000"/>
              </a:lnSpc>
              <a:spcAft>
                <a:spcPts val="600"/>
              </a:spcAft>
              <a:buClr>
                <a:srgbClr val="DEAE05"/>
              </a:buClr>
              <a:buSzPct val="140000"/>
              <a:buFont typeface="Arial" panose="020B0604020202020204" pitchFamily="34" charset="0"/>
              <a:buChar char="•"/>
            </a:pPr>
            <a:r>
              <a:rPr lang="en-CA" dirty="0">
                <a:solidFill>
                  <a:schemeClr val="bg1"/>
                </a:solidFill>
              </a:rPr>
              <a:t>Significant support for critical minerals in Canada</a:t>
            </a:r>
          </a:p>
          <a:p>
            <a:pPr marL="285750" indent="-196850">
              <a:lnSpc>
                <a:spcPct val="110000"/>
              </a:lnSpc>
              <a:spcAft>
                <a:spcPts val="600"/>
              </a:spcAft>
              <a:buClr>
                <a:srgbClr val="DEAE05"/>
              </a:buClr>
              <a:buSzPct val="140000"/>
              <a:buFont typeface="Arial" panose="020B0604020202020204" pitchFamily="34" charset="0"/>
              <a:buChar char="•"/>
            </a:pPr>
            <a:r>
              <a:rPr lang="en-CA" dirty="0">
                <a:solidFill>
                  <a:schemeClr val="bg1"/>
                </a:solidFill>
              </a:rPr>
              <a:t>Feasibility Study with robust economics and long mine life  </a:t>
            </a:r>
          </a:p>
          <a:p>
            <a:pPr marL="285750" indent="-196850">
              <a:lnSpc>
                <a:spcPct val="110000"/>
              </a:lnSpc>
              <a:spcAft>
                <a:spcPts val="600"/>
              </a:spcAft>
              <a:buClr>
                <a:srgbClr val="DEAE05"/>
              </a:buClr>
              <a:buSzPct val="140000"/>
              <a:buFont typeface="Arial" panose="020B0604020202020204" pitchFamily="34" charset="0"/>
              <a:buChar char="•"/>
            </a:pPr>
            <a:r>
              <a:rPr lang="en-CA" dirty="0">
                <a:solidFill>
                  <a:schemeClr val="bg1"/>
                </a:solidFill>
              </a:rPr>
              <a:t>Strategic investments from Rio Tinto and Mitsubishi</a:t>
            </a:r>
          </a:p>
          <a:p>
            <a:pPr marL="285750" indent="-196850">
              <a:lnSpc>
                <a:spcPct val="110000"/>
              </a:lnSpc>
              <a:spcAft>
                <a:spcPts val="600"/>
              </a:spcAft>
              <a:buClr>
                <a:srgbClr val="DEAE05"/>
              </a:buClr>
              <a:buSzPct val="140000"/>
              <a:buFont typeface="Arial" panose="020B0604020202020204" pitchFamily="34" charset="0"/>
              <a:buChar char="•"/>
            </a:pPr>
            <a:r>
              <a:rPr lang="en-CA" dirty="0">
                <a:solidFill>
                  <a:schemeClr val="bg1"/>
                </a:solidFill>
              </a:rPr>
              <a:t>Strong fundamentals for copper and gold</a:t>
            </a:r>
          </a:p>
          <a:p>
            <a:pPr marL="285750" indent="-196850">
              <a:lnSpc>
                <a:spcPct val="110000"/>
              </a:lnSpc>
              <a:spcAft>
                <a:spcPts val="600"/>
              </a:spcAft>
              <a:buClr>
                <a:srgbClr val="DEAE05"/>
              </a:buClr>
              <a:buSzPct val="140000"/>
              <a:buFont typeface="Arial" panose="020B0604020202020204" pitchFamily="34" charset="0"/>
              <a:buChar char="•"/>
            </a:pPr>
            <a:r>
              <a:rPr lang="en-CA" dirty="0">
                <a:solidFill>
                  <a:schemeClr val="bg1"/>
                </a:solidFill>
              </a:rPr>
              <a:t>Permitting advancing</a:t>
            </a:r>
            <a:endParaRPr lang="en-US" dirty="0"/>
          </a:p>
        </p:txBody>
      </p:sp>
    </p:spTree>
    <p:extLst>
      <p:ext uri="{BB962C8B-B14F-4D97-AF65-F5344CB8AC3E}">
        <p14:creationId xmlns:p14="http://schemas.microsoft.com/office/powerpoint/2010/main" val="31793432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D971C-61CF-8940-866F-3D74AD2C1EEA}"/>
              </a:ext>
            </a:extLst>
          </p:cNvPr>
          <p:cNvSpPr>
            <a:spLocks noGrp="1"/>
          </p:cNvSpPr>
          <p:nvPr>
            <p:ph type="title"/>
          </p:nvPr>
        </p:nvSpPr>
        <p:spPr/>
        <p:txBody>
          <a:bodyPr/>
          <a:lstStyle/>
          <a:p>
            <a:r>
              <a:rPr lang="en-GB" dirty="0"/>
              <a:t>NOTES</a:t>
            </a:r>
            <a:endParaRPr lang="en-ES"/>
          </a:p>
        </p:txBody>
      </p:sp>
      <p:sp>
        <p:nvSpPr>
          <p:cNvPr id="3" name="Content Placeholder 2">
            <a:extLst>
              <a:ext uri="{FF2B5EF4-FFF2-40B4-BE49-F238E27FC236}">
                <a16:creationId xmlns:a16="http://schemas.microsoft.com/office/drawing/2014/main" id="{E19775CE-8948-D742-A1DD-FD7194B49FE9}"/>
              </a:ext>
            </a:extLst>
          </p:cNvPr>
          <p:cNvSpPr>
            <a:spLocks noGrp="1"/>
          </p:cNvSpPr>
          <p:nvPr>
            <p:ph idx="1"/>
          </p:nvPr>
        </p:nvSpPr>
        <p:spPr>
          <a:xfrm>
            <a:off x="269892" y="1389915"/>
            <a:ext cx="5826108" cy="5028171"/>
          </a:xfrm>
        </p:spPr>
        <p:txBody>
          <a:bodyPr numCol="1" spcCol="108000"/>
          <a:lstStyle/>
          <a:p>
            <a:pPr>
              <a:lnSpc>
                <a:spcPts val="1440"/>
              </a:lnSpc>
              <a:spcBef>
                <a:spcPts val="300"/>
              </a:spcBef>
              <a:spcAft>
                <a:spcPts val="200"/>
              </a:spcAft>
            </a:pPr>
            <a:r>
              <a:rPr lang="en-GB" sz="1200" dirty="0">
                <a:solidFill>
                  <a:srgbClr val="4F575D"/>
                </a:solidFill>
              </a:rPr>
              <a:t>Technical report entitled “Casino Copper-Gold Project, Form 43-101 F1 Technical Report Feasibility Study” dated June 13, 2022, a copy of which is available on the Company's website at www.westerncopperandgold.com. </a:t>
            </a:r>
          </a:p>
          <a:p>
            <a:pPr>
              <a:lnSpc>
                <a:spcPts val="1440"/>
              </a:lnSpc>
              <a:spcBef>
                <a:spcPts val="300"/>
              </a:spcBef>
              <a:spcAft>
                <a:spcPts val="200"/>
              </a:spcAft>
            </a:pPr>
            <a:r>
              <a:rPr lang="en-GB" sz="1200" dirty="0">
                <a:solidFill>
                  <a:srgbClr val="4F575D"/>
                </a:solidFill>
              </a:rPr>
              <a:t>Prepared by: Daniel Roth, P.Eng.; Laurie Tahija, MMSA-QP; Patrick Dugan, P.E.; Mike Hester, F Aus IMM; John M. Marek, P.Eng.; Carl Schulze, P.Geo.; Daniel Friedman, P.Eng; Scott Weston, P.Geo;  each of whom is a qualified person pursuant to National Instrument 43-101 ("Qualified Person")</a:t>
            </a:r>
          </a:p>
          <a:p>
            <a:pPr>
              <a:lnSpc>
                <a:spcPts val="1440"/>
              </a:lnSpc>
              <a:spcBef>
                <a:spcPts val="300"/>
              </a:spcBef>
              <a:spcAft>
                <a:spcPts val="200"/>
              </a:spcAft>
            </a:pPr>
            <a:r>
              <a:rPr lang="en-GB" sz="1200" dirty="0">
                <a:solidFill>
                  <a:srgbClr val="4F575D"/>
                </a:solidFill>
              </a:rPr>
              <a:t>Mineral Resources</a:t>
            </a:r>
          </a:p>
          <a:p>
            <a:pPr lvl="1">
              <a:lnSpc>
                <a:spcPts val="1440"/>
              </a:lnSpc>
              <a:spcBef>
                <a:spcPts val="300"/>
              </a:spcBef>
              <a:spcAft>
                <a:spcPts val="200"/>
              </a:spcAft>
            </a:pPr>
            <a:r>
              <a:rPr lang="en-GB" sz="1200" dirty="0">
                <a:solidFill>
                  <a:srgbClr val="4F575D"/>
                </a:solidFill>
              </a:rPr>
              <a:t>The Mineral Resources have an effective date of 29 April 2022 and </a:t>
            </a:r>
            <a:br>
              <a:rPr lang="en-GB" sz="1200" dirty="0">
                <a:solidFill>
                  <a:srgbClr val="4F575D"/>
                </a:solidFill>
              </a:rPr>
            </a:br>
            <a:r>
              <a:rPr lang="en-GB" sz="1200" dirty="0">
                <a:solidFill>
                  <a:srgbClr val="4F575D"/>
                </a:solidFill>
              </a:rPr>
              <a:t>the estimate was prepared using the definitions in CIM Definition Standards (10 May 2014).</a:t>
            </a:r>
          </a:p>
          <a:p>
            <a:pPr lvl="1">
              <a:lnSpc>
                <a:spcPts val="1440"/>
              </a:lnSpc>
              <a:spcBef>
                <a:spcPts val="300"/>
              </a:spcBef>
              <a:spcAft>
                <a:spcPts val="200"/>
              </a:spcAft>
            </a:pPr>
            <a:r>
              <a:rPr lang="en-GB" sz="1200" dirty="0">
                <a:solidFill>
                  <a:srgbClr val="4F575D"/>
                </a:solidFill>
              </a:rPr>
              <a:t>All figures are rounded to reflect the relative accuracy of the estimate and therefore numbers may not appear to add precisely.</a:t>
            </a:r>
          </a:p>
          <a:p>
            <a:pPr lvl="1">
              <a:lnSpc>
                <a:spcPts val="1440"/>
              </a:lnSpc>
              <a:spcBef>
                <a:spcPts val="300"/>
              </a:spcBef>
              <a:spcAft>
                <a:spcPts val="200"/>
              </a:spcAft>
            </a:pPr>
            <a:r>
              <a:rPr lang="en-GB" sz="1200" dirty="0">
                <a:solidFill>
                  <a:srgbClr val="4F575D"/>
                </a:solidFill>
              </a:rPr>
              <a:t>Mineral Resources that are not Mineral Reserves do not have demonstrated economic viability.</a:t>
            </a:r>
          </a:p>
          <a:p>
            <a:pPr lvl="1">
              <a:lnSpc>
                <a:spcPts val="1440"/>
              </a:lnSpc>
              <a:spcBef>
                <a:spcPts val="300"/>
              </a:spcBef>
              <a:spcAft>
                <a:spcPts val="200"/>
              </a:spcAft>
            </a:pPr>
            <a:r>
              <a:rPr lang="en-GB" sz="1200" dirty="0">
                <a:solidFill>
                  <a:srgbClr val="4F575D"/>
                </a:solidFill>
              </a:rPr>
              <a:t>Mineral Resources for leach material are based on prices of US$3.50/lb copper, US$1,650/oz gold and US$22/oz silver</a:t>
            </a:r>
          </a:p>
          <a:p>
            <a:pPr lvl="1">
              <a:lnSpc>
                <a:spcPts val="1440"/>
              </a:lnSpc>
              <a:spcBef>
                <a:spcPts val="300"/>
              </a:spcBef>
              <a:spcAft>
                <a:spcPts val="200"/>
              </a:spcAft>
            </a:pPr>
            <a:r>
              <a:rPr lang="en-GB" sz="1200" dirty="0">
                <a:solidFill>
                  <a:srgbClr val="4F575D"/>
                </a:solidFill>
              </a:rPr>
              <a:t>Mineral Resources for mill material are based on prices of US$3.50/lb copper, US$1,650/oz gold, US$22/oz silver, and US$12.00/lb moly.</a:t>
            </a:r>
          </a:p>
          <a:p>
            <a:pPr lvl="1">
              <a:lnSpc>
                <a:spcPts val="1440"/>
              </a:lnSpc>
              <a:spcBef>
                <a:spcPts val="300"/>
              </a:spcBef>
              <a:spcAft>
                <a:spcPts val="200"/>
              </a:spcAft>
            </a:pPr>
            <a:r>
              <a:rPr lang="en-GB" sz="1200" dirty="0">
                <a:solidFill>
                  <a:srgbClr val="4F575D"/>
                </a:solidFill>
              </a:rPr>
              <a:t>Mineral Resources are based on NSR cut-off of C$6.61/t for leach material and C$6.11/t for mill material.</a:t>
            </a:r>
          </a:p>
          <a:p>
            <a:pPr lvl="1">
              <a:lnSpc>
                <a:spcPts val="1440"/>
              </a:lnSpc>
              <a:spcBef>
                <a:spcPts val="300"/>
              </a:spcBef>
              <a:spcAft>
                <a:spcPts val="200"/>
              </a:spcAft>
            </a:pPr>
            <a:r>
              <a:rPr lang="en-GB" sz="1200" dirty="0">
                <a:solidFill>
                  <a:srgbClr val="4F575D"/>
                </a:solidFill>
              </a:rPr>
              <a:t>NSR value for leach material is as follows: </a:t>
            </a:r>
          </a:p>
          <a:p>
            <a:pPr lvl="2">
              <a:lnSpc>
                <a:spcPts val="1440"/>
              </a:lnSpc>
              <a:spcBef>
                <a:spcPts val="300"/>
              </a:spcBef>
              <a:spcAft>
                <a:spcPts val="200"/>
              </a:spcAft>
              <a:buSzPct val="120000"/>
            </a:pPr>
            <a:r>
              <a:rPr lang="en-GB" sz="1050" dirty="0">
                <a:solidFill>
                  <a:srgbClr val="4F575D"/>
                </a:solidFill>
              </a:rPr>
              <a:t>NSR (C$/t) = $15.21 x copper (%) + $50.51 x gold (g/t) + $0.210 x silver (g/t), based on copper recovery of 18%, gold recovery of 80% and silver recovery of 26%.</a:t>
            </a:r>
          </a:p>
        </p:txBody>
      </p:sp>
      <p:sp>
        <p:nvSpPr>
          <p:cNvPr id="4" name="Slide Number Placeholder 3">
            <a:extLst>
              <a:ext uri="{FF2B5EF4-FFF2-40B4-BE49-F238E27FC236}">
                <a16:creationId xmlns:a16="http://schemas.microsoft.com/office/drawing/2014/main" id="{01A714C3-B389-574D-8CF5-1E66FA9D4EA0}"/>
              </a:ext>
            </a:extLst>
          </p:cNvPr>
          <p:cNvSpPr>
            <a:spLocks noGrp="1"/>
          </p:cNvSpPr>
          <p:nvPr>
            <p:ph type="sldNum" sz="quarter" idx="12"/>
          </p:nvPr>
        </p:nvSpPr>
        <p:spPr/>
        <p:txBody>
          <a:bodyPr/>
          <a:lstStyle/>
          <a:p>
            <a:fld id="{994B6BF7-2D39-B347-90E1-8D5E032AA1EA}" type="slidenum">
              <a:rPr lang="en-ES" smtClean="0"/>
              <a:t>30</a:t>
            </a:fld>
            <a:endParaRPr lang="en-ES"/>
          </a:p>
        </p:txBody>
      </p:sp>
      <p:sp>
        <p:nvSpPr>
          <p:cNvPr id="5" name="Rectangle 4">
            <a:extLst>
              <a:ext uri="{FF2B5EF4-FFF2-40B4-BE49-F238E27FC236}">
                <a16:creationId xmlns:a16="http://schemas.microsoft.com/office/drawing/2014/main" id="{CF103894-5C3F-E546-B0A9-ED838E6D5122}"/>
              </a:ext>
            </a:extLst>
          </p:cNvPr>
          <p:cNvSpPr/>
          <p:nvPr/>
        </p:nvSpPr>
        <p:spPr>
          <a:xfrm>
            <a:off x="123254" y="935297"/>
            <a:ext cx="9826607" cy="369332"/>
          </a:xfrm>
          <a:prstGeom prst="rect">
            <a:avLst/>
          </a:prstGeom>
        </p:spPr>
        <p:txBody>
          <a:bodyPr wrap="square" lIns="91440" tIns="45720" rIns="91440" bIns="45720" anchor="t">
            <a:spAutoFit/>
          </a:bodyPr>
          <a:lstStyle/>
          <a:p>
            <a:pPr marL="0" lvl="1">
              <a:buClr>
                <a:srgbClr val="A6610C"/>
              </a:buClr>
            </a:pPr>
            <a:r>
              <a:rPr lang="en-US" b="1" dirty="0">
                <a:solidFill>
                  <a:srgbClr val="A6610D"/>
                </a:solidFill>
              </a:rPr>
              <a:t>“Casino Copper-Gold Feasibility Study”</a:t>
            </a:r>
          </a:p>
        </p:txBody>
      </p:sp>
      <p:sp>
        <p:nvSpPr>
          <p:cNvPr id="7" name="Content Placeholder 2">
            <a:extLst>
              <a:ext uri="{FF2B5EF4-FFF2-40B4-BE49-F238E27FC236}">
                <a16:creationId xmlns:a16="http://schemas.microsoft.com/office/drawing/2014/main" id="{CAEE58EF-DE5A-5049-B300-55598426714C}"/>
              </a:ext>
            </a:extLst>
          </p:cNvPr>
          <p:cNvSpPr txBox="1">
            <a:spLocks/>
          </p:cNvSpPr>
          <p:nvPr/>
        </p:nvSpPr>
        <p:spPr>
          <a:xfrm>
            <a:off x="6370864" y="1124133"/>
            <a:ext cx="5551244" cy="3708708"/>
          </a:xfrm>
          <a:prstGeom prst="rect">
            <a:avLst/>
          </a:prstGeom>
        </p:spPr>
        <p:txBody>
          <a:bodyPr vert="horz" lIns="91440" tIns="45720" rIns="91440" bIns="45720" numCol="1" spcCol="108000" rtlCol="0">
            <a:spAutoFit/>
          </a:bodyPr>
          <a:lstStyle>
            <a:lvl1pPr marL="228600" indent="-228600" algn="l" defTabSz="914400" rtl="0" eaLnBrk="1" latinLnBrk="0" hangingPunct="1">
              <a:lnSpc>
                <a:spcPts val="2200"/>
              </a:lnSpc>
              <a:spcBef>
                <a:spcPts val="1000"/>
              </a:spcBef>
              <a:buSzPct val="80000"/>
              <a:buFontTx/>
              <a:buBlip>
                <a:blip r:embed="rId3"/>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432000" indent="-180000" algn="l" defTabSz="914400" rtl="0" eaLnBrk="1" latinLnBrk="0" hangingPunct="1">
              <a:lnSpc>
                <a:spcPts val="2000"/>
              </a:lnSpc>
              <a:spcBef>
                <a:spcPts val="500"/>
              </a:spcBef>
              <a:spcAft>
                <a:spcPts val="300"/>
              </a:spcAft>
              <a:buClr>
                <a:srgbClr val="A6610D"/>
              </a:buClr>
              <a:buSzPct val="120000"/>
              <a:buFont typeface="Arial" panose="020B0604020202020204" pitchFamily="34" charset="0"/>
              <a:buChar char="•"/>
              <a:defRPr sz="16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12000" indent="-144000" algn="l" defTabSz="914400" rtl="0" eaLnBrk="1" latinLnBrk="0" hangingPunct="1">
              <a:lnSpc>
                <a:spcPts val="1800"/>
              </a:lnSpc>
              <a:spcBef>
                <a:spcPts val="500"/>
              </a:spcBef>
              <a:buClr>
                <a:srgbClr val="A6610D"/>
              </a:buClr>
              <a:buSzPct val="100000"/>
              <a:buFont typeface="System Font Regular"/>
              <a:buChar char="-"/>
              <a:defRPr sz="14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SzPct val="80000"/>
              <a:buFontTx/>
              <a:buBlip>
                <a:blip r:embed="rId3"/>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SzPct val="80000"/>
              <a:buFontTx/>
              <a:buBlip>
                <a:blip r:embed="rId3"/>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ts val="1440"/>
              </a:lnSpc>
              <a:spcBef>
                <a:spcPts val="300"/>
              </a:spcBef>
              <a:spcAft>
                <a:spcPts val="200"/>
              </a:spcAft>
            </a:pPr>
            <a:r>
              <a:rPr lang="en-GB" sz="1200" dirty="0">
                <a:solidFill>
                  <a:srgbClr val="4F575D"/>
                </a:solidFill>
              </a:rPr>
              <a:t>NSR value for hypogene sulphide mill material is:</a:t>
            </a:r>
          </a:p>
          <a:p>
            <a:pPr lvl="2">
              <a:lnSpc>
                <a:spcPts val="1440"/>
              </a:lnSpc>
              <a:spcBef>
                <a:spcPts val="300"/>
              </a:spcBef>
              <a:spcAft>
                <a:spcPts val="200"/>
              </a:spcAft>
              <a:buSzPct val="120000"/>
            </a:pPr>
            <a:r>
              <a:rPr lang="en-GB" sz="1050" dirty="0">
                <a:solidFill>
                  <a:srgbClr val="4F575D"/>
                </a:solidFill>
              </a:rPr>
              <a:t>NSR (C$/t) = $73.81 x copper (%) + $41.16 x gold (g/t) + $213.78 x moly (%) + 0.386 x silver (g/t), based on recoveries of 92.2% copper, 66% gold, 50% silver and 78.6% moly.</a:t>
            </a:r>
          </a:p>
          <a:p>
            <a:pPr lvl="1">
              <a:lnSpc>
                <a:spcPts val="1440"/>
              </a:lnSpc>
              <a:spcBef>
                <a:spcPts val="300"/>
              </a:spcBef>
              <a:spcAft>
                <a:spcPts val="200"/>
              </a:spcAft>
            </a:pPr>
            <a:r>
              <a:rPr lang="en-GB" sz="1200" dirty="0">
                <a:solidFill>
                  <a:srgbClr val="4F575D"/>
                </a:solidFill>
              </a:rPr>
              <a:t>NSR value for supergene mill material is:</a:t>
            </a:r>
          </a:p>
          <a:p>
            <a:pPr lvl="2">
              <a:lnSpc>
                <a:spcPts val="1440"/>
              </a:lnSpc>
              <a:spcBef>
                <a:spcPts val="300"/>
              </a:spcBef>
              <a:spcAft>
                <a:spcPts val="200"/>
              </a:spcAft>
              <a:buSzPct val="120000"/>
            </a:pPr>
            <a:r>
              <a:rPr lang="en-GB" sz="1050" dirty="0">
                <a:solidFill>
                  <a:srgbClr val="4F575D"/>
                </a:solidFill>
              </a:rPr>
              <a:t>NSR (C$/t) = $80.06 x recoverable copper (%) + $43.03 x gold (g/t) + $142.11 x moly (%) + 0.464 x silver (g/t), based on recoveries of 69% gold, 60% silver and 52.3% moly. Recoverable copper = 0.94 x (total copper – soluble copper).</a:t>
            </a:r>
          </a:p>
          <a:p>
            <a:pPr lvl="1">
              <a:lnSpc>
                <a:spcPts val="1440"/>
              </a:lnSpc>
              <a:spcBef>
                <a:spcPts val="300"/>
              </a:spcBef>
              <a:spcAft>
                <a:spcPts val="200"/>
              </a:spcAft>
            </a:pPr>
            <a:r>
              <a:rPr lang="en-GB" sz="1200" dirty="0">
                <a:solidFill>
                  <a:srgbClr val="4F575D"/>
                </a:solidFill>
              </a:rPr>
              <a:t>Mineral Resources are reported in relation to a conceptual constraining pit shell in order to demonstrate reasonable prospects for eventual economic extraction, as required by the definition of Mineral Resource in NI 43-101; mineralization lying outside of the pit shell is excluded from the Mineral Resource.</a:t>
            </a:r>
          </a:p>
          <a:p>
            <a:pPr lvl="1">
              <a:lnSpc>
                <a:spcPts val="1440"/>
              </a:lnSpc>
              <a:spcBef>
                <a:spcPts val="300"/>
              </a:spcBef>
              <a:spcAft>
                <a:spcPts val="200"/>
              </a:spcAft>
            </a:pPr>
            <a:r>
              <a:rPr lang="en-GB" sz="1200" dirty="0">
                <a:solidFill>
                  <a:srgbClr val="4F575D"/>
                </a:solidFill>
              </a:rPr>
              <a:t>AuEq and CuEq values are based on prices of US$3.50/lb copper, US$1,650/oz gold, US$22/oz silver, and US$12.00/lb moly, and account for all metal recoveries and smelting/refining charges.</a:t>
            </a:r>
          </a:p>
          <a:p>
            <a:pPr lvl="1">
              <a:lnSpc>
                <a:spcPts val="1440"/>
              </a:lnSpc>
              <a:spcBef>
                <a:spcPts val="300"/>
              </a:spcBef>
              <a:spcAft>
                <a:spcPts val="200"/>
              </a:spcAft>
            </a:pPr>
            <a:r>
              <a:rPr lang="en-GB" sz="1200" dirty="0">
                <a:solidFill>
                  <a:srgbClr val="4F575D"/>
                </a:solidFill>
              </a:rPr>
              <a:t>The NSR calculations also account for smelting and refining charges and payables.</a:t>
            </a:r>
          </a:p>
        </p:txBody>
      </p:sp>
    </p:spTree>
    <p:extLst>
      <p:ext uri="{BB962C8B-B14F-4D97-AF65-F5344CB8AC3E}">
        <p14:creationId xmlns:p14="http://schemas.microsoft.com/office/powerpoint/2010/main" val="655893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D971C-61CF-8940-866F-3D74AD2C1EEA}"/>
              </a:ext>
            </a:extLst>
          </p:cNvPr>
          <p:cNvSpPr>
            <a:spLocks noGrp="1"/>
          </p:cNvSpPr>
          <p:nvPr>
            <p:ph type="title"/>
          </p:nvPr>
        </p:nvSpPr>
        <p:spPr/>
        <p:txBody>
          <a:bodyPr/>
          <a:lstStyle/>
          <a:p>
            <a:r>
              <a:rPr lang="en-GB" dirty="0"/>
              <a:t>NOTES</a:t>
            </a:r>
            <a:endParaRPr lang="en-ES"/>
          </a:p>
        </p:txBody>
      </p:sp>
      <p:sp>
        <p:nvSpPr>
          <p:cNvPr id="3" name="Content Placeholder 2">
            <a:extLst>
              <a:ext uri="{FF2B5EF4-FFF2-40B4-BE49-F238E27FC236}">
                <a16:creationId xmlns:a16="http://schemas.microsoft.com/office/drawing/2014/main" id="{E19775CE-8948-D742-A1DD-FD7194B49FE9}"/>
              </a:ext>
            </a:extLst>
          </p:cNvPr>
          <p:cNvSpPr>
            <a:spLocks noGrp="1"/>
          </p:cNvSpPr>
          <p:nvPr>
            <p:ph idx="1"/>
          </p:nvPr>
        </p:nvSpPr>
        <p:spPr>
          <a:xfrm>
            <a:off x="269892" y="1389915"/>
            <a:ext cx="5826108" cy="4080604"/>
          </a:xfrm>
        </p:spPr>
        <p:txBody>
          <a:bodyPr numCol="1" spcCol="108000"/>
          <a:lstStyle/>
          <a:p>
            <a:pPr>
              <a:lnSpc>
                <a:spcPts val="1440"/>
              </a:lnSpc>
              <a:spcBef>
                <a:spcPts val="300"/>
              </a:spcBef>
              <a:spcAft>
                <a:spcPts val="200"/>
              </a:spcAft>
            </a:pPr>
            <a:r>
              <a:rPr lang="en-GB" sz="1200" dirty="0">
                <a:solidFill>
                  <a:srgbClr val="4F575D"/>
                </a:solidFill>
              </a:rPr>
              <a:t>Mineral Reserve</a:t>
            </a:r>
          </a:p>
          <a:p>
            <a:pPr lvl="1">
              <a:lnSpc>
                <a:spcPts val="1440"/>
              </a:lnSpc>
              <a:spcBef>
                <a:spcPts val="300"/>
              </a:spcBef>
              <a:spcAft>
                <a:spcPts val="200"/>
              </a:spcAft>
            </a:pPr>
            <a:r>
              <a:rPr lang="en-US" sz="1200" dirty="0">
                <a:solidFill>
                  <a:srgbClr val="4F575D"/>
                </a:solidFill>
              </a:rPr>
              <a:t>The Mineral Reserve estimate has an effective date of June 13, 2022 and was prepared using the CIM Definition Standards (10 May 2014).</a:t>
            </a:r>
          </a:p>
          <a:p>
            <a:pPr lvl="1">
              <a:lnSpc>
                <a:spcPts val="1440"/>
              </a:lnSpc>
              <a:spcBef>
                <a:spcPts val="300"/>
              </a:spcBef>
              <a:spcAft>
                <a:spcPts val="200"/>
              </a:spcAft>
            </a:pPr>
            <a:r>
              <a:rPr lang="en-US" sz="1200" dirty="0">
                <a:solidFill>
                  <a:srgbClr val="4F575D"/>
                </a:solidFill>
              </a:rPr>
              <a:t>Columns may not sum exactly due to rounding.</a:t>
            </a:r>
          </a:p>
          <a:p>
            <a:pPr lvl="1">
              <a:lnSpc>
                <a:spcPts val="1440"/>
              </a:lnSpc>
              <a:spcBef>
                <a:spcPts val="300"/>
              </a:spcBef>
              <a:spcAft>
                <a:spcPts val="200"/>
              </a:spcAft>
            </a:pPr>
            <a:r>
              <a:rPr lang="en-US" sz="1200" dirty="0">
                <a:solidFill>
                  <a:srgbClr val="4F575D"/>
                </a:solidFill>
              </a:rPr>
              <a:t>Mineral Reserves are based on commodity prices of US$3.25/lb Cu, US$1,550/oz Au, US$12.00/lb Mo, and US$22.00/oz Ag.</a:t>
            </a:r>
          </a:p>
          <a:p>
            <a:pPr lvl="1">
              <a:lnSpc>
                <a:spcPts val="1440"/>
              </a:lnSpc>
              <a:spcBef>
                <a:spcPts val="300"/>
              </a:spcBef>
              <a:spcAft>
                <a:spcPts val="200"/>
              </a:spcAft>
            </a:pPr>
            <a:r>
              <a:rPr lang="en-US" sz="1200" dirty="0">
                <a:solidFill>
                  <a:srgbClr val="4F575D"/>
                </a:solidFill>
              </a:rPr>
              <a:t>Mineral Reserves amenable to milling are based on NSR cutoffs that vary by time period to balance mine and plant production capacities. They range from a low of $6.11/t to a high of $25.00/t.</a:t>
            </a:r>
          </a:p>
          <a:p>
            <a:pPr lvl="1">
              <a:lnSpc>
                <a:spcPts val="1440"/>
              </a:lnSpc>
              <a:spcBef>
                <a:spcPts val="300"/>
              </a:spcBef>
              <a:spcAft>
                <a:spcPts val="200"/>
              </a:spcAft>
            </a:pPr>
            <a:r>
              <a:rPr lang="en-US" sz="1200" dirty="0">
                <a:solidFill>
                  <a:srgbClr val="4F575D"/>
                </a:solidFill>
              </a:rPr>
              <a:t>NSR value for supergene (SOX and SUS) mill material is </a:t>
            </a:r>
          </a:p>
          <a:p>
            <a:pPr lvl="2">
              <a:lnSpc>
                <a:spcPts val="1440"/>
              </a:lnSpc>
              <a:spcBef>
                <a:spcPts val="300"/>
              </a:spcBef>
              <a:spcAft>
                <a:spcPts val="200"/>
              </a:spcAft>
            </a:pPr>
            <a:r>
              <a:rPr lang="en-US" sz="1000" dirty="0">
                <a:solidFill>
                  <a:srgbClr val="4F575D"/>
                </a:solidFill>
              </a:rPr>
              <a:t>NSR (C$/t) = $73.63 x recoverable copper (%) + $40.41 x gold (g/t) + $142.11 x moly (%) + 0.464 x silver (g/t), based on recoveries of 69% gold, 52.3% molybdenum and 60% silver. Recoverable copper = 0.94 x (total copper – soluble copper).</a:t>
            </a:r>
          </a:p>
          <a:p>
            <a:pPr lvl="1">
              <a:lnSpc>
                <a:spcPts val="1440"/>
              </a:lnSpc>
              <a:spcBef>
                <a:spcPts val="300"/>
              </a:spcBef>
              <a:spcAft>
                <a:spcPts val="200"/>
              </a:spcAft>
            </a:pPr>
            <a:r>
              <a:rPr lang="en-US" sz="1200" dirty="0">
                <a:solidFill>
                  <a:srgbClr val="4F575D"/>
                </a:solidFill>
              </a:rPr>
              <a:t>NSR value for hypogene (HYP) mill material is </a:t>
            </a:r>
          </a:p>
          <a:p>
            <a:pPr lvl="2">
              <a:lnSpc>
                <a:spcPts val="1440"/>
              </a:lnSpc>
              <a:spcBef>
                <a:spcPts val="300"/>
              </a:spcBef>
              <a:spcAft>
                <a:spcPts val="200"/>
              </a:spcAft>
            </a:pPr>
            <a:r>
              <a:rPr lang="en-US" sz="1000" dirty="0">
                <a:solidFill>
                  <a:srgbClr val="4F575D"/>
                </a:solidFill>
              </a:rPr>
              <a:t>NSR (C$/t) = $67.88 x copper (%) + $38.66 x gold (g/t) + $213.78 x moly (%) + $0.386 x silver (g/t), based on recoveries of 92.2% copper, 66% gold, 78.6% molybdenum and 50% silver.</a:t>
            </a:r>
          </a:p>
          <a:p>
            <a:pPr lvl="1">
              <a:lnSpc>
                <a:spcPts val="1440"/>
              </a:lnSpc>
              <a:spcBef>
                <a:spcPts val="300"/>
              </a:spcBef>
              <a:spcAft>
                <a:spcPts val="200"/>
              </a:spcAft>
            </a:pPr>
            <a:r>
              <a:rPr lang="en-US" sz="1200" dirty="0">
                <a:solidFill>
                  <a:srgbClr val="4F575D"/>
                </a:solidFill>
              </a:rPr>
              <a:t>Mineral Reserves amenable to heap leaching are based on an NSR cutoff of $6.61/t.</a:t>
            </a:r>
          </a:p>
        </p:txBody>
      </p:sp>
      <p:sp>
        <p:nvSpPr>
          <p:cNvPr id="4" name="Slide Number Placeholder 3">
            <a:extLst>
              <a:ext uri="{FF2B5EF4-FFF2-40B4-BE49-F238E27FC236}">
                <a16:creationId xmlns:a16="http://schemas.microsoft.com/office/drawing/2014/main" id="{01A714C3-B389-574D-8CF5-1E66FA9D4EA0}"/>
              </a:ext>
            </a:extLst>
          </p:cNvPr>
          <p:cNvSpPr>
            <a:spLocks noGrp="1"/>
          </p:cNvSpPr>
          <p:nvPr>
            <p:ph type="sldNum" sz="quarter" idx="12"/>
          </p:nvPr>
        </p:nvSpPr>
        <p:spPr/>
        <p:txBody>
          <a:bodyPr/>
          <a:lstStyle/>
          <a:p>
            <a:fld id="{994B6BF7-2D39-B347-90E1-8D5E032AA1EA}" type="slidenum">
              <a:rPr lang="en-ES" smtClean="0"/>
              <a:t>31</a:t>
            </a:fld>
            <a:endParaRPr lang="en-ES"/>
          </a:p>
        </p:txBody>
      </p:sp>
      <p:sp>
        <p:nvSpPr>
          <p:cNvPr id="5" name="Rectangle 4">
            <a:extLst>
              <a:ext uri="{FF2B5EF4-FFF2-40B4-BE49-F238E27FC236}">
                <a16:creationId xmlns:a16="http://schemas.microsoft.com/office/drawing/2014/main" id="{CF103894-5C3F-E546-B0A9-ED838E6D5122}"/>
              </a:ext>
            </a:extLst>
          </p:cNvPr>
          <p:cNvSpPr/>
          <p:nvPr/>
        </p:nvSpPr>
        <p:spPr>
          <a:xfrm>
            <a:off x="123254" y="935297"/>
            <a:ext cx="9826607" cy="369332"/>
          </a:xfrm>
          <a:prstGeom prst="rect">
            <a:avLst/>
          </a:prstGeom>
        </p:spPr>
        <p:txBody>
          <a:bodyPr wrap="square" lIns="91440" tIns="45720" rIns="91440" bIns="45720" anchor="t">
            <a:spAutoFit/>
          </a:bodyPr>
          <a:lstStyle/>
          <a:p>
            <a:pPr marL="0" lvl="1">
              <a:buClr>
                <a:srgbClr val="A6610C"/>
              </a:buClr>
            </a:pPr>
            <a:r>
              <a:rPr lang="en-US" b="1" dirty="0">
                <a:solidFill>
                  <a:srgbClr val="A6610D"/>
                </a:solidFill>
              </a:rPr>
              <a:t>“Casino Copper-Gold Feasibility Study”</a:t>
            </a:r>
          </a:p>
        </p:txBody>
      </p:sp>
      <p:sp>
        <p:nvSpPr>
          <p:cNvPr id="6" name="Rectangle 5">
            <a:extLst>
              <a:ext uri="{FF2B5EF4-FFF2-40B4-BE49-F238E27FC236}">
                <a16:creationId xmlns:a16="http://schemas.microsoft.com/office/drawing/2014/main" id="{146C8E40-5C25-034E-877C-2FA6FB08008C}"/>
              </a:ext>
            </a:extLst>
          </p:cNvPr>
          <p:cNvSpPr/>
          <p:nvPr/>
        </p:nvSpPr>
        <p:spPr>
          <a:xfrm>
            <a:off x="6468701" y="3012327"/>
            <a:ext cx="5496287" cy="369332"/>
          </a:xfrm>
          <a:prstGeom prst="rect">
            <a:avLst/>
          </a:prstGeom>
        </p:spPr>
        <p:txBody>
          <a:bodyPr wrap="square" lIns="91440" tIns="45720" rIns="91440" bIns="45720" anchor="t">
            <a:spAutoFit/>
          </a:bodyPr>
          <a:lstStyle/>
          <a:p>
            <a:pPr marL="0" lvl="1">
              <a:buClr>
                <a:srgbClr val="A6610C"/>
              </a:buClr>
            </a:pPr>
            <a:r>
              <a:rPr lang="en-US" b="1" dirty="0">
                <a:solidFill>
                  <a:srgbClr val="A6610D"/>
                </a:solidFill>
              </a:rPr>
              <a:t>Other technical information in this presentation:</a:t>
            </a:r>
          </a:p>
        </p:txBody>
      </p:sp>
      <p:sp>
        <p:nvSpPr>
          <p:cNvPr id="7" name="Content Placeholder 2">
            <a:extLst>
              <a:ext uri="{FF2B5EF4-FFF2-40B4-BE49-F238E27FC236}">
                <a16:creationId xmlns:a16="http://schemas.microsoft.com/office/drawing/2014/main" id="{CAEE58EF-DE5A-5049-B300-55598426714C}"/>
              </a:ext>
            </a:extLst>
          </p:cNvPr>
          <p:cNvSpPr txBox="1">
            <a:spLocks/>
          </p:cNvSpPr>
          <p:nvPr/>
        </p:nvSpPr>
        <p:spPr>
          <a:xfrm>
            <a:off x="6370864" y="1124133"/>
            <a:ext cx="5551244" cy="1964640"/>
          </a:xfrm>
          <a:prstGeom prst="rect">
            <a:avLst/>
          </a:prstGeom>
        </p:spPr>
        <p:txBody>
          <a:bodyPr vert="horz" lIns="91440" tIns="45720" rIns="91440" bIns="45720" numCol="1" spcCol="108000" rtlCol="0">
            <a:spAutoFit/>
          </a:bodyPr>
          <a:lstStyle>
            <a:lvl1pPr marL="228600" indent="-228600" algn="l" defTabSz="914400" rtl="0" eaLnBrk="1" latinLnBrk="0" hangingPunct="1">
              <a:lnSpc>
                <a:spcPts val="2200"/>
              </a:lnSpc>
              <a:spcBef>
                <a:spcPts val="1000"/>
              </a:spcBef>
              <a:buSzPct val="80000"/>
              <a:buFontTx/>
              <a:buBlip>
                <a:blip r:embed="rId3"/>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432000" indent="-180000" algn="l" defTabSz="914400" rtl="0" eaLnBrk="1" latinLnBrk="0" hangingPunct="1">
              <a:lnSpc>
                <a:spcPts val="2000"/>
              </a:lnSpc>
              <a:spcBef>
                <a:spcPts val="500"/>
              </a:spcBef>
              <a:spcAft>
                <a:spcPts val="300"/>
              </a:spcAft>
              <a:buClr>
                <a:srgbClr val="A6610D"/>
              </a:buClr>
              <a:buSzPct val="120000"/>
              <a:buFont typeface="Arial" panose="020B0604020202020204" pitchFamily="34" charset="0"/>
              <a:buChar char="•"/>
              <a:defRPr sz="16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12000" indent="-144000" algn="l" defTabSz="914400" rtl="0" eaLnBrk="1" latinLnBrk="0" hangingPunct="1">
              <a:lnSpc>
                <a:spcPts val="1800"/>
              </a:lnSpc>
              <a:spcBef>
                <a:spcPts val="500"/>
              </a:spcBef>
              <a:buClr>
                <a:srgbClr val="A6610D"/>
              </a:buClr>
              <a:buSzPct val="100000"/>
              <a:buFont typeface="System Font Regular"/>
              <a:buChar char="-"/>
              <a:defRPr sz="14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SzPct val="80000"/>
              <a:buFontTx/>
              <a:buBlip>
                <a:blip r:embed="rId3"/>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SzPct val="80000"/>
              <a:buFontTx/>
              <a:buBlip>
                <a:blip r:embed="rId3"/>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ts val="1440"/>
              </a:lnSpc>
              <a:spcBef>
                <a:spcPts val="300"/>
              </a:spcBef>
              <a:spcAft>
                <a:spcPts val="200"/>
              </a:spcAft>
            </a:pPr>
            <a:r>
              <a:rPr lang="en-US" sz="1200" dirty="0">
                <a:solidFill>
                  <a:srgbClr val="4F575D"/>
                </a:solidFill>
              </a:rPr>
              <a:t>NSR value for leach material is </a:t>
            </a:r>
          </a:p>
          <a:p>
            <a:pPr lvl="2">
              <a:lnSpc>
                <a:spcPts val="1440"/>
              </a:lnSpc>
              <a:spcBef>
                <a:spcPts val="300"/>
              </a:spcBef>
              <a:spcAft>
                <a:spcPts val="200"/>
              </a:spcAft>
            </a:pPr>
            <a:r>
              <a:rPr lang="en-US" sz="1000" dirty="0">
                <a:solidFill>
                  <a:srgbClr val="4F575D"/>
                </a:solidFill>
              </a:rPr>
              <a:t>NSR (C$/t) = $14.05 x copper (%) + $47.44 x gold (g/t) + $0.210 x silver (g/t), based on recoveries of 18% copper, 80% gold and 26% silver.</a:t>
            </a:r>
          </a:p>
          <a:p>
            <a:pPr lvl="1">
              <a:lnSpc>
                <a:spcPts val="1440"/>
              </a:lnSpc>
              <a:spcBef>
                <a:spcPts val="300"/>
              </a:spcBef>
              <a:spcAft>
                <a:spcPts val="200"/>
              </a:spcAft>
            </a:pPr>
            <a:r>
              <a:rPr lang="en-US" sz="1200" dirty="0">
                <a:solidFill>
                  <a:srgbClr val="4F575D"/>
                </a:solidFill>
              </a:rPr>
              <a:t>AuEq and CuEq values are based on prices of US$ 3.25/lb Cu, US$1,550/oz Au, US$12.00/lb Mo, and US$22.00/oz Ag, and account for all metal recoveries and smelting/refining charges.</a:t>
            </a:r>
          </a:p>
          <a:p>
            <a:pPr lvl="1">
              <a:lnSpc>
                <a:spcPts val="1440"/>
              </a:lnSpc>
              <a:spcBef>
                <a:spcPts val="300"/>
              </a:spcBef>
              <a:spcAft>
                <a:spcPts val="200"/>
              </a:spcAft>
            </a:pPr>
            <a:r>
              <a:rPr lang="en-US" sz="1200" dirty="0">
                <a:solidFill>
                  <a:srgbClr val="4F575D"/>
                </a:solidFill>
              </a:rPr>
              <a:t>The NSR calculations also account for smelter/refinery treatment charges and payables.</a:t>
            </a:r>
            <a:endParaRPr lang="en-GB" sz="1200" dirty="0">
              <a:solidFill>
                <a:srgbClr val="4F575D"/>
              </a:solidFill>
            </a:endParaRPr>
          </a:p>
          <a:p>
            <a:pPr lvl="1">
              <a:lnSpc>
                <a:spcPts val="1440"/>
              </a:lnSpc>
              <a:spcBef>
                <a:spcPts val="300"/>
              </a:spcBef>
              <a:spcAft>
                <a:spcPts val="200"/>
              </a:spcAft>
            </a:pPr>
            <a:endParaRPr lang="en-GB" sz="1200" dirty="0">
              <a:solidFill>
                <a:srgbClr val="4F575D"/>
              </a:solidFill>
            </a:endParaRPr>
          </a:p>
        </p:txBody>
      </p:sp>
      <p:sp>
        <p:nvSpPr>
          <p:cNvPr id="8" name="Content Placeholder 2">
            <a:extLst>
              <a:ext uri="{FF2B5EF4-FFF2-40B4-BE49-F238E27FC236}">
                <a16:creationId xmlns:a16="http://schemas.microsoft.com/office/drawing/2014/main" id="{8E11C3E4-FDA7-5C4F-B5B5-5F97FF0D4D95}"/>
              </a:ext>
            </a:extLst>
          </p:cNvPr>
          <p:cNvSpPr txBox="1">
            <a:spLocks/>
          </p:cNvSpPr>
          <p:nvPr/>
        </p:nvSpPr>
        <p:spPr>
          <a:xfrm>
            <a:off x="6535756" y="3422589"/>
            <a:ext cx="5551244" cy="1413207"/>
          </a:xfrm>
          <a:prstGeom prst="rect">
            <a:avLst/>
          </a:prstGeom>
        </p:spPr>
        <p:txBody>
          <a:bodyPr vert="horz" lIns="91440" tIns="45720" rIns="91440" bIns="45720" numCol="1" spcCol="108000" rtlCol="0">
            <a:spAutoFit/>
          </a:bodyPr>
          <a:lstStyle>
            <a:lvl1pPr marL="228600" indent="-228600" algn="l" defTabSz="914400" rtl="0" eaLnBrk="1" latinLnBrk="0" hangingPunct="1">
              <a:lnSpc>
                <a:spcPts val="2200"/>
              </a:lnSpc>
              <a:spcBef>
                <a:spcPts val="1000"/>
              </a:spcBef>
              <a:buSzPct val="80000"/>
              <a:buFontTx/>
              <a:buBlip>
                <a:blip r:embed="rId3"/>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432000" indent="-180000" algn="l" defTabSz="914400" rtl="0" eaLnBrk="1" latinLnBrk="0" hangingPunct="1">
              <a:lnSpc>
                <a:spcPts val="2000"/>
              </a:lnSpc>
              <a:spcBef>
                <a:spcPts val="500"/>
              </a:spcBef>
              <a:spcAft>
                <a:spcPts val="300"/>
              </a:spcAft>
              <a:buClr>
                <a:srgbClr val="A6610D"/>
              </a:buClr>
              <a:buSzPct val="120000"/>
              <a:buFont typeface="Arial" panose="020B0604020202020204" pitchFamily="34" charset="0"/>
              <a:buChar char="•"/>
              <a:defRPr sz="16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12000" indent="-144000" algn="l" defTabSz="914400" rtl="0" eaLnBrk="1" latinLnBrk="0" hangingPunct="1">
              <a:lnSpc>
                <a:spcPts val="1800"/>
              </a:lnSpc>
              <a:spcBef>
                <a:spcPts val="500"/>
              </a:spcBef>
              <a:buClr>
                <a:srgbClr val="A6610D"/>
              </a:buClr>
              <a:buSzPct val="100000"/>
              <a:buFont typeface="System Font Regular"/>
              <a:buChar char="-"/>
              <a:defRPr sz="14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SzPct val="80000"/>
              <a:buFontTx/>
              <a:buBlip>
                <a:blip r:embed="rId3"/>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SzPct val="80000"/>
              <a:buFontTx/>
              <a:buBlip>
                <a:blip r:embed="rId3"/>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indent="-228600">
              <a:lnSpc>
                <a:spcPts val="1440"/>
              </a:lnSpc>
              <a:spcBef>
                <a:spcPts val="300"/>
              </a:spcBef>
              <a:spcAft>
                <a:spcPts val="200"/>
              </a:spcAft>
              <a:buSzPct val="80000"/>
              <a:buBlip>
                <a:blip r:embed="rId3"/>
              </a:buBlip>
            </a:pPr>
            <a:r>
              <a:rPr lang="en-GB" sz="1200" dirty="0">
                <a:solidFill>
                  <a:srgbClr val="4F575D"/>
                </a:solidFill>
              </a:rPr>
              <a:t>Technical information regarding the Casino Copper-Gold Project contained in this presentation is based on the Casino Copper-Gold 2022 FS prepared by or under the supervision of the Qualified Persons noted previously.</a:t>
            </a:r>
          </a:p>
          <a:p>
            <a:pPr marL="228600" lvl="1" indent="-228600">
              <a:lnSpc>
                <a:spcPts val="1440"/>
              </a:lnSpc>
              <a:spcBef>
                <a:spcPts val="300"/>
              </a:spcBef>
              <a:spcAft>
                <a:spcPts val="200"/>
              </a:spcAft>
              <a:buSzPct val="80000"/>
              <a:buBlip>
                <a:blip r:embed="rId3"/>
              </a:buBlip>
            </a:pPr>
            <a:r>
              <a:rPr lang="en-GB" sz="1200" dirty="0">
                <a:solidFill>
                  <a:srgbClr val="4F575D"/>
                </a:solidFill>
              </a:rPr>
              <a:t>Copper equivalent calculations in this presentation, not associated with the Casino mineral resource or reserve, are based on: US$3.60/lb copper; US$1,700/oz gold; US$14/lb molybdenum; and US$22/oz silver with no accounting for metallurgical recovery.</a:t>
            </a:r>
          </a:p>
        </p:txBody>
      </p:sp>
    </p:spTree>
    <p:extLst>
      <p:ext uri="{BB962C8B-B14F-4D97-AF65-F5344CB8AC3E}">
        <p14:creationId xmlns:p14="http://schemas.microsoft.com/office/powerpoint/2010/main" val="29164665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C628C4-7CE6-BC40-8F0F-423DE04B366B}"/>
              </a:ext>
              <a:ext uri="{C183D7F6-B498-43B3-948B-1728B52AA6E4}">
                <adec:decorative xmlns:adec="http://schemas.microsoft.com/office/drawing/2017/decorative" val="1"/>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0" y="57665"/>
            <a:ext cx="12192000" cy="6805178"/>
          </a:xfrm>
          <a:prstGeom prst="rect">
            <a:avLst/>
          </a:prstGeom>
        </p:spPr>
      </p:pic>
      <p:grpSp>
        <p:nvGrpSpPr>
          <p:cNvPr id="5" name="Group 4">
            <a:extLst>
              <a:ext uri="{FF2B5EF4-FFF2-40B4-BE49-F238E27FC236}">
                <a16:creationId xmlns:a16="http://schemas.microsoft.com/office/drawing/2014/main" id="{CA3A6A62-A1B2-DF4D-9A0C-B01240885421}"/>
              </a:ext>
            </a:extLst>
          </p:cNvPr>
          <p:cNvGrpSpPr/>
          <p:nvPr/>
        </p:nvGrpSpPr>
        <p:grpSpPr>
          <a:xfrm>
            <a:off x="3260847" y="4896683"/>
            <a:ext cx="5672394" cy="1449861"/>
            <a:chOff x="-1" y="1179795"/>
            <a:chExt cx="5622561" cy="1360902"/>
          </a:xfrm>
        </p:grpSpPr>
        <p:pic>
          <p:nvPicPr>
            <p:cNvPr id="6" name="Picture 5">
              <a:extLst>
                <a:ext uri="{FF2B5EF4-FFF2-40B4-BE49-F238E27FC236}">
                  <a16:creationId xmlns:a16="http://schemas.microsoft.com/office/drawing/2014/main" id="{BD6DE51F-7F46-924A-B661-6143A8E0247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179795"/>
              <a:ext cx="5622559" cy="1360902"/>
            </a:xfrm>
            <a:prstGeom prst="rect">
              <a:avLst/>
            </a:prstGeom>
          </p:spPr>
        </p:pic>
        <p:pic>
          <p:nvPicPr>
            <p:cNvPr id="7" name="Picture 6">
              <a:extLst>
                <a:ext uri="{FF2B5EF4-FFF2-40B4-BE49-F238E27FC236}">
                  <a16:creationId xmlns:a16="http://schemas.microsoft.com/office/drawing/2014/main" id="{6180EFD6-7EED-0B47-A418-60EB0B96578D}"/>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 y="1317469"/>
              <a:ext cx="828325" cy="1039458"/>
            </a:xfrm>
            <a:prstGeom prst="rect">
              <a:avLst/>
            </a:prstGeom>
            <a:effectLst>
              <a:outerShdw blurRad="50800" dist="38100" dir="2700000" algn="tl" rotWithShape="0">
                <a:prstClr val="black">
                  <a:alpha val="40000"/>
                </a:prstClr>
              </a:outerShdw>
            </a:effectLst>
          </p:spPr>
        </p:pic>
      </p:grpSp>
      <p:sp>
        <p:nvSpPr>
          <p:cNvPr id="8" name="Rectangle 7">
            <a:extLst>
              <a:ext uri="{FF2B5EF4-FFF2-40B4-BE49-F238E27FC236}">
                <a16:creationId xmlns:a16="http://schemas.microsoft.com/office/drawing/2014/main" id="{A5997EC7-CF02-D342-AD77-5C6D1AD608C6}"/>
              </a:ext>
            </a:extLst>
          </p:cNvPr>
          <p:cNvSpPr/>
          <p:nvPr/>
        </p:nvSpPr>
        <p:spPr>
          <a:xfrm>
            <a:off x="3150296" y="4797830"/>
            <a:ext cx="5893496" cy="1631092"/>
          </a:xfrm>
          <a:prstGeom prst="rect">
            <a:avLst/>
          </a:prstGeom>
          <a:noFill/>
          <a:ln w="28575">
            <a:solidFill>
              <a:srgbClr val="A8B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01C910C4-E03B-DB46-8C7E-1E9D9F985D72}"/>
              </a:ext>
            </a:extLst>
          </p:cNvPr>
          <p:cNvCxnSpPr>
            <a:cxnSpLocks/>
            <a:stCxn id="8" idx="3"/>
          </p:cNvCxnSpPr>
          <p:nvPr/>
        </p:nvCxnSpPr>
        <p:spPr>
          <a:xfrm flipV="1">
            <a:off x="9043792" y="5588662"/>
            <a:ext cx="3148208" cy="24714"/>
          </a:xfrm>
          <a:prstGeom prst="line">
            <a:avLst/>
          </a:prstGeom>
          <a:ln w="28575">
            <a:solidFill>
              <a:srgbClr val="A8B1B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703EE08-2BA0-5149-B711-9601AAE463F9}"/>
              </a:ext>
            </a:extLst>
          </p:cNvPr>
          <p:cNvCxnSpPr>
            <a:cxnSpLocks/>
            <a:endCxn id="8" idx="1"/>
          </p:cNvCxnSpPr>
          <p:nvPr/>
        </p:nvCxnSpPr>
        <p:spPr>
          <a:xfrm>
            <a:off x="0" y="5588662"/>
            <a:ext cx="3150296" cy="24714"/>
          </a:xfrm>
          <a:prstGeom prst="line">
            <a:avLst/>
          </a:prstGeom>
          <a:ln w="28575">
            <a:solidFill>
              <a:srgbClr val="A8B1B3"/>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EECF345-2443-7546-91F9-2FF3CB5F1302}"/>
              </a:ext>
            </a:extLst>
          </p:cNvPr>
          <p:cNvSpPr/>
          <p:nvPr/>
        </p:nvSpPr>
        <p:spPr>
          <a:xfrm>
            <a:off x="3048000" y="5043356"/>
            <a:ext cx="6096000" cy="1148904"/>
          </a:xfrm>
          <a:prstGeom prst="rect">
            <a:avLst/>
          </a:prstGeom>
        </p:spPr>
        <p:txBody>
          <a:bodyPr>
            <a:spAutoFit/>
          </a:bodyPr>
          <a:lstStyle/>
          <a:p>
            <a:pPr algn="ctr">
              <a:lnSpc>
                <a:spcPts val="2520"/>
              </a:lnSpc>
            </a:pPr>
            <a:r>
              <a:rPr lang="en-US" sz="1600" dirty="0">
                <a:solidFill>
                  <a:schemeClr val="bg1"/>
                </a:solidFill>
              </a:rPr>
              <a:t>ir@westerncopperandgold.com</a:t>
            </a:r>
            <a:endParaRPr lang="en-CA" sz="1600" dirty="0">
              <a:solidFill>
                <a:schemeClr val="bg1"/>
              </a:solidFill>
            </a:endParaRPr>
          </a:p>
          <a:p>
            <a:pPr algn="ctr">
              <a:lnSpc>
                <a:spcPts val="2520"/>
              </a:lnSpc>
            </a:pPr>
            <a:r>
              <a:rPr lang="en-US" sz="1600" dirty="0">
                <a:solidFill>
                  <a:schemeClr val="bg1"/>
                </a:solidFill>
              </a:rPr>
              <a:t>604 684 9497</a:t>
            </a:r>
          </a:p>
          <a:p>
            <a:pPr algn="ctr">
              <a:lnSpc>
                <a:spcPts val="2520"/>
              </a:lnSpc>
              <a:spcBef>
                <a:spcPts val="1000"/>
              </a:spcBef>
            </a:pPr>
            <a:r>
              <a:rPr lang="en-US" sz="1600" b="1" dirty="0">
                <a:solidFill>
                  <a:schemeClr val="bg1"/>
                </a:solidFill>
              </a:rPr>
              <a:t>www.westerncopperandgold.com</a:t>
            </a:r>
            <a:endParaRPr lang="en-CA" sz="1600" b="1" dirty="0">
              <a:solidFill>
                <a:schemeClr val="bg1"/>
              </a:solidFill>
            </a:endParaRPr>
          </a:p>
        </p:txBody>
      </p:sp>
      <p:grpSp>
        <p:nvGrpSpPr>
          <p:cNvPr id="13" name="Group 12">
            <a:extLst>
              <a:ext uri="{FF2B5EF4-FFF2-40B4-BE49-F238E27FC236}">
                <a16:creationId xmlns:a16="http://schemas.microsoft.com/office/drawing/2014/main" id="{D55F8EF0-F1E6-F84B-2F41-9755566EF47C}"/>
              </a:ext>
            </a:extLst>
          </p:cNvPr>
          <p:cNvGrpSpPr/>
          <p:nvPr/>
        </p:nvGrpSpPr>
        <p:grpSpPr>
          <a:xfrm>
            <a:off x="4206000" y="1069858"/>
            <a:ext cx="3780000" cy="2371324"/>
            <a:chOff x="4206000" y="537064"/>
            <a:chExt cx="3780000" cy="2371324"/>
          </a:xfrm>
        </p:grpSpPr>
        <p:pic>
          <p:nvPicPr>
            <p:cNvPr id="12" name="Picture 11">
              <a:extLst>
                <a:ext uri="{FF2B5EF4-FFF2-40B4-BE49-F238E27FC236}">
                  <a16:creationId xmlns:a16="http://schemas.microsoft.com/office/drawing/2014/main" id="{60E641DB-230C-AB45-9360-50DCEF203D9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206000" y="1965741"/>
              <a:ext cx="3780000" cy="942647"/>
            </a:xfrm>
            <a:prstGeom prst="rect">
              <a:avLst/>
            </a:prstGeom>
            <a:effectLst>
              <a:outerShdw blurRad="50800" dist="38100" dir="2700000" algn="tl" rotWithShape="0">
                <a:prstClr val="black">
                  <a:alpha val="20000"/>
                </a:prstClr>
              </a:outerShdw>
            </a:effectLst>
          </p:spPr>
        </p:pic>
        <p:pic>
          <p:nvPicPr>
            <p:cNvPr id="3" name="Picture 2">
              <a:extLst>
                <a:ext uri="{FF2B5EF4-FFF2-40B4-BE49-F238E27FC236}">
                  <a16:creationId xmlns:a16="http://schemas.microsoft.com/office/drawing/2014/main" id="{0669682F-4073-7B0A-7FDE-66AFB27BD217}"/>
                </a:ext>
              </a:extLst>
            </p:cNvPr>
            <p:cNvPicPr>
              <a:picLocks noChangeAspect="1"/>
            </p:cNvPicPr>
            <p:nvPr/>
          </p:nvPicPr>
          <p:blipFill>
            <a:blip r:embed="rId7"/>
            <a:stretch>
              <a:fillRect/>
            </a:stretch>
          </p:blipFill>
          <p:spPr>
            <a:xfrm>
              <a:off x="5466000" y="537064"/>
              <a:ext cx="1296000" cy="1296000"/>
            </a:xfrm>
            <a:prstGeom prst="rect">
              <a:avLst/>
            </a:prstGeom>
          </p:spPr>
        </p:pic>
      </p:grpSp>
    </p:spTree>
    <p:extLst>
      <p:ext uri="{BB962C8B-B14F-4D97-AF65-F5344CB8AC3E}">
        <p14:creationId xmlns:p14="http://schemas.microsoft.com/office/powerpoint/2010/main" val="2677244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474F1-F4D6-7EEA-A10C-3E373B62A7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C46702-70D9-F426-960C-559103DB5608}"/>
              </a:ext>
            </a:extLst>
          </p:cNvPr>
          <p:cNvSpPr>
            <a:spLocks noGrp="1"/>
          </p:cNvSpPr>
          <p:nvPr>
            <p:ph type="title"/>
          </p:nvPr>
        </p:nvSpPr>
        <p:spPr/>
        <p:txBody>
          <a:bodyPr/>
          <a:lstStyle/>
          <a:p>
            <a:r>
              <a:rPr lang="en-US"/>
              <a:t>CORPORATE </a:t>
            </a:r>
            <a:r>
              <a:rPr lang="en-CA" b="1">
                <a:solidFill>
                  <a:srgbClr val="46616D"/>
                </a:solidFill>
                <a:latin typeface="Arial Black" panose="020B0604020202020204" pitchFamily="34" charset="0"/>
              </a:rPr>
              <a:t>OVERVIEW</a:t>
            </a:r>
            <a:endParaRPr lang="en-CA"/>
          </a:p>
        </p:txBody>
      </p:sp>
      <p:graphicFrame>
        <p:nvGraphicFramePr>
          <p:cNvPr id="49" name="Table 3">
            <a:extLst>
              <a:ext uri="{FF2B5EF4-FFF2-40B4-BE49-F238E27FC236}">
                <a16:creationId xmlns:a16="http://schemas.microsoft.com/office/drawing/2014/main" id="{43DF84E8-85D4-45E1-03BB-7525AADB4BB0}"/>
              </a:ext>
            </a:extLst>
          </p:cNvPr>
          <p:cNvGraphicFramePr>
            <a:graphicFrameLocks noGrp="1"/>
          </p:cNvGraphicFramePr>
          <p:nvPr>
            <p:custDataLst>
              <p:tags r:id="rId1"/>
            </p:custDataLst>
            <p:extLst>
              <p:ext uri="{D42A27DB-BD31-4B8C-83A1-F6EECF244321}">
                <p14:modId xmlns:p14="http://schemas.microsoft.com/office/powerpoint/2010/main" val="4035599154"/>
              </p:ext>
            </p:extLst>
          </p:nvPr>
        </p:nvGraphicFramePr>
        <p:xfrm>
          <a:off x="192089" y="803794"/>
          <a:ext cx="5730345" cy="3338549"/>
        </p:xfrm>
        <a:graphic>
          <a:graphicData uri="http://schemas.openxmlformats.org/drawingml/2006/table">
            <a:tbl>
              <a:tblPr firstRow="1" bandRow="1">
                <a:tableStyleId>{5C22544A-7EE6-4342-B048-85BDC9FD1C3A}</a:tableStyleId>
              </a:tblPr>
              <a:tblGrid>
                <a:gridCol w="1609995">
                  <a:extLst>
                    <a:ext uri="{9D8B030D-6E8A-4147-A177-3AD203B41FA5}">
                      <a16:colId xmlns:a16="http://schemas.microsoft.com/office/drawing/2014/main" val="3940325558"/>
                    </a:ext>
                  </a:extLst>
                </a:gridCol>
                <a:gridCol w="3096770">
                  <a:extLst>
                    <a:ext uri="{9D8B030D-6E8A-4147-A177-3AD203B41FA5}">
                      <a16:colId xmlns:a16="http://schemas.microsoft.com/office/drawing/2014/main" val="104159446"/>
                    </a:ext>
                  </a:extLst>
                </a:gridCol>
                <a:gridCol w="1023580">
                  <a:extLst>
                    <a:ext uri="{9D8B030D-6E8A-4147-A177-3AD203B41FA5}">
                      <a16:colId xmlns:a16="http://schemas.microsoft.com/office/drawing/2014/main" val="2447171165"/>
                    </a:ext>
                  </a:extLst>
                </a:gridCol>
              </a:tblGrid>
              <a:tr h="455515">
                <a:tc gridSpan="3">
                  <a:txBody>
                    <a:bodyPr/>
                    <a:lstStyle/>
                    <a:p>
                      <a:r>
                        <a:rPr lang="en-US" sz="1600">
                          <a:solidFill>
                            <a:srgbClr val="46616D"/>
                          </a:solidFill>
                        </a:rPr>
                        <a:t>CAPITAL STRUCTURE</a:t>
                      </a:r>
                    </a:p>
                  </a:txBody>
                  <a:tcPr marL="180000" marT="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rgbClr val="BF951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914400" rtl="0" eaLnBrk="1" fontAlgn="auto" latinLnBrk="0" hangingPunct="1">
                        <a:lnSpc>
                          <a:spcPts val="1680"/>
                        </a:lnSpc>
                        <a:spcBef>
                          <a:spcPts val="0"/>
                        </a:spcBef>
                        <a:spcAft>
                          <a:spcPts val="0"/>
                        </a:spcAft>
                        <a:buClrTx/>
                        <a:buSzTx/>
                        <a:buFontTx/>
                        <a:buNone/>
                        <a:tabLst/>
                        <a:defRPr/>
                      </a:pPr>
                      <a:endParaRPr lang="en-US" sz="1300"/>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hMerge="1">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300" b="1" kern="1200">
                        <a:solidFill>
                          <a:srgbClr val="47616D"/>
                        </a:solidFill>
                        <a:latin typeface="+mn-lt"/>
                        <a:ea typeface="+mn-ea"/>
                        <a:cs typeface="+mn-cs"/>
                      </a:endParaRP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extLst>
                  <a:ext uri="{0D108BD9-81ED-4DB2-BD59-A6C34878D82A}">
                    <a16:rowId xmlns:a16="http://schemas.microsoft.com/office/drawing/2014/main" val="179315162"/>
                  </a:ext>
                </a:extLst>
              </a:tr>
              <a:tr h="411862">
                <a:tc>
                  <a:txBody>
                    <a:bodyPr/>
                    <a:lstStyle/>
                    <a:p>
                      <a:r>
                        <a:rPr lang="en-US" sz="1400" b="1" cap="all">
                          <a:solidFill>
                            <a:srgbClr val="A6610C"/>
                          </a:solidFill>
                        </a:rPr>
                        <a:t>LISTINGS</a:t>
                      </a:r>
                      <a:endParaRPr lang="en-US" sz="1400"/>
                    </a:p>
                  </a:txBody>
                  <a:tcPr marL="180000" marT="108000">
                    <a:lnL w="12700" cap="flat" cmpd="sng" algn="ctr">
                      <a:solidFill>
                        <a:schemeClr val="bg1"/>
                      </a:solidFill>
                      <a:prstDash val="solid"/>
                      <a:round/>
                      <a:headEnd type="none" w="med" len="med"/>
                      <a:tailEnd type="none" w="med" len="med"/>
                    </a:lnL>
                    <a:lnR w="6350" cap="flat" cmpd="sng" algn="ctr">
                      <a:solidFill>
                        <a:srgbClr val="AFABAB"/>
                      </a:solidFill>
                      <a:prstDash val="solid"/>
                      <a:round/>
                      <a:headEnd type="none" w="med" len="med"/>
                      <a:tailEnd type="none" w="med" len="med"/>
                    </a:lnR>
                    <a:lnT w="28575"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0">
                          <a:solidFill>
                            <a:srgbClr val="4F575D"/>
                          </a:solidFill>
                          <a:latin typeface="+mj-lt"/>
                        </a:rPr>
                        <a:t>TSX, NYSE American</a:t>
                      </a:r>
                      <a:endParaRPr lang="en-US" sz="1400">
                        <a:solidFill>
                          <a:srgbClr val="4F575D"/>
                        </a:solidFill>
                        <a:latin typeface="+mj-lt"/>
                      </a:endParaRP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28575"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0" kern="1200">
                          <a:solidFill>
                            <a:srgbClr val="4F575D"/>
                          </a:solidFill>
                          <a:latin typeface="+mj-lt"/>
                          <a:ea typeface="+mn-ea"/>
                          <a:cs typeface="+mn-cs"/>
                        </a:rPr>
                        <a:t>WRN</a:t>
                      </a:r>
                    </a:p>
                  </a:txBody>
                  <a:tcPr anchor="ctr">
                    <a:lnL w="6350" cap="flat" cmpd="sng" algn="ctr">
                      <a:solidFill>
                        <a:srgbClr val="AFABAB"/>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extLst>
                  <a:ext uri="{0D108BD9-81ED-4DB2-BD59-A6C34878D82A}">
                    <a16:rowId xmlns:a16="http://schemas.microsoft.com/office/drawing/2014/main" val="215969080"/>
                  </a:ext>
                </a:extLst>
              </a:tr>
              <a:tr h="411862">
                <a:tc rowSpan="2">
                  <a:txBody>
                    <a:bodyPr/>
                    <a:lstStyle/>
                    <a:p>
                      <a:pPr marL="0" indent="0">
                        <a:buNone/>
                      </a:pPr>
                      <a:r>
                        <a:rPr lang="en-US" sz="1400" b="1" cap="all" dirty="0">
                          <a:solidFill>
                            <a:srgbClr val="A6610C"/>
                          </a:solidFill>
                        </a:rPr>
                        <a:t>FINANCIALS</a:t>
                      </a:r>
                    </a:p>
                    <a:p>
                      <a:pPr marL="0" indent="0">
                        <a:lnSpc>
                          <a:spcPct val="100000"/>
                        </a:lnSpc>
                        <a:spcBef>
                          <a:spcPts val="0"/>
                        </a:spcBef>
                        <a:buNone/>
                      </a:pPr>
                      <a:r>
                        <a:rPr lang="en-US" sz="1200" dirty="0">
                          <a:solidFill>
                            <a:srgbClr val="4D4D4D"/>
                          </a:solidFill>
                        </a:rPr>
                        <a:t>(Jun 30, 2025)</a:t>
                      </a:r>
                    </a:p>
                  </a:txBody>
                  <a:tcPr marL="180000" marT="108000">
                    <a:lnL w="12700" cap="flat" cmpd="sng" algn="ctr">
                      <a:solidFill>
                        <a:schemeClr val="bg1"/>
                      </a:solidFill>
                      <a:prstDash val="solid"/>
                      <a:round/>
                      <a:headEnd type="none" w="med" len="med"/>
                      <a:tailEnd type="none" w="med" len="med"/>
                    </a:lnL>
                    <a:lnR w="6350" cap="flat" cmpd="sng" algn="ctr">
                      <a:solidFill>
                        <a:srgbClr val="AFABAB"/>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a:lnSpc>
                          <a:spcPts val="1680"/>
                        </a:lnSpc>
                      </a:pPr>
                      <a:r>
                        <a:rPr lang="en-US" sz="1400" b="0">
                          <a:solidFill>
                            <a:srgbClr val="4F575D"/>
                          </a:solidFill>
                          <a:latin typeface="+mj-lt"/>
                        </a:rPr>
                        <a:t>Cash &amp; Investments</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4"/>
                    </a:solidFill>
                  </a:tcPr>
                </a:tc>
                <a:tc>
                  <a:txBody>
                    <a:bodyPr/>
                    <a:lstStyle/>
                    <a:p>
                      <a:pPr algn="r"/>
                      <a:r>
                        <a:rPr lang="en-US" sz="1400" b="0" kern="1200" dirty="0">
                          <a:solidFill>
                            <a:srgbClr val="4F575D"/>
                          </a:solidFill>
                          <a:latin typeface="+mj-lt"/>
                          <a:ea typeface="+mn-ea"/>
                          <a:cs typeface="+mn-cs"/>
                        </a:rPr>
                        <a:t>C$60.9M</a:t>
                      </a:r>
                    </a:p>
                  </a:txBody>
                  <a:tcPr anchor="ctr">
                    <a:lnL w="6350" cap="flat" cmpd="sng" algn="ctr">
                      <a:solidFill>
                        <a:srgbClr val="AFABAB"/>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4"/>
                    </a:solidFill>
                  </a:tcPr>
                </a:tc>
                <a:extLst>
                  <a:ext uri="{0D108BD9-81ED-4DB2-BD59-A6C34878D82A}">
                    <a16:rowId xmlns:a16="http://schemas.microsoft.com/office/drawing/2014/main" val="3739678771"/>
                  </a:ext>
                </a:extLst>
              </a:tr>
              <a:tr h="411862">
                <a:tc vMerge="1">
                  <a:txBody>
                    <a:bodyPr/>
                    <a:lstStyle/>
                    <a:p>
                      <a:endParaRPr lang="en-US" sz="1200"/>
                    </a:p>
                  </a:txBody>
                  <a:tcP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pPr>
                        <a:lnSpc>
                          <a:spcPts val="1680"/>
                        </a:lnSpc>
                      </a:pPr>
                      <a:r>
                        <a:rPr lang="en-US" sz="1400" b="0">
                          <a:solidFill>
                            <a:srgbClr val="4F575D"/>
                          </a:solidFill>
                          <a:latin typeface="+mj-lt"/>
                        </a:rPr>
                        <a:t>Debt</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algn="r"/>
                      <a:r>
                        <a:rPr lang="en-US" sz="1400" b="0">
                          <a:solidFill>
                            <a:srgbClr val="4F575D"/>
                          </a:solidFill>
                          <a:latin typeface="+mj-lt"/>
                        </a:rPr>
                        <a:t>Nil</a:t>
                      </a:r>
                    </a:p>
                  </a:txBody>
                  <a:tcPr anchor="ctr">
                    <a:lnL w="6350" cap="flat" cmpd="sng" algn="ctr">
                      <a:solidFill>
                        <a:srgbClr val="AFABAB"/>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AFABA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extLst>
                  <a:ext uri="{0D108BD9-81ED-4DB2-BD59-A6C34878D82A}">
                    <a16:rowId xmlns:a16="http://schemas.microsoft.com/office/drawing/2014/main" val="2263624856"/>
                  </a:ext>
                </a:extLst>
              </a:tr>
              <a:tr h="411862">
                <a:tc rowSpan="4">
                  <a:txBody>
                    <a:bodyPr/>
                    <a:lstStyle/>
                    <a:p>
                      <a:pPr marL="0" indent="0">
                        <a:lnSpc>
                          <a:spcPct val="100000"/>
                        </a:lnSpc>
                        <a:spcBef>
                          <a:spcPts val="0"/>
                        </a:spcBef>
                        <a:buNone/>
                      </a:pPr>
                      <a:r>
                        <a:rPr lang="en-US" sz="1400" b="1" cap="all" dirty="0">
                          <a:solidFill>
                            <a:srgbClr val="A6610C"/>
                          </a:solidFill>
                        </a:rPr>
                        <a:t>Share Structure</a:t>
                      </a:r>
                    </a:p>
                    <a:p>
                      <a:pPr marL="0" indent="0">
                        <a:lnSpc>
                          <a:spcPct val="100000"/>
                        </a:lnSpc>
                        <a:spcBef>
                          <a:spcPts val="0"/>
                        </a:spcBef>
                        <a:buNone/>
                      </a:pPr>
                      <a:r>
                        <a:rPr lang="en-US" sz="1200" dirty="0">
                          <a:solidFill>
                            <a:srgbClr val="4D4D4D"/>
                          </a:solidFill>
                        </a:rPr>
                        <a:t>(Sept 5, 2025)</a:t>
                      </a:r>
                    </a:p>
                    <a:p>
                      <a:pPr marL="0" indent="0">
                        <a:lnSpc>
                          <a:spcPct val="100000"/>
                        </a:lnSpc>
                        <a:spcBef>
                          <a:spcPts val="0"/>
                        </a:spcBef>
                        <a:buNone/>
                      </a:pPr>
                      <a:endParaRPr lang="en-US" sz="1100" dirty="0">
                        <a:solidFill>
                          <a:srgbClr val="4D4D4D"/>
                        </a:solidFill>
                        <a:cs typeface="Calibri"/>
                      </a:endParaRPr>
                    </a:p>
                  </a:txBody>
                  <a:tcPr marL="180000" marT="108000">
                    <a:lnL w="12700" cap="flat" cmpd="sng" algn="ctr">
                      <a:solidFill>
                        <a:schemeClr val="bg1"/>
                      </a:solidFill>
                      <a:prstDash val="solid"/>
                      <a:round/>
                      <a:headEnd type="none" w="med" len="med"/>
                      <a:tailEnd type="none" w="med" len="med"/>
                    </a:lnL>
                    <a:lnR w="6350" cap="flat" cmpd="sng" algn="ctr">
                      <a:solidFill>
                        <a:srgbClr val="AFABAB"/>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algn="l" defTabSz="914400" rtl="0" eaLnBrk="1" latinLnBrk="0" hangingPunct="1">
                        <a:lnSpc>
                          <a:spcPts val="1680"/>
                        </a:lnSpc>
                      </a:pPr>
                      <a:r>
                        <a:rPr lang="en-US" sz="1400" b="0" kern="1200">
                          <a:solidFill>
                            <a:srgbClr val="4F575D"/>
                          </a:solidFill>
                          <a:latin typeface="+mj-lt"/>
                          <a:ea typeface="+mn-ea"/>
                          <a:cs typeface="+mn-cs"/>
                        </a:rPr>
                        <a:t>Share Price</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4"/>
                    </a:solidFill>
                  </a:tcPr>
                </a:tc>
                <a:tc>
                  <a:txBody>
                    <a:bodyPr/>
                    <a:lstStyle/>
                    <a:p>
                      <a:pPr marL="0" algn="r" defTabSz="914400" rtl="0" eaLnBrk="1" latinLnBrk="0" hangingPunct="1"/>
                      <a:r>
                        <a:rPr lang="en-US" sz="1400" b="0" kern="1200" dirty="0">
                          <a:solidFill>
                            <a:srgbClr val="4F575D"/>
                          </a:solidFill>
                          <a:latin typeface="+mj-lt"/>
                          <a:ea typeface="+mn-ea"/>
                          <a:cs typeface="+mn-cs"/>
                        </a:rPr>
                        <a:t>C$2.09</a:t>
                      </a:r>
                    </a:p>
                  </a:txBody>
                  <a:tcPr anchor="ctr">
                    <a:lnL w="6350" cap="flat" cmpd="sng" algn="ctr">
                      <a:solidFill>
                        <a:srgbClr val="AFABAB"/>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4"/>
                    </a:solidFill>
                  </a:tcPr>
                </a:tc>
                <a:extLst>
                  <a:ext uri="{0D108BD9-81ED-4DB2-BD59-A6C34878D82A}">
                    <a16:rowId xmlns:a16="http://schemas.microsoft.com/office/drawing/2014/main" val="450869377"/>
                  </a:ext>
                </a:extLst>
              </a:tr>
              <a:tr h="411862">
                <a:tc vMerge="1">
                  <a:txBody>
                    <a:bodyPr/>
                    <a:lstStyle/>
                    <a:p>
                      <a:endParaRPr lang="en-US" sz="1200"/>
                    </a:p>
                  </a:txBody>
                  <a:tcP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pPr marL="0" algn="l" defTabSz="914400" rtl="0" eaLnBrk="1" latinLnBrk="0" hangingPunct="1">
                        <a:lnSpc>
                          <a:spcPts val="1680"/>
                        </a:lnSpc>
                      </a:pPr>
                      <a:r>
                        <a:rPr lang="en-US" sz="1400" b="0" kern="1200">
                          <a:solidFill>
                            <a:srgbClr val="4F575D"/>
                          </a:solidFill>
                          <a:latin typeface="+mj-lt"/>
                          <a:ea typeface="+mn-ea"/>
                          <a:cs typeface="+mn-cs"/>
                        </a:rPr>
                        <a:t>Market Cap</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chemeClr val="bg1"/>
                    </a:solidFill>
                  </a:tcPr>
                </a:tc>
                <a:tc>
                  <a:txBody>
                    <a:bodyPr/>
                    <a:lstStyle/>
                    <a:p>
                      <a:pPr marL="0" algn="r" defTabSz="914400" rtl="0" eaLnBrk="1" latinLnBrk="0" hangingPunct="1"/>
                      <a:r>
                        <a:rPr lang="en-US" sz="1400" b="0" kern="1200" dirty="0">
                          <a:solidFill>
                            <a:srgbClr val="4F575D"/>
                          </a:solidFill>
                          <a:latin typeface="+mj-lt"/>
                          <a:ea typeface="+mn-ea"/>
                          <a:cs typeface="+mn-cs"/>
                        </a:rPr>
                        <a:t>C$419M</a:t>
                      </a:r>
                    </a:p>
                  </a:txBody>
                  <a:tcPr anchor="ctr">
                    <a:lnL w="6350" cap="flat" cmpd="sng" algn="ctr">
                      <a:solidFill>
                        <a:srgbClr val="AFABAB"/>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chemeClr val="bg1"/>
                    </a:solidFill>
                  </a:tcPr>
                </a:tc>
                <a:extLst>
                  <a:ext uri="{0D108BD9-81ED-4DB2-BD59-A6C34878D82A}">
                    <a16:rowId xmlns:a16="http://schemas.microsoft.com/office/drawing/2014/main" val="2185319076"/>
                  </a:ext>
                </a:extLst>
              </a:tr>
              <a:tr h="411862">
                <a:tc vMerge="1">
                  <a:txBody>
                    <a:bodyPr/>
                    <a:lstStyle/>
                    <a:p>
                      <a:endParaRPr lang="en-US" sz="1200"/>
                    </a:p>
                  </a:txBody>
                  <a:tcP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pPr marL="0" algn="l" defTabSz="914400" rtl="0" eaLnBrk="1" latinLnBrk="0" hangingPunct="1">
                        <a:lnSpc>
                          <a:spcPts val="1680"/>
                        </a:lnSpc>
                      </a:pPr>
                      <a:r>
                        <a:rPr lang="en-US" sz="1400" b="0" kern="1200">
                          <a:solidFill>
                            <a:srgbClr val="4F575D"/>
                          </a:solidFill>
                          <a:latin typeface="+mj-lt"/>
                          <a:ea typeface="+mn-ea"/>
                          <a:cs typeface="+mn-cs"/>
                        </a:rPr>
                        <a:t>Shares Outstanding</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4"/>
                    </a:solidFill>
                  </a:tcPr>
                </a:tc>
                <a:tc>
                  <a:txBody>
                    <a:bodyPr/>
                    <a:lstStyle/>
                    <a:p>
                      <a:pPr marL="0" algn="r" defTabSz="914400" rtl="0" eaLnBrk="1" latinLnBrk="0" hangingPunct="1"/>
                      <a:r>
                        <a:rPr lang="en-US" sz="1400" b="0" kern="1200" dirty="0">
                          <a:solidFill>
                            <a:srgbClr val="4F575D"/>
                          </a:solidFill>
                          <a:latin typeface="+mj-lt"/>
                          <a:ea typeface="+mn-ea"/>
                          <a:cs typeface="+mn-cs"/>
                        </a:rPr>
                        <a:t>200.6M</a:t>
                      </a:r>
                    </a:p>
                  </a:txBody>
                  <a:tcPr anchor="ctr">
                    <a:lnL w="6350" cap="flat" cmpd="sng" algn="ctr">
                      <a:solidFill>
                        <a:srgbClr val="AFABAB"/>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4"/>
                    </a:solidFill>
                  </a:tcPr>
                </a:tc>
                <a:extLst>
                  <a:ext uri="{0D108BD9-81ED-4DB2-BD59-A6C34878D82A}">
                    <a16:rowId xmlns:a16="http://schemas.microsoft.com/office/drawing/2014/main" val="1507099102"/>
                  </a:ext>
                </a:extLst>
              </a:tr>
              <a:tr h="411862">
                <a:tc vMerge="1">
                  <a:txBody>
                    <a:bodyPr/>
                    <a:lstStyle/>
                    <a:p>
                      <a:endParaRPr lang="en-US" sz="1200"/>
                    </a:p>
                  </a:txBody>
                  <a:tcP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pPr marL="0" algn="l" defTabSz="914400" rtl="0" eaLnBrk="1" latinLnBrk="0" hangingPunct="1">
                        <a:lnSpc>
                          <a:spcPts val="1680"/>
                        </a:lnSpc>
                      </a:pPr>
                      <a:r>
                        <a:rPr lang="en-US" sz="1400" b="0" kern="1200" dirty="0">
                          <a:solidFill>
                            <a:srgbClr val="4F575D"/>
                          </a:solidFill>
                          <a:latin typeface="+mj-lt"/>
                          <a:ea typeface="+mn-ea"/>
                          <a:cs typeface="+mn-cs"/>
                        </a:rPr>
                        <a:t>Options, RSU/DSU</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algn="r" defTabSz="914400" rtl="0" eaLnBrk="1" latinLnBrk="0" hangingPunct="1"/>
                      <a:r>
                        <a:rPr lang="en-US" sz="1400" b="0" kern="1200" dirty="0">
                          <a:solidFill>
                            <a:srgbClr val="4F575D"/>
                          </a:solidFill>
                          <a:latin typeface="+mj-lt"/>
                          <a:ea typeface="+mn-ea"/>
                          <a:cs typeface="+mn-cs"/>
                        </a:rPr>
                        <a:t>10.8M</a:t>
                      </a:r>
                    </a:p>
                  </a:txBody>
                  <a:tcPr anchor="ctr">
                    <a:lnL w="6350" cap="flat" cmpd="sng" algn="ctr">
                      <a:solidFill>
                        <a:srgbClr val="AFABAB"/>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AFABA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extLst>
                  <a:ext uri="{0D108BD9-81ED-4DB2-BD59-A6C34878D82A}">
                    <a16:rowId xmlns:a16="http://schemas.microsoft.com/office/drawing/2014/main" val="260791395"/>
                  </a:ext>
                </a:extLst>
              </a:tr>
            </a:tbl>
          </a:graphicData>
        </a:graphic>
      </p:graphicFrame>
      <p:graphicFrame>
        <p:nvGraphicFramePr>
          <p:cNvPr id="63" name="Table 3">
            <a:extLst>
              <a:ext uri="{FF2B5EF4-FFF2-40B4-BE49-F238E27FC236}">
                <a16:creationId xmlns:a16="http://schemas.microsoft.com/office/drawing/2014/main" id="{4113DC9F-8523-D1C2-46AD-411FFCEAC3CC}"/>
              </a:ext>
            </a:extLst>
          </p:cNvPr>
          <p:cNvGraphicFramePr>
            <a:graphicFrameLocks noGrp="1"/>
          </p:cNvGraphicFramePr>
          <p:nvPr>
            <p:custDataLst>
              <p:tags r:id="rId2"/>
            </p:custDataLst>
            <p:extLst>
              <p:ext uri="{D42A27DB-BD31-4B8C-83A1-F6EECF244321}">
                <p14:modId xmlns:p14="http://schemas.microsoft.com/office/powerpoint/2010/main" val="3652852950"/>
              </p:ext>
            </p:extLst>
          </p:nvPr>
        </p:nvGraphicFramePr>
        <p:xfrm>
          <a:off x="6269569" y="803796"/>
          <a:ext cx="5730344" cy="5571071"/>
        </p:xfrm>
        <a:graphic>
          <a:graphicData uri="http://schemas.openxmlformats.org/drawingml/2006/table">
            <a:tbl>
              <a:tblPr firstRow="1" bandRow="1">
                <a:tableStyleId>{5C22544A-7EE6-4342-B048-85BDC9FD1C3A}</a:tableStyleId>
              </a:tblPr>
              <a:tblGrid>
                <a:gridCol w="1820838">
                  <a:extLst>
                    <a:ext uri="{9D8B030D-6E8A-4147-A177-3AD203B41FA5}">
                      <a16:colId xmlns:a16="http://schemas.microsoft.com/office/drawing/2014/main" val="3940325558"/>
                    </a:ext>
                  </a:extLst>
                </a:gridCol>
                <a:gridCol w="2845313">
                  <a:extLst>
                    <a:ext uri="{9D8B030D-6E8A-4147-A177-3AD203B41FA5}">
                      <a16:colId xmlns:a16="http://schemas.microsoft.com/office/drawing/2014/main" val="104159446"/>
                    </a:ext>
                  </a:extLst>
                </a:gridCol>
                <a:gridCol w="1064193">
                  <a:extLst>
                    <a:ext uri="{9D8B030D-6E8A-4147-A177-3AD203B41FA5}">
                      <a16:colId xmlns:a16="http://schemas.microsoft.com/office/drawing/2014/main" val="2447171165"/>
                    </a:ext>
                  </a:extLst>
                </a:gridCol>
              </a:tblGrid>
              <a:tr h="457200">
                <a:tc gridSpan="3">
                  <a:txBody>
                    <a:bodyPr/>
                    <a:lstStyle/>
                    <a:p>
                      <a:r>
                        <a:rPr lang="en-US" sz="1600" dirty="0">
                          <a:solidFill>
                            <a:srgbClr val="46616D"/>
                          </a:solidFill>
                        </a:rPr>
                        <a:t>OWNERSHIP</a:t>
                      </a:r>
                    </a:p>
                  </a:txBody>
                  <a:tcPr marL="180000" marT="1080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rgbClr val="BF951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914400" rtl="0" eaLnBrk="1" fontAlgn="auto" latinLnBrk="0" hangingPunct="1">
                        <a:lnSpc>
                          <a:spcPts val="1680"/>
                        </a:lnSpc>
                        <a:spcBef>
                          <a:spcPts val="0"/>
                        </a:spcBef>
                        <a:spcAft>
                          <a:spcPts val="0"/>
                        </a:spcAft>
                        <a:buClrTx/>
                        <a:buSzTx/>
                        <a:buFontTx/>
                        <a:buNone/>
                        <a:tabLst/>
                        <a:defRPr/>
                      </a:pPr>
                      <a:endParaRPr lang="en-US" sz="1300"/>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hMerge="1">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300" b="1" kern="1200">
                        <a:solidFill>
                          <a:srgbClr val="47616D"/>
                        </a:solidFill>
                        <a:latin typeface="+mn-lt"/>
                        <a:ea typeface="+mn-ea"/>
                        <a:cs typeface="+mn-cs"/>
                      </a:endParaRP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extLst>
                  <a:ext uri="{0D108BD9-81ED-4DB2-BD59-A6C34878D82A}">
                    <a16:rowId xmlns:a16="http://schemas.microsoft.com/office/drawing/2014/main" val="179315162"/>
                  </a:ext>
                </a:extLst>
              </a:tr>
              <a:tr h="511387">
                <a:tc rowSpan="10">
                  <a:txBody>
                    <a:bodyPr/>
                    <a:lstStyle/>
                    <a:p>
                      <a:pPr marL="0" indent="0">
                        <a:buNone/>
                      </a:pPr>
                      <a:r>
                        <a:rPr lang="en-US" sz="1400" b="1" cap="all" dirty="0">
                          <a:solidFill>
                            <a:srgbClr val="A6610C"/>
                          </a:solidFill>
                        </a:rPr>
                        <a:t>TOP SHAREHOLDERS</a:t>
                      </a:r>
                    </a:p>
                    <a:p>
                      <a:pPr marL="0" indent="0">
                        <a:lnSpc>
                          <a:spcPct val="100000"/>
                        </a:lnSpc>
                        <a:spcBef>
                          <a:spcPts val="0"/>
                        </a:spcBef>
                        <a:buNone/>
                      </a:pPr>
                      <a:r>
                        <a:rPr lang="en-US" sz="1200" dirty="0">
                          <a:solidFill>
                            <a:srgbClr val="4D4D4D"/>
                          </a:solidFill>
                        </a:rPr>
                        <a:t>(Public Disclosure)</a:t>
                      </a:r>
                    </a:p>
                  </a:txBody>
                  <a:tcPr marL="180000" marT="108000">
                    <a:lnL w="12700" cap="flat" cmpd="sng" algn="ctr">
                      <a:noFill/>
                      <a:prstDash val="solid"/>
                      <a:round/>
                      <a:headEnd type="none" w="med" len="med"/>
                      <a:tailEnd type="none" w="med" len="med"/>
                    </a:lnL>
                    <a:lnR w="6350" cap="flat" cmpd="sng" algn="ctr">
                      <a:solidFill>
                        <a:srgbClr val="AFABAB"/>
                      </a:solidFill>
                      <a:prstDash val="solid"/>
                      <a:round/>
                      <a:headEnd type="none" w="med" len="med"/>
                      <a:tailEnd type="none" w="med" len="med"/>
                    </a:lnR>
                    <a:lnT w="28575"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algn="l" defTabSz="914400" rtl="0" eaLnBrk="1" latinLnBrk="0" hangingPunct="1">
                        <a:lnSpc>
                          <a:spcPts val="1680"/>
                        </a:lnSpc>
                      </a:pPr>
                      <a:r>
                        <a:rPr lang="en-US" sz="1400" b="0" kern="1200" dirty="0">
                          <a:solidFill>
                            <a:srgbClr val="4F575D"/>
                          </a:solidFill>
                          <a:latin typeface="+mj-lt"/>
                          <a:ea typeface="+mn-ea"/>
                          <a:cs typeface="+mn-cs"/>
                        </a:rPr>
                        <a:t>Rio Tinto</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rgbClr val="AFABAB"/>
                      </a:solidFill>
                      <a:prstDash val="solid"/>
                      <a:round/>
                      <a:headEnd type="none" w="med" len="med"/>
                      <a:tailEnd type="none" w="med" len="med"/>
                    </a:lnB>
                    <a:noFill/>
                  </a:tcPr>
                </a:tc>
                <a:tc>
                  <a:txBody>
                    <a:bodyPr/>
                    <a:lstStyle/>
                    <a:p>
                      <a:pPr marL="0" algn="r" defTabSz="914400" rtl="0" eaLnBrk="1" latinLnBrk="0" hangingPunct="1"/>
                      <a:r>
                        <a:rPr lang="en-US" sz="1400" b="0" kern="1200" dirty="0">
                          <a:solidFill>
                            <a:srgbClr val="4F575D"/>
                          </a:solidFill>
                          <a:latin typeface="+mj-lt"/>
                          <a:ea typeface="+mn-ea"/>
                          <a:cs typeface="+mn-cs"/>
                        </a:rPr>
                        <a:t>9.5%</a:t>
                      </a:r>
                    </a:p>
                  </a:txBody>
                  <a:tcPr anchor="ctr">
                    <a:lnL w="6350" cap="flat" cmpd="sng" algn="ctr">
                      <a:solidFill>
                        <a:srgbClr val="AFABAB"/>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BF951B"/>
                      </a:solidFill>
                      <a:prstDash val="solid"/>
                      <a:round/>
                      <a:headEnd type="none" w="med" len="med"/>
                      <a:tailEnd type="none" w="med" len="med"/>
                    </a:lnT>
                    <a:lnB w="6350" cap="flat" cmpd="sng" algn="ctr">
                      <a:solidFill>
                        <a:srgbClr val="AFABAB"/>
                      </a:solidFill>
                      <a:prstDash val="solid"/>
                      <a:round/>
                      <a:headEnd type="none" w="med" len="med"/>
                      <a:tailEnd type="none" w="med" len="med"/>
                    </a:lnB>
                    <a:noFill/>
                  </a:tcPr>
                </a:tc>
                <a:extLst>
                  <a:ext uri="{0D108BD9-81ED-4DB2-BD59-A6C34878D82A}">
                    <a16:rowId xmlns:a16="http://schemas.microsoft.com/office/drawing/2014/main" val="450869377"/>
                  </a:ext>
                </a:extLst>
              </a:tr>
              <a:tr h="511387">
                <a:tc vMerge="1">
                  <a:txBody>
                    <a:bodyPr/>
                    <a:lstStyle/>
                    <a:p>
                      <a:endParaRPr lang="en-US" sz="1200"/>
                    </a:p>
                  </a:txBody>
                  <a:tcP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pPr marL="0" algn="l" defTabSz="914400" rtl="0" eaLnBrk="1" latinLnBrk="0" hangingPunct="1">
                        <a:lnSpc>
                          <a:spcPts val="1680"/>
                        </a:lnSpc>
                      </a:pPr>
                      <a:r>
                        <a:rPr lang="en-US" sz="1400" b="0" kern="1200" dirty="0">
                          <a:solidFill>
                            <a:srgbClr val="4F575D"/>
                          </a:solidFill>
                          <a:latin typeface="+mj-lt"/>
                          <a:ea typeface="+mn-ea"/>
                          <a:cs typeface="+mn-cs"/>
                        </a:rPr>
                        <a:t>Kopernik Global Investors</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4"/>
                    </a:solidFill>
                  </a:tcPr>
                </a:tc>
                <a:tc>
                  <a:txBody>
                    <a:bodyPr/>
                    <a:lstStyle/>
                    <a:p>
                      <a:pPr marL="0" algn="r" defTabSz="914400" rtl="0" eaLnBrk="1" latinLnBrk="0" hangingPunct="1"/>
                      <a:r>
                        <a:rPr lang="en-US" sz="1400" b="0" kern="1200" dirty="0">
                          <a:solidFill>
                            <a:srgbClr val="4F575D"/>
                          </a:solidFill>
                          <a:latin typeface="+mj-lt"/>
                          <a:ea typeface="+mn-ea"/>
                          <a:cs typeface="+mn-cs"/>
                        </a:rPr>
                        <a:t>6.5%</a:t>
                      </a:r>
                    </a:p>
                  </a:txBody>
                  <a:tcPr anchor="ctr">
                    <a:lnL w="6350" cap="flat" cmpd="sng" algn="ctr">
                      <a:solidFill>
                        <a:srgbClr val="AFABAB"/>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4"/>
                    </a:solidFill>
                  </a:tcPr>
                </a:tc>
                <a:extLst>
                  <a:ext uri="{0D108BD9-81ED-4DB2-BD59-A6C34878D82A}">
                    <a16:rowId xmlns:a16="http://schemas.microsoft.com/office/drawing/2014/main" val="2185319076"/>
                  </a:ext>
                </a:extLst>
              </a:tr>
              <a:tr h="511387">
                <a:tc vMerge="1">
                  <a:txBody>
                    <a:bodyPr/>
                    <a:lstStyle/>
                    <a:p>
                      <a:endParaRPr lang="en-US" sz="1200"/>
                    </a:p>
                  </a:txBody>
                  <a:tcP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pPr marL="0" algn="l" defTabSz="914400" rtl="0" eaLnBrk="1" latinLnBrk="0" hangingPunct="1">
                        <a:lnSpc>
                          <a:spcPts val="1680"/>
                        </a:lnSpc>
                      </a:pPr>
                      <a:r>
                        <a:rPr lang="en-US" sz="1400" b="0" kern="1200" dirty="0">
                          <a:solidFill>
                            <a:srgbClr val="4F575D"/>
                          </a:solidFill>
                          <a:latin typeface="+mj-lt"/>
                          <a:ea typeface="+mn-ea"/>
                          <a:cs typeface="+mn-cs"/>
                        </a:rPr>
                        <a:t>Mitsubishi Materials</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noFill/>
                  </a:tcPr>
                </a:tc>
                <a:tc>
                  <a:txBody>
                    <a:bodyPr/>
                    <a:lstStyle/>
                    <a:p>
                      <a:pPr marL="0" algn="r" defTabSz="914400" rtl="0" eaLnBrk="1" latinLnBrk="0" hangingPunct="1"/>
                      <a:r>
                        <a:rPr lang="en-US" sz="1400" b="0" kern="1200" dirty="0">
                          <a:solidFill>
                            <a:srgbClr val="4F575D"/>
                          </a:solidFill>
                          <a:latin typeface="+mj-lt"/>
                          <a:ea typeface="+mn-ea"/>
                          <a:cs typeface="+mn-cs"/>
                        </a:rPr>
                        <a:t>5.0%</a:t>
                      </a:r>
                    </a:p>
                  </a:txBody>
                  <a:tcPr anchor="ctr">
                    <a:lnL w="6350" cap="flat" cmpd="sng" algn="ctr">
                      <a:solidFill>
                        <a:srgbClr val="AFABAB"/>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noFill/>
                  </a:tcPr>
                </a:tc>
                <a:extLst>
                  <a:ext uri="{0D108BD9-81ED-4DB2-BD59-A6C34878D82A}">
                    <a16:rowId xmlns:a16="http://schemas.microsoft.com/office/drawing/2014/main" val="1507099102"/>
                  </a:ext>
                </a:extLst>
              </a:tr>
              <a:tr h="511387">
                <a:tc vMerge="1">
                  <a:txBody>
                    <a:bodyPr/>
                    <a:lstStyle/>
                    <a:p>
                      <a:endParaRPr lang="en-US" sz="1200"/>
                    </a:p>
                  </a:txBody>
                  <a:tcP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pPr marL="0" algn="l" defTabSz="914400" rtl="0" eaLnBrk="1" latinLnBrk="0" hangingPunct="1">
                        <a:lnSpc>
                          <a:spcPts val="1680"/>
                        </a:lnSpc>
                      </a:pPr>
                      <a:r>
                        <a:rPr lang="en-US" sz="1400" b="1" kern="1200" dirty="0">
                          <a:solidFill>
                            <a:srgbClr val="4F575D"/>
                          </a:solidFill>
                          <a:latin typeface="+mj-lt"/>
                          <a:ea typeface="+mn-ea"/>
                          <a:cs typeface="+mn-cs"/>
                        </a:rPr>
                        <a:t>Management &amp; Board</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4"/>
                    </a:solidFill>
                  </a:tcPr>
                </a:tc>
                <a:tc>
                  <a:txBody>
                    <a:bodyPr/>
                    <a:lstStyle/>
                    <a:p>
                      <a:pPr marL="0" algn="r" defTabSz="914400" rtl="0" eaLnBrk="1" latinLnBrk="0" hangingPunct="1"/>
                      <a:r>
                        <a:rPr lang="en-US" sz="1400" b="1" kern="1200" dirty="0">
                          <a:solidFill>
                            <a:srgbClr val="4F575D"/>
                          </a:solidFill>
                          <a:latin typeface="+mj-lt"/>
                          <a:ea typeface="+mn-ea"/>
                          <a:cs typeface="+mn-cs"/>
                        </a:rPr>
                        <a:t>4.6%</a:t>
                      </a:r>
                    </a:p>
                  </a:txBody>
                  <a:tcPr anchor="ctr">
                    <a:lnL w="6350" cap="flat" cmpd="sng" algn="ctr">
                      <a:solidFill>
                        <a:srgbClr val="AFABAB"/>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4"/>
                    </a:solidFill>
                  </a:tcPr>
                </a:tc>
                <a:extLst>
                  <a:ext uri="{0D108BD9-81ED-4DB2-BD59-A6C34878D82A}">
                    <a16:rowId xmlns:a16="http://schemas.microsoft.com/office/drawing/2014/main" val="260791395"/>
                  </a:ext>
                </a:extLst>
              </a:tr>
              <a:tr h="511387">
                <a:tc vMerge="1">
                  <a:txBody>
                    <a:bodyPr/>
                    <a:lstStyle/>
                    <a:p>
                      <a:pPr marL="0" indent="0">
                        <a:lnSpc>
                          <a:spcPct val="100000"/>
                        </a:lnSpc>
                        <a:spcBef>
                          <a:spcPts val="0"/>
                        </a:spcBef>
                        <a:buNone/>
                      </a:pPr>
                      <a:endParaRPr lang="en-US" sz="1100">
                        <a:solidFill>
                          <a:srgbClr val="4D4D4D"/>
                        </a:solidFill>
                      </a:endParaRPr>
                    </a:p>
                  </a:txBody>
                  <a:tcPr marL="180000" marT="108000">
                    <a:lnL w="28575" cap="flat" cmpd="sng" algn="ctr">
                      <a:solidFill>
                        <a:schemeClr val="bg1"/>
                      </a:solidFill>
                      <a:prstDash val="solid"/>
                      <a:round/>
                      <a:headEnd type="none" w="med" len="med"/>
                      <a:tailEnd type="none" w="med" len="med"/>
                    </a:lnL>
                    <a:lnR w="6350" cap="flat" cmpd="sng" algn="ctr">
                      <a:solidFill>
                        <a:srgbClr val="AFABAB"/>
                      </a:solidFill>
                      <a:prstDash val="solid"/>
                      <a:round/>
                      <a:headEnd type="none" w="med" len="med"/>
                      <a:tailEnd type="none" w="med" len="med"/>
                    </a:lnR>
                    <a:lnT w="28575"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tc>
                  <a:txBody>
                    <a:bodyPr/>
                    <a:lstStyle/>
                    <a:p>
                      <a:pPr marL="0" algn="l" defTabSz="914400" rtl="0" eaLnBrk="1" latinLnBrk="0" hangingPunct="1">
                        <a:lnSpc>
                          <a:spcPts val="1680"/>
                        </a:lnSpc>
                      </a:pPr>
                      <a:r>
                        <a:rPr lang="en-US" sz="1400" b="0" kern="1200" dirty="0">
                          <a:solidFill>
                            <a:srgbClr val="4F575D"/>
                          </a:solidFill>
                          <a:latin typeface="+mn-lt"/>
                          <a:ea typeface="+mn-ea"/>
                          <a:cs typeface="+mn-cs"/>
                        </a:rPr>
                        <a:t>Konwave</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noFill/>
                  </a:tcPr>
                </a:tc>
                <a:tc>
                  <a:txBody>
                    <a:bodyPr/>
                    <a:lstStyle/>
                    <a:p>
                      <a:pPr marL="0" algn="r" defTabSz="914400" rtl="0" eaLnBrk="1" latinLnBrk="0" hangingPunct="1"/>
                      <a:r>
                        <a:rPr lang="en-US" sz="1400" b="0" kern="1200" dirty="0">
                          <a:solidFill>
                            <a:srgbClr val="4F575D"/>
                          </a:solidFill>
                          <a:latin typeface="+mj-lt"/>
                          <a:ea typeface="+mn-ea"/>
                          <a:cs typeface="+mn-cs"/>
                        </a:rPr>
                        <a:t>4.3%</a:t>
                      </a:r>
                    </a:p>
                  </a:txBody>
                  <a:tcPr anchor="ctr">
                    <a:lnL w="6350" cap="flat" cmpd="sng" algn="ctr">
                      <a:solidFill>
                        <a:srgbClr val="AFABAB"/>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noFill/>
                  </a:tcPr>
                </a:tc>
                <a:extLst>
                  <a:ext uri="{0D108BD9-81ED-4DB2-BD59-A6C34878D82A}">
                    <a16:rowId xmlns:a16="http://schemas.microsoft.com/office/drawing/2014/main" val="3753383801"/>
                  </a:ext>
                </a:extLst>
              </a:tr>
              <a:tr h="511388">
                <a:tc vMerge="1">
                  <a:txBody>
                    <a:bodyPr/>
                    <a:lstStyle/>
                    <a:p>
                      <a:pPr marL="0" indent="0">
                        <a:lnSpc>
                          <a:spcPct val="100000"/>
                        </a:lnSpc>
                        <a:spcBef>
                          <a:spcPts val="0"/>
                        </a:spcBef>
                        <a:buNone/>
                      </a:pPr>
                      <a:endParaRPr lang="en-US" sz="1100">
                        <a:solidFill>
                          <a:srgbClr val="4D4D4D"/>
                        </a:solidFill>
                      </a:endParaRPr>
                    </a:p>
                  </a:txBody>
                  <a:tcPr marL="180000" marT="108000">
                    <a:lnL w="28575" cap="flat" cmpd="sng" algn="ctr">
                      <a:solidFill>
                        <a:schemeClr val="bg1"/>
                      </a:solidFill>
                      <a:prstDash val="solid"/>
                      <a:round/>
                      <a:headEnd type="none" w="med" len="med"/>
                      <a:tailEnd type="none" w="med" len="med"/>
                    </a:lnL>
                    <a:lnR w="6350" cap="flat" cmpd="sng" algn="ctr">
                      <a:solidFill>
                        <a:srgbClr val="AFABAB"/>
                      </a:solidFill>
                      <a:prstDash val="solid"/>
                      <a:round/>
                      <a:headEnd type="none" w="med" len="med"/>
                      <a:tailEnd type="none" w="med" len="med"/>
                    </a:lnR>
                    <a:lnT w="28575"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tc>
                  <a:txBody>
                    <a:bodyPr/>
                    <a:lstStyle/>
                    <a:p>
                      <a:pPr marL="0" algn="l" defTabSz="914400" rtl="0" eaLnBrk="1" latinLnBrk="0" hangingPunct="1">
                        <a:lnSpc>
                          <a:spcPts val="1680"/>
                        </a:lnSpc>
                      </a:pPr>
                      <a:r>
                        <a:rPr lang="en-US" sz="1400" b="0" kern="1200" dirty="0">
                          <a:solidFill>
                            <a:srgbClr val="4F575D"/>
                          </a:solidFill>
                          <a:latin typeface="+mj-lt"/>
                          <a:ea typeface="+mn-ea"/>
                          <a:cs typeface="+mn-cs"/>
                        </a:rPr>
                        <a:t>Fidelity Management &amp; Research</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4"/>
                    </a:solidFill>
                  </a:tcPr>
                </a:tc>
                <a:tc>
                  <a:txBody>
                    <a:bodyPr/>
                    <a:lstStyle/>
                    <a:p>
                      <a:pPr marL="0" algn="r" defTabSz="914400" rtl="0" eaLnBrk="1" latinLnBrk="0" hangingPunct="1"/>
                      <a:r>
                        <a:rPr lang="en-US" sz="1400" b="0" kern="1200">
                          <a:solidFill>
                            <a:srgbClr val="4F575D"/>
                          </a:solidFill>
                          <a:latin typeface="+mj-lt"/>
                          <a:ea typeface="+mn-ea"/>
                          <a:cs typeface="+mn-cs"/>
                        </a:rPr>
                        <a:t>4.2%</a:t>
                      </a:r>
                      <a:endParaRPr lang="en-US" sz="1400" b="0" kern="1200" dirty="0">
                        <a:solidFill>
                          <a:srgbClr val="4F575D"/>
                        </a:solidFill>
                        <a:latin typeface="+mj-lt"/>
                        <a:ea typeface="+mn-ea"/>
                        <a:cs typeface="+mn-cs"/>
                      </a:endParaRPr>
                    </a:p>
                  </a:txBody>
                  <a:tcPr anchor="ctr">
                    <a:lnL w="6350" cap="flat" cmpd="sng" algn="ctr">
                      <a:solidFill>
                        <a:srgbClr val="AFABAB"/>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4"/>
                    </a:solidFill>
                  </a:tcPr>
                </a:tc>
                <a:extLst>
                  <a:ext uri="{0D108BD9-81ED-4DB2-BD59-A6C34878D82A}">
                    <a16:rowId xmlns:a16="http://schemas.microsoft.com/office/drawing/2014/main" val="951559757"/>
                  </a:ext>
                </a:extLst>
              </a:tr>
              <a:tr h="511387">
                <a:tc vMerge="1">
                  <a:txBody>
                    <a:bodyPr/>
                    <a:lstStyle/>
                    <a:p>
                      <a:endParaRPr lang="en-CA"/>
                    </a:p>
                  </a:txBody>
                  <a:tcPr/>
                </a:tc>
                <a:tc>
                  <a:txBody>
                    <a:bodyPr/>
                    <a:lstStyle/>
                    <a:p>
                      <a:pPr marL="0" algn="l" defTabSz="914400" rtl="0" eaLnBrk="1" fontAlgn="ctr" latinLnBrk="0" hangingPunct="1">
                        <a:lnSpc>
                          <a:spcPts val="1680"/>
                        </a:lnSpc>
                        <a:spcBef>
                          <a:spcPts val="0"/>
                        </a:spcBef>
                        <a:spcAft>
                          <a:spcPts val="0"/>
                        </a:spcAft>
                      </a:pPr>
                      <a:r>
                        <a:rPr lang="en-US" sz="1400" b="0" kern="1200" dirty="0">
                          <a:solidFill>
                            <a:srgbClr val="4F575D"/>
                          </a:solidFill>
                          <a:latin typeface="+mj-lt"/>
                          <a:ea typeface="+mn-ea"/>
                          <a:cs typeface="+mn-cs"/>
                        </a:rPr>
                        <a:t>Franklin Advisers</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noFill/>
                  </a:tcPr>
                </a:tc>
                <a:tc>
                  <a:txBody>
                    <a:bodyPr/>
                    <a:lstStyle/>
                    <a:p>
                      <a:pPr marL="0" algn="r" defTabSz="914400" rtl="0" eaLnBrk="1" fontAlgn="ctr" latinLnBrk="0" hangingPunct="1">
                        <a:lnSpc>
                          <a:spcPts val="1680"/>
                        </a:lnSpc>
                        <a:spcBef>
                          <a:spcPts val="0"/>
                        </a:spcBef>
                        <a:spcAft>
                          <a:spcPts val="0"/>
                        </a:spcAft>
                      </a:pPr>
                      <a:r>
                        <a:rPr lang="en-US" sz="1400" b="0" kern="1200" dirty="0">
                          <a:solidFill>
                            <a:srgbClr val="4F575D"/>
                          </a:solidFill>
                          <a:latin typeface="+mj-lt"/>
                          <a:ea typeface="+mn-ea"/>
                          <a:cs typeface="+mn-cs"/>
                        </a:rPr>
                        <a:t>2.4%</a:t>
                      </a:r>
                    </a:p>
                  </a:txBody>
                  <a:tcPr anchor="ctr">
                    <a:lnL w="6350" cap="flat" cmpd="sng" algn="ctr">
                      <a:solidFill>
                        <a:srgbClr val="AFABAB"/>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noFill/>
                  </a:tcPr>
                </a:tc>
                <a:extLst>
                  <a:ext uri="{0D108BD9-81ED-4DB2-BD59-A6C34878D82A}">
                    <a16:rowId xmlns:a16="http://schemas.microsoft.com/office/drawing/2014/main" val="1501977889"/>
                  </a:ext>
                </a:extLst>
              </a:tr>
              <a:tr h="511387">
                <a:tc vMerge="1">
                  <a:txBody>
                    <a:bodyPr/>
                    <a:lstStyle/>
                    <a:p>
                      <a:endParaRPr lang="en-CA"/>
                    </a:p>
                  </a:txBody>
                  <a:tcPr/>
                </a:tc>
                <a:tc>
                  <a:txBody>
                    <a:bodyPr/>
                    <a:lstStyle/>
                    <a:p>
                      <a:pPr marL="0" algn="l" defTabSz="914400" rtl="0" eaLnBrk="1" latinLnBrk="0" hangingPunct="1">
                        <a:lnSpc>
                          <a:spcPts val="1680"/>
                        </a:lnSpc>
                      </a:pPr>
                      <a:r>
                        <a:rPr lang="en-US" sz="1400" b="0" kern="1200" dirty="0">
                          <a:solidFill>
                            <a:srgbClr val="4F575D"/>
                          </a:solidFill>
                          <a:latin typeface="+mj-lt"/>
                          <a:ea typeface="+mn-ea"/>
                          <a:cs typeface="+mn-cs"/>
                        </a:rPr>
                        <a:t>Claret Asset Management</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4"/>
                    </a:solidFill>
                  </a:tcPr>
                </a:tc>
                <a:tc>
                  <a:txBody>
                    <a:bodyPr/>
                    <a:lstStyle/>
                    <a:p>
                      <a:pPr marL="0" algn="r" defTabSz="914400" rtl="0" eaLnBrk="1" latinLnBrk="0" hangingPunct="1"/>
                      <a:r>
                        <a:rPr lang="en-US" sz="1400" b="0" kern="1200" dirty="0">
                          <a:solidFill>
                            <a:srgbClr val="4F575D"/>
                          </a:solidFill>
                          <a:latin typeface="+mj-lt"/>
                          <a:ea typeface="+mn-ea"/>
                          <a:cs typeface="+mn-cs"/>
                        </a:rPr>
                        <a:t>1.8%</a:t>
                      </a:r>
                    </a:p>
                  </a:txBody>
                  <a:tcPr anchor="ctr">
                    <a:lnL w="6350" cap="flat" cmpd="sng" algn="ctr">
                      <a:solidFill>
                        <a:srgbClr val="AFABAB"/>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4"/>
                    </a:solidFill>
                  </a:tcPr>
                </a:tc>
                <a:extLst>
                  <a:ext uri="{0D108BD9-81ED-4DB2-BD59-A6C34878D82A}">
                    <a16:rowId xmlns:a16="http://schemas.microsoft.com/office/drawing/2014/main" val="2099845141"/>
                  </a:ext>
                </a:extLst>
              </a:tr>
              <a:tr h="511387">
                <a:tc vMerge="1">
                  <a:txBody>
                    <a:bodyPr/>
                    <a:lstStyle/>
                    <a:p>
                      <a:endParaRPr lang="en-CA"/>
                    </a:p>
                  </a:txBody>
                  <a:tcPr/>
                </a:tc>
                <a:tc>
                  <a:txBody>
                    <a:bodyPr/>
                    <a:lstStyle/>
                    <a:p>
                      <a:pPr marL="0" algn="l" defTabSz="914400" rtl="0" eaLnBrk="1" latinLnBrk="0" hangingPunct="1">
                        <a:lnSpc>
                          <a:spcPts val="1680"/>
                        </a:lnSpc>
                      </a:pPr>
                      <a:r>
                        <a:rPr lang="en-US" sz="1400" b="0" kern="1200">
                          <a:solidFill>
                            <a:srgbClr val="4F575D"/>
                          </a:solidFill>
                          <a:latin typeface="+mj-lt"/>
                          <a:ea typeface="+mn-ea"/>
                          <a:cs typeface="+mn-cs"/>
                        </a:rPr>
                        <a:t>Tidal Investments / SILJ</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noFill/>
                  </a:tcPr>
                </a:tc>
                <a:tc>
                  <a:txBody>
                    <a:bodyPr/>
                    <a:lstStyle/>
                    <a:p>
                      <a:pPr marL="0" algn="r" defTabSz="914400" rtl="0" eaLnBrk="1" latinLnBrk="0" hangingPunct="1"/>
                      <a:r>
                        <a:rPr lang="en-US" sz="1400" b="0" kern="1200" dirty="0">
                          <a:solidFill>
                            <a:srgbClr val="4F575D"/>
                          </a:solidFill>
                          <a:latin typeface="+mj-lt"/>
                          <a:ea typeface="+mn-ea"/>
                          <a:cs typeface="+mn-cs"/>
                        </a:rPr>
                        <a:t>1.6%</a:t>
                      </a:r>
                    </a:p>
                  </a:txBody>
                  <a:tcPr anchor="ctr">
                    <a:lnL w="6350" cap="flat" cmpd="sng" algn="ctr">
                      <a:solidFill>
                        <a:srgbClr val="AFABAB"/>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noFill/>
                  </a:tcPr>
                </a:tc>
                <a:extLst>
                  <a:ext uri="{0D108BD9-81ED-4DB2-BD59-A6C34878D82A}">
                    <a16:rowId xmlns:a16="http://schemas.microsoft.com/office/drawing/2014/main" val="508145114"/>
                  </a:ext>
                </a:extLst>
              </a:tr>
              <a:tr h="511387">
                <a:tc vMerge="1">
                  <a:txBody>
                    <a:bodyPr/>
                    <a:lstStyle/>
                    <a:p>
                      <a:endParaRPr lang="en-CA"/>
                    </a:p>
                  </a:txBody>
                  <a:tcPr/>
                </a:tc>
                <a:tc>
                  <a:txBody>
                    <a:bodyPr/>
                    <a:lstStyle/>
                    <a:p>
                      <a:pPr marL="0" algn="l" defTabSz="914400" rtl="0" eaLnBrk="1" latinLnBrk="0" hangingPunct="1">
                        <a:lnSpc>
                          <a:spcPts val="1680"/>
                        </a:lnSpc>
                      </a:pPr>
                      <a:r>
                        <a:rPr lang="en-US" sz="1400" b="0" kern="1200">
                          <a:solidFill>
                            <a:srgbClr val="4F575D"/>
                          </a:solidFill>
                          <a:latin typeface="+mn-lt"/>
                          <a:ea typeface="+mn-ea"/>
                          <a:cs typeface="+mn-cs"/>
                        </a:rPr>
                        <a:t>EdgePoint Investment Group</a:t>
                      </a: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4"/>
                    </a:solidFill>
                  </a:tcPr>
                </a:tc>
                <a:tc>
                  <a:txBody>
                    <a:bodyPr/>
                    <a:lstStyle/>
                    <a:p>
                      <a:pPr marL="0" algn="r" defTabSz="914400" rtl="0" eaLnBrk="1" latinLnBrk="0" hangingPunct="1"/>
                      <a:r>
                        <a:rPr lang="en-US" sz="1400" b="0" kern="1200" dirty="0">
                          <a:solidFill>
                            <a:srgbClr val="4F575D"/>
                          </a:solidFill>
                          <a:latin typeface="+mj-lt"/>
                          <a:ea typeface="+mn-ea"/>
                          <a:cs typeface="+mn-cs"/>
                        </a:rPr>
                        <a:t>1.2%</a:t>
                      </a:r>
                    </a:p>
                  </a:txBody>
                  <a:tcPr anchor="ctr">
                    <a:lnL w="6350" cap="flat" cmpd="sng" algn="ctr">
                      <a:solidFill>
                        <a:srgbClr val="AFABAB"/>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AFABA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4"/>
                    </a:solidFill>
                  </a:tcPr>
                </a:tc>
                <a:extLst>
                  <a:ext uri="{0D108BD9-81ED-4DB2-BD59-A6C34878D82A}">
                    <a16:rowId xmlns:a16="http://schemas.microsoft.com/office/drawing/2014/main" val="144425884"/>
                  </a:ext>
                </a:extLst>
              </a:tr>
            </a:tbl>
          </a:graphicData>
        </a:graphic>
      </p:graphicFrame>
      <p:graphicFrame>
        <p:nvGraphicFramePr>
          <p:cNvPr id="3" name="Table 3">
            <a:extLst>
              <a:ext uri="{FF2B5EF4-FFF2-40B4-BE49-F238E27FC236}">
                <a16:creationId xmlns:a16="http://schemas.microsoft.com/office/drawing/2014/main" id="{CB3E7805-AAEC-646E-1072-B48AAE5CB223}"/>
              </a:ext>
            </a:extLst>
          </p:cNvPr>
          <p:cNvGraphicFramePr>
            <a:graphicFrameLocks noGrp="1"/>
          </p:cNvGraphicFramePr>
          <p:nvPr>
            <p:custDataLst>
              <p:tags r:id="rId3"/>
            </p:custDataLst>
            <p:extLst>
              <p:ext uri="{D42A27DB-BD31-4B8C-83A1-F6EECF244321}">
                <p14:modId xmlns:p14="http://schemas.microsoft.com/office/powerpoint/2010/main" val="2967767177"/>
              </p:ext>
            </p:extLst>
          </p:nvPr>
        </p:nvGraphicFramePr>
        <p:xfrm>
          <a:off x="192089" y="4226198"/>
          <a:ext cx="5732659" cy="2148669"/>
        </p:xfrm>
        <a:graphic>
          <a:graphicData uri="http://schemas.openxmlformats.org/drawingml/2006/table">
            <a:tbl>
              <a:tblPr firstRow="1" bandRow="1">
                <a:tableStyleId>{5C22544A-7EE6-4342-B048-85BDC9FD1C3A}</a:tableStyleId>
              </a:tblPr>
              <a:tblGrid>
                <a:gridCol w="5732659">
                  <a:extLst>
                    <a:ext uri="{9D8B030D-6E8A-4147-A177-3AD203B41FA5}">
                      <a16:colId xmlns:a16="http://schemas.microsoft.com/office/drawing/2014/main" val="3940325558"/>
                    </a:ext>
                  </a:extLst>
                </a:gridCol>
              </a:tblGrid>
              <a:tr h="456698">
                <a:tc>
                  <a:txBody>
                    <a:bodyPr/>
                    <a:lstStyle/>
                    <a:p>
                      <a:r>
                        <a:rPr lang="en-US" sz="1600" dirty="0">
                          <a:solidFill>
                            <a:srgbClr val="46616D"/>
                          </a:solidFill>
                        </a:rPr>
                        <a:t>ANALYST COVERAGE </a:t>
                      </a:r>
                      <a:r>
                        <a:rPr lang="en-US" sz="1600" b="0" dirty="0">
                          <a:solidFill>
                            <a:srgbClr val="46616D"/>
                          </a:solidFill>
                        </a:rPr>
                        <a:t>(Average Target Price = C$4.55)</a:t>
                      </a:r>
                      <a:endParaRPr lang="en-US" sz="1600" dirty="0">
                        <a:solidFill>
                          <a:srgbClr val="46616D"/>
                        </a:solidFill>
                      </a:endParaRPr>
                    </a:p>
                  </a:txBody>
                  <a:tcPr marL="180000" marT="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rgbClr val="BF951B"/>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315162"/>
                  </a:ext>
                </a:extLst>
              </a:tr>
              <a:tr h="1691971">
                <a:tc>
                  <a:txBody>
                    <a:bodyPr/>
                    <a:lstStyle/>
                    <a:p>
                      <a:pPr marL="0" indent="0">
                        <a:buNone/>
                      </a:pPr>
                      <a:endParaRPr lang="en-US" sz="1100" dirty="0">
                        <a:solidFill>
                          <a:srgbClr val="4D4D4D"/>
                        </a:solidFill>
                      </a:endParaRPr>
                    </a:p>
                  </a:txBody>
                  <a:tcPr marL="180000" marT="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extLst>
                  <a:ext uri="{0D108BD9-81ED-4DB2-BD59-A6C34878D82A}">
                    <a16:rowId xmlns:a16="http://schemas.microsoft.com/office/drawing/2014/main" val="450869377"/>
                  </a:ext>
                </a:extLst>
              </a:tr>
            </a:tbl>
          </a:graphicData>
        </a:graphic>
      </p:graphicFrame>
      <p:pic>
        <p:nvPicPr>
          <p:cNvPr id="10" name="Picture 6" descr="Agentis Capital Reviews: What Is It Like to Work At Agentis Capital? |  Glassdoor">
            <a:extLst>
              <a:ext uri="{FF2B5EF4-FFF2-40B4-BE49-F238E27FC236}">
                <a16:creationId xmlns:a16="http://schemas.microsoft.com/office/drawing/2014/main" id="{66D0543C-8333-3228-7DF3-A7FE083909C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2998" b="32335"/>
          <a:stretch/>
        </p:blipFill>
        <p:spPr bwMode="auto">
          <a:xfrm>
            <a:off x="192089" y="4918114"/>
            <a:ext cx="1188000" cy="4118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ormark - Digitizing Private Placements - Katipult: Powering Capital">
            <a:extLst>
              <a:ext uri="{FF2B5EF4-FFF2-40B4-BE49-F238E27FC236}">
                <a16:creationId xmlns:a16="http://schemas.microsoft.com/office/drawing/2014/main" id="{903D270D-29B0-321B-38E3-DD13C4DDD3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087" y="5755319"/>
            <a:ext cx="1897587" cy="42848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National Bank Financial Markets">
            <a:extLst>
              <a:ext uri="{FF2B5EF4-FFF2-40B4-BE49-F238E27FC236}">
                <a16:creationId xmlns:a16="http://schemas.microsoft.com/office/drawing/2014/main" id="{E3481153-762A-342B-561D-C2A2E827635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467" r="7335"/>
          <a:stretch/>
        </p:blipFill>
        <p:spPr bwMode="auto">
          <a:xfrm>
            <a:off x="4324675" y="5668351"/>
            <a:ext cx="1597759" cy="60242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15FA9566-34D2-69E5-5909-1E672B930E5D}"/>
              </a:ext>
            </a:extLst>
          </p:cNvPr>
          <p:cNvPicPr>
            <a:picLocks noChangeAspect="1"/>
          </p:cNvPicPr>
          <p:nvPr/>
        </p:nvPicPr>
        <p:blipFill>
          <a:blip r:embed="rId9"/>
          <a:stretch>
            <a:fillRect/>
          </a:stretch>
        </p:blipFill>
        <p:spPr>
          <a:xfrm>
            <a:off x="3481475" y="4800034"/>
            <a:ext cx="799251" cy="648000"/>
          </a:xfrm>
          <a:prstGeom prst="rect">
            <a:avLst/>
          </a:prstGeom>
        </p:spPr>
      </p:pic>
      <p:pic>
        <p:nvPicPr>
          <p:cNvPr id="15" name="Picture 12" descr="H.C. Wainwright &amp; Co. - CEO and Investor Conference">
            <a:extLst>
              <a:ext uri="{FF2B5EF4-FFF2-40B4-BE49-F238E27FC236}">
                <a16:creationId xmlns:a16="http://schemas.microsoft.com/office/drawing/2014/main" id="{E7706928-0A45-85BF-FD1C-B2947A0D126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31909" y="5759265"/>
            <a:ext cx="1350530" cy="42059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9ED2BE11-2F52-95E1-BE5F-C7607069CFA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64782" y="4892784"/>
            <a:ext cx="1332000" cy="4625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7C02C52E-5537-AB34-FBE6-6030659DDBCA}"/>
              </a:ext>
            </a:extLst>
          </p:cNvPr>
          <p:cNvSpPr>
            <a:spLocks noGrp="1"/>
          </p:cNvSpPr>
          <p:nvPr>
            <p:ph type="sldNum" sz="quarter" idx="12"/>
          </p:nvPr>
        </p:nvSpPr>
        <p:spPr/>
        <p:txBody>
          <a:bodyPr/>
          <a:lstStyle/>
          <a:p>
            <a:fld id="{994B6BF7-2D39-B347-90E1-8D5E032AA1EA}" type="slidenum">
              <a:rPr lang="en-ES" smtClean="0"/>
              <a:pPr/>
              <a:t>4</a:t>
            </a:fld>
            <a:endParaRPr lang="en-ES"/>
          </a:p>
        </p:txBody>
      </p:sp>
      <p:pic>
        <p:nvPicPr>
          <p:cNvPr id="7" name="Graphic 6">
            <a:extLst>
              <a:ext uri="{FF2B5EF4-FFF2-40B4-BE49-F238E27FC236}">
                <a16:creationId xmlns:a16="http://schemas.microsoft.com/office/drawing/2014/main" id="{CF492473-1988-707A-6724-CEB4F8A235B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665418" y="4926034"/>
            <a:ext cx="1259330" cy="396000"/>
          </a:xfrm>
          <a:prstGeom prst="rect">
            <a:avLst/>
          </a:prstGeom>
        </p:spPr>
      </p:pic>
    </p:spTree>
    <p:extLst>
      <p:ext uri="{BB962C8B-B14F-4D97-AF65-F5344CB8AC3E}">
        <p14:creationId xmlns:p14="http://schemas.microsoft.com/office/powerpoint/2010/main" val="777915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C1F46-D5E4-A38C-67C7-4448AE92F4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280FE0-D594-3667-3029-FD95F693F7BD}"/>
              </a:ext>
            </a:extLst>
          </p:cNvPr>
          <p:cNvSpPr>
            <a:spLocks noGrp="1"/>
          </p:cNvSpPr>
          <p:nvPr>
            <p:ph type="title"/>
          </p:nvPr>
        </p:nvSpPr>
        <p:spPr>
          <a:xfrm>
            <a:off x="237344" y="388087"/>
            <a:ext cx="9451010" cy="410882"/>
          </a:xfrm>
        </p:spPr>
        <p:txBody>
          <a:bodyPr/>
          <a:lstStyle/>
          <a:p>
            <a:r>
              <a:rPr lang="en-US" dirty="0"/>
              <a:t>STRATEGIC </a:t>
            </a:r>
            <a:r>
              <a:rPr lang="en-CA" b="1" dirty="0">
                <a:solidFill>
                  <a:srgbClr val="46616D"/>
                </a:solidFill>
                <a:latin typeface="Arial Black" panose="020B0604020202020204" pitchFamily="34" charset="0"/>
              </a:rPr>
              <a:t>INVESTMENTS</a:t>
            </a:r>
            <a:endParaRPr lang="en-CA" dirty="0"/>
          </a:p>
        </p:txBody>
      </p:sp>
      <p:sp>
        <p:nvSpPr>
          <p:cNvPr id="4" name="Slide Number Placeholder 3">
            <a:extLst>
              <a:ext uri="{FF2B5EF4-FFF2-40B4-BE49-F238E27FC236}">
                <a16:creationId xmlns:a16="http://schemas.microsoft.com/office/drawing/2014/main" id="{99D9344F-B80E-5A0D-506B-4CD55C182A6C}"/>
              </a:ext>
            </a:extLst>
          </p:cNvPr>
          <p:cNvSpPr>
            <a:spLocks noGrp="1"/>
          </p:cNvSpPr>
          <p:nvPr>
            <p:ph type="sldNum" sz="quarter" idx="12"/>
          </p:nvPr>
        </p:nvSpPr>
        <p:spPr>
          <a:xfrm>
            <a:off x="11363251" y="6376027"/>
            <a:ext cx="39897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4B6BF7-2D39-B347-90E1-8D5E032AA1EA}" type="slidenum">
              <a:rPr kumimoji="0" lang="en-ES" sz="14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ES"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 name="Content Placeholder 2">
            <a:extLst>
              <a:ext uri="{FF2B5EF4-FFF2-40B4-BE49-F238E27FC236}">
                <a16:creationId xmlns:a16="http://schemas.microsoft.com/office/drawing/2014/main" id="{22013F52-FB73-FAE8-2133-E820D0F73DA6}"/>
              </a:ext>
            </a:extLst>
          </p:cNvPr>
          <p:cNvSpPr>
            <a:spLocks noGrp="1"/>
          </p:cNvSpPr>
          <p:nvPr>
            <p:ph idx="1"/>
          </p:nvPr>
        </p:nvSpPr>
        <p:spPr>
          <a:xfrm>
            <a:off x="281218" y="859814"/>
            <a:ext cx="11910782" cy="760978"/>
          </a:xfrm>
        </p:spPr>
        <p:txBody>
          <a:bodyPr/>
          <a:lstStyle/>
          <a:p>
            <a:r>
              <a:rPr lang="en-US" sz="1600" dirty="0">
                <a:solidFill>
                  <a:srgbClr val="4F575D"/>
                </a:solidFill>
                <a:latin typeface="+mj-lt"/>
              </a:rPr>
              <a:t>Endorsed by two of the most respected companies across the mining and materials value chain</a:t>
            </a:r>
          </a:p>
          <a:p>
            <a:r>
              <a:rPr lang="en-US" sz="1600" dirty="0">
                <a:solidFill>
                  <a:srgbClr val="4F575D"/>
                </a:solidFill>
                <a:latin typeface="+mj-lt"/>
              </a:rPr>
              <a:t>Participation on Technical and Sustainability Committee adds multidisciplinary expertise to project development</a:t>
            </a:r>
          </a:p>
        </p:txBody>
      </p:sp>
      <p:grpSp>
        <p:nvGrpSpPr>
          <p:cNvPr id="20" name="Group 19">
            <a:extLst>
              <a:ext uri="{FF2B5EF4-FFF2-40B4-BE49-F238E27FC236}">
                <a16:creationId xmlns:a16="http://schemas.microsoft.com/office/drawing/2014/main" id="{31B31711-40E5-5C66-CC8E-D89D60CF578A}"/>
              </a:ext>
            </a:extLst>
          </p:cNvPr>
          <p:cNvGrpSpPr/>
          <p:nvPr/>
        </p:nvGrpSpPr>
        <p:grpSpPr>
          <a:xfrm>
            <a:off x="6456362" y="1681352"/>
            <a:ext cx="5435599" cy="4662309"/>
            <a:chOff x="6456362" y="1714403"/>
            <a:chExt cx="5435599" cy="4662309"/>
          </a:xfrm>
        </p:grpSpPr>
        <p:sp>
          <p:nvSpPr>
            <p:cNvPr id="28" name="Rectangle 27">
              <a:extLst>
                <a:ext uri="{FF2B5EF4-FFF2-40B4-BE49-F238E27FC236}">
                  <a16:creationId xmlns:a16="http://schemas.microsoft.com/office/drawing/2014/main" id="{121B6EC2-2EA6-D324-89D1-1135D376919B}"/>
                </a:ext>
              </a:extLst>
            </p:cNvPr>
            <p:cNvSpPr/>
            <p:nvPr/>
          </p:nvSpPr>
          <p:spPr>
            <a:xfrm>
              <a:off x="6456362" y="2020712"/>
              <a:ext cx="5435599" cy="4356000"/>
            </a:xfrm>
            <a:prstGeom prst="rect">
              <a:avLst/>
            </a:prstGeom>
            <a:solidFill>
              <a:schemeClr val="bg1"/>
            </a:solidFill>
            <a:ln w="19050">
              <a:solidFill>
                <a:srgbClr val="466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7" name="Group 6">
              <a:extLst>
                <a:ext uri="{FF2B5EF4-FFF2-40B4-BE49-F238E27FC236}">
                  <a16:creationId xmlns:a16="http://schemas.microsoft.com/office/drawing/2014/main" id="{A7B69E15-47D8-E878-13FD-D0B7ACFB34C1}"/>
                </a:ext>
              </a:extLst>
            </p:cNvPr>
            <p:cNvGrpSpPr/>
            <p:nvPr/>
          </p:nvGrpSpPr>
          <p:grpSpPr>
            <a:xfrm>
              <a:off x="7714361" y="1714403"/>
              <a:ext cx="2919600" cy="743583"/>
              <a:chOff x="7714361" y="1687911"/>
              <a:chExt cx="2919600" cy="743583"/>
            </a:xfrm>
          </p:grpSpPr>
          <p:sp>
            <p:nvSpPr>
              <p:cNvPr id="41" name="Rectangle 40">
                <a:extLst>
                  <a:ext uri="{FF2B5EF4-FFF2-40B4-BE49-F238E27FC236}">
                    <a16:creationId xmlns:a16="http://schemas.microsoft.com/office/drawing/2014/main" id="{A87EB220-410F-C206-BA97-D22F5D38B2AF}"/>
                  </a:ext>
                </a:extLst>
              </p:cNvPr>
              <p:cNvSpPr/>
              <p:nvPr/>
            </p:nvSpPr>
            <p:spPr>
              <a:xfrm>
                <a:off x="7714361" y="1687911"/>
                <a:ext cx="2919600" cy="7435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26" name="Picture 2">
                <a:extLst>
                  <a:ext uri="{FF2B5EF4-FFF2-40B4-BE49-F238E27FC236}">
                    <a16:creationId xmlns:a16="http://schemas.microsoft.com/office/drawing/2014/main" id="{EEF1BC97-A335-E5ED-9A26-52FA864D54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68" t="18057" r="3368" b="13708"/>
              <a:stretch/>
            </p:blipFill>
            <p:spPr bwMode="auto">
              <a:xfrm>
                <a:off x="7795330" y="1717702"/>
                <a:ext cx="2757663" cy="684000"/>
              </a:xfrm>
              <a:prstGeom prst="rect">
                <a:avLst/>
              </a:prstGeom>
              <a:noFill/>
              <a:extLst>
                <a:ext uri="{909E8E84-426E-40DD-AFC4-6F175D3DCCD1}">
                  <a14:hiddenFill xmlns:a14="http://schemas.microsoft.com/office/drawing/2010/main">
                    <a:solidFill>
                      <a:srgbClr val="FFFFFF"/>
                    </a:solidFill>
                  </a14:hiddenFill>
                </a:ext>
              </a:extLst>
            </p:spPr>
          </p:pic>
        </p:grpSp>
        <p:sp>
          <p:nvSpPr>
            <p:cNvPr id="52" name="Content Placeholder 2">
              <a:extLst>
                <a:ext uri="{FF2B5EF4-FFF2-40B4-BE49-F238E27FC236}">
                  <a16:creationId xmlns:a16="http://schemas.microsoft.com/office/drawing/2014/main" id="{AC033E51-A97A-A9AF-E49A-89635D460031}"/>
                </a:ext>
              </a:extLst>
            </p:cNvPr>
            <p:cNvSpPr txBox="1">
              <a:spLocks/>
            </p:cNvSpPr>
            <p:nvPr/>
          </p:nvSpPr>
          <p:spPr>
            <a:xfrm>
              <a:off x="6734786" y="4384563"/>
              <a:ext cx="4878753" cy="1860959"/>
            </a:xfrm>
            <a:prstGeom prst="rect">
              <a:avLst/>
            </a:prstGeom>
          </p:spPr>
          <p:txBody>
            <a:bodyPr vert="horz" wrap="square" lIns="91440" tIns="45720" rIns="91440" bIns="45720" rtlCol="0">
              <a:spAutoFit/>
            </a:bodyPr>
            <a:lstStyle>
              <a:lvl1pPr marL="228600" indent="-228600" algn="l" defTabSz="914400" rtl="0" eaLnBrk="1" latinLnBrk="0" hangingPunct="1">
                <a:lnSpc>
                  <a:spcPts val="2200"/>
                </a:lnSpc>
                <a:spcBef>
                  <a:spcPts val="1000"/>
                </a:spcBef>
                <a:buSzPct val="80000"/>
                <a:buFontTx/>
                <a:buBlip>
                  <a:blip r:embed="rId4"/>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432000" indent="-180000" algn="l" defTabSz="914400" rtl="0" eaLnBrk="1" latinLnBrk="0" hangingPunct="1">
                <a:lnSpc>
                  <a:spcPts val="2000"/>
                </a:lnSpc>
                <a:spcBef>
                  <a:spcPts val="500"/>
                </a:spcBef>
                <a:spcAft>
                  <a:spcPts val="300"/>
                </a:spcAft>
                <a:buClr>
                  <a:srgbClr val="A6610D"/>
                </a:buClr>
                <a:buSzPct val="120000"/>
                <a:buFont typeface="Arial" panose="020B0604020202020204" pitchFamily="34" charset="0"/>
                <a:buChar char="•"/>
                <a:defRPr sz="16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12000" indent="-144000" algn="l" defTabSz="914400" rtl="0" eaLnBrk="1" latinLnBrk="0" hangingPunct="1">
                <a:lnSpc>
                  <a:spcPts val="1800"/>
                </a:lnSpc>
                <a:spcBef>
                  <a:spcPts val="500"/>
                </a:spcBef>
                <a:buClr>
                  <a:srgbClr val="A6610D"/>
                </a:buClr>
                <a:buSzPct val="100000"/>
                <a:buFont typeface="System Font Regular"/>
                <a:buChar char="-"/>
                <a:defRPr sz="14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SzPct val="80000"/>
                <a:buFontTx/>
                <a:buBlip>
                  <a:blip r:embed="rId4"/>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SzPct val="80000"/>
                <a:buFontTx/>
                <a:buBlip>
                  <a:blip r:embed="rId4"/>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rgbClr val="4F575D"/>
                  </a:solidFill>
                  <a:latin typeface="+mj-lt"/>
                </a:rPr>
                <a:t>Roots of metals business trace back ~150 years</a:t>
              </a:r>
            </a:p>
            <a:p>
              <a:r>
                <a:rPr lang="en-US" sz="1400" dirty="0">
                  <a:solidFill>
                    <a:srgbClr val="4F575D"/>
                  </a:solidFill>
                  <a:latin typeface="+mj-lt"/>
                </a:rPr>
                <a:t>Minority interests in three producing copper mines</a:t>
              </a:r>
            </a:p>
            <a:p>
              <a:r>
                <a:rPr lang="en-US" sz="1400" dirty="0">
                  <a:solidFill>
                    <a:srgbClr val="4F575D"/>
                  </a:solidFill>
                  <a:latin typeface="+mj-lt"/>
                </a:rPr>
                <a:t>Focused on securing reliable, long-term sources of clean copper concentrate for smelting operations in Japan</a:t>
              </a:r>
            </a:p>
            <a:p>
              <a:r>
                <a:rPr lang="en-US" sz="1400" dirty="0">
                  <a:solidFill>
                    <a:srgbClr val="4F575D"/>
                  </a:solidFill>
                  <a:latin typeface="+mj-lt"/>
                </a:rPr>
                <a:t>Aims to triple its volume of secured concentrate by 2031</a:t>
              </a:r>
              <a:endParaRPr lang="en-US" sz="1500" dirty="0">
                <a:solidFill>
                  <a:srgbClr val="4F575D"/>
                </a:solidFill>
                <a:latin typeface="+mj-lt"/>
              </a:endParaRPr>
            </a:p>
          </p:txBody>
        </p:sp>
        <p:grpSp>
          <p:nvGrpSpPr>
            <p:cNvPr id="5" name="Group 4">
              <a:extLst>
                <a:ext uri="{FF2B5EF4-FFF2-40B4-BE49-F238E27FC236}">
                  <a16:creationId xmlns:a16="http://schemas.microsoft.com/office/drawing/2014/main" id="{E74CFF52-40EE-86D7-5175-C38BADB7CFBA}"/>
                </a:ext>
              </a:extLst>
            </p:cNvPr>
            <p:cNvGrpSpPr/>
            <p:nvPr/>
          </p:nvGrpSpPr>
          <p:grpSpPr>
            <a:xfrm>
              <a:off x="7003942" y="2931808"/>
              <a:ext cx="4592107" cy="964354"/>
              <a:chOff x="7003942" y="2931808"/>
              <a:chExt cx="4592107" cy="964354"/>
            </a:xfrm>
          </p:grpSpPr>
          <p:sp>
            <p:nvSpPr>
              <p:cNvPr id="32" name="TextBox 31">
                <a:extLst>
                  <a:ext uri="{FF2B5EF4-FFF2-40B4-BE49-F238E27FC236}">
                    <a16:creationId xmlns:a16="http://schemas.microsoft.com/office/drawing/2014/main" id="{BBE99166-EC8A-F4EB-E163-130717178548}"/>
                  </a:ext>
                </a:extLst>
              </p:cNvPr>
              <p:cNvSpPr txBox="1"/>
              <p:nvPr/>
            </p:nvSpPr>
            <p:spPr>
              <a:xfrm>
                <a:off x="7285811" y="2931808"/>
                <a:ext cx="1715900" cy="412805"/>
              </a:xfrm>
              <a:prstGeom prst="rect">
                <a:avLst/>
              </a:prstGeom>
              <a:noFill/>
            </p:spPr>
            <p:txBody>
              <a:bodyPr wrap="square" rtlCol="0">
                <a:spAutoFit/>
              </a:bodyPr>
              <a:lstStyle/>
              <a:p>
                <a:pPr algn="r">
                  <a:lnSpc>
                    <a:spcPts val="2700"/>
                  </a:lnSpc>
                </a:pPr>
                <a:r>
                  <a:rPr lang="en-CA" b="1" dirty="0">
                    <a:solidFill>
                      <a:srgbClr val="46616D"/>
                    </a:solidFill>
                    <a:latin typeface="Arial Black" panose="020B0A04020102020204" pitchFamily="34" charset="0"/>
                  </a:rPr>
                  <a:t>C$25.6M</a:t>
                </a:r>
              </a:p>
            </p:txBody>
          </p:sp>
          <p:sp>
            <p:nvSpPr>
              <p:cNvPr id="34" name="TextBox 33">
                <a:extLst>
                  <a:ext uri="{FF2B5EF4-FFF2-40B4-BE49-F238E27FC236}">
                    <a16:creationId xmlns:a16="http://schemas.microsoft.com/office/drawing/2014/main" id="{446F622B-11B3-3DFA-E61A-44C5F66B97B9}"/>
                  </a:ext>
                </a:extLst>
              </p:cNvPr>
              <p:cNvSpPr txBox="1"/>
              <p:nvPr/>
            </p:nvSpPr>
            <p:spPr>
              <a:xfrm>
                <a:off x="8914942" y="3029279"/>
                <a:ext cx="2448000" cy="292388"/>
              </a:xfrm>
              <a:prstGeom prst="rect">
                <a:avLst/>
              </a:prstGeom>
              <a:noFill/>
            </p:spPr>
            <p:txBody>
              <a:bodyPr wrap="square" rtlCol="0">
                <a:spAutoFit/>
              </a:bodyPr>
              <a:lstStyle/>
              <a:p>
                <a:r>
                  <a:rPr lang="en-CA" sz="1300" dirty="0">
                    <a:solidFill>
                      <a:srgbClr val="4F575D"/>
                    </a:solidFill>
                  </a:rPr>
                  <a:t>March 2023 </a:t>
                </a:r>
                <a:r>
                  <a:rPr lang="en-CA" sz="1300" i="1" dirty="0">
                    <a:solidFill>
                      <a:srgbClr val="4F575D"/>
                    </a:solidFill>
                  </a:rPr>
                  <a:t>(initial investment)</a:t>
                </a:r>
              </a:p>
            </p:txBody>
          </p:sp>
          <p:sp>
            <p:nvSpPr>
              <p:cNvPr id="35" name="TextBox 34">
                <a:extLst>
                  <a:ext uri="{FF2B5EF4-FFF2-40B4-BE49-F238E27FC236}">
                    <a16:creationId xmlns:a16="http://schemas.microsoft.com/office/drawing/2014/main" id="{02CF8DED-B232-E304-FAB1-4DC597EBAD74}"/>
                  </a:ext>
                </a:extLst>
              </p:cNvPr>
              <p:cNvSpPr txBox="1"/>
              <p:nvPr/>
            </p:nvSpPr>
            <p:spPr>
              <a:xfrm>
                <a:off x="8932049" y="3368995"/>
                <a:ext cx="2664000" cy="492443"/>
              </a:xfrm>
              <a:prstGeom prst="rect">
                <a:avLst/>
              </a:prstGeom>
              <a:noFill/>
            </p:spPr>
            <p:txBody>
              <a:bodyPr wrap="square" rtlCol="0">
                <a:spAutoFit/>
              </a:bodyPr>
              <a:lstStyle/>
              <a:p>
                <a:r>
                  <a:rPr lang="en-CA" sz="1300" dirty="0">
                    <a:solidFill>
                      <a:srgbClr val="4F575D"/>
                    </a:solidFill>
                  </a:rPr>
                  <a:t>May 2025 </a:t>
                </a:r>
                <a:r>
                  <a:rPr lang="en-CA" sz="1300" i="1" dirty="0">
                    <a:solidFill>
                      <a:srgbClr val="4F575D"/>
                    </a:solidFill>
                  </a:rPr>
                  <a:t>(rights extension)</a:t>
                </a:r>
              </a:p>
            </p:txBody>
          </p:sp>
          <p:sp>
            <p:nvSpPr>
              <p:cNvPr id="45" name="TextBox 44">
                <a:extLst>
                  <a:ext uri="{FF2B5EF4-FFF2-40B4-BE49-F238E27FC236}">
                    <a16:creationId xmlns:a16="http://schemas.microsoft.com/office/drawing/2014/main" id="{AFDCD66E-3E19-A62D-C8A1-E58100A04060}"/>
                  </a:ext>
                </a:extLst>
              </p:cNvPr>
              <p:cNvSpPr txBox="1"/>
              <p:nvPr/>
            </p:nvSpPr>
            <p:spPr>
              <a:xfrm>
                <a:off x="7003942" y="3419108"/>
                <a:ext cx="1997770" cy="477054"/>
              </a:xfrm>
              <a:prstGeom prst="rect">
                <a:avLst/>
              </a:prstGeom>
              <a:noFill/>
            </p:spPr>
            <p:txBody>
              <a:bodyPr wrap="square" rtlCol="0">
                <a:spAutoFit/>
              </a:bodyPr>
              <a:lstStyle/>
              <a:p>
                <a:pPr algn="r">
                  <a:lnSpc>
                    <a:spcPts val="1500"/>
                  </a:lnSpc>
                </a:pPr>
                <a:r>
                  <a:rPr lang="en-CA" b="1" dirty="0">
                    <a:solidFill>
                      <a:srgbClr val="46616D"/>
                    </a:solidFill>
                    <a:latin typeface="Arial Black" panose="020B0A04020102020204" pitchFamily="34" charset="0"/>
                  </a:rPr>
                  <a:t>2.0M shares</a:t>
                </a:r>
                <a:br>
                  <a:rPr lang="en-CA" b="1" dirty="0">
                    <a:solidFill>
                      <a:srgbClr val="46616D"/>
                    </a:solidFill>
                    <a:latin typeface="Arial Black" panose="020B0A04020102020204" pitchFamily="34" charset="0"/>
                  </a:rPr>
                </a:br>
                <a:r>
                  <a:rPr lang="en-CA" sz="1400" b="1" dirty="0">
                    <a:solidFill>
                      <a:srgbClr val="46616D"/>
                    </a:solidFill>
                    <a:latin typeface="Arial Black" panose="020B0A04020102020204" pitchFamily="34" charset="0"/>
                  </a:rPr>
                  <a:t>open market</a:t>
                </a:r>
              </a:p>
            </p:txBody>
          </p:sp>
        </p:grpSp>
      </p:grpSp>
      <p:grpSp>
        <p:nvGrpSpPr>
          <p:cNvPr id="11" name="Group 10">
            <a:extLst>
              <a:ext uri="{FF2B5EF4-FFF2-40B4-BE49-F238E27FC236}">
                <a16:creationId xmlns:a16="http://schemas.microsoft.com/office/drawing/2014/main" id="{891A4DE7-6642-ED76-CF48-DB439346255A}"/>
              </a:ext>
            </a:extLst>
          </p:cNvPr>
          <p:cNvGrpSpPr/>
          <p:nvPr/>
        </p:nvGrpSpPr>
        <p:grpSpPr>
          <a:xfrm>
            <a:off x="300037" y="1681352"/>
            <a:ext cx="5435600" cy="4654690"/>
            <a:chOff x="300037" y="1714403"/>
            <a:chExt cx="5435600" cy="4654690"/>
          </a:xfrm>
        </p:grpSpPr>
        <p:sp>
          <p:nvSpPr>
            <p:cNvPr id="51" name="Content Placeholder 2">
              <a:extLst>
                <a:ext uri="{FF2B5EF4-FFF2-40B4-BE49-F238E27FC236}">
                  <a16:creationId xmlns:a16="http://schemas.microsoft.com/office/drawing/2014/main" id="{F99B5EEC-AA5F-4AF8-3D57-4F795BF6A03D}"/>
                </a:ext>
              </a:extLst>
            </p:cNvPr>
            <p:cNvSpPr txBox="1">
              <a:spLocks/>
            </p:cNvSpPr>
            <p:nvPr/>
          </p:nvSpPr>
          <p:spPr>
            <a:xfrm>
              <a:off x="659915" y="4527102"/>
              <a:ext cx="4715845" cy="1575881"/>
            </a:xfrm>
            <a:prstGeom prst="rect">
              <a:avLst/>
            </a:prstGeom>
          </p:spPr>
          <p:txBody>
            <a:bodyPr vert="horz" wrap="square" lIns="91440" tIns="45720" rIns="91440" bIns="45720" rtlCol="0">
              <a:spAutoFit/>
            </a:bodyPr>
            <a:lstStyle>
              <a:lvl1pPr marL="228600" indent="-228600" algn="l" defTabSz="914400" rtl="0" eaLnBrk="1" latinLnBrk="0" hangingPunct="1">
                <a:lnSpc>
                  <a:spcPts val="2200"/>
                </a:lnSpc>
                <a:spcBef>
                  <a:spcPts val="1000"/>
                </a:spcBef>
                <a:buSzPct val="80000"/>
                <a:buFontTx/>
                <a:buBlip>
                  <a:blip r:embed="rId4"/>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432000" indent="-180000" algn="l" defTabSz="914400" rtl="0" eaLnBrk="1" latinLnBrk="0" hangingPunct="1">
                <a:lnSpc>
                  <a:spcPts val="2000"/>
                </a:lnSpc>
                <a:spcBef>
                  <a:spcPts val="500"/>
                </a:spcBef>
                <a:spcAft>
                  <a:spcPts val="300"/>
                </a:spcAft>
                <a:buClr>
                  <a:srgbClr val="A6610D"/>
                </a:buClr>
                <a:buSzPct val="120000"/>
                <a:buFont typeface="Arial" panose="020B0604020202020204" pitchFamily="34" charset="0"/>
                <a:buChar char="•"/>
                <a:defRPr sz="16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12000" indent="-144000" algn="l" defTabSz="914400" rtl="0" eaLnBrk="1" latinLnBrk="0" hangingPunct="1">
                <a:lnSpc>
                  <a:spcPts val="1800"/>
                </a:lnSpc>
                <a:spcBef>
                  <a:spcPts val="500"/>
                </a:spcBef>
                <a:buClr>
                  <a:srgbClr val="A6610D"/>
                </a:buClr>
                <a:buSzPct val="100000"/>
                <a:buFont typeface="System Font Regular"/>
                <a:buChar char="-"/>
                <a:defRPr sz="14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SzPct val="80000"/>
                <a:buFontTx/>
                <a:buBlip>
                  <a:blip r:embed="rId4"/>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SzPct val="80000"/>
                <a:buFontTx/>
                <a:buBlip>
                  <a:blip r:embed="rId4"/>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rgbClr val="4F575D"/>
                  </a:solidFill>
                  <a:latin typeface="+mj-lt"/>
                </a:rPr>
                <a:t>Second-largest mining company in the world</a:t>
              </a:r>
            </a:p>
            <a:p>
              <a:r>
                <a:rPr lang="en-US" sz="1400" dirty="0">
                  <a:solidFill>
                    <a:srgbClr val="4F575D"/>
                  </a:solidFill>
                  <a:latin typeface="+mj-lt"/>
                </a:rPr>
                <a:t>Operations in 35 countries</a:t>
              </a:r>
            </a:p>
            <a:p>
              <a:r>
                <a:rPr lang="en-US" sz="1400" dirty="0">
                  <a:solidFill>
                    <a:srgbClr val="4F575D"/>
                  </a:solidFill>
                  <a:latin typeface="+mj-lt"/>
                </a:rPr>
                <a:t>Pursuing growth in energy transition materials</a:t>
              </a:r>
            </a:p>
            <a:p>
              <a:r>
                <a:rPr lang="en-US" sz="1400" dirty="0">
                  <a:solidFill>
                    <a:srgbClr val="4F575D"/>
                  </a:solidFill>
                  <a:latin typeface="+mj-lt"/>
                </a:rPr>
                <a:t>Investment resides within Rio Tinto’s Copper division</a:t>
              </a:r>
            </a:p>
          </p:txBody>
        </p:sp>
        <p:grpSp>
          <p:nvGrpSpPr>
            <p:cNvPr id="12" name="Group 11">
              <a:extLst>
                <a:ext uri="{FF2B5EF4-FFF2-40B4-BE49-F238E27FC236}">
                  <a16:creationId xmlns:a16="http://schemas.microsoft.com/office/drawing/2014/main" id="{B5E8B8C0-3617-62D1-AE60-F32EC6EB1257}"/>
                </a:ext>
              </a:extLst>
            </p:cNvPr>
            <p:cNvGrpSpPr/>
            <p:nvPr/>
          </p:nvGrpSpPr>
          <p:grpSpPr>
            <a:xfrm>
              <a:off x="1252132" y="2506262"/>
              <a:ext cx="3967930" cy="1980542"/>
              <a:chOff x="2465484" y="1655517"/>
              <a:chExt cx="3967930" cy="1980542"/>
            </a:xfrm>
          </p:grpSpPr>
          <p:sp>
            <p:nvSpPr>
              <p:cNvPr id="13" name="TextBox 12">
                <a:extLst>
                  <a:ext uri="{FF2B5EF4-FFF2-40B4-BE49-F238E27FC236}">
                    <a16:creationId xmlns:a16="http://schemas.microsoft.com/office/drawing/2014/main" id="{1A9C13DC-99E3-7E66-BFC1-48B89E050BEC}"/>
                  </a:ext>
                </a:extLst>
              </p:cNvPr>
              <p:cNvSpPr txBox="1"/>
              <p:nvPr/>
            </p:nvSpPr>
            <p:spPr>
              <a:xfrm>
                <a:off x="2465484" y="1655517"/>
                <a:ext cx="1333179" cy="1980542"/>
              </a:xfrm>
              <a:prstGeom prst="rect">
                <a:avLst/>
              </a:prstGeom>
              <a:noFill/>
            </p:spPr>
            <p:txBody>
              <a:bodyPr wrap="square" rtlCol="0">
                <a:spAutoFit/>
              </a:bodyPr>
              <a:lstStyle/>
              <a:p>
                <a:pPr algn="r">
                  <a:lnSpc>
                    <a:spcPts val="3000"/>
                  </a:lnSpc>
                </a:pPr>
                <a:r>
                  <a:rPr lang="en-CA" b="1" dirty="0">
                    <a:solidFill>
                      <a:srgbClr val="46616D"/>
                    </a:solidFill>
                    <a:latin typeface="Arial Black" panose="020B0A04020102020204" pitchFamily="34" charset="0"/>
                  </a:rPr>
                  <a:t>C$25.6M</a:t>
                </a:r>
                <a:br>
                  <a:rPr lang="en-CA" b="1" dirty="0">
                    <a:solidFill>
                      <a:srgbClr val="46616D"/>
                    </a:solidFill>
                    <a:latin typeface="Arial Black" panose="020B0A04020102020204" pitchFamily="34" charset="0"/>
                  </a:rPr>
                </a:br>
                <a:r>
                  <a:rPr lang="en-CA" b="1" dirty="0">
                    <a:solidFill>
                      <a:srgbClr val="46616D"/>
                    </a:solidFill>
                    <a:latin typeface="Arial Black" panose="020B0A04020102020204" pitchFamily="34" charset="0"/>
                  </a:rPr>
                  <a:t>C$2.3M</a:t>
                </a:r>
                <a:br>
                  <a:rPr lang="en-CA" b="1" dirty="0">
                    <a:solidFill>
                      <a:srgbClr val="46616D"/>
                    </a:solidFill>
                    <a:latin typeface="Arial Black" panose="020B0A04020102020204" pitchFamily="34" charset="0"/>
                  </a:rPr>
                </a:br>
                <a:r>
                  <a:rPr lang="en-CA" b="1" dirty="0">
                    <a:solidFill>
                      <a:srgbClr val="46616D"/>
                    </a:solidFill>
                    <a:latin typeface="Arial Black" panose="020B0A04020102020204" pitchFamily="34" charset="0"/>
                  </a:rPr>
                  <a:t>C$6.0M</a:t>
                </a:r>
              </a:p>
              <a:p>
                <a:pPr algn="r">
                  <a:lnSpc>
                    <a:spcPts val="3000"/>
                  </a:lnSpc>
                </a:pPr>
                <a:r>
                  <a:rPr lang="en-CA" b="1" dirty="0">
                    <a:solidFill>
                      <a:srgbClr val="46616D"/>
                    </a:solidFill>
                    <a:latin typeface="Arial Black" panose="020B0A04020102020204" pitchFamily="34" charset="0"/>
                  </a:rPr>
                  <a:t>C$0.3M</a:t>
                </a:r>
              </a:p>
              <a:p>
                <a:pPr algn="r">
                  <a:lnSpc>
                    <a:spcPts val="3000"/>
                  </a:lnSpc>
                </a:pPr>
                <a:r>
                  <a:rPr lang="en-CA" b="1" dirty="0">
                    <a:solidFill>
                      <a:srgbClr val="46616D"/>
                    </a:solidFill>
                    <a:latin typeface="Arial Black" panose="020B0A04020102020204" pitchFamily="34" charset="0"/>
                  </a:rPr>
                  <a:t>C$5.0M</a:t>
                </a:r>
              </a:p>
            </p:txBody>
          </p:sp>
          <p:sp>
            <p:nvSpPr>
              <p:cNvPr id="14" name="TextBox 13">
                <a:extLst>
                  <a:ext uri="{FF2B5EF4-FFF2-40B4-BE49-F238E27FC236}">
                    <a16:creationId xmlns:a16="http://schemas.microsoft.com/office/drawing/2014/main" id="{5C37738E-FBC0-D689-FF74-4CC68792C9BB}"/>
                  </a:ext>
                </a:extLst>
              </p:cNvPr>
              <p:cNvSpPr txBox="1"/>
              <p:nvPr/>
            </p:nvSpPr>
            <p:spPr>
              <a:xfrm>
                <a:off x="3733414" y="1778010"/>
                <a:ext cx="2304000" cy="292388"/>
              </a:xfrm>
              <a:prstGeom prst="rect">
                <a:avLst/>
              </a:prstGeom>
              <a:noFill/>
            </p:spPr>
            <p:txBody>
              <a:bodyPr wrap="square" rtlCol="0">
                <a:spAutoFit/>
              </a:bodyPr>
              <a:lstStyle/>
              <a:p>
                <a:r>
                  <a:rPr lang="en-CA" sz="1300" dirty="0">
                    <a:solidFill>
                      <a:srgbClr val="4F575D"/>
                    </a:solidFill>
                  </a:rPr>
                  <a:t>May 2021 </a:t>
                </a:r>
                <a:r>
                  <a:rPr lang="en-CA" sz="1300" i="1" dirty="0">
                    <a:solidFill>
                      <a:srgbClr val="4F575D"/>
                    </a:solidFill>
                  </a:rPr>
                  <a:t>(initial investment)</a:t>
                </a:r>
              </a:p>
            </p:txBody>
          </p:sp>
          <p:sp>
            <p:nvSpPr>
              <p:cNvPr id="15" name="TextBox 14">
                <a:extLst>
                  <a:ext uri="{FF2B5EF4-FFF2-40B4-BE49-F238E27FC236}">
                    <a16:creationId xmlns:a16="http://schemas.microsoft.com/office/drawing/2014/main" id="{0A474E64-2977-A307-732D-25782E78856A}"/>
                  </a:ext>
                </a:extLst>
              </p:cNvPr>
              <p:cNvSpPr txBox="1"/>
              <p:nvPr/>
            </p:nvSpPr>
            <p:spPr>
              <a:xfrm>
                <a:off x="3733414" y="2159363"/>
                <a:ext cx="2304000" cy="292388"/>
              </a:xfrm>
              <a:prstGeom prst="rect">
                <a:avLst/>
              </a:prstGeom>
              <a:noFill/>
            </p:spPr>
            <p:txBody>
              <a:bodyPr wrap="square" rtlCol="0">
                <a:spAutoFit/>
              </a:bodyPr>
              <a:lstStyle/>
              <a:p>
                <a:r>
                  <a:rPr lang="en-CA" sz="1300" dirty="0">
                    <a:solidFill>
                      <a:srgbClr val="4F575D"/>
                    </a:solidFill>
                  </a:rPr>
                  <a:t>April 2023 </a:t>
                </a:r>
                <a:r>
                  <a:rPr lang="en-CA" sz="1300" i="1" dirty="0">
                    <a:solidFill>
                      <a:srgbClr val="4F575D"/>
                    </a:solidFill>
                  </a:rPr>
                  <a:t>(top-up)</a:t>
                </a:r>
              </a:p>
            </p:txBody>
          </p:sp>
          <p:sp>
            <p:nvSpPr>
              <p:cNvPr id="16" name="TextBox 15">
                <a:extLst>
                  <a:ext uri="{FF2B5EF4-FFF2-40B4-BE49-F238E27FC236}">
                    <a16:creationId xmlns:a16="http://schemas.microsoft.com/office/drawing/2014/main" id="{F323268B-DDCF-4209-1C7C-F4A3A6968DCE}"/>
                  </a:ext>
                </a:extLst>
              </p:cNvPr>
              <p:cNvSpPr txBox="1"/>
              <p:nvPr/>
            </p:nvSpPr>
            <p:spPr>
              <a:xfrm>
                <a:off x="3733414" y="2540716"/>
                <a:ext cx="2700000" cy="292388"/>
              </a:xfrm>
              <a:prstGeom prst="rect">
                <a:avLst/>
              </a:prstGeom>
              <a:noFill/>
            </p:spPr>
            <p:txBody>
              <a:bodyPr wrap="square" rtlCol="0">
                <a:spAutoFit/>
              </a:bodyPr>
              <a:lstStyle/>
              <a:p>
                <a:r>
                  <a:rPr lang="en-CA" sz="1300" dirty="0">
                    <a:solidFill>
                      <a:srgbClr val="4F575D"/>
                    </a:solidFill>
                  </a:rPr>
                  <a:t>November 2023 </a:t>
                </a:r>
                <a:r>
                  <a:rPr lang="en-CA" sz="1300" i="1" dirty="0">
                    <a:solidFill>
                      <a:srgbClr val="4F575D"/>
                    </a:solidFill>
                  </a:rPr>
                  <a:t>(rights extension)</a:t>
                </a:r>
              </a:p>
            </p:txBody>
          </p:sp>
          <p:sp>
            <p:nvSpPr>
              <p:cNvPr id="18" name="TextBox 17">
                <a:extLst>
                  <a:ext uri="{FF2B5EF4-FFF2-40B4-BE49-F238E27FC236}">
                    <a16:creationId xmlns:a16="http://schemas.microsoft.com/office/drawing/2014/main" id="{AE8C5BA8-63C0-82FE-20FF-6F369A66081C}"/>
                  </a:ext>
                </a:extLst>
              </p:cNvPr>
              <p:cNvSpPr txBox="1"/>
              <p:nvPr/>
            </p:nvSpPr>
            <p:spPr>
              <a:xfrm>
                <a:off x="3733414" y="2922069"/>
                <a:ext cx="2304000" cy="292388"/>
              </a:xfrm>
              <a:prstGeom prst="rect">
                <a:avLst/>
              </a:prstGeom>
              <a:noFill/>
            </p:spPr>
            <p:txBody>
              <a:bodyPr wrap="square" rtlCol="0">
                <a:spAutoFit/>
              </a:bodyPr>
              <a:lstStyle/>
              <a:p>
                <a:r>
                  <a:rPr lang="en-CA" sz="1300" dirty="0">
                    <a:solidFill>
                      <a:srgbClr val="4F575D"/>
                    </a:solidFill>
                  </a:rPr>
                  <a:t>March 2024 </a:t>
                </a:r>
                <a:r>
                  <a:rPr lang="en-CA" sz="1300" i="1" dirty="0">
                    <a:solidFill>
                      <a:srgbClr val="4F575D"/>
                    </a:solidFill>
                  </a:rPr>
                  <a:t>(top-up)</a:t>
                </a:r>
              </a:p>
            </p:txBody>
          </p:sp>
          <p:sp>
            <p:nvSpPr>
              <p:cNvPr id="19" name="TextBox 18">
                <a:extLst>
                  <a:ext uri="{FF2B5EF4-FFF2-40B4-BE49-F238E27FC236}">
                    <a16:creationId xmlns:a16="http://schemas.microsoft.com/office/drawing/2014/main" id="{765A3840-B567-B653-C87C-DC46A91426AE}"/>
                  </a:ext>
                </a:extLst>
              </p:cNvPr>
              <p:cNvSpPr txBox="1"/>
              <p:nvPr/>
            </p:nvSpPr>
            <p:spPr>
              <a:xfrm>
                <a:off x="3733414" y="3303421"/>
                <a:ext cx="2304000" cy="292388"/>
              </a:xfrm>
              <a:prstGeom prst="rect">
                <a:avLst/>
              </a:prstGeom>
              <a:noFill/>
            </p:spPr>
            <p:txBody>
              <a:bodyPr wrap="square" rtlCol="0">
                <a:spAutoFit/>
              </a:bodyPr>
              <a:lstStyle/>
              <a:p>
                <a:r>
                  <a:rPr lang="en-CA" sz="1300" dirty="0">
                    <a:solidFill>
                      <a:srgbClr val="4F575D"/>
                    </a:solidFill>
                  </a:rPr>
                  <a:t>April 2023 </a:t>
                </a:r>
                <a:r>
                  <a:rPr lang="en-CA" sz="1300" i="1" dirty="0">
                    <a:solidFill>
                      <a:srgbClr val="4F575D"/>
                    </a:solidFill>
                  </a:rPr>
                  <a:t>(top-up)</a:t>
                </a:r>
              </a:p>
            </p:txBody>
          </p:sp>
        </p:grpSp>
        <p:sp>
          <p:nvSpPr>
            <p:cNvPr id="27" name="Rectangle 26">
              <a:extLst>
                <a:ext uri="{FF2B5EF4-FFF2-40B4-BE49-F238E27FC236}">
                  <a16:creationId xmlns:a16="http://schemas.microsoft.com/office/drawing/2014/main" id="{AF51E900-749B-2FBD-0209-3F786F029449}"/>
                </a:ext>
              </a:extLst>
            </p:cNvPr>
            <p:cNvSpPr/>
            <p:nvPr/>
          </p:nvSpPr>
          <p:spPr>
            <a:xfrm>
              <a:off x="300037" y="2013093"/>
              <a:ext cx="5435600" cy="4356000"/>
            </a:xfrm>
            <a:prstGeom prst="rect">
              <a:avLst/>
            </a:prstGeom>
            <a:noFill/>
            <a:ln w="19050">
              <a:solidFill>
                <a:srgbClr val="466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0" name="Group 9">
              <a:extLst>
                <a:ext uri="{FF2B5EF4-FFF2-40B4-BE49-F238E27FC236}">
                  <a16:creationId xmlns:a16="http://schemas.microsoft.com/office/drawing/2014/main" id="{242ED17F-B633-4545-7B78-E8D614AC6446}"/>
                </a:ext>
              </a:extLst>
            </p:cNvPr>
            <p:cNvGrpSpPr/>
            <p:nvPr/>
          </p:nvGrpSpPr>
          <p:grpSpPr>
            <a:xfrm>
              <a:off x="1558037" y="1714403"/>
              <a:ext cx="2919600" cy="743583"/>
              <a:chOff x="1558037" y="1740894"/>
              <a:chExt cx="2919600" cy="743583"/>
            </a:xfrm>
          </p:grpSpPr>
          <p:sp>
            <p:nvSpPr>
              <p:cNvPr id="3" name="Rectangle 2">
                <a:extLst>
                  <a:ext uri="{FF2B5EF4-FFF2-40B4-BE49-F238E27FC236}">
                    <a16:creationId xmlns:a16="http://schemas.microsoft.com/office/drawing/2014/main" id="{7A8B6736-02BD-AA8A-44D7-7625F697C034}"/>
                  </a:ext>
                </a:extLst>
              </p:cNvPr>
              <p:cNvSpPr/>
              <p:nvPr/>
            </p:nvSpPr>
            <p:spPr>
              <a:xfrm>
                <a:off x="1558037" y="1740894"/>
                <a:ext cx="2919600" cy="7435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Graphic 5">
                <a:extLst>
                  <a:ext uri="{FF2B5EF4-FFF2-40B4-BE49-F238E27FC236}">
                    <a16:creationId xmlns:a16="http://schemas.microsoft.com/office/drawing/2014/main" id="{CBBCC3D1-8E31-E597-C697-9DDBB28DC4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7079" y="1824685"/>
                <a:ext cx="2661516" cy="576000"/>
              </a:xfrm>
              <a:prstGeom prst="rect">
                <a:avLst/>
              </a:prstGeom>
            </p:spPr>
          </p:pic>
        </p:grpSp>
      </p:grpSp>
    </p:spTree>
    <p:extLst>
      <p:ext uri="{BB962C8B-B14F-4D97-AF65-F5344CB8AC3E}">
        <p14:creationId xmlns:p14="http://schemas.microsoft.com/office/powerpoint/2010/main" val="483768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A1C3A6E-095E-9743-A42A-054A42D315C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674106"/>
            <a:ext cx="12192000" cy="4183893"/>
          </a:xfrm>
          <a:prstGeom prst="rect">
            <a:avLst/>
          </a:prstGeom>
        </p:spPr>
      </p:pic>
      <p:sp>
        <p:nvSpPr>
          <p:cNvPr id="9" name="Oval 8">
            <a:extLst>
              <a:ext uri="{FF2B5EF4-FFF2-40B4-BE49-F238E27FC236}">
                <a16:creationId xmlns:a16="http://schemas.microsoft.com/office/drawing/2014/main" id="{964D7654-7E6B-2443-A03C-42B6CCB74626}"/>
              </a:ext>
            </a:extLst>
          </p:cNvPr>
          <p:cNvSpPr/>
          <p:nvPr/>
        </p:nvSpPr>
        <p:spPr>
          <a:xfrm>
            <a:off x="7597448" y="1308289"/>
            <a:ext cx="3731173" cy="3731173"/>
          </a:xfrm>
          <a:prstGeom prst="ellipse">
            <a:avLst/>
          </a:prstGeom>
          <a:solidFill>
            <a:schemeClr val="bg1"/>
          </a:solidFill>
          <a:ln>
            <a:noFill/>
          </a:ln>
          <a:effectLst>
            <a:outerShdw blurRad="305275" dist="38100" dir="2700000" algn="tl" rotWithShape="0">
              <a:schemeClr val="tx1">
                <a:lumMod val="85000"/>
                <a:lumOff val="15000"/>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 name="Title 1">
            <a:extLst>
              <a:ext uri="{FF2B5EF4-FFF2-40B4-BE49-F238E27FC236}">
                <a16:creationId xmlns:a16="http://schemas.microsoft.com/office/drawing/2014/main" id="{D673DB03-DCE8-D843-AB2A-1C3D3C6A70A7}"/>
              </a:ext>
            </a:extLst>
          </p:cNvPr>
          <p:cNvSpPr>
            <a:spLocks noGrp="1"/>
          </p:cNvSpPr>
          <p:nvPr>
            <p:ph type="title"/>
          </p:nvPr>
        </p:nvSpPr>
        <p:spPr>
          <a:xfrm>
            <a:off x="237343" y="299612"/>
            <a:ext cx="9759074" cy="587832"/>
          </a:xfrm>
        </p:spPr>
        <p:txBody>
          <a:bodyPr>
            <a:noAutofit/>
          </a:bodyPr>
          <a:lstStyle/>
          <a:p>
            <a:r>
              <a:rPr lang="en-GB" dirty="0"/>
              <a:t>AN ATTRACTIVE </a:t>
            </a:r>
            <a:r>
              <a:rPr lang="en-GB" b="1" dirty="0">
                <a:solidFill>
                  <a:srgbClr val="46616D"/>
                </a:solidFill>
                <a:latin typeface="Arial Black" panose="020B0604020202020204" pitchFamily="34" charset="0"/>
                <a:cs typeface="Arial Black" panose="020B0604020202020204" pitchFamily="34" charset="0"/>
              </a:rPr>
              <a:t>COPPER-GOLD MINE</a:t>
            </a:r>
            <a:endParaRPr lang="en-ES" b="1" dirty="0">
              <a:solidFill>
                <a:srgbClr val="46616D"/>
              </a:solidFill>
              <a:latin typeface="Arial Black" panose="020B0604020202020204" pitchFamily="34" charset="0"/>
              <a:cs typeface="Arial Black" panose="020B0604020202020204" pitchFamily="34" charset="0"/>
            </a:endParaRPr>
          </a:p>
        </p:txBody>
      </p:sp>
      <p:sp>
        <p:nvSpPr>
          <p:cNvPr id="4" name="Slide Number Placeholder 3">
            <a:extLst>
              <a:ext uri="{FF2B5EF4-FFF2-40B4-BE49-F238E27FC236}">
                <a16:creationId xmlns:a16="http://schemas.microsoft.com/office/drawing/2014/main" id="{40069827-C985-514A-BFB0-8977F10F9445}"/>
              </a:ext>
            </a:extLst>
          </p:cNvPr>
          <p:cNvSpPr>
            <a:spLocks noGrp="1"/>
          </p:cNvSpPr>
          <p:nvPr>
            <p:ph type="sldNum" sz="quarter" idx="12"/>
          </p:nvPr>
        </p:nvSpPr>
        <p:spPr/>
        <p:txBody>
          <a:bodyPr/>
          <a:lstStyle/>
          <a:p>
            <a:fld id="{994B6BF7-2D39-B347-90E1-8D5E032AA1EA}" type="slidenum">
              <a:rPr lang="en-ES" smtClean="0"/>
              <a:t>6</a:t>
            </a:fld>
            <a:endParaRPr lang="en-ES"/>
          </a:p>
        </p:txBody>
      </p:sp>
      <p:pic>
        <p:nvPicPr>
          <p:cNvPr id="6" name="Picture 5">
            <a:extLst>
              <a:ext uri="{FF2B5EF4-FFF2-40B4-BE49-F238E27FC236}">
                <a16:creationId xmlns:a16="http://schemas.microsoft.com/office/drawing/2014/main" id="{041B1F30-CDA8-BD44-A94B-F95B2A1DDEDA}"/>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55" y="954425"/>
            <a:ext cx="12194655" cy="1720800"/>
          </a:xfrm>
          <a:prstGeom prst="rect">
            <a:avLst/>
          </a:prstGeom>
        </p:spPr>
      </p:pic>
      <p:pic>
        <p:nvPicPr>
          <p:cNvPr id="11" name="Picture 10">
            <a:extLst>
              <a:ext uri="{FF2B5EF4-FFF2-40B4-BE49-F238E27FC236}">
                <a16:creationId xmlns:a16="http://schemas.microsoft.com/office/drawing/2014/main" id="{A0D48B2D-F2E7-B24E-98BD-759F52E1A133}"/>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7770412" y="1482027"/>
            <a:ext cx="3482007" cy="3492622"/>
          </a:xfrm>
          <a:prstGeom prst="rect">
            <a:avLst/>
          </a:prstGeom>
          <a:effectLst>
            <a:outerShdw blurRad="113905" dist="38100" dir="2700000" algn="tl" rotWithShape="0">
              <a:schemeClr val="tx1">
                <a:lumMod val="85000"/>
                <a:lumOff val="15000"/>
                <a:alpha val="13000"/>
              </a:schemeClr>
            </a:outerShdw>
          </a:effectLst>
        </p:spPr>
      </p:pic>
      <p:pic>
        <p:nvPicPr>
          <p:cNvPr id="17" name="Picture 16">
            <a:extLst>
              <a:ext uri="{FF2B5EF4-FFF2-40B4-BE49-F238E27FC236}">
                <a16:creationId xmlns:a16="http://schemas.microsoft.com/office/drawing/2014/main" id="{B84CBCED-8198-E14A-A5D2-613F04D15A42}"/>
              </a:ex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1255484"/>
            <a:ext cx="835666" cy="1107405"/>
          </a:xfrm>
          <a:prstGeom prst="rect">
            <a:avLst/>
          </a:prstGeom>
        </p:spPr>
      </p:pic>
      <p:sp>
        <p:nvSpPr>
          <p:cNvPr id="18" name="Rectangle 17">
            <a:extLst>
              <a:ext uri="{FF2B5EF4-FFF2-40B4-BE49-F238E27FC236}">
                <a16:creationId xmlns:a16="http://schemas.microsoft.com/office/drawing/2014/main" id="{CC7E4851-8F78-A649-A559-567BFD2204A1}"/>
              </a:ext>
            </a:extLst>
          </p:cNvPr>
          <p:cNvSpPr/>
          <p:nvPr/>
        </p:nvSpPr>
        <p:spPr>
          <a:xfrm>
            <a:off x="957207" y="1393688"/>
            <a:ext cx="4517617" cy="830997"/>
          </a:xfrm>
          <a:prstGeom prst="rect">
            <a:avLst/>
          </a:prstGeom>
        </p:spPr>
        <p:txBody>
          <a:bodyPr wrap="square">
            <a:spAutoFit/>
          </a:bodyPr>
          <a:lstStyle/>
          <a:p>
            <a:r>
              <a:rPr lang="en-CA" sz="2400" b="1" dirty="0">
                <a:solidFill>
                  <a:schemeClr val="bg1"/>
                </a:solidFill>
                <a:latin typeface="Arial Black" panose="020B0604020202020204" pitchFamily="34" charset="0"/>
                <a:cs typeface="Arial Black" panose="020B0604020202020204" pitchFamily="34" charset="0"/>
              </a:rPr>
              <a:t>Metal Value Distribution</a:t>
            </a:r>
          </a:p>
          <a:p>
            <a:r>
              <a:rPr lang="en-CA" sz="2400" dirty="0">
                <a:solidFill>
                  <a:schemeClr val="bg1"/>
                </a:solidFill>
              </a:rPr>
              <a:t>in the M&amp;I Mill Resource</a:t>
            </a:r>
          </a:p>
        </p:txBody>
      </p:sp>
      <p:sp>
        <p:nvSpPr>
          <p:cNvPr id="19" name="Rectangle 18">
            <a:extLst>
              <a:ext uri="{FF2B5EF4-FFF2-40B4-BE49-F238E27FC236}">
                <a16:creationId xmlns:a16="http://schemas.microsoft.com/office/drawing/2014/main" id="{B1C2A821-E22F-1B43-8FBF-88D55733D2E7}"/>
              </a:ext>
            </a:extLst>
          </p:cNvPr>
          <p:cNvSpPr/>
          <p:nvPr/>
        </p:nvSpPr>
        <p:spPr>
          <a:xfrm>
            <a:off x="6561954" y="1287899"/>
            <a:ext cx="1599313" cy="784830"/>
          </a:xfrm>
          <a:prstGeom prst="rect">
            <a:avLst/>
          </a:prstGeom>
        </p:spPr>
        <p:txBody>
          <a:bodyPr wrap="square">
            <a:spAutoFit/>
          </a:bodyPr>
          <a:lstStyle/>
          <a:p>
            <a:pPr algn="r"/>
            <a:r>
              <a:rPr lang="en-GB" sz="2500" dirty="0">
                <a:solidFill>
                  <a:schemeClr val="bg1"/>
                </a:solidFill>
                <a:effectLst/>
                <a:latin typeface="Arial Black" panose="020B0604020202020204" pitchFamily="34" charset="0"/>
                <a:cs typeface="Arial Black" panose="020B0604020202020204" pitchFamily="34" charset="0"/>
              </a:rPr>
              <a:t>46% </a:t>
            </a:r>
          </a:p>
          <a:p>
            <a:pPr algn="r"/>
            <a:r>
              <a:rPr lang="en-GB" sz="2000" dirty="0">
                <a:solidFill>
                  <a:schemeClr val="bg1"/>
                </a:solidFill>
                <a:latin typeface="Arial Black" panose="020B0604020202020204" pitchFamily="34" charset="0"/>
                <a:cs typeface="Arial Black" panose="020B0604020202020204" pitchFamily="34" charset="0"/>
              </a:rPr>
              <a:t>COPPER</a:t>
            </a:r>
            <a:endParaRPr lang="en-GB" sz="2000" dirty="0">
              <a:solidFill>
                <a:schemeClr val="bg1"/>
              </a:solidFill>
              <a:effectLst/>
              <a:latin typeface="Arial Black" panose="020B0604020202020204" pitchFamily="34" charset="0"/>
              <a:cs typeface="Arial Black" panose="020B0604020202020204" pitchFamily="34" charset="0"/>
            </a:endParaRPr>
          </a:p>
        </p:txBody>
      </p:sp>
      <p:sp>
        <p:nvSpPr>
          <p:cNvPr id="20" name="Rectangle 19">
            <a:extLst>
              <a:ext uri="{FF2B5EF4-FFF2-40B4-BE49-F238E27FC236}">
                <a16:creationId xmlns:a16="http://schemas.microsoft.com/office/drawing/2014/main" id="{8E084520-8134-EE43-8C52-8CCAF6EE1866}"/>
              </a:ext>
            </a:extLst>
          </p:cNvPr>
          <p:cNvSpPr/>
          <p:nvPr/>
        </p:nvSpPr>
        <p:spPr>
          <a:xfrm>
            <a:off x="10847711" y="1287899"/>
            <a:ext cx="1247833" cy="784830"/>
          </a:xfrm>
          <a:prstGeom prst="rect">
            <a:avLst/>
          </a:prstGeom>
        </p:spPr>
        <p:txBody>
          <a:bodyPr wrap="square">
            <a:spAutoFit/>
          </a:bodyPr>
          <a:lstStyle/>
          <a:p>
            <a:r>
              <a:rPr lang="en-GB" sz="2500" dirty="0">
                <a:solidFill>
                  <a:schemeClr val="bg1"/>
                </a:solidFill>
                <a:latin typeface="Arial Black" panose="020B0604020202020204" pitchFamily="34" charset="0"/>
                <a:cs typeface="Arial Black" panose="020B0604020202020204" pitchFamily="34" charset="0"/>
              </a:rPr>
              <a:t>34% </a:t>
            </a:r>
          </a:p>
          <a:p>
            <a:r>
              <a:rPr lang="en-GB" sz="2000" dirty="0">
                <a:solidFill>
                  <a:schemeClr val="bg1"/>
                </a:solidFill>
                <a:latin typeface="Arial Black" panose="020B0604020202020204" pitchFamily="34" charset="0"/>
                <a:cs typeface="Arial Black" panose="020B0604020202020204" pitchFamily="34" charset="0"/>
              </a:rPr>
              <a:t>GOLD</a:t>
            </a:r>
            <a:endParaRPr lang="en-GB" sz="2000" dirty="0">
              <a:solidFill>
                <a:schemeClr val="bg1"/>
              </a:solidFill>
              <a:effectLst/>
              <a:latin typeface="Arial Black" panose="020B0604020202020204" pitchFamily="34" charset="0"/>
              <a:cs typeface="Arial Black" panose="020B0604020202020204" pitchFamily="34" charset="0"/>
            </a:endParaRPr>
          </a:p>
        </p:txBody>
      </p:sp>
      <p:sp>
        <p:nvSpPr>
          <p:cNvPr id="21" name="Rectangle 20">
            <a:extLst>
              <a:ext uri="{FF2B5EF4-FFF2-40B4-BE49-F238E27FC236}">
                <a16:creationId xmlns:a16="http://schemas.microsoft.com/office/drawing/2014/main" id="{066C79C9-7A73-C443-848D-0AC4DB13FB1A}"/>
              </a:ext>
            </a:extLst>
          </p:cNvPr>
          <p:cNvSpPr/>
          <p:nvPr/>
        </p:nvSpPr>
        <p:spPr>
          <a:xfrm>
            <a:off x="7361610" y="4978989"/>
            <a:ext cx="1599313" cy="784830"/>
          </a:xfrm>
          <a:prstGeom prst="rect">
            <a:avLst/>
          </a:prstGeom>
        </p:spPr>
        <p:txBody>
          <a:bodyPr wrap="square">
            <a:spAutoFit/>
          </a:bodyPr>
          <a:lstStyle/>
          <a:p>
            <a:pPr algn="r"/>
            <a:r>
              <a:rPr lang="en-GB" sz="2500" dirty="0">
                <a:solidFill>
                  <a:srgbClr val="4F575D"/>
                </a:solidFill>
                <a:effectLst/>
                <a:latin typeface="Arial Black" panose="020B0604020202020204" pitchFamily="34" charset="0"/>
                <a:cs typeface="Arial Black" panose="020B0604020202020204" pitchFamily="34" charset="0"/>
              </a:rPr>
              <a:t>4% </a:t>
            </a:r>
          </a:p>
          <a:p>
            <a:pPr algn="r"/>
            <a:r>
              <a:rPr lang="en-GB" sz="2000" dirty="0">
                <a:solidFill>
                  <a:srgbClr val="4F575D"/>
                </a:solidFill>
                <a:latin typeface="Arial Black" panose="020B0604020202020204" pitchFamily="34" charset="0"/>
                <a:cs typeface="Arial Black" panose="020B0604020202020204" pitchFamily="34" charset="0"/>
              </a:rPr>
              <a:t>SILVER</a:t>
            </a:r>
            <a:endParaRPr lang="en-GB" sz="2000" dirty="0">
              <a:solidFill>
                <a:srgbClr val="4F575D"/>
              </a:solidFill>
              <a:effectLst/>
              <a:latin typeface="Arial Black" panose="020B0604020202020204" pitchFamily="34" charset="0"/>
              <a:cs typeface="Arial Black" panose="020B0604020202020204" pitchFamily="34" charset="0"/>
            </a:endParaRPr>
          </a:p>
        </p:txBody>
      </p:sp>
      <p:sp>
        <p:nvSpPr>
          <p:cNvPr id="23" name="Rectangle 22">
            <a:extLst>
              <a:ext uri="{FF2B5EF4-FFF2-40B4-BE49-F238E27FC236}">
                <a16:creationId xmlns:a16="http://schemas.microsoft.com/office/drawing/2014/main" id="{C9166839-4451-C24F-9F50-EE801C8247ED}"/>
              </a:ext>
            </a:extLst>
          </p:cNvPr>
          <p:cNvSpPr/>
          <p:nvPr/>
        </p:nvSpPr>
        <p:spPr>
          <a:xfrm>
            <a:off x="9796040" y="5059343"/>
            <a:ext cx="2299504" cy="784830"/>
          </a:xfrm>
          <a:prstGeom prst="rect">
            <a:avLst/>
          </a:prstGeom>
        </p:spPr>
        <p:txBody>
          <a:bodyPr wrap="square">
            <a:spAutoFit/>
          </a:bodyPr>
          <a:lstStyle/>
          <a:p>
            <a:r>
              <a:rPr lang="en-GB" sz="2500" dirty="0">
                <a:solidFill>
                  <a:srgbClr val="4F575D"/>
                </a:solidFill>
                <a:latin typeface="Arial Black" panose="020B0604020202020204" pitchFamily="34" charset="0"/>
                <a:cs typeface="Arial Black" panose="020B0604020202020204" pitchFamily="34" charset="0"/>
              </a:rPr>
              <a:t>17% </a:t>
            </a:r>
          </a:p>
          <a:p>
            <a:r>
              <a:rPr lang="en-GB" sz="2000" dirty="0">
                <a:solidFill>
                  <a:srgbClr val="4F575D"/>
                </a:solidFill>
                <a:latin typeface="Arial Black" panose="020B0604020202020204" pitchFamily="34" charset="0"/>
                <a:cs typeface="Arial Black" panose="020B0604020202020204" pitchFamily="34" charset="0"/>
              </a:rPr>
              <a:t>MOLYBDENUM</a:t>
            </a:r>
            <a:endParaRPr lang="en-GB" sz="2000" dirty="0">
              <a:solidFill>
                <a:srgbClr val="4F575D"/>
              </a:solidFill>
              <a:effectLst/>
              <a:latin typeface="Arial Black" panose="020B0604020202020204" pitchFamily="34" charset="0"/>
              <a:cs typeface="Arial Black" panose="020B0604020202020204" pitchFamily="34" charset="0"/>
            </a:endParaRPr>
          </a:p>
        </p:txBody>
      </p:sp>
      <p:sp>
        <p:nvSpPr>
          <p:cNvPr id="16" name="Rectangle 15">
            <a:extLst>
              <a:ext uri="{FF2B5EF4-FFF2-40B4-BE49-F238E27FC236}">
                <a16:creationId xmlns:a16="http://schemas.microsoft.com/office/drawing/2014/main" id="{BC4194A5-B92E-BB48-988B-7F96425C0896}"/>
              </a:ext>
            </a:extLst>
          </p:cNvPr>
          <p:cNvSpPr/>
          <p:nvPr/>
        </p:nvSpPr>
        <p:spPr>
          <a:xfrm>
            <a:off x="929387" y="2946204"/>
            <a:ext cx="1670246" cy="461665"/>
          </a:xfrm>
          <a:prstGeom prst="rect">
            <a:avLst/>
          </a:prstGeom>
        </p:spPr>
        <p:txBody>
          <a:bodyPr wrap="square">
            <a:spAutoFit/>
          </a:bodyPr>
          <a:lstStyle/>
          <a:p>
            <a:r>
              <a:rPr lang="en-GB" sz="2400" dirty="0">
                <a:solidFill>
                  <a:srgbClr val="A6610D"/>
                </a:solidFill>
                <a:latin typeface="Arial Black" panose="020B0604020202020204" pitchFamily="34" charset="0"/>
              </a:rPr>
              <a:t>COPPER</a:t>
            </a:r>
            <a:endParaRPr lang="en-GB" sz="2400" dirty="0">
              <a:solidFill>
                <a:srgbClr val="A6610D"/>
              </a:solidFill>
              <a:effectLst/>
              <a:latin typeface="Arial Black" panose="020B0604020202020204" pitchFamily="34" charset="0"/>
            </a:endParaRPr>
          </a:p>
        </p:txBody>
      </p:sp>
      <p:sp>
        <p:nvSpPr>
          <p:cNvPr id="24" name="Rectangle 23">
            <a:extLst>
              <a:ext uri="{FF2B5EF4-FFF2-40B4-BE49-F238E27FC236}">
                <a16:creationId xmlns:a16="http://schemas.microsoft.com/office/drawing/2014/main" id="{AEC15D3F-D50F-C741-AEEE-640EC22D9F13}"/>
              </a:ext>
            </a:extLst>
          </p:cNvPr>
          <p:cNvSpPr/>
          <p:nvPr/>
        </p:nvSpPr>
        <p:spPr>
          <a:xfrm>
            <a:off x="4339842" y="2933278"/>
            <a:ext cx="1141659" cy="461665"/>
          </a:xfrm>
          <a:prstGeom prst="rect">
            <a:avLst/>
          </a:prstGeom>
        </p:spPr>
        <p:txBody>
          <a:bodyPr wrap="none">
            <a:spAutoFit/>
          </a:bodyPr>
          <a:lstStyle/>
          <a:p>
            <a:r>
              <a:rPr lang="en-GB" sz="2400" dirty="0">
                <a:solidFill>
                  <a:srgbClr val="BF941B"/>
                </a:solidFill>
                <a:latin typeface="Arial Black" panose="020B0604020202020204" pitchFamily="34" charset="0"/>
              </a:rPr>
              <a:t>G</a:t>
            </a:r>
            <a:r>
              <a:rPr lang="en-GB" sz="2400" dirty="0">
                <a:solidFill>
                  <a:srgbClr val="BF951B"/>
                </a:solidFill>
                <a:latin typeface="Arial Black" panose="020B0604020202020204" pitchFamily="34" charset="0"/>
              </a:rPr>
              <a:t>OL</a:t>
            </a:r>
            <a:r>
              <a:rPr lang="en-GB" sz="2400" dirty="0">
                <a:solidFill>
                  <a:srgbClr val="BF941B"/>
                </a:solidFill>
                <a:latin typeface="Arial Black" panose="020B0604020202020204" pitchFamily="34" charset="0"/>
              </a:rPr>
              <a:t>D</a:t>
            </a:r>
            <a:endParaRPr lang="en-GB" sz="2400" dirty="0">
              <a:solidFill>
                <a:srgbClr val="BF941B"/>
              </a:solidFill>
              <a:effectLst/>
              <a:latin typeface="Arial Black" panose="020B0604020202020204" pitchFamily="34" charset="0"/>
            </a:endParaRPr>
          </a:p>
        </p:txBody>
      </p:sp>
      <p:sp>
        <p:nvSpPr>
          <p:cNvPr id="25" name="Rectangle 24">
            <a:extLst>
              <a:ext uri="{FF2B5EF4-FFF2-40B4-BE49-F238E27FC236}">
                <a16:creationId xmlns:a16="http://schemas.microsoft.com/office/drawing/2014/main" id="{1862422F-5758-084B-90B8-AA80FC6E9253}"/>
              </a:ext>
            </a:extLst>
          </p:cNvPr>
          <p:cNvSpPr/>
          <p:nvPr/>
        </p:nvSpPr>
        <p:spPr>
          <a:xfrm>
            <a:off x="1037729" y="3572164"/>
            <a:ext cx="2553994" cy="830997"/>
          </a:xfrm>
          <a:prstGeom prst="rect">
            <a:avLst/>
          </a:prstGeom>
        </p:spPr>
        <p:txBody>
          <a:bodyPr wrap="square">
            <a:spAutoFit/>
          </a:bodyPr>
          <a:lstStyle/>
          <a:p>
            <a:r>
              <a:rPr lang="en-GB" sz="2400" dirty="0">
                <a:solidFill>
                  <a:schemeClr val="tx1">
                    <a:lumMod val="85000"/>
                    <a:lumOff val="15000"/>
                  </a:schemeClr>
                </a:solidFill>
                <a:latin typeface="Arial Black" panose="020B0604020202020204" pitchFamily="34" charset="0"/>
              </a:rPr>
              <a:t>7.6 Billion lbs</a:t>
            </a:r>
          </a:p>
          <a:p>
            <a:r>
              <a:rPr lang="en-GB" sz="2400" dirty="0">
                <a:solidFill>
                  <a:schemeClr val="tx1">
                    <a:lumMod val="85000"/>
                    <a:lumOff val="15000"/>
                  </a:schemeClr>
                </a:solidFill>
                <a:latin typeface="Arial" panose="020B0604020202020204" pitchFamily="34" charset="0"/>
              </a:rPr>
              <a:t>M+I Resources</a:t>
            </a:r>
            <a:endParaRPr lang="en-GB" sz="2400" dirty="0">
              <a:solidFill>
                <a:schemeClr val="tx1">
                  <a:lumMod val="85000"/>
                  <a:lumOff val="15000"/>
                </a:schemeClr>
              </a:solidFill>
              <a:effectLst/>
              <a:latin typeface="Arial" panose="020B0604020202020204" pitchFamily="34" charset="0"/>
            </a:endParaRPr>
          </a:p>
        </p:txBody>
      </p:sp>
      <p:sp>
        <p:nvSpPr>
          <p:cNvPr id="26" name="Rectangle 25">
            <a:extLst>
              <a:ext uri="{FF2B5EF4-FFF2-40B4-BE49-F238E27FC236}">
                <a16:creationId xmlns:a16="http://schemas.microsoft.com/office/drawing/2014/main" id="{3703A995-02E3-E14D-8EC5-EE251E57F091}"/>
              </a:ext>
            </a:extLst>
          </p:cNvPr>
          <p:cNvSpPr/>
          <p:nvPr/>
        </p:nvSpPr>
        <p:spPr>
          <a:xfrm>
            <a:off x="843725" y="4403161"/>
            <a:ext cx="3159432" cy="830997"/>
          </a:xfrm>
          <a:prstGeom prst="rect">
            <a:avLst/>
          </a:prstGeom>
        </p:spPr>
        <p:txBody>
          <a:bodyPr wrap="square">
            <a:spAutoFit/>
          </a:bodyPr>
          <a:lstStyle/>
          <a:p>
            <a:r>
              <a:rPr lang="en-GB" sz="2400" dirty="0">
                <a:solidFill>
                  <a:schemeClr val="tx1">
                    <a:lumMod val="85000"/>
                    <a:lumOff val="15000"/>
                  </a:schemeClr>
                </a:solidFill>
                <a:latin typeface="Arial Black" panose="020B0604020202020204" pitchFamily="34" charset="0"/>
              </a:rPr>
              <a:t>+3.1 Billion lbs</a:t>
            </a:r>
          </a:p>
          <a:p>
            <a:pPr marL="180000"/>
            <a:r>
              <a:rPr lang="en-GB" sz="2400" dirty="0">
                <a:solidFill>
                  <a:schemeClr val="tx1">
                    <a:lumMod val="85000"/>
                    <a:lumOff val="15000"/>
                  </a:schemeClr>
                </a:solidFill>
                <a:latin typeface="Arial" panose="020B0604020202020204" pitchFamily="34" charset="0"/>
              </a:rPr>
              <a:t>Inferred Resources</a:t>
            </a:r>
            <a:endParaRPr lang="en-GB" sz="2400" dirty="0">
              <a:solidFill>
                <a:schemeClr val="tx1">
                  <a:lumMod val="85000"/>
                  <a:lumOff val="15000"/>
                </a:schemeClr>
              </a:solidFill>
              <a:effectLst/>
              <a:latin typeface="Arial" panose="020B0604020202020204" pitchFamily="34" charset="0"/>
            </a:endParaRPr>
          </a:p>
        </p:txBody>
      </p:sp>
      <p:sp>
        <p:nvSpPr>
          <p:cNvPr id="27" name="Rectangle 26">
            <a:extLst>
              <a:ext uri="{FF2B5EF4-FFF2-40B4-BE49-F238E27FC236}">
                <a16:creationId xmlns:a16="http://schemas.microsoft.com/office/drawing/2014/main" id="{B3DC5F78-5206-6A40-A26B-48121910F9DC}"/>
              </a:ext>
            </a:extLst>
          </p:cNvPr>
          <p:cNvSpPr/>
          <p:nvPr/>
        </p:nvSpPr>
        <p:spPr>
          <a:xfrm>
            <a:off x="4334095" y="3572164"/>
            <a:ext cx="2760503" cy="830997"/>
          </a:xfrm>
          <a:prstGeom prst="rect">
            <a:avLst/>
          </a:prstGeom>
        </p:spPr>
        <p:txBody>
          <a:bodyPr wrap="square">
            <a:spAutoFit/>
          </a:bodyPr>
          <a:lstStyle/>
          <a:p>
            <a:r>
              <a:rPr lang="en-GB" sz="2400" dirty="0">
                <a:solidFill>
                  <a:schemeClr val="tx1">
                    <a:lumMod val="85000"/>
                    <a:lumOff val="15000"/>
                  </a:schemeClr>
                </a:solidFill>
                <a:latin typeface="Arial Black" panose="020B0604020202020204" pitchFamily="34" charset="0"/>
              </a:rPr>
              <a:t>14.8 Million oz</a:t>
            </a:r>
          </a:p>
          <a:p>
            <a:r>
              <a:rPr lang="en-GB" sz="2400" dirty="0">
                <a:solidFill>
                  <a:schemeClr val="tx1">
                    <a:lumMod val="85000"/>
                    <a:lumOff val="15000"/>
                  </a:schemeClr>
                </a:solidFill>
                <a:latin typeface="Arial" panose="020B0604020202020204" pitchFamily="34" charset="0"/>
              </a:rPr>
              <a:t>M+I Resources</a:t>
            </a:r>
            <a:endParaRPr lang="en-GB" sz="2400" dirty="0">
              <a:solidFill>
                <a:schemeClr val="tx1">
                  <a:lumMod val="85000"/>
                  <a:lumOff val="15000"/>
                </a:schemeClr>
              </a:solidFill>
              <a:effectLst/>
              <a:latin typeface="Arial" panose="020B0604020202020204" pitchFamily="34" charset="0"/>
            </a:endParaRPr>
          </a:p>
        </p:txBody>
      </p:sp>
      <p:sp>
        <p:nvSpPr>
          <p:cNvPr id="28" name="Rectangle 27">
            <a:extLst>
              <a:ext uri="{FF2B5EF4-FFF2-40B4-BE49-F238E27FC236}">
                <a16:creationId xmlns:a16="http://schemas.microsoft.com/office/drawing/2014/main" id="{11780C56-1A5D-0D43-8617-FDD618BDA9F6}"/>
              </a:ext>
            </a:extLst>
          </p:cNvPr>
          <p:cNvSpPr/>
          <p:nvPr/>
        </p:nvSpPr>
        <p:spPr>
          <a:xfrm>
            <a:off x="4334095" y="4392185"/>
            <a:ext cx="3159432" cy="830997"/>
          </a:xfrm>
          <a:prstGeom prst="rect">
            <a:avLst/>
          </a:prstGeom>
        </p:spPr>
        <p:txBody>
          <a:bodyPr wrap="square" lIns="90000">
            <a:spAutoFit/>
          </a:bodyPr>
          <a:lstStyle/>
          <a:p>
            <a:r>
              <a:rPr lang="en-GB" sz="2400" dirty="0">
                <a:solidFill>
                  <a:schemeClr val="tx1">
                    <a:lumMod val="85000"/>
                    <a:lumOff val="15000"/>
                  </a:schemeClr>
                </a:solidFill>
                <a:latin typeface="Arial Black" panose="020B0604020202020204" pitchFamily="34" charset="0"/>
              </a:rPr>
              <a:t>+6.3 Million oz</a:t>
            </a:r>
          </a:p>
          <a:p>
            <a:pPr marL="0" lvl="1"/>
            <a:r>
              <a:rPr lang="en-GB" sz="2400" dirty="0">
                <a:solidFill>
                  <a:schemeClr val="tx1">
                    <a:lumMod val="85000"/>
                    <a:lumOff val="15000"/>
                  </a:schemeClr>
                </a:solidFill>
                <a:latin typeface="Arial" panose="020B0604020202020204" pitchFamily="34" charset="0"/>
              </a:rPr>
              <a:t>Inferred Resources</a:t>
            </a:r>
            <a:endParaRPr lang="en-GB" sz="2400" dirty="0">
              <a:solidFill>
                <a:schemeClr val="tx1">
                  <a:lumMod val="85000"/>
                  <a:lumOff val="15000"/>
                </a:schemeClr>
              </a:solidFill>
              <a:effectLst/>
              <a:latin typeface="Arial" panose="020B0604020202020204" pitchFamily="34" charset="0"/>
            </a:endParaRPr>
          </a:p>
        </p:txBody>
      </p:sp>
      <p:cxnSp>
        <p:nvCxnSpPr>
          <p:cNvPr id="30" name="Straight Connector 29">
            <a:extLst>
              <a:ext uri="{FF2B5EF4-FFF2-40B4-BE49-F238E27FC236}">
                <a16:creationId xmlns:a16="http://schemas.microsoft.com/office/drawing/2014/main" id="{C38D2FCC-EE39-F24A-B02A-0D41279FCCED}"/>
              </a:ext>
            </a:extLst>
          </p:cNvPr>
          <p:cNvCxnSpPr>
            <a:cxnSpLocks/>
          </p:cNvCxnSpPr>
          <p:nvPr/>
        </p:nvCxnSpPr>
        <p:spPr>
          <a:xfrm>
            <a:off x="3987026" y="2865596"/>
            <a:ext cx="0" cy="224413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CB8B123-9379-184D-92F3-FB8FCC737F81}"/>
              </a:ext>
            </a:extLst>
          </p:cNvPr>
          <p:cNvCxnSpPr>
            <a:cxnSpLocks/>
          </p:cNvCxnSpPr>
          <p:nvPr/>
        </p:nvCxnSpPr>
        <p:spPr>
          <a:xfrm flipH="1">
            <a:off x="929387" y="3495461"/>
            <a:ext cx="6155968" cy="0"/>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pic>
        <p:nvPicPr>
          <p:cNvPr id="37" name="Picture 36" descr="A black and white image of a person's face&#10;&#10;Description automatically generated with low confidence">
            <a:extLst>
              <a:ext uri="{FF2B5EF4-FFF2-40B4-BE49-F238E27FC236}">
                <a16:creationId xmlns:a16="http://schemas.microsoft.com/office/drawing/2014/main" id="{0B2DE4A6-A67E-2C4D-B267-53B990096B4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676937" y="6418127"/>
            <a:ext cx="329376" cy="329376"/>
          </a:xfrm>
          <a:prstGeom prst="rect">
            <a:avLst/>
          </a:prstGeom>
        </p:spPr>
      </p:pic>
      <p:sp>
        <p:nvSpPr>
          <p:cNvPr id="3" name="Footer Placeholder 1">
            <a:extLst>
              <a:ext uri="{FF2B5EF4-FFF2-40B4-BE49-F238E27FC236}">
                <a16:creationId xmlns:a16="http://schemas.microsoft.com/office/drawing/2014/main" id="{56E4F8C9-EEF2-B9AC-DEB0-7AEB32C9ED8A}"/>
              </a:ext>
            </a:extLst>
          </p:cNvPr>
          <p:cNvSpPr txBox="1">
            <a:spLocks/>
          </p:cNvSpPr>
          <p:nvPr/>
        </p:nvSpPr>
        <p:spPr>
          <a:xfrm>
            <a:off x="192090" y="6463057"/>
            <a:ext cx="9702984" cy="223138"/>
          </a:xfrm>
          <a:prstGeom prst="rect">
            <a:avLst/>
          </a:prstGeom>
        </p:spPr>
        <p:txBody>
          <a:bodyPr vert="horz" wrap="square" lIns="0" tIns="45720" rIns="0" bIns="45720" rtlCol="0" anchor="ctr">
            <a:spAutoFit/>
          </a:bodyPr>
          <a:lstStyle>
            <a:defPPr>
              <a:defRPr lang="en-ES"/>
            </a:defPPr>
            <a:lvl1pPr marL="0" indent="0" algn="l" defTabSz="914400" rtl="0" eaLnBrk="1" latinLnBrk="0" hangingPunct="1">
              <a:buFontTx/>
              <a:buNone/>
              <a:defRPr lang="en-CA" sz="850" kern="1200">
                <a:solidFill>
                  <a:srgbClr val="47606D"/>
                </a:solidFill>
                <a:effectLst/>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Source: Based on Casino Copper-Gold 2022 Feasibility Study. Metal value distribution based on US$3.60/lb Cu, US$1,700/oz Au, US$14/lb Mo, and US$22/oz Ag.</a:t>
            </a:r>
          </a:p>
        </p:txBody>
      </p:sp>
    </p:spTree>
    <p:extLst>
      <p:ext uri="{BB962C8B-B14F-4D97-AF65-F5344CB8AC3E}">
        <p14:creationId xmlns:p14="http://schemas.microsoft.com/office/powerpoint/2010/main" val="209458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a:extLst>
              <a:ext uri="{FF2B5EF4-FFF2-40B4-BE49-F238E27FC236}">
                <a16:creationId xmlns:a16="http://schemas.microsoft.com/office/drawing/2014/main" id="{74F5EADA-F9B3-00BB-2BB2-433B240653B7}"/>
              </a:ext>
            </a:extLst>
          </p:cNvPr>
          <p:cNvSpPr txBox="1">
            <a:spLocks/>
          </p:cNvSpPr>
          <p:nvPr/>
        </p:nvSpPr>
        <p:spPr>
          <a:xfrm>
            <a:off x="192090" y="6463057"/>
            <a:ext cx="9702984" cy="223138"/>
          </a:xfrm>
          <a:prstGeom prst="rect">
            <a:avLst/>
          </a:prstGeom>
        </p:spPr>
        <p:txBody>
          <a:bodyPr vert="horz" wrap="square" lIns="0" tIns="45720" rIns="0" bIns="45720" rtlCol="0" anchor="ctr">
            <a:spAutoFit/>
          </a:bodyPr>
          <a:lstStyle>
            <a:defPPr>
              <a:defRPr lang="en-ES"/>
            </a:defPPr>
            <a:lvl1pPr marL="0" indent="0" algn="l" defTabSz="914400" rtl="0" eaLnBrk="1" latinLnBrk="0" hangingPunct="1">
              <a:buFontTx/>
              <a:buNone/>
              <a:defRPr lang="en-CA" sz="850" kern="1200">
                <a:solidFill>
                  <a:srgbClr val="47606D"/>
                </a:solidFill>
                <a:effectLst/>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dirty="0">
                <a:ln>
                  <a:noFill/>
                </a:ln>
                <a:solidFill>
                  <a:srgbClr val="47606D"/>
                </a:solidFill>
                <a:effectLst/>
                <a:uLnTx/>
                <a:uFillTx/>
                <a:latin typeface="Arial" panose="020B0604020202020204" pitchFamily="34" charset="0"/>
                <a:ea typeface="+mn-ea"/>
                <a:cs typeface="+mn-cs"/>
              </a:rPr>
              <a:t>Note: CuEq based on US$3.60/lb Cu, US$1,700/oz Au, US$14/lb Mo, and US$22/oz Ag. Based on Casino Copper-Gold 2022 Feasibility Study. </a:t>
            </a:r>
          </a:p>
        </p:txBody>
      </p:sp>
      <p:sp>
        <p:nvSpPr>
          <p:cNvPr id="2" name="Title 1">
            <a:extLst>
              <a:ext uri="{FF2B5EF4-FFF2-40B4-BE49-F238E27FC236}">
                <a16:creationId xmlns:a16="http://schemas.microsoft.com/office/drawing/2014/main" id="{42669938-FE81-B6E5-BECA-8165A16D4B91}"/>
              </a:ext>
            </a:extLst>
          </p:cNvPr>
          <p:cNvSpPr>
            <a:spLocks noGrp="1"/>
          </p:cNvSpPr>
          <p:nvPr>
            <p:ph type="title"/>
          </p:nvPr>
        </p:nvSpPr>
        <p:spPr>
          <a:xfrm>
            <a:off x="237344" y="388087"/>
            <a:ext cx="9451010" cy="410882"/>
          </a:xfrm>
        </p:spPr>
        <p:txBody>
          <a:bodyPr/>
          <a:lstStyle/>
          <a:p>
            <a:r>
              <a:rPr lang="en-US" dirty="0"/>
              <a:t>LONG SECTION OF THE </a:t>
            </a:r>
            <a:r>
              <a:rPr lang="en-CA" b="1" dirty="0">
                <a:solidFill>
                  <a:srgbClr val="46616D"/>
                </a:solidFill>
                <a:latin typeface="Arial Black" panose="020B0604020202020204" pitchFamily="34" charset="0"/>
              </a:rPr>
              <a:t>CASINO COPPER-GOLD DEPOSIT</a:t>
            </a:r>
            <a:endParaRPr lang="en-CA" dirty="0"/>
          </a:p>
        </p:txBody>
      </p:sp>
      <p:sp>
        <p:nvSpPr>
          <p:cNvPr id="4" name="Slide Number Placeholder 3">
            <a:extLst>
              <a:ext uri="{FF2B5EF4-FFF2-40B4-BE49-F238E27FC236}">
                <a16:creationId xmlns:a16="http://schemas.microsoft.com/office/drawing/2014/main" id="{9B9AEFFD-5FC9-B55E-B847-68CCF7814B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4B6BF7-2D39-B347-90E1-8D5E032AA1EA}" type="slidenum">
              <a:rPr kumimoji="0" lang="en-ES" sz="14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ES"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82183FEE-EC75-0CFC-8511-74B839F7711A}"/>
              </a:ext>
            </a:extLst>
          </p:cNvPr>
          <p:cNvPicPr>
            <a:picLocks noChangeAspect="1"/>
          </p:cNvPicPr>
          <p:nvPr/>
        </p:nvPicPr>
        <p:blipFill rotWithShape="1">
          <a:blip r:embed="rId3"/>
          <a:srcRect l="9444" t="17891" r="16542" b="25942"/>
          <a:stretch/>
        </p:blipFill>
        <p:spPr>
          <a:xfrm>
            <a:off x="-1" y="1710438"/>
            <a:ext cx="9406821" cy="3215880"/>
          </a:xfrm>
          <a:prstGeom prst="rect">
            <a:avLst/>
          </a:prstGeom>
        </p:spPr>
      </p:pic>
      <p:sp>
        <p:nvSpPr>
          <p:cNvPr id="7" name="TextBox 6">
            <a:extLst>
              <a:ext uri="{FF2B5EF4-FFF2-40B4-BE49-F238E27FC236}">
                <a16:creationId xmlns:a16="http://schemas.microsoft.com/office/drawing/2014/main" id="{B81AE7B7-3C95-DED4-B058-FFA52755E1D3}"/>
              </a:ext>
            </a:extLst>
          </p:cNvPr>
          <p:cNvSpPr txBox="1"/>
          <p:nvPr/>
        </p:nvSpPr>
        <p:spPr>
          <a:xfrm>
            <a:off x="1103313" y="1159160"/>
            <a:ext cx="3676754" cy="679774"/>
          </a:xfrm>
          <a:prstGeom prst="rect">
            <a:avLst/>
          </a:prstGeom>
          <a:solidFill>
            <a:srgbClr val="97A4B8">
              <a:alpha val="12000"/>
            </a:srgbClr>
          </a:solidFill>
          <a:ln>
            <a:solidFill>
              <a:srgbClr val="4F575D"/>
            </a:solidFill>
          </a:ln>
        </p:spPr>
        <p:txBody>
          <a:bodyPr wrap="square" lIns="108000" tIns="108000" rIns="108000" bIns="10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A6610D"/>
                </a:solidFill>
                <a:effectLst/>
                <a:uLnTx/>
                <a:uFillTx/>
                <a:latin typeface="Arial" panose="020B0604020202020204" pitchFamily="34" charset="0"/>
                <a:ea typeface="+mn-ea"/>
                <a:cs typeface="Arial" panose="020B0604020202020204" pitchFamily="34" charset="0"/>
              </a:rPr>
              <a:t>HEAP LEACH RESERVE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F575D"/>
                </a:solidFill>
                <a:effectLst/>
                <a:uLnTx/>
                <a:uFillTx/>
                <a:latin typeface="Arial" panose="020B0604020202020204"/>
                <a:ea typeface="+mn-ea"/>
                <a:cs typeface="+mn-cs"/>
              </a:rPr>
              <a:t>209.6 million tonnes at 0.28 g/t AuEq (P&amp;P)</a:t>
            </a:r>
            <a:endParaRPr kumimoji="0" lang="en-CA" sz="1400" b="0" i="0" u="none" strike="noStrike" kern="1200" cap="none" spc="0" normalizeH="0" baseline="0" noProof="0" dirty="0">
              <a:ln>
                <a:noFill/>
              </a:ln>
              <a:solidFill>
                <a:srgbClr val="4F575D"/>
              </a:solidFill>
              <a:effectLst/>
              <a:uLnTx/>
              <a:uFillTx/>
              <a:latin typeface="Arial" panose="020B0604020202020204"/>
              <a:ea typeface="+mn-ea"/>
              <a:cs typeface="+mn-cs"/>
            </a:endParaRPr>
          </a:p>
        </p:txBody>
      </p:sp>
      <p:cxnSp>
        <p:nvCxnSpPr>
          <p:cNvPr id="9" name="Straight Arrow Connector 8">
            <a:extLst>
              <a:ext uri="{FF2B5EF4-FFF2-40B4-BE49-F238E27FC236}">
                <a16:creationId xmlns:a16="http://schemas.microsoft.com/office/drawing/2014/main" id="{154F8962-DF36-B287-01DA-D09A69C55208}"/>
              </a:ext>
            </a:extLst>
          </p:cNvPr>
          <p:cNvCxnSpPr>
            <a:cxnSpLocks/>
            <a:stCxn id="7" idx="2"/>
          </p:cNvCxnSpPr>
          <p:nvPr/>
        </p:nvCxnSpPr>
        <p:spPr>
          <a:xfrm>
            <a:off x="2941690" y="1838934"/>
            <a:ext cx="1079762" cy="466230"/>
          </a:xfrm>
          <a:prstGeom prst="straightConnector1">
            <a:avLst/>
          </a:prstGeom>
          <a:ln>
            <a:solidFill>
              <a:srgbClr val="4F575D"/>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58B35FE-5EEE-B2D1-6FE3-BC615EE55559}"/>
              </a:ext>
            </a:extLst>
          </p:cNvPr>
          <p:cNvSpPr txBox="1"/>
          <p:nvPr/>
        </p:nvSpPr>
        <p:spPr>
          <a:xfrm>
            <a:off x="404597" y="4751731"/>
            <a:ext cx="3616855" cy="679774"/>
          </a:xfrm>
          <a:prstGeom prst="rect">
            <a:avLst/>
          </a:prstGeom>
          <a:solidFill>
            <a:srgbClr val="97A4B8">
              <a:alpha val="10000"/>
            </a:srgbClr>
          </a:solidFill>
          <a:ln>
            <a:solidFill>
              <a:srgbClr val="4F575D"/>
            </a:solidFill>
          </a:ln>
        </p:spPr>
        <p:txBody>
          <a:bodyPr wrap="square" lIns="108000" tIns="108000" rIns="108000" bIns="10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A6610D"/>
                </a:solidFill>
                <a:effectLst/>
                <a:uLnTx/>
                <a:uFillTx/>
                <a:latin typeface="Arial" panose="020B0604020202020204" pitchFamily="34" charset="0"/>
                <a:ea typeface="+mn-ea"/>
                <a:cs typeface="Arial" panose="020B0604020202020204" pitchFamily="34" charset="0"/>
              </a:rPr>
              <a:t>MILL RESERVE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F575D"/>
                </a:solidFill>
                <a:effectLst/>
                <a:uLnTx/>
                <a:uFillTx/>
                <a:latin typeface="Arial" panose="020B0604020202020204"/>
                <a:ea typeface="+mn-ea"/>
                <a:cs typeface="+mn-cs"/>
              </a:rPr>
              <a:t>1.22 billion tonnes at 0.40% CuEq (P&amp;P)</a:t>
            </a:r>
            <a:endParaRPr kumimoji="0" lang="en-CA" sz="1400" b="0" i="0" u="none" strike="noStrike" kern="1200" cap="none" spc="0" normalizeH="0" baseline="0" noProof="0" dirty="0">
              <a:ln>
                <a:noFill/>
              </a:ln>
              <a:solidFill>
                <a:srgbClr val="4F575D"/>
              </a:solidFill>
              <a:effectLst/>
              <a:uLnTx/>
              <a:uFillTx/>
              <a:latin typeface="Arial" panose="020B0604020202020204"/>
              <a:ea typeface="+mn-ea"/>
              <a:cs typeface="+mn-cs"/>
            </a:endParaRPr>
          </a:p>
        </p:txBody>
      </p:sp>
      <p:cxnSp>
        <p:nvCxnSpPr>
          <p:cNvPr id="17" name="Straight Arrow Connector 16">
            <a:extLst>
              <a:ext uri="{FF2B5EF4-FFF2-40B4-BE49-F238E27FC236}">
                <a16:creationId xmlns:a16="http://schemas.microsoft.com/office/drawing/2014/main" id="{D393774F-F4A8-EB17-F7E6-1C48C76E4128}"/>
              </a:ext>
            </a:extLst>
          </p:cNvPr>
          <p:cNvCxnSpPr>
            <a:cxnSpLocks/>
            <a:stCxn id="16" idx="0"/>
          </p:cNvCxnSpPr>
          <p:nvPr/>
        </p:nvCxnSpPr>
        <p:spPr>
          <a:xfrm flipV="1">
            <a:off x="2213025" y="2918414"/>
            <a:ext cx="1269361" cy="1833317"/>
          </a:xfrm>
          <a:prstGeom prst="straightConnector1">
            <a:avLst/>
          </a:prstGeom>
          <a:ln>
            <a:solidFill>
              <a:srgbClr val="4F575D"/>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B574014F-40C1-193C-7987-AD977989F9D5}"/>
              </a:ext>
            </a:extLst>
          </p:cNvPr>
          <p:cNvSpPr/>
          <p:nvPr/>
        </p:nvSpPr>
        <p:spPr>
          <a:xfrm>
            <a:off x="5335416" y="1148860"/>
            <a:ext cx="2953726" cy="4327095"/>
          </a:xfrm>
          <a:prstGeom prst="rect">
            <a:avLst/>
          </a:prstGeom>
          <a:solidFill>
            <a:srgbClr val="FD9A6B">
              <a:alpha val="10000"/>
            </a:srgb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5" name="TextBox 34">
            <a:extLst>
              <a:ext uri="{FF2B5EF4-FFF2-40B4-BE49-F238E27FC236}">
                <a16:creationId xmlns:a16="http://schemas.microsoft.com/office/drawing/2014/main" id="{CA7545A9-81DB-13B1-2A44-15AC27F037E5}"/>
              </a:ext>
            </a:extLst>
          </p:cNvPr>
          <p:cNvSpPr txBox="1"/>
          <p:nvPr/>
        </p:nvSpPr>
        <p:spPr>
          <a:xfrm>
            <a:off x="5335416" y="1136160"/>
            <a:ext cx="3074873" cy="464331"/>
          </a:xfrm>
          <a:prstGeom prst="rect">
            <a:avLst/>
          </a:prstGeom>
          <a:noFill/>
          <a:ln>
            <a:noFill/>
          </a:ln>
        </p:spPr>
        <p:txBody>
          <a:bodyPr wrap="square" lIns="108000" tIns="108000" rIns="108000" bIns="10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A6610D"/>
                </a:solidFill>
                <a:effectLst/>
                <a:uLnTx/>
                <a:uFillTx/>
                <a:latin typeface="Arial" panose="020B0604020202020204" pitchFamily="34" charset="0"/>
                <a:ea typeface="+mn-ea"/>
                <a:cs typeface="Arial" panose="020B0604020202020204" pitchFamily="34" charset="0"/>
              </a:rPr>
              <a:t>CORE ZONE</a:t>
            </a:r>
          </a:p>
        </p:txBody>
      </p:sp>
      <p:sp>
        <p:nvSpPr>
          <p:cNvPr id="37" name="Arrow: Right 36">
            <a:extLst>
              <a:ext uri="{FF2B5EF4-FFF2-40B4-BE49-F238E27FC236}">
                <a16:creationId xmlns:a16="http://schemas.microsoft.com/office/drawing/2014/main" id="{5F4A8470-8513-5594-91BE-70FD8CE04BD6}"/>
              </a:ext>
            </a:extLst>
          </p:cNvPr>
          <p:cNvSpPr/>
          <p:nvPr/>
        </p:nvSpPr>
        <p:spPr>
          <a:xfrm rot="7200000">
            <a:off x="5842757" y="4996194"/>
            <a:ext cx="274067" cy="144379"/>
          </a:xfrm>
          <a:prstGeom prst="rightArrow">
            <a:avLst/>
          </a:prstGeom>
          <a:solidFill>
            <a:srgbClr val="4661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8" name="Arrow: Right 37">
            <a:extLst>
              <a:ext uri="{FF2B5EF4-FFF2-40B4-BE49-F238E27FC236}">
                <a16:creationId xmlns:a16="http://schemas.microsoft.com/office/drawing/2014/main" id="{FDDE0360-8368-4893-F56C-A1BF1471618D}"/>
              </a:ext>
            </a:extLst>
          </p:cNvPr>
          <p:cNvSpPr/>
          <p:nvPr/>
        </p:nvSpPr>
        <p:spPr>
          <a:xfrm rot="5400000">
            <a:off x="6789409" y="4996194"/>
            <a:ext cx="274067" cy="144379"/>
          </a:xfrm>
          <a:prstGeom prst="rightArrow">
            <a:avLst/>
          </a:prstGeom>
          <a:solidFill>
            <a:srgbClr val="4661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 name="Arrow: Right 38">
            <a:extLst>
              <a:ext uri="{FF2B5EF4-FFF2-40B4-BE49-F238E27FC236}">
                <a16:creationId xmlns:a16="http://schemas.microsoft.com/office/drawing/2014/main" id="{5C48B1BF-5734-B155-B21D-B9517DEBE3A4}"/>
              </a:ext>
            </a:extLst>
          </p:cNvPr>
          <p:cNvSpPr/>
          <p:nvPr/>
        </p:nvSpPr>
        <p:spPr>
          <a:xfrm rot="4800000">
            <a:off x="7686595" y="5017359"/>
            <a:ext cx="274067" cy="144379"/>
          </a:xfrm>
          <a:prstGeom prst="rightArrow">
            <a:avLst/>
          </a:prstGeom>
          <a:solidFill>
            <a:srgbClr val="4661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cxnSp>
        <p:nvCxnSpPr>
          <p:cNvPr id="41" name="Straight Connector 40">
            <a:extLst>
              <a:ext uri="{FF2B5EF4-FFF2-40B4-BE49-F238E27FC236}">
                <a16:creationId xmlns:a16="http://schemas.microsoft.com/office/drawing/2014/main" id="{539B0FF1-9E9A-6AF9-81B5-0AE9CBCD069C}"/>
              </a:ext>
            </a:extLst>
          </p:cNvPr>
          <p:cNvCxnSpPr>
            <a:cxnSpLocks/>
          </p:cNvCxnSpPr>
          <p:nvPr/>
        </p:nvCxnSpPr>
        <p:spPr>
          <a:xfrm>
            <a:off x="5335416" y="1136160"/>
            <a:ext cx="0" cy="4327095"/>
          </a:xfrm>
          <a:prstGeom prst="line">
            <a:avLst/>
          </a:prstGeom>
          <a:ln w="19050">
            <a:solidFill>
              <a:srgbClr val="46616D"/>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7AA07D2-B335-635B-D1DB-F7E19CFCDD32}"/>
              </a:ext>
            </a:extLst>
          </p:cNvPr>
          <p:cNvCxnSpPr>
            <a:cxnSpLocks/>
          </p:cNvCxnSpPr>
          <p:nvPr/>
        </p:nvCxnSpPr>
        <p:spPr>
          <a:xfrm>
            <a:off x="8287526" y="1136160"/>
            <a:ext cx="0" cy="4327095"/>
          </a:xfrm>
          <a:prstGeom prst="line">
            <a:avLst/>
          </a:prstGeom>
          <a:ln w="19050">
            <a:solidFill>
              <a:srgbClr val="46616D"/>
            </a:solidFill>
            <a:prstDash val="dash"/>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BA326401-7046-3DF0-D961-1B218038809B}"/>
              </a:ext>
            </a:extLst>
          </p:cNvPr>
          <p:cNvSpPr/>
          <p:nvPr/>
        </p:nvSpPr>
        <p:spPr>
          <a:xfrm>
            <a:off x="8486066" y="2193948"/>
            <a:ext cx="1041898" cy="523220"/>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F575D"/>
                </a:solidFill>
                <a:effectLst/>
                <a:uLnTx/>
                <a:uFillTx/>
                <a:latin typeface="Arial" panose="020B0604020202020204" pitchFamily="34" charset="0"/>
                <a:ea typeface="+mn-ea"/>
                <a:cs typeface="Arial" panose="020B0604020202020204" pitchFamily="34" charset="0"/>
              </a:rPr>
              <a:t>Pit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F575D"/>
                </a:solidFill>
                <a:effectLst/>
                <a:uLnTx/>
                <a:uFillTx/>
                <a:latin typeface="Arial" panose="020B0604020202020204" pitchFamily="34" charset="0"/>
                <a:ea typeface="+mn-ea"/>
                <a:cs typeface="Arial" panose="020B0604020202020204" pitchFamily="34" charset="0"/>
              </a:rPr>
              <a:t>Outline</a:t>
            </a:r>
          </a:p>
        </p:txBody>
      </p:sp>
      <p:grpSp>
        <p:nvGrpSpPr>
          <p:cNvPr id="3" name="Group 2">
            <a:extLst>
              <a:ext uri="{FF2B5EF4-FFF2-40B4-BE49-F238E27FC236}">
                <a16:creationId xmlns:a16="http://schemas.microsoft.com/office/drawing/2014/main" id="{BB37C240-B339-1F54-1B88-EC4604BD9DB1}"/>
              </a:ext>
            </a:extLst>
          </p:cNvPr>
          <p:cNvGrpSpPr/>
          <p:nvPr/>
        </p:nvGrpSpPr>
        <p:grpSpPr>
          <a:xfrm>
            <a:off x="1023033" y="5575102"/>
            <a:ext cx="2379982" cy="674655"/>
            <a:chOff x="281218" y="5701372"/>
            <a:chExt cx="2379982" cy="674655"/>
          </a:xfrm>
        </p:grpSpPr>
        <p:pic>
          <p:nvPicPr>
            <p:cNvPr id="48" name="Picture 47" descr="A picture containing map&#10;&#10;Description automatically generated">
              <a:extLst>
                <a:ext uri="{FF2B5EF4-FFF2-40B4-BE49-F238E27FC236}">
                  <a16:creationId xmlns:a16="http://schemas.microsoft.com/office/drawing/2014/main" id="{B0F2033B-D00E-BB63-CEE4-34200B47839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t="520" r="-493" b="3355"/>
            <a:stretch/>
          </p:blipFill>
          <p:spPr>
            <a:xfrm rot="5400000">
              <a:off x="1337427" y="4860608"/>
              <a:ext cx="267565" cy="2379981"/>
            </a:xfrm>
            <a:prstGeom prst="rect">
              <a:avLst/>
            </a:prstGeom>
          </p:spPr>
        </p:pic>
        <p:sp>
          <p:nvSpPr>
            <p:cNvPr id="50" name="TextBox 49">
              <a:extLst>
                <a:ext uri="{FF2B5EF4-FFF2-40B4-BE49-F238E27FC236}">
                  <a16:creationId xmlns:a16="http://schemas.microsoft.com/office/drawing/2014/main" id="{C26C6E75-831D-89A3-6178-08993F6C6C7F}"/>
                </a:ext>
              </a:extLst>
            </p:cNvPr>
            <p:cNvSpPr txBox="1"/>
            <p:nvPr/>
          </p:nvSpPr>
          <p:spPr>
            <a:xfrm>
              <a:off x="281218" y="5701372"/>
              <a:ext cx="2379981"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A56227"/>
                  </a:solidFill>
                  <a:effectLst/>
                  <a:uLnTx/>
                  <a:uFillTx/>
                  <a:latin typeface="Arial" panose="020B0604020202020204" pitchFamily="34" charset="0"/>
                  <a:ea typeface="+mn-ea"/>
                  <a:cs typeface="Arial" panose="020B0604020202020204" pitchFamily="34" charset="0"/>
                </a:rPr>
                <a:t>CuEq (%)</a:t>
              </a:r>
            </a:p>
          </p:txBody>
        </p:sp>
        <p:sp>
          <p:nvSpPr>
            <p:cNvPr id="51" name="TextBox 50">
              <a:extLst>
                <a:ext uri="{FF2B5EF4-FFF2-40B4-BE49-F238E27FC236}">
                  <a16:creationId xmlns:a16="http://schemas.microsoft.com/office/drawing/2014/main" id="{0295AEFB-6FC0-114B-36FE-3EBB332163C2}"/>
                </a:ext>
              </a:extLst>
            </p:cNvPr>
            <p:cNvSpPr txBox="1"/>
            <p:nvPr/>
          </p:nvSpPr>
          <p:spPr>
            <a:xfrm>
              <a:off x="2181514" y="6099028"/>
              <a:ext cx="39786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1.0</a:t>
              </a:r>
            </a:p>
          </p:txBody>
        </p:sp>
        <p:sp>
          <p:nvSpPr>
            <p:cNvPr id="52" name="TextBox 51">
              <a:extLst>
                <a:ext uri="{FF2B5EF4-FFF2-40B4-BE49-F238E27FC236}">
                  <a16:creationId xmlns:a16="http://schemas.microsoft.com/office/drawing/2014/main" id="{62976F7C-0C9E-D276-815C-25416B390B96}"/>
                </a:ext>
              </a:extLst>
            </p:cNvPr>
            <p:cNvSpPr txBox="1"/>
            <p:nvPr/>
          </p:nvSpPr>
          <p:spPr>
            <a:xfrm>
              <a:off x="1886111" y="6099028"/>
              <a:ext cx="39786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0.8</a:t>
              </a:r>
            </a:p>
          </p:txBody>
        </p:sp>
        <p:sp>
          <p:nvSpPr>
            <p:cNvPr id="53" name="TextBox 52">
              <a:extLst>
                <a:ext uri="{FF2B5EF4-FFF2-40B4-BE49-F238E27FC236}">
                  <a16:creationId xmlns:a16="http://schemas.microsoft.com/office/drawing/2014/main" id="{75D0AC56-9A53-113D-24BC-6B25ED37882D}"/>
                </a:ext>
              </a:extLst>
            </p:cNvPr>
            <p:cNvSpPr txBox="1"/>
            <p:nvPr/>
          </p:nvSpPr>
          <p:spPr>
            <a:xfrm>
              <a:off x="1590709" y="6099028"/>
              <a:ext cx="39786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0.6</a:t>
              </a:r>
            </a:p>
          </p:txBody>
        </p:sp>
        <p:sp>
          <p:nvSpPr>
            <p:cNvPr id="54" name="TextBox 53">
              <a:extLst>
                <a:ext uri="{FF2B5EF4-FFF2-40B4-BE49-F238E27FC236}">
                  <a16:creationId xmlns:a16="http://schemas.microsoft.com/office/drawing/2014/main" id="{894EB215-3771-2666-4340-29470087348A}"/>
                </a:ext>
              </a:extLst>
            </p:cNvPr>
            <p:cNvSpPr txBox="1"/>
            <p:nvPr/>
          </p:nvSpPr>
          <p:spPr>
            <a:xfrm>
              <a:off x="1295307" y="6099028"/>
              <a:ext cx="39786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0.4</a:t>
              </a:r>
            </a:p>
          </p:txBody>
        </p:sp>
        <p:sp>
          <p:nvSpPr>
            <p:cNvPr id="55" name="TextBox 54">
              <a:extLst>
                <a:ext uri="{FF2B5EF4-FFF2-40B4-BE49-F238E27FC236}">
                  <a16:creationId xmlns:a16="http://schemas.microsoft.com/office/drawing/2014/main" id="{6A3D16EB-FDD3-DF25-DB69-9C695D32E04D}"/>
                </a:ext>
              </a:extLst>
            </p:cNvPr>
            <p:cNvSpPr txBox="1"/>
            <p:nvPr/>
          </p:nvSpPr>
          <p:spPr>
            <a:xfrm>
              <a:off x="999905" y="6099028"/>
              <a:ext cx="39786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0.3</a:t>
              </a:r>
            </a:p>
          </p:txBody>
        </p:sp>
        <p:sp>
          <p:nvSpPr>
            <p:cNvPr id="56" name="TextBox 55">
              <a:extLst>
                <a:ext uri="{FF2B5EF4-FFF2-40B4-BE49-F238E27FC236}">
                  <a16:creationId xmlns:a16="http://schemas.microsoft.com/office/drawing/2014/main" id="{1DC3DFC5-AE7E-1545-0F73-4416E9B92C58}"/>
                </a:ext>
              </a:extLst>
            </p:cNvPr>
            <p:cNvSpPr txBox="1"/>
            <p:nvPr/>
          </p:nvSpPr>
          <p:spPr>
            <a:xfrm>
              <a:off x="669237" y="6099028"/>
              <a:ext cx="4331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0.2</a:t>
              </a:r>
            </a:p>
          </p:txBody>
        </p:sp>
        <p:sp>
          <p:nvSpPr>
            <p:cNvPr id="57" name="TextBox 56">
              <a:extLst>
                <a:ext uri="{FF2B5EF4-FFF2-40B4-BE49-F238E27FC236}">
                  <a16:creationId xmlns:a16="http://schemas.microsoft.com/office/drawing/2014/main" id="{88E41472-F5C3-DAC9-BEBF-1DF1EEA217FC}"/>
                </a:ext>
              </a:extLst>
            </p:cNvPr>
            <p:cNvSpPr txBox="1"/>
            <p:nvPr/>
          </p:nvSpPr>
          <p:spPr>
            <a:xfrm>
              <a:off x="373835" y="6099028"/>
              <a:ext cx="39786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0.1</a:t>
              </a:r>
            </a:p>
          </p:txBody>
        </p:sp>
      </p:grpSp>
      <p:pic>
        <p:nvPicPr>
          <p:cNvPr id="58" name="Picture 57">
            <a:extLst>
              <a:ext uri="{FF2B5EF4-FFF2-40B4-BE49-F238E27FC236}">
                <a16:creationId xmlns:a16="http://schemas.microsoft.com/office/drawing/2014/main" id="{6555FDC7-981A-D521-AF09-0A03E5560819}"/>
              </a:ext>
            </a:extLst>
          </p:cNvPr>
          <p:cNvPicPr>
            <a:picLocks noChangeAspect="1"/>
          </p:cNvPicPr>
          <p:nvPr/>
        </p:nvPicPr>
        <p:blipFill>
          <a:blip r:embed="rId5"/>
          <a:stretch>
            <a:fillRect/>
          </a:stretch>
        </p:blipFill>
        <p:spPr>
          <a:xfrm>
            <a:off x="6037086" y="5796496"/>
            <a:ext cx="1671528" cy="191815"/>
          </a:xfrm>
          <a:prstGeom prst="rect">
            <a:avLst/>
          </a:prstGeom>
        </p:spPr>
      </p:pic>
      <p:sp>
        <p:nvSpPr>
          <p:cNvPr id="60" name="Content Placeholder 2">
            <a:extLst>
              <a:ext uri="{FF2B5EF4-FFF2-40B4-BE49-F238E27FC236}">
                <a16:creationId xmlns:a16="http://schemas.microsoft.com/office/drawing/2014/main" id="{97B9A613-5D38-EEC3-E8FF-4FAA25827960}"/>
              </a:ext>
            </a:extLst>
          </p:cNvPr>
          <p:cNvSpPr>
            <a:spLocks noGrp="1"/>
          </p:cNvSpPr>
          <p:nvPr>
            <p:ph idx="1"/>
          </p:nvPr>
        </p:nvSpPr>
        <p:spPr>
          <a:xfrm>
            <a:off x="9326528" y="1134139"/>
            <a:ext cx="2865472" cy="4294574"/>
          </a:xfrm>
        </p:spPr>
        <p:txBody>
          <a:bodyPr/>
          <a:lstStyle/>
          <a:p>
            <a:pPr>
              <a:spcBef>
                <a:spcPts val="0"/>
              </a:spcBef>
            </a:pPr>
            <a:r>
              <a:rPr lang="en-US" sz="1600" dirty="0">
                <a:solidFill>
                  <a:srgbClr val="4F575D"/>
                </a:solidFill>
              </a:rPr>
              <a:t>Mill Reserve underpins Casino’s 27-year mine life</a:t>
            </a:r>
          </a:p>
          <a:p>
            <a:pPr>
              <a:spcBef>
                <a:spcPts val="0"/>
              </a:spcBef>
            </a:pPr>
            <a:endParaRPr lang="en-US" sz="1600" dirty="0">
              <a:solidFill>
                <a:srgbClr val="4F575D"/>
              </a:solidFill>
            </a:endParaRPr>
          </a:p>
          <a:p>
            <a:pPr>
              <a:spcBef>
                <a:spcPts val="0"/>
              </a:spcBef>
            </a:pPr>
            <a:r>
              <a:rPr lang="en-US" sz="1600" dirty="0">
                <a:solidFill>
                  <a:srgbClr val="4F575D"/>
                </a:solidFill>
              </a:rPr>
              <a:t>Mill Reserve represents one-third of currently defined resources</a:t>
            </a:r>
          </a:p>
          <a:p>
            <a:pPr marL="0" indent="0">
              <a:spcBef>
                <a:spcPts val="0"/>
              </a:spcBef>
              <a:buNone/>
            </a:pPr>
            <a:endParaRPr lang="en-US" sz="1600" dirty="0">
              <a:solidFill>
                <a:srgbClr val="4F575D"/>
              </a:solidFill>
            </a:endParaRPr>
          </a:p>
          <a:p>
            <a:pPr>
              <a:spcBef>
                <a:spcPts val="0"/>
              </a:spcBef>
            </a:pPr>
            <a:r>
              <a:rPr lang="en-US" sz="1600" dirty="0">
                <a:solidFill>
                  <a:srgbClr val="4F575D"/>
                </a:solidFill>
              </a:rPr>
              <a:t>Core Zone leads to very quick payback – </a:t>
            </a:r>
            <a:r>
              <a:rPr lang="en-US" sz="1600" b="1" dirty="0">
                <a:solidFill>
                  <a:srgbClr val="4F575D"/>
                </a:solidFill>
              </a:rPr>
              <a:t>milled grade of 0.66% CuEq and extremely low strip ratio of 0.26:1 in Year 1-4</a:t>
            </a:r>
            <a:endParaRPr lang="en-US" sz="1600" b="1" dirty="0"/>
          </a:p>
          <a:p>
            <a:pPr>
              <a:spcBef>
                <a:spcPts val="0"/>
              </a:spcBef>
            </a:pPr>
            <a:endParaRPr lang="en-US" sz="1400" dirty="0"/>
          </a:p>
          <a:p>
            <a:pPr>
              <a:spcBef>
                <a:spcPts val="0"/>
              </a:spcBef>
            </a:pPr>
            <a:endParaRPr lang="en-US" sz="1400" dirty="0"/>
          </a:p>
          <a:p>
            <a:pPr>
              <a:spcBef>
                <a:spcPts val="0"/>
              </a:spcBef>
            </a:pPr>
            <a:endParaRPr lang="en-US" sz="1400" dirty="0"/>
          </a:p>
        </p:txBody>
      </p:sp>
    </p:spTree>
    <p:extLst>
      <p:ext uri="{BB962C8B-B14F-4D97-AF65-F5344CB8AC3E}">
        <p14:creationId xmlns:p14="http://schemas.microsoft.com/office/powerpoint/2010/main" val="2650599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6926-14E3-42B5-8E65-FEC5E6B082B2}"/>
              </a:ext>
            </a:extLst>
          </p:cNvPr>
          <p:cNvSpPr>
            <a:spLocks noGrp="1"/>
          </p:cNvSpPr>
          <p:nvPr>
            <p:ph type="title"/>
          </p:nvPr>
        </p:nvSpPr>
        <p:spPr>
          <a:xfrm>
            <a:off x="237343" y="381162"/>
            <a:ext cx="9451010" cy="424732"/>
          </a:xfrm>
        </p:spPr>
        <p:txBody>
          <a:bodyPr>
            <a:normAutofit/>
          </a:bodyPr>
          <a:lstStyle/>
          <a:p>
            <a:r>
              <a:rPr lang="en-CA" dirty="0"/>
              <a:t>CLOSER LOOK AT THE HIGHER GRADE </a:t>
            </a:r>
            <a:r>
              <a:rPr lang="en-CA" b="1" dirty="0">
                <a:solidFill>
                  <a:srgbClr val="46616D"/>
                </a:solidFill>
                <a:latin typeface="Arial Black" panose="020B0604020202020204" pitchFamily="34" charset="0"/>
                <a:cs typeface="Arial Black" panose="020B0604020202020204" pitchFamily="34" charset="0"/>
              </a:rPr>
              <a:t>CORE ZONE</a:t>
            </a:r>
          </a:p>
        </p:txBody>
      </p:sp>
      <p:sp>
        <p:nvSpPr>
          <p:cNvPr id="5" name="Slide Number Placeholder 4">
            <a:extLst>
              <a:ext uri="{FF2B5EF4-FFF2-40B4-BE49-F238E27FC236}">
                <a16:creationId xmlns:a16="http://schemas.microsoft.com/office/drawing/2014/main" id="{DAC4776D-303C-4DD3-8347-2FC79CBAD4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F503D-18A3-9041-84E8-1916E563D54F}" type="slidenum">
              <a:rPr kumimoji="0" lang="en-US" sz="14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C7D7EB85-C74C-4762-B277-1675D376FE8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r="685"/>
          <a:stretch/>
        </p:blipFill>
        <p:spPr>
          <a:xfrm>
            <a:off x="4893702" y="2345487"/>
            <a:ext cx="6641819" cy="4030787"/>
          </a:xfrm>
          <a:prstGeom prst="rect">
            <a:avLst/>
          </a:prstGeom>
        </p:spPr>
      </p:pic>
      <p:sp>
        <p:nvSpPr>
          <p:cNvPr id="16" name="Rectangle 15">
            <a:extLst>
              <a:ext uri="{FF2B5EF4-FFF2-40B4-BE49-F238E27FC236}">
                <a16:creationId xmlns:a16="http://schemas.microsoft.com/office/drawing/2014/main" id="{5ED451D6-5F0A-4858-A473-60DF71091195}"/>
              </a:ext>
            </a:extLst>
          </p:cNvPr>
          <p:cNvSpPr/>
          <p:nvPr/>
        </p:nvSpPr>
        <p:spPr>
          <a:xfrm>
            <a:off x="8368394" y="2352879"/>
            <a:ext cx="2196192" cy="738664"/>
          </a:xfrm>
          <a:prstGeom prst="rect">
            <a:avLst/>
          </a:prstGeom>
        </p:spPr>
        <p:txBody>
          <a:bodyPr wrap="square" lIns="91440" tIns="45720" rIns="91440" bIns="45720" anchor="t">
            <a:spAutoFit/>
          </a:bodyPr>
          <a:lstStyle/>
          <a:p>
            <a:pPr marL="0" marR="0" lvl="1" indent="0" algn="l" defTabSz="914400" rtl="0" eaLnBrk="1" fontAlgn="auto" latinLnBrk="0" hangingPunct="1">
              <a:lnSpc>
                <a:spcPct val="100000"/>
              </a:lnSpc>
              <a:spcBef>
                <a:spcPts val="0"/>
              </a:spcBef>
              <a:spcAft>
                <a:spcPts val="0"/>
              </a:spcAft>
              <a:buClr>
                <a:srgbClr val="A6610C"/>
              </a:buClr>
              <a:buSzTx/>
              <a:buFontTx/>
              <a:buNone/>
              <a:tabLst/>
              <a:defRPr/>
            </a:pPr>
            <a:r>
              <a:rPr kumimoji="0" lang="en-US" sz="1400" b="1" i="0" u="none" strike="noStrike" kern="1200" cap="none" spc="0" normalizeH="0" baseline="0" noProof="0" dirty="0">
                <a:ln>
                  <a:noFill/>
                </a:ln>
                <a:solidFill>
                  <a:srgbClr val="A6610D"/>
                </a:solidFill>
                <a:effectLst/>
                <a:uLnTx/>
                <a:uFillTx/>
                <a:latin typeface="Arial" panose="020B0604020202020204"/>
                <a:ea typeface="+mn-ea"/>
                <a:cs typeface="+mn-cs"/>
              </a:rPr>
              <a:t>DDH21-09</a:t>
            </a:r>
          </a:p>
          <a:p>
            <a:pPr marL="0" marR="0" lvl="1" indent="0" algn="l" defTabSz="914400" rtl="0" eaLnBrk="1" fontAlgn="auto" latinLnBrk="0" hangingPunct="1">
              <a:lnSpc>
                <a:spcPct val="100000"/>
              </a:lnSpc>
              <a:spcBef>
                <a:spcPts val="0"/>
              </a:spcBef>
              <a:spcAft>
                <a:spcPts val="0"/>
              </a:spcAft>
              <a:buClr>
                <a:srgbClr val="A6610C"/>
              </a:buClr>
              <a:buSzTx/>
              <a:buFontTx/>
              <a:buNone/>
              <a:tabLst/>
              <a:defRPr/>
            </a:pPr>
            <a:r>
              <a:rPr kumimoji="0" lang="en-US" sz="1400" b="1" i="0" u="none" strike="noStrike" kern="1200" cap="none" spc="0" normalizeH="0" baseline="0" noProof="0" dirty="0">
                <a:ln>
                  <a:noFill/>
                </a:ln>
                <a:solidFill>
                  <a:srgbClr val="4F575D"/>
                </a:solidFill>
                <a:effectLst/>
                <a:uLnTx/>
                <a:uFillTx/>
                <a:latin typeface="Arial" panose="020B0604020202020204"/>
                <a:ea typeface="+mn-ea"/>
                <a:cs typeface="+mn-cs"/>
              </a:rPr>
              <a:t>65.8 m at 2.53% CuEq </a:t>
            </a:r>
          </a:p>
          <a:p>
            <a:pPr marL="0" marR="0" lvl="1" indent="0" algn="l" defTabSz="914400" rtl="0" eaLnBrk="1" fontAlgn="auto" latinLnBrk="0" hangingPunct="1">
              <a:lnSpc>
                <a:spcPct val="100000"/>
              </a:lnSpc>
              <a:spcBef>
                <a:spcPts val="0"/>
              </a:spcBef>
              <a:spcAft>
                <a:spcPts val="0"/>
              </a:spcAft>
              <a:buClr>
                <a:srgbClr val="A6610C"/>
              </a:buClr>
              <a:buSzTx/>
              <a:buFontTx/>
              <a:buNone/>
              <a:tabLst/>
              <a:defRPr/>
            </a:pPr>
            <a:r>
              <a:rPr kumimoji="0" lang="en-US" sz="1400" b="1" i="0" u="none" strike="noStrike" kern="1200" cap="none" spc="0" normalizeH="0" baseline="0" noProof="0" dirty="0">
                <a:ln>
                  <a:noFill/>
                </a:ln>
                <a:solidFill>
                  <a:srgbClr val="4F575D"/>
                </a:solidFill>
                <a:effectLst/>
                <a:uLnTx/>
                <a:uFillTx/>
                <a:latin typeface="Arial" panose="020B0604020202020204"/>
                <a:ea typeface="+mn-ea"/>
                <a:cs typeface="+mn-cs"/>
              </a:rPr>
              <a:t>(from 10.6 m)</a:t>
            </a:r>
          </a:p>
        </p:txBody>
      </p:sp>
      <p:sp>
        <p:nvSpPr>
          <p:cNvPr id="17" name="Rectangle 16">
            <a:extLst>
              <a:ext uri="{FF2B5EF4-FFF2-40B4-BE49-F238E27FC236}">
                <a16:creationId xmlns:a16="http://schemas.microsoft.com/office/drawing/2014/main" id="{A48E85B0-AA07-4A7D-BCD9-08113EA441B7}"/>
              </a:ext>
            </a:extLst>
          </p:cNvPr>
          <p:cNvSpPr/>
          <p:nvPr/>
        </p:nvSpPr>
        <p:spPr>
          <a:xfrm>
            <a:off x="6164036" y="2227389"/>
            <a:ext cx="2132899" cy="738664"/>
          </a:xfrm>
          <a:prstGeom prst="rect">
            <a:avLst/>
          </a:prstGeom>
        </p:spPr>
        <p:txBody>
          <a:bodyPr wrap="square" lIns="91440" tIns="45720" rIns="91440" bIns="45720" anchor="t">
            <a:spAutoFit/>
          </a:bodyPr>
          <a:lstStyle/>
          <a:p>
            <a:pPr marL="0" marR="0" lvl="1" indent="0" algn="r" defTabSz="914400" rtl="0" eaLnBrk="1" fontAlgn="auto" latinLnBrk="0" hangingPunct="1">
              <a:lnSpc>
                <a:spcPct val="100000"/>
              </a:lnSpc>
              <a:spcBef>
                <a:spcPts val="0"/>
              </a:spcBef>
              <a:spcAft>
                <a:spcPts val="0"/>
              </a:spcAft>
              <a:buClr>
                <a:srgbClr val="A6610C"/>
              </a:buClr>
              <a:buSzTx/>
              <a:buFontTx/>
              <a:buNone/>
              <a:tabLst/>
              <a:defRPr/>
            </a:pPr>
            <a:r>
              <a:rPr kumimoji="0" lang="en-US" sz="1400" b="1" i="0" u="none" strike="noStrike" kern="1200" cap="none" spc="0" normalizeH="0" baseline="0" noProof="0" dirty="0">
                <a:ln>
                  <a:noFill/>
                </a:ln>
                <a:solidFill>
                  <a:srgbClr val="A6610D"/>
                </a:solidFill>
                <a:effectLst/>
                <a:uLnTx/>
                <a:uFillTx/>
                <a:latin typeface="Arial" panose="020B0604020202020204"/>
                <a:ea typeface="+mn-ea"/>
                <a:cs typeface="+mn-cs"/>
              </a:rPr>
              <a:t>DDH21-07</a:t>
            </a:r>
          </a:p>
          <a:p>
            <a:pPr marL="0" marR="0" lvl="1" indent="0" algn="r" defTabSz="914400" rtl="0" eaLnBrk="1" fontAlgn="auto" latinLnBrk="0" hangingPunct="1">
              <a:lnSpc>
                <a:spcPct val="100000"/>
              </a:lnSpc>
              <a:spcBef>
                <a:spcPts val="0"/>
              </a:spcBef>
              <a:spcAft>
                <a:spcPts val="0"/>
              </a:spcAft>
              <a:buClr>
                <a:srgbClr val="A6610C"/>
              </a:buClr>
              <a:buSzTx/>
              <a:buFontTx/>
              <a:buNone/>
              <a:tabLst/>
              <a:defRPr/>
            </a:pPr>
            <a:r>
              <a:rPr kumimoji="0" lang="en-US" sz="1400" b="1" i="0" u="none" strike="noStrike" kern="1200" cap="none" spc="0" normalizeH="0" baseline="0" noProof="0" dirty="0">
                <a:ln>
                  <a:noFill/>
                </a:ln>
                <a:solidFill>
                  <a:srgbClr val="4F575D"/>
                </a:solidFill>
                <a:effectLst/>
                <a:uLnTx/>
                <a:uFillTx/>
                <a:latin typeface="Arial" panose="020B0604020202020204"/>
                <a:ea typeface="+mn-ea"/>
                <a:cs typeface="+mn-cs"/>
              </a:rPr>
              <a:t>289.6 m at 1.01% CuEq </a:t>
            </a:r>
          </a:p>
          <a:p>
            <a:pPr marL="0" marR="0" lvl="1" indent="0" algn="r" defTabSz="914400" rtl="0" eaLnBrk="1" fontAlgn="auto" latinLnBrk="0" hangingPunct="1">
              <a:lnSpc>
                <a:spcPct val="100000"/>
              </a:lnSpc>
              <a:spcBef>
                <a:spcPts val="0"/>
              </a:spcBef>
              <a:spcAft>
                <a:spcPts val="0"/>
              </a:spcAft>
              <a:buClr>
                <a:srgbClr val="A6610C"/>
              </a:buClr>
              <a:buSzTx/>
              <a:buFontTx/>
              <a:buNone/>
              <a:tabLst/>
              <a:defRPr/>
            </a:pPr>
            <a:r>
              <a:rPr kumimoji="0" lang="en-US" sz="1400" b="1" i="0" u="none" strike="noStrike" kern="1200" cap="none" spc="0" normalizeH="0" baseline="0" noProof="0" dirty="0">
                <a:ln>
                  <a:noFill/>
                </a:ln>
                <a:solidFill>
                  <a:srgbClr val="4F575D"/>
                </a:solidFill>
                <a:effectLst/>
                <a:uLnTx/>
                <a:uFillTx/>
                <a:latin typeface="Arial" panose="020B0604020202020204"/>
                <a:ea typeface="+mn-ea"/>
                <a:cs typeface="+mn-cs"/>
              </a:rPr>
              <a:t>(from 36.6 m)</a:t>
            </a:r>
          </a:p>
        </p:txBody>
      </p:sp>
      <p:grpSp>
        <p:nvGrpSpPr>
          <p:cNvPr id="18" name="Group 17">
            <a:extLst>
              <a:ext uri="{FF2B5EF4-FFF2-40B4-BE49-F238E27FC236}">
                <a16:creationId xmlns:a16="http://schemas.microsoft.com/office/drawing/2014/main" id="{CDCBFCBF-2843-42F2-8FCA-6A04BBFA534E}"/>
              </a:ext>
            </a:extLst>
          </p:cNvPr>
          <p:cNvGrpSpPr/>
          <p:nvPr/>
        </p:nvGrpSpPr>
        <p:grpSpPr>
          <a:xfrm>
            <a:off x="11526963" y="3889263"/>
            <a:ext cx="650026" cy="2292231"/>
            <a:chOff x="11003205" y="3185790"/>
            <a:chExt cx="804277" cy="2836187"/>
          </a:xfrm>
        </p:grpSpPr>
        <p:pic>
          <p:nvPicPr>
            <p:cNvPr id="19" name="Picture 18">
              <a:extLst>
                <a:ext uri="{FF2B5EF4-FFF2-40B4-BE49-F238E27FC236}">
                  <a16:creationId xmlns:a16="http://schemas.microsoft.com/office/drawing/2014/main" id="{4D1CFBE6-5FE8-411F-A8C3-DF8C232E5AC8}"/>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133151" y="3546025"/>
              <a:ext cx="266254" cy="2475952"/>
            </a:xfrm>
            <a:prstGeom prst="rect">
              <a:avLst/>
            </a:prstGeom>
          </p:spPr>
        </p:pic>
        <p:sp>
          <p:nvSpPr>
            <p:cNvPr id="20" name="TextBox 19">
              <a:extLst>
                <a:ext uri="{FF2B5EF4-FFF2-40B4-BE49-F238E27FC236}">
                  <a16:creationId xmlns:a16="http://schemas.microsoft.com/office/drawing/2014/main" id="{F761B732-BAE0-4301-89E5-BB699704CA74}"/>
                </a:ext>
              </a:extLst>
            </p:cNvPr>
            <p:cNvSpPr txBox="1"/>
            <p:nvPr/>
          </p:nvSpPr>
          <p:spPr>
            <a:xfrm>
              <a:off x="11003205" y="3185790"/>
              <a:ext cx="804277" cy="3427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A56227"/>
                  </a:solidFill>
                  <a:effectLst/>
                  <a:uLnTx/>
                  <a:uFillTx/>
                  <a:latin typeface="Arial" panose="020B0604020202020204" pitchFamily="34" charset="0"/>
                  <a:ea typeface="+mn-ea"/>
                  <a:cs typeface="Arial" panose="020B0604020202020204" pitchFamily="34" charset="0"/>
                </a:rPr>
                <a:t>CuEq</a:t>
              </a:r>
              <a:endParaRPr kumimoji="0" lang="en-US" sz="1400" b="1" i="0" u="none" strike="noStrike" kern="1200" cap="none" spc="0" normalizeH="0" baseline="0" noProof="0" dirty="0">
                <a:ln>
                  <a:noFill/>
                </a:ln>
                <a:solidFill>
                  <a:srgbClr val="A56227"/>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BCFF89C9-823C-4734-BB73-178DB24306F9}"/>
                </a:ext>
              </a:extLst>
            </p:cNvPr>
            <p:cNvSpPr txBox="1"/>
            <p:nvPr/>
          </p:nvSpPr>
          <p:spPr>
            <a:xfrm>
              <a:off x="11296643" y="3674142"/>
              <a:ext cx="446661" cy="3046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1.0</a:t>
              </a:r>
            </a:p>
          </p:txBody>
        </p:sp>
        <p:sp>
          <p:nvSpPr>
            <p:cNvPr id="22" name="TextBox 21">
              <a:extLst>
                <a:ext uri="{FF2B5EF4-FFF2-40B4-BE49-F238E27FC236}">
                  <a16:creationId xmlns:a16="http://schemas.microsoft.com/office/drawing/2014/main" id="{9E0F1F01-F544-4330-9BA5-3250B3590067}"/>
                </a:ext>
              </a:extLst>
            </p:cNvPr>
            <p:cNvSpPr txBox="1"/>
            <p:nvPr/>
          </p:nvSpPr>
          <p:spPr>
            <a:xfrm>
              <a:off x="11296643" y="3970559"/>
              <a:ext cx="446661" cy="3046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0.8</a:t>
              </a:r>
            </a:p>
          </p:txBody>
        </p:sp>
        <p:sp>
          <p:nvSpPr>
            <p:cNvPr id="23" name="TextBox 22">
              <a:extLst>
                <a:ext uri="{FF2B5EF4-FFF2-40B4-BE49-F238E27FC236}">
                  <a16:creationId xmlns:a16="http://schemas.microsoft.com/office/drawing/2014/main" id="{02D2E011-6A7E-4CA9-890C-BB473DB673B1}"/>
                </a:ext>
              </a:extLst>
            </p:cNvPr>
            <p:cNvSpPr txBox="1"/>
            <p:nvPr/>
          </p:nvSpPr>
          <p:spPr>
            <a:xfrm>
              <a:off x="11296643" y="4276050"/>
              <a:ext cx="446661" cy="3046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0.6</a:t>
              </a:r>
            </a:p>
          </p:txBody>
        </p:sp>
        <p:sp>
          <p:nvSpPr>
            <p:cNvPr id="24" name="TextBox 23">
              <a:extLst>
                <a:ext uri="{FF2B5EF4-FFF2-40B4-BE49-F238E27FC236}">
                  <a16:creationId xmlns:a16="http://schemas.microsoft.com/office/drawing/2014/main" id="{2A38563E-80D2-4E8A-855A-220ABDC61181}"/>
                </a:ext>
              </a:extLst>
            </p:cNvPr>
            <p:cNvSpPr txBox="1"/>
            <p:nvPr/>
          </p:nvSpPr>
          <p:spPr>
            <a:xfrm>
              <a:off x="11296643" y="4583267"/>
              <a:ext cx="446661" cy="3046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0.4</a:t>
              </a:r>
            </a:p>
          </p:txBody>
        </p:sp>
        <p:sp>
          <p:nvSpPr>
            <p:cNvPr id="25" name="TextBox 24">
              <a:extLst>
                <a:ext uri="{FF2B5EF4-FFF2-40B4-BE49-F238E27FC236}">
                  <a16:creationId xmlns:a16="http://schemas.microsoft.com/office/drawing/2014/main" id="{30733A04-E0DF-4F63-9F7D-5AC3E3B11F42}"/>
                </a:ext>
              </a:extLst>
            </p:cNvPr>
            <p:cNvSpPr txBox="1"/>
            <p:nvPr/>
          </p:nvSpPr>
          <p:spPr>
            <a:xfrm>
              <a:off x="11296643" y="4896635"/>
              <a:ext cx="446661" cy="3046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0.3</a:t>
              </a:r>
            </a:p>
          </p:txBody>
        </p:sp>
        <p:sp>
          <p:nvSpPr>
            <p:cNvPr id="26" name="TextBox 25">
              <a:extLst>
                <a:ext uri="{FF2B5EF4-FFF2-40B4-BE49-F238E27FC236}">
                  <a16:creationId xmlns:a16="http://schemas.microsoft.com/office/drawing/2014/main" id="{63EC582A-11D3-44C8-B952-99CEBDDA7DE8}"/>
                </a:ext>
              </a:extLst>
            </p:cNvPr>
            <p:cNvSpPr txBox="1"/>
            <p:nvPr/>
          </p:nvSpPr>
          <p:spPr>
            <a:xfrm>
              <a:off x="11296643" y="5185175"/>
              <a:ext cx="446661" cy="3046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0.2</a:t>
              </a:r>
            </a:p>
          </p:txBody>
        </p:sp>
        <p:sp>
          <p:nvSpPr>
            <p:cNvPr id="27" name="TextBox 26">
              <a:extLst>
                <a:ext uri="{FF2B5EF4-FFF2-40B4-BE49-F238E27FC236}">
                  <a16:creationId xmlns:a16="http://schemas.microsoft.com/office/drawing/2014/main" id="{6FCA3445-10D5-41DC-B414-37547E4BC67C}"/>
                </a:ext>
              </a:extLst>
            </p:cNvPr>
            <p:cNvSpPr txBox="1"/>
            <p:nvPr/>
          </p:nvSpPr>
          <p:spPr>
            <a:xfrm>
              <a:off x="11296643" y="5496320"/>
              <a:ext cx="446661" cy="3046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0.1</a:t>
              </a:r>
            </a:p>
          </p:txBody>
        </p:sp>
      </p:grpSp>
      <p:graphicFrame>
        <p:nvGraphicFramePr>
          <p:cNvPr id="8" name="Table 7">
            <a:extLst>
              <a:ext uri="{FF2B5EF4-FFF2-40B4-BE49-F238E27FC236}">
                <a16:creationId xmlns:a16="http://schemas.microsoft.com/office/drawing/2014/main" id="{E5F8881D-2588-BC5D-E7B9-709F6F6D0F32}"/>
              </a:ext>
            </a:extLst>
          </p:cNvPr>
          <p:cNvGraphicFramePr>
            <a:graphicFrameLocks noGrp="1"/>
          </p:cNvGraphicFramePr>
          <p:nvPr>
            <p:extLst>
              <p:ext uri="{D42A27DB-BD31-4B8C-83A1-F6EECF244321}">
                <p14:modId xmlns:p14="http://schemas.microsoft.com/office/powerpoint/2010/main" val="1039400982"/>
              </p:ext>
            </p:extLst>
          </p:nvPr>
        </p:nvGraphicFramePr>
        <p:xfrm>
          <a:off x="192088" y="3407672"/>
          <a:ext cx="6716408" cy="2968355"/>
        </p:xfrm>
        <a:graphic>
          <a:graphicData uri="http://schemas.openxmlformats.org/drawingml/2006/table">
            <a:tbl>
              <a:tblPr firstRow="1" lastRow="1" bandRow="1" bandCol="1">
                <a:tableStyleId>{C083E6E3-FA7D-4D7B-A595-EF9225AFEA82}</a:tableStyleId>
              </a:tblPr>
              <a:tblGrid>
                <a:gridCol w="803205">
                  <a:extLst>
                    <a:ext uri="{9D8B030D-6E8A-4147-A177-3AD203B41FA5}">
                      <a16:colId xmlns:a16="http://schemas.microsoft.com/office/drawing/2014/main" val="3715503016"/>
                    </a:ext>
                  </a:extLst>
                </a:gridCol>
                <a:gridCol w="1055724">
                  <a:extLst>
                    <a:ext uri="{9D8B030D-6E8A-4147-A177-3AD203B41FA5}">
                      <a16:colId xmlns:a16="http://schemas.microsoft.com/office/drawing/2014/main" val="3594396252"/>
                    </a:ext>
                  </a:extLst>
                </a:gridCol>
                <a:gridCol w="841454">
                  <a:extLst>
                    <a:ext uri="{9D8B030D-6E8A-4147-A177-3AD203B41FA5}">
                      <a16:colId xmlns:a16="http://schemas.microsoft.com/office/drawing/2014/main" val="20001"/>
                    </a:ext>
                  </a:extLst>
                </a:gridCol>
                <a:gridCol w="803205">
                  <a:extLst>
                    <a:ext uri="{9D8B030D-6E8A-4147-A177-3AD203B41FA5}">
                      <a16:colId xmlns:a16="http://schemas.microsoft.com/office/drawing/2014/main" val="20002"/>
                    </a:ext>
                  </a:extLst>
                </a:gridCol>
                <a:gridCol w="803205">
                  <a:extLst>
                    <a:ext uri="{9D8B030D-6E8A-4147-A177-3AD203B41FA5}">
                      <a16:colId xmlns:a16="http://schemas.microsoft.com/office/drawing/2014/main" val="1849608014"/>
                    </a:ext>
                  </a:extLst>
                </a:gridCol>
                <a:gridCol w="803205">
                  <a:extLst>
                    <a:ext uri="{9D8B030D-6E8A-4147-A177-3AD203B41FA5}">
                      <a16:colId xmlns:a16="http://schemas.microsoft.com/office/drawing/2014/main" val="1807281299"/>
                    </a:ext>
                  </a:extLst>
                </a:gridCol>
                <a:gridCol w="803205">
                  <a:extLst>
                    <a:ext uri="{9D8B030D-6E8A-4147-A177-3AD203B41FA5}">
                      <a16:colId xmlns:a16="http://schemas.microsoft.com/office/drawing/2014/main" val="2339498174"/>
                    </a:ext>
                  </a:extLst>
                </a:gridCol>
                <a:gridCol w="803205">
                  <a:extLst>
                    <a:ext uri="{9D8B030D-6E8A-4147-A177-3AD203B41FA5}">
                      <a16:colId xmlns:a16="http://schemas.microsoft.com/office/drawing/2014/main" val="2987213237"/>
                    </a:ext>
                  </a:extLst>
                </a:gridCol>
              </a:tblGrid>
              <a:tr h="405805">
                <a:tc gridSpan="8">
                  <a:txBody>
                    <a:bodyPr/>
                    <a:lstStyle/>
                    <a:p>
                      <a:pPr marL="0" algn="ctr" defTabSz="914400" rtl="0" eaLnBrk="1" latinLnBrk="0" hangingPunct="1"/>
                      <a:r>
                        <a:rPr lang="en-US" sz="1500" b="1" i="0" kern="1200" dirty="0">
                          <a:solidFill>
                            <a:schemeClr val="bg1"/>
                          </a:solidFill>
                          <a:latin typeface="Arial" panose="020B0604020202020204" pitchFamily="34" charset="0"/>
                          <a:ea typeface="+mn-ea"/>
                          <a:cs typeface="Arial" panose="020B0604020202020204" pitchFamily="34" charset="0"/>
                        </a:rPr>
                        <a:t>MINERAL RESOURCE – MILL MATERIAL BY NSR CUT-OFF</a:t>
                      </a:r>
                    </a:p>
                  </a:txBody>
                  <a:tcPr marL="0" marR="0" marT="44285" marB="442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7A3B8"/>
                    </a:solidFill>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extLst>
                  <a:ext uri="{0D108BD9-81ED-4DB2-BD59-A6C34878D82A}">
                    <a16:rowId xmlns:a16="http://schemas.microsoft.com/office/drawing/2014/main" val="3713207677"/>
                  </a:ext>
                </a:extLst>
              </a:tr>
              <a:tr h="479589">
                <a:tc>
                  <a:txBody>
                    <a:bodyPr/>
                    <a:lstStyle/>
                    <a:p>
                      <a:pPr marL="0" algn="ctr" defTabSz="914400" rtl="0" eaLnBrk="1" latinLnBrk="0" hangingPunct="1"/>
                      <a:r>
                        <a:rPr lang="en-US" sz="1300" b="1" i="0" kern="1200" dirty="0">
                          <a:solidFill>
                            <a:schemeClr val="bg1"/>
                          </a:solidFill>
                          <a:latin typeface="Arial" panose="020B0604020202020204" pitchFamily="34" charset="0"/>
                          <a:ea typeface="+mn-ea"/>
                          <a:cs typeface="Arial" panose="020B0604020202020204" pitchFamily="34" charset="0"/>
                        </a:rPr>
                        <a:t>NSR COG (C$/t)</a:t>
                      </a:r>
                    </a:p>
                  </a:txBody>
                  <a:tcPr marL="0" marR="12923" marT="44285" marB="44285" anchor="ctr">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solidFill>
                      <a:srgbClr val="97A3B8"/>
                    </a:solidFill>
                  </a:tcPr>
                </a:tc>
                <a:tc>
                  <a:txBody>
                    <a:bodyPr/>
                    <a:lstStyle/>
                    <a:p>
                      <a:pPr marL="0" algn="ctr" defTabSz="914400" rtl="0" eaLnBrk="1" latinLnBrk="0" hangingPunct="1"/>
                      <a:r>
                        <a:rPr lang="en-US" sz="1300" b="1" i="0" kern="1200" dirty="0">
                          <a:solidFill>
                            <a:schemeClr val="bg1"/>
                          </a:solidFill>
                          <a:latin typeface="Arial" panose="020B0604020202020204" pitchFamily="34" charset="0"/>
                          <a:ea typeface="+mn-ea"/>
                          <a:cs typeface="Arial" panose="020B0604020202020204" pitchFamily="34" charset="0"/>
                        </a:rPr>
                        <a:t>Category</a:t>
                      </a:r>
                    </a:p>
                  </a:txBody>
                  <a:tcPr marL="0" marR="88569" marT="44285" marB="44285"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solidFill>
                      <a:srgbClr val="97A3B8"/>
                    </a:solidFill>
                  </a:tcPr>
                </a:tc>
                <a:tc>
                  <a:txBody>
                    <a:bodyPr/>
                    <a:lstStyle/>
                    <a:p>
                      <a:pPr marL="0" algn="ctr" defTabSz="914400" rtl="0" eaLnBrk="1" latinLnBrk="0" hangingPunct="1"/>
                      <a:r>
                        <a:rPr lang="en-US" sz="1300" b="1" i="0" kern="1200" dirty="0">
                          <a:solidFill>
                            <a:schemeClr val="bg1"/>
                          </a:solidFill>
                          <a:latin typeface="Arial" panose="020B0604020202020204" pitchFamily="34" charset="0"/>
                          <a:ea typeface="+mn-ea"/>
                          <a:cs typeface="Arial" panose="020B0604020202020204" pitchFamily="34" charset="0"/>
                        </a:rPr>
                        <a:t>Mt</a:t>
                      </a:r>
                    </a:p>
                  </a:txBody>
                  <a:tcPr marL="0" marR="88569" marT="44285" marB="44285"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solidFill>
                      <a:srgbClr val="97A3B8"/>
                    </a:solidFill>
                  </a:tcPr>
                </a:tc>
                <a:tc>
                  <a:txBody>
                    <a:bodyPr/>
                    <a:lstStyle/>
                    <a:p>
                      <a:pPr marL="0" algn="ctr" defTabSz="914400" rtl="0" eaLnBrk="1" latinLnBrk="0" hangingPunct="1"/>
                      <a:r>
                        <a:rPr lang="en-US" sz="1300" b="1" i="0" kern="1200" dirty="0">
                          <a:solidFill>
                            <a:schemeClr val="bg1"/>
                          </a:solidFill>
                          <a:latin typeface="Arial" panose="020B0604020202020204" pitchFamily="34" charset="0"/>
                          <a:ea typeface="+mn-ea"/>
                          <a:cs typeface="Arial" panose="020B0604020202020204" pitchFamily="34" charset="0"/>
                        </a:rPr>
                        <a:t>Copper </a:t>
                      </a:r>
                      <a:br>
                        <a:rPr lang="en-US" sz="1300" b="1" i="0" kern="1200" dirty="0">
                          <a:solidFill>
                            <a:schemeClr val="bg1"/>
                          </a:solidFill>
                          <a:latin typeface="Arial" panose="020B0604020202020204" pitchFamily="34" charset="0"/>
                          <a:ea typeface="+mn-ea"/>
                          <a:cs typeface="Arial" panose="020B0604020202020204" pitchFamily="34" charset="0"/>
                        </a:rPr>
                      </a:br>
                      <a:r>
                        <a:rPr lang="en-US" sz="1300" b="1" i="0" kern="1200" dirty="0">
                          <a:solidFill>
                            <a:schemeClr val="bg1"/>
                          </a:solidFill>
                          <a:latin typeface="Arial" panose="020B0604020202020204" pitchFamily="34" charset="0"/>
                          <a:ea typeface="+mn-ea"/>
                          <a:cs typeface="Arial" panose="020B0604020202020204" pitchFamily="34" charset="0"/>
                        </a:rPr>
                        <a:t>(%)</a:t>
                      </a:r>
                    </a:p>
                  </a:txBody>
                  <a:tcPr marL="0" marR="0" marT="44285" marB="44285"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solidFill>
                      <a:srgbClr val="97A3B8"/>
                    </a:solidFill>
                  </a:tcPr>
                </a:tc>
                <a:tc>
                  <a:txBody>
                    <a:bodyPr/>
                    <a:lstStyle/>
                    <a:p>
                      <a:pPr marL="0" algn="ctr" defTabSz="914400" rtl="0" eaLnBrk="1" latinLnBrk="0" hangingPunct="1"/>
                      <a:r>
                        <a:rPr lang="en-US" sz="1300" b="1" i="0" kern="1200" dirty="0">
                          <a:solidFill>
                            <a:schemeClr val="bg1"/>
                          </a:solidFill>
                          <a:latin typeface="Arial" panose="020B0604020202020204" pitchFamily="34" charset="0"/>
                          <a:ea typeface="+mn-ea"/>
                          <a:cs typeface="Arial" panose="020B0604020202020204" pitchFamily="34" charset="0"/>
                        </a:rPr>
                        <a:t>Gold </a:t>
                      </a:r>
                      <a:br>
                        <a:rPr lang="en-US" sz="1300" b="1" i="0" kern="1200" dirty="0">
                          <a:solidFill>
                            <a:schemeClr val="bg1"/>
                          </a:solidFill>
                          <a:latin typeface="Arial" panose="020B0604020202020204" pitchFamily="34" charset="0"/>
                          <a:ea typeface="+mn-ea"/>
                          <a:cs typeface="Arial" panose="020B0604020202020204" pitchFamily="34" charset="0"/>
                        </a:rPr>
                      </a:br>
                      <a:r>
                        <a:rPr lang="en-US" sz="1300" b="1" i="0" kern="1200" dirty="0">
                          <a:solidFill>
                            <a:schemeClr val="bg1"/>
                          </a:solidFill>
                          <a:latin typeface="Arial" panose="020B0604020202020204" pitchFamily="34" charset="0"/>
                          <a:ea typeface="+mn-ea"/>
                          <a:cs typeface="Arial" panose="020B0604020202020204" pitchFamily="34" charset="0"/>
                        </a:rPr>
                        <a:t>(g/t)</a:t>
                      </a:r>
                    </a:p>
                  </a:txBody>
                  <a:tcPr marL="0" marR="0" marT="44285" marB="44285"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solidFill>
                      <a:srgbClr val="97A3B8"/>
                    </a:solidFill>
                  </a:tcPr>
                </a:tc>
                <a:tc>
                  <a:txBody>
                    <a:bodyPr/>
                    <a:lstStyle/>
                    <a:p>
                      <a:pPr marL="0" algn="ctr" defTabSz="914400" rtl="0" eaLnBrk="1" latinLnBrk="0" hangingPunct="1"/>
                      <a:r>
                        <a:rPr lang="en-US" sz="1300" b="1" i="0" kern="1200" dirty="0">
                          <a:solidFill>
                            <a:schemeClr val="bg1"/>
                          </a:solidFill>
                          <a:latin typeface="Arial" panose="020B0604020202020204" pitchFamily="34" charset="0"/>
                          <a:ea typeface="+mn-ea"/>
                          <a:cs typeface="Arial" panose="020B0604020202020204" pitchFamily="34" charset="0"/>
                        </a:rPr>
                        <a:t>Moly </a:t>
                      </a:r>
                      <a:br>
                        <a:rPr lang="en-US" sz="1300" b="1" i="0" kern="1200" dirty="0">
                          <a:solidFill>
                            <a:schemeClr val="bg1"/>
                          </a:solidFill>
                          <a:latin typeface="Arial" panose="020B0604020202020204" pitchFamily="34" charset="0"/>
                          <a:ea typeface="+mn-ea"/>
                          <a:cs typeface="Arial" panose="020B0604020202020204" pitchFamily="34" charset="0"/>
                        </a:rPr>
                      </a:br>
                      <a:r>
                        <a:rPr lang="en-US" sz="1300" b="1" i="0" kern="1200" dirty="0">
                          <a:solidFill>
                            <a:schemeClr val="bg1"/>
                          </a:solidFill>
                          <a:latin typeface="Arial" panose="020B0604020202020204" pitchFamily="34" charset="0"/>
                          <a:ea typeface="+mn-ea"/>
                          <a:cs typeface="Arial" panose="020B0604020202020204" pitchFamily="34" charset="0"/>
                        </a:rPr>
                        <a:t>(%)</a:t>
                      </a:r>
                    </a:p>
                  </a:txBody>
                  <a:tcPr marL="0" marR="0" marT="44285" marB="44285"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solidFill>
                      <a:srgbClr val="97A3B8"/>
                    </a:solidFill>
                  </a:tcPr>
                </a:tc>
                <a:tc>
                  <a:txBody>
                    <a:bodyPr/>
                    <a:lstStyle/>
                    <a:p>
                      <a:pPr marL="0" algn="ctr" defTabSz="914400" rtl="0" eaLnBrk="1" latinLnBrk="0" hangingPunct="1"/>
                      <a:r>
                        <a:rPr lang="en-US" sz="1300" b="1" i="0" kern="1200" dirty="0">
                          <a:solidFill>
                            <a:schemeClr val="bg1"/>
                          </a:solidFill>
                          <a:latin typeface="Arial" panose="020B0604020202020204" pitchFamily="34" charset="0"/>
                          <a:ea typeface="+mn-ea"/>
                          <a:cs typeface="Arial" panose="020B0604020202020204" pitchFamily="34" charset="0"/>
                        </a:rPr>
                        <a:t>Silver </a:t>
                      </a:r>
                      <a:br>
                        <a:rPr lang="en-US" sz="1300" b="1" i="0" kern="1200" dirty="0">
                          <a:solidFill>
                            <a:schemeClr val="bg1"/>
                          </a:solidFill>
                          <a:latin typeface="Arial" panose="020B0604020202020204" pitchFamily="34" charset="0"/>
                          <a:ea typeface="+mn-ea"/>
                          <a:cs typeface="Arial" panose="020B0604020202020204" pitchFamily="34" charset="0"/>
                        </a:rPr>
                      </a:br>
                      <a:r>
                        <a:rPr lang="en-US" sz="1300" b="1" i="0" kern="1200" dirty="0">
                          <a:solidFill>
                            <a:schemeClr val="bg1"/>
                          </a:solidFill>
                          <a:latin typeface="Arial" panose="020B0604020202020204" pitchFamily="34" charset="0"/>
                          <a:ea typeface="+mn-ea"/>
                          <a:cs typeface="Arial" panose="020B0604020202020204" pitchFamily="34" charset="0"/>
                        </a:rPr>
                        <a:t>(g/t)</a:t>
                      </a:r>
                    </a:p>
                  </a:txBody>
                  <a:tcPr marL="0" marR="0" marT="44285" marB="44285"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solidFill>
                      <a:srgbClr val="97A3B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i="0" kern="1200" dirty="0">
                          <a:solidFill>
                            <a:schemeClr val="bg1"/>
                          </a:solidFill>
                          <a:latin typeface="Arial" panose="020B0604020202020204" pitchFamily="34" charset="0"/>
                          <a:ea typeface="+mn-ea"/>
                          <a:cs typeface="Arial" panose="020B0604020202020204" pitchFamily="34" charset="0"/>
                        </a:rPr>
                        <a:t>CuEq </a:t>
                      </a:r>
                      <a:br>
                        <a:rPr lang="en-US" sz="1300" b="1" i="0" kern="1200" dirty="0">
                          <a:solidFill>
                            <a:schemeClr val="bg1"/>
                          </a:solidFill>
                          <a:latin typeface="Arial" panose="020B0604020202020204" pitchFamily="34" charset="0"/>
                          <a:ea typeface="+mn-ea"/>
                          <a:cs typeface="Arial" panose="020B0604020202020204" pitchFamily="34" charset="0"/>
                        </a:rPr>
                      </a:br>
                      <a:r>
                        <a:rPr lang="en-US" sz="1300" b="1" i="0" kern="1200" dirty="0">
                          <a:solidFill>
                            <a:schemeClr val="bg1"/>
                          </a:solidFill>
                          <a:latin typeface="Arial" panose="020B0604020202020204" pitchFamily="34" charset="0"/>
                          <a:ea typeface="+mn-ea"/>
                          <a:cs typeface="Arial" panose="020B0604020202020204" pitchFamily="34" charset="0"/>
                        </a:rPr>
                        <a:t>(%)</a:t>
                      </a:r>
                    </a:p>
                  </a:txBody>
                  <a:tcPr marL="0" marR="0" marT="44285" marB="44285"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solidFill>
                      <a:srgbClr val="97A3B8"/>
                    </a:solidFill>
                  </a:tcPr>
                </a:tc>
                <a:extLst>
                  <a:ext uri="{0D108BD9-81ED-4DB2-BD59-A6C34878D82A}">
                    <a16:rowId xmlns:a16="http://schemas.microsoft.com/office/drawing/2014/main" val="10000"/>
                  </a:ext>
                </a:extLst>
              </a:tr>
              <a:tr h="346290">
                <a:tc rowSpan="3">
                  <a:txBody>
                    <a:bodyPr/>
                    <a:lstStyle/>
                    <a:p>
                      <a:pPr marL="0" marR="0" algn="r" defTabSz="914400" rtl="0" eaLnBrk="1" latinLnBrk="0" hangingPunct="1">
                        <a:lnSpc>
                          <a:spcPts val="1640"/>
                        </a:lnSpc>
                        <a:spcBef>
                          <a:spcPts val="0"/>
                        </a:spcBef>
                        <a:spcAft>
                          <a:spcPts val="0"/>
                        </a:spcAft>
                      </a:pPr>
                      <a:r>
                        <a:rPr lang="en-CA" sz="1300" kern="1200" dirty="0">
                          <a:solidFill>
                            <a:srgbClr val="4F575D"/>
                          </a:solidFill>
                          <a:effectLst/>
                          <a:latin typeface="Arial" panose="020B0604020202020204" pitchFamily="34" charset="0"/>
                          <a:ea typeface="+mn-ea"/>
                          <a:cs typeface="Times New Roman" panose="02020603050405020304" pitchFamily="18" charset="0"/>
                        </a:rPr>
                        <a:t>6.11</a:t>
                      </a:r>
                    </a:p>
                  </a:txBody>
                  <a:tcPr marL="88569" marR="177139" marT="37823" marB="37823" anchor="ctr">
                    <a:lnL w="12700" cap="flat" cmpd="sng" algn="ctr">
                      <a:no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BF951B"/>
                      </a:solidFill>
                      <a:prstDash val="solid"/>
                      <a:round/>
                      <a:headEnd type="none" w="med" len="med"/>
                      <a:tailEnd type="none" w="med" len="med"/>
                    </a:lnB>
                    <a:solidFill>
                      <a:schemeClr val="bg1"/>
                    </a:solidFill>
                  </a:tcPr>
                </a:tc>
                <a:tc>
                  <a:txBody>
                    <a:bodyPr/>
                    <a:lstStyle/>
                    <a:p>
                      <a:pPr marL="0" marR="0" lvl="0" algn="r" defTabSz="914400" rtl="0" eaLnBrk="1" latinLnBrk="0" hangingPunct="1">
                        <a:lnSpc>
                          <a:spcPts val="1540"/>
                        </a:lnSpc>
                        <a:spcBef>
                          <a:spcPts val="0"/>
                        </a:spcBef>
                        <a:spcAft>
                          <a:spcPts val="0"/>
                        </a:spcAft>
                      </a:pPr>
                      <a:r>
                        <a:rPr lang="en-CA" sz="1300" b="1" kern="1200" dirty="0">
                          <a:solidFill>
                            <a:srgbClr val="4F575D"/>
                          </a:solidFill>
                          <a:effectLst/>
                          <a:latin typeface="Arial" panose="020B0604020202020204" pitchFamily="34" charset="0"/>
                          <a:ea typeface="+mn-ea"/>
                          <a:cs typeface="Times New Roman" panose="02020603050405020304" pitchFamily="18" charset="0"/>
                        </a:rPr>
                        <a:t>Measured</a:t>
                      </a:r>
                    </a:p>
                  </a:txBody>
                  <a:tcPr marL="88569" marR="177139" marT="37823" marB="37823"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540"/>
                        </a:lnSpc>
                        <a:spcBef>
                          <a:spcPts val="0"/>
                        </a:spcBef>
                        <a:spcAft>
                          <a:spcPts val="0"/>
                        </a:spcAft>
                      </a:pPr>
                      <a:r>
                        <a:rPr lang="en-CA" sz="1300" kern="1200" dirty="0">
                          <a:solidFill>
                            <a:srgbClr val="4F575D"/>
                          </a:solidFill>
                          <a:effectLst/>
                          <a:latin typeface="Arial" panose="020B0604020202020204" pitchFamily="34" charset="0"/>
                          <a:ea typeface="+mn-ea"/>
                          <a:cs typeface="Times New Roman" panose="02020603050405020304" pitchFamily="18" charset="0"/>
                        </a:rPr>
                        <a:t>144.9</a:t>
                      </a:r>
                    </a:p>
                  </a:txBody>
                  <a:tcPr marL="88569" marR="177139" marT="37823" marB="37823"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540"/>
                        </a:lnSpc>
                        <a:spcBef>
                          <a:spcPts val="0"/>
                        </a:spcBef>
                        <a:spcAft>
                          <a:spcPts val="0"/>
                        </a:spcAft>
                      </a:pPr>
                      <a:r>
                        <a:rPr lang="en-CA" sz="1300" kern="1200" dirty="0">
                          <a:solidFill>
                            <a:srgbClr val="4F575D"/>
                          </a:solidFill>
                          <a:effectLst/>
                          <a:latin typeface="Arial" panose="020B0604020202020204" pitchFamily="34" charset="0"/>
                          <a:ea typeface="+mn-ea"/>
                          <a:cs typeface="Times New Roman" panose="02020603050405020304" pitchFamily="18" charset="0"/>
                        </a:rPr>
                        <a:t>0.30</a:t>
                      </a:r>
                    </a:p>
                  </a:txBody>
                  <a:tcPr marL="88569" marR="139946" marT="37823" marB="37823"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540"/>
                        </a:lnSpc>
                        <a:spcBef>
                          <a:spcPts val="0"/>
                        </a:spcBef>
                        <a:spcAft>
                          <a:spcPts val="0"/>
                        </a:spcAft>
                      </a:pPr>
                      <a:r>
                        <a:rPr lang="en-CA" sz="1300" kern="1200" dirty="0">
                          <a:solidFill>
                            <a:srgbClr val="4F575D"/>
                          </a:solidFill>
                          <a:effectLst/>
                          <a:latin typeface="Arial" panose="020B0604020202020204" pitchFamily="34" charset="0"/>
                          <a:ea typeface="+mn-ea"/>
                          <a:cs typeface="Times New Roman" panose="02020603050405020304" pitchFamily="18" charset="0"/>
                        </a:rPr>
                        <a:t>0.38</a:t>
                      </a:r>
                    </a:p>
                  </a:txBody>
                  <a:tcPr marL="88569" marR="139946" marT="37823" marB="37823"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540"/>
                        </a:lnSpc>
                        <a:spcBef>
                          <a:spcPts val="0"/>
                        </a:spcBef>
                        <a:spcAft>
                          <a:spcPts val="0"/>
                        </a:spcAft>
                      </a:pPr>
                      <a:r>
                        <a:rPr lang="en-CA" sz="1300" kern="1200" dirty="0">
                          <a:solidFill>
                            <a:srgbClr val="4F575D"/>
                          </a:solidFill>
                          <a:effectLst/>
                          <a:latin typeface="Arial" panose="020B0604020202020204" pitchFamily="34" charset="0"/>
                          <a:ea typeface="+mn-ea"/>
                          <a:cs typeface="Times New Roman" panose="02020603050405020304" pitchFamily="18" charset="0"/>
                        </a:rPr>
                        <a:t>0.024</a:t>
                      </a:r>
                    </a:p>
                  </a:txBody>
                  <a:tcPr marL="88569" marR="139946" marT="37823" marB="37823"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540"/>
                        </a:lnSpc>
                        <a:spcBef>
                          <a:spcPts val="0"/>
                        </a:spcBef>
                        <a:spcAft>
                          <a:spcPts val="0"/>
                        </a:spcAft>
                      </a:pPr>
                      <a:r>
                        <a:rPr lang="en-CA" sz="1300" kern="1200" dirty="0">
                          <a:solidFill>
                            <a:srgbClr val="4F575D"/>
                          </a:solidFill>
                          <a:effectLst/>
                          <a:latin typeface="Arial" panose="020B0604020202020204" pitchFamily="34" charset="0"/>
                          <a:ea typeface="+mn-ea"/>
                          <a:cs typeface="Times New Roman" panose="02020603050405020304" pitchFamily="18" charset="0"/>
                        </a:rPr>
                        <a:t>2.1</a:t>
                      </a:r>
                    </a:p>
                  </a:txBody>
                  <a:tcPr marL="88569" marR="139946" marT="37823" marB="37823"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540"/>
                        </a:lnSpc>
                        <a:spcBef>
                          <a:spcPts val="0"/>
                        </a:spcBef>
                        <a:spcAft>
                          <a:spcPts val="0"/>
                        </a:spcAft>
                      </a:pPr>
                      <a:r>
                        <a:rPr lang="en-CA" sz="1300" kern="1200" dirty="0">
                          <a:solidFill>
                            <a:srgbClr val="4F575D"/>
                          </a:solidFill>
                          <a:effectLst/>
                          <a:latin typeface="Arial" panose="020B0604020202020204" pitchFamily="34" charset="0"/>
                          <a:ea typeface="+mn-ea"/>
                          <a:cs typeface="Times New Roman" panose="02020603050405020304" pitchFamily="18" charset="0"/>
                        </a:rPr>
                        <a:t>0.64</a:t>
                      </a:r>
                    </a:p>
                  </a:txBody>
                  <a:tcPr marL="88569" marR="139946" marT="37823" marB="37823" anchor="ctr">
                    <a:lnL w="6350" cap="flat" cmpd="sng" algn="ctr">
                      <a:solidFill>
                        <a:srgbClr val="B8BCB4"/>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extLst>
                  <a:ext uri="{0D108BD9-81ED-4DB2-BD59-A6C34878D82A}">
                    <a16:rowId xmlns:a16="http://schemas.microsoft.com/office/drawing/2014/main" val="3689492976"/>
                  </a:ext>
                </a:extLst>
              </a:tr>
              <a:tr h="346290">
                <a:tc vMerge="1">
                  <a:txBody>
                    <a:bodyPr/>
                    <a:lstStyle/>
                    <a:p>
                      <a:pPr marL="0" marR="0" algn="r" defTabSz="914400" rtl="0" eaLnBrk="1" latinLnBrk="0" hangingPunct="1">
                        <a:lnSpc>
                          <a:spcPts val="1640"/>
                        </a:lnSpc>
                        <a:spcBef>
                          <a:spcPts val="0"/>
                        </a:spcBef>
                        <a:spcAft>
                          <a:spcPts val="0"/>
                        </a:spcAft>
                      </a:pPr>
                      <a:r>
                        <a:rPr lang="en-CA" sz="1200" kern="1200">
                          <a:solidFill>
                            <a:srgbClr val="4F575D"/>
                          </a:solidFill>
                          <a:effectLst/>
                          <a:latin typeface="Arial" panose="020B0604020202020204" pitchFamily="34" charset="0"/>
                          <a:ea typeface="+mn-ea"/>
                          <a:cs typeface="Times New Roman" panose="02020603050405020304" pitchFamily="18" charset="0"/>
                        </a:rPr>
                        <a:t>11.6%</a:t>
                      </a:r>
                    </a:p>
                  </a:txBody>
                  <a:tcPr marL="84300" marR="168601"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6350" cap="flat" cmpd="sng" algn="ctr">
                      <a:solidFill>
                        <a:srgbClr val="B8BCB4"/>
                      </a:solidFill>
                      <a:prstDash val="solid"/>
                      <a:round/>
                      <a:headEnd type="none" w="med" len="med"/>
                      <a:tailEnd type="none" w="med" len="med"/>
                    </a:lnB>
                    <a:noFill/>
                  </a:tcPr>
                </a:tc>
                <a:tc>
                  <a:txBody>
                    <a:bodyPr/>
                    <a:lstStyle/>
                    <a:p>
                      <a:pPr marL="0" marR="0" lvl="0" algn="r" defTabSz="914400" rtl="0" eaLnBrk="1" latinLnBrk="0" hangingPunct="1">
                        <a:lnSpc>
                          <a:spcPts val="1540"/>
                        </a:lnSpc>
                        <a:spcBef>
                          <a:spcPts val="0"/>
                        </a:spcBef>
                        <a:spcAft>
                          <a:spcPts val="0"/>
                        </a:spcAft>
                      </a:pPr>
                      <a:r>
                        <a:rPr lang="en-CA" sz="1300" b="1" kern="1200" dirty="0">
                          <a:solidFill>
                            <a:srgbClr val="4F575D"/>
                          </a:solidFill>
                          <a:effectLst/>
                          <a:latin typeface="Arial" panose="020B0604020202020204" pitchFamily="34" charset="0"/>
                          <a:ea typeface="+mn-ea"/>
                          <a:cs typeface="Times New Roman" panose="02020603050405020304" pitchFamily="18" charset="0"/>
                        </a:rPr>
                        <a:t>Indicated</a:t>
                      </a:r>
                    </a:p>
                  </a:txBody>
                  <a:tcPr marL="88569" marR="177139" marT="37823" marB="37823"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ts val="1540"/>
                        </a:lnSpc>
                        <a:spcBef>
                          <a:spcPts val="0"/>
                        </a:spcBef>
                        <a:spcAft>
                          <a:spcPts val="0"/>
                        </a:spcAft>
                        <a:buClrTx/>
                        <a:buSzTx/>
                        <a:buFontTx/>
                        <a:buNone/>
                        <a:tabLst/>
                        <a:defRPr/>
                      </a:pPr>
                      <a:r>
                        <a:rPr kumimoji="0" lang="en-CA" sz="1300" b="0" i="0" u="none" strike="noStrike" kern="1200" cap="none" spc="0" normalizeH="0" baseline="0" noProof="0" dirty="0">
                          <a:ln>
                            <a:noFill/>
                          </a:ln>
                          <a:solidFill>
                            <a:srgbClr val="4F575D"/>
                          </a:solidFill>
                          <a:effectLst/>
                          <a:uLnTx/>
                          <a:uFillTx/>
                          <a:latin typeface="Arial" panose="020B0604020202020204" pitchFamily="34" charset="0"/>
                          <a:ea typeface="+mn-ea"/>
                          <a:cs typeface="Times New Roman" panose="02020603050405020304" pitchFamily="18" charset="0"/>
                        </a:rPr>
                        <a:t>2,114.2</a:t>
                      </a:r>
                    </a:p>
                  </a:txBody>
                  <a:tcPr marL="88569" marR="177139" marT="37823" marB="37823"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ts val="1540"/>
                        </a:lnSpc>
                        <a:spcBef>
                          <a:spcPts val="0"/>
                        </a:spcBef>
                        <a:spcAft>
                          <a:spcPts val="0"/>
                        </a:spcAft>
                        <a:buClrTx/>
                        <a:buSzTx/>
                        <a:buFontTx/>
                        <a:buNone/>
                        <a:tabLst/>
                        <a:defRPr/>
                      </a:pPr>
                      <a:r>
                        <a:rPr kumimoji="0" lang="en-CA" sz="1300" b="0" i="0" u="none" strike="noStrike" kern="1200" cap="none" spc="0" normalizeH="0" baseline="0" noProof="0" dirty="0">
                          <a:ln>
                            <a:noFill/>
                          </a:ln>
                          <a:solidFill>
                            <a:srgbClr val="4F575D"/>
                          </a:solidFill>
                          <a:effectLst/>
                          <a:uLnTx/>
                          <a:uFillTx/>
                          <a:latin typeface="Arial" panose="020B0604020202020204" pitchFamily="34" charset="0"/>
                          <a:ea typeface="+mn-ea"/>
                          <a:cs typeface="Times New Roman" panose="02020603050405020304" pitchFamily="18" charset="0"/>
                        </a:rPr>
                        <a:t>0.14</a:t>
                      </a:r>
                    </a:p>
                  </a:txBody>
                  <a:tcPr marL="88569" marR="139946" marT="37823" marB="37823"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ts val="1540"/>
                        </a:lnSpc>
                        <a:spcBef>
                          <a:spcPts val="0"/>
                        </a:spcBef>
                        <a:spcAft>
                          <a:spcPts val="0"/>
                        </a:spcAft>
                        <a:buClrTx/>
                        <a:buSzTx/>
                        <a:buFontTx/>
                        <a:buNone/>
                        <a:tabLst/>
                        <a:defRPr/>
                      </a:pPr>
                      <a:r>
                        <a:rPr kumimoji="0" lang="en-CA" sz="1300" b="0" i="0" u="none" strike="noStrike" kern="1200" cap="none" spc="0" normalizeH="0" baseline="0" noProof="0" dirty="0">
                          <a:ln>
                            <a:noFill/>
                          </a:ln>
                          <a:solidFill>
                            <a:srgbClr val="4F575D"/>
                          </a:solidFill>
                          <a:effectLst/>
                          <a:uLnTx/>
                          <a:uFillTx/>
                          <a:latin typeface="Arial" panose="020B0604020202020204" pitchFamily="34" charset="0"/>
                          <a:ea typeface="+mn-ea"/>
                          <a:cs typeface="Times New Roman" panose="02020603050405020304" pitchFamily="18" charset="0"/>
                        </a:rPr>
                        <a:t>0.16</a:t>
                      </a:r>
                    </a:p>
                  </a:txBody>
                  <a:tcPr marL="88569" marR="139946" marT="37823" marB="37823"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ts val="1540"/>
                        </a:lnSpc>
                        <a:spcBef>
                          <a:spcPts val="0"/>
                        </a:spcBef>
                        <a:spcAft>
                          <a:spcPts val="0"/>
                        </a:spcAft>
                        <a:buClrTx/>
                        <a:buSzTx/>
                        <a:buFontTx/>
                        <a:buNone/>
                        <a:tabLst/>
                        <a:defRPr/>
                      </a:pPr>
                      <a:r>
                        <a:rPr kumimoji="0" lang="en-CA" sz="1300" b="0" i="0" u="none" strike="noStrike" kern="1200" cap="none" spc="0" normalizeH="0" baseline="0" noProof="0" dirty="0">
                          <a:ln>
                            <a:noFill/>
                          </a:ln>
                          <a:solidFill>
                            <a:srgbClr val="4F575D"/>
                          </a:solidFill>
                          <a:effectLst/>
                          <a:uLnTx/>
                          <a:uFillTx/>
                          <a:latin typeface="Arial" panose="020B0604020202020204" pitchFamily="34" charset="0"/>
                          <a:ea typeface="+mn-ea"/>
                          <a:cs typeface="Times New Roman" panose="02020603050405020304" pitchFamily="18" charset="0"/>
                        </a:rPr>
                        <a:t>0.015</a:t>
                      </a:r>
                    </a:p>
                  </a:txBody>
                  <a:tcPr marL="88569" marR="139946" marT="37823" marB="37823"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ts val="1540"/>
                        </a:lnSpc>
                        <a:spcBef>
                          <a:spcPts val="0"/>
                        </a:spcBef>
                        <a:spcAft>
                          <a:spcPts val="0"/>
                        </a:spcAft>
                        <a:buClrTx/>
                        <a:buSzTx/>
                        <a:buFontTx/>
                        <a:buNone/>
                        <a:tabLst/>
                        <a:defRPr/>
                      </a:pPr>
                      <a:r>
                        <a:rPr kumimoji="0" lang="en-CA" sz="1300" b="0" i="0" u="none" strike="noStrike" kern="1200" cap="none" spc="0" normalizeH="0" baseline="0" noProof="0" dirty="0">
                          <a:ln>
                            <a:noFill/>
                          </a:ln>
                          <a:solidFill>
                            <a:srgbClr val="4F575D"/>
                          </a:solidFill>
                          <a:effectLst/>
                          <a:uLnTx/>
                          <a:uFillTx/>
                          <a:latin typeface="Arial" panose="020B0604020202020204" pitchFamily="34" charset="0"/>
                          <a:ea typeface="+mn-ea"/>
                          <a:cs typeface="Times New Roman" panose="02020603050405020304" pitchFamily="18" charset="0"/>
                        </a:rPr>
                        <a:t>1.4</a:t>
                      </a:r>
                    </a:p>
                  </a:txBody>
                  <a:tcPr marL="88569" marR="139946" marT="37823" marB="37823"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ts val="1540"/>
                        </a:lnSpc>
                        <a:spcBef>
                          <a:spcPts val="0"/>
                        </a:spcBef>
                        <a:spcAft>
                          <a:spcPts val="0"/>
                        </a:spcAft>
                        <a:buClrTx/>
                        <a:buSzTx/>
                        <a:buFontTx/>
                        <a:buNone/>
                        <a:tabLst/>
                        <a:defRPr/>
                      </a:pPr>
                      <a:r>
                        <a:rPr kumimoji="0" lang="en-CA" sz="1300" b="0" i="0" u="none" strike="noStrike" kern="1200" cap="none" spc="0" normalizeH="0" baseline="0" noProof="0" dirty="0">
                          <a:ln>
                            <a:noFill/>
                          </a:ln>
                          <a:solidFill>
                            <a:srgbClr val="4F575D"/>
                          </a:solidFill>
                          <a:effectLst/>
                          <a:uLnTx/>
                          <a:uFillTx/>
                          <a:latin typeface="Arial" panose="020B0604020202020204" pitchFamily="34" charset="0"/>
                          <a:ea typeface="+mn-ea"/>
                          <a:cs typeface="Times New Roman" panose="02020603050405020304" pitchFamily="18" charset="0"/>
                        </a:rPr>
                        <a:t>0.29</a:t>
                      </a:r>
                      <a:endParaRPr lang="en-CA" sz="1300" kern="1200" dirty="0">
                        <a:solidFill>
                          <a:srgbClr val="4F575D"/>
                        </a:solidFill>
                        <a:effectLst/>
                        <a:latin typeface="Arial" panose="020B0604020202020204" pitchFamily="34" charset="0"/>
                        <a:ea typeface="+mn-ea"/>
                        <a:cs typeface="Times New Roman" panose="02020603050405020304" pitchFamily="18" charset="0"/>
                      </a:endParaRPr>
                    </a:p>
                  </a:txBody>
                  <a:tcPr marL="88569" marR="139946" marT="37823" marB="37823" anchor="ctr">
                    <a:lnL w="6350" cap="flat" cmpd="sng" algn="ctr">
                      <a:solidFill>
                        <a:srgbClr val="B8BCB4"/>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extLst>
                  <a:ext uri="{0D108BD9-81ED-4DB2-BD59-A6C34878D82A}">
                    <a16:rowId xmlns:a16="http://schemas.microsoft.com/office/drawing/2014/main" val="2874854473"/>
                  </a:ext>
                </a:extLst>
              </a:tr>
              <a:tr h="346290">
                <a:tc vMerge="1">
                  <a:txBody>
                    <a:bodyPr/>
                    <a:lstStyle/>
                    <a:p>
                      <a:pPr marL="0" marR="0" algn="r" defTabSz="914400" rtl="0" eaLnBrk="1" latinLnBrk="0" hangingPunct="1">
                        <a:lnSpc>
                          <a:spcPts val="1640"/>
                        </a:lnSpc>
                        <a:spcBef>
                          <a:spcPts val="0"/>
                        </a:spcBef>
                        <a:spcAft>
                          <a:spcPts val="0"/>
                        </a:spcAft>
                      </a:pPr>
                      <a:r>
                        <a:rPr lang="en-CA" sz="1200" kern="1200">
                          <a:solidFill>
                            <a:srgbClr val="4F575D"/>
                          </a:solidFill>
                          <a:effectLst/>
                          <a:latin typeface="Arial" panose="020B0604020202020204" pitchFamily="34" charset="0"/>
                          <a:ea typeface="+mn-ea"/>
                          <a:cs typeface="Times New Roman" panose="02020603050405020304" pitchFamily="18" charset="0"/>
                        </a:rPr>
                        <a:t>4.8</a:t>
                      </a:r>
                    </a:p>
                  </a:txBody>
                  <a:tcPr marL="84300" marR="168601"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A6610D"/>
                      </a:solidFill>
                      <a:prstDash val="solid"/>
                      <a:round/>
                      <a:headEnd type="none" w="med" len="med"/>
                      <a:tailEnd type="none" w="med" len="med"/>
                    </a:lnB>
                    <a:solidFill>
                      <a:schemeClr val="bg1"/>
                    </a:solidFill>
                  </a:tcPr>
                </a:tc>
                <a:tc>
                  <a:txBody>
                    <a:bodyPr/>
                    <a:lstStyle/>
                    <a:p>
                      <a:pPr marL="0" marR="0" lvl="0" algn="r" defTabSz="914400" rtl="0" eaLnBrk="1" latinLnBrk="0" hangingPunct="1">
                        <a:lnSpc>
                          <a:spcPts val="1540"/>
                        </a:lnSpc>
                        <a:spcBef>
                          <a:spcPts val="0"/>
                        </a:spcBef>
                        <a:spcAft>
                          <a:spcPts val="0"/>
                        </a:spcAft>
                      </a:pPr>
                      <a:r>
                        <a:rPr lang="en-CA" sz="1300" b="1" kern="1200" dirty="0">
                          <a:solidFill>
                            <a:srgbClr val="4F575D"/>
                          </a:solidFill>
                          <a:effectLst/>
                          <a:latin typeface="Arial" panose="020B0604020202020204" pitchFamily="34" charset="0"/>
                          <a:ea typeface="+mn-ea"/>
                          <a:cs typeface="Times New Roman" panose="02020603050405020304" pitchFamily="18" charset="0"/>
                        </a:rPr>
                        <a:t>M&amp;I</a:t>
                      </a:r>
                      <a:endParaRPr kumimoji="0" lang="en-CA" sz="1300" b="1" i="0" u="none" strike="noStrike" kern="1200" cap="none" spc="0" normalizeH="0" baseline="0" noProof="0" dirty="0">
                        <a:ln>
                          <a:noFill/>
                        </a:ln>
                        <a:solidFill>
                          <a:srgbClr val="4F575D"/>
                        </a:solidFill>
                        <a:effectLst/>
                        <a:uLnTx/>
                        <a:uFillTx/>
                        <a:latin typeface="Arial" panose="020B0604020202020204" pitchFamily="34" charset="0"/>
                        <a:ea typeface="+mn-ea"/>
                        <a:cs typeface="Times New Roman" panose="02020603050405020304" pitchFamily="18" charset="0"/>
                      </a:endParaRPr>
                    </a:p>
                  </a:txBody>
                  <a:tcPr marL="88569" marR="177139" marT="37823" marB="37823" anchor="ctr">
                    <a:lnL w="6350" cap="flat" cmpd="sng" algn="ctr">
                      <a:solidFill>
                        <a:srgbClr val="B9BCB5"/>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9050" cap="flat" cmpd="sng" algn="ctr">
                      <a:solidFill>
                        <a:srgbClr val="BF951B"/>
                      </a:solidFill>
                      <a:prstDash val="solid"/>
                      <a:round/>
                      <a:headEnd type="none" w="med" len="med"/>
                      <a:tailEnd type="none" w="med" len="med"/>
                    </a:lnB>
                    <a:solidFill>
                      <a:srgbClr val="FFFBF5"/>
                    </a:solidFill>
                  </a:tcPr>
                </a:tc>
                <a:tc>
                  <a:txBody>
                    <a:bodyPr/>
                    <a:lstStyle/>
                    <a:p>
                      <a:pPr marL="0" marR="0" lvl="0" indent="0" algn="r" defTabSz="914400" rtl="0" eaLnBrk="1" fontAlgn="auto" latinLnBrk="0" hangingPunct="1">
                        <a:lnSpc>
                          <a:spcPts val="1540"/>
                        </a:lnSpc>
                        <a:spcBef>
                          <a:spcPts val="0"/>
                        </a:spcBef>
                        <a:spcAft>
                          <a:spcPts val="0"/>
                        </a:spcAft>
                        <a:buClrTx/>
                        <a:buSzTx/>
                        <a:buFontTx/>
                        <a:buNone/>
                        <a:tabLst/>
                        <a:defRPr/>
                      </a:pPr>
                      <a:r>
                        <a:rPr kumimoji="0" lang="en-CA" sz="1300" b="1" i="0" u="none" strike="noStrike" kern="1200" cap="none" spc="0" normalizeH="0" baseline="0" noProof="0" dirty="0">
                          <a:ln>
                            <a:noFill/>
                          </a:ln>
                          <a:solidFill>
                            <a:srgbClr val="4F575D"/>
                          </a:solidFill>
                          <a:effectLst/>
                          <a:uLnTx/>
                          <a:uFillTx/>
                          <a:latin typeface="Arial" panose="020B0604020202020204" pitchFamily="34" charset="0"/>
                          <a:ea typeface="+mn-ea"/>
                          <a:cs typeface="Times New Roman" panose="02020603050405020304" pitchFamily="18" charset="0"/>
                        </a:rPr>
                        <a:t>2,259.0</a:t>
                      </a:r>
                    </a:p>
                  </a:txBody>
                  <a:tcPr marL="88569" marR="177139" marT="37823" marB="37823"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9050" cap="flat" cmpd="sng" algn="ctr">
                      <a:solidFill>
                        <a:srgbClr val="BF951B"/>
                      </a:solidFill>
                      <a:prstDash val="solid"/>
                      <a:round/>
                      <a:headEnd type="none" w="med" len="med"/>
                      <a:tailEnd type="none" w="med" len="med"/>
                    </a:lnB>
                    <a:solidFill>
                      <a:srgbClr val="FFFBF5"/>
                    </a:solidFill>
                  </a:tcPr>
                </a:tc>
                <a:tc>
                  <a:txBody>
                    <a:bodyPr/>
                    <a:lstStyle/>
                    <a:p>
                      <a:pPr marL="0" marR="0" lvl="0" indent="0" algn="r" defTabSz="914400" rtl="0" eaLnBrk="1" fontAlgn="auto" latinLnBrk="0" hangingPunct="1">
                        <a:lnSpc>
                          <a:spcPts val="1540"/>
                        </a:lnSpc>
                        <a:spcBef>
                          <a:spcPts val="0"/>
                        </a:spcBef>
                        <a:spcAft>
                          <a:spcPts val="0"/>
                        </a:spcAft>
                        <a:buClrTx/>
                        <a:buSzTx/>
                        <a:buFontTx/>
                        <a:buNone/>
                        <a:tabLst/>
                        <a:defRPr/>
                      </a:pPr>
                      <a:r>
                        <a:rPr kumimoji="0" lang="en-CA" sz="1300" b="1" i="0" u="none" strike="noStrike" kern="1200" cap="none" spc="0" normalizeH="0" baseline="0" noProof="0" dirty="0">
                          <a:ln>
                            <a:noFill/>
                          </a:ln>
                          <a:solidFill>
                            <a:srgbClr val="4F575D"/>
                          </a:solidFill>
                          <a:effectLst/>
                          <a:uLnTx/>
                          <a:uFillTx/>
                          <a:latin typeface="Arial" panose="020B0604020202020204" pitchFamily="34" charset="0"/>
                          <a:ea typeface="+mn-ea"/>
                          <a:cs typeface="Times New Roman" panose="02020603050405020304" pitchFamily="18" charset="0"/>
                        </a:rPr>
                        <a:t>0.15</a:t>
                      </a:r>
                    </a:p>
                  </a:txBody>
                  <a:tcPr marL="88569" marR="139946" marT="37823" marB="37823"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9050" cap="flat" cmpd="sng" algn="ctr">
                      <a:solidFill>
                        <a:srgbClr val="BF951B"/>
                      </a:solidFill>
                      <a:prstDash val="solid"/>
                      <a:round/>
                      <a:headEnd type="none" w="med" len="med"/>
                      <a:tailEnd type="none" w="med" len="med"/>
                    </a:lnB>
                    <a:solidFill>
                      <a:srgbClr val="FFFBF5"/>
                    </a:solidFill>
                  </a:tcPr>
                </a:tc>
                <a:tc>
                  <a:txBody>
                    <a:bodyPr/>
                    <a:lstStyle/>
                    <a:p>
                      <a:pPr marL="0" marR="0" lvl="0" indent="0" algn="r" defTabSz="914400" rtl="0" eaLnBrk="1" fontAlgn="auto" latinLnBrk="0" hangingPunct="1">
                        <a:lnSpc>
                          <a:spcPts val="1540"/>
                        </a:lnSpc>
                        <a:spcBef>
                          <a:spcPts val="0"/>
                        </a:spcBef>
                        <a:spcAft>
                          <a:spcPts val="0"/>
                        </a:spcAft>
                        <a:buClrTx/>
                        <a:buSzTx/>
                        <a:buFontTx/>
                        <a:buNone/>
                        <a:tabLst/>
                        <a:defRPr/>
                      </a:pPr>
                      <a:r>
                        <a:rPr kumimoji="0" lang="en-CA" sz="1300" b="1" i="0" u="none" strike="noStrike" kern="1200" cap="none" spc="0" normalizeH="0" baseline="0" noProof="0" dirty="0">
                          <a:ln>
                            <a:noFill/>
                          </a:ln>
                          <a:solidFill>
                            <a:srgbClr val="4F575D"/>
                          </a:solidFill>
                          <a:effectLst/>
                          <a:uLnTx/>
                          <a:uFillTx/>
                          <a:latin typeface="Arial" panose="020B0604020202020204" pitchFamily="34" charset="0"/>
                          <a:ea typeface="+mn-ea"/>
                          <a:cs typeface="Times New Roman" panose="02020603050405020304" pitchFamily="18" charset="0"/>
                        </a:rPr>
                        <a:t>0.18</a:t>
                      </a:r>
                    </a:p>
                  </a:txBody>
                  <a:tcPr marL="88569" marR="139946" marT="37823" marB="37823"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9050" cap="flat" cmpd="sng" algn="ctr">
                      <a:solidFill>
                        <a:srgbClr val="BF951B"/>
                      </a:solidFill>
                      <a:prstDash val="solid"/>
                      <a:round/>
                      <a:headEnd type="none" w="med" len="med"/>
                      <a:tailEnd type="none" w="med" len="med"/>
                    </a:lnB>
                    <a:solidFill>
                      <a:srgbClr val="FFFBF5"/>
                    </a:solidFill>
                  </a:tcPr>
                </a:tc>
                <a:tc>
                  <a:txBody>
                    <a:bodyPr/>
                    <a:lstStyle/>
                    <a:p>
                      <a:pPr marL="0" marR="0" lvl="0" indent="0" algn="r" defTabSz="914400" rtl="0" eaLnBrk="1" fontAlgn="auto" latinLnBrk="0" hangingPunct="1">
                        <a:lnSpc>
                          <a:spcPts val="1540"/>
                        </a:lnSpc>
                        <a:spcBef>
                          <a:spcPts val="0"/>
                        </a:spcBef>
                        <a:spcAft>
                          <a:spcPts val="0"/>
                        </a:spcAft>
                        <a:buClrTx/>
                        <a:buSzTx/>
                        <a:buFontTx/>
                        <a:buNone/>
                        <a:tabLst/>
                        <a:defRPr/>
                      </a:pPr>
                      <a:r>
                        <a:rPr kumimoji="0" lang="en-CA" sz="1300" b="1" i="0" u="none" strike="noStrike" kern="1200" cap="none" spc="0" normalizeH="0" baseline="0" noProof="0" dirty="0">
                          <a:ln>
                            <a:noFill/>
                          </a:ln>
                          <a:solidFill>
                            <a:srgbClr val="4F575D"/>
                          </a:solidFill>
                          <a:effectLst/>
                          <a:uLnTx/>
                          <a:uFillTx/>
                          <a:latin typeface="Arial" panose="020B0604020202020204" pitchFamily="34" charset="0"/>
                          <a:ea typeface="+mn-ea"/>
                          <a:cs typeface="Times New Roman" panose="02020603050405020304" pitchFamily="18" charset="0"/>
                        </a:rPr>
                        <a:t>0.016</a:t>
                      </a:r>
                    </a:p>
                  </a:txBody>
                  <a:tcPr marL="88569" marR="139946" marT="37823" marB="37823"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9050" cap="flat" cmpd="sng" algn="ctr">
                      <a:solidFill>
                        <a:srgbClr val="BF951B"/>
                      </a:solidFill>
                      <a:prstDash val="solid"/>
                      <a:round/>
                      <a:headEnd type="none" w="med" len="med"/>
                      <a:tailEnd type="none" w="med" len="med"/>
                    </a:lnB>
                    <a:solidFill>
                      <a:srgbClr val="FFFBF5"/>
                    </a:solidFill>
                  </a:tcPr>
                </a:tc>
                <a:tc>
                  <a:txBody>
                    <a:bodyPr/>
                    <a:lstStyle/>
                    <a:p>
                      <a:pPr marL="0" marR="0" lvl="0" indent="0" algn="r" defTabSz="914400" rtl="0" eaLnBrk="1" fontAlgn="auto" latinLnBrk="0" hangingPunct="1">
                        <a:lnSpc>
                          <a:spcPts val="1540"/>
                        </a:lnSpc>
                        <a:spcBef>
                          <a:spcPts val="0"/>
                        </a:spcBef>
                        <a:spcAft>
                          <a:spcPts val="0"/>
                        </a:spcAft>
                        <a:buClrTx/>
                        <a:buSzTx/>
                        <a:buFontTx/>
                        <a:buNone/>
                        <a:tabLst/>
                        <a:defRPr/>
                      </a:pPr>
                      <a:r>
                        <a:rPr kumimoji="0" lang="en-CA" sz="1300" b="1" i="0" u="none" strike="noStrike" kern="1200" cap="none" spc="0" normalizeH="0" baseline="0" noProof="0" dirty="0">
                          <a:ln>
                            <a:noFill/>
                          </a:ln>
                          <a:solidFill>
                            <a:srgbClr val="4F575D"/>
                          </a:solidFill>
                          <a:effectLst/>
                          <a:uLnTx/>
                          <a:uFillTx/>
                          <a:latin typeface="Arial" panose="020B0604020202020204" pitchFamily="34" charset="0"/>
                          <a:ea typeface="+mn-ea"/>
                          <a:cs typeface="Times New Roman" panose="02020603050405020304" pitchFamily="18" charset="0"/>
                        </a:rPr>
                        <a:t>1.4</a:t>
                      </a:r>
                    </a:p>
                  </a:txBody>
                  <a:tcPr marL="88569" marR="139946" marT="37823" marB="37823"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905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540"/>
                        </a:lnSpc>
                        <a:spcBef>
                          <a:spcPts val="0"/>
                        </a:spcBef>
                        <a:spcAft>
                          <a:spcPts val="0"/>
                        </a:spcAft>
                      </a:pPr>
                      <a:r>
                        <a:rPr kumimoji="0" lang="en-CA" sz="1300" b="1" i="0" u="none" strike="noStrike" kern="1200" cap="none" spc="0" normalizeH="0" baseline="0" noProof="0" dirty="0">
                          <a:ln>
                            <a:noFill/>
                          </a:ln>
                          <a:solidFill>
                            <a:srgbClr val="4F575D"/>
                          </a:solidFill>
                          <a:effectLst/>
                          <a:uLnTx/>
                          <a:uFillTx/>
                          <a:latin typeface="Arial" panose="020B0604020202020204" pitchFamily="34" charset="0"/>
                          <a:ea typeface="+mn-ea"/>
                          <a:cs typeface="Times New Roman" panose="02020603050405020304" pitchFamily="18" charset="0"/>
                        </a:rPr>
                        <a:t>0.31</a:t>
                      </a:r>
                      <a:endParaRPr lang="en-CA" sz="1300" b="1" kern="1200" dirty="0">
                        <a:solidFill>
                          <a:srgbClr val="4F575D"/>
                        </a:solidFill>
                        <a:effectLst/>
                        <a:latin typeface="Arial" panose="020B0604020202020204" pitchFamily="34" charset="0"/>
                        <a:ea typeface="+mn-ea"/>
                        <a:cs typeface="Times New Roman" panose="02020603050405020304" pitchFamily="18" charset="0"/>
                      </a:endParaRPr>
                    </a:p>
                  </a:txBody>
                  <a:tcPr marL="88569" marR="139946" marT="37823" marB="37823" anchor="ctr">
                    <a:lnL w="6350" cap="flat" cmpd="sng" algn="ctr">
                      <a:solidFill>
                        <a:srgbClr val="B8BC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951B"/>
                      </a:solidFill>
                      <a:prstDash val="solid"/>
                      <a:round/>
                      <a:headEnd type="none" w="med" len="med"/>
                      <a:tailEnd type="none" w="med" len="med"/>
                    </a:lnT>
                    <a:lnB w="19050" cap="flat" cmpd="sng" algn="ctr">
                      <a:solidFill>
                        <a:srgbClr val="BF951B"/>
                      </a:solidFill>
                      <a:prstDash val="solid"/>
                      <a:round/>
                      <a:headEnd type="none" w="med" len="med"/>
                      <a:tailEnd type="none" w="med" len="med"/>
                    </a:lnB>
                    <a:solidFill>
                      <a:srgbClr val="FFFBF5"/>
                    </a:solidFill>
                  </a:tcPr>
                </a:tc>
                <a:extLst>
                  <a:ext uri="{0D108BD9-81ED-4DB2-BD59-A6C34878D82A}">
                    <a16:rowId xmlns:a16="http://schemas.microsoft.com/office/drawing/2014/main" val="4236845494"/>
                  </a:ext>
                </a:extLst>
              </a:tr>
              <a:tr h="346290">
                <a:tc rowSpan="3">
                  <a:txBody>
                    <a:bodyPr/>
                    <a:lstStyle/>
                    <a:p>
                      <a:pPr marL="0" marR="0" lvl="0" indent="0" algn="r" defTabSz="914400" rtl="0" eaLnBrk="1" fontAlgn="auto" latinLnBrk="0" hangingPunct="1">
                        <a:lnSpc>
                          <a:spcPts val="1640"/>
                        </a:lnSpc>
                        <a:spcBef>
                          <a:spcPts val="0"/>
                        </a:spcBef>
                        <a:spcAft>
                          <a:spcPts val="0"/>
                        </a:spcAft>
                        <a:buClrTx/>
                        <a:buSzTx/>
                        <a:buFontTx/>
                        <a:buNone/>
                        <a:tabLst/>
                        <a:defRPr/>
                      </a:pPr>
                      <a:r>
                        <a:rPr kumimoji="0" lang="en-CA" sz="1300" b="0" i="0" u="none" strike="noStrike" kern="1200" cap="none" spc="0" normalizeH="0" baseline="0" noProof="0" dirty="0">
                          <a:ln>
                            <a:noFill/>
                          </a:ln>
                          <a:solidFill>
                            <a:srgbClr val="4F575D"/>
                          </a:solidFill>
                          <a:effectLst/>
                          <a:uLnTx/>
                          <a:uFillTx/>
                          <a:latin typeface="Arial" panose="020B0604020202020204" pitchFamily="34" charset="0"/>
                          <a:ea typeface="+mn-ea"/>
                          <a:cs typeface="Times New Roman" panose="02020603050405020304" pitchFamily="18" charset="0"/>
                        </a:rPr>
                        <a:t>30.00</a:t>
                      </a:r>
                    </a:p>
                  </a:txBody>
                  <a:tcPr marL="88569" marR="177139" marT="37823" marB="37823" anchor="ctr">
                    <a:lnL w="12700" cap="flat" cmpd="sng" algn="ctr">
                      <a:noFill/>
                      <a:prstDash val="solid"/>
                      <a:round/>
                      <a:headEnd type="none" w="med" len="med"/>
                      <a:tailEnd type="none" w="med" len="med"/>
                    </a:lnL>
                    <a:lnR w="6350" cap="flat" cmpd="sng" algn="ctr">
                      <a:solidFill>
                        <a:srgbClr val="B8BCB4"/>
                      </a:solidFill>
                      <a:prstDash val="solid"/>
                      <a:round/>
                      <a:headEnd type="none" w="med" len="med"/>
                      <a:tailEnd type="none" w="med" len="med"/>
                    </a:lnR>
                    <a:lnT w="1905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tc>
                  <a:txBody>
                    <a:bodyPr/>
                    <a:lstStyle/>
                    <a:p>
                      <a:pPr marL="0" marR="0" lvl="0" algn="r" defTabSz="914400" rtl="0" eaLnBrk="1" latinLnBrk="0" hangingPunct="1">
                        <a:lnSpc>
                          <a:spcPts val="1540"/>
                        </a:lnSpc>
                        <a:spcBef>
                          <a:spcPts val="0"/>
                        </a:spcBef>
                        <a:spcAft>
                          <a:spcPts val="0"/>
                        </a:spcAft>
                      </a:pPr>
                      <a:r>
                        <a:rPr lang="en-CA" sz="1300" b="1" kern="1200" dirty="0">
                          <a:solidFill>
                            <a:srgbClr val="4F575D"/>
                          </a:solidFill>
                          <a:effectLst/>
                          <a:latin typeface="Arial" panose="020B0604020202020204" pitchFamily="34" charset="0"/>
                          <a:ea typeface="+mn-ea"/>
                          <a:cs typeface="Times New Roman" panose="02020603050405020304" pitchFamily="18" charset="0"/>
                        </a:rPr>
                        <a:t>Measured</a:t>
                      </a:r>
                    </a:p>
                  </a:txBody>
                  <a:tcPr marL="88569" marR="177139" marT="37823" marB="37823"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905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540"/>
                        </a:lnSpc>
                        <a:spcBef>
                          <a:spcPts val="0"/>
                        </a:spcBef>
                        <a:spcAft>
                          <a:spcPts val="0"/>
                        </a:spcAft>
                      </a:pPr>
                      <a:r>
                        <a:rPr lang="en-US" sz="1300" kern="1200" dirty="0">
                          <a:solidFill>
                            <a:srgbClr val="4F575D"/>
                          </a:solidFill>
                          <a:effectLst/>
                          <a:latin typeface="Arial" panose="020B0604020202020204" pitchFamily="34" charset="0"/>
                          <a:ea typeface="+mn-ea"/>
                          <a:cs typeface="Times New Roman" panose="02020603050405020304" pitchFamily="18" charset="0"/>
                        </a:rPr>
                        <a:t>102.3</a:t>
                      </a:r>
                      <a:endParaRPr lang="en-CA" sz="1300" kern="1200" dirty="0">
                        <a:solidFill>
                          <a:srgbClr val="4F575D"/>
                        </a:solidFill>
                        <a:effectLst/>
                        <a:latin typeface="Arial" panose="020B0604020202020204" pitchFamily="34" charset="0"/>
                        <a:ea typeface="+mn-ea"/>
                        <a:cs typeface="Times New Roman" panose="02020603050405020304" pitchFamily="18" charset="0"/>
                      </a:endParaRPr>
                    </a:p>
                  </a:txBody>
                  <a:tcPr marL="86993" marR="177769" marT="37823" marB="37823"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905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540"/>
                        </a:lnSpc>
                        <a:spcBef>
                          <a:spcPts val="0"/>
                        </a:spcBef>
                        <a:spcAft>
                          <a:spcPts val="0"/>
                        </a:spcAft>
                      </a:pPr>
                      <a:r>
                        <a:rPr lang="en-US" sz="1300" kern="1200" dirty="0">
                          <a:solidFill>
                            <a:srgbClr val="4F575D"/>
                          </a:solidFill>
                          <a:effectLst/>
                          <a:latin typeface="Arial" panose="020B0604020202020204" pitchFamily="34" charset="0"/>
                          <a:ea typeface="+mn-ea"/>
                          <a:cs typeface="Times New Roman" panose="02020603050405020304" pitchFamily="18" charset="0"/>
                        </a:rPr>
                        <a:t>0.35</a:t>
                      </a:r>
                      <a:endParaRPr lang="en-CA" sz="1300" kern="1200" dirty="0">
                        <a:solidFill>
                          <a:srgbClr val="4F575D"/>
                        </a:solidFill>
                        <a:effectLst/>
                        <a:latin typeface="Arial" panose="020B0604020202020204" pitchFamily="34" charset="0"/>
                        <a:ea typeface="+mn-ea"/>
                        <a:cs typeface="Times New Roman" panose="02020603050405020304" pitchFamily="18" charset="0"/>
                      </a:endParaRPr>
                    </a:p>
                  </a:txBody>
                  <a:tcPr marL="86993" marR="139946" marT="37823" marB="37823"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905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540"/>
                        </a:lnSpc>
                        <a:spcBef>
                          <a:spcPts val="0"/>
                        </a:spcBef>
                        <a:spcAft>
                          <a:spcPts val="0"/>
                        </a:spcAft>
                      </a:pPr>
                      <a:r>
                        <a:rPr lang="en-US" sz="1300" kern="1200" dirty="0">
                          <a:solidFill>
                            <a:srgbClr val="4F575D"/>
                          </a:solidFill>
                          <a:effectLst/>
                          <a:latin typeface="Arial" panose="020B0604020202020204" pitchFamily="34" charset="0"/>
                          <a:ea typeface="+mn-ea"/>
                          <a:cs typeface="Times New Roman" panose="02020603050405020304" pitchFamily="18" charset="0"/>
                        </a:rPr>
                        <a:t>0.46</a:t>
                      </a:r>
                      <a:endParaRPr lang="en-CA" sz="1300" kern="1200" dirty="0">
                        <a:solidFill>
                          <a:srgbClr val="4F575D"/>
                        </a:solidFill>
                        <a:effectLst/>
                        <a:latin typeface="Arial" panose="020B0604020202020204" pitchFamily="34" charset="0"/>
                        <a:ea typeface="+mn-ea"/>
                        <a:cs typeface="Times New Roman" panose="02020603050405020304" pitchFamily="18" charset="0"/>
                      </a:endParaRPr>
                    </a:p>
                  </a:txBody>
                  <a:tcPr marL="86993" marR="139946" marT="37823" marB="37823"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905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540"/>
                        </a:lnSpc>
                        <a:spcBef>
                          <a:spcPts val="0"/>
                        </a:spcBef>
                        <a:spcAft>
                          <a:spcPts val="0"/>
                        </a:spcAft>
                      </a:pPr>
                      <a:r>
                        <a:rPr lang="en-US" sz="1300" kern="1200" dirty="0">
                          <a:solidFill>
                            <a:srgbClr val="4F575D"/>
                          </a:solidFill>
                          <a:effectLst/>
                          <a:latin typeface="Arial" panose="020B0604020202020204" pitchFamily="34" charset="0"/>
                          <a:ea typeface="+mn-ea"/>
                          <a:cs typeface="Times New Roman" panose="02020603050405020304" pitchFamily="18" charset="0"/>
                        </a:rPr>
                        <a:t>0.029</a:t>
                      </a:r>
                      <a:endParaRPr lang="en-CA" sz="1300" kern="1200" dirty="0">
                        <a:solidFill>
                          <a:srgbClr val="4F575D"/>
                        </a:solidFill>
                        <a:effectLst/>
                        <a:latin typeface="Arial" panose="020B0604020202020204" pitchFamily="34" charset="0"/>
                        <a:ea typeface="+mn-ea"/>
                        <a:cs typeface="Times New Roman" panose="02020603050405020304" pitchFamily="18" charset="0"/>
                      </a:endParaRPr>
                    </a:p>
                  </a:txBody>
                  <a:tcPr marL="86993" marR="139946" marT="37823" marB="37823"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905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540"/>
                        </a:lnSpc>
                        <a:spcBef>
                          <a:spcPts val="0"/>
                        </a:spcBef>
                        <a:spcAft>
                          <a:spcPts val="0"/>
                        </a:spcAft>
                      </a:pPr>
                      <a:r>
                        <a:rPr lang="en-US" sz="1300" kern="1200" dirty="0">
                          <a:solidFill>
                            <a:srgbClr val="4F575D"/>
                          </a:solidFill>
                          <a:effectLst/>
                          <a:latin typeface="Arial" panose="020B0604020202020204" pitchFamily="34" charset="0"/>
                          <a:ea typeface="+mn-ea"/>
                          <a:cs typeface="Times New Roman" panose="02020603050405020304" pitchFamily="18" charset="0"/>
                        </a:rPr>
                        <a:t>2.3</a:t>
                      </a:r>
                      <a:endParaRPr lang="en-CA" sz="1300" kern="1200" dirty="0">
                        <a:solidFill>
                          <a:srgbClr val="4F575D"/>
                        </a:solidFill>
                        <a:effectLst/>
                        <a:latin typeface="Arial" panose="020B0604020202020204" pitchFamily="34" charset="0"/>
                        <a:ea typeface="+mn-ea"/>
                        <a:cs typeface="Times New Roman" panose="02020603050405020304" pitchFamily="18" charset="0"/>
                      </a:endParaRPr>
                    </a:p>
                  </a:txBody>
                  <a:tcPr marL="86993" marR="139946" marT="37823" marB="37823"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905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540"/>
                        </a:lnSpc>
                        <a:spcBef>
                          <a:spcPts val="0"/>
                        </a:spcBef>
                        <a:spcAft>
                          <a:spcPts val="0"/>
                        </a:spcAft>
                      </a:pPr>
                      <a:r>
                        <a:rPr lang="en-US" sz="1300" kern="1200" dirty="0">
                          <a:solidFill>
                            <a:srgbClr val="4F575D"/>
                          </a:solidFill>
                          <a:effectLst/>
                          <a:latin typeface="Arial" panose="020B0604020202020204" pitchFamily="34" charset="0"/>
                          <a:ea typeface="+mn-ea"/>
                          <a:cs typeface="Times New Roman" panose="02020603050405020304" pitchFamily="18" charset="0"/>
                        </a:rPr>
                        <a:t>0.77</a:t>
                      </a:r>
                      <a:endParaRPr lang="en-CA" sz="1300" kern="1200" dirty="0">
                        <a:solidFill>
                          <a:srgbClr val="4F575D"/>
                        </a:solidFill>
                        <a:effectLst/>
                        <a:latin typeface="Arial" panose="020B0604020202020204" pitchFamily="34" charset="0"/>
                        <a:ea typeface="+mn-ea"/>
                        <a:cs typeface="Times New Roman" panose="02020603050405020304" pitchFamily="18" charset="0"/>
                      </a:endParaRPr>
                    </a:p>
                  </a:txBody>
                  <a:tcPr marL="86993" marR="139946" marT="37823" marB="37823" anchor="ctr">
                    <a:lnL w="6350" cap="flat" cmpd="sng" algn="ctr">
                      <a:solidFill>
                        <a:srgbClr val="B8BCB4"/>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extLst>
                  <a:ext uri="{0D108BD9-81ED-4DB2-BD59-A6C34878D82A}">
                    <a16:rowId xmlns:a16="http://schemas.microsoft.com/office/drawing/2014/main" val="2445095749"/>
                  </a:ext>
                </a:extLst>
              </a:tr>
              <a:tr h="346290">
                <a:tc vMerge="1">
                  <a:txBody>
                    <a:bodyPr/>
                    <a:lstStyle/>
                    <a:p>
                      <a:pPr marL="0" marR="0" lvl="0" indent="0" algn="r" defTabSz="914400" rtl="0" eaLnBrk="1" fontAlgn="auto" latinLnBrk="0" hangingPunct="1">
                        <a:lnSpc>
                          <a:spcPts val="1640"/>
                        </a:lnSpc>
                        <a:spcBef>
                          <a:spcPts val="0"/>
                        </a:spcBef>
                        <a:spcAft>
                          <a:spcPts val="0"/>
                        </a:spcAft>
                        <a:buClrTx/>
                        <a:buSzTx/>
                        <a:buFontTx/>
                        <a:buNone/>
                        <a:tabLst/>
                        <a:defRPr/>
                      </a:pPr>
                      <a:r>
                        <a:rPr kumimoji="0" lang="en-CA" sz="1200" b="0" i="0" u="none" strike="noStrike" kern="1200" cap="none" spc="0" normalizeH="0" baseline="0" noProof="0">
                          <a:ln>
                            <a:noFill/>
                          </a:ln>
                          <a:solidFill>
                            <a:srgbClr val="4F575D"/>
                          </a:solidFill>
                          <a:effectLst/>
                          <a:uLnTx/>
                          <a:uFillTx/>
                          <a:latin typeface="Arial" panose="020B0604020202020204" pitchFamily="34" charset="0"/>
                          <a:ea typeface="+mn-ea"/>
                          <a:cs typeface="Times New Roman" panose="02020603050405020304" pitchFamily="18" charset="0"/>
                        </a:rPr>
                        <a:t>13.6%</a:t>
                      </a:r>
                    </a:p>
                  </a:txBody>
                  <a:tcPr marL="84300" marR="168601"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rgbClr val="FFFBF5"/>
                    </a:solidFill>
                  </a:tcPr>
                </a:tc>
                <a:tc>
                  <a:txBody>
                    <a:bodyPr/>
                    <a:lstStyle/>
                    <a:p>
                      <a:pPr marL="0" marR="0" lvl="0" algn="r" defTabSz="914400" rtl="0" eaLnBrk="1" latinLnBrk="0" hangingPunct="1">
                        <a:lnSpc>
                          <a:spcPts val="1540"/>
                        </a:lnSpc>
                        <a:spcBef>
                          <a:spcPts val="0"/>
                        </a:spcBef>
                        <a:spcAft>
                          <a:spcPts val="0"/>
                        </a:spcAft>
                      </a:pPr>
                      <a:r>
                        <a:rPr lang="en-CA" sz="1300" b="1" kern="1200" dirty="0">
                          <a:solidFill>
                            <a:srgbClr val="4F575D"/>
                          </a:solidFill>
                          <a:effectLst/>
                          <a:latin typeface="Arial" panose="020B0604020202020204" pitchFamily="34" charset="0"/>
                          <a:ea typeface="+mn-ea"/>
                          <a:cs typeface="Times New Roman" panose="02020603050405020304" pitchFamily="18" charset="0"/>
                        </a:rPr>
                        <a:t>Indicated</a:t>
                      </a:r>
                    </a:p>
                  </a:txBody>
                  <a:tcPr marL="88569" marR="177139" marT="37823" marB="37823"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540"/>
                        </a:lnSpc>
                        <a:spcBef>
                          <a:spcPts val="0"/>
                        </a:spcBef>
                        <a:spcAft>
                          <a:spcPts val="0"/>
                        </a:spcAft>
                      </a:pPr>
                      <a:r>
                        <a:rPr lang="en-US" sz="1300" kern="1200" dirty="0">
                          <a:solidFill>
                            <a:srgbClr val="4F575D"/>
                          </a:solidFill>
                          <a:effectLst/>
                          <a:latin typeface="Arial" panose="020B0604020202020204" pitchFamily="34" charset="0"/>
                          <a:ea typeface="+mn-ea"/>
                          <a:cs typeface="Times New Roman" panose="02020603050405020304" pitchFamily="18" charset="0"/>
                        </a:rPr>
                        <a:t>328.2</a:t>
                      </a:r>
                      <a:endParaRPr lang="en-CA" sz="1300" kern="1200" dirty="0">
                        <a:solidFill>
                          <a:srgbClr val="4F575D"/>
                        </a:solidFill>
                        <a:effectLst/>
                        <a:latin typeface="Arial" panose="020B0604020202020204" pitchFamily="34" charset="0"/>
                        <a:ea typeface="+mn-ea"/>
                        <a:cs typeface="Times New Roman" panose="02020603050405020304" pitchFamily="18" charset="0"/>
                      </a:endParaRPr>
                    </a:p>
                  </a:txBody>
                  <a:tcPr marL="86993" marR="177769" marT="37823" marB="37823"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540"/>
                        </a:lnSpc>
                        <a:spcBef>
                          <a:spcPts val="0"/>
                        </a:spcBef>
                        <a:spcAft>
                          <a:spcPts val="0"/>
                        </a:spcAft>
                      </a:pPr>
                      <a:r>
                        <a:rPr lang="en-US" sz="1300" kern="1200" dirty="0">
                          <a:solidFill>
                            <a:srgbClr val="4F575D"/>
                          </a:solidFill>
                          <a:effectLst/>
                          <a:latin typeface="Arial" panose="020B0604020202020204" pitchFamily="34" charset="0"/>
                          <a:ea typeface="+mn-ea"/>
                          <a:cs typeface="Times New Roman" panose="02020603050405020304" pitchFamily="18" charset="0"/>
                        </a:rPr>
                        <a:t>0.26</a:t>
                      </a:r>
                      <a:endParaRPr lang="en-CA" sz="1300" kern="1200" dirty="0">
                        <a:solidFill>
                          <a:srgbClr val="4F575D"/>
                        </a:solidFill>
                        <a:effectLst/>
                        <a:latin typeface="Arial" panose="020B0604020202020204" pitchFamily="34" charset="0"/>
                        <a:ea typeface="+mn-ea"/>
                        <a:cs typeface="Times New Roman" panose="02020603050405020304" pitchFamily="18" charset="0"/>
                      </a:endParaRPr>
                    </a:p>
                  </a:txBody>
                  <a:tcPr marL="86993" marR="139946" marT="37823" marB="37823"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540"/>
                        </a:lnSpc>
                        <a:spcBef>
                          <a:spcPts val="0"/>
                        </a:spcBef>
                        <a:spcAft>
                          <a:spcPts val="0"/>
                        </a:spcAft>
                      </a:pPr>
                      <a:r>
                        <a:rPr lang="en-US" sz="1300" kern="1200" dirty="0">
                          <a:solidFill>
                            <a:srgbClr val="4F575D"/>
                          </a:solidFill>
                          <a:effectLst/>
                          <a:latin typeface="Arial" panose="020B0604020202020204" pitchFamily="34" charset="0"/>
                          <a:ea typeface="+mn-ea"/>
                          <a:cs typeface="Times New Roman" panose="02020603050405020304" pitchFamily="18" charset="0"/>
                        </a:rPr>
                        <a:t>0.29</a:t>
                      </a:r>
                      <a:endParaRPr lang="en-CA" sz="1300" kern="1200" dirty="0">
                        <a:solidFill>
                          <a:srgbClr val="4F575D"/>
                        </a:solidFill>
                        <a:effectLst/>
                        <a:latin typeface="Arial" panose="020B0604020202020204" pitchFamily="34" charset="0"/>
                        <a:ea typeface="+mn-ea"/>
                        <a:cs typeface="Times New Roman" panose="02020603050405020304" pitchFamily="18" charset="0"/>
                      </a:endParaRPr>
                    </a:p>
                  </a:txBody>
                  <a:tcPr marL="86993" marR="139946" marT="37823" marB="37823"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540"/>
                        </a:lnSpc>
                        <a:spcBef>
                          <a:spcPts val="0"/>
                        </a:spcBef>
                        <a:spcAft>
                          <a:spcPts val="0"/>
                        </a:spcAft>
                      </a:pPr>
                      <a:r>
                        <a:rPr lang="en-US" sz="1300" kern="1200" dirty="0">
                          <a:solidFill>
                            <a:srgbClr val="4F575D"/>
                          </a:solidFill>
                          <a:effectLst/>
                          <a:latin typeface="Arial" panose="020B0604020202020204" pitchFamily="34" charset="0"/>
                          <a:ea typeface="+mn-ea"/>
                          <a:cs typeface="Times New Roman" panose="02020603050405020304" pitchFamily="18" charset="0"/>
                        </a:rPr>
                        <a:t>0.030</a:t>
                      </a:r>
                      <a:endParaRPr lang="en-CA" sz="1300" kern="1200" dirty="0">
                        <a:solidFill>
                          <a:srgbClr val="4F575D"/>
                        </a:solidFill>
                        <a:effectLst/>
                        <a:latin typeface="Arial" panose="020B0604020202020204" pitchFamily="34" charset="0"/>
                        <a:ea typeface="+mn-ea"/>
                        <a:cs typeface="Times New Roman" panose="02020603050405020304" pitchFamily="18" charset="0"/>
                      </a:endParaRPr>
                    </a:p>
                  </a:txBody>
                  <a:tcPr marL="86993" marR="139946" marT="37823" marB="37823"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540"/>
                        </a:lnSpc>
                        <a:spcBef>
                          <a:spcPts val="0"/>
                        </a:spcBef>
                        <a:spcAft>
                          <a:spcPts val="0"/>
                        </a:spcAft>
                      </a:pPr>
                      <a:r>
                        <a:rPr lang="en-US" sz="1300" kern="1200" dirty="0">
                          <a:solidFill>
                            <a:srgbClr val="4F575D"/>
                          </a:solidFill>
                          <a:effectLst/>
                          <a:latin typeface="Arial" panose="020B0604020202020204" pitchFamily="34" charset="0"/>
                          <a:ea typeface="+mn-ea"/>
                          <a:cs typeface="Times New Roman" panose="02020603050405020304" pitchFamily="18" charset="0"/>
                        </a:rPr>
                        <a:t>2.2</a:t>
                      </a:r>
                      <a:endParaRPr lang="en-CA" sz="1300" kern="1200" dirty="0">
                        <a:solidFill>
                          <a:srgbClr val="4F575D"/>
                        </a:solidFill>
                        <a:effectLst/>
                        <a:latin typeface="Arial" panose="020B0604020202020204" pitchFamily="34" charset="0"/>
                        <a:ea typeface="+mn-ea"/>
                        <a:cs typeface="Times New Roman" panose="02020603050405020304" pitchFamily="18" charset="0"/>
                      </a:endParaRPr>
                    </a:p>
                  </a:txBody>
                  <a:tcPr marL="86993" marR="139946" marT="37823" marB="37823"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540"/>
                        </a:lnSpc>
                        <a:spcBef>
                          <a:spcPts val="0"/>
                        </a:spcBef>
                        <a:spcAft>
                          <a:spcPts val="0"/>
                        </a:spcAft>
                      </a:pPr>
                      <a:r>
                        <a:rPr lang="en-US" sz="1300" kern="1200" dirty="0">
                          <a:solidFill>
                            <a:srgbClr val="4F575D"/>
                          </a:solidFill>
                          <a:effectLst/>
                          <a:latin typeface="Arial" panose="020B0604020202020204" pitchFamily="34" charset="0"/>
                          <a:ea typeface="+mn-ea"/>
                          <a:cs typeface="Times New Roman" panose="02020603050405020304" pitchFamily="18" charset="0"/>
                        </a:rPr>
                        <a:t>0.52</a:t>
                      </a:r>
                      <a:endParaRPr lang="en-CA" sz="1300" kern="1200" dirty="0">
                        <a:solidFill>
                          <a:srgbClr val="4F575D"/>
                        </a:solidFill>
                        <a:effectLst/>
                        <a:latin typeface="Arial" panose="020B0604020202020204" pitchFamily="34" charset="0"/>
                        <a:ea typeface="+mn-ea"/>
                        <a:cs typeface="Times New Roman" panose="02020603050405020304" pitchFamily="18" charset="0"/>
                      </a:endParaRPr>
                    </a:p>
                  </a:txBody>
                  <a:tcPr marL="86993" marR="139946" marT="37823" marB="37823" anchor="ctr">
                    <a:lnL w="6350" cap="flat" cmpd="sng" algn="ctr">
                      <a:solidFill>
                        <a:srgbClr val="B8BCB4"/>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extLst>
                  <a:ext uri="{0D108BD9-81ED-4DB2-BD59-A6C34878D82A}">
                    <a16:rowId xmlns:a16="http://schemas.microsoft.com/office/drawing/2014/main" val="3730803450"/>
                  </a:ext>
                </a:extLst>
              </a:tr>
              <a:tr h="346290">
                <a:tc vMerge="1">
                  <a:txBody>
                    <a:bodyPr/>
                    <a:lstStyle/>
                    <a:p>
                      <a:pPr marL="0" marR="0" lvl="0" indent="0" algn="r" defTabSz="914400" rtl="0" eaLnBrk="1" fontAlgn="auto" latinLnBrk="0" hangingPunct="1">
                        <a:lnSpc>
                          <a:spcPts val="1640"/>
                        </a:lnSpc>
                        <a:spcBef>
                          <a:spcPts val="0"/>
                        </a:spcBef>
                        <a:spcAft>
                          <a:spcPts val="0"/>
                        </a:spcAft>
                        <a:buClrTx/>
                        <a:buSzTx/>
                        <a:buFontTx/>
                        <a:buNone/>
                        <a:tabLst/>
                        <a:defRPr/>
                      </a:pPr>
                      <a:r>
                        <a:rPr kumimoji="0" lang="en-CA" sz="1200" b="0" i="0" u="none" strike="noStrike" kern="1200" cap="none" spc="0" normalizeH="0" baseline="0" noProof="0">
                          <a:ln>
                            <a:noFill/>
                          </a:ln>
                          <a:solidFill>
                            <a:srgbClr val="4F575D"/>
                          </a:solidFill>
                          <a:effectLst/>
                          <a:uLnTx/>
                          <a:uFillTx/>
                          <a:latin typeface="Arial" panose="020B0604020202020204" pitchFamily="34" charset="0"/>
                          <a:ea typeface="+mn-ea"/>
                          <a:cs typeface="Times New Roman" panose="02020603050405020304" pitchFamily="18" charset="0"/>
                        </a:rPr>
                        <a:t>4.1</a:t>
                      </a:r>
                    </a:p>
                  </a:txBody>
                  <a:tcPr marL="84300" marR="168601"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A6610D"/>
                      </a:solidFill>
                      <a:prstDash val="solid"/>
                      <a:round/>
                      <a:headEnd type="none" w="med" len="med"/>
                      <a:tailEnd type="none" w="med" len="med"/>
                    </a:lnB>
                    <a:solidFill>
                      <a:srgbClr val="FFFBF5"/>
                    </a:solidFill>
                  </a:tcPr>
                </a:tc>
                <a:tc>
                  <a:txBody>
                    <a:bodyPr/>
                    <a:lstStyle/>
                    <a:p>
                      <a:pPr marL="0" marR="0" lvl="0" algn="r" defTabSz="914400" rtl="0" eaLnBrk="1" latinLnBrk="0" hangingPunct="1">
                        <a:lnSpc>
                          <a:spcPts val="1540"/>
                        </a:lnSpc>
                        <a:spcBef>
                          <a:spcPts val="0"/>
                        </a:spcBef>
                        <a:spcAft>
                          <a:spcPts val="0"/>
                        </a:spcAft>
                      </a:pPr>
                      <a:r>
                        <a:rPr lang="en-CA" sz="1300" b="1" kern="1200" dirty="0">
                          <a:solidFill>
                            <a:srgbClr val="4F575D"/>
                          </a:solidFill>
                          <a:effectLst/>
                          <a:latin typeface="Arial" panose="020B0604020202020204" pitchFamily="34" charset="0"/>
                          <a:ea typeface="+mn-ea"/>
                          <a:cs typeface="Times New Roman" panose="02020603050405020304" pitchFamily="18" charset="0"/>
                        </a:rPr>
                        <a:t>M&amp;I</a:t>
                      </a:r>
                      <a:endParaRPr kumimoji="0" lang="en-CA" sz="1300" b="1" i="0" u="none" strike="noStrike" kern="1200" cap="none" spc="0" normalizeH="0" baseline="0" noProof="0" dirty="0">
                        <a:ln>
                          <a:noFill/>
                        </a:ln>
                        <a:solidFill>
                          <a:srgbClr val="4F575D"/>
                        </a:solidFill>
                        <a:effectLst/>
                        <a:uLnTx/>
                        <a:uFillTx/>
                        <a:latin typeface="Arial" panose="020B0604020202020204" pitchFamily="34" charset="0"/>
                        <a:ea typeface="+mn-ea"/>
                        <a:cs typeface="Times New Roman" panose="02020603050405020304" pitchFamily="18" charset="0"/>
                      </a:endParaRPr>
                    </a:p>
                  </a:txBody>
                  <a:tcPr marL="88569" marR="177139" marT="37823" marB="37823" anchor="ctr">
                    <a:lnL w="6350" cap="flat" cmpd="sng" algn="ctr">
                      <a:solidFill>
                        <a:srgbClr val="B9BCB5"/>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540"/>
                        </a:lnSpc>
                        <a:spcBef>
                          <a:spcPts val="0"/>
                        </a:spcBef>
                        <a:spcAft>
                          <a:spcPts val="0"/>
                        </a:spcAft>
                      </a:pPr>
                      <a:r>
                        <a:rPr lang="en-US" sz="1300" kern="1200" dirty="0">
                          <a:solidFill>
                            <a:srgbClr val="4F575D"/>
                          </a:solidFill>
                          <a:effectLst/>
                          <a:latin typeface="Arial" panose="020B0604020202020204" pitchFamily="34" charset="0"/>
                          <a:ea typeface="+mn-ea"/>
                          <a:cs typeface="Times New Roman" panose="02020603050405020304" pitchFamily="18" charset="0"/>
                        </a:rPr>
                        <a:t>430.5</a:t>
                      </a:r>
                      <a:endParaRPr lang="en-CA" sz="1300" kern="1200" dirty="0">
                        <a:solidFill>
                          <a:srgbClr val="4F575D"/>
                        </a:solidFill>
                        <a:effectLst/>
                        <a:latin typeface="Arial" panose="020B0604020202020204" pitchFamily="34" charset="0"/>
                        <a:ea typeface="+mn-ea"/>
                        <a:cs typeface="Times New Roman" panose="02020603050405020304" pitchFamily="18" charset="0"/>
                      </a:endParaRPr>
                    </a:p>
                  </a:txBody>
                  <a:tcPr marL="86993" marR="177769" marT="37823" marB="37823"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540"/>
                        </a:lnSpc>
                        <a:spcBef>
                          <a:spcPts val="0"/>
                        </a:spcBef>
                        <a:spcAft>
                          <a:spcPts val="0"/>
                        </a:spcAft>
                      </a:pPr>
                      <a:r>
                        <a:rPr lang="en-US" sz="1300" kern="1200" dirty="0">
                          <a:solidFill>
                            <a:srgbClr val="4F575D"/>
                          </a:solidFill>
                          <a:effectLst/>
                          <a:latin typeface="Arial" panose="020B0604020202020204" pitchFamily="34" charset="0"/>
                          <a:ea typeface="+mn-ea"/>
                          <a:cs typeface="Times New Roman" panose="02020603050405020304" pitchFamily="18" charset="0"/>
                        </a:rPr>
                        <a:t>0.28</a:t>
                      </a:r>
                      <a:endParaRPr lang="en-CA" sz="1300" kern="1200" dirty="0">
                        <a:solidFill>
                          <a:srgbClr val="4F575D"/>
                        </a:solidFill>
                        <a:effectLst/>
                        <a:latin typeface="Arial" panose="020B0604020202020204" pitchFamily="34" charset="0"/>
                        <a:ea typeface="+mn-ea"/>
                        <a:cs typeface="Times New Roman" panose="02020603050405020304" pitchFamily="18" charset="0"/>
                      </a:endParaRPr>
                    </a:p>
                  </a:txBody>
                  <a:tcPr marL="86993" marR="139946" marT="37823" marB="37823"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540"/>
                        </a:lnSpc>
                        <a:spcBef>
                          <a:spcPts val="0"/>
                        </a:spcBef>
                        <a:spcAft>
                          <a:spcPts val="0"/>
                        </a:spcAft>
                      </a:pPr>
                      <a:r>
                        <a:rPr lang="en-US" sz="1300" kern="1200" dirty="0">
                          <a:solidFill>
                            <a:srgbClr val="4F575D"/>
                          </a:solidFill>
                          <a:effectLst/>
                          <a:latin typeface="Arial" panose="020B0604020202020204" pitchFamily="34" charset="0"/>
                          <a:ea typeface="+mn-ea"/>
                          <a:cs typeface="Times New Roman" panose="02020603050405020304" pitchFamily="18" charset="0"/>
                        </a:rPr>
                        <a:t>0.33</a:t>
                      </a:r>
                      <a:endParaRPr lang="en-CA" sz="1300" kern="1200" dirty="0">
                        <a:solidFill>
                          <a:srgbClr val="4F575D"/>
                        </a:solidFill>
                        <a:effectLst/>
                        <a:latin typeface="Arial" panose="020B0604020202020204" pitchFamily="34" charset="0"/>
                        <a:ea typeface="+mn-ea"/>
                        <a:cs typeface="Times New Roman" panose="02020603050405020304" pitchFamily="18" charset="0"/>
                      </a:endParaRPr>
                    </a:p>
                  </a:txBody>
                  <a:tcPr marL="86993" marR="139946" marT="37823" marB="37823"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540"/>
                        </a:lnSpc>
                        <a:spcBef>
                          <a:spcPts val="0"/>
                        </a:spcBef>
                        <a:spcAft>
                          <a:spcPts val="0"/>
                        </a:spcAft>
                      </a:pPr>
                      <a:r>
                        <a:rPr lang="en-US" sz="1300" kern="1200" dirty="0">
                          <a:solidFill>
                            <a:srgbClr val="4F575D"/>
                          </a:solidFill>
                          <a:effectLst/>
                          <a:latin typeface="Arial" panose="020B0604020202020204" pitchFamily="34" charset="0"/>
                          <a:ea typeface="+mn-ea"/>
                          <a:cs typeface="Times New Roman" panose="02020603050405020304" pitchFamily="18" charset="0"/>
                        </a:rPr>
                        <a:t>0.029</a:t>
                      </a:r>
                      <a:endParaRPr lang="en-CA" sz="1300" kern="1200" dirty="0">
                        <a:solidFill>
                          <a:srgbClr val="4F575D"/>
                        </a:solidFill>
                        <a:effectLst/>
                        <a:latin typeface="Arial" panose="020B0604020202020204" pitchFamily="34" charset="0"/>
                        <a:ea typeface="+mn-ea"/>
                        <a:cs typeface="Times New Roman" panose="02020603050405020304" pitchFamily="18" charset="0"/>
                      </a:endParaRPr>
                    </a:p>
                  </a:txBody>
                  <a:tcPr marL="86993" marR="139946" marT="37823" marB="37823"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540"/>
                        </a:lnSpc>
                        <a:spcBef>
                          <a:spcPts val="0"/>
                        </a:spcBef>
                        <a:spcAft>
                          <a:spcPts val="0"/>
                        </a:spcAft>
                      </a:pPr>
                      <a:r>
                        <a:rPr lang="en-US" sz="1300" kern="1200" dirty="0">
                          <a:solidFill>
                            <a:srgbClr val="4F575D"/>
                          </a:solidFill>
                          <a:effectLst/>
                          <a:latin typeface="Arial" panose="020B0604020202020204" pitchFamily="34" charset="0"/>
                          <a:ea typeface="+mn-ea"/>
                          <a:cs typeface="Times New Roman" panose="02020603050405020304" pitchFamily="18" charset="0"/>
                        </a:rPr>
                        <a:t>2.2</a:t>
                      </a:r>
                      <a:endParaRPr lang="en-CA" sz="1300" kern="1200" dirty="0">
                        <a:solidFill>
                          <a:srgbClr val="4F575D"/>
                        </a:solidFill>
                        <a:effectLst/>
                        <a:latin typeface="Arial" panose="020B0604020202020204" pitchFamily="34" charset="0"/>
                        <a:ea typeface="+mn-ea"/>
                        <a:cs typeface="Times New Roman" panose="02020603050405020304" pitchFamily="18" charset="0"/>
                      </a:endParaRPr>
                    </a:p>
                  </a:txBody>
                  <a:tcPr marL="86993" marR="139946" marT="37823" marB="37823"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540"/>
                        </a:lnSpc>
                        <a:spcBef>
                          <a:spcPts val="0"/>
                        </a:spcBef>
                        <a:spcAft>
                          <a:spcPts val="0"/>
                        </a:spcAft>
                      </a:pPr>
                      <a:r>
                        <a:rPr lang="en-US" sz="1300" kern="1200" dirty="0">
                          <a:solidFill>
                            <a:srgbClr val="4F575D"/>
                          </a:solidFill>
                          <a:effectLst/>
                          <a:latin typeface="Arial" panose="020B0604020202020204" pitchFamily="34" charset="0"/>
                          <a:ea typeface="+mn-ea"/>
                          <a:cs typeface="Times New Roman" panose="02020603050405020304" pitchFamily="18" charset="0"/>
                        </a:rPr>
                        <a:t>0.58</a:t>
                      </a:r>
                      <a:endParaRPr lang="en-CA" sz="1300" kern="1200" dirty="0">
                        <a:solidFill>
                          <a:srgbClr val="4F575D"/>
                        </a:solidFill>
                        <a:effectLst/>
                        <a:latin typeface="Arial" panose="020B0604020202020204" pitchFamily="34" charset="0"/>
                        <a:ea typeface="+mn-ea"/>
                        <a:cs typeface="Times New Roman" panose="02020603050405020304" pitchFamily="18" charset="0"/>
                      </a:endParaRPr>
                    </a:p>
                  </a:txBody>
                  <a:tcPr marL="86993" marR="139946" marT="37823" marB="37823" anchor="ctr">
                    <a:lnL w="6350" cap="flat" cmpd="sng" algn="ctr">
                      <a:solidFill>
                        <a:srgbClr val="B8BC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FFFBF5"/>
                    </a:solidFill>
                  </a:tcPr>
                </a:tc>
                <a:extLst>
                  <a:ext uri="{0D108BD9-81ED-4DB2-BD59-A6C34878D82A}">
                    <a16:rowId xmlns:a16="http://schemas.microsoft.com/office/drawing/2014/main" val="3003707422"/>
                  </a:ext>
                </a:extLst>
              </a:tr>
            </a:tbl>
          </a:graphicData>
        </a:graphic>
      </p:graphicFrame>
      <p:sp>
        <p:nvSpPr>
          <p:cNvPr id="10" name="Rectangle 9">
            <a:extLst>
              <a:ext uri="{FF2B5EF4-FFF2-40B4-BE49-F238E27FC236}">
                <a16:creationId xmlns:a16="http://schemas.microsoft.com/office/drawing/2014/main" id="{C132B00F-1523-F5F8-074E-A5E18A24F118}"/>
              </a:ext>
            </a:extLst>
          </p:cNvPr>
          <p:cNvSpPr/>
          <p:nvPr/>
        </p:nvSpPr>
        <p:spPr>
          <a:xfrm>
            <a:off x="6393180" y="6074964"/>
            <a:ext cx="432000" cy="252000"/>
          </a:xfrm>
          <a:prstGeom prst="rect">
            <a:avLst/>
          </a:prstGeom>
          <a:solidFill>
            <a:srgbClr val="81A173">
              <a:alpha val="19846"/>
            </a:srgbClr>
          </a:solidFill>
          <a:ln w="28575">
            <a:solidFill>
              <a:srgbClr val="81A17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Content Placeholder 2">
            <a:extLst>
              <a:ext uri="{FF2B5EF4-FFF2-40B4-BE49-F238E27FC236}">
                <a16:creationId xmlns:a16="http://schemas.microsoft.com/office/drawing/2014/main" id="{A143E611-1728-407C-5742-8975F611BDF0}"/>
              </a:ext>
            </a:extLst>
          </p:cNvPr>
          <p:cNvSpPr txBox="1">
            <a:spLocks/>
          </p:cNvSpPr>
          <p:nvPr/>
        </p:nvSpPr>
        <p:spPr>
          <a:xfrm>
            <a:off x="389743" y="851155"/>
            <a:ext cx="4995057" cy="2428101"/>
          </a:xfrm>
          <a:prstGeom prst="rect">
            <a:avLst/>
          </a:prstGeom>
        </p:spPr>
        <p:txBody>
          <a:bodyPr vert="horz" wrap="square" lIns="91440" tIns="45720" rIns="91440" bIns="45720" rtlCol="0">
            <a:spAutoFit/>
          </a:bodyPr>
          <a:lstStyle>
            <a:lvl1pPr marL="228600" indent="-228600" algn="l" defTabSz="914400" rtl="0" eaLnBrk="1" latinLnBrk="0" hangingPunct="1">
              <a:lnSpc>
                <a:spcPts val="2200"/>
              </a:lnSpc>
              <a:spcBef>
                <a:spcPts val="1000"/>
              </a:spcBef>
              <a:buSzPct val="80000"/>
              <a:buFontTx/>
              <a:buBlip>
                <a:blip r:embed="rId5"/>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432000" indent="-180000" algn="l" defTabSz="914400" rtl="0" eaLnBrk="1" latinLnBrk="0" hangingPunct="1">
              <a:lnSpc>
                <a:spcPts val="2000"/>
              </a:lnSpc>
              <a:spcBef>
                <a:spcPts val="500"/>
              </a:spcBef>
              <a:spcAft>
                <a:spcPts val="300"/>
              </a:spcAft>
              <a:buClr>
                <a:srgbClr val="A6610D"/>
              </a:buClr>
              <a:buSzPct val="120000"/>
              <a:buFont typeface="Arial" panose="020B0604020202020204" pitchFamily="34" charset="0"/>
              <a:buChar char="•"/>
              <a:defRPr sz="16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12000" indent="-144000" algn="l" defTabSz="914400" rtl="0" eaLnBrk="1" latinLnBrk="0" hangingPunct="1">
              <a:lnSpc>
                <a:spcPts val="1800"/>
              </a:lnSpc>
              <a:spcBef>
                <a:spcPts val="500"/>
              </a:spcBef>
              <a:buClr>
                <a:srgbClr val="A6610D"/>
              </a:buClr>
              <a:buSzPct val="100000"/>
              <a:buFont typeface="System Font Regular"/>
              <a:buChar char="-"/>
              <a:defRPr sz="14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SzPct val="80000"/>
              <a:buFontTx/>
              <a:buBlip>
                <a:blip r:embed="rId5"/>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SzPct val="80000"/>
              <a:buFontTx/>
              <a:buBlip>
                <a:blip r:embed="rId5"/>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ts val="2200"/>
              </a:lnSpc>
              <a:spcBef>
                <a:spcPts val="1000"/>
              </a:spcBef>
              <a:spcAft>
                <a:spcPts val="0"/>
              </a:spcAft>
              <a:buClrTx/>
              <a:buSzPct val="80000"/>
              <a:buFontTx/>
              <a:buBlip>
                <a:blip r:embed="rId5"/>
              </a:buBlip>
              <a:tabLst/>
              <a:defRPr/>
            </a:pPr>
            <a:r>
              <a:rPr kumimoji="0" lang="en-US" sz="1600" b="0" i="0" u="none" strike="noStrike" kern="1200" cap="none" spc="0" normalizeH="0" baseline="0" noProof="0" dirty="0">
                <a:ln>
                  <a:noFill/>
                </a:ln>
                <a:solidFill>
                  <a:srgbClr val="4F575D"/>
                </a:solidFill>
                <a:effectLst/>
                <a:uLnTx/>
                <a:uFillTx/>
                <a:latin typeface="Arial" panose="020B0604020202020204"/>
                <a:ea typeface="+mn-ea"/>
                <a:cs typeface="Arial" panose="020B0604020202020204" pitchFamily="34" charset="0"/>
              </a:rPr>
              <a:t>800 m x 500 m zone in the center of the deposit</a:t>
            </a:r>
          </a:p>
          <a:p>
            <a:pPr marL="228600" marR="0" lvl="0" indent="-228600" algn="l" defTabSz="914400" rtl="0" eaLnBrk="1" fontAlgn="auto" latinLnBrk="0" hangingPunct="1">
              <a:lnSpc>
                <a:spcPts val="2200"/>
              </a:lnSpc>
              <a:spcBef>
                <a:spcPts val="1000"/>
              </a:spcBef>
              <a:spcAft>
                <a:spcPts val="0"/>
              </a:spcAft>
              <a:buClrTx/>
              <a:buSzPct val="80000"/>
              <a:buFontTx/>
              <a:buBlip>
                <a:blip r:embed="rId5"/>
              </a:buBlip>
              <a:tabLst/>
              <a:defRPr/>
            </a:pPr>
            <a:r>
              <a:rPr kumimoji="0" lang="en-US" sz="1600" b="0" i="0" u="none" strike="noStrike" kern="1200" cap="none" spc="0" normalizeH="0" baseline="0" noProof="0" dirty="0">
                <a:ln>
                  <a:noFill/>
                </a:ln>
                <a:solidFill>
                  <a:srgbClr val="4F575D"/>
                </a:solidFill>
                <a:effectLst/>
                <a:uLnTx/>
                <a:uFillTx/>
                <a:latin typeface="Arial" panose="020B0604020202020204"/>
                <a:ea typeface="+mn-ea"/>
                <a:cs typeface="Arial" panose="020B0604020202020204" pitchFamily="34" charset="0"/>
              </a:rPr>
              <a:t>Primarily breccia geology</a:t>
            </a:r>
          </a:p>
          <a:p>
            <a:pPr marL="228600" marR="0" lvl="0" indent="-228600" algn="l" defTabSz="914400" rtl="0" eaLnBrk="1" fontAlgn="auto" latinLnBrk="0" hangingPunct="1">
              <a:lnSpc>
                <a:spcPts val="2200"/>
              </a:lnSpc>
              <a:spcBef>
                <a:spcPts val="1000"/>
              </a:spcBef>
              <a:spcAft>
                <a:spcPts val="0"/>
              </a:spcAft>
              <a:buClrTx/>
              <a:buSzPct val="80000"/>
              <a:buFontTx/>
              <a:buBlip>
                <a:blip r:embed="rId5"/>
              </a:buBlip>
              <a:tabLst/>
              <a:defRPr/>
            </a:pPr>
            <a:r>
              <a:rPr kumimoji="0" lang="en-US" sz="1600" b="0" i="0" u="none" strike="noStrike" kern="1200" cap="none" spc="0" normalizeH="0" baseline="0" noProof="0" dirty="0">
                <a:ln>
                  <a:noFill/>
                </a:ln>
                <a:solidFill>
                  <a:srgbClr val="4F575D"/>
                </a:solidFill>
                <a:effectLst/>
                <a:uLnTx/>
                <a:uFillTx/>
                <a:latin typeface="Arial" panose="020B0604020202020204"/>
                <a:ea typeface="+mn-ea"/>
                <a:cs typeface="Arial" panose="020B0604020202020204" pitchFamily="34" charset="0"/>
              </a:rPr>
              <a:t>Grades in the Core Zone are significantly</a:t>
            </a:r>
            <a:br>
              <a:rPr kumimoji="0" lang="en-US" sz="1600" b="0" i="0" u="none" strike="noStrike" kern="1200" cap="none" spc="0" normalizeH="0" baseline="0" noProof="0" dirty="0">
                <a:ln>
                  <a:noFill/>
                </a:ln>
                <a:solidFill>
                  <a:srgbClr val="4F575D"/>
                </a:solidFill>
                <a:effectLst/>
                <a:uLnTx/>
                <a:uFillTx/>
                <a:latin typeface="Arial" panose="020B0604020202020204"/>
                <a:ea typeface="+mn-ea"/>
                <a:cs typeface="Arial" panose="020B0604020202020204" pitchFamily="34" charset="0"/>
              </a:rPr>
            </a:br>
            <a:r>
              <a:rPr kumimoji="0" lang="en-US" sz="1600" b="0" i="0" u="none" strike="noStrike" kern="1200" cap="none" spc="0" normalizeH="0" baseline="0" noProof="0" dirty="0">
                <a:ln>
                  <a:noFill/>
                </a:ln>
                <a:solidFill>
                  <a:srgbClr val="4F575D"/>
                </a:solidFill>
                <a:effectLst/>
                <a:uLnTx/>
                <a:uFillTx/>
                <a:latin typeface="Arial" panose="020B0604020202020204"/>
                <a:ea typeface="+mn-ea"/>
                <a:cs typeface="Arial" panose="020B0604020202020204" pitchFamily="34" charset="0"/>
              </a:rPr>
              <a:t>higher compared to overall resource grade</a:t>
            </a:r>
          </a:p>
          <a:p>
            <a:pPr marL="228600" marR="0" lvl="0" indent="-228600" algn="l" defTabSz="914400" rtl="0" eaLnBrk="1" fontAlgn="auto" latinLnBrk="0" hangingPunct="1">
              <a:lnSpc>
                <a:spcPts val="2200"/>
              </a:lnSpc>
              <a:spcBef>
                <a:spcPts val="1000"/>
              </a:spcBef>
              <a:spcAft>
                <a:spcPts val="0"/>
              </a:spcAft>
              <a:buClrTx/>
              <a:buSzPct val="80000"/>
              <a:buFontTx/>
              <a:buBlip>
                <a:blip r:embed="rId5"/>
              </a:buBlip>
              <a:tabLst/>
              <a:defRPr/>
            </a:pPr>
            <a:r>
              <a:rPr kumimoji="0" lang="en-US" sz="1600" b="0" i="0" u="none" strike="noStrike" kern="1200" cap="none" spc="0" normalizeH="0" baseline="0" noProof="0" dirty="0">
                <a:ln>
                  <a:noFill/>
                </a:ln>
                <a:solidFill>
                  <a:srgbClr val="4F575D"/>
                </a:solidFill>
                <a:effectLst/>
                <a:uLnTx/>
                <a:uFillTx/>
                <a:latin typeface="Arial" panose="020B0604020202020204"/>
                <a:ea typeface="+mn-ea"/>
                <a:cs typeface="Arial" panose="020B0604020202020204" pitchFamily="34" charset="0"/>
              </a:rPr>
              <a:t>Previous intercept of </a:t>
            </a:r>
            <a:r>
              <a:rPr kumimoji="0" lang="en-US" sz="1600" b="1" i="0" u="none" strike="noStrike" kern="1200" cap="none" spc="0" normalizeH="0" baseline="0" noProof="0" dirty="0">
                <a:ln>
                  <a:noFill/>
                </a:ln>
                <a:solidFill>
                  <a:srgbClr val="4F575D"/>
                </a:solidFill>
                <a:effectLst/>
                <a:uLnTx/>
                <a:uFillTx/>
                <a:latin typeface="Arial" panose="020B0604020202020204"/>
                <a:ea typeface="+mn-ea"/>
                <a:cs typeface="Arial" panose="020B0604020202020204" pitchFamily="34" charset="0"/>
              </a:rPr>
              <a:t>689 m at 0.91% CuEq</a:t>
            </a:r>
            <a:br>
              <a:rPr kumimoji="0" lang="en-US" sz="1600" b="0" i="0" u="none" strike="noStrike" kern="1200" cap="none" spc="0" normalizeH="0" baseline="0" noProof="0" dirty="0">
                <a:ln>
                  <a:noFill/>
                </a:ln>
                <a:solidFill>
                  <a:srgbClr val="4F575D"/>
                </a:solidFill>
                <a:effectLst/>
                <a:uLnTx/>
                <a:uFillTx/>
                <a:latin typeface="Arial" panose="020B0604020202020204"/>
                <a:ea typeface="+mn-ea"/>
                <a:cs typeface="Arial" panose="020B0604020202020204" pitchFamily="34" charset="0"/>
              </a:rPr>
            </a:br>
            <a:r>
              <a:rPr kumimoji="0" lang="en-US" sz="1600" b="0" i="0" u="none" strike="noStrike" kern="1200" cap="none" spc="0" normalizeH="0" baseline="0" noProof="0" dirty="0">
                <a:ln>
                  <a:noFill/>
                </a:ln>
                <a:solidFill>
                  <a:srgbClr val="4F575D"/>
                </a:solidFill>
                <a:effectLst/>
                <a:uLnTx/>
                <a:uFillTx/>
                <a:latin typeface="Arial" panose="020B0604020202020204"/>
                <a:ea typeface="+mn-ea"/>
                <a:cs typeface="Arial" panose="020B0604020202020204" pitchFamily="34" charset="0"/>
              </a:rPr>
              <a:t>(from 9.1 m), including </a:t>
            </a:r>
            <a:r>
              <a:rPr kumimoji="0" lang="en-US" sz="1600" b="1" i="0" u="none" strike="noStrike" kern="1200" cap="none" spc="0" normalizeH="0" baseline="0" noProof="0" dirty="0">
                <a:ln>
                  <a:noFill/>
                </a:ln>
                <a:solidFill>
                  <a:srgbClr val="4F575D"/>
                </a:solidFill>
                <a:effectLst/>
                <a:uLnTx/>
                <a:uFillTx/>
                <a:latin typeface="Arial" panose="020B0604020202020204"/>
                <a:ea typeface="+mn-ea"/>
                <a:cs typeface="Arial" panose="020B0604020202020204" pitchFamily="34" charset="0"/>
              </a:rPr>
              <a:t>100 m at 3.20% CuEq</a:t>
            </a:r>
            <a:br>
              <a:rPr kumimoji="0" lang="en-US" sz="1600" b="0" i="0" u="none" strike="noStrike" kern="1200" cap="none" spc="0" normalizeH="0" baseline="0" noProof="0" dirty="0">
                <a:ln>
                  <a:noFill/>
                </a:ln>
                <a:solidFill>
                  <a:srgbClr val="4F575D"/>
                </a:solidFill>
                <a:effectLst/>
                <a:uLnTx/>
                <a:uFillTx/>
                <a:latin typeface="Arial" panose="020B0604020202020204"/>
                <a:ea typeface="+mn-ea"/>
                <a:cs typeface="Arial" panose="020B0604020202020204" pitchFamily="34" charset="0"/>
              </a:rPr>
            </a:br>
            <a:r>
              <a:rPr kumimoji="0" lang="en-US" sz="1600" b="0" i="0" u="none" strike="noStrike" kern="1200" cap="none" spc="0" normalizeH="0" baseline="0" noProof="0" dirty="0">
                <a:ln>
                  <a:noFill/>
                </a:ln>
                <a:solidFill>
                  <a:srgbClr val="4F575D"/>
                </a:solidFill>
                <a:effectLst/>
                <a:uLnTx/>
                <a:uFillTx/>
                <a:latin typeface="Arial" panose="020B0604020202020204"/>
                <a:ea typeface="+mn-ea"/>
                <a:cs typeface="Arial" panose="020B0604020202020204" pitchFamily="34" charset="0"/>
              </a:rPr>
              <a:t>in hole 93-185</a:t>
            </a:r>
          </a:p>
        </p:txBody>
      </p:sp>
      <p:sp>
        <p:nvSpPr>
          <p:cNvPr id="12" name="Footer Placeholder 1">
            <a:extLst>
              <a:ext uri="{FF2B5EF4-FFF2-40B4-BE49-F238E27FC236}">
                <a16:creationId xmlns:a16="http://schemas.microsoft.com/office/drawing/2014/main" id="{F99E09F4-9AAA-7BDD-84EB-9776E4A6D2B5}"/>
              </a:ext>
            </a:extLst>
          </p:cNvPr>
          <p:cNvSpPr txBox="1">
            <a:spLocks/>
          </p:cNvSpPr>
          <p:nvPr/>
        </p:nvSpPr>
        <p:spPr>
          <a:xfrm>
            <a:off x="192090" y="6463057"/>
            <a:ext cx="9702984" cy="223138"/>
          </a:xfrm>
          <a:prstGeom prst="rect">
            <a:avLst/>
          </a:prstGeom>
        </p:spPr>
        <p:txBody>
          <a:bodyPr vert="horz" wrap="square" lIns="0" tIns="45720" rIns="0" bIns="45720" rtlCol="0" anchor="ctr">
            <a:spAutoFit/>
          </a:bodyPr>
          <a:lstStyle>
            <a:defPPr>
              <a:defRPr lang="en-ES"/>
            </a:defPPr>
            <a:lvl1pPr marL="0" indent="0" algn="l" defTabSz="914400" rtl="0" eaLnBrk="1" latinLnBrk="0" hangingPunct="1">
              <a:buFontTx/>
              <a:buNone/>
              <a:defRPr lang="en-CA" sz="850" kern="1200">
                <a:solidFill>
                  <a:srgbClr val="47606D"/>
                </a:solidFill>
                <a:effectLst/>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dirty="0">
                <a:ln>
                  <a:noFill/>
                </a:ln>
                <a:solidFill>
                  <a:srgbClr val="47606D"/>
                </a:solidFill>
                <a:effectLst/>
                <a:uLnTx/>
                <a:uFillTx/>
                <a:latin typeface="Arial" panose="020B0604020202020204" pitchFamily="34" charset="0"/>
                <a:ea typeface="+mn-ea"/>
                <a:cs typeface="+mn-cs"/>
              </a:rPr>
              <a:t>Note: Resource from Casino Copper-Gold 2022 Feasibility Study. See “Notes” in Appendix. </a:t>
            </a:r>
          </a:p>
        </p:txBody>
      </p:sp>
    </p:spTree>
    <p:extLst>
      <p:ext uri="{BB962C8B-B14F-4D97-AF65-F5344CB8AC3E}">
        <p14:creationId xmlns:p14="http://schemas.microsoft.com/office/powerpoint/2010/main" val="3126894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69938-FE81-B6E5-BECA-8165A16D4B91}"/>
              </a:ext>
            </a:extLst>
          </p:cNvPr>
          <p:cNvSpPr>
            <a:spLocks noGrp="1"/>
          </p:cNvSpPr>
          <p:nvPr>
            <p:ph type="title"/>
          </p:nvPr>
        </p:nvSpPr>
        <p:spPr>
          <a:xfrm>
            <a:off x="237344" y="388087"/>
            <a:ext cx="9451010" cy="410882"/>
          </a:xfrm>
        </p:spPr>
        <p:txBody>
          <a:bodyPr/>
          <a:lstStyle/>
          <a:p>
            <a:r>
              <a:rPr lang="en-US" dirty="0"/>
              <a:t>THE RIGHT COMBINATION OF </a:t>
            </a:r>
            <a:r>
              <a:rPr lang="en-US" b="1" dirty="0">
                <a:solidFill>
                  <a:srgbClr val="46616D"/>
                </a:solidFill>
                <a:latin typeface="Arial Black" panose="020B0604020202020204" pitchFamily="34" charset="0"/>
              </a:rPr>
              <a:t>GRADE AND STRIP RATIO</a:t>
            </a:r>
            <a:endParaRPr lang="en-CA" dirty="0"/>
          </a:p>
        </p:txBody>
      </p:sp>
      <p:sp>
        <p:nvSpPr>
          <p:cNvPr id="4" name="Slide Number Placeholder 3">
            <a:extLst>
              <a:ext uri="{FF2B5EF4-FFF2-40B4-BE49-F238E27FC236}">
                <a16:creationId xmlns:a16="http://schemas.microsoft.com/office/drawing/2014/main" id="{9B9AEFFD-5FC9-B55E-B847-68CCF7814B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4B6BF7-2D39-B347-90E1-8D5E032AA1EA}" type="slidenum">
              <a:rPr kumimoji="0" lang="en-ES" sz="14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ES"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 name="Footer Placeholder 1">
            <a:extLst>
              <a:ext uri="{FF2B5EF4-FFF2-40B4-BE49-F238E27FC236}">
                <a16:creationId xmlns:a16="http://schemas.microsoft.com/office/drawing/2014/main" id="{F061FD7D-0405-CEF7-6F1D-49FB16DD0AF4}"/>
              </a:ext>
            </a:extLst>
          </p:cNvPr>
          <p:cNvSpPr txBox="1">
            <a:spLocks/>
          </p:cNvSpPr>
          <p:nvPr/>
        </p:nvSpPr>
        <p:spPr>
          <a:xfrm>
            <a:off x="192090" y="6463057"/>
            <a:ext cx="9702984" cy="223138"/>
          </a:xfrm>
          <a:prstGeom prst="rect">
            <a:avLst/>
          </a:prstGeom>
        </p:spPr>
        <p:txBody>
          <a:bodyPr vert="horz" wrap="square" lIns="0" tIns="45720" rIns="0" bIns="45720" rtlCol="0" anchor="ctr">
            <a:spAutoFit/>
          </a:bodyPr>
          <a:lstStyle>
            <a:defPPr>
              <a:defRPr lang="en-ES"/>
            </a:defPPr>
            <a:lvl1pPr marL="0" indent="0" algn="l" defTabSz="914400" rtl="0" eaLnBrk="1" latinLnBrk="0" hangingPunct="1">
              <a:buFontTx/>
              <a:buNone/>
              <a:defRPr lang="en-CA" sz="850" kern="1200">
                <a:solidFill>
                  <a:srgbClr val="47606D"/>
                </a:solidFill>
                <a:effectLst/>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dirty="0">
                <a:ln>
                  <a:noFill/>
                </a:ln>
                <a:solidFill>
                  <a:srgbClr val="47606D"/>
                </a:solidFill>
                <a:effectLst/>
                <a:uLnTx/>
                <a:uFillTx/>
                <a:latin typeface="Arial" panose="020B0604020202020204" pitchFamily="34" charset="0"/>
                <a:ea typeface="+mn-ea"/>
                <a:cs typeface="+mn-cs"/>
              </a:rPr>
              <a:t>Note: CuEq based on US$3.60/lb Cu, US$1,700/oz Au, US$14/lb Mo, and US$22/oz Ag, with no consideration for metallurgical recovery. Grade and strip data from company filings and S&amp;P Capital IQ.</a:t>
            </a:r>
          </a:p>
        </p:txBody>
      </p:sp>
      <p:sp>
        <p:nvSpPr>
          <p:cNvPr id="16" name="Plus Sign 15">
            <a:extLst>
              <a:ext uri="{FF2B5EF4-FFF2-40B4-BE49-F238E27FC236}">
                <a16:creationId xmlns:a16="http://schemas.microsoft.com/office/drawing/2014/main" id="{EE858E76-F7B3-800B-9BCF-B5234E157E6F}"/>
              </a:ext>
            </a:extLst>
          </p:cNvPr>
          <p:cNvSpPr/>
          <p:nvPr/>
        </p:nvSpPr>
        <p:spPr>
          <a:xfrm>
            <a:off x="5684520" y="3409267"/>
            <a:ext cx="701040" cy="701040"/>
          </a:xfrm>
          <a:prstGeom prst="mathPlus">
            <a:avLst/>
          </a:prstGeom>
          <a:solidFill>
            <a:srgbClr val="46616D"/>
          </a:solidFill>
          <a:ln>
            <a:solidFill>
              <a:srgbClr val="466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9" name="Picture 8">
            <a:extLst>
              <a:ext uri="{FF2B5EF4-FFF2-40B4-BE49-F238E27FC236}">
                <a16:creationId xmlns:a16="http://schemas.microsoft.com/office/drawing/2014/main" id="{8232BD49-9145-B135-50A1-E28C4CB83E14}"/>
              </a:ext>
            </a:extLst>
          </p:cNvPr>
          <p:cNvPicPr>
            <a:picLocks noChangeAspect="1"/>
          </p:cNvPicPr>
          <p:nvPr/>
        </p:nvPicPr>
        <p:blipFill>
          <a:blip r:embed="rId3"/>
          <a:stretch>
            <a:fillRect/>
          </a:stretch>
        </p:blipFill>
        <p:spPr>
          <a:xfrm>
            <a:off x="31242" y="797218"/>
            <a:ext cx="12129516" cy="5625084"/>
          </a:xfrm>
          <a:prstGeom prst="rect">
            <a:avLst/>
          </a:prstGeom>
        </p:spPr>
      </p:pic>
    </p:spTree>
    <p:extLst>
      <p:ext uri="{BB962C8B-B14F-4D97-AF65-F5344CB8AC3E}">
        <p14:creationId xmlns:p14="http://schemas.microsoft.com/office/powerpoint/2010/main" val="29949819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FSPANMODE" val="span"/>
</p:tagLst>
</file>

<file path=ppt/tags/tag10.xml><?xml version="1.0" encoding="utf-8"?>
<p:tagLst xmlns:a="http://schemas.openxmlformats.org/drawingml/2006/main" xmlns:r="http://schemas.openxmlformats.org/officeDocument/2006/relationships" xmlns:p="http://schemas.openxmlformats.org/presentationml/2006/main">
  <p:tag name="AFSPANMODE" val="span"/>
</p:tagLst>
</file>

<file path=ppt/tags/tag2.xml><?xml version="1.0" encoding="utf-8"?>
<p:tagLst xmlns:a="http://schemas.openxmlformats.org/drawingml/2006/main" xmlns:r="http://schemas.openxmlformats.org/officeDocument/2006/relationships" xmlns:p="http://schemas.openxmlformats.org/presentationml/2006/main">
  <p:tag name="AFSPANMODE" val="span"/>
</p:tagLst>
</file>

<file path=ppt/tags/tag3.xml><?xml version="1.0" encoding="utf-8"?>
<p:tagLst xmlns:a="http://schemas.openxmlformats.org/drawingml/2006/main" xmlns:r="http://schemas.openxmlformats.org/officeDocument/2006/relationships" xmlns:p="http://schemas.openxmlformats.org/presentationml/2006/main">
  <p:tag name="AFSPANMODE" val="span"/>
</p:tagLst>
</file>

<file path=ppt/tags/tag4.xml><?xml version="1.0" encoding="utf-8"?>
<p:tagLst xmlns:a="http://schemas.openxmlformats.org/drawingml/2006/main" xmlns:r="http://schemas.openxmlformats.org/officeDocument/2006/relationships" xmlns:p="http://schemas.openxmlformats.org/presentationml/2006/main">
  <p:tag name="DMSOFTTAG" val="&lt;Data vendor=&quot;FactSet&quot; application=&quot;PresLink&quot; version=&quot;2013.1&quot; XMLVersion=&quot;C591227E-C126-49DE-B816-0EB840665770&quot; iXMLVersion=&quot;1&quot;&gt;&#10;  &lt;Main FileType=&quot;2&quot; FileUID=&quot;&quot; FileName=&quot;Capiq Outputs.xlsx&quot; Path=&quot;\\nbnotoib1\IBWorkgroups\Mining\2024\Clients\Western Copper\Presentations\2024.11 - Investor Presentation Refresh\Charts &amp;amp; Graphs&quot; Landmark=&quot;Chart 1&quot; LMFriendly=&quot;Chart 1 (CuEq)&quot; SheetSlideName=&quot;_bdm.bde5649365c54b8b831d43ce7987de94.edm&quot; Address=&quot;CuEq!Chart 1&quot; AddrAdjusted=&quot;CuEq!Chart 1&quot; LastUpdate=&quot;2024.11.19:22.12.24&quot; FileDesc=&quot;Capiq Outputs.xlsx&quot; Text=&quot;&quot; Value=&quot;&quot; Inst=&quot;0&quot; SBR=&quot;False&quot; SBC=&quot;False&quot; DestType=&quot;1&quot; HeaderRows=&quot;0&quot; TableRowIndex=&quot;0&quot; TableColIndex=&quot;0&quot; ChartType=&quot;52&quot; ChartAlignFixedStartRate=&quot;0.9774904&quot; ChartAlignPositionRates=&quot;0.05595403 0.07785381 0.0997536 0.1216534 0.1435532 0.1654529 0.1873527 0.2092525 0.2311523 0.2530521 0.2749519 0.2968517 0.3187514 0.3406512 0.362551 0.3844508 0.4063506 0.4282504 0.4501501 0.4720499 0.4939497 0.5158495 0.5377493 0.5596491 0.5815489 0.6034486 0.6253484 0.6472482 0.669148 0.6910478 0.7129475 0.7348473 0.7567471 0.7786469 0.8005467 0.8224465 0.8443462 0.866246 0.8881458 0.9100456 0.9319454 0.9538452 0.975745&quot; /&gt;&#10;&lt;/Data&gt;"/>
</p:tagLst>
</file>

<file path=ppt/tags/tag5.xml><?xml version="1.0" encoding="utf-8"?>
<p:tagLst xmlns:a="http://schemas.openxmlformats.org/drawingml/2006/main" xmlns:r="http://schemas.openxmlformats.org/officeDocument/2006/relationships" xmlns:p="http://schemas.openxmlformats.org/presentationml/2006/main">
  <p:tag name="DMSOFTTAG" val="&lt;Data vendor=&quot;FactSet&quot; application=&quot;PresLink&quot; version=&quot;2013.1&quot; XMLVersion=&quot;C591227E-C126-49DE-B816-0EB840665770&quot; iXMLVersion=&quot;1&quot;&gt;&#10;  &lt;Main FileType=&quot;2&quot; FileUID=&quot;&quot; FileName=&quot;Precedent Transactions.xlsx&quot; Path=&quot;\\nbnotoib1.nesbittburns.ca\ibworkgroups\Mining\2024\Clients\Western Copper\Presentations\2024.11 - Investor Presentation Refresh\Charts &amp;amp; Graphs&quot; Landmark=&quot;Chart 2&quot; LMFriendly=&quot;Chart 2 (Output (Developer))&quot; SheetSlideName=&quot;_bdm.E8B440B1020748E0A74C372D3D5130D4.edm&quot; Address=&quot;Output (Developer)!Chart 2&quot; AddrAdjusted=&quot;Output (Developer)!Chart 2&quot; LastUpdate=&quot;2024.11.25:12.11.47&quot; FileDesc=&quot;Precedent Transactions.xlsx&quot; Text=&quot;&quot; Value=&quot;&quot; Inst=&quot;0&quot; SBR=&quot;False&quot; SBC=&quot;False&quot; DestType=&quot;1&quot; HeaderRows=&quot;0&quot; TableRowIndex=&quot;0&quot; TableColIndex=&quot;0&quot; ChartType=&quot;57&quot; ChartAlignFixedStartRate=&quot;-0.00383096&quot; ChartAlignPositionRates=&quot;0.07718234 0.1605616 0.2439409 0.3273201 0.4106994 0.4940786 0.5774579 0.6608372 0.7442164 0.8275957&quot; /&gt;&#10;&lt;/Data&gt;"/>
</p:tagLst>
</file>

<file path=ppt/tags/tag6.xml><?xml version="1.0" encoding="utf-8"?>
<p:tagLst xmlns:a="http://schemas.openxmlformats.org/drawingml/2006/main" xmlns:r="http://schemas.openxmlformats.org/officeDocument/2006/relationships" xmlns:p="http://schemas.openxmlformats.org/presentationml/2006/main">
  <p:tag name="AFSPANMODE" val="span"/>
</p:tagLst>
</file>

<file path=ppt/tags/tag7.xml><?xml version="1.0" encoding="utf-8"?>
<p:tagLst xmlns:a="http://schemas.openxmlformats.org/drawingml/2006/main" xmlns:r="http://schemas.openxmlformats.org/officeDocument/2006/relationships" xmlns:p="http://schemas.openxmlformats.org/presentationml/2006/main">
  <p:tag name="AFSPANMODE" val="span"/>
</p:tagLst>
</file>

<file path=ppt/tags/tag8.xml><?xml version="1.0" encoding="utf-8"?>
<p:tagLst xmlns:a="http://schemas.openxmlformats.org/drawingml/2006/main" xmlns:r="http://schemas.openxmlformats.org/officeDocument/2006/relationships" xmlns:p="http://schemas.openxmlformats.org/presentationml/2006/main">
  <p:tag name="AFSPANMODE" val="span"/>
</p:tagLst>
</file>

<file path=ppt/tags/tag9.xml><?xml version="1.0" encoding="utf-8"?>
<p:tagLst xmlns:a="http://schemas.openxmlformats.org/drawingml/2006/main" xmlns:r="http://schemas.openxmlformats.org/officeDocument/2006/relationships" xmlns:p="http://schemas.openxmlformats.org/presentationml/2006/main">
  <p:tag name="AFSPANMODE" val="span"/>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73cc3bc-0d39-4819-8489-08dcff897fd8" xsi:nil="true"/>
    <lcf76f155ced4ddcb4097134ff3c332f xmlns="7c3ff844-9a23-435e-a79e-cb35a2c9fa0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ED66D4761B644449CA24688C820984E" ma:contentTypeVersion="13" ma:contentTypeDescription="Create a new document." ma:contentTypeScope="" ma:versionID="a20449a78e632be3387ed24fc68bc55d">
  <xsd:schema xmlns:xsd="http://www.w3.org/2001/XMLSchema" xmlns:xs="http://www.w3.org/2001/XMLSchema" xmlns:p="http://schemas.microsoft.com/office/2006/metadata/properties" xmlns:ns2="7c3ff844-9a23-435e-a79e-cb35a2c9fa09" xmlns:ns3="773cc3bc-0d39-4819-8489-08dcff897fd8" targetNamespace="http://schemas.microsoft.com/office/2006/metadata/properties" ma:root="true" ma:fieldsID="76d5af693f27c0dd33ffc795b0180b7c" ns2:_="" ns3:_="">
    <xsd:import namespace="7c3ff844-9a23-435e-a79e-cb35a2c9fa09"/>
    <xsd:import namespace="773cc3bc-0d39-4819-8489-08dcff897fd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3ff844-9a23-435e-a79e-cb35a2c9fa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f688297-6a27-4de7-acca-6b348f11314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3cc3bc-0d39-4819-8489-08dcff897fd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aa3958a-6ab4-4524-9343-b0b38a90acf2}" ma:internalName="TaxCatchAll" ma:showField="CatchAllData" ma:web="773cc3bc-0d39-4819-8489-08dcff897fd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C8871B-44E5-4C2A-B6EF-38B801613FB9}">
  <ds:schemaRefs>
    <ds:schemaRef ds:uri="http://schemas.microsoft.com/office/2006/documentManagement/types"/>
    <ds:schemaRef ds:uri="http://purl.org/dc/terms/"/>
    <ds:schemaRef ds:uri="773cc3bc-0d39-4819-8489-08dcff897fd8"/>
    <ds:schemaRef ds:uri="http://www.w3.org/XML/1998/namespace"/>
    <ds:schemaRef ds:uri="http://purl.org/dc/dcmitype/"/>
    <ds:schemaRef ds:uri="http://purl.org/dc/elements/1.1/"/>
    <ds:schemaRef ds:uri="http://schemas.microsoft.com/office/2006/metadata/properties"/>
    <ds:schemaRef ds:uri="7c3ff844-9a23-435e-a79e-cb35a2c9fa09"/>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F11F8CC1-9769-494F-A51D-C26038C258C6}">
  <ds:schemaRefs>
    <ds:schemaRef ds:uri="http://schemas.microsoft.com/sharepoint/v3/contenttype/forms"/>
  </ds:schemaRefs>
</ds:datastoreItem>
</file>

<file path=customXml/itemProps3.xml><?xml version="1.0" encoding="utf-8"?>
<ds:datastoreItem xmlns:ds="http://schemas.openxmlformats.org/officeDocument/2006/customXml" ds:itemID="{35E40750-A984-409C-A146-C6B7C31E83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3ff844-9a23-435e-a79e-cb35a2c9fa09"/>
    <ds:schemaRef ds:uri="773cc3bc-0d39-4819-8489-08dcff897f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48476</TotalTime>
  <Words>5110</Words>
  <Application>Microsoft Office PowerPoint</Application>
  <PresentationFormat>Widescreen</PresentationFormat>
  <Paragraphs>848</Paragraphs>
  <Slides>32</Slides>
  <Notes>32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Arial Black</vt:lpstr>
      <vt:lpstr>Calibri</vt:lpstr>
      <vt:lpstr>System Font Regular</vt:lpstr>
      <vt:lpstr>Office Theme</vt:lpstr>
      <vt:lpstr>PowerPoint Presentation</vt:lpstr>
      <vt:lpstr>CAUTIONARY NOTES</vt:lpstr>
      <vt:lpstr>CLEAR INVESTMENT THESIS</vt:lpstr>
      <vt:lpstr>CORPORATE OVERVIEW</vt:lpstr>
      <vt:lpstr>STRATEGIC INVESTMENTS</vt:lpstr>
      <vt:lpstr>AN ATTRACTIVE COPPER-GOLD MINE</vt:lpstr>
      <vt:lpstr>LONG SECTION OF THE CASINO COPPER-GOLD DEPOSIT</vt:lpstr>
      <vt:lpstr>CLOSER LOOK AT THE HIGHER GRADE CORE ZONE</vt:lpstr>
      <vt:lpstr>THE RIGHT COMBINATION OF GRADE AND STRIP RATIO</vt:lpstr>
      <vt:lpstr>ECONOMIC THROUGHOUT THE COMMODITY CYCLE</vt:lpstr>
      <vt:lpstr>INFRASTRUCTURE ADVANCEMENTS</vt:lpstr>
      <vt:lpstr>PROGRESS ON YUKON-BC GRID INTERCONNECTION</vt:lpstr>
      <vt:lpstr>PowerPoint Presentation</vt:lpstr>
      <vt:lpstr>Appendix</vt:lpstr>
      <vt:lpstr>PERMITTING TIMELINE</vt:lpstr>
      <vt:lpstr>ESG COMMITMENT </vt:lpstr>
      <vt:lpstr>SIGNIFICANT POSITIVE ECONOMIC IMPACT</vt:lpstr>
      <vt:lpstr>7th LARGEST UNDEVELOPED COPPER-GOLD PROJECT CONTROLLED BY A JUNIOR</vt:lpstr>
      <vt:lpstr>COPPER DEVELOPMENT TRANSACTIONS ANALYST CONSENSUS PRICE / NAV MULTIPLES</vt:lpstr>
      <vt:lpstr>FEASIBILITY STUDY CAPITAL COSTS</vt:lpstr>
      <vt:lpstr>COPPER DEVELOPMENT PROJECT CAPITAL INTENSITY</vt:lpstr>
      <vt:lpstr>ATTRACTIVE COST PROFILE</vt:lpstr>
      <vt:lpstr>FEASIBILITY STUDY OPERATING COST</vt:lpstr>
      <vt:lpstr>PROPERTY GEOLOGY</vt:lpstr>
      <vt:lpstr>MINING</vt:lpstr>
      <vt:lpstr>PROCESSING</vt:lpstr>
      <vt:lpstr>2022 CASINO COPPER-GOLD RESERVE </vt:lpstr>
      <vt:lpstr>2022 CASINO COPPER-GOLD RESOURCE</vt:lpstr>
      <vt:lpstr>2022 CASINO COPPER-GOLD RESOURCE</vt:lpstr>
      <vt:lpstr>NOTES</vt:lpstr>
      <vt:lpstr>NOTES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Rinfreschi</dc:creator>
  <cp:lastModifiedBy>Cameron Magee</cp:lastModifiedBy>
  <cp:revision>68</cp:revision>
  <cp:lastPrinted>2024-11-25T02:19:29Z</cp:lastPrinted>
  <dcterms:created xsi:type="dcterms:W3CDTF">2022-01-24T10:14:13Z</dcterms:created>
  <dcterms:modified xsi:type="dcterms:W3CDTF">2025-09-05T20:30:29Z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0x010100FED66D4761B644449CA24688C820984E</vt:lpwstr>
  </property>
  <property fmtid="{D5CDD505-2E9C-101B-9397-08002B2CF9AE}" pid="3" name="MediaServiceImageTags">
    <vt:lpwstr/>
  </property>
</Properties>
</file>