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6.xml" ContentType="application/vnd.openxmlformats-officedocument.presentationml.tags+xml"/>
  <Override PartName="/ppt/tags/tag17.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tags/tag18.xml" ContentType="application/vnd.openxmlformats-officedocument.presentationml.tag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handoutMasterIdLst>
    <p:handoutMasterId r:id="rId23"/>
  </p:handoutMasterIdLst>
  <p:sldIdLst>
    <p:sldId id="309" r:id="rId5"/>
    <p:sldId id="9992" r:id="rId6"/>
    <p:sldId id="9981" r:id="rId7"/>
    <p:sldId id="9986" r:id="rId8"/>
    <p:sldId id="9949" r:id="rId9"/>
    <p:sldId id="9950" r:id="rId10"/>
    <p:sldId id="9982" r:id="rId11"/>
    <p:sldId id="9948" r:id="rId12"/>
    <p:sldId id="9989" r:id="rId13"/>
    <p:sldId id="9991" r:id="rId14"/>
    <p:sldId id="9995" r:id="rId15"/>
    <p:sldId id="9952" r:id="rId16"/>
    <p:sldId id="9953" r:id="rId17"/>
    <p:sldId id="9988" r:id="rId18"/>
    <p:sldId id="358" r:id="rId19"/>
    <p:sldId id="9940" r:id="rId20"/>
    <p:sldId id="9929" r:id="rId21"/>
  </p:sldIdLst>
  <p:sldSz cx="12192000" cy="6858000"/>
  <p:notesSz cx="7010400" cy="92964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vestor Update Deck" id="{FA8E85AE-39D2-4528-A13B-C26510AC6603}">
          <p14:sldIdLst>
            <p14:sldId id="309"/>
            <p14:sldId id="9992"/>
            <p14:sldId id="9981"/>
            <p14:sldId id="9986"/>
            <p14:sldId id="9949"/>
            <p14:sldId id="9950"/>
            <p14:sldId id="9982"/>
            <p14:sldId id="9948"/>
            <p14:sldId id="9989"/>
            <p14:sldId id="9991"/>
            <p14:sldId id="9995"/>
            <p14:sldId id="9952"/>
            <p14:sldId id="9953"/>
            <p14:sldId id="9988"/>
            <p14:sldId id="358"/>
          </p14:sldIdLst>
        </p14:section>
        <p14:section name="Appendix" id="{B00785D9-6E10-44E1-B2F1-A4E063CFBA09}">
          <p14:sldIdLst>
            <p14:sldId id="9940"/>
            <p14:sldId id="992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7A760F-4C83-99BA-46A0-193978EA68BD}" name="Matthew Freeman" initials="MF" userId="S::matthew.freeman@galianogold.com::0fe67ede-1566-4d53-a1ec-bdbd37823cc1" providerId="AD"/>
  <p188:author id="{AF61252F-CB72-091B-6EEC-FEF8288F3584}" name="Kate Garlinge" initials="KG" userId="S::kate.garlinge@galianogold.com::fe682b23-3d80-44df-b2ac-7ffe5146df08" providerId="AD"/>
  <p188:author id="{E68C3B60-0736-6ACC-D7FA-AE61925B3777}" name="Krista Muhr" initials="KM" userId="S::krista.muhr@galianogold.com::31177982-4654-47bd-99e5-ae622101b90d" providerId="AD"/>
  <p188:author id="{1BC89C86-C0D9-DB38-E2A7-EE0482F2D57C}" name="Devon Thiara" initials="DT" userId="S::devon.thiara@galianogold.com::c3706438-679a-4f28-bcde-62cf7fc2624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A230"/>
    <a:srgbClr val="FFBC25"/>
    <a:srgbClr val="19AF2B"/>
    <a:srgbClr val="075384"/>
    <a:srgbClr val="000000"/>
    <a:srgbClr val="F2F2F2"/>
    <a:srgbClr val="E4E6E7"/>
    <a:srgbClr val="FAFAFA"/>
    <a:srgbClr val="C89C4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0C5097-8D66-4329-8060-136C56A3CDEE}" v="4" dt="2025-09-15T06:03:42.3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404" autoAdjust="0"/>
    <p:restoredTop sz="93515" autoAdjust="0"/>
  </p:normalViewPr>
  <p:slideViewPr>
    <p:cSldViewPr snapToGrid="0">
      <p:cViewPr varScale="1">
        <p:scale>
          <a:sx n="74" d="100"/>
          <a:sy n="74" d="100"/>
        </p:scale>
        <p:origin x="592" y="56"/>
      </p:cViewPr>
      <p:guideLst/>
    </p:cSldViewPr>
  </p:slideViewPr>
  <p:notesTextViewPr>
    <p:cViewPr>
      <p:scale>
        <a:sx n="1" d="1"/>
        <a:sy n="1" d="1"/>
      </p:scale>
      <p:origin x="0" y="0"/>
    </p:cViewPr>
  </p:notesTextViewPr>
  <p:sorterViewPr>
    <p:cViewPr varScale="1">
      <p:scale>
        <a:sx n="1" d="1"/>
        <a:sy n="1" d="1"/>
      </p:scale>
      <p:origin x="0" y="-2484"/>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Badylak" userId="9bd7662e-8b8d-4f34-a5be-cc5ee1008123" providerId="ADAL" clId="{5403F95B-6645-42A6-8F77-1A725F670AA1}"/>
    <pc:docChg chg="undo custSel modSld sldOrd">
      <pc:chgData name="Matt Badylak" userId="9bd7662e-8b8d-4f34-a5be-cc5ee1008123" providerId="ADAL" clId="{5403F95B-6645-42A6-8F77-1A725F670AA1}" dt="2025-09-15T13:03:09.799" v="296"/>
      <pc:docMkLst>
        <pc:docMk/>
      </pc:docMkLst>
      <pc:sldChg chg="modSp">
        <pc:chgData name="Matt Badylak" userId="9bd7662e-8b8d-4f34-a5be-cc5ee1008123" providerId="ADAL" clId="{5403F95B-6645-42A6-8F77-1A725F670AA1}" dt="2025-09-15T05:58:20.617" v="156" actId="207"/>
        <pc:sldMkLst>
          <pc:docMk/>
          <pc:sldMk cId="247487122" sldId="9948"/>
        </pc:sldMkLst>
        <pc:graphicFrameChg chg="mod">
          <ac:chgData name="Matt Badylak" userId="9bd7662e-8b8d-4f34-a5be-cc5ee1008123" providerId="ADAL" clId="{5403F95B-6645-42A6-8F77-1A725F670AA1}" dt="2025-09-15T05:58:20.617" v="156" actId="207"/>
          <ac:graphicFrameMkLst>
            <pc:docMk/>
            <pc:sldMk cId="247487122" sldId="9948"/>
            <ac:graphicFrameMk id="9" creationId="{E57F055D-6812-9446-C32B-2C6DFFCA96F8}"/>
          </ac:graphicFrameMkLst>
        </pc:graphicFrameChg>
      </pc:sldChg>
      <pc:sldChg chg="addSp delSp modSp mod">
        <pc:chgData name="Matt Badylak" userId="9bd7662e-8b8d-4f34-a5be-cc5ee1008123" providerId="ADAL" clId="{5403F95B-6645-42A6-8F77-1A725F670AA1}" dt="2025-09-15T06:06:00.866" v="285" actId="20577"/>
        <pc:sldMkLst>
          <pc:docMk/>
          <pc:sldMk cId="1891654917" sldId="9950"/>
        </pc:sldMkLst>
        <pc:spChg chg="mod">
          <ac:chgData name="Matt Badylak" userId="9bd7662e-8b8d-4f34-a5be-cc5ee1008123" providerId="ADAL" clId="{5403F95B-6645-42A6-8F77-1A725F670AA1}" dt="2025-09-15T06:06:00.866" v="285" actId="20577"/>
          <ac:spMkLst>
            <pc:docMk/>
            <pc:sldMk cId="1891654917" sldId="9950"/>
            <ac:spMk id="60" creationId="{433F27A8-2064-15EE-A5B7-293797A4D0BB}"/>
          </ac:spMkLst>
        </pc:spChg>
        <pc:spChg chg="add del mod">
          <ac:chgData name="Matt Badylak" userId="9bd7662e-8b8d-4f34-a5be-cc5ee1008123" providerId="ADAL" clId="{5403F95B-6645-42A6-8F77-1A725F670AA1}" dt="2025-09-15T06:05:48.366" v="284" actId="20577"/>
          <ac:spMkLst>
            <pc:docMk/>
            <pc:sldMk cId="1891654917" sldId="9950"/>
            <ac:spMk id="66" creationId="{4B6B897A-55AA-19DA-41C7-67E09991F2FC}"/>
          </ac:spMkLst>
        </pc:spChg>
        <pc:spChg chg="del">
          <ac:chgData name="Matt Badylak" userId="9bd7662e-8b8d-4f34-a5be-cc5ee1008123" providerId="ADAL" clId="{5403F95B-6645-42A6-8F77-1A725F670AA1}" dt="2025-09-15T05:53:34.826" v="35" actId="478"/>
          <ac:spMkLst>
            <pc:docMk/>
            <pc:sldMk cId="1891654917" sldId="9950"/>
            <ac:spMk id="69" creationId="{D79DC987-C0EB-BFF8-8FA6-6004AC68C0EA}"/>
          </ac:spMkLst>
        </pc:spChg>
      </pc:sldChg>
      <pc:sldChg chg="ord">
        <pc:chgData name="Matt Badylak" userId="9bd7662e-8b8d-4f34-a5be-cc5ee1008123" providerId="ADAL" clId="{5403F95B-6645-42A6-8F77-1A725F670AA1}" dt="2025-09-15T13:02:44.874" v="292"/>
        <pc:sldMkLst>
          <pc:docMk/>
          <pc:sldMk cId="1002300519" sldId="9952"/>
        </pc:sldMkLst>
      </pc:sldChg>
      <pc:sldChg chg="ord">
        <pc:chgData name="Matt Badylak" userId="9bd7662e-8b8d-4f34-a5be-cc5ee1008123" providerId="ADAL" clId="{5403F95B-6645-42A6-8F77-1A725F670AA1}" dt="2025-09-15T13:02:50.280" v="294"/>
        <pc:sldMkLst>
          <pc:docMk/>
          <pc:sldMk cId="3787854814" sldId="9953"/>
        </pc:sldMkLst>
      </pc:sldChg>
      <pc:sldChg chg="addSp modSp mod">
        <pc:chgData name="Matt Badylak" userId="9bd7662e-8b8d-4f34-a5be-cc5ee1008123" providerId="ADAL" clId="{5403F95B-6645-42A6-8F77-1A725F670AA1}" dt="2025-09-15T05:57:22.104" v="155" actId="1076"/>
        <pc:sldMkLst>
          <pc:docMk/>
          <pc:sldMk cId="332420064" sldId="9982"/>
        </pc:sldMkLst>
        <pc:spChg chg="add mod">
          <ac:chgData name="Matt Badylak" userId="9bd7662e-8b8d-4f34-a5be-cc5ee1008123" providerId="ADAL" clId="{5403F95B-6645-42A6-8F77-1A725F670AA1}" dt="2025-09-15T05:57:08.116" v="152" actId="1076"/>
          <ac:spMkLst>
            <pc:docMk/>
            <pc:sldMk cId="332420064" sldId="9982"/>
            <ac:spMk id="5" creationId="{71414053-9402-0110-237C-26161F1AA164}"/>
          </ac:spMkLst>
        </pc:spChg>
        <pc:spChg chg="add mod">
          <ac:chgData name="Matt Badylak" userId="9bd7662e-8b8d-4f34-a5be-cc5ee1008123" providerId="ADAL" clId="{5403F95B-6645-42A6-8F77-1A725F670AA1}" dt="2025-09-15T05:57:02.413" v="151" actId="1076"/>
          <ac:spMkLst>
            <pc:docMk/>
            <pc:sldMk cId="332420064" sldId="9982"/>
            <ac:spMk id="9" creationId="{AB3C782B-F447-71E9-3F71-768A5592E50C}"/>
          </ac:spMkLst>
        </pc:spChg>
        <pc:picChg chg="mod">
          <ac:chgData name="Matt Badylak" userId="9bd7662e-8b8d-4f34-a5be-cc5ee1008123" providerId="ADAL" clId="{5403F95B-6645-42A6-8F77-1A725F670AA1}" dt="2025-09-15T05:57:16.937" v="154" actId="1076"/>
          <ac:picMkLst>
            <pc:docMk/>
            <pc:sldMk cId="332420064" sldId="9982"/>
            <ac:picMk id="17" creationId="{3CCA4F61-2121-B38C-F239-C74A9BD0368D}"/>
          </ac:picMkLst>
        </pc:picChg>
        <pc:picChg chg="mod">
          <ac:chgData name="Matt Badylak" userId="9bd7662e-8b8d-4f34-a5be-cc5ee1008123" providerId="ADAL" clId="{5403F95B-6645-42A6-8F77-1A725F670AA1}" dt="2025-09-15T05:57:22.104" v="155" actId="1076"/>
          <ac:picMkLst>
            <pc:docMk/>
            <pc:sldMk cId="332420064" sldId="9982"/>
            <ac:picMk id="19" creationId="{344790DB-3605-C47B-6E50-6FF0C7BED431}"/>
          </ac:picMkLst>
        </pc:picChg>
      </pc:sldChg>
      <pc:sldChg chg="modSp mod ord">
        <pc:chgData name="Matt Badylak" userId="9bd7662e-8b8d-4f34-a5be-cc5ee1008123" providerId="ADAL" clId="{5403F95B-6645-42A6-8F77-1A725F670AA1}" dt="2025-09-15T13:03:09.799" v="296"/>
        <pc:sldMkLst>
          <pc:docMk/>
          <pc:sldMk cId="16654759" sldId="9986"/>
        </pc:sldMkLst>
        <pc:spChg chg="mod">
          <ac:chgData name="Matt Badylak" userId="9bd7662e-8b8d-4f34-a5be-cc5ee1008123" providerId="ADAL" clId="{5403F95B-6645-42A6-8F77-1A725F670AA1}" dt="2025-09-15T06:02:17.128" v="235" actId="20577"/>
          <ac:spMkLst>
            <pc:docMk/>
            <pc:sldMk cId="16654759" sldId="9986"/>
            <ac:spMk id="31" creationId="{2E4CD4DF-7D87-14C1-B9F4-B3DD606E6E29}"/>
          </ac:spMkLst>
        </pc:spChg>
      </pc:sldChg>
      <pc:sldChg chg="modSp mod">
        <pc:chgData name="Matt Badylak" userId="9bd7662e-8b8d-4f34-a5be-cc5ee1008123" providerId="ADAL" clId="{5403F95B-6645-42A6-8F77-1A725F670AA1}" dt="2025-09-15T06:01:45.568" v="230" actId="20577"/>
        <pc:sldMkLst>
          <pc:docMk/>
          <pc:sldMk cId="1623882277" sldId="9988"/>
        </pc:sldMkLst>
        <pc:spChg chg="mod">
          <ac:chgData name="Matt Badylak" userId="9bd7662e-8b8d-4f34-a5be-cc5ee1008123" providerId="ADAL" clId="{5403F95B-6645-42A6-8F77-1A725F670AA1}" dt="2025-09-15T06:01:45.568" v="230" actId="20577"/>
          <ac:spMkLst>
            <pc:docMk/>
            <pc:sldMk cId="1623882277" sldId="9988"/>
            <ac:spMk id="5" creationId="{9F7CC1E8-F2BA-CD5B-FC86-F7F92B6FF58F}"/>
          </ac:spMkLst>
        </pc:spChg>
      </pc:sldChg>
      <pc:sldChg chg="modSp mod">
        <pc:chgData name="Matt Badylak" userId="9bd7662e-8b8d-4f34-a5be-cc5ee1008123" providerId="ADAL" clId="{5403F95B-6645-42A6-8F77-1A725F670AA1}" dt="2025-09-15T06:16:54.910" v="286" actId="1035"/>
        <pc:sldMkLst>
          <pc:docMk/>
          <pc:sldMk cId="2886969861" sldId="9989"/>
        </pc:sldMkLst>
        <pc:picChg chg="mod">
          <ac:chgData name="Matt Badylak" userId="9bd7662e-8b8d-4f34-a5be-cc5ee1008123" providerId="ADAL" clId="{5403F95B-6645-42A6-8F77-1A725F670AA1}" dt="2025-09-15T06:16:54.910" v="286" actId="1035"/>
          <ac:picMkLst>
            <pc:docMk/>
            <pc:sldMk cId="2886969861" sldId="9989"/>
            <ac:picMk id="3" creationId="{AABCC172-42A2-2224-16E1-F076E994FD76}"/>
          </ac:picMkLst>
        </pc:picChg>
      </pc:sldChg>
      <pc:sldChg chg="addSp modSp mod">
        <pc:chgData name="Matt Badylak" userId="9bd7662e-8b8d-4f34-a5be-cc5ee1008123" providerId="ADAL" clId="{5403F95B-6645-42A6-8F77-1A725F670AA1}" dt="2025-09-15T06:05:08.989" v="248" actId="1076"/>
        <pc:sldMkLst>
          <pc:docMk/>
          <pc:sldMk cId="3427540601" sldId="9995"/>
        </pc:sldMkLst>
        <pc:spChg chg="add mod">
          <ac:chgData name="Matt Badylak" userId="9bd7662e-8b8d-4f34-a5be-cc5ee1008123" providerId="ADAL" clId="{5403F95B-6645-42A6-8F77-1A725F670AA1}" dt="2025-09-15T06:05:08.989" v="248" actId="1076"/>
          <ac:spMkLst>
            <pc:docMk/>
            <pc:sldMk cId="3427540601" sldId="9995"/>
            <ac:spMk id="3" creationId="{E888A0E7-881F-2724-9D16-6CA38D70E724}"/>
          </ac:spMkLst>
        </pc:spChg>
        <pc:cxnChg chg="add mod">
          <ac:chgData name="Matt Badylak" userId="9bd7662e-8b8d-4f34-a5be-cc5ee1008123" providerId="ADAL" clId="{5403F95B-6645-42A6-8F77-1A725F670AA1}" dt="2025-09-15T06:04:35.724" v="244" actId="1582"/>
          <ac:cxnSpMkLst>
            <pc:docMk/>
            <pc:sldMk cId="3427540601" sldId="9995"/>
            <ac:cxnSpMk id="8" creationId="{9C15EB1D-5B9A-6786-95FB-3CBD1349452B}"/>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KristaMuhr\AppData\Local\Microsoft\Windows\INetCache\Content.Outlook\34QB4X2Q\AISC%20Margin%20-%20Trailing%204%20Quarter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49174409433874"/>
          <c:y val="0.14353277802980277"/>
          <c:w val="0.66823490213114123"/>
          <c:h val="0.78912065504178874"/>
        </c:manualLayout>
      </c:layout>
      <c:pieChart>
        <c:varyColors val="1"/>
        <c:ser>
          <c:idx val="0"/>
          <c:order val="0"/>
          <c:tx>
            <c:strRef>
              <c:f>Sheet1!$B$1</c:f>
              <c:strCache>
                <c:ptCount val="1"/>
                <c:pt idx="0">
                  <c:v>Sales</c:v>
                </c:pt>
              </c:strCache>
            </c:strRef>
          </c:tx>
          <c:spPr>
            <a:ln>
              <a:noFill/>
            </a:ln>
          </c:spPr>
          <c:explosion val="6"/>
          <c:dPt>
            <c:idx val="0"/>
            <c:bubble3D val="0"/>
            <c:spPr>
              <a:solidFill>
                <a:schemeClr val="accent1"/>
              </a:solidFill>
              <a:ln w="19050">
                <a:noFill/>
              </a:ln>
              <a:effectLst/>
            </c:spPr>
            <c:extLst>
              <c:ext xmlns:c16="http://schemas.microsoft.com/office/drawing/2014/chart" uri="{C3380CC4-5D6E-409C-BE32-E72D297353CC}">
                <c16:uniqueId val="{00000001-9F21-41B3-BE89-9E14719C4E9B}"/>
              </c:ext>
            </c:extLst>
          </c:dPt>
          <c:dPt>
            <c:idx val="1"/>
            <c:bubble3D val="0"/>
            <c:spPr>
              <a:solidFill>
                <a:schemeClr val="accent2"/>
              </a:solidFill>
              <a:ln w="19050">
                <a:noFill/>
              </a:ln>
              <a:effectLst/>
            </c:spPr>
            <c:extLst>
              <c:ext xmlns:c16="http://schemas.microsoft.com/office/drawing/2014/chart" uri="{C3380CC4-5D6E-409C-BE32-E72D297353CC}">
                <c16:uniqueId val="{00000003-9F21-41B3-BE89-9E14719C4E9B}"/>
              </c:ext>
            </c:extLst>
          </c:dPt>
          <c:dPt>
            <c:idx val="2"/>
            <c:bubble3D val="0"/>
            <c:spPr>
              <a:solidFill>
                <a:schemeClr val="tx2">
                  <a:lumMod val="75000"/>
                </a:schemeClr>
              </a:solidFill>
              <a:ln w="19050">
                <a:noFill/>
              </a:ln>
              <a:effectLst/>
            </c:spPr>
            <c:extLst>
              <c:ext xmlns:c16="http://schemas.microsoft.com/office/drawing/2014/chart" uri="{C3380CC4-5D6E-409C-BE32-E72D297353CC}">
                <c16:uniqueId val="{00000005-9F21-41B3-BE89-9E14719C4E9B}"/>
              </c:ext>
            </c:extLst>
          </c:dPt>
          <c:dPt>
            <c:idx val="3"/>
            <c:bubble3D val="0"/>
            <c:spPr>
              <a:solidFill>
                <a:schemeClr val="accent6"/>
              </a:solidFill>
              <a:ln w="19050">
                <a:noFill/>
              </a:ln>
              <a:effectLst/>
            </c:spPr>
            <c:extLst>
              <c:ext xmlns:c16="http://schemas.microsoft.com/office/drawing/2014/chart" uri="{C3380CC4-5D6E-409C-BE32-E72D297353CC}">
                <c16:uniqueId val="{00000007-9F21-41B3-BE89-9E14719C4E9B}"/>
              </c:ext>
            </c:extLst>
          </c:dPt>
          <c:dPt>
            <c:idx val="4"/>
            <c:bubble3D val="0"/>
            <c:spPr>
              <a:solidFill>
                <a:schemeClr val="accent5"/>
              </a:solidFill>
              <a:ln w="19050">
                <a:noFill/>
              </a:ln>
              <a:effectLst/>
            </c:spPr>
            <c:extLst>
              <c:ext xmlns:c16="http://schemas.microsoft.com/office/drawing/2014/chart" uri="{C3380CC4-5D6E-409C-BE32-E72D297353CC}">
                <c16:uniqueId val="{00000009-6171-46DB-AA36-F281453F2B9B}"/>
              </c:ext>
            </c:extLst>
          </c:dPt>
          <c:dLbls>
            <c:dLbl>
              <c:idx val="0"/>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F21-41B3-BE89-9E14719C4E9B}"/>
                </c:ext>
              </c:extLst>
            </c:dLbl>
            <c:dLbl>
              <c:idx val="1"/>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F21-41B3-BE89-9E14719C4E9B}"/>
                </c:ext>
              </c:extLst>
            </c:dLbl>
            <c:dLbl>
              <c:idx val="2"/>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F21-41B3-BE89-9E14719C4E9B}"/>
                </c:ext>
              </c:extLst>
            </c:dLbl>
            <c:dLbl>
              <c:idx val="3"/>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F21-41B3-BE89-9E14719C4E9B}"/>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2">
                        <a:lumMod val="25000"/>
                      </a:schemeClr>
                    </a:solidFill>
                    <a:latin typeface="+mj-lt"/>
                    <a:ea typeface="+mn-ea"/>
                    <a:cs typeface="+mn-cs"/>
                  </a:defRPr>
                </a:pPr>
                <a:endParaRPr lang="en-US"/>
              </a:p>
            </c:txPr>
            <c:dLblPos val="outEnd"/>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4"/>
                <c:pt idx="0">
                  <c:v>Retail</c:v>
                </c:pt>
                <c:pt idx="1">
                  <c:v>Gold Fields</c:v>
                </c:pt>
                <c:pt idx="2">
                  <c:v>Institutional</c:v>
                </c:pt>
                <c:pt idx="3">
                  <c:v>Equinox</c:v>
                </c:pt>
              </c:strCache>
            </c:strRef>
          </c:cat>
          <c:val>
            <c:numRef>
              <c:f>Sheet1!$B$2:$B$6</c:f>
              <c:numCache>
                <c:formatCode>General</c:formatCode>
                <c:ptCount val="5"/>
                <c:pt idx="0">
                  <c:v>20</c:v>
                </c:pt>
                <c:pt idx="1">
                  <c:v>20</c:v>
                </c:pt>
                <c:pt idx="2">
                  <c:v>47</c:v>
                </c:pt>
                <c:pt idx="3">
                  <c:v>11</c:v>
                </c:pt>
              </c:numCache>
            </c:numRef>
          </c:val>
          <c:extLst>
            <c:ext xmlns:c16="http://schemas.microsoft.com/office/drawing/2014/chart" uri="{C3380CC4-5D6E-409C-BE32-E72D297353CC}">
              <c16:uniqueId val="{00000008-9F21-41B3-BE89-9E14719C4E9B}"/>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444225721784776"/>
          <c:y val="5.0925925925925923E-2"/>
          <c:w val="0.80937948381452318"/>
          <c:h val="0.73577136191309422"/>
        </c:manualLayout>
      </c:layout>
      <c:barChart>
        <c:barDir val="col"/>
        <c:grouping val="clustered"/>
        <c:varyColors val="0"/>
        <c:ser>
          <c:idx val="5"/>
          <c:order val="5"/>
          <c:tx>
            <c:strRef>
              <c:f>Sheet1!$A$12</c:f>
              <c:strCache>
                <c:ptCount val="1"/>
                <c:pt idx="0">
                  <c:v>Cash balance</c:v>
                </c:pt>
              </c:strCache>
            </c:strRef>
          </c:tx>
          <c:spPr>
            <a:solidFill>
              <a:schemeClr val="accent1"/>
            </a:solidFill>
            <a:ln>
              <a:solidFill>
                <a:srgbClr val="00206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Sheet1!$B$6:$E$6</c:f>
              <c:strCache>
                <c:ptCount val="4"/>
                <c:pt idx="0">
                  <c:v>Q3 2024</c:v>
                </c:pt>
                <c:pt idx="1">
                  <c:v>Q4 2024</c:v>
                </c:pt>
                <c:pt idx="2">
                  <c:v>Q1 2025</c:v>
                </c:pt>
                <c:pt idx="3">
                  <c:v>Q2 2025</c:v>
                </c:pt>
              </c:strCache>
            </c:strRef>
          </c:cat>
          <c:val>
            <c:numRef>
              <c:f>Sheet1!$B$12:$E$12</c:f>
              <c:numCache>
                <c:formatCode>_(* #,##0_);_(* \(#,##0\);_(* "-"??_);_(@_)</c:formatCode>
                <c:ptCount val="4"/>
                <c:pt idx="0">
                  <c:v>121</c:v>
                </c:pt>
                <c:pt idx="1">
                  <c:v>106</c:v>
                </c:pt>
                <c:pt idx="2">
                  <c:v>106</c:v>
                </c:pt>
                <c:pt idx="3">
                  <c:v>115</c:v>
                </c:pt>
              </c:numCache>
            </c:numRef>
          </c:val>
          <c:extLst>
            <c:ext xmlns:c16="http://schemas.microsoft.com/office/drawing/2014/chart" uri="{C3380CC4-5D6E-409C-BE32-E72D297353CC}">
              <c16:uniqueId val="{00000000-13B4-4DF6-9675-50C850DF76A2}"/>
            </c:ext>
          </c:extLst>
        </c:ser>
        <c:dLbls>
          <c:showLegendKey val="0"/>
          <c:showVal val="0"/>
          <c:showCatName val="0"/>
          <c:showSerName val="0"/>
          <c:showPercent val="0"/>
          <c:showBubbleSize val="0"/>
        </c:dLbls>
        <c:gapWidth val="50"/>
        <c:axId val="1468027247"/>
        <c:axId val="1468028207"/>
        <c:extLst>
          <c:ext xmlns:c15="http://schemas.microsoft.com/office/drawing/2012/chart" uri="{02D57815-91ED-43cb-92C2-25804820EDAC}">
            <c15:filteredBarSeries>
              <c15:ser>
                <c:idx val="0"/>
                <c:order val="0"/>
                <c:tx>
                  <c:strRef>
                    <c:extLst>
                      <c:ext uri="{02D57815-91ED-43cb-92C2-25804820EDAC}">
                        <c15:formulaRef>
                          <c15:sqref>Sheet1!$A$7</c15:sqref>
                        </c15:formulaRef>
                      </c:ext>
                    </c:extLst>
                    <c:strCache>
                      <c:ptCount val="1"/>
                      <c:pt idx="0">
                        <c:v>Avg realized Au price</c:v>
                      </c:pt>
                    </c:strCache>
                  </c:strRef>
                </c:tx>
                <c:spPr>
                  <a:solidFill>
                    <a:schemeClr val="accent1"/>
                  </a:solidFill>
                  <a:ln>
                    <a:noFill/>
                  </a:ln>
                  <a:effectLst/>
                </c:spPr>
                <c:invertIfNegative val="0"/>
                <c:cat>
                  <c:strRef>
                    <c:extLst>
                      <c:ext uri="{02D57815-91ED-43cb-92C2-25804820EDAC}">
                        <c15:formulaRef>
                          <c15:sqref>Sheet1!$B$6:$E$6</c15:sqref>
                        </c15:formulaRef>
                      </c:ext>
                    </c:extLst>
                    <c:strCache>
                      <c:ptCount val="4"/>
                      <c:pt idx="0">
                        <c:v>Q3 2024</c:v>
                      </c:pt>
                      <c:pt idx="1">
                        <c:v>Q4 2024</c:v>
                      </c:pt>
                      <c:pt idx="2">
                        <c:v>Q1 2025</c:v>
                      </c:pt>
                      <c:pt idx="3">
                        <c:v>Q2 2025</c:v>
                      </c:pt>
                    </c:strCache>
                  </c:strRef>
                </c:cat>
                <c:val>
                  <c:numRef>
                    <c:extLst>
                      <c:ext uri="{02D57815-91ED-43cb-92C2-25804820EDAC}">
                        <c15:formulaRef>
                          <c15:sqref>Sheet1!$B$7:$E$7</c15:sqref>
                        </c15:formulaRef>
                      </c:ext>
                    </c:extLst>
                    <c:numCache>
                      <c:formatCode>_(* #,##0_);_(* \(#,##0\);_(* "-"??_);_(@_)</c:formatCode>
                      <c:ptCount val="4"/>
                      <c:pt idx="0">
                        <c:v>2446</c:v>
                      </c:pt>
                      <c:pt idx="1">
                        <c:v>2609</c:v>
                      </c:pt>
                      <c:pt idx="2">
                        <c:v>2833</c:v>
                      </c:pt>
                      <c:pt idx="3">
                        <c:v>3317</c:v>
                      </c:pt>
                    </c:numCache>
                  </c:numRef>
                </c:val>
                <c:extLst>
                  <c:ext xmlns:c16="http://schemas.microsoft.com/office/drawing/2014/chart" uri="{C3380CC4-5D6E-409C-BE32-E72D297353CC}">
                    <c16:uniqueId val="{00000004-13B4-4DF6-9675-50C850DF76A2}"/>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Sheet1!$A$8</c15:sqref>
                        </c15:formulaRef>
                      </c:ext>
                    </c:extLst>
                    <c:strCache>
                      <c:ptCount val="1"/>
                      <c:pt idx="0">
                        <c:v>AISC</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Sheet1!$B$6:$E$6</c15:sqref>
                        </c15:formulaRef>
                      </c:ext>
                    </c:extLst>
                    <c:strCache>
                      <c:ptCount val="4"/>
                      <c:pt idx="0">
                        <c:v>Q3 2024</c:v>
                      </c:pt>
                      <c:pt idx="1">
                        <c:v>Q4 2024</c:v>
                      </c:pt>
                      <c:pt idx="2">
                        <c:v>Q1 2025</c:v>
                      </c:pt>
                      <c:pt idx="3">
                        <c:v>Q2 2025</c:v>
                      </c:pt>
                    </c:strCache>
                  </c:strRef>
                </c:cat>
                <c:val>
                  <c:numRef>
                    <c:extLst xmlns:c15="http://schemas.microsoft.com/office/drawing/2012/chart">
                      <c:ext xmlns:c15="http://schemas.microsoft.com/office/drawing/2012/chart" uri="{02D57815-91ED-43cb-92C2-25804820EDAC}">
                        <c15:formulaRef>
                          <c15:sqref>Sheet1!$B$8:$E$8</c15:sqref>
                        </c15:formulaRef>
                      </c:ext>
                    </c:extLst>
                    <c:numCache>
                      <c:formatCode>_(* #,##0_);_(* \(#,##0\);_(* "-"??_);_(@_)</c:formatCode>
                      <c:ptCount val="4"/>
                      <c:pt idx="0">
                        <c:v>2161</c:v>
                      </c:pt>
                      <c:pt idx="1">
                        <c:v>2638</c:v>
                      </c:pt>
                      <c:pt idx="2">
                        <c:v>2501</c:v>
                      </c:pt>
                      <c:pt idx="3">
                        <c:v>2251</c:v>
                      </c:pt>
                    </c:numCache>
                  </c:numRef>
                </c:val>
                <c:extLst xmlns:c15="http://schemas.microsoft.com/office/drawing/2012/chart">
                  <c:ext xmlns:c16="http://schemas.microsoft.com/office/drawing/2014/chart" uri="{C3380CC4-5D6E-409C-BE32-E72D297353CC}">
                    <c16:uniqueId val="{00000005-13B4-4DF6-9675-50C850DF76A2}"/>
                  </c:ext>
                </c:extLst>
              </c15:ser>
            </c15:filteredBarSeries>
          </c:ext>
        </c:extLst>
      </c:barChart>
      <c:lineChart>
        <c:grouping val="standard"/>
        <c:varyColors val="0"/>
        <c:ser>
          <c:idx val="4"/>
          <c:order val="4"/>
          <c:tx>
            <c:strRef>
              <c:f>Sheet1!$A$11</c:f>
              <c:strCache>
                <c:ptCount val="1"/>
                <c:pt idx="0">
                  <c:v>AISC margin after ZCC</c:v>
                </c:pt>
              </c:strCache>
            </c:strRef>
          </c:tx>
          <c:spPr>
            <a:ln w="28575" cap="rnd">
              <a:solidFill>
                <a:srgbClr val="FFC000"/>
              </a:solidFill>
              <a:round/>
            </a:ln>
            <a:effectLst/>
          </c:spPr>
          <c:marker>
            <c:symbol val="none"/>
          </c:marker>
          <c:dLbls>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1-13B4-4DF6-9675-50C850DF76A2}"/>
                </c:ext>
              </c:extLst>
            </c:dLbl>
            <c:dLbl>
              <c:idx val="1"/>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2-13B4-4DF6-9675-50C850DF76A2}"/>
                </c:ext>
              </c:extLst>
            </c:dLbl>
            <c:dLbl>
              <c:idx val="2"/>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0-2E8D-4D3F-A471-318DF1A564E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Sheet1!$B$6:$E$6</c:f>
              <c:strCache>
                <c:ptCount val="4"/>
                <c:pt idx="0">
                  <c:v>Q3 2024</c:v>
                </c:pt>
                <c:pt idx="1">
                  <c:v>Q4 2024</c:v>
                </c:pt>
                <c:pt idx="2">
                  <c:v>Q1 2025</c:v>
                </c:pt>
                <c:pt idx="3">
                  <c:v>Q2 2025</c:v>
                </c:pt>
              </c:strCache>
            </c:strRef>
          </c:cat>
          <c:val>
            <c:numRef>
              <c:f>Sheet1!$B$11:$E$11</c:f>
              <c:numCache>
                <c:formatCode>_(* #,##0_);_(* \(#,##0\);_(* "-"??_);_(@_)</c:formatCode>
                <c:ptCount val="4"/>
                <c:pt idx="0">
                  <c:v>210</c:v>
                </c:pt>
                <c:pt idx="1">
                  <c:v>-201</c:v>
                </c:pt>
                <c:pt idx="2">
                  <c:v>150</c:v>
                </c:pt>
                <c:pt idx="3">
                  <c:v>701</c:v>
                </c:pt>
              </c:numCache>
            </c:numRef>
          </c:val>
          <c:smooth val="0"/>
          <c:extLst>
            <c:ext xmlns:c16="http://schemas.microsoft.com/office/drawing/2014/chart" uri="{C3380CC4-5D6E-409C-BE32-E72D297353CC}">
              <c16:uniqueId val="{00000003-13B4-4DF6-9675-50C850DF76A2}"/>
            </c:ext>
          </c:extLst>
        </c:ser>
        <c:dLbls>
          <c:showLegendKey val="0"/>
          <c:showVal val="0"/>
          <c:showCatName val="0"/>
          <c:showSerName val="0"/>
          <c:showPercent val="0"/>
          <c:showBubbleSize val="0"/>
        </c:dLbls>
        <c:marker val="1"/>
        <c:smooth val="0"/>
        <c:axId val="1415387231"/>
        <c:axId val="1415381951"/>
        <c:extLst>
          <c:ext xmlns:c15="http://schemas.microsoft.com/office/drawing/2012/chart" uri="{02D57815-91ED-43cb-92C2-25804820EDAC}">
            <c15:filteredLineSeries>
              <c15:ser>
                <c:idx val="2"/>
                <c:order val="2"/>
                <c:tx>
                  <c:strRef>
                    <c:extLst>
                      <c:ext uri="{02D57815-91ED-43cb-92C2-25804820EDAC}">
                        <c15:formulaRef>
                          <c15:sqref>Sheet1!$A$9</c15:sqref>
                        </c15:formulaRef>
                      </c:ext>
                    </c:extLst>
                    <c:strCache>
                      <c:ptCount val="1"/>
                      <c:pt idx="0">
                        <c:v>AISC margin</c:v>
                      </c:pt>
                    </c:strCache>
                  </c:strRef>
                </c:tx>
                <c:spPr>
                  <a:ln w="28575" cap="rnd">
                    <a:solidFill>
                      <a:schemeClr val="accent3"/>
                    </a:solidFill>
                    <a:round/>
                  </a:ln>
                  <a:effectLst/>
                </c:spPr>
                <c:marker>
                  <c:symbol val="none"/>
                </c:marker>
                <c:cat>
                  <c:strRef>
                    <c:extLst>
                      <c:ext uri="{02D57815-91ED-43cb-92C2-25804820EDAC}">
                        <c15:formulaRef>
                          <c15:sqref>Sheet1!$B$6:$E$6</c15:sqref>
                        </c15:formulaRef>
                      </c:ext>
                    </c:extLst>
                    <c:strCache>
                      <c:ptCount val="4"/>
                      <c:pt idx="0">
                        <c:v>Q3 2024</c:v>
                      </c:pt>
                      <c:pt idx="1">
                        <c:v>Q4 2024</c:v>
                      </c:pt>
                      <c:pt idx="2">
                        <c:v>Q1 2025</c:v>
                      </c:pt>
                      <c:pt idx="3">
                        <c:v>Q2 2025</c:v>
                      </c:pt>
                    </c:strCache>
                  </c:strRef>
                </c:cat>
                <c:val>
                  <c:numRef>
                    <c:extLst>
                      <c:ext uri="{02D57815-91ED-43cb-92C2-25804820EDAC}">
                        <c15:formulaRef>
                          <c15:sqref>Sheet1!$B$9:$E$9</c15:sqref>
                        </c15:formulaRef>
                      </c:ext>
                    </c:extLst>
                    <c:numCache>
                      <c:formatCode>_(* #,##0_);_(* \(#,##0\);_(* "-"??_);_(@_)</c:formatCode>
                      <c:ptCount val="4"/>
                      <c:pt idx="0">
                        <c:v>285</c:v>
                      </c:pt>
                      <c:pt idx="1">
                        <c:v>-29</c:v>
                      </c:pt>
                      <c:pt idx="2">
                        <c:v>332</c:v>
                      </c:pt>
                      <c:pt idx="3">
                        <c:v>1066</c:v>
                      </c:pt>
                    </c:numCache>
                  </c:numRef>
                </c:val>
                <c:smooth val="0"/>
                <c:extLst>
                  <c:ext xmlns:c16="http://schemas.microsoft.com/office/drawing/2014/chart" uri="{C3380CC4-5D6E-409C-BE32-E72D297353CC}">
                    <c16:uniqueId val="{00000006-13B4-4DF6-9675-50C850DF76A2}"/>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Sheet1!$A$10</c15:sqref>
                        </c15:formulaRef>
                      </c:ext>
                    </c:extLst>
                    <c:strCache>
                      <c:ptCount val="1"/>
                      <c:pt idx="0">
                        <c:v>Hedging losses per oz sold</c:v>
                      </c:pt>
                    </c:strCache>
                  </c:strRef>
                </c:tx>
                <c:spPr>
                  <a:ln w="28575" cap="rnd">
                    <a:solidFill>
                      <a:schemeClr val="accent4"/>
                    </a:solidFill>
                    <a:round/>
                  </a:ln>
                  <a:effectLst/>
                </c:spPr>
                <c:marker>
                  <c:symbol val="none"/>
                </c:marker>
                <c:cat>
                  <c:strRef>
                    <c:extLst xmlns:c15="http://schemas.microsoft.com/office/drawing/2012/chart">
                      <c:ext xmlns:c15="http://schemas.microsoft.com/office/drawing/2012/chart" uri="{02D57815-91ED-43cb-92C2-25804820EDAC}">
                        <c15:formulaRef>
                          <c15:sqref>Sheet1!$B$6:$E$6</c15:sqref>
                        </c15:formulaRef>
                      </c:ext>
                    </c:extLst>
                    <c:strCache>
                      <c:ptCount val="4"/>
                      <c:pt idx="0">
                        <c:v>Q3 2024</c:v>
                      </c:pt>
                      <c:pt idx="1">
                        <c:v>Q4 2024</c:v>
                      </c:pt>
                      <c:pt idx="2">
                        <c:v>Q1 2025</c:v>
                      </c:pt>
                      <c:pt idx="3">
                        <c:v>Q2 2025</c:v>
                      </c:pt>
                    </c:strCache>
                  </c:strRef>
                </c:cat>
                <c:val>
                  <c:numRef>
                    <c:extLst xmlns:c15="http://schemas.microsoft.com/office/drawing/2012/chart">
                      <c:ext xmlns:c15="http://schemas.microsoft.com/office/drawing/2012/chart" uri="{02D57815-91ED-43cb-92C2-25804820EDAC}">
                        <c15:formulaRef>
                          <c15:sqref>Sheet1!$B$10:$E$10</c15:sqref>
                        </c15:formulaRef>
                      </c:ext>
                    </c:extLst>
                    <c:numCache>
                      <c:formatCode>_(* #,##0_);_(* \(#,##0\);_(* "-"??_);_(@_)</c:formatCode>
                      <c:ptCount val="4"/>
                      <c:pt idx="0">
                        <c:v>-75</c:v>
                      </c:pt>
                      <c:pt idx="1">
                        <c:v>-172</c:v>
                      </c:pt>
                      <c:pt idx="2">
                        <c:v>-182</c:v>
                      </c:pt>
                      <c:pt idx="3">
                        <c:v>-365</c:v>
                      </c:pt>
                    </c:numCache>
                  </c:numRef>
                </c:val>
                <c:smooth val="0"/>
                <c:extLst xmlns:c15="http://schemas.microsoft.com/office/drawing/2012/chart">
                  <c:ext xmlns:c16="http://schemas.microsoft.com/office/drawing/2014/chart" uri="{C3380CC4-5D6E-409C-BE32-E72D297353CC}">
                    <c16:uniqueId val="{00000007-13B4-4DF6-9675-50C850DF76A2}"/>
                  </c:ext>
                </c:extLst>
              </c15:ser>
            </c15:filteredLineSeries>
          </c:ext>
        </c:extLst>
      </c:lineChart>
      <c:catAx>
        <c:axId val="14680272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68028207"/>
        <c:crosses val="autoZero"/>
        <c:auto val="1"/>
        <c:lblAlgn val="ctr"/>
        <c:lblOffset val="100"/>
        <c:noMultiLvlLbl val="0"/>
      </c:catAx>
      <c:valAx>
        <c:axId val="1468028207"/>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CA" sz="1400" dirty="0"/>
                  <a:t>Consolidated Cash* (US$M)</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68027247"/>
        <c:crosses val="autoZero"/>
        <c:crossBetween val="between"/>
      </c:valAx>
      <c:valAx>
        <c:axId val="1415381951"/>
        <c:scaling>
          <c:orientation val="minMax"/>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CA" sz="1400" dirty="0"/>
                  <a:t>AISC Margin</a:t>
                </a:r>
                <a:r>
                  <a:rPr lang="en-CA" sz="1400" baseline="0" dirty="0"/>
                  <a:t> after ZCC** ($/oz)</a:t>
                </a:r>
                <a:endParaRPr lang="en-CA" sz="1400" dirty="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CA"/>
            </a:p>
          </c:txPr>
        </c:title>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15387231"/>
        <c:crosses val="max"/>
        <c:crossBetween val="between"/>
      </c:valAx>
      <c:catAx>
        <c:axId val="1415387231"/>
        <c:scaling>
          <c:orientation val="minMax"/>
        </c:scaling>
        <c:delete val="1"/>
        <c:axPos val="b"/>
        <c:numFmt formatCode="General" sourceLinked="1"/>
        <c:majorTickMark val="out"/>
        <c:minorTickMark val="none"/>
        <c:tickLblPos val="nextTo"/>
        <c:crossAx val="1415381951"/>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accent1"/>
                </a:solidFill>
                <a:latin typeface="+mj-lt"/>
                <a:ea typeface="+mn-ea"/>
                <a:cs typeface="+mn-cs"/>
              </a:defRPr>
            </a:pPr>
            <a:r>
              <a:rPr lang="en-CA" b="1" dirty="0">
                <a:solidFill>
                  <a:schemeClr val="accent1"/>
                </a:solidFill>
                <a:latin typeface="+mj-lt"/>
              </a:rPr>
              <a:t>Gold Production and </a:t>
            </a:r>
            <a:r>
              <a:rPr lang="en-CA" dirty="0"/>
              <a:t>AISC</a:t>
            </a:r>
            <a:r>
              <a:rPr lang="en-CA" baseline="30000" dirty="0"/>
              <a:t>1</a:t>
            </a:r>
            <a:endParaRPr lang="en-CA" b="1" dirty="0">
              <a:solidFill>
                <a:schemeClr val="accent1"/>
              </a:solidFill>
              <a:latin typeface="+mj-lt"/>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accent1"/>
              </a:solidFill>
              <a:latin typeface="+mj-lt"/>
              <a:ea typeface="+mn-ea"/>
              <a:cs typeface="+mn-cs"/>
            </a:defRPr>
          </a:pPr>
          <a:endParaRPr lang="en-CA"/>
        </a:p>
      </c:txPr>
    </c:title>
    <c:autoTitleDeleted val="0"/>
    <c:plotArea>
      <c:layout>
        <c:manualLayout>
          <c:layoutTarget val="inner"/>
          <c:xMode val="edge"/>
          <c:yMode val="edge"/>
          <c:x val="5.9966236835769182E-2"/>
          <c:y val="0.1093711261067031"/>
          <c:w val="0.84679987953681202"/>
          <c:h val="0.74797248105513314"/>
        </c:manualLayout>
      </c:layout>
      <c:areaChart>
        <c:grouping val="stacked"/>
        <c:varyColors val="0"/>
        <c:ser>
          <c:idx val="2"/>
          <c:order val="1"/>
          <c:tx>
            <c:v>Hidden area</c:v>
          </c:tx>
          <c:spPr>
            <a:noFill/>
            <a:ln>
              <a:noFill/>
            </a:ln>
            <a:effectLst/>
          </c:spPr>
          <c:val>
            <c:numRef>
              <c:f>'20250207'!$D$22:$H$22</c:f>
              <c:numCache>
                <c:formatCode>General</c:formatCode>
                <c:ptCount val="5"/>
                <c:pt idx="0">
                  <c:v>1750</c:v>
                </c:pt>
                <c:pt idx="1">
                  <c:v>1400</c:v>
                </c:pt>
                <c:pt idx="2">
                  <c:v>1300</c:v>
                </c:pt>
                <c:pt idx="3">
                  <c:v>1200</c:v>
                </c:pt>
                <c:pt idx="4">
                  <c:v>1100</c:v>
                </c:pt>
              </c:numCache>
            </c:numRef>
          </c:val>
          <c:extLst>
            <c:ext xmlns:c16="http://schemas.microsoft.com/office/drawing/2014/chart" uri="{C3380CC4-5D6E-409C-BE32-E72D297353CC}">
              <c16:uniqueId val="{00000000-8036-4FA8-8E1C-9B42825B198D}"/>
            </c:ext>
          </c:extLst>
        </c:ser>
        <c:ser>
          <c:idx val="3"/>
          <c:order val="3"/>
          <c:tx>
            <c:v>AISC</c:v>
          </c:tx>
          <c:spPr>
            <a:solidFill>
              <a:schemeClr val="accent6">
                <a:lumMod val="40000"/>
                <a:lumOff val="60000"/>
              </a:schemeClr>
            </a:solidFill>
            <a:ln>
              <a:noFill/>
            </a:ln>
            <a:effectLst/>
          </c:spPr>
          <c:dLbls>
            <c:dLbl>
              <c:idx val="0"/>
              <c:tx>
                <c:rich>
                  <a:bodyPr/>
                  <a:lstStyle/>
                  <a:p>
                    <a:fld id="{D5EE9770-00C7-4CC0-9BAA-E9DB905600AF}" type="CELLRANGE">
                      <a:rPr lang="en-US"/>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8036-4FA8-8E1C-9B42825B198D}"/>
                </c:ext>
              </c:extLst>
            </c:dLbl>
            <c:dLbl>
              <c:idx val="1"/>
              <c:layout>
                <c:manualLayout>
                  <c:x val="5.0180094945991181E-3"/>
                  <c:y val="2.6758692375259293E-2"/>
                </c:manualLayout>
              </c:layout>
              <c:tx>
                <c:rich>
                  <a:bodyPr rot="0" spcFirstLastPara="1" vertOverflow="ellipsis" vert="horz" wrap="square" lIns="38100" tIns="19050" rIns="38100" bIns="19050" anchor="ctr" anchorCtr="1">
                    <a:noAutofit/>
                  </a:bodyPr>
                  <a:lstStyle/>
                  <a:p>
                    <a:pPr>
                      <a:defRPr sz="1100" b="1" i="0" u="none" strike="noStrike" kern="1200" baseline="0">
                        <a:solidFill>
                          <a:schemeClr val="bg2">
                            <a:lumMod val="25000"/>
                          </a:schemeClr>
                        </a:solidFill>
                        <a:latin typeface="+mj-lt"/>
                        <a:ea typeface="+mn-ea"/>
                        <a:cs typeface="+mn-cs"/>
                      </a:defRPr>
                    </a:pPr>
                    <a:fld id="{E8F85B9F-4CA0-49FC-96F6-6FB898241CEF}" type="CELLRANGE">
                      <a:rPr lang="en-US"/>
                      <a:pPr>
                        <a:defRPr sz="1100" b="1">
                          <a:solidFill>
                            <a:schemeClr val="bg2">
                              <a:lumMod val="25000"/>
                            </a:schemeClr>
                          </a:solidFill>
                          <a:latin typeface="+mj-lt"/>
                        </a:defRPr>
                      </a:pPr>
                      <a:t>[CELLRANGE]</a:t>
                    </a:fld>
                    <a:endParaRPr lang="en-CA"/>
                  </a:p>
                </c:rich>
              </c:tx>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bg2">
                          <a:lumMod val="25000"/>
                        </a:schemeClr>
                      </a:solidFill>
                      <a:latin typeface="+mj-lt"/>
                      <a:ea typeface="+mn-ea"/>
                      <a:cs typeface="+mn-cs"/>
                    </a:defRPr>
                  </a:pPr>
                  <a:endParaRPr lang="en-CA"/>
                </a:p>
              </c:txPr>
              <c:showLegendKey val="0"/>
              <c:showVal val="0"/>
              <c:showCatName val="0"/>
              <c:showSerName val="0"/>
              <c:showPercent val="0"/>
              <c:showBubbleSize val="0"/>
              <c:extLst>
                <c:ext xmlns:c15="http://schemas.microsoft.com/office/drawing/2012/chart" uri="{CE6537A1-D6FC-4f65-9D91-7224C49458BB}">
                  <c15:layout>
                    <c:manualLayout>
                      <c:w val="0.11160560037994126"/>
                      <c:h val="0.11359880764919955"/>
                    </c:manualLayout>
                  </c15:layout>
                  <c15:dlblFieldTable/>
                  <c15:showDataLabelsRange val="1"/>
                </c:ext>
                <c:ext xmlns:c16="http://schemas.microsoft.com/office/drawing/2014/chart" uri="{C3380CC4-5D6E-409C-BE32-E72D297353CC}">
                  <c16:uniqueId val="{00000002-8036-4FA8-8E1C-9B42825B198D}"/>
                </c:ext>
              </c:extLst>
            </c:dLbl>
            <c:dLbl>
              <c:idx val="2"/>
              <c:tx>
                <c:rich>
                  <a:bodyPr/>
                  <a:lstStyle/>
                  <a:p>
                    <a:fld id="{F4D10041-A2B7-439D-8E93-BD19D61F0875}" type="CELLRANGE">
                      <a:rPr lang="en-CA"/>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8036-4FA8-8E1C-9B42825B198D}"/>
                </c:ext>
              </c:extLst>
            </c:dLbl>
            <c:dLbl>
              <c:idx val="3"/>
              <c:layout>
                <c:manualLayout>
                  <c:x val="-8.0342370684784447E-17"/>
                  <c:y val="-1.8183063359385385E-2"/>
                </c:manualLayout>
              </c:layout>
              <c:tx>
                <c:rich>
                  <a:bodyPr/>
                  <a:lstStyle/>
                  <a:p>
                    <a:fld id="{FB30BDD1-A419-412D-B8E5-720D484D9988}" type="CELLRANGE">
                      <a:rPr lang="en-US"/>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8036-4FA8-8E1C-9B42825B198D}"/>
                </c:ext>
              </c:extLst>
            </c:dLbl>
            <c:dLbl>
              <c:idx val="4"/>
              <c:layout>
                <c:manualLayout>
                  <c:x val="-9.8603139444594316E-3"/>
                  <c:y val="-5.0274738451428248E-2"/>
                </c:manualLayout>
              </c:layout>
              <c:tx>
                <c:rich>
                  <a:bodyPr/>
                  <a:lstStyle/>
                  <a:p>
                    <a:fld id="{81066CFB-6DBD-4EEE-8197-2BEFD2434E11}" type="CELLRANGE">
                      <a:rPr lang="en-US"/>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8036-4FA8-8E1C-9B42825B198D}"/>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2">
                        <a:lumMod val="25000"/>
                      </a:schemeClr>
                    </a:solidFill>
                    <a:latin typeface="+mj-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val>
            <c:numRef>
              <c:f>'20250207'!$D$21:$H$21</c:f>
              <c:numCache>
                <c:formatCode>General</c:formatCode>
                <c:ptCount val="5"/>
                <c:pt idx="0">
                  <c:v>200</c:v>
                </c:pt>
                <c:pt idx="1">
                  <c:v>300</c:v>
                </c:pt>
                <c:pt idx="2">
                  <c:v>300</c:v>
                </c:pt>
                <c:pt idx="3">
                  <c:v>300</c:v>
                </c:pt>
                <c:pt idx="4">
                  <c:v>300</c:v>
                </c:pt>
              </c:numCache>
            </c:numRef>
          </c:val>
          <c:extLst>
            <c:ext xmlns:c15="http://schemas.microsoft.com/office/drawing/2012/chart" uri="{02D57815-91ED-43cb-92C2-25804820EDAC}">
              <c15:datalabelsRange>
                <c15:f>'20250207'!$D$7:$H$7</c15:f>
                <c15:dlblRangeCache>
                  <c:ptCount val="5"/>
                  <c:pt idx="0">
                    <c:v>1,750-1,950/oz</c:v>
                  </c:pt>
                  <c:pt idx="1">
                    <c:v>1,400-1,700/oz</c:v>
                  </c:pt>
                  <c:pt idx="2">
                    <c:v>1,300-1,600/oz</c:v>
                  </c:pt>
                  <c:pt idx="3">
                    <c:v>1,200-1,500/oz</c:v>
                  </c:pt>
                  <c:pt idx="4">
                    <c:v>1,100-1,400/oz</c:v>
                  </c:pt>
                </c15:dlblRangeCache>
              </c15:datalabelsRange>
            </c:ext>
            <c:ext xmlns:c16="http://schemas.microsoft.com/office/drawing/2014/chart" uri="{C3380CC4-5D6E-409C-BE32-E72D297353CC}">
              <c16:uniqueId val="{00000006-8036-4FA8-8E1C-9B42825B198D}"/>
            </c:ext>
          </c:extLst>
        </c:ser>
        <c:dLbls>
          <c:showLegendKey val="0"/>
          <c:showVal val="0"/>
          <c:showCatName val="0"/>
          <c:showSerName val="0"/>
          <c:showPercent val="0"/>
          <c:showBubbleSize val="0"/>
        </c:dLbls>
        <c:axId val="1259054784"/>
        <c:axId val="1259080224"/>
      </c:areaChart>
      <c:barChart>
        <c:barDir val="col"/>
        <c:grouping val="stacked"/>
        <c:varyColors val="0"/>
        <c:ser>
          <c:idx val="0"/>
          <c:order val="0"/>
          <c:tx>
            <c:v>Hidden</c:v>
          </c:tx>
          <c:spPr>
            <a:noFill/>
            <a:ln>
              <a:noFill/>
            </a:ln>
            <a:effectLst/>
          </c:spPr>
          <c:invertIfNegative val="0"/>
          <c:cat>
            <c:numRef>
              <c:f>'20250207'!$D$5:$H$5</c:f>
              <c:numCache>
                <c:formatCode>General</c:formatCode>
                <c:ptCount val="5"/>
                <c:pt idx="0">
                  <c:v>2025</c:v>
                </c:pt>
                <c:pt idx="1">
                  <c:v>2026</c:v>
                </c:pt>
                <c:pt idx="2">
                  <c:v>2027</c:v>
                </c:pt>
                <c:pt idx="3">
                  <c:v>2028</c:v>
                </c:pt>
                <c:pt idx="4">
                  <c:v>2029</c:v>
                </c:pt>
              </c:numCache>
            </c:numRef>
          </c:cat>
          <c:val>
            <c:numRef>
              <c:f>'20250207'!$D$17:$H$17</c:f>
              <c:numCache>
                <c:formatCode>General</c:formatCode>
                <c:ptCount val="5"/>
                <c:pt idx="0">
                  <c:v>130</c:v>
                </c:pt>
                <c:pt idx="1">
                  <c:v>180</c:v>
                </c:pt>
                <c:pt idx="2">
                  <c:v>190</c:v>
                </c:pt>
                <c:pt idx="3">
                  <c:v>210</c:v>
                </c:pt>
                <c:pt idx="4">
                  <c:v>230</c:v>
                </c:pt>
              </c:numCache>
            </c:numRef>
          </c:val>
          <c:extLst>
            <c:ext xmlns:c16="http://schemas.microsoft.com/office/drawing/2014/chart" uri="{C3380CC4-5D6E-409C-BE32-E72D297353CC}">
              <c16:uniqueId val="{00000007-8036-4FA8-8E1C-9B42825B198D}"/>
            </c:ext>
          </c:extLst>
        </c:ser>
        <c:ser>
          <c:idx val="1"/>
          <c:order val="2"/>
          <c:tx>
            <c:v>Gold Production</c:v>
          </c:tx>
          <c:spPr>
            <a:solidFill>
              <a:schemeClr val="accent2"/>
            </a:solidFill>
            <a:ln>
              <a:noFill/>
            </a:ln>
            <a:effectLst/>
          </c:spPr>
          <c:invertIfNegative val="0"/>
          <c:dLbls>
            <c:dLbl>
              <c:idx val="0"/>
              <c:layout>
                <c:manualLayout>
                  <c:x val="0"/>
                  <c:y val="-6.9444444444444448E-2"/>
                </c:manualLayout>
              </c:layout>
              <c:tx>
                <c:rich>
                  <a:bodyPr/>
                  <a:lstStyle/>
                  <a:p>
                    <a:fld id="{0A8BCA4A-F7FF-4835-BB49-F135DE1E6315}" type="CELLRANGE">
                      <a:rPr lang="en-US"/>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8036-4FA8-8E1C-9B42825B198D}"/>
                </c:ext>
              </c:extLst>
            </c:dLbl>
            <c:dLbl>
              <c:idx val="1"/>
              <c:layout>
                <c:manualLayout>
                  <c:x val="-1.0955904382732701E-3"/>
                  <c:y val="-7.2307266090519684E-2"/>
                </c:manualLayout>
              </c:layout>
              <c:tx>
                <c:rich>
                  <a:bodyPr/>
                  <a:lstStyle/>
                  <a:p>
                    <a:fld id="{5AF12B4F-BBE0-47BA-A553-3876C3D32181}" type="CELLRANGE">
                      <a:rPr lang="en-US"/>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8036-4FA8-8E1C-9B42825B198D}"/>
                </c:ext>
              </c:extLst>
            </c:dLbl>
            <c:dLbl>
              <c:idx val="2"/>
              <c:layout>
                <c:manualLayout>
                  <c:x val="6.6416935309180367E-4"/>
                  <c:y val="-6.8013008764856955E-2"/>
                </c:manualLayout>
              </c:layout>
              <c:tx>
                <c:rich>
                  <a:bodyPr/>
                  <a:lstStyle/>
                  <a:p>
                    <a:fld id="{E7129E3C-197E-4DAA-8D3A-64454265421B}" type="CELLRANGE">
                      <a:rPr lang="en-US"/>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8036-4FA8-8E1C-9B42825B198D}"/>
                </c:ext>
              </c:extLst>
            </c:dLbl>
            <c:dLbl>
              <c:idx val="3"/>
              <c:layout>
                <c:manualLayout>
                  <c:x val="1.1732307055523979E-3"/>
                  <c:y val="-6.7677504997359667E-2"/>
                </c:manualLayout>
              </c:layout>
              <c:tx>
                <c:rich>
                  <a:bodyPr/>
                  <a:lstStyle/>
                  <a:p>
                    <a:fld id="{FA1D059C-718E-403F-BD66-02CCFD2EB44F}" type="CELLRANGE">
                      <a:rPr lang="en-US"/>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036-4FA8-8E1C-9B42825B198D}"/>
                </c:ext>
              </c:extLst>
            </c:dLbl>
            <c:dLbl>
              <c:idx val="4"/>
              <c:layout>
                <c:manualLayout>
                  <c:x val="0"/>
                  <c:y val="-7.2732253437541541E-2"/>
                </c:manualLayout>
              </c:layout>
              <c:tx>
                <c:rich>
                  <a:bodyPr/>
                  <a:lstStyle/>
                  <a:p>
                    <a:fld id="{DF059540-7EDD-4AB0-86DC-DAA0EC297C53}" type="CELLRANGE">
                      <a:rPr lang="en-US"/>
                      <a:pPr/>
                      <a:t>[CELLRANGE]</a:t>
                    </a:fld>
                    <a:endParaRPr lang="en-CA"/>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8036-4FA8-8E1C-9B42825B198D}"/>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accent2"/>
                    </a:solidFill>
                    <a:latin typeface="+mj-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numRef>
              <c:f>'20250207'!$D$5:$H$5</c:f>
              <c:numCache>
                <c:formatCode>General</c:formatCode>
                <c:ptCount val="5"/>
                <c:pt idx="0">
                  <c:v>2025</c:v>
                </c:pt>
                <c:pt idx="1">
                  <c:v>2026</c:v>
                </c:pt>
                <c:pt idx="2">
                  <c:v>2027</c:v>
                </c:pt>
                <c:pt idx="3">
                  <c:v>2028</c:v>
                </c:pt>
                <c:pt idx="4">
                  <c:v>2029</c:v>
                </c:pt>
              </c:numCache>
            </c:numRef>
          </c:cat>
          <c:val>
            <c:numRef>
              <c:f>'20250207'!$D$16:$H$16</c:f>
              <c:numCache>
                <c:formatCode>General</c:formatCode>
                <c:ptCount val="5"/>
                <c:pt idx="0">
                  <c:v>20</c:v>
                </c:pt>
                <c:pt idx="1">
                  <c:v>30</c:v>
                </c:pt>
                <c:pt idx="2">
                  <c:v>30</c:v>
                </c:pt>
                <c:pt idx="3">
                  <c:v>30</c:v>
                </c:pt>
                <c:pt idx="4">
                  <c:v>30</c:v>
                </c:pt>
              </c:numCache>
            </c:numRef>
          </c:val>
          <c:extLst>
            <c:ext xmlns:c15="http://schemas.microsoft.com/office/drawing/2012/chart" uri="{02D57815-91ED-43cb-92C2-25804820EDAC}">
              <c15:datalabelsRange>
                <c15:f>'20250207'!$D$6:$H$6</c15:f>
                <c15:dlblRangeCache>
                  <c:ptCount val="5"/>
                  <c:pt idx="0">
                    <c:v>130-150 oz</c:v>
                  </c:pt>
                  <c:pt idx="1">
                    <c:v>180-210 oz</c:v>
                  </c:pt>
                  <c:pt idx="2">
                    <c:v>190-220 oz</c:v>
                  </c:pt>
                  <c:pt idx="3">
                    <c:v>210-240 oz</c:v>
                  </c:pt>
                  <c:pt idx="4">
                    <c:v>230-260 oz</c:v>
                  </c:pt>
                </c15:dlblRangeCache>
              </c15:datalabelsRange>
            </c:ext>
            <c:ext xmlns:c16="http://schemas.microsoft.com/office/drawing/2014/chart" uri="{C3380CC4-5D6E-409C-BE32-E72D297353CC}">
              <c16:uniqueId val="{0000000D-8036-4FA8-8E1C-9B42825B198D}"/>
            </c:ext>
          </c:extLst>
        </c:ser>
        <c:dLbls>
          <c:showLegendKey val="0"/>
          <c:showVal val="0"/>
          <c:showCatName val="0"/>
          <c:showSerName val="0"/>
          <c:showPercent val="0"/>
          <c:showBubbleSize val="0"/>
        </c:dLbls>
        <c:gapWidth val="150"/>
        <c:overlap val="100"/>
        <c:axId val="1200182448"/>
        <c:axId val="1200157488"/>
      </c:barChart>
      <c:lineChart>
        <c:grouping val="standard"/>
        <c:varyColors val="0"/>
        <c:ser>
          <c:idx val="4"/>
          <c:order val="4"/>
          <c:tx>
            <c:v>LOM Au</c:v>
          </c:tx>
          <c:spPr>
            <a:ln w="19050" cap="rnd">
              <a:solidFill>
                <a:schemeClr val="accent3"/>
              </a:solidFill>
              <a:prstDash val="dash"/>
              <a:round/>
            </a:ln>
            <a:effectLst/>
          </c:spPr>
          <c:marker>
            <c:symbol val="none"/>
          </c:marker>
          <c:val>
            <c:numRef>
              <c:f>'20250207'!$D$11:$H$11</c:f>
              <c:numCache>
                <c:formatCode>General</c:formatCode>
                <c:ptCount val="5"/>
                <c:pt idx="0">
                  <c:v>210</c:v>
                </c:pt>
                <c:pt idx="1">
                  <c:v>210</c:v>
                </c:pt>
                <c:pt idx="2">
                  <c:v>210</c:v>
                </c:pt>
                <c:pt idx="3">
                  <c:v>210</c:v>
                </c:pt>
                <c:pt idx="4">
                  <c:v>210</c:v>
                </c:pt>
              </c:numCache>
            </c:numRef>
          </c:val>
          <c:smooth val="0"/>
          <c:extLst>
            <c:ext xmlns:c16="http://schemas.microsoft.com/office/drawing/2014/chart" uri="{C3380CC4-5D6E-409C-BE32-E72D297353CC}">
              <c16:uniqueId val="{0000000E-8036-4FA8-8E1C-9B42825B198D}"/>
            </c:ext>
          </c:extLst>
        </c:ser>
        <c:dLbls>
          <c:showLegendKey val="0"/>
          <c:showVal val="0"/>
          <c:showCatName val="0"/>
          <c:showSerName val="0"/>
          <c:showPercent val="0"/>
          <c:showBubbleSize val="0"/>
        </c:dLbls>
        <c:marker val="1"/>
        <c:smooth val="0"/>
        <c:axId val="1200182448"/>
        <c:axId val="1200157488"/>
      </c:lineChart>
      <c:lineChart>
        <c:grouping val="standard"/>
        <c:varyColors val="0"/>
        <c:ser>
          <c:idx val="5"/>
          <c:order val="5"/>
          <c:tx>
            <c:v>LOM AISC</c:v>
          </c:tx>
          <c:spPr>
            <a:ln w="19050" cap="rnd">
              <a:solidFill>
                <a:schemeClr val="bg2">
                  <a:lumMod val="25000"/>
                </a:schemeClr>
              </a:solidFill>
              <a:prstDash val="dash"/>
              <a:round/>
            </a:ln>
            <a:effectLst/>
          </c:spPr>
          <c:marker>
            <c:symbol val="none"/>
          </c:marker>
          <c:val>
            <c:numRef>
              <c:f>'20250207'!$D$12:$H$12</c:f>
              <c:numCache>
                <c:formatCode>General</c:formatCode>
                <c:ptCount val="5"/>
                <c:pt idx="0">
                  <c:v>1275</c:v>
                </c:pt>
                <c:pt idx="1">
                  <c:v>1275</c:v>
                </c:pt>
                <c:pt idx="2">
                  <c:v>1275</c:v>
                </c:pt>
                <c:pt idx="3">
                  <c:v>1275</c:v>
                </c:pt>
                <c:pt idx="4">
                  <c:v>1275</c:v>
                </c:pt>
              </c:numCache>
            </c:numRef>
          </c:val>
          <c:smooth val="0"/>
          <c:extLst>
            <c:ext xmlns:c16="http://schemas.microsoft.com/office/drawing/2014/chart" uri="{C3380CC4-5D6E-409C-BE32-E72D297353CC}">
              <c16:uniqueId val="{0000000F-8036-4FA8-8E1C-9B42825B198D}"/>
            </c:ext>
          </c:extLst>
        </c:ser>
        <c:dLbls>
          <c:showLegendKey val="0"/>
          <c:showVal val="0"/>
          <c:showCatName val="0"/>
          <c:showSerName val="0"/>
          <c:showPercent val="0"/>
          <c:showBubbleSize val="0"/>
        </c:dLbls>
        <c:marker val="1"/>
        <c:smooth val="0"/>
        <c:axId val="1259054784"/>
        <c:axId val="1259080224"/>
      </c:lineChart>
      <c:catAx>
        <c:axId val="1200182448"/>
        <c:scaling>
          <c:orientation val="minMax"/>
        </c:scaling>
        <c:delete val="0"/>
        <c:axPos val="b"/>
        <c:majorGridlines>
          <c:spPr>
            <a:ln w="9525" cap="flat" cmpd="sng" algn="ctr">
              <a:solidFill>
                <a:sysClr val="window" lastClr="FFFFFF">
                  <a:lumMod val="95000"/>
                </a:sys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accent1"/>
                </a:solidFill>
                <a:latin typeface="+mj-lt"/>
                <a:ea typeface="+mn-ea"/>
                <a:cs typeface="+mn-cs"/>
              </a:defRPr>
            </a:pPr>
            <a:endParaRPr lang="en-US"/>
          </a:p>
        </c:txPr>
        <c:crossAx val="1200157488"/>
        <c:crosses val="autoZero"/>
        <c:auto val="1"/>
        <c:lblAlgn val="ctr"/>
        <c:lblOffset val="100"/>
        <c:noMultiLvlLbl val="0"/>
      </c:catAx>
      <c:valAx>
        <c:axId val="1200157488"/>
        <c:scaling>
          <c:orientation val="minMax"/>
        </c:scaling>
        <c:delete val="0"/>
        <c:axPos val="l"/>
        <c:majorGridlines>
          <c:spPr>
            <a:ln w="9525" cap="flat" cmpd="sng" algn="ctr">
              <a:solidFill>
                <a:sysClr val="window" lastClr="FFFFFF">
                  <a:lumMod val="95000"/>
                </a:sysClr>
              </a:solidFill>
              <a:round/>
            </a:ln>
            <a:effectLst/>
          </c:spPr>
        </c:majorGridlines>
        <c:title>
          <c:tx>
            <c:rich>
              <a:bodyPr rot="-5400000" spcFirstLastPara="1" vertOverflow="ellipsis" vert="horz" wrap="square" anchor="ctr" anchorCtr="1"/>
              <a:lstStyle/>
              <a:p>
                <a:pPr>
                  <a:defRPr sz="1100" b="0" i="0" u="none" strike="noStrike" kern="1200" baseline="0">
                    <a:solidFill>
                      <a:schemeClr val="bg1">
                        <a:lumMod val="65000"/>
                      </a:schemeClr>
                    </a:solidFill>
                    <a:latin typeface="+mj-lt"/>
                    <a:ea typeface="+mn-ea"/>
                    <a:cs typeface="+mn-cs"/>
                  </a:defRPr>
                </a:pPr>
                <a:r>
                  <a:rPr lang="en-CA" sz="1100" dirty="0">
                    <a:solidFill>
                      <a:schemeClr val="bg1">
                        <a:lumMod val="65000"/>
                      </a:schemeClr>
                    </a:solidFill>
                    <a:latin typeface="+mj-lt"/>
                  </a:rPr>
                  <a:t>Au Production</a:t>
                </a:r>
                <a:r>
                  <a:rPr lang="en-CA" sz="1100" baseline="0" dirty="0">
                    <a:solidFill>
                      <a:schemeClr val="bg1">
                        <a:lumMod val="65000"/>
                      </a:schemeClr>
                    </a:solidFill>
                    <a:latin typeface="+mj-lt"/>
                  </a:rPr>
                  <a:t> (</a:t>
                </a:r>
                <a:r>
                  <a:rPr lang="en-CA" sz="1100" baseline="0" dirty="0" err="1">
                    <a:solidFill>
                      <a:schemeClr val="bg1">
                        <a:lumMod val="65000"/>
                      </a:schemeClr>
                    </a:solidFill>
                    <a:latin typeface="+mj-lt"/>
                  </a:rPr>
                  <a:t>koz</a:t>
                </a:r>
                <a:r>
                  <a:rPr lang="en-CA" sz="1100" baseline="0" dirty="0">
                    <a:solidFill>
                      <a:schemeClr val="bg1">
                        <a:lumMod val="65000"/>
                      </a:schemeClr>
                    </a:solidFill>
                    <a:latin typeface="+mj-lt"/>
                  </a:rPr>
                  <a:t>)</a:t>
                </a:r>
                <a:endParaRPr lang="en-CA" sz="1100" dirty="0">
                  <a:solidFill>
                    <a:schemeClr val="bg1">
                      <a:lumMod val="65000"/>
                    </a:schemeClr>
                  </a:solidFill>
                  <a:latin typeface="+mj-lt"/>
                </a:endParaRPr>
              </a:p>
            </c:rich>
          </c:tx>
          <c:layout>
            <c:manualLayout>
              <c:xMode val="edge"/>
              <c:yMode val="edge"/>
              <c:x val="1.09559043827327E-2"/>
              <c:y val="0.30806499991767516"/>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bg1">
                      <a:lumMod val="65000"/>
                    </a:schemeClr>
                  </a:solidFill>
                  <a:latin typeface="+mj-lt"/>
                  <a:ea typeface="+mn-ea"/>
                  <a:cs typeface="+mn-cs"/>
                </a:defRPr>
              </a:pPr>
              <a:endParaRPr lang="en-CA"/>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bg1">
                    <a:lumMod val="65000"/>
                  </a:schemeClr>
                </a:solidFill>
                <a:latin typeface="+mj-lt"/>
                <a:ea typeface="+mn-ea"/>
                <a:cs typeface="+mn-cs"/>
              </a:defRPr>
            </a:pPr>
            <a:endParaRPr lang="en-US"/>
          </a:p>
        </c:txPr>
        <c:crossAx val="1200182448"/>
        <c:crosses val="autoZero"/>
        <c:crossBetween val="between"/>
      </c:valAx>
      <c:valAx>
        <c:axId val="1259080224"/>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bg1">
                        <a:lumMod val="65000"/>
                      </a:schemeClr>
                    </a:solidFill>
                    <a:latin typeface="+mj-lt"/>
                    <a:ea typeface="+mn-ea"/>
                    <a:cs typeface="+mn-cs"/>
                  </a:defRPr>
                </a:pPr>
                <a:r>
                  <a:rPr lang="en-CA">
                    <a:solidFill>
                      <a:schemeClr val="bg1">
                        <a:lumMod val="65000"/>
                      </a:schemeClr>
                    </a:solidFill>
                    <a:latin typeface="+mj-lt"/>
                  </a:rPr>
                  <a:t>AISC ($/oz Au)</a:t>
                </a:r>
              </a:p>
            </c:rich>
          </c:tx>
          <c:layout>
            <c:manualLayout>
              <c:xMode val="edge"/>
              <c:yMode val="edge"/>
              <c:x val="0.95704733373401463"/>
              <c:y val="0.3621293083062476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bg1">
                      <a:lumMod val="65000"/>
                    </a:schemeClr>
                  </a:solidFill>
                  <a:latin typeface="+mj-lt"/>
                  <a:ea typeface="+mn-ea"/>
                  <a:cs typeface="+mn-cs"/>
                </a:defRPr>
              </a:pPr>
              <a:endParaRPr lang="en-US"/>
            </a:p>
          </c:txPr>
        </c:title>
        <c:numFmt formatCode="&quot;$&quot;#,##0" sourceLinked="0"/>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bg1">
                    <a:lumMod val="65000"/>
                  </a:schemeClr>
                </a:solidFill>
                <a:latin typeface="+mj-lt"/>
                <a:ea typeface="+mn-ea"/>
                <a:cs typeface="+mn-cs"/>
              </a:defRPr>
            </a:pPr>
            <a:endParaRPr lang="en-US"/>
          </a:p>
        </c:txPr>
        <c:crossAx val="1259054784"/>
        <c:crosses val="max"/>
        <c:crossBetween val="between"/>
      </c:valAx>
      <c:catAx>
        <c:axId val="1259054784"/>
        <c:scaling>
          <c:orientation val="minMax"/>
        </c:scaling>
        <c:delete val="1"/>
        <c:axPos val="b"/>
        <c:majorTickMark val="out"/>
        <c:minorTickMark val="none"/>
        <c:tickLblPos val="nextTo"/>
        <c:crossAx val="1259080224"/>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400" b="0" i="0" u="none" strike="noStrike" kern="1200" cap="none" spc="50" normalizeH="0" baseline="0">
                <a:solidFill>
                  <a:schemeClr val="accent1"/>
                </a:solidFill>
                <a:latin typeface="+mj-lt"/>
                <a:ea typeface="+mj-ea"/>
                <a:cs typeface="+mj-cs"/>
              </a:defRPr>
            </a:pPr>
            <a:r>
              <a:rPr lang="en-CA" sz="1400" b="1" dirty="0">
                <a:solidFill>
                  <a:schemeClr val="accent1"/>
                </a:solidFill>
              </a:rPr>
              <a:t>2024 Actual Production</a:t>
            </a:r>
            <a:r>
              <a:rPr lang="en-CA" sz="1400" b="1" baseline="30000" dirty="0">
                <a:solidFill>
                  <a:schemeClr val="accent1"/>
                </a:solidFill>
              </a:rPr>
              <a:t>1,2 </a:t>
            </a:r>
            <a:r>
              <a:rPr lang="en-CA" sz="1400" b="0" dirty="0">
                <a:solidFill>
                  <a:schemeClr val="tx2">
                    <a:lumMod val="75000"/>
                  </a:schemeClr>
                </a:solidFill>
              </a:rPr>
              <a:t>(</a:t>
            </a:r>
            <a:r>
              <a:rPr lang="en-CA" sz="1400" b="0" dirty="0" err="1">
                <a:solidFill>
                  <a:schemeClr val="tx2">
                    <a:lumMod val="75000"/>
                  </a:schemeClr>
                </a:solidFill>
              </a:rPr>
              <a:t>koz</a:t>
            </a:r>
            <a:r>
              <a:rPr lang="en-CA" sz="1400" b="0" dirty="0">
                <a:solidFill>
                  <a:schemeClr val="tx2">
                    <a:lumMod val="75000"/>
                  </a:schemeClr>
                </a:solidFill>
              </a:rPr>
              <a:t> Gold)</a:t>
            </a:r>
          </a:p>
        </c:rich>
      </c:tx>
      <c:overlay val="0"/>
      <c:spPr>
        <a:noFill/>
        <a:ln>
          <a:noFill/>
        </a:ln>
        <a:effectLst/>
      </c:spPr>
      <c:txPr>
        <a:bodyPr rot="0" spcFirstLastPara="1" vertOverflow="ellipsis" vert="horz" wrap="square" anchor="ctr" anchorCtr="1"/>
        <a:lstStyle/>
        <a:p>
          <a:pPr>
            <a:defRPr sz="1400" b="0" i="0" u="none" strike="noStrike" kern="1200" cap="none" spc="50" normalizeH="0" baseline="0">
              <a:solidFill>
                <a:schemeClr val="accent1"/>
              </a:solidFill>
              <a:latin typeface="+mj-lt"/>
              <a:ea typeface="+mj-ea"/>
              <a:cs typeface="+mj-cs"/>
            </a:defRPr>
          </a:pPr>
          <a:endParaRPr lang="en-US"/>
        </a:p>
      </c:txPr>
    </c:title>
    <c:autoTitleDeleted val="0"/>
    <c:plotArea>
      <c:layout>
        <c:manualLayout>
          <c:layoutTarget val="inner"/>
          <c:xMode val="edge"/>
          <c:yMode val="edge"/>
          <c:x val="5.5289347428405022E-2"/>
          <c:y val="0.13002659082613788"/>
          <c:w val="0.92292408181249808"/>
          <c:h val="0.71071833194223666"/>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3"/>
            <c:invertIfNegative val="0"/>
            <c:bubble3D val="0"/>
            <c:spPr>
              <a:solidFill>
                <a:schemeClr val="accent1"/>
              </a:solidFill>
              <a:ln>
                <a:noFill/>
              </a:ln>
              <a:effectLst/>
            </c:spPr>
            <c:extLst>
              <c:ext xmlns:c16="http://schemas.microsoft.com/office/drawing/2014/chart" uri="{C3380CC4-5D6E-409C-BE32-E72D297353CC}">
                <c16:uniqueId val="{00000001-A4FF-45CA-8D32-B3CE306C93BE}"/>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7-E342-4FEB-8595-10DD66FAE267}"/>
              </c:ext>
            </c:extLst>
          </c:dPt>
          <c:dPt>
            <c:idx val="7"/>
            <c:invertIfNegative val="0"/>
            <c:bubble3D val="0"/>
            <c:spPr>
              <a:solidFill>
                <a:schemeClr val="accent1"/>
              </a:solidFill>
              <a:ln>
                <a:noFill/>
              </a:ln>
              <a:effectLst/>
            </c:spPr>
            <c:extLst>
              <c:ext xmlns:c16="http://schemas.microsoft.com/office/drawing/2014/chart" uri="{C3380CC4-5D6E-409C-BE32-E72D297353CC}">
                <c16:uniqueId val="{00000005-F5D3-4DC3-8CA5-1ECBE3067E8D}"/>
              </c:ext>
            </c:extLst>
          </c:dPt>
          <c:dPt>
            <c:idx val="8"/>
            <c:invertIfNegative val="0"/>
            <c:bubble3D val="0"/>
            <c:spPr>
              <a:solidFill>
                <a:schemeClr val="accent1"/>
              </a:solidFill>
              <a:ln>
                <a:noFill/>
              </a:ln>
              <a:effectLst/>
            </c:spPr>
            <c:extLst>
              <c:ext xmlns:c16="http://schemas.microsoft.com/office/drawing/2014/chart" uri="{C3380CC4-5D6E-409C-BE32-E72D297353CC}">
                <c16:uniqueId val="{00000005-A4FF-45CA-8D32-B3CE306C93BE}"/>
              </c:ext>
            </c:extLst>
          </c:dPt>
          <c:cat>
            <c:strRef>
              <c:f>Sheet1!$A$2:$A$12</c:f>
              <c:strCache>
                <c:ptCount val="11"/>
                <c:pt idx="0">
                  <c:v>Allied Gold</c:v>
                </c:pt>
                <c:pt idx="1">
                  <c:v>Resolute</c:v>
                </c:pt>
                <c:pt idx="2">
                  <c:v>Aris</c:v>
                </c:pt>
                <c:pt idx="3">
                  <c:v>West African</c:v>
                </c:pt>
                <c:pt idx="4">
                  <c:v>Galiano LOM Avg.</c:v>
                </c:pt>
                <c:pt idx="5">
                  <c:v>Asante</c:v>
                </c:pt>
                <c:pt idx="6">
                  <c:v>K92 Mining</c:v>
                </c:pt>
                <c:pt idx="7">
                  <c:v>Orezone</c:v>
                </c:pt>
                <c:pt idx="8">
                  <c:v>Galiano Actual</c:v>
                </c:pt>
                <c:pt idx="9">
                  <c:v>Thor</c:v>
                </c:pt>
                <c:pt idx="10">
                  <c:v>Caledonia</c:v>
                </c:pt>
              </c:strCache>
            </c:strRef>
          </c:cat>
          <c:val>
            <c:numRef>
              <c:f>Sheet1!$B$2:$B$12</c:f>
              <c:numCache>
                <c:formatCode>General</c:formatCode>
                <c:ptCount val="11"/>
                <c:pt idx="0">
                  <c:v>358</c:v>
                </c:pt>
                <c:pt idx="1">
                  <c:v>341</c:v>
                </c:pt>
                <c:pt idx="2">
                  <c:v>211</c:v>
                </c:pt>
                <c:pt idx="3">
                  <c:v>206</c:v>
                </c:pt>
                <c:pt idx="4">
                  <c:v>200</c:v>
                </c:pt>
                <c:pt idx="5">
                  <c:v>190</c:v>
                </c:pt>
                <c:pt idx="6">
                  <c:v>149</c:v>
                </c:pt>
                <c:pt idx="7">
                  <c:v>119</c:v>
                </c:pt>
                <c:pt idx="8">
                  <c:v>115</c:v>
                </c:pt>
                <c:pt idx="9">
                  <c:v>85</c:v>
                </c:pt>
                <c:pt idx="10">
                  <c:v>76</c:v>
                </c:pt>
              </c:numCache>
            </c:numRef>
          </c:val>
          <c:extLst>
            <c:ext xmlns:c16="http://schemas.microsoft.com/office/drawing/2014/chart" uri="{C3380CC4-5D6E-409C-BE32-E72D297353CC}">
              <c16:uniqueId val="{00000007-17E5-400E-9F86-A39FD43C0428}"/>
            </c:ext>
          </c:extLst>
        </c:ser>
        <c:dLbls>
          <c:showLegendKey val="0"/>
          <c:showVal val="0"/>
          <c:showCatName val="0"/>
          <c:showSerName val="0"/>
          <c:showPercent val="0"/>
          <c:showBubbleSize val="0"/>
        </c:dLbls>
        <c:gapWidth val="41"/>
        <c:overlap val="25"/>
        <c:axId val="1361372703"/>
        <c:axId val="1361373183"/>
      </c:barChart>
      <c:catAx>
        <c:axId val="1361372703"/>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cap="none" spc="20" normalizeH="0" baseline="0">
                <a:solidFill>
                  <a:schemeClr val="tx2">
                    <a:lumMod val="75000"/>
                  </a:schemeClr>
                </a:solidFill>
                <a:latin typeface="+mn-lt"/>
                <a:ea typeface="+mn-ea"/>
                <a:cs typeface="+mn-cs"/>
              </a:defRPr>
            </a:pPr>
            <a:endParaRPr lang="en-US"/>
          </a:p>
        </c:txPr>
        <c:crossAx val="1361373183"/>
        <c:crosses val="autoZero"/>
        <c:auto val="1"/>
        <c:lblAlgn val="ctr"/>
        <c:lblOffset val="100"/>
        <c:noMultiLvlLbl val="0"/>
      </c:catAx>
      <c:valAx>
        <c:axId val="1361373183"/>
        <c:scaling>
          <c:orientation val="minMax"/>
        </c:scaling>
        <c:delete val="0"/>
        <c:axPos val="l"/>
        <c:majorGridlines>
          <c:spPr>
            <a:ln w="9525"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bg1">
                    <a:lumMod val="65000"/>
                  </a:schemeClr>
                </a:solidFill>
                <a:latin typeface="+mj-lt"/>
                <a:ea typeface="+mn-ea"/>
                <a:cs typeface="+mn-cs"/>
              </a:defRPr>
            </a:pPr>
            <a:endParaRPr lang="en-US"/>
          </a:p>
        </c:txPr>
        <c:crossAx val="136137270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0.83017</cdr:x>
      <cdr:y>0.31847</cdr:y>
    </cdr:from>
    <cdr:to>
      <cdr:x>0.89366</cdr:x>
      <cdr:y>0.38027</cdr:y>
    </cdr:to>
    <cdr:sp macro="" textlink="">
      <cdr:nvSpPr>
        <cdr:cNvPr id="2" name="TextBox 1">
          <a:extLst xmlns:a="http://schemas.openxmlformats.org/drawingml/2006/main">
            <a:ext uri="{FF2B5EF4-FFF2-40B4-BE49-F238E27FC236}">
              <a16:creationId xmlns:a16="http://schemas.microsoft.com/office/drawing/2014/main" id="{ECD52102-14DD-F271-CF76-40D0FD637DC1}"/>
            </a:ext>
          </a:extLst>
        </cdr:cNvPr>
        <cdr:cNvSpPr txBox="1"/>
      </cdr:nvSpPr>
      <cdr:spPr>
        <a:xfrm xmlns:a="http://schemas.openxmlformats.org/drawingml/2006/main">
          <a:off x="9623293" y="1334616"/>
          <a:ext cx="735965" cy="258972"/>
        </a:xfrm>
        <a:prstGeom xmlns:a="http://schemas.openxmlformats.org/drawingml/2006/main" prst="rect">
          <a:avLst/>
        </a:prstGeom>
      </cdr:spPr>
      <cdr:txBody>
        <a:bodyPr xmlns:a="http://schemas.openxmlformats.org/drawingml/2006/main" vertOverflow="clip" wrap="square" lIns="0" tIns="0" rIns="0" bIns="0" rtlCol="0"/>
        <a:lstStyle xmlns:a="http://schemas.openxmlformats.org/drawingml/2006/main"/>
        <a:p xmlns:a="http://schemas.openxmlformats.org/drawingml/2006/main">
          <a:r>
            <a:rPr lang="en-US" sz="800" b="1" dirty="0">
              <a:solidFill>
                <a:schemeClr val="accent3"/>
              </a:solidFill>
            </a:rPr>
            <a:t>LOM Avg</a:t>
          </a:r>
        </a:p>
        <a:p xmlns:a="http://schemas.openxmlformats.org/drawingml/2006/main">
          <a:r>
            <a:rPr lang="en-US" sz="800" b="1" dirty="0">
              <a:solidFill>
                <a:schemeClr val="accent3"/>
              </a:solidFill>
            </a:rPr>
            <a:t>210 koz/year</a:t>
          </a:r>
          <a:endParaRPr lang="en-CA" sz="800" b="1" dirty="0">
            <a:solidFill>
              <a:schemeClr val="accent3"/>
            </a:solidFill>
          </a:endParaRPr>
        </a:p>
      </cdr:txBody>
    </cdr:sp>
  </cdr:relSizeAnchor>
  <cdr:relSizeAnchor xmlns:cdr="http://schemas.openxmlformats.org/drawingml/2006/chartDrawing">
    <cdr:from>
      <cdr:x>0.8309</cdr:x>
      <cdr:y>0.46705</cdr:y>
    </cdr:from>
    <cdr:to>
      <cdr:x>0.89363</cdr:x>
      <cdr:y>0.52215</cdr:y>
    </cdr:to>
    <cdr:sp macro="" textlink="">
      <cdr:nvSpPr>
        <cdr:cNvPr id="3" name="TextBox 1">
          <a:extLst xmlns:a="http://schemas.openxmlformats.org/drawingml/2006/main">
            <a:ext uri="{FF2B5EF4-FFF2-40B4-BE49-F238E27FC236}">
              <a16:creationId xmlns:a16="http://schemas.microsoft.com/office/drawing/2014/main" id="{387325EA-A054-6B88-0B63-384B0613113D}"/>
            </a:ext>
          </a:extLst>
        </cdr:cNvPr>
        <cdr:cNvSpPr txBox="1"/>
      </cdr:nvSpPr>
      <cdr:spPr>
        <a:xfrm xmlns:a="http://schemas.openxmlformats.org/drawingml/2006/main">
          <a:off x="9631754" y="1957277"/>
          <a:ext cx="727085" cy="230921"/>
        </a:xfrm>
        <a:prstGeom xmlns:a="http://schemas.openxmlformats.org/drawingml/2006/main" prst="rect">
          <a:avLst/>
        </a:prstGeom>
      </cdr:spPr>
      <cdr:txBody>
        <a:bodyPr xmlns:a="http://schemas.openxmlformats.org/drawingml/2006/main" wrap="square" lIns="0" tIns="0" rIns="0" bIns="0"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1" dirty="0">
              <a:solidFill>
                <a:schemeClr val="bg2">
                  <a:lumMod val="25000"/>
                </a:schemeClr>
              </a:solidFill>
              <a:latin typeface="+mn-lt"/>
            </a:rPr>
            <a:t>LOM Avg &lt;$1,300/oz Au</a:t>
          </a:r>
          <a:endParaRPr lang="en-CA" sz="900" b="1" dirty="0">
            <a:solidFill>
              <a:schemeClr val="bg2">
                <a:lumMod val="25000"/>
              </a:schemeClr>
            </a:solidFill>
            <a:latin typeface="+mn-l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0.43106</cdr:x>
      <cdr:y>0.34444</cdr:y>
    </cdr:from>
    <cdr:to>
      <cdr:x>0.76144</cdr:x>
      <cdr:y>0.34444</cdr:y>
    </cdr:to>
    <cdr:cxnSp macro="">
      <cdr:nvCxnSpPr>
        <cdr:cNvPr id="17" name="Connector: Elbow 16">
          <a:extLst xmlns:a="http://schemas.openxmlformats.org/drawingml/2006/main">
            <a:ext uri="{FF2B5EF4-FFF2-40B4-BE49-F238E27FC236}">
              <a16:creationId xmlns:a16="http://schemas.microsoft.com/office/drawing/2014/main" id="{C92C03B5-ED55-05B8-9619-F4DF2AA98EC3}"/>
            </a:ext>
          </a:extLst>
        </cdr:cNvPr>
        <cdr:cNvCxnSpPr/>
      </cdr:nvCxnSpPr>
      <cdr:spPr>
        <a:xfrm xmlns:a="http://schemas.openxmlformats.org/drawingml/2006/main" flipH="1">
          <a:off x="5050685" y="1270204"/>
          <a:ext cx="3871003" cy="0"/>
        </a:xfrm>
        <a:prstGeom xmlns:a="http://schemas.openxmlformats.org/drawingml/2006/main" prst="straightConnector1">
          <a:avLst/>
        </a:prstGeom>
        <a:ln xmlns:a="http://schemas.openxmlformats.org/drawingml/2006/main" w="25400">
          <a:headEnd type="none"/>
          <a:tailEnd type="none"/>
        </a:ln>
      </cdr:spPr>
      <cdr:style>
        <a:lnRef xmlns:a="http://schemas.openxmlformats.org/drawingml/2006/main" idx="3">
          <a:schemeClr val="accent2"/>
        </a:lnRef>
        <a:fillRef xmlns:a="http://schemas.openxmlformats.org/drawingml/2006/main" idx="0">
          <a:schemeClr val="accent2"/>
        </a:fillRef>
        <a:effectRef xmlns:a="http://schemas.openxmlformats.org/drawingml/2006/main" idx="2">
          <a:schemeClr val="accent2"/>
        </a:effectRef>
        <a:fontRef xmlns:a="http://schemas.openxmlformats.org/drawingml/2006/main" idx="minor">
          <a:schemeClr val="tx1"/>
        </a:fontRef>
      </cdr:style>
    </cdr:cxnSp>
  </cdr:relSizeAnchor>
  <cdr:relSizeAnchor xmlns:cdr="http://schemas.openxmlformats.org/drawingml/2006/chartDrawing">
    <cdr:from>
      <cdr:x>0.43332</cdr:x>
      <cdr:y>0.3439</cdr:y>
    </cdr:from>
    <cdr:to>
      <cdr:x>0.43341</cdr:x>
      <cdr:y>0.47922</cdr:y>
    </cdr:to>
    <cdr:cxnSp macro="">
      <cdr:nvCxnSpPr>
        <cdr:cNvPr id="56" name="Straight Arrow Connector 55">
          <a:extLst xmlns:a="http://schemas.openxmlformats.org/drawingml/2006/main">
            <a:ext uri="{FF2B5EF4-FFF2-40B4-BE49-F238E27FC236}">
              <a16:creationId xmlns:a16="http://schemas.microsoft.com/office/drawing/2014/main" id="{9F2786C1-8355-FF3E-6C3B-7DB1DBD7A31F}"/>
            </a:ext>
          </a:extLst>
        </cdr:cNvPr>
        <cdr:cNvCxnSpPr/>
      </cdr:nvCxnSpPr>
      <cdr:spPr>
        <a:xfrm xmlns:a="http://schemas.openxmlformats.org/drawingml/2006/main" flipH="1" flipV="1">
          <a:off x="5077169" y="1268222"/>
          <a:ext cx="1055" cy="499024"/>
        </a:xfrm>
        <a:prstGeom xmlns:a="http://schemas.openxmlformats.org/drawingml/2006/main" prst="straightConnector1">
          <a:avLst/>
        </a:prstGeom>
        <a:ln xmlns:a="http://schemas.openxmlformats.org/drawingml/2006/main" w="25400" cap="rnd">
          <a:solidFill>
            <a:schemeClr val="accent2"/>
          </a:solidFill>
          <a:round/>
          <a:headEnd type="triangle"/>
          <a:tailEnd type="non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0.76144</cdr:x>
      <cdr:y>0.34911</cdr:y>
    </cdr:from>
    <cdr:to>
      <cdr:x>0.76144</cdr:x>
      <cdr:y>0.64019</cdr:y>
    </cdr:to>
    <cdr:cxnSp macro="">
      <cdr:nvCxnSpPr>
        <cdr:cNvPr id="13" name="Straight Connector 12">
          <a:extLst xmlns:a="http://schemas.openxmlformats.org/drawingml/2006/main">
            <a:ext uri="{FF2B5EF4-FFF2-40B4-BE49-F238E27FC236}">
              <a16:creationId xmlns:a16="http://schemas.microsoft.com/office/drawing/2014/main" id="{05DF6E73-8A92-C237-C691-5BCEFBEA58B3}"/>
            </a:ext>
          </a:extLst>
        </cdr:cNvPr>
        <cdr:cNvCxnSpPr/>
      </cdr:nvCxnSpPr>
      <cdr:spPr>
        <a:xfrm xmlns:a="http://schemas.openxmlformats.org/drawingml/2006/main">
          <a:off x="8921688" y="1287431"/>
          <a:ext cx="0" cy="1073427"/>
        </a:xfrm>
        <a:prstGeom xmlns:a="http://schemas.openxmlformats.org/drawingml/2006/main" prst="line">
          <a:avLst/>
        </a:prstGeom>
        <a:ln xmlns:a="http://schemas.openxmlformats.org/drawingml/2006/main" w="25400">
          <a:solidFill>
            <a:schemeClr val="accent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1E5F9B6-AA20-3447-AA9F-F88F2618E516}"/>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a:p>
        </p:txBody>
      </p:sp>
      <p:sp>
        <p:nvSpPr>
          <p:cNvPr id="3" name="Date Placeholder 2">
            <a:extLst>
              <a:ext uri="{FF2B5EF4-FFF2-40B4-BE49-F238E27FC236}">
                <a16:creationId xmlns:a16="http://schemas.microsoft.com/office/drawing/2014/main" id="{ADD9D66A-F1A3-7EEB-8162-513C76F93A57}"/>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C070560-B46D-48A0-8B6F-8AAB2A8B0578}" type="datetimeFigureOut">
              <a:rPr lang="en-CA" smtClean="0"/>
              <a:t>2025-09-15</a:t>
            </a:fld>
            <a:endParaRPr lang="en-CA"/>
          </a:p>
        </p:txBody>
      </p:sp>
      <p:sp>
        <p:nvSpPr>
          <p:cNvPr id="4" name="Footer Placeholder 3">
            <a:extLst>
              <a:ext uri="{FF2B5EF4-FFF2-40B4-BE49-F238E27FC236}">
                <a16:creationId xmlns:a16="http://schemas.microsoft.com/office/drawing/2014/main" id="{F5171D47-38E3-C333-19C9-AFC93BE2ACED}"/>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85EBFD4B-E590-D929-75FC-E9510507A7ED}"/>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3AA19EC9-B994-489B-985E-831780035BB7}" type="slidenum">
              <a:rPr lang="en-CA" smtClean="0"/>
              <a:t>‹#›</a:t>
            </a:fld>
            <a:endParaRPr lang="en-CA"/>
          </a:p>
        </p:txBody>
      </p:sp>
    </p:spTree>
    <p:extLst>
      <p:ext uri="{BB962C8B-B14F-4D97-AF65-F5344CB8AC3E}">
        <p14:creationId xmlns:p14="http://schemas.microsoft.com/office/powerpoint/2010/main" val="318065580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928" userDrawn="1">
          <p15:clr>
            <a:srgbClr val="F26B43"/>
          </p15:clr>
        </p15:guide>
        <p15:guide id="2" pos="220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C38C471-241D-4A8E-9D8E-FF46DDCAAD40}" type="datetimeFigureOut">
              <a:rPr lang="en-CA" smtClean="0"/>
              <a:t>2025-09-15</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94126FA-44E0-4E1A-A85F-99B17EFDA98D}" type="slidenum">
              <a:rPr lang="en-CA" smtClean="0"/>
              <a:t>‹#›</a:t>
            </a:fld>
            <a:endParaRPr lang="en-CA"/>
          </a:p>
        </p:txBody>
      </p:sp>
    </p:spTree>
    <p:extLst>
      <p:ext uri="{BB962C8B-B14F-4D97-AF65-F5344CB8AC3E}">
        <p14:creationId xmlns:p14="http://schemas.microsoft.com/office/powerpoint/2010/main" val="500170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6BCAA-4FF5-77DF-EF57-961868A137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73AAC7-8459-BD85-7273-20E7C8C555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211120-BFC3-068C-C713-AC825E5F1FCE}"/>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2C93627C-FB89-BD01-6E7E-E959CB2530FD}"/>
              </a:ext>
            </a:extLst>
          </p:cNvPr>
          <p:cNvSpPr>
            <a:spLocks noGrp="1"/>
          </p:cNvSpPr>
          <p:nvPr>
            <p:ph type="sldNum" sz="quarter" idx="5"/>
          </p:nvPr>
        </p:nvSpPr>
        <p:spPr/>
        <p:txBody>
          <a:bodyPr/>
          <a:lstStyle/>
          <a:p>
            <a:fld id="{F94126FA-44E0-4E1A-A85F-99B17EFDA98D}" type="slidenum">
              <a:rPr lang="en-CA" smtClean="0"/>
              <a:t>8</a:t>
            </a:fld>
            <a:endParaRPr lang="en-CA"/>
          </a:p>
        </p:txBody>
      </p:sp>
    </p:spTree>
    <p:extLst>
      <p:ext uri="{BB962C8B-B14F-4D97-AF65-F5344CB8AC3E}">
        <p14:creationId xmlns:p14="http://schemas.microsoft.com/office/powerpoint/2010/main" val="7298687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lumMod val="95000"/>
            <a:alpha val="30000"/>
          </a:schemeClr>
        </a:solidFill>
        <a:effectLst/>
      </p:bgPr>
    </p:bg>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B827D0D7-39EF-AFC0-6ED8-D7E4EA47E034}"/>
              </a:ext>
            </a:extLst>
          </p:cNvPr>
          <p:cNvGrpSpPr/>
          <p:nvPr userDrawn="1"/>
        </p:nvGrpSpPr>
        <p:grpSpPr>
          <a:xfrm>
            <a:off x="0" y="0"/>
            <a:ext cx="12192000" cy="4327186"/>
            <a:chOff x="0" y="0"/>
            <a:chExt cx="12192000" cy="4327186"/>
          </a:xfrm>
        </p:grpSpPr>
        <p:grpSp>
          <p:nvGrpSpPr>
            <p:cNvPr id="99" name="Group 98">
              <a:extLst>
                <a:ext uri="{FF2B5EF4-FFF2-40B4-BE49-F238E27FC236}">
                  <a16:creationId xmlns:a16="http://schemas.microsoft.com/office/drawing/2014/main" id="{3F0DF15A-79ED-85CA-4298-99B697123288}"/>
                </a:ext>
              </a:extLst>
            </p:cNvPr>
            <p:cNvGrpSpPr/>
            <p:nvPr userDrawn="1"/>
          </p:nvGrpSpPr>
          <p:grpSpPr>
            <a:xfrm>
              <a:off x="0" y="105507"/>
              <a:ext cx="12192000" cy="4221679"/>
              <a:chOff x="0" y="105507"/>
              <a:chExt cx="12192000" cy="4221679"/>
            </a:xfrm>
          </p:grpSpPr>
          <p:pic>
            <p:nvPicPr>
              <p:cNvPr id="58" name="Picture Placeholder 5">
                <a:extLst>
                  <a:ext uri="{FF2B5EF4-FFF2-40B4-BE49-F238E27FC236}">
                    <a16:creationId xmlns:a16="http://schemas.microsoft.com/office/drawing/2014/main" id="{A047B627-76BA-A773-7381-31F64A597A8B}"/>
                  </a:ext>
                </a:extLst>
              </p:cNvPr>
              <p:cNvPicPr>
                <a:picLocks noChangeAspect="1"/>
              </p:cNvPicPr>
              <p:nvPr userDrawn="1"/>
            </p:nvPicPr>
            <p:blipFill rotWithShape="1">
              <a:blip r:embed="rId3"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0" y="105507"/>
                <a:ext cx="12192000" cy="4221679"/>
              </a:xfrm>
              <a:prstGeom prst="rect">
                <a:avLst/>
              </a:prstGeom>
            </p:spPr>
          </p:pic>
          <p:sp>
            <p:nvSpPr>
              <p:cNvPr id="97" name="Rectangle 96">
                <a:extLst>
                  <a:ext uri="{FF2B5EF4-FFF2-40B4-BE49-F238E27FC236}">
                    <a16:creationId xmlns:a16="http://schemas.microsoft.com/office/drawing/2014/main" id="{2BB318AC-80C7-30D3-F6F4-D3B4D8139D8F}"/>
                  </a:ext>
                </a:extLst>
              </p:cNvPr>
              <p:cNvSpPr/>
              <p:nvPr userDrawn="1"/>
            </p:nvSpPr>
            <p:spPr>
              <a:xfrm>
                <a:off x="714514" y="105507"/>
                <a:ext cx="4221679" cy="4221679"/>
              </a:xfrm>
              <a:prstGeom prst="rect">
                <a:avLst/>
              </a:prstGeom>
              <a:solidFill>
                <a:srgbClr val="E0A230">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92" name="Rectangle 91">
              <a:extLst>
                <a:ext uri="{FF2B5EF4-FFF2-40B4-BE49-F238E27FC236}">
                  <a16:creationId xmlns:a16="http://schemas.microsoft.com/office/drawing/2014/main" id="{3C88A3B6-CDC3-79BE-5174-024BC2276143}"/>
                </a:ext>
              </a:extLst>
            </p:cNvPr>
            <p:cNvSpPr/>
            <p:nvPr userDrawn="1"/>
          </p:nvSpPr>
          <p:spPr>
            <a:xfrm>
              <a:off x="0" y="0"/>
              <a:ext cx="12192000" cy="10550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bg1">
                    <a:lumMod val="85000"/>
                  </a:schemeClr>
                </a:solidFill>
              </a:endParaRPr>
            </a:p>
          </p:txBody>
        </p:sp>
      </p:grpSp>
      <p:pic>
        <p:nvPicPr>
          <p:cNvPr id="57" name="Picture 56">
            <a:extLst>
              <a:ext uri="{FF2B5EF4-FFF2-40B4-BE49-F238E27FC236}">
                <a16:creationId xmlns:a16="http://schemas.microsoft.com/office/drawing/2014/main" id="{4F9115CC-5F7D-571E-1D24-A63EBA63E717}"/>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042073" y="4851795"/>
            <a:ext cx="3435412" cy="786194"/>
          </a:xfrm>
          <a:prstGeom prst="rect">
            <a:avLst/>
          </a:prstGeom>
        </p:spPr>
      </p:pic>
      <p:sp>
        <p:nvSpPr>
          <p:cNvPr id="74" name="Title 73">
            <a:extLst>
              <a:ext uri="{FF2B5EF4-FFF2-40B4-BE49-F238E27FC236}">
                <a16:creationId xmlns:a16="http://schemas.microsoft.com/office/drawing/2014/main" id="{0642A6BC-D24E-3759-8107-21E82A3B32E3}"/>
              </a:ext>
            </a:extLst>
          </p:cNvPr>
          <p:cNvSpPr>
            <a:spLocks noGrp="1"/>
          </p:cNvSpPr>
          <p:nvPr userDrawn="1">
            <p:ph type="title" hasCustomPrompt="1"/>
          </p:nvPr>
        </p:nvSpPr>
        <p:spPr>
          <a:xfrm>
            <a:off x="714514" y="4938229"/>
            <a:ext cx="5281001" cy="1289654"/>
          </a:xfrm>
        </p:spPr>
        <p:txBody>
          <a:bodyPr/>
          <a:lstStyle>
            <a:lvl1pPr algn="l">
              <a:defRPr>
                <a:solidFill>
                  <a:schemeClr val="accent1"/>
                </a:solidFill>
              </a:defRPr>
            </a:lvl1pPr>
          </a:lstStyle>
          <a:p>
            <a:r>
              <a:rPr lang="en-US"/>
              <a:t>Q2</a:t>
            </a:r>
            <a:br>
              <a:rPr lang="en-US"/>
            </a:br>
            <a:r>
              <a:rPr lang="en-US"/>
              <a:t>Update</a:t>
            </a:r>
            <a:endParaRPr lang="en-CA"/>
          </a:p>
        </p:txBody>
      </p:sp>
      <p:sp>
        <p:nvSpPr>
          <p:cNvPr id="86" name="Rectangle 85">
            <a:extLst>
              <a:ext uri="{FF2B5EF4-FFF2-40B4-BE49-F238E27FC236}">
                <a16:creationId xmlns:a16="http://schemas.microsoft.com/office/drawing/2014/main" id="{8A830D8F-9CB3-3C32-7301-AD10F95298DF}"/>
              </a:ext>
            </a:extLst>
          </p:cNvPr>
          <p:cNvSpPr/>
          <p:nvPr userDrawn="1"/>
        </p:nvSpPr>
        <p:spPr>
          <a:xfrm>
            <a:off x="0" y="6752493"/>
            <a:ext cx="12192000" cy="10550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bg1">
                  <a:lumMod val="85000"/>
                </a:schemeClr>
              </a:solidFill>
            </a:endParaRPr>
          </a:p>
        </p:txBody>
      </p:sp>
      <p:sp>
        <p:nvSpPr>
          <p:cNvPr id="87" name="Footer Placeholder 4">
            <a:extLst>
              <a:ext uri="{FF2B5EF4-FFF2-40B4-BE49-F238E27FC236}">
                <a16:creationId xmlns:a16="http://schemas.microsoft.com/office/drawing/2014/main" id="{3263A997-D944-269E-28CC-0D408A3E8BEC}"/>
              </a:ext>
            </a:extLst>
          </p:cNvPr>
          <p:cNvSpPr>
            <a:spLocks noGrp="1"/>
          </p:cNvSpPr>
          <p:nvPr userDrawn="1">
            <p:ph type="ftr" sz="quarter" idx="3"/>
          </p:nvPr>
        </p:nvSpPr>
        <p:spPr>
          <a:xfrm>
            <a:off x="8133600" y="5976674"/>
            <a:ext cx="3243401" cy="251209"/>
          </a:xfrm>
          <a:prstGeom prst="rect">
            <a:avLst/>
          </a:prstGeom>
        </p:spPr>
        <p:txBody>
          <a:bodyPr vert="horz" lIns="91440" tIns="45720" rIns="91440" bIns="45720" rtlCol="0" anchor="t"/>
          <a:lstStyle>
            <a:lvl1pPr algn="r">
              <a:defRPr sz="1000">
                <a:solidFill>
                  <a:schemeClr val="accent1"/>
                </a:solidFill>
              </a:defRPr>
            </a:lvl1pPr>
          </a:lstStyle>
          <a:p>
            <a:r>
              <a:rPr lang="en-US"/>
              <a:t>© Copyright 2025 Galiano Gold. All rights reserved.</a:t>
            </a:r>
            <a:endParaRPr lang="en-CA"/>
          </a:p>
        </p:txBody>
      </p:sp>
      <p:sp>
        <p:nvSpPr>
          <p:cNvPr id="89" name="Date Placeholder 3">
            <a:extLst>
              <a:ext uri="{FF2B5EF4-FFF2-40B4-BE49-F238E27FC236}">
                <a16:creationId xmlns:a16="http://schemas.microsoft.com/office/drawing/2014/main" id="{6355FB2A-48C2-CA9E-276D-718B0C361784}"/>
              </a:ext>
            </a:extLst>
          </p:cNvPr>
          <p:cNvSpPr>
            <a:spLocks noGrp="1"/>
          </p:cNvSpPr>
          <p:nvPr userDrawn="1">
            <p:ph type="dt" sz="half" idx="2"/>
          </p:nvPr>
        </p:nvSpPr>
        <p:spPr>
          <a:xfrm>
            <a:off x="8133600" y="5725464"/>
            <a:ext cx="3243401" cy="251209"/>
          </a:xfrm>
          <a:prstGeom prst="rect">
            <a:avLst/>
          </a:prstGeom>
          <a:noFill/>
        </p:spPr>
        <p:txBody>
          <a:bodyPr vert="horz" lIns="91440" tIns="45720" rIns="91440" bIns="45720" rtlCol="0" anchor="b"/>
          <a:lstStyle>
            <a:lvl1pPr algn="r">
              <a:defRPr lang="en-CA" sz="1200" b="1" smtClean="0">
                <a:solidFill>
                  <a:schemeClr val="accent2"/>
                </a:solidFill>
                <a:latin typeface="+mj-lt"/>
              </a:defRPr>
            </a:lvl1pPr>
          </a:lstStyle>
          <a:p>
            <a:endParaRPr lang="en-CA"/>
          </a:p>
        </p:txBody>
      </p:sp>
      <p:sp>
        <p:nvSpPr>
          <p:cNvPr id="98" name="Freeform: Shape 97">
            <a:extLst>
              <a:ext uri="{FF2B5EF4-FFF2-40B4-BE49-F238E27FC236}">
                <a16:creationId xmlns:a16="http://schemas.microsoft.com/office/drawing/2014/main" id="{174A428A-7B8E-768D-A392-0D1982DBFD4D}"/>
              </a:ext>
            </a:extLst>
          </p:cNvPr>
          <p:cNvSpPr/>
          <p:nvPr userDrawn="1"/>
        </p:nvSpPr>
        <p:spPr>
          <a:xfrm>
            <a:off x="1153773" y="105507"/>
            <a:ext cx="3782420" cy="4221679"/>
          </a:xfrm>
          <a:custGeom>
            <a:avLst/>
            <a:gdLst>
              <a:gd name="connsiteX0" fmla="*/ 774163 w 2784877"/>
              <a:gd name="connsiteY0" fmla="*/ 0 h 3108290"/>
              <a:gd name="connsiteX1" fmla="*/ 2784877 w 2784877"/>
              <a:gd name="connsiteY1" fmla="*/ 0 h 3108290"/>
              <a:gd name="connsiteX2" fmla="*/ 2784877 w 2784877"/>
              <a:gd name="connsiteY2" fmla="*/ 393479 h 3108290"/>
              <a:gd name="connsiteX3" fmla="*/ 2637839 w 2784877"/>
              <a:gd name="connsiteY3" fmla="*/ 400897 h 3108290"/>
              <a:gd name="connsiteX4" fmla="*/ 1260544 w 2784877"/>
              <a:gd name="connsiteY4" fmla="*/ 1925934 h 3108290"/>
              <a:gd name="connsiteX5" fmla="*/ 1709870 w 2784877"/>
              <a:gd name="connsiteY5" fmla="*/ 3009914 h 3108290"/>
              <a:gd name="connsiteX6" fmla="*/ 1818198 w 2784877"/>
              <a:gd name="connsiteY6" fmla="*/ 3108290 h 3108290"/>
              <a:gd name="connsiteX7" fmla="*/ 265544 w 2784877"/>
              <a:gd name="connsiteY7" fmla="*/ 3108290 h 3108290"/>
              <a:gd name="connsiteX8" fmla="*/ 219597 w 2784877"/>
              <a:gd name="connsiteY8" fmla="*/ 3012975 h 3108290"/>
              <a:gd name="connsiteX9" fmla="*/ 0 w 2784877"/>
              <a:gd name="connsiteY9" fmla="*/ 1925934 h 3108290"/>
              <a:gd name="connsiteX10" fmla="*/ 638118 w 2784877"/>
              <a:gd name="connsiteY10" fmla="*/ 149571 h 310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4877" h="3108290">
                <a:moveTo>
                  <a:pt x="774163" y="0"/>
                </a:moveTo>
                <a:lnTo>
                  <a:pt x="2784877" y="0"/>
                </a:lnTo>
                <a:lnTo>
                  <a:pt x="2784877" y="393479"/>
                </a:lnTo>
                <a:lnTo>
                  <a:pt x="2637839" y="400897"/>
                </a:lnTo>
                <a:cubicBezTo>
                  <a:pt x="1864190" y="479394"/>
                  <a:pt x="1260544" y="1132172"/>
                  <a:pt x="1260544" y="1925934"/>
                </a:cubicBezTo>
                <a:cubicBezTo>
                  <a:pt x="1260544" y="2349273"/>
                  <a:pt x="1432248" y="2732511"/>
                  <a:pt x="1709870" y="3009914"/>
                </a:cubicBezTo>
                <a:lnTo>
                  <a:pt x="1818198" y="3108290"/>
                </a:lnTo>
                <a:lnTo>
                  <a:pt x="265544" y="3108290"/>
                </a:lnTo>
                <a:lnTo>
                  <a:pt x="219597" y="3012975"/>
                </a:lnTo>
                <a:cubicBezTo>
                  <a:pt x="78191" y="2678877"/>
                  <a:pt x="0" y="2311542"/>
                  <a:pt x="0" y="1925934"/>
                </a:cubicBezTo>
                <a:cubicBezTo>
                  <a:pt x="0" y="1251119"/>
                  <a:pt x="239460" y="632266"/>
                  <a:pt x="638118" y="149571"/>
                </a:cubicBezTo>
                <a:close/>
              </a:path>
            </a:pathLst>
          </a:custGeom>
          <a:solidFill>
            <a:srgbClr val="9366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CA"/>
          </a:p>
        </p:txBody>
      </p:sp>
    </p:spTree>
    <p:custDataLst>
      <p:tags r:id="rId1"/>
    </p:custDataLst>
    <p:extLst>
      <p:ext uri="{BB962C8B-B14F-4D97-AF65-F5344CB8AC3E}">
        <p14:creationId xmlns:p14="http://schemas.microsoft.com/office/powerpoint/2010/main" val="37267027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lumMod val="95000"/>
            <a:alpha val="40000"/>
          </a:schemeClr>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26B1489B-0BDE-D171-87FD-A85016043F28}"/>
              </a:ext>
            </a:extLst>
          </p:cNvPr>
          <p:cNvSpPr/>
          <p:nvPr/>
        </p:nvSpPr>
        <p:spPr>
          <a:xfrm flipH="1">
            <a:off x="-1" y="36405"/>
            <a:ext cx="1543210" cy="3628585"/>
          </a:xfrm>
          <a:custGeom>
            <a:avLst/>
            <a:gdLst>
              <a:gd name="connsiteX0" fmla="*/ 2131872 w 2131872"/>
              <a:gd name="connsiteY0" fmla="*/ 0 h 5012716"/>
              <a:gd name="connsiteX1" fmla="*/ 2031867 w 2131872"/>
              <a:gd name="connsiteY1" fmla="*/ 15247 h 5012716"/>
              <a:gd name="connsiteX2" fmla="*/ 0 w 2131872"/>
              <a:gd name="connsiteY2" fmla="*/ 2506358 h 5012716"/>
              <a:gd name="connsiteX3" fmla="*/ 2031867 w 2131872"/>
              <a:gd name="connsiteY3" fmla="*/ 4997469 h 5012716"/>
              <a:gd name="connsiteX4" fmla="*/ 2131872 w 2131872"/>
              <a:gd name="connsiteY4" fmla="*/ 5012716 h 5012716"/>
              <a:gd name="connsiteX5" fmla="*/ 2131872 w 2131872"/>
              <a:gd name="connsiteY5" fmla="*/ 3840115 h 5012716"/>
              <a:gd name="connsiteX6" fmla="*/ 2129343 w 2131872"/>
              <a:gd name="connsiteY6" fmla="*/ 3839465 h 5012716"/>
              <a:gd name="connsiteX7" fmla="*/ 1147813 w 2131872"/>
              <a:gd name="connsiteY7" fmla="*/ 2506358 h 5012716"/>
              <a:gd name="connsiteX8" fmla="*/ 2129343 w 2131872"/>
              <a:gd name="connsiteY8" fmla="*/ 1173251 h 5012716"/>
              <a:gd name="connsiteX9" fmla="*/ 2131872 w 2131872"/>
              <a:gd name="connsiteY9" fmla="*/ 1172601 h 501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872" h="5012716">
                <a:moveTo>
                  <a:pt x="2131872" y="0"/>
                </a:moveTo>
                <a:lnTo>
                  <a:pt x="2031867" y="15247"/>
                </a:lnTo>
                <a:cubicBezTo>
                  <a:pt x="872179" y="252322"/>
                  <a:pt x="0" y="1277428"/>
                  <a:pt x="0" y="2506358"/>
                </a:cubicBezTo>
                <a:cubicBezTo>
                  <a:pt x="0" y="3735289"/>
                  <a:pt x="872179" y="4760395"/>
                  <a:pt x="2031867" y="4997469"/>
                </a:cubicBezTo>
                <a:lnTo>
                  <a:pt x="2131872" y="5012716"/>
                </a:lnTo>
                <a:lnTo>
                  <a:pt x="2131872" y="3840115"/>
                </a:lnTo>
                <a:lnTo>
                  <a:pt x="2129343" y="3839465"/>
                </a:lnTo>
                <a:cubicBezTo>
                  <a:pt x="1560670" y="3662744"/>
                  <a:pt x="1147813" y="3132763"/>
                  <a:pt x="1147813" y="2506358"/>
                </a:cubicBezTo>
                <a:cubicBezTo>
                  <a:pt x="1147813" y="1879953"/>
                  <a:pt x="1560670" y="1349972"/>
                  <a:pt x="2129343" y="1173251"/>
                </a:cubicBezTo>
                <a:lnTo>
                  <a:pt x="2131872" y="1172601"/>
                </a:lnTo>
                <a:close/>
              </a:path>
            </a:pathLst>
          </a:custGeom>
          <a:solidFill>
            <a:schemeClr val="bg1"/>
          </a:solidFill>
          <a:ln w="360" cap="flat">
            <a:noFill/>
            <a:prstDash val="solid"/>
            <a:miter/>
          </a:ln>
          <a:effectLst>
            <a:outerShdw blurRad="25400" dist="25400" dir="2700000" algn="tl" rotWithShape="0">
              <a:schemeClr val="bg1">
                <a:lumMod val="75000"/>
                <a:alpha val="5000"/>
              </a:schemeClr>
            </a:outerShdw>
          </a:effectLst>
        </p:spPr>
        <p:txBody>
          <a:bodyPr rtlCol="0" anchor="ctr"/>
          <a:lstStyle/>
          <a:p>
            <a:endParaRPr lang="en-CA"/>
          </a:p>
        </p:txBody>
      </p:sp>
      <p:sp>
        <p:nvSpPr>
          <p:cNvPr id="2" name="Title 73">
            <a:extLst>
              <a:ext uri="{FF2B5EF4-FFF2-40B4-BE49-F238E27FC236}">
                <a16:creationId xmlns:a16="http://schemas.microsoft.com/office/drawing/2014/main" id="{D4AF0B0C-FA20-E160-AD12-F7F229968799}"/>
              </a:ext>
            </a:extLst>
          </p:cNvPr>
          <p:cNvSpPr>
            <a:spLocks noGrp="1"/>
          </p:cNvSpPr>
          <p:nvPr>
            <p:ph type="title" hasCustomPrompt="1"/>
          </p:nvPr>
        </p:nvSpPr>
        <p:spPr>
          <a:xfrm>
            <a:off x="300038" y="258011"/>
            <a:ext cx="7058848" cy="470652"/>
          </a:xfrm>
        </p:spPr>
        <p:txBody>
          <a:bodyPr anchor="t">
            <a:normAutofit/>
          </a:bodyPr>
          <a:lstStyle>
            <a:lvl1pPr algn="l">
              <a:defRPr sz="2400">
                <a:solidFill>
                  <a:schemeClr val="accent1"/>
                </a:solidFill>
              </a:defRPr>
            </a:lvl1pPr>
          </a:lstStyle>
          <a:p>
            <a:r>
              <a:rPr lang="en-US"/>
              <a:t>Slide Title</a:t>
            </a:r>
          </a:p>
        </p:txBody>
      </p:sp>
      <p:sp>
        <p:nvSpPr>
          <p:cNvPr id="12" name="Footer Placeholder 4">
            <a:extLst>
              <a:ext uri="{FF2B5EF4-FFF2-40B4-BE49-F238E27FC236}">
                <a16:creationId xmlns:a16="http://schemas.microsoft.com/office/drawing/2014/main" id="{2AD7CE13-2774-24A7-ACD4-8AAA55C541E2}"/>
              </a:ext>
            </a:extLst>
          </p:cNvPr>
          <p:cNvSpPr>
            <a:spLocks noGrp="1"/>
          </p:cNvSpPr>
          <p:nvPr>
            <p:ph type="ftr" sz="quarter" idx="3"/>
          </p:nvPr>
        </p:nvSpPr>
        <p:spPr>
          <a:xfrm>
            <a:off x="609600" y="6498448"/>
            <a:ext cx="3232484" cy="203082"/>
          </a:xfrm>
          <a:prstGeom prst="rect">
            <a:avLst/>
          </a:prstGeom>
          <a:noFill/>
        </p:spPr>
        <p:txBody>
          <a:bodyPr vert="horz" lIns="91440" tIns="45720" rIns="91440" bIns="45720" rtlCol="0" anchor="ctr"/>
          <a:lstStyle>
            <a:lvl1pPr algn="l">
              <a:defRPr lang="en-US" sz="700" b="0" smtClean="0">
                <a:solidFill>
                  <a:schemeClr val="tx2"/>
                </a:solidFill>
                <a:latin typeface="+mj-lt"/>
              </a:defRPr>
            </a:lvl1pPr>
          </a:lstStyle>
          <a:p>
            <a:r>
              <a:rPr lang="en-US"/>
              <a:t>© Copyright 2025 Galiano Gold. All rights reserved.</a:t>
            </a:r>
          </a:p>
        </p:txBody>
      </p:sp>
      <p:sp>
        <p:nvSpPr>
          <p:cNvPr id="15" name="Slide Number Placeholder 5">
            <a:extLst>
              <a:ext uri="{FF2B5EF4-FFF2-40B4-BE49-F238E27FC236}">
                <a16:creationId xmlns:a16="http://schemas.microsoft.com/office/drawing/2014/main" id="{1FA04DF1-5DEE-15BD-BCF8-B8E948E473A2}"/>
              </a:ext>
            </a:extLst>
          </p:cNvPr>
          <p:cNvSpPr>
            <a:spLocks noGrp="1"/>
          </p:cNvSpPr>
          <p:nvPr>
            <p:ph type="sldNum" sz="quarter" idx="4"/>
          </p:nvPr>
        </p:nvSpPr>
        <p:spPr>
          <a:xfrm>
            <a:off x="300038" y="6498448"/>
            <a:ext cx="309562" cy="203082"/>
          </a:xfrm>
          <a:prstGeom prst="rect">
            <a:avLst/>
          </a:prstGeom>
          <a:solidFill>
            <a:schemeClr val="accent1"/>
          </a:solidFill>
        </p:spPr>
        <p:txBody>
          <a:bodyPr vert="horz" lIns="91440" tIns="45720" rIns="91440" bIns="45720" rtlCol="0" anchor="ctr"/>
          <a:lstStyle>
            <a:lvl1pPr algn="ctr">
              <a:defRPr lang="en-CA" sz="800" b="1" smtClean="0">
                <a:solidFill>
                  <a:schemeClr val="bg1"/>
                </a:solidFill>
                <a:latin typeface="+mj-lt"/>
              </a:defRPr>
            </a:lvl1pPr>
          </a:lstStyle>
          <a:p>
            <a:fld id="{2CD1318A-339D-4485-8E92-07414A5EFABE}" type="slidenum">
              <a:rPr lang="en-CA" smtClean="0"/>
              <a:pPr/>
              <a:t>‹#›</a:t>
            </a:fld>
            <a:endParaRPr lang="en-CA"/>
          </a:p>
        </p:txBody>
      </p:sp>
      <p:sp>
        <p:nvSpPr>
          <p:cNvPr id="16" name="Rectangle 15">
            <a:extLst>
              <a:ext uri="{FF2B5EF4-FFF2-40B4-BE49-F238E27FC236}">
                <a16:creationId xmlns:a16="http://schemas.microsoft.com/office/drawing/2014/main" id="{3E35889C-FB74-14BA-8C10-499162B6FD43}"/>
              </a:ext>
            </a:extLst>
          </p:cNvPr>
          <p:cNvSpPr/>
          <p:nvPr userDrawn="1"/>
        </p:nvSpPr>
        <p:spPr>
          <a:xfrm>
            <a:off x="7358886" y="1469227"/>
            <a:ext cx="136037" cy="439152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31CE7FD7-1355-DAC5-8EEB-870C55690932}"/>
              </a:ext>
            </a:extLst>
          </p:cNvPr>
          <p:cNvSpPr/>
          <p:nvPr userDrawn="1"/>
        </p:nvSpPr>
        <p:spPr>
          <a:xfrm>
            <a:off x="7494923" y="0"/>
            <a:ext cx="4697078" cy="72866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Picture Placeholder 68">
            <a:extLst>
              <a:ext uri="{FF2B5EF4-FFF2-40B4-BE49-F238E27FC236}">
                <a16:creationId xmlns:a16="http://schemas.microsoft.com/office/drawing/2014/main" id="{5BC2BF68-9AFF-FF42-BCCA-B7B8B74E9F4D}"/>
              </a:ext>
            </a:extLst>
          </p:cNvPr>
          <p:cNvSpPr>
            <a:spLocks noGrp="1"/>
          </p:cNvSpPr>
          <p:nvPr>
            <p:ph type="pic" sz="quarter" idx="37"/>
          </p:nvPr>
        </p:nvSpPr>
        <p:spPr>
          <a:xfrm>
            <a:off x="7494923" y="712381"/>
            <a:ext cx="4697077" cy="6158834"/>
          </a:xfrm>
        </p:spPr>
        <p:txBody>
          <a:bodyPr>
            <a:normAutofit/>
          </a:bodyPr>
          <a:lstStyle>
            <a:lvl1pPr>
              <a:defRPr sz="1400"/>
            </a:lvl1pPr>
          </a:lstStyle>
          <a:p>
            <a:endParaRPr lang="en-US"/>
          </a:p>
        </p:txBody>
      </p:sp>
      <p:sp>
        <p:nvSpPr>
          <p:cNvPr id="18" name="Text Placeholder 17">
            <a:extLst>
              <a:ext uri="{FF2B5EF4-FFF2-40B4-BE49-F238E27FC236}">
                <a16:creationId xmlns:a16="http://schemas.microsoft.com/office/drawing/2014/main" id="{92C09C73-091B-F79E-3DA2-CBBC3B2CC7D0}"/>
              </a:ext>
            </a:extLst>
          </p:cNvPr>
          <p:cNvSpPr>
            <a:spLocks noGrp="1"/>
          </p:cNvSpPr>
          <p:nvPr>
            <p:ph type="body" sz="quarter" idx="38"/>
          </p:nvPr>
        </p:nvSpPr>
        <p:spPr>
          <a:xfrm>
            <a:off x="10828550" y="6481046"/>
            <a:ext cx="1063625" cy="238125"/>
          </a:xfrm>
          <a:blipFill>
            <a:blip r:embed="rId3" cstate="email">
              <a:extLst>
                <a:ext uri="{28A0092B-C50C-407E-A947-70E740481C1C}">
                  <a14:useLocalDpi xmlns:a14="http://schemas.microsoft.com/office/drawing/2010/main"/>
                </a:ext>
              </a:extLst>
            </a:blip>
            <a:stretch>
              <a:fillRect/>
            </a:stretch>
          </a:blipFill>
        </p:spPr>
        <p:txBody>
          <a:bodyPr>
            <a:noAutofit/>
          </a:bodyPr>
          <a:lstStyle>
            <a:lvl1pPr>
              <a:defRPr sz="100"/>
            </a:lvl1pPr>
            <a:lvl2pPr>
              <a:defRPr sz="1050"/>
            </a:lvl2pPr>
            <a:lvl3pPr>
              <a:defRPr sz="1000"/>
            </a:lvl3pPr>
            <a:lvl4pPr>
              <a:defRPr sz="900"/>
            </a:lvl4pPr>
            <a:lvl5pPr>
              <a:defRPr sz="900"/>
            </a:lvl5pPr>
          </a:lstStyle>
          <a:p>
            <a:pPr lvl="0"/>
            <a:endParaRPr lang="en-US"/>
          </a:p>
        </p:txBody>
      </p:sp>
    </p:spTree>
    <p:custDataLst>
      <p:tags r:id="rId1"/>
    </p:custDataLst>
    <p:extLst>
      <p:ext uri="{BB962C8B-B14F-4D97-AF65-F5344CB8AC3E}">
        <p14:creationId xmlns:p14="http://schemas.microsoft.com/office/powerpoint/2010/main" val="4012327125"/>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18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9_Title Slide">
    <p:bg>
      <p:bgPr>
        <a:solidFill>
          <a:schemeClr val="bg1">
            <a:lumMod val="95000"/>
            <a:alpha val="40000"/>
          </a:schemeClr>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26B1489B-0BDE-D171-87FD-A85016043F28}"/>
              </a:ext>
            </a:extLst>
          </p:cNvPr>
          <p:cNvSpPr/>
          <p:nvPr/>
        </p:nvSpPr>
        <p:spPr>
          <a:xfrm flipH="1">
            <a:off x="-1" y="36405"/>
            <a:ext cx="1543210" cy="3628585"/>
          </a:xfrm>
          <a:custGeom>
            <a:avLst/>
            <a:gdLst>
              <a:gd name="connsiteX0" fmla="*/ 2131872 w 2131872"/>
              <a:gd name="connsiteY0" fmla="*/ 0 h 5012716"/>
              <a:gd name="connsiteX1" fmla="*/ 2031867 w 2131872"/>
              <a:gd name="connsiteY1" fmla="*/ 15247 h 5012716"/>
              <a:gd name="connsiteX2" fmla="*/ 0 w 2131872"/>
              <a:gd name="connsiteY2" fmla="*/ 2506358 h 5012716"/>
              <a:gd name="connsiteX3" fmla="*/ 2031867 w 2131872"/>
              <a:gd name="connsiteY3" fmla="*/ 4997469 h 5012716"/>
              <a:gd name="connsiteX4" fmla="*/ 2131872 w 2131872"/>
              <a:gd name="connsiteY4" fmla="*/ 5012716 h 5012716"/>
              <a:gd name="connsiteX5" fmla="*/ 2131872 w 2131872"/>
              <a:gd name="connsiteY5" fmla="*/ 3840115 h 5012716"/>
              <a:gd name="connsiteX6" fmla="*/ 2129343 w 2131872"/>
              <a:gd name="connsiteY6" fmla="*/ 3839465 h 5012716"/>
              <a:gd name="connsiteX7" fmla="*/ 1147813 w 2131872"/>
              <a:gd name="connsiteY7" fmla="*/ 2506358 h 5012716"/>
              <a:gd name="connsiteX8" fmla="*/ 2129343 w 2131872"/>
              <a:gd name="connsiteY8" fmla="*/ 1173251 h 5012716"/>
              <a:gd name="connsiteX9" fmla="*/ 2131872 w 2131872"/>
              <a:gd name="connsiteY9" fmla="*/ 1172601 h 501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872" h="5012716">
                <a:moveTo>
                  <a:pt x="2131872" y="0"/>
                </a:moveTo>
                <a:lnTo>
                  <a:pt x="2031867" y="15247"/>
                </a:lnTo>
                <a:cubicBezTo>
                  <a:pt x="872179" y="252322"/>
                  <a:pt x="0" y="1277428"/>
                  <a:pt x="0" y="2506358"/>
                </a:cubicBezTo>
                <a:cubicBezTo>
                  <a:pt x="0" y="3735289"/>
                  <a:pt x="872179" y="4760395"/>
                  <a:pt x="2031867" y="4997469"/>
                </a:cubicBezTo>
                <a:lnTo>
                  <a:pt x="2131872" y="5012716"/>
                </a:lnTo>
                <a:lnTo>
                  <a:pt x="2131872" y="3840115"/>
                </a:lnTo>
                <a:lnTo>
                  <a:pt x="2129343" y="3839465"/>
                </a:lnTo>
                <a:cubicBezTo>
                  <a:pt x="1560670" y="3662744"/>
                  <a:pt x="1147813" y="3132763"/>
                  <a:pt x="1147813" y="2506358"/>
                </a:cubicBezTo>
                <a:cubicBezTo>
                  <a:pt x="1147813" y="1879953"/>
                  <a:pt x="1560670" y="1349972"/>
                  <a:pt x="2129343" y="1173251"/>
                </a:cubicBezTo>
                <a:lnTo>
                  <a:pt x="2131872" y="1172601"/>
                </a:lnTo>
                <a:close/>
              </a:path>
            </a:pathLst>
          </a:custGeom>
          <a:solidFill>
            <a:schemeClr val="bg1"/>
          </a:solidFill>
          <a:ln w="360" cap="flat">
            <a:noFill/>
            <a:prstDash val="solid"/>
            <a:miter/>
          </a:ln>
          <a:effectLst>
            <a:outerShdw blurRad="25400" dist="25400" dir="2700000" algn="tl" rotWithShape="0">
              <a:schemeClr val="bg1">
                <a:lumMod val="75000"/>
                <a:alpha val="5000"/>
              </a:schemeClr>
            </a:outerShdw>
          </a:effectLst>
        </p:spPr>
        <p:txBody>
          <a:bodyPr rtlCol="0" anchor="ctr"/>
          <a:lstStyle/>
          <a:p>
            <a:endParaRPr lang="en-CA"/>
          </a:p>
        </p:txBody>
      </p:sp>
      <p:sp>
        <p:nvSpPr>
          <p:cNvPr id="2" name="Title 73">
            <a:extLst>
              <a:ext uri="{FF2B5EF4-FFF2-40B4-BE49-F238E27FC236}">
                <a16:creationId xmlns:a16="http://schemas.microsoft.com/office/drawing/2014/main" id="{D4AF0B0C-FA20-E160-AD12-F7F229968799}"/>
              </a:ext>
            </a:extLst>
          </p:cNvPr>
          <p:cNvSpPr>
            <a:spLocks noGrp="1"/>
          </p:cNvSpPr>
          <p:nvPr>
            <p:ph type="title" hasCustomPrompt="1"/>
          </p:nvPr>
        </p:nvSpPr>
        <p:spPr>
          <a:xfrm>
            <a:off x="300038" y="258011"/>
            <a:ext cx="7058848" cy="470652"/>
          </a:xfrm>
        </p:spPr>
        <p:txBody>
          <a:bodyPr anchor="t">
            <a:normAutofit/>
          </a:bodyPr>
          <a:lstStyle>
            <a:lvl1pPr algn="l">
              <a:defRPr sz="2400">
                <a:solidFill>
                  <a:schemeClr val="accent1"/>
                </a:solidFill>
              </a:defRPr>
            </a:lvl1pPr>
          </a:lstStyle>
          <a:p>
            <a:r>
              <a:rPr lang="en-US"/>
              <a:t>Slide Title</a:t>
            </a:r>
          </a:p>
        </p:txBody>
      </p:sp>
      <p:sp>
        <p:nvSpPr>
          <p:cNvPr id="12" name="Footer Placeholder 4">
            <a:extLst>
              <a:ext uri="{FF2B5EF4-FFF2-40B4-BE49-F238E27FC236}">
                <a16:creationId xmlns:a16="http://schemas.microsoft.com/office/drawing/2014/main" id="{2AD7CE13-2774-24A7-ACD4-8AAA55C541E2}"/>
              </a:ext>
            </a:extLst>
          </p:cNvPr>
          <p:cNvSpPr>
            <a:spLocks noGrp="1"/>
          </p:cNvSpPr>
          <p:nvPr>
            <p:ph type="ftr" sz="quarter" idx="3"/>
          </p:nvPr>
        </p:nvSpPr>
        <p:spPr>
          <a:xfrm>
            <a:off x="609600" y="6498448"/>
            <a:ext cx="3232484" cy="203082"/>
          </a:xfrm>
          <a:prstGeom prst="rect">
            <a:avLst/>
          </a:prstGeom>
          <a:noFill/>
        </p:spPr>
        <p:txBody>
          <a:bodyPr vert="horz" lIns="91440" tIns="45720" rIns="91440" bIns="45720" rtlCol="0" anchor="ctr"/>
          <a:lstStyle>
            <a:lvl1pPr algn="l">
              <a:defRPr lang="en-US" sz="700" b="0" smtClean="0">
                <a:solidFill>
                  <a:schemeClr val="tx2"/>
                </a:solidFill>
                <a:latin typeface="+mj-lt"/>
              </a:defRPr>
            </a:lvl1pPr>
          </a:lstStyle>
          <a:p>
            <a:r>
              <a:rPr lang="en-US"/>
              <a:t>© Copyright 2025 Galiano Gold. All rights reserved.</a:t>
            </a:r>
          </a:p>
        </p:txBody>
      </p:sp>
      <p:sp>
        <p:nvSpPr>
          <p:cNvPr id="15" name="Slide Number Placeholder 5">
            <a:extLst>
              <a:ext uri="{FF2B5EF4-FFF2-40B4-BE49-F238E27FC236}">
                <a16:creationId xmlns:a16="http://schemas.microsoft.com/office/drawing/2014/main" id="{1FA04DF1-5DEE-15BD-BCF8-B8E948E473A2}"/>
              </a:ext>
            </a:extLst>
          </p:cNvPr>
          <p:cNvSpPr>
            <a:spLocks noGrp="1"/>
          </p:cNvSpPr>
          <p:nvPr>
            <p:ph type="sldNum" sz="quarter" idx="4"/>
          </p:nvPr>
        </p:nvSpPr>
        <p:spPr>
          <a:xfrm>
            <a:off x="300038" y="6498448"/>
            <a:ext cx="309562" cy="203082"/>
          </a:xfrm>
          <a:prstGeom prst="rect">
            <a:avLst/>
          </a:prstGeom>
          <a:solidFill>
            <a:schemeClr val="accent1"/>
          </a:solidFill>
        </p:spPr>
        <p:txBody>
          <a:bodyPr vert="horz" lIns="91440" tIns="45720" rIns="91440" bIns="45720" rtlCol="0" anchor="ctr"/>
          <a:lstStyle>
            <a:lvl1pPr algn="ctr">
              <a:defRPr lang="en-CA" sz="800" b="1" smtClean="0">
                <a:solidFill>
                  <a:schemeClr val="bg1"/>
                </a:solidFill>
                <a:latin typeface="+mj-lt"/>
              </a:defRPr>
            </a:lvl1pPr>
          </a:lstStyle>
          <a:p>
            <a:fld id="{2CD1318A-339D-4485-8E92-07414A5EFABE}" type="slidenum">
              <a:rPr lang="en-CA" smtClean="0"/>
              <a:pPr/>
              <a:t>‹#›</a:t>
            </a:fld>
            <a:endParaRPr lang="en-CA"/>
          </a:p>
        </p:txBody>
      </p:sp>
      <p:sp>
        <p:nvSpPr>
          <p:cNvPr id="16" name="Rectangle 15">
            <a:extLst>
              <a:ext uri="{FF2B5EF4-FFF2-40B4-BE49-F238E27FC236}">
                <a16:creationId xmlns:a16="http://schemas.microsoft.com/office/drawing/2014/main" id="{3E35889C-FB74-14BA-8C10-499162B6FD43}"/>
              </a:ext>
            </a:extLst>
          </p:cNvPr>
          <p:cNvSpPr/>
          <p:nvPr userDrawn="1"/>
        </p:nvSpPr>
        <p:spPr>
          <a:xfrm>
            <a:off x="7749411" y="1469227"/>
            <a:ext cx="136037" cy="439152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Picture Placeholder 68">
            <a:extLst>
              <a:ext uri="{FF2B5EF4-FFF2-40B4-BE49-F238E27FC236}">
                <a16:creationId xmlns:a16="http://schemas.microsoft.com/office/drawing/2014/main" id="{5BC2BF68-9AFF-FF42-BCCA-B7B8B74E9F4D}"/>
              </a:ext>
            </a:extLst>
          </p:cNvPr>
          <p:cNvSpPr>
            <a:spLocks noGrp="1"/>
          </p:cNvSpPr>
          <p:nvPr>
            <p:ph type="pic" sz="quarter" idx="37"/>
          </p:nvPr>
        </p:nvSpPr>
        <p:spPr>
          <a:xfrm>
            <a:off x="7494921" y="701749"/>
            <a:ext cx="4697079" cy="3094311"/>
          </a:xfrm>
        </p:spPr>
        <p:txBody>
          <a:bodyPr>
            <a:normAutofit/>
          </a:bodyPr>
          <a:lstStyle>
            <a:lvl1pPr>
              <a:defRPr sz="1400"/>
            </a:lvl1pPr>
          </a:lstStyle>
          <a:p>
            <a:endParaRPr lang="en-US"/>
          </a:p>
        </p:txBody>
      </p:sp>
      <p:sp>
        <p:nvSpPr>
          <p:cNvPr id="3" name="Picture Placeholder 68">
            <a:extLst>
              <a:ext uri="{FF2B5EF4-FFF2-40B4-BE49-F238E27FC236}">
                <a16:creationId xmlns:a16="http://schemas.microsoft.com/office/drawing/2014/main" id="{91ADA19E-9213-EBB8-438C-D050248E6AE8}"/>
              </a:ext>
            </a:extLst>
          </p:cNvPr>
          <p:cNvSpPr>
            <a:spLocks noGrp="1"/>
          </p:cNvSpPr>
          <p:nvPr>
            <p:ph type="pic" sz="quarter" idx="39"/>
          </p:nvPr>
        </p:nvSpPr>
        <p:spPr>
          <a:xfrm>
            <a:off x="7494922" y="3796061"/>
            <a:ext cx="4697077" cy="3054268"/>
          </a:xfrm>
        </p:spPr>
        <p:txBody>
          <a:bodyPr>
            <a:normAutofit/>
          </a:bodyPr>
          <a:lstStyle>
            <a:lvl1pPr>
              <a:defRPr sz="1400"/>
            </a:lvl1pPr>
          </a:lstStyle>
          <a:p>
            <a:endParaRPr lang="en-US"/>
          </a:p>
        </p:txBody>
      </p:sp>
      <p:sp>
        <p:nvSpPr>
          <p:cNvPr id="18" name="Text Placeholder 17">
            <a:extLst>
              <a:ext uri="{FF2B5EF4-FFF2-40B4-BE49-F238E27FC236}">
                <a16:creationId xmlns:a16="http://schemas.microsoft.com/office/drawing/2014/main" id="{92C09C73-091B-F79E-3DA2-CBBC3B2CC7D0}"/>
              </a:ext>
            </a:extLst>
          </p:cNvPr>
          <p:cNvSpPr>
            <a:spLocks noGrp="1"/>
          </p:cNvSpPr>
          <p:nvPr>
            <p:ph type="body" sz="quarter" idx="38"/>
          </p:nvPr>
        </p:nvSpPr>
        <p:spPr>
          <a:xfrm>
            <a:off x="10828550" y="6481046"/>
            <a:ext cx="1063625" cy="238125"/>
          </a:xfrm>
          <a:blipFill>
            <a:blip r:embed="rId3" cstate="email">
              <a:extLst>
                <a:ext uri="{28A0092B-C50C-407E-A947-70E740481C1C}">
                  <a14:useLocalDpi xmlns:a14="http://schemas.microsoft.com/office/drawing/2010/main"/>
                </a:ext>
              </a:extLst>
            </a:blip>
            <a:stretch>
              <a:fillRect/>
            </a:stretch>
          </a:blipFill>
        </p:spPr>
        <p:txBody>
          <a:bodyPr>
            <a:noAutofit/>
          </a:bodyPr>
          <a:lstStyle>
            <a:lvl1pPr>
              <a:defRPr sz="100"/>
            </a:lvl1pPr>
            <a:lvl2pPr>
              <a:defRPr sz="1050"/>
            </a:lvl2pPr>
            <a:lvl3pPr>
              <a:defRPr sz="1000"/>
            </a:lvl3pPr>
            <a:lvl4pPr>
              <a:defRPr sz="900"/>
            </a:lvl4pPr>
            <a:lvl5pPr>
              <a:defRPr sz="900"/>
            </a:lvl5pPr>
          </a:lstStyle>
          <a:p>
            <a:pPr lvl="0"/>
            <a:endParaRPr lang="en-US"/>
          </a:p>
        </p:txBody>
      </p:sp>
    </p:spTree>
    <p:custDataLst>
      <p:tags r:id="rId1"/>
    </p:custDataLst>
    <p:extLst>
      <p:ext uri="{BB962C8B-B14F-4D97-AF65-F5344CB8AC3E}">
        <p14:creationId xmlns:p14="http://schemas.microsoft.com/office/powerpoint/2010/main" val="509236088"/>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18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bg1">
            <a:lumMod val="95000"/>
            <a:alpha val="40000"/>
          </a:schemeClr>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26B1489B-0BDE-D171-87FD-A85016043F28}"/>
              </a:ext>
            </a:extLst>
          </p:cNvPr>
          <p:cNvSpPr/>
          <p:nvPr/>
        </p:nvSpPr>
        <p:spPr>
          <a:xfrm flipH="1">
            <a:off x="-1" y="36405"/>
            <a:ext cx="1543210" cy="3628585"/>
          </a:xfrm>
          <a:custGeom>
            <a:avLst/>
            <a:gdLst>
              <a:gd name="connsiteX0" fmla="*/ 2131872 w 2131872"/>
              <a:gd name="connsiteY0" fmla="*/ 0 h 5012716"/>
              <a:gd name="connsiteX1" fmla="*/ 2031867 w 2131872"/>
              <a:gd name="connsiteY1" fmla="*/ 15247 h 5012716"/>
              <a:gd name="connsiteX2" fmla="*/ 0 w 2131872"/>
              <a:gd name="connsiteY2" fmla="*/ 2506358 h 5012716"/>
              <a:gd name="connsiteX3" fmla="*/ 2031867 w 2131872"/>
              <a:gd name="connsiteY3" fmla="*/ 4997469 h 5012716"/>
              <a:gd name="connsiteX4" fmla="*/ 2131872 w 2131872"/>
              <a:gd name="connsiteY4" fmla="*/ 5012716 h 5012716"/>
              <a:gd name="connsiteX5" fmla="*/ 2131872 w 2131872"/>
              <a:gd name="connsiteY5" fmla="*/ 3840115 h 5012716"/>
              <a:gd name="connsiteX6" fmla="*/ 2129343 w 2131872"/>
              <a:gd name="connsiteY6" fmla="*/ 3839465 h 5012716"/>
              <a:gd name="connsiteX7" fmla="*/ 1147813 w 2131872"/>
              <a:gd name="connsiteY7" fmla="*/ 2506358 h 5012716"/>
              <a:gd name="connsiteX8" fmla="*/ 2129343 w 2131872"/>
              <a:gd name="connsiteY8" fmla="*/ 1173251 h 5012716"/>
              <a:gd name="connsiteX9" fmla="*/ 2131872 w 2131872"/>
              <a:gd name="connsiteY9" fmla="*/ 1172601 h 501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872" h="5012716">
                <a:moveTo>
                  <a:pt x="2131872" y="0"/>
                </a:moveTo>
                <a:lnTo>
                  <a:pt x="2031867" y="15247"/>
                </a:lnTo>
                <a:cubicBezTo>
                  <a:pt x="872179" y="252322"/>
                  <a:pt x="0" y="1277428"/>
                  <a:pt x="0" y="2506358"/>
                </a:cubicBezTo>
                <a:cubicBezTo>
                  <a:pt x="0" y="3735289"/>
                  <a:pt x="872179" y="4760395"/>
                  <a:pt x="2031867" y="4997469"/>
                </a:cubicBezTo>
                <a:lnTo>
                  <a:pt x="2131872" y="5012716"/>
                </a:lnTo>
                <a:lnTo>
                  <a:pt x="2131872" y="3840115"/>
                </a:lnTo>
                <a:lnTo>
                  <a:pt x="2129343" y="3839465"/>
                </a:lnTo>
                <a:cubicBezTo>
                  <a:pt x="1560670" y="3662744"/>
                  <a:pt x="1147813" y="3132763"/>
                  <a:pt x="1147813" y="2506358"/>
                </a:cubicBezTo>
                <a:cubicBezTo>
                  <a:pt x="1147813" y="1879953"/>
                  <a:pt x="1560670" y="1349972"/>
                  <a:pt x="2129343" y="1173251"/>
                </a:cubicBezTo>
                <a:lnTo>
                  <a:pt x="2131872" y="1172601"/>
                </a:lnTo>
                <a:close/>
              </a:path>
            </a:pathLst>
          </a:custGeom>
          <a:solidFill>
            <a:schemeClr val="bg1"/>
          </a:solidFill>
          <a:ln w="360" cap="flat">
            <a:noFill/>
            <a:prstDash val="solid"/>
            <a:miter/>
          </a:ln>
          <a:effectLst>
            <a:outerShdw blurRad="25400" dist="25400" dir="2700000" algn="tl" rotWithShape="0">
              <a:schemeClr val="bg1">
                <a:lumMod val="75000"/>
                <a:alpha val="5000"/>
              </a:schemeClr>
            </a:outerShdw>
          </a:effectLst>
        </p:spPr>
        <p:txBody>
          <a:bodyPr rtlCol="0" anchor="ctr"/>
          <a:lstStyle/>
          <a:p>
            <a:endParaRPr lang="en-CA"/>
          </a:p>
        </p:txBody>
      </p:sp>
      <p:sp>
        <p:nvSpPr>
          <p:cNvPr id="2" name="Title 73">
            <a:extLst>
              <a:ext uri="{FF2B5EF4-FFF2-40B4-BE49-F238E27FC236}">
                <a16:creationId xmlns:a16="http://schemas.microsoft.com/office/drawing/2014/main" id="{D4AF0B0C-FA20-E160-AD12-F7F229968799}"/>
              </a:ext>
            </a:extLst>
          </p:cNvPr>
          <p:cNvSpPr>
            <a:spLocks noGrp="1"/>
          </p:cNvSpPr>
          <p:nvPr>
            <p:ph type="title" hasCustomPrompt="1"/>
          </p:nvPr>
        </p:nvSpPr>
        <p:spPr>
          <a:xfrm>
            <a:off x="300038" y="258011"/>
            <a:ext cx="7058848" cy="470652"/>
          </a:xfrm>
        </p:spPr>
        <p:txBody>
          <a:bodyPr anchor="t">
            <a:normAutofit/>
          </a:bodyPr>
          <a:lstStyle>
            <a:lvl1pPr algn="l">
              <a:defRPr sz="2400">
                <a:solidFill>
                  <a:schemeClr val="accent1"/>
                </a:solidFill>
              </a:defRPr>
            </a:lvl1pPr>
          </a:lstStyle>
          <a:p>
            <a:r>
              <a:rPr lang="en-US"/>
              <a:t>Slide Title</a:t>
            </a:r>
          </a:p>
        </p:txBody>
      </p:sp>
      <p:sp>
        <p:nvSpPr>
          <p:cNvPr id="12" name="Footer Placeholder 4">
            <a:extLst>
              <a:ext uri="{FF2B5EF4-FFF2-40B4-BE49-F238E27FC236}">
                <a16:creationId xmlns:a16="http://schemas.microsoft.com/office/drawing/2014/main" id="{2AD7CE13-2774-24A7-ACD4-8AAA55C541E2}"/>
              </a:ext>
            </a:extLst>
          </p:cNvPr>
          <p:cNvSpPr>
            <a:spLocks noGrp="1"/>
          </p:cNvSpPr>
          <p:nvPr>
            <p:ph type="ftr" sz="quarter" idx="3"/>
          </p:nvPr>
        </p:nvSpPr>
        <p:spPr>
          <a:xfrm>
            <a:off x="609600" y="6498448"/>
            <a:ext cx="3232484" cy="203082"/>
          </a:xfrm>
          <a:prstGeom prst="rect">
            <a:avLst/>
          </a:prstGeom>
          <a:noFill/>
        </p:spPr>
        <p:txBody>
          <a:bodyPr vert="horz" lIns="91440" tIns="45720" rIns="91440" bIns="45720" rtlCol="0" anchor="ctr"/>
          <a:lstStyle>
            <a:lvl1pPr algn="l">
              <a:defRPr lang="en-US" sz="700" b="0" smtClean="0">
                <a:solidFill>
                  <a:schemeClr val="tx2"/>
                </a:solidFill>
                <a:latin typeface="+mj-lt"/>
              </a:defRPr>
            </a:lvl1pPr>
          </a:lstStyle>
          <a:p>
            <a:r>
              <a:rPr lang="en-US"/>
              <a:t>© Copyright 2025 Galiano Gold. All rights reserved.</a:t>
            </a:r>
          </a:p>
        </p:txBody>
      </p:sp>
      <p:sp>
        <p:nvSpPr>
          <p:cNvPr id="15" name="Slide Number Placeholder 5">
            <a:extLst>
              <a:ext uri="{FF2B5EF4-FFF2-40B4-BE49-F238E27FC236}">
                <a16:creationId xmlns:a16="http://schemas.microsoft.com/office/drawing/2014/main" id="{1FA04DF1-5DEE-15BD-BCF8-B8E948E473A2}"/>
              </a:ext>
            </a:extLst>
          </p:cNvPr>
          <p:cNvSpPr>
            <a:spLocks noGrp="1"/>
          </p:cNvSpPr>
          <p:nvPr>
            <p:ph type="sldNum" sz="quarter" idx="4"/>
          </p:nvPr>
        </p:nvSpPr>
        <p:spPr>
          <a:xfrm>
            <a:off x="300038" y="6498448"/>
            <a:ext cx="309562" cy="203082"/>
          </a:xfrm>
          <a:prstGeom prst="rect">
            <a:avLst/>
          </a:prstGeom>
          <a:solidFill>
            <a:schemeClr val="accent1"/>
          </a:solidFill>
        </p:spPr>
        <p:txBody>
          <a:bodyPr vert="horz" lIns="91440" tIns="45720" rIns="91440" bIns="45720" rtlCol="0" anchor="ctr"/>
          <a:lstStyle>
            <a:lvl1pPr algn="ctr">
              <a:defRPr lang="en-CA" sz="800" b="1" smtClean="0">
                <a:solidFill>
                  <a:schemeClr val="bg1"/>
                </a:solidFill>
                <a:latin typeface="+mj-lt"/>
              </a:defRPr>
            </a:lvl1pPr>
          </a:lstStyle>
          <a:p>
            <a:fld id="{2CD1318A-339D-4485-8E92-07414A5EFABE}" type="slidenum">
              <a:rPr lang="en-CA" smtClean="0"/>
              <a:pPr/>
              <a:t>‹#›</a:t>
            </a:fld>
            <a:endParaRPr lang="en-CA"/>
          </a:p>
        </p:txBody>
      </p:sp>
      <p:sp>
        <p:nvSpPr>
          <p:cNvPr id="5" name="Picture Placeholder 4">
            <a:extLst>
              <a:ext uri="{FF2B5EF4-FFF2-40B4-BE49-F238E27FC236}">
                <a16:creationId xmlns:a16="http://schemas.microsoft.com/office/drawing/2014/main" id="{97FD0D3B-7E1C-3164-EF61-A9AED4833230}"/>
              </a:ext>
            </a:extLst>
          </p:cNvPr>
          <p:cNvSpPr>
            <a:spLocks noGrp="1" noChangeAspect="1"/>
          </p:cNvSpPr>
          <p:nvPr>
            <p:ph type="pic" sz="quarter" idx="10"/>
          </p:nvPr>
        </p:nvSpPr>
        <p:spPr>
          <a:xfrm>
            <a:off x="300038" y="950269"/>
            <a:ext cx="5881481" cy="4716188"/>
          </a:xfrm>
        </p:spPr>
        <p:txBody>
          <a:bodyPr/>
          <a:lstStyle/>
          <a:p>
            <a:endParaRPr lang="en-US"/>
          </a:p>
        </p:txBody>
      </p:sp>
      <p:sp>
        <p:nvSpPr>
          <p:cNvPr id="16" name="Rectangle 15">
            <a:extLst>
              <a:ext uri="{FF2B5EF4-FFF2-40B4-BE49-F238E27FC236}">
                <a16:creationId xmlns:a16="http://schemas.microsoft.com/office/drawing/2014/main" id="{3E35889C-FB74-14BA-8C10-499162B6FD43}"/>
              </a:ext>
            </a:extLst>
          </p:cNvPr>
          <p:cNvSpPr/>
          <p:nvPr userDrawn="1"/>
        </p:nvSpPr>
        <p:spPr>
          <a:xfrm>
            <a:off x="6181519" y="1106583"/>
            <a:ext cx="136037" cy="440356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10">
            <a:extLst>
              <a:ext uri="{FF2B5EF4-FFF2-40B4-BE49-F238E27FC236}">
                <a16:creationId xmlns:a16="http://schemas.microsoft.com/office/drawing/2014/main" id="{0BDA78CF-E976-645E-B56E-2D12F4AC381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852484" y="6481046"/>
            <a:ext cx="1039478" cy="237885"/>
          </a:xfrm>
          <a:prstGeom prst="rect">
            <a:avLst/>
          </a:prstGeom>
        </p:spPr>
      </p:pic>
      <p:sp>
        <p:nvSpPr>
          <p:cNvPr id="3" name="Rectangle 2">
            <a:extLst>
              <a:ext uri="{FF2B5EF4-FFF2-40B4-BE49-F238E27FC236}">
                <a16:creationId xmlns:a16="http://schemas.microsoft.com/office/drawing/2014/main" id="{330C808E-8F5B-8E4C-8230-DC5E925586E9}"/>
              </a:ext>
            </a:extLst>
          </p:cNvPr>
          <p:cNvSpPr/>
          <p:nvPr userDrawn="1"/>
        </p:nvSpPr>
        <p:spPr>
          <a:xfrm>
            <a:off x="11163299" y="0"/>
            <a:ext cx="728663" cy="72866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4075261965"/>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18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lumMod val="95000"/>
            <a:alpha val="40000"/>
          </a:schemeClr>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26B1489B-0BDE-D171-87FD-A85016043F28}"/>
              </a:ext>
            </a:extLst>
          </p:cNvPr>
          <p:cNvSpPr/>
          <p:nvPr/>
        </p:nvSpPr>
        <p:spPr>
          <a:xfrm flipH="1">
            <a:off x="-1" y="36405"/>
            <a:ext cx="1543210" cy="3628585"/>
          </a:xfrm>
          <a:custGeom>
            <a:avLst/>
            <a:gdLst>
              <a:gd name="connsiteX0" fmla="*/ 2131872 w 2131872"/>
              <a:gd name="connsiteY0" fmla="*/ 0 h 5012716"/>
              <a:gd name="connsiteX1" fmla="*/ 2031867 w 2131872"/>
              <a:gd name="connsiteY1" fmla="*/ 15247 h 5012716"/>
              <a:gd name="connsiteX2" fmla="*/ 0 w 2131872"/>
              <a:gd name="connsiteY2" fmla="*/ 2506358 h 5012716"/>
              <a:gd name="connsiteX3" fmla="*/ 2031867 w 2131872"/>
              <a:gd name="connsiteY3" fmla="*/ 4997469 h 5012716"/>
              <a:gd name="connsiteX4" fmla="*/ 2131872 w 2131872"/>
              <a:gd name="connsiteY4" fmla="*/ 5012716 h 5012716"/>
              <a:gd name="connsiteX5" fmla="*/ 2131872 w 2131872"/>
              <a:gd name="connsiteY5" fmla="*/ 3840115 h 5012716"/>
              <a:gd name="connsiteX6" fmla="*/ 2129343 w 2131872"/>
              <a:gd name="connsiteY6" fmla="*/ 3839465 h 5012716"/>
              <a:gd name="connsiteX7" fmla="*/ 1147813 w 2131872"/>
              <a:gd name="connsiteY7" fmla="*/ 2506358 h 5012716"/>
              <a:gd name="connsiteX8" fmla="*/ 2129343 w 2131872"/>
              <a:gd name="connsiteY8" fmla="*/ 1173251 h 5012716"/>
              <a:gd name="connsiteX9" fmla="*/ 2131872 w 2131872"/>
              <a:gd name="connsiteY9" fmla="*/ 1172601 h 501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872" h="5012716">
                <a:moveTo>
                  <a:pt x="2131872" y="0"/>
                </a:moveTo>
                <a:lnTo>
                  <a:pt x="2031867" y="15247"/>
                </a:lnTo>
                <a:cubicBezTo>
                  <a:pt x="872179" y="252322"/>
                  <a:pt x="0" y="1277428"/>
                  <a:pt x="0" y="2506358"/>
                </a:cubicBezTo>
                <a:cubicBezTo>
                  <a:pt x="0" y="3735289"/>
                  <a:pt x="872179" y="4760395"/>
                  <a:pt x="2031867" y="4997469"/>
                </a:cubicBezTo>
                <a:lnTo>
                  <a:pt x="2131872" y="5012716"/>
                </a:lnTo>
                <a:lnTo>
                  <a:pt x="2131872" y="3840115"/>
                </a:lnTo>
                <a:lnTo>
                  <a:pt x="2129343" y="3839465"/>
                </a:lnTo>
                <a:cubicBezTo>
                  <a:pt x="1560670" y="3662744"/>
                  <a:pt x="1147813" y="3132763"/>
                  <a:pt x="1147813" y="2506358"/>
                </a:cubicBezTo>
                <a:cubicBezTo>
                  <a:pt x="1147813" y="1879953"/>
                  <a:pt x="1560670" y="1349972"/>
                  <a:pt x="2129343" y="1173251"/>
                </a:cubicBezTo>
                <a:lnTo>
                  <a:pt x="2131872" y="1172601"/>
                </a:lnTo>
                <a:close/>
              </a:path>
            </a:pathLst>
          </a:custGeom>
          <a:solidFill>
            <a:schemeClr val="bg1"/>
          </a:solidFill>
          <a:ln w="360" cap="flat">
            <a:noFill/>
            <a:prstDash val="solid"/>
            <a:miter/>
          </a:ln>
          <a:effectLst>
            <a:outerShdw blurRad="25400" dist="25400" dir="2700000" algn="tl" rotWithShape="0">
              <a:schemeClr val="bg1">
                <a:lumMod val="75000"/>
                <a:alpha val="5000"/>
              </a:schemeClr>
            </a:outerShdw>
          </a:effectLst>
        </p:spPr>
        <p:txBody>
          <a:bodyPr rtlCol="0" anchor="ctr"/>
          <a:lstStyle/>
          <a:p>
            <a:endParaRPr lang="en-CA"/>
          </a:p>
        </p:txBody>
      </p:sp>
      <p:sp>
        <p:nvSpPr>
          <p:cNvPr id="2" name="Title 73">
            <a:extLst>
              <a:ext uri="{FF2B5EF4-FFF2-40B4-BE49-F238E27FC236}">
                <a16:creationId xmlns:a16="http://schemas.microsoft.com/office/drawing/2014/main" id="{D4AF0B0C-FA20-E160-AD12-F7F229968799}"/>
              </a:ext>
            </a:extLst>
          </p:cNvPr>
          <p:cNvSpPr>
            <a:spLocks noGrp="1"/>
          </p:cNvSpPr>
          <p:nvPr>
            <p:ph type="title" hasCustomPrompt="1"/>
          </p:nvPr>
        </p:nvSpPr>
        <p:spPr>
          <a:xfrm>
            <a:off x="300038" y="258011"/>
            <a:ext cx="9063968" cy="470652"/>
          </a:xfrm>
        </p:spPr>
        <p:txBody>
          <a:bodyPr anchor="t">
            <a:normAutofit/>
          </a:bodyPr>
          <a:lstStyle>
            <a:lvl1pPr algn="l">
              <a:defRPr sz="2400">
                <a:solidFill>
                  <a:schemeClr val="accent1"/>
                </a:solidFill>
              </a:defRPr>
            </a:lvl1pPr>
          </a:lstStyle>
          <a:p>
            <a:r>
              <a:rPr lang="en-US"/>
              <a:t>Slide Title</a:t>
            </a:r>
          </a:p>
        </p:txBody>
      </p:sp>
      <p:sp>
        <p:nvSpPr>
          <p:cNvPr id="12" name="Footer Placeholder 4">
            <a:extLst>
              <a:ext uri="{FF2B5EF4-FFF2-40B4-BE49-F238E27FC236}">
                <a16:creationId xmlns:a16="http://schemas.microsoft.com/office/drawing/2014/main" id="{2AD7CE13-2774-24A7-ACD4-8AAA55C541E2}"/>
              </a:ext>
            </a:extLst>
          </p:cNvPr>
          <p:cNvSpPr>
            <a:spLocks noGrp="1"/>
          </p:cNvSpPr>
          <p:nvPr>
            <p:ph type="ftr" sz="quarter" idx="3"/>
          </p:nvPr>
        </p:nvSpPr>
        <p:spPr>
          <a:xfrm>
            <a:off x="609600" y="6498448"/>
            <a:ext cx="3232484" cy="203082"/>
          </a:xfrm>
          <a:prstGeom prst="rect">
            <a:avLst/>
          </a:prstGeom>
          <a:noFill/>
        </p:spPr>
        <p:txBody>
          <a:bodyPr vert="horz" lIns="91440" tIns="45720" rIns="91440" bIns="45720" rtlCol="0" anchor="ctr"/>
          <a:lstStyle>
            <a:lvl1pPr algn="l">
              <a:defRPr lang="en-US" sz="700" b="0" smtClean="0">
                <a:solidFill>
                  <a:schemeClr val="tx2"/>
                </a:solidFill>
                <a:latin typeface="+mj-lt"/>
              </a:defRPr>
            </a:lvl1pPr>
          </a:lstStyle>
          <a:p>
            <a:r>
              <a:rPr lang="en-US"/>
              <a:t>© Copyright 2025 Galiano Gold. All rights reserved.</a:t>
            </a:r>
          </a:p>
        </p:txBody>
      </p:sp>
      <p:sp>
        <p:nvSpPr>
          <p:cNvPr id="15" name="Slide Number Placeholder 5">
            <a:extLst>
              <a:ext uri="{FF2B5EF4-FFF2-40B4-BE49-F238E27FC236}">
                <a16:creationId xmlns:a16="http://schemas.microsoft.com/office/drawing/2014/main" id="{1FA04DF1-5DEE-15BD-BCF8-B8E948E473A2}"/>
              </a:ext>
            </a:extLst>
          </p:cNvPr>
          <p:cNvSpPr>
            <a:spLocks noGrp="1"/>
          </p:cNvSpPr>
          <p:nvPr>
            <p:ph type="sldNum" sz="quarter" idx="4"/>
          </p:nvPr>
        </p:nvSpPr>
        <p:spPr>
          <a:xfrm>
            <a:off x="300038" y="6498448"/>
            <a:ext cx="309562" cy="203082"/>
          </a:xfrm>
          <a:prstGeom prst="rect">
            <a:avLst/>
          </a:prstGeom>
          <a:solidFill>
            <a:schemeClr val="accent1"/>
          </a:solidFill>
        </p:spPr>
        <p:txBody>
          <a:bodyPr vert="horz" lIns="91440" tIns="45720" rIns="91440" bIns="45720" rtlCol="0" anchor="ctr"/>
          <a:lstStyle>
            <a:lvl1pPr algn="ctr">
              <a:defRPr lang="en-CA" sz="800" b="1" smtClean="0">
                <a:solidFill>
                  <a:schemeClr val="bg1"/>
                </a:solidFill>
                <a:latin typeface="+mj-lt"/>
              </a:defRPr>
            </a:lvl1pPr>
          </a:lstStyle>
          <a:p>
            <a:fld id="{2CD1318A-339D-4485-8E92-07414A5EFABE}" type="slidenum">
              <a:rPr lang="en-CA" smtClean="0"/>
              <a:pPr/>
              <a:t>‹#›</a:t>
            </a:fld>
            <a:endParaRPr lang="en-CA"/>
          </a:p>
        </p:txBody>
      </p:sp>
      <p:sp>
        <p:nvSpPr>
          <p:cNvPr id="16" name="Rectangle 15">
            <a:extLst>
              <a:ext uri="{FF2B5EF4-FFF2-40B4-BE49-F238E27FC236}">
                <a16:creationId xmlns:a16="http://schemas.microsoft.com/office/drawing/2014/main" id="{3E35889C-FB74-14BA-8C10-499162B6FD43}"/>
              </a:ext>
            </a:extLst>
          </p:cNvPr>
          <p:cNvSpPr/>
          <p:nvPr userDrawn="1"/>
        </p:nvSpPr>
        <p:spPr>
          <a:xfrm>
            <a:off x="7358886" y="1030037"/>
            <a:ext cx="136037" cy="439152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able Placeholder 4">
            <a:extLst>
              <a:ext uri="{FF2B5EF4-FFF2-40B4-BE49-F238E27FC236}">
                <a16:creationId xmlns:a16="http://schemas.microsoft.com/office/drawing/2014/main" id="{CE33E80D-F174-B7A0-E586-34F169FD8862}"/>
              </a:ext>
            </a:extLst>
          </p:cNvPr>
          <p:cNvSpPr>
            <a:spLocks noGrp="1"/>
          </p:cNvSpPr>
          <p:nvPr>
            <p:ph type="tbl" sz="quarter" idx="10"/>
          </p:nvPr>
        </p:nvSpPr>
        <p:spPr>
          <a:xfrm>
            <a:off x="300038" y="821560"/>
            <a:ext cx="6881812" cy="4724400"/>
          </a:xfrm>
        </p:spPr>
        <p:txBody>
          <a:bodyPr/>
          <a:lstStyle/>
          <a:p>
            <a:endParaRPr lang="en-US"/>
          </a:p>
        </p:txBody>
      </p:sp>
      <p:pic>
        <p:nvPicPr>
          <p:cNvPr id="8" name="Picture 7">
            <a:extLst>
              <a:ext uri="{FF2B5EF4-FFF2-40B4-BE49-F238E27FC236}">
                <a16:creationId xmlns:a16="http://schemas.microsoft.com/office/drawing/2014/main" id="{920F247B-FC5F-7009-A228-E41836EFC3E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852484" y="6481046"/>
            <a:ext cx="1039478" cy="237885"/>
          </a:xfrm>
          <a:prstGeom prst="rect">
            <a:avLst/>
          </a:prstGeom>
        </p:spPr>
      </p:pic>
      <p:sp>
        <p:nvSpPr>
          <p:cNvPr id="6" name="Picture Placeholder 68">
            <a:extLst>
              <a:ext uri="{FF2B5EF4-FFF2-40B4-BE49-F238E27FC236}">
                <a16:creationId xmlns:a16="http://schemas.microsoft.com/office/drawing/2014/main" id="{536F2B54-EBF5-5AEA-4767-7A283B984C78}"/>
              </a:ext>
            </a:extLst>
          </p:cNvPr>
          <p:cNvSpPr>
            <a:spLocks noGrp="1"/>
          </p:cNvSpPr>
          <p:nvPr>
            <p:ph type="pic" sz="quarter" idx="37"/>
          </p:nvPr>
        </p:nvSpPr>
        <p:spPr>
          <a:xfrm>
            <a:off x="7494923" y="863601"/>
            <a:ext cx="4697077" cy="4724400"/>
          </a:xfrm>
        </p:spPr>
        <p:txBody>
          <a:bodyPr>
            <a:normAutofit/>
          </a:bodyPr>
          <a:lstStyle>
            <a:lvl1pPr>
              <a:defRPr sz="1400"/>
            </a:lvl1pPr>
          </a:lstStyle>
          <a:p>
            <a:endParaRPr lang="en-US"/>
          </a:p>
        </p:txBody>
      </p:sp>
    </p:spTree>
    <p:custDataLst>
      <p:tags r:id="rId1"/>
    </p:custDataLst>
    <p:extLst>
      <p:ext uri="{BB962C8B-B14F-4D97-AF65-F5344CB8AC3E}">
        <p14:creationId xmlns:p14="http://schemas.microsoft.com/office/powerpoint/2010/main" val="2290016319"/>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18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1">
            <a:lumMod val="95000"/>
            <a:alpha val="40000"/>
          </a:schemeClr>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26B1489B-0BDE-D171-87FD-A85016043F28}"/>
              </a:ext>
            </a:extLst>
          </p:cNvPr>
          <p:cNvSpPr/>
          <p:nvPr/>
        </p:nvSpPr>
        <p:spPr>
          <a:xfrm flipH="1">
            <a:off x="-1" y="36405"/>
            <a:ext cx="1543210" cy="3628585"/>
          </a:xfrm>
          <a:custGeom>
            <a:avLst/>
            <a:gdLst>
              <a:gd name="connsiteX0" fmla="*/ 2131872 w 2131872"/>
              <a:gd name="connsiteY0" fmla="*/ 0 h 5012716"/>
              <a:gd name="connsiteX1" fmla="*/ 2031867 w 2131872"/>
              <a:gd name="connsiteY1" fmla="*/ 15247 h 5012716"/>
              <a:gd name="connsiteX2" fmla="*/ 0 w 2131872"/>
              <a:gd name="connsiteY2" fmla="*/ 2506358 h 5012716"/>
              <a:gd name="connsiteX3" fmla="*/ 2031867 w 2131872"/>
              <a:gd name="connsiteY3" fmla="*/ 4997469 h 5012716"/>
              <a:gd name="connsiteX4" fmla="*/ 2131872 w 2131872"/>
              <a:gd name="connsiteY4" fmla="*/ 5012716 h 5012716"/>
              <a:gd name="connsiteX5" fmla="*/ 2131872 w 2131872"/>
              <a:gd name="connsiteY5" fmla="*/ 3840115 h 5012716"/>
              <a:gd name="connsiteX6" fmla="*/ 2129343 w 2131872"/>
              <a:gd name="connsiteY6" fmla="*/ 3839465 h 5012716"/>
              <a:gd name="connsiteX7" fmla="*/ 1147813 w 2131872"/>
              <a:gd name="connsiteY7" fmla="*/ 2506358 h 5012716"/>
              <a:gd name="connsiteX8" fmla="*/ 2129343 w 2131872"/>
              <a:gd name="connsiteY8" fmla="*/ 1173251 h 5012716"/>
              <a:gd name="connsiteX9" fmla="*/ 2131872 w 2131872"/>
              <a:gd name="connsiteY9" fmla="*/ 1172601 h 501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872" h="5012716">
                <a:moveTo>
                  <a:pt x="2131872" y="0"/>
                </a:moveTo>
                <a:lnTo>
                  <a:pt x="2031867" y="15247"/>
                </a:lnTo>
                <a:cubicBezTo>
                  <a:pt x="872179" y="252322"/>
                  <a:pt x="0" y="1277428"/>
                  <a:pt x="0" y="2506358"/>
                </a:cubicBezTo>
                <a:cubicBezTo>
                  <a:pt x="0" y="3735289"/>
                  <a:pt x="872179" y="4760395"/>
                  <a:pt x="2031867" y="4997469"/>
                </a:cubicBezTo>
                <a:lnTo>
                  <a:pt x="2131872" y="5012716"/>
                </a:lnTo>
                <a:lnTo>
                  <a:pt x="2131872" y="3840115"/>
                </a:lnTo>
                <a:lnTo>
                  <a:pt x="2129343" y="3839465"/>
                </a:lnTo>
                <a:cubicBezTo>
                  <a:pt x="1560670" y="3662744"/>
                  <a:pt x="1147813" y="3132763"/>
                  <a:pt x="1147813" y="2506358"/>
                </a:cubicBezTo>
                <a:cubicBezTo>
                  <a:pt x="1147813" y="1879953"/>
                  <a:pt x="1560670" y="1349972"/>
                  <a:pt x="2129343" y="1173251"/>
                </a:cubicBezTo>
                <a:lnTo>
                  <a:pt x="2131872" y="1172601"/>
                </a:lnTo>
                <a:close/>
              </a:path>
            </a:pathLst>
          </a:custGeom>
          <a:solidFill>
            <a:schemeClr val="bg1"/>
          </a:solidFill>
          <a:ln w="360" cap="flat">
            <a:noFill/>
            <a:prstDash val="solid"/>
            <a:miter/>
          </a:ln>
          <a:effectLst>
            <a:outerShdw blurRad="25400" dist="25400" dir="2700000" algn="tl" rotWithShape="0">
              <a:schemeClr val="bg1">
                <a:lumMod val="75000"/>
                <a:alpha val="5000"/>
              </a:schemeClr>
            </a:outerShdw>
          </a:effectLst>
        </p:spPr>
        <p:txBody>
          <a:bodyPr rtlCol="0" anchor="ctr"/>
          <a:lstStyle/>
          <a:p>
            <a:endParaRPr lang="en-CA"/>
          </a:p>
        </p:txBody>
      </p:sp>
      <p:sp>
        <p:nvSpPr>
          <p:cNvPr id="2" name="Title 73">
            <a:extLst>
              <a:ext uri="{FF2B5EF4-FFF2-40B4-BE49-F238E27FC236}">
                <a16:creationId xmlns:a16="http://schemas.microsoft.com/office/drawing/2014/main" id="{D4AF0B0C-FA20-E160-AD12-F7F229968799}"/>
              </a:ext>
            </a:extLst>
          </p:cNvPr>
          <p:cNvSpPr>
            <a:spLocks noGrp="1"/>
          </p:cNvSpPr>
          <p:nvPr>
            <p:ph type="title" hasCustomPrompt="1"/>
          </p:nvPr>
        </p:nvSpPr>
        <p:spPr>
          <a:xfrm>
            <a:off x="300038" y="258011"/>
            <a:ext cx="7730214" cy="470652"/>
          </a:xfrm>
        </p:spPr>
        <p:txBody>
          <a:bodyPr anchor="t">
            <a:normAutofit/>
          </a:bodyPr>
          <a:lstStyle>
            <a:lvl1pPr algn="l">
              <a:defRPr sz="2200">
                <a:solidFill>
                  <a:schemeClr val="accent1"/>
                </a:solidFill>
              </a:defRPr>
            </a:lvl1pPr>
          </a:lstStyle>
          <a:p>
            <a:r>
              <a:rPr lang="en-US"/>
              <a:t>Slide Title</a:t>
            </a:r>
          </a:p>
        </p:txBody>
      </p:sp>
      <p:sp>
        <p:nvSpPr>
          <p:cNvPr id="12" name="Footer Placeholder 4">
            <a:extLst>
              <a:ext uri="{FF2B5EF4-FFF2-40B4-BE49-F238E27FC236}">
                <a16:creationId xmlns:a16="http://schemas.microsoft.com/office/drawing/2014/main" id="{2AD7CE13-2774-24A7-ACD4-8AAA55C541E2}"/>
              </a:ext>
            </a:extLst>
          </p:cNvPr>
          <p:cNvSpPr>
            <a:spLocks noGrp="1"/>
          </p:cNvSpPr>
          <p:nvPr>
            <p:ph type="ftr" sz="quarter" idx="3"/>
          </p:nvPr>
        </p:nvSpPr>
        <p:spPr>
          <a:xfrm>
            <a:off x="609600" y="6498448"/>
            <a:ext cx="3232484" cy="203082"/>
          </a:xfrm>
          <a:prstGeom prst="rect">
            <a:avLst/>
          </a:prstGeom>
          <a:noFill/>
        </p:spPr>
        <p:txBody>
          <a:bodyPr vert="horz" lIns="91440" tIns="45720" rIns="91440" bIns="45720" rtlCol="0" anchor="ctr"/>
          <a:lstStyle>
            <a:lvl1pPr algn="l">
              <a:defRPr lang="en-US" sz="700" b="0" smtClean="0">
                <a:solidFill>
                  <a:schemeClr val="tx2"/>
                </a:solidFill>
                <a:latin typeface="+mj-lt"/>
              </a:defRPr>
            </a:lvl1pPr>
          </a:lstStyle>
          <a:p>
            <a:r>
              <a:rPr lang="en-US"/>
              <a:t>© Copyright 2025 Galiano Gold. All rights reserved.</a:t>
            </a:r>
          </a:p>
        </p:txBody>
      </p:sp>
      <p:sp>
        <p:nvSpPr>
          <p:cNvPr id="15" name="Slide Number Placeholder 5">
            <a:extLst>
              <a:ext uri="{FF2B5EF4-FFF2-40B4-BE49-F238E27FC236}">
                <a16:creationId xmlns:a16="http://schemas.microsoft.com/office/drawing/2014/main" id="{1FA04DF1-5DEE-15BD-BCF8-B8E948E473A2}"/>
              </a:ext>
            </a:extLst>
          </p:cNvPr>
          <p:cNvSpPr>
            <a:spLocks noGrp="1"/>
          </p:cNvSpPr>
          <p:nvPr>
            <p:ph type="sldNum" sz="quarter" idx="4"/>
          </p:nvPr>
        </p:nvSpPr>
        <p:spPr>
          <a:xfrm>
            <a:off x="300038" y="6498448"/>
            <a:ext cx="309562" cy="203082"/>
          </a:xfrm>
          <a:prstGeom prst="rect">
            <a:avLst/>
          </a:prstGeom>
          <a:solidFill>
            <a:schemeClr val="accent1"/>
          </a:solidFill>
        </p:spPr>
        <p:txBody>
          <a:bodyPr vert="horz" lIns="91440" tIns="45720" rIns="91440" bIns="45720" rtlCol="0" anchor="ctr"/>
          <a:lstStyle>
            <a:lvl1pPr algn="ctr">
              <a:defRPr lang="en-CA" sz="800" b="1" smtClean="0">
                <a:solidFill>
                  <a:schemeClr val="bg1"/>
                </a:solidFill>
                <a:latin typeface="+mj-lt"/>
              </a:defRPr>
            </a:lvl1pPr>
          </a:lstStyle>
          <a:p>
            <a:fld id="{2CD1318A-339D-4485-8E92-07414A5EFABE}" type="slidenum">
              <a:rPr lang="en-CA" smtClean="0"/>
              <a:pPr/>
              <a:t>‹#›</a:t>
            </a:fld>
            <a:endParaRPr lang="en-CA"/>
          </a:p>
        </p:txBody>
      </p:sp>
      <p:sp>
        <p:nvSpPr>
          <p:cNvPr id="16" name="Rectangle 15">
            <a:extLst>
              <a:ext uri="{FF2B5EF4-FFF2-40B4-BE49-F238E27FC236}">
                <a16:creationId xmlns:a16="http://schemas.microsoft.com/office/drawing/2014/main" id="{3E35889C-FB74-14BA-8C10-499162B6FD43}"/>
              </a:ext>
            </a:extLst>
          </p:cNvPr>
          <p:cNvSpPr/>
          <p:nvPr userDrawn="1"/>
        </p:nvSpPr>
        <p:spPr>
          <a:xfrm>
            <a:off x="7894215" y="1504058"/>
            <a:ext cx="136037" cy="457854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31CE7FD7-1355-DAC5-8EEB-870C55690932}"/>
              </a:ext>
            </a:extLst>
          </p:cNvPr>
          <p:cNvSpPr/>
          <p:nvPr userDrawn="1"/>
        </p:nvSpPr>
        <p:spPr>
          <a:xfrm>
            <a:off x="8034079" y="0"/>
            <a:ext cx="4157921" cy="72866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0478E01B-8BBE-B066-4B0A-116C0B8A2EC8}"/>
              </a:ext>
            </a:extLst>
          </p:cNvPr>
          <p:cNvSpPr>
            <a:spLocks/>
          </p:cNvSpPr>
          <p:nvPr userDrawn="1"/>
        </p:nvSpPr>
        <p:spPr>
          <a:xfrm>
            <a:off x="2835070" y="1627323"/>
            <a:ext cx="4812176" cy="474949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Text Placeholder 10">
            <a:extLst>
              <a:ext uri="{FF2B5EF4-FFF2-40B4-BE49-F238E27FC236}">
                <a16:creationId xmlns:a16="http://schemas.microsoft.com/office/drawing/2014/main" id="{AB77DF5E-2530-7F73-2F56-FF33F507FFFB}"/>
              </a:ext>
            </a:extLst>
          </p:cNvPr>
          <p:cNvSpPr>
            <a:spLocks noGrp="1"/>
          </p:cNvSpPr>
          <p:nvPr>
            <p:ph type="body" sz="quarter" idx="40" hasCustomPrompt="1"/>
          </p:nvPr>
        </p:nvSpPr>
        <p:spPr>
          <a:xfrm>
            <a:off x="2951719" y="1720276"/>
            <a:ext cx="2160000" cy="301625"/>
          </a:xfrm>
          <a:solidFill>
            <a:schemeClr val="accent1"/>
          </a:solidFill>
        </p:spPr>
        <p:txBody>
          <a:bodyPr lIns="0" tIns="0" rIns="0" bIns="0" anchor="ctr">
            <a:noAutofit/>
          </a:bodyPr>
          <a:lstStyle>
            <a:lvl1pPr algn="ctr">
              <a:defRPr sz="1050" b="1">
                <a:solidFill>
                  <a:schemeClr val="bg1"/>
                </a:solidFill>
                <a:latin typeface="Century Gothic" panose="020B0502020202020204" pitchFamily="34" charset="0"/>
              </a:defRPr>
            </a:lvl1pPr>
          </a:lstStyle>
          <a:p>
            <a:pPr lvl="0"/>
            <a:r>
              <a:rPr lang="en-US"/>
              <a:t>Title</a:t>
            </a:r>
          </a:p>
        </p:txBody>
      </p:sp>
      <p:sp>
        <p:nvSpPr>
          <p:cNvPr id="26" name="Text Placeholder 10">
            <a:extLst>
              <a:ext uri="{FF2B5EF4-FFF2-40B4-BE49-F238E27FC236}">
                <a16:creationId xmlns:a16="http://schemas.microsoft.com/office/drawing/2014/main" id="{E3BFB0AF-305E-2AF8-B17E-0852AEBE9DFD}"/>
              </a:ext>
            </a:extLst>
          </p:cNvPr>
          <p:cNvSpPr>
            <a:spLocks noGrp="1"/>
          </p:cNvSpPr>
          <p:nvPr>
            <p:ph type="body" sz="quarter" idx="41" hasCustomPrompt="1"/>
          </p:nvPr>
        </p:nvSpPr>
        <p:spPr>
          <a:xfrm>
            <a:off x="2951719" y="4082052"/>
            <a:ext cx="2160000" cy="301625"/>
          </a:xfrm>
          <a:solidFill>
            <a:schemeClr val="accent1"/>
          </a:solidFill>
        </p:spPr>
        <p:txBody>
          <a:bodyPr lIns="0" tIns="0" rIns="0" bIns="0" anchor="ctr">
            <a:noAutofit/>
          </a:bodyPr>
          <a:lstStyle>
            <a:lvl1pPr algn="ctr">
              <a:defRPr sz="1050" b="1">
                <a:solidFill>
                  <a:schemeClr val="bg1"/>
                </a:solidFill>
                <a:latin typeface="Century Gothic" panose="020B0502020202020204" pitchFamily="34" charset="0"/>
              </a:defRPr>
            </a:lvl1pPr>
          </a:lstStyle>
          <a:p>
            <a:pPr lvl="0"/>
            <a:r>
              <a:rPr lang="en-US"/>
              <a:t>Title</a:t>
            </a:r>
          </a:p>
        </p:txBody>
      </p:sp>
      <p:sp>
        <p:nvSpPr>
          <p:cNvPr id="27" name="Text Placeholder 21">
            <a:extLst>
              <a:ext uri="{FF2B5EF4-FFF2-40B4-BE49-F238E27FC236}">
                <a16:creationId xmlns:a16="http://schemas.microsoft.com/office/drawing/2014/main" id="{1EA6D9AA-0C0A-0D7A-403D-5918F12DD758}"/>
              </a:ext>
            </a:extLst>
          </p:cNvPr>
          <p:cNvSpPr>
            <a:spLocks noGrp="1"/>
          </p:cNvSpPr>
          <p:nvPr>
            <p:ph type="body" sz="quarter" idx="42"/>
          </p:nvPr>
        </p:nvSpPr>
        <p:spPr>
          <a:xfrm>
            <a:off x="2951719" y="2651775"/>
            <a:ext cx="2160000" cy="1386870"/>
          </a:xfrm>
        </p:spPr>
        <p:txBody>
          <a:bodyPr anchor="ctr">
            <a:noAutofit/>
          </a:bodyPr>
          <a:lstStyle>
            <a:lvl1pPr marL="0" indent="0">
              <a:lnSpc>
                <a:spcPct val="80000"/>
              </a:lnSpc>
              <a:spcBef>
                <a:spcPts val="0"/>
              </a:spcBef>
              <a:spcAft>
                <a:spcPts val="0"/>
              </a:spcAft>
              <a:buClr>
                <a:schemeClr val="accent1"/>
              </a:buClr>
              <a:buFont typeface="Wingdings" pitchFamily="2" charset="2"/>
              <a:buNone/>
              <a:defRPr sz="1200">
                <a:solidFill>
                  <a:schemeClr val="tx2"/>
                </a:solidFill>
              </a:defRPr>
            </a:lvl1pPr>
            <a:lvl2pPr marL="628650" indent="-171450">
              <a:buFont typeface="Arial" panose="020B0604020202020204" pitchFamily="34" charset="0"/>
              <a:buChar char="•"/>
              <a:defRPr sz="800"/>
            </a:lvl2pPr>
            <a:lvl3pPr marL="1085850" indent="-171450">
              <a:buFont typeface="Arial" panose="020B0604020202020204" pitchFamily="34" charset="0"/>
              <a:buChar char="•"/>
              <a:defRPr sz="800"/>
            </a:lvl3pPr>
            <a:lvl4pPr marL="1543050" indent="-171450">
              <a:buFont typeface="Arial" panose="020B0604020202020204" pitchFamily="34" charset="0"/>
              <a:buChar char="•"/>
              <a:defRPr sz="800"/>
            </a:lvl4pPr>
            <a:lvl5pPr marL="2000250" indent="-171450">
              <a:buFont typeface="Arial" panose="020B0604020202020204" pitchFamily="34" charset="0"/>
              <a:buChar char="•"/>
              <a:defRPr sz="800"/>
            </a:lvl5pPr>
          </a:lstStyle>
          <a:p>
            <a:pPr lvl="0"/>
            <a:r>
              <a:rPr lang="en-US"/>
              <a:t>Click to edit Master text styles</a:t>
            </a:r>
          </a:p>
        </p:txBody>
      </p:sp>
      <p:sp>
        <p:nvSpPr>
          <p:cNvPr id="29" name="Picture Placeholder 68">
            <a:extLst>
              <a:ext uri="{FF2B5EF4-FFF2-40B4-BE49-F238E27FC236}">
                <a16:creationId xmlns:a16="http://schemas.microsoft.com/office/drawing/2014/main" id="{F24F65E2-0F86-F855-AD10-3DED804F3501}"/>
              </a:ext>
            </a:extLst>
          </p:cNvPr>
          <p:cNvSpPr>
            <a:spLocks noGrp="1"/>
          </p:cNvSpPr>
          <p:nvPr>
            <p:ph type="pic" sz="quarter" idx="43"/>
          </p:nvPr>
        </p:nvSpPr>
        <p:spPr>
          <a:xfrm>
            <a:off x="3794503" y="2133093"/>
            <a:ext cx="474432" cy="519458"/>
          </a:xfrm>
        </p:spPr>
        <p:txBody>
          <a:bodyPr>
            <a:normAutofit/>
          </a:bodyPr>
          <a:lstStyle>
            <a:lvl1pPr>
              <a:defRPr sz="1400"/>
            </a:lvl1pPr>
          </a:lstStyle>
          <a:p>
            <a:endParaRPr lang="en-US"/>
          </a:p>
        </p:txBody>
      </p:sp>
      <p:sp>
        <p:nvSpPr>
          <p:cNvPr id="30" name="Text Placeholder 21">
            <a:extLst>
              <a:ext uri="{FF2B5EF4-FFF2-40B4-BE49-F238E27FC236}">
                <a16:creationId xmlns:a16="http://schemas.microsoft.com/office/drawing/2014/main" id="{B2ABD83B-B771-6E01-6CA4-814A735513D0}"/>
              </a:ext>
            </a:extLst>
          </p:cNvPr>
          <p:cNvSpPr>
            <a:spLocks noGrp="1"/>
          </p:cNvSpPr>
          <p:nvPr>
            <p:ph type="body" sz="quarter" idx="44"/>
          </p:nvPr>
        </p:nvSpPr>
        <p:spPr>
          <a:xfrm>
            <a:off x="2951719" y="5035616"/>
            <a:ext cx="2160000" cy="1386870"/>
          </a:xfrm>
        </p:spPr>
        <p:txBody>
          <a:bodyPr anchor="ctr">
            <a:noAutofit/>
          </a:bodyPr>
          <a:lstStyle>
            <a:lvl1pPr marL="0" indent="0">
              <a:lnSpc>
                <a:spcPct val="80000"/>
              </a:lnSpc>
              <a:spcBef>
                <a:spcPts val="0"/>
              </a:spcBef>
              <a:spcAft>
                <a:spcPts val="0"/>
              </a:spcAft>
              <a:buClr>
                <a:schemeClr val="accent1"/>
              </a:buClr>
              <a:buFont typeface="Wingdings" pitchFamily="2" charset="2"/>
              <a:buNone/>
              <a:defRPr sz="1200">
                <a:solidFill>
                  <a:schemeClr val="tx2"/>
                </a:solidFill>
              </a:defRPr>
            </a:lvl1pPr>
            <a:lvl2pPr marL="628650" indent="-171450">
              <a:buFont typeface="Arial" panose="020B0604020202020204" pitchFamily="34" charset="0"/>
              <a:buChar char="•"/>
              <a:defRPr sz="800"/>
            </a:lvl2pPr>
            <a:lvl3pPr marL="1085850" indent="-171450">
              <a:buFont typeface="Arial" panose="020B0604020202020204" pitchFamily="34" charset="0"/>
              <a:buChar char="•"/>
              <a:defRPr sz="800"/>
            </a:lvl3pPr>
            <a:lvl4pPr marL="1543050" indent="-171450">
              <a:buFont typeface="Arial" panose="020B0604020202020204" pitchFamily="34" charset="0"/>
              <a:buChar char="•"/>
              <a:defRPr sz="800"/>
            </a:lvl4pPr>
            <a:lvl5pPr marL="2000250" indent="-171450">
              <a:buFont typeface="Arial" panose="020B0604020202020204" pitchFamily="34" charset="0"/>
              <a:buChar char="•"/>
              <a:defRPr sz="800"/>
            </a:lvl5pPr>
          </a:lstStyle>
          <a:p>
            <a:pPr lvl="0"/>
            <a:r>
              <a:rPr lang="en-US"/>
              <a:t>Click to edit Master text styles</a:t>
            </a:r>
          </a:p>
        </p:txBody>
      </p:sp>
      <p:sp>
        <p:nvSpPr>
          <p:cNvPr id="31" name="Picture Placeholder 68">
            <a:extLst>
              <a:ext uri="{FF2B5EF4-FFF2-40B4-BE49-F238E27FC236}">
                <a16:creationId xmlns:a16="http://schemas.microsoft.com/office/drawing/2014/main" id="{10DDB102-234F-6D35-671D-FB95C39687DC}"/>
              </a:ext>
            </a:extLst>
          </p:cNvPr>
          <p:cNvSpPr>
            <a:spLocks noGrp="1"/>
          </p:cNvSpPr>
          <p:nvPr>
            <p:ph type="pic" sz="quarter" idx="45"/>
          </p:nvPr>
        </p:nvSpPr>
        <p:spPr>
          <a:xfrm>
            <a:off x="3794503" y="4516934"/>
            <a:ext cx="474432" cy="519458"/>
          </a:xfrm>
        </p:spPr>
        <p:txBody>
          <a:bodyPr>
            <a:normAutofit/>
          </a:bodyPr>
          <a:lstStyle>
            <a:lvl1pPr>
              <a:defRPr sz="1400"/>
            </a:lvl1pPr>
          </a:lstStyle>
          <a:p>
            <a:endParaRPr lang="en-US"/>
          </a:p>
        </p:txBody>
      </p:sp>
      <p:sp>
        <p:nvSpPr>
          <p:cNvPr id="32" name="Text Placeholder 10">
            <a:extLst>
              <a:ext uri="{FF2B5EF4-FFF2-40B4-BE49-F238E27FC236}">
                <a16:creationId xmlns:a16="http://schemas.microsoft.com/office/drawing/2014/main" id="{DE315F89-F58C-0C6B-820A-147A8851CA7C}"/>
              </a:ext>
            </a:extLst>
          </p:cNvPr>
          <p:cNvSpPr>
            <a:spLocks noGrp="1"/>
          </p:cNvSpPr>
          <p:nvPr>
            <p:ph type="body" sz="quarter" idx="46" hasCustomPrompt="1"/>
          </p:nvPr>
        </p:nvSpPr>
        <p:spPr>
          <a:xfrm>
            <a:off x="5353189" y="1720276"/>
            <a:ext cx="2160000" cy="301625"/>
          </a:xfrm>
          <a:solidFill>
            <a:schemeClr val="accent1"/>
          </a:solidFill>
        </p:spPr>
        <p:txBody>
          <a:bodyPr lIns="0" tIns="0" rIns="0" bIns="0" anchor="ctr">
            <a:noAutofit/>
          </a:bodyPr>
          <a:lstStyle>
            <a:lvl1pPr algn="ctr">
              <a:defRPr sz="1050" b="1">
                <a:solidFill>
                  <a:schemeClr val="bg1"/>
                </a:solidFill>
                <a:latin typeface="Century Gothic" panose="020B0502020202020204" pitchFamily="34" charset="0"/>
              </a:defRPr>
            </a:lvl1pPr>
          </a:lstStyle>
          <a:p>
            <a:pPr lvl="0"/>
            <a:r>
              <a:rPr lang="en-US"/>
              <a:t>Title</a:t>
            </a:r>
          </a:p>
        </p:txBody>
      </p:sp>
      <p:sp>
        <p:nvSpPr>
          <p:cNvPr id="33" name="Text Placeholder 10">
            <a:extLst>
              <a:ext uri="{FF2B5EF4-FFF2-40B4-BE49-F238E27FC236}">
                <a16:creationId xmlns:a16="http://schemas.microsoft.com/office/drawing/2014/main" id="{92B03D73-3A6D-6661-C290-195AD39DA471}"/>
              </a:ext>
            </a:extLst>
          </p:cNvPr>
          <p:cNvSpPr>
            <a:spLocks noGrp="1"/>
          </p:cNvSpPr>
          <p:nvPr>
            <p:ph type="body" sz="quarter" idx="47" hasCustomPrompt="1"/>
          </p:nvPr>
        </p:nvSpPr>
        <p:spPr>
          <a:xfrm>
            <a:off x="5353189" y="4097416"/>
            <a:ext cx="2160000" cy="301625"/>
          </a:xfrm>
          <a:solidFill>
            <a:schemeClr val="accent1"/>
          </a:solidFill>
        </p:spPr>
        <p:txBody>
          <a:bodyPr lIns="0" tIns="0" rIns="0" bIns="0" anchor="ctr">
            <a:noAutofit/>
          </a:bodyPr>
          <a:lstStyle>
            <a:lvl1pPr algn="ctr">
              <a:defRPr sz="1050" b="1">
                <a:solidFill>
                  <a:schemeClr val="bg1"/>
                </a:solidFill>
                <a:latin typeface="Century Gothic" panose="020B0502020202020204" pitchFamily="34" charset="0"/>
              </a:defRPr>
            </a:lvl1pPr>
          </a:lstStyle>
          <a:p>
            <a:pPr lvl="0"/>
            <a:r>
              <a:rPr lang="en-US"/>
              <a:t>Title</a:t>
            </a:r>
          </a:p>
        </p:txBody>
      </p:sp>
      <p:sp>
        <p:nvSpPr>
          <p:cNvPr id="38" name="Text Placeholder 21">
            <a:extLst>
              <a:ext uri="{FF2B5EF4-FFF2-40B4-BE49-F238E27FC236}">
                <a16:creationId xmlns:a16="http://schemas.microsoft.com/office/drawing/2014/main" id="{A346FD8C-B950-857D-C4FD-1460DF16E68F}"/>
              </a:ext>
            </a:extLst>
          </p:cNvPr>
          <p:cNvSpPr>
            <a:spLocks noGrp="1"/>
          </p:cNvSpPr>
          <p:nvPr>
            <p:ph type="body" sz="quarter" idx="48"/>
          </p:nvPr>
        </p:nvSpPr>
        <p:spPr>
          <a:xfrm>
            <a:off x="5353189" y="2651775"/>
            <a:ext cx="2160000" cy="1386870"/>
          </a:xfrm>
        </p:spPr>
        <p:txBody>
          <a:bodyPr anchor="ctr">
            <a:noAutofit/>
          </a:bodyPr>
          <a:lstStyle>
            <a:lvl1pPr marL="0" indent="0">
              <a:lnSpc>
                <a:spcPct val="80000"/>
              </a:lnSpc>
              <a:spcBef>
                <a:spcPts val="0"/>
              </a:spcBef>
              <a:spcAft>
                <a:spcPts val="0"/>
              </a:spcAft>
              <a:buClr>
                <a:schemeClr val="accent1"/>
              </a:buClr>
              <a:buFont typeface="Wingdings" pitchFamily="2" charset="2"/>
              <a:buNone/>
              <a:defRPr sz="1200">
                <a:solidFill>
                  <a:schemeClr val="tx2"/>
                </a:solidFill>
              </a:defRPr>
            </a:lvl1pPr>
            <a:lvl2pPr marL="628650" indent="-171450">
              <a:buFont typeface="Arial" panose="020B0604020202020204" pitchFamily="34" charset="0"/>
              <a:buChar char="•"/>
              <a:defRPr sz="800"/>
            </a:lvl2pPr>
            <a:lvl3pPr marL="1085850" indent="-171450">
              <a:buFont typeface="Arial" panose="020B0604020202020204" pitchFamily="34" charset="0"/>
              <a:buChar char="•"/>
              <a:defRPr sz="800"/>
            </a:lvl3pPr>
            <a:lvl4pPr marL="1543050" indent="-171450">
              <a:buFont typeface="Arial" panose="020B0604020202020204" pitchFamily="34" charset="0"/>
              <a:buChar char="•"/>
              <a:defRPr sz="800"/>
            </a:lvl4pPr>
            <a:lvl5pPr marL="2000250" indent="-171450">
              <a:buFont typeface="Arial" panose="020B0604020202020204" pitchFamily="34" charset="0"/>
              <a:buChar char="•"/>
              <a:defRPr sz="800"/>
            </a:lvl5pPr>
          </a:lstStyle>
          <a:p>
            <a:pPr lvl="0"/>
            <a:r>
              <a:rPr lang="en-US"/>
              <a:t>Click to edit Master text styles</a:t>
            </a:r>
          </a:p>
        </p:txBody>
      </p:sp>
      <p:sp>
        <p:nvSpPr>
          <p:cNvPr id="39" name="Picture Placeholder 68">
            <a:extLst>
              <a:ext uri="{FF2B5EF4-FFF2-40B4-BE49-F238E27FC236}">
                <a16:creationId xmlns:a16="http://schemas.microsoft.com/office/drawing/2014/main" id="{A00BB7F9-633B-88DE-5B4A-29602EC44282}"/>
              </a:ext>
            </a:extLst>
          </p:cNvPr>
          <p:cNvSpPr>
            <a:spLocks noGrp="1"/>
          </p:cNvSpPr>
          <p:nvPr>
            <p:ph type="pic" sz="quarter" idx="49"/>
          </p:nvPr>
        </p:nvSpPr>
        <p:spPr>
          <a:xfrm>
            <a:off x="6195973" y="2133093"/>
            <a:ext cx="474432" cy="519458"/>
          </a:xfrm>
        </p:spPr>
        <p:txBody>
          <a:bodyPr>
            <a:normAutofit/>
          </a:bodyPr>
          <a:lstStyle>
            <a:lvl1pPr>
              <a:defRPr sz="1400"/>
            </a:lvl1pPr>
          </a:lstStyle>
          <a:p>
            <a:endParaRPr lang="en-US"/>
          </a:p>
        </p:txBody>
      </p:sp>
      <p:sp>
        <p:nvSpPr>
          <p:cNvPr id="40" name="Text Placeholder 21">
            <a:extLst>
              <a:ext uri="{FF2B5EF4-FFF2-40B4-BE49-F238E27FC236}">
                <a16:creationId xmlns:a16="http://schemas.microsoft.com/office/drawing/2014/main" id="{1965D246-655F-3ECD-9384-19D6207490FF}"/>
              </a:ext>
            </a:extLst>
          </p:cNvPr>
          <p:cNvSpPr>
            <a:spLocks noGrp="1"/>
          </p:cNvSpPr>
          <p:nvPr>
            <p:ph type="body" sz="quarter" idx="50"/>
          </p:nvPr>
        </p:nvSpPr>
        <p:spPr>
          <a:xfrm>
            <a:off x="5353189" y="5035616"/>
            <a:ext cx="2160000" cy="1386870"/>
          </a:xfrm>
        </p:spPr>
        <p:txBody>
          <a:bodyPr anchor="ctr">
            <a:noAutofit/>
          </a:bodyPr>
          <a:lstStyle>
            <a:lvl1pPr marL="0" indent="0">
              <a:lnSpc>
                <a:spcPct val="80000"/>
              </a:lnSpc>
              <a:spcBef>
                <a:spcPts val="0"/>
              </a:spcBef>
              <a:spcAft>
                <a:spcPts val="0"/>
              </a:spcAft>
              <a:buClr>
                <a:schemeClr val="accent1"/>
              </a:buClr>
              <a:buFont typeface="Wingdings" pitchFamily="2" charset="2"/>
              <a:buNone/>
              <a:defRPr sz="1200">
                <a:solidFill>
                  <a:schemeClr val="tx2"/>
                </a:solidFill>
              </a:defRPr>
            </a:lvl1pPr>
            <a:lvl2pPr marL="628650" indent="-171450">
              <a:buFont typeface="Arial" panose="020B0604020202020204" pitchFamily="34" charset="0"/>
              <a:buChar char="•"/>
              <a:defRPr sz="800"/>
            </a:lvl2pPr>
            <a:lvl3pPr marL="1085850" indent="-171450">
              <a:buFont typeface="Arial" panose="020B0604020202020204" pitchFamily="34" charset="0"/>
              <a:buChar char="•"/>
              <a:defRPr sz="800"/>
            </a:lvl3pPr>
            <a:lvl4pPr marL="1543050" indent="-171450">
              <a:buFont typeface="Arial" panose="020B0604020202020204" pitchFamily="34" charset="0"/>
              <a:buChar char="•"/>
              <a:defRPr sz="800"/>
            </a:lvl4pPr>
            <a:lvl5pPr marL="2000250" indent="-171450">
              <a:buFont typeface="Arial" panose="020B0604020202020204" pitchFamily="34" charset="0"/>
              <a:buChar char="•"/>
              <a:defRPr sz="800"/>
            </a:lvl5pPr>
          </a:lstStyle>
          <a:p>
            <a:pPr lvl="0"/>
            <a:r>
              <a:rPr lang="en-US"/>
              <a:t>Click to edit Master text styles</a:t>
            </a:r>
          </a:p>
        </p:txBody>
      </p:sp>
      <p:sp>
        <p:nvSpPr>
          <p:cNvPr id="41" name="Picture Placeholder 68">
            <a:extLst>
              <a:ext uri="{FF2B5EF4-FFF2-40B4-BE49-F238E27FC236}">
                <a16:creationId xmlns:a16="http://schemas.microsoft.com/office/drawing/2014/main" id="{E5604847-AF39-520A-1549-E78FC3A0AEC2}"/>
              </a:ext>
            </a:extLst>
          </p:cNvPr>
          <p:cNvSpPr>
            <a:spLocks noGrp="1"/>
          </p:cNvSpPr>
          <p:nvPr>
            <p:ph type="pic" sz="quarter" idx="51"/>
          </p:nvPr>
        </p:nvSpPr>
        <p:spPr>
          <a:xfrm>
            <a:off x="6195973" y="4516934"/>
            <a:ext cx="474432" cy="519458"/>
          </a:xfrm>
        </p:spPr>
        <p:txBody>
          <a:bodyPr>
            <a:normAutofit/>
          </a:bodyPr>
          <a:lstStyle>
            <a:lvl1pPr>
              <a:defRPr sz="1400"/>
            </a:lvl1pPr>
          </a:lstStyle>
          <a:p>
            <a:endParaRPr lang="en-US"/>
          </a:p>
        </p:txBody>
      </p:sp>
      <p:sp>
        <p:nvSpPr>
          <p:cNvPr id="42" name="Rectangle 41">
            <a:extLst>
              <a:ext uri="{FF2B5EF4-FFF2-40B4-BE49-F238E27FC236}">
                <a16:creationId xmlns:a16="http://schemas.microsoft.com/office/drawing/2014/main" id="{E95E87A5-36D5-DC1D-CB0B-6EEEB663E133}"/>
              </a:ext>
            </a:extLst>
          </p:cNvPr>
          <p:cNvSpPr>
            <a:spLocks/>
          </p:cNvSpPr>
          <p:nvPr userDrawn="1"/>
        </p:nvSpPr>
        <p:spPr>
          <a:xfrm>
            <a:off x="214707" y="1627323"/>
            <a:ext cx="2388668" cy="474949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Text Placeholder 10">
            <a:extLst>
              <a:ext uri="{FF2B5EF4-FFF2-40B4-BE49-F238E27FC236}">
                <a16:creationId xmlns:a16="http://schemas.microsoft.com/office/drawing/2014/main" id="{0AEC4D66-2029-5DA5-0C01-2AEDA8DF98EE}"/>
              </a:ext>
            </a:extLst>
          </p:cNvPr>
          <p:cNvSpPr>
            <a:spLocks noGrp="1"/>
          </p:cNvSpPr>
          <p:nvPr>
            <p:ph type="body" sz="quarter" idx="58" hasCustomPrompt="1"/>
          </p:nvPr>
        </p:nvSpPr>
        <p:spPr>
          <a:xfrm>
            <a:off x="329041" y="1720276"/>
            <a:ext cx="2160000" cy="301625"/>
          </a:xfrm>
          <a:solidFill>
            <a:schemeClr val="accent1"/>
          </a:solidFill>
        </p:spPr>
        <p:txBody>
          <a:bodyPr lIns="0" tIns="0" rIns="0" bIns="0" anchor="ctr">
            <a:noAutofit/>
          </a:bodyPr>
          <a:lstStyle>
            <a:lvl1pPr algn="ctr">
              <a:defRPr sz="1050" b="1">
                <a:solidFill>
                  <a:schemeClr val="bg1"/>
                </a:solidFill>
                <a:latin typeface="Century Gothic" panose="020B0502020202020204" pitchFamily="34" charset="0"/>
              </a:defRPr>
            </a:lvl1pPr>
          </a:lstStyle>
          <a:p>
            <a:pPr lvl="0"/>
            <a:r>
              <a:rPr lang="en-US"/>
              <a:t>Title</a:t>
            </a:r>
          </a:p>
        </p:txBody>
      </p:sp>
      <p:sp>
        <p:nvSpPr>
          <p:cNvPr id="50" name="Text Placeholder 10">
            <a:extLst>
              <a:ext uri="{FF2B5EF4-FFF2-40B4-BE49-F238E27FC236}">
                <a16:creationId xmlns:a16="http://schemas.microsoft.com/office/drawing/2014/main" id="{F5787A17-C246-F57E-2D09-16416A88330C}"/>
              </a:ext>
            </a:extLst>
          </p:cNvPr>
          <p:cNvSpPr>
            <a:spLocks noGrp="1"/>
          </p:cNvSpPr>
          <p:nvPr>
            <p:ph type="body" sz="quarter" idx="59" hasCustomPrompt="1"/>
          </p:nvPr>
        </p:nvSpPr>
        <p:spPr>
          <a:xfrm>
            <a:off x="329041" y="4086293"/>
            <a:ext cx="2160000" cy="301625"/>
          </a:xfrm>
          <a:solidFill>
            <a:schemeClr val="accent1"/>
          </a:solidFill>
        </p:spPr>
        <p:txBody>
          <a:bodyPr lIns="0" tIns="0" rIns="0" bIns="0" anchor="ctr">
            <a:noAutofit/>
          </a:bodyPr>
          <a:lstStyle>
            <a:lvl1pPr algn="ctr">
              <a:defRPr sz="1050" b="1">
                <a:solidFill>
                  <a:schemeClr val="bg1"/>
                </a:solidFill>
                <a:latin typeface="Century Gothic" panose="020B0502020202020204" pitchFamily="34" charset="0"/>
              </a:defRPr>
            </a:lvl1pPr>
          </a:lstStyle>
          <a:p>
            <a:pPr lvl="0"/>
            <a:r>
              <a:rPr lang="en-US"/>
              <a:t>Title</a:t>
            </a:r>
          </a:p>
        </p:txBody>
      </p:sp>
      <p:sp>
        <p:nvSpPr>
          <p:cNvPr id="51" name="Text Placeholder 21">
            <a:extLst>
              <a:ext uri="{FF2B5EF4-FFF2-40B4-BE49-F238E27FC236}">
                <a16:creationId xmlns:a16="http://schemas.microsoft.com/office/drawing/2014/main" id="{A2791150-E943-3F56-06BF-56D45BB84211}"/>
              </a:ext>
            </a:extLst>
          </p:cNvPr>
          <p:cNvSpPr>
            <a:spLocks noGrp="1"/>
          </p:cNvSpPr>
          <p:nvPr>
            <p:ph type="body" sz="quarter" idx="60"/>
          </p:nvPr>
        </p:nvSpPr>
        <p:spPr>
          <a:xfrm>
            <a:off x="329041" y="2651775"/>
            <a:ext cx="2160000" cy="1386870"/>
          </a:xfrm>
        </p:spPr>
        <p:txBody>
          <a:bodyPr anchor="ctr">
            <a:noAutofit/>
          </a:bodyPr>
          <a:lstStyle>
            <a:lvl1pPr marL="0" indent="0">
              <a:lnSpc>
                <a:spcPct val="80000"/>
              </a:lnSpc>
              <a:spcBef>
                <a:spcPts val="0"/>
              </a:spcBef>
              <a:spcAft>
                <a:spcPts val="0"/>
              </a:spcAft>
              <a:buClr>
                <a:schemeClr val="accent1"/>
              </a:buClr>
              <a:buFont typeface="Wingdings" pitchFamily="2" charset="2"/>
              <a:buNone/>
              <a:defRPr sz="1200">
                <a:solidFill>
                  <a:schemeClr val="tx2"/>
                </a:solidFill>
              </a:defRPr>
            </a:lvl1pPr>
            <a:lvl2pPr marL="628650" indent="-171450">
              <a:buFont typeface="Arial" panose="020B0604020202020204" pitchFamily="34" charset="0"/>
              <a:buChar char="•"/>
              <a:defRPr sz="800"/>
            </a:lvl2pPr>
            <a:lvl3pPr marL="1085850" indent="-171450">
              <a:buFont typeface="Arial" panose="020B0604020202020204" pitchFamily="34" charset="0"/>
              <a:buChar char="•"/>
              <a:defRPr sz="800"/>
            </a:lvl3pPr>
            <a:lvl4pPr marL="1543050" indent="-171450">
              <a:buFont typeface="Arial" panose="020B0604020202020204" pitchFamily="34" charset="0"/>
              <a:buChar char="•"/>
              <a:defRPr sz="800"/>
            </a:lvl4pPr>
            <a:lvl5pPr marL="2000250" indent="-171450">
              <a:buFont typeface="Arial" panose="020B0604020202020204" pitchFamily="34" charset="0"/>
              <a:buChar char="•"/>
              <a:defRPr sz="800"/>
            </a:lvl5pPr>
          </a:lstStyle>
          <a:p>
            <a:pPr lvl="0"/>
            <a:r>
              <a:rPr lang="en-US"/>
              <a:t>Click to edit Master text styles</a:t>
            </a:r>
          </a:p>
        </p:txBody>
      </p:sp>
      <p:sp>
        <p:nvSpPr>
          <p:cNvPr id="52" name="Picture Placeholder 68">
            <a:extLst>
              <a:ext uri="{FF2B5EF4-FFF2-40B4-BE49-F238E27FC236}">
                <a16:creationId xmlns:a16="http://schemas.microsoft.com/office/drawing/2014/main" id="{927B03B9-CEDA-5737-5E59-51B3AF0E8AD0}"/>
              </a:ext>
            </a:extLst>
          </p:cNvPr>
          <p:cNvSpPr>
            <a:spLocks noGrp="1"/>
          </p:cNvSpPr>
          <p:nvPr>
            <p:ph type="pic" sz="quarter" idx="61"/>
          </p:nvPr>
        </p:nvSpPr>
        <p:spPr>
          <a:xfrm>
            <a:off x="1171825" y="2133093"/>
            <a:ext cx="474432" cy="519458"/>
          </a:xfrm>
        </p:spPr>
        <p:txBody>
          <a:bodyPr>
            <a:normAutofit/>
          </a:bodyPr>
          <a:lstStyle>
            <a:lvl1pPr>
              <a:defRPr sz="1400"/>
            </a:lvl1pPr>
          </a:lstStyle>
          <a:p>
            <a:endParaRPr lang="en-US"/>
          </a:p>
        </p:txBody>
      </p:sp>
      <p:sp>
        <p:nvSpPr>
          <p:cNvPr id="53" name="Text Placeholder 21">
            <a:extLst>
              <a:ext uri="{FF2B5EF4-FFF2-40B4-BE49-F238E27FC236}">
                <a16:creationId xmlns:a16="http://schemas.microsoft.com/office/drawing/2014/main" id="{A46C49EA-63D7-7FA5-4643-F4FEE8525535}"/>
              </a:ext>
            </a:extLst>
          </p:cNvPr>
          <p:cNvSpPr>
            <a:spLocks noGrp="1"/>
          </p:cNvSpPr>
          <p:nvPr>
            <p:ph type="body" sz="quarter" idx="62"/>
          </p:nvPr>
        </p:nvSpPr>
        <p:spPr>
          <a:xfrm>
            <a:off x="329041" y="5035616"/>
            <a:ext cx="2160000" cy="1386870"/>
          </a:xfrm>
        </p:spPr>
        <p:txBody>
          <a:bodyPr anchor="ctr">
            <a:noAutofit/>
          </a:bodyPr>
          <a:lstStyle>
            <a:lvl1pPr marL="0" indent="0">
              <a:lnSpc>
                <a:spcPct val="80000"/>
              </a:lnSpc>
              <a:spcBef>
                <a:spcPts val="0"/>
              </a:spcBef>
              <a:spcAft>
                <a:spcPts val="0"/>
              </a:spcAft>
              <a:buClr>
                <a:schemeClr val="accent1"/>
              </a:buClr>
              <a:buFont typeface="Wingdings" pitchFamily="2" charset="2"/>
              <a:buNone/>
              <a:defRPr sz="1200">
                <a:solidFill>
                  <a:schemeClr val="tx2"/>
                </a:solidFill>
              </a:defRPr>
            </a:lvl1pPr>
            <a:lvl2pPr marL="628650" indent="-171450">
              <a:buFont typeface="Arial" panose="020B0604020202020204" pitchFamily="34" charset="0"/>
              <a:buChar char="•"/>
              <a:defRPr sz="800"/>
            </a:lvl2pPr>
            <a:lvl3pPr marL="1085850" indent="-171450">
              <a:buFont typeface="Arial" panose="020B0604020202020204" pitchFamily="34" charset="0"/>
              <a:buChar char="•"/>
              <a:defRPr sz="800"/>
            </a:lvl3pPr>
            <a:lvl4pPr marL="1543050" indent="-171450">
              <a:buFont typeface="Arial" panose="020B0604020202020204" pitchFamily="34" charset="0"/>
              <a:buChar char="•"/>
              <a:defRPr sz="800"/>
            </a:lvl4pPr>
            <a:lvl5pPr marL="2000250" indent="-171450">
              <a:buFont typeface="Arial" panose="020B0604020202020204" pitchFamily="34" charset="0"/>
              <a:buChar char="•"/>
              <a:defRPr sz="800"/>
            </a:lvl5pPr>
          </a:lstStyle>
          <a:p>
            <a:pPr lvl="0"/>
            <a:r>
              <a:rPr lang="en-US"/>
              <a:t>Click to edit Master text styles</a:t>
            </a:r>
          </a:p>
        </p:txBody>
      </p:sp>
      <p:sp>
        <p:nvSpPr>
          <p:cNvPr id="54" name="Picture Placeholder 68">
            <a:extLst>
              <a:ext uri="{FF2B5EF4-FFF2-40B4-BE49-F238E27FC236}">
                <a16:creationId xmlns:a16="http://schemas.microsoft.com/office/drawing/2014/main" id="{B0AE5F98-3F83-4D9C-2E20-7494B16CF567}"/>
              </a:ext>
            </a:extLst>
          </p:cNvPr>
          <p:cNvSpPr>
            <a:spLocks noGrp="1"/>
          </p:cNvSpPr>
          <p:nvPr>
            <p:ph type="pic" sz="quarter" idx="63"/>
          </p:nvPr>
        </p:nvSpPr>
        <p:spPr>
          <a:xfrm>
            <a:off x="1171825" y="4516934"/>
            <a:ext cx="474432" cy="519458"/>
          </a:xfrm>
        </p:spPr>
        <p:txBody>
          <a:bodyPr>
            <a:normAutofit/>
          </a:bodyPr>
          <a:lstStyle>
            <a:lvl1pPr>
              <a:defRPr sz="1400"/>
            </a:lvl1pPr>
          </a:lstStyle>
          <a:p>
            <a:endParaRPr lang="en-US"/>
          </a:p>
        </p:txBody>
      </p:sp>
      <p:sp>
        <p:nvSpPr>
          <p:cNvPr id="55" name="Text Placeholder 12">
            <a:extLst>
              <a:ext uri="{FF2B5EF4-FFF2-40B4-BE49-F238E27FC236}">
                <a16:creationId xmlns:a16="http://schemas.microsoft.com/office/drawing/2014/main" id="{BCDDFEB4-C5EA-AD59-35C9-C498D8FC715C}"/>
              </a:ext>
            </a:extLst>
          </p:cNvPr>
          <p:cNvSpPr>
            <a:spLocks noGrp="1"/>
          </p:cNvSpPr>
          <p:nvPr>
            <p:ph type="body" sz="quarter" idx="10" hasCustomPrompt="1"/>
          </p:nvPr>
        </p:nvSpPr>
        <p:spPr>
          <a:xfrm>
            <a:off x="106780" y="1113597"/>
            <a:ext cx="2604522" cy="388937"/>
          </a:xfrm>
        </p:spPr>
        <p:txBody>
          <a:bodyPr anchor="ctr">
            <a:noAutofit/>
          </a:bodyPr>
          <a:lstStyle>
            <a:lvl1pPr algn="ctr">
              <a:defRPr sz="1400" b="1">
                <a:solidFill>
                  <a:schemeClr val="accent1"/>
                </a:solidFill>
                <a:latin typeface="+mj-lt"/>
              </a:defRPr>
            </a:lvl1pPr>
          </a:lstStyle>
          <a:p>
            <a:pPr lvl="0"/>
            <a:r>
              <a:rPr lang="en-US"/>
              <a:t>Title</a:t>
            </a:r>
          </a:p>
        </p:txBody>
      </p:sp>
      <p:sp>
        <p:nvSpPr>
          <p:cNvPr id="56" name="Text Placeholder 12">
            <a:extLst>
              <a:ext uri="{FF2B5EF4-FFF2-40B4-BE49-F238E27FC236}">
                <a16:creationId xmlns:a16="http://schemas.microsoft.com/office/drawing/2014/main" id="{45BC184F-E30C-D7CC-BB4F-BA1616DAB159}"/>
              </a:ext>
            </a:extLst>
          </p:cNvPr>
          <p:cNvSpPr>
            <a:spLocks noGrp="1"/>
          </p:cNvSpPr>
          <p:nvPr>
            <p:ph type="body" sz="quarter" idx="64" hasCustomPrompt="1"/>
          </p:nvPr>
        </p:nvSpPr>
        <p:spPr>
          <a:xfrm>
            <a:off x="2835070" y="1113597"/>
            <a:ext cx="4812176" cy="388937"/>
          </a:xfrm>
        </p:spPr>
        <p:txBody>
          <a:bodyPr anchor="ctr">
            <a:noAutofit/>
          </a:bodyPr>
          <a:lstStyle>
            <a:lvl1pPr algn="ctr">
              <a:defRPr sz="1400" b="1">
                <a:solidFill>
                  <a:schemeClr val="accent1"/>
                </a:solidFill>
                <a:latin typeface="+mj-lt"/>
              </a:defRPr>
            </a:lvl1pPr>
          </a:lstStyle>
          <a:p>
            <a:pPr lvl="0"/>
            <a:r>
              <a:rPr lang="en-US"/>
              <a:t>Title</a:t>
            </a:r>
          </a:p>
        </p:txBody>
      </p:sp>
      <p:sp>
        <p:nvSpPr>
          <p:cNvPr id="6" name="Picture Placeholder 68">
            <a:extLst>
              <a:ext uri="{FF2B5EF4-FFF2-40B4-BE49-F238E27FC236}">
                <a16:creationId xmlns:a16="http://schemas.microsoft.com/office/drawing/2014/main" id="{058D892F-0EBA-4C8D-3EF9-7B750B7D574F}"/>
              </a:ext>
            </a:extLst>
          </p:cNvPr>
          <p:cNvSpPr>
            <a:spLocks noGrp="1"/>
          </p:cNvSpPr>
          <p:nvPr>
            <p:ph type="pic" sz="quarter" idx="37"/>
          </p:nvPr>
        </p:nvSpPr>
        <p:spPr>
          <a:xfrm>
            <a:off x="8030252" y="741879"/>
            <a:ext cx="4161748" cy="6129336"/>
          </a:xfrm>
        </p:spPr>
        <p:txBody>
          <a:bodyPr>
            <a:normAutofit/>
          </a:bodyPr>
          <a:lstStyle>
            <a:lvl1pPr>
              <a:defRPr sz="1400"/>
            </a:lvl1pPr>
          </a:lstStyle>
          <a:p>
            <a:endParaRPr lang="en-US"/>
          </a:p>
        </p:txBody>
      </p:sp>
      <p:sp>
        <p:nvSpPr>
          <p:cNvPr id="5" name="Text Placeholder 17">
            <a:extLst>
              <a:ext uri="{FF2B5EF4-FFF2-40B4-BE49-F238E27FC236}">
                <a16:creationId xmlns:a16="http://schemas.microsoft.com/office/drawing/2014/main" id="{C2A70DB6-19B3-FE26-60E7-DB9D7C90E9DE}"/>
              </a:ext>
            </a:extLst>
          </p:cNvPr>
          <p:cNvSpPr>
            <a:spLocks noGrp="1"/>
          </p:cNvSpPr>
          <p:nvPr>
            <p:ph type="body" sz="quarter" idx="38"/>
          </p:nvPr>
        </p:nvSpPr>
        <p:spPr>
          <a:xfrm>
            <a:off x="10847404" y="6481046"/>
            <a:ext cx="1063625" cy="238125"/>
          </a:xfrm>
          <a:blipFill>
            <a:blip r:embed="rId2" cstate="email">
              <a:extLst>
                <a:ext uri="{28A0092B-C50C-407E-A947-70E740481C1C}">
                  <a14:useLocalDpi xmlns:a14="http://schemas.microsoft.com/office/drawing/2010/main"/>
                </a:ext>
              </a:extLst>
            </a:blip>
            <a:stretch>
              <a:fillRect/>
            </a:stretch>
          </a:blipFill>
        </p:spPr>
        <p:txBody>
          <a:bodyPr>
            <a:noAutofit/>
          </a:bodyPr>
          <a:lstStyle>
            <a:lvl1pPr>
              <a:defRPr sz="100"/>
            </a:lvl1pPr>
            <a:lvl2pPr>
              <a:defRPr sz="1050"/>
            </a:lvl2pPr>
            <a:lvl3pPr>
              <a:defRPr sz="1000"/>
            </a:lvl3pPr>
            <a:lvl4pPr>
              <a:defRPr sz="900"/>
            </a:lvl4pPr>
            <a:lvl5pPr>
              <a:defRPr sz="900"/>
            </a:lvl5pPr>
          </a:lstStyle>
          <a:p>
            <a:pPr lvl="0"/>
            <a:endParaRPr lang="en-US"/>
          </a:p>
        </p:txBody>
      </p:sp>
    </p:spTree>
    <p:extLst>
      <p:ext uri="{BB962C8B-B14F-4D97-AF65-F5344CB8AC3E}">
        <p14:creationId xmlns:p14="http://schemas.microsoft.com/office/powerpoint/2010/main" val="3042523840"/>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18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0_Title Slide">
    <p:bg>
      <p:bgPr>
        <a:solidFill>
          <a:schemeClr val="bg1">
            <a:lumMod val="95000"/>
            <a:alpha val="40000"/>
          </a:schemeClr>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26B1489B-0BDE-D171-87FD-A85016043F28}"/>
              </a:ext>
            </a:extLst>
          </p:cNvPr>
          <p:cNvSpPr/>
          <p:nvPr/>
        </p:nvSpPr>
        <p:spPr>
          <a:xfrm flipH="1">
            <a:off x="-1" y="36405"/>
            <a:ext cx="1543210" cy="3628585"/>
          </a:xfrm>
          <a:custGeom>
            <a:avLst/>
            <a:gdLst>
              <a:gd name="connsiteX0" fmla="*/ 2131872 w 2131872"/>
              <a:gd name="connsiteY0" fmla="*/ 0 h 5012716"/>
              <a:gd name="connsiteX1" fmla="*/ 2031867 w 2131872"/>
              <a:gd name="connsiteY1" fmla="*/ 15247 h 5012716"/>
              <a:gd name="connsiteX2" fmla="*/ 0 w 2131872"/>
              <a:gd name="connsiteY2" fmla="*/ 2506358 h 5012716"/>
              <a:gd name="connsiteX3" fmla="*/ 2031867 w 2131872"/>
              <a:gd name="connsiteY3" fmla="*/ 4997469 h 5012716"/>
              <a:gd name="connsiteX4" fmla="*/ 2131872 w 2131872"/>
              <a:gd name="connsiteY4" fmla="*/ 5012716 h 5012716"/>
              <a:gd name="connsiteX5" fmla="*/ 2131872 w 2131872"/>
              <a:gd name="connsiteY5" fmla="*/ 3840115 h 5012716"/>
              <a:gd name="connsiteX6" fmla="*/ 2129343 w 2131872"/>
              <a:gd name="connsiteY6" fmla="*/ 3839465 h 5012716"/>
              <a:gd name="connsiteX7" fmla="*/ 1147813 w 2131872"/>
              <a:gd name="connsiteY7" fmla="*/ 2506358 h 5012716"/>
              <a:gd name="connsiteX8" fmla="*/ 2129343 w 2131872"/>
              <a:gd name="connsiteY8" fmla="*/ 1173251 h 5012716"/>
              <a:gd name="connsiteX9" fmla="*/ 2131872 w 2131872"/>
              <a:gd name="connsiteY9" fmla="*/ 1172601 h 501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872" h="5012716">
                <a:moveTo>
                  <a:pt x="2131872" y="0"/>
                </a:moveTo>
                <a:lnTo>
                  <a:pt x="2031867" y="15247"/>
                </a:lnTo>
                <a:cubicBezTo>
                  <a:pt x="872179" y="252322"/>
                  <a:pt x="0" y="1277428"/>
                  <a:pt x="0" y="2506358"/>
                </a:cubicBezTo>
                <a:cubicBezTo>
                  <a:pt x="0" y="3735289"/>
                  <a:pt x="872179" y="4760395"/>
                  <a:pt x="2031867" y="4997469"/>
                </a:cubicBezTo>
                <a:lnTo>
                  <a:pt x="2131872" y="5012716"/>
                </a:lnTo>
                <a:lnTo>
                  <a:pt x="2131872" y="3840115"/>
                </a:lnTo>
                <a:lnTo>
                  <a:pt x="2129343" y="3839465"/>
                </a:lnTo>
                <a:cubicBezTo>
                  <a:pt x="1560670" y="3662744"/>
                  <a:pt x="1147813" y="3132763"/>
                  <a:pt x="1147813" y="2506358"/>
                </a:cubicBezTo>
                <a:cubicBezTo>
                  <a:pt x="1147813" y="1879953"/>
                  <a:pt x="1560670" y="1349972"/>
                  <a:pt x="2129343" y="1173251"/>
                </a:cubicBezTo>
                <a:lnTo>
                  <a:pt x="2131872" y="1172601"/>
                </a:lnTo>
                <a:close/>
              </a:path>
            </a:pathLst>
          </a:custGeom>
          <a:solidFill>
            <a:schemeClr val="bg1"/>
          </a:solidFill>
          <a:ln w="360" cap="flat">
            <a:noFill/>
            <a:prstDash val="solid"/>
            <a:miter/>
          </a:ln>
          <a:effectLst>
            <a:outerShdw blurRad="25400" dist="25400" dir="2700000" algn="tl" rotWithShape="0">
              <a:schemeClr val="bg1">
                <a:lumMod val="75000"/>
                <a:alpha val="5000"/>
              </a:schemeClr>
            </a:outerShdw>
          </a:effectLst>
        </p:spPr>
        <p:txBody>
          <a:bodyPr rtlCol="0" anchor="ctr"/>
          <a:lstStyle/>
          <a:p>
            <a:endParaRPr lang="en-CA"/>
          </a:p>
        </p:txBody>
      </p:sp>
      <p:sp>
        <p:nvSpPr>
          <p:cNvPr id="2" name="Title 73">
            <a:extLst>
              <a:ext uri="{FF2B5EF4-FFF2-40B4-BE49-F238E27FC236}">
                <a16:creationId xmlns:a16="http://schemas.microsoft.com/office/drawing/2014/main" id="{D4AF0B0C-FA20-E160-AD12-F7F229968799}"/>
              </a:ext>
            </a:extLst>
          </p:cNvPr>
          <p:cNvSpPr>
            <a:spLocks noGrp="1"/>
          </p:cNvSpPr>
          <p:nvPr>
            <p:ph type="title" hasCustomPrompt="1"/>
          </p:nvPr>
        </p:nvSpPr>
        <p:spPr>
          <a:xfrm>
            <a:off x="300038" y="258011"/>
            <a:ext cx="11591924" cy="470652"/>
          </a:xfrm>
        </p:spPr>
        <p:txBody>
          <a:bodyPr>
            <a:normAutofit/>
          </a:bodyPr>
          <a:lstStyle>
            <a:lvl1pPr algn="l">
              <a:defRPr sz="2400">
                <a:solidFill>
                  <a:schemeClr val="accent1"/>
                </a:solidFill>
              </a:defRPr>
            </a:lvl1pPr>
          </a:lstStyle>
          <a:p>
            <a:r>
              <a:rPr lang="en-US"/>
              <a:t>Slide </a:t>
            </a:r>
            <a:r>
              <a:rPr lang="en-US" err="1"/>
              <a:t>TItle</a:t>
            </a:r>
            <a:endParaRPr lang="en-US"/>
          </a:p>
        </p:txBody>
      </p:sp>
      <p:pic>
        <p:nvPicPr>
          <p:cNvPr id="6" name="Picture 5">
            <a:extLst>
              <a:ext uri="{FF2B5EF4-FFF2-40B4-BE49-F238E27FC236}">
                <a16:creationId xmlns:a16="http://schemas.microsoft.com/office/drawing/2014/main" id="{9B6B63F0-09E0-66BF-59EA-2C34DE71984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52484" y="6481046"/>
            <a:ext cx="1039478" cy="237885"/>
          </a:xfrm>
          <a:prstGeom prst="rect">
            <a:avLst/>
          </a:prstGeom>
        </p:spPr>
      </p:pic>
      <p:sp>
        <p:nvSpPr>
          <p:cNvPr id="12" name="Footer Placeholder 4">
            <a:extLst>
              <a:ext uri="{FF2B5EF4-FFF2-40B4-BE49-F238E27FC236}">
                <a16:creationId xmlns:a16="http://schemas.microsoft.com/office/drawing/2014/main" id="{2AD7CE13-2774-24A7-ACD4-8AAA55C541E2}"/>
              </a:ext>
            </a:extLst>
          </p:cNvPr>
          <p:cNvSpPr>
            <a:spLocks noGrp="1"/>
          </p:cNvSpPr>
          <p:nvPr>
            <p:ph type="ftr" sz="quarter" idx="3"/>
          </p:nvPr>
        </p:nvSpPr>
        <p:spPr>
          <a:xfrm>
            <a:off x="609600" y="6498448"/>
            <a:ext cx="3232484" cy="203082"/>
          </a:xfrm>
          <a:prstGeom prst="rect">
            <a:avLst/>
          </a:prstGeom>
          <a:noFill/>
        </p:spPr>
        <p:txBody>
          <a:bodyPr vert="horz" lIns="91440" tIns="45720" rIns="91440" bIns="45720" rtlCol="0" anchor="ctr"/>
          <a:lstStyle>
            <a:lvl1pPr algn="l">
              <a:defRPr lang="en-US" sz="700" b="0" smtClean="0">
                <a:solidFill>
                  <a:schemeClr val="tx2"/>
                </a:solidFill>
                <a:latin typeface="+mj-lt"/>
              </a:defRPr>
            </a:lvl1pPr>
          </a:lstStyle>
          <a:p>
            <a:r>
              <a:rPr lang="en-US"/>
              <a:t>© Copyright 2025 Galiano Gold. All rights reserved.</a:t>
            </a:r>
          </a:p>
        </p:txBody>
      </p:sp>
      <p:sp>
        <p:nvSpPr>
          <p:cNvPr id="15" name="Slide Number Placeholder 5">
            <a:extLst>
              <a:ext uri="{FF2B5EF4-FFF2-40B4-BE49-F238E27FC236}">
                <a16:creationId xmlns:a16="http://schemas.microsoft.com/office/drawing/2014/main" id="{1FA04DF1-5DEE-15BD-BCF8-B8E948E473A2}"/>
              </a:ext>
            </a:extLst>
          </p:cNvPr>
          <p:cNvSpPr>
            <a:spLocks noGrp="1"/>
          </p:cNvSpPr>
          <p:nvPr>
            <p:ph type="sldNum" sz="quarter" idx="4"/>
          </p:nvPr>
        </p:nvSpPr>
        <p:spPr>
          <a:xfrm>
            <a:off x="300038" y="6498448"/>
            <a:ext cx="309562" cy="203082"/>
          </a:xfrm>
          <a:prstGeom prst="rect">
            <a:avLst/>
          </a:prstGeom>
          <a:solidFill>
            <a:schemeClr val="accent1"/>
          </a:solidFill>
        </p:spPr>
        <p:txBody>
          <a:bodyPr vert="horz" lIns="91440" tIns="45720" rIns="91440" bIns="45720" rtlCol="0" anchor="ctr"/>
          <a:lstStyle>
            <a:lvl1pPr algn="ctr">
              <a:defRPr lang="en-CA" sz="800" b="1" smtClean="0">
                <a:solidFill>
                  <a:schemeClr val="bg1"/>
                </a:solidFill>
                <a:latin typeface="+mj-lt"/>
              </a:defRPr>
            </a:lvl1pPr>
          </a:lstStyle>
          <a:p>
            <a:fld id="{2CD1318A-339D-4485-8E92-07414A5EFABE}" type="slidenum">
              <a:rPr lang="en-CA" smtClean="0"/>
              <a:pPr/>
              <a:t>‹#›</a:t>
            </a:fld>
            <a:endParaRPr lang="en-CA"/>
          </a:p>
        </p:txBody>
      </p:sp>
      <p:sp>
        <p:nvSpPr>
          <p:cNvPr id="16" name="Rectangle 15">
            <a:extLst>
              <a:ext uri="{FF2B5EF4-FFF2-40B4-BE49-F238E27FC236}">
                <a16:creationId xmlns:a16="http://schemas.microsoft.com/office/drawing/2014/main" id="{3E35889C-FB74-14BA-8C10-499162B6FD43}"/>
              </a:ext>
            </a:extLst>
          </p:cNvPr>
          <p:cNvSpPr/>
          <p:nvPr userDrawn="1"/>
        </p:nvSpPr>
        <p:spPr>
          <a:xfrm>
            <a:off x="11163299" y="0"/>
            <a:ext cx="728663" cy="72866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D9D7304B-0EC1-9195-384F-1DAB617D897E}"/>
              </a:ext>
            </a:extLst>
          </p:cNvPr>
          <p:cNvSpPr>
            <a:spLocks/>
          </p:cNvSpPr>
          <p:nvPr/>
        </p:nvSpPr>
        <p:spPr>
          <a:xfrm>
            <a:off x="542474" y="1485248"/>
            <a:ext cx="3607446" cy="435453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a:extLst>
              <a:ext uri="{FF2B5EF4-FFF2-40B4-BE49-F238E27FC236}">
                <a16:creationId xmlns:a16="http://schemas.microsoft.com/office/drawing/2014/main" id="{6DC46680-0F3F-23E0-1603-49ED94718B17}"/>
              </a:ext>
            </a:extLst>
          </p:cNvPr>
          <p:cNvSpPr>
            <a:spLocks/>
          </p:cNvSpPr>
          <p:nvPr userDrawn="1"/>
        </p:nvSpPr>
        <p:spPr>
          <a:xfrm>
            <a:off x="4292277" y="1485248"/>
            <a:ext cx="3607446" cy="435453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 Placeholder 12">
            <a:extLst>
              <a:ext uri="{FF2B5EF4-FFF2-40B4-BE49-F238E27FC236}">
                <a16:creationId xmlns:a16="http://schemas.microsoft.com/office/drawing/2014/main" id="{813920FB-478A-4BCC-BBFB-BACB964709A9}"/>
              </a:ext>
            </a:extLst>
          </p:cNvPr>
          <p:cNvSpPr>
            <a:spLocks noGrp="1"/>
          </p:cNvSpPr>
          <p:nvPr>
            <p:ph type="body" sz="quarter" idx="10" hasCustomPrompt="1"/>
          </p:nvPr>
        </p:nvSpPr>
        <p:spPr>
          <a:xfrm>
            <a:off x="542925" y="1013811"/>
            <a:ext cx="3606800" cy="388937"/>
          </a:xfrm>
        </p:spPr>
        <p:txBody>
          <a:bodyPr anchor="ctr">
            <a:noAutofit/>
          </a:bodyPr>
          <a:lstStyle>
            <a:lvl1pPr algn="ctr">
              <a:defRPr sz="1800" b="1">
                <a:solidFill>
                  <a:schemeClr val="accent1"/>
                </a:solidFill>
                <a:latin typeface="+mj-lt"/>
              </a:defRPr>
            </a:lvl1pPr>
          </a:lstStyle>
          <a:p>
            <a:pPr lvl="0"/>
            <a:r>
              <a:rPr lang="en-US"/>
              <a:t>Title</a:t>
            </a:r>
          </a:p>
        </p:txBody>
      </p:sp>
      <p:sp>
        <p:nvSpPr>
          <p:cNvPr id="14" name="Text Placeholder 12">
            <a:extLst>
              <a:ext uri="{FF2B5EF4-FFF2-40B4-BE49-F238E27FC236}">
                <a16:creationId xmlns:a16="http://schemas.microsoft.com/office/drawing/2014/main" id="{821DA770-E18A-AF33-36B2-E8D4E9906CEB}"/>
              </a:ext>
            </a:extLst>
          </p:cNvPr>
          <p:cNvSpPr>
            <a:spLocks noGrp="1"/>
          </p:cNvSpPr>
          <p:nvPr>
            <p:ph type="body" sz="quarter" idx="11" hasCustomPrompt="1"/>
          </p:nvPr>
        </p:nvSpPr>
        <p:spPr>
          <a:xfrm>
            <a:off x="4292923" y="1020599"/>
            <a:ext cx="3606800" cy="388937"/>
          </a:xfrm>
        </p:spPr>
        <p:txBody>
          <a:bodyPr anchor="ctr">
            <a:noAutofit/>
          </a:bodyPr>
          <a:lstStyle>
            <a:lvl1pPr algn="ctr">
              <a:defRPr sz="1800" b="1">
                <a:solidFill>
                  <a:schemeClr val="accent1"/>
                </a:solidFill>
                <a:latin typeface="+mj-lt"/>
              </a:defRPr>
            </a:lvl1pPr>
          </a:lstStyle>
          <a:p>
            <a:pPr lvl="0"/>
            <a:r>
              <a:rPr lang="en-US"/>
              <a:t>Title</a:t>
            </a:r>
          </a:p>
        </p:txBody>
      </p:sp>
      <p:sp>
        <p:nvSpPr>
          <p:cNvPr id="17" name="Text Placeholder 12">
            <a:extLst>
              <a:ext uri="{FF2B5EF4-FFF2-40B4-BE49-F238E27FC236}">
                <a16:creationId xmlns:a16="http://schemas.microsoft.com/office/drawing/2014/main" id="{DE183DBF-7399-426D-32F5-A811809EE015}"/>
              </a:ext>
            </a:extLst>
          </p:cNvPr>
          <p:cNvSpPr>
            <a:spLocks noGrp="1"/>
          </p:cNvSpPr>
          <p:nvPr>
            <p:ph type="body" sz="quarter" idx="12" hasCustomPrompt="1"/>
          </p:nvPr>
        </p:nvSpPr>
        <p:spPr>
          <a:xfrm>
            <a:off x="8042921" y="950014"/>
            <a:ext cx="3606800" cy="388937"/>
          </a:xfrm>
        </p:spPr>
        <p:txBody>
          <a:bodyPr anchor="ctr">
            <a:noAutofit/>
          </a:bodyPr>
          <a:lstStyle>
            <a:lvl1pPr algn="ctr">
              <a:defRPr sz="1800" b="1">
                <a:solidFill>
                  <a:schemeClr val="accent1"/>
                </a:solidFill>
                <a:latin typeface="+mj-lt"/>
              </a:defRPr>
            </a:lvl1pPr>
          </a:lstStyle>
          <a:p>
            <a:pPr lvl="0"/>
            <a:r>
              <a:rPr lang="en-US"/>
              <a:t>Title</a:t>
            </a:r>
          </a:p>
        </p:txBody>
      </p:sp>
      <p:sp>
        <p:nvSpPr>
          <p:cNvPr id="18" name="Text Placeholder 12">
            <a:extLst>
              <a:ext uri="{FF2B5EF4-FFF2-40B4-BE49-F238E27FC236}">
                <a16:creationId xmlns:a16="http://schemas.microsoft.com/office/drawing/2014/main" id="{69DCFA06-F849-05F6-2C8B-144E12862D29}"/>
              </a:ext>
            </a:extLst>
          </p:cNvPr>
          <p:cNvSpPr>
            <a:spLocks noGrp="1"/>
          </p:cNvSpPr>
          <p:nvPr>
            <p:ph type="body" sz="quarter" idx="13" hasCustomPrompt="1"/>
          </p:nvPr>
        </p:nvSpPr>
        <p:spPr>
          <a:xfrm>
            <a:off x="687552" y="1615143"/>
            <a:ext cx="3317290" cy="276027"/>
          </a:xfrm>
          <a:solidFill>
            <a:schemeClr val="accent1"/>
          </a:solidFill>
        </p:spPr>
        <p:txBody>
          <a:bodyPr anchor="ctr">
            <a:noAutofit/>
          </a:bodyPr>
          <a:lstStyle>
            <a:lvl1pPr algn="ctr">
              <a:defRPr sz="1400" b="1">
                <a:solidFill>
                  <a:schemeClr val="bg1"/>
                </a:solidFill>
                <a:latin typeface="+mj-lt"/>
              </a:defRPr>
            </a:lvl1pPr>
          </a:lstStyle>
          <a:p>
            <a:pPr lvl="0"/>
            <a:r>
              <a:rPr lang="en-US"/>
              <a:t>Text</a:t>
            </a:r>
          </a:p>
        </p:txBody>
      </p:sp>
      <p:sp>
        <p:nvSpPr>
          <p:cNvPr id="19" name="Text Placeholder 12">
            <a:extLst>
              <a:ext uri="{FF2B5EF4-FFF2-40B4-BE49-F238E27FC236}">
                <a16:creationId xmlns:a16="http://schemas.microsoft.com/office/drawing/2014/main" id="{AC5EC7B4-D8D3-DF04-44AE-2D63489DFCD2}"/>
              </a:ext>
            </a:extLst>
          </p:cNvPr>
          <p:cNvSpPr>
            <a:spLocks noGrp="1"/>
          </p:cNvSpPr>
          <p:nvPr>
            <p:ph type="body" sz="quarter" idx="14" hasCustomPrompt="1"/>
          </p:nvPr>
        </p:nvSpPr>
        <p:spPr>
          <a:xfrm>
            <a:off x="850310" y="1949054"/>
            <a:ext cx="2991774" cy="388937"/>
          </a:xfrm>
        </p:spPr>
        <p:txBody>
          <a:bodyPr anchor="ctr">
            <a:noAutofit/>
          </a:bodyPr>
          <a:lstStyle>
            <a:lvl1pPr algn="ctr">
              <a:defRPr sz="1600" b="0">
                <a:solidFill>
                  <a:schemeClr val="tx2"/>
                </a:solidFill>
                <a:latin typeface="+mn-lt"/>
              </a:defRPr>
            </a:lvl1pPr>
          </a:lstStyle>
          <a:p>
            <a:pPr lvl="0"/>
            <a:r>
              <a:rPr lang="en-US"/>
              <a:t>Text</a:t>
            </a:r>
          </a:p>
        </p:txBody>
      </p:sp>
      <p:sp>
        <p:nvSpPr>
          <p:cNvPr id="20" name="Text Placeholder 12">
            <a:extLst>
              <a:ext uri="{FF2B5EF4-FFF2-40B4-BE49-F238E27FC236}">
                <a16:creationId xmlns:a16="http://schemas.microsoft.com/office/drawing/2014/main" id="{A8AF966E-53EB-4E70-B893-1938D2DA033E}"/>
              </a:ext>
            </a:extLst>
          </p:cNvPr>
          <p:cNvSpPr>
            <a:spLocks noGrp="1"/>
          </p:cNvSpPr>
          <p:nvPr>
            <p:ph type="body" sz="quarter" idx="15" hasCustomPrompt="1"/>
          </p:nvPr>
        </p:nvSpPr>
        <p:spPr>
          <a:xfrm>
            <a:off x="687552" y="2460803"/>
            <a:ext cx="3317290" cy="276027"/>
          </a:xfrm>
          <a:solidFill>
            <a:schemeClr val="accent1"/>
          </a:solidFill>
        </p:spPr>
        <p:txBody>
          <a:bodyPr anchor="ctr">
            <a:noAutofit/>
          </a:bodyPr>
          <a:lstStyle>
            <a:lvl1pPr algn="ctr">
              <a:defRPr sz="1400" b="1">
                <a:solidFill>
                  <a:schemeClr val="bg1"/>
                </a:solidFill>
                <a:latin typeface="+mj-lt"/>
              </a:defRPr>
            </a:lvl1pPr>
          </a:lstStyle>
          <a:p>
            <a:pPr lvl="0"/>
            <a:r>
              <a:rPr lang="en-US"/>
              <a:t>Text</a:t>
            </a:r>
          </a:p>
        </p:txBody>
      </p:sp>
      <p:sp>
        <p:nvSpPr>
          <p:cNvPr id="21" name="Text Placeholder 12">
            <a:extLst>
              <a:ext uri="{FF2B5EF4-FFF2-40B4-BE49-F238E27FC236}">
                <a16:creationId xmlns:a16="http://schemas.microsoft.com/office/drawing/2014/main" id="{92CF9618-6F32-5F93-3ED3-1F750AADDEE7}"/>
              </a:ext>
            </a:extLst>
          </p:cNvPr>
          <p:cNvSpPr>
            <a:spLocks noGrp="1"/>
          </p:cNvSpPr>
          <p:nvPr>
            <p:ph type="body" sz="quarter" idx="16" hasCustomPrompt="1"/>
          </p:nvPr>
        </p:nvSpPr>
        <p:spPr>
          <a:xfrm>
            <a:off x="850310" y="2794714"/>
            <a:ext cx="2991774" cy="388937"/>
          </a:xfrm>
        </p:spPr>
        <p:txBody>
          <a:bodyPr anchor="ctr">
            <a:noAutofit/>
          </a:bodyPr>
          <a:lstStyle>
            <a:lvl1pPr algn="ctr">
              <a:defRPr sz="1600" b="0">
                <a:solidFill>
                  <a:schemeClr val="tx2"/>
                </a:solidFill>
                <a:latin typeface="+mn-lt"/>
              </a:defRPr>
            </a:lvl1pPr>
          </a:lstStyle>
          <a:p>
            <a:pPr lvl="0"/>
            <a:r>
              <a:rPr lang="en-US"/>
              <a:t>Text</a:t>
            </a:r>
          </a:p>
        </p:txBody>
      </p:sp>
      <p:sp>
        <p:nvSpPr>
          <p:cNvPr id="22" name="Text Placeholder 12">
            <a:extLst>
              <a:ext uri="{FF2B5EF4-FFF2-40B4-BE49-F238E27FC236}">
                <a16:creationId xmlns:a16="http://schemas.microsoft.com/office/drawing/2014/main" id="{B4AEF5D5-4F44-9DB8-FF1E-B6A5F03D618D}"/>
              </a:ext>
            </a:extLst>
          </p:cNvPr>
          <p:cNvSpPr>
            <a:spLocks noGrp="1"/>
          </p:cNvSpPr>
          <p:nvPr>
            <p:ph type="body" sz="quarter" idx="17" hasCustomPrompt="1"/>
          </p:nvPr>
        </p:nvSpPr>
        <p:spPr>
          <a:xfrm>
            <a:off x="687552" y="3306463"/>
            <a:ext cx="3317290" cy="276027"/>
          </a:xfrm>
          <a:solidFill>
            <a:schemeClr val="accent1"/>
          </a:solidFill>
        </p:spPr>
        <p:txBody>
          <a:bodyPr anchor="ctr">
            <a:noAutofit/>
          </a:bodyPr>
          <a:lstStyle>
            <a:lvl1pPr algn="ctr">
              <a:defRPr sz="1400" b="1">
                <a:solidFill>
                  <a:schemeClr val="bg1"/>
                </a:solidFill>
                <a:latin typeface="+mj-lt"/>
              </a:defRPr>
            </a:lvl1pPr>
          </a:lstStyle>
          <a:p>
            <a:pPr lvl="0"/>
            <a:r>
              <a:rPr lang="en-US"/>
              <a:t>Text</a:t>
            </a:r>
          </a:p>
        </p:txBody>
      </p:sp>
      <p:sp>
        <p:nvSpPr>
          <p:cNvPr id="23" name="Text Placeholder 12">
            <a:extLst>
              <a:ext uri="{FF2B5EF4-FFF2-40B4-BE49-F238E27FC236}">
                <a16:creationId xmlns:a16="http://schemas.microsoft.com/office/drawing/2014/main" id="{ACB9E07A-850B-EABB-0A43-DD3A184B0FFA}"/>
              </a:ext>
            </a:extLst>
          </p:cNvPr>
          <p:cNvSpPr>
            <a:spLocks noGrp="1"/>
          </p:cNvSpPr>
          <p:nvPr>
            <p:ph type="body" sz="quarter" idx="18" hasCustomPrompt="1"/>
          </p:nvPr>
        </p:nvSpPr>
        <p:spPr>
          <a:xfrm>
            <a:off x="850310" y="3640374"/>
            <a:ext cx="2991774" cy="388937"/>
          </a:xfrm>
        </p:spPr>
        <p:txBody>
          <a:bodyPr anchor="ctr">
            <a:noAutofit/>
          </a:bodyPr>
          <a:lstStyle>
            <a:lvl1pPr algn="ctr">
              <a:defRPr sz="1600" b="0">
                <a:solidFill>
                  <a:schemeClr val="tx2"/>
                </a:solidFill>
                <a:latin typeface="+mn-lt"/>
              </a:defRPr>
            </a:lvl1pPr>
          </a:lstStyle>
          <a:p>
            <a:pPr lvl="0"/>
            <a:r>
              <a:rPr lang="en-US"/>
              <a:t>Text</a:t>
            </a:r>
          </a:p>
        </p:txBody>
      </p:sp>
      <p:sp>
        <p:nvSpPr>
          <p:cNvPr id="24" name="Text Placeholder 12">
            <a:extLst>
              <a:ext uri="{FF2B5EF4-FFF2-40B4-BE49-F238E27FC236}">
                <a16:creationId xmlns:a16="http://schemas.microsoft.com/office/drawing/2014/main" id="{18F1C7A3-492C-FF03-F979-386738401208}"/>
              </a:ext>
            </a:extLst>
          </p:cNvPr>
          <p:cNvSpPr>
            <a:spLocks noGrp="1"/>
          </p:cNvSpPr>
          <p:nvPr>
            <p:ph type="body" sz="quarter" idx="19" hasCustomPrompt="1"/>
          </p:nvPr>
        </p:nvSpPr>
        <p:spPr>
          <a:xfrm>
            <a:off x="687552" y="4152123"/>
            <a:ext cx="3317290" cy="276027"/>
          </a:xfrm>
          <a:solidFill>
            <a:schemeClr val="accent1"/>
          </a:solidFill>
        </p:spPr>
        <p:txBody>
          <a:bodyPr anchor="ctr">
            <a:noAutofit/>
          </a:bodyPr>
          <a:lstStyle>
            <a:lvl1pPr algn="ctr">
              <a:defRPr sz="1400" b="1">
                <a:solidFill>
                  <a:schemeClr val="bg1"/>
                </a:solidFill>
                <a:latin typeface="+mj-lt"/>
              </a:defRPr>
            </a:lvl1pPr>
          </a:lstStyle>
          <a:p>
            <a:pPr lvl="0"/>
            <a:r>
              <a:rPr lang="en-US"/>
              <a:t>Text</a:t>
            </a:r>
          </a:p>
        </p:txBody>
      </p:sp>
      <p:sp>
        <p:nvSpPr>
          <p:cNvPr id="25" name="Text Placeholder 12">
            <a:extLst>
              <a:ext uri="{FF2B5EF4-FFF2-40B4-BE49-F238E27FC236}">
                <a16:creationId xmlns:a16="http://schemas.microsoft.com/office/drawing/2014/main" id="{6BE989CB-B3AF-14B8-4DE1-ECCA26F687DD}"/>
              </a:ext>
            </a:extLst>
          </p:cNvPr>
          <p:cNvSpPr>
            <a:spLocks noGrp="1"/>
          </p:cNvSpPr>
          <p:nvPr>
            <p:ph type="body" sz="quarter" idx="20" hasCustomPrompt="1"/>
          </p:nvPr>
        </p:nvSpPr>
        <p:spPr>
          <a:xfrm>
            <a:off x="850310" y="4486034"/>
            <a:ext cx="2991774" cy="388937"/>
          </a:xfrm>
        </p:spPr>
        <p:txBody>
          <a:bodyPr anchor="ctr">
            <a:noAutofit/>
          </a:bodyPr>
          <a:lstStyle>
            <a:lvl1pPr algn="ctr">
              <a:defRPr sz="1600" b="0">
                <a:solidFill>
                  <a:schemeClr val="tx2"/>
                </a:solidFill>
                <a:latin typeface="+mn-lt"/>
              </a:defRPr>
            </a:lvl1pPr>
          </a:lstStyle>
          <a:p>
            <a:pPr lvl="0"/>
            <a:r>
              <a:rPr lang="en-US"/>
              <a:t>Text</a:t>
            </a:r>
          </a:p>
        </p:txBody>
      </p:sp>
      <p:sp>
        <p:nvSpPr>
          <p:cNvPr id="26" name="Text Placeholder 12">
            <a:extLst>
              <a:ext uri="{FF2B5EF4-FFF2-40B4-BE49-F238E27FC236}">
                <a16:creationId xmlns:a16="http://schemas.microsoft.com/office/drawing/2014/main" id="{660B7D13-D28B-4F30-BC31-1316670E6AFE}"/>
              </a:ext>
            </a:extLst>
          </p:cNvPr>
          <p:cNvSpPr>
            <a:spLocks noGrp="1"/>
          </p:cNvSpPr>
          <p:nvPr>
            <p:ph type="body" sz="quarter" idx="21" hasCustomPrompt="1"/>
          </p:nvPr>
        </p:nvSpPr>
        <p:spPr>
          <a:xfrm>
            <a:off x="687552" y="4997783"/>
            <a:ext cx="3317290" cy="276027"/>
          </a:xfrm>
          <a:solidFill>
            <a:schemeClr val="accent1"/>
          </a:solidFill>
        </p:spPr>
        <p:txBody>
          <a:bodyPr anchor="ctr">
            <a:noAutofit/>
          </a:bodyPr>
          <a:lstStyle>
            <a:lvl1pPr algn="ctr">
              <a:defRPr sz="1400" b="1">
                <a:solidFill>
                  <a:schemeClr val="bg1"/>
                </a:solidFill>
                <a:latin typeface="+mj-lt"/>
              </a:defRPr>
            </a:lvl1pPr>
          </a:lstStyle>
          <a:p>
            <a:pPr lvl="0"/>
            <a:r>
              <a:rPr lang="en-US"/>
              <a:t>Text</a:t>
            </a:r>
          </a:p>
        </p:txBody>
      </p:sp>
      <p:sp>
        <p:nvSpPr>
          <p:cNvPr id="27" name="Text Placeholder 12">
            <a:extLst>
              <a:ext uri="{FF2B5EF4-FFF2-40B4-BE49-F238E27FC236}">
                <a16:creationId xmlns:a16="http://schemas.microsoft.com/office/drawing/2014/main" id="{10D9CBFA-60C3-2472-155E-BDF1D780F313}"/>
              </a:ext>
            </a:extLst>
          </p:cNvPr>
          <p:cNvSpPr>
            <a:spLocks noGrp="1"/>
          </p:cNvSpPr>
          <p:nvPr>
            <p:ph type="body" sz="quarter" idx="22" hasCustomPrompt="1"/>
          </p:nvPr>
        </p:nvSpPr>
        <p:spPr>
          <a:xfrm>
            <a:off x="850310" y="5331694"/>
            <a:ext cx="2991774" cy="388937"/>
          </a:xfrm>
        </p:spPr>
        <p:txBody>
          <a:bodyPr anchor="ctr">
            <a:noAutofit/>
          </a:bodyPr>
          <a:lstStyle>
            <a:lvl1pPr algn="ctr">
              <a:defRPr sz="1600" b="0">
                <a:solidFill>
                  <a:schemeClr val="tx2"/>
                </a:solidFill>
                <a:latin typeface="+mn-lt"/>
              </a:defRPr>
            </a:lvl1pPr>
          </a:lstStyle>
          <a:p>
            <a:pPr lvl="0"/>
            <a:r>
              <a:rPr lang="en-US"/>
              <a:t>Text</a:t>
            </a:r>
          </a:p>
        </p:txBody>
      </p:sp>
      <p:sp>
        <p:nvSpPr>
          <p:cNvPr id="29" name="Text Placeholder 12">
            <a:extLst>
              <a:ext uri="{FF2B5EF4-FFF2-40B4-BE49-F238E27FC236}">
                <a16:creationId xmlns:a16="http://schemas.microsoft.com/office/drawing/2014/main" id="{70BED6A9-112C-7405-D5F7-1F8C6A122DF4}"/>
              </a:ext>
            </a:extLst>
          </p:cNvPr>
          <p:cNvSpPr>
            <a:spLocks noGrp="1"/>
          </p:cNvSpPr>
          <p:nvPr>
            <p:ph type="body" sz="quarter" idx="23" hasCustomPrompt="1"/>
          </p:nvPr>
        </p:nvSpPr>
        <p:spPr>
          <a:xfrm>
            <a:off x="4437355" y="1615143"/>
            <a:ext cx="3317290" cy="276027"/>
          </a:xfrm>
          <a:solidFill>
            <a:schemeClr val="accent1"/>
          </a:solidFill>
        </p:spPr>
        <p:txBody>
          <a:bodyPr anchor="ctr">
            <a:noAutofit/>
          </a:bodyPr>
          <a:lstStyle>
            <a:lvl1pPr algn="ctr">
              <a:defRPr sz="1400" b="1">
                <a:solidFill>
                  <a:schemeClr val="bg1"/>
                </a:solidFill>
                <a:latin typeface="+mj-lt"/>
              </a:defRPr>
            </a:lvl1pPr>
          </a:lstStyle>
          <a:p>
            <a:pPr lvl="0"/>
            <a:r>
              <a:rPr lang="en-US"/>
              <a:t>Text</a:t>
            </a:r>
          </a:p>
        </p:txBody>
      </p:sp>
      <p:sp>
        <p:nvSpPr>
          <p:cNvPr id="30" name="Text Placeholder 12">
            <a:extLst>
              <a:ext uri="{FF2B5EF4-FFF2-40B4-BE49-F238E27FC236}">
                <a16:creationId xmlns:a16="http://schemas.microsoft.com/office/drawing/2014/main" id="{588664E4-1FBF-CD57-81E9-63746E1C776C}"/>
              </a:ext>
            </a:extLst>
          </p:cNvPr>
          <p:cNvSpPr>
            <a:spLocks noGrp="1"/>
          </p:cNvSpPr>
          <p:nvPr>
            <p:ph type="body" sz="quarter" idx="24" hasCustomPrompt="1"/>
          </p:nvPr>
        </p:nvSpPr>
        <p:spPr>
          <a:xfrm>
            <a:off x="4600113" y="1949054"/>
            <a:ext cx="2991774" cy="388937"/>
          </a:xfrm>
        </p:spPr>
        <p:txBody>
          <a:bodyPr anchor="ctr">
            <a:noAutofit/>
          </a:bodyPr>
          <a:lstStyle>
            <a:lvl1pPr algn="ctr">
              <a:defRPr sz="1600" b="0">
                <a:solidFill>
                  <a:schemeClr val="tx2"/>
                </a:solidFill>
                <a:latin typeface="+mn-lt"/>
              </a:defRPr>
            </a:lvl1pPr>
          </a:lstStyle>
          <a:p>
            <a:pPr lvl="0"/>
            <a:r>
              <a:rPr lang="en-US"/>
              <a:t>Text</a:t>
            </a:r>
          </a:p>
        </p:txBody>
      </p:sp>
      <p:sp>
        <p:nvSpPr>
          <p:cNvPr id="31" name="Text Placeholder 12">
            <a:extLst>
              <a:ext uri="{FF2B5EF4-FFF2-40B4-BE49-F238E27FC236}">
                <a16:creationId xmlns:a16="http://schemas.microsoft.com/office/drawing/2014/main" id="{8918F915-A8BC-5275-FB46-30E2DCF0BD71}"/>
              </a:ext>
            </a:extLst>
          </p:cNvPr>
          <p:cNvSpPr>
            <a:spLocks noGrp="1"/>
          </p:cNvSpPr>
          <p:nvPr>
            <p:ph type="body" sz="quarter" idx="25" hasCustomPrompt="1"/>
          </p:nvPr>
        </p:nvSpPr>
        <p:spPr>
          <a:xfrm>
            <a:off x="4437355" y="2460803"/>
            <a:ext cx="3317290" cy="276027"/>
          </a:xfrm>
          <a:solidFill>
            <a:schemeClr val="accent1"/>
          </a:solidFill>
        </p:spPr>
        <p:txBody>
          <a:bodyPr anchor="ctr">
            <a:noAutofit/>
          </a:bodyPr>
          <a:lstStyle>
            <a:lvl1pPr algn="ctr">
              <a:defRPr sz="1400" b="1">
                <a:solidFill>
                  <a:schemeClr val="bg1"/>
                </a:solidFill>
                <a:latin typeface="+mj-lt"/>
              </a:defRPr>
            </a:lvl1pPr>
          </a:lstStyle>
          <a:p>
            <a:pPr lvl="0"/>
            <a:r>
              <a:rPr lang="en-US"/>
              <a:t>Text</a:t>
            </a:r>
          </a:p>
        </p:txBody>
      </p:sp>
      <p:sp>
        <p:nvSpPr>
          <p:cNvPr id="32" name="Text Placeholder 12">
            <a:extLst>
              <a:ext uri="{FF2B5EF4-FFF2-40B4-BE49-F238E27FC236}">
                <a16:creationId xmlns:a16="http://schemas.microsoft.com/office/drawing/2014/main" id="{1CAF295D-216E-DA2E-B59B-A9F1536CCE9F}"/>
              </a:ext>
            </a:extLst>
          </p:cNvPr>
          <p:cNvSpPr>
            <a:spLocks noGrp="1"/>
          </p:cNvSpPr>
          <p:nvPr>
            <p:ph type="body" sz="quarter" idx="26" hasCustomPrompt="1"/>
          </p:nvPr>
        </p:nvSpPr>
        <p:spPr>
          <a:xfrm>
            <a:off x="4600113" y="2794714"/>
            <a:ext cx="2991774" cy="388937"/>
          </a:xfrm>
        </p:spPr>
        <p:txBody>
          <a:bodyPr anchor="ctr">
            <a:noAutofit/>
          </a:bodyPr>
          <a:lstStyle>
            <a:lvl1pPr algn="ctr">
              <a:defRPr sz="1600" b="0">
                <a:solidFill>
                  <a:schemeClr val="tx2"/>
                </a:solidFill>
                <a:latin typeface="+mn-lt"/>
              </a:defRPr>
            </a:lvl1pPr>
          </a:lstStyle>
          <a:p>
            <a:pPr lvl="0"/>
            <a:r>
              <a:rPr lang="en-US"/>
              <a:t>Text</a:t>
            </a:r>
          </a:p>
        </p:txBody>
      </p:sp>
      <p:sp>
        <p:nvSpPr>
          <p:cNvPr id="33" name="Text Placeholder 12">
            <a:extLst>
              <a:ext uri="{FF2B5EF4-FFF2-40B4-BE49-F238E27FC236}">
                <a16:creationId xmlns:a16="http://schemas.microsoft.com/office/drawing/2014/main" id="{F831C6CC-6777-A013-05CD-A486A97F2C71}"/>
              </a:ext>
            </a:extLst>
          </p:cNvPr>
          <p:cNvSpPr>
            <a:spLocks noGrp="1"/>
          </p:cNvSpPr>
          <p:nvPr>
            <p:ph type="body" sz="quarter" idx="27" hasCustomPrompt="1"/>
          </p:nvPr>
        </p:nvSpPr>
        <p:spPr>
          <a:xfrm>
            <a:off x="4437355" y="3306463"/>
            <a:ext cx="3317290" cy="276027"/>
          </a:xfrm>
          <a:solidFill>
            <a:schemeClr val="accent1"/>
          </a:solidFill>
        </p:spPr>
        <p:txBody>
          <a:bodyPr anchor="ctr">
            <a:noAutofit/>
          </a:bodyPr>
          <a:lstStyle>
            <a:lvl1pPr algn="ctr">
              <a:defRPr sz="1400" b="1">
                <a:solidFill>
                  <a:schemeClr val="bg1"/>
                </a:solidFill>
                <a:latin typeface="+mj-lt"/>
              </a:defRPr>
            </a:lvl1pPr>
          </a:lstStyle>
          <a:p>
            <a:pPr lvl="0"/>
            <a:r>
              <a:rPr lang="en-US"/>
              <a:t>Text</a:t>
            </a:r>
          </a:p>
        </p:txBody>
      </p:sp>
      <p:sp>
        <p:nvSpPr>
          <p:cNvPr id="34" name="Text Placeholder 12">
            <a:extLst>
              <a:ext uri="{FF2B5EF4-FFF2-40B4-BE49-F238E27FC236}">
                <a16:creationId xmlns:a16="http://schemas.microsoft.com/office/drawing/2014/main" id="{1404954C-5D5E-7854-C3D8-F649B60B51F7}"/>
              </a:ext>
            </a:extLst>
          </p:cNvPr>
          <p:cNvSpPr>
            <a:spLocks noGrp="1"/>
          </p:cNvSpPr>
          <p:nvPr>
            <p:ph type="body" sz="quarter" idx="28" hasCustomPrompt="1"/>
          </p:nvPr>
        </p:nvSpPr>
        <p:spPr>
          <a:xfrm>
            <a:off x="4600113" y="3640374"/>
            <a:ext cx="2991774" cy="388937"/>
          </a:xfrm>
        </p:spPr>
        <p:txBody>
          <a:bodyPr anchor="ctr">
            <a:noAutofit/>
          </a:bodyPr>
          <a:lstStyle>
            <a:lvl1pPr algn="ctr">
              <a:defRPr sz="1600" b="0">
                <a:solidFill>
                  <a:schemeClr val="tx2"/>
                </a:solidFill>
                <a:latin typeface="+mn-lt"/>
              </a:defRPr>
            </a:lvl1pPr>
          </a:lstStyle>
          <a:p>
            <a:pPr lvl="0"/>
            <a:r>
              <a:rPr lang="en-US"/>
              <a:t>Text</a:t>
            </a:r>
          </a:p>
        </p:txBody>
      </p:sp>
      <p:sp>
        <p:nvSpPr>
          <p:cNvPr id="35" name="Text Placeholder 12">
            <a:extLst>
              <a:ext uri="{FF2B5EF4-FFF2-40B4-BE49-F238E27FC236}">
                <a16:creationId xmlns:a16="http://schemas.microsoft.com/office/drawing/2014/main" id="{084753E0-8113-7936-C0A1-318FA072D933}"/>
              </a:ext>
            </a:extLst>
          </p:cNvPr>
          <p:cNvSpPr>
            <a:spLocks noGrp="1"/>
          </p:cNvSpPr>
          <p:nvPr>
            <p:ph type="body" sz="quarter" idx="29" hasCustomPrompt="1"/>
          </p:nvPr>
        </p:nvSpPr>
        <p:spPr>
          <a:xfrm>
            <a:off x="4437355" y="4152123"/>
            <a:ext cx="3317290" cy="276027"/>
          </a:xfrm>
          <a:solidFill>
            <a:schemeClr val="accent1"/>
          </a:solidFill>
        </p:spPr>
        <p:txBody>
          <a:bodyPr anchor="ctr">
            <a:noAutofit/>
          </a:bodyPr>
          <a:lstStyle>
            <a:lvl1pPr algn="ctr">
              <a:defRPr sz="1400" b="1">
                <a:solidFill>
                  <a:schemeClr val="bg1"/>
                </a:solidFill>
                <a:latin typeface="+mj-lt"/>
              </a:defRPr>
            </a:lvl1pPr>
          </a:lstStyle>
          <a:p>
            <a:pPr lvl="0"/>
            <a:r>
              <a:rPr lang="en-US"/>
              <a:t>Text</a:t>
            </a:r>
          </a:p>
        </p:txBody>
      </p:sp>
      <p:sp>
        <p:nvSpPr>
          <p:cNvPr id="36" name="Text Placeholder 12">
            <a:extLst>
              <a:ext uri="{FF2B5EF4-FFF2-40B4-BE49-F238E27FC236}">
                <a16:creationId xmlns:a16="http://schemas.microsoft.com/office/drawing/2014/main" id="{423B57EC-C79C-6C46-FC38-12F156F8870B}"/>
              </a:ext>
            </a:extLst>
          </p:cNvPr>
          <p:cNvSpPr>
            <a:spLocks noGrp="1"/>
          </p:cNvSpPr>
          <p:nvPr>
            <p:ph type="body" sz="quarter" idx="30" hasCustomPrompt="1"/>
          </p:nvPr>
        </p:nvSpPr>
        <p:spPr>
          <a:xfrm>
            <a:off x="4600113" y="4486034"/>
            <a:ext cx="2991774" cy="388937"/>
          </a:xfrm>
        </p:spPr>
        <p:txBody>
          <a:bodyPr anchor="ctr">
            <a:noAutofit/>
          </a:bodyPr>
          <a:lstStyle>
            <a:lvl1pPr algn="ctr">
              <a:defRPr sz="1600" b="0">
                <a:solidFill>
                  <a:schemeClr val="tx2"/>
                </a:solidFill>
                <a:latin typeface="+mn-lt"/>
              </a:defRPr>
            </a:lvl1pPr>
          </a:lstStyle>
          <a:p>
            <a:pPr lvl="0"/>
            <a:r>
              <a:rPr lang="en-US"/>
              <a:t>Text</a:t>
            </a:r>
          </a:p>
        </p:txBody>
      </p:sp>
      <p:sp>
        <p:nvSpPr>
          <p:cNvPr id="37" name="Text Placeholder 12">
            <a:extLst>
              <a:ext uri="{FF2B5EF4-FFF2-40B4-BE49-F238E27FC236}">
                <a16:creationId xmlns:a16="http://schemas.microsoft.com/office/drawing/2014/main" id="{064AA6F4-49A5-E745-4F70-BFF9EC3038B7}"/>
              </a:ext>
            </a:extLst>
          </p:cNvPr>
          <p:cNvSpPr>
            <a:spLocks noGrp="1"/>
          </p:cNvSpPr>
          <p:nvPr>
            <p:ph type="body" sz="quarter" idx="31" hasCustomPrompt="1"/>
          </p:nvPr>
        </p:nvSpPr>
        <p:spPr>
          <a:xfrm>
            <a:off x="4437355" y="4997783"/>
            <a:ext cx="3317290" cy="276027"/>
          </a:xfrm>
          <a:solidFill>
            <a:schemeClr val="accent1"/>
          </a:solidFill>
        </p:spPr>
        <p:txBody>
          <a:bodyPr anchor="ctr">
            <a:noAutofit/>
          </a:bodyPr>
          <a:lstStyle>
            <a:lvl1pPr algn="ctr">
              <a:defRPr sz="1400" b="1">
                <a:solidFill>
                  <a:schemeClr val="bg1"/>
                </a:solidFill>
                <a:latin typeface="+mj-lt"/>
              </a:defRPr>
            </a:lvl1pPr>
          </a:lstStyle>
          <a:p>
            <a:pPr lvl="0"/>
            <a:r>
              <a:rPr lang="en-US"/>
              <a:t>Text</a:t>
            </a:r>
          </a:p>
        </p:txBody>
      </p:sp>
      <p:sp>
        <p:nvSpPr>
          <p:cNvPr id="38" name="Text Placeholder 12">
            <a:extLst>
              <a:ext uri="{FF2B5EF4-FFF2-40B4-BE49-F238E27FC236}">
                <a16:creationId xmlns:a16="http://schemas.microsoft.com/office/drawing/2014/main" id="{EEED39A5-70EA-B02E-671C-E322F9465C58}"/>
              </a:ext>
            </a:extLst>
          </p:cNvPr>
          <p:cNvSpPr>
            <a:spLocks noGrp="1"/>
          </p:cNvSpPr>
          <p:nvPr>
            <p:ph type="body" sz="quarter" idx="32" hasCustomPrompt="1"/>
          </p:nvPr>
        </p:nvSpPr>
        <p:spPr>
          <a:xfrm>
            <a:off x="4600113" y="5331694"/>
            <a:ext cx="2991774" cy="388937"/>
          </a:xfrm>
        </p:spPr>
        <p:txBody>
          <a:bodyPr anchor="ctr">
            <a:noAutofit/>
          </a:bodyPr>
          <a:lstStyle>
            <a:lvl1pPr algn="ctr">
              <a:defRPr sz="1600" b="0">
                <a:solidFill>
                  <a:schemeClr val="tx2"/>
                </a:solidFill>
                <a:latin typeface="+mn-lt"/>
              </a:defRPr>
            </a:lvl1pPr>
          </a:lstStyle>
          <a:p>
            <a:pPr lvl="0"/>
            <a:r>
              <a:rPr lang="en-US"/>
              <a:t>Text</a:t>
            </a:r>
          </a:p>
        </p:txBody>
      </p:sp>
      <p:sp>
        <p:nvSpPr>
          <p:cNvPr id="40" name="Text Placeholder 12">
            <a:extLst>
              <a:ext uri="{FF2B5EF4-FFF2-40B4-BE49-F238E27FC236}">
                <a16:creationId xmlns:a16="http://schemas.microsoft.com/office/drawing/2014/main" id="{BF52E4D9-C140-56A6-29AE-21B18B7B1076}"/>
              </a:ext>
            </a:extLst>
          </p:cNvPr>
          <p:cNvSpPr>
            <a:spLocks noGrp="1"/>
          </p:cNvSpPr>
          <p:nvPr>
            <p:ph type="body" sz="quarter" idx="33" hasCustomPrompt="1"/>
          </p:nvPr>
        </p:nvSpPr>
        <p:spPr>
          <a:xfrm>
            <a:off x="8042080" y="3483330"/>
            <a:ext cx="3606800" cy="388937"/>
          </a:xfrm>
        </p:spPr>
        <p:txBody>
          <a:bodyPr anchor="ctr">
            <a:noAutofit/>
          </a:bodyPr>
          <a:lstStyle>
            <a:lvl1pPr algn="ctr">
              <a:defRPr sz="1800" b="1">
                <a:solidFill>
                  <a:schemeClr val="accent1"/>
                </a:solidFill>
                <a:latin typeface="+mj-lt"/>
              </a:defRPr>
            </a:lvl1pPr>
          </a:lstStyle>
          <a:p>
            <a:pPr lvl="0"/>
            <a:r>
              <a:rPr lang="en-US"/>
              <a:t>Title</a:t>
            </a:r>
          </a:p>
        </p:txBody>
      </p:sp>
    </p:spTree>
    <p:extLst>
      <p:ext uri="{BB962C8B-B14F-4D97-AF65-F5344CB8AC3E}">
        <p14:creationId xmlns:p14="http://schemas.microsoft.com/office/powerpoint/2010/main" val="1351356991"/>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189"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bg1">
            <a:lumMod val="95000"/>
            <a:alpha val="40000"/>
          </a:schemeClr>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26B1489B-0BDE-D171-87FD-A85016043F28}"/>
              </a:ext>
            </a:extLst>
          </p:cNvPr>
          <p:cNvSpPr/>
          <p:nvPr/>
        </p:nvSpPr>
        <p:spPr>
          <a:xfrm flipH="1">
            <a:off x="-1" y="36405"/>
            <a:ext cx="1543210" cy="3628585"/>
          </a:xfrm>
          <a:custGeom>
            <a:avLst/>
            <a:gdLst>
              <a:gd name="connsiteX0" fmla="*/ 2131872 w 2131872"/>
              <a:gd name="connsiteY0" fmla="*/ 0 h 5012716"/>
              <a:gd name="connsiteX1" fmla="*/ 2031867 w 2131872"/>
              <a:gd name="connsiteY1" fmla="*/ 15247 h 5012716"/>
              <a:gd name="connsiteX2" fmla="*/ 0 w 2131872"/>
              <a:gd name="connsiteY2" fmla="*/ 2506358 h 5012716"/>
              <a:gd name="connsiteX3" fmla="*/ 2031867 w 2131872"/>
              <a:gd name="connsiteY3" fmla="*/ 4997469 h 5012716"/>
              <a:gd name="connsiteX4" fmla="*/ 2131872 w 2131872"/>
              <a:gd name="connsiteY4" fmla="*/ 5012716 h 5012716"/>
              <a:gd name="connsiteX5" fmla="*/ 2131872 w 2131872"/>
              <a:gd name="connsiteY5" fmla="*/ 3840115 h 5012716"/>
              <a:gd name="connsiteX6" fmla="*/ 2129343 w 2131872"/>
              <a:gd name="connsiteY6" fmla="*/ 3839465 h 5012716"/>
              <a:gd name="connsiteX7" fmla="*/ 1147813 w 2131872"/>
              <a:gd name="connsiteY7" fmla="*/ 2506358 h 5012716"/>
              <a:gd name="connsiteX8" fmla="*/ 2129343 w 2131872"/>
              <a:gd name="connsiteY8" fmla="*/ 1173251 h 5012716"/>
              <a:gd name="connsiteX9" fmla="*/ 2131872 w 2131872"/>
              <a:gd name="connsiteY9" fmla="*/ 1172601 h 501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872" h="5012716">
                <a:moveTo>
                  <a:pt x="2131872" y="0"/>
                </a:moveTo>
                <a:lnTo>
                  <a:pt x="2031867" y="15247"/>
                </a:lnTo>
                <a:cubicBezTo>
                  <a:pt x="872179" y="252322"/>
                  <a:pt x="0" y="1277428"/>
                  <a:pt x="0" y="2506358"/>
                </a:cubicBezTo>
                <a:cubicBezTo>
                  <a:pt x="0" y="3735289"/>
                  <a:pt x="872179" y="4760395"/>
                  <a:pt x="2031867" y="4997469"/>
                </a:cubicBezTo>
                <a:lnTo>
                  <a:pt x="2131872" y="5012716"/>
                </a:lnTo>
                <a:lnTo>
                  <a:pt x="2131872" y="3840115"/>
                </a:lnTo>
                <a:lnTo>
                  <a:pt x="2129343" y="3839465"/>
                </a:lnTo>
                <a:cubicBezTo>
                  <a:pt x="1560670" y="3662744"/>
                  <a:pt x="1147813" y="3132763"/>
                  <a:pt x="1147813" y="2506358"/>
                </a:cubicBezTo>
                <a:cubicBezTo>
                  <a:pt x="1147813" y="1879953"/>
                  <a:pt x="1560670" y="1349972"/>
                  <a:pt x="2129343" y="1173251"/>
                </a:cubicBezTo>
                <a:lnTo>
                  <a:pt x="2131872" y="1172601"/>
                </a:lnTo>
                <a:close/>
              </a:path>
            </a:pathLst>
          </a:custGeom>
          <a:solidFill>
            <a:schemeClr val="bg1"/>
          </a:solidFill>
          <a:ln w="360" cap="flat">
            <a:noFill/>
            <a:prstDash val="solid"/>
            <a:miter/>
          </a:ln>
          <a:effectLst>
            <a:outerShdw blurRad="25400" dist="25400" dir="2700000" algn="tl" rotWithShape="0">
              <a:schemeClr val="bg1">
                <a:lumMod val="75000"/>
                <a:alpha val="5000"/>
              </a:schemeClr>
            </a:outerShdw>
          </a:effectLst>
        </p:spPr>
        <p:txBody>
          <a:bodyPr rtlCol="0" anchor="ctr"/>
          <a:lstStyle/>
          <a:p>
            <a:endParaRPr lang="en-CA"/>
          </a:p>
        </p:txBody>
      </p:sp>
      <p:sp>
        <p:nvSpPr>
          <p:cNvPr id="2" name="Title 73">
            <a:extLst>
              <a:ext uri="{FF2B5EF4-FFF2-40B4-BE49-F238E27FC236}">
                <a16:creationId xmlns:a16="http://schemas.microsoft.com/office/drawing/2014/main" id="{D4AF0B0C-FA20-E160-AD12-F7F229968799}"/>
              </a:ext>
            </a:extLst>
          </p:cNvPr>
          <p:cNvSpPr>
            <a:spLocks noGrp="1"/>
          </p:cNvSpPr>
          <p:nvPr>
            <p:ph type="title" hasCustomPrompt="1"/>
          </p:nvPr>
        </p:nvSpPr>
        <p:spPr>
          <a:xfrm>
            <a:off x="300038" y="258011"/>
            <a:ext cx="7058848" cy="470652"/>
          </a:xfrm>
        </p:spPr>
        <p:txBody>
          <a:bodyPr anchor="t">
            <a:normAutofit/>
          </a:bodyPr>
          <a:lstStyle>
            <a:lvl1pPr algn="l">
              <a:defRPr sz="2400">
                <a:solidFill>
                  <a:schemeClr val="accent1"/>
                </a:solidFill>
              </a:defRPr>
            </a:lvl1pPr>
          </a:lstStyle>
          <a:p>
            <a:r>
              <a:rPr lang="en-US"/>
              <a:t>Slide Title</a:t>
            </a:r>
          </a:p>
        </p:txBody>
      </p:sp>
      <p:sp>
        <p:nvSpPr>
          <p:cNvPr id="12" name="Footer Placeholder 4">
            <a:extLst>
              <a:ext uri="{FF2B5EF4-FFF2-40B4-BE49-F238E27FC236}">
                <a16:creationId xmlns:a16="http://schemas.microsoft.com/office/drawing/2014/main" id="{2AD7CE13-2774-24A7-ACD4-8AAA55C541E2}"/>
              </a:ext>
            </a:extLst>
          </p:cNvPr>
          <p:cNvSpPr>
            <a:spLocks noGrp="1"/>
          </p:cNvSpPr>
          <p:nvPr>
            <p:ph type="ftr" sz="quarter" idx="3"/>
          </p:nvPr>
        </p:nvSpPr>
        <p:spPr>
          <a:xfrm>
            <a:off x="609600" y="6498448"/>
            <a:ext cx="3232484" cy="203082"/>
          </a:xfrm>
          <a:prstGeom prst="rect">
            <a:avLst/>
          </a:prstGeom>
          <a:noFill/>
        </p:spPr>
        <p:txBody>
          <a:bodyPr vert="horz" lIns="91440" tIns="45720" rIns="91440" bIns="45720" rtlCol="0" anchor="ctr"/>
          <a:lstStyle>
            <a:lvl1pPr algn="l">
              <a:defRPr lang="en-US" sz="700" b="0" smtClean="0">
                <a:solidFill>
                  <a:schemeClr val="tx2"/>
                </a:solidFill>
                <a:latin typeface="+mj-lt"/>
              </a:defRPr>
            </a:lvl1pPr>
          </a:lstStyle>
          <a:p>
            <a:r>
              <a:rPr lang="en-US"/>
              <a:t>© Copyright 2025 Galiano Gold. All rights reserved.</a:t>
            </a:r>
          </a:p>
        </p:txBody>
      </p:sp>
      <p:sp>
        <p:nvSpPr>
          <p:cNvPr id="15" name="Slide Number Placeholder 5">
            <a:extLst>
              <a:ext uri="{FF2B5EF4-FFF2-40B4-BE49-F238E27FC236}">
                <a16:creationId xmlns:a16="http://schemas.microsoft.com/office/drawing/2014/main" id="{1FA04DF1-5DEE-15BD-BCF8-B8E948E473A2}"/>
              </a:ext>
            </a:extLst>
          </p:cNvPr>
          <p:cNvSpPr>
            <a:spLocks noGrp="1"/>
          </p:cNvSpPr>
          <p:nvPr>
            <p:ph type="sldNum" sz="quarter" idx="4"/>
          </p:nvPr>
        </p:nvSpPr>
        <p:spPr>
          <a:xfrm>
            <a:off x="300038" y="6498448"/>
            <a:ext cx="309562" cy="203082"/>
          </a:xfrm>
          <a:prstGeom prst="rect">
            <a:avLst/>
          </a:prstGeom>
          <a:solidFill>
            <a:schemeClr val="accent1"/>
          </a:solidFill>
        </p:spPr>
        <p:txBody>
          <a:bodyPr vert="horz" lIns="91440" tIns="45720" rIns="91440" bIns="45720" rtlCol="0" anchor="ctr"/>
          <a:lstStyle>
            <a:lvl1pPr algn="ctr">
              <a:defRPr lang="en-CA" sz="800" b="1" smtClean="0">
                <a:solidFill>
                  <a:schemeClr val="bg1"/>
                </a:solidFill>
                <a:latin typeface="+mj-lt"/>
              </a:defRPr>
            </a:lvl1pPr>
          </a:lstStyle>
          <a:p>
            <a:fld id="{2CD1318A-339D-4485-8E92-07414A5EFABE}" type="slidenum">
              <a:rPr lang="en-CA" smtClean="0"/>
              <a:pPr/>
              <a:t>‹#›</a:t>
            </a:fld>
            <a:endParaRPr lang="en-CA"/>
          </a:p>
        </p:txBody>
      </p:sp>
      <p:pic>
        <p:nvPicPr>
          <p:cNvPr id="3" name="Picture 2">
            <a:extLst>
              <a:ext uri="{FF2B5EF4-FFF2-40B4-BE49-F238E27FC236}">
                <a16:creationId xmlns:a16="http://schemas.microsoft.com/office/drawing/2014/main" id="{D3CB003C-26C7-6869-8DF7-A6A32B2FBA3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52484" y="6481046"/>
            <a:ext cx="1039478" cy="237885"/>
          </a:xfrm>
          <a:prstGeom prst="rect">
            <a:avLst/>
          </a:prstGeom>
        </p:spPr>
      </p:pic>
      <p:sp>
        <p:nvSpPr>
          <p:cNvPr id="5" name="Chart Placeholder 4">
            <a:extLst>
              <a:ext uri="{FF2B5EF4-FFF2-40B4-BE49-F238E27FC236}">
                <a16:creationId xmlns:a16="http://schemas.microsoft.com/office/drawing/2014/main" id="{D6D9387B-A3E4-202A-5899-76EA0C67DC5F}"/>
              </a:ext>
            </a:extLst>
          </p:cNvPr>
          <p:cNvSpPr>
            <a:spLocks noGrp="1"/>
          </p:cNvSpPr>
          <p:nvPr>
            <p:ph type="chart" sz="quarter" idx="10"/>
          </p:nvPr>
        </p:nvSpPr>
        <p:spPr>
          <a:xfrm>
            <a:off x="300038" y="1065213"/>
            <a:ext cx="7059612" cy="4734338"/>
          </a:xfrm>
        </p:spPr>
        <p:txBody>
          <a:bodyPr/>
          <a:lstStyle/>
          <a:p>
            <a:endParaRPr lang="en-US"/>
          </a:p>
        </p:txBody>
      </p:sp>
      <p:sp>
        <p:nvSpPr>
          <p:cNvPr id="6" name="Rectangle 5">
            <a:extLst>
              <a:ext uri="{FF2B5EF4-FFF2-40B4-BE49-F238E27FC236}">
                <a16:creationId xmlns:a16="http://schemas.microsoft.com/office/drawing/2014/main" id="{C2EB2E17-7F0A-FE39-58B7-E54AA81A9004}"/>
              </a:ext>
            </a:extLst>
          </p:cNvPr>
          <p:cNvSpPr>
            <a:spLocks/>
          </p:cNvSpPr>
          <p:nvPr userDrawn="1"/>
        </p:nvSpPr>
        <p:spPr>
          <a:xfrm>
            <a:off x="7659689" y="785004"/>
            <a:ext cx="4232273" cy="378699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 Placeholder 12">
            <a:extLst>
              <a:ext uri="{FF2B5EF4-FFF2-40B4-BE49-F238E27FC236}">
                <a16:creationId xmlns:a16="http://schemas.microsoft.com/office/drawing/2014/main" id="{522EED4B-D139-38D2-708C-1B758EA8B75A}"/>
              </a:ext>
            </a:extLst>
          </p:cNvPr>
          <p:cNvSpPr>
            <a:spLocks noGrp="1"/>
          </p:cNvSpPr>
          <p:nvPr>
            <p:ph type="body" sz="quarter" idx="13" hasCustomPrompt="1"/>
          </p:nvPr>
        </p:nvSpPr>
        <p:spPr>
          <a:xfrm>
            <a:off x="7854763" y="958226"/>
            <a:ext cx="1852973" cy="622423"/>
          </a:xfrm>
          <a:solidFill>
            <a:schemeClr val="accent1"/>
          </a:solidFill>
        </p:spPr>
        <p:txBody>
          <a:bodyPr anchor="ctr">
            <a:noAutofit/>
          </a:bodyPr>
          <a:lstStyle>
            <a:lvl1pPr algn="ctr">
              <a:defRPr sz="1400" b="1">
                <a:solidFill>
                  <a:schemeClr val="bg1"/>
                </a:solidFill>
                <a:latin typeface="+mj-lt"/>
              </a:defRPr>
            </a:lvl1pPr>
          </a:lstStyle>
          <a:p>
            <a:pPr lvl="0"/>
            <a:r>
              <a:rPr lang="en-US"/>
              <a:t>Title</a:t>
            </a:r>
          </a:p>
        </p:txBody>
      </p:sp>
      <p:sp>
        <p:nvSpPr>
          <p:cNvPr id="9" name="Text Placeholder 12">
            <a:extLst>
              <a:ext uri="{FF2B5EF4-FFF2-40B4-BE49-F238E27FC236}">
                <a16:creationId xmlns:a16="http://schemas.microsoft.com/office/drawing/2014/main" id="{6429F252-D783-EF14-F646-25DF3C9E483F}"/>
              </a:ext>
            </a:extLst>
          </p:cNvPr>
          <p:cNvSpPr>
            <a:spLocks noGrp="1"/>
          </p:cNvSpPr>
          <p:nvPr>
            <p:ph type="body" sz="quarter" idx="14" hasCustomPrompt="1"/>
          </p:nvPr>
        </p:nvSpPr>
        <p:spPr>
          <a:xfrm>
            <a:off x="7854763" y="1598515"/>
            <a:ext cx="1852973" cy="496021"/>
          </a:xfrm>
        </p:spPr>
        <p:txBody>
          <a:bodyPr anchor="ctr">
            <a:noAutofit/>
          </a:bodyPr>
          <a:lstStyle>
            <a:lvl1pPr algn="ctr">
              <a:spcBef>
                <a:spcPts val="0"/>
              </a:spcBef>
              <a:defRPr sz="1600" b="0">
                <a:solidFill>
                  <a:schemeClr val="tx2"/>
                </a:solidFill>
                <a:latin typeface="+mn-lt"/>
              </a:defRPr>
            </a:lvl1pPr>
          </a:lstStyle>
          <a:p>
            <a:pPr lvl="0"/>
            <a:r>
              <a:rPr lang="en-US"/>
              <a:t>Text</a:t>
            </a:r>
          </a:p>
        </p:txBody>
      </p:sp>
      <p:sp>
        <p:nvSpPr>
          <p:cNvPr id="16" name="Text Placeholder 12">
            <a:extLst>
              <a:ext uri="{FF2B5EF4-FFF2-40B4-BE49-F238E27FC236}">
                <a16:creationId xmlns:a16="http://schemas.microsoft.com/office/drawing/2014/main" id="{359C5084-1D45-1B3E-96FD-EC0DD30472CA}"/>
              </a:ext>
            </a:extLst>
          </p:cNvPr>
          <p:cNvSpPr>
            <a:spLocks noGrp="1"/>
          </p:cNvSpPr>
          <p:nvPr>
            <p:ph type="body" sz="quarter" idx="15" hasCustomPrompt="1"/>
          </p:nvPr>
        </p:nvSpPr>
        <p:spPr>
          <a:xfrm>
            <a:off x="9873362" y="965831"/>
            <a:ext cx="1852973" cy="622423"/>
          </a:xfrm>
          <a:solidFill>
            <a:schemeClr val="accent1"/>
          </a:solidFill>
        </p:spPr>
        <p:txBody>
          <a:bodyPr anchor="ctr">
            <a:noAutofit/>
          </a:bodyPr>
          <a:lstStyle>
            <a:lvl1pPr algn="ctr">
              <a:defRPr sz="1400" b="1">
                <a:solidFill>
                  <a:schemeClr val="bg1"/>
                </a:solidFill>
                <a:latin typeface="+mj-lt"/>
              </a:defRPr>
            </a:lvl1pPr>
          </a:lstStyle>
          <a:p>
            <a:pPr lvl="0"/>
            <a:r>
              <a:rPr lang="en-US"/>
              <a:t>Title</a:t>
            </a:r>
          </a:p>
        </p:txBody>
      </p:sp>
      <p:sp>
        <p:nvSpPr>
          <p:cNvPr id="17" name="Text Placeholder 12">
            <a:extLst>
              <a:ext uri="{FF2B5EF4-FFF2-40B4-BE49-F238E27FC236}">
                <a16:creationId xmlns:a16="http://schemas.microsoft.com/office/drawing/2014/main" id="{D499D44E-03EC-8C38-987E-845570E027CE}"/>
              </a:ext>
            </a:extLst>
          </p:cNvPr>
          <p:cNvSpPr>
            <a:spLocks noGrp="1"/>
          </p:cNvSpPr>
          <p:nvPr>
            <p:ph type="body" sz="quarter" idx="16" hasCustomPrompt="1"/>
          </p:nvPr>
        </p:nvSpPr>
        <p:spPr>
          <a:xfrm>
            <a:off x="9873362" y="1598515"/>
            <a:ext cx="1852973" cy="496021"/>
          </a:xfrm>
        </p:spPr>
        <p:txBody>
          <a:bodyPr anchor="ctr">
            <a:noAutofit/>
          </a:bodyPr>
          <a:lstStyle>
            <a:lvl1pPr algn="ctr">
              <a:spcBef>
                <a:spcPts val="0"/>
              </a:spcBef>
              <a:defRPr sz="1600" b="0">
                <a:solidFill>
                  <a:schemeClr val="tx2"/>
                </a:solidFill>
                <a:latin typeface="+mn-lt"/>
              </a:defRPr>
            </a:lvl1pPr>
          </a:lstStyle>
          <a:p>
            <a:pPr lvl="0"/>
            <a:r>
              <a:rPr lang="en-US"/>
              <a:t>Text</a:t>
            </a:r>
          </a:p>
        </p:txBody>
      </p:sp>
      <p:sp>
        <p:nvSpPr>
          <p:cNvPr id="18" name="Text Placeholder 12">
            <a:extLst>
              <a:ext uri="{FF2B5EF4-FFF2-40B4-BE49-F238E27FC236}">
                <a16:creationId xmlns:a16="http://schemas.microsoft.com/office/drawing/2014/main" id="{6311C5D6-0B1E-887A-9626-8636EBE05135}"/>
              </a:ext>
            </a:extLst>
          </p:cNvPr>
          <p:cNvSpPr>
            <a:spLocks noGrp="1"/>
          </p:cNvSpPr>
          <p:nvPr>
            <p:ph type="body" sz="quarter" idx="17" hasCustomPrompt="1"/>
          </p:nvPr>
        </p:nvSpPr>
        <p:spPr>
          <a:xfrm>
            <a:off x="7854763" y="2155067"/>
            <a:ext cx="1852973" cy="622423"/>
          </a:xfrm>
          <a:solidFill>
            <a:schemeClr val="accent1"/>
          </a:solidFill>
        </p:spPr>
        <p:txBody>
          <a:bodyPr anchor="ctr">
            <a:noAutofit/>
          </a:bodyPr>
          <a:lstStyle>
            <a:lvl1pPr algn="ctr">
              <a:defRPr sz="1400" b="1">
                <a:solidFill>
                  <a:schemeClr val="bg1"/>
                </a:solidFill>
                <a:latin typeface="+mj-lt"/>
              </a:defRPr>
            </a:lvl1pPr>
          </a:lstStyle>
          <a:p>
            <a:pPr lvl="0"/>
            <a:r>
              <a:rPr lang="en-US"/>
              <a:t>Title</a:t>
            </a:r>
          </a:p>
        </p:txBody>
      </p:sp>
      <p:sp>
        <p:nvSpPr>
          <p:cNvPr id="19" name="Text Placeholder 12">
            <a:extLst>
              <a:ext uri="{FF2B5EF4-FFF2-40B4-BE49-F238E27FC236}">
                <a16:creationId xmlns:a16="http://schemas.microsoft.com/office/drawing/2014/main" id="{8D855C74-A123-6ADF-5A79-D824E133C9E1}"/>
              </a:ext>
            </a:extLst>
          </p:cNvPr>
          <p:cNvSpPr>
            <a:spLocks noGrp="1"/>
          </p:cNvSpPr>
          <p:nvPr>
            <p:ph type="body" sz="quarter" idx="18" hasCustomPrompt="1"/>
          </p:nvPr>
        </p:nvSpPr>
        <p:spPr>
          <a:xfrm>
            <a:off x="7854763" y="2777490"/>
            <a:ext cx="1852973" cy="496021"/>
          </a:xfrm>
        </p:spPr>
        <p:txBody>
          <a:bodyPr anchor="ctr">
            <a:noAutofit/>
          </a:bodyPr>
          <a:lstStyle>
            <a:lvl1pPr algn="ctr">
              <a:spcBef>
                <a:spcPts val="0"/>
              </a:spcBef>
              <a:defRPr sz="1600" b="0">
                <a:solidFill>
                  <a:schemeClr val="tx2"/>
                </a:solidFill>
                <a:latin typeface="+mn-lt"/>
              </a:defRPr>
            </a:lvl1pPr>
          </a:lstStyle>
          <a:p>
            <a:pPr lvl="0"/>
            <a:r>
              <a:rPr lang="en-US"/>
              <a:t>Text</a:t>
            </a:r>
          </a:p>
        </p:txBody>
      </p:sp>
      <p:sp>
        <p:nvSpPr>
          <p:cNvPr id="20" name="Text Placeholder 12">
            <a:extLst>
              <a:ext uri="{FF2B5EF4-FFF2-40B4-BE49-F238E27FC236}">
                <a16:creationId xmlns:a16="http://schemas.microsoft.com/office/drawing/2014/main" id="{6EAA2DF8-2B18-B62E-B05A-96D9BF876C3F}"/>
              </a:ext>
            </a:extLst>
          </p:cNvPr>
          <p:cNvSpPr>
            <a:spLocks noGrp="1"/>
          </p:cNvSpPr>
          <p:nvPr>
            <p:ph type="body" sz="quarter" idx="19" hasCustomPrompt="1"/>
          </p:nvPr>
        </p:nvSpPr>
        <p:spPr>
          <a:xfrm>
            <a:off x="9873362" y="2155067"/>
            <a:ext cx="1852973" cy="622423"/>
          </a:xfrm>
          <a:solidFill>
            <a:schemeClr val="accent1"/>
          </a:solidFill>
        </p:spPr>
        <p:txBody>
          <a:bodyPr anchor="ctr">
            <a:noAutofit/>
          </a:bodyPr>
          <a:lstStyle>
            <a:lvl1pPr algn="ctr">
              <a:defRPr sz="1400" b="1">
                <a:solidFill>
                  <a:schemeClr val="bg1"/>
                </a:solidFill>
                <a:latin typeface="+mj-lt"/>
              </a:defRPr>
            </a:lvl1pPr>
          </a:lstStyle>
          <a:p>
            <a:pPr lvl="0"/>
            <a:r>
              <a:rPr lang="en-US"/>
              <a:t>Title</a:t>
            </a:r>
          </a:p>
        </p:txBody>
      </p:sp>
      <p:sp>
        <p:nvSpPr>
          <p:cNvPr id="21" name="Text Placeholder 12">
            <a:extLst>
              <a:ext uri="{FF2B5EF4-FFF2-40B4-BE49-F238E27FC236}">
                <a16:creationId xmlns:a16="http://schemas.microsoft.com/office/drawing/2014/main" id="{878A34A7-B441-25CA-E0EA-0973F5922489}"/>
              </a:ext>
            </a:extLst>
          </p:cNvPr>
          <p:cNvSpPr>
            <a:spLocks noGrp="1"/>
          </p:cNvSpPr>
          <p:nvPr>
            <p:ph type="body" sz="quarter" idx="20" hasCustomPrompt="1"/>
          </p:nvPr>
        </p:nvSpPr>
        <p:spPr>
          <a:xfrm>
            <a:off x="9873362" y="2777490"/>
            <a:ext cx="1852973" cy="496021"/>
          </a:xfrm>
        </p:spPr>
        <p:txBody>
          <a:bodyPr anchor="ctr">
            <a:noAutofit/>
          </a:bodyPr>
          <a:lstStyle>
            <a:lvl1pPr algn="ctr">
              <a:spcBef>
                <a:spcPts val="0"/>
              </a:spcBef>
              <a:defRPr sz="1600" b="0">
                <a:solidFill>
                  <a:schemeClr val="tx2"/>
                </a:solidFill>
                <a:latin typeface="+mn-lt"/>
              </a:defRPr>
            </a:lvl1pPr>
          </a:lstStyle>
          <a:p>
            <a:pPr lvl="0"/>
            <a:r>
              <a:rPr lang="en-US"/>
              <a:t>Text</a:t>
            </a:r>
          </a:p>
        </p:txBody>
      </p:sp>
      <p:sp>
        <p:nvSpPr>
          <p:cNvPr id="22" name="Text Placeholder 12">
            <a:extLst>
              <a:ext uri="{FF2B5EF4-FFF2-40B4-BE49-F238E27FC236}">
                <a16:creationId xmlns:a16="http://schemas.microsoft.com/office/drawing/2014/main" id="{C98D187F-B410-699E-BD7E-0A06F8CD9BB5}"/>
              </a:ext>
            </a:extLst>
          </p:cNvPr>
          <p:cNvSpPr>
            <a:spLocks noGrp="1"/>
          </p:cNvSpPr>
          <p:nvPr>
            <p:ph type="body" sz="quarter" idx="21" hasCustomPrompt="1"/>
          </p:nvPr>
        </p:nvSpPr>
        <p:spPr>
          <a:xfrm>
            <a:off x="7854763" y="3337101"/>
            <a:ext cx="1852973" cy="622423"/>
          </a:xfrm>
          <a:solidFill>
            <a:schemeClr val="accent1"/>
          </a:solidFill>
        </p:spPr>
        <p:txBody>
          <a:bodyPr anchor="ctr">
            <a:noAutofit/>
          </a:bodyPr>
          <a:lstStyle>
            <a:lvl1pPr algn="ctr">
              <a:defRPr sz="1400" b="1">
                <a:solidFill>
                  <a:schemeClr val="bg1"/>
                </a:solidFill>
                <a:latin typeface="+mj-lt"/>
              </a:defRPr>
            </a:lvl1pPr>
          </a:lstStyle>
          <a:p>
            <a:pPr lvl="0"/>
            <a:r>
              <a:rPr lang="en-US"/>
              <a:t>Title</a:t>
            </a:r>
          </a:p>
        </p:txBody>
      </p:sp>
      <p:sp>
        <p:nvSpPr>
          <p:cNvPr id="23" name="Text Placeholder 12">
            <a:extLst>
              <a:ext uri="{FF2B5EF4-FFF2-40B4-BE49-F238E27FC236}">
                <a16:creationId xmlns:a16="http://schemas.microsoft.com/office/drawing/2014/main" id="{B5BAD936-852F-3921-93AA-DA78E584BC56}"/>
              </a:ext>
            </a:extLst>
          </p:cNvPr>
          <p:cNvSpPr>
            <a:spLocks noGrp="1"/>
          </p:cNvSpPr>
          <p:nvPr>
            <p:ph type="body" sz="quarter" idx="22" hasCustomPrompt="1"/>
          </p:nvPr>
        </p:nvSpPr>
        <p:spPr>
          <a:xfrm>
            <a:off x="7854763" y="3959524"/>
            <a:ext cx="1852973" cy="496021"/>
          </a:xfrm>
        </p:spPr>
        <p:txBody>
          <a:bodyPr anchor="ctr">
            <a:noAutofit/>
          </a:bodyPr>
          <a:lstStyle>
            <a:lvl1pPr algn="ctr">
              <a:spcBef>
                <a:spcPts val="0"/>
              </a:spcBef>
              <a:defRPr sz="1600" b="0">
                <a:solidFill>
                  <a:schemeClr val="tx2"/>
                </a:solidFill>
                <a:latin typeface="+mn-lt"/>
              </a:defRPr>
            </a:lvl1pPr>
          </a:lstStyle>
          <a:p>
            <a:pPr lvl="0"/>
            <a:r>
              <a:rPr lang="en-US"/>
              <a:t>Text</a:t>
            </a:r>
          </a:p>
        </p:txBody>
      </p:sp>
      <p:sp>
        <p:nvSpPr>
          <p:cNvPr id="24" name="Text Placeholder 12">
            <a:extLst>
              <a:ext uri="{FF2B5EF4-FFF2-40B4-BE49-F238E27FC236}">
                <a16:creationId xmlns:a16="http://schemas.microsoft.com/office/drawing/2014/main" id="{551A4077-712A-E4B1-BE2C-8FDE14A0AAA7}"/>
              </a:ext>
            </a:extLst>
          </p:cNvPr>
          <p:cNvSpPr>
            <a:spLocks noGrp="1"/>
          </p:cNvSpPr>
          <p:nvPr>
            <p:ph type="body" sz="quarter" idx="23" hasCustomPrompt="1"/>
          </p:nvPr>
        </p:nvSpPr>
        <p:spPr>
          <a:xfrm>
            <a:off x="9873362" y="3337101"/>
            <a:ext cx="1852973" cy="622423"/>
          </a:xfrm>
          <a:solidFill>
            <a:schemeClr val="accent1"/>
          </a:solidFill>
        </p:spPr>
        <p:txBody>
          <a:bodyPr anchor="ctr">
            <a:noAutofit/>
          </a:bodyPr>
          <a:lstStyle>
            <a:lvl1pPr algn="ctr">
              <a:defRPr sz="1400" b="1">
                <a:solidFill>
                  <a:schemeClr val="bg1"/>
                </a:solidFill>
                <a:latin typeface="+mj-lt"/>
              </a:defRPr>
            </a:lvl1pPr>
          </a:lstStyle>
          <a:p>
            <a:pPr lvl="0"/>
            <a:r>
              <a:rPr lang="en-US"/>
              <a:t>Title</a:t>
            </a:r>
          </a:p>
        </p:txBody>
      </p:sp>
      <p:sp>
        <p:nvSpPr>
          <p:cNvPr id="25" name="Text Placeholder 12">
            <a:extLst>
              <a:ext uri="{FF2B5EF4-FFF2-40B4-BE49-F238E27FC236}">
                <a16:creationId xmlns:a16="http://schemas.microsoft.com/office/drawing/2014/main" id="{684B6114-DEE8-50BD-1C50-918D6CD7B2FF}"/>
              </a:ext>
            </a:extLst>
          </p:cNvPr>
          <p:cNvSpPr>
            <a:spLocks noGrp="1"/>
          </p:cNvSpPr>
          <p:nvPr>
            <p:ph type="body" sz="quarter" idx="24" hasCustomPrompt="1"/>
          </p:nvPr>
        </p:nvSpPr>
        <p:spPr>
          <a:xfrm>
            <a:off x="9873362" y="3959524"/>
            <a:ext cx="1852973" cy="496021"/>
          </a:xfrm>
        </p:spPr>
        <p:txBody>
          <a:bodyPr anchor="ctr">
            <a:noAutofit/>
          </a:bodyPr>
          <a:lstStyle>
            <a:lvl1pPr algn="ctr">
              <a:spcBef>
                <a:spcPts val="0"/>
              </a:spcBef>
              <a:defRPr sz="1600" b="0">
                <a:solidFill>
                  <a:schemeClr val="tx2"/>
                </a:solidFill>
                <a:latin typeface="+mn-lt"/>
              </a:defRPr>
            </a:lvl1pPr>
          </a:lstStyle>
          <a:p>
            <a:pPr lvl="0"/>
            <a:r>
              <a:rPr lang="en-US"/>
              <a:t>Text</a:t>
            </a:r>
          </a:p>
        </p:txBody>
      </p:sp>
      <p:sp>
        <p:nvSpPr>
          <p:cNvPr id="26" name="Text Placeholder 12">
            <a:extLst>
              <a:ext uri="{FF2B5EF4-FFF2-40B4-BE49-F238E27FC236}">
                <a16:creationId xmlns:a16="http://schemas.microsoft.com/office/drawing/2014/main" id="{C9A36671-2FDD-D1B6-7590-77A5E748F3DC}"/>
              </a:ext>
            </a:extLst>
          </p:cNvPr>
          <p:cNvSpPr>
            <a:spLocks noGrp="1"/>
          </p:cNvSpPr>
          <p:nvPr>
            <p:ph type="body" sz="quarter" idx="12" hasCustomPrompt="1"/>
          </p:nvPr>
        </p:nvSpPr>
        <p:spPr>
          <a:xfrm>
            <a:off x="7659689" y="4801238"/>
            <a:ext cx="4232272" cy="388937"/>
          </a:xfrm>
        </p:spPr>
        <p:txBody>
          <a:bodyPr anchor="ctr">
            <a:noAutofit/>
          </a:bodyPr>
          <a:lstStyle>
            <a:lvl1pPr algn="ctr">
              <a:defRPr sz="1600" b="1">
                <a:solidFill>
                  <a:schemeClr val="accent1"/>
                </a:solidFill>
                <a:latin typeface="+mj-lt"/>
              </a:defRPr>
            </a:lvl1pPr>
          </a:lstStyle>
          <a:p>
            <a:pPr lvl="0"/>
            <a:r>
              <a:rPr lang="en-US"/>
              <a:t>Placeholder Text</a:t>
            </a:r>
          </a:p>
        </p:txBody>
      </p:sp>
      <p:sp>
        <p:nvSpPr>
          <p:cNvPr id="27" name="Rectangle 26">
            <a:extLst>
              <a:ext uri="{FF2B5EF4-FFF2-40B4-BE49-F238E27FC236}">
                <a16:creationId xmlns:a16="http://schemas.microsoft.com/office/drawing/2014/main" id="{1BBE704F-D0D5-06E3-0897-02D1C0934458}"/>
              </a:ext>
            </a:extLst>
          </p:cNvPr>
          <p:cNvSpPr/>
          <p:nvPr userDrawn="1"/>
        </p:nvSpPr>
        <p:spPr>
          <a:xfrm>
            <a:off x="11163299" y="0"/>
            <a:ext cx="728663" cy="72866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84940469"/>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189"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5_Title Slide">
    <p:bg>
      <p:bgPr>
        <a:solidFill>
          <a:schemeClr val="bg1">
            <a:lumMod val="95000"/>
            <a:alpha val="40000"/>
          </a:schemeClr>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26B1489B-0BDE-D171-87FD-A85016043F28}"/>
              </a:ext>
            </a:extLst>
          </p:cNvPr>
          <p:cNvSpPr/>
          <p:nvPr/>
        </p:nvSpPr>
        <p:spPr>
          <a:xfrm flipH="1">
            <a:off x="-1" y="36405"/>
            <a:ext cx="1543210" cy="3628585"/>
          </a:xfrm>
          <a:custGeom>
            <a:avLst/>
            <a:gdLst>
              <a:gd name="connsiteX0" fmla="*/ 2131872 w 2131872"/>
              <a:gd name="connsiteY0" fmla="*/ 0 h 5012716"/>
              <a:gd name="connsiteX1" fmla="*/ 2031867 w 2131872"/>
              <a:gd name="connsiteY1" fmla="*/ 15247 h 5012716"/>
              <a:gd name="connsiteX2" fmla="*/ 0 w 2131872"/>
              <a:gd name="connsiteY2" fmla="*/ 2506358 h 5012716"/>
              <a:gd name="connsiteX3" fmla="*/ 2031867 w 2131872"/>
              <a:gd name="connsiteY3" fmla="*/ 4997469 h 5012716"/>
              <a:gd name="connsiteX4" fmla="*/ 2131872 w 2131872"/>
              <a:gd name="connsiteY4" fmla="*/ 5012716 h 5012716"/>
              <a:gd name="connsiteX5" fmla="*/ 2131872 w 2131872"/>
              <a:gd name="connsiteY5" fmla="*/ 3840115 h 5012716"/>
              <a:gd name="connsiteX6" fmla="*/ 2129343 w 2131872"/>
              <a:gd name="connsiteY6" fmla="*/ 3839465 h 5012716"/>
              <a:gd name="connsiteX7" fmla="*/ 1147813 w 2131872"/>
              <a:gd name="connsiteY7" fmla="*/ 2506358 h 5012716"/>
              <a:gd name="connsiteX8" fmla="*/ 2129343 w 2131872"/>
              <a:gd name="connsiteY8" fmla="*/ 1173251 h 5012716"/>
              <a:gd name="connsiteX9" fmla="*/ 2131872 w 2131872"/>
              <a:gd name="connsiteY9" fmla="*/ 1172601 h 501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872" h="5012716">
                <a:moveTo>
                  <a:pt x="2131872" y="0"/>
                </a:moveTo>
                <a:lnTo>
                  <a:pt x="2031867" y="15247"/>
                </a:lnTo>
                <a:cubicBezTo>
                  <a:pt x="872179" y="252322"/>
                  <a:pt x="0" y="1277428"/>
                  <a:pt x="0" y="2506358"/>
                </a:cubicBezTo>
                <a:cubicBezTo>
                  <a:pt x="0" y="3735289"/>
                  <a:pt x="872179" y="4760395"/>
                  <a:pt x="2031867" y="4997469"/>
                </a:cubicBezTo>
                <a:lnTo>
                  <a:pt x="2131872" y="5012716"/>
                </a:lnTo>
                <a:lnTo>
                  <a:pt x="2131872" y="3840115"/>
                </a:lnTo>
                <a:lnTo>
                  <a:pt x="2129343" y="3839465"/>
                </a:lnTo>
                <a:cubicBezTo>
                  <a:pt x="1560670" y="3662744"/>
                  <a:pt x="1147813" y="3132763"/>
                  <a:pt x="1147813" y="2506358"/>
                </a:cubicBezTo>
                <a:cubicBezTo>
                  <a:pt x="1147813" y="1879953"/>
                  <a:pt x="1560670" y="1349972"/>
                  <a:pt x="2129343" y="1173251"/>
                </a:cubicBezTo>
                <a:lnTo>
                  <a:pt x="2131872" y="1172601"/>
                </a:lnTo>
                <a:close/>
              </a:path>
            </a:pathLst>
          </a:custGeom>
          <a:solidFill>
            <a:schemeClr val="bg1"/>
          </a:solidFill>
          <a:ln w="360" cap="flat">
            <a:noFill/>
            <a:prstDash val="solid"/>
            <a:miter/>
          </a:ln>
          <a:effectLst>
            <a:outerShdw blurRad="25400" dist="25400" dir="2700000" algn="tl" rotWithShape="0">
              <a:schemeClr val="bg1">
                <a:lumMod val="75000"/>
                <a:alpha val="5000"/>
              </a:schemeClr>
            </a:outerShdw>
          </a:effectLst>
        </p:spPr>
        <p:txBody>
          <a:bodyPr rtlCol="0" anchor="ctr"/>
          <a:lstStyle/>
          <a:p>
            <a:endParaRPr lang="en-CA"/>
          </a:p>
        </p:txBody>
      </p:sp>
      <p:sp>
        <p:nvSpPr>
          <p:cNvPr id="2" name="Title 73">
            <a:extLst>
              <a:ext uri="{FF2B5EF4-FFF2-40B4-BE49-F238E27FC236}">
                <a16:creationId xmlns:a16="http://schemas.microsoft.com/office/drawing/2014/main" id="{D4AF0B0C-FA20-E160-AD12-F7F229968799}"/>
              </a:ext>
            </a:extLst>
          </p:cNvPr>
          <p:cNvSpPr>
            <a:spLocks noGrp="1"/>
          </p:cNvSpPr>
          <p:nvPr>
            <p:ph type="title" hasCustomPrompt="1"/>
          </p:nvPr>
        </p:nvSpPr>
        <p:spPr>
          <a:xfrm>
            <a:off x="300038" y="258011"/>
            <a:ext cx="7058848" cy="470652"/>
          </a:xfrm>
        </p:spPr>
        <p:txBody>
          <a:bodyPr anchor="t">
            <a:normAutofit/>
          </a:bodyPr>
          <a:lstStyle>
            <a:lvl1pPr algn="l">
              <a:defRPr sz="2400">
                <a:solidFill>
                  <a:schemeClr val="accent1"/>
                </a:solidFill>
              </a:defRPr>
            </a:lvl1pPr>
          </a:lstStyle>
          <a:p>
            <a:r>
              <a:rPr lang="en-US"/>
              <a:t>Slide Title</a:t>
            </a:r>
          </a:p>
        </p:txBody>
      </p:sp>
      <p:sp>
        <p:nvSpPr>
          <p:cNvPr id="12" name="Footer Placeholder 4">
            <a:extLst>
              <a:ext uri="{FF2B5EF4-FFF2-40B4-BE49-F238E27FC236}">
                <a16:creationId xmlns:a16="http://schemas.microsoft.com/office/drawing/2014/main" id="{2AD7CE13-2774-24A7-ACD4-8AAA55C541E2}"/>
              </a:ext>
            </a:extLst>
          </p:cNvPr>
          <p:cNvSpPr>
            <a:spLocks noGrp="1"/>
          </p:cNvSpPr>
          <p:nvPr>
            <p:ph type="ftr" sz="quarter" idx="3"/>
          </p:nvPr>
        </p:nvSpPr>
        <p:spPr>
          <a:xfrm>
            <a:off x="609600" y="6498448"/>
            <a:ext cx="3232484" cy="203082"/>
          </a:xfrm>
          <a:prstGeom prst="rect">
            <a:avLst/>
          </a:prstGeom>
          <a:noFill/>
        </p:spPr>
        <p:txBody>
          <a:bodyPr vert="horz" lIns="91440" tIns="45720" rIns="91440" bIns="45720" rtlCol="0" anchor="ctr"/>
          <a:lstStyle>
            <a:lvl1pPr algn="l">
              <a:defRPr lang="en-US" sz="700" b="0" smtClean="0">
                <a:solidFill>
                  <a:schemeClr val="tx2"/>
                </a:solidFill>
                <a:latin typeface="+mj-lt"/>
              </a:defRPr>
            </a:lvl1pPr>
          </a:lstStyle>
          <a:p>
            <a:r>
              <a:rPr lang="en-US"/>
              <a:t>© Copyright 2025 Galiano Gold. All rights reserved.</a:t>
            </a:r>
          </a:p>
        </p:txBody>
      </p:sp>
      <p:sp>
        <p:nvSpPr>
          <p:cNvPr id="15" name="Slide Number Placeholder 5">
            <a:extLst>
              <a:ext uri="{FF2B5EF4-FFF2-40B4-BE49-F238E27FC236}">
                <a16:creationId xmlns:a16="http://schemas.microsoft.com/office/drawing/2014/main" id="{1FA04DF1-5DEE-15BD-BCF8-B8E948E473A2}"/>
              </a:ext>
            </a:extLst>
          </p:cNvPr>
          <p:cNvSpPr>
            <a:spLocks noGrp="1"/>
          </p:cNvSpPr>
          <p:nvPr>
            <p:ph type="sldNum" sz="quarter" idx="4"/>
          </p:nvPr>
        </p:nvSpPr>
        <p:spPr>
          <a:xfrm>
            <a:off x="300038" y="6498448"/>
            <a:ext cx="309562" cy="203082"/>
          </a:xfrm>
          <a:prstGeom prst="rect">
            <a:avLst/>
          </a:prstGeom>
          <a:solidFill>
            <a:schemeClr val="accent1"/>
          </a:solidFill>
        </p:spPr>
        <p:txBody>
          <a:bodyPr vert="horz" lIns="91440" tIns="45720" rIns="91440" bIns="45720" rtlCol="0" anchor="ctr"/>
          <a:lstStyle>
            <a:lvl1pPr algn="ctr">
              <a:defRPr lang="en-CA" sz="800" b="1" smtClean="0">
                <a:solidFill>
                  <a:schemeClr val="bg1"/>
                </a:solidFill>
                <a:latin typeface="+mj-lt"/>
              </a:defRPr>
            </a:lvl1pPr>
          </a:lstStyle>
          <a:p>
            <a:fld id="{2CD1318A-339D-4485-8E92-07414A5EFABE}" type="slidenum">
              <a:rPr lang="en-CA" smtClean="0"/>
              <a:pPr/>
              <a:t>‹#›</a:t>
            </a:fld>
            <a:endParaRPr lang="en-CA"/>
          </a:p>
        </p:txBody>
      </p:sp>
      <p:pic>
        <p:nvPicPr>
          <p:cNvPr id="3" name="Picture 2">
            <a:extLst>
              <a:ext uri="{FF2B5EF4-FFF2-40B4-BE49-F238E27FC236}">
                <a16:creationId xmlns:a16="http://schemas.microsoft.com/office/drawing/2014/main" id="{D3CB003C-26C7-6869-8DF7-A6A32B2FBA3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52484" y="6481046"/>
            <a:ext cx="1039478" cy="237885"/>
          </a:xfrm>
          <a:prstGeom prst="rect">
            <a:avLst/>
          </a:prstGeom>
        </p:spPr>
      </p:pic>
      <p:sp>
        <p:nvSpPr>
          <p:cNvPr id="5" name="Chart Placeholder 4">
            <a:extLst>
              <a:ext uri="{FF2B5EF4-FFF2-40B4-BE49-F238E27FC236}">
                <a16:creationId xmlns:a16="http://schemas.microsoft.com/office/drawing/2014/main" id="{D6D9387B-A3E4-202A-5899-76EA0C67DC5F}"/>
              </a:ext>
            </a:extLst>
          </p:cNvPr>
          <p:cNvSpPr>
            <a:spLocks noGrp="1"/>
          </p:cNvSpPr>
          <p:nvPr>
            <p:ph type="chart" sz="quarter" idx="10"/>
          </p:nvPr>
        </p:nvSpPr>
        <p:spPr>
          <a:xfrm>
            <a:off x="300038" y="1065213"/>
            <a:ext cx="7059612" cy="4734338"/>
          </a:xfrm>
        </p:spPr>
        <p:txBody>
          <a:bodyPr/>
          <a:lstStyle/>
          <a:p>
            <a:endParaRPr lang="en-US"/>
          </a:p>
        </p:txBody>
      </p:sp>
      <p:sp>
        <p:nvSpPr>
          <p:cNvPr id="27" name="Rectangle 26">
            <a:extLst>
              <a:ext uri="{FF2B5EF4-FFF2-40B4-BE49-F238E27FC236}">
                <a16:creationId xmlns:a16="http://schemas.microsoft.com/office/drawing/2014/main" id="{1BBE704F-D0D5-06E3-0897-02D1C0934458}"/>
              </a:ext>
            </a:extLst>
          </p:cNvPr>
          <p:cNvSpPr/>
          <p:nvPr userDrawn="1"/>
        </p:nvSpPr>
        <p:spPr>
          <a:xfrm>
            <a:off x="11163299" y="0"/>
            <a:ext cx="728663" cy="72866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777404628"/>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189"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8_Title Slide">
    <p:bg>
      <p:bgPr>
        <a:solidFill>
          <a:schemeClr val="bg1">
            <a:lumMod val="95000"/>
            <a:alpha val="40000"/>
          </a:schemeClr>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26B1489B-0BDE-D171-87FD-A85016043F28}"/>
              </a:ext>
            </a:extLst>
          </p:cNvPr>
          <p:cNvSpPr/>
          <p:nvPr/>
        </p:nvSpPr>
        <p:spPr>
          <a:xfrm flipH="1">
            <a:off x="-1" y="36405"/>
            <a:ext cx="1543210" cy="3628585"/>
          </a:xfrm>
          <a:custGeom>
            <a:avLst/>
            <a:gdLst>
              <a:gd name="connsiteX0" fmla="*/ 2131872 w 2131872"/>
              <a:gd name="connsiteY0" fmla="*/ 0 h 5012716"/>
              <a:gd name="connsiteX1" fmla="*/ 2031867 w 2131872"/>
              <a:gd name="connsiteY1" fmla="*/ 15247 h 5012716"/>
              <a:gd name="connsiteX2" fmla="*/ 0 w 2131872"/>
              <a:gd name="connsiteY2" fmla="*/ 2506358 h 5012716"/>
              <a:gd name="connsiteX3" fmla="*/ 2031867 w 2131872"/>
              <a:gd name="connsiteY3" fmla="*/ 4997469 h 5012716"/>
              <a:gd name="connsiteX4" fmla="*/ 2131872 w 2131872"/>
              <a:gd name="connsiteY4" fmla="*/ 5012716 h 5012716"/>
              <a:gd name="connsiteX5" fmla="*/ 2131872 w 2131872"/>
              <a:gd name="connsiteY5" fmla="*/ 3840115 h 5012716"/>
              <a:gd name="connsiteX6" fmla="*/ 2129343 w 2131872"/>
              <a:gd name="connsiteY6" fmla="*/ 3839465 h 5012716"/>
              <a:gd name="connsiteX7" fmla="*/ 1147813 w 2131872"/>
              <a:gd name="connsiteY7" fmla="*/ 2506358 h 5012716"/>
              <a:gd name="connsiteX8" fmla="*/ 2129343 w 2131872"/>
              <a:gd name="connsiteY8" fmla="*/ 1173251 h 5012716"/>
              <a:gd name="connsiteX9" fmla="*/ 2131872 w 2131872"/>
              <a:gd name="connsiteY9" fmla="*/ 1172601 h 501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872" h="5012716">
                <a:moveTo>
                  <a:pt x="2131872" y="0"/>
                </a:moveTo>
                <a:lnTo>
                  <a:pt x="2031867" y="15247"/>
                </a:lnTo>
                <a:cubicBezTo>
                  <a:pt x="872179" y="252322"/>
                  <a:pt x="0" y="1277428"/>
                  <a:pt x="0" y="2506358"/>
                </a:cubicBezTo>
                <a:cubicBezTo>
                  <a:pt x="0" y="3735289"/>
                  <a:pt x="872179" y="4760395"/>
                  <a:pt x="2031867" y="4997469"/>
                </a:cubicBezTo>
                <a:lnTo>
                  <a:pt x="2131872" y="5012716"/>
                </a:lnTo>
                <a:lnTo>
                  <a:pt x="2131872" y="3840115"/>
                </a:lnTo>
                <a:lnTo>
                  <a:pt x="2129343" y="3839465"/>
                </a:lnTo>
                <a:cubicBezTo>
                  <a:pt x="1560670" y="3662744"/>
                  <a:pt x="1147813" y="3132763"/>
                  <a:pt x="1147813" y="2506358"/>
                </a:cubicBezTo>
                <a:cubicBezTo>
                  <a:pt x="1147813" y="1879953"/>
                  <a:pt x="1560670" y="1349972"/>
                  <a:pt x="2129343" y="1173251"/>
                </a:cubicBezTo>
                <a:lnTo>
                  <a:pt x="2131872" y="1172601"/>
                </a:lnTo>
                <a:close/>
              </a:path>
            </a:pathLst>
          </a:custGeom>
          <a:solidFill>
            <a:schemeClr val="bg1"/>
          </a:solidFill>
          <a:ln w="360" cap="flat">
            <a:noFill/>
            <a:prstDash val="solid"/>
            <a:miter/>
          </a:ln>
          <a:effectLst>
            <a:outerShdw blurRad="25400" dist="25400" dir="2700000" algn="tl" rotWithShape="0">
              <a:schemeClr val="bg1">
                <a:lumMod val="75000"/>
                <a:alpha val="5000"/>
              </a:schemeClr>
            </a:outerShdw>
          </a:effectLst>
        </p:spPr>
        <p:txBody>
          <a:bodyPr rtlCol="0" anchor="ctr"/>
          <a:lstStyle/>
          <a:p>
            <a:endParaRPr lang="en-CA"/>
          </a:p>
        </p:txBody>
      </p:sp>
      <p:sp>
        <p:nvSpPr>
          <p:cNvPr id="2" name="Title 73">
            <a:extLst>
              <a:ext uri="{FF2B5EF4-FFF2-40B4-BE49-F238E27FC236}">
                <a16:creationId xmlns:a16="http://schemas.microsoft.com/office/drawing/2014/main" id="{D4AF0B0C-FA20-E160-AD12-F7F229968799}"/>
              </a:ext>
            </a:extLst>
          </p:cNvPr>
          <p:cNvSpPr>
            <a:spLocks noGrp="1"/>
          </p:cNvSpPr>
          <p:nvPr>
            <p:ph type="title" hasCustomPrompt="1"/>
          </p:nvPr>
        </p:nvSpPr>
        <p:spPr>
          <a:xfrm>
            <a:off x="300038" y="258011"/>
            <a:ext cx="7058848" cy="470652"/>
          </a:xfrm>
        </p:spPr>
        <p:txBody>
          <a:bodyPr anchor="t">
            <a:normAutofit/>
          </a:bodyPr>
          <a:lstStyle>
            <a:lvl1pPr algn="l">
              <a:defRPr sz="2400">
                <a:solidFill>
                  <a:schemeClr val="accent1"/>
                </a:solidFill>
              </a:defRPr>
            </a:lvl1pPr>
          </a:lstStyle>
          <a:p>
            <a:r>
              <a:rPr lang="en-US"/>
              <a:t>Slide Title</a:t>
            </a:r>
          </a:p>
        </p:txBody>
      </p:sp>
      <p:sp>
        <p:nvSpPr>
          <p:cNvPr id="12" name="Footer Placeholder 4">
            <a:extLst>
              <a:ext uri="{FF2B5EF4-FFF2-40B4-BE49-F238E27FC236}">
                <a16:creationId xmlns:a16="http://schemas.microsoft.com/office/drawing/2014/main" id="{2AD7CE13-2774-24A7-ACD4-8AAA55C541E2}"/>
              </a:ext>
            </a:extLst>
          </p:cNvPr>
          <p:cNvSpPr>
            <a:spLocks noGrp="1"/>
          </p:cNvSpPr>
          <p:nvPr>
            <p:ph type="ftr" sz="quarter" idx="3"/>
          </p:nvPr>
        </p:nvSpPr>
        <p:spPr>
          <a:xfrm>
            <a:off x="609600" y="6498448"/>
            <a:ext cx="3232484" cy="203082"/>
          </a:xfrm>
          <a:prstGeom prst="rect">
            <a:avLst/>
          </a:prstGeom>
          <a:noFill/>
        </p:spPr>
        <p:txBody>
          <a:bodyPr vert="horz" lIns="91440" tIns="45720" rIns="91440" bIns="45720" rtlCol="0" anchor="ctr"/>
          <a:lstStyle>
            <a:lvl1pPr algn="l">
              <a:defRPr lang="en-US" sz="700" b="0" smtClean="0">
                <a:solidFill>
                  <a:schemeClr val="tx2"/>
                </a:solidFill>
                <a:latin typeface="+mj-lt"/>
              </a:defRPr>
            </a:lvl1pPr>
          </a:lstStyle>
          <a:p>
            <a:r>
              <a:rPr lang="en-US"/>
              <a:t>© Copyright 2025 Galiano Gold. All rights reserved.</a:t>
            </a:r>
          </a:p>
        </p:txBody>
      </p:sp>
      <p:sp>
        <p:nvSpPr>
          <p:cNvPr id="15" name="Slide Number Placeholder 5">
            <a:extLst>
              <a:ext uri="{FF2B5EF4-FFF2-40B4-BE49-F238E27FC236}">
                <a16:creationId xmlns:a16="http://schemas.microsoft.com/office/drawing/2014/main" id="{1FA04DF1-5DEE-15BD-BCF8-B8E948E473A2}"/>
              </a:ext>
            </a:extLst>
          </p:cNvPr>
          <p:cNvSpPr>
            <a:spLocks noGrp="1"/>
          </p:cNvSpPr>
          <p:nvPr>
            <p:ph type="sldNum" sz="quarter" idx="4"/>
          </p:nvPr>
        </p:nvSpPr>
        <p:spPr>
          <a:xfrm>
            <a:off x="300038" y="6498448"/>
            <a:ext cx="309562" cy="203082"/>
          </a:xfrm>
          <a:prstGeom prst="rect">
            <a:avLst/>
          </a:prstGeom>
          <a:solidFill>
            <a:schemeClr val="accent1"/>
          </a:solidFill>
        </p:spPr>
        <p:txBody>
          <a:bodyPr vert="horz" lIns="91440" tIns="45720" rIns="91440" bIns="45720" rtlCol="0" anchor="ctr"/>
          <a:lstStyle>
            <a:lvl1pPr algn="ctr">
              <a:defRPr lang="en-CA" sz="800" b="1" smtClean="0">
                <a:solidFill>
                  <a:schemeClr val="bg1"/>
                </a:solidFill>
                <a:latin typeface="+mj-lt"/>
              </a:defRPr>
            </a:lvl1pPr>
          </a:lstStyle>
          <a:p>
            <a:fld id="{2CD1318A-339D-4485-8E92-07414A5EFABE}" type="slidenum">
              <a:rPr lang="en-CA" smtClean="0"/>
              <a:pPr/>
              <a:t>‹#›</a:t>
            </a:fld>
            <a:endParaRPr lang="en-CA"/>
          </a:p>
        </p:txBody>
      </p:sp>
      <p:pic>
        <p:nvPicPr>
          <p:cNvPr id="3" name="Picture 2">
            <a:extLst>
              <a:ext uri="{FF2B5EF4-FFF2-40B4-BE49-F238E27FC236}">
                <a16:creationId xmlns:a16="http://schemas.microsoft.com/office/drawing/2014/main" id="{D3CB003C-26C7-6869-8DF7-A6A32B2FBA3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52484" y="6481046"/>
            <a:ext cx="1039478" cy="237885"/>
          </a:xfrm>
          <a:prstGeom prst="rect">
            <a:avLst/>
          </a:prstGeom>
        </p:spPr>
      </p:pic>
      <p:sp>
        <p:nvSpPr>
          <p:cNvPr id="5" name="Chart Placeholder 4">
            <a:extLst>
              <a:ext uri="{FF2B5EF4-FFF2-40B4-BE49-F238E27FC236}">
                <a16:creationId xmlns:a16="http://schemas.microsoft.com/office/drawing/2014/main" id="{D6D9387B-A3E4-202A-5899-76EA0C67DC5F}"/>
              </a:ext>
            </a:extLst>
          </p:cNvPr>
          <p:cNvSpPr>
            <a:spLocks noGrp="1"/>
          </p:cNvSpPr>
          <p:nvPr>
            <p:ph type="chart" sz="quarter" idx="10"/>
          </p:nvPr>
        </p:nvSpPr>
        <p:spPr>
          <a:xfrm>
            <a:off x="6573520" y="1447838"/>
            <a:ext cx="5233495" cy="4668482"/>
          </a:xfrm>
        </p:spPr>
        <p:txBody>
          <a:bodyPr/>
          <a:lstStyle/>
          <a:p>
            <a:endParaRPr lang="en-US"/>
          </a:p>
        </p:txBody>
      </p:sp>
      <p:sp>
        <p:nvSpPr>
          <p:cNvPr id="27" name="Rectangle 26">
            <a:extLst>
              <a:ext uri="{FF2B5EF4-FFF2-40B4-BE49-F238E27FC236}">
                <a16:creationId xmlns:a16="http://schemas.microsoft.com/office/drawing/2014/main" id="{1BBE704F-D0D5-06E3-0897-02D1C0934458}"/>
              </a:ext>
            </a:extLst>
          </p:cNvPr>
          <p:cNvSpPr/>
          <p:nvPr userDrawn="1"/>
        </p:nvSpPr>
        <p:spPr>
          <a:xfrm>
            <a:off x="11163299" y="0"/>
            <a:ext cx="728663" cy="72866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 Placeholder 10">
            <a:extLst>
              <a:ext uri="{FF2B5EF4-FFF2-40B4-BE49-F238E27FC236}">
                <a16:creationId xmlns:a16="http://schemas.microsoft.com/office/drawing/2014/main" id="{2039D183-FE3A-859D-6922-9E69EA81B177}"/>
              </a:ext>
            </a:extLst>
          </p:cNvPr>
          <p:cNvSpPr>
            <a:spLocks noGrp="1"/>
          </p:cNvSpPr>
          <p:nvPr>
            <p:ph type="body" sz="quarter" idx="58" hasCustomPrompt="1"/>
          </p:nvPr>
        </p:nvSpPr>
        <p:spPr>
          <a:xfrm>
            <a:off x="6573519" y="1028380"/>
            <a:ext cx="5233495" cy="275077"/>
          </a:xfrm>
          <a:solidFill>
            <a:schemeClr val="accent1"/>
          </a:solidFill>
        </p:spPr>
        <p:txBody>
          <a:bodyPr lIns="0" tIns="0" rIns="0" bIns="0" anchor="ctr">
            <a:noAutofit/>
          </a:bodyPr>
          <a:lstStyle>
            <a:lvl1pPr algn="ctr">
              <a:defRPr sz="1050" b="1">
                <a:solidFill>
                  <a:schemeClr val="bg1"/>
                </a:solidFill>
                <a:latin typeface="Century Gothic" panose="020B0502020202020204" pitchFamily="34" charset="0"/>
              </a:defRPr>
            </a:lvl1pPr>
          </a:lstStyle>
          <a:p>
            <a:pPr lvl="0"/>
            <a:r>
              <a:rPr lang="en-US"/>
              <a:t>Title</a:t>
            </a:r>
          </a:p>
        </p:txBody>
      </p:sp>
    </p:spTree>
    <p:extLst>
      <p:ext uri="{BB962C8B-B14F-4D97-AF65-F5344CB8AC3E}">
        <p14:creationId xmlns:p14="http://schemas.microsoft.com/office/powerpoint/2010/main" val="3587174864"/>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189"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bg1">
            <a:lumMod val="95000"/>
            <a:alpha val="40000"/>
          </a:schemeClr>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26B1489B-0BDE-D171-87FD-A85016043F28}"/>
              </a:ext>
            </a:extLst>
          </p:cNvPr>
          <p:cNvSpPr/>
          <p:nvPr/>
        </p:nvSpPr>
        <p:spPr>
          <a:xfrm flipH="1">
            <a:off x="-1" y="36405"/>
            <a:ext cx="1543210" cy="3628585"/>
          </a:xfrm>
          <a:custGeom>
            <a:avLst/>
            <a:gdLst>
              <a:gd name="connsiteX0" fmla="*/ 2131872 w 2131872"/>
              <a:gd name="connsiteY0" fmla="*/ 0 h 5012716"/>
              <a:gd name="connsiteX1" fmla="*/ 2031867 w 2131872"/>
              <a:gd name="connsiteY1" fmla="*/ 15247 h 5012716"/>
              <a:gd name="connsiteX2" fmla="*/ 0 w 2131872"/>
              <a:gd name="connsiteY2" fmla="*/ 2506358 h 5012716"/>
              <a:gd name="connsiteX3" fmla="*/ 2031867 w 2131872"/>
              <a:gd name="connsiteY3" fmla="*/ 4997469 h 5012716"/>
              <a:gd name="connsiteX4" fmla="*/ 2131872 w 2131872"/>
              <a:gd name="connsiteY4" fmla="*/ 5012716 h 5012716"/>
              <a:gd name="connsiteX5" fmla="*/ 2131872 w 2131872"/>
              <a:gd name="connsiteY5" fmla="*/ 3840115 h 5012716"/>
              <a:gd name="connsiteX6" fmla="*/ 2129343 w 2131872"/>
              <a:gd name="connsiteY6" fmla="*/ 3839465 h 5012716"/>
              <a:gd name="connsiteX7" fmla="*/ 1147813 w 2131872"/>
              <a:gd name="connsiteY7" fmla="*/ 2506358 h 5012716"/>
              <a:gd name="connsiteX8" fmla="*/ 2129343 w 2131872"/>
              <a:gd name="connsiteY8" fmla="*/ 1173251 h 5012716"/>
              <a:gd name="connsiteX9" fmla="*/ 2131872 w 2131872"/>
              <a:gd name="connsiteY9" fmla="*/ 1172601 h 501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872" h="5012716">
                <a:moveTo>
                  <a:pt x="2131872" y="0"/>
                </a:moveTo>
                <a:lnTo>
                  <a:pt x="2031867" y="15247"/>
                </a:lnTo>
                <a:cubicBezTo>
                  <a:pt x="872179" y="252322"/>
                  <a:pt x="0" y="1277428"/>
                  <a:pt x="0" y="2506358"/>
                </a:cubicBezTo>
                <a:cubicBezTo>
                  <a:pt x="0" y="3735289"/>
                  <a:pt x="872179" y="4760395"/>
                  <a:pt x="2031867" y="4997469"/>
                </a:cubicBezTo>
                <a:lnTo>
                  <a:pt x="2131872" y="5012716"/>
                </a:lnTo>
                <a:lnTo>
                  <a:pt x="2131872" y="3840115"/>
                </a:lnTo>
                <a:lnTo>
                  <a:pt x="2129343" y="3839465"/>
                </a:lnTo>
                <a:cubicBezTo>
                  <a:pt x="1560670" y="3662744"/>
                  <a:pt x="1147813" y="3132763"/>
                  <a:pt x="1147813" y="2506358"/>
                </a:cubicBezTo>
                <a:cubicBezTo>
                  <a:pt x="1147813" y="1879953"/>
                  <a:pt x="1560670" y="1349972"/>
                  <a:pt x="2129343" y="1173251"/>
                </a:cubicBezTo>
                <a:lnTo>
                  <a:pt x="2131872" y="1172601"/>
                </a:lnTo>
                <a:close/>
              </a:path>
            </a:pathLst>
          </a:custGeom>
          <a:solidFill>
            <a:schemeClr val="bg1"/>
          </a:solidFill>
          <a:ln w="360" cap="flat">
            <a:noFill/>
            <a:prstDash val="solid"/>
            <a:miter/>
          </a:ln>
          <a:effectLst>
            <a:outerShdw blurRad="25400" dist="25400" dir="2700000" algn="tl" rotWithShape="0">
              <a:schemeClr val="bg1">
                <a:lumMod val="75000"/>
                <a:alpha val="5000"/>
              </a:schemeClr>
            </a:outerShdw>
          </a:effectLst>
        </p:spPr>
        <p:txBody>
          <a:bodyPr rtlCol="0" anchor="ctr"/>
          <a:lstStyle/>
          <a:p>
            <a:endParaRPr lang="en-CA"/>
          </a:p>
        </p:txBody>
      </p:sp>
      <p:sp>
        <p:nvSpPr>
          <p:cNvPr id="2" name="Title 73">
            <a:extLst>
              <a:ext uri="{FF2B5EF4-FFF2-40B4-BE49-F238E27FC236}">
                <a16:creationId xmlns:a16="http://schemas.microsoft.com/office/drawing/2014/main" id="{D4AF0B0C-FA20-E160-AD12-F7F229968799}"/>
              </a:ext>
            </a:extLst>
          </p:cNvPr>
          <p:cNvSpPr>
            <a:spLocks noGrp="1"/>
          </p:cNvSpPr>
          <p:nvPr>
            <p:ph type="title" hasCustomPrompt="1"/>
          </p:nvPr>
        </p:nvSpPr>
        <p:spPr>
          <a:xfrm>
            <a:off x="300038" y="258011"/>
            <a:ext cx="8654492" cy="470652"/>
          </a:xfrm>
        </p:spPr>
        <p:txBody>
          <a:bodyPr anchor="t">
            <a:normAutofit/>
          </a:bodyPr>
          <a:lstStyle>
            <a:lvl1pPr algn="l">
              <a:defRPr sz="2400">
                <a:solidFill>
                  <a:schemeClr val="accent1"/>
                </a:solidFill>
              </a:defRPr>
            </a:lvl1pPr>
          </a:lstStyle>
          <a:p>
            <a:r>
              <a:rPr lang="en-US"/>
              <a:t>Slide Title</a:t>
            </a:r>
          </a:p>
        </p:txBody>
      </p:sp>
      <p:sp>
        <p:nvSpPr>
          <p:cNvPr id="12" name="Footer Placeholder 4">
            <a:extLst>
              <a:ext uri="{FF2B5EF4-FFF2-40B4-BE49-F238E27FC236}">
                <a16:creationId xmlns:a16="http://schemas.microsoft.com/office/drawing/2014/main" id="{2AD7CE13-2774-24A7-ACD4-8AAA55C541E2}"/>
              </a:ext>
            </a:extLst>
          </p:cNvPr>
          <p:cNvSpPr>
            <a:spLocks noGrp="1"/>
          </p:cNvSpPr>
          <p:nvPr>
            <p:ph type="ftr" sz="quarter" idx="3"/>
          </p:nvPr>
        </p:nvSpPr>
        <p:spPr>
          <a:xfrm>
            <a:off x="609600" y="6498448"/>
            <a:ext cx="3232484" cy="203082"/>
          </a:xfrm>
          <a:prstGeom prst="rect">
            <a:avLst/>
          </a:prstGeom>
          <a:noFill/>
        </p:spPr>
        <p:txBody>
          <a:bodyPr vert="horz" lIns="91440" tIns="45720" rIns="91440" bIns="45720" rtlCol="0" anchor="ctr"/>
          <a:lstStyle>
            <a:lvl1pPr algn="l">
              <a:defRPr lang="en-US" sz="700" b="0" smtClean="0">
                <a:solidFill>
                  <a:schemeClr val="tx2"/>
                </a:solidFill>
                <a:latin typeface="+mj-lt"/>
              </a:defRPr>
            </a:lvl1pPr>
          </a:lstStyle>
          <a:p>
            <a:r>
              <a:rPr lang="en-US"/>
              <a:t>© Copyright 2025 Galiano Gold. All rights reserved.</a:t>
            </a:r>
          </a:p>
        </p:txBody>
      </p:sp>
      <p:sp>
        <p:nvSpPr>
          <p:cNvPr id="15" name="Slide Number Placeholder 5">
            <a:extLst>
              <a:ext uri="{FF2B5EF4-FFF2-40B4-BE49-F238E27FC236}">
                <a16:creationId xmlns:a16="http://schemas.microsoft.com/office/drawing/2014/main" id="{1FA04DF1-5DEE-15BD-BCF8-B8E948E473A2}"/>
              </a:ext>
            </a:extLst>
          </p:cNvPr>
          <p:cNvSpPr>
            <a:spLocks noGrp="1"/>
          </p:cNvSpPr>
          <p:nvPr>
            <p:ph type="sldNum" sz="quarter" idx="4"/>
          </p:nvPr>
        </p:nvSpPr>
        <p:spPr>
          <a:xfrm>
            <a:off x="300038" y="6498448"/>
            <a:ext cx="309562" cy="203082"/>
          </a:xfrm>
          <a:prstGeom prst="rect">
            <a:avLst/>
          </a:prstGeom>
          <a:solidFill>
            <a:schemeClr val="accent1"/>
          </a:solidFill>
        </p:spPr>
        <p:txBody>
          <a:bodyPr vert="horz" lIns="91440" tIns="45720" rIns="91440" bIns="45720" rtlCol="0" anchor="ctr"/>
          <a:lstStyle>
            <a:lvl1pPr algn="ctr">
              <a:defRPr lang="en-CA" sz="800" b="1" smtClean="0">
                <a:solidFill>
                  <a:schemeClr val="bg1"/>
                </a:solidFill>
                <a:latin typeface="+mj-lt"/>
              </a:defRPr>
            </a:lvl1pPr>
          </a:lstStyle>
          <a:p>
            <a:fld id="{2CD1318A-339D-4485-8E92-07414A5EFABE}" type="slidenum">
              <a:rPr lang="en-CA" smtClean="0"/>
              <a:pPr/>
              <a:t>‹#›</a:t>
            </a:fld>
            <a:endParaRPr lang="en-CA"/>
          </a:p>
        </p:txBody>
      </p:sp>
      <p:pic>
        <p:nvPicPr>
          <p:cNvPr id="3" name="Picture 2">
            <a:extLst>
              <a:ext uri="{FF2B5EF4-FFF2-40B4-BE49-F238E27FC236}">
                <a16:creationId xmlns:a16="http://schemas.microsoft.com/office/drawing/2014/main" id="{D3CB003C-26C7-6869-8DF7-A6A32B2FBA3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52484" y="6481046"/>
            <a:ext cx="1039478" cy="237885"/>
          </a:xfrm>
          <a:prstGeom prst="rect">
            <a:avLst/>
          </a:prstGeom>
        </p:spPr>
      </p:pic>
      <p:sp>
        <p:nvSpPr>
          <p:cNvPr id="5" name="Chart Placeholder 4">
            <a:extLst>
              <a:ext uri="{FF2B5EF4-FFF2-40B4-BE49-F238E27FC236}">
                <a16:creationId xmlns:a16="http://schemas.microsoft.com/office/drawing/2014/main" id="{D6D9387B-A3E4-202A-5899-76EA0C67DC5F}"/>
              </a:ext>
            </a:extLst>
          </p:cNvPr>
          <p:cNvSpPr>
            <a:spLocks noGrp="1"/>
          </p:cNvSpPr>
          <p:nvPr>
            <p:ph type="chart" sz="quarter" idx="10"/>
          </p:nvPr>
        </p:nvSpPr>
        <p:spPr>
          <a:xfrm>
            <a:off x="4832349" y="1285104"/>
            <a:ext cx="7059612" cy="4514448"/>
          </a:xfrm>
        </p:spPr>
        <p:txBody>
          <a:bodyPr/>
          <a:lstStyle/>
          <a:p>
            <a:endParaRPr lang="en-US"/>
          </a:p>
        </p:txBody>
      </p:sp>
      <p:sp>
        <p:nvSpPr>
          <p:cNvPr id="6" name="Rectangle 5">
            <a:extLst>
              <a:ext uri="{FF2B5EF4-FFF2-40B4-BE49-F238E27FC236}">
                <a16:creationId xmlns:a16="http://schemas.microsoft.com/office/drawing/2014/main" id="{C2EB2E17-7F0A-FE39-58B7-E54AA81A9004}"/>
              </a:ext>
            </a:extLst>
          </p:cNvPr>
          <p:cNvSpPr>
            <a:spLocks/>
          </p:cNvSpPr>
          <p:nvPr userDrawn="1"/>
        </p:nvSpPr>
        <p:spPr>
          <a:xfrm>
            <a:off x="360965" y="1285103"/>
            <a:ext cx="4232273" cy="451444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8" name="Text Placeholder 12">
            <a:extLst>
              <a:ext uri="{FF2B5EF4-FFF2-40B4-BE49-F238E27FC236}">
                <a16:creationId xmlns:a16="http://schemas.microsoft.com/office/drawing/2014/main" id="{522EED4B-D139-38D2-708C-1B758EA8B75A}"/>
              </a:ext>
            </a:extLst>
          </p:cNvPr>
          <p:cNvSpPr>
            <a:spLocks noGrp="1"/>
          </p:cNvSpPr>
          <p:nvPr>
            <p:ph type="body" sz="quarter" idx="13" hasCustomPrompt="1"/>
          </p:nvPr>
        </p:nvSpPr>
        <p:spPr>
          <a:xfrm>
            <a:off x="595855" y="1562702"/>
            <a:ext cx="3762493" cy="352024"/>
          </a:xfrm>
          <a:solidFill>
            <a:schemeClr val="accent1"/>
          </a:solidFill>
        </p:spPr>
        <p:txBody>
          <a:bodyPr anchor="ctr">
            <a:noAutofit/>
          </a:bodyPr>
          <a:lstStyle>
            <a:lvl1pPr algn="ctr">
              <a:defRPr sz="1600" b="1">
                <a:solidFill>
                  <a:schemeClr val="bg1"/>
                </a:solidFill>
                <a:latin typeface="+mj-lt"/>
              </a:defRPr>
            </a:lvl1pPr>
          </a:lstStyle>
          <a:p>
            <a:pPr lvl="0"/>
            <a:r>
              <a:rPr lang="en-US"/>
              <a:t>Title</a:t>
            </a:r>
          </a:p>
        </p:txBody>
      </p:sp>
      <p:sp>
        <p:nvSpPr>
          <p:cNvPr id="9" name="Text Placeholder 12">
            <a:extLst>
              <a:ext uri="{FF2B5EF4-FFF2-40B4-BE49-F238E27FC236}">
                <a16:creationId xmlns:a16="http://schemas.microsoft.com/office/drawing/2014/main" id="{6429F252-D783-EF14-F646-25DF3C9E483F}"/>
              </a:ext>
            </a:extLst>
          </p:cNvPr>
          <p:cNvSpPr>
            <a:spLocks noGrp="1"/>
          </p:cNvSpPr>
          <p:nvPr>
            <p:ph type="body" sz="quarter" idx="14" hasCustomPrompt="1"/>
          </p:nvPr>
        </p:nvSpPr>
        <p:spPr>
          <a:xfrm>
            <a:off x="595855" y="1924113"/>
            <a:ext cx="3762493" cy="496021"/>
          </a:xfrm>
        </p:spPr>
        <p:txBody>
          <a:bodyPr anchor="ctr">
            <a:noAutofit/>
          </a:bodyPr>
          <a:lstStyle>
            <a:lvl1pPr algn="ctr">
              <a:spcBef>
                <a:spcPts val="0"/>
              </a:spcBef>
              <a:defRPr sz="1800" b="0">
                <a:solidFill>
                  <a:schemeClr val="tx2"/>
                </a:solidFill>
                <a:latin typeface="+mn-lt"/>
              </a:defRPr>
            </a:lvl1pPr>
          </a:lstStyle>
          <a:p>
            <a:pPr lvl="0"/>
            <a:r>
              <a:rPr lang="en-US"/>
              <a:t>Text</a:t>
            </a:r>
          </a:p>
        </p:txBody>
      </p:sp>
      <p:sp>
        <p:nvSpPr>
          <p:cNvPr id="27" name="Rectangle 26">
            <a:extLst>
              <a:ext uri="{FF2B5EF4-FFF2-40B4-BE49-F238E27FC236}">
                <a16:creationId xmlns:a16="http://schemas.microsoft.com/office/drawing/2014/main" id="{1BBE704F-D0D5-06E3-0897-02D1C0934458}"/>
              </a:ext>
            </a:extLst>
          </p:cNvPr>
          <p:cNvSpPr/>
          <p:nvPr userDrawn="1"/>
        </p:nvSpPr>
        <p:spPr>
          <a:xfrm>
            <a:off x="11163299" y="0"/>
            <a:ext cx="728663" cy="72866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 Placeholder 12">
            <a:extLst>
              <a:ext uri="{FF2B5EF4-FFF2-40B4-BE49-F238E27FC236}">
                <a16:creationId xmlns:a16="http://schemas.microsoft.com/office/drawing/2014/main" id="{918228D1-9DAB-BC94-7E02-13A113043E4F}"/>
              </a:ext>
            </a:extLst>
          </p:cNvPr>
          <p:cNvSpPr>
            <a:spLocks noGrp="1"/>
          </p:cNvSpPr>
          <p:nvPr>
            <p:ph type="body" sz="quarter" idx="15" hasCustomPrompt="1"/>
          </p:nvPr>
        </p:nvSpPr>
        <p:spPr>
          <a:xfrm>
            <a:off x="595855" y="2613623"/>
            <a:ext cx="3762493" cy="352024"/>
          </a:xfrm>
          <a:solidFill>
            <a:schemeClr val="accent1"/>
          </a:solidFill>
        </p:spPr>
        <p:txBody>
          <a:bodyPr anchor="ctr">
            <a:noAutofit/>
          </a:bodyPr>
          <a:lstStyle>
            <a:lvl1pPr algn="ctr">
              <a:defRPr sz="1600" b="1">
                <a:solidFill>
                  <a:schemeClr val="bg1"/>
                </a:solidFill>
                <a:latin typeface="+mj-lt"/>
              </a:defRPr>
            </a:lvl1pPr>
          </a:lstStyle>
          <a:p>
            <a:pPr lvl="0"/>
            <a:r>
              <a:rPr lang="en-US"/>
              <a:t>Title</a:t>
            </a:r>
          </a:p>
        </p:txBody>
      </p:sp>
      <p:sp>
        <p:nvSpPr>
          <p:cNvPr id="7" name="Text Placeholder 12">
            <a:extLst>
              <a:ext uri="{FF2B5EF4-FFF2-40B4-BE49-F238E27FC236}">
                <a16:creationId xmlns:a16="http://schemas.microsoft.com/office/drawing/2014/main" id="{E4E668C3-6CA0-B292-49BC-42EC601DBCB9}"/>
              </a:ext>
            </a:extLst>
          </p:cNvPr>
          <p:cNvSpPr>
            <a:spLocks noGrp="1"/>
          </p:cNvSpPr>
          <p:nvPr>
            <p:ph type="body" sz="quarter" idx="16" hasCustomPrompt="1"/>
          </p:nvPr>
        </p:nvSpPr>
        <p:spPr>
          <a:xfrm>
            <a:off x="595855" y="2975034"/>
            <a:ext cx="3762493" cy="496021"/>
          </a:xfrm>
        </p:spPr>
        <p:txBody>
          <a:bodyPr anchor="ctr">
            <a:noAutofit/>
          </a:bodyPr>
          <a:lstStyle>
            <a:lvl1pPr algn="ctr">
              <a:spcBef>
                <a:spcPts val="0"/>
              </a:spcBef>
              <a:defRPr sz="1800" b="0">
                <a:solidFill>
                  <a:schemeClr val="tx2"/>
                </a:solidFill>
                <a:latin typeface="+mn-lt"/>
              </a:defRPr>
            </a:lvl1pPr>
          </a:lstStyle>
          <a:p>
            <a:pPr lvl="0"/>
            <a:r>
              <a:rPr lang="en-US"/>
              <a:t>Text</a:t>
            </a:r>
          </a:p>
        </p:txBody>
      </p:sp>
      <p:sp>
        <p:nvSpPr>
          <p:cNvPr id="10" name="Text Placeholder 12">
            <a:extLst>
              <a:ext uri="{FF2B5EF4-FFF2-40B4-BE49-F238E27FC236}">
                <a16:creationId xmlns:a16="http://schemas.microsoft.com/office/drawing/2014/main" id="{3ED902E9-E672-7EDB-F65F-93A806663BCB}"/>
              </a:ext>
            </a:extLst>
          </p:cNvPr>
          <p:cNvSpPr>
            <a:spLocks noGrp="1"/>
          </p:cNvSpPr>
          <p:nvPr>
            <p:ph type="body" sz="quarter" idx="17" hasCustomPrompt="1"/>
          </p:nvPr>
        </p:nvSpPr>
        <p:spPr>
          <a:xfrm>
            <a:off x="595855" y="3664544"/>
            <a:ext cx="3762493" cy="352024"/>
          </a:xfrm>
          <a:solidFill>
            <a:schemeClr val="accent1"/>
          </a:solidFill>
        </p:spPr>
        <p:txBody>
          <a:bodyPr anchor="ctr">
            <a:noAutofit/>
          </a:bodyPr>
          <a:lstStyle>
            <a:lvl1pPr algn="ctr">
              <a:defRPr sz="1600" b="1">
                <a:solidFill>
                  <a:schemeClr val="bg1"/>
                </a:solidFill>
                <a:latin typeface="+mj-lt"/>
              </a:defRPr>
            </a:lvl1pPr>
          </a:lstStyle>
          <a:p>
            <a:pPr lvl="0"/>
            <a:r>
              <a:rPr lang="en-US"/>
              <a:t>Title</a:t>
            </a:r>
          </a:p>
        </p:txBody>
      </p:sp>
      <p:sp>
        <p:nvSpPr>
          <p:cNvPr id="11" name="Text Placeholder 12">
            <a:extLst>
              <a:ext uri="{FF2B5EF4-FFF2-40B4-BE49-F238E27FC236}">
                <a16:creationId xmlns:a16="http://schemas.microsoft.com/office/drawing/2014/main" id="{00181F03-A6AF-8924-F1D2-E0D92A1CBC65}"/>
              </a:ext>
            </a:extLst>
          </p:cNvPr>
          <p:cNvSpPr>
            <a:spLocks noGrp="1"/>
          </p:cNvSpPr>
          <p:nvPr>
            <p:ph type="body" sz="quarter" idx="18" hasCustomPrompt="1"/>
          </p:nvPr>
        </p:nvSpPr>
        <p:spPr>
          <a:xfrm>
            <a:off x="595855" y="4025955"/>
            <a:ext cx="3762493" cy="496021"/>
          </a:xfrm>
        </p:spPr>
        <p:txBody>
          <a:bodyPr anchor="ctr">
            <a:noAutofit/>
          </a:bodyPr>
          <a:lstStyle>
            <a:lvl1pPr algn="ctr">
              <a:spcBef>
                <a:spcPts val="0"/>
              </a:spcBef>
              <a:defRPr sz="1800" b="0">
                <a:solidFill>
                  <a:schemeClr val="tx2"/>
                </a:solidFill>
                <a:latin typeface="+mn-lt"/>
              </a:defRPr>
            </a:lvl1pPr>
          </a:lstStyle>
          <a:p>
            <a:pPr lvl="0"/>
            <a:r>
              <a:rPr lang="en-US"/>
              <a:t>Text</a:t>
            </a:r>
          </a:p>
        </p:txBody>
      </p:sp>
      <p:sp>
        <p:nvSpPr>
          <p:cNvPr id="13" name="Text Placeholder 12">
            <a:extLst>
              <a:ext uri="{FF2B5EF4-FFF2-40B4-BE49-F238E27FC236}">
                <a16:creationId xmlns:a16="http://schemas.microsoft.com/office/drawing/2014/main" id="{EB783E26-394C-75BF-1025-C8448F6439BB}"/>
              </a:ext>
            </a:extLst>
          </p:cNvPr>
          <p:cNvSpPr>
            <a:spLocks noGrp="1"/>
          </p:cNvSpPr>
          <p:nvPr>
            <p:ph type="body" sz="quarter" idx="19" hasCustomPrompt="1"/>
          </p:nvPr>
        </p:nvSpPr>
        <p:spPr>
          <a:xfrm>
            <a:off x="595855" y="4715465"/>
            <a:ext cx="3762493" cy="352024"/>
          </a:xfrm>
          <a:solidFill>
            <a:schemeClr val="accent1"/>
          </a:solidFill>
        </p:spPr>
        <p:txBody>
          <a:bodyPr anchor="ctr">
            <a:noAutofit/>
          </a:bodyPr>
          <a:lstStyle>
            <a:lvl1pPr algn="ctr">
              <a:defRPr sz="1600" b="1">
                <a:solidFill>
                  <a:schemeClr val="bg1"/>
                </a:solidFill>
                <a:latin typeface="+mj-lt"/>
              </a:defRPr>
            </a:lvl1pPr>
          </a:lstStyle>
          <a:p>
            <a:pPr lvl="0"/>
            <a:r>
              <a:rPr lang="en-US"/>
              <a:t>Title</a:t>
            </a:r>
          </a:p>
        </p:txBody>
      </p:sp>
      <p:sp>
        <p:nvSpPr>
          <p:cNvPr id="14" name="Text Placeholder 12">
            <a:extLst>
              <a:ext uri="{FF2B5EF4-FFF2-40B4-BE49-F238E27FC236}">
                <a16:creationId xmlns:a16="http://schemas.microsoft.com/office/drawing/2014/main" id="{11F4F052-A9E1-B0B9-228C-1AB4D085E964}"/>
              </a:ext>
            </a:extLst>
          </p:cNvPr>
          <p:cNvSpPr>
            <a:spLocks noGrp="1"/>
          </p:cNvSpPr>
          <p:nvPr>
            <p:ph type="body" sz="quarter" idx="20" hasCustomPrompt="1"/>
          </p:nvPr>
        </p:nvSpPr>
        <p:spPr>
          <a:xfrm>
            <a:off x="595855" y="5076876"/>
            <a:ext cx="3762493" cy="496021"/>
          </a:xfrm>
        </p:spPr>
        <p:txBody>
          <a:bodyPr anchor="ctr">
            <a:noAutofit/>
          </a:bodyPr>
          <a:lstStyle>
            <a:lvl1pPr algn="ctr">
              <a:spcBef>
                <a:spcPts val="0"/>
              </a:spcBef>
              <a:defRPr sz="1800" b="0">
                <a:solidFill>
                  <a:schemeClr val="tx2"/>
                </a:solidFill>
                <a:latin typeface="+mn-lt"/>
              </a:defRPr>
            </a:lvl1pPr>
          </a:lstStyle>
          <a:p>
            <a:pPr lvl="0"/>
            <a:r>
              <a:rPr lang="en-US"/>
              <a:t>Text</a:t>
            </a:r>
          </a:p>
        </p:txBody>
      </p:sp>
    </p:spTree>
    <p:extLst>
      <p:ext uri="{BB962C8B-B14F-4D97-AF65-F5344CB8AC3E}">
        <p14:creationId xmlns:p14="http://schemas.microsoft.com/office/powerpoint/2010/main" val="4010017959"/>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18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lumMod val="95000"/>
            <a:alpha val="30000"/>
          </a:schemeClr>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74BF85B-9BAE-D237-19D8-1F1D72CEE448}"/>
              </a:ext>
            </a:extLst>
          </p:cNvPr>
          <p:cNvGrpSpPr/>
          <p:nvPr userDrawn="1"/>
        </p:nvGrpSpPr>
        <p:grpSpPr>
          <a:xfrm>
            <a:off x="0" y="0"/>
            <a:ext cx="12192000" cy="4327186"/>
            <a:chOff x="0" y="0"/>
            <a:chExt cx="12192000" cy="4327186"/>
          </a:xfrm>
        </p:grpSpPr>
        <p:grpSp>
          <p:nvGrpSpPr>
            <p:cNvPr id="3" name="Group 2">
              <a:extLst>
                <a:ext uri="{FF2B5EF4-FFF2-40B4-BE49-F238E27FC236}">
                  <a16:creationId xmlns:a16="http://schemas.microsoft.com/office/drawing/2014/main" id="{FF905660-4CA9-2213-9CD0-48069EF8BAA5}"/>
                </a:ext>
              </a:extLst>
            </p:cNvPr>
            <p:cNvGrpSpPr/>
            <p:nvPr userDrawn="1"/>
          </p:nvGrpSpPr>
          <p:grpSpPr>
            <a:xfrm>
              <a:off x="0" y="0"/>
              <a:ext cx="12192000" cy="4327186"/>
              <a:chOff x="0" y="0"/>
              <a:chExt cx="12192000" cy="4327186"/>
            </a:xfrm>
          </p:grpSpPr>
          <p:pic>
            <p:nvPicPr>
              <p:cNvPr id="2" name="Picture Placeholder 5">
                <a:extLst>
                  <a:ext uri="{FF2B5EF4-FFF2-40B4-BE49-F238E27FC236}">
                    <a16:creationId xmlns:a16="http://schemas.microsoft.com/office/drawing/2014/main" id="{1DE2F1B0-3AB0-C0C1-9EAC-0E94DB2139DB}"/>
                  </a:ext>
                </a:extLst>
              </p:cNvPr>
              <p:cNvPicPr>
                <a:picLocks noChangeAspect="1"/>
              </p:cNvPicPr>
              <p:nvPr userDrawn="1"/>
            </p:nvPicPr>
            <p:blipFill rotWithShape="1">
              <a:blip r:embed="rId2" cstate="email">
                <a:duotone>
                  <a:prstClr val="black"/>
                  <a:schemeClr val="accent4">
                    <a:tint val="45000"/>
                    <a:satMod val="400000"/>
                  </a:schemeClr>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a:off x="0" y="105507"/>
                <a:ext cx="12192000" cy="4221679"/>
              </a:xfrm>
              <a:prstGeom prst="rect">
                <a:avLst/>
              </a:prstGeom>
            </p:spPr>
          </p:pic>
          <p:sp>
            <p:nvSpPr>
              <p:cNvPr id="92" name="Rectangle 91">
                <a:extLst>
                  <a:ext uri="{FF2B5EF4-FFF2-40B4-BE49-F238E27FC236}">
                    <a16:creationId xmlns:a16="http://schemas.microsoft.com/office/drawing/2014/main" id="{3C88A3B6-CDC3-79BE-5174-024BC2276143}"/>
                  </a:ext>
                </a:extLst>
              </p:cNvPr>
              <p:cNvSpPr/>
              <p:nvPr userDrawn="1"/>
            </p:nvSpPr>
            <p:spPr>
              <a:xfrm>
                <a:off x="0" y="0"/>
                <a:ext cx="12192000" cy="10550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bg1">
                      <a:lumMod val="85000"/>
                    </a:schemeClr>
                  </a:solidFill>
                </a:endParaRPr>
              </a:p>
            </p:txBody>
          </p:sp>
        </p:grpSp>
        <p:sp>
          <p:nvSpPr>
            <p:cNvPr id="7" name="Rectangle 6">
              <a:extLst>
                <a:ext uri="{FF2B5EF4-FFF2-40B4-BE49-F238E27FC236}">
                  <a16:creationId xmlns:a16="http://schemas.microsoft.com/office/drawing/2014/main" id="{2811BD8D-E88F-E201-2119-B3FDE2DC82D8}"/>
                </a:ext>
              </a:extLst>
            </p:cNvPr>
            <p:cNvSpPr/>
            <p:nvPr userDrawn="1"/>
          </p:nvSpPr>
          <p:spPr>
            <a:xfrm>
              <a:off x="714514" y="105507"/>
              <a:ext cx="4221679" cy="4221679"/>
            </a:xfrm>
            <a:prstGeom prst="rect">
              <a:avLst/>
            </a:prstGeom>
            <a:solidFill>
              <a:srgbClr val="E0A230">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Freeform: Shape 7">
              <a:extLst>
                <a:ext uri="{FF2B5EF4-FFF2-40B4-BE49-F238E27FC236}">
                  <a16:creationId xmlns:a16="http://schemas.microsoft.com/office/drawing/2014/main" id="{99FFC636-BE16-A2BD-80C8-8969AC5FD74F}"/>
                </a:ext>
              </a:extLst>
            </p:cNvPr>
            <p:cNvSpPr/>
            <p:nvPr userDrawn="1"/>
          </p:nvSpPr>
          <p:spPr>
            <a:xfrm>
              <a:off x="1153773" y="105507"/>
              <a:ext cx="3782420" cy="4221679"/>
            </a:xfrm>
            <a:custGeom>
              <a:avLst/>
              <a:gdLst>
                <a:gd name="connsiteX0" fmla="*/ 774163 w 2784877"/>
                <a:gd name="connsiteY0" fmla="*/ 0 h 3108290"/>
                <a:gd name="connsiteX1" fmla="*/ 2784877 w 2784877"/>
                <a:gd name="connsiteY1" fmla="*/ 0 h 3108290"/>
                <a:gd name="connsiteX2" fmla="*/ 2784877 w 2784877"/>
                <a:gd name="connsiteY2" fmla="*/ 393479 h 3108290"/>
                <a:gd name="connsiteX3" fmla="*/ 2637839 w 2784877"/>
                <a:gd name="connsiteY3" fmla="*/ 400897 h 3108290"/>
                <a:gd name="connsiteX4" fmla="*/ 1260544 w 2784877"/>
                <a:gd name="connsiteY4" fmla="*/ 1925934 h 3108290"/>
                <a:gd name="connsiteX5" fmla="*/ 1709870 w 2784877"/>
                <a:gd name="connsiteY5" fmla="*/ 3009914 h 3108290"/>
                <a:gd name="connsiteX6" fmla="*/ 1818198 w 2784877"/>
                <a:gd name="connsiteY6" fmla="*/ 3108290 h 3108290"/>
                <a:gd name="connsiteX7" fmla="*/ 265544 w 2784877"/>
                <a:gd name="connsiteY7" fmla="*/ 3108290 h 3108290"/>
                <a:gd name="connsiteX8" fmla="*/ 219597 w 2784877"/>
                <a:gd name="connsiteY8" fmla="*/ 3012975 h 3108290"/>
                <a:gd name="connsiteX9" fmla="*/ 0 w 2784877"/>
                <a:gd name="connsiteY9" fmla="*/ 1925934 h 3108290"/>
                <a:gd name="connsiteX10" fmla="*/ 638118 w 2784877"/>
                <a:gd name="connsiteY10" fmla="*/ 149571 h 310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4877" h="3108290">
                  <a:moveTo>
                    <a:pt x="774163" y="0"/>
                  </a:moveTo>
                  <a:lnTo>
                    <a:pt x="2784877" y="0"/>
                  </a:lnTo>
                  <a:lnTo>
                    <a:pt x="2784877" y="393479"/>
                  </a:lnTo>
                  <a:lnTo>
                    <a:pt x="2637839" y="400897"/>
                  </a:lnTo>
                  <a:cubicBezTo>
                    <a:pt x="1864190" y="479394"/>
                    <a:pt x="1260544" y="1132172"/>
                    <a:pt x="1260544" y="1925934"/>
                  </a:cubicBezTo>
                  <a:cubicBezTo>
                    <a:pt x="1260544" y="2349273"/>
                    <a:pt x="1432248" y="2732511"/>
                    <a:pt x="1709870" y="3009914"/>
                  </a:cubicBezTo>
                  <a:lnTo>
                    <a:pt x="1818198" y="3108290"/>
                  </a:lnTo>
                  <a:lnTo>
                    <a:pt x="265544" y="3108290"/>
                  </a:lnTo>
                  <a:lnTo>
                    <a:pt x="219597" y="3012975"/>
                  </a:lnTo>
                  <a:cubicBezTo>
                    <a:pt x="78191" y="2678877"/>
                    <a:pt x="0" y="2311542"/>
                    <a:pt x="0" y="1925934"/>
                  </a:cubicBezTo>
                  <a:cubicBezTo>
                    <a:pt x="0" y="1251119"/>
                    <a:pt x="239460" y="632266"/>
                    <a:pt x="638118" y="149571"/>
                  </a:cubicBezTo>
                  <a:close/>
                </a:path>
              </a:pathLst>
            </a:custGeom>
            <a:solidFill>
              <a:srgbClr val="9366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CA"/>
            </a:p>
          </p:txBody>
        </p:sp>
      </p:grpSp>
      <p:sp>
        <p:nvSpPr>
          <p:cNvPr id="63" name="Text Placeholder 62">
            <a:extLst>
              <a:ext uri="{FF2B5EF4-FFF2-40B4-BE49-F238E27FC236}">
                <a16:creationId xmlns:a16="http://schemas.microsoft.com/office/drawing/2014/main" id="{8140E006-E328-526C-6516-54827021C6C8}"/>
              </a:ext>
            </a:extLst>
          </p:cNvPr>
          <p:cNvSpPr>
            <a:spLocks noGrp="1"/>
          </p:cNvSpPr>
          <p:nvPr userDrawn="1">
            <p:ph type="body" sz="quarter" idx="10" hasCustomPrompt="1"/>
          </p:nvPr>
        </p:nvSpPr>
        <p:spPr>
          <a:xfrm>
            <a:off x="1801910" y="4963270"/>
            <a:ext cx="4221680" cy="351692"/>
          </a:xfrm>
        </p:spPr>
        <p:txBody>
          <a:bodyPr anchor="b">
            <a:noAutofit/>
          </a:bodyPr>
          <a:lstStyle>
            <a:lvl1pPr marL="0" indent="0">
              <a:spcBef>
                <a:spcPts val="0"/>
              </a:spcBef>
              <a:buNone/>
              <a:defRPr sz="2000" b="1">
                <a:solidFill>
                  <a:schemeClr val="accent1"/>
                </a:solidFill>
                <a:latin typeface="Century Gothic" panose="020B0502020202020204" pitchFamily="34" charset="0"/>
              </a:defRPr>
            </a:lvl1pPr>
          </a:lstStyle>
          <a:p>
            <a:pPr lvl="0"/>
            <a:r>
              <a:rPr lang="en-US"/>
              <a:t>Title Header 1</a:t>
            </a:r>
            <a:endParaRPr lang="en-CA"/>
          </a:p>
        </p:txBody>
      </p:sp>
      <p:sp>
        <p:nvSpPr>
          <p:cNvPr id="65" name="Text Placeholder 62">
            <a:extLst>
              <a:ext uri="{FF2B5EF4-FFF2-40B4-BE49-F238E27FC236}">
                <a16:creationId xmlns:a16="http://schemas.microsoft.com/office/drawing/2014/main" id="{37EBD83B-5131-38A1-4A9B-A72AB2F0044B}"/>
              </a:ext>
            </a:extLst>
          </p:cNvPr>
          <p:cNvSpPr>
            <a:spLocks noGrp="1"/>
          </p:cNvSpPr>
          <p:nvPr userDrawn="1">
            <p:ph type="body" sz="quarter" idx="11" hasCustomPrompt="1"/>
          </p:nvPr>
        </p:nvSpPr>
        <p:spPr>
          <a:xfrm>
            <a:off x="1801910" y="5355156"/>
            <a:ext cx="4221680" cy="498424"/>
          </a:xfrm>
        </p:spPr>
        <p:txBody>
          <a:bodyPr>
            <a:noAutofit/>
          </a:bodyPr>
          <a:lstStyle>
            <a:lvl1pPr marL="0" indent="0">
              <a:spcBef>
                <a:spcPts val="0"/>
              </a:spcBef>
              <a:buNone/>
              <a:defRPr sz="1400" b="0">
                <a:solidFill>
                  <a:schemeClr val="tx2"/>
                </a:solidFill>
                <a:latin typeface="+mn-lt"/>
              </a:defRPr>
            </a:lvl1pPr>
          </a:lstStyle>
          <a:p>
            <a:pPr lvl="0"/>
            <a:r>
              <a:rPr lang="en-US"/>
              <a:t>Body, 14pt</a:t>
            </a:r>
            <a:endParaRPr lang="en-CA"/>
          </a:p>
        </p:txBody>
      </p:sp>
      <p:sp>
        <p:nvSpPr>
          <p:cNvPr id="74" name="Title 73">
            <a:extLst>
              <a:ext uri="{FF2B5EF4-FFF2-40B4-BE49-F238E27FC236}">
                <a16:creationId xmlns:a16="http://schemas.microsoft.com/office/drawing/2014/main" id="{0642A6BC-D24E-3759-8107-21E82A3B32E3}"/>
              </a:ext>
            </a:extLst>
          </p:cNvPr>
          <p:cNvSpPr>
            <a:spLocks noGrp="1"/>
          </p:cNvSpPr>
          <p:nvPr userDrawn="1">
            <p:ph type="title" hasCustomPrompt="1"/>
          </p:nvPr>
        </p:nvSpPr>
        <p:spPr>
          <a:xfrm>
            <a:off x="814999" y="2113888"/>
            <a:ext cx="10562002" cy="1315112"/>
          </a:xfrm>
        </p:spPr>
        <p:txBody>
          <a:bodyPr/>
          <a:lstStyle>
            <a:lvl1pPr algn="r">
              <a:defRPr>
                <a:solidFill>
                  <a:schemeClr val="bg1"/>
                </a:solidFill>
              </a:defRPr>
            </a:lvl1pPr>
          </a:lstStyle>
          <a:p>
            <a:r>
              <a:rPr lang="en-US"/>
              <a:t>Thank</a:t>
            </a:r>
            <a:br>
              <a:rPr lang="en-US"/>
            </a:br>
            <a:r>
              <a:rPr lang="en-US"/>
              <a:t>You!</a:t>
            </a:r>
            <a:endParaRPr lang="en-CA"/>
          </a:p>
        </p:txBody>
      </p:sp>
      <p:sp>
        <p:nvSpPr>
          <p:cNvPr id="86" name="Rectangle 85">
            <a:extLst>
              <a:ext uri="{FF2B5EF4-FFF2-40B4-BE49-F238E27FC236}">
                <a16:creationId xmlns:a16="http://schemas.microsoft.com/office/drawing/2014/main" id="{8A830D8F-9CB3-3C32-7301-AD10F95298DF}"/>
              </a:ext>
            </a:extLst>
          </p:cNvPr>
          <p:cNvSpPr/>
          <p:nvPr userDrawn="1"/>
        </p:nvSpPr>
        <p:spPr>
          <a:xfrm>
            <a:off x="0" y="6752493"/>
            <a:ext cx="12192000" cy="10550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bg1">
                  <a:lumMod val="85000"/>
                </a:schemeClr>
              </a:solidFill>
            </a:endParaRPr>
          </a:p>
        </p:txBody>
      </p:sp>
      <p:grpSp>
        <p:nvGrpSpPr>
          <p:cNvPr id="95" name="Group 94">
            <a:extLst>
              <a:ext uri="{FF2B5EF4-FFF2-40B4-BE49-F238E27FC236}">
                <a16:creationId xmlns:a16="http://schemas.microsoft.com/office/drawing/2014/main" id="{8473DF49-FCDD-D637-8281-D1E052F4C855}"/>
              </a:ext>
            </a:extLst>
          </p:cNvPr>
          <p:cNvGrpSpPr/>
          <p:nvPr userDrawn="1"/>
        </p:nvGrpSpPr>
        <p:grpSpPr>
          <a:xfrm>
            <a:off x="714515" y="4962627"/>
            <a:ext cx="890956" cy="984739"/>
            <a:chOff x="810566" y="4894231"/>
            <a:chExt cx="890956" cy="984739"/>
          </a:xfrm>
        </p:grpSpPr>
        <p:sp>
          <p:nvSpPr>
            <p:cNvPr id="72" name="Partial Circle 71">
              <a:extLst>
                <a:ext uri="{FF2B5EF4-FFF2-40B4-BE49-F238E27FC236}">
                  <a16:creationId xmlns:a16="http://schemas.microsoft.com/office/drawing/2014/main" id="{4DF2B264-0218-6F84-6DE1-3EAB1B4044CD}"/>
                </a:ext>
              </a:extLst>
            </p:cNvPr>
            <p:cNvSpPr/>
            <p:nvPr userDrawn="1"/>
          </p:nvSpPr>
          <p:spPr>
            <a:xfrm>
              <a:off x="810566" y="4988014"/>
              <a:ext cx="890956" cy="890956"/>
            </a:xfrm>
            <a:prstGeom prst="pie">
              <a:avLst>
                <a:gd name="adj1" fmla="val 3378594"/>
                <a:gd name="adj2" fmla="val 7380678"/>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59" name="Oval 58">
              <a:extLst>
                <a:ext uri="{FF2B5EF4-FFF2-40B4-BE49-F238E27FC236}">
                  <a16:creationId xmlns:a16="http://schemas.microsoft.com/office/drawing/2014/main" id="{45A0D163-27FD-2334-8912-96C6F61F22EC}"/>
                </a:ext>
              </a:extLst>
            </p:cNvPr>
            <p:cNvSpPr/>
            <p:nvPr userDrawn="1"/>
          </p:nvSpPr>
          <p:spPr>
            <a:xfrm>
              <a:off x="810568" y="4894231"/>
              <a:ext cx="890954" cy="890954"/>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4" name="Graphic 93">
              <a:extLst>
                <a:ext uri="{FF2B5EF4-FFF2-40B4-BE49-F238E27FC236}">
                  <a16:creationId xmlns:a16="http://schemas.microsoft.com/office/drawing/2014/main" id="{FC6F52AC-9B19-05A1-AA10-1B421D75B0E0}"/>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0658" y="5054321"/>
              <a:ext cx="570774" cy="570774"/>
            </a:xfrm>
            <a:prstGeom prst="rect">
              <a:avLst/>
            </a:prstGeom>
          </p:spPr>
        </p:pic>
      </p:grpSp>
      <p:pic>
        <p:nvPicPr>
          <p:cNvPr id="4" name="Picture 3">
            <a:extLst>
              <a:ext uri="{FF2B5EF4-FFF2-40B4-BE49-F238E27FC236}">
                <a16:creationId xmlns:a16="http://schemas.microsoft.com/office/drawing/2014/main" id="{110B39F9-BA9D-4EA0-7757-74FACA67F60B}"/>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8042073" y="4851795"/>
            <a:ext cx="3435412" cy="786194"/>
          </a:xfrm>
          <a:prstGeom prst="rect">
            <a:avLst/>
          </a:prstGeom>
        </p:spPr>
      </p:pic>
      <p:sp>
        <p:nvSpPr>
          <p:cNvPr id="5" name="Footer Placeholder 4">
            <a:extLst>
              <a:ext uri="{FF2B5EF4-FFF2-40B4-BE49-F238E27FC236}">
                <a16:creationId xmlns:a16="http://schemas.microsoft.com/office/drawing/2014/main" id="{BFE1DD9C-2A16-1DAE-E190-AD5838A8BBEF}"/>
              </a:ext>
            </a:extLst>
          </p:cNvPr>
          <p:cNvSpPr>
            <a:spLocks noGrp="1"/>
          </p:cNvSpPr>
          <p:nvPr>
            <p:ph type="ftr" sz="quarter" idx="3"/>
          </p:nvPr>
        </p:nvSpPr>
        <p:spPr>
          <a:xfrm>
            <a:off x="8133600" y="5976674"/>
            <a:ext cx="3243401" cy="251209"/>
          </a:xfrm>
          <a:prstGeom prst="rect">
            <a:avLst/>
          </a:prstGeom>
        </p:spPr>
        <p:txBody>
          <a:bodyPr vert="horz" lIns="91440" tIns="45720" rIns="91440" bIns="45720" rtlCol="0" anchor="t"/>
          <a:lstStyle>
            <a:lvl1pPr algn="r">
              <a:defRPr sz="1000">
                <a:solidFill>
                  <a:schemeClr val="accent1"/>
                </a:solidFill>
              </a:defRPr>
            </a:lvl1pPr>
          </a:lstStyle>
          <a:p>
            <a:r>
              <a:rPr lang="en-US"/>
              <a:t>© Copyright 2025 Galiano Gold. All rights reserved.</a:t>
            </a:r>
            <a:endParaRPr lang="en-CA"/>
          </a:p>
        </p:txBody>
      </p:sp>
      <p:sp>
        <p:nvSpPr>
          <p:cNvPr id="6" name="Date Placeholder 3">
            <a:extLst>
              <a:ext uri="{FF2B5EF4-FFF2-40B4-BE49-F238E27FC236}">
                <a16:creationId xmlns:a16="http://schemas.microsoft.com/office/drawing/2014/main" id="{09CAA681-BAE1-1FC3-7B7A-9BF28E997173}"/>
              </a:ext>
            </a:extLst>
          </p:cNvPr>
          <p:cNvSpPr>
            <a:spLocks noGrp="1"/>
          </p:cNvSpPr>
          <p:nvPr>
            <p:ph type="dt" sz="half" idx="2"/>
          </p:nvPr>
        </p:nvSpPr>
        <p:spPr>
          <a:xfrm>
            <a:off x="8133600" y="5725464"/>
            <a:ext cx="3243401" cy="251209"/>
          </a:xfrm>
          <a:prstGeom prst="rect">
            <a:avLst/>
          </a:prstGeom>
          <a:noFill/>
        </p:spPr>
        <p:txBody>
          <a:bodyPr vert="horz" lIns="91440" tIns="45720" rIns="91440" bIns="45720" rtlCol="0" anchor="b"/>
          <a:lstStyle>
            <a:lvl1pPr algn="r">
              <a:defRPr lang="en-CA" sz="1200" b="1" smtClean="0">
                <a:solidFill>
                  <a:schemeClr val="accent2"/>
                </a:solidFill>
                <a:latin typeface="+mj-lt"/>
              </a:defRPr>
            </a:lvl1pPr>
          </a:lstStyle>
          <a:p>
            <a:endParaRPr lang="en-CA"/>
          </a:p>
        </p:txBody>
      </p:sp>
    </p:spTree>
    <p:extLst>
      <p:ext uri="{BB962C8B-B14F-4D97-AF65-F5344CB8AC3E}">
        <p14:creationId xmlns:p14="http://schemas.microsoft.com/office/powerpoint/2010/main" val="39108966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7_Title Slide">
    <p:bg>
      <p:bgPr>
        <a:solidFill>
          <a:schemeClr val="bg1">
            <a:lumMod val="95000"/>
            <a:alpha val="40000"/>
          </a:schemeClr>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26B1489B-0BDE-D171-87FD-A85016043F28}"/>
              </a:ext>
            </a:extLst>
          </p:cNvPr>
          <p:cNvSpPr/>
          <p:nvPr/>
        </p:nvSpPr>
        <p:spPr>
          <a:xfrm flipH="1">
            <a:off x="-1" y="36405"/>
            <a:ext cx="1543210" cy="3628585"/>
          </a:xfrm>
          <a:custGeom>
            <a:avLst/>
            <a:gdLst>
              <a:gd name="connsiteX0" fmla="*/ 2131872 w 2131872"/>
              <a:gd name="connsiteY0" fmla="*/ 0 h 5012716"/>
              <a:gd name="connsiteX1" fmla="*/ 2031867 w 2131872"/>
              <a:gd name="connsiteY1" fmla="*/ 15247 h 5012716"/>
              <a:gd name="connsiteX2" fmla="*/ 0 w 2131872"/>
              <a:gd name="connsiteY2" fmla="*/ 2506358 h 5012716"/>
              <a:gd name="connsiteX3" fmla="*/ 2031867 w 2131872"/>
              <a:gd name="connsiteY3" fmla="*/ 4997469 h 5012716"/>
              <a:gd name="connsiteX4" fmla="*/ 2131872 w 2131872"/>
              <a:gd name="connsiteY4" fmla="*/ 5012716 h 5012716"/>
              <a:gd name="connsiteX5" fmla="*/ 2131872 w 2131872"/>
              <a:gd name="connsiteY5" fmla="*/ 3840115 h 5012716"/>
              <a:gd name="connsiteX6" fmla="*/ 2129343 w 2131872"/>
              <a:gd name="connsiteY6" fmla="*/ 3839465 h 5012716"/>
              <a:gd name="connsiteX7" fmla="*/ 1147813 w 2131872"/>
              <a:gd name="connsiteY7" fmla="*/ 2506358 h 5012716"/>
              <a:gd name="connsiteX8" fmla="*/ 2129343 w 2131872"/>
              <a:gd name="connsiteY8" fmla="*/ 1173251 h 5012716"/>
              <a:gd name="connsiteX9" fmla="*/ 2131872 w 2131872"/>
              <a:gd name="connsiteY9" fmla="*/ 1172601 h 501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872" h="5012716">
                <a:moveTo>
                  <a:pt x="2131872" y="0"/>
                </a:moveTo>
                <a:lnTo>
                  <a:pt x="2031867" y="15247"/>
                </a:lnTo>
                <a:cubicBezTo>
                  <a:pt x="872179" y="252322"/>
                  <a:pt x="0" y="1277428"/>
                  <a:pt x="0" y="2506358"/>
                </a:cubicBezTo>
                <a:cubicBezTo>
                  <a:pt x="0" y="3735289"/>
                  <a:pt x="872179" y="4760395"/>
                  <a:pt x="2031867" y="4997469"/>
                </a:cubicBezTo>
                <a:lnTo>
                  <a:pt x="2131872" y="5012716"/>
                </a:lnTo>
                <a:lnTo>
                  <a:pt x="2131872" y="3840115"/>
                </a:lnTo>
                <a:lnTo>
                  <a:pt x="2129343" y="3839465"/>
                </a:lnTo>
                <a:cubicBezTo>
                  <a:pt x="1560670" y="3662744"/>
                  <a:pt x="1147813" y="3132763"/>
                  <a:pt x="1147813" y="2506358"/>
                </a:cubicBezTo>
                <a:cubicBezTo>
                  <a:pt x="1147813" y="1879953"/>
                  <a:pt x="1560670" y="1349972"/>
                  <a:pt x="2129343" y="1173251"/>
                </a:cubicBezTo>
                <a:lnTo>
                  <a:pt x="2131872" y="1172601"/>
                </a:lnTo>
                <a:close/>
              </a:path>
            </a:pathLst>
          </a:custGeom>
          <a:solidFill>
            <a:schemeClr val="bg1"/>
          </a:solidFill>
          <a:ln w="360" cap="flat">
            <a:noFill/>
            <a:prstDash val="solid"/>
            <a:miter/>
          </a:ln>
          <a:effectLst>
            <a:outerShdw blurRad="25400" dist="25400" dir="2700000" algn="tl" rotWithShape="0">
              <a:schemeClr val="bg1">
                <a:lumMod val="75000"/>
                <a:alpha val="5000"/>
              </a:schemeClr>
            </a:outerShdw>
          </a:effectLst>
        </p:spPr>
        <p:txBody>
          <a:bodyPr rtlCol="0" anchor="ctr"/>
          <a:lstStyle/>
          <a:p>
            <a:endParaRPr lang="en-CA"/>
          </a:p>
        </p:txBody>
      </p:sp>
      <p:sp>
        <p:nvSpPr>
          <p:cNvPr id="2" name="Title 73">
            <a:extLst>
              <a:ext uri="{FF2B5EF4-FFF2-40B4-BE49-F238E27FC236}">
                <a16:creationId xmlns:a16="http://schemas.microsoft.com/office/drawing/2014/main" id="{D4AF0B0C-FA20-E160-AD12-F7F229968799}"/>
              </a:ext>
            </a:extLst>
          </p:cNvPr>
          <p:cNvSpPr>
            <a:spLocks noGrp="1"/>
          </p:cNvSpPr>
          <p:nvPr>
            <p:ph type="title" hasCustomPrompt="1"/>
          </p:nvPr>
        </p:nvSpPr>
        <p:spPr>
          <a:xfrm>
            <a:off x="300038" y="258011"/>
            <a:ext cx="8654492" cy="470652"/>
          </a:xfrm>
        </p:spPr>
        <p:txBody>
          <a:bodyPr anchor="t">
            <a:normAutofit/>
          </a:bodyPr>
          <a:lstStyle>
            <a:lvl1pPr algn="l">
              <a:defRPr sz="2400">
                <a:solidFill>
                  <a:schemeClr val="accent1"/>
                </a:solidFill>
              </a:defRPr>
            </a:lvl1pPr>
          </a:lstStyle>
          <a:p>
            <a:r>
              <a:rPr lang="en-US"/>
              <a:t>Slide Title</a:t>
            </a:r>
          </a:p>
        </p:txBody>
      </p:sp>
      <p:sp>
        <p:nvSpPr>
          <p:cNvPr id="12" name="Footer Placeholder 4">
            <a:extLst>
              <a:ext uri="{FF2B5EF4-FFF2-40B4-BE49-F238E27FC236}">
                <a16:creationId xmlns:a16="http://schemas.microsoft.com/office/drawing/2014/main" id="{2AD7CE13-2774-24A7-ACD4-8AAA55C541E2}"/>
              </a:ext>
            </a:extLst>
          </p:cNvPr>
          <p:cNvSpPr>
            <a:spLocks noGrp="1"/>
          </p:cNvSpPr>
          <p:nvPr>
            <p:ph type="ftr" sz="quarter" idx="3"/>
          </p:nvPr>
        </p:nvSpPr>
        <p:spPr>
          <a:xfrm>
            <a:off x="609600" y="6498448"/>
            <a:ext cx="3232484" cy="203082"/>
          </a:xfrm>
          <a:prstGeom prst="rect">
            <a:avLst/>
          </a:prstGeom>
          <a:noFill/>
        </p:spPr>
        <p:txBody>
          <a:bodyPr vert="horz" lIns="91440" tIns="45720" rIns="91440" bIns="45720" rtlCol="0" anchor="ctr"/>
          <a:lstStyle>
            <a:lvl1pPr algn="l">
              <a:defRPr lang="en-US" sz="700" b="0" smtClean="0">
                <a:solidFill>
                  <a:schemeClr val="tx2"/>
                </a:solidFill>
                <a:latin typeface="+mj-lt"/>
              </a:defRPr>
            </a:lvl1pPr>
          </a:lstStyle>
          <a:p>
            <a:r>
              <a:rPr lang="en-US"/>
              <a:t>© Copyright 2025 Galiano Gold. All rights reserved.</a:t>
            </a:r>
          </a:p>
        </p:txBody>
      </p:sp>
      <p:sp>
        <p:nvSpPr>
          <p:cNvPr id="15" name="Slide Number Placeholder 5">
            <a:extLst>
              <a:ext uri="{FF2B5EF4-FFF2-40B4-BE49-F238E27FC236}">
                <a16:creationId xmlns:a16="http://schemas.microsoft.com/office/drawing/2014/main" id="{1FA04DF1-5DEE-15BD-BCF8-B8E948E473A2}"/>
              </a:ext>
            </a:extLst>
          </p:cNvPr>
          <p:cNvSpPr>
            <a:spLocks noGrp="1"/>
          </p:cNvSpPr>
          <p:nvPr>
            <p:ph type="sldNum" sz="quarter" idx="4"/>
          </p:nvPr>
        </p:nvSpPr>
        <p:spPr>
          <a:xfrm>
            <a:off x="300038" y="6498448"/>
            <a:ext cx="309562" cy="203082"/>
          </a:xfrm>
          <a:prstGeom prst="rect">
            <a:avLst/>
          </a:prstGeom>
          <a:solidFill>
            <a:schemeClr val="accent1"/>
          </a:solidFill>
        </p:spPr>
        <p:txBody>
          <a:bodyPr vert="horz" lIns="91440" tIns="45720" rIns="91440" bIns="45720" rtlCol="0" anchor="ctr"/>
          <a:lstStyle>
            <a:lvl1pPr algn="ctr">
              <a:defRPr lang="en-CA" sz="800" b="1" smtClean="0">
                <a:solidFill>
                  <a:schemeClr val="bg1"/>
                </a:solidFill>
                <a:latin typeface="+mj-lt"/>
              </a:defRPr>
            </a:lvl1pPr>
          </a:lstStyle>
          <a:p>
            <a:fld id="{2CD1318A-339D-4485-8E92-07414A5EFABE}" type="slidenum">
              <a:rPr lang="en-CA" smtClean="0"/>
              <a:pPr/>
              <a:t>‹#›</a:t>
            </a:fld>
            <a:endParaRPr lang="en-CA"/>
          </a:p>
        </p:txBody>
      </p:sp>
      <p:pic>
        <p:nvPicPr>
          <p:cNvPr id="3" name="Picture 2">
            <a:extLst>
              <a:ext uri="{FF2B5EF4-FFF2-40B4-BE49-F238E27FC236}">
                <a16:creationId xmlns:a16="http://schemas.microsoft.com/office/drawing/2014/main" id="{D3CB003C-26C7-6869-8DF7-A6A32B2FBA3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52484" y="6481046"/>
            <a:ext cx="1039478" cy="237885"/>
          </a:xfrm>
          <a:prstGeom prst="rect">
            <a:avLst/>
          </a:prstGeom>
        </p:spPr>
      </p:pic>
      <p:sp>
        <p:nvSpPr>
          <p:cNvPr id="5" name="Chart Placeholder 4">
            <a:extLst>
              <a:ext uri="{FF2B5EF4-FFF2-40B4-BE49-F238E27FC236}">
                <a16:creationId xmlns:a16="http://schemas.microsoft.com/office/drawing/2014/main" id="{D6D9387B-A3E4-202A-5899-76EA0C67DC5F}"/>
              </a:ext>
            </a:extLst>
          </p:cNvPr>
          <p:cNvSpPr>
            <a:spLocks noGrp="1"/>
          </p:cNvSpPr>
          <p:nvPr>
            <p:ph type="chart" sz="quarter" idx="10"/>
          </p:nvPr>
        </p:nvSpPr>
        <p:spPr>
          <a:xfrm>
            <a:off x="4832349" y="1285104"/>
            <a:ext cx="7059612" cy="4514448"/>
          </a:xfrm>
        </p:spPr>
        <p:txBody>
          <a:bodyPr/>
          <a:lstStyle/>
          <a:p>
            <a:endParaRPr lang="en-US"/>
          </a:p>
        </p:txBody>
      </p:sp>
      <p:sp>
        <p:nvSpPr>
          <p:cNvPr id="27" name="Rectangle 26">
            <a:extLst>
              <a:ext uri="{FF2B5EF4-FFF2-40B4-BE49-F238E27FC236}">
                <a16:creationId xmlns:a16="http://schemas.microsoft.com/office/drawing/2014/main" id="{1BBE704F-D0D5-06E3-0897-02D1C0934458}"/>
              </a:ext>
            </a:extLst>
          </p:cNvPr>
          <p:cNvSpPr/>
          <p:nvPr userDrawn="1"/>
        </p:nvSpPr>
        <p:spPr>
          <a:xfrm>
            <a:off x="11163299" y="0"/>
            <a:ext cx="728663" cy="72866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2254422"/>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189"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chemeClr val="bg1">
            <a:lumMod val="95000"/>
            <a:alpha val="40000"/>
          </a:schemeClr>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26B1489B-0BDE-D171-87FD-A85016043F28}"/>
              </a:ext>
            </a:extLst>
          </p:cNvPr>
          <p:cNvSpPr/>
          <p:nvPr/>
        </p:nvSpPr>
        <p:spPr>
          <a:xfrm flipH="1">
            <a:off x="-1" y="36405"/>
            <a:ext cx="1543210" cy="3628585"/>
          </a:xfrm>
          <a:custGeom>
            <a:avLst/>
            <a:gdLst>
              <a:gd name="connsiteX0" fmla="*/ 2131872 w 2131872"/>
              <a:gd name="connsiteY0" fmla="*/ 0 h 5012716"/>
              <a:gd name="connsiteX1" fmla="*/ 2031867 w 2131872"/>
              <a:gd name="connsiteY1" fmla="*/ 15247 h 5012716"/>
              <a:gd name="connsiteX2" fmla="*/ 0 w 2131872"/>
              <a:gd name="connsiteY2" fmla="*/ 2506358 h 5012716"/>
              <a:gd name="connsiteX3" fmla="*/ 2031867 w 2131872"/>
              <a:gd name="connsiteY3" fmla="*/ 4997469 h 5012716"/>
              <a:gd name="connsiteX4" fmla="*/ 2131872 w 2131872"/>
              <a:gd name="connsiteY4" fmla="*/ 5012716 h 5012716"/>
              <a:gd name="connsiteX5" fmla="*/ 2131872 w 2131872"/>
              <a:gd name="connsiteY5" fmla="*/ 3840115 h 5012716"/>
              <a:gd name="connsiteX6" fmla="*/ 2129343 w 2131872"/>
              <a:gd name="connsiteY6" fmla="*/ 3839465 h 5012716"/>
              <a:gd name="connsiteX7" fmla="*/ 1147813 w 2131872"/>
              <a:gd name="connsiteY7" fmla="*/ 2506358 h 5012716"/>
              <a:gd name="connsiteX8" fmla="*/ 2129343 w 2131872"/>
              <a:gd name="connsiteY8" fmla="*/ 1173251 h 5012716"/>
              <a:gd name="connsiteX9" fmla="*/ 2131872 w 2131872"/>
              <a:gd name="connsiteY9" fmla="*/ 1172601 h 501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872" h="5012716">
                <a:moveTo>
                  <a:pt x="2131872" y="0"/>
                </a:moveTo>
                <a:lnTo>
                  <a:pt x="2031867" y="15247"/>
                </a:lnTo>
                <a:cubicBezTo>
                  <a:pt x="872179" y="252322"/>
                  <a:pt x="0" y="1277428"/>
                  <a:pt x="0" y="2506358"/>
                </a:cubicBezTo>
                <a:cubicBezTo>
                  <a:pt x="0" y="3735289"/>
                  <a:pt x="872179" y="4760395"/>
                  <a:pt x="2031867" y="4997469"/>
                </a:cubicBezTo>
                <a:lnTo>
                  <a:pt x="2131872" y="5012716"/>
                </a:lnTo>
                <a:lnTo>
                  <a:pt x="2131872" y="3840115"/>
                </a:lnTo>
                <a:lnTo>
                  <a:pt x="2129343" y="3839465"/>
                </a:lnTo>
                <a:cubicBezTo>
                  <a:pt x="1560670" y="3662744"/>
                  <a:pt x="1147813" y="3132763"/>
                  <a:pt x="1147813" y="2506358"/>
                </a:cubicBezTo>
                <a:cubicBezTo>
                  <a:pt x="1147813" y="1879953"/>
                  <a:pt x="1560670" y="1349972"/>
                  <a:pt x="2129343" y="1173251"/>
                </a:cubicBezTo>
                <a:lnTo>
                  <a:pt x="2131872" y="1172601"/>
                </a:lnTo>
                <a:close/>
              </a:path>
            </a:pathLst>
          </a:custGeom>
          <a:solidFill>
            <a:schemeClr val="bg1"/>
          </a:solidFill>
          <a:ln w="360" cap="flat">
            <a:noFill/>
            <a:prstDash val="solid"/>
            <a:miter/>
          </a:ln>
          <a:effectLst>
            <a:outerShdw blurRad="25400" dist="25400" dir="2700000" algn="tl" rotWithShape="0">
              <a:schemeClr val="bg1">
                <a:lumMod val="75000"/>
                <a:alpha val="5000"/>
              </a:schemeClr>
            </a:outerShdw>
          </a:effectLst>
        </p:spPr>
        <p:txBody>
          <a:bodyPr rtlCol="0" anchor="ctr"/>
          <a:lstStyle/>
          <a:p>
            <a:endParaRPr lang="en-CA"/>
          </a:p>
        </p:txBody>
      </p:sp>
      <p:sp>
        <p:nvSpPr>
          <p:cNvPr id="2" name="Title 73">
            <a:extLst>
              <a:ext uri="{FF2B5EF4-FFF2-40B4-BE49-F238E27FC236}">
                <a16:creationId xmlns:a16="http://schemas.microsoft.com/office/drawing/2014/main" id="{D4AF0B0C-FA20-E160-AD12-F7F229968799}"/>
              </a:ext>
            </a:extLst>
          </p:cNvPr>
          <p:cNvSpPr>
            <a:spLocks noGrp="1"/>
          </p:cNvSpPr>
          <p:nvPr>
            <p:ph type="title" hasCustomPrompt="1"/>
          </p:nvPr>
        </p:nvSpPr>
        <p:spPr>
          <a:xfrm>
            <a:off x="300038" y="258011"/>
            <a:ext cx="7058848" cy="470652"/>
          </a:xfrm>
        </p:spPr>
        <p:txBody>
          <a:bodyPr anchor="t">
            <a:normAutofit/>
          </a:bodyPr>
          <a:lstStyle>
            <a:lvl1pPr algn="l">
              <a:defRPr sz="2400">
                <a:solidFill>
                  <a:schemeClr val="accent1"/>
                </a:solidFill>
              </a:defRPr>
            </a:lvl1pPr>
          </a:lstStyle>
          <a:p>
            <a:r>
              <a:rPr lang="en-US"/>
              <a:t>Slide Title</a:t>
            </a:r>
          </a:p>
        </p:txBody>
      </p:sp>
      <p:sp>
        <p:nvSpPr>
          <p:cNvPr id="12" name="Footer Placeholder 4">
            <a:extLst>
              <a:ext uri="{FF2B5EF4-FFF2-40B4-BE49-F238E27FC236}">
                <a16:creationId xmlns:a16="http://schemas.microsoft.com/office/drawing/2014/main" id="{2AD7CE13-2774-24A7-ACD4-8AAA55C541E2}"/>
              </a:ext>
            </a:extLst>
          </p:cNvPr>
          <p:cNvSpPr>
            <a:spLocks noGrp="1"/>
          </p:cNvSpPr>
          <p:nvPr>
            <p:ph type="ftr" sz="quarter" idx="3"/>
          </p:nvPr>
        </p:nvSpPr>
        <p:spPr>
          <a:xfrm>
            <a:off x="609600" y="6498448"/>
            <a:ext cx="3232484" cy="203082"/>
          </a:xfrm>
          <a:prstGeom prst="rect">
            <a:avLst/>
          </a:prstGeom>
          <a:noFill/>
        </p:spPr>
        <p:txBody>
          <a:bodyPr vert="horz" lIns="91440" tIns="45720" rIns="91440" bIns="45720" rtlCol="0" anchor="ctr"/>
          <a:lstStyle>
            <a:lvl1pPr algn="l">
              <a:defRPr lang="en-US" sz="700" b="0" smtClean="0">
                <a:solidFill>
                  <a:schemeClr val="tx2"/>
                </a:solidFill>
                <a:latin typeface="+mj-lt"/>
              </a:defRPr>
            </a:lvl1pPr>
          </a:lstStyle>
          <a:p>
            <a:r>
              <a:rPr lang="en-US"/>
              <a:t>© Copyright 2025 Galiano Gold. All rights reserved.</a:t>
            </a:r>
          </a:p>
        </p:txBody>
      </p:sp>
      <p:sp>
        <p:nvSpPr>
          <p:cNvPr id="15" name="Slide Number Placeholder 5">
            <a:extLst>
              <a:ext uri="{FF2B5EF4-FFF2-40B4-BE49-F238E27FC236}">
                <a16:creationId xmlns:a16="http://schemas.microsoft.com/office/drawing/2014/main" id="{1FA04DF1-5DEE-15BD-BCF8-B8E948E473A2}"/>
              </a:ext>
            </a:extLst>
          </p:cNvPr>
          <p:cNvSpPr>
            <a:spLocks noGrp="1"/>
          </p:cNvSpPr>
          <p:nvPr>
            <p:ph type="sldNum" sz="quarter" idx="4"/>
          </p:nvPr>
        </p:nvSpPr>
        <p:spPr>
          <a:xfrm>
            <a:off x="300038" y="6498448"/>
            <a:ext cx="309562" cy="203082"/>
          </a:xfrm>
          <a:prstGeom prst="rect">
            <a:avLst/>
          </a:prstGeom>
          <a:solidFill>
            <a:schemeClr val="accent1"/>
          </a:solidFill>
        </p:spPr>
        <p:txBody>
          <a:bodyPr vert="horz" lIns="91440" tIns="45720" rIns="91440" bIns="45720" rtlCol="0" anchor="ctr"/>
          <a:lstStyle>
            <a:lvl1pPr algn="ctr">
              <a:defRPr lang="en-CA" sz="800" b="1" smtClean="0">
                <a:solidFill>
                  <a:schemeClr val="bg1"/>
                </a:solidFill>
                <a:latin typeface="+mj-lt"/>
              </a:defRPr>
            </a:lvl1pPr>
          </a:lstStyle>
          <a:p>
            <a:fld id="{2CD1318A-339D-4485-8E92-07414A5EFABE}" type="slidenum">
              <a:rPr lang="en-CA" smtClean="0"/>
              <a:pPr/>
              <a:t>‹#›</a:t>
            </a:fld>
            <a:endParaRPr lang="en-CA"/>
          </a:p>
        </p:txBody>
      </p:sp>
      <p:pic>
        <p:nvPicPr>
          <p:cNvPr id="3" name="Picture 2">
            <a:extLst>
              <a:ext uri="{FF2B5EF4-FFF2-40B4-BE49-F238E27FC236}">
                <a16:creationId xmlns:a16="http://schemas.microsoft.com/office/drawing/2014/main" id="{D3CB003C-26C7-6869-8DF7-A6A32B2FBA3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52484" y="6481046"/>
            <a:ext cx="1039478" cy="237885"/>
          </a:xfrm>
          <a:prstGeom prst="rect">
            <a:avLst/>
          </a:prstGeom>
        </p:spPr>
      </p:pic>
      <p:sp>
        <p:nvSpPr>
          <p:cNvPr id="23" name="Rectangle 22">
            <a:extLst>
              <a:ext uri="{FF2B5EF4-FFF2-40B4-BE49-F238E27FC236}">
                <a16:creationId xmlns:a16="http://schemas.microsoft.com/office/drawing/2014/main" id="{CAC362C0-6E4F-B31D-AF33-72BA96DBC83C}"/>
              </a:ext>
            </a:extLst>
          </p:cNvPr>
          <p:cNvSpPr>
            <a:spLocks/>
          </p:cNvSpPr>
          <p:nvPr userDrawn="1"/>
        </p:nvSpPr>
        <p:spPr>
          <a:xfrm>
            <a:off x="563470" y="857078"/>
            <a:ext cx="1374630" cy="340319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 Placeholder 10">
            <a:extLst>
              <a:ext uri="{FF2B5EF4-FFF2-40B4-BE49-F238E27FC236}">
                <a16:creationId xmlns:a16="http://schemas.microsoft.com/office/drawing/2014/main" id="{7617DABA-35FF-91E8-10B2-EE3152E98E8F}"/>
              </a:ext>
            </a:extLst>
          </p:cNvPr>
          <p:cNvSpPr>
            <a:spLocks noGrp="1"/>
          </p:cNvSpPr>
          <p:nvPr>
            <p:ph type="body" sz="quarter" idx="13" hasCustomPrompt="1"/>
          </p:nvPr>
        </p:nvSpPr>
        <p:spPr>
          <a:xfrm>
            <a:off x="563472" y="854855"/>
            <a:ext cx="1374626" cy="301625"/>
          </a:xfrm>
          <a:solidFill>
            <a:schemeClr val="accent1"/>
          </a:solidFill>
        </p:spPr>
        <p:txBody>
          <a:bodyPr anchor="ctr">
            <a:noAutofit/>
          </a:bodyPr>
          <a:lstStyle>
            <a:lvl1pPr algn="ctr">
              <a:defRPr sz="1200" b="1">
                <a:solidFill>
                  <a:schemeClr val="bg1"/>
                </a:solidFill>
                <a:latin typeface="Century Gothic" panose="020B0502020202020204" pitchFamily="34" charset="0"/>
              </a:defRPr>
            </a:lvl1pPr>
          </a:lstStyle>
          <a:p>
            <a:pPr lvl="0"/>
            <a:r>
              <a:rPr lang="en-US"/>
              <a:t>Name</a:t>
            </a:r>
          </a:p>
        </p:txBody>
      </p:sp>
      <p:sp>
        <p:nvSpPr>
          <p:cNvPr id="25" name="Text Placeholder 10">
            <a:extLst>
              <a:ext uri="{FF2B5EF4-FFF2-40B4-BE49-F238E27FC236}">
                <a16:creationId xmlns:a16="http://schemas.microsoft.com/office/drawing/2014/main" id="{AFBC9047-89D4-E9B1-64FE-B8CA031CBD0C}"/>
              </a:ext>
            </a:extLst>
          </p:cNvPr>
          <p:cNvSpPr>
            <a:spLocks noGrp="1"/>
          </p:cNvSpPr>
          <p:nvPr>
            <p:ph type="body" sz="quarter" idx="14" hasCustomPrompt="1"/>
          </p:nvPr>
        </p:nvSpPr>
        <p:spPr>
          <a:xfrm>
            <a:off x="563472" y="2597727"/>
            <a:ext cx="1374626" cy="281530"/>
          </a:xfrm>
          <a:solidFill>
            <a:schemeClr val="accent2"/>
          </a:solidFill>
        </p:spPr>
        <p:txBody>
          <a:bodyPr anchor="ctr">
            <a:noAutofit/>
          </a:bodyPr>
          <a:lstStyle>
            <a:lvl1pPr algn="ctr">
              <a:defRPr sz="900" b="1">
                <a:solidFill>
                  <a:schemeClr val="bg1"/>
                </a:solidFill>
                <a:latin typeface="Century Gothic" panose="020B0502020202020204" pitchFamily="34" charset="0"/>
              </a:defRPr>
            </a:lvl1pPr>
          </a:lstStyle>
          <a:p>
            <a:pPr lvl="0"/>
            <a:r>
              <a:rPr lang="en-US"/>
              <a:t>Title</a:t>
            </a:r>
          </a:p>
        </p:txBody>
      </p:sp>
      <p:sp>
        <p:nvSpPr>
          <p:cNvPr id="26" name="Text Placeholder 21">
            <a:extLst>
              <a:ext uri="{FF2B5EF4-FFF2-40B4-BE49-F238E27FC236}">
                <a16:creationId xmlns:a16="http://schemas.microsoft.com/office/drawing/2014/main" id="{E1D92227-40BF-0008-4A6B-B79651982668}"/>
              </a:ext>
            </a:extLst>
          </p:cNvPr>
          <p:cNvSpPr>
            <a:spLocks noGrp="1"/>
          </p:cNvSpPr>
          <p:nvPr>
            <p:ph type="body" sz="quarter" idx="15"/>
          </p:nvPr>
        </p:nvSpPr>
        <p:spPr>
          <a:xfrm>
            <a:off x="563398" y="2918680"/>
            <a:ext cx="1374775" cy="1342169"/>
          </a:xfrm>
        </p:spPr>
        <p:txBody>
          <a:bodyPr anchor="t">
            <a:noAutofit/>
          </a:bodyPr>
          <a:lstStyle>
            <a:lvl1pPr marL="108000" indent="-108000">
              <a:lnSpc>
                <a:spcPct val="100000"/>
              </a:lnSpc>
              <a:spcBef>
                <a:spcPts val="0"/>
              </a:spcBef>
              <a:spcAft>
                <a:spcPts val="300"/>
              </a:spcAft>
              <a:buClr>
                <a:schemeClr val="accent1"/>
              </a:buClr>
              <a:buFont typeface="Wingdings" pitchFamily="2" charset="2"/>
              <a:buChar char="§"/>
              <a:defRPr sz="1050">
                <a:solidFill>
                  <a:schemeClr val="tx2"/>
                </a:solidFill>
              </a:defRPr>
            </a:lvl1pPr>
            <a:lvl2pPr marL="628650" indent="-171450">
              <a:buFont typeface="Arial" panose="020B0604020202020204" pitchFamily="34" charset="0"/>
              <a:buChar char="•"/>
              <a:defRPr sz="800"/>
            </a:lvl2pPr>
            <a:lvl3pPr marL="1085850" indent="-171450">
              <a:buFont typeface="Arial" panose="020B0604020202020204" pitchFamily="34" charset="0"/>
              <a:buChar char="•"/>
              <a:defRPr sz="800"/>
            </a:lvl3pPr>
            <a:lvl4pPr marL="1543050" indent="-171450">
              <a:buFont typeface="Arial" panose="020B0604020202020204" pitchFamily="34" charset="0"/>
              <a:buChar char="•"/>
              <a:defRPr sz="800"/>
            </a:lvl4pPr>
            <a:lvl5pPr marL="2000250" indent="-171450">
              <a:buFont typeface="Arial" panose="020B0604020202020204" pitchFamily="34" charset="0"/>
              <a:buChar char="•"/>
              <a:defRPr sz="800"/>
            </a:lvl5pPr>
          </a:lstStyle>
          <a:p>
            <a:pPr lvl="0"/>
            <a:r>
              <a:rPr lang="en-US"/>
              <a:t>Click to edit Master text styles</a:t>
            </a:r>
          </a:p>
        </p:txBody>
      </p:sp>
      <p:sp>
        <p:nvSpPr>
          <p:cNvPr id="27" name="Rectangle 26">
            <a:extLst>
              <a:ext uri="{FF2B5EF4-FFF2-40B4-BE49-F238E27FC236}">
                <a16:creationId xmlns:a16="http://schemas.microsoft.com/office/drawing/2014/main" id="{DC21E434-95B2-F704-6CFB-4A3BF40E3076}"/>
              </a:ext>
            </a:extLst>
          </p:cNvPr>
          <p:cNvSpPr>
            <a:spLocks/>
          </p:cNvSpPr>
          <p:nvPr userDrawn="1"/>
        </p:nvSpPr>
        <p:spPr>
          <a:xfrm>
            <a:off x="1974844" y="857078"/>
            <a:ext cx="1374630" cy="340319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Text Placeholder 10">
            <a:extLst>
              <a:ext uri="{FF2B5EF4-FFF2-40B4-BE49-F238E27FC236}">
                <a16:creationId xmlns:a16="http://schemas.microsoft.com/office/drawing/2014/main" id="{A82FE44B-98D4-E7E9-8979-E826FA40DC05}"/>
              </a:ext>
            </a:extLst>
          </p:cNvPr>
          <p:cNvSpPr>
            <a:spLocks noGrp="1"/>
          </p:cNvSpPr>
          <p:nvPr>
            <p:ph type="body" sz="quarter" idx="16" hasCustomPrompt="1"/>
          </p:nvPr>
        </p:nvSpPr>
        <p:spPr>
          <a:xfrm>
            <a:off x="1974846" y="854855"/>
            <a:ext cx="1374626" cy="301625"/>
          </a:xfrm>
          <a:solidFill>
            <a:schemeClr val="accent1"/>
          </a:solidFill>
        </p:spPr>
        <p:txBody>
          <a:bodyPr anchor="ctr">
            <a:noAutofit/>
          </a:bodyPr>
          <a:lstStyle>
            <a:lvl1pPr algn="ctr">
              <a:defRPr sz="1200" b="1">
                <a:solidFill>
                  <a:schemeClr val="bg1"/>
                </a:solidFill>
                <a:latin typeface="Century Gothic" panose="020B0502020202020204" pitchFamily="34" charset="0"/>
              </a:defRPr>
            </a:lvl1pPr>
          </a:lstStyle>
          <a:p>
            <a:pPr lvl="0"/>
            <a:r>
              <a:rPr lang="en-US"/>
              <a:t>Name</a:t>
            </a:r>
          </a:p>
        </p:txBody>
      </p:sp>
      <p:sp>
        <p:nvSpPr>
          <p:cNvPr id="30" name="Text Placeholder 10">
            <a:extLst>
              <a:ext uri="{FF2B5EF4-FFF2-40B4-BE49-F238E27FC236}">
                <a16:creationId xmlns:a16="http://schemas.microsoft.com/office/drawing/2014/main" id="{8F5D195A-AF17-2D14-51D6-6E619BB3D9D9}"/>
              </a:ext>
            </a:extLst>
          </p:cNvPr>
          <p:cNvSpPr>
            <a:spLocks noGrp="1"/>
          </p:cNvSpPr>
          <p:nvPr>
            <p:ph type="body" sz="quarter" idx="17" hasCustomPrompt="1"/>
          </p:nvPr>
        </p:nvSpPr>
        <p:spPr>
          <a:xfrm>
            <a:off x="1974846" y="2597727"/>
            <a:ext cx="1374626" cy="281530"/>
          </a:xfrm>
          <a:solidFill>
            <a:schemeClr val="accent2"/>
          </a:solidFill>
        </p:spPr>
        <p:txBody>
          <a:bodyPr anchor="ctr">
            <a:noAutofit/>
          </a:bodyPr>
          <a:lstStyle>
            <a:lvl1pPr algn="ctr">
              <a:defRPr sz="900" b="1">
                <a:solidFill>
                  <a:schemeClr val="bg1"/>
                </a:solidFill>
                <a:latin typeface="Century Gothic" panose="020B0502020202020204" pitchFamily="34" charset="0"/>
              </a:defRPr>
            </a:lvl1pPr>
          </a:lstStyle>
          <a:p>
            <a:pPr lvl="0"/>
            <a:r>
              <a:rPr lang="en-US"/>
              <a:t>Title</a:t>
            </a:r>
          </a:p>
        </p:txBody>
      </p:sp>
      <p:sp>
        <p:nvSpPr>
          <p:cNvPr id="31" name="Text Placeholder 21">
            <a:extLst>
              <a:ext uri="{FF2B5EF4-FFF2-40B4-BE49-F238E27FC236}">
                <a16:creationId xmlns:a16="http://schemas.microsoft.com/office/drawing/2014/main" id="{91942686-F895-8318-4EA6-8F1AF114347A}"/>
              </a:ext>
            </a:extLst>
          </p:cNvPr>
          <p:cNvSpPr>
            <a:spLocks noGrp="1"/>
          </p:cNvSpPr>
          <p:nvPr>
            <p:ph type="body" sz="quarter" idx="18"/>
          </p:nvPr>
        </p:nvSpPr>
        <p:spPr>
          <a:xfrm>
            <a:off x="1974772" y="2918680"/>
            <a:ext cx="1374775" cy="1342169"/>
          </a:xfrm>
        </p:spPr>
        <p:txBody>
          <a:bodyPr anchor="t">
            <a:noAutofit/>
          </a:bodyPr>
          <a:lstStyle>
            <a:lvl1pPr marL="108000" indent="-108000">
              <a:lnSpc>
                <a:spcPct val="100000"/>
              </a:lnSpc>
              <a:spcBef>
                <a:spcPts val="0"/>
              </a:spcBef>
              <a:spcAft>
                <a:spcPts val="300"/>
              </a:spcAft>
              <a:buClr>
                <a:schemeClr val="accent1"/>
              </a:buClr>
              <a:buFont typeface="Wingdings" pitchFamily="2" charset="2"/>
              <a:buChar char="§"/>
              <a:defRPr sz="1050">
                <a:solidFill>
                  <a:schemeClr val="tx2"/>
                </a:solidFill>
              </a:defRPr>
            </a:lvl1pPr>
            <a:lvl2pPr marL="628650" indent="-171450">
              <a:buFont typeface="Arial" panose="020B0604020202020204" pitchFamily="34" charset="0"/>
              <a:buChar char="•"/>
              <a:defRPr sz="800"/>
            </a:lvl2pPr>
            <a:lvl3pPr marL="1085850" indent="-171450">
              <a:buFont typeface="Arial" panose="020B0604020202020204" pitchFamily="34" charset="0"/>
              <a:buChar char="•"/>
              <a:defRPr sz="800"/>
            </a:lvl3pPr>
            <a:lvl4pPr marL="1543050" indent="-171450">
              <a:buFont typeface="Arial" panose="020B0604020202020204" pitchFamily="34" charset="0"/>
              <a:buChar char="•"/>
              <a:defRPr sz="800"/>
            </a:lvl4pPr>
            <a:lvl5pPr marL="2000250" indent="-171450">
              <a:buFont typeface="Arial" panose="020B0604020202020204" pitchFamily="34" charset="0"/>
              <a:buChar char="•"/>
              <a:defRPr sz="800"/>
            </a:lvl5pPr>
          </a:lstStyle>
          <a:p>
            <a:pPr lvl="0"/>
            <a:r>
              <a:rPr lang="en-US"/>
              <a:t>Click to edit Master text styles</a:t>
            </a:r>
          </a:p>
        </p:txBody>
      </p:sp>
      <p:sp>
        <p:nvSpPr>
          <p:cNvPr id="32" name="Rectangle 31">
            <a:extLst>
              <a:ext uri="{FF2B5EF4-FFF2-40B4-BE49-F238E27FC236}">
                <a16:creationId xmlns:a16="http://schemas.microsoft.com/office/drawing/2014/main" id="{61CC672E-8929-28DD-41D2-911E2A5E3167}"/>
              </a:ext>
            </a:extLst>
          </p:cNvPr>
          <p:cNvSpPr>
            <a:spLocks/>
          </p:cNvSpPr>
          <p:nvPr userDrawn="1"/>
        </p:nvSpPr>
        <p:spPr>
          <a:xfrm>
            <a:off x="3385926" y="857078"/>
            <a:ext cx="1374630" cy="340319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Text Placeholder 10">
            <a:extLst>
              <a:ext uri="{FF2B5EF4-FFF2-40B4-BE49-F238E27FC236}">
                <a16:creationId xmlns:a16="http://schemas.microsoft.com/office/drawing/2014/main" id="{CD55B9AE-1077-8FB9-AD89-402E3C6053F8}"/>
              </a:ext>
            </a:extLst>
          </p:cNvPr>
          <p:cNvSpPr>
            <a:spLocks noGrp="1"/>
          </p:cNvSpPr>
          <p:nvPr>
            <p:ph type="body" sz="quarter" idx="19" hasCustomPrompt="1"/>
          </p:nvPr>
        </p:nvSpPr>
        <p:spPr>
          <a:xfrm>
            <a:off x="3385928" y="854855"/>
            <a:ext cx="1374626" cy="301625"/>
          </a:xfrm>
          <a:solidFill>
            <a:schemeClr val="accent1"/>
          </a:solidFill>
        </p:spPr>
        <p:txBody>
          <a:bodyPr anchor="ctr">
            <a:noAutofit/>
          </a:bodyPr>
          <a:lstStyle>
            <a:lvl1pPr algn="ctr">
              <a:defRPr sz="1200" b="1">
                <a:solidFill>
                  <a:schemeClr val="bg1"/>
                </a:solidFill>
                <a:latin typeface="Century Gothic" panose="020B0502020202020204" pitchFamily="34" charset="0"/>
              </a:defRPr>
            </a:lvl1pPr>
          </a:lstStyle>
          <a:p>
            <a:pPr lvl="0"/>
            <a:r>
              <a:rPr lang="en-US"/>
              <a:t>Name</a:t>
            </a:r>
          </a:p>
        </p:txBody>
      </p:sp>
      <p:sp>
        <p:nvSpPr>
          <p:cNvPr id="34" name="Text Placeholder 10">
            <a:extLst>
              <a:ext uri="{FF2B5EF4-FFF2-40B4-BE49-F238E27FC236}">
                <a16:creationId xmlns:a16="http://schemas.microsoft.com/office/drawing/2014/main" id="{2600C05C-C163-CC0A-CFC3-53FF403641F6}"/>
              </a:ext>
            </a:extLst>
          </p:cNvPr>
          <p:cNvSpPr>
            <a:spLocks noGrp="1"/>
          </p:cNvSpPr>
          <p:nvPr>
            <p:ph type="body" sz="quarter" idx="20" hasCustomPrompt="1"/>
          </p:nvPr>
        </p:nvSpPr>
        <p:spPr>
          <a:xfrm>
            <a:off x="3385928" y="2597727"/>
            <a:ext cx="1374626" cy="281530"/>
          </a:xfrm>
          <a:solidFill>
            <a:schemeClr val="accent2"/>
          </a:solidFill>
        </p:spPr>
        <p:txBody>
          <a:bodyPr anchor="ctr">
            <a:noAutofit/>
          </a:bodyPr>
          <a:lstStyle>
            <a:lvl1pPr algn="ctr">
              <a:defRPr sz="900" b="1">
                <a:solidFill>
                  <a:schemeClr val="bg1"/>
                </a:solidFill>
                <a:latin typeface="Century Gothic" panose="020B0502020202020204" pitchFamily="34" charset="0"/>
              </a:defRPr>
            </a:lvl1pPr>
          </a:lstStyle>
          <a:p>
            <a:pPr lvl="0"/>
            <a:r>
              <a:rPr lang="en-US"/>
              <a:t>Title</a:t>
            </a:r>
          </a:p>
        </p:txBody>
      </p:sp>
      <p:sp>
        <p:nvSpPr>
          <p:cNvPr id="35" name="Text Placeholder 21">
            <a:extLst>
              <a:ext uri="{FF2B5EF4-FFF2-40B4-BE49-F238E27FC236}">
                <a16:creationId xmlns:a16="http://schemas.microsoft.com/office/drawing/2014/main" id="{F37F8E49-2191-F104-4EFE-B0BCAEF18205}"/>
              </a:ext>
            </a:extLst>
          </p:cNvPr>
          <p:cNvSpPr>
            <a:spLocks noGrp="1"/>
          </p:cNvSpPr>
          <p:nvPr>
            <p:ph type="body" sz="quarter" idx="21"/>
          </p:nvPr>
        </p:nvSpPr>
        <p:spPr>
          <a:xfrm>
            <a:off x="3385854" y="2918680"/>
            <a:ext cx="1374775" cy="1342169"/>
          </a:xfrm>
        </p:spPr>
        <p:txBody>
          <a:bodyPr anchor="t">
            <a:noAutofit/>
          </a:bodyPr>
          <a:lstStyle>
            <a:lvl1pPr marL="108000" indent="-108000">
              <a:lnSpc>
                <a:spcPct val="100000"/>
              </a:lnSpc>
              <a:spcBef>
                <a:spcPts val="0"/>
              </a:spcBef>
              <a:spcAft>
                <a:spcPts val="300"/>
              </a:spcAft>
              <a:buClr>
                <a:schemeClr val="accent1"/>
              </a:buClr>
              <a:buFont typeface="Wingdings" pitchFamily="2" charset="2"/>
              <a:buChar char="§"/>
              <a:defRPr sz="1050">
                <a:solidFill>
                  <a:schemeClr val="tx2"/>
                </a:solidFill>
              </a:defRPr>
            </a:lvl1pPr>
            <a:lvl2pPr marL="628650" indent="-171450">
              <a:buFont typeface="Arial" panose="020B0604020202020204" pitchFamily="34" charset="0"/>
              <a:buChar char="•"/>
              <a:defRPr sz="800"/>
            </a:lvl2pPr>
            <a:lvl3pPr marL="1085850" indent="-171450">
              <a:buFont typeface="Arial" panose="020B0604020202020204" pitchFamily="34" charset="0"/>
              <a:buChar char="•"/>
              <a:defRPr sz="800"/>
            </a:lvl3pPr>
            <a:lvl4pPr marL="1543050" indent="-171450">
              <a:buFont typeface="Arial" panose="020B0604020202020204" pitchFamily="34" charset="0"/>
              <a:buChar char="•"/>
              <a:defRPr sz="800"/>
            </a:lvl4pPr>
            <a:lvl5pPr marL="2000250" indent="-171450">
              <a:buFont typeface="Arial" panose="020B0604020202020204" pitchFamily="34" charset="0"/>
              <a:buChar char="•"/>
              <a:defRPr sz="800"/>
            </a:lvl5pPr>
          </a:lstStyle>
          <a:p>
            <a:pPr lvl="0"/>
            <a:r>
              <a:rPr lang="en-US"/>
              <a:t>Click to edit Master text styles</a:t>
            </a:r>
          </a:p>
        </p:txBody>
      </p:sp>
      <p:sp>
        <p:nvSpPr>
          <p:cNvPr id="36" name="Rectangle 35">
            <a:extLst>
              <a:ext uri="{FF2B5EF4-FFF2-40B4-BE49-F238E27FC236}">
                <a16:creationId xmlns:a16="http://schemas.microsoft.com/office/drawing/2014/main" id="{115F971F-5002-B014-D05B-08B452587AAE}"/>
              </a:ext>
            </a:extLst>
          </p:cNvPr>
          <p:cNvSpPr>
            <a:spLocks/>
          </p:cNvSpPr>
          <p:nvPr userDrawn="1"/>
        </p:nvSpPr>
        <p:spPr>
          <a:xfrm>
            <a:off x="4797008" y="857078"/>
            <a:ext cx="1374630" cy="340319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Text Placeholder 10">
            <a:extLst>
              <a:ext uri="{FF2B5EF4-FFF2-40B4-BE49-F238E27FC236}">
                <a16:creationId xmlns:a16="http://schemas.microsoft.com/office/drawing/2014/main" id="{449FA82B-93CA-19A1-F937-957E68F8B9E5}"/>
              </a:ext>
            </a:extLst>
          </p:cNvPr>
          <p:cNvSpPr>
            <a:spLocks noGrp="1"/>
          </p:cNvSpPr>
          <p:nvPr>
            <p:ph type="body" sz="quarter" idx="22" hasCustomPrompt="1"/>
          </p:nvPr>
        </p:nvSpPr>
        <p:spPr>
          <a:xfrm>
            <a:off x="4797010" y="854855"/>
            <a:ext cx="1374626" cy="301625"/>
          </a:xfrm>
          <a:solidFill>
            <a:schemeClr val="accent1"/>
          </a:solidFill>
        </p:spPr>
        <p:txBody>
          <a:bodyPr anchor="ctr">
            <a:noAutofit/>
          </a:bodyPr>
          <a:lstStyle>
            <a:lvl1pPr algn="ctr">
              <a:defRPr sz="1200" b="1">
                <a:solidFill>
                  <a:schemeClr val="bg1"/>
                </a:solidFill>
                <a:latin typeface="Century Gothic" panose="020B0502020202020204" pitchFamily="34" charset="0"/>
              </a:defRPr>
            </a:lvl1pPr>
          </a:lstStyle>
          <a:p>
            <a:pPr lvl="0"/>
            <a:r>
              <a:rPr lang="en-US"/>
              <a:t>Name</a:t>
            </a:r>
          </a:p>
        </p:txBody>
      </p:sp>
      <p:sp>
        <p:nvSpPr>
          <p:cNvPr id="38" name="Text Placeholder 10">
            <a:extLst>
              <a:ext uri="{FF2B5EF4-FFF2-40B4-BE49-F238E27FC236}">
                <a16:creationId xmlns:a16="http://schemas.microsoft.com/office/drawing/2014/main" id="{5A5A29D5-658C-ED78-A3D6-7015D6861590}"/>
              </a:ext>
            </a:extLst>
          </p:cNvPr>
          <p:cNvSpPr>
            <a:spLocks noGrp="1"/>
          </p:cNvSpPr>
          <p:nvPr>
            <p:ph type="body" sz="quarter" idx="23" hasCustomPrompt="1"/>
          </p:nvPr>
        </p:nvSpPr>
        <p:spPr>
          <a:xfrm>
            <a:off x="4797010" y="2597727"/>
            <a:ext cx="1374626" cy="281530"/>
          </a:xfrm>
          <a:solidFill>
            <a:schemeClr val="accent2"/>
          </a:solidFill>
        </p:spPr>
        <p:txBody>
          <a:bodyPr anchor="ctr">
            <a:noAutofit/>
          </a:bodyPr>
          <a:lstStyle>
            <a:lvl1pPr algn="ctr">
              <a:defRPr sz="900" b="1">
                <a:solidFill>
                  <a:schemeClr val="bg1"/>
                </a:solidFill>
                <a:latin typeface="Century Gothic" panose="020B0502020202020204" pitchFamily="34" charset="0"/>
              </a:defRPr>
            </a:lvl1pPr>
          </a:lstStyle>
          <a:p>
            <a:pPr lvl="0"/>
            <a:r>
              <a:rPr lang="en-US"/>
              <a:t>Title</a:t>
            </a:r>
          </a:p>
        </p:txBody>
      </p:sp>
      <p:sp>
        <p:nvSpPr>
          <p:cNvPr id="39" name="Text Placeholder 21">
            <a:extLst>
              <a:ext uri="{FF2B5EF4-FFF2-40B4-BE49-F238E27FC236}">
                <a16:creationId xmlns:a16="http://schemas.microsoft.com/office/drawing/2014/main" id="{59CCDB66-9F0D-1A8C-7A12-F3E2BEC9735E}"/>
              </a:ext>
            </a:extLst>
          </p:cNvPr>
          <p:cNvSpPr>
            <a:spLocks noGrp="1"/>
          </p:cNvSpPr>
          <p:nvPr>
            <p:ph type="body" sz="quarter" idx="24"/>
          </p:nvPr>
        </p:nvSpPr>
        <p:spPr>
          <a:xfrm>
            <a:off x="4796936" y="2918680"/>
            <a:ext cx="1374775" cy="1342169"/>
          </a:xfrm>
        </p:spPr>
        <p:txBody>
          <a:bodyPr anchor="t">
            <a:noAutofit/>
          </a:bodyPr>
          <a:lstStyle>
            <a:lvl1pPr marL="108000" indent="-108000">
              <a:lnSpc>
                <a:spcPct val="100000"/>
              </a:lnSpc>
              <a:spcBef>
                <a:spcPts val="0"/>
              </a:spcBef>
              <a:spcAft>
                <a:spcPts val="300"/>
              </a:spcAft>
              <a:buClr>
                <a:schemeClr val="accent1"/>
              </a:buClr>
              <a:buFont typeface="Wingdings" pitchFamily="2" charset="2"/>
              <a:buChar char="§"/>
              <a:defRPr sz="1050">
                <a:solidFill>
                  <a:schemeClr val="tx2"/>
                </a:solidFill>
              </a:defRPr>
            </a:lvl1pPr>
            <a:lvl2pPr marL="628650" indent="-171450">
              <a:buFont typeface="Arial" panose="020B0604020202020204" pitchFamily="34" charset="0"/>
              <a:buChar char="•"/>
              <a:defRPr sz="800"/>
            </a:lvl2pPr>
            <a:lvl3pPr marL="1085850" indent="-171450">
              <a:buFont typeface="Arial" panose="020B0604020202020204" pitchFamily="34" charset="0"/>
              <a:buChar char="•"/>
              <a:defRPr sz="800"/>
            </a:lvl3pPr>
            <a:lvl4pPr marL="1543050" indent="-171450">
              <a:buFont typeface="Arial" panose="020B0604020202020204" pitchFamily="34" charset="0"/>
              <a:buChar char="•"/>
              <a:defRPr sz="800"/>
            </a:lvl4pPr>
            <a:lvl5pPr marL="2000250" indent="-171450">
              <a:buFont typeface="Arial" panose="020B0604020202020204" pitchFamily="34" charset="0"/>
              <a:buChar char="•"/>
              <a:defRPr sz="800"/>
            </a:lvl5pPr>
          </a:lstStyle>
          <a:p>
            <a:pPr lvl="0"/>
            <a:r>
              <a:rPr lang="en-US"/>
              <a:t>Click to edit Master text styles</a:t>
            </a:r>
          </a:p>
        </p:txBody>
      </p:sp>
      <p:sp>
        <p:nvSpPr>
          <p:cNvPr id="40" name="Rectangle 39">
            <a:extLst>
              <a:ext uri="{FF2B5EF4-FFF2-40B4-BE49-F238E27FC236}">
                <a16:creationId xmlns:a16="http://schemas.microsoft.com/office/drawing/2014/main" id="{5E9A0801-2AA1-A154-763D-CD0EB83BE4BE}"/>
              </a:ext>
            </a:extLst>
          </p:cNvPr>
          <p:cNvSpPr>
            <a:spLocks/>
          </p:cNvSpPr>
          <p:nvPr userDrawn="1"/>
        </p:nvSpPr>
        <p:spPr>
          <a:xfrm>
            <a:off x="6208090" y="857078"/>
            <a:ext cx="1374630" cy="340319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Text Placeholder 10">
            <a:extLst>
              <a:ext uri="{FF2B5EF4-FFF2-40B4-BE49-F238E27FC236}">
                <a16:creationId xmlns:a16="http://schemas.microsoft.com/office/drawing/2014/main" id="{54829C69-DE9D-C3FB-A28C-C1BD33AB367C}"/>
              </a:ext>
            </a:extLst>
          </p:cNvPr>
          <p:cNvSpPr>
            <a:spLocks noGrp="1"/>
          </p:cNvSpPr>
          <p:nvPr>
            <p:ph type="body" sz="quarter" idx="25" hasCustomPrompt="1"/>
          </p:nvPr>
        </p:nvSpPr>
        <p:spPr>
          <a:xfrm>
            <a:off x="6208092" y="854855"/>
            <a:ext cx="1374626" cy="301625"/>
          </a:xfrm>
          <a:solidFill>
            <a:schemeClr val="accent1"/>
          </a:solidFill>
        </p:spPr>
        <p:txBody>
          <a:bodyPr anchor="ctr">
            <a:noAutofit/>
          </a:bodyPr>
          <a:lstStyle>
            <a:lvl1pPr algn="ctr">
              <a:defRPr sz="1200" b="1">
                <a:solidFill>
                  <a:schemeClr val="bg1"/>
                </a:solidFill>
                <a:latin typeface="Century Gothic" panose="020B0502020202020204" pitchFamily="34" charset="0"/>
              </a:defRPr>
            </a:lvl1pPr>
          </a:lstStyle>
          <a:p>
            <a:pPr lvl="0"/>
            <a:r>
              <a:rPr lang="en-US"/>
              <a:t>Name</a:t>
            </a:r>
          </a:p>
        </p:txBody>
      </p:sp>
      <p:sp>
        <p:nvSpPr>
          <p:cNvPr id="42" name="Text Placeholder 10">
            <a:extLst>
              <a:ext uri="{FF2B5EF4-FFF2-40B4-BE49-F238E27FC236}">
                <a16:creationId xmlns:a16="http://schemas.microsoft.com/office/drawing/2014/main" id="{D92EA959-E3DA-2622-480E-4757F450208B}"/>
              </a:ext>
            </a:extLst>
          </p:cNvPr>
          <p:cNvSpPr>
            <a:spLocks noGrp="1"/>
          </p:cNvSpPr>
          <p:nvPr>
            <p:ph type="body" sz="quarter" idx="26" hasCustomPrompt="1"/>
          </p:nvPr>
        </p:nvSpPr>
        <p:spPr>
          <a:xfrm>
            <a:off x="6208092" y="2597727"/>
            <a:ext cx="1374626" cy="281530"/>
          </a:xfrm>
          <a:solidFill>
            <a:schemeClr val="accent2"/>
          </a:solidFill>
        </p:spPr>
        <p:txBody>
          <a:bodyPr anchor="ctr">
            <a:noAutofit/>
          </a:bodyPr>
          <a:lstStyle>
            <a:lvl1pPr algn="ctr">
              <a:defRPr sz="900" b="1">
                <a:solidFill>
                  <a:schemeClr val="bg1"/>
                </a:solidFill>
                <a:latin typeface="Century Gothic" panose="020B0502020202020204" pitchFamily="34" charset="0"/>
              </a:defRPr>
            </a:lvl1pPr>
          </a:lstStyle>
          <a:p>
            <a:pPr lvl="0"/>
            <a:r>
              <a:rPr lang="en-US"/>
              <a:t>Title</a:t>
            </a:r>
          </a:p>
        </p:txBody>
      </p:sp>
      <p:sp>
        <p:nvSpPr>
          <p:cNvPr id="43" name="Text Placeholder 21">
            <a:extLst>
              <a:ext uri="{FF2B5EF4-FFF2-40B4-BE49-F238E27FC236}">
                <a16:creationId xmlns:a16="http://schemas.microsoft.com/office/drawing/2014/main" id="{9F71A5CB-0714-00CC-BD56-544E9262F349}"/>
              </a:ext>
            </a:extLst>
          </p:cNvPr>
          <p:cNvSpPr>
            <a:spLocks noGrp="1"/>
          </p:cNvSpPr>
          <p:nvPr>
            <p:ph type="body" sz="quarter" idx="27"/>
          </p:nvPr>
        </p:nvSpPr>
        <p:spPr>
          <a:xfrm>
            <a:off x="6208018" y="2918680"/>
            <a:ext cx="1374775" cy="1342169"/>
          </a:xfrm>
        </p:spPr>
        <p:txBody>
          <a:bodyPr anchor="t">
            <a:noAutofit/>
          </a:bodyPr>
          <a:lstStyle>
            <a:lvl1pPr marL="108000" indent="-108000">
              <a:lnSpc>
                <a:spcPct val="100000"/>
              </a:lnSpc>
              <a:spcBef>
                <a:spcPts val="0"/>
              </a:spcBef>
              <a:spcAft>
                <a:spcPts val="300"/>
              </a:spcAft>
              <a:buClr>
                <a:schemeClr val="accent1"/>
              </a:buClr>
              <a:buFont typeface="Wingdings" pitchFamily="2" charset="2"/>
              <a:buChar char="§"/>
              <a:defRPr sz="1050">
                <a:solidFill>
                  <a:schemeClr val="tx2"/>
                </a:solidFill>
              </a:defRPr>
            </a:lvl1pPr>
            <a:lvl2pPr marL="628650" indent="-171450">
              <a:buFont typeface="Arial" panose="020B0604020202020204" pitchFamily="34" charset="0"/>
              <a:buChar char="•"/>
              <a:defRPr sz="800"/>
            </a:lvl2pPr>
            <a:lvl3pPr marL="1085850" indent="-171450">
              <a:buFont typeface="Arial" panose="020B0604020202020204" pitchFamily="34" charset="0"/>
              <a:buChar char="•"/>
              <a:defRPr sz="800"/>
            </a:lvl3pPr>
            <a:lvl4pPr marL="1543050" indent="-171450">
              <a:buFont typeface="Arial" panose="020B0604020202020204" pitchFamily="34" charset="0"/>
              <a:buChar char="•"/>
              <a:defRPr sz="800"/>
            </a:lvl4pPr>
            <a:lvl5pPr marL="2000250" indent="-171450">
              <a:buFont typeface="Arial" panose="020B0604020202020204" pitchFamily="34" charset="0"/>
              <a:buChar char="•"/>
              <a:defRPr sz="800"/>
            </a:lvl5pPr>
          </a:lstStyle>
          <a:p>
            <a:pPr lvl="0"/>
            <a:r>
              <a:rPr lang="en-US"/>
              <a:t>Click to edit Master text styles</a:t>
            </a:r>
          </a:p>
        </p:txBody>
      </p:sp>
      <p:sp>
        <p:nvSpPr>
          <p:cNvPr id="44" name="Rectangle 43">
            <a:extLst>
              <a:ext uri="{FF2B5EF4-FFF2-40B4-BE49-F238E27FC236}">
                <a16:creationId xmlns:a16="http://schemas.microsoft.com/office/drawing/2014/main" id="{8CFE534A-B807-A2FA-5735-BD80D904878C}"/>
              </a:ext>
            </a:extLst>
          </p:cNvPr>
          <p:cNvSpPr>
            <a:spLocks/>
          </p:cNvSpPr>
          <p:nvPr userDrawn="1"/>
        </p:nvSpPr>
        <p:spPr>
          <a:xfrm>
            <a:off x="7619172" y="857078"/>
            <a:ext cx="1374630" cy="340319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Text Placeholder 10">
            <a:extLst>
              <a:ext uri="{FF2B5EF4-FFF2-40B4-BE49-F238E27FC236}">
                <a16:creationId xmlns:a16="http://schemas.microsoft.com/office/drawing/2014/main" id="{BDDFECB9-04D5-A5E0-3178-9E023BE8180E}"/>
              </a:ext>
            </a:extLst>
          </p:cNvPr>
          <p:cNvSpPr>
            <a:spLocks noGrp="1"/>
          </p:cNvSpPr>
          <p:nvPr>
            <p:ph type="body" sz="quarter" idx="28" hasCustomPrompt="1"/>
          </p:nvPr>
        </p:nvSpPr>
        <p:spPr>
          <a:xfrm>
            <a:off x="7619174" y="854855"/>
            <a:ext cx="1374626" cy="301625"/>
          </a:xfrm>
          <a:solidFill>
            <a:schemeClr val="accent1"/>
          </a:solidFill>
        </p:spPr>
        <p:txBody>
          <a:bodyPr anchor="ctr">
            <a:noAutofit/>
          </a:bodyPr>
          <a:lstStyle>
            <a:lvl1pPr algn="ctr">
              <a:defRPr sz="1200" b="1">
                <a:solidFill>
                  <a:schemeClr val="bg1"/>
                </a:solidFill>
                <a:latin typeface="Century Gothic" panose="020B0502020202020204" pitchFamily="34" charset="0"/>
              </a:defRPr>
            </a:lvl1pPr>
          </a:lstStyle>
          <a:p>
            <a:pPr lvl="0"/>
            <a:r>
              <a:rPr lang="en-US"/>
              <a:t>Name</a:t>
            </a:r>
          </a:p>
        </p:txBody>
      </p:sp>
      <p:sp>
        <p:nvSpPr>
          <p:cNvPr id="46" name="Text Placeholder 10">
            <a:extLst>
              <a:ext uri="{FF2B5EF4-FFF2-40B4-BE49-F238E27FC236}">
                <a16:creationId xmlns:a16="http://schemas.microsoft.com/office/drawing/2014/main" id="{5FA08CF3-1933-A06C-0079-8E668BE84D1A}"/>
              </a:ext>
            </a:extLst>
          </p:cNvPr>
          <p:cNvSpPr>
            <a:spLocks noGrp="1"/>
          </p:cNvSpPr>
          <p:nvPr>
            <p:ph type="body" sz="quarter" idx="29" hasCustomPrompt="1"/>
          </p:nvPr>
        </p:nvSpPr>
        <p:spPr>
          <a:xfrm>
            <a:off x="7619174" y="2597727"/>
            <a:ext cx="1374626" cy="281530"/>
          </a:xfrm>
          <a:solidFill>
            <a:schemeClr val="accent2"/>
          </a:solidFill>
        </p:spPr>
        <p:txBody>
          <a:bodyPr anchor="ctr">
            <a:noAutofit/>
          </a:bodyPr>
          <a:lstStyle>
            <a:lvl1pPr algn="ctr">
              <a:defRPr sz="900" b="1">
                <a:solidFill>
                  <a:schemeClr val="bg1"/>
                </a:solidFill>
                <a:latin typeface="Century Gothic" panose="020B0502020202020204" pitchFamily="34" charset="0"/>
              </a:defRPr>
            </a:lvl1pPr>
          </a:lstStyle>
          <a:p>
            <a:pPr lvl="0"/>
            <a:r>
              <a:rPr lang="en-US"/>
              <a:t>Title</a:t>
            </a:r>
          </a:p>
        </p:txBody>
      </p:sp>
      <p:sp>
        <p:nvSpPr>
          <p:cNvPr id="47" name="Text Placeholder 21">
            <a:extLst>
              <a:ext uri="{FF2B5EF4-FFF2-40B4-BE49-F238E27FC236}">
                <a16:creationId xmlns:a16="http://schemas.microsoft.com/office/drawing/2014/main" id="{9074F2A3-6264-6AE6-AC94-125036733C06}"/>
              </a:ext>
            </a:extLst>
          </p:cNvPr>
          <p:cNvSpPr>
            <a:spLocks noGrp="1"/>
          </p:cNvSpPr>
          <p:nvPr>
            <p:ph type="body" sz="quarter" idx="30"/>
          </p:nvPr>
        </p:nvSpPr>
        <p:spPr>
          <a:xfrm>
            <a:off x="7619100" y="2918680"/>
            <a:ext cx="1374775" cy="1342169"/>
          </a:xfrm>
        </p:spPr>
        <p:txBody>
          <a:bodyPr anchor="t">
            <a:noAutofit/>
          </a:bodyPr>
          <a:lstStyle>
            <a:lvl1pPr marL="108000" indent="-108000">
              <a:lnSpc>
                <a:spcPct val="100000"/>
              </a:lnSpc>
              <a:spcBef>
                <a:spcPts val="0"/>
              </a:spcBef>
              <a:spcAft>
                <a:spcPts val="300"/>
              </a:spcAft>
              <a:buClr>
                <a:schemeClr val="accent1"/>
              </a:buClr>
              <a:buFont typeface="Wingdings" pitchFamily="2" charset="2"/>
              <a:buChar char="§"/>
              <a:defRPr sz="1050">
                <a:solidFill>
                  <a:schemeClr val="tx2"/>
                </a:solidFill>
              </a:defRPr>
            </a:lvl1pPr>
            <a:lvl2pPr marL="628650" indent="-171450">
              <a:buFont typeface="Arial" panose="020B0604020202020204" pitchFamily="34" charset="0"/>
              <a:buChar char="•"/>
              <a:defRPr sz="800"/>
            </a:lvl2pPr>
            <a:lvl3pPr marL="1085850" indent="-171450">
              <a:buFont typeface="Arial" panose="020B0604020202020204" pitchFamily="34" charset="0"/>
              <a:buChar char="•"/>
              <a:defRPr sz="800"/>
            </a:lvl3pPr>
            <a:lvl4pPr marL="1543050" indent="-171450">
              <a:buFont typeface="Arial" panose="020B0604020202020204" pitchFamily="34" charset="0"/>
              <a:buChar char="•"/>
              <a:defRPr sz="800"/>
            </a:lvl4pPr>
            <a:lvl5pPr marL="2000250" indent="-171450">
              <a:buFont typeface="Arial" panose="020B0604020202020204" pitchFamily="34" charset="0"/>
              <a:buChar char="•"/>
              <a:defRPr sz="800"/>
            </a:lvl5pPr>
          </a:lstStyle>
          <a:p>
            <a:pPr lvl="0"/>
            <a:r>
              <a:rPr lang="en-US"/>
              <a:t>Click to edit Master text styles</a:t>
            </a:r>
          </a:p>
        </p:txBody>
      </p:sp>
      <p:sp>
        <p:nvSpPr>
          <p:cNvPr id="48" name="Rectangle 47">
            <a:extLst>
              <a:ext uri="{FF2B5EF4-FFF2-40B4-BE49-F238E27FC236}">
                <a16:creationId xmlns:a16="http://schemas.microsoft.com/office/drawing/2014/main" id="{32587773-A974-7483-8EBF-490747096C50}"/>
              </a:ext>
            </a:extLst>
          </p:cNvPr>
          <p:cNvSpPr>
            <a:spLocks/>
          </p:cNvSpPr>
          <p:nvPr userDrawn="1"/>
        </p:nvSpPr>
        <p:spPr>
          <a:xfrm>
            <a:off x="9030254" y="857078"/>
            <a:ext cx="1374630" cy="340319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Text Placeholder 10">
            <a:extLst>
              <a:ext uri="{FF2B5EF4-FFF2-40B4-BE49-F238E27FC236}">
                <a16:creationId xmlns:a16="http://schemas.microsoft.com/office/drawing/2014/main" id="{F581A185-EA2C-F5B7-024D-9620789365B2}"/>
              </a:ext>
            </a:extLst>
          </p:cNvPr>
          <p:cNvSpPr>
            <a:spLocks noGrp="1"/>
          </p:cNvSpPr>
          <p:nvPr>
            <p:ph type="body" sz="quarter" idx="31" hasCustomPrompt="1"/>
          </p:nvPr>
        </p:nvSpPr>
        <p:spPr>
          <a:xfrm>
            <a:off x="9030256" y="854855"/>
            <a:ext cx="1374626" cy="301625"/>
          </a:xfrm>
          <a:solidFill>
            <a:schemeClr val="accent1"/>
          </a:solidFill>
        </p:spPr>
        <p:txBody>
          <a:bodyPr anchor="ctr">
            <a:noAutofit/>
          </a:bodyPr>
          <a:lstStyle>
            <a:lvl1pPr algn="ctr">
              <a:defRPr sz="1200" b="1">
                <a:solidFill>
                  <a:schemeClr val="bg1"/>
                </a:solidFill>
                <a:latin typeface="Century Gothic" panose="020B0502020202020204" pitchFamily="34" charset="0"/>
              </a:defRPr>
            </a:lvl1pPr>
          </a:lstStyle>
          <a:p>
            <a:pPr lvl="0"/>
            <a:r>
              <a:rPr lang="en-US"/>
              <a:t>Name</a:t>
            </a:r>
          </a:p>
        </p:txBody>
      </p:sp>
      <p:sp>
        <p:nvSpPr>
          <p:cNvPr id="50" name="Text Placeholder 10">
            <a:extLst>
              <a:ext uri="{FF2B5EF4-FFF2-40B4-BE49-F238E27FC236}">
                <a16:creationId xmlns:a16="http://schemas.microsoft.com/office/drawing/2014/main" id="{E939C53F-F023-49E9-4EA0-A63514E8D3A4}"/>
              </a:ext>
            </a:extLst>
          </p:cNvPr>
          <p:cNvSpPr>
            <a:spLocks noGrp="1"/>
          </p:cNvSpPr>
          <p:nvPr>
            <p:ph type="body" sz="quarter" idx="32" hasCustomPrompt="1"/>
          </p:nvPr>
        </p:nvSpPr>
        <p:spPr>
          <a:xfrm>
            <a:off x="9030256" y="2597727"/>
            <a:ext cx="1374626" cy="281530"/>
          </a:xfrm>
          <a:solidFill>
            <a:schemeClr val="accent2"/>
          </a:solidFill>
        </p:spPr>
        <p:txBody>
          <a:bodyPr anchor="ctr">
            <a:noAutofit/>
          </a:bodyPr>
          <a:lstStyle>
            <a:lvl1pPr algn="ctr">
              <a:defRPr sz="900" b="1">
                <a:solidFill>
                  <a:schemeClr val="bg1"/>
                </a:solidFill>
                <a:latin typeface="Century Gothic" panose="020B0502020202020204" pitchFamily="34" charset="0"/>
              </a:defRPr>
            </a:lvl1pPr>
          </a:lstStyle>
          <a:p>
            <a:pPr lvl="0"/>
            <a:r>
              <a:rPr lang="en-US"/>
              <a:t>Title</a:t>
            </a:r>
          </a:p>
        </p:txBody>
      </p:sp>
      <p:sp>
        <p:nvSpPr>
          <p:cNvPr id="51" name="Text Placeholder 21">
            <a:extLst>
              <a:ext uri="{FF2B5EF4-FFF2-40B4-BE49-F238E27FC236}">
                <a16:creationId xmlns:a16="http://schemas.microsoft.com/office/drawing/2014/main" id="{D8AA4766-FEC5-D0F7-AD23-1400BB217AE3}"/>
              </a:ext>
            </a:extLst>
          </p:cNvPr>
          <p:cNvSpPr>
            <a:spLocks noGrp="1"/>
          </p:cNvSpPr>
          <p:nvPr>
            <p:ph type="body" sz="quarter" idx="33"/>
          </p:nvPr>
        </p:nvSpPr>
        <p:spPr>
          <a:xfrm>
            <a:off x="9030182" y="2918680"/>
            <a:ext cx="1374775" cy="1342169"/>
          </a:xfrm>
        </p:spPr>
        <p:txBody>
          <a:bodyPr anchor="t">
            <a:noAutofit/>
          </a:bodyPr>
          <a:lstStyle>
            <a:lvl1pPr marL="108000" indent="-108000">
              <a:lnSpc>
                <a:spcPct val="100000"/>
              </a:lnSpc>
              <a:spcBef>
                <a:spcPts val="0"/>
              </a:spcBef>
              <a:spcAft>
                <a:spcPts val="300"/>
              </a:spcAft>
              <a:buClr>
                <a:schemeClr val="accent1"/>
              </a:buClr>
              <a:buFont typeface="Wingdings" pitchFamily="2" charset="2"/>
              <a:buChar char="§"/>
              <a:defRPr sz="1050">
                <a:solidFill>
                  <a:schemeClr val="tx2"/>
                </a:solidFill>
              </a:defRPr>
            </a:lvl1pPr>
            <a:lvl2pPr marL="628650" indent="-171450">
              <a:buFont typeface="Arial" panose="020B0604020202020204" pitchFamily="34" charset="0"/>
              <a:buChar char="•"/>
              <a:defRPr sz="800"/>
            </a:lvl2pPr>
            <a:lvl3pPr marL="1085850" indent="-171450">
              <a:buFont typeface="Arial" panose="020B0604020202020204" pitchFamily="34" charset="0"/>
              <a:buChar char="•"/>
              <a:defRPr sz="800"/>
            </a:lvl3pPr>
            <a:lvl4pPr marL="1543050" indent="-171450">
              <a:buFont typeface="Arial" panose="020B0604020202020204" pitchFamily="34" charset="0"/>
              <a:buChar char="•"/>
              <a:defRPr sz="800"/>
            </a:lvl4pPr>
            <a:lvl5pPr marL="2000250" indent="-171450">
              <a:buFont typeface="Arial" panose="020B0604020202020204" pitchFamily="34" charset="0"/>
              <a:buChar char="•"/>
              <a:defRPr sz="800"/>
            </a:lvl5pPr>
          </a:lstStyle>
          <a:p>
            <a:pPr lvl="0"/>
            <a:r>
              <a:rPr lang="en-US"/>
              <a:t>Click to edit Master text styles</a:t>
            </a:r>
          </a:p>
        </p:txBody>
      </p:sp>
      <p:sp>
        <p:nvSpPr>
          <p:cNvPr id="52" name="Rectangle 51">
            <a:extLst>
              <a:ext uri="{FF2B5EF4-FFF2-40B4-BE49-F238E27FC236}">
                <a16:creationId xmlns:a16="http://schemas.microsoft.com/office/drawing/2014/main" id="{F1197A83-18CC-C61B-D5BF-D1FC4F807FDC}"/>
              </a:ext>
            </a:extLst>
          </p:cNvPr>
          <p:cNvSpPr>
            <a:spLocks/>
          </p:cNvSpPr>
          <p:nvPr userDrawn="1"/>
        </p:nvSpPr>
        <p:spPr>
          <a:xfrm>
            <a:off x="10441336" y="857078"/>
            <a:ext cx="1374630" cy="340319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3" name="Text Placeholder 10">
            <a:extLst>
              <a:ext uri="{FF2B5EF4-FFF2-40B4-BE49-F238E27FC236}">
                <a16:creationId xmlns:a16="http://schemas.microsoft.com/office/drawing/2014/main" id="{931CB974-3915-CDFD-675A-0DF8A457C496}"/>
              </a:ext>
            </a:extLst>
          </p:cNvPr>
          <p:cNvSpPr>
            <a:spLocks noGrp="1"/>
          </p:cNvSpPr>
          <p:nvPr>
            <p:ph type="body" sz="quarter" idx="34" hasCustomPrompt="1"/>
          </p:nvPr>
        </p:nvSpPr>
        <p:spPr>
          <a:xfrm>
            <a:off x="10441338" y="854855"/>
            <a:ext cx="1374626" cy="301625"/>
          </a:xfrm>
          <a:solidFill>
            <a:schemeClr val="accent1"/>
          </a:solidFill>
        </p:spPr>
        <p:txBody>
          <a:bodyPr anchor="ctr">
            <a:noAutofit/>
          </a:bodyPr>
          <a:lstStyle>
            <a:lvl1pPr algn="ctr">
              <a:defRPr sz="1200" b="1">
                <a:solidFill>
                  <a:schemeClr val="bg1"/>
                </a:solidFill>
                <a:latin typeface="Century Gothic" panose="020B0502020202020204" pitchFamily="34" charset="0"/>
              </a:defRPr>
            </a:lvl1pPr>
          </a:lstStyle>
          <a:p>
            <a:pPr lvl="0"/>
            <a:r>
              <a:rPr lang="en-US"/>
              <a:t>Name</a:t>
            </a:r>
          </a:p>
        </p:txBody>
      </p:sp>
      <p:sp>
        <p:nvSpPr>
          <p:cNvPr id="54" name="Text Placeholder 10">
            <a:extLst>
              <a:ext uri="{FF2B5EF4-FFF2-40B4-BE49-F238E27FC236}">
                <a16:creationId xmlns:a16="http://schemas.microsoft.com/office/drawing/2014/main" id="{7C71CC48-F714-4CB8-F6E5-49288BB7C15E}"/>
              </a:ext>
            </a:extLst>
          </p:cNvPr>
          <p:cNvSpPr>
            <a:spLocks noGrp="1"/>
          </p:cNvSpPr>
          <p:nvPr>
            <p:ph type="body" sz="quarter" idx="35" hasCustomPrompt="1"/>
          </p:nvPr>
        </p:nvSpPr>
        <p:spPr>
          <a:xfrm>
            <a:off x="10441338" y="2597727"/>
            <a:ext cx="1374626" cy="281530"/>
          </a:xfrm>
          <a:solidFill>
            <a:schemeClr val="accent2"/>
          </a:solidFill>
        </p:spPr>
        <p:txBody>
          <a:bodyPr anchor="ctr">
            <a:noAutofit/>
          </a:bodyPr>
          <a:lstStyle>
            <a:lvl1pPr algn="ctr">
              <a:defRPr sz="900" b="1">
                <a:solidFill>
                  <a:schemeClr val="bg1"/>
                </a:solidFill>
                <a:latin typeface="Century Gothic" panose="020B0502020202020204" pitchFamily="34" charset="0"/>
              </a:defRPr>
            </a:lvl1pPr>
          </a:lstStyle>
          <a:p>
            <a:pPr lvl="0"/>
            <a:r>
              <a:rPr lang="en-US"/>
              <a:t>Title</a:t>
            </a:r>
          </a:p>
        </p:txBody>
      </p:sp>
      <p:sp>
        <p:nvSpPr>
          <p:cNvPr id="55" name="Text Placeholder 21">
            <a:extLst>
              <a:ext uri="{FF2B5EF4-FFF2-40B4-BE49-F238E27FC236}">
                <a16:creationId xmlns:a16="http://schemas.microsoft.com/office/drawing/2014/main" id="{EE262BDB-7510-6D57-6D7F-B9F69132B085}"/>
              </a:ext>
            </a:extLst>
          </p:cNvPr>
          <p:cNvSpPr>
            <a:spLocks noGrp="1"/>
          </p:cNvSpPr>
          <p:nvPr>
            <p:ph type="body" sz="quarter" idx="36"/>
          </p:nvPr>
        </p:nvSpPr>
        <p:spPr>
          <a:xfrm>
            <a:off x="10441264" y="2918680"/>
            <a:ext cx="1374775" cy="1342169"/>
          </a:xfrm>
        </p:spPr>
        <p:txBody>
          <a:bodyPr anchor="t">
            <a:noAutofit/>
          </a:bodyPr>
          <a:lstStyle>
            <a:lvl1pPr marL="108000" indent="-108000">
              <a:lnSpc>
                <a:spcPct val="100000"/>
              </a:lnSpc>
              <a:spcBef>
                <a:spcPts val="0"/>
              </a:spcBef>
              <a:spcAft>
                <a:spcPts val="300"/>
              </a:spcAft>
              <a:buClr>
                <a:schemeClr val="accent1"/>
              </a:buClr>
              <a:buFont typeface="Wingdings" pitchFamily="2" charset="2"/>
              <a:buChar char="§"/>
              <a:defRPr sz="1050">
                <a:solidFill>
                  <a:schemeClr val="tx2"/>
                </a:solidFill>
              </a:defRPr>
            </a:lvl1pPr>
            <a:lvl2pPr marL="628650" indent="-171450">
              <a:buFont typeface="Arial" panose="020B0604020202020204" pitchFamily="34" charset="0"/>
              <a:buChar char="•"/>
              <a:defRPr sz="800"/>
            </a:lvl2pPr>
            <a:lvl3pPr marL="1085850" indent="-171450">
              <a:buFont typeface="Arial" panose="020B0604020202020204" pitchFamily="34" charset="0"/>
              <a:buChar char="•"/>
              <a:defRPr sz="800"/>
            </a:lvl3pPr>
            <a:lvl4pPr marL="1543050" indent="-171450">
              <a:buFont typeface="Arial" panose="020B0604020202020204" pitchFamily="34" charset="0"/>
              <a:buChar char="•"/>
              <a:defRPr sz="800"/>
            </a:lvl4pPr>
            <a:lvl5pPr marL="2000250" indent="-171450">
              <a:buFont typeface="Arial" panose="020B0604020202020204" pitchFamily="34" charset="0"/>
              <a:buChar char="•"/>
              <a:defRPr sz="800"/>
            </a:lvl5pPr>
          </a:lstStyle>
          <a:p>
            <a:pPr lvl="0"/>
            <a:r>
              <a:rPr lang="en-US"/>
              <a:t>Click to edit Master text styles</a:t>
            </a:r>
          </a:p>
        </p:txBody>
      </p:sp>
      <p:sp>
        <p:nvSpPr>
          <p:cNvPr id="69" name="Picture Placeholder 68">
            <a:extLst>
              <a:ext uri="{FF2B5EF4-FFF2-40B4-BE49-F238E27FC236}">
                <a16:creationId xmlns:a16="http://schemas.microsoft.com/office/drawing/2014/main" id="{1935D56A-A279-581B-73AA-D618B0C65160}"/>
              </a:ext>
            </a:extLst>
          </p:cNvPr>
          <p:cNvSpPr>
            <a:spLocks noGrp="1"/>
          </p:cNvSpPr>
          <p:nvPr>
            <p:ph type="pic" sz="quarter" idx="37"/>
          </p:nvPr>
        </p:nvSpPr>
        <p:spPr>
          <a:xfrm>
            <a:off x="563398" y="1159773"/>
            <a:ext cx="1374775" cy="1440671"/>
          </a:xfrm>
        </p:spPr>
        <p:txBody>
          <a:bodyPr>
            <a:normAutofit/>
          </a:bodyPr>
          <a:lstStyle>
            <a:lvl1pPr>
              <a:defRPr sz="1400"/>
            </a:lvl1pPr>
          </a:lstStyle>
          <a:p>
            <a:endParaRPr lang="en-US"/>
          </a:p>
        </p:txBody>
      </p:sp>
      <p:sp>
        <p:nvSpPr>
          <p:cNvPr id="70" name="Picture Placeholder 68">
            <a:extLst>
              <a:ext uri="{FF2B5EF4-FFF2-40B4-BE49-F238E27FC236}">
                <a16:creationId xmlns:a16="http://schemas.microsoft.com/office/drawing/2014/main" id="{C1C24723-7D23-A6B2-040E-31EFC2C9737F}"/>
              </a:ext>
            </a:extLst>
          </p:cNvPr>
          <p:cNvSpPr>
            <a:spLocks noGrp="1"/>
          </p:cNvSpPr>
          <p:nvPr>
            <p:ph type="pic" sz="quarter" idx="38"/>
          </p:nvPr>
        </p:nvSpPr>
        <p:spPr>
          <a:xfrm>
            <a:off x="1974772" y="1159773"/>
            <a:ext cx="1374775" cy="1440671"/>
          </a:xfrm>
        </p:spPr>
        <p:txBody>
          <a:bodyPr>
            <a:normAutofit/>
          </a:bodyPr>
          <a:lstStyle>
            <a:lvl1pPr>
              <a:defRPr sz="1400"/>
            </a:lvl1pPr>
          </a:lstStyle>
          <a:p>
            <a:endParaRPr lang="en-US"/>
          </a:p>
        </p:txBody>
      </p:sp>
      <p:sp>
        <p:nvSpPr>
          <p:cNvPr id="71" name="Picture Placeholder 68">
            <a:extLst>
              <a:ext uri="{FF2B5EF4-FFF2-40B4-BE49-F238E27FC236}">
                <a16:creationId xmlns:a16="http://schemas.microsoft.com/office/drawing/2014/main" id="{701FF574-D1BE-85D1-1682-BF99E8732675}"/>
              </a:ext>
            </a:extLst>
          </p:cNvPr>
          <p:cNvSpPr>
            <a:spLocks noGrp="1"/>
          </p:cNvSpPr>
          <p:nvPr>
            <p:ph type="pic" sz="quarter" idx="39"/>
          </p:nvPr>
        </p:nvSpPr>
        <p:spPr>
          <a:xfrm>
            <a:off x="3385854" y="1159773"/>
            <a:ext cx="1374775" cy="1440671"/>
          </a:xfrm>
        </p:spPr>
        <p:txBody>
          <a:bodyPr>
            <a:normAutofit/>
          </a:bodyPr>
          <a:lstStyle>
            <a:lvl1pPr>
              <a:defRPr sz="1400"/>
            </a:lvl1pPr>
          </a:lstStyle>
          <a:p>
            <a:endParaRPr lang="en-US"/>
          </a:p>
        </p:txBody>
      </p:sp>
      <p:sp>
        <p:nvSpPr>
          <p:cNvPr id="72" name="Picture Placeholder 68">
            <a:extLst>
              <a:ext uri="{FF2B5EF4-FFF2-40B4-BE49-F238E27FC236}">
                <a16:creationId xmlns:a16="http://schemas.microsoft.com/office/drawing/2014/main" id="{512DB09B-25E7-7BF0-DD0E-185D022B673A}"/>
              </a:ext>
            </a:extLst>
          </p:cNvPr>
          <p:cNvSpPr>
            <a:spLocks noGrp="1"/>
          </p:cNvSpPr>
          <p:nvPr>
            <p:ph type="pic" sz="quarter" idx="40"/>
          </p:nvPr>
        </p:nvSpPr>
        <p:spPr>
          <a:xfrm>
            <a:off x="4796936" y="1159773"/>
            <a:ext cx="1374775" cy="1440671"/>
          </a:xfrm>
        </p:spPr>
        <p:txBody>
          <a:bodyPr>
            <a:normAutofit/>
          </a:bodyPr>
          <a:lstStyle>
            <a:lvl1pPr>
              <a:defRPr sz="1400"/>
            </a:lvl1pPr>
          </a:lstStyle>
          <a:p>
            <a:endParaRPr lang="en-US"/>
          </a:p>
        </p:txBody>
      </p:sp>
      <p:sp>
        <p:nvSpPr>
          <p:cNvPr id="73" name="Picture Placeholder 68">
            <a:extLst>
              <a:ext uri="{FF2B5EF4-FFF2-40B4-BE49-F238E27FC236}">
                <a16:creationId xmlns:a16="http://schemas.microsoft.com/office/drawing/2014/main" id="{A489202D-A757-0CA3-A1DE-16106FAC137D}"/>
              </a:ext>
            </a:extLst>
          </p:cNvPr>
          <p:cNvSpPr>
            <a:spLocks noGrp="1"/>
          </p:cNvSpPr>
          <p:nvPr>
            <p:ph type="pic" sz="quarter" idx="41"/>
          </p:nvPr>
        </p:nvSpPr>
        <p:spPr>
          <a:xfrm>
            <a:off x="6208018" y="1159773"/>
            <a:ext cx="1374775" cy="1440671"/>
          </a:xfrm>
        </p:spPr>
        <p:txBody>
          <a:bodyPr>
            <a:normAutofit/>
          </a:bodyPr>
          <a:lstStyle>
            <a:lvl1pPr>
              <a:defRPr sz="1400"/>
            </a:lvl1pPr>
          </a:lstStyle>
          <a:p>
            <a:endParaRPr lang="en-US"/>
          </a:p>
        </p:txBody>
      </p:sp>
      <p:sp>
        <p:nvSpPr>
          <p:cNvPr id="74" name="Picture Placeholder 68">
            <a:extLst>
              <a:ext uri="{FF2B5EF4-FFF2-40B4-BE49-F238E27FC236}">
                <a16:creationId xmlns:a16="http://schemas.microsoft.com/office/drawing/2014/main" id="{AD107795-209E-20EE-42FA-FD5FBF7D6623}"/>
              </a:ext>
            </a:extLst>
          </p:cNvPr>
          <p:cNvSpPr>
            <a:spLocks noGrp="1"/>
          </p:cNvSpPr>
          <p:nvPr>
            <p:ph type="pic" sz="quarter" idx="42"/>
          </p:nvPr>
        </p:nvSpPr>
        <p:spPr>
          <a:xfrm>
            <a:off x="7619100" y="1159773"/>
            <a:ext cx="1374775" cy="1440671"/>
          </a:xfrm>
        </p:spPr>
        <p:txBody>
          <a:bodyPr>
            <a:normAutofit/>
          </a:bodyPr>
          <a:lstStyle>
            <a:lvl1pPr>
              <a:defRPr sz="1400"/>
            </a:lvl1pPr>
          </a:lstStyle>
          <a:p>
            <a:endParaRPr lang="en-US"/>
          </a:p>
        </p:txBody>
      </p:sp>
      <p:sp>
        <p:nvSpPr>
          <p:cNvPr id="75" name="Picture Placeholder 68">
            <a:extLst>
              <a:ext uri="{FF2B5EF4-FFF2-40B4-BE49-F238E27FC236}">
                <a16:creationId xmlns:a16="http://schemas.microsoft.com/office/drawing/2014/main" id="{046B978F-14E2-5006-4E25-4ADE4EF05DDE}"/>
              </a:ext>
            </a:extLst>
          </p:cNvPr>
          <p:cNvSpPr>
            <a:spLocks noGrp="1"/>
          </p:cNvSpPr>
          <p:nvPr>
            <p:ph type="pic" sz="quarter" idx="43"/>
          </p:nvPr>
        </p:nvSpPr>
        <p:spPr>
          <a:xfrm>
            <a:off x="9030182" y="1159773"/>
            <a:ext cx="1374775" cy="1440671"/>
          </a:xfrm>
        </p:spPr>
        <p:txBody>
          <a:bodyPr>
            <a:normAutofit/>
          </a:bodyPr>
          <a:lstStyle>
            <a:lvl1pPr>
              <a:defRPr sz="1400"/>
            </a:lvl1pPr>
          </a:lstStyle>
          <a:p>
            <a:endParaRPr lang="en-US"/>
          </a:p>
        </p:txBody>
      </p:sp>
      <p:sp>
        <p:nvSpPr>
          <p:cNvPr id="76" name="Picture Placeholder 68">
            <a:extLst>
              <a:ext uri="{FF2B5EF4-FFF2-40B4-BE49-F238E27FC236}">
                <a16:creationId xmlns:a16="http://schemas.microsoft.com/office/drawing/2014/main" id="{86234396-D501-8E40-FEE8-432C0178F388}"/>
              </a:ext>
            </a:extLst>
          </p:cNvPr>
          <p:cNvSpPr>
            <a:spLocks noGrp="1"/>
          </p:cNvSpPr>
          <p:nvPr>
            <p:ph type="pic" sz="quarter" idx="44"/>
          </p:nvPr>
        </p:nvSpPr>
        <p:spPr>
          <a:xfrm>
            <a:off x="10441264" y="1159773"/>
            <a:ext cx="1374775" cy="1440671"/>
          </a:xfrm>
        </p:spPr>
        <p:txBody>
          <a:bodyPr>
            <a:normAutofit/>
          </a:bodyPr>
          <a:lstStyle>
            <a:lvl1pPr>
              <a:defRPr sz="1400"/>
            </a:lvl1pPr>
          </a:lstStyle>
          <a:p>
            <a:endParaRPr lang="en-US"/>
          </a:p>
        </p:txBody>
      </p:sp>
      <p:sp>
        <p:nvSpPr>
          <p:cNvPr id="77" name="Text Placeholder 10">
            <a:extLst>
              <a:ext uri="{FF2B5EF4-FFF2-40B4-BE49-F238E27FC236}">
                <a16:creationId xmlns:a16="http://schemas.microsoft.com/office/drawing/2014/main" id="{5D61CB87-2A73-D8E3-047F-D8D3630077A9}"/>
              </a:ext>
            </a:extLst>
          </p:cNvPr>
          <p:cNvSpPr>
            <a:spLocks noGrp="1"/>
          </p:cNvSpPr>
          <p:nvPr>
            <p:ph type="body" sz="quarter" idx="45" hasCustomPrompt="1"/>
          </p:nvPr>
        </p:nvSpPr>
        <p:spPr>
          <a:xfrm>
            <a:off x="563397" y="4474046"/>
            <a:ext cx="1374626" cy="301625"/>
          </a:xfrm>
          <a:solidFill>
            <a:schemeClr val="accent1"/>
          </a:solidFill>
        </p:spPr>
        <p:txBody>
          <a:bodyPr anchor="ctr">
            <a:noAutofit/>
          </a:bodyPr>
          <a:lstStyle>
            <a:lvl1pPr algn="ctr">
              <a:defRPr sz="1200" b="1">
                <a:solidFill>
                  <a:schemeClr val="bg1"/>
                </a:solidFill>
                <a:latin typeface="Century Gothic" panose="020B0502020202020204" pitchFamily="34" charset="0"/>
              </a:defRPr>
            </a:lvl1pPr>
          </a:lstStyle>
          <a:p>
            <a:pPr lvl="0"/>
            <a:r>
              <a:rPr lang="en-US"/>
              <a:t>Name</a:t>
            </a:r>
          </a:p>
        </p:txBody>
      </p:sp>
      <p:sp>
        <p:nvSpPr>
          <p:cNvPr id="78" name="Text Placeholder 10">
            <a:extLst>
              <a:ext uri="{FF2B5EF4-FFF2-40B4-BE49-F238E27FC236}">
                <a16:creationId xmlns:a16="http://schemas.microsoft.com/office/drawing/2014/main" id="{F378DEE6-ADE4-DEDF-0E4D-0F8018D37923}"/>
              </a:ext>
            </a:extLst>
          </p:cNvPr>
          <p:cNvSpPr>
            <a:spLocks noGrp="1"/>
          </p:cNvSpPr>
          <p:nvPr>
            <p:ph type="body" sz="quarter" idx="46" hasCustomPrompt="1"/>
          </p:nvPr>
        </p:nvSpPr>
        <p:spPr>
          <a:xfrm>
            <a:off x="563397" y="6120502"/>
            <a:ext cx="1374626" cy="281530"/>
          </a:xfrm>
          <a:solidFill>
            <a:schemeClr val="accent2"/>
          </a:solidFill>
        </p:spPr>
        <p:txBody>
          <a:bodyPr anchor="ctr">
            <a:noAutofit/>
          </a:bodyPr>
          <a:lstStyle>
            <a:lvl1pPr algn="ctr">
              <a:defRPr sz="900" b="1">
                <a:solidFill>
                  <a:schemeClr val="bg1"/>
                </a:solidFill>
                <a:latin typeface="Century Gothic" panose="020B0502020202020204" pitchFamily="34" charset="0"/>
              </a:defRPr>
            </a:lvl1pPr>
          </a:lstStyle>
          <a:p>
            <a:pPr lvl="0"/>
            <a:r>
              <a:rPr lang="en-US"/>
              <a:t>Title</a:t>
            </a:r>
          </a:p>
        </p:txBody>
      </p:sp>
      <p:sp>
        <p:nvSpPr>
          <p:cNvPr id="79" name="Picture Placeholder 68">
            <a:extLst>
              <a:ext uri="{FF2B5EF4-FFF2-40B4-BE49-F238E27FC236}">
                <a16:creationId xmlns:a16="http://schemas.microsoft.com/office/drawing/2014/main" id="{D011FD53-204B-A993-C042-0F41BAFD8846}"/>
              </a:ext>
            </a:extLst>
          </p:cNvPr>
          <p:cNvSpPr>
            <a:spLocks noGrp="1"/>
          </p:cNvSpPr>
          <p:nvPr>
            <p:ph type="pic" sz="quarter" idx="47"/>
          </p:nvPr>
        </p:nvSpPr>
        <p:spPr>
          <a:xfrm>
            <a:off x="563323" y="4778332"/>
            <a:ext cx="1374775" cy="1342169"/>
          </a:xfrm>
        </p:spPr>
        <p:txBody>
          <a:bodyPr>
            <a:normAutofit/>
          </a:bodyPr>
          <a:lstStyle>
            <a:lvl1pPr>
              <a:defRPr sz="1400"/>
            </a:lvl1pPr>
          </a:lstStyle>
          <a:p>
            <a:endParaRPr lang="en-US"/>
          </a:p>
        </p:txBody>
      </p:sp>
      <p:sp>
        <p:nvSpPr>
          <p:cNvPr id="92" name="Text Placeholder 10">
            <a:extLst>
              <a:ext uri="{FF2B5EF4-FFF2-40B4-BE49-F238E27FC236}">
                <a16:creationId xmlns:a16="http://schemas.microsoft.com/office/drawing/2014/main" id="{9A118798-D303-8FA1-359C-15A2ED7CD31F}"/>
              </a:ext>
            </a:extLst>
          </p:cNvPr>
          <p:cNvSpPr>
            <a:spLocks noGrp="1"/>
          </p:cNvSpPr>
          <p:nvPr>
            <p:ph type="body" sz="quarter" idx="48" hasCustomPrompt="1"/>
          </p:nvPr>
        </p:nvSpPr>
        <p:spPr>
          <a:xfrm>
            <a:off x="1974771" y="4474046"/>
            <a:ext cx="1374626" cy="301625"/>
          </a:xfrm>
          <a:solidFill>
            <a:schemeClr val="accent1"/>
          </a:solidFill>
        </p:spPr>
        <p:txBody>
          <a:bodyPr anchor="ctr">
            <a:noAutofit/>
          </a:bodyPr>
          <a:lstStyle>
            <a:lvl1pPr algn="ctr">
              <a:defRPr sz="1200" b="1">
                <a:solidFill>
                  <a:schemeClr val="bg1"/>
                </a:solidFill>
                <a:latin typeface="Century Gothic" panose="020B0502020202020204" pitchFamily="34" charset="0"/>
              </a:defRPr>
            </a:lvl1pPr>
          </a:lstStyle>
          <a:p>
            <a:pPr lvl="0"/>
            <a:r>
              <a:rPr lang="en-US"/>
              <a:t>Name</a:t>
            </a:r>
          </a:p>
        </p:txBody>
      </p:sp>
      <p:sp>
        <p:nvSpPr>
          <p:cNvPr id="93" name="Text Placeholder 10">
            <a:extLst>
              <a:ext uri="{FF2B5EF4-FFF2-40B4-BE49-F238E27FC236}">
                <a16:creationId xmlns:a16="http://schemas.microsoft.com/office/drawing/2014/main" id="{B5C366B1-9772-85B3-4349-FD518C779315}"/>
              </a:ext>
            </a:extLst>
          </p:cNvPr>
          <p:cNvSpPr>
            <a:spLocks noGrp="1"/>
          </p:cNvSpPr>
          <p:nvPr>
            <p:ph type="body" sz="quarter" idx="49" hasCustomPrompt="1"/>
          </p:nvPr>
        </p:nvSpPr>
        <p:spPr>
          <a:xfrm>
            <a:off x="1974771" y="6120502"/>
            <a:ext cx="1374626" cy="281530"/>
          </a:xfrm>
          <a:solidFill>
            <a:schemeClr val="accent2"/>
          </a:solidFill>
        </p:spPr>
        <p:txBody>
          <a:bodyPr anchor="ctr">
            <a:noAutofit/>
          </a:bodyPr>
          <a:lstStyle>
            <a:lvl1pPr algn="ctr">
              <a:defRPr sz="900" b="1">
                <a:solidFill>
                  <a:schemeClr val="bg1"/>
                </a:solidFill>
                <a:latin typeface="Century Gothic" panose="020B0502020202020204" pitchFamily="34" charset="0"/>
              </a:defRPr>
            </a:lvl1pPr>
          </a:lstStyle>
          <a:p>
            <a:pPr lvl="0"/>
            <a:r>
              <a:rPr lang="en-US"/>
              <a:t>Title</a:t>
            </a:r>
          </a:p>
        </p:txBody>
      </p:sp>
      <p:sp>
        <p:nvSpPr>
          <p:cNvPr id="94" name="Picture Placeholder 68">
            <a:extLst>
              <a:ext uri="{FF2B5EF4-FFF2-40B4-BE49-F238E27FC236}">
                <a16:creationId xmlns:a16="http://schemas.microsoft.com/office/drawing/2014/main" id="{410D09C9-C1F7-CF8B-AB18-8ED97D70538B}"/>
              </a:ext>
            </a:extLst>
          </p:cNvPr>
          <p:cNvSpPr>
            <a:spLocks noGrp="1"/>
          </p:cNvSpPr>
          <p:nvPr>
            <p:ph type="pic" sz="quarter" idx="50"/>
          </p:nvPr>
        </p:nvSpPr>
        <p:spPr>
          <a:xfrm>
            <a:off x="1974697" y="4770349"/>
            <a:ext cx="1374775" cy="1347491"/>
          </a:xfrm>
        </p:spPr>
        <p:txBody>
          <a:bodyPr>
            <a:normAutofit/>
          </a:bodyPr>
          <a:lstStyle>
            <a:lvl1pPr>
              <a:defRPr sz="1400"/>
            </a:lvl1pPr>
          </a:lstStyle>
          <a:p>
            <a:endParaRPr lang="en-US"/>
          </a:p>
        </p:txBody>
      </p:sp>
      <p:sp>
        <p:nvSpPr>
          <p:cNvPr id="95" name="Text Placeholder 10">
            <a:extLst>
              <a:ext uri="{FF2B5EF4-FFF2-40B4-BE49-F238E27FC236}">
                <a16:creationId xmlns:a16="http://schemas.microsoft.com/office/drawing/2014/main" id="{13B45B26-5A34-8C4F-BD37-AA65F459CE26}"/>
              </a:ext>
            </a:extLst>
          </p:cNvPr>
          <p:cNvSpPr>
            <a:spLocks noGrp="1"/>
          </p:cNvSpPr>
          <p:nvPr>
            <p:ph type="body" sz="quarter" idx="51" hasCustomPrompt="1"/>
          </p:nvPr>
        </p:nvSpPr>
        <p:spPr>
          <a:xfrm>
            <a:off x="3385854" y="4474046"/>
            <a:ext cx="1374626" cy="301625"/>
          </a:xfrm>
          <a:solidFill>
            <a:schemeClr val="accent1"/>
          </a:solidFill>
        </p:spPr>
        <p:txBody>
          <a:bodyPr anchor="ctr">
            <a:noAutofit/>
          </a:bodyPr>
          <a:lstStyle>
            <a:lvl1pPr algn="ctr">
              <a:defRPr sz="1200" b="1">
                <a:solidFill>
                  <a:schemeClr val="bg1"/>
                </a:solidFill>
                <a:latin typeface="Century Gothic" panose="020B0502020202020204" pitchFamily="34" charset="0"/>
              </a:defRPr>
            </a:lvl1pPr>
          </a:lstStyle>
          <a:p>
            <a:pPr lvl="0"/>
            <a:r>
              <a:rPr lang="en-US"/>
              <a:t>Name</a:t>
            </a:r>
          </a:p>
        </p:txBody>
      </p:sp>
      <p:sp>
        <p:nvSpPr>
          <p:cNvPr id="96" name="Text Placeholder 10">
            <a:extLst>
              <a:ext uri="{FF2B5EF4-FFF2-40B4-BE49-F238E27FC236}">
                <a16:creationId xmlns:a16="http://schemas.microsoft.com/office/drawing/2014/main" id="{0007838D-80FC-AE45-FE2A-C6EDCA0BEED9}"/>
              </a:ext>
            </a:extLst>
          </p:cNvPr>
          <p:cNvSpPr>
            <a:spLocks noGrp="1"/>
          </p:cNvSpPr>
          <p:nvPr>
            <p:ph type="body" sz="quarter" idx="52" hasCustomPrompt="1"/>
          </p:nvPr>
        </p:nvSpPr>
        <p:spPr>
          <a:xfrm>
            <a:off x="3385854" y="6120502"/>
            <a:ext cx="1374626" cy="281530"/>
          </a:xfrm>
          <a:solidFill>
            <a:schemeClr val="accent2"/>
          </a:solidFill>
        </p:spPr>
        <p:txBody>
          <a:bodyPr anchor="ctr">
            <a:noAutofit/>
          </a:bodyPr>
          <a:lstStyle>
            <a:lvl1pPr algn="ctr">
              <a:defRPr sz="900" b="1">
                <a:solidFill>
                  <a:schemeClr val="bg1"/>
                </a:solidFill>
                <a:latin typeface="Century Gothic" panose="020B0502020202020204" pitchFamily="34" charset="0"/>
              </a:defRPr>
            </a:lvl1pPr>
          </a:lstStyle>
          <a:p>
            <a:pPr lvl="0"/>
            <a:r>
              <a:rPr lang="en-US"/>
              <a:t>Title</a:t>
            </a:r>
          </a:p>
        </p:txBody>
      </p:sp>
      <p:sp>
        <p:nvSpPr>
          <p:cNvPr id="97" name="Picture Placeholder 68">
            <a:extLst>
              <a:ext uri="{FF2B5EF4-FFF2-40B4-BE49-F238E27FC236}">
                <a16:creationId xmlns:a16="http://schemas.microsoft.com/office/drawing/2014/main" id="{5068FFA9-FE9D-81EC-17E8-8E9D55C9B8A4}"/>
              </a:ext>
            </a:extLst>
          </p:cNvPr>
          <p:cNvSpPr>
            <a:spLocks noGrp="1"/>
          </p:cNvSpPr>
          <p:nvPr>
            <p:ph type="pic" sz="quarter" idx="53"/>
          </p:nvPr>
        </p:nvSpPr>
        <p:spPr>
          <a:xfrm>
            <a:off x="3385780" y="4770349"/>
            <a:ext cx="1374775" cy="1344830"/>
          </a:xfrm>
        </p:spPr>
        <p:txBody>
          <a:bodyPr>
            <a:normAutofit/>
          </a:bodyPr>
          <a:lstStyle>
            <a:lvl1pPr>
              <a:defRPr sz="1400"/>
            </a:lvl1pPr>
          </a:lstStyle>
          <a:p>
            <a:endParaRPr lang="en-US"/>
          </a:p>
        </p:txBody>
      </p:sp>
      <p:sp>
        <p:nvSpPr>
          <p:cNvPr id="98" name="Text Placeholder 10">
            <a:extLst>
              <a:ext uri="{FF2B5EF4-FFF2-40B4-BE49-F238E27FC236}">
                <a16:creationId xmlns:a16="http://schemas.microsoft.com/office/drawing/2014/main" id="{227DEC74-A551-0C4E-4F16-9D1BF8D77FAF}"/>
              </a:ext>
            </a:extLst>
          </p:cNvPr>
          <p:cNvSpPr>
            <a:spLocks noGrp="1"/>
          </p:cNvSpPr>
          <p:nvPr>
            <p:ph type="body" sz="quarter" idx="54" hasCustomPrompt="1"/>
          </p:nvPr>
        </p:nvSpPr>
        <p:spPr>
          <a:xfrm>
            <a:off x="4796862" y="4474046"/>
            <a:ext cx="1374626" cy="301625"/>
          </a:xfrm>
          <a:solidFill>
            <a:schemeClr val="accent1"/>
          </a:solidFill>
        </p:spPr>
        <p:txBody>
          <a:bodyPr anchor="ctr">
            <a:noAutofit/>
          </a:bodyPr>
          <a:lstStyle>
            <a:lvl1pPr algn="ctr">
              <a:defRPr sz="1200" b="1">
                <a:solidFill>
                  <a:schemeClr val="bg1"/>
                </a:solidFill>
                <a:latin typeface="Century Gothic" panose="020B0502020202020204" pitchFamily="34" charset="0"/>
              </a:defRPr>
            </a:lvl1pPr>
          </a:lstStyle>
          <a:p>
            <a:pPr lvl="0"/>
            <a:r>
              <a:rPr lang="en-US"/>
              <a:t>Name</a:t>
            </a:r>
          </a:p>
        </p:txBody>
      </p:sp>
      <p:sp>
        <p:nvSpPr>
          <p:cNvPr id="99" name="Text Placeholder 10">
            <a:extLst>
              <a:ext uri="{FF2B5EF4-FFF2-40B4-BE49-F238E27FC236}">
                <a16:creationId xmlns:a16="http://schemas.microsoft.com/office/drawing/2014/main" id="{CA440C6A-0AC7-1858-7E6C-511AF46EF817}"/>
              </a:ext>
            </a:extLst>
          </p:cNvPr>
          <p:cNvSpPr>
            <a:spLocks noGrp="1"/>
          </p:cNvSpPr>
          <p:nvPr>
            <p:ph type="body" sz="quarter" idx="55" hasCustomPrompt="1"/>
          </p:nvPr>
        </p:nvSpPr>
        <p:spPr>
          <a:xfrm>
            <a:off x="4796862" y="6120502"/>
            <a:ext cx="1374626" cy="281530"/>
          </a:xfrm>
          <a:solidFill>
            <a:schemeClr val="accent2"/>
          </a:solidFill>
        </p:spPr>
        <p:txBody>
          <a:bodyPr anchor="ctr">
            <a:noAutofit/>
          </a:bodyPr>
          <a:lstStyle>
            <a:lvl1pPr algn="ctr">
              <a:defRPr sz="900" b="1">
                <a:solidFill>
                  <a:schemeClr val="bg1"/>
                </a:solidFill>
                <a:latin typeface="Century Gothic" panose="020B0502020202020204" pitchFamily="34" charset="0"/>
              </a:defRPr>
            </a:lvl1pPr>
          </a:lstStyle>
          <a:p>
            <a:pPr lvl="0"/>
            <a:r>
              <a:rPr lang="en-US"/>
              <a:t>Title</a:t>
            </a:r>
          </a:p>
        </p:txBody>
      </p:sp>
      <p:sp>
        <p:nvSpPr>
          <p:cNvPr id="100" name="Picture Placeholder 68">
            <a:extLst>
              <a:ext uri="{FF2B5EF4-FFF2-40B4-BE49-F238E27FC236}">
                <a16:creationId xmlns:a16="http://schemas.microsoft.com/office/drawing/2014/main" id="{31E43DDD-33CA-B9F4-A878-A341B6CF91D6}"/>
              </a:ext>
            </a:extLst>
          </p:cNvPr>
          <p:cNvSpPr>
            <a:spLocks noGrp="1"/>
          </p:cNvSpPr>
          <p:nvPr>
            <p:ph type="pic" sz="quarter" idx="56"/>
          </p:nvPr>
        </p:nvSpPr>
        <p:spPr>
          <a:xfrm>
            <a:off x="4796788" y="4775670"/>
            <a:ext cx="1374775" cy="1336848"/>
          </a:xfrm>
        </p:spPr>
        <p:txBody>
          <a:bodyPr>
            <a:normAutofit/>
          </a:bodyPr>
          <a:lstStyle>
            <a:lvl1pPr>
              <a:defRPr sz="1400"/>
            </a:lvl1pPr>
          </a:lstStyle>
          <a:p>
            <a:endParaRPr lang="en-US"/>
          </a:p>
        </p:txBody>
      </p:sp>
      <p:sp>
        <p:nvSpPr>
          <p:cNvPr id="101" name="Text Placeholder 10">
            <a:extLst>
              <a:ext uri="{FF2B5EF4-FFF2-40B4-BE49-F238E27FC236}">
                <a16:creationId xmlns:a16="http://schemas.microsoft.com/office/drawing/2014/main" id="{59B9A2EF-F68D-8DAF-5E84-8C236CB546FD}"/>
              </a:ext>
            </a:extLst>
          </p:cNvPr>
          <p:cNvSpPr>
            <a:spLocks noGrp="1"/>
          </p:cNvSpPr>
          <p:nvPr>
            <p:ph type="body" sz="quarter" idx="57" hasCustomPrompt="1"/>
          </p:nvPr>
        </p:nvSpPr>
        <p:spPr>
          <a:xfrm>
            <a:off x="6207795" y="4474046"/>
            <a:ext cx="1374626" cy="301625"/>
          </a:xfrm>
          <a:solidFill>
            <a:schemeClr val="accent1"/>
          </a:solidFill>
        </p:spPr>
        <p:txBody>
          <a:bodyPr anchor="ctr">
            <a:noAutofit/>
          </a:bodyPr>
          <a:lstStyle>
            <a:lvl1pPr algn="ctr">
              <a:defRPr sz="1200" b="1">
                <a:solidFill>
                  <a:schemeClr val="bg1"/>
                </a:solidFill>
                <a:latin typeface="Century Gothic" panose="020B0502020202020204" pitchFamily="34" charset="0"/>
              </a:defRPr>
            </a:lvl1pPr>
          </a:lstStyle>
          <a:p>
            <a:pPr lvl="0"/>
            <a:r>
              <a:rPr lang="en-US"/>
              <a:t>Name</a:t>
            </a:r>
          </a:p>
        </p:txBody>
      </p:sp>
      <p:sp>
        <p:nvSpPr>
          <p:cNvPr id="102" name="Text Placeholder 10">
            <a:extLst>
              <a:ext uri="{FF2B5EF4-FFF2-40B4-BE49-F238E27FC236}">
                <a16:creationId xmlns:a16="http://schemas.microsoft.com/office/drawing/2014/main" id="{8494B718-5B18-2C77-C344-F617DF5AA99E}"/>
              </a:ext>
            </a:extLst>
          </p:cNvPr>
          <p:cNvSpPr>
            <a:spLocks noGrp="1"/>
          </p:cNvSpPr>
          <p:nvPr>
            <p:ph type="body" sz="quarter" idx="58" hasCustomPrompt="1"/>
          </p:nvPr>
        </p:nvSpPr>
        <p:spPr>
          <a:xfrm>
            <a:off x="6207795" y="6120502"/>
            <a:ext cx="1374626" cy="281530"/>
          </a:xfrm>
          <a:solidFill>
            <a:schemeClr val="accent2"/>
          </a:solidFill>
        </p:spPr>
        <p:txBody>
          <a:bodyPr anchor="ctr">
            <a:noAutofit/>
          </a:bodyPr>
          <a:lstStyle>
            <a:lvl1pPr algn="ctr">
              <a:defRPr sz="900" b="1">
                <a:solidFill>
                  <a:schemeClr val="bg1"/>
                </a:solidFill>
                <a:latin typeface="Century Gothic" panose="020B0502020202020204" pitchFamily="34" charset="0"/>
              </a:defRPr>
            </a:lvl1pPr>
          </a:lstStyle>
          <a:p>
            <a:pPr lvl="0"/>
            <a:r>
              <a:rPr lang="en-US"/>
              <a:t>Title</a:t>
            </a:r>
          </a:p>
        </p:txBody>
      </p:sp>
      <p:sp>
        <p:nvSpPr>
          <p:cNvPr id="103" name="Picture Placeholder 68">
            <a:extLst>
              <a:ext uri="{FF2B5EF4-FFF2-40B4-BE49-F238E27FC236}">
                <a16:creationId xmlns:a16="http://schemas.microsoft.com/office/drawing/2014/main" id="{818CCAA2-119F-9135-88EC-18E7547649FE}"/>
              </a:ext>
            </a:extLst>
          </p:cNvPr>
          <p:cNvSpPr>
            <a:spLocks noGrp="1"/>
          </p:cNvSpPr>
          <p:nvPr>
            <p:ph type="pic" sz="quarter" idx="59"/>
          </p:nvPr>
        </p:nvSpPr>
        <p:spPr>
          <a:xfrm>
            <a:off x="6207721" y="4775670"/>
            <a:ext cx="1374775" cy="1342169"/>
          </a:xfrm>
        </p:spPr>
        <p:txBody>
          <a:bodyPr>
            <a:normAutofit/>
          </a:bodyPr>
          <a:lstStyle>
            <a:lvl1pPr>
              <a:defRPr sz="1400"/>
            </a:lvl1pPr>
          </a:lstStyle>
          <a:p>
            <a:endParaRPr lang="en-US"/>
          </a:p>
        </p:txBody>
      </p:sp>
      <p:sp>
        <p:nvSpPr>
          <p:cNvPr id="4" name="Text Placeholder 10">
            <a:extLst>
              <a:ext uri="{FF2B5EF4-FFF2-40B4-BE49-F238E27FC236}">
                <a16:creationId xmlns:a16="http://schemas.microsoft.com/office/drawing/2014/main" id="{AF86780A-BDF1-4DC7-E07A-FBD7FAB4D2F7}"/>
              </a:ext>
            </a:extLst>
          </p:cNvPr>
          <p:cNvSpPr>
            <a:spLocks noGrp="1"/>
          </p:cNvSpPr>
          <p:nvPr>
            <p:ph type="body" sz="quarter" idx="60" hasCustomPrompt="1"/>
          </p:nvPr>
        </p:nvSpPr>
        <p:spPr>
          <a:xfrm rot="16200000">
            <a:off x="-1303576" y="2460456"/>
            <a:ext cx="3401999" cy="190800"/>
          </a:xfrm>
          <a:solidFill>
            <a:schemeClr val="accent1"/>
          </a:solidFill>
        </p:spPr>
        <p:txBody>
          <a:bodyPr anchor="ctr">
            <a:noAutofit/>
          </a:bodyPr>
          <a:lstStyle>
            <a:lvl1pPr algn="ctr">
              <a:defRPr sz="1000" b="1">
                <a:solidFill>
                  <a:schemeClr val="bg1"/>
                </a:solidFill>
                <a:latin typeface="Century Gothic" panose="020B0502020202020204" pitchFamily="34" charset="0"/>
              </a:defRPr>
            </a:lvl1pPr>
          </a:lstStyle>
          <a:p>
            <a:pPr lvl="0"/>
            <a:r>
              <a:rPr lang="en-US"/>
              <a:t>Title</a:t>
            </a:r>
          </a:p>
        </p:txBody>
      </p:sp>
      <p:sp>
        <p:nvSpPr>
          <p:cNvPr id="5" name="Text Placeholder 10">
            <a:extLst>
              <a:ext uri="{FF2B5EF4-FFF2-40B4-BE49-F238E27FC236}">
                <a16:creationId xmlns:a16="http://schemas.microsoft.com/office/drawing/2014/main" id="{8526E1B2-2D91-09FC-41F3-CEBAB578024D}"/>
              </a:ext>
            </a:extLst>
          </p:cNvPr>
          <p:cNvSpPr>
            <a:spLocks noGrp="1"/>
          </p:cNvSpPr>
          <p:nvPr>
            <p:ph type="body" sz="quarter" idx="61" hasCustomPrompt="1"/>
          </p:nvPr>
        </p:nvSpPr>
        <p:spPr>
          <a:xfrm rot="16200000">
            <a:off x="-567377" y="5341832"/>
            <a:ext cx="1929600" cy="190800"/>
          </a:xfrm>
          <a:solidFill>
            <a:schemeClr val="accent1"/>
          </a:solidFill>
        </p:spPr>
        <p:txBody>
          <a:bodyPr anchor="ctr">
            <a:noAutofit/>
          </a:bodyPr>
          <a:lstStyle>
            <a:lvl1pPr algn="ctr">
              <a:defRPr sz="1000" b="1">
                <a:solidFill>
                  <a:schemeClr val="bg1"/>
                </a:solidFill>
                <a:latin typeface="Century Gothic" panose="020B0502020202020204" pitchFamily="34" charset="0"/>
              </a:defRPr>
            </a:lvl1pPr>
          </a:lstStyle>
          <a:p>
            <a:pPr lvl="0"/>
            <a:r>
              <a:rPr lang="en-US"/>
              <a:t>Title</a:t>
            </a:r>
          </a:p>
        </p:txBody>
      </p:sp>
    </p:spTree>
    <p:extLst>
      <p:ext uri="{BB962C8B-B14F-4D97-AF65-F5344CB8AC3E}">
        <p14:creationId xmlns:p14="http://schemas.microsoft.com/office/powerpoint/2010/main" val="4182642637"/>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189"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bg1">
            <a:lumMod val="95000"/>
            <a:alpha val="40000"/>
          </a:schemeClr>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26B1489B-0BDE-D171-87FD-A85016043F28}"/>
              </a:ext>
            </a:extLst>
          </p:cNvPr>
          <p:cNvSpPr/>
          <p:nvPr/>
        </p:nvSpPr>
        <p:spPr>
          <a:xfrm flipH="1">
            <a:off x="-1" y="36405"/>
            <a:ext cx="1543210" cy="3628585"/>
          </a:xfrm>
          <a:custGeom>
            <a:avLst/>
            <a:gdLst>
              <a:gd name="connsiteX0" fmla="*/ 2131872 w 2131872"/>
              <a:gd name="connsiteY0" fmla="*/ 0 h 5012716"/>
              <a:gd name="connsiteX1" fmla="*/ 2031867 w 2131872"/>
              <a:gd name="connsiteY1" fmla="*/ 15247 h 5012716"/>
              <a:gd name="connsiteX2" fmla="*/ 0 w 2131872"/>
              <a:gd name="connsiteY2" fmla="*/ 2506358 h 5012716"/>
              <a:gd name="connsiteX3" fmla="*/ 2031867 w 2131872"/>
              <a:gd name="connsiteY3" fmla="*/ 4997469 h 5012716"/>
              <a:gd name="connsiteX4" fmla="*/ 2131872 w 2131872"/>
              <a:gd name="connsiteY4" fmla="*/ 5012716 h 5012716"/>
              <a:gd name="connsiteX5" fmla="*/ 2131872 w 2131872"/>
              <a:gd name="connsiteY5" fmla="*/ 3840115 h 5012716"/>
              <a:gd name="connsiteX6" fmla="*/ 2129343 w 2131872"/>
              <a:gd name="connsiteY6" fmla="*/ 3839465 h 5012716"/>
              <a:gd name="connsiteX7" fmla="*/ 1147813 w 2131872"/>
              <a:gd name="connsiteY7" fmla="*/ 2506358 h 5012716"/>
              <a:gd name="connsiteX8" fmla="*/ 2129343 w 2131872"/>
              <a:gd name="connsiteY8" fmla="*/ 1173251 h 5012716"/>
              <a:gd name="connsiteX9" fmla="*/ 2131872 w 2131872"/>
              <a:gd name="connsiteY9" fmla="*/ 1172601 h 501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872" h="5012716">
                <a:moveTo>
                  <a:pt x="2131872" y="0"/>
                </a:moveTo>
                <a:lnTo>
                  <a:pt x="2031867" y="15247"/>
                </a:lnTo>
                <a:cubicBezTo>
                  <a:pt x="872179" y="252322"/>
                  <a:pt x="0" y="1277428"/>
                  <a:pt x="0" y="2506358"/>
                </a:cubicBezTo>
                <a:cubicBezTo>
                  <a:pt x="0" y="3735289"/>
                  <a:pt x="872179" y="4760395"/>
                  <a:pt x="2031867" y="4997469"/>
                </a:cubicBezTo>
                <a:lnTo>
                  <a:pt x="2131872" y="5012716"/>
                </a:lnTo>
                <a:lnTo>
                  <a:pt x="2131872" y="3840115"/>
                </a:lnTo>
                <a:lnTo>
                  <a:pt x="2129343" y="3839465"/>
                </a:lnTo>
                <a:cubicBezTo>
                  <a:pt x="1560670" y="3662744"/>
                  <a:pt x="1147813" y="3132763"/>
                  <a:pt x="1147813" y="2506358"/>
                </a:cubicBezTo>
                <a:cubicBezTo>
                  <a:pt x="1147813" y="1879953"/>
                  <a:pt x="1560670" y="1349972"/>
                  <a:pt x="2129343" y="1173251"/>
                </a:cubicBezTo>
                <a:lnTo>
                  <a:pt x="2131872" y="1172601"/>
                </a:lnTo>
                <a:close/>
              </a:path>
            </a:pathLst>
          </a:custGeom>
          <a:solidFill>
            <a:schemeClr val="bg1"/>
          </a:solidFill>
          <a:ln w="360" cap="flat">
            <a:noFill/>
            <a:prstDash val="solid"/>
            <a:miter/>
          </a:ln>
          <a:effectLst>
            <a:outerShdw blurRad="25400" dist="25400" dir="2700000" algn="tl" rotWithShape="0">
              <a:schemeClr val="bg1">
                <a:lumMod val="75000"/>
                <a:alpha val="5000"/>
              </a:schemeClr>
            </a:outerShdw>
          </a:effectLst>
        </p:spPr>
        <p:txBody>
          <a:bodyPr rtlCol="0" anchor="ctr"/>
          <a:lstStyle/>
          <a:p>
            <a:endParaRPr lang="en-CA"/>
          </a:p>
        </p:txBody>
      </p:sp>
      <p:sp>
        <p:nvSpPr>
          <p:cNvPr id="2" name="Title 73">
            <a:extLst>
              <a:ext uri="{FF2B5EF4-FFF2-40B4-BE49-F238E27FC236}">
                <a16:creationId xmlns:a16="http://schemas.microsoft.com/office/drawing/2014/main" id="{D4AF0B0C-FA20-E160-AD12-F7F229968799}"/>
              </a:ext>
            </a:extLst>
          </p:cNvPr>
          <p:cNvSpPr>
            <a:spLocks noGrp="1"/>
          </p:cNvSpPr>
          <p:nvPr>
            <p:ph type="title" hasCustomPrompt="1"/>
          </p:nvPr>
        </p:nvSpPr>
        <p:spPr>
          <a:xfrm>
            <a:off x="300038" y="258011"/>
            <a:ext cx="7058848" cy="470652"/>
          </a:xfrm>
        </p:spPr>
        <p:txBody>
          <a:bodyPr anchor="t">
            <a:normAutofit/>
          </a:bodyPr>
          <a:lstStyle>
            <a:lvl1pPr algn="l">
              <a:defRPr sz="2400">
                <a:solidFill>
                  <a:schemeClr val="accent1"/>
                </a:solidFill>
              </a:defRPr>
            </a:lvl1pPr>
          </a:lstStyle>
          <a:p>
            <a:r>
              <a:rPr lang="en-US"/>
              <a:t>Slide Title</a:t>
            </a:r>
          </a:p>
        </p:txBody>
      </p:sp>
      <p:sp>
        <p:nvSpPr>
          <p:cNvPr id="12" name="Footer Placeholder 4">
            <a:extLst>
              <a:ext uri="{FF2B5EF4-FFF2-40B4-BE49-F238E27FC236}">
                <a16:creationId xmlns:a16="http://schemas.microsoft.com/office/drawing/2014/main" id="{2AD7CE13-2774-24A7-ACD4-8AAA55C541E2}"/>
              </a:ext>
            </a:extLst>
          </p:cNvPr>
          <p:cNvSpPr>
            <a:spLocks noGrp="1"/>
          </p:cNvSpPr>
          <p:nvPr>
            <p:ph type="ftr" sz="quarter" idx="3"/>
          </p:nvPr>
        </p:nvSpPr>
        <p:spPr>
          <a:xfrm>
            <a:off x="609600" y="6498448"/>
            <a:ext cx="3232484" cy="203082"/>
          </a:xfrm>
          <a:prstGeom prst="rect">
            <a:avLst/>
          </a:prstGeom>
          <a:noFill/>
        </p:spPr>
        <p:txBody>
          <a:bodyPr vert="horz" lIns="91440" tIns="45720" rIns="91440" bIns="45720" rtlCol="0" anchor="ctr"/>
          <a:lstStyle>
            <a:lvl1pPr algn="l">
              <a:defRPr lang="en-US" sz="700" b="0" smtClean="0">
                <a:solidFill>
                  <a:schemeClr val="tx2"/>
                </a:solidFill>
                <a:latin typeface="+mj-lt"/>
              </a:defRPr>
            </a:lvl1pPr>
          </a:lstStyle>
          <a:p>
            <a:r>
              <a:rPr lang="en-US"/>
              <a:t>© Copyright 2025 Galiano Gold. All rights reserved.</a:t>
            </a:r>
          </a:p>
        </p:txBody>
      </p:sp>
      <p:sp>
        <p:nvSpPr>
          <p:cNvPr id="15" name="Slide Number Placeholder 5">
            <a:extLst>
              <a:ext uri="{FF2B5EF4-FFF2-40B4-BE49-F238E27FC236}">
                <a16:creationId xmlns:a16="http://schemas.microsoft.com/office/drawing/2014/main" id="{1FA04DF1-5DEE-15BD-BCF8-B8E948E473A2}"/>
              </a:ext>
            </a:extLst>
          </p:cNvPr>
          <p:cNvSpPr>
            <a:spLocks noGrp="1"/>
          </p:cNvSpPr>
          <p:nvPr>
            <p:ph type="sldNum" sz="quarter" idx="4"/>
          </p:nvPr>
        </p:nvSpPr>
        <p:spPr>
          <a:xfrm>
            <a:off x="300038" y="6498448"/>
            <a:ext cx="309562" cy="203082"/>
          </a:xfrm>
          <a:prstGeom prst="rect">
            <a:avLst/>
          </a:prstGeom>
          <a:solidFill>
            <a:schemeClr val="accent1"/>
          </a:solidFill>
        </p:spPr>
        <p:txBody>
          <a:bodyPr vert="horz" lIns="91440" tIns="45720" rIns="91440" bIns="45720" rtlCol="0" anchor="ctr"/>
          <a:lstStyle>
            <a:lvl1pPr algn="ctr">
              <a:defRPr lang="en-CA" sz="800" b="1" smtClean="0">
                <a:solidFill>
                  <a:schemeClr val="bg1"/>
                </a:solidFill>
                <a:latin typeface="+mj-lt"/>
              </a:defRPr>
            </a:lvl1pPr>
          </a:lstStyle>
          <a:p>
            <a:fld id="{2CD1318A-339D-4485-8E92-07414A5EFABE}" type="slidenum">
              <a:rPr lang="en-CA" smtClean="0"/>
              <a:pPr/>
              <a:t>‹#›</a:t>
            </a:fld>
            <a:endParaRPr lang="en-CA"/>
          </a:p>
        </p:txBody>
      </p:sp>
      <p:pic>
        <p:nvPicPr>
          <p:cNvPr id="3" name="Picture 2">
            <a:extLst>
              <a:ext uri="{FF2B5EF4-FFF2-40B4-BE49-F238E27FC236}">
                <a16:creationId xmlns:a16="http://schemas.microsoft.com/office/drawing/2014/main" id="{D3CB003C-26C7-6869-8DF7-A6A32B2FBA3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52484" y="6481046"/>
            <a:ext cx="1039478" cy="237885"/>
          </a:xfrm>
          <a:prstGeom prst="rect">
            <a:avLst/>
          </a:prstGeom>
        </p:spPr>
      </p:pic>
      <p:sp>
        <p:nvSpPr>
          <p:cNvPr id="4" name="Rectangle 3">
            <a:extLst>
              <a:ext uri="{FF2B5EF4-FFF2-40B4-BE49-F238E27FC236}">
                <a16:creationId xmlns:a16="http://schemas.microsoft.com/office/drawing/2014/main" id="{07B48C01-849C-0C11-8DE1-54C8B79AF2F9}"/>
              </a:ext>
            </a:extLst>
          </p:cNvPr>
          <p:cNvSpPr/>
          <p:nvPr userDrawn="1"/>
        </p:nvSpPr>
        <p:spPr>
          <a:xfrm>
            <a:off x="11163299" y="0"/>
            <a:ext cx="728663" cy="72866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1CCB0F9E-4050-91CD-08B4-979F308DA577}"/>
              </a:ext>
            </a:extLst>
          </p:cNvPr>
          <p:cNvSpPr>
            <a:spLocks/>
          </p:cNvSpPr>
          <p:nvPr userDrawn="1"/>
        </p:nvSpPr>
        <p:spPr>
          <a:xfrm>
            <a:off x="300036" y="1163353"/>
            <a:ext cx="2635669" cy="177235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 Placeholder 10">
            <a:extLst>
              <a:ext uri="{FF2B5EF4-FFF2-40B4-BE49-F238E27FC236}">
                <a16:creationId xmlns:a16="http://schemas.microsoft.com/office/drawing/2014/main" id="{165A97A3-4C74-A67A-DA86-E1CDFC93F30C}"/>
              </a:ext>
            </a:extLst>
          </p:cNvPr>
          <p:cNvSpPr>
            <a:spLocks noGrp="1"/>
          </p:cNvSpPr>
          <p:nvPr>
            <p:ph type="body" sz="quarter" idx="13" hasCustomPrompt="1"/>
          </p:nvPr>
        </p:nvSpPr>
        <p:spPr>
          <a:xfrm>
            <a:off x="300038" y="861730"/>
            <a:ext cx="2635667" cy="301625"/>
          </a:xfrm>
          <a:solidFill>
            <a:schemeClr val="accent1"/>
          </a:solidFill>
        </p:spPr>
        <p:txBody>
          <a:bodyPr anchor="ctr">
            <a:noAutofit/>
          </a:bodyPr>
          <a:lstStyle>
            <a:lvl1pPr algn="ctr">
              <a:defRPr sz="1200" b="1">
                <a:solidFill>
                  <a:schemeClr val="bg1"/>
                </a:solidFill>
                <a:latin typeface="Century Gothic" panose="020B0502020202020204" pitchFamily="34" charset="0"/>
              </a:defRPr>
            </a:lvl1pPr>
          </a:lstStyle>
          <a:p>
            <a:pPr lvl="0"/>
            <a:r>
              <a:rPr lang="en-US"/>
              <a:t>Title</a:t>
            </a:r>
          </a:p>
        </p:txBody>
      </p:sp>
      <p:sp>
        <p:nvSpPr>
          <p:cNvPr id="8" name="Text Placeholder 21">
            <a:extLst>
              <a:ext uri="{FF2B5EF4-FFF2-40B4-BE49-F238E27FC236}">
                <a16:creationId xmlns:a16="http://schemas.microsoft.com/office/drawing/2014/main" id="{4FB938F1-920C-B876-011F-AD28B8048BBE}"/>
              </a:ext>
            </a:extLst>
          </p:cNvPr>
          <p:cNvSpPr>
            <a:spLocks noGrp="1"/>
          </p:cNvSpPr>
          <p:nvPr>
            <p:ph type="body" sz="quarter" idx="15"/>
          </p:nvPr>
        </p:nvSpPr>
        <p:spPr>
          <a:xfrm>
            <a:off x="1432257" y="1163355"/>
            <a:ext cx="1503450" cy="1741622"/>
          </a:xfrm>
        </p:spPr>
        <p:txBody>
          <a:bodyPr anchor="ctr">
            <a:noAutofit/>
          </a:bodyPr>
          <a:lstStyle>
            <a:lvl1pPr marL="108000" indent="-108000">
              <a:lnSpc>
                <a:spcPct val="100000"/>
              </a:lnSpc>
              <a:spcBef>
                <a:spcPts val="0"/>
              </a:spcBef>
              <a:spcAft>
                <a:spcPts val="300"/>
              </a:spcAft>
              <a:buClr>
                <a:schemeClr val="accent1"/>
              </a:buClr>
              <a:buFont typeface="Wingdings" pitchFamily="2" charset="2"/>
              <a:buChar char="§"/>
              <a:defRPr sz="1200">
                <a:solidFill>
                  <a:schemeClr val="tx2"/>
                </a:solidFill>
              </a:defRPr>
            </a:lvl1pPr>
            <a:lvl2pPr marL="628650" indent="-171450">
              <a:buFont typeface="Arial" panose="020B0604020202020204" pitchFamily="34" charset="0"/>
              <a:buChar char="•"/>
              <a:defRPr sz="800"/>
            </a:lvl2pPr>
            <a:lvl3pPr marL="1085850" indent="-171450">
              <a:buFont typeface="Arial" panose="020B0604020202020204" pitchFamily="34" charset="0"/>
              <a:buChar char="•"/>
              <a:defRPr sz="800"/>
            </a:lvl3pPr>
            <a:lvl4pPr marL="1543050" indent="-171450">
              <a:buFont typeface="Arial" panose="020B0604020202020204" pitchFamily="34" charset="0"/>
              <a:buChar char="•"/>
              <a:defRPr sz="800"/>
            </a:lvl4pPr>
            <a:lvl5pPr marL="2000250" indent="-171450">
              <a:buFont typeface="Arial" panose="020B0604020202020204" pitchFamily="34" charset="0"/>
              <a:buChar char="•"/>
              <a:defRPr sz="800"/>
            </a:lvl5pPr>
          </a:lstStyle>
          <a:p>
            <a:pPr lvl="0"/>
            <a:r>
              <a:rPr lang="en-US"/>
              <a:t>Click to edit Master text styles</a:t>
            </a:r>
          </a:p>
        </p:txBody>
      </p:sp>
      <p:sp>
        <p:nvSpPr>
          <p:cNvPr id="9" name="Picture Placeholder 68">
            <a:extLst>
              <a:ext uri="{FF2B5EF4-FFF2-40B4-BE49-F238E27FC236}">
                <a16:creationId xmlns:a16="http://schemas.microsoft.com/office/drawing/2014/main" id="{05B450E7-DE73-1B56-5B44-02CCB9FE30F1}"/>
              </a:ext>
            </a:extLst>
          </p:cNvPr>
          <p:cNvSpPr>
            <a:spLocks noGrp="1"/>
          </p:cNvSpPr>
          <p:nvPr>
            <p:ph type="pic" sz="quarter" idx="37"/>
          </p:nvPr>
        </p:nvSpPr>
        <p:spPr>
          <a:xfrm>
            <a:off x="299963" y="1163354"/>
            <a:ext cx="1132293" cy="1741623"/>
          </a:xfrm>
        </p:spPr>
        <p:txBody>
          <a:bodyPr>
            <a:normAutofit/>
          </a:bodyPr>
          <a:lstStyle>
            <a:lvl1pPr>
              <a:defRPr sz="1400"/>
            </a:lvl1pPr>
          </a:lstStyle>
          <a:p>
            <a:endParaRPr lang="en-US"/>
          </a:p>
        </p:txBody>
      </p:sp>
      <p:sp>
        <p:nvSpPr>
          <p:cNvPr id="41" name="Rectangle 40">
            <a:extLst>
              <a:ext uri="{FF2B5EF4-FFF2-40B4-BE49-F238E27FC236}">
                <a16:creationId xmlns:a16="http://schemas.microsoft.com/office/drawing/2014/main" id="{4953EB17-FF12-CA3B-3C82-52AEC60E9B47}"/>
              </a:ext>
            </a:extLst>
          </p:cNvPr>
          <p:cNvSpPr>
            <a:spLocks/>
          </p:cNvSpPr>
          <p:nvPr userDrawn="1"/>
        </p:nvSpPr>
        <p:spPr>
          <a:xfrm>
            <a:off x="3285453" y="1163353"/>
            <a:ext cx="2635669" cy="177235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Text Placeholder 10">
            <a:extLst>
              <a:ext uri="{FF2B5EF4-FFF2-40B4-BE49-F238E27FC236}">
                <a16:creationId xmlns:a16="http://schemas.microsoft.com/office/drawing/2014/main" id="{1922817D-9FB0-3C43-F632-7BE207746083}"/>
              </a:ext>
            </a:extLst>
          </p:cNvPr>
          <p:cNvSpPr>
            <a:spLocks noGrp="1"/>
          </p:cNvSpPr>
          <p:nvPr>
            <p:ph type="body" sz="quarter" idx="38" hasCustomPrompt="1"/>
          </p:nvPr>
        </p:nvSpPr>
        <p:spPr>
          <a:xfrm>
            <a:off x="3285457" y="861730"/>
            <a:ext cx="2635667" cy="301625"/>
          </a:xfrm>
          <a:solidFill>
            <a:schemeClr val="accent1"/>
          </a:solidFill>
        </p:spPr>
        <p:txBody>
          <a:bodyPr anchor="ctr">
            <a:noAutofit/>
          </a:bodyPr>
          <a:lstStyle>
            <a:lvl1pPr algn="ctr">
              <a:defRPr sz="1200" b="1">
                <a:solidFill>
                  <a:schemeClr val="bg1"/>
                </a:solidFill>
                <a:latin typeface="Century Gothic" panose="020B0502020202020204" pitchFamily="34" charset="0"/>
              </a:defRPr>
            </a:lvl1pPr>
          </a:lstStyle>
          <a:p>
            <a:pPr lvl="0"/>
            <a:r>
              <a:rPr lang="en-US"/>
              <a:t>Title</a:t>
            </a:r>
          </a:p>
        </p:txBody>
      </p:sp>
      <p:sp>
        <p:nvSpPr>
          <p:cNvPr id="43" name="Text Placeholder 21">
            <a:extLst>
              <a:ext uri="{FF2B5EF4-FFF2-40B4-BE49-F238E27FC236}">
                <a16:creationId xmlns:a16="http://schemas.microsoft.com/office/drawing/2014/main" id="{9258EE21-CCEF-3D96-D92D-5B60DC7C52EB}"/>
              </a:ext>
            </a:extLst>
          </p:cNvPr>
          <p:cNvSpPr>
            <a:spLocks noGrp="1"/>
          </p:cNvSpPr>
          <p:nvPr>
            <p:ph type="body" sz="quarter" idx="39"/>
          </p:nvPr>
        </p:nvSpPr>
        <p:spPr>
          <a:xfrm>
            <a:off x="4417674" y="1163355"/>
            <a:ext cx="1503450" cy="1741622"/>
          </a:xfrm>
        </p:spPr>
        <p:txBody>
          <a:bodyPr anchor="ctr">
            <a:noAutofit/>
          </a:bodyPr>
          <a:lstStyle>
            <a:lvl1pPr marL="108000" indent="-108000">
              <a:lnSpc>
                <a:spcPct val="100000"/>
              </a:lnSpc>
              <a:spcBef>
                <a:spcPts val="0"/>
              </a:spcBef>
              <a:spcAft>
                <a:spcPts val="300"/>
              </a:spcAft>
              <a:buClr>
                <a:schemeClr val="accent1"/>
              </a:buClr>
              <a:buFont typeface="Wingdings" pitchFamily="2" charset="2"/>
              <a:buChar char="§"/>
              <a:defRPr sz="1200">
                <a:solidFill>
                  <a:schemeClr val="tx2"/>
                </a:solidFill>
              </a:defRPr>
            </a:lvl1pPr>
            <a:lvl2pPr marL="628650" indent="-171450">
              <a:buFont typeface="Arial" panose="020B0604020202020204" pitchFamily="34" charset="0"/>
              <a:buChar char="•"/>
              <a:defRPr sz="800"/>
            </a:lvl2pPr>
            <a:lvl3pPr marL="1085850" indent="-171450">
              <a:buFont typeface="Arial" panose="020B0604020202020204" pitchFamily="34" charset="0"/>
              <a:buChar char="•"/>
              <a:defRPr sz="800"/>
            </a:lvl3pPr>
            <a:lvl4pPr marL="1543050" indent="-171450">
              <a:buFont typeface="Arial" panose="020B0604020202020204" pitchFamily="34" charset="0"/>
              <a:buChar char="•"/>
              <a:defRPr sz="800"/>
            </a:lvl4pPr>
            <a:lvl5pPr marL="2000250" indent="-171450">
              <a:buFont typeface="Arial" panose="020B0604020202020204" pitchFamily="34" charset="0"/>
              <a:buChar char="•"/>
              <a:defRPr sz="800"/>
            </a:lvl5pPr>
          </a:lstStyle>
          <a:p>
            <a:pPr lvl="0"/>
            <a:r>
              <a:rPr lang="en-US"/>
              <a:t>Click to edit Master text styles</a:t>
            </a:r>
          </a:p>
        </p:txBody>
      </p:sp>
      <p:sp>
        <p:nvSpPr>
          <p:cNvPr id="44" name="Picture Placeholder 68">
            <a:extLst>
              <a:ext uri="{FF2B5EF4-FFF2-40B4-BE49-F238E27FC236}">
                <a16:creationId xmlns:a16="http://schemas.microsoft.com/office/drawing/2014/main" id="{899E9E13-13CB-1879-5EFE-B47C704A57FF}"/>
              </a:ext>
            </a:extLst>
          </p:cNvPr>
          <p:cNvSpPr>
            <a:spLocks noGrp="1"/>
          </p:cNvSpPr>
          <p:nvPr>
            <p:ph type="pic" sz="quarter" idx="40"/>
          </p:nvPr>
        </p:nvSpPr>
        <p:spPr>
          <a:xfrm>
            <a:off x="3285380" y="1163354"/>
            <a:ext cx="1132293" cy="1741623"/>
          </a:xfrm>
        </p:spPr>
        <p:txBody>
          <a:bodyPr>
            <a:normAutofit/>
          </a:bodyPr>
          <a:lstStyle>
            <a:lvl1pPr>
              <a:defRPr sz="1400"/>
            </a:lvl1pPr>
          </a:lstStyle>
          <a:p>
            <a:endParaRPr lang="en-US"/>
          </a:p>
        </p:txBody>
      </p:sp>
      <p:sp>
        <p:nvSpPr>
          <p:cNvPr id="45" name="Rectangle 44">
            <a:extLst>
              <a:ext uri="{FF2B5EF4-FFF2-40B4-BE49-F238E27FC236}">
                <a16:creationId xmlns:a16="http://schemas.microsoft.com/office/drawing/2014/main" id="{64459F95-ED13-DF59-6954-3B878483E56D}"/>
              </a:ext>
            </a:extLst>
          </p:cNvPr>
          <p:cNvSpPr>
            <a:spLocks/>
          </p:cNvSpPr>
          <p:nvPr userDrawn="1"/>
        </p:nvSpPr>
        <p:spPr>
          <a:xfrm>
            <a:off x="6270873" y="1163353"/>
            <a:ext cx="2635669" cy="177235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Text Placeholder 10">
            <a:extLst>
              <a:ext uri="{FF2B5EF4-FFF2-40B4-BE49-F238E27FC236}">
                <a16:creationId xmlns:a16="http://schemas.microsoft.com/office/drawing/2014/main" id="{8FDDBD53-FE28-E07C-9F73-583DC4433FB1}"/>
              </a:ext>
            </a:extLst>
          </p:cNvPr>
          <p:cNvSpPr>
            <a:spLocks noGrp="1"/>
          </p:cNvSpPr>
          <p:nvPr>
            <p:ph type="body" sz="quarter" idx="41" hasCustomPrompt="1"/>
          </p:nvPr>
        </p:nvSpPr>
        <p:spPr>
          <a:xfrm>
            <a:off x="6270876" y="861730"/>
            <a:ext cx="2635667" cy="301625"/>
          </a:xfrm>
          <a:solidFill>
            <a:schemeClr val="accent1"/>
          </a:solidFill>
        </p:spPr>
        <p:txBody>
          <a:bodyPr anchor="ctr">
            <a:noAutofit/>
          </a:bodyPr>
          <a:lstStyle>
            <a:lvl1pPr algn="ctr">
              <a:defRPr sz="1200" b="1">
                <a:solidFill>
                  <a:schemeClr val="bg1"/>
                </a:solidFill>
                <a:latin typeface="Century Gothic" panose="020B0502020202020204" pitchFamily="34" charset="0"/>
              </a:defRPr>
            </a:lvl1pPr>
          </a:lstStyle>
          <a:p>
            <a:pPr lvl="0"/>
            <a:r>
              <a:rPr lang="en-US"/>
              <a:t>Title</a:t>
            </a:r>
          </a:p>
        </p:txBody>
      </p:sp>
      <p:sp>
        <p:nvSpPr>
          <p:cNvPr id="47" name="Text Placeholder 21">
            <a:extLst>
              <a:ext uri="{FF2B5EF4-FFF2-40B4-BE49-F238E27FC236}">
                <a16:creationId xmlns:a16="http://schemas.microsoft.com/office/drawing/2014/main" id="{59EDC45C-9EB8-ABC9-07EF-2EA459887CCC}"/>
              </a:ext>
            </a:extLst>
          </p:cNvPr>
          <p:cNvSpPr>
            <a:spLocks noGrp="1"/>
          </p:cNvSpPr>
          <p:nvPr>
            <p:ph type="body" sz="quarter" idx="42"/>
          </p:nvPr>
        </p:nvSpPr>
        <p:spPr>
          <a:xfrm>
            <a:off x="7403094" y="1163355"/>
            <a:ext cx="1503450" cy="1741622"/>
          </a:xfrm>
        </p:spPr>
        <p:txBody>
          <a:bodyPr anchor="ctr">
            <a:noAutofit/>
          </a:bodyPr>
          <a:lstStyle>
            <a:lvl1pPr marL="108000" indent="-108000">
              <a:lnSpc>
                <a:spcPct val="100000"/>
              </a:lnSpc>
              <a:spcBef>
                <a:spcPts val="0"/>
              </a:spcBef>
              <a:spcAft>
                <a:spcPts val="300"/>
              </a:spcAft>
              <a:buClr>
                <a:schemeClr val="accent1"/>
              </a:buClr>
              <a:buFont typeface="Wingdings" pitchFamily="2" charset="2"/>
              <a:buChar char="§"/>
              <a:defRPr sz="1200">
                <a:solidFill>
                  <a:schemeClr val="tx2"/>
                </a:solidFill>
              </a:defRPr>
            </a:lvl1pPr>
            <a:lvl2pPr marL="628650" indent="-171450">
              <a:buFont typeface="Arial" panose="020B0604020202020204" pitchFamily="34" charset="0"/>
              <a:buChar char="•"/>
              <a:defRPr sz="800"/>
            </a:lvl2pPr>
            <a:lvl3pPr marL="1085850" indent="-171450">
              <a:buFont typeface="Arial" panose="020B0604020202020204" pitchFamily="34" charset="0"/>
              <a:buChar char="•"/>
              <a:defRPr sz="800"/>
            </a:lvl3pPr>
            <a:lvl4pPr marL="1543050" indent="-171450">
              <a:buFont typeface="Arial" panose="020B0604020202020204" pitchFamily="34" charset="0"/>
              <a:buChar char="•"/>
              <a:defRPr sz="800"/>
            </a:lvl4pPr>
            <a:lvl5pPr marL="2000250" indent="-171450">
              <a:buFont typeface="Arial" panose="020B0604020202020204" pitchFamily="34" charset="0"/>
              <a:buChar char="•"/>
              <a:defRPr sz="800"/>
            </a:lvl5pPr>
          </a:lstStyle>
          <a:p>
            <a:pPr lvl="0"/>
            <a:r>
              <a:rPr lang="en-US"/>
              <a:t>Click to edit Master text styles</a:t>
            </a:r>
          </a:p>
        </p:txBody>
      </p:sp>
      <p:sp>
        <p:nvSpPr>
          <p:cNvPr id="48" name="Picture Placeholder 68">
            <a:extLst>
              <a:ext uri="{FF2B5EF4-FFF2-40B4-BE49-F238E27FC236}">
                <a16:creationId xmlns:a16="http://schemas.microsoft.com/office/drawing/2014/main" id="{232AEEC3-1276-2F15-F48A-12864D0180CF}"/>
              </a:ext>
            </a:extLst>
          </p:cNvPr>
          <p:cNvSpPr>
            <a:spLocks noGrp="1"/>
          </p:cNvSpPr>
          <p:nvPr>
            <p:ph type="pic" sz="quarter" idx="43"/>
          </p:nvPr>
        </p:nvSpPr>
        <p:spPr>
          <a:xfrm>
            <a:off x="6270800" y="1163354"/>
            <a:ext cx="1132293" cy="1741623"/>
          </a:xfrm>
        </p:spPr>
        <p:txBody>
          <a:bodyPr>
            <a:normAutofit/>
          </a:bodyPr>
          <a:lstStyle>
            <a:lvl1pPr>
              <a:defRPr sz="1400"/>
            </a:lvl1pPr>
          </a:lstStyle>
          <a:p>
            <a:endParaRPr lang="en-US"/>
          </a:p>
        </p:txBody>
      </p:sp>
      <p:sp>
        <p:nvSpPr>
          <p:cNvPr id="49" name="Rectangle 48">
            <a:extLst>
              <a:ext uri="{FF2B5EF4-FFF2-40B4-BE49-F238E27FC236}">
                <a16:creationId xmlns:a16="http://schemas.microsoft.com/office/drawing/2014/main" id="{71D1EE69-722F-1989-7574-7EBB419FEE54}"/>
              </a:ext>
            </a:extLst>
          </p:cNvPr>
          <p:cNvSpPr>
            <a:spLocks/>
          </p:cNvSpPr>
          <p:nvPr userDrawn="1"/>
        </p:nvSpPr>
        <p:spPr>
          <a:xfrm>
            <a:off x="9256292" y="1163353"/>
            <a:ext cx="2635669" cy="177235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Text Placeholder 10">
            <a:extLst>
              <a:ext uri="{FF2B5EF4-FFF2-40B4-BE49-F238E27FC236}">
                <a16:creationId xmlns:a16="http://schemas.microsoft.com/office/drawing/2014/main" id="{CC0583D7-6FFA-61B4-4163-681C8E75F399}"/>
              </a:ext>
            </a:extLst>
          </p:cNvPr>
          <p:cNvSpPr>
            <a:spLocks noGrp="1"/>
          </p:cNvSpPr>
          <p:nvPr>
            <p:ph type="body" sz="quarter" idx="44" hasCustomPrompt="1"/>
          </p:nvPr>
        </p:nvSpPr>
        <p:spPr>
          <a:xfrm>
            <a:off x="9256294" y="861730"/>
            <a:ext cx="2635667" cy="301625"/>
          </a:xfrm>
          <a:solidFill>
            <a:schemeClr val="accent1"/>
          </a:solidFill>
        </p:spPr>
        <p:txBody>
          <a:bodyPr anchor="ctr">
            <a:noAutofit/>
          </a:bodyPr>
          <a:lstStyle>
            <a:lvl1pPr algn="ctr">
              <a:defRPr sz="1200" b="1">
                <a:solidFill>
                  <a:schemeClr val="bg1"/>
                </a:solidFill>
                <a:latin typeface="Century Gothic" panose="020B0502020202020204" pitchFamily="34" charset="0"/>
              </a:defRPr>
            </a:lvl1pPr>
          </a:lstStyle>
          <a:p>
            <a:pPr lvl="0"/>
            <a:r>
              <a:rPr lang="en-US"/>
              <a:t>Title</a:t>
            </a:r>
          </a:p>
        </p:txBody>
      </p:sp>
      <p:sp>
        <p:nvSpPr>
          <p:cNvPr id="51" name="Text Placeholder 21">
            <a:extLst>
              <a:ext uri="{FF2B5EF4-FFF2-40B4-BE49-F238E27FC236}">
                <a16:creationId xmlns:a16="http://schemas.microsoft.com/office/drawing/2014/main" id="{8D6DEED2-F39E-8FCC-FEDA-F14171EBED68}"/>
              </a:ext>
            </a:extLst>
          </p:cNvPr>
          <p:cNvSpPr>
            <a:spLocks noGrp="1"/>
          </p:cNvSpPr>
          <p:nvPr>
            <p:ph type="body" sz="quarter" idx="45"/>
          </p:nvPr>
        </p:nvSpPr>
        <p:spPr>
          <a:xfrm>
            <a:off x="10388513" y="1163355"/>
            <a:ext cx="1503450" cy="1741622"/>
          </a:xfrm>
        </p:spPr>
        <p:txBody>
          <a:bodyPr anchor="ctr">
            <a:noAutofit/>
          </a:bodyPr>
          <a:lstStyle>
            <a:lvl1pPr marL="108000" indent="-108000">
              <a:lnSpc>
                <a:spcPct val="100000"/>
              </a:lnSpc>
              <a:spcBef>
                <a:spcPts val="0"/>
              </a:spcBef>
              <a:spcAft>
                <a:spcPts val="300"/>
              </a:spcAft>
              <a:buClr>
                <a:schemeClr val="accent1"/>
              </a:buClr>
              <a:buFont typeface="Wingdings" pitchFamily="2" charset="2"/>
              <a:buChar char="§"/>
              <a:defRPr sz="1200">
                <a:solidFill>
                  <a:schemeClr val="tx2"/>
                </a:solidFill>
              </a:defRPr>
            </a:lvl1pPr>
            <a:lvl2pPr marL="628650" indent="-171450">
              <a:buFont typeface="Arial" panose="020B0604020202020204" pitchFamily="34" charset="0"/>
              <a:buChar char="•"/>
              <a:defRPr sz="800"/>
            </a:lvl2pPr>
            <a:lvl3pPr marL="1085850" indent="-171450">
              <a:buFont typeface="Arial" panose="020B0604020202020204" pitchFamily="34" charset="0"/>
              <a:buChar char="•"/>
              <a:defRPr sz="800"/>
            </a:lvl3pPr>
            <a:lvl4pPr marL="1543050" indent="-171450">
              <a:buFont typeface="Arial" panose="020B0604020202020204" pitchFamily="34" charset="0"/>
              <a:buChar char="•"/>
              <a:defRPr sz="800"/>
            </a:lvl4pPr>
            <a:lvl5pPr marL="2000250" indent="-171450">
              <a:buFont typeface="Arial" panose="020B0604020202020204" pitchFamily="34" charset="0"/>
              <a:buChar char="•"/>
              <a:defRPr sz="800"/>
            </a:lvl5pPr>
          </a:lstStyle>
          <a:p>
            <a:pPr lvl="0"/>
            <a:r>
              <a:rPr lang="en-US"/>
              <a:t>Click to edit Master text styles</a:t>
            </a:r>
          </a:p>
        </p:txBody>
      </p:sp>
      <p:sp>
        <p:nvSpPr>
          <p:cNvPr id="52" name="Picture Placeholder 68">
            <a:extLst>
              <a:ext uri="{FF2B5EF4-FFF2-40B4-BE49-F238E27FC236}">
                <a16:creationId xmlns:a16="http://schemas.microsoft.com/office/drawing/2014/main" id="{45CB0CB8-7153-7840-23FC-5B56B857CC87}"/>
              </a:ext>
            </a:extLst>
          </p:cNvPr>
          <p:cNvSpPr>
            <a:spLocks noGrp="1"/>
          </p:cNvSpPr>
          <p:nvPr>
            <p:ph type="pic" sz="quarter" idx="46"/>
          </p:nvPr>
        </p:nvSpPr>
        <p:spPr>
          <a:xfrm>
            <a:off x="9256219" y="1163354"/>
            <a:ext cx="1132293" cy="1741623"/>
          </a:xfrm>
        </p:spPr>
        <p:txBody>
          <a:bodyPr>
            <a:normAutofit/>
          </a:bodyPr>
          <a:lstStyle>
            <a:lvl1pPr>
              <a:defRPr sz="1400"/>
            </a:lvl1pPr>
          </a:lstStyle>
          <a:p>
            <a:endParaRPr lang="en-US"/>
          </a:p>
        </p:txBody>
      </p:sp>
    </p:spTree>
    <p:extLst>
      <p:ext uri="{BB962C8B-B14F-4D97-AF65-F5344CB8AC3E}">
        <p14:creationId xmlns:p14="http://schemas.microsoft.com/office/powerpoint/2010/main" val="3057487606"/>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189"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chemeClr val="bg1">
            <a:lumMod val="95000"/>
            <a:alpha val="40000"/>
          </a:schemeClr>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26B1489B-0BDE-D171-87FD-A85016043F28}"/>
              </a:ext>
            </a:extLst>
          </p:cNvPr>
          <p:cNvSpPr/>
          <p:nvPr/>
        </p:nvSpPr>
        <p:spPr>
          <a:xfrm flipH="1">
            <a:off x="-1" y="36405"/>
            <a:ext cx="1543210" cy="3628585"/>
          </a:xfrm>
          <a:custGeom>
            <a:avLst/>
            <a:gdLst>
              <a:gd name="connsiteX0" fmla="*/ 2131872 w 2131872"/>
              <a:gd name="connsiteY0" fmla="*/ 0 h 5012716"/>
              <a:gd name="connsiteX1" fmla="*/ 2031867 w 2131872"/>
              <a:gd name="connsiteY1" fmla="*/ 15247 h 5012716"/>
              <a:gd name="connsiteX2" fmla="*/ 0 w 2131872"/>
              <a:gd name="connsiteY2" fmla="*/ 2506358 h 5012716"/>
              <a:gd name="connsiteX3" fmla="*/ 2031867 w 2131872"/>
              <a:gd name="connsiteY3" fmla="*/ 4997469 h 5012716"/>
              <a:gd name="connsiteX4" fmla="*/ 2131872 w 2131872"/>
              <a:gd name="connsiteY4" fmla="*/ 5012716 h 5012716"/>
              <a:gd name="connsiteX5" fmla="*/ 2131872 w 2131872"/>
              <a:gd name="connsiteY5" fmla="*/ 3840115 h 5012716"/>
              <a:gd name="connsiteX6" fmla="*/ 2129343 w 2131872"/>
              <a:gd name="connsiteY6" fmla="*/ 3839465 h 5012716"/>
              <a:gd name="connsiteX7" fmla="*/ 1147813 w 2131872"/>
              <a:gd name="connsiteY7" fmla="*/ 2506358 h 5012716"/>
              <a:gd name="connsiteX8" fmla="*/ 2129343 w 2131872"/>
              <a:gd name="connsiteY8" fmla="*/ 1173251 h 5012716"/>
              <a:gd name="connsiteX9" fmla="*/ 2131872 w 2131872"/>
              <a:gd name="connsiteY9" fmla="*/ 1172601 h 501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872" h="5012716">
                <a:moveTo>
                  <a:pt x="2131872" y="0"/>
                </a:moveTo>
                <a:lnTo>
                  <a:pt x="2031867" y="15247"/>
                </a:lnTo>
                <a:cubicBezTo>
                  <a:pt x="872179" y="252322"/>
                  <a:pt x="0" y="1277428"/>
                  <a:pt x="0" y="2506358"/>
                </a:cubicBezTo>
                <a:cubicBezTo>
                  <a:pt x="0" y="3735289"/>
                  <a:pt x="872179" y="4760395"/>
                  <a:pt x="2031867" y="4997469"/>
                </a:cubicBezTo>
                <a:lnTo>
                  <a:pt x="2131872" y="5012716"/>
                </a:lnTo>
                <a:lnTo>
                  <a:pt x="2131872" y="3840115"/>
                </a:lnTo>
                <a:lnTo>
                  <a:pt x="2129343" y="3839465"/>
                </a:lnTo>
                <a:cubicBezTo>
                  <a:pt x="1560670" y="3662744"/>
                  <a:pt x="1147813" y="3132763"/>
                  <a:pt x="1147813" y="2506358"/>
                </a:cubicBezTo>
                <a:cubicBezTo>
                  <a:pt x="1147813" y="1879953"/>
                  <a:pt x="1560670" y="1349972"/>
                  <a:pt x="2129343" y="1173251"/>
                </a:cubicBezTo>
                <a:lnTo>
                  <a:pt x="2131872" y="1172601"/>
                </a:lnTo>
                <a:close/>
              </a:path>
            </a:pathLst>
          </a:custGeom>
          <a:solidFill>
            <a:schemeClr val="bg1"/>
          </a:solidFill>
          <a:ln w="360" cap="flat">
            <a:noFill/>
            <a:prstDash val="solid"/>
            <a:miter/>
          </a:ln>
          <a:effectLst>
            <a:outerShdw blurRad="25400" dist="25400" dir="2700000" algn="tl" rotWithShape="0">
              <a:schemeClr val="bg1">
                <a:lumMod val="75000"/>
                <a:alpha val="5000"/>
              </a:schemeClr>
            </a:outerShdw>
          </a:effectLst>
        </p:spPr>
        <p:txBody>
          <a:bodyPr rtlCol="0" anchor="ctr"/>
          <a:lstStyle/>
          <a:p>
            <a:endParaRPr lang="en-CA"/>
          </a:p>
        </p:txBody>
      </p:sp>
      <p:sp>
        <p:nvSpPr>
          <p:cNvPr id="2" name="Title 73">
            <a:extLst>
              <a:ext uri="{FF2B5EF4-FFF2-40B4-BE49-F238E27FC236}">
                <a16:creationId xmlns:a16="http://schemas.microsoft.com/office/drawing/2014/main" id="{D4AF0B0C-FA20-E160-AD12-F7F229968799}"/>
              </a:ext>
            </a:extLst>
          </p:cNvPr>
          <p:cNvSpPr>
            <a:spLocks noGrp="1"/>
          </p:cNvSpPr>
          <p:nvPr>
            <p:ph type="title" hasCustomPrompt="1"/>
          </p:nvPr>
        </p:nvSpPr>
        <p:spPr>
          <a:xfrm>
            <a:off x="300038" y="258011"/>
            <a:ext cx="10863261" cy="470652"/>
          </a:xfrm>
        </p:spPr>
        <p:txBody>
          <a:bodyPr>
            <a:normAutofit/>
          </a:bodyPr>
          <a:lstStyle>
            <a:lvl1pPr algn="l">
              <a:defRPr sz="2400">
                <a:solidFill>
                  <a:schemeClr val="accent1"/>
                </a:solidFill>
              </a:defRPr>
            </a:lvl1pPr>
          </a:lstStyle>
          <a:p>
            <a:r>
              <a:rPr lang="en-US"/>
              <a:t>Slide Title</a:t>
            </a:r>
          </a:p>
        </p:txBody>
      </p:sp>
      <p:pic>
        <p:nvPicPr>
          <p:cNvPr id="6" name="Picture 5">
            <a:extLst>
              <a:ext uri="{FF2B5EF4-FFF2-40B4-BE49-F238E27FC236}">
                <a16:creationId xmlns:a16="http://schemas.microsoft.com/office/drawing/2014/main" id="{9B6B63F0-09E0-66BF-59EA-2C34DE71984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52484" y="6481046"/>
            <a:ext cx="1039478" cy="237885"/>
          </a:xfrm>
          <a:prstGeom prst="rect">
            <a:avLst/>
          </a:prstGeom>
        </p:spPr>
      </p:pic>
      <p:sp>
        <p:nvSpPr>
          <p:cNvPr id="12" name="Footer Placeholder 4">
            <a:extLst>
              <a:ext uri="{FF2B5EF4-FFF2-40B4-BE49-F238E27FC236}">
                <a16:creationId xmlns:a16="http://schemas.microsoft.com/office/drawing/2014/main" id="{2AD7CE13-2774-24A7-ACD4-8AAA55C541E2}"/>
              </a:ext>
            </a:extLst>
          </p:cNvPr>
          <p:cNvSpPr>
            <a:spLocks noGrp="1"/>
          </p:cNvSpPr>
          <p:nvPr>
            <p:ph type="ftr" sz="quarter" idx="3"/>
          </p:nvPr>
        </p:nvSpPr>
        <p:spPr>
          <a:xfrm>
            <a:off x="609600" y="6498448"/>
            <a:ext cx="3232484" cy="203082"/>
          </a:xfrm>
          <a:prstGeom prst="rect">
            <a:avLst/>
          </a:prstGeom>
          <a:noFill/>
        </p:spPr>
        <p:txBody>
          <a:bodyPr vert="horz" lIns="91440" tIns="45720" rIns="91440" bIns="45720" rtlCol="0" anchor="ctr"/>
          <a:lstStyle>
            <a:lvl1pPr algn="l">
              <a:defRPr lang="en-US" sz="700" b="0" smtClean="0">
                <a:solidFill>
                  <a:schemeClr val="tx2"/>
                </a:solidFill>
                <a:latin typeface="+mj-lt"/>
              </a:defRPr>
            </a:lvl1pPr>
          </a:lstStyle>
          <a:p>
            <a:r>
              <a:rPr lang="en-US"/>
              <a:t>© Copyright 2025 Galiano Gold. All rights reserved.</a:t>
            </a:r>
          </a:p>
        </p:txBody>
      </p:sp>
      <p:sp>
        <p:nvSpPr>
          <p:cNvPr id="15" name="Slide Number Placeholder 5">
            <a:extLst>
              <a:ext uri="{FF2B5EF4-FFF2-40B4-BE49-F238E27FC236}">
                <a16:creationId xmlns:a16="http://schemas.microsoft.com/office/drawing/2014/main" id="{1FA04DF1-5DEE-15BD-BCF8-B8E948E473A2}"/>
              </a:ext>
            </a:extLst>
          </p:cNvPr>
          <p:cNvSpPr>
            <a:spLocks noGrp="1"/>
          </p:cNvSpPr>
          <p:nvPr>
            <p:ph type="sldNum" sz="quarter" idx="4"/>
          </p:nvPr>
        </p:nvSpPr>
        <p:spPr>
          <a:xfrm>
            <a:off x="300038" y="6498448"/>
            <a:ext cx="309562" cy="203082"/>
          </a:xfrm>
          <a:prstGeom prst="rect">
            <a:avLst/>
          </a:prstGeom>
          <a:solidFill>
            <a:schemeClr val="accent1"/>
          </a:solidFill>
        </p:spPr>
        <p:txBody>
          <a:bodyPr vert="horz" lIns="91440" tIns="45720" rIns="91440" bIns="45720" rtlCol="0" anchor="ctr"/>
          <a:lstStyle>
            <a:lvl1pPr algn="ctr">
              <a:defRPr lang="en-CA" sz="800" b="1" smtClean="0">
                <a:solidFill>
                  <a:schemeClr val="bg1"/>
                </a:solidFill>
                <a:latin typeface="+mj-lt"/>
              </a:defRPr>
            </a:lvl1pPr>
          </a:lstStyle>
          <a:p>
            <a:fld id="{2CD1318A-339D-4485-8E92-07414A5EFABE}" type="slidenum">
              <a:rPr lang="en-CA" smtClean="0"/>
              <a:pPr/>
              <a:t>‹#›</a:t>
            </a:fld>
            <a:endParaRPr lang="en-CA"/>
          </a:p>
        </p:txBody>
      </p:sp>
      <p:sp>
        <p:nvSpPr>
          <p:cNvPr id="16" name="Rectangle 15">
            <a:extLst>
              <a:ext uri="{FF2B5EF4-FFF2-40B4-BE49-F238E27FC236}">
                <a16:creationId xmlns:a16="http://schemas.microsoft.com/office/drawing/2014/main" id="{3E35889C-FB74-14BA-8C10-499162B6FD43}"/>
              </a:ext>
            </a:extLst>
          </p:cNvPr>
          <p:cNvSpPr/>
          <p:nvPr userDrawn="1"/>
        </p:nvSpPr>
        <p:spPr>
          <a:xfrm>
            <a:off x="11163299" y="0"/>
            <a:ext cx="728663" cy="72866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 Placeholder 21">
            <a:extLst>
              <a:ext uri="{FF2B5EF4-FFF2-40B4-BE49-F238E27FC236}">
                <a16:creationId xmlns:a16="http://schemas.microsoft.com/office/drawing/2014/main" id="{BC221F10-B5C8-B223-FDDC-0B4A5CEB4F6E}"/>
              </a:ext>
            </a:extLst>
          </p:cNvPr>
          <p:cNvSpPr>
            <a:spLocks noGrp="1"/>
          </p:cNvSpPr>
          <p:nvPr>
            <p:ph type="body" sz="quarter" idx="15"/>
          </p:nvPr>
        </p:nvSpPr>
        <p:spPr>
          <a:xfrm>
            <a:off x="241005" y="1379983"/>
            <a:ext cx="1627842" cy="828089"/>
          </a:xfrm>
          <a:solidFill>
            <a:schemeClr val="bg1">
              <a:lumMod val="95000"/>
            </a:schemeClr>
          </a:solidFill>
        </p:spPr>
        <p:txBody>
          <a:bodyPr wrap="square" lIns="90000" tIns="90000" rIns="90000" bIns="90000" anchor="t">
            <a:spAutoFit/>
          </a:bodyPr>
          <a:lstStyle>
            <a:lvl1pPr marL="180000" indent="-180000">
              <a:lnSpc>
                <a:spcPct val="100000"/>
              </a:lnSpc>
              <a:spcBef>
                <a:spcPts val="0"/>
              </a:spcBef>
              <a:spcAft>
                <a:spcPts val="300"/>
              </a:spcAft>
              <a:buClr>
                <a:schemeClr val="accent1"/>
              </a:buClr>
              <a:buFont typeface="Wingdings" pitchFamily="2" charset="2"/>
              <a:buChar char="§"/>
              <a:defRPr sz="1400">
                <a:solidFill>
                  <a:schemeClr val="tx2"/>
                </a:solidFill>
              </a:defRPr>
            </a:lvl1pPr>
            <a:lvl2pPr marL="628650" indent="-171450">
              <a:buFont typeface="Arial" panose="020B0604020202020204" pitchFamily="34" charset="0"/>
              <a:buChar char="•"/>
              <a:defRPr sz="800"/>
            </a:lvl2pPr>
            <a:lvl3pPr marL="1085850" indent="-171450">
              <a:buFont typeface="Arial" panose="020B0604020202020204" pitchFamily="34" charset="0"/>
              <a:buChar char="•"/>
              <a:defRPr sz="800"/>
            </a:lvl3pPr>
            <a:lvl4pPr marL="1543050" indent="-171450">
              <a:buFont typeface="Arial" panose="020B0604020202020204" pitchFamily="34" charset="0"/>
              <a:buChar char="•"/>
              <a:defRPr sz="800"/>
            </a:lvl4pPr>
            <a:lvl5pPr marL="2000250" indent="-171450">
              <a:buFont typeface="Arial" panose="020B0604020202020204" pitchFamily="34" charset="0"/>
              <a:buChar char="•"/>
              <a:defRPr sz="800"/>
            </a:lvl5pPr>
          </a:lstStyle>
          <a:p>
            <a:pPr lvl="0"/>
            <a:r>
              <a:rPr lang="en-US"/>
              <a:t>Click to edit Master text styles</a:t>
            </a:r>
          </a:p>
        </p:txBody>
      </p:sp>
      <p:sp>
        <p:nvSpPr>
          <p:cNvPr id="19" name="Picture Placeholder 68">
            <a:extLst>
              <a:ext uri="{FF2B5EF4-FFF2-40B4-BE49-F238E27FC236}">
                <a16:creationId xmlns:a16="http://schemas.microsoft.com/office/drawing/2014/main" id="{CC5682E4-8D46-75E5-C9FA-52BFF7424FF9}"/>
              </a:ext>
            </a:extLst>
          </p:cNvPr>
          <p:cNvSpPr>
            <a:spLocks noGrp="1"/>
          </p:cNvSpPr>
          <p:nvPr>
            <p:ph type="pic" sz="quarter" idx="37"/>
          </p:nvPr>
        </p:nvSpPr>
        <p:spPr>
          <a:xfrm>
            <a:off x="300037" y="3719440"/>
            <a:ext cx="11703399" cy="2633521"/>
          </a:xfrm>
        </p:spPr>
        <p:txBody>
          <a:bodyPr>
            <a:normAutofit/>
          </a:bodyPr>
          <a:lstStyle>
            <a:lvl1pPr>
              <a:defRPr sz="1400"/>
            </a:lvl1pPr>
          </a:lstStyle>
          <a:p>
            <a:endParaRPr lang="en-US"/>
          </a:p>
        </p:txBody>
      </p:sp>
      <p:sp>
        <p:nvSpPr>
          <p:cNvPr id="21" name="Text Placeholder 21">
            <a:extLst>
              <a:ext uri="{FF2B5EF4-FFF2-40B4-BE49-F238E27FC236}">
                <a16:creationId xmlns:a16="http://schemas.microsoft.com/office/drawing/2014/main" id="{FE8E5D61-E438-9769-B39E-ACE7940029C2}"/>
              </a:ext>
            </a:extLst>
          </p:cNvPr>
          <p:cNvSpPr>
            <a:spLocks noGrp="1"/>
          </p:cNvSpPr>
          <p:nvPr>
            <p:ph type="body" sz="quarter" idx="38"/>
          </p:nvPr>
        </p:nvSpPr>
        <p:spPr>
          <a:xfrm>
            <a:off x="1920115" y="1379983"/>
            <a:ext cx="1627842" cy="828089"/>
          </a:xfrm>
          <a:solidFill>
            <a:schemeClr val="bg1">
              <a:lumMod val="95000"/>
            </a:schemeClr>
          </a:solidFill>
        </p:spPr>
        <p:txBody>
          <a:bodyPr wrap="square" lIns="90000" tIns="90000" rIns="90000" bIns="90000" anchor="t">
            <a:spAutoFit/>
          </a:bodyPr>
          <a:lstStyle>
            <a:lvl1pPr marL="180000" indent="-180000">
              <a:lnSpc>
                <a:spcPct val="100000"/>
              </a:lnSpc>
              <a:spcBef>
                <a:spcPts val="0"/>
              </a:spcBef>
              <a:spcAft>
                <a:spcPts val="300"/>
              </a:spcAft>
              <a:buClr>
                <a:schemeClr val="accent1"/>
              </a:buClr>
              <a:buFont typeface="Wingdings" pitchFamily="2" charset="2"/>
              <a:buChar char="§"/>
              <a:defRPr sz="1400">
                <a:solidFill>
                  <a:schemeClr val="tx2"/>
                </a:solidFill>
              </a:defRPr>
            </a:lvl1pPr>
            <a:lvl2pPr marL="628650" indent="-171450">
              <a:buFont typeface="Arial" panose="020B0604020202020204" pitchFamily="34" charset="0"/>
              <a:buChar char="•"/>
              <a:defRPr sz="800"/>
            </a:lvl2pPr>
            <a:lvl3pPr marL="1085850" indent="-171450">
              <a:buFont typeface="Arial" panose="020B0604020202020204" pitchFamily="34" charset="0"/>
              <a:buChar char="•"/>
              <a:defRPr sz="800"/>
            </a:lvl3pPr>
            <a:lvl4pPr marL="1543050" indent="-171450">
              <a:buFont typeface="Arial" panose="020B0604020202020204" pitchFamily="34" charset="0"/>
              <a:buChar char="•"/>
              <a:defRPr sz="800"/>
            </a:lvl4pPr>
            <a:lvl5pPr marL="2000250" indent="-171450">
              <a:buFont typeface="Arial" panose="020B0604020202020204" pitchFamily="34" charset="0"/>
              <a:buChar char="•"/>
              <a:defRPr sz="800"/>
            </a:lvl5pPr>
          </a:lstStyle>
          <a:p>
            <a:pPr lvl="0"/>
            <a:r>
              <a:rPr lang="en-US"/>
              <a:t>Click to edit Master text styles</a:t>
            </a:r>
          </a:p>
        </p:txBody>
      </p:sp>
      <p:sp>
        <p:nvSpPr>
          <p:cNvPr id="23" name="Text Placeholder 21">
            <a:extLst>
              <a:ext uri="{FF2B5EF4-FFF2-40B4-BE49-F238E27FC236}">
                <a16:creationId xmlns:a16="http://schemas.microsoft.com/office/drawing/2014/main" id="{12862C65-3BDC-8818-41C9-682037560EA3}"/>
              </a:ext>
            </a:extLst>
          </p:cNvPr>
          <p:cNvSpPr>
            <a:spLocks noGrp="1"/>
          </p:cNvSpPr>
          <p:nvPr>
            <p:ph type="body" sz="quarter" idx="39"/>
          </p:nvPr>
        </p:nvSpPr>
        <p:spPr>
          <a:xfrm>
            <a:off x="3599225" y="1379983"/>
            <a:ext cx="1627842" cy="828089"/>
          </a:xfrm>
          <a:solidFill>
            <a:schemeClr val="bg1">
              <a:lumMod val="95000"/>
            </a:schemeClr>
          </a:solidFill>
        </p:spPr>
        <p:txBody>
          <a:bodyPr wrap="square" lIns="90000" tIns="90000" rIns="90000" bIns="90000" anchor="t">
            <a:spAutoFit/>
          </a:bodyPr>
          <a:lstStyle>
            <a:lvl1pPr marL="180000" indent="-180000">
              <a:lnSpc>
                <a:spcPct val="100000"/>
              </a:lnSpc>
              <a:spcBef>
                <a:spcPts val="0"/>
              </a:spcBef>
              <a:spcAft>
                <a:spcPts val="300"/>
              </a:spcAft>
              <a:buClr>
                <a:schemeClr val="accent1"/>
              </a:buClr>
              <a:buFont typeface="Wingdings" pitchFamily="2" charset="2"/>
              <a:buChar char="§"/>
              <a:defRPr sz="1400">
                <a:solidFill>
                  <a:schemeClr val="tx2"/>
                </a:solidFill>
              </a:defRPr>
            </a:lvl1pPr>
            <a:lvl2pPr marL="628650" indent="-171450">
              <a:buFont typeface="Arial" panose="020B0604020202020204" pitchFamily="34" charset="0"/>
              <a:buChar char="•"/>
              <a:defRPr sz="800"/>
            </a:lvl2pPr>
            <a:lvl3pPr marL="1085850" indent="-171450">
              <a:buFont typeface="Arial" panose="020B0604020202020204" pitchFamily="34" charset="0"/>
              <a:buChar char="•"/>
              <a:defRPr sz="800"/>
            </a:lvl3pPr>
            <a:lvl4pPr marL="1543050" indent="-171450">
              <a:buFont typeface="Arial" panose="020B0604020202020204" pitchFamily="34" charset="0"/>
              <a:buChar char="•"/>
              <a:defRPr sz="800"/>
            </a:lvl4pPr>
            <a:lvl5pPr marL="2000250" indent="-171450">
              <a:buFont typeface="Arial" panose="020B0604020202020204" pitchFamily="34" charset="0"/>
              <a:buChar char="•"/>
              <a:defRPr sz="800"/>
            </a:lvl5pPr>
          </a:lstStyle>
          <a:p>
            <a:pPr lvl="0"/>
            <a:r>
              <a:rPr lang="en-US"/>
              <a:t>Click to edit Master text styles</a:t>
            </a:r>
          </a:p>
        </p:txBody>
      </p:sp>
      <p:sp>
        <p:nvSpPr>
          <p:cNvPr id="25" name="Text Placeholder 21">
            <a:extLst>
              <a:ext uri="{FF2B5EF4-FFF2-40B4-BE49-F238E27FC236}">
                <a16:creationId xmlns:a16="http://schemas.microsoft.com/office/drawing/2014/main" id="{9195FFB7-973C-D8BC-6CD4-D5E82702C696}"/>
              </a:ext>
            </a:extLst>
          </p:cNvPr>
          <p:cNvSpPr>
            <a:spLocks noGrp="1"/>
          </p:cNvSpPr>
          <p:nvPr>
            <p:ph type="body" sz="quarter" idx="40"/>
          </p:nvPr>
        </p:nvSpPr>
        <p:spPr>
          <a:xfrm>
            <a:off x="5278335" y="1379983"/>
            <a:ext cx="1627842" cy="828089"/>
          </a:xfrm>
          <a:solidFill>
            <a:schemeClr val="bg1">
              <a:lumMod val="95000"/>
            </a:schemeClr>
          </a:solidFill>
        </p:spPr>
        <p:txBody>
          <a:bodyPr wrap="square" lIns="90000" tIns="90000" rIns="90000" bIns="90000" anchor="t">
            <a:spAutoFit/>
          </a:bodyPr>
          <a:lstStyle>
            <a:lvl1pPr marL="180000" indent="-180000">
              <a:lnSpc>
                <a:spcPct val="100000"/>
              </a:lnSpc>
              <a:spcBef>
                <a:spcPts val="0"/>
              </a:spcBef>
              <a:spcAft>
                <a:spcPts val="300"/>
              </a:spcAft>
              <a:buClr>
                <a:schemeClr val="accent1"/>
              </a:buClr>
              <a:buFont typeface="Wingdings" pitchFamily="2" charset="2"/>
              <a:buChar char="§"/>
              <a:defRPr sz="1400">
                <a:solidFill>
                  <a:schemeClr val="tx2"/>
                </a:solidFill>
              </a:defRPr>
            </a:lvl1pPr>
            <a:lvl2pPr marL="628650" indent="-171450">
              <a:buFont typeface="Arial" panose="020B0604020202020204" pitchFamily="34" charset="0"/>
              <a:buChar char="•"/>
              <a:defRPr sz="800"/>
            </a:lvl2pPr>
            <a:lvl3pPr marL="1085850" indent="-171450">
              <a:buFont typeface="Arial" panose="020B0604020202020204" pitchFamily="34" charset="0"/>
              <a:buChar char="•"/>
              <a:defRPr sz="800"/>
            </a:lvl3pPr>
            <a:lvl4pPr marL="1543050" indent="-171450">
              <a:buFont typeface="Arial" panose="020B0604020202020204" pitchFamily="34" charset="0"/>
              <a:buChar char="•"/>
              <a:defRPr sz="800"/>
            </a:lvl4pPr>
            <a:lvl5pPr marL="2000250" indent="-171450">
              <a:buFont typeface="Arial" panose="020B0604020202020204" pitchFamily="34" charset="0"/>
              <a:buChar char="•"/>
              <a:defRPr sz="800"/>
            </a:lvl5pPr>
          </a:lstStyle>
          <a:p>
            <a:pPr lvl="0"/>
            <a:r>
              <a:rPr lang="en-US"/>
              <a:t>Click to edit Master text styles</a:t>
            </a:r>
          </a:p>
        </p:txBody>
      </p:sp>
      <p:sp>
        <p:nvSpPr>
          <p:cNvPr id="27" name="Text Placeholder 21">
            <a:extLst>
              <a:ext uri="{FF2B5EF4-FFF2-40B4-BE49-F238E27FC236}">
                <a16:creationId xmlns:a16="http://schemas.microsoft.com/office/drawing/2014/main" id="{A553957E-7BA5-2AD6-1180-06094A31A3DB}"/>
              </a:ext>
            </a:extLst>
          </p:cNvPr>
          <p:cNvSpPr>
            <a:spLocks noGrp="1"/>
          </p:cNvSpPr>
          <p:nvPr>
            <p:ph type="body" sz="quarter" idx="41"/>
          </p:nvPr>
        </p:nvSpPr>
        <p:spPr>
          <a:xfrm>
            <a:off x="6957445" y="1379983"/>
            <a:ext cx="1627842" cy="828089"/>
          </a:xfrm>
          <a:solidFill>
            <a:schemeClr val="bg1">
              <a:lumMod val="95000"/>
            </a:schemeClr>
          </a:solidFill>
        </p:spPr>
        <p:txBody>
          <a:bodyPr wrap="square" lIns="90000" tIns="90000" rIns="90000" bIns="90000" anchor="t">
            <a:spAutoFit/>
          </a:bodyPr>
          <a:lstStyle>
            <a:lvl1pPr marL="180000" indent="-180000">
              <a:lnSpc>
                <a:spcPct val="100000"/>
              </a:lnSpc>
              <a:spcBef>
                <a:spcPts val="0"/>
              </a:spcBef>
              <a:spcAft>
                <a:spcPts val="300"/>
              </a:spcAft>
              <a:buClr>
                <a:schemeClr val="accent1"/>
              </a:buClr>
              <a:buFont typeface="Wingdings" pitchFamily="2" charset="2"/>
              <a:buChar char="§"/>
              <a:defRPr sz="1400">
                <a:solidFill>
                  <a:schemeClr val="tx2"/>
                </a:solidFill>
              </a:defRPr>
            </a:lvl1pPr>
            <a:lvl2pPr marL="628650" indent="-171450">
              <a:buFont typeface="Arial" panose="020B0604020202020204" pitchFamily="34" charset="0"/>
              <a:buChar char="•"/>
              <a:defRPr sz="800"/>
            </a:lvl2pPr>
            <a:lvl3pPr marL="1085850" indent="-171450">
              <a:buFont typeface="Arial" panose="020B0604020202020204" pitchFamily="34" charset="0"/>
              <a:buChar char="•"/>
              <a:defRPr sz="800"/>
            </a:lvl3pPr>
            <a:lvl4pPr marL="1543050" indent="-171450">
              <a:buFont typeface="Arial" panose="020B0604020202020204" pitchFamily="34" charset="0"/>
              <a:buChar char="•"/>
              <a:defRPr sz="800"/>
            </a:lvl4pPr>
            <a:lvl5pPr marL="2000250" indent="-171450">
              <a:buFont typeface="Arial" panose="020B0604020202020204" pitchFamily="34" charset="0"/>
              <a:buChar char="•"/>
              <a:defRPr sz="800"/>
            </a:lvl5pPr>
          </a:lstStyle>
          <a:p>
            <a:pPr lvl="0"/>
            <a:r>
              <a:rPr lang="en-US"/>
              <a:t>Click to edit Master text styles</a:t>
            </a:r>
          </a:p>
        </p:txBody>
      </p:sp>
      <p:sp>
        <p:nvSpPr>
          <p:cNvPr id="30" name="Text Placeholder 21">
            <a:extLst>
              <a:ext uri="{FF2B5EF4-FFF2-40B4-BE49-F238E27FC236}">
                <a16:creationId xmlns:a16="http://schemas.microsoft.com/office/drawing/2014/main" id="{331BCD31-1BAD-6D86-FE51-FEA8B0F16322}"/>
              </a:ext>
            </a:extLst>
          </p:cNvPr>
          <p:cNvSpPr>
            <a:spLocks noGrp="1"/>
          </p:cNvSpPr>
          <p:nvPr>
            <p:ph type="body" sz="quarter" idx="42"/>
          </p:nvPr>
        </p:nvSpPr>
        <p:spPr>
          <a:xfrm>
            <a:off x="8635288" y="1379983"/>
            <a:ext cx="1627842" cy="828089"/>
          </a:xfrm>
          <a:solidFill>
            <a:schemeClr val="bg1">
              <a:lumMod val="95000"/>
            </a:schemeClr>
          </a:solidFill>
        </p:spPr>
        <p:txBody>
          <a:bodyPr wrap="square" lIns="90000" tIns="90000" rIns="90000" bIns="90000" anchor="t">
            <a:spAutoFit/>
          </a:bodyPr>
          <a:lstStyle>
            <a:lvl1pPr marL="180000" indent="-180000">
              <a:lnSpc>
                <a:spcPct val="100000"/>
              </a:lnSpc>
              <a:spcBef>
                <a:spcPts val="0"/>
              </a:spcBef>
              <a:spcAft>
                <a:spcPts val="300"/>
              </a:spcAft>
              <a:buClr>
                <a:schemeClr val="accent1"/>
              </a:buClr>
              <a:buFont typeface="Wingdings" pitchFamily="2" charset="2"/>
              <a:buChar char="§"/>
              <a:defRPr sz="1400">
                <a:solidFill>
                  <a:schemeClr val="tx2"/>
                </a:solidFill>
              </a:defRPr>
            </a:lvl1pPr>
            <a:lvl2pPr marL="628650" indent="-171450">
              <a:buFont typeface="Arial" panose="020B0604020202020204" pitchFamily="34" charset="0"/>
              <a:buChar char="•"/>
              <a:defRPr sz="800"/>
            </a:lvl2pPr>
            <a:lvl3pPr marL="1085850" indent="-171450">
              <a:buFont typeface="Arial" panose="020B0604020202020204" pitchFamily="34" charset="0"/>
              <a:buChar char="•"/>
              <a:defRPr sz="800"/>
            </a:lvl3pPr>
            <a:lvl4pPr marL="1543050" indent="-171450">
              <a:buFont typeface="Arial" panose="020B0604020202020204" pitchFamily="34" charset="0"/>
              <a:buChar char="•"/>
              <a:defRPr sz="800"/>
            </a:lvl4pPr>
            <a:lvl5pPr marL="2000250" indent="-171450">
              <a:buFont typeface="Arial" panose="020B0604020202020204" pitchFamily="34" charset="0"/>
              <a:buChar char="•"/>
              <a:defRPr sz="800"/>
            </a:lvl5pPr>
          </a:lstStyle>
          <a:p>
            <a:pPr lvl="0"/>
            <a:r>
              <a:rPr lang="en-US"/>
              <a:t>Click to edit Master text styles</a:t>
            </a:r>
          </a:p>
        </p:txBody>
      </p:sp>
      <p:sp>
        <p:nvSpPr>
          <p:cNvPr id="32" name="Text Placeholder 21">
            <a:extLst>
              <a:ext uri="{FF2B5EF4-FFF2-40B4-BE49-F238E27FC236}">
                <a16:creationId xmlns:a16="http://schemas.microsoft.com/office/drawing/2014/main" id="{B81D94F0-1226-D93B-ABBC-53AB6C2CF425}"/>
              </a:ext>
            </a:extLst>
          </p:cNvPr>
          <p:cNvSpPr>
            <a:spLocks noGrp="1"/>
          </p:cNvSpPr>
          <p:nvPr>
            <p:ph type="body" sz="quarter" idx="43"/>
          </p:nvPr>
        </p:nvSpPr>
        <p:spPr>
          <a:xfrm>
            <a:off x="10315666" y="1379983"/>
            <a:ext cx="1627842" cy="828089"/>
          </a:xfrm>
          <a:solidFill>
            <a:schemeClr val="bg1">
              <a:lumMod val="95000"/>
            </a:schemeClr>
          </a:solidFill>
        </p:spPr>
        <p:txBody>
          <a:bodyPr wrap="square" lIns="90000" tIns="90000" rIns="90000" bIns="90000" anchor="t">
            <a:spAutoFit/>
          </a:bodyPr>
          <a:lstStyle>
            <a:lvl1pPr marL="180000" indent="-180000">
              <a:lnSpc>
                <a:spcPct val="100000"/>
              </a:lnSpc>
              <a:spcBef>
                <a:spcPts val="0"/>
              </a:spcBef>
              <a:spcAft>
                <a:spcPts val="300"/>
              </a:spcAft>
              <a:buClr>
                <a:schemeClr val="accent1"/>
              </a:buClr>
              <a:buFont typeface="Wingdings" pitchFamily="2" charset="2"/>
              <a:buChar char="§"/>
              <a:defRPr sz="1400">
                <a:solidFill>
                  <a:schemeClr val="tx2"/>
                </a:solidFill>
              </a:defRPr>
            </a:lvl1pPr>
            <a:lvl2pPr marL="628650" indent="-171450">
              <a:buFont typeface="Arial" panose="020B0604020202020204" pitchFamily="34" charset="0"/>
              <a:buChar char="•"/>
              <a:defRPr sz="800"/>
            </a:lvl2pPr>
            <a:lvl3pPr marL="1085850" indent="-171450">
              <a:buFont typeface="Arial" panose="020B0604020202020204" pitchFamily="34" charset="0"/>
              <a:buChar char="•"/>
              <a:defRPr sz="800"/>
            </a:lvl3pPr>
            <a:lvl4pPr marL="1543050" indent="-171450">
              <a:buFont typeface="Arial" panose="020B0604020202020204" pitchFamily="34" charset="0"/>
              <a:buChar char="•"/>
              <a:defRPr sz="800"/>
            </a:lvl4pPr>
            <a:lvl5pPr marL="2000250" indent="-171450">
              <a:buFont typeface="Arial" panose="020B0604020202020204" pitchFamily="34" charset="0"/>
              <a:buChar char="•"/>
              <a:defRPr sz="800"/>
            </a:lvl5pPr>
          </a:lstStyle>
          <a:p>
            <a:pPr lvl="0"/>
            <a:r>
              <a:rPr lang="en-US"/>
              <a:t>Click to edit Master text styles</a:t>
            </a:r>
          </a:p>
        </p:txBody>
      </p:sp>
      <p:cxnSp>
        <p:nvCxnSpPr>
          <p:cNvPr id="14" name="Straight Connector 13">
            <a:extLst>
              <a:ext uri="{FF2B5EF4-FFF2-40B4-BE49-F238E27FC236}">
                <a16:creationId xmlns:a16="http://schemas.microsoft.com/office/drawing/2014/main" id="{3C28E54D-0A6D-CF49-7955-3696D851E521}"/>
              </a:ext>
            </a:extLst>
          </p:cNvPr>
          <p:cNvCxnSpPr>
            <a:cxnSpLocks/>
            <a:endCxn id="13" idx="1"/>
          </p:cNvCxnSpPr>
          <p:nvPr userDrawn="1"/>
        </p:nvCxnSpPr>
        <p:spPr>
          <a:xfrm flipV="1">
            <a:off x="-1" y="1154607"/>
            <a:ext cx="297817" cy="149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B944165-AA27-1B7B-0CBD-3526BFBB18B8}"/>
              </a:ext>
            </a:extLst>
          </p:cNvPr>
          <p:cNvCxnSpPr>
            <a:cxnSpLocks/>
            <a:stCxn id="13" idx="3"/>
            <a:endCxn id="24" idx="1"/>
          </p:cNvCxnSpPr>
          <p:nvPr userDrawn="1"/>
        </p:nvCxnSpPr>
        <p:spPr>
          <a:xfrm>
            <a:off x="1812036" y="1154607"/>
            <a:ext cx="16489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E8288EF-D8FD-2200-5B61-E64474832EA9}"/>
              </a:ext>
            </a:extLst>
          </p:cNvPr>
          <p:cNvCxnSpPr>
            <a:cxnSpLocks/>
            <a:stCxn id="24" idx="3"/>
            <a:endCxn id="26" idx="1"/>
          </p:cNvCxnSpPr>
          <p:nvPr userDrawn="1"/>
        </p:nvCxnSpPr>
        <p:spPr>
          <a:xfrm>
            <a:off x="3491146" y="1154607"/>
            <a:ext cx="16489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BAEEC47-1FF1-5E50-2461-AA49B041A1DE}"/>
              </a:ext>
            </a:extLst>
          </p:cNvPr>
          <p:cNvCxnSpPr>
            <a:cxnSpLocks/>
            <a:stCxn id="26" idx="3"/>
            <a:endCxn id="29" idx="1"/>
          </p:cNvCxnSpPr>
          <p:nvPr userDrawn="1"/>
        </p:nvCxnSpPr>
        <p:spPr>
          <a:xfrm>
            <a:off x="5170256" y="1154607"/>
            <a:ext cx="16489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575A079-87CB-688D-70A2-0B9B289ECF6C}"/>
              </a:ext>
            </a:extLst>
          </p:cNvPr>
          <p:cNvCxnSpPr>
            <a:cxnSpLocks/>
            <a:stCxn id="29" idx="3"/>
            <a:endCxn id="31" idx="1"/>
          </p:cNvCxnSpPr>
          <p:nvPr userDrawn="1"/>
        </p:nvCxnSpPr>
        <p:spPr>
          <a:xfrm>
            <a:off x="6849366" y="1154607"/>
            <a:ext cx="16489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0D9C201-2C3D-3F50-941A-EBD0A5699B8B}"/>
              </a:ext>
            </a:extLst>
          </p:cNvPr>
          <p:cNvCxnSpPr>
            <a:cxnSpLocks/>
            <a:stCxn id="31" idx="3"/>
            <a:endCxn id="34" idx="1"/>
          </p:cNvCxnSpPr>
          <p:nvPr userDrawn="1"/>
        </p:nvCxnSpPr>
        <p:spPr>
          <a:xfrm>
            <a:off x="8528476" y="1154607"/>
            <a:ext cx="16489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9324537-2739-D657-C83B-2748ED0F4709}"/>
              </a:ext>
            </a:extLst>
          </p:cNvPr>
          <p:cNvCxnSpPr>
            <a:cxnSpLocks/>
            <a:stCxn id="34" idx="3"/>
            <a:endCxn id="35" idx="1"/>
          </p:cNvCxnSpPr>
          <p:nvPr userDrawn="1"/>
        </p:nvCxnSpPr>
        <p:spPr>
          <a:xfrm>
            <a:off x="10207586" y="1154607"/>
            <a:ext cx="16489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9836BB7D-D339-6487-1A3D-F2992DA5A098}"/>
              </a:ext>
            </a:extLst>
          </p:cNvPr>
          <p:cNvSpPr/>
          <p:nvPr userDrawn="1"/>
        </p:nvSpPr>
        <p:spPr>
          <a:xfrm rot="16200000">
            <a:off x="6011878" y="-644523"/>
            <a:ext cx="168243" cy="8640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46" name="Straight Connector 45">
            <a:extLst>
              <a:ext uri="{FF2B5EF4-FFF2-40B4-BE49-F238E27FC236}">
                <a16:creationId xmlns:a16="http://schemas.microsoft.com/office/drawing/2014/main" id="{20A12C93-50A4-37A3-B724-943ACF0C01A9}"/>
              </a:ext>
            </a:extLst>
          </p:cNvPr>
          <p:cNvCxnSpPr>
            <a:cxnSpLocks/>
          </p:cNvCxnSpPr>
          <p:nvPr userDrawn="1"/>
        </p:nvCxnSpPr>
        <p:spPr>
          <a:xfrm>
            <a:off x="11888079" y="1156098"/>
            <a:ext cx="190507" cy="0"/>
          </a:xfrm>
          <a:prstGeom prst="line">
            <a:avLst/>
          </a:prstGeom>
          <a:ln w="127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6B1EAB54-7459-0837-01CF-1C476C2BA2B8}"/>
              </a:ext>
            </a:extLst>
          </p:cNvPr>
          <p:cNvSpPr>
            <a:spLocks noGrp="1"/>
          </p:cNvSpPr>
          <p:nvPr>
            <p:ph type="body" sz="quarter" idx="44" hasCustomPrompt="1"/>
          </p:nvPr>
        </p:nvSpPr>
        <p:spPr>
          <a:xfrm>
            <a:off x="297816" y="985177"/>
            <a:ext cx="1514220" cy="338859"/>
          </a:xfrm>
          <a:solidFill>
            <a:schemeClr val="accent1"/>
          </a:solidFill>
        </p:spPr>
        <p:txBody>
          <a:bodyPr>
            <a:noAutofit/>
          </a:bodyPr>
          <a:lstStyle>
            <a:lvl1pPr algn="ctr">
              <a:defRPr sz="1800" b="1">
                <a:solidFill>
                  <a:schemeClr val="bg1"/>
                </a:solidFill>
                <a:latin typeface="+mj-lt"/>
              </a:defRPr>
            </a:lvl1pPr>
          </a:lstStyle>
          <a:p>
            <a:pPr lvl="0"/>
            <a:r>
              <a:rPr lang="en-US"/>
              <a:t>Title Text</a:t>
            </a:r>
          </a:p>
        </p:txBody>
      </p:sp>
      <p:sp>
        <p:nvSpPr>
          <p:cNvPr id="24" name="Text Placeholder 12">
            <a:extLst>
              <a:ext uri="{FF2B5EF4-FFF2-40B4-BE49-F238E27FC236}">
                <a16:creationId xmlns:a16="http://schemas.microsoft.com/office/drawing/2014/main" id="{44CECAFE-8A2B-B0D6-56C3-73F4B2494FCF}"/>
              </a:ext>
            </a:extLst>
          </p:cNvPr>
          <p:cNvSpPr>
            <a:spLocks noGrp="1"/>
          </p:cNvSpPr>
          <p:nvPr>
            <p:ph type="body" sz="quarter" idx="45" hasCustomPrompt="1"/>
          </p:nvPr>
        </p:nvSpPr>
        <p:spPr>
          <a:xfrm>
            <a:off x="1976926" y="985177"/>
            <a:ext cx="1514220" cy="338859"/>
          </a:xfrm>
          <a:solidFill>
            <a:schemeClr val="accent1"/>
          </a:solidFill>
        </p:spPr>
        <p:txBody>
          <a:bodyPr>
            <a:noAutofit/>
          </a:bodyPr>
          <a:lstStyle>
            <a:lvl1pPr algn="ctr">
              <a:defRPr sz="1800" b="1">
                <a:solidFill>
                  <a:schemeClr val="bg1"/>
                </a:solidFill>
                <a:latin typeface="+mj-lt"/>
              </a:defRPr>
            </a:lvl1pPr>
          </a:lstStyle>
          <a:p>
            <a:pPr lvl="0"/>
            <a:r>
              <a:rPr lang="en-US"/>
              <a:t>Title Text</a:t>
            </a:r>
          </a:p>
        </p:txBody>
      </p:sp>
      <p:sp>
        <p:nvSpPr>
          <p:cNvPr id="26" name="Text Placeholder 12">
            <a:extLst>
              <a:ext uri="{FF2B5EF4-FFF2-40B4-BE49-F238E27FC236}">
                <a16:creationId xmlns:a16="http://schemas.microsoft.com/office/drawing/2014/main" id="{46F66282-65B7-A1F4-0227-DD4BEA2D1BE4}"/>
              </a:ext>
            </a:extLst>
          </p:cNvPr>
          <p:cNvSpPr>
            <a:spLocks noGrp="1"/>
          </p:cNvSpPr>
          <p:nvPr>
            <p:ph type="body" sz="quarter" idx="46" hasCustomPrompt="1"/>
          </p:nvPr>
        </p:nvSpPr>
        <p:spPr>
          <a:xfrm>
            <a:off x="3656036" y="985177"/>
            <a:ext cx="1514220" cy="338859"/>
          </a:xfrm>
          <a:solidFill>
            <a:schemeClr val="accent1"/>
          </a:solidFill>
        </p:spPr>
        <p:txBody>
          <a:bodyPr>
            <a:noAutofit/>
          </a:bodyPr>
          <a:lstStyle>
            <a:lvl1pPr algn="ctr">
              <a:defRPr sz="1800" b="1">
                <a:solidFill>
                  <a:schemeClr val="bg1"/>
                </a:solidFill>
                <a:latin typeface="+mj-lt"/>
              </a:defRPr>
            </a:lvl1pPr>
          </a:lstStyle>
          <a:p>
            <a:pPr lvl="0"/>
            <a:r>
              <a:rPr lang="en-US"/>
              <a:t>Title Text</a:t>
            </a:r>
          </a:p>
        </p:txBody>
      </p:sp>
      <p:sp>
        <p:nvSpPr>
          <p:cNvPr id="29" name="Text Placeholder 12">
            <a:extLst>
              <a:ext uri="{FF2B5EF4-FFF2-40B4-BE49-F238E27FC236}">
                <a16:creationId xmlns:a16="http://schemas.microsoft.com/office/drawing/2014/main" id="{D28229DA-7BA9-DF2C-1E4F-D5D77A15CBBC}"/>
              </a:ext>
            </a:extLst>
          </p:cNvPr>
          <p:cNvSpPr>
            <a:spLocks noGrp="1"/>
          </p:cNvSpPr>
          <p:nvPr>
            <p:ph type="body" sz="quarter" idx="47" hasCustomPrompt="1"/>
          </p:nvPr>
        </p:nvSpPr>
        <p:spPr>
          <a:xfrm>
            <a:off x="5335146" y="985177"/>
            <a:ext cx="1514220" cy="338859"/>
          </a:xfrm>
          <a:solidFill>
            <a:schemeClr val="accent1"/>
          </a:solidFill>
        </p:spPr>
        <p:txBody>
          <a:bodyPr>
            <a:noAutofit/>
          </a:bodyPr>
          <a:lstStyle>
            <a:lvl1pPr algn="ctr">
              <a:defRPr sz="1800" b="1">
                <a:solidFill>
                  <a:schemeClr val="bg1"/>
                </a:solidFill>
                <a:latin typeface="+mj-lt"/>
              </a:defRPr>
            </a:lvl1pPr>
          </a:lstStyle>
          <a:p>
            <a:pPr lvl="0"/>
            <a:r>
              <a:rPr lang="en-US"/>
              <a:t>Title Text</a:t>
            </a:r>
          </a:p>
        </p:txBody>
      </p:sp>
      <p:sp>
        <p:nvSpPr>
          <p:cNvPr id="31" name="Text Placeholder 12">
            <a:extLst>
              <a:ext uri="{FF2B5EF4-FFF2-40B4-BE49-F238E27FC236}">
                <a16:creationId xmlns:a16="http://schemas.microsoft.com/office/drawing/2014/main" id="{9A5F9C65-8895-1CEF-9156-2FCF5CAF3789}"/>
              </a:ext>
            </a:extLst>
          </p:cNvPr>
          <p:cNvSpPr>
            <a:spLocks noGrp="1"/>
          </p:cNvSpPr>
          <p:nvPr>
            <p:ph type="body" sz="quarter" idx="48" hasCustomPrompt="1"/>
          </p:nvPr>
        </p:nvSpPr>
        <p:spPr>
          <a:xfrm>
            <a:off x="7014256" y="985177"/>
            <a:ext cx="1514220" cy="338859"/>
          </a:xfrm>
          <a:solidFill>
            <a:schemeClr val="accent1"/>
          </a:solidFill>
        </p:spPr>
        <p:txBody>
          <a:bodyPr>
            <a:noAutofit/>
          </a:bodyPr>
          <a:lstStyle>
            <a:lvl1pPr algn="ctr">
              <a:defRPr sz="1800" b="1">
                <a:solidFill>
                  <a:schemeClr val="bg1"/>
                </a:solidFill>
                <a:latin typeface="+mj-lt"/>
              </a:defRPr>
            </a:lvl1pPr>
          </a:lstStyle>
          <a:p>
            <a:pPr lvl="0"/>
            <a:r>
              <a:rPr lang="en-US"/>
              <a:t>Title Text</a:t>
            </a:r>
          </a:p>
        </p:txBody>
      </p:sp>
      <p:sp>
        <p:nvSpPr>
          <p:cNvPr id="34" name="Text Placeholder 12">
            <a:extLst>
              <a:ext uri="{FF2B5EF4-FFF2-40B4-BE49-F238E27FC236}">
                <a16:creationId xmlns:a16="http://schemas.microsoft.com/office/drawing/2014/main" id="{F03D68B6-7048-9792-FC8C-2447A7A48DAB}"/>
              </a:ext>
            </a:extLst>
          </p:cNvPr>
          <p:cNvSpPr>
            <a:spLocks noGrp="1"/>
          </p:cNvSpPr>
          <p:nvPr>
            <p:ph type="body" sz="quarter" idx="49" hasCustomPrompt="1"/>
          </p:nvPr>
        </p:nvSpPr>
        <p:spPr>
          <a:xfrm>
            <a:off x="8693366" y="985177"/>
            <a:ext cx="1514220" cy="338859"/>
          </a:xfrm>
          <a:solidFill>
            <a:schemeClr val="accent1"/>
          </a:solidFill>
        </p:spPr>
        <p:txBody>
          <a:bodyPr>
            <a:noAutofit/>
          </a:bodyPr>
          <a:lstStyle>
            <a:lvl1pPr algn="ctr">
              <a:defRPr sz="1800" b="1">
                <a:solidFill>
                  <a:schemeClr val="bg1"/>
                </a:solidFill>
                <a:latin typeface="+mj-lt"/>
              </a:defRPr>
            </a:lvl1pPr>
          </a:lstStyle>
          <a:p>
            <a:pPr lvl="0"/>
            <a:r>
              <a:rPr lang="en-US"/>
              <a:t>Title Text</a:t>
            </a:r>
          </a:p>
        </p:txBody>
      </p:sp>
      <p:sp>
        <p:nvSpPr>
          <p:cNvPr id="35" name="Text Placeholder 12">
            <a:extLst>
              <a:ext uri="{FF2B5EF4-FFF2-40B4-BE49-F238E27FC236}">
                <a16:creationId xmlns:a16="http://schemas.microsoft.com/office/drawing/2014/main" id="{0385DC06-9130-BEA4-DB22-AF7D9A75124F}"/>
              </a:ext>
            </a:extLst>
          </p:cNvPr>
          <p:cNvSpPr>
            <a:spLocks noGrp="1"/>
          </p:cNvSpPr>
          <p:nvPr>
            <p:ph type="body" sz="quarter" idx="50" hasCustomPrompt="1"/>
          </p:nvPr>
        </p:nvSpPr>
        <p:spPr>
          <a:xfrm>
            <a:off x="10372477" y="985177"/>
            <a:ext cx="1514220" cy="338859"/>
          </a:xfrm>
          <a:solidFill>
            <a:schemeClr val="accent1"/>
          </a:solidFill>
        </p:spPr>
        <p:txBody>
          <a:bodyPr>
            <a:noAutofit/>
          </a:bodyPr>
          <a:lstStyle>
            <a:lvl1pPr algn="ctr">
              <a:defRPr sz="1800" b="1">
                <a:solidFill>
                  <a:schemeClr val="bg1"/>
                </a:solidFill>
                <a:latin typeface="+mj-lt"/>
              </a:defRPr>
            </a:lvl1pPr>
          </a:lstStyle>
          <a:p>
            <a:pPr lvl="0"/>
            <a:r>
              <a:rPr lang="en-US"/>
              <a:t>Title Text</a:t>
            </a:r>
          </a:p>
        </p:txBody>
      </p:sp>
    </p:spTree>
    <p:extLst>
      <p:ext uri="{BB962C8B-B14F-4D97-AF65-F5344CB8AC3E}">
        <p14:creationId xmlns:p14="http://schemas.microsoft.com/office/powerpoint/2010/main" val="3287706928"/>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189"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XT - Full Page - Gold">
    <p:bg>
      <p:bgPr>
        <a:solidFill>
          <a:schemeClr val="bg1">
            <a:lumMod val="95000"/>
            <a:alpha val="40000"/>
          </a:schemeClr>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26B1489B-0BDE-D171-87FD-A85016043F28}"/>
              </a:ext>
            </a:extLst>
          </p:cNvPr>
          <p:cNvSpPr/>
          <p:nvPr/>
        </p:nvSpPr>
        <p:spPr>
          <a:xfrm flipH="1">
            <a:off x="-1" y="36405"/>
            <a:ext cx="1543210" cy="3628585"/>
          </a:xfrm>
          <a:custGeom>
            <a:avLst/>
            <a:gdLst>
              <a:gd name="connsiteX0" fmla="*/ 2131872 w 2131872"/>
              <a:gd name="connsiteY0" fmla="*/ 0 h 5012716"/>
              <a:gd name="connsiteX1" fmla="*/ 2031867 w 2131872"/>
              <a:gd name="connsiteY1" fmla="*/ 15247 h 5012716"/>
              <a:gd name="connsiteX2" fmla="*/ 0 w 2131872"/>
              <a:gd name="connsiteY2" fmla="*/ 2506358 h 5012716"/>
              <a:gd name="connsiteX3" fmla="*/ 2031867 w 2131872"/>
              <a:gd name="connsiteY3" fmla="*/ 4997469 h 5012716"/>
              <a:gd name="connsiteX4" fmla="*/ 2131872 w 2131872"/>
              <a:gd name="connsiteY4" fmla="*/ 5012716 h 5012716"/>
              <a:gd name="connsiteX5" fmla="*/ 2131872 w 2131872"/>
              <a:gd name="connsiteY5" fmla="*/ 3840115 h 5012716"/>
              <a:gd name="connsiteX6" fmla="*/ 2129343 w 2131872"/>
              <a:gd name="connsiteY6" fmla="*/ 3839465 h 5012716"/>
              <a:gd name="connsiteX7" fmla="*/ 1147813 w 2131872"/>
              <a:gd name="connsiteY7" fmla="*/ 2506358 h 5012716"/>
              <a:gd name="connsiteX8" fmla="*/ 2129343 w 2131872"/>
              <a:gd name="connsiteY8" fmla="*/ 1173251 h 5012716"/>
              <a:gd name="connsiteX9" fmla="*/ 2131872 w 2131872"/>
              <a:gd name="connsiteY9" fmla="*/ 1172601 h 501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872" h="5012716">
                <a:moveTo>
                  <a:pt x="2131872" y="0"/>
                </a:moveTo>
                <a:lnTo>
                  <a:pt x="2031867" y="15247"/>
                </a:lnTo>
                <a:cubicBezTo>
                  <a:pt x="872179" y="252322"/>
                  <a:pt x="0" y="1277428"/>
                  <a:pt x="0" y="2506358"/>
                </a:cubicBezTo>
                <a:cubicBezTo>
                  <a:pt x="0" y="3735289"/>
                  <a:pt x="872179" y="4760395"/>
                  <a:pt x="2031867" y="4997469"/>
                </a:cubicBezTo>
                <a:lnTo>
                  <a:pt x="2131872" y="5012716"/>
                </a:lnTo>
                <a:lnTo>
                  <a:pt x="2131872" y="3840115"/>
                </a:lnTo>
                <a:lnTo>
                  <a:pt x="2129343" y="3839465"/>
                </a:lnTo>
                <a:cubicBezTo>
                  <a:pt x="1560670" y="3662744"/>
                  <a:pt x="1147813" y="3132763"/>
                  <a:pt x="1147813" y="2506358"/>
                </a:cubicBezTo>
                <a:cubicBezTo>
                  <a:pt x="1147813" y="1879953"/>
                  <a:pt x="1560670" y="1349972"/>
                  <a:pt x="2129343" y="1173251"/>
                </a:cubicBezTo>
                <a:lnTo>
                  <a:pt x="2131872" y="1172601"/>
                </a:lnTo>
                <a:close/>
              </a:path>
            </a:pathLst>
          </a:custGeom>
          <a:solidFill>
            <a:schemeClr val="bg1"/>
          </a:solidFill>
          <a:ln w="360" cap="flat">
            <a:noFill/>
            <a:prstDash val="solid"/>
            <a:miter/>
          </a:ln>
          <a:effectLst>
            <a:outerShdw blurRad="25400" dist="25400" dir="2700000" algn="tl" rotWithShape="0">
              <a:schemeClr val="bg1">
                <a:lumMod val="75000"/>
                <a:alpha val="5000"/>
              </a:schemeClr>
            </a:outerShdw>
          </a:effectLst>
        </p:spPr>
        <p:txBody>
          <a:bodyPr rtlCol="0" anchor="ctr"/>
          <a:lstStyle/>
          <a:p>
            <a:endParaRPr lang="en-CA"/>
          </a:p>
        </p:txBody>
      </p:sp>
      <p:sp>
        <p:nvSpPr>
          <p:cNvPr id="2" name="Title 73">
            <a:extLst>
              <a:ext uri="{FF2B5EF4-FFF2-40B4-BE49-F238E27FC236}">
                <a16:creationId xmlns:a16="http://schemas.microsoft.com/office/drawing/2014/main" id="{D4AF0B0C-FA20-E160-AD12-F7F229968799}"/>
              </a:ext>
            </a:extLst>
          </p:cNvPr>
          <p:cNvSpPr>
            <a:spLocks noGrp="1"/>
          </p:cNvSpPr>
          <p:nvPr>
            <p:ph type="title" hasCustomPrompt="1"/>
          </p:nvPr>
        </p:nvSpPr>
        <p:spPr>
          <a:xfrm>
            <a:off x="300038" y="258011"/>
            <a:ext cx="11591924" cy="470652"/>
          </a:xfrm>
        </p:spPr>
        <p:txBody>
          <a:bodyPr>
            <a:normAutofit/>
          </a:bodyPr>
          <a:lstStyle>
            <a:lvl1pPr algn="l">
              <a:defRPr sz="2400">
                <a:solidFill>
                  <a:schemeClr val="accent1"/>
                </a:solidFill>
              </a:defRPr>
            </a:lvl1pPr>
          </a:lstStyle>
          <a:p>
            <a:r>
              <a:rPr lang="en-US"/>
              <a:t>Slide Title</a:t>
            </a:r>
          </a:p>
        </p:txBody>
      </p:sp>
      <p:sp>
        <p:nvSpPr>
          <p:cNvPr id="4" name="Text Placeholder 62">
            <a:extLst>
              <a:ext uri="{FF2B5EF4-FFF2-40B4-BE49-F238E27FC236}">
                <a16:creationId xmlns:a16="http://schemas.microsoft.com/office/drawing/2014/main" id="{32C09CA9-4D48-92A1-806E-0F1DD67FB2DB}"/>
              </a:ext>
            </a:extLst>
          </p:cNvPr>
          <p:cNvSpPr>
            <a:spLocks noGrp="1"/>
          </p:cNvSpPr>
          <p:nvPr>
            <p:ph type="body" sz="quarter" idx="11" hasCustomPrompt="1"/>
          </p:nvPr>
        </p:nvSpPr>
        <p:spPr>
          <a:xfrm>
            <a:off x="300038" y="818147"/>
            <a:ext cx="11591924" cy="5630779"/>
          </a:xfrm>
        </p:spPr>
        <p:txBody>
          <a:bodyPr>
            <a:noAutofit/>
          </a:bodyPr>
          <a:lstStyle>
            <a:lvl1pPr marL="285750" indent="-285750" algn="just">
              <a:lnSpc>
                <a:spcPct val="100000"/>
              </a:lnSpc>
              <a:spcBef>
                <a:spcPts val="1000"/>
              </a:spcBef>
              <a:buClr>
                <a:schemeClr val="accent1"/>
              </a:buClr>
              <a:buFont typeface="Wingdings" pitchFamily="2" charset="2"/>
              <a:buChar char="§"/>
              <a:defRPr sz="1800" b="0">
                <a:solidFill>
                  <a:schemeClr val="tx2"/>
                </a:solidFill>
                <a:latin typeface="+mn-lt"/>
              </a:defRPr>
            </a:lvl1pPr>
          </a:lstStyle>
          <a:p>
            <a:pPr lvl="0"/>
            <a:r>
              <a:rPr lang="en-US"/>
              <a:t>Body, 18pt</a:t>
            </a:r>
            <a:endParaRPr lang="en-CA"/>
          </a:p>
        </p:txBody>
      </p:sp>
      <p:pic>
        <p:nvPicPr>
          <p:cNvPr id="6" name="Picture 5">
            <a:extLst>
              <a:ext uri="{FF2B5EF4-FFF2-40B4-BE49-F238E27FC236}">
                <a16:creationId xmlns:a16="http://schemas.microsoft.com/office/drawing/2014/main" id="{9B6B63F0-09E0-66BF-59EA-2C34DE71984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52484" y="6481046"/>
            <a:ext cx="1039478" cy="237885"/>
          </a:xfrm>
          <a:prstGeom prst="rect">
            <a:avLst/>
          </a:prstGeom>
        </p:spPr>
      </p:pic>
      <p:sp>
        <p:nvSpPr>
          <p:cNvPr id="12" name="Footer Placeholder 4">
            <a:extLst>
              <a:ext uri="{FF2B5EF4-FFF2-40B4-BE49-F238E27FC236}">
                <a16:creationId xmlns:a16="http://schemas.microsoft.com/office/drawing/2014/main" id="{2AD7CE13-2774-24A7-ACD4-8AAA55C541E2}"/>
              </a:ext>
            </a:extLst>
          </p:cNvPr>
          <p:cNvSpPr>
            <a:spLocks noGrp="1"/>
          </p:cNvSpPr>
          <p:nvPr>
            <p:ph type="ftr" sz="quarter" idx="3"/>
          </p:nvPr>
        </p:nvSpPr>
        <p:spPr>
          <a:xfrm>
            <a:off x="609600" y="6498448"/>
            <a:ext cx="3232484" cy="203082"/>
          </a:xfrm>
          <a:prstGeom prst="rect">
            <a:avLst/>
          </a:prstGeom>
          <a:noFill/>
        </p:spPr>
        <p:txBody>
          <a:bodyPr vert="horz" lIns="91440" tIns="45720" rIns="91440" bIns="45720" rtlCol="0" anchor="ctr"/>
          <a:lstStyle>
            <a:lvl1pPr algn="l">
              <a:defRPr lang="en-US" sz="700" b="0" smtClean="0">
                <a:solidFill>
                  <a:schemeClr val="tx2"/>
                </a:solidFill>
                <a:latin typeface="+mj-lt"/>
              </a:defRPr>
            </a:lvl1pPr>
          </a:lstStyle>
          <a:p>
            <a:r>
              <a:rPr lang="en-US"/>
              <a:t>© Copyright 2025 Galiano Gold. All rights reserved.</a:t>
            </a:r>
          </a:p>
        </p:txBody>
      </p:sp>
      <p:sp>
        <p:nvSpPr>
          <p:cNvPr id="15" name="Slide Number Placeholder 5">
            <a:extLst>
              <a:ext uri="{FF2B5EF4-FFF2-40B4-BE49-F238E27FC236}">
                <a16:creationId xmlns:a16="http://schemas.microsoft.com/office/drawing/2014/main" id="{1FA04DF1-5DEE-15BD-BCF8-B8E948E473A2}"/>
              </a:ext>
            </a:extLst>
          </p:cNvPr>
          <p:cNvSpPr>
            <a:spLocks noGrp="1"/>
          </p:cNvSpPr>
          <p:nvPr>
            <p:ph type="sldNum" sz="quarter" idx="4"/>
          </p:nvPr>
        </p:nvSpPr>
        <p:spPr>
          <a:xfrm>
            <a:off x="300038" y="6498448"/>
            <a:ext cx="309562" cy="203082"/>
          </a:xfrm>
          <a:prstGeom prst="rect">
            <a:avLst/>
          </a:prstGeom>
          <a:solidFill>
            <a:schemeClr val="accent1"/>
          </a:solidFill>
        </p:spPr>
        <p:txBody>
          <a:bodyPr vert="horz" lIns="91440" tIns="45720" rIns="91440" bIns="45720" rtlCol="0" anchor="ctr"/>
          <a:lstStyle>
            <a:lvl1pPr algn="ctr">
              <a:defRPr lang="en-CA" sz="800" b="1" smtClean="0">
                <a:solidFill>
                  <a:schemeClr val="bg1"/>
                </a:solidFill>
                <a:latin typeface="+mj-lt"/>
              </a:defRPr>
            </a:lvl1pPr>
          </a:lstStyle>
          <a:p>
            <a:fld id="{2CD1318A-339D-4485-8E92-07414A5EFABE}" type="slidenum">
              <a:rPr lang="en-CA" smtClean="0"/>
              <a:pPr/>
              <a:t>‹#›</a:t>
            </a:fld>
            <a:endParaRPr lang="en-CA"/>
          </a:p>
        </p:txBody>
      </p:sp>
      <p:sp>
        <p:nvSpPr>
          <p:cNvPr id="16" name="Rectangle 15">
            <a:extLst>
              <a:ext uri="{FF2B5EF4-FFF2-40B4-BE49-F238E27FC236}">
                <a16:creationId xmlns:a16="http://schemas.microsoft.com/office/drawing/2014/main" id="{3E35889C-FB74-14BA-8C10-499162B6FD43}"/>
              </a:ext>
            </a:extLst>
          </p:cNvPr>
          <p:cNvSpPr/>
          <p:nvPr userDrawn="1"/>
        </p:nvSpPr>
        <p:spPr>
          <a:xfrm>
            <a:off x="11163299" y="0"/>
            <a:ext cx="728663" cy="72866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211801807"/>
      </p:ext>
    </p:extLst>
  </p:cSld>
  <p:clrMapOvr>
    <a:masterClrMapping/>
  </p:clrMapOvr>
  <p:extLst>
    <p:ext uri="{DCECCB84-F9BA-43D5-87BE-67443E8EF086}">
      <p15:sldGuideLst xmlns:p15="http://schemas.microsoft.com/office/powerpoint/2012/main">
        <p15:guide id="1" orient="horz" pos="4065">
          <p15:clr>
            <a:srgbClr val="FBAE40"/>
          </p15:clr>
        </p15:guide>
        <p15:guide id="2" pos="18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EXT - 2 Pictures Right">
    <p:bg>
      <p:bgPr>
        <a:solidFill>
          <a:schemeClr val="bg1">
            <a:lumMod val="95000"/>
            <a:alpha val="40000"/>
          </a:schemeClr>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26B1489B-0BDE-D171-87FD-A85016043F28}"/>
              </a:ext>
            </a:extLst>
          </p:cNvPr>
          <p:cNvSpPr/>
          <p:nvPr/>
        </p:nvSpPr>
        <p:spPr>
          <a:xfrm flipH="1">
            <a:off x="-1" y="36405"/>
            <a:ext cx="1543210" cy="3628585"/>
          </a:xfrm>
          <a:custGeom>
            <a:avLst/>
            <a:gdLst>
              <a:gd name="connsiteX0" fmla="*/ 2131872 w 2131872"/>
              <a:gd name="connsiteY0" fmla="*/ 0 h 5012716"/>
              <a:gd name="connsiteX1" fmla="*/ 2031867 w 2131872"/>
              <a:gd name="connsiteY1" fmla="*/ 15247 h 5012716"/>
              <a:gd name="connsiteX2" fmla="*/ 0 w 2131872"/>
              <a:gd name="connsiteY2" fmla="*/ 2506358 h 5012716"/>
              <a:gd name="connsiteX3" fmla="*/ 2031867 w 2131872"/>
              <a:gd name="connsiteY3" fmla="*/ 4997469 h 5012716"/>
              <a:gd name="connsiteX4" fmla="*/ 2131872 w 2131872"/>
              <a:gd name="connsiteY4" fmla="*/ 5012716 h 5012716"/>
              <a:gd name="connsiteX5" fmla="*/ 2131872 w 2131872"/>
              <a:gd name="connsiteY5" fmla="*/ 3840115 h 5012716"/>
              <a:gd name="connsiteX6" fmla="*/ 2129343 w 2131872"/>
              <a:gd name="connsiteY6" fmla="*/ 3839465 h 5012716"/>
              <a:gd name="connsiteX7" fmla="*/ 1147813 w 2131872"/>
              <a:gd name="connsiteY7" fmla="*/ 2506358 h 5012716"/>
              <a:gd name="connsiteX8" fmla="*/ 2129343 w 2131872"/>
              <a:gd name="connsiteY8" fmla="*/ 1173251 h 5012716"/>
              <a:gd name="connsiteX9" fmla="*/ 2131872 w 2131872"/>
              <a:gd name="connsiteY9" fmla="*/ 1172601 h 501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872" h="5012716">
                <a:moveTo>
                  <a:pt x="2131872" y="0"/>
                </a:moveTo>
                <a:lnTo>
                  <a:pt x="2031867" y="15247"/>
                </a:lnTo>
                <a:cubicBezTo>
                  <a:pt x="872179" y="252322"/>
                  <a:pt x="0" y="1277428"/>
                  <a:pt x="0" y="2506358"/>
                </a:cubicBezTo>
                <a:cubicBezTo>
                  <a:pt x="0" y="3735289"/>
                  <a:pt x="872179" y="4760395"/>
                  <a:pt x="2031867" y="4997469"/>
                </a:cubicBezTo>
                <a:lnTo>
                  <a:pt x="2131872" y="5012716"/>
                </a:lnTo>
                <a:lnTo>
                  <a:pt x="2131872" y="3840115"/>
                </a:lnTo>
                <a:lnTo>
                  <a:pt x="2129343" y="3839465"/>
                </a:lnTo>
                <a:cubicBezTo>
                  <a:pt x="1560670" y="3662744"/>
                  <a:pt x="1147813" y="3132763"/>
                  <a:pt x="1147813" y="2506358"/>
                </a:cubicBezTo>
                <a:cubicBezTo>
                  <a:pt x="1147813" y="1879953"/>
                  <a:pt x="1560670" y="1349972"/>
                  <a:pt x="2129343" y="1173251"/>
                </a:cubicBezTo>
                <a:lnTo>
                  <a:pt x="2131872" y="1172601"/>
                </a:lnTo>
                <a:close/>
              </a:path>
            </a:pathLst>
          </a:custGeom>
          <a:solidFill>
            <a:schemeClr val="bg1"/>
          </a:solidFill>
          <a:ln w="360" cap="flat">
            <a:noFill/>
            <a:prstDash val="solid"/>
            <a:miter/>
          </a:ln>
          <a:effectLst>
            <a:outerShdw blurRad="25400" dist="25400" dir="2700000" algn="tl" rotWithShape="0">
              <a:schemeClr val="bg1">
                <a:lumMod val="75000"/>
                <a:alpha val="5000"/>
              </a:schemeClr>
            </a:outerShdw>
          </a:effectLst>
        </p:spPr>
        <p:txBody>
          <a:bodyPr rtlCol="0" anchor="ctr"/>
          <a:lstStyle/>
          <a:p>
            <a:endParaRPr lang="en-CA"/>
          </a:p>
        </p:txBody>
      </p:sp>
      <p:sp>
        <p:nvSpPr>
          <p:cNvPr id="2" name="Title 73">
            <a:extLst>
              <a:ext uri="{FF2B5EF4-FFF2-40B4-BE49-F238E27FC236}">
                <a16:creationId xmlns:a16="http://schemas.microsoft.com/office/drawing/2014/main" id="{D4AF0B0C-FA20-E160-AD12-F7F229968799}"/>
              </a:ext>
            </a:extLst>
          </p:cNvPr>
          <p:cNvSpPr>
            <a:spLocks noGrp="1"/>
          </p:cNvSpPr>
          <p:nvPr>
            <p:ph type="title" hasCustomPrompt="1"/>
          </p:nvPr>
        </p:nvSpPr>
        <p:spPr>
          <a:xfrm>
            <a:off x="300038" y="258011"/>
            <a:ext cx="7058848" cy="470652"/>
          </a:xfrm>
        </p:spPr>
        <p:txBody>
          <a:bodyPr anchor="t">
            <a:normAutofit/>
          </a:bodyPr>
          <a:lstStyle>
            <a:lvl1pPr algn="l">
              <a:defRPr sz="2400">
                <a:solidFill>
                  <a:schemeClr val="accent1"/>
                </a:solidFill>
              </a:defRPr>
            </a:lvl1pPr>
          </a:lstStyle>
          <a:p>
            <a:r>
              <a:rPr lang="en-US"/>
              <a:t>Slide Title</a:t>
            </a:r>
          </a:p>
        </p:txBody>
      </p:sp>
      <p:sp>
        <p:nvSpPr>
          <p:cNvPr id="12" name="Footer Placeholder 4">
            <a:extLst>
              <a:ext uri="{FF2B5EF4-FFF2-40B4-BE49-F238E27FC236}">
                <a16:creationId xmlns:a16="http://schemas.microsoft.com/office/drawing/2014/main" id="{2AD7CE13-2774-24A7-ACD4-8AAA55C541E2}"/>
              </a:ext>
            </a:extLst>
          </p:cNvPr>
          <p:cNvSpPr>
            <a:spLocks noGrp="1"/>
          </p:cNvSpPr>
          <p:nvPr>
            <p:ph type="ftr" sz="quarter" idx="3"/>
          </p:nvPr>
        </p:nvSpPr>
        <p:spPr>
          <a:xfrm>
            <a:off x="609600" y="6498448"/>
            <a:ext cx="3232484" cy="203082"/>
          </a:xfrm>
          <a:prstGeom prst="rect">
            <a:avLst/>
          </a:prstGeom>
          <a:noFill/>
        </p:spPr>
        <p:txBody>
          <a:bodyPr vert="horz" lIns="91440" tIns="45720" rIns="91440" bIns="45720" rtlCol="0" anchor="ctr"/>
          <a:lstStyle>
            <a:lvl1pPr algn="l">
              <a:defRPr lang="en-US" sz="700" b="0" smtClean="0">
                <a:solidFill>
                  <a:schemeClr val="tx2"/>
                </a:solidFill>
                <a:latin typeface="+mj-lt"/>
              </a:defRPr>
            </a:lvl1pPr>
          </a:lstStyle>
          <a:p>
            <a:r>
              <a:rPr lang="en-US"/>
              <a:t>© Copyright 2025 Galiano Gold. All rights reserved.</a:t>
            </a:r>
          </a:p>
        </p:txBody>
      </p:sp>
      <p:sp>
        <p:nvSpPr>
          <p:cNvPr id="15" name="Slide Number Placeholder 5">
            <a:extLst>
              <a:ext uri="{FF2B5EF4-FFF2-40B4-BE49-F238E27FC236}">
                <a16:creationId xmlns:a16="http://schemas.microsoft.com/office/drawing/2014/main" id="{1FA04DF1-5DEE-15BD-BCF8-B8E948E473A2}"/>
              </a:ext>
            </a:extLst>
          </p:cNvPr>
          <p:cNvSpPr>
            <a:spLocks noGrp="1"/>
          </p:cNvSpPr>
          <p:nvPr>
            <p:ph type="sldNum" sz="quarter" idx="4"/>
          </p:nvPr>
        </p:nvSpPr>
        <p:spPr>
          <a:xfrm>
            <a:off x="300038" y="6498448"/>
            <a:ext cx="309562" cy="203082"/>
          </a:xfrm>
          <a:prstGeom prst="rect">
            <a:avLst/>
          </a:prstGeom>
          <a:solidFill>
            <a:schemeClr val="accent1"/>
          </a:solidFill>
        </p:spPr>
        <p:txBody>
          <a:bodyPr vert="horz" lIns="91440" tIns="45720" rIns="91440" bIns="45720" rtlCol="0" anchor="ctr"/>
          <a:lstStyle>
            <a:lvl1pPr algn="ctr">
              <a:defRPr lang="en-CA" sz="800" b="1" smtClean="0">
                <a:solidFill>
                  <a:schemeClr val="bg1"/>
                </a:solidFill>
                <a:latin typeface="+mj-lt"/>
              </a:defRPr>
            </a:lvl1pPr>
          </a:lstStyle>
          <a:p>
            <a:fld id="{2CD1318A-339D-4485-8E92-07414A5EFABE}" type="slidenum">
              <a:rPr lang="en-CA" smtClean="0"/>
              <a:pPr/>
              <a:t>‹#›</a:t>
            </a:fld>
            <a:endParaRPr lang="en-CA"/>
          </a:p>
        </p:txBody>
      </p:sp>
      <p:sp>
        <p:nvSpPr>
          <p:cNvPr id="16" name="Rectangle 15">
            <a:extLst>
              <a:ext uri="{FF2B5EF4-FFF2-40B4-BE49-F238E27FC236}">
                <a16:creationId xmlns:a16="http://schemas.microsoft.com/office/drawing/2014/main" id="{3E35889C-FB74-14BA-8C10-499162B6FD43}"/>
              </a:ext>
            </a:extLst>
          </p:cNvPr>
          <p:cNvSpPr/>
          <p:nvPr userDrawn="1"/>
        </p:nvSpPr>
        <p:spPr>
          <a:xfrm>
            <a:off x="7358886" y="1469227"/>
            <a:ext cx="136037" cy="439152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31CE7FD7-1355-DAC5-8EEB-870C55690932}"/>
              </a:ext>
            </a:extLst>
          </p:cNvPr>
          <p:cNvSpPr/>
          <p:nvPr userDrawn="1"/>
        </p:nvSpPr>
        <p:spPr>
          <a:xfrm>
            <a:off x="7494923" y="0"/>
            <a:ext cx="4697078" cy="72866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Picture Placeholder 68">
            <a:extLst>
              <a:ext uri="{FF2B5EF4-FFF2-40B4-BE49-F238E27FC236}">
                <a16:creationId xmlns:a16="http://schemas.microsoft.com/office/drawing/2014/main" id="{5BC2BF68-9AFF-FF42-BCCA-B7B8B74E9F4D}"/>
              </a:ext>
            </a:extLst>
          </p:cNvPr>
          <p:cNvSpPr>
            <a:spLocks noGrp="1"/>
          </p:cNvSpPr>
          <p:nvPr>
            <p:ph type="pic" sz="quarter" idx="37"/>
          </p:nvPr>
        </p:nvSpPr>
        <p:spPr>
          <a:xfrm>
            <a:off x="7494921" y="701749"/>
            <a:ext cx="4697079" cy="3094311"/>
          </a:xfrm>
        </p:spPr>
        <p:txBody>
          <a:bodyPr>
            <a:normAutofit/>
          </a:bodyPr>
          <a:lstStyle>
            <a:lvl1pPr>
              <a:defRPr sz="1400"/>
            </a:lvl1pPr>
          </a:lstStyle>
          <a:p>
            <a:endParaRPr lang="en-US"/>
          </a:p>
        </p:txBody>
      </p:sp>
      <p:sp>
        <p:nvSpPr>
          <p:cNvPr id="3" name="Picture Placeholder 68">
            <a:extLst>
              <a:ext uri="{FF2B5EF4-FFF2-40B4-BE49-F238E27FC236}">
                <a16:creationId xmlns:a16="http://schemas.microsoft.com/office/drawing/2014/main" id="{91ADA19E-9213-EBB8-438C-D050248E6AE8}"/>
              </a:ext>
            </a:extLst>
          </p:cNvPr>
          <p:cNvSpPr>
            <a:spLocks noGrp="1"/>
          </p:cNvSpPr>
          <p:nvPr>
            <p:ph type="pic" sz="quarter" idx="39"/>
          </p:nvPr>
        </p:nvSpPr>
        <p:spPr>
          <a:xfrm>
            <a:off x="7494922" y="3796061"/>
            <a:ext cx="4697077" cy="3054268"/>
          </a:xfrm>
        </p:spPr>
        <p:txBody>
          <a:bodyPr>
            <a:normAutofit/>
          </a:bodyPr>
          <a:lstStyle>
            <a:lvl1pPr>
              <a:defRPr sz="1400"/>
            </a:lvl1pPr>
          </a:lstStyle>
          <a:p>
            <a:endParaRPr lang="en-US"/>
          </a:p>
        </p:txBody>
      </p:sp>
      <p:sp>
        <p:nvSpPr>
          <p:cNvPr id="18" name="Text Placeholder 17">
            <a:extLst>
              <a:ext uri="{FF2B5EF4-FFF2-40B4-BE49-F238E27FC236}">
                <a16:creationId xmlns:a16="http://schemas.microsoft.com/office/drawing/2014/main" id="{92C09C73-091B-F79E-3DA2-CBBC3B2CC7D0}"/>
              </a:ext>
            </a:extLst>
          </p:cNvPr>
          <p:cNvSpPr>
            <a:spLocks noGrp="1"/>
          </p:cNvSpPr>
          <p:nvPr>
            <p:ph type="body" sz="quarter" idx="38"/>
          </p:nvPr>
        </p:nvSpPr>
        <p:spPr>
          <a:xfrm>
            <a:off x="10828550" y="6481046"/>
            <a:ext cx="1063625" cy="238125"/>
          </a:xfrm>
          <a:blipFill>
            <a:blip r:embed="rId2" cstate="email">
              <a:extLst>
                <a:ext uri="{28A0092B-C50C-407E-A947-70E740481C1C}">
                  <a14:useLocalDpi xmlns:a14="http://schemas.microsoft.com/office/drawing/2010/main"/>
                </a:ext>
              </a:extLst>
            </a:blip>
            <a:stretch>
              <a:fillRect/>
            </a:stretch>
          </a:blipFill>
        </p:spPr>
        <p:txBody>
          <a:bodyPr>
            <a:noAutofit/>
          </a:bodyPr>
          <a:lstStyle>
            <a:lvl1pPr>
              <a:defRPr sz="100"/>
            </a:lvl1pPr>
            <a:lvl2pPr>
              <a:defRPr sz="1050"/>
            </a:lvl2pPr>
            <a:lvl3pPr>
              <a:defRPr sz="1000"/>
            </a:lvl3pPr>
            <a:lvl4pPr>
              <a:defRPr sz="900"/>
            </a:lvl4pPr>
            <a:lvl5pPr>
              <a:defRPr sz="900"/>
            </a:lvl5pPr>
          </a:lstStyle>
          <a:p>
            <a:pPr lvl="0"/>
            <a:endParaRPr lang="en-US"/>
          </a:p>
        </p:txBody>
      </p:sp>
      <p:sp>
        <p:nvSpPr>
          <p:cNvPr id="6" name="Text Placeholder 21">
            <a:extLst>
              <a:ext uri="{FF2B5EF4-FFF2-40B4-BE49-F238E27FC236}">
                <a16:creationId xmlns:a16="http://schemas.microsoft.com/office/drawing/2014/main" id="{71E72026-1CA2-262D-010F-9090ADE85EBD}"/>
              </a:ext>
            </a:extLst>
          </p:cNvPr>
          <p:cNvSpPr>
            <a:spLocks noGrp="1"/>
          </p:cNvSpPr>
          <p:nvPr>
            <p:ph type="body" sz="quarter" idx="60"/>
          </p:nvPr>
        </p:nvSpPr>
        <p:spPr>
          <a:xfrm>
            <a:off x="300038" y="950270"/>
            <a:ext cx="6920793" cy="5385216"/>
          </a:xfrm>
        </p:spPr>
        <p:txBody>
          <a:bodyPr anchor="t">
            <a:noAutofit/>
          </a:bodyPr>
          <a:lstStyle>
            <a:lvl1pPr marL="285750" indent="-285750">
              <a:lnSpc>
                <a:spcPct val="100000"/>
              </a:lnSpc>
              <a:spcBef>
                <a:spcPts val="1000"/>
              </a:spcBef>
              <a:spcAft>
                <a:spcPts val="0"/>
              </a:spcAft>
              <a:buClr>
                <a:schemeClr val="accent1"/>
              </a:buClr>
              <a:buFont typeface="Wingdings" pitchFamily="2" charset="2"/>
              <a:buChar char="§"/>
              <a:defRPr sz="1800">
                <a:solidFill>
                  <a:schemeClr val="tx2"/>
                </a:solidFill>
              </a:defRPr>
            </a:lvl1pPr>
            <a:lvl2pPr marL="628650" indent="-171450">
              <a:buFont typeface="Arial" panose="020B0604020202020204" pitchFamily="34" charset="0"/>
              <a:buChar char="•"/>
              <a:defRPr sz="800"/>
            </a:lvl2pPr>
            <a:lvl3pPr marL="1085850" indent="-171450">
              <a:buFont typeface="Arial" panose="020B0604020202020204" pitchFamily="34" charset="0"/>
              <a:buChar char="•"/>
              <a:defRPr sz="800"/>
            </a:lvl3pPr>
            <a:lvl4pPr marL="1543050" indent="-171450">
              <a:buFont typeface="Arial" panose="020B0604020202020204" pitchFamily="34" charset="0"/>
              <a:buChar char="•"/>
              <a:defRPr sz="800"/>
            </a:lvl4pPr>
            <a:lvl5pPr marL="2000250" indent="-171450">
              <a:buFont typeface="Arial" panose="020B0604020202020204" pitchFamily="34" charset="0"/>
              <a:buChar char="•"/>
              <a:defRPr sz="800"/>
            </a:lvl5pPr>
          </a:lstStyle>
          <a:p>
            <a:pPr lvl="0"/>
            <a:r>
              <a:rPr lang="en-US"/>
              <a:t>Click to edit Master text styles</a:t>
            </a:r>
          </a:p>
        </p:txBody>
      </p:sp>
    </p:spTree>
    <p:extLst>
      <p:ext uri="{BB962C8B-B14F-4D97-AF65-F5344CB8AC3E}">
        <p14:creationId xmlns:p14="http://schemas.microsoft.com/office/powerpoint/2010/main" val="1970068572"/>
      </p:ext>
    </p:extLst>
  </p:cSld>
  <p:clrMapOvr>
    <a:masterClrMapping/>
  </p:clrMapOvr>
  <p:extLst>
    <p:ext uri="{DCECCB84-F9BA-43D5-87BE-67443E8EF086}">
      <p15:sldGuideLst xmlns:p15="http://schemas.microsoft.com/office/powerpoint/2012/main">
        <p15:guide id="1" orient="horz" pos="4065">
          <p15:clr>
            <a:srgbClr val="FBAE40"/>
          </p15:clr>
        </p15:guide>
        <p15:guide id="2" pos="189">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HART on Left - Blank">
    <p:bg>
      <p:bgPr>
        <a:solidFill>
          <a:schemeClr val="bg1">
            <a:lumMod val="95000"/>
            <a:alpha val="40000"/>
          </a:schemeClr>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26B1489B-0BDE-D171-87FD-A85016043F28}"/>
              </a:ext>
            </a:extLst>
          </p:cNvPr>
          <p:cNvSpPr/>
          <p:nvPr/>
        </p:nvSpPr>
        <p:spPr>
          <a:xfrm flipH="1">
            <a:off x="-1" y="36405"/>
            <a:ext cx="1543210" cy="3628585"/>
          </a:xfrm>
          <a:custGeom>
            <a:avLst/>
            <a:gdLst>
              <a:gd name="connsiteX0" fmla="*/ 2131872 w 2131872"/>
              <a:gd name="connsiteY0" fmla="*/ 0 h 5012716"/>
              <a:gd name="connsiteX1" fmla="*/ 2031867 w 2131872"/>
              <a:gd name="connsiteY1" fmla="*/ 15247 h 5012716"/>
              <a:gd name="connsiteX2" fmla="*/ 0 w 2131872"/>
              <a:gd name="connsiteY2" fmla="*/ 2506358 h 5012716"/>
              <a:gd name="connsiteX3" fmla="*/ 2031867 w 2131872"/>
              <a:gd name="connsiteY3" fmla="*/ 4997469 h 5012716"/>
              <a:gd name="connsiteX4" fmla="*/ 2131872 w 2131872"/>
              <a:gd name="connsiteY4" fmla="*/ 5012716 h 5012716"/>
              <a:gd name="connsiteX5" fmla="*/ 2131872 w 2131872"/>
              <a:gd name="connsiteY5" fmla="*/ 3840115 h 5012716"/>
              <a:gd name="connsiteX6" fmla="*/ 2129343 w 2131872"/>
              <a:gd name="connsiteY6" fmla="*/ 3839465 h 5012716"/>
              <a:gd name="connsiteX7" fmla="*/ 1147813 w 2131872"/>
              <a:gd name="connsiteY7" fmla="*/ 2506358 h 5012716"/>
              <a:gd name="connsiteX8" fmla="*/ 2129343 w 2131872"/>
              <a:gd name="connsiteY8" fmla="*/ 1173251 h 5012716"/>
              <a:gd name="connsiteX9" fmla="*/ 2131872 w 2131872"/>
              <a:gd name="connsiteY9" fmla="*/ 1172601 h 501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872" h="5012716">
                <a:moveTo>
                  <a:pt x="2131872" y="0"/>
                </a:moveTo>
                <a:lnTo>
                  <a:pt x="2031867" y="15247"/>
                </a:lnTo>
                <a:cubicBezTo>
                  <a:pt x="872179" y="252322"/>
                  <a:pt x="0" y="1277428"/>
                  <a:pt x="0" y="2506358"/>
                </a:cubicBezTo>
                <a:cubicBezTo>
                  <a:pt x="0" y="3735289"/>
                  <a:pt x="872179" y="4760395"/>
                  <a:pt x="2031867" y="4997469"/>
                </a:cubicBezTo>
                <a:lnTo>
                  <a:pt x="2131872" y="5012716"/>
                </a:lnTo>
                <a:lnTo>
                  <a:pt x="2131872" y="3840115"/>
                </a:lnTo>
                <a:lnTo>
                  <a:pt x="2129343" y="3839465"/>
                </a:lnTo>
                <a:cubicBezTo>
                  <a:pt x="1560670" y="3662744"/>
                  <a:pt x="1147813" y="3132763"/>
                  <a:pt x="1147813" y="2506358"/>
                </a:cubicBezTo>
                <a:cubicBezTo>
                  <a:pt x="1147813" y="1879953"/>
                  <a:pt x="1560670" y="1349972"/>
                  <a:pt x="2129343" y="1173251"/>
                </a:cubicBezTo>
                <a:lnTo>
                  <a:pt x="2131872" y="1172601"/>
                </a:lnTo>
                <a:close/>
              </a:path>
            </a:pathLst>
          </a:custGeom>
          <a:solidFill>
            <a:schemeClr val="bg1"/>
          </a:solidFill>
          <a:ln w="360" cap="flat">
            <a:noFill/>
            <a:prstDash val="solid"/>
            <a:miter/>
          </a:ln>
          <a:effectLst>
            <a:outerShdw blurRad="25400" dist="25400" dir="2700000" algn="tl" rotWithShape="0">
              <a:schemeClr val="bg1">
                <a:lumMod val="75000"/>
                <a:alpha val="5000"/>
              </a:schemeClr>
            </a:outerShdw>
          </a:effectLst>
        </p:spPr>
        <p:txBody>
          <a:bodyPr rtlCol="0" anchor="ctr"/>
          <a:lstStyle/>
          <a:p>
            <a:endParaRPr lang="en-CA"/>
          </a:p>
        </p:txBody>
      </p:sp>
      <p:sp>
        <p:nvSpPr>
          <p:cNvPr id="2" name="Title 73">
            <a:extLst>
              <a:ext uri="{FF2B5EF4-FFF2-40B4-BE49-F238E27FC236}">
                <a16:creationId xmlns:a16="http://schemas.microsoft.com/office/drawing/2014/main" id="{D4AF0B0C-FA20-E160-AD12-F7F229968799}"/>
              </a:ext>
            </a:extLst>
          </p:cNvPr>
          <p:cNvSpPr>
            <a:spLocks noGrp="1"/>
          </p:cNvSpPr>
          <p:nvPr>
            <p:ph type="title" hasCustomPrompt="1"/>
          </p:nvPr>
        </p:nvSpPr>
        <p:spPr>
          <a:xfrm>
            <a:off x="300038" y="258011"/>
            <a:ext cx="7058848" cy="470652"/>
          </a:xfrm>
        </p:spPr>
        <p:txBody>
          <a:bodyPr anchor="t">
            <a:normAutofit/>
          </a:bodyPr>
          <a:lstStyle>
            <a:lvl1pPr algn="l">
              <a:defRPr sz="2400">
                <a:solidFill>
                  <a:schemeClr val="accent1"/>
                </a:solidFill>
              </a:defRPr>
            </a:lvl1pPr>
          </a:lstStyle>
          <a:p>
            <a:r>
              <a:rPr lang="en-US"/>
              <a:t>Slide Title</a:t>
            </a:r>
          </a:p>
        </p:txBody>
      </p:sp>
      <p:sp>
        <p:nvSpPr>
          <p:cNvPr id="12" name="Footer Placeholder 4">
            <a:extLst>
              <a:ext uri="{FF2B5EF4-FFF2-40B4-BE49-F238E27FC236}">
                <a16:creationId xmlns:a16="http://schemas.microsoft.com/office/drawing/2014/main" id="{2AD7CE13-2774-24A7-ACD4-8AAA55C541E2}"/>
              </a:ext>
            </a:extLst>
          </p:cNvPr>
          <p:cNvSpPr>
            <a:spLocks noGrp="1"/>
          </p:cNvSpPr>
          <p:nvPr>
            <p:ph type="ftr" sz="quarter" idx="3"/>
          </p:nvPr>
        </p:nvSpPr>
        <p:spPr>
          <a:xfrm>
            <a:off x="609600" y="6498448"/>
            <a:ext cx="3232484" cy="203082"/>
          </a:xfrm>
          <a:prstGeom prst="rect">
            <a:avLst/>
          </a:prstGeom>
          <a:noFill/>
        </p:spPr>
        <p:txBody>
          <a:bodyPr vert="horz" lIns="91440" tIns="45720" rIns="91440" bIns="45720" rtlCol="0" anchor="ctr"/>
          <a:lstStyle>
            <a:lvl1pPr algn="l">
              <a:defRPr lang="en-US" sz="700" b="0" smtClean="0">
                <a:solidFill>
                  <a:schemeClr val="tx2"/>
                </a:solidFill>
                <a:latin typeface="+mj-lt"/>
              </a:defRPr>
            </a:lvl1pPr>
          </a:lstStyle>
          <a:p>
            <a:r>
              <a:rPr lang="en-US"/>
              <a:t>© Copyright 2025 Galiano Gold. All rights reserved.</a:t>
            </a:r>
          </a:p>
        </p:txBody>
      </p:sp>
      <p:sp>
        <p:nvSpPr>
          <p:cNvPr id="15" name="Slide Number Placeholder 5">
            <a:extLst>
              <a:ext uri="{FF2B5EF4-FFF2-40B4-BE49-F238E27FC236}">
                <a16:creationId xmlns:a16="http://schemas.microsoft.com/office/drawing/2014/main" id="{1FA04DF1-5DEE-15BD-BCF8-B8E948E473A2}"/>
              </a:ext>
            </a:extLst>
          </p:cNvPr>
          <p:cNvSpPr>
            <a:spLocks noGrp="1"/>
          </p:cNvSpPr>
          <p:nvPr>
            <p:ph type="sldNum" sz="quarter" idx="4"/>
          </p:nvPr>
        </p:nvSpPr>
        <p:spPr>
          <a:xfrm>
            <a:off x="300038" y="6498448"/>
            <a:ext cx="309562" cy="203082"/>
          </a:xfrm>
          <a:prstGeom prst="rect">
            <a:avLst/>
          </a:prstGeom>
          <a:solidFill>
            <a:schemeClr val="accent1"/>
          </a:solidFill>
        </p:spPr>
        <p:txBody>
          <a:bodyPr vert="horz" lIns="91440" tIns="45720" rIns="91440" bIns="45720" rtlCol="0" anchor="ctr"/>
          <a:lstStyle>
            <a:lvl1pPr algn="ctr">
              <a:defRPr lang="en-CA" sz="800" b="1" smtClean="0">
                <a:solidFill>
                  <a:schemeClr val="bg1"/>
                </a:solidFill>
                <a:latin typeface="+mj-lt"/>
              </a:defRPr>
            </a:lvl1pPr>
          </a:lstStyle>
          <a:p>
            <a:fld id="{2CD1318A-339D-4485-8E92-07414A5EFABE}" type="slidenum">
              <a:rPr lang="en-CA" smtClean="0"/>
              <a:pPr/>
              <a:t>‹#›</a:t>
            </a:fld>
            <a:endParaRPr lang="en-CA"/>
          </a:p>
        </p:txBody>
      </p:sp>
      <p:pic>
        <p:nvPicPr>
          <p:cNvPr id="3" name="Picture 2">
            <a:extLst>
              <a:ext uri="{FF2B5EF4-FFF2-40B4-BE49-F238E27FC236}">
                <a16:creationId xmlns:a16="http://schemas.microsoft.com/office/drawing/2014/main" id="{D3CB003C-26C7-6869-8DF7-A6A32B2FBA3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52484" y="6481046"/>
            <a:ext cx="1039478" cy="237885"/>
          </a:xfrm>
          <a:prstGeom prst="rect">
            <a:avLst/>
          </a:prstGeom>
        </p:spPr>
      </p:pic>
      <p:sp>
        <p:nvSpPr>
          <p:cNvPr id="5" name="Chart Placeholder 4">
            <a:extLst>
              <a:ext uri="{FF2B5EF4-FFF2-40B4-BE49-F238E27FC236}">
                <a16:creationId xmlns:a16="http://schemas.microsoft.com/office/drawing/2014/main" id="{D6D9387B-A3E4-202A-5899-76EA0C67DC5F}"/>
              </a:ext>
            </a:extLst>
          </p:cNvPr>
          <p:cNvSpPr>
            <a:spLocks noGrp="1"/>
          </p:cNvSpPr>
          <p:nvPr>
            <p:ph type="chart" sz="quarter" idx="10"/>
          </p:nvPr>
        </p:nvSpPr>
        <p:spPr>
          <a:xfrm>
            <a:off x="300038" y="1065213"/>
            <a:ext cx="7059612" cy="4734338"/>
          </a:xfrm>
        </p:spPr>
        <p:txBody>
          <a:bodyPr/>
          <a:lstStyle/>
          <a:p>
            <a:endParaRPr lang="en-US"/>
          </a:p>
        </p:txBody>
      </p:sp>
      <p:sp>
        <p:nvSpPr>
          <p:cNvPr id="27" name="Rectangle 26">
            <a:extLst>
              <a:ext uri="{FF2B5EF4-FFF2-40B4-BE49-F238E27FC236}">
                <a16:creationId xmlns:a16="http://schemas.microsoft.com/office/drawing/2014/main" id="{1BBE704F-D0D5-06E3-0897-02D1C0934458}"/>
              </a:ext>
            </a:extLst>
          </p:cNvPr>
          <p:cNvSpPr/>
          <p:nvPr userDrawn="1"/>
        </p:nvSpPr>
        <p:spPr>
          <a:xfrm>
            <a:off x="11163299" y="0"/>
            <a:ext cx="728663" cy="72866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78866192"/>
      </p:ext>
    </p:extLst>
  </p:cSld>
  <p:clrMapOvr>
    <a:masterClrMapping/>
  </p:clrMapOvr>
  <p:extLst>
    <p:ext uri="{DCECCB84-F9BA-43D5-87BE-67443E8EF086}">
      <p15:sldGuideLst xmlns:p15="http://schemas.microsoft.com/office/powerpoint/2012/main">
        <p15:guide id="1" orient="horz" pos="4065">
          <p15:clr>
            <a:srgbClr val="FBAE40"/>
          </p15:clr>
        </p15:guide>
        <p15:guide id="2" pos="18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EXT + TITLE - Full Page - Gold">
    <p:bg>
      <p:bgPr>
        <a:solidFill>
          <a:schemeClr val="bg1">
            <a:lumMod val="95000"/>
            <a:alpha val="40000"/>
          </a:schemeClr>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26B1489B-0BDE-D171-87FD-A85016043F28}"/>
              </a:ext>
            </a:extLst>
          </p:cNvPr>
          <p:cNvSpPr/>
          <p:nvPr/>
        </p:nvSpPr>
        <p:spPr>
          <a:xfrm flipH="1">
            <a:off x="-1" y="36405"/>
            <a:ext cx="1543210" cy="3628585"/>
          </a:xfrm>
          <a:custGeom>
            <a:avLst/>
            <a:gdLst>
              <a:gd name="connsiteX0" fmla="*/ 2131872 w 2131872"/>
              <a:gd name="connsiteY0" fmla="*/ 0 h 5012716"/>
              <a:gd name="connsiteX1" fmla="*/ 2031867 w 2131872"/>
              <a:gd name="connsiteY1" fmla="*/ 15247 h 5012716"/>
              <a:gd name="connsiteX2" fmla="*/ 0 w 2131872"/>
              <a:gd name="connsiteY2" fmla="*/ 2506358 h 5012716"/>
              <a:gd name="connsiteX3" fmla="*/ 2031867 w 2131872"/>
              <a:gd name="connsiteY3" fmla="*/ 4997469 h 5012716"/>
              <a:gd name="connsiteX4" fmla="*/ 2131872 w 2131872"/>
              <a:gd name="connsiteY4" fmla="*/ 5012716 h 5012716"/>
              <a:gd name="connsiteX5" fmla="*/ 2131872 w 2131872"/>
              <a:gd name="connsiteY5" fmla="*/ 3840115 h 5012716"/>
              <a:gd name="connsiteX6" fmla="*/ 2129343 w 2131872"/>
              <a:gd name="connsiteY6" fmla="*/ 3839465 h 5012716"/>
              <a:gd name="connsiteX7" fmla="*/ 1147813 w 2131872"/>
              <a:gd name="connsiteY7" fmla="*/ 2506358 h 5012716"/>
              <a:gd name="connsiteX8" fmla="*/ 2129343 w 2131872"/>
              <a:gd name="connsiteY8" fmla="*/ 1173251 h 5012716"/>
              <a:gd name="connsiteX9" fmla="*/ 2131872 w 2131872"/>
              <a:gd name="connsiteY9" fmla="*/ 1172601 h 501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872" h="5012716">
                <a:moveTo>
                  <a:pt x="2131872" y="0"/>
                </a:moveTo>
                <a:lnTo>
                  <a:pt x="2031867" y="15247"/>
                </a:lnTo>
                <a:cubicBezTo>
                  <a:pt x="872179" y="252322"/>
                  <a:pt x="0" y="1277428"/>
                  <a:pt x="0" y="2506358"/>
                </a:cubicBezTo>
                <a:cubicBezTo>
                  <a:pt x="0" y="3735289"/>
                  <a:pt x="872179" y="4760395"/>
                  <a:pt x="2031867" y="4997469"/>
                </a:cubicBezTo>
                <a:lnTo>
                  <a:pt x="2131872" y="5012716"/>
                </a:lnTo>
                <a:lnTo>
                  <a:pt x="2131872" y="3840115"/>
                </a:lnTo>
                <a:lnTo>
                  <a:pt x="2129343" y="3839465"/>
                </a:lnTo>
                <a:cubicBezTo>
                  <a:pt x="1560670" y="3662744"/>
                  <a:pt x="1147813" y="3132763"/>
                  <a:pt x="1147813" y="2506358"/>
                </a:cubicBezTo>
                <a:cubicBezTo>
                  <a:pt x="1147813" y="1879953"/>
                  <a:pt x="1560670" y="1349972"/>
                  <a:pt x="2129343" y="1173251"/>
                </a:cubicBezTo>
                <a:lnTo>
                  <a:pt x="2131872" y="1172601"/>
                </a:lnTo>
                <a:close/>
              </a:path>
            </a:pathLst>
          </a:custGeom>
          <a:solidFill>
            <a:schemeClr val="bg1"/>
          </a:solidFill>
          <a:ln w="360" cap="flat">
            <a:noFill/>
            <a:prstDash val="solid"/>
            <a:miter/>
          </a:ln>
          <a:effectLst>
            <a:outerShdw blurRad="25400" dist="25400" dir="2700000" algn="tl" rotWithShape="0">
              <a:schemeClr val="bg1">
                <a:lumMod val="75000"/>
                <a:alpha val="5000"/>
              </a:schemeClr>
            </a:outerShdw>
          </a:effectLst>
        </p:spPr>
        <p:txBody>
          <a:bodyPr rtlCol="0" anchor="ctr"/>
          <a:lstStyle/>
          <a:p>
            <a:endParaRPr lang="en-CA"/>
          </a:p>
        </p:txBody>
      </p:sp>
      <p:sp>
        <p:nvSpPr>
          <p:cNvPr id="2" name="Title 73">
            <a:extLst>
              <a:ext uri="{FF2B5EF4-FFF2-40B4-BE49-F238E27FC236}">
                <a16:creationId xmlns:a16="http://schemas.microsoft.com/office/drawing/2014/main" id="{D4AF0B0C-FA20-E160-AD12-F7F229968799}"/>
              </a:ext>
            </a:extLst>
          </p:cNvPr>
          <p:cNvSpPr>
            <a:spLocks noGrp="1"/>
          </p:cNvSpPr>
          <p:nvPr>
            <p:ph type="title" hasCustomPrompt="1"/>
          </p:nvPr>
        </p:nvSpPr>
        <p:spPr>
          <a:xfrm>
            <a:off x="300038" y="258011"/>
            <a:ext cx="11591924" cy="470652"/>
          </a:xfrm>
        </p:spPr>
        <p:txBody>
          <a:bodyPr>
            <a:normAutofit/>
          </a:bodyPr>
          <a:lstStyle>
            <a:lvl1pPr algn="l">
              <a:defRPr sz="2400">
                <a:solidFill>
                  <a:schemeClr val="accent1"/>
                </a:solidFill>
              </a:defRPr>
            </a:lvl1pPr>
          </a:lstStyle>
          <a:p>
            <a:r>
              <a:rPr lang="en-US"/>
              <a:t>Slide Title</a:t>
            </a:r>
          </a:p>
        </p:txBody>
      </p:sp>
      <p:sp>
        <p:nvSpPr>
          <p:cNvPr id="4" name="Text Placeholder 62">
            <a:extLst>
              <a:ext uri="{FF2B5EF4-FFF2-40B4-BE49-F238E27FC236}">
                <a16:creationId xmlns:a16="http://schemas.microsoft.com/office/drawing/2014/main" id="{32C09CA9-4D48-92A1-806E-0F1DD67FB2DB}"/>
              </a:ext>
            </a:extLst>
          </p:cNvPr>
          <p:cNvSpPr>
            <a:spLocks noGrp="1"/>
          </p:cNvSpPr>
          <p:nvPr>
            <p:ph type="body" sz="quarter" idx="11" hasCustomPrompt="1"/>
          </p:nvPr>
        </p:nvSpPr>
        <p:spPr>
          <a:xfrm>
            <a:off x="300038" y="1310694"/>
            <a:ext cx="11591924" cy="5138232"/>
          </a:xfrm>
        </p:spPr>
        <p:txBody>
          <a:bodyPr>
            <a:noAutofit/>
          </a:bodyPr>
          <a:lstStyle>
            <a:lvl1pPr marL="285750" indent="-285750" algn="just">
              <a:lnSpc>
                <a:spcPct val="100000"/>
              </a:lnSpc>
              <a:spcBef>
                <a:spcPts val="1000"/>
              </a:spcBef>
              <a:buClr>
                <a:srgbClr val="053E63"/>
              </a:buClr>
              <a:buFont typeface="Wingdings" pitchFamily="2" charset="2"/>
              <a:buChar char="§"/>
              <a:defRPr sz="1800" b="0">
                <a:solidFill>
                  <a:schemeClr val="tx2"/>
                </a:solidFill>
                <a:latin typeface="+mn-lt"/>
              </a:defRPr>
            </a:lvl1pPr>
          </a:lstStyle>
          <a:p>
            <a:pPr lvl="0"/>
            <a:r>
              <a:rPr lang="en-US"/>
              <a:t>Body, 18pt</a:t>
            </a:r>
            <a:endParaRPr lang="en-CA"/>
          </a:p>
        </p:txBody>
      </p:sp>
      <p:pic>
        <p:nvPicPr>
          <p:cNvPr id="6" name="Picture 5">
            <a:extLst>
              <a:ext uri="{FF2B5EF4-FFF2-40B4-BE49-F238E27FC236}">
                <a16:creationId xmlns:a16="http://schemas.microsoft.com/office/drawing/2014/main" id="{9B6B63F0-09E0-66BF-59EA-2C34DE71984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52484" y="6481046"/>
            <a:ext cx="1039478" cy="237885"/>
          </a:xfrm>
          <a:prstGeom prst="rect">
            <a:avLst/>
          </a:prstGeom>
        </p:spPr>
      </p:pic>
      <p:sp>
        <p:nvSpPr>
          <p:cNvPr id="15" name="Slide Number Placeholder 5">
            <a:extLst>
              <a:ext uri="{FF2B5EF4-FFF2-40B4-BE49-F238E27FC236}">
                <a16:creationId xmlns:a16="http://schemas.microsoft.com/office/drawing/2014/main" id="{1FA04DF1-5DEE-15BD-BCF8-B8E948E473A2}"/>
              </a:ext>
            </a:extLst>
          </p:cNvPr>
          <p:cNvSpPr>
            <a:spLocks noGrp="1"/>
          </p:cNvSpPr>
          <p:nvPr>
            <p:ph type="sldNum" sz="quarter" idx="4"/>
          </p:nvPr>
        </p:nvSpPr>
        <p:spPr>
          <a:xfrm>
            <a:off x="300038" y="6498448"/>
            <a:ext cx="309562" cy="203082"/>
          </a:xfrm>
          <a:prstGeom prst="rect">
            <a:avLst/>
          </a:prstGeom>
          <a:solidFill>
            <a:schemeClr val="accent1"/>
          </a:solidFill>
        </p:spPr>
        <p:txBody>
          <a:bodyPr vert="horz" lIns="91440" tIns="45720" rIns="91440" bIns="45720" rtlCol="0" anchor="ctr"/>
          <a:lstStyle>
            <a:lvl1pPr algn="ctr">
              <a:defRPr lang="en-CA" sz="800" b="1" smtClean="0">
                <a:solidFill>
                  <a:schemeClr val="bg1"/>
                </a:solidFill>
                <a:latin typeface="+mj-lt"/>
              </a:defRPr>
            </a:lvl1pPr>
          </a:lstStyle>
          <a:p>
            <a:fld id="{2CD1318A-339D-4485-8E92-07414A5EFABE}" type="slidenum">
              <a:rPr lang="en-CA" smtClean="0"/>
              <a:pPr/>
              <a:t>‹#›</a:t>
            </a:fld>
            <a:endParaRPr lang="en-CA"/>
          </a:p>
        </p:txBody>
      </p:sp>
      <p:sp>
        <p:nvSpPr>
          <p:cNvPr id="16" name="Rectangle 15">
            <a:extLst>
              <a:ext uri="{FF2B5EF4-FFF2-40B4-BE49-F238E27FC236}">
                <a16:creationId xmlns:a16="http://schemas.microsoft.com/office/drawing/2014/main" id="{3E35889C-FB74-14BA-8C10-499162B6FD43}"/>
              </a:ext>
            </a:extLst>
          </p:cNvPr>
          <p:cNvSpPr/>
          <p:nvPr userDrawn="1"/>
        </p:nvSpPr>
        <p:spPr>
          <a:xfrm>
            <a:off x="11163299" y="0"/>
            <a:ext cx="728663" cy="72866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 Placeholder 10">
            <a:extLst>
              <a:ext uri="{FF2B5EF4-FFF2-40B4-BE49-F238E27FC236}">
                <a16:creationId xmlns:a16="http://schemas.microsoft.com/office/drawing/2014/main" id="{23BD1E28-063F-6F35-1013-C2C56F139945}"/>
              </a:ext>
            </a:extLst>
          </p:cNvPr>
          <p:cNvSpPr>
            <a:spLocks noGrp="1"/>
          </p:cNvSpPr>
          <p:nvPr>
            <p:ph type="body" sz="quarter" idx="58" hasCustomPrompt="1"/>
          </p:nvPr>
        </p:nvSpPr>
        <p:spPr>
          <a:xfrm>
            <a:off x="300038" y="839381"/>
            <a:ext cx="11591924" cy="360594"/>
          </a:xfrm>
          <a:solidFill>
            <a:schemeClr val="accent1"/>
          </a:solidFill>
        </p:spPr>
        <p:txBody>
          <a:bodyPr lIns="0" tIns="0" rIns="0" bIns="0" anchor="ctr">
            <a:noAutofit/>
          </a:bodyPr>
          <a:lstStyle>
            <a:lvl1pPr algn="ctr">
              <a:defRPr sz="1800" b="1">
                <a:solidFill>
                  <a:schemeClr val="bg1"/>
                </a:solidFill>
                <a:latin typeface="Century Gothic" panose="020B0502020202020204" pitchFamily="34" charset="0"/>
              </a:defRPr>
            </a:lvl1pPr>
          </a:lstStyle>
          <a:p>
            <a:pPr lvl="0"/>
            <a:r>
              <a:rPr lang="en-US"/>
              <a:t>Title</a:t>
            </a:r>
          </a:p>
        </p:txBody>
      </p:sp>
    </p:spTree>
    <p:extLst>
      <p:ext uri="{BB962C8B-B14F-4D97-AF65-F5344CB8AC3E}">
        <p14:creationId xmlns:p14="http://schemas.microsoft.com/office/powerpoint/2010/main" val="3909951009"/>
      </p:ext>
    </p:extLst>
  </p:cSld>
  <p:clrMapOvr>
    <a:masterClrMapping/>
  </p:clrMapOvr>
  <p:extLst>
    <p:ext uri="{DCECCB84-F9BA-43D5-87BE-67443E8EF086}">
      <p15:sldGuideLst xmlns:p15="http://schemas.microsoft.com/office/powerpoint/2012/main">
        <p15:guide id="1" orient="horz" pos="4065">
          <p15:clr>
            <a:srgbClr val="FBAE40"/>
          </p15:clr>
        </p15:guide>
        <p15:guide id="2" pos="18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lumMod val="95000"/>
            <a:alpha val="30000"/>
          </a:schemeClr>
        </a:solidFill>
        <a:effectLst/>
      </p:bgPr>
    </p:bg>
    <p:spTree>
      <p:nvGrpSpPr>
        <p:cNvPr id="1" name=""/>
        <p:cNvGrpSpPr/>
        <p:nvPr/>
      </p:nvGrpSpPr>
      <p:grpSpPr>
        <a:xfrm>
          <a:off x="0" y="0"/>
          <a:ext cx="0" cy="0"/>
          <a:chOff x="0" y="0"/>
          <a:chExt cx="0" cy="0"/>
        </a:xfrm>
      </p:grpSpPr>
      <p:sp>
        <p:nvSpPr>
          <p:cNvPr id="3" name="Picture Placeholder 68">
            <a:extLst>
              <a:ext uri="{FF2B5EF4-FFF2-40B4-BE49-F238E27FC236}">
                <a16:creationId xmlns:a16="http://schemas.microsoft.com/office/drawing/2014/main" id="{7DF8E7EA-21AF-C640-E5CB-A6C1CA2BA1D2}"/>
              </a:ext>
            </a:extLst>
          </p:cNvPr>
          <p:cNvSpPr>
            <a:spLocks noGrp="1"/>
          </p:cNvSpPr>
          <p:nvPr>
            <p:ph type="pic" sz="quarter" idx="37"/>
          </p:nvPr>
        </p:nvSpPr>
        <p:spPr>
          <a:xfrm>
            <a:off x="1" y="105507"/>
            <a:ext cx="12191999" cy="4221678"/>
          </a:xfrm>
        </p:spPr>
        <p:txBody>
          <a:bodyPr>
            <a:normAutofit/>
          </a:bodyPr>
          <a:lstStyle>
            <a:lvl1pPr>
              <a:defRPr sz="1400"/>
            </a:lvl1pPr>
          </a:lstStyle>
          <a:p>
            <a:endParaRPr lang="en-US"/>
          </a:p>
        </p:txBody>
      </p:sp>
      <p:sp>
        <p:nvSpPr>
          <p:cNvPr id="92" name="Rectangle 91">
            <a:extLst>
              <a:ext uri="{FF2B5EF4-FFF2-40B4-BE49-F238E27FC236}">
                <a16:creationId xmlns:a16="http://schemas.microsoft.com/office/drawing/2014/main" id="{3C88A3B6-CDC3-79BE-5174-024BC2276143}"/>
              </a:ext>
            </a:extLst>
          </p:cNvPr>
          <p:cNvSpPr/>
          <p:nvPr userDrawn="1"/>
        </p:nvSpPr>
        <p:spPr>
          <a:xfrm>
            <a:off x="0" y="0"/>
            <a:ext cx="12192000" cy="10550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bg1">
                  <a:lumMod val="85000"/>
                </a:schemeClr>
              </a:solidFill>
            </a:endParaRPr>
          </a:p>
        </p:txBody>
      </p:sp>
      <p:pic>
        <p:nvPicPr>
          <p:cNvPr id="57" name="Picture 56">
            <a:extLst>
              <a:ext uri="{FF2B5EF4-FFF2-40B4-BE49-F238E27FC236}">
                <a16:creationId xmlns:a16="http://schemas.microsoft.com/office/drawing/2014/main" id="{4F9115CC-5F7D-571E-1D24-A63EBA63E71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42073" y="4851795"/>
            <a:ext cx="3435412" cy="786194"/>
          </a:xfrm>
          <a:prstGeom prst="rect">
            <a:avLst/>
          </a:prstGeom>
        </p:spPr>
      </p:pic>
      <p:sp>
        <p:nvSpPr>
          <p:cNvPr id="74" name="Title 73">
            <a:extLst>
              <a:ext uri="{FF2B5EF4-FFF2-40B4-BE49-F238E27FC236}">
                <a16:creationId xmlns:a16="http://schemas.microsoft.com/office/drawing/2014/main" id="{0642A6BC-D24E-3759-8107-21E82A3B32E3}"/>
              </a:ext>
            </a:extLst>
          </p:cNvPr>
          <p:cNvSpPr>
            <a:spLocks noGrp="1"/>
          </p:cNvSpPr>
          <p:nvPr userDrawn="1">
            <p:ph type="title" hasCustomPrompt="1"/>
          </p:nvPr>
        </p:nvSpPr>
        <p:spPr>
          <a:xfrm>
            <a:off x="714514" y="4938229"/>
            <a:ext cx="5281001" cy="1289654"/>
          </a:xfrm>
        </p:spPr>
        <p:txBody>
          <a:bodyPr/>
          <a:lstStyle>
            <a:lvl1pPr algn="l">
              <a:defRPr>
                <a:solidFill>
                  <a:schemeClr val="accent1"/>
                </a:solidFill>
              </a:defRPr>
            </a:lvl1pPr>
          </a:lstStyle>
          <a:p>
            <a:r>
              <a:rPr lang="en-US"/>
              <a:t>Q2</a:t>
            </a:r>
            <a:br>
              <a:rPr lang="en-US"/>
            </a:br>
            <a:r>
              <a:rPr lang="en-US"/>
              <a:t>Update</a:t>
            </a:r>
            <a:endParaRPr lang="en-CA"/>
          </a:p>
        </p:txBody>
      </p:sp>
      <p:sp>
        <p:nvSpPr>
          <p:cNvPr id="86" name="Rectangle 85">
            <a:extLst>
              <a:ext uri="{FF2B5EF4-FFF2-40B4-BE49-F238E27FC236}">
                <a16:creationId xmlns:a16="http://schemas.microsoft.com/office/drawing/2014/main" id="{8A830D8F-9CB3-3C32-7301-AD10F95298DF}"/>
              </a:ext>
            </a:extLst>
          </p:cNvPr>
          <p:cNvSpPr/>
          <p:nvPr userDrawn="1"/>
        </p:nvSpPr>
        <p:spPr>
          <a:xfrm>
            <a:off x="0" y="6752493"/>
            <a:ext cx="12192000" cy="10550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bg1">
                  <a:lumMod val="85000"/>
                </a:schemeClr>
              </a:solidFill>
            </a:endParaRPr>
          </a:p>
        </p:txBody>
      </p:sp>
      <p:sp>
        <p:nvSpPr>
          <p:cNvPr id="87" name="Footer Placeholder 4">
            <a:extLst>
              <a:ext uri="{FF2B5EF4-FFF2-40B4-BE49-F238E27FC236}">
                <a16:creationId xmlns:a16="http://schemas.microsoft.com/office/drawing/2014/main" id="{3263A997-D944-269E-28CC-0D408A3E8BEC}"/>
              </a:ext>
            </a:extLst>
          </p:cNvPr>
          <p:cNvSpPr>
            <a:spLocks noGrp="1"/>
          </p:cNvSpPr>
          <p:nvPr userDrawn="1">
            <p:ph type="ftr" sz="quarter" idx="3"/>
          </p:nvPr>
        </p:nvSpPr>
        <p:spPr>
          <a:xfrm>
            <a:off x="8133600" y="5976674"/>
            <a:ext cx="3243401" cy="251209"/>
          </a:xfrm>
          <a:prstGeom prst="rect">
            <a:avLst/>
          </a:prstGeom>
        </p:spPr>
        <p:txBody>
          <a:bodyPr vert="horz" lIns="91440" tIns="45720" rIns="91440" bIns="45720" rtlCol="0" anchor="t"/>
          <a:lstStyle>
            <a:lvl1pPr algn="r">
              <a:defRPr sz="1000">
                <a:solidFill>
                  <a:schemeClr val="accent1"/>
                </a:solidFill>
              </a:defRPr>
            </a:lvl1pPr>
          </a:lstStyle>
          <a:p>
            <a:r>
              <a:rPr lang="en-US"/>
              <a:t>© Copyright 2025 Galiano Gold. All rights reserved.</a:t>
            </a:r>
            <a:endParaRPr lang="en-CA"/>
          </a:p>
        </p:txBody>
      </p:sp>
      <p:sp>
        <p:nvSpPr>
          <p:cNvPr id="89" name="Date Placeholder 3">
            <a:extLst>
              <a:ext uri="{FF2B5EF4-FFF2-40B4-BE49-F238E27FC236}">
                <a16:creationId xmlns:a16="http://schemas.microsoft.com/office/drawing/2014/main" id="{6355FB2A-48C2-CA9E-276D-718B0C361784}"/>
              </a:ext>
            </a:extLst>
          </p:cNvPr>
          <p:cNvSpPr>
            <a:spLocks noGrp="1"/>
          </p:cNvSpPr>
          <p:nvPr userDrawn="1">
            <p:ph type="dt" sz="half" idx="2"/>
          </p:nvPr>
        </p:nvSpPr>
        <p:spPr>
          <a:xfrm>
            <a:off x="8133600" y="5725464"/>
            <a:ext cx="3243401" cy="251209"/>
          </a:xfrm>
          <a:prstGeom prst="rect">
            <a:avLst/>
          </a:prstGeom>
          <a:noFill/>
        </p:spPr>
        <p:txBody>
          <a:bodyPr vert="horz" lIns="91440" tIns="45720" rIns="91440" bIns="45720" rtlCol="0" anchor="b"/>
          <a:lstStyle>
            <a:lvl1pPr algn="r">
              <a:defRPr lang="en-CA" sz="1200" b="1" smtClean="0">
                <a:solidFill>
                  <a:schemeClr val="accent2"/>
                </a:solidFill>
                <a:latin typeface="+mj-lt"/>
              </a:defRPr>
            </a:lvl1pPr>
          </a:lstStyle>
          <a:p>
            <a:endParaRPr lang="en-CA"/>
          </a:p>
        </p:txBody>
      </p:sp>
    </p:spTree>
    <p:extLst>
      <p:ext uri="{BB962C8B-B14F-4D97-AF65-F5344CB8AC3E}">
        <p14:creationId xmlns:p14="http://schemas.microsoft.com/office/powerpoint/2010/main" val="4779298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lumMod val="95000"/>
            <a:alpha val="30000"/>
          </a:schemeClr>
        </a:solidFill>
        <a:effectLst/>
      </p:bgPr>
    </p:bg>
    <p:spTree>
      <p:nvGrpSpPr>
        <p:cNvPr id="1" name=""/>
        <p:cNvGrpSpPr/>
        <p:nvPr/>
      </p:nvGrpSpPr>
      <p:grpSpPr>
        <a:xfrm>
          <a:off x="0" y="0"/>
          <a:ext cx="0" cy="0"/>
          <a:chOff x="0" y="0"/>
          <a:chExt cx="0" cy="0"/>
        </a:xfrm>
      </p:grpSpPr>
      <p:sp>
        <p:nvSpPr>
          <p:cNvPr id="11" name="Picture Placeholder 68">
            <a:extLst>
              <a:ext uri="{FF2B5EF4-FFF2-40B4-BE49-F238E27FC236}">
                <a16:creationId xmlns:a16="http://schemas.microsoft.com/office/drawing/2014/main" id="{D550BC6C-F6D7-452B-6089-3E79FB7D8EAA}"/>
              </a:ext>
            </a:extLst>
          </p:cNvPr>
          <p:cNvSpPr>
            <a:spLocks noGrp="1"/>
          </p:cNvSpPr>
          <p:nvPr>
            <p:ph type="pic" sz="quarter" idx="37"/>
          </p:nvPr>
        </p:nvSpPr>
        <p:spPr>
          <a:xfrm>
            <a:off x="1" y="105507"/>
            <a:ext cx="12191999" cy="4221678"/>
          </a:xfrm>
        </p:spPr>
        <p:txBody>
          <a:bodyPr>
            <a:normAutofit/>
          </a:bodyPr>
          <a:lstStyle>
            <a:lvl1pPr>
              <a:defRPr sz="1400"/>
            </a:lvl1pPr>
          </a:lstStyle>
          <a:p>
            <a:endParaRPr lang="en-US"/>
          </a:p>
        </p:txBody>
      </p:sp>
      <p:sp>
        <p:nvSpPr>
          <p:cNvPr id="92" name="Rectangle 91">
            <a:extLst>
              <a:ext uri="{FF2B5EF4-FFF2-40B4-BE49-F238E27FC236}">
                <a16:creationId xmlns:a16="http://schemas.microsoft.com/office/drawing/2014/main" id="{3C88A3B6-CDC3-79BE-5174-024BC2276143}"/>
              </a:ext>
            </a:extLst>
          </p:cNvPr>
          <p:cNvSpPr/>
          <p:nvPr userDrawn="1"/>
        </p:nvSpPr>
        <p:spPr>
          <a:xfrm>
            <a:off x="0" y="0"/>
            <a:ext cx="12192000" cy="10550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bg1">
                  <a:lumMod val="85000"/>
                </a:schemeClr>
              </a:solidFill>
            </a:endParaRPr>
          </a:p>
        </p:txBody>
      </p:sp>
      <p:sp>
        <p:nvSpPr>
          <p:cNvPr id="63" name="Text Placeholder 62">
            <a:extLst>
              <a:ext uri="{FF2B5EF4-FFF2-40B4-BE49-F238E27FC236}">
                <a16:creationId xmlns:a16="http://schemas.microsoft.com/office/drawing/2014/main" id="{8140E006-E328-526C-6516-54827021C6C8}"/>
              </a:ext>
            </a:extLst>
          </p:cNvPr>
          <p:cNvSpPr>
            <a:spLocks noGrp="1"/>
          </p:cNvSpPr>
          <p:nvPr userDrawn="1">
            <p:ph type="body" sz="quarter" idx="10" hasCustomPrompt="1"/>
          </p:nvPr>
        </p:nvSpPr>
        <p:spPr>
          <a:xfrm>
            <a:off x="1801910" y="4963270"/>
            <a:ext cx="4221680" cy="351692"/>
          </a:xfrm>
        </p:spPr>
        <p:txBody>
          <a:bodyPr anchor="b">
            <a:noAutofit/>
          </a:bodyPr>
          <a:lstStyle>
            <a:lvl1pPr marL="0" indent="0">
              <a:spcBef>
                <a:spcPts val="0"/>
              </a:spcBef>
              <a:buNone/>
              <a:defRPr sz="2000" b="1">
                <a:solidFill>
                  <a:schemeClr val="accent1"/>
                </a:solidFill>
                <a:latin typeface="Century Gothic" panose="020B0502020202020204" pitchFamily="34" charset="0"/>
              </a:defRPr>
            </a:lvl1pPr>
          </a:lstStyle>
          <a:p>
            <a:pPr lvl="0"/>
            <a:r>
              <a:rPr lang="en-US"/>
              <a:t>Title Header 1</a:t>
            </a:r>
            <a:endParaRPr lang="en-CA"/>
          </a:p>
        </p:txBody>
      </p:sp>
      <p:sp>
        <p:nvSpPr>
          <p:cNvPr id="65" name="Text Placeholder 62">
            <a:extLst>
              <a:ext uri="{FF2B5EF4-FFF2-40B4-BE49-F238E27FC236}">
                <a16:creationId xmlns:a16="http://schemas.microsoft.com/office/drawing/2014/main" id="{37EBD83B-5131-38A1-4A9B-A72AB2F0044B}"/>
              </a:ext>
            </a:extLst>
          </p:cNvPr>
          <p:cNvSpPr>
            <a:spLocks noGrp="1"/>
          </p:cNvSpPr>
          <p:nvPr userDrawn="1">
            <p:ph type="body" sz="quarter" idx="11" hasCustomPrompt="1"/>
          </p:nvPr>
        </p:nvSpPr>
        <p:spPr>
          <a:xfrm>
            <a:off x="1801910" y="5355156"/>
            <a:ext cx="4221680" cy="498424"/>
          </a:xfrm>
        </p:spPr>
        <p:txBody>
          <a:bodyPr>
            <a:noAutofit/>
          </a:bodyPr>
          <a:lstStyle>
            <a:lvl1pPr marL="0" indent="0">
              <a:spcBef>
                <a:spcPts val="0"/>
              </a:spcBef>
              <a:buNone/>
              <a:defRPr sz="1400" b="0">
                <a:solidFill>
                  <a:schemeClr val="tx2"/>
                </a:solidFill>
                <a:latin typeface="+mn-lt"/>
              </a:defRPr>
            </a:lvl1pPr>
          </a:lstStyle>
          <a:p>
            <a:pPr lvl="0"/>
            <a:r>
              <a:rPr lang="en-US"/>
              <a:t>Body, 14pt</a:t>
            </a:r>
            <a:endParaRPr lang="en-CA"/>
          </a:p>
        </p:txBody>
      </p:sp>
      <p:sp>
        <p:nvSpPr>
          <p:cNvPr id="74" name="Title 73">
            <a:extLst>
              <a:ext uri="{FF2B5EF4-FFF2-40B4-BE49-F238E27FC236}">
                <a16:creationId xmlns:a16="http://schemas.microsoft.com/office/drawing/2014/main" id="{0642A6BC-D24E-3759-8107-21E82A3B32E3}"/>
              </a:ext>
            </a:extLst>
          </p:cNvPr>
          <p:cNvSpPr>
            <a:spLocks noGrp="1"/>
          </p:cNvSpPr>
          <p:nvPr userDrawn="1">
            <p:ph type="title" hasCustomPrompt="1"/>
          </p:nvPr>
        </p:nvSpPr>
        <p:spPr>
          <a:xfrm>
            <a:off x="814999" y="2113888"/>
            <a:ext cx="10562002" cy="1315112"/>
          </a:xfrm>
        </p:spPr>
        <p:txBody>
          <a:bodyPr/>
          <a:lstStyle>
            <a:lvl1pPr algn="r">
              <a:defRPr>
                <a:solidFill>
                  <a:schemeClr val="bg1"/>
                </a:solidFill>
              </a:defRPr>
            </a:lvl1pPr>
          </a:lstStyle>
          <a:p>
            <a:r>
              <a:rPr lang="en-US"/>
              <a:t>Thank</a:t>
            </a:r>
            <a:br>
              <a:rPr lang="en-US"/>
            </a:br>
            <a:r>
              <a:rPr lang="en-US"/>
              <a:t>You!</a:t>
            </a:r>
            <a:endParaRPr lang="en-CA"/>
          </a:p>
        </p:txBody>
      </p:sp>
      <p:sp>
        <p:nvSpPr>
          <p:cNvPr id="86" name="Rectangle 85">
            <a:extLst>
              <a:ext uri="{FF2B5EF4-FFF2-40B4-BE49-F238E27FC236}">
                <a16:creationId xmlns:a16="http://schemas.microsoft.com/office/drawing/2014/main" id="{8A830D8F-9CB3-3C32-7301-AD10F95298DF}"/>
              </a:ext>
            </a:extLst>
          </p:cNvPr>
          <p:cNvSpPr/>
          <p:nvPr userDrawn="1"/>
        </p:nvSpPr>
        <p:spPr>
          <a:xfrm>
            <a:off x="0" y="6752493"/>
            <a:ext cx="12192000" cy="10550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bg1">
                  <a:lumMod val="85000"/>
                </a:schemeClr>
              </a:solidFill>
            </a:endParaRPr>
          </a:p>
        </p:txBody>
      </p:sp>
      <p:grpSp>
        <p:nvGrpSpPr>
          <p:cNvPr id="95" name="Group 94">
            <a:extLst>
              <a:ext uri="{FF2B5EF4-FFF2-40B4-BE49-F238E27FC236}">
                <a16:creationId xmlns:a16="http://schemas.microsoft.com/office/drawing/2014/main" id="{8473DF49-FCDD-D637-8281-D1E052F4C855}"/>
              </a:ext>
            </a:extLst>
          </p:cNvPr>
          <p:cNvGrpSpPr/>
          <p:nvPr userDrawn="1"/>
        </p:nvGrpSpPr>
        <p:grpSpPr>
          <a:xfrm>
            <a:off x="714515" y="4962627"/>
            <a:ext cx="890956" cy="984739"/>
            <a:chOff x="810566" y="4894231"/>
            <a:chExt cx="890956" cy="984739"/>
          </a:xfrm>
        </p:grpSpPr>
        <p:sp>
          <p:nvSpPr>
            <p:cNvPr id="72" name="Partial Circle 71">
              <a:extLst>
                <a:ext uri="{FF2B5EF4-FFF2-40B4-BE49-F238E27FC236}">
                  <a16:creationId xmlns:a16="http://schemas.microsoft.com/office/drawing/2014/main" id="{4DF2B264-0218-6F84-6DE1-3EAB1B4044CD}"/>
                </a:ext>
              </a:extLst>
            </p:cNvPr>
            <p:cNvSpPr/>
            <p:nvPr userDrawn="1"/>
          </p:nvSpPr>
          <p:spPr>
            <a:xfrm>
              <a:off x="810566" y="4988014"/>
              <a:ext cx="890956" cy="890956"/>
            </a:xfrm>
            <a:prstGeom prst="pie">
              <a:avLst>
                <a:gd name="adj1" fmla="val 3378594"/>
                <a:gd name="adj2" fmla="val 7380678"/>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59" name="Oval 58">
              <a:extLst>
                <a:ext uri="{FF2B5EF4-FFF2-40B4-BE49-F238E27FC236}">
                  <a16:creationId xmlns:a16="http://schemas.microsoft.com/office/drawing/2014/main" id="{45A0D163-27FD-2334-8912-96C6F61F22EC}"/>
                </a:ext>
              </a:extLst>
            </p:cNvPr>
            <p:cNvSpPr/>
            <p:nvPr userDrawn="1"/>
          </p:nvSpPr>
          <p:spPr>
            <a:xfrm>
              <a:off x="810568" y="4894231"/>
              <a:ext cx="890954" cy="890954"/>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4" name="Graphic 93">
              <a:extLst>
                <a:ext uri="{FF2B5EF4-FFF2-40B4-BE49-F238E27FC236}">
                  <a16:creationId xmlns:a16="http://schemas.microsoft.com/office/drawing/2014/main" id="{FC6F52AC-9B19-05A1-AA10-1B421D75B0E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0658" y="5054321"/>
              <a:ext cx="570774" cy="570774"/>
            </a:xfrm>
            <a:prstGeom prst="rect">
              <a:avLst/>
            </a:prstGeom>
          </p:spPr>
        </p:pic>
      </p:grpSp>
      <p:pic>
        <p:nvPicPr>
          <p:cNvPr id="4" name="Picture 3">
            <a:extLst>
              <a:ext uri="{FF2B5EF4-FFF2-40B4-BE49-F238E27FC236}">
                <a16:creationId xmlns:a16="http://schemas.microsoft.com/office/drawing/2014/main" id="{110B39F9-BA9D-4EA0-7757-74FACA67F60B}"/>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042073" y="4851795"/>
            <a:ext cx="3435412" cy="786194"/>
          </a:xfrm>
          <a:prstGeom prst="rect">
            <a:avLst/>
          </a:prstGeom>
        </p:spPr>
      </p:pic>
      <p:sp>
        <p:nvSpPr>
          <p:cNvPr id="5" name="Footer Placeholder 4">
            <a:extLst>
              <a:ext uri="{FF2B5EF4-FFF2-40B4-BE49-F238E27FC236}">
                <a16:creationId xmlns:a16="http://schemas.microsoft.com/office/drawing/2014/main" id="{BFE1DD9C-2A16-1DAE-E190-AD5838A8BBEF}"/>
              </a:ext>
            </a:extLst>
          </p:cNvPr>
          <p:cNvSpPr>
            <a:spLocks noGrp="1"/>
          </p:cNvSpPr>
          <p:nvPr>
            <p:ph type="ftr" sz="quarter" idx="3"/>
          </p:nvPr>
        </p:nvSpPr>
        <p:spPr>
          <a:xfrm>
            <a:off x="8133600" y="5976674"/>
            <a:ext cx="3243401" cy="251209"/>
          </a:xfrm>
          <a:prstGeom prst="rect">
            <a:avLst/>
          </a:prstGeom>
        </p:spPr>
        <p:txBody>
          <a:bodyPr vert="horz" lIns="91440" tIns="45720" rIns="91440" bIns="45720" rtlCol="0" anchor="t"/>
          <a:lstStyle>
            <a:lvl1pPr algn="r">
              <a:defRPr sz="1000">
                <a:solidFill>
                  <a:schemeClr val="accent1"/>
                </a:solidFill>
              </a:defRPr>
            </a:lvl1pPr>
          </a:lstStyle>
          <a:p>
            <a:r>
              <a:rPr lang="en-US"/>
              <a:t>© Copyright 2025 Galiano Gold. All rights reserved.</a:t>
            </a:r>
            <a:endParaRPr lang="en-CA"/>
          </a:p>
        </p:txBody>
      </p:sp>
      <p:sp>
        <p:nvSpPr>
          <p:cNvPr id="6" name="Date Placeholder 3">
            <a:extLst>
              <a:ext uri="{FF2B5EF4-FFF2-40B4-BE49-F238E27FC236}">
                <a16:creationId xmlns:a16="http://schemas.microsoft.com/office/drawing/2014/main" id="{09CAA681-BAE1-1FC3-7B7A-9BF28E997173}"/>
              </a:ext>
            </a:extLst>
          </p:cNvPr>
          <p:cNvSpPr>
            <a:spLocks noGrp="1"/>
          </p:cNvSpPr>
          <p:nvPr>
            <p:ph type="dt" sz="half" idx="2"/>
          </p:nvPr>
        </p:nvSpPr>
        <p:spPr>
          <a:xfrm>
            <a:off x="8133600" y="5725464"/>
            <a:ext cx="3243401" cy="251209"/>
          </a:xfrm>
          <a:prstGeom prst="rect">
            <a:avLst/>
          </a:prstGeom>
          <a:noFill/>
        </p:spPr>
        <p:txBody>
          <a:bodyPr vert="horz" lIns="91440" tIns="45720" rIns="91440" bIns="45720" rtlCol="0" anchor="b"/>
          <a:lstStyle>
            <a:lvl1pPr algn="r">
              <a:defRPr lang="en-CA" sz="1200" b="1" smtClean="0">
                <a:solidFill>
                  <a:schemeClr val="accent2"/>
                </a:solidFill>
                <a:latin typeface="+mj-lt"/>
              </a:defRPr>
            </a:lvl1pPr>
          </a:lstStyle>
          <a:p>
            <a:endParaRPr lang="en-CA"/>
          </a:p>
        </p:txBody>
      </p:sp>
    </p:spTree>
    <p:extLst>
      <p:ext uri="{BB962C8B-B14F-4D97-AF65-F5344CB8AC3E}">
        <p14:creationId xmlns:p14="http://schemas.microsoft.com/office/powerpoint/2010/main" val="13867647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lumMod val="95000"/>
            <a:alpha val="40000"/>
          </a:schemeClr>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26B1489B-0BDE-D171-87FD-A85016043F28}"/>
              </a:ext>
            </a:extLst>
          </p:cNvPr>
          <p:cNvSpPr/>
          <p:nvPr/>
        </p:nvSpPr>
        <p:spPr>
          <a:xfrm flipH="1">
            <a:off x="-1" y="36405"/>
            <a:ext cx="1543210" cy="3628585"/>
          </a:xfrm>
          <a:custGeom>
            <a:avLst/>
            <a:gdLst>
              <a:gd name="connsiteX0" fmla="*/ 2131872 w 2131872"/>
              <a:gd name="connsiteY0" fmla="*/ 0 h 5012716"/>
              <a:gd name="connsiteX1" fmla="*/ 2031867 w 2131872"/>
              <a:gd name="connsiteY1" fmla="*/ 15247 h 5012716"/>
              <a:gd name="connsiteX2" fmla="*/ 0 w 2131872"/>
              <a:gd name="connsiteY2" fmla="*/ 2506358 h 5012716"/>
              <a:gd name="connsiteX3" fmla="*/ 2031867 w 2131872"/>
              <a:gd name="connsiteY3" fmla="*/ 4997469 h 5012716"/>
              <a:gd name="connsiteX4" fmla="*/ 2131872 w 2131872"/>
              <a:gd name="connsiteY4" fmla="*/ 5012716 h 5012716"/>
              <a:gd name="connsiteX5" fmla="*/ 2131872 w 2131872"/>
              <a:gd name="connsiteY5" fmla="*/ 3840115 h 5012716"/>
              <a:gd name="connsiteX6" fmla="*/ 2129343 w 2131872"/>
              <a:gd name="connsiteY6" fmla="*/ 3839465 h 5012716"/>
              <a:gd name="connsiteX7" fmla="*/ 1147813 w 2131872"/>
              <a:gd name="connsiteY7" fmla="*/ 2506358 h 5012716"/>
              <a:gd name="connsiteX8" fmla="*/ 2129343 w 2131872"/>
              <a:gd name="connsiteY8" fmla="*/ 1173251 h 5012716"/>
              <a:gd name="connsiteX9" fmla="*/ 2131872 w 2131872"/>
              <a:gd name="connsiteY9" fmla="*/ 1172601 h 501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872" h="5012716">
                <a:moveTo>
                  <a:pt x="2131872" y="0"/>
                </a:moveTo>
                <a:lnTo>
                  <a:pt x="2031867" y="15247"/>
                </a:lnTo>
                <a:cubicBezTo>
                  <a:pt x="872179" y="252322"/>
                  <a:pt x="0" y="1277428"/>
                  <a:pt x="0" y="2506358"/>
                </a:cubicBezTo>
                <a:cubicBezTo>
                  <a:pt x="0" y="3735289"/>
                  <a:pt x="872179" y="4760395"/>
                  <a:pt x="2031867" y="4997469"/>
                </a:cubicBezTo>
                <a:lnTo>
                  <a:pt x="2131872" y="5012716"/>
                </a:lnTo>
                <a:lnTo>
                  <a:pt x="2131872" y="3840115"/>
                </a:lnTo>
                <a:lnTo>
                  <a:pt x="2129343" y="3839465"/>
                </a:lnTo>
                <a:cubicBezTo>
                  <a:pt x="1560670" y="3662744"/>
                  <a:pt x="1147813" y="3132763"/>
                  <a:pt x="1147813" y="2506358"/>
                </a:cubicBezTo>
                <a:cubicBezTo>
                  <a:pt x="1147813" y="1879953"/>
                  <a:pt x="1560670" y="1349972"/>
                  <a:pt x="2129343" y="1173251"/>
                </a:cubicBezTo>
                <a:lnTo>
                  <a:pt x="2131872" y="1172601"/>
                </a:lnTo>
                <a:close/>
              </a:path>
            </a:pathLst>
          </a:custGeom>
          <a:solidFill>
            <a:schemeClr val="bg1"/>
          </a:solidFill>
          <a:ln w="360" cap="flat">
            <a:noFill/>
            <a:prstDash val="solid"/>
            <a:miter/>
          </a:ln>
          <a:effectLst>
            <a:outerShdw blurRad="25400" dist="25400" dir="2700000" algn="tl" rotWithShape="0">
              <a:schemeClr val="bg1">
                <a:lumMod val="75000"/>
                <a:alpha val="5000"/>
              </a:schemeClr>
            </a:outerShdw>
          </a:effectLst>
        </p:spPr>
        <p:txBody>
          <a:bodyPr rtlCol="0" anchor="ctr"/>
          <a:lstStyle/>
          <a:p>
            <a:endParaRPr lang="en-CA"/>
          </a:p>
        </p:txBody>
      </p:sp>
      <p:sp>
        <p:nvSpPr>
          <p:cNvPr id="2" name="Title 73">
            <a:extLst>
              <a:ext uri="{FF2B5EF4-FFF2-40B4-BE49-F238E27FC236}">
                <a16:creationId xmlns:a16="http://schemas.microsoft.com/office/drawing/2014/main" id="{D4AF0B0C-FA20-E160-AD12-F7F229968799}"/>
              </a:ext>
            </a:extLst>
          </p:cNvPr>
          <p:cNvSpPr>
            <a:spLocks noGrp="1"/>
          </p:cNvSpPr>
          <p:nvPr>
            <p:ph type="title" hasCustomPrompt="1"/>
          </p:nvPr>
        </p:nvSpPr>
        <p:spPr>
          <a:xfrm>
            <a:off x="300038" y="258011"/>
            <a:ext cx="11591924" cy="470652"/>
          </a:xfrm>
        </p:spPr>
        <p:txBody>
          <a:bodyPr>
            <a:normAutofit/>
          </a:bodyPr>
          <a:lstStyle>
            <a:lvl1pPr algn="l">
              <a:defRPr sz="2400">
                <a:solidFill>
                  <a:schemeClr val="accent1"/>
                </a:solidFill>
              </a:defRPr>
            </a:lvl1pPr>
          </a:lstStyle>
          <a:p>
            <a:r>
              <a:rPr lang="en-US"/>
              <a:t>Slide Title</a:t>
            </a:r>
          </a:p>
        </p:txBody>
      </p:sp>
      <p:sp>
        <p:nvSpPr>
          <p:cNvPr id="4" name="Text Placeholder 62">
            <a:extLst>
              <a:ext uri="{FF2B5EF4-FFF2-40B4-BE49-F238E27FC236}">
                <a16:creationId xmlns:a16="http://schemas.microsoft.com/office/drawing/2014/main" id="{32C09CA9-4D48-92A1-806E-0F1DD67FB2DB}"/>
              </a:ext>
            </a:extLst>
          </p:cNvPr>
          <p:cNvSpPr>
            <a:spLocks noGrp="1"/>
          </p:cNvSpPr>
          <p:nvPr>
            <p:ph type="body" sz="quarter" idx="11" hasCustomPrompt="1"/>
          </p:nvPr>
        </p:nvSpPr>
        <p:spPr>
          <a:xfrm>
            <a:off x="300038" y="818147"/>
            <a:ext cx="11591924" cy="5630779"/>
          </a:xfrm>
        </p:spPr>
        <p:txBody>
          <a:bodyPr>
            <a:noAutofit/>
          </a:bodyPr>
          <a:lstStyle>
            <a:lvl1pPr marL="0" indent="0" algn="just">
              <a:spcBef>
                <a:spcPts val="600"/>
              </a:spcBef>
              <a:buNone/>
              <a:defRPr sz="800" b="0">
                <a:solidFill>
                  <a:schemeClr val="tx2"/>
                </a:solidFill>
                <a:latin typeface="+mn-lt"/>
              </a:defRPr>
            </a:lvl1pPr>
          </a:lstStyle>
          <a:p>
            <a:pPr lvl="0"/>
            <a:r>
              <a:rPr lang="en-US"/>
              <a:t>Body, 8pt</a:t>
            </a:r>
            <a:endParaRPr lang="en-CA"/>
          </a:p>
        </p:txBody>
      </p:sp>
      <p:pic>
        <p:nvPicPr>
          <p:cNvPr id="6" name="Picture 5">
            <a:extLst>
              <a:ext uri="{FF2B5EF4-FFF2-40B4-BE49-F238E27FC236}">
                <a16:creationId xmlns:a16="http://schemas.microsoft.com/office/drawing/2014/main" id="{9B6B63F0-09E0-66BF-59EA-2C34DE71984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852484" y="6481046"/>
            <a:ext cx="1039478" cy="237885"/>
          </a:xfrm>
          <a:prstGeom prst="rect">
            <a:avLst/>
          </a:prstGeom>
        </p:spPr>
      </p:pic>
      <p:sp>
        <p:nvSpPr>
          <p:cNvPr id="12" name="Footer Placeholder 4">
            <a:extLst>
              <a:ext uri="{FF2B5EF4-FFF2-40B4-BE49-F238E27FC236}">
                <a16:creationId xmlns:a16="http://schemas.microsoft.com/office/drawing/2014/main" id="{2AD7CE13-2774-24A7-ACD4-8AAA55C541E2}"/>
              </a:ext>
            </a:extLst>
          </p:cNvPr>
          <p:cNvSpPr>
            <a:spLocks noGrp="1"/>
          </p:cNvSpPr>
          <p:nvPr>
            <p:ph type="ftr" sz="quarter" idx="3"/>
          </p:nvPr>
        </p:nvSpPr>
        <p:spPr>
          <a:xfrm>
            <a:off x="609600" y="6498448"/>
            <a:ext cx="3232484" cy="203082"/>
          </a:xfrm>
          <a:prstGeom prst="rect">
            <a:avLst/>
          </a:prstGeom>
          <a:noFill/>
        </p:spPr>
        <p:txBody>
          <a:bodyPr vert="horz" lIns="91440" tIns="45720" rIns="91440" bIns="45720" rtlCol="0" anchor="ctr"/>
          <a:lstStyle>
            <a:lvl1pPr algn="l">
              <a:defRPr lang="en-US" sz="700" b="0" smtClean="0">
                <a:solidFill>
                  <a:schemeClr val="tx2"/>
                </a:solidFill>
                <a:latin typeface="+mj-lt"/>
              </a:defRPr>
            </a:lvl1pPr>
          </a:lstStyle>
          <a:p>
            <a:r>
              <a:rPr lang="en-US"/>
              <a:t>© Copyright 2025 Galiano Gold. All rights reserved.</a:t>
            </a:r>
          </a:p>
        </p:txBody>
      </p:sp>
      <p:sp>
        <p:nvSpPr>
          <p:cNvPr id="15" name="Slide Number Placeholder 5">
            <a:extLst>
              <a:ext uri="{FF2B5EF4-FFF2-40B4-BE49-F238E27FC236}">
                <a16:creationId xmlns:a16="http://schemas.microsoft.com/office/drawing/2014/main" id="{1FA04DF1-5DEE-15BD-BCF8-B8E948E473A2}"/>
              </a:ext>
            </a:extLst>
          </p:cNvPr>
          <p:cNvSpPr>
            <a:spLocks noGrp="1"/>
          </p:cNvSpPr>
          <p:nvPr>
            <p:ph type="sldNum" sz="quarter" idx="4"/>
          </p:nvPr>
        </p:nvSpPr>
        <p:spPr>
          <a:xfrm>
            <a:off x="300038" y="6498448"/>
            <a:ext cx="309562" cy="203082"/>
          </a:xfrm>
          <a:prstGeom prst="rect">
            <a:avLst/>
          </a:prstGeom>
          <a:solidFill>
            <a:schemeClr val="accent1"/>
          </a:solidFill>
        </p:spPr>
        <p:txBody>
          <a:bodyPr vert="horz" lIns="91440" tIns="45720" rIns="91440" bIns="45720" rtlCol="0" anchor="ctr"/>
          <a:lstStyle>
            <a:lvl1pPr algn="ctr">
              <a:defRPr lang="en-CA" sz="800" b="1" smtClean="0">
                <a:solidFill>
                  <a:schemeClr val="bg1"/>
                </a:solidFill>
                <a:latin typeface="+mj-lt"/>
              </a:defRPr>
            </a:lvl1pPr>
          </a:lstStyle>
          <a:p>
            <a:fld id="{2CD1318A-339D-4485-8E92-07414A5EFABE}" type="slidenum">
              <a:rPr lang="en-CA" smtClean="0"/>
              <a:pPr/>
              <a:t>‹#›</a:t>
            </a:fld>
            <a:endParaRPr lang="en-CA"/>
          </a:p>
        </p:txBody>
      </p:sp>
      <p:sp>
        <p:nvSpPr>
          <p:cNvPr id="16" name="Rectangle 15">
            <a:extLst>
              <a:ext uri="{FF2B5EF4-FFF2-40B4-BE49-F238E27FC236}">
                <a16:creationId xmlns:a16="http://schemas.microsoft.com/office/drawing/2014/main" id="{3E35889C-FB74-14BA-8C10-499162B6FD43}"/>
              </a:ext>
            </a:extLst>
          </p:cNvPr>
          <p:cNvSpPr/>
          <p:nvPr userDrawn="1"/>
        </p:nvSpPr>
        <p:spPr>
          <a:xfrm>
            <a:off x="11163299" y="0"/>
            <a:ext cx="728663" cy="72866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2139581887"/>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18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Title Slide">
    <p:bg>
      <p:bgPr>
        <a:solidFill>
          <a:schemeClr val="bg1">
            <a:lumMod val="95000"/>
            <a:alpha val="40000"/>
          </a:schemeClr>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26B1489B-0BDE-D171-87FD-A85016043F28}"/>
              </a:ext>
            </a:extLst>
          </p:cNvPr>
          <p:cNvSpPr/>
          <p:nvPr/>
        </p:nvSpPr>
        <p:spPr>
          <a:xfrm flipH="1">
            <a:off x="-1" y="36405"/>
            <a:ext cx="1543210" cy="3628585"/>
          </a:xfrm>
          <a:custGeom>
            <a:avLst/>
            <a:gdLst>
              <a:gd name="connsiteX0" fmla="*/ 2131872 w 2131872"/>
              <a:gd name="connsiteY0" fmla="*/ 0 h 5012716"/>
              <a:gd name="connsiteX1" fmla="*/ 2031867 w 2131872"/>
              <a:gd name="connsiteY1" fmla="*/ 15247 h 5012716"/>
              <a:gd name="connsiteX2" fmla="*/ 0 w 2131872"/>
              <a:gd name="connsiteY2" fmla="*/ 2506358 h 5012716"/>
              <a:gd name="connsiteX3" fmla="*/ 2031867 w 2131872"/>
              <a:gd name="connsiteY3" fmla="*/ 4997469 h 5012716"/>
              <a:gd name="connsiteX4" fmla="*/ 2131872 w 2131872"/>
              <a:gd name="connsiteY4" fmla="*/ 5012716 h 5012716"/>
              <a:gd name="connsiteX5" fmla="*/ 2131872 w 2131872"/>
              <a:gd name="connsiteY5" fmla="*/ 3840115 h 5012716"/>
              <a:gd name="connsiteX6" fmla="*/ 2129343 w 2131872"/>
              <a:gd name="connsiteY6" fmla="*/ 3839465 h 5012716"/>
              <a:gd name="connsiteX7" fmla="*/ 1147813 w 2131872"/>
              <a:gd name="connsiteY7" fmla="*/ 2506358 h 5012716"/>
              <a:gd name="connsiteX8" fmla="*/ 2129343 w 2131872"/>
              <a:gd name="connsiteY8" fmla="*/ 1173251 h 5012716"/>
              <a:gd name="connsiteX9" fmla="*/ 2131872 w 2131872"/>
              <a:gd name="connsiteY9" fmla="*/ 1172601 h 501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872" h="5012716">
                <a:moveTo>
                  <a:pt x="2131872" y="0"/>
                </a:moveTo>
                <a:lnTo>
                  <a:pt x="2031867" y="15247"/>
                </a:lnTo>
                <a:cubicBezTo>
                  <a:pt x="872179" y="252322"/>
                  <a:pt x="0" y="1277428"/>
                  <a:pt x="0" y="2506358"/>
                </a:cubicBezTo>
                <a:cubicBezTo>
                  <a:pt x="0" y="3735289"/>
                  <a:pt x="872179" y="4760395"/>
                  <a:pt x="2031867" y="4997469"/>
                </a:cubicBezTo>
                <a:lnTo>
                  <a:pt x="2131872" y="5012716"/>
                </a:lnTo>
                <a:lnTo>
                  <a:pt x="2131872" y="3840115"/>
                </a:lnTo>
                <a:lnTo>
                  <a:pt x="2129343" y="3839465"/>
                </a:lnTo>
                <a:cubicBezTo>
                  <a:pt x="1560670" y="3662744"/>
                  <a:pt x="1147813" y="3132763"/>
                  <a:pt x="1147813" y="2506358"/>
                </a:cubicBezTo>
                <a:cubicBezTo>
                  <a:pt x="1147813" y="1879953"/>
                  <a:pt x="1560670" y="1349972"/>
                  <a:pt x="2129343" y="1173251"/>
                </a:cubicBezTo>
                <a:lnTo>
                  <a:pt x="2131872" y="1172601"/>
                </a:lnTo>
                <a:close/>
              </a:path>
            </a:pathLst>
          </a:custGeom>
          <a:solidFill>
            <a:schemeClr val="bg1"/>
          </a:solidFill>
          <a:ln w="360" cap="flat">
            <a:noFill/>
            <a:prstDash val="solid"/>
            <a:miter/>
          </a:ln>
          <a:effectLst>
            <a:outerShdw blurRad="25400" dist="25400" dir="2700000" algn="tl" rotWithShape="0">
              <a:schemeClr val="bg1">
                <a:lumMod val="75000"/>
                <a:alpha val="5000"/>
              </a:schemeClr>
            </a:outerShdw>
          </a:effectLst>
        </p:spPr>
        <p:txBody>
          <a:bodyPr rtlCol="0" anchor="ctr"/>
          <a:lstStyle/>
          <a:p>
            <a:endParaRPr lang="en-CA"/>
          </a:p>
        </p:txBody>
      </p:sp>
      <p:sp>
        <p:nvSpPr>
          <p:cNvPr id="2" name="Title 73">
            <a:extLst>
              <a:ext uri="{FF2B5EF4-FFF2-40B4-BE49-F238E27FC236}">
                <a16:creationId xmlns:a16="http://schemas.microsoft.com/office/drawing/2014/main" id="{D4AF0B0C-FA20-E160-AD12-F7F229968799}"/>
              </a:ext>
            </a:extLst>
          </p:cNvPr>
          <p:cNvSpPr>
            <a:spLocks noGrp="1"/>
          </p:cNvSpPr>
          <p:nvPr>
            <p:ph type="title" hasCustomPrompt="1"/>
          </p:nvPr>
        </p:nvSpPr>
        <p:spPr>
          <a:xfrm>
            <a:off x="300038" y="258011"/>
            <a:ext cx="7058848" cy="470652"/>
          </a:xfrm>
        </p:spPr>
        <p:txBody>
          <a:bodyPr anchor="t">
            <a:normAutofit/>
          </a:bodyPr>
          <a:lstStyle>
            <a:lvl1pPr algn="l">
              <a:defRPr sz="2400">
                <a:solidFill>
                  <a:schemeClr val="accent1"/>
                </a:solidFill>
              </a:defRPr>
            </a:lvl1pPr>
          </a:lstStyle>
          <a:p>
            <a:r>
              <a:rPr lang="en-US"/>
              <a:t>Slide Title</a:t>
            </a:r>
          </a:p>
        </p:txBody>
      </p:sp>
      <p:sp>
        <p:nvSpPr>
          <p:cNvPr id="12" name="Footer Placeholder 4">
            <a:extLst>
              <a:ext uri="{FF2B5EF4-FFF2-40B4-BE49-F238E27FC236}">
                <a16:creationId xmlns:a16="http://schemas.microsoft.com/office/drawing/2014/main" id="{2AD7CE13-2774-24A7-ACD4-8AAA55C541E2}"/>
              </a:ext>
            </a:extLst>
          </p:cNvPr>
          <p:cNvSpPr>
            <a:spLocks noGrp="1"/>
          </p:cNvSpPr>
          <p:nvPr>
            <p:ph type="ftr" sz="quarter" idx="3"/>
          </p:nvPr>
        </p:nvSpPr>
        <p:spPr>
          <a:xfrm>
            <a:off x="609600" y="6498448"/>
            <a:ext cx="3232484" cy="203082"/>
          </a:xfrm>
          <a:prstGeom prst="rect">
            <a:avLst/>
          </a:prstGeom>
          <a:noFill/>
        </p:spPr>
        <p:txBody>
          <a:bodyPr vert="horz" lIns="91440" tIns="45720" rIns="91440" bIns="45720" rtlCol="0" anchor="ctr"/>
          <a:lstStyle>
            <a:lvl1pPr algn="l">
              <a:defRPr lang="en-US" sz="700" b="0" smtClean="0">
                <a:solidFill>
                  <a:schemeClr val="tx2"/>
                </a:solidFill>
                <a:latin typeface="+mj-lt"/>
              </a:defRPr>
            </a:lvl1pPr>
          </a:lstStyle>
          <a:p>
            <a:r>
              <a:rPr lang="en-US"/>
              <a:t>© Copyright 2025 Galiano Gold. All rights reserved.</a:t>
            </a:r>
          </a:p>
        </p:txBody>
      </p:sp>
      <p:sp>
        <p:nvSpPr>
          <p:cNvPr id="15" name="Slide Number Placeholder 5">
            <a:extLst>
              <a:ext uri="{FF2B5EF4-FFF2-40B4-BE49-F238E27FC236}">
                <a16:creationId xmlns:a16="http://schemas.microsoft.com/office/drawing/2014/main" id="{1FA04DF1-5DEE-15BD-BCF8-B8E948E473A2}"/>
              </a:ext>
            </a:extLst>
          </p:cNvPr>
          <p:cNvSpPr>
            <a:spLocks noGrp="1"/>
          </p:cNvSpPr>
          <p:nvPr>
            <p:ph type="sldNum" sz="quarter" idx="4"/>
          </p:nvPr>
        </p:nvSpPr>
        <p:spPr>
          <a:xfrm>
            <a:off x="300038" y="6498448"/>
            <a:ext cx="309562" cy="203082"/>
          </a:xfrm>
          <a:prstGeom prst="rect">
            <a:avLst/>
          </a:prstGeom>
          <a:solidFill>
            <a:schemeClr val="accent1"/>
          </a:solidFill>
        </p:spPr>
        <p:txBody>
          <a:bodyPr vert="horz" lIns="91440" tIns="45720" rIns="91440" bIns="45720" rtlCol="0" anchor="ctr"/>
          <a:lstStyle>
            <a:lvl1pPr algn="ctr">
              <a:defRPr lang="en-CA" sz="800" b="1" smtClean="0">
                <a:solidFill>
                  <a:schemeClr val="bg1"/>
                </a:solidFill>
                <a:latin typeface="+mj-lt"/>
              </a:defRPr>
            </a:lvl1pPr>
          </a:lstStyle>
          <a:p>
            <a:fld id="{2CD1318A-339D-4485-8E92-07414A5EFABE}" type="slidenum">
              <a:rPr lang="en-CA" smtClean="0"/>
              <a:pPr/>
              <a:t>‹#›</a:t>
            </a:fld>
            <a:endParaRPr lang="en-CA"/>
          </a:p>
        </p:txBody>
      </p:sp>
      <p:pic>
        <p:nvPicPr>
          <p:cNvPr id="3" name="Picture 2">
            <a:extLst>
              <a:ext uri="{FF2B5EF4-FFF2-40B4-BE49-F238E27FC236}">
                <a16:creationId xmlns:a16="http://schemas.microsoft.com/office/drawing/2014/main" id="{D3CB003C-26C7-6869-8DF7-A6A32B2FBA3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52484" y="6481046"/>
            <a:ext cx="1039478" cy="237885"/>
          </a:xfrm>
          <a:prstGeom prst="rect">
            <a:avLst/>
          </a:prstGeom>
        </p:spPr>
      </p:pic>
      <p:sp>
        <p:nvSpPr>
          <p:cNvPr id="4" name="Rectangle 3">
            <a:extLst>
              <a:ext uri="{FF2B5EF4-FFF2-40B4-BE49-F238E27FC236}">
                <a16:creationId xmlns:a16="http://schemas.microsoft.com/office/drawing/2014/main" id="{07B48C01-849C-0C11-8DE1-54C8B79AF2F9}"/>
              </a:ext>
            </a:extLst>
          </p:cNvPr>
          <p:cNvSpPr/>
          <p:nvPr userDrawn="1"/>
        </p:nvSpPr>
        <p:spPr>
          <a:xfrm>
            <a:off x="11163299" y="0"/>
            <a:ext cx="728663" cy="72866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790171996"/>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18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1_Title Slide">
    <p:bg>
      <p:bgPr>
        <a:solidFill>
          <a:schemeClr val="bg1">
            <a:lumMod val="95000"/>
            <a:alpha val="40000"/>
          </a:schemeClr>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26B1489B-0BDE-D171-87FD-A85016043F28}"/>
              </a:ext>
            </a:extLst>
          </p:cNvPr>
          <p:cNvSpPr/>
          <p:nvPr/>
        </p:nvSpPr>
        <p:spPr>
          <a:xfrm flipH="1">
            <a:off x="-1" y="36405"/>
            <a:ext cx="1543210" cy="3628585"/>
          </a:xfrm>
          <a:custGeom>
            <a:avLst/>
            <a:gdLst>
              <a:gd name="connsiteX0" fmla="*/ 2131872 w 2131872"/>
              <a:gd name="connsiteY0" fmla="*/ 0 h 5012716"/>
              <a:gd name="connsiteX1" fmla="*/ 2031867 w 2131872"/>
              <a:gd name="connsiteY1" fmla="*/ 15247 h 5012716"/>
              <a:gd name="connsiteX2" fmla="*/ 0 w 2131872"/>
              <a:gd name="connsiteY2" fmla="*/ 2506358 h 5012716"/>
              <a:gd name="connsiteX3" fmla="*/ 2031867 w 2131872"/>
              <a:gd name="connsiteY3" fmla="*/ 4997469 h 5012716"/>
              <a:gd name="connsiteX4" fmla="*/ 2131872 w 2131872"/>
              <a:gd name="connsiteY4" fmla="*/ 5012716 h 5012716"/>
              <a:gd name="connsiteX5" fmla="*/ 2131872 w 2131872"/>
              <a:gd name="connsiteY5" fmla="*/ 3840115 h 5012716"/>
              <a:gd name="connsiteX6" fmla="*/ 2129343 w 2131872"/>
              <a:gd name="connsiteY6" fmla="*/ 3839465 h 5012716"/>
              <a:gd name="connsiteX7" fmla="*/ 1147813 w 2131872"/>
              <a:gd name="connsiteY7" fmla="*/ 2506358 h 5012716"/>
              <a:gd name="connsiteX8" fmla="*/ 2129343 w 2131872"/>
              <a:gd name="connsiteY8" fmla="*/ 1173251 h 5012716"/>
              <a:gd name="connsiteX9" fmla="*/ 2131872 w 2131872"/>
              <a:gd name="connsiteY9" fmla="*/ 1172601 h 501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872" h="5012716">
                <a:moveTo>
                  <a:pt x="2131872" y="0"/>
                </a:moveTo>
                <a:lnTo>
                  <a:pt x="2031867" y="15247"/>
                </a:lnTo>
                <a:cubicBezTo>
                  <a:pt x="872179" y="252322"/>
                  <a:pt x="0" y="1277428"/>
                  <a:pt x="0" y="2506358"/>
                </a:cubicBezTo>
                <a:cubicBezTo>
                  <a:pt x="0" y="3735289"/>
                  <a:pt x="872179" y="4760395"/>
                  <a:pt x="2031867" y="4997469"/>
                </a:cubicBezTo>
                <a:lnTo>
                  <a:pt x="2131872" y="5012716"/>
                </a:lnTo>
                <a:lnTo>
                  <a:pt x="2131872" y="3840115"/>
                </a:lnTo>
                <a:lnTo>
                  <a:pt x="2129343" y="3839465"/>
                </a:lnTo>
                <a:cubicBezTo>
                  <a:pt x="1560670" y="3662744"/>
                  <a:pt x="1147813" y="3132763"/>
                  <a:pt x="1147813" y="2506358"/>
                </a:cubicBezTo>
                <a:cubicBezTo>
                  <a:pt x="1147813" y="1879953"/>
                  <a:pt x="1560670" y="1349972"/>
                  <a:pt x="2129343" y="1173251"/>
                </a:cubicBezTo>
                <a:lnTo>
                  <a:pt x="2131872" y="1172601"/>
                </a:lnTo>
                <a:close/>
              </a:path>
            </a:pathLst>
          </a:custGeom>
          <a:solidFill>
            <a:schemeClr val="bg1"/>
          </a:solidFill>
          <a:ln w="360" cap="flat">
            <a:noFill/>
            <a:prstDash val="solid"/>
            <a:miter/>
          </a:ln>
          <a:effectLst>
            <a:outerShdw blurRad="25400" dist="25400" dir="2700000" algn="tl" rotWithShape="0">
              <a:schemeClr val="bg1">
                <a:lumMod val="75000"/>
                <a:alpha val="5000"/>
              </a:schemeClr>
            </a:outerShdw>
          </a:effectLst>
        </p:spPr>
        <p:txBody>
          <a:bodyPr rtlCol="0" anchor="ctr"/>
          <a:lstStyle/>
          <a:p>
            <a:endParaRPr lang="en-CA"/>
          </a:p>
        </p:txBody>
      </p:sp>
      <p:sp>
        <p:nvSpPr>
          <p:cNvPr id="2" name="Title 73">
            <a:extLst>
              <a:ext uri="{FF2B5EF4-FFF2-40B4-BE49-F238E27FC236}">
                <a16:creationId xmlns:a16="http://schemas.microsoft.com/office/drawing/2014/main" id="{D4AF0B0C-FA20-E160-AD12-F7F229968799}"/>
              </a:ext>
            </a:extLst>
          </p:cNvPr>
          <p:cNvSpPr>
            <a:spLocks noGrp="1"/>
          </p:cNvSpPr>
          <p:nvPr>
            <p:ph type="title" hasCustomPrompt="1"/>
          </p:nvPr>
        </p:nvSpPr>
        <p:spPr>
          <a:xfrm>
            <a:off x="300038" y="258011"/>
            <a:ext cx="7058848" cy="470652"/>
          </a:xfrm>
        </p:spPr>
        <p:txBody>
          <a:bodyPr anchor="t">
            <a:normAutofit/>
          </a:bodyPr>
          <a:lstStyle>
            <a:lvl1pPr algn="l">
              <a:defRPr sz="2400">
                <a:solidFill>
                  <a:schemeClr val="accent1"/>
                </a:solidFill>
              </a:defRPr>
            </a:lvl1pPr>
          </a:lstStyle>
          <a:p>
            <a:r>
              <a:rPr lang="en-US"/>
              <a:t>Slide Title</a:t>
            </a:r>
          </a:p>
        </p:txBody>
      </p:sp>
      <p:sp>
        <p:nvSpPr>
          <p:cNvPr id="12" name="Footer Placeholder 4">
            <a:extLst>
              <a:ext uri="{FF2B5EF4-FFF2-40B4-BE49-F238E27FC236}">
                <a16:creationId xmlns:a16="http://schemas.microsoft.com/office/drawing/2014/main" id="{2AD7CE13-2774-24A7-ACD4-8AAA55C541E2}"/>
              </a:ext>
            </a:extLst>
          </p:cNvPr>
          <p:cNvSpPr>
            <a:spLocks noGrp="1"/>
          </p:cNvSpPr>
          <p:nvPr>
            <p:ph type="ftr" sz="quarter" idx="3"/>
          </p:nvPr>
        </p:nvSpPr>
        <p:spPr>
          <a:xfrm>
            <a:off x="609600" y="6498448"/>
            <a:ext cx="3232484" cy="203082"/>
          </a:xfrm>
          <a:prstGeom prst="rect">
            <a:avLst/>
          </a:prstGeom>
          <a:noFill/>
        </p:spPr>
        <p:txBody>
          <a:bodyPr vert="horz" lIns="91440" tIns="45720" rIns="91440" bIns="45720" rtlCol="0" anchor="ctr"/>
          <a:lstStyle>
            <a:lvl1pPr algn="l">
              <a:defRPr lang="en-US" sz="700" b="0" smtClean="0">
                <a:solidFill>
                  <a:schemeClr val="tx2"/>
                </a:solidFill>
                <a:latin typeface="+mj-lt"/>
              </a:defRPr>
            </a:lvl1pPr>
          </a:lstStyle>
          <a:p>
            <a:r>
              <a:rPr lang="en-US"/>
              <a:t>© Copyright 2025 Galiano Gold. All rights reserved.</a:t>
            </a:r>
          </a:p>
        </p:txBody>
      </p:sp>
      <p:sp>
        <p:nvSpPr>
          <p:cNvPr id="15" name="Slide Number Placeholder 5">
            <a:extLst>
              <a:ext uri="{FF2B5EF4-FFF2-40B4-BE49-F238E27FC236}">
                <a16:creationId xmlns:a16="http://schemas.microsoft.com/office/drawing/2014/main" id="{1FA04DF1-5DEE-15BD-BCF8-B8E948E473A2}"/>
              </a:ext>
            </a:extLst>
          </p:cNvPr>
          <p:cNvSpPr>
            <a:spLocks noGrp="1"/>
          </p:cNvSpPr>
          <p:nvPr>
            <p:ph type="sldNum" sz="quarter" idx="4"/>
          </p:nvPr>
        </p:nvSpPr>
        <p:spPr>
          <a:xfrm>
            <a:off x="300038" y="6498448"/>
            <a:ext cx="309562" cy="203082"/>
          </a:xfrm>
          <a:prstGeom prst="rect">
            <a:avLst/>
          </a:prstGeom>
          <a:solidFill>
            <a:schemeClr val="accent1"/>
          </a:solidFill>
        </p:spPr>
        <p:txBody>
          <a:bodyPr vert="horz" lIns="91440" tIns="45720" rIns="91440" bIns="45720" rtlCol="0" anchor="ctr"/>
          <a:lstStyle>
            <a:lvl1pPr algn="ctr">
              <a:defRPr lang="en-CA" sz="800" b="1" smtClean="0">
                <a:solidFill>
                  <a:schemeClr val="bg1"/>
                </a:solidFill>
                <a:latin typeface="+mj-lt"/>
              </a:defRPr>
            </a:lvl1pPr>
          </a:lstStyle>
          <a:p>
            <a:fld id="{2CD1318A-339D-4485-8E92-07414A5EFABE}" type="slidenum">
              <a:rPr lang="en-CA" smtClean="0"/>
              <a:pPr/>
              <a:t>‹#›</a:t>
            </a:fld>
            <a:endParaRPr lang="en-CA"/>
          </a:p>
        </p:txBody>
      </p:sp>
      <p:pic>
        <p:nvPicPr>
          <p:cNvPr id="3" name="Picture 2">
            <a:extLst>
              <a:ext uri="{FF2B5EF4-FFF2-40B4-BE49-F238E27FC236}">
                <a16:creationId xmlns:a16="http://schemas.microsoft.com/office/drawing/2014/main" id="{D3CB003C-26C7-6869-8DF7-A6A32B2FBA3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52484" y="6481046"/>
            <a:ext cx="1039478" cy="237885"/>
          </a:xfrm>
          <a:prstGeom prst="rect">
            <a:avLst/>
          </a:prstGeom>
        </p:spPr>
      </p:pic>
      <p:sp>
        <p:nvSpPr>
          <p:cNvPr id="4" name="Rectangle 3">
            <a:extLst>
              <a:ext uri="{FF2B5EF4-FFF2-40B4-BE49-F238E27FC236}">
                <a16:creationId xmlns:a16="http://schemas.microsoft.com/office/drawing/2014/main" id="{07B48C01-849C-0C11-8DE1-54C8B79AF2F9}"/>
              </a:ext>
            </a:extLst>
          </p:cNvPr>
          <p:cNvSpPr/>
          <p:nvPr userDrawn="1"/>
        </p:nvSpPr>
        <p:spPr>
          <a:xfrm>
            <a:off x="11163299" y="0"/>
            <a:ext cx="728663" cy="72866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Picture Placeholder 6">
            <a:extLst>
              <a:ext uri="{FF2B5EF4-FFF2-40B4-BE49-F238E27FC236}">
                <a16:creationId xmlns:a16="http://schemas.microsoft.com/office/drawing/2014/main" id="{35FDA6EB-6D83-4695-160C-677DE33A1D29}"/>
              </a:ext>
            </a:extLst>
          </p:cNvPr>
          <p:cNvSpPr>
            <a:spLocks noGrp="1"/>
          </p:cNvSpPr>
          <p:nvPr>
            <p:ph type="pic" sz="quarter" idx="10"/>
          </p:nvPr>
        </p:nvSpPr>
        <p:spPr>
          <a:xfrm>
            <a:off x="436563" y="1652588"/>
            <a:ext cx="11309350" cy="3744912"/>
          </a:xfrm>
        </p:spPr>
        <p:txBody>
          <a:bodyPr/>
          <a:lstStyle/>
          <a:p>
            <a:endParaRPr lang="en-US"/>
          </a:p>
        </p:txBody>
      </p:sp>
    </p:spTree>
    <p:extLst>
      <p:ext uri="{BB962C8B-B14F-4D97-AF65-F5344CB8AC3E}">
        <p14:creationId xmlns:p14="http://schemas.microsoft.com/office/powerpoint/2010/main" val="3334143172"/>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18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8_Title Slide">
    <p:bg>
      <p:bgPr>
        <a:solidFill>
          <a:schemeClr val="bg1">
            <a:lumMod val="95000"/>
            <a:alpha val="40000"/>
          </a:schemeClr>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26B1489B-0BDE-D171-87FD-A85016043F28}"/>
              </a:ext>
            </a:extLst>
          </p:cNvPr>
          <p:cNvSpPr/>
          <p:nvPr/>
        </p:nvSpPr>
        <p:spPr>
          <a:xfrm flipH="1">
            <a:off x="-1" y="36405"/>
            <a:ext cx="1543210" cy="3628585"/>
          </a:xfrm>
          <a:custGeom>
            <a:avLst/>
            <a:gdLst>
              <a:gd name="connsiteX0" fmla="*/ 2131872 w 2131872"/>
              <a:gd name="connsiteY0" fmla="*/ 0 h 5012716"/>
              <a:gd name="connsiteX1" fmla="*/ 2031867 w 2131872"/>
              <a:gd name="connsiteY1" fmla="*/ 15247 h 5012716"/>
              <a:gd name="connsiteX2" fmla="*/ 0 w 2131872"/>
              <a:gd name="connsiteY2" fmla="*/ 2506358 h 5012716"/>
              <a:gd name="connsiteX3" fmla="*/ 2031867 w 2131872"/>
              <a:gd name="connsiteY3" fmla="*/ 4997469 h 5012716"/>
              <a:gd name="connsiteX4" fmla="*/ 2131872 w 2131872"/>
              <a:gd name="connsiteY4" fmla="*/ 5012716 h 5012716"/>
              <a:gd name="connsiteX5" fmla="*/ 2131872 w 2131872"/>
              <a:gd name="connsiteY5" fmla="*/ 3840115 h 5012716"/>
              <a:gd name="connsiteX6" fmla="*/ 2129343 w 2131872"/>
              <a:gd name="connsiteY6" fmla="*/ 3839465 h 5012716"/>
              <a:gd name="connsiteX7" fmla="*/ 1147813 w 2131872"/>
              <a:gd name="connsiteY7" fmla="*/ 2506358 h 5012716"/>
              <a:gd name="connsiteX8" fmla="*/ 2129343 w 2131872"/>
              <a:gd name="connsiteY8" fmla="*/ 1173251 h 5012716"/>
              <a:gd name="connsiteX9" fmla="*/ 2131872 w 2131872"/>
              <a:gd name="connsiteY9" fmla="*/ 1172601 h 501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872" h="5012716">
                <a:moveTo>
                  <a:pt x="2131872" y="0"/>
                </a:moveTo>
                <a:lnTo>
                  <a:pt x="2031867" y="15247"/>
                </a:lnTo>
                <a:cubicBezTo>
                  <a:pt x="872179" y="252322"/>
                  <a:pt x="0" y="1277428"/>
                  <a:pt x="0" y="2506358"/>
                </a:cubicBezTo>
                <a:cubicBezTo>
                  <a:pt x="0" y="3735289"/>
                  <a:pt x="872179" y="4760395"/>
                  <a:pt x="2031867" y="4997469"/>
                </a:cubicBezTo>
                <a:lnTo>
                  <a:pt x="2131872" y="5012716"/>
                </a:lnTo>
                <a:lnTo>
                  <a:pt x="2131872" y="3840115"/>
                </a:lnTo>
                <a:lnTo>
                  <a:pt x="2129343" y="3839465"/>
                </a:lnTo>
                <a:cubicBezTo>
                  <a:pt x="1560670" y="3662744"/>
                  <a:pt x="1147813" y="3132763"/>
                  <a:pt x="1147813" y="2506358"/>
                </a:cubicBezTo>
                <a:cubicBezTo>
                  <a:pt x="1147813" y="1879953"/>
                  <a:pt x="1560670" y="1349972"/>
                  <a:pt x="2129343" y="1173251"/>
                </a:cubicBezTo>
                <a:lnTo>
                  <a:pt x="2131872" y="1172601"/>
                </a:lnTo>
                <a:close/>
              </a:path>
            </a:pathLst>
          </a:custGeom>
          <a:solidFill>
            <a:schemeClr val="bg1"/>
          </a:solidFill>
          <a:ln w="360" cap="flat">
            <a:noFill/>
            <a:prstDash val="solid"/>
            <a:miter/>
          </a:ln>
          <a:effectLst>
            <a:outerShdw blurRad="25400" dist="25400" dir="2700000" algn="tl" rotWithShape="0">
              <a:schemeClr val="bg1">
                <a:lumMod val="75000"/>
                <a:alpha val="5000"/>
              </a:schemeClr>
            </a:outerShdw>
          </a:effectLst>
        </p:spPr>
        <p:txBody>
          <a:bodyPr rtlCol="0" anchor="ctr"/>
          <a:lstStyle/>
          <a:p>
            <a:endParaRPr lang="en-CA"/>
          </a:p>
        </p:txBody>
      </p:sp>
      <p:sp>
        <p:nvSpPr>
          <p:cNvPr id="2" name="Title 73">
            <a:extLst>
              <a:ext uri="{FF2B5EF4-FFF2-40B4-BE49-F238E27FC236}">
                <a16:creationId xmlns:a16="http://schemas.microsoft.com/office/drawing/2014/main" id="{D4AF0B0C-FA20-E160-AD12-F7F229968799}"/>
              </a:ext>
            </a:extLst>
          </p:cNvPr>
          <p:cNvSpPr>
            <a:spLocks noGrp="1"/>
          </p:cNvSpPr>
          <p:nvPr>
            <p:ph type="title" hasCustomPrompt="1"/>
          </p:nvPr>
        </p:nvSpPr>
        <p:spPr>
          <a:xfrm>
            <a:off x="300038" y="258011"/>
            <a:ext cx="7058848" cy="470652"/>
          </a:xfrm>
        </p:spPr>
        <p:txBody>
          <a:bodyPr anchor="t">
            <a:normAutofit/>
          </a:bodyPr>
          <a:lstStyle>
            <a:lvl1pPr algn="l">
              <a:defRPr sz="2400">
                <a:solidFill>
                  <a:schemeClr val="accent1"/>
                </a:solidFill>
              </a:defRPr>
            </a:lvl1pPr>
          </a:lstStyle>
          <a:p>
            <a:r>
              <a:rPr lang="en-US"/>
              <a:t>Slide Title</a:t>
            </a:r>
          </a:p>
        </p:txBody>
      </p:sp>
      <p:sp>
        <p:nvSpPr>
          <p:cNvPr id="12" name="Footer Placeholder 4">
            <a:extLst>
              <a:ext uri="{FF2B5EF4-FFF2-40B4-BE49-F238E27FC236}">
                <a16:creationId xmlns:a16="http://schemas.microsoft.com/office/drawing/2014/main" id="{2AD7CE13-2774-24A7-ACD4-8AAA55C541E2}"/>
              </a:ext>
            </a:extLst>
          </p:cNvPr>
          <p:cNvSpPr>
            <a:spLocks noGrp="1"/>
          </p:cNvSpPr>
          <p:nvPr>
            <p:ph type="ftr" sz="quarter" idx="3"/>
          </p:nvPr>
        </p:nvSpPr>
        <p:spPr>
          <a:xfrm>
            <a:off x="609600" y="6498448"/>
            <a:ext cx="3232484" cy="203082"/>
          </a:xfrm>
          <a:prstGeom prst="rect">
            <a:avLst/>
          </a:prstGeom>
          <a:noFill/>
        </p:spPr>
        <p:txBody>
          <a:bodyPr vert="horz" lIns="91440" tIns="45720" rIns="91440" bIns="45720" rtlCol="0" anchor="ctr"/>
          <a:lstStyle>
            <a:lvl1pPr algn="l">
              <a:defRPr lang="en-US" sz="700" b="0" smtClean="0">
                <a:solidFill>
                  <a:schemeClr val="tx2"/>
                </a:solidFill>
                <a:latin typeface="+mj-lt"/>
              </a:defRPr>
            </a:lvl1pPr>
          </a:lstStyle>
          <a:p>
            <a:r>
              <a:rPr lang="en-US"/>
              <a:t>© Copyright 2025 Galiano Gold. All rights reserved.</a:t>
            </a:r>
            <a:endParaRPr lang="en-US" dirty="0"/>
          </a:p>
        </p:txBody>
      </p:sp>
      <p:sp>
        <p:nvSpPr>
          <p:cNvPr id="15" name="Slide Number Placeholder 5">
            <a:extLst>
              <a:ext uri="{FF2B5EF4-FFF2-40B4-BE49-F238E27FC236}">
                <a16:creationId xmlns:a16="http://schemas.microsoft.com/office/drawing/2014/main" id="{1FA04DF1-5DEE-15BD-BCF8-B8E948E473A2}"/>
              </a:ext>
            </a:extLst>
          </p:cNvPr>
          <p:cNvSpPr>
            <a:spLocks noGrp="1"/>
          </p:cNvSpPr>
          <p:nvPr>
            <p:ph type="sldNum" sz="quarter" idx="4"/>
          </p:nvPr>
        </p:nvSpPr>
        <p:spPr>
          <a:xfrm>
            <a:off x="300038" y="6498448"/>
            <a:ext cx="309562" cy="203082"/>
          </a:xfrm>
          <a:prstGeom prst="rect">
            <a:avLst/>
          </a:prstGeom>
          <a:solidFill>
            <a:schemeClr val="accent1"/>
          </a:solidFill>
        </p:spPr>
        <p:txBody>
          <a:bodyPr vert="horz" lIns="91440" tIns="45720" rIns="91440" bIns="45720" rtlCol="0" anchor="ctr"/>
          <a:lstStyle>
            <a:lvl1pPr algn="ctr">
              <a:defRPr lang="en-CA" sz="800" b="1" smtClean="0">
                <a:solidFill>
                  <a:schemeClr val="bg1"/>
                </a:solidFill>
                <a:latin typeface="+mj-lt"/>
              </a:defRPr>
            </a:lvl1pPr>
          </a:lstStyle>
          <a:p>
            <a:fld id="{2CD1318A-339D-4485-8E92-07414A5EFABE}" type="slidenum">
              <a:rPr lang="en-CA" smtClean="0"/>
              <a:pPr/>
              <a:t>‹#›</a:t>
            </a:fld>
            <a:endParaRPr lang="en-CA"/>
          </a:p>
        </p:txBody>
      </p:sp>
      <p:pic>
        <p:nvPicPr>
          <p:cNvPr id="3" name="Picture 2">
            <a:extLst>
              <a:ext uri="{FF2B5EF4-FFF2-40B4-BE49-F238E27FC236}">
                <a16:creationId xmlns:a16="http://schemas.microsoft.com/office/drawing/2014/main" id="{D3CB003C-26C7-6869-8DF7-A6A32B2FBA3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852484" y="6481046"/>
            <a:ext cx="1039478" cy="237885"/>
          </a:xfrm>
          <a:prstGeom prst="rect">
            <a:avLst/>
          </a:prstGeom>
        </p:spPr>
      </p:pic>
      <p:sp>
        <p:nvSpPr>
          <p:cNvPr id="5" name="Rectangle 4">
            <a:extLst>
              <a:ext uri="{FF2B5EF4-FFF2-40B4-BE49-F238E27FC236}">
                <a16:creationId xmlns:a16="http://schemas.microsoft.com/office/drawing/2014/main" id="{843117CA-C3D0-1084-9D1A-1C0FA7F25BE2}"/>
              </a:ext>
            </a:extLst>
          </p:cNvPr>
          <p:cNvSpPr/>
          <p:nvPr userDrawn="1"/>
        </p:nvSpPr>
        <p:spPr>
          <a:xfrm>
            <a:off x="11163299" y="0"/>
            <a:ext cx="728663" cy="72866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153904969"/>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18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bg1">
            <a:lumMod val="95000"/>
            <a:alpha val="40000"/>
          </a:schemeClr>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26B1489B-0BDE-D171-87FD-A85016043F28}"/>
              </a:ext>
            </a:extLst>
          </p:cNvPr>
          <p:cNvSpPr/>
          <p:nvPr/>
        </p:nvSpPr>
        <p:spPr>
          <a:xfrm flipH="1">
            <a:off x="-1" y="36405"/>
            <a:ext cx="1543210" cy="3628585"/>
          </a:xfrm>
          <a:custGeom>
            <a:avLst/>
            <a:gdLst>
              <a:gd name="connsiteX0" fmla="*/ 2131872 w 2131872"/>
              <a:gd name="connsiteY0" fmla="*/ 0 h 5012716"/>
              <a:gd name="connsiteX1" fmla="*/ 2031867 w 2131872"/>
              <a:gd name="connsiteY1" fmla="*/ 15247 h 5012716"/>
              <a:gd name="connsiteX2" fmla="*/ 0 w 2131872"/>
              <a:gd name="connsiteY2" fmla="*/ 2506358 h 5012716"/>
              <a:gd name="connsiteX3" fmla="*/ 2031867 w 2131872"/>
              <a:gd name="connsiteY3" fmla="*/ 4997469 h 5012716"/>
              <a:gd name="connsiteX4" fmla="*/ 2131872 w 2131872"/>
              <a:gd name="connsiteY4" fmla="*/ 5012716 h 5012716"/>
              <a:gd name="connsiteX5" fmla="*/ 2131872 w 2131872"/>
              <a:gd name="connsiteY5" fmla="*/ 3840115 h 5012716"/>
              <a:gd name="connsiteX6" fmla="*/ 2129343 w 2131872"/>
              <a:gd name="connsiteY6" fmla="*/ 3839465 h 5012716"/>
              <a:gd name="connsiteX7" fmla="*/ 1147813 w 2131872"/>
              <a:gd name="connsiteY7" fmla="*/ 2506358 h 5012716"/>
              <a:gd name="connsiteX8" fmla="*/ 2129343 w 2131872"/>
              <a:gd name="connsiteY8" fmla="*/ 1173251 h 5012716"/>
              <a:gd name="connsiteX9" fmla="*/ 2131872 w 2131872"/>
              <a:gd name="connsiteY9" fmla="*/ 1172601 h 501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872" h="5012716">
                <a:moveTo>
                  <a:pt x="2131872" y="0"/>
                </a:moveTo>
                <a:lnTo>
                  <a:pt x="2031867" y="15247"/>
                </a:lnTo>
                <a:cubicBezTo>
                  <a:pt x="872179" y="252322"/>
                  <a:pt x="0" y="1277428"/>
                  <a:pt x="0" y="2506358"/>
                </a:cubicBezTo>
                <a:cubicBezTo>
                  <a:pt x="0" y="3735289"/>
                  <a:pt x="872179" y="4760395"/>
                  <a:pt x="2031867" y="4997469"/>
                </a:cubicBezTo>
                <a:lnTo>
                  <a:pt x="2131872" y="5012716"/>
                </a:lnTo>
                <a:lnTo>
                  <a:pt x="2131872" y="3840115"/>
                </a:lnTo>
                <a:lnTo>
                  <a:pt x="2129343" y="3839465"/>
                </a:lnTo>
                <a:cubicBezTo>
                  <a:pt x="1560670" y="3662744"/>
                  <a:pt x="1147813" y="3132763"/>
                  <a:pt x="1147813" y="2506358"/>
                </a:cubicBezTo>
                <a:cubicBezTo>
                  <a:pt x="1147813" y="1879953"/>
                  <a:pt x="1560670" y="1349972"/>
                  <a:pt x="2129343" y="1173251"/>
                </a:cubicBezTo>
                <a:lnTo>
                  <a:pt x="2131872" y="1172601"/>
                </a:lnTo>
                <a:close/>
              </a:path>
            </a:pathLst>
          </a:custGeom>
          <a:solidFill>
            <a:schemeClr val="bg1"/>
          </a:solidFill>
          <a:ln w="360" cap="flat">
            <a:noFill/>
            <a:prstDash val="solid"/>
            <a:miter/>
          </a:ln>
          <a:effectLst>
            <a:outerShdw blurRad="25400" dist="25400" dir="2700000" algn="tl" rotWithShape="0">
              <a:schemeClr val="bg1">
                <a:lumMod val="75000"/>
                <a:alpha val="5000"/>
              </a:schemeClr>
            </a:outerShdw>
          </a:effectLst>
        </p:spPr>
        <p:txBody>
          <a:bodyPr rtlCol="0" anchor="ctr"/>
          <a:lstStyle/>
          <a:p>
            <a:endParaRPr lang="en-CA"/>
          </a:p>
        </p:txBody>
      </p:sp>
      <p:sp>
        <p:nvSpPr>
          <p:cNvPr id="2" name="Title 73">
            <a:extLst>
              <a:ext uri="{FF2B5EF4-FFF2-40B4-BE49-F238E27FC236}">
                <a16:creationId xmlns:a16="http://schemas.microsoft.com/office/drawing/2014/main" id="{D4AF0B0C-FA20-E160-AD12-F7F229968799}"/>
              </a:ext>
            </a:extLst>
          </p:cNvPr>
          <p:cNvSpPr>
            <a:spLocks noGrp="1"/>
          </p:cNvSpPr>
          <p:nvPr>
            <p:ph type="title" hasCustomPrompt="1"/>
          </p:nvPr>
        </p:nvSpPr>
        <p:spPr>
          <a:xfrm>
            <a:off x="300038" y="258011"/>
            <a:ext cx="10863261" cy="470652"/>
          </a:xfrm>
        </p:spPr>
        <p:txBody>
          <a:bodyPr>
            <a:normAutofit/>
          </a:bodyPr>
          <a:lstStyle>
            <a:lvl1pPr algn="l">
              <a:defRPr sz="2400">
                <a:solidFill>
                  <a:schemeClr val="accent1"/>
                </a:solidFill>
              </a:defRPr>
            </a:lvl1pPr>
          </a:lstStyle>
          <a:p>
            <a:r>
              <a:rPr lang="en-US"/>
              <a:t>Slide Title</a:t>
            </a:r>
          </a:p>
        </p:txBody>
      </p:sp>
      <p:pic>
        <p:nvPicPr>
          <p:cNvPr id="6" name="Picture 5">
            <a:extLst>
              <a:ext uri="{FF2B5EF4-FFF2-40B4-BE49-F238E27FC236}">
                <a16:creationId xmlns:a16="http://schemas.microsoft.com/office/drawing/2014/main" id="{9B6B63F0-09E0-66BF-59EA-2C34DE71984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52484" y="6481046"/>
            <a:ext cx="1039478" cy="237885"/>
          </a:xfrm>
          <a:prstGeom prst="rect">
            <a:avLst/>
          </a:prstGeom>
        </p:spPr>
      </p:pic>
      <p:sp>
        <p:nvSpPr>
          <p:cNvPr id="12" name="Footer Placeholder 4">
            <a:extLst>
              <a:ext uri="{FF2B5EF4-FFF2-40B4-BE49-F238E27FC236}">
                <a16:creationId xmlns:a16="http://schemas.microsoft.com/office/drawing/2014/main" id="{2AD7CE13-2774-24A7-ACD4-8AAA55C541E2}"/>
              </a:ext>
            </a:extLst>
          </p:cNvPr>
          <p:cNvSpPr>
            <a:spLocks noGrp="1"/>
          </p:cNvSpPr>
          <p:nvPr>
            <p:ph type="ftr" sz="quarter" idx="3"/>
          </p:nvPr>
        </p:nvSpPr>
        <p:spPr>
          <a:xfrm>
            <a:off x="609600" y="6498448"/>
            <a:ext cx="3232484" cy="203082"/>
          </a:xfrm>
          <a:prstGeom prst="rect">
            <a:avLst/>
          </a:prstGeom>
          <a:noFill/>
        </p:spPr>
        <p:txBody>
          <a:bodyPr vert="horz" lIns="91440" tIns="45720" rIns="91440" bIns="45720" rtlCol="0" anchor="ctr"/>
          <a:lstStyle>
            <a:lvl1pPr algn="l">
              <a:defRPr lang="en-US" sz="700" b="0" smtClean="0">
                <a:solidFill>
                  <a:schemeClr val="tx2"/>
                </a:solidFill>
                <a:latin typeface="+mj-lt"/>
              </a:defRPr>
            </a:lvl1pPr>
          </a:lstStyle>
          <a:p>
            <a:r>
              <a:rPr lang="en-US"/>
              <a:t>© Copyright 2025 Galiano Gold. All rights reserved.</a:t>
            </a:r>
          </a:p>
        </p:txBody>
      </p:sp>
      <p:sp>
        <p:nvSpPr>
          <p:cNvPr id="15" name="Slide Number Placeholder 5">
            <a:extLst>
              <a:ext uri="{FF2B5EF4-FFF2-40B4-BE49-F238E27FC236}">
                <a16:creationId xmlns:a16="http://schemas.microsoft.com/office/drawing/2014/main" id="{1FA04DF1-5DEE-15BD-BCF8-B8E948E473A2}"/>
              </a:ext>
            </a:extLst>
          </p:cNvPr>
          <p:cNvSpPr>
            <a:spLocks noGrp="1"/>
          </p:cNvSpPr>
          <p:nvPr>
            <p:ph type="sldNum" sz="quarter" idx="4"/>
          </p:nvPr>
        </p:nvSpPr>
        <p:spPr>
          <a:xfrm>
            <a:off x="300038" y="6498448"/>
            <a:ext cx="309562" cy="203082"/>
          </a:xfrm>
          <a:prstGeom prst="rect">
            <a:avLst/>
          </a:prstGeom>
          <a:solidFill>
            <a:schemeClr val="accent1"/>
          </a:solidFill>
        </p:spPr>
        <p:txBody>
          <a:bodyPr vert="horz" lIns="91440" tIns="45720" rIns="91440" bIns="45720" rtlCol="0" anchor="ctr"/>
          <a:lstStyle>
            <a:lvl1pPr algn="ctr">
              <a:defRPr lang="en-CA" sz="800" b="1" smtClean="0">
                <a:solidFill>
                  <a:schemeClr val="bg1"/>
                </a:solidFill>
                <a:latin typeface="+mj-lt"/>
              </a:defRPr>
            </a:lvl1pPr>
          </a:lstStyle>
          <a:p>
            <a:fld id="{2CD1318A-339D-4485-8E92-07414A5EFABE}" type="slidenum">
              <a:rPr lang="en-CA" smtClean="0"/>
              <a:pPr/>
              <a:t>‹#›</a:t>
            </a:fld>
            <a:endParaRPr lang="en-CA"/>
          </a:p>
        </p:txBody>
      </p:sp>
      <p:sp>
        <p:nvSpPr>
          <p:cNvPr id="16" name="Rectangle 15">
            <a:extLst>
              <a:ext uri="{FF2B5EF4-FFF2-40B4-BE49-F238E27FC236}">
                <a16:creationId xmlns:a16="http://schemas.microsoft.com/office/drawing/2014/main" id="{3E35889C-FB74-14BA-8C10-499162B6FD43}"/>
              </a:ext>
            </a:extLst>
          </p:cNvPr>
          <p:cNvSpPr/>
          <p:nvPr userDrawn="1"/>
        </p:nvSpPr>
        <p:spPr>
          <a:xfrm>
            <a:off x="11163299" y="0"/>
            <a:ext cx="728663" cy="72866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Chart Placeholder 4">
            <a:extLst>
              <a:ext uri="{FF2B5EF4-FFF2-40B4-BE49-F238E27FC236}">
                <a16:creationId xmlns:a16="http://schemas.microsoft.com/office/drawing/2014/main" id="{994F1F95-3998-67E9-8A9D-9DECAE441FB9}"/>
              </a:ext>
            </a:extLst>
          </p:cNvPr>
          <p:cNvSpPr>
            <a:spLocks noGrp="1"/>
          </p:cNvSpPr>
          <p:nvPr>
            <p:ph type="chart" sz="quarter" idx="10"/>
          </p:nvPr>
        </p:nvSpPr>
        <p:spPr>
          <a:xfrm>
            <a:off x="300037" y="845983"/>
            <a:ext cx="11591925" cy="5353339"/>
          </a:xfrm>
        </p:spPr>
        <p:txBody>
          <a:bodyPr/>
          <a:lstStyle/>
          <a:p>
            <a:endParaRPr lang="en-US"/>
          </a:p>
        </p:txBody>
      </p:sp>
    </p:spTree>
    <p:extLst>
      <p:ext uri="{BB962C8B-B14F-4D97-AF65-F5344CB8AC3E}">
        <p14:creationId xmlns:p14="http://schemas.microsoft.com/office/powerpoint/2010/main" val="1171507561"/>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18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AA162-43CC-CCA4-203C-8B86E2BD17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9FD0767-9850-58D6-2C18-8F7993A5A7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6B611B1-9699-3203-1324-9C5C57C4CC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a:extLst>
              <a:ext uri="{FF2B5EF4-FFF2-40B4-BE49-F238E27FC236}">
                <a16:creationId xmlns:a16="http://schemas.microsoft.com/office/drawing/2014/main" id="{F786B91C-322D-E3E9-D698-65FD9DC9CA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en-US"/>
              <a:t>© Copyright 2025 Galiano Gold. All rights reserved.</a:t>
            </a:r>
            <a:endParaRPr lang="en-CA"/>
          </a:p>
        </p:txBody>
      </p:sp>
      <p:sp>
        <p:nvSpPr>
          <p:cNvPr id="6" name="Slide Number Placeholder 5">
            <a:extLst>
              <a:ext uri="{FF2B5EF4-FFF2-40B4-BE49-F238E27FC236}">
                <a16:creationId xmlns:a16="http://schemas.microsoft.com/office/drawing/2014/main" id="{1143C4A3-4963-B224-1BF6-6447792816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b="1">
                <a:solidFill>
                  <a:schemeClr val="tx1">
                    <a:tint val="75000"/>
                  </a:schemeClr>
                </a:solidFill>
              </a:defRPr>
            </a:lvl1pPr>
          </a:lstStyle>
          <a:p>
            <a:fld id="{2CD1318A-339D-4485-8E92-07414A5EFABE}" type="slidenum">
              <a:rPr lang="en-CA" smtClean="0"/>
              <a:pPr/>
              <a:t>‹#›</a:t>
            </a:fld>
            <a:endParaRPr lang="en-CA"/>
          </a:p>
        </p:txBody>
      </p:sp>
    </p:spTree>
    <p:extLst>
      <p:ext uri="{BB962C8B-B14F-4D97-AF65-F5344CB8AC3E}">
        <p14:creationId xmlns:p14="http://schemas.microsoft.com/office/powerpoint/2010/main" val="69103091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98" r:id="rId3"/>
    <p:sldLayoutId id="2147483700" r:id="rId4"/>
    <p:sldLayoutId id="2147483669" r:id="rId5"/>
    <p:sldLayoutId id="2147483680" r:id="rId6"/>
    <p:sldLayoutId id="2147483699" r:id="rId7"/>
    <p:sldLayoutId id="2147483689" r:id="rId8"/>
    <p:sldLayoutId id="2147483677" r:id="rId9"/>
    <p:sldLayoutId id="2147483696" r:id="rId10"/>
    <p:sldLayoutId id="2147483697" r:id="rId11"/>
    <p:sldLayoutId id="2147483676" r:id="rId12"/>
    <p:sldLayoutId id="2147483685" r:id="rId13"/>
    <p:sldLayoutId id="2147483691" r:id="rId14"/>
    <p:sldLayoutId id="2147483687" r:id="rId15"/>
    <p:sldLayoutId id="2147483674" r:id="rId16"/>
    <p:sldLayoutId id="2147483694" r:id="rId17"/>
    <p:sldLayoutId id="2147483701" r:id="rId18"/>
    <p:sldLayoutId id="2147483690" r:id="rId19"/>
    <p:sldLayoutId id="2147483695" r:id="rId20"/>
    <p:sldLayoutId id="2147483678" r:id="rId21"/>
    <p:sldLayoutId id="2147483686" r:id="rId22"/>
    <p:sldLayoutId id="2147483693" r:id="rId23"/>
    <p:sldLayoutId id="2147483703" r:id="rId24"/>
    <p:sldLayoutId id="2147483708" r:id="rId25"/>
    <p:sldLayoutId id="2147483710" r:id="rId26"/>
    <p:sldLayoutId id="2147483712" r:id="rId27"/>
  </p:sldLayoutIdLst>
  <p:hf hd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slideLayout" Target="../slideLayouts/slideLayout24.xml"/><Relationship Id="rId1" Type="http://schemas.openxmlformats.org/officeDocument/2006/relationships/tags" Target="../tags/tag17.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slideLayout" Target="../slideLayouts/slideLayout24.xml"/><Relationship Id="rId1" Type="http://schemas.openxmlformats.org/officeDocument/2006/relationships/tags" Target="../tags/tag18.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4.xml"/><Relationship Id="rId1" Type="http://schemas.openxmlformats.org/officeDocument/2006/relationships/tags" Target="../tags/tag19.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0.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0.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10.xml"/><Relationship Id="rId1" Type="http://schemas.openxmlformats.org/officeDocument/2006/relationships/tags" Target="../tags/tag11.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8.xml"/><Relationship Id="rId1" Type="http://schemas.openxmlformats.org/officeDocument/2006/relationships/tags" Target="../tags/tag12.xml"/><Relationship Id="rId5" Type="http://schemas.microsoft.com/office/2007/relationships/hdphoto" Target="../media/hdphoto2.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Layout" Target="../slideLayouts/slideLayout8.xml"/><Relationship Id="rId1" Type="http://schemas.openxmlformats.org/officeDocument/2006/relationships/tags" Target="../tags/tag1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2.xml"/><Relationship Id="rId1" Type="http://schemas.openxmlformats.org/officeDocument/2006/relationships/tags" Target="../tags/tag14.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25.xml"/><Relationship Id="rId6" Type="http://schemas.openxmlformats.org/officeDocument/2006/relationships/image" Target="../media/image21.jpeg"/><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6.xml"/><Relationship Id="rId1" Type="http://schemas.openxmlformats.org/officeDocument/2006/relationships/tags" Target="../tags/tag15.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4.xml"/><Relationship Id="rId1" Type="http://schemas.openxmlformats.org/officeDocument/2006/relationships/tags" Target="../tags/tag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6477A58-9655-0602-D3F7-DF60E9D6E05C}"/>
              </a:ext>
            </a:extLst>
          </p:cNvPr>
          <p:cNvSpPr>
            <a:spLocks noGrp="1"/>
          </p:cNvSpPr>
          <p:nvPr>
            <p:ph type="title"/>
          </p:nvPr>
        </p:nvSpPr>
        <p:spPr>
          <a:xfrm>
            <a:off x="714375" y="4813300"/>
            <a:ext cx="7532478" cy="1289050"/>
          </a:xfrm>
        </p:spPr>
        <p:txBody>
          <a:bodyPr>
            <a:noAutofit/>
          </a:bodyPr>
          <a:lstStyle/>
          <a:p>
            <a:r>
              <a:rPr lang="en-US" dirty="0"/>
              <a:t>Mining </a:t>
            </a:r>
            <a:r>
              <a:rPr lang="en-US"/>
              <a:t>Forum Americas</a:t>
            </a:r>
            <a:endParaRPr lang="en-CA" dirty="0"/>
          </a:p>
        </p:txBody>
      </p:sp>
      <p:sp>
        <p:nvSpPr>
          <p:cNvPr id="5" name="Footer Placeholder 4">
            <a:extLst>
              <a:ext uri="{FF2B5EF4-FFF2-40B4-BE49-F238E27FC236}">
                <a16:creationId xmlns:a16="http://schemas.microsoft.com/office/drawing/2014/main" id="{463710F5-2543-7099-1CBC-03FE5CDBDB15}"/>
              </a:ext>
            </a:extLst>
          </p:cNvPr>
          <p:cNvSpPr>
            <a:spLocks noGrp="1"/>
          </p:cNvSpPr>
          <p:nvPr>
            <p:ph type="ftr" sz="quarter" idx="3"/>
          </p:nvPr>
        </p:nvSpPr>
        <p:spPr>
          <a:xfrm>
            <a:off x="8133600" y="5976674"/>
            <a:ext cx="3243401" cy="251209"/>
          </a:xfrm>
        </p:spPr>
        <p:txBody>
          <a:bodyPr/>
          <a:lstStyle/>
          <a:p>
            <a:r>
              <a:rPr lang="en-US" dirty="0"/>
              <a:t>© Copyright 2025 Galiano Gold. All rights reserved.</a:t>
            </a:r>
            <a:endParaRPr lang="en-CA" dirty="0"/>
          </a:p>
        </p:txBody>
      </p:sp>
      <p:sp>
        <p:nvSpPr>
          <p:cNvPr id="2" name="Date Placeholder 1">
            <a:extLst>
              <a:ext uri="{FF2B5EF4-FFF2-40B4-BE49-F238E27FC236}">
                <a16:creationId xmlns:a16="http://schemas.microsoft.com/office/drawing/2014/main" id="{E5FB1365-C13B-B99D-C094-7ECF2D35F8BF}"/>
              </a:ext>
            </a:extLst>
          </p:cNvPr>
          <p:cNvSpPr>
            <a:spLocks noGrp="1"/>
          </p:cNvSpPr>
          <p:nvPr>
            <p:ph type="dt" sz="half" idx="2"/>
          </p:nvPr>
        </p:nvSpPr>
        <p:spPr/>
        <p:txBody>
          <a:bodyPr/>
          <a:lstStyle/>
          <a:p>
            <a:r>
              <a:rPr lang="en-US" dirty="0"/>
              <a:t>September 2025</a:t>
            </a:r>
            <a:endParaRPr lang="en-CA" dirty="0"/>
          </a:p>
        </p:txBody>
      </p:sp>
    </p:spTree>
    <p:custDataLst>
      <p:tags r:id="rId1"/>
    </p:custDataLst>
    <p:extLst>
      <p:ext uri="{BB962C8B-B14F-4D97-AF65-F5344CB8AC3E}">
        <p14:creationId xmlns:p14="http://schemas.microsoft.com/office/powerpoint/2010/main" val="112142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8E53B-8AF6-BE70-A2D3-596E3D1934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6D7D28-9575-A4AF-D77C-2C8CA51DDD14}"/>
              </a:ext>
            </a:extLst>
          </p:cNvPr>
          <p:cNvSpPr>
            <a:spLocks noGrp="1"/>
          </p:cNvSpPr>
          <p:nvPr>
            <p:ph type="title"/>
          </p:nvPr>
        </p:nvSpPr>
        <p:spPr/>
        <p:txBody>
          <a:bodyPr/>
          <a:lstStyle/>
          <a:p>
            <a:r>
              <a:rPr lang="en-CA"/>
              <a:t>Abore </a:t>
            </a:r>
            <a:r>
              <a:rPr lang="en-CA" dirty="0"/>
              <a:t>Gram Meter Long Section of </a:t>
            </a:r>
            <a:r>
              <a:rPr lang="en-CA"/>
              <a:t>Q2 Drilling: </a:t>
            </a:r>
            <a:r>
              <a:rPr lang="en-CA" dirty="0"/>
              <a:t>Grades Increasing</a:t>
            </a:r>
          </a:p>
        </p:txBody>
      </p:sp>
      <p:sp>
        <p:nvSpPr>
          <p:cNvPr id="5" name="Slide Number Placeholder 4">
            <a:extLst>
              <a:ext uri="{FF2B5EF4-FFF2-40B4-BE49-F238E27FC236}">
                <a16:creationId xmlns:a16="http://schemas.microsoft.com/office/drawing/2014/main" id="{D41A4AC4-03F4-3DFF-0129-B3084F415B4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CD1318A-339D-4485-8E92-07414A5EFABE}" type="slidenum">
              <a:rPr kumimoji="0" lang="en-CA" sz="800" b="1"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CA" sz="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 name="Text Placeholder 2">
            <a:extLst>
              <a:ext uri="{FF2B5EF4-FFF2-40B4-BE49-F238E27FC236}">
                <a16:creationId xmlns:a16="http://schemas.microsoft.com/office/drawing/2014/main" id="{28E953C7-5FFE-929B-ED00-D29201AE2495}"/>
              </a:ext>
            </a:extLst>
          </p:cNvPr>
          <p:cNvSpPr txBox="1">
            <a:spLocks/>
          </p:cNvSpPr>
          <p:nvPr/>
        </p:nvSpPr>
        <p:spPr>
          <a:xfrm>
            <a:off x="4171276" y="1238546"/>
            <a:ext cx="4209761" cy="52450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2">
                    <a:lumMod val="25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2">
                    <a:lumMod val="25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lumMod val="25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lumMod val="2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
                <a:srgbClr val="E0A230"/>
              </a:buClr>
              <a:buSzTx/>
              <a:buFont typeface="Arial" panose="020B0604020202020204" pitchFamily="34" charset="0"/>
              <a:buNone/>
              <a:tabLst/>
              <a:defRPr/>
            </a:pPr>
            <a:endParaRPr kumimoji="0" lang="en-CA" sz="1200" b="0" i="0" u="none" strike="noStrike" kern="1200" cap="none" spc="0" normalizeH="0" baseline="0" noProof="0" dirty="0">
              <a:ln>
                <a:noFill/>
              </a:ln>
              <a:solidFill>
                <a:srgbClr val="70737A">
                  <a:lumMod val="25000"/>
                </a:srgbClr>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600"/>
              </a:spcAft>
              <a:buClr>
                <a:srgbClr val="E0A230"/>
              </a:buClr>
              <a:buSzTx/>
              <a:buFont typeface="Arial" panose="020B0604020202020204" pitchFamily="34" charset="0"/>
              <a:buChar char="•"/>
              <a:tabLst/>
              <a:defRPr/>
            </a:pPr>
            <a:endParaRPr kumimoji="0" lang="en-CA" sz="1200" b="0" i="0" u="none" strike="noStrike" kern="1200" cap="none" spc="0" normalizeH="0" baseline="0" noProof="0" dirty="0">
              <a:ln>
                <a:noFill/>
              </a:ln>
              <a:solidFill>
                <a:srgbClr val="70737A">
                  <a:lumMod val="2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600"/>
              </a:spcAft>
              <a:buClr>
                <a:srgbClr val="E0A230"/>
              </a:buClr>
              <a:buSzTx/>
              <a:buFont typeface="Arial" panose="020B0604020202020204" pitchFamily="34" charset="0"/>
              <a:buNone/>
              <a:tabLst/>
              <a:defRPr/>
            </a:pPr>
            <a:endParaRPr kumimoji="0" lang="en-CA" sz="1600" b="0" i="0" u="none" strike="noStrike" kern="1200" cap="none" spc="0" normalizeH="0" baseline="0" noProof="0" dirty="0">
              <a:ln>
                <a:noFill/>
              </a:ln>
              <a:solidFill>
                <a:srgbClr val="70737A">
                  <a:lumMod val="25000"/>
                </a:srgbClr>
              </a:solidFill>
              <a:effectLst/>
              <a:uLnTx/>
              <a:uFillTx/>
              <a:latin typeface="Calibri" panose="020F0502020204030204" pitchFamily="34" charset="0"/>
              <a:ea typeface="+mn-ea"/>
              <a:cs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endParaRPr kumimoji="0" lang="en-CA" sz="1600" b="0" i="0" u="none" strike="noStrike" kern="1200" cap="none" spc="0" normalizeH="0" baseline="0" noProof="0" dirty="0">
              <a:ln>
                <a:noFill/>
              </a:ln>
              <a:solidFill>
                <a:srgbClr val="70737A">
                  <a:lumMod val="25000"/>
                </a:srgbClr>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A9690713-2F7C-AE89-7DCD-C536B7CCD428}"/>
              </a:ext>
            </a:extLst>
          </p:cNvPr>
          <p:cNvPicPr>
            <a:picLocks noChangeAspect="1"/>
          </p:cNvPicPr>
          <p:nvPr/>
        </p:nvPicPr>
        <p:blipFill>
          <a:blip r:embed="rId2"/>
          <a:stretch>
            <a:fillRect/>
          </a:stretch>
        </p:blipFill>
        <p:spPr>
          <a:xfrm>
            <a:off x="1526873" y="708588"/>
            <a:ext cx="8643670" cy="6022865"/>
          </a:xfrm>
          <a:prstGeom prst="rect">
            <a:avLst/>
          </a:prstGeom>
        </p:spPr>
      </p:pic>
    </p:spTree>
    <p:extLst>
      <p:ext uri="{BB962C8B-B14F-4D97-AF65-F5344CB8AC3E}">
        <p14:creationId xmlns:p14="http://schemas.microsoft.com/office/powerpoint/2010/main" val="895593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E4B4E-F66A-4D23-D1CA-E3FD0C4BC4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17E60F-5047-EA36-9CB6-C1579C220883}"/>
              </a:ext>
            </a:extLst>
          </p:cNvPr>
          <p:cNvSpPr>
            <a:spLocks noGrp="1"/>
          </p:cNvSpPr>
          <p:nvPr>
            <p:ph type="title"/>
          </p:nvPr>
        </p:nvSpPr>
        <p:spPr/>
        <p:txBody>
          <a:bodyPr>
            <a:normAutofit/>
          </a:bodyPr>
          <a:lstStyle/>
          <a:p>
            <a:r>
              <a:rPr lang="en-CA" dirty="0"/>
              <a:t>Abore</a:t>
            </a:r>
            <a:r>
              <a:rPr lang="en-CA"/>
              <a:t>: Targets for H2 2025</a:t>
            </a:r>
            <a:endParaRPr lang="en-CA" dirty="0"/>
          </a:p>
        </p:txBody>
      </p:sp>
      <p:sp>
        <p:nvSpPr>
          <p:cNvPr id="4" name="Slide Number Placeholder 3">
            <a:extLst>
              <a:ext uri="{FF2B5EF4-FFF2-40B4-BE49-F238E27FC236}">
                <a16:creationId xmlns:a16="http://schemas.microsoft.com/office/drawing/2014/main" id="{8558D6CB-A737-1AC7-3A9D-110EB5E2E13E}"/>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CD1318A-339D-4485-8E92-07414A5EFABE}" type="slidenum">
              <a:rPr kumimoji="0" lang="en-CA" sz="800" b="1"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CA" sz="800" b="1" i="0" u="none" strike="noStrike" kern="1200" cap="none" spc="0" normalizeH="0" baseline="0" noProof="0">
              <a:ln>
                <a:noFill/>
              </a:ln>
              <a:solidFill>
                <a:prstClr val="white"/>
              </a:solidFill>
              <a:effectLst/>
              <a:uLnTx/>
              <a:uFillTx/>
              <a:latin typeface="Century Gothic"/>
              <a:ea typeface="+mn-ea"/>
              <a:cs typeface="+mn-cs"/>
            </a:endParaRPr>
          </a:p>
        </p:txBody>
      </p:sp>
      <p:sp>
        <p:nvSpPr>
          <p:cNvPr id="6" name="Text Placeholder 7">
            <a:extLst>
              <a:ext uri="{FF2B5EF4-FFF2-40B4-BE49-F238E27FC236}">
                <a16:creationId xmlns:a16="http://schemas.microsoft.com/office/drawing/2014/main" id="{E4BA200B-D32D-3B11-1F71-D12D8E9C6749}"/>
              </a:ext>
            </a:extLst>
          </p:cNvPr>
          <p:cNvSpPr txBox="1">
            <a:spLocks/>
          </p:cNvSpPr>
          <p:nvPr/>
        </p:nvSpPr>
        <p:spPr>
          <a:xfrm>
            <a:off x="9678643" y="1721507"/>
            <a:ext cx="2208557" cy="3388375"/>
          </a:xfrm>
          <a:prstGeom prst="rect">
            <a:avLst/>
          </a:prstGeom>
        </p:spPr>
        <p:txBody>
          <a:bodyPr vert="horz" lIns="91440" tIns="45720" rIns="91440" bIns="45720" rtlCol="0" anchor="t">
            <a:noAutofit/>
          </a:bodyPr>
          <a:lstStyle>
            <a:lvl1pPr marL="285750" indent="-285750" algn="l" defTabSz="914400" rtl="0" eaLnBrk="1" latinLnBrk="0" hangingPunct="1">
              <a:lnSpc>
                <a:spcPct val="100000"/>
              </a:lnSpc>
              <a:spcBef>
                <a:spcPts val="1000"/>
              </a:spcBef>
              <a:spcAft>
                <a:spcPts val="0"/>
              </a:spcAft>
              <a:buClr>
                <a:schemeClr val="accent1"/>
              </a:buClr>
              <a:buFont typeface="Wingdings" pitchFamily="2" charset="2"/>
              <a:buChar char="§"/>
              <a:defRPr sz="1800" kern="1200">
                <a:solidFill>
                  <a:schemeClr val="tx2"/>
                </a:solidFill>
                <a:latin typeface="+mn-lt"/>
                <a:ea typeface="+mn-ea"/>
                <a:cs typeface="+mn-cs"/>
              </a:defRPr>
            </a:lvl1pPr>
            <a:lvl2pPr marL="628650" indent="-17145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1" indent="-285750" defTabSz="914400" rtl="0" eaLnBrk="1" fontAlgn="auto" latinLnBrk="0" hangingPunct="1">
              <a:lnSpc>
                <a:spcPct val="90000"/>
              </a:lnSpc>
              <a:spcBef>
                <a:spcPts val="600"/>
              </a:spcBef>
              <a:spcAft>
                <a:spcPts val="0"/>
              </a:spcAft>
              <a:buClr>
                <a:srgbClr val="075384"/>
              </a:buClr>
              <a:buSzTx/>
              <a:buFont typeface="Wingdings" panose="05000000000000000000" pitchFamily="2" charset="2"/>
              <a:buChar char="§"/>
              <a:tabLst/>
              <a:defRPr/>
            </a:pPr>
            <a:r>
              <a:rPr lang="en-US" sz="1400" dirty="0">
                <a:solidFill>
                  <a:srgbClr val="E7E6E6">
                    <a:lumMod val="25000"/>
                  </a:srgbClr>
                </a:solidFill>
                <a:latin typeface="Calibri"/>
              </a:rPr>
              <a:t>Following excellent H1 2025 drilling results, an aggressive campaign of continued drilling will be ongoing throughout at least the remainder of 2025 </a:t>
            </a:r>
          </a:p>
          <a:p>
            <a:pPr marL="285750" marR="0" lvl="1" indent="-285750" algn="ctr" defTabSz="914400" rtl="0" eaLnBrk="1" fontAlgn="auto" latinLnBrk="0" hangingPunct="1">
              <a:lnSpc>
                <a:spcPct val="90000"/>
              </a:lnSpc>
              <a:spcBef>
                <a:spcPts val="600"/>
              </a:spcBef>
              <a:spcAft>
                <a:spcPts val="0"/>
              </a:spcAft>
              <a:buClr>
                <a:srgbClr val="075384"/>
              </a:buClr>
              <a:buSzTx/>
              <a:buFont typeface="Wingdings" panose="05000000000000000000" pitchFamily="2" charset="2"/>
              <a:buChar char="§"/>
              <a:tabLst/>
              <a:defRPr/>
            </a:pPr>
            <a:endParaRPr kumimoji="0" lang="en-US" sz="1400" b="0" i="0" u="none" strike="noStrike" kern="1200" cap="none" spc="0" normalizeH="0" baseline="0" noProof="0" dirty="0">
              <a:ln>
                <a:noFill/>
              </a:ln>
              <a:solidFill>
                <a:srgbClr val="E7E6E6">
                  <a:lumMod val="25000"/>
                </a:srgbClr>
              </a:solidFill>
              <a:effectLst/>
              <a:uLnTx/>
              <a:uFillTx/>
              <a:latin typeface="Calibri"/>
              <a:ea typeface="+mn-ea"/>
              <a:cs typeface="+mn-cs"/>
            </a:endParaRPr>
          </a:p>
          <a:p>
            <a:pPr marL="285750" marR="0" lvl="1" indent="-285750" defTabSz="914400" rtl="0" eaLnBrk="1" fontAlgn="auto" latinLnBrk="0" hangingPunct="1">
              <a:lnSpc>
                <a:spcPct val="90000"/>
              </a:lnSpc>
              <a:spcBef>
                <a:spcPts val="600"/>
              </a:spcBef>
              <a:spcAft>
                <a:spcPts val="0"/>
              </a:spcAft>
              <a:buClr>
                <a:srgbClr val="075384"/>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E7E6E6">
                    <a:lumMod val="25000"/>
                  </a:srgbClr>
                </a:solidFill>
                <a:effectLst/>
                <a:uLnTx/>
                <a:uFillTx/>
                <a:latin typeface="Calibri"/>
                <a:ea typeface="+mn-ea"/>
                <a:cs typeface="+mn-cs"/>
              </a:rPr>
              <a:t>Drilling will focus on conversion of Resources and testing for further continuations of mineralization </a:t>
            </a:r>
          </a:p>
          <a:p>
            <a:pPr marL="0" marR="0" lvl="1" indent="0" algn="l" defTabSz="914400" rtl="0" eaLnBrk="1" fontAlgn="auto" latinLnBrk="0" hangingPunct="1">
              <a:lnSpc>
                <a:spcPct val="90000"/>
              </a:lnSpc>
              <a:spcBef>
                <a:spcPts val="600"/>
              </a:spcBef>
              <a:spcAft>
                <a:spcPts val="0"/>
              </a:spcAft>
              <a:buClr>
                <a:srgbClr val="075384"/>
              </a:buClr>
              <a:buSzTx/>
              <a:buFont typeface="Arial" panose="020B0604020202020204" pitchFamily="34" charset="0"/>
              <a:buNone/>
              <a:tabLst/>
              <a:defRPr/>
            </a:pPr>
            <a:endParaRPr kumimoji="0" lang="en-CA" sz="1400" b="0" i="0" u="none" strike="noStrike" kern="1200" cap="none" spc="0" normalizeH="0" baseline="0" noProof="0" dirty="0">
              <a:ln>
                <a:noFill/>
              </a:ln>
              <a:solidFill>
                <a:srgbClr val="E7E6E6">
                  <a:lumMod val="25000"/>
                </a:srgbClr>
              </a:solidFill>
              <a:effectLst/>
              <a:uLnTx/>
              <a:uFillTx/>
              <a:latin typeface="Calibri"/>
              <a:ea typeface="+mn-ea"/>
              <a:cs typeface="+mn-cs"/>
            </a:endParaRPr>
          </a:p>
          <a:p>
            <a:pPr marL="285750" marR="0" lvl="1" indent="-285750" algn="l" defTabSz="914400" rtl="0" eaLnBrk="1" fontAlgn="auto" latinLnBrk="0" hangingPunct="1">
              <a:lnSpc>
                <a:spcPct val="90000"/>
              </a:lnSpc>
              <a:spcBef>
                <a:spcPts val="600"/>
              </a:spcBef>
              <a:spcAft>
                <a:spcPts val="0"/>
              </a:spcAft>
              <a:buClr>
                <a:srgbClr val="075384"/>
              </a:buClr>
              <a:buSzTx/>
              <a:buFont typeface="Wingdings" pitchFamily="2" charset="2"/>
              <a:buChar char="§"/>
              <a:tabLst/>
              <a:defRPr/>
            </a:pPr>
            <a:endParaRPr kumimoji="0" lang="en-CA" sz="1400" b="0" i="0" u="none" strike="noStrike" kern="1200" cap="none" spc="0" normalizeH="0" baseline="0" noProof="0" dirty="0">
              <a:ln>
                <a:noFill/>
              </a:ln>
              <a:solidFill>
                <a:srgbClr val="E7E6E6">
                  <a:lumMod val="25000"/>
                </a:srgbClr>
              </a:solidFill>
              <a:effectLst/>
              <a:uLnTx/>
              <a:uFillTx/>
              <a:latin typeface="Calibri"/>
              <a:ea typeface="+mn-ea"/>
              <a:cs typeface="+mn-cs"/>
            </a:endParaRPr>
          </a:p>
        </p:txBody>
      </p:sp>
      <p:pic>
        <p:nvPicPr>
          <p:cNvPr id="7" name="Picture 6" descr="A chart with colorful lines and stars&#10;&#10;AI-generated content may be incorrect.">
            <a:extLst>
              <a:ext uri="{FF2B5EF4-FFF2-40B4-BE49-F238E27FC236}">
                <a16:creationId xmlns:a16="http://schemas.microsoft.com/office/drawing/2014/main" id="{20F91FDF-178F-D987-C33B-5E701149A14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77362" y="715829"/>
            <a:ext cx="8601281" cy="5985701"/>
          </a:xfrm>
          <a:prstGeom prst="rect">
            <a:avLst/>
          </a:prstGeom>
        </p:spPr>
      </p:pic>
      <p:sp>
        <p:nvSpPr>
          <p:cNvPr id="3" name="TextBox 2">
            <a:extLst>
              <a:ext uri="{FF2B5EF4-FFF2-40B4-BE49-F238E27FC236}">
                <a16:creationId xmlns:a16="http://schemas.microsoft.com/office/drawing/2014/main" id="{E888A0E7-881F-2724-9D16-6CA38D70E724}"/>
              </a:ext>
            </a:extLst>
          </p:cNvPr>
          <p:cNvSpPr txBox="1"/>
          <p:nvPr/>
        </p:nvSpPr>
        <p:spPr>
          <a:xfrm>
            <a:off x="5909095" y="2026121"/>
            <a:ext cx="862641" cy="369332"/>
          </a:xfrm>
          <a:prstGeom prst="rect">
            <a:avLst/>
          </a:prstGeom>
          <a:noFill/>
        </p:spPr>
        <p:txBody>
          <a:bodyPr wrap="square" rtlCol="0">
            <a:spAutoFit/>
          </a:bodyPr>
          <a:lstStyle/>
          <a:p>
            <a:r>
              <a:rPr lang="en-CA" b="1" dirty="0"/>
              <a:t>150m</a:t>
            </a:r>
          </a:p>
        </p:txBody>
      </p:sp>
      <p:cxnSp>
        <p:nvCxnSpPr>
          <p:cNvPr id="8" name="Straight Arrow Connector 7">
            <a:extLst>
              <a:ext uri="{FF2B5EF4-FFF2-40B4-BE49-F238E27FC236}">
                <a16:creationId xmlns:a16="http://schemas.microsoft.com/office/drawing/2014/main" id="{9C15EB1D-5B9A-6786-95FB-3CBD1349452B}"/>
              </a:ext>
            </a:extLst>
          </p:cNvPr>
          <p:cNvCxnSpPr/>
          <p:nvPr/>
        </p:nvCxnSpPr>
        <p:spPr>
          <a:xfrm>
            <a:off x="5978106" y="1721507"/>
            <a:ext cx="0" cy="978561"/>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27540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F2C93-F2AB-61B9-D918-187748EA4672}"/>
            </a:ext>
          </a:extLst>
        </p:cNvPr>
        <p:cNvGrpSpPr/>
        <p:nvPr/>
      </p:nvGrpSpPr>
      <p:grpSpPr>
        <a:xfrm>
          <a:off x="0" y="0"/>
          <a:ext cx="0" cy="0"/>
          <a:chOff x="0" y="0"/>
          <a:chExt cx="0" cy="0"/>
        </a:xfrm>
      </p:grpSpPr>
      <p:sp>
        <p:nvSpPr>
          <p:cNvPr id="14" name="Text Placeholder 6">
            <a:extLst>
              <a:ext uri="{FF2B5EF4-FFF2-40B4-BE49-F238E27FC236}">
                <a16:creationId xmlns:a16="http://schemas.microsoft.com/office/drawing/2014/main" id="{0F18A689-057C-507D-E69C-C8DC9F540FC7}"/>
              </a:ext>
            </a:extLst>
          </p:cNvPr>
          <p:cNvSpPr txBox="1">
            <a:spLocks/>
          </p:cNvSpPr>
          <p:nvPr/>
        </p:nvSpPr>
        <p:spPr>
          <a:xfrm>
            <a:off x="300038" y="809978"/>
            <a:ext cx="11591924" cy="3997153"/>
          </a:xfrm>
          <a:prstGeom prst="rect">
            <a:avLst/>
          </a:prstGeom>
          <a:solidFill>
            <a:schemeClr val="bg1"/>
          </a:solidFill>
          <a:ln w="9525">
            <a:solidFill>
              <a:schemeClr val="bg1">
                <a:lumMod val="95000"/>
              </a:schemeClr>
            </a:solidFill>
          </a:ln>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CA" b="1" dirty="0">
              <a:solidFill>
                <a:schemeClr val="bg2">
                  <a:lumMod val="25000"/>
                </a:schemeClr>
              </a:solidFill>
              <a:latin typeface="+mj-lt"/>
            </a:endParaRPr>
          </a:p>
        </p:txBody>
      </p:sp>
      <p:sp>
        <p:nvSpPr>
          <p:cNvPr id="2" name="Title 1">
            <a:extLst>
              <a:ext uri="{FF2B5EF4-FFF2-40B4-BE49-F238E27FC236}">
                <a16:creationId xmlns:a16="http://schemas.microsoft.com/office/drawing/2014/main" id="{7C826DD8-5FA0-233F-B7A2-35D9D268419A}"/>
              </a:ext>
            </a:extLst>
          </p:cNvPr>
          <p:cNvSpPr>
            <a:spLocks noGrp="1"/>
          </p:cNvSpPr>
          <p:nvPr>
            <p:ph type="title"/>
          </p:nvPr>
        </p:nvSpPr>
        <p:spPr>
          <a:xfrm>
            <a:off x="300038" y="264559"/>
            <a:ext cx="6118179" cy="469900"/>
          </a:xfrm>
        </p:spPr>
        <p:txBody>
          <a:bodyPr/>
          <a:lstStyle/>
          <a:p>
            <a:r>
              <a:rPr lang="en-US" dirty="0"/>
              <a:t>Guidance &amp; 5 Year Outlook</a:t>
            </a:r>
            <a:endParaRPr lang="en-CA" dirty="0"/>
          </a:p>
        </p:txBody>
      </p:sp>
      <p:sp>
        <p:nvSpPr>
          <p:cNvPr id="5" name="Slide Number Placeholder 4">
            <a:extLst>
              <a:ext uri="{FF2B5EF4-FFF2-40B4-BE49-F238E27FC236}">
                <a16:creationId xmlns:a16="http://schemas.microsoft.com/office/drawing/2014/main" id="{2147936A-3258-253B-371C-36DBEEC41EEA}"/>
              </a:ext>
            </a:extLst>
          </p:cNvPr>
          <p:cNvSpPr>
            <a:spLocks noGrp="1"/>
          </p:cNvSpPr>
          <p:nvPr>
            <p:ph type="sldNum" sz="quarter" idx="4"/>
          </p:nvPr>
        </p:nvSpPr>
        <p:spPr>
          <a:xfrm>
            <a:off x="300038" y="6498448"/>
            <a:ext cx="309562" cy="203082"/>
          </a:xfrm>
        </p:spPr>
        <p:txBody>
          <a:bodyPr/>
          <a:lstStyle/>
          <a:p>
            <a:fld id="{2CD1318A-339D-4485-8E92-07414A5EFABE}" type="slidenum">
              <a:rPr lang="en-CA" smtClean="0"/>
              <a:pPr/>
              <a:t>12</a:t>
            </a:fld>
            <a:endParaRPr lang="en-CA" dirty="0"/>
          </a:p>
        </p:txBody>
      </p:sp>
      <p:sp>
        <p:nvSpPr>
          <p:cNvPr id="12" name="Text Placeholder 6">
            <a:extLst>
              <a:ext uri="{FF2B5EF4-FFF2-40B4-BE49-F238E27FC236}">
                <a16:creationId xmlns:a16="http://schemas.microsoft.com/office/drawing/2014/main" id="{C9BBD07E-7E25-CBDF-272E-E63BC2EC407E}"/>
              </a:ext>
            </a:extLst>
          </p:cNvPr>
          <p:cNvSpPr txBox="1">
            <a:spLocks/>
          </p:cNvSpPr>
          <p:nvPr/>
        </p:nvSpPr>
        <p:spPr>
          <a:xfrm>
            <a:off x="609600" y="6498448"/>
            <a:ext cx="3487220" cy="344265"/>
          </a:xfrm>
          <a:prstGeom prst="rect">
            <a:avLst/>
          </a:prstGeom>
          <a:noFill/>
        </p:spPr>
        <p:txBody>
          <a:bodyPr vert="horz" lIns="91440" tIns="45720" rIns="91440" bIns="45720" rtlCol="0" anchor="b">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lgn="l">
              <a:buFont typeface="+mj-lt"/>
              <a:buAutoNum type="arabicPeriod"/>
            </a:pPr>
            <a:r>
              <a:rPr lang="en-US" sz="900" dirty="0">
                <a:solidFill>
                  <a:schemeClr val="bg1">
                    <a:lumMod val="65000"/>
                  </a:schemeClr>
                </a:solidFill>
                <a:latin typeface="+mj-lt"/>
              </a:rPr>
              <a:t>Non-IFRS Measure</a:t>
            </a:r>
          </a:p>
          <a:p>
            <a:pPr algn="l"/>
            <a:r>
              <a:rPr lang="en-US" sz="900" dirty="0">
                <a:solidFill>
                  <a:schemeClr val="bg1">
                    <a:lumMod val="65000"/>
                  </a:schemeClr>
                </a:solidFill>
                <a:latin typeface="+mj-lt"/>
              </a:rPr>
              <a:t>^    Excludes capitalized stripping costs</a:t>
            </a:r>
          </a:p>
          <a:p>
            <a:pPr algn="l"/>
            <a:r>
              <a:rPr lang="en-US" sz="900" dirty="0">
                <a:solidFill>
                  <a:schemeClr val="bg1">
                    <a:lumMod val="65000"/>
                  </a:schemeClr>
                </a:solidFill>
                <a:latin typeface="+mj-lt"/>
              </a:rPr>
              <a:t>*     Includes </a:t>
            </a:r>
            <a:r>
              <a:rPr lang="en-US" sz="900" dirty="0" err="1">
                <a:solidFill>
                  <a:schemeClr val="bg1">
                    <a:lumMod val="65000"/>
                  </a:schemeClr>
                </a:solidFill>
                <a:latin typeface="+mj-lt"/>
              </a:rPr>
              <a:t>Nkran</a:t>
            </a:r>
            <a:r>
              <a:rPr lang="en-US" sz="900" dirty="0">
                <a:solidFill>
                  <a:schemeClr val="bg1">
                    <a:lumMod val="65000"/>
                  </a:schemeClr>
                </a:solidFill>
                <a:latin typeface="+mj-lt"/>
              </a:rPr>
              <a:t> stripping costs.</a:t>
            </a:r>
          </a:p>
        </p:txBody>
      </p:sp>
      <p:graphicFrame>
        <p:nvGraphicFramePr>
          <p:cNvPr id="13" name="Chart 12">
            <a:extLst>
              <a:ext uri="{FF2B5EF4-FFF2-40B4-BE49-F238E27FC236}">
                <a16:creationId xmlns:a16="http://schemas.microsoft.com/office/drawing/2014/main" id="{FB40F0D9-2A93-4F27-8A4B-EBA5308BDA21}"/>
              </a:ext>
            </a:extLst>
          </p:cNvPr>
          <p:cNvGraphicFramePr>
            <a:graphicFrameLocks/>
          </p:cNvGraphicFramePr>
          <p:nvPr>
            <p:extLst>
              <p:ext uri="{D42A27DB-BD31-4B8C-83A1-F6EECF244321}">
                <p14:modId xmlns:p14="http://schemas.microsoft.com/office/powerpoint/2010/main" val="1535712956"/>
              </p:ext>
            </p:extLst>
          </p:nvPr>
        </p:nvGraphicFramePr>
        <p:xfrm>
          <a:off x="781235" y="809978"/>
          <a:ext cx="11189098" cy="4190713"/>
        </p:xfrm>
        <a:graphic>
          <a:graphicData uri="http://schemas.openxmlformats.org/drawingml/2006/chart">
            <c:chart xmlns:c="http://schemas.openxmlformats.org/drawingml/2006/chart" xmlns:r="http://schemas.openxmlformats.org/officeDocument/2006/relationships" r:id="rId3"/>
          </a:graphicData>
        </a:graphic>
      </p:graphicFrame>
      <p:grpSp>
        <p:nvGrpSpPr>
          <p:cNvPr id="21" name="Group 20">
            <a:extLst>
              <a:ext uri="{FF2B5EF4-FFF2-40B4-BE49-F238E27FC236}">
                <a16:creationId xmlns:a16="http://schemas.microsoft.com/office/drawing/2014/main" id="{78569889-A5CB-BC30-A22E-6767FEBC7CEC}"/>
              </a:ext>
            </a:extLst>
          </p:cNvPr>
          <p:cNvGrpSpPr/>
          <p:nvPr/>
        </p:nvGrpSpPr>
        <p:grpSpPr>
          <a:xfrm>
            <a:off x="7975570" y="409304"/>
            <a:ext cx="2845235" cy="180412"/>
            <a:chOff x="7975570" y="409304"/>
            <a:chExt cx="2845235" cy="180412"/>
          </a:xfrm>
        </p:grpSpPr>
        <p:sp>
          <p:nvSpPr>
            <p:cNvPr id="15" name="Text Placeholder 6">
              <a:extLst>
                <a:ext uri="{FF2B5EF4-FFF2-40B4-BE49-F238E27FC236}">
                  <a16:creationId xmlns:a16="http://schemas.microsoft.com/office/drawing/2014/main" id="{9ADF6929-BA74-8C34-FAFA-FB8168762AB8}"/>
                </a:ext>
              </a:extLst>
            </p:cNvPr>
            <p:cNvSpPr txBox="1">
              <a:spLocks/>
            </p:cNvSpPr>
            <p:nvPr/>
          </p:nvSpPr>
          <p:spPr>
            <a:xfrm>
              <a:off x="7975570" y="409304"/>
              <a:ext cx="2845235" cy="180412"/>
            </a:xfrm>
            <a:prstGeom prst="rect">
              <a:avLst/>
            </a:prstGeom>
            <a:noFill/>
          </p:spPr>
          <p:txBody>
            <a:bodyPr vert="horz" lIns="91440" tIns="45720" rIns="91440" bIns="45720" numCol="2"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lgn="l">
                <a:buFont typeface="Arial" panose="020B0604020202020204" pitchFamily="34" charset="0"/>
                <a:buChar char="•"/>
              </a:pPr>
              <a:r>
                <a:rPr lang="en-US" sz="1000" dirty="0">
                  <a:solidFill>
                    <a:schemeClr val="bg2">
                      <a:lumMod val="25000"/>
                    </a:schemeClr>
                  </a:solidFill>
                  <a:latin typeface="+mj-lt"/>
                </a:rPr>
                <a:t>AISC</a:t>
              </a:r>
            </a:p>
            <a:p>
              <a:pPr marL="228600" indent="-228600" algn="l">
                <a:buFont typeface="Arial" panose="020B0604020202020204" pitchFamily="34" charset="0"/>
                <a:buChar char="•"/>
              </a:pPr>
              <a:r>
                <a:rPr lang="en-US" sz="1000" dirty="0">
                  <a:solidFill>
                    <a:schemeClr val="bg2">
                      <a:lumMod val="25000"/>
                    </a:schemeClr>
                  </a:solidFill>
                  <a:latin typeface="+mj-lt"/>
                </a:rPr>
                <a:t>Gold Production</a:t>
              </a:r>
            </a:p>
          </p:txBody>
        </p:sp>
        <p:sp>
          <p:nvSpPr>
            <p:cNvPr id="16" name="Text Placeholder 6">
              <a:extLst>
                <a:ext uri="{FF2B5EF4-FFF2-40B4-BE49-F238E27FC236}">
                  <a16:creationId xmlns:a16="http://schemas.microsoft.com/office/drawing/2014/main" id="{C25C63BD-0BB3-85EE-AFA2-490E888A5ECE}"/>
                </a:ext>
              </a:extLst>
            </p:cNvPr>
            <p:cNvSpPr txBox="1">
              <a:spLocks/>
            </p:cNvSpPr>
            <p:nvPr/>
          </p:nvSpPr>
          <p:spPr>
            <a:xfrm>
              <a:off x="8041077" y="454802"/>
              <a:ext cx="89768" cy="89414"/>
            </a:xfrm>
            <a:prstGeom prst="rect">
              <a:avLst/>
            </a:prstGeom>
            <a:solidFill>
              <a:schemeClr val="accent6">
                <a:lumMod val="40000"/>
                <a:lumOff val="60000"/>
              </a:schemeClr>
            </a:solidFill>
            <a:ln>
              <a:noFill/>
            </a:ln>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CA" sz="1400" dirty="0">
                <a:solidFill>
                  <a:schemeClr val="bg1"/>
                </a:solidFill>
                <a:latin typeface="+mj-lt"/>
              </a:endParaRPr>
            </a:p>
          </p:txBody>
        </p:sp>
        <p:sp>
          <p:nvSpPr>
            <p:cNvPr id="20" name="Text Placeholder 6">
              <a:extLst>
                <a:ext uri="{FF2B5EF4-FFF2-40B4-BE49-F238E27FC236}">
                  <a16:creationId xmlns:a16="http://schemas.microsoft.com/office/drawing/2014/main" id="{93118E01-11A6-C671-5E23-F3F3DDE10BEA}"/>
                </a:ext>
              </a:extLst>
            </p:cNvPr>
            <p:cNvSpPr txBox="1">
              <a:spLocks/>
            </p:cNvSpPr>
            <p:nvPr/>
          </p:nvSpPr>
          <p:spPr>
            <a:xfrm>
              <a:off x="9382197" y="454802"/>
              <a:ext cx="89768" cy="89414"/>
            </a:xfrm>
            <a:prstGeom prst="rect">
              <a:avLst/>
            </a:prstGeom>
            <a:solidFill>
              <a:schemeClr val="accent2"/>
            </a:solidFill>
            <a:ln>
              <a:noFill/>
            </a:ln>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CA" sz="1400" dirty="0">
                <a:solidFill>
                  <a:schemeClr val="bg1"/>
                </a:solidFill>
                <a:latin typeface="+mj-lt"/>
              </a:endParaRPr>
            </a:p>
          </p:txBody>
        </p:sp>
      </p:grpSp>
      <p:graphicFrame>
        <p:nvGraphicFramePr>
          <p:cNvPr id="22" name="Table 21">
            <a:extLst>
              <a:ext uri="{FF2B5EF4-FFF2-40B4-BE49-F238E27FC236}">
                <a16:creationId xmlns:a16="http://schemas.microsoft.com/office/drawing/2014/main" id="{19F1CCA0-ADFF-88F2-F0AB-D5A26FE51A68}"/>
              </a:ext>
            </a:extLst>
          </p:cNvPr>
          <p:cNvGraphicFramePr>
            <a:graphicFrameLocks noGrp="1"/>
          </p:cNvGraphicFramePr>
          <p:nvPr>
            <p:extLst>
              <p:ext uri="{D42A27DB-BD31-4B8C-83A1-F6EECF244321}">
                <p14:modId xmlns:p14="http://schemas.microsoft.com/office/powerpoint/2010/main" val="3874810616"/>
              </p:ext>
            </p:extLst>
          </p:nvPr>
        </p:nvGraphicFramePr>
        <p:xfrm>
          <a:off x="221667" y="4882582"/>
          <a:ext cx="10893175" cy="1458686"/>
        </p:xfrm>
        <a:graphic>
          <a:graphicData uri="http://schemas.openxmlformats.org/drawingml/2006/table">
            <a:tbl>
              <a:tblPr firstRow="1" firstCol="1" bandRow="1">
                <a:tableStyleId>{5C22544A-7EE6-4342-B048-85BDC9FD1C3A}</a:tableStyleId>
              </a:tblPr>
              <a:tblGrid>
                <a:gridCol w="1127739">
                  <a:extLst>
                    <a:ext uri="{9D8B030D-6E8A-4147-A177-3AD203B41FA5}">
                      <a16:colId xmlns:a16="http://schemas.microsoft.com/office/drawing/2014/main" val="2283883435"/>
                    </a:ext>
                  </a:extLst>
                </a:gridCol>
                <a:gridCol w="514905">
                  <a:extLst>
                    <a:ext uri="{9D8B030D-6E8A-4147-A177-3AD203B41FA5}">
                      <a16:colId xmlns:a16="http://schemas.microsoft.com/office/drawing/2014/main" val="1628931932"/>
                    </a:ext>
                  </a:extLst>
                </a:gridCol>
                <a:gridCol w="1463192">
                  <a:extLst>
                    <a:ext uri="{9D8B030D-6E8A-4147-A177-3AD203B41FA5}">
                      <a16:colId xmlns:a16="http://schemas.microsoft.com/office/drawing/2014/main" val="451205581"/>
                    </a:ext>
                  </a:extLst>
                </a:gridCol>
                <a:gridCol w="1706136">
                  <a:extLst>
                    <a:ext uri="{9D8B030D-6E8A-4147-A177-3AD203B41FA5}">
                      <a16:colId xmlns:a16="http://schemas.microsoft.com/office/drawing/2014/main" val="877869192"/>
                    </a:ext>
                  </a:extLst>
                </a:gridCol>
                <a:gridCol w="1961965">
                  <a:extLst>
                    <a:ext uri="{9D8B030D-6E8A-4147-A177-3AD203B41FA5}">
                      <a16:colId xmlns:a16="http://schemas.microsoft.com/office/drawing/2014/main" val="2629998745"/>
                    </a:ext>
                  </a:extLst>
                </a:gridCol>
                <a:gridCol w="2006353">
                  <a:extLst>
                    <a:ext uri="{9D8B030D-6E8A-4147-A177-3AD203B41FA5}">
                      <a16:colId xmlns:a16="http://schemas.microsoft.com/office/drawing/2014/main" val="3734889678"/>
                    </a:ext>
                  </a:extLst>
                </a:gridCol>
                <a:gridCol w="2112885">
                  <a:extLst>
                    <a:ext uri="{9D8B030D-6E8A-4147-A177-3AD203B41FA5}">
                      <a16:colId xmlns:a16="http://schemas.microsoft.com/office/drawing/2014/main" val="103413905"/>
                    </a:ext>
                  </a:extLst>
                </a:gridCol>
              </a:tblGrid>
              <a:tr h="226423">
                <a:tc>
                  <a:txBody>
                    <a:bodyPr/>
                    <a:lstStyle/>
                    <a:p>
                      <a:endParaRPr lang="en-CA" sz="1100" dirty="0">
                        <a:solidFill>
                          <a:schemeClr val="accent1"/>
                        </a:solidFill>
                        <a:effectLst/>
                        <a:latin typeface="+mj-lt"/>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100" dirty="0">
                          <a:solidFill>
                            <a:schemeClr val="accent1"/>
                          </a:solidFill>
                          <a:effectLst/>
                          <a:latin typeface="+mj-lt"/>
                        </a:rPr>
                        <a:t>Units</a:t>
                      </a:r>
                      <a:endParaRPr lang="en-CA" sz="1100" dirty="0">
                        <a:solidFill>
                          <a:schemeClr val="accent1"/>
                        </a:solidFill>
                        <a:effectLst/>
                        <a:latin typeface="+mj-lt"/>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100" dirty="0">
                          <a:solidFill>
                            <a:schemeClr val="accent1"/>
                          </a:solidFill>
                          <a:effectLst/>
                          <a:latin typeface="+mj-lt"/>
                        </a:rPr>
                        <a:t>2025</a:t>
                      </a:r>
                      <a:endParaRPr lang="en-CA" sz="1100" dirty="0">
                        <a:solidFill>
                          <a:schemeClr val="accent1"/>
                        </a:solidFill>
                        <a:effectLst/>
                        <a:latin typeface="+mj-lt"/>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100" dirty="0">
                          <a:solidFill>
                            <a:schemeClr val="accent1"/>
                          </a:solidFill>
                          <a:effectLst/>
                          <a:latin typeface="+mj-lt"/>
                        </a:rPr>
                        <a:t>2026</a:t>
                      </a:r>
                      <a:endParaRPr lang="en-CA" sz="1100" dirty="0">
                        <a:solidFill>
                          <a:schemeClr val="accent1"/>
                        </a:solidFill>
                        <a:effectLst/>
                        <a:latin typeface="+mj-lt"/>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100" dirty="0">
                          <a:solidFill>
                            <a:schemeClr val="accent1"/>
                          </a:solidFill>
                          <a:effectLst/>
                          <a:latin typeface="+mj-lt"/>
                        </a:rPr>
                        <a:t>2027</a:t>
                      </a:r>
                      <a:endParaRPr lang="en-CA" sz="1100" dirty="0">
                        <a:solidFill>
                          <a:schemeClr val="accent1"/>
                        </a:solidFill>
                        <a:effectLst/>
                        <a:latin typeface="+mj-lt"/>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100" dirty="0">
                          <a:solidFill>
                            <a:schemeClr val="accent1"/>
                          </a:solidFill>
                          <a:effectLst/>
                          <a:latin typeface="+mj-lt"/>
                        </a:rPr>
                        <a:t>2028</a:t>
                      </a:r>
                      <a:endParaRPr lang="en-CA" sz="1100" dirty="0">
                        <a:solidFill>
                          <a:schemeClr val="accent1"/>
                        </a:solidFill>
                        <a:effectLst/>
                        <a:latin typeface="+mj-lt"/>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100" dirty="0">
                          <a:solidFill>
                            <a:schemeClr val="accent1"/>
                          </a:solidFill>
                          <a:effectLst/>
                          <a:latin typeface="+mj-lt"/>
                        </a:rPr>
                        <a:t>2029</a:t>
                      </a:r>
                      <a:endParaRPr lang="en-CA" sz="1100" dirty="0">
                        <a:solidFill>
                          <a:schemeClr val="accent1"/>
                        </a:solidFill>
                        <a:effectLst/>
                        <a:latin typeface="+mj-lt"/>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6154650"/>
                  </a:ext>
                </a:extLst>
              </a:tr>
              <a:tr h="226423">
                <a:tc>
                  <a:txBody>
                    <a:bodyPr/>
                    <a:lstStyle/>
                    <a:p>
                      <a:r>
                        <a:rPr lang="en-AU" sz="1100" dirty="0">
                          <a:solidFill>
                            <a:schemeClr val="accent1"/>
                          </a:solidFill>
                          <a:effectLst/>
                          <a:latin typeface="+mj-lt"/>
                        </a:rPr>
                        <a:t>Gold Production</a:t>
                      </a:r>
                      <a:endParaRPr lang="en-CA" sz="1100" dirty="0">
                        <a:solidFill>
                          <a:schemeClr val="accent1"/>
                        </a:solidFill>
                        <a:effectLst/>
                        <a:latin typeface="+mj-lt"/>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100" dirty="0" err="1">
                          <a:solidFill>
                            <a:schemeClr val="bg2">
                              <a:lumMod val="25000"/>
                            </a:schemeClr>
                          </a:solidFill>
                          <a:effectLst/>
                        </a:rPr>
                        <a:t>koz</a:t>
                      </a:r>
                      <a:endParaRPr lang="en-CA" sz="11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100" dirty="0">
                          <a:solidFill>
                            <a:schemeClr val="bg2">
                              <a:lumMod val="25000"/>
                            </a:schemeClr>
                          </a:solidFill>
                          <a:effectLst/>
                        </a:rPr>
                        <a:t>130-150</a:t>
                      </a:r>
                      <a:endParaRPr lang="en-CA" sz="11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AU" sz="1100" dirty="0">
                          <a:solidFill>
                            <a:schemeClr val="bg2">
                              <a:lumMod val="25000"/>
                            </a:schemeClr>
                          </a:solidFill>
                          <a:effectLst/>
                        </a:rPr>
                        <a:t>180-210</a:t>
                      </a:r>
                      <a:endParaRPr lang="en-CA" sz="11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100" dirty="0">
                          <a:solidFill>
                            <a:schemeClr val="bg2">
                              <a:lumMod val="25000"/>
                            </a:schemeClr>
                          </a:solidFill>
                          <a:effectLst/>
                        </a:rPr>
                        <a:t>190-220</a:t>
                      </a:r>
                      <a:endParaRPr lang="en-CA" sz="11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AU" sz="1100" dirty="0">
                          <a:solidFill>
                            <a:schemeClr val="bg2">
                              <a:lumMod val="25000"/>
                            </a:schemeClr>
                          </a:solidFill>
                          <a:effectLst/>
                        </a:rPr>
                        <a:t>210-240</a:t>
                      </a:r>
                      <a:endParaRPr lang="en-CA" sz="11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100" dirty="0">
                          <a:solidFill>
                            <a:schemeClr val="bg2">
                              <a:lumMod val="25000"/>
                            </a:schemeClr>
                          </a:solidFill>
                          <a:effectLst/>
                        </a:rPr>
                        <a:t>230-260</a:t>
                      </a:r>
                      <a:endParaRPr lang="en-CA" sz="11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3945622"/>
                  </a:ext>
                </a:extLst>
              </a:tr>
              <a:tr h="226423">
                <a:tc>
                  <a:txBody>
                    <a:bodyPr/>
                    <a:lstStyle/>
                    <a:p>
                      <a:r>
                        <a:rPr lang="en-US" sz="1100" dirty="0">
                          <a:solidFill>
                            <a:schemeClr val="accent1"/>
                          </a:solidFill>
                          <a:effectLst/>
                          <a:latin typeface="+mj-lt"/>
                        </a:rPr>
                        <a:t>AISC</a:t>
                      </a:r>
                      <a:r>
                        <a:rPr lang="en-US" sz="1100" baseline="30000" dirty="0">
                          <a:solidFill>
                            <a:schemeClr val="accent1"/>
                          </a:solidFill>
                          <a:effectLst/>
                          <a:latin typeface="+mj-lt"/>
                        </a:rPr>
                        <a:t>1</a:t>
                      </a:r>
                      <a:endParaRPr lang="en-CA" sz="1100" dirty="0">
                        <a:solidFill>
                          <a:schemeClr val="accent1"/>
                        </a:solidFill>
                        <a:effectLst/>
                        <a:latin typeface="+mj-lt"/>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100" dirty="0">
                          <a:solidFill>
                            <a:schemeClr val="bg2">
                              <a:lumMod val="25000"/>
                            </a:schemeClr>
                          </a:solidFill>
                          <a:effectLst/>
                        </a:rPr>
                        <a:t>$/oz</a:t>
                      </a:r>
                      <a:endParaRPr lang="en-CA" sz="11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100" dirty="0">
                          <a:solidFill>
                            <a:schemeClr val="bg2">
                              <a:lumMod val="25000"/>
                            </a:schemeClr>
                          </a:solidFill>
                          <a:effectLst/>
                        </a:rPr>
                        <a:t>1,750-1,950 </a:t>
                      </a:r>
                      <a:endParaRPr lang="en-CA" sz="11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AU" sz="1100" dirty="0">
                          <a:solidFill>
                            <a:schemeClr val="bg2">
                              <a:lumMod val="25000"/>
                            </a:schemeClr>
                          </a:solidFill>
                          <a:effectLst/>
                        </a:rPr>
                        <a:t>1,400-1,700 </a:t>
                      </a:r>
                      <a:endParaRPr lang="en-CA" sz="11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100" dirty="0">
                          <a:solidFill>
                            <a:schemeClr val="bg2">
                              <a:lumMod val="25000"/>
                            </a:schemeClr>
                          </a:solidFill>
                          <a:effectLst/>
                        </a:rPr>
                        <a:t>1,300-1,600 </a:t>
                      </a:r>
                      <a:endParaRPr lang="en-CA" sz="11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AU" sz="1100" dirty="0">
                          <a:solidFill>
                            <a:schemeClr val="bg2">
                              <a:lumMod val="25000"/>
                            </a:schemeClr>
                          </a:solidFill>
                          <a:effectLst/>
                        </a:rPr>
                        <a:t>1,200-1,500 </a:t>
                      </a:r>
                      <a:endParaRPr lang="en-CA" sz="11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100">
                          <a:solidFill>
                            <a:schemeClr val="bg2">
                              <a:lumMod val="25000"/>
                            </a:schemeClr>
                          </a:solidFill>
                          <a:effectLst/>
                        </a:rPr>
                        <a:t>1,100-1,400 </a:t>
                      </a:r>
                      <a:endParaRPr lang="en-CA" sz="110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74956831"/>
                  </a:ext>
                </a:extLst>
              </a:tr>
              <a:tr h="226423">
                <a:tc>
                  <a:txBody>
                    <a:bodyPr/>
                    <a:lstStyle/>
                    <a:p>
                      <a:r>
                        <a:rPr lang="en-AU" sz="1100" dirty="0">
                          <a:solidFill>
                            <a:schemeClr val="accent1"/>
                          </a:solidFill>
                          <a:effectLst/>
                          <a:latin typeface="+mj-lt"/>
                        </a:rPr>
                        <a:t>Sustaining Capital^</a:t>
                      </a:r>
                      <a:endParaRPr lang="en-CA" sz="1100" dirty="0">
                        <a:solidFill>
                          <a:schemeClr val="accent1"/>
                        </a:solidFill>
                        <a:effectLst/>
                        <a:latin typeface="+mj-lt"/>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100" dirty="0">
                          <a:solidFill>
                            <a:schemeClr val="bg2">
                              <a:lumMod val="25000"/>
                            </a:schemeClr>
                          </a:solidFill>
                          <a:effectLst/>
                        </a:rPr>
                        <a:t>$M</a:t>
                      </a:r>
                      <a:endParaRPr lang="en-CA" sz="11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100" dirty="0">
                          <a:solidFill>
                            <a:schemeClr val="bg2">
                              <a:lumMod val="25000"/>
                            </a:schemeClr>
                          </a:solidFill>
                          <a:effectLst/>
                        </a:rPr>
                        <a:t>15</a:t>
                      </a:r>
                      <a:endParaRPr lang="en-CA" sz="11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AU" sz="1100" dirty="0">
                          <a:solidFill>
                            <a:schemeClr val="bg2">
                              <a:lumMod val="25000"/>
                            </a:schemeClr>
                          </a:solidFill>
                          <a:effectLst/>
                        </a:rPr>
                        <a:t>13-18</a:t>
                      </a:r>
                      <a:endParaRPr lang="en-CA" sz="11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100" dirty="0">
                          <a:solidFill>
                            <a:schemeClr val="bg2">
                              <a:lumMod val="25000"/>
                            </a:schemeClr>
                          </a:solidFill>
                          <a:effectLst/>
                        </a:rPr>
                        <a:t>10-15</a:t>
                      </a:r>
                      <a:endParaRPr lang="en-CA" sz="11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AU" sz="1100" dirty="0">
                          <a:solidFill>
                            <a:schemeClr val="bg2">
                              <a:lumMod val="25000"/>
                            </a:schemeClr>
                          </a:solidFill>
                          <a:effectLst/>
                        </a:rPr>
                        <a:t>18-23</a:t>
                      </a:r>
                      <a:endParaRPr lang="en-CA" sz="11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100" dirty="0">
                          <a:solidFill>
                            <a:schemeClr val="bg2">
                              <a:lumMod val="25000"/>
                            </a:schemeClr>
                          </a:solidFill>
                          <a:effectLst/>
                        </a:rPr>
                        <a:t>5-10</a:t>
                      </a:r>
                      <a:endParaRPr lang="en-CA" sz="11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78268619"/>
                  </a:ext>
                </a:extLst>
              </a:tr>
              <a:tr h="226423">
                <a:tc>
                  <a:txBody>
                    <a:bodyPr/>
                    <a:lstStyle/>
                    <a:p>
                      <a:r>
                        <a:rPr lang="en-AU" sz="1100" dirty="0">
                          <a:solidFill>
                            <a:schemeClr val="accent1"/>
                          </a:solidFill>
                          <a:effectLst/>
                          <a:latin typeface="+mj-lt"/>
                        </a:rPr>
                        <a:t>Development Capital*</a:t>
                      </a:r>
                      <a:endParaRPr lang="en-CA" sz="1100" dirty="0">
                        <a:solidFill>
                          <a:schemeClr val="accent1"/>
                        </a:solidFill>
                        <a:effectLst/>
                        <a:latin typeface="+mj-lt"/>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100" dirty="0">
                          <a:solidFill>
                            <a:schemeClr val="bg2">
                              <a:lumMod val="25000"/>
                            </a:schemeClr>
                          </a:solidFill>
                          <a:effectLst/>
                        </a:rPr>
                        <a:t>$M</a:t>
                      </a:r>
                      <a:endParaRPr lang="en-CA" sz="11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100" dirty="0">
                          <a:solidFill>
                            <a:schemeClr val="bg2">
                              <a:lumMod val="25000"/>
                            </a:schemeClr>
                          </a:solidFill>
                          <a:effectLst/>
                        </a:rPr>
                        <a:t>60-65</a:t>
                      </a:r>
                      <a:endParaRPr lang="en-CA" sz="11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AU" sz="1100" dirty="0">
                          <a:solidFill>
                            <a:schemeClr val="bg2">
                              <a:lumMod val="25000"/>
                            </a:schemeClr>
                          </a:solidFill>
                          <a:effectLst/>
                        </a:rPr>
                        <a:t>120-130</a:t>
                      </a:r>
                      <a:endParaRPr lang="en-CA" sz="11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100" dirty="0">
                          <a:solidFill>
                            <a:schemeClr val="bg2">
                              <a:lumMod val="25000"/>
                            </a:schemeClr>
                          </a:solidFill>
                          <a:effectLst/>
                        </a:rPr>
                        <a:t>115-125</a:t>
                      </a:r>
                      <a:endParaRPr lang="en-CA" sz="11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AU" sz="1100" dirty="0">
                          <a:solidFill>
                            <a:schemeClr val="bg2">
                              <a:lumMod val="25000"/>
                            </a:schemeClr>
                          </a:solidFill>
                          <a:effectLst/>
                        </a:rPr>
                        <a:t>70-80</a:t>
                      </a:r>
                      <a:endParaRPr lang="en-CA" sz="11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100" dirty="0">
                          <a:solidFill>
                            <a:schemeClr val="bg2">
                              <a:lumMod val="25000"/>
                            </a:schemeClr>
                          </a:solidFill>
                          <a:effectLst/>
                        </a:rPr>
                        <a:t>20-30</a:t>
                      </a:r>
                      <a:endParaRPr lang="en-CA" sz="11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48410449"/>
                  </a:ext>
                </a:extLst>
              </a:tr>
            </a:tbl>
          </a:graphicData>
        </a:graphic>
      </p:graphicFrame>
    </p:spTree>
    <p:custDataLst>
      <p:tags r:id="rId1"/>
    </p:custDataLst>
    <p:extLst>
      <p:ext uri="{BB962C8B-B14F-4D97-AF65-F5344CB8AC3E}">
        <p14:creationId xmlns:p14="http://schemas.microsoft.com/office/powerpoint/2010/main" val="100230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B43E6-9F44-EB42-0CC1-1D10DC29C1D3}"/>
            </a:ext>
          </a:extLst>
        </p:cNvPr>
        <p:cNvGrpSpPr/>
        <p:nvPr/>
      </p:nvGrpSpPr>
      <p:grpSpPr>
        <a:xfrm>
          <a:off x="0" y="0"/>
          <a:ext cx="0" cy="0"/>
          <a:chOff x="0" y="0"/>
          <a:chExt cx="0" cy="0"/>
        </a:xfrm>
      </p:grpSpPr>
      <p:sp>
        <p:nvSpPr>
          <p:cNvPr id="14" name="Text Placeholder 6">
            <a:extLst>
              <a:ext uri="{FF2B5EF4-FFF2-40B4-BE49-F238E27FC236}">
                <a16:creationId xmlns:a16="http://schemas.microsoft.com/office/drawing/2014/main" id="{2930898D-4A39-FA2B-9C72-442A379A46E5}"/>
              </a:ext>
            </a:extLst>
          </p:cNvPr>
          <p:cNvSpPr txBox="1">
            <a:spLocks/>
          </p:cNvSpPr>
          <p:nvPr/>
        </p:nvSpPr>
        <p:spPr>
          <a:xfrm>
            <a:off x="300038" y="809979"/>
            <a:ext cx="11591924" cy="3918776"/>
          </a:xfrm>
          <a:prstGeom prst="rect">
            <a:avLst/>
          </a:prstGeom>
          <a:solidFill>
            <a:schemeClr val="bg1"/>
          </a:solidFill>
          <a:ln w="9525">
            <a:solidFill>
              <a:schemeClr val="bg1">
                <a:lumMod val="95000"/>
              </a:schemeClr>
            </a:solidFill>
          </a:ln>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CA" b="1" dirty="0">
              <a:solidFill>
                <a:schemeClr val="bg2">
                  <a:lumMod val="25000"/>
                </a:schemeClr>
              </a:solidFill>
              <a:latin typeface="+mj-lt"/>
            </a:endParaRPr>
          </a:p>
        </p:txBody>
      </p:sp>
      <p:sp>
        <p:nvSpPr>
          <p:cNvPr id="2" name="Title 1">
            <a:extLst>
              <a:ext uri="{FF2B5EF4-FFF2-40B4-BE49-F238E27FC236}">
                <a16:creationId xmlns:a16="http://schemas.microsoft.com/office/drawing/2014/main" id="{2CCDAECF-5BDC-E2FC-B3BA-BDCEA5F442ED}"/>
              </a:ext>
            </a:extLst>
          </p:cNvPr>
          <p:cNvSpPr>
            <a:spLocks noGrp="1"/>
          </p:cNvSpPr>
          <p:nvPr>
            <p:ph type="title"/>
          </p:nvPr>
        </p:nvSpPr>
        <p:spPr>
          <a:xfrm>
            <a:off x="300038" y="264559"/>
            <a:ext cx="11591925" cy="469900"/>
          </a:xfrm>
        </p:spPr>
        <p:txBody>
          <a:bodyPr/>
          <a:lstStyle/>
          <a:p>
            <a:r>
              <a:rPr lang="en-US" dirty="0"/>
              <a:t>Upcoming Value Drivers</a:t>
            </a:r>
            <a:endParaRPr lang="en-CA" dirty="0"/>
          </a:p>
        </p:txBody>
      </p:sp>
      <p:sp>
        <p:nvSpPr>
          <p:cNvPr id="5" name="Slide Number Placeholder 4">
            <a:extLst>
              <a:ext uri="{FF2B5EF4-FFF2-40B4-BE49-F238E27FC236}">
                <a16:creationId xmlns:a16="http://schemas.microsoft.com/office/drawing/2014/main" id="{19BFA936-7F9C-864E-C04A-632AF52F3588}"/>
              </a:ext>
            </a:extLst>
          </p:cNvPr>
          <p:cNvSpPr>
            <a:spLocks noGrp="1"/>
          </p:cNvSpPr>
          <p:nvPr>
            <p:ph type="sldNum" sz="quarter" idx="4"/>
          </p:nvPr>
        </p:nvSpPr>
        <p:spPr>
          <a:xfrm>
            <a:off x="300038" y="6498448"/>
            <a:ext cx="309562" cy="203082"/>
          </a:xfrm>
        </p:spPr>
        <p:txBody>
          <a:bodyPr/>
          <a:lstStyle/>
          <a:p>
            <a:fld id="{2CD1318A-339D-4485-8E92-07414A5EFABE}" type="slidenum">
              <a:rPr lang="en-CA" smtClean="0"/>
              <a:pPr/>
              <a:t>13</a:t>
            </a:fld>
            <a:endParaRPr lang="en-CA" dirty="0"/>
          </a:p>
        </p:txBody>
      </p:sp>
      <p:sp>
        <p:nvSpPr>
          <p:cNvPr id="12" name="Text Placeholder 6">
            <a:extLst>
              <a:ext uri="{FF2B5EF4-FFF2-40B4-BE49-F238E27FC236}">
                <a16:creationId xmlns:a16="http://schemas.microsoft.com/office/drawing/2014/main" id="{5B257D41-AC15-678C-1BAE-2FE89E00D3CD}"/>
              </a:ext>
            </a:extLst>
          </p:cNvPr>
          <p:cNvSpPr txBox="1">
            <a:spLocks/>
          </p:cNvSpPr>
          <p:nvPr/>
        </p:nvSpPr>
        <p:spPr>
          <a:xfrm>
            <a:off x="609600" y="6255724"/>
            <a:ext cx="3487220" cy="344265"/>
          </a:xfrm>
          <a:prstGeom prst="rect">
            <a:avLst/>
          </a:prstGeom>
          <a:noFill/>
        </p:spPr>
        <p:txBody>
          <a:bodyPr vert="horz" lIns="91440" tIns="45720" rIns="91440" bIns="45720" rtlCol="0" anchor="b">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mj-lt"/>
              <a:buNone/>
              <a:tabLst/>
              <a:defRPr/>
            </a:pPr>
            <a:r>
              <a:rPr kumimoji="0" lang="en-US" sz="1000" b="0" i="0" u="none" strike="noStrike" kern="1200" cap="none" spc="0" normalizeH="0" baseline="30000" noProof="0" dirty="0">
                <a:ln>
                  <a:noFill/>
                </a:ln>
                <a:solidFill>
                  <a:prstClr val="white">
                    <a:lumMod val="50000"/>
                  </a:prstClr>
                </a:solidFill>
                <a:effectLst/>
                <a:uLnTx/>
                <a:uFillTx/>
                <a:latin typeface="+mj-lt"/>
                <a:ea typeface="+mn-ea"/>
                <a:cs typeface="+mn-cs"/>
              </a:rPr>
              <a:t>1 </a:t>
            </a:r>
            <a:r>
              <a:rPr lang="en-US" sz="1000" dirty="0">
                <a:solidFill>
                  <a:schemeClr val="bg1">
                    <a:lumMod val="65000"/>
                  </a:schemeClr>
                </a:solidFill>
                <a:latin typeface="+mj-lt"/>
              </a:rPr>
              <a:t>Non-IFRS Measure.</a:t>
            </a:r>
          </a:p>
          <a:p>
            <a:pPr marL="0" marR="0" lvl="0" indent="0" algn="l" defTabSz="914400" rtl="0" eaLnBrk="1" fontAlgn="auto" latinLnBrk="0" hangingPunct="1">
              <a:lnSpc>
                <a:spcPct val="90000"/>
              </a:lnSpc>
              <a:spcBef>
                <a:spcPts val="0"/>
              </a:spcBef>
              <a:spcAft>
                <a:spcPts val="0"/>
              </a:spcAft>
              <a:buClrTx/>
              <a:buSzTx/>
              <a:buFont typeface="+mj-lt"/>
              <a:buNone/>
              <a:tabLst/>
              <a:defRPr/>
            </a:pPr>
            <a:r>
              <a:rPr lang="en-US" sz="1000" baseline="30000" dirty="0">
                <a:solidFill>
                  <a:prstClr val="white">
                    <a:lumMod val="50000"/>
                  </a:prstClr>
                </a:solidFill>
                <a:latin typeface="+mj-lt"/>
              </a:rPr>
              <a:t>2</a:t>
            </a:r>
            <a:r>
              <a:rPr lang="en-US" sz="1000" dirty="0">
                <a:solidFill>
                  <a:prstClr val="white">
                    <a:lumMod val="50000"/>
                  </a:prstClr>
                </a:solidFill>
                <a:latin typeface="+mj-lt"/>
              </a:rPr>
              <a:t> </a:t>
            </a:r>
            <a:r>
              <a:rPr lang="en-US" sz="1000" dirty="0">
                <a:solidFill>
                  <a:schemeClr val="bg1">
                    <a:lumMod val="65000"/>
                  </a:schemeClr>
                </a:solidFill>
                <a:latin typeface="+mj-lt"/>
              </a:rPr>
              <a:t>FactSet, Company estimates.</a:t>
            </a:r>
          </a:p>
        </p:txBody>
      </p:sp>
      <p:graphicFrame>
        <p:nvGraphicFramePr>
          <p:cNvPr id="3" name="Chart 2">
            <a:extLst>
              <a:ext uri="{FF2B5EF4-FFF2-40B4-BE49-F238E27FC236}">
                <a16:creationId xmlns:a16="http://schemas.microsoft.com/office/drawing/2014/main" id="{51BF4E3F-A71C-1360-71BC-E4AA64D1521F}"/>
              </a:ext>
            </a:extLst>
          </p:cNvPr>
          <p:cNvGraphicFramePr/>
          <p:nvPr>
            <p:extLst>
              <p:ext uri="{D42A27DB-BD31-4B8C-83A1-F6EECF244321}">
                <p14:modId xmlns:p14="http://schemas.microsoft.com/office/powerpoint/2010/main" val="3869687418"/>
              </p:ext>
            </p:extLst>
          </p:nvPr>
        </p:nvGraphicFramePr>
        <p:xfrm>
          <a:off x="107911" y="945222"/>
          <a:ext cx="11716814" cy="3687738"/>
        </p:xfrm>
        <a:graphic>
          <a:graphicData uri="http://schemas.openxmlformats.org/drawingml/2006/chart">
            <c:chart xmlns:c="http://schemas.openxmlformats.org/drawingml/2006/chart" xmlns:r="http://schemas.openxmlformats.org/officeDocument/2006/relationships" r:id="rId3"/>
          </a:graphicData>
        </a:graphic>
      </p:graphicFrame>
      <p:grpSp>
        <p:nvGrpSpPr>
          <p:cNvPr id="28" name="Group 27">
            <a:extLst>
              <a:ext uri="{FF2B5EF4-FFF2-40B4-BE49-F238E27FC236}">
                <a16:creationId xmlns:a16="http://schemas.microsoft.com/office/drawing/2014/main" id="{293B6489-2D78-ABDF-A967-9040EE91E9F0}"/>
              </a:ext>
            </a:extLst>
          </p:cNvPr>
          <p:cNvGrpSpPr/>
          <p:nvPr/>
        </p:nvGrpSpPr>
        <p:grpSpPr>
          <a:xfrm>
            <a:off x="300039" y="4789716"/>
            <a:ext cx="11591923" cy="1187144"/>
            <a:chOff x="300039" y="4763589"/>
            <a:chExt cx="11591923" cy="1187144"/>
          </a:xfrm>
        </p:grpSpPr>
        <p:sp>
          <p:nvSpPr>
            <p:cNvPr id="7" name="Text Placeholder 6">
              <a:extLst>
                <a:ext uri="{FF2B5EF4-FFF2-40B4-BE49-F238E27FC236}">
                  <a16:creationId xmlns:a16="http://schemas.microsoft.com/office/drawing/2014/main" id="{C76D0CF6-4253-1B71-6B5C-DDCF43E055C0}"/>
                </a:ext>
              </a:extLst>
            </p:cNvPr>
            <p:cNvSpPr txBox="1">
              <a:spLocks/>
            </p:cNvSpPr>
            <p:nvPr/>
          </p:nvSpPr>
          <p:spPr>
            <a:xfrm>
              <a:off x="3209893" y="5273717"/>
              <a:ext cx="2862362" cy="677016"/>
            </a:xfrm>
            <a:prstGeom prst="rect">
              <a:avLst/>
            </a:prstGeom>
            <a:solidFill>
              <a:schemeClr val="bg1">
                <a:lumMod val="95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200" b="1" dirty="0">
                  <a:solidFill>
                    <a:schemeClr val="bg2">
                      <a:lumMod val="25000"/>
                    </a:schemeClr>
                  </a:solidFill>
                  <a:latin typeface="+mj-lt"/>
                </a:rPr>
                <a:t>Cut 3 waste stripping</a:t>
              </a:r>
            </a:p>
            <a:p>
              <a:pPr>
                <a:lnSpc>
                  <a:spcPct val="100000"/>
                </a:lnSpc>
              </a:pPr>
              <a:r>
                <a:rPr lang="en-US" sz="1200" b="1" dirty="0">
                  <a:solidFill>
                    <a:schemeClr val="bg2">
                      <a:lumMod val="25000"/>
                    </a:schemeClr>
                  </a:solidFill>
                  <a:latin typeface="+mj-lt"/>
                </a:rPr>
                <a:t>Commenced Feb 2025</a:t>
              </a:r>
            </a:p>
          </p:txBody>
        </p:sp>
        <p:sp>
          <p:nvSpPr>
            <p:cNvPr id="8" name="Text Placeholder 6">
              <a:extLst>
                <a:ext uri="{FF2B5EF4-FFF2-40B4-BE49-F238E27FC236}">
                  <a16:creationId xmlns:a16="http://schemas.microsoft.com/office/drawing/2014/main" id="{907EEF40-B774-0E05-73E6-4ABFB43CAA31}"/>
                </a:ext>
              </a:extLst>
            </p:cNvPr>
            <p:cNvSpPr txBox="1">
              <a:spLocks/>
            </p:cNvSpPr>
            <p:nvPr/>
          </p:nvSpPr>
          <p:spPr>
            <a:xfrm>
              <a:off x="3209894" y="4763589"/>
              <a:ext cx="2862362" cy="510128"/>
            </a:xfrm>
            <a:prstGeom prst="rect">
              <a:avLst/>
            </a:prstGeom>
            <a:solidFill>
              <a:schemeClr val="accent1"/>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sz="1200" dirty="0">
                  <a:solidFill>
                    <a:schemeClr val="bg1"/>
                  </a:solidFill>
                  <a:latin typeface="+mj-lt"/>
                </a:rPr>
                <a:t>Advancing </a:t>
              </a:r>
              <a:r>
                <a:rPr lang="en-CA" sz="1200" dirty="0" err="1">
                  <a:solidFill>
                    <a:schemeClr val="bg1"/>
                  </a:solidFill>
                  <a:latin typeface="+mj-lt"/>
                </a:rPr>
                <a:t>Nkran</a:t>
              </a:r>
              <a:endParaRPr lang="en-CA" sz="1200" dirty="0">
                <a:solidFill>
                  <a:schemeClr val="bg1"/>
                </a:solidFill>
                <a:latin typeface="+mj-lt"/>
              </a:endParaRPr>
            </a:p>
          </p:txBody>
        </p:sp>
        <p:sp>
          <p:nvSpPr>
            <p:cNvPr id="11" name="Text Placeholder 6">
              <a:extLst>
                <a:ext uri="{FF2B5EF4-FFF2-40B4-BE49-F238E27FC236}">
                  <a16:creationId xmlns:a16="http://schemas.microsoft.com/office/drawing/2014/main" id="{E946047B-93EC-FB48-C2C9-CE72049C3515}"/>
                </a:ext>
              </a:extLst>
            </p:cNvPr>
            <p:cNvSpPr txBox="1">
              <a:spLocks/>
            </p:cNvSpPr>
            <p:nvPr/>
          </p:nvSpPr>
          <p:spPr>
            <a:xfrm>
              <a:off x="300039" y="5273717"/>
              <a:ext cx="2862362" cy="677016"/>
            </a:xfrm>
            <a:prstGeom prst="rect">
              <a:avLst/>
            </a:prstGeom>
            <a:solidFill>
              <a:schemeClr val="bg1">
                <a:lumMod val="95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200" b="1" dirty="0">
                  <a:solidFill>
                    <a:schemeClr val="bg2">
                      <a:lumMod val="25000"/>
                    </a:schemeClr>
                  </a:solidFill>
                  <a:latin typeface="+mj-lt"/>
                </a:rPr>
                <a:t>Decrease in AISC</a:t>
              </a:r>
              <a:r>
                <a:rPr lang="en-CA" sz="1200" b="1" baseline="30000" dirty="0">
                  <a:solidFill>
                    <a:schemeClr val="tx1"/>
                  </a:solidFill>
                  <a:latin typeface="+mj-lt"/>
                </a:rPr>
                <a:t>1</a:t>
              </a:r>
              <a:r>
                <a:rPr lang="en-US" sz="1200" b="1" dirty="0">
                  <a:solidFill>
                    <a:schemeClr val="bg2">
                      <a:lumMod val="25000"/>
                    </a:schemeClr>
                  </a:solidFill>
                  <a:latin typeface="+mj-lt"/>
                </a:rPr>
                <a:t> to</a:t>
              </a:r>
            </a:p>
            <a:p>
              <a:pPr>
                <a:lnSpc>
                  <a:spcPct val="100000"/>
                </a:lnSpc>
              </a:pPr>
              <a:r>
                <a:rPr lang="en-US" sz="1200" b="1" dirty="0">
                  <a:solidFill>
                    <a:schemeClr val="bg2">
                      <a:lumMod val="25000"/>
                    </a:schemeClr>
                  </a:solidFill>
                  <a:latin typeface="+mj-lt"/>
                </a:rPr>
                <a:t>&lt;$1,300/oz over LOM</a:t>
              </a:r>
            </a:p>
          </p:txBody>
        </p:sp>
        <p:sp>
          <p:nvSpPr>
            <p:cNvPr id="17" name="Text Placeholder 6">
              <a:extLst>
                <a:ext uri="{FF2B5EF4-FFF2-40B4-BE49-F238E27FC236}">
                  <a16:creationId xmlns:a16="http://schemas.microsoft.com/office/drawing/2014/main" id="{6697D678-48E4-B902-A7BA-2D5F23E3BDFC}"/>
                </a:ext>
              </a:extLst>
            </p:cNvPr>
            <p:cNvSpPr txBox="1">
              <a:spLocks/>
            </p:cNvSpPr>
            <p:nvPr/>
          </p:nvSpPr>
          <p:spPr>
            <a:xfrm>
              <a:off x="300040" y="4763589"/>
              <a:ext cx="2862362" cy="510128"/>
            </a:xfrm>
            <a:prstGeom prst="rect">
              <a:avLst/>
            </a:prstGeom>
            <a:solidFill>
              <a:schemeClr val="accent1"/>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200" dirty="0">
                  <a:solidFill>
                    <a:schemeClr val="bg1"/>
                  </a:solidFill>
                  <a:latin typeface="+mj-lt"/>
                </a:rPr>
                <a:t>Organic Growth – 82% increase Au production over LOM</a:t>
              </a:r>
            </a:p>
          </p:txBody>
        </p:sp>
        <p:sp>
          <p:nvSpPr>
            <p:cNvPr id="19" name="Text Placeholder 6">
              <a:extLst>
                <a:ext uri="{FF2B5EF4-FFF2-40B4-BE49-F238E27FC236}">
                  <a16:creationId xmlns:a16="http://schemas.microsoft.com/office/drawing/2014/main" id="{513C99B1-DCD2-F82E-E933-92D693B684C3}"/>
                </a:ext>
              </a:extLst>
            </p:cNvPr>
            <p:cNvSpPr txBox="1">
              <a:spLocks/>
            </p:cNvSpPr>
            <p:nvPr/>
          </p:nvSpPr>
          <p:spPr>
            <a:xfrm>
              <a:off x="6119746" y="5273717"/>
              <a:ext cx="2862362" cy="677016"/>
            </a:xfrm>
            <a:prstGeom prst="rect">
              <a:avLst/>
            </a:prstGeom>
            <a:solidFill>
              <a:schemeClr val="bg1">
                <a:lumMod val="95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200" b="1" dirty="0">
                  <a:solidFill>
                    <a:schemeClr val="bg2">
                      <a:lumMod val="25000"/>
                    </a:schemeClr>
                  </a:solidFill>
                  <a:latin typeface="+mj-lt"/>
                </a:rPr>
                <a:t>Return to mill capacity</a:t>
              </a:r>
            </a:p>
            <a:p>
              <a:pPr>
                <a:lnSpc>
                  <a:spcPct val="100000"/>
                </a:lnSpc>
              </a:pPr>
              <a:r>
                <a:rPr lang="en-US" sz="1200" b="1" dirty="0">
                  <a:solidFill>
                    <a:schemeClr val="bg2">
                      <a:lumMod val="25000"/>
                    </a:schemeClr>
                  </a:solidFill>
                  <a:latin typeface="+mj-lt"/>
                </a:rPr>
                <a:t>5.8Mtpa by H2 2025</a:t>
              </a:r>
            </a:p>
          </p:txBody>
        </p:sp>
        <p:sp>
          <p:nvSpPr>
            <p:cNvPr id="23" name="Text Placeholder 6">
              <a:extLst>
                <a:ext uri="{FF2B5EF4-FFF2-40B4-BE49-F238E27FC236}">
                  <a16:creationId xmlns:a16="http://schemas.microsoft.com/office/drawing/2014/main" id="{7EBB6F32-284E-8573-156A-3560A2DC49A5}"/>
                </a:ext>
              </a:extLst>
            </p:cNvPr>
            <p:cNvSpPr txBox="1">
              <a:spLocks/>
            </p:cNvSpPr>
            <p:nvPr/>
          </p:nvSpPr>
          <p:spPr>
            <a:xfrm>
              <a:off x="6119747" y="4763589"/>
              <a:ext cx="2862362" cy="510128"/>
            </a:xfrm>
            <a:prstGeom prst="rect">
              <a:avLst/>
            </a:prstGeom>
            <a:solidFill>
              <a:schemeClr val="accent1"/>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sz="1200" dirty="0">
                  <a:solidFill>
                    <a:schemeClr val="bg1"/>
                  </a:solidFill>
                  <a:latin typeface="+mj-lt"/>
                </a:rPr>
                <a:t>Secondary Crusher</a:t>
              </a:r>
            </a:p>
            <a:p>
              <a:pPr>
                <a:lnSpc>
                  <a:spcPct val="100000"/>
                </a:lnSpc>
              </a:pPr>
              <a:r>
                <a:rPr lang="en-CA" sz="1200" dirty="0">
                  <a:solidFill>
                    <a:schemeClr val="bg1"/>
                  </a:solidFill>
                  <a:latin typeface="+mj-lt"/>
                </a:rPr>
                <a:t>Commissioning</a:t>
              </a:r>
            </a:p>
          </p:txBody>
        </p:sp>
        <p:sp>
          <p:nvSpPr>
            <p:cNvPr id="25" name="Text Placeholder 6">
              <a:extLst>
                <a:ext uri="{FF2B5EF4-FFF2-40B4-BE49-F238E27FC236}">
                  <a16:creationId xmlns:a16="http://schemas.microsoft.com/office/drawing/2014/main" id="{02CFEEB9-03FA-7FF1-F8B7-7B15C110576C}"/>
                </a:ext>
              </a:extLst>
            </p:cNvPr>
            <p:cNvSpPr txBox="1">
              <a:spLocks/>
            </p:cNvSpPr>
            <p:nvPr/>
          </p:nvSpPr>
          <p:spPr>
            <a:xfrm>
              <a:off x="9029599" y="5273717"/>
              <a:ext cx="2862362" cy="677016"/>
            </a:xfrm>
            <a:prstGeom prst="rect">
              <a:avLst/>
            </a:prstGeom>
            <a:solidFill>
              <a:schemeClr val="bg1">
                <a:lumMod val="95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sz="1200" b="1" dirty="0">
                  <a:solidFill>
                    <a:schemeClr val="bg2">
                      <a:lumMod val="25000"/>
                    </a:schemeClr>
                  </a:solidFill>
                  <a:latin typeface="+mj-lt"/>
                </a:rPr>
                <a:t>Underground potential at Abore and </a:t>
              </a:r>
              <a:r>
                <a:rPr lang="en-CA" sz="1200" b="1" dirty="0" err="1">
                  <a:solidFill>
                    <a:schemeClr val="bg2">
                      <a:lumMod val="25000"/>
                    </a:schemeClr>
                  </a:solidFill>
                  <a:latin typeface="+mj-lt"/>
                </a:rPr>
                <a:t>Nkran</a:t>
              </a:r>
              <a:endParaRPr lang="en-CA" sz="1200" b="1" dirty="0">
                <a:solidFill>
                  <a:schemeClr val="bg2">
                    <a:lumMod val="25000"/>
                  </a:schemeClr>
                </a:solidFill>
                <a:latin typeface="+mj-lt"/>
              </a:endParaRPr>
            </a:p>
          </p:txBody>
        </p:sp>
        <p:sp>
          <p:nvSpPr>
            <p:cNvPr id="26" name="Text Placeholder 6">
              <a:extLst>
                <a:ext uri="{FF2B5EF4-FFF2-40B4-BE49-F238E27FC236}">
                  <a16:creationId xmlns:a16="http://schemas.microsoft.com/office/drawing/2014/main" id="{9FB014B6-004F-3413-F703-7651D010D65A}"/>
                </a:ext>
              </a:extLst>
            </p:cNvPr>
            <p:cNvSpPr txBox="1">
              <a:spLocks/>
            </p:cNvSpPr>
            <p:nvPr/>
          </p:nvSpPr>
          <p:spPr>
            <a:xfrm>
              <a:off x="9029600" y="4763589"/>
              <a:ext cx="2862362" cy="510128"/>
            </a:xfrm>
            <a:prstGeom prst="rect">
              <a:avLst/>
            </a:prstGeom>
            <a:solidFill>
              <a:schemeClr val="accent1"/>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sz="1200" dirty="0">
                  <a:solidFill>
                    <a:schemeClr val="bg1"/>
                  </a:solidFill>
                  <a:latin typeface="+mj-lt"/>
                </a:rPr>
                <a:t>Exploration Upside</a:t>
              </a:r>
            </a:p>
          </p:txBody>
        </p:sp>
      </p:grpSp>
      <p:sp>
        <p:nvSpPr>
          <p:cNvPr id="6" name="TextBox 33">
            <a:extLst>
              <a:ext uri="{FF2B5EF4-FFF2-40B4-BE49-F238E27FC236}">
                <a16:creationId xmlns:a16="http://schemas.microsoft.com/office/drawing/2014/main" id="{C4C8D4AA-0345-4497-D447-BC231D5CE853}"/>
              </a:ext>
            </a:extLst>
          </p:cNvPr>
          <p:cNvSpPr txBox="1"/>
          <p:nvPr/>
        </p:nvSpPr>
        <p:spPr>
          <a:xfrm>
            <a:off x="6278661" y="1769004"/>
            <a:ext cx="1272266" cy="369332"/>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a:solidFill>
                  <a:schemeClr val="accent1"/>
                </a:solidFill>
                <a:latin typeface="+mj-lt"/>
              </a:rPr>
              <a:t>82% increase in production</a:t>
            </a:r>
            <a:endParaRPr lang="en-CA" sz="1200" b="1" dirty="0">
              <a:solidFill>
                <a:schemeClr val="accent1"/>
              </a:solidFill>
              <a:latin typeface="+mj-lt"/>
            </a:endParaRPr>
          </a:p>
        </p:txBody>
      </p:sp>
    </p:spTree>
    <p:custDataLst>
      <p:tags r:id="rId1"/>
    </p:custDataLst>
    <p:extLst>
      <p:ext uri="{BB962C8B-B14F-4D97-AF65-F5344CB8AC3E}">
        <p14:creationId xmlns:p14="http://schemas.microsoft.com/office/powerpoint/2010/main" val="3787854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212C-A1E3-68E0-0576-EDC81E46053B}"/>
              </a:ext>
            </a:extLst>
          </p:cNvPr>
          <p:cNvSpPr>
            <a:spLocks noGrp="1"/>
          </p:cNvSpPr>
          <p:nvPr>
            <p:ph type="title"/>
          </p:nvPr>
        </p:nvSpPr>
        <p:spPr/>
        <p:txBody>
          <a:bodyPr/>
          <a:lstStyle/>
          <a:p>
            <a:r>
              <a:rPr lang="en-CA" dirty="0"/>
              <a:t>New Management Team, Building on Strong Fundamentals</a:t>
            </a:r>
          </a:p>
        </p:txBody>
      </p:sp>
      <p:sp>
        <p:nvSpPr>
          <p:cNvPr id="4" name="Slide Number Placeholder 3">
            <a:extLst>
              <a:ext uri="{FF2B5EF4-FFF2-40B4-BE49-F238E27FC236}">
                <a16:creationId xmlns:a16="http://schemas.microsoft.com/office/drawing/2014/main" id="{2895C679-8AAC-C3DE-B1E0-549A9F103731}"/>
              </a:ext>
            </a:extLst>
          </p:cNvPr>
          <p:cNvSpPr>
            <a:spLocks noGrp="1"/>
          </p:cNvSpPr>
          <p:nvPr>
            <p:ph type="sldNum" sz="quarter" idx="4"/>
          </p:nvPr>
        </p:nvSpPr>
        <p:spPr/>
        <p:txBody>
          <a:bodyPr/>
          <a:lstStyle/>
          <a:p>
            <a:fld id="{2CD1318A-339D-4485-8E92-07414A5EFABE}" type="slidenum">
              <a:rPr lang="en-CA" smtClean="0"/>
              <a:pPr/>
              <a:t>14</a:t>
            </a:fld>
            <a:endParaRPr lang="en-CA"/>
          </a:p>
        </p:txBody>
      </p:sp>
      <p:sp>
        <p:nvSpPr>
          <p:cNvPr id="5" name="Text Placeholder 4">
            <a:extLst>
              <a:ext uri="{FF2B5EF4-FFF2-40B4-BE49-F238E27FC236}">
                <a16:creationId xmlns:a16="http://schemas.microsoft.com/office/drawing/2014/main" id="{9F7CC1E8-F2BA-CD5B-FC86-F7F92B6FF58F}"/>
              </a:ext>
            </a:extLst>
          </p:cNvPr>
          <p:cNvSpPr>
            <a:spLocks noGrp="1"/>
          </p:cNvSpPr>
          <p:nvPr>
            <p:ph type="body" sz="quarter" idx="15"/>
          </p:nvPr>
        </p:nvSpPr>
        <p:spPr>
          <a:xfrm>
            <a:off x="241005" y="1379984"/>
            <a:ext cx="1627842" cy="1512891"/>
          </a:xfrm>
        </p:spPr>
        <p:txBody>
          <a:bodyPr/>
          <a:lstStyle/>
          <a:p>
            <a:r>
              <a:rPr lang="en-CA" dirty="0">
                <a:solidFill>
                  <a:schemeClr val="bg2">
                    <a:lumMod val="25000"/>
                  </a:schemeClr>
                </a:solidFill>
              </a:rPr>
              <a:t>Near term production increase &amp; reduction in  AISC </a:t>
            </a:r>
          </a:p>
          <a:p>
            <a:r>
              <a:rPr lang="en-CA" dirty="0">
                <a:solidFill>
                  <a:schemeClr val="bg2">
                    <a:lumMod val="25000"/>
                  </a:schemeClr>
                </a:solidFill>
              </a:rPr>
              <a:t>8 year Mine Life</a:t>
            </a:r>
          </a:p>
        </p:txBody>
      </p:sp>
      <p:sp>
        <p:nvSpPr>
          <p:cNvPr id="7" name="Text Placeholder 6">
            <a:extLst>
              <a:ext uri="{FF2B5EF4-FFF2-40B4-BE49-F238E27FC236}">
                <a16:creationId xmlns:a16="http://schemas.microsoft.com/office/drawing/2014/main" id="{9B763978-9B89-6DA3-DCC8-67843C97BD5D}"/>
              </a:ext>
            </a:extLst>
          </p:cNvPr>
          <p:cNvSpPr>
            <a:spLocks noGrp="1"/>
          </p:cNvSpPr>
          <p:nvPr>
            <p:ph type="body" sz="quarter" idx="38"/>
          </p:nvPr>
        </p:nvSpPr>
        <p:spPr>
          <a:xfrm>
            <a:off x="1920115" y="1379982"/>
            <a:ext cx="1627842" cy="2159216"/>
          </a:xfrm>
        </p:spPr>
        <p:txBody>
          <a:bodyPr/>
          <a:lstStyle/>
          <a:p>
            <a:r>
              <a:rPr lang="en-CA" dirty="0">
                <a:solidFill>
                  <a:schemeClr val="bg2">
                    <a:lumMod val="25000"/>
                  </a:schemeClr>
                </a:solidFill>
              </a:rPr>
              <a:t>Strong cash balance of $115M</a:t>
            </a:r>
          </a:p>
          <a:p>
            <a:r>
              <a:rPr lang="en-CA" dirty="0">
                <a:solidFill>
                  <a:schemeClr val="bg2">
                    <a:lumMod val="25000"/>
                  </a:schemeClr>
                </a:solidFill>
              </a:rPr>
              <a:t>Debt free</a:t>
            </a:r>
          </a:p>
          <a:p>
            <a:r>
              <a:rPr lang="en-CA" dirty="0">
                <a:solidFill>
                  <a:schemeClr val="bg2">
                    <a:lumMod val="25000"/>
                  </a:schemeClr>
                </a:solidFill>
              </a:rPr>
              <a:t>Self-funded mine plan</a:t>
            </a:r>
          </a:p>
        </p:txBody>
      </p:sp>
      <p:sp>
        <p:nvSpPr>
          <p:cNvPr id="8" name="Text Placeholder 7">
            <a:extLst>
              <a:ext uri="{FF2B5EF4-FFF2-40B4-BE49-F238E27FC236}">
                <a16:creationId xmlns:a16="http://schemas.microsoft.com/office/drawing/2014/main" id="{930CC5AC-5890-8BB0-0C5E-E5EFBD91E28C}"/>
              </a:ext>
            </a:extLst>
          </p:cNvPr>
          <p:cNvSpPr>
            <a:spLocks noGrp="1"/>
          </p:cNvSpPr>
          <p:nvPr>
            <p:ph type="body" sz="quarter" idx="39"/>
          </p:nvPr>
        </p:nvSpPr>
        <p:spPr>
          <a:xfrm>
            <a:off x="3599225" y="1379982"/>
            <a:ext cx="1627842" cy="2159216"/>
          </a:xfrm>
        </p:spPr>
        <p:txBody>
          <a:bodyPr/>
          <a:lstStyle/>
          <a:p>
            <a:r>
              <a:rPr lang="en-CA" dirty="0">
                <a:solidFill>
                  <a:schemeClr val="bg2">
                    <a:lumMod val="25000"/>
                  </a:schemeClr>
                </a:solidFill>
              </a:rPr>
              <a:t>Underexplored 476 km</a:t>
            </a:r>
            <a:r>
              <a:rPr lang="en-CA" baseline="30000" dirty="0">
                <a:solidFill>
                  <a:schemeClr val="bg2">
                    <a:lumMod val="25000"/>
                  </a:schemeClr>
                </a:solidFill>
              </a:rPr>
              <a:t>2</a:t>
            </a:r>
            <a:r>
              <a:rPr lang="en-CA" dirty="0">
                <a:solidFill>
                  <a:schemeClr val="bg2">
                    <a:lumMod val="25000"/>
                  </a:schemeClr>
                </a:solidFill>
              </a:rPr>
              <a:t> land package</a:t>
            </a:r>
          </a:p>
          <a:p>
            <a:r>
              <a:rPr lang="en-CA" dirty="0">
                <a:solidFill>
                  <a:schemeClr val="bg2">
                    <a:lumMod val="25000"/>
                  </a:schemeClr>
                </a:solidFill>
              </a:rPr>
              <a:t>Exploration grades proving significantly higher than reserve</a:t>
            </a:r>
          </a:p>
        </p:txBody>
      </p:sp>
      <p:sp>
        <p:nvSpPr>
          <p:cNvPr id="9" name="Text Placeholder 8">
            <a:extLst>
              <a:ext uri="{FF2B5EF4-FFF2-40B4-BE49-F238E27FC236}">
                <a16:creationId xmlns:a16="http://schemas.microsoft.com/office/drawing/2014/main" id="{748E9071-3DB1-825C-3602-8CC40F4EB034}"/>
              </a:ext>
            </a:extLst>
          </p:cNvPr>
          <p:cNvSpPr>
            <a:spLocks noGrp="1"/>
          </p:cNvSpPr>
          <p:nvPr>
            <p:ph type="body" sz="quarter" idx="40"/>
          </p:nvPr>
        </p:nvSpPr>
        <p:spPr>
          <a:xfrm>
            <a:off x="5278335" y="1379983"/>
            <a:ext cx="1627842" cy="2159214"/>
          </a:xfrm>
        </p:spPr>
        <p:txBody>
          <a:bodyPr/>
          <a:lstStyle/>
          <a:p>
            <a:r>
              <a:rPr lang="en-CA" dirty="0">
                <a:solidFill>
                  <a:schemeClr val="bg2">
                    <a:lumMod val="25000"/>
                  </a:schemeClr>
                </a:solidFill>
              </a:rPr>
              <a:t>Ahead of pre-strip schedule at </a:t>
            </a:r>
            <a:r>
              <a:rPr lang="en-CA" dirty="0" err="1">
                <a:solidFill>
                  <a:schemeClr val="bg2">
                    <a:lumMod val="25000"/>
                  </a:schemeClr>
                </a:solidFill>
              </a:rPr>
              <a:t>Nkran</a:t>
            </a:r>
            <a:endParaRPr lang="en-CA" dirty="0">
              <a:solidFill>
                <a:schemeClr val="bg2">
                  <a:lumMod val="25000"/>
                </a:schemeClr>
              </a:solidFill>
            </a:endParaRPr>
          </a:p>
          <a:p>
            <a:r>
              <a:rPr lang="en-CA" dirty="0">
                <a:solidFill>
                  <a:schemeClr val="bg2">
                    <a:lumMod val="25000"/>
                  </a:schemeClr>
                </a:solidFill>
              </a:rPr>
              <a:t>Accessing higher grade Abore ore</a:t>
            </a:r>
          </a:p>
        </p:txBody>
      </p:sp>
      <p:sp>
        <p:nvSpPr>
          <p:cNvPr id="10" name="Text Placeholder 9">
            <a:extLst>
              <a:ext uri="{FF2B5EF4-FFF2-40B4-BE49-F238E27FC236}">
                <a16:creationId xmlns:a16="http://schemas.microsoft.com/office/drawing/2014/main" id="{17A35FE0-F4FB-3AC1-AA63-57968A400809}"/>
              </a:ext>
            </a:extLst>
          </p:cNvPr>
          <p:cNvSpPr>
            <a:spLocks noGrp="1"/>
          </p:cNvSpPr>
          <p:nvPr>
            <p:ph type="body" sz="quarter" idx="41"/>
          </p:nvPr>
        </p:nvSpPr>
        <p:spPr>
          <a:xfrm>
            <a:off x="6957445" y="1379984"/>
            <a:ext cx="1627842" cy="2159219"/>
          </a:xfrm>
        </p:spPr>
        <p:txBody>
          <a:bodyPr/>
          <a:lstStyle/>
          <a:p>
            <a:r>
              <a:rPr lang="en-CA" dirty="0">
                <a:solidFill>
                  <a:schemeClr val="bg2">
                    <a:lumMod val="25000"/>
                  </a:schemeClr>
                </a:solidFill>
              </a:rPr>
              <a:t>Secondary crusher project complete, circuit optimization underway</a:t>
            </a:r>
          </a:p>
          <a:p>
            <a:r>
              <a:rPr lang="en-CA" dirty="0">
                <a:solidFill>
                  <a:schemeClr val="bg2">
                    <a:lumMod val="25000"/>
                  </a:schemeClr>
                </a:solidFill>
              </a:rPr>
              <a:t>Ramping up throughput to 5.8 Mtpa</a:t>
            </a:r>
          </a:p>
          <a:p>
            <a:pPr marL="0" indent="0">
              <a:buNone/>
            </a:pPr>
            <a:endParaRPr lang="en-CA" dirty="0"/>
          </a:p>
        </p:txBody>
      </p:sp>
      <p:sp>
        <p:nvSpPr>
          <p:cNvPr id="11" name="Text Placeholder 10">
            <a:extLst>
              <a:ext uri="{FF2B5EF4-FFF2-40B4-BE49-F238E27FC236}">
                <a16:creationId xmlns:a16="http://schemas.microsoft.com/office/drawing/2014/main" id="{66D69E00-9C17-169A-8A54-203ADCEC022F}"/>
              </a:ext>
            </a:extLst>
          </p:cNvPr>
          <p:cNvSpPr>
            <a:spLocks noGrp="1"/>
          </p:cNvSpPr>
          <p:nvPr>
            <p:ph type="body" sz="quarter" idx="42"/>
          </p:nvPr>
        </p:nvSpPr>
        <p:spPr>
          <a:xfrm>
            <a:off x="8635288" y="1379982"/>
            <a:ext cx="1627842" cy="2159218"/>
          </a:xfrm>
        </p:spPr>
        <p:txBody>
          <a:bodyPr/>
          <a:lstStyle/>
          <a:p>
            <a:r>
              <a:rPr lang="en-CA" dirty="0">
                <a:solidFill>
                  <a:schemeClr val="bg2">
                    <a:lumMod val="25000"/>
                  </a:schemeClr>
                </a:solidFill>
              </a:rPr>
              <a:t>Largest single asset producer in Ghana – premier African mining jurisdiction</a:t>
            </a:r>
          </a:p>
          <a:p>
            <a:r>
              <a:rPr lang="en-CA" dirty="0">
                <a:solidFill>
                  <a:schemeClr val="bg2">
                    <a:lumMod val="25000"/>
                  </a:schemeClr>
                </a:solidFill>
              </a:rPr>
              <a:t>Mature and stable mining regulations</a:t>
            </a:r>
          </a:p>
        </p:txBody>
      </p:sp>
      <p:sp>
        <p:nvSpPr>
          <p:cNvPr id="12" name="Text Placeholder 11">
            <a:extLst>
              <a:ext uri="{FF2B5EF4-FFF2-40B4-BE49-F238E27FC236}">
                <a16:creationId xmlns:a16="http://schemas.microsoft.com/office/drawing/2014/main" id="{6870884D-A441-94D0-95CF-D8991501E3D0}"/>
              </a:ext>
            </a:extLst>
          </p:cNvPr>
          <p:cNvSpPr>
            <a:spLocks noGrp="1"/>
          </p:cNvSpPr>
          <p:nvPr>
            <p:ph type="body" sz="quarter" idx="43"/>
          </p:nvPr>
        </p:nvSpPr>
        <p:spPr>
          <a:xfrm>
            <a:off x="10315666" y="1379981"/>
            <a:ext cx="1627842" cy="2159216"/>
          </a:xfrm>
        </p:spPr>
        <p:txBody>
          <a:bodyPr/>
          <a:lstStyle/>
          <a:p>
            <a:r>
              <a:rPr lang="en-CA" dirty="0">
                <a:solidFill>
                  <a:schemeClr val="bg2">
                    <a:lumMod val="25000"/>
                  </a:schemeClr>
                </a:solidFill>
              </a:rPr>
              <a:t>Turnaround story with Q2 25 the inflection point</a:t>
            </a:r>
          </a:p>
          <a:p>
            <a:r>
              <a:rPr lang="en-CA" dirty="0">
                <a:solidFill>
                  <a:schemeClr val="bg2">
                    <a:lumMod val="25000"/>
                  </a:schemeClr>
                </a:solidFill>
              </a:rPr>
              <a:t>Team in place</a:t>
            </a:r>
          </a:p>
          <a:p>
            <a:r>
              <a:rPr lang="en-CA" dirty="0">
                <a:solidFill>
                  <a:schemeClr val="bg2">
                    <a:lumMod val="25000"/>
                  </a:schemeClr>
                </a:solidFill>
              </a:rPr>
              <a:t>Currently trading at &lt;0.45 P/NAV</a:t>
            </a:r>
          </a:p>
        </p:txBody>
      </p:sp>
      <p:sp>
        <p:nvSpPr>
          <p:cNvPr id="24" name="Text Placeholder 19">
            <a:extLst>
              <a:ext uri="{FF2B5EF4-FFF2-40B4-BE49-F238E27FC236}">
                <a16:creationId xmlns:a16="http://schemas.microsoft.com/office/drawing/2014/main" id="{E4DADE02-C03D-8BEF-A0BE-E7C70FE60AB8}"/>
              </a:ext>
            </a:extLst>
          </p:cNvPr>
          <p:cNvSpPr txBox="1">
            <a:spLocks/>
          </p:cNvSpPr>
          <p:nvPr/>
        </p:nvSpPr>
        <p:spPr>
          <a:xfrm>
            <a:off x="5151515" y="5474441"/>
            <a:ext cx="6849700" cy="861358"/>
          </a:xfrm>
          <a:prstGeom prst="rect">
            <a:avLst/>
          </a:prstGeom>
          <a:solidFill>
            <a:schemeClr val="accent1"/>
          </a:solidFill>
          <a:ln w="25400">
            <a:noFill/>
          </a:ln>
        </p:spPr>
        <p:txBody>
          <a:bodyPr vert="horz" lIns="91440" tIns="45720" rIns="91440" bIns="45720" rtlCol="0" anchor="ctr">
            <a:noAutofit/>
          </a:bodyPr>
          <a:lstStyle>
            <a:defPPr>
              <a:defRPr lang="en-US"/>
            </a:defPPr>
            <a:lvl1pPr indent="0" algn="ctr">
              <a:lnSpc>
                <a:spcPct val="90000"/>
              </a:lnSpc>
              <a:spcBef>
                <a:spcPts val="0"/>
              </a:spcBef>
              <a:buFont typeface="Arial" panose="020B0604020202020204" pitchFamily="34" charset="0"/>
              <a:buNone/>
              <a:defRPr sz="1400" b="1">
                <a:solidFill>
                  <a:schemeClr val="bg1"/>
                </a:solidFill>
                <a:latin typeface="Century Gothic" panose="020B0502020202020204" pitchFamily="34" charset="0"/>
              </a:defRPr>
            </a:lvl1pPr>
            <a:lvl2pPr indent="0">
              <a:lnSpc>
                <a:spcPct val="90000"/>
              </a:lnSpc>
              <a:spcBef>
                <a:spcPts val="500"/>
              </a:spcBef>
              <a:buFont typeface="Arial" panose="020B0604020202020204" pitchFamily="34" charset="0"/>
              <a:buNone/>
              <a:defRPr sz="2400"/>
            </a:lvl2pPr>
            <a:lvl3pPr indent="0">
              <a:lnSpc>
                <a:spcPct val="90000"/>
              </a:lnSpc>
              <a:spcBef>
                <a:spcPts val="500"/>
              </a:spcBef>
              <a:buFont typeface="Arial" panose="020B0604020202020204" pitchFamily="34" charset="0"/>
              <a:buNone/>
              <a:defRPr sz="2000"/>
            </a:lvl3pPr>
            <a:lvl4pPr indent="0">
              <a:lnSpc>
                <a:spcPct val="90000"/>
              </a:lnSpc>
              <a:spcBef>
                <a:spcPts val="500"/>
              </a:spcBef>
              <a:buFont typeface="Arial" panose="020B0604020202020204" pitchFamily="34" charset="0"/>
              <a:buNone/>
            </a:lvl4pPr>
            <a:lvl5pPr indent="0">
              <a:lnSpc>
                <a:spcPct val="90000"/>
              </a:lnSpc>
              <a:spcBef>
                <a:spcPts val="500"/>
              </a:spcBef>
              <a:buFont typeface="Arial" panose="020B0604020202020204" pitchFamily="34" charset="0"/>
              <a:buNone/>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70737A"/>
              </a:solidFill>
              <a:effectLst/>
              <a:uLnTx/>
              <a:uFillTx/>
              <a:latin typeface="Calibri"/>
              <a:ea typeface="+mn-ea"/>
              <a:cs typeface="+mn-cs"/>
            </a:endParaRP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Unique High-Growth Gold Producer</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Largest single asset gold producer in Ghana</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CA"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 Placeholder 14">
            <a:extLst>
              <a:ext uri="{FF2B5EF4-FFF2-40B4-BE49-F238E27FC236}">
                <a16:creationId xmlns:a16="http://schemas.microsoft.com/office/drawing/2014/main" id="{1A758A7B-BDCA-82E0-6B6E-2D9D6085FB47}"/>
              </a:ext>
            </a:extLst>
          </p:cNvPr>
          <p:cNvSpPr txBox="1">
            <a:spLocks/>
          </p:cNvSpPr>
          <p:nvPr/>
        </p:nvSpPr>
        <p:spPr>
          <a:xfrm>
            <a:off x="5335146" y="981631"/>
            <a:ext cx="1514220" cy="338859"/>
          </a:xfrm>
          <a:prstGeom prst="rect">
            <a:avLst/>
          </a:prstGeom>
          <a:solidFill>
            <a:schemeClr val="accent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400" dirty="0"/>
              <a:t>Mining</a:t>
            </a:r>
            <a:r>
              <a:rPr lang="en-CA" dirty="0"/>
              <a:t> </a:t>
            </a:r>
          </a:p>
        </p:txBody>
      </p:sp>
      <p:sp>
        <p:nvSpPr>
          <p:cNvPr id="30" name="Text Placeholder 14">
            <a:extLst>
              <a:ext uri="{FF2B5EF4-FFF2-40B4-BE49-F238E27FC236}">
                <a16:creationId xmlns:a16="http://schemas.microsoft.com/office/drawing/2014/main" id="{FE022A0B-66A2-F819-0230-2752FD32C81F}"/>
              </a:ext>
            </a:extLst>
          </p:cNvPr>
          <p:cNvSpPr txBox="1">
            <a:spLocks/>
          </p:cNvSpPr>
          <p:nvPr/>
        </p:nvSpPr>
        <p:spPr>
          <a:xfrm>
            <a:off x="1984415" y="981630"/>
            <a:ext cx="1514220" cy="338859"/>
          </a:xfrm>
          <a:prstGeom prst="rect">
            <a:avLst/>
          </a:prstGeom>
          <a:solidFill>
            <a:schemeClr val="accent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400" dirty="0"/>
              <a:t>Financial</a:t>
            </a:r>
            <a:r>
              <a:rPr lang="en-CA" dirty="0"/>
              <a:t> </a:t>
            </a:r>
          </a:p>
        </p:txBody>
      </p:sp>
      <p:sp>
        <p:nvSpPr>
          <p:cNvPr id="35" name="Text Placeholder 14">
            <a:extLst>
              <a:ext uri="{FF2B5EF4-FFF2-40B4-BE49-F238E27FC236}">
                <a16:creationId xmlns:a16="http://schemas.microsoft.com/office/drawing/2014/main" id="{7B6F1A4E-94D7-87DE-CDEC-CB12962B026D}"/>
              </a:ext>
            </a:extLst>
          </p:cNvPr>
          <p:cNvSpPr txBox="1">
            <a:spLocks/>
          </p:cNvSpPr>
          <p:nvPr/>
        </p:nvSpPr>
        <p:spPr>
          <a:xfrm>
            <a:off x="312794" y="981629"/>
            <a:ext cx="1514220" cy="338859"/>
          </a:xfrm>
          <a:prstGeom prst="rect">
            <a:avLst/>
          </a:prstGeom>
          <a:solidFill>
            <a:schemeClr val="accent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400" dirty="0"/>
              <a:t>Outlook</a:t>
            </a:r>
            <a:r>
              <a:rPr lang="en-CA" dirty="0"/>
              <a:t> </a:t>
            </a:r>
          </a:p>
        </p:txBody>
      </p:sp>
      <p:sp>
        <p:nvSpPr>
          <p:cNvPr id="36" name="Text Placeholder 14">
            <a:extLst>
              <a:ext uri="{FF2B5EF4-FFF2-40B4-BE49-F238E27FC236}">
                <a16:creationId xmlns:a16="http://schemas.microsoft.com/office/drawing/2014/main" id="{DBC5D9A7-2E11-C581-12A9-6015F8B22039}"/>
              </a:ext>
            </a:extLst>
          </p:cNvPr>
          <p:cNvSpPr txBox="1">
            <a:spLocks/>
          </p:cNvSpPr>
          <p:nvPr/>
        </p:nvSpPr>
        <p:spPr>
          <a:xfrm>
            <a:off x="3644168" y="981628"/>
            <a:ext cx="1514220" cy="338859"/>
          </a:xfrm>
          <a:prstGeom prst="rect">
            <a:avLst/>
          </a:prstGeom>
          <a:solidFill>
            <a:schemeClr val="accent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400" dirty="0"/>
              <a:t>Exploration</a:t>
            </a:r>
            <a:r>
              <a:rPr lang="en-CA" dirty="0"/>
              <a:t> </a:t>
            </a:r>
          </a:p>
        </p:txBody>
      </p:sp>
      <p:sp>
        <p:nvSpPr>
          <p:cNvPr id="39" name="Text Placeholder 14">
            <a:extLst>
              <a:ext uri="{FF2B5EF4-FFF2-40B4-BE49-F238E27FC236}">
                <a16:creationId xmlns:a16="http://schemas.microsoft.com/office/drawing/2014/main" id="{CF626E97-2B43-046A-CEA0-B264BE7E9478}"/>
              </a:ext>
            </a:extLst>
          </p:cNvPr>
          <p:cNvSpPr txBox="1">
            <a:spLocks/>
          </p:cNvSpPr>
          <p:nvPr/>
        </p:nvSpPr>
        <p:spPr>
          <a:xfrm>
            <a:off x="6994899" y="981628"/>
            <a:ext cx="1514220" cy="338859"/>
          </a:xfrm>
          <a:prstGeom prst="rect">
            <a:avLst/>
          </a:prstGeom>
          <a:solidFill>
            <a:schemeClr val="accent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400" dirty="0"/>
              <a:t>Processing</a:t>
            </a:r>
            <a:r>
              <a:rPr lang="en-CA" dirty="0"/>
              <a:t> </a:t>
            </a:r>
          </a:p>
        </p:txBody>
      </p:sp>
      <p:sp>
        <p:nvSpPr>
          <p:cNvPr id="40" name="Text Placeholder 14">
            <a:extLst>
              <a:ext uri="{FF2B5EF4-FFF2-40B4-BE49-F238E27FC236}">
                <a16:creationId xmlns:a16="http://schemas.microsoft.com/office/drawing/2014/main" id="{FACB3A0C-2DC7-F3B8-F940-B5F7CF2E5431}"/>
              </a:ext>
            </a:extLst>
          </p:cNvPr>
          <p:cNvSpPr txBox="1">
            <a:spLocks/>
          </p:cNvSpPr>
          <p:nvPr/>
        </p:nvSpPr>
        <p:spPr>
          <a:xfrm>
            <a:off x="8681499" y="978363"/>
            <a:ext cx="1514220" cy="338859"/>
          </a:xfrm>
          <a:prstGeom prst="rect">
            <a:avLst/>
          </a:prstGeom>
          <a:solidFill>
            <a:schemeClr val="accent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400" dirty="0"/>
              <a:t>Location </a:t>
            </a:r>
            <a:r>
              <a:rPr lang="en-CA" dirty="0"/>
              <a:t> </a:t>
            </a:r>
          </a:p>
        </p:txBody>
      </p:sp>
      <p:sp>
        <p:nvSpPr>
          <p:cNvPr id="42" name="Text Placeholder 14">
            <a:extLst>
              <a:ext uri="{FF2B5EF4-FFF2-40B4-BE49-F238E27FC236}">
                <a16:creationId xmlns:a16="http://schemas.microsoft.com/office/drawing/2014/main" id="{9DC2A49F-89C0-3865-3E65-6912EDCE1C26}"/>
              </a:ext>
            </a:extLst>
          </p:cNvPr>
          <p:cNvSpPr txBox="1">
            <a:spLocks/>
          </p:cNvSpPr>
          <p:nvPr/>
        </p:nvSpPr>
        <p:spPr>
          <a:xfrm>
            <a:off x="10372477" y="978362"/>
            <a:ext cx="1514220" cy="338859"/>
          </a:xfrm>
          <a:prstGeom prst="rect">
            <a:avLst/>
          </a:prstGeom>
          <a:solidFill>
            <a:schemeClr val="accent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400" dirty="0"/>
              <a:t>Valuation</a:t>
            </a:r>
            <a:r>
              <a:rPr lang="en-CA" dirty="0"/>
              <a:t> </a:t>
            </a:r>
          </a:p>
        </p:txBody>
      </p:sp>
      <p:sp>
        <p:nvSpPr>
          <p:cNvPr id="43" name="Text Placeholder 71">
            <a:extLst>
              <a:ext uri="{FF2B5EF4-FFF2-40B4-BE49-F238E27FC236}">
                <a16:creationId xmlns:a16="http://schemas.microsoft.com/office/drawing/2014/main" id="{43E915A4-48DE-E9A0-FD4D-CF2C6646EB36}"/>
              </a:ext>
            </a:extLst>
          </p:cNvPr>
          <p:cNvSpPr txBox="1">
            <a:spLocks/>
          </p:cNvSpPr>
          <p:nvPr/>
        </p:nvSpPr>
        <p:spPr>
          <a:xfrm>
            <a:off x="642806" y="6305417"/>
            <a:ext cx="11587162" cy="458788"/>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0"/>
              </a:spcBef>
              <a:buFont typeface="+mj-lt"/>
              <a:buAutoNum type="arabicPeriod"/>
              <a:defRPr sz="900" b="0" kern="1200">
                <a:solidFill>
                  <a:schemeClr val="accent6"/>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mj-lt"/>
              <a:buNone/>
              <a:tabLst/>
              <a:defRPr/>
            </a:pPr>
            <a:r>
              <a:rPr kumimoji="0" lang="en-CA" sz="1100" b="0" i="0" u="none" strike="noStrike" kern="1200" cap="none" spc="0" normalizeH="0" baseline="30000" noProof="0" dirty="0">
                <a:ln>
                  <a:noFill/>
                </a:ln>
                <a:solidFill>
                  <a:srgbClr val="70737A"/>
                </a:solidFill>
                <a:effectLst/>
                <a:uLnTx/>
                <a:uFillTx/>
                <a:latin typeface="Calibri"/>
                <a:ea typeface="+mn-ea"/>
                <a:cs typeface="+mn-cs"/>
              </a:rPr>
              <a:t>(1)</a:t>
            </a:r>
            <a:r>
              <a:rPr kumimoji="0" lang="en-CA" sz="1100" b="0" i="0" u="none" strike="noStrike" kern="1200" cap="none" spc="0" normalizeH="0" baseline="0" noProof="0" dirty="0">
                <a:ln>
                  <a:noFill/>
                </a:ln>
                <a:solidFill>
                  <a:srgbClr val="70737A"/>
                </a:solidFill>
                <a:effectLst/>
                <a:uLnTx/>
                <a:uFillTx/>
                <a:latin typeface="Calibri"/>
                <a:ea typeface="+mn-ea"/>
                <a:cs typeface="+mn-cs"/>
              </a:rPr>
              <a:t> As of June 30, 2025 (unaudited).</a:t>
            </a:r>
            <a:endParaRPr kumimoji="0" lang="en-US" sz="11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23" name="Picture Placeholder 22">
            <a:extLst>
              <a:ext uri="{FF2B5EF4-FFF2-40B4-BE49-F238E27FC236}">
                <a16:creationId xmlns:a16="http://schemas.microsoft.com/office/drawing/2014/main" id="{78C41F92-123B-2785-D5EC-D74A04E07BCE}"/>
              </a:ext>
            </a:extLst>
          </p:cNvPr>
          <p:cNvPicPr>
            <a:picLocks noGrp="1" noChangeAspect="1"/>
          </p:cNvPicPr>
          <p:nvPr>
            <p:ph type="pic" sz="quarter" idx="37"/>
          </p:nvPr>
        </p:nvPicPr>
        <p:blipFill>
          <a:blip r:embed="rId2" cstate="print">
            <a:extLst>
              <a:ext uri="{28A0092B-C50C-407E-A947-70E740481C1C}">
                <a14:useLocalDpi xmlns:a14="http://schemas.microsoft.com/office/drawing/2010/main" val="0"/>
              </a:ext>
            </a:extLst>
          </a:blip>
          <a:srcRect t="33128" b="33128"/>
          <a:stretch/>
        </p:blipFill>
        <p:spPr>
          <a:xfrm>
            <a:off x="297816" y="3702278"/>
            <a:ext cx="11703399" cy="2633521"/>
          </a:xfrm>
        </p:spPr>
      </p:pic>
    </p:spTree>
    <p:extLst>
      <p:ext uri="{BB962C8B-B14F-4D97-AF65-F5344CB8AC3E}">
        <p14:creationId xmlns:p14="http://schemas.microsoft.com/office/powerpoint/2010/main" val="1623882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BC3AA70-4C2E-AA8D-5B36-86E366ADD529}"/>
              </a:ext>
            </a:extLst>
          </p:cNvPr>
          <p:cNvPicPr>
            <a:picLocks noGrp="1" noChangeAspect="1"/>
          </p:cNvPicPr>
          <p:nvPr>
            <p:ph type="pic" sz="quarter" idx="37"/>
          </p:nvPr>
        </p:nvPicPr>
        <p:blipFill rotWithShape="1">
          <a:blip r:embed="rId3" cstate="email">
            <a:duotone>
              <a:prstClr val="black"/>
              <a:schemeClr val="accent4">
                <a:tint val="45000"/>
                <a:satMod val="400000"/>
              </a:schemeClr>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p:pic>
      <p:sp>
        <p:nvSpPr>
          <p:cNvPr id="2" name="Text Placeholder 1">
            <a:extLst>
              <a:ext uri="{FF2B5EF4-FFF2-40B4-BE49-F238E27FC236}">
                <a16:creationId xmlns:a16="http://schemas.microsoft.com/office/drawing/2014/main" id="{CE35A7CB-6B57-AC8C-EE64-8BB0A941385C}"/>
              </a:ext>
            </a:extLst>
          </p:cNvPr>
          <p:cNvSpPr>
            <a:spLocks noGrp="1"/>
          </p:cNvSpPr>
          <p:nvPr>
            <p:ph type="body" sz="quarter" idx="10"/>
          </p:nvPr>
        </p:nvSpPr>
        <p:spPr/>
        <p:txBody>
          <a:bodyPr/>
          <a:lstStyle/>
          <a:p>
            <a:r>
              <a:rPr lang="en-US"/>
              <a:t>Contact</a:t>
            </a:r>
            <a:endParaRPr lang="en-CA"/>
          </a:p>
        </p:txBody>
      </p:sp>
      <p:sp>
        <p:nvSpPr>
          <p:cNvPr id="3" name="Text Placeholder 2">
            <a:extLst>
              <a:ext uri="{FF2B5EF4-FFF2-40B4-BE49-F238E27FC236}">
                <a16:creationId xmlns:a16="http://schemas.microsoft.com/office/drawing/2014/main" id="{5E721A6C-12EA-9158-E21F-54E6C9D3B994}"/>
              </a:ext>
            </a:extLst>
          </p:cNvPr>
          <p:cNvSpPr>
            <a:spLocks noGrp="1"/>
          </p:cNvSpPr>
          <p:nvPr>
            <p:ph type="body" sz="quarter" idx="11"/>
          </p:nvPr>
        </p:nvSpPr>
        <p:spPr/>
        <p:txBody>
          <a:bodyPr/>
          <a:lstStyle/>
          <a:p>
            <a:r>
              <a:rPr lang="en-US"/>
              <a:t>N. American Toll-Free: </a:t>
            </a:r>
            <a:r>
              <a:rPr lang="en-US" b="1"/>
              <a:t>1-855-246-7341</a:t>
            </a:r>
          </a:p>
          <a:p>
            <a:r>
              <a:rPr lang="en-US"/>
              <a:t>Email: </a:t>
            </a:r>
            <a:r>
              <a:rPr lang="en-US" b="1" err="1"/>
              <a:t>info@galianogold.com</a:t>
            </a:r>
            <a:endParaRPr lang="en-US" b="1"/>
          </a:p>
        </p:txBody>
      </p:sp>
      <p:sp>
        <p:nvSpPr>
          <p:cNvPr id="8" name="Footer Placeholder 7">
            <a:extLst>
              <a:ext uri="{FF2B5EF4-FFF2-40B4-BE49-F238E27FC236}">
                <a16:creationId xmlns:a16="http://schemas.microsoft.com/office/drawing/2014/main" id="{C5A007B2-8E3F-7AEB-0FD8-0623DE4EA16E}"/>
              </a:ext>
            </a:extLst>
          </p:cNvPr>
          <p:cNvSpPr>
            <a:spLocks noGrp="1"/>
          </p:cNvSpPr>
          <p:nvPr>
            <p:ph type="ftr" sz="quarter" idx="3"/>
          </p:nvPr>
        </p:nvSpPr>
        <p:spPr/>
        <p:txBody>
          <a:bodyPr/>
          <a:lstStyle/>
          <a:p>
            <a:r>
              <a:rPr lang="en-US" dirty="0"/>
              <a:t>© Copyright 2025 Galiano Gold. All rights reserved.</a:t>
            </a:r>
            <a:endParaRPr lang="en-CA" dirty="0"/>
          </a:p>
        </p:txBody>
      </p:sp>
      <p:sp>
        <p:nvSpPr>
          <p:cNvPr id="7" name="Rectangle 6">
            <a:extLst>
              <a:ext uri="{FF2B5EF4-FFF2-40B4-BE49-F238E27FC236}">
                <a16:creationId xmlns:a16="http://schemas.microsoft.com/office/drawing/2014/main" id="{3311E195-63A5-6473-BF49-06163EE160CA}"/>
              </a:ext>
            </a:extLst>
          </p:cNvPr>
          <p:cNvSpPr/>
          <p:nvPr/>
        </p:nvSpPr>
        <p:spPr>
          <a:xfrm>
            <a:off x="714514" y="105507"/>
            <a:ext cx="4221679" cy="4221679"/>
          </a:xfrm>
          <a:prstGeom prst="rect">
            <a:avLst/>
          </a:prstGeom>
          <a:solidFill>
            <a:srgbClr val="E0A230">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Freeform: Shape 97">
            <a:extLst>
              <a:ext uri="{FF2B5EF4-FFF2-40B4-BE49-F238E27FC236}">
                <a16:creationId xmlns:a16="http://schemas.microsoft.com/office/drawing/2014/main" id="{E504A7CC-B3A1-E2E8-D30B-B99870F167C3}"/>
              </a:ext>
            </a:extLst>
          </p:cNvPr>
          <p:cNvSpPr/>
          <p:nvPr/>
        </p:nvSpPr>
        <p:spPr>
          <a:xfrm>
            <a:off x="1153773" y="105507"/>
            <a:ext cx="3782420" cy="4221679"/>
          </a:xfrm>
          <a:custGeom>
            <a:avLst/>
            <a:gdLst>
              <a:gd name="connsiteX0" fmla="*/ 774163 w 2784877"/>
              <a:gd name="connsiteY0" fmla="*/ 0 h 3108290"/>
              <a:gd name="connsiteX1" fmla="*/ 2784877 w 2784877"/>
              <a:gd name="connsiteY1" fmla="*/ 0 h 3108290"/>
              <a:gd name="connsiteX2" fmla="*/ 2784877 w 2784877"/>
              <a:gd name="connsiteY2" fmla="*/ 393479 h 3108290"/>
              <a:gd name="connsiteX3" fmla="*/ 2637839 w 2784877"/>
              <a:gd name="connsiteY3" fmla="*/ 400897 h 3108290"/>
              <a:gd name="connsiteX4" fmla="*/ 1260544 w 2784877"/>
              <a:gd name="connsiteY4" fmla="*/ 1925934 h 3108290"/>
              <a:gd name="connsiteX5" fmla="*/ 1709870 w 2784877"/>
              <a:gd name="connsiteY5" fmla="*/ 3009914 h 3108290"/>
              <a:gd name="connsiteX6" fmla="*/ 1818198 w 2784877"/>
              <a:gd name="connsiteY6" fmla="*/ 3108290 h 3108290"/>
              <a:gd name="connsiteX7" fmla="*/ 265544 w 2784877"/>
              <a:gd name="connsiteY7" fmla="*/ 3108290 h 3108290"/>
              <a:gd name="connsiteX8" fmla="*/ 219597 w 2784877"/>
              <a:gd name="connsiteY8" fmla="*/ 3012975 h 3108290"/>
              <a:gd name="connsiteX9" fmla="*/ 0 w 2784877"/>
              <a:gd name="connsiteY9" fmla="*/ 1925934 h 3108290"/>
              <a:gd name="connsiteX10" fmla="*/ 638118 w 2784877"/>
              <a:gd name="connsiteY10" fmla="*/ 149571 h 310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4877" h="3108290">
                <a:moveTo>
                  <a:pt x="774163" y="0"/>
                </a:moveTo>
                <a:lnTo>
                  <a:pt x="2784877" y="0"/>
                </a:lnTo>
                <a:lnTo>
                  <a:pt x="2784877" y="393479"/>
                </a:lnTo>
                <a:lnTo>
                  <a:pt x="2637839" y="400897"/>
                </a:lnTo>
                <a:cubicBezTo>
                  <a:pt x="1864190" y="479394"/>
                  <a:pt x="1260544" y="1132172"/>
                  <a:pt x="1260544" y="1925934"/>
                </a:cubicBezTo>
                <a:cubicBezTo>
                  <a:pt x="1260544" y="2349273"/>
                  <a:pt x="1432248" y="2732511"/>
                  <a:pt x="1709870" y="3009914"/>
                </a:cubicBezTo>
                <a:lnTo>
                  <a:pt x="1818198" y="3108290"/>
                </a:lnTo>
                <a:lnTo>
                  <a:pt x="265544" y="3108290"/>
                </a:lnTo>
                <a:lnTo>
                  <a:pt x="219597" y="3012975"/>
                </a:lnTo>
                <a:cubicBezTo>
                  <a:pt x="78191" y="2678877"/>
                  <a:pt x="0" y="2311542"/>
                  <a:pt x="0" y="1925934"/>
                </a:cubicBezTo>
                <a:cubicBezTo>
                  <a:pt x="0" y="1251119"/>
                  <a:pt x="239460" y="632266"/>
                  <a:pt x="638118" y="149571"/>
                </a:cubicBezTo>
                <a:close/>
              </a:path>
            </a:pathLst>
          </a:custGeom>
          <a:solidFill>
            <a:srgbClr val="9366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CA"/>
          </a:p>
        </p:txBody>
      </p:sp>
    </p:spTree>
    <p:custDataLst>
      <p:tags r:id="rId1"/>
    </p:custDataLst>
    <p:extLst>
      <p:ext uri="{BB962C8B-B14F-4D97-AF65-F5344CB8AC3E}">
        <p14:creationId xmlns:p14="http://schemas.microsoft.com/office/powerpoint/2010/main" val="56277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9E934-5085-F90D-A736-81C97BDB15E3}"/>
              </a:ext>
            </a:extLst>
          </p:cNvPr>
          <p:cNvSpPr>
            <a:spLocks noGrp="1"/>
          </p:cNvSpPr>
          <p:nvPr>
            <p:ph type="title"/>
          </p:nvPr>
        </p:nvSpPr>
        <p:spPr>
          <a:xfrm>
            <a:off x="300038" y="258011"/>
            <a:ext cx="11591924" cy="470652"/>
          </a:xfrm>
        </p:spPr>
        <p:txBody>
          <a:bodyPr/>
          <a:lstStyle/>
          <a:p>
            <a:r>
              <a:rPr lang="en-CA" dirty="0"/>
              <a:t>Updated Mineral Reserve Estimate, as of December 31, 2024</a:t>
            </a:r>
          </a:p>
        </p:txBody>
      </p:sp>
      <p:sp>
        <p:nvSpPr>
          <p:cNvPr id="5" name="Slide Number Placeholder 4">
            <a:extLst>
              <a:ext uri="{FF2B5EF4-FFF2-40B4-BE49-F238E27FC236}">
                <a16:creationId xmlns:a16="http://schemas.microsoft.com/office/drawing/2014/main" id="{5B1D038D-B282-805A-0DF8-ECA46E5A54A7}"/>
              </a:ext>
            </a:extLst>
          </p:cNvPr>
          <p:cNvSpPr>
            <a:spLocks noGrp="1"/>
          </p:cNvSpPr>
          <p:nvPr>
            <p:ph type="sldNum" sz="quarter" idx="4"/>
          </p:nvPr>
        </p:nvSpPr>
        <p:spPr>
          <a:xfrm>
            <a:off x="300038" y="6498448"/>
            <a:ext cx="309562" cy="203082"/>
          </a:xfrm>
        </p:spPr>
        <p:txBody>
          <a:bodyPr/>
          <a:lstStyle/>
          <a:p>
            <a:fld id="{2CD1318A-339D-4485-8E92-07414A5EFABE}" type="slidenum">
              <a:rPr lang="en-CA" smtClean="0"/>
              <a:pPr/>
              <a:t>16</a:t>
            </a:fld>
            <a:endParaRPr lang="en-CA"/>
          </a:p>
        </p:txBody>
      </p:sp>
      <p:graphicFrame>
        <p:nvGraphicFramePr>
          <p:cNvPr id="6" name="Table 5">
            <a:extLst>
              <a:ext uri="{FF2B5EF4-FFF2-40B4-BE49-F238E27FC236}">
                <a16:creationId xmlns:a16="http://schemas.microsoft.com/office/drawing/2014/main" id="{58BC5449-6BC4-212D-1ECD-D8757ED7B4ED}"/>
              </a:ext>
            </a:extLst>
          </p:cNvPr>
          <p:cNvGraphicFramePr>
            <a:graphicFrameLocks noGrp="1"/>
          </p:cNvGraphicFramePr>
          <p:nvPr>
            <p:extLst>
              <p:ext uri="{D42A27DB-BD31-4B8C-83A1-F6EECF244321}">
                <p14:modId xmlns:p14="http://schemas.microsoft.com/office/powerpoint/2010/main" val="2895630708"/>
              </p:ext>
            </p:extLst>
          </p:nvPr>
        </p:nvGraphicFramePr>
        <p:xfrm>
          <a:off x="300037" y="900058"/>
          <a:ext cx="11591924" cy="2993846"/>
        </p:xfrm>
        <a:graphic>
          <a:graphicData uri="http://schemas.openxmlformats.org/drawingml/2006/table">
            <a:tbl>
              <a:tblPr>
                <a:tableStyleId>{5C22544A-7EE6-4342-B048-85BDC9FD1C3A}</a:tableStyleId>
              </a:tblPr>
              <a:tblGrid>
                <a:gridCol w="1518489">
                  <a:extLst>
                    <a:ext uri="{9D8B030D-6E8A-4147-A177-3AD203B41FA5}">
                      <a16:colId xmlns:a16="http://schemas.microsoft.com/office/drawing/2014/main" val="4035144221"/>
                    </a:ext>
                  </a:extLst>
                </a:gridCol>
                <a:gridCol w="1237017">
                  <a:extLst>
                    <a:ext uri="{9D8B030D-6E8A-4147-A177-3AD203B41FA5}">
                      <a16:colId xmlns:a16="http://schemas.microsoft.com/office/drawing/2014/main" val="3206089745"/>
                    </a:ext>
                  </a:extLst>
                </a:gridCol>
                <a:gridCol w="1187684">
                  <a:extLst>
                    <a:ext uri="{9D8B030D-6E8A-4147-A177-3AD203B41FA5}">
                      <a16:colId xmlns:a16="http://schemas.microsoft.com/office/drawing/2014/main" val="1427597702"/>
                    </a:ext>
                  </a:extLst>
                </a:gridCol>
                <a:gridCol w="1058237">
                  <a:extLst>
                    <a:ext uri="{9D8B030D-6E8A-4147-A177-3AD203B41FA5}">
                      <a16:colId xmlns:a16="http://schemas.microsoft.com/office/drawing/2014/main" val="866953273"/>
                    </a:ext>
                  </a:extLst>
                </a:gridCol>
                <a:gridCol w="876524">
                  <a:extLst>
                    <a:ext uri="{9D8B030D-6E8A-4147-A177-3AD203B41FA5}">
                      <a16:colId xmlns:a16="http://schemas.microsoft.com/office/drawing/2014/main" val="3294476952"/>
                    </a:ext>
                  </a:extLst>
                </a:gridCol>
                <a:gridCol w="1069168">
                  <a:extLst>
                    <a:ext uri="{9D8B030D-6E8A-4147-A177-3AD203B41FA5}">
                      <a16:colId xmlns:a16="http://schemas.microsoft.com/office/drawing/2014/main" val="2301965063"/>
                    </a:ext>
                  </a:extLst>
                </a:gridCol>
                <a:gridCol w="1265019">
                  <a:extLst>
                    <a:ext uri="{9D8B030D-6E8A-4147-A177-3AD203B41FA5}">
                      <a16:colId xmlns:a16="http://schemas.microsoft.com/office/drawing/2014/main" val="1375344149"/>
                    </a:ext>
                  </a:extLst>
                </a:gridCol>
                <a:gridCol w="843357">
                  <a:extLst>
                    <a:ext uri="{9D8B030D-6E8A-4147-A177-3AD203B41FA5}">
                      <a16:colId xmlns:a16="http://schemas.microsoft.com/office/drawing/2014/main" val="1062946930"/>
                    </a:ext>
                  </a:extLst>
                </a:gridCol>
                <a:gridCol w="1069168">
                  <a:extLst>
                    <a:ext uri="{9D8B030D-6E8A-4147-A177-3AD203B41FA5}">
                      <a16:colId xmlns:a16="http://schemas.microsoft.com/office/drawing/2014/main" val="2244334651"/>
                    </a:ext>
                  </a:extLst>
                </a:gridCol>
                <a:gridCol w="1467261">
                  <a:extLst>
                    <a:ext uri="{9D8B030D-6E8A-4147-A177-3AD203B41FA5}">
                      <a16:colId xmlns:a16="http://schemas.microsoft.com/office/drawing/2014/main" val="3868972176"/>
                    </a:ext>
                  </a:extLst>
                </a:gridCol>
              </a:tblGrid>
              <a:tr h="243959">
                <a:tc rowSpan="2">
                  <a:txBody>
                    <a:bodyPr/>
                    <a:lstStyle/>
                    <a:p>
                      <a:pPr algn="l" fontAlgn="ctr"/>
                      <a:r>
                        <a:rPr lang="en-CA" sz="1100" b="1" kern="1200" dirty="0">
                          <a:solidFill>
                            <a:schemeClr val="bg1"/>
                          </a:solidFill>
                          <a:effectLst/>
                          <a:latin typeface="+mj-lt"/>
                        </a:rPr>
                        <a:t>Deposit</a:t>
                      </a:r>
                      <a:endParaRPr lang="en-CA" sz="1100" b="1" dirty="0">
                        <a:solidFill>
                          <a:schemeClr val="bg1"/>
                        </a:solidFill>
                        <a:effectLst/>
                        <a:latin typeface="+mj-lt"/>
                        <a:ea typeface="Calibri" panose="020F0502020204030204" pitchFamily="34" charset="0"/>
                        <a:cs typeface="Times New Roman" panose="02020603050405020304" pitchFamily="18" charset="0"/>
                      </a:endParaRPr>
                    </a:p>
                  </a:txBody>
                  <a:tcPr marL="72000" marR="72000" marT="36000" marB="36000" anchor="ctr">
                    <a:lnB w="9525" cap="flat" cmpd="sng" algn="ctr">
                      <a:solidFill>
                        <a:schemeClr val="bg1">
                          <a:lumMod val="85000"/>
                        </a:schemeClr>
                      </a:solidFill>
                      <a:prstDash val="solid"/>
                      <a:round/>
                      <a:headEnd type="none" w="med" len="med"/>
                      <a:tailEnd type="none" w="med" len="med"/>
                    </a:lnB>
                    <a:solidFill>
                      <a:schemeClr val="accent1"/>
                    </a:solidFill>
                  </a:tcPr>
                </a:tc>
                <a:tc gridSpan="3">
                  <a:txBody>
                    <a:bodyPr/>
                    <a:lstStyle/>
                    <a:p>
                      <a:pPr algn="ctr" fontAlgn="ctr"/>
                      <a:r>
                        <a:rPr lang="en-CA" sz="1100" b="1" kern="1200" dirty="0">
                          <a:solidFill>
                            <a:schemeClr val="bg1"/>
                          </a:solidFill>
                          <a:effectLst/>
                          <a:latin typeface="+mj-lt"/>
                        </a:rPr>
                        <a:t>Proven</a:t>
                      </a:r>
                      <a:endParaRPr lang="en-CA" sz="1100" b="1" dirty="0">
                        <a:solidFill>
                          <a:schemeClr val="bg1"/>
                        </a:solidFill>
                        <a:effectLst/>
                        <a:latin typeface="+mj-lt"/>
                        <a:ea typeface="Calibri" panose="020F0502020204030204" pitchFamily="34" charset="0"/>
                        <a:cs typeface="Times New Roman" panose="02020603050405020304" pitchFamily="18" charset="0"/>
                      </a:endParaRPr>
                    </a:p>
                  </a:txBody>
                  <a:tcPr marL="72000" marR="72000" marT="36000" marB="36000" anchor="ctr">
                    <a:solidFill>
                      <a:schemeClr val="accent1"/>
                    </a:solidFill>
                  </a:tcPr>
                </a:tc>
                <a:tc hMerge="1">
                  <a:txBody>
                    <a:bodyPr/>
                    <a:lstStyle/>
                    <a:p>
                      <a:endParaRPr lang="en-CA"/>
                    </a:p>
                  </a:txBody>
                  <a:tcPr/>
                </a:tc>
                <a:tc hMerge="1">
                  <a:txBody>
                    <a:bodyPr/>
                    <a:lstStyle/>
                    <a:p>
                      <a:endParaRPr lang="en-CA"/>
                    </a:p>
                  </a:txBody>
                  <a:tcPr/>
                </a:tc>
                <a:tc gridSpan="3">
                  <a:txBody>
                    <a:bodyPr/>
                    <a:lstStyle/>
                    <a:p>
                      <a:pPr algn="ctr" fontAlgn="ctr"/>
                      <a:r>
                        <a:rPr lang="en-CA" sz="1100" b="1" kern="1200">
                          <a:solidFill>
                            <a:schemeClr val="bg1"/>
                          </a:solidFill>
                          <a:effectLst/>
                          <a:latin typeface="+mj-lt"/>
                        </a:rPr>
                        <a:t>Probable</a:t>
                      </a:r>
                      <a:endParaRPr lang="en-CA" sz="1100" b="1">
                        <a:solidFill>
                          <a:schemeClr val="bg1"/>
                        </a:solidFill>
                        <a:effectLst/>
                        <a:latin typeface="+mj-lt"/>
                        <a:ea typeface="Calibri" panose="020F0502020204030204" pitchFamily="34" charset="0"/>
                        <a:cs typeface="Times New Roman" panose="02020603050405020304" pitchFamily="18" charset="0"/>
                      </a:endParaRPr>
                    </a:p>
                  </a:txBody>
                  <a:tcPr marL="72000" marR="72000" marT="36000" marB="36000" anchor="ctr">
                    <a:solidFill>
                      <a:schemeClr val="accent1"/>
                    </a:solidFill>
                  </a:tcPr>
                </a:tc>
                <a:tc hMerge="1">
                  <a:txBody>
                    <a:bodyPr/>
                    <a:lstStyle/>
                    <a:p>
                      <a:endParaRPr lang="en-CA"/>
                    </a:p>
                  </a:txBody>
                  <a:tcPr/>
                </a:tc>
                <a:tc hMerge="1">
                  <a:txBody>
                    <a:bodyPr/>
                    <a:lstStyle/>
                    <a:p>
                      <a:endParaRPr lang="en-CA"/>
                    </a:p>
                  </a:txBody>
                  <a:tcPr/>
                </a:tc>
                <a:tc gridSpan="3">
                  <a:txBody>
                    <a:bodyPr/>
                    <a:lstStyle/>
                    <a:p>
                      <a:pPr algn="ctr" fontAlgn="ctr"/>
                      <a:r>
                        <a:rPr lang="en-CA" sz="1100" b="1" kern="1200" dirty="0">
                          <a:solidFill>
                            <a:schemeClr val="bg1"/>
                          </a:solidFill>
                          <a:effectLst/>
                          <a:latin typeface="+mj-lt"/>
                        </a:rPr>
                        <a:t>Total Proven and Probable</a:t>
                      </a:r>
                      <a:endParaRPr lang="en-CA" sz="1100" b="1" dirty="0">
                        <a:solidFill>
                          <a:schemeClr val="bg1"/>
                        </a:solidFill>
                        <a:effectLst/>
                        <a:latin typeface="+mj-lt"/>
                        <a:ea typeface="Calibri" panose="020F0502020204030204" pitchFamily="34" charset="0"/>
                        <a:cs typeface="Times New Roman" panose="02020603050405020304" pitchFamily="18" charset="0"/>
                      </a:endParaRPr>
                    </a:p>
                  </a:txBody>
                  <a:tcPr marL="72000" marR="72000" marT="36000" marB="36000" anchor="ctr">
                    <a:solidFill>
                      <a:schemeClr val="accent1"/>
                    </a:solid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886588159"/>
                  </a:ext>
                </a:extLst>
              </a:tr>
              <a:tr h="414621">
                <a:tc vMerge="1">
                  <a:txBody>
                    <a:bodyPr/>
                    <a:lstStyle/>
                    <a:p>
                      <a:endParaRPr lang="en-CA"/>
                    </a:p>
                  </a:txBody>
                  <a:tcPr/>
                </a:tc>
                <a:tc>
                  <a:txBody>
                    <a:bodyPr/>
                    <a:lstStyle/>
                    <a:p>
                      <a:pPr algn="ctr" fontAlgn="ctr"/>
                      <a:r>
                        <a:rPr lang="en-CA" sz="1100" b="1" kern="1200" dirty="0">
                          <a:solidFill>
                            <a:schemeClr val="bg1"/>
                          </a:solidFill>
                          <a:effectLst/>
                          <a:latin typeface="+mj-lt"/>
                        </a:rPr>
                        <a:t>Tonnes</a:t>
                      </a:r>
                    </a:p>
                    <a:p>
                      <a:pPr algn="ctr" fontAlgn="ctr"/>
                      <a:r>
                        <a:rPr lang="en-CA" sz="1100" b="1" kern="1200" dirty="0">
                          <a:solidFill>
                            <a:schemeClr val="bg1"/>
                          </a:solidFill>
                          <a:effectLst/>
                          <a:latin typeface="+mj-lt"/>
                        </a:rPr>
                        <a:t>(Mt)</a:t>
                      </a:r>
                      <a:endParaRPr lang="en-CA" sz="1100" b="1" dirty="0">
                        <a:solidFill>
                          <a:schemeClr val="bg1"/>
                        </a:solidFill>
                        <a:effectLst/>
                        <a:latin typeface="+mj-lt"/>
                        <a:ea typeface="Calibri" panose="020F0502020204030204" pitchFamily="34" charset="0"/>
                        <a:cs typeface="Times New Roman" panose="02020603050405020304" pitchFamily="18" charset="0"/>
                      </a:endParaRPr>
                    </a:p>
                  </a:txBody>
                  <a:tcPr marL="72000" marR="72000" marT="36000" marB="36000" anchor="ctr">
                    <a:lnB w="9525"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fontAlgn="ctr"/>
                      <a:r>
                        <a:rPr lang="en-CA" sz="1100" b="1" kern="1200" dirty="0">
                          <a:solidFill>
                            <a:schemeClr val="bg1"/>
                          </a:solidFill>
                          <a:effectLst/>
                          <a:latin typeface="+mj-lt"/>
                        </a:rPr>
                        <a:t>Au Grade</a:t>
                      </a:r>
                    </a:p>
                    <a:p>
                      <a:pPr algn="ctr" fontAlgn="ctr"/>
                      <a:r>
                        <a:rPr lang="en-CA" sz="1100" b="1" kern="1200" dirty="0">
                          <a:solidFill>
                            <a:schemeClr val="bg1"/>
                          </a:solidFill>
                          <a:effectLst/>
                          <a:latin typeface="+mj-lt"/>
                        </a:rPr>
                        <a:t>(g/t)</a:t>
                      </a:r>
                      <a:endParaRPr lang="en-CA" sz="1100" b="1" dirty="0">
                        <a:solidFill>
                          <a:schemeClr val="bg1"/>
                        </a:solidFill>
                        <a:effectLst/>
                        <a:latin typeface="+mj-lt"/>
                        <a:ea typeface="Calibri" panose="020F0502020204030204" pitchFamily="34" charset="0"/>
                        <a:cs typeface="Times New Roman" panose="02020603050405020304" pitchFamily="18" charset="0"/>
                      </a:endParaRPr>
                    </a:p>
                  </a:txBody>
                  <a:tcPr marL="72000" marR="72000" marT="36000" marB="36000" anchor="ctr">
                    <a:lnB w="9525"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fontAlgn="ctr"/>
                      <a:r>
                        <a:rPr lang="en-CA" sz="1100" b="1" kern="1200" dirty="0">
                          <a:solidFill>
                            <a:schemeClr val="bg1"/>
                          </a:solidFill>
                          <a:effectLst/>
                          <a:latin typeface="+mj-lt"/>
                        </a:rPr>
                        <a:t>Au Content</a:t>
                      </a:r>
                    </a:p>
                    <a:p>
                      <a:pPr algn="ctr" fontAlgn="ctr"/>
                      <a:r>
                        <a:rPr lang="en-CA" sz="1100" b="1" kern="1200" dirty="0">
                          <a:solidFill>
                            <a:schemeClr val="bg1"/>
                          </a:solidFill>
                          <a:effectLst/>
                          <a:latin typeface="+mj-lt"/>
                        </a:rPr>
                        <a:t>(</a:t>
                      </a:r>
                      <a:r>
                        <a:rPr lang="en-CA" sz="1100" b="1" kern="1200" dirty="0" err="1">
                          <a:solidFill>
                            <a:schemeClr val="bg1"/>
                          </a:solidFill>
                          <a:effectLst/>
                          <a:latin typeface="+mj-lt"/>
                        </a:rPr>
                        <a:t>koz</a:t>
                      </a:r>
                      <a:r>
                        <a:rPr lang="en-CA" sz="1100" b="1" kern="1200" dirty="0">
                          <a:solidFill>
                            <a:schemeClr val="bg1"/>
                          </a:solidFill>
                          <a:effectLst/>
                          <a:latin typeface="+mj-lt"/>
                        </a:rPr>
                        <a:t>)</a:t>
                      </a:r>
                      <a:endParaRPr lang="en-CA" sz="1100" b="1" dirty="0">
                        <a:solidFill>
                          <a:schemeClr val="bg1"/>
                        </a:solidFill>
                        <a:effectLst/>
                        <a:latin typeface="+mj-lt"/>
                        <a:ea typeface="Calibri" panose="020F0502020204030204" pitchFamily="34" charset="0"/>
                        <a:cs typeface="Times New Roman" panose="02020603050405020304" pitchFamily="18" charset="0"/>
                      </a:endParaRPr>
                    </a:p>
                  </a:txBody>
                  <a:tcPr marL="72000" marR="72000" marT="36000" marB="36000" anchor="ctr">
                    <a:lnB w="9525"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fontAlgn="ctr"/>
                      <a:r>
                        <a:rPr lang="en-CA" sz="1100" b="1" kern="1200" dirty="0">
                          <a:solidFill>
                            <a:schemeClr val="bg1"/>
                          </a:solidFill>
                          <a:effectLst/>
                          <a:latin typeface="+mj-lt"/>
                        </a:rPr>
                        <a:t>Tonnes</a:t>
                      </a:r>
                    </a:p>
                    <a:p>
                      <a:pPr algn="ctr" fontAlgn="ctr"/>
                      <a:r>
                        <a:rPr lang="en-CA" sz="1100" b="1" kern="1200" dirty="0">
                          <a:solidFill>
                            <a:schemeClr val="bg1"/>
                          </a:solidFill>
                          <a:effectLst/>
                          <a:latin typeface="+mj-lt"/>
                        </a:rPr>
                        <a:t>(Mt)</a:t>
                      </a:r>
                      <a:endParaRPr lang="en-CA" sz="1100" b="1" dirty="0">
                        <a:solidFill>
                          <a:schemeClr val="bg1"/>
                        </a:solidFill>
                        <a:effectLst/>
                        <a:latin typeface="+mj-lt"/>
                        <a:ea typeface="Calibri" panose="020F0502020204030204" pitchFamily="34" charset="0"/>
                        <a:cs typeface="Times New Roman" panose="02020603050405020304" pitchFamily="18" charset="0"/>
                      </a:endParaRPr>
                    </a:p>
                  </a:txBody>
                  <a:tcPr marL="72000" marR="72000" marT="36000" marB="36000" anchor="ctr">
                    <a:lnB w="9525"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fontAlgn="ctr"/>
                      <a:r>
                        <a:rPr lang="en-CA" sz="1100" b="1" kern="1200" dirty="0">
                          <a:solidFill>
                            <a:schemeClr val="bg1"/>
                          </a:solidFill>
                          <a:effectLst/>
                          <a:latin typeface="+mj-lt"/>
                        </a:rPr>
                        <a:t>Au Grade </a:t>
                      </a:r>
                    </a:p>
                    <a:p>
                      <a:pPr algn="ctr" fontAlgn="ctr"/>
                      <a:r>
                        <a:rPr lang="en-CA" sz="1100" b="1" kern="1200" dirty="0">
                          <a:solidFill>
                            <a:schemeClr val="bg1"/>
                          </a:solidFill>
                          <a:effectLst/>
                          <a:latin typeface="+mj-lt"/>
                        </a:rPr>
                        <a:t>(g/t)</a:t>
                      </a:r>
                      <a:endParaRPr lang="en-CA" sz="1100" b="1" dirty="0">
                        <a:solidFill>
                          <a:schemeClr val="bg1"/>
                        </a:solidFill>
                        <a:effectLst/>
                        <a:latin typeface="+mj-lt"/>
                        <a:ea typeface="Calibri" panose="020F0502020204030204" pitchFamily="34" charset="0"/>
                        <a:cs typeface="Times New Roman" panose="02020603050405020304" pitchFamily="18" charset="0"/>
                      </a:endParaRPr>
                    </a:p>
                  </a:txBody>
                  <a:tcPr marL="72000" marR="72000" marT="36000" marB="36000" anchor="ctr">
                    <a:lnB w="9525"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fontAlgn="ctr"/>
                      <a:r>
                        <a:rPr lang="en-CA" sz="1100" b="1" kern="1200" dirty="0">
                          <a:solidFill>
                            <a:schemeClr val="bg1"/>
                          </a:solidFill>
                          <a:effectLst/>
                          <a:latin typeface="+mj-lt"/>
                        </a:rPr>
                        <a:t>Au Content </a:t>
                      </a:r>
                    </a:p>
                    <a:p>
                      <a:pPr algn="ctr" fontAlgn="ctr"/>
                      <a:r>
                        <a:rPr lang="en-CA" sz="1100" b="1" kern="1200" dirty="0">
                          <a:solidFill>
                            <a:schemeClr val="bg1"/>
                          </a:solidFill>
                          <a:effectLst/>
                          <a:latin typeface="+mj-lt"/>
                        </a:rPr>
                        <a:t>(</a:t>
                      </a:r>
                      <a:r>
                        <a:rPr lang="en-CA" sz="1100" b="1" kern="1200" dirty="0" err="1">
                          <a:solidFill>
                            <a:schemeClr val="bg1"/>
                          </a:solidFill>
                          <a:effectLst/>
                          <a:latin typeface="+mj-lt"/>
                        </a:rPr>
                        <a:t>koz</a:t>
                      </a:r>
                      <a:r>
                        <a:rPr lang="en-CA" sz="1100" b="1" kern="1200" dirty="0">
                          <a:solidFill>
                            <a:schemeClr val="bg1"/>
                          </a:solidFill>
                          <a:effectLst/>
                          <a:latin typeface="+mj-lt"/>
                        </a:rPr>
                        <a:t>)</a:t>
                      </a:r>
                      <a:endParaRPr lang="en-CA" sz="1100" b="1" dirty="0">
                        <a:solidFill>
                          <a:schemeClr val="bg1"/>
                        </a:solidFill>
                        <a:effectLst/>
                        <a:latin typeface="+mj-lt"/>
                        <a:ea typeface="Calibri" panose="020F0502020204030204" pitchFamily="34" charset="0"/>
                        <a:cs typeface="Times New Roman" panose="02020603050405020304" pitchFamily="18" charset="0"/>
                      </a:endParaRPr>
                    </a:p>
                  </a:txBody>
                  <a:tcPr marL="72000" marR="72000" marT="36000" marB="36000" anchor="ctr">
                    <a:lnB w="9525"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fontAlgn="ctr"/>
                      <a:r>
                        <a:rPr lang="en-CA" sz="1100" b="1" kern="1200" dirty="0">
                          <a:solidFill>
                            <a:schemeClr val="bg1"/>
                          </a:solidFill>
                          <a:effectLst/>
                          <a:latin typeface="+mj-lt"/>
                        </a:rPr>
                        <a:t>Tonnes </a:t>
                      </a:r>
                    </a:p>
                    <a:p>
                      <a:pPr algn="ctr" fontAlgn="ctr"/>
                      <a:r>
                        <a:rPr lang="en-CA" sz="1100" b="1" kern="1200" dirty="0">
                          <a:solidFill>
                            <a:schemeClr val="bg1"/>
                          </a:solidFill>
                          <a:effectLst/>
                          <a:latin typeface="+mj-lt"/>
                        </a:rPr>
                        <a:t>(Mt)</a:t>
                      </a:r>
                      <a:endParaRPr lang="en-CA" sz="1100" b="1" dirty="0">
                        <a:solidFill>
                          <a:schemeClr val="bg1"/>
                        </a:solidFill>
                        <a:effectLst/>
                        <a:latin typeface="+mj-lt"/>
                        <a:ea typeface="Calibri" panose="020F0502020204030204" pitchFamily="34" charset="0"/>
                        <a:cs typeface="Times New Roman" panose="02020603050405020304" pitchFamily="18" charset="0"/>
                      </a:endParaRPr>
                    </a:p>
                  </a:txBody>
                  <a:tcPr marL="72000" marR="72000" marT="36000" marB="36000" anchor="ctr">
                    <a:lnB w="9525"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fontAlgn="ctr"/>
                      <a:r>
                        <a:rPr lang="en-CA" sz="1100" b="1" kern="1200" dirty="0">
                          <a:solidFill>
                            <a:schemeClr val="bg1"/>
                          </a:solidFill>
                          <a:effectLst/>
                          <a:latin typeface="+mj-lt"/>
                        </a:rPr>
                        <a:t>Au Grade </a:t>
                      </a:r>
                    </a:p>
                    <a:p>
                      <a:pPr algn="ctr" fontAlgn="ctr"/>
                      <a:r>
                        <a:rPr lang="en-CA" sz="1100" b="1" kern="1200" dirty="0">
                          <a:solidFill>
                            <a:schemeClr val="bg1"/>
                          </a:solidFill>
                          <a:effectLst/>
                          <a:latin typeface="+mj-lt"/>
                        </a:rPr>
                        <a:t>(g/t)</a:t>
                      </a:r>
                      <a:endParaRPr lang="en-CA" sz="1100" b="1" dirty="0">
                        <a:solidFill>
                          <a:schemeClr val="bg1"/>
                        </a:solidFill>
                        <a:effectLst/>
                        <a:latin typeface="+mj-lt"/>
                        <a:ea typeface="Calibri" panose="020F0502020204030204" pitchFamily="34" charset="0"/>
                        <a:cs typeface="Times New Roman" panose="02020603050405020304" pitchFamily="18" charset="0"/>
                      </a:endParaRPr>
                    </a:p>
                  </a:txBody>
                  <a:tcPr marL="72000" marR="72000" marT="36000" marB="36000" anchor="ctr">
                    <a:lnB w="9525"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fontAlgn="ctr"/>
                      <a:r>
                        <a:rPr lang="en-CA" sz="1100" b="1" kern="1200" dirty="0">
                          <a:solidFill>
                            <a:schemeClr val="bg1"/>
                          </a:solidFill>
                          <a:effectLst/>
                          <a:latin typeface="+mj-lt"/>
                        </a:rPr>
                        <a:t>Au Content (</a:t>
                      </a:r>
                      <a:r>
                        <a:rPr lang="en-CA" sz="1100" b="1" kern="1200" dirty="0" err="1">
                          <a:solidFill>
                            <a:schemeClr val="bg1"/>
                          </a:solidFill>
                          <a:effectLst/>
                          <a:latin typeface="+mj-lt"/>
                        </a:rPr>
                        <a:t>koz</a:t>
                      </a:r>
                      <a:r>
                        <a:rPr lang="en-CA" sz="1100" b="1" kern="1200" dirty="0">
                          <a:solidFill>
                            <a:schemeClr val="bg1"/>
                          </a:solidFill>
                          <a:effectLst/>
                          <a:latin typeface="+mj-lt"/>
                        </a:rPr>
                        <a:t>)</a:t>
                      </a:r>
                      <a:endParaRPr lang="en-CA" sz="1100" b="1" dirty="0">
                        <a:solidFill>
                          <a:schemeClr val="bg1"/>
                        </a:solidFill>
                        <a:effectLst/>
                        <a:latin typeface="+mj-lt"/>
                        <a:ea typeface="Calibri" panose="020F0502020204030204" pitchFamily="34" charset="0"/>
                        <a:cs typeface="Times New Roman" panose="02020603050405020304" pitchFamily="18" charset="0"/>
                      </a:endParaRPr>
                    </a:p>
                  </a:txBody>
                  <a:tcPr marL="72000" marR="72000" marT="36000" marB="36000" anchor="ctr">
                    <a:lnB w="9525"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2654903177"/>
                  </a:ext>
                </a:extLst>
              </a:tr>
              <a:tr h="259474">
                <a:tc>
                  <a:txBody>
                    <a:bodyPr/>
                    <a:lstStyle/>
                    <a:p>
                      <a:pPr algn="l" fontAlgn="ctr"/>
                      <a:r>
                        <a:rPr lang="en-CA" sz="1200" b="1" kern="1200" dirty="0" err="1">
                          <a:effectLst/>
                          <a:latin typeface="+mn-lt"/>
                        </a:rPr>
                        <a:t>Nkran</a:t>
                      </a:r>
                      <a:endParaRPr lang="en-CA" sz="1200" b="1" dirty="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 </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dirty="0">
                          <a:effectLst/>
                          <a:latin typeface="+mn-lt"/>
                        </a:rPr>
                        <a:t> </a:t>
                      </a:r>
                      <a:endParaRPr lang="en-CA" sz="1200" dirty="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 </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10.6</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1.67</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571</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10.6</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dirty="0">
                          <a:effectLst/>
                          <a:latin typeface="+mn-lt"/>
                        </a:rPr>
                        <a:t>1.67</a:t>
                      </a:r>
                      <a:endParaRPr lang="en-CA" sz="1200" dirty="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dirty="0">
                          <a:effectLst/>
                          <a:latin typeface="+mn-lt"/>
                        </a:rPr>
                        <a:t>571</a:t>
                      </a:r>
                      <a:endParaRPr lang="en-CA" sz="1200" dirty="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84823388"/>
                  </a:ext>
                </a:extLst>
              </a:tr>
              <a:tr h="259474">
                <a:tc>
                  <a:txBody>
                    <a:bodyPr/>
                    <a:lstStyle/>
                    <a:p>
                      <a:pPr algn="l" fontAlgn="ctr"/>
                      <a:r>
                        <a:rPr lang="en-CA" sz="1200" b="1" kern="1200" dirty="0" err="1">
                          <a:effectLst/>
                          <a:latin typeface="+mn-lt"/>
                        </a:rPr>
                        <a:t>Esaase</a:t>
                      </a:r>
                      <a:endParaRPr lang="en-CA" sz="1200" b="1" dirty="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 </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 </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dirty="0">
                          <a:effectLst/>
                          <a:latin typeface="+mn-lt"/>
                        </a:rPr>
                        <a:t> </a:t>
                      </a:r>
                      <a:endParaRPr lang="en-CA" sz="1200" dirty="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13.6</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1.22</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533</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13.6</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1.22</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533</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74856163"/>
                  </a:ext>
                </a:extLst>
              </a:tr>
              <a:tr h="259474">
                <a:tc>
                  <a:txBody>
                    <a:bodyPr/>
                    <a:lstStyle/>
                    <a:p>
                      <a:pPr algn="l" fontAlgn="ctr"/>
                      <a:r>
                        <a:rPr lang="en-CA" sz="1200" b="1" kern="1200" dirty="0" err="1">
                          <a:effectLst/>
                          <a:latin typeface="+mn-lt"/>
                        </a:rPr>
                        <a:t>Miradani</a:t>
                      </a:r>
                      <a:r>
                        <a:rPr lang="en-CA" sz="1200" b="1" kern="1200" dirty="0">
                          <a:effectLst/>
                          <a:latin typeface="+mn-lt"/>
                        </a:rPr>
                        <a:t> North</a:t>
                      </a:r>
                      <a:endParaRPr lang="en-CA" sz="1200" b="1" dirty="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 </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dirty="0">
                          <a:effectLst/>
                          <a:latin typeface="+mn-lt"/>
                        </a:rPr>
                        <a:t> </a:t>
                      </a:r>
                      <a:endParaRPr lang="en-CA" sz="1200" dirty="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 </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dirty="0">
                          <a:effectLst/>
                          <a:latin typeface="+mn-lt"/>
                        </a:rPr>
                        <a:t>6.8</a:t>
                      </a:r>
                      <a:endParaRPr lang="en-CA" sz="1200" dirty="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1.41</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dirty="0">
                          <a:effectLst/>
                          <a:latin typeface="+mn-lt"/>
                        </a:rPr>
                        <a:t>310</a:t>
                      </a:r>
                      <a:endParaRPr lang="en-CA" sz="1200" dirty="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6.8</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1.41</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dirty="0">
                          <a:effectLst/>
                          <a:latin typeface="+mn-lt"/>
                        </a:rPr>
                        <a:t>310</a:t>
                      </a:r>
                      <a:endParaRPr lang="en-CA" sz="1200" dirty="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09174947"/>
                  </a:ext>
                </a:extLst>
              </a:tr>
              <a:tr h="259474">
                <a:tc>
                  <a:txBody>
                    <a:bodyPr/>
                    <a:lstStyle/>
                    <a:p>
                      <a:pPr algn="l" fontAlgn="ctr"/>
                      <a:r>
                        <a:rPr lang="en-CA" sz="1200" b="1" kern="1200" dirty="0">
                          <a:effectLst/>
                          <a:latin typeface="+mn-lt"/>
                        </a:rPr>
                        <a:t>Abore</a:t>
                      </a:r>
                      <a:endParaRPr lang="en-CA" sz="1200" b="1" dirty="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 </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 </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 </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11.2</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dirty="0">
                          <a:effectLst/>
                          <a:latin typeface="+mn-lt"/>
                        </a:rPr>
                        <a:t>1.27</a:t>
                      </a:r>
                      <a:endParaRPr lang="en-CA" sz="1200" dirty="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458</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11.2</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1.27</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458</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79087675"/>
                  </a:ext>
                </a:extLst>
              </a:tr>
              <a:tr h="259474">
                <a:tc>
                  <a:txBody>
                    <a:bodyPr/>
                    <a:lstStyle/>
                    <a:p>
                      <a:pPr algn="l" fontAlgn="ctr"/>
                      <a:r>
                        <a:rPr lang="en-CA" sz="1200" b="1" kern="1200" dirty="0">
                          <a:effectLst/>
                          <a:latin typeface="+mn-lt"/>
                        </a:rPr>
                        <a:t>Dynamite Hill</a:t>
                      </a:r>
                      <a:endParaRPr lang="en-CA" sz="1200" b="1" dirty="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 </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 </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 </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1.1</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1.31</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dirty="0">
                          <a:effectLst/>
                          <a:latin typeface="+mn-lt"/>
                        </a:rPr>
                        <a:t>45</a:t>
                      </a:r>
                      <a:endParaRPr lang="en-CA" sz="1200" dirty="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1.1</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1.31</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45</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9334623"/>
                  </a:ext>
                </a:extLst>
              </a:tr>
              <a:tr h="259474">
                <a:tc>
                  <a:txBody>
                    <a:bodyPr/>
                    <a:lstStyle/>
                    <a:p>
                      <a:pPr algn="l" fontAlgn="ctr"/>
                      <a:r>
                        <a:rPr lang="en-CA" sz="1200" b="1" kern="1200" dirty="0" err="1">
                          <a:effectLst/>
                          <a:latin typeface="+mn-lt"/>
                        </a:rPr>
                        <a:t>Adubiaso</a:t>
                      </a:r>
                      <a:endParaRPr lang="en-CA" sz="1200" b="1" dirty="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endParaRPr lang="en-CA" sz="1200">
                        <a:effectLst/>
                        <a:latin typeface="+mn-lt"/>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endParaRPr lang="en-CA" sz="1200">
                        <a:effectLst/>
                        <a:latin typeface="+mn-lt"/>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endParaRPr lang="en-CA" sz="1200" dirty="0">
                        <a:effectLst/>
                        <a:latin typeface="+mn-lt"/>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1.5</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1.39</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dirty="0">
                          <a:effectLst/>
                          <a:latin typeface="+mn-lt"/>
                        </a:rPr>
                        <a:t>67</a:t>
                      </a:r>
                      <a:endParaRPr lang="en-CA" sz="1200" dirty="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dirty="0">
                          <a:effectLst/>
                          <a:latin typeface="+mn-lt"/>
                        </a:rPr>
                        <a:t>1.5</a:t>
                      </a:r>
                      <a:endParaRPr lang="en-CA" sz="1200" dirty="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1.39</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67</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07537286"/>
                  </a:ext>
                </a:extLst>
              </a:tr>
              <a:tr h="259474">
                <a:tc>
                  <a:txBody>
                    <a:bodyPr/>
                    <a:lstStyle/>
                    <a:p>
                      <a:pPr algn="l" fontAlgn="ctr"/>
                      <a:r>
                        <a:rPr lang="en-CA" sz="1200" b="1" kern="1200" dirty="0" err="1">
                          <a:effectLst/>
                          <a:latin typeface="+mn-lt"/>
                        </a:rPr>
                        <a:t>Midras</a:t>
                      </a:r>
                      <a:r>
                        <a:rPr lang="en-CA" sz="1200" b="1" kern="1200" dirty="0">
                          <a:effectLst/>
                          <a:latin typeface="+mn-lt"/>
                        </a:rPr>
                        <a:t> South</a:t>
                      </a:r>
                      <a:endParaRPr lang="en-CA" sz="1200" b="1" dirty="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endParaRPr lang="en-CA" sz="1200">
                        <a:effectLst/>
                        <a:latin typeface="+mn-lt"/>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endParaRPr lang="en-CA" sz="1200">
                        <a:effectLst/>
                        <a:latin typeface="+mn-lt"/>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endParaRPr lang="en-CA" sz="1200">
                        <a:effectLst/>
                        <a:latin typeface="+mn-lt"/>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dirty="0">
                          <a:effectLst/>
                          <a:latin typeface="+mn-lt"/>
                        </a:rPr>
                        <a:t>1.4</a:t>
                      </a:r>
                      <a:endParaRPr lang="en-CA" sz="1200" dirty="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1.12</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49</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dirty="0">
                          <a:effectLst/>
                          <a:latin typeface="+mn-lt"/>
                        </a:rPr>
                        <a:t>1.4</a:t>
                      </a:r>
                      <a:endParaRPr lang="en-CA" sz="1200" dirty="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dirty="0">
                          <a:effectLst/>
                          <a:latin typeface="+mn-lt"/>
                        </a:rPr>
                        <a:t>1.12</a:t>
                      </a:r>
                      <a:endParaRPr lang="en-CA" sz="1200" dirty="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49</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97508786"/>
                  </a:ext>
                </a:extLst>
              </a:tr>
              <a:tr h="259474">
                <a:tc>
                  <a:txBody>
                    <a:bodyPr/>
                    <a:lstStyle/>
                    <a:p>
                      <a:pPr algn="l" fontAlgn="ctr"/>
                      <a:r>
                        <a:rPr lang="en-CA" sz="1200" b="1" kern="1200" dirty="0">
                          <a:effectLst/>
                          <a:latin typeface="+mn-lt"/>
                        </a:rPr>
                        <a:t>Stockpiles</a:t>
                      </a:r>
                      <a:endParaRPr lang="en-CA" sz="1200" b="1" dirty="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US" sz="1200" kern="1200">
                          <a:effectLst/>
                          <a:latin typeface="+mn-lt"/>
                        </a:rPr>
                        <a:t>0.9</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US" sz="1200" kern="1200">
                          <a:effectLst/>
                          <a:latin typeface="+mn-lt"/>
                        </a:rPr>
                        <a:t>0.78</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US" sz="1200" kern="1200" dirty="0">
                          <a:effectLst/>
                          <a:latin typeface="+mn-lt"/>
                        </a:rPr>
                        <a:t>22</a:t>
                      </a:r>
                      <a:endParaRPr lang="en-CA" sz="1200" dirty="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 </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 </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 </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a:effectLst/>
                          <a:latin typeface="+mn-lt"/>
                        </a:rPr>
                        <a:t>0.9</a:t>
                      </a:r>
                      <a:endParaRPr lang="en-CA" sz="120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dirty="0">
                          <a:effectLst/>
                          <a:latin typeface="+mn-lt"/>
                        </a:rPr>
                        <a:t>0.78</a:t>
                      </a:r>
                      <a:endParaRPr lang="en-CA" sz="1200" dirty="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kern="1200" dirty="0">
                          <a:effectLst/>
                          <a:latin typeface="+mn-lt"/>
                        </a:rPr>
                        <a:t>22</a:t>
                      </a:r>
                      <a:endParaRPr lang="en-CA" sz="1200" dirty="0">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14489939"/>
                  </a:ext>
                </a:extLst>
              </a:tr>
              <a:tr h="259474">
                <a:tc>
                  <a:txBody>
                    <a:bodyPr/>
                    <a:lstStyle/>
                    <a:p>
                      <a:pPr algn="l" fontAlgn="ctr"/>
                      <a:r>
                        <a:rPr lang="en-CA" sz="1200" b="1" kern="1200" dirty="0">
                          <a:solidFill>
                            <a:schemeClr val="accent1"/>
                          </a:solidFill>
                          <a:effectLst/>
                          <a:latin typeface="+mn-lt"/>
                        </a:rPr>
                        <a:t>Total Reserve</a:t>
                      </a:r>
                      <a:endParaRPr lang="en-CA" sz="1200" b="1" dirty="0">
                        <a:solidFill>
                          <a:schemeClr val="accent1"/>
                        </a:solidFill>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b="1" kern="1200" dirty="0">
                          <a:solidFill>
                            <a:schemeClr val="accent1"/>
                          </a:solidFill>
                          <a:effectLst/>
                          <a:latin typeface="+mn-lt"/>
                        </a:rPr>
                        <a:t>0.9</a:t>
                      </a:r>
                      <a:endParaRPr lang="en-CA" sz="1200" b="1" dirty="0">
                        <a:solidFill>
                          <a:schemeClr val="accent1"/>
                        </a:solidFill>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b="1" kern="1200">
                          <a:solidFill>
                            <a:schemeClr val="accent1"/>
                          </a:solidFill>
                          <a:effectLst/>
                          <a:latin typeface="+mn-lt"/>
                        </a:rPr>
                        <a:t>0.78</a:t>
                      </a:r>
                      <a:endParaRPr lang="en-CA" sz="1200" b="1">
                        <a:solidFill>
                          <a:schemeClr val="accent1"/>
                        </a:solidFill>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b="1" kern="1200">
                          <a:solidFill>
                            <a:schemeClr val="accent1"/>
                          </a:solidFill>
                          <a:effectLst/>
                          <a:latin typeface="+mn-lt"/>
                        </a:rPr>
                        <a:t>22</a:t>
                      </a:r>
                      <a:endParaRPr lang="en-CA" sz="1200" b="1">
                        <a:solidFill>
                          <a:schemeClr val="accent1"/>
                        </a:solidFill>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b="1" kern="1200">
                          <a:solidFill>
                            <a:schemeClr val="accent1"/>
                          </a:solidFill>
                          <a:effectLst/>
                          <a:latin typeface="+mn-lt"/>
                        </a:rPr>
                        <a:t>46.2</a:t>
                      </a:r>
                      <a:endParaRPr lang="en-CA" sz="1200" b="1">
                        <a:solidFill>
                          <a:schemeClr val="accent1"/>
                        </a:solidFill>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b="1" kern="1200">
                          <a:solidFill>
                            <a:schemeClr val="accent1"/>
                          </a:solidFill>
                          <a:effectLst/>
                          <a:latin typeface="+mn-lt"/>
                        </a:rPr>
                        <a:t>1.37</a:t>
                      </a:r>
                      <a:endParaRPr lang="en-CA" sz="1200" b="1">
                        <a:solidFill>
                          <a:schemeClr val="accent1"/>
                        </a:solidFill>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b="1" kern="1200">
                          <a:solidFill>
                            <a:schemeClr val="accent1"/>
                          </a:solidFill>
                          <a:effectLst/>
                          <a:latin typeface="+mn-lt"/>
                        </a:rPr>
                        <a:t>2,033</a:t>
                      </a:r>
                      <a:endParaRPr lang="en-CA" sz="1200" b="1">
                        <a:solidFill>
                          <a:schemeClr val="accent1"/>
                        </a:solidFill>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b="1" kern="1200">
                          <a:solidFill>
                            <a:schemeClr val="accent1"/>
                          </a:solidFill>
                          <a:effectLst/>
                          <a:latin typeface="+mn-lt"/>
                        </a:rPr>
                        <a:t>47.1</a:t>
                      </a:r>
                      <a:endParaRPr lang="en-CA" sz="1200" b="1">
                        <a:solidFill>
                          <a:schemeClr val="accent1"/>
                        </a:solidFill>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b="1" kern="1200">
                          <a:solidFill>
                            <a:schemeClr val="accent1"/>
                          </a:solidFill>
                          <a:effectLst/>
                          <a:latin typeface="+mn-lt"/>
                        </a:rPr>
                        <a:t>1.36</a:t>
                      </a:r>
                      <a:endParaRPr lang="en-CA" sz="1200" b="1">
                        <a:solidFill>
                          <a:schemeClr val="accent1"/>
                        </a:solidFill>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CA" sz="1200" b="1" kern="1200" dirty="0">
                          <a:solidFill>
                            <a:schemeClr val="accent1"/>
                          </a:solidFill>
                          <a:effectLst/>
                          <a:latin typeface="+mn-lt"/>
                        </a:rPr>
                        <a:t>2,055</a:t>
                      </a:r>
                      <a:endParaRPr lang="en-CA" sz="1200" b="1" dirty="0">
                        <a:solidFill>
                          <a:schemeClr val="accent1"/>
                        </a:solidFill>
                        <a:effectLst/>
                        <a:latin typeface="+mn-lt"/>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64900696"/>
                  </a:ext>
                </a:extLst>
              </a:tr>
            </a:tbl>
          </a:graphicData>
        </a:graphic>
      </p:graphicFrame>
      <p:sp>
        <p:nvSpPr>
          <p:cNvPr id="9" name="Text Placeholder 6">
            <a:extLst>
              <a:ext uri="{FF2B5EF4-FFF2-40B4-BE49-F238E27FC236}">
                <a16:creationId xmlns:a16="http://schemas.microsoft.com/office/drawing/2014/main" id="{296D2E62-9D63-AD56-758E-4338303517A9}"/>
              </a:ext>
            </a:extLst>
          </p:cNvPr>
          <p:cNvSpPr txBox="1">
            <a:spLocks/>
          </p:cNvSpPr>
          <p:nvPr/>
        </p:nvSpPr>
        <p:spPr>
          <a:xfrm>
            <a:off x="300038" y="3955550"/>
            <a:ext cx="11591920" cy="2497637"/>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lgn="l">
              <a:buFont typeface="+mj-lt"/>
              <a:buAutoNum type="arabicPeriod"/>
            </a:pPr>
            <a:r>
              <a:rPr lang="en-US" sz="800" dirty="0">
                <a:solidFill>
                  <a:schemeClr val="tx2">
                    <a:lumMod val="75000"/>
                  </a:schemeClr>
                </a:solidFill>
              </a:rPr>
              <a:t>The </a:t>
            </a:r>
            <a:r>
              <a:rPr lang="en-US" sz="800" dirty="0" err="1">
                <a:solidFill>
                  <a:schemeClr val="tx2">
                    <a:lumMod val="75000"/>
                  </a:schemeClr>
                </a:solidFill>
              </a:rPr>
              <a:t>Nkran</a:t>
            </a:r>
            <a:r>
              <a:rPr lang="en-US" sz="800" dirty="0">
                <a:solidFill>
                  <a:schemeClr val="tx2">
                    <a:lumMod val="75000"/>
                  </a:schemeClr>
                </a:solidFill>
              </a:rPr>
              <a:t>, </a:t>
            </a:r>
            <a:r>
              <a:rPr lang="en-US" sz="800" dirty="0" err="1">
                <a:solidFill>
                  <a:schemeClr val="tx2">
                    <a:lumMod val="75000"/>
                  </a:schemeClr>
                </a:solidFill>
              </a:rPr>
              <a:t>Abore</a:t>
            </a:r>
            <a:r>
              <a:rPr lang="en-US" sz="800" dirty="0">
                <a:solidFill>
                  <a:schemeClr val="tx2">
                    <a:lumMod val="75000"/>
                  </a:schemeClr>
                </a:solidFill>
              </a:rPr>
              <a:t>, </a:t>
            </a:r>
            <a:r>
              <a:rPr lang="en-US" sz="800" dirty="0" err="1">
                <a:solidFill>
                  <a:schemeClr val="tx2">
                    <a:lumMod val="75000"/>
                  </a:schemeClr>
                </a:solidFill>
              </a:rPr>
              <a:t>Adubiaso</a:t>
            </a:r>
            <a:r>
              <a:rPr lang="en-US" sz="800" dirty="0">
                <a:solidFill>
                  <a:schemeClr val="tx2">
                    <a:lumMod val="75000"/>
                  </a:schemeClr>
                </a:solidFill>
              </a:rPr>
              <a:t>, </a:t>
            </a:r>
            <a:r>
              <a:rPr lang="en-US" sz="800" dirty="0" err="1">
                <a:solidFill>
                  <a:schemeClr val="tx2">
                    <a:lumMod val="75000"/>
                  </a:schemeClr>
                </a:solidFill>
              </a:rPr>
              <a:t>Midras</a:t>
            </a:r>
            <a:r>
              <a:rPr lang="en-US" sz="800" dirty="0">
                <a:solidFill>
                  <a:schemeClr val="tx2">
                    <a:lumMod val="75000"/>
                  </a:schemeClr>
                </a:solidFill>
              </a:rPr>
              <a:t> South and Stockpiles Mineral Reserves are stated as of December 31, 2024 and the </a:t>
            </a:r>
            <a:r>
              <a:rPr lang="en-US" sz="800" dirty="0" err="1">
                <a:solidFill>
                  <a:schemeClr val="tx2">
                    <a:lumMod val="75000"/>
                  </a:schemeClr>
                </a:solidFill>
              </a:rPr>
              <a:t>Esaase</a:t>
            </a:r>
            <a:r>
              <a:rPr lang="en-US" sz="800" dirty="0">
                <a:solidFill>
                  <a:schemeClr val="tx2">
                    <a:lumMod val="75000"/>
                  </a:schemeClr>
                </a:solidFill>
              </a:rPr>
              <a:t>, </a:t>
            </a:r>
            <a:r>
              <a:rPr lang="en-US" sz="800" dirty="0" err="1">
                <a:solidFill>
                  <a:schemeClr val="tx2">
                    <a:lumMod val="75000"/>
                  </a:schemeClr>
                </a:solidFill>
              </a:rPr>
              <a:t>Miradani</a:t>
            </a:r>
            <a:r>
              <a:rPr lang="en-US" sz="800" dirty="0">
                <a:solidFill>
                  <a:schemeClr val="tx2">
                    <a:lumMod val="75000"/>
                  </a:schemeClr>
                </a:solidFill>
              </a:rPr>
              <a:t> North and Dynamite Hill Mineral Reserves are stated with an effective date of December 31, 2022.</a:t>
            </a:r>
          </a:p>
          <a:p>
            <a:pPr marL="228600" indent="-228600" algn="l">
              <a:buFont typeface="+mj-lt"/>
              <a:buAutoNum type="arabicPeriod"/>
            </a:pPr>
            <a:r>
              <a:rPr lang="en-US" sz="800" dirty="0">
                <a:solidFill>
                  <a:schemeClr val="tx2">
                    <a:lumMod val="75000"/>
                  </a:schemeClr>
                </a:solidFill>
              </a:rPr>
              <a:t>Mineral Reserves are reported assuming a gold price of US$1,700/oz for </a:t>
            </a:r>
            <a:r>
              <a:rPr lang="en-US" sz="800" dirty="0" err="1">
                <a:solidFill>
                  <a:schemeClr val="tx2">
                    <a:lumMod val="75000"/>
                  </a:schemeClr>
                </a:solidFill>
              </a:rPr>
              <a:t>Nkran</a:t>
            </a:r>
            <a:r>
              <a:rPr lang="en-US" sz="800" dirty="0">
                <a:solidFill>
                  <a:schemeClr val="tx2">
                    <a:lumMod val="75000"/>
                  </a:schemeClr>
                </a:solidFill>
              </a:rPr>
              <a:t>, </a:t>
            </a:r>
            <a:r>
              <a:rPr lang="en-US" sz="800" dirty="0" err="1">
                <a:solidFill>
                  <a:schemeClr val="tx2">
                    <a:lumMod val="75000"/>
                  </a:schemeClr>
                </a:solidFill>
              </a:rPr>
              <a:t>Abore</a:t>
            </a:r>
            <a:r>
              <a:rPr lang="en-US" sz="800" dirty="0">
                <a:solidFill>
                  <a:schemeClr val="tx2">
                    <a:lumMod val="75000"/>
                  </a:schemeClr>
                </a:solidFill>
              </a:rPr>
              <a:t>, </a:t>
            </a:r>
            <a:r>
              <a:rPr lang="en-US" sz="800" dirty="0" err="1">
                <a:solidFill>
                  <a:schemeClr val="tx2">
                    <a:lumMod val="75000"/>
                  </a:schemeClr>
                </a:solidFill>
              </a:rPr>
              <a:t>Adubiaso</a:t>
            </a:r>
            <a:r>
              <a:rPr lang="en-US" sz="800" dirty="0">
                <a:solidFill>
                  <a:schemeClr val="tx2">
                    <a:lumMod val="75000"/>
                  </a:schemeClr>
                </a:solidFill>
              </a:rPr>
              <a:t>, </a:t>
            </a:r>
            <a:r>
              <a:rPr lang="en-US" sz="800" dirty="0" err="1">
                <a:solidFill>
                  <a:schemeClr val="tx2">
                    <a:lumMod val="75000"/>
                  </a:schemeClr>
                </a:solidFill>
              </a:rPr>
              <a:t>Midras</a:t>
            </a:r>
            <a:r>
              <a:rPr lang="en-US" sz="800" dirty="0">
                <a:solidFill>
                  <a:schemeClr val="tx2">
                    <a:lumMod val="75000"/>
                  </a:schemeClr>
                </a:solidFill>
              </a:rPr>
              <a:t> South and Stockpiles, and US$1,500/oz for </a:t>
            </a:r>
            <a:r>
              <a:rPr lang="en-US" sz="800" dirty="0" err="1">
                <a:solidFill>
                  <a:schemeClr val="tx2">
                    <a:lumMod val="75000"/>
                  </a:schemeClr>
                </a:solidFill>
              </a:rPr>
              <a:t>Esaase</a:t>
            </a:r>
            <a:r>
              <a:rPr lang="en-US" sz="800" dirty="0">
                <a:solidFill>
                  <a:schemeClr val="tx2">
                    <a:lumMod val="75000"/>
                  </a:schemeClr>
                </a:solidFill>
              </a:rPr>
              <a:t>, </a:t>
            </a:r>
            <a:r>
              <a:rPr lang="en-US" sz="800" dirty="0" err="1">
                <a:solidFill>
                  <a:schemeClr val="tx2">
                    <a:lumMod val="75000"/>
                  </a:schemeClr>
                </a:solidFill>
              </a:rPr>
              <a:t>Miradani</a:t>
            </a:r>
            <a:r>
              <a:rPr lang="en-US" sz="800" dirty="0">
                <a:solidFill>
                  <a:schemeClr val="tx2">
                    <a:lumMod val="75000"/>
                  </a:schemeClr>
                </a:solidFill>
              </a:rPr>
              <a:t> North and Dynamite Hill.</a:t>
            </a:r>
          </a:p>
          <a:p>
            <a:pPr marL="228600" indent="-228600" algn="l">
              <a:buFont typeface="+mj-lt"/>
              <a:buAutoNum type="arabicPeriod"/>
            </a:pPr>
            <a:r>
              <a:rPr lang="en-US" sz="800" dirty="0">
                <a:solidFill>
                  <a:schemeClr val="tx2">
                    <a:lumMod val="75000"/>
                  </a:schemeClr>
                </a:solidFill>
              </a:rPr>
              <a:t>Mineral Reserves are reported at the point of delivery to the process plant or to stockpile.  All tonnages are reported as diluted dry metric </a:t>
            </a:r>
            <a:r>
              <a:rPr lang="en-US" sz="800" dirty="0" err="1">
                <a:solidFill>
                  <a:schemeClr val="tx2">
                    <a:lumMod val="75000"/>
                  </a:schemeClr>
                </a:solidFill>
              </a:rPr>
              <a:t>tonnes</a:t>
            </a:r>
            <a:r>
              <a:rPr lang="en-US" sz="800" dirty="0">
                <a:solidFill>
                  <a:schemeClr val="tx2">
                    <a:lumMod val="75000"/>
                  </a:schemeClr>
                </a:solidFill>
              </a:rPr>
              <a:t>.  Mineral Reserves are reported using the 2014 CIM Definition Standards.</a:t>
            </a:r>
          </a:p>
          <a:p>
            <a:pPr marL="228600" indent="-228600" algn="l">
              <a:buFont typeface="+mj-lt"/>
              <a:buAutoNum type="arabicPeriod"/>
            </a:pPr>
            <a:r>
              <a:rPr lang="en-US" sz="800" dirty="0">
                <a:solidFill>
                  <a:schemeClr val="tx2">
                    <a:lumMod val="75000"/>
                  </a:schemeClr>
                </a:solidFill>
              </a:rPr>
              <a:t>Mineral Reserves are defined within seven different pit designs guided by pit shells derived from the optimization software, HxGN </a:t>
            </a:r>
            <a:r>
              <a:rPr lang="en-US" sz="800" dirty="0" err="1">
                <a:solidFill>
                  <a:schemeClr val="tx2">
                    <a:lumMod val="75000"/>
                  </a:schemeClr>
                </a:solidFill>
              </a:rPr>
              <a:t>MinePlan's</a:t>
            </a:r>
            <a:r>
              <a:rPr lang="en-US" sz="800" dirty="0">
                <a:solidFill>
                  <a:schemeClr val="tx2">
                    <a:lumMod val="75000"/>
                  </a:schemeClr>
                </a:solidFill>
              </a:rPr>
              <a:t> </a:t>
            </a:r>
            <a:r>
              <a:rPr lang="en-US" sz="800" dirty="0" err="1">
                <a:solidFill>
                  <a:schemeClr val="tx2">
                    <a:lumMod val="75000"/>
                  </a:schemeClr>
                </a:solidFill>
              </a:rPr>
              <a:t>Minesight</a:t>
            </a:r>
            <a:r>
              <a:rPr lang="en-US" sz="800" dirty="0">
                <a:solidFill>
                  <a:schemeClr val="tx2">
                    <a:lumMod val="75000"/>
                  </a:schemeClr>
                </a:solidFill>
              </a:rPr>
              <a:t> Economic Planner, GEOVIA Whittle™ and Datamine Studio NPVS™.</a:t>
            </a:r>
          </a:p>
          <a:p>
            <a:pPr marL="228600" indent="-228600" algn="l">
              <a:buFont typeface="+mj-lt"/>
              <a:buAutoNum type="arabicPeriod"/>
            </a:pPr>
            <a:r>
              <a:rPr lang="en-US" sz="800" dirty="0">
                <a:solidFill>
                  <a:schemeClr val="tx2">
                    <a:lumMod val="75000"/>
                  </a:schemeClr>
                </a:solidFill>
              </a:rPr>
              <a:t>Mining cost inputs are in US$/t mined.  All other unit cost inputs are US$/t ore. Mining costs vary based on the pit, the rock type, and the depth of the pit. The base mining costs for </a:t>
            </a:r>
            <a:r>
              <a:rPr lang="en-US" sz="800" dirty="0" err="1">
                <a:solidFill>
                  <a:schemeClr val="tx2">
                    <a:lumMod val="75000"/>
                  </a:schemeClr>
                </a:solidFill>
              </a:rPr>
              <a:t>Nkran</a:t>
            </a:r>
            <a:r>
              <a:rPr lang="en-US" sz="800" dirty="0">
                <a:solidFill>
                  <a:schemeClr val="tx2">
                    <a:lumMod val="75000"/>
                  </a:schemeClr>
                </a:solidFill>
              </a:rPr>
              <a:t>, </a:t>
            </a:r>
            <a:r>
              <a:rPr lang="en-US" sz="800" dirty="0" err="1">
                <a:solidFill>
                  <a:schemeClr val="tx2">
                    <a:lumMod val="75000"/>
                  </a:schemeClr>
                </a:solidFill>
              </a:rPr>
              <a:t>Esaase</a:t>
            </a:r>
            <a:r>
              <a:rPr lang="en-US" sz="800" dirty="0">
                <a:solidFill>
                  <a:schemeClr val="tx2">
                    <a:lumMod val="75000"/>
                  </a:schemeClr>
                </a:solidFill>
              </a:rPr>
              <a:t>, </a:t>
            </a:r>
            <a:r>
              <a:rPr lang="en-US" sz="800" dirty="0" err="1">
                <a:solidFill>
                  <a:schemeClr val="tx2">
                    <a:lumMod val="75000"/>
                  </a:schemeClr>
                </a:solidFill>
              </a:rPr>
              <a:t>Miradani</a:t>
            </a:r>
            <a:r>
              <a:rPr lang="en-US" sz="800" dirty="0">
                <a:solidFill>
                  <a:schemeClr val="tx2">
                    <a:lumMod val="75000"/>
                  </a:schemeClr>
                </a:solidFill>
              </a:rPr>
              <a:t> North, </a:t>
            </a:r>
            <a:r>
              <a:rPr lang="en-US" sz="800" dirty="0" err="1">
                <a:solidFill>
                  <a:schemeClr val="tx2">
                    <a:lumMod val="75000"/>
                  </a:schemeClr>
                </a:solidFill>
              </a:rPr>
              <a:t>Abore</a:t>
            </a:r>
            <a:r>
              <a:rPr lang="en-US" sz="800" dirty="0">
                <a:solidFill>
                  <a:schemeClr val="tx2">
                    <a:lumMod val="75000"/>
                  </a:schemeClr>
                </a:solidFill>
              </a:rPr>
              <a:t>, Dynamite Hill, </a:t>
            </a:r>
            <a:r>
              <a:rPr lang="en-US" sz="800" dirty="0" err="1">
                <a:solidFill>
                  <a:schemeClr val="tx2">
                    <a:lumMod val="75000"/>
                  </a:schemeClr>
                </a:solidFill>
              </a:rPr>
              <a:t>Adubiaso</a:t>
            </a:r>
            <a:r>
              <a:rPr lang="en-US" sz="800" dirty="0">
                <a:solidFill>
                  <a:schemeClr val="tx2">
                    <a:lumMod val="75000"/>
                  </a:schemeClr>
                </a:solidFill>
              </a:rPr>
              <a:t> and </a:t>
            </a:r>
            <a:r>
              <a:rPr lang="en-US" sz="800" dirty="0" err="1">
                <a:solidFill>
                  <a:schemeClr val="tx2">
                    <a:lumMod val="75000"/>
                  </a:schemeClr>
                </a:solidFill>
              </a:rPr>
              <a:t>Midras</a:t>
            </a:r>
            <a:r>
              <a:rPr lang="en-US" sz="800" dirty="0">
                <a:solidFill>
                  <a:schemeClr val="tx2">
                    <a:lumMod val="75000"/>
                  </a:schemeClr>
                </a:solidFill>
              </a:rPr>
              <a:t> South are $2.63/t, $1.98/t, $1.94/t, $2.03/t, $2.29/t, $2.03/t, and $2.03/t respectively. There are additional expenditures for fixed contractor monthly fees, grade control, community fees, Owner's Mining G&amp;A, and other small costs that vary with each deposit and are in addition to the $/t stated.</a:t>
            </a:r>
          </a:p>
          <a:p>
            <a:pPr marL="228600" indent="-228600" algn="l">
              <a:buFont typeface="+mj-lt"/>
              <a:buAutoNum type="arabicPeriod"/>
            </a:pPr>
            <a:r>
              <a:rPr lang="en-US" sz="800" dirty="0">
                <a:solidFill>
                  <a:schemeClr val="tx2">
                    <a:lumMod val="75000"/>
                  </a:schemeClr>
                </a:solidFill>
              </a:rPr>
              <a:t>Processing cost assumptions for </a:t>
            </a:r>
            <a:r>
              <a:rPr lang="en-US" sz="800" dirty="0" err="1">
                <a:solidFill>
                  <a:schemeClr val="tx2">
                    <a:lumMod val="75000"/>
                  </a:schemeClr>
                </a:solidFill>
              </a:rPr>
              <a:t>Nkran</a:t>
            </a:r>
            <a:r>
              <a:rPr lang="en-US" sz="800" dirty="0">
                <a:solidFill>
                  <a:schemeClr val="tx2">
                    <a:lumMod val="75000"/>
                  </a:schemeClr>
                </a:solidFill>
              </a:rPr>
              <a:t>, </a:t>
            </a:r>
            <a:r>
              <a:rPr lang="en-US" sz="800" dirty="0" err="1">
                <a:solidFill>
                  <a:schemeClr val="tx2">
                    <a:lumMod val="75000"/>
                  </a:schemeClr>
                </a:solidFill>
              </a:rPr>
              <a:t>Abore</a:t>
            </a:r>
            <a:r>
              <a:rPr lang="en-US" sz="800" dirty="0">
                <a:solidFill>
                  <a:schemeClr val="tx2">
                    <a:lumMod val="75000"/>
                  </a:schemeClr>
                </a:solidFill>
              </a:rPr>
              <a:t>, </a:t>
            </a:r>
            <a:r>
              <a:rPr lang="en-US" sz="800" dirty="0" err="1">
                <a:solidFill>
                  <a:schemeClr val="tx2">
                    <a:lumMod val="75000"/>
                  </a:schemeClr>
                </a:solidFill>
              </a:rPr>
              <a:t>Adubiaso</a:t>
            </a:r>
            <a:r>
              <a:rPr lang="en-US" sz="800" dirty="0">
                <a:solidFill>
                  <a:schemeClr val="tx2">
                    <a:lumMod val="75000"/>
                  </a:schemeClr>
                </a:solidFill>
              </a:rPr>
              <a:t>, </a:t>
            </a:r>
            <a:r>
              <a:rPr lang="en-US" sz="800" dirty="0" err="1">
                <a:solidFill>
                  <a:schemeClr val="tx2">
                    <a:lumMod val="75000"/>
                  </a:schemeClr>
                </a:solidFill>
              </a:rPr>
              <a:t>Midras</a:t>
            </a:r>
            <a:r>
              <a:rPr lang="en-US" sz="800" dirty="0">
                <a:solidFill>
                  <a:schemeClr val="tx2">
                    <a:lumMod val="75000"/>
                  </a:schemeClr>
                </a:solidFill>
              </a:rPr>
              <a:t> South and Stockpiles is $10.39/t for oxide ore, $11.25/t for transition ore and $11.52/t for fresh ore, and for </a:t>
            </a:r>
            <a:r>
              <a:rPr lang="en-US" sz="800" dirty="0" err="1">
                <a:solidFill>
                  <a:schemeClr val="tx2">
                    <a:lumMod val="75000"/>
                  </a:schemeClr>
                </a:solidFill>
              </a:rPr>
              <a:t>Esaase</a:t>
            </a:r>
            <a:r>
              <a:rPr lang="en-US" sz="800" dirty="0">
                <a:solidFill>
                  <a:schemeClr val="tx2">
                    <a:lumMod val="75000"/>
                  </a:schemeClr>
                </a:solidFill>
              </a:rPr>
              <a:t>, </a:t>
            </a:r>
            <a:r>
              <a:rPr lang="en-US" sz="800" dirty="0" err="1">
                <a:solidFill>
                  <a:schemeClr val="tx2">
                    <a:lumMod val="75000"/>
                  </a:schemeClr>
                </a:solidFill>
              </a:rPr>
              <a:t>Miradani</a:t>
            </a:r>
            <a:r>
              <a:rPr lang="en-US" sz="800" dirty="0">
                <a:solidFill>
                  <a:schemeClr val="tx2">
                    <a:lumMod val="75000"/>
                  </a:schemeClr>
                </a:solidFill>
              </a:rPr>
              <a:t> North and Dynamite Hill processing cost assumptions are $8.81/t for oxide ore, $10.39/t for transition ore and $10.66/t for fresh ore.</a:t>
            </a:r>
          </a:p>
          <a:p>
            <a:pPr marL="228600" indent="-228600" algn="l">
              <a:buFont typeface="+mj-lt"/>
              <a:buAutoNum type="arabicPeriod"/>
            </a:pPr>
            <a:r>
              <a:rPr lang="en-US" sz="800" dirty="0">
                <a:solidFill>
                  <a:schemeClr val="tx2">
                    <a:lumMod val="75000"/>
                  </a:schemeClr>
                </a:solidFill>
              </a:rPr>
              <a:t>General and administration cost assumptions varies by pit and timing with a range in unit costs from $5.17/t to $6.69/t ore.</a:t>
            </a:r>
          </a:p>
          <a:p>
            <a:pPr marL="228600" indent="-228600" algn="l">
              <a:buFont typeface="+mj-lt"/>
              <a:buAutoNum type="arabicPeriod"/>
            </a:pPr>
            <a:r>
              <a:rPr lang="en-US" sz="800" dirty="0">
                <a:solidFill>
                  <a:schemeClr val="tx2">
                    <a:lumMod val="75000"/>
                  </a:schemeClr>
                </a:solidFill>
              </a:rPr>
              <a:t>Ore transportation cost varies for each pit based on the haul distance. It ranges between $0.61/t for </a:t>
            </a:r>
            <a:r>
              <a:rPr lang="en-US" sz="800" dirty="0" err="1">
                <a:solidFill>
                  <a:schemeClr val="tx2">
                    <a:lumMod val="75000"/>
                  </a:schemeClr>
                </a:solidFill>
              </a:rPr>
              <a:t>Nkran</a:t>
            </a:r>
            <a:r>
              <a:rPr lang="en-US" sz="800" dirty="0">
                <a:solidFill>
                  <a:schemeClr val="tx2">
                    <a:lumMod val="75000"/>
                  </a:schemeClr>
                </a:solidFill>
              </a:rPr>
              <a:t> and $6.15/t for </a:t>
            </a:r>
            <a:r>
              <a:rPr lang="en-US" sz="800" dirty="0" err="1">
                <a:solidFill>
                  <a:schemeClr val="tx2">
                    <a:lumMod val="75000"/>
                  </a:schemeClr>
                </a:solidFill>
              </a:rPr>
              <a:t>Esaase</a:t>
            </a:r>
            <a:r>
              <a:rPr lang="en-US" sz="800" dirty="0">
                <a:solidFill>
                  <a:schemeClr val="tx2">
                    <a:lumMod val="75000"/>
                  </a:schemeClr>
                </a:solidFill>
              </a:rPr>
              <a:t>.</a:t>
            </a:r>
          </a:p>
          <a:p>
            <a:pPr marL="228600" indent="-228600" algn="l">
              <a:buFont typeface="+mj-lt"/>
              <a:buAutoNum type="arabicPeriod"/>
            </a:pPr>
            <a:r>
              <a:rPr lang="en-US" sz="800" dirty="0">
                <a:solidFill>
                  <a:schemeClr val="tx2">
                    <a:lumMod val="75000"/>
                  </a:schemeClr>
                </a:solidFill>
              </a:rPr>
              <a:t>Processing recovery is 94.0% for all ore types in all pits except for </a:t>
            </a:r>
            <a:r>
              <a:rPr lang="en-US" sz="800" dirty="0" err="1">
                <a:solidFill>
                  <a:schemeClr val="tx2">
                    <a:lumMod val="75000"/>
                  </a:schemeClr>
                </a:solidFill>
              </a:rPr>
              <a:t>Abore</a:t>
            </a:r>
            <a:r>
              <a:rPr lang="en-US" sz="800" dirty="0">
                <a:solidFill>
                  <a:schemeClr val="tx2">
                    <a:lumMod val="75000"/>
                  </a:schemeClr>
                </a:solidFill>
              </a:rPr>
              <a:t> and </a:t>
            </a:r>
            <a:r>
              <a:rPr lang="en-US" sz="800" dirty="0" err="1">
                <a:solidFill>
                  <a:schemeClr val="tx2">
                    <a:lumMod val="75000"/>
                  </a:schemeClr>
                </a:solidFill>
              </a:rPr>
              <a:t>Esaase</a:t>
            </a:r>
            <a:r>
              <a:rPr lang="en-US" sz="800" dirty="0">
                <a:solidFill>
                  <a:schemeClr val="tx2">
                    <a:lumMod val="75000"/>
                  </a:schemeClr>
                </a:solidFill>
              </a:rPr>
              <a:t>. Processing recovery for </a:t>
            </a:r>
            <a:r>
              <a:rPr lang="en-US" sz="800" dirty="0" err="1">
                <a:solidFill>
                  <a:schemeClr val="tx2">
                    <a:lumMod val="75000"/>
                  </a:schemeClr>
                </a:solidFill>
              </a:rPr>
              <a:t>Abore</a:t>
            </a:r>
            <a:r>
              <a:rPr lang="en-US" sz="800" dirty="0">
                <a:solidFill>
                  <a:schemeClr val="tx2">
                    <a:lumMod val="75000"/>
                  </a:schemeClr>
                </a:solidFill>
              </a:rPr>
              <a:t> is calculated using a fixed tail of 0.10 g/t but capped to a maximum of 94%. Processing recovery varies based on the ore type and head grade in </a:t>
            </a:r>
            <a:r>
              <a:rPr lang="en-US" sz="800" dirty="0" err="1">
                <a:solidFill>
                  <a:schemeClr val="tx2">
                    <a:lumMod val="75000"/>
                  </a:schemeClr>
                </a:solidFill>
              </a:rPr>
              <a:t>Esaase</a:t>
            </a:r>
            <a:r>
              <a:rPr lang="en-US" sz="800" dirty="0">
                <a:solidFill>
                  <a:schemeClr val="tx2">
                    <a:lumMod val="75000"/>
                  </a:schemeClr>
                </a:solidFill>
              </a:rPr>
              <a:t>, where the average recovery for oxide, Upper Sandstone, Cobra and Central Sandstone ore types are 90.1%, 73.8%, 71.3% and 76.4%, respectively.  Processing recovery for existing stockpiles ore is calculated using a fixed tail of 0.10 g/t but capped to a maximum of 85%.</a:t>
            </a:r>
          </a:p>
          <a:p>
            <a:pPr marL="228600" indent="-228600" algn="l">
              <a:buFont typeface="+mj-lt"/>
              <a:buAutoNum type="arabicPeriod"/>
            </a:pPr>
            <a:r>
              <a:rPr lang="en-US" sz="800" dirty="0">
                <a:solidFill>
                  <a:schemeClr val="tx2">
                    <a:lumMod val="75000"/>
                  </a:schemeClr>
                </a:solidFill>
              </a:rPr>
              <a:t>Mining dilution varies between pits. The average mining dilution is calculated to be 7.4%, 14.4%, 6.0%, 7.8%, 11.6%, 13.6% and 8.3%, for </a:t>
            </a:r>
            <a:r>
              <a:rPr lang="en-US" sz="800" dirty="0" err="1">
                <a:solidFill>
                  <a:schemeClr val="tx2">
                    <a:lumMod val="75000"/>
                  </a:schemeClr>
                </a:solidFill>
              </a:rPr>
              <a:t>Nkran</a:t>
            </a:r>
            <a:r>
              <a:rPr lang="en-US" sz="800" dirty="0">
                <a:solidFill>
                  <a:schemeClr val="tx2">
                    <a:lumMod val="75000"/>
                  </a:schemeClr>
                </a:solidFill>
              </a:rPr>
              <a:t>, </a:t>
            </a:r>
            <a:r>
              <a:rPr lang="en-US" sz="800" dirty="0" err="1">
                <a:solidFill>
                  <a:schemeClr val="tx2">
                    <a:lumMod val="75000"/>
                  </a:schemeClr>
                </a:solidFill>
              </a:rPr>
              <a:t>Esaase</a:t>
            </a:r>
            <a:r>
              <a:rPr lang="en-US" sz="800" dirty="0">
                <a:solidFill>
                  <a:schemeClr val="tx2">
                    <a:lumMod val="75000"/>
                  </a:schemeClr>
                </a:solidFill>
              </a:rPr>
              <a:t>, </a:t>
            </a:r>
            <a:r>
              <a:rPr lang="en-US" sz="800" dirty="0" err="1">
                <a:solidFill>
                  <a:schemeClr val="tx2">
                    <a:lumMod val="75000"/>
                  </a:schemeClr>
                </a:solidFill>
              </a:rPr>
              <a:t>Miradani</a:t>
            </a:r>
            <a:r>
              <a:rPr lang="en-US" sz="800" dirty="0">
                <a:solidFill>
                  <a:schemeClr val="tx2">
                    <a:lumMod val="75000"/>
                  </a:schemeClr>
                </a:solidFill>
              </a:rPr>
              <a:t> North, </a:t>
            </a:r>
            <a:r>
              <a:rPr lang="en-US" sz="800" dirty="0" err="1">
                <a:solidFill>
                  <a:schemeClr val="tx2">
                    <a:lumMod val="75000"/>
                  </a:schemeClr>
                </a:solidFill>
              </a:rPr>
              <a:t>Abore</a:t>
            </a:r>
            <a:r>
              <a:rPr lang="en-US" sz="800" dirty="0">
                <a:solidFill>
                  <a:schemeClr val="tx2">
                    <a:lumMod val="75000"/>
                  </a:schemeClr>
                </a:solidFill>
              </a:rPr>
              <a:t>, Dynamite Hill, </a:t>
            </a:r>
            <a:r>
              <a:rPr lang="en-US" sz="800" dirty="0" err="1">
                <a:solidFill>
                  <a:schemeClr val="tx2">
                    <a:lumMod val="75000"/>
                  </a:schemeClr>
                </a:solidFill>
              </a:rPr>
              <a:t>Adubiaso</a:t>
            </a:r>
            <a:r>
              <a:rPr lang="en-US" sz="800" dirty="0">
                <a:solidFill>
                  <a:schemeClr val="tx2">
                    <a:lumMod val="75000"/>
                  </a:schemeClr>
                </a:solidFill>
              </a:rPr>
              <a:t> and </a:t>
            </a:r>
            <a:r>
              <a:rPr lang="en-US" sz="800" dirty="0" err="1">
                <a:solidFill>
                  <a:schemeClr val="tx2">
                    <a:lumMod val="75000"/>
                  </a:schemeClr>
                </a:solidFill>
              </a:rPr>
              <a:t>Midras</a:t>
            </a:r>
            <a:r>
              <a:rPr lang="en-US" sz="800" dirty="0">
                <a:solidFill>
                  <a:schemeClr val="tx2">
                    <a:lumMod val="75000"/>
                  </a:schemeClr>
                </a:solidFill>
              </a:rPr>
              <a:t> South, respectively.</a:t>
            </a:r>
          </a:p>
          <a:p>
            <a:pPr marL="228600" indent="-228600" algn="l">
              <a:buFont typeface="+mj-lt"/>
              <a:buAutoNum type="arabicPeriod"/>
            </a:pPr>
            <a:r>
              <a:rPr lang="en-US" sz="800" dirty="0">
                <a:solidFill>
                  <a:schemeClr val="tx2">
                    <a:lumMod val="75000"/>
                  </a:schemeClr>
                </a:solidFill>
              </a:rPr>
              <a:t>Mining ore loss varies between pits. The average mining ore loss is calculated to be 3.7%, 2.0%, 2.0%, 6.2%, 2.0%, 3.7% and 11.7%, for </a:t>
            </a:r>
            <a:r>
              <a:rPr lang="en-US" sz="800" dirty="0" err="1">
                <a:solidFill>
                  <a:schemeClr val="tx2">
                    <a:lumMod val="75000"/>
                  </a:schemeClr>
                </a:solidFill>
              </a:rPr>
              <a:t>Nkran</a:t>
            </a:r>
            <a:r>
              <a:rPr lang="en-US" sz="800" dirty="0">
                <a:solidFill>
                  <a:schemeClr val="tx2">
                    <a:lumMod val="75000"/>
                  </a:schemeClr>
                </a:solidFill>
              </a:rPr>
              <a:t>, </a:t>
            </a:r>
            <a:r>
              <a:rPr lang="en-US" sz="800" dirty="0" err="1">
                <a:solidFill>
                  <a:schemeClr val="tx2">
                    <a:lumMod val="75000"/>
                  </a:schemeClr>
                </a:solidFill>
              </a:rPr>
              <a:t>Esaase</a:t>
            </a:r>
            <a:r>
              <a:rPr lang="en-US" sz="800" dirty="0">
                <a:solidFill>
                  <a:schemeClr val="tx2">
                    <a:lumMod val="75000"/>
                  </a:schemeClr>
                </a:solidFill>
              </a:rPr>
              <a:t>, </a:t>
            </a:r>
            <a:r>
              <a:rPr lang="en-US" sz="800" dirty="0" err="1">
                <a:solidFill>
                  <a:schemeClr val="tx2">
                    <a:lumMod val="75000"/>
                  </a:schemeClr>
                </a:solidFill>
              </a:rPr>
              <a:t>Miradani</a:t>
            </a:r>
            <a:r>
              <a:rPr lang="en-US" sz="800" dirty="0">
                <a:solidFill>
                  <a:schemeClr val="tx2">
                    <a:lumMod val="75000"/>
                  </a:schemeClr>
                </a:solidFill>
              </a:rPr>
              <a:t> North, </a:t>
            </a:r>
            <a:r>
              <a:rPr lang="en-US" sz="800" dirty="0" err="1">
                <a:solidFill>
                  <a:schemeClr val="tx2">
                    <a:lumMod val="75000"/>
                  </a:schemeClr>
                </a:solidFill>
              </a:rPr>
              <a:t>Abore</a:t>
            </a:r>
            <a:r>
              <a:rPr lang="en-US" sz="800" dirty="0">
                <a:solidFill>
                  <a:schemeClr val="tx2">
                    <a:lumMod val="75000"/>
                  </a:schemeClr>
                </a:solidFill>
              </a:rPr>
              <a:t>, Dynamite Hill, </a:t>
            </a:r>
            <a:r>
              <a:rPr lang="en-US" sz="800" dirty="0" err="1">
                <a:solidFill>
                  <a:schemeClr val="tx2">
                    <a:lumMod val="75000"/>
                  </a:schemeClr>
                </a:solidFill>
              </a:rPr>
              <a:t>Adubiaso</a:t>
            </a:r>
            <a:r>
              <a:rPr lang="en-US" sz="800" dirty="0">
                <a:solidFill>
                  <a:schemeClr val="tx2">
                    <a:lumMod val="75000"/>
                  </a:schemeClr>
                </a:solidFill>
              </a:rPr>
              <a:t> and </a:t>
            </a:r>
            <a:r>
              <a:rPr lang="en-US" sz="800" dirty="0" err="1">
                <a:solidFill>
                  <a:schemeClr val="tx2">
                    <a:lumMod val="75000"/>
                  </a:schemeClr>
                </a:solidFill>
              </a:rPr>
              <a:t>Midras</a:t>
            </a:r>
            <a:r>
              <a:rPr lang="en-US" sz="800" dirty="0">
                <a:solidFill>
                  <a:schemeClr val="tx2">
                    <a:lumMod val="75000"/>
                  </a:schemeClr>
                </a:solidFill>
              </a:rPr>
              <a:t> South, respectively.</a:t>
            </a:r>
          </a:p>
          <a:p>
            <a:pPr marL="228600" indent="-228600" algn="l">
              <a:buFont typeface="+mj-lt"/>
              <a:buAutoNum type="arabicPeriod"/>
            </a:pPr>
            <a:r>
              <a:rPr lang="en-US" sz="800" dirty="0">
                <a:solidFill>
                  <a:schemeClr val="tx2">
                    <a:lumMod val="75000"/>
                  </a:schemeClr>
                </a:solidFill>
              </a:rPr>
              <a:t>The overall strip ratio (the amount of waste </a:t>
            </a:r>
            <a:r>
              <a:rPr lang="en-US" sz="800" dirty="0" err="1">
                <a:solidFill>
                  <a:schemeClr val="tx2">
                    <a:lumMod val="75000"/>
                  </a:schemeClr>
                </a:solidFill>
              </a:rPr>
              <a:t>tonnes</a:t>
            </a:r>
            <a:r>
              <a:rPr lang="en-US" sz="800" dirty="0">
                <a:solidFill>
                  <a:schemeClr val="tx2">
                    <a:lumMod val="75000"/>
                  </a:schemeClr>
                </a:solidFill>
              </a:rPr>
              <a:t> mined for each </a:t>
            </a:r>
            <a:r>
              <a:rPr lang="en-US" sz="800" dirty="0" err="1">
                <a:solidFill>
                  <a:schemeClr val="tx2">
                    <a:lumMod val="75000"/>
                  </a:schemeClr>
                </a:solidFill>
              </a:rPr>
              <a:t>tonne</a:t>
            </a:r>
            <a:r>
              <a:rPr lang="en-US" sz="800" dirty="0">
                <a:solidFill>
                  <a:schemeClr val="tx2">
                    <a:lumMod val="75000"/>
                  </a:schemeClr>
                </a:solidFill>
              </a:rPr>
              <a:t> of ore) for AGM is 7.4 : 1. The strip ratio for </a:t>
            </a:r>
            <a:r>
              <a:rPr lang="en-US" sz="800" dirty="0" err="1">
                <a:solidFill>
                  <a:schemeClr val="tx2">
                    <a:lumMod val="75000"/>
                  </a:schemeClr>
                </a:solidFill>
              </a:rPr>
              <a:t>Nkran</a:t>
            </a:r>
            <a:r>
              <a:rPr lang="en-US" sz="800" dirty="0">
                <a:solidFill>
                  <a:schemeClr val="tx2">
                    <a:lumMod val="75000"/>
                  </a:schemeClr>
                </a:solidFill>
              </a:rPr>
              <a:t>, </a:t>
            </a:r>
            <a:r>
              <a:rPr lang="en-US" sz="800" dirty="0" err="1">
                <a:solidFill>
                  <a:schemeClr val="tx2">
                    <a:lumMod val="75000"/>
                  </a:schemeClr>
                </a:solidFill>
              </a:rPr>
              <a:t>Esaase</a:t>
            </a:r>
            <a:r>
              <a:rPr lang="en-US" sz="800" dirty="0">
                <a:solidFill>
                  <a:schemeClr val="tx2">
                    <a:lumMod val="75000"/>
                  </a:schemeClr>
                </a:solidFill>
              </a:rPr>
              <a:t>, </a:t>
            </a:r>
            <a:r>
              <a:rPr lang="en-US" sz="800" dirty="0" err="1">
                <a:solidFill>
                  <a:schemeClr val="tx2">
                    <a:lumMod val="75000"/>
                  </a:schemeClr>
                </a:solidFill>
              </a:rPr>
              <a:t>Miradani</a:t>
            </a:r>
            <a:r>
              <a:rPr lang="en-US" sz="800" dirty="0">
                <a:solidFill>
                  <a:schemeClr val="tx2">
                    <a:lumMod val="75000"/>
                  </a:schemeClr>
                </a:solidFill>
              </a:rPr>
              <a:t> North, </a:t>
            </a:r>
            <a:r>
              <a:rPr lang="en-US" sz="800" dirty="0" err="1">
                <a:solidFill>
                  <a:schemeClr val="tx2">
                    <a:lumMod val="75000"/>
                  </a:schemeClr>
                </a:solidFill>
              </a:rPr>
              <a:t>Abore</a:t>
            </a:r>
            <a:r>
              <a:rPr lang="en-US" sz="800" dirty="0">
                <a:solidFill>
                  <a:schemeClr val="tx2">
                    <a:lumMod val="75000"/>
                  </a:schemeClr>
                </a:solidFill>
              </a:rPr>
              <a:t>, Dynamite Hill, </a:t>
            </a:r>
            <a:r>
              <a:rPr lang="en-US" sz="800" dirty="0" err="1">
                <a:solidFill>
                  <a:schemeClr val="tx2">
                    <a:lumMod val="75000"/>
                  </a:schemeClr>
                </a:solidFill>
              </a:rPr>
              <a:t>Adubiaso</a:t>
            </a:r>
            <a:r>
              <a:rPr lang="en-US" sz="800" dirty="0">
                <a:solidFill>
                  <a:schemeClr val="tx2">
                    <a:lumMod val="75000"/>
                  </a:schemeClr>
                </a:solidFill>
              </a:rPr>
              <a:t> and </a:t>
            </a:r>
            <a:r>
              <a:rPr lang="en-US" sz="800" dirty="0" err="1">
                <a:solidFill>
                  <a:schemeClr val="tx2">
                    <a:lumMod val="75000"/>
                  </a:schemeClr>
                </a:solidFill>
              </a:rPr>
              <a:t>Midras</a:t>
            </a:r>
            <a:r>
              <a:rPr lang="en-US" sz="800" dirty="0">
                <a:solidFill>
                  <a:schemeClr val="tx2">
                    <a:lumMod val="75000"/>
                  </a:schemeClr>
                </a:solidFill>
              </a:rPr>
              <a:t> South is 13.5, 4.5, 5.6, 5.9, 9.8, 9.3, and 6.9, respectively.</a:t>
            </a:r>
          </a:p>
          <a:p>
            <a:pPr marL="228600" indent="-228600" algn="l">
              <a:buFont typeface="+mj-lt"/>
              <a:buAutoNum type="arabicPeriod"/>
            </a:pPr>
            <a:r>
              <a:rPr lang="en-US" sz="800" dirty="0">
                <a:solidFill>
                  <a:schemeClr val="tx2">
                    <a:lumMod val="75000"/>
                  </a:schemeClr>
                </a:solidFill>
              </a:rPr>
              <a:t>Figures are rounded to the appropriate level of precision for the reporting of Mineral Reserves. Due to rounding, some columns or rows may not compute as shown.</a:t>
            </a:r>
          </a:p>
          <a:p>
            <a:pPr marL="228600" indent="-228600" algn="l">
              <a:buFont typeface="+mj-lt"/>
              <a:buAutoNum type="arabicPeriod"/>
            </a:pPr>
            <a:r>
              <a:rPr lang="en-US" sz="800" dirty="0">
                <a:solidFill>
                  <a:schemeClr val="tx2">
                    <a:lumMod val="75000"/>
                  </a:schemeClr>
                </a:solidFill>
              </a:rPr>
              <a:t>Mr. Richard Miller, P.Eng., Vice President Technical Services for Galiano Gold Inc., is the Qualified Person responsible for the </a:t>
            </a:r>
            <a:r>
              <a:rPr lang="en-US" sz="800" dirty="0" err="1">
                <a:solidFill>
                  <a:schemeClr val="tx2">
                    <a:lumMod val="75000"/>
                  </a:schemeClr>
                </a:solidFill>
              </a:rPr>
              <a:t>Nkran</a:t>
            </a:r>
            <a:r>
              <a:rPr lang="en-US" sz="800" dirty="0">
                <a:solidFill>
                  <a:schemeClr val="tx2">
                    <a:lumMod val="75000"/>
                  </a:schemeClr>
                </a:solidFill>
              </a:rPr>
              <a:t>, </a:t>
            </a:r>
            <a:r>
              <a:rPr lang="en-US" sz="800" dirty="0" err="1">
                <a:solidFill>
                  <a:schemeClr val="tx2">
                    <a:lumMod val="75000"/>
                  </a:schemeClr>
                </a:solidFill>
              </a:rPr>
              <a:t>Abore</a:t>
            </a:r>
            <a:r>
              <a:rPr lang="en-US" sz="800" dirty="0">
                <a:solidFill>
                  <a:schemeClr val="tx2">
                    <a:lumMod val="75000"/>
                  </a:schemeClr>
                </a:solidFill>
              </a:rPr>
              <a:t>, </a:t>
            </a:r>
            <a:r>
              <a:rPr lang="en-US" sz="800" dirty="0" err="1">
                <a:solidFill>
                  <a:schemeClr val="tx2">
                    <a:lumMod val="75000"/>
                  </a:schemeClr>
                </a:solidFill>
              </a:rPr>
              <a:t>Adubiaso</a:t>
            </a:r>
            <a:r>
              <a:rPr lang="en-US" sz="800" dirty="0">
                <a:solidFill>
                  <a:schemeClr val="tx2">
                    <a:lumMod val="75000"/>
                  </a:schemeClr>
                </a:solidFill>
              </a:rPr>
              <a:t>, </a:t>
            </a:r>
            <a:r>
              <a:rPr lang="en-US" sz="800" dirty="0" err="1">
                <a:solidFill>
                  <a:schemeClr val="tx2">
                    <a:lumMod val="75000"/>
                  </a:schemeClr>
                </a:solidFill>
              </a:rPr>
              <a:t>Midras</a:t>
            </a:r>
            <a:r>
              <a:rPr lang="en-US" sz="800" dirty="0">
                <a:solidFill>
                  <a:schemeClr val="tx2">
                    <a:lumMod val="75000"/>
                  </a:schemeClr>
                </a:solidFill>
              </a:rPr>
              <a:t> South and Stockpiles Mineral Reserves. Dr. </a:t>
            </a:r>
            <a:r>
              <a:rPr lang="en-US" sz="800" dirty="0" err="1">
                <a:solidFill>
                  <a:schemeClr val="tx2">
                    <a:lumMod val="75000"/>
                  </a:schemeClr>
                </a:solidFill>
              </a:rPr>
              <a:t>Anoush</a:t>
            </a:r>
            <a:r>
              <a:rPr lang="en-US" sz="800" dirty="0">
                <a:solidFill>
                  <a:schemeClr val="tx2">
                    <a:lumMod val="75000"/>
                  </a:schemeClr>
                </a:solidFill>
              </a:rPr>
              <a:t> Ebrahimi, P.Eng., Principal Consultant (Mining) SRK (Canada) Inc., is the Qualified Person responsible for </a:t>
            </a:r>
            <a:r>
              <a:rPr lang="en-US" sz="800" dirty="0" err="1">
                <a:solidFill>
                  <a:schemeClr val="tx2">
                    <a:lumMod val="75000"/>
                  </a:schemeClr>
                </a:solidFill>
              </a:rPr>
              <a:t>Esaase</a:t>
            </a:r>
            <a:r>
              <a:rPr lang="en-US" sz="800" dirty="0">
                <a:solidFill>
                  <a:schemeClr val="tx2">
                    <a:lumMod val="75000"/>
                  </a:schemeClr>
                </a:solidFill>
              </a:rPr>
              <a:t>, </a:t>
            </a:r>
            <a:r>
              <a:rPr lang="en-US" sz="800" dirty="0" err="1">
                <a:solidFill>
                  <a:schemeClr val="tx2">
                    <a:lumMod val="75000"/>
                  </a:schemeClr>
                </a:solidFill>
              </a:rPr>
              <a:t>Miradani</a:t>
            </a:r>
            <a:r>
              <a:rPr lang="en-US" sz="800" dirty="0">
                <a:solidFill>
                  <a:schemeClr val="tx2">
                    <a:lumMod val="75000"/>
                  </a:schemeClr>
                </a:solidFill>
              </a:rPr>
              <a:t> North and Dynamite Hill Mineral Reserves.</a:t>
            </a:r>
          </a:p>
          <a:p>
            <a:pPr marL="228600" indent="-228600" algn="l">
              <a:buFont typeface="+mj-lt"/>
              <a:buAutoNum type="arabicPeriod"/>
            </a:pPr>
            <a:r>
              <a:rPr lang="en-US" sz="800" dirty="0">
                <a:solidFill>
                  <a:schemeClr val="tx2">
                    <a:lumMod val="75000"/>
                  </a:schemeClr>
                </a:solidFill>
              </a:rPr>
              <a:t>The Qualified Persons are not aware of any mining, metallurgical, infrastructure, permitting, or other relevant factors that could materially affect the Mineral Reserve estimates.</a:t>
            </a:r>
          </a:p>
          <a:p>
            <a:pPr marL="228600" indent="-228600" algn="l">
              <a:buFont typeface="+mj-lt"/>
              <a:buAutoNum type="arabicPeriod"/>
            </a:pPr>
            <a:r>
              <a:rPr lang="en-US" sz="800" dirty="0">
                <a:solidFill>
                  <a:schemeClr val="tx2">
                    <a:lumMod val="75000"/>
                  </a:schemeClr>
                </a:solidFill>
              </a:rPr>
              <a:t>Cut-off grades vary based on the deposit and oxidation. All cut-off grades are applied to the fully diluted Au grade. The Mineral Reserves are reported at the following cut-off grades: 0.35 g/t for all </a:t>
            </a:r>
            <a:r>
              <a:rPr lang="en-US" sz="800" dirty="0" err="1">
                <a:solidFill>
                  <a:schemeClr val="tx2">
                    <a:lumMod val="75000"/>
                  </a:schemeClr>
                </a:solidFill>
              </a:rPr>
              <a:t>Nkran</a:t>
            </a:r>
            <a:r>
              <a:rPr lang="en-US" sz="800" dirty="0">
                <a:solidFill>
                  <a:schemeClr val="tx2">
                    <a:lumMod val="75000"/>
                  </a:schemeClr>
                </a:solidFill>
              </a:rPr>
              <a:t> ore; 0.40 g/t for all ore types from </a:t>
            </a:r>
            <a:r>
              <a:rPr lang="en-US" sz="800" dirty="0" err="1">
                <a:solidFill>
                  <a:schemeClr val="tx2">
                    <a:lumMod val="75000"/>
                  </a:schemeClr>
                </a:solidFill>
              </a:rPr>
              <a:t>Adubiaso</a:t>
            </a:r>
            <a:r>
              <a:rPr lang="en-US" sz="800" dirty="0">
                <a:solidFill>
                  <a:schemeClr val="tx2">
                    <a:lumMod val="75000"/>
                  </a:schemeClr>
                </a:solidFill>
              </a:rPr>
              <a:t> and </a:t>
            </a:r>
            <a:r>
              <a:rPr lang="en-US" sz="800" dirty="0" err="1">
                <a:solidFill>
                  <a:schemeClr val="tx2">
                    <a:lumMod val="75000"/>
                  </a:schemeClr>
                </a:solidFill>
              </a:rPr>
              <a:t>Midras</a:t>
            </a:r>
            <a:r>
              <a:rPr lang="en-US" sz="800" dirty="0">
                <a:solidFill>
                  <a:schemeClr val="tx2">
                    <a:lumMod val="75000"/>
                  </a:schemeClr>
                </a:solidFill>
              </a:rPr>
              <a:t> South; 0.50 g/t for all ore types from </a:t>
            </a:r>
            <a:r>
              <a:rPr lang="en-US" sz="800" dirty="0" err="1">
                <a:solidFill>
                  <a:schemeClr val="tx2">
                    <a:lumMod val="75000"/>
                  </a:schemeClr>
                </a:solidFill>
              </a:rPr>
              <a:t>Abore</a:t>
            </a:r>
            <a:r>
              <a:rPr lang="en-US" sz="800" dirty="0">
                <a:solidFill>
                  <a:schemeClr val="tx2">
                    <a:lumMod val="75000"/>
                  </a:schemeClr>
                </a:solidFill>
              </a:rPr>
              <a:t>, </a:t>
            </a:r>
            <a:r>
              <a:rPr lang="en-US" sz="800" dirty="0" err="1">
                <a:solidFill>
                  <a:schemeClr val="tx2">
                    <a:lumMod val="75000"/>
                  </a:schemeClr>
                </a:solidFill>
              </a:rPr>
              <a:t>Miradani</a:t>
            </a:r>
            <a:r>
              <a:rPr lang="en-US" sz="800" dirty="0">
                <a:solidFill>
                  <a:schemeClr val="tx2">
                    <a:lumMod val="75000"/>
                  </a:schemeClr>
                </a:solidFill>
              </a:rPr>
              <a:t> North, and Dynamite Hill; 0.55 g/t for </a:t>
            </a:r>
            <a:r>
              <a:rPr lang="en-US" sz="800" dirty="0" err="1">
                <a:solidFill>
                  <a:schemeClr val="tx2">
                    <a:lumMod val="75000"/>
                  </a:schemeClr>
                </a:solidFill>
              </a:rPr>
              <a:t>Esaase</a:t>
            </a:r>
            <a:r>
              <a:rPr lang="en-US" sz="800" dirty="0">
                <a:solidFill>
                  <a:schemeClr val="tx2">
                    <a:lumMod val="75000"/>
                  </a:schemeClr>
                </a:solidFill>
              </a:rPr>
              <a:t> oxide ore, and 0.70 g/t for the remaining </a:t>
            </a:r>
            <a:r>
              <a:rPr lang="en-US" sz="800" dirty="0" err="1">
                <a:solidFill>
                  <a:schemeClr val="tx2">
                    <a:lumMod val="75000"/>
                  </a:schemeClr>
                </a:solidFill>
              </a:rPr>
              <a:t>Esaase</a:t>
            </a:r>
            <a:r>
              <a:rPr lang="en-US" sz="800" dirty="0">
                <a:solidFill>
                  <a:schemeClr val="tx2">
                    <a:lumMod val="75000"/>
                  </a:schemeClr>
                </a:solidFill>
              </a:rPr>
              <a:t> ore types;</a:t>
            </a:r>
          </a:p>
          <a:p>
            <a:pPr marL="228600" indent="-228600" algn="l">
              <a:buFont typeface="+mj-lt"/>
              <a:buAutoNum type="arabicPeriod"/>
            </a:pPr>
            <a:endParaRPr lang="en-US" sz="800" dirty="0">
              <a:solidFill>
                <a:schemeClr val="tx2">
                  <a:lumMod val="75000"/>
                </a:schemeClr>
              </a:solidFill>
            </a:endParaRPr>
          </a:p>
        </p:txBody>
      </p:sp>
    </p:spTree>
    <p:custDataLst>
      <p:tags r:id="rId1"/>
    </p:custDataLst>
    <p:extLst>
      <p:ext uri="{BB962C8B-B14F-4D97-AF65-F5344CB8AC3E}">
        <p14:creationId xmlns:p14="http://schemas.microsoft.com/office/powerpoint/2010/main" val="622868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005FD-CD7F-F73B-51A6-424DBC97C7A0}"/>
              </a:ext>
            </a:extLst>
          </p:cNvPr>
          <p:cNvSpPr>
            <a:spLocks noGrp="1"/>
          </p:cNvSpPr>
          <p:nvPr>
            <p:ph type="title"/>
          </p:nvPr>
        </p:nvSpPr>
        <p:spPr/>
        <p:txBody>
          <a:bodyPr>
            <a:normAutofit/>
          </a:bodyPr>
          <a:lstStyle/>
          <a:p>
            <a:r>
              <a:rPr lang="en-CA" dirty="0"/>
              <a:t>Updated Mineral Resource Estimate, as of December 31, 2024</a:t>
            </a:r>
          </a:p>
        </p:txBody>
      </p:sp>
      <p:sp>
        <p:nvSpPr>
          <p:cNvPr id="4" name="Slide Number Placeholder 3">
            <a:extLst>
              <a:ext uri="{FF2B5EF4-FFF2-40B4-BE49-F238E27FC236}">
                <a16:creationId xmlns:a16="http://schemas.microsoft.com/office/drawing/2014/main" id="{467AE7D3-F588-57FB-06FB-53D92684CFF3}"/>
              </a:ext>
            </a:extLst>
          </p:cNvPr>
          <p:cNvSpPr>
            <a:spLocks noGrp="1"/>
          </p:cNvSpPr>
          <p:nvPr>
            <p:ph type="sldNum" sz="quarter" idx="4"/>
          </p:nvPr>
        </p:nvSpPr>
        <p:spPr/>
        <p:txBody>
          <a:bodyPr/>
          <a:lstStyle/>
          <a:p>
            <a:fld id="{2CD1318A-339D-4485-8E92-07414A5EFABE}" type="slidenum">
              <a:rPr lang="en-CA" smtClean="0"/>
              <a:pPr/>
              <a:t>17</a:t>
            </a:fld>
            <a:endParaRPr lang="en-CA"/>
          </a:p>
        </p:txBody>
      </p:sp>
      <p:graphicFrame>
        <p:nvGraphicFramePr>
          <p:cNvPr id="6" name="Table 5">
            <a:extLst>
              <a:ext uri="{FF2B5EF4-FFF2-40B4-BE49-F238E27FC236}">
                <a16:creationId xmlns:a16="http://schemas.microsoft.com/office/drawing/2014/main" id="{1C95ACC3-96AB-3478-769C-9CF53EA29F4B}"/>
              </a:ext>
            </a:extLst>
          </p:cNvPr>
          <p:cNvGraphicFramePr>
            <a:graphicFrameLocks noGrp="1"/>
          </p:cNvGraphicFramePr>
          <p:nvPr>
            <p:extLst>
              <p:ext uri="{D42A27DB-BD31-4B8C-83A1-F6EECF244321}">
                <p14:modId xmlns:p14="http://schemas.microsoft.com/office/powerpoint/2010/main" val="2677498609"/>
              </p:ext>
            </p:extLst>
          </p:nvPr>
        </p:nvGraphicFramePr>
        <p:xfrm>
          <a:off x="300039" y="900058"/>
          <a:ext cx="11591919" cy="3435638"/>
        </p:xfrm>
        <a:graphic>
          <a:graphicData uri="http://schemas.openxmlformats.org/drawingml/2006/table">
            <a:tbl>
              <a:tblPr>
                <a:tableStyleId>{5C22544A-7EE6-4342-B048-85BDC9FD1C3A}</a:tableStyleId>
              </a:tblPr>
              <a:tblGrid>
                <a:gridCol w="1241085">
                  <a:extLst>
                    <a:ext uri="{9D8B030D-6E8A-4147-A177-3AD203B41FA5}">
                      <a16:colId xmlns:a16="http://schemas.microsoft.com/office/drawing/2014/main" val="1579944501"/>
                    </a:ext>
                  </a:extLst>
                </a:gridCol>
                <a:gridCol w="680855">
                  <a:extLst>
                    <a:ext uri="{9D8B030D-6E8A-4147-A177-3AD203B41FA5}">
                      <a16:colId xmlns:a16="http://schemas.microsoft.com/office/drawing/2014/main" val="3518810654"/>
                    </a:ext>
                  </a:extLst>
                </a:gridCol>
                <a:gridCol w="681606">
                  <a:extLst>
                    <a:ext uri="{9D8B030D-6E8A-4147-A177-3AD203B41FA5}">
                      <a16:colId xmlns:a16="http://schemas.microsoft.com/office/drawing/2014/main" val="1999135193"/>
                    </a:ext>
                  </a:extLst>
                </a:gridCol>
                <a:gridCol w="1136008">
                  <a:extLst>
                    <a:ext uri="{9D8B030D-6E8A-4147-A177-3AD203B41FA5}">
                      <a16:colId xmlns:a16="http://schemas.microsoft.com/office/drawing/2014/main" val="3380964637"/>
                    </a:ext>
                  </a:extLst>
                </a:gridCol>
                <a:gridCol w="802160">
                  <a:extLst>
                    <a:ext uri="{9D8B030D-6E8A-4147-A177-3AD203B41FA5}">
                      <a16:colId xmlns:a16="http://schemas.microsoft.com/office/drawing/2014/main" val="2850990933"/>
                    </a:ext>
                  </a:extLst>
                </a:gridCol>
                <a:gridCol w="679287">
                  <a:extLst>
                    <a:ext uri="{9D8B030D-6E8A-4147-A177-3AD203B41FA5}">
                      <a16:colId xmlns:a16="http://schemas.microsoft.com/office/drawing/2014/main" val="473632981"/>
                    </a:ext>
                  </a:extLst>
                </a:gridCol>
                <a:gridCol w="1136008">
                  <a:extLst>
                    <a:ext uri="{9D8B030D-6E8A-4147-A177-3AD203B41FA5}">
                      <a16:colId xmlns:a16="http://schemas.microsoft.com/office/drawing/2014/main" val="3932045075"/>
                    </a:ext>
                  </a:extLst>
                </a:gridCol>
                <a:gridCol w="802160">
                  <a:extLst>
                    <a:ext uri="{9D8B030D-6E8A-4147-A177-3AD203B41FA5}">
                      <a16:colId xmlns:a16="http://schemas.microsoft.com/office/drawing/2014/main" val="4163044302"/>
                    </a:ext>
                  </a:extLst>
                </a:gridCol>
                <a:gridCol w="679287">
                  <a:extLst>
                    <a:ext uri="{9D8B030D-6E8A-4147-A177-3AD203B41FA5}">
                      <a16:colId xmlns:a16="http://schemas.microsoft.com/office/drawing/2014/main" val="278072003"/>
                    </a:ext>
                  </a:extLst>
                </a:gridCol>
                <a:gridCol w="1136008">
                  <a:extLst>
                    <a:ext uri="{9D8B030D-6E8A-4147-A177-3AD203B41FA5}">
                      <a16:colId xmlns:a16="http://schemas.microsoft.com/office/drawing/2014/main" val="3939338660"/>
                    </a:ext>
                  </a:extLst>
                </a:gridCol>
                <a:gridCol w="802160">
                  <a:extLst>
                    <a:ext uri="{9D8B030D-6E8A-4147-A177-3AD203B41FA5}">
                      <a16:colId xmlns:a16="http://schemas.microsoft.com/office/drawing/2014/main" val="1570524939"/>
                    </a:ext>
                  </a:extLst>
                </a:gridCol>
                <a:gridCol w="679287">
                  <a:extLst>
                    <a:ext uri="{9D8B030D-6E8A-4147-A177-3AD203B41FA5}">
                      <a16:colId xmlns:a16="http://schemas.microsoft.com/office/drawing/2014/main" val="2457082338"/>
                    </a:ext>
                  </a:extLst>
                </a:gridCol>
                <a:gridCol w="1136008">
                  <a:extLst>
                    <a:ext uri="{9D8B030D-6E8A-4147-A177-3AD203B41FA5}">
                      <a16:colId xmlns:a16="http://schemas.microsoft.com/office/drawing/2014/main" val="2938764605"/>
                    </a:ext>
                  </a:extLst>
                </a:gridCol>
              </a:tblGrid>
              <a:tr h="235057">
                <a:tc rowSpan="2">
                  <a:txBody>
                    <a:bodyPr/>
                    <a:lstStyle/>
                    <a:p>
                      <a:pPr algn="l" fontAlgn="ctr"/>
                      <a:r>
                        <a:rPr lang="en-CA" sz="1100" b="1" kern="1200" dirty="0">
                          <a:solidFill>
                            <a:schemeClr val="bg1"/>
                          </a:solidFill>
                          <a:effectLst/>
                          <a:latin typeface="+mj-lt"/>
                        </a:rPr>
                        <a:t>Deposit</a:t>
                      </a:r>
                      <a:endParaRPr lang="en-CA" sz="1100" b="1" dirty="0">
                        <a:solidFill>
                          <a:schemeClr val="bg1"/>
                        </a:solidFill>
                        <a:effectLst/>
                        <a:latin typeface="+mj-lt"/>
                        <a:ea typeface="Calibri" panose="020F0502020204030204" pitchFamily="34" charset="0"/>
                        <a:cs typeface="Times New Roman" panose="02020603050405020304" pitchFamily="18" charset="0"/>
                      </a:endParaRPr>
                    </a:p>
                  </a:txBody>
                  <a:tcPr marL="72000" marR="72000" marT="3810" marB="36000" anchor="ctr">
                    <a:lnB w="9525" cap="flat" cmpd="sng" algn="ctr">
                      <a:solidFill>
                        <a:schemeClr val="bg1">
                          <a:lumMod val="85000"/>
                        </a:schemeClr>
                      </a:solidFill>
                      <a:prstDash val="solid"/>
                      <a:round/>
                      <a:headEnd type="none" w="med" len="med"/>
                      <a:tailEnd type="none" w="med" len="med"/>
                    </a:lnB>
                    <a:solidFill>
                      <a:schemeClr val="accent1"/>
                    </a:solidFill>
                  </a:tcPr>
                </a:tc>
                <a:tc gridSpan="3">
                  <a:txBody>
                    <a:bodyPr/>
                    <a:lstStyle/>
                    <a:p>
                      <a:pPr algn="ctr" fontAlgn="ctr"/>
                      <a:r>
                        <a:rPr lang="en-CA" sz="1100" b="1" kern="1200" dirty="0">
                          <a:solidFill>
                            <a:schemeClr val="bg1"/>
                          </a:solidFill>
                          <a:effectLst/>
                          <a:latin typeface="+mj-lt"/>
                        </a:rPr>
                        <a:t>Measured</a:t>
                      </a:r>
                      <a:endParaRPr lang="en-CA" sz="1100" b="1" dirty="0">
                        <a:solidFill>
                          <a:schemeClr val="bg1"/>
                        </a:solidFill>
                        <a:effectLst/>
                        <a:latin typeface="+mj-lt"/>
                        <a:ea typeface="Calibri" panose="020F0502020204030204" pitchFamily="34" charset="0"/>
                        <a:cs typeface="Times New Roman" panose="02020603050405020304" pitchFamily="18" charset="0"/>
                      </a:endParaRPr>
                    </a:p>
                  </a:txBody>
                  <a:tcPr marL="72000" marR="72000" marT="3810" marB="36000" anchor="ctr">
                    <a:solidFill>
                      <a:schemeClr val="accent1"/>
                    </a:solidFill>
                  </a:tcPr>
                </a:tc>
                <a:tc hMerge="1">
                  <a:txBody>
                    <a:bodyPr/>
                    <a:lstStyle/>
                    <a:p>
                      <a:endParaRPr lang="en-CA"/>
                    </a:p>
                  </a:txBody>
                  <a:tcPr/>
                </a:tc>
                <a:tc hMerge="1">
                  <a:txBody>
                    <a:bodyPr/>
                    <a:lstStyle/>
                    <a:p>
                      <a:endParaRPr lang="en-CA"/>
                    </a:p>
                  </a:txBody>
                  <a:tcPr/>
                </a:tc>
                <a:tc gridSpan="3">
                  <a:txBody>
                    <a:bodyPr/>
                    <a:lstStyle/>
                    <a:p>
                      <a:pPr algn="ctr" fontAlgn="ctr"/>
                      <a:r>
                        <a:rPr lang="en-CA" sz="1100" b="1" kern="1200" dirty="0">
                          <a:solidFill>
                            <a:schemeClr val="bg1"/>
                          </a:solidFill>
                          <a:effectLst/>
                          <a:latin typeface="+mj-lt"/>
                        </a:rPr>
                        <a:t>Indicated</a:t>
                      </a:r>
                      <a:endParaRPr lang="en-CA" sz="1100" b="1" dirty="0">
                        <a:solidFill>
                          <a:schemeClr val="bg1"/>
                        </a:solidFill>
                        <a:effectLst/>
                        <a:latin typeface="+mj-lt"/>
                        <a:ea typeface="Calibri" panose="020F0502020204030204" pitchFamily="34" charset="0"/>
                        <a:cs typeface="Times New Roman" panose="02020603050405020304" pitchFamily="18" charset="0"/>
                      </a:endParaRPr>
                    </a:p>
                  </a:txBody>
                  <a:tcPr marL="72000" marR="72000" marT="3810" marB="36000" anchor="ctr">
                    <a:solidFill>
                      <a:schemeClr val="accent1"/>
                    </a:solidFill>
                  </a:tcPr>
                </a:tc>
                <a:tc hMerge="1">
                  <a:txBody>
                    <a:bodyPr/>
                    <a:lstStyle/>
                    <a:p>
                      <a:endParaRPr lang="en-CA"/>
                    </a:p>
                  </a:txBody>
                  <a:tcPr/>
                </a:tc>
                <a:tc hMerge="1">
                  <a:txBody>
                    <a:bodyPr/>
                    <a:lstStyle/>
                    <a:p>
                      <a:endParaRPr lang="en-CA"/>
                    </a:p>
                  </a:txBody>
                  <a:tcPr/>
                </a:tc>
                <a:tc gridSpan="3">
                  <a:txBody>
                    <a:bodyPr/>
                    <a:lstStyle/>
                    <a:p>
                      <a:pPr algn="ctr" fontAlgn="ctr"/>
                      <a:r>
                        <a:rPr lang="en-CA" sz="1100" b="1" kern="1200">
                          <a:solidFill>
                            <a:schemeClr val="bg1"/>
                          </a:solidFill>
                          <a:effectLst/>
                          <a:latin typeface="+mj-lt"/>
                        </a:rPr>
                        <a:t>Measured + Indicated</a:t>
                      </a:r>
                      <a:endParaRPr lang="en-CA" sz="1100" b="1">
                        <a:solidFill>
                          <a:schemeClr val="bg1"/>
                        </a:solidFill>
                        <a:effectLst/>
                        <a:latin typeface="+mj-lt"/>
                        <a:ea typeface="Calibri" panose="020F0502020204030204" pitchFamily="34" charset="0"/>
                        <a:cs typeface="Times New Roman" panose="02020603050405020304" pitchFamily="18" charset="0"/>
                      </a:endParaRPr>
                    </a:p>
                  </a:txBody>
                  <a:tcPr marL="72000" marR="72000" marT="3810" marB="36000" anchor="ctr">
                    <a:solidFill>
                      <a:schemeClr val="accent1"/>
                    </a:solidFill>
                  </a:tcPr>
                </a:tc>
                <a:tc hMerge="1">
                  <a:txBody>
                    <a:bodyPr/>
                    <a:lstStyle/>
                    <a:p>
                      <a:endParaRPr lang="en-CA"/>
                    </a:p>
                  </a:txBody>
                  <a:tcPr/>
                </a:tc>
                <a:tc hMerge="1">
                  <a:txBody>
                    <a:bodyPr/>
                    <a:lstStyle/>
                    <a:p>
                      <a:endParaRPr lang="en-CA"/>
                    </a:p>
                  </a:txBody>
                  <a:tcPr/>
                </a:tc>
                <a:tc gridSpan="3">
                  <a:txBody>
                    <a:bodyPr/>
                    <a:lstStyle/>
                    <a:p>
                      <a:pPr algn="ctr" fontAlgn="ctr"/>
                      <a:r>
                        <a:rPr lang="en-CA" sz="1100" b="1" kern="1200">
                          <a:solidFill>
                            <a:schemeClr val="bg1"/>
                          </a:solidFill>
                          <a:effectLst/>
                          <a:latin typeface="+mj-lt"/>
                        </a:rPr>
                        <a:t>Inferred</a:t>
                      </a:r>
                      <a:endParaRPr lang="en-CA" sz="1100" b="1">
                        <a:solidFill>
                          <a:schemeClr val="bg1"/>
                        </a:solidFill>
                        <a:effectLst/>
                        <a:latin typeface="+mj-lt"/>
                        <a:ea typeface="Calibri" panose="020F0502020204030204" pitchFamily="34" charset="0"/>
                        <a:cs typeface="Times New Roman" panose="02020603050405020304" pitchFamily="18" charset="0"/>
                      </a:endParaRPr>
                    </a:p>
                  </a:txBody>
                  <a:tcPr marL="72000" marR="72000" marT="3810" marB="36000" anchor="ctr">
                    <a:solidFill>
                      <a:schemeClr val="accent1"/>
                    </a:solid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234723973"/>
                  </a:ext>
                </a:extLst>
              </a:tr>
              <a:tr h="425006">
                <a:tc vMerge="1">
                  <a:txBody>
                    <a:bodyPr/>
                    <a:lstStyle/>
                    <a:p>
                      <a:endParaRPr/>
                    </a:p>
                  </a:txBody>
                  <a:tcPr marL="3810" marR="3810" marT="3810" marB="0" anchor="ctr">
                    <a:solidFill>
                      <a:schemeClr val="accent1"/>
                    </a:solidFill>
                  </a:tcPr>
                </a:tc>
                <a:tc>
                  <a:txBody>
                    <a:bodyPr/>
                    <a:lstStyle/>
                    <a:p>
                      <a:pPr algn="ctr" fontAlgn="ctr"/>
                      <a:r>
                        <a:rPr lang="en-CA" sz="1100" b="1" kern="1200" dirty="0">
                          <a:solidFill>
                            <a:schemeClr val="bg1"/>
                          </a:solidFill>
                          <a:effectLst/>
                          <a:latin typeface="+mj-lt"/>
                        </a:rPr>
                        <a:t>Tonnes</a:t>
                      </a:r>
                    </a:p>
                    <a:p>
                      <a:pPr algn="ctr" fontAlgn="ctr"/>
                      <a:r>
                        <a:rPr lang="en-CA" sz="1100" b="1" kern="1200" dirty="0">
                          <a:solidFill>
                            <a:schemeClr val="bg1"/>
                          </a:solidFill>
                          <a:effectLst/>
                          <a:latin typeface="+mj-lt"/>
                        </a:rPr>
                        <a:t>(Mt)</a:t>
                      </a:r>
                      <a:endParaRPr lang="en-CA" sz="1100" b="1" dirty="0">
                        <a:solidFill>
                          <a:schemeClr val="bg1"/>
                        </a:solidFill>
                        <a:effectLst/>
                        <a:latin typeface="+mj-lt"/>
                        <a:ea typeface="Calibri" panose="020F0502020204030204" pitchFamily="34" charset="0"/>
                        <a:cs typeface="Times New Roman" panose="02020603050405020304" pitchFamily="18" charset="0"/>
                      </a:endParaRPr>
                    </a:p>
                  </a:txBody>
                  <a:tcPr marL="72000" marR="72000" marT="3810" marB="36000" anchor="ctr">
                    <a:lnB w="9525"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fontAlgn="ctr"/>
                      <a:r>
                        <a:rPr lang="en-CA" sz="1100" b="1" kern="1200" dirty="0">
                          <a:solidFill>
                            <a:schemeClr val="bg1"/>
                          </a:solidFill>
                          <a:effectLst/>
                          <a:latin typeface="+mj-lt"/>
                        </a:rPr>
                        <a:t>Grade</a:t>
                      </a:r>
                    </a:p>
                    <a:p>
                      <a:pPr algn="ctr" fontAlgn="ctr"/>
                      <a:r>
                        <a:rPr lang="en-CA" sz="1100" b="1" kern="1200" dirty="0">
                          <a:solidFill>
                            <a:schemeClr val="bg1"/>
                          </a:solidFill>
                          <a:effectLst/>
                          <a:latin typeface="+mj-lt"/>
                        </a:rPr>
                        <a:t>(g/t)</a:t>
                      </a:r>
                      <a:endParaRPr lang="en-CA" sz="1100" b="1" dirty="0">
                        <a:solidFill>
                          <a:schemeClr val="bg1"/>
                        </a:solidFill>
                        <a:effectLst/>
                        <a:latin typeface="+mj-lt"/>
                        <a:ea typeface="Calibri" panose="020F0502020204030204" pitchFamily="34" charset="0"/>
                        <a:cs typeface="Times New Roman" panose="02020603050405020304" pitchFamily="18" charset="0"/>
                      </a:endParaRPr>
                    </a:p>
                  </a:txBody>
                  <a:tcPr marL="72000" marR="72000" marT="3810" marB="36000" anchor="ctr">
                    <a:lnB w="9525"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fontAlgn="ctr"/>
                      <a:r>
                        <a:rPr lang="en-CA" sz="1100" b="1" kern="1200" dirty="0">
                          <a:solidFill>
                            <a:schemeClr val="bg1"/>
                          </a:solidFill>
                          <a:effectLst/>
                          <a:latin typeface="+mj-lt"/>
                        </a:rPr>
                        <a:t>Au Contained</a:t>
                      </a:r>
                    </a:p>
                    <a:p>
                      <a:pPr algn="ctr" fontAlgn="ctr"/>
                      <a:r>
                        <a:rPr lang="en-CA" sz="1100" b="1" kern="1200" dirty="0">
                          <a:solidFill>
                            <a:schemeClr val="bg1"/>
                          </a:solidFill>
                          <a:effectLst/>
                          <a:latin typeface="+mj-lt"/>
                        </a:rPr>
                        <a:t>(</a:t>
                      </a:r>
                      <a:r>
                        <a:rPr lang="en-CA" sz="1100" b="1" kern="1200" dirty="0" err="1">
                          <a:solidFill>
                            <a:schemeClr val="bg1"/>
                          </a:solidFill>
                          <a:effectLst/>
                          <a:latin typeface="+mj-lt"/>
                        </a:rPr>
                        <a:t>koz</a:t>
                      </a:r>
                      <a:r>
                        <a:rPr lang="en-CA" sz="1100" b="1" kern="1200" dirty="0">
                          <a:solidFill>
                            <a:schemeClr val="bg1"/>
                          </a:solidFill>
                          <a:effectLst/>
                          <a:latin typeface="+mj-lt"/>
                        </a:rPr>
                        <a:t>)</a:t>
                      </a:r>
                      <a:endParaRPr lang="en-CA" sz="1100" b="1" dirty="0">
                        <a:solidFill>
                          <a:schemeClr val="bg1"/>
                        </a:solidFill>
                        <a:effectLst/>
                        <a:latin typeface="+mj-lt"/>
                        <a:ea typeface="Calibri" panose="020F0502020204030204" pitchFamily="34" charset="0"/>
                        <a:cs typeface="Times New Roman" panose="02020603050405020304" pitchFamily="18" charset="0"/>
                      </a:endParaRPr>
                    </a:p>
                  </a:txBody>
                  <a:tcPr marL="72000" marR="72000" marT="3810" marB="36000" anchor="ctr">
                    <a:lnB w="9525"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fontAlgn="ctr"/>
                      <a:r>
                        <a:rPr lang="en-CA" sz="1100" b="1" kern="1200" dirty="0">
                          <a:solidFill>
                            <a:schemeClr val="bg1"/>
                          </a:solidFill>
                          <a:effectLst/>
                          <a:latin typeface="+mj-lt"/>
                        </a:rPr>
                        <a:t>Tonnes</a:t>
                      </a:r>
                    </a:p>
                    <a:p>
                      <a:pPr algn="ctr" fontAlgn="ctr"/>
                      <a:r>
                        <a:rPr lang="en-CA" sz="1100" b="1" kern="1200" dirty="0">
                          <a:solidFill>
                            <a:schemeClr val="bg1"/>
                          </a:solidFill>
                          <a:effectLst/>
                          <a:latin typeface="+mj-lt"/>
                        </a:rPr>
                        <a:t>(Mt)</a:t>
                      </a:r>
                      <a:endParaRPr lang="en-CA" sz="1100" b="1" dirty="0">
                        <a:solidFill>
                          <a:schemeClr val="bg1"/>
                        </a:solidFill>
                        <a:effectLst/>
                        <a:latin typeface="+mj-lt"/>
                        <a:ea typeface="Calibri" panose="020F0502020204030204" pitchFamily="34" charset="0"/>
                        <a:cs typeface="Times New Roman" panose="02020603050405020304" pitchFamily="18" charset="0"/>
                      </a:endParaRPr>
                    </a:p>
                  </a:txBody>
                  <a:tcPr marL="72000" marR="72000" marT="3810" marB="36000" anchor="ctr">
                    <a:lnB w="9525"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fontAlgn="ctr"/>
                      <a:r>
                        <a:rPr lang="en-CA" sz="1100" b="1" kern="1200" dirty="0">
                          <a:solidFill>
                            <a:schemeClr val="bg1"/>
                          </a:solidFill>
                          <a:effectLst/>
                          <a:latin typeface="+mj-lt"/>
                        </a:rPr>
                        <a:t>Grade</a:t>
                      </a:r>
                    </a:p>
                    <a:p>
                      <a:pPr algn="ctr" fontAlgn="ctr"/>
                      <a:r>
                        <a:rPr lang="en-CA" sz="1100" b="1" kern="1200" dirty="0">
                          <a:solidFill>
                            <a:schemeClr val="bg1"/>
                          </a:solidFill>
                          <a:effectLst/>
                          <a:latin typeface="+mj-lt"/>
                        </a:rPr>
                        <a:t>(g/t)</a:t>
                      </a:r>
                      <a:endParaRPr lang="en-CA" sz="1100" b="1" dirty="0">
                        <a:solidFill>
                          <a:schemeClr val="bg1"/>
                        </a:solidFill>
                        <a:effectLst/>
                        <a:latin typeface="+mj-lt"/>
                        <a:ea typeface="Calibri" panose="020F0502020204030204" pitchFamily="34" charset="0"/>
                        <a:cs typeface="Times New Roman" panose="02020603050405020304" pitchFamily="18" charset="0"/>
                      </a:endParaRPr>
                    </a:p>
                  </a:txBody>
                  <a:tcPr marL="72000" marR="72000" marT="3810" marB="36000" anchor="ctr">
                    <a:lnB w="9525"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fontAlgn="ctr"/>
                      <a:r>
                        <a:rPr lang="en-CA" sz="1100" b="1" kern="1200" dirty="0">
                          <a:solidFill>
                            <a:schemeClr val="bg1"/>
                          </a:solidFill>
                          <a:effectLst/>
                          <a:latin typeface="+mj-lt"/>
                        </a:rPr>
                        <a:t>Au Contained</a:t>
                      </a:r>
                    </a:p>
                    <a:p>
                      <a:pPr algn="ctr" fontAlgn="ctr"/>
                      <a:r>
                        <a:rPr lang="en-CA" sz="1100" b="1" kern="1200" dirty="0">
                          <a:solidFill>
                            <a:schemeClr val="bg1"/>
                          </a:solidFill>
                          <a:effectLst/>
                          <a:latin typeface="+mj-lt"/>
                        </a:rPr>
                        <a:t>(</a:t>
                      </a:r>
                      <a:r>
                        <a:rPr lang="en-CA" sz="1100" b="1" kern="1200" dirty="0" err="1">
                          <a:solidFill>
                            <a:schemeClr val="bg1"/>
                          </a:solidFill>
                          <a:effectLst/>
                          <a:latin typeface="+mj-lt"/>
                        </a:rPr>
                        <a:t>koz</a:t>
                      </a:r>
                      <a:r>
                        <a:rPr lang="en-CA" sz="1100" b="1" kern="1200" dirty="0">
                          <a:solidFill>
                            <a:schemeClr val="bg1"/>
                          </a:solidFill>
                          <a:effectLst/>
                          <a:latin typeface="+mj-lt"/>
                        </a:rPr>
                        <a:t>)</a:t>
                      </a:r>
                      <a:endParaRPr lang="en-CA" sz="1100" b="1" dirty="0">
                        <a:solidFill>
                          <a:schemeClr val="bg1"/>
                        </a:solidFill>
                        <a:effectLst/>
                        <a:latin typeface="+mj-lt"/>
                        <a:ea typeface="Calibri" panose="020F0502020204030204" pitchFamily="34" charset="0"/>
                        <a:cs typeface="Times New Roman" panose="02020603050405020304" pitchFamily="18" charset="0"/>
                      </a:endParaRPr>
                    </a:p>
                  </a:txBody>
                  <a:tcPr marL="72000" marR="72000" marT="3810" marB="36000" anchor="ctr">
                    <a:lnB w="9525"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fontAlgn="ctr"/>
                      <a:r>
                        <a:rPr lang="en-CA" sz="1100" b="1" kern="1200" dirty="0">
                          <a:solidFill>
                            <a:schemeClr val="bg1"/>
                          </a:solidFill>
                          <a:effectLst/>
                          <a:latin typeface="+mj-lt"/>
                        </a:rPr>
                        <a:t>Tonnes</a:t>
                      </a:r>
                    </a:p>
                    <a:p>
                      <a:pPr algn="ctr" fontAlgn="ctr"/>
                      <a:r>
                        <a:rPr lang="en-CA" sz="1100" b="1" kern="1200" dirty="0">
                          <a:solidFill>
                            <a:schemeClr val="bg1"/>
                          </a:solidFill>
                          <a:effectLst/>
                          <a:latin typeface="+mj-lt"/>
                        </a:rPr>
                        <a:t>(Mt)</a:t>
                      </a:r>
                      <a:endParaRPr lang="en-CA" sz="1100" b="1" dirty="0">
                        <a:solidFill>
                          <a:schemeClr val="bg1"/>
                        </a:solidFill>
                        <a:effectLst/>
                        <a:latin typeface="+mj-lt"/>
                        <a:ea typeface="Calibri" panose="020F0502020204030204" pitchFamily="34" charset="0"/>
                        <a:cs typeface="Times New Roman" panose="02020603050405020304" pitchFamily="18" charset="0"/>
                      </a:endParaRPr>
                    </a:p>
                  </a:txBody>
                  <a:tcPr marL="72000" marR="72000" marT="3810" marB="36000" anchor="ctr">
                    <a:lnB w="9525"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fontAlgn="ctr"/>
                      <a:r>
                        <a:rPr lang="en-CA" sz="1100" b="1" kern="1200" dirty="0">
                          <a:solidFill>
                            <a:schemeClr val="bg1"/>
                          </a:solidFill>
                          <a:effectLst/>
                          <a:latin typeface="+mj-lt"/>
                        </a:rPr>
                        <a:t>Grade</a:t>
                      </a:r>
                    </a:p>
                    <a:p>
                      <a:pPr algn="ctr" fontAlgn="ctr"/>
                      <a:r>
                        <a:rPr lang="en-CA" sz="1100" b="1" kern="1200" dirty="0">
                          <a:solidFill>
                            <a:schemeClr val="bg1"/>
                          </a:solidFill>
                          <a:effectLst/>
                          <a:latin typeface="+mj-lt"/>
                        </a:rPr>
                        <a:t>(g/t)</a:t>
                      </a:r>
                      <a:endParaRPr lang="en-CA" sz="1100" b="1" dirty="0">
                        <a:solidFill>
                          <a:schemeClr val="bg1"/>
                        </a:solidFill>
                        <a:effectLst/>
                        <a:latin typeface="+mj-lt"/>
                        <a:ea typeface="Calibri" panose="020F0502020204030204" pitchFamily="34" charset="0"/>
                        <a:cs typeface="Times New Roman" panose="02020603050405020304" pitchFamily="18" charset="0"/>
                      </a:endParaRPr>
                    </a:p>
                  </a:txBody>
                  <a:tcPr marL="72000" marR="72000" marT="3810" marB="36000" anchor="ctr">
                    <a:lnB w="9525"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fontAlgn="ctr"/>
                      <a:r>
                        <a:rPr lang="en-CA" sz="1100" b="1" kern="1200" dirty="0">
                          <a:solidFill>
                            <a:schemeClr val="bg1"/>
                          </a:solidFill>
                          <a:effectLst/>
                          <a:latin typeface="+mj-lt"/>
                        </a:rPr>
                        <a:t>Au Contained</a:t>
                      </a:r>
                    </a:p>
                    <a:p>
                      <a:pPr algn="ctr" fontAlgn="ctr"/>
                      <a:r>
                        <a:rPr lang="en-CA" sz="1100" b="1" kern="1200" dirty="0">
                          <a:solidFill>
                            <a:schemeClr val="bg1"/>
                          </a:solidFill>
                          <a:effectLst/>
                          <a:latin typeface="+mj-lt"/>
                        </a:rPr>
                        <a:t>(</a:t>
                      </a:r>
                      <a:r>
                        <a:rPr lang="en-CA" sz="1100" b="1" kern="1200" dirty="0" err="1">
                          <a:solidFill>
                            <a:schemeClr val="bg1"/>
                          </a:solidFill>
                          <a:effectLst/>
                          <a:latin typeface="+mj-lt"/>
                        </a:rPr>
                        <a:t>koz</a:t>
                      </a:r>
                      <a:r>
                        <a:rPr lang="en-CA" sz="1100" b="1" kern="1200" dirty="0">
                          <a:solidFill>
                            <a:schemeClr val="bg1"/>
                          </a:solidFill>
                          <a:effectLst/>
                          <a:latin typeface="+mj-lt"/>
                        </a:rPr>
                        <a:t>)</a:t>
                      </a:r>
                      <a:endParaRPr lang="en-CA" sz="1100" b="1" dirty="0">
                        <a:solidFill>
                          <a:schemeClr val="bg1"/>
                        </a:solidFill>
                        <a:effectLst/>
                        <a:latin typeface="+mj-lt"/>
                        <a:ea typeface="Calibri" panose="020F0502020204030204" pitchFamily="34" charset="0"/>
                        <a:cs typeface="Times New Roman" panose="02020603050405020304" pitchFamily="18" charset="0"/>
                      </a:endParaRPr>
                    </a:p>
                  </a:txBody>
                  <a:tcPr marL="72000" marR="72000" marT="3810" marB="36000" anchor="ctr">
                    <a:lnB w="9525"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fontAlgn="ctr"/>
                      <a:r>
                        <a:rPr lang="en-CA" sz="1100" b="1" kern="1200" dirty="0">
                          <a:solidFill>
                            <a:schemeClr val="bg1"/>
                          </a:solidFill>
                          <a:effectLst/>
                          <a:latin typeface="+mj-lt"/>
                        </a:rPr>
                        <a:t>Tonnes</a:t>
                      </a:r>
                    </a:p>
                    <a:p>
                      <a:pPr algn="ctr" fontAlgn="ctr"/>
                      <a:r>
                        <a:rPr lang="en-CA" sz="1100" b="1" kern="1200" dirty="0">
                          <a:solidFill>
                            <a:schemeClr val="bg1"/>
                          </a:solidFill>
                          <a:effectLst/>
                          <a:latin typeface="+mj-lt"/>
                        </a:rPr>
                        <a:t>(Mt)</a:t>
                      </a:r>
                      <a:endParaRPr lang="en-CA" sz="1100" b="1" dirty="0">
                        <a:solidFill>
                          <a:schemeClr val="bg1"/>
                        </a:solidFill>
                        <a:effectLst/>
                        <a:latin typeface="+mj-lt"/>
                        <a:ea typeface="Calibri" panose="020F0502020204030204" pitchFamily="34" charset="0"/>
                        <a:cs typeface="Times New Roman" panose="02020603050405020304" pitchFamily="18" charset="0"/>
                      </a:endParaRPr>
                    </a:p>
                  </a:txBody>
                  <a:tcPr marL="72000" marR="72000" marT="3810" marB="36000" anchor="ctr">
                    <a:lnB w="9525"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fontAlgn="ctr"/>
                      <a:r>
                        <a:rPr lang="en-CA" sz="1100" b="1" kern="1200" dirty="0">
                          <a:solidFill>
                            <a:schemeClr val="bg1"/>
                          </a:solidFill>
                          <a:effectLst/>
                          <a:latin typeface="+mj-lt"/>
                        </a:rPr>
                        <a:t>Grade</a:t>
                      </a:r>
                    </a:p>
                    <a:p>
                      <a:pPr algn="ctr" fontAlgn="ctr"/>
                      <a:r>
                        <a:rPr lang="en-CA" sz="1100" b="1" kern="1200" dirty="0">
                          <a:solidFill>
                            <a:schemeClr val="bg1"/>
                          </a:solidFill>
                          <a:effectLst/>
                          <a:latin typeface="+mj-lt"/>
                        </a:rPr>
                        <a:t>(g/t)</a:t>
                      </a:r>
                      <a:endParaRPr lang="en-CA" sz="1100" b="1" dirty="0">
                        <a:solidFill>
                          <a:schemeClr val="bg1"/>
                        </a:solidFill>
                        <a:effectLst/>
                        <a:latin typeface="+mj-lt"/>
                        <a:ea typeface="Calibri" panose="020F0502020204030204" pitchFamily="34" charset="0"/>
                        <a:cs typeface="Times New Roman" panose="02020603050405020304" pitchFamily="18" charset="0"/>
                      </a:endParaRPr>
                    </a:p>
                  </a:txBody>
                  <a:tcPr marL="72000" marR="72000" marT="3810" marB="36000" anchor="ctr">
                    <a:lnB w="9525"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fontAlgn="ctr"/>
                      <a:r>
                        <a:rPr lang="en-CA" sz="1100" b="1" kern="1200" dirty="0">
                          <a:solidFill>
                            <a:schemeClr val="bg1"/>
                          </a:solidFill>
                          <a:effectLst/>
                          <a:latin typeface="+mj-lt"/>
                        </a:rPr>
                        <a:t>Au Contained</a:t>
                      </a:r>
                    </a:p>
                    <a:p>
                      <a:pPr algn="ctr" fontAlgn="ctr"/>
                      <a:r>
                        <a:rPr lang="en-CA" sz="1100" b="1" kern="1200" dirty="0">
                          <a:solidFill>
                            <a:schemeClr val="bg1"/>
                          </a:solidFill>
                          <a:effectLst/>
                          <a:latin typeface="+mj-lt"/>
                        </a:rPr>
                        <a:t>(</a:t>
                      </a:r>
                      <a:r>
                        <a:rPr lang="en-CA" sz="1100" b="1" kern="1200" dirty="0" err="1">
                          <a:solidFill>
                            <a:schemeClr val="bg1"/>
                          </a:solidFill>
                          <a:effectLst/>
                          <a:latin typeface="+mj-lt"/>
                        </a:rPr>
                        <a:t>koz</a:t>
                      </a:r>
                      <a:r>
                        <a:rPr lang="en-CA" sz="1100" b="1" kern="1200" dirty="0">
                          <a:solidFill>
                            <a:schemeClr val="bg1"/>
                          </a:solidFill>
                          <a:effectLst/>
                          <a:latin typeface="+mj-lt"/>
                        </a:rPr>
                        <a:t>)</a:t>
                      </a:r>
                      <a:endParaRPr lang="en-CA" sz="1100" b="1" dirty="0">
                        <a:solidFill>
                          <a:schemeClr val="bg1"/>
                        </a:solidFill>
                        <a:effectLst/>
                        <a:latin typeface="+mj-lt"/>
                        <a:ea typeface="Calibri" panose="020F0502020204030204" pitchFamily="34" charset="0"/>
                        <a:cs typeface="Times New Roman" panose="02020603050405020304" pitchFamily="18" charset="0"/>
                      </a:endParaRPr>
                    </a:p>
                  </a:txBody>
                  <a:tcPr marL="72000" marR="72000" marT="3810" marB="36000" anchor="ctr">
                    <a:lnB w="9525"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142639083"/>
                  </a:ext>
                </a:extLst>
              </a:tr>
              <a:tr h="252325">
                <a:tc>
                  <a:txBody>
                    <a:bodyPr/>
                    <a:lstStyle/>
                    <a:p>
                      <a:pPr marL="0" algn="l" defTabSz="914400" rtl="0" eaLnBrk="1" fontAlgn="ctr" latinLnBrk="0" hangingPunct="1"/>
                      <a:r>
                        <a:rPr lang="en-CA" sz="1200" b="1" kern="1200" dirty="0" err="1">
                          <a:solidFill>
                            <a:schemeClr val="dk1"/>
                          </a:solidFill>
                          <a:effectLst/>
                          <a:latin typeface="+mn-lt"/>
                          <a:ea typeface="+mn-ea"/>
                          <a:cs typeface="+mn-cs"/>
                        </a:rPr>
                        <a:t>Nkran</a:t>
                      </a:r>
                      <a:endParaRPr lang="en-CA" sz="1200" b="1" kern="1200" dirty="0">
                        <a:solidFill>
                          <a:schemeClr val="dk1"/>
                        </a:solidFill>
                        <a:effectLst/>
                        <a:latin typeface="+mn-lt"/>
                        <a:ea typeface="+mn-ea"/>
                        <a:cs typeface="+mn-cs"/>
                      </a:endParaRP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 </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 </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dirty="0">
                          <a:solidFill>
                            <a:schemeClr val="dk1"/>
                          </a:solidFill>
                          <a:effectLst/>
                          <a:latin typeface="+mn-lt"/>
                          <a:ea typeface="+mn-ea"/>
                          <a:cs typeface="+mn-cs"/>
                        </a:rPr>
                        <a:t> </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dirty="0">
                          <a:solidFill>
                            <a:schemeClr val="dk1"/>
                          </a:solidFill>
                          <a:effectLst/>
                          <a:latin typeface="+mn-lt"/>
                          <a:ea typeface="+mn-ea"/>
                          <a:cs typeface="+mn-cs"/>
                        </a:rPr>
                        <a:t>16.3</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1.81</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950</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16.3</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1.81</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950</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6.4</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1.31</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271</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1778696"/>
                  </a:ext>
                </a:extLst>
              </a:tr>
              <a:tr h="252325">
                <a:tc>
                  <a:txBody>
                    <a:bodyPr/>
                    <a:lstStyle/>
                    <a:p>
                      <a:pPr marL="0" algn="l" defTabSz="914400" rtl="0" eaLnBrk="1" fontAlgn="ctr" latinLnBrk="0" hangingPunct="1"/>
                      <a:r>
                        <a:rPr lang="en-CA" sz="1200" b="1" kern="1200" dirty="0" err="1">
                          <a:solidFill>
                            <a:schemeClr val="dk1"/>
                          </a:solidFill>
                          <a:effectLst/>
                          <a:latin typeface="+mn-lt"/>
                          <a:ea typeface="+mn-ea"/>
                          <a:cs typeface="+mn-cs"/>
                        </a:rPr>
                        <a:t>Esaase</a:t>
                      </a:r>
                      <a:endParaRPr lang="en-CA" sz="1200" b="1" kern="1200" dirty="0">
                        <a:solidFill>
                          <a:schemeClr val="dk1"/>
                        </a:solidFill>
                        <a:effectLst/>
                        <a:latin typeface="+mn-lt"/>
                        <a:ea typeface="+mn-ea"/>
                        <a:cs typeface="+mn-cs"/>
                      </a:endParaRP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 </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 </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 </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30.6</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dirty="0">
                          <a:solidFill>
                            <a:schemeClr val="dk1"/>
                          </a:solidFill>
                          <a:effectLst/>
                          <a:latin typeface="+mn-lt"/>
                          <a:ea typeface="+mn-ea"/>
                          <a:cs typeface="+mn-cs"/>
                        </a:rPr>
                        <a:t>1.25</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1,227</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30.6</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1.25</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1,227</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8.2</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1.26</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334</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01644882"/>
                  </a:ext>
                </a:extLst>
              </a:tr>
              <a:tr h="252325">
                <a:tc>
                  <a:txBody>
                    <a:bodyPr/>
                    <a:lstStyle/>
                    <a:p>
                      <a:pPr marL="0" algn="l" defTabSz="914400" rtl="0" eaLnBrk="1" fontAlgn="ctr" latinLnBrk="0" hangingPunct="1"/>
                      <a:r>
                        <a:rPr lang="en-CA" sz="1200" b="1" kern="1200" dirty="0">
                          <a:solidFill>
                            <a:schemeClr val="dk1"/>
                          </a:solidFill>
                          <a:effectLst/>
                          <a:latin typeface="+mn-lt"/>
                          <a:ea typeface="+mn-ea"/>
                          <a:cs typeface="+mn-cs"/>
                        </a:rPr>
                        <a:t>Abore</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 </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 </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 </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16.0</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1.24</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dirty="0">
                          <a:solidFill>
                            <a:schemeClr val="dk1"/>
                          </a:solidFill>
                          <a:effectLst/>
                          <a:latin typeface="+mn-lt"/>
                          <a:ea typeface="+mn-ea"/>
                          <a:cs typeface="+mn-cs"/>
                        </a:rPr>
                        <a:t>638</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16.0</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1.24</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638</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2.1</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1.17</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78</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60460154"/>
                  </a:ext>
                </a:extLst>
              </a:tr>
              <a:tr h="252325">
                <a:tc>
                  <a:txBody>
                    <a:bodyPr/>
                    <a:lstStyle/>
                    <a:p>
                      <a:pPr marL="0" algn="l" defTabSz="914400" rtl="0" eaLnBrk="1" fontAlgn="ctr" latinLnBrk="0" hangingPunct="1"/>
                      <a:r>
                        <a:rPr lang="en-CA" sz="1200" b="1" kern="1200" dirty="0" err="1">
                          <a:solidFill>
                            <a:schemeClr val="dk1"/>
                          </a:solidFill>
                          <a:effectLst/>
                          <a:latin typeface="+mn-lt"/>
                          <a:ea typeface="+mn-ea"/>
                          <a:cs typeface="+mn-cs"/>
                        </a:rPr>
                        <a:t>Adubiaso</a:t>
                      </a:r>
                      <a:endParaRPr lang="en-CA" sz="1200" b="1" kern="1200" dirty="0">
                        <a:solidFill>
                          <a:schemeClr val="dk1"/>
                        </a:solidFill>
                        <a:effectLst/>
                        <a:latin typeface="+mn-lt"/>
                        <a:ea typeface="+mn-ea"/>
                        <a:cs typeface="+mn-cs"/>
                      </a:endParaRP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 </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dirty="0">
                          <a:solidFill>
                            <a:schemeClr val="dk1"/>
                          </a:solidFill>
                          <a:effectLst/>
                          <a:latin typeface="+mn-lt"/>
                          <a:ea typeface="+mn-ea"/>
                          <a:cs typeface="+mn-cs"/>
                        </a:rPr>
                        <a:t> </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 </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2.0</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1.46</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dirty="0">
                          <a:solidFill>
                            <a:schemeClr val="dk1"/>
                          </a:solidFill>
                          <a:effectLst/>
                          <a:latin typeface="+mn-lt"/>
                          <a:ea typeface="+mn-ea"/>
                          <a:cs typeface="+mn-cs"/>
                        </a:rPr>
                        <a:t>95</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2.0</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1.46</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95</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0.2</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0.81</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5</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38240267"/>
                  </a:ext>
                </a:extLst>
              </a:tr>
              <a:tr h="252325">
                <a:tc>
                  <a:txBody>
                    <a:bodyPr/>
                    <a:lstStyle/>
                    <a:p>
                      <a:pPr marL="0" algn="l" defTabSz="914400" rtl="0" eaLnBrk="1" fontAlgn="ctr" latinLnBrk="0" hangingPunct="1"/>
                      <a:r>
                        <a:rPr lang="en-CA" sz="1200" b="1" kern="1200" dirty="0" err="1">
                          <a:solidFill>
                            <a:schemeClr val="dk1"/>
                          </a:solidFill>
                          <a:effectLst/>
                          <a:latin typeface="+mn-lt"/>
                          <a:ea typeface="+mn-ea"/>
                          <a:cs typeface="+mn-cs"/>
                        </a:rPr>
                        <a:t>Akwasiso</a:t>
                      </a:r>
                      <a:endParaRPr lang="en-CA" sz="1200" b="1" kern="1200" dirty="0">
                        <a:solidFill>
                          <a:schemeClr val="dk1"/>
                        </a:solidFill>
                        <a:effectLst/>
                        <a:latin typeface="+mn-lt"/>
                        <a:ea typeface="+mn-ea"/>
                        <a:cs typeface="+mn-cs"/>
                      </a:endParaRP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 </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 </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 </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1.4</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1.16</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52</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dirty="0">
                          <a:solidFill>
                            <a:schemeClr val="dk1"/>
                          </a:solidFill>
                          <a:effectLst/>
                          <a:latin typeface="+mn-lt"/>
                          <a:ea typeface="+mn-ea"/>
                          <a:cs typeface="+mn-cs"/>
                        </a:rPr>
                        <a:t>1.4</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1.16</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52</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0.2</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1.28</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9</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04643764"/>
                  </a:ext>
                </a:extLst>
              </a:tr>
              <a:tr h="252325">
                <a:tc>
                  <a:txBody>
                    <a:bodyPr/>
                    <a:lstStyle/>
                    <a:p>
                      <a:pPr marL="0" algn="l" defTabSz="914400" rtl="0" eaLnBrk="1" fontAlgn="ctr" latinLnBrk="0" hangingPunct="1"/>
                      <a:r>
                        <a:rPr lang="en-CA" sz="1200" b="1" kern="1200" dirty="0" err="1">
                          <a:solidFill>
                            <a:schemeClr val="dk1"/>
                          </a:solidFill>
                          <a:effectLst/>
                          <a:latin typeface="+mn-lt"/>
                          <a:ea typeface="+mn-ea"/>
                          <a:cs typeface="+mn-cs"/>
                        </a:rPr>
                        <a:t>Asuadai</a:t>
                      </a:r>
                      <a:endParaRPr lang="en-CA" sz="1200" b="1" kern="1200" dirty="0">
                        <a:solidFill>
                          <a:schemeClr val="dk1"/>
                        </a:solidFill>
                        <a:effectLst/>
                        <a:latin typeface="+mn-lt"/>
                        <a:ea typeface="+mn-ea"/>
                        <a:cs typeface="+mn-cs"/>
                      </a:endParaRP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 </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 </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dirty="0">
                          <a:solidFill>
                            <a:schemeClr val="dk1"/>
                          </a:solidFill>
                          <a:effectLst/>
                          <a:latin typeface="+mn-lt"/>
                          <a:ea typeface="+mn-ea"/>
                          <a:cs typeface="+mn-cs"/>
                        </a:rPr>
                        <a:t> </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1.6</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1.23</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64</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1.6</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1.23</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64</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0.1</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1.29</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4</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71546166"/>
                  </a:ext>
                </a:extLst>
              </a:tr>
              <a:tr h="252325">
                <a:tc>
                  <a:txBody>
                    <a:bodyPr/>
                    <a:lstStyle/>
                    <a:p>
                      <a:pPr marL="0" algn="l" defTabSz="914400" rtl="0" eaLnBrk="1" fontAlgn="ctr" latinLnBrk="0" hangingPunct="1"/>
                      <a:r>
                        <a:rPr lang="en-CA" sz="1200" b="1" kern="1200" dirty="0">
                          <a:solidFill>
                            <a:schemeClr val="dk1"/>
                          </a:solidFill>
                          <a:effectLst/>
                          <a:latin typeface="+mn-lt"/>
                          <a:ea typeface="+mn-ea"/>
                          <a:cs typeface="+mn-cs"/>
                        </a:rPr>
                        <a:t>Dynamite</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 </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 </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dirty="0">
                          <a:solidFill>
                            <a:schemeClr val="dk1"/>
                          </a:solidFill>
                          <a:effectLst/>
                          <a:latin typeface="+mn-lt"/>
                          <a:ea typeface="+mn-ea"/>
                          <a:cs typeface="+mn-cs"/>
                        </a:rPr>
                        <a:t> </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2.2</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1.34</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95</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2.2</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dirty="0">
                          <a:solidFill>
                            <a:schemeClr val="dk1"/>
                          </a:solidFill>
                          <a:effectLst/>
                          <a:latin typeface="+mn-lt"/>
                          <a:ea typeface="+mn-ea"/>
                          <a:cs typeface="+mn-cs"/>
                        </a:rPr>
                        <a:t>1.34</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dirty="0">
                          <a:solidFill>
                            <a:schemeClr val="dk1"/>
                          </a:solidFill>
                          <a:effectLst/>
                          <a:latin typeface="+mn-lt"/>
                          <a:ea typeface="+mn-ea"/>
                          <a:cs typeface="+mn-cs"/>
                        </a:rPr>
                        <a:t>95</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1.0</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1.24</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40</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16019898"/>
                  </a:ext>
                </a:extLst>
              </a:tr>
              <a:tr h="252325">
                <a:tc>
                  <a:txBody>
                    <a:bodyPr/>
                    <a:lstStyle/>
                    <a:p>
                      <a:pPr marL="0" algn="l" defTabSz="914400" rtl="0" eaLnBrk="1" fontAlgn="ctr" latinLnBrk="0" hangingPunct="1"/>
                      <a:r>
                        <a:rPr lang="en-CA" sz="1200" b="1" kern="1200" dirty="0" err="1">
                          <a:solidFill>
                            <a:schemeClr val="dk1"/>
                          </a:solidFill>
                          <a:effectLst/>
                          <a:latin typeface="+mn-lt"/>
                          <a:ea typeface="+mn-ea"/>
                          <a:cs typeface="+mn-cs"/>
                        </a:rPr>
                        <a:t>Midras</a:t>
                      </a:r>
                      <a:r>
                        <a:rPr lang="en-CA" sz="1200" b="1" kern="1200" dirty="0">
                          <a:solidFill>
                            <a:schemeClr val="dk1"/>
                          </a:solidFill>
                          <a:effectLst/>
                          <a:latin typeface="+mn-lt"/>
                          <a:ea typeface="+mn-ea"/>
                          <a:cs typeface="+mn-cs"/>
                        </a:rPr>
                        <a:t> South</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 </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 </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 </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4.9</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dirty="0">
                          <a:solidFill>
                            <a:schemeClr val="dk1"/>
                          </a:solidFill>
                          <a:effectLst/>
                          <a:latin typeface="+mn-lt"/>
                          <a:ea typeface="+mn-ea"/>
                          <a:cs typeface="+mn-cs"/>
                        </a:rPr>
                        <a:t>1.09</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173</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4.9</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1.09</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dirty="0">
                          <a:solidFill>
                            <a:schemeClr val="dk1"/>
                          </a:solidFill>
                          <a:effectLst/>
                          <a:latin typeface="+mn-lt"/>
                          <a:ea typeface="+mn-ea"/>
                          <a:cs typeface="+mn-cs"/>
                        </a:rPr>
                        <a:t>173</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1.1</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1.17</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40</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23306181"/>
                  </a:ext>
                </a:extLst>
              </a:tr>
              <a:tr h="252325">
                <a:tc>
                  <a:txBody>
                    <a:bodyPr/>
                    <a:lstStyle/>
                    <a:p>
                      <a:pPr marL="0" algn="l" defTabSz="914400" rtl="0" eaLnBrk="1" fontAlgn="ctr" latinLnBrk="0" hangingPunct="1"/>
                      <a:r>
                        <a:rPr lang="en-CA" sz="1200" b="1" kern="1200" dirty="0" err="1">
                          <a:solidFill>
                            <a:schemeClr val="dk1"/>
                          </a:solidFill>
                          <a:effectLst/>
                          <a:latin typeface="+mn-lt"/>
                          <a:ea typeface="+mn-ea"/>
                          <a:cs typeface="+mn-cs"/>
                        </a:rPr>
                        <a:t>Miradani</a:t>
                      </a:r>
                      <a:r>
                        <a:rPr lang="en-CA" sz="1200" b="1" kern="1200" dirty="0">
                          <a:solidFill>
                            <a:schemeClr val="dk1"/>
                          </a:solidFill>
                          <a:effectLst/>
                          <a:latin typeface="+mn-lt"/>
                          <a:ea typeface="+mn-ea"/>
                          <a:cs typeface="+mn-cs"/>
                        </a:rPr>
                        <a:t> North</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 </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 </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 </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7.9</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dirty="0">
                          <a:solidFill>
                            <a:schemeClr val="dk1"/>
                          </a:solidFill>
                          <a:effectLst/>
                          <a:latin typeface="+mn-lt"/>
                          <a:ea typeface="+mn-ea"/>
                          <a:cs typeface="+mn-cs"/>
                        </a:rPr>
                        <a:t>1.39</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352</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7.9</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1.39</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dirty="0">
                          <a:solidFill>
                            <a:schemeClr val="dk1"/>
                          </a:solidFill>
                          <a:effectLst/>
                          <a:latin typeface="+mn-lt"/>
                          <a:ea typeface="+mn-ea"/>
                          <a:cs typeface="+mn-cs"/>
                        </a:rPr>
                        <a:t>352</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dirty="0">
                          <a:solidFill>
                            <a:schemeClr val="dk1"/>
                          </a:solidFill>
                          <a:effectLst/>
                          <a:latin typeface="+mn-lt"/>
                          <a:ea typeface="+mn-ea"/>
                          <a:cs typeface="+mn-cs"/>
                        </a:rPr>
                        <a:t>2.9</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1.30</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122</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49164198"/>
                  </a:ext>
                </a:extLst>
              </a:tr>
              <a:tr h="252325">
                <a:tc>
                  <a:txBody>
                    <a:bodyPr/>
                    <a:lstStyle/>
                    <a:p>
                      <a:pPr marL="0" algn="l" defTabSz="914400" rtl="0" eaLnBrk="1" fontAlgn="ctr" latinLnBrk="0" hangingPunct="1"/>
                      <a:r>
                        <a:rPr lang="en-CA" sz="1200" b="1" kern="1200" dirty="0">
                          <a:solidFill>
                            <a:schemeClr val="dk1"/>
                          </a:solidFill>
                          <a:effectLst/>
                          <a:latin typeface="+mn-lt"/>
                          <a:ea typeface="+mn-ea"/>
                          <a:cs typeface="+mn-cs"/>
                        </a:rPr>
                        <a:t>Stockpiles</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0.9</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0.78</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22</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 </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dirty="0">
                          <a:solidFill>
                            <a:schemeClr val="dk1"/>
                          </a:solidFill>
                          <a:effectLst/>
                          <a:latin typeface="+mn-lt"/>
                          <a:ea typeface="+mn-ea"/>
                          <a:cs typeface="+mn-cs"/>
                        </a:rPr>
                        <a:t> </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dirty="0">
                          <a:solidFill>
                            <a:schemeClr val="dk1"/>
                          </a:solidFill>
                          <a:effectLst/>
                          <a:latin typeface="+mn-lt"/>
                          <a:ea typeface="+mn-ea"/>
                          <a:cs typeface="+mn-cs"/>
                        </a:rPr>
                        <a:t> </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0.9</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0.78</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22</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dirty="0">
                          <a:solidFill>
                            <a:schemeClr val="dk1"/>
                          </a:solidFill>
                          <a:effectLst/>
                          <a:latin typeface="+mn-lt"/>
                          <a:ea typeface="+mn-ea"/>
                          <a:cs typeface="+mn-cs"/>
                        </a:rPr>
                        <a:t> </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 </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kern="1200">
                          <a:solidFill>
                            <a:schemeClr val="dk1"/>
                          </a:solidFill>
                          <a:effectLst/>
                          <a:latin typeface="+mn-lt"/>
                          <a:ea typeface="+mn-ea"/>
                          <a:cs typeface="+mn-cs"/>
                        </a:rPr>
                        <a:t> </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70804330"/>
                  </a:ext>
                </a:extLst>
              </a:tr>
              <a:tr h="252325">
                <a:tc>
                  <a:txBody>
                    <a:bodyPr/>
                    <a:lstStyle/>
                    <a:p>
                      <a:pPr marL="0" algn="l" defTabSz="914400" rtl="0" eaLnBrk="1" fontAlgn="ctr" latinLnBrk="0" hangingPunct="1"/>
                      <a:r>
                        <a:rPr lang="en-CA" sz="1200" b="1" kern="1200" dirty="0">
                          <a:solidFill>
                            <a:schemeClr val="accent1"/>
                          </a:solidFill>
                          <a:effectLst/>
                          <a:latin typeface="+mn-lt"/>
                          <a:ea typeface="+mn-ea"/>
                          <a:cs typeface="+mn-cs"/>
                        </a:rPr>
                        <a:t>Total</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b="1" kern="1200" dirty="0">
                          <a:solidFill>
                            <a:schemeClr val="accent1"/>
                          </a:solidFill>
                          <a:effectLst/>
                          <a:latin typeface="+mn-lt"/>
                          <a:ea typeface="+mn-ea"/>
                          <a:cs typeface="+mn-cs"/>
                        </a:rPr>
                        <a:t>0.9</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b="1" kern="1200" dirty="0">
                          <a:solidFill>
                            <a:schemeClr val="accent1"/>
                          </a:solidFill>
                          <a:effectLst/>
                          <a:latin typeface="+mn-lt"/>
                          <a:ea typeface="+mn-ea"/>
                          <a:cs typeface="+mn-cs"/>
                        </a:rPr>
                        <a:t>0.78</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b="1" kern="1200" dirty="0">
                          <a:solidFill>
                            <a:schemeClr val="accent1"/>
                          </a:solidFill>
                          <a:effectLst/>
                          <a:latin typeface="+mn-lt"/>
                          <a:ea typeface="+mn-ea"/>
                          <a:cs typeface="+mn-cs"/>
                        </a:rPr>
                        <a:t>22</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b="1" kern="1200">
                          <a:solidFill>
                            <a:schemeClr val="accent1"/>
                          </a:solidFill>
                          <a:effectLst/>
                          <a:latin typeface="+mn-lt"/>
                          <a:ea typeface="+mn-ea"/>
                          <a:cs typeface="+mn-cs"/>
                        </a:rPr>
                        <a:t>83.0</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b="1" kern="1200" dirty="0">
                          <a:solidFill>
                            <a:schemeClr val="accent1"/>
                          </a:solidFill>
                          <a:effectLst/>
                          <a:latin typeface="+mn-lt"/>
                          <a:ea typeface="+mn-ea"/>
                          <a:cs typeface="+mn-cs"/>
                        </a:rPr>
                        <a:t>1.37</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b="1" kern="1200" dirty="0">
                          <a:solidFill>
                            <a:schemeClr val="accent1"/>
                          </a:solidFill>
                          <a:effectLst/>
                          <a:latin typeface="+mn-lt"/>
                          <a:ea typeface="+mn-ea"/>
                          <a:cs typeface="+mn-cs"/>
                        </a:rPr>
                        <a:t>3,646</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b="1" kern="1200" dirty="0">
                          <a:solidFill>
                            <a:schemeClr val="accent1"/>
                          </a:solidFill>
                          <a:effectLst/>
                          <a:latin typeface="+mn-lt"/>
                          <a:ea typeface="+mn-ea"/>
                          <a:cs typeface="+mn-cs"/>
                        </a:rPr>
                        <a:t>83.9</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b="1" kern="1200" dirty="0">
                          <a:solidFill>
                            <a:schemeClr val="accent1"/>
                          </a:solidFill>
                          <a:effectLst/>
                          <a:latin typeface="+mn-lt"/>
                          <a:ea typeface="+mn-ea"/>
                          <a:cs typeface="+mn-cs"/>
                        </a:rPr>
                        <a:t>1.36</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b="1" kern="1200" dirty="0">
                          <a:solidFill>
                            <a:schemeClr val="accent1"/>
                          </a:solidFill>
                          <a:effectLst/>
                          <a:latin typeface="+mn-lt"/>
                          <a:ea typeface="+mn-ea"/>
                          <a:cs typeface="+mn-cs"/>
                        </a:rPr>
                        <a:t>3,668</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b="1" kern="1200" dirty="0">
                          <a:solidFill>
                            <a:schemeClr val="accent1"/>
                          </a:solidFill>
                          <a:effectLst/>
                          <a:latin typeface="+mn-lt"/>
                          <a:ea typeface="+mn-ea"/>
                          <a:cs typeface="+mn-cs"/>
                        </a:rPr>
                        <a:t>22.2</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b="1" kern="1200" dirty="0">
                          <a:solidFill>
                            <a:schemeClr val="accent1"/>
                          </a:solidFill>
                          <a:effectLst/>
                          <a:latin typeface="+mn-lt"/>
                          <a:ea typeface="+mn-ea"/>
                          <a:cs typeface="+mn-cs"/>
                        </a:rPr>
                        <a:t>1.26</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en-CA" sz="1200" b="1" kern="1200" dirty="0">
                          <a:solidFill>
                            <a:schemeClr val="accent1"/>
                          </a:solidFill>
                          <a:effectLst/>
                          <a:latin typeface="+mn-lt"/>
                          <a:ea typeface="+mn-ea"/>
                          <a:cs typeface="+mn-cs"/>
                        </a:rPr>
                        <a:t>903</a:t>
                      </a:r>
                    </a:p>
                  </a:txBody>
                  <a:tcPr marL="72000" marR="72000" marT="3810" marB="36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66794619"/>
                  </a:ext>
                </a:extLst>
              </a:tr>
            </a:tbl>
          </a:graphicData>
        </a:graphic>
      </p:graphicFrame>
      <p:sp>
        <p:nvSpPr>
          <p:cNvPr id="3" name="Text Placeholder 6">
            <a:extLst>
              <a:ext uri="{FF2B5EF4-FFF2-40B4-BE49-F238E27FC236}">
                <a16:creationId xmlns:a16="http://schemas.microsoft.com/office/drawing/2014/main" id="{AFD3FFE3-6231-0B5B-B900-FBB97D54CD5B}"/>
              </a:ext>
            </a:extLst>
          </p:cNvPr>
          <p:cNvSpPr txBox="1">
            <a:spLocks/>
          </p:cNvSpPr>
          <p:nvPr/>
        </p:nvSpPr>
        <p:spPr>
          <a:xfrm>
            <a:off x="300038" y="4458984"/>
            <a:ext cx="11591920" cy="1994203"/>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lgn="l">
              <a:buFont typeface="+mj-lt"/>
              <a:buAutoNum type="arabicPeriod"/>
            </a:pPr>
            <a:r>
              <a:rPr lang="en-US" sz="900" dirty="0">
                <a:solidFill>
                  <a:schemeClr val="tx2">
                    <a:lumMod val="75000"/>
                  </a:schemeClr>
                </a:solidFill>
              </a:rPr>
              <a:t>Mr. Eric Chen, </a:t>
            </a:r>
            <a:r>
              <a:rPr lang="en-US" sz="900" dirty="0" err="1">
                <a:solidFill>
                  <a:schemeClr val="tx2">
                    <a:lumMod val="75000"/>
                  </a:schemeClr>
                </a:solidFill>
              </a:rPr>
              <a:t>P.Geo</a:t>
            </a:r>
            <a:r>
              <a:rPr lang="en-US" sz="900" dirty="0">
                <a:solidFill>
                  <a:schemeClr val="tx2">
                    <a:lumMod val="75000"/>
                  </a:schemeClr>
                </a:solidFill>
              </a:rPr>
              <a:t>., Vice President Mineral Resources for Galiano Gold Inc., is the Qualified Person responsible for the Mineral Resource statements of </a:t>
            </a:r>
            <a:r>
              <a:rPr lang="en-US" sz="900" dirty="0" err="1">
                <a:solidFill>
                  <a:schemeClr val="tx2">
                    <a:lumMod val="75000"/>
                  </a:schemeClr>
                </a:solidFill>
              </a:rPr>
              <a:t>Nkran</a:t>
            </a:r>
            <a:r>
              <a:rPr lang="en-US" sz="900" dirty="0">
                <a:solidFill>
                  <a:schemeClr val="tx2">
                    <a:lumMod val="75000"/>
                  </a:schemeClr>
                </a:solidFill>
              </a:rPr>
              <a:t>, </a:t>
            </a:r>
            <a:r>
              <a:rPr lang="en-US" sz="900" dirty="0" err="1">
                <a:solidFill>
                  <a:schemeClr val="tx2">
                    <a:lumMod val="75000"/>
                  </a:schemeClr>
                </a:solidFill>
              </a:rPr>
              <a:t>Abore</a:t>
            </a:r>
            <a:r>
              <a:rPr lang="en-US" sz="900" dirty="0">
                <a:solidFill>
                  <a:schemeClr val="tx2">
                    <a:lumMod val="75000"/>
                  </a:schemeClr>
                </a:solidFill>
              </a:rPr>
              <a:t>, and </a:t>
            </a:r>
            <a:r>
              <a:rPr lang="en-US" sz="900" dirty="0" err="1">
                <a:solidFill>
                  <a:schemeClr val="tx2">
                    <a:lumMod val="75000"/>
                  </a:schemeClr>
                </a:solidFill>
              </a:rPr>
              <a:t>Adubiaso</a:t>
            </a:r>
            <a:r>
              <a:rPr lang="en-US" sz="900" dirty="0">
                <a:solidFill>
                  <a:schemeClr val="tx2">
                    <a:lumMod val="75000"/>
                  </a:schemeClr>
                </a:solidFill>
              </a:rPr>
              <a:t> deposits. Resources are reported within an optimized pit shell assuming a price of USD2,000/oz gold and using various cut-off grades: 0.35 g/t gold in </a:t>
            </a:r>
            <a:r>
              <a:rPr lang="en-US" sz="900" dirty="0" err="1">
                <a:solidFill>
                  <a:schemeClr val="tx2">
                    <a:lumMod val="75000"/>
                  </a:schemeClr>
                </a:solidFill>
              </a:rPr>
              <a:t>Nkran</a:t>
            </a:r>
            <a:r>
              <a:rPr lang="en-US" sz="900" dirty="0">
                <a:solidFill>
                  <a:schemeClr val="tx2">
                    <a:lumMod val="75000"/>
                  </a:schemeClr>
                </a:solidFill>
              </a:rPr>
              <a:t>, 0.40 g/t Au for </a:t>
            </a:r>
            <a:r>
              <a:rPr lang="en-US" sz="900" dirty="0" err="1">
                <a:solidFill>
                  <a:schemeClr val="tx2">
                    <a:lumMod val="75000"/>
                  </a:schemeClr>
                </a:solidFill>
              </a:rPr>
              <a:t>Abore</a:t>
            </a:r>
            <a:r>
              <a:rPr lang="en-US" sz="900" dirty="0">
                <a:solidFill>
                  <a:schemeClr val="tx2">
                    <a:lumMod val="75000"/>
                  </a:schemeClr>
                </a:solidFill>
              </a:rPr>
              <a:t>, and </a:t>
            </a:r>
            <a:r>
              <a:rPr lang="en-US" sz="900" dirty="0" err="1">
                <a:solidFill>
                  <a:schemeClr val="tx2">
                    <a:lumMod val="75000"/>
                  </a:schemeClr>
                </a:solidFill>
              </a:rPr>
              <a:t>Adubiaso</a:t>
            </a:r>
            <a:r>
              <a:rPr lang="en-US" sz="900" dirty="0">
                <a:solidFill>
                  <a:schemeClr val="tx2">
                    <a:lumMod val="75000"/>
                  </a:schemeClr>
                </a:solidFill>
              </a:rPr>
              <a:t>. Metallurgical recovery for </a:t>
            </a:r>
            <a:r>
              <a:rPr lang="en-US" sz="900" dirty="0" err="1">
                <a:solidFill>
                  <a:schemeClr val="tx2">
                    <a:lumMod val="75000"/>
                  </a:schemeClr>
                </a:solidFill>
              </a:rPr>
              <a:t>Abore</a:t>
            </a:r>
            <a:r>
              <a:rPr lang="en-US" sz="900" dirty="0">
                <a:solidFill>
                  <a:schemeClr val="tx2">
                    <a:lumMod val="75000"/>
                  </a:schemeClr>
                </a:solidFill>
              </a:rPr>
              <a:t> assumes constant 0.10 g/t Au in tails. Metallurgical recovery of 94% was assumed for </a:t>
            </a:r>
            <a:r>
              <a:rPr lang="en-US" sz="900" dirty="0" err="1">
                <a:solidFill>
                  <a:schemeClr val="tx2">
                    <a:lumMod val="75000"/>
                  </a:schemeClr>
                </a:solidFill>
              </a:rPr>
              <a:t>Nkran</a:t>
            </a:r>
            <a:r>
              <a:rPr lang="en-US" sz="900" dirty="0">
                <a:solidFill>
                  <a:schemeClr val="tx2">
                    <a:lumMod val="75000"/>
                  </a:schemeClr>
                </a:solidFill>
              </a:rPr>
              <a:t>, </a:t>
            </a:r>
            <a:r>
              <a:rPr lang="en-US" sz="900" dirty="0" err="1">
                <a:solidFill>
                  <a:schemeClr val="tx2">
                    <a:lumMod val="75000"/>
                  </a:schemeClr>
                </a:solidFill>
              </a:rPr>
              <a:t>Adubiaso</a:t>
            </a:r>
            <a:r>
              <a:rPr lang="en-US" sz="900" dirty="0">
                <a:solidFill>
                  <a:schemeClr val="tx2">
                    <a:lumMod val="75000"/>
                  </a:schemeClr>
                </a:solidFill>
              </a:rPr>
              <a:t>, and </a:t>
            </a:r>
            <a:r>
              <a:rPr lang="en-US" sz="900" dirty="0" err="1">
                <a:solidFill>
                  <a:schemeClr val="tx2">
                    <a:lumMod val="75000"/>
                  </a:schemeClr>
                </a:solidFill>
              </a:rPr>
              <a:t>Midras</a:t>
            </a:r>
            <a:r>
              <a:rPr lang="en-US" sz="900" dirty="0">
                <a:solidFill>
                  <a:schemeClr val="tx2">
                    <a:lumMod val="75000"/>
                  </a:schemeClr>
                </a:solidFill>
              </a:rPr>
              <a:t> South deposits. </a:t>
            </a:r>
          </a:p>
          <a:p>
            <a:pPr marL="228600" indent="-228600" algn="l">
              <a:buFont typeface="+mj-lt"/>
              <a:buAutoNum type="arabicPeriod"/>
            </a:pPr>
            <a:r>
              <a:rPr lang="en-US" sz="900" dirty="0">
                <a:solidFill>
                  <a:schemeClr val="tx2">
                    <a:lumMod val="75000"/>
                  </a:schemeClr>
                </a:solidFill>
              </a:rPr>
              <a:t>Mr. </a:t>
            </a:r>
            <a:r>
              <a:rPr lang="en-US" sz="900" dirty="0" err="1">
                <a:solidFill>
                  <a:schemeClr val="tx2">
                    <a:lumMod val="75000"/>
                  </a:schemeClr>
                </a:solidFill>
              </a:rPr>
              <a:t>Ertan</a:t>
            </a:r>
            <a:r>
              <a:rPr lang="en-US" sz="900" dirty="0">
                <a:solidFill>
                  <a:schemeClr val="tx2">
                    <a:lumMod val="75000"/>
                  </a:schemeClr>
                </a:solidFill>
              </a:rPr>
              <a:t> </a:t>
            </a:r>
            <a:r>
              <a:rPr lang="en-US" sz="900" dirty="0" err="1">
                <a:solidFill>
                  <a:schemeClr val="tx2">
                    <a:lumMod val="75000"/>
                  </a:schemeClr>
                </a:solidFill>
              </a:rPr>
              <a:t>Uludag</a:t>
            </a:r>
            <a:r>
              <a:rPr lang="en-US" sz="900" dirty="0">
                <a:solidFill>
                  <a:schemeClr val="tx2">
                    <a:lumMod val="75000"/>
                  </a:schemeClr>
                </a:solidFill>
              </a:rPr>
              <a:t>, </a:t>
            </a:r>
            <a:r>
              <a:rPr lang="en-US" sz="900" dirty="0" err="1">
                <a:solidFill>
                  <a:schemeClr val="tx2">
                    <a:lumMod val="75000"/>
                  </a:schemeClr>
                </a:solidFill>
              </a:rPr>
              <a:t>P.Geo</a:t>
            </a:r>
            <a:r>
              <a:rPr lang="en-US" sz="900" dirty="0">
                <a:solidFill>
                  <a:schemeClr val="tx2">
                    <a:lumMod val="75000"/>
                  </a:schemeClr>
                </a:solidFill>
              </a:rPr>
              <a:t>., Director Mineral Resources for Galiano Gold Inc., is the Qualified Person responsible for the Mineral Resource statement of the </a:t>
            </a:r>
            <a:r>
              <a:rPr lang="en-US" sz="900" dirty="0" err="1">
                <a:solidFill>
                  <a:schemeClr val="tx2">
                    <a:lumMod val="75000"/>
                  </a:schemeClr>
                </a:solidFill>
              </a:rPr>
              <a:t>Midras</a:t>
            </a:r>
            <a:r>
              <a:rPr lang="en-US" sz="900" dirty="0">
                <a:solidFill>
                  <a:schemeClr val="tx2">
                    <a:lumMod val="75000"/>
                  </a:schemeClr>
                </a:solidFill>
              </a:rPr>
              <a:t> South deposit. Resources are reported within an optimized pit shell assuming a price of USD2,000/oz gold and using a cut-off grade of 0.40 g/t Au. Metallurgical recovery of 94% was assumed.</a:t>
            </a:r>
          </a:p>
          <a:p>
            <a:pPr marL="228600" indent="-228600" algn="l">
              <a:buFont typeface="+mj-lt"/>
              <a:buAutoNum type="arabicPeriod"/>
            </a:pPr>
            <a:r>
              <a:rPr lang="en-US" sz="900" dirty="0">
                <a:solidFill>
                  <a:schemeClr val="tx2">
                    <a:lumMod val="75000"/>
                  </a:schemeClr>
                </a:solidFill>
              </a:rPr>
              <a:t>Dr. Oy </a:t>
            </a:r>
            <a:r>
              <a:rPr lang="en-US" sz="900" dirty="0" err="1">
                <a:solidFill>
                  <a:schemeClr val="tx2">
                    <a:lumMod val="75000"/>
                  </a:schemeClr>
                </a:solidFill>
              </a:rPr>
              <a:t>Leuangthong</a:t>
            </a:r>
            <a:r>
              <a:rPr lang="en-US" sz="900" dirty="0">
                <a:solidFill>
                  <a:schemeClr val="tx2">
                    <a:lumMod val="75000"/>
                  </a:schemeClr>
                </a:solidFill>
              </a:rPr>
              <a:t>, </a:t>
            </a:r>
            <a:r>
              <a:rPr lang="en-US" sz="900" dirty="0" err="1">
                <a:solidFill>
                  <a:schemeClr val="tx2">
                    <a:lumMod val="75000"/>
                  </a:schemeClr>
                </a:solidFill>
              </a:rPr>
              <a:t>PEng</a:t>
            </a:r>
            <a:r>
              <a:rPr lang="en-US" sz="900" dirty="0">
                <a:solidFill>
                  <a:schemeClr val="tx2">
                    <a:lumMod val="75000"/>
                  </a:schemeClr>
                </a:solidFill>
              </a:rPr>
              <a:t> and Mr. Glen Cole, </a:t>
            </a:r>
            <a:r>
              <a:rPr lang="en-US" sz="900" dirty="0" err="1">
                <a:solidFill>
                  <a:schemeClr val="tx2">
                    <a:lumMod val="75000"/>
                  </a:schemeClr>
                </a:solidFill>
              </a:rPr>
              <a:t>PGeo</a:t>
            </a:r>
            <a:r>
              <a:rPr lang="en-US" sz="900" dirty="0">
                <a:solidFill>
                  <a:schemeClr val="tx2">
                    <a:lumMod val="75000"/>
                  </a:schemeClr>
                </a:solidFill>
              </a:rPr>
              <a:t> of SRK Consulting (Canada) Inc. are Qualified Persons responsible for the Mineral Resource statements of </a:t>
            </a:r>
            <a:r>
              <a:rPr lang="en-US" sz="900" dirty="0" err="1">
                <a:solidFill>
                  <a:schemeClr val="tx2">
                    <a:lumMod val="75000"/>
                  </a:schemeClr>
                </a:solidFill>
              </a:rPr>
              <a:t>Esaase</a:t>
            </a:r>
            <a:r>
              <a:rPr lang="en-US" sz="900" dirty="0">
                <a:solidFill>
                  <a:schemeClr val="tx2">
                    <a:lumMod val="75000"/>
                  </a:schemeClr>
                </a:solidFill>
              </a:rPr>
              <a:t>, </a:t>
            </a:r>
            <a:r>
              <a:rPr lang="en-US" sz="900" dirty="0" err="1">
                <a:solidFill>
                  <a:schemeClr val="tx2">
                    <a:lumMod val="75000"/>
                  </a:schemeClr>
                </a:solidFill>
              </a:rPr>
              <a:t>Miradani</a:t>
            </a:r>
            <a:r>
              <a:rPr lang="en-US" sz="900" dirty="0">
                <a:solidFill>
                  <a:schemeClr val="tx2">
                    <a:lumMod val="75000"/>
                  </a:schemeClr>
                </a:solidFill>
              </a:rPr>
              <a:t> North, </a:t>
            </a:r>
            <a:r>
              <a:rPr lang="en-US" sz="900" dirty="0" err="1">
                <a:solidFill>
                  <a:schemeClr val="tx2">
                    <a:lumMod val="75000"/>
                  </a:schemeClr>
                </a:solidFill>
              </a:rPr>
              <a:t>Akwasiso</a:t>
            </a:r>
            <a:r>
              <a:rPr lang="en-US" sz="900" dirty="0">
                <a:solidFill>
                  <a:schemeClr val="tx2">
                    <a:lumMod val="75000"/>
                  </a:schemeClr>
                </a:solidFill>
              </a:rPr>
              <a:t>, </a:t>
            </a:r>
            <a:r>
              <a:rPr lang="en-US" sz="900" dirty="0" err="1">
                <a:solidFill>
                  <a:schemeClr val="tx2">
                    <a:lumMod val="75000"/>
                  </a:schemeClr>
                </a:solidFill>
              </a:rPr>
              <a:t>Asuadai</a:t>
            </a:r>
            <a:r>
              <a:rPr lang="en-US" sz="900" dirty="0">
                <a:solidFill>
                  <a:schemeClr val="tx2">
                    <a:lumMod val="75000"/>
                  </a:schemeClr>
                </a:solidFill>
              </a:rPr>
              <a:t> and Dynamite Hill. Resources are reported within an optimized pit shell assuming a price of USD1,800/oz gold and using various cut-off grades: 0.50 g/t in Oxides and 0.60 g/t gold in Transition and Fresh for </a:t>
            </a:r>
            <a:r>
              <a:rPr lang="en-US" sz="900" dirty="0" err="1">
                <a:solidFill>
                  <a:schemeClr val="tx2">
                    <a:lumMod val="75000"/>
                  </a:schemeClr>
                </a:solidFill>
              </a:rPr>
              <a:t>Esaase</a:t>
            </a:r>
            <a:r>
              <a:rPr lang="en-US" sz="900" dirty="0">
                <a:solidFill>
                  <a:schemeClr val="tx2">
                    <a:lumMod val="75000"/>
                  </a:schemeClr>
                </a:solidFill>
              </a:rPr>
              <a:t>; and 0.45 g/t gold for all other deposits. Metallurgical recovery of 94% was assumed for </a:t>
            </a:r>
            <a:r>
              <a:rPr lang="en-US" sz="900" dirty="0" err="1">
                <a:solidFill>
                  <a:schemeClr val="tx2">
                    <a:lumMod val="75000"/>
                  </a:schemeClr>
                </a:solidFill>
              </a:rPr>
              <a:t>Miradani</a:t>
            </a:r>
            <a:r>
              <a:rPr lang="en-US" sz="900" dirty="0">
                <a:solidFill>
                  <a:schemeClr val="tx2">
                    <a:lumMod val="75000"/>
                  </a:schemeClr>
                </a:solidFill>
              </a:rPr>
              <a:t> North, </a:t>
            </a:r>
            <a:r>
              <a:rPr lang="en-US" sz="900" dirty="0" err="1">
                <a:solidFill>
                  <a:schemeClr val="tx2">
                    <a:lumMod val="75000"/>
                  </a:schemeClr>
                </a:solidFill>
              </a:rPr>
              <a:t>Akwasiso</a:t>
            </a:r>
            <a:r>
              <a:rPr lang="en-US" sz="900" dirty="0">
                <a:solidFill>
                  <a:schemeClr val="tx2">
                    <a:lumMod val="75000"/>
                  </a:schemeClr>
                </a:solidFill>
              </a:rPr>
              <a:t>, </a:t>
            </a:r>
            <a:r>
              <a:rPr lang="en-US" sz="900" dirty="0" err="1">
                <a:solidFill>
                  <a:schemeClr val="tx2">
                    <a:lumMod val="75000"/>
                  </a:schemeClr>
                </a:solidFill>
              </a:rPr>
              <a:t>Asuadai</a:t>
            </a:r>
            <a:r>
              <a:rPr lang="en-US" sz="900" dirty="0">
                <a:solidFill>
                  <a:schemeClr val="tx2">
                    <a:lumMod val="75000"/>
                  </a:schemeClr>
                </a:solidFill>
              </a:rPr>
              <a:t> and Dynamite Hill. Metallurgical recovery for </a:t>
            </a:r>
            <a:r>
              <a:rPr lang="en-US" sz="900" dirty="0" err="1">
                <a:solidFill>
                  <a:schemeClr val="tx2">
                    <a:lumMod val="75000"/>
                  </a:schemeClr>
                </a:solidFill>
              </a:rPr>
              <a:t>Esaase</a:t>
            </a:r>
            <a:r>
              <a:rPr lang="en-US" sz="900" dirty="0">
                <a:solidFill>
                  <a:schemeClr val="tx2">
                    <a:lumMod val="75000"/>
                  </a:schemeClr>
                </a:solidFill>
              </a:rPr>
              <a:t> vary based on lithology and grade.</a:t>
            </a:r>
          </a:p>
          <a:p>
            <a:pPr marL="228600" indent="-228600" algn="l">
              <a:buFont typeface="+mj-lt"/>
              <a:buAutoNum type="arabicPeriod"/>
            </a:pPr>
            <a:r>
              <a:rPr lang="en-US" sz="900" dirty="0">
                <a:solidFill>
                  <a:schemeClr val="tx2">
                    <a:lumMod val="75000"/>
                  </a:schemeClr>
                </a:solidFill>
              </a:rPr>
              <a:t>Mineral Resources are not Mineral Reserves and have not demonstrated economic viability. All figures have been rounded to reflect the relative accuracy of the estimates. Due to rounding, some columns or rows may not compute exactly as shown.</a:t>
            </a:r>
          </a:p>
          <a:p>
            <a:pPr marL="228600" indent="-228600" algn="l">
              <a:buFont typeface="+mj-lt"/>
              <a:buAutoNum type="arabicPeriod"/>
            </a:pPr>
            <a:r>
              <a:rPr lang="en-US" sz="900" dirty="0">
                <a:solidFill>
                  <a:schemeClr val="tx2">
                    <a:lumMod val="75000"/>
                  </a:schemeClr>
                </a:solidFill>
              </a:rPr>
              <a:t>All tonnages are reported as in situ dry </a:t>
            </a:r>
            <a:r>
              <a:rPr lang="en-US" sz="900" dirty="0" err="1">
                <a:solidFill>
                  <a:schemeClr val="tx2">
                    <a:lumMod val="75000"/>
                  </a:schemeClr>
                </a:solidFill>
              </a:rPr>
              <a:t>tonnes</a:t>
            </a:r>
            <a:r>
              <a:rPr lang="en-US" sz="900" dirty="0">
                <a:solidFill>
                  <a:schemeClr val="tx2">
                    <a:lumMod val="75000"/>
                  </a:schemeClr>
                </a:solidFill>
              </a:rPr>
              <a:t>.</a:t>
            </a:r>
          </a:p>
          <a:p>
            <a:pPr marL="228600" indent="-228600" algn="l">
              <a:buFont typeface="+mj-lt"/>
              <a:buAutoNum type="arabicPeriod"/>
            </a:pPr>
            <a:r>
              <a:rPr lang="en-US" sz="900" dirty="0">
                <a:solidFill>
                  <a:schemeClr val="tx2">
                    <a:lumMod val="75000"/>
                  </a:schemeClr>
                </a:solidFill>
              </a:rPr>
              <a:t>Mineral Resources are inclusive of Mineral Reserves.</a:t>
            </a:r>
          </a:p>
          <a:p>
            <a:pPr marL="228600" indent="-228600" algn="l">
              <a:buFont typeface="+mj-lt"/>
              <a:buAutoNum type="arabicPeriod"/>
            </a:pPr>
            <a:r>
              <a:rPr lang="en-US" sz="900" dirty="0">
                <a:solidFill>
                  <a:schemeClr val="tx2">
                    <a:lumMod val="75000"/>
                  </a:schemeClr>
                </a:solidFill>
              </a:rPr>
              <a:t>All quantities are reported on a 100% basis.</a:t>
            </a:r>
          </a:p>
          <a:p>
            <a:pPr marL="228600" indent="-228600" algn="l">
              <a:buFont typeface="+mj-lt"/>
              <a:buAutoNum type="arabicPeriod"/>
            </a:pPr>
            <a:r>
              <a:rPr lang="en-US" sz="900" dirty="0">
                <a:solidFill>
                  <a:schemeClr val="tx2">
                    <a:lumMod val="75000"/>
                  </a:schemeClr>
                </a:solidFill>
              </a:rPr>
              <a:t>Mineral Resources for </a:t>
            </a:r>
            <a:r>
              <a:rPr lang="en-US" sz="900" dirty="0" err="1">
                <a:solidFill>
                  <a:schemeClr val="tx2">
                    <a:lumMod val="75000"/>
                  </a:schemeClr>
                </a:solidFill>
              </a:rPr>
              <a:t>Nkran</a:t>
            </a:r>
            <a:r>
              <a:rPr lang="en-US" sz="900" dirty="0">
                <a:solidFill>
                  <a:schemeClr val="tx2">
                    <a:lumMod val="75000"/>
                  </a:schemeClr>
                </a:solidFill>
              </a:rPr>
              <a:t>, </a:t>
            </a:r>
            <a:r>
              <a:rPr lang="en-US" sz="900" dirty="0" err="1">
                <a:solidFill>
                  <a:schemeClr val="tx2">
                    <a:lumMod val="75000"/>
                  </a:schemeClr>
                </a:solidFill>
              </a:rPr>
              <a:t>Abore</a:t>
            </a:r>
            <a:r>
              <a:rPr lang="en-US" sz="900" dirty="0">
                <a:solidFill>
                  <a:schemeClr val="tx2">
                    <a:lumMod val="75000"/>
                  </a:schemeClr>
                </a:solidFill>
              </a:rPr>
              <a:t>, </a:t>
            </a:r>
            <a:r>
              <a:rPr lang="en-US" sz="900" dirty="0" err="1">
                <a:solidFill>
                  <a:schemeClr val="tx2">
                    <a:lumMod val="75000"/>
                  </a:schemeClr>
                </a:solidFill>
              </a:rPr>
              <a:t>Adubiaso</a:t>
            </a:r>
            <a:r>
              <a:rPr lang="en-US" sz="900" dirty="0">
                <a:solidFill>
                  <a:schemeClr val="tx2">
                    <a:lumMod val="75000"/>
                  </a:schemeClr>
                </a:solidFill>
              </a:rPr>
              <a:t> </a:t>
            </a:r>
            <a:r>
              <a:rPr lang="en-US" sz="900" dirty="0" err="1">
                <a:solidFill>
                  <a:schemeClr val="tx2">
                    <a:lumMod val="75000"/>
                  </a:schemeClr>
                </a:solidFill>
              </a:rPr>
              <a:t>Midras</a:t>
            </a:r>
            <a:r>
              <a:rPr lang="en-US" sz="900" dirty="0">
                <a:solidFill>
                  <a:schemeClr val="tx2">
                    <a:lumMod val="75000"/>
                  </a:schemeClr>
                </a:solidFill>
              </a:rPr>
              <a:t> South, and Stockpiles are stated with an effective date of December 31, 2024. Mineral Resources for </a:t>
            </a:r>
            <a:r>
              <a:rPr lang="en-US" sz="900" dirty="0" err="1">
                <a:solidFill>
                  <a:schemeClr val="tx2">
                    <a:lumMod val="75000"/>
                  </a:schemeClr>
                </a:solidFill>
              </a:rPr>
              <a:t>Esaase</a:t>
            </a:r>
            <a:r>
              <a:rPr lang="en-US" sz="900" dirty="0">
                <a:solidFill>
                  <a:schemeClr val="tx2">
                    <a:lumMod val="75000"/>
                  </a:schemeClr>
                </a:solidFill>
              </a:rPr>
              <a:t>, </a:t>
            </a:r>
            <a:r>
              <a:rPr lang="en-US" sz="900" dirty="0" err="1">
                <a:solidFill>
                  <a:schemeClr val="tx2">
                    <a:lumMod val="75000"/>
                  </a:schemeClr>
                </a:solidFill>
              </a:rPr>
              <a:t>Miradani</a:t>
            </a:r>
            <a:r>
              <a:rPr lang="en-US" sz="900" dirty="0">
                <a:solidFill>
                  <a:schemeClr val="tx2">
                    <a:lumMod val="75000"/>
                  </a:schemeClr>
                </a:solidFill>
              </a:rPr>
              <a:t> North, </a:t>
            </a:r>
            <a:r>
              <a:rPr lang="en-US" sz="900" dirty="0" err="1">
                <a:solidFill>
                  <a:schemeClr val="tx2">
                    <a:lumMod val="75000"/>
                  </a:schemeClr>
                </a:solidFill>
              </a:rPr>
              <a:t>Akwasiso</a:t>
            </a:r>
            <a:r>
              <a:rPr lang="en-US" sz="900" dirty="0">
                <a:solidFill>
                  <a:schemeClr val="tx2">
                    <a:lumMod val="75000"/>
                  </a:schemeClr>
                </a:solidFill>
              </a:rPr>
              <a:t>, </a:t>
            </a:r>
            <a:r>
              <a:rPr lang="en-US" sz="900" dirty="0" err="1">
                <a:solidFill>
                  <a:schemeClr val="tx2">
                    <a:lumMod val="75000"/>
                  </a:schemeClr>
                </a:solidFill>
              </a:rPr>
              <a:t>Asuadai</a:t>
            </a:r>
            <a:r>
              <a:rPr lang="en-US" sz="900" dirty="0">
                <a:solidFill>
                  <a:schemeClr val="tx2">
                    <a:lumMod val="75000"/>
                  </a:schemeClr>
                </a:solidFill>
              </a:rPr>
              <a:t>, and Dynamite Hill are stated with an effective date of December 31, 2022.</a:t>
            </a:r>
          </a:p>
        </p:txBody>
      </p:sp>
    </p:spTree>
    <p:custDataLst>
      <p:tags r:id="rId1"/>
    </p:custDataLst>
    <p:extLst>
      <p:ext uri="{BB962C8B-B14F-4D97-AF65-F5344CB8AC3E}">
        <p14:creationId xmlns:p14="http://schemas.microsoft.com/office/powerpoint/2010/main" val="38685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61D83E-1FDB-090F-81B9-95EF502F773A}"/>
              </a:ext>
            </a:extLst>
          </p:cNvPr>
          <p:cNvSpPr>
            <a:spLocks noGrp="1"/>
          </p:cNvSpPr>
          <p:nvPr>
            <p:ph type="title"/>
          </p:nvPr>
        </p:nvSpPr>
        <p:spPr/>
        <p:txBody>
          <a:bodyPr/>
          <a:lstStyle/>
          <a:p>
            <a:r>
              <a:rPr lang="en-US" dirty="0"/>
              <a:t>Forward Looking Information &amp; Cautionary Statements</a:t>
            </a:r>
            <a:endParaRPr lang="en-CA" dirty="0"/>
          </a:p>
        </p:txBody>
      </p:sp>
      <p:sp>
        <p:nvSpPr>
          <p:cNvPr id="6" name="Text Placeholder 5">
            <a:extLst>
              <a:ext uri="{FF2B5EF4-FFF2-40B4-BE49-F238E27FC236}">
                <a16:creationId xmlns:a16="http://schemas.microsoft.com/office/drawing/2014/main" id="{D0EC7830-DF48-BE91-F465-C6FF5184BE55}"/>
              </a:ext>
            </a:extLst>
          </p:cNvPr>
          <p:cNvSpPr>
            <a:spLocks noGrp="1"/>
          </p:cNvSpPr>
          <p:nvPr>
            <p:ph type="body" sz="quarter" idx="11"/>
          </p:nvPr>
        </p:nvSpPr>
        <p:spPr>
          <a:xfrm>
            <a:off x="0" y="712367"/>
            <a:ext cx="12191999" cy="5724526"/>
          </a:xfrm>
        </p:spPr>
        <p:txBody>
          <a:bodyPr/>
          <a:lstStyle/>
          <a:p>
            <a:pPr>
              <a:lnSpc>
                <a:spcPct val="80000"/>
              </a:lnSpc>
              <a:spcBef>
                <a:spcPts val="0"/>
              </a:spcBef>
            </a:pPr>
            <a:r>
              <a:rPr lang="en-US" kern="1200" dirty="0">
                <a:solidFill>
                  <a:schemeClr val="bg2">
                    <a:lumMod val="25000"/>
                  </a:schemeClr>
                </a:solidFill>
                <a:effectLst/>
                <a:ea typeface="Calibri" panose="020F0502020204030204" pitchFamily="34" charset="0"/>
                <a:cs typeface="Times New Roman" panose="02020603050405020304" pitchFamily="18" charset="0"/>
              </a:rPr>
              <a:t>Certain statements and information contained in this presentation constitute “forward-looking statements” within the meaning of applicable U.S. securities laws and “forward-looking information” within the meaning of applicable Canadian securities laws, which we refer to collectively as “forward-looking statements”. Forward-looking statements are statements and information regarding possible events, conditions or results of operations that are based upon assumptions about future conditions and courses of action. All statements and information other than statements of historical fact may be forward-looking statements. In some cases, forward-looking statements can be identified correct, words such as “seek”, </a:t>
            </a:r>
            <a:r>
              <a:rPr lang="en-US" dirty="0">
                <a:solidFill>
                  <a:schemeClr val="bg2">
                    <a:lumMod val="25000"/>
                  </a:schemeClr>
                </a:solidFill>
                <a:ea typeface="Calibri" panose="020F0502020204030204" pitchFamily="34" charset="0"/>
                <a:cs typeface="Times New Roman" panose="02020603050405020304" pitchFamily="18" charset="0"/>
              </a:rPr>
              <a:t>“expect”, “anticipate”, “budget”, “plan”, “estimate”, “continue”, “forecast”, “intend”, “believe”, “predict”, “potential”, “target”, “may”, “could”, “would”, “might”, “will” and similar words or phrases (including negative variations) suggesting future outcomes or statements regarding an outlook.</a:t>
            </a:r>
          </a:p>
          <a:p>
            <a:pPr>
              <a:lnSpc>
                <a:spcPct val="80000"/>
              </a:lnSpc>
              <a:spcBef>
                <a:spcPts val="0"/>
              </a:spcBef>
            </a:pPr>
            <a:endParaRPr lang="en-CA" dirty="0">
              <a:solidFill>
                <a:schemeClr val="bg2">
                  <a:lumMod val="25000"/>
                </a:schemeClr>
              </a:solidFill>
              <a:ea typeface="Calibri" panose="020F0502020204030204" pitchFamily="34" charset="0"/>
              <a:cs typeface="Times New Roman" panose="02020603050405020304" pitchFamily="18" charset="0"/>
            </a:endParaRPr>
          </a:p>
          <a:p>
            <a:pPr>
              <a:lnSpc>
                <a:spcPct val="100000"/>
              </a:lnSpc>
              <a:spcBef>
                <a:spcPts val="0"/>
              </a:spcBef>
            </a:pPr>
            <a:r>
              <a:rPr lang="en-CA" dirty="0">
                <a:solidFill>
                  <a:schemeClr val="bg2">
                    <a:lumMod val="25000"/>
                  </a:schemeClr>
                </a:solidFill>
                <a:ea typeface="Calibri" panose="020F0502020204030204" pitchFamily="34" charset="0"/>
                <a:cs typeface="Times New Roman" panose="02020603050405020304" pitchFamily="18" charset="0"/>
              </a:rPr>
              <a:t>Forward-looking statements in this presentation include, but are not limited to: statements with respect to the five-year production and operational outlook for the AGM; production and cost guidance; the Company’s expectations regarding production, AISC, sustaining capital and development capital; estimated exploration expenditures for 2025 and the 2025 exploration program; the operating plans for the AGM and timing thereof; mine plan optimizations; operational improvements; pit wall pushback at </a:t>
            </a:r>
            <a:r>
              <a:rPr lang="en-CA" dirty="0" err="1">
                <a:solidFill>
                  <a:schemeClr val="bg2">
                    <a:lumMod val="25000"/>
                  </a:schemeClr>
                </a:solidFill>
                <a:ea typeface="Calibri" panose="020F0502020204030204" pitchFamily="34" charset="0"/>
                <a:cs typeface="Times New Roman" panose="02020603050405020304" pitchFamily="18" charset="0"/>
              </a:rPr>
              <a:t>Nkran</a:t>
            </a:r>
            <a:r>
              <a:rPr lang="en-CA" dirty="0">
                <a:solidFill>
                  <a:schemeClr val="bg2">
                    <a:lumMod val="25000"/>
                  </a:schemeClr>
                </a:solidFill>
                <a:ea typeface="Calibri" panose="020F0502020204030204" pitchFamily="34" charset="0"/>
                <a:cs typeface="Times New Roman" panose="02020603050405020304" pitchFamily="18" charset="0"/>
              </a:rPr>
              <a:t> and the timing thereof; sequencing of mining activities and the timing thereof; the merits of the AGM; commitment to health and safety; future exploration and exploration programs and the timing thereof; information regarding the plans and expectations of the Company; and related matters. Such forward-looking statements are based on a number of material factors and assumptions, including, but not limited to: the Company proceeding with operating plans as currently anticipated; the Company proceeding with further exploration and exploration programs as currently anticipated; development plans and capital expenditures; the price of gold will not decline significantly or for a protracted period of time; the accuracy of the estimates and assumptions underlying mineral reserve and mineral resource estimates; the Company's ability to raise sufficient funds from future equity financings to support its operations, and general business and economic conditions; the global financial markets and general economic conditions will be stable and prosperous in the future; the ability of the Company to comply with applicable governmental regulations and standards; the mining laws, tax laws and other laws in Ghana applicable to the AGM will not change, and there will be no imposition of additional exchange controls in Ghana; the success of the Company in implementing its development strategies and achieving its business objectives; the Company will continue to have sufficient working capital to fund its operations; and the key personnel of the Company will continue their employment.</a:t>
            </a:r>
          </a:p>
          <a:p>
            <a:pPr>
              <a:lnSpc>
                <a:spcPct val="100000"/>
              </a:lnSpc>
              <a:spcBef>
                <a:spcPts val="0"/>
              </a:spcBef>
            </a:pPr>
            <a:endParaRPr lang="en-CA" dirty="0">
              <a:solidFill>
                <a:schemeClr val="bg2">
                  <a:lumMod val="25000"/>
                </a:schemeClr>
              </a:solidFill>
              <a:ea typeface="Calibri" panose="020F0502020204030204" pitchFamily="34" charset="0"/>
              <a:cs typeface="Times New Roman" panose="02020603050405020304" pitchFamily="18" charset="0"/>
            </a:endParaRPr>
          </a:p>
          <a:p>
            <a:pPr>
              <a:lnSpc>
                <a:spcPct val="100000"/>
              </a:lnSpc>
              <a:spcBef>
                <a:spcPts val="0"/>
              </a:spcBef>
            </a:pPr>
            <a:r>
              <a:rPr lang="en-CA" dirty="0">
                <a:solidFill>
                  <a:schemeClr val="bg2">
                    <a:lumMod val="25000"/>
                  </a:schemeClr>
                </a:solidFill>
                <a:ea typeface="Calibri" panose="020F0502020204030204" pitchFamily="34" charset="0"/>
                <a:cs typeface="Times New Roman" panose="02020603050405020304" pitchFamily="18" charset="0"/>
              </a:rPr>
              <a:t>The foregoing list of assumptions cannot be considered exhaustive.</a:t>
            </a:r>
          </a:p>
          <a:p>
            <a:pPr>
              <a:lnSpc>
                <a:spcPct val="100000"/>
              </a:lnSpc>
              <a:spcBef>
                <a:spcPts val="0"/>
              </a:spcBef>
            </a:pPr>
            <a:endParaRPr lang="en-CA" dirty="0">
              <a:solidFill>
                <a:schemeClr val="bg2">
                  <a:lumMod val="25000"/>
                </a:schemeClr>
              </a:solidFill>
              <a:ea typeface="Calibri" panose="020F0502020204030204" pitchFamily="34" charset="0"/>
              <a:cs typeface="Times New Roman" panose="02020603050405020304" pitchFamily="18" charset="0"/>
            </a:endParaRPr>
          </a:p>
          <a:p>
            <a:pPr>
              <a:lnSpc>
                <a:spcPct val="100000"/>
              </a:lnSpc>
              <a:spcBef>
                <a:spcPts val="0"/>
              </a:spcBef>
            </a:pPr>
            <a:r>
              <a:rPr lang="en-CA" dirty="0">
                <a:solidFill>
                  <a:schemeClr val="bg2">
                    <a:lumMod val="25000"/>
                  </a:schemeClr>
                </a:solidFill>
                <a:ea typeface="Calibri" panose="020F0502020204030204" pitchFamily="34" charset="0"/>
                <a:cs typeface="Times New Roman" panose="02020603050405020304" pitchFamily="18" charset="0"/>
              </a:rPr>
              <a:t>Forward-looking statements involve known and unknown risks, uncertainties and other factors which may cause actual results, performance or achievements to differ materially from those anticipated in such forward-looking statements. The Company believes the expectations reflected in such forward-looking statements are reasonable, but no assurance can be given that these expectations will prove to be correct and you are cautioned not to place undue reliance on forward-looking statements contained herein. Some of the risks and other factors which could cause actual results to differ materially from those expressed in the forward-looking statements contained in this presentation, include, but are not limited to: the mineral reserve and mineral resource estimates may change and may prove to be inaccurate; metallurgical recoveries may not be economically viable; LOM estimates are based on a number of factors and assumptions and may prove to be incorrect; actual production, costs, returns and other economic and financial performance may vary from the Company's estimates in response to a variety of factors, many of which are not within the Company's control; inflationary pressures and the effects thereof sustained increases in costs, or decreases in the availability, of commodities consumed or otherwise used by the Company may adversely affect the Company; adverse geotechnical and geological conditions (including geotechnical failures) may result in operating delays and lower throughput or recovery, closures or damage to mine infrastructure; the ability of the Company to treat the number of tonnes planned, recover valuable materials, remove deleterious materials and process ore</a:t>
            </a:r>
            <a:r>
              <a:rPr lang="en-CA" strike="sngStrike" dirty="0">
                <a:solidFill>
                  <a:srgbClr val="FF0000"/>
                </a:solidFill>
                <a:ea typeface="Calibri" panose="020F0502020204030204" pitchFamily="34" charset="0"/>
                <a:cs typeface="Times New Roman" panose="02020603050405020304" pitchFamily="18" charset="0"/>
              </a:rPr>
              <a:t> </a:t>
            </a:r>
            <a:r>
              <a:rPr lang="en-CA" dirty="0">
                <a:solidFill>
                  <a:schemeClr val="bg2">
                    <a:lumMod val="25000"/>
                  </a:schemeClr>
                </a:solidFill>
                <a:ea typeface="Calibri" panose="020F0502020204030204" pitchFamily="34" charset="0"/>
                <a:cs typeface="Times New Roman" panose="02020603050405020304" pitchFamily="18" charset="0"/>
              </a:rPr>
              <a:t>as planned is dependent on a number of factors and assumptions which may not be present or occur as expected; the Company's mineral properties may experience a loss of ore and the Company may experience lack of access to its mineral properties and other issues due to illegal mining activities; the Company's operations may encounter delays in or losses of production due to equipment delays or the availability of equipment; outbreaks of infectious diseases may have a negative impact on global financial conditions, demand for commodities and supply chains and could adversely affect the Company's business, financial condition and results of operations and the market price of the common shares of the Company; the Company's operations are subject to continuously evolving legislation, compliance with which may be difficult, uneconomic or require significant expenditures; the Company may be unsuccessful in attracting and retaining key personnel; labour disruptions could adversely affect the Company's operations; recoveries may be lower in the future and have a negative impact on the Company's financial results; the lower recoveries may persist and be detrimental to the AGM and the Company; the Company's business is subject to risks associated with operating in a foreign country; risks related to the Company's use of contractors; the hazards and risks normally encountered in the exploration, development and production of gold; the Company's operations are subject to environmental hazards and compliance with applicable environmental laws and regulations; the effects of climate change or extreme weather events may cause prolonged disruption to the delivery of essential commodities which could negatively affect production efficiency; the Company's operations and workforce are exposed to health and safety risks; unexpected costs and delays related to, or the failure of the Company to obtain, necessary permits could impede the Company's operations; the Company's title to exploration, development and mining interests can be uncertain and may be contested; geotechnical risks associated with the design and operation of a mine and related civil structures; the Company's properties may be subject to claims by various community stakeholders; risks related to limited access to infrastructure and water; risks associated with establishing new mining operations; the Company's revenues are dependent on the market prices for gold, which have experienced significant recent fluctuations; the Company may not be able to secure additional financing when needed or on acceptable terms; the Company's shareholders may be subject to future dilution; risks related to changes in interest rates and foreign currency exchange rates; risks relating to credit rating downgrades; changes to taxation laws applicable to the Company may affect the Company's profitability and ability to repatriate funds; risks related to the Company's internal controls over financial reporting and compliance with applicable accounting regulations and securities laws; risks related to information systems security threats; non-compliance with public disclosure obligations could have an adverse effect on the Company's stock price; the carrying value of the Company's assets may change and these assets may be subject to impairment charges; risks associated with changes in reporting standards; the Company may be liable for uninsured or partially insured losses; the Company may be subject to litigation; damage to the Company's reputation could result in decreased investor confidence and increased challenges in developing and maintaining community relations which may have adverse effects on the business, results of operations and financial conditions of the Company and the Company's share price; the Company may be unsuccessful in identifying targets for acquisition or completing suitable corporate transactions, and any such transactions may not be beneficial to the Company or its shareholders; the Company must compete with other mining companies and individuals for mining interests; the Company's growth, future profitability and ability to obtain financing may be impacted by global financial conditions; the Company's common shares may experience price and trading volume volatility; the Company has never paid dividends and does not expect to do so in the foreseeable future; the Company's shareholders may be unable to sell significant quantities of the Company's common shares into the public trading markets without a significant reduction in the price of its common shares, or at all; and the risk factors described under the heading "Risk Factors" in the Company's Annual Information Form.</a:t>
            </a:r>
          </a:p>
          <a:p>
            <a:pPr>
              <a:lnSpc>
                <a:spcPct val="80000"/>
              </a:lnSpc>
              <a:spcAft>
                <a:spcPts val="600"/>
              </a:spcAft>
            </a:pPr>
            <a:r>
              <a:rPr lang="en-CA" dirty="0">
                <a:solidFill>
                  <a:schemeClr val="bg2">
                    <a:lumMod val="25000"/>
                  </a:schemeClr>
                </a:solidFill>
                <a:ea typeface="Calibri" panose="020F0502020204030204" pitchFamily="34" charset="0"/>
                <a:cs typeface="Times New Roman" panose="02020603050405020304" pitchFamily="18" charset="0"/>
              </a:rPr>
              <a:t>Although the Company has attempted to identify important factors that could cause actual results or events to differ materially from those described in the forward-looking statements, you are cautioned that this list is not exhaustive and there may be other factors that the Company has not identified. Furthermore, the Company undertakes no obligation to update or revise any forward-looking statements included in, or incorporated by reference in, this news release if these beliefs, estimates and opinions or other circumstances should change, except as otherwise required by applicable law.</a:t>
            </a:r>
          </a:p>
          <a:p>
            <a:pPr algn="just">
              <a:lnSpc>
                <a:spcPct val="80000"/>
              </a:lnSpc>
            </a:pPr>
            <a:r>
              <a:rPr lang="en-US" kern="1200" dirty="0">
                <a:solidFill>
                  <a:schemeClr val="bg2">
                    <a:lumMod val="25000"/>
                  </a:schemeClr>
                </a:solidFill>
                <a:effectLst/>
                <a:ea typeface="Calibri" panose="020F0502020204030204" pitchFamily="34" charset="0"/>
                <a:cs typeface="Times New Roman" panose="02020603050405020304" pitchFamily="18" charset="0"/>
              </a:rPr>
              <a:t>Neither the Toronto Stock Exchange nor the Investment Industry Regulatory Organization of Canada accepts responsibility for the adequacy or accuracy of this presentation.</a:t>
            </a:r>
            <a:endParaRPr lang="en-CA" kern="100" dirty="0">
              <a:solidFill>
                <a:schemeClr val="bg2">
                  <a:lumMod val="25000"/>
                </a:schemeClr>
              </a:solidFill>
              <a:effectLst/>
              <a:ea typeface="Calibri" panose="020F0502020204030204" pitchFamily="34" charset="0"/>
              <a:cs typeface="Times New Roman" panose="02020603050405020304" pitchFamily="18" charset="0"/>
            </a:endParaRPr>
          </a:p>
          <a:p>
            <a:pPr algn="just">
              <a:lnSpc>
                <a:spcPct val="80000"/>
              </a:lnSpc>
            </a:pPr>
            <a:r>
              <a:rPr lang="en-US" kern="1200" dirty="0">
                <a:solidFill>
                  <a:schemeClr val="bg2">
                    <a:lumMod val="25000"/>
                  </a:schemeClr>
                </a:solidFill>
                <a:effectLst/>
                <a:ea typeface="Calibri" panose="020F0502020204030204" pitchFamily="34" charset="0"/>
                <a:cs typeface="Times New Roman" panose="02020603050405020304" pitchFamily="18" charset="0"/>
              </a:rPr>
              <a:t>Amri Sinuhaji, P. Eng., Vice President Technical Services with Galiano</a:t>
            </a:r>
            <a:r>
              <a:rPr lang="en-US" dirty="0">
                <a:solidFill>
                  <a:schemeClr val="bg2">
                    <a:lumMod val="25000"/>
                  </a:schemeClr>
                </a:solidFill>
                <a:ea typeface="Calibri" panose="020F0502020204030204" pitchFamily="34" charset="0"/>
                <a:cs typeface="Times New Roman" panose="02020603050405020304" pitchFamily="18" charset="0"/>
              </a:rPr>
              <a:t> </a:t>
            </a:r>
            <a:r>
              <a:rPr lang="en-US" kern="1200" dirty="0">
                <a:solidFill>
                  <a:schemeClr val="bg2">
                    <a:lumMod val="25000"/>
                  </a:schemeClr>
                </a:solidFill>
                <a:effectLst/>
                <a:ea typeface="Calibri" panose="020F0502020204030204" pitchFamily="34" charset="0"/>
                <a:cs typeface="Times New Roman" panose="02020603050405020304" pitchFamily="18" charset="0"/>
              </a:rPr>
              <a:t>is a “qualified person” as defined by Canadian National Instrument 43-101 – Standards of Disclosure for Mineral Projects and Chris Pettman, P. Geo, has approved the scientific and technical information contained in this presentation.</a:t>
            </a:r>
            <a:endParaRPr lang="en-CA" kern="100" dirty="0">
              <a:solidFill>
                <a:schemeClr val="bg2">
                  <a:lumMod val="25000"/>
                </a:schemeClr>
              </a:solidFill>
              <a:effectLst/>
              <a:ea typeface="Calibri" panose="020F0502020204030204" pitchFamily="34" charset="0"/>
              <a:cs typeface="Times New Roman" panose="02020603050405020304" pitchFamily="18" charset="0"/>
            </a:endParaRPr>
          </a:p>
          <a:p>
            <a:pPr algn="just">
              <a:lnSpc>
                <a:spcPct val="80000"/>
              </a:lnSpc>
            </a:pPr>
            <a:r>
              <a:rPr lang="en-US" kern="1200" dirty="0">
                <a:solidFill>
                  <a:schemeClr val="bg2">
                    <a:lumMod val="25000"/>
                  </a:schemeClr>
                </a:solidFill>
                <a:effectLst/>
                <a:ea typeface="Calibri" panose="020F0502020204030204" pitchFamily="34" charset="0"/>
                <a:cs typeface="Times New Roman" panose="02020603050405020304" pitchFamily="18" charset="0"/>
              </a:rPr>
              <a:t>All dollar amounts US$ unless otherwise stated.</a:t>
            </a:r>
            <a:endParaRPr lang="en-CA" kern="100" dirty="0">
              <a:solidFill>
                <a:schemeClr val="bg2">
                  <a:lumMod val="25000"/>
                </a:schemeClr>
              </a:solidFill>
              <a:effectLst/>
              <a:ea typeface="Calibri" panose="020F0502020204030204" pitchFamily="34" charset="0"/>
              <a:cs typeface="Times New Roman" panose="02020603050405020304" pitchFamily="18" charset="0"/>
            </a:endParaRPr>
          </a:p>
        </p:txBody>
      </p:sp>
      <p:sp>
        <p:nvSpPr>
          <p:cNvPr id="8" name="Slide Number Placeholder 7">
            <a:extLst>
              <a:ext uri="{FF2B5EF4-FFF2-40B4-BE49-F238E27FC236}">
                <a16:creationId xmlns:a16="http://schemas.microsoft.com/office/drawing/2014/main" id="{4738A693-6F77-CA66-3D9D-CEA90C7E1D57}"/>
              </a:ext>
            </a:extLst>
          </p:cNvPr>
          <p:cNvSpPr>
            <a:spLocks noGrp="1"/>
          </p:cNvSpPr>
          <p:nvPr>
            <p:ph type="sldNum" sz="quarter" idx="4"/>
          </p:nvPr>
        </p:nvSpPr>
        <p:spPr/>
        <p:txBody>
          <a:bodyPr/>
          <a:lstStyle/>
          <a:p>
            <a:fld id="{2CD1318A-339D-4485-8E92-07414A5EFABE}" type="slidenum">
              <a:rPr lang="en-CA" smtClean="0"/>
              <a:pPr/>
              <a:t>2</a:t>
            </a:fld>
            <a:endParaRPr lang="en-CA"/>
          </a:p>
        </p:txBody>
      </p:sp>
    </p:spTree>
    <p:custDataLst>
      <p:tags r:id="rId1"/>
    </p:custDataLst>
    <p:extLst>
      <p:ext uri="{BB962C8B-B14F-4D97-AF65-F5344CB8AC3E}">
        <p14:creationId xmlns:p14="http://schemas.microsoft.com/office/powerpoint/2010/main" val="1776154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rt road going through a quarry&#10;&#10;AI-generated content may be incorrect.">
            <a:extLst>
              <a:ext uri="{FF2B5EF4-FFF2-40B4-BE49-F238E27FC236}">
                <a16:creationId xmlns:a16="http://schemas.microsoft.com/office/drawing/2014/main" id="{25237D2B-0489-7FA3-E827-DDB6521E2310}"/>
              </a:ext>
            </a:extLst>
          </p:cNvPr>
          <p:cNvPicPr>
            <a:picLocks noChangeAspect="1"/>
          </p:cNvPicPr>
          <p:nvPr/>
        </p:nvPicPr>
        <p:blipFill>
          <a:blip r:embed="rId3">
            <a:extLst>
              <a:ext uri="{28A0092B-C50C-407E-A947-70E740481C1C}">
                <a14:useLocalDpi xmlns:a14="http://schemas.microsoft.com/office/drawing/2010/main" val="0"/>
              </a:ext>
            </a:extLst>
          </a:blip>
          <a:srcRect r="49009"/>
          <a:stretch/>
        </p:blipFill>
        <p:spPr>
          <a:xfrm>
            <a:off x="7494587" y="711866"/>
            <a:ext cx="4697078" cy="6146134"/>
          </a:xfrm>
          <a:prstGeom prst="rect">
            <a:avLst/>
          </a:prstGeom>
        </p:spPr>
      </p:pic>
      <p:sp>
        <p:nvSpPr>
          <p:cNvPr id="5" name="Title 4">
            <a:extLst>
              <a:ext uri="{FF2B5EF4-FFF2-40B4-BE49-F238E27FC236}">
                <a16:creationId xmlns:a16="http://schemas.microsoft.com/office/drawing/2014/main" id="{4361D83E-1FDB-090F-81B9-95EF502F773A}"/>
              </a:ext>
            </a:extLst>
          </p:cNvPr>
          <p:cNvSpPr>
            <a:spLocks noGrp="1"/>
          </p:cNvSpPr>
          <p:nvPr>
            <p:ph type="title"/>
          </p:nvPr>
        </p:nvSpPr>
        <p:spPr/>
        <p:txBody>
          <a:bodyPr>
            <a:normAutofit/>
          </a:bodyPr>
          <a:lstStyle/>
          <a:p>
            <a:r>
              <a:rPr lang="en-US" dirty="0"/>
              <a:t>Non-IFRS Measures</a:t>
            </a:r>
          </a:p>
        </p:txBody>
      </p:sp>
      <p:sp>
        <p:nvSpPr>
          <p:cNvPr id="8" name="Slide Number Placeholder 7">
            <a:extLst>
              <a:ext uri="{FF2B5EF4-FFF2-40B4-BE49-F238E27FC236}">
                <a16:creationId xmlns:a16="http://schemas.microsoft.com/office/drawing/2014/main" id="{4738A693-6F77-CA66-3D9D-CEA90C7E1D57}"/>
              </a:ext>
            </a:extLst>
          </p:cNvPr>
          <p:cNvSpPr>
            <a:spLocks noGrp="1"/>
          </p:cNvSpPr>
          <p:nvPr>
            <p:ph type="sldNum" sz="quarter" idx="4"/>
          </p:nvPr>
        </p:nvSpPr>
        <p:spPr/>
        <p:txBody>
          <a:bodyPr/>
          <a:lstStyle/>
          <a:p>
            <a:fld id="{2CD1318A-339D-4485-8E92-07414A5EFABE}" type="slidenum">
              <a:rPr lang="en-CA" smtClean="0"/>
              <a:pPr/>
              <a:t>3</a:t>
            </a:fld>
            <a:endParaRPr lang="en-CA"/>
          </a:p>
        </p:txBody>
      </p:sp>
      <p:sp>
        <p:nvSpPr>
          <p:cNvPr id="13" name="Text Placeholder 7">
            <a:extLst>
              <a:ext uri="{FF2B5EF4-FFF2-40B4-BE49-F238E27FC236}">
                <a16:creationId xmlns:a16="http://schemas.microsoft.com/office/drawing/2014/main" id="{82AEFC64-C958-6767-9891-0FB16476828F}"/>
              </a:ext>
            </a:extLst>
          </p:cNvPr>
          <p:cNvSpPr txBox="1">
            <a:spLocks/>
          </p:cNvSpPr>
          <p:nvPr/>
        </p:nvSpPr>
        <p:spPr>
          <a:xfrm>
            <a:off x="300038" y="769500"/>
            <a:ext cx="6988529" cy="1574206"/>
          </a:xfrm>
          <a:prstGeom prst="rect">
            <a:avLst/>
          </a:prstGeom>
        </p:spPr>
        <p:txBody>
          <a:bodyPr vert="horz" lIns="91440" tIns="45720" rIns="91440" bIns="45720" rtlCol="0" anchor="t">
            <a:noAutofit/>
          </a:bodyPr>
          <a:lstStyle>
            <a:lvl1pPr marL="285750" indent="-285750" algn="l" defTabSz="914400" rtl="0" eaLnBrk="1" latinLnBrk="0" hangingPunct="1">
              <a:lnSpc>
                <a:spcPct val="100000"/>
              </a:lnSpc>
              <a:spcBef>
                <a:spcPts val="1000"/>
              </a:spcBef>
              <a:spcAft>
                <a:spcPts val="0"/>
              </a:spcAft>
              <a:buClr>
                <a:schemeClr val="accent1"/>
              </a:buClr>
              <a:buFont typeface="Wingdings" pitchFamily="2" charset="2"/>
              <a:buChar char="§"/>
              <a:defRPr sz="1800" kern="1200">
                <a:solidFill>
                  <a:schemeClr val="tx2"/>
                </a:solidFill>
                <a:latin typeface="+mn-lt"/>
                <a:ea typeface="+mn-ea"/>
                <a:cs typeface="+mn-cs"/>
              </a:defRPr>
            </a:lvl1pPr>
            <a:lvl2pPr marL="628650" indent="-17145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US" sz="1400" b="1" dirty="0">
                <a:solidFill>
                  <a:schemeClr val="accent1"/>
                </a:solidFill>
              </a:rPr>
              <a:t>Non-IFRS Performance Measures</a:t>
            </a:r>
          </a:p>
          <a:p>
            <a:pPr algn="just">
              <a:lnSpc>
                <a:spcPct val="90000"/>
              </a:lnSpc>
              <a:spcBef>
                <a:spcPts val="600"/>
              </a:spcBef>
            </a:pPr>
            <a:r>
              <a:rPr lang="en-US" sz="1200" dirty="0">
                <a:solidFill>
                  <a:schemeClr val="bg2">
                    <a:lumMod val="25000"/>
                  </a:schemeClr>
                </a:solidFill>
              </a:rPr>
              <a:t>The Company has included certain non-IFRS performance measures in this presentation. These non-IFRS performance measures do not have any standardized meaning and therefore may not be comparable to similar measures presented by other issuers. Accordingly, these performance measures are intended to provide additional information and should not be considered in isolation or as a substitute for measures of performance prepared in accordance with IFRS. Refer to the Non-IFRS Measures section of Galiano’s Management’s Discussion and Analysis for an explanation of these measures.</a:t>
            </a:r>
          </a:p>
        </p:txBody>
      </p:sp>
      <p:sp>
        <p:nvSpPr>
          <p:cNvPr id="18" name="Text Placeholder 7">
            <a:extLst>
              <a:ext uri="{FF2B5EF4-FFF2-40B4-BE49-F238E27FC236}">
                <a16:creationId xmlns:a16="http://schemas.microsoft.com/office/drawing/2014/main" id="{FF299580-7471-6B50-A027-5A02245B591A}"/>
              </a:ext>
            </a:extLst>
          </p:cNvPr>
          <p:cNvSpPr txBox="1">
            <a:spLocks/>
          </p:cNvSpPr>
          <p:nvPr/>
        </p:nvSpPr>
        <p:spPr>
          <a:xfrm>
            <a:off x="300035" y="2255511"/>
            <a:ext cx="6988529" cy="1052511"/>
          </a:xfrm>
          <a:prstGeom prst="rect">
            <a:avLst/>
          </a:prstGeom>
        </p:spPr>
        <p:txBody>
          <a:bodyPr vert="horz" lIns="91440" tIns="45720" rIns="91440" bIns="45720" rtlCol="0" anchor="t">
            <a:noAutofit/>
          </a:bodyPr>
          <a:lstStyle>
            <a:lvl1pPr marL="285750" indent="-285750" algn="l" defTabSz="914400" rtl="0" eaLnBrk="1" latinLnBrk="0" hangingPunct="1">
              <a:lnSpc>
                <a:spcPct val="100000"/>
              </a:lnSpc>
              <a:spcBef>
                <a:spcPts val="1000"/>
              </a:spcBef>
              <a:spcAft>
                <a:spcPts val="0"/>
              </a:spcAft>
              <a:buClr>
                <a:schemeClr val="accent1"/>
              </a:buClr>
              <a:buFont typeface="Wingdings" pitchFamily="2" charset="2"/>
              <a:buChar char="§"/>
              <a:defRPr sz="1800" kern="1200">
                <a:solidFill>
                  <a:schemeClr val="tx2"/>
                </a:solidFill>
                <a:latin typeface="+mn-lt"/>
                <a:ea typeface="+mn-ea"/>
                <a:cs typeface="+mn-cs"/>
              </a:defRPr>
            </a:lvl1pPr>
            <a:lvl2pPr marL="628650" indent="-17145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accent1"/>
                </a:solidFill>
              </a:rPr>
              <a:t>Total Cash Costs per Gold Ounce</a:t>
            </a:r>
          </a:p>
          <a:p>
            <a:pPr algn="just">
              <a:lnSpc>
                <a:spcPct val="90000"/>
              </a:lnSpc>
              <a:spcBef>
                <a:spcPts val="600"/>
              </a:spcBef>
            </a:pPr>
            <a:r>
              <a:rPr lang="en-US" sz="1200" dirty="0">
                <a:solidFill>
                  <a:schemeClr val="bg2">
                    <a:lumMod val="25000"/>
                  </a:schemeClr>
                </a:solidFill>
              </a:rPr>
              <a:t>Management of the Company uses total cash costs per gold ounce sold to monitor the operating performance of the AGM. Total cash costs include the cost of production, adjusted for share-based compensation expense, by-product revenue and production royalties per ounce of gold sold.</a:t>
            </a:r>
          </a:p>
        </p:txBody>
      </p:sp>
      <p:sp>
        <p:nvSpPr>
          <p:cNvPr id="24" name="Text Placeholder 7">
            <a:extLst>
              <a:ext uri="{FF2B5EF4-FFF2-40B4-BE49-F238E27FC236}">
                <a16:creationId xmlns:a16="http://schemas.microsoft.com/office/drawing/2014/main" id="{0EE4A759-4360-C2BE-EADB-8860B8B25817}"/>
              </a:ext>
            </a:extLst>
          </p:cNvPr>
          <p:cNvSpPr txBox="1">
            <a:spLocks/>
          </p:cNvSpPr>
          <p:nvPr/>
        </p:nvSpPr>
        <p:spPr>
          <a:xfrm>
            <a:off x="300033" y="4572596"/>
            <a:ext cx="6988529" cy="1398443"/>
          </a:xfrm>
          <a:prstGeom prst="rect">
            <a:avLst/>
          </a:prstGeom>
        </p:spPr>
        <p:txBody>
          <a:bodyPr vert="horz" lIns="91440" tIns="45720" rIns="91440" bIns="45720" rtlCol="0" anchor="t">
            <a:noAutofit/>
          </a:bodyPr>
          <a:lstStyle>
            <a:lvl1pPr marL="285750" indent="-285750" algn="l" defTabSz="914400" rtl="0" eaLnBrk="1" latinLnBrk="0" hangingPunct="1">
              <a:lnSpc>
                <a:spcPct val="100000"/>
              </a:lnSpc>
              <a:spcBef>
                <a:spcPts val="1000"/>
              </a:spcBef>
              <a:spcAft>
                <a:spcPts val="0"/>
              </a:spcAft>
              <a:buClr>
                <a:schemeClr val="accent1"/>
              </a:buClr>
              <a:buFont typeface="Wingdings" pitchFamily="2" charset="2"/>
              <a:buChar char="§"/>
              <a:defRPr sz="1800" kern="1200">
                <a:solidFill>
                  <a:schemeClr val="tx2"/>
                </a:solidFill>
                <a:latin typeface="+mn-lt"/>
                <a:ea typeface="+mn-ea"/>
                <a:cs typeface="+mn-cs"/>
              </a:defRPr>
            </a:lvl1pPr>
            <a:lvl2pPr marL="628650" indent="-17145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US" sz="1400" b="1" dirty="0">
                <a:solidFill>
                  <a:schemeClr val="accent1"/>
                </a:solidFill>
              </a:rPr>
              <a:t>EBITDA and Adjusted EBITDA</a:t>
            </a:r>
          </a:p>
          <a:p>
            <a:pPr algn="just">
              <a:lnSpc>
                <a:spcPct val="90000"/>
              </a:lnSpc>
              <a:spcBef>
                <a:spcPts val="600"/>
              </a:spcBef>
            </a:pPr>
            <a:r>
              <a:rPr lang="en-US" sz="1200" dirty="0">
                <a:solidFill>
                  <a:schemeClr val="bg2">
                    <a:lumMod val="25000"/>
                  </a:schemeClr>
                </a:solidFill>
              </a:rPr>
              <a:t>EBITDA provides an indication of the Company’s continuing capacity to generate income from operations before taking into account the Company’s financing decisions and costs of amortizing capital assets. Accordingly, EBITDA comprises net income (loss) excluding finance expense, finance income, depreciation and depletion expense, and income taxes. Adjusted EBITDA adjusts EBITDA to exclude certain non-cash and/or non-recurring items. Other companies may calculate EBITDA and Adjusted EBITDA differently.</a:t>
            </a:r>
          </a:p>
        </p:txBody>
      </p:sp>
      <p:sp>
        <p:nvSpPr>
          <p:cNvPr id="22" name="Text Placeholder 7">
            <a:extLst>
              <a:ext uri="{FF2B5EF4-FFF2-40B4-BE49-F238E27FC236}">
                <a16:creationId xmlns:a16="http://schemas.microsoft.com/office/drawing/2014/main" id="{7A82DA91-AA3C-6791-73C6-8342F41D14AE}"/>
              </a:ext>
            </a:extLst>
          </p:cNvPr>
          <p:cNvSpPr txBox="1">
            <a:spLocks/>
          </p:cNvSpPr>
          <p:nvPr/>
        </p:nvSpPr>
        <p:spPr>
          <a:xfrm>
            <a:off x="300034" y="3321469"/>
            <a:ext cx="6988529" cy="1213183"/>
          </a:xfrm>
          <a:prstGeom prst="rect">
            <a:avLst/>
          </a:prstGeom>
        </p:spPr>
        <p:txBody>
          <a:bodyPr vert="horz" lIns="91440" tIns="45720" rIns="91440" bIns="45720" rtlCol="0" anchor="t">
            <a:noAutofit/>
          </a:bodyPr>
          <a:lstStyle>
            <a:lvl1pPr marL="285750" indent="-285750" algn="l" defTabSz="914400" rtl="0" eaLnBrk="1" latinLnBrk="0" hangingPunct="1">
              <a:lnSpc>
                <a:spcPct val="100000"/>
              </a:lnSpc>
              <a:spcBef>
                <a:spcPts val="1000"/>
              </a:spcBef>
              <a:spcAft>
                <a:spcPts val="0"/>
              </a:spcAft>
              <a:buClr>
                <a:schemeClr val="accent1"/>
              </a:buClr>
              <a:buFont typeface="Wingdings" pitchFamily="2" charset="2"/>
              <a:buChar char="§"/>
              <a:defRPr sz="1800" kern="1200">
                <a:solidFill>
                  <a:schemeClr val="tx2"/>
                </a:solidFill>
                <a:latin typeface="+mn-lt"/>
                <a:ea typeface="+mn-ea"/>
                <a:cs typeface="+mn-cs"/>
              </a:defRPr>
            </a:lvl1pPr>
            <a:lvl2pPr marL="628650" indent="-17145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US" sz="1400" b="1" dirty="0">
                <a:solidFill>
                  <a:schemeClr val="accent1"/>
                </a:solidFill>
              </a:rPr>
              <a:t>All-in Sustaining Costs Per Gold Ounce</a:t>
            </a:r>
          </a:p>
          <a:p>
            <a:pPr algn="just">
              <a:lnSpc>
                <a:spcPct val="90000"/>
              </a:lnSpc>
              <a:spcBef>
                <a:spcPts val="600"/>
              </a:spcBef>
            </a:pPr>
            <a:r>
              <a:rPr lang="en-US" sz="1200" dirty="0">
                <a:solidFill>
                  <a:schemeClr val="bg2">
                    <a:lumMod val="25000"/>
                  </a:schemeClr>
                </a:solidFill>
              </a:rPr>
              <a:t>The Company has adopted the reporting of “all-in sustaining costs per gold ounce” (“AISC”). AISC include total cash costs, mine site G&amp;A expenses, sustaining capital expenditure, sustaining capitalized stripping costs, reclamation cost accretion and lease payments on the AGM’s mining and service contractor lease agreements per ounce of gold sold.</a:t>
            </a:r>
          </a:p>
        </p:txBody>
      </p:sp>
      <p:pic>
        <p:nvPicPr>
          <p:cNvPr id="32" name="Picture 31">
            <a:extLst>
              <a:ext uri="{FF2B5EF4-FFF2-40B4-BE49-F238E27FC236}">
                <a16:creationId xmlns:a16="http://schemas.microsoft.com/office/drawing/2014/main" id="{00EA3982-9A5C-56E8-93DF-B0427AFF3BA6}"/>
              </a:ext>
            </a:extLst>
          </p:cNvPr>
          <p:cNvPicPr>
            <a:picLocks noChangeAspect="1"/>
          </p:cNvPicPr>
          <p:nvPr/>
        </p:nvPicPr>
        <p:blipFill rotWithShape="1">
          <a:blip r:embed="rId4" cstate="print">
            <a:biLevel thresh="25000"/>
            <a:extLst>
              <a:ext uri="{28A0092B-C50C-407E-A947-70E740481C1C}">
                <a14:useLocalDpi xmlns:a14="http://schemas.microsoft.com/office/drawing/2010/main"/>
              </a:ext>
            </a:extLst>
          </a:blip>
          <a:srcRect/>
          <a:stretch/>
        </p:blipFill>
        <p:spPr>
          <a:xfrm>
            <a:off x="10852484" y="6481046"/>
            <a:ext cx="1039478" cy="237885"/>
          </a:xfrm>
          <a:prstGeom prst="rect">
            <a:avLst/>
          </a:prstGeom>
        </p:spPr>
      </p:pic>
    </p:spTree>
    <p:custDataLst>
      <p:tags r:id="rId1"/>
    </p:custDataLst>
    <p:extLst>
      <p:ext uri="{BB962C8B-B14F-4D97-AF65-F5344CB8AC3E}">
        <p14:creationId xmlns:p14="http://schemas.microsoft.com/office/powerpoint/2010/main" val="360731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EC040-F888-B64D-3657-9E3BCA1E69B5}"/>
            </a:ext>
          </a:extLst>
        </p:cNvPr>
        <p:cNvGrpSpPr/>
        <p:nvPr/>
      </p:nvGrpSpPr>
      <p:grpSpPr>
        <a:xfrm>
          <a:off x="0" y="0"/>
          <a:ext cx="0" cy="0"/>
          <a:chOff x="0" y="0"/>
          <a:chExt cx="0" cy="0"/>
        </a:xfrm>
      </p:grpSpPr>
      <p:sp>
        <p:nvSpPr>
          <p:cNvPr id="43" name="Text Placeholder 6">
            <a:extLst>
              <a:ext uri="{FF2B5EF4-FFF2-40B4-BE49-F238E27FC236}">
                <a16:creationId xmlns:a16="http://schemas.microsoft.com/office/drawing/2014/main" id="{96C452AA-65CB-AF8A-E280-DB1664A97BD5}"/>
              </a:ext>
            </a:extLst>
          </p:cNvPr>
          <p:cNvSpPr txBox="1">
            <a:spLocks/>
          </p:cNvSpPr>
          <p:nvPr/>
        </p:nvSpPr>
        <p:spPr>
          <a:xfrm>
            <a:off x="9046726" y="3035080"/>
            <a:ext cx="2845235" cy="2743150"/>
          </a:xfrm>
          <a:prstGeom prst="rect">
            <a:avLst/>
          </a:prstGeom>
          <a:solidFill>
            <a:srgbClr val="F2F2F2"/>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CA" sz="1400" dirty="0">
              <a:solidFill>
                <a:schemeClr val="bg1"/>
              </a:solidFill>
              <a:latin typeface="+mj-lt"/>
            </a:endParaRPr>
          </a:p>
        </p:txBody>
      </p:sp>
      <p:sp>
        <p:nvSpPr>
          <p:cNvPr id="2" name="Title 1">
            <a:extLst>
              <a:ext uri="{FF2B5EF4-FFF2-40B4-BE49-F238E27FC236}">
                <a16:creationId xmlns:a16="http://schemas.microsoft.com/office/drawing/2014/main" id="{87EAD508-AA3E-6680-550D-88881086CEB4}"/>
              </a:ext>
            </a:extLst>
          </p:cNvPr>
          <p:cNvSpPr>
            <a:spLocks noGrp="1"/>
          </p:cNvSpPr>
          <p:nvPr>
            <p:ph type="title"/>
          </p:nvPr>
        </p:nvSpPr>
        <p:spPr>
          <a:xfrm>
            <a:off x="300038" y="258011"/>
            <a:ext cx="7058848" cy="470652"/>
          </a:xfrm>
        </p:spPr>
        <p:txBody>
          <a:bodyPr/>
          <a:lstStyle/>
          <a:p>
            <a:r>
              <a:rPr lang="en-CA" dirty="0"/>
              <a:t>Corporate Snapshot</a:t>
            </a:r>
          </a:p>
        </p:txBody>
      </p:sp>
      <p:sp>
        <p:nvSpPr>
          <p:cNvPr id="4" name="Slide Number Placeholder 3">
            <a:extLst>
              <a:ext uri="{FF2B5EF4-FFF2-40B4-BE49-F238E27FC236}">
                <a16:creationId xmlns:a16="http://schemas.microsoft.com/office/drawing/2014/main" id="{63936279-AF93-D30D-816E-627F53452F75}"/>
              </a:ext>
            </a:extLst>
          </p:cNvPr>
          <p:cNvSpPr>
            <a:spLocks noGrp="1"/>
          </p:cNvSpPr>
          <p:nvPr>
            <p:ph type="sldNum" sz="quarter" idx="4"/>
          </p:nvPr>
        </p:nvSpPr>
        <p:spPr>
          <a:xfrm>
            <a:off x="300038" y="6498448"/>
            <a:ext cx="309562" cy="203082"/>
          </a:xfrm>
        </p:spPr>
        <p:txBody>
          <a:bodyPr/>
          <a:lstStyle/>
          <a:p>
            <a:fld id="{2CD1318A-339D-4485-8E92-07414A5EFABE}" type="slidenum">
              <a:rPr lang="en-CA" smtClean="0"/>
              <a:pPr/>
              <a:t>4</a:t>
            </a:fld>
            <a:endParaRPr lang="en-CA"/>
          </a:p>
        </p:txBody>
      </p:sp>
      <p:sp>
        <p:nvSpPr>
          <p:cNvPr id="70" name="Text Placeholder 6">
            <a:extLst>
              <a:ext uri="{FF2B5EF4-FFF2-40B4-BE49-F238E27FC236}">
                <a16:creationId xmlns:a16="http://schemas.microsoft.com/office/drawing/2014/main" id="{BC862BEF-3D03-442B-6337-09FCEE45F53C}"/>
              </a:ext>
            </a:extLst>
          </p:cNvPr>
          <p:cNvSpPr txBox="1">
            <a:spLocks/>
          </p:cNvSpPr>
          <p:nvPr/>
        </p:nvSpPr>
        <p:spPr>
          <a:xfrm>
            <a:off x="300038" y="5880395"/>
            <a:ext cx="3487220" cy="481493"/>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lgn="l">
              <a:buFont typeface="+mj-lt"/>
              <a:buAutoNum type="arabicPeriod"/>
            </a:pPr>
            <a:r>
              <a:rPr lang="en-US" sz="1000" dirty="0">
                <a:solidFill>
                  <a:schemeClr val="bg1">
                    <a:lumMod val="65000"/>
                  </a:schemeClr>
                </a:solidFill>
                <a:latin typeface="+mj-lt"/>
              </a:rPr>
              <a:t>As of September 2, 2025</a:t>
            </a:r>
          </a:p>
          <a:p>
            <a:pPr marL="228600" indent="-228600" algn="l">
              <a:buFont typeface="+mj-lt"/>
              <a:buAutoNum type="arabicPeriod"/>
            </a:pPr>
            <a:r>
              <a:rPr lang="en-US" sz="1000" dirty="0">
                <a:solidFill>
                  <a:schemeClr val="bg1">
                    <a:lumMod val="65000"/>
                  </a:schemeClr>
                </a:solidFill>
                <a:latin typeface="+mj-lt"/>
              </a:rPr>
              <a:t>As of June 30, 2025 (unaudited)</a:t>
            </a:r>
          </a:p>
          <a:p>
            <a:pPr marL="228600" indent="-228600" algn="l">
              <a:buFont typeface="+mj-lt"/>
              <a:buAutoNum type="arabicPeriod"/>
            </a:pPr>
            <a:r>
              <a:rPr lang="en-US" sz="1000" dirty="0">
                <a:solidFill>
                  <a:schemeClr val="bg1">
                    <a:lumMod val="65000"/>
                  </a:schemeClr>
                </a:solidFill>
                <a:latin typeface="+mj-lt"/>
              </a:rPr>
              <a:t>As of June 30, 2025, as reported on Nasdaq</a:t>
            </a:r>
          </a:p>
        </p:txBody>
      </p:sp>
      <p:sp>
        <p:nvSpPr>
          <p:cNvPr id="11" name="Text Placeholder 6">
            <a:extLst>
              <a:ext uri="{FF2B5EF4-FFF2-40B4-BE49-F238E27FC236}">
                <a16:creationId xmlns:a16="http://schemas.microsoft.com/office/drawing/2014/main" id="{907DB5E6-317C-90E1-84A3-DE3AD61611CC}"/>
              </a:ext>
            </a:extLst>
          </p:cNvPr>
          <p:cNvSpPr txBox="1">
            <a:spLocks/>
          </p:cNvSpPr>
          <p:nvPr/>
        </p:nvSpPr>
        <p:spPr>
          <a:xfrm>
            <a:off x="3296154" y="5286343"/>
            <a:ext cx="2920679" cy="561843"/>
          </a:xfrm>
          <a:prstGeom prst="rect">
            <a:avLst/>
          </a:prstGeom>
          <a:solidFill>
            <a:schemeClr val="bg1">
              <a:lumMod val="95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b="1" dirty="0">
                <a:solidFill>
                  <a:schemeClr val="bg2">
                    <a:lumMod val="25000"/>
                  </a:schemeClr>
                </a:solidFill>
                <a:latin typeface="+mj-lt"/>
              </a:rPr>
              <a:t>258.4M</a:t>
            </a:r>
          </a:p>
        </p:txBody>
      </p:sp>
      <p:sp>
        <p:nvSpPr>
          <p:cNvPr id="24" name="Text Placeholder 6">
            <a:extLst>
              <a:ext uri="{FF2B5EF4-FFF2-40B4-BE49-F238E27FC236}">
                <a16:creationId xmlns:a16="http://schemas.microsoft.com/office/drawing/2014/main" id="{BDC9AAEB-D04A-29D1-BA99-04054808DEBC}"/>
              </a:ext>
            </a:extLst>
          </p:cNvPr>
          <p:cNvSpPr txBox="1">
            <a:spLocks/>
          </p:cNvSpPr>
          <p:nvPr/>
        </p:nvSpPr>
        <p:spPr>
          <a:xfrm>
            <a:off x="3296155" y="4821950"/>
            <a:ext cx="2920679" cy="394437"/>
          </a:xfrm>
          <a:prstGeom prst="rect">
            <a:avLst/>
          </a:prstGeom>
          <a:solidFill>
            <a:schemeClr val="accent1"/>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sz="1400" dirty="0">
                <a:solidFill>
                  <a:schemeClr val="bg1"/>
                </a:solidFill>
                <a:latin typeface="+mj-lt"/>
              </a:rPr>
              <a:t>Common Shares Outstanding</a:t>
            </a:r>
            <a:r>
              <a:rPr lang="en-CA" sz="1400" baseline="30000" dirty="0">
                <a:solidFill>
                  <a:schemeClr val="bg1"/>
                </a:solidFill>
                <a:latin typeface="+mj-lt"/>
              </a:rPr>
              <a:t>2</a:t>
            </a:r>
          </a:p>
        </p:txBody>
      </p:sp>
      <p:sp>
        <p:nvSpPr>
          <p:cNvPr id="25" name="Text Placeholder 6">
            <a:extLst>
              <a:ext uri="{FF2B5EF4-FFF2-40B4-BE49-F238E27FC236}">
                <a16:creationId xmlns:a16="http://schemas.microsoft.com/office/drawing/2014/main" id="{D5FE2973-BF56-2CA3-E02C-49B646E4266E}"/>
              </a:ext>
            </a:extLst>
          </p:cNvPr>
          <p:cNvSpPr txBox="1">
            <a:spLocks/>
          </p:cNvSpPr>
          <p:nvPr/>
        </p:nvSpPr>
        <p:spPr>
          <a:xfrm>
            <a:off x="300031" y="5286343"/>
            <a:ext cx="2920679" cy="561843"/>
          </a:xfrm>
          <a:prstGeom prst="rect">
            <a:avLst/>
          </a:prstGeom>
          <a:solidFill>
            <a:schemeClr val="bg1">
              <a:lumMod val="95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sz="1600" dirty="0">
                <a:solidFill>
                  <a:schemeClr val="bg2">
                    <a:lumMod val="25000"/>
                  </a:schemeClr>
                </a:solidFill>
                <a:latin typeface="+mj-lt"/>
              </a:rPr>
              <a:t>NYSE American &amp; TSX</a:t>
            </a:r>
          </a:p>
        </p:txBody>
      </p:sp>
      <p:sp>
        <p:nvSpPr>
          <p:cNvPr id="26" name="Text Placeholder 6">
            <a:extLst>
              <a:ext uri="{FF2B5EF4-FFF2-40B4-BE49-F238E27FC236}">
                <a16:creationId xmlns:a16="http://schemas.microsoft.com/office/drawing/2014/main" id="{9B8BF932-B83B-D9B1-17F9-00FBE354FD0A}"/>
              </a:ext>
            </a:extLst>
          </p:cNvPr>
          <p:cNvSpPr txBox="1">
            <a:spLocks/>
          </p:cNvSpPr>
          <p:nvPr/>
        </p:nvSpPr>
        <p:spPr>
          <a:xfrm>
            <a:off x="300033" y="4829329"/>
            <a:ext cx="2920679" cy="394437"/>
          </a:xfrm>
          <a:prstGeom prst="rect">
            <a:avLst/>
          </a:prstGeom>
          <a:solidFill>
            <a:schemeClr val="accent1"/>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sz="1400" dirty="0">
                <a:solidFill>
                  <a:schemeClr val="bg1"/>
                </a:solidFill>
                <a:latin typeface="+mj-lt"/>
              </a:rPr>
              <a:t>Ticker: GAU</a:t>
            </a:r>
          </a:p>
        </p:txBody>
      </p:sp>
      <p:sp>
        <p:nvSpPr>
          <p:cNvPr id="27" name="Text Placeholder 6">
            <a:extLst>
              <a:ext uri="{FF2B5EF4-FFF2-40B4-BE49-F238E27FC236}">
                <a16:creationId xmlns:a16="http://schemas.microsoft.com/office/drawing/2014/main" id="{5B3EEA90-25C0-4D73-F778-A5839C5B5818}"/>
              </a:ext>
            </a:extLst>
          </p:cNvPr>
          <p:cNvSpPr txBox="1">
            <a:spLocks/>
          </p:cNvSpPr>
          <p:nvPr/>
        </p:nvSpPr>
        <p:spPr>
          <a:xfrm>
            <a:off x="3296151" y="4171375"/>
            <a:ext cx="2920679" cy="561843"/>
          </a:xfrm>
          <a:prstGeom prst="rect">
            <a:avLst/>
          </a:prstGeom>
          <a:solidFill>
            <a:schemeClr val="bg1">
              <a:lumMod val="95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b="1" dirty="0">
                <a:solidFill>
                  <a:schemeClr val="bg2">
                    <a:lumMod val="25000"/>
                  </a:schemeClr>
                </a:solidFill>
                <a:latin typeface="+mj-lt"/>
              </a:rPr>
              <a:t>$2.31</a:t>
            </a:r>
          </a:p>
        </p:txBody>
      </p:sp>
      <p:sp>
        <p:nvSpPr>
          <p:cNvPr id="28" name="Text Placeholder 6">
            <a:extLst>
              <a:ext uri="{FF2B5EF4-FFF2-40B4-BE49-F238E27FC236}">
                <a16:creationId xmlns:a16="http://schemas.microsoft.com/office/drawing/2014/main" id="{EE03FAEF-44C5-6FDD-859F-DFBFF3B1158F}"/>
              </a:ext>
            </a:extLst>
          </p:cNvPr>
          <p:cNvSpPr txBox="1">
            <a:spLocks/>
          </p:cNvSpPr>
          <p:nvPr/>
        </p:nvSpPr>
        <p:spPr>
          <a:xfrm>
            <a:off x="3296151" y="3740268"/>
            <a:ext cx="2920679" cy="394437"/>
          </a:xfrm>
          <a:prstGeom prst="rect">
            <a:avLst/>
          </a:prstGeom>
          <a:solidFill>
            <a:schemeClr val="accent1"/>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400" dirty="0">
                <a:solidFill>
                  <a:schemeClr val="bg1"/>
                </a:solidFill>
                <a:latin typeface="+mj-lt"/>
              </a:rPr>
              <a:t>Closing Price (NYSE: GAU)</a:t>
            </a:r>
            <a:r>
              <a:rPr lang="en-US" sz="1400" baseline="30000" dirty="0">
                <a:solidFill>
                  <a:schemeClr val="bg1"/>
                </a:solidFill>
                <a:latin typeface="+mj-lt"/>
              </a:rPr>
              <a:t>1</a:t>
            </a:r>
          </a:p>
        </p:txBody>
      </p:sp>
      <p:sp>
        <p:nvSpPr>
          <p:cNvPr id="29" name="Text Placeholder 6">
            <a:extLst>
              <a:ext uri="{FF2B5EF4-FFF2-40B4-BE49-F238E27FC236}">
                <a16:creationId xmlns:a16="http://schemas.microsoft.com/office/drawing/2014/main" id="{264B60DB-03BD-2D2F-FF84-15C8722D5DDD}"/>
              </a:ext>
            </a:extLst>
          </p:cNvPr>
          <p:cNvSpPr txBox="1">
            <a:spLocks/>
          </p:cNvSpPr>
          <p:nvPr/>
        </p:nvSpPr>
        <p:spPr>
          <a:xfrm>
            <a:off x="3296152" y="3074867"/>
            <a:ext cx="2920679" cy="561843"/>
          </a:xfrm>
          <a:prstGeom prst="rect">
            <a:avLst/>
          </a:prstGeom>
          <a:solidFill>
            <a:schemeClr val="bg1">
              <a:lumMod val="95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sz="1600" b="1" dirty="0">
                <a:solidFill>
                  <a:schemeClr val="bg2">
                    <a:lumMod val="25000"/>
                  </a:schemeClr>
                </a:solidFill>
                <a:latin typeface="+mj-lt"/>
              </a:rPr>
              <a:t>$597M</a:t>
            </a:r>
          </a:p>
        </p:txBody>
      </p:sp>
      <p:sp>
        <p:nvSpPr>
          <p:cNvPr id="30" name="Text Placeholder 6">
            <a:extLst>
              <a:ext uri="{FF2B5EF4-FFF2-40B4-BE49-F238E27FC236}">
                <a16:creationId xmlns:a16="http://schemas.microsoft.com/office/drawing/2014/main" id="{9B2C4215-F9E7-98AB-46E4-A70D7A6DE5B6}"/>
              </a:ext>
            </a:extLst>
          </p:cNvPr>
          <p:cNvSpPr txBox="1">
            <a:spLocks/>
          </p:cNvSpPr>
          <p:nvPr/>
        </p:nvSpPr>
        <p:spPr>
          <a:xfrm>
            <a:off x="3296153" y="2629761"/>
            <a:ext cx="2920679" cy="394437"/>
          </a:xfrm>
          <a:prstGeom prst="rect">
            <a:avLst/>
          </a:prstGeom>
          <a:solidFill>
            <a:schemeClr val="accent1"/>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sz="1400" dirty="0">
                <a:solidFill>
                  <a:schemeClr val="bg1"/>
                </a:solidFill>
                <a:latin typeface="+mj-lt"/>
              </a:rPr>
              <a:t>Market Cap</a:t>
            </a:r>
            <a:r>
              <a:rPr lang="en-CA" sz="1400" baseline="30000" dirty="0">
                <a:solidFill>
                  <a:schemeClr val="bg1"/>
                </a:solidFill>
                <a:latin typeface="+mj-lt"/>
              </a:rPr>
              <a:t>1</a:t>
            </a:r>
          </a:p>
        </p:txBody>
      </p:sp>
      <p:sp>
        <p:nvSpPr>
          <p:cNvPr id="31" name="Text Placeholder 6">
            <a:extLst>
              <a:ext uri="{FF2B5EF4-FFF2-40B4-BE49-F238E27FC236}">
                <a16:creationId xmlns:a16="http://schemas.microsoft.com/office/drawing/2014/main" id="{2E4CD4DF-7D87-14C1-B9F4-B3DD606E6E29}"/>
              </a:ext>
            </a:extLst>
          </p:cNvPr>
          <p:cNvSpPr txBox="1">
            <a:spLocks/>
          </p:cNvSpPr>
          <p:nvPr/>
        </p:nvSpPr>
        <p:spPr>
          <a:xfrm>
            <a:off x="300034" y="4164748"/>
            <a:ext cx="2920679" cy="561843"/>
          </a:xfrm>
          <a:prstGeom prst="rect">
            <a:avLst/>
          </a:prstGeom>
          <a:solidFill>
            <a:schemeClr val="bg1">
              <a:lumMod val="95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b="1" dirty="0">
                <a:solidFill>
                  <a:schemeClr val="bg2">
                    <a:lumMod val="25000"/>
                  </a:schemeClr>
                </a:solidFill>
                <a:latin typeface="+mj-lt"/>
              </a:rPr>
              <a:t>$115 M</a:t>
            </a:r>
            <a:r>
              <a:rPr lang="en-CA" dirty="0">
                <a:solidFill>
                  <a:schemeClr val="bg2">
                    <a:lumMod val="25000"/>
                  </a:schemeClr>
                </a:solidFill>
                <a:latin typeface="+mj-lt"/>
              </a:rPr>
              <a:t> </a:t>
            </a:r>
            <a:r>
              <a:rPr lang="en-CA" sz="1600" dirty="0">
                <a:solidFill>
                  <a:schemeClr val="bg2">
                    <a:lumMod val="25000"/>
                  </a:schemeClr>
                </a:solidFill>
                <a:latin typeface="+mj-lt"/>
              </a:rPr>
              <a:t>(no debt)</a:t>
            </a:r>
            <a:endParaRPr lang="en-CA" dirty="0">
              <a:solidFill>
                <a:schemeClr val="bg2">
                  <a:lumMod val="25000"/>
                </a:schemeClr>
              </a:solidFill>
              <a:latin typeface="+mj-lt"/>
            </a:endParaRPr>
          </a:p>
        </p:txBody>
      </p:sp>
      <p:sp>
        <p:nvSpPr>
          <p:cNvPr id="32" name="Text Placeholder 6">
            <a:extLst>
              <a:ext uri="{FF2B5EF4-FFF2-40B4-BE49-F238E27FC236}">
                <a16:creationId xmlns:a16="http://schemas.microsoft.com/office/drawing/2014/main" id="{C3994EAC-848F-3E71-4BC3-B3B28D5579AB}"/>
              </a:ext>
            </a:extLst>
          </p:cNvPr>
          <p:cNvSpPr txBox="1">
            <a:spLocks/>
          </p:cNvSpPr>
          <p:nvPr/>
        </p:nvSpPr>
        <p:spPr>
          <a:xfrm>
            <a:off x="300034" y="3741340"/>
            <a:ext cx="2920679" cy="394437"/>
          </a:xfrm>
          <a:prstGeom prst="rect">
            <a:avLst/>
          </a:prstGeom>
          <a:solidFill>
            <a:schemeClr val="accent1"/>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400" dirty="0">
                <a:solidFill>
                  <a:schemeClr val="bg1"/>
                </a:solidFill>
                <a:latin typeface="+mj-lt"/>
              </a:rPr>
              <a:t>Cash Balance</a:t>
            </a:r>
            <a:r>
              <a:rPr lang="en-US" sz="1400" baseline="30000" dirty="0">
                <a:solidFill>
                  <a:schemeClr val="bg1"/>
                </a:solidFill>
                <a:latin typeface="+mj-lt"/>
              </a:rPr>
              <a:t>2</a:t>
            </a:r>
          </a:p>
        </p:txBody>
      </p:sp>
      <p:sp>
        <p:nvSpPr>
          <p:cNvPr id="33" name="Text Placeholder 6">
            <a:extLst>
              <a:ext uri="{FF2B5EF4-FFF2-40B4-BE49-F238E27FC236}">
                <a16:creationId xmlns:a16="http://schemas.microsoft.com/office/drawing/2014/main" id="{73BFF5E9-697D-2BC3-E292-4568AA5A5894}"/>
              </a:ext>
            </a:extLst>
          </p:cNvPr>
          <p:cNvSpPr txBox="1">
            <a:spLocks/>
          </p:cNvSpPr>
          <p:nvPr/>
        </p:nvSpPr>
        <p:spPr>
          <a:xfrm>
            <a:off x="300035" y="3067289"/>
            <a:ext cx="2920679" cy="561843"/>
          </a:xfrm>
          <a:prstGeom prst="rect">
            <a:avLst/>
          </a:prstGeom>
          <a:solidFill>
            <a:schemeClr val="bg1">
              <a:lumMod val="95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e-DE" sz="1600" b="1" dirty="0">
                <a:solidFill>
                  <a:schemeClr val="bg2">
                    <a:lumMod val="25000"/>
                  </a:schemeClr>
                </a:solidFill>
                <a:latin typeface="+mj-lt"/>
              </a:rPr>
              <a:t>90% interest </a:t>
            </a:r>
            <a:r>
              <a:rPr lang="de-DE" sz="1600" dirty="0">
                <a:solidFill>
                  <a:schemeClr val="bg2">
                    <a:lumMod val="25000"/>
                  </a:schemeClr>
                </a:solidFill>
                <a:latin typeface="+mj-lt"/>
              </a:rPr>
              <a:t>in Asanko</a:t>
            </a:r>
          </a:p>
          <a:p>
            <a:pPr>
              <a:lnSpc>
                <a:spcPct val="100000"/>
              </a:lnSpc>
            </a:pPr>
            <a:r>
              <a:rPr lang="de-DE" sz="1600" dirty="0">
                <a:solidFill>
                  <a:schemeClr val="bg2">
                    <a:lumMod val="25000"/>
                  </a:schemeClr>
                </a:solidFill>
                <a:latin typeface="+mj-lt"/>
              </a:rPr>
              <a:t>Gold Mine, Ghana</a:t>
            </a:r>
          </a:p>
        </p:txBody>
      </p:sp>
      <p:sp>
        <p:nvSpPr>
          <p:cNvPr id="34" name="Text Placeholder 6">
            <a:extLst>
              <a:ext uri="{FF2B5EF4-FFF2-40B4-BE49-F238E27FC236}">
                <a16:creationId xmlns:a16="http://schemas.microsoft.com/office/drawing/2014/main" id="{BCF0202E-F9A5-C2E7-8E2A-34978F230078}"/>
              </a:ext>
            </a:extLst>
          </p:cNvPr>
          <p:cNvSpPr txBox="1">
            <a:spLocks/>
          </p:cNvSpPr>
          <p:nvPr/>
        </p:nvSpPr>
        <p:spPr>
          <a:xfrm>
            <a:off x="300036" y="2640282"/>
            <a:ext cx="2920679" cy="394437"/>
          </a:xfrm>
          <a:prstGeom prst="rect">
            <a:avLst/>
          </a:prstGeom>
          <a:solidFill>
            <a:schemeClr val="accent1"/>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400" dirty="0">
                <a:solidFill>
                  <a:schemeClr val="bg1"/>
                </a:solidFill>
                <a:latin typeface="+mj-lt"/>
              </a:rPr>
              <a:t>Operating Asset</a:t>
            </a:r>
          </a:p>
        </p:txBody>
      </p:sp>
      <p:graphicFrame>
        <p:nvGraphicFramePr>
          <p:cNvPr id="35" name="Table 17">
            <a:extLst>
              <a:ext uri="{FF2B5EF4-FFF2-40B4-BE49-F238E27FC236}">
                <a16:creationId xmlns:a16="http://schemas.microsoft.com/office/drawing/2014/main" id="{F5894000-F4E2-A834-FD1D-CD8735DAC676}"/>
              </a:ext>
            </a:extLst>
          </p:cNvPr>
          <p:cNvGraphicFramePr>
            <a:graphicFrameLocks noGrp="1"/>
          </p:cNvGraphicFramePr>
          <p:nvPr/>
        </p:nvGraphicFramePr>
        <p:xfrm>
          <a:off x="6292277" y="2640645"/>
          <a:ext cx="2679008" cy="3137585"/>
        </p:xfrm>
        <a:graphic>
          <a:graphicData uri="http://schemas.openxmlformats.org/drawingml/2006/table">
            <a:tbl>
              <a:tblPr firstRow="1" bandRow="1">
                <a:tableStyleId>{5C22544A-7EE6-4342-B048-85BDC9FD1C3A}</a:tableStyleId>
              </a:tblPr>
              <a:tblGrid>
                <a:gridCol w="1790805">
                  <a:extLst>
                    <a:ext uri="{9D8B030D-6E8A-4147-A177-3AD203B41FA5}">
                      <a16:colId xmlns:a16="http://schemas.microsoft.com/office/drawing/2014/main" val="3056537711"/>
                    </a:ext>
                  </a:extLst>
                </a:gridCol>
                <a:gridCol w="888203">
                  <a:extLst>
                    <a:ext uri="{9D8B030D-6E8A-4147-A177-3AD203B41FA5}">
                      <a16:colId xmlns:a16="http://schemas.microsoft.com/office/drawing/2014/main" val="2827373929"/>
                    </a:ext>
                  </a:extLst>
                </a:gridCol>
              </a:tblGrid>
              <a:tr h="394385">
                <a:tc gridSpan="2">
                  <a:txBody>
                    <a:bodyPr/>
                    <a:lstStyle/>
                    <a:p>
                      <a:pPr marL="0" indent="0" algn="ctr" defTabSz="914400" rtl="0" eaLnBrk="1" latinLnBrk="0" hangingPunct="1">
                        <a:lnSpc>
                          <a:spcPct val="90000"/>
                        </a:lnSpc>
                        <a:spcBef>
                          <a:spcPts val="0"/>
                        </a:spcBef>
                        <a:buFont typeface="Arial" panose="020B0604020202020204" pitchFamily="34" charset="0"/>
                        <a:buNone/>
                      </a:pPr>
                      <a:r>
                        <a:rPr lang="en-CA" sz="1400" b="0" kern="1200" dirty="0">
                          <a:solidFill>
                            <a:schemeClr val="bg1"/>
                          </a:solidFill>
                          <a:latin typeface="+mj-lt"/>
                          <a:ea typeface="+mn-ea"/>
                          <a:cs typeface="+mn-cs"/>
                        </a:rPr>
                        <a:t>Ownership</a:t>
                      </a:r>
                      <a:r>
                        <a:rPr lang="en-CA" sz="1400" b="0" kern="1200" baseline="30000" dirty="0">
                          <a:solidFill>
                            <a:schemeClr val="bg1"/>
                          </a:solidFill>
                          <a:latin typeface="+mj-lt"/>
                          <a:ea typeface="+mn-ea"/>
                          <a:cs typeface="+mn-cs"/>
                        </a:rPr>
                        <a:t>3</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CA" sz="14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3167358157"/>
                  </a:ext>
                </a:extLst>
              </a:tr>
              <a:tr h="0">
                <a:tc>
                  <a:txBody>
                    <a:bodyPr/>
                    <a:lstStyle/>
                    <a:p>
                      <a:r>
                        <a:rPr lang="en-CA" sz="1400" dirty="0">
                          <a:solidFill>
                            <a:schemeClr val="tx2">
                              <a:lumMod val="50000"/>
                            </a:schemeClr>
                          </a:solidFill>
                          <a:latin typeface="+mn-lt"/>
                        </a:rPr>
                        <a:t>Gold Fields Ltd</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CA" sz="1400" b="1" dirty="0">
                          <a:solidFill>
                            <a:schemeClr val="accent1"/>
                          </a:solidFill>
                          <a:latin typeface="+mn-lt"/>
                        </a:rPr>
                        <a:t>19.58%</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99803238"/>
                  </a:ext>
                </a:extLst>
              </a:tr>
              <a:tr h="0">
                <a:tc>
                  <a:txBody>
                    <a:bodyPr/>
                    <a:lstStyle/>
                    <a:p>
                      <a:r>
                        <a:rPr lang="en-CA" sz="1400" dirty="0">
                          <a:solidFill>
                            <a:schemeClr val="tx2">
                              <a:lumMod val="50000"/>
                            </a:schemeClr>
                          </a:solidFill>
                          <a:latin typeface="+mn-lt"/>
                        </a:rPr>
                        <a:t>Equinox Partners LLP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CA" sz="1400" b="1" dirty="0">
                          <a:solidFill>
                            <a:schemeClr val="accent1"/>
                          </a:solidFill>
                          <a:latin typeface="+mn-lt"/>
                        </a:rPr>
                        <a:t>11.25%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11639569"/>
                  </a:ext>
                </a:extLst>
              </a:tr>
              <a:tr h="0">
                <a:tc>
                  <a:txBody>
                    <a:bodyPr/>
                    <a:lstStyle/>
                    <a:p>
                      <a:r>
                        <a:rPr lang="en-CA" sz="1400" dirty="0">
                          <a:solidFill>
                            <a:schemeClr val="tx2">
                              <a:lumMod val="50000"/>
                            </a:schemeClr>
                          </a:solidFill>
                          <a:latin typeface="+mn-lt"/>
                        </a:rPr>
                        <a:t>Donald Smith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CA" sz="1400" b="1" dirty="0">
                          <a:solidFill>
                            <a:schemeClr val="accent1"/>
                          </a:solidFill>
                          <a:latin typeface="+mn-lt"/>
                        </a:rPr>
                        <a:t>9.96%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54729737"/>
                  </a:ext>
                </a:extLst>
              </a:tr>
              <a:tr h="0">
                <a:tc>
                  <a:txBody>
                    <a:bodyPr/>
                    <a:lstStyle/>
                    <a:p>
                      <a:r>
                        <a:rPr lang="en-CA" sz="1400" dirty="0" err="1">
                          <a:solidFill>
                            <a:schemeClr val="tx2">
                              <a:lumMod val="50000"/>
                            </a:schemeClr>
                          </a:solidFill>
                          <a:latin typeface="+mn-lt"/>
                        </a:rPr>
                        <a:t>Ruffer</a:t>
                      </a:r>
                      <a:r>
                        <a:rPr lang="en-CA" sz="1400" dirty="0">
                          <a:solidFill>
                            <a:schemeClr val="tx2">
                              <a:lumMod val="50000"/>
                            </a:schemeClr>
                          </a:solidFill>
                          <a:latin typeface="+mn-lt"/>
                        </a:rPr>
                        <a:t> LLP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CA" sz="1400" b="1" dirty="0">
                          <a:solidFill>
                            <a:schemeClr val="accent1"/>
                          </a:solidFill>
                          <a:latin typeface="+mn-lt"/>
                        </a:rPr>
                        <a:t>7.35%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24832884"/>
                  </a:ext>
                </a:extLst>
              </a:tr>
              <a:tr h="0">
                <a:tc>
                  <a:txBody>
                    <a:bodyPr/>
                    <a:lstStyle/>
                    <a:p>
                      <a:r>
                        <a:rPr lang="en-CA" sz="1400" dirty="0">
                          <a:solidFill>
                            <a:schemeClr val="tx2">
                              <a:lumMod val="50000"/>
                            </a:schemeClr>
                          </a:solidFill>
                          <a:latin typeface="+mn-lt"/>
                        </a:rPr>
                        <a:t>Sun Valley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CA" sz="1400" b="1" dirty="0">
                          <a:solidFill>
                            <a:schemeClr val="accent1"/>
                          </a:solidFill>
                          <a:latin typeface="+mn-lt"/>
                        </a:rPr>
                        <a:t>4.77%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68831308"/>
                  </a:ext>
                </a:extLst>
              </a:tr>
              <a:tr h="0">
                <a:tc>
                  <a:txBody>
                    <a:bodyPr/>
                    <a:lstStyle/>
                    <a:p>
                      <a:r>
                        <a:rPr lang="en-CA" sz="1400" dirty="0" err="1">
                          <a:solidFill>
                            <a:schemeClr val="tx2">
                              <a:lumMod val="50000"/>
                            </a:schemeClr>
                          </a:solidFill>
                          <a:latin typeface="+mn-lt"/>
                        </a:rPr>
                        <a:t>Konwave</a:t>
                      </a:r>
                      <a:endParaRPr lang="en-CA" sz="1400" dirty="0">
                        <a:solidFill>
                          <a:schemeClr val="tx2">
                            <a:lumMod val="50000"/>
                          </a:schemeClr>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CA" sz="1400" b="1" dirty="0">
                          <a:solidFill>
                            <a:schemeClr val="accent1"/>
                          </a:solidFill>
                          <a:latin typeface="+mn-lt"/>
                        </a:rPr>
                        <a:t>3.32%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00279581"/>
                  </a:ext>
                </a:extLst>
              </a:tr>
              <a:tr h="0">
                <a:tc>
                  <a:txBody>
                    <a:bodyPr/>
                    <a:lstStyle/>
                    <a:p>
                      <a:r>
                        <a:rPr lang="en-CA" sz="1400" dirty="0">
                          <a:solidFill>
                            <a:schemeClr val="tx2">
                              <a:lumMod val="50000"/>
                            </a:schemeClr>
                          </a:solidFill>
                          <a:latin typeface="+mn-lt"/>
                        </a:rPr>
                        <a:t>Goldman Sachs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CA" sz="1400" b="1" dirty="0">
                          <a:solidFill>
                            <a:schemeClr val="accent1"/>
                          </a:solidFill>
                          <a:latin typeface="+mn-lt"/>
                        </a:rPr>
                        <a:t>3.21%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88763779"/>
                  </a:ext>
                </a:extLst>
              </a:tr>
              <a:tr h="0">
                <a:tc>
                  <a:txBody>
                    <a:bodyPr/>
                    <a:lstStyle/>
                    <a:p>
                      <a:r>
                        <a:rPr lang="en-CA" sz="1400" dirty="0">
                          <a:solidFill>
                            <a:schemeClr val="tx2">
                              <a:lumMod val="50000"/>
                            </a:schemeClr>
                          </a:solidFill>
                          <a:latin typeface="+mn-lt"/>
                        </a:rPr>
                        <a:t>Zijin Mining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CA" sz="1400" b="1" dirty="0">
                          <a:solidFill>
                            <a:schemeClr val="accent1"/>
                          </a:solidFill>
                          <a:latin typeface="+mn-lt"/>
                        </a:rPr>
                        <a:t>3.07%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80596386"/>
                  </a:ext>
                </a:extLst>
              </a:tr>
              <a:tr h="0">
                <a:tc>
                  <a:txBody>
                    <a:bodyPr/>
                    <a:lstStyle/>
                    <a:p>
                      <a:r>
                        <a:rPr lang="en-CA" sz="1400" dirty="0">
                          <a:solidFill>
                            <a:schemeClr val="tx2">
                              <a:lumMod val="50000"/>
                            </a:schemeClr>
                          </a:solidFill>
                          <a:latin typeface="+mn-lt"/>
                        </a:rPr>
                        <a:t>Franklin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CA" sz="1400" b="1" dirty="0">
                          <a:solidFill>
                            <a:schemeClr val="accent1"/>
                          </a:solidFill>
                          <a:latin typeface="+mn-lt"/>
                        </a:rPr>
                        <a:t>2.91%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7164035"/>
                  </a:ext>
                </a:extLst>
              </a:tr>
            </a:tbl>
          </a:graphicData>
        </a:graphic>
      </p:graphicFrame>
      <p:graphicFrame>
        <p:nvGraphicFramePr>
          <p:cNvPr id="40" name="Chart 39">
            <a:extLst>
              <a:ext uri="{FF2B5EF4-FFF2-40B4-BE49-F238E27FC236}">
                <a16:creationId xmlns:a16="http://schemas.microsoft.com/office/drawing/2014/main" id="{B7A67C47-7085-F986-DF4A-78992ACC3990}"/>
              </a:ext>
            </a:extLst>
          </p:cNvPr>
          <p:cNvGraphicFramePr/>
          <p:nvPr/>
        </p:nvGraphicFramePr>
        <p:xfrm>
          <a:off x="9094929" y="3201968"/>
          <a:ext cx="2648548" cy="2409373"/>
        </p:xfrm>
        <a:graphic>
          <a:graphicData uri="http://schemas.openxmlformats.org/drawingml/2006/chart">
            <c:chart xmlns:c="http://schemas.openxmlformats.org/drawingml/2006/chart" xmlns:r="http://schemas.openxmlformats.org/officeDocument/2006/relationships" r:id="rId3"/>
          </a:graphicData>
        </a:graphic>
      </p:graphicFrame>
      <p:sp>
        <p:nvSpPr>
          <p:cNvPr id="42" name="Text Placeholder 6">
            <a:extLst>
              <a:ext uri="{FF2B5EF4-FFF2-40B4-BE49-F238E27FC236}">
                <a16:creationId xmlns:a16="http://schemas.microsoft.com/office/drawing/2014/main" id="{D1AB4F01-FDEA-37EB-B4B3-7B5EBCFE8C3D}"/>
              </a:ext>
            </a:extLst>
          </p:cNvPr>
          <p:cNvSpPr txBox="1">
            <a:spLocks/>
          </p:cNvSpPr>
          <p:nvPr/>
        </p:nvSpPr>
        <p:spPr>
          <a:xfrm>
            <a:off x="9046726" y="2640643"/>
            <a:ext cx="2845235" cy="394437"/>
          </a:xfrm>
          <a:prstGeom prst="rect">
            <a:avLst/>
          </a:prstGeom>
          <a:solidFill>
            <a:schemeClr val="accent1"/>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sz="1400" dirty="0">
                <a:solidFill>
                  <a:schemeClr val="bg1"/>
                </a:solidFill>
                <a:latin typeface="+mj-lt"/>
              </a:rPr>
              <a:t>Ownership Breakdown</a:t>
            </a:r>
          </a:p>
        </p:txBody>
      </p:sp>
      <p:sp>
        <p:nvSpPr>
          <p:cNvPr id="44" name="Text Placeholder 6">
            <a:extLst>
              <a:ext uri="{FF2B5EF4-FFF2-40B4-BE49-F238E27FC236}">
                <a16:creationId xmlns:a16="http://schemas.microsoft.com/office/drawing/2014/main" id="{59CAF99F-88DD-5470-2F7E-711CBB2D9457}"/>
              </a:ext>
            </a:extLst>
          </p:cNvPr>
          <p:cNvSpPr txBox="1">
            <a:spLocks/>
          </p:cNvSpPr>
          <p:nvPr/>
        </p:nvSpPr>
        <p:spPr>
          <a:xfrm>
            <a:off x="9046725" y="5880395"/>
            <a:ext cx="2845235" cy="481493"/>
          </a:xfrm>
          <a:prstGeom prst="rect">
            <a:avLst/>
          </a:prstGeom>
          <a:noFill/>
        </p:spPr>
        <p:txBody>
          <a:bodyPr vert="horz" lIns="91440" tIns="45720" rIns="91440" bIns="45720" numCol="2"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lgn="l">
              <a:buFont typeface="Arial" panose="020B0604020202020204" pitchFamily="34" charset="0"/>
              <a:buChar char="•"/>
            </a:pPr>
            <a:r>
              <a:rPr lang="en-US" sz="1000" dirty="0">
                <a:solidFill>
                  <a:schemeClr val="bg2">
                    <a:lumMod val="25000"/>
                  </a:schemeClr>
                </a:solidFill>
                <a:latin typeface="+mj-lt"/>
              </a:rPr>
              <a:t>Retail</a:t>
            </a:r>
          </a:p>
          <a:p>
            <a:pPr marL="228600" indent="-228600" algn="l">
              <a:buFont typeface="Arial" panose="020B0604020202020204" pitchFamily="34" charset="0"/>
              <a:buChar char="•"/>
            </a:pPr>
            <a:r>
              <a:rPr lang="en-US" sz="1000" dirty="0">
                <a:solidFill>
                  <a:schemeClr val="bg2">
                    <a:lumMod val="25000"/>
                  </a:schemeClr>
                </a:solidFill>
                <a:latin typeface="+mj-lt"/>
              </a:rPr>
              <a:t>Gold Fields</a:t>
            </a:r>
          </a:p>
          <a:p>
            <a:pPr marL="228600" indent="-228600" algn="l">
              <a:buFont typeface="Arial" panose="020B0604020202020204" pitchFamily="34" charset="0"/>
              <a:buChar char="•"/>
            </a:pPr>
            <a:r>
              <a:rPr lang="en-US" sz="1000" dirty="0">
                <a:solidFill>
                  <a:schemeClr val="bg2">
                    <a:lumMod val="25000"/>
                  </a:schemeClr>
                </a:solidFill>
                <a:latin typeface="+mj-lt"/>
              </a:rPr>
              <a:t>Institutional</a:t>
            </a:r>
          </a:p>
          <a:p>
            <a:pPr marL="228600" indent="-228600" algn="l">
              <a:buFont typeface="Arial" panose="020B0604020202020204" pitchFamily="34" charset="0"/>
              <a:buChar char="•"/>
            </a:pPr>
            <a:r>
              <a:rPr lang="en-US" sz="1000" dirty="0">
                <a:solidFill>
                  <a:schemeClr val="bg2">
                    <a:lumMod val="25000"/>
                  </a:schemeClr>
                </a:solidFill>
                <a:latin typeface="+mj-lt"/>
              </a:rPr>
              <a:t>Equinox</a:t>
            </a:r>
          </a:p>
        </p:txBody>
      </p:sp>
      <p:sp>
        <p:nvSpPr>
          <p:cNvPr id="55" name="Text Placeholder 6">
            <a:extLst>
              <a:ext uri="{FF2B5EF4-FFF2-40B4-BE49-F238E27FC236}">
                <a16:creationId xmlns:a16="http://schemas.microsoft.com/office/drawing/2014/main" id="{8117597B-4220-D420-E8EA-46ADE390D89C}"/>
              </a:ext>
            </a:extLst>
          </p:cNvPr>
          <p:cNvSpPr txBox="1">
            <a:spLocks/>
          </p:cNvSpPr>
          <p:nvPr/>
        </p:nvSpPr>
        <p:spPr>
          <a:xfrm>
            <a:off x="9094814" y="5999792"/>
            <a:ext cx="89768" cy="89414"/>
          </a:xfrm>
          <a:prstGeom prst="rect">
            <a:avLst/>
          </a:prstGeom>
          <a:solidFill>
            <a:schemeClr val="accent1"/>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CA" sz="1400" dirty="0">
              <a:solidFill>
                <a:schemeClr val="bg1"/>
              </a:solidFill>
              <a:latin typeface="+mj-lt"/>
            </a:endParaRPr>
          </a:p>
        </p:txBody>
      </p:sp>
      <p:sp>
        <p:nvSpPr>
          <p:cNvPr id="56" name="Text Placeholder 6">
            <a:extLst>
              <a:ext uri="{FF2B5EF4-FFF2-40B4-BE49-F238E27FC236}">
                <a16:creationId xmlns:a16="http://schemas.microsoft.com/office/drawing/2014/main" id="{A46FCB87-E86C-D752-CE39-CE7441412B18}"/>
              </a:ext>
            </a:extLst>
          </p:cNvPr>
          <p:cNvSpPr txBox="1">
            <a:spLocks/>
          </p:cNvSpPr>
          <p:nvPr/>
        </p:nvSpPr>
        <p:spPr>
          <a:xfrm>
            <a:off x="9094814" y="6145397"/>
            <a:ext cx="89768" cy="89414"/>
          </a:xfrm>
          <a:prstGeom prst="rect">
            <a:avLst/>
          </a:prstGeom>
          <a:solidFill>
            <a:schemeClr val="accent2"/>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CA" sz="1400" dirty="0">
              <a:solidFill>
                <a:schemeClr val="bg1"/>
              </a:solidFill>
              <a:latin typeface="+mj-lt"/>
            </a:endParaRPr>
          </a:p>
        </p:txBody>
      </p:sp>
      <p:sp>
        <p:nvSpPr>
          <p:cNvPr id="57" name="Text Placeholder 6">
            <a:extLst>
              <a:ext uri="{FF2B5EF4-FFF2-40B4-BE49-F238E27FC236}">
                <a16:creationId xmlns:a16="http://schemas.microsoft.com/office/drawing/2014/main" id="{CF3DB377-2616-4EEE-5DD0-9B41F63D7FA7}"/>
              </a:ext>
            </a:extLst>
          </p:cNvPr>
          <p:cNvSpPr txBox="1">
            <a:spLocks/>
          </p:cNvSpPr>
          <p:nvPr/>
        </p:nvSpPr>
        <p:spPr>
          <a:xfrm>
            <a:off x="10463670" y="5999792"/>
            <a:ext cx="89768" cy="89414"/>
          </a:xfrm>
          <a:prstGeom prst="rect">
            <a:avLst/>
          </a:prstGeom>
          <a:solidFill>
            <a:schemeClr val="bg2">
              <a:lumMod val="25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CA" sz="1400" dirty="0">
              <a:solidFill>
                <a:schemeClr val="bg1"/>
              </a:solidFill>
              <a:latin typeface="+mj-lt"/>
            </a:endParaRPr>
          </a:p>
        </p:txBody>
      </p:sp>
      <p:sp>
        <p:nvSpPr>
          <p:cNvPr id="60" name="Text Placeholder 6">
            <a:extLst>
              <a:ext uri="{FF2B5EF4-FFF2-40B4-BE49-F238E27FC236}">
                <a16:creationId xmlns:a16="http://schemas.microsoft.com/office/drawing/2014/main" id="{3064EEB8-0F5C-CA81-D13F-8AFB4017DF5C}"/>
              </a:ext>
            </a:extLst>
          </p:cNvPr>
          <p:cNvSpPr txBox="1">
            <a:spLocks/>
          </p:cNvSpPr>
          <p:nvPr/>
        </p:nvSpPr>
        <p:spPr>
          <a:xfrm>
            <a:off x="10463670" y="6145397"/>
            <a:ext cx="89768" cy="89414"/>
          </a:xfrm>
          <a:prstGeom prst="rect">
            <a:avLst/>
          </a:prstGeom>
          <a:solidFill>
            <a:schemeClr val="accent6"/>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CA" sz="1400" dirty="0">
              <a:solidFill>
                <a:schemeClr val="bg1"/>
              </a:solidFill>
              <a:latin typeface="+mj-lt"/>
            </a:endParaRPr>
          </a:p>
        </p:txBody>
      </p:sp>
      <p:pic>
        <p:nvPicPr>
          <p:cNvPr id="64" name="Picture 63">
            <a:extLst>
              <a:ext uri="{FF2B5EF4-FFF2-40B4-BE49-F238E27FC236}">
                <a16:creationId xmlns:a16="http://schemas.microsoft.com/office/drawing/2014/main" id="{534AE655-063C-7987-4B5C-8EA2B89EBD7B}"/>
              </a:ext>
            </a:extLst>
          </p:cNvPr>
          <p:cNvPicPr>
            <a:picLocks noChangeAspect="1"/>
          </p:cNvPicPr>
          <p:nvPr/>
        </p:nvPicPr>
        <p:blipFill rotWithShape="1">
          <a:blip r:embed="rId4" cstate="email">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l="323" t="65934" r="323" b="20122"/>
          <a:stretch/>
        </p:blipFill>
        <p:spPr>
          <a:xfrm>
            <a:off x="300038" y="1229331"/>
            <a:ext cx="11591924" cy="1360230"/>
          </a:xfrm>
          <a:prstGeom prst="rect">
            <a:avLst/>
          </a:prstGeom>
        </p:spPr>
      </p:pic>
      <p:grpSp>
        <p:nvGrpSpPr>
          <p:cNvPr id="96" name="Group 95">
            <a:extLst>
              <a:ext uri="{FF2B5EF4-FFF2-40B4-BE49-F238E27FC236}">
                <a16:creationId xmlns:a16="http://schemas.microsoft.com/office/drawing/2014/main" id="{6605D081-C934-1746-7CC5-710239AA4B65}"/>
              </a:ext>
            </a:extLst>
          </p:cNvPr>
          <p:cNvGrpSpPr/>
          <p:nvPr/>
        </p:nvGrpSpPr>
        <p:grpSpPr>
          <a:xfrm>
            <a:off x="526766" y="1516307"/>
            <a:ext cx="1599298" cy="791110"/>
            <a:chOff x="390418" y="1530850"/>
            <a:chExt cx="1599298" cy="791110"/>
          </a:xfrm>
        </p:grpSpPr>
        <p:sp>
          <p:nvSpPr>
            <p:cNvPr id="72" name="Text Placeholder 6">
              <a:extLst>
                <a:ext uri="{FF2B5EF4-FFF2-40B4-BE49-F238E27FC236}">
                  <a16:creationId xmlns:a16="http://schemas.microsoft.com/office/drawing/2014/main" id="{0A8584F7-E14D-F295-7703-A6D2440D6E71}"/>
                </a:ext>
              </a:extLst>
            </p:cNvPr>
            <p:cNvSpPr txBox="1">
              <a:spLocks/>
            </p:cNvSpPr>
            <p:nvPr/>
          </p:nvSpPr>
          <p:spPr>
            <a:xfrm>
              <a:off x="390418" y="1530850"/>
              <a:ext cx="1599298" cy="348136"/>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b="1" dirty="0">
                  <a:solidFill>
                    <a:schemeClr val="bg1"/>
                  </a:solidFill>
                  <a:latin typeface="+mj-lt"/>
                </a:rPr>
                <a:t>C$3.50</a:t>
              </a:r>
            </a:p>
          </p:txBody>
        </p:sp>
        <p:sp>
          <p:nvSpPr>
            <p:cNvPr id="79" name="Text Placeholder 6">
              <a:extLst>
                <a:ext uri="{FF2B5EF4-FFF2-40B4-BE49-F238E27FC236}">
                  <a16:creationId xmlns:a16="http://schemas.microsoft.com/office/drawing/2014/main" id="{88B977E3-9B63-5BCD-BE30-33F6082F47C9}"/>
                </a:ext>
              </a:extLst>
            </p:cNvPr>
            <p:cNvSpPr txBox="1">
              <a:spLocks/>
            </p:cNvSpPr>
            <p:nvPr/>
          </p:nvSpPr>
          <p:spPr>
            <a:xfrm>
              <a:off x="390418" y="1878985"/>
              <a:ext cx="1599298" cy="442975"/>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sz="1200" b="1" dirty="0">
                  <a:solidFill>
                    <a:schemeClr val="bg1"/>
                  </a:solidFill>
                  <a:latin typeface="+mj-lt"/>
                </a:rPr>
                <a:t>Scotia</a:t>
              </a:r>
            </a:p>
            <a:p>
              <a:pPr>
                <a:lnSpc>
                  <a:spcPct val="100000"/>
                </a:lnSpc>
              </a:pPr>
              <a:endParaRPr lang="en-CA" sz="1200" dirty="0">
                <a:solidFill>
                  <a:schemeClr val="bg1"/>
                </a:solidFill>
                <a:latin typeface="+mj-lt"/>
              </a:endParaRPr>
            </a:p>
          </p:txBody>
        </p:sp>
      </p:grpSp>
      <p:grpSp>
        <p:nvGrpSpPr>
          <p:cNvPr id="95" name="Group 94">
            <a:extLst>
              <a:ext uri="{FF2B5EF4-FFF2-40B4-BE49-F238E27FC236}">
                <a16:creationId xmlns:a16="http://schemas.microsoft.com/office/drawing/2014/main" id="{3CDC71ED-0C75-D3E9-50B9-4198C2BB0809}"/>
              </a:ext>
            </a:extLst>
          </p:cNvPr>
          <p:cNvGrpSpPr/>
          <p:nvPr/>
        </p:nvGrpSpPr>
        <p:grpSpPr>
          <a:xfrm>
            <a:off x="2434600" y="1516307"/>
            <a:ext cx="1599298" cy="791110"/>
            <a:chOff x="2352791" y="1530850"/>
            <a:chExt cx="1599298" cy="791110"/>
          </a:xfrm>
        </p:grpSpPr>
        <p:sp>
          <p:nvSpPr>
            <p:cNvPr id="73" name="Text Placeholder 6">
              <a:extLst>
                <a:ext uri="{FF2B5EF4-FFF2-40B4-BE49-F238E27FC236}">
                  <a16:creationId xmlns:a16="http://schemas.microsoft.com/office/drawing/2014/main" id="{BE8A8061-AE56-1A8A-A307-02130AE70095}"/>
                </a:ext>
              </a:extLst>
            </p:cNvPr>
            <p:cNvSpPr txBox="1">
              <a:spLocks/>
            </p:cNvSpPr>
            <p:nvPr/>
          </p:nvSpPr>
          <p:spPr>
            <a:xfrm>
              <a:off x="2352791" y="1530850"/>
              <a:ext cx="1599298" cy="348136"/>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b="1" dirty="0">
                  <a:solidFill>
                    <a:schemeClr val="bg1"/>
                  </a:solidFill>
                  <a:latin typeface="+mj-lt"/>
                </a:rPr>
                <a:t>C$5.90</a:t>
              </a:r>
            </a:p>
          </p:txBody>
        </p:sp>
        <p:sp>
          <p:nvSpPr>
            <p:cNvPr id="85" name="Text Placeholder 6">
              <a:extLst>
                <a:ext uri="{FF2B5EF4-FFF2-40B4-BE49-F238E27FC236}">
                  <a16:creationId xmlns:a16="http://schemas.microsoft.com/office/drawing/2014/main" id="{3C9724A3-6A5E-7DDC-5DFC-466DE36B1563}"/>
                </a:ext>
              </a:extLst>
            </p:cNvPr>
            <p:cNvSpPr txBox="1">
              <a:spLocks/>
            </p:cNvSpPr>
            <p:nvPr/>
          </p:nvSpPr>
          <p:spPr>
            <a:xfrm>
              <a:off x="2352791" y="1878985"/>
              <a:ext cx="1599298" cy="442975"/>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sz="1200" b="1" dirty="0">
                  <a:solidFill>
                    <a:schemeClr val="bg1"/>
                  </a:solidFill>
                  <a:latin typeface="+mj-lt"/>
                </a:rPr>
                <a:t>Hannam Partners</a:t>
              </a:r>
            </a:p>
            <a:p>
              <a:pPr>
                <a:lnSpc>
                  <a:spcPct val="100000"/>
                </a:lnSpc>
              </a:pPr>
              <a:endParaRPr lang="en-CA" sz="1200" dirty="0">
                <a:solidFill>
                  <a:schemeClr val="bg1"/>
                </a:solidFill>
                <a:latin typeface="+mj-lt"/>
              </a:endParaRPr>
            </a:p>
          </p:txBody>
        </p:sp>
      </p:grpSp>
      <p:grpSp>
        <p:nvGrpSpPr>
          <p:cNvPr id="94" name="Group 93">
            <a:extLst>
              <a:ext uri="{FF2B5EF4-FFF2-40B4-BE49-F238E27FC236}">
                <a16:creationId xmlns:a16="http://schemas.microsoft.com/office/drawing/2014/main" id="{09E601C6-8BAB-3B01-5598-3D7EBE68A31F}"/>
              </a:ext>
            </a:extLst>
          </p:cNvPr>
          <p:cNvGrpSpPr/>
          <p:nvPr/>
        </p:nvGrpSpPr>
        <p:grpSpPr>
          <a:xfrm>
            <a:off x="4342434" y="1516307"/>
            <a:ext cx="1599298" cy="791110"/>
            <a:chOff x="4315164" y="1530850"/>
            <a:chExt cx="1599298" cy="791110"/>
          </a:xfrm>
        </p:grpSpPr>
        <p:sp>
          <p:nvSpPr>
            <p:cNvPr id="74" name="Text Placeholder 6">
              <a:extLst>
                <a:ext uri="{FF2B5EF4-FFF2-40B4-BE49-F238E27FC236}">
                  <a16:creationId xmlns:a16="http://schemas.microsoft.com/office/drawing/2014/main" id="{EB860D66-6269-2023-C857-E4B21758FE4B}"/>
                </a:ext>
              </a:extLst>
            </p:cNvPr>
            <p:cNvSpPr txBox="1">
              <a:spLocks/>
            </p:cNvSpPr>
            <p:nvPr/>
          </p:nvSpPr>
          <p:spPr>
            <a:xfrm>
              <a:off x="4315164" y="1530850"/>
              <a:ext cx="1599298" cy="348136"/>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b="1" dirty="0">
                  <a:solidFill>
                    <a:schemeClr val="bg1"/>
                  </a:solidFill>
                  <a:latin typeface="+mj-lt"/>
                </a:rPr>
                <a:t>C$2.50</a:t>
              </a:r>
            </a:p>
          </p:txBody>
        </p:sp>
        <p:sp>
          <p:nvSpPr>
            <p:cNvPr id="86" name="Text Placeholder 6">
              <a:extLst>
                <a:ext uri="{FF2B5EF4-FFF2-40B4-BE49-F238E27FC236}">
                  <a16:creationId xmlns:a16="http://schemas.microsoft.com/office/drawing/2014/main" id="{E41E6A10-A92C-6933-CFE3-2CCC66D8976F}"/>
                </a:ext>
              </a:extLst>
            </p:cNvPr>
            <p:cNvSpPr txBox="1">
              <a:spLocks/>
            </p:cNvSpPr>
            <p:nvPr/>
          </p:nvSpPr>
          <p:spPr>
            <a:xfrm>
              <a:off x="4315164" y="1878985"/>
              <a:ext cx="1599298" cy="442975"/>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sz="1200" b="1" dirty="0">
                  <a:solidFill>
                    <a:schemeClr val="bg1"/>
                  </a:solidFill>
                  <a:latin typeface="+mj-lt"/>
                </a:rPr>
                <a:t>BMO</a:t>
              </a:r>
            </a:p>
            <a:p>
              <a:pPr>
                <a:lnSpc>
                  <a:spcPct val="100000"/>
                </a:lnSpc>
              </a:pPr>
              <a:endParaRPr lang="en-CA" sz="1200" dirty="0">
                <a:solidFill>
                  <a:schemeClr val="bg1"/>
                </a:solidFill>
                <a:latin typeface="+mj-lt"/>
              </a:endParaRPr>
            </a:p>
          </p:txBody>
        </p:sp>
      </p:grpSp>
      <p:grpSp>
        <p:nvGrpSpPr>
          <p:cNvPr id="93" name="Group 92">
            <a:extLst>
              <a:ext uri="{FF2B5EF4-FFF2-40B4-BE49-F238E27FC236}">
                <a16:creationId xmlns:a16="http://schemas.microsoft.com/office/drawing/2014/main" id="{ED74D69C-747A-7EE8-B6EF-7EBA53E804C2}"/>
              </a:ext>
            </a:extLst>
          </p:cNvPr>
          <p:cNvGrpSpPr/>
          <p:nvPr/>
        </p:nvGrpSpPr>
        <p:grpSpPr>
          <a:xfrm>
            <a:off x="6250268" y="1516307"/>
            <a:ext cx="1599298" cy="791110"/>
            <a:chOff x="6277537" y="1530850"/>
            <a:chExt cx="1599298" cy="791110"/>
          </a:xfrm>
        </p:grpSpPr>
        <p:sp>
          <p:nvSpPr>
            <p:cNvPr id="75" name="Text Placeholder 6">
              <a:extLst>
                <a:ext uri="{FF2B5EF4-FFF2-40B4-BE49-F238E27FC236}">
                  <a16:creationId xmlns:a16="http://schemas.microsoft.com/office/drawing/2014/main" id="{796CEFB0-A016-7823-A612-DB514F8490E8}"/>
                </a:ext>
              </a:extLst>
            </p:cNvPr>
            <p:cNvSpPr txBox="1">
              <a:spLocks/>
            </p:cNvSpPr>
            <p:nvPr/>
          </p:nvSpPr>
          <p:spPr>
            <a:xfrm>
              <a:off x="6277537" y="1530850"/>
              <a:ext cx="1599298" cy="348136"/>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b="1" dirty="0">
                  <a:solidFill>
                    <a:schemeClr val="bg1"/>
                  </a:solidFill>
                  <a:latin typeface="+mj-lt"/>
                </a:rPr>
                <a:t>C$4.50</a:t>
              </a:r>
            </a:p>
          </p:txBody>
        </p:sp>
        <p:sp>
          <p:nvSpPr>
            <p:cNvPr id="87" name="Text Placeholder 6">
              <a:extLst>
                <a:ext uri="{FF2B5EF4-FFF2-40B4-BE49-F238E27FC236}">
                  <a16:creationId xmlns:a16="http://schemas.microsoft.com/office/drawing/2014/main" id="{27005AEC-34FA-D7DA-5CCF-A80817CA3571}"/>
                </a:ext>
              </a:extLst>
            </p:cNvPr>
            <p:cNvSpPr txBox="1">
              <a:spLocks/>
            </p:cNvSpPr>
            <p:nvPr/>
          </p:nvSpPr>
          <p:spPr>
            <a:xfrm>
              <a:off x="6277537" y="1878985"/>
              <a:ext cx="1599298" cy="442975"/>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sz="1200" b="1" dirty="0">
                  <a:solidFill>
                    <a:schemeClr val="bg1"/>
                  </a:solidFill>
                  <a:latin typeface="+mj-lt"/>
                </a:rPr>
                <a:t>Beacon Securities</a:t>
              </a:r>
            </a:p>
            <a:p>
              <a:pPr>
                <a:lnSpc>
                  <a:spcPct val="100000"/>
                </a:lnSpc>
              </a:pPr>
              <a:endParaRPr lang="en-CA" sz="1200" dirty="0">
                <a:solidFill>
                  <a:schemeClr val="bg1"/>
                </a:solidFill>
                <a:latin typeface="+mj-lt"/>
              </a:endParaRPr>
            </a:p>
          </p:txBody>
        </p:sp>
      </p:grpSp>
      <p:grpSp>
        <p:nvGrpSpPr>
          <p:cNvPr id="92" name="Group 91">
            <a:extLst>
              <a:ext uri="{FF2B5EF4-FFF2-40B4-BE49-F238E27FC236}">
                <a16:creationId xmlns:a16="http://schemas.microsoft.com/office/drawing/2014/main" id="{E59ED092-805E-AE8B-0E10-97F7B21376DB}"/>
              </a:ext>
            </a:extLst>
          </p:cNvPr>
          <p:cNvGrpSpPr/>
          <p:nvPr/>
        </p:nvGrpSpPr>
        <p:grpSpPr>
          <a:xfrm>
            <a:off x="8158102" y="1516307"/>
            <a:ext cx="1599298" cy="791110"/>
            <a:chOff x="8239910" y="1530850"/>
            <a:chExt cx="1599298" cy="791110"/>
          </a:xfrm>
        </p:grpSpPr>
        <p:sp>
          <p:nvSpPr>
            <p:cNvPr id="71" name="Text Placeholder 6">
              <a:extLst>
                <a:ext uri="{FF2B5EF4-FFF2-40B4-BE49-F238E27FC236}">
                  <a16:creationId xmlns:a16="http://schemas.microsoft.com/office/drawing/2014/main" id="{7E2C8C9E-554F-9D5A-2B65-AC01A7FFCE25}"/>
                </a:ext>
              </a:extLst>
            </p:cNvPr>
            <p:cNvSpPr txBox="1">
              <a:spLocks/>
            </p:cNvSpPr>
            <p:nvPr/>
          </p:nvSpPr>
          <p:spPr>
            <a:xfrm>
              <a:off x="8239910" y="1530850"/>
              <a:ext cx="1599298" cy="348136"/>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b="1" dirty="0">
                  <a:solidFill>
                    <a:schemeClr val="bg1"/>
                  </a:solidFill>
                  <a:latin typeface="+mj-lt"/>
                </a:rPr>
                <a:t>C$5.00</a:t>
              </a:r>
            </a:p>
          </p:txBody>
        </p:sp>
        <p:sp>
          <p:nvSpPr>
            <p:cNvPr id="88" name="Text Placeholder 6">
              <a:extLst>
                <a:ext uri="{FF2B5EF4-FFF2-40B4-BE49-F238E27FC236}">
                  <a16:creationId xmlns:a16="http://schemas.microsoft.com/office/drawing/2014/main" id="{15649EA8-06F9-BDD0-6648-96E6273995DC}"/>
                </a:ext>
              </a:extLst>
            </p:cNvPr>
            <p:cNvSpPr txBox="1">
              <a:spLocks/>
            </p:cNvSpPr>
            <p:nvPr/>
          </p:nvSpPr>
          <p:spPr>
            <a:xfrm>
              <a:off x="8239910" y="1878985"/>
              <a:ext cx="1599298" cy="442975"/>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sz="1200" b="1" dirty="0" err="1">
                  <a:solidFill>
                    <a:schemeClr val="bg1"/>
                  </a:solidFill>
                  <a:latin typeface="+mj-lt"/>
                </a:rPr>
                <a:t>Cormark</a:t>
              </a:r>
              <a:endParaRPr lang="en-CA" sz="1200" b="1" dirty="0">
                <a:solidFill>
                  <a:schemeClr val="bg1"/>
                </a:solidFill>
                <a:latin typeface="+mj-lt"/>
              </a:endParaRPr>
            </a:p>
            <a:p>
              <a:pPr>
                <a:lnSpc>
                  <a:spcPct val="100000"/>
                </a:lnSpc>
              </a:pPr>
              <a:endParaRPr lang="en-CA" sz="1200" dirty="0">
                <a:solidFill>
                  <a:schemeClr val="bg1"/>
                </a:solidFill>
                <a:latin typeface="+mj-lt"/>
              </a:endParaRPr>
            </a:p>
          </p:txBody>
        </p:sp>
      </p:grpSp>
      <p:grpSp>
        <p:nvGrpSpPr>
          <p:cNvPr id="91" name="Group 90">
            <a:extLst>
              <a:ext uri="{FF2B5EF4-FFF2-40B4-BE49-F238E27FC236}">
                <a16:creationId xmlns:a16="http://schemas.microsoft.com/office/drawing/2014/main" id="{8DD7C78B-CF46-89AE-291F-3A85C4C30D67}"/>
              </a:ext>
            </a:extLst>
          </p:cNvPr>
          <p:cNvGrpSpPr/>
          <p:nvPr/>
        </p:nvGrpSpPr>
        <p:grpSpPr>
          <a:xfrm>
            <a:off x="10065936" y="1516307"/>
            <a:ext cx="1599298" cy="791110"/>
            <a:chOff x="10202284" y="1530850"/>
            <a:chExt cx="1599298" cy="791110"/>
          </a:xfrm>
        </p:grpSpPr>
        <p:sp>
          <p:nvSpPr>
            <p:cNvPr id="76" name="Text Placeholder 6">
              <a:extLst>
                <a:ext uri="{FF2B5EF4-FFF2-40B4-BE49-F238E27FC236}">
                  <a16:creationId xmlns:a16="http://schemas.microsoft.com/office/drawing/2014/main" id="{A205D5BF-39EE-87C6-1B17-7F76B48CED36}"/>
                </a:ext>
              </a:extLst>
            </p:cNvPr>
            <p:cNvSpPr txBox="1">
              <a:spLocks/>
            </p:cNvSpPr>
            <p:nvPr/>
          </p:nvSpPr>
          <p:spPr>
            <a:xfrm>
              <a:off x="10202284" y="1530850"/>
              <a:ext cx="1599298" cy="348136"/>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b="1" dirty="0">
                  <a:solidFill>
                    <a:schemeClr val="bg1"/>
                  </a:solidFill>
                  <a:latin typeface="+mj-lt"/>
                </a:rPr>
                <a:t>US$3.20</a:t>
              </a:r>
            </a:p>
          </p:txBody>
        </p:sp>
        <p:sp>
          <p:nvSpPr>
            <p:cNvPr id="90" name="Text Placeholder 6">
              <a:extLst>
                <a:ext uri="{FF2B5EF4-FFF2-40B4-BE49-F238E27FC236}">
                  <a16:creationId xmlns:a16="http://schemas.microsoft.com/office/drawing/2014/main" id="{25A481F2-1E95-7639-7237-F0DB87CA9B5E}"/>
                </a:ext>
              </a:extLst>
            </p:cNvPr>
            <p:cNvSpPr txBox="1">
              <a:spLocks/>
            </p:cNvSpPr>
            <p:nvPr/>
          </p:nvSpPr>
          <p:spPr>
            <a:xfrm>
              <a:off x="10202284" y="1878985"/>
              <a:ext cx="1599298" cy="442975"/>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sz="1200" b="1" dirty="0">
                  <a:solidFill>
                    <a:schemeClr val="bg1"/>
                  </a:solidFill>
                  <a:latin typeface="+mj-lt"/>
                </a:rPr>
                <a:t>HC Wainwright</a:t>
              </a:r>
            </a:p>
            <a:p>
              <a:pPr>
                <a:lnSpc>
                  <a:spcPct val="100000"/>
                </a:lnSpc>
              </a:pPr>
              <a:endParaRPr lang="en-CA" sz="1200" dirty="0">
                <a:solidFill>
                  <a:schemeClr val="bg1"/>
                </a:solidFill>
                <a:latin typeface="+mj-lt"/>
              </a:endParaRPr>
            </a:p>
          </p:txBody>
        </p:sp>
      </p:grpSp>
      <p:sp>
        <p:nvSpPr>
          <p:cNvPr id="97" name="Text Placeholder 6">
            <a:extLst>
              <a:ext uri="{FF2B5EF4-FFF2-40B4-BE49-F238E27FC236}">
                <a16:creationId xmlns:a16="http://schemas.microsoft.com/office/drawing/2014/main" id="{7C4AC514-D36B-9072-E697-AEB3D7E716A0}"/>
              </a:ext>
            </a:extLst>
          </p:cNvPr>
          <p:cNvSpPr txBox="1">
            <a:spLocks/>
          </p:cNvSpPr>
          <p:nvPr/>
        </p:nvSpPr>
        <p:spPr>
          <a:xfrm>
            <a:off x="300039" y="834894"/>
            <a:ext cx="11591922" cy="394437"/>
          </a:xfrm>
          <a:prstGeom prst="rect">
            <a:avLst/>
          </a:prstGeom>
          <a:solidFill>
            <a:schemeClr val="accent1"/>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sz="1400" dirty="0">
                <a:solidFill>
                  <a:schemeClr val="bg1"/>
                </a:solidFill>
                <a:latin typeface="+mj-lt"/>
              </a:rPr>
              <a:t>Analyst Price Targets</a:t>
            </a:r>
            <a:r>
              <a:rPr lang="en-CA" sz="1400" baseline="30000" dirty="0">
                <a:solidFill>
                  <a:schemeClr val="bg1"/>
                </a:solidFill>
                <a:latin typeface="+mj-lt"/>
              </a:rPr>
              <a:t>1</a:t>
            </a:r>
          </a:p>
        </p:txBody>
      </p:sp>
    </p:spTree>
    <p:custDataLst>
      <p:tags r:id="rId1"/>
    </p:custDataLst>
    <p:extLst>
      <p:ext uri="{BB962C8B-B14F-4D97-AF65-F5344CB8AC3E}">
        <p14:creationId xmlns:p14="http://schemas.microsoft.com/office/powerpoint/2010/main" val="1665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1A10A-5E6B-5CEC-E431-B7BA9D441E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5FBB63-CC3E-B204-F9E0-F4F471C6EC21}"/>
              </a:ext>
            </a:extLst>
          </p:cNvPr>
          <p:cNvSpPr>
            <a:spLocks noGrp="1"/>
          </p:cNvSpPr>
          <p:nvPr>
            <p:ph type="title"/>
          </p:nvPr>
        </p:nvSpPr>
        <p:spPr/>
        <p:txBody>
          <a:bodyPr/>
          <a:lstStyle/>
          <a:p>
            <a:r>
              <a:rPr lang="en-CA" dirty="0"/>
              <a:t>Building a Leading Gold Producer in Ghana</a:t>
            </a:r>
          </a:p>
        </p:txBody>
      </p:sp>
      <p:grpSp>
        <p:nvGrpSpPr>
          <p:cNvPr id="69" name="Group 68">
            <a:extLst>
              <a:ext uri="{FF2B5EF4-FFF2-40B4-BE49-F238E27FC236}">
                <a16:creationId xmlns:a16="http://schemas.microsoft.com/office/drawing/2014/main" id="{706BA803-DB7A-CF3E-2486-A0BCFA202E9F}"/>
              </a:ext>
            </a:extLst>
          </p:cNvPr>
          <p:cNvGrpSpPr/>
          <p:nvPr/>
        </p:nvGrpSpPr>
        <p:grpSpPr>
          <a:xfrm>
            <a:off x="7718869" y="862907"/>
            <a:ext cx="3850478" cy="4610052"/>
            <a:chOff x="7722197" y="1417834"/>
            <a:chExt cx="3661191" cy="4383425"/>
          </a:xfrm>
        </p:grpSpPr>
        <p:sp>
          <p:nvSpPr>
            <p:cNvPr id="19" name="Freeform: Shape 18">
              <a:extLst>
                <a:ext uri="{FF2B5EF4-FFF2-40B4-BE49-F238E27FC236}">
                  <a16:creationId xmlns:a16="http://schemas.microsoft.com/office/drawing/2014/main" id="{8FB57A7D-915F-526C-B1B9-95C3AA403BB5}"/>
                </a:ext>
              </a:extLst>
            </p:cNvPr>
            <p:cNvSpPr/>
            <p:nvPr/>
          </p:nvSpPr>
          <p:spPr>
            <a:xfrm>
              <a:off x="9274605" y="3957062"/>
              <a:ext cx="666508" cy="819204"/>
            </a:xfrm>
            <a:custGeom>
              <a:avLst/>
              <a:gdLst>
                <a:gd name="connsiteX0" fmla="*/ 257565 w 666508"/>
                <a:gd name="connsiteY0" fmla="*/ 87317 h 819204"/>
                <a:gd name="connsiteX1" fmla="*/ 99603 w 666508"/>
                <a:gd name="connsiteY1" fmla="*/ 86440 h 819204"/>
                <a:gd name="connsiteX2" fmla="*/ 80736 w 666508"/>
                <a:gd name="connsiteY2" fmla="*/ 93899 h 819204"/>
                <a:gd name="connsiteX3" fmla="*/ 65378 w 666508"/>
                <a:gd name="connsiteY3" fmla="*/ 92583 h 819204"/>
                <a:gd name="connsiteX4" fmla="*/ 43001 w 666508"/>
                <a:gd name="connsiteY4" fmla="*/ 100920 h 819204"/>
                <a:gd name="connsiteX5" fmla="*/ 38174 w 666508"/>
                <a:gd name="connsiteY5" fmla="*/ 112767 h 819204"/>
                <a:gd name="connsiteX6" fmla="*/ 64501 w 666508"/>
                <a:gd name="connsiteY6" fmla="*/ 150941 h 819204"/>
                <a:gd name="connsiteX7" fmla="*/ 75032 w 666508"/>
                <a:gd name="connsiteY7" fmla="*/ 191748 h 819204"/>
                <a:gd name="connsiteX8" fmla="*/ 90828 w 666508"/>
                <a:gd name="connsiteY8" fmla="*/ 250544 h 819204"/>
                <a:gd name="connsiteX9" fmla="*/ 74154 w 666508"/>
                <a:gd name="connsiteY9" fmla="*/ 274677 h 819204"/>
                <a:gd name="connsiteX10" fmla="*/ 71521 w 666508"/>
                <a:gd name="connsiteY10" fmla="*/ 286963 h 819204"/>
                <a:gd name="connsiteX11" fmla="*/ 84246 w 666508"/>
                <a:gd name="connsiteY11" fmla="*/ 323382 h 819204"/>
                <a:gd name="connsiteX12" fmla="*/ 97848 w 666508"/>
                <a:gd name="connsiteY12" fmla="*/ 360239 h 819204"/>
                <a:gd name="connsiteX13" fmla="*/ 113644 w 666508"/>
                <a:gd name="connsiteY13" fmla="*/ 382179 h 819204"/>
                <a:gd name="connsiteX14" fmla="*/ 116277 w 666508"/>
                <a:gd name="connsiteY14" fmla="*/ 416403 h 819204"/>
                <a:gd name="connsiteX15" fmla="*/ 110134 w 666508"/>
                <a:gd name="connsiteY15" fmla="*/ 461598 h 819204"/>
                <a:gd name="connsiteX16" fmla="*/ 92583 w 666508"/>
                <a:gd name="connsiteY16" fmla="*/ 488364 h 819204"/>
                <a:gd name="connsiteX17" fmla="*/ 61429 w 666508"/>
                <a:gd name="connsiteY17" fmla="*/ 528293 h 819204"/>
                <a:gd name="connsiteX18" fmla="*/ 48705 w 666508"/>
                <a:gd name="connsiteY18" fmla="*/ 552865 h 819204"/>
                <a:gd name="connsiteX19" fmla="*/ 30715 w 666508"/>
                <a:gd name="connsiteY19" fmla="*/ 607712 h 819204"/>
                <a:gd name="connsiteX20" fmla="*/ 27204 w 666508"/>
                <a:gd name="connsiteY20" fmla="*/ 633600 h 819204"/>
                <a:gd name="connsiteX21" fmla="*/ 8337 w 666508"/>
                <a:gd name="connsiteY21" fmla="*/ 689326 h 819204"/>
                <a:gd name="connsiteX22" fmla="*/ 0 w 666508"/>
                <a:gd name="connsiteY22" fmla="*/ 742857 h 819204"/>
                <a:gd name="connsiteX23" fmla="*/ 4388 w 666508"/>
                <a:gd name="connsiteY23" fmla="*/ 781031 h 819204"/>
                <a:gd name="connsiteX24" fmla="*/ 30276 w 666508"/>
                <a:gd name="connsiteY24" fmla="*/ 769184 h 819204"/>
                <a:gd name="connsiteX25" fmla="*/ 61868 w 666508"/>
                <a:gd name="connsiteY25" fmla="*/ 759092 h 819204"/>
                <a:gd name="connsiteX26" fmla="*/ 96093 w 666508"/>
                <a:gd name="connsiteY26" fmla="*/ 760847 h 819204"/>
                <a:gd name="connsiteX27" fmla="*/ 127247 w 666508"/>
                <a:gd name="connsiteY27" fmla="*/ 788490 h 819204"/>
                <a:gd name="connsiteX28" fmla="*/ 135583 w 666508"/>
                <a:gd name="connsiteY28" fmla="*/ 784102 h 819204"/>
                <a:gd name="connsiteX29" fmla="*/ 349709 w 666508"/>
                <a:gd name="connsiteY29" fmla="*/ 781470 h 819204"/>
                <a:gd name="connsiteX30" fmla="*/ 385689 w 666508"/>
                <a:gd name="connsiteY30" fmla="*/ 810429 h 819204"/>
                <a:gd name="connsiteX31" fmla="*/ 513374 w 666508"/>
                <a:gd name="connsiteY31" fmla="*/ 819205 h 819204"/>
                <a:gd name="connsiteX32" fmla="*/ 611661 w 666508"/>
                <a:gd name="connsiteY32" fmla="*/ 794194 h 819204"/>
                <a:gd name="connsiteX33" fmla="*/ 578314 w 666508"/>
                <a:gd name="connsiteY33" fmla="*/ 756459 h 819204"/>
                <a:gd name="connsiteX34" fmla="*/ 544089 w 666508"/>
                <a:gd name="connsiteY34" fmla="*/ 706877 h 819204"/>
                <a:gd name="connsiteX35" fmla="*/ 551109 w 666508"/>
                <a:gd name="connsiteY35" fmla="*/ 513813 h 819204"/>
                <a:gd name="connsiteX36" fmla="*/ 662121 w 666508"/>
                <a:gd name="connsiteY36" fmla="*/ 514252 h 819204"/>
                <a:gd name="connsiteX37" fmla="*/ 657733 w 666508"/>
                <a:gd name="connsiteY37" fmla="*/ 493629 h 819204"/>
                <a:gd name="connsiteX38" fmla="*/ 666509 w 666508"/>
                <a:gd name="connsiteY38" fmla="*/ 470812 h 819204"/>
                <a:gd name="connsiteX39" fmla="*/ 657733 w 666508"/>
                <a:gd name="connsiteY39" fmla="*/ 442292 h 819204"/>
                <a:gd name="connsiteX40" fmla="*/ 664315 w 666508"/>
                <a:gd name="connsiteY40" fmla="*/ 412893 h 819204"/>
                <a:gd name="connsiteX41" fmla="*/ 659050 w 666508"/>
                <a:gd name="connsiteY41" fmla="*/ 394026 h 819204"/>
                <a:gd name="connsiteX42" fmla="*/ 634917 w 666508"/>
                <a:gd name="connsiteY42" fmla="*/ 390515 h 819204"/>
                <a:gd name="connsiteX43" fmla="*/ 601569 w 666508"/>
                <a:gd name="connsiteY43" fmla="*/ 399291 h 819204"/>
                <a:gd name="connsiteX44" fmla="*/ 578314 w 666508"/>
                <a:gd name="connsiteY44" fmla="*/ 397975 h 819204"/>
                <a:gd name="connsiteX45" fmla="*/ 565151 w 666508"/>
                <a:gd name="connsiteY45" fmla="*/ 403679 h 819204"/>
                <a:gd name="connsiteX46" fmla="*/ 569099 w 666508"/>
                <a:gd name="connsiteY46" fmla="*/ 331280 h 819204"/>
                <a:gd name="connsiteX47" fmla="*/ 551987 w 666508"/>
                <a:gd name="connsiteY47" fmla="*/ 308902 h 819204"/>
                <a:gd name="connsiteX48" fmla="*/ 548477 w 666508"/>
                <a:gd name="connsiteY48" fmla="*/ 271606 h 819204"/>
                <a:gd name="connsiteX49" fmla="*/ 556814 w 666508"/>
                <a:gd name="connsiteY49" fmla="*/ 234748 h 819204"/>
                <a:gd name="connsiteX50" fmla="*/ 546283 w 666508"/>
                <a:gd name="connsiteY50" fmla="*/ 211493 h 819204"/>
                <a:gd name="connsiteX51" fmla="*/ 545844 w 666508"/>
                <a:gd name="connsiteY51" fmla="*/ 173319 h 819204"/>
                <a:gd name="connsiteX52" fmla="*/ 480904 w 666508"/>
                <a:gd name="connsiteY52" fmla="*/ 173757 h 819204"/>
                <a:gd name="connsiteX53" fmla="*/ 485731 w 666508"/>
                <a:gd name="connsiteY53" fmla="*/ 151818 h 819204"/>
                <a:gd name="connsiteX54" fmla="*/ 458526 w 666508"/>
                <a:gd name="connsiteY54" fmla="*/ 152257 h 819204"/>
                <a:gd name="connsiteX55" fmla="*/ 455455 w 666508"/>
                <a:gd name="connsiteY55" fmla="*/ 162788 h 819204"/>
                <a:gd name="connsiteX56" fmla="*/ 422108 w 666508"/>
                <a:gd name="connsiteY56" fmla="*/ 164982 h 819204"/>
                <a:gd name="connsiteX57" fmla="*/ 408506 w 666508"/>
                <a:gd name="connsiteY57" fmla="*/ 200523 h 819204"/>
                <a:gd name="connsiteX58" fmla="*/ 400169 w 666508"/>
                <a:gd name="connsiteY58" fmla="*/ 215442 h 819204"/>
                <a:gd name="connsiteX59" fmla="*/ 370770 w 666508"/>
                <a:gd name="connsiteY59" fmla="*/ 207105 h 819204"/>
                <a:gd name="connsiteX60" fmla="*/ 353219 w 666508"/>
                <a:gd name="connsiteY60" fmla="*/ 215442 h 819204"/>
                <a:gd name="connsiteX61" fmla="*/ 317678 w 666508"/>
                <a:gd name="connsiteY61" fmla="*/ 220268 h 819204"/>
                <a:gd name="connsiteX62" fmla="*/ 297494 w 666508"/>
                <a:gd name="connsiteY62" fmla="*/ 188676 h 819204"/>
                <a:gd name="connsiteX63" fmla="*/ 285647 w 666508"/>
                <a:gd name="connsiteY63" fmla="*/ 168931 h 819204"/>
                <a:gd name="connsiteX64" fmla="*/ 270289 w 666508"/>
                <a:gd name="connsiteY64" fmla="*/ 132512 h 819204"/>
                <a:gd name="connsiteX65" fmla="*/ 257565 w 666508"/>
                <a:gd name="connsiteY65" fmla="*/ 87317 h 819204"/>
                <a:gd name="connsiteX66" fmla="*/ 49582 w 666508"/>
                <a:gd name="connsiteY66" fmla="*/ 75470 h 819204"/>
                <a:gd name="connsiteX67" fmla="*/ 51337 w 666508"/>
                <a:gd name="connsiteY67" fmla="*/ 49144 h 819204"/>
                <a:gd name="connsiteX68" fmla="*/ 60113 w 666508"/>
                <a:gd name="connsiteY68" fmla="*/ 33786 h 819204"/>
                <a:gd name="connsiteX69" fmla="*/ 79858 w 666508"/>
                <a:gd name="connsiteY69" fmla="*/ 21061 h 819204"/>
                <a:gd name="connsiteX70" fmla="*/ 59674 w 666508"/>
                <a:gd name="connsiteY70" fmla="*/ 0 h 819204"/>
                <a:gd name="connsiteX71" fmla="*/ 43439 w 666508"/>
                <a:gd name="connsiteY71" fmla="*/ 10092 h 819204"/>
                <a:gd name="connsiteX72" fmla="*/ 21500 w 666508"/>
                <a:gd name="connsiteY72" fmla="*/ 36419 h 819204"/>
                <a:gd name="connsiteX73" fmla="*/ 35980 w 666508"/>
                <a:gd name="connsiteY73" fmla="*/ 82052 h 819204"/>
                <a:gd name="connsiteX74" fmla="*/ 49582 w 666508"/>
                <a:gd name="connsiteY74" fmla="*/ 75470 h 819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666508" h="819204">
                  <a:moveTo>
                    <a:pt x="257565" y="87317"/>
                  </a:moveTo>
                  <a:lnTo>
                    <a:pt x="99603" y="86440"/>
                  </a:lnTo>
                  <a:lnTo>
                    <a:pt x="80736" y="93899"/>
                  </a:lnTo>
                  <a:lnTo>
                    <a:pt x="65378" y="92583"/>
                  </a:lnTo>
                  <a:lnTo>
                    <a:pt x="43001" y="100920"/>
                  </a:lnTo>
                  <a:lnTo>
                    <a:pt x="38174" y="112767"/>
                  </a:lnTo>
                  <a:lnTo>
                    <a:pt x="64501" y="150941"/>
                  </a:lnTo>
                  <a:lnTo>
                    <a:pt x="75032" y="191748"/>
                  </a:lnTo>
                  <a:lnTo>
                    <a:pt x="90828" y="250544"/>
                  </a:lnTo>
                  <a:lnTo>
                    <a:pt x="74154" y="274677"/>
                  </a:lnTo>
                  <a:lnTo>
                    <a:pt x="71521" y="286963"/>
                  </a:lnTo>
                  <a:lnTo>
                    <a:pt x="84246" y="323382"/>
                  </a:lnTo>
                  <a:lnTo>
                    <a:pt x="97848" y="360239"/>
                  </a:lnTo>
                  <a:lnTo>
                    <a:pt x="113644" y="382179"/>
                  </a:lnTo>
                  <a:lnTo>
                    <a:pt x="116277" y="416403"/>
                  </a:lnTo>
                  <a:lnTo>
                    <a:pt x="110134" y="461598"/>
                  </a:lnTo>
                  <a:lnTo>
                    <a:pt x="92583" y="488364"/>
                  </a:lnTo>
                  <a:lnTo>
                    <a:pt x="61429" y="528293"/>
                  </a:lnTo>
                  <a:lnTo>
                    <a:pt x="48705" y="552865"/>
                  </a:lnTo>
                  <a:lnTo>
                    <a:pt x="30715" y="607712"/>
                  </a:lnTo>
                  <a:lnTo>
                    <a:pt x="27204" y="633600"/>
                  </a:lnTo>
                  <a:lnTo>
                    <a:pt x="8337" y="689326"/>
                  </a:lnTo>
                  <a:lnTo>
                    <a:pt x="0" y="742857"/>
                  </a:lnTo>
                  <a:lnTo>
                    <a:pt x="4388" y="781031"/>
                  </a:lnTo>
                  <a:lnTo>
                    <a:pt x="30276" y="769184"/>
                  </a:lnTo>
                  <a:lnTo>
                    <a:pt x="61868" y="759092"/>
                  </a:lnTo>
                  <a:lnTo>
                    <a:pt x="96093" y="760847"/>
                  </a:lnTo>
                  <a:lnTo>
                    <a:pt x="127247" y="788490"/>
                  </a:lnTo>
                  <a:lnTo>
                    <a:pt x="135583" y="784102"/>
                  </a:lnTo>
                  <a:lnTo>
                    <a:pt x="349709" y="781470"/>
                  </a:lnTo>
                  <a:lnTo>
                    <a:pt x="385689" y="810429"/>
                  </a:lnTo>
                  <a:lnTo>
                    <a:pt x="513374" y="819205"/>
                  </a:lnTo>
                  <a:lnTo>
                    <a:pt x="611661" y="794194"/>
                  </a:lnTo>
                  <a:lnTo>
                    <a:pt x="578314" y="756459"/>
                  </a:lnTo>
                  <a:lnTo>
                    <a:pt x="544089" y="706877"/>
                  </a:lnTo>
                  <a:lnTo>
                    <a:pt x="551109" y="513813"/>
                  </a:lnTo>
                  <a:lnTo>
                    <a:pt x="662121" y="514252"/>
                  </a:lnTo>
                  <a:lnTo>
                    <a:pt x="657733" y="493629"/>
                  </a:lnTo>
                  <a:lnTo>
                    <a:pt x="666509" y="470812"/>
                  </a:lnTo>
                  <a:lnTo>
                    <a:pt x="657733" y="442292"/>
                  </a:lnTo>
                  <a:lnTo>
                    <a:pt x="664315" y="412893"/>
                  </a:lnTo>
                  <a:lnTo>
                    <a:pt x="659050" y="394026"/>
                  </a:lnTo>
                  <a:lnTo>
                    <a:pt x="634917" y="390515"/>
                  </a:lnTo>
                  <a:lnTo>
                    <a:pt x="601569" y="399291"/>
                  </a:lnTo>
                  <a:lnTo>
                    <a:pt x="578314" y="397975"/>
                  </a:lnTo>
                  <a:lnTo>
                    <a:pt x="565151" y="403679"/>
                  </a:lnTo>
                  <a:lnTo>
                    <a:pt x="569099" y="331280"/>
                  </a:lnTo>
                  <a:lnTo>
                    <a:pt x="551987" y="308902"/>
                  </a:lnTo>
                  <a:lnTo>
                    <a:pt x="548477" y="271606"/>
                  </a:lnTo>
                  <a:lnTo>
                    <a:pt x="556814" y="234748"/>
                  </a:lnTo>
                  <a:lnTo>
                    <a:pt x="546283" y="211493"/>
                  </a:lnTo>
                  <a:lnTo>
                    <a:pt x="545844" y="173319"/>
                  </a:lnTo>
                  <a:lnTo>
                    <a:pt x="480904" y="173757"/>
                  </a:lnTo>
                  <a:lnTo>
                    <a:pt x="485731" y="151818"/>
                  </a:lnTo>
                  <a:lnTo>
                    <a:pt x="458526" y="152257"/>
                  </a:lnTo>
                  <a:lnTo>
                    <a:pt x="455455" y="162788"/>
                  </a:lnTo>
                  <a:lnTo>
                    <a:pt x="422108" y="164982"/>
                  </a:lnTo>
                  <a:lnTo>
                    <a:pt x="408506" y="200523"/>
                  </a:lnTo>
                  <a:lnTo>
                    <a:pt x="400169" y="215442"/>
                  </a:lnTo>
                  <a:lnTo>
                    <a:pt x="370770" y="207105"/>
                  </a:lnTo>
                  <a:lnTo>
                    <a:pt x="353219" y="215442"/>
                  </a:lnTo>
                  <a:lnTo>
                    <a:pt x="317678" y="220268"/>
                  </a:lnTo>
                  <a:lnTo>
                    <a:pt x="297494" y="188676"/>
                  </a:lnTo>
                  <a:lnTo>
                    <a:pt x="285647" y="168931"/>
                  </a:lnTo>
                  <a:lnTo>
                    <a:pt x="270289" y="132512"/>
                  </a:lnTo>
                  <a:lnTo>
                    <a:pt x="257565" y="87317"/>
                  </a:lnTo>
                  <a:close/>
                  <a:moveTo>
                    <a:pt x="49582" y="75470"/>
                  </a:moveTo>
                  <a:lnTo>
                    <a:pt x="51337" y="49144"/>
                  </a:lnTo>
                  <a:lnTo>
                    <a:pt x="60113" y="33786"/>
                  </a:lnTo>
                  <a:lnTo>
                    <a:pt x="79858" y="21061"/>
                  </a:lnTo>
                  <a:lnTo>
                    <a:pt x="59674" y="0"/>
                  </a:lnTo>
                  <a:lnTo>
                    <a:pt x="43439" y="10092"/>
                  </a:lnTo>
                  <a:lnTo>
                    <a:pt x="21500" y="36419"/>
                  </a:lnTo>
                  <a:lnTo>
                    <a:pt x="35980" y="82052"/>
                  </a:lnTo>
                  <a:lnTo>
                    <a:pt x="49582" y="75470"/>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20" name="Freeform: Shape 19">
              <a:extLst>
                <a:ext uri="{FF2B5EF4-FFF2-40B4-BE49-F238E27FC236}">
                  <a16:creationId xmlns:a16="http://schemas.microsoft.com/office/drawing/2014/main" id="{ABCB960F-B460-EF86-1163-D0624B2DAAD4}"/>
                </a:ext>
              </a:extLst>
            </p:cNvPr>
            <p:cNvSpPr/>
            <p:nvPr/>
          </p:nvSpPr>
          <p:spPr>
            <a:xfrm>
              <a:off x="10214036" y="3830254"/>
              <a:ext cx="92144" cy="128562"/>
            </a:xfrm>
            <a:custGeom>
              <a:avLst/>
              <a:gdLst>
                <a:gd name="connsiteX0" fmla="*/ 80297 w 92144"/>
                <a:gd name="connsiteY0" fmla="*/ 27643 h 128562"/>
                <a:gd name="connsiteX1" fmla="*/ 77664 w 92144"/>
                <a:gd name="connsiteY1" fmla="*/ 3949 h 128562"/>
                <a:gd name="connsiteX2" fmla="*/ 77664 w 92144"/>
                <a:gd name="connsiteY2" fmla="*/ 3949 h 128562"/>
                <a:gd name="connsiteX3" fmla="*/ 49144 w 92144"/>
                <a:gd name="connsiteY3" fmla="*/ 0 h 128562"/>
                <a:gd name="connsiteX4" fmla="*/ 32470 w 92144"/>
                <a:gd name="connsiteY4" fmla="*/ 34664 h 128562"/>
                <a:gd name="connsiteX5" fmla="*/ 0 w 92144"/>
                <a:gd name="connsiteY5" fmla="*/ 29837 h 128562"/>
                <a:gd name="connsiteX6" fmla="*/ 13163 w 92144"/>
                <a:gd name="connsiteY6" fmla="*/ 57481 h 128562"/>
                <a:gd name="connsiteX7" fmla="*/ 13602 w 92144"/>
                <a:gd name="connsiteY7" fmla="*/ 68011 h 128562"/>
                <a:gd name="connsiteX8" fmla="*/ 32470 w 92144"/>
                <a:gd name="connsiteY8" fmla="*/ 125930 h 128562"/>
                <a:gd name="connsiteX9" fmla="*/ 32470 w 92144"/>
                <a:gd name="connsiteY9" fmla="*/ 128563 h 128562"/>
                <a:gd name="connsiteX10" fmla="*/ 37735 w 92144"/>
                <a:gd name="connsiteY10" fmla="*/ 127686 h 128562"/>
                <a:gd name="connsiteX11" fmla="*/ 57480 w 92144"/>
                <a:gd name="connsiteY11" fmla="*/ 105746 h 128562"/>
                <a:gd name="connsiteX12" fmla="*/ 78981 w 92144"/>
                <a:gd name="connsiteY12" fmla="*/ 74154 h 128562"/>
                <a:gd name="connsiteX13" fmla="*/ 92144 w 92144"/>
                <a:gd name="connsiteY13" fmla="*/ 61429 h 128562"/>
                <a:gd name="connsiteX14" fmla="*/ 91705 w 92144"/>
                <a:gd name="connsiteY14" fmla="*/ 41684 h 128562"/>
                <a:gd name="connsiteX15" fmla="*/ 80297 w 92144"/>
                <a:gd name="connsiteY15" fmla="*/ 27643 h 12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144" h="128562">
                  <a:moveTo>
                    <a:pt x="80297" y="27643"/>
                  </a:moveTo>
                  <a:lnTo>
                    <a:pt x="77664" y="3949"/>
                  </a:lnTo>
                  <a:lnTo>
                    <a:pt x="77664" y="3949"/>
                  </a:lnTo>
                  <a:lnTo>
                    <a:pt x="49144" y="0"/>
                  </a:lnTo>
                  <a:lnTo>
                    <a:pt x="32470" y="34664"/>
                  </a:lnTo>
                  <a:lnTo>
                    <a:pt x="0" y="29837"/>
                  </a:lnTo>
                  <a:lnTo>
                    <a:pt x="13163" y="57481"/>
                  </a:lnTo>
                  <a:lnTo>
                    <a:pt x="13602" y="68011"/>
                  </a:lnTo>
                  <a:lnTo>
                    <a:pt x="32470" y="125930"/>
                  </a:lnTo>
                  <a:lnTo>
                    <a:pt x="32470" y="128563"/>
                  </a:lnTo>
                  <a:lnTo>
                    <a:pt x="37735" y="127686"/>
                  </a:lnTo>
                  <a:lnTo>
                    <a:pt x="57480" y="105746"/>
                  </a:lnTo>
                  <a:lnTo>
                    <a:pt x="78981" y="74154"/>
                  </a:lnTo>
                  <a:lnTo>
                    <a:pt x="92144" y="61429"/>
                  </a:lnTo>
                  <a:lnTo>
                    <a:pt x="91705" y="41684"/>
                  </a:lnTo>
                  <a:lnTo>
                    <a:pt x="80297" y="27643"/>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21" name="Freeform: Shape 20">
              <a:extLst>
                <a:ext uri="{FF2B5EF4-FFF2-40B4-BE49-F238E27FC236}">
                  <a16:creationId xmlns:a16="http://schemas.microsoft.com/office/drawing/2014/main" id="{26B586CC-15F3-56B4-26DD-9A9F09063F8A}"/>
                </a:ext>
              </a:extLst>
            </p:cNvPr>
            <p:cNvSpPr/>
            <p:nvPr/>
          </p:nvSpPr>
          <p:spPr>
            <a:xfrm>
              <a:off x="8699363" y="2944793"/>
              <a:ext cx="161471" cy="369892"/>
            </a:xfrm>
            <a:custGeom>
              <a:avLst/>
              <a:gdLst>
                <a:gd name="connsiteX0" fmla="*/ 151380 w 161471"/>
                <a:gd name="connsiteY0" fmla="*/ 35103 h 369892"/>
                <a:gd name="connsiteX1" fmla="*/ 110573 w 161471"/>
                <a:gd name="connsiteY1" fmla="*/ 0 h 369892"/>
                <a:gd name="connsiteX2" fmla="*/ 91705 w 161471"/>
                <a:gd name="connsiteY2" fmla="*/ 439 h 369892"/>
                <a:gd name="connsiteX3" fmla="*/ 73715 w 161471"/>
                <a:gd name="connsiteY3" fmla="*/ 17990 h 369892"/>
                <a:gd name="connsiteX4" fmla="*/ 62307 w 161471"/>
                <a:gd name="connsiteY4" fmla="*/ 36419 h 369892"/>
                <a:gd name="connsiteX5" fmla="*/ 35980 w 161471"/>
                <a:gd name="connsiteY5" fmla="*/ 41684 h 369892"/>
                <a:gd name="connsiteX6" fmla="*/ 25011 w 161471"/>
                <a:gd name="connsiteY6" fmla="*/ 68450 h 369892"/>
                <a:gd name="connsiteX7" fmla="*/ 7021 w 161471"/>
                <a:gd name="connsiteY7" fmla="*/ 75470 h 369892"/>
                <a:gd name="connsiteX8" fmla="*/ 0 w 161471"/>
                <a:gd name="connsiteY8" fmla="*/ 107063 h 369892"/>
                <a:gd name="connsiteX9" fmla="*/ 16235 w 161471"/>
                <a:gd name="connsiteY9" fmla="*/ 125053 h 369892"/>
                <a:gd name="connsiteX10" fmla="*/ 35103 w 161471"/>
                <a:gd name="connsiteY10" fmla="*/ 146553 h 369892"/>
                <a:gd name="connsiteX11" fmla="*/ 36858 w 161471"/>
                <a:gd name="connsiteY11" fmla="*/ 176390 h 369892"/>
                <a:gd name="connsiteX12" fmla="*/ 47827 w 161471"/>
                <a:gd name="connsiteY12" fmla="*/ 188676 h 369892"/>
                <a:gd name="connsiteX13" fmla="*/ 45633 w 161471"/>
                <a:gd name="connsiteY13" fmla="*/ 328208 h 369892"/>
                <a:gd name="connsiteX14" fmla="*/ 58797 w 161471"/>
                <a:gd name="connsiteY14" fmla="*/ 369893 h 369892"/>
                <a:gd name="connsiteX15" fmla="*/ 103114 w 161471"/>
                <a:gd name="connsiteY15" fmla="*/ 362872 h 369892"/>
                <a:gd name="connsiteX16" fmla="*/ 105746 w 161471"/>
                <a:gd name="connsiteY16" fmla="*/ 265024 h 369892"/>
                <a:gd name="connsiteX17" fmla="*/ 104430 w 161471"/>
                <a:gd name="connsiteY17" fmla="*/ 226411 h 369892"/>
                <a:gd name="connsiteX18" fmla="*/ 114522 w 161471"/>
                <a:gd name="connsiteY18" fmla="*/ 188237 h 369892"/>
                <a:gd name="connsiteX19" fmla="*/ 130757 w 161471"/>
                <a:gd name="connsiteY19" fmla="*/ 169370 h 369892"/>
                <a:gd name="connsiteX20" fmla="*/ 156645 w 161471"/>
                <a:gd name="connsiteY20" fmla="*/ 132073 h 369892"/>
                <a:gd name="connsiteX21" fmla="*/ 150941 w 161471"/>
                <a:gd name="connsiteY21" fmla="*/ 115838 h 369892"/>
                <a:gd name="connsiteX22" fmla="*/ 161472 w 161471"/>
                <a:gd name="connsiteY22" fmla="*/ 91266 h 369892"/>
                <a:gd name="connsiteX23" fmla="*/ 149186 w 161471"/>
                <a:gd name="connsiteY23" fmla="*/ 55286 h 369892"/>
                <a:gd name="connsiteX24" fmla="*/ 151380 w 161471"/>
                <a:gd name="connsiteY24" fmla="*/ 35103 h 36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1471" h="369892">
                  <a:moveTo>
                    <a:pt x="151380" y="35103"/>
                  </a:moveTo>
                  <a:lnTo>
                    <a:pt x="110573" y="0"/>
                  </a:lnTo>
                  <a:lnTo>
                    <a:pt x="91705" y="439"/>
                  </a:lnTo>
                  <a:lnTo>
                    <a:pt x="73715" y="17990"/>
                  </a:lnTo>
                  <a:lnTo>
                    <a:pt x="62307" y="36419"/>
                  </a:lnTo>
                  <a:lnTo>
                    <a:pt x="35980" y="41684"/>
                  </a:lnTo>
                  <a:lnTo>
                    <a:pt x="25011" y="68450"/>
                  </a:lnTo>
                  <a:lnTo>
                    <a:pt x="7021" y="75470"/>
                  </a:lnTo>
                  <a:lnTo>
                    <a:pt x="0" y="107063"/>
                  </a:lnTo>
                  <a:lnTo>
                    <a:pt x="16235" y="125053"/>
                  </a:lnTo>
                  <a:lnTo>
                    <a:pt x="35103" y="146553"/>
                  </a:lnTo>
                  <a:lnTo>
                    <a:pt x="36858" y="176390"/>
                  </a:lnTo>
                  <a:lnTo>
                    <a:pt x="47827" y="188676"/>
                  </a:lnTo>
                  <a:lnTo>
                    <a:pt x="45633" y="328208"/>
                  </a:lnTo>
                  <a:lnTo>
                    <a:pt x="58797" y="369893"/>
                  </a:lnTo>
                  <a:lnTo>
                    <a:pt x="103114" y="362872"/>
                  </a:lnTo>
                  <a:lnTo>
                    <a:pt x="105746" y="265024"/>
                  </a:lnTo>
                  <a:lnTo>
                    <a:pt x="104430" y="226411"/>
                  </a:lnTo>
                  <a:lnTo>
                    <a:pt x="114522" y="188237"/>
                  </a:lnTo>
                  <a:lnTo>
                    <a:pt x="130757" y="169370"/>
                  </a:lnTo>
                  <a:lnTo>
                    <a:pt x="156645" y="132073"/>
                  </a:lnTo>
                  <a:lnTo>
                    <a:pt x="150941" y="115838"/>
                  </a:lnTo>
                  <a:lnTo>
                    <a:pt x="161472" y="91266"/>
                  </a:lnTo>
                  <a:lnTo>
                    <a:pt x="149186" y="55286"/>
                  </a:lnTo>
                  <a:lnTo>
                    <a:pt x="151380" y="35103"/>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22" name="Freeform: Shape 21">
              <a:extLst>
                <a:ext uri="{FF2B5EF4-FFF2-40B4-BE49-F238E27FC236}">
                  <a16:creationId xmlns:a16="http://schemas.microsoft.com/office/drawing/2014/main" id="{80DE6D30-4737-0CC2-6E93-1F7E0A3B0BD6}"/>
                </a:ext>
              </a:extLst>
            </p:cNvPr>
            <p:cNvSpPr/>
            <p:nvPr/>
          </p:nvSpPr>
          <p:spPr>
            <a:xfrm>
              <a:off x="8366328" y="2770158"/>
              <a:ext cx="408066" cy="333912"/>
            </a:xfrm>
            <a:custGeom>
              <a:avLst/>
              <a:gdLst>
                <a:gd name="connsiteX0" fmla="*/ 311974 w 408066"/>
                <a:gd name="connsiteY0" fmla="*/ 11408 h 333912"/>
                <a:gd name="connsiteX1" fmla="*/ 277749 w 408066"/>
                <a:gd name="connsiteY1" fmla="*/ 11408 h 333912"/>
                <a:gd name="connsiteX2" fmla="*/ 264585 w 408066"/>
                <a:gd name="connsiteY2" fmla="*/ 0 h 333912"/>
                <a:gd name="connsiteX3" fmla="*/ 235187 w 408066"/>
                <a:gd name="connsiteY3" fmla="*/ 8337 h 333912"/>
                <a:gd name="connsiteX4" fmla="*/ 185604 w 408066"/>
                <a:gd name="connsiteY4" fmla="*/ 33786 h 333912"/>
                <a:gd name="connsiteX5" fmla="*/ 175513 w 408066"/>
                <a:gd name="connsiteY5" fmla="*/ 52654 h 333912"/>
                <a:gd name="connsiteX6" fmla="*/ 134267 w 408066"/>
                <a:gd name="connsiteY6" fmla="*/ 79858 h 333912"/>
                <a:gd name="connsiteX7" fmla="*/ 126808 w 408066"/>
                <a:gd name="connsiteY7" fmla="*/ 95654 h 333912"/>
                <a:gd name="connsiteX8" fmla="*/ 104430 w 408066"/>
                <a:gd name="connsiteY8" fmla="*/ 107940 h 333912"/>
                <a:gd name="connsiteX9" fmla="*/ 78981 w 408066"/>
                <a:gd name="connsiteY9" fmla="*/ 99603 h 333912"/>
                <a:gd name="connsiteX10" fmla="*/ 64062 w 408066"/>
                <a:gd name="connsiteY10" fmla="*/ 114522 h 333912"/>
                <a:gd name="connsiteX11" fmla="*/ 56164 w 408066"/>
                <a:gd name="connsiteY11" fmla="*/ 156206 h 333912"/>
                <a:gd name="connsiteX12" fmla="*/ 13602 w 408066"/>
                <a:gd name="connsiteY12" fmla="*/ 206227 h 333912"/>
                <a:gd name="connsiteX13" fmla="*/ 14919 w 408066"/>
                <a:gd name="connsiteY13" fmla="*/ 226850 h 333912"/>
                <a:gd name="connsiteX14" fmla="*/ 0 w 408066"/>
                <a:gd name="connsiteY14" fmla="*/ 252738 h 333912"/>
                <a:gd name="connsiteX15" fmla="*/ 3510 w 408066"/>
                <a:gd name="connsiteY15" fmla="*/ 287841 h 333912"/>
                <a:gd name="connsiteX16" fmla="*/ 27643 w 408066"/>
                <a:gd name="connsiteY16" fmla="*/ 301004 h 333912"/>
                <a:gd name="connsiteX17" fmla="*/ 36858 w 408066"/>
                <a:gd name="connsiteY17" fmla="*/ 321188 h 333912"/>
                <a:gd name="connsiteX18" fmla="*/ 60552 w 408066"/>
                <a:gd name="connsiteY18" fmla="*/ 333913 h 333912"/>
                <a:gd name="connsiteX19" fmla="*/ 79419 w 408066"/>
                <a:gd name="connsiteY19" fmla="*/ 318994 h 333912"/>
                <a:gd name="connsiteX20" fmla="*/ 104430 w 408066"/>
                <a:gd name="connsiteY20" fmla="*/ 316361 h 333912"/>
                <a:gd name="connsiteX21" fmla="*/ 140849 w 408066"/>
                <a:gd name="connsiteY21" fmla="*/ 332157 h 333912"/>
                <a:gd name="connsiteX22" fmla="*/ 133828 w 408066"/>
                <a:gd name="connsiteY22" fmla="*/ 286524 h 333912"/>
                <a:gd name="connsiteX23" fmla="*/ 135145 w 408066"/>
                <a:gd name="connsiteY23" fmla="*/ 251861 h 333912"/>
                <a:gd name="connsiteX24" fmla="*/ 227728 w 408066"/>
                <a:gd name="connsiteY24" fmla="*/ 249228 h 333912"/>
                <a:gd name="connsiteX25" fmla="*/ 251422 w 408066"/>
                <a:gd name="connsiteY25" fmla="*/ 253616 h 333912"/>
                <a:gd name="connsiteX26" fmla="*/ 268534 w 408066"/>
                <a:gd name="connsiteY26" fmla="*/ 243962 h 333912"/>
                <a:gd name="connsiteX27" fmla="*/ 293106 w 408066"/>
                <a:gd name="connsiteY27" fmla="*/ 248789 h 333912"/>
                <a:gd name="connsiteX28" fmla="*/ 340056 w 408066"/>
                <a:gd name="connsiteY28" fmla="*/ 250105 h 333912"/>
                <a:gd name="connsiteX29" fmla="*/ 358046 w 408066"/>
                <a:gd name="connsiteY29" fmla="*/ 243085 h 333912"/>
                <a:gd name="connsiteX30" fmla="*/ 369015 w 408066"/>
                <a:gd name="connsiteY30" fmla="*/ 216319 h 333912"/>
                <a:gd name="connsiteX31" fmla="*/ 395342 w 408066"/>
                <a:gd name="connsiteY31" fmla="*/ 211054 h 333912"/>
                <a:gd name="connsiteX32" fmla="*/ 406750 w 408066"/>
                <a:gd name="connsiteY32" fmla="*/ 192625 h 333912"/>
                <a:gd name="connsiteX33" fmla="*/ 408067 w 408066"/>
                <a:gd name="connsiteY33" fmla="*/ 150941 h 333912"/>
                <a:gd name="connsiteX34" fmla="*/ 346637 w 408066"/>
                <a:gd name="connsiteY34" fmla="*/ 137339 h 333912"/>
                <a:gd name="connsiteX35" fmla="*/ 344882 w 408066"/>
                <a:gd name="connsiteY35" fmla="*/ 107940 h 333912"/>
                <a:gd name="connsiteX36" fmla="*/ 314606 w 408066"/>
                <a:gd name="connsiteY36" fmla="*/ 68450 h 333912"/>
                <a:gd name="connsiteX37" fmla="*/ 307586 w 408066"/>
                <a:gd name="connsiteY37" fmla="*/ 40807 h 333912"/>
                <a:gd name="connsiteX38" fmla="*/ 311974 w 408066"/>
                <a:gd name="connsiteY38" fmla="*/ 11408 h 33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08066" h="333912">
                  <a:moveTo>
                    <a:pt x="311974" y="11408"/>
                  </a:moveTo>
                  <a:lnTo>
                    <a:pt x="277749" y="11408"/>
                  </a:lnTo>
                  <a:lnTo>
                    <a:pt x="264585" y="0"/>
                  </a:lnTo>
                  <a:lnTo>
                    <a:pt x="235187" y="8337"/>
                  </a:lnTo>
                  <a:lnTo>
                    <a:pt x="185604" y="33786"/>
                  </a:lnTo>
                  <a:lnTo>
                    <a:pt x="175513" y="52654"/>
                  </a:lnTo>
                  <a:lnTo>
                    <a:pt x="134267" y="79858"/>
                  </a:lnTo>
                  <a:lnTo>
                    <a:pt x="126808" y="95654"/>
                  </a:lnTo>
                  <a:lnTo>
                    <a:pt x="104430" y="107940"/>
                  </a:lnTo>
                  <a:lnTo>
                    <a:pt x="78981" y="99603"/>
                  </a:lnTo>
                  <a:lnTo>
                    <a:pt x="64062" y="114522"/>
                  </a:lnTo>
                  <a:lnTo>
                    <a:pt x="56164" y="156206"/>
                  </a:lnTo>
                  <a:lnTo>
                    <a:pt x="13602" y="206227"/>
                  </a:lnTo>
                  <a:lnTo>
                    <a:pt x="14919" y="226850"/>
                  </a:lnTo>
                  <a:lnTo>
                    <a:pt x="0" y="252738"/>
                  </a:lnTo>
                  <a:lnTo>
                    <a:pt x="3510" y="287841"/>
                  </a:lnTo>
                  <a:lnTo>
                    <a:pt x="27643" y="301004"/>
                  </a:lnTo>
                  <a:lnTo>
                    <a:pt x="36858" y="321188"/>
                  </a:lnTo>
                  <a:lnTo>
                    <a:pt x="60552" y="333913"/>
                  </a:lnTo>
                  <a:lnTo>
                    <a:pt x="79419" y="318994"/>
                  </a:lnTo>
                  <a:lnTo>
                    <a:pt x="104430" y="316361"/>
                  </a:lnTo>
                  <a:lnTo>
                    <a:pt x="140849" y="332157"/>
                  </a:lnTo>
                  <a:lnTo>
                    <a:pt x="133828" y="286524"/>
                  </a:lnTo>
                  <a:lnTo>
                    <a:pt x="135145" y="251861"/>
                  </a:lnTo>
                  <a:lnTo>
                    <a:pt x="227728" y="249228"/>
                  </a:lnTo>
                  <a:lnTo>
                    <a:pt x="251422" y="253616"/>
                  </a:lnTo>
                  <a:lnTo>
                    <a:pt x="268534" y="243962"/>
                  </a:lnTo>
                  <a:lnTo>
                    <a:pt x="293106" y="248789"/>
                  </a:lnTo>
                  <a:lnTo>
                    <a:pt x="340056" y="250105"/>
                  </a:lnTo>
                  <a:lnTo>
                    <a:pt x="358046" y="243085"/>
                  </a:lnTo>
                  <a:lnTo>
                    <a:pt x="369015" y="216319"/>
                  </a:lnTo>
                  <a:lnTo>
                    <a:pt x="395342" y="211054"/>
                  </a:lnTo>
                  <a:lnTo>
                    <a:pt x="406750" y="192625"/>
                  </a:lnTo>
                  <a:lnTo>
                    <a:pt x="408067" y="150941"/>
                  </a:lnTo>
                  <a:lnTo>
                    <a:pt x="346637" y="137339"/>
                  </a:lnTo>
                  <a:lnTo>
                    <a:pt x="344882" y="107940"/>
                  </a:lnTo>
                  <a:lnTo>
                    <a:pt x="314606" y="68450"/>
                  </a:lnTo>
                  <a:lnTo>
                    <a:pt x="307586" y="40807"/>
                  </a:lnTo>
                  <a:lnTo>
                    <a:pt x="311974" y="11408"/>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23" name="Freeform: Shape 22">
              <a:extLst>
                <a:ext uri="{FF2B5EF4-FFF2-40B4-BE49-F238E27FC236}">
                  <a16:creationId xmlns:a16="http://schemas.microsoft.com/office/drawing/2014/main" id="{8171CD69-A6E5-F1FD-EEC2-438E0A2BCE17}"/>
                </a:ext>
              </a:extLst>
            </p:cNvPr>
            <p:cNvSpPr/>
            <p:nvPr/>
          </p:nvSpPr>
          <p:spPr>
            <a:xfrm>
              <a:off x="9696713" y="4760032"/>
              <a:ext cx="505914" cy="556374"/>
            </a:xfrm>
            <a:custGeom>
              <a:avLst/>
              <a:gdLst>
                <a:gd name="connsiteX0" fmla="*/ 297494 w 505914"/>
                <a:gd name="connsiteY0" fmla="*/ 4388 h 556374"/>
                <a:gd name="connsiteX1" fmla="*/ 287841 w 505914"/>
                <a:gd name="connsiteY1" fmla="*/ 0 h 556374"/>
                <a:gd name="connsiteX2" fmla="*/ 257565 w 505914"/>
                <a:gd name="connsiteY2" fmla="*/ 13602 h 556374"/>
                <a:gd name="connsiteX3" fmla="*/ 241769 w 505914"/>
                <a:gd name="connsiteY3" fmla="*/ 13602 h 556374"/>
                <a:gd name="connsiteX4" fmla="*/ 207105 w 505914"/>
                <a:gd name="connsiteY4" fmla="*/ 37296 h 556374"/>
                <a:gd name="connsiteX5" fmla="*/ 187798 w 505914"/>
                <a:gd name="connsiteY5" fmla="*/ 12286 h 556374"/>
                <a:gd name="connsiteX6" fmla="*/ 105746 w 505914"/>
                <a:gd name="connsiteY6" fmla="*/ 33786 h 556374"/>
                <a:gd name="connsiteX7" fmla="*/ 66256 w 505914"/>
                <a:gd name="connsiteY7" fmla="*/ 35541 h 556374"/>
                <a:gd name="connsiteX8" fmla="*/ 57919 w 505914"/>
                <a:gd name="connsiteY8" fmla="*/ 251860 h 556374"/>
                <a:gd name="connsiteX9" fmla="*/ 6143 w 505914"/>
                <a:gd name="connsiteY9" fmla="*/ 254054 h 556374"/>
                <a:gd name="connsiteX10" fmla="*/ 0 w 505914"/>
                <a:gd name="connsiteY10" fmla="*/ 431322 h 556374"/>
                <a:gd name="connsiteX11" fmla="*/ 14041 w 505914"/>
                <a:gd name="connsiteY11" fmla="*/ 440098 h 556374"/>
                <a:gd name="connsiteX12" fmla="*/ 42562 w 505914"/>
                <a:gd name="connsiteY12" fmla="*/ 498017 h 556374"/>
                <a:gd name="connsiteX13" fmla="*/ 35980 w 505914"/>
                <a:gd name="connsiteY13" fmla="*/ 534874 h 556374"/>
                <a:gd name="connsiteX14" fmla="*/ 46950 w 505914"/>
                <a:gd name="connsiteY14" fmla="*/ 556375 h 556374"/>
                <a:gd name="connsiteX15" fmla="*/ 84246 w 505914"/>
                <a:gd name="connsiteY15" fmla="*/ 550232 h 556374"/>
                <a:gd name="connsiteX16" fmla="*/ 111451 w 505914"/>
                <a:gd name="connsiteY16" fmla="*/ 523028 h 556374"/>
                <a:gd name="connsiteX17" fmla="*/ 136900 w 505914"/>
                <a:gd name="connsiteY17" fmla="*/ 504599 h 556374"/>
                <a:gd name="connsiteX18" fmla="*/ 150941 w 505914"/>
                <a:gd name="connsiteY18" fmla="*/ 475639 h 556374"/>
                <a:gd name="connsiteX19" fmla="*/ 177268 w 505914"/>
                <a:gd name="connsiteY19" fmla="*/ 461598 h 556374"/>
                <a:gd name="connsiteX20" fmla="*/ 198768 w 505914"/>
                <a:gd name="connsiteY20" fmla="*/ 469057 h 556374"/>
                <a:gd name="connsiteX21" fmla="*/ 222901 w 505914"/>
                <a:gd name="connsiteY21" fmla="*/ 486170 h 556374"/>
                <a:gd name="connsiteX22" fmla="*/ 265024 w 505914"/>
                <a:gd name="connsiteY22" fmla="*/ 488802 h 556374"/>
                <a:gd name="connsiteX23" fmla="*/ 299249 w 505914"/>
                <a:gd name="connsiteY23" fmla="*/ 474762 h 556374"/>
                <a:gd name="connsiteX24" fmla="*/ 305392 w 505914"/>
                <a:gd name="connsiteY24" fmla="*/ 455894 h 556374"/>
                <a:gd name="connsiteX25" fmla="*/ 315923 w 505914"/>
                <a:gd name="connsiteY25" fmla="*/ 426934 h 556374"/>
                <a:gd name="connsiteX26" fmla="*/ 344443 w 505914"/>
                <a:gd name="connsiteY26" fmla="*/ 422108 h 556374"/>
                <a:gd name="connsiteX27" fmla="*/ 361556 w 505914"/>
                <a:gd name="connsiteY27" fmla="*/ 399291 h 556374"/>
                <a:gd name="connsiteX28" fmla="*/ 380862 w 505914"/>
                <a:gd name="connsiteY28" fmla="*/ 358484 h 556374"/>
                <a:gd name="connsiteX29" fmla="*/ 430006 w 505914"/>
                <a:gd name="connsiteY29" fmla="*/ 313290 h 556374"/>
                <a:gd name="connsiteX30" fmla="*/ 505915 w 505914"/>
                <a:gd name="connsiteY30" fmla="*/ 268534 h 556374"/>
                <a:gd name="connsiteX31" fmla="*/ 473884 w 505914"/>
                <a:gd name="connsiteY31" fmla="*/ 241330 h 556374"/>
                <a:gd name="connsiteX32" fmla="*/ 433516 w 505914"/>
                <a:gd name="connsiteY32" fmla="*/ 232115 h 556374"/>
                <a:gd name="connsiteX33" fmla="*/ 419914 w 505914"/>
                <a:gd name="connsiteY33" fmla="*/ 193503 h 556374"/>
                <a:gd name="connsiteX34" fmla="*/ 420791 w 505914"/>
                <a:gd name="connsiteY34" fmla="*/ 172002 h 556374"/>
                <a:gd name="connsiteX35" fmla="*/ 398413 w 505914"/>
                <a:gd name="connsiteY35" fmla="*/ 165421 h 556374"/>
                <a:gd name="connsiteX36" fmla="*/ 341372 w 505914"/>
                <a:gd name="connsiteY36" fmla="*/ 98726 h 556374"/>
                <a:gd name="connsiteX37" fmla="*/ 326015 w 505914"/>
                <a:gd name="connsiteY37" fmla="*/ 63623 h 556374"/>
                <a:gd name="connsiteX38" fmla="*/ 315923 w 505914"/>
                <a:gd name="connsiteY38" fmla="*/ 53092 h 556374"/>
                <a:gd name="connsiteX39" fmla="*/ 297494 w 505914"/>
                <a:gd name="connsiteY39" fmla="*/ 4388 h 55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5914" h="556374">
                  <a:moveTo>
                    <a:pt x="297494" y="4388"/>
                  </a:moveTo>
                  <a:lnTo>
                    <a:pt x="287841" y="0"/>
                  </a:lnTo>
                  <a:lnTo>
                    <a:pt x="257565" y="13602"/>
                  </a:lnTo>
                  <a:lnTo>
                    <a:pt x="241769" y="13602"/>
                  </a:lnTo>
                  <a:lnTo>
                    <a:pt x="207105" y="37296"/>
                  </a:lnTo>
                  <a:lnTo>
                    <a:pt x="187798" y="12286"/>
                  </a:lnTo>
                  <a:lnTo>
                    <a:pt x="105746" y="33786"/>
                  </a:lnTo>
                  <a:lnTo>
                    <a:pt x="66256" y="35541"/>
                  </a:lnTo>
                  <a:lnTo>
                    <a:pt x="57919" y="251860"/>
                  </a:lnTo>
                  <a:lnTo>
                    <a:pt x="6143" y="254054"/>
                  </a:lnTo>
                  <a:lnTo>
                    <a:pt x="0" y="431322"/>
                  </a:lnTo>
                  <a:lnTo>
                    <a:pt x="14041" y="440098"/>
                  </a:lnTo>
                  <a:lnTo>
                    <a:pt x="42562" y="498017"/>
                  </a:lnTo>
                  <a:lnTo>
                    <a:pt x="35980" y="534874"/>
                  </a:lnTo>
                  <a:lnTo>
                    <a:pt x="46950" y="556375"/>
                  </a:lnTo>
                  <a:lnTo>
                    <a:pt x="84246" y="550232"/>
                  </a:lnTo>
                  <a:lnTo>
                    <a:pt x="111451" y="523028"/>
                  </a:lnTo>
                  <a:lnTo>
                    <a:pt x="136900" y="504599"/>
                  </a:lnTo>
                  <a:lnTo>
                    <a:pt x="150941" y="475639"/>
                  </a:lnTo>
                  <a:lnTo>
                    <a:pt x="177268" y="461598"/>
                  </a:lnTo>
                  <a:lnTo>
                    <a:pt x="198768" y="469057"/>
                  </a:lnTo>
                  <a:lnTo>
                    <a:pt x="222901" y="486170"/>
                  </a:lnTo>
                  <a:lnTo>
                    <a:pt x="265024" y="488802"/>
                  </a:lnTo>
                  <a:lnTo>
                    <a:pt x="299249" y="474762"/>
                  </a:lnTo>
                  <a:lnTo>
                    <a:pt x="305392" y="455894"/>
                  </a:lnTo>
                  <a:lnTo>
                    <a:pt x="315923" y="426934"/>
                  </a:lnTo>
                  <a:lnTo>
                    <a:pt x="344443" y="422108"/>
                  </a:lnTo>
                  <a:lnTo>
                    <a:pt x="361556" y="399291"/>
                  </a:lnTo>
                  <a:lnTo>
                    <a:pt x="380862" y="358484"/>
                  </a:lnTo>
                  <a:lnTo>
                    <a:pt x="430006" y="313290"/>
                  </a:lnTo>
                  <a:lnTo>
                    <a:pt x="505915" y="268534"/>
                  </a:lnTo>
                  <a:lnTo>
                    <a:pt x="473884" y="241330"/>
                  </a:lnTo>
                  <a:lnTo>
                    <a:pt x="433516" y="232115"/>
                  </a:lnTo>
                  <a:lnTo>
                    <a:pt x="419914" y="193503"/>
                  </a:lnTo>
                  <a:lnTo>
                    <a:pt x="420791" y="172002"/>
                  </a:lnTo>
                  <a:lnTo>
                    <a:pt x="398413" y="165421"/>
                  </a:lnTo>
                  <a:lnTo>
                    <a:pt x="341372" y="98726"/>
                  </a:lnTo>
                  <a:lnTo>
                    <a:pt x="326015" y="63623"/>
                  </a:lnTo>
                  <a:lnTo>
                    <a:pt x="315923" y="53092"/>
                  </a:lnTo>
                  <a:lnTo>
                    <a:pt x="297494" y="4388"/>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24" name="Freeform: Shape 23">
              <a:extLst>
                <a:ext uri="{FF2B5EF4-FFF2-40B4-BE49-F238E27FC236}">
                  <a16:creationId xmlns:a16="http://schemas.microsoft.com/office/drawing/2014/main" id="{FB47CD97-E896-40BD-BA53-64F5CB788C4D}"/>
                </a:ext>
              </a:extLst>
            </p:cNvPr>
            <p:cNvSpPr/>
            <p:nvPr/>
          </p:nvSpPr>
          <p:spPr>
            <a:xfrm>
              <a:off x="9432566" y="3011488"/>
              <a:ext cx="691519" cy="538384"/>
            </a:xfrm>
            <a:custGeom>
              <a:avLst/>
              <a:gdLst>
                <a:gd name="connsiteX0" fmla="*/ 501966 w 691519"/>
                <a:gd name="connsiteY0" fmla="*/ 153135 h 538384"/>
                <a:gd name="connsiteX1" fmla="*/ 497578 w 691519"/>
                <a:gd name="connsiteY1" fmla="*/ 150063 h 538384"/>
                <a:gd name="connsiteX2" fmla="*/ 479149 w 691519"/>
                <a:gd name="connsiteY2" fmla="*/ 132512 h 538384"/>
                <a:gd name="connsiteX3" fmla="*/ 475200 w 691519"/>
                <a:gd name="connsiteY3" fmla="*/ 113644 h 538384"/>
                <a:gd name="connsiteX4" fmla="*/ 483537 w 691519"/>
                <a:gd name="connsiteY4" fmla="*/ 88634 h 538384"/>
                <a:gd name="connsiteX5" fmla="*/ 483098 w 691519"/>
                <a:gd name="connsiteY5" fmla="*/ 63623 h 538384"/>
                <a:gd name="connsiteX6" fmla="*/ 451506 w 691519"/>
                <a:gd name="connsiteY6" fmla="*/ 25888 h 538384"/>
                <a:gd name="connsiteX7" fmla="*/ 444924 w 691519"/>
                <a:gd name="connsiteY7" fmla="*/ 0 h 538384"/>
                <a:gd name="connsiteX8" fmla="*/ 411138 w 691519"/>
                <a:gd name="connsiteY8" fmla="*/ 10092 h 538384"/>
                <a:gd name="connsiteX9" fmla="*/ 384811 w 691519"/>
                <a:gd name="connsiteY9" fmla="*/ 34664 h 538384"/>
                <a:gd name="connsiteX10" fmla="*/ 347076 w 691519"/>
                <a:gd name="connsiteY10" fmla="*/ 100920 h 538384"/>
                <a:gd name="connsiteX11" fmla="*/ 297494 w 691519"/>
                <a:gd name="connsiteY11" fmla="*/ 129002 h 538384"/>
                <a:gd name="connsiteX12" fmla="*/ 245717 w 691519"/>
                <a:gd name="connsiteY12" fmla="*/ 125491 h 538384"/>
                <a:gd name="connsiteX13" fmla="*/ 230799 w 691519"/>
                <a:gd name="connsiteY13" fmla="*/ 130757 h 538384"/>
                <a:gd name="connsiteX14" fmla="*/ 236064 w 691519"/>
                <a:gd name="connsiteY14" fmla="*/ 152257 h 538384"/>
                <a:gd name="connsiteX15" fmla="*/ 208421 w 691519"/>
                <a:gd name="connsiteY15" fmla="*/ 173319 h 538384"/>
                <a:gd name="connsiteX16" fmla="*/ 186043 w 691519"/>
                <a:gd name="connsiteY16" fmla="*/ 197013 h 538384"/>
                <a:gd name="connsiteX17" fmla="*/ 118910 w 691519"/>
                <a:gd name="connsiteY17" fmla="*/ 220268 h 538384"/>
                <a:gd name="connsiteX18" fmla="*/ 105746 w 691519"/>
                <a:gd name="connsiteY18" fmla="*/ 206666 h 538384"/>
                <a:gd name="connsiteX19" fmla="*/ 96532 w 691519"/>
                <a:gd name="connsiteY19" fmla="*/ 205350 h 538384"/>
                <a:gd name="connsiteX20" fmla="*/ 86879 w 691519"/>
                <a:gd name="connsiteY20" fmla="*/ 221146 h 538384"/>
                <a:gd name="connsiteX21" fmla="*/ 43001 w 691519"/>
                <a:gd name="connsiteY21" fmla="*/ 225534 h 538384"/>
                <a:gd name="connsiteX22" fmla="*/ 16235 w 691519"/>
                <a:gd name="connsiteY22" fmla="*/ 286963 h 538384"/>
                <a:gd name="connsiteX23" fmla="*/ 3510 w 691519"/>
                <a:gd name="connsiteY23" fmla="*/ 298371 h 538384"/>
                <a:gd name="connsiteX24" fmla="*/ 0 w 691519"/>
                <a:gd name="connsiteY24" fmla="*/ 345321 h 538384"/>
                <a:gd name="connsiteX25" fmla="*/ 5265 w 691519"/>
                <a:gd name="connsiteY25" fmla="*/ 370770 h 538384"/>
                <a:gd name="connsiteX26" fmla="*/ 1316 w 691519"/>
                <a:gd name="connsiteY26" fmla="*/ 388760 h 538384"/>
                <a:gd name="connsiteX27" fmla="*/ 26766 w 691519"/>
                <a:gd name="connsiteY27" fmla="*/ 420791 h 538384"/>
                <a:gd name="connsiteX28" fmla="*/ 31154 w 691519"/>
                <a:gd name="connsiteY28" fmla="*/ 442292 h 538384"/>
                <a:gd name="connsiteX29" fmla="*/ 51337 w 691519"/>
                <a:gd name="connsiteY29" fmla="*/ 473884 h 538384"/>
                <a:gd name="connsiteX30" fmla="*/ 75909 w 691519"/>
                <a:gd name="connsiteY30" fmla="*/ 493190 h 538384"/>
                <a:gd name="connsiteX31" fmla="*/ 78542 w 691519"/>
                <a:gd name="connsiteY31" fmla="*/ 520833 h 538384"/>
                <a:gd name="connsiteX32" fmla="*/ 84246 w 691519"/>
                <a:gd name="connsiteY32" fmla="*/ 538385 h 538384"/>
                <a:gd name="connsiteX33" fmla="*/ 111889 w 691519"/>
                <a:gd name="connsiteY33" fmla="*/ 482221 h 538384"/>
                <a:gd name="connsiteX34" fmla="*/ 143920 w 691519"/>
                <a:gd name="connsiteY34" fmla="*/ 449751 h 538384"/>
                <a:gd name="connsiteX35" fmla="*/ 179900 w 691519"/>
                <a:gd name="connsiteY35" fmla="*/ 460282 h 538384"/>
                <a:gd name="connsiteX36" fmla="*/ 214564 w 691519"/>
                <a:gd name="connsiteY36" fmla="*/ 463353 h 538384"/>
                <a:gd name="connsiteX37" fmla="*/ 218952 w 691519"/>
                <a:gd name="connsiteY37" fmla="*/ 421230 h 538384"/>
                <a:gd name="connsiteX38" fmla="*/ 239575 w 691519"/>
                <a:gd name="connsiteY38" fmla="*/ 390077 h 538384"/>
                <a:gd name="connsiteX39" fmla="*/ 268095 w 691519"/>
                <a:gd name="connsiteY39" fmla="*/ 370770 h 538384"/>
                <a:gd name="connsiteX40" fmla="*/ 312412 w 691519"/>
                <a:gd name="connsiteY40" fmla="*/ 391393 h 538384"/>
                <a:gd name="connsiteX41" fmla="*/ 346637 w 691519"/>
                <a:gd name="connsiteY41" fmla="*/ 413771 h 538384"/>
                <a:gd name="connsiteX42" fmla="*/ 386128 w 691519"/>
                <a:gd name="connsiteY42" fmla="*/ 419914 h 538384"/>
                <a:gd name="connsiteX43" fmla="*/ 426057 w 691519"/>
                <a:gd name="connsiteY43" fmla="*/ 431761 h 538384"/>
                <a:gd name="connsiteX44" fmla="*/ 441853 w 691519"/>
                <a:gd name="connsiteY44" fmla="*/ 394903 h 538384"/>
                <a:gd name="connsiteX45" fmla="*/ 448873 w 691519"/>
                <a:gd name="connsiteY45" fmla="*/ 390077 h 538384"/>
                <a:gd name="connsiteX46" fmla="*/ 473445 w 691519"/>
                <a:gd name="connsiteY46" fmla="*/ 396220 h 538384"/>
                <a:gd name="connsiteX47" fmla="*/ 532681 w 691519"/>
                <a:gd name="connsiteY47" fmla="*/ 365944 h 538384"/>
                <a:gd name="connsiteX48" fmla="*/ 554181 w 691519"/>
                <a:gd name="connsiteY48" fmla="*/ 379107 h 538384"/>
                <a:gd name="connsiteX49" fmla="*/ 571293 w 691519"/>
                <a:gd name="connsiteY49" fmla="*/ 376913 h 538384"/>
                <a:gd name="connsiteX50" fmla="*/ 579191 w 691519"/>
                <a:gd name="connsiteY50" fmla="*/ 362433 h 538384"/>
                <a:gd name="connsiteX51" fmla="*/ 598937 w 691519"/>
                <a:gd name="connsiteY51" fmla="*/ 357168 h 538384"/>
                <a:gd name="connsiteX52" fmla="*/ 639304 w 691519"/>
                <a:gd name="connsiteY52" fmla="*/ 363311 h 538384"/>
                <a:gd name="connsiteX53" fmla="*/ 673968 w 691519"/>
                <a:gd name="connsiteY53" fmla="*/ 365066 h 538384"/>
                <a:gd name="connsiteX54" fmla="*/ 691520 w 691519"/>
                <a:gd name="connsiteY54" fmla="*/ 358484 h 538384"/>
                <a:gd name="connsiteX55" fmla="*/ 682744 w 691519"/>
                <a:gd name="connsiteY55" fmla="*/ 339178 h 538384"/>
                <a:gd name="connsiteX56" fmla="*/ 642376 w 691519"/>
                <a:gd name="connsiteY56" fmla="*/ 315045 h 538384"/>
                <a:gd name="connsiteX57" fmla="*/ 628335 w 691519"/>
                <a:gd name="connsiteY57" fmla="*/ 278626 h 538384"/>
                <a:gd name="connsiteX58" fmla="*/ 605518 w 691519"/>
                <a:gd name="connsiteY58" fmla="*/ 252299 h 538384"/>
                <a:gd name="connsiteX59" fmla="*/ 569099 w 691519"/>
                <a:gd name="connsiteY59" fmla="*/ 220707 h 538384"/>
                <a:gd name="connsiteX60" fmla="*/ 568661 w 691519"/>
                <a:gd name="connsiteY60" fmla="*/ 200962 h 538384"/>
                <a:gd name="connsiteX61" fmla="*/ 538824 w 691519"/>
                <a:gd name="connsiteY61" fmla="*/ 176829 h 538384"/>
                <a:gd name="connsiteX62" fmla="*/ 501966 w 691519"/>
                <a:gd name="connsiteY62" fmla="*/ 153135 h 53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91519" h="538384">
                  <a:moveTo>
                    <a:pt x="501966" y="153135"/>
                  </a:moveTo>
                  <a:lnTo>
                    <a:pt x="497578" y="150063"/>
                  </a:lnTo>
                  <a:lnTo>
                    <a:pt x="479149" y="132512"/>
                  </a:lnTo>
                  <a:lnTo>
                    <a:pt x="475200" y="113644"/>
                  </a:lnTo>
                  <a:lnTo>
                    <a:pt x="483537" y="88634"/>
                  </a:lnTo>
                  <a:lnTo>
                    <a:pt x="483098" y="63623"/>
                  </a:lnTo>
                  <a:lnTo>
                    <a:pt x="451506" y="25888"/>
                  </a:lnTo>
                  <a:lnTo>
                    <a:pt x="444924" y="0"/>
                  </a:lnTo>
                  <a:lnTo>
                    <a:pt x="411138" y="10092"/>
                  </a:lnTo>
                  <a:lnTo>
                    <a:pt x="384811" y="34664"/>
                  </a:lnTo>
                  <a:lnTo>
                    <a:pt x="347076" y="100920"/>
                  </a:lnTo>
                  <a:lnTo>
                    <a:pt x="297494" y="129002"/>
                  </a:lnTo>
                  <a:lnTo>
                    <a:pt x="245717" y="125491"/>
                  </a:lnTo>
                  <a:lnTo>
                    <a:pt x="230799" y="130757"/>
                  </a:lnTo>
                  <a:lnTo>
                    <a:pt x="236064" y="152257"/>
                  </a:lnTo>
                  <a:lnTo>
                    <a:pt x="208421" y="173319"/>
                  </a:lnTo>
                  <a:lnTo>
                    <a:pt x="186043" y="197013"/>
                  </a:lnTo>
                  <a:lnTo>
                    <a:pt x="118910" y="220268"/>
                  </a:lnTo>
                  <a:lnTo>
                    <a:pt x="105746" y="206666"/>
                  </a:lnTo>
                  <a:lnTo>
                    <a:pt x="96532" y="205350"/>
                  </a:lnTo>
                  <a:lnTo>
                    <a:pt x="86879" y="221146"/>
                  </a:lnTo>
                  <a:lnTo>
                    <a:pt x="43001" y="225534"/>
                  </a:lnTo>
                  <a:lnTo>
                    <a:pt x="16235" y="286963"/>
                  </a:lnTo>
                  <a:lnTo>
                    <a:pt x="3510" y="298371"/>
                  </a:lnTo>
                  <a:lnTo>
                    <a:pt x="0" y="345321"/>
                  </a:lnTo>
                  <a:lnTo>
                    <a:pt x="5265" y="370770"/>
                  </a:lnTo>
                  <a:lnTo>
                    <a:pt x="1316" y="388760"/>
                  </a:lnTo>
                  <a:lnTo>
                    <a:pt x="26766" y="420791"/>
                  </a:lnTo>
                  <a:lnTo>
                    <a:pt x="31154" y="442292"/>
                  </a:lnTo>
                  <a:lnTo>
                    <a:pt x="51337" y="473884"/>
                  </a:lnTo>
                  <a:lnTo>
                    <a:pt x="75909" y="493190"/>
                  </a:lnTo>
                  <a:lnTo>
                    <a:pt x="78542" y="520833"/>
                  </a:lnTo>
                  <a:lnTo>
                    <a:pt x="84246" y="538385"/>
                  </a:lnTo>
                  <a:lnTo>
                    <a:pt x="111889" y="482221"/>
                  </a:lnTo>
                  <a:lnTo>
                    <a:pt x="143920" y="449751"/>
                  </a:lnTo>
                  <a:lnTo>
                    <a:pt x="179900" y="460282"/>
                  </a:lnTo>
                  <a:lnTo>
                    <a:pt x="214564" y="463353"/>
                  </a:lnTo>
                  <a:lnTo>
                    <a:pt x="218952" y="421230"/>
                  </a:lnTo>
                  <a:lnTo>
                    <a:pt x="239575" y="390077"/>
                  </a:lnTo>
                  <a:lnTo>
                    <a:pt x="268095" y="370770"/>
                  </a:lnTo>
                  <a:lnTo>
                    <a:pt x="312412" y="391393"/>
                  </a:lnTo>
                  <a:lnTo>
                    <a:pt x="346637" y="413771"/>
                  </a:lnTo>
                  <a:lnTo>
                    <a:pt x="386128" y="419914"/>
                  </a:lnTo>
                  <a:lnTo>
                    <a:pt x="426057" y="431761"/>
                  </a:lnTo>
                  <a:lnTo>
                    <a:pt x="441853" y="394903"/>
                  </a:lnTo>
                  <a:lnTo>
                    <a:pt x="448873" y="390077"/>
                  </a:lnTo>
                  <a:lnTo>
                    <a:pt x="473445" y="396220"/>
                  </a:lnTo>
                  <a:lnTo>
                    <a:pt x="532681" y="365944"/>
                  </a:lnTo>
                  <a:lnTo>
                    <a:pt x="554181" y="379107"/>
                  </a:lnTo>
                  <a:lnTo>
                    <a:pt x="571293" y="376913"/>
                  </a:lnTo>
                  <a:lnTo>
                    <a:pt x="579191" y="362433"/>
                  </a:lnTo>
                  <a:lnTo>
                    <a:pt x="598937" y="357168"/>
                  </a:lnTo>
                  <a:lnTo>
                    <a:pt x="639304" y="363311"/>
                  </a:lnTo>
                  <a:lnTo>
                    <a:pt x="673968" y="365066"/>
                  </a:lnTo>
                  <a:lnTo>
                    <a:pt x="691520" y="358484"/>
                  </a:lnTo>
                  <a:lnTo>
                    <a:pt x="682744" y="339178"/>
                  </a:lnTo>
                  <a:lnTo>
                    <a:pt x="642376" y="315045"/>
                  </a:lnTo>
                  <a:lnTo>
                    <a:pt x="628335" y="278626"/>
                  </a:lnTo>
                  <a:lnTo>
                    <a:pt x="605518" y="252299"/>
                  </a:lnTo>
                  <a:lnTo>
                    <a:pt x="569099" y="220707"/>
                  </a:lnTo>
                  <a:lnTo>
                    <a:pt x="568661" y="200962"/>
                  </a:lnTo>
                  <a:lnTo>
                    <a:pt x="538824" y="176829"/>
                  </a:lnTo>
                  <a:lnTo>
                    <a:pt x="501966" y="153135"/>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25" name="Freeform: Shape 24">
              <a:extLst>
                <a:ext uri="{FF2B5EF4-FFF2-40B4-BE49-F238E27FC236}">
                  <a16:creationId xmlns:a16="http://schemas.microsoft.com/office/drawing/2014/main" id="{2C196618-CCC6-6082-579C-ECEA5D72DF95}"/>
                </a:ext>
              </a:extLst>
            </p:cNvPr>
            <p:cNvSpPr/>
            <p:nvPr/>
          </p:nvSpPr>
          <p:spPr>
            <a:xfrm>
              <a:off x="8197836" y="3048784"/>
              <a:ext cx="323381" cy="375596"/>
            </a:xfrm>
            <a:custGeom>
              <a:avLst/>
              <a:gdLst>
                <a:gd name="connsiteX0" fmla="*/ 172002 w 323381"/>
                <a:gd name="connsiteY0" fmla="*/ 9214 h 375596"/>
                <a:gd name="connsiteX1" fmla="*/ 150063 w 323381"/>
                <a:gd name="connsiteY1" fmla="*/ 18429 h 375596"/>
                <a:gd name="connsiteX2" fmla="*/ 137339 w 323381"/>
                <a:gd name="connsiteY2" fmla="*/ 25888 h 375596"/>
                <a:gd name="connsiteX3" fmla="*/ 129441 w 323381"/>
                <a:gd name="connsiteY3" fmla="*/ 0 h 375596"/>
                <a:gd name="connsiteX4" fmla="*/ 114083 w 323381"/>
                <a:gd name="connsiteY4" fmla="*/ 7020 h 375596"/>
                <a:gd name="connsiteX5" fmla="*/ 104869 w 323381"/>
                <a:gd name="connsiteY5" fmla="*/ 5704 h 375596"/>
                <a:gd name="connsiteX6" fmla="*/ 94777 w 323381"/>
                <a:gd name="connsiteY6" fmla="*/ 23255 h 375596"/>
                <a:gd name="connsiteX7" fmla="*/ 53531 w 323381"/>
                <a:gd name="connsiteY7" fmla="*/ 22817 h 375596"/>
                <a:gd name="connsiteX8" fmla="*/ 39052 w 323381"/>
                <a:gd name="connsiteY8" fmla="*/ 13602 h 375596"/>
                <a:gd name="connsiteX9" fmla="*/ 32031 w 323381"/>
                <a:gd name="connsiteY9" fmla="*/ 19306 h 375596"/>
                <a:gd name="connsiteX10" fmla="*/ 21062 w 323381"/>
                <a:gd name="connsiteY10" fmla="*/ 24133 h 375596"/>
                <a:gd name="connsiteX11" fmla="*/ 16674 w 323381"/>
                <a:gd name="connsiteY11" fmla="*/ 44756 h 375596"/>
                <a:gd name="connsiteX12" fmla="*/ 28960 w 323381"/>
                <a:gd name="connsiteY12" fmla="*/ 69766 h 375596"/>
                <a:gd name="connsiteX13" fmla="*/ 42123 w 323381"/>
                <a:gd name="connsiteY13" fmla="*/ 118471 h 375596"/>
                <a:gd name="connsiteX14" fmla="*/ 21939 w 323381"/>
                <a:gd name="connsiteY14" fmla="*/ 125491 h 375596"/>
                <a:gd name="connsiteX15" fmla="*/ 17113 w 323381"/>
                <a:gd name="connsiteY15" fmla="*/ 133828 h 375596"/>
                <a:gd name="connsiteX16" fmla="*/ 21062 w 323381"/>
                <a:gd name="connsiteY16" fmla="*/ 145675 h 375596"/>
                <a:gd name="connsiteX17" fmla="*/ 17551 w 323381"/>
                <a:gd name="connsiteY17" fmla="*/ 172441 h 375596"/>
                <a:gd name="connsiteX18" fmla="*/ 9214 w 323381"/>
                <a:gd name="connsiteY18" fmla="*/ 172441 h 375596"/>
                <a:gd name="connsiteX19" fmla="*/ 6582 w 323381"/>
                <a:gd name="connsiteY19" fmla="*/ 189992 h 375596"/>
                <a:gd name="connsiteX20" fmla="*/ 11847 w 323381"/>
                <a:gd name="connsiteY20" fmla="*/ 219391 h 375596"/>
                <a:gd name="connsiteX21" fmla="*/ 0 w 323381"/>
                <a:gd name="connsiteY21" fmla="*/ 246156 h 375596"/>
                <a:gd name="connsiteX22" fmla="*/ 15796 w 323381"/>
                <a:gd name="connsiteY22" fmla="*/ 262830 h 375596"/>
                <a:gd name="connsiteX23" fmla="*/ 32470 w 323381"/>
                <a:gd name="connsiteY23" fmla="*/ 266779 h 375596"/>
                <a:gd name="connsiteX24" fmla="*/ 55286 w 323381"/>
                <a:gd name="connsiteY24" fmla="*/ 292228 h 375596"/>
                <a:gd name="connsiteX25" fmla="*/ 56603 w 323381"/>
                <a:gd name="connsiteY25" fmla="*/ 316361 h 375596"/>
                <a:gd name="connsiteX26" fmla="*/ 51776 w 323381"/>
                <a:gd name="connsiteY26" fmla="*/ 323821 h 375596"/>
                <a:gd name="connsiteX27" fmla="*/ 47388 w 323381"/>
                <a:gd name="connsiteY27" fmla="*/ 373842 h 375596"/>
                <a:gd name="connsiteX28" fmla="*/ 57480 w 323381"/>
                <a:gd name="connsiteY28" fmla="*/ 375597 h 375596"/>
                <a:gd name="connsiteX29" fmla="*/ 110573 w 323381"/>
                <a:gd name="connsiteY29" fmla="*/ 353219 h 375596"/>
                <a:gd name="connsiteX30" fmla="*/ 147869 w 323381"/>
                <a:gd name="connsiteY30" fmla="*/ 335668 h 375596"/>
                <a:gd name="connsiteX31" fmla="*/ 211493 w 323381"/>
                <a:gd name="connsiteY31" fmla="*/ 325137 h 375596"/>
                <a:gd name="connsiteX32" fmla="*/ 245718 w 323381"/>
                <a:gd name="connsiteY32" fmla="*/ 324259 h 375596"/>
                <a:gd name="connsiteX33" fmla="*/ 283014 w 323381"/>
                <a:gd name="connsiteY33" fmla="*/ 336106 h 375596"/>
                <a:gd name="connsiteX34" fmla="*/ 307586 w 323381"/>
                <a:gd name="connsiteY34" fmla="*/ 335668 h 375596"/>
                <a:gd name="connsiteX35" fmla="*/ 309780 w 323381"/>
                <a:gd name="connsiteY35" fmla="*/ 311535 h 375596"/>
                <a:gd name="connsiteX36" fmla="*/ 286963 w 323381"/>
                <a:gd name="connsiteY36" fmla="*/ 259320 h 375596"/>
                <a:gd name="connsiteX37" fmla="*/ 301004 w 323381"/>
                <a:gd name="connsiteY37" fmla="*/ 190870 h 375596"/>
                <a:gd name="connsiteX38" fmla="*/ 323382 w 323381"/>
                <a:gd name="connsiteY38" fmla="*/ 139971 h 375596"/>
                <a:gd name="connsiteX39" fmla="*/ 309341 w 323381"/>
                <a:gd name="connsiteY39" fmla="*/ 53531 h 375596"/>
                <a:gd name="connsiteX40" fmla="*/ 272922 w 323381"/>
                <a:gd name="connsiteY40" fmla="*/ 37735 h 375596"/>
                <a:gd name="connsiteX41" fmla="*/ 247911 w 323381"/>
                <a:gd name="connsiteY41" fmla="*/ 40368 h 375596"/>
                <a:gd name="connsiteX42" fmla="*/ 229044 w 323381"/>
                <a:gd name="connsiteY42" fmla="*/ 55286 h 375596"/>
                <a:gd name="connsiteX43" fmla="*/ 205350 w 323381"/>
                <a:gd name="connsiteY43" fmla="*/ 42562 h 375596"/>
                <a:gd name="connsiteX44" fmla="*/ 196135 w 323381"/>
                <a:gd name="connsiteY44" fmla="*/ 22378 h 375596"/>
                <a:gd name="connsiteX45" fmla="*/ 172002 w 323381"/>
                <a:gd name="connsiteY45" fmla="*/ 9214 h 37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23381" h="375596">
                  <a:moveTo>
                    <a:pt x="172002" y="9214"/>
                  </a:moveTo>
                  <a:lnTo>
                    <a:pt x="150063" y="18429"/>
                  </a:lnTo>
                  <a:lnTo>
                    <a:pt x="137339" y="25888"/>
                  </a:lnTo>
                  <a:lnTo>
                    <a:pt x="129441" y="0"/>
                  </a:lnTo>
                  <a:lnTo>
                    <a:pt x="114083" y="7020"/>
                  </a:lnTo>
                  <a:lnTo>
                    <a:pt x="104869" y="5704"/>
                  </a:lnTo>
                  <a:lnTo>
                    <a:pt x="94777" y="23255"/>
                  </a:lnTo>
                  <a:lnTo>
                    <a:pt x="53531" y="22817"/>
                  </a:lnTo>
                  <a:lnTo>
                    <a:pt x="39052" y="13602"/>
                  </a:lnTo>
                  <a:lnTo>
                    <a:pt x="32031" y="19306"/>
                  </a:lnTo>
                  <a:lnTo>
                    <a:pt x="21062" y="24133"/>
                  </a:lnTo>
                  <a:lnTo>
                    <a:pt x="16674" y="44756"/>
                  </a:lnTo>
                  <a:lnTo>
                    <a:pt x="28960" y="69766"/>
                  </a:lnTo>
                  <a:lnTo>
                    <a:pt x="42123" y="118471"/>
                  </a:lnTo>
                  <a:lnTo>
                    <a:pt x="21939" y="125491"/>
                  </a:lnTo>
                  <a:lnTo>
                    <a:pt x="17113" y="133828"/>
                  </a:lnTo>
                  <a:lnTo>
                    <a:pt x="21062" y="145675"/>
                  </a:lnTo>
                  <a:lnTo>
                    <a:pt x="17551" y="172441"/>
                  </a:lnTo>
                  <a:lnTo>
                    <a:pt x="9214" y="172441"/>
                  </a:lnTo>
                  <a:lnTo>
                    <a:pt x="6582" y="189992"/>
                  </a:lnTo>
                  <a:lnTo>
                    <a:pt x="11847" y="219391"/>
                  </a:lnTo>
                  <a:lnTo>
                    <a:pt x="0" y="246156"/>
                  </a:lnTo>
                  <a:lnTo>
                    <a:pt x="15796" y="262830"/>
                  </a:lnTo>
                  <a:lnTo>
                    <a:pt x="32470" y="266779"/>
                  </a:lnTo>
                  <a:lnTo>
                    <a:pt x="55286" y="292228"/>
                  </a:lnTo>
                  <a:lnTo>
                    <a:pt x="56603" y="316361"/>
                  </a:lnTo>
                  <a:lnTo>
                    <a:pt x="51776" y="323821"/>
                  </a:lnTo>
                  <a:lnTo>
                    <a:pt x="47388" y="373842"/>
                  </a:lnTo>
                  <a:lnTo>
                    <a:pt x="57480" y="375597"/>
                  </a:lnTo>
                  <a:lnTo>
                    <a:pt x="110573" y="353219"/>
                  </a:lnTo>
                  <a:lnTo>
                    <a:pt x="147869" y="335668"/>
                  </a:lnTo>
                  <a:lnTo>
                    <a:pt x="211493" y="325137"/>
                  </a:lnTo>
                  <a:lnTo>
                    <a:pt x="245718" y="324259"/>
                  </a:lnTo>
                  <a:lnTo>
                    <a:pt x="283014" y="336106"/>
                  </a:lnTo>
                  <a:lnTo>
                    <a:pt x="307586" y="335668"/>
                  </a:lnTo>
                  <a:lnTo>
                    <a:pt x="309780" y="311535"/>
                  </a:lnTo>
                  <a:lnTo>
                    <a:pt x="286963" y="259320"/>
                  </a:lnTo>
                  <a:lnTo>
                    <a:pt x="301004" y="190870"/>
                  </a:lnTo>
                  <a:lnTo>
                    <a:pt x="323382" y="139971"/>
                  </a:lnTo>
                  <a:lnTo>
                    <a:pt x="309341" y="53531"/>
                  </a:lnTo>
                  <a:lnTo>
                    <a:pt x="272922" y="37735"/>
                  </a:lnTo>
                  <a:lnTo>
                    <a:pt x="247911" y="40368"/>
                  </a:lnTo>
                  <a:lnTo>
                    <a:pt x="229044" y="55286"/>
                  </a:lnTo>
                  <a:lnTo>
                    <a:pt x="205350" y="42562"/>
                  </a:lnTo>
                  <a:lnTo>
                    <a:pt x="196135" y="22378"/>
                  </a:lnTo>
                  <a:lnTo>
                    <a:pt x="172002" y="9214"/>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26" name="Freeform: Shape 25">
              <a:extLst>
                <a:ext uri="{FF2B5EF4-FFF2-40B4-BE49-F238E27FC236}">
                  <a16:creationId xmlns:a16="http://schemas.microsoft.com/office/drawing/2014/main" id="{E39C5E3B-C8FF-2669-C4E0-CF8EC4D2E0B1}"/>
                </a:ext>
              </a:extLst>
            </p:cNvPr>
            <p:cNvSpPr/>
            <p:nvPr/>
          </p:nvSpPr>
          <p:spPr>
            <a:xfrm>
              <a:off x="9113133" y="2907058"/>
              <a:ext cx="403678" cy="675723"/>
            </a:xfrm>
            <a:custGeom>
              <a:avLst/>
              <a:gdLst>
                <a:gd name="connsiteX0" fmla="*/ 340933 w 403678"/>
                <a:gd name="connsiteY0" fmla="*/ 119349 h 675723"/>
                <a:gd name="connsiteX1" fmla="*/ 342688 w 403678"/>
                <a:gd name="connsiteY1" fmla="*/ 78981 h 675723"/>
                <a:gd name="connsiteX2" fmla="*/ 338301 w 403678"/>
                <a:gd name="connsiteY2" fmla="*/ 39052 h 675723"/>
                <a:gd name="connsiteX3" fmla="*/ 316800 w 403678"/>
                <a:gd name="connsiteY3" fmla="*/ 0 h 675723"/>
                <a:gd name="connsiteX4" fmla="*/ 301882 w 403678"/>
                <a:gd name="connsiteY4" fmla="*/ 3510 h 675723"/>
                <a:gd name="connsiteX5" fmla="*/ 300127 w 403678"/>
                <a:gd name="connsiteY5" fmla="*/ 22817 h 675723"/>
                <a:gd name="connsiteX6" fmla="*/ 321627 w 403678"/>
                <a:gd name="connsiteY6" fmla="*/ 46950 h 675723"/>
                <a:gd name="connsiteX7" fmla="*/ 315923 w 403678"/>
                <a:gd name="connsiteY7" fmla="*/ 57919 h 675723"/>
                <a:gd name="connsiteX8" fmla="*/ 313729 w 403678"/>
                <a:gd name="connsiteY8" fmla="*/ 78103 h 675723"/>
                <a:gd name="connsiteX9" fmla="*/ 268973 w 403678"/>
                <a:gd name="connsiteY9" fmla="*/ 125053 h 675723"/>
                <a:gd name="connsiteX10" fmla="*/ 255371 w 403678"/>
                <a:gd name="connsiteY10" fmla="*/ 163666 h 675723"/>
                <a:gd name="connsiteX11" fmla="*/ 248350 w 403678"/>
                <a:gd name="connsiteY11" fmla="*/ 195258 h 675723"/>
                <a:gd name="connsiteX12" fmla="*/ 236942 w 403678"/>
                <a:gd name="connsiteY12" fmla="*/ 208860 h 675723"/>
                <a:gd name="connsiteX13" fmla="*/ 226411 w 403678"/>
                <a:gd name="connsiteY13" fmla="*/ 251422 h 675723"/>
                <a:gd name="connsiteX14" fmla="*/ 198329 w 403678"/>
                <a:gd name="connsiteY14" fmla="*/ 276432 h 675723"/>
                <a:gd name="connsiteX15" fmla="*/ 189992 w 403678"/>
                <a:gd name="connsiteY15" fmla="*/ 307147 h 675723"/>
                <a:gd name="connsiteX16" fmla="*/ 178145 w 403678"/>
                <a:gd name="connsiteY16" fmla="*/ 331719 h 675723"/>
                <a:gd name="connsiteX17" fmla="*/ 173319 w 403678"/>
                <a:gd name="connsiteY17" fmla="*/ 356729 h 675723"/>
                <a:gd name="connsiteX18" fmla="*/ 136900 w 403678"/>
                <a:gd name="connsiteY18" fmla="*/ 377352 h 675723"/>
                <a:gd name="connsiteX19" fmla="*/ 106624 w 403678"/>
                <a:gd name="connsiteY19" fmla="*/ 352342 h 675723"/>
                <a:gd name="connsiteX20" fmla="*/ 86440 w 403678"/>
                <a:gd name="connsiteY20" fmla="*/ 353219 h 675723"/>
                <a:gd name="connsiteX21" fmla="*/ 54848 w 403678"/>
                <a:gd name="connsiteY21" fmla="*/ 388760 h 675723"/>
                <a:gd name="connsiteX22" fmla="*/ 39052 w 403678"/>
                <a:gd name="connsiteY22" fmla="*/ 389199 h 675723"/>
                <a:gd name="connsiteX23" fmla="*/ 14041 w 403678"/>
                <a:gd name="connsiteY23" fmla="*/ 447996 h 675723"/>
                <a:gd name="connsiteX24" fmla="*/ 439 w 403678"/>
                <a:gd name="connsiteY24" fmla="*/ 490996 h 675723"/>
                <a:gd name="connsiteX25" fmla="*/ 0 w 403678"/>
                <a:gd name="connsiteY25" fmla="*/ 507670 h 675723"/>
                <a:gd name="connsiteX26" fmla="*/ 13602 w 403678"/>
                <a:gd name="connsiteY26" fmla="*/ 516446 h 675723"/>
                <a:gd name="connsiteX27" fmla="*/ 24572 w 403678"/>
                <a:gd name="connsiteY27" fmla="*/ 543650 h 675723"/>
                <a:gd name="connsiteX28" fmla="*/ 49144 w 403678"/>
                <a:gd name="connsiteY28" fmla="*/ 553742 h 675723"/>
                <a:gd name="connsiteX29" fmla="*/ 70205 w 403678"/>
                <a:gd name="connsiteY29" fmla="*/ 594110 h 675723"/>
                <a:gd name="connsiteX30" fmla="*/ 62307 w 403678"/>
                <a:gd name="connsiteY30" fmla="*/ 641937 h 675723"/>
                <a:gd name="connsiteX31" fmla="*/ 149624 w 403678"/>
                <a:gd name="connsiteY31" fmla="*/ 643254 h 675723"/>
                <a:gd name="connsiteX32" fmla="*/ 175074 w 403678"/>
                <a:gd name="connsiteY32" fmla="*/ 639305 h 675723"/>
                <a:gd name="connsiteX33" fmla="*/ 207544 w 403678"/>
                <a:gd name="connsiteY33" fmla="*/ 647641 h 675723"/>
                <a:gd name="connsiteX34" fmla="*/ 239575 w 403678"/>
                <a:gd name="connsiteY34" fmla="*/ 639743 h 675723"/>
                <a:gd name="connsiteX35" fmla="*/ 246156 w 403678"/>
                <a:gd name="connsiteY35" fmla="*/ 642815 h 675723"/>
                <a:gd name="connsiteX36" fmla="*/ 313729 w 403678"/>
                <a:gd name="connsiteY36" fmla="*/ 645448 h 675723"/>
                <a:gd name="connsiteX37" fmla="*/ 357168 w 403678"/>
                <a:gd name="connsiteY37" fmla="*/ 661244 h 675723"/>
                <a:gd name="connsiteX38" fmla="*/ 399730 w 403678"/>
                <a:gd name="connsiteY38" fmla="*/ 675723 h 675723"/>
                <a:gd name="connsiteX39" fmla="*/ 403679 w 403678"/>
                <a:gd name="connsiteY39" fmla="*/ 642815 h 675723"/>
                <a:gd name="connsiteX40" fmla="*/ 397975 w 403678"/>
                <a:gd name="connsiteY40" fmla="*/ 625264 h 675723"/>
                <a:gd name="connsiteX41" fmla="*/ 395342 w 403678"/>
                <a:gd name="connsiteY41" fmla="*/ 597620 h 675723"/>
                <a:gd name="connsiteX42" fmla="*/ 370770 w 403678"/>
                <a:gd name="connsiteY42" fmla="*/ 578314 h 675723"/>
                <a:gd name="connsiteX43" fmla="*/ 350586 w 403678"/>
                <a:gd name="connsiteY43" fmla="*/ 546722 h 675723"/>
                <a:gd name="connsiteX44" fmla="*/ 346199 w 403678"/>
                <a:gd name="connsiteY44" fmla="*/ 525221 h 675723"/>
                <a:gd name="connsiteX45" fmla="*/ 320749 w 403678"/>
                <a:gd name="connsiteY45" fmla="*/ 493190 h 675723"/>
                <a:gd name="connsiteX46" fmla="*/ 324698 w 403678"/>
                <a:gd name="connsiteY46" fmla="*/ 475200 h 675723"/>
                <a:gd name="connsiteX47" fmla="*/ 319433 w 403678"/>
                <a:gd name="connsiteY47" fmla="*/ 449751 h 675723"/>
                <a:gd name="connsiteX48" fmla="*/ 322943 w 403678"/>
                <a:gd name="connsiteY48" fmla="*/ 402801 h 675723"/>
                <a:gd name="connsiteX49" fmla="*/ 335668 w 403678"/>
                <a:gd name="connsiteY49" fmla="*/ 391393 h 675723"/>
                <a:gd name="connsiteX50" fmla="*/ 362433 w 403678"/>
                <a:gd name="connsiteY50" fmla="*/ 329964 h 675723"/>
                <a:gd name="connsiteX51" fmla="*/ 370332 w 403678"/>
                <a:gd name="connsiteY51" fmla="*/ 313729 h 675723"/>
                <a:gd name="connsiteX52" fmla="*/ 353219 w 403678"/>
                <a:gd name="connsiteY52" fmla="*/ 271606 h 675723"/>
                <a:gd name="connsiteX53" fmla="*/ 345321 w 403678"/>
                <a:gd name="connsiteY53" fmla="*/ 246595 h 675723"/>
                <a:gd name="connsiteX54" fmla="*/ 322066 w 403678"/>
                <a:gd name="connsiteY54" fmla="*/ 236503 h 675723"/>
                <a:gd name="connsiteX55" fmla="*/ 290473 w 403678"/>
                <a:gd name="connsiteY55" fmla="*/ 200962 h 675723"/>
                <a:gd name="connsiteX56" fmla="*/ 301443 w 403678"/>
                <a:gd name="connsiteY56" fmla="*/ 172441 h 675723"/>
                <a:gd name="connsiteX57" fmla="*/ 326015 w 403678"/>
                <a:gd name="connsiteY57" fmla="*/ 178145 h 675723"/>
                <a:gd name="connsiteX58" fmla="*/ 340933 w 403678"/>
                <a:gd name="connsiteY58" fmla="*/ 174196 h 675723"/>
                <a:gd name="connsiteX59" fmla="*/ 370770 w 403678"/>
                <a:gd name="connsiteY59" fmla="*/ 174635 h 675723"/>
                <a:gd name="connsiteX60" fmla="*/ 340933 w 403678"/>
                <a:gd name="connsiteY60" fmla="*/ 119349 h 67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03678" h="675723">
                  <a:moveTo>
                    <a:pt x="340933" y="119349"/>
                  </a:moveTo>
                  <a:lnTo>
                    <a:pt x="342688" y="78981"/>
                  </a:lnTo>
                  <a:lnTo>
                    <a:pt x="338301" y="39052"/>
                  </a:lnTo>
                  <a:lnTo>
                    <a:pt x="316800" y="0"/>
                  </a:lnTo>
                  <a:lnTo>
                    <a:pt x="301882" y="3510"/>
                  </a:lnTo>
                  <a:lnTo>
                    <a:pt x="300127" y="22817"/>
                  </a:lnTo>
                  <a:lnTo>
                    <a:pt x="321627" y="46950"/>
                  </a:lnTo>
                  <a:lnTo>
                    <a:pt x="315923" y="57919"/>
                  </a:lnTo>
                  <a:lnTo>
                    <a:pt x="313729" y="78103"/>
                  </a:lnTo>
                  <a:lnTo>
                    <a:pt x="268973" y="125053"/>
                  </a:lnTo>
                  <a:lnTo>
                    <a:pt x="255371" y="163666"/>
                  </a:lnTo>
                  <a:lnTo>
                    <a:pt x="248350" y="195258"/>
                  </a:lnTo>
                  <a:lnTo>
                    <a:pt x="236942" y="208860"/>
                  </a:lnTo>
                  <a:lnTo>
                    <a:pt x="226411" y="251422"/>
                  </a:lnTo>
                  <a:lnTo>
                    <a:pt x="198329" y="276432"/>
                  </a:lnTo>
                  <a:lnTo>
                    <a:pt x="189992" y="307147"/>
                  </a:lnTo>
                  <a:lnTo>
                    <a:pt x="178145" y="331719"/>
                  </a:lnTo>
                  <a:lnTo>
                    <a:pt x="173319" y="356729"/>
                  </a:lnTo>
                  <a:lnTo>
                    <a:pt x="136900" y="377352"/>
                  </a:lnTo>
                  <a:lnTo>
                    <a:pt x="106624" y="352342"/>
                  </a:lnTo>
                  <a:lnTo>
                    <a:pt x="86440" y="353219"/>
                  </a:lnTo>
                  <a:lnTo>
                    <a:pt x="54848" y="388760"/>
                  </a:lnTo>
                  <a:lnTo>
                    <a:pt x="39052" y="389199"/>
                  </a:lnTo>
                  <a:lnTo>
                    <a:pt x="14041" y="447996"/>
                  </a:lnTo>
                  <a:lnTo>
                    <a:pt x="439" y="490996"/>
                  </a:lnTo>
                  <a:lnTo>
                    <a:pt x="0" y="507670"/>
                  </a:lnTo>
                  <a:lnTo>
                    <a:pt x="13602" y="516446"/>
                  </a:lnTo>
                  <a:lnTo>
                    <a:pt x="24572" y="543650"/>
                  </a:lnTo>
                  <a:lnTo>
                    <a:pt x="49144" y="553742"/>
                  </a:lnTo>
                  <a:lnTo>
                    <a:pt x="70205" y="594110"/>
                  </a:lnTo>
                  <a:lnTo>
                    <a:pt x="62307" y="641937"/>
                  </a:lnTo>
                  <a:lnTo>
                    <a:pt x="149624" y="643254"/>
                  </a:lnTo>
                  <a:lnTo>
                    <a:pt x="175074" y="639305"/>
                  </a:lnTo>
                  <a:lnTo>
                    <a:pt x="207544" y="647641"/>
                  </a:lnTo>
                  <a:lnTo>
                    <a:pt x="239575" y="639743"/>
                  </a:lnTo>
                  <a:lnTo>
                    <a:pt x="246156" y="642815"/>
                  </a:lnTo>
                  <a:lnTo>
                    <a:pt x="313729" y="645448"/>
                  </a:lnTo>
                  <a:lnTo>
                    <a:pt x="357168" y="661244"/>
                  </a:lnTo>
                  <a:lnTo>
                    <a:pt x="399730" y="675723"/>
                  </a:lnTo>
                  <a:lnTo>
                    <a:pt x="403679" y="642815"/>
                  </a:lnTo>
                  <a:lnTo>
                    <a:pt x="397975" y="625264"/>
                  </a:lnTo>
                  <a:lnTo>
                    <a:pt x="395342" y="597620"/>
                  </a:lnTo>
                  <a:lnTo>
                    <a:pt x="370770" y="578314"/>
                  </a:lnTo>
                  <a:lnTo>
                    <a:pt x="350586" y="546722"/>
                  </a:lnTo>
                  <a:lnTo>
                    <a:pt x="346199" y="525221"/>
                  </a:lnTo>
                  <a:lnTo>
                    <a:pt x="320749" y="493190"/>
                  </a:lnTo>
                  <a:lnTo>
                    <a:pt x="324698" y="475200"/>
                  </a:lnTo>
                  <a:lnTo>
                    <a:pt x="319433" y="449751"/>
                  </a:lnTo>
                  <a:lnTo>
                    <a:pt x="322943" y="402801"/>
                  </a:lnTo>
                  <a:lnTo>
                    <a:pt x="335668" y="391393"/>
                  </a:lnTo>
                  <a:lnTo>
                    <a:pt x="362433" y="329964"/>
                  </a:lnTo>
                  <a:lnTo>
                    <a:pt x="370332" y="313729"/>
                  </a:lnTo>
                  <a:lnTo>
                    <a:pt x="353219" y="271606"/>
                  </a:lnTo>
                  <a:lnTo>
                    <a:pt x="345321" y="246595"/>
                  </a:lnTo>
                  <a:lnTo>
                    <a:pt x="322066" y="236503"/>
                  </a:lnTo>
                  <a:lnTo>
                    <a:pt x="290473" y="200962"/>
                  </a:lnTo>
                  <a:lnTo>
                    <a:pt x="301443" y="172441"/>
                  </a:lnTo>
                  <a:lnTo>
                    <a:pt x="326015" y="178145"/>
                  </a:lnTo>
                  <a:lnTo>
                    <a:pt x="340933" y="174196"/>
                  </a:lnTo>
                  <a:lnTo>
                    <a:pt x="370770" y="174635"/>
                  </a:lnTo>
                  <a:lnTo>
                    <a:pt x="340933" y="119349"/>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27" name="Freeform: Shape 26">
              <a:extLst>
                <a:ext uri="{FF2B5EF4-FFF2-40B4-BE49-F238E27FC236}">
                  <a16:creationId xmlns:a16="http://schemas.microsoft.com/office/drawing/2014/main" id="{8F685594-D132-8092-660F-ADDCE9A7CDB9}"/>
                </a:ext>
              </a:extLst>
            </p:cNvPr>
            <p:cNvSpPr/>
            <p:nvPr/>
          </p:nvSpPr>
          <p:spPr>
            <a:xfrm>
              <a:off x="9310585" y="3368656"/>
              <a:ext cx="1018850" cy="1123719"/>
            </a:xfrm>
            <a:custGeom>
              <a:avLst/>
              <a:gdLst>
                <a:gd name="connsiteX0" fmla="*/ 761286 w 1018850"/>
                <a:gd name="connsiteY0" fmla="*/ 6143 h 1123719"/>
                <a:gd name="connsiteX1" fmla="*/ 720918 w 1018850"/>
                <a:gd name="connsiteY1" fmla="*/ 0 h 1123719"/>
                <a:gd name="connsiteX2" fmla="*/ 701173 w 1018850"/>
                <a:gd name="connsiteY2" fmla="*/ 5265 h 1123719"/>
                <a:gd name="connsiteX3" fmla="*/ 693275 w 1018850"/>
                <a:gd name="connsiteY3" fmla="*/ 19745 h 1123719"/>
                <a:gd name="connsiteX4" fmla="*/ 676162 w 1018850"/>
                <a:gd name="connsiteY4" fmla="*/ 21939 h 1123719"/>
                <a:gd name="connsiteX5" fmla="*/ 654662 w 1018850"/>
                <a:gd name="connsiteY5" fmla="*/ 8776 h 1123719"/>
                <a:gd name="connsiteX6" fmla="*/ 595426 w 1018850"/>
                <a:gd name="connsiteY6" fmla="*/ 39052 h 1123719"/>
                <a:gd name="connsiteX7" fmla="*/ 570855 w 1018850"/>
                <a:gd name="connsiteY7" fmla="*/ 32909 h 1123719"/>
                <a:gd name="connsiteX8" fmla="*/ 563834 w 1018850"/>
                <a:gd name="connsiteY8" fmla="*/ 37735 h 1123719"/>
                <a:gd name="connsiteX9" fmla="*/ 548038 w 1018850"/>
                <a:gd name="connsiteY9" fmla="*/ 74593 h 1123719"/>
                <a:gd name="connsiteX10" fmla="*/ 508109 w 1018850"/>
                <a:gd name="connsiteY10" fmla="*/ 62746 h 1123719"/>
                <a:gd name="connsiteX11" fmla="*/ 468618 w 1018850"/>
                <a:gd name="connsiteY11" fmla="*/ 56603 h 1123719"/>
                <a:gd name="connsiteX12" fmla="*/ 434394 w 1018850"/>
                <a:gd name="connsiteY12" fmla="*/ 34225 h 1123719"/>
                <a:gd name="connsiteX13" fmla="*/ 390077 w 1018850"/>
                <a:gd name="connsiteY13" fmla="*/ 13602 h 1123719"/>
                <a:gd name="connsiteX14" fmla="*/ 361556 w 1018850"/>
                <a:gd name="connsiteY14" fmla="*/ 32909 h 1123719"/>
                <a:gd name="connsiteX15" fmla="*/ 340933 w 1018850"/>
                <a:gd name="connsiteY15" fmla="*/ 64062 h 1123719"/>
                <a:gd name="connsiteX16" fmla="*/ 336545 w 1018850"/>
                <a:gd name="connsiteY16" fmla="*/ 106185 h 1123719"/>
                <a:gd name="connsiteX17" fmla="*/ 333474 w 1018850"/>
                <a:gd name="connsiteY17" fmla="*/ 143043 h 1123719"/>
                <a:gd name="connsiteX18" fmla="*/ 317678 w 1018850"/>
                <a:gd name="connsiteY18" fmla="*/ 175513 h 1123719"/>
                <a:gd name="connsiteX19" fmla="*/ 307147 w 1018850"/>
                <a:gd name="connsiteY19" fmla="*/ 213248 h 1123719"/>
                <a:gd name="connsiteX20" fmla="*/ 300565 w 1018850"/>
                <a:gd name="connsiteY20" fmla="*/ 267218 h 1123719"/>
                <a:gd name="connsiteX21" fmla="*/ 303637 w 1018850"/>
                <a:gd name="connsiteY21" fmla="*/ 301443 h 1123719"/>
                <a:gd name="connsiteX22" fmla="*/ 294861 w 1018850"/>
                <a:gd name="connsiteY22" fmla="*/ 322504 h 1123719"/>
                <a:gd name="connsiteX23" fmla="*/ 293545 w 1018850"/>
                <a:gd name="connsiteY23" fmla="*/ 344882 h 1123719"/>
                <a:gd name="connsiteX24" fmla="*/ 287402 w 1018850"/>
                <a:gd name="connsiteY24" fmla="*/ 364188 h 1123719"/>
                <a:gd name="connsiteX25" fmla="*/ 251861 w 1018850"/>
                <a:gd name="connsiteY25" fmla="*/ 393587 h 1123719"/>
                <a:gd name="connsiteX26" fmla="*/ 227289 w 1018850"/>
                <a:gd name="connsiteY26" fmla="*/ 424741 h 1123719"/>
                <a:gd name="connsiteX27" fmla="*/ 204033 w 1018850"/>
                <a:gd name="connsiteY27" fmla="*/ 483537 h 1123719"/>
                <a:gd name="connsiteX28" fmla="*/ 205350 w 1018850"/>
                <a:gd name="connsiteY28" fmla="*/ 533558 h 1123719"/>
                <a:gd name="connsiteX29" fmla="*/ 191748 w 1018850"/>
                <a:gd name="connsiteY29" fmla="*/ 552864 h 1123719"/>
                <a:gd name="connsiteX30" fmla="*/ 160155 w 1018850"/>
                <a:gd name="connsiteY30" fmla="*/ 582702 h 1123719"/>
                <a:gd name="connsiteX31" fmla="*/ 128563 w 1018850"/>
                <a:gd name="connsiteY31" fmla="*/ 620876 h 1123719"/>
                <a:gd name="connsiteX32" fmla="*/ 108818 w 1018850"/>
                <a:gd name="connsiteY32" fmla="*/ 609906 h 1123719"/>
                <a:gd name="connsiteX33" fmla="*/ 105308 w 1018850"/>
                <a:gd name="connsiteY33" fmla="*/ 592794 h 1123719"/>
                <a:gd name="connsiteX34" fmla="*/ 76348 w 1018850"/>
                <a:gd name="connsiteY34" fmla="*/ 592355 h 1123719"/>
                <a:gd name="connsiteX35" fmla="*/ 57919 w 1018850"/>
                <a:gd name="connsiteY35" fmla="*/ 615610 h 1123719"/>
                <a:gd name="connsiteX36" fmla="*/ 43878 w 1018850"/>
                <a:gd name="connsiteY36" fmla="*/ 609467 h 1123719"/>
                <a:gd name="connsiteX37" fmla="*/ 24133 w 1018850"/>
                <a:gd name="connsiteY37" fmla="*/ 622192 h 1123719"/>
                <a:gd name="connsiteX38" fmla="*/ 15357 w 1018850"/>
                <a:gd name="connsiteY38" fmla="*/ 637550 h 1123719"/>
                <a:gd name="connsiteX39" fmla="*/ 13602 w 1018850"/>
                <a:gd name="connsiteY39" fmla="*/ 663876 h 1123719"/>
                <a:gd name="connsiteX40" fmla="*/ 0 w 1018850"/>
                <a:gd name="connsiteY40" fmla="*/ 670458 h 1123719"/>
                <a:gd name="connsiteX41" fmla="*/ 7021 w 1018850"/>
                <a:gd name="connsiteY41" fmla="*/ 689326 h 1123719"/>
                <a:gd name="connsiteX42" fmla="*/ 29398 w 1018850"/>
                <a:gd name="connsiteY42" fmla="*/ 680989 h 1123719"/>
                <a:gd name="connsiteX43" fmla="*/ 44756 w 1018850"/>
                <a:gd name="connsiteY43" fmla="*/ 682305 h 1123719"/>
                <a:gd name="connsiteX44" fmla="*/ 63623 w 1018850"/>
                <a:gd name="connsiteY44" fmla="*/ 674846 h 1123719"/>
                <a:gd name="connsiteX45" fmla="*/ 221585 w 1018850"/>
                <a:gd name="connsiteY45" fmla="*/ 675723 h 1123719"/>
                <a:gd name="connsiteX46" fmla="*/ 234309 w 1018850"/>
                <a:gd name="connsiteY46" fmla="*/ 720918 h 1123719"/>
                <a:gd name="connsiteX47" fmla="*/ 249667 w 1018850"/>
                <a:gd name="connsiteY47" fmla="*/ 757337 h 1123719"/>
                <a:gd name="connsiteX48" fmla="*/ 261514 w 1018850"/>
                <a:gd name="connsiteY48" fmla="*/ 777082 h 1123719"/>
                <a:gd name="connsiteX49" fmla="*/ 281698 w 1018850"/>
                <a:gd name="connsiteY49" fmla="*/ 808674 h 1123719"/>
                <a:gd name="connsiteX50" fmla="*/ 317239 w 1018850"/>
                <a:gd name="connsiteY50" fmla="*/ 803848 h 1123719"/>
                <a:gd name="connsiteX51" fmla="*/ 334790 w 1018850"/>
                <a:gd name="connsiteY51" fmla="*/ 795511 h 1123719"/>
                <a:gd name="connsiteX52" fmla="*/ 364189 w 1018850"/>
                <a:gd name="connsiteY52" fmla="*/ 803848 h 1123719"/>
                <a:gd name="connsiteX53" fmla="*/ 372526 w 1018850"/>
                <a:gd name="connsiteY53" fmla="*/ 788929 h 1123719"/>
                <a:gd name="connsiteX54" fmla="*/ 386128 w 1018850"/>
                <a:gd name="connsiteY54" fmla="*/ 753388 h 1123719"/>
                <a:gd name="connsiteX55" fmla="*/ 419475 w 1018850"/>
                <a:gd name="connsiteY55" fmla="*/ 751194 h 1123719"/>
                <a:gd name="connsiteX56" fmla="*/ 422546 w 1018850"/>
                <a:gd name="connsiteY56" fmla="*/ 740663 h 1123719"/>
                <a:gd name="connsiteX57" fmla="*/ 449751 w 1018850"/>
                <a:gd name="connsiteY57" fmla="*/ 740224 h 1123719"/>
                <a:gd name="connsiteX58" fmla="*/ 444924 w 1018850"/>
                <a:gd name="connsiteY58" fmla="*/ 762163 h 1123719"/>
                <a:gd name="connsiteX59" fmla="*/ 509864 w 1018850"/>
                <a:gd name="connsiteY59" fmla="*/ 761725 h 1123719"/>
                <a:gd name="connsiteX60" fmla="*/ 510303 w 1018850"/>
                <a:gd name="connsiteY60" fmla="*/ 799899 h 1123719"/>
                <a:gd name="connsiteX61" fmla="*/ 520834 w 1018850"/>
                <a:gd name="connsiteY61" fmla="*/ 823154 h 1123719"/>
                <a:gd name="connsiteX62" fmla="*/ 512497 w 1018850"/>
                <a:gd name="connsiteY62" fmla="*/ 860011 h 1123719"/>
                <a:gd name="connsiteX63" fmla="*/ 516007 w 1018850"/>
                <a:gd name="connsiteY63" fmla="*/ 897308 h 1123719"/>
                <a:gd name="connsiteX64" fmla="*/ 533119 w 1018850"/>
                <a:gd name="connsiteY64" fmla="*/ 919686 h 1123719"/>
                <a:gd name="connsiteX65" fmla="*/ 529171 w 1018850"/>
                <a:gd name="connsiteY65" fmla="*/ 992085 h 1123719"/>
                <a:gd name="connsiteX66" fmla="*/ 542334 w 1018850"/>
                <a:gd name="connsiteY66" fmla="*/ 986381 h 1123719"/>
                <a:gd name="connsiteX67" fmla="*/ 565589 w 1018850"/>
                <a:gd name="connsiteY67" fmla="*/ 987697 h 1123719"/>
                <a:gd name="connsiteX68" fmla="*/ 598937 w 1018850"/>
                <a:gd name="connsiteY68" fmla="*/ 978921 h 1123719"/>
                <a:gd name="connsiteX69" fmla="*/ 623070 w 1018850"/>
                <a:gd name="connsiteY69" fmla="*/ 982432 h 1123719"/>
                <a:gd name="connsiteX70" fmla="*/ 641498 w 1018850"/>
                <a:gd name="connsiteY70" fmla="*/ 983748 h 1123719"/>
                <a:gd name="connsiteX71" fmla="*/ 644131 w 1018850"/>
                <a:gd name="connsiteY71" fmla="*/ 1002615 h 1123719"/>
                <a:gd name="connsiteX72" fmla="*/ 669142 w 1018850"/>
                <a:gd name="connsiteY72" fmla="*/ 1001299 h 1123719"/>
                <a:gd name="connsiteX73" fmla="*/ 702928 w 1018850"/>
                <a:gd name="connsiteY73" fmla="*/ 1007003 h 1123719"/>
                <a:gd name="connsiteX74" fmla="*/ 720040 w 1018850"/>
                <a:gd name="connsiteY74" fmla="*/ 1034208 h 1123719"/>
                <a:gd name="connsiteX75" fmla="*/ 762602 w 1018850"/>
                <a:gd name="connsiteY75" fmla="*/ 1042983 h 1123719"/>
                <a:gd name="connsiteX76" fmla="*/ 795511 w 1018850"/>
                <a:gd name="connsiteY76" fmla="*/ 1023677 h 1123719"/>
                <a:gd name="connsiteX77" fmla="*/ 806919 w 1018850"/>
                <a:gd name="connsiteY77" fmla="*/ 1055708 h 1123719"/>
                <a:gd name="connsiteX78" fmla="*/ 847287 w 1018850"/>
                <a:gd name="connsiteY78" fmla="*/ 1064045 h 1123719"/>
                <a:gd name="connsiteX79" fmla="*/ 866155 w 1018850"/>
                <a:gd name="connsiteY79" fmla="*/ 1089933 h 1123719"/>
                <a:gd name="connsiteX80" fmla="*/ 887216 w 1018850"/>
                <a:gd name="connsiteY80" fmla="*/ 1123280 h 1123719"/>
                <a:gd name="connsiteX81" fmla="*/ 928023 w 1018850"/>
                <a:gd name="connsiteY81" fmla="*/ 1123719 h 1123719"/>
                <a:gd name="connsiteX82" fmla="*/ 925390 w 1018850"/>
                <a:gd name="connsiteY82" fmla="*/ 1058341 h 1123719"/>
                <a:gd name="connsiteX83" fmla="*/ 910471 w 1018850"/>
                <a:gd name="connsiteY83" fmla="*/ 1069310 h 1123719"/>
                <a:gd name="connsiteX84" fmla="*/ 873614 w 1018850"/>
                <a:gd name="connsiteY84" fmla="*/ 1045616 h 1123719"/>
                <a:gd name="connsiteX85" fmla="*/ 859573 w 1018850"/>
                <a:gd name="connsiteY85" fmla="*/ 1035085 h 1123719"/>
                <a:gd name="connsiteX86" fmla="*/ 867910 w 1018850"/>
                <a:gd name="connsiteY86" fmla="*/ 974095 h 1123719"/>
                <a:gd name="connsiteX87" fmla="*/ 878879 w 1018850"/>
                <a:gd name="connsiteY87" fmla="*/ 902135 h 1123719"/>
                <a:gd name="connsiteX88" fmla="*/ 867471 w 1018850"/>
                <a:gd name="connsiteY88" fmla="*/ 875369 h 1123719"/>
                <a:gd name="connsiteX89" fmla="*/ 883267 w 1018850"/>
                <a:gd name="connsiteY89" fmla="*/ 836756 h 1123719"/>
                <a:gd name="connsiteX90" fmla="*/ 897747 w 1018850"/>
                <a:gd name="connsiteY90" fmla="*/ 829297 h 1123719"/>
                <a:gd name="connsiteX91" fmla="*/ 969707 w 1018850"/>
                <a:gd name="connsiteY91" fmla="*/ 819205 h 1123719"/>
                <a:gd name="connsiteX92" fmla="*/ 978921 w 1018850"/>
                <a:gd name="connsiteY92" fmla="*/ 821838 h 1123719"/>
                <a:gd name="connsiteX93" fmla="*/ 981554 w 1018850"/>
                <a:gd name="connsiteY93" fmla="*/ 811746 h 1123719"/>
                <a:gd name="connsiteX94" fmla="*/ 966635 w 1018850"/>
                <a:gd name="connsiteY94" fmla="*/ 795511 h 1123719"/>
                <a:gd name="connsiteX95" fmla="*/ 960054 w 1018850"/>
                <a:gd name="connsiteY95" fmla="*/ 762163 h 1123719"/>
                <a:gd name="connsiteX96" fmla="*/ 928023 w 1018850"/>
                <a:gd name="connsiteY96" fmla="*/ 728816 h 1123719"/>
                <a:gd name="connsiteX97" fmla="*/ 910033 w 1018850"/>
                <a:gd name="connsiteY97" fmla="*/ 685377 h 1123719"/>
                <a:gd name="connsiteX98" fmla="*/ 920125 w 1018850"/>
                <a:gd name="connsiteY98" fmla="*/ 659927 h 1123719"/>
                <a:gd name="connsiteX99" fmla="*/ 906084 w 1018850"/>
                <a:gd name="connsiteY99" fmla="*/ 625702 h 1123719"/>
                <a:gd name="connsiteX100" fmla="*/ 916614 w 1018850"/>
                <a:gd name="connsiteY100" fmla="*/ 528732 h 1123719"/>
                <a:gd name="connsiteX101" fmla="*/ 917053 w 1018850"/>
                <a:gd name="connsiteY101" fmla="*/ 529609 h 1123719"/>
                <a:gd name="connsiteX102" fmla="*/ 916614 w 1018850"/>
                <a:gd name="connsiteY102" fmla="*/ 519079 h 1123719"/>
                <a:gd name="connsiteX103" fmla="*/ 903451 w 1018850"/>
                <a:gd name="connsiteY103" fmla="*/ 491435 h 1123719"/>
                <a:gd name="connsiteX104" fmla="*/ 908716 w 1018850"/>
                <a:gd name="connsiteY104" fmla="*/ 458088 h 1123719"/>
                <a:gd name="connsiteX105" fmla="*/ 916176 w 1018850"/>
                <a:gd name="connsiteY105" fmla="*/ 453700 h 1123719"/>
                <a:gd name="connsiteX106" fmla="*/ 918369 w 1018850"/>
                <a:gd name="connsiteY106" fmla="*/ 417281 h 1123719"/>
                <a:gd name="connsiteX107" fmla="*/ 933727 w 1018850"/>
                <a:gd name="connsiteY107" fmla="*/ 400608 h 1123719"/>
                <a:gd name="connsiteX108" fmla="*/ 934166 w 1018850"/>
                <a:gd name="connsiteY108" fmla="*/ 354535 h 1123719"/>
                <a:gd name="connsiteX109" fmla="*/ 946890 w 1018850"/>
                <a:gd name="connsiteY109" fmla="*/ 331280 h 1123719"/>
                <a:gd name="connsiteX110" fmla="*/ 949523 w 1018850"/>
                <a:gd name="connsiteY110" fmla="*/ 282575 h 1123719"/>
                <a:gd name="connsiteX111" fmla="*/ 960931 w 1018850"/>
                <a:gd name="connsiteY111" fmla="*/ 254493 h 1123719"/>
                <a:gd name="connsiteX112" fmla="*/ 981115 w 1018850"/>
                <a:gd name="connsiteY112" fmla="*/ 222901 h 1123719"/>
                <a:gd name="connsiteX113" fmla="*/ 1001738 w 1018850"/>
                <a:gd name="connsiteY113" fmla="*/ 206666 h 1123719"/>
                <a:gd name="connsiteX114" fmla="*/ 1018850 w 1018850"/>
                <a:gd name="connsiteY114" fmla="*/ 185166 h 1123719"/>
                <a:gd name="connsiteX115" fmla="*/ 997350 w 1018850"/>
                <a:gd name="connsiteY115" fmla="*/ 176829 h 1123719"/>
                <a:gd name="connsiteX116" fmla="*/ 999983 w 1018850"/>
                <a:gd name="connsiteY116" fmla="*/ 106185 h 1123719"/>
                <a:gd name="connsiteX117" fmla="*/ 999983 w 1018850"/>
                <a:gd name="connsiteY117" fmla="*/ 106185 h 1123719"/>
                <a:gd name="connsiteX118" fmla="*/ 952156 w 1018850"/>
                <a:gd name="connsiteY118" fmla="*/ 65817 h 1123719"/>
                <a:gd name="connsiteX119" fmla="*/ 939431 w 1018850"/>
                <a:gd name="connsiteY119" fmla="*/ 39929 h 1123719"/>
                <a:gd name="connsiteX120" fmla="*/ 909594 w 1018850"/>
                <a:gd name="connsiteY120" fmla="*/ 52654 h 1123719"/>
                <a:gd name="connsiteX121" fmla="*/ 884583 w 1018850"/>
                <a:gd name="connsiteY121" fmla="*/ 48705 h 1123719"/>
                <a:gd name="connsiteX122" fmla="*/ 870542 w 1018850"/>
                <a:gd name="connsiteY122" fmla="*/ 58797 h 1123719"/>
                <a:gd name="connsiteX123" fmla="*/ 846409 w 1018850"/>
                <a:gd name="connsiteY123" fmla="*/ 51337 h 1123719"/>
                <a:gd name="connsiteX124" fmla="*/ 813501 w 1018850"/>
                <a:gd name="connsiteY124" fmla="*/ 1316 h 1123719"/>
                <a:gd name="connsiteX125" fmla="*/ 795950 w 1018850"/>
                <a:gd name="connsiteY125" fmla="*/ 7898 h 1123719"/>
                <a:gd name="connsiteX126" fmla="*/ 761286 w 1018850"/>
                <a:gd name="connsiteY126" fmla="*/ 6143 h 112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018850" h="1123719">
                  <a:moveTo>
                    <a:pt x="761286" y="6143"/>
                  </a:moveTo>
                  <a:lnTo>
                    <a:pt x="720918" y="0"/>
                  </a:lnTo>
                  <a:lnTo>
                    <a:pt x="701173" y="5265"/>
                  </a:lnTo>
                  <a:lnTo>
                    <a:pt x="693275" y="19745"/>
                  </a:lnTo>
                  <a:lnTo>
                    <a:pt x="676162" y="21939"/>
                  </a:lnTo>
                  <a:lnTo>
                    <a:pt x="654662" y="8776"/>
                  </a:lnTo>
                  <a:lnTo>
                    <a:pt x="595426" y="39052"/>
                  </a:lnTo>
                  <a:lnTo>
                    <a:pt x="570855" y="32909"/>
                  </a:lnTo>
                  <a:lnTo>
                    <a:pt x="563834" y="37735"/>
                  </a:lnTo>
                  <a:lnTo>
                    <a:pt x="548038" y="74593"/>
                  </a:lnTo>
                  <a:lnTo>
                    <a:pt x="508109" y="62746"/>
                  </a:lnTo>
                  <a:lnTo>
                    <a:pt x="468618" y="56603"/>
                  </a:lnTo>
                  <a:lnTo>
                    <a:pt x="434394" y="34225"/>
                  </a:lnTo>
                  <a:lnTo>
                    <a:pt x="390077" y="13602"/>
                  </a:lnTo>
                  <a:lnTo>
                    <a:pt x="361556" y="32909"/>
                  </a:lnTo>
                  <a:lnTo>
                    <a:pt x="340933" y="64062"/>
                  </a:lnTo>
                  <a:lnTo>
                    <a:pt x="336545" y="106185"/>
                  </a:lnTo>
                  <a:lnTo>
                    <a:pt x="333474" y="143043"/>
                  </a:lnTo>
                  <a:lnTo>
                    <a:pt x="317678" y="175513"/>
                  </a:lnTo>
                  <a:lnTo>
                    <a:pt x="307147" y="213248"/>
                  </a:lnTo>
                  <a:lnTo>
                    <a:pt x="300565" y="267218"/>
                  </a:lnTo>
                  <a:lnTo>
                    <a:pt x="303637" y="301443"/>
                  </a:lnTo>
                  <a:lnTo>
                    <a:pt x="294861" y="322504"/>
                  </a:lnTo>
                  <a:lnTo>
                    <a:pt x="293545" y="344882"/>
                  </a:lnTo>
                  <a:lnTo>
                    <a:pt x="287402" y="364188"/>
                  </a:lnTo>
                  <a:lnTo>
                    <a:pt x="251861" y="393587"/>
                  </a:lnTo>
                  <a:lnTo>
                    <a:pt x="227289" y="424741"/>
                  </a:lnTo>
                  <a:lnTo>
                    <a:pt x="204033" y="483537"/>
                  </a:lnTo>
                  <a:lnTo>
                    <a:pt x="205350" y="533558"/>
                  </a:lnTo>
                  <a:lnTo>
                    <a:pt x="191748" y="552864"/>
                  </a:lnTo>
                  <a:lnTo>
                    <a:pt x="160155" y="582702"/>
                  </a:lnTo>
                  <a:lnTo>
                    <a:pt x="128563" y="620876"/>
                  </a:lnTo>
                  <a:lnTo>
                    <a:pt x="108818" y="609906"/>
                  </a:lnTo>
                  <a:lnTo>
                    <a:pt x="105308" y="592794"/>
                  </a:lnTo>
                  <a:lnTo>
                    <a:pt x="76348" y="592355"/>
                  </a:lnTo>
                  <a:lnTo>
                    <a:pt x="57919" y="615610"/>
                  </a:lnTo>
                  <a:lnTo>
                    <a:pt x="43878" y="609467"/>
                  </a:lnTo>
                  <a:lnTo>
                    <a:pt x="24133" y="622192"/>
                  </a:lnTo>
                  <a:lnTo>
                    <a:pt x="15357" y="637550"/>
                  </a:lnTo>
                  <a:lnTo>
                    <a:pt x="13602" y="663876"/>
                  </a:lnTo>
                  <a:lnTo>
                    <a:pt x="0" y="670458"/>
                  </a:lnTo>
                  <a:lnTo>
                    <a:pt x="7021" y="689326"/>
                  </a:lnTo>
                  <a:lnTo>
                    <a:pt x="29398" y="680989"/>
                  </a:lnTo>
                  <a:lnTo>
                    <a:pt x="44756" y="682305"/>
                  </a:lnTo>
                  <a:lnTo>
                    <a:pt x="63623" y="674846"/>
                  </a:lnTo>
                  <a:lnTo>
                    <a:pt x="221585" y="675723"/>
                  </a:lnTo>
                  <a:lnTo>
                    <a:pt x="234309" y="720918"/>
                  </a:lnTo>
                  <a:lnTo>
                    <a:pt x="249667" y="757337"/>
                  </a:lnTo>
                  <a:lnTo>
                    <a:pt x="261514" y="777082"/>
                  </a:lnTo>
                  <a:lnTo>
                    <a:pt x="281698" y="808674"/>
                  </a:lnTo>
                  <a:lnTo>
                    <a:pt x="317239" y="803848"/>
                  </a:lnTo>
                  <a:lnTo>
                    <a:pt x="334790" y="795511"/>
                  </a:lnTo>
                  <a:lnTo>
                    <a:pt x="364189" y="803848"/>
                  </a:lnTo>
                  <a:lnTo>
                    <a:pt x="372526" y="788929"/>
                  </a:lnTo>
                  <a:lnTo>
                    <a:pt x="386128" y="753388"/>
                  </a:lnTo>
                  <a:lnTo>
                    <a:pt x="419475" y="751194"/>
                  </a:lnTo>
                  <a:lnTo>
                    <a:pt x="422546" y="740663"/>
                  </a:lnTo>
                  <a:lnTo>
                    <a:pt x="449751" y="740224"/>
                  </a:lnTo>
                  <a:lnTo>
                    <a:pt x="444924" y="762163"/>
                  </a:lnTo>
                  <a:lnTo>
                    <a:pt x="509864" y="761725"/>
                  </a:lnTo>
                  <a:lnTo>
                    <a:pt x="510303" y="799899"/>
                  </a:lnTo>
                  <a:lnTo>
                    <a:pt x="520834" y="823154"/>
                  </a:lnTo>
                  <a:lnTo>
                    <a:pt x="512497" y="860011"/>
                  </a:lnTo>
                  <a:lnTo>
                    <a:pt x="516007" y="897308"/>
                  </a:lnTo>
                  <a:lnTo>
                    <a:pt x="533119" y="919686"/>
                  </a:lnTo>
                  <a:lnTo>
                    <a:pt x="529171" y="992085"/>
                  </a:lnTo>
                  <a:lnTo>
                    <a:pt x="542334" y="986381"/>
                  </a:lnTo>
                  <a:lnTo>
                    <a:pt x="565589" y="987697"/>
                  </a:lnTo>
                  <a:lnTo>
                    <a:pt x="598937" y="978921"/>
                  </a:lnTo>
                  <a:lnTo>
                    <a:pt x="623070" y="982432"/>
                  </a:lnTo>
                  <a:lnTo>
                    <a:pt x="641498" y="983748"/>
                  </a:lnTo>
                  <a:lnTo>
                    <a:pt x="644131" y="1002615"/>
                  </a:lnTo>
                  <a:lnTo>
                    <a:pt x="669142" y="1001299"/>
                  </a:lnTo>
                  <a:lnTo>
                    <a:pt x="702928" y="1007003"/>
                  </a:lnTo>
                  <a:lnTo>
                    <a:pt x="720040" y="1034208"/>
                  </a:lnTo>
                  <a:lnTo>
                    <a:pt x="762602" y="1042983"/>
                  </a:lnTo>
                  <a:lnTo>
                    <a:pt x="795511" y="1023677"/>
                  </a:lnTo>
                  <a:lnTo>
                    <a:pt x="806919" y="1055708"/>
                  </a:lnTo>
                  <a:lnTo>
                    <a:pt x="847287" y="1064045"/>
                  </a:lnTo>
                  <a:lnTo>
                    <a:pt x="866155" y="1089933"/>
                  </a:lnTo>
                  <a:lnTo>
                    <a:pt x="887216" y="1123280"/>
                  </a:lnTo>
                  <a:lnTo>
                    <a:pt x="928023" y="1123719"/>
                  </a:lnTo>
                  <a:lnTo>
                    <a:pt x="925390" y="1058341"/>
                  </a:lnTo>
                  <a:lnTo>
                    <a:pt x="910471" y="1069310"/>
                  </a:lnTo>
                  <a:lnTo>
                    <a:pt x="873614" y="1045616"/>
                  </a:lnTo>
                  <a:lnTo>
                    <a:pt x="859573" y="1035085"/>
                  </a:lnTo>
                  <a:lnTo>
                    <a:pt x="867910" y="974095"/>
                  </a:lnTo>
                  <a:lnTo>
                    <a:pt x="878879" y="902135"/>
                  </a:lnTo>
                  <a:lnTo>
                    <a:pt x="867471" y="875369"/>
                  </a:lnTo>
                  <a:lnTo>
                    <a:pt x="883267" y="836756"/>
                  </a:lnTo>
                  <a:lnTo>
                    <a:pt x="897747" y="829297"/>
                  </a:lnTo>
                  <a:lnTo>
                    <a:pt x="969707" y="819205"/>
                  </a:lnTo>
                  <a:lnTo>
                    <a:pt x="978921" y="821838"/>
                  </a:lnTo>
                  <a:lnTo>
                    <a:pt x="981554" y="811746"/>
                  </a:lnTo>
                  <a:lnTo>
                    <a:pt x="966635" y="795511"/>
                  </a:lnTo>
                  <a:lnTo>
                    <a:pt x="960054" y="762163"/>
                  </a:lnTo>
                  <a:lnTo>
                    <a:pt x="928023" y="728816"/>
                  </a:lnTo>
                  <a:lnTo>
                    <a:pt x="910033" y="685377"/>
                  </a:lnTo>
                  <a:lnTo>
                    <a:pt x="920125" y="659927"/>
                  </a:lnTo>
                  <a:lnTo>
                    <a:pt x="906084" y="625702"/>
                  </a:lnTo>
                  <a:lnTo>
                    <a:pt x="916614" y="528732"/>
                  </a:lnTo>
                  <a:lnTo>
                    <a:pt x="917053" y="529609"/>
                  </a:lnTo>
                  <a:lnTo>
                    <a:pt x="916614" y="519079"/>
                  </a:lnTo>
                  <a:lnTo>
                    <a:pt x="903451" y="491435"/>
                  </a:lnTo>
                  <a:lnTo>
                    <a:pt x="908716" y="458088"/>
                  </a:lnTo>
                  <a:lnTo>
                    <a:pt x="916176" y="453700"/>
                  </a:lnTo>
                  <a:lnTo>
                    <a:pt x="918369" y="417281"/>
                  </a:lnTo>
                  <a:lnTo>
                    <a:pt x="933727" y="400608"/>
                  </a:lnTo>
                  <a:lnTo>
                    <a:pt x="934166" y="354535"/>
                  </a:lnTo>
                  <a:lnTo>
                    <a:pt x="946890" y="331280"/>
                  </a:lnTo>
                  <a:lnTo>
                    <a:pt x="949523" y="282575"/>
                  </a:lnTo>
                  <a:lnTo>
                    <a:pt x="960931" y="254493"/>
                  </a:lnTo>
                  <a:lnTo>
                    <a:pt x="981115" y="222901"/>
                  </a:lnTo>
                  <a:lnTo>
                    <a:pt x="1001738" y="206666"/>
                  </a:lnTo>
                  <a:lnTo>
                    <a:pt x="1018850" y="185166"/>
                  </a:lnTo>
                  <a:lnTo>
                    <a:pt x="997350" y="176829"/>
                  </a:lnTo>
                  <a:lnTo>
                    <a:pt x="999983" y="106185"/>
                  </a:lnTo>
                  <a:lnTo>
                    <a:pt x="999983" y="106185"/>
                  </a:lnTo>
                  <a:lnTo>
                    <a:pt x="952156" y="65817"/>
                  </a:lnTo>
                  <a:lnTo>
                    <a:pt x="939431" y="39929"/>
                  </a:lnTo>
                  <a:lnTo>
                    <a:pt x="909594" y="52654"/>
                  </a:lnTo>
                  <a:lnTo>
                    <a:pt x="884583" y="48705"/>
                  </a:lnTo>
                  <a:lnTo>
                    <a:pt x="870542" y="58797"/>
                  </a:lnTo>
                  <a:lnTo>
                    <a:pt x="846409" y="51337"/>
                  </a:lnTo>
                  <a:lnTo>
                    <a:pt x="813501" y="1316"/>
                  </a:lnTo>
                  <a:lnTo>
                    <a:pt x="795950" y="7898"/>
                  </a:lnTo>
                  <a:lnTo>
                    <a:pt x="761286" y="6143"/>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28" name="Freeform: Shape 27">
              <a:extLst>
                <a:ext uri="{FF2B5EF4-FFF2-40B4-BE49-F238E27FC236}">
                  <a16:creationId xmlns:a16="http://schemas.microsoft.com/office/drawing/2014/main" id="{012EA6F9-D860-BC9E-D300-8B71C5E899B7}"/>
                </a:ext>
              </a:extLst>
            </p:cNvPr>
            <p:cNvSpPr/>
            <p:nvPr/>
          </p:nvSpPr>
          <p:spPr>
            <a:xfrm>
              <a:off x="9252666" y="3461239"/>
              <a:ext cx="394464" cy="532241"/>
            </a:xfrm>
            <a:custGeom>
              <a:avLst/>
              <a:gdLst>
                <a:gd name="connsiteX0" fmla="*/ 394464 w 394464"/>
                <a:gd name="connsiteY0" fmla="*/ 13602 h 532241"/>
                <a:gd name="connsiteX1" fmla="*/ 359801 w 394464"/>
                <a:gd name="connsiteY1" fmla="*/ 10531 h 532241"/>
                <a:gd name="connsiteX2" fmla="*/ 323821 w 394464"/>
                <a:gd name="connsiteY2" fmla="*/ 0 h 532241"/>
                <a:gd name="connsiteX3" fmla="*/ 291790 w 394464"/>
                <a:gd name="connsiteY3" fmla="*/ 32470 h 532241"/>
                <a:gd name="connsiteX4" fmla="*/ 264146 w 394464"/>
                <a:gd name="connsiteY4" fmla="*/ 88634 h 532241"/>
                <a:gd name="connsiteX5" fmla="*/ 260197 w 394464"/>
                <a:gd name="connsiteY5" fmla="*/ 121542 h 532241"/>
                <a:gd name="connsiteX6" fmla="*/ 217636 w 394464"/>
                <a:gd name="connsiteY6" fmla="*/ 107063 h 532241"/>
                <a:gd name="connsiteX7" fmla="*/ 174196 w 394464"/>
                <a:gd name="connsiteY7" fmla="*/ 91266 h 532241"/>
                <a:gd name="connsiteX8" fmla="*/ 106624 w 394464"/>
                <a:gd name="connsiteY8" fmla="*/ 88634 h 532241"/>
                <a:gd name="connsiteX9" fmla="*/ 102675 w 394464"/>
                <a:gd name="connsiteY9" fmla="*/ 115399 h 532241"/>
                <a:gd name="connsiteX10" fmla="*/ 117593 w 394464"/>
                <a:gd name="connsiteY10" fmla="*/ 146553 h 532241"/>
                <a:gd name="connsiteX11" fmla="*/ 157523 w 394464"/>
                <a:gd name="connsiteY11" fmla="*/ 141726 h 532241"/>
                <a:gd name="connsiteX12" fmla="*/ 171125 w 394464"/>
                <a:gd name="connsiteY12" fmla="*/ 153574 h 532241"/>
                <a:gd name="connsiteX13" fmla="*/ 147869 w 394464"/>
                <a:gd name="connsiteY13" fmla="*/ 224217 h 532241"/>
                <a:gd name="connsiteX14" fmla="*/ 173319 w 394464"/>
                <a:gd name="connsiteY14" fmla="*/ 260197 h 532241"/>
                <a:gd name="connsiteX15" fmla="*/ 179023 w 394464"/>
                <a:gd name="connsiteY15" fmla="*/ 307586 h 532241"/>
                <a:gd name="connsiteX16" fmla="*/ 172002 w 394464"/>
                <a:gd name="connsiteY16" fmla="*/ 347954 h 532241"/>
                <a:gd name="connsiteX17" fmla="*/ 155767 w 394464"/>
                <a:gd name="connsiteY17" fmla="*/ 376474 h 532241"/>
                <a:gd name="connsiteX18" fmla="*/ 108379 w 394464"/>
                <a:gd name="connsiteY18" fmla="*/ 373842 h 532241"/>
                <a:gd name="connsiteX19" fmla="*/ 79858 w 394464"/>
                <a:gd name="connsiteY19" fmla="*/ 344882 h 532241"/>
                <a:gd name="connsiteX20" fmla="*/ 75470 w 394464"/>
                <a:gd name="connsiteY20" fmla="*/ 371648 h 532241"/>
                <a:gd name="connsiteX21" fmla="*/ 39052 w 394464"/>
                <a:gd name="connsiteY21" fmla="*/ 379107 h 532241"/>
                <a:gd name="connsiteX22" fmla="*/ 20623 w 394464"/>
                <a:gd name="connsiteY22" fmla="*/ 394464 h 532241"/>
                <a:gd name="connsiteX23" fmla="*/ 40807 w 394464"/>
                <a:gd name="connsiteY23" fmla="*/ 434394 h 532241"/>
                <a:gd name="connsiteX24" fmla="*/ 0 w 394464"/>
                <a:gd name="connsiteY24" fmla="*/ 468180 h 532241"/>
                <a:gd name="connsiteX25" fmla="*/ 43439 w 394464"/>
                <a:gd name="connsiteY25" fmla="*/ 532242 h 532241"/>
                <a:gd name="connsiteX26" fmla="*/ 65378 w 394464"/>
                <a:gd name="connsiteY26" fmla="*/ 505915 h 532241"/>
                <a:gd name="connsiteX27" fmla="*/ 81613 w 394464"/>
                <a:gd name="connsiteY27" fmla="*/ 495823 h 532241"/>
                <a:gd name="connsiteX28" fmla="*/ 101797 w 394464"/>
                <a:gd name="connsiteY28" fmla="*/ 516884 h 532241"/>
                <a:gd name="connsiteX29" fmla="*/ 115838 w 394464"/>
                <a:gd name="connsiteY29" fmla="*/ 523028 h 532241"/>
                <a:gd name="connsiteX30" fmla="*/ 134267 w 394464"/>
                <a:gd name="connsiteY30" fmla="*/ 499772 h 532241"/>
                <a:gd name="connsiteX31" fmla="*/ 163227 w 394464"/>
                <a:gd name="connsiteY31" fmla="*/ 500211 h 532241"/>
                <a:gd name="connsiteX32" fmla="*/ 166737 w 394464"/>
                <a:gd name="connsiteY32" fmla="*/ 517323 h 532241"/>
                <a:gd name="connsiteX33" fmla="*/ 186482 w 394464"/>
                <a:gd name="connsiteY33" fmla="*/ 528293 h 532241"/>
                <a:gd name="connsiteX34" fmla="*/ 218074 w 394464"/>
                <a:gd name="connsiteY34" fmla="*/ 490119 h 532241"/>
                <a:gd name="connsiteX35" fmla="*/ 249667 w 394464"/>
                <a:gd name="connsiteY35" fmla="*/ 460282 h 532241"/>
                <a:gd name="connsiteX36" fmla="*/ 263269 w 394464"/>
                <a:gd name="connsiteY36" fmla="*/ 440975 h 532241"/>
                <a:gd name="connsiteX37" fmla="*/ 261952 w 394464"/>
                <a:gd name="connsiteY37" fmla="*/ 390954 h 532241"/>
                <a:gd name="connsiteX38" fmla="*/ 285208 w 394464"/>
                <a:gd name="connsiteY38" fmla="*/ 332158 h 532241"/>
                <a:gd name="connsiteX39" fmla="*/ 309780 w 394464"/>
                <a:gd name="connsiteY39" fmla="*/ 301004 h 532241"/>
                <a:gd name="connsiteX40" fmla="*/ 345321 w 394464"/>
                <a:gd name="connsiteY40" fmla="*/ 271606 h 532241"/>
                <a:gd name="connsiteX41" fmla="*/ 351464 w 394464"/>
                <a:gd name="connsiteY41" fmla="*/ 252299 h 532241"/>
                <a:gd name="connsiteX42" fmla="*/ 352780 w 394464"/>
                <a:gd name="connsiteY42" fmla="*/ 229921 h 532241"/>
                <a:gd name="connsiteX43" fmla="*/ 361556 w 394464"/>
                <a:gd name="connsiteY43" fmla="*/ 208860 h 532241"/>
                <a:gd name="connsiteX44" fmla="*/ 358484 w 394464"/>
                <a:gd name="connsiteY44" fmla="*/ 174635 h 532241"/>
                <a:gd name="connsiteX45" fmla="*/ 365066 w 394464"/>
                <a:gd name="connsiteY45" fmla="*/ 120665 h 532241"/>
                <a:gd name="connsiteX46" fmla="*/ 375597 w 394464"/>
                <a:gd name="connsiteY46" fmla="*/ 82930 h 532241"/>
                <a:gd name="connsiteX47" fmla="*/ 391393 w 394464"/>
                <a:gd name="connsiteY47" fmla="*/ 50460 h 532241"/>
                <a:gd name="connsiteX48" fmla="*/ 394464 w 394464"/>
                <a:gd name="connsiteY48" fmla="*/ 13602 h 53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464" h="532241">
                  <a:moveTo>
                    <a:pt x="394464" y="13602"/>
                  </a:moveTo>
                  <a:lnTo>
                    <a:pt x="359801" y="10531"/>
                  </a:lnTo>
                  <a:lnTo>
                    <a:pt x="323821" y="0"/>
                  </a:lnTo>
                  <a:lnTo>
                    <a:pt x="291790" y="32470"/>
                  </a:lnTo>
                  <a:lnTo>
                    <a:pt x="264146" y="88634"/>
                  </a:lnTo>
                  <a:lnTo>
                    <a:pt x="260197" y="121542"/>
                  </a:lnTo>
                  <a:lnTo>
                    <a:pt x="217636" y="107063"/>
                  </a:lnTo>
                  <a:lnTo>
                    <a:pt x="174196" y="91266"/>
                  </a:lnTo>
                  <a:lnTo>
                    <a:pt x="106624" y="88634"/>
                  </a:lnTo>
                  <a:lnTo>
                    <a:pt x="102675" y="115399"/>
                  </a:lnTo>
                  <a:lnTo>
                    <a:pt x="117593" y="146553"/>
                  </a:lnTo>
                  <a:lnTo>
                    <a:pt x="157523" y="141726"/>
                  </a:lnTo>
                  <a:lnTo>
                    <a:pt x="171125" y="153574"/>
                  </a:lnTo>
                  <a:lnTo>
                    <a:pt x="147869" y="224217"/>
                  </a:lnTo>
                  <a:lnTo>
                    <a:pt x="173319" y="260197"/>
                  </a:lnTo>
                  <a:lnTo>
                    <a:pt x="179023" y="307586"/>
                  </a:lnTo>
                  <a:lnTo>
                    <a:pt x="172002" y="347954"/>
                  </a:lnTo>
                  <a:lnTo>
                    <a:pt x="155767" y="376474"/>
                  </a:lnTo>
                  <a:lnTo>
                    <a:pt x="108379" y="373842"/>
                  </a:lnTo>
                  <a:lnTo>
                    <a:pt x="79858" y="344882"/>
                  </a:lnTo>
                  <a:lnTo>
                    <a:pt x="75470" y="371648"/>
                  </a:lnTo>
                  <a:lnTo>
                    <a:pt x="39052" y="379107"/>
                  </a:lnTo>
                  <a:lnTo>
                    <a:pt x="20623" y="394464"/>
                  </a:lnTo>
                  <a:lnTo>
                    <a:pt x="40807" y="434394"/>
                  </a:lnTo>
                  <a:lnTo>
                    <a:pt x="0" y="468180"/>
                  </a:lnTo>
                  <a:lnTo>
                    <a:pt x="43439" y="532242"/>
                  </a:lnTo>
                  <a:lnTo>
                    <a:pt x="65378" y="505915"/>
                  </a:lnTo>
                  <a:lnTo>
                    <a:pt x="81613" y="495823"/>
                  </a:lnTo>
                  <a:lnTo>
                    <a:pt x="101797" y="516884"/>
                  </a:lnTo>
                  <a:lnTo>
                    <a:pt x="115838" y="523028"/>
                  </a:lnTo>
                  <a:lnTo>
                    <a:pt x="134267" y="499772"/>
                  </a:lnTo>
                  <a:lnTo>
                    <a:pt x="163227" y="500211"/>
                  </a:lnTo>
                  <a:lnTo>
                    <a:pt x="166737" y="517323"/>
                  </a:lnTo>
                  <a:lnTo>
                    <a:pt x="186482" y="528293"/>
                  </a:lnTo>
                  <a:lnTo>
                    <a:pt x="218074" y="490119"/>
                  </a:lnTo>
                  <a:lnTo>
                    <a:pt x="249667" y="460282"/>
                  </a:lnTo>
                  <a:lnTo>
                    <a:pt x="263269" y="440975"/>
                  </a:lnTo>
                  <a:lnTo>
                    <a:pt x="261952" y="390954"/>
                  </a:lnTo>
                  <a:lnTo>
                    <a:pt x="285208" y="332158"/>
                  </a:lnTo>
                  <a:lnTo>
                    <a:pt x="309780" y="301004"/>
                  </a:lnTo>
                  <a:lnTo>
                    <a:pt x="345321" y="271606"/>
                  </a:lnTo>
                  <a:lnTo>
                    <a:pt x="351464" y="252299"/>
                  </a:lnTo>
                  <a:lnTo>
                    <a:pt x="352780" y="229921"/>
                  </a:lnTo>
                  <a:lnTo>
                    <a:pt x="361556" y="208860"/>
                  </a:lnTo>
                  <a:lnTo>
                    <a:pt x="358484" y="174635"/>
                  </a:lnTo>
                  <a:lnTo>
                    <a:pt x="365066" y="120665"/>
                  </a:lnTo>
                  <a:lnTo>
                    <a:pt x="375597" y="82930"/>
                  </a:lnTo>
                  <a:lnTo>
                    <a:pt x="391393" y="50460"/>
                  </a:lnTo>
                  <a:lnTo>
                    <a:pt x="394464" y="13602"/>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29" name="Freeform: Shape 28">
              <a:extLst>
                <a:ext uri="{FF2B5EF4-FFF2-40B4-BE49-F238E27FC236}">
                  <a16:creationId xmlns:a16="http://schemas.microsoft.com/office/drawing/2014/main" id="{F478C8EE-F126-02D6-2B78-E8F27D3D12E6}"/>
                </a:ext>
              </a:extLst>
            </p:cNvPr>
            <p:cNvSpPr/>
            <p:nvPr/>
          </p:nvSpPr>
          <p:spPr>
            <a:xfrm>
              <a:off x="10878790" y="2916711"/>
              <a:ext cx="86439" cy="107501"/>
            </a:xfrm>
            <a:custGeom>
              <a:avLst/>
              <a:gdLst>
                <a:gd name="connsiteX0" fmla="*/ 79419 w 86439"/>
                <a:gd name="connsiteY0" fmla="*/ 75032 h 107501"/>
                <a:gd name="connsiteX1" fmla="*/ 56164 w 86439"/>
                <a:gd name="connsiteY1" fmla="*/ 58358 h 107501"/>
                <a:gd name="connsiteX2" fmla="*/ 86001 w 86439"/>
                <a:gd name="connsiteY2" fmla="*/ 43878 h 107501"/>
                <a:gd name="connsiteX3" fmla="*/ 86440 w 86439"/>
                <a:gd name="connsiteY3" fmla="*/ 18868 h 107501"/>
                <a:gd name="connsiteX4" fmla="*/ 73277 w 86439"/>
                <a:gd name="connsiteY4" fmla="*/ 0 h 107501"/>
                <a:gd name="connsiteX5" fmla="*/ 57480 w 86439"/>
                <a:gd name="connsiteY5" fmla="*/ 14919 h 107501"/>
                <a:gd name="connsiteX6" fmla="*/ 34664 w 86439"/>
                <a:gd name="connsiteY6" fmla="*/ 9653 h 107501"/>
                <a:gd name="connsiteX7" fmla="*/ 17112 w 86439"/>
                <a:gd name="connsiteY7" fmla="*/ 36419 h 107501"/>
                <a:gd name="connsiteX8" fmla="*/ 0 w 86439"/>
                <a:gd name="connsiteY8" fmla="*/ 64940 h 107501"/>
                <a:gd name="connsiteX9" fmla="*/ 4826 w 86439"/>
                <a:gd name="connsiteY9" fmla="*/ 81613 h 107501"/>
                <a:gd name="connsiteX10" fmla="*/ 6143 w 86439"/>
                <a:gd name="connsiteY10" fmla="*/ 100042 h 107501"/>
                <a:gd name="connsiteX11" fmla="*/ 35980 w 86439"/>
                <a:gd name="connsiteY11" fmla="*/ 100920 h 107501"/>
                <a:gd name="connsiteX12" fmla="*/ 48705 w 86439"/>
                <a:gd name="connsiteY12" fmla="*/ 96971 h 107501"/>
                <a:gd name="connsiteX13" fmla="*/ 60990 w 86439"/>
                <a:gd name="connsiteY13" fmla="*/ 107501 h 107501"/>
                <a:gd name="connsiteX14" fmla="*/ 79419 w 86439"/>
                <a:gd name="connsiteY14" fmla="*/ 75032 h 10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439" h="107501">
                  <a:moveTo>
                    <a:pt x="79419" y="75032"/>
                  </a:moveTo>
                  <a:lnTo>
                    <a:pt x="56164" y="58358"/>
                  </a:lnTo>
                  <a:lnTo>
                    <a:pt x="86001" y="43878"/>
                  </a:lnTo>
                  <a:lnTo>
                    <a:pt x="86440" y="18868"/>
                  </a:lnTo>
                  <a:lnTo>
                    <a:pt x="73277" y="0"/>
                  </a:lnTo>
                  <a:lnTo>
                    <a:pt x="57480" y="14919"/>
                  </a:lnTo>
                  <a:lnTo>
                    <a:pt x="34664" y="9653"/>
                  </a:lnTo>
                  <a:lnTo>
                    <a:pt x="17112" y="36419"/>
                  </a:lnTo>
                  <a:lnTo>
                    <a:pt x="0" y="64940"/>
                  </a:lnTo>
                  <a:lnTo>
                    <a:pt x="4826" y="81613"/>
                  </a:lnTo>
                  <a:lnTo>
                    <a:pt x="6143" y="100042"/>
                  </a:lnTo>
                  <a:lnTo>
                    <a:pt x="35980" y="100920"/>
                  </a:lnTo>
                  <a:lnTo>
                    <a:pt x="48705" y="96971"/>
                  </a:lnTo>
                  <a:lnTo>
                    <a:pt x="60990" y="107501"/>
                  </a:lnTo>
                  <a:lnTo>
                    <a:pt x="79419" y="75032"/>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30" name="Freeform: Shape 29">
              <a:extLst>
                <a:ext uri="{FF2B5EF4-FFF2-40B4-BE49-F238E27FC236}">
                  <a16:creationId xmlns:a16="http://schemas.microsoft.com/office/drawing/2014/main" id="{5531D28C-B121-732D-7FC1-1A2DBCA80150}"/>
                </a:ext>
              </a:extLst>
            </p:cNvPr>
            <p:cNvSpPr/>
            <p:nvPr/>
          </p:nvSpPr>
          <p:spPr>
            <a:xfrm>
              <a:off x="8207928" y="1432313"/>
              <a:ext cx="1078524" cy="1098269"/>
            </a:xfrm>
            <a:custGeom>
              <a:avLst/>
              <a:gdLst>
                <a:gd name="connsiteX0" fmla="*/ 872736 w 1078524"/>
                <a:gd name="connsiteY0" fmla="*/ 10531 h 1098269"/>
                <a:gd name="connsiteX1" fmla="*/ 838511 w 1078524"/>
                <a:gd name="connsiteY1" fmla="*/ 14041 h 1098269"/>
                <a:gd name="connsiteX2" fmla="*/ 817450 w 1078524"/>
                <a:gd name="connsiteY2" fmla="*/ 0 h 1098269"/>
                <a:gd name="connsiteX3" fmla="*/ 763918 w 1078524"/>
                <a:gd name="connsiteY3" fmla="*/ 439 h 1098269"/>
                <a:gd name="connsiteX4" fmla="*/ 717408 w 1078524"/>
                <a:gd name="connsiteY4" fmla="*/ 24572 h 1098269"/>
                <a:gd name="connsiteX5" fmla="*/ 691958 w 1078524"/>
                <a:gd name="connsiteY5" fmla="*/ 15357 h 1098269"/>
                <a:gd name="connsiteX6" fmla="*/ 609029 w 1078524"/>
                <a:gd name="connsiteY6" fmla="*/ 20623 h 1098269"/>
                <a:gd name="connsiteX7" fmla="*/ 523905 w 1078524"/>
                <a:gd name="connsiteY7" fmla="*/ 31592 h 1098269"/>
                <a:gd name="connsiteX8" fmla="*/ 475639 w 1078524"/>
                <a:gd name="connsiteY8" fmla="*/ 50460 h 1098269"/>
                <a:gd name="connsiteX9" fmla="*/ 444047 w 1078524"/>
                <a:gd name="connsiteY9" fmla="*/ 75909 h 1098269"/>
                <a:gd name="connsiteX10" fmla="*/ 389638 w 1078524"/>
                <a:gd name="connsiteY10" fmla="*/ 86440 h 1098269"/>
                <a:gd name="connsiteX11" fmla="*/ 340933 w 1078524"/>
                <a:gd name="connsiteY11" fmla="*/ 120226 h 1098269"/>
                <a:gd name="connsiteX12" fmla="*/ 359362 w 1078524"/>
                <a:gd name="connsiteY12" fmla="*/ 159716 h 1098269"/>
                <a:gd name="connsiteX13" fmla="*/ 362433 w 1078524"/>
                <a:gd name="connsiteY13" fmla="*/ 196574 h 1098269"/>
                <a:gd name="connsiteX14" fmla="*/ 379546 w 1078524"/>
                <a:gd name="connsiteY14" fmla="*/ 261075 h 1098269"/>
                <a:gd name="connsiteX15" fmla="*/ 393148 w 1078524"/>
                <a:gd name="connsiteY15" fmla="*/ 273800 h 1098269"/>
                <a:gd name="connsiteX16" fmla="*/ 383495 w 1078524"/>
                <a:gd name="connsiteY16" fmla="*/ 297494 h 1098269"/>
                <a:gd name="connsiteX17" fmla="*/ 316800 w 1078524"/>
                <a:gd name="connsiteY17" fmla="*/ 307586 h 1098269"/>
                <a:gd name="connsiteX18" fmla="*/ 293106 w 1078524"/>
                <a:gd name="connsiteY18" fmla="*/ 329964 h 1098269"/>
                <a:gd name="connsiteX19" fmla="*/ 263708 w 1078524"/>
                <a:gd name="connsiteY19" fmla="*/ 335229 h 1098269"/>
                <a:gd name="connsiteX20" fmla="*/ 261075 w 1078524"/>
                <a:gd name="connsiteY20" fmla="*/ 379985 h 1098269"/>
                <a:gd name="connsiteX21" fmla="*/ 200523 w 1078524"/>
                <a:gd name="connsiteY21" fmla="*/ 403679 h 1098269"/>
                <a:gd name="connsiteX22" fmla="*/ 180339 w 1078524"/>
                <a:gd name="connsiteY22" fmla="*/ 434394 h 1098269"/>
                <a:gd name="connsiteX23" fmla="*/ 138216 w 1078524"/>
                <a:gd name="connsiteY23" fmla="*/ 450629 h 1098269"/>
                <a:gd name="connsiteX24" fmla="*/ 86440 w 1078524"/>
                <a:gd name="connsiteY24" fmla="*/ 459843 h 1098269"/>
                <a:gd name="connsiteX25" fmla="*/ 2194 w 1078524"/>
                <a:gd name="connsiteY25" fmla="*/ 504599 h 1098269"/>
                <a:gd name="connsiteX26" fmla="*/ 1316 w 1078524"/>
                <a:gd name="connsiteY26" fmla="*/ 576120 h 1098269"/>
                <a:gd name="connsiteX27" fmla="*/ 1316 w 1078524"/>
                <a:gd name="connsiteY27" fmla="*/ 580508 h 1098269"/>
                <a:gd name="connsiteX28" fmla="*/ 0 w 1078524"/>
                <a:gd name="connsiteY28" fmla="*/ 592355 h 1098269"/>
                <a:gd name="connsiteX29" fmla="*/ 193503 w 1078524"/>
                <a:gd name="connsiteY29" fmla="*/ 739347 h 1098269"/>
                <a:gd name="connsiteX30" fmla="*/ 369015 w 1078524"/>
                <a:gd name="connsiteY30" fmla="*/ 871859 h 1098269"/>
                <a:gd name="connsiteX31" fmla="*/ 546283 w 1078524"/>
                <a:gd name="connsiteY31" fmla="*/ 1004371 h 1098269"/>
                <a:gd name="connsiteX32" fmla="*/ 559008 w 1078524"/>
                <a:gd name="connsiteY32" fmla="*/ 1032453 h 1098269"/>
                <a:gd name="connsiteX33" fmla="*/ 591916 w 1078524"/>
                <a:gd name="connsiteY33" fmla="*/ 1050004 h 1098269"/>
                <a:gd name="connsiteX34" fmla="*/ 616049 w 1078524"/>
                <a:gd name="connsiteY34" fmla="*/ 1059657 h 1098269"/>
                <a:gd name="connsiteX35" fmla="*/ 616927 w 1078524"/>
                <a:gd name="connsiteY35" fmla="*/ 1098270 h 1098269"/>
                <a:gd name="connsiteX36" fmla="*/ 675285 w 1078524"/>
                <a:gd name="connsiteY36" fmla="*/ 1092566 h 1098269"/>
                <a:gd name="connsiteX37" fmla="*/ 749439 w 1078524"/>
                <a:gd name="connsiteY37" fmla="*/ 1065361 h 1098269"/>
                <a:gd name="connsiteX38" fmla="*/ 900818 w 1078524"/>
                <a:gd name="connsiteY38" fmla="*/ 946452 h 1098269"/>
                <a:gd name="connsiteX39" fmla="*/ 1078525 w 1078524"/>
                <a:gd name="connsiteY39" fmla="*/ 830613 h 1098269"/>
                <a:gd name="connsiteX40" fmla="*/ 1054831 w 1078524"/>
                <a:gd name="connsiteY40" fmla="*/ 792439 h 1098269"/>
                <a:gd name="connsiteX41" fmla="*/ 1012707 w 1078524"/>
                <a:gd name="connsiteY41" fmla="*/ 764357 h 1098269"/>
                <a:gd name="connsiteX42" fmla="*/ 988574 w 1078524"/>
                <a:gd name="connsiteY42" fmla="*/ 775327 h 1098269"/>
                <a:gd name="connsiteX43" fmla="*/ 969707 w 1078524"/>
                <a:gd name="connsiteY43" fmla="*/ 741541 h 1098269"/>
                <a:gd name="connsiteX44" fmla="*/ 967074 w 1078524"/>
                <a:gd name="connsiteY44" fmla="*/ 715652 h 1098269"/>
                <a:gd name="connsiteX45" fmla="*/ 935482 w 1078524"/>
                <a:gd name="connsiteY45" fmla="*/ 671336 h 1098269"/>
                <a:gd name="connsiteX46" fmla="*/ 955666 w 1078524"/>
                <a:gd name="connsiteY46" fmla="*/ 645886 h 1098269"/>
                <a:gd name="connsiteX47" fmla="*/ 949962 w 1078524"/>
                <a:gd name="connsiteY47" fmla="*/ 607712 h 1098269"/>
                <a:gd name="connsiteX48" fmla="*/ 956105 w 1078524"/>
                <a:gd name="connsiteY48" fmla="*/ 574365 h 1098269"/>
                <a:gd name="connsiteX49" fmla="*/ 951717 w 1078524"/>
                <a:gd name="connsiteY49" fmla="*/ 546722 h 1098269"/>
                <a:gd name="connsiteX50" fmla="*/ 959615 w 1078524"/>
                <a:gd name="connsiteY50" fmla="*/ 497139 h 1098269"/>
                <a:gd name="connsiteX51" fmla="*/ 956105 w 1078524"/>
                <a:gd name="connsiteY51" fmla="*/ 469057 h 1098269"/>
                <a:gd name="connsiteX52" fmla="*/ 938115 w 1078524"/>
                <a:gd name="connsiteY52" fmla="*/ 415526 h 1098269"/>
                <a:gd name="connsiteX53" fmla="*/ 913104 w 1078524"/>
                <a:gd name="connsiteY53" fmla="*/ 307147 h 1098269"/>
                <a:gd name="connsiteX54" fmla="*/ 881073 w 1078524"/>
                <a:gd name="connsiteY54" fmla="*/ 282575 h 1098269"/>
                <a:gd name="connsiteX55" fmla="*/ 880196 w 1078524"/>
                <a:gd name="connsiteY55" fmla="*/ 268095 h 1098269"/>
                <a:gd name="connsiteX56" fmla="*/ 837634 w 1078524"/>
                <a:gd name="connsiteY56" fmla="*/ 231677 h 1098269"/>
                <a:gd name="connsiteX57" fmla="*/ 831930 w 1078524"/>
                <a:gd name="connsiteY57" fmla="*/ 186043 h 1098269"/>
                <a:gd name="connsiteX58" fmla="*/ 862644 w 1078524"/>
                <a:gd name="connsiteY58" fmla="*/ 151818 h 1098269"/>
                <a:gd name="connsiteX59" fmla="*/ 873175 w 1078524"/>
                <a:gd name="connsiteY59" fmla="*/ 100920 h 1098269"/>
                <a:gd name="connsiteX60" fmla="*/ 863083 w 1078524"/>
                <a:gd name="connsiteY60" fmla="*/ 42123 h 1098269"/>
                <a:gd name="connsiteX61" fmla="*/ 872736 w 1078524"/>
                <a:gd name="connsiteY61" fmla="*/ 10531 h 10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78524" h="1098269">
                  <a:moveTo>
                    <a:pt x="872736" y="10531"/>
                  </a:moveTo>
                  <a:lnTo>
                    <a:pt x="838511" y="14041"/>
                  </a:lnTo>
                  <a:lnTo>
                    <a:pt x="817450" y="0"/>
                  </a:lnTo>
                  <a:lnTo>
                    <a:pt x="763918" y="439"/>
                  </a:lnTo>
                  <a:lnTo>
                    <a:pt x="717408" y="24572"/>
                  </a:lnTo>
                  <a:lnTo>
                    <a:pt x="691958" y="15357"/>
                  </a:lnTo>
                  <a:lnTo>
                    <a:pt x="609029" y="20623"/>
                  </a:lnTo>
                  <a:lnTo>
                    <a:pt x="523905" y="31592"/>
                  </a:lnTo>
                  <a:lnTo>
                    <a:pt x="475639" y="50460"/>
                  </a:lnTo>
                  <a:lnTo>
                    <a:pt x="444047" y="75909"/>
                  </a:lnTo>
                  <a:lnTo>
                    <a:pt x="389638" y="86440"/>
                  </a:lnTo>
                  <a:lnTo>
                    <a:pt x="340933" y="120226"/>
                  </a:lnTo>
                  <a:lnTo>
                    <a:pt x="359362" y="159716"/>
                  </a:lnTo>
                  <a:lnTo>
                    <a:pt x="362433" y="196574"/>
                  </a:lnTo>
                  <a:lnTo>
                    <a:pt x="379546" y="261075"/>
                  </a:lnTo>
                  <a:lnTo>
                    <a:pt x="393148" y="273800"/>
                  </a:lnTo>
                  <a:lnTo>
                    <a:pt x="383495" y="297494"/>
                  </a:lnTo>
                  <a:lnTo>
                    <a:pt x="316800" y="307586"/>
                  </a:lnTo>
                  <a:lnTo>
                    <a:pt x="293106" y="329964"/>
                  </a:lnTo>
                  <a:lnTo>
                    <a:pt x="263708" y="335229"/>
                  </a:lnTo>
                  <a:lnTo>
                    <a:pt x="261075" y="379985"/>
                  </a:lnTo>
                  <a:lnTo>
                    <a:pt x="200523" y="403679"/>
                  </a:lnTo>
                  <a:lnTo>
                    <a:pt x="180339" y="434394"/>
                  </a:lnTo>
                  <a:lnTo>
                    <a:pt x="138216" y="450629"/>
                  </a:lnTo>
                  <a:lnTo>
                    <a:pt x="86440" y="459843"/>
                  </a:lnTo>
                  <a:lnTo>
                    <a:pt x="2194" y="504599"/>
                  </a:lnTo>
                  <a:lnTo>
                    <a:pt x="1316" y="576120"/>
                  </a:lnTo>
                  <a:lnTo>
                    <a:pt x="1316" y="580508"/>
                  </a:lnTo>
                  <a:lnTo>
                    <a:pt x="0" y="592355"/>
                  </a:lnTo>
                  <a:lnTo>
                    <a:pt x="193503" y="739347"/>
                  </a:lnTo>
                  <a:lnTo>
                    <a:pt x="369015" y="871859"/>
                  </a:lnTo>
                  <a:lnTo>
                    <a:pt x="546283" y="1004371"/>
                  </a:lnTo>
                  <a:lnTo>
                    <a:pt x="559008" y="1032453"/>
                  </a:lnTo>
                  <a:lnTo>
                    <a:pt x="591916" y="1050004"/>
                  </a:lnTo>
                  <a:lnTo>
                    <a:pt x="616049" y="1059657"/>
                  </a:lnTo>
                  <a:lnTo>
                    <a:pt x="616927" y="1098270"/>
                  </a:lnTo>
                  <a:lnTo>
                    <a:pt x="675285" y="1092566"/>
                  </a:lnTo>
                  <a:lnTo>
                    <a:pt x="749439" y="1065361"/>
                  </a:lnTo>
                  <a:lnTo>
                    <a:pt x="900818" y="946452"/>
                  </a:lnTo>
                  <a:lnTo>
                    <a:pt x="1078525" y="830613"/>
                  </a:lnTo>
                  <a:lnTo>
                    <a:pt x="1054831" y="792439"/>
                  </a:lnTo>
                  <a:lnTo>
                    <a:pt x="1012707" y="764357"/>
                  </a:lnTo>
                  <a:lnTo>
                    <a:pt x="988574" y="775327"/>
                  </a:lnTo>
                  <a:lnTo>
                    <a:pt x="969707" y="741541"/>
                  </a:lnTo>
                  <a:lnTo>
                    <a:pt x="967074" y="715652"/>
                  </a:lnTo>
                  <a:lnTo>
                    <a:pt x="935482" y="671336"/>
                  </a:lnTo>
                  <a:lnTo>
                    <a:pt x="955666" y="645886"/>
                  </a:lnTo>
                  <a:lnTo>
                    <a:pt x="949962" y="607712"/>
                  </a:lnTo>
                  <a:lnTo>
                    <a:pt x="956105" y="574365"/>
                  </a:lnTo>
                  <a:lnTo>
                    <a:pt x="951717" y="546722"/>
                  </a:lnTo>
                  <a:lnTo>
                    <a:pt x="959615" y="497139"/>
                  </a:lnTo>
                  <a:lnTo>
                    <a:pt x="956105" y="469057"/>
                  </a:lnTo>
                  <a:lnTo>
                    <a:pt x="938115" y="415526"/>
                  </a:lnTo>
                  <a:lnTo>
                    <a:pt x="913104" y="307147"/>
                  </a:lnTo>
                  <a:lnTo>
                    <a:pt x="881073" y="282575"/>
                  </a:lnTo>
                  <a:lnTo>
                    <a:pt x="880196" y="268095"/>
                  </a:lnTo>
                  <a:lnTo>
                    <a:pt x="837634" y="231677"/>
                  </a:lnTo>
                  <a:lnTo>
                    <a:pt x="831930" y="186043"/>
                  </a:lnTo>
                  <a:lnTo>
                    <a:pt x="862644" y="151818"/>
                  </a:lnTo>
                  <a:lnTo>
                    <a:pt x="873175" y="100920"/>
                  </a:lnTo>
                  <a:lnTo>
                    <a:pt x="863083" y="42123"/>
                  </a:lnTo>
                  <a:lnTo>
                    <a:pt x="872736" y="10531"/>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31" name="Freeform: Shape 30">
              <a:extLst>
                <a:ext uri="{FF2B5EF4-FFF2-40B4-BE49-F238E27FC236}">
                  <a16:creationId xmlns:a16="http://schemas.microsoft.com/office/drawing/2014/main" id="{66624CFE-8C99-C0FA-94BB-347B2FB0C818}"/>
                </a:ext>
              </a:extLst>
            </p:cNvPr>
            <p:cNvSpPr/>
            <p:nvPr/>
          </p:nvSpPr>
          <p:spPr>
            <a:xfrm>
              <a:off x="9929706" y="1770614"/>
              <a:ext cx="663437" cy="581385"/>
            </a:xfrm>
            <a:custGeom>
              <a:avLst/>
              <a:gdLst>
                <a:gd name="connsiteX0" fmla="*/ 188237 w 663437"/>
                <a:gd name="connsiteY0" fmla="*/ 33786 h 581385"/>
                <a:gd name="connsiteX1" fmla="*/ 136022 w 663437"/>
                <a:gd name="connsiteY1" fmla="*/ 16235 h 581385"/>
                <a:gd name="connsiteX2" fmla="*/ 85562 w 663437"/>
                <a:gd name="connsiteY2" fmla="*/ 0 h 581385"/>
                <a:gd name="connsiteX3" fmla="*/ 17112 w 663437"/>
                <a:gd name="connsiteY3" fmla="*/ 878 h 581385"/>
                <a:gd name="connsiteX4" fmla="*/ 877 w 663437"/>
                <a:gd name="connsiteY4" fmla="*/ 29837 h 581385"/>
                <a:gd name="connsiteX5" fmla="*/ 10531 w 663437"/>
                <a:gd name="connsiteY5" fmla="*/ 55725 h 581385"/>
                <a:gd name="connsiteX6" fmla="*/ 0 w 663437"/>
                <a:gd name="connsiteY6" fmla="*/ 93022 h 581385"/>
                <a:gd name="connsiteX7" fmla="*/ 18429 w 663437"/>
                <a:gd name="connsiteY7" fmla="*/ 142165 h 581385"/>
                <a:gd name="connsiteX8" fmla="*/ 31153 w 663437"/>
                <a:gd name="connsiteY8" fmla="*/ 358046 h 581385"/>
                <a:gd name="connsiteX9" fmla="*/ 40807 w 663437"/>
                <a:gd name="connsiteY9" fmla="*/ 581385 h 581385"/>
                <a:gd name="connsiteX10" fmla="*/ 251860 w 663437"/>
                <a:gd name="connsiteY10" fmla="*/ 581385 h 581385"/>
                <a:gd name="connsiteX11" fmla="*/ 455455 w 663437"/>
                <a:gd name="connsiteY11" fmla="*/ 581385 h 581385"/>
                <a:gd name="connsiteX12" fmla="*/ 663437 w 663437"/>
                <a:gd name="connsiteY12" fmla="*/ 581385 h 581385"/>
                <a:gd name="connsiteX13" fmla="*/ 653784 w 663437"/>
                <a:gd name="connsiteY13" fmla="*/ 569100 h 581385"/>
                <a:gd name="connsiteX14" fmla="*/ 589283 w 663437"/>
                <a:gd name="connsiteY14" fmla="*/ 514691 h 581385"/>
                <a:gd name="connsiteX15" fmla="*/ 585334 w 663437"/>
                <a:gd name="connsiteY15" fmla="*/ 475200 h 581385"/>
                <a:gd name="connsiteX16" fmla="*/ 594988 w 663437"/>
                <a:gd name="connsiteY16" fmla="*/ 464670 h 581385"/>
                <a:gd name="connsiteX17" fmla="*/ 544089 w 663437"/>
                <a:gd name="connsiteY17" fmla="*/ 397536 h 581385"/>
                <a:gd name="connsiteX18" fmla="*/ 524782 w 663437"/>
                <a:gd name="connsiteY18" fmla="*/ 362872 h 581385"/>
                <a:gd name="connsiteX19" fmla="*/ 503282 w 663437"/>
                <a:gd name="connsiteY19" fmla="*/ 329964 h 581385"/>
                <a:gd name="connsiteX20" fmla="*/ 457210 w 663437"/>
                <a:gd name="connsiteY20" fmla="*/ 235187 h 581385"/>
                <a:gd name="connsiteX21" fmla="*/ 420353 w 663437"/>
                <a:gd name="connsiteY21" fmla="*/ 174196 h 581385"/>
                <a:gd name="connsiteX22" fmla="*/ 393587 w 663437"/>
                <a:gd name="connsiteY22" fmla="*/ 110573 h 581385"/>
                <a:gd name="connsiteX23" fmla="*/ 398413 w 663437"/>
                <a:gd name="connsiteY23" fmla="*/ 104869 h 581385"/>
                <a:gd name="connsiteX24" fmla="*/ 442730 w 663437"/>
                <a:gd name="connsiteY24" fmla="*/ 191747 h 581385"/>
                <a:gd name="connsiteX25" fmla="*/ 468180 w 663437"/>
                <a:gd name="connsiteY25" fmla="*/ 218952 h 581385"/>
                <a:gd name="connsiteX26" fmla="*/ 487047 w 663437"/>
                <a:gd name="connsiteY26" fmla="*/ 238258 h 581385"/>
                <a:gd name="connsiteX27" fmla="*/ 498017 w 663437"/>
                <a:gd name="connsiteY27" fmla="*/ 227728 h 581385"/>
                <a:gd name="connsiteX28" fmla="*/ 509864 w 663437"/>
                <a:gd name="connsiteY28" fmla="*/ 196135 h 581385"/>
                <a:gd name="connsiteX29" fmla="*/ 516884 w 663437"/>
                <a:gd name="connsiteY29" fmla="*/ 150502 h 581385"/>
                <a:gd name="connsiteX30" fmla="*/ 529170 w 663437"/>
                <a:gd name="connsiteY30" fmla="*/ 125930 h 581385"/>
                <a:gd name="connsiteX31" fmla="*/ 522589 w 663437"/>
                <a:gd name="connsiteY31" fmla="*/ 110573 h 581385"/>
                <a:gd name="connsiteX32" fmla="*/ 485292 w 663437"/>
                <a:gd name="connsiteY32" fmla="*/ 22378 h 581385"/>
                <a:gd name="connsiteX33" fmla="*/ 485292 w 663437"/>
                <a:gd name="connsiteY33" fmla="*/ 22378 h 581385"/>
                <a:gd name="connsiteX34" fmla="*/ 461598 w 663437"/>
                <a:gd name="connsiteY34" fmla="*/ 37296 h 581385"/>
                <a:gd name="connsiteX35" fmla="*/ 421230 w 663437"/>
                <a:gd name="connsiteY35" fmla="*/ 33786 h 581385"/>
                <a:gd name="connsiteX36" fmla="*/ 379107 w 663437"/>
                <a:gd name="connsiteY36" fmla="*/ 19745 h 581385"/>
                <a:gd name="connsiteX37" fmla="*/ 369015 w 663437"/>
                <a:gd name="connsiteY37" fmla="*/ 39490 h 581385"/>
                <a:gd name="connsiteX38" fmla="*/ 352341 w 663437"/>
                <a:gd name="connsiteY38" fmla="*/ 9653 h 581385"/>
                <a:gd name="connsiteX39" fmla="*/ 315045 w 663437"/>
                <a:gd name="connsiteY39" fmla="*/ 1755 h 581385"/>
                <a:gd name="connsiteX40" fmla="*/ 270289 w 663437"/>
                <a:gd name="connsiteY40" fmla="*/ 7020 h 581385"/>
                <a:gd name="connsiteX41" fmla="*/ 250544 w 663437"/>
                <a:gd name="connsiteY41" fmla="*/ 24133 h 581385"/>
                <a:gd name="connsiteX42" fmla="*/ 212809 w 663437"/>
                <a:gd name="connsiteY42" fmla="*/ 43439 h 581385"/>
                <a:gd name="connsiteX43" fmla="*/ 188237 w 663437"/>
                <a:gd name="connsiteY43" fmla="*/ 33786 h 58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63437" h="581385">
                  <a:moveTo>
                    <a:pt x="188237" y="33786"/>
                  </a:moveTo>
                  <a:lnTo>
                    <a:pt x="136022" y="16235"/>
                  </a:lnTo>
                  <a:lnTo>
                    <a:pt x="85562" y="0"/>
                  </a:lnTo>
                  <a:lnTo>
                    <a:pt x="17112" y="878"/>
                  </a:lnTo>
                  <a:lnTo>
                    <a:pt x="877" y="29837"/>
                  </a:lnTo>
                  <a:lnTo>
                    <a:pt x="10531" y="55725"/>
                  </a:lnTo>
                  <a:lnTo>
                    <a:pt x="0" y="93022"/>
                  </a:lnTo>
                  <a:lnTo>
                    <a:pt x="18429" y="142165"/>
                  </a:lnTo>
                  <a:lnTo>
                    <a:pt x="31153" y="358046"/>
                  </a:lnTo>
                  <a:lnTo>
                    <a:pt x="40807" y="581385"/>
                  </a:lnTo>
                  <a:lnTo>
                    <a:pt x="251860" y="581385"/>
                  </a:lnTo>
                  <a:lnTo>
                    <a:pt x="455455" y="581385"/>
                  </a:lnTo>
                  <a:lnTo>
                    <a:pt x="663437" y="581385"/>
                  </a:lnTo>
                  <a:lnTo>
                    <a:pt x="653784" y="569100"/>
                  </a:lnTo>
                  <a:lnTo>
                    <a:pt x="589283" y="514691"/>
                  </a:lnTo>
                  <a:lnTo>
                    <a:pt x="585334" y="475200"/>
                  </a:lnTo>
                  <a:lnTo>
                    <a:pt x="594988" y="464670"/>
                  </a:lnTo>
                  <a:lnTo>
                    <a:pt x="544089" y="397536"/>
                  </a:lnTo>
                  <a:lnTo>
                    <a:pt x="524782" y="362872"/>
                  </a:lnTo>
                  <a:lnTo>
                    <a:pt x="503282" y="329964"/>
                  </a:lnTo>
                  <a:lnTo>
                    <a:pt x="457210" y="235187"/>
                  </a:lnTo>
                  <a:lnTo>
                    <a:pt x="420353" y="174196"/>
                  </a:lnTo>
                  <a:lnTo>
                    <a:pt x="393587" y="110573"/>
                  </a:lnTo>
                  <a:lnTo>
                    <a:pt x="398413" y="104869"/>
                  </a:lnTo>
                  <a:lnTo>
                    <a:pt x="442730" y="191747"/>
                  </a:lnTo>
                  <a:lnTo>
                    <a:pt x="468180" y="218952"/>
                  </a:lnTo>
                  <a:lnTo>
                    <a:pt x="487047" y="238258"/>
                  </a:lnTo>
                  <a:lnTo>
                    <a:pt x="498017" y="227728"/>
                  </a:lnTo>
                  <a:lnTo>
                    <a:pt x="509864" y="196135"/>
                  </a:lnTo>
                  <a:lnTo>
                    <a:pt x="516884" y="150502"/>
                  </a:lnTo>
                  <a:lnTo>
                    <a:pt x="529170" y="125930"/>
                  </a:lnTo>
                  <a:lnTo>
                    <a:pt x="522589" y="110573"/>
                  </a:lnTo>
                  <a:lnTo>
                    <a:pt x="485292" y="22378"/>
                  </a:lnTo>
                  <a:lnTo>
                    <a:pt x="485292" y="22378"/>
                  </a:lnTo>
                  <a:lnTo>
                    <a:pt x="461598" y="37296"/>
                  </a:lnTo>
                  <a:lnTo>
                    <a:pt x="421230" y="33786"/>
                  </a:lnTo>
                  <a:lnTo>
                    <a:pt x="379107" y="19745"/>
                  </a:lnTo>
                  <a:lnTo>
                    <a:pt x="369015" y="39490"/>
                  </a:lnTo>
                  <a:lnTo>
                    <a:pt x="352341" y="9653"/>
                  </a:lnTo>
                  <a:lnTo>
                    <a:pt x="315045" y="1755"/>
                  </a:lnTo>
                  <a:lnTo>
                    <a:pt x="270289" y="7020"/>
                  </a:lnTo>
                  <a:lnTo>
                    <a:pt x="250544" y="24133"/>
                  </a:lnTo>
                  <a:lnTo>
                    <a:pt x="212809" y="43439"/>
                  </a:lnTo>
                  <a:lnTo>
                    <a:pt x="188237" y="33786"/>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32" name="Freeform: Shape 31">
              <a:extLst>
                <a:ext uri="{FF2B5EF4-FFF2-40B4-BE49-F238E27FC236}">
                  <a16:creationId xmlns:a16="http://schemas.microsoft.com/office/drawing/2014/main" id="{330F6A91-7BF6-8639-72AE-8706A4760D1A}"/>
                </a:ext>
              </a:extLst>
            </p:cNvPr>
            <p:cNvSpPr/>
            <p:nvPr/>
          </p:nvSpPr>
          <p:spPr>
            <a:xfrm>
              <a:off x="10587000" y="2595084"/>
              <a:ext cx="365066" cy="336545"/>
            </a:xfrm>
            <a:custGeom>
              <a:avLst/>
              <a:gdLst>
                <a:gd name="connsiteX0" fmla="*/ 183849 w 365066"/>
                <a:gd name="connsiteY0" fmla="*/ 155767 h 336545"/>
                <a:gd name="connsiteX1" fmla="*/ 153135 w 365066"/>
                <a:gd name="connsiteY1" fmla="*/ 125930 h 336545"/>
                <a:gd name="connsiteX2" fmla="*/ 135583 w 365066"/>
                <a:gd name="connsiteY2" fmla="*/ 70205 h 336545"/>
                <a:gd name="connsiteX3" fmla="*/ 101358 w 365066"/>
                <a:gd name="connsiteY3" fmla="*/ 0 h 336545"/>
                <a:gd name="connsiteX4" fmla="*/ 76348 w 365066"/>
                <a:gd name="connsiteY4" fmla="*/ 34664 h 336545"/>
                <a:gd name="connsiteX5" fmla="*/ 37735 w 365066"/>
                <a:gd name="connsiteY5" fmla="*/ 44756 h 336545"/>
                <a:gd name="connsiteX6" fmla="*/ 21939 w 365066"/>
                <a:gd name="connsiteY6" fmla="*/ 63185 h 336545"/>
                <a:gd name="connsiteX7" fmla="*/ 18868 w 365066"/>
                <a:gd name="connsiteY7" fmla="*/ 103552 h 336545"/>
                <a:gd name="connsiteX8" fmla="*/ 0 w 365066"/>
                <a:gd name="connsiteY8" fmla="*/ 192625 h 336545"/>
                <a:gd name="connsiteX9" fmla="*/ 6582 w 365066"/>
                <a:gd name="connsiteY9" fmla="*/ 217197 h 336545"/>
                <a:gd name="connsiteX10" fmla="*/ 69327 w 365066"/>
                <a:gd name="connsiteY10" fmla="*/ 229922 h 336545"/>
                <a:gd name="connsiteX11" fmla="*/ 83807 w 365066"/>
                <a:gd name="connsiteY11" fmla="*/ 184288 h 336545"/>
                <a:gd name="connsiteX12" fmla="*/ 117155 w 365066"/>
                <a:gd name="connsiteY12" fmla="*/ 211932 h 336545"/>
                <a:gd name="connsiteX13" fmla="*/ 147869 w 365066"/>
                <a:gd name="connsiteY13" fmla="*/ 197890 h 336545"/>
                <a:gd name="connsiteX14" fmla="*/ 161033 w 365066"/>
                <a:gd name="connsiteY14" fmla="*/ 210615 h 336545"/>
                <a:gd name="connsiteX15" fmla="*/ 197452 w 365066"/>
                <a:gd name="connsiteY15" fmla="*/ 211054 h 336545"/>
                <a:gd name="connsiteX16" fmla="*/ 244840 w 365066"/>
                <a:gd name="connsiteY16" fmla="*/ 235626 h 336545"/>
                <a:gd name="connsiteX17" fmla="*/ 259759 w 365066"/>
                <a:gd name="connsiteY17" fmla="*/ 256687 h 336545"/>
                <a:gd name="connsiteX18" fmla="*/ 283892 w 365066"/>
                <a:gd name="connsiteY18" fmla="*/ 275994 h 336545"/>
                <a:gd name="connsiteX19" fmla="*/ 307586 w 365066"/>
                <a:gd name="connsiteY19" fmla="*/ 311535 h 336545"/>
                <a:gd name="connsiteX20" fmla="*/ 326453 w 365066"/>
                <a:gd name="connsiteY20" fmla="*/ 331280 h 336545"/>
                <a:gd name="connsiteX21" fmla="*/ 349270 w 365066"/>
                <a:gd name="connsiteY21" fmla="*/ 336545 h 336545"/>
                <a:gd name="connsiteX22" fmla="*/ 365066 w 365066"/>
                <a:gd name="connsiteY22" fmla="*/ 321627 h 336545"/>
                <a:gd name="connsiteX23" fmla="*/ 337862 w 365066"/>
                <a:gd name="connsiteY23" fmla="*/ 303198 h 336545"/>
                <a:gd name="connsiteX24" fmla="*/ 320310 w 365066"/>
                <a:gd name="connsiteY24" fmla="*/ 282575 h 336545"/>
                <a:gd name="connsiteX25" fmla="*/ 290034 w 365066"/>
                <a:gd name="connsiteY25" fmla="*/ 247473 h 336545"/>
                <a:gd name="connsiteX26" fmla="*/ 258881 w 365066"/>
                <a:gd name="connsiteY26" fmla="*/ 212809 h 336545"/>
                <a:gd name="connsiteX27" fmla="*/ 183849 w 365066"/>
                <a:gd name="connsiteY27" fmla="*/ 155767 h 336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066" h="336545">
                  <a:moveTo>
                    <a:pt x="183849" y="155767"/>
                  </a:moveTo>
                  <a:lnTo>
                    <a:pt x="153135" y="125930"/>
                  </a:lnTo>
                  <a:lnTo>
                    <a:pt x="135583" y="70205"/>
                  </a:lnTo>
                  <a:lnTo>
                    <a:pt x="101358" y="0"/>
                  </a:lnTo>
                  <a:lnTo>
                    <a:pt x="76348" y="34664"/>
                  </a:lnTo>
                  <a:lnTo>
                    <a:pt x="37735" y="44756"/>
                  </a:lnTo>
                  <a:lnTo>
                    <a:pt x="21939" y="63185"/>
                  </a:lnTo>
                  <a:lnTo>
                    <a:pt x="18868" y="103552"/>
                  </a:lnTo>
                  <a:lnTo>
                    <a:pt x="0" y="192625"/>
                  </a:lnTo>
                  <a:lnTo>
                    <a:pt x="6582" y="217197"/>
                  </a:lnTo>
                  <a:lnTo>
                    <a:pt x="69327" y="229922"/>
                  </a:lnTo>
                  <a:lnTo>
                    <a:pt x="83807" y="184288"/>
                  </a:lnTo>
                  <a:lnTo>
                    <a:pt x="117155" y="211932"/>
                  </a:lnTo>
                  <a:lnTo>
                    <a:pt x="147869" y="197890"/>
                  </a:lnTo>
                  <a:lnTo>
                    <a:pt x="161033" y="210615"/>
                  </a:lnTo>
                  <a:lnTo>
                    <a:pt x="197452" y="211054"/>
                  </a:lnTo>
                  <a:lnTo>
                    <a:pt x="244840" y="235626"/>
                  </a:lnTo>
                  <a:lnTo>
                    <a:pt x="259759" y="256687"/>
                  </a:lnTo>
                  <a:lnTo>
                    <a:pt x="283892" y="275994"/>
                  </a:lnTo>
                  <a:lnTo>
                    <a:pt x="307586" y="311535"/>
                  </a:lnTo>
                  <a:lnTo>
                    <a:pt x="326453" y="331280"/>
                  </a:lnTo>
                  <a:lnTo>
                    <a:pt x="349270" y="336545"/>
                  </a:lnTo>
                  <a:lnTo>
                    <a:pt x="365066" y="321627"/>
                  </a:lnTo>
                  <a:lnTo>
                    <a:pt x="337862" y="303198"/>
                  </a:lnTo>
                  <a:lnTo>
                    <a:pt x="320310" y="282575"/>
                  </a:lnTo>
                  <a:lnTo>
                    <a:pt x="290034" y="247473"/>
                  </a:lnTo>
                  <a:lnTo>
                    <a:pt x="258881" y="212809"/>
                  </a:lnTo>
                  <a:lnTo>
                    <a:pt x="183849" y="155767"/>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33" name="Freeform: Shape 32">
              <a:extLst>
                <a:ext uri="{FF2B5EF4-FFF2-40B4-BE49-F238E27FC236}">
                  <a16:creationId xmlns:a16="http://schemas.microsoft.com/office/drawing/2014/main" id="{685C91A3-9113-A1D1-F14E-66BE1F0199A4}"/>
                </a:ext>
              </a:extLst>
            </p:cNvPr>
            <p:cNvSpPr/>
            <p:nvPr/>
          </p:nvSpPr>
          <p:spPr>
            <a:xfrm>
              <a:off x="10420263" y="2779372"/>
              <a:ext cx="792878" cy="700733"/>
            </a:xfrm>
            <a:custGeom>
              <a:avLst/>
              <a:gdLst>
                <a:gd name="connsiteX0" fmla="*/ 250544 w 792878"/>
                <a:gd name="connsiteY0" fmla="*/ 0 h 700733"/>
                <a:gd name="connsiteX1" fmla="*/ 236064 w 792878"/>
                <a:gd name="connsiteY1" fmla="*/ 45633 h 700733"/>
                <a:gd name="connsiteX2" fmla="*/ 173319 w 792878"/>
                <a:gd name="connsiteY2" fmla="*/ 32909 h 700733"/>
                <a:gd name="connsiteX3" fmla="*/ 167176 w 792878"/>
                <a:gd name="connsiteY3" fmla="*/ 85124 h 700733"/>
                <a:gd name="connsiteX4" fmla="*/ 147430 w 792878"/>
                <a:gd name="connsiteY4" fmla="*/ 144798 h 700733"/>
                <a:gd name="connsiteX5" fmla="*/ 116277 w 792878"/>
                <a:gd name="connsiteY5" fmla="*/ 174635 h 700733"/>
                <a:gd name="connsiteX6" fmla="*/ 95216 w 792878"/>
                <a:gd name="connsiteY6" fmla="*/ 221146 h 700733"/>
                <a:gd name="connsiteX7" fmla="*/ 90389 w 792878"/>
                <a:gd name="connsiteY7" fmla="*/ 246156 h 700733"/>
                <a:gd name="connsiteX8" fmla="*/ 65817 w 792878"/>
                <a:gd name="connsiteY8" fmla="*/ 262830 h 700733"/>
                <a:gd name="connsiteX9" fmla="*/ 51337 w 792878"/>
                <a:gd name="connsiteY9" fmla="*/ 326453 h 700733"/>
                <a:gd name="connsiteX10" fmla="*/ 51776 w 792878"/>
                <a:gd name="connsiteY10" fmla="*/ 333913 h 700733"/>
                <a:gd name="connsiteX11" fmla="*/ 53531 w 792878"/>
                <a:gd name="connsiteY11" fmla="*/ 381301 h 700733"/>
                <a:gd name="connsiteX12" fmla="*/ 45633 w 792878"/>
                <a:gd name="connsiteY12" fmla="*/ 399730 h 700733"/>
                <a:gd name="connsiteX13" fmla="*/ 17551 w 792878"/>
                <a:gd name="connsiteY13" fmla="*/ 401046 h 700733"/>
                <a:gd name="connsiteX14" fmla="*/ 0 w 792878"/>
                <a:gd name="connsiteY14" fmla="*/ 435710 h 700733"/>
                <a:gd name="connsiteX15" fmla="*/ 32909 w 792878"/>
                <a:gd name="connsiteY15" fmla="*/ 440098 h 700733"/>
                <a:gd name="connsiteX16" fmla="*/ 60552 w 792878"/>
                <a:gd name="connsiteY16" fmla="*/ 469496 h 700733"/>
                <a:gd name="connsiteX17" fmla="*/ 70205 w 792878"/>
                <a:gd name="connsiteY17" fmla="*/ 494068 h 700733"/>
                <a:gd name="connsiteX18" fmla="*/ 95216 w 792878"/>
                <a:gd name="connsiteY18" fmla="*/ 508109 h 700733"/>
                <a:gd name="connsiteX19" fmla="*/ 127685 w 792878"/>
                <a:gd name="connsiteY19" fmla="*/ 573926 h 700733"/>
                <a:gd name="connsiteX20" fmla="*/ 155767 w 792878"/>
                <a:gd name="connsiteY20" fmla="*/ 584457 h 700733"/>
                <a:gd name="connsiteX21" fmla="*/ 156206 w 792878"/>
                <a:gd name="connsiteY21" fmla="*/ 618243 h 700733"/>
                <a:gd name="connsiteX22" fmla="*/ 174635 w 792878"/>
                <a:gd name="connsiteY22" fmla="*/ 638427 h 700733"/>
                <a:gd name="connsiteX23" fmla="*/ 211931 w 792878"/>
                <a:gd name="connsiteY23" fmla="*/ 638427 h 700733"/>
                <a:gd name="connsiteX24" fmla="*/ 280820 w 792878"/>
                <a:gd name="connsiteY24" fmla="*/ 689764 h 700733"/>
                <a:gd name="connsiteX25" fmla="*/ 297494 w 792878"/>
                <a:gd name="connsiteY25" fmla="*/ 690642 h 700733"/>
                <a:gd name="connsiteX26" fmla="*/ 310219 w 792878"/>
                <a:gd name="connsiteY26" fmla="*/ 688887 h 700733"/>
                <a:gd name="connsiteX27" fmla="*/ 322065 w 792878"/>
                <a:gd name="connsiteY27" fmla="*/ 695907 h 700733"/>
                <a:gd name="connsiteX28" fmla="*/ 358046 w 792878"/>
                <a:gd name="connsiteY28" fmla="*/ 700734 h 700733"/>
                <a:gd name="connsiteX29" fmla="*/ 373403 w 792878"/>
                <a:gd name="connsiteY29" fmla="*/ 675285 h 700733"/>
                <a:gd name="connsiteX30" fmla="*/ 422108 w 792878"/>
                <a:gd name="connsiteY30" fmla="*/ 649835 h 700733"/>
                <a:gd name="connsiteX31" fmla="*/ 443608 w 792878"/>
                <a:gd name="connsiteY31" fmla="*/ 670458 h 700733"/>
                <a:gd name="connsiteX32" fmla="*/ 480466 w 792878"/>
                <a:gd name="connsiteY32" fmla="*/ 670458 h 700733"/>
                <a:gd name="connsiteX33" fmla="*/ 494945 w 792878"/>
                <a:gd name="connsiteY33" fmla="*/ 651152 h 700733"/>
                <a:gd name="connsiteX34" fmla="*/ 529170 w 792878"/>
                <a:gd name="connsiteY34" fmla="*/ 650274 h 700733"/>
                <a:gd name="connsiteX35" fmla="*/ 576120 w 792878"/>
                <a:gd name="connsiteY35" fmla="*/ 607274 h 700733"/>
                <a:gd name="connsiteX36" fmla="*/ 645886 w 792878"/>
                <a:gd name="connsiteY36" fmla="*/ 604641 h 700733"/>
                <a:gd name="connsiteX37" fmla="*/ 792878 w 792878"/>
                <a:gd name="connsiteY37" fmla="*/ 422547 h 700733"/>
                <a:gd name="connsiteX38" fmla="*/ 747683 w 792878"/>
                <a:gd name="connsiteY38" fmla="*/ 422985 h 700733"/>
                <a:gd name="connsiteX39" fmla="*/ 570855 w 792878"/>
                <a:gd name="connsiteY39" fmla="*/ 351025 h 700733"/>
                <a:gd name="connsiteX40" fmla="*/ 549793 w 792878"/>
                <a:gd name="connsiteY40" fmla="*/ 329086 h 700733"/>
                <a:gd name="connsiteX41" fmla="*/ 529609 w 792878"/>
                <a:gd name="connsiteY41" fmla="*/ 300127 h 700733"/>
                <a:gd name="connsiteX42" fmla="*/ 508547 w 792878"/>
                <a:gd name="connsiteY42" fmla="*/ 266340 h 700733"/>
                <a:gd name="connsiteX43" fmla="*/ 519517 w 792878"/>
                <a:gd name="connsiteY43" fmla="*/ 244840 h 700733"/>
                <a:gd name="connsiteX44" fmla="*/ 507231 w 792878"/>
                <a:gd name="connsiteY44" fmla="*/ 234309 h 700733"/>
                <a:gd name="connsiteX45" fmla="*/ 494507 w 792878"/>
                <a:gd name="connsiteY45" fmla="*/ 238258 h 700733"/>
                <a:gd name="connsiteX46" fmla="*/ 464669 w 792878"/>
                <a:gd name="connsiteY46" fmla="*/ 237381 h 700733"/>
                <a:gd name="connsiteX47" fmla="*/ 463353 w 792878"/>
                <a:gd name="connsiteY47" fmla="*/ 218952 h 700733"/>
                <a:gd name="connsiteX48" fmla="*/ 458527 w 792878"/>
                <a:gd name="connsiteY48" fmla="*/ 202278 h 700733"/>
                <a:gd name="connsiteX49" fmla="*/ 475639 w 792878"/>
                <a:gd name="connsiteY49" fmla="*/ 173757 h 700733"/>
                <a:gd name="connsiteX50" fmla="*/ 493190 w 792878"/>
                <a:gd name="connsiteY50" fmla="*/ 146992 h 700733"/>
                <a:gd name="connsiteX51" fmla="*/ 474323 w 792878"/>
                <a:gd name="connsiteY51" fmla="*/ 127247 h 700733"/>
                <a:gd name="connsiteX52" fmla="*/ 450629 w 792878"/>
                <a:gd name="connsiteY52" fmla="*/ 91705 h 700733"/>
                <a:gd name="connsiteX53" fmla="*/ 426496 w 792878"/>
                <a:gd name="connsiteY53" fmla="*/ 72399 h 700733"/>
                <a:gd name="connsiteX54" fmla="*/ 411577 w 792878"/>
                <a:gd name="connsiteY54" fmla="*/ 51337 h 700733"/>
                <a:gd name="connsiteX55" fmla="*/ 364189 w 792878"/>
                <a:gd name="connsiteY55" fmla="*/ 26766 h 700733"/>
                <a:gd name="connsiteX56" fmla="*/ 327770 w 792878"/>
                <a:gd name="connsiteY56" fmla="*/ 26327 h 700733"/>
                <a:gd name="connsiteX57" fmla="*/ 314606 w 792878"/>
                <a:gd name="connsiteY57" fmla="*/ 13602 h 700733"/>
                <a:gd name="connsiteX58" fmla="*/ 283892 w 792878"/>
                <a:gd name="connsiteY58" fmla="*/ 27643 h 700733"/>
                <a:gd name="connsiteX59" fmla="*/ 250544 w 792878"/>
                <a:gd name="connsiteY59" fmla="*/ 0 h 70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792878" h="700733">
                  <a:moveTo>
                    <a:pt x="250544" y="0"/>
                  </a:moveTo>
                  <a:lnTo>
                    <a:pt x="236064" y="45633"/>
                  </a:lnTo>
                  <a:lnTo>
                    <a:pt x="173319" y="32909"/>
                  </a:lnTo>
                  <a:lnTo>
                    <a:pt x="167176" y="85124"/>
                  </a:lnTo>
                  <a:lnTo>
                    <a:pt x="147430" y="144798"/>
                  </a:lnTo>
                  <a:lnTo>
                    <a:pt x="116277" y="174635"/>
                  </a:lnTo>
                  <a:lnTo>
                    <a:pt x="95216" y="221146"/>
                  </a:lnTo>
                  <a:lnTo>
                    <a:pt x="90389" y="246156"/>
                  </a:lnTo>
                  <a:lnTo>
                    <a:pt x="65817" y="262830"/>
                  </a:lnTo>
                  <a:lnTo>
                    <a:pt x="51337" y="326453"/>
                  </a:lnTo>
                  <a:lnTo>
                    <a:pt x="51776" y="333913"/>
                  </a:lnTo>
                  <a:lnTo>
                    <a:pt x="53531" y="381301"/>
                  </a:lnTo>
                  <a:lnTo>
                    <a:pt x="45633" y="399730"/>
                  </a:lnTo>
                  <a:lnTo>
                    <a:pt x="17551" y="401046"/>
                  </a:lnTo>
                  <a:lnTo>
                    <a:pt x="0" y="435710"/>
                  </a:lnTo>
                  <a:lnTo>
                    <a:pt x="32909" y="440098"/>
                  </a:lnTo>
                  <a:lnTo>
                    <a:pt x="60552" y="469496"/>
                  </a:lnTo>
                  <a:lnTo>
                    <a:pt x="70205" y="494068"/>
                  </a:lnTo>
                  <a:lnTo>
                    <a:pt x="95216" y="508109"/>
                  </a:lnTo>
                  <a:lnTo>
                    <a:pt x="127685" y="573926"/>
                  </a:lnTo>
                  <a:lnTo>
                    <a:pt x="155767" y="584457"/>
                  </a:lnTo>
                  <a:lnTo>
                    <a:pt x="156206" y="618243"/>
                  </a:lnTo>
                  <a:lnTo>
                    <a:pt x="174635" y="638427"/>
                  </a:lnTo>
                  <a:lnTo>
                    <a:pt x="211931" y="638427"/>
                  </a:lnTo>
                  <a:lnTo>
                    <a:pt x="280820" y="689764"/>
                  </a:lnTo>
                  <a:lnTo>
                    <a:pt x="297494" y="690642"/>
                  </a:lnTo>
                  <a:lnTo>
                    <a:pt x="310219" y="688887"/>
                  </a:lnTo>
                  <a:lnTo>
                    <a:pt x="322065" y="695907"/>
                  </a:lnTo>
                  <a:lnTo>
                    <a:pt x="358046" y="700734"/>
                  </a:lnTo>
                  <a:lnTo>
                    <a:pt x="373403" y="675285"/>
                  </a:lnTo>
                  <a:lnTo>
                    <a:pt x="422108" y="649835"/>
                  </a:lnTo>
                  <a:lnTo>
                    <a:pt x="443608" y="670458"/>
                  </a:lnTo>
                  <a:lnTo>
                    <a:pt x="480466" y="670458"/>
                  </a:lnTo>
                  <a:lnTo>
                    <a:pt x="494945" y="651152"/>
                  </a:lnTo>
                  <a:lnTo>
                    <a:pt x="529170" y="650274"/>
                  </a:lnTo>
                  <a:lnTo>
                    <a:pt x="576120" y="607274"/>
                  </a:lnTo>
                  <a:lnTo>
                    <a:pt x="645886" y="604641"/>
                  </a:lnTo>
                  <a:lnTo>
                    <a:pt x="792878" y="422547"/>
                  </a:lnTo>
                  <a:lnTo>
                    <a:pt x="747683" y="422985"/>
                  </a:lnTo>
                  <a:lnTo>
                    <a:pt x="570855" y="351025"/>
                  </a:lnTo>
                  <a:lnTo>
                    <a:pt x="549793" y="329086"/>
                  </a:lnTo>
                  <a:lnTo>
                    <a:pt x="529609" y="300127"/>
                  </a:lnTo>
                  <a:lnTo>
                    <a:pt x="508547" y="266340"/>
                  </a:lnTo>
                  <a:lnTo>
                    <a:pt x="519517" y="244840"/>
                  </a:lnTo>
                  <a:lnTo>
                    <a:pt x="507231" y="234309"/>
                  </a:lnTo>
                  <a:lnTo>
                    <a:pt x="494507" y="238258"/>
                  </a:lnTo>
                  <a:lnTo>
                    <a:pt x="464669" y="237381"/>
                  </a:lnTo>
                  <a:lnTo>
                    <a:pt x="463353" y="218952"/>
                  </a:lnTo>
                  <a:lnTo>
                    <a:pt x="458527" y="202278"/>
                  </a:lnTo>
                  <a:lnTo>
                    <a:pt x="475639" y="173757"/>
                  </a:lnTo>
                  <a:lnTo>
                    <a:pt x="493190" y="146992"/>
                  </a:lnTo>
                  <a:lnTo>
                    <a:pt x="474323" y="127247"/>
                  </a:lnTo>
                  <a:lnTo>
                    <a:pt x="450629" y="91705"/>
                  </a:lnTo>
                  <a:lnTo>
                    <a:pt x="426496" y="72399"/>
                  </a:lnTo>
                  <a:lnTo>
                    <a:pt x="411577" y="51337"/>
                  </a:lnTo>
                  <a:lnTo>
                    <a:pt x="364189" y="26766"/>
                  </a:lnTo>
                  <a:lnTo>
                    <a:pt x="327770" y="26327"/>
                  </a:lnTo>
                  <a:lnTo>
                    <a:pt x="314606" y="13602"/>
                  </a:lnTo>
                  <a:lnTo>
                    <a:pt x="283892" y="27643"/>
                  </a:lnTo>
                  <a:lnTo>
                    <a:pt x="250544" y="0"/>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34" name="Freeform: Shape 33">
              <a:extLst>
                <a:ext uri="{FF2B5EF4-FFF2-40B4-BE49-F238E27FC236}">
                  <a16:creationId xmlns:a16="http://schemas.microsoft.com/office/drawing/2014/main" id="{1C68F310-9F70-F630-AE6A-F13895B8FC34}"/>
                </a:ext>
              </a:extLst>
            </p:cNvPr>
            <p:cNvSpPr/>
            <p:nvPr/>
          </p:nvSpPr>
          <p:spPr>
            <a:xfrm>
              <a:off x="9130246" y="3546362"/>
              <a:ext cx="301442" cy="383056"/>
            </a:xfrm>
            <a:custGeom>
              <a:avLst/>
              <a:gdLst>
                <a:gd name="connsiteX0" fmla="*/ 229044 w 301442"/>
                <a:gd name="connsiteY0" fmla="*/ 3510 h 383056"/>
                <a:gd name="connsiteX1" fmla="*/ 222462 w 301442"/>
                <a:gd name="connsiteY1" fmla="*/ 439 h 383056"/>
                <a:gd name="connsiteX2" fmla="*/ 190431 w 301442"/>
                <a:gd name="connsiteY2" fmla="*/ 8337 h 383056"/>
                <a:gd name="connsiteX3" fmla="*/ 157961 w 301442"/>
                <a:gd name="connsiteY3" fmla="*/ 0 h 383056"/>
                <a:gd name="connsiteX4" fmla="*/ 132512 w 301442"/>
                <a:gd name="connsiteY4" fmla="*/ 3949 h 383056"/>
                <a:gd name="connsiteX5" fmla="*/ 132951 w 301442"/>
                <a:gd name="connsiteY5" fmla="*/ 77226 h 383056"/>
                <a:gd name="connsiteX6" fmla="*/ 55286 w 301442"/>
                <a:gd name="connsiteY6" fmla="*/ 76348 h 383056"/>
                <a:gd name="connsiteX7" fmla="*/ 36858 w 301442"/>
                <a:gd name="connsiteY7" fmla="*/ 79858 h 383056"/>
                <a:gd name="connsiteX8" fmla="*/ 26327 w 301442"/>
                <a:gd name="connsiteY8" fmla="*/ 125053 h 383056"/>
                <a:gd name="connsiteX9" fmla="*/ 13163 w 301442"/>
                <a:gd name="connsiteY9" fmla="*/ 169370 h 383056"/>
                <a:gd name="connsiteX10" fmla="*/ 1316 w 301442"/>
                <a:gd name="connsiteY10" fmla="*/ 188676 h 383056"/>
                <a:gd name="connsiteX11" fmla="*/ 0 w 301442"/>
                <a:gd name="connsiteY11" fmla="*/ 208860 h 383056"/>
                <a:gd name="connsiteX12" fmla="*/ 32031 w 301442"/>
                <a:gd name="connsiteY12" fmla="*/ 271606 h 383056"/>
                <a:gd name="connsiteX13" fmla="*/ 67572 w 301442"/>
                <a:gd name="connsiteY13" fmla="*/ 321627 h 383056"/>
                <a:gd name="connsiteX14" fmla="*/ 122420 w 301442"/>
                <a:gd name="connsiteY14" fmla="*/ 383056 h 383056"/>
                <a:gd name="connsiteX15" fmla="*/ 163227 w 301442"/>
                <a:gd name="connsiteY15" fmla="*/ 349270 h 383056"/>
                <a:gd name="connsiteX16" fmla="*/ 143043 w 301442"/>
                <a:gd name="connsiteY16" fmla="*/ 309341 h 383056"/>
                <a:gd name="connsiteX17" fmla="*/ 161472 w 301442"/>
                <a:gd name="connsiteY17" fmla="*/ 293983 h 383056"/>
                <a:gd name="connsiteX18" fmla="*/ 197890 w 301442"/>
                <a:gd name="connsiteY18" fmla="*/ 286524 h 383056"/>
                <a:gd name="connsiteX19" fmla="*/ 202278 w 301442"/>
                <a:gd name="connsiteY19" fmla="*/ 259759 h 383056"/>
                <a:gd name="connsiteX20" fmla="*/ 230799 w 301442"/>
                <a:gd name="connsiteY20" fmla="*/ 288718 h 383056"/>
                <a:gd name="connsiteX21" fmla="*/ 278187 w 301442"/>
                <a:gd name="connsiteY21" fmla="*/ 291351 h 383056"/>
                <a:gd name="connsiteX22" fmla="*/ 294422 w 301442"/>
                <a:gd name="connsiteY22" fmla="*/ 262830 h 383056"/>
                <a:gd name="connsiteX23" fmla="*/ 301443 w 301442"/>
                <a:gd name="connsiteY23" fmla="*/ 222462 h 383056"/>
                <a:gd name="connsiteX24" fmla="*/ 295739 w 301442"/>
                <a:gd name="connsiteY24" fmla="*/ 175074 h 383056"/>
                <a:gd name="connsiteX25" fmla="*/ 270289 w 301442"/>
                <a:gd name="connsiteY25" fmla="*/ 139094 h 383056"/>
                <a:gd name="connsiteX26" fmla="*/ 293545 w 301442"/>
                <a:gd name="connsiteY26" fmla="*/ 68450 h 383056"/>
                <a:gd name="connsiteX27" fmla="*/ 279942 w 301442"/>
                <a:gd name="connsiteY27" fmla="*/ 56603 h 383056"/>
                <a:gd name="connsiteX28" fmla="*/ 240013 w 301442"/>
                <a:gd name="connsiteY28" fmla="*/ 61429 h 383056"/>
                <a:gd name="connsiteX29" fmla="*/ 225095 w 301442"/>
                <a:gd name="connsiteY29" fmla="*/ 30276 h 383056"/>
                <a:gd name="connsiteX30" fmla="*/ 229044 w 301442"/>
                <a:gd name="connsiteY30" fmla="*/ 3510 h 38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1442" h="383056">
                  <a:moveTo>
                    <a:pt x="229044" y="3510"/>
                  </a:moveTo>
                  <a:lnTo>
                    <a:pt x="222462" y="439"/>
                  </a:lnTo>
                  <a:lnTo>
                    <a:pt x="190431" y="8337"/>
                  </a:lnTo>
                  <a:lnTo>
                    <a:pt x="157961" y="0"/>
                  </a:lnTo>
                  <a:lnTo>
                    <a:pt x="132512" y="3949"/>
                  </a:lnTo>
                  <a:lnTo>
                    <a:pt x="132951" y="77226"/>
                  </a:lnTo>
                  <a:lnTo>
                    <a:pt x="55286" y="76348"/>
                  </a:lnTo>
                  <a:lnTo>
                    <a:pt x="36858" y="79858"/>
                  </a:lnTo>
                  <a:lnTo>
                    <a:pt x="26327" y="125053"/>
                  </a:lnTo>
                  <a:lnTo>
                    <a:pt x="13163" y="169370"/>
                  </a:lnTo>
                  <a:lnTo>
                    <a:pt x="1316" y="188676"/>
                  </a:lnTo>
                  <a:lnTo>
                    <a:pt x="0" y="208860"/>
                  </a:lnTo>
                  <a:lnTo>
                    <a:pt x="32031" y="271606"/>
                  </a:lnTo>
                  <a:lnTo>
                    <a:pt x="67572" y="321627"/>
                  </a:lnTo>
                  <a:lnTo>
                    <a:pt x="122420" y="383056"/>
                  </a:lnTo>
                  <a:lnTo>
                    <a:pt x="163227" y="349270"/>
                  </a:lnTo>
                  <a:lnTo>
                    <a:pt x="143043" y="309341"/>
                  </a:lnTo>
                  <a:lnTo>
                    <a:pt x="161472" y="293983"/>
                  </a:lnTo>
                  <a:lnTo>
                    <a:pt x="197890" y="286524"/>
                  </a:lnTo>
                  <a:lnTo>
                    <a:pt x="202278" y="259759"/>
                  </a:lnTo>
                  <a:lnTo>
                    <a:pt x="230799" y="288718"/>
                  </a:lnTo>
                  <a:lnTo>
                    <a:pt x="278187" y="291351"/>
                  </a:lnTo>
                  <a:lnTo>
                    <a:pt x="294422" y="262830"/>
                  </a:lnTo>
                  <a:lnTo>
                    <a:pt x="301443" y="222462"/>
                  </a:lnTo>
                  <a:lnTo>
                    <a:pt x="295739" y="175074"/>
                  </a:lnTo>
                  <a:lnTo>
                    <a:pt x="270289" y="139094"/>
                  </a:lnTo>
                  <a:lnTo>
                    <a:pt x="293545" y="68450"/>
                  </a:lnTo>
                  <a:lnTo>
                    <a:pt x="279942" y="56603"/>
                  </a:lnTo>
                  <a:lnTo>
                    <a:pt x="240013" y="61429"/>
                  </a:lnTo>
                  <a:lnTo>
                    <a:pt x="225095" y="30276"/>
                  </a:lnTo>
                  <a:lnTo>
                    <a:pt x="229044" y="3510"/>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35" name="Freeform: Shape 34">
              <a:extLst>
                <a:ext uri="{FF2B5EF4-FFF2-40B4-BE49-F238E27FC236}">
                  <a16:creationId xmlns:a16="http://schemas.microsoft.com/office/drawing/2014/main" id="{A5E2B83C-E89A-DCBA-765C-7B7F6B915805}"/>
                </a:ext>
              </a:extLst>
            </p:cNvPr>
            <p:cNvSpPr/>
            <p:nvPr/>
          </p:nvSpPr>
          <p:spPr>
            <a:xfrm>
              <a:off x="8484799" y="3014120"/>
              <a:ext cx="230360" cy="387444"/>
            </a:xfrm>
            <a:custGeom>
              <a:avLst/>
              <a:gdLst>
                <a:gd name="connsiteX0" fmla="*/ 174635 w 230360"/>
                <a:gd name="connsiteY0" fmla="*/ 4827 h 387444"/>
                <a:gd name="connsiteX1" fmla="*/ 150063 w 230360"/>
                <a:gd name="connsiteY1" fmla="*/ 0 h 387444"/>
                <a:gd name="connsiteX2" fmla="*/ 132951 w 230360"/>
                <a:gd name="connsiteY2" fmla="*/ 9653 h 387444"/>
                <a:gd name="connsiteX3" fmla="*/ 109257 w 230360"/>
                <a:gd name="connsiteY3" fmla="*/ 5265 h 387444"/>
                <a:gd name="connsiteX4" fmla="*/ 16674 w 230360"/>
                <a:gd name="connsiteY4" fmla="*/ 7898 h 387444"/>
                <a:gd name="connsiteX5" fmla="*/ 15357 w 230360"/>
                <a:gd name="connsiteY5" fmla="*/ 42562 h 387444"/>
                <a:gd name="connsiteX6" fmla="*/ 22378 w 230360"/>
                <a:gd name="connsiteY6" fmla="*/ 88195 h 387444"/>
                <a:gd name="connsiteX7" fmla="*/ 36419 w 230360"/>
                <a:gd name="connsiteY7" fmla="*/ 174635 h 387444"/>
                <a:gd name="connsiteX8" fmla="*/ 14041 w 230360"/>
                <a:gd name="connsiteY8" fmla="*/ 225534 h 387444"/>
                <a:gd name="connsiteX9" fmla="*/ 0 w 230360"/>
                <a:gd name="connsiteY9" fmla="*/ 293984 h 387444"/>
                <a:gd name="connsiteX10" fmla="*/ 22817 w 230360"/>
                <a:gd name="connsiteY10" fmla="*/ 346199 h 387444"/>
                <a:gd name="connsiteX11" fmla="*/ 20623 w 230360"/>
                <a:gd name="connsiteY11" fmla="*/ 370332 h 387444"/>
                <a:gd name="connsiteX12" fmla="*/ 68450 w 230360"/>
                <a:gd name="connsiteY12" fmla="*/ 387444 h 387444"/>
                <a:gd name="connsiteX13" fmla="*/ 116716 w 230360"/>
                <a:gd name="connsiteY13" fmla="*/ 369893 h 387444"/>
                <a:gd name="connsiteX14" fmla="*/ 146114 w 230360"/>
                <a:gd name="connsiteY14" fmla="*/ 349270 h 387444"/>
                <a:gd name="connsiteX15" fmla="*/ 230360 w 230360"/>
                <a:gd name="connsiteY15" fmla="*/ 313729 h 387444"/>
                <a:gd name="connsiteX16" fmla="*/ 218074 w 230360"/>
                <a:gd name="connsiteY16" fmla="*/ 292228 h 387444"/>
                <a:gd name="connsiteX17" fmla="*/ 204033 w 230360"/>
                <a:gd name="connsiteY17" fmla="*/ 253616 h 387444"/>
                <a:gd name="connsiteX18" fmla="*/ 199646 w 230360"/>
                <a:gd name="connsiteY18" fmla="*/ 223779 h 387444"/>
                <a:gd name="connsiteX19" fmla="*/ 211493 w 230360"/>
                <a:gd name="connsiteY19" fmla="*/ 168931 h 387444"/>
                <a:gd name="connsiteX20" fmla="*/ 198329 w 230360"/>
                <a:gd name="connsiteY20" fmla="*/ 146992 h 387444"/>
                <a:gd name="connsiteX21" fmla="*/ 193064 w 230360"/>
                <a:gd name="connsiteY21" fmla="*/ 99165 h 387444"/>
                <a:gd name="connsiteX22" fmla="*/ 193064 w 230360"/>
                <a:gd name="connsiteY22" fmla="*/ 54848 h 387444"/>
                <a:gd name="connsiteX23" fmla="*/ 170686 w 230360"/>
                <a:gd name="connsiteY23" fmla="*/ 23694 h 387444"/>
                <a:gd name="connsiteX24" fmla="*/ 174635 w 230360"/>
                <a:gd name="connsiteY24" fmla="*/ 4827 h 38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0360" h="387444">
                  <a:moveTo>
                    <a:pt x="174635" y="4827"/>
                  </a:moveTo>
                  <a:lnTo>
                    <a:pt x="150063" y="0"/>
                  </a:lnTo>
                  <a:lnTo>
                    <a:pt x="132951" y="9653"/>
                  </a:lnTo>
                  <a:lnTo>
                    <a:pt x="109257" y="5265"/>
                  </a:lnTo>
                  <a:lnTo>
                    <a:pt x="16674" y="7898"/>
                  </a:lnTo>
                  <a:lnTo>
                    <a:pt x="15357" y="42562"/>
                  </a:lnTo>
                  <a:lnTo>
                    <a:pt x="22378" y="88195"/>
                  </a:lnTo>
                  <a:lnTo>
                    <a:pt x="36419" y="174635"/>
                  </a:lnTo>
                  <a:lnTo>
                    <a:pt x="14041" y="225534"/>
                  </a:lnTo>
                  <a:lnTo>
                    <a:pt x="0" y="293984"/>
                  </a:lnTo>
                  <a:lnTo>
                    <a:pt x="22817" y="346199"/>
                  </a:lnTo>
                  <a:lnTo>
                    <a:pt x="20623" y="370332"/>
                  </a:lnTo>
                  <a:lnTo>
                    <a:pt x="68450" y="387444"/>
                  </a:lnTo>
                  <a:lnTo>
                    <a:pt x="116716" y="369893"/>
                  </a:lnTo>
                  <a:lnTo>
                    <a:pt x="146114" y="349270"/>
                  </a:lnTo>
                  <a:lnTo>
                    <a:pt x="230360" y="313729"/>
                  </a:lnTo>
                  <a:lnTo>
                    <a:pt x="218074" y="292228"/>
                  </a:lnTo>
                  <a:lnTo>
                    <a:pt x="204033" y="253616"/>
                  </a:lnTo>
                  <a:lnTo>
                    <a:pt x="199646" y="223779"/>
                  </a:lnTo>
                  <a:lnTo>
                    <a:pt x="211493" y="168931"/>
                  </a:lnTo>
                  <a:lnTo>
                    <a:pt x="198329" y="146992"/>
                  </a:lnTo>
                  <a:lnTo>
                    <a:pt x="193064" y="99165"/>
                  </a:lnTo>
                  <a:lnTo>
                    <a:pt x="193064" y="54848"/>
                  </a:lnTo>
                  <a:lnTo>
                    <a:pt x="170686" y="23694"/>
                  </a:lnTo>
                  <a:lnTo>
                    <a:pt x="174635" y="4827"/>
                  </a:lnTo>
                  <a:close/>
                </a:path>
              </a:pathLst>
            </a:custGeom>
            <a:solidFill>
              <a:schemeClr val="accent2"/>
            </a:solidFill>
            <a:ln w="4382" cap="flat">
              <a:solidFill>
                <a:schemeClr val="bg1">
                  <a:lumMod val="85000"/>
                </a:schemeClr>
              </a:solidFill>
              <a:prstDash val="solid"/>
              <a:round/>
            </a:ln>
          </p:spPr>
          <p:txBody>
            <a:bodyPr rtlCol="0" anchor="ctr"/>
            <a:lstStyle/>
            <a:p>
              <a:endParaRPr lang="en-CA"/>
            </a:p>
          </p:txBody>
        </p:sp>
        <p:sp>
          <p:nvSpPr>
            <p:cNvPr id="36" name="Freeform: Shape 35">
              <a:extLst>
                <a:ext uri="{FF2B5EF4-FFF2-40B4-BE49-F238E27FC236}">
                  <a16:creationId xmlns:a16="http://schemas.microsoft.com/office/drawing/2014/main" id="{797ED69E-1B95-7D20-BD8C-54DF9B42FAF8}"/>
                </a:ext>
              </a:extLst>
            </p:cNvPr>
            <p:cNvSpPr/>
            <p:nvPr/>
          </p:nvSpPr>
          <p:spPr>
            <a:xfrm>
              <a:off x="7851198" y="2923731"/>
              <a:ext cx="388760" cy="320310"/>
            </a:xfrm>
            <a:custGeom>
              <a:avLst/>
              <a:gdLst>
                <a:gd name="connsiteX0" fmla="*/ 193941 w 388760"/>
                <a:gd name="connsiteY0" fmla="*/ 8776 h 320310"/>
                <a:gd name="connsiteX1" fmla="*/ 186043 w 388760"/>
                <a:gd name="connsiteY1" fmla="*/ 11847 h 320310"/>
                <a:gd name="connsiteX2" fmla="*/ 157084 w 388760"/>
                <a:gd name="connsiteY2" fmla="*/ 7020 h 320310"/>
                <a:gd name="connsiteX3" fmla="*/ 153135 w 388760"/>
                <a:gd name="connsiteY3" fmla="*/ 14041 h 320310"/>
                <a:gd name="connsiteX4" fmla="*/ 141288 w 388760"/>
                <a:gd name="connsiteY4" fmla="*/ 15357 h 320310"/>
                <a:gd name="connsiteX5" fmla="*/ 103114 w 388760"/>
                <a:gd name="connsiteY5" fmla="*/ 439 h 320310"/>
                <a:gd name="connsiteX6" fmla="*/ 77664 w 388760"/>
                <a:gd name="connsiteY6" fmla="*/ 0 h 320310"/>
                <a:gd name="connsiteX7" fmla="*/ 76348 w 388760"/>
                <a:gd name="connsiteY7" fmla="*/ 20623 h 320310"/>
                <a:gd name="connsiteX8" fmla="*/ 70644 w 388760"/>
                <a:gd name="connsiteY8" fmla="*/ 26766 h 320310"/>
                <a:gd name="connsiteX9" fmla="*/ 74593 w 388760"/>
                <a:gd name="connsiteY9" fmla="*/ 46950 h 320310"/>
                <a:gd name="connsiteX10" fmla="*/ 66256 w 388760"/>
                <a:gd name="connsiteY10" fmla="*/ 54848 h 320310"/>
                <a:gd name="connsiteX11" fmla="*/ 54409 w 388760"/>
                <a:gd name="connsiteY11" fmla="*/ 55286 h 320310"/>
                <a:gd name="connsiteX12" fmla="*/ 40368 w 388760"/>
                <a:gd name="connsiteY12" fmla="*/ 65378 h 320310"/>
                <a:gd name="connsiteX13" fmla="*/ 24133 w 388760"/>
                <a:gd name="connsiteY13" fmla="*/ 64062 h 320310"/>
                <a:gd name="connsiteX14" fmla="*/ 0 w 388760"/>
                <a:gd name="connsiteY14" fmla="*/ 93899 h 320310"/>
                <a:gd name="connsiteX15" fmla="*/ 15796 w 388760"/>
                <a:gd name="connsiteY15" fmla="*/ 103552 h 320310"/>
                <a:gd name="connsiteX16" fmla="*/ 23255 w 388760"/>
                <a:gd name="connsiteY16" fmla="*/ 117155 h 320310"/>
                <a:gd name="connsiteX17" fmla="*/ 28960 w 388760"/>
                <a:gd name="connsiteY17" fmla="*/ 143920 h 320310"/>
                <a:gd name="connsiteX18" fmla="*/ 42123 w 388760"/>
                <a:gd name="connsiteY18" fmla="*/ 155767 h 320310"/>
                <a:gd name="connsiteX19" fmla="*/ 55725 w 388760"/>
                <a:gd name="connsiteY19" fmla="*/ 163665 h 320310"/>
                <a:gd name="connsiteX20" fmla="*/ 76348 w 388760"/>
                <a:gd name="connsiteY20" fmla="*/ 187360 h 320310"/>
                <a:gd name="connsiteX21" fmla="*/ 99603 w 388760"/>
                <a:gd name="connsiteY21" fmla="*/ 223340 h 320310"/>
                <a:gd name="connsiteX22" fmla="*/ 128124 w 388760"/>
                <a:gd name="connsiteY22" fmla="*/ 196574 h 320310"/>
                <a:gd name="connsiteX23" fmla="*/ 134706 w 388760"/>
                <a:gd name="connsiteY23" fmla="*/ 179900 h 320310"/>
                <a:gd name="connsiteX24" fmla="*/ 143920 w 388760"/>
                <a:gd name="connsiteY24" fmla="*/ 166737 h 320310"/>
                <a:gd name="connsiteX25" fmla="*/ 158400 w 388760"/>
                <a:gd name="connsiteY25" fmla="*/ 165421 h 320310"/>
                <a:gd name="connsiteX26" fmla="*/ 171125 w 388760"/>
                <a:gd name="connsiteY26" fmla="*/ 154012 h 320310"/>
                <a:gd name="connsiteX27" fmla="*/ 213687 w 388760"/>
                <a:gd name="connsiteY27" fmla="*/ 154012 h 320310"/>
                <a:gd name="connsiteX28" fmla="*/ 228166 w 388760"/>
                <a:gd name="connsiteY28" fmla="*/ 175951 h 320310"/>
                <a:gd name="connsiteX29" fmla="*/ 239575 w 388760"/>
                <a:gd name="connsiteY29" fmla="*/ 201401 h 320310"/>
                <a:gd name="connsiteX30" fmla="*/ 237820 w 388760"/>
                <a:gd name="connsiteY30" fmla="*/ 218952 h 320310"/>
                <a:gd name="connsiteX31" fmla="*/ 246156 w 388760"/>
                <a:gd name="connsiteY31" fmla="*/ 234748 h 320310"/>
                <a:gd name="connsiteX32" fmla="*/ 245718 w 388760"/>
                <a:gd name="connsiteY32" fmla="*/ 257126 h 320310"/>
                <a:gd name="connsiteX33" fmla="*/ 260197 w 388760"/>
                <a:gd name="connsiteY33" fmla="*/ 253616 h 320310"/>
                <a:gd name="connsiteX34" fmla="*/ 271606 w 388760"/>
                <a:gd name="connsiteY34" fmla="*/ 252299 h 320310"/>
                <a:gd name="connsiteX35" fmla="*/ 285647 w 388760"/>
                <a:gd name="connsiteY35" fmla="*/ 245279 h 320310"/>
                <a:gd name="connsiteX36" fmla="*/ 308025 w 388760"/>
                <a:gd name="connsiteY36" fmla="*/ 282575 h 320310"/>
                <a:gd name="connsiteX37" fmla="*/ 304076 w 388760"/>
                <a:gd name="connsiteY37" fmla="*/ 307147 h 320310"/>
                <a:gd name="connsiteX38" fmla="*/ 314606 w 388760"/>
                <a:gd name="connsiteY38" fmla="*/ 319872 h 320310"/>
                <a:gd name="connsiteX39" fmla="*/ 329525 w 388760"/>
                <a:gd name="connsiteY39" fmla="*/ 320310 h 320310"/>
                <a:gd name="connsiteX40" fmla="*/ 340933 w 388760"/>
                <a:gd name="connsiteY40" fmla="*/ 295739 h 320310"/>
                <a:gd name="connsiteX41" fmla="*/ 355852 w 388760"/>
                <a:gd name="connsiteY41" fmla="*/ 297494 h 320310"/>
                <a:gd name="connsiteX42" fmla="*/ 364189 w 388760"/>
                <a:gd name="connsiteY42" fmla="*/ 297494 h 320310"/>
                <a:gd name="connsiteX43" fmla="*/ 367699 w 388760"/>
                <a:gd name="connsiteY43" fmla="*/ 270728 h 320310"/>
                <a:gd name="connsiteX44" fmla="*/ 363750 w 388760"/>
                <a:gd name="connsiteY44" fmla="*/ 258881 h 320310"/>
                <a:gd name="connsiteX45" fmla="*/ 368576 w 388760"/>
                <a:gd name="connsiteY45" fmla="*/ 250544 h 320310"/>
                <a:gd name="connsiteX46" fmla="*/ 388760 w 388760"/>
                <a:gd name="connsiteY46" fmla="*/ 243524 h 320310"/>
                <a:gd name="connsiteX47" fmla="*/ 375597 w 388760"/>
                <a:gd name="connsiteY47" fmla="*/ 194819 h 320310"/>
                <a:gd name="connsiteX48" fmla="*/ 363311 w 388760"/>
                <a:gd name="connsiteY48" fmla="*/ 169808 h 320310"/>
                <a:gd name="connsiteX49" fmla="*/ 367699 w 388760"/>
                <a:gd name="connsiteY49" fmla="*/ 149186 h 320310"/>
                <a:gd name="connsiteX50" fmla="*/ 378668 w 388760"/>
                <a:gd name="connsiteY50" fmla="*/ 144359 h 320310"/>
                <a:gd name="connsiteX51" fmla="*/ 362433 w 388760"/>
                <a:gd name="connsiteY51" fmla="*/ 126808 h 320310"/>
                <a:gd name="connsiteX52" fmla="*/ 365505 w 388760"/>
                <a:gd name="connsiteY52" fmla="*/ 108818 h 320310"/>
                <a:gd name="connsiteX53" fmla="*/ 358484 w 388760"/>
                <a:gd name="connsiteY53" fmla="*/ 101797 h 320310"/>
                <a:gd name="connsiteX54" fmla="*/ 347076 w 388760"/>
                <a:gd name="connsiteY54" fmla="*/ 107501 h 320310"/>
                <a:gd name="connsiteX55" fmla="*/ 349709 w 388760"/>
                <a:gd name="connsiteY55" fmla="*/ 87756 h 320310"/>
                <a:gd name="connsiteX56" fmla="*/ 360678 w 388760"/>
                <a:gd name="connsiteY56" fmla="*/ 72399 h 320310"/>
                <a:gd name="connsiteX57" fmla="*/ 338739 w 388760"/>
                <a:gd name="connsiteY57" fmla="*/ 46950 h 320310"/>
                <a:gd name="connsiteX58" fmla="*/ 332596 w 388760"/>
                <a:gd name="connsiteY58" fmla="*/ 30276 h 320310"/>
                <a:gd name="connsiteX59" fmla="*/ 320749 w 388760"/>
                <a:gd name="connsiteY59" fmla="*/ 16674 h 320310"/>
                <a:gd name="connsiteX60" fmla="*/ 310218 w 388760"/>
                <a:gd name="connsiteY60" fmla="*/ 15357 h 320310"/>
                <a:gd name="connsiteX61" fmla="*/ 297494 w 388760"/>
                <a:gd name="connsiteY61" fmla="*/ 23694 h 320310"/>
                <a:gd name="connsiteX62" fmla="*/ 279943 w 388760"/>
                <a:gd name="connsiteY62" fmla="*/ 31592 h 320310"/>
                <a:gd name="connsiteX63" fmla="*/ 265463 w 388760"/>
                <a:gd name="connsiteY63" fmla="*/ 44756 h 320310"/>
                <a:gd name="connsiteX64" fmla="*/ 242646 w 388760"/>
                <a:gd name="connsiteY64" fmla="*/ 39929 h 320310"/>
                <a:gd name="connsiteX65" fmla="*/ 228166 w 388760"/>
                <a:gd name="connsiteY65" fmla="*/ 24572 h 320310"/>
                <a:gd name="connsiteX66" fmla="*/ 219391 w 388760"/>
                <a:gd name="connsiteY66" fmla="*/ 22817 h 320310"/>
                <a:gd name="connsiteX67" fmla="*/ 205350 w 388760"/>
                <a:gd name="connsiteY67" fmla="*/ 30715 h 320310"/>
                <a:gd name="connsiteX68" fmla="*/ 196574 w 388760"/>
                <a:gd name="connsiteY68" fmla="*/ 30715 h 320310"/>
                <a:gd name="connsiteX69" fmla="*/ 193941 w 388760"/>
                <a:gd name="connsiteY69" fmla="*/ 8776 h 32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88760" h="320310">
                  <a:moveTo>
                    <a:pt x="193941" y="8776"/>
                  </a:moveTo>
                  <a:lnTo>
                    <a:pt x="186043" y="11847"/>
                  </a:lnTo>
                  <a:lnTo>
                    <a:pt x="157084" y="7020"/>
                  </a:lnTo>
                  <a:lnTo>
                    <a:pt x="153135" y="14041"/>
                  </a:lnTo>
                  <a:lnTo>
                    <a:pt x="141288" y="15357"/>
                  </a:lnTo>
                  <a:lnTo>
                    <a:pt x="103114" y="439"/>
                  </a:lnTo>
                  <a:lnTo>
                    <a:pt x="77664" y="0"/>
                  </a:lnTo>
                  <a:lnTo>
                    <a:pt x="76348" y="20623"/>
                  </a:lnTo>
                  <a:lnTo>
                    <a:pt x="70644" y="26766"/>
                  </a:lnTo>
                  <a:lnTo>
                    <a:pt x="74593" y="46950"/>
                  </a:lnTo>
                  <a:lnTo>
                    <a:pt x="66256" y="54848"/>
                  </a:lnTo>
                  <a:lnTo>
                    <a:pt x="54409" y="55286"/>
                  </a:lnTo>
                  <a:lnTo>
                    <a:pt x="40368" y="65378"/>
                  </a:lnTo>
                  <a:lnTo>
                    <a:pt x="24133" y="64062"/>
                  </a:lnTo>
                  <a:lnTo>
                    <a:pt x="0" y="93899"/>
                  </a:lnTo>
                  <a:lnTo>
                    <a:pt x="15796" y="103552"/>
                  </a:lnTo>
                  <a:lnTo>
                    <a:pt x="23255" y="117155"/>
                  </a:lnTo>
                  <a:lnTo>
                    <a:pt x="28960" y="143920"/>
                  </a:lnTo>
                  <a:lnTo>
                    <a:pt x="42123" y="155767"/>
                  </a:lnTo>
                  <a:lnTo>
                    <a:pt x="55725" y="163665"/>
                  </a:lnTo>
                  <a:lnTo>
                    <a:pt x="76348" y="187360"/>
                  </a:lnTo>
                  <a:lnTo>
                    <a:pt x="99603" y="223340"/>
                  </a:lnTo>
                  <a:lnTo>
                    <a:pt x="128124" y="196574"/>
                  </a:lnTo>
                  <a:lnTo>
                    <a:pt x="134706" y="179900"/>
                  </a:lnTo>
                  <a:lnTo>
                    <a:pt x="143920" y="166737"/>
                  </a:lnTo>
                  <a:lnTo>
                    <a:pt x="158400" y="165421"/>
                  </a:lnTo>
                  <a:lnTo>
                    <a:pt x="171125" y="154012"/>
                  </a:lnTo>
                  <a:lnTo>
                    <a:pt x="213687" y="154012"/>
                  </a:lnTo>
                  <a:lnTo>
                    <a:pt x="228166" y="175951"/>
                  </a:lnTo>
                  <a:lnTo>
                    <a:pt x="239575" y="201401"/>
                  </a:lnTo>
                  <a:lnTo>
                    <a:pt x="237820" y="218952"/>
                  </a:lnTo>
                  <a:lnTo>
                    <a:pt x="246156" y="234748"/>
                  </a:lnTo>
                  <a:lnTo>
                    <a:pt x="245718" y="257126"/>
                  </a:lnTo>
                  <a:lnTo>
                    <a:pt x="260197" y="253616"/>
                  </a:lnTo>
                  <a:lnTo>
                    <a:pt x="271606" y="252299"/>
                  </a:lnTo>
                  <a:lnTo>
                    <a:pt x="285647" y="245279"/>
                  </a:lnTo>
                  <a:lnTo>
                    <a:pt x="308025" y="282575"/>
                  </a:lnTo>
                  <a:lnTo>
                    <a:pt x="304076" y="307147"/>
                  </a:lnTo>
                  <a:lnTo>
                    <a:pt x="314606" y="319872"/>
                  </a:lnTo>
                  <a:lnTo>
                    <a:pt x="329525" y="320310"/>
                  </a:lnTo>
                  <a:lnTo>
                    <a:pt x="340933" y="295739"/>
                  </a:lnTo>
                  <a:lnTo>
                    <a:pt x="355852" y="297494"/>
                  </a:lnTo>
                  <a:lnTo>
                    <a:pt x="364189" y="297494"/>
                  </a:lnTo>
                  <a:lnTo>
                    <a:pt x="367699" y="270728"/>
                  </a:lnTo>
                  <a:lnTo>
                    <a:pt x="363750" y="258881"/>
                  </a:lnTo>
                  <a:lnTo>
                    <a:pt x="368576" y="250544"/>
                  </a:lnTo>
                  <a:lnTo>
                    <a:pt x="388760" y="243524"/>
                  </a:lnTo>
                  <a:lnTo>
                    <a:pt x="375597" y="194819"/>
                  </a:lnTo>
                  <a:lnTo>
                    <a:pt x="363311" y="169808"/>
                  </a:lnTo>
                  <a:lnTo>
                    <a:pt x="367699" y="149186"/>
                  </a:lnTo>
                  <a:lnTo>
                    <a:pt x="378668" y="144359"/>
                  </a:lnTo>
                  <a:lnTo>
                    <a:pt x="362433" y="126808"/>
                  </a:lnTo>
                  <a:lnTo>
                    <a:pt x="365505" y="108818"/>
                  </a:lnTo>
                  <a:lnTo>
                    <a:pt x="358484" y="101797"/>
                  </a:lnTo>
                  <a:lnTo>
                    <a:pt x="347076" y="107501"/>
                  </a:lnTo>
                  <a:lnTo>
                    <a:pt x="349709" y="87756"/>
                  </a:lnTo>
                  <a:lnTo>
                    <a:pt x="360678" y="72399"/>
                  </a:lnTo>
                  <a:lnTo>
                    <a:pt x="338739" y="46950"/>
                  </a:lnTo>
                  <a:lnTo>
                    <a:pt x="332596" y="30276"/>
                  </a:lnTo>
                  <a:lnTo>
                    <a:pt x="320749" y="16674"/>
                  </a:lnTo>
                  <a:lnTo>
                    <a:pt x="310218" y="15357"/>
                  </a:lnTo>
                  <a:lnTo>
                    <a:pt x="297494" y="23694"/>
                  </a:lnTo>
                  <a:lnTo>
                    <a:pt x="279943" y="31592"/>
                  </a:lnTo>
                  <a:lnTo>
                    <a:pt x="265463" y="44756"/>
                  </a:lnTo>
                  <a:lnTo>
                    <a:pt x="242646" y="39929"/>
                  </a:lnTo>
                  <a:lnTo>
                    <a:pt x="228166" y="24572"/>
                  </a:lnTo>
                  <a:lnTo>
                    <a:pt x="219391" y="22817"/>
                  </a:lnTo>
                  <a:lnTo>
                    <a:pt x="205350" y="30715"/>
                  </a:lnTo>
                  <a:lnTo>
                    <a:pt x="196574" y="30715"/>
                  </a:lnTo>
                  <a:lnTo>
                    <a:pt x="193941" y="8776"/>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37" name="Freeform: Shape 36">
              <a:extLst>
                <a:ext uri="{FF2B5EF4-FFF2-40B4-BE49-F238E27FC236}">
                  <a16:creationId xmlns:a16="http://schemas.microsoft.com/office/drawing/2014/main" id="{B7988573-736C-2589-A984-F79D48A223BF}"/>
                </a:ext>
              </a:extLst>
            </p:cNvPr>
            <p:cNvSpPr/>
            <p:nvPr/>
          </p:nvSpPr>
          <p:spPr>
            <a:xfrm>
              <a:off x="7762126" y="2845189"/>
              <a:ext cx="159716" cy="45194"/>
            </a:xfrm>
            <a:custGeom>
              <a:avLst/>
              <a:gdLst>
                <a:gd name="connsiteX0" fmla="*/ 0 w 159716"/>
                <a:gd name="connsiteY0" fmla="*/ 44317 h 45194"/>
                <a:gd name="connsiteX1" fmla="*/ 48266 w 159716"/>
                <a:gd name="connsiteY1" fmla="*/ 45195 h 45194"/>
                <a:gd name="connsiteX2" fmla="*/ 61429 w 159716"/>
                <a:gd name="connsiteY2" fmla="*/ 36858 h 45194"/>
                <a:gd name="connsiteX3" fmla="*/ 71083 w 159716"/>
                <a:gd name="connsiteY3" fmla="*/ 36419 h 45194"/>
                <a:gd name="connsiteX4" fmla="*/ 90828 w 159716"/>
                <a:gd name="connsiteY4" fmla="*/ 22378 h 45194"/>
                <a:gd name="connsiteX5" fmla="*/ 113644 w 159716"/>
                <a:gd name="connsiteY5" fmla="*/ 35103 h 45194"/>
                <a:gd name="connsiteX6" fmla="*/ 136461 w 159716"/>
                <a:gd name="connsiteY6" fmla="*/ 36419 h 45194"/>
                <a:gd name="connsiteX7" fmla="*/ 159716 w 159716"/>
                <a:gd name="connsiteY7" fmla="*/ 22817 h 45194"/>
                <a:gd name="connsiteX8" fmla="*/ 149186 w 159716"/>
                <a:gd name="connsiteY8" fmla="*/ 5265 h 45194"/>
                <a:gd name="connsiteX9" fmla="*/ 131634 w 159716"/>
                <a:gd name="connsiteY9" fmla="*/ 15357 h 45194"/>
                <a:gd name="connsiteX10" fmla="*/ 114961 w 159716"/>
                <a:gd name="connsiteY10" fmla="*/ 14919 h 45194"/>
                <a:gd name="connsiteX11" fmla="*/ 94338 w 159716"/>
                <a:gd name="connsiteY11" fmla="*/ 0 h 45194"/>
                <a:gd name="connsiteX12" fmla="*/ 77664 w 159716"/>
                <a:gd name="connsiteY12" fmla="*/ 878 h 45194"/>
                <a:gd name="connsiteX13" fmla="*/ 65378 w 159716"/>
                <a:gd name="connsiteY13" fmla="*/ 15357 h 45194"/>
                <a:gd name="connsiteX14" fmla="*/ 7459 w 159716"/>
                <a:gd name="connsiteY14" fmla="*/ 17113 h 45194"/>
                <a:gd name="connsiteX15" fmla="*/ 0 w 159716"/>
                <a:gd name="connsiteY15" fmla="*/ 44317 h 4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716" h="45194">
                  <a:moveTo>
                    <a:pt x="0" y="44317"/>
                  </a:moveTo>
                  <a:lnTo>
                    <a:pt x="48266" y="45195"/>
                  </a:lnTo>
                  <a:lnTo>
                    <a:pt x="61429" y="36858"/>
                  </a:lnTo>
                  <a:lnTo>
                    <a:pt x="71083" y="36419"/>
                  </a:lnTo>
                  <a:lnTo>
                    <a:pt x="90828" y="22378"/>
                  </a:lnTo>
                  <a:lnTo>
                    <a:pt x="113644" y="35103"/>
                  </a:lnTo>
                  <a:lnTo>
                    <a:pt x="136461" y="36419"/>
                  </a:lnTo>
                  <a:lnTo>
                    <a:pt x="159716" y="22817"/>
                  </a:lnTo>
                  <a:lnTo>
                    <a:pt x="149186" y="5265"/>
                  </a:lnTo>
                  <a:lnTo>
                    <a:pt x="131634" y="15357"/>
                  </a:lnTo>
                  <a:lnTo>
                    <a:pt x="114961" y="14919"/>
                  </a:lnTo>
                  <a:lnTo>
                    <a:pt x="94338" y="0"/>
                  </a:lnTo>
                  <a:lnTo>
                    <a:pt x="77664" y="878"/>
                  </a:lnTo>
                  <a:lnTo>
                    <a:pt x="65378" y="15357"/>
                  </a:lnTo>
                  <a:lnTo>
                    <a:pt x="7459" y="17113"/>
                  </a:lnTo>
                  <a:lnTo>
                    <a:pt x="0" y="44317"/>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38" name="Freeform: Shape 37">
              <a:extLst>
                <a:ext uri="{FF2B5EF4-FFF2-40B4-BE49-F238E27FC236}">
                  <a16:creationId xmlns:a16="http://schemas.microsoft.com/office/drawing/2014/main" id="{DF05D09F-D66C-CF47-6C50-F288AF37CB11}"/>
                </a:ext>
              </a:extLst>
            </p:cNvPr>
            <p:cNvSpPr/>
            <p:nvPr/>
          </p:nvSpPr>
          <p:spPr>
            <a:xfrm>
              <a:off x="7770024" y="2921099"/>
              <a:ext cx="158838" cy="96531"/>
            </a:xfrm>
            <a:custGeom>
              <a:avLst/>
              <a:gdLst>
                <a:gd name="connsiteX0" fmla="*/ 158839 w 158838"/>
                <a:gd name="connsiteY0" fmla="*/ 2633 h 96531"/>
                <a:gd name="connsiteX1" fmla="*/ 60552 w 158838"/>
                <a:gd name="connsiteY1" fmla="*/ 0 h 96531"/>
                <a:gd name="connsiteX2" fmla="*/ 46072 w 158838"/>
                <a:gd name="connsiteY2" fmla="*/ 7021 h 96531"/>
                <a:gd name="connsiteX3" fmla="*/ 28521 w 158838"/>
                <a:gd name="connsiteY3" fmla="*/ 4827 h 96531"/>
                <a:gd name="connsiteX4" fmla="*/ 0 w 158838"/>
                <a:gd name="connsiteY4" fmla="*/ 14919 h 96531"/>
                <a:gd name="connsiteX5" fmla="*/ 3071 w 158838"/>
                <a:gd name="connsiteY5" fmla="*/ 27643 h 96531"/>
                <a:gd name="connsiteX6" fmla="*/ 19306 w 158838"/>
                <a:gd name="connsiteY6" fmla="*/ 40807 h 96531"/>
                <a:gd name="connsiteX7" fmla="*/ 18868 w 158838"/>
                <a:gd name="connsiteY7" fmla="*/ 50021 h 96531"/>
                <a:gd name="connsiteX8" fmla="*/ 30715 w 158838"/>
                <a:gd name="connsiteY8" fmla="*/ 67134 h 96531"/>
                <a:gd name="connsiteX9" fmla="*/ 53093 w 158838"/>
                <a:gd name="connsiteY9" fmla="*/ 71083 h 96531"/>
                <a:gd name="connsiteX10" fmla="*/ 81175 w 158838"/>
                <a:gd name="connsiteY10" fmla="*/ 96532 h 96531"/>
                <a:gd name="connsiteX11" fmla="*/ 105308 w 158838"/>
                <a:gd name="connsiteY11" fmla="*/ 66695 h 96531"/>
                <a:gd name="connsiteX12" fmla="*/ 121542 w 158838"/>
                <a:gd name="connsiteY12" fmla="*/ 68011 h 96531"/>
                <a:gd name="connsiteX13" fmla="*/ 135583 w 158838"/>
                <a:gd name="connsiteY13" fmla="*/ 57919 h 96531"/>
                <a:gd name="connsiteX14" fmla="*/ 147431 w 158838"/>
                <a:gd name="connsiteY14" fmla="*/ 57480 h 96531"/>
                <a:gd name="connsiteX15" fmla="*/ 155767 w 158838"/>
                <a:gd name="connsiteY15" fmla="*/ 49582 h 96531"/>
                <a:gd name="connsiteX16" fmla="*/ 151818 w 158838"/>
                <a:gd name="connsiteY16" fmla="*/ 29398 h 96531"/>
                <a:gd name="connsiteX17" fmla="*/ 157523 w 158838"/>
                <a:gd name="connsiteY17" fmla="*/ 23255 h 96531"/>
                <a:gd name="connsiteX18" fmla="*/ 158839 w 158838"/>
                <a:gd name="connsiteY18" fmla="*/ 2633 h 9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838" h="96531">
                  <a:moveTo>
                    <a:pt x="158839" y="2633"/>
                  </a:moveTo>
                  <a:lnTo>
                    <a:pt x="60552" y="0"/>
                  </a:lnTo>
                  <a:lnTo>
                    <a:pt x="46072" y="7021"/>
                  </a:lnTo>
                  <a:lnTo>
                    <a:pt x="28521" y="4827"/>
                  </a:lnTo>
                  <a:lnTo>
                    <a:pt x="0" y="14919"/>
                  </a:lnTo>
                  <a:lnTo>
                    <a:pt x="3071" y="27643"/>
                  </a:lnTo>
                  <a:lnTo>
                    <a:pt x="19306" y="40807"/>
                  </a:lnTo>
                  <a:lnTo>
                    <a:pt x="18868" y="50021"/>
                  </a:lnTo>
                  <a:lnTo>
                    <a:pt x="30715" y="67134"/>
                  </a:lnTo>
                  <a:lnTo>
                    <a:pt x="53093" y="71083"/>
                  </a:lnTo>
                  <a:lnTo>
                    <a:pt x="81175" y="96532"/>
                  </a:lnTo>
                  <a:lnTo>
                    <a:pt x="105308" y="66695"/>
                  </a:lnTo>
                  <a:lnTo>
                    <a:pt x="121542" y="68011"/>
                  </a:lnTo>
                  <a:lnTo>
                    <a:pt x="135583" y="57919"/>
                  </a:lnTo>
                  <a:lnTo>
                    <a:pt x="147431" y="57480"/>
                  </a:lnTo>
                  <a:lnTo>
                    <a:pt x="155767" y="49582"/>
                  </a:lnTo>
                  <a:lnTo>
                    <a:pt x="151818" y="29398"/>
                  </a:lnTo>
                  <a:lnTo>
                    <a:pt x="157523" y="23255"/>
                  </a:lnTo>
                  <a:lnTo>
                    <a:pt x="158839" y="2633"/>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39" name="Freeform: Shape 38">
              <a:extLst>
                <a:ext uri="{FF2B5EF4-FFF2-40B4-BE49-F238E27FC236}">
                  <a16:creationId xmlns:a16="http://schemas.microsoft.com/office/drawing/2014/main" id="{E7C7800D-426D-0407-E3D1-45C7141B3A5D}"/>
                </a:ext>
              </a:extLst>
            </p:cNvPr>
            <p:cNvSpPr/>
            <p:nvPr/>
          </p:nvSpPr>
          <p:spPr>
            <a:xfrm>
              <a:off x="9157450" y="3548995"/>
              <a:ext cx="105746" cy="77225"/>
            </a:xfrm>
            <a:custGeom>
              <a:avLst/>
              <a:gdLst>
                <a:gd name="connsiteX0" fmla="*/ 105308 w 105746"/>
                <a:gd name="connsiteY0" fmla="*/ 1316 h 77225"/>
                <a:gd name="connsiteX1" fmla="*/ 17990 w 105746"/>
                <a:gd name="connsiteY1" fmla="*/ 0 h 77225"/>
                <a:gd name="connsiteX2" fmla="*/ 0 w 105746"/>
                <a:gd name="connsiteY2" fmla="*/ 68011 h 77225"/>
                <a:gd name="connsiteX3" fmla="*/ 9653 w 105746"/>
                <a:gd name="connsiteY3" fmla="*/ 77225 h 77225"/>
                <a:gd name="connsiteX4" fmla="*/ 28082 w 105746"/>
                <a:gd name="connsiteY4" fmla="*/ 73715 h 77225"/>
                <a:gd name="connsiteX5" fmla="*/ 105746 w 105746"/>
                <a:gd name="connsiteY5" fmla="*/ 74593 h 77225"/>
                <a:gd name="connsiteX6" fmla="*/ 105308 w 105746"/>
                <a:gd name="connsiteY6" fmla="*/ 1316 h 7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746" h="77225">
                  <a:moveTo>
                    <a:pt x="105308" y="1316"/>
                  </a:moveTo>
                  <a:lnTo>
                    <a:pt x="17990" y="0"/>
                  </a:lnTo>
                  <a:lnTo>
                    <a:pt x="0" y="68011"/>
                  </a:lnTo>
                  <a:lnTo>
                    <a:pt x="9653" y="77225"/>
                  </a:lnTo>
                  <a:lnTo>
                    <a:pt x="28082" y="73715"/>
                  </a:lnTo>
                  <a:lnTo>
                    <a:pt x="105746" y="74593"/>
                  </a:lnTo>
                  <a:lnTo>
                    <a:pt x="105308" y="1316"/>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40" name="Freeform: Shape 39">
              <a:extLst>
                <a:ext uri="{FF2B5EF4-FFF2-40B4-BE49-F238E27FC236}">
                  <a16:creationId xmlns:a16="http://schemas.microsoft.com/office/drawing/2014/main" id="{7AEE0C1B-891C-D220-1247-167A469C83AB}"/>
                </a:ext>
              </a:extLst>
            </p:cNvPr>
            <p:cNvSpPr/>
            <p:nvPr/>
          </p:nvSpPr>
          <p:spPr>
            <a:xfrm>
              <a:off x="10475989" y="3353298"/>
              <a:ext cx="424740" cy="618242"/>
            </a:xfrm>
            <a:custGeom>
              <a:avLst/>
              <a:gdLst>
                <a:gd name="connsiteX0" fmla="*/ 424740 w 424740"/>
                <a:gd name="connsiteY0" fmla="*/ 96532 h 618242"/>
                <a:gd name="connsiteX1" fmla="*/ 387883 w 424740"/>
                <a:gd name="connsiteY1" fmla="*/ 96532 h 618242"/>
                <a:gd name="connsiteX2" fmla="*/ 366382 w 424740"/>
                <a:gd name="connsiteY2" fmla="*/ 75909 h 618242"/>
                <a:gd name="connsiteX3" fmla="*/ 317678 w 424740"/>
                <a:gd name="connsiteY3" fmla="*/ 101359 h 618242"/>
                <a:gd name="connsiteX4" fmla="*/ 302320 w 424740"/>
                <a:gd name="connsiteY4" fmla="*/ 126808 h 618242"/>
                <a:gd name="connsiteX5" fmla="*/ 266340 w 424740"/>
                <a:gd name="connsiteY5" fmla="*/ 121981 h 618242"/>
                <a:gd name="connsiteX6" fmla="*/ 254493 w 424740"/>
                <a:gd name="connsiteY6" fmla="*/ 114961 h 618242"/>
                <a:gd name="connsiteX7" fmla="*/ 241768 w 424740"/>
                <a:gd name="connsiteY7" fmla="*/ 116716 h 618242"/>
                <a:gd name="connsiteX8" fmla="*/ 225095 w 424740"/>
                <a:gd name="connsiteY8" fmla="*/ 115838 h 618242"/>
                <a:gd name="connsiteX9" fmla="*/ 156206 w 424740"/>
                <a:gd name="connsiteY9" fmla="*/ 64501 h 618242"/>
                <a:gd name="connsiteX10" fmla="*/ 118910 w 424740"/>
                <a:gd name="connsiteY10" fmla="*/ 64501 h 618242"/>
                <a:gd name="connsiteX11" fmla="*/ 100481 w 424740"/>
                <a:gd name="connsiteY11" fmla="*/ 44317 h 618242"/>
                <a:gd name="connsiteX12" fmla="*/ 100042 w 424740"/>
                <a:gd name="connsiteY12" fmla="*/ 10531 h 618242"/>
                <a:gd name="connsiteX13" fmla="*/ 71960 w 424740"/>
                <a:gd name="connsiteY13" fmla="*/ 0 h 618242"/>
                <a:gd name="connsiteX14" fmla="*/ 36419 w 424740"/>
                <a:gd name="connsiteY14" fmla="*/ 39929 h 618242"/>
                <a:gd name="connsiteX15" fmla="*/ 3949 w 424740"/>
                <a:gd name="connsiteY15" fmla="*/ 76348 h 618242"/>
                <a:gd name="connsiteX16" fmla="*/ 29837 w 424740"/>
                <a:gd name="connsiteY16" fmla="*/ 118471 h 618242"/>
                <a:gd name="connsiteX17" fmla="*/ 36419 w 424740"/>
                <a:gd name="connsiteY17" fmla="*/ 149186 h 618242"/>
                <a:gd name="connsiteX18" fmla="*/ 60552 w 424740"/>
                <a:gd name="connsiteY18" fmla="*/ 218513 h 618242"/>
                <a:gd name="connsiteX19" fmla="*/ 41245 w 424740"/>
                <a:gd name="connsiteY19" fmla="*/ 262830 h 618242"/>
                <a:gd name="connsiteX20" fmla="*/ 15357 w 424740"/>
                <a:gd name="connsiteY20" fmla="*/ 303198 h 618242"/>
                <a:gd name="connsiteX21" fmla="*/ 0 w 424740"/>
                <a:gd name="connsiteY21" fmla="*/ 327770 h 618242"/>
                <a:gd name="connsiteX22" fmla="*/ 0 w 424740"/>
                <a:gd name="connsiteY22" fmla="*/ 330841 h 618242"/>
                <a:gd name="connsiteX23" fmla="*/ 12725 w 424740"/>
                <a:gd name="connsiteY23" fmla="*/ 353658 h 618242"/>
                <a:gd name="connsiteX24" fmla="*/ 9214 w 424740"/>
                <a:gd name="connsiteY24" fmla="*/ 398852 h 618242"/>
                <a:gd name="connsiteX25" fmla="*/ 202717 w 424740"/>
                <a:gd name="connsiteY25" fmla="*/ 522589 h 618242"/>
                <a:gd name="connsiteX26" fmla="*/ 205788 w 424740"/>
                <a:gd name="connsiteY26" fmla="*/ 557691 h 618242"/>
                <a:gd name="connsiteX27" fmla="*/ 281697 w 424740"/>
                <a:gd name="connsiteY27" fmla="*/ 618243 h 618242"/>
                <a:gd name="connsiteX28" fmla="*/ 303637 w 424740"/>
                <a:gd name="connsiteY28" fmla="*/ 598059 h 618242"/>
                <a:gd name="connsiteX29" fmla="*/ 314606 w 424740"/>
                <a:gd name="connsiteY29" fmla="*/ 557691 h 618242"/>
                <a:gd name="connsiteX30" fmla="*/ 332157 w 424740"/>
                <a:gd name="connsiteY30" fmla="*/ 533558 h 618242"/>
                <a:gd name="connsiteX31" fmla="*/ 340494 w 424740"/>
                <a:gd name="connsiteY31" fmla="*/ 490558 h 618242"/>
                <a:gd name="connsiteX32" fmla="*/ 360678 w 424740"/>
                <a:gd name="connsiteY32" fmla="*/ 486170 h 618242"/>
                <a:gd name="connsiteX33" fmla="*/ 374280 w 424740"/>
                <a:gd name="connsiteY33" fmla="*/ 460720 h 618242"/>
                <a:gd name="connsiteX34" fmla="*/ 412016 w 424740"/>
                <a:gd name="connsiteY34" fmla="*/ 436587 h 618242"/>
                <a:gd name="connsiteX35" fmla="*/ 380423 w 424740"/>
                <a:gd name="connsiteY35" fmla="*/ 386566 h 618242"/>
                <a:gd name="connsiteX36" fmla="*/ 378668 w 424740"/>
                <a:gd name="connsiteY36" fmla="*/ 165421 h 618242"/>
                <a:gd name="connsiteX37" fmla="*/ 424740 w 424740"/>
                <a:gd name="connsiteY37" fmla="*/ 96532 h 6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24740" h="618242">
                  <a:moveTo>
                    <a:pt x="424740" y="96532"/>
                  </a:moveTo>
                  <a:lnTo>
                    <a:pt x="387883" y="96532"/>
                  </a:lnTo>
                  <a:lnTo>
                    <a:pt x="366382" y="75909"/>
                  </a:lnTo>
                  <a:lnTo>
                    <a:pt x="317678" y="101359"/>
                  </a:lnTo>
                  <a:lnTo>
                    <a:pt x="302320" y="126808"/>
                  </a:lnTo>
                  <a:lnTo>
                    <a:pt x="266340" y="121981"/>
                  </a:lnTo>
                  <a:lnTo>
                    <a:pt x="254493" y="114961"/>
                  </a:lnTo>
                  <a:lnTo>
                    <a:pt x="241768" y="116716"/>
                  </a:lnTo>
                  <a:lnTo>
                    <a:pt x="225095" y="115838"/>
                  </a:lnTo>
                  <a:lnTo>
                    <a:pt x="156206" y="64501"/>
                  </a:lnTo>
                  <a:lnTo>
                    <a:pt x="118910" y="64501"/>
                  </a:lnTo>
                  <a:lnTo>
                    <a:pt x="100481" y="44317"/>
                  </a:lnTo>
                  <a:lnTo>
                    <a:pt x="100042" y="10531"/>
                  </a:lnTo>
                  <a:lnTo>
                    <a:pt x="71960" y="0"/>
                  </a:lnTo>
                  <a:lnTo>
                    <a:pt x="36419" y="39929"/>
                  </a:lnTo>
                  <a:lnTo>
                    <a:pt x="3949" y="76348"/>
                  </a:lnTo>
                  <a:lnTo>
                    <a:pt x="29837" y="118471"/>
                  </a:lnTo>
                  <a:lnTo>
                    <a:pt x="36419" y="149186"/>
                  </a:lnTo>
                  <a:lnTo>
                    <a:pt x="60552" y="218513"/>
                  </a:lnTo>
                  <a:lnTo>
                    <a:pt x="41245" y="262830"/>
                  </a:lnTo>
                  <a:lnTo>
                    <a:pt x="15357" y="303198"/>
                  </a:lnTo>
                  <a:lnTo>
                    <a:pt x="0" y="327770"/>
                  </a:lnTo>
                  <a:lnTo>
                    <a:pt x="0" y="330841"/>
                  </a:lnTo>
                  <a:lnTo>
                    <a:pt x="12725" y="353658"/>
                  </a:lnTo>
                  <a:lnTo>
                    <a:pt x="9214" y="398852"/>
                  </a:lnTo>
                  <a:lnTo>
                    <a:pt x="202717" y="522589"/>
                  </a:lnTo>
                  <a:lnTo>
                    <a:pt x="205788" y="557691"/>
                  </a:lnTo>
                  <a:lnTo>
                    <a:pt x="281697" y="618243"/>
                  </a:lnTo>
                  <a:lnTo>
                    <a:pt x="303637" y="598059"/>
                  </a:lnTo>
                  <a:lnTo>
                    <a:pt x="314606" y="557691"/>
                  </a:lnTo>
                  <a:lnTo>
                    <a:pt x="332157" y="533558"/>
                  </a:lnTo>
                  <a:lnTo>
                    <a:pt x="340494" y="490558"/>
                  </a:lnTo>
                  <a:lnTo>
                    <a:pt x="360678" y="486170"/>
                  </a:lnTo>
                  <a:lnTo>
                    <a:pt x="374280" y="460720"/>
                  </a:lnTo>
                  <a:lnTo>
                    <a:pt x="412016" y="436587"/>
                  </a:lnTo>
                  <a:lnTo>
                    <a:pt x="380423" y="386566"/>
                  </a:lnTo>
                  <a:lnTo>
                    <a:pt x="378668" y="165421"/>
                  </a:lnTo>
                  <a:lnTo>
                    <a:pt x="424740" y="96532"/>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41" name="Freeform: Shape 40">
              <a:extLst>
                <a:ext uri="{FF2B5EF4-FFF2-40B4-BE49-F238E27FC236}">
                  <a16:creationId xmlns:a16="http://schemas.microsoft.com/office/drawing/2014/main" id="{9E1FF34A-9CA6-7D68-79DE-2D3ADBA186E2}"/>
                </a:ext>
              </a:extLst>
            </p:cNvPr>
            <p:cNvSpPr/>
            <p:nvPr/>
          </p:nvSpPr>
          <p:spPr>
            <a:xfrm>
              <a:off x="8046456" y="3169010"/>
              <a:ext cx="207982" cy="254054"/>
            </a:xfrm>
            <a:custGeom>
              <a:avLst/>
              <a:gdLst>
                <a:gd name="connsiteX0" fmla="*/ 160594 w 207982"/>
                <a:gd name="connsiteY0" fmla="*/ 52215 h 254054"/>
                <a:gd name="connsiteX1" fmla="*/ 145675 w 207982"/>
                <a:gd name="connsiteY1" fmla="*/ 50460 h 254054"/>
                <a:gd name="connsiteX2" fmla="*/ 134267 w 207982"/>
                <a:gd name="connsiteY2" fmla="*/ 75032 h 254054"/>
                <a:gd name="connsiteX3" fmla="*/ 119349 w 207982"/>
                <a:gd name="connsiteY3" fmla="*/ 74593 h 254054"/>
                <a:gd name="connsiteX4" fmla="*/ 108818 w 207982"/>
                <a:gd name="connsiteY4" fmla="*/ 61868 h 254054"/>
                <a:gd name="connsiteX5" fmla="*/ 112767 w 207982"/>
                <a:gd name="connsiteY5" fmla="*/ 37296 h 254054"/>
                <a:gd name="connsiteX6" fmla="*/ 90389 w 207982"/>
                <a:gd name="connsiteY6" fmla="*/ 0 h 254054"/>
                <a:gd name="connsiteX7" fmla="*/ 76348 w 207982"/>
                <a:gd name="connsiteY7" fmla="*/ 7021 h 254054"/>
                <a:gd name="connsiteX8" fmla="*/ 64940 w 207982"/>
                <a:gd name="connsiteY8" fmla="*/ 8337 h 254054"/>
                <a:gd name="connsiteX9" fmla="*/ 39929 w 207982"/>
                <a:gd name="connsiteY9" fmla="*/ 36858 h 254054"/>
                <a:gd name="connsiteX10" fmla="*/ 15796 w 207982"/>
                <a:gd name="connsiteY10" fmla="*/ 69766 h 254054"/>
                <a:gd name="connsiteX11" fmla="*/ 12725 w 207982"/>
                <a:gd name="connsiteY11" fmla="*/ 87317 h 254054"/>
                <a:gd name="connsiteX12" fmla="*/ 0 w 207982"/>
                <a:gd name="connsiteY12" fmla="*/ 106624 h 254054"/>
                <a:gd name="connsiteX13" fmla="*/ 35541 w 207982"/>
                <a:gd name="connsiteY13" fmla="*/ 145675 h 254054"/>
                <a:gd name="connsiteX14" fmla="*/ 81175 w 207982"/>
                <a:gd name="connsiteY14" fmla="*/ 179023 h 254054"/>
                <a:gd name="connsiteX15" fmla="*/ 129441 w 207982"/>
                <a:gd name="connsiteY15" fmla="*/ 225095 h 254054"/>
                <a:gd name="connsiteX16" fmla="*/ 184727 w 207982"/>
                <a:gd name="connsiteY16" fmla="*/ 254054 h 254054"/>
                <a:gd name="connsiteX17" fmla="*/ 198768 w 207982"/>
                <a:gd name="connsiteY17" fmla="*/ 253616 h 254054"/>
                <a:gd name="connsiteX18" fmla="*/ 203156 w 207982"/>
                <a:gd name="connsiteY18" fmla="*/ 203595 h 254054"/>
                <a:gd name="connsiteX19" fmla="*/ 207982 w 207982"/>
                <a:gd name="connsiteY19" fmla="*/ 196135 h 254054"/>
                <a:gd name="connsiteX20" fmla="*/ 206666 w 207982"/>
                <a:gd name="connsiteY20" fmla="*/ 172002 h 254054"/>
                <a:gd name="connsiteX21" fmla="*/ 183849 w 207982"/>
                <a:gd name="connsiteY21" fmla="*/ 146553 h 254054"/>
                <a:gd name="connsiteX22" fmla="*/ 167176 w 207982"/>
                <a:gd name="connsiteY22" fmla="*/ 142604 h 254054"/>
                <a:gd name="connsiteX23" fmla="*/ 151380 w 207982"/>
                <a:gd name="connsiteY23" fmla="*/ 125930 h 254054"/>
                <a:gd name="connsiteX24" fmla="*/ 163227 w 207982"/>
                <a:gd name="connsiteY24" fmla="*/ 99165 h 254054"/>
                <a:gd name="connsiteX25" fmla="*/ 157961 w 207982"/>
                <a:gd name="connsiteY25" fmla="*/ 69766 h 254054"/>
                <a:gd name="connsiteX26" fmla="*/ 160594 w 207982"/>
                <a:gd name="connsiteY26" fmla="*/ 52215 h 254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982" h="254054">
                  <a:moveTo>
                    <a:pt x="160594" y="52215"/>
                  </a:moveTo>
                  <a:lnTo>
                    <a:pt x="145675" y="50460"/>
                  </a:lnTo>
                  <a:lnTo>
                    <a:pt x="134267" y="75032"/>
                  </a:lnTo>
                  <a:lnTo>
                    <a:pt x="119349" y="74593"/>
                  </a:lnTo>
                  <a:lnTo>
                    <a:pt x="108818" y="61868"/>
                  </a:lnTo>
                  <a:lnTo>
                    <a:pt x="112767" y="37296"/>
                  </a:lnTo>
                  <a:lnTo>
                    <a:pt x="90389" y="0"/>
                  </a:lnTo>
                  <a:lnTo>
                    <a:pt x="76348" y="7021"/>
                  </a:lnTo>
                  <a:lnTo>
                    <a:pt x="64940" y="8337"/>
                  </a:lnTo>
                  <a:lnTo>
                    <a:pt x="39929" y="36858"/>
                  </a:lnTo>
                  <a:lnTo>
                    <a:pt x="15796" y="69766"/>
                  </a:lnTo>
                  <a:lnTo>
                    <a:pt x="12725" y="87317"/>
                  </a:lnTo>
                  <a:lnTo>
                    <a:pt x="0" y="106624"/>
                  </a:lnTo>
                  <a:lnTo>
                    <a:pt x="35541" y="145675"/>
                  </a:lnTo>
                  <a:lnTo>
                    <a:pt x="81175" y="179023"/>
                  </a:lnTo>
                  <a:lnTo>
                    <a:pt x="129441" y="225095"/>
                  </a:lnTo>
                  <a:lnTo>
                    <a:pt x="184727" y="254054"/>
                  </a:lnTo>
                  <a:lnTo>
                    <a:pt x="198768" y="253616"/>
                  </a:lnTo>
                  <a:lnTo>
                    <a:pt x="203156" y="203595"/>
                  </a:lnTo>
                  <a:lnTo>
                    <a:pt x="207982" y="196135"/>
                  </a:lnTo>
                  <a:lnTo>
                    <a:pt x="206666" y="172002"/>
                  </a:lnTo>
                  <a:lnTo>
                    <a:pt x="183849" y="146553"/>
                  </a:lnTo>
                  <a:lnTo>
                    <a:pt x="167176" y="142604"/>
                  </a:lnTo>
                  <a:lnTo>
                    <a:pt x="151380" y="125930"/>
                  </a:lnTo>
                  <a:lnTo>
                    <a:pt x="163227" y="99165"/>
                  </a:lnTo>
                  <a:lnTo>
                    <a:pt x="157961" y="69766"/>
                  </a:lnTo>
                  <a:lnTo>
                    <a:pt x="160594" y="52215"/>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42" name="Freeform: Shape 41">
              <a:extLst>
                <a:ext uri="{FF2B5EF4-FFF2-40B4-BE49-F238E27FC236}">
                  <a16:creationId xmlns:a16="http://schemas.microsoft.com/office/drawing/2014/main" id="{D43C2A0A-B79A-B24F-5FFA-0D74E482B549}"/>
                </a:ext>
              </a:extLst>
            </p:cNvPr>
            <p:cNvSpPr/>
            <p:nvPr/>
          </p:nvSpPr>
          <p:spPr>
            <a:xfrm>
              <a:off x="9143410" y="1676715"/>
              <a:ext cx="831490" cy="822276"/>
            </a:xfrm>
            <a:custGeom>
              <a:avLst/>
              <a:gdLst>
                <a:gd name="connsiteX0" fmla="*/ 803409 w 831490"/>
                <a:gd name="connsiteY0" fmla="*/ 94777 h 822276"/>
                <a:gd name="connsiteX1" fmla="*/ 789807 w 831490"/>
                <a:gd name="connsiteY1" fmla="*/ 75032 h 822276"/>
                <a:gd name="connsiteX2" fmla="*/ 738469 w 831490"/>
                <a:gd name="connsiteY2" fmla="*/ 68011 h 822276"/>
                <a:gd name="connsiteX3" fmla="*/ 721356 w 831490"/>
                <a:gd name="connsiteY3" fmla="*/ 57480 h 822276"/>
                <a:gd name="connsiteX4" fmla="*/ 702050 w 831490"/>
                <a:gd name="connsiteY4" fmla="*/ 57480 h 822276"/>
                <a:gd name="connsiteX5" fmla="*/ 682744 w 831490"/>
                <a:gd name="connsiteY5" fmla="*/ 30276 h 822276"/>
                <a:gd name="connsiteX6" fmla="*/ 612978 w 831490"/>
                <a:gd name="connsiteY6" fmla="*/ 17990 h 822276"/>
                <a:gd name="connsiteX7" fmla="*/ 578314 w 831490"/>
                <a:gd name="connsiteY7" fmla="*/ 25888 h 822276"/>
                <a:gd name="connsiteX8" fmla="*/ 543650 w 831490"/>
                <a:gd name="connsiteY8" fmla="*/ 54409 h 822276"/>
                <a:gd name="connsiteX9" fmla="*/ 529170 w 831490"/>
                <a:gd name="connsiteY9" fmla="*/ 83807 h 822276"/>
                <a:gd name="connsiteX10" fmla="*/ 544089 w 831490"/>
                <a:gd name="connsiteY10" fmla="*/ 130318 h 822276"/>
                <a:gd name="connsiteX11" fmla="*/ 520834 w 831490"/>
                <a:gd name="connsiteY11" fmla="*/ 157961 h 822276"/>
                <a:gd name="connsiteX12" fmla="*/ 496701 w 831490"/>
                <a:gd name="connsiteY12" fmla="*/ 173757 h 822276"/>
                <a:gd name="connsiteX13" fmla="*/ 440098 w 831490"/>
                <a:gd name="connsiteY13" fmla="*/ 143482 h 822276"/>
                <a:gd name="connsiteX14" fmla="*/ 366821 w 831490"/>
                <a:gd name="connsiteY14" fmla="*/ 118471 h 822276"/>
                <a:gd name="connsiteX15" fmla="*/ 320310 w 831490"/>
                <a:gd name="connsiteY15" fmla="*/ 106624 h 822276"/>
                <a:gd name="connsiteX16" fmla="*/ 293545 w 831490"/>
                <a:gd name="connsiteY16" fmla="*/ 52654 h 822276"/>
                <a:gd name="connsiteX17" fmla="*/ 224656 w 831490"/>
                <a:gd name="connsiteY17" fmla="*/ 25888 h 822276"/>
                <a:gd name="connsiteX18" fmla="*/ 181655 w 831490"/>
                <a:gd name="connsiteY18" fmla="*/ 15796 h 822276"/>
                <a:gd name="connsiteX19" fmla="*/ 160594 w 831490"/>
                <a:gd name="connsiteY19" fmla="*/ 21062 h 822276"/>
                <a:gd name="connsiteX20" fmla="*/ 100042 w 831490"/>
                <a:gd name="connsiteY20" fmla="*/ 0 h 822276"/>
                <a:gd name="connsiteX21" fmla="*/ 98726 w 831490"/>
                <a:gd name="connsiteY21" fmla="*/ 46511 h 822276"/>
                <a:gd name="connsiteX22" fmla="*/ 74154 w 831490"/>
                <a:gd name="connsiteY22" fmla="*/ 64062 h 822276"/>
                <a:gd name="connsiteX23" fmla="*/ 59235 w 831490"/>
                <a:gd name="connsiteY23" fmla="*/ 83368 h 822276"/>
                <a:gd name="connsiteX24" fmla="*/ 24572 w 831490"/>
                <a:gd name="connsiteY24" fmla="*/ 106624 h 822276"/>
                <a:gd name="connsiteX25" fmla="*/ 31153 w 831490"/>
                <a:gd name="connsiteY25" fmla="*/ 131634 h 822276"/>
                <a:gd name="connsiteX26" fmla="*/ 27204 w 831490"/>
                <a:gd name="connsiteY26" fmla="*/ 157084 h 822276"/>
                <a:gd name="connsiteX27" fmla="*/ 2633 w 831490"/>
                <a:gd name="connsiteY27" fmla="*/ 171125 h 822276"/>
                <a:gd name="connsiteX28" fmla="*/ 20623 w 831490"/>
                <a:gd name="connsiteY28" fmla="*/ 224656 h 822276"/>
                <a:gd name="connsiteX29" fmla="*/ 24133 w 831490"/>
                <a:gd name="connsiteY29" fmla="*/ 252738 h 822276"/>
                <a:gd name="connsiteX30" fmla="*/ 16235 w 831490"/>
                <a:gd name="connsiteY30" fmla="*/ 302320 h 822276"/>
                <a:gd name="connsiteX31" fmla="*/ 20623 w 831490"/>
                <a:gd name="connsiteY31" fmla="*/ 329964 h 822276"/>
                <a:gd name="connsiteX32" fmla="*/ 14480 w 831490"/>
                <a:gd name="connsiteY32" fmla="*/ 363311 h 822276"/>
                <a:gd name="connsiteX33" fmla="*/ 20184 w 831490"/>
                <a:gd name="connsiteY33" fmla="*/ 401485 h 822276"/>
                <a:gd name="connsiteX34" fmla="*/ 0 w 831490"/>
                <a:gd name="connsiteY34" fmla="*/ 426934 h 822276"/>
                <a:gd name="connsiteX35" fmla="*/ 31592 w 831490"/>
                <a:gd name="connsiteY35" fmla="*/ 471251 h 822276"/>
                <a:gd name="connsiteX36" fmla="*/ 34225 w 831490"/>
                <a:gd name="connsiteY36" fmla="*/ 497139 h 822276"/>
                <a:gd name="connsiteX37" fmla="*/ 53092 w 831490"/>
                <a:gd name="connsiteY37" fmla="*/ 530926 h 822276"/>
                <a:gd name="connsiteX38" fmla="*/ 77225 w 831490"/>
                <a:gd name="connsiteY38" fmla="*/ 519956 h 822276"/>
                <a:gd name="connsiteX39" fmla="*/ 119348 w 831490"/>
                <a:gd name="connsiteY39" fmla="*/ 548038 h 822276"/>
                <a:gd name="connsiteX40" fmla="*/ 143043 w 831490"/>
                <a:gd name="connsiteY40" fmla="*/ 586212 h 822276"/>
                <a:gd name="connsiteX41" fmla="*/ 226411 w 831490"/>
                <a:gd name="connsiteY41" fmla="*/ 612539 h 822276"/>
                <a:gd name="connsiteX42" fmla="*/ 256687 w 831490"/>
                <a:gd name="connsiteY42" fmla="*/ 645448 h 822276"/>
                <a:gd name="connsiteX43" fmla="*/ 293106 w 831490"/>
                <a:gd name="connsiteY43" fmla="*/ 623070 h 822276"/>
                <a:gd name="connsiteX44" fmla="*/ 345321 w 831490"/>
                <a:gd name="connsiteY44" fmla="*/ 589722 h 822276"/>
                <a:gd name="connsiteX45" fmla="*/ 557691 w 831490"/>
                <a:gd name="connsiteY45" fmla="*/ 705999 h 822276"/>
                <a:gd name="connsiteX46" fmla="*/ 771378 w 831490"/>
                <a:gd name="connsiteY46" fmla="*/ 822276 h 822276"/>
                <a:gd name="connsiteX47" fmla="*/ 770939 w 831490"/>
                <a:gd name="connsiteY47" fmla="*/ 796827 h 822276"/>
                <a:gd name="connsiteX48" fmla="*/ 831491 w 831490"/>
                <a:gd name="connsiteY48" fmla="*/ 796827 h 822276"/>
                <a:gd name="connsiteX49" fmla="*/ 827103 w 831490"/>
                <a:gd name="connsiteY49" fmla="*/ 675285 h 822276"/>
                <a:gd name="connsiteX50" fmla="*/ 817450 w 831490"/>
                <a:gd name="connsiteY50" fmla="*/ 451945 h 822276"/>
                <a:gd name="connsiteX51" fmla="*/ 804725 w 831490"/>
                <a:gd name="connsiteY51" fmla="*/ 236064 h 822276"/>
                <a:gd name="connsiteX52" fmla="*/ 786296 w 831490"/>
                <a:gd name="connsiteY52" fmla="*/ 186921 h 822276"/>
                <a:gd name="connsiteX53" fmla="*/ 796827 w 831490"/>
                <a:gd name="connsiteY53" fmla="*/ 149624 h 822276"/>
                <a:gd name="connsiteX54" fmla="*/ 787174 w 831490"/>
                <a:gd name="connsiteY54" fmla="*/ 123736 h 822276"/>
                <a:gd name="connsiteX55" fmla="*/ 803409 w 831490"/>
                <a:gd name="connsiteY55" fmla="*/ 94777 h 82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31490" h="822276">
                  <a:moveTo>
                    <a:pt x="803409" y="94777"/>
                  </a:moveTo>
                  <a:lnTo>
                    <a:pt x="789807" y="75032"/>
                  </a:lnTo>
                  <a:lnTo>
                    <a:pt x="738469" y="68011"/>
                  </a:lnTo>
                  <a:lnTo>
                    <a:pt x="721356" y="57480"/>
                  </a:lnTo>
                  <a:lnTo>
                    <a:pt x="702050" y="57480"/>
                  </a:lnTo>
                  <a:lnTo>
                    <a:pt x="682744" y="30276"/>
                  </a:lnTo>
                  <a:lnTo>
                    <a:pt x="612978" y="17990"/>
                  </a:lnTo>
                  <a:lnTo>
                    <a:pt x="578314" y="25888"/>
                  </a:lnTo>
                  <a:lnTo>
                    <a:pt x="543650" y="54409"/>
                  </a:lnTo>
                  <a:lnTo>
                    <a:pt x="529170" y="83807"/>
                  </a:lnTo>
                  <a:lnTo>
                    <a:pt x="544089" y="130318"/>
                  </a:lnTo>
                  <a:lnTo>
                    <a:pt x="520834" y="157961"/>
                  </a:lnTo>
                  <a:lnTo>
                    <a:pt x="496701" y="173757"/>
                  </a:lnTo>
                  <a:lnTo>
                    <a:pt x="440098" y="143482"/>
                  </a:lnTo>
                  <a:lnTo>
                    <a:pt x="366821" y="118471"/>
                  </a:lnTo>
                  <a:lnTo>
                    <a:pt x="320310" y="106624"/>
                  </a:lnTo>
                  <a:lnTo>
                    <a:pt x="293545" y="52654"/>
                  </a:lnTo>
                  <a:lnTo>
                    <a:pt x="224656" y="25888"/>
                  </a:lnTo>
                  <a:lnTo>
                    <a:pt x="181655" y="15796"/>
                  </a:lnTo>
                  <a:lnTo>
                    <a:pt x="160594" y="21062"/>
                  </a:lnTo>
                  <a:lnTo>
                    <a:pt x="100042" y="0"/>
                  </a:lnTo>
                  <a:lnTo>
                    <a:pt x="98726" y="46511"/>
                  </a:lnTo>
                  <a:lnTo>
                    <a:pt x="74154" y="64062"/>
                  </a:lnTo>
                  <a:lnTo>
                    <a:pt x="59235" y="83368"/>
                  </a:lnTo>
                  <a:lnTo>
                    <a:pt x="24572" y="106624"/>
                  </a:lnTo>
                  <a:lnTo>
                    <a:pt x="31153" y="131634"/>
                  </a:lnTo>
                  <a:lnTo>
                    <a:pt x="27204" y="157084"/>
                  </a:lnTo>
                  <a:lnTo>
                    <a:pt x="2633" y="171125"/>
                  </a:lnTo>
                  <a:lnTo>
                    <a:pt x="20623" y="224656"/>
                  </a:lnTo>
                  <a:lnTo>
                    <a:pt x="24133" y="252738"/>
                  </a:lnTo>
                  <a:lnTo>
                    <a:pt x="16235" y="302320"/>
                  </a:lnTo>
                  <a:lnTo>
                    <a:pt x="20623" y="329964"/>
                  </a:lnTo>
                  <a:lnTo>
                    <a:pt x="14480" y="363311"/>
                  </a:lnTo>
                  <a:lnTo>
                    <a:pt x="20184" y="401485"/>
                  </a:lnTo>
                  <a:lnTo>
                    <a:pt x="0" y="426934"/>
                  </a:lnTo>
                  <a:lnTo>
                    <a:pt x="31592" y="471251"/>
                  </a:lnTo>
                  <a:lnTo>
                    <a:pt x="34225" y="497139"/>
                  </a:lnTo>
                  <a:lnTo>
                    <a:pt x="53092" y="530926"/>
                  </a:lnTo>
                  <a:lnTo>
                    <a:pt x="77225" y="519956"/>
                  </a:lnTo>
                  <a:lnTo>
                    <a:pt x="119348" y="548038"/>
                  </a:lnTo>
                  <a:lnTo>
                    <a:pt x="143043" y="586212"/>
                  </a:lnTo>
                  <a:lnTo>
                    <a:pt x="226411" y="612539"/>
                  </a:lnTo>
                  <a:lnTo>
                    <a:pt x="256687" y="645448"/>
                  </a:lnTo>
                  <a:lnTo>
                    <a:pt x="293106" y="623070"/>
                  </a:lnTo>
                  <a:lnTo>
                    <a:pt x="345321" y="589722"/>
                  </a:lnTo>
                  <a:lnTo>
                    <a:pt x="557691" y="705999"/>
                  </a:lnTo>
                  <a:lnTo>
                    <a:pt x="771378" y="822276"/>
                  </a:lnTo>
                  <a:lnTo>
                    <a:pt x="770939" y="796827"/>
                  </a:lnTo>
                  <a:lnTo>
                    <a:pt x="831491" y="796827"/>
                  </a:lnTo>
                  <a:lnTo>
                    <a:pt x="827103" y="675285"/>
                  </a:lnTo>
                  <a:lnTo>
                    <a:pt x="817450" y="451945"/>
                  </a:lnTo>
                  <a:lnTo>
                    <a:pt x="804725" y="236064"/>
                  </a:lnTo>
                  <a:lnTo>
                    <a:pt x="786296" y="186921"/>
                  </a:lnTo>
                  <a:lnTo>
                    <a:pt x="796827" y="149624"/>
                  </a:lnTo>
                  <a:lnTo>
                    <a:pt x="787174" y="123736"/>
                  </a:lnTo>
                  <a:lnTo>
                    <a:pt x="803409" y="94777"/>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43" name="Freeform: Shape 42">
              <a:extLst>
                <a:ext uri="{FF2B5EF4-FFF2-40B4-BE49-F238E27FC236}">
                  <a16:creationId xmlns:a16="http://schemas.microsoft.com/office/drawing/2014/main" id="{99E72057-EFCA-D85C-41BB-5301074A6E69}"/>
                </a:ext>
              </a:extLst>
            </p:cNvPr>
            <p:cNvSpPr/>
            <p:nvPr/>
          </p:nvSpPr>
          <p:spPr>
            <a:xfrm>
              <a:off x="10048615" y="5426979"/>
              <a:ext cx="122858" cy="120664"/>
            </a:xfrm>
            <a:custGeom>
              <a:avLst/>
              <a:gdLst>
                <a:gd name="connsiteX0" fmla="*/ 53970 w 122858"/>
                <a:gd name="connsiteY0" fmla="*/ 114961 h 120664"/>
                <a:gd name="connsiteX1" fmla="*/ 64940 w 122858"/>
                <a:gd name="connsiteY1" fmla="*/ 95654 h 120664"/>
                <a:gd name="connsiteX2" fmla="*/ 94338 w 122858"/>
                <a:gd name="connsiteY2" fmla="*/ 86001 h 120664"/>
                <a:gd name="connsiteX3" fmla="*/ 104869 w 122858"/>
                <a:gd name="connsiteY3" fmla="*/ 66256 h 120664"/>
                <a:gd name="connsiteX4" fmla="*/ 122859 w 122858"/>
                <a:gd name="connsiteY4" fmla="*/ 36857 h 120664"/>
                <a:gd name="connsiteX5" fmla="*/ 106185 w 122858"/>
                <a:gd name="connsiteY5" fmla="*/ 18429 h 120664"/>
                <a:gd name="connsiteX6" fmla="*/ 85124 w 122858"/>
                <a:gd name="connsiteY6" fmla="*/ 0 h 120664"/>
                <a:gd name="connsiteX7" fmla="*/ 60113 w 122858"/>
                <a:gd name="connsiteY7" fmla="*/ 12286 h 120664"/>
                <a:gd name="connsiteX8" fmla="*/ 30276 w 122858"/>
                <a:gd name="connsiteY8" fmla="*/ 35980 h 120664"/>
                <a:gd name="connsiteX9" fmla="*/ 0 w 122858"/>
                <a:gd name="connsiteY9" fmla="*/ 74154 h 120664"/>
                <a:gd name="connsiteX10" fmla="*/ 35103 w 122858"/>
                <a:gd name="connsiteY10" fmla="*/ 120665 h 120664"/>
                <a:gd name="connsiteX11" fmla="*/ 53970 w 122858"/>
                <a:gd name="connsiteY11" fmla="*/ 114961 h 12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858" h="120664">
                  <a:moveTo>
                    <a:pt x="53970" y="114961"/>
                  </a:moveTo>
                  <a:lnTo>
                    <a:pt x="64940" y="95654"/>
                  </a:lnTo>
                  <a:lnTo>
                    <a:pt x="94338" y="86001"/>
                  </a:lnTo>
                  <a:lnTo>
                    <a:pt x="104869" y="66256"/>
                  </a:lnTo>
                  <a:lnTo>
                    <a:pt x="122859" y="36857"/>
                  </a:lnTo>
                  <a:lnTo>
                    <a:pt x="106185" y="18429"/>
                  </a:lnTo>
                  <a:lnTo>
                    <a:pt x="85124" y="0"/>
                  </a:lnTo>
                  <a:lnTo>
                    <a:pt x="60113" y="12286"/>
                  </a:lnTo>
                  <a:lnTo>
                    <a:pt x="30276" y="35980"/>
                  </a:lnTo>
                  <a:lnTo>
                    <a:pt x="0" y="74154"/>
                  </a:lnTo>
                  <a:lnTo>
                    <a:pt x="35103" y="120665"/>
                  </a:lnTo>
                  <a:lnTo>
                    <a:pt x="53970" y="114961"/>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44" name="Freeform: Shape 43">
              <a:extLst>
                <a:ext uri="{FF2B5EF4-FFF2-40B4-BE49-F238E27FC236}">
                  <a16:creationId xmlns:a16="http://schemas.microsoft.com/office/drawing/2014/main" id="{72482514-0555-1543-0498-C158D6E9A7B1}"/>
                </a:ext>
              </a:extLst>
            </p:cNvPr>
            <p:cNvSpPr/>
            <p:nvPr/>
          </p:nvSpPr>
          <p:spPr>
            <a:xfrm>
              <a:off x="7763881" y="1516121"/>
              <a:ext cx="837194" cy="871419"/>
            </a:xfrm>
            <a:custGeom>
              <a:avLst/>
              <a:gdLst>
                <a:gd name="connsiteX0" fmla="*/ 784980 w 837194"/>
                <a:gd name="connsiteY0" fmla="*/ 36419 h 871419"/>
                <a:gd name="connsiteX1" fmla="*/ 763041 w 837194"/>
                <a:gd name="connsiteY1" fmla="*/ 35980 h 871419"/>
                <a:gd name="connsiteX2" fmla="*/ 710826 w 837194"/>
                <a:gd name="connsiteY2" fmla="*/ 22378 h 871419"/>
                <a:gd name="connsiteX3" fmla="*/ 662560 w 837194"/>
                <a:gd name="connsiteY3" fmla="*/ 26327 h 871419"/>
                <a:gd name="connsiteX4" fmla="*/ 632723 w 837194"/>
                <a:gd name="connsiteY4" fmla="*/ 439 h 871419"/>
                <a:gd name="connsiteX5" fmla="*/ 595426 w 837194"/>
                <a:gd name="connsiteY5" fmla="*/ 0 h 871419"/>
                <a:gd name="connsiteX6" fmla="*/ 578753 w 837194"/>
                <a:gd name="connsiteY6" fmla="*/ 37735 h 871419"/>
                <a:gd name="connsiteX7" fmla="*/ 543650 w 837194"/>
                <a:gd name="connsiteY7" fmla="*/ 101359 h 871419"/>
                <a:gd name="connsiteX8" fmla="*/ 505476 w 837194"/>
                <a:gd name="connsiteY8" fmla="*/ 126369 h 871419"/>
                <a:gd name="connsiteX9" fmla="*/ 453700 w 837194"/>
                <a:gd name="connsiteY9" fmla="*/ 154451 h 871419"/>
                <a:gd name="connsiteX10" fmla="*/ 419914 w 837194"/>
                <a:gd name="connsiteY10" fmla="*/ 195258 h 871419"/>
                <a:gd name="connsiteX11" fmla="*/ 412016 w 837194"/>
                <a:gd name="connsiteY11" fmla="*/ 227289 h 871419"/>
                <a:gd name="connsiteX12" fmla="*/ 390954 w 837194"/>
                <a:gd name="connsiteY12" fmla="*/ 279065 h 871419"/>
                <a:gd name="connsiteX13" fmla="*/ 401924 w 837194"/>
                <a:gd name="connsiteY13" fmla="*/ 354535 h 871419"/>
                <a:gd name="connsiteX14" fmla="*/ 357607 w 837194"/>
                <a:gd name="connsiteY14" fmla="*/ 404995 h 871419"/>
                <a:gd name="connsiteX15" fmla="*/ 331280 w 837194"/>
                <a:gd name="connsiteY15" fmla="*/ 421230 h 871419"/>
                <a:gd name="connsiteX16" fmla="*/ 289157 w 837194"/>
                <a:gd name="connsiteY16" fmla="*/ 462476 h 871419"/>
                <a:gd name="connsiteX17" fmla="*/ 240891 w 837194"/>
                <a:gd name="connsiteY17" fmla="*/ 469496 h 871419"/>
                <a:gd name="connsiteX18" fmla="*/ 214125 w 837194"/>
                <a:gd name="connsiteY18" fmla="*/ 492752 h 871419"/>
                <a:gd name="connsiteX19" fmla="*/ 213248 w 837194"/>
                <a:gd name="connsiteY19" fmla="*/ 493629 h 871419"/>
                <a:gd name="connsiteX20" fmla="*/ 178584 w 837194"/>
                <a:gd name="connsiteY20" fmla="*/ 555497 h 871419"/>
                <a:gd name="connsiteX21" fmla="*/ 143043 w 837194"/>
                <a:gd name="connsiteY21" fmla="*/ 577875 h 871419"/>
                <a:gd name="connsiteX22" fmla="*/ 123298 w 837194"/>
                <a:gd name="connsiteY22" fmla="*/ 615172 h 871419"/>
                <a:gd name="connsiteX23" fmla="*/ 121104 w 837194"/>
                <a:gd name="connsiteY23" fmla="*/ 647641 h 871419"/>
                <a:gd name="connsiteX24" fmla="*/ 106185 w 837194"/>
                <a:gd name="connsiteY24" fmla="*/ 683183 h 871419"/>
                <a:gd name="connsiteX25" fmla="*/ 88634 w 837194"/>
                <a:gd name="connsiteY25" fmla="*/ 692836 h 871419"/>
                <a:gd name="connsiteX26" fmla="*/ 58358 w 837194"/>
                <a:gd name="connsiteY26" fmla="*/ 731449 h 871419"/>
                <a:gd name="connsiteX27" fmla="*/ 39052 w 837194"/>
                <a:gd name="connsiteY27" fmla="*/ 774449 h 871419"/>
                <a:gd name="connsiteX28" fmla="*/ 42123 w 837194"/>
                <a:gd name="connsiteY28" fmla="*/ 794633 h 871419"/>
                <a:gd name="connsiteX29" fmla="*/ 24133 w 837194"/>
                <a:gd name="connsiteY29" fmla="*/ 826664 h 871419"/>
                <a:gd name="connsiteX30" fmla="*/ 3510 w 837194"/>
                <a:gd name="connsiteY30" fmla="*/ 842899 h 871419"/>
                <a:gd name="connsiteX31" fmla="*/ 0 w 837194"/>
                <a:gd name="connsiteY31" fmla="*/ 870981 h 871419"/>
                <a:gd name="connsiteX32" fmla="*/ 878 w 837194"/>
                <a:gd name="connsiteY32" fmla="*/ 871420 h 871419"/>
                <a:gd name="connsiteX33" fmla="*/ 119349 w 837194"/>
                <a:gd name="connsiteY33" fmla="*/ 866593 h 871419"/>
                <a:gd name="connsiteX34" fmla="*/ 126369 w 837194"/>
                <a:gd name="connsiteY34" fmla="*/ 844654 h 871419"/>
                <a:gd name="connsiteX35" fmla="*/ 148308 w 837194"/>
                <a:gd name="connsiteY35" fmla="*/ 817450 h 871419"/>
                <a:gd name="connsiteX36" fmla="*/ 167614 w 837194"/>
                <a:gd name="connsiteY36" fmla="*/ 733643 h 871419"/>
                <a:gd name="connsiteX37" fmla="*/ 241769 w 837194"/>
                <a:gd name="connsiteY37" fmla="*/ 667825 h 871419"/>
                <a:gd name="connsiteX38" fmla="*/ 268095 w 837194"/>
                <a:gd name="connsiteY38" fmla="*/ 591477 h 871419"/>
                <a:gd name="connsiteX39" fmla="*/ 284330 w 837194"/>
                <a:gd name="connsiteY39" fmla="*/ 586651 h 871419"/>
                <a:gd name="connsiteX40" fmla="*/ 302759 w 837194"/>
                <a:gd name="connsiteY40" fmla="*/ 539262 h 871419"/>
                <a:gd name="connsiteX41" fmla="*/ 346637 w 837194"/>
                <a:gd name="connsiteY41" fmla="*/ 533119 h 871419"/>
                <a:gd name="connsiteX42" fmla="*/ 365066 w 837194"/>
                <a:gd name="connsiteY42" fmla="*/ 541018 h 871419"/>
                <a:gd name="connsiteX43" fmla="*/ 388760 w 837194"/>
                <a:gd name="connsiteY43" fmla="*/ 541018 h 871419"/>
                <a:gd name="connsiteX44" fmla="*/ 405873 w 837194"/>
                <a:gd name="connsiteY44" fmla="*/ 526977 h 871419"/>
                <a:gd name="connsiteX45" fmla="*/ 437904 w 837194"/>
                <a:gd name="connsiteY45" fmla="*/ 525221 h 871419"/>
                <a:gd name="connsiteX46" fmla="*/ 437465 w 837194"/>
                <a:gd name="connsiteY46" fmla="*/ 492313 h 871419"/>
                <a:gd name="connsiteX47" fmla="*/ 437465 w 837194"/>
                <a:gd name="connsiteY47" fmla="*/ 492313 h 871419"/>
                <a:gd name="connsiteX48" fmla="*/ 445363 w 837194"/>
                <a:gd name="connsiteY48" fmla="*/ 492313 h 871419"/>
                <a:gd name="connsiteX49" fmla="*/ 446241 w 837194"/>
                <a:gd name="connsiteY49" fmla="*/ 420791 h 871419"/>
                <a:gd name="connsiteX50" fmla="*/ 530487 w 837194"/>
                <a:gd name="connsiteY50" fmla="*/ 376036 h 871419"/>
                <a:gd name="connsiteX51" fmla="*/ 582263 w 837194"/>
                <a:gd name="connsiteY51" fmla="*/ 366821 h 871419"/>
                <a:gd name="connsiteX52" fmla="*/ 624386 w 837194"/>
                <a:gd name="connsiteY52" fmla="*/ 350586 h 871419"/>
                <a:gd name="connsiteX53" fmla="*/ 644570 w 837194"/>
                <a:gd name="connsiteY53" fmla="*/ 319872 h 871419"/>
                <a:gd name="connsiteX54" fmla="*/ 705122 w 837194"/>
                <a:gd name="connsiteY54" fmla="*/ 296177 h 871419"/>
                <a:gd name="connsiteX55" fmla="*/ 707754 w 837194"/>
                <a:gd name="connsiteY55" fmla="*/ 251422 h 871419"/>
                <a:gd name="connsiteX56" fmla="*/ 737153 w 837194"/>
                <a:gd name="connsiteY56" fmla="*/ 246156 h 871419"/>
                <a:gd name="connsiteX57" fmla="*/ 760847 w 837194"/>
                <a:gd name="connsiteY57" fmla="*/ 223779 h 871419"/>
                <a:gd name="connsiteX58" fmla="*/ 827542 w 837194"/>
                <a:gd name="connsiteY58" fmla="*/ 213687 h 871419"/>
                <a:gd name="connsiteX59" fmla="*/ 837195 w 837194"/>
                <a:gd name="connsiteY59" fmla="*/ 189992 h 871419"/>
                <a:gd name="connsiteX60" fmla="*/ 823593 w 837194"/>
                <a:gd name="connsiteY60" fmla="*/ 177268 h 871419"/>
                <a:gd name="connsiteX61" fmla="*/ 806480 w 837194"/>
                <a:gd name="connsiteY61" fmla="*/ 112767 h 871419"/>
                <a:gd name="connsiteX62" fmla="*/ 803409 w 837194"/>
                <a:gd name="connsiteY62" fmla="*/ 75909 h 871419"/>
                <a:gd name="connsiteX63" fmla="*/ 784980 w 837194"/>
                <a:gd name="connsiteY63" fmla="*/ 36419 h 87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837194" h="871419">
                  <a:moveTo>
                    <a:pt x="784980" y="36419"/>
                  </a:moveTo>
                  <a:lnTo>
                    <a:pt x="763041" y="35980"/>
                  </a:lnTo>
                  <a:lnTo>
                    <a:pt x="710826" y="22378"/>
                  </a:lnTo>
                  <a:lnTo>
                    <a:pt x="662560" y="26327"/>
                  </a:lnTo>
                  <a:lnTo>
                    <a:pt x="632723" y="439"/>
                  </a:lnTo>
                  <a:lnTo>
                    <a:pt x="595426" y="0"/>
                  </a:lnTo>
                  <a:lnTo>
                    <a:pt x="578753" y="37735"/>
                  </a:lnTo>
                  <a:lnTo>
                    <a:pt x="543650" y="101359"/>
                  </a:lnTo>
                  <a:lnTo>
                    <a:pt x="505476" y="126369"/>
                  </a:lnTo>
                  <a:lnTo>
                    <a:pt x="453700" y="154451"/>
                  </a:lnTo>
                  <a:lnTo>
                    <a:pt x="419914" y="195258"/>
                  </a:lnTo>
                  <a:lnTo>
                    <a:pt x="412016" y="227289"/>
                  </a:lnTo>
                  <a:lnTo>
                    <a:pt x="390954" y="279065"/>
                  </a:lnTo>
                  <a:lnTo>
                    <a:pt x="401924" y="354535"/>
                  </a:lnTo>
                  <a:lnTo>
                    <a:pt x="357607" y="404995"/>
                  </a:lnTo>
                  <a:lnTo>
                    <a:pt x="331280" y="421230"/>
                  </a:lnTo>
                  <a:lnTo>
                    <a:pt x="289157" y="462476"/>
                  </a:lnTo>
                  <a:lnTo>
                    <a:pt x="240891" y="469496"/>
                  </a:lnTo>
                  <a:lnTo>
                    <a:pt x="214125" y="492752"/>
                  </a:lnTo>
                  <a:lnTo>
                    <a:pt x="213248" y="493629"/>
                  </a:lnTo>
                  <a:lnTo>
                    <a:pt x="178584" y="555497"/>
                  </a:lnTo>
                  <a:lnTo>
                    <a:pt x="143043" y="577875"/>
                  </a:lnTo>
                  <a:lnTo>
                    <a:pt x="123298" y="615172"/>
                  </a:lnTo>
                  <a:lnTo>
                    <a:pt x="121104" y="647641"/>
                  </a:lnTo>
                  <a:lnTo>
                    <a:pt x="106185" y="683183"/>
                  </a:lnTo>
                  <a:lnTo>
                    <a:pt x="88634" y="692836"/>
                  </a:lnTo>
                  <a:lnTo>
                    <a:pt x="58358" y="731449"/>
                  </a:lnTo>
                  <a:lnTo>
                    <a:pt x="39052" y="774449"/>
                  </a:lnTo>
                  <a:lnTo>
                    <a:pt x="42123" y="794633"/>
                  </a:lnTo>
                  <a:lnTo>
                    <a:pt x="24133" y="826664"/>
                  </a:lnTo>
                  <a:lnTo>
                    <a:pt x="3510" y="842899"/>
                  </a:lnTo>
                  <a:lnTo>
                    <a:pt x="0" y="870981"/>
                  </a:lnTo>
                  <a:lnTo>
                    <a:pt x="878" y="871420"/>
                  </a:lnTo>
                  <a:lnTo>
                    <a:pt x="119349" y="866593"/>
                  </a:lnTo>
                  <a:lnTo>
                    <a:pt x="126369" y="844654"/>
                  </a:lnTo>
                  <a:lnTo>
                    <a:pt x="148308" y="817450"/>
                  </a:lnTo>
                  <a:lnTo>
                    <a:pt x="167614" y="733643"/>
                  </a:lnTo>
                  <a:lnTo>
                    <a:pt x="241769" y="667825"/>
                  </a:lnTo>
                  <a:lnTo>
                    <a:pt x="268095" y="591477"/>
                  </a:lnTo>
                  <a:lnTo>
                    <a:pt x="284330" y="586651"/>
                  </a:lnTo>
                  <a:lnTo>
                    <a:pt x="302759" y="539262"/>
                  </a:lnTo>
                  <a:lnTo>
                    <a:pt x="346637" y="533119"/>
                  </a:lnTo>
                  <a:lnTo>
                    <a:pt x="365066" y="541018"/>
                  </a:lnTo>
                  <a:lnTo>
                    <a:pt x="388760" y="541018"/>
                  </a:lnTo>
                  <a:lnTo>
                    <a:pt x="405873" y="526977"/>
                  </a:lnTo>
                  <a:lnTo>
                    <a:pt x="437904" y="525221"/>
                  </a:lnTo>
                  <a:lnTo>
                    <a:pt x="437465" y="492313"/>
                  </a:lnTo>
                  <a:lnTo>
                    <a:pt x="437465" y="492313"/>
                  </a:lnTo>
                  <a:lnTo>
                    <a:pt x="445363" y="492313"/>
                  </a:lnTo>
                  <a:lnTo>
                    <a:pt x="446241" y="420791"/>
                  </a:lnTo>
                  <a:lnTo>
                    <a:pt x="530487" y="376036"/>
                  </a:lnTo>
                  <a:lnTo>
                    <a:pt x="582263" y="366821"/>
                  </a:lnTo>
                  <a:lnTo>
                    <a:pt x="624386" y="350586"/>
                  </a:lnTo>
                  <a:lnTo>
                    <a:pt x="644570" y="319872"/>
                  </a:lnTo>
                  <a:lnTo>
                    <a:pt x="705122" y="296177"/>
                  </a:lnTo>
                  <a:lnTo>
                    <a:pt x="707754" y="251422"/>
                  </a:lnTo>
                  <a:lnTo>
                    <a:pt x="737153" y="246156"/>
                  </a:lnTo>
                  <a:lnTo>
                    <a:pt x="760847" y="223779"/>
                  </a:lnTo>
                  <a:lnTo>
                    <a:pt x="827542" y="213687"/>
                  </a:lnTo>
                  <a:lnTo>
                    <a:pt x="837195" y="189992"/>
                  </a:lnTo>
                  <a:lnTo>
                    <a:pt x="823593" y="177268"/>
                  </a:lnTo>
                  <a:lnTo>
                    <a:pt x="806480" y="112767"/>
                  </a:lnTo>
                  <a:lnTo>
                    <a:pt x="803409" y="75909"/>
                  </a:lnTo>
                  <a:lnTo>
                    <a:pt x="784980" y="36419"/>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45" name="Freeform: Shape 44">
              <a:extLst>
                <a:ext uri="{FF2B5EF4-FFF2-40B4-BE49-F238E27FC236}">
                  <a16:creationId xmlns:a16="http://schemas.microsoft.com/office/drawing/2014/main" id="{B0342C79-B64A-349C-04A5-799D5CC2DACB}"/>
                </a:ext>
              </a:extLst>
            </p:cNvPr>
            <p:cNvSpPr/>
            <p:nvPr/>
          </p:nvSpPr>
          <p:spPr>
            <a:xfrm>
              <a:off x="10928372" y="4418660"/>
              <a:ext cx="408944" cy="823153"/>
            </a:xfrm>
            <a:custGeom>
              <a:avLst/>
              <a:gdLst>
                <a:gd name="connsiteX0" fmla="*/ 392271 w 408944"/>
                <a:gd name="connsiteY0" fmla="*/ 91705 h 823153"/>
                <a:gd name="connsiteX1" fmla="*/ 381301 w 408944"/>
                <a:gd name="connsiteY1" fmla="*/ 51776 h 823153"/>
                <a:gd name="connsiteX2" fmla="*/ 368138 w 408944"/>
                <a:gd name="connsiteY2" fmla="*/ 25888 h 823153"/>
                <a:gd name="connsiteX3" fmla="*/ 351025 w 408944"/>
                <a:gd name="connsiteY3" fmla="*/ 0 h 823153"/>
                <a:gd name="connsiteX4" fmla="*/ 332158 w 408944"/>
                <a:gd name="connsiteY4" fmla="*/ 27204 h 823153"/>
                <a:gd name="connsiteX5" fmla="*/ 329086 w 408944"/>
                <a:gd name="connsiteY5" fmla="*/ 63623 h 823153"/>
                <a:gd name="connsiteX6" fmla="*/ 297933 w 408944"/>
                <a:gd name="connsiteY6" fmla="*/ 105746 h 823153"/>
                <a:gd name="connsiteX7" fmla="*/ 275555 w 408944"/>
                <a:gd name="connsiteY7" fmla="*/ 98287 h 823153"/>
                <a:gd name="connsiteX8" fmla="*/ 281259 w 408944"/>
                <a:gd name="connsiteY8" fmla="*/ 124614 h 823153"/>
                <a:gd name="connsiteX9" fmla="*/ 263708 w 408944"/>
                <a:gd name="connsiteY9" fmla="*/ 154890 h 823153"/>
                <a:gd name="connsiteX10" fmla="*/ 218074 w 408944"/>
                <a:gd name="connsiteY10" fmla="*/ 192186 h 823153"/>
                <a:gd name="connsiteX11" fmla="*/ 186043 w 408944"/>
                <a:gd name="connsiteY11" fmla="*/ 226850 h 823153"/>
                <a:gd name="connsiteX12" fmla="*/ 162349 w 408944"/>
                <a:gd name="connsiteY12" fmla="*/ 227727 h 823153"/>
                <a:gd name="connsiteX13" fmla="*/ 142165 w 408944"/>
                <a:gd name="connsiteY13" fmla="*/ 238697 h 823153"/>
                <a:gd name="connsiteX14" fmla="*/ 111889 w 408944"/>
                <a:gd name="connsiteY14" fmla="*/ 250983 h 823153"/>
                <a:gd name="connsiteX15" fmla="*/ 85562 w 408944"/>
                <a:gd name="connsiteY15" fmla="*/ 253616 h 823153"/>
                <a:gd name="connsiteX16" fmla="*/ 75909 w 408944"/>
                <a:gd name="connsiteY16" fmla="*/ 291790 h 823153"/>
                <a:gd name="connsiteX17" fmla="*/ 55286 w 408944"/>
                <a:gd name="connsiteY17" fmla="*/ 326015 h 823153"/>
                <a:gd name="connsiteX18" fmla="*/ 56164 w 408944"/>
                <a:gd name="connsiteY18" fmla="*/ 381740 h 823153"/>
                <a:gd name="connsiteX19" fmla="*/ 63623 w 408944"/>
                <a:gd name="connsiteY19" fmla="*/ 419914 h 823153"/>
                <a:gd name="connsiteX20" fmla="*/ 74154 w 408944"/>
                <a:gd name="connsiteY20" fmla="*/ 448873 h 823153"/>
                <a:gd name="connsiteX21" fmla="*/ 66695 w 408944"/>
                <a:gd name="connsiteY21" fmla="*/ 487486 h 823153"/>
                <a:gd name="connsiteX22" fmla="*/ 38613 w 408944"/>
                <a:gd name="connsiteY22" fmla="*/ 533558 h 823153"/>
                <a:gd name="connsiteX23" fmla="*/ 37296 w 408944"/>
                <a:gd name="connsiteY23" fmla="*/ 553742 h 823153"/>
                <a:gd name="connsiteX24" fmla="*/ 12286 w 408944"/>
                <a:gd name="connsiteY24" fmla="*/ 564273 h 823153"/>
                <a:gd name="connsiteX25" fmla="*/ 0 w 408944"/>
                <a:gd name="connsiteY25" fmla="*/ 608151 h 823153"/>
                <a:gd name="connsiteX26" fmla="*/ 1755 w 408944"/>
                <a:gd name="connsiteY26" fmla="*/ 651590 h 823153"/>
                <a:gd name="connsiteX27" fmla="*/ 16674 w 408944"/>
                <a:gd name="connsiteY27" fmla="*/ 699856 h 823153"/>
                <a:gd name="connsiteX28" fmla="*/ 16235 w 408944"/>
                <a:gd name="connsiteY28" fmla="*/ 753826 h 823153"/>
                <a:gd name="connsiteX29" fmla="*/ 27643 w 408944"/>
                <a:gd name="connsiteY29" fmla="*/ 785857 h 823153"/>
                <a:gd name="connsiteX30" fmla="*/ 67572 w 408944"/>
                <a:gd name="connsiteY30" fmla="*/ 807797 h 823153"/>
                <a:gd name="connsiteX31" fmla="*/ 96093 w 408944"/>
                <a:gd name="connsiteY31" fmla="*/ 823154 h 823153"/>
                <a:gd name="connsiteX32" fmla="*/ 143920 w 408944"/>
                <a:gd name="connsiteY32" fmla="*/ 797705 h 823153"/>
                <a:gd name="connsiteX33" fmla="*/ 187360 w 408944"/>
                <a:gd name="connsiteY33" fmla="*/ 783225 h 823153"/>
                <a:gd name="connsiteX34" fmla="*/ 217197 w 408944"/>
                <a:gd name="connsiteY34" fmla="*/ 712581 h 823153"/>
                <a:gd name="connsiteX35" fmla="*/ 243962 w 408944"/>
                <a:gd name="connsiteY35" fmla="*/ 628335 h 823153"/>
                <a:gd name="connsiteX36" fmla="*/ 284769 w 408944"/>
                <a:gd name="connsiteY36" fmla="*/ 513374 h 823153"/>
                <a:gd name="connsiteX37" fmla="*/ 316800 w 408944"/>
                <a:gd name="connsiteY37" fmla="*/ 429567 h 823153"/>
                <a:gd name="connsiteX38" fmla="*/ 342688 w 408944"/>
                <a:gd name="connsiteY38" fmla="*/ 358923 h 823153"/>
                <a:gd name="connsiteX39" fmla="*/ 349709 w 408944"/>
                <a:gd name="connsiteY39" fmla="*/ 307586 h 823153"/>
                <a:gd name="connsiteX40" fmla="*/ 365066 w 408944"/>
                <a:gd name="connsiteY40" fmla="*/ 293545 h 823153"/>
                <a:gd name="connsiteX41" fmla="*/ 371648 w 408944"/>
                <a:gd name="connsiteY41" fmla="*/ 267657 h 823153"/>
                <a:gd name="connsiteX42" fmla="*/ 364189 w 408944"/>
                <a:gd name="connsiteY42" fmla="*/ 222901 h 823153"/>
                <a:gd name="connsiteX43" fmla="*/ 375597 w 408944"/>
                <a:gd name="connsiteY43" fmla="*/ 204911 h 823153"/>
                <a:gd name="connsiteX44" fmla="*/ 390954 w 408944"/>
                <a:gd name="connsiteY44" fmla="*/ 240452 h 823153"/>
                <a:gd name="connsiteX45" fmla="*/ 401485 w 408944"/>
                <a:gd name="connsiteY45" fmla="*/ 222462 h 823153"/>
                <a:gd name="connsiteX46" fmla="*/ 408944 w 408944"/>
                <a:gd name="connsiteY46" fmla="*/ 193503 h 823153"/>
                <a:gd name="connsiteX47" fmla="*/ 396659 w 408944"/>
                <a:gd name="connsiteY47" fmla="*/ 164982 h 823153"/>
                <a:gd name="connsiteX48" fmla="*/ 392271 w 408944"/>
                <a:gd name="connsiteY48" fmla="*/ 91705 h 82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08944" h="823153">
                  <a:moveTo>
                    <a:pt x="392271" y="91705"/>
                  </a:moveTo>
                  <a:lnTo>
                    <a:pt x="381301" y="51776"/>
                  </a:lnTo>
                  <a:lnTo>
                    <a:pt x="368138" y="25888"/>
                  </a:lnTo>
                  <a:lnTo>
                    <a:pt x="351025" y="0"/>
                  </a:lnTo>
                  <a:lnTo>
                    <a:pt x="332158" y="27204"/>
                  </a:lnTo>
                  <a:lnTo>
                    <a:pt x="329086" y="63623"/>
                  </a:lnTo>
                  <a:lnTo>
                    <a:pt x="297933" y="105746"/>
                  </a:lnTo>
                  <a:lnTo>
                    <a:pt x="275555" y="98287"/>
                  </a:lnTo>
                  <a:lnTo>
                    <a:pt x="281259" y="124614"/>
                  </a:lnTo>
                  <a:lnTo>
                    <a:pt x="263708" y="154890"/>
                  </a:lnTo>
                  <a:lnTo>
                    <a:pt x="218074" y="192186"/>
                  </a:lnTo>
                  <a:lnTo>
                    <a:pt x="186043" y="226850"/>
                  </a:lnTo>
                  <a:lnTo>
                    <a:pt x="162349" y="227727"/>
                  </a:lnTo>
                  <a:lnTo>
                    <a:pt x="142165" y="238697"/>
                  </a:lnTo>
                  <a:lnTo>
                    <a:pt x="111889" y="250983"/>
                  </a:lnTo>
                  <a:lnTo>
                    <a:pt x="85562" y="253616"/>
                  </a:lnTo>
                  <a:lnTo>
                    <a:pt x="75909" y="291790"/>
                  </a:lnTo>
                  <a:lnTo>
                    <a:pt x="55286" y="326015"/>
                  </a:lnTo>
                  <a:lnTo>
                    <a:pt x="56164" y="381740"/>
                  </a:lnTo>
                  <a:lnTo>
                    <a:pt x="63623" y="419914"/>
                  </a:lnTo>
                  <a:lnTo>
                    <a:pt x="74154" y="448873"/>
                  </a:lnTo>
                  <a:lnTo>
                    <a:pt x="66695" y="487486"/>
                  </a:lnTo>
                  <a:lnTo>
                    <a:pt x="38613" y="533558"/>
                  </a:lnTo>
                  <a:lnTo>
                    <a:pt x="37296" y="553742"/>
                  </a:lnTo>
                  <a:lnTo>
                    <a:pt x="12286" y="564273"/>
                  </a:lnTo>
                  <a:lnTo>
                    <a:pt x="0" y="608151"/>
                  </a:lnTo>
                  <a:lnTo>
                    <a:pt x="1755" y="651590"/>
                  </a:lnTo>
                  <a:lnTo>
                    <a:pt x="16674" y="699856"/>
                  </a:lnTo>
                  <a:lnTo>
                    <a:pt x="16235" y="753826"/>
                  </a:lnTo>
                  <a:lnTo>
                    <a:pt x="27643" y="785857"/>
                  </a:lnTo>
                  <a:lnTo>
                    <a:pt x="67572" y="807797"/>
                  </a:lnTo>
                  <a:lnTo>
                    <a:pt x="96093" y="823154"/>
                  </a:lnTo>
                  <a:lnTo>
                    <a:pt x="143920" y="797705"/>
                  </a:lnTo>
                  <a:lnTo>
                    <a:pt x="187360" y="783225"/>
                  </a:lnTo>
                  <a:lnTo>
                    <a:pt x="217197" y="712581"/>
                  </a:lnTo>
                  <a:lnTo>
                    <a:pt x="243962" y="628335"/>
                  </a:lnTo>
                  <a:lnTo>
                    <a:pt x="284769" y="513374"/>
                  </a:lnTo>
                  <a:lnTo>
                    <a:pt x="316800" y="429567"/>
                  </a:lnTo>
                  <a:lnTo>
                    <a:pt x="342688" y="358923"/>
                  </a:lnTo>
                  <a:lnTo>
                    <a:pt x="349709" y="307586"/>
                  </a:lnTo>
                  <a:lnTo>
                    <a:pt x="365066" y="293545"/>
                  </a:lnTo>
                  <a:lnTo>
                    <a:pt x="371648" y="267657"/>
                  </a:lnTo>
                  <a:lnTo>
                    <a:pt x="364189" y="222901"/>
                  </a:lnTo>
                  <a:lnTo>
                    <a:pt x="375597" y="204911"/>
                  </a:lnTo>
                  <a:lnTo>
                    <a:pt x="390954" y="240452"/>
                  </a:lnTo>
                  <a:lnTo>
                    <a:pt x="401485" y="222462"/>
                  </a:lnTo>
                  <a:lnTo>
                    <a:pt x="408944" y="193503"/>
                  </a:lnTo>
                  <a:lnTo>
                    <a:pt x="396659" y="164982"/>
                  </a:lnTo>
                  <a:lnTo>
                    <a:pt x="392271" y="91705"/>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46" name="Freeform: Shape 45">
              <a:extLst>
                <a:ext uri="{FF2B5EF4-FFF2-40B4-BE49-F238E27FC236}">
                  <a16:creationId xmlns:a16="http://schemas.microsoft.com/office/drawing/2014/main" id="{CA1E6A74-0BF6-2566-9E8E-B2047FB6E289}"/>
                </a:ext>
              </a:extLst>
            </p:cNvPr>
            <p:cNvSpPr/>
            <p:nvPr/>
          </p:nvSpPr>
          <p:spPr>
            <a:xfrm>
              <a:off x="8011792" y="2171660"/>
              <a:ext cx="872736" cy="903012"/>
            </a:xfrm>
            <a:custGeom>
              <a:avLst/>
              <a:gdLst>
                <a:gd name="connsiteX0" fmla="*/ 871420 w 872736"/>
                <a:gd name="connsiteY0" fmla="*/ 353219 h 903012"/>
                <a:gd name="connsiteX1" fmla="*/ 813062 w 872736"/>
                <a:gd name="connsiteY1" fmla="*/ 358923 h 903012"/>
                <a:gd name="connsiteX2" fmla="*/ 812184 w 872736"/>
                <a:gd name="connsiteY2" fmla="*/ 320310 h 903012"/>
                <a:gd name="connsiteX3" fmla="*/ 788051 w 872736"/>
                <a:gd name="connsiteY3" fmla="*/ 310657 h 903012"/>
                <a:gd name="connsiteX4" fmla="*/ 755143 w 872736"/>
                <a:gd name="connsiteY4" fmla="*/ 293106 h 903012"/>
                <a:gd name="connsiteX5" fmla="*/ 742418 w 872736"/>
                <a:gd name="connsiteY5" fmla="*/ 265024 h 903012"/>
                <a:gd name="connsiteX6" fmla="*/ 565150 w 872736"/>
                <a:gd name="connsiteY6" fmla="*/ 132512 h 903012"/>
                <a:gd name="connsiteX7" fmla="*/ 389638 w 872736"/>
                <a:gd name="connsiteY7" fmla="*/ 0 h 903012"/>
                <a:gd name="connsiteX8" fmla="*/ 309780 w 872736"/>
                <a:gd name="connsiteY8" fmla="*/ 878 h 903012"/>
                <a:gd name="connsiteX9" fmla="*/ 332158 w 872736"/>
                <a:gd name="connsiteY9" fmla="*/ 262830 h 903012"/>
                <a:gd name="connsiteX10" fmla="*/ 355852 w 872736"/>
                <a:gd name="connsiteY10" fmla="*/ 524783 h 903012"/>
                <a:gd name="connsiteX11" fmla="*/ 364627 w 872736"/>
                <a:gd name="connsiteY11" fmla="*/ 532681 h 903012"/>
                <a:gd name="connsiteX12" fmla="*/ 352780 w 872736"/>
                <a:gd name="connsiteY12" fmla="*/ 574804 h 903012"/>
                <a:gd name="connsiteX13" fmla="*/ 139971 w 872736"/>
                <a:gd name="connsiteY13" fmla="*/ 575681 h 903012"/>
                <a:gd name="connsiteX14" fmla="*/ 131634 w 872736"/>
                <a:gd name="connsiteY14" fmla="*/ 589283 h 903012"/>
                <a:gd name="connsiteX15" fmla="*/ 111450 w 872736"/>
                <a:gd name="connsiteY15" fmla="*/ 585334 h 903012"/>
                <a:gd name="connsiteX16" fmla="*/ 81175 w 872736"/>
                <a:gd name="connsiteY16" fmla="*/ 597182 h 903012"/>
                <a:gd name="connsiteX17" fmla="*/ 44317 w 872736"/>
                <a:gd name="connsiteY17" fmla="*/ 580508 h 903012"/>
                <a:gd name="connsiteX18" fmla="*/ 27643 w 872736"/>
                <a:gd name="connsiteY18" fmla="*/ 581824 h 903012"/>
                <a:gd name="connsiteX19" fmla="*/ 17990 w 872736"/>
                <a:gd name="connsiteY19" fmla="*/ 617804 h 903012"/>
                <a:gd name="connsiteX20" fmla="*/ 0 w 872736"/>
                <a:gd name="connsiteY20" fmla="*/ 628774 h 903012"/>
                <a:gd name="connsiteX21" fmla="*/ 1755 w 872736"/>
                <a:gd name="connsiteY21" fmla="*/ 666509 h 903012"/>
                <a:gd name="connsiteX22" fmla="*/ 11847 w 872736"/>
                <a:gd name="connsiteY22" fmla="*/ 701173 h 903012"/>
                <a:gd name="connsiteX23" fmla="*/ 31592 w 872736"/>
                <a:gd name="connsiteY23" fmla="*/ 718285 h 903012"/>
                <a:gd name="connsiteX24" fmla="*/ 35980 w 872736"/>
                <a:gd name="connsiteY24" fmla="*/ 741541 h 903012"/>
                <a:gd name="connsiteX25" fmla="*/ 33347 w 872736"/>
                <a:gd name="connsiteY25" fmla="*/ 760847 h 903012"/>
                <a:gd name="connsiteX26" fmla="*/ 35980 w 872736"/>
                <a:gd name="connsiteY26" fmla="*/ 782786 h 903012"/>
                <a:gd name="connsiteX27" fmla="*/ 44756 w 872736"/>
                <a:gd name="connsiteY27" fmla="*/ 782786 h 903012"/>
                <a:gd name="connsiteX28" fmla="*/ 58797 w 872736"/>
                <a:gd name="connsiteY28" fmla="*/ 774888 h 903012"/>
                <a:gd name="connsiteX29" fmla="*/ 67572 w 872736"/>
                <a:gd name="connsiteY29" fmla="*/ 776643 h 903012"/>
                <a:gd name="connsiteX30" fmla="*/ 82052 w 872736"/>
                <a:gd name="connsiteY30" fmla="*/ 792000 h 903012"/>
                <a:gd name="connsiteX31" fmla="*/ 104869 w 872736"/>
                <a:gd name="connsiteY31" fmla="*/ 796827 h 903012"/>
                <a:gd name="connsiteX32" fmla="*/ 119349 w 872736"/>
                <a:gd name="connsiteY32" fmla="*/ 783664 h 903012"/>
                <a:gd name="connsiteX33" fmla="*/ 136900 w 872736"/>
                <a:gd name="connsiteY33" fmla="*/ 775766 h 903012"/>
                <a:gd name="connsiteX34" fmla="*/ 149624 w 872736"/>
                <a:gd name="connsiteY34" fmla="*/ 767429 h 903012"/>
                <a:gd name="connsiteX35" fmla="*/ 160155 w 872736"/>
                <a:gd name="connsiteY35" fmla="*/ 768745 h 903012"/>
                <a:gd name="connsiteX36" fmla="*/ 172002 w 872736"/>
                <a:gd name="connsiteY36" fmla="*/ 782347 h 903012"/>
                <a:gd name="connsiteX37" fmla="*/ 178145 w 872736"/>
                <a:gd name="connsiteY37" fmla="*/ 799021 h 903012"/>
                <a:gd name="connsiteX38" fmla="*/ 200084 w 872736"/>
                <a:gd name="connsiteY38" fmla="*/ 824470 h 903012"/>
                <a:gd name="connsiteX39" fmla="*/ 189115 w 872736"/>
                <a:gd name="connsiteY39" fmla="*/ 839828 h 903012"/>
                <a:gd name="connsiteX40" fmla="*/ 186482 w 872736"/>
                <a:gd name="connsiteY40" fmla="*/ 859573 h 903012"/>
                <a:gd name="connsiteX41" fmla="*/ 197890 w 872736"/>
                <a:gd name="connsiteY41" fmla="*/ 853869 h 903012"/>
                <a:gd name="connsiteX42" fmla="*/ 204911 w 872736"/>
                <a:gd name="connsiteY42" fmla="*/ 860889 h 903012"/>
                <a:gd name="connsiteX43" fmla="*/ 201839 w 872736"/>
                <a:gd name="connsiteY43" fmla="*/ 878879 h 903012"/>
                <a:gd name="connsiteX44" fmla="*/ 218074 w 872736"/>
                <a:gd name="connsiteY44" fmla="*/ 896430 h 903012"/>
                <a:gd name="connsiteX45" fmla="*/ 225095 w 872736"/>
                <a:gd name="connsiteY45" fmla="*/ 890726 h 903012"/>
                <a:gd name="connsiteX46" fmla="*/ 239575 w 872736"/>
                <a:gd name="connsiteY46" fmla="*/ 899941 h 903012"/>
                <a:gd name="connsiteX47" fmla="*/ 280820 w 872736"/>
                <a:gd name="connsiteY47" fmla="*/ 900379 h 903012"/>
                <a:gd name="connsiteX48" fmla="*/ 290912 w 872736"/>
                <a:gd name="connsiteY48" fmla="*/ 882828 h 903012"/>
                <a:gd name="connsiteX49" fmla="*/ 300126 w 872736"/>
                <a:gd name="connsiteY49" fmla="*/ 884145 h 903012"/>
                <a:gd name="connsiteX50" fmla="*/ 315484 w 872736"/>
                <a:gd name="connsiteY50" fmla="*/ 877124 h 903012"/>
                <a:gd name="connsiteX51" fmla="*/ 323382 w 872736"/>
                <a:gd name="connsiteY51" fmla="*/ 903012 h 903012"/>
                <a:gd name="connsiteX52" fmla="*/ 336107 w 872736"/>
                <a:gd name="connsiteY52" fmla="*/ 895553 h 903012"/>
                <a:gd name="connsiteX53" fmla="*/ 358046 w 872736"/>
                <a:gd name="connsiteY53" fmla="*/ 886338 h 903012"/>
                <a:gd name="connsiteX54" fmla="*/ 354535 w 872736"/>
                <a:gd name="connsiteY54" fmla="*/ 851236 h 903012"/>
                <a:gd name="connsiteX55" fmla="*/ 369454 w 872736"/>
                <a:gd name="connsiteY55" fmla="*/ 825348 h 903012"/>
                <a:gd name="connsiteX56" fmla="*/ 368138 w 872736"/>
                <a:gd name="connsiteY56" fmla="*/ 804725 h 903012"/>
                <a:gd name="connsiteX57" fmla="*/ 410699 w 872736"/>
                <a:gd name="connsiteY57" fmla="*/ 754704 h 903012"/>
                <a:gd name="connsiteX58" fmla="*/ 418597 w 872736"/>
                <a:gd name="connsiteY58" fmla="*/ 713020 h 903012"/>
                <a:gd name="connsiteX59" fmla="*/ 433516 w 872736"/>
                <a:gd name="connsiteY59" fmla="*/ 698101 h 903012"/>
                <a:gd name="connsiteX60" fmla="*/ 458965 w 872736"/>
                <a:gd name="connsiteY60" fmla="*/ 706438 h 903012"/>
                <a:gd name="connsiteX61" fmla="*/ 481343 w 872736"/>
                <a:gd name="connsiteY61" fmla="*/ 694152 h 903012"/>
                <a:gd name="connsiteX62" fmla="*/ 488803 w 872736"/>
                <a:gd name="connsiteY62" fmla="*/ 678356 h 903012"/>
                <a:gd name="connsiteX63" fmla="*/ 530048 w 872736"/>
                <a:gd name="connsiteY63" fmla="*/ 651152 h 903012"/>
                <a:gd name="connsiteX64" fmla="*/ 540140 w 872736"/>
                <a:gd name="connsiteY64" fmla="*/ 632284 h 903012"/>
                <a:gd name="connsiteX65" fmla="*/ 589722 w 872736"/>
                <a:gd name="connsiteY65" fmla="*/ 606835 h 903012"/>
                <a:gd name="connsiteX66" fmla="*/ 619121 w 872736"/>
                <a:gd name="connsiteY66" fmla="*/ 598498 h 903012"/>
                <a:gd name="connsiteX67" fmla="*/ 632284 w 872736"/>
                <a:gd name="connsiteY67" fmla="*/ 609906 h 903012"/>
                <a:gd name="connsiteX68" fmla="*/ 666509 w 872736"/>
                <a:gd name="connsiteY68" fmla="*/ 609906 h 903012"/>
                <a:gd name="connsiteX69" fmla="*/ 700295 w 872736"/>
                <a:gd name="connsiteY69" fmla="*/ 607274 h 903012"/>
                <a:gd name="connsiteX70" fmla="*/ 720040 w 872736"/>
                <a:gd name="connsiteY70" fmla="*/ 585773 h 903012"/>
                <a:gd name="connsiteX71" fmla="*/ 792439 w 872736"/>
                <a:gd name="connsiteY71" fmla="*/ 580508 h 903012"/>
                <a:gd name="connsiteX72" fmla="*/ 839389 w 872736"/>
                <a:gd name="connsiteY72" fmla="*/ 570855 h 903012"/>
                <a:gd name="connsiteX73" fmla="*/ 843777 w 872736"/>
                <a:gd name="connsiteY73" fmla="*/ 533558 h 903012"/>
                <a:gd name="connsiteX74" fmla="*/ 872736 w 872736"/>
                <a:gd name="connsiteY74" fmla="*/ 493190 h 903012"/>
                <a:gd name="connsiteX75" fmla="*/ 871420 w 872736"/>
                <a:gd name="connsiteY75" fmla="*/ 353219 h 90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872736" h="903012">
                  <a:moveTo>
                    <a:pt x="871420" y="353219"/>
                  </a:moveTo>
                  <a:lnTo>
                    <a:pt x="813062" y="358923"/>
                  </a:lnTo>
                  <a:lnTo>
                    <a:pt x="812184" y="320310"/>
                  </a:lnTo>
                  <a:lnTo>
                    <a:pt x="788051" y="310657"/>
                  </a:lnTo>
                  <a:lnTo>
                    <a:pt x="755143" y="293106"/>
                  </a:lnTo>
                  <a:lnTo>
                    <a:pt x="742418" y="265024"/>
                  </a:lnTo>
                  <a:lnTo>
                    <a:pt x="565150" y="132512"/>
                  </a:lnTo>
                  <a:lnTo>
                    <a:pt x="389638" y="0"/>
                  </a:lnTo>
                  <a:lnTo>
                    <a:pt x="309780" y="878"/>
                  </a:lnTo>
                  <a:lnTo>
                    <a:pt x="332158" y="262830"/>
                  </a:lnTo>
                  <a:lnTo>
                    <a:pt x="355852" y="524783"/>
                  </a:lnTo>
                  <a:lnTo>
                    <a:pt x="364627" y="532681"/>
                  </a:lnTo>
                  <a:lnTo>
                    <a:pt x="352780" y="574804"/>
                  </a:lnTo>
                  <a:lnTo>
                    <a:pt x="139971" y="575681"/>
                  </a:lnTo>
                  <a:lnTo>
                    <a:pt x="131634" y="589283"/>
                  </a:lnTo>
                  <a:lnTo>
                    <a:pt x="111450" y="585334"/>
                  </a:lnTo>
                  <a:lnTo>
                    <a:pt x="81175" y="597182"/>
                  </a:lnTo>
                  <a:lnTo>
                    <a:pt x="44317" y="580508"/>
                  </a:lnTo>
                  <a:lnTo>
                    <a:pt x="27643" y="581824"/>
                  </a:lnTo>
                  <a:lnTo>
                    <a:pt x="17990" y="617804"/>
                  </a:lnTo>
                  <a:lnTo>
                    <a:pt x="0" y="628774"/>
                  </a:lnTo>
                  <a:lnTo>
                    <a:pt x="1755" y="666509"/>
                  </a:lnTo>
                  <a:lnTo>
                    <a:pt x="11847" y="701173"/>
                  </a:lnTo>
                  <a:lnTo>
                    <a:pt x="31592" y="718285"/>
                  </a:lnTo>
                  <a:lnTo>
                    <a:pt x="35980" y="741541"/>
                  </a:lnTo>
                  <a:lnTo>
                    <a:pt x="33347" y="760847"/>
                  </a:lnTo>
                  <a:lnTo>
                    <a:pt x="35980" y="782786"/>
                  </a:lnTo>
                  <a:lnTo>
                    <a:pt x="44756" y="782786"/>
                  </a:lnTo>
                  <a:lnTo>
                    <a:pt x="58797" y="774888"/>
                  </a:lnTo>
                  <a:lnTo>
                    <a:pt x="67572" y="776643"/>
                  </a:lnTo>
                  <a:lnTo>
                    <a:pt x="82052" y="792000"/>
                  </a:lnTo>
                  <a:lnTo>
                    <a:pt x="104869" y="796827"/>
                  </a:lnTo>
                  <a:lnTo>
                    <a:pt x="119349" y="783664"/>
                  </a:lnTo>
                  <a:lnTo>
                    <a:pt x="136900" y="775766"/>
                  </a:lnTo>
                  <a:lnTo>
                    <a:pt x="149624" y="767429"/>
                  </a:lnTo>
                  <a:lnTo>
                    <a:pt x="160155" y="768745"/>
                  </a:lnTo>
                  <a:lnTo>
                    <a:pt x="172002" y="782347"/>
                  </a:lnTo>
                  <a:lnTo>
                    <a:pt x="178145" y="799021"/>
                  </a:lnTo>
                  <a:lnTo>
                    <a:pt x="200084" y="824470"/>
                  </a:lnTo>
                  <a:lnTo>
                    <a:pt x="189115" y="839828"/>
                  </a:lnTo>
                  <a:lnTo>
                    <a:pt x="186482" y="859573"/>
                  </a:lnTo>
                  <a:lnTo>
                    <a:pt x="197890" y="853869"/>
                  </a:lnTo>
                  <a:lnTo>
                    <a:pt x="204911" y="860889"/>
                  </a:lnTo>
                  <a:lnTo>
                    <a:pt x="201839" y="878879"/>
                  </a:lnTo>
                  <a:lnTo>
                    <a:pt x="218074" y="896430"/>
                  </a:lnTo>
                  <a:lnTo>
                    <a:pt x="225095" y="890726"/>
                  </a:lnTo>
                  <a:lnTo>
                    <a:pt x="239575" y="899941"/>
                  </a:lnTo>
                  <a:lnTo>
                    <a:pt x="280820" y="900379"/>
                  </a:lnTo>
                  <a:lnTo>
                    <a:pt x="290912" y="882828"/>
                  </a:lnTo>
                  <a:lnTo>
                    <a:pt x="300126" y="884145"/>
                  </a:lnTo>
                  <a:lnTo>
                    <a:pt x="315484" y="877124"/>
                  </a:lnTo>
                  <a:lnTo>
                    <a:pt x="323382" y="903012"/>
                  </a:lnTo>
                  <a:lnTo>
                    <a:pt x="336107" y="895553"/>
                  </a:lnTo>
                  <a:lnTo>
                    <a:pt x="358046" y="886338"/>
                  </a:lnTo>
                  <a:lnTo>
                    <a:pt x="354535" y="851236"/>
                  </a:lnTo>
                  <a:lnTo>
                    <a:pt x="369454" y="825348"/>
                  </a:lnTo>
                  <a:lnTo>
                    <a:pt x="368138" y="804725"/>
                  </a:lnTo>
                  <a:lnTo>
                    <a:pt x="410699" y="754704"/>
                  </a:lnTo>
                  <a:lnTo>
                    <a:pt x="418597" y="713020"/>
                  </a:lnTo>
                  <a:lnTo>
                    <a:pt x="433516" y="698101"/>
                  </a:lnTo>
                  <a:lnTo>
                    <a:pt x="458965" y="706438"/>
                  </a:lnTo>
                  <a:lnTo>
                    <a:pt x="481343" y="694152"/>
                  </a:lnTo>
                  <a:lnTo>
                    <a:pt x="488803" y="678356"/>
                  </a:lnTo>
                  <a:lnTo>
                    <a:pt x="530048" y="651152"/>
                  </a:lnTo>
                  <a:lnTo>
                    <a:pt x="540140" y="632284"/>
                  </a:lnTo>
                  <a:lnTo>
                    <a:pt x="589722" y="606835"/>
                  </a:lnTo>
                  <a:lnTo>
                    <a:pt x="619121" y="598498"/>
                  </a:lnTo>
                  <a:lnTo>
                    <a:pt x="632284" y="609906"/>
                  </a:lnTo>
                  <a:lnTo>
                    <a:pt x="666509" y="609906"/>
                  </a:lnTo>
                  <a:lnTo>
                    <a:pt x="700295" y="607274"/>
                  </a:lnTo>
                  <a:lnTo>
                    <a:pt x="720040" y="585773"/>
                  </a:lnTo>
                  <a:lnTo>
                    <a:pt x="792439" y="580508"/>
                  </a:lnTo>
                  <a:lnTo>
                    <a:pt x="839389" y="570855"/>
                  </a:lnTo>
                  <a:lnTo>
                    <a:pt x="843777" y="533558"/>
                  </a:lnTo>
                  <a:lnTo>
                    <a:pt x="872736" y="493190"/>
                  </a:lnTo>
                  <a:lnTo>
                    <a:pt x="871420" y="353219"/>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47" name="Freeform: Shape 46">
              <a:extLst>
                <a:ext uri="{FF2B5EF4-FFF2-40B4-BE49-F238E27FC236}">
                  <a16:creationId xmlns:a16="http://schemas.microsoft.com/office/drawing/2014/main" id="{50A06D59-EF99-4CC6-0640-4AF0A815A3E3}"/>
                </a:ext>
              </a:extLst>
            </p:cNvPr>
            <p:cNvSpPr/>
            <p:nvPr/>
          </p:nvSpPr>
          <p:spPr>
            <a:xfrm>
              <a:off x="10260986" y="4313791"/>
              <a:ext cx="562956" cy="997350"/>
            </a:xfrm>
            <a:custGeom>
              <a:avLst/>
              <a:gdLst>
                <a:gd name="connsiteX0" fmla="*/ 556375 w 562956"/>
                <a:gd name="connsiteY0" fmla="*/ 27205 h 997350"/>
                <a:gd name="connsiteX1" fmla="*/ 548915 w 562956"/>
                <a:gd name="connsiteY1" fmla="*/ 0 h 997350"/>
                <a:gd name="connsiteX2" fmla="*/ 548915 w 562956"/>
                <a:gd name="connsiteY2" fmla="*/ 0 h 997350"/>
                <a:gd name="connsiteX3" fmla="*/ 548915 w 562956"/>
                <a:gd name="connsiteY3" fmla="*/ 0 h 997350"/>
                <a:gd name="connsiteX4" fmla="*/ 505037 w 562956"/>
                <a:gd name="connsiteY4" fmla="*/ 35541 h 997350"/>
                <a:gd name="connsiteX5" fmla="*/ 446240 w 562956"/>
                <a:gd name="connsiteY5" fmla="*/ 58797 h 997350"/>
                <a:gd name="connsiteX6" fmla="*/ 414209 w 562956"/>
                <a:gd name="connsiteY6" fmla="*/ 57919 h 997350"/>
                <a:gd name="connsiteX7" fmla="*/ 394464 w 562956"/>
                <a:gd name="connsiteY7" fmla="*/ 76348 h 997350"/>
                <a:gd name="connsiteX8" fmla="*/ 357607 w 562956"/>
                <a:gd name="connsiteY8" fmla="*/ 77664 h 997350"/>
                <a:gd name="connsiteX9" fmla="*/ 343127 w 562956"/>
                <a:gd name="connsiteY9" fmla="*/ 85562 h 997350"/>
                <a:gd name="connsiteX10" fmla="*/ 279942 w 562956"/>
                <a:gd name="connsiteY10" fmla="*/ 68450 h 997350"/>
                <a:gd name="connsiteX11" fmla="*/ 259320 w 562956"/>
                <a:gd name="connsiteY11" fmla="*/ 70644 h 997350"/>
                <a:gd name="connsiteX12" fmla="*/ 244840 w 562956"/>
                <a:gd name="connsiteY12" fmla="*/ 128124 h 997350"/>
                <a:gd name="connsiteX13" fmla="*/ 250983 w 562956"/>
                <a:gd name="connsiteY13" fmla="*/ 197452 h 997350"/>
                <a:gd name="connsiteX14" fmla="*/ 254054 w 562956"/>
                <a:gd name="connsiteY14" fmla="*/ 197452 h 997350"/>
                <a:gd name="connsiteX15" fmla="*/ 272483 w 562956"/>
                <a:gd name="connsiteY15" fmla="*/ 216758 h 997350"/>
                <a:gd name="connsiteX16" fmla="*/ 292667 w 562956"/>
                <a:gd name="connsiteY16" fmla="*/ 260636 h 997350"/>
                <a:gd name="connsiteX17" fmla="*/ 293984 w 562956"/>
                <a:gd name="connsiteY17" fmla="*/ 338739 h 997350"/>
                <a:gd name="connsiteX18" fmla="*/ 270289 w 562956"/>
                <a:gd name="connsiteY18" fmla="*/ 351903 h 997350"/>
                <a:gd name="connsiteX19" fmla="*/ 252299 w 562956"/>
                <a:gd name="connsiteY19" fmla="*/ 394026 h 997350"/>
                <a:gd name="connsiteX20" fmla="*/ 219391 w 562956"/>
                <a:gd name="connsiteY20" fmla="*/ 356291 h 997350"/>
                <a:gd name="connsiteX21" fmla="*/ 217197 w 562956"/>
                <a:gd name="connsiteY21" fmla="*/ 313729 h 997350"/>
                <a:gd name="connsiteX22" fmla="*/ 229921 w 562956"/>
                <a:gd name="connsiteY22" fmla="*/ 285208 h 997350"/>
                <a:gd name="connsiteX23" fmla="*/ 227727 w 562956"/>
                <a:gd name="connsiteY23" fmla="*/ 261075 h 997350"/>
                <a:gd name="connsiteX24" fmla="*/ 207105 w 562956"/>
                <a:gd name="connsiteY24" fmla="*/ 245718 h 997350"/>
                <a:gd name="connsiteX25" fmla="*/ 192625 w 562956"/>
                <a:gd name="connsiteY25" fmla="*/ 250983 h 997350"/>
                <a:gd name="connsiteX26" fmla="*/ 162788 w 562956"/>
                <a:gd name="connsiteY26" fmla="*/ 222023 h 997350"/>
                <a:gd name="connsiteX27" fmla="*/ 0 w 562956"/>
                <a:gd name="connsiteY27" fmla="*/ 272044 h 997350"/>
                <a:gd name="connsiteX28" fmla="*/ 3510 w 562956"/>
                <a:gd name="connsiteY28" fmla="*/ 315484 h 997350"/>
                <a:gd name="connsiteX29" fmla="*/ 6143 w 562956"/>
                <a:gd name="connsiteY29" fmla="*/ 337862 h 997350"/>
                <a:gd name="connsiteX30" fmla="*/ 50021 w 562956"/>
                <a:gd name="connsiteY30" fmla="*/ 336545 h 997350"/>
                <a:gd name="connsiteX31" fmla="*/ 74154 w 562956"/>
                <a:gd name="connsiteY31" fmla="*/ 349709 h 997350"/>
                <a:gd name="connsiteX32" fmla="*/ 85123 w 562956"/>
                <a:gd name="connsiteY32" fmla="*/ 364627 h 997350"/>
                <a:gd name="connsiteX33" fmla="*/ 110134 w 562956"/>
                <a:gd name="connsiteY33" fmla="*/ 369015 h 997350"/>
                <a:gd name="connsiteX34" fmla="*/ 136900 w 562956"/>
                <a:gd name="connsiteY34" fmla="*/ 388322 h 997350"/>
                <a:gd name="connsiteX35" fmla="*/ 133389 w 562956"/>
                <a:gd name="connsiteY35" fmla="*/ 465108 h 997350"/>
                <a:gd name="connsiteX36" fmla="*/ 121104 w 562956"/>
                <a:gd name="connsiteY36" fmla="*/ 507231 h 997350"/>
                <a:gd name="connsiteX37" fmla="*/ 116716 w 562956"/>
                <a:gd name="connsiteY37" fmla="*/ 552865 h 997350"/>
                <a:gd name="connsiteX38" fmla="*/ 124175 w 562956"/>
                <a:gd name="connsiteY38" fmla="*/ 570855 h 997350"/>
                <a:gd name="connsiteX39" fmla="*/ 116716 w 562956"/>
                <a:gd name="connsiteY39" fmla="*/ 606396 h 997350"/>
                <a:gd name="connsiteX40" fmla="*/ 108379 w 562956"/>
                <a:gd name="connsiteY40" fmla="*/ 612100 h 997350"/>
                <a:gd name="connsiteX41" fmla="*/ 92583 w 562956"/>
                <a:gd name="connsiteY41" fmla="*/ 655540 h 997350"/>
                <a:gd name="connsiteX42" fmla="*/ 33786 w 562956"/>
                <a:gd name="connsiteY42" fmla="*/ 724428 h 997350"/>
                <a:gd name="connsiteX43" fmla="*/ 54409 w 562956"/>
                <a:gd name="connsiteY43" fmla="*/ 809990 h 997350"/>
                <a:gd name="connsiteX44" fmla="*/ 65378 w 562956"/>
                <a:gd name="connsiteY44" fmla="*/ 853430 h 997350"/>
                <a:gd name="connsiteX45" fmla="*/ 52215 w 562956"/>
                <a:gd name="connsiteY45" fmla="*/ 921002 h 997350"/>
                <a:gd name="connsiteX46" fmla="*/ 55286 w 562956"/>
                <a:gd name="connsiteY46" fmla="*/ 942941 h 997350"/>
                <a:gd name="connsiteX47" fmla="*/ 60990 w 562956"/>
                <a:gd name="connsiteY47" fmla="*/ 970146 h 997350"/>
                <a:gd name="connsiteX48" fmla="*/ 63623 w 562956"/>
                <a:gd name="connsiteY48" fmla="*/ 996911 h 997350"/>
                <a:gd name="connsiteX49" fmla="*/ 103114 w 562956"/>
                <a:gd name="connsiteY49" fmla="*/ 997350 h 997350"/>
                <a:gd name="connsiteX50" fmla="*/ 109695 w 562956"/>
                <a:gd name="connsiteY50" fmla="*/ 965319 h 997350"/>
                <a:gd name="connsiteX51" fmla="*/ 96971 w 562956"/>
                <a:gd name="connsiteY51" fmla="*/ 961370 h 997350"/>
                <a:gd name="connsiteX52" fmla="*/ 94338 w 562956"/>
                <a:gd name="connsiteY52" fmla="*/ 935921 h 997350"/>
                <a:gd name="connsiteX53" fmla="*/ 118471 w 562956"/>
                <a:gd name="connsiteY53" fmla="*/ 913104 h 997350"/>
                <a:gd name="connsiteX54" fmla="*/ 183411 w 562956"/>
                <a:gd name="connsiteY54" fmla="*/ 880195 h 997350"/>
                <a:gd name="connsiteX55" fmla="*/ 227727 w 562956"/>
                <a:gd name="connsiteY55" fmla="*/ 860012 h 997350"/>
                <a:gd name="connsiteX56" fmla="*/ 250983 w 562956"/>
                <a:gd name="connsiteY56" fmla="*/ 838073 h 997350"/>
                <a:gd name="connsiteX57" fmla="*/ 260197 w 562956"/>
                <a:gd name="connsiteY57" fmla="*/ 813062 h 997350"/>
                <a:gd name="connsiteX58" fmla="*/ 248350 w 562956"/>
                <a:gd name="connsiteY58" fmla="*/ 802531 h 997350"/>
                <a:gd name="connsiteX59" fmla="*/ 258881 w 562956"/>
                <a:gd name="connsiteY59" fmla="*/ 774449 h 997350"/>
                <a:gd name="connsiteX60" fmla="*/ 263708 w 562956"/>
                <a:gd name="connsiteY60" fmla="*/ 714775 h 997350"/>
                <a:gd name="connsiteX61" fmla="*/ 254054 w 562956"/>
                <a:gd name="connsiteY61" fmla="*/ 717846 h 997350"/>
                <a:gd name="connsiteX62" fmla="*/ 254493 w 562956"/>
                <a:gd name="connsiteY62" fmla="*/ 699856 h 997350"/>
                <a:gd name="connsiteX63" fmla="*/ 246156 w 562956"/>
                <a:gd name="connsiteY63" fmla="*/ 664315 h 997350"/>
                <a:gd name="connsiteX64" fmla="*/ 223340 w 562956"/>
                <a:gd name="connsiteY64" fmla="*/ 618243 h 997350"/>
                <a:gd name="connsiteX65" fmla="*/ 230360 w 562956"/>
                <a:gd name="connsiteY65" fmla="*/ 574804 h 997350"/>
                <a:gd name="connsiteX66" fmla="*/ 252738 w 562956"/>
                <a:gd name="connsiteY66" fmla="*/ 560763 h 997350"/>
                <a:gd name="connsiteX67" fmla="*/ 291790 w 562956"/>
                <a:gd name="connsiteY67" fmla="*/ 517762 h 997350"/>
                <a:gd name="connsiteX68" fmla="*/ 312412 w 562956"/>
                <a:gd name="connsiteY68" fmla="*/ 506793 h 997350"/>
                <a:gd name="connsiteX69" fmla="*/ 375597 w 562956"/>
                <a:gd name="connsiteY69" fmla="*/ 441414 h 997350"/>
                <a:gd name="connsiteX70" fmla="*/ 437026 w 562956"/>
                <a:gd name="connsiteY70" fmla="*/ 412016 h 997350"/>
                <a:gd name="connsiteX71" fmla="*/ 486608 w 562956"/>
                <a:gd name="connsiteY71" fmla="*/ 388760 h 997350"/>
                <a:gd name="connsiteX72" fmla="*/ 522150 w 562956"/>
                <a:gd name="connsiteY72" fmla="*/ 351464 h 997350"/>
                <a:gd name="connsiteX73" fmla="*/ 544966 w 562956"/>
                <a:gd name="connsiteY73" fmla="*/ 309341 h 997350"/>
                <a:gd name="connsiteX74" fmla="*/ 562957 w 562956"/>
                <a:gd name="connsiteY74" fmla="*/ 265901 h 997350"/>
                <a:gd name="connsiteX75" fmla="*/ 555059 w 562956"/>
                <a:gd name="connsiteY75" fmla="*/ 236064 h 997350"/>
                <a:gd name="connsiteX76" fmla="*/ 556813 w 562956"/>
                <a:gd name="connsiteY76" fmla="*/ 141288 h 997350"/>
                <a:gd name="connsiteX77" fmla="*/ 552426 w 562956"/>
                <a:gd name="connsiteY77" fmla="*/ 87756 h 997350"/>
                <a:gd name="connsiteX78" fmla="*/ 556375 w 562956"/>
                <a:gd name="connsiteY78" fmla="*/ 27205 h 99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62956" h="997350">
                  <a:moveTo>
                    <a:pt x="556375" y="27205"/>
                  </a:moveTo>
                  <a:lnTo>
                    <a:pt x="548915" y="0"/>
                  </a:lnTo>
                  <a:lnTo>
                    <a:pt x="548915" y="0"/>
                  </a:lnTo>
                  <a:lnTo>
                    <a:pt x="548915" y="0"/>
                  </a:lnTo>
                  <a:lnTo>
                    <a:pt x="505037" y="35541"/>
                  </a:lnTo>
                  <a:lnTo>
                    <a:pt x="446240" y="58797"/>
                  </a:lnTo>
                  <a:lnTo>
                    <a:pt x="414209" y="57919"/>
                  </a:lnTo>
                  <a:lnTo>
                    <a:pt x="394464" y="76348"/>
                  </a:lnTo>
                  <a:lnTo>
                    <a:pt x="357607" y="77664"/>
                  </a:lnTo>
                  <a:lnTo>
                    <a:pt x="343127" y="85562"/>
                  </a:lnTo>
                  <a:lnTo>
                    <a:pt x="279942" y="68450"/>
                  </a:lnTo>
                  <a:lnTo>
                    <a:pt x="259320" y="70644"/>
                  </a:lnTo>
                  <a:lnTo>
                    <a:pt x="244840" y="128124"/>
                  </a:lnTo>
                  <a:lnTo>
                    <a:pt x="250983" y="197452"/>
                  </a:lnTo>
                  <a:lnTo>
                    <a:pt x="254054" y="197452"/>
                  </a:lnTo>
                  <a:lnTo>
                    <a:pt x="272483" y="216758"/>
                  </a:lnTo>
                  <a:lnTo>
                    <a:pt x="292667" y="260636"/>
                  </a:lnTo>
                  <a:lnTo>
                    <a:pt x="293984" y="338739"/>
                  </a:lnTo>
                  <a:lnTo>
                    <a:pt x="270289" y="351903"/>
                  </a:lnTo>
                  <a:lnTo>
                    <a:pt x="252299" y="394026"/>
                  </a:lnTo>
                  <a:lnTo>
                    <a:pt x="219391" y="356291"/>
                  </a:lnTo>
                  <a:lnTo>
                    <a:pt x="217197" y="313729"/>
                  </a:lnTo>
                  <a:lnTo>
                    <a:pt x="229921" y="285208"/>
                  </a:lnTo>
                  <a:lnTo>
                    <a:pt x="227727" y="261075"/>
                  </a:lnTo>
                  <a:lnTo>
                    <a:pt x="207105" y="245718"/>
                  </a:lnTo>
                  <a:lnTo>
                    <a:pt x="192625" y="250983"/>
                  </a:lnTo>
                  <a:lnTo>
                    <a:pt x="162788" y="222023"/>
                  </a:lnTo>
                  <a:lnTo>
                    <a:pt x="0" y="272044"/>
                  </a:lnTo>
                  <a:lnTo>
                    <a:pt x="3510" y="315484"/>
                  </a:lnTo>
                  <a:lnTo>
                    <a:pt x="6143" y="337862"/>
                  </a:lnTo>
                  <a:lnTo>
                    <a:pt x="50021" y="336545"/>
                  </a:lnTo>
                  <a:lnTo>
                    <a:pt x="74154" y="349709"/>
                  </a:lnTo>
                  <a:lnTo>
                    <a:pt x="85123" y="364627"/>
                  </a:lnTo>
                  <a:lnTo>
                    <a:pt x="110134" y="369015"/>
                  </a:lnTo>
                  <a:lnTo>
                    <a:pt x="136900" y="388322"/>
                  </a:lnTo>
                  <a:lnTo>
                    <a:pt x="133389" y="465108"/>
                  </a:lnTo>
                  <a:lnTo>
                    <a:pt x="121104" y="507231"/>
                  </a:lnTo>
                  <a:lnTo>
                    <a:pt x="116716" y="552865"/>
                  </a:lnTo>
                  <a:lnTo>
                    <a:pt x="124175" y="570855"/>
                  </a:lnTo>
                  <a:lnTo>
                    <a:pt x="116716" y="606396"/>
                  </a:lnTo>
                  <a:lnTo>
                    <a:pt x="108379" y="612100"/>
                  </a:lnTo>
                  <a:lnTo>
                    <a:pt x="92583" y="655540"/>
                  </a:lnTo>
                  <a:lnTo>
                    <a:pt x="33786" y="724428"/>
                  </a:lnTo>
                  <a:lnTo>
                    <a:pt x="54409" y="809990"/>
                  </a:lnTo>
                  <a:lnTo>
                    <a:pt x="65378" y="853430"/>
                  </a:lnTo>
                  <a:lnTo>
                    <a:pt x="52215" y="921002"/>
                  </a:lnTo>
                  <a:lnTo>
                    <a:pt x="55286" y="942941"/>
                  </a:lnTo>
                  <a:lnTo>
                    <a:pt x="60990" y="970146"/>
                  </a:lnTo>
                  <a:lnTo>
                    <a:pt x="63623" y="996911"/>
                  </a:lnTo>
                  <a:lnTo>
                    <a:pt x="103114" y="997350"/>
                  </a:lnTo>
                  <a:lnTo>
                    <a:pt x="109695" y="965319"/>
                  </a:lnTo>
                  <a:lnTo>
                    <a:pt x="96971" y="961370"/>
                  </a:lnTo>
                  <a:lnTo>
                    <a:pt x="94338" y="935921"/>
                  </a:lnTo>
                  <a:lnTo>
                    <a:pt x="118471" y="913104"/>
                  </a:lnTo>
                  <a:lnTo>
                    <a:pt x="183411" y="880195"/>
                  </a:lnTo>
                  <a:lnTo>
                    <a:pt x="227727" y="860012"/>
                  </a:lnTo>
                  <a:lnTo>
                    <a:pt x="250983" y="838073"/>
                  </a:lnTo>
                  <a:lnTo>
                    <a:pt x="260197" y="813062"/>
                  </a:lnTo>
                  <a:lnTo>
                    <a:pt x="248350" y="802531"/>
                  </a:lnTo>
                  <a:lnTo>
                    <a:pt x="258881" y="774449"/>
                  </a:lnTo>
                  <a:lnTo>
                    <a:pt x="263708" y="714775"/>
                  </a:lnTo>
                  <a:lnTo>
                    <a:pt x="254054" y="717846"/>
                  </a:lnTo>
                  <a:lnTo>
                    <a:pt x="254493" y="699856"/>
                  </a:lnTo>
                  <a:lnTo>
                    <a:pt x="246156" y="664315"/>
                  </a:lnTo>
                  <a:lnTo>
                    <a:pt x="223340" y="618243"/>
                  </a:lnTo>
                  <a:lnTo>
                    <a:pt x="230360" y="574804"/>
                  </a:lnTo>
                  <a:lnTo>
                    <a:pt x="252738" y="560763"/>
                  </a:lnTo>
                  <a:lnTo>
                    <a:pt x="291790" y="517762"/>
                  </a:lnTo>
                  <a:lnTo>
                    <a:pt x="312412" y="506793"/>
                  </a:lnTo>
                  <a:lnTo>
                    <a:pt x="375597" y="441414"/>
                  </a:lnTo>
                  <a:lnTo>
                    <a:pt x="437026" y="412016"/>
                  </a:lnTo>
                  <a:lnTo>
                    <a:pt x="486608" y="388760"/>
                  </a:lnTo>
                  <a:lnTo>
                    <a:pt x="522150" y="351464"/>
                  </a:lnTo>
                  <a:lnTo>
                    <a:pt x="544966" y="309341"/>
                  </a:lnTo>
                  <a:lnTo>
                    <a:pt x="562957" y="265901"/>
                  </a:lnTo>
                  <a:lnTo>
                    <a:pt x="555059" y="236064"/>
                  </a:lnTo>
                  <a:lnTo>
                    <a:pt x="556813" y="141288"/>
                  </a:lnTo>
                  <a:lnTo>
                    <a:pt x="552426" y="87756"/>
                  </a:lnTo>
                  <a:lnTo>
                    <a:pt x="556375" y="27205"/>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48" name="Freeform: Shape 47">
              <a:extLst>
                <a:ext uri="{FF2B5EF4-FFF2-40B4-BE49-F238E27FC236}">
                  <a16:creationId xmlns:a16="http://schemas.microsoft.com/office/drawing/2014/main" id="{E527E8EB-3731-C91D-E500-3C8A62C614BD}"/>
                </a:ext>
              </a:extLst>
            </p:cNvPr>
            <p:cNvSpPr/>
            <p:nvPr/>
          </p:nvSpPr>
          <p:spPr>
            <a:xfrm>
              <a:off x="7761248" y="2024668"/>
              <a:ext cx="640182" cy="775765"/>
            </a:xfrm>
            <a:custGeom>
              <a:avLst/>
              <a:gdLst>
                <a:gd name="connsiteX0" fmla="*/ 640182 w 640182"/>
                <a:gd name="connsiteY0" fmla="*/ 146992 h 775765"/>
                <a:gd name="connsiteX1" fmla="*/ 446679 w 640182"/>
                <a:gd name="connsiteY1" fmla="*/ 0 h 775765"/>
                <a:gd name="connsiteX2" fmla="*/ 444486 w 640182"/>
                <a:gd name="connsiteY2" fmla="*/ 91705 h 775765"/>
                <a:gd name="connsiteX3" fmla="*/ 273800 w 640182"/>
                <a:gd name="connsiteY3" fmla="*/ 88634 h 775765"/>
                <a:gd name="connsiteX4" fmla="*/ 272044 w 640182"/>
                <a:gd name="connsiteY4" fmla="*/ 243962 h 775765"/>
                <a:gd name="connsiteX5" fmla="*/ 222901 w 640182"/>
                <a:gd name="connsiteY5" fmla="*/ 249667 h 775765"/>
                <a:gd name="connsiteX6" fmla="*/ 209299 w 640182"/>
                <a:gd name="connsiteY6" fmla="*/ 280820 h 775765"/>
                <a:gd name="connsiteX7" fmla="*/ 217636 w 640182"/>
                <a:gd name="connsiteY7" fmla="*/ 368576 h 775765"/>
                <a:gd name="connsiteX8" fmla="*/ 11847 w 640182"/>
                <a:gd name="connsiteY8" fmla="*/ 368138 h 775765"/>
                <a:gd name="connsiteX9" fmla="*/ 0 w 640182"/>
                <a:gd name="connsiteY9" fmla="*/ 388322 h 775765"/>
                <a:gd name="connsiteX10" fmla="*/ 26766 w 640182"/>
                <a:gd name="connsiteY10" fmla="*/ 414648 h 775765"/>
                <a:gd name="connsiteX11" fmla="*/ 39929 w 640182"/>
                <a:gd name="connsiteY11" fmla="*/ 443169 h 775765"/>
                <a:gd name="connsiteX12" fmla="*/ 33786 w 640182"/>
                <a:gd name="connsiteY12" fmla="*/ 473445 h 775765"/>
                <a:gd name="connsiteX13" fmla="*/ 39490 w 640182"/>
                <a:gd name="connsiteY13" fmla="*/ 503721 h 775765"/>
                <a:gd name="connsiteX14" fmla="*/ 43878 w 640182"/>
                <a:gd name="connsiteY14" fmla="*/ 563834 h 775765"/>
                <a:gd name="connsiteX15" fmla="*/ 35980 w 640182"/>
                <a:gd name="connsiteY15" fmla="*/ 620876 h 775765"/>
                <a:gd name="connsiteX16" fmla="*/ 20623 w 640182"/>
                <a:gd name="connsiteY16" fmla="*/ 650713 h 775765"/>
                <a:gd name="connsiteX17" fmla="*/ 24572 w 640182"/>
                <a:gd name="connsiteY17" fmla="*/ 683621 h 775765"/>
                <a:gd name="connsiteX18" fmla="*/ 43001 w 640182"/>
                <a:gd name="connsiteY18" fmla="*/ 663876 h 775765"/>
                <a:gd name="connsiteX19" fmla="*/ 69327 w 640182"/>
                <a:gd name="connsiteY19" fmla="*/ 669142 h 775765"/>
                <a:gd name="connsiteX20" fmla="*/ 95216 w 640182"/>
                <a:gd name="connsiteY20" fmla="*/ 655978 h 775765"/>
                <a:gd name="connsiteX21" fmla="*/ 125053 w 640182"/>
                <a:gd name="connsiteY21" fmla="*/ 655540 h 775765"/>
                <a:gd name="connsiteX22" fmla="*/ 150063 w 640182"/>
                <a:gd name="connsiteY22" fmla="*/ 673091 h 775765"/>
                <a:gd name="connsiteX23" fmla="*/ 184727 w 640182"/>
                <a:gd name="connsiteY23" fmla="*/ 689326 h 775765"/>
                <a:gd name="connsiteX24" fmla="*/ 216319 w 640182"/>
                <a:gd name="connsiteY24" fmla="*/ 734081 h 775765"/>
                <a:gd name="connsiteX25" fmla="*/ 250544 w 640182"/>
                <a:gd name="connsiteY25" fmla="*/ 775766 h 775765"/>
                <a:gd name="connsiteX26" fmla="*/ 268534 w 640182"/>
                <a:gd name="connsiteY26" fmla="*/ 764796 h 775765"/>
                <a:gd name="connsiteX27" fmla="*/ 278187 w 640182"/>
                <a:gd name="connsiteY27" fmla="*/ 728816 h 775765"/>
                <a:gd name="connsiteX28" fmla="*/ 294861 w 640182"/>
                <a:gd name="connsiteY28" fmla="*/ 727500 h 775765"/>
                <a:gd name="connsiteX29" fmla="*/ 331719 w 640182"/>
                <a:gd name="connsiteY29" fmla="*/ 744173 h 775765"/>
                <a:gd name="connsiteX30" fmla="*/ 361995 w 640182"/>
                <a:gd name="connsiteY30" fmla="*/ 732326 h 775765"/>
                <a:gd name="connsiteX31" fmla="*/ 382179 w 640182"/>
                <a:gd name="connsiteY31" fmla="*/ 736275 h 775765"/>
                <a:gd name="connsiteX32" fmla="*/ 390515 w 640182"/>
                <a:gd name="connsiteY32" fmla="*/ 722673 h 775765"/>
                <a:gd name="connsiteX33" fmla="*/ 603324 w 640182"/>
                <a:gd name="connsiteY33" fmla="*/ 721795 h 775765"/>
                <a:gd name="connsiteX34" fmla="*/ 615172 w 640182"/>
                <a:gd name="connsiteY34" fmla="*/ 679672 h 775765"/>
                <a:gd name="connsiteX35" fmla="*/ 606396 w 640182"/>
                <a:gd name="connsiteY35" fmla="*/ 671774 h 775765"/>
                <a:gd name="connsiteX36" fmla="*/ 582702 w 640182"/>
                <a:gd name="connsiteY36" fmla="*/ 409822 h 775765"/>
                <a:gd name="connsiteX37" fmla="*/ 560324 w 640182"/>
                <a:gd name="connsiteY37" fmla="*/ 147869 h 775765"/>
                <a:gd name="connsiteX38" fmla="*/ 640182 w 640182"/>
                <a:gd name="connsiteY38" fmla="*/ 146992 h 77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40182" h="775765">
                  <a:moveTo>
                    <a:pt x="640182" y="146992"/>
                  </a:moveTo>
                  <a:lnTo>
                    <a:pt x="446679" y="0"/>
                  </a:lnTo>
                  <a:lnTo>
                    <a:pt x="444486" y="91705"/>
                  </a:lnTo>
                  <a:lnTo>
                    <a:pt x="273800" y="88634"/>
                  </a:lnTo>
                  <a:lnTo>
                    <a:pt x="272044" y="243962"/>
                  </a:lnTo>
                  <a:lnTo>
                    <a:pt x="222901" y="249667"/>
                  </a:lnTo>
                  <a:lnTo>
                    <a:pt x="209299" y="280820"/>
                  </a:lnTo>
                  <a:lnTo>
                    <a:pt x="217636" y="368576"/>
                  </a:lnTo>
                  <a:lnTo>
                    <a:pt x="11847" y="368138"/>
                  </a:lnTo>
                  <a:lnTo>
                    <a:pt x="0" y="388322"/>
                  </a:lnTo>
                  <a:lnTo>
                    <a:pt x="26766" y="414648"/>
                  </a:lnTo>
                  <a:lnTo>
                    <a:pt x="39929" y="443169"/>
                  </a:lnTo>
                  <a:lnTo>
                    <a:pt x="33786" y="473445"/>
                  </a:lnTo>
                  <a:lnTo>
                    <a:pt x="39490" y="503721"/>
                  </a:lnTo>
                  <a:lnTo>
                    <a:pt x="43878" y="563834"/>
                  </a:lnTo>
                  <a:lnTo>
                    <a:pt x="35980" y="620876"/>
                  </a:lnTo>
                  <a:lnTo>
                    <a:pt x="20623" y="650713"/>
                  </a:lnTo>
                  <a:lnTo>
                    <a:pt x="24572" y="683621"/>
                  </a:lnTo>
                  <a:lnTo>
                    <a:pt x="43001" y="663876"/>
                  </a:lnTo>
                  <a:lnTo>
                    <a:pt x="69327" y="669142"/>
                  </a:lnTo>
                  <a:lnTo>
                    <a:pt x="95216" y="655978"/>
                  </a:lnTo>
                  <a:lnTo>
                    <a:pt x="125053" y="655540"/>
                  </a:lnTo>
                  <a:lnTo>
                    <a:pt x="150063" y="673091"/>
                  </a:lnTo>
                  <a:lnTo>
                    <a:pt x="184727" y="689326"/>
                  </a:lnTo>
                  <a:lnTo>
                    <a:pt x="216319" y="734081"/>
                  </a:lnTo>
                  <a:lnTo>
                    <a:pt x="250544" y="775766"/>
                  </a:lnTo>
                  <a:lnTo>
                    <a:pt x="268534" y="764796"/>
                  </a:lnTo>
                  <a:lnTo>
                    <a:pt x="278187" y="728816"/>
                  </a:lnTo>
                  <a:lnTo>
                    <a:pt x="294861" y="727500"/>
                  </a:lnTo>
                  <a:lnTo>
                    <a:pt x="331719" y="744173"/>
                  </a:lnTo>
                  <a:lnTo>
                    <a:pt x="361995" y="732326"/>
                  </a:lnTo>
                  <a:lnTo>
                    <a:pt x="382179" y="736275"/>
                  </a:lnTo>
                  <a:lnTo>
                    <a:pt x="390515" y="722673"/>
                  </a:lnTo>
                  <a:lnTo>
                    <a:pt x="603324" y="721795"/>
                  </a:lnTo>
                  <a:lnTo>
                    <a:pt x="615172" y="679672"/>
                  </a:lnTo>
                  <a:lnTo>
                    <a:pt x="606396" y="671774"/>
                  </a:lnTo>
                  <a:lnTo>
                    <a:pt x="582702" y="409822"/>
                  </a:lnTo>
                  <a:lnTo>
                    <a:pt x="560324" y="147869"/>
                  </a:lnTo>
                  <a:lnTo>
                    <a:pt x="640182" y="146992"/>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49" name="Freeform: Shape 48">
              <a:extLst>
                <a:ext uri="{FF2B5EF4-FFF2-40B4-BE49-F238E27FC236}">
                  <a16:creationId xmlns:a16="http://schemas.microsoft.com/office/drawing/2014/main" id="{F5DF041B-4B4A-344A-8CED-A3303B3494DE}"/>
                </a:ext>
              </a:extLst>
            </p:cNvPr>
            <p:cNvSpPr/>
            <p:nvPr/>
          </p:nvSpPr>
          <p:spPr>
            <a:xfrm>
              <a:off x="10396569" y="4247974"/>
              <a:ext cx="158400" cy="459842"/>
            </a:xfrm>
            <a:custGeom>
              <a:avLst/>
              <a:gdLst>
                <a:gd name="connsiteX0" fmla="*/ 97848 w 158400"/>
                <a:gd name="connsiteY0" fmla="*/ 292667 h 459842"/>
                <a:gd name="connsiteX1" fmla="*/ 99165 w 158400"/>
                <a:gd name="connsiteY1" fmla="*/ 269851 h 459842"/>
                <a:gd name="connsiteX2" fmla="*/ 87318 w 158400"/>
                <a:gd name="connsiteY2" fmla="*/ 251861 h 459842"/>
                <a:gd name="connsiteX3" fmla="*/ 89073 w 158400"/>
                <a:gd name="connsiteY3" fmla="*/ 225534 h 459842"/>
                <a:gd name="connsiteX4" fmla="*/ 74593 w 158400"/>
                <a:gd name="connsiteY4" fmla="*/ 180778 h 459842"/>
                <a:gd name="connsiteX5" fmla="*/ 90828 w 158400"/>
                <a:gd name="connsiteY5" fmla="*/ 146992 h 459842"/>
                <a:gd name="connsiteX6" fmla="*/ 89950 w 158400"/>
                <a:gd name="connsiteY6" fmla="*/ 73715 h 459842"/>
                <a:gd name="connsiteX7" fmla="*/ 71960 w 158400"/>
                <a:gd name="connsiteY7" fmla="*/ 34664 h 459842"/>
                <a:gd name="connsiteX8" fmla="*/ 73715 w 158400"/>
                <a:gd name="connsiteY8" fmla="*/ 28082 h 459842"/>
                <a:gd name="connsiteX9" fmla="*/ 73715 w 158400"/>
                <a:gd name="connsiteY9" fmla="*/ 28082 h 459842"/>
                <a:gd name="connsiteX10" fmla="*/ 63623 w 158400"/>
                <a:gd name="connsiteY10" fmla="*/ 11408 h 459842"/>
                <a:gd name="connsiteX11" fmla="*/ 11408 w 158400"/>
                <a:gd name="connsiteY11" fmla="*/ 0 h 459842"/>
                <a:gd name="connsiteX12" fmla="*/ 35980 w 158400"/>
                <a:gd name="connsiteY12" fmla="*/ 27205 h 459842"/>
                <a:gd name="connsiteX13" fmla="*/ 48266 w 158400"/>
                <a:gd name="connsiteY13" fmla="*/ 78542 h 459842"/>
                <a:gd name="connsiteX14" fmla="*/ 38613 w 158400"/>
                <a:gd name="connsiteY14" fmla="*/ 95216 h 459842"/>
                <a:gd name="connsiteX15" fmla="*/ 26766 w 158400"/>
                <a:gd name="connsiteY15" fmla="*/ 144359 h 459842"/>
                <a:gd name="connsiteX16" fmla="*/ 35541 w 158400"/>
                <a:gd name="connsiteY16" fmla="*/ 194819 h 459842"/>
                <a:gd name="connsiteX17" fmla="*/ 17990 w 158400"/>
                <a:gd name="connsiteY17" fmla="*/ 215881 h 459842"/>
                <a:gd name="connsiteX18" fmla="*/ 0 w 158400"/>
                <a:gd name="connsiteY18" fmla="*/ 272044 h 459842"/>
                <a:gd name="connsiteX19" fmla="*/ 27205 w 158400"/>
                <a:gd name="connsiteY19" fmla="*/ 287841 h 459842"/>
                <a:gd name="connsiteX20" fmla="*/ 57042 w 158400"/>
                <a:gd name="connsiteY20" fmla="*/ 316800 h 459842"/>
                <a:gd name="connsiteX21" fmla="*/ 71521 w 158400"/>
                <a:gd name="connsiteY21" fmla="*/ 311535 h 459842"/>
                <a:gd name="connsiteX22" fmla="*/ 92144 w 158400"/>
                <a:gd name="connsiteY22" fmla="*/ 326892 h 459842"/>
                <a:gd name="connsiteX23" fmla="*/ 94338 w 158400"/>
                <a:gd name="connsiteY23" fmla="*/ 351025 h 459842"/>
                <a:gd name="connsiteX24" fmla="*/ 81614 w 158400"/>
                <a:gd name="connsiteY24" fmla="*/ 379546 h 459842"/>
                <a:gd name="connsiteX25" fmla="*/ 83807 w 158400"/>
                <a:gd name="connsiteY25" fmla="*/ 422108 h 459842"/>
                <a:gd name="connsiteX26" fmla="*/ 116716 w 158400"/>
                <a:gd name="connsiteY26" fmla="*/ 459843 h 459842"/>
                <a:gd name="connsiteX27" fmla="*/ 134706 w 158400"/>
                <a:gd name="connsiteY27" fmla="*/ 417720 h 459842"/>
                <a:gd name="connsiteX28" fmla="*/ 158400 w 158400"/>
                <a:gd name="connsiteY28" fmla="*/ 404557 h 459842"/>
                <a:gd name="connsiteX29" fmla="*/ 157084 w 158400"/>
                <a:gd name="connsiteY29" fmla="*/ 326453 h 459842"/>
                <a:gd name="connsiteX30" fmla="*/ 136900 w 158400"/>
                <a:gd name="connsiteY30" fmla="*/ 282575 h 459842"/>
                <a:gd name="connsiteX31" fmla="*/ 118471 w 158400"/>
                <a:gd name="connsiteY31" fmla="*/ 263269 h 459842"/>
                <a:gd name="connsiteX32" fmla="*/ 115399 w 158400"/>
                <a:gd name="connsiteY32" fmla="*/ 263269 h 459842"/>
                <a:gd name="connsiteX33" fmla="*/ 115838 w 158400"/>
                <a:gd name="connsiteY33" fmla="*/ 271606 h 459842"/>
                <a:gd name="connsiteX34" fmla="*/ 125930 w 158400"/>
                <a:gd name="connsiteY34" fmla="*/ 273800 h 459842"/>
                <a:gd name="connsiteX35" fmla="*/ 135584 w 158400"/>
                <a:gd name="connsiteY35" fmla="*/ 306269 h 459842"/>
                <a:gd name="connsiteX36" fmla="*/ 133828 w 158400"/>
                <a:gd name="connsiteY36" fmla="*/ 313729 h 459842"/>
                <a:gd name="connsiteX37" fmla="*/ 115838 w 158400"/>
                <a:gd name="connsiteY37" fmla="*/ 290473 h 459842"/>
                <a:gd name="connsiteX38" fmla="*/ 106185 w 158400"/>
                <a:gd name="connsiteY38" fmla="*/ 305392 h 459842"/>
                <a:gd name="connsiteX39" fmla="*/ 97848 w 158400"/>
                <a:gd name="connsiteY39" fmla="*/ 292667 h 45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58400" h="459842">
                  <a:moveTo>
                    <a:pt x="97848" y="292667"/>
                  </a:moveTo>
                  <a:lnTo>
                    <a:pt x="99165" y="269851"/>
                  </a:lnTo>
                  <a:lnTo>
                    <a:pt x="87318" y="251861"/>
                  </a:lnTo>
                  <a:lnTo>
                    <a:pt x="89073" y="225534"/>
                  </a:lnTo>
                  <a:lnTo>
                    <a:pt x="74593" y="180778"/>
                  </a:lnTo>
                  <a:lnTo>
                    <a:pt x="90828" y="146992"/>
                  </a:lnTo>
                  <a:lnTo>
                    <a:pt x="89950" y="73715"/>
                  </a:lnTo>
                  <a:lnTo>
                    <a:pt x="71960" y="34664"/>
                  </a:lnTo>
                  <a:lnTo>
                    <a:pt x="73715" y="28082"/>
                  </a:lnTo>
                  <a:lnTo>
                    <a:pt x="73715" y="28082"/>
                  </a:lnTo>
                  <a:lnTo>
                    <a:pt x="63623" y="11408"/>
                  </a:lnTo>
                  <a:lnTo>
                    <a:pt x="11408" y="0"/>
                  </a:lnTo>
                  <a:lnTo>
                    <a:pt x="35980" y="27205"/>
                  </a:lnTo>
                  <a:lnTo>
                    <a:pt x="48266" y="78542"/>
                  </a:lnTo>
                  <a:lnTo>
                    <a:pt x="38613" y="95216"/>
                  </a:lnTo>
                  <a:lnTo>
                    <a:pt x="26766" y="144359"/>
                  </a:lnTo>
                  <a:lnTo>
                    <a:pt x="35541" y="194819"/>
                  </a:lnTo>
                  <a:lnTo>
                    <a:pt x="17990" y="215881"/>
                  </a:lnTo>
                  <a:lnTo>
                    <a:pt x="0" y="272044"/>
                  </a:lnTo>
                  <a:lnTo>
                    <a:pt x="27205" y="287841"/>
                  </a:lnTo>
                  <a:lnTo>
                    <a:pt x="57042" y="316800"/>
                  </a:lnTo>
                  <a:lnTo>
                    <a:pt x="71521" y="311535"/>
                  </a:lnTo>
                  <a:lnTo>
                    <a:pt x="92144" y="326892"/>
                  </a:lnTo>
                  <a:lnTo>
                    <a:pt x="94338" y="351025"/>
                  </a:lnTo>
                  <a:lnTo>
                    <a:pt x="81614" y="379546"/>
                  </a:lnTo>
                  <a:lnTo>
                    <a:pt x="83807" y="422108"/>
                  </a:lnTo>
                  <a:lnTo>
                    <a:pt x="116716" y="459843"/>
                  </a:lnTo>
                  <a:lnTo>
                    <a:pt x="134706" y="417720"/>
                  </a:lnTo>
                  <a:lnTo>
                    <a:pt x="158400" y="404557"/>
                  </a:lnTo>
                  <a:lnTo>
                    <a:pt x="157084" y="326453"/>
                  </a:lnTo>
                  <a:lnTo>
                    <a:pt x="136900" y="282575"/>
                  </a:lnTo>
                  <a:lnTo>
                    <a:pt x="118471" y="263269"/>
                  </a:lnTo>
                  <a:lnTo>
                    <a:pt x="115399" y="263269"/>
                  </a:lnTo>
                  <a:lnTo>
                    <a:pt x="115838" y="271606"/>
                  </a:lnTo>
                  <a:lnTo>
                    <a:pt x="125930" y="273800"/>
                  </a:lnTo>
                  <a:lnTo>
                    <a:pt x="135584" y="306269"/>
                  </a:lnTo>
                  <a:lnTo>
                    <a:pt x="133828" y="313729"/>
                  </a:lnTo>
                  <a:lnTo>
                    <a:pt x="115838" y="290473"/>
                  </a:lnTo>
                  <a:lnTo>
                    <a:pt x="106185" y="305392"/>
                  </a:lnTo>
                  <a:lnTo>
                    <a:pt x="97848" y="292667"/>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50" name="Freeform: Shape 49">
              <a:extLst>
                <a:ext uri="{FF2B5EF4-FFF2-40B4-BE49-F238E27FC236}">
                  <a16:creationId xmlns:a16="http://schemas.microsoft.com/office/drawing/2014/main" id="{CDA2C234-A848-16B0-1017-BA9D8C3BD690}"/>
                </a:ext>
              </a:extLst>
            </p:cNvPr>
            <p:cNvSpPr/>
            <p:nvPr/>
          </p:nvSpPr>
          <p:spPr>
            <a:xfrm>
              <a:off x="9278993" y="4716153"/>
              <a:ext cx="705560" cy="734958"/>
            </a:xfrm>
            <a:custGeom>
              <a:avLst/>
              <a:gdLst>
                <a:gd name="connsiteX0" fmla="*/ 607273 w 705560"/>
                <a:gd name="connsiteY0" fmla="*/ 35103 h 734958"/>
                <a:gd name="connsiteX1" fmla="*/ 508986 w 705560"/>
                <a:gd name="connsiteY1" fmla="*/ 60113 h 734958"/>
                <a:gd name="connsiteX2" fmla="*/ 381301 w 705560"/>
                <a:gd name="connsiteY2" fmla="*/ 51337 h 734958"/>
                <a:gd name="connsiteX3" fmla="*/ 345321 w 705560"/>
                <a:gd name="connsiteY3" fmla="*/ 22378 h 734958"/>
                <a:gd name="connsiteX4" fmla="*/ 131196 w 705560"/>
                <a:gd name="connsiteY4" fmla="*/ 25011 h 734958"/>
                <a:gd name="connsiteX5" fmla="*/ 122859 w 705560"/>
                <a:gd name="connsiteY5" fmla="*/ 29398 h 734958"/>
                <a:gd name="connsiteX6" fmla="*/ 91705 w 705560"/>
                <a:gd name="connsiteY6" fmla="*/ 1755 h 734958"/>
                <a:gd name="connsiteX7" fmla="*/ 57480 w 705560"/>
                <a:gd name="connsiteY7" fmla="*/ 0 h 734958"/>
                <a:gd name="connsiteX8" fmla="*/ 25888 w 705560"/>
                <a:gd name="connsiteY8" fmla="*/ 10092 h 734958"/>
                <a:gd name="connsiteX9" fmla="*/ 0 w 705560"/>
                <a:gd name="connsiteY9" fmla="*/ 21939 h 734958"/>
                <a:gd name="connsiteX10" fmla="*/ 2633 w 705560"/>
                <a:gd name="connsiteY10" fmla="*/ 68450 h 734958"/>
                <a:gd name="connsiteX11" fmla="*/ 44317 w 705560"/>
                <a:gd name="connsiteY11" fmla="*/ 127685 h 734958"/>
                <a:gd name="connsiteX12" fmla="*/ 55286 w 705560"/>
                <a:gd name="connsiteY12" fmla="*/ 165859 h 734958"/>
                <a:gd name="connsiteX13" fmla="*/ 81613 w 705560"/>
                <a:gd name="connsiteY13" fmla="*/ 238697 h 734958"/>
                <a:gd name="connsiteX14" fmla="*/ 107501 w 705560"/>
                <a:gd name="connsiteY14" fmla="*/ 288718 h 734958"/>
                <a:gd name="connsiteX15" fmla="*/ 127685 w 705560"/>
                <a:gd name="connsiteY15" fmla="*/ 313729 h 734958"/>
                <a:gd name="connsiteX16" fmla="*/ 133390 w 705560"/>
                <a:gd name="connsiteY16" fmla="*/ 347076 h 734958"/>
                <a:gd name="connsiteX17" fmla="*/ 132951 w 705560"/>
                <a:gd name="connsiteY17" fmla="*/ 419475 h 734958"/>
                <a:gd name="connsiteX18" fmla="*/ 147869 w 705560"/>
                <a:gd name="connsiteY18" fmla="*/ 512935 h 734958"/>
                <a:gd name="connsiteX19" fmla="*/ 159278 w 705560"/>
                <a:gd name="connsiteY19" fmla="*/ 557252 h 734958"/>
                <a:gd name="connsiteX20" fmla="*/ 168931 w 705560"/>
                <a:gd name="connsiteY20" fmla="*/ 616049 h 734958"/>
                <a:gd name="connsiteX21" fmla="*/ 187798 w 705560"/>
                <a:gd name="connsiteY21" fmla="*/ 660366 h 734958"/>
                <a:gd name="connsiteX22" fmla="*/ 224217 w 705560"/>
                <a:gd name="connsiteY22" fmla="*/ 706438 h 734958"/>
                <a:gd name="connsiteX23" fmla="*/ 250544 w 705560"/>
                <a:gd name="connsiteY23" fmla="*/ 676601 h 734958"/>
                <a:gd name="connsiteX24" fmla="*/ 270289 w 705560"/>
                <a:gd name="connsiteY24" fmla="*/ 692836 h 734958"/>
                <a:gd name="connsiteX25" fmla="*/ 277749 w 705560"/>
                <a:gd name="connsiteY25" fmla="*/ 719163 h 734958"/>
                <a:gd name="connsiteX26" fmla="*/ 300565 w 705560"/>
                <a:gd name="connsiteY26" fmla="*/ 723550 h 734958"/>
                <a:gd name="connsiteX27" fmla="*/ 332596 w 705560"/>
                <a:gd name="connsiteY27" fmla="*/ 734959 h 734958"/>
                <a:gd name="connsiteX28" fmla="*/ 360678 w 705560"/>
                <a:gd name="connsiteY28" fmla="*/ 730571 h 734958"/>
                <a:gd name="connsiteX29" fmla="*/ 408067 w 705560"/>
                <a:gd name="connsiteY29" fmla="*/ 699417 h 734958"/>
                <a:gd name="connsiteX30" fmla="*/ 417720 w 705560"/>
                <a:gd name="connsiteY30" fmla="*/ 475200 h 734958"/>
                <a:gd name="connsiteX31" fmla="*/ 423863 w 705560"/>
                <a:gd name="connsiteY31" fmla="*/ 297932 h 734958"/>
                <a:gd name="connsiteX32" fmla="*/ 475639 w 705560"/>
                <a:gd name="connsiteY32" fmla="*/ 295739 h 734958"/>
                <a:gd name="connsiteX33" fmla="*/ 483976 w 705560"/>
                <a:gd name="connsiteY33" fmla="*/ 79419 h 734958"/>
                <a:gd name="connsiteX34" fmla="*/ 523466 w 705560"/>
                <a:gd name="connsiteY34" fmla="*/ 77664 h 734958"/>
                <a:gd name="connsiteX35" fmla="*/ 605518 w 705560"/>
                <a:gd name="connsiteY35" fmla="*/ 56164 h 734958"/>
                <a:gd name="connsiteX36" fmla="*/ 624825 w 705560"/>
                <a:gd name="connsiteY36" fmla="*/ 81175 h 734958"/>
                <a:gd name="connsiteX37" fmla="*/ 659489 w 705560"/>
                <a:gd name="connsiteY37" fmla="*/ 57480 h 734958"/>
                <a:gd name="connsiteX38" fmla="*/ 675285 w 705560"/>
                <a:gd name="connsiteY38" fmla="*/ 57480 h 734958"/>
                <a:gd name="connsiteX39" fmla="*/ 705561 w 705560"/>
                <a:gd name="connsiteY39" fmla="*/ 43878 h 734958"/>
                <a:gd name="connsiteX40" fmla="*/ 705561 w 705560"/>
                <a:gd name="connsiteY40" fmla="*/ 38613 h 734958"/>
                <a:gd name="connsiteX41" fmla="*/ 684938 w 705560"/>
                <a:gd name="connsiteY41" fmla="*/ 25011 h 734958"/>
                <a:gd name="connsiteX42" fmla="*/ 650713 w 705560"/>
                <a:gd name="connsiteY42" fmla="*/ 21500 h 734958"/>
                <a:gd name="connsiteX43" fmla="*/ 607273 w 705560"/>
                <a:gd name="connsiteY43" fmla="*/ 35103 h 73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05560" h="734958">
                  <a:moveTo>
                    <a:pt x="607273" y="35103"/>
                  </a:moveTo>
                  <a:lnTo>
                    <a:pt x="508986" y="60113"/>
                  </a:lnTo>
                  <a:lnTo>
                    <a:pt x="381301" y="51337"/>
                  </a:lnTo>
                  <a:lnTo>
                    <a:pt x="345321" y="22378"/>
                  </a:lnTo>
                  <a:lnTo>
                    <a:pt x="131196" y="25011"/>
                  </a:lnTo>
                  <a:lnTo>
                    <a:pt x="122859" y="29398"/>
                  </a:lnTo>
                  <a:lnTo>
                    <a:pt x="91705" y="1755"/>
                  </a:lnTo>
                  <a:lnTo>
                    <a:pt x="57480" y="0"/>
                  </a:lnTo>
                  <a:lnTo>
                    <a:pt x="25888" y="10092"/>
                  </a:lnTo>
                  <a:lnTo>
                    <a:pt x="0" y="21939"/>
                  </a:lnTo>
                  <a:lnTo>
                    <a:pt x="2633" y="68450"/>
                  </a:lnTo>
                  <a:lnTo>
                    <a:pt x="44317" y="127685"/>
                  </a:lnTo>
                  <a:lnTo>
                    <a:pt x="55286" y="165859"/>
                  </a:lnTo>
                  <a:lnTo>
                    <a:pt x="81613" y="238697"/>
                  </a:lnTo>
                  <a:lnTo>
                    <a:pt x="107501" y="288718"/>
                  </a:lnTo>
                  <a:lnTo>
                    <a:pt x="127685" y="313729"/>
                  </a:lnTo>
                  <a:lnTo>
                    <a:pt x="133390" y="347076"/>
                  </a:lnTo>
                  <a:lnTo>
                    <a:pt x="132951" y="419475"/>
                  </a:lnTo>
                  <a:lnTo>
                    <a:pt x="147869" y="512935"/>
                  </a:lnTo>
                  <a:lnTo>
                    <a:pt x="159278" y="557252"/>
                  </a:lnTo>
                  <a:lnTo>
                    <a:pt x="168931" y="616049"/>
                  </a:lnTo>
                  <a:lnTo>
                    <a:pt x="187798" y="660366"/>
                  </a:lnTo>
                  <a:lnTo>
                    <a:pt x="224217" y="706438"/>
                  </a:lnTo>
                  <a:lnTo>
                    <a:pt x="250544" y="676601"/>
                  </a:lnTo>
                  <a:lnTo>
                    <a:pt x="270289" y="692836"/>
                  </a:lnTo>
                  <a:lnTo>
                    <a:pt x="277749" y="719163"/>
                  </a:lnTo>
                  <a:lnTo>
                    <a:pt x="300565" y="723550"/>
                  </a:lnTo>
                  <a:lnTo>
                    <a:pt x="332596" y="734959"/>
                  </a:lnTo>
                  <a:lnTo>
                    <a:pt x="360678" y="730571"/>
                  </a:lnTo>
                  <a:lnTo>
                    <a:pt x="408067" y="699417"/>
                  </a:lnTo>
                  <a:lnTo>
                    <a:pt x="417720" y="475200"/>
                  </a:lnTo>
                  <a:lnTo>
                    <a:pt x="423863" y="297932"/>
                  </a:lnTo>
                  <a:lnTo>
                    <a:pt x="475639" y="295739"/>
                  </a:lnTo>
                  <a:lnTo>
                    <a:pt x="483976" y="79419"/>
                  </a:lnTo>
                  <a:lnTo>
                    <a:pt x="523466" y="77664"/>
                  </a:lnTo>
                  <a:lnTo>
                    <a:pt x="605518" y="56164"/>
                  </a:lnTo>
                  <a:lnTo>
                    <a:pt x="624825" y="81175"/>
                  </a:lnTo>
                  <a:lnTo>
                    <a:pt x="659489" y="57480"/>
                  </a:lnTo>
                  <a:lnTo>
                    <a:pt x="675285" y="57480"/>
                  </a:lnTo>
                  <a:lnTo>
                    <a:pt x="705561" y="43878"/>
                  </a:lnTo>
                  <a:lnTo>
                    <a:pt x="705561" y="38613"/>
                  </a:lnTo>
                  <a:lnTo>
                    <a:pt x="684938" y="25011"/>
                  </a:lnTo>
                  <a:lnTo>
                    <a:pt x="650713" y="21500"/>
                  </a:lnTo>
                  <a:lnTo>
                    <a:pt x="607273" y="35103"/>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51" name="Freeform: Shape 50">
              <a:extLst>
                <a:ext uri="{FF2B5EF4-FFF2-40B4-BE49-F238E27FC236}">
                  <a16:creationId xmlns:a16="http://schemas.microsoft.com/office/drawing/2014/main" id="{8FE1E8C6-C891-C64C-B5C6-1BDDA9CE2978}"/>
                </a:ext>
              </a:extLst>
            </p:cNvPr>
            <p:cNvSpPr/>
            <p:nvPr/>
          </p:nvSpPr>
          <p:spPr>
            <a:xfrm>
              <a:off x="8673913" y="2262927"/>
              <a:ext cx="821398" cy="716968"/>
            </a:xfrm>
            <a:custGeom>
              <a:avLst/>
              <a:gdLst>
                <a:gd name="connsiteX0" fmla="*/ 695907 w 821398"/>
                <a:gd name="connsiteY0" fmla="*/ 26327 h 716968"/>
                <a:gd name="connsiteX1" fmla="*/ 612539 w 821398"/>
                <a:gd name="connsiteY1" fmla="*/ 0 h 716968"/>
                <a:gd name="connsiteX2" fmla="*/ 434832 w 821398"/>
                <a:gd name="connsiteY2" fmla="*/ 115838 h 716968"/>
                <a:gd name="connsiteX3" fmla="*/ 283453 w 821398"/>
                <a:gd name="connsiteY3" fmla="*/ 234748 h 716968"/>
                <a:gd name="connsiteX4" fmla="*/ 209299 w 821398"/>
                <a:gd name="connsiteY4" fmla="*/ 261953 h 716968"/>
                <a:gd name="connsiteX5" fmla="*/ 210615 w 821398"/>
                <a:gd name="connsiteY5" fmla="*/ 401924 h 716968"/>
                <a:gd name="connsiteX6" fmla="*/ 181655 w 821398"/>
                <a:gd name="connsiteY6" fmla="*/ 442292 h 716968"/>
                <a:gd name="connsiteX7" fmla="*/ 177268 w 821398"/>
                <a:gd name="connsiteY7" fmla="*/ 479588 h 716968"/>
                <a:gd name="connsiteX8" fmla="*/ 130318 w 821398"/>
                <a:gd name="connsiteY8" fmla="*/ 489241 h 716968"/>
                <a:gd name="connsiteX9" fmla="*/ 57919 w 821398"/>
                <a:gd name="connsiteY9" fmla="*/ 494507 h 716968"/>
                <a:gd name="connsiteX10" fmla="*/ 38174 w 821398"/>
                <a:gd name="connsiteY10" fmla="*/ 516007 h 716968"/>
                <a:gd name="connsiteX11" fmla="*/ 4388 w 821398"/>
                <a:gd name="connsiteY11" fmla="*/ 518640 h 716968"/>
                <a:gd name="connsiteX12" fmla="*/ 0 w 821398"/>
                <a:gd name="connsiteY12" fmla="*/ 548038 h 716968"/>
                <a:gd name="connsiteX13" fmla="*/ 7020 w 821398"/>
                <a:gd name="connsiteY13" fmla="*/ 575681 h 716968"/>
                <a:gd name="connsiteX14" fmla="*/ 37296 w 821398"/>
                <a:gd name="connsiteY14" fmla="*/ 615171 h 716968"/>
                <a:gd name="connsiteX15" fmla="*/ 39052 w 821398"/>
                <a:gd name="connsiteY15" fmla="*/ 644570 h 716968"/>
                <a:gd name="connsiteX16" fmla="*/ 100481 w 821398"/>
                <a:gd name="connsiteY16" fmla="*/ 658172 h 716968"/>
                <a:gd name="connsiteX17" fmla="*/ 99164 w 821398"/>
                <a:gd name="connsiteY17" fmla="*/ 699856 h 716968"/>
                <a:gd name="connsiteX18" fmla="*/ 117155 w 821398"/>
                <a:gd name="connsiteY18" fmla="*/ 682305 h 716968"/>
                <a:gd name="connsiteX19" fmla="*/ 136022 w 821398"/>
                <a:gd name="connsiteY19" fmla="*/ 681866 h 716968"/>
                <a:gd name="connsiteX20" fmla="*/ 176829 w 821398"/>
                <a:gd name="connsiteY20" fmla="*/ 716969 h 716968"/>
                <a:gd name="connsiteX21" fmla="*/ 180339 w 821398"/>
                <a:gd name="connsiteY21" fmla="*/ 662560 h 716968"/>
                <a:gd name="connsiteX22" fmla="*/ 195696 w 821398"/>
                <a:gd name="connsiteY22" fmla="*/ 638427 h 716968"/>
                <a:gd name="connsiteX23" fmla="*/ 202717 w 821398"/>
                <a:gd name="connsiteY23" fmla="*/ 603324 h 716968"/>
                <a:gd name="connsiteX24" fmla="*/ 216758 w 821398"/>
                <a:gd name="connsiteY24" fmla="*/ 590161 h 716968"/>
                <a:gd name="connsiteX25" fmla="*/ 273800 w 821398"/>
                <a:gd name="connsiteY25" fmla="*/ 583141 h 716968"/>
                <a:gd name="connsiteX26" fmla="*/ 327331 w 821398"/>
                <a:gd name="connsiteY26" fmla="*/ 605518 h 716968"/>
                <a:gd name="connsiteX27" fmla="*/ 347515 w 821398"/>
                <a:gd name="connsiteY27" fmla="*/ 628774 h 716968"/>
                <a:gd name="connsiteX28" fmla="*/ 374280 w 821398"/>
                <a:gd name="connsiteY28" fmla="*/ 629651 h 716968"/>
                <a:gd name="connsiteX29" fmla="*/ 399730 w 821398"/>
                <a:gd name="connsiteY29" fmla="*/ 614733 h 716968"/>
                <a:gd name="connsiteX30" fmla="*/ 464231 w 821398"/>
                <a:gd name="connsiteY30" fmla="*/ 645886 h 716968"/>
                <a:gd name="connsiteX31" fmla="*/ 491435 w 821398"/>
                <a:gd name="connsiteY31" fmla="*/ 644570 h 716968"/>
                <a:gd name="connsiteX32" fmla="*/ 522589 w 821398"/>
                <a:gd name="connsiteY32" fmla="*/ 618682 h 716968"/>
                <a:gd name="connsiteX33" fmla="*/ 553742 w 821398"/>
                <a:gd name="connsiteY33" fmla="*/ 620437 h 716968"/>
                <a:gd name="connsiteX34" fmla="*/ 569099 w 821398"/>
                <a:gd name="connsiteY34" fmla="*/ 612100 h 716968"/>
                <a:gd name="connsiteX35" fmla="*/ 597620 w 821398"/>
                <a:gd name="connsiteY35" fmla="*/ 615610 h 716968"/>
                <a:gd name="connsiteX36" fmla="*/ 638866 w 821398"/>
                <a:gd name="connsiteY36" fmla="*/ 633162 h 716968"/>
                <a:gd name="connsiteX37" fmla="*/ 680111 w 821398"/>
                <a:gd name="connsiteY37" fmla="*/ 599375 h 716968"/>
                <a:gd name="connsiteX38" fmla="*/ 692836 w 821398"/>
                <a:gd name="connsiteY38" fmla="*/ 602008 h 716968"/>
                <a:gd name="connsiteX39" fmla="*/ 729693 w 821398"/>
                <a:gd name="connsiteY39" fmla="*/ 668264 h 716968"/>
                <a:gd name="connsiteX40" fmla="*/ 739347 w 821398"/>
                <a:gd name="connsiteY40" fmla="*/ 666948 h 716968"/>
                <a:gd name="connsiteX41" fmla="*/ 741102 w 821398"/>
                <a:gd name="connsiteY41" fmla="*/ 647641 h 716968"/>
                <a:gd name="connsiteX42" fmla="*/ 756020 w 821398"/>
                <a:gd name="connsiteY42" fmla="*/ 644131 h 716968"/>
                <a:gd name="connsiteX43" fmla="*/ 760847 w 821398"/>
                <a:gd name="connsiteY43" fmla="*/ 615610 h 716968"/>
                <a:gd name="connsiteX44" fmla="*/ 726622 w 821398"/>
                <a:gd name="connsiteY44" fmla="*/ 614294 h 716968"/>
                <a:gd name="connsiteX45" fmla="*/ 726183 w 821398"/>
                <a:gd name="connsiteY45" fmla="*/ 575242 h 716968"/>
                <a:gd name="connsiteX46" fmla="*/ 703805 w 821398"/>
                <a:gd name="connsiteY46" fmla="*/ 552426 h 716968"/>
                <a:gd name="connsiteX47" fmla="*/ 725306 w 821398"/>
                <a:gd name="connsiteY47" fmla="*/ 472568 h 716968"/>
                <a:gd name="connsiteX48" fmla="*/ 792000 w 821398"/>
                <a:gd name="connsiteY48" fmla="*/ 415526 h 716968"/>
                <a:gd name="connsiteX49" fmla="*/ 792878 w 821398"/>
                <a:gd name="connsiteY49" fmla="*/ 336545 h 716968"/>
                <a:gd name="connsiteX50" fmla="*/ 810429 w 821398"/>
                <a:gd name="connsiteY50" fmla="*/ 213248 h 716968"/>
                <a:gd name="connsiteX51" fmla="*/ 821399 w 821398"/>
                <a:gd name="connsiteY51" fmla="*/ 186921 h 716968"/>
                <a:gd name="connsiteX52" fmla="*/ 799021 w 821398"/>
                <a:gd name="connsiteY52" fmla="*/ 166298 h 716968"/>
                <a:gd name="connsiteX53" fmla="*/ 797705 w 821398"/>
                <a:gd name="connsiteY53" fmla="*/ 146992 h 716968"/>
                <a:gd name="connsiteX54" fmla="*/ 777521 w 821398"/>
                <a:gd name="connsiteY54" fmla="*/ 131196 h 716968"/>
                <a:gd name="connsiteX55" fmla="*/ 762602 w 821398"/>
                <a:gd name="connsiteY55" fmla="*/ 36858 h 716968"/>
                <a:gd name="connsiteX56" fmla="*/ 726183 w 821398"/>
                <a:gd name="connsiteY56" fmla="*/ 59235 h 716968"/>
                <a:gd name="connsiteX57" fmla="*/ 695907 w 821398"/>
                <a:gd name="connsiteY57" fmla="*/ 26327 h 7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21398" h="716968">
                  <a:moveTo>
                    <a:pt x="695907" y="26327"/>
                  </a:moveTo>
                  <a:lnTo>
                    <a:pt x="612539" y="0"/>
                  </a:lnTo>
                  <a:lnTo>
                    <a:pt x="434832" y="115838"/>
                  </a:lnTo>
                  <a:lnTo>
                    <a:pt x="283453" y="234748"/>
                  </a:lnTo>
                  <a:lnTo>
                    <a:pt x="209299" y="261953"/>
                  </a:lnTo>
                  <a:lnTo>
                    <a:pt x="210615" y="401924"/>
                  </a:lnTo>
                  <a:lnTo>
                    <a:pt x="181655" y="442292"/>
                  </a:lnTo>
                  <a:lnTo>
                    <a:pt x="177268" y="479588"/>
                  </a:lnTo>
                  <a:lnTo>
                    <a:pt x="130318" y="489241"/>
                  </a:lnTo>
                  <a:lnTo>
                    <a:pt x="57919" y="494507"/>
                  </a:lnTo>
                  <a:lnTo>
                    <a:pt x="38174" y="516007"/>
                  </a:lnTo>
                  <a:lnTo>
                    <a:pt x="4388" y="518640"/>
                  </a:lnTo>
                  <a:lnTo>
                    <a:pt x="0" y="548038"/>
                  </a:lnTo>
                  <a:lnTo>
                    <a:pt x="7020" y="575681"/>
                  </a:lnTo>
                  <a:lnTo>
                    <a:pt x="37296" y="615171"/>
                  </a:lnTo>
                  <a:lnTo>
                    <a:pt x="39052" y="644570"/>
                  </a:lnTo>
                  <a:lnTo>
                    <a:pt x="100481" y="658172"/>
                  </a:lnTo>
                  <a:lnTo>
                    <a:pt x="99164" y="699856"/>
                  </a:lnTo>
                  <a:lnTo>
                    <a:pt x="117155" y="682305"/>
                  </a:lnTo>
                  <a:lnTo>
                    <a:pt x="136022" y="681866"/>
                  </a:lnTo>
                  <a:lnTo>
                    <a:pt x="176829" y="716969"/>
                  </a:lnTo>
                  <a:lnTo>
                    <a:pt x="180339" y="662560"/>
                  </a:lnTo>
                  <a:lnTo>
                    <a:pt x="195696" y="638427"/>
                  </a:lnTo>
                  <a:lnTo>
                    <a:pt x="202717" y="603324"/>
                  </a:lnTo>
                  <a:lnTo>
                    <a:pt x="216758" y="590161"/>
                  </a:lnTo>
                  <a:lnTo>
                    <a:pt x="273800" y="583141"/>
                  </a:lnTo>
                  <a:lnTo>
                    <a:pt x="327331" y="605518"/>
                  </a:lnTo>
                  <a:lnTo>
                    <a:pt x="347515" y="628774"/>
                  </a:lnTo>
                  <a:lnTo>
                    <a:pt x="374280" y="629651"/>
                  </a:lnTo>
                  <a:lnTo>
                    <a:pt x="399730" y="614733"/>
                  </a:lnTo>
                  <a:lnTo>
                    <a:pt x="464231" y="645886"/>
                  </a:lnTo>
                  <a:lnTo>
                    <a:pt x="491435" y="644570"/>
                  </a:lnTo>
                  <a:lnTo>
                    <a:pt x="522589" y="618682"/>
                  </a:lnTo>
                  <a:lnTo>
                    <a:pt x="553742" y="620437"/>
                  </a:lnTo>
                  <a:lnTo>
                    <a:pt x="569099" y="612100"/>
                  </a:lnTo>
                  <a:lnTo>
                    <a:pt x="597620" y="615610"/>
                  </a:lnTo>
                  <a:lnTo>
                    <a:pt x="638866" y="633162"/>
                  </a:lnTo>
                  <a:lnTo>
                    <a:pt x="680111" y="599375"/>
                  </a:lnTo>
                  <a:lnTo>
                    <a:pt x="692836" y="602008"/>
                  </a:lnTo>
                  <a:lnTo>
                    <a:pt x="729693" y="668264"/>
                  </a:lnTo>
                  <a:lnTo>
                    <a:pt x="739347" y="666948"/>
                  </a:lnTo>
                  <a:lnTo>
                    <a:pt x="741102" y="647641"/>
                  </a:lnTo>
                  <a:lnTo>
                    <a:pt x="756020" y="644131"/>
                  </a:lnTo>
                  <a:lnTo>
                    <a:pt x="760847" y="615610"/>
                  </a:lnTo>
                  <a:lnTo>
                    <a:pt x="726622" y="614294"/>
                  </a:lnTo>
                  <a:lnTo>
                    <a:pt x="726183" y="575242"/>
                  </a:lnTo>
                  <a:lnTo>
                    <a:pt x="703805" y="552426"/>
                  </a:lnTo>
                  <a:lnTo>
                    <a:pt x="725306" y="472568"/>
                  </a:lnTo>
                  <a:lnTo>
                    <a:pt x="792000" y="415526"/>
                  </a:lnTo>
                  <a:lnTo>
                    <a:pt x="792878" y="336545"/>
                  </a:lnTo>
                  <a:lnTo>
                    <a:pt x="810429" y="213248"/>
                  </a:lnTo>
                  <a:lnTo>
                    <a:pt x="821399" y="186921"/>
                  </a:lnTo>
                  <a:lnTo>
                    <a:pt x="799021" y="166298"/>
                  </a:lnTo>
                  <a:lnTo>
                    <a:pt x="797705" y="146992"/>
                  </a:lnTo>
                  <a:lnTo>
                    <a:pt x="777521" y="131196"/>
                  </a:lnTo>
                  <a:lnTo>
                    <a:pt x="762602" y="36858"/>
                  </a:lnTo>
                  <a:lnTo>
                    <a:pt x="726183" y="59235"/>
                  </a:lnTo>
                  <a:lnTo>
                    <a:pt x="695907" y="26327"/>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52" name="Freeform: Shape 51">
              <a:extLst>
                <a:ext uri="{FF2B5EF4-FFF2-40B4-BE49-F238E27FC236}">
                  <a16:creationId xmlns:a16="http://schemas.microsoft.com/office/drawing/2014/main" id="{0A202DE6-64F2-3C32-A433-A9665BEB127E}"/>
                </a:ext>
              </a:extLst>
            </p:cNvPr>
            <p:cNvSpPr/>
            <p:nvPr/>
          </p:nvSpPr>
          <p:spPr>
            <a:xfrm>
              <a:off x="8802476" y="2846067"/>
              <a:ext cx="632284" cy="584018"/>
            </a:xfrm>
            <a:custGeom>
              <a:avLst/>
              <a:gdLst>
                <a:gd name="connsiteX0" fmla="*/ 610784 w 632284"/>
                <a:gd name="connsiteY0" fmla="*/ 83807 h 584018"/>
                <a:gd name="connsiteX1" fmla="*/ 601131 w 632284"/>
                <a:gd name="connsiteY1" fmla="*/ 85124 h 584018"/>
                <a:gd name="connsiteX2" fmla="*/ 564273 w 632284"/>
                <a:gd name="connsiteY2" fmla="*/ 18868 h 584018"/>
                <a:gd name="connsiteX3" fmla="*/ 551548 w 632284"/>
                <a:gd name="connsiteY3" fmla="*/ 16235 h 584018"/>
                <a:gd name="connsiteX4" fmla="*/ 510303 w 632284"/>
                <a:gd name="connsiteY4" fmla="*/ 50021 h 584018"/>
                <a:gd name="connsiteX5" fmla="*/ 469057 w 632284"/>
                <a:gd name="connsiteY5" fmla="*/ 32470 h 584018"/>
                <a:gd name="connsiteX6" fmla="*/ 440537 w 632284"/>
                <a:gd name="connsiteY6" fmla="*/ 28960 h 584018"/>
                <a:gd name="connsiteX7" fmla="*/ 425179 w 632284"/>
                <a:gd name="connsiteY7" fmla="*/ 37296 h 584018"/>
                <a:gd name="connsiteX8" fmla="*/ 394026 w 632284"/>
                <a:gd name="connsiteY8" fmla="*/ 35541 h 584018"/>
                <a:gd name="connsiteX9" fmla="*/ 362872 w 632284"/>
                <a:gd name="connsiteY9" fmla="*/ 61429 h 584018"/>
                <a:gd name="connsiteX10" fmla="*/ 335668 w 632284"/>
                <a:gd name="connsiteY10" fmla="*/ 62746 h 584018"/>
                <a:gd name="connsiteX11" fmla="*/ 271167 w 632284"/>
                <a:gd name="connsiteY11" fmla="*/ 31592 h 584018"/>
                <a:gd name="connsiteX12" fmla="*/ 245718 w 632284"/>
                <a:gd name="connsiteY12" fmla="*/ 46511 h 584018"/>
                <a:gd name="connsiteX13" fmla="*/ 218952 w 632284"/>
                <a:gd name="connsiteY13" fmla="*/ 45633 h 584018"/>
                <a:gd name="connsiteX14" fmla="*/ 198768 w 632284"/>
                <a:gd name="connsiteY14" fmla="*/ 22378 h 584018"/>
                <a:gd name="connsiteX15" fmla="*/ 145237 w 632284"/>
                <a:gd name="connsiteY15" fmla="*/ 0 h 584018"/>
                <a:gd name="connsiteX16" fmla="*/ 88195 w 632284"/>
                <a:gd name="connsiteY16" fmla="*/ 7021 h 584018"/>
                <a:gd name="connsiteX17" fmla="*/ 74154 w 632284"/>
                <a:gd name="connsiteY17" fmla="*/ 20184 h 584018"/>
                <a:gd name="connsiteX18" fmla="*/ 67134 w 632284"/>
                <a:gd name="connsiteY18" fmla="*/ 55286 h 584018"/>
                <a:gd name="connsiteX19" fmla="*/ 51776 w 632284"/>
                <a:gd name="connsiteY19" fmla="*/ 79419 h 584018"/>
                <a:gd name="connsiteX20" fmla="*/ 48266 w 632284"/>
                <a:gd name="connsiteY20" fmla="*/ 133828 h 584018"/>
                <a:gd name="connsiteX21" fmla="*/ 46072 w 632284"/>
                <a:gd name="connsiteY21" fmla="*/ 154012 h 584018"/>
                <a:gd name="connsiteX22" fmla="*/ 58358 w 632284"/>
                <a:gd name="connsiteY22" fmla="*/ 189992 h 584018"/>
                <a:gd name="connsiteX23" fmla="*/ 47827 w 632284"/>
                <a:gd name="connsiteY23" fmla="*/ 214564 h 584018"/>
                <a:gd name="connsiteX24" fmla="*/ 53531 w 632284"/>
                <a:gd name="connsiteY24" fmla="*/ 230799 h 584018"/>
                <a:gd name="connsiteX25" fmla="*/ 27643 w 632284"/>
                <a:gd name="connsiteY25" fmla="*/ 268095 h 584018"/>
                <a:gd name="connsiteX26" fmla="*/ 11408 w 632284"/>
                <a:gd name="connsiteY26" fmla="*/ 286963 h 584018"/>
                <a:gd name="connsiteX27" fmla="*/ 1316 w 632284"/>
                <a:gd name="connsiteY27" fmla="*/ 325137 h 584018"/>
                <a:gd name="connsiteX28" fmla="*/ 2633 w 632284"/>
                <a:gd name="connsiteY28" fmla="*/ 363750 h 584018"/>
                <a:gd name="connsiteX29" fmla="*/ 0 w 632284"/>
                <a:gd name="connsiteY29" fmla="*/ 461598 h 584018"/>
                <a:gd name="connsiteX30" fmla="*/ 46950 w 632284"/>
                <a:gd name="connsiteY30" fmla="*/ 461598 h 584018"/>
                <a:gd name="connsiteX31" fmla="*/ 87317 w 632284"/>
                <a:gd name="connsiteY31" fmla="*/ 461159 h 584018"/>
                <a:gd name="connsiteX32" fmla="*/ 125053 w 632284"/>
                <a:gd name="connsiteY32" fmla="*/ 501088 h 584018"/>
                <a:gd name="connsiteX33" fmla="*/ 143043 w 632284"/>
                <a:gd name="connsiteY33" fmla="*/ 544967 h 584018"/>
                <a:gd name="connsiteX34" fmla="*/ 171564 w 632284"/>
                <a:gd name="connsiteY34" fmla="*/ 582702 h 584018"/>
                <a:gd name="connsiteX35" fmla="*/ 214564 w 632284"/>
                <a:gd name="connsiteY35" fmla="*/ 584018 h 584018"/>
                <a:gd name="connsiteX36" fmla="*/ 235187 w 632284"/>
                <a:gd name="connsiteY36" fmla="*/ 570416 h 584018"/>
                <a:gd name="connsiteX37" fmla="*/ 255371 w 632284"/>
                <a:gd name="connsiteY37" fmla="*/ 573926 h 584018"/>
                <a:gd name="connsiteX38" fmla="*/ 311096 w 632284"/>
                <a:gd name="connsiteY38" fmla="*/ 551987 h 584018"/>
                <a:gd name="connsiteX39" fmla="*/ 324698 w 632284"/>
                <a:gd name="connsiteY39" fmla="*/ 508986 h 584018"/>
                <a:gd name="connsiteX40" fmla="*/ 349709 w 632284"/>
                <a:gd name="connsiteY40" fmla="*/ 450190 h 584018"/>
                <a:gd name="connsiteX41" fmla="*/ 365505 w 632284"/>
                <a:gd name="connsiteY41" fmla="*/ 449751 h 584018"/>
                <a:gd name="connsiteX42" fmla="*/ 397097 w 632284"/>
                <a:gd name="connsiteY42" fmla="*/ 414210 h 584018"/>
                <a:gd name="connsiteX43" fmla="*/ 417281 w 632284"/>
                <a:gd name="connsiteY43" fmla="*/ 413332 h 584018"/>
                <a:gd name="connsiteX44" fmla="*/ 447557 w 632284"/>
                <a:gd name="connsiteY44" fmla="*/ 438343 h 584018"/>
                <a:gd name="connsiteX45" fmla="*/ 483976 w 632284"/>
                <a:gd name="connsiteY45" fmla="*/ 417720 h 584018"/>
                <a:gd name="connsiteX46" fmla="*/ 488802 w 632284"/>
                <a:gd name="connsiteY46" fmla="*/ 392709 h 584018"/>
                <a:gd name="connsiteX47" fmla="*/ 500650 w 632284"/>
                <a:gd name="connsiteY47" fmla="*/ 368138 h 584018"/>
                <a:gd name="connsiteX48" fmla="*/ 508986 w 632284"/>
                <a:gd name="connsiteY48" fmla="*/ 337423 h 584018"/>
                <a:gd name="connsiteX49" fmla="*/ 537068 w 632284"/>
                <a:gd name="connsiteY49" fmla="*/ 312412 h 584018"/>
                <a:gd name="connsiteX50" fmla="*/ 547599 w 632284"/>
                <a:gd name="connsiteY50" fmla="*/ 269851 h 584018"/>
                <a:gd name="connsiteX51" fmla="*/ 559008 w 632284"/>
                <a:gd name="connsiteY51" fmla="*/ 256248 h 584018"/>
                <a:gd name="connsiteX52" fmla="*/ 566028 w 632284"/>
                <a:gd name="connsiteY52" fmla="*/ 224656 h 584018"/>
                <a:gd name="connsiteX53" fmla="*/ 579630 w 632284"/>
                <a:gd name="connsiteY53" fmla="*/ 186043 h 584018"/>
                <a:gd name="connsiteX54" fmla="*/ 624386 w 632284"/>
                <a:gd name="connsiteY54" fmla="*/ 139094 h 584018"/>
                <a:gd name="connsiteX55" fmla="*/ 626580 w 632284"/>
                <a:gd name="connsiteY55" fmla="*/ 118910 h 584018"/>
                <a:gd name="connsiteX56" fmla="*/ 632284 w 632284"/>
                <a:gd name="connsiteY56" fmla="*/ 107940 h 584018"/>
                <a:gd name="connsiteX57" fmla="*/ 610784 w 632284"/>
                <a:gd name="connsiteY57" fmla="*/ 83807 h 58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32284" h="584018">
                  <a:moveTo>
                    <a:pt x="610784" y="83807"/>
                  </a:moveTo>
                  <a:lnTo>
                    <a:pt x="601131" y="85124"/>
                  </a:lnTo>
                  <a:lnTo>
                    <a:pt x="564273" y="18868"/>
                  </a:lnTo>
                  <a:lnTo>
                    <a:pt x="551548" y="16235"/>
                  </a:lnTo>
                  <a:lnTo>
                    <a:pt x="510303" y="50021"/>
                  </a:lnTo>
                  <a:lnTo>
                    <a:pt x="469057" y="32470"/>
                  </a:lnTo>
                  <a:lnTo>
                    <a:pt x="440537" y="28960"/>
                  </a:lnTo>
                  <a:lnTo>
                    <a:pt x="425179" y="37296"/>
                  </a:lnTo>
                  <a:lnTo>
                    <a:pt x="394026" y="35541"/>
                  </a:lnTo>
                  <a:lnTo>
                    <a:pt x="362872" y="61429"/>
                  </a:lnTo>
                  <a:lnTo>
                    <a:pt x="335668" y="62746"/>
                  </a:lnTo>
                  <a:lnTo>
                    <a:pt x="271167" y="31592"/>
                  </a:lnTo>
                  <a:lnTo>
                    <a:pt x="245718" y="46511"/>
                  </a:lnTo>
                  <a:lnTo>
                    <a:pt x="218952" y="45633"/>
                  </a:lnTo>
                  <a:lnTo>
                    <a:pt x="198768" y="22378"/>
                  </a:lnTo>
                  <a:lnTo>
                    <a:pt x="145237" y="0"/>
                  </a:lnTo>
                  <a:lnTo>
                    <a:pt x="88195" y="7021"/>
                  </a:lnTo>
                  <a:lnTo>
                    <a:pt x="74154" y="20184"/>
                  </a:lnTo>
                  <a:lnTo>
                    <a:pt x="67134" y="55286"/>
                  </a:lnTo>
                  <a:lnTo>
                    <a:pt x="51776" y="79419"/>
                  </a:lnTo>
                  <a:lnTo>
                    <a:pt x="48266" y="133828"/>
                  </a:lnTo>
                  <a:lnTo>
                    <a:pt x="46072" y="154012"/>
                  </a:lnTo>
                  <a:lnTo>
                    <a:pt x="58358" y="189992"/>
                  </a:lnTo>
                  <a:lnTo>
                    <a:pt x="47827" y="214564"/>
                  </a:lnTo>
                  <a:lnTo>
                    <a:pt x="53531" y="230799"/>
                  </a:lnTo>
                  <a:lnTo>
                    <a:pt x="27643" y="268095"/>
                  </a:lnTo>
                  <a:lnTo>
                    <a:pt x="11408" y="286963"/>
                  </a:lnTo>
                  <a:lnTo>
                    <a:pt x="1316" y="325137"/>
                  </a:lnTo>
                  <a:lnTo>
                    <a:pt x="2633" y="363750"/>
                  </a:lnTo>
                  <a:lnTo>
                    <a:pt x="0" y="461598"/>
                  </a:lnTo>
                  <a:lnTo>
                    <a:pt x="46950" y="461598"/>
                  </a:lnTo>
                  <a:lnTo>
                    <a:pt x="87317" y="461159"/>
                  </a:lnTo>
                  <a:lnTo>
                    <a:pt x="125053" y="501088"/>
                  </a:lnTo>
                  <a:lnTo>
                    <a:pt x="143043" y="544967"/>
                  </a:lnTo>
                  <a:lnTo>
                    <a:pt x="171564" y="582702"/>
                  </a:lnTo>
                  <a:lnTo>
                    <a:pt x="214564" y="584018"/>
                  </a:lnTo>
                  <a:lnTo>
                    <a:pt x="235187" y="570416"/>
                  </a:lnTo>
                  <a:lnTo>
                    <a:pt x="255371" y="573926"/>
                  </a:lnTo>
                  <a:lnTo>
                    <a:pt x="311096" y="551987"/>
                  </a:lnTo>
                  <a:lnTo>
                    <a:pt x="324698" y="508986"/>
                  </a:lnTo>
                  <a:lnTo>
                    <a:pt x="349709" y="450190"/>
                  </a:lnTo>
                  <a:lnTo>
                    <a:pt x="365505" y="449751"/>
                  </a:lnTo>
                  <a:lnTo>
                    <a:pt x="397097" y="414210"/>
                  </a:lnTo>
                  <a:lnTo>
                    <a:pt x="417281" y="413332"/>
                  </a:lnTo>
                  <a:lnTo>
                    <a:pt x="447557" y="438343"/>
                  </a:lnTo>
                  <a:lnTo>
                    <a:pt x="483976" y="417720"/>
                  </a:lnTo>
                  <a:lnTo>
                    <a:pt x="488802" y="392709"/>
                  </a:lnTo>
                  <a:lnTo>
                    <a:pt x="500650" y="368138"/>
                  </a:lnTo>
                  <a:lnTo>
                    <a:pt x="508986" y="337423"/>
                  </a:lnTo>
                  <a:lnTo>
                    <a:pt x="537068" y="312412"/>
                  </a:lnTo>
                  <a:lnTo>
                    <a:pt x="547599" y="269851"/>
                  </a:lnTo>
                  <a:lnTo>
                    <a:pt x="559008" y="256248"/>
                  </a:lnTo>
                  <a:lnTo>
                    <a:pt x="566028" y="224656"/>
                  </a:lnTo>
                  <a:lnTo>
                    <a:pt x="579630" y="186043"/>
                  </a:lnTo>
                  <a:lnTo>
                    <a:pt x="624386" y="139094"/>
                  </a:lnTo>
                  <a:lnTo>
                    <a:pt x="626580" y="118910"/>
                  </a:lnTo>
                  <a:lnTo>
                    <a:pt x="632284" y="107940"/>
                  </a:lnTo>
                  <a:lnTo>
                    <a:pt x="610784" y="83807"/>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dirty="0"/>
            </a:p>
          </p:txBody>
        </p:sp>
        <p:sp>
          <p:nvSpPr>
            <p:cNvPr id="53" name="Freeform: Shape 52">
              <a:extLst>
                <a:ext uri="{FF2B5EF4-FFF2-40B4-BE49-F238E27FC236}">
                  <a16:creationId xmlns:a16="http://schemas.microsoft.com/office/drawing/2014/main" id="{BBEF0BE3-0444-E581-8DC4-BBE0438D1501}"/>
                </a:ext>
              </a:extLst>
            </p:cNvPr>
            <p:cNvSpPr/>
            <p:nvPr/>
          </p:nvSpPr>
          <p:spPr>
            <a:xfrm>
              <a:off x="10214036" y="3756538"/>
              <a:ext cx="96531" cy="108379"/>
            </a:xfrm>
            <a:custGeom>
              <a:avLst/>
              <a:gdLst>
                <a:gd name="connsiteX0" fmla="*/ 75470 w 96531"/>
                <a:gd name="connsiteY0" fmla="*/ 0 h 108379"/>
                <a:gd name="connsiteX1" fmla="*/ 43001 w 96531"/>
                <a:gd name="connsiteY1" fmla="*/ 18868 h 108379"/>
                <a:gd name="connsiteX2" fmla="*/ 30276 w 96531"/>
                <a:gd name="connsiteY2" fmla="*/ 12725 h 108379"/>
                <a:gd name="connsiteX3" fmla="*/ 14918 w 96531"/>
                <a:gd name="connsiteY3" fmla="*/ 29398 h 108379"/>
                <a:gd name="connsiteX4" fmla="*/ 12725 w 96531"/>
                <a:gd name="connsiteY4" fmla="*/ 65817 h 108379"/>
                <a:gd name="connsiteX5" fmla="*/ 5265 w 96531"/>
                <a:gd name="connsiteY5" fmla="*/ 70205 h 108379"/>
                <a:gd name="connsiteX6" fmla="*/ 0 w 96531"/>
                <a:gd name="connsiteY6" fmla="*/ 103552 h 108379"/>
                <a:gd name="connsiteX7" fmla="*/ 32470 w 96531"/>
                <a:gd name="connsiteY7" fmla="*/ 108379 h 108379"/>
                <a:gd name="connsiteX8" fmla="*/ 49144 w 96531"/>
                <a:gd name="connsiteY8" fmla="*/ 73715 h 108379"/>
                <a:gd name="connsiteX9" fmla="*/ 77664 w 96531"/>
                <a:gd name="connsiteY9" fmla="*/ 77664 h 108379"/>
                <a:gd name="connsiteX10" fmla="*/ 77664 w 96531"/>
                <a:gd name="connsiteY10" fmla="*/ 77664 h 108379"/>
                <a:gd name="connsiteX11" fmla="*/ 93022 w 96531"/>
                <a:gd name="connsiteY11" fmla="*/ 69766 h 108379"/>
                <a:gd name="connsiteX12" fmla="*/ 96532 w 96531"/>
                <a:gd name="connsiteY12" fmla="*/ 34225 h 108379"/>
                <a:gd name="connsiteX13" fmla="*/ 75470 w 96531"/>
                <a:gd name="connsiteY13" fmla="*/ 0 h 10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531" h="108379">
                  <a:moveTo>
                    <a:pt x="75470" y="0"/>
                  </a:moveTo>
                  <a:lnTo>
                    <a:pt x="43001" y="18868"/>
                  </a:lnTo>
                  <a:lnTo>
                    <a:pt x="30276" y="12725"/>
                  </a:lnTo>
                  <a:lnTo>
                    <a:pt x="14918" y="29398"/>
                  </a:lnTo>
                  <a:lnTo>
                    <a:pt x="12725" y="65817"/>
                  </a:lnTo>
                  <a:lnTo>
                    <a:pt x="5265" y="70205"/>
                  </a:lnTo>
                  <a:lnTo>
                    <a:pt x="0" y="103552"/>
                  </a:lnTo>
                  <a:lnTo>
                    <a:pt x="32470" y="108379"/>
                  </a:lnTo>
                  <a:lnTo>
                    <a:pt x="49144" y="73715"/>
                  </a:lnTo>
                  <a:lnTo>
                    <a:pt x="77664" y="77664"/>
                  </a:lnTo>
                  <a:lnTo>
                    <a:pt x="77664" y="77664"/>
                  </a:lnTo>
                  <a:lnTo>
                    <a:pt x="93022" y="69766"/>
                  </a:lnTo>
                  <a:lnTo>
                    <a:pt x="96532" y="34225"/>
                  </a:lnTo>
                  <a:lnTo>
                    <a:pt x="75470" y="0"/>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54" name="Freeform: Shape 53">
              <a:extLst>
                <a:ext uri="{FF2B5EF4-FFF2-40B4-BE49-F238E27FC236}">
                  <a16:creationId xmlns:a16="http://schemas.microsoft.com/office/drawing/2014/main" id="{9E17DB18-5BBC-4DFE-B3ED-8A0156ED0DE0}"/>
                </a:ext>
              </a:extLst>
            </p:cNvPr>
            <p:cNvSpPr/>
            <p:nvPr/>
          </p:nvSpPr>
          <p:spPr>
            <a:xfrm>
              <a:off x="7761248" y="2008433"/>
              <a:ext cx="447995" cy="404556"/>
            </a:xfrm>
            <a:custGeom>
              <a:avLst/>
              <a:gdLst>
                <a:gd name="connsiteX0" fmla="*/ 447996 w 447995"/>
                <a:gd name="connsiteY0" fmla="*/ 0 h 404556"/>
                <a:gd name="connsiteX1" fmla="*/ 440098 w 447995"/>
                <a:gd name="connsiteY1" fmla="*/ 0 h 404556"/>
                <a:gd name="connsiteX2" fmla="*/ 440098 w 447995"/>
                <a:gd name="connsiteY2" fmla="*/ 0 h 404556"/>
                <a:gd name="connsiteX3" fmla="*/ 440537 w 447995"/>
                <a:gd name="connsiteY3" fmla="*/ 32909 h 404556"/>
                <a:gd name="connsiteX4" fmla="*/ 408506 w 447995"/>
                <a:gd name="connsiteY4" fmla="*/ 34664 h 404556"/>
                <a:gd name="connsiteX5" fmla="*/ 391393 w 447995"/>
                <a:gd name="connsiteY5" fmla="*/ 48705 h 404556"/>
                <a:gd name="connsiteX6" fmla="*/ 367699 w 447995"/>
                <a:gd name="connsiteY6" fmla="*/ 48705 h 404556"/>
                <a:gd name="connsiteX7" fmla="*/ 349270 w 447995"/>
                <a:gd name="connsiteY7" fmla="*/ 40807 h 404556"/>
                <a:gd name="connsiteX8" fmla="*/ 305392 w 447995"/>
                <a:gd name="connsiteY8" fmla="*/ 46950 h 404556"/>
                <a:gd name="connsiteX9" fmla="*/ 286963 w 447995"/>
                <a:gd name="connsiteY9" fmla="*/ 94338 h 404556"/>
                <a:gd name="connsiteX10" fmla="*/ 270728 w 447995"/>
                <a:gd name="connsiteY10" fmla="*/ 99165 h 404556"/>
                <a:gd name="connsiteX11" fmla="*/ 244401 w 447995"/>
                <a:gd name="connsiteY11" fmla="*/ 175513 h 404556"/>
                <a:gd name="connsiteX12" fmla="*/ 170247 w 447995"/>
                <a:gd name="connsiteY12" fmla="*/ 241330 h 404556"/>
                <a:gd name="connsiteX13" fmla="*/ 150941 w 447995"/>
                <a:gd name="connsiteY13" fmla="*/ 325137 h 404556"/>
                <a:gd name="connsiteX14" fmla="*/ 129002 w 447995"/>
                <a:gd name="connsiteY14" fmla="*/ 352341 h 404556"/>
                <a:gd name="connsiteX15" fmla="*/ 121981 w 447995"/>
                <a:gd name="connsiteY15" fmla="*/ 374281 h 404556"/>
                <a:gd name="connsiteX16" fmla="*/ 3510 w 447995"/>
                <a:gd name="connsiteY16" fmla="*/ 379107 h 404556"/>
                <a:gd name="connsiteX17" fmla="*/ 2633 w 447995"/>
                <a:gd name="connsiteY17" fmla="*/ 378668 h 404556"/>
                <a:gd name="connsiteX18" fmla="*/ 0 w 447995"/>
                <a:gd name="connsiteY18" fmla="*/ 404556 h 404556"/>
                <a:gd name="connsiteX19" fmla="*/ 11847 w 447995"/>
                <a:gd name="connsiteY19" fmla="*/ 384372 h 404556"/>
                <a:gd name="connsiteX20" fmla="*/ 217636 w 447995"/>
                <a:gd name="connsiteY20" fmla="*/ 384811 h 404556"/>
                <a:gd name="connsiteX21" fmla="*/ 209299 w 447995"/>
                <a:gd name="connsiteY21" fmla="*/ 297055 h 404556"/>
                <a:gd name="connsiteX22" fmla="*/ 222901 w 447995"/>
                <a:gd name="connsiteY22" fmla="*/ 265902 h 404556"/>
                <a:gd name="connsiteX23" fmla="*/ 272044 w 447995"/>
                <a:gd name="connsiteY23" fmla="*/ 260197 h 404556"/>
                <a:gd name="connsiteX24" fmla="*/ 273800 w 447995"/>
                <a:gd name="connsiteY24" fmla="*/ 104869 h 404556"/>
                <a:gd name="connsiteX25" fmla="*/ 444486 w 447995"/>
                <a:gd name="connsiteY25" fmla="*/ 107940 h 404556"/>
                <a:gd name="connsiteX26" fmla="*/ 446679 w 447995"/>
                <a:gd name="connsiteY26" fmla="*/ 16235 h 404556"/>
                <a:gd name="connsiteX27" fmla="*/ 447996 w 447995"/>
                <a:gd name="connsiteY27" fmla="*/ 4388 h 404556"/>
                <a:gd name="connsiteX28" fmla="*/ 447996 w 447995"/>
                <a:gd name="connsiteY28" fmla="*/ 0 h 40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47995" h="404556">
                  <a:moveTo>
                    <a:pt x="447996" y="0"/>
                  </a:moveTo>
                  <a:lnTo>
                    <a:pt x="440098" y="0"/>
                  </a:lnTo>
                  <a:lnTo>
                    <a:pt x="440098" y="0"/>
                  </a:lnTo>
                  <a:lnTo>
                    <a:pt x="440537" y="32909"/>
                  </a:lnTo>
                  <a:lnTo>
                    <a:pt x="408506" y="34664"/>
                  </a:lnTo>
                  <a:lnTo>
                    <a:pt x="391393" y="48705"/>
                  </a:lnTo>
                  <a:lnTo>
                    <a:pt x="367699" y="48705"/>
                  </a:lnTo>
                  <a:lnTo>
                    <a:pt x="349270" y="40807"/>
                  </a:lnTo>
                  <a:lnTo>
                    <a:pt x="305392" y="46950"/>
                  </a:lnTo>
                  <a:lnTo>
                    <a:pt x="286963" y="94338"/>
                  </a:lnTo>
                  <a:lnTo>
                    <a:pt x="270728" y="99165"/>
                  </a:lnTo>
                  <a:lnTo>
                    <a:pt x="244401" y="175513"/>
                  </a:lnTo>
                  <a:lnTo>
                    <a:pt x="170247" y="241330"/>
                  </a:lnTo>
                  <a:lnTo>
                    <a:pt x="150941" y="325137"/>
                  </a:lnTo>
                  <a:lnTo>
                    <a:pt x="129002" y="352341"/>
                  </a:lnTo>
                  <a:lnTo>
                    <a:pt x="121981" y="374281"/>
                  </a:lnTo>
                  <a:lnTo>
                    <a:pt x="3510" y="379107"/>
                  </a:lnTo>
                  <a:lnTo>
                    <a:pt x="2633" y="378668"/>
                  </a:lnTo>
                  <a:lnTo>
                    <a:pt x="0" y="404556"/>
                  </a:lnTo>
                  <a:lnTo>
                    <a:pt x="11847" y="384372"/>
                  </a:lnTo>
                  <a:lnTo>
                    <a:pt x="217636" y="384811"/>
                  </a:lnTo>
                  <a:lnTo>
                    <a:pt x="209299" y="297055"/>
                  </a:lnTo>
                  <a:lnTo>
                    <a:pt x="222901" y="265902"/>
                  </a:lnTo>
                  <a:lnTo>
                    <a:pt x="272044" y="260197"/>
                  </a:lnTo>
                  <a:lnTo>
                    <a:pt x="273800" y="104869"/>
                  </a:lnTo>
                  <a:lnTo>
                    <a:pt x="444486" y="107940"/>
                  </a:lnTo>
                  <a:lnTo>
                    <a:pt x="446679" y="16235"/>
                  </a:lnTo>
                  <a:lnTo>
                    <a:pt x="447996" y="4388"/>
                  </a:lnTo>
                  <a:lnTo>
                    <a:pt x="447996" y="0"/>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55" name="Freeform: Shape 54">
              <a:extLst>
                <a:ext uri="{FF2B5EF4-FFF2-40B4-BE49-F238E27FC236}">
                  <a16:creationId xmlns:a16="http://schemas.microsoft.com/office/drawing/2014/main" id="{ED08F2A0-8A0D-21A6-64CF-7F3C631DB3C7}"/>
                </a:ext>
              </a:extLst>
            </p:cNvPr>
            <p:cNvSpPr/>
            <p:nvPr/>
          </p:nvSpPr>
          <p:spPr>
            <a:xfrm>
              <a:off x="9826153" y="2351999"/>
              <a:ext cx="862205" cy="812623"/>
            </a:xfrm>
            <a:custGeom>
              <a:avLst/>
              <a:gdLst>
                <a:gd name="connsiteX0" fmla="*/ 779715 w 862205"/>
                <a:gd name="connsiteY0" fmla="*/ 346637 h 812623"/>
                <a:gd name="connsiteX1" fmla="*/ 782786 w 862205"/>
                <a:gd name="connsiteY1" fmla="*/ 306270 h 812623"/>
                <a:gd name="connsiteX2" fmla="*/ 798582 w 862205"/>
                <a:gd name="connsiteY2" fmla="*/ 287841 h 812623"/>
                <a:gd name="connsiteX3" fmla="*/ 837195 w 862205"/>
                <a:gd name="connsiteY3" fmla="*/ 277749 h 812623"/>
                <a:gd name="connsiteX4" fmla="*/ 862205 w 862205"/>
                <a:gd name="connsiteY4" fmla="*/ 243085 h 812623"/>
                <a:gd name="connsiteX5" fmla="*/ 831930 w 862205"/>
                <a:gd name="connsiteY5" fmla="*/ 220707 h 812623"/>
                <a:gd name="connsiteX6" fmla="*/ 810868 w 862205"/>
                <a:gd name="connsiteY6" fmla="*/ 205788 h 812623"/>
                <a:gd name="connsiteX7" fmla="*/ 787613 w 862205"/>
                <a:gd name="connsiteY7" fmla="*/ 133390 h 812623"/>
                <a:gd name="connsiteX8" fmla="*/ 776643 w 862205"/>
                <a:gd name="connsiteY8" fmla="*/ 70644 h 812623"/>
                <a:gd name="connsiteX9" fmla="*/ 787613 w 862205"/>
                <a:gd name="connsiteY9" fmla="*/ 59674 h 812623"/>
                <a:gd name="connsiteX10" fmla="*/ 766990 w 862205"/>
                <a:gd name="connsiteY10" fmla="*/ 0 h 812623"/>
                <a:gd name="connsiteX11" fmla="*/ 559008 w 862205"/>
                <a:gd name="connsiteY11" fmla="*/ 0 h 812623"/>
                <a:gd name="connsiteX12" fmla="*/ 355413 w 862205"/>
                <a:gd name="connsiteY12" fmla="*/ 0 h 812623"/>
                <a:gd name="connsiteX13" fmla="*/ 144359 w 862205"/>
                <a:gd name="connsiteY13" fmla="*/ 0 h 812623"/>
                <a:gd name="connsiteX14" fmla="*/ 148747 w 862205"/>
                <a:gd name="connsiteY14" fmla="*/ 121543 h 812623"/>
                <a:gd name="connsiteX15" fmla="*/ 88195 w 862205"/>
                <a:gd name="connsiteY15" fmla="*/ 121543 h 812623"/>
                <a:gd name="connsiteX16" fmla="*/ 88634 w 862205"/>
                <a:gd name="connsiteY16" fmla="*/ 146992 h 812623"/>
                <a:gd name="connsiteX17" fmla="*/ 99165 w 862205"/>
                <a:gd name="connsiteY17" fmla="*/ 387883 h 812623"/>
                <a:gd name="connsiteX18" fmla="*/ 53093 w 862205"/>
                <a:gd name="connsiteY18" fmla="*/ 383934 h 812623"/>
                <a:gd name="connsiteX19" fmla="*/ 30276 w 862205"/>
                <a:gd name="connsiteY19" fmla="*/ 428690 h 812623"/>
                <a:gd name="connsiteX20" fmla="*/ 17113 w 862205"/>
                <a:gd name="connsiteY20" fmla="*/ 465986 h 812623"/>
                <a:gd name="connsiteX21" fmla="*/ 28521 w 862205"/>
                <a:gd name="connsiteY21" fmla="*/ 480027 h 812623"/>
                <a:gd name="connsiteX22" fmla="*/ 11847 w 862205"/>
                <a:gd name="connsiteY22" fmla="*/ 498895 h 812623"/>
                <a:gd name="connsiteX23" fmla="*/ 18429 w 862205"/>
                <a:gd name="connsiteY23" fmla="*/ 523905 h 812623"/>
                <a:gd name="connsiteX24" fmla="*/ 5265 w 862205"/>
                <a:gd name="connsiteY24" fmla="*/ 549354 h 812623"/>
                <a:gd name="connsiteX25" fmla="*/ 0 w 862205"/>
                <a:gd name="connsiteY25" fmla="*/ 571293 h 812623"/>
                <a:gd name="connsiteX26" fmla="*/ 18868 w 862205"/>
                <a:gd name="connsiteY26" fmla="*/ 567783 h 812623"/>
                <a:gd name="connsiteX27" fmla="*/ 30276 w 862205"/>
                <a:gd name="connsiteY27" fmla="*/ 591477 h 812623"/>
                <a:gd name="connsiteX28" fmla="*/ 31592 w 862205"/>
                <a:gd name="connsiteY28" fmla="*/ 626580 h 812623"/>
                <a:gd name="connsiteX29" fmla="*/ 51776 w 862205"/>
                <a:gd name="connsiteY29" fmla="*/ 644570 h 812623"/>
                <a:gd name="connsiteX30" fmla="*/ 51337 w 862205"/>
                <a:gd name="connsiteY30" fmla="*/ 659489 h 812623"/>
                <a:gd name="connsiteX31" fmla="*/ 57919 w 862205"/>
                <a:gd name="connsiteY31" fmla="*/ 685377 h 812623"/>
                <a:gd name="connsiteX32" fmla="*/ 89512 w 862205"/>
                <a:gd name="connsiteY32" fmla="*/ 723112 h 812623"/>
                <a:gd name="connsiteX33" fmla="*/ 89950 w 862205"/>
                <a:gd name="connsiteY33" fmla="*/ 748122 h 812623"/>
                <a:gd name="connsiteX34" fmla="*/ 81614 w 862205"/>
                <a:gd name="connsiteY34" fmla="*/ 773133 h 812623"/>
                <a:gd name="connsiteX35" fmla="*/ 85562 w 862205"/>
                <a:gd name="connsiteY35" fmla="*/ 792000 h 812623"/>
                <a:gd name="connsiteX36" fmla="*/ 103991 w 862205"/>
                <a:gd name="connsiteY36" fmla="*/ 809552 h 812623"/>
                <a:gd name="connsiteX37" fmla="*/ 108379 w 862205"/>
                <a:gd name="connsiteY37" fmla="*/ 812623 h 812623"/>
                <a:gd name="connsiteX38" fmla="*/ 125053 w 862205"/>
                <a:gd name="connsiteY38" fmla="*/ 805603 h 812623"/>
                <a:gd name="connsiteX39" fmla="*/ 143043 w 862205"/>
                <a:gd name="connsiteY39" fmla="*/ 794194 h 812623"/>
                <a:gd name="connsiteX40" fmla="*/ 155767 w 862205"/>
                <a:gd name="connsiteY40" fmla="*/ 740224 h 812623"/>
                <a:gd name="connsiteX41" fmla="*/ 169808 w 862205"/>
                <a:gd name="connsiteY41" fmla="*/ 712142 h 812623"/>
                <a:gd name="connsiteX42" fmla="*/ 208421 w 862205"/>
                <a:gd name="connsiteY42" fmla="*/ 703805 h 812623"/>
                <a:gd name="connsiteX43" fmla="*/ 217636 w 862205"/>
                <a:gd name="connsiteY43" fmla="*/ 720479 h 812623"/>
                <a:gd name="connsiteX44" fmla="*/ 246157 w 862205"/>
                <a:gd name="connsiteY44" fmla="*/ 755582 h 812623"/>
                <a:gd name="connsiteX45" fmla="*/ 260636 w 862205"/>
                <a:gd name="connsiteY45" fmla="*/ 760847 h 812623"/>
                <a:gd name="connsiteX46" fmla="*/ 279942 w 862205"/>
                <a:gd name="connsiteY46" fmla="*/ 750755 h 812623"/>
                <a:gd name="connsiteX47" fmla="*/ 318117 w 862205"/>
                <a:gd name="connsiteY47" fmla="*/ 752510 h 812623"/>
                <a:gd name="connsiteX48" fmla="*/ 326015 w 862205"/>
                <a:gd name="connsiteY48" fmla="*/ 765235 h 812623"/>
                <a:gd name="connsiteX49" fmla="*/ 379107 w 862205"/>
                <a:gd name="connsiteY49" fmla="*/ 765235 h 812623"/>
                <a:gd name="connsiteX50" fmla="*/ 380424 w 862205"/>
                <a:gd name="connsiteY50" fmla="*/ 752510 h 812623"/>
                <a:gd name="connsiteX51" fmla="*/ 408067 w 862205"/>
                <a:gd name="connsiteY51" fmla="*/ 741102 h 812623"/>
                <a:gd name="connsiteX52" fmla="*/ 412893 w 862205"/>
                <a:gd name="connsiteY52" fmla="*/ 723551 h 812623"/>
                <a:gd name="connsiteX53" fmla="*/ 433077 w 862205"/>
                <a:gd name="connsiteY53" fmla="*/ 710826 h 812623"/>
                <a:gd name="connsiteX54" fmla="*/ 478711 w 862205"/>
                <a:gd name="connsiteY54" fmla="*/ 746367 h 812623"/>
                <a:gd name="connsiteX55" fmla="*/ 505915 w 862205"/>
                <a:gd name="connsiteY55" fmla="*/ 740224 h 812623"/>
                <a:gd name="connsiteX56" fmla="*/ 531364 w 862205"/>
                <a:gd name="connsiteY56" fmla="*/ 696346 h 812623"/>
                <a:gd name="connsiteX57" fmla="*/ 559885 w 862205"/>
                <a:gd name="connsiteY57" fmla="*/ 662999 h 812623"/>
                <a:gd name="connsiteX58" fmla="*/ 554181 w 862205"/>
                <a:gd name="connsiteY58" fmla="*/ 626580 h 812623"/>
                <a:gd name="connsiteX59" fmla="*/ 541017 w 862205"/>
                <a:gd name="connsiteY59" fmla="*/ 609029 h 812623"/>
                <a:gd name="connsiteX60" fmla="*/ 573049 w 862205"/>
                <a:gd name="connsiteY60" fmla="*/ 605518 h 812623"/>
                <a:gd name="connsiteX61" fmla="*/ 576120 w 862205"/>
                <a:gd name="connsiteY61" fmla="*/ 592355 h 812623"/>
                <a:gd name="connsiteX62" fmla="*/ 601131 w 862205"/>
                <a:gd name="connsiteY62" fmla="*/ 596304 h 812623"/>
                <a:gd name="connsiteX63" fmla="*/ 595865 w 862205"/>
                <a:gd name="connsiteY63" fmla="*/ 641060 h 812623"/>
                <a:gd name="connsiteX64" fmla="*/ 603324 w 862205"/>
                <a:gd name="connsiteY64" fmla="*/ 684938 h 812623"/>
                <a:gd name="connsiteX65" fmla="*/ 631845 w 862205"/>
                <a:gd name="connsiteY65" fmla="*/ 709071 h 812623"/>
                <a:gd name="connsiteX66" fmla="*/ 638427 w 862205"/>
                <a:gd name="connsiteY66" fmla="*/ 729694 h 812623"/>
                <a:gd name="connsiteX67" fmla="*/ 638427 w 862205"/>
                <a:gd name="connsiteY67" fmla="*/ 759970 h 812623"/>
                <a:gd name="connsiteX68" fmla="*/ 645886 w 862205"/>
                <a:gd name="connsiteY68" fmla="*/ 761286 h 812623"/>
                <a:gd name="connsiteX69" fmla="*/ 645448 w 862205"/>
                <a:gd name="connsiteY69" fmla="*/ 753827 h 812623"/>
                <a:gd name="connsiteX70" fmla="*/ 659927 w 862205"/>
                <a:gd name="connsiteY70" fmla="*/ 690203 h 812623"/>
                <a:gd name="connsiteX71" fmla="*/ 684499 w 862205"/>
                <a:gd name="connsiteY71" fmla="*/ 673530 h 812623"/>
                <a:gd name="connsiteX72" fmla="*/ 689326 w 862205"/>
                <a:gd name="connsiteY72" fmla="*/ 648519 h 812623"/>
                <a:gd name="connsiteX73" fmla="*/ 710387 w 862205"/>
                <a:gd name="connsiteY73" fmla="*/ 602008 h 812623"/>
                <a:gd name="connsiteX74" fmla="*/ 741541 w 862205"/>
                <a:gd name="connsiteY74" fmla="*/ 572171 h 812623"/>
                <a:gd name="connsiteX75" fmla="*/ 761286 w 862205"/>
                <a:gd name="connsiteY75" fmla="*/ 512497 h 812623"/>
                <a:gd name="connsiteX76" fmla="*/ 767429 w 862205"/>
                <a:gd name="connsiteY76" fmla="*/ 460282 h 812623"/>
                <a:gd name="connsiteX77" fmla="*/ 760847 w 862205"/>
                <a:gd name="connsiteY77" fmla="*/ 435710 h 812623"/>
                <a:gd name="connsiteX78" fmla="*/ 779715 w 862205"/>
                <a:gd name="connsiteY78" fmla="*/ 346637 h 812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862205" h="812623">
                  <a:moveTo>
                    <a:pt x="779715" y="346637"/>
                  </a:moveTo>
                  <a:lnTo>
                    <a:pt x="782786" y="306270"/>
                  </a:lnTo>
                  <a:lnTo>
                    <a:pt x="798582" y="287841"/>
                  </a:lnTo>
                  <a:lnTo>
                    <a:pt x="837195" y="277749"/>
                  </a:lnTo>
                  <a:lnTo>
                    <a:pt x="862205" y="243085"/>
                  </a:lnTo>
                  <a:lnTo>
                    <a:pt x="831930" y="220707"/>
                  </a:lnTo>
                  <a:lnTo>
                    <a:pt x="810868" y="205788"/>
                  </a:lnTo>
                  <a:lnTo>
                    <a:pt x="787613" y="133390"/>
                  </a:lnTo>
                  <a:lnTo>
                    <a:pt x="776643" y="70644"/>
                  </a:lnTo>
                  <a:lnTo>
                    <a:pt x="787613" y="59674"/>
                  </a:lnTo>
                  <a:lnTo>
                    <a:pt x="766990" y="0"/>
                  </a:lnTo>
                  <a:lnTo>
                    <a:pt x="559008" y="0"/>
                  </a:lnTo>
                  <a:lnTo>
                    <a:pt x="355413" y="0"/>
                  </a:lnTo>
                  <a:lnTo>
                    <a:pt x="144359" y="0"/>
                  </a:lnTo>
                  <a:lnTo>
                    <a:pt x="148747" y="121543"/>
                  </a:lnTo>
                  <a:lnTo>
                    <a:pt x="88195" y="121543"/>
                  </a:lnTo>
                  <a:lnTo>
                    <a:pt x="88634" y="146992"/>
                  </a:lnTo>
                  <a:lnTo>
                    <a:pt x="99165" y="387883"/>
                  </a:lnTo>
                  <a:lnTo>
                    <a:pt x="53093" y="383934"/>
                  </a:lnTo>
                  <a:lnTo>
                    <a:pt x="30276" y="428690"/>
                  </a:lnTo>
                  <a:lnTo>
                    <a:pt x="17113" y="465986"/>
                  </a:lnTo>
                  <a:lnTo>
                    <a:pt x="28521" y="480027"/>
                  </a:lnTo>
                  <a:lnTo>
                    <a:pt x="11847" y="498895"/>
                  </a:lnTo>
                  <a:lnTo>
                    <a:pt x="18429" y="523905"/>
                  </a:lnTo>
                  <a:lnTo>
                    <a:pt x="5265" y="549354"/>
                  </a:lnTo>
                  <a:lnTo>
                    <a:pt x="0" y="571293"/>
                  </a:lnTo>
                  <a:lnTo>
                    <a:pt x="18868" y="567783"/>
                  </a:lnTo>
                  <a:lnTo>
                    <a:pt x="30276" y="591477"/>
                  </a:lnTo>
                  <a:lnTo>
                    <a:pt x="31592" y="626580"/>
                  </a:lnTo>
                  <a:lnTo>
                    <a:pt x="51776" y="644570"/>
                  </a:lnTo>
                  <a:lnTo>
                    <a:pt x="51337" y="659489"/>
                  </a:lnTo>
                  <a:lnTo>
                    <a:pt x="57919" y="685377"/>
                  </a:lnTo>
                  <a:lnTo>
                    <a:pt x="89512" y="723112"/>
                  </a:lnTo>
                  <a:lnTo>
                    <a:pt x="89950" y="748122"/>
                  </a:lnTo>
                  <a:lnTo>
                    <a:pt x="81614" y="773133"/>
                  </a:lnTo>
                  <a:lnTo>
                    <a:pt x="85562" y="792000"/>
                  </a:lnTo>
                  <a:lnTo>
                    <a:pt x="103991" y="809552"/>
                  </a:lnTo>
                  <a:lnTo>
                    <a:pt x="108379" y="812623"/>
                  </a:lnTo>
                  <a:lnTo>
                    <a:pt x="125053" y="805603"/>
                  </a:lnTo>
                  <a:lnTo>
                    <a:pt x="143043" y="794194"/>
                  </a:lnTo>
                  <a:lnTo>
                    <a:pt x="155767" y="740224"/>
                  </a:lnTo>
                  <a:lnTo>
                    <a:pt x="169808" y="712142"/>
                  </a:lnTo>
                  <a:lnTo>
                    <a:pt x="208421" y="703805"/>
                  </a:lnTo>
                  <a:lnTo>
                    <a:pt x="217636" y="720479"/>
                  </a:lnTo>
                  <a:lnTo>
                    <a:pt x="246157" y="755582"/>
                  </a:lnTo>
                  <a:lnTo>
                    <a:pt x="260636" y="760847"/>
                  </a:lnTo>
                  <a:lnTo>
                    <a:pt x="279942" y="750755"/>
                  </a:lnTo>
                  <a:lnTo>
                    <a:pt x="318117" y="752510"/>
                  </a:lnTo>
                  <a:lnTo>
                    <a:pt x="326015" y="765235"/>
                  </a:lnTo>
                  <a:lnTo>
                    <a:pt x="379107" y="765235"/>
                  </a:lnTo>
                  <a:lnTo>
                    <a:pt x="380424" y="752510"/>
                  </a:lnTo>
                  <a:lnTo>
                    <a:pt x="408067" y="741102"/>
                  </a:lnTo>
                  <a:lnTo>
                    <a:pt x="412893" y="723551"/>
                  </a:lnTo>
                  <a:lnTo>
                    <a:pt x="433077" y="710826"/>
                  </a:lnTo>
                  <a:lnTo>
                    <a:pt x="478711" y="746367"/>
                  </a:lnTo>
                  <a:lnTo>
                    <a:pt x="505915" y="740224"/>
                  </a:lnTo>
                  <a:lnTo>
                    <a:pt x="531364" y="696346"/>
                  </a:lnTo>
                  <a:lnTo>
                    <a:pt x="559885" y="662999"/>
                  </a:lnTo>
                  <a:lnTo>
                    <a:pt x="554181" y="626580"/>
                  </a:lnTo>
                  <a:lnTo>
                    <a:pt x="541017" y="609029"/>
                  </a:lnTo>
                  <a:lnTo>
                    <a:pt x="573049" y="605518"/>
                  </a:lnTo>
                  <a:lnTo>
                    <a:pt x="576120" y="592355"/>
                  </a:lnTo>
                  <a:lnTo>
                    <a:pt x="601131" y="596304"/>
                  </a:lnTo>
                  <a:lnTo>
                    <a:pt x="595865" y="641060"/>
                  </a:lnTo>
                  <a:lnTo>
                    <a:pt x="603324" y="684938"/>
                  </a:lnTo>
                  <a:lnTo>
                    <a:pt x="631845" y="709071"/>
                  </a:lnTo>
                  <a:lnTo>
                    <a:pt x="638427" y="729694"/>
                  </a:lnTo>
                  <a:lnTo>
                    <a:pt x="638427" y="759970"/>
                  </a:lnTo>
                  <a:lnTo>
                    <a:pt x="645886" y="761286"/>
                  </a:lnTo>
                  <a:lnTo>
                    <a:pt x="645448" y="753827"/>
                  </a:lnTo>
                  <a:lnTo>
                    <a:pt x="659927" y="690203"/>
                  </a:lnTo>
                  <a:lnTo>
                    <a:pt x="684499" y="673530"/>
                  </a:lnTo>
                  <a:lnTo>
                    <a:pt x="689326" y="648519"/>
                  </a:lnTo>
                  <a:lnTo>
                    <a:pt x="710387" y="602008"/>
                  </a:lnTo>
                  <a:lnTo>
                    <a:pt x="741541" y="572171"/>
                  </a:lnTo>
                  <a:lnTo>
                    <a:pt x="761286" y="512497"/>
                  </a:lnTo>
                  <a:lnTo>
                    <a:pt x="767429" y="460282"/>
                  </a:lnTo>
                  <a:lnTo>
                    <a:pt x="760847" y="435710"/>
                  </a:lnTo>
                  <a:lnTo>
                    <a:pt x="779715" y="346637"/>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56" name="Freeform: Shape 55">
              <a:extLst>
                <a:ext uri="{FF2B5EF4-FFF2-40B4-BE49-F238E27FC236}">
                  <a16:creationId xmlns:a16="http://schemas.microsoft.com/office/drawing/2014/main" id="{495EAE01-6A0F-A5F7-6D46-780F097393DC}"/>
                </a:ext>
              </a:extLst>
            </p:cNvPr>
            <p:cNvSpPr/>
            <p:nvPr/>
          </p:nvSpPr>
          <p:spPr>
            <a:xfrm>
              <a:off x="9934532" y="2944354"/>
              <a:ext cx="613416" cy="530486"/>
            </a:xfrm>
            <a:custGeom>
              <a:avLst/>
              <a:gdLst>
                <a:gd name="connsiteX0" fmla="*/ 530048 w 613416"/>
                <a:gd name="connsiteY0" fmla="*/ 137339 h 530486"/>
                <a:gd name="connsiteX1" fmla="*/ 523466 w 613416"/>
                <a:gd name="connsiteY1" fmla="*/ 116716 h 530486"/>
                <a:gd name="connsiteX2" fmla="*/ 494945 w 613416"/>
                <a:gd name="connsiteY2" fmla="*/ 92583 h 530486"/>
                <a:gd name="connsiteX3" fmla="*/ 487486 w 613416"/>
                <a:gd name="connsiteY3" fmla="*/ 48705 h 530486"/>
                <a:gd name="connsiteX4" fmla="*/ 492751 w 613416"/>
                <a:gd name="connsiteY4" fmla="*/ 3949 h 530486"/>
                <a:gd name="connsiteX5" fmla="*/ 467741 w 613416"/>
                <a:gd name="connsiteY5" fmla="*/ 0 h 530486"/>
                <a:gd name="connsiteX6" fmla="*/ 464670 w 613416"/>
                <a:gd name="connsiteY6" fmla="*/ 13163 h 530486"/>
                <a:gd name="connsiteX7" fmla="*/ 432638 w 613416"/>
                <a:gd name="connsiteY7" fmla="*/ 16674 h 530486"/>
                <a:gd name="connsiteX8" fmla="*/ 445802 w 613416"/>
                <a:gd name="connsiteY8" fmla="*/ 34225 h 530486"/>
                <a:gd name="connsiteX9" fmla="*/ 451506 w 613416"/>
                <a:gd name="connsiteY9" fmla="*/ 70644 h 530486"/>
                <a:gd name="connsiteX10" fmla="*/ 422985 w 613416"/>
                <a:gd name="connsiteY10" fmla="*/ 103991 h 530486"/>
                <a:gd name="connsiteX11" fmla="*/ 397536 w 613416"/>
                <a:gd name="connsiteY11" fmla="*/ 147869 h 530486"/>
                <a:gd name="connsiteX12" fmla="*/ 370332 w 613416"/>
                <a:gd name="connsiteY12" fmla="*/ 154012 h 530486"/>
                <a:gd name="connsiteX13" fmla="*/ 324698 w 613416"/>
                <a:gd name="connsiteY13" fmla="*/ 118471 h 530486"/>
                <a:gd name="connsiteX14" fmla="*/ 304514 w 613416"/>
                <a:gd name="connsiteY14" fmla="*/ 131196 h 530486"/>
                <a:gd name="connsiteX15" fmla="*/ 299688 w 613416"/>
                <a:gd name="connsiteY15" fmla="*/ 148747 h 530486"/>
                <a:gd name="connsiteX16" fmla="*/ 272044 w 613416"/>
                <a:gd name="connsiteY16" fmla="*/ 160155 h 530486"/>
                <a:gd name="connsiteX17" fmla="*/ 270728 w 613416"/>
                <a:gd name="connsiteY17" fmla="*/ 172880 h 530486"/>
                <a:gd name="connsiteX18" fmla="*/ 217635 w 613416"/>
                <a:gd name="connsiteY18" fmla="*/ 172880 h 530486"/>
                <a:gd name="connsiteX19" fmla="*/ 209737 w 613416"/>
                <a:gd name="connsiteY19" fmla="*/ 160155 h 530486"/>
                <a:gd name="connsiteX20" fmla="*/ 171563 w 613416"/>
                <a:gd name="connsiteY20" fmla="*/ 158400 h 530486"/>
                <a:gd name="connsiteX21" fmla="*/ 152257 w 613416"/>
                <a:gd name="connsiteY21" fmla="*/ 168492 h 530486"/>
                <a:gd name="connsiteX22" fmla="*/ 137777 w 613416"/>
                <a:gd name="connsiteY22" fmla="*/ 163227 h 530486"/>
                <a:gd name="connsiteX23" fmla="*/ 109257 w 613416"/>
                <a:gd name="connsiteY23" fmla="*/ 128124 h 530486"/>
                <a:gd name="connsiteX24" fmla="*/ 100042 w 613416"/>
                <a:gd name="connsiteY24" fmla="*/ 111450 h 530486"/>
                <a:gd name="connsiteX25" fmla="*/ 61429 w 613416"/>
                <a:gd name="connsiteY25" fmla="*/ 119787 h 530486"/>
                <a:gd name="connsiteX26" fmla="*/ 47388 w 613416"/>
                <a:gd name="connsiteY26" fmla="*/ 147869 h 530486"/>
                <a:gd name="connsiteX27" fmla="*/ 34664 w 613416"/>
                <a:gd name="connsiteY27" fmla="*/ 201839 h 530486"/>
                <a:gd name="connsiteX28" fmla="*/ 16674 w 613416"/>
                <a:gd name="connsiteY28" fmla="*/ 213248 h 530486"/>
                <a:gd name="connsiteX29" fmla="*/ 0 w 613416"/>
                <a:gd name="connsiteY29" fmla="*/ 220268 h 530486"/>
                <a:gd name="connsiteX30" fmla="*/ 36858 w 613416"/>
                <a:gd name="connsiteY30" fmla="*/ 243963 h 530486"/>
                <a:gd name="connsiteX31" fmla="*/ 66695 w 613416"/>
                <a:gd name="connsiteY31" fmla="*/ 268095 h 530486"/>
                <a:gd name="connsiteX32" fmla="*/ 67134 w 613416"/>
                <a:gd name="connsiteY32" fmla="*/ 287841 h 530486"/>
                <a:gd name="connsiteX33" fmla="*/ 103552 w 613416"/>
                <a:gd name="connsiteY33" fmla="*/ 319433 h 530486"/>
                <a:gd name="connsiteX34" fmla="*/ 126369 w 613416"/>
                <a:gd name="connsiteY34" fmla="*/ 345760 h 530486"/>
                <a:gd name="connsiteX35" fmla="*/ 140410 w 613416"/>
                <a:gd name="connsiteY35" fmla="*/ 382179 h 530486"/>
                <a:gd name="connsiteX36" fmla="*/ 180778 w 613416"/>
                <a:gd name="connsiteY36" fmla="*/ 406312 h 530486"/>
                <a:gd name="connsiteX37" fmla="*/ 189554 w 613416"/>
                <a:gd name="connsiteY37" fmla="*/ 425618 h 530486"/>
                <a:gd name="connsiteX38" fmla="*/ 222462 w 613416"/>
                <a:gd name="connsiteY38" fmla="*/ 475639 h 530486"/>
                <a:gd name="connsiteX39" fmla="*/ 246595 w 613416"/>
                <a:gd name="connsiteY39" fmla="*/ 483098 h 530486"/>
                <a:gd name="connsiteX40" fmla="*/ 260636 w 613416"/>
                <a:gd name="connsiteY40" fmla="*/ 473006 h 530486"/>
                <a:gd name="connsiteX41" fmla="*/ 285647 w 613416"/>
                <a:gd name="connsiteY41" fmla="*/ 476955 h 530486"/>
                <a:gd name="connsiteX42" fmla="*/ 315484 w 613416"/>
                <a:gd name="connsiteY42" fmla="*/ 464231 h 530486"/>
                <a:gd name="connsiteX43" fmla="*/ 328208 w 613416"/>
                <a:gd name="connsiteY43" fmla="*/ 490119 h 530486"/>
                <a:gd name="connsiteX44" fmla="*/ 376036 w 613416"/>
                <a:gd name="connsiteY44" fmla="*/ 530487 h 530486"/>
                <a:gd name="connsiteX45" fmla="*/ 376036 w 613416"/>
                <a:gd name="connsiteY45" fmla="*/ 530487 h 530486"/>
                <a:gd name="connsiteX46" fmla="*/ 397975 w 613416"/>
                <a:gd name="connsiteY46" fmla="*/ 513813 h 530486"/>
                <a:gd name="connsiteX47" fmla="*/ 432200 w 613416"/>
                <a:gd name="connsiteY47" fmla="*/ 527415 h 530486"/>
                <a:gd name="connsiteX48" fmla="*/ 475200 w 613416"/>
                <a:gd name="connsiteY48" fmla="*/ 512935 h 530486"/>
                <a:gd name="connsiteX49" fmla="*/ 512936 w 613416"/>
                <a:gd name="connsiteY49" fmla="*/ 513374 h 530486"/>
                <a:gd name="connsiteX50" fmla="*/ 545405 w 613416"/>
                <a:gd name="connsiteY50" fmla="*/ 485292 h 530486"/>
                <a:gd name="connsiteX51" fmla="*/ 577875 w 613416"/>
                <a:gd name="connsiteY51" fmla="*/ 448873 h 530486"/>
                <a:gd name="connsiteX52" fmla="*/ 613416 w 613416"/>
                <a:gd name="connsiteY52" fmla="*/ 408944 h 530486"/>
                <a:gd name="connsiteX53" fmla="*/ 580947 w 613416"/>
                <a:gd name="connsiteY53" fmla="*/ 343127 h 530486"/>
                <a:gd name="connsiteX54" fmla="*/ 555936 w 613416"/>
                <a:gd name="connsiteY54" fmla="*/ 329086 h 530486"/>
                <a:gd name="connsiteX55" fmla="*/ 546283 w 613416"/>
                <a:gd name="connsiteY55" fmla="*/ 304514 h 530486"/>
                <a:gd name="connsiteX56" fmla="*/ 518640 w 613416"/>
                <a:gd name="connsiteY56" fmla="*/ 275116 h 530486"/>
                <a:gd name="connsiteX57" fmla="*/ 485731 w 613416"/>
                <a:gd name="connsiteY57" fmla="*/ 270728 h 530486"/>
                <a:gd name="connsiteX58" fmla="*/ 503282 w 613416"/>
                <a:gd name="connsiteY58" fmla="*/ 236064 h 530486"/>
                <a:gd name="connsiteX59" fmla="*/ 531364 w 613416"/>
                <a:gd name="connsiteY59" fmla="*/ 234748 h 530486"/>
                <a:gd name="connsiteX60" fmla="*/ 539262 w 613416"/>
                <a:gd name="connsiteY60" fmla="*/ 216319 h 530486"/>
                <a:gd name="connsiteX61" fmla="*/ 537507 w 613416"/>
                <a:gd name="connsiteY61" fmla="*/ 168931 h 530486"/>
                <a:gd name="connsiteX62" fmla="*/ 530048 w 613416"/>
                <a:gd name="connsiteY62" fmla="*/ 167615 h 530486"/>
                <a:gd name="connsiteX63" fmla="*/ 530048 w 613416"/>
                <a:gd name="connsiteY63" fmla="*/ 137339 h 5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13416" h="530486">
                  <a:moveTo>
                    <a:pt x="530048" y="137339"/>
                  </a:moveTo>
                  <a:lnTo>
                    <a:pt x="523466" y="116716"/>
                  </a:lnTo>
                  <a:lnTo>
                    <a:pt x="494945" y="92583"/>
                  </a:lnTo>
                  <a:lnTo>
                    <a:pt x="487486" y="48705"/>
                  </a:lnTo>
                  <a:lnTo>
                    <a:pt x="492751" y="3949"/>
                  </a:lnTo>
                  <a:lnTo>
                    <a:pt x="467741" y="0"/>
                  </a:lnTo>
                  <a:lnTo>
                    <a:pt x="464670" y="13163"/>
                  </a:lnTo>
                  <a:lnTo>
                    <a:pt x="432638" y="16674"/>
                  </a:lnTo>
                  <a:lnTo>
                    <a:pt x="445802" y="34225"/>
                  </a:lnTo>
                  <a:lnTo>
                    <a:pt x="451506" y="70644"/>
                  </a:lnTo>
                  <a:lnTo>
                    <a:pt x="422985" y="103991"/>
                  </a:lnTo>
                  <a:lnTo>
                    <a:pt x="397536" y="147869"/>
                  </a:lnTo>
                  <a:lnTo>
                    <a:pt x="370332" y="154012"/>
                  </a:lnTo>
                  <a:lnTo>
                    <a:pt x="324698" y="118471"/>
                  </a:lnTo>
                  <a:lnTo>
                    <a:pt x="304514" y="131196"/>
                  </a:lnTo>
                  <a:lnTo>
                    <a:pt x="299688" y="148747"/>
                  </a:lnTo>
                  <a:lnTo>
                    <a:pt x="272044" y="160155"/>
                  </a:lnTo>
                  <a:lnTo>
                    <a:pt x="270728" y="172880"/>
                  </a:lnTo>
                  <a:lnTo>
                    <a:pt x="217635" y="172880"/>
                  </a:lnTo>
                  <a:lnTo>
                    <a:pt x="209737" y="160155"/>
                  </a:lnTo>
                  <a:lnTo>
                    <a:pt x="171563" y="158400"/>
                  </a:lnTo>
                  <a:lnTo>
                    <a:pt x="152257" y="168492"/>
                  </a:lnTo>
                  <a:lnTo>
                    <a:pt x="137777" y="163227"/>
                  </a:lnTo>
                  <a:lnTo>
                    <a:pt x="109257" y="128124"/>
                  </a:lnTo>
                  <a:lnTo>
                    <a:pt x="100042" y="111450"/>
                  </a:lnTo>
                  <a:lnTo>
                    <a:pt x="61429" y="119787"/>
                  </a:lnTo>
                  <a:lnTo>
                    <a:pt x="47388" y="147869"/>
                  </a:lnTo>
                  <a:lnTo>
                    <a:pt x="34664" y="201839"/>
                  </a:lnTo>
                  <a:lnTo>
                    <a:pt x="16674" y="213248"/>
                  </a:lnTo>
                  <a:lnTo>
                    <a:pt x="0" y="220268"/>
                  </a:lnTo>
                  <a:lnTo>
                    <a:pt x="36858" y="243963"/>
                  </a:lnTo>
                  <a:lnTo>
                    <a:pt x="66695" y="268095"/>
                  </a:lnTo>
                  <a:lnTo>
                    <a:pt x="67134" y="287841"/>
                  </a:lnTo>
                  <a:lnTo>
                    <a:pt x="103552" y="319433"/>
                  </a:lnTo>
                  <a:lnTo>
                    <a:pt x="126369" y="345760"/>
                  </a:lnTo>
                  <a:lnTo>
                    <a:pt x="140410" y="382179"/>
                  </a:lnTo>
                  <a:lnTo>
                    <a:pt x="180778" y="406312"/>
                  </a:lnTo>
                  <a:lnTo>
                    <a:pt x="189554" y="425618"/>
                  </a:lnTo>
                  <a:lnTo>
                    <a:pt x="222462" y="475639"/>
                  </a:lnTo>
                  <a:lnTo>
                    <a:pt x="246595" y="483098"/>
                  </a:lnTo>
                  <a:lnTo>
                    <a:pt x="260636" y="473006"/>
                  </a:lnTo>
                  <a:lnTo>
                    <a:pt x="285647" y="476955"/>
                  </a:lnTo>
                  <a:lnTo>
                    <a:pt x="315484" y="464231"/>
                  </a:lnTo>
                  <a:lnTo>
                    <a:pt x="328208" y="490119"/>
                  </a:lnTo>
                  <a:lnTo>
                    <a:pt x="376036" y="530487"/>
                  </a:lnTo>
                  <a:lnTo>
                    <a:pt x="376036" y="530487"/>
                  </a:lnTo>
                  <a:lnTo>
                    <a:pt x="397975" y="513813"/>
                  </a:lnTo>
                  <a:lnTo>
                    <a:pt x="432200" y="527415"/>
                  </a:lnTo>
                  <a:lnTo>
                    <a:pt x="475200" y="512935"/>
                  </a:lnTo>
                  <a:lnTo>
                    <a:pt x="512936" y="513374"/>
                  </a:lnTo>
                  <a:lnTo>
                    <a:pt x="545405" y="485292"/>
                  </a:lnTo>
                  <a:lnTo>
                    <a:pt x="577875" y="448873"/>
                  </a:lnTo>
                  <a:lnTo>
                    <a:pt x="613416" y="408944"/>
                  </a:lnTo>
                  <a:lnTo>
                    <a:pt x="580947" y="343127"/>
                  </a:lnTo>
                  <a:lnTo>
                    <a:pt x="555936" y="329086"/>
                  </a:lnTo>
                  <a:lnTo>
                    <a:pt x="546283" y="304514"/>
                  </a:lnTo>
                  <a:lnTo>
                    <a:pt x="518640" y="275116"/>
                  </a:lnTo>
                  <a:lnTo>
                    <a:pt x="485731" y="270728"/>
                  </a:lnTo>
                  <a:lnTo>
                    <a:pt x="503282" y="236064"/>
                  </a:lnTo>
                  <a:lnTo>
                    <a:pt x="531364" y="234748"/>
                  </a:lnTo>
                  <a:lnTo>
                    <a:pt x="539262" y="216319"/>
                  </a:lnTo>
                  <a:lnTo>
                    <a:pt x="537507" y="168931"/>
                  </a:lnTo>
                  <a:lnTo>
                    <a:pt x="530048" y="167615"/>
                  </a:lnTo>
                  <a:lnTo>
                    <a:pt x="530048" y="137339"/>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57" name="Freeform: Shape 56">
              <a:extLst>
                <a:ext uri="{FF2B5EF4-FFF2-40B4-BE49-F238E27FC236}">
                  <a16:creationId xmlns:a16="http://schemas.microsoft.com/office/drawing/2014/main" id="{76BB3ED1-323D-A41A-E941-ECA55BA14196}"/>
                </a:ext>
              </a:extLst>
            </p:cNvPr>
            <p:cNvSpPr/>
            <p:nvPr/>
          </p:nvSpPr>
          <p:spPr>
            <a:xfrm>
              <a:off x="7722197" y="2680208"/>
              <a:ext cx="325575" cy="258881"/>
            </a:xfrm>
            <a:custGeom>
              <a:avLst/>
              <a:gdLst>
                <a:gd name="connsiteX0" fmla="*/ 289596 w 325575"/>
                <a:gd name="connsiteY0" fmla="*/ 120226 h 258881"/>
                <a:gd name="connsiteX1" fmla="*/ 255371 w 325575"/>
                <a:gd name="connsiteY1" fmla="*/ 78542 h 258881"/>
                <a:gd name="connsiteX2" fmla="*/ 223779 w 325575"/>
                <a:gd name="connsiteY2" fmla="*/ 33786 h 258881"/>
                <a:gd name="connsiteX3" fmla="*/ 189115 w 325575"/>
                <a:gd name="connsiteY3" fmla="*/ 17551 h 258881"/>
                <a:gd name="connsiteX4" fmla="*/ 164104 w 325575"/>
                <a:gd name="connsiteY4" fmla="*/ 0 h 258881"/>
                <a:gd name="connsiteX5" fmla="*/ 134267 w 325575"/>
                <a:gd name="connsiteY5" fmla="*/ 439 h 258881"/>
                <a:gd name="connsiteX6" fmla="*/ 108379 w 325575"/>
                <a:gd name="connsiteY6" fmla="*/ 13602 h 258881"/>
                <a:gd name="connsiteX7" fmla="*/ 82052 w 325575"/>
                <a:gd name="connsiteY7" fmla="*/ 8337 h 258881"/>
                <a:gd name="connsiteX8" fmla="*/ 63623 w 325575"/>
                <a:gd name="connsiteY8" fmla="*/ 28082 h 258881"/>
                <a:gd name="connsiteX9" fmla="*/ 50460 w 325575"/>
                <a:gd name="connsiteY9" fmla="*/ 59235 h 258881"/>
                <a:gd name="connsiteX10" fmla="*/ 23694 w 325575"/>
                <a:gd name="connsiteY10" fmla="*/ 101797 h 258881"/>
                <a:gd name="connsiteX11" fmla="*/ 0 w 325575"/>
                <a:gd name="connsiteY11" fmla="*/ 113206 h 258881"/>
                <a:gd name="connsiteX12" fmla="*/ 26327 w 325575"/>
                <a:gd name="connsiteY12" fmla="*/ 134706 h 258881"/>
                <a:gd name="connsiteX13" fmla="*/ 47388 w 325575"/>
                <a:gd name="connsiteY13" fmla="*/ 182094 h 258881"/>
                <a:gd name="connsiteX14" fmla="*/ 105308 w 325575"/>
                <a:gd name="connsiteY14" fmla="*/ 180339 h 258881"/>
                <a:gd name="connsiteX15" fmla="*/ 117593 w 325575"/>
                <a:gd name="connsiteY15" fmla="*/ 165859 h 258881"/>
                <a:gd name="connsiteX16" fmla="*/ 134267 w 325575"/>
                <a:gd name="connsiteY16" fmla="*/ 164982 h 258881"/>
                <a:gd name="connsiteX17" fmla="*/ 154890 w 325575"/>
                <a:gd name="connsiteY17" fmla="*/ 179900 h 258881"/>
                <a:gd name="connsiteX18" fmla="*/ 171564 w 325575"/>
                <a:gd name="connsiteY18" fmla="*/ 180339 h 258881"/>
                <a:gd name="connsiteX19" fmla="*/ 189115 w 325575"/>
                <a:gd name="connsiteY19" fmla="*/ 170247 h 258881"/>
                <a:gd name="connsiteX20" fmla="*/ 199646 w 325575"/>
                <a:gd name="connsiteY20" fmla="*/ 187798 h 258881"/>
                <a:gd name="connsiteX21" fmla="*/ 176390 w 325575"/>
                <a:gd name="connsiteY21" fmla="*/ 201401 h 258881"/>
                <a:gd name="connsiteX22" fmla="*/ 153573 w 325575"/>
                <a:gd name="connsiteY22" fmla="*/ 200084 h 258881"/>
                <a:gd name="connsiteX23" fmla="*/ 130757 w 325575"/>
                <a:gd name="connsiteY23" fmla="*/ 187360 h 258881"/>
                <a:gd name="connsiteX24" fmla="*/ 111012 w 325575"/>
                <a:gd name="connsiteY24" fmla="*/ 201401 h 258881"/>
                <a:gd name="connsiteX25" fmla="*/ 101359 w 325575"/>
                <a:gd name="connsiteY25" fmla="*/ 201839 h 258881"/>
                <a:gd name="connsiteX26" fmla="*/ 88195 w 325575"/>
                <a:gd name="connsiteY26" fmla="*/ 210176 h 258881"/>
                <a:gd name="connsiteX27" fmla="*/ 39929 w 325575"/>
                <a:gd name="connsiteY27" fmla="*/ 209299 h 258881"/>
                <a:gd name="connsiteX28" fmla="*/ 47827 w 325575"/>
                <a:gd name="connsiteY28" fmla="*/ 255810 h 258881"/>
                <a:gd name="connsiteX29" fmla="*/ 76348 w 325575"/>
                <a:gd name="connsiteY29" fmla="*/ 245718 h 258881"/>
                <a:gd name="connsiteX30" fmla="*/ 93899 w 325575"/>
                <a:gd name="connsiteY30" fmla="*/ 247912 h 258881"/>
                <a:gd name="connsiteX31" fmla="*/ 108379 w 325575"/>
                <a:gd name="connsiteY31" fmla="*/ 240891 h 258881"/>
                <a:gd name="connsiteX32" fmla="*/ 206666 w 325575"/>
                <a:gd name="connsiteY32" fmla="*/ 243524 h 258881"/>
                <a:gd name="connsiteX33" fmla="*/ 232115 w 325575"/>
                <a:gd name="connsiteY33" fmla="*/ 243962 h 258881"/>
                <a:gd name="connsiteX34" fmla="*/ 270289 w 325575"/>
                <a:gd name="connsiteY34" fmla="*/ 258881 h 258881"/>
                <a:gd name="connsiteX35" fmla="*/ 282136 w 325575"/>
                <a:gd name="connsiteY35" fmla="*/ 257565 h 258881"/>
                <a:gd name="connsiteX36" fmla="*/ 286085 w 325575"/>
                <a:gd name="connsiteY36" fmla="*/ 250544 h 258881"/>
                <a:gd name="connsiteX37" fmla="*/ 315045 w 325575"/>
                <a:gd name="connsiteY37" fmla="*/ 255371 h 258881"/>
                <a:gd name="connsiteX38" fmla="*/ 322943 w 325575"/>
                <a:gd name="connsiteY38" fmla="*/ 252299 h 258881"/>
                <a:gd name="connsiteX39" fmla="*/ 325576 w 325575"/>
                <a:gd name="connsiteY39" fmla="*/ 232993 h 258881"/>
                <a:gd name="connsiteX40" fmla="*/ 321188 w 325575"/>
                <a:gd name="connsiteY40" fmla="*/ 209737 h 258881"/>
                <a:gd name="connsiteX41" fmla="*/ 301443 w 325575"/>
                <a:gd name="connsiteY41" fmla="*/ 192625 h 258881"/>
                <a:gd name="connsiteX42" fmla="*/ 291351 w 325575"/>
                <a:gd name="connsiteY42" fmla="*/ 157961 h 258881"/>
                <a:gd name="connsiteX43" fmla="*/ 289596 w 325575"/>
                <a:gd name="connsiteY43" fmla="*/ 120226 h 25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25575" h="258881">
                  <a:moveTo>
                    <a:pt x="289596" y="120226"/>
                  </a:moveTo>
                  <a:lnTo>
                    <a:pt x="255371" y="78542"/>
                  </a:lnTo>
                  <a:lnTo>
                    <a:pt x="223779" y="33786"/>
                  </a:lnTo>
                  <a:lnTo>
                    <a:pt x="189115" y="17551"/>
                  </a:lnTo>
                  <a:lnTo>
                    <a:pt x="164104" y="0"/>
                  </a:lnTo>
                  <a:lnTo>
                    <a:pt x="134267" y="439"/>
                  </a:lnTo>
                  <a:lnTo>
                    <a:pt x="108379" y="13602"/>
                  </a:lnTo>
                  <a:lnTo>
                    <a:pt x="82052" y="8337"/>
                  </a:lnTo>
                  <a:lnTo>
                    <a:pt x="63623" y="28082"/>
                  </a:lnTo>
                  <a:lnTo>
                    <a:pt x="50460" y="59235"/>
                  </a:lnTo>
                  <a:lnTo>
                    <a:pt x="23694" y="101797"/>
                  </a:lnTo>
                  <a:lnTo>
                    <a:pt x="0" y="113206"/>
                  </a:lnTo>
                  <a:lnTo>
                    <a:pt x="26327" y="134706"/>
                  </a:lnTo>
                  <a:lnTo>
                    <a:pt x="47388" y="182094"/>
                  </a:lnTo>
                  <a:lnTo>
                    <a:pt x="105308" y="180339"/>
                  </a:lnTo>
                  <a:lnTo>
                    <a:pt x="117593" y="165859"/>
                  </a:lnTo>
                  <a:lnTo>
                    <a:pt x="134267" y="164982"/>
                  </a:lnTo>
                  <a:lnTo>
                    <a:pt x="154890" y="179900"/>
                  </a:lnTo>
                  <a:lnTo>
                    <a:pt x="171564" y="180339"/>
                  </a:lnTo>
                  <a:lnTo>
                    <a:pt x="189115" y="170247"/>
                  </a:lnTo>
                  <a:lnTo>
                    <a:pt x="199646" y="187798"/>
                  </a:lnTo>
                  <a:lnTo>
                    <a:pt x="176390" y="201401"/>
                  </a:lnTo>
                  <a:lnTo>
                    <a:pt x="153573" y="200084"/>
                  </a:lnTo>
                  <a:lnTo>
                    <a:pt x="130757" y="187360"/>
                  </a:lnTo>
                  <a:lnTo>
                    <a:pt x="111012" y="201401"/>
                  </a:lnTo>
                  <a:lnTo>
                    <a:pt x="101359" y="201839"/>
                  </a:lnTo>
                  <a:lnTo>
                    <a:pt x="88195" y="210176"/>
                  </a:lnTo>
                  <a:lnTo>
                    <a:pt x="39929" y="209299"/>
                  </a:lnTo>
                  <a:lnTo>
                    <a:pt x="47827" y="255810"/>
                  </a:lnTo>
                  <a:lnTo>
                    <a:pt x="76348" y="245718"/>
                  </a:lnTo>
                  <a:lnTo>
                    <a:pt x="93899" y="247912"/>
                  </a:lnTo>
                  <a:lnTo>
                    <a:pt x="108379" y="240891"/>
                  </a:lnTo>
                  <a:lnTo>
                    <a:pt x="206666" y="243524"/>
                  </a:lnTo>
                  <a:lnTo>
                    <a:pt x="232115" y="243962"/>
                  </a:lnTo>
                  <a:lnTo>
                    <a:pt x="270289" y="258881"/>
                  </a:lnTo>
                  <a:lnTo>
                    <a:pt x="282136" y="257565"/>
                  </a:lnTo>
                  <a:lnTo>
                    <a:pt x="286085" y="250544"/>
                  </a:lnTo>
                  <a:lnTo>
                    <a:pt x="315045" y="255371"/>
                  </a:lnTo>
                  <a:lnTo>
                    <a:pt x="322943" y="252299"/>
                  </a:lnTo>
                  <a:lnTo>
                    <a:pt x="325576" y="232993"/>
                  </a:lnTo>
                  <a:lnTo>
                    <a:pt x="321188" y="209737"/>
                  </a:lnTo>
                  <a:lnTo>
                    <a:pt x="301443" y="192625"/>
                  </a:lnTo>
                  <a:lnTo>
                    <a:pt x="291351" y="157961"/>
                  </a:lnTo>
                  <a:lnTo>
                    <a:pt x="289596" y="120226"/>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58" name="Freeform: Shape 57">
              <a:extLst>
                <a:ext uri="{FF2B5EF4-FFF2-40B4-BE49-F238E27FC236}">
                  <a16:creationId xmlns:a16="http://schemas.microsoft.com/office/drawing/2014/main" id="{AFEAB7DC-FEF7-537D-0764-E24294BBAECB}"/>
                </a:ext>
              </a:extLst>
            </p:cNvPr>
            <p:cNvSpPr/>
            <p:nvPr/>
          </p:nvSpPr>
          <p:spPr>
            <a:xfrm>
              <a:off x="7950802" y="3077744"/>
              <a:ext cx="160594" cy="197890"/>
            </a:xfrm>
            <a:custGeom>
              <a:avLst/>
              <a:gdLst>
                <a:gd name="connsiteX0" fmla="*/ 160594 w 160594"/>
                <a:gd name="connsiteY0" fmla="*/ 99603 h 197890"/>
                <a:gd name="connsiteX1" fmla="*/ 146114 w 160594"/>
                <a:gd name="connsiteY1" fmla="*/ 103114 h 197890"/>
                <a:gd name="connsiteX2" fmla="*/ 146553 w 160594"/>
                <a:gd name="connsiteY2" fmla="*/ 80736 h 197890"/>
                <a:gd name="connsiteX3" fmla="*/ 138216 w 160594"/>
                <a:gd name="connsiteY3" fmla="*/ 64940 h 197890"/>
                <a:gd name="connsiteX4" fmla="*/ 139971 w 160594"/>
                <a:gd name="connsiteY4" fmla="*/ 47388 h 197890"/>
                <a:gd name="connsiteX5" fmla="*/ 128563 w 160594"/>
                <a:gd name="connsiteY5" fmla="*/ 21939 h 197890"/>
                <a:gd name="connsiteX6" fmla="*/ 114083 w 160594"/>
                <a:gd name="connsiteY6" fmla="*/ 0 h 197890"/>
                <a:gd name="connsiteX7" fmla="*/ 71521 w 160594"/>
                <a:gd name="connsiteY7" fmla="*/ 0 h 197890"/>
                <a:gd name="connsiteX8" fmla="*/ 58797 w 160594"/>
                <a:gd name="connsiteY8" fmla="*/ 11408 h 197890"/>
                <a:gd name="connsiteX9" fmla="*/ 44317 w 160594"/>
                <a:gd name="connsiteY9" fmla="*/ 12725 h 197890"/>
                <a:gd name="connsiteX10" fmla="*/ 35103 w 160594"/>
                <a:gd name="connsiteY10" fmla="*/ 25888 h 197890"/>
                <a:gd name="connsiteX11" fmla="*/ 28521 w 160594"/>
                <a:gd name="connsiteY11" fmla="*/ 42562 h 197890"/>
                <a:gd name="connsiteX12" fmla="*/ 0 w 160594"/>
                <a:gd name="connsiteY12" fmla="*/ 69328 h 197890"/>
                <a:gd name="connsiteX13" fmla="*/ 6143 w 160594"/>
                <a:gd name="connsiteY13" fmla="*/ 114522 h 197890"/>
                <a:gd name="connsiteX14" fmla="*/ 15357 w 160594"/>
                <a:gd name="connsiteY14" fmla="*/ 136461 h 197890"/>
                <a:gd name="connsiteX15" fmla="*/ 43001 w 160594"/>
                <a:gd name="connsiteY15" fmla="*/ 168931 h 197890"/>
                <a:gd name="connsiteX16" fmla="*/ 81175 w 160594"/>
                <a:gd name="connsiteY16" fmla="*/ 193503 h 197890"/>
                <a:gd name="connsiteX17" fmla="*/ 95654 w 160594"/>
                <a:gd name="connsiteY17" fmla="*/ 197890 h 197890"/>
                <a:gd name="connsiteX18" fmla="*/ 108379 w 160594"/>
                <a:gd name="connsiteY18" fmla="*/ 178584 h 197890"/>
                <a:gd name="connsiteX19" fmla="*/ 111451 w 160594"/>
                <a:gd name="connsiteY19" fmla="*/ 161033 h 197890"/>
                <a:gd name="connsiteX20" fmla="*/ 135584 w 160594"/>
                <a:gd name="connsiteY20" fmla="*/ 128124 h 197890"/>
                <a:gd name="connsiteX21" fmla="*/ 160594 w 160594"/>
                <a:gd name="connsiteY21" fmla="*/ 99603 h 197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0594" h="197890">
                  <a:moveTo>
                    <a:pt x="160594" y="99603"/>
                  </a:moveTo>
                  <a:lnTo>
                    <a:pt x="146114" y="103114"/>
                  </a:lnTo>
                  <a:lnTo>
                    <a:pt x="146553" y="80736"/>
                  </a:lnTo>
                  <a:lnTo>
                    <a:pt x="138216" y="64940"/>
                  </a:lnTo>
                  <a:lnTo>
                    <a:pt x="139971" y="47388"/>
                  </a:lnTo>
                  <a:lnTo>
                    <a:pt x="128563" y="21939"/>
                  </a:lnTo>
                  <a:lnTo>
                    <a:pt x="114083" y="0"/>
                  </a:lnTo>
                  <a:lnTo>
                    <a:pt x="71521" y="0"/>
                  </a:lnTo>
                  <a:lnTo>
                    <a:pt x="58797" y="11408"/>
                  </a:lnTo>
                  <a:lnTo>
                    <a:pt x="44317" y="12725"/>
                  </a:lnTo>
                  <a:lnTo>
                    <a:pt x="35103" y="25888"/>
                  </a:lnTo>
                  <a:lnTo>
                    <a:pt x="28521" y="42562"/>
                  </a:lnTo>
                  <a:lnTo>
                    <a:pt x="0" y="69328"/>
                  </a:lnTo>
                  <a:lnTo>
                    <a:pt x="6143" y="114522"/>
                  </a:lnTo>
                  <a:lnTo>
                    <a:pt x="15357" y="136461"/>
                  </a:lnTo>
                  <a:lnTo>
                    <a:pt x="43001" y="168931"/>
                  </a:lnTo>
                  <a:lnTo>
                    <a:pt x="81175" y="193503"/>
                  </a:lnTo>
                  <a:lnTo>
                    <a:pt x="95654" y="197890"/>
                  </a:lnTo>
                  <a:lnTo>
                    <a:pt x="108379" y="178584"/>
                  </a:lnTo>
                  <a:lnTo>
                    <a:pt x="111451" y="161033"/>
                  </a:lnTo>
                  <a:lnTo>
                    <a:pt x="135584" y="128124"/>
                  </a:lnTo>
                  <a:lnTo>
                    <a:pt x="160594" y="99603"/>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59" name="Freeform: Shape 58">
              <a:extLst>
                <a:ext uri="{FF2B5EF4-FFF2-40B4-BE49-F238E27FC236}">
                  <a16:creationId xmlns:a16="http://schemas.microsoft.com/office/drawing/2014/main" id="{25E038F0-6382-0E43-0D99-994DB8913365}"/>
                </a:ext>
              </a:extLst>
            </p:cNvPr>
            <p:cNvSpPr/>
            <p:nvPr/>
          </p:nvSpPr>
          <p:spPr>
            <a:xfrm>
              <a:off x="10252649" y="5245324"/>
              <a:ext cx="71960" cy="98725"/>
            </a:xfrm>
            <a:custGeom>
              <a:avLst/>
              <a:gdLst>
                <a:gd name="connsiteX0" fmla="*/ 63623 w 71960"/>
                <a:gd name="connsiteY0" fmla="*/ 11408 h 98725"/>
                <a:gd name="connsiteX1" fmla="*/ 38174 w 71960"/>
                <a:gd name="connsiteY1" fmla="*/ 0 h 98725"/>
                <a:gd name="connsiteX2" fmla="*/ 22817 w 71960"/>
                <a:gd name="connsiteY2" fmla="*/ 4388 h 98725"/>
                <a:gd name="connsiteX3" fmla="*/ 16674 w 71960"/>
                <a:gd name="connsiteY3" fmla="*/ 21939 h 98725"/>
                <a:gd name="connsiteX4" fmla="*/ 878 w 71960"/>
                <a:gd name="connsiteY4" fmla="*/ 44756 h 98725"/>
                <a:gd name="connsiteX5" fmla="*/ 0 w 71960"/>
                <a:gd name="connsiteY5" fmla="*/ 65817 h 98725"/>
                <a:gd name="connsiteX6" fmla="*/ 28959 w 71960"/>
                <a:gd name="connsiteY6" fmla="*/ 98726 h 98725"/>
                <a:gd name="connsiteX7" fmla="*/ 59674 w 71960"/>
                <a:gd name="connsiteY7" fmla="*/ 92144 h 98725"/>
                <a:gd name="connsiteX8" fmla="*/ 71960 w 71960"/>
                <a:gd name="connsiteY8" fmla="*/ 65379 h 98725"/>
                <a:gd name="connsiteX9" fmla="*/ 69327 w 71960"/>
                <a:gd name="connsiteY9" fmla="*/ 38613 h 98725"/>
                <a:gd name="connsiteX10" fmla="*/ 63623 w 71960"/>
                <a:gd name="connsiteY10" fmla="*/ 11408 h 9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60" h="98725">
                  <a:moveTo>
                    <a:pt x="63623" y="11408"/>
                  </a:moveTo>
                  <a:lnTo>
                    <a:pt x="38174" y="0"/>
                  </a:lnTo>
                  <a:lnTo>
                    <a:pt x="22817" y="4388"/>
                  </a:lnTo>
                  <a:lnTo>
                    <a:pt x="16674" y="21939"/>
                  </a:lnTo>
                  <a:lnTo>
                    <a:pt x="878" y="44756"/>
                  </a:lnTo>
                  <a:lnTo>
                    <a:pt x="0" y="65817"/>
                  </a:lnTo>
                  <a:lnTo>
                    <a:pt x="28959" y="98726"/>
                  </a:lnTo>
                  <a:lnTo>
                    <a:pt x="59674" y="92144"/>
                  </a:lnTo>
                  <a:lnTo>
                    <a:pt x="71960" y="65379"/>
                  </a:lnTo>
                  <a:lnTo>
                    <a:pt x="69327" y="38613"/>
                  </a:lnTo>
                  <a:lnTo>
                    <a:pt x="63623" y="11408"/>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60" name="Freeform: Shape 59">
              <a:extLst>
                <a:ext uri="{FF2B5EF4-FFF2-40B4-BE49-F238E27FC236}">
                  <a16:creationId xmlns:a16="http://schemas.microsoft.com/office/drawing/2014/main" id="{6EDBF170-6A10-85A1-7747-AAF388BD7F05}"/>
                </a:ext>
              </a:extLst>
            </p:cNvPr>
            <p:cNvSpPr/>
            <p:nvPr/>
          </p:nvSpPr>
          <p:spPr>
            <a:xfrm>
              <a:off x="9377719" y="2266437"/>
              <a:ext cx="547599" cy="970584"/>
            </a:xfrm>
            <a:custGeom>
              <a:avLst/>
              <a:gdLst>
                <a:gd name="connsiteX0" fmla="*/ 537068 w 547599"/>
                <a:gd name="connsiteY0" fmla="*/ 232554 h 970584"/>
                <a:gd name="connsiteX1" fmla="*/ 323382 w 547599"/>
                <a:gd name="connsiteY1" fmla="*/ 116277 h 970584"/>
                <a:gd name="connsiteX2" fmla="*/ 111012 w 547599"/>
                <a:gd name="connsiteY2" fmla="*/ 0 h 970584"/>
                <a:gd name="connsiteX3" fmla="*/ 58797 w 547599"/>
                <a:gd name="connsiteY3" fmla="*/ 33347 h 970584"/>
                <a:gd name="connsiteX4" fmla="*/ 73715 w 547599"/>
                <a:gd name="connsiteY4" fmla="*/ 127685 h 970584"/>
                <a:gd name="connsiteX5" fmla="*/ 93899 w 547599"/>
                <a:gd name="connsiteY5" fmla="*/ 143482 h 970584"/>
                <a:gd name="connsiteX6" fmla="*/ 95215 w 547599"/>
                <a:gd name="connsiteY6" fmla="*/ 162788 h 970584"/>
                <a:gd name="connsiteX7" fmla="*/ 117593 w 547599"/>
                <a:gd name="connsiteY7" fmla="*/ 183411 h 970584"/>
                <a:gd name="connsiteX8" fmla="*/ 106624 w 547599"/>
                <a:gd name="connsiteY8" fmla="*/ 209738 h 970584"/>
                <a:gd name="connsiteX9" fmla="*/ 89073 w 547599"/>
                <a:gd name="connsiteY9" fmla="*/ 333035 h 970584"/>
                <a:gd name="connsiteX10" fmla="*/ 88195 w 547599"/>
                <a:gd name="connsiteY10" fmla="*/ 412016 h 970584"/>
                <a:gd name="connsiteX11" fmla="*/ 21500 w 547599"/>
                <a:gd name="connsiteY11" fmla="*/ 469057 h 970584"/>
                <a:gd name="connsiteX12" fmla="*/ 0 w 547599"/>
                <a:gd name="connsiteY12" fmla="*/ 548916 h 970584"/>
                <a:gd name="connsiteX13" fmla="*/ 22378 w 547599"/>
                <a:gd name="connsiteY13" fmla="*/ 571732 h 970584"/>
                <a:gd name="connsiteX14" fmla="*/ 22817 w 547599"/>
                <a:gd name="connsiteY14" fmla="*/ 610784 h 970584"/>
                <a:gd name="connsiteX15" fmla="*/ 57042 w 547599"/>
                <a:gd name="connsiteY15" fmla="*/ 612100 h 970584"/>
                <a:gd name="connsiteX16" fmla="*/ 52215 w 547599"/>
                <a:gd name="connsiteY16" fmla="*/ 640621 h 970584"/>
                <a:gd name="connsiteX17" fmla="*/ 73715 w 547599"/>
                <a:gd name="connsiteY17" fmla="*/ 679672 h 970584"/>
                <a:gd name="connsiteX18" fmla="*/ 78103 w 547599"/>
                <a:gd name="connsiteY18" fmla="*/ 719602 h 970584"/>
                <a:gd name="connsiteX19" fmla="*/ 76348 w 547599"/>
                <a:gd name="connsiteY19" fmla="*/ 759970 h 970584"/>
                <a:gd name="connsiteX20" fmla="*/ 106185 w 547599"/>
                <a:gd name="connsiteY20" fmla="*/ 815256 h 970584"/>
                <a:gd name="connsiteX21" fmla="*/ 76348 w 547599"/>
                <a:gd name="connsiteY21" fmla="*/ 814817 h 970584"/>
                <a:gd name="connsiteX22" fmla="*/ 61429 w 547599"/>
                <a:gd name="connsiteY22" fmla="*/ 818766 h 970584"/>
                <a:gd name="connsiteX23" fmla="*/ 36858 w 547599"/>
                <a:gd name="connsiteY23" fmla="*/ 813062 h 970584"/>
                <a:gd name="connsiteX24" fmla="*/ 25888 w 547599"/>
                <a:gd name="connsiteY24" fmla="*/ 841583 h 970584"/>
                <a:gd name="connsiteX25" fmla="*/ 57480 w 547599"/>
                <a:gd name="connsiteY25" fmla="*/ 877124 h 970584"/>
                <a:gd name="connsiteX26" fmla="*/ 80736 w 547599"/>
                <a:gd name="connsiteY26" fmla="*/ 887216 h 970584"/>
                <a:gd name="connsiteX27" fmla="*/ 88634 w 547599"/>
                <a:gd name="connsiteY27" fmla="*/ 912227 h 970584"/>
                <a:gd name="connsiteX28" fmla="*/ 105746 w 547599"/>
                <a:gd name="connsiteY28" fmla="*/ 954350 h 970584"/>
                <a:gd name="connsiteX29" fmla="*/ 97848 w 547599"/>
                <a:gd name="connsiteY29" fmla="*/ 970585 h 970584"/>
                <a:gd name="connsiteX30" fmla="*/ 141726 w 547599"/>
                <a:gd name="connsiteY30" fmla="*/ 966197 h 970584"/>
                <a:gd name="connsiteX31" fmla="*/ 151380 w 547599"/>
                <a:gd name="connsiteY31" fmla="*/ 950401 h 970584"/>
                <a:gd name="connsiteX32" fmla="*/ 160594 w 547599"/>
                <a:gd name="connsiteY32" fmla="*/ 951717 h 970584"/>
                <a:gd name="connsiteX33" fmla="*/ 173757 w 547599"/>
                <a:gd name="connsiteY33" fmla="*/ 965319 h 970584"/>
                <a:gd name="connsiteX34" fmla="*/ 240891 w 547599"/>
                <a:gd name="connsiteY34" fmla="*/ 942064 h 970584"/>
                <a:gd name="connsiteX35" fmla="*/ 263269 w 547599"/>
                <a:gd name="connsiteY35" fmla="*/ 918370 h 970584"/>
                <a:gd name="connsiteX36" fmla="*/ 290912 w 547599"/>
                <a:gd name="connsiteY36" fmla="*/ 897308 h 970584"/>
                <a:gd name="connsiteX37" fmla="*/ 285647 w 547599"/>
                <a:gd name="connsiteY37" fmla="*/ 875808 h 970584"/>
                <a:gd name="connsiteX38" fmla="*/ 300565 w 547599"/>
                <a:gd name="connsiteY38" fmla="*/ 870542 h 970584"/>
                <a:gd name="connsiteX39" fmla="*/ 352342 w 547599"/>
                <a:gd name="connsiteY39" fmla="*/ 874053 h 970584"/>
                <a:gd name="connsiteX40" fmla="*/ 401924 w 547599"/>
                <a:gd name="connsiteY40" fmla="*/ 845971 h 970584"/>
                <a:gd name="connsiteX41" fmla="*/ 439659 w 547599"/>
                <a:gd name="connsiteY41" fmla="*/ 779715 h 970584"/>
                <a:gd name="connsiteX42" fmla="*/ 465986 w 547599"/>
                <a:gd name="connsiteY42" fmla="*/ 755143 h 970584"/>
                <a:gd name="connsiteX43" fmla="*/ 499772 w 547599"/>
                <a:gd name="connsiteY43" fmla="*/ 745051 h 970584"/>
                <a:gd name="connsiteX44" fmla="*/ 500211 w 547599"/>
                <a:gd name="connsiteY44" fmla="*/ 730132 h 970584"/>
                <a:gd name="connsiteX45" fmla="*/ 480027 w 547599"/>
                <a:gd name="connsiteY45" fmla="*/ 712142 h 970584"/>
                <a:gd name="connsiteX46" fmla="*/ 478711 w 547599"/>
                <a:gd name="connsiteY46" fmla="*/ 677040 h 970584"/>
                <a:gd name="connsiteX47" fmla="*/ 467302 w 547599"/>
                <a:gd name="connsiteY47" fmla="*/ 653346 h 970584"/>
                <a:gd name="connsiteX48" fmla="*/ 448435 w 547599"/>
                <a:gd name="connsiteY48" fmla="*/ 656856 h 970584"/>
                <a:gd name="connsiteX49" fmla="*/ 453700 w 547599"/>
                <a:gd name="connsiteY49" fmla="*/ 634917 h 970584"/>
                <a:gd name="connsiteX50" fmla="*/ 466863 w 547599"/>
                <a:gd name="connsiteY50" fmla="*/ 609467 h 970584"/>
                <a:gd name="connsiteX51" fmla="*/ 460282 w 547599"/>
                <a:gd name="connsiteY51" fmla="*/ 584457 h 970584"/>
                <a:gd name="connsiteX52" fmla="*/ 476955 w 547599"/>
                <a:gd name="connsiteY52" fmla="*/ 565589 h 970584"/>
                <a:gd name="connsiteX53" fmla="*/ 465547 w 547599"/>
                <a:gd name="connsiteY53" fmla="*/ 551548 h 970584"/>
                <a:gd name="connsiteX54" fmla="*/ 478711 w 547599"/>
                <a:gd name="connsiteY54" fmla="*/ 514252 h 970584"/>
                <a:gd name="connsiteX55" fmla="*/ 501527 w 547599"/>
                <a:gd name="connsiteY55" fmla="*/ 469496 h 970584"/>
                <a:gd name="connsiteX56" fmla="*/ 547599 w 547599"/>
                <a:gd name="connsiteY56" fmla="*/ 473445 h 970584"/>
                <a:gd name="connsiteX57" fmla="*/ 537068 w 547599"/>
                <a:gd name="connsiteY57" fmla="*/ 232554 h 97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47599" h="970584">
                  <a:moveTo>
                    <a:pt x="537068" y="232554"/>
                  </a:moveTo>
                  <a:lnTo>
                    <a:pt x="323382" y="116277"/>
                  </a:lnTo>
                  <a:lnTo>
                    <a:pt x="111012" y="0"/>
                  </a:lnTo>
                  <a:lnTo>
                    <a:pt x="58797" y="33347"/>
                  </a:lnTo>
                  <a:lnTo>
                    <a:pt x="73715" y="127685"/>
                  </a:lnTo>
                  <a:lnTo>
                    <a:pt x="93899" y="143482"/>
                  </a:lnTo>
                  <a:lnTo>
                    <a:pt x="95215" y="162788"/>
                  </a:lnTo>
                  <a:lnTo>
                    <a:pt x="117593" y="183411"/>
                  </a:lnTo>
                  <a:lnTo>
                    <a:pt x="106624" y="209738"/>
                  </a:lnTo>
                  <a:lnTo>
                    <a:pt x="89073" y="333035"/>
                  </a:lnTo>
                  <a:lnTo>
                    <a:pt x="88195" y="412016"/>
                  </a:lnTo>
                  <a:lnTo>
                    <a:pt x="21500" y="469057"/>
                  </a:lnTo>
                  <a:lnTo>
                    <a:pt x="0" y="548916"/>
                  </a:lnTo>
                  <a:lnTo>
                    <a:pt x="22378" y="571732"/>
                  </a:lnTo>
                  <a:lnTo>
                    <a:pt x="22817" y="610784"/>
                  </a:lnTo>
                  <a:lnTo>
                    <a:pt x="57042" y="612100"/>
                  </a:lnTo>
                  <a:lnTo>
                    <a:pt x="52215" y="640621"/>
                  </a:lnTo>
                  <a:lnTo>
                    <a:pt x="73715" y="679672"/>
                  </a:lnTo>
                  <a:lnTo>
                    <a:pt x="78103" y="719602"/>
                  </a:lnTo>
                  <a:lnTo>
                    <a:pt x="76348" y="759970"/>
                  </a:lnTo>
                  <a:lnTo>
                    <a:pt x="106185" y="815256"/>
                  </a:lnTo>
                  <a:lnTo>
                    <a:pt x="76348" y="814817"/>
                  </a:lnTo>
                  <a:lnTo>
                    <a:pt x="61429" y="818766"/>
                  </a:lnTo>
                  <a:lnTo>
                    <a:pt x="36858" y="813062"/>
                  </a:lnTo>
                  <a:lnTo>
                    <a:pt x="25888" y="841583"/>
                  </a:lnTo>
                  <a:lnTo>
                    <a:pt x="57480" y="877124"/>
                  </a:lnTo>
                  <a:lnTo>
                    <a:pt x="80736" y="887216"/>
                  </a:lnTo>
                  <a:lnTo>
                    <a:pt x="88634" y="912227"/>
                  </a:lnTo>
                  <a:lnTo>
                    <a:pt x="105746" y="954350"/>
                  </a:lnTo>
                  <a:lnTo>
                    <a:pt x="97848" y="970585"/>
                  </a:lnTo>
                  <a:lnTo>
                    <a:pt x="141726" y="966197"/>
                  </a:lnTo>
                  <a:lnTo>
                    <a:pt x="151380" y="950401"/>
                  </a:lnTo>
                  <a:lnTo>
                    <a:pt x="160594" y="951717"/>
                  </a:lnTo>
                  <a:lnTo>
                    <a:pt x="173757" y="965319"/>
                  </a:lnTo>
                  <a:lnTo>
                    <a:pt x="240891" y="942064"/>
                  </a:lnTo>
                  <a:lnTo>
                    <a:pt x="263269" y="918370"/>
                  </a:lnTo>
                  <a:lnTo>
                    <a:pt x="290912" y="897308"/>
                  </a:lnTo>
                  <a:lnTo>
                    <a:pt x="285647" y="875808"/>
                  </a:lnTo>
                  <a:lnTo>
                    <a:pt x="300565" y="870542"/>
                  </a:lnTo>
                  <a:lnTo>
                    <a:pt x="352342" y="874053"/>
                  </a:lnTo>
                  <a:lnTo>
                    <a:pt x="401924" y="845971"/>
                  </a:lnTo>
                  <a:lnTo>
                    <a:pt x="439659" y="779715"/>
                  </a:lnTo>
                  <a:lnTo>
                    <a:pt x="465986" y="755143"/>
                  </a:lnTo>
                  <a:lnTo>
                    <a:pt x="499772" y="745051"/>
                  </a:lnTo>
                  <a:lnTo>
                    <a:pt x="500211" y="730132"/>
                  </a:lnTo>
                  <a:lnTo>
                    <a:pt x="480027" y="712142"/>
                  </a:lnTo>
                  <a:lnTo>
                    <a:pt x="478711" y="677040"/>
                  </a:lnTo>
                  <a:lnTo>
                    <a:pt x="467302" y="653346"/>
                  </a:lnTo>
                  <a:lnTo>
                    <a:pt x="448435" y="656856"/>
                  </a:lnTo>
                  <a:lnTo>
                    <a:pt x="453700" y="634917"/>
                  </a:lnTo>
                  <a:lnTo>
                    <a:pt x="466863" y="609467"/>
                  </a:lnTo>
                  <a:lnTo>
                    <a:pt x="460282" y="584457"/>
                  </a:lnTo>
                  <a:lnTo>
                    <a:pt x="476955" y="565589"/>
                  </a:lnTo>
                  <a:lnTo>
                    <a:pt x="465547" y="551548"/>
                  </a:lnTo>
                  <a:lnTo>
                    <a:pt x="478711" y="514252"/>
                  </a:lnTo>
                  <a:lnTo>
                    <a:pt x="501527" y="469496"/>
                  </a:lnTo>
                  <a:lnTo>
                    <a:pt x="547599" y="473445"/>
                  </a:lnTo>
                  <a:lnTo>
                    <a:pt x="537068" y="232554"/>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61" name="Freeform: Shape 60">
              <a:extLst>
                <a:ext uri="{FF2B5EF4-FFF2-40B4-BE49-F238E27FC236}">
                  <a16:creationId xmlns:a16="http://schemas.microsoft.com/office/drawing/2014/main" id="{83125270-4FD4-B366-B3FD-7E9C82F3DD04}"/>
                </a:ext>
              </a:extLst>
            </p:cNvPr>
            <p:cNvSpPr/>
            <p:nvPr/>
          </p:nvSpPr>
          <p:spPr>
            <a:xfrm>
              <a:off x="8655485" y="3018947"/>
              <a:ext cx="102674" cy="308902"/>
            </a:xfrm>
            <a:custGeom>
              <a:avLst/>
              <a:gdLst>
                <a:gd name="connsiteX0" fmla="*/ 50899 w 102674"/>
                <a:gd name="connsiteY0" fmla="*/ 1316 h 308902"/>
                <a:gd name="connsiteX1" fmla="*/ 3949 w 102674"/>
                <a:gd name="connsiteY1" fmla="*/ 0 h 308902"/>
                <a:gd name="connsiteX2" fmla="*/ 0 w 102674"/>
                <a:gd name="connsiteY2" fmla="*/ 18868 h 308902"/>
                <a:gd name="connsiteX3" fmla="*/ 22378 w 102674"/>
                <a:gd name="connsiteY3" fmla="*/ 50021 h 308902"/>
                <a:gd name="connsiteX4" fmla="*/ 22378 w 102674"/>
                <a:gd name="connsiteY4" fmla="*/ 94338 h 308902"/>
                <a:gd name="connsiteX5" fmla="*/ 27643 w 102674"/>
                <a:gd name="connsiteY5" fmla="*/ 142165 h 308902"/>
                <a:gd name="connsiteX6" fmla="*/ 40807 w 102674"/>
                <a:gd name="connsiteY6" fmla="*/ 164104 h 308902"/>
                <a:gd name="connsiteX7" fmla="*/ 28960 w 102674"/>
                <a:gd name="connsiteY7" fmla="*/ 218952 h 308902"/>
                <a:gd name="connsiteX8" fmla="*/ 33347 w 102674"/>
                <a:gd name="connsiteY8" fmla="*/ 248789 h 308902"/>
                <a:gd name="connsiteX9" fmla="*/ 47388 w 102674"/>
                <a:gd name="connsiteY9" fmla="*/ 287402 h 308902"/>
                <a:gd name="connsiteX10" fmla="*/ 59674 w 102674"/>
                <a:gd name="connsiteY10" fmla="*/ 308902 h 308902"/>
                <a:gd name="connsiteX11" fmla="*/ 102675 w 102674"/>
                <a:gd name="connsiteY11" fmla="*/ 295739 h 308902"/>
                <a:gd name="connsiteX12" fmla="*/ 89511 w 102674"/>
                <a:gd name="connsiteY12" fmla="*/ 254054 h 308902"/>
                <a:gd name="connsiteX13" fmla="*/ 91705 w 102674"/>
                <a:gd name="connsiteY13" fmla="*/ 114522 h 308902"/>
                <a:gd name="connsiteX14" fmla="*/ 80736 w 102674"/>
                <a:gd name="connsiteY14" fmla="*/ 102236 h 308902"/>
                <a:gd name="connsiteX15" fmla="*/ 78981 w 102674"/>
                <a:gd name="connsiteY15" fmla="*/ 72399 h 308902"/>
                <a:gd name="connsiteX16" fmla="*/ 60113 w 102674"/>
                <a:gd name="connsiteY16" fmla="*/ 50899 h 308902"/>
                <a:gd name="connsiteX17" fmla="*/ 43878 w 102674"/>
                <a:gd name="connsiteY17" fmla="*/ 32909 h 308902"/>
                <a:gd name="connsiteX18" fmla="*/ 50899 w 102674"/>
                <a:gd name="connsiteY18" fmla="*/ 1316 h 30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2674" h="308902">
                  <a:moveTo>
                    <a:pt x="50899" y="1316"/>
                  </a:moveTo>
                  <a:lnTo>
                    <a:pt x="3949" y="0"/>
                  </a:lnTo>
                  <a:lnTo>
                    <a:pt x="0" y="18868"/>
                  </a:lnTo>
                  <a:lnTo>
                    <a:pt x="22378" y="50021"/>
                  </a:lnTo>
                  <a:lnTo>
                    <a:pt x="22378" y="94338"/>
                  </a:lnTo>
                  <a:lnTo>
                    <a:pt x="27643" y="142165"/>
                  </a:lnTo>
                  <a:lnTo>
                    <a:pt x="40807" y="164104"/>
                  </a:lnTo>
                  <a:lnTo>
                    <a:pt x="28960" y="218952"/>
                  </a:lnTo>
                  <a:lnTo>
                    <a:pt x="33347" y="248789"/>
                  </a:lnTo>
                  <a:lnTo>
                    <a:pt x="47388" y="287402"/>
                  </a:lnTo>
                  <a:lnTo>
                    <a:pt x="59674" y="308902"/>
                  </a:lnTo>
                  <a:lnTo>
                    <a:pt x="102675" y="295739"/>
                  </a:lnTo>
                  <a:lnTo>
                    <a:pt x="89511" y="254054"/>
                  </a:lnTo>
                  <a:lnTo>
                    <a:pt x="91705" y="114522"/>
                  </a:lnTo>
                  <a:lnTo>
                    <a:pt x="80736" y="102236"/>
                  </a:lnTo>
                  <a:lnTo>
                    <a:pt x="78981" y="72399"/>
                  </a:lnTo>
                  <a:lnTo>
                    <a:pt x="60113" y="50899"/>
                  </a:lnTo>
                  <a:lnTo>
                    <a:pt x="43878" y="32909"/>
                  </a:lnTo>
                  <a:lnTo>
                    <a:pt x="50899" y="1316"/>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62" name="Freeform: Shape 61">
              <a:extLst>
                <a:ext uri="{FF2B5EF4-FFF2-40B4-BE49-F238E27FC236}">
                  <a16:creationId xmlns:a16="http://schemas.microsoft.com/office/drawing/2014/main" id="{6E8D07B8-F77E-5B94-0B44-D39BEA390419}"/>
                </a:ext>
              </a:extLst>
            </p:cNvPr>
            <p:cNvSpPr/>
            <p:nvPr/>
          </p:nvSpPr>
          <p:spPr>
            <a:xfrm>
              <a:off x="9039857" y="1417834"/>
              <a:ext cx="203594" cy="430005"/>
            </a:xfrm>
            <a:custGeom>
              <a:avLst/>
              <a:gdLst>
                <a:gd name="connsiteX0" fmla="*/ 203595 w 203594"/>
                <a:gd name="connsiteY0" fmla="*/ 258881 h 430005"/>
                <a:gd name="connsiteX1" fmla="*/ 183849 w 203594"/>
                <a:gd name="connsiteY1" fmla="*/ 249228 h 430005"/>
                <a:gd name="connsiteX2" fmla="*/ 169808 w 203594"/>
                <a:gd name="connsiteY2" fmla="*/ 220268 h 430005"/>
                <a:gd name="connsiteX3" fmla="*/ 143481 w 203594"/>
                <a:gd name="connsiteY3" fmla="*/ 219391 h 430005"/>
                <a:gd name="connsiteX4" fmla="*/ 132951 w 203594"/>
                <a:gd name="connsiteY4" fmla="*/ 186043 h 430005"/>
                <a:gd name="connsiteX5" fmla="*/ 164982 w 203594"/>
                <a:gd name="connsiteY5" fmla="*/ 155329 h 430005"/>
                <a:gd name="connsiteX6" fmla="*/ 169808 w 203594"/>
                <a:gd name="connsiteY6" fmla="*/ 102236 h 430005"/>
                <a:gd name="connsiteX7" fmla="*/ 151818 w 203594"/>
                <a:gd name="connsiteY7" fmla="*/ 86879 h 430005"/>
                <a:gd name="connsiteX8" fmla="*/ 150941 w 203594"/>
                <a:gd name="connsiteY8" fmla="*/ 58358 h 430005"/>
                <a:gd name="connsiteX9" fmla="*/ 175074 w 203594"/>
                <a:gd name="connsiteY9" fmla="*/ 27643 h 430005"/>
                <a:gd name="connsiteX10" fmla="*/ 171125 w 203594"/>
                <a:gd name="connsiteY10" fmla="*/ 15796 h 430005"/>
                <a:gd name="connsiteX11" fmla="*/ 129441 w 203594"/>
                <a:gd name="connsiteY11" fmla="*/ 38613 h 430005"/>
                <a:gd name="connsiteX12" fmla="*/ 129879 w 203594"/>
                <a:gd name="connsiteY12" fmla="*/ 7459 h 430005"/>
                <a:gd name="connsiteX13" fmla="*/ 94338 w 203594"/>
                <a:gd name="connsiteY13" fmla="*/ 0 h 430005"/>
                <a:gd name="connsiteX14" fmla="*/ 40807 w 203594"/>
                <a:gd name="connsiteY14" fmla="*/ 25011 h 430005"/>
                <a:gd name="connsiteX15" fmla="*/ 31154 w 203594"/>
                <a:gd name="connsiteY15" fmla="*/ 56603 h 430005"/>
                <a:gd name="connsiteX16" fmla="*/ 41245 w 203594"/>
                <a:gd name="connsiteY16" fmla="*/ 115400 h 430005"/>
                <a:gd name="connsiteX17" fmla="*/ 30715 w 203594"/>
                <a:gd name="connsiteY17" fmla="*/ 166298 h 430005"/>
                <a:gd name="connsiteX18" fmla="*/ 0 w 203594"/>
                <a:gd name="connsiteY18" fmla="*/ 200523 h 430005"/>
                <a:gd name="connsiteX19" fmla="*/ 5704 w 203594"/>
                <a:gd name="connsiteY19" fmla="*/ 246156 h 430005"/>
                <a:gd name="connsiteX20" fmla="*/ 48266 w 203594"/>
                <a:gd name="connsiteY20" fmla="*/ 282575 h 430005"/>
                <a:gd name="connsiteX21" fmla="*/ 49143 w 203594"/>
                <a:gd name="connsiteY21" fmla="*/ 297055 h 430005"/>
                <a:gd name="connsiteX22" fmla="*/ 81175 w 203594"/>
                <a:gd name="connsiteY22" fmla="*/ 321627 h 430005"/>
                <a:gd name="connsiteX23" fmla="*/ 106185 w 203594"/>
                <a:gd name="connsiteY23" fmla="*/ 430006 h 430005"/>
                <a:gd name="connsiteX24" fmla="*/ 130757 w 203594"/>
                <a:gd name="connsiteY24" fmla="*/ 415965 h 430005"/>
                <a:gd name="connsiteX25" fmla="*/ 134706 w 203594"/>
                <a:gd name="connsiteY25" fmla="*/ 390515 h 430005"/>
                <a:gd name="connsiteX26" fmla="*/ 128124 w 203594"/>
                <a:gd name="connsiteY26" fmla="*/ 365505 h 430005"/>
                <a:gd name="connsiteX27" fmla="*/ 162788 w 203594"/>
                <a:gd name="connsiteY27" fmla="*/ 342250 h 430005"/>
                <a:gd name="connsiteX28" fmla="*/ 177706 w 203594"/>
                <a:gd name="connsiteY28" fmla="*/ 322943 h 430005"/>
                <a:gd name="connsiteX29" fmla="*/ 202278 w 203594"/>
                <a:gd name="connsiteY29" fmla="*/ 305392 h 430005"/>
                <a:gd name="connsiteX30" fmla="*/ 203595 w 203594"/>
                <a:gd name="connsiteY30" fmla="*/ 258881 h 43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3594" h="430005">
                  <a:moveTo>
                    <a:pt x="203595" y="258881"/>
                  </a:moveTo>
                  <a:lnTo>
                    <a:pt x="183849" y="249228"/>
                  </a:lnTo>
                  <a:lnTo>
                    <a:pt x="169808" y="220268"/>
                  </a:lnTo>
                  <a:lnTo>
                    <a:pt x="143481" y="219391"/>
                  </a:lnTo>
                  <a:lnTo>
                    <a:pt x="132951" y="186043"/>
                  </a:lnTo>
                  <a:lnTo>
                    <a:pt x="164982" y="155329"/>
                  </a:lnTo>
                  <a:lnTo>
                    <a:pt x="169808" y="102236"/>
                  </a:lnTo>
                  <a:lnTo>
                    <a:pt x="151818" y="86879"/>
                  </a:lnTo>
                  <a:lnTo>
                    <a:pt x="150941" y="58358"/>
                  </a:lnTo>
                  <a:lnTo>
                    <a:pt x="175074" y="27643"/>
                  </a:lnTo>
                  <a:lnTo>
                    <a:pt x="171125" y="15796"/>
                  </a:lnTo>
                  <a:lnTo>
                    <a:pt x="129441" y="38613"/>
                  </a:lnTo>
                  <a:lnTo>
                    <a:pt x="129879" y="7459"/>
                  </a:lnTo>
                  <a:lnTo>
                    <a:pt x="94338" y="0"/>
                  </a:lnTo>
                  <a:lnTo>
                    <a:pt x="40807" y="25011"/>
                  </a:lnTo>
                  <a:lnTo>
                    <a:pt x="31154" y="56603"/>
                  </a:lnTo>
                  <a:lnTo>
                    <a:pt x="41245" y="115400"/>
                  </a:lnTo>
                  <a:lnTo>
                    <a:pt x="30715" y="166298"/>
                  </a:lnTo>
                  <a:lnTo>
                    <a:pt x="0" y="200523"/>
                  </a:lnTo>
                  <a:lnTo>
                    <a:pt x="5704" y="246156"/>
                  </a:lnTo>
                  <a:lnTo>
                    <a:pt x="48266" y="282575"/>
                  </a:lnTo>
                  <a:lnTo>
                    <a:pt x="49143" y="297055"/>
                  </a:lnTo>
                  <a:lnTo>
                    <a:pt x="81175" y="321627"/>
                  </a:lnTo>
                  <a:lnTo>
                    <a:pt x="106185" y="430006"/>
                  </a:lnTo>
                  <a:lnTo>
                    <a:pt x="130757" y="415965"/>
                  </a:lnTo>
                  <a:lnTo>
                    <a:pt x="134706" y="390515"/>
                  </a:lnTo>
                  <a:lnTo>
                    <a:pt x="128124" y="365505"/>
                  </a:lnTo>
                  <a:lnTo>
                    <a:pt x="162788" y="342250"/>
                  </a:lnTo>
                  <a:lnTo>
                    <a:pt x="177706" y="322943"/>
                  </a:lnTo>
                  <a:lnTo>
                    <a:pt x="202278" y="305392"/>
                  </a:lnTo>
                  <a:lnTo>
                    <a:pt x="203595" y="258881"/>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63" name="Freeform: Shape 62">
              <a:extLst>
                <a:ext uri="{FF2B5EF4-FFF2-40B4-BE49-F238E27FC236}">
                  <a16:creationId xmlns:a16="http://schemas.microsoft.com/office/drawing/2014/main" id="{2639486D-FA4E-A30C-CCA6-2253AB91A6DE}"/>
                </a:ext>
              </a:extLst>
            </p:cNvPr>
            <p:cNvSpPr/>
            <p:nvPr/>
          </p:nvSpPr>
          <p:spPr>
            <a:xfrm>
              <a:off x="10243435" y="3749079"/>
              <a:ext cx="566466" cy="650274"/>
            </a:xfrm>
            <a:custGeom>
              <a:avLst/>
              <a:gdLst>
                <a:gd name="connsiteX0" fmla="*/ 64940 w 566466"/>
                <a:gd name="connsiteY0" fmla="*/ 0 h 650274"/>
                <a:gd name="connsiteX1" fmla="*/ 46072 w 566466"/>
                <a:gd name="connsiteY1" fmla="*/ 7459 h 650274"/>
                <a:gd name="connsiteX2" fmla="*/ 67134 w 566466"/>
                <a:gd name="connsiteY2" fmla="*/ 41684 h 650274"/>
                <a:gd name="connsiteX3" fmla="*/ 63623 w 566466"/>
                <a:gd name="connsiteY3" fmla="*/ 77226 h 650274"/>
                <a:gd name="connsiteX4" fmla="*/ 48266 w 566466"/>
                <a:gd name="connsiteY4" fmla="*/ 85124 h 650274"/>
                <a:gd name="connsiteX5" fmla="*/ 48266 w 566466"/>
                <a:gd name="connsiteY5" fmla="*/ 85124 h 650274"/>
                <a:gd name="connsiteX6" fmla="*/ 50899 w 566466"/>
                <a:gd name="connsiteY6" fmla="*/ 108818 h 650274"/>
                <a:gd name="connsiteX7" fmla="*/ 62307 w 566466"/>
                <a:gd name="connsiteY7" fmla="*/ 122859 h 650274"/>
                <a:gd name="connsiteX8" fmla="*/ 62746 w 566466"/>
                <a:gd name="connsiteY8" fmla="*/ 142604 h 650274"/>
                <a:gd name="connsiteX9" fmla="*/ 49582 w 566466"/>
                <a:gd name="connsiteY9" fmla="*/ 155329 h 650274"/>
                <a:gd name="connsiteX10" fmla="*/ 28082 w 566466"/>
                <a:gd name="connsiteY10" fmla="*/ 186921 h 650274"/>
                <a:gd name="connsiteX11" fmla="*/ 8337 w 566466"/>
                <a:gd name="connsiteY11" fmla="*/ 208860 h 650274"/>
                <a:gd name="connsiteX12" fmla="*/ 3071 w 566466"/>
                <a:gd name="connsiteY12" fmla="*/ 209737 h 650274"/>
                <a:gd name="connsiteX13" fmla="*/ 0 w 566466"/>
                <a:gd name="connsiteY13" fmla="*/ 235626 h 650274"/>
                <a:gd name="connsiteX14" fmla="*/ 10092 w 566466"/>
                <a:gd name="connsiteY14" fmla="*/ 244401 h 650274"/>
                <a:gd name="connsiteX15" fmla="*/ 7898 w 566466"/>
                <a:gd name="connsiteY15" fmla="*/ 270290 h 650274"/>
                <a:gd name="connsiteX16" fmla="*/ 17990 w 566466"/>
                <a:gd name="connsiteY16" fmla="*/ 294423 h 650274"/>
                <a:gd name="connsiteX17" fmla="*/ 5265 w 566466"/>
                <a:gd name="connsiteY17" fmla="*/ 317678 h 650274"/>
                <a:gd name="connsiteX18" fmla="*/ 47827 w 566466"/>
                <a:gd name="connsiteY18" fmla="*/ 358923 h 650274"/>
                <a:gd name="connsiteX19" fmla="*/ 51337 w 566466"/>
                <a:gd name="connsiteY19" fmla="*/ 396220 h 650274"/>
                <a:gd name="connsiteX20" fmla="*/ 77225 w 566466"/>
                <a:gd name="connsiteY20" fmla="*/ 458527 h 650274"/>
                <a:gd name="connsiteX21" fmla="*/ 77225 w 566466"/>
                <a:gd name="connsiteY21" fmla="*/ 458527 h 650274"/>
                <a:gd name="connsiteX22" fmla="*/ 79858 w 566466"/>
                <a:gd name="connsiteY22" fmla="*/ 460282 h 650274"/>
                <a:gd name="connsiteX23" fmla="*/ 100920 w 566466"/>
                <a:gd name="connsiteY23" fmla="*/ 470374 h 650274"/>
                <a:gd name="connsiteX24" fmla="*/ 134706 w 566466"/>
                <a:gd name="connsiteY24" fmla="*/ 480905 h 650274"/>
                <a:gd name="connsiteX25" fmla="*/ 164543 w 566466"/>
                <a:gd name="connsiteY25" fmla="*/ 498895 h 650274"/>
                <a:gd name="connsiteX26" fmla="*/ 216758 w 566466"/>
                <a:gd name="connsiteY26" fmla="*/ 510303 h 650274"/>
                <a:gd name="connsiteX27" fmla="*/ 226850 w 566466"/>
                <a:gd name="connsiteY27" fmla="*/ 526977 h 650274"/>
                <a:gd name="connsiteX28" fmla="*/ 226850 w 566466"/>
                <a:gd name="connsiteY28" fmla="*/ 526977 h 650274"/>
                <a:gd name="connsiteX29" fmla="*/ 230360 w 566466"/>
                <a:gd name="connsiteY29" fmla="*/ 515130 h 650274"/>
                <a:gd name="connsiteX30" fmla="*/ 257564 w 566466"/>
                <a:gd name="connsiteY30" fmla="*/ 547599 h 650274"/>
                <a:gd name="connsiteX31" fmla="*/ 260197 w 566466"/>
                <a:gd name="connsiteY31" fmla="*/ 611222 h 650274"/>
                <a:gd name="connsiteX32" fmla="*/ 277310 w 566466"/>
                <a:gd name="connsiteY32" fmla="*/ 634478 h 650274"/>
                <a:gd name="connsiteX33" fmla="*/ 276871 w 566466"/>
                <a:gd name="connsiteY33" fmla="*/ 635355 h 650274"/>
                <a:gd name="connsiteX34" fmla="*/ 297494 w 566466"/>
                <a:gd name="connsiteY34" fmla="*/ 633162 h 650274"/>
                <a:gd name="connsiteX35" fmla="*/ 360678 w 566466"/>
                <a:gd name="connsiteY35" fmla="*/ 650274 h 650274"/>
                <a:gd name="connsiteX36" fmla="*/ 375158 w 566466"/>
                <a:gd name="connsiteY36" fmla="*/ 642376 h 650274"/>
                <a:gd name="connsiteX37" fmla="*/ 412016 w 566466"/>
                <a:gd name="connsiteY37" fmla="*/ 641060 h 650274"/>
                <a:gd name="connsiteX38" fmla="*/ 431761 w 566466"/>
                <a:gd name="connsiteY38" fmla="*/ 622631 h 650274"/>
                <a:gd name="connsiteX39" fmla="*/ 463792 w 566466"/>
                <a:gd name="connsiteY39" fmla="*/ 623509 h 650274"/>
                <a:gd name="connsiteX40" fmla="*/ 522589 w 566466"/>
                <a:gd name="connsiteY40" fmla="*/ 600253 h 650274"/>
                <a:gd name="connsiteX41" fmla="*/ 566467 w 566466"/>
                <a:gd name="connsiteY41" fmla="*/ 564712 h 650274"/>
                <a:gd name="connsiteX42" fmla="*/ 566467 w 566466"/>
                <a:gd name="connsiteY42" fmla="*/ 564712 h 650274"/>
                <a:gd name="connsiteX43" fmla="*/ 547160 w 566466"/>
                <a:gd name="connsiteY43" fmla="*/ 551548 h 650274"/>
                <a:gd name="connsiteX44" fmla="*/ 526538 w 566466"/>
                <a:gd name="connsiteY44" fmla="*/ 491874 h 650274"/>
                <a:gd name="connsiteX45" fmla="*/ 508986 w 566466"/>
                <a:gd name="connsiteY45" fmla="*/ 453700 h 650274"/>
                <a:gd name="connsiteX46" fmla="*/ 513374 w 566466"/>
                <a:gd name="connsiteY46" fmla="*/ 424740 h 650274"/>
                <a:gd name="connsiteX47" fmla="*/ 510741 w 566466"/>
                <a:gd name="connsiteY47" fmla="*/ 406312 h 650274"/>
                <a:gd name="connsiteX48" fmla="*/ 526099 w 566466"/>
                <a:gd name="connsiteY48" fmla="*/ 369454 h 650274"/>
                <a:gd name="connsiteX49" fmla="*/ 524782 w 566466"/>
                <a:gd name="connsiteY49" fmla="*/ 353658 h 650274"/>
                <a:gd name="connsiteX50" fmla="*/ 490996 w 566466"/>
                <a:gd name="connsiteY50" fmla="*/ 331719 h 650274"/>
                <a:gd name="connsiteX51" fmla="*/ 488364 w 566466"/>
                <a:gd name="connsiteY51" fmla="*/ 297494 h 650274"/>
                <a:gd name="connsiteX52" fmla="*/ 514252 w 566466"/>
                <a:gd name="connsiteY52" fmla="*/ 222462 h 650274"/>
                <a:gd name="connsiteX53" fmla="*/ 438342 w 566466"/>
                <a:gd name="connsiteY53" fmla="*/ 161910 h 650274"/>
                <a:gd name="connsiteX54" fmla="*/ 435271 w 566466"/>
                <a:gd name="connsiteY54" fmla="*/ 126808 h 650274"/>
                <a:gd name="connsiteX55" fmla="*/ 241768 w 566466"/>
                <a:gd name="connsiteY55" fmla="*/ 3072 h 650274"/>
                <a:gd name="connsiteX56" fmla="*/ 241768 w 566466"/>
                <a:gd name="connsiteY56" fmla="*/ 3072 h 650274"/>
                <a:gd name="connsiteX57" fmla="*/ 215442 w 566466"/>
                <a:gd name="connsiteY57" fmla="*/ 29837 h 650274"/>
                <a:gd name="connsiteX58" fmla="*/ 197452 w 566466"/>
                <a:gd name="connsiteY58" fmla="*/ 57481 h 650274"/>
                <a:gd name="connsiteX59" fmla="*/ 218513 w 566466"/>
                <a:gd name="connsiteY59" fmla="*/ 78103 h 650274"/>
                <a:gd name="connsiteX60" fmla="*/ 187798 w 566466"/>
                <a:gd name="connsiteY60" fmla="*/ 93022 h 650274"/>
                <a:gd name="connsiteX61" fmla="*/ 181217 w 566466"/>
                <a:gd name="connsiteY61" fmla="*/ 86001 h 650274"/>
                <a:gd name="connsiteX62" fmla="*/ 150063 w 566466"/>
                <a:gd name="connsiteY62" fmla="*/ 89950 h 650274"/>
                <a:gd name="connsiteX63" fmla="*/ 125930 w 566466"/>
                <a:gd name="connsiteY63" fmla="*/ 103553 h 650274"/>
                <a:gd name="connsiteX64" fmla="*/ 111450 w 566466"/>
                <a:gd name="connsiteY64" fmla="*/ 79858 h 650274"/>
                <a:gd name="connsiteX65" fmla="*/ 121542 w 566466"/>
                <a:gd name="connsiteY65" fmla="*/ 37296 h 650274"/>
                <a:gd name="connsiteX66" fmla="*/ 123736 w 566466"/>
                <a:gd name="connsiteY66" fmla="*/ 878 h 650274"/>
                <a:gd name="connsiteX67" fmla="*/ 123736 w 566466"/>
                <a:gd name="connsiteY67" fmla="*/ 878 h 650274"/>
                <a:gd name="connsiteX68" fmla="*/ 123736 w 566466"/>
                <a:gd name="connsiteY68" fmla="*/ 878 h 650274"/>
                <a:gd name="connsiteX69" fmla="*/ 64940 w 566466"/>
                <a:gd name="connsiteY69" fmla="*/ 0 h 650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66466" h="650274">
                  <a:moveTo>
                    <a:pt x="64940" y="0"/>
                  </a:moveTo>
                  <a:lnTo>
                    <a:pt x="46072" y="7459"/>
                  </a:lnTo>
                  <a:lnTo>
                    <a:pt x="67134" y="41684"/>
                  </a:lnTo>
                  <a:lnTo>
                    <a:pt x="63623" y="77226"/>
                  </a:lnTo>
                  <a:lnTo>
                    <a:pt x="48266" y="85124"/>
                  </a:lnTo>
                  <a:lnTo>
                    <a:pt x="48266" y="85124"/>
                  </a:lnTo>
                  <a:lnTo>
                    <a:pt x="50899" y="108818"/>
                  </a:lnTo>
                  <a:lnTo>
                    <a:pt x="62307" y="122859"/>
                  </a:lnTo>
                  <a:lnTo>
                    <a:pt x="62746" y="142604"/>
                  </a:lnTo>
                  <a:lnTo>
                    <a:pt x="49582" y="155329"/>
                  </a:lnTo>
                  <a:lnTo>
                    <a:pt x="28082" y="186921"/>
                  </a:lnTo>
                  <a:lnTo>
                    <a:pt x="8337" y="208860"/>
                  </a:lnTo>
                  <a:lnTo>
                    <a:pt x="3071" y="209737"/>
                  </a:lnTo>
                  <a:lnTo>
                    <a:pt x="0" y="235626"/>
                  </a:lnTo>
                  <a:lnTo>
                    <a:pt x="10092" y="244401"/>
                  </a:lnTo>
                  <a:lnTo>
                    <a:pt x="7898" y="270290"/>
                  </a:lnTo>
                  <a:lnTo>
                    <a:pt x="17990" y="294423"/>
                  </a:lnTo>
                  <a:lnTo>
                    <a:pt x="5265" y="317678"/>
                  </a:lnTo>
                  <a:lnTo>
                    <a:pt x="47827" y="358923"/>
                  </a:lnTo>
                  <a:lnTo>
                    <a:pt x="51337" y="396220"/>
                  </a:lnTo>
                  <a:lnTo>
                    <a:pt x="77225" y="458527"/>
                  </a:lnTo>
                  <a:lnTo>
                    <a:pt x="77225" y="458527"/>
                  </a:lnTo>
                  <a:lnTo>
                    <a:pt x="79858" y="460282"/>
                  </a:lnTo>
                  <a:lnTo>
                    <a:pt x="100920" y="470374"/>
                  </a:lnTo>
                  <a:lnTo>
                    <a:pt x="134706" y="480905"/>
                  </a:lnTo>
                  <a:lnTo>
                    <a:pt x="164543" y="498895"/>
                  </a:lnTo>
                  <a:lnTo>
                    <a:pt x="216758" y="510303"/>
                  </a:lnTo>
                  <a:lnTo>
                    <a:pt x="226850" y="526977"/>
                  </a:lnTo>
                  <a:lnTo>
                    <a:pt x="226850" y="526977"/>
                  </a:lnTo>
                  <a:lnTo>
                    <a:pt x="230360" y="515130"/>
                  </a:lnTo>
                  <a:lnTo>
                    <a:pt x="257564" y="547599"/>
                  </a:lnTo>
                  <a:lnTo>
                    <a:pt x="260197" y="611222"/>
                  </a:lnTo>
                  <a:lnTo>
                    <a:pt x="277310" y="634478"/>
                  </a:lnTo>
                  <a:lnTo>
                    <a:pt x="276871" y="635355"/>
                  </a:lnTo>
                  <a:lnTo>
                    <a:pt x="297494" y="633162"/>
                  </a:lnTo>
                  <a:lnTo>
                    <a:pt x="360678" y="650274"/>
                  </a:lnTo>
                  <a:lnTo>
                    <a:pt x="375158" y="642376"/>
                  </a:lnTo>
                  <a:lnTo>
                    <a:pt x="412016" y="641060"/>
                  </a:lnTo>
                  <a:lnTo>
                    <a:pt x="431761" y="622631"/>
                  </a:lnTo>
                  <a:lnTo>
                    <a:pt x="463792" y="623509"/>
                  </a:lnTo>
                  <a:lnTo>
                    <a:pt x="522589" y="600253"/>
                  </a:lnTo>
                  <a:lnTo>
                    <a:pt x="566467" y="564712"/>
                  </a:lnTo>
                  <a:lnTo>
                    <a:pt x="566467" y="564712"/>
                  </a:lnTo>
                  <a:lnTo>
                    <a:pt x="547160" y="551548"/>
                  </a:lnTo>
                  <a:lnTo>
                    <a:pt x="526538" y="491874"/>
                  </a:lnTo>
                  <a:lnTo>
                    <a:pt x="508986" y="453700"/>
                  </a:lnTo>
                  <a:lnTo>
                    <a:pt x="513374" y="424740"/>
                  </a:lnTo>
                  <a:lnTo>
                    <a:pt x="510741" y="406312"/>
                  </a:lnTo>
                  <a:lnTo>
                    <a:pt x="526099" y="369454"/>
                  </a:lnTo>
                  <a:lnTo>
                    <a:pt x="524782" y="353658"/>
                  </a:lnTo>
                  <a:lnTo>
                    <a:pt x="490996" y="331719"/>
                  </a:lnTo>
                  <a:lnTo>
                    <a:pt x="488364" y="297494"/>
                  </a:lnTo>
                  <a:lnTo>
                    <a:pt x="514252" y="222462"/>
                  </a:lnTo>
                  <a:lnTo>
                    <a:pt x="438342" y="161910"/>
                  </a:lnTo>
                  <a:lnTo>
                    <a:pt x="435271" y="126808"/>
                  </a:lnTo>
                  <a:lnTo>
                    <a:pt x="241768" y="3072"/>
                  </a:lnTo>
                  <a:lnTo>
                    <a:pt x="241768" y="3072"/>
                  </a:lnTo>
                  <a:lnTo>
                    <a:pt x="215442" y="29837"/>
                  </a:lnTo>
                  <a:lnTo>
                    <a:pt x="197452" y="57481"/>
                  </a:lnTo>
                  <a:lnTo>
                    <a:pt x="218513" y="78103"/>
                  </a:lnTo>
                  <a:lnTo>
                    <a:pt x="187798" y="93022"/>
                  </a:lnTo>
                  <a:lnTo>
                    <a:pt x="181217" y="86001"/>
                  </a:lnTo>
                  <a:lnTo>
                    <a:pt x="150063" y="89950"/>
                  </a:lnTo>
                  <a:lnTo>
                    <a:pt x="125930" y="103553"/>
                  </a:lnTo>
                  <a:lnTo>
                    <a:pt x="111450" y="79858"/>
                  </a:lnTo>
                  <a:lnTo>
                    <a:pt x="121542" y="37296"/>
                  </a:lnTo>
                  <a:lnTo>
                    <a:pt x="123736" y="878"/>
                  </a:lnTo>
                  <a:lnTo>
                    <a:pt x="123736" y="878"/>
                  </a:lnTo>
                  <a:lnTo>
                    <a:pt x="123736" y="878"/>
                  </a:lnTo>
                  <a:lnTo>
                    <a:pt x="64940" y="0"/>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64" name="Freeform: Shape 63">
              <a:extLst>
                <a:ext uri="{FF2B5EF4-FFF2-40B4-BE49-F238E27FC236}">
                  <a16:creationId xmlns:a16="http://schemas.microsoft.com/office/drawing/2014/main" id="{B7DB3CDE-7D1E-528B-A5D1-E8F7DD2956B7}"/>
                </a:ext>
              </a:extLst>
            </p:cNvPr>
            <p:cNvSpPr/>
            <p:nvPr/>
          </p:nvSpPr>
          <p:spPr>
            <a:xfrm>
              <a:off x="10244312" y="3429646"/>
              <a:ext cx="292228" cy="345759"/>
            </a:xfrm>
            <a:custGeom>
              <a:avLst/>
              <a:gdLst>
                <a:gd name="connsiteX0" fmla="*/ 235626 w 292228"/>
                <a:gd name="connsiteY0" fmla="*/ 0 h 345759"/>
                <a:gd name="connsiteX1" fmla="*/ 203156 w 292228"/>
                <a:gd name="connsiteY1" fmla="*/ 28082 h 345759"/>
                <a:gd name="connsiteX2" fmla="*/ 165421 w 292228"/>
                <a:gd name="connsiteY2" fmla="*/ 27643 h 345759"/>
                <a:gd name="connsiteX3" fmla="*/ 122420 w 292228"/>
                <a:gd name="connsiteY3" fmla="*/ 42123 h 345759"/>
                <a:gd name="connsiteX4" fmla="*/ 88195 w 292228"/>
                <a:gd name="connsiteY4" fmla="*/ 28521 h 345759"/>
                <a:gd name="connsiteX5" fmla="*/ 66256 w 292228"/>
                <a:gd name="connsiteY5" fmla="*/ 45194 h 345759"/>
                <a:gd name="connsiteX6" fmla="*/ 66256 w 292228"/>
                <a:gd name="connsiteY6" fmla="*/ 45194 h 345759"/>
                <a:gd name="connsiteX7" fmla="*/ 63623 w 292228"/>
                <a:gd name="connsiteY7" fmla="*/ 115838 h 345759"/>
                <a:gd name="connsiteX8" fmla="*/ 85124 w 292228"/>
                <a:gd name="connsiteY8" fmla="*/ 124175 h 345759"/>
                <a:gd name="connsiteX9" fmla="*/ 68011 w 292228"/>
                <a:gd name="connsiteY9" fmla="*/ 145675 h 345759"/>
                <a:gd name="connsiteX10" fmla="*/ 47389 w 292228"/>
                <a:gd name="connsiteY10" fmla="*/ 161910 h 345759"/>
                <a:gd name="connsiteX11" fmla="*/ 27205 w 292228"/>
                <a:gd name="connsiteY11" fmla="*/ 193503 h 345759"/>
                <a:gd name="connsiteX12" fmla="*/ 15796 w 292228"/>
                <a:gd name="connsiteY12" fmla="*/ 221585 h 345759"/>
                <a:gd name="connsiteX13" fmla="*/ 13163 w 292228"/>
                <a:gd name="connsiteY13" fmla="*/ 270289 h 345759"/>
                <a:gd name="connsiteX14" fmla="*/ 439 w 292228"/>
                <a:gd name="connsiteY14" fmla="*/ 293545 h 345759"/>
                <a:gd name="connsiteX15" fmla="*/ 0 w 292228"/>
                <a:gd name="connsiteY15" fmla="*/ 339617 h 345759"/>
                <a:gd name="connsiteX16" fmla="*/ 12725 w 292228"/>
                <a:gd name="connsiteY16" fmla="*/ 345760 h 345759"/>
                <a:gd name="connsiteX17" fmla="*/ 45195 w 292228"/>
                <a:gd name="connsiteY17" fmla="*/ 326892 h 345759"/>
                <a:gd name="connsiteX18" fmla="*/ 64062 w 292228"/>
                <a:gd name="connsiteY18" fmla="*/ 319433 h 345759"/>
                <a:gd name="connsiteX19" fmla="*/ 122859 w 292228"/>
                <a:gd name="connsiteY19" fmla="*/ 320310 h 345759"/>
                <a:gd name="connsiteX20" fmla="*/ 122859 w 292228"/>
                <a:gd name="connsiteY20" fmla="*/ 320310 h 345759"/>
                <a:gd name="connsiteX21" fmla="*/ 119788 w 292228"/>
                <a:gd name="connsiteY21" fmla="*/ 297055 h 345759"/>
                <a:gd name="connsiteX22" fmla="*/ 144798 w 292228"/>
                <a:gd name="connsiteY22" fmla="*/ 261514 h 345759"/>
                <a:gd name="connsiteX23" fmla="*/ 178584 w 292228"/>
                <a:gd name="connsiteY23" fmla="*/ 252738 h 345759"/>
                <a:gd name="connsiteX24" fmla="*/ 201401 w 292228"/>
                <a:gd name="connsiteY24" fmla="*/ 238258 h 345759"/>
                <a:gd name="connsiteX25" fmla="*/ 229044 w 292228"/>
                <a:gd name="connsiteY25" fmla="*/ 250105 h 345759"/>
                <a:gd name="connsiteX26" fmla="*/ 231677 w 292228"/>
                <a:gd name="connsiteY26" fmla="*/ 254493 h 345759"/>
                <a:gd name="connsiteX27" fmla="*/ 231677 w 292228"/>
                <a:gd name="connsiteY27" fmla="*/ 251422 h 345759"/>
                <a:gd name="connsiteX28" fmla="*/ 247034 w 292228"/>
                <a:gd name="connsiteY28" fmla="*/ 226850 h 345759"/>
                <a:gd name="connsiteX29" fmla="*/ 272922 w 292228"/>
                <a:gd name="connsiteY29" fmla="*/ 186482 h 345759"/>
                <a:gd name="connsiteX30" fmla="*/ 292229 w 292228"/>
                <a:gd name="connsiteY30" fmla="*/ 142165 h 345759"/>
                <a:gd name="connsiteX31" fmla="*/ 268096 w 292228"/>
                <a:gd name="connsiteY31" fmla="*/ 72838 h 345759"/>
                <a:gd name="connsiteX32" fmla="*/ 261514 w 292228"/>
                <a:gd name="connsiteY32" fmla="*/ 42123 h 345759"/>
                <a:gd name="connsiteX33" fmla="*/ 235626 w 292228"/>
                <a:gd name="connsiteY33" fmla="*/ 0 h 34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2228" h="345759">
                  <a:moveTo>
                    <a:pt x="235626" y="0"/>
                  </a:moveTo>
                  <a:lnTo>
                    <a:pt x="203156" y="28082"/>
                  </a:lnTo>
                  <a:lnTo>
                    <a:pt x="165421" y="27643"/>
                  </a:lnTo>
                  <a:lnTo>
                    <a:pt x="122420" y="42123"/>
                  </a:lnTo>
                  <a:lnTo>
                    <a:pt x="88195" y="28521"/>
                  </a:lnTo>
                  <a:lnTo>
                    <a:pt x="66256" y="45194"/>
                  </a:lnTo>
                  <a:lnTo>
                    <a:pt x="66256" y="45194"/>
                  </a:lnTo>
                  <a:lnTo>
                    <a:pt x="63623" y="115838"/>
                  </a:lnTo>
                  <a:lnTo>
                    <a:pt x="85124" y="124175"/>
                  </a:lnTo>
                  <a:lnTo>
                    <a:pt x="68011" y="145675"/>
                  </a:lnTo>
                  <a:lnTo>
                    <a:pt x="47389" y="161910"/>
                  </a:lnTo>
                  <a:lnTo>
                    <a:pt x="27205" y="193503"/>
                  </a:lnTo>
                  <a:lnTo>
                    <a:pt x="15796" y="221585"/>
                  </a:lnTo>
                  <a:lnTo>
                    <a:pt x="13163" y="270289"/>
                  </a:lnTo>
                  <a:lnTo>
                    <a:pt x="439" y="293545"/>
                  </a:lnTo>
                  <a:lnTo>
                    <a:pt x="0" y="339617"/>
                  </a:lnTo>
                  <a:lnTo>
                    <a:pt x="12725" y="345760"/>
                  </a:lnTo>
                  <a:lnTo>
                    <a:pt x="45195" y="326892"/>
                  </a:lnTo>
                  <a:lnTo>
                    <a:pt x="64062" y="319433"/>
                  </a:lnTo>
                  <a:lnTo>
                    <a:pt x="122859" y="320310"/>
                  </a:lnTo>
                  <a:lnTo>
                    <a:pt x="122859" y="320310"/>
                  </a:lnTo>
                  <a:lnTo>
                    <a:pt x="119788" y="297055"/>
                  </a:lnTo>
                  <a:lnTo>
                    <a:pt x="144798" y="261514"/>
                  </a:lnTo>
                  <a:lnTo>
                    <a:pt x="178584" y="252738"/>
                  </a:lnTo>
                  <a:lnTo>
                    <a:pt x="201401" y="238258"/>
                  </a:lnTo>
                  <a:lnTo>
                    <a:pt x="229044" y="250105"/>
                  </a:lnTo>
                  <a:lnTo>
                    <a:pt x="231677" y="254493"/>
                  </a:lnTo>
                  <a:lnTo>
                    <a:pt x="231677" y="251422"/>
                  </a:lnTo>
                  <a:lnTo>
                    <a:pt x="247034" y="226850"/>
                  </a:lnTo>
                  <a:lnTo>
                    <a:pt x="272922" y="186482"/>
                  </a:lnTo>
                  <a:lnTo>
                    <a:pt x="292229" y="142165"/>
                  </a:lnTo>
                  <a:lnTo>
                    <a:pt x="268096" y="72838"/>
                  </a:lnTo>
                  <a:lnTo>
                    <a:pt x="261514" y="42123"/>
                  </a:lnTo>
                  <a:lnTo>
                    <a:pt x="235626" y="0"/>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65" name="Freeform: Shape 64">
              <a:extLst>
                <a:ext uri="{FF2B5EF4-FFF2-40B4-BE49-F238E27FC236}">
                  <a16:creationId xmlns:a16="http://schemas.microsoft.com/office/drawing/2014/main" id="{7D921BE9-D4DC-A456-419F-FEED16F605DA}"/>
                </a:ext>
              </a:extLst>
            </p:cNvPr>
            <p:cNvSpPr/>
            <p:nvPr/>
          </p:nvSpPr>
          <p:spPr>
            <a:xfrm>
              <a:off x="9503210" y="5028566"/>
              <a:ext cx="860889" cy="772693"/>
            </a:xfrm>
            <a:custGeom>
              <a:avLst/>
              <a:gdLst>
                <a:gd name="connsiteX0" fmla="*/ 147430 w 860889"/>
                <a:gd name="connsiteY0" fmla="*/ 772694 h 772693"/>
                <a:gd name="connsiteX1" fmla="*/ 170686 w 860889"/>
                <a:gd name="connsiteY1" fmla="*/ 771378 h 772693"/>
                <a:gd name="connsiteX2" fmla="*/ 203594 w 860889"/>
                <a:gd name="connsiteY2" fmla="*/ 748122 h 772693"/>
                <a:gd name="connsiteX3" fmla="*/ 247473 w 860889"/>
                <a:gd name="connsiteY3" fmla="*/ 738469 h 772693"/>
                <a:gd name="connsiteX4" fmla="*/ 301443 w 860889"/>
                <a:gd name="connsiteY4" fmla="*/ 714336 h 772693"/>
                <a:gd name="connsiteX5" fmla="*/ 322065 w 860889"/>
                <a:gd name="connsiteY5" fmla="*/ 717408 h 772693"/>
                <a:gd name="connsiteX6" fmla="*/ 353658 w 860889"/>
                <a:gd name="connsiteY6" fmla="*/ 709948 h 772693"/>
                <a:gd name="connsiteX7" fmla="*/ 407628 w 860889"/>
                <a:gd name="connsiteY7" fmla="*/ 721795 h 772693"/>
                <a:gd name="connsiteX8" fmla="*/ 433516 w 860889"/>
                <a:gd name="connsiteY8" fmla="*/ 710387 h 772693"/>
                <a:gd name="connsiteX9" fmla="*/ 463792 w 860889"/>
                <a:gd name="connsiteY9" fmla="*/ 719163 h 772693"/>
                <a:gd name="connsiteX10" fmla="*/ 471690 w 860889"/>
                <a:gd name="connsiteY10" fmla="*/ 702489 h 772693"/>
                <a:gd name="connsiteX11" fmla="*/ 498017 w 860889"/>
                <a:gd name="connsiteY11" fmla="*/ 698979 h 772693"/>
                <a:gd name="connsiteX12" fmla="*/ 553303 w 860889"/>
                <a:gd name="connsiteY12" fmla="*/ 675723 h 772693"/>
                <a:gd name="connsiteX13" fmla="*/ 594110 w 860889"/>
                <a:gd name="connsiteY13" fmla="*/ 648080 h 772693"/>
                <a:gd name="connsiteX14" fmla="*/ 633162 w 860889"/>
                <a:gd name="connsiteY14" fmla="*/ 611661 h 772693"/>
                <a:gd name="connsiteX15" fmla="*/ 696346 w 860889"/>
                <a:gd name="connsiteY15" fmla="*/ 549354 h 772693"/>
                <a:gd name="connsiteX16" fmla="*/ 729255 w 860889"/>
                <a:gd name="connsiteY16" fmla="*/ 505915 h 772693"/>
                <a:gd name="connsiteX17" fmla="*/ 746367 w 860889"/>
                <a:gd name="connsiteY17" fmla="*/ 474761 h 772693"/>
                <a:gd name="connsiteX18" fmla="*/ 770500 w 860889"/>
                <a:gd name="connsiteY18" fmla="*/ 444047 h 772693"/>
                <a:gd name="connsiteX19" fmla="*/ 781470 w 860889"/>
                <a:gd name="connsiteY19" fmla="*/ 435271 h 772693"/>
                <a:gd name="connsiteX20" fmla="*/ 819205 w 860889"/>
                <a:gd name="connsiteY20" fmla="*/ 404556 h 772693"/>
                <a:gd name="connsiteX21" fmla="*/ 834562 w 860889"/>
                <a:gd name="connsiteY21" fmla="*/ 377352 h 772693"/>
                <a:gd name="connsiteX22" fmla="*/ 844654 w 860889"/>
                <a:gd name="connsiteY22" fmla="*/ 326892 h 772693"/>
                <a:gd name="connsiteX23" fmla="*/ 860889 w 860889"/>
                <a:gd name="connsiteY23" fmla="*/ 282575 h 772693"/>
                <a:gd name="connsiteX24" fmla="*/ 821399 w 860889"/>
                <a:gd name="connsiteY24" fmla="*/ 282136 h 772693"/>
                <a:gd name="connsiteX25" fmla="*/ 809113 w 860889"/>
                <a:gd name="connsiteY25" fmla="*/ 308902 h 772693"/>
                <a:gd name="connsiteX26" fmla="*/ 778398 w 860889"/>
                <a:gd name="connsiteY26" fmla="*/ 315484 h 772693"/>
                <a:gd name="connsiteX27" fmla="*/ 749439 w 860889"/>
                <a:gd name="connsiteY27" fmla="*/ 282575 h 772693"/>
                <a:gd name="connsiteX28" fmla="*/ 750316 w 860889"/>
                <a:gd name="connsiteY28" fmla="*/ 261514 h 772693"/>
                <a:gd name="connsiteX29" fmla="*/ 766112 w 860889"/>
                <a:gd name="connsiteY29" fmla="*/ 238697 h 772693"/>
                <a:gd name="connsiteX30" fmla="*/ 772255 w 860889"/>
                <a:gd name="connsiteY30" fmla="*/ 221146 h 772693"/>
                <a:gd name="connsiteX31" fmla="*/ 787613 w 860889"/>
                <a:gd name="connsiteY31" fmla="*/ 216758 h 772693"/>
                <a:gd name="connsiteX32" fmla="*/ 813062 w 860889"/>
                <a:gd name="connsiteY32" fmla="*/ 228166 h 772693"/>
                <a:gd name="connsiteX33" fmla="*/ 809990 w 860889"/>
                <a:gd name="connsiteY33" fmla="*/ 206227 h 772693"/>
                <a:gd name="connsiteX34" fmla="*/ 823154 w 860889"/>
                <a:gd name="connsiteY34" fmla="*/ 138655 h 772693"/>
                <a:gd name="connsiteX35" fmla="*/ 812184 w 860889"/>
                <a:gd name="connsiteY35" fmla="*/ 95215 h 772693"/>
                <a:gd name="connsiteX36" fmla="*/ 791562 w 860889"/>
                <a:gd name="connsiteY36" fmla="*/ 9653 h 772693"/>
                <a:gd name="connsiteX37" fmla="*/ 763918 w 860889"/>
                <a:gd name="connsiteY37" fmla="*/ 3949 h 772693"/>
                <a:gd name="connsiteX38" fmla="*/ 745928 w 860889"/>
                <a:gd name="connsiteY38" fmla="*/ 10970 h 772693"/>
                <a:gd name="connsiteX39" fmla="*/ 720918 w 860889"/>
                <a:gd name="connsiteY39" fmla="*/ 877 h 772693"/>
                <a:gd name="connsiteX40" fmla="*/ 699417 w 860889"/>
                <a:gd name="connsiteY40" fmla="*/ 0 h 772693"/>
                <a:gd name="connsiteX41" fmla="*/ 623508 w 860889"/>
                <a:gd name="connsiteY41" fmla="*/ 44755 h 772693"/>
                <a:gd name="connsiteX42" fmla="*/ 574365 w 860889"/>
                <a:gd name="connsiteY42" fmla="*/ 89950 h 772693"/>
                <a:gd name="connsiteX43" fmla="*/ 555059 w 860889"/>
                <a:gd name="connsiteY43" fmla="*/ 130757 h 772693"/>
                <a:gd name="connsiteX44" fmla="*/ 537946 w 860889"/>
                <a:gd name="connsiteY44" fmla="*/ 153574 h 772693"/>
                <a:gd name="connsiteX45" fmla="*/ 509425 w 860889"/>
                <a:gd name="connsiteY45" fmla="*/ 158400 h 772693"/>
                <a:gd name="connsiteX46" fmla="*/ 498895 w 860889"/>
                <a:gd name="connsiteY46" fmla="*/ 187359 h 772693"/>
                <a:gd name="connsiteX47" fmla="*/ 492751 w 860889"/>
                <a:gd name="connsiteY47" fmla="*/ 206227 h 772693"/>
                <a:gd name="connsiteX48" fmla="*/ 458527 w 860889"/>
                <a:gd name="connsiteY48" fmla="*/ 220268 h 772693"/>
                <a:gd name="connsiteX49" fmla="*/ 416403 w 860889"/>
                <a:gd name="connsiteY49" fmla="*/ 217635 h 772693"/>
                <a:gd name="connsiteX50" fmla="*/ 392270 w 860889"/>
                <a:gd name="connsiteY50" fmla="*/ 200523 h 772693"/>
                <a:gd name="connsiteX51" fmla="*/ 370770 w 860889"/>
                <a:gd name="connsiteY51" fmla="*/ 193064 h 772693"/>
                <a:gd name="connsiteX52" fmla="*/ 344443 w 860889"/>
                <a:gd name="connsiteY52" fmla="*/ 207105 h 772693"/>
                <a:gd name="connsiteX53" fmla="*/ 330402 w 860889"/>
                <a:gd name="connsiteY53" fmla="*/ 236064 h 772693"/>
                <a:gd name="connsiteX54" fmla="*/ 304953 w 860889"/>
                <a:gd name="connsiteY54" fmla="*/ 254493 h 772693"/>
                <a:gd name="connsiteX55" fmla="*/ 277749 w 860889"/>
                <a:gd name="connsiteY55" fmla="*/ 281697 h 772693"/>
                <a:gd name="connsiteX56" fmla="*/ 240452 w 860889"/>
                <a:gd name="connsiteY56" fmla="*/ 287841 h 772693"/>
                <a:gd name="connsiteX57" fmla="*/ 229483 w 860889"/>
                <a:gd name="connsiteY57" fmla="*/ 266340 h 772693"/>
                <a:gd name="connsiteX58" fmla="*/ 236064 w 860889"/>
                <a:gd name="connsiteY58" fmla="*/ 229483 h 772693"/>
                <a:gd name="connsiteX59" fmla="*/ 207544 w 860889"/>
                <a:gd name="connsiteY59" fmla="*/ 171563 h 772693"/>
                <a:gd name="connsiteX60" fmla="*/ 193502 w 860889"/>
                <a:gd name="connsiteY60" fmla="*/ 162788 h 772693"/>
                <a:gd name="connsiteX61" fmla="*/ 183849 w 860889"/>
                <a:gd name="connsiteY61" fmla="*/ 387005 h 772693"/>
                <a:gd name="connsiteX62" fmla="*/ 136461 w 860889"/>
                <a:gd name="connsiteY62" fmla="*/ 418159 h 772693"/>
                <a:gd name="connsiteX63" fmla="*/ 108379 w 860889"/>
                <a:gd name="connsiteY63" fmla="*/ 422546 h 772693"/>
                <a:gd name="connsiteX64" fmla="*/ 76348 w 860889"/>
                <a:gd name="connsiteY64" fmla="*/ 411138 h 772693"/>
                <a:gd name="connsiteX65" fmla="*/ 53531 w 860889"/>
                <a:gd name="connsiteY65" fmla="*/ 406750 h 772693"/>
                <a:gd name="connsiteX66" fmla="*/ 46072 w 860889"/>
                <a:gd name="connsiteY66" fmla="*/ 380423 h 772693"/>
                <a:gd name="connsiteX67" fmla="*/ 26327 w 860889"/>
                <a:gd name="connsiteY67" fmla="*/ 364189 h 772693"/>
                <a:gd name="connsiteX68" fmla="*/ 0 w 860889"/>
                <a:gd name="connsiteY68" fmla="*/ 394026 h 772693"/>
                <a:gd name="connsiteX69" fmla="*/ 33786 w 860889"/>
                <a:gd name="connsiteY69" fmla="*/ 472567 h 772693"/>
                <a:gd name="connsiteX70" fmla="*/ 33786 w 860889"/>
                <a:gd name="connsiteY70" fmla="*/ 473006 h 772693"/>
                <a:gd name="connsiteX71" fmla="*/ 57480 w 860889"/>
                <a:gd name="connsiteY71" fmla="*/ 524344 h 772693"/>
                <a:gd name="connsiteX72" fmla="*/ 87756 w 860889"/>
                <a:gd name="connsiteY72" fmla="*/ 580508 h 772693"/>
                <a:gd name="connsiteX73" fmla="*/ 86879 w 860889"/>
                <a:gd name="connsiteY73" fmla="*/ 627019 h 772693"/>
                <a:gd name="connsiteX74" fmla="*/ 69766 w 860889"/>
                <a:gd name="connsiteY74" fmla="*/ 637988 h 772693"/>
                <a:gd name="connsiteX75" fmla="*/ 83807 w 860889"/>
                <a:gd name="connsiteY75" fmla="*/ 678795 h 772693"/>
                <a:gd name="connsiteX76" fmla="*/ 81613 w 860889"/>
                <a:gd name="connsiteY76" fmla="*/ 714336 h 772693"/>
                <a:gd name="connsiteX77" fmla="*/ 87317 w 860889"/>
                <a:gd name="connsiteY77" fmla="*/ 731010 h 772693"/>
                <a:gd name="connsiteX78" fmla="*/ 90389 w 860889"/>
                <a:gd name="connsiteY78" fmla="*/ 722673 h 772693"/>
                <a:gd name="connsiteX79" fmla="*/ 110573 w 860889"/>
                <a:gd name="connsiteY79" fmla="*/ 749877 h 772693"/>
                <a:gd name="connsiteX80" fmla="*/ 127247 w 860889"/>
                <a:gd name="connsiteY80" fmla="*/ 750755 h 772693"/>
                <a:gd name="connsiteX81" fmla="*/ 147430 w 860889"/>
                <a:gd name="connsiteY81" fmla="*/ 772694 h 772693"/>
                <a:gd name="connsiteX82" fmla="*/ 599375 w 860889"/>
                <a:gd name="connsiteY82" fmla="*/ 513374 h 772693"/>
                <a:gd name="connsiteX83" fmla="*/ 580508 w 860889"/>
                <a:gd name="connsiteY83" fmla="*/ 519078 h 772693"/>
                <a:gd name="connsiteX84" fmla="*/ 545405 w 860889"/>
                <a:gd name="connsiteY84" fmla="*/ 472567 h 772693"/>
                <a:gd name="connsiteX85" fmla="*/ 575681 w 860889"/>
                <a:gd name="connsiteY85" fmla="*/ 434394 h 772693"/>
                <a:gd name="connsiteX86" fmla="*/ 605518 w 860889"/>
                <a:gd name="connsiteY86" fmla="*/ 410699 h 772693"/>
                <a:gd name="connsiteX87" fmla="*/ 630529 w 860889"/>
                <a:gd name="connsiteY87" fmla="*/ 398413 h 772693"/>
                <a:gd name="connsiteX88" fmla="*/ 651590 w 860889"/>
                <a:gd name="connsiteY88" fmla="*/ 416842 h 772693"/>
                <a:gd name="connsiteX89" fmla="*/ 668264 w 860889"/>
                <a:gd name="connsiteY89" fmla="*/ 435271 h 772693"/>
                <a:gd name="connsiteX90" fmla="*/ 650274 w 860889"/>
                <a:gd name="connsiteY90" fmla="*/ 464669 h 772693"/>
                <a:gd name="connsiteX91" fmla="*/ 639743 w 860889"/>
                <a:gd name="connsiteY91" fmla="*/ 484415 h 772693"/>
                <a:gd name="connsiteX92" fmla="*/ 610345 w 860889"/>
                <a:gd name="connsiteY92" fmla="*/ 494068 h 772693"/>
                <a:gd name="connsiteX93" fmla="*/ 599375 w 860889"/>
                <a:gd name="connsiteY93" fmla="*/ 513374 h 772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860889" h="772693">
                  <a:moveTo>
                    <a:pt x="147430" y="772694"/>
                  </a:moveTo>
                  <a:lnTo>
                    <a:pt x="170686" y="771378"/>
                  </a:lnTo>
                  <a:lnTo>
                    <a:pt x="203594" y="748122"/>
                  </a:lnTo>
                  <a:lnTo>
                    <a:pt x="247473" y="738469"/>
                  </a:lnTo>
                  <a:lnTo>
                    <a:pt x="301443" y="714336"/>
                  </a:lnTo>
                  <a:lnTo>
                    <a:pt x="322065" y="717408"/>
                  </a:lnTo>
                  <a:lnTo>
                    <a:pt x="353658" y="709948"/>
                  </a:lnTo>
                  <a:lnTo>
                    <a:pt x="407628" y="721795"/>
                  </a:lnTo>
                  <a:lnTo>
                    <a:pt x="433516" y="710387"/>
                  </a:lnTo>
                  <a:lnTo>
                    <a:pt x="463792" y="719163"/>
                  </a:lnTo>
                  <a:lnTo>
                    <a:pt x="471690" y="702489"/>
                  </a:lnTo>
                  <a:lnTo>
                    <a:pt x="498017" y="698979"/>
                  </a:lnTo>
                  <a:lnTo>
                    <a:pt x="553303" y="675723"/>
                  </a:lnTo>
                  <a:lnTo>
                    <a:pt x="594110" y="648080"/>
                  </a:lnTo>
                  <a:lnTo>
                    <a:pt x="633162" y="611661"/>
                  </a:lnTo>
                  <a:lnTo>
                    <a:pt x="696346" y="549354"/>
                  </a:lnTo>
                  <a:lnTo>
                    <a:pt x="729255" y="505915"/>
                  </a:lnTo>
                  <a:lnTo>
                    <a:pt x="746367" y="474761"/>
                  </a:lnTo>
                  <a:lnTo>
                    <a:pt x="770500" y="444047"/>
                  </a:lnTo>
                  <a:lnTo>
                    <a:pt x="781470" y="435271"/>
                  </a:lnTo>
                  <a:lnTo>
                    <a:pt x="819205" y="404556"/>
                  </a:lnTo>
                  <a:lnTo>
                    <a:pt x="834562" y="377352"/>
                  </a:lnTo>
                  <a:lnTo>
                    <a:pt x="844654" y="326892"/>
                  </a:lnTo>
                  <a:lnTo>
                    <a:pt x="860889" y="282575"/>
                  </a:lnTo>
                  <a:lnTo>
                    <a:pt x="821399" y="282136"/>
                  </a:lnTo>
                  <a:lnTo>
                    <a:pt x="809113" y="308902"/>
                  </a:lnTo>
                  <a:lnTo>
                    <a:pt x="778398" y="315484"/>
                  </a:lnTo>
                  <a:lnTo>
                    <a:pt x="749439" y="282575"/>
                  </a:lnTo>
                  <a:lnTo>
                    <a:pt x="750316" y="261514"/>
                  </a:lnTo>
                  <a:lnTo>
                    <a:pt x="766112" y="238697"/>
                  </a:lnTo>
                  <a:lnTo>
                    <a:pt x="772255" y="221146"/>
                  </a:lnTo>
                  <a:lnTo>
                    <a:pt x="787613" y="216758"/>
                  </a:lnTo>
                  <a:lnTo>
                    <a:pt x="813062" y="228166"/>
                  </a:lnTo>
                  <a:lnTo>
                    <a:pt x="809990" y="206227"/>
                  </a:lnTo>
                  <a:lnTo>
                    <a:pt x="823154" y="138655"/>
                  </a:lnTo>
                  <a:lnTo>
                    <a:pt x="812184" y="95215"/>
                  </a:lnTo>
                  <a:lnTo>
                    <a:pt x="791562" y="9653"/>
                  </a:lnTo>
                  <a:lnTo>
                    <a:pt x="763918" y="3949"/>
                  </a:lnTo>
                  <a:lnTo>
                    <a:pt x="745928" y="10970"/>
                  </a:lnTo>
                  <a:lnTo>
                    <a:pt x="720918" y="877"/>
                  </a:lnTo>
                  <a:lnTo>
                    <a:pt x="699417" y="0"/>
                  </a:lnTo>
                  <a:lnTo>
                    <a:pt x="623508" y="44755"/>
                  </a:lnTo>
                  <a:lnTo>
                    <a:pt x="574365" y="89950"/>
                  </a:lnTo>
                  <a:lnTo>
                    <a:pt x="555059" y="130757"/>
                  </a:lnTo>
                  <a:lnTo>
                    <a:pt x="537946" y="153574"/>
                  </a:lnTo>
                  <a:lnTo>
                    <a:pt x="509425" y="158400"/>
                  </a:lnTo>
                  <a:lnTo>
                    <a:pt x="498895" y="187359"/>
                  </a:lnTo>
                  <a:lnTo>
                    <a:pt x="492751" y="206227"/>
                  </a:lnTo>
                  <a:lnTo>
                    <a:pt x="458527" y="220268"/>
                  </a:lnTo>
                  <a:lnTo>
                    <a:pt x="416403" y="217635"/>
                  </a:lnTo>
                  <a:lnTo>
                    <a:pt x="392270" y="200523"/>
                  </a:lnTo>
                  <a:lnTo>
                    <a:pt x="370770" y="193064"/>
                  </a:lnTo>
                  <a:lnTo>
                    <a:pt x="344443" y="207105"/>
                  </a:lnTo>
                  <a:lnTo>
                    <a:pt x="330402" y="236064"/>
                  </a:lnTo>
                  <a:lnTo>
                    <a:pt x="304953" y="254493"/>
                  </a:lnTo>
                  <a:lnTo>
                    <a:pt x="277749" y="281697"/>
                  </a:lnTo>
                  <a:lnTo>
                    <a:pt x="240452" y="287841"/>
                  </a:lnTo>
                  <a:lnTo>
                    <a:pt x="229483" y="266340"/>
                  </a:lnTo>
                  <a:lnTo>
                    <a:pt x="236064" y="229483"/>
                  </a:lnTo>
                  <a:lnTo>
                    <a:pt x="207544" y="171563"/>
                  </a:lnTo>
                  <a:lnTo>
                    <a:pt x="193502" y="162788"/>
                  </a:lnTo>
                  <a:lnTo>
                    <a:pt x="183849" y="387005"/>
                  </a:lnTo>
                  <a:lnTo>
                    <a:pt x="136461" y="418159"/>
                  </a:lnTo>
                  <a:lnTo>
                    <a:pt x="108379" y="422546"/>
                  </a:lnTo>
                  <a:lnTo>
                    <a:pt x="76348" y="411138"/>
                  </a:lnTo>
                  <a:lnTo>
                    <a:pt x="53531" y="406750"/>
                  </a:lnTo>
                  <a:lnTo>
                    <a:pt x="46072" y="380423"/>
                  </a:lnTo>
                  <a:lnTo>
                    <a:pt x="26327" y="364189"/>
                  </a:lnTo>
                  <a:lnTo>
                    <a:pt x="0" y="394026"/>
                  </a:lnTo>
                  <a:lnTo>
                    <a:pt x="33786" y="472567"/>
                  </a:lnTo>
                  <a:lnTo>
                    <a:pt x="33786" y="473006"/>
                  </a:lnTo>
                  <a:lnTo>
                    <a:pt x="57480" y="524344"/>
                  </a:lnTo>
                  <a:lnTo>
                    <a:pt x="87756" y="580508"/>
                  </a:lnTo>
                  <a:lnTo>
                    <a:pt x="86879" y="627019"/>
                  </a:lnTo>
                  <a:lnTo>
                    <a:pt x="69766" y="637988"/>
                  </a:lnTo>
                  <a:lnTo>
                    <a:pt x="83807" y="678795"/>
                  </a:lnTo>
                  <a:lnTo>
                    <a:pt x="81613" y="714336"/>
                  </a:lnTo>
                  <a:lnTo>
                    <a:pt x="87317" y="731010"/>
                  </a:lnTo>
                  <a:lnTo>
                    <a:pt x="90389" y="722673"/>
                  </a:lnTo>
                  <a:lnTo>
                    <a:pt x="110573" y="749877"/>
                  </a:lnTo>
                  <a:lnTo>
                    <a:pt x="127247" y="750755"/>
                  </a:lnTo>
                  <a:lnTo>
                    <a:pt x="147430" y="772694"/>
                  </a:lnTo>
                  <a:close/>
                  <a:moveTo>
                    <a:pt x="599375" y="513374"/>
                  </a:moveTo>
                  <a:lnTo>
                    <a:pt x="580508" y="519078"/>
                  </a:lnTo>
                  <a:lnTo>
                    <a:pt x="545405" y="472567"/>
                  </a:lnTo>
                  <a:lnTo>
                    <a:pt x="575681" y="434394"/>
                  </a:lnTo>
                  <a:lnTo>
                    <a:pt x="605518" y="410699"/>
                  </a:lnTo>
                  <a:lnTo>
                    <a:pt x="630529" y="398413"/>
                  </a:lnTo>
                  <a:lnTo>
                    <a:pt x="651590" y="416842"/>
                  </a:lnTo>
                  <a:lnTo>
                    <a:pt x="668264" y="435271"/>
                  </a:lnTo>
                  <a:lnTo>
                    <a:pt x="650274" y="464669"/>
                  </a:lnTo>
                  <a:lnTo>
                    <a:pt x="639743" y="484415"/>
                  </a:lnTo>
                  <a:lnTo>
                    <a:pt x="610345" y="494068"/>
                  </a:lnTo>
                  <a:lnTo>
                    <a:pt x="599375" y="513374"/>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66" name="Freeform: Shape 65">
              <a:extLst>
                <a:ext uri="{FF2B5EF4-FFF2-40B4-BE49-F238E27FC236}">
                  <a16:creationId xmlns:a16="http://schemas.microsoft.com/office/drawing/2014/main" id="{5B998691-9F63-032F-87FB-4398B346E10C}"/>
                </a:ext>
              </a:extLst>
            </p:cNvPr>
            <p:cNvSpPr/>
            <p:nvPr/>
          </p:nvSpPr>
          <p:spPr>
            <a:xfrm>
              <a:off x="9818694" y="4187861"/>
              <a:ext cx="626141" cy="590161"/>
            </a:xfrm>
            <a:custGeom>
              <a:avLst/>
              <a:gdLst>
                <a:gd name="connsiteX0" fmla="*/ 485731 w 626141"/>
                <a:gd name="connsiteY0" fmla="*/ 20623 h 590161"/>
                <a:gd name="connsiteX1" fmla="*/ 467741 w 626141"/>
                <a:gd name="connsiteY1" fmla="*/ 15796 h 590161"/>
                <a:gd name="connsiteX2" fmla="*/ 470813 w 626141"/>
                <a:gd name="connsiteY2" fmla="*/ 2633 h 590161"/>
                <a:gd name="connsiteX3" fmla="*/ 461598 w 626141"/>
                <a:gd name="connsiteY3" fmla="*/ 0 h 590161"/>
                <a:gd name="connsiteX4" fmla="*/ 389638 w 626141"/>
                <a:gd name="connsiteY4" fmla="*/ 10092 h 590161"/>
                <a:gd name="connsiteX5" fmla="*/ 375158 w 626141"/>
                <a:gd name="connsiteY5" fmla="*/ 17551 h 590161"/>
                <a:gd name="connsiteX6" fmla="*/ 359362 w 626141"/>
                <a:gd name="connsiteY6" fmla="*/ 56164 h 590161"/>
                <a:gd name="connsiteX7" fmla="*/ 370770 w 626141"/>
                <a:gd name="connsiteY7" fmla="*/ 82930 h 590161"/>
                <a:gd name="connsiteX8" fmla="*/ 359801 w 626141"/>
                <a:gd name="connsiteY8" fmla="*/ 154890 h 590161"/>
                <a:gd name="connsiteX9" fmla="*/ 351464 w 626141"/>
                <a:gd name="connsiteY9" fmla="*/ 215881 h 590161"/>
                <a:gd name="connsiteX10" fmla="*/ 365505 w 626141"/>
                <a:gd name="connsiteY10" fmla="*/ 226411 h 590161"/>
                <a:gd name="connsiteX11" fmla="*/ 402363 w 626141"/>
                <a:gd name="connsiteY11" fmla="*/ 250105 h 590161"/>
                <a:gd name="connsiteX12" fmla="*/ 417281 w 626141"/>
                <a:gd name="connsiteY12" fmla="*/ 239136 h 590161"/>
                <a:gd name="connsiteX13" fmla="*/ 419914 w 626141"/>
                <a:gd name="connsiteY13" fmla="*/ 304514 h 590161"/>
                <a:gd name="connsiteX14" fmla="*/ 379107 w 626141"/>
                <a:gd name="connsiteY14" fmla="*/ 304075 h 590161"/>
                <a:gd name="connsiteX15" fmla="*/ 358046 w 626141"/>
                <a:gd name="connsiteY15" fmla="*/ 270728 h 590161"/>
                <a:gd name="connsiteX16" fmla="*/ 339178 w 626141"/>
                <a:gd name="connsiteY16" fmla="*/ 244840 h 590161"/>
                <a:gd name="connsiteX17" fmla="*/ 298810 w 626141"/>
                <a:gd name="connsiteY17" fmla="*/ 236503 h 590161"/>
                <a:gd name="connsiteX18" fmla="*/ 287402 w 626141"/>
                <a:gd name="connsiteY18" fmla="*/ 204472 h 590161"/>
                <a:gd name="connsiteX19" fmla="*/ 254493 w 626141"/>
                <a:gd name="connsiteY19" fmla="*/ 223779 h 590161"/>
                <a:gd name="connsiteX20" fmla="*/ 211932 w 626141"/>
                <a:gd name="connsiteY20" fmla="*/ 215003 h 590161"/>
                <a:gd name="connsiteX21" fmla="*/ 194819 w 626141"/>
                <a:gd name="connsiteY21" fmla="*/ 187798 h 590161"/>
                <a:gd name="connsiteX22" fmla="*/ 161033 w 626141"/>
                <a:gd name="connsiteY22" fmla="*/ 182094 h 590161"/>
                <a:gd name="connsiteX23" fmla="*/ 136022 w 626141"/>
                <a:gd name="connsiteY23" fmla="*/ 183411 h 590161"/>
                <a:gd name="connsiteX24" fmla="*/ 133390 w 626141"/>
                <a:gd name="connsiteY24" fmla="*/ 164543 h 590161"/>
                <a:gd name="connsiteX25" fmla="*/ 114961 w 626141"/>
                <a:gd name="connsiteY25" fmla="*/ 163227 h 590161"/>
                <a:gd name="connsiteX26" fmla="*/ 120226 w 626141"/>
                <a:gd name="connsiteY26" fmla="*/ 182094 h 590161"/>
                <a:gd name="connsiteX27" fmla="*/ 113644 w 626141"/>
                <a:gd name="connsiteY27" fmla="*/ 211493 h 590161"/>
                <a:gd name="connsiteX28" fmla="*/ 122420 w 626141"/>
                <a:gd name="connsiteY28" fmla="*/ 240013 h 590161"/>
                <a:gd name="connsiteX29" fmla="*/ 113644 w 626141"/>
                <a:gd name="connsiteY29" fmla="*/ 262830 h 590161"/>
                <a:gd name="connsiteX30" fmla="*/ 118032 w 626141"/>
                <a:gd name="connsiteY30" fmla="*/ 283453 h 590161"/>
                <a:gd name="connsiteX31" fmla="*/ 7021 w 626141"/>
                <a:gd name="connsiteY31" fmla="*/ 283014 h 590161"/>
                <a:gd name="connsiteX32" fmla="*/ 0 w 626141"/>
                <a:gd name="connsiteY32" fmla="*/ 476078 h 590161"/>
                <a:gd name="connsiteX33" fmla="*/ 34225 w 626141"/>
                <a:gd name="connsiteY33" fmla="*/ 525660 h 590161"/>
                <a:gd name="connsiteX34" fmla="*/ 67572 w 626141"/>
                <a:gd name="connsiteY34" fmla="*/ 563395 h 590161"/>
                <a:gd name="connsiteX35" fmla="*/ 111012 w 626141"/>
                <a:gd name="connsiteY35" fmla="*/ 549793 h 590161"/>
                <a:gd name="connsiteX36" fmla="*/ 145237 w 626141"/>
                <a:gd name="connsiteY36" fmla="*/ 553304 h 590161"/>
                <a:gd name="connsiteX37" fmla="*/ 165860 w 626141"/>
                <a:gd name="connsiteY37" fmla="*/ 566906 h 590161"/>
                <a:gd name="connsiteX38" fmla="*/ 165860 w 626141"/>
                <a:gd name="connsiteY38" fmla="*/ 572171 h 590161"/>
                <a:gd name="connsiteX39" fmla="*/ 175513 w 626141"/>
                <a:gd name="connsiteY39" fmla="*/ 576559 h 590161"/>
                <a:gd name="connsiteX40" fmla="*/ 234309 w 626141"/>
                <a:gd name="connsiteY40" fmla="*/ 583141 h 590161"/>
                <a:gd name="connsiteX41" fmla="*/ 250983 w 626141"/>
                <a:gd name="connsiteY41" fmla="*/ 590161 h 590161"/>
                <a:gd name="connsiteX42" fmla="*/ 268973 w 626141"/>
                <a:gd name="connsiteY42" fmla="*/ 588845 h 590161"/>
                <a:gd name="connsiteX43" fmla="*/ 299688 w 626141"/>
                <a:gd name="connsiteY43" fmla="*/ 549354 h 590161"/>
                <a:gd name="connsiteX44" fmla="*/ 347515 w 626141"/>
                <a:gd name="connsiteY44" fmla="*/ 499333 h 590161"/>
                <a:gd name="connsiteX45" fmla="*/ 366821 w 626141"/>
                <a:gd name="connsiteY45" fmla="*/ 494945 h 590161"/>
                <a:gd name="connsiteX46" fmla="*/ 374281 w 626141"/>
                <a:gd name="connsiteY46" fmla="*/ 473884 h 590161"/>
                <a:gd name="connsiteX47" fmla="*/ 404995 w 626141"/>
                <a:gd name="connsiteY47" fmla="*/ 449751 h 590161"/>
                <a:gd name="connsiteX48" fmla="*/ 445802 w 626141"/>
                <a:gd name="connsiteY48" fmla="*/ 441414 h 590161"/>
                <a:gd name="connsiteX49" fmla="*/ 442292 w 626141"/>
                <a:gd name="connsiteY49" fmla="*/ 397975 h 590161"/>
                <a:gd name="connsiteX50" fmla="*/ 605080 w 626141"/>
                <a:gd name="connsiteY50" fmla="*/ 347954 h 590161"/>
                <a:gd name="connsiteX51" fmla="*/ 577875 w 626141"/>
                <a:gd name="connsiteY51" fmla="*/ 332158 h 590161"/>
                <a:gd name="connsiteX52" fmla="*/ 595865 w 626141"/>
                <a:gd name="connsiteY52" fmla="*/ 275994 h 590161"/>
                <a:gd name="connsiteX53" fmla="*/ 613417 w 626141"/>
                <a:gd name="connsiteY53" fmla="*/ 254932 h 590161"/>
                <a:gd name="connsiteX54" fmla="*/ 604641 w 626141"/>
                <a:gd name="connsiteY54" fmla="*/ 204472 h 590161"/>
                <a:gd name="connsiteX55" fmla="*/ 616488 w 626141"/>
                <a:gd name="connsiteY55" fmla="*/ 155329 h 590161"/>
                <a:gd name="connsiteX56" fmla="*/ 626141 w 626141"/>
                <a:gd name="connsiteY56" fmla="*/ 138655 h 590161"/>
                <a:gd name="connsiteX57" fmla="*/ 613855 w 626141"/>
                <a:gd name="connsiteY57" fmla="*/ 87318 h 590161"/>
                <a:gd name="connsiteX58" fmla="*/ 589284 w 626141"/>
                <a:gd name="connsiteY58" fmla="*/ 60113 h 590161"/>
                <a:gd name="connsiteX59" fmla="*/ 559446 w 626141"/>
                <a:gd name="connsiteY59" fmla="*/ 42123 h 590161"/>
                <a:gd name="connsiteX60" fmla="*/ 525660 w 626141"/>
                <a:gd name="connsiteY60" fmla="*/ 31592 h 590161"/>
                <a:gd name="connsiteX61" fmla="*/ 504599 w 626141"/>
                <a:gd name="connsiteY61" fmla="*/ 21500 h 590161"/>
                <a:gd name="connsiteX62" fmla="*/ 501966 w 626141"/>
                <a:gd name="connsiteY62" fmla="*/ 19745 h 590161"/>
                <a:gd name="connsiteX63" fmla="*/ 501966 w 626141"/>
                <a:gd name="connsiteY63" fmla="*/ 19745 h 590161"/>
                <a:gd name="connsiteX64" fmla="*/ 505915 w 626141"/>
                <a:gd name="connsiteY64" fmla="*/ 29837 h 590161"/>
                <a:gd name="connsiteX65" fmla="*/ 497140 w 626141"/>
                <a:gd name="connsiteY65" fmla="*/ 33348 h 590161"/>
                <a:gd name="connsiteX66" fmla="*/ 485731 w 626141"/>
                <a:gd name="connsiteY66" fmla="*/ 20623 h 59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26141" h="590161">
                  <a:moveTo>
                    <a:pt x="485731" y="20623"/>
                  </a:moveTo>
                  <a:lnTo>
                    <a:pt x="467741" y="15796"/>
                  </a:lnTo>
                  <a:lnTo>
                    <a:pt x="470813" y="2633"/>
                  </a:lnTo>
                  <a:lnTo>
                    <a:pt x="461598" y="0"/>
                  </a:lnTo>
                  <a:lnTo>
                    <a:pt x="389638" y="10092"/>
                  </a:lnTo>
                  <a:lnTo>
                    <a:pt x="375158" y="17551"/>
                  </a:lnTo>
                  <a:lnTo>
                    <a:pt x="359362" y="56164"/>
                  </a:lnTo>
                  <a:lnTo>
                    <a:pt x="370770" y="82930"/>
                  </a:lnTo>
                  <a:lnTo>
                    <a:pt x="359801" y="154890"/>
                  </a:lnTo>
                  <a:lnTo>
                    <a:pt x="351464" y="215881"/>
                  </a:lnTo>
                  <a:lnTo>
                    <a:pt x="365505" y="226411"/>
                  </a:lnTo>
                  <a:lnTo>
                    <a:pt x="402363" y="250105"/>
                  </a:lnTo>
                  <a:lnTo>
                    <a:pt x="417281" y="239136"/>
                  </a:lnTo>
                  <a:lnTo>
                    <a:pt x="419914" y="304514"/>
                  </a:lnTo>
                  <a:lnTo>
                    <a:pt x="379107" y="304075"/>
                  </a:lnTo>
                  <a:lnTo>
                    <a:pt x="358046" y="270728"/>
                  </a:lnTo>
                  <a:lnTo>
                    <a:pt x="339178" y="244840"/>
                  </a:lnTo>
                  <a:lnTo>
                    <a:pt x="298810" y="236503"/>
                  </a:lnTo>
                  <a:lnTo>
                    <a:pt x="287402" y="204472"/>
                  </a:lnTo>
                  <a:lnTo>
                    <a:pt x="254493" y="223779"/>
                  </a:lnTo>
                  <a:lnTo>
                    <a:pt x="211932" y="215003"/>
                  </a:lnTo>
                  <a:lnTo>
                    <a:pt x="194819" y="187798"/>
                  </a:lnTo>
                  <a:lnTo>
                    <a:pt x="161033" y="182094"/>
                  </a:lnTo>
                  <a:lnTo>
                    <a:pt x="136022" y="183411"/>
                  </a:lnTo>
                  <a:lnTo>
                    <a:pt x="133390" y="164543"/>
                  </a:lnTo>
                  <a:lnTo>
                    <a:pt x="114961" y="163227"/>
                  </a:lnTo>
                  <a:lnTo>
                    <a:pt x="120226" y="182094"/>
                  </a:lnTo>
                  <a:lnTo>
                    <a:pt x="113644" y="211493"/>
                  </a:lnTo>
                  <a:lnTo>
                    <a:pt x="122420" y="240013"/>
                  </a:lnTo>
                  <a:lnTo>
                    <a:pt x="113644" y="262830"/>
                  </a:lnTo>
                  <a:lnTo>
                    <a:pt x="118032" y="283453"/>
                  </a:lnTo>
                  <a:lnTo>
                    <a:pt x="7021" y="283014"/>
                  </a:lnTo>
                  <a:lnTo>
                    <a:pt x="0" y="476078"/>
                  </a:lnTo>
                  <a:lnTo>
                    <a:pt x="34225" y="525660"/>
                  </a:lnTo>
                  <a:lnTo>
                    <a:pt x="67572" y="563395"/>
                  </a:lnTo>
                  <a:lnTo>
                    <a:pt x="111012" y="549793"/>
                  </a:lnTo>
                  <a:lnTo>
                    <a:pt x="145237" y="553304"/>
                  </a:lnTo>
                  <a:lnTo>
                    <a:pt x="165860" y="566906"/>
                  </a:lnTo>
                  <a:lnTo>
                    <a:pt x="165860" y="572171"/>
                  </a:lnTo>
                  <a:lnTo>
                    <a:pt x="175513" y="576559"/>
                  </a:lnTo>
                  <a:lnTo>
                    <a:pt x="234309" y="583141"/>
                  </a:lnTo>
                  <a:lnTo>
                    <a:pt x="250983" y="590161"/>
                  </a:lnTo>
                  <a:lnTo>
                    <a:pt x="268973" y="588845"/>
                  </a:lnTo>
                  <a:lnTo>
                    <a:pt x="299688" y="549354"/>
                  </a:lnTo>
                  <a:lnTo>
                    <a:pt x="347515" y="499333"/>
                  </a:lnTo>
                  <a:lnTo>
                    <a:pt x="366821" y="494945"/>
                  </a:lnTo>
                  <a:lnTo>
                    <a:pt x="374281" y="473884"/>
                  </a:lnTo>
                  <a:lnTo>
                    <a:pt x="404995" y="449751"/>
                  </a:lnTo>
                  <a:lnTo>
                    <a:pt x="445802" y="441414"/>
                  </a:lnTo>
                  <a:lnTo>
                    <a:pt x="442292" y="397975"/>
                  </a:lnTo>
                  <a:lnTo>
                    <a:pt x="605080" y="347954"/>
                  </a:lnTo>
                  <a:lnTo>
                    <a:pt x="577875" y="332158"/>
                  </a:lnTo>
                  <a:lnTo>
                    <a:pt x="595865" y="275994"/>
                  </a:lnTo>
                  <a:lnTo>
                    <a:pt x="613417" y="254932"/>
                  </a:lnTo>
                  <a:lnTo>
                    <a:pt x="604641" y="204472"/>
                  </a:lnTo>
                  <a:lnTo>
                    <a:pt x="616488" y="155329"/>
                  </a:lnTo>
                  <a:lnTo>
                    <a:pt x="626141" y="138655"/>
                  </a:lnTo>
                  <a:lnTo>
                    <a:pt x="613855" y="87318"/>
                  </a:lnTo>
                  <a:lnTo>
                    <a:pt x="589284" y="60113"/>
                  </a:lnTo>
                  <a:lnTo>
                    <a:pt x="559446" y="42123"/>
                  </a:lnTo>
                  <a:lnTo>
                    <a:pt x="525660" y="31592"/>
                  </a:lnTo>
                  <a:lnTo>
                    <a:pt x="504599" y="21500"/>
                  </a:lnTo>
                  <a:lnTo>
                    <a:pt x="501966" y="19745"/>
                  </a:lnTo>
                  <a:lnTo>
                    <a:pt x="501966" y="19745"/>
                  </a:lnTo>
                  <a:lnTo>
                    <a:pt x="505915" y="29837"/>
                  </a:lnTo>
                  <a:lnTo>
                    <a:pt x="497140" y="33348"/>
                  </a:lnTo>
                  <a:lnTo>
                    <a:pt x="485731" y="20623"/>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67" name="Freeform: Shape 66">
              <a:extLst>
                <a:ext uri="{FF2B5EF4-FFF2-40B4-BE49-F238E27FC236}">
                  <a16:creationId xmlns:a16="http://schemas.microsoft.com/office/drawing/2014/main" id="{055678C9-E07C-A90B-8E39-F0F4CD981955}"/>
                </a:ext>
              </a:extLst>
            </p:cNvPr>
            <p:cNvSpPr/>
            <p:nvPr/>
          </p:nvSpPr>
          <p:spPr>
            <a:xfrm>
              <a:off x="9994206" y="4629275"/>
              <a:ext cx="403678" cy="410260"/>
            </a:xfrm>
            <a:custGeom>
              <a:avLst/>
              <a:gdLst>
                <a:gd name="connsiteX0" fmla="*/ 300565 w 403678"/>
                <a:gd name="connsiteY0" fmla="*/ 408944 h 410260"/>
                <a:gd name="connsiteX1" fmla="*/ 359362 w 403678"/>
                <a:gd name="connsiteY1" fmla="*/ 340056 h 410260"/>
                <a:gd name="connsiteX2" fmla="*/ 375158 w 403678"/>
                <a:gd name="connsiteY2" fmla="*/ 296616 h 410260"/>
                <a:gd name="connsiteX3" fmla="*/ 383495 w 403678"/>
                <a:gd name="connsiteY3" fmla="*/ 290912 h 410260"/>
                <a:gd name="connsiteX4" fmla="*/ 390954 w 403678"/>
                <a:gd name="connsiteY4" fmla="*/ 255371 h 410260"/>
                <a:gd name="connsiteX5" fmla="*/ 383495 w 403678"/>
                <a:gd name="connsiteY5" fmla="*/ 237381 h 410260"/>
                <a:gd name="connsiteX6" fmla="*/ 387883 w 403678"/>
                <a:gd name="connsiteY6" fmla="*/ 191747 h 410260"/>
                <a:gd name="connsiteX7" fmla="*/ 400169 w 403678"/>
                <a:gd name="connsiteY7" fmla="*/ 149624 h 410260"/>
                <a:gd name="connsiteX8" fmla="*/ 403679 w 403678"/>
                <a:gd name="connsiteY8" fmla="*/ 72838 h 410260"/>
                <a:gd name="connsiteX9" fmla="*/ 376913 w 403678"/>
                <a:gd name="connsiteY9" fmla="*/ 53531 h 410260"/>
                <a:gd name="connsiteX10" fmla="*/ 351903 w 403678"/>
                <a:gd name="connsiteY10" fmla="*/ 49143 h 410260"/>
                <a:gd name="connsiteX11" fmla="*/ 340933 w 403678"/>
                <a:gd name="connsiteY11" fmla="*/ 34225 h 410260"/>
                <a:gd name="connsiteX12" fmla="*/ 316800 w 403678"/>
                <a:gd name="connsiteY12" fmla="*/ 21061 h 410260"/>
                <a:gd name="connsiteX13" fmla="*/ 272922 w 403678"/>
                <a:gd name="connsiteY13" fmla="*/ 22378 h 410260"/>
                <a:gd name="connsiteX14" fmla="*/ 270290 w 403678"/>
                <a:gd name="connsiteY14" fmla="*/ 0 h 410260"/>
                <a:gd name="connsiteX15" fmla="*/ 229483 w 403678"/>
                <a:gd name="connsiteY15" fmla="*/ 8337 h 410260"/>
                <a:gd name="connsiteX16" fmla="*/ 198768 w 403678"/>
                <a:gd name="connsiteY16" fmla="*/ 32470 h 410260"/>
                <a:gd name="connsiteX17" fmla="*/ 191309 w 403678"/>
                <a:gd name="connsiteY17" fmla="*/ 53531 h 410260"/>
                <a:gd name="connsiteX18" fmla="*/ 172002 w 403678"/>
                <a:gd name="connsiteY18" fmla="*/ 57919 h 410260"/>
                <a:gd name="connsiteX19" fmla="*/ 124175 w 403678"/>
                <a:gd name="connsiteY19" fmla="*/ 107940 h 410260"/>
                <a:gd name="connsiteX20" fmla="*/ 93461 w 403678"/>
                <a:gd name="connsiteY20" fmla="*/ 147430 h 410260"/>
                <a:gd name="connsiteX21" fmla="*/ 75470 w 403678"/>
                <a:gd name="connsiteY21" fmla="*/ 148747 h 410260"/>
                <a:gd name="connsiteX22" fmla="*/ 58797 w 403678"/>
                <a:gd name="connsiteY22" fmla="*/ 141726 h 410260"/>
                <a:gd name="connsiteX23" fmla="*/ 0 w 403678"/>
                <a:gd name="connsiteY23" fmla="*/ 135145 h 410260"/>
                <a:gd name="connsiteX24" fmla="*/ 18429 w 403678"/>
                <a:gd name="connsiteY24" fmla="*/ 183849 h 410260"/>
                <a:gd name="connsiteX25" fmla="*/ 28521 w 403678"/>
                <a:gd name="connsiteY25" fmla="*/ 194380 h 410260"/>
                <a:gd name="connsiteX26" fmla="*/ 43878 w 403678"/>
                <a:gd name="connsiteY26" fmla="*/ 229483 h 410260"/>
                <a:gd name="connsiteX27" fmla="*/ 100920 w 403678"/>
                <a:gd name="connsiteY27" fmla="*/ 296177 h 410260"/>
                <a:gd name="connsiteX28" fmla="*/ 123298 w 403678"/>
                <a:gd name="connsiteY28" fmla="*/ 302759 h 410260"/>
                <a:gd name="connsiteX29" fmla="*/ 122420 w 403678"/>
                <a:gd name="connsiteY29" fmla="*/ 324259 h 410260"/>
                <a:gd name="connsiteX30" fmla="*/ 136022 w 403678"/>
                <a:gd name="connsiteY30" fmla="*/ 362872 h 410260"/>
                <a:gd name="connsiteX31" fmla="*/ 176390 w 403678"/>
                <a:gd name="connsiteY31" fmla="*/ 372087 h 410260"/>
                <a:gd name="connsiteX32" fmla="*/ 208421 w 403678"/>
                <a:gd name="connsiteY32" fmla="*/ 399291 h 410260"/>
                <a:gd name="connsiteX33" fmla="*/ 229922 w 403678"/>
                <a:gd name="connsiteY33" fmla="*/ 400168 h 410260"/>
                <a:gd name="connsiteX34" fmla="*/ 254932 w 403678"/>
                <a:gd name="connsiteY34" fmla="*/ 410261 h 410260"/>
                <a:gd name="connsiteX35" fmla="*/ 272922 w 403678"/>
                <a:gd name="connsiteY35" fmla="*/ 403240 h 410260"/>
                <a:gd name="connsiteX36" fmla="*/ 300565 w 403678"/>
                <a:gd name="connsiteY36" fmla="*/ 408944 h 41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3678" h="410260">
                  <a:moveTo>
                    <a:pt x="300565" y="408944"/>
                  </a:moveTo>
                  <a:lnTo>
                    <a:pt x="359362" y="340056"/>
                  </a:lnTo>
                  <a:lnTo>
                    <a:pt x="375158" y="296616"/>
                  </a:lnTo>
                  <a:lnTo>
                    <a:pt x="383495" y="290912"/>
                  </a:lnTo>
                  <a:lnTo>
                    <a:pt x="390954" y="255371"/>
                  </a:lnTo>
                  <a:lnTo>
                    <a:pt x="383495" y="237381"/>
                  </a:lnTo>
                  <a:lnTo>
                    <a:pt x="387883" y="191747"/>
                  </a:lnTo>
                  <a:lnTo>
                    <a:pt x="400169" y="149624"/>
                  </a:lnTo>
                  <a:lnTo>
                    <a:pt x="403679" y="72838"/>
                  </a:lnTo>
                  <a:lnTo>
                    <a:pt x="376913" y="53531"/>
                  </a:lnTo>
                  <a:lnTo>
                    <a:pt x="351903" y="49143"/>
                  </a:lnTo>
                  <a:lnTo>
                    <a:pt x="340933" y="34225"/>
                  </a:lnTo>
                  <a:lnTo>
                    <a:pt x="316800" y="21061"/>
                  </a:lnTo>
                  <a:lnTo>
                    <a:pt x="272922" y="22378"/>
                  </a:lnTo>
                  <a:lnTo>
                    <a:pt x="270290" y="0"/>
                  </a:lnTo>
                  <a:lnTo>
                    <a:pt x="229483" y="8337"/>
                  </a:lnTo>
                  <a:lnTo>
                    <a:pt x="198768" y="32470"/>
                  </a:lnTo>
                  <a:lnTo>
                    <a:pt x="191309" y="53531"/>
                  </a:lnTo>
                  <a:lnTo>
                    <a:pt x="172002" y="57919"/>
                  </a:lnTo>
                  <a:lnTo>
                    <a:pt x="124175" y="107940"/>
                  </a:lnTo>
                  <a:lnTo>
                    <a:pt x="93461" y="147430"/>
                  </a:lnTo>
                  <a:lnTo>
                    <a:pt x="75470" y="148747"/>
                  </a:lnTo>
                  <a:lnTo>
                    <a:pt x="58797" y="141726"/>
                  </a:lnTo>
                  <a:lnTo>
                    <a:pt x="0" y="135145"/>
                  </a:lnTo>
                  <a:lnTo>
                    <a:pt x="18429" y="183849"/>
                  </a:lnTo>
                  <a:lnTo>
                    <a:pt x="28521" y="194380"/>
                  </a:lnTo>
                  <a:lnTo>
                    <a:pt x="43878" y="229483"/>
                  </a:lnTo>
                  <a:lnTo>
                    <a:pt x="100920" y="296177"/>
                  </a:lnTo>
                  <a:lnTo>
                    <a:pt x="123298" y="302759"/>
                  </a:lnTo>
                  <a:lnTo>
                    <a:pt x="122420" y="324259"/>
                  </a:lnTo>
                  <a:lnTo>
                    <a:pt x="136022" y="362872"/>
                  </a:lnTo>
                  <a:lnTo>
                    <a:pt x="176390" y="372087"/>
                  </a:lnTo>
                  <a:lnTo>
                    <a:pt x="208421" y="399291"/>
                  </a:lnTo>
                  <a:lnTo>
                    <a:pt x="229922" y="400168"/>
                  </a:lnTo>
                  <a:lnTo>
                    <a:pt x="254932" y="410261"/>
                  </a:lnTo>
                  <a:lnTo>
                    <a:pt x="272922" y="403240"/>
                  </a:lnTo>
                  <a:lnTo>
                    <a:pt x="300565" y="408944"/>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sp>
          <p:nvSpPr>
            <p:cNvPr id="68" name="Freeform: Shape 67">
              <a:extLst>
                <a:ext uri="{FF2B5EF4-FFF2-40B4-BE49-F238E27FC236}">
                  <a16:creationId xmlns:a16="http://schemas.microsoft.com/office/drawing/2014/main" id="{E4AA47E1-5B27-5A13-D270-EDB71C7A7537}"/>
                </a:ext>
              </a:extLst>
            </p:cNvPr>
            <p:cNvSpPr/>
            <p:nvPr/>
          </p:nvSpPr>
          <p:spPr>
            <a:xfrm>
              <a:off x="10854657" y="2957517"/>
              <a:ext cx="528731" cy="832368"/>
            </a:xfrm>
            <a:custGeom>
              <a:avLst/>
              <a:gdLst>
                <a:gd name="connsiteX0" fmla="*/ 157522 w 528731"/>
                <a:gd name="connsiteY0" fmla="*/ 96093 h 832368"/>
                <a:gd name="connsiteX1" fmla="*/ 132512 w 528731"/>
                <a:gd name="connsiteY1" fmla="*/ 70644 h 832368"/>
                <a:gd name="connsiteX2" fmla="*/ 121543 w 528731"/>
                <a:gd name="connsiteY2" fmla="*/ 45633 h 832368"/>
                <a:gd name="connsiteX3" fmla="*/ 103552 w 528731"/>
                <a:gd name="connsiteY3" fmla="*/ 34225 h 832368"/>
                <a:gd name="connsiteX4" fmla="*/ 85123 w 528731"/>
                <a:gd name="connsiteY4" fmla="*/ 66695 h 832368"/>
                <a:gd name="connsiteX5" fmla="*/ 74154 w 528731"/>
                <a:gd name="connsiteY5" fmla="*/ 88195 h 832368"/>
                <a:gd name="connsiteX6" fmla="*/ 95216 w 528731"/>
                <a:gd name="connsiteY6" fmla="*/ 121981 h 832368"/>
                <a:gd name="connsiteX7" fmla="*/ 115399 w 528731"/>
                <a:gd name="connsiteY7" fmla="*/ 150941 h 832368"/>
                <a:gd name="connsiteX8" fmla="*/ 136461 w 528731"/>
                <a:gd name="connsiteY8" fmla="*/ 172880 h 832368"/>
                <a:gd name="connsiteX9" fmla="*/ 313290 w 528731"/>
                <a:gd name="connsiteY9" fmla="*/ 244840 h 832368"/>
                <a:gd name="connsiteX10" fmla="*/ 358484 w 528731"/>
                <a:gd name="connsiteY10" fmla="*/ 244401 h 832368"/>
                <a:gd name="connsiteX11" fmla="*/ 211493 w 528731"/>
                <a:gd name="connsiteY11" fmla="*/ 426496 h 832368"/>
                <a:gd name="connsiteX12" fmla="*/ 141726 w 528731"/>
                <a:gd name="connsiteY12" fmla="*/ 429128 h 832368"/>
                <a:gd name="connsiteX13" fmla="*/ 94777 w 528731"/>
                <a:gd name="connsiteY13" fmla="*/ 472129 h 832368"/>
                <a:gd name="connsiteX14" fmla="*/ 60552 w 528731"/>
                <a:gd name="connsiteY14" fmla="*/ 473006 h 832368"/>
                <a:gd name="connsiteX15" fmla="*/ 46072 w 528731"/>
                <a:gd name="connsiteY15" fmla="*/ 492313 h 832368"/>
                <a:gd name="connsiteX16" fmla="*/ 0 w 528731"/>
                <a:gd name="connsiteY16" fmla="*/ 561201 h 832368"/>
                <a:gd name="connsiteX17" fmla="*/ 1755 w 528731"/>
                <a:gd name="connsiteY17" fmla="*/ 782347 h 832368"/>
                <a:gd name="connsiteX18" fmla="*/ 33347 w 528731"/>
                <a:gd name="connsiteY18" fmla="*/ 832368 h 832368"/>
                <a:gd name="connsiteX19" fmla="*/ 45194 w 528731"/>
                <a:gd name="connsiteY19" fmla="*/ 817889 h 832368"/>
                <a:gd name="connsiteX20" fmla="*/ 57919 w 528731"/>
                <a:gd name="connsiteY20" fmla="*/ 785858 h 832368"/>
                <a:gd name="connsiteX21" fmla="*/ 116716 w 528731"/>
                <a:gd name="connsiteY21" fmla="*/ 712581 h 832368"/>
                <a:gd name="connsiteX22" fmla="*/ 166737 w 528731"/>
                <a:gd name="connsiteY22" fmla="*/ 666070 h 832368"/>
                <a:gd name="connsiteX23" fmla="*/ 246156 w 528731"/>
                <a:gd name="connsiteY23" fmla="*/ 605957 h 832368"/>
                <a:gd name="connsiteX24" fmla="*/ 299249 w 528731"/>
                <a:gd name="connsiteY24" fmla="*/ 556814 h 832368"/>
                <a:gd name="connsiteX25" fmla="*/ 361117 w 528731"/>
                <a:gd name="connsiteY25" fmla="*/ 473884 h 832368"/>
                <a:gd name="connsiteX26" fmla="*/ 405434 w 528731"/>
                <a:gd name="connsiteY26" fmla="*/ 405873 h 832368"/>
                <a:gd name="connsiteX27" fmla="*/ 449312 w 528731"/>
                <a:gd name="connsiteY27" fmla="*/ 317239 h 832368"/>
                <a:gd name="connsiteX28" fmla="*/ 480027 w 528731"/>
                <a:gd name="connsiteY28" fmla="*/ 239575 h 832368"/>
                <a:gd name="connsiteX29" fmla="*/ 503721 w 528731"/>
                <a:gd name="connsiteY29" fmla="*/ 171564 h 832368"/>
                <a:gd name="connsiteX30" fmla="*/ 516446 w 528731"/>
                <a:gd name="connsiteY30" fmla="*/ 106185 h 832368"/>
                <a:gd name="connsiteX31" fmla="*/ 526976 w 528731"/>
                <a:gd name="connsiteY31" fmla="*/ 84246 h 832368"/>
                <a:gd name="connsiteX32" fmla="*/ 525221 w 528731"/>
                <a:gd name="connsiteY32" fmla="*/ 52215 h 832368"/>
                <a:gd name="connsiteX33" fmla="*/ 528732 w 528731"/>
                <a:gd name="connsiteY33" fmla="*/ 17112 h 832368"/>
                <a:gd name="connsiteX34" fmla="*/ 526538 w 528731"/>
                <a:gd name="connsiteY34" fmla="*/ 0 h 832368"/>
                <a:gd name="connsiteX35" fmla="*/ 506354 w 528731"/>
                <a:gd name="connsiteY35" fmla="*/ 439 h 832368"/>
                <a:gd name="connsiteX36" fmla="*/ 482221 w 528731"/>
                <a:gd name="connsiteY36" fmla="*/ 21062 h 832368"/>
                <a:gd name="connsiteX37" fmla="*/ 454139 w 528731"/>
                <a:gd name="connsiteY37" fmla="*/ 27205 h 832368"/>
                <a:gd name="connsiteX38" fmla="*/ 430006 w 528731"/>
                <a:gd name="connsiteY38" fmla="*/ 36419 h 832368"/>
                <a:gd name="connsiteX39" fmla="*/ 412893 w 528731"/>
                <a:gd name="connsiteY39" fmla="*/ 37296 h 832368"/>
                <a:gd name="connsiteX40" fmla="*/ 412893 w 528731"/>
                <a:gd name="connsiteY40" fmla="*/ 37296 h 832368"/>
                <a:gd name="connsiteX41" fmla="*/ 382617 w 528731"/>
                <a:gd name="connsiteY41" fmla="*/ 39490 h 832368"/>
                <a:gd name="connsiteX42" fmla="*/ 364189 w 528731"/>
                <a:gd name="connsiteY42" fmla="*/ 50899 h 832368"/>
                <a:gd name="connsiteX43" fmla="*/ 337862 w 528731"/>
                <a:gd name="connsiteY43" fmla="*/ 54848 h 832368"/>
                <a:gd name="connsiteX44" fmla="*/ 291790 w 528731"/>
                <a:gd name="connsiteY44" fmla="*/ 73715 h 832368"/>
                <a:gd name="connsiteX45" fmla="*/ 233870 w 528731"/>
                <a:gd name="connsiteY45" fmla="*/ 80736 h 832368"/>
                <a:gd name="connsiteX46" fmla="*/ 184288 w 528731"/>
                <a:gd name="connsiteY46" fmla="*/ 96093 h 832368"/>
                <a:gd name="connsiteX47" fmla="*/ 157522 w 528731"/>
                <a:gd name="connsiteY47" fmla="*/ 96093 h 832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28731" h="832368">
                  <a:moveTo>
                    <a:pt x="157522" y="96093"/>
                  </a:moveTo>
                  <a:lnTo>
                    <a:pt x="132512" y="70644"/>
                  </a:lnTo>
                  <a:lnTo>
                    <a:pt x="121543" y="45633"/>
                  </a:lnTo>
                  <a:lnTo>
                    <a:pt x="103552" y="34225"/>
                  </a:lnTo>
                  <a:lnTo>
                    <a:pt x="85123" y="66695"/>
                  </a:lnTo>
                  <a:lnTo>
                    <a:pt x="74154" y="88195"/>
                  </a:lnTo>
                  <a:lnTo>
                    <a:pt x="95216" y="121981"/>
                  </a:lnTo>
                  <a:lnTo>
                    <a:pt x="115399" y="150941"/>
                  </a:lnTo>
                  <a:lnTo>
                    <a:pt x="136461" y="172880"/>
                  </a:lnTo>
                  <a:lnTo>
                    <a:pt x="313290" y="244840"/>
                  </a:lnTo>
                  <a:lnTo>
                    <a:pt x="358484" y="244401"/>
                  </a:lnTo>
                  <a:lnTo>
                    <a:pt x="211493" y="426496"/>
                  </a:lnTo>
                  <a:lnTo>
                    <a:pt x="141726" y="429128"/>
                  </a:lnTo>
                  <a:lnTo>
                    <a:pt x="94777" y="472129"/>
                  </a:lnTo>
                  <a:lnTo>
                    <a:pt x="60552" y="473006"/>
                  </a:lnTo>
                  <a:lnTo>
                    <a:pt x="46072" y="492313"/>
                  </a:lnTo>
                  <a:lnTo>
                    <a:pt x="0" y="561201"/>
                  </a:lnTo>
                  <a:lnTo>
                    <a:pt x="1755" y="782347"/>
                  </a:lnTo>
                  <a:lnTo>
                    <a:pt x="33347" y="832368"/>
                  </a:lnTo>
                  <a:lnTo>
                    <a:pt x="45194" y="817889"/>
                  </a:lnTo>
                  <a:lnTo>
                    <a:pt x="57919" y="785858"/>
                  </a:lnTo>
                  <a:lnTo>
                    <a:pt x="116716" y="712581"/>
                  </a:lnTo>
                  <a:lnTo>
                    <a:pt x="166737" y="666070"/>
                  </a:lnTo>
                  <a:lnTo>
                    <a:pt x="246156" y="605957"/>
                  </a:lnTo>
                  <a:lnTo>
                    <a:pt x="299249" y="556814"/>
                  </a:lnTo>
                  <a:lnTo>
                    <a:pt x="361117" y="473884"/>
                  </a:lnTo>
                  <a:lnTo>
                    <a:pt x="405434" y="405873"/>
                  </a:lnTo>
                  <a:lnTo>
                    <a:pt x="449312" y="317239"/>
                  </a:lnTo>
                  <a:lnTo>
                    <a:pt x="480027" y="239575"/>
                  </a:lnTo>
                  <a:lnTo>
                    <a:pt x="503721" y="171564"/>
                  </a:lnTo>
                  <a:lnTo>
                    <a:pt x="516446" y="106185"/>
                  </a:lnTo>
                  <a:lnTo>
                    <a:pt x="526976" y="84246"/>
                  </a:lnTo>
                  <a:lnTo>
                    <a:pt x="525221" y="52215"/>
                  </a:lnTo>
                  <a:lnTo>
                    <a:pt x="528732" y="17112"/>
                  </a:lnTo>
                  <a:lnTo>
                    <a:pt x="526538" y="0"/>
                  </a:lnTo>
                  <a:lnTo>
                    <a:pt x="506354" y="439"/>
                  </a:lnTo>
                  <a:lnTo>
                    <a:pt x="482221" y="21062"/>
                  </a:lnTo>
                  <a:lnTo>
                    <a:pt x="454139" y="27205"/>
                  </a:lnTo>
                  <a:lnTo>
                    <a:pt x="430006" y="36419"/>
                  </a:lnTo>
                  <a:lnTo>
                    <a:pt x="412893" y="37296"/>
                  </a:lnTo>
                  <a:lnTo>
                    <a:pt x="412893" y="37296"/>
                  </a:lnTo>
                  <a:lnTo>
                    <a:pt x="382617" y="39490"/>
                  </a:lnTo>
                  <a:lnTo>
                    <a:pt x="364189" y="50899"/>
                  </a:lnTo>
                  <a:lnTo>
                    <a:pt x="337862" y="54848"/>
                  </a:lnTo>
                  <a:lnTo>
                    <a:pt x="291790" y="73715"/>
                  </a:lnTo>
                  <a:lnTo>
                    <a:pt x="233870" y="80736"/>
                  </a:lnTo>
                  <a:lnTo>
                    <a:pt x="184288" y="96093"/>
                  </a:lnTo>
                  <a:lnTo>
                    <a:pt x="157522" y="96093"/>
                  </a:lnTo>
                  <a:close/>
                </a:path>
              </a:pathLst>
            </a:custGeom>
            <a:solidFill>
              <a:schemeClr val="bg1">
                <a:lumMod val="95000"/>
              </a:schemeClr>
            </a:solidFill>
            <a:ln w="4382" cap="flat">
              <a:solidFill>
                <a:schemeClr val="bg1">
                  <a:lumMod val="85000"/>
                </a:schemeClr>
              </a:solidFill>
              <a:prstDash val="solid"/>
              <a:round/>
            </a:ln>
          </p:spPr>
          <p:txBody>
            <a:bodyPr rtlCol="0" anchor="ctr"/>
            <a:lstStyle/>
            <a:p>
              <a:endParaRPr lang="en-CA"/>
            </a:p>
          </p:txBody>
        </p:sp>
      </p:grpSp>
      <p:sp>
        <p:nvSpPr>
          <p:cNvPr id="72" name="Slide Number Placeholder 3">
            <a:extLst>
              <a:ext uri="{FF2B5EF4-FFF2-40B4-BE49-F238E27FC236}">
                <a16:creationId xmlns:a16="http://schemas.microsoft.com/office/drawing/2014/main" id="{F7BCBC49-C585-C262-BDD4-53BA9C0F179C}"/>
              </a:ext>
            </a:extLst>
          </p:cNvPr>
          <p:cNvSpPr>
            <a:spLocks noGrp="1"/>
          </p:cNvSpPr>
          <p:nvPr>
            <p:ph type="sldNum" sz="quarter" idx="4"/>
          </p:nvPr>
        </p:nvSpPr>
        <p:spPr>
          <a:xfrm>
            <a:off x="300038" y="6498448"/>
            <a:ext cx="309562" cy="203082"/>
          </a:xfrm>
        </p:spPr>
        <p:txBody>
          <a:bodyPr/>
          <a:lstStyle/>
          <a:p>
            <a:fld id="{2CD1318A-339D-4485-8E92-07414A5EFABE}" type="slidenum">
              <a:rPr lang="en-CA" smtClean="0"/>
              <a:pPr/>
              <a:t>5</a:t>
            </a:fld>
            <a:endParaRPr lang="en-CA"/>
          </a:p>
        </p:txBody>
      </p:sp>
      <p:grpSp>
        <p:nvGrpSpPr>
          <p:cNvPr id="98" name="Group 97">
            <a:extLst>
              <a:ext uri="{FF2B5EF4-FFF2-40B4-BE49-F238E27FC236}">
                <a16:creationId xmlns:a16="http://schemas.microsoft.com/office/drawing/2014/main" id="{84CC99E0-91F7-27D8-A1A3-B79E1A2F7531}"/>
              </a:ext>
            </a:extLst>
          </p:cNvPr>
          <p:cNvGrpSpPr/>
          <p:nvPr/>
        </p:nvGrpSpPr>
        <p:grpSpPr>
          <a:xfrm>
            <a:off x="7344772" y="4684753"/>
            <a:ext cx="4547191" cy="1586650"/>
            <a:chOff x="7344772" y="4426022"/>
            <a:chExt cx="4547191" cy="1758754"/>
          </a:xfrm>
          <a:solidFill>
            <a:srgbClr val="075384">
              <a:alpha val="95686"/>
            </a:srgbClr>
          </a:solidFill>
        </p:grpSpPr>
        <p:sp>
          <p:nvSpPr>
            <p:cNvPr id="74" name="Text Placeholder 6">
              <a:extLst>
                <a:ext uri="{FF2B5EF4-FFF2-40B4-BE49-F238E27FC236}">
                  <a16:creationId xmlns:a16="http://schemas.microsoft.com/office/drawing/2014/main" id="{9B12BD08-2BFB-3536-0D88-85008E006EE8}"/>
                </a:ext>
              </a:extLst>
            </p:cNvPr>
            <p:cNvSpPr txBox="1">
              <a:spLocks/>
            </p:cNvSpPr>
            <p:nvPr/>
          </p:nvSpPr>
          <p:spPr>
            <a:xfrm>
              <a:off x="7344772" y="4426282"/>
              <a:ext cx="2247854" cy="553212"/>
            </a:xfrm>
            <a:prstGeom prst="rect">
              <a:avLst/>
            </a:prstGeom>
            <a:solidFill>
              <a:srgbClr val="075384">
                <a:alpha val="94902"/>
              </a:srgbClr>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sz="1200" dirty="0">
                  <a:solidFill>
                    <a:schemeClr val="bg1"/>
                  </a:solidFill>
                  <a:latin typeface="+mj-lt"/>
                </a:rPr>
                <a:t>Stable democracy</a:t>
              </a:r>
            </a:p>
          </p:txBody>
        </p:sp>
        <p:sp>
          <p:nvSpPr>
            <p:cNvPr id="82" name="Text Placeholder 6">
              <a:extLst>
                <a:ext uri="{FF2B5EF4-FFF2-40B4-BE49-F238E27FC236}">
                  <a16:creationId xmlns:a16="http://schemas.microsoft.com/office/drawing/2014/main" id="{786DDA7B-6B3F-3DF9-CF36-E49CEEC72733}"/>
                </a:ext>
              </a:extLst>
            </p:cNvPr>
            <p:cNvSpPr txBox="1">
              <a:spLocks/>
            </p:cNvSpPr>
            <p:nvPr/>
          </p:nvSpPr>
          <p:spPr>
            <a:xfrm>
              <a:off x="7344772" y="5028923"/>
              <a:ext cx="2247854" cy="553212"/>
            </a:xfrm>
            <a:prstGeom prst="rect">
              <a:avLst/>
            </a:prstGeom>
            <a:solidFill>
              <a:srgbClr val="075384">
                <a:alpha val="94902"/>
              </a:srgbClr>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sz="1200" dirty="0">
                  <a:solidFill>
                    <a:schemeClr val="bg1"/>
                  </a:solidFill>
                  <a:latin typeface="+mj-lt"/>
                </a:rPr>
                <a:t>Secure jurisdiction</a:t>
              </a:r>
            </a:p>
          </p:txBody>
        </p:sp>
        <p:sp>
          <p:nvSpPr>
            <p:cNvPr id="83" name="Text Placeholder 6">
              <a:extLst>
                <a:ext uri="{FF2B5EF4-FFF2-40B4-BE49-F238E27FC236}">
                  <a16:creationId xmlns:a16="http://schemas.microsoft.com/office/drawing/2014/main" id="{5DF3FF4E-2FF6-ECD3-1B04-761DDFDB80D1}"/>
                </a:ext>
              </a:extLst>
            </p:cNvPr>
            <p:cNvSpPr txBox="1">
              <a:spLocks/>
            </p:cNvSpPr>
            <p:nvPr/>
          </p:nvSpPr>
          <p:spPr>
            <a:xfrm>
              <a:off x="7344772" y="5631564"/>
              <a:ext cx="2247854" cy="553212"/>
            </a:xfrm>
            <a:prstGeom prst="rect">
              <a:avLst/>
            </a:prstGeom>
            <a:solidFill>
              <a:srgbClr val="075384">
                <a:alpha val="94902"/>
              </a:srgbClr>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US" sz="1200" dirty="0">
                <a:solidFill>
                  <a:schemeClr val="bg1"/>
                </a:solidFill>
                <a:latin typeface="+mj-lt"/>
              </a:endParaRPr>
            </a:p>
            <a:p>
              <a:pPr>
                <a:lnSpc>
                  <a:spcPct val="100000"/>
                </a:lnSpc>
              </a:pPr>
              <a:r>
                <a:rPr lang="en-US" sz="1200" dirty="0">
                  <a:solidFill>
                    <a:schemeClr val="bg1"/>
                  </a:solidFill>
                  <a:latin typeface="+mj-lt"/>
                </a:rPr>
                <a:t>Large presence of major mining companies</a:t>
              </a:r>
            </a:p>
            <a:p>
              <a:pPr>
                <a:lnSpc>
                  <a:spcPct val="100000"/>
                </a:lnSpc>
              </a:pPr>
              <a:endParaRPr lang="en-CA" sz="1200" dirty="0">
                <a:solidFill>
                  <a:schemeClr val="bg1"/>
                </a:solidFill>
                <a:latin typeface="+mj-lt"/>
              </a:endParaRPr>
            </a:p>
          </p:txBody>
        </p:sp>
        <p:sp>
          <p:nvSpPr>
            <p:cNvPr id="84" name="Text Placeholder 6">
              <a:extLst>
                <a:ext uri="{FF2B5EF4-FFF2-40B4-BE49-F238E27FC236}">
                  <a16:creationId xmlns:a16="http://schemas.microsoft.com/office/drawing/2014/main" id="{AFD26D06-480A-85E3-996F-86228CAD9669}"/>
                </a:ext>
              </a:extLst>
            </p:cNvPr>
            <p:cNvSpPr txBox="1">
              <a:spLocks/>
            </p:cNvSpPr>
            <p:nvPr/>
          </p:nvSpPr>
          <p:spPr>
            <a:xfrm>
              <a:off x="9644109" y="4426022"/>
              <a:ext cx="2247853" cy="553212"/>
            </a:xfrm>
            <a:prstGeom prst="rect">
              <a:avLst/>
            </a:prstGeom>
            <a:solidFill>
              <a:srgbClr val="075384">
                <a:alpha val="94902"/>
              </a:srgbClr>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US" sz="1200" dirty="0">
                <a:solidFill>
                  <a:schemeClr val="bg1"/>
                </a:solidFill>
                <a:latin typeface="+mj-lt"/>
              </a:endParaRPr>
            </a:p>
            <a:p>
              <a:pPr>
                <a:lnSpc>
                  <a:spcPct val="100000"/>
                </a:lnSpc>
              </a:pPr>
              <a:r>
                <a:rPr lang="en-US" sz="1200" dirty="0">
                  <a:solidFill>
                    <a:schemeClr val="bg1"/>
                  </a:solidFill>
                  <a:latin typeface="+mj-lt"/>
                </a:rPr>
                <a:t>No 1 gold producer</a:t>
              </a:r>
            </a:p>
            <a:p>
              <a:pPr>
                <a:lnSpc>
                  <a:spcPct val="100000"/>
                </a:lnSpc>
              </a:pPr>
              <a:r>
                <a:rPr lang="en-US" sz="1200" dirty="0">
                  <a:solidFill>
                    <a:schemeClr val="bg1"/>
                  </a:solidFill>
                  <a:latin typeface="+mj-lt"/>
                </a:rPr>
                <a:t>in Africa</a:t>
              </a:r>
            </a:p>
            <a:p>
              <a:pPr>
                <a:lnSpc>
                  <a:spcPct val="100000"/>
                </a:lnSpc>
              </a:pPr>
              <a:endParaRPr lang="en-US" sz="1200" dirty="0">
                <a:solidFill>
                  <a:schemeClr val="bg1"/>
                </a:solidFill>
                <a:latin typeface="+mj-lt"/>
              </a:endParaRPr>
            </a:p>
          </p:txBody>
        </p:sp>
        <p:sp>
          <p:nvSpPr>
            <p:cNvPr id="85" name="Text Placeholder 6">
              <a:extLst>
                <a:ext uri="{FF2B5EF4-FFF2-40B4-BE49-F238E27FC236}">
                  <a16:creationId xmlns:a16="http://schemas.microsoft.com/office/drawing/2014/main" id="{93219205-AC01-F8C8-80BE-0E08546337E1}"/>
                </a:ext>
              </a:extLst>
            </p:cNvPr>
            <p:cNvSpPr txBox="1">
              <a:spLocks/>
            </p:cNvSpPr>
            <p:nvPr/>
          </p:nvSpPr>
          <p:spPr>
            <a:xfrm>
              <a:off x="9644109" y="5028663"/>
              <a:ext cx="2247854" cy="553212"/>
            </a:xfrm>
            <a:prstGeom prst="rect">
              <a:avLst/>
            </a:prstGeom>
            <a:solidFill>
              <a:srgbClr val="075384">
                <a:alpha val="94902"/>
              </a:srgbClr>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200" dirty="0">
                  <a:solidFill>
                    <a:schemeClr val="bg1"/>
                  </a:solidFill>
                  <a:latin typeface="+mj-lt"/>
                </a:rPr>
                <a:t>Mature mining</a:t>
              </a:r>
            </a:p>
            <a:p>
              <a:pPr>
                <a:lnSpc>
                  <a:spcPct val="100000"/>
                </a:lnSpc>
              </a:pPr>
              <a:r>
                <a:rPr lang="en-US" sz="1200" dirty="0">
                  <a:solidFill>
                    <a:schemeClr val="bg1"/>
                  </a:solidFill>
                  <a:latin typeface="+mj-lt"/>
                </a:rPr>
                <a:t>regulations</a:t>
              </a:r>
            </a:p>
          </p:txBody>
        </p:sp>
        <p:sp>
          <p:nvSpPr>
            <p:cNvPr id="86" name="Text Placeholder 6">
              <a:extLst>
                <a:ext uri="{FF2B5EF4-FFF2-40B4-BE49-F238E27FC236}">
                  <a16:creationId xmlns:a16="http://schemas.microsoft.com/office/drawing/2014/main" id="{6A05FE8A-C7F1-6D55-8F6E-77263FF5FA7E}"/>
                </a:ext>
              </a:extLst>
            </p:cNvPr>
            <p:cNvSpPr txBox="1">
              <a:spLocks/>
            </p:cNvSpPr>
            <p:nvPr/>
          </p:nvSpPr>
          <p:spPr>
            <a:xfrm>
              <a:off x="9644109" y="5631304"/>
              <a:ext cx="2247854" cy="553212"/>
            </a:xfrm>
            <a:prstGeom prst="rect">
              <a:avLst/>
            </a:prstGeom>
            <a:solidFill>
              <a:srgbClr val="075384">
                <a:alpha val="94902"/>
              </a:srgbClr>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200" dirty="0">
                  <a:solidFill>
                    <a:schemeClr val="bg1"/>
                  </a:solidFill>
                  <a:latin typeface="+mj-lt"/>
                </a:rPr>
                <a:t>Access to skilled</a:t>
              </a:r>
            </a:p>
            <a:p>
              <a:pPr>
                <a:lnSpc>
                  <a:spcPct val="100000"/>
                </a:lnSpc>
              </a:pPr>
              <a:r>
                <a:rPr lang="en-US" sz="1200" dirty="0">
                  <a:solidFill>
                    <a:schemeClr val="bg1"/>
                  </a:solidFill>
                  <a:latin typeface="+mj-lt"/>
                </a:rPr>
                <a:t>employee base</a:t>
              </a:r>
            </a:p>
          </p:txBody>
        </p:sp>
      </p:grpSp>
      <p:cxnSp>
        <p:nvCxnSpPr>
          <p:cNvPr id="88" name="Straight Connector 87">
            <a:extLst>
              <a:ext uri="{FF2B5EF4-FFF2-40B4-BE49-F238E27FC236}">
                <a16:creationId xmlns:a16="http://schemas.microsoft.com/office/drawing/2014/main" id="{BA8E4CEC-45B5-B612-80CB-FF4D32095BF2}"/>
              </a:ext>
            </a:extLst>
          </p:cNvPr>
          <p:cNvCxnSpPr>
            <a:cxnSpLocks/>
          </p:cNvCxnSpPr>
          <p:nvPr/>
        </p:nvCxnSpPr>
        <p:spPr>
          <a:xfrm>
            <a:off x="6244046" y="2765175"/>
            <a:ext cx="2383772" cy="0"/>
          </a:xfrm>
          <a:prstGeom prst="line">
            <a:avLst/>
          </a:prstGeom>
          <a:ln w="19050" cap="rnd">
            <a:solidFill>
              <a:schemeClr val="accent2"/>
            </a:solidFill>
            <a:round/>
            <a:headEnd type="triangle"/>
            <a:tailEnd type="oval"/>
          </a:ln>
        </p:spPr>
        <p:style>
          <a:lnRef idx="1">
            <a:schemeClr val="accent1"/>
          </a:lnRef>
          <a:fillRef idx="0">
            <a:schemeClr val="accent1"/>
          </a:fillRef>
          <a:effectRef idx="0">
            <a:schemeClr val="accent1"/>
          </a:effectRef>
          <a:fontRef idx="minor">
            <a:schemeClr val="tx1"/>
          </a:fontRef>
        </p:style>
      </p:cxnSp>
      <p:pic>
        <p:nvPicPr>
          <p:cNvPr id="4" name="Picture 3" descr="A map of gold belt&#10;&#10;AI-generated content may be incorrect.">
            <a:extLst>
              <a:ext uri="{FF2B5EF4-FFF2-40B4-BE49-F238E27FC236}">
                <a16:creationId xmlns:a16="http://schemas.microsoft.com/office/drawing/2014/main" id="{BAD69C10-3839-148E-D14A-C2AB566D4F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210" y="668921"/>
            <a:ext cx="7104099" cy="5765936"/>
          </a:xfrm>
          <a:prstGeom prst="rect">
            <a:avLst/>
          </a:prstGeom>
        </p:spPr>
      </p:pic>
    </p:spTree>
    <p:custDataLst>
      <p:tags r:id="rId1"/>
    </p:custDataLst>
    <p:extLst>
      <p:ext uri="{BB962C8B-B14F-4D97-AF65-F5344CB8AC3E}">
        <p14:creationId xmlns:p14="http://schemas.microsoft.com/office/powerpoint/2010/main" val="154481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5EB66-F67D-3335-FEAB-C236D4332D3B}"/>
            </a:ext>
          </a:extLst>
        </p:cNvPr>
        <p:cNvGrpSpPr/>
        <p:nvPr/>
      </p:nvGrpSpPr>
      <p:grpSpPr>
        <a:xfrm>
          <a:off x="0" y="0"/>
          <a:ext cx="0" cy="0"/>
          <a:chOff x="0" y="0"/>
          <a:chExt cx="0" cy="0"/>
        </a:xfrm>
      </p:grpSpPr>
      <p:sp>
        <p:nvSpPr>
          <p:cNvPr id="5" name="Title 9">
            <a:extLst>
              <a:ext uri="{FF2B5EF4-FFF2-40B4-BE49-F238E27FC236}">
                <a16:creationId xmlns:a16="http://schemas.microsoft.com/office/drawing/2014/main" id="{89B0396E-A429-391C-2B56-A9C83C20E9A8}"/>
              </a:ext>
            </a:extLst>
          </p:cNvPr>
          <p:cNvSpPr>
            <a:spLocks noGrp="1"/>
          </p:cNvSpPr>
          <p:nvPr>
            <p:ph type="title"/>
          </p:nvPr>
        </p:nvSpPr>
        <p:spPr>
          <a:xfrm>
            <a:off x="300038" y="258011"/>
            <a:ext cx="7058848" cy="470652"/>
          </a:xfrm>
        </p:spPr>
        <p:txBody>
          <a:bodyPr>
            <a:normAutofit/>
          </a:bodyPr>
          <a:lstStyle/>
          <a:p>
            <a:r>
              <a:rPr lang="en-US" dirty="0" err="1"/>
              <a:t>Asanko</a:t>
            </a:r>
            <a:r>
              <a:rPr lang="en-US" dirty="0"/>
              <a:t> Gold Mine (“AGM”) at a Glance</a:t>
            </a:r>
          </a:p>
        </p:txBody>
      </p:sp>
      <p:sp>
        <p:nvSpPr>
          <p:cNvPr id="4" name="Slide Number Placeholder 3">
            <a:extLst>
              <a:ext uri="{FF2B5EF4-FFF2-40B4-BE49-F238E27FC236}">
                <a16:creationId xmlns:a16="http://schemas.microsoft.com/office/drawing/2014/main" id="{8F1E9A6F-58DB-353D-EE7B-4CA3BDA913A1}"/>
              </a:ext>
            </a:extLst>
          </p:cNvPr>
          <p:cNvSpPr>
            <a:spLocks noGrp="1"/>
          </p:cNvSpPr>
          <p:nvPr>
            <p:ph type="sldNum" sz="quarter" idx="4"/>
          </p:nvPr>
        </p:nvSpPr>
        <p:spPr>
          <a:xfrm>
            <a:off x="300038" y="6498448"/>
            <a:ext cx="309562" cy="203082"/>
          </a:xfrm>
        </p:spPr>
        <p:txBody>
          <a:bodyPr/>
          <a:lstStyle/>
          <a:p>
            <a:fld id="{2CD1318A-339D-4485-8E92-07414A5EFABE}" type="slidenum">
              <a:rPr lang="en-CA" smtClean="0"/>
              <a:pPr/>
              <a:t>6</a:t>
            </a:fld>
            <a:endParaRPr lang="en-CA"/>
          </a:p>
        </p:txBody>
      </p:sp>
      <p:pic>
        <p:nvPicPr>
          <p:cNvPr id="23" name="Picture Placeholder 22" descr="A large group of rocks and a factory&#10;&#10;Description automatically generated with medium confidence">
            <a:extLst>
              <a:ext uri="{FF2B5EF4-FFF2-40B4-BE49-F238E27FC236}">
                <a16:creationId xmlns:a16="http://schemas.microsoft.com/office/drawing/2014/main" id="{CEE73A4A-AD4B-B107-FDE8-52CF99C2C986}"/>
              </a:ext>
            </a:extLst>
          </p:cNvPr>
          <p:cNvPicPr>
            <a:picLocks noGrp="1" noChangeAspect="1"/>
          </p:cNvPicPr>
          <p:nvPr>
            <p:ph type="pic" sz="quarter" idx="10"/>
          </p:nvPr>
        </p:nvPicPr>
        <p:blipFill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300038" y="901701"/>
            <a:ext cx="5881687" cy="4813300"/>
          </a:xfrm>
        </p:spPr>
      </p:pic>
      <p:sp>
        <p:nvSpPr>
          <p:cNvPr id="7" name="Text Placeholder 6">
            <a:extLst>
              <a:ext uri="{FF2B5EF4-FFF2-40B4-BE49-F238E27FC236}">
                <a16:creationId xmlns:a16="http://schemas.microsoft.com/office/drawing/2014/main" id="{8CE54F2B-25A4-4958-8601-D42EE60EA981}"/>
              </a:ext>
            </a:extLst>
          </p:cNvPr>
          <p:cNvSpPr txBox="1">
            <a:spLocks/>
          </p:cNvSpPr>
          <p:nvPr/>
        </p:nvSpPr>
        <p:spPr>
          <a:xfrm>
            <a:off x="300037" y="5889021"/>
            <a:ext cx="11674249" cy="481493"/>
          </a:xfrm>
          <a:prstGeom prst="rect">
            <a:avLst/>
          </a:prstGeom>
          <a:noFill/>
        </p:spPr>
        <p:txBody>
          <a:bodyPr vert="horz" lIns="91440" tIns="45720" rIns="91440" bIns="45720" rtlCol="0" anchor="b">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lgn="l">
              <a:buFont typeface="+mj-lt"/>
              <a:buAutoNum type="arabicPeriod"/>
            </a:pPr>
            <a:r>
              <a:rPr lang="en-US" sz="1000" dirty="0">
                <a:solidFill>
                  <a:schemeClr val="bg1">
                    <a:lumMod val="65000"/>
                  </a:schemeClr>
                </a:solidFill>
                <a:latin typeface="+mj-lt"/>
              </a:rPr>
              <a:t>Non-IFRS measure.  </a:t>
            </a:r>
          </a:p>
          <a:p>
            <a:pPr marL="228600" indent="-228600" algn="l">
              <a:buFont typeface="+mj-lt"/>
              <a:buAutoNum type="arabicPeriod"/>
            </a:pPr>
            <a:r>
              <a:rPr lang="en-US" sz="1000" dirty="0">
                <a:solidFill>
                  <a:schemeClr val="bg1">
                    <a:lumMod val="65000"/>
                  </a:schemeClr>
                </a:solidFill>
                <a:latin typeface="+mj-lt"/>
              </a:rPr>
              <a:t>As of December 31, 2024. Mineral resources are inclusive of mineral reserves.</a:t>
            </a:r>
          </a:p>
          <a:p>
            <a:pPr marL="228600" indent="-228600" algn="l">
              <a:buFont typeface="+mj-lt"/>
              <a:buAutoNum type="arabicPeriod"/>
            </a:pPr>
            <a:r>
              <a:rPr lang="en-US" sz="1000" dirty="0">
                <a:solidFill>
                  <a:schemeClr val="bg1">
                    <a:lumMod val="65000"/>
                  </a:schemeClr>
                </a:solidFill>
                <a:latin typeface="+mj-lt"/>
              </a:rPr>
              <a:t>Refer to “NI 43-101 Technical Report and Feasibility Study for the </a:t>
            </a:r>
            <a:r>
              <a:rPr lang="en-US" sz="1000" dirty="0" err="1">
                <a:solidFill>
                  <a:schemeClr val="bg1">
                    <a:lumMod val="65000"/>
                  </a:schemeClr>
                </a:solidFill>
                <a:latin typeface="+mj-lt"/>
              </a:rPr>
              <a:t>Asanko</a:t>
            </a:r>
            <a:r>
              <a:rPr lang="en-US" sz="1000" dirty="0">
                <a:solidFill>
                  <a:schemeClr val="bg1">
                    <a:lumMod val="65000"/>
                  </a:schemeClr>
                </a:solidFill>
                <a:latin typeface="+mj-lt"/>
              </a:rPr>
              <a:t> Gold Mine, Ashanti Region, Ghana" with an effective date of December 31, 2022.</a:t>
            </a:r>
          </a:p>
        </p:txBody>
      </p:sp>
      <p:grpSp>
        <p:nvGrpSpPr>
          <p:cNvPr id="42" name="Group 41">
            <a:extLst>
              <a:ext uri="{FF2B5EF4-FFF2-40B4-BE49-F238E27FC236}">
                <a16:creationId xmlns:a16="http://schemas.microsoft.com/office/drawing/2014/main" id="{D57F8ECC-D9C9-4D17-11B3-D6F9E2B82853}"/>
              </a:ext>
            </a:extLst>
          </p:cNvPr>
          <p:cNvGrpSpPr/>
          <p:nvPr/>
        </p:nvGrpSpPr>
        <p:grpSpPr>
          <a:xfrm>
            <a:off x="6405115" y="911037"/>
            <a:ext cx="5486847" cy="956280"/>
            <a:chOff x="6405115" y="950913"/>
            <a:chExt cx="5907721" cy="956280"/>
          </a:xfrm>
        </p:grpSpPr>
        <p:grpSp>
          <p:nvGrpSpPr>
            <p:cNvPr id="41" name="Group 40">
              <a:extLst>
                <a:ext uri="{FF2B5EF4-FFF2-40B4-BE49-F238E27FC236}">
                  <a16:creationId xmlns:a16="http://schemas.microsoft.com/office/drawing/2014/main" id="{36210280-5D58-516A-60DA-685C0FE5BB85}"/>
                </a:ext>
              </a:extLst>
            </p:cNvPr>
            <p:cNvGrpSpPr/>
            <p:nvPr/>
          </p:nvGrpSpPr>
          <p:grpSpPr>
            <a:xfrm>
              <a:off x="6405115" y="950913"/>
              <a:ext cx="2920680" cy="956280"/>
              <a:chOff x="6405116" y="950913"/>
              <a:chExt cx="2920680" cy="956280"/>
            </a:xfrm>
          </p:grpSpPr>
          <p:sp>
            <p:nvSpPr>
              <p:cNvPr id="36" name="Text Placeholder 6">
                <a:extLst>
                  <a:ext uri="{FF2B5EF4-FFF2-40B4-BE49-F238E27FC236}">
                    <a16:creationId xmlns:a16="http://schemas.microsoft.com/office/drawing/2014/main" id="{FE63B2B4-722E-FEB8-0445-00496DA979C4}"/>
                  </a:ext>
                </a:extLst>
              </p:cNvPr>
              <p:cNvSpPr txBox="1">
                <a:spLocks/>
              </p:cNvSpPr>
              <p:nvPr/>
            </p:nvSpPr>
            <p:spPr>
              <a:xfrm>
                <a:off x="6405116" y="1345350"/>
                <a:ext cx="2920679" cy="561843"/>
              </a:xfrm>
              <a:prstGeom prst="rect">
                <a:avLst/>
              </a:prstGeom>
              <a:solidFill>
                <a:schemeClr val="bg1">
                  <a:lumMod val="95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sz="1200" b="1" dirty="0">
                    <a:solidFill>
                      <a:schemeClr val="bg2">
                        <a:lumMod val="25000"/>
                      </a:schemeClr>
                    </a:solidFill>
                    <a:latin typeface="+mj-lt"/>
                  </a:rPr>
                  <a:t>130-150koz Au</a:t>
                </a:r>
              </a:p>
            </p:txBody>
          </p:sp>
          <p:sp>
            <p:nvSpPr>
              <p:cNvPr id="37" name="Text Placeholder 6">
                <a:extLst>
                  <a:ext uri="{FF2B5EF4-FFF2-40B4-BE49-F238E27FC236}">
                    <a16:creationId xmlns:a16="http://schemas.microsoft.com/office/drawing/2014/main" id="{0FF60EFE-86F4-2611-00B7-442123656055}"/>
                  </a:ext>
                </a:extLst>
              </p:cNvPr>
              <p:cNvSpPr txBox="1">
                <a:spLocks/>
              </p:cNvSpPr>
              <p:nvPr/>
            </p:nvSpPr>
            <p:spPr>
              <a:xfrm>
                <a:off x="6405117" y="950913"/>
                <a:ext cx="2920679" cy="394437"/>
              </a:xfrm>
              <a:prstGeom prst="rect">
                <a:avLst/>
              </a:prstGeom>
              <a:solidFill>
                <a:schemeClr val="accent1"/>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sz="1400" dirty="0">
                    <a:solidFill>
                      <a:schemeClr val="bg1"/>
                    </a:solidFill>
                    <a:latin typeface="+mj-lt"/>
                  </a:rPr>
                  <a:t>2025 Expected Production</a:t>
                </a:r>
              </a:p>
            </p:txBody>
          </p:sp>
        </p:grpSp>
        <p:grpSp>
          <p:nvGrpSpPr>
            <p:cNvPr id="40" name="Group 39">
              <a:extLst>
                <a:ext uri="{FF2B5EF4-FFF2-40B4-BE49-F238E27FC236}">
                  <a16:creationId xmlns:a16="http://schemas.microsoft.com/office/drawing/2014/main" id="{F2C2FE07-972F-236B-D943-B7BC90D3D9D4}"/>
                </a:ext>
              </a:extLst>
            </p:cNvPr>
            <p:cNvGrpSpPr/>
            <p:nvPr/>
          </p:nvGrpSpPr>
          <p:grpSpPr>
            <a:xfrm>
              <a:off x="9392156" y="950913"/>
              <a:ext cx="2920680" cy="956280"/>
              <a:chOff x="9392156" y="950913"/>
              <a:chExt cx="2920680" cy="956280"/>
            </a:xfrm>
          </p:grpSpPr>
          <p:sp>
            <p:nvSpPr>
              <p:cNvPr id="38" name="Text Placeholder 6">
                <a:extLst>
                  <a:ext uri="{FF2B5EF4-FFF2-40B4-BE49-F238E27FC236}">
                    <a16:creationId xmlns:a16="http://schemas.microsoft.com/office/drawing/2014/main" id="{C045316A-FE35-34DA-6F95-39F383C2E534}"/>
                  </a:ext>
                </a:extLst>
              </p:cNvPr>
              <p:cNvSpPr txBox="1">
                <a:spLocks/>
              </p:cNvSpPr>
              <p:nvPr/>
            </p:nvSpPr>
            <p:spPr>
              <a:xfrm>
                <a:off x="9392156" y="1345350"/>
                <a:ext cx="2920679" cy="561843"/>
              </a:xfrm>
              <a:prstGeom prst="rect">
                <a:avLst/>
              </a:prstGeom>
              <a:solidFill>
                <a:schemeClr val="bg1">
                  <a:lumMod val="95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sz="1200" b="1" dirty="0">
                    <a:solidFill>
                      <a:schemeClr val="bg2">
                        <a:lumMod val="25000"/>
                      </a:schemeClr>
                    </a:solidFill>
                    <a:latin typeface="+mj-lt"/>
                  </a:rPr>
                  <a:t>$1,750 – $1,950/oz</a:t>
                </a:r>
              </a:p>
            </p:txBody>
          </p:sp>
          <p:sp>
            <p:nvSpPr>
              <p:cNvPr id="39" name="Text Placeholder 6">
                <a:extLst>
                  <a:ext uri="{FF2B5EF4-FFF2-40B4-BE49-F238E27FC236}">
                    <a16:creationId xmlns:a16="http://schemas.microsoft.com/office/drawing/2014/main" id="{B9A4E6B5-303A-D171-2044-358EA49B4850}"/>
                  </a:ext>
                </a:extLst>
              </p:cNvPr>
              <p:cNvSpPr txBox="1">
                <a:spLocks/>
              </p:cNvSpPr>
              <p:nvPr/>
            </p:nvSpPr>
            <p:spPr>
              <a:xfrm>
                <a:off x="9392157" y="950913"/>
                <a:ext cx="2920679" cy="394437"/>
              </a:xfrm>
              <a:prstGeom prst="rect">
                <a:avLst/>
              </a:prstGeom>
              <a:solidFill>
                <a:schemeClr val="accent1"/>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sz="1400" dirty="0">
                    <a:solidFill>
                      <a:schemeClr val="bg1"/>
                    </a:solidFill>
                    <a:latin typeface="+mj-lt"/>
                  </a:rPr>
                  <a:t>Expected 2025 AISC</a:t>
                </a:r>
                <a:r>
                  <a:rPr lang="en-CA" sz="1400" baseline="30000" dirty="0">
                    <a:solidFill>
                      <a:schemeClr val="bg1"/>
                    </a:solidFill>
                    <a:latin typeface="+mj-lt"/>
                  </a:rPr>
                  <a:t>1</a:t>
                </a:r>
              </a:p>
            </p:txBody>
          </p:sp>
        </p:grpSp>
      </p:grpSp>
      <p:grpSp>
        <p:nvGrpSpPr>
          <p:cNvPr id="43" name="Group 42">
            <a:extLst>
              <a:ext uri="{FF2B5EF4-FFF2-40B4-BE49-F238E27FC236}">
                <a16:creationId xmlns:a16="http://schemas.microsoft.com/office/drawing/2014/main" id="{3407A356-7D82-7C99-1234-021CDF5C6F18}"/>
              </a:ext>
            </a:extLst>
          </p:cNvPr>
          <p:cNvGrpSpPr/>
          <p:nvPr/>
        </p:nvGrpSpPr>
        <p:grpSpPr>
          <a:xfrm>
            <a:off x="6405115" y="1945743"/>
            <a:ext cx="5486847" cy="956280"/>
            <a:chOff x="6405115" y="950913"/>
            <a:chExt cx="5907721" cy="956280"/>
          </a:xfrm>
        </p:grpSpPr>
        <p:grpSp>
          <p:nvGrpSpPr>
            <p:cNvPr id="44" name="Group 43">
              <a:extLst>
                <a:ext uri="{FF2B5EF4-FFF2-40B4-BE49-F238E27FC236}">
                  <a16:creationId xmlns:a16="http://schemas.microsoft.com/office/drawing/2014/main" id="{7E8D4590-C5B6-A4DF-ECCC-C960CB77F9ED}"/>
                </a:ext>
              </a:extLst>
            </p:cNvPr>
            <p:cNvGrpSpPr/>
            <p:nvPr/>
          </p:nvGrpSpPr>
          <p:grpSpPr>
            <a:xfrm>
              <a:off x="6405115" y="950913"/>
              <a:ext cx="2920680" cy="956280"/>
              <a:chOff x="6405116" y="950913"/>
              <a:chExt cx="2920680" cy="956280"/>
            </a:xfrm>
          </p:grpSpPr>
          <p:sp>
            <p:nvSpPr>
              <p:cNvPr id="48" name="Text Placeholder 6">
                <a:extLst>
                  <a:ext uri="{FF2B5EF4-FFF2-40B4-BE49-F238E27FC236}">
                    <a16:creationId xmlns:a16="http://schemas.microsoft.com/office/drawing/2014/main" id="{6033F8D4-9458-A485-C6C4-DD39847F2A8D}"/>
                  </a:ext>
                </a:extLst>
              </p:cNvPr>
              <p:cNvSpPr txBox="1">
                <a:spLocks/>
              </p:cNvSpPr>
              <p:nvPr/>
            </p:nvSpPr>
            <p:spPr>
              <a:xfrm>
                <a:off x="6405116" y="1345350"/>
                <a:ext cx="2920679" cy="561843"/>
              </a:xfrm>
              <a:prstGeom prst="rect">
                <a:avLst/>
              </a:prstGeom>
              <a:solidFill>
                <a:schemeClr val="bg1">
                  <a:lumMod val="95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sz="1200" b="1" dirty="0">
                    <a:solidFill>
                      <a:schemeClr val="bg2">
                        <a:lumMod val="25000"/>
                      </a:schemeClr>
                    </a:solidFill>
                    <a:latin typeface="+mj-lt"/>
                  </a:rPr>
                  <a:t>+82% over LOM avg</a:t>
                </a:r>
              </a:p>
            </p:txBody>
          </p:sp>
          <p:sp>
            <p:nvSpPr>
              <p:cNvPr id="49" name="Text Placeholder 6">
                <a:extLst>
                  <a:ext uri="{FF2B5EF4-FFF2-40B4-BE49-F238E27FC236}">
                    <a16:creationId xmlns:a16="http://schemas.microsoft.com/office/drawing/2014/main" id="{0848AA84-040C-A5B0-DE6A-109A896F036D}"/>
                  </a:ext>
                </a:extLst>
              </p:cNvPr>
              <p:cNvSpPr txBox="1">
                <a:spLocks/>
              </p:cNvSpPr>
              <p:nvPr/>
            </p:nvSpPr>
            <p:spPr>
              <a:xfrm>
                <a:off x="6405117" y="950913"/>
                <a:ext cx="2920679" cy="394437"/>
              </a:xfrm>
              <a:prstGeom prst="rect">
                <a:avLst/>
              </a:prstGeom>
              <a:solidFill>
                <a:schemeClr val="accent1"/>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sz="1400" dirty="0">
                    <a:solidFill>
                      <a:schemeClr val="bg1"/>
                    </a:solidFill>
                    <a:latin typeface="+mj-lt"/>
                  </a:rPr>
                  <a:t>Increasing Gold Production</a:t>
                </a:r>
                <a:r>
                  <a:rPr lang="en-CA" sz="1400" baseline="30000" dirty="0">
                    <a:solidFill>
                      <a:schemeClr val="bg1"/>
                    </a:solidFill>
                    <a:latin typeface="+mj-lt"/>
                  </a:rPr>
                  <a:t>3</a:t>
                </a:r>
              </a:p>
            </p:txBody>
          </p:sp>
        </p:grpSp>
        <p:grpSp>
          <p:nvGrpSpPr>
            <p:cNvPr id="45" name="Group 44">
              <a:extLst>
                <a:ext uri="{FF2B5EF4-FFF2-40B4-BE49-F238E27FC236}">
                  <a16:creationId xmlns:a16="http://schemas.microsoft.com/office/drawing/2014/main" id="{FD172C61-29A7-A6F8-422B-4EF77483B31F}"/>
                </a:ext>
              </a:extLst>
            </p:cNvPr>
            <p:cNvGrpSpPr/>
            <p:nvPr/>
          </p:nvGrpSpPr>
          <p:grpSpPr>
            <a:xfrm>
              <a:off x="9392156" y="950913"/>
              <a:ext cx="2920680" cy="956280"/>
              <a:chOff x="9392156" y="950913"/>
              <a:chExt cx="2920680" cy="956280"/>
            </a:xfrm>
          </p:grpSpPr>
          <p:sp>
            <p:nvSpPr>
              <p:cNvPr id="46" name="Text Placeholder 6">
                <a:extLst>
                  <a:ext uri="{FF2B5EF4-FFF2-40B4-BE49-F238E27FC236}">
                    <a16:creationId xmlns:a16="http://schemas.microsoft.com/office/drawing/2014/main" id="{3DE1EFA9-FF87-023F-DFE5-145AA93DDF0B}"/>
                  </a:ext>
                </a:extLst>
              </p:cNvPr>
              <p:cNvSpPr txBox="1">
                <a:spLocks/>
              </p:cNvSpPr>
              <p:nvPr/>
            </p:nvSpPr>
            <p:spPr>
              <a:xfrm>
                <a:off x="9392156" y="1345350"/>
                <a:ext cx="2920679" cy="561843"/>
              </a:xfrm>
              <a:prstGeom prst="rect">
                <a:avLst/>
              </a:prstGeom>
              <a:solidFill>
                <a:schemeClr val="bg1">
                  <a:lumMod val="95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sz="1200" b="1" dirty="0">
                    <a:solidFill>
                      <a:schemeClr val="bg2">
                        <a:lumMod val="25000"/>
                      </a:schemeClr>
                    </a:solidFill>
                    <a:latin typeface="+mj-lt"/>
                  </a:rPr>
                  <a:t>&lt;$1,300/oz over LOM avg</a:t>
                </a:r>
              </a:p>
            </p:txBody>
          </p:sp>
          <p:sp>
            <p:nvSpPr>
              <p:cNvPr id="47" name="Text Placeholder 6">
                <a:extLst>
                  <a:ext uri="{FF2B5EF4-FFF2-40B4-BE49-F238E27FC236}">
                    <a16:creationId xmlns:a16="http://schemas.microsoft.com/office/drawing/2014/main" id="{5C7DED25-AE55-3BE1-67D7-9292A9BD73B4}"/>
                  </a:ext>
                </a:extLst>
              </p:cNvPr>
              <p:cNvSpPr txBox="1">
                <a:spLocks/>
              </p:cNvSpPr>
              <p:nvPr/>
            </p:nvSpPr>
            <p:spPr>
              <a:xfrm>
                <a:off x="9392157" y="950913"/>
                <a:ext cx="2920679" cy="394437"/>
              </a:xfrm>
              <a:prstGeom prst="rect">
                <a:avLst/>
              </a:prstGeom>
              <a:solidFill>
                <a:schemeClr val="accent1"/>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sz="1400" dirty="0">
                    <a:solidFill>
                      <a:schemeClr val="bg1"/>
                    </a:solidFill>
                    <a:latin typeface="+mj-lt"/>
                  </a:rPr>
                  <a:t>Decreasing AISC</a:t>
                </a:r>
                <a:r>
                  <a:rPr lang="en-CA" sz="1400" baseline="30000" dirty="0">
                    <a:solidFill>
                      <a:schemeClr val="bg1"/>
                    </a:solidFill>
                    <a:latin typeface="+mj-lt"/>
                  </a:rPr>
                  <a:t>1</a:t>
                </a:r>
              </a:p>
            </p:txBody>
          </p:sp>
        </p:grpSp>
      </p:grpSp>
      <p:grpSp>
        <p:nvGrpSpPr>
          <p:cNvPr id="50" name="Group 49">
            <a:extLst>
              <a:ext uri="{FF2B5EF4-FFF2-40B4-BE49-F238E27FC236}">
                <a16:creationId xmlns:a16="http://schemas.microsoft.com/office/drawing/2014/main" id="{680DFB74-1991-F4EE-7DB2-C578DB98E398}"/>
              </a:ext>
            </a:extLst>
          </p:cNvPr>
          <p:cNvGrpSpPr/>
          <p:nvPr/>
        </p:nvGrpSpPr>
        <p:grpSpPr>
          <a:xfrm>
            <a:off x="6405115" y="2989075"/>
            <a:ext cx="5486847" cy="956280"/>
            <a:chOff x="6405115" y="950913"/>
            <a:chExt cx="5907721" cy="956280"/>
          </a:xfrm>
        </p:grpSpPr>
        <p:grpSp>
          <p:nvGrpSpPr>
            <p:cNvPr id="51" name="Group 50">
              <a:extLst>
                <a:ext uri="{FF2B5EF4-FFF2-40B4-BE49-F238E27FC236}">
                  <a16:creationId xmlns:a16="http://schemas.microsoft.com/office/drawing/2014/main" id="{21B0748D-AAED-1494-0850-BCF661D28037}"/>
                </a:ext>
              </a:extLst>
            </p:cNvPr>
            <p:cNvGrpSpPr/>
            <p:nvPr/>
          </p:nvGrpSpPr>
          <p:grpSpPr>
            <a:xfrm>
              <a:off x="6405115" y="950913"/>
              <a:ext cx="2920680" cy="956280"/>
              <a:chOff x="6405116" y="950913"/>
              <a:chExt cx="2920680" cy="956280"/>
            </a:xfrm>
          </p:grpSpPr>
          <p:sp>
            <p:nvSpPr>
              <p:cNvPr id="55" name="Text Placeholder 6">
                <a:extLst>
                  <a:ext uri="{FF2B5EF4-FFF2-40B4-BE49-F238E27FC236}">
                    <a16:creationId xmlns:a16="http://schemas.microsoft.com/office/drawing/2014/main" id="{5DBDA9A5-275B-8506-F0DA-AE5940E1819D}"/>
                  </a:ext>
                </a:extLst>
              </p:cNvPr>
              <p:cNvSpPr txBox="1">
                <a:spLocks/>
              </p:cNvSpPr>
              <p:nvPr/>
            </p:nvSpPr>
            <p:spPr>
              <a:xfrm>
                <a:off x="6405116" y="1345350"/>
                <a:ext cx="2920679" cy="561843"/>
              </a:xfrm>
              <a:prstGeom prst="rect">
                <a:avLst/>
              </a:prstGeom>
              <a:solidFill>
                <a:schemeClr val="bg1">
                  <a:lumMod val="95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200" b="1" dirty="0">
                    <a:solidFill>
                      <a:schemeClr val="bg2">
                        <a:lumMod val="25000"/>
                      </a:schemeClr>
                    </a:solidFill>
                    <a:latin typeface="+mj-lt"/>
                  </a:rPr>
                  <a:t>2.03 </a:t>
                </a:r>
                <a:r>
                  <a:rPr lang="fr-FR" sz="1200" b="1" dirty="0" err="1">
                    <a:solidFill>
                      <a:schemeClr val="bg2">
                        <a:lumMod val="25000"/>
                      </a:schemeClr>
                    </a:solidFill>
                    <a:latin typeface="+mj-lt"/>
                  </a:rPr>
                  <a:t>Moz</a:t>
                </a:r>
                <a:r>
                  <a:rPr lang="fr-FR" sz="1200" b="1" dirty="0">
                    <a:solidFill>
                      <a:schemeClr val="bg2">
                        <a:lumMod val="25000"/>
                      </a:schemeClr>
                    </a:solidFill>
                    <a:latin typeface="+mj-lt"/>
                  </a:rPr>
                  <a:t> Au</a:t>
                </a:r>
              </a:p>
              <a:p>
                <a:pPr>
                  <a:lnSpc>
                    <a:spcPct val="100000"/>
                  </a:lnSpc>
                </a:pPr>
                <a:r>
                  <a:rPr lang="fr-FR" sz="1200" b="1" dirty="0">
                    <a:solidFill>
                      <a:schemeClr val="bg2">
                        <a:lumMod val="25000"/>
                      </a:schemeClr>
                    </a:solidFill>
                    <a:latin typeface="+mj-lt"/>
                  </a:rPr>
                  <a:t>(47.1 Mt at 1.36 g/t Au)</a:t>
                </a:r>
              </a:p>
            </p:txBody>
          </p:sp>
          <p:sp>
            <p:nvSpPr>
              <p:cNvPr id="56" name="Text Placeholder 6">
                <a:extLst>
                  <a:ext uri="{FF2B5EF4-FFF2-40B4-BE49-F238E27FC236}">
                    <a16:creationId xmlns:a16="http://schemas.microsoft.com/office/drawing/2014/main" id="{003DC6D4-83B5-51F8-0BC1-8576313C8D53}"/>
                  </a:ext>
                </a:extLst>
              </p:cNvPr>
              <p:cNvSpPr txBox="1">
                <a:spLocks/>
              </p:cNvSpPr>
              <p:nvPr/>
            </p:nvSpPr>
            <p:spPr>
              <a:xfrm>
                <a:off x="6405117" y="950913"/>
                <a:ext cx="2920679" cy="394437"/>
              </a:xfrm>
              <a:prstGeom prst="rect">
                <a:avLst/>
              </a:prstGeom>
              <a:solidFill>
                <a:schemeClr val="accent1"/>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sz="1400" dirty="0">
                    <a:solidFill>
                      <a:schemeClr val="bg1"/>
                    </a:solidFill>
                    <a:latin typeface="+mj-lt"/>
                  </a:rPr>
                  <a:t>Mineral Reserves</a:t>
                </a:r>
                <a:r>
                  <a:rPr lang="en-CA" sz="1400" baseline="30000" dirty="0">
                    <a:solidFill>
                      <a:schemeClr val="bg1"/>
                    </a:solidFill>
                    <a:latin typeface="+mj-lt"/>
                  </a:rPr>
                  <a:t>2</a:t>
                </a:r>
              </a:p>
            </p:txBody>
          </p:sp>
        </p:grpSp>
        <p:grpSp>
          <p:nvGrpSpPr>
            <p:cNvPr id="52" name="Group 51">
              <a:extLst>
                <a:ext uri="{FF2B5EF4-FFF2-40B4-BE49-F238E27FC236}">
                  <a16:creationId xmlns:a16="http://schemas.microsoft.com/office/drawing/2014/main" id="{B78D09C3-2B77-BBE9-A222-7A9A692DA83E}"/>
                </a:ext>
              </a:extLst>
            </p:cNvPr>
            <p:cNvGrpSpPr/>
            <p:nvPr/>
          </p:nvGrpSpPr>
          <p:grpSpPr>
            <a:xfrm>
              <a:off x="9392156" y="950913"/>
              <a:ext cx="2920680" cy="956280"/>
              <a:chOff x="9392156" y="950913"/>
              <a:chExt cx="2920680" cy="956280"/>
            </a:xfrm>
          </p:grpSpPr>
          <p:sp>
            <p:nvSpPr>
              <p:cNvPr id="53" name="Text Placeholder 6">
                <a:extLst>
                  <a:ext uri="{FF2B5EF4-FFF2-40B4-BE49-F238E27FC236}">
                    <a16:creationId xmlns:a16="http://schemas.microsoft.com/office/drawing/2014/main" id="{A34C48C6-265C-0524-82F1-0C28D1CAED18}"/>
                  </a:ext>
                </a:extLst>
              </p:cNvPr>
              <p:cNvSpPr txBox="1">
                <a:spLocks/>
              </p:cNvSpPr>
              <p:nvPr/>
            </p:nvSpPr>
            <p:spPr>
              <a:xfrm>
                <a:off x="9392156" y="1345350"/>
                <a:ext cx="2920679" cy="561843"/>
              </a:xfrm>
              <a:prstGeom prst="rect">
                <a:avLst/>
              </a:prstGeom>
              <a:solidFill>
                <a:schemeClr val="bg1">
                  <a:lumMod val="95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200" b="1" dirty="0">
                    <a:solidFill>
                      <a:schemeClr val="bg2">
                        <a:lumMod val="25000"/>
                      </a:schemeClr>
                    </a:solidFill>
                    <a:latin typeface="+mj-lt"/>
                  </a:rPr>
                  <a:t>M&amp;I 3.7 </a:t>
                </a:r>
                <a:r>
                  <a:rPr lang="fr-FR" sz="1200" b="1" dirty="0" err="1">
                    <a:solidFill>
                      <a:schemeClr val="bg2">
                        <a:lumMod val="25000"/>
                      </a:schemeClr>
                    </a:solidFill>
                    <a:latin typeface="+mj-lt"/>
                  </a:rPr>
                  <a:t>Moz</a:t>
                </a:r>
                <a:r>
                  <a:rPr lang="fr-FR" sz="1200" b="1" dirty="0">
                    <a:solidFill>
                      <a:schemeClr val="bg2">
                        <a:lumMod val="25000"/>
                      </a:schemeClr>
                    </a:solidFill>
                    <a:latin typeface="+mj-lt"/>
                  </a:rPr>
                  <a:t> Au</a:t>
                </a:r>
              </a:p>
              <a:p>
                <a:pPr>
                  <a:lnSpc>
                    <a:spcPct val="100000"/>
                  </a:lnSpc>
                </a:pPr>
                <a:r>
                  <a:rPr lang="fr-FR" sz="1200" b="1" dirty="0">
                    <a:solidFill>
                      <a:schemeClr val="bg2">
                        <a:lumMod val="25000"/>
                      </a:schemeClr>
                    </a:solidFill>
                    <a:latin typeface="+mj-lt"/>
                  </a:rPr>
                  <a:t>(83.9 Mt at 1.36 g/t Au)</a:t>
                </a:r>
              </a:p>
            </p:txBody>
          </p:sp>
          <p:sp>
            <p:nvSpPr>
              <p:cNvPr id="54" name="Text Placeholder 6">
                <a:extLst>
                  <a:ext uri="{FF2B5EF4-FFF2-40B4-BE49-F238E27FC236}">
                    <a16:creationId xmlns:a16="http://schemas.microsoft.com/office/drawing/2014/main" id="{55396395-19A0-E187-E7EE-ECDB4BB24A5C}"/>
                  </a:ext>
                </a:extLst>
              </p:cNvPr>
              <p:cNvSpPr txBox="1">
                <a:spLocks/>
              </p:cNvSpPr>
              <p:nvPr/>
            </p:nvSpPr>
            <p:spPr>
              <a:xfrm>
                <a:off x="9392157" y="950913"/>
                <a:ext cx="2920679" cy="394437"/>
              </a:xfrm>
              <a:prstGeom prst="rect">
                <a:avLst/>
              </a:prstGeom>
              <a:solidFill>
                <a:schemeClr val="accent1"/>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sz="1400" dirty="0">
                    <a:solidFill>
                      <a:schemeClr val="bg1"/>
                    </a:solidFill>
                    <a:latin typeface="+mj-lt"/>
                  </a:rPr>
                  <a:t>M&amp;I Mineral Resources</a:t>
                </a:r>
                <a:r>
                  <a:rPr lang="en-CA" sz="1400" baseline="30000" dirty="0">
                    <a:solidFill>
                      <a:schemeClr val="bg1"/>
                    </a:solidFill>
                    <a:latin typeface="+mj-lt"/>
                  </a:rPr>
                  <a:t>2</a:t>
                </a:r>
              </a:p>
            </p:txBody>
          </p:sp>
        </p:grpSp>
      </p:grpSp>
      <p:grpSp>
        <p:nvGrpSpPr>
          <p:cNvPr id="57" name="Group 56">
            <a:extLst>
              <a:ext uri="{FF2B5EF4-FFF2-40B4-BE49-F238E27FC236}">
                <a16:creationId xmlns:a16="http://schemas.microsoft.com/office/drawing/2014/main" id="{49A30DF6-8526-6E9F-803B-FE4280B131E7}"/>
              </a:ext>
            </a:extLst>
          </p:cNvPr>
          <p:cNvGrpSpPr/>
          <p:nvPr/>
        </p:nvGrpSpPr>
        <p:grpSpPr>
          <a:xfrm>
            <a:off x="6405115" y="4032407"/>
            <a:ext cx="5486847" cy="956280"/>
            <a:chOff x="6405115" y="950913"/>
            <a:chExt cx="5907721" cy="956280"/>
          </a:xfrm>
        </p:grpSpPr>
        <p:grpSp>
          <p:nvGrpSpPr>
            <p:cNvPr id="58" name="Group 57">
              <a:extLst>
                <a:ext uri="{FF2B5EF4-FFF2-40B4-BE49-F238E27FC236}">
                  <a16:creationId xmlns:a16="http://schemas.microsoft.com/office/drawing/2014/main" id="{1618495B-D2A2-E1ED-DC20-4B1A59C69531}"/>
                </a:ext>
              </a:extLst>
            </p:cNvPr>
            <p:cNvGrpSpPr/>
            <p:nvPr/>
          </p:nvGrpSpPr>
          <p:grpSpPr>
            <a:xfrm>
              <a:off x="6405115" y="950913"/>
              <a:ext cx="2920680" cy="956280"/>
              <a:chOff x="6405116" y="950913"/>
              <a:chExt cx="2920680" cy="956280"/>
            </a:xfrm>
          </p:grpSpPr>
          <p:sp>
            <p:nvSpPr>
              <p:cNvPr id="62" name="Text Placeholder 6">
                <a:extLst>
                  <a:ext uri="{FF2B5EF4-FFF2-40B4-BE49-F238E27FC236}">
                    <a16:creationId xmlns:a16="http://schemas.microsoft.com/office/drawing/2014/main" id="{3C8DBA2C-F901-2608-EC6B-449905937786}"/>
                  </a:ext>
                </a:extLst>
              </p:cNvPr>
              <p:cNvSpPr txBox="1">
                <a:spLocks/>
              </p:cNvSpPr>
              <p:nvPr/>
            </p:nvSpPr>
            <p:spPr>
              <a:xfrm>
                <a:off x="6405116" y="1345350"/>
                <a:ext cx="2920679" cy="561843"/>
              </a:xfrm>
              <a:prstGeom prst="rect">
                <a:avLst/>
              </a:prstGeom>
              <a:solidFill>
                <a:schemeClr val="bg1">
                  <a:lumMod val="95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200" b="1" dirty="0">
                    <a:solidFill>
                      <a:schemeClr val="bg2">
                        <a:lumMod val="25000"/>
                      </a:schemeClr>
                    </a:solidFill>
                    <a:latin typeface="+mj-lt"/>
                  </a:rPr>
                  <a:t>Highly prospective</a:t>
                </a:r>
              </a:p>
              <a:p>
                <a:pPr>
                  <a:lnSpc>
                    <a:spcPct val="100000"/>
                  </a:lnSpc>
                </a:pPr>
                <a:r>
                  <a:rPr lang="en-US" sz="1200" b="1" dirty="0">
                    <a:solidFill>
                      <a:schemeClr val="bg2">
                        <a:lumMod val="25000"/>
                      </a:schemeClr>
                    </a:solidFill>
                    <a:latin typeface="+mj-lt"/>
                  </a:rPr>
                  <a:t>land package ~476 </a:t>
                </a:r>
                <a:r>
                  <a:rPr kumimoji="0" lang="en-CA" sz="1200" b="1" i="0" u="none" strike="noStrike" kern="1200" cap="none" spc="0" normalizeH="0" baseline="0" noProof="0" dirty="0">
                    <a:ln>
                      <a:noFill/>
                    </a:ln>
                    <a:solidFill>
                      <a:srgbClr val="231F20"/>
                    </a:solidFill>
                    <a:effectLst/>
                    <a:uLnTx/>
                    <a:uFillTx/>
                    <a:latin typeface="+mj-lt"/>
                    <a:ea typeface="+mn-ea"/>
                    <a:cs typeface="+mn-cs"/>
                  </a:rPr>
                  <a:t>km</a:t>
                </a:r>
                <a:r>
                  <a:rPr kumimoji="0" lang="en-CA" sz="1200" b="1" i="0" u="none" strike="noStrike" kern="1200" cap="none" spc="0" normalizeH="0" baseline="30000" noProof="0" dirty="0">
                    <a:ln>
                      <a:noFill/>
                    </a:ln>
                    <a:solidFill>
                      <a:srgbClr val="231F20"/>
                    </a:solidFill>
                    <a:effectLst/>
                    <a:uLnTx/>
                    <a:uFillTx/>
                    <a:latin typeface="+mj-lt"/>
                    <a:ea typeface="+mn-ea"/>
                    <a:cs typeface="+mn-cs"/>
                  </a:rPr>
                  <a:t>2</a:t>
                </a:r>
                <a:endParaRPr lang="en-US" sz="1200" b="1" dirty="0">
                  <a:solidFill>
                    <a:schemeClr val="bg2">
                      <a:lumMod val="25000"/>
                    </a:schemeClr>
                  </a:solidFill>
                  <a:latin typeface="+mj-lt"/>
                </a:endParaRPr>
              </a:p>
            </p:txBody>
          </p:sp>
          <p:sp>
            <p:nvSpPr>
              <p:cNvPr id="63" name="Text Placeholder 6">
                <a:extLst>
                  <a:ext uri="{FF2B5EF4-FFF2-40B4-BE49-F238E27FC236}">
                    <a16:creationId xmlns:a16="http://schemas.microsoft.com/office/drawing/2014/main" id="{1AA6F9D2-E7F6-336D-1221-0E1C4AA64547}"/>
                  </a:ext>
                </a:extLst>
              </p:cNvPr>
              <p:cNvSpPr txBox="1">
                <a:spLocks/>
              </p:cNvSpPr>
              <p:nvPr/>
            </p:nvSpPr>
            <p:spPr>
              <a:xfrm>
                <a:off x="6405117" y="950913"/>
                <a:ext cx="2920679" cy="394437"/>
              </a:xfrm>
              <a:prstGeom prst="rect">
                <a:avLst/>
              </a:prstGeom>
              <a:solidFill>
                <a:schemeClr val="accent1"/>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sz="1400" dirty="0">
                    <a:solidFill>
                      <a:schemeClr val="bg1"/>
                    </a:solidFill>
                    <a:latin typeface="+mj-lt"/>
                  </a:rPr>
                  <a:t>Exploration Potential</a:t>
                </a:r>
              </a:p>
            </p:txBody>
          </p:sp>
        </p:grpSp>
        <p:grpSp>
          <p:nvGrpSpPr>
            <p:cNvPr id="59" name="Group 58">
              <a:extLst>
                <a:ext uri="{FF2B5EF4-FFF2-40B4-BE49-F238E27FC236}">
                  <a16:creationId xmlns:a16="http://schemas.microsoft.com/office/drawing/2014/main" id="{FFDD5CB9-61F2-C868-EC95-1B98BAF47689}"/>
                </a:ext>
              </a:extLst>
            </p:cNvPr>
            <p:cNvGrpSpPr/>
            <p:nvPr/>
          </p:nvGrpSpPr>
          <p:grpSpPr>
            <a:xfrm>
              <a:off x="9392156" y="950913"/>
              <a:ext cx="2920680" cy="956280"/>
              <a:chOff x="9392156" y="950913"/>
              <a:chExt cx="2920680" cy="956280"/>
            </a:xfrm>
          </p:grpSpPr>
          <p:sp>
            <p:nvSpPr>
              <p:cNvPr id="60" name="Text Placeholder 6">
                <a:extLst>
                  <a:ext uri="{FF2B5EF4-FFF2-40B4-BE49-F238E27FC236}">
                    <a16:creationId xmlns:a16="http://schemas.microsoft.com/office/drawing/2014/main" id="{433F27A8-2064-15EE-A5B7-293797A4D0BB}"/>
                  </a:ext>
                </a:extLst>
              </p:cNvPr>
              <p:cNvSpPr txBox="1">
                <a:spLocks/>
              </p:cNvSpPr>
              <p:nvPr/>
            </p:nvSpPr>
            <p:spPr>
              <a:xfrm>
                <a:off x="9392156" y="1345350"/>
                <a:ext cx="2920679" cy="561843"/>
              </a:xfrm>
              <a:prstGeom prst="rect">
                <a:avLst/>
              </a:prstGeom>
              <a:solidFill>
                <a:schemeClr val="bg1">
                  <a:lumMod val="95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200" b="1" dirty="0">
                    <a:solidFill>
                      <a:schemeClr val="bg2">
                        <a:lumMod val="25000"/>
                      </a:schemeClr>
                    </a:solidFill>
                    <a:latin typeface="+mj-lt"/>
                  </a:rPr>
                  <a:t>Fully permitted &amp; operating 5.8Mtpa processing plant</a:t>
                </a:r>
              </a:p>
            </p:txBody>
          </p:sp>
          <p:sp>
            <p:nvSpPr>
              <p:cNvPr id="61" name="Text Placeholder 6">
                <a:extLst>
                  <a:ext uri="{FF2B5EF4-FFF2-40B4-BE49-F238E27FC236}">
                    <a16:creationId xmlns:a16="http://schemas.microsoft.com/office/drawing/2014/main" id="{6C6304E5-255E-D88C-2830-E8BB7EB7FBF0}"/>
                  </a:ext>
                </a:extLst>
              </p:cNvPr>
              <p:cNvSpPr txBox="1">
                <a:spLocks/>
              </p:cNvSpPr>
              <p:nvPr/>
            </p:nvSpPr>
            <p:spPr>
              <a:xfrm>
                <a:off x="9392157" y="950913"/>
                <a:ext cx="2920679" cy="394437"/>
              </a:xfrm>
              <a:prstGeom prst="rect">
                <a:avLst/>
              </a:prstGeom>
              <a:solidFill>
                <a:schemeClr val="accent1"/>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sz="1400" dirty="0">
                    <a:solidFill>
                      <a:schemeClr val="bg1"/>
                    </a:solidFill>
                    <a:latin typeface="+mj-lt"/>
                  </a:rPr>
                  <a:t>No Development Risk </a:t>
                </a:r>
              </a:p>
            </p:txBody>
          </p:sp>
        </p:grpSp>
      </p:grpSp>
      <p:sp>
        <p:nvSpPr>
          <p:cNvPr id="66" name="Text Placeholder 6">
            <a:extLst>
              <a:ext uri="{FF2B5EF4-FFF2-40B4-BE49-F238E27FC236}">
                <a16:creationId xmlns:a16="http://schemas.microsoft.com/office/drawing/2014/main" id="{4B6B897A-55AA-19DA-41C7-67E09991F2FC}"/>
              </a:ext>
            </a:extLst>
          </p:cNvPr>
          <p:cNvSpPr txBox="1">
            <a:spLocks/>
          </p:cNvSpPr>
          <p:nvPr/>
        </p:nvSpPr>
        <p:spPr>
          <a:xfrm>
            <a:off x="6405115" y="5075739"/>
            <a:ext cx="5486846" cy="394438"/>
          </a:xfrm>
          <a:prstGeom prst="rect">
            <a:avLst/>
          </a:prstGeom>
          <a:solidFill>
            <a:schemeClr val="accent1"/>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400" b="1" dirty="0">
                <a:solidFill>
                  <a:schemeClr val="bg1"/>
                </a:solidFill>
                <a:latin typeface="+mj-lt"/>
              </a:rPr>
              <a:t>Nkran Stripping ahead of schedule </a:t>
            </a:r>
          </a:p>
        </p:txBody>
      </p:sp>
    </p:spTree>
    <p:custDataLst>
      <p:tags r:id="rId1"/>
    </p:custDataLst>
    <p:extLst>
      <p:ext uri="{BB962C8B-B14F-4D97-AF65-F5344CB8AC3E}">
        <p14:creationId xmlns:p14="http://schemas.microsoft.com/office/powerpoint/2010/main" val="189165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5ABAB-00EB-B74D-FE7C-D162112612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949C93-394D-1987-E1EA-223A0CE208F5}"/>
              </a:ext>
            </a:extLst>
          </p:cNvPr>
          <p:cNvSpPr>
            <a:spLocks noGrp="1"/>
          </p:cNvSpPr>
          <p:nvPr>
            <p:ph type="title"/>
          </p:nvPr>
        </p:nvSpPr>
        <p:spPr/>
        <p:txBody>
          <a:bodyPr>
            <a:normAutofit/>
          </a:bodyPr>
          <a:lstStyle/>
          <a:p>
            <a:r>
              <a:rPr lang="en-US" dirty="0"/>
              <a:t>Q2 Summary: Positive</a:t>
            </a:r>
            <a:r>
              <a:rPr lang="en-US" dirty="0">
                <a:solidFill>
                  <a:srgbClr val="FF0000"/>
                </a:solidFill>
              </a:rPr>
              <a:t> </a:t>
            </a:r>
            <a:r>
              <a:rPr lang="en-US" dirty="0"/>
              <a:t>Momentum </a:t>
            </a:r>
            <a:endParaRPr lang="en-CA" dirty="0"/>
          </a:p>
        </p:txBody>
      </p:sp>
      <p:sp>
        <p:nvSpPr>
          <p:cNvPr id="4" name="Slide Number Placeholder 3">
            <a:extLst>
              <a:ext uri="{FF2B5EF4-FFF2-40B4-BE49-F238E27FC236}">
                <a16:creationId xmlns:a16="http://schemas.microsoft.com/office/drawing/2014/main" id="{92407DDC-102A-42B2-185B-8619D5E9911C}"/>
              </a:ext>
            </a:extLst>
          </p:cNvPr>
          <p:cNvSpPr>
            <a:spLocks noGrp="1"/>
          </p:cNvSpPr>
          <p:nvPr>
            <p:ph type="sldNum" sz="quarter" idx="4"/>
          </p:nvPr>
        </p:nvSpPr>
        <p:spPr/>
        <p:txBody>
          <a:bodyPr/>
          <a:lstStyle/>
          <a:p>
            <a:fld id="{2CD1318A-339D-4485-8E92-07414A5EFABE}" type="slidenum">
              <a:rPr lang="en-CA" smtClean="0"/>
              <a:pPr/>
              <a:t>7</a:t>
            </a:fld>
            <a:endParaRPr lang="en-CA"/>
          </a:p>
        </p:txBody>
      </p:sp>
      <p:sp>
        <p:nvSpPr>
          <p:cNvPr id="3" name="TextBox 2">
            <a:extLst>
              <a:ext uri="{FF2B5EF4-FFF2-40B4-BE49-F238E27FC236}">
                <a16:creationId xmlns:a16="http://schemas.microsoft.com/office/drawing/2014/main" id="{2AFFEAA5-8424-0FAE-B5FA-6F7596C586CB}"/>
              </a:ext>
            </a:extLst>
          </p:cNvPr>
          <p:cNvSpPr txBox="1"/>
          <p:nvPr/>
        </p:nvSpPr>
        <p:spPr>
          <a:xfrm>
            <a:off x="289151" y="5907886"/>
            <a:ext cx="4516582" cy="430887"/>
          </a:xfrm>
          <a:prstGeom prst="rect">
            <a:avLst/>
          </a:prstGeom>
          <a:noFill/>
        </p:spPr>
        <p:txBody>
          <a:bodyPr wrap="square" rtlCol="0">
            <a:spAutoFit/>
          </a:bodyPr>
          <a:lstStyle/>
          <a:p>
            <a:r>
              <a:rPr lang="en-CA" sz="1100" baseline="30000" dirty="0">
                <a:solidFill>
                  <a:schemeClr val="tx2"/>
                </a:solidFill>
              </a:rPr>
              <a:t>(1)</a:t>
            </a:r>
            <a:r>
              <a:rPr lang="en-CA" sz="1100" dirty="0">
                <a:solidFill>
                  <a:schemeClr val="tx2"/>
                </a:solidFill>
              </a:rPr>
              <a:t> </a:t>
            </a:r>
            <a:r>
              <a:rPr lang="en-US" sz="1100" dirty="0">
                <a:solidFill>
                  <a:schemeClr val="tx2"/>
                </a:solidFill>
              </a:rPr>
              <a:t>Refer to Non-IFRS Performance Measures</a:t>
            </a:r>
          </a:p>
          <a:p>
            <a:r>
              <a:rPr lang="en-CA" sz="1100" baseline="30000" dirty="0">
                <a:solidFill>
                  <a:schemeClr val="tx2"/>
                </a:solidFill>
              </a:rPr>
              <a:t>(2)</a:t>
            </a:r>
            <a:r>
              <a:rPr lang="en-CA" sz="1100" dirty="0">
                <a:solidFill>
                  <a:schemeClr val="tx2"/>
                </a:solidFill>
              </a:rPr>
              <a:t> As of June 30, 2025 and March 31, 2025, respectively (unaudited)</a:t>
            </a:r>
          </a:p>
        </p:txBody>
      </p:sp>
      <p:graphicFrame>
        <p:nvGraphicFramePr>
          <p:cNvPr id="7" name="Table 6">
            <a:extLst>
              <a:ext uri="{FF2B5EF4-FFF2-40B4-BE49-F238E27FC236}">
                <a16:creationId xmlns:a16="http://schemas.microsoft.com/office/drawing/2014/main" id="{3B372366-D97D-F34C-0DCA-E040499C1C17}"/>
              </a:ext>
            </a:extLst>
          </p:cNvPr>
          <p:cNvGraphicFramePr>
            <a:graphicFrameLocks noGrp="1"/>
          </p:cNvGraphicFramePr>
          <p:nvPr>
            <p:extLst>
              <p:ext uri="{D42A27DB-BD31-4B8C-83A1-F6EECF244321}">
                <p14:modId xmlns:p14="http://schemas.microsoft.com/office/powerpoint/2010/main" val="891105984"/>
              </p:ext>
            </p:extLst>
          </p:nvPr>
        </p:nvGraphicFramePr>
        <p:xfrm>
          <a:off x="289150" y="728662"/>
          <a:ext cx="7069735" cy="5086914"/>
        </p:xfrm>
        <a:graphic>
          <a:graphicData uri="http://schemas.openxmlformats.org/drawingml/2006/table">
            <a:tbl>
              <a:tblPr firstRow="1" bandRow="1">
                <a:tableStyleId>{5C22544A-7EE6-4342-B048-85BDC9FD1C3A}</a:tableStyleId>
              </a:tblPr>
              <a:tblGrid>
                <a:gridCol w="2508004">
                  <a:extLst>
                    <a:ext uri="{9D8B030D-6E8A-4147-A177-3AD203B41FA5}">
                      <a16:colId xmlns:a16="http://schemas.microsoft.com/office/drawing/2014/main" val="4148210015"/>
                    </a:ext>
                  </a:extLst>
                </a:gridCol>
                <a:gridCol w="1520577">
                  <a:extLst>
                    <a:ext uri="{9D8B030D-6E8A-4147-A177-3AD203B41FA5}">
                      <a16:colId xmlns:a16="http://schemas.microsoft.com/office/drawing/2014/main" val="2677776231"/>
                    </a:ext>
                  </a:extLst>
                </a:gridCol>
                <a:gridCol w="1520577">
                  <a:extLst>
                    <a:ext uri="{9D8B030D-6E8A-4147-A177-3AD203B41FA5}">
                      <a16:colId xmlns:a16="http://schemas.microsoft.com/office/drawing/2014/main" val="4293698638"/>
                    </a:ext>
                  </a:extLst>
                </a:gridCol>
                <a:gridCol w="1520577">
                  <a:extLst>
                    <a:ext uri="{9D8B030D-6E8A-4147-A177-3AD203B41FA5}">
                      <a16:colId xmlns:a16="http://schemas.microsoft.com/office/drawing/2014/main" val="4116472095"/>
                    </a:ext>
                  </a:extLst>
                </a:gridCol>
              </a:tblGrid>
              <a:tr h="410237">
                <a:tc>
                  <a:txBody>
                    <a:bodyPr/>
                    <a:lstStyle/>
                    <a:p>
                      <a:r>
                        <a:rPr lang="en-CA" dirty="0"/>
                        <a:t>Metric</a:t>
                      </a:r>
                    </a:p>
                  </a:txBody>
                  <a:tcPr anchor="b"/>
                </a:tc>
                <a:tc>
                  <a:txBody>
                    <a:bodyPr/>
                    <a:lstStyle/>
                    <a:p>
                      <a:pPr algn="ctr"/>
                      <a:r>
                        <a:rPr lang="en-CA" dirty="0"/>
                        <a:t>Q2 2025</a:t>
                      </a:r>
                      <a:endParaRPr lang="en-CA" baseline="30000" dirty="0"/>
                    </a:p>
                  </a:txBody>
                  <a:tcPr anchor="b"/>
                </a:tc>
                <a:tc>
                  <a:txBody>
                    <a:bodyPr/>
                    <a:lstStyle/>
                    <a:p>
                      <a:pPr algn="ctr"/>
                      <a:r>
                        <a:rPr lang="en-CA" dirty="0"/>
                        <a:t>Q1 2025</a:t>
                      </a:r>
                      <a:endParaRPr lang="en-CA" baseline="30000" dirty="0"/>
                    </a:p>
                  </a:txBody>
                  <a:tcPr anchor="b"/>
                </a:tc>
                <a:tc>
                  <a:txBody>
                    <a:bodyPr/>
                    <a:lstStyle/>
                    <a:p>
                      <a:pPr algn="ctr"/>
                      <a:r>
                        <a:rPr lang="en-CA" dirty="0"/>
                        <a:t>Change</a:t>
                      </a:r>
                    </a:p>
                  </a:txBody>
                  <a:tcPr anchor="b"/>
                </a:tc>
                <a:extLst>
                  <a:ext uri="{0D108BD9-81ED-4DB2-BD59-A6C34878D82A}">
                    <a16:rowId xmlns:a16="http://schemas.microsoft.com/office/drawing/2014/main" val="3251614421"/>
                  </a:ext>
                </a:extLst>
              </a:tr>
              <a:tr h="443500">
                <a:tc>
                  <a:txBody>
                    <a:bodyPr/>
                    <a:lstStyle/>
                    <a:p>
                      <a:r>
                        <a:rPr lang="en-CA" dirty="0">
                          <a:solidFill>
                            <a:schemeClr val="bg2">
                              <a:lumMod val="25000"/>
                            </a:schemeClr>
                          </a:solidFill>
                        </a:rPr>
                        <a:t>Lost-time injuries</a:t>
                      </a:r>
                    </a:p>
                  </a:txBody>
                  <a:tcPr anchor="ctr"/>
                </a:tc>
                <a:tc>
                  <a:txBody>
                    <a:bodyPr/>
                    <a:lstStyle/>
                    <a:p>
                      <a:pPr algn="r"/>
                      <a:r>
                        <a:rPr lang="en-CA" dirty="0">
                          <a:solidFill>
                            <a:schemeClr val="bg2">
                              <a:lumMod val="25000"/>
                            </a:schemeClr>
                          </a:solidFill>
                        </a:rPr>
                        <a:t>Nil</a:t>
                      </a:r>
                    </a:p>
                  </a:txBody>
                  <a:tcPr anchor="ctr"/>
                </a:tc>
                <a:tc>
                  <a:txBody>
                    <a:bodyPr/>
                    <a:lstStyle/>
                    <a:p>
                      <a:pPr algn="r"/>
                      <a:r>
                        <a:rPr lang="en-CA" dirty="0">
                          <a:solidFill>
                            <a:schemeClr val="bg2">
                              <a:lumMod val="25000"/>
                            </a:schemeClr>
                          </a:solidFill>
                        </a:rPr>
                        <a:t>2</a:t>
                      </a:r>
                    </a:p>
                  </a:txBody>
                  <a:tcPr anchor="ctr"/>
                </a:tc>
                <a:tc>
                  <a:txBody>
                    <a:bodyPr/>
                    <a:lstStyle/>
                    <a:p>
                      <a:pPr algn="ctr"/>
                      <a:r>
                        <a:rPr lang="en-CA" dirty="0">
                          <a:solidFill>
                            <a:schemeClr val="bg2">
                              <a:lumMod val="25000"/>
                            </a:schemeClr>
                          </a:solidFill>
                        </a:rPr>
                        <a:t>-100%</a:t>
                      </a:r>
                    </a:p>
                  </a:txBody>
                  <a:tcPr anchor="ctr"/>
                </a:tc>
                <a:extLst>
                  <a:ext uri="{0D108BD9-81ED-4DB2-BD59-A6C34878D82A}">
                    <a16:rowId xmlns:a16="http://schemas.microsoft.com/office/drawing/2014/main" val="1477957022"/>
                  </a:ext>
                </a:extLst>
              </a:tr>
              <a:tr h="427226">
                <a:tc>
                  <a:txBody>
                    <a:bodyPr/>
                    <a:lstStyle/>
                    <a:p>
                      <a:r>
                        <a:rPr lang="en-CA" dirty="0">
                          <a:solidFill>
                            <a:schemeClr val="bg2">
                              <a:lumMod val="25000"/>
                            </a:schemeClr>
                          </a:solidFill>
                        </a:rPr>
                        <a:t>Total recordable injuries</a:t>
                      </a:r>
                    </a:p>
                  </a:txBody>
                  <a:tcPr anchor="ctr"/>
                </a:tc>
                <a:tc>
                  <a:txBody>
                    <a:bodyPr/>
                    <a:lstStyle/>
                    <a:p>
                      <a:pPr algn="r"/>
                      <a:r>
                        <a:rPr lang="en-CA" dirty="0">
                          <a:solidFill>
                            <a:schemeClr val="bg2">
                              <a:lumMod val="25000"/>
                            </a:schemeClr>
                          </a:solidFill>
                        </a:rPr>
                        <a:t>Nil</a:t>
                      </a:r>
                    </a:p>
                  </a:txBody>
                  <a:tcPr anchor="ctr"/>
                </a:tc>
                <a:tc>
                  <a:txBody>
                    <a:bodyPr/>
                    <a:lstStyle/>
                    <a:p>
                      <a:pPr algn="r"/>
                      <a:r>
                        <a:rPr lang="en-CA" dirty="0">
                          <a:solidFill>
                            <a:schemeClr val="bg2">
                              <a:lumMod val="25000"/>
                            </a:schemeClr>
                          </a:solidFill>
                        </a:rPr>
                        <a:t>3</a:t>
                      </a:r>
                    </a:p>
                  </a:txBody>
                  <a:tcPr anchor="ctr"/>
                </a:tc>
                <a:tc>
                  <a:txBody>
                    <a:bodyPr/>
                    <a:lstStyle/>
                    <a:p>
                      <a:pPr algn="ctr"/>
                      <a:r>
                        <a:rPr lang="en-CA" dirty="0">
                          <a:solidFill>
                            <a:schemeClr val="bg2">
                              <a:lumMod val="25000"/>
                            </a:schemeClr>
                          </a:solidFill>
                        </a:rPr>
                        <a:t>-100%</a:t>
                      </a:r>
                    </a:p>
                  </a:txBody>
                  <a:tcPr anchor="ctr"/>
                </a:tc>
                <a:extLst>
                  <a:ext uri="{0D108BD9-81ED-4DB2-BD59-A6C34878D82A}">
                    <a16:rowId xmlns:a16="http://schemas.microsoft.com/office/drawing/2014/main" val="378186958"/>
                  </a:ext>
                </a:extLst>
              </a:tr>
              <a:tr h="446442">
                <a:tc>
                  <a:txBody>
                    <a:bodyPr/>
                    <a:lstStyle/>
                    <a:p>
                      <a:r>
                        <a:rPr lang="en-CA" dirty="0">
                          <a:solidFill>
                            <a:schemeClr val="bg2">
                              <a:lumMod val="25000"/>
                            </a:schemeClr>
                          </a:solidFill>
                        </a:rPr>
                        <a:t>Gold produced (oz)</a:t>
                      </a:r>
                    </a:p>
                  </a:txBody>
                  <a:tcPr anchor="ctr"/>
                </a:tc>
                <a:tc>
                  <a:txBody>
                    <a:bodyPr/>
                    <a:lstStyle/>
                    <a:p>
                      <a:pPr algn="r"/>
                      <a:r>
                        <a:rPr lang="en-CA" dirty="0">
                          <a:solidFill>
                            <a:schemeClr val="bg2">
                              <a:lumMod val="25000"/>
                            </a:schemeClr>
                          </a:solidFill>
                        </a:rPr>
                        <a:t>30,350</a:t>
                      </a:r>
                    </a:p>
                  </a:txBody>
                  <a:tcPr anchor="ctr"/>
                </a:tc>
                <a:tc>
                  <a:txBody>
                    <a:bodyPr/>
                    <a:lstStyle/>
                    <a:p>
                      <a:pPr algn="r"/>
                      <a:r>
                        <a:rPr lang="en-CA" dirty="0">
                          <a:solidFill>
                            <a:schemeClr val="bg2">
                              <a:lumMod val="25000"/>
                            </a:schemeClr>
                          </a:solidFill>
                        </a:rPr>
                        <a:t>20,734</a:t>
                      </a:r>
                    </a:p>
                  </a:txBody>
                  <a:tcPr anchor="ctr"/>
                </a:tc>
                <a:tc>
                  <a:txBody>
                    <a:bodyPr/>
                    <a:lstStyle/>
                    <a:p>
                      <a:pPr algn="ctr"/>
                      <a:r>
                        <a:rPr lang="en-CA" dirty="0">
                          <a:solidFill>
                            <a:schemeClr val="bg2">
                              <a:lumMod val="25000"/>
                            </a:schemeClr>
                          </a:solidFill>
                        </a:rPr>
                        <a:t>+46%</a:t>
                      </a:r>
                    </a:p>
                  </a:txBody>
                  <a:tcPr anchor="ctr"/>
                </a:tc>
                <a:extLst>
                  <a:ext uri="{0D108BD9-81ED-4DB2-BD59-A6C34878D82A}">
                    <a16:rowId xmlns:a16="http://schemas.microsoft.com/office/drawing/2014/main" val="2315879018"/>
                  </a:ext>
                </a:extLst>
              </a:tr>
              <a:tr h="654423">
                <a:tc>
                  <a:txBody>
                    <a:bodyPr/>
                    <a:lstStyle/>
                    <a:p>
                      <a:pPr marL="0" algn="l" defTabSz="914400" rtl="0" eaLnBrk="1" latinLnBrk="0" hangingPunct="1"/>
                      <a:r>
                        <a:rPr lang="en-CA" sz="1800" kern="1200" dirty="0">
                          <a:solidFill>
                            <a:schemeClr val="bg2">
                              <a:lumMod val="25000"/>
                            </a:schemeClr>
                          </a:solidFill>
                          <a:latin typeface="+mn-lt"/>
                          <a:ea typeface="+mn-ea"/>
                          <a:cs typeface="+mn-cs"/>
                        </a:rPr>
                        <a:t>Avg realized gold price ($/oz)</a:t>
                      </a:r>
                    </a:p>
                  </a:txBody>
                  <a:tcPr anchor="ctr"/>
                </a:tc>
                <a:tc>
                  <a:txBody>
                    <a:bodyPr/>
                    <a:lstStyle/>
                    <a:p>
                      <a:pPr marL="0" algn="r" defTabSz="914400" rtl="0" eaLnBrk="1" latinLnBrk="0" hangingPunct="1"/>
                      <a:r>
                        <a:rPr lang="en-CA" sz="1800" kern="1200" dirty="0">
                          <a:solidFill>
                            <a:schemeClr val="bg2">
                              <a:lumMod val="25000"/>
                            </a:schemeClr>
                          </a:solidFill>
                          <a:latin typeface="+mn-lt"/>
                          <a:ea typeface="+mn-ea"/>
                          <a:cs typeface="+mn-cs"/>
                        </a:rPr>
                        <a:t>$3,317</a:t>
                      </a:r>
                    </a:p>
                  </a:txBody>
                  <a:tcPr anchor="ctr"/>
                </a:tc>
                <a:tc>
                  <a:txBody>
                    <a:bodyPr/>
                    <a:lstStyle/>
                    <a:p>
                      <a:pPr marL="0" algn="r" defTabSz="914400" rtl="0" eaLnBrk="1" latinLnBrk="0" hangingPunct="1"/>
                      <a:r>
                        <a:rPr lang="en-CA" sz="1800" kern="1200" dirty="0">
                          <a:solidFill>
                            <a:schemeClr val="bg2">
                              <a:lumMod val="25000"/>
                            </a:schemeClr>
                          </a:solidFill>
                          <a:latin typeface="+mn-lt"/>
                          <a:ea typeface="+mn-ea"/>
                          <a:cs typeface="+mn-cs"/>
                        </a:rPr>
                        <a:t>$2,833</a:t>
                      </a:r>
                    </a:p>
                  </a:txBody>
                  <a:tcPr anchor="ctr"/>
                </a:tc>
                <a:tc>
                  <a:txBody>
                    <a:bodyPr/>
                    <a:lstStyle/>
                    <a:p>
                      <a:pPr marL="0" algn="ctr" defTabSz="914400" rtl="0" eaLnBrk="1" latinLnBrk="0" hangingPunct="1"/>
                      <a:r>
                        <a:rPr lang="en-CA" sz="1800" kern="1200" dirty="0">
                          <a:solidFill>
                            <a:schemeClr val="bg2">
                              <a:lumMod val="25000"/>
                            </a:schemeClr>
                          </a:solidFill>
                          <a:latin typeface="+mn-lt"/>
                          <a:ea typeface="+mn-ea"/>
                          <a:cs typeface="+mn-cs"/>
                        </a:rPr>
                        <a:t>+17%</a:t>
                      </a:r>
                    </a:p>
                  </a:txBody>
                  <a:tcPr anchor="ctr"/>
                </a:tc>
                <a:extLst>
                  <a:ext uri="{0D108BD9-81ED-4DB2-BD59-A6C34878D82A}">
                    <a16:rowId xmlns:a16="http://schemas.microsoft.com/office/drawing/2014/main" val="4051136066"/>
                  </a:ext>
                </a:extLst>
              </a:tr>
              <a:tr h="462074">
                <a:tc>
                  <a:txBody>
                    <a:bodyPr/>
                    <a:lstStyle/>
                    <a:p>
                      <a:pPr marL="0" algn="l" defTabSz="914400" rtl="0" eaLnBrk="1" latinLnBrk="0" hangingPunct="1"/>
                      <a:r>
                        <a:rPr lang="en-CA" sz="1800" kern="1200" dirty="0">
                          <a:solidFill>
                            <a:schemeClr val="bg2">
                              <a:lumMod val="25000"/>
                            </a:schemeClr>
                          </a:solidFill>
                          <a:latin typeface="+mn-lt"/>
                          <a:ea typeface="+mn-ea"/>
                          <a:cs typeface="+mn-cs"/>
                        </a:rPr>
                        <a:t>Revenue ($m)</a:t>
                      </a:r>
                    </a:p>
                  </a:txBody>
                  <a:tcPr anchor="ctr"/>
                </a:tc>
                <a:tc>
                  <a:txBody>
                    <a:bodyPr/>
                    <a:lstStyle/>
                    <a:p>
                      <a:pPr marL="0" algn="r" defTabSz="914400" rtl="0" eaLnBrk="1" latinLnBrk="0" hangingPunct="1"/>
                      <a:r>
                        <a:rPr lang="en-CA" sz="1800" kern="1200" dirty="0">
                          <a:solidFill>
                            <a:schemeClr val="bg2">
                              <a:lumMod val="25000"/>
                            </a:schemeClr>
                          </a:solidFill>
                          <a:latin typeface="+mn-lt"/>
                          <a:ea typeface="+mn-ea"/>
                          <a:cs typeface="+mn-cs"/>
                        </a:rPr>
                        <a:t>$97.3</a:t>
                      </a:r>
                    </a:p>
                  </a:txBody>
                  <a:tcPr anchor="ctr"/>
                </a:tc>
                <a:tc>
                  <a:txBody>
                    <a:bodyPr/>
                    <a:lstStyle/>
                    <a:p>
                      <a:pPr marL="0" algn="r" defTabSz="914400" rtl="0" eaLnBrk="1" latinLnBrk="0" hangingPunct="1"/>
                      <a:r>
                        <a:rPr lang="en-CA" sz="1800" kern="1200" dirty="0">
                          <a:solidFill>
                            <a:schemeClr val="bg2">
                              <a:lumMod val="25000"/>
                            </a:schemeClr>
                          </a:solidFill>
                          <a:latin typeface="+mn-lt"/>
                          <a:ea typeface="+mn-ea"/>
                          <a:cs typeface="+mn-cs"/>
                        </a:rPr>
                        <a:t>$76.6</a:t>
                      </a:r>
                    </a:p>
                  </a:txBody>
                  <a:tcPr anchor="ctr"/>
                </a:tc>
                <a:tc>
                  <a:txBody>
                    <a:bodyPr/>
                    <a:lstStyle/>
                    <a:p>
                      <a:pPr marL="0" algn="ctr" defTabSz="914400" rtl="0" eaLnBrk="1" latinLnBrk="0" hangingPunct="1"/>
                      <a:r>
                        <a:rPr lang="en-CA" sz="1800" kern="1200" dirty="0">
                          <a:solidFill>
                            <a:schemeClr val="bg2">
                              <a:lumMod val="25000"/>
                            </a:schemeClr>
                          </a:solidFill>
                          <a:latin typeface="+mn-lt"/>
                          <a:ea typeface="+mn-ea"/>
                          <a:cs typeface="+mn-cs"/>
                        </a:rPr>
                        <a:t>+27%</a:t>
                      </a:r>
                    </a:p>
                  </a:txBody>
                  <a:tcPr anchor="ctr"/>
                </a:tc>
                <a:extLst>
                  <a:ext uri="{0D108BD9-81ED-4DB2-BD59-A6C34878D82A}">
                    <a16:rowId xmlns:a16="http://schemas.microsoft.com/office/drawing/2014/main" val="2033797189"/>
                  </a:ext>
                </a:extLst>
              </a:tr>
              <a:tr h="663388">
                <a:tc>
                  <a:txBody>
                    <a:bodyPr/>
                    <a:lstStyle/>
                    <a:p>
                      <a:pPr marL="0" algn="l" defTabSz="914400" rtl="0" eaLnBrk="1" latinLnBrk="0" hangingPunct="1"/>
                      <a:r>
                        <a:rPr lang="en-CA" sz="1800" kern="1200" dirty="0">
                          <a:solidFill>
                            <a:schemeClr val="bg2">
                              <a:lumMod val="25000"/>
                            </a:schemeClr>
                          </a:solidFill>
                          <a:latin typeface="+mn-lt"/>
                          <a:ea typeface="+mn-ea"/>
                          <a:cs typeface="+mn-cs"/>
                        </a:rPr>
                        <a:t>Cash flow from operations ($m)</a:t>
                      </a:r>
                    </a:p>
                  </a:txBody>
                  <a:tcPr anchor="ctr"/>
                </a:tc>
                <a:tc>
                  <a:txBody>
                    <a:bodyPr/>
                    <a:lstStyle/>
                    <a:p>
                      <a:pPr marL="0" algn="r" defTabSz="914400" rtl="0" eaLnBrk="1" latinLnBrk="0" hangingPunct="1"/>
                      <a:r>
                        <a:rPr lang="en-CA" sz="1800" kern="1200" dirty="0">
                          <a:solidFill>
                            <a:schemeClr val="bg2">
                              <a:lumMod val="25000"/>
                            </a:schemeClr>
                          </a:solidFill>
                          <a:latin typeface="+mn-lt"/>
                          <a:ea typeface="+mn-ea"/>
                          <a:cs typeface="+mn-cs"/>
                        </a:rPr>
                        <a:t>$35.8</a:t>
                      </a:r>
                    </a:p>
                  </a:txBody>
                  <a:tcPr anchor="ctr"/>
                </a:tc>
                <a:tc>
                  <a:txBody>
                    <a:bodyPr/>
                    <a:lstStyle/>
                    <a:p>
                      <a:pPr marL="0" algn="r" defTabSz="914400" rtl="0" eaLnBrk="1" latinLnBrk="0" hangingPunct="1"/>
                      <a:r>
                        <a:rPr lang="en-CA" sz="1800" kern="1200" dirty="0">
                          <a:solidFill>
                            <a:schemeClr val="bg2">
                              <a:lumMod val="25000"/>
                            </a:schemeClr>
                          </a:solidFill>
                          <a:latin typeface="+mn-lt"/>
                          <a:ea typeface="+mn-ea"/>
                          <a:cs typeface="+mn-cs"/>
                        </a:rPr>
                        <a:t>$25.9</a:t>
                      </a:r>
                    </a:p>
                  </a:txBody>
                  <a:tcPr anchor="ctr"/>
                </a:tc>
                <a:tc>
                  <a:txBody>
                    <a:bodyPr/>
                    <a:lstStyle/>
                    <a:p>
                      <a:pPr marL="0" algn="ctr" defTabSz="914400" rtl="0" eaLnBrk="1" latinLnBrk="0" hangingPunct="1"/>
                      <a:r>
                        <a:rPr lang="en-CA" sz="1800" kern="1200" dirty="0">
                          <a:solidFill>
                            <a:schemeClr val="bg2">
                              <a:lumMod val="25000"/>
                            </a:schemeClr>
                          </a:solidFill>
                          <a:latin typeface="+mn-lt"/>
                          <a:ea typeface="+mn-ea"/>
                          <a:cs typeface="+mn-cs"/>
                        </a:rPr>
                        <a:t>+38%</a:t>
                      </a:r>
                    </a:p>
                  </a:txBody>
                  <a:tcPr anchor="ctr"/>
                </a:tc>
                <a:extLst>
                  <a:ext uri="{0D108BD9-81ED-4DB2-BD59-A6C34878D82A}">
                    <a16:rowId xmlns:a16="http://schemas.microsoft.com/office/drawing/2014/main" val="279466774"/>
                  </a:ext>
                </a:extLst>
              </a:tr>
              <a:tr h="690282">
                <a:tc>
                  <a:txBody>
                    <a:bodyPr/>
                    <a:lstStyle/>
                    <a:p>
                      <a:pPr marL="0" algn="l" defTabSz="914400" rtl="0" eaLnBrk="1" latinLnBrk="0" hangingPunct="1"/>
                      <a:r>
                        <a:rPr lang="en-CA" sz="1800" kern="1200" dirty="0">
                          <a:solidFill>
                            <a:schemeClr val="bg2">
                              <a:lumMod val="25000"/>
                            </a:schemeClr>
                          </a:solidFill>
                          <a:latin typeface="+mn-lt"/>
                          <a:ea typeface="+mn-ea"/>
                          <a:cs typeface="+mn-cs"/>
                        </a:rPr>
                        <a:t>Cash and cash equivalents ($m)</a:t>
                      </a:r>
                      <a:r>
                        <a:rPr lang="en-CA" sz="1800" kern="1200" baseline="30000" dirty="0">
                          <a:solidFill>
                            <a:schemeClr val="bg2">
                              <a:lumMod val="25000"/>
                            </a:schemeClr>
                          </a:solidFill>
                          <a:latin typeface="+mn-lt"/>
                          <a:ea typeface="+mn-ea"/>
                          <a:cs typeface="+mn-cs"/>
                        </a:rPr>
                        <a:t>(2)</a:t>
                      </a:r>
                    </a:p>
                  </a:txBody>
                  <a:tcPr anchor="ctr"/>
                </a:tc>
                <a:tc>
                  <a:txBody>
                    <a:bodyPr/>
                    <a:lstStyle/>
                    <a:p>
                      <a:pPr marL="0" algn="r" defTabSz="914400" rtl="0" eaLnBrk="1" latinLnBrk="0" hangingPunct="1"/>
                      <a:r>
                        <a:rPr lang="en-CA" sz="1800" kern="1200" dirty="0">
                          <a:solidFill>
                            <a:schemeClr val="bg2">
                              <a:lumMod val="25000"/>
                            </a:schemeClr>
                          </a:solidFill>
                          <a:latin typeface="+mn-lt"/>
                          <a:ea typeface="+mn-ea"/>
                          <a:cs typeface="+mn-cs"/>
                        </a:rPr>
                        <a:t>$114.7</a:t>
                      </a:r>
                    </a:p>
                  </a:txBody>
                  <a:tcPr anchor="ctr"/>
                </a:tc>
                <a:tc>
                  <a:txBody>
                    <a:bodyPr/>
                    <a:lstStyle/>
                    <a:p>
                      <a:pPr marL="0" algn="r" defTabSz="914400" rtl="0" eaLnBrk="1" latinLnBrk="0" hangingPunct="1"/>
                      <a:r>
                        <a:rPr lang="en-CA" sz="1800" kern="1200" dirty="0">
                          <a:solidFill>
                            <a:schemeClr val="bg2">
                              <a:lumMod val="25000"/>
                            </a:schemeClr>
                          </a:solidFill>
                          <a:latin typeface="+mn-lt"/>
                          <a:ea typeface="+mn-ea"/>
                          <a:cs typeface="+mn-cs"/>
                        </a:rPr>
                        <a:t>$106.4</a:t>
                      </a:r>
                    </a:p>
                  </a:txBody>
                  <a:tcPr anchor="ctr"/>
                </a:tc>
                <a:tc>
                  <a:txBody>
                    <a:bodyPr/>
                    <a:lstStyle/>
                    <a:p>
                      <a:pPr marL="0" algn="ctr" defTabSz="914400" rtl="0" eaLnBrk="1" latinLnBrk="0" hangingPunct="1"/>
                      <a:r>
                        <a:rPr lang="en-CA" sz="1800" kern="1200" dirty="0">
                          <a:solidFill>
                            <a:schemeClr val="bg2">
                              <a:lumMod val="25000"/>
                            </a:schemeClr>
                          </a:solidFill>
                          <a:latin typeface="+mn-lt"/>
                          <a:ea typeface="+mn-ea"/>
                          <a:cs typeface="+mn-cs"/>
                        </a:rPr>
                        <a:t>+8%</a:t>
                      </a:r>
                    </a:p>
                  </a:txBody>
                  <a:tcPr anchor="ctr"/>
                </a:tc>
                <a:extLst>
                  <a:ext uri="{0D108BD9-81ED-4DB2-BD59-A6C34878D82A}">
                    <a16:rowId xmlns:a16="http://schemas.microsoft.com/office/drawing/2014/main" val="1622017542"/>
                  </a:ext>
                </a:extLst>
              </a:tr>
              <a:tr h="421342">
                <a:tc>
                  <a:txBody>
                    <a:bodyPr/>
                    <a:lstStyle/>
                    <a:p>
                      <a:pPr marL="0" algn="l" defTabSz="914400" rtl="0" eaLnBrk="1" latinLnBrk="0" hangingPunct="1"/>
                      <a:r>
                        <a:rPr lang="en-CA" sz="1800" kern="1200" dirty="0">
                          <a:solidFill>
                            <a:schemeClr val="bg2">
                              <a:lumMod val="25000"/>
                            </a:schemeClr>
                          </a:solidFill>
                          <a:latin typeface="+mn-lt"/>
                          <a:ea typeface="+mn-ea"/>
                          <a:cs typeface="+mn-cs"/>
                        </a:rPr>
                        <a:t>AISC ($/oz sold)</a:t>
                      </a:r>
                      <a:r>
                        <a:rPr lang="en-CA" sz="1800" kern="1200" baseline="30000" dirty="0">
                          <a:solidFill>
                            <a:schemeClr val="bg2">
                              <a:lumMod val="25000"/>
                            </a:schemeClr>
                          </a:solidFill>
                          <a:latin typeface="+mn-lt"/>
                          <a:ea typeface="+mn-ea"/>
                          <a:cs typeface="+mn-cs"/>
                        </a:rPr>
                        <a:t>(1)</a:t>
                      </a:r>
                    </a:p>
                  </a:txBody>
                  <a:tcPr anchor="ctr"/>
                </a:tc>
                <a:tc>
                  <a:txBody>
                    <a:bodyPr/>
                    <a:lstStyle/>
                    <a:p>
                      <a:pPr marL="0" algn="r" defTabSz="914400" rtl="0" eaLnBrk="1" latinLnBrk="0" hangingPunct="1"/>
                      <a:r>
                        <a:rPr lang="en-CA" sz="1800" kern="1200" dirty="0">
                          <a:solidFill>
                            <a:schemeClr val="bg2">
                              <a:lumMod val="25000"/>
                            </a:schemeClr>
                          </a:solidFill>
                          <a:latin typeface="+mn-lt"/>
                          <a:ea typeface="+mn-ea"/>
                          <a:cs typeface="+mn-cs"/>
                        </a:rPr>
                        <a:t>$2,251</a:t>
                      </a:r>
                    </a:p>
                  </a:txBody>
                  <a:tcPr anchor="ctr"/>
                </a:tc>
                <a:tc>
                  <a:txBody>
                    <a:bodyPr/>
                    <a:lstStyle/>
                    <a:p>
                      <a:pPr marL="0" algn="r" defTabSz="914400" rtl="0" eaLnBrk="1" latinLnBrk="0" hangingPunct="1"/>
                      <a:r>
                        <a:rPr lang="en-CA" sz="1800" kern="1200" dirty="0">
                          <a:solidFill>
                            <a:schemeClr val="bg2">
                              <a:lumMod val="25000"/>
                            </a:schemeClr>
                          </a:solidFill>
                          <a:latin typeface="+mn-lt"/>
                          <a:ea typeface="+mn-ea"/>
                          <a:cs typeface="+mn-cs"/>
                        </a:rPr>
                        <a:t>$2,501</a:t>
                      </a:r>
                    </a:p>
                  </a:txBody>
                  <a:tcPr anchor="ctr"/>
                </a:tc>
                <a:tc>
                  <a:txBody>
                    <a:bodyPr/>
                    <a:lstStyle/>
                    <a:p>
                      <a:pPr marL="0" algn="ctr" defTabSz="914400" rtl="0" eaLnBrk="1" latinLnBrk="0" hangingPunct="1"/>
                      <a:r>
                        <a:rPr lang="en-CA" sz="1800" kern="1200" dirty="0">
                          <a:solidFill>
                            <a:schemeClr val="bg2">
                              <a:lumMod val="25000"/>
                            </a:schemeClr>
                          </a:solidFill>
                          <a:latin typeface="+mn-lt"/>
                          <a:ea typeface="+mn-ea"/>
                          <a:cs typeface="+mn-cs"/>
                        </a:rPr>
                        <a:t>-10%</a:t>
                      </a:r>
                    </a:p>
                  </a:txBody>
                  <a:tcPr anchor="ctr"/>
                </a:tc>
                <a:extLst>
                  <a:ext uri="{0D108BD9-81ED-4DB2-BD59-A6C34878D82A}">
                    <a16:rowId xmlns:a16="http://schemas.microsoft.com/office/drawing/2014/main" val="1404644177"/>
                  </a:ext>
                </a:extLst>
              </a:tr>
              <a:tr h="468000">
                <a:tc>
                  <a:txBody>
                    <a:bodyPr/>
                    <a:lstStyle/>
                    <a:p>
                      <a:pPr marL="0" algn="l" defTabSz="914400" rtl="0" eaLnBrk="1" latinLnBrk="0" hangingPunct="1"/>
                      <a:r>
                        <a:rPr lang="en-CA" sz="1800" kern="1200" dirty="0">
                          <a:solidFill>
                            <a:schemeClr val="bg2">
                              <a:lumMod val="25000"/>
                            </a:schemeClr>
                          </a:solidFill>
                          <a:latin typeface="+mn-lt"/>
                          <a:ea typeface="+mn-ea"/>
                          <a:cs typeface="+mn-cs"/>
                        </a:rPr>
                        <a:t>Free Cash Flow ($m)</a:t>
                      </a:r>
                      <a:r>
                        <a:rPr lang="en-CA" sz="1800" kern="1200" baseline="30000" dirty="0">
                          <a:solidFill>
                            <a:schemeClr val="bg2">
                              <a:lumMod val="25000"/>
                            </a:schemeClr>
                          </a:solidFill>
                          <a:latin typeface="+mn-lt"/>
                          <a:ea typeface="+mn-ea"/>
                          <a:cs typeface="+mn-cs"/>
                        </a:rPr>
                        <a:t>(1)</a:t>
                      </a:r>
                    </a:p>
                  </a:txBody>
                  <a:tcPr anchor="ctr"/>
                </a:tc>
                <a:tc>
                  <a:txBody>
                    <a:bodyPr/>
                    <a:lstStyle/>
                    <a:p>
                      <a:pPr marL="0" algn="r" defTabSz="914400" rtl="0" eaLnBrk="1" latinLnBrk="0" hangingPunct="1"/>
                      <a:r>
                        <a:rPr lang="en-CA" sz="1800" kern="1200" dirty="0">
                          <a:solidFill>
                            <a:schemeClr val="bg2">
                              <a:lumMod val="25000"/>
                            </a:schemeClr>
                          </a:solidFill>
                          <a:latin typeface="+mn-lt"/>
                          <a:ea typeface="+mn-ea"/>
                          <a:cs typeface="+mn-cs"/>
                        </a:rPr>
                        <a:t>$5.6</a:t>
                      </a:r>
                    </a:p>
                  </a:txBody>
                  <a:tcPr anchor="ctr"/>
                </a:tc>
                <a:tc>
                  <a:txBody>
                    <a:bodyPr/>
                    <a:lstStyle/>
                    <a:p>
                      <a:pPr marL="0" algn="r" defTabSz="914400" rtl="0" eaLnBrk="1" latinLnBrk="0" hangingPunct="1"/>
                      <a:r>
                        <a:rPr lang="en-CA" sz="1800" kern="1200" dirty="0">
                          <a:solidFill>
                            <a:schemeClr val="bg2">
                              <a:lumMod val="25000"/>
                            </a:schemeClr>
                          </a:solidFill>
                          <a:latin typeface="+mn-lt"/>
                          <a:ea typeface="+mn-ea"/>
                          <a:cs typeface="+mn-cs"/>
                        </a:rPr>
                        <a:t>$0.7</a:t>
                      </a:r>
                    </a:p>
                  </a:txBody>
                  <a:tcPr anchor="ctr"/>
                </a:tc>
                <a:tc>
                  <a:txBody>
                    <a:bodyPr/>
                    <a:lstStyle/>
                    <a:p>
                      <a:pPr marL="0" algn="ctr" defTabSz="914400" rtl="0" eaLnBrk="1" latinLnBrk="0" hangingPunct="1"/>
                      <a:r>
                        <a:rPr lang="en-CA" sz="1800" kern="1200" dirty="0">
                          <a:solidFill>
                            <a:schemeClr val="bg2">
                              <a:lumMod val="25000"/>
                            </a:schemeClr>
                          </a:solidFill>
                          <a:latin typeface="+mn-lt"/>
                          <a:ea typeface="+mn-ea"/>
                          <a:cs typeface="+mn-cs"/>
                        </a:rPr>
                        <a:t>+700%</a:t>
                      </a:r>
                    </a:p>
                  </a:txBody>
                  <a:tcPr anchor="ctr"/>
                </a:tc>
                <a:extLst>
                  <a:ext uri="{0D108BD9-81ED-4DB2-BD59-A6C34878D82A}">
                    <a16:rowId xmlns:a16="http://schemas.microsoft.com/office/drawing/2014/main" val="586177234"/>
                  </a:ext>
                </a:extLst>
              </a:tr>
            </a:tbl>
          </a:graphicData>
        </a:graphic>
      </p:graphicFrame>
      <p:pic>
        <p:nvPicPr>
          <p:cNvPr id="10" name="Graphic 9" descr="Arrow Up with solid fill">
            <a:extLst>
              <a:ext uri="{FF2B5EF4-FFF2-40B4-BE49-F238E27FC236}">
                <a16:creationId xmlns:a16="http://schemas.microsoft.com/office/drawing/2014/main" id="{4229A18A-6024-7C43-61A4-D9ECEF43FF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67399" y="4460158"/>
            <a:ext cx="457199" cy="300319"/>
          </a:xfrm>
          <a:prstGeom prst="rect">
            <a:avLst/>
          </a:prstGeom>
        </p:spPr>
      </p:pic>
      <p:pic>
        <p:nvPicPr>
          <p:cNvPr id="11" name="Graphic 10" descr="Arrow Up with solid fill">
            <a:extLst>
              <a:ext uri="{FF2B5EF4-FFF2-40B4-BE49-F238E27FC236}">
                <a16:creationId xmlns:a16="http://schemas.microsoft.com/office/drawing/2014/main" id="{FF69D890-C5C8-4634-FBB6-A0F708E78A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67399" y="2085373"/>
            <a:ext cx="457199" cy="300319"/>
          </a:xfrm>
          <a:prstGeom prst="rect">
            <a:avLst/>
          </a:prstGeom>
        </p:spPr>
      </p:pic>
      <p:pic>
        <p:nvPicPr>
          <p:cNvPr id="12" name="Graphic 11" descr="Arrow Up with solid fill">
            <a:extLst>
              <a:ext uri="{FF2B5EF4-FFF2-40B4-BE49-F238E27FC236}">
                <a16:creationId xmlns:a16="http://schemas.microsoft.com/office/drawing/2014/main" id="{A9AAA37E-9D1B-1657-4364-B85F632430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67399" y="2633233"/>
            <a:ext cx="457199" cy="300319"/>
          </a:xfrm>
          <a:prstGeom prst="rect">
            <a:avLst/>
          </a:prstGeom>
        </p:spPr>
      </p:pic>
      <p:pic>
        <p:nvPicPr>
          <p:cNvPr id="14" name="Graphic 13" descr="Arrow Up with solid fill">
            <a:extLst>
              <a:ext uri="{FF2B5EF4-FFF2-40B4-BE49-F238E27FC236}">
                <a16:creationId xmlns:a16="http://schemas.microsoft.com/office/drawing/2014/main" id="{CFFC4553-F9B1-CAD6-563D-083EE0931D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67399" y="3198484"/>
            <a:ext cx="457199" cy="300319"/>
          </a:xfrm>
          <a:prstGeom prst="rect">
            <a:avLst/>
          </a:prstGeom>
        </p:spPr>
      </p:pic>
      <p:pic>
        <p:nvPicPr>
          <p:cNvPr id="15" name="Graphic 14" descr="Arrow Up with solid fill">
            <a:extLst>
              <a:ext uri="{FF2B5EF4-FFF2-40B4-BE49-F238E27FC236}">
                <a16:creationId xmlns:a16="http://schemas.microsoft.com/office/drawing/2014/main" id="{DB5E48D1-FDDC-9B95-EC22-ABA6E99D2E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67399" y="3763735"/>
            <a:ext cx="457199" cy="300319"/>
          </a:xfrm>
          <a:prstGeom prst="rect">
            <a:avLst/>
          </a:prstGeom>
        </p:spPr>
      </p:pic>
      <p:pic>
        <p:nvPicPr>
          <p:cNvPr id="16" name="Graphic 15" descr="Arrow Up with solid fill">
            <a:extLst>
              <a:ext uri="{FF2B5EF4-FFF2-40B4-BE49-F238E27FC236}">
                <a16:creationId xmlns:a16="http://schemas.microsoft.com/office/drawing/2014/main" id="{8EEC91C3-E4A3-B42F-DE96-8ED2F9D383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67399" y="5431531"/>
            <a:ext cx="457199" cy="300319"/>
          </a:xfrm>
          <a:prstGeom prst="rect">
            <a:avLst/>
          </a:prstGeom>
        </p:spPr>
      </p:pic>
      <p:pic>
        <p:nvPicPr>
          <p:cNvPr id="18" name="Graphic 17" descr="Arrow Down with solid fill">
            <a:extLst>
              <a:ext uri="{FF2B5EF4-FFF2-40B4-BE49-F238E27FC236}">
                <a16:creationId xmlns:a16="http://schemas.microsoft.com/office/drawing/2014/main" id="{E1509728-4E85-5FE2-68F3-DD0B31ACAF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34209" y="5006421"/>
            <a:ext cx="523581" cy="300319"/>
          </a:xfrm>
          <a:prstGeom prst="rect">
            <a:avLst/>
          </a:prstGeom>
        </p:spPr>
      </p:pic>
      <p:pic>
        <p:nvPicPr>
          <p:cNvPr id="6" name="Graphic 5" descr="Arrow Down with solid fill">
            <a:extLst>
              <a:ext uri="{FF2B5EF4-FFF2-40B4-BE49-F238E27FC236}">
                <a16:creationId xmlns:a16="http://schemas.microsoft.com/office/drawing/2014/main" id="{7B2DA4F3-73CA-25A5-78E0-288F09423A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34209" y="1652588"/>
            <a:ext cx="523581" cy="300319"/>
          </a:xfrm>
          <a:prstGeom prst="rect">
            <a:avLst/>
          </a:prstGeom>
        </p:spPr>
      </p:pic>
      <p:pic>
        <p:nvPicPr>
          <p:cNvPr id="8" name="Graphic 7" descr="Arrow Down with solid fill">
            <a:extLst>
              <a:ext uri="{FF2B5EF4-FFF2-40B4-BE49-F238E27FC236}">
                <a16:creationId xmlns:a16="http://schemas.microsoft.com/office/drawing/2014/main" id="{39EB3629-4F07-9A06-9979-19537F2E05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34209" y="1204613"/>
            <a:ext cx="523581" cy="300319"/>
          </a:xfrm>
          <a:prstGeom prst="rect">
            <a:avLst/>
          </a:prstGeom>
        </p:spPr>
      </p:pic>
      <p:pic>
        <p:nvPicPr>
          <p:cNvPr id="17" name="Picture 16" descr="A conveyor belt with rocks on it&#10;&#10;AI-generated content may be incorrect.">
            <a:extLst>
              <a:ext uri="{FF2B5EF4-FFF2-40B4-BE49-F238E27FC236}">
                <a16:creationId xmlns:a16="http://schemas.microsoft.com/office/drawing/2014/main" id="{3CCA4F61-2121-B38C-F239-C74A9BD0368D}"/>
              </a:ext>
            </a:extLst>
          </p:cNvPr>
          <p:cNvPicPr>
            <a:picLocks noChangeAspect="1"/>
          </p:cNvPicPr>
          <p:nvPr/>
        </p:nvPicPr>
        <p:blipFill>
          <a:blip r:embed="rId6" cstate="print">
            <a:extLst>
              <a:ext uri="{28A0092B-C50C-407E-A947-70E740481C1C}">
                <a14:useLocalDpi xmlns:a14="http://schemas.microsoft.com/office/drawing/2010/main" val="0"/>
              </a:ext>
            </a:extLst>
          </a:blip>
          <a:srcRect t="8097" r="25150" b="15885"/>
          <a:stretch>
            <a:fillRect/>
          </a:stretch>
        </p:blipFill>
        <p:spPr>
          <a:xfrm>
            <a:off x="7684531" y="2275935"/>
            <a:ext cx="1946335" cy="3275917"/>
          </a:xfrm>
          <a:prstGeom prst="rect">
            <a:avLst/>
          </a:prstGeom>
        </p:spPr>
      </p:pic>
      <p:pic>
        <p:nvPicPr>
          <p:cNvPr id="19" name="Picture 18" descr="A conveyor belt with rocks on it&#10;&#10;AI-generated content may be incorrect.">
            <a:extLst>
              <a:ext uri="{FF2B5EF4-FFF2-40B4-BE49-F238E27FC236}">
                <a16:creationId xmlns:a16="http://schemas.microsoft.com/office/drawing/2014/main" id="{344790DB-3605-C47B-6E50-6FF0C7BED431}"/>
              </a:ext>
            </a:extLst>
          </p:cNvPr>
          <p:cNvPicPr>
            <a:picLocks noChangeAspect="1"/>
          </p:cNvPicPr>
          <p:nvPr/>
        </p:nvPicPr>
        <p:blipFill>
          <a:blip r:embed="rId7" cstate="print">
            <a:extLst>
              <a:ext uri="{28A0092B-C50C-407E-A947-70E740481C1C}">
                <a14:useLocalDpi xmlns:a14="http://schemas.microsoft.com/office/drawing/2010/main" val="0"/>
              </a:ext>
            </a:extLst>
          </a:blip>
          <a:srcRect l="-663" t="-401" r="25813" b="29140"/>
          <a:stretch>
            <a:fillRect/>
          </a:stretch>
        </p:blipFill>
        <p:spPr>
          <a:xfrm>
            <a:off x="9840015" y="2269750"/>
            <a:ext cx="1946335" cy="3275916"/>
          </a:xfrm>
          <a:prstGeom prst="rect">
            <a:avLst/>
          </a:prstGeom>
        </p:spPr>
      </p:pic>
      <p:sp>
        <p:nvSpPr>
          <p:cNvPr id="5" name="TextBox 4">
            <a:extLst>
              <a:ext uri="{FF2B5EF4-FFF2-40B4-BE49-F238E27FC236}">
                <a16:creationId xmlns:a16="http://schemas.microsoft.com/office/drawing/2014/main" id="{71414053-9402-0110-237C-26161F1AA164}"/>
              </a:ext>
            </a:extLst>
          </p:cNvPr>
          <p:cNvSpPr txBox="1"/>
          <p:nvPr/>
        </p:nvSpPr>
        <p:spPr>
          <a:xfrm>
            <a:off x="7843792" y="1413796"/>
            <a:ext cx="3888907" cy="646331"/>
          </a:xfrm>
          <a:prstGeom prst="rect">
            <a:avLst/>
          </a:prstGeom>
          <a:noFill/>
        </p:spPr>
        <p:txBody>
          <a:bodyPr wrap="square" rtlCol="0">
            <a:spAutoFit/>
          </a:bodyPr>
          <a:lstStyle/>
          <a:p>
            <a:pPr marL="285750" indent="-285750">
              <a:buFontTx/>
              <a:buChar char="-"/>
            </a:pPr>
            <a:r>
              <a:rPr lang="en-CA" dirty="0"/>
              <a:t>On time </a:t>
            </a:r>
          </a:p>
          <a:p>
            <a:pPr marL="285750" indent="-285750">
              <a:buFontTx/>
              <a:buChar char="-"/>
            </a:pPr>
            <a:r>
              <a:rPr lang="en-CA" dirty="0"/>
              <a:t>Below budget </a:t>
            </a:r>
          </a:p>
        </p:txBody>
      </p:sp>
      <p:sp>
        <p:nvSpPr>
          <p:cNvPr id="9" name="Text Placeholder 6">
            <a:extLst>
              <a:ext uri="{FF2B5EF4-FFF2-40B4-BE49-F238E27FC236}">
                <a16:creationId xmlns:a16="http://schemas.microsoft.com/office/drawing/2014/main" id="{AB3C782B-F447-71E9-3F71-768A5592E50C}"/>
              </a:ext>
            </a:extLst>
          </p:cNvPr>
          <p:cNvSpPr txBox="1">
            <a:spLocks/>
          </p:cNvSpPr>
          <p:nvPr/>
        </p:nvSpPr>
        <p:spPr>
          <a:xfrm>
            <a:off x="7684531" y="1007394"/>
            <a:ext cx="4207430" cy="394438"/>
          </a:xfrm>
          <a:prstGeom prst="rect">
            <a:avLst/>
          </a:prstGeom>
          <a:solidFill>
            <a:schemeClr val="accent1"/>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400" b="1" dirty="0">
                <a:solidFill>
                  <a:schemeClr val="bg1"/>
                </a:solidFill>
                <a:latin typeface="+mj-lt"/>
              </a:rPr>
              <a:t>Secondary Crusher Commissioned</a:t>
            </a:r>
          </a:p>
        </p:txBody>
      </p:sp>
    </p:spTree>
    <p:extLst>
      <p:ext uri="{BB962C8B-B14F-4D97-AF65-F5344CB8AC3E}">
        <p14:creationId xmlns:p14="http://schemas.microsoft.com/office/powerpoint/2010/main" val="332420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B85C6-B7EE-0C04-46FD-0E16E09B4B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C535E5-6D38-26AE-F9D7-CBCB204935AA}"/>
              </a:ext>
            </a:extLst>
          </p:cNvPr>
          <p:cNvSpPr>
            <a:spLocks noGrp="1"/>
          </p:cNvSpPr>
          <p:nvPr>
            <p:ph type="title"/>
          </p:nvPr>
        </p:nvSpPr>
        <p:spPr>
          <a:xfrm>
            <a:off x="300038" y="258011"/>
            <a:ext cx="7058848" cy="470652"/>
          </a:xfrm>
        </p:spPr>
        <p:txBody>
          <a:bodyPr/>
          <a:lstStyle/>
          <a:p>
            <a:r>
              <a:rPr lang="en-US" dirty="0"/>
              <a:t>Maintaining Strong Cash Balance – No Debt</a:t>
            </a:r>
            <a:endParaRPr lang="en-CA" dirty="0"/>
          </a:p>
        </p:txBody>
      </p:sp>
      <p:sp>
        <p:nvSpPr>
          <p:cNvPr id="4" name="Slide Number Placeholder 3">
            <a:extLst>
              <a:ext uri="{FF2B5EF4-FFF2-40B4-BE49-F238E27FC236}">
                <a16:creationId xmlns:a16="http://schemas.microsoft.com/office/drawing/2014/main" id="{8E0A5564-C035-E8D2-E3B7-8491F194DA9A}"/>
              </a:ext>
            </a:extLst>
          </p:cNvPr>
          <p:cNvSpPr>
            <a:spLocks noGrp="1"/>
          </p:cNvSpPr>
          <p:nvPr>
            <p:ph type="sldNum" sz="quarter" idx="4"/>
          </p:nvPr>
        </p:nvSpPr>
        <p:spPr>
          <a:xfrm>
            <a:off x="300038" y="6498448"/>
            <a:ext cx="309562" cy="203082"/>
          </a:xfrm>
        </p:spPr>
        <p:txBody>
          <a:bodyPr/>
          <a:lstStyle/>
          <a:p>
            <a:fld id="{2CD1318A-339D-4485-8E92-07414A5EFABE}" type="slidenum">
              <a:rPr lang="en-CA" smtClean="0"/>
              <a:pPr/>
              <a:t>8</a:t>
            </a:fld>
            <a:endParaRPr lang="en-CA"/>
          </a:p>
        </p:txBody>
      </p:sp>
      <p:sp>
        <p:nvSpPr>
          <p:cNvPr id="3" name="Text Placeholder 6">
            <a:extLst>
              <a:ext uri="{FF2B5EF4-FFF2-40B4-BE49-F238E27FC236}">
                <a16:creationId xmlns:a16="http://schemas.microsoft.com/office/drawing/2014/main" id="{D394545F-C03D-734C-61B3-ECE3F0ED18EF}"/>
              </a:ext>
            </a:extLst>
          </p:cNvPr>
          <p:cNvSpPr txBox="1">
            <a:spLocks/>
          </p:cNvSpPr>
          <p:nvPr/>
        </p:nvSpPr>
        <p:spPr>
          <a:xfrm>
            <a:off x="859604" y="6254778"/>
            <a:ext cx="3080800" cy="452354"/>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000" dirty="0">
                <a:solidFill>
                  <a:schemeClr val="bg1">
                    <a:lumMod val="65000"/>
                  </a:schemeClr>
                </a:solidFill>
                <a:latin typeface="+mj-lt"/>
              </a:rPr>
              <a:t>*cash unaudited @ Q3 24, Q1 25, Q2 25</a:t>
            </a:r>
          </a:p>
          <a:p>
            <a:pPr algn="l"/>
            <a:r>
              <a:rPr lang="en-US" sz="1000" dirty="0">
                <a:solidFill>
                  <a:schemeClr val="bg1">
                    <a:lumMod val="65000"/>
                  </a:schemeClr>
                </a:solidFill>
                <a:latin typeface="+mj-lt"/>
              </a:rPr>
              <a:t>**non-IFRS measure</a:t>
            </a:r>
          </a:p>
        </p:txBody>
      </p:sp>
      <p:graphicFrame>
        <p:nvGraphicFramePr>
          <p:cNvPr id="9" name="Chart 8">
            <a:extLst>
              <a:ext uri="{FF2B5EF4-FFF2-40B4-BE49-F238E27FC236}">
                <a16:creationId xmlns:a16="http://schemas.microsoft.com/office/drawing/2014/main" id="{E57F055D-6812-9446-C32B-2C6DFFCA96F8}"/>
              </a:ext>
            </a:extLst>
          </p:cNvPr>
          <p:cNvGraphicFramePr>
            <a:graphicFrameLocks/>
          </p:cNvGraphicFramePr>
          <p:nvPr>
            <p:extLst>
              <p:ext uri="{D42A27DB-BD31-4B8C-83A1-F6EECF244321}">
                <p14:modId xmlns:p14="http://schemas.microsoft.com/office/powerpoint/2010/main" val="1409200598"/>
              </p:ext>
            </p:extLst>
          </p:nvPr>
        </p:nvGraphicFramePr>
        <p:xfrm>
          <a:off x="791852" y="728664"/>
          <a:ext cx="10652288" cy="5276210"/>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24748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AC494-B173-A942-4DE6-C9D0E0820B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831D30-EE69-8E42-16C2-1023348FFE10}"/>
              </a:ext>
            </a:extLst>
          </p:cNvPr>
          <p:cNvSpPr>
            <a:spLocks noGrp="1"/>
          </p:cNvSpPr>
          <p:nvPr>
            <p:ph type="title"/>
          </p:nvPr>
        </p:nvSpPr>
        <p:spPr>
          <a:xfrm>
            <a:off x="300038" y="258011"/>
            <a:ext cx="11591924" cy="470652"/>
          </a:xfrm>
        </p:spPr>
        <p:txBody>
          <a:bodyPr/>
          <a:lstStyle/>
          <a:p>
            <a:r>
              <a:rPr lang="en-CA" dirty="0"/>
              <a:t>Q2 2025 Exploration Update</a:t>
            </a:r>
          </a:p>
        </p:txBody>
      </p:sp>
      <p:sp>
        <p:nvSpPr>
          <p:cNvPr id="5" name="Slide Number Placeholder 4">
            <a:extLst>
              <a:ext uri="{FF2B5EF4-FFF2-40B4-BE49-F238E27FC236}">
                <a16:creationId xmlns:a16="http://schemas.microsoft.com/office/drawing/2014/main" id="{11AF025C-6A31-B72E-CE4E-FD3863E3E5BE}"/>
              </a:ext>
            </a:extLst>
          </p:cNvPr>
          <p:cNvSpPr>
            <a:spLocks noGrp="1"/>
          </p:cNvSpPr>
          <p:nvPr>
            <p:ph type="sldNum" sz="quarter" idx="4"/>
          </p:nvPr>
        </p:nvSpPr>
        <p:spPr>
          <a:xfrm>
            <a:off x="300038" y="6498448"/>
            <a:ext cx="309562" cy="20308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CD1318A-339D-4485-8E92-07414A5EFABE}" type="slidenum">
              <a:rPr kumimoji="0" lang="en-CA" sz="800" b="1" i="0" u="none" strike="noStrike" kern="1200" cap="none" spc="0" normalizeH="0" baseline="0" noProof="0" smtClean="0">
                <a:ln>
                  <a:noFill/>
                </a:ln>
                <a:solidFill>
                  <a:prstClr val="white"/>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CA" sz="800" b="1" i="0" u="none" strike="noStrike" kern="1200" cap="none" spc="0" normalizeH="0" baseline="0" noProof="0">
              <a:ln>
                <a:noFill/>
              </a:ln>
              <a:solidFill>
                <a:prstClr val="white"/>
              </a:solidFill>
              <a:effectLst/>
              <a:uLnTx/>
              <a:uFillTx/>
              <a:latin typeface="Century Gothic"/>
              <a:ea typeface="+mn-ea"/>
              <a:cs typeface="+mn-cs"/>
            </a:endParaRPr>
          </a:p>
        </p:txBody>
      </p:sp>
      <p:sp>
        <p:nvSpPr>
          <p:cNvPr id="46" name="Text Placeholder 7">
            <a:extLst>
              <a:ext uri="{FF2B5EF4-FFF2-40B4-BE49-F238E27FC236}">
                <a16:creationId xmlns:a16="http://schemas.microsoft.com/office/drawing/2014/main" id="{589CD926-B156-5167-DD7F-F8E54FE9F7BF}"/>
              </a:ext>
            </a:extLst>
          </p:cNvPr>
          <p:cNvSpPr txBox="1">
            <a:spLocks/>
          </p:cNvSpPr>
          <p:nvPr/>
        </p:nvSpPr>
        <p:spPr>
          <a:xfrm>
            <a:off x="269972" y="807379"/>
            <a:ext cx="6546227" cy="3511643"/>
          </a:xfrm>
          <a:prstGeom prst="rect">
            <a:avLst/>
          </a:prstGeom>
        </p:spPr>
        <p:txBody>
          <a:bodyPr vert="horz" lIns="91440" tIns="45720" rIns="91440" bIns="45720" rtlCol="0" anchor="t">
            <a:noAutofit/>
          </a:bodyPr>
          <a:lstStyle>
            <a:lvl1pPr marL="285750" indent="-285750" algn="l" defTabSz="914400" rtl="0" eaLnBrk="1" latinLnBrk="0" hangingPunct="1">
              <a:lnSpc>
                <a:spcPct val="100000"/>
              </a:lnSpc>
              <a:spcBef>
                <a:spcPts val="1000"/>
              </a:spcBef>
              <a:spcAft>
                <a:spcPts val="0"/>
              </a:spcAft>
              <a:buClr>
                <a:schemeClr val="accent1"/>
              </a:buClr>
              <a:buFont typeface="Wingdings" pitchFamily="2" charset="2"/>
              <a:buChar char="§"/>
              <a:defRPr sz="1800" kern="1200">
                <a:solidFill>
                  <a:schemeClr val="tx2"/>
                </a:solidFill>
                <a:latin typeface="+mn-lt"/>
                <a:ea typeface="+mn-ea"/>
                <a:cs typeface="+mn-cs"/>
              </a:defRPr>
            </a:lvl1pPr>
            <a:lvl2pPr marL="628650" indent="-17145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1" indent="-285750" algn="just" defTabSz="914400" rtl="0" eaLnBrk="1" fontAlgn="auto" latinLnBrk="0" hangingPunct="1">
              <a:lnSpc>
                <a:spcPct val="90000"/>
              </a:lnSpc>
              <a:spcBef>
                <a:spcPts val="600"/>
              </a:spcBef>
              <a:spcAft>
                <a:spcPts val="400"/>
              </a:spcAft>
              <a:buClr>
                <a:srgbClr val="075384"/>
              </a:buClr>
              <a:buSzTx/>
              <a:buFont typeface="Wingdings" pitchFamily="2" charset="2"/>
              <a:buChar char="§"/>
              <a:tabLst/>
              <a:defRPr/>
            </a:pPr>
            <a:r>
              <a:rPr lang="en-US" sz="1800" dirty="0">
                <a:solidFill>
                  <a:srgbClr val="231F20"/>
                </a:solidFill>
                <a:latin typeface="Calibri"/>
              </a:rPr>
              <a:t>AGM holds 476 km</a:t>
            </a:r>
            <a:r>
              <a:rPr lang="en-US" sz="1800" baseline="30000" dirty="0">
                <a:solidFill>
                  <a:srgbClr val="231F20"/>
                </a:solidFill>
                <a:latin typeface="Calibri"/>
              </a:rPr>
              <a:t>2</a:t>
            </a:r>
            <a:r>
              <a:rPr lang="en-US" sz="1800" dirty="0">
                <a:solidFill>
                  <a:srgbClr val="231F20"/>
                </a:solidFill>
                <a:latin typeface="Calibri"/>
              </a:rPr>
              <a:t> of under explored tenements</a:t>
            </a:r>
            <a:endParaRPr kumimoji="0" lang="en-US" sz="1800" b="0" i="0" u="none" strike="noStrike" kern="1200" cap="none" spc="0" normalizeH="0" baseline="0" noProof="0" dirty="0">
              <a:ln>
                <a:noFill/>
              </a:ln>
              <a:solidFill>
                <a:srgbClr val="231F20"/>
              </a:solidFill>
              <a:effectLst/>
              <a:uLnTx/>
              <a:uFillTx/>
              <a:latin typeface="Calibri"/>
              <a:ea typeface="+mn-ea"/>
              <a:cs typeface="+mn-cs"/>
            </a:endParaRPr>
          </a:p>
          <a:p>
            <a:pPr marL="285750" marR="0" lvl="1" indent="-285750" algn="just" defTabSz="914400" rtl="0" eaLnBrk="1" fontAlgn="auto" latinLnBrk="0" hangingPunct="1">
              <a:lnSpc>
                <a:spcPct val="90000"/>
              </a:lnSpc>
              <a:spcBef>
                <a:spcPts val="600"/>
              </a:spcBef>
              <a:spcAft>
                <a:spcPts val="400"/>
              </a:spcAft>
              <a:buClr>
                <a:srgbClr val="075384"/>
              </a:buClr>
              <a:buSzTx/>
              <a:buFont typeface="Wingdings" pitchFamily="2" charset="2"/>
              <a:buChar char="§"/>
              <a:tabLst/>
              <a:defRPr/>
            </a:pPr>
            <a:r>
              <a:rPr kumimoji="0" lang="en-US" sz="1800" b="0" i="0" u="none" strike="noStrike" kern="1200" cap="none" spc="0" normalizeH="0" baseline="0" noProof="0" dirty="0">
                <a:ln>
                  <a:noFill/>
                </a:ln>
                <a:solidFill>
                  <a:srgbClr val="231F20"/>
                </a:solidFill>
                <a:effectLst/>
                <a:uLnTx/>
                <a:uFillTx/>
                <a:latin typeface="Calibri"/>
                <a:ea typeface="+mn-ea"/>
                <a:cs typeface="+mn-cs"/>
              </a:rPr>
              <a:t>Robust pipeline of </a:t>
            </a:r>
            <a:r>
              <a:rPr kumimoji="0" lang="en-US" sz="1800" b="0" i="0" u="none" strike="noStrike" kern="1200" cap="none" spc="0" normalizeH="0" baseline="0" noProof="0" dirty="0" err="1">
                <a:ln>
                  <a:noFill/>
                </a:ln>
                <a:solidFill>
                  <a:srgbClr val="231F20"/>
                </a:solidFill>
                <a:effectLst/>
                <a:uLnTx/>
                <a:uFillTx/>
                <a:latin typeface="Calibri"/>
                <a:ea typeface="+mn-ea"/>
                <a:cs typeface="+mn-cs"/>
              </a:rPr>
              <a:t>greenfields</a:t>
            </a:r>
            <a:r>
              <a:rPr kumimoji="0" lang="en-US" sz="1800" b="0" i="0" u="none" strike="noStrike" kern="1200" cap="none" spc="0" normalizeH="0" baseline="0" noProof="0" dirty="0">
                <a:ln>
                  <a:noFill/>
                </a:ln>
                <a:solidFill>
                  <a:srgbClr val="231F20"/>
                </a:solidFill>
                <a:effectLst/>
                <a:uLnTx/>
                <a:uFillTx/>
                <a:latin typeface="Calibri"/>
                <a:ea typeface="+mn-ea"/>
                <a:cs typeface="+mn-cs"/>
              </a:rPr>
              <a:t> and brownfields targets</a:t>
            </a:r>
          </a:p>
          <a:p>
            <a:pPr marL="285750" marR="0" lvl="1" indent="-285750" algn="just" defTabSz="914400" rtl="0" eaLnBrk="1" fontAlgn="auto" latinLnBrk="0" hangingPunct="1">
              <a:lnSpc>
                <a:spcPct val="90000"/>
              </a:lnSpc>
              <a:spcBef>
                <a:spcPts val="600"/>
              </a:spcBef>
              <a:spcAft>
                <a:spcPts val="400"/>
              </a:spcAft>
              <a:buClr>
                <a:srgbClr val="075384"/>
              </a:buClr>
              <a:buSzTx/>
              <a:buFont typeface="Wingdings" pitchFamily="2" charset="2"/>
              <a:buChar char="§"/>
              <a:tabLst/>
              <a:defRPr/>
            </a:pPr>
            <a:r>
              <a:rPr kumimoji="0" lang="en-US" sz="1800" b="0" i="0" u="none" strike="noStrike" kern="1200" cap="none" spc="0" normalizeH="0" baseline="0" noProof="0" dirty="0">
                <a:ln>
                  <a:noFill/>
                </a:ln>
                <a:solidFill>
                  <a:srgbClr val="231F20"/>
                </a:solidFill>
                <a:effectLst/>
                <a:uLnTx/>
                <a:uFillTx/>
                <a:latin typeface="Calibri"/>
                <a:ea typeface="+mn-ea"/>
                <a:cs typeface="+mn-cs"/>
              </a:rPr>
              <a:t>Well funded program with ~$15M allocated in 2025</a:t>
            </a:r>
          </a:p>
          <a:p>
            <a:pPr marL="285750" marR="0" lvl="1" indent="-285750" algn="just" defTabSz="914400" rtl="0" eaLnBrk="1" fontAlgn="auto" latinLnBrk="0" hangingPunct="1">
              <a:lnSpc>
                <a:spcPct val="90000"/>
              </a:lnSpc>
              <a:spcBef>
                <a:spcPts val="600"/>
              </a:spcBef>
              <a:spcAft>
                <a:spcPts val="400"/>
              </a:spcAft>
              <a:buClr>
                <a:srgbClr val="075384"/>
              </a:buClr>
              <a:buSzTx/>
              <a:buFont typeface="Wingdings" pitchFamily="2" charset="2"/>
              <a:buChar char="§"/>
              <a:tabLst/>
              <a:defRPr/>
            </a:pPr>
            <a:r>
              <a:rPr kumimoji="0" lang="en-US" sz="1800" b="0" i="0" u="none" strike="noStrike" kern="1200" cap="none" spc="0" normalizeH="0" baseline="0" noProof="0" dirty="0">
                <a:ln>
                  <a:noFill/>
                </a:ln>
                <a:solidFill>
                  <a:srgbClr val="231F20"/>
                </a:solidFill>
                <a:effectLst/>
                <a:uLnTx/>
                <a:uFillTx/>
                <a:latin typeface="Calibri"/>
                <a:ea typeface="+mn-ea"/>
                <a:cs typeface="+mn-cs"/>
              </a:rPr>
              <a:t>Strong technical team in country and drill rigs in place to continue to execute work plans</a:t>
            </a:r>
          </a:p>
          <a:p>
            <a:pPr marL="285750" marR="0" lvl="1" indent="-285750" algn="just" defTabSz="914400" rtl="0" eaLnBrk="1" fontAlgn="auto" latinLnBrk="0" hangingPunct="1">
              <a:lnSpc>
                <a:spcPct val="90000"/>
              </a:lnSpc>
              <a:spcBef>
                <a:spcPts val="600"/>
              </a:spcBef>
              <a:spcAft>
                <a:spcPts val="400"/>
              </a:spcAft>
              <a:buClr>
                <a:srgbClr val="075384"/>
              </a:buClr>
              <a:buSzTx/>
              <a:buFont typeface="Wingdings" pitchFamily="2" charset="2"/>
              <a:buChar char="§"/>
              <a:tabLst/>
              <a:defRPr/>
            </a:pPr>
            <a:r>
              <a:rPr kumimoji="0" lang="en-US" sz="1800" b="0" i="0" u="none" strike="noStrike" kern="1200" cap="none" spc="0" normalizeH="0" baseline="0" noProof="0" dirty="0">
                <a:ln>
                  <a:noFill/>
                </a:ln>
                <a:solidFill>
                  <a:srgbClr val="231F20"/>
                </a:solidFill>
                <a:effectLst/>
                <a:uLnTx/>
                <a:uFillTx/>
                <a:latin typeface="Calibri"/>
                <a:ea typeface="+mn-ea"/>
                <a:cs typeface="+mn-cs"/>
              </a:rPr>
              <a:t>H1 2025 drilling results proved exploration targeting approach at Abore with wide, new high-grade mineralization zones confirmed below the Mineral Resource </a:t>
            </a:r>
          </a:p>
          <a:p>
            <a:pPr marL="285750" marR="0" lvl="1" indent="-285750" algn="just" defTabSz="914400" rtl="0" eaLnBrk="1" fontAlgn="auto" latinLnBrk="0" hangingPunct="1">
              <a:lnSpc>
                <a:spcPct val="90000"/>
              </a:lnSpc>
              <a:spcBef>
                <a:spcPts val="600"/>
              </a:spcBef>
              <a:spcAft>
                <a:spcPts val="400"/>
              </a:spcAft>
              <a:buClr>
                <a:srgbClr val="075384"/>
              </a:buClr>
              <a:buSzTx/>
              <a:buFont typeface="Wingdings" pitchFamily="2" charset="2"/>
              <a:buChar char="§"/>
              <a:tabLst/>
              <a:defRPr/>
            </a:pPr>
            <a:r>
              <a:rPr lang="en-US" sz="1800" dirty="0">
                <a:solidFill>
                  <a:srgbClr val="231F20"/>
                </a:solidFill>
                <a:latin typeface="Calibri"/>
              </a:rPr>
              <a:t>Aggressive drilling campaign to continue at Abore through H2 2025 with mineralization open in all directions</a:t>
            </a:r>
          </a:p>
          <a:p>
            <a:pPr marL="285750" marR="0" lvl="1" indent="-285750" algn="just" defTabSz="914400" rtl="0" eaLnBrk="1" fontAlgn="auto" latinLnBrk="0" hangingPunct="1">
              <a:lnSpc>
                <a:spcPct val="90000"/>
              </a:lnSpc>
              <a:spcBef>
                <a:spcPts val="600"/>
              </a:spcBef>
              <a:spcAft>
                <a:spcPts val="400"/>
              </a:spcAft>
              <a:buClr>
                <a:srgbClr val="075384"/>
              </a:buClr>
              <a:buSzTx/>
              <a:buFont typeface="Wingdings" pitchFamily="2" charset="2"/>
              <a:buChar char="§"/>
              <a:tabLst/>
              <a:defRPr/>
            </a:pPr>
            <a:r>
              <a:rPr lang="en-US" sz="1800" dirty="0">
                <a:solidFill>
                  <a:srgbClr val="231F20"/>
                </a:solidFill>
                <a:latin typeface="Calibri"/>
              </a:rPr>
              <a:t>Multiple Greenfields targets ready for drilling in H2</a:t>
            </a:r>
          </a:p>
          <a:p>
            <a:pPr marL="285750" marR="0" lvl="1" indent="-285750" algn="just" defTabSz="914400" rtl="0" eaLnBrk="1" fontAlgn="auto" latinLnBrk="0" hangingPunct="1">
              <a:lnSpc>
                <a:spcPct val="90000"/>
              </a:lnSpc>
              <a:spcBef>
                <a:spcPts val="600"/>
              </a:spcBef>
              <a:buClr>
                <a:srgbClr val="075384"/>
              </a:buClr>
              <a:buSzTx/>
              <a:buFont typeface="Wingdings" pitchFamily="2" charset="2"/>
              <a:buChar char="§"/>
              <a:tabLst/>
              <a:defRPr/>
            </a:pPr>
            <a:endParaRPr kumimoji="0" lang="en-US" sz="1800" b="0" i="0" u="none" strike="noStrike" kern="1200" cap="none" spc="0" normalizeH="0" baseline="0" noProof="0" dirty="0">
              <a:ln>
                <a:noFill/>
              </a:ln>
              <a:solidFill>
                <a:srgbClr val="231F20"/>
              </a:solidFill>
              <a:effectLst/>
              <a:uLnTx/>
              <a:uFillTx/>
              <a:latin typeface="Calibri"/>
              <a:ea typeface="+mn-ea"/>
              <a:cs typeface="+mn-cs"/>
            </a:endParaRPr>
          </a:p>
          <a:p>
            <a:pPr marL="0" marR="0" lvl="1" indent="0" algn="l" defTabSz="914400" rtl="0" eaLnBrk="1" fontAlgn="auto" latinLnBrk="0" hangingPunct="1">
              <a:lnSpc>
                <a:spcPct val="90000"/>
              </a:lnSpc>
              <a:spcBef>
                <a:spcPts val="600"/>
              </a:spcBef>
              <a:spcAft>
                <a:spcPts val="0"/>
              </a:spcAft>
              <a:buClr>
                <a:srgbClr val="075384"/>
              </a:buClr>
              <a:buSzTx/>
              <a:buFont typeface="Arial" panose="020B0604020202020204" pitchFamily="34" charset="0"/>
              <a:buNone/>
              <a:tabLst/>
              <a:defRPr/>
            </a:pPr>
            <a:r>
              <a:rPr kumimoji="0" lang="en-US" sz="1800" b="0" i="0" u="none" strike="noStrike" kern="1200" cap="none" spc="0" normalizeH="0" baseline="0" noProof="0" dirty="0">
                <a:ln>
                  <a:noFill/>
                </a:ln>
                <a:solidFill>
                  <a:srgbClr val="231F20"/>
                </a:solidFill>
                <a:effectLst/>
                <a:uLnTx/>
                <a:uFillTx/>
                <a:latin typeface="Calibri"/>
                <a:ea typeface="+mn-ea"/>
                <a:cs typeface="+mn-cs"/>
              </a:rPr>
              <a:t>Q2 Drilling Results Highlights Include:</a:t>
            </a:r>
          </a:p>
          <a:p>
            <a:pPr marL="0" marR="0" lvl="1" indent="0" algn="l" defTabSz="914400" rtl="0" eaLnBrk="1" fontAlgn="auto" latinLnBrk="0" hangingPunct="1">
              <a:lnSpc>
                <a:spcPct val="90000"/>
              </a:lnSpc>
              <a:spcBef>
                <a:spcPts val="600"/>
              </a:spcBef>
              <a:spcAft>
                <a:spcPts val="0"/>
              </a:spcAft>
              <a:buClr>
                <a:srgbClr val="075384"/>
              </a:buClr>
              <a:buSzTx/>
              <a:buFont typeface="Arial" panose="020B0604020202020204" pitchFamily="34" charset="0"/>
              <a:buNone/>
              <a:tabLst/>
              <a:defRPr/>
            </a:pPr>
            <a:endParaRPr kumimoji="0" lang="en-CA" sz="1800" b="0" i="0" u="none" strike="noStrike" kern="1200" cap="none" spc="0" normalizeH="0" baseline="0" noProof="0" dirty="0">
              <a:ln>
                <a:noFill/>
              </a:ln>
              <a:solidFill>
                <a:srgbClr val="E7E6E6">
                  <a:lumMod val="25000"/>
                </a:srgbClr>
              </a:solidFill>
              <a:effectLst/>
              <a:uLnTx/>
              <a:uFillTx/>
              <a:latin typeface="Calibri"/>
              <a:ea typeface="+mn-ea"/>
              <a:cs typeface="+mn-cs"/>
            </a:endParaRPr>
          </a:p>
          <a:p>
            <a:pPr marL="0" marR="0" lvl="1" indent="0" algn="l" defTabSz="914400" rtl="0" eaLnBrk="1" fontAlgn="auto" latinLnBrk="0" hangingPunct="1">
              <a:lnSpc>
                <a:spcPct val="90000"/>
              </a:lnSpc>
              <a:spcBef>
                <a:spcPts val="600"/>
              </a:spcBef>
              <a:spcAft>
                <a:spcPts val="0"/>
              </a:spcAft>
              <a:buClr>
                <a:srgbClr val="075384"/>
              </a:buClr>
              <a:buSzTx/>
              <a:buNone/>
              <a:tabLst/>
              <a:defRPr/>
            </a:pPr>
            <a:endParaRPr kumimoji="0" lang="en-CA" sz="1800" b="0" i="0" u="none" strike="noStrike" kern="1200" cap="none" spc="0" normalizeH="0" baseline="0" noProof="0" dirty="0">
              <a:ln>
                <a:noFill/>
              </a:ln>
              <a:solidFill>
                <a:srgbClr val="E7E6E6">
                  <a:lumMod val="25000"/>
                </a:srgbClr>
              </a:solidFill>
              <a:effectLst/>
              <a:uLnTx/>
              <a:uFillTx/>
              <a:latin typeface="Calibri"/>
              <a:ea typeface="+mn-ea"/>
              <a:cs typeface="+mn-cs"/>
            </a:endParaRPr>
          </a:p>
        </p:txBody>
      </p:sp>
      <p:sp>
        <p:nvSpPr>
          <p:cNvPr id="47" name="Text Placeholder 6">
            <a:extLst>
              <a:ext uri="{FF2B5EF4-FFF2-40B4-BE49-F238E27FC236}">
                <a16:creationId xmlns:a16="http://schemas.microsoft.com/office/drawing/2014/main" id="{75F83D00-D059-7732-FC04-71D923F14204}"/>
              </a:ext>
            </a:extLst>
          </p:cNvPr>
          <p:cNvSpPr txBox="1">
            <a:spLocks/>
          </p:cNvSpPr>
          <p:nvPr/>
        </p:nvSpPr>
        <p:spPr>
          <a:xfrm>
            <a:off x="296677" y="5123682"/>
            <a:ext cx="2064228" cy="522513"/>
          </a:xfrm>
          <a:prstGeom prst="rect">
            <a:avLst/>
          </a:prstGeom>
          <a:solidFill>
            <a:schemeClr val="accent1"/>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white"/>
                </a:solidFill>
                <a:effectLst/>
                <a:uLnTx/>
                <a:uFillTx/>
                <a:latin typeface="Century Gothic"/>
                <a:ea typeface="+mn-ea"/>
                <a:cs typeface="+mn-cs"/>
              </a:rPr>
              <a:t>23m@ 6.8 g/t</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Century Gothic"/>
                <a:ea typeface="+mn-ea"/>
                <a:cs typeface="+mn-cs"/>
              </a:rPr>
              <a:t>ABDD25-388</a:t>
            </a:r>
          </a:p>
        </p:txBody>
      </p:sp>
      <p:sp>
        <p:nvSpPr>
          <p:cNvPr id="50" name="Text Placeholder 6">
            <a:extLst>
              <a:ext uri="{FF2B5EF4-FFF2-40B4-BE49-F238E27FC236}">
                <a16:creationId xmlns:a16="http://schemas.microsoft.com/office/drawing/2014/main" id="{5E53FB7B-0F43-0819-B734-469AF3F5D64C}"/>
              </a:ext>
            </a:extLst>
          </p:cNvPr>
          <p:cNvSpPr txBox="1">
            <a:spLocks/>
          </p:cNvSpPr>
          <p:nvPr/>
        </p:nvSpPr>
        <p:spPr>
          <a:xfrm>
            <a:off x="2510972" y="5123683"/>
            <a:ext cx="2064228" cy="522513"/>
          </a:xfrm>
          <a:prstGeom prst="rect">
            <a:avLst/>
          </a:prstGeom>
          <a:solidFill>
            <a:schemeClr val="accent1"/>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prstClr val="white"/>
                </a:solidFill>
                <a:latin typeface="Century Gothic"/>
              </a:rPr>
              <a:t>16.4</a:t>
            </a:r>
            <a:r>
              <a:rPr kumimoji="0" lang="en-US" sz="1200" b="1" i="0" u="none" strike="noStrike" kern="1200" cap="none" spc="0" normalizeH="0" baseline="0" noProof="0" dirty="0">
                <a:ln>
                  <a:noFill/>
                </a:ln>
                <a:solidFill>
                  <a:prstClr val="white"/>
                </a:solidFill>
                <a:effectLst/>
                <a:uLnTx/>
                <a:uFillTx/>
                <a:latin typeface="Century Gothic"/>
                <a:ea typeface="+mn-ea"/>
                <a:cs typeface="+mn-cs"/>
              </a:rPr>
              <a:t>m @ </a:t>
            </a:r>
            <a:r>
              <a:rPr lang="en-US" sz="1200" b="1" dirty="0">
                <a:solidFill>
                  <a:prstClr val="white"/>
                </a:solidFill>
                <a:latin typeface="Century Gothic"/>
              </a:rPr>
              <a:t>5.3</a:t>
            </a:r>
            <a:r>
              <a:rPr kumimoji="0" lang="en-US" sz="1200" b="1" i="0" u="none" strike="noStrike" kern="1200" cap="none" spc="0" normalizeH="0" baseline="0" noProof="0" dirty="0">
                <a:ln>
                  <a:noFill/>
                </a:ln>
                <a:solidFill>
                  <a:prstClr val="white"/>
                </a:solidFill>
                <a:effectLst/>
                <a:uLnTx/>
                <a:uFillTx/>
                <a:latin typeface="Century Gothic"/>
                <a:ea typeface="+mn-ea"/>
                <a:cs typeface="+mn-cs"/>
              </a:rPr>
              <a:t> g/t</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Century Gothic"/>
                <a:ea typeface="+mn-ea"/>
                <a:cs typeface="+mn-cs"/>
              </a:rPr>
              <a:t>ABDD25-384</a:t>
            </a:r>
          </a:p>
        </p:txBody>
      </p:sp>
      <p:sp>
        <p:nvSpPr>
          <p:cNvPr id="51" name="Text Placeholder 6">
            <a:extLst>
              <a:ext uri="{FF2B5EF4-FFF2-40B4-BE49-F238E27FC236}">
                <a16:creationId xmlns:a16="http://schemas.microsoft.com/office/drawing/2014/main" id="{BC400462-6D25-23F2-3207-EA38BF3E85AC}"/>
              </a:ext>
            </a:extLst>
          </p:cNvPr>
          <p:cNvSpPr txBox="1">
            <a:spLocks/>
          </p:cNvSpPr>
          <p:nvPr/>
        </p:nvSpPr>
        <p:spPr>
          <a:xfrm>
            <a:off x="4633742" y="5128273"/>
            <a:ext cx="2064228" cy="522513"/>
          </a:xfrm>
          <a:prstGeom prst="rect">
            <a:avLst/>
          </a:prstGeom>
          <a:solidFill>
            <a:schemeClr val="accent1"/>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white"/>
                </a:solidFill>
                <a:effectLst/>
                <a:uLnTx/>
                <a:uFillTx/>
                <a:latin typeface="Century Gothic"/>
                <a:ea typeface="+mn-ea"/>
                <a:cs typeface="+mn-cs"/>
              </a:rPr>
              <a:t>4</a:t>
            </a:r>
            <a:r>
              <a:rPr lang="en-US" sz="1200" b="1" dirty="0">
                <a:solidFill>
                  <a:prstClr val="white"/>
                </a:solidFill>
                <a:latin typeface="Century Gothic"/>
              </a:rPr>
              <a:t>4.8m</a:t>
            </a:r>
            <a:r>
              <a:rPr kumimoji="0" lang="en-US" sz="1200" b="1" i="0" u="none" strike="noStrike" kern="1200" cap="none" spc="0" normalizeH="0" baseline="0" noProof="0" dirty="0">
                <a:ln>
                  <a:noFill/>
                </a:ln>
                <a:solidFill>
                  <a:prstClr val="white"/>
                </a:solidFill>
                <a:effectLst/>
                <a:uLnTx/>
                <a:uFillTx/>
                <a:latin typeface="Century Gothic"/>
                <a:ea typeface="+mn-ea"/>
                <a:cs typeface="+mn-cs"/>
              </a:rPr>
              <a:t> @ 2.0 g/t</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Century Gothic"/>
                <a:ea typeface="+mn-ea"/>
                <a:cs typeface="+mn-cs"/>
              </a:rPr>
              <a:t>ABPC25-368</a:t>
            </a:r>
          </a:p>
        </p:txBody>
      </p:sp>
      <p:sp>
        <p:nvSpPr>
          <p:cNvPr id="54" name="Text Placeholder 6">
            <a:extLst>
              <a:ext uri="{FF2B5EF4-FFF2-40B4-BE49-F238E27FC236}">
                <a16:creationId xmlns:a16="http://schemas.microsoft.com/office/drawing/2014/main" id="{E8C4912F-2183-7395-08B9-13D19B7F03EE}"/>
              </a:ext>
            </a:extLst>
          </p:cNvPr>
          <p:cNvSpPr txBox="1">
            <a:spLocks/>
          </p:cNvSpPr>
          <p:nvPr/>
        </p:nvSpPr>
        <p:spPr>
          <a:xfrm>
            <a:off x="300038" y="5793612"/>
            <a:ext cx="2064228" cy="522513"/>
          </a:xfrm>
          <a:prstGeom prst="rect">
            <a:avLst/>
          </a:prstGeom>
          <a:solidFill>
            <a:schemeClr val="accent1"/>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white"/>
                </a:solidFill>
                <a:effectLst/>
                <a:uLnTx/>
                <a:uFillTx/>
                <a:latin typeface="Century Gothic"/>
                <a:ea typeface="+mn-ea"/>
                <a:cs typeface="+mn-cs"/>
              </a:rPr>
              <a:t>30.6m @ </a:t>
            </a:r>
            <a:r>
              <a:rPr lang="en-US" sz="1200" b="1" dirty="0">
                <a:solidFill>
                  <a:prstClr val="white"/>
                </a:solidFill>
                <a:latin typeface="Century Gothic"/>
              </a:rPr>
              <a:t>2.9 </a:t>
            </a:r>
            <a:r>
              <a:rPr kumimoji="0" lang="en-US" sz="1200" b="1" i="0" u="none" strike="noStrike" kern="1200" cap="none" spc="0" normalizeH="0" baseline="0" noProof="0" dirty="0">
                <a:ln>
                  <a:noFill/>
                </a:ln>
                <a:solidFill>
                  <a:prstClr val="white"/>
                </a:solidFill>
                <a:effectLst/>
                <a:uLnTx/>
                <a:uFillTx/>
                <a:latin typeface="Century Gothic"/>
                <a:ea typeface="+mn-ea"/>
                <a:cs typeface="+mn-cs"/>
              </a:rPr>
              <a:t>g/t</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Century Gothic"/>
                <a:ea typeface="+mn-ea"/>
                <a:cs typeface="+mn-cs"/>
              </a:rPr>
              <a:t>ABPC25-380</a:t>
            </a:r>
          </a:p>
        </p:txBody>
      </p:sp>
      <p:sp>
        <p:nvSpPr>
          <p:cNvPr id="55" name="Text Placeholder 6">
            <a:extLst>
              <a:ext uri="{FF2B5EF4-FFF2-40B4-BE49-F238E27FC236}">
                <a16:creationId xmlns:a16="http://schemas.microsoft.com/office/drawing/2014/main" id="{06252C70-A6F7-EA46-1521-666BD1FFF30D}"/>
              </a:ext>
            </a:extLst>
          </p:cNvPr>
          <p:cNvSpPr txBox="1">
            <a:spLocks/>
          </p:cNvSpPr>
          <p:nvPr/>
        </p:nvSpPr>
        <p:spPr>
          <a:xfrm>
            <a:off x="2510972" y="5793612"/>
            <a:ext cx="2064228" cy="522513"/>
          </a:xfrm>
          <a:prstGeom prst="rect">
            <a:avLst/>
          </a:prstGeom>
          <a:solidFill>
            <a:schemeClr val="accent1"/>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prstClr val="white"/>
                </a:solidFill>
                <a:latin typeface="Century Gothic"/>
              </a:rPr>
              <a:t>17.5m</a:t>
            </a:r>
            <a:r>
              <a:rPr kumimoji="0" lang="en-US" sz="1200" b="1" i="0" u="none" strike="noStrike" kern="1200" cap="none" spc="0" normalizeH="0" baseline="0" noProof="0" dirty="0">
                <a:ln>
                  <a:noFill/>
                </a:ln>
                <a:solidFill>
                  <a:prstClr val="white"/>
                </a:solidFill>
                <a:effectLst/>
                <a:uLnTx/>
                <a:uFillTx/>
                <a:latin typeface="Century Gothic"/>
                <a:ea typeface="+mn-ea"/>
                <a:cs typeface="+mn-cs"/>
              </a:rPr>
              <a:t> @ </a:t>
            </a:r>
            <a:r>
              <a:rPr lang="en-US" sz="1200" b="1" dirty="0">
                <a:solidFill>
                  <a:prstClr val="white"/>
                </a:solidFill>
                <a:latin typeface="Century Gothic"/>
              </a:rPr>
              <a:t>3.0</a:t>
            </a:r>
            <a:r>
              <a:rPr kumimoji="0" lang="en-US" sz="1200" b="1" i="0" u="none" strike="noStrike" kern="1200" cap="none" spc="0" normalizeH="0" baseline="0" noProof="0" dirty="0">
                <a:ln>
                  <a:noFill/>
                </a:ln>
                <a:solidFill>
                  <a:prstClr val="white"/>
                </a:solidFill>
                <a:effectLst/>
                <a:uLnTx/>
                <a:uFillTx/>
                <a:latin typeface="Century Gothic"/>
                <a:ea typeface="+mn-ea"/>
                <a:cs typeface="+mn-cs"/>
              </a:rPr>
              <a:t> g/t</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Century Gothic"/>
                <a:ea typeface="+mn-ea"/>
                <a:cs typeface="+mn-cs"/>
              </a:rPr>
              <a:t>ABDD25-354</a:t>
            </a:r>
          </a:p>
        </p:txBody>
      </p:sp>
      <p:sp>
        <p:nvSpPr>
          <p:cNvPr id="56" name="Text Placeholder 6">
            <a:extLst>
              <a:ext uri="{FF2B5EF4-FFF2-40B4-BE49-F238E27FC236}">
                <a16:creationId xmlns:a16="http://schemas.microsoft.com/office/drawing/2014/main" id="{0E58CBD8-3485-EA00-9667-B42C3544AB32}"/>
              </a:ext>
            </a:extLst>
          </p:cNvPr>
          <p:cNvSpPr txBox="1">
            <a:spLocks/>
          </p:cNvSpPr>
          <p:nvPr/>
        </p:nvSpPr>
        <p:spPr>
          <a:xfrm>
            <a:off x="4633742" y="5793612"/>
            <a:ext cx="2064228" cy="522513"/>
          </a:xfrm>
          <a:prstGeom prst="rect">
            <a:avLst/>
          </a:prstGeom>
          <a:solidFill>
            <a:schemeClr val="accent1"/>
          </a:solidFill>
        </p:spPr>
        <p:txBody>
          <a:bodyPr vert="horz" lIns="91440" tIns="45720" rIns="91440" bIns="45720" rtlCol="0" anchor="ctr">
            <a:noAutofit/>
          </a:bodyPr>
          <a:lstStyle>
            <a:lvl1pPr marL="0" indent="0" algn="ctr" defTabSz="914400" rtl="0" eaLnBrk="1" latinLnBrk="0" hangingPunct="1">
              <a:lnSpc>
                <a:spcPct val="90000"/>
              </a:lnSpc>
              <a:spcBef>
                <a:spcPts val="0"/>
              </a:spcBef>
              <a:buFont typeface="Arial" panose="020B0604020202020204" pitchFamily="34" charset="0"/>
              <a:buNone/>
              <a:defRPr sz="1800" b="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white"/>
                </a:solidFill>
                <a:effectLst/>
                <a:uLnTx/>
                <a:uFillTx/>
                <a:latin typeface="Century Gothic"/>
                <a:ea typeface="+mn-ea"/>
                <a:cs typeface="+mn-cs"/>
              </a:rPr>
              <a:t>29.7m @ </a:t>
            </a:r>
            <a:r>
              <a:rPr lang="en-US" sz="1200" b="1" dirty="0">
                <a:solidFill>
                  <a:prstClr val="white"/>
                </a:solidFill>
                <a:latin typeface="Century Gothic"/>
              </a:rPr>
              <a:t>2.9 </a:t>
            </a:r>
            <a:r>
              <a:rPr kumimoji="0" lang="en-US" sz="1200" b="1" i="0" u="none" strike="noStrike" kern="1200" cap="none" spc="0" normalizeH="0" baseline="0" noProof="0" dirty="0">
                <a:ln>
                  <a:noFill/>
                </a:ln>
                <a:solidFill>
                  <a:prstClr val="white"/>
                </a:solidFill>
                <a:effectLst/>
                <a:uLnTx/>
                <a:uFillTx/>
                <a:latin typeface="Century Gothic"/>
                <a:ea typeface="+mn-ea"/>
                <a:cs typeface="+mn-cs"/>
              </a:rPr>
              <a:t>g/t</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Century Gothic"/>
                <a:ea typeface="+mn-ea"/>
                <a:cs typeface="+mn-cs"/>
              </a:rPr>
              <a:t>ABPC25-371</a:t>
            </a:r>
          </a:p>
        </p:txBody>
      </p:sp>
      <p:sp>
        <p:nvSpPr>
          <p:cNvPr id="6" name="TextBox 5">
            <a:extLst>
              <a:ext uri="{FF2B5EF4-FFF2-40B4-BE49-F238E27FC236}">
                <a16:creationId xmlns:a16="http://schemas.microsoft.com/office/drawing/2014/main" id="{F1AD3B58-BF03-8380-3105-D5862A2E4E99}"/>
              </a:ext>
            </a:extLst>
          </p:cNvPr>
          <p:cNvSpPr txBox="1"/>
          <p:nvPr/>
        </p:nvSpPr>
        <p:spPr>
          <a:xfrm>
            <a:off x="7012140" y="-14087"/>
            <a:ext cx="5179859" cy="742750"/>
          </a:xfrm>
          <a:prstGeom prst="rect">
            <a:avLst/>
          </a:prstGeom>
          <a:solidFill>
            <a:schemeClr val="accent1"/>
          </a:solidFill>
          <a:ln>
            <a:noFill/>
          </a:ln>
        </p:spPr>
        <p:txBody>
          <a:bodyPr wrap="square" lIns="36000" tIns="36000" rIns="36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white"/>
                </a:solidFill>
                <a:effectLst/>
                <a:uLnTx/>
                <a:uFillTx/>
                <a:latin typeface="Century Gothic"/>
                <a:ea typeface="+mn-ea"/>
                <a:cs typeface="+mn-cs"/>
              </a:rPr>
              <a:t>~$15M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white"/>
                </a:solidFill>
                <a:effectLst/>
                <a:uLnTx/>
                <a:uFillTx/>
                <a:latin typeface="Century Gothic"/>
                <a:ea typeface="+mn-ea"/>
                <a:cs typeface="+mn-cs"/>
              </a:rPr>
              <a:t>2025 Exploration Budget </a:t>
            </a:r>
          </a:p>
        </p:txBody>
      </p:sp>
      <p:pic>
        <p:nvPicPr>
          <p:cNvPr id="3" name="Picture 2">
            <a:extLst>
              <a:ext uri="{FF2B5EF4-FFF2-40B4-BE49-F238E27FC236}">
                <a16:creationId xmlns:a16="http://schemas.microsoft.com/office/drawing/2014/main" id="{AABCC172-42A2-2224-16E1-F076E994FD76}"/>
              </a:ext>
            </a:extLst>
          </p:cNvPr>
          <p:cNvPicPr>
            <a:picLocks noChangeAspect="1"/>
          </p:cNvPicPr>
          <p:nvPr/>
        </p:nvPicPr>
        <p:blipFill>
          <a:blip r:embed="rId3"/>
          <a:stretch>
            <a:fillRect/>
          </a:stretch>
        </p:blipFill>
        <p:spPr>
          <a:xfrm>
            <a:off x="7056647" y="948651"/>
            <a:ext cx="5096698" cy="5358848"/>
          </a:xfrm>
          <a:prstGeom prst="rect">
            <a:avLst/>
          </a:prstGeom>
        </p:spPr>
      </p:pic>
    </p:spTree>
    <p:custDataLst>
      <p:tags r:id="rId1"/>
    </p:custDataLst>
    <p:extLst>
      <p:ext uri="{BB962C8B-B14F-4D97-AF65-F5344CB8AC3E}">
        <p14:creationId xmlns:p14="http://schemas.microsoft.com/office/powerpoint/2010/main" val="2886969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amnNKK38"/>
  <p:tag name="ARTICULATE_PROJECT_OPEN" val="0"/>
  <p:tag name="ARTICULATE_SLIDE_COUNT" val="2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Galiano Gold">
      <a:dk1>
        <a:srgbClr val="231F20"/>
      </a:dk1>
      <a:lt1>
        <a:sysClr val="window" lastClr="FFFFFF"/>
      </a:lt1>
      <a:dk2>
        <a:srgbClr val="70737A"/>
      </a:dk2>
      <a:lt2>
        <a:srgbClr val="E7E6E6"/>
      </a:lt2>
      <a:accent1>
        <a:srgbClr val="075384"/>
      </a:accent1>
      <a:accent2>
        <a:srgbClr val="E0A230"/>
      </a:accent2>
      <a:accent3>
        <a:srgbClr val="936600"/>
      </a:accent3>
      <a:accent4>
        <a:srgbClr val="70737A"/>
      </a:accent4>
      <a:accent5>
        <a:srgbClr val="B0AF84"/>
      </a:accent5>
      <a:accent6>
        <a:srgbClr val="91BDCA"/>
      </a:accent6>
      <a:hlink>
        <a:srgbClr val="0563C1"/>
      </a:hlink>
      <a:folHlink>
        <a:srgbClr val="954F72"/>
      </a:folHlink>
    </a:clrScheme>
    <a:fontScheme name="Galiano Gold">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759FC26EA14143864989FB5AE3E63C" ma:contentTypeVersion="16" ma:contentTypeDescription="Create a new document." ma:contentTypeScope="" ma:versionID="4a525ede8822de4ac9937a4aa9a3b0b6">
  <xsd:schema xmlns:xsd="http://www.w3.org/2001/XMLSchema" xmlns:xs="http://www.w3.org/2001/XMLSchema" xmlns:p="http://schemas.microsoft.com/office/2006/metadata/properties" xmlns:ns2="8bd66216-795c-4fc6-9eb8-6ef61f1f9562" xmlns:ns3="ad2e3d70-4e5e-4f04-a175-4a9a05722d3e" targetNamespace="http://schemas.microsoft.com/office/2006/metadata/properties" ma:root="true" ma:fieldsID="71554dffcf80d7d06f9bfb142a33f487" ns2:_="" ns3:_="">
    <xsd:import namespace="8bd66216-795c-4fc6-9eb8-6ef61f1f9562"/>
    <xsd:import namespace="ad2e3d70-4e5e-4f04-a175-4a9a05722d3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d66216-795c-4fc6-9eb8-6ef61f1f95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2ed486a-893d-4689-bd64-d9f33617dee8"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d2e3d70-4e5e-4f04-a175-4a9a05722d3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3761de59-8149-4ca4-91ea-a4cf12395c92}" ma:internalName="TaxCatchAll" ma:showField="CatchAllData" ma:web="ad2e3d70-4e5e-4f04-a175-4a9a05722d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bd66216-795c-4fc6-9eb8-6ef61f1f9562">
      <Terms xmlns="http://schemas.microsoft.com/office/infopath/2007/PartnerControls"/>
    </lcf76f155ced4ddcb4097134ff3c332f>
    <TaxCatchAll xmlns="ad2e3d70-4e5e-4f04-a175-4a9a05722d3e" xsi:nil="true"/>
  </documentManagement>
</p:properties>
</file>

<file path=customXml/itemProps1.xml><?xml version="1.0" encoding="utf-8"?>
<ds:datastoreItem xmlns:ds="http://schemas.openxmlformats.org/officeDocument/2006/customXml" ds:itemID="{4F85AF61-9545-45E4-BDC5-493890C3B2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d66216-795c-4fc6-9eb8-6ef61f1f9562"/>
    <ds:schemaRef ds:uri="ad2e3d70-4e5e-4f04-a175-4a9a05722d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840DB88-5E15-4C83-B402-EEE3E568A63A}">
  <ds:schemaRefs>
    <ds:schemaRef ds:uri="http://schemas.microsoft.com/sharepoint/v3/contenttype/forms"/>
  </ds:schemaRefs>
</ds:datastoreItem>
</file>

<file path=customXml/itemProps3.xml><?xml version="1.0" encoding="utf-8"?>
<ds:datastoreItem xmlns:ds="http://schemas.openxmlformats.org/officeDocument/2006/customXml" ds:itemID="{412ABEFB-5E27-4836-92D1-64E09BE2E674}">
  <ds:schemaRefs>
    <ds:schemaRef ds:uri="http://schemas.microsoft.com/office/2006/metadata/properties"/>
    <ds:schemaRef ds:uri="http://schemas.microsoft.com/office/infopath/2007/PartnerControls"/>
    <ds:schemaRef ds:uri="8bd66216-795c-4fc6-9eb8-6ef61f1f9562"/>
    <ds:schemaRef ds:uri="ad2e3d70-4e5e-4f04-a175-4a9a05722d3e"/>
  </ds:schemaRefs>
</ds:datastoreItem>
</file>

<file path=docProps/app.xml><?xml version="1.0" encoding="utf-8"?>
<Properties xmlns="http://schemas.openxmlformats.org/officeDocument/2006/extended-properties" xmlns:vt="http://schemas.openxmlformats.org/officeDocument/2006/docPropsVTypes">
  <Template/>
  <TotalTime>17289</TotalTime>
  <Words>4842</Words>
  <Application>Microsoft Office PowerPoint</Application>
  <PresentationFormat>Widescreen</PresentationFormat>
  <Paragraphs>624</Paragraphs>
  <Slides>17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Century Gothic</vt:lpstr>
      <vt:lpstr>Wingdings</vt:lpstr>
      <vt:lpstr>Office Theme</vt:lpstr>
      <vt:lpstr>Mining Forum Americas</vt:lpstr>
      <vt:lpstr>Forward Looking Information &amp; Cautionary Statements</vt:lpstr>
      <vt:lpstr>Non-IFRS Measures</vt:lpstr>
      <vt:lpstr>Corporate Snapshot</vt:lpstr>
      <vt:lpstr>Building a Leading Gold Producer in Ghana</vt:lpstr>
      <vt:lpstr>Asanko Gold Mine (“AGM”) at a Glance</vt:lpstr>
      <vt:lpstr>Q2 Summary: Positive Momentum </vt:lpstr>
      <vt:lpstr>Maintaining Strong Cash Balance – No Debt</vt:lpstr>
      <vt:lpstr>Q2 2025 Exploration Update</vt:lpstr>
      <vt:lpstr>Abore Gram Meter Long Section of Q2 Drilling: Grades Increasing</vt:lpstr>
      <vt:lpstr>Abore: Targets for H2 2025</vt:lpstr>
      <vt:lpstr>Guidance &amp; 5 Year Outlook</vt:lpstr>
      <vt:lpstr>Upcoming Value Drivers</vt:lpstr>
      <vt:lpstr>New Management Team, Building on Strong Fundamentals</vt:lpstr>
      <vt:lpstr>PowerPoint Presentation</vt:lpstr>
      <vt:lpstr>Updated Mineral Reserve Estimate, as of December 31, 2024</vt:lpstr>
      <vt:lpstr>Updated Mineral Resource Estimate, as of December 31, 2024</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Presentation Geeks</dc:creator>
  <cp:keywords/>
  <dc:description/>
  <cp:lastModifiedBy>Matt Badylak</cp:lastModifiedBy>
  <cp:revision>67</cp:revision>
  <cp:lastPrinted>2024-04-18T17:46:15Z</cp:lastPrinted>
  <dcterms:created xsi:type="dcterms:W3CDTF">2023-08-22T04:22:45Z</dcterms:created>
  <dcterms:modified xsi:type="dcterms:W3CDTF">2025-09-15T13:03:18Z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C43DC3BB-9459-42CD-880E-6841141ECEEE</vt:lpwstr>
  </property>
  <property fmtid="{D5CDD505-2E9C-101B-9397-08002B2CF9AE}" pid="3" name="ArticulatePath">
    <vt:lpwstr>https://d.docs.live.net/31795e59ed05d8ca/Freelancer/Presentation Geeks/Projects 2025/Galiano Gold - Feb-2025/PG Working Files/02 25 February Update (Galiano)</vt:lpwstr>
  </property>
  <property fmtid="{D5CDD505-2E9C-101B-9397-08002B2CF9AE}" pid="4" name="ContentTypeId">
    <vt:lpwstr>0x01010055759FC26EA14143864989FB5AE3E63C</vt:lpwstr>
  </property>
</Properties>
</file>