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4" r:id="rId4"/>
  </p:sldMasterIdLst>
  <p:notesMasterIdLst>
    <p:notesMasterId r:id="rId29"/>
  </p:notesMasterIdLst>
  <p:sldIdLst>
    <p:sldId id="1224" r:id="rId5"/>
    <p:sldId id="378" r:id="rId6"/>
    <p:sldId id="5024" r:id="rId7"/>
    <p:sldId id="4978" r:id="rId8"/>
    <p:sldId id="1212" r:id="rId9"/>
    <p:sldId id="1149" r:id="rId10"/>
    <p:sldId id="298" r:id="rId11"/>
    <p:sldId id="4964" r:id="rId12"/>
    <p:sldId id="4979" r:id="rId13"/>
    <p:sldId id="5025" r:id="rId14"/>
    <p:sldId id="5010" r:id="rId15"/>
    <p:sldId id="4995" r:id="rId16"/>
    <p:sldId id="4985" r:id="rId17"/>
    <p:sldId id="4986" r:id="rId18"/>
    <p:sldId id="4987" r:id="rId19"/>
    <p:sldId id="4988" r:id="rId20"/>
    <p:sldId id="5016" r:id="rId21"/>
    <p:sldId id="5021" r:id="rId22"/>
    <p:sldId id="5017" r:id="rId23"/>
    <p:sldId id="4993" r:id="rId24"/>
    <p:sldId id="5026" r:id="rId25"/>
    <p:sldId id="4952" r:id="rId26"/>
    <p:sldId id="5020" r:id="rId27"/>
    <p:sldId id="499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2BC345-22FF-8271-4290-C9B14434E4A8}" name="Fusion Nest Inc." initials="FN" userId="Fusion Nest Inc." providerId="None"/>
  <p188:author id="{07DB5166-DC4B-2F83-8914-2FA45E16BE09}" name="Jason Zicherman" initials="JZ" userId="9b5d3b692a26cd82" providerId="Windows Live"/>
  <p188:author id="{EFE2D28D-D434-A4C8-5DB7-F6E5D153DD61}" name="Michelle Borromeo" initials="MB" userId="S::mborromeo@empressroyalty.com::f9f657fc-0618-4346-9523-60597290e72b" providerId="AD"/>
  <p188:author id="{CDAC19C4-55FA-724A-82FD-4131B0AE4CDA}" name="Jason Pelecanos" initials="JP" userId="S::jpelecanos@endeavourfinancial.com::8a9ac5b2-8756-4711-a349-2d04989048ff" providerId="AD"/>
  <p188:author id="{A6847ACA-E69E-D369-ECE3-26DAA077BC77}" name="Alexandra Woodyer Sherron" initials="AWS" userId="S::alexandra@empressroyalty.com::7e102e56-988b-42a4-b882-b0df4bb838e0" providerId="AD"/>
  <p188:author id="{1BDA34FE-A69A-F28D-4ADB-422284D8B32D}" name="Jonathan Tam" initials="JT" userId="Jonathan Tam"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D1B0"/>
    <a:srgbClr val="CDA869"/>
    <a:srgbClr val="EAEAEA"/>
    <a:srgbClr val="BA974F"/>
    <a:srgbClr val="16365E"/>
    <a:srgbClr val="818DA4"/>
    <a:srgbClr val="15365E"/>
    <a:srgbClr val="E6C07A"/>
    <a:srgbClr val="CBAB73"/>
    <a:srgbClr val="E9DF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45"/>
    <p:restoredTop sz="95787"/>
  </p:normalViewPr>
  <p:slideViewPr>
    <p:cSldViewPr snapToGrid="0">
      <p:cViewPr varScale="1">
        <p:scale>
          <a:sx n="118" d="100"/>
          <a:sy n="118" d="100"/>
        </p:scale>
        <p:origin x="848" y="208"/>
      </p:cViewPr>
      <p:guideLst/>
    </p:cSldViewPr>
  </p:slideViewPr>
  <p:outlineViewPr>
    <p:cViewPr>
      <p:scale>
        <a:sx n="33" d="100"/>
        <a:sy n="33" d="100"/>
      </p:scale>
      <p:origin x="0" y="-15064"/>
    </p:cViewPr>
  </p:outlineViewPr>
  <p:notesTextViewPr>
    <p:cViewPr>
      <p:scale>
        <a:sx n="1" d="1"/>
        <a:sy n="1" d="1"/>
      </p:scale>
      <p:origin x="0" y="0"/>
    </p:cViewPr>
  </p:notesTextViewPr>
  <p:sorterViewPr>
    <p:cViewPr>
      <p:scale>
        <a:sx n="196" d="100"/>
        <a:sy n="19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lumMod val="25000"/>
                <a:lumOff val="75000"/>
              </a:schemeClr>
            </a:solidFill>
          </c:spPr>
          <c:dPt>
            <c:idx val="0"/>
            <c:bubble3D val="0"/>
            <c:spPr>
              <a:solidFill>
                <a:srgbClr val="CDA869"/>
              </a:solidFill>
              <a:ln w="19050">
                <a:solidFill>
                  <a:schemeClr val="lt1"/>
                </a:solidFill>
              </a:ln>
              <a:effectLst/>
            </c:spPr>
            <c:extLst>
              <c:ext xmlns:c16="http://schemas.microsoft.com/office/drawing/2014/chart" uri="{C3380CC4-5D6E-409C-BE32-E72D297353CC}">
                <c16:uniqueId val="{00000001-E352-7A42-9503-D94283BCFDD7}"/>
              </c:ext>
            </c:extLst>
          </c:dPt>
          <c:dPt>
            <c:idx val="1"/>
            <c:bubble3D val="0"/>
            <c:spPr>
              <a:solidFill>
                <a:srgbClr val="E8E1C6"/>
              </a:solidFill>
              <a:ln w="19050">
                <a:solidFill>
                  <a:schemeClr val="lt1"/>
                </a:solidFill>
              </a:ln>
              <a:effectLst/>
            </c:spPr>
            <c:extLst>
              <c:ext xmlns:c16="http://schemas.microsoft.com/office/drawing/2014/chart" uri="{C3380CC4-5D6E-409C-BE32-E72D297353CC}">
                <c16:uniqueId val="{00000003-E352-7A42-9503-D94283BCFDD7}"/>
              </c:ext>
            </c:extLst>
          </c:dPt>
          <c:dPt>
            <c:idx val="2"/>
            <c:bubble3D val="0"/>
            <c:spPr>
              <a:solidFill>
                <a:srgbClr val="495C7C"/>
              </a:solidFill>
              <a:ln w="19050">
                <a:solidFill>
                  <a:schemeClr val="lt1"/>
                </a:solidFill>
              </a:ln>
              <a:effectLst/>
            </c:spPr>
            <c:extLst>
              <c:ext xmlns:c16="http://schemas.microsoft.com/office/drawing/2014/chart" uri="{C3380CC4-5D6E-409C-BE32-E72D297353CC}">
                <c16:uniqueId val="{00000005-E352-7A42-9503-D94283BCFDD7}"/>
              </c:ext>
            </c:extLst>
          </c:dPt>
          <c:dLbls>
            <c:delete val="1"/>
          </c:dLbls>
          <c:cat>
            <c:strRef>
              <c:f>Sheet1!$A$2:$A$4</c:f>
              <c:strCache>
                <c:ptCount val="3"/>
                <c:pt idx="0">
                  <c:v>Public Floar</c:v>
                </c:pt>
                <c:pt idx="1">
                  <c:v>Institutional &amp; Strategic Investors</c:v>
                </c:pt>
                <c:pt idx="2">
                  <c:v>Mgmt</c:v>
                </c:pt>
              </c:strCache>
            </c:strRef>
          </c:cat>
          <c:val>
            <c:numRef>
              <c:f>Sheet1!$B$2:$B$4</c:f>
              <c:numCache>
                <c:formatCode>General</c:formatCode>
                <c:ptCount val="3"/>
                <c:pt idx="0">
                  <c:v>35</c:v>
                </c:pt>
                <c:pt idx="1">
                  <c:v>40</c:v>
                </c:pt>
                <c:pt idx="2">
                  <c:v>25</c:v>
                </c:pt>
              </c:numCache>
            </c:numRef>
          </c:val>
          <c:extLst>
            <c:ext xmlns:c16="http://schemas.microsoft.com/office/drawing/2014/chart" uri="{C3380CC4-5D6E-409C-BE32-E72D297353CC}">
              <c16:uniqueId val="{00000006-E352-7A42-9503-D94283BCFDD7}"/>
            </c:ext>
          </c:extLst>
        </c:ser>
        <c:dLbls>
          <c:showLegendKey val="0"/>
          <c:showVal val="0"/>
          <c:showCatName val="0"/>
          <c:showSerName val="0"/>
          <c:showPercent val="1"/>
          <c:showBubbleSize val="0"/>
          <c:showLeaderLines val="1"/>
        </c:dLbls>
        <c:firstSliceAng val="0"/>
        <c:holeSize val="58"/>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2DBEA-ED1F-AC40-80FB-C71A85C62D9D}" type="datetimeFigureOut">
              <a:rPr lang="en-US" smtClean="0"/>
              <a:t>9/13/2025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7D104-4EBC-EC4B-8028-60694B173FFF}" type="slidenum">
              <a:rPr lang="en-US" smtClean="0"/>
              <a:t>‹#›</a:t>
            </a:fld>
            <a:endParaRPr lang="en-US"/>
          </a:p>
        </p:txBody>
      </p:sp>
    </p:spTree>
    <p:extLst>
      <p:ext uri="{BB962C8B-B14F-4D97-AF65-F5344CB8AC3E}">
        <p14:creationId xmlns:p14="http://schemas.microsoft.com/office/powerpoint/2010/main" val="1918928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47D104-4EBC-EC4B-8028-60694B173FFF}" type="slidenum">
              <a:rPr lang="en-US" smtClean="0"/>
              <a:t>1</a:t>
            </a:fld>
            <a:endParaRPr lang="en-US"/>
          </a:p>
        </p:txBody>
      </p:sp>
    </p:spTree>
    <p:extLst>
      <p:ext uri="{BB962C8B-B14F-4D97-AF65-F5344CB8AC3E}">
        <p14:creationId xmlns:p14="http://schemas.microsoft.com/office/powerpoint/2010/main" val="4242307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47D104-4EBC-EC4B-8028-60694B173FFF}" type="slidenum">
              <a:rPr lang="en-US" smtClean="0"/>
              <a:t>17</a:t>
            </a:fld>
            <a:endParaRPr lang="en-US"/>
          </a:p>
        </p:txBody>
      </p:sp>
    </p:spTree>
    <p:extLst>
      <p:ext uri="{BB962C8B-B14F-4D97-AF65-F5344CB8AC3E}">
        <p14:creationId xmlns:p14="http://schemas.microsoft.com/office/powerpoint/2010/main" val="777267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88454-4FB3-C6E5-BC8D-C6C7EB34F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3F253-C9C5-B38C-A5B3-36B36339B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F9EEC2-5CEE-91A6-15C0-077E93682A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95C222-5997-48FD-7DB6-8449C1723F01}"/>
              </a:ext>
            </a:extLst>
          </p:cNvPr>
          <p:cNvSpPr>
            <a:spLocks noGrp="1"/>
          </p:cNvSpPr>
          <p:nvPr>
            <p:ph type="sldNum" sz="quarter" idx="5"/>
          </p:nvPr>
        </p:nvSpPr>
        <p:spPr/>
        <p:txBody>
          <a:bodyPr/>
          <a:lstStyle/>
          <a:p>
            <a:fld id="{9A47D104-4EBC-EC4B-8028-60694B173FFF}" type="slidenum">
              <a:rPr lang="en-US" smtClean="0"/>
              <a:t>19</a:t>
            </a:fld>
            <a:endParaRPr lang="en-US"/>
          </a:p>
        </p:txBody>
      </p:sp>
    </p:spTree>
    <p:extLst>
      <p:ext uri="{BB962C8B-B14F-4D97-AF65-F5344CB8AC3E}">
        <p14:creationId xmlns:p14="http://schemas.microsoft.com/office/powerpoint/2010/main" val="1107962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02F87-A816-75FA-7A86-0F27B5E12F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25582-F4FB-EA89-9999-DDC02369C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1C6A74-3B56-5E7B-4B23-9F2288200A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3AB022-8A0D-E193-3571-165402A6DBAE}"/>
              </a:ext>
            </a:extLst>
          </p:cNvPr>
          <p:cNvSpPr>
            <a:spLocks noGrp="1"/>
          </p:cNvSpPr>
          <p:nvPr>
            <p:ph type="sldNum" sz="quarter" idx="5"/>
          </p:nvPr>
        </p:nvSpPr>
        <p:spPr/>
        <p:txBody>
          <a:bodyPr/>
          <a:lstStyle/>
          <a:p>
            <a:fld id="{9A47D104-4EBC-EC4B-8028-60694B173FFF}" type="slidenum">
              <a:rPr lang="en-US" smtClean="0"/>
              <a:t>21</a:t>
            </a:fld>
            <a:endParaRPr lang="en-US"/>
          </a:p>
        </p:txBody>
      </p:sp>
    </p:spTree>
    <p:extLst>
      <p:ext uri="{BB962C8B-B14F-4D97-AF65-F5344CB8AC3E}">
        <p14:creationId xmlns:p14="http://schemas.microsoft.com/office/powerpoint/2010/main" val="3485434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47D104-4EBC-EC4B-8028-60694B173FFF}" type="slidenum">
              <a:rPr lang="en-US" smtClean="0"/>
              <a:t>22</a:t>
            </a:fld>
            <a:endParaRPr lang="en-US"/>
          </a:p>
        </p:txBody>
      </p:sp>
    </p:spTree>
    <p:extLst>
      <p:ext uri="{BB962C8B-B14F-4D97-AF65-F5344CB8AC3E}">
        <p14:creationId xmlns:p14="http://schemas.microsoft.com/office/powerpoint/2010/main" val="4163113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47D104-4EBC-EC4B-8028-60694B173FFF}" type="slidenum">
              <a:rPr lang="en-US" smtClean="0"/>
              <a:t>3</a:t>
            </a:fld>
            <a:endParaRPr lang="en-US"/>
          </a:p>
        </p:txBody>
      </p:sp>
    </p:spTree>
    <p:extLst>
      <p:ext uri="{BB962C8B-B14F-4D97-AF65-F5344CB8AC3E}">
        <p14:creationId xmlns:p14="http://schemas.microsoft.com/office/powerpoint/2010/main" val="2141534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07D9E-AC08-7A83-7FD4-16EE69E06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9F8965-E9E7-85A3-3F81-0C50364872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A9E90A-A629-89EA-7BAB-E1CDC96155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C5B138-689D-6459-57BB-131CD1017BAB}"/>
              </a:ext>
            </a:extLst>
          </p:cNvPr>
          <p:cNvSpPr>
            <a:spLocks noGrp="1"/>
          </p:cNvSpPr>
          <p:nvPr>
            <p:ph type="sldNum" sz="quarter" idx="5"/>
          </p:nvPr>
        </p:nvSpPr>
        <p:spPr/>
        <p:txBody>
          <a:bodyPr/>
          <a:lstStyle/>
          <a:p>
            <a:fld id="{9A47D104-4EBC-EC4B-8028-60694B173FFF}" type="slidenum">
              <a:rPr lang="en-US" smtClean="0"/>
              <a:t>4</a:t>
            </a:fld>
            <a:endParaRPr lang="en-US"/>
          </a:p>
        </p:txBody>
      </p:sp>
    </p:spTree>
    <p:extLst>
      <p:ext uri="{BB962C8B-B14F-4D97-AF65-F5344CB8AC3E}">
        <p14:creationId xmlns:p14="http://schemas.microsoft.com/office/powerpoint/2010/main" val="225659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47D104-4EBC-EC4B-8028-60694B173FFF}" type="slidenum">
              <a:rPr lang="en-US" smtClean="0"/>
              <a:t>5</a:t>
            </a:fld>
            <a:endParaRPr lang="en-US"/>
          </a:p>
        </p:txBody>
      </p:sp>
    </p:spTree>
    <p:extLst>
      <p:ext uri="{BB962C8B-B14F-4D97-AF65-F5344CB8AC3E}">
        <p14:creationId xmlns:p14="http://schemas.microsoft.com/office/powerpoint/2010/main" val="4146981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47D104-4EBC-EC4B-8028-60694B173FFF}" type="slidenum">
              <a:rPr lang="en-US" smtClean="0"/>
              <a:t>6</a:t>
            </a:fld>
            <a:endParaRPr lang="en-US"/>
          </a:p>
        </p:txBody>
      </p:sp>
    </p:spTree>
    <p:extLst>
      <p:ext uri="{BB962C8B-B14F-4D97-AF65-F5344CB8AC3E}">
        <p14:creationId xmlns:p14="http://schemas.microsoft.com/office/powerpoint/2010/main" val="2759020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47D104-4EBC-EC4B-8028-60694B173FFF}" type="slidenum">
              <a:rPr lang="en-US" smtClean="0"/>
              <a:t>7</a:t>
            </a:fld>
            <a:endParaRPr lang="en-US" dirty="0"/>
          </a:p>
        </p:txBody>
      </p:sp>
    </p:spTree>
    <p:extLst>
      <p:ext uri="{BB962C8B-B14F-4D97-AF65-F5344CB8AC3E}">
        <p14:creationId xmlns:p14="http://schemas.microsoft.com/office/powerpoint/2010/main" val="3018135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47D104-4EBC-EC4B-8028-60694B173FFF}" type="slidenum">
              <a:rPr lang="en-US" smtClean="0"/>
              <a:t>8</a:t>
            </a:fld>
            <a:endParaRPr lang="en-US"/>
          </a:p>
        </p:txBody>
      </p:sp>
    </p:spTree>
    <p:extLst>
      <p:ext uri="{BB962C8B-B14F-4D97-AF65-F5344CB8AC3E}">
        <p14:creationId xmlns:p14="http://schemas.microsoft.com/office/powerpoint/2010/main" val="830136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47D104-4EBC-EC4B-8028-60694B173FFF}" type="slidenum">
              <a:rPr lang="en-US" smtClean="0"/>
              <a:t>12</a:t>
            </a:fld>
            <a:endParaRPr lang="en-US"/>
          </a:p>
        </p:txBody>
      </p:sp>
    </p:spTree>
    <p:extLst>
      <p:ext uri="{BB962C8B-B14F-4D97-AF65-F5344CB8AC3E}">
        <p14:creationId xmlns:p14="http://schemas.microsoft.com/office/powerpoint/2010/main" val="1292338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47D104-4EBC-EC4B-8028-60694B173FFF}" type="slidenum">
              <a:rPr lang="en-US" smtClean="0"/>
              <a:t>13</a:t>
            </a:fld>
            <a:endParaRPr lang="en-US"/>
          </a:p>
        </p:txBody>
      </p:sp>
    </p:spTree>
    <p:extLst>
      <p:ext uri="{BB962C8B-B14F-4D97-AF65-F5344CB8AC3E}">
        <p14:creationId xmlns:p14="http://schemas.microsoft.com/office/powerpoint/2010/main" val="17236211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With Tit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D34A80-EA44-4B3A-9192-82FA960384A7}"/>
              </a:ext>
            </a:extLst>
          </p:cNvPr>
          <p:cNvSpPr>
            <a:spLocks noGrp="1"/>
          </p:cNvSpPr>
          <p:nvPr>
            <p:ph type="title" hasCustomPrompt="1"/>
          </p:nvPr>
        </p:nvSpPr>
        <p:spPr>
          <a:xfrm>
            <a:off x="663258" y="578202"/>
            <a:ext cx="10515600" cy="886732"/>
          </a:xfrm>
          <a:prstGeom prst="rect">
            <a:avLst/>
          </a:prstGeom>
        </p:spPr>
        <p:txBody>
          <a:bodyPr anchor="ctr"/>
          <a:lstStyle>
            <a:lvl1pPr algn="l">
              <a:defRPr sz="4800">
                <a:solidFill>
                  <a:schemeClr val="tx1"/>
                </a:solidFill>
              </a:defRPr>
            </a:lvl1pPr>
          </a:lstStyle>
          <a:p>
            <a:r>
              <a:rPr lang="en-US" dirty="0"/>
              <a:t>Insert your main title here</a:t>
            </a:r>
            <a:endParaRPr lang="en-MY" dirty="0"/>
          </a:p>
        </p:txBody>
      </p:sp>
      <p:sp>
        <p:nvSpPr>
          <p:cNvPr id="17" name="Subtitle 2">
            <a:extLst>
              <a:ext uri="{FF2B5EF4-FFF2-40B4-BE49-F238E27FC236}">
                <a16:creationId xmlns:a16="http://schemas.microsoft.com/office/drawing/2014/main" id="{3DAF65F8-1530-4EB1-990C-B5A70EBD58BF}"/>
              </a:ext>
            </a:extLst>
          </p:cNvPr>
          <p:cNvSpPr>
            <a:spLocks noGrp="1"/>
          </p:cNvSpPr>
          <p:nvPr>
            <p:ph type="subTitle" idx="1" hasCustomPrompt="1"/>
          </p:nvPr>
        </p:nvSpPr>
        <p:spPr>
          <a:xfrm>
            <a:off x="663258" y="1320695"/>
            <a:ext cx="4754245" cy="436562"/>
          </a:xfrm>
          <a:prstGeom prst="rect">
            <a:avLst/>
          </a:prstGeom>
        </p:spPr>
        <p:txBody>
          <a:bodyPr anchor="ctr">
            <a:normAutofit/>
          </a:bodyPr>
          <a:lstStyle>
            <a:lvl1pPr marL="0" indent="0" algn="l">
              <a:buNone/>
              <a:defRPr sz="1600" spc="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WRITE SOMETHING HERE</a:t>
            </a:r>
            <a:endParaRPr lang="en-MY" dirty="0"/>
          </a:p>
        </p:txBody>
      </p:sp>
      <p:pic>
        <p:nvPicPr>
          <p:cNvPr id="2" name="Picture 1">
            <a:extLst>
              <a:ext uri="{FF2B5EF4-FFF2-40B4-BE49-F238E27FC236}">
                <a16:creationId xmlns:a16="http://schemas.microsoft.com/office/drawing/2014/main" id="{5E832BB5-C0B6-96AC-7A0D-217E4F93F9D0}"/>
              </a:ext>
            </a:extLst>
          </p:cNvPr>
          <p:cNvPicPr>
            <a:picLocks noChangeAspect="1"/>
          </p:cNvPicPr>
          <p:nvPr userDrawn="1"/>
        </p:nvPicPr>
        <p:blipFill>
          <a:blip r:embed="rId2"/>
          <a:srcRect/>
          <a:stretch/>
        </p:blipFill>
        <p:spPr>
          <a:xfrm>
            <a:off x="1" y="0"/>
            <a:ext cx="12194167" cy="6858000"/>
          </a:xfrm>
          <a:prstGeom prst="rect">
            <a:avLst/>
          </a:prstGeom>
        </p:spPr>
      </p:pic>
    </p:spTree>
    <p:extLst>
      <p:ext uri="{BB962C8B-B14F-4D97-AF65-F5344CB8AC3E}">
        <p14:creationId xmlns:p14="http://schemas.microsoft.com/office/powerpoint/2010/main" val="298525501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Summary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0BD2B5-99BE-B10F-4F2C-AE9210CF3270}"/>
              </a:ext>
            </a:extLst>
          </p:cNvPr>
          <p:cNvPicPr>
            <a:picLocks noChangeAspect="1"/>
          </p:cNvPicPr>
          <p:nvPr userDrawn="1"/>
        </p:nvPicPr>
        <p:blipFill>
          <a:blip r:embed="rId2"/>
          <a:srcRect/>
          <a:stretch/>
        </p:blipFill>
        <p:spPr>
          <a:xfrm>
            <a:off x="1" y="0"/>
            <a:ext cx="12194167" cy="6858000"/>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6" name="Graphic 5">
            <a:extLst>
              <a:ext uri="{FF2B5EF4-FFF2-40B4-BE49-F238E27FC236}">
                <a16:creationId xmlns:a16="http://schemas.microsoft.com/office/drawing/2014/main" id="{62F722D5-A1D9-EB98-D69A-AD68EB4939E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382213856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Summary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933F61-3682-A2A3-3585-30154BCCD9D4}"/>
              </a:ext>
            </a:extLst>
          </p:cNvPr>
          <p:cNvPicPr>
            <a:picLocks noChangeAspect="1"/>
          </p:cNvPicPr>
          <p:nvPr userDrawn="1"/>
        </p:nvPicPr>
        <p:blipFill>
          <a:blip r:embed="rId2"/>
          <a:srcRect/>
          <a:stretch/>
        </p:blipFill>
        <p:spPr>
          <a:xfrm>
            <a:off x="1" y="0"/>
            <a:ext cx="12194167" cy="6858000"/>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6" name="Graphic 5">
            <a:extLst>
              <a:ext uri="{FF2B5EF4-FFF2-40B4-BE49-F238E27FC236}">
                <a16:creationId xmlns:a16="http://schemas.microsoft.com/office/drawing/2014/main" id="{9A4F8406-F777-7D3A-5534-5575ACA1EC2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181252776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2_Summary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933F61-3682-A2A3-3585-30154BCCD9D4}"/>
              </a:ext>
            </a:extLst>
          </p:cNvPr>
          <p:cNvPicPr>
            <a:picLocks noChangeAspect="1"/>
          </p:cNvPicPr>
          <p:nvPr userDrawn="1"/>
        </p:nvPicPr>
        <p:blipFill>
          <a:blip r:embed="rId2"/>
          <a:stretch>
            <a:fillRect/>
          </a:stretch>
        </p:blipFill>
        <p:spPr>
          <a:xfrm>
            <a:off x="0" y="0"/>
            <a:ext cx="12194170" cy="6858000"/>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6" name="Graphic 5">
            <a:extLst>
              <a:ext uri="{FF2B5EF4-FFF2-40B4-BE49-F238E27FC236}">
                <a16:creationId xmlns:a16="http://schemas.microsoft.com/office/drawing/2014/main" id="{9A4F8406-F777-7D3A-5534-5575ACA1EC2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255776025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Summar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BFA1B-B348-C87C-E42E-EF3A2A2FA760}"/>
              </a:ext>
            </a:extLst>
          </p:cNvPr>
          <p:cNvPicPr>
            <a:picLocks noChangeAspect="1"/>
          </p:cNvPicPr>
          <p:nvPr userDrawn="1"/>
        </p:nvPicPr>
        <p:blipFill>
          <a:blip r:embed="rId2"/>
          <a:srcRect/>
          <a:stretch/>
        </p:blipFill>
        <p:spPr>
          <a:xfrm>
            <a:off x="1" y="0"/>
            <a:ext cx="12191998" cy="6856779"/>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12" name="Graphic 11">
            <a:extLst>
              <a:ext uri="{FF2B5EF4-FFF2-40B4-BE49-F238E27FC236}">
                <a16:creationId xmlns:a16="http://schemas.microsoft.com/office/drawing/2014/main" id="{1407717E-F163-000D-EDB7-4416710957F1}"/>
              </a:ext>
            </a:extLst>
          </p:cNvPr>
          <p:cNvPicPr>
            <a:picLocks noChangeAspect="1"/>
          </p:cNvPicPr>
          <p:nvPr userDrawn="1"/>
        </p:nvPicPr>
        <p:blipFill>
          <a:blip r:embed="rId5">
            <a:extLst>
              <a:ext uri="{96DAC541-7B7A-43D3-8B79-37D633B846F1}">
                <asvg:svgBlip xmlns:asvg="http://schemas.microsoft.com/office/drawing/2016/SVG/main" r:embed="rId6"/>
              </a:ext>
            </a:extLst>
          </a:blip>
          <a:srcRect r="22860"/>
          <a:stretch>
            <a:fillRect/>
          </a:stretch>
        </p:blipFill>
        <p:spPr>
          <a:xfrm rot="5400000">
            <a:off x="6662482" y="5178712"/>
            <a:ext cx="2688254" cy="6934199"/>
          </a:xfrm>
          <a:prstGeom prst="rect">
            <a:avLst/>
          </a:prstGeom>
        </p:spPr>
      </p:pic>
      <p:pic>
        <p:nvPicPr>
          <p:cNvPr id="7" name="Graphic 6">
            <a:extLst>
              <a:ext uri="{FF2B5EF4-FFF2-40B4-BE49-F238E27FC236}">
                <a16:creationId xmlns:a16="http://schemas.microsoft.com/office/drawing/2014/main" id="{F80B668F-F30B-99B2-3B82-17F6FBAEE80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51735374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Summar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BFA1B-B348-C87C-E42E-EF3A2A2FA760}"/>
              </a:ext>
            </a:extLst>
          </p:cNvPr>
          <p:cNvPicPr>
            <a:picLocks noChangeAspect="1"/>
          </p:cNvPicPr>
          <p:nvPr userDrawn="1"/>
        </p:nvPicPr>
        <p:blipFill>
          <a:blip r:embed="rId2"/>
          <a:srcRect/>
          <a:stretch/>
        </p:blipFill>
        <p:spPr>
          <a:xfrm>
            <a:off x="1" y="0"/>
            <a:ext cx="12191998" cy="6856779"/>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12" name="Graphic 11">
            <a:extLst>
              <a:ext uri="{FF2B5EF4-FFF2-40B4-BE49-F238E27FC236}">
                <a16:creationId xmlns:a16="http://schemas.microsoft.com/office/drawing/2014/main" id="{1407717E-F163-000D-EDB7-4416710957F1}"/>
              </a:ext>
            </a:extLst>
          </p:cNvPr>
          <p:cNvPicPr>
            <a:picLocks noChangeAspect="1"/>
          </p:cNvPicPr>
          <p:nvPr userDrawn="1"/>
        </p:nvPicPr>
        <p:blipFill>
          <a:blip r:embed="rId5">
            <a:extLst>
              <a:ext uri="{96DAC541-7B7A-43D3-8B79-37D633B846F1}">
                <asvg:svgBlip xmlns:asvg="http://schemas.microsoft.com/office/drawing/2016/SVG/main" r:embed="rId6"/>
              </a:ext>
            </a:extLst>
          </a:blip>
          <a:srcRect r="22860"/>
          <a:stretch>
            <a:fillRect/>
          </a:stretch>
        </p:blipFill>
        <p:spPr>
          <a:xfrm rot="5400000">
            <a:off x="6662482" y="5178712"/>
            <a:ext cx="2688254" cy="6934199"/>
          </a:xfrm>
          <a:prstGeom prst="rect">
            <a:avLst/>
          </a:prstGeom>
        </p:spPr>
      </p:pic>
      <p:pic>
        <p:nvPicPr>
          <p:cNvPr id="7" name="Graphic 6">
            <a:extLst>
              <a:ext uri="{FF2B5EF4-FFF2-40B4-BE49-F238E27FC236}">
                <a16:creationId xmlns:a16="http://schemas.microsoft.com/office/drawing/2014/main" id="{F80B668F-F30B-99B2-3B82-17F6FBAEE80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222582203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3_Summar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BFA1B-B348-C87C-E42E-EF3A2A2FA760}"/>
              </a:ext>
            </a:extLst>
          </p:cNvPr>
          <p:cNvPicPr>
            <a:picLocks noChangeAspect="1"/>
          </p:cNvPicPr>
          <p:nvPr userDrawn="1"/>
        </p:nvPicPr>
        <p:blipFill>
          <a:blip r:embed="rId2"/>
          <a:srcRect/>
          <a:stretch/>
        </p:blipFill>
        <p:spPr>
          <a:xfrm>
            <a:off x="1084" y="0"/>
            <a:ext cx="12189831" cy="6856780"/>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7" name="Graphic 6">
            <a:extLst>
              <a:ext uri="{FF2B5EF4-FFF2-40B4-BE49-F238E27FC236}">
                <a16:creationId xmlns:a16="http://schemas.microsoft.com/office/drawing/2014/main" id="{F80B668F-F30B-99B2-3B82-17F6FBAEE80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143550732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Summar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BFA1B-B348-C87C-E42E-EF3A2A2FA760}"/>
              </a:ext>
            </a:extLst>
          </p:cNvPr>
          <p:cNvPicPr>
            <a:picLocks noChangeAspect="1"/>
          </p:cNvPicPr>
          <p:nvPr userDrawn="1"/>
        </p:nvPicPr>
        <p:blipFill>
          <a:blip r:embed="rId2"/>
          <a:srcRect/>
          <a:stretch/>
        </p:blipFill>
        <p:spPr>
          <a:xfrm>
            <a:off x="1" y="0"/>
            <a:ext cx="12191998" cy="6856779"/>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12" name="Graphic 11">
            <a:extLst>
              <a:ext uri="{FF2B5EF4-FFF2-40B4-BE49-F238E27FC236}">
                <a16:creationId xmlns:a16="http://schemas.microsoft.com/office/drawing/2014/main" id="{1407717E-F163-000D-EDB7-4416710957F1}"/>
              </a:ext>
            </a:extLst>
          </p:cNvPr>
          <p:cNvPicPr>
            <a:picLocks noChangeAspect="1"/>
          </p:cNvPicPr>
          <p:nvPr userDrawn="1"/>
        </p:nvPicPr>
        <p:blipFill>
          <a:blip r:embed="rId5">
            <a:extLst>
              <a:ext uri="{96DAC541-7B7A-43D3-8B79-37D633B846F1}">
                <asvg:svgBlip xmlns:asvg="http://schemas.microsoft.com/office/drawing/2016/SVG/main" r:embed="rId6"/>
              </a:ext>
            </a:extLst>
          </a:blip>
          <a:srcRect r="22860"/>
          <a:stretch>
            <a:fillRect/>
          </a:stretch>
        </p:blipFill>
        <p:spPr>
          <a:xfrm rot="5400000">
            <a:off x="7194496" y="5476872"/>
            <a:ext cx="2688254" cy="6934199"/>
          </a:xfrm>
          <a:prstGeom prst="rect">
            <a:avLst/>
          </a:prstGeom>
        </p:spPr>
      </p:pic>
      <p:pic>
        <p:nvPicPr>
          <p:cNvPr id="7" name="Graphic 6">
            <a:extLst>
              <a:ext uri="{FF2B5EF4-FFF2-40B4-BE49-F238E27FC236}">
                <a16:creationId xmlns:a16="http://schemas.microsoft.com/office/drawing/2014/main" id="{F80B668F-F30B-99B2-3B82-17F6FBAEE80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173922120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Summar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5B5D7E-58E9-C68B-2C94-8640CEA43375}"/>
              </a:ext>
            </a:extLst>
          </p:cNvPr>
          <p:cNvPicPr>
            <a:picLocks noChangeAspect="1"/>
          </p:cNvPicPr>
          <p:nvPr userDrawn="1"/>
        </p:nvPicPr>
        <p:blipFill>
          <a:blip r:embed="rId2"/>
          <a:srcRect/>
          <a:stretch/>
        </p:blipFill>
        <p:spPr>
          <a:xfrm>
            <a:off x="1" y="0"/>
            <a:ext cx="12209089" cy="6866392"/>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12" name="Graphic 11">
            <a:extLst>
              <a:ext uri="{FF2B5EF4-FFF2-40B4-BE49-F238E27FC236}">
                <a16:creationId xmlns:a16="http://schemas.microsoft.com/office/drawing/2014/main" id="{1407717E-F163-000D-EDB7-4416710957F1}"/>
              </a:ext>
            </a:extLst>
          </p:cNvPr>
          <p:cNvPicPr>
            <a:picLocks noChangeAspect="1"/>
          </p:cNvPicPr>
          <p:nvPr userDrawn="1"/>
        </p:nvPicPr>
        <p:blipFill>
          <a:blip r:embed="rId5">
            <a:extLst>
              <a:ext uri="{96DAC541-7B7A-43D3-8B79-37D633B846F1}">
                <asvg:svgBlip xmlns:asvg="http://schemas.microsoft.com/office/drawing/2016/SVG/main" r:embed="rId6"/>
              </a:ext>
            </a:extLst>
          </a:blip>
          <a:srcRect r="22860"/>
          <a:stretch>
            <a:fillRect/>
          </a:stretch>
        </p:blipFill>
        <p:spPr>
          <a:xfrm>
            <a:off x="12646184" y="1223551"/>
            <a:ext cx="2112452" cy="5448951"/>
          </a:xfrm>
          <a:prstGeom prst="rect">
            <a:avLst/>
          </a:prstGeom>
        </p:spPr>
      </p:pic>
      <p:pic>
        <p:nvPicPr>
          <p:cNvPr id="7" name="Graphic 6">
            <a:extLst>
              <a:ext uri="{FF2B5EF4-FFF2-40B4-BE49-F238E27FC236}">
                <a16:creationId xmlns:a16="http://schemas.microsoft.com/office/drawing/2014/main" id="{B2E044A7-6905-0BB6-0DEA-F6834B62FF6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98938822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Summary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799A66-B885-2B2A-C030-C65ABF10AF91}"/>
              </a:ext>
            </a:extLst>
          </p:cNvPr>
          <p:cNvPicPr>
            <a:picLocks noChangeAspect="1"/>
          </p:cNvPicPr>
          <p:nvPr userDrawn="1"/>
        </p:nvPicPr>
        <p:blipFill>
          <a:blip r:embed="rId2"/>
          <a:srcRect/>
          <a:stretch/>
        </p:blipFill>
        <p:spPr>
          <a:xfrm>
            <a:off x="0" y="-167820"/>
            <a:ext cx="12243390" cy="6885683"/>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12" name="Graphic 11">
            <a:extLst>
              <a:ext uri="{FF2B5EF4-FFF2-40B4-BE49-F238E27FC236}">
                <a16:creationId xmlns:a16="http://schemas.microsoft.com/office/drawing/2014/main" id="{1407717E-F163-000D-EDB7-4416710957F1}"/>
              </a:ext>
            </a:extLst>
          </p:cNvPr>
          <p:cNvPicPr>
            <a:picLocks noChangeAspect="1"/>
          </p:cNvPicPr>
          <p:nvPr userDrawn="1"/>
        </p:nvPicPr>
        <p:blipFill>
          <a:blip r:embed="rId5">
            <a:alphaModFix amt="54000"/>
            <a:extLst>
              <a:ext uri="{96DAC541-7B7A-43D3-8B79-37D633B846F1}">
                <asvg:svgBlip xmlns:asvg="http://schemas.microsoft.com/office/drawing/2016/SVG/main" r:embed="rId6"/>
              </a:ext>
            </a:extLst>
          </a:blip>
          <a:srcRect t="9516" r="22860" b="-1"/>
          <a:stretch/>
        </p:blipFill>
        <p:spPr>
          <a:xfrm>
            <a:off x="10131366" y="2261062"/>
            <a:ext cx="1710076" cy="3991289"/>
          </a:xfrm>
          <a:prstGeom prst="rect">
            <a:avLst/>
          </a:prstGeom>
        </p:spPr>
      </p:pic>
      <p:pic>
        <p:nvPicPr>
          <p:cNvPr id="9" name="Graphic 8">
            <a:extLst>
              <a:ext uri="{FF2B5EF4-FFF2-40B4-BE49-F238E27FC236}">
                <a16:creationId xmlns:a16="http://schemas.microsoft.com/office/drawing/2014/main" id="{5CF62CFF-8A86-6C1D-48BC-0CD722CFCA2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315572757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5_Summary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799A66-B885-2B2A-C030-C65ABF10AF91}"/>
              </a:ext>
            </a:extLst>
          </p:cNvPr>
          <p:cNvPicPr>
            <a:picLocks noChangeAspect="1"/>
          </p:cNvPicPr>
          <p:nvPr userDrawn="1"/>
        </p:nvPicPr>
        <p:blipFill>
          <a:blip r:embed="rId2"/>
          <a:srcRect/>
          <a:stretch/>
        </p:blipFill>
        <p:spPr>
          <a:xfrm>
            <a:off x="0" y="-167820"/>
            <a:ext cx="12243390" cy="6885682"/>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12" name="Graphic 11">
            <a:extLst>
              <a:ext uri="{FF2B5EF4-FFF2-40B4-BE49-F238E27FC236}">
                <a16:creationId xmlns:a16="http://schemas.microsoft.com/office/drawing/2014/main" id="{1407717E-F163-000D-EDB7-4416710957F1}"/>
              </a:ext>
            </a:extLst>
          </p:cNvPr>
          <p:cNvPicPr>
            <a:picLocks noChangeAspect="1"/>
          </p:cNvPicPr>
          <p:nvPr userDrawn="1"/>
        </p:nvPicPr>
        <p:blipFill>
          <a:blip r:embed="rId5">
            <a:alphaModFix amt="40000"/>
            <a:lum bright="100000"/>
            <a:extLst>
              <a:ext uri="{96DAC541-7B7A-43D3-8B79-37D633B846F1}">
                <asvg:svgBlip xmlns:asvg="http://schemas.microsoft.com/office/drawing/2016/SVG/main" r:embed="rId6"/>
              </a:ext>
            </a:extLst>
          </a:blip>
          <a:srcRect t="9516" r="22860" b="-1"/>
          <a:stretch/>
        </p:blipFill>
        <p:spPr>
          <a:xfrm>
            <a:off x="10131366" y="2261062"/>
            <a:ext cx="1710076" cy="3991289"/>
          </a:xfrm>
          <a:prstGeom prst="rect">
            <a:avLst/>
          </a:prstGeom>
        </p:spPr>
      </p:pic>
      <p:pic>
        <p:nvPicPr>
          <p:cNvPr id="9" name="Graphic 8">
            <a:extLst>
              <a:ext uri="{FF2B5EF4-FFF2-40B4-BE49-F238E27FC236}">
                <a16:creationId xmlns:a16="http://schemas.microsoft.com/office/drawing/2014/main" id="{5CF62CFF-8A86-6C1D-48BC-0CD722CFCA2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51460563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12" name="Graphic 11">
            <a:extLst>
              <a:ext uri="{FF2B5EF4-FFF2-40B4-BE49-F238E27FC236}">
                <a16:creationId xmlns:a16="http://schemas.microsoft.com/office/drawing/2014/main" id="{1407717E-F163-000D-EDB7-4416710957F1}"/>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a:stretch>
            <a:fillRect/>
          </a:stretch>
        </p:blipFill>
        <p:spPr>
          <a:xfrm rot="5400000">
            <a:off x="7194496" y="2046775"/>
            <a:ext cx="2688254" cy="6934199"/>
          </a:xfrm>
          <a:prstGeom prst="rect">
            <a:avLst/>
          </a:prstGeom>
        </p:spPr>
      </p:pic>
      <p:pic>
        <p:nvPicPr>
          <p:cNvPr id="8" name="Graphic 7">
            <a:extLst>
              <a:ext uri="{FF2B5EF4-FFF2-40B4-BE49-F238E27FC236}">
                <a16:creationId xmlns:a16="http://schemas.microsoft.com/office/drawing/2014/main" id="{9240EC88-4D27-507E-F258-1C0A69D97AE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133308139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Summary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7C4A1D-828F-3A35-E0D9-1FB248AC44CD}"/>
              </a:ext>
            </a:extLst>
          </p:cNvPr>
          <p:cNvPicPr>
            <a:picLocks noChangeAspect="1"/>
          </p:cNvPicPr>
          <p:nvPr userDrawn="1"/>
        </p:nvPicPr>
        <p:blipFill>
          <a:blip r:embed="rId2"/>
          <a:srcRect/>
          <a:stretch/>
        </p:blipFill>
        <p:spPr>
          <a:xfrm>
            <a:off x="0" y="0"/>
            <a:ext cx="12231554" cy="6879026"/>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6" name="Graphic 5">
            <a:extLst>
              <a:ext uri="{FF2B5EF4-FFF2-40B4-BE49-F238E27FC236}">
                <a16:creationId xmlns:a16="http://schemas.microsoft.com/office/drawing/2014/main" id="{12D6068C-2CD8-159C-0895-BF1558C3127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27711706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Summar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DC631B-A22D-102E-FF6B-AE53DCFDEDDD}"/>
              </a:ext>
            </a:extLst>
          </p:cNvPr>
          <p:cNvPicPr>
            <a:picLocks noChangeAspect="1"/>
          </p:cNvPicPr>
          <p:nvPr userDrawn="1"/>
        </p:nvPicPr>
        <p:blipFill>
          <a:blip r:embed="rId2"/>
          <a:stretch>
            <a:fillRect/>
          </a:stretch>
        </p:blipFill>
        <p:spPr>
          <a:xfrm>
            <a:off x="0" y="0"/>
            <a:ext cx="12194170" cy="6858000"/>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7" name="Graphic 6">
            <a:extLst>
              <a:ext uri="{FF2B5EF4-FFF2-40B4-BE49-F238E27FC236}">
                <a16:creationId xmlns:a16="http://schemas.microsoft.com/office/drawing/2014/main" id="{6B507085-0E02-AB18-5D05-EB85E442F33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379971621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6_Summar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DC631B-A22D-102E-FF6B-AE53DCFDEDDD}"/>
              </a:ext>
            </a:extLst>
          </p:cNvPr>
          <p:cNvPicPr>
            <a:picLocks noChangeAspect="1"/>
          </p:cNvPicPr>
          <p:nvPr userDrawn="1"/>
        </p:nvPicPr>
        <p:blipFill>
          <a:blip r:embed="rId2"/>
          <a:stretch>
            <a:fillRect/>
          </a:stretch>
        </p:blipFill>
        <p:spPr>
          <a:xfrm>
            <a:off x="0" y="0"/>
            <a:ext cx="12194170" cy="6858000"/>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7" name="Graphic 6">
            <a:extLst>
              <a:ext uri="{FF2B5EF4-FFF2-40B4-BE49-F238E27FC236}">
                <a16:creationId xmlns:a16="http://schemas.microsoft.com/office/drawing/2014/main" id="{6B507085-0E02-AB18-5D05-EB85E442F33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99858" y="67890"/>
            <a:ext cx="1254238" cy="636317"/>
          </a:xfrm>
          <a:prstGeom prst="rect">
            <a:avLst/>
          </a:prstGeom>
        </p:spPr>
      </p:pic>
      <p:pic>
        <p:nvPicPr>
          <p:cNvPr id="3" name="Graphic 2">
            <a:extLst>
              <a:ext uri="{FF2B5EF4-FFF2-40B4-BE49-F238E27FC236}">
                <a16:creationId xmlns:a16="http://schemas.microsoft.com/office/drawing/2014/main" id="{87B0E500-85A2-7BE2-DA80-6F0315709F9A}"/>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545340" y="2111778"/>
            <a:ext cx="11325692" cy="3613408"/>
          </a:xfrm>
          <a:prstGeom prst="rect">
            <a:avLst/>
          </a:prstGeom>
        </p:spPr>
      </p:pic>
    </p:spTree>
    <p:extLst>
      <p:ext uri="{BB962C8B-B14F-4D97-AF65-F5344CB8AC3E}">
        <p14:creationId xmlns:p14="http://schemas.microsoft.com/office/powerpoint/2010/main" val="46530154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Summar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DC631B-A22D-102E-FF6B-AE53DCFDEDDD}"/>
              </a:ext>
            </a:extLst>
          </p:cNvPr>
          <p:cNvPicPr>
            <a:picLocks noChangeAspect="1"/>
          </p:cNvPicPr>
          <p:nvPr userDrawn="1"/>
        </p:nvPicPr>
        <p:blipFill>
          <a:blip r:embed="rId2"/>
          <a:stretch>
            <a:fillRect/>
          </a:stretch>
        </p:blipFill>
        <p:spPr>
          <a:xfrm>
            <a:off x="0" y="0"/>
            <a:ext cx="12194170" cy="6858000"/>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7" name="Graphic 6">
            <a:extLst>
              <a:ext uri="{FF2B5EF4-FFF2-40B4-BE49-F238E27FC236}">
                <a16:creationId xmlns:a16="http://schemas.microsoft.com/office/drawing/2014/main" id="{F40C6392-C154-AE6A-0AE7-0E892D3B4957}"/>
              </a:ext>
            </a:extLst>
          </p:cNvPr>
          <p:cNvPicPr>
            <a:picLocks noChangeAspect="1"/>
          </p:cNvPicPr>
          <p:nvPr userDrawn="1"/>
        </p:nvPicPr>
        <p:blipFill>
          <a:blip r:embed="rId5">
            <a:extLst>
              <a:ext uri="{96DAC541-7B7A-43D3-8B79-37D633B846F1}">
                <asvg:svgBlip xmlns:asvg="http://schemas.microsoft.com/office/drawing/2016/SVG/main" r:embed="rId6"/>
              </a:ext>
            </a:extLst>
          </a:blip>
          <a:srcRect r="22860"/>
          <a:stretch>
            <a:fillRect/>
          </a:stretch>
        </p:blipFill>
        <p:spPr>
          <a:xfrm rot="5400000">
            <a:off x="8469272" y="3056762"/>
            <a:ext cx="1975978" cy="5096923"/>
          </a:xfrm>
          <a:prstGeom prst="rect">
            <a:avLst/>
          </a:prstGeom>
        </p:spPr>
      </p:pic>
      <p:pic>
        <p:nvPicPr>
          <p:cNvPr id="8" name="Graphic 7">
            <a:extLst>
              <a:ext uri="{FF2B5EF4-FFF2-40B4-BE49-F238E27FC236}">
                <a16:creationId xmlns:a16="http://schemas.microsoft.com/office/drawing/2014/main" id="{DC7F32C9-0DBA-EF47-25A0-1C3AAFF69839}"/>
              </a:ext>
            </a:extLst>
          </p:cNvPr>
          <p:cNvPicPr>
            <a:picLocks noChangeAspect="1"/>
          </p:cNvPicPr>
          <p:nvPr userDrawn="1"/>
        </p:nvPicPr>
        <p:blipFill>
          <a:blip r:embed="rId5">
            <a:extLst>
              <a:ext uri="{96DAC541-7B7A-43D3-8B79-37D633B846F1}">
                <asvg:svgBlip xmlns:asvg="http://schemas.microsoft.com/office/drawing/2016/SVG/main" r:embed="rId6"/>
              </a:ext>
            </a:extLst>
          </a:blip>
          <a:srcRect r="22860"/>
          <a:stretch>
            <a:fillRect/>
          </a:stretch>
        </p:blipFill>
        <p:spPr>
          <a:xfrm rot="16200000">
            <a:off x="1693823" y="80787"/>
            <a:ext cx="1975978" cy="5096923"/>
          </a:xfrm>
          <a:prstGeom prst="rect">
            <a:avLst/>
          </a:prstGeom>
        </p:spPr>
      </p:pic>
      <p:pic>
        <p:nvPicPr>
          <p:cNvPr id="9" name="Graphic 8">
            <a:extLst>
              <a:ext uri="{FF2B5EF4-FFF2-40B4-BE49-F238E27FC236}">
                <a16:creationId xmlns:a16="http://schemas.microsoft.com/office/drawing/2014/main" id="{FA7C86D6-E68A-8ABF-E91F-9217AD89560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209705751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ummary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12" name="Graphic 11">
            <a:extLst>
              <a:ext uri="{FF2B5EF4-FFF2-40B4-BE49-F238E27FC236}">
                <a16:creationId xmlns:a16="http://schemas.microsoft.com/office/drawing/2014/main" id="{1407717E-F163-000D-EDB7-4416710957F1}"/>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rot="5400000">
            <a:off x="1498909" y="2291395"/>
            <a:ext cx="3067699" cy="6065521"/>
          </a:xfrm>
          <a:prstGeom prst="rect">
            <a:avLst/>
          </a:prstGeom>
        </p:spPr>
      </p:pic>
      <p:pic>
        <p:nvPicPr>
          <p:cNvPr id="6" name="Graphic 5">
            <a:extLst>
              <a:ext uri="{FF2B5EF4-FFF2-40B4-BE49-F238E27FC236}">
                <a16:creationId xmlns:a16="http://schemas.microsoft.com/office/drawing/2014/main" id="{B143DB66-9742-5985-FD33-7BFD12746D1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407399046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Summary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EACE115-698A-9B9C-E0FF-9C860D96EB05}"/>
              </a:ext>
            </a:extLst>
          </p:cNvPr>
          <p:cNvGrpSpPr/>
          <p:nvPr userDrawn="1"/>
        </p:nvGrpSpPr>
        <p:grpSpPr>
          <a:xfrm>
            <a:off x="4622341" y="877782"/>
            <a:ext cx="7368699" cy="5593269"/>
            <a:chOff x="4622341" y="877782"/>
            <a:chExt cx="7368699" cy="5593269"/>
          </a:xfrm>
        </p:grpSpPr>
        <p:sp>
          <p:nvSpPr>
            <p:cNvPr id="7" name="Graphic 8">
              <a:extLst>
                <a:ext uri="{FF2B5EF4-FFF2-40B4-BE49-F238E27FC236}">
                  <a16:creationId xmlns:a16="http://schemas.microsoft.com/office/drawing/2014/main" id="{875DA92C-915E-D63A-F92A-38A189855ED8}"/>
                </a:ext>
              </a:extLst>
            </p:cNvPr>
            <p:cNvSpPr/>
            <p:nvPr/>
          </p:nvSpPr>
          <p:spPr>
            <a:xfrm>
              <a:off x="4622341" y="877782"/>
              <a:ext cx="7368698" cy="5593269"/>
            </a:xfrm>
            <a:prstGeom prst="roundRect">
              <a:avLst>
                <a:gd name="adj" fmla="val 4251"/>
              </a:avLst>
            </a:prstGeom>
            <a:gradFill>
              <a:gsLst>
                <a:gs pos="0">
                  <a:srgbClr val="052040"/>
                </a:gs>
                <a:gs pos="50000">
                  <a:srgbClr val="0D2B4F"/>
                </a:gs>
                <a:gs pos="100000">
                  <a:srgbClr val="16365E"/>
                </a:gs>
              </a:gsLst>
              <a:lin ang="5400000" scaled="1"/>
            </a:gradFill>
            <a:ln w="499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1EA58D9-E1E8-AE5A-40B8-1076C72E3A41}"/>
                </a:ext>
              </a:extLst>
            </p:cNvPr>
            <p:cNvSpPr/>
            <p:nvPr/>
          </p:nvSpPr>
          <p:spPr>
            <a:xfrm>
              <a:off x="10069975" y="877782"/>
              <a:ext cx="1921065" cy="847305"/>
            </a:xfrm>
            <a:custGeom>
              <a:avLst/>
              <a:gdLst>
                <a:gd name="connsiteX0" fmla="*/ 0 w 2341175"/>
                <a:gd name="connsiteY0" fmla="*/ 0 h 847305"/>
                <a:gd name="connsiteX1" fmla="*/ 2341175 w 2341175"/>
                <a:gd name="connsiteY1" fmla="*/ 0 h 847305"/>
                <a:gd name="connsiteX2" fmla="*/ 2341175 w 2341175"/>
                <a:gd name="connsiteY2" fmla="*/ 847305 h 847305"/>
                <a:gd name="connsiteX3" fmla="*/ 2138174 w 2341175"/>
                <a:gd name="connsiteY3" fmla="*/ 696657 h 847305"/>
                <a:gd name="connsiteX4" fmla="*/ 2136973 w 2341175"/>
                <a:gd name="connsiteY4" fmla="*/ 695146 h 847305"/>
                <a:gd name="connsiteX5" fmla="*/ 799852 w 2341175"/>
                <a:gd name="connsiteY5" fmla="*/ 695146 h 847305"/>
                <a:gd name="connsiteX6" fmla="*/ 781743 w 2341175"/>
                <a:gd name="connsiteY6" fmla="*/ 694691 h 847305"/>
                <a:gd name="connsiteX7" fmla="*/ 530066 w 2341175"/>
                <a:gd name="connsiteY7" fmla="*/ 536469 h 847305"/>
                <a:gd name="connsiteX8" fmla="*/ 347475 w 2341175"/>
                <a:gd name="connsiteY8" fmla="*/ 223656 h 847305"/>
                <a:gd name="connsiteX9" fmla="*/ 0 w 2341175"/>
                <a:gd name="connsiteY9" fmla="*/ 0 h 84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1175" h="847305">
                  <a:moveTo>
                    <a:pt x="0" y="0"/>
                  </a:moveTo>
                  <a:lnTo>
                    <a:pt x="2341175" y="0"/>
                  </a:lnTo>
                  <a:lnTo>
                    <a:pt x="2341175" y="847305"/>
                  </a:lnTo>
                  <a:cubicBezTo>
                    <a:pt x="2306408" y="765798"/>
                    <a:pt x="2229669" y="706473"/>
                    <a:pt x="2138174" y="696657"/>
                  </a:cubicBezTo>
                  <a:lnTo>
                    <a:pt x="2136973" y="695146"/>
                  </a:lnTo>
                  <a:lnTo>
                    <a:pt x="799852" y="695146"/>
                  </a:lnTo>
                  <a:cubicBezTo>
                    <a:pt x="793848" y="695146"/>
                    <a:pt x="787796" y="694996"/>
                    <a:pt x="781743" y="694691"/>
                  </a:cubicBezTo>
                  <a:cubicBezTo>
                    <a:pt x="676890" y="689103"/>
                    <a:pt x="583043" y="627292"/>
                    <a:pt x="530066" y="536469"/>
                  </a:cubicBezTo>
                  <a:lnTo>
                    <a:pt x="347475" y="223656"/>
                  </a:lnTo>
                  <a:cubicBezTo>
                    <a:pt x="275088" y="99739"/>
                    <a:pt x="143322" y="4231"/>
                    <a:pt x="0" y="0"/>
                  </a:cubicBezTo>
                  <a:close/>
                </a:path>
              </a:pathLst>
            </a:custGeom>
            <a:solidFill>
              <a:srgbClr val="FEFFFF"/>
            </a:solidFill>
            <a:ln w="499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Freeform 8">
              <a:extLst>
                <a:ext uri="{FF2B5EF4-FFF2-40B4-BE49-F238E27FC236}">
                  <a16:creationId xmlns:a16="http://schemas.microsoft.com/office/drawing/2014/main" id="{849634D0-2FFC-AE43-8D52-B301D6DD67C6}"/>
                </a:ext>
              </a:extLst>
            </p:cNvPr>
            <p:cNvSpPr/>
            <p:nvPr/>
          </p:nvSpPr>
          <p:spPr>
            <a:xfrm>
              <a:off x="4622342" y="5130268"/>
              <a:ext cx="3312663" cy="1340783"/>
            </a:xfrm>
            <a:custGeom>
              <a:avLst/>
              <a:gdLst>
                <a:gd name="connsiteX0" fmla="*/ 0 w 3312663"/>
                <a:gd name="connsiteY0" fmla="*/ 0 h 1340783"/>
                <a:gd name="connsiteX1" fmla="*/ 317044 w 3312663"/>
                <a:gd name="connsiteY1" fmla="*/ 353806 h 1340783"/>
                <a:gd name="connsiteX2" fmla="*/ 318758 w 3312663"/>
                <a:gd name="connsiteY2" fmla="*/ 355948 h 1340783"/>
                <a:gd name="connsiteX3" fmla="*/ 2219584 w 3312663"/>
                <a:gd name="connsiteY3" fmla="*/ 355948 h 1340783"/>
                <a:gd name="connsiteX4" fmla="*/ 2245327 w 3312663"/>
                <a:gd name="connsiteY4" fmla="*/ 356593 h 1340783"/>
                <a:gd name="connsiteX5" fmla="*/ 2603121 w 3312663"/>
                <a:gd name="connsiteY5" fmla="*/ 581510 h 1340783"/>
                <a:gd name="connsiteX6" fmla="*/ 2862677 w 3312663"/>
                <a:gd name="connsiteY6" fmla="*/ 1026199 h 1340783"/>
                <a:gd name="connsiteX7" fmla="*/ 3312663 w 3312663"/>
                <a:gd name="connsiteY7" fmla="*/ 1340783 h 1340783"/>
                <a:gd name="connsiteX8" fmla="*/ 0 w 3312663"/>
                <a:gd name="connsiteY8" fmla="*/ 1340783 h 1340783"/>
                <a:gd name="connsiteX9" fmla="*/ 0 w 3312663"/>
                <a:gd name="connsiteY9" fmla="*/ 0 h 134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2663" h="1340783">
                  <a:moveTo>
                    <a:pt x="0" y="0"/>
                  </a:moveTo>
                  <a:cubicBezTo>
                    <a:pt x="0" y="183452"/>
                    <a:pt x="138789" y="334685"/>
                    <a:pt x="317044" y="353806"/>
                  </a:cubicBezTo>
                  <a:lnTo>
                    <a:pt x="318758" y="355948"/>
                  </a:lnTo>
                  <a:lnTo>
                    <a:pt x="2219584" y="355948"/>
                  </a:lnTo>
                  <a:cubicBezTo>
                    <a:pt x="2228163" y="355948"/>
                    <a:pt x="2236748" y="356163"/>
                    <a:pt x="2245327" y="356593"/>
                  </a:cubicBezTo>
                  <a:cubicBezTo>
                    <a:pt x="2394407" y="364543"/>
                    <a:pt x="2527829" y="452409"/>
                    <a:pt x="2603121" y="581510"/>
                  </a:cubicBezTo>
                  <a:lnTo>
                    <a:pt x="2862677" y="1026199"/>
                  </a:lnTo>
                  <a:cubicBezTo>
                    <a:pt x="2958180" y="1189545"/>
                    <a:pt x="3126204" y="1318220"/>
                    <a:pt x="3312663" y="1340783"/>
                  </a:cubicBezTo>
                  <a:lnTo>
                    <a:pt x="0" y="1340783"/>
                  </a:lnTo>
                  <a:lnTo>
                    <a:pt x="0" y="0"/>
                  </a:lnTo>
                  <a:close/>
                </a:path>
              </a:pathLst>
            </a:custGeom>
            <a:solidFill>
              <a:srgbClr val="FEFFFF"/>
            </a:solidFill>
            <a:ln w="4999" cap="flat">
              <a:noFill/>
              <a:prstDash val="solid"/>
              <a:miter/>
            </a:ln>
          </p:spPr>
          <p:txBody>
            <a:bodyPr rtlCol="0" anchor="ctr"/>
            <a:lstStyle/>
            <a:p>
              <a:endParaRPr lang="en-US"/>
            </a:p>
          </p:txBody>
        </p:sp>
      </p:grpSp>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12" name="Graphic 11">
            <a:extLst>
              <a:ext uri="{FF2B5EF4-FFF2-40B4-BE49-F238E27FC236}">
                <a16:creationId xmlns:a16="http://schemas.microsoft.com/office/drawing/2014/main" id="{1407717E-F163-000D-EDB7-4416710957F1}"/>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rot="5400000">
            <a:off x="1498909" y="2291395"/>
            <a:ext cx="3067699" cy="6065521"/>
          </a:xfrm>
          <a:prstGeom prst="rect">
            <a:avLst/>
          </a:prstGeom>
        </p:spPr>
      </p:pic>
      <p:pic>
        <p:nvPicPr>
          <p:cNvPr id="11" name="Graphic 10">
            <a:extLst>
              <a:ext uri="{FF2B5EF4-FFF2-40B4-BE49-F238E27FC236}">
                <a16:creationId xmlns:a16="http://schemas.microsoft.com/office/drawing/2014/main" id="{B7CB583A-ACF6-1C66-B252-44BAC3DFCA5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132228656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Summary 2">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407717E-F163-000D-EDB7-4416710957F1}"/>
              </a:ext>
            </a:extLst>
          </p:cNvPr>
          <p:cNvPicPr>
            <a:picLocks noChangeAspect="1"/>
          </p:cNvPicPr>
          <p:nvPr userDrawn="1"/>
        </p:nvPicPr>
        <p:blipFill>
          <a:blip r:embed="rId2">
            <a:extLst>
              <a:ext uri="{96DAC541-7B7A-43D3-8B79-37D633B846F1}">
                <asvg:svgBlip xmlns:asvg="http://schemas.microsoft.com/office/drawing/2016/SVG/main" r:embed="rId3"/>
              </a:ext>
            </a:extLst>
          </a:blip>
          <a:srcRect r="22860" b="8831"/>
          <a:stretch>
            <a:fillRect/>
          </a:stretch>
        </p:blipFill>
        <p:spPr>
          <a:xfrm rot="16200000">
            <a:off x="8503283" y="-1545561"/>
            <a:ext cx="2286930" cy="5378051"/>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7" name="Graphic 6">
            <a:extLst>
              <a:ext uri="{FF2B5EF4-FFF2-40B4-BE49-F238E27FC236}">
                <a16:creationId xmlns:a16="http://schemas.microsoft.com/office/drawing/2014/main" id="{8F36A523-8F59-9BCC-65D5-18B2820069D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38050314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Summary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12" name="Graphic 11">
            <a:extLst>
              <a:ext uri="{FF2B5EF4-FFF2-40B4-BE49-F238E27FC236}">
                <a16:creationId xmlns:a16="http://schemas.microsoft.com/office/drawing/2014/main" id="{1407717E-F163-000D-EDB7-4416710957F1}"/>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rot="5400000">
            <a:off x="1116964" y="3455033"/>
            <a:ext cx="2286005" cy="4519939"/>
          </a:xfrm>
          <a:prstGeom prst="rect">
            <a:avLst/>
          </a:prstGeom>
        </p:spPr>
      </p:pic>
      <p:pic>
        <p:nvPicPr>
          <p:cNvPr id="26" name="Graphic 25">
            <a:extLst>
              <a:ext uri="{FF2B5EF4-FFF2-40B4-BE49-F238E27FC236}">
                <a16:creationId xmlns:a16="http://schemas.microsoft.com/office/drawing/2014/main" id="{83B4D4CF-599D-F9A7-39F7-983C2327B9F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99858" y="67890"/>
            <a:ext cx="1254238" cy="636317"/>
          </a:xfrm>
          <a:prstGeom prst="rect">
            <a:avLst/>
          </a:prstGeom>
        </p:spPr>
      </p:pic>
      <p:grpSp>
        <p:nvGrpSpPr>
          <p:cNvPr id="51" name="Group 50">
            <a:extLst>
              <a:ext uri="{FF2B5EF4-FFF2-40B4-BE49-F238E27FC236}">
                <a16:creationId xmlns:a16="http://schemas.microsoft.com/office/drawing/2014/main" id="{0492F4F9-1610-B29A-D17C-333F48C896B7}"/>
              </a:ext>
            </a:extLst>
          </p:cNvPr>
          <p:cNvGrpSpPr/>
          <p:nvPr userDrawn="1"/>
        </p:nvGrpSpPr>
        <p:grpSpPr>
          <a:xfrm>
            <a:off x="3712973" y="-2612172"/>
            <a:ext cx="7925066" cy="2058429"/>
            <a:chOff x="3712973" y="-2612172"/>
            <a:chExt cx="7925066" cy="2058429"/>
          </a:xfrm>
        </p:grpSpPr>
        <p:sp>
          <p:nvSpPr>
            <p:cNvPr id="27" name="Rounded Rectangle 26">
              <a:extLst>
                <a:ext uri="{FF2B5EF4-FFF2-40B4-BE49-F238E27FC236}">
                  <a16:creationId xmlns:a16="http://schemas.microsoft.com/office/drawing/2014/main" id="{49F034AF-4124-F876-4C0C-116F41C4A2A9}"/>
                </a:ext>
              </a:extLst>
            </p:cNvPr>
            <p:cNvSpPr/>
            <p:nvPr userDrawn="1"/>
          </p:nvSpPr>
          <p:spPr>
            <a:xfrm>
              <a:off x="3712973" y="-2601883"/>
              <a:ext cx="2569294" cy="960120"/>
            </a:xfrm>
            <a:prstGeom prst="roundRect">
              <a:avLst>
                <a:gd name="adj" fmla="val 15202"/>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AB379072-298E-62BD-F303-C4A695CF3CAB}"/>
                </a:ext>
              </a:extLst>
            </p:cNvPr>
            <p:cNvSpPr/>
            <p:nvPr userDrawn="1"/>
          </p:nvSpPr>
          <p:spPr>
            <a:xfrm>
              <a:off x="3712973" y="-1524197"/>
              <a:ext cx="2569294" cy="960120"/>
            </a:xfrm>
            <a:prstGeom prst="roundRect">
              <a:avLst>
                <a:gd name="adj" fmla="val 15202"/>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1B2FA0B7-BC26-55A8-C596-9F41B59DBD62}"/>
                </a:ext>
              </a:extLst>
            </p:cNvPr>
            <p:cNvSpPr/>
            <p:nvPr userDrawn="1"/>
          </p:nvSpPr>
          <p:spPr>
            <a:xfrm>
              <a:off x="6390859" y="-2601883"/>
              <a:ext cx="2569294" cy="960120"/>
            </a:xfrm>
            <a:prstGeom prst="roundRect">
              <a:avLst>
                <a:gd name="adj" fmla="val 15202"/>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72288D83-C05B-0C0F-0A92-8067B261A5EF}"/>
                </a:ext>
              </a:extLst>
            </p:cNvPr>
            <p:cNvSpPr/>
            <p:nvPr userDrawn="1"/>
          </p:nvSpPr>
          <p:spPr>
            <a:xfrm>
              <a:off x="6390859" y="-1524197"/>
              <a:ext cx="2569294" cy="960120"/>
            </a:xfrm>
            <a:prstGeom prst="roundRect">
              <a:avLst>
                <a:gd name="adj" fmla="val 15202"/>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2B9EB4FC-7514-9DA6-509A-633C0E8545B8}"/>
                </a:ext>
              </a:extLst>
            </p:cNvPr>
            <p:cNvSpPr/>
            <p:nvPr userDrawn="1"/>
          </p:nvSpPr>
          <p:spPr>
            <a:xfrm>
              <a:off x="9068745" y="-2601883"/>
              <a:ext cx="2569294" cy="960120"/>
            </a:xfrm>
            <a:prstGeom prst="roundRect">
              <a:avLst>
                <a:gd name="adj" fmla="val 15202"/>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2F225099-402E-6BFE-95DC-5122722D6989}"/>
                </a:ext>
              </a:extLst>
            </p:cNvPr>
            <p:cNvSpPr/>
            <p:nvPr userDrawn="1"/>
          </p:nvSpPr>
          <p:spPr>
            <a:xfrm>
              <a:off x="9068745" y="-1524197"/>
              <a:ext cx="2569294" cy="960120"/>
            </a:xfrm>
            <a:prstGeom prst="roundRect">
              <a:avLst>
                <a:gd name="adj" fmla="val 15202"/>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C3FAC2A2-5109-687B-D9A1-8F3EC14ED17A}"/>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a:off x="5751664" y="-2612172"/>
              <a:ext cx="530601" cy="970409"/>
            </a:xfrm>
            <a:prstGeom prst="rect">
              <a:avLst/>
            </a:prstGeom>
          </p:spPr>
        </p:pic>
        <p:pic>
          <p:nvPicPr>
            <p:cNvPr id="34" name="Graphic 33">
              <a:extLst>
                <a:ext uri="{FF2B5EF4-FFF2-40B4-BE49-F238E27FC236}">
                  <a16:creationId xmlns:a16="http://schemas.microsoft.com/office/drawing/2014/main" id="{3FA4B3B0-0651-3FA4-C795-4719FEEA6D6F}"/>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flipH="1" flipV="1">
              <a:off x="3730285" y="-2590477"/>
              <a:ext cx="530601" cy="948714"/>
            </a:xfrm>
            <a:prstGeom prst="rect">
              <a:avLst/>
            </a:prstGeom>
          </p:spPr>
        </p:pic>
        <p:pic>
          <p:nvPicPr>
            <p:cNvPr id="35" name="Graphic 34">
              <a:extLst>
                <a:ext uri="{FF2B5EF4-FFF2-40B4-BE49-F238E27FC236}">
                  <a16:creationId xmlns:a16="http://schemas.microsoft.com/office/drawing/2014/main" id="{B07950FB-C839-1227-C54F-60DDEE436DF9}"/>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a:off x="5751664" y="-1524152"/>
              <a:ext cx="530601" cy="970409"/>
            </a:xfrm>
            <a:prstGeom prst="rect">
              <a:avLst/>
            </a:prstGeom>
          </p:spPr>
        </p:pic>
        <p:pic>
          <p:nvPicPr>
            <p:cNvPr id="36" name="Graphic 35">
              <a:extLst>
                <a:ext uri="{FF2B5EF4-FFF2-40B4-BE49-F238E27FC236}">
                  <a16:creationId xmlns:a16="http://schemas.microsoft.com/office/drawing/2014/main" id="{78F8C185-9CEA-C3A1-57B7-16B4BE0C38C1}"/>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flipH="1" flipV="1">
              <a:off x="3730285" y="-1502457"/>
              <a:ext cx="530601" cy="948714"/>
            </a:xfrm>
            <a:prstGeom prst="rect">
              <a:avLst/>
            </a:prstGeom>
          </p:spPr>
        </p:pic>
        <p:pic>
          <p:nvPicPr>
            <p:cNvPr id="37" name="Graphic 36">
              <a:extLst>
                <a:ext uri="{FF2B5EF4-FFF2-40B4-BE49-F238E27FC236}">
                  <a16:creationId xmlns:a16="http://schemas.microsoft.com/office/drawing/2014/main" id="{B8FCD531-0F45-B620-EA80-FD79A5674E45}"/>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a:off x="8413841" y="-1524152"/>
              <a:ext cx="530601" cy="970409"/>
            </a:xfrm>
            <a:prstGeom prst="rect">
              <a:avLst/>
            </a:prstGeom>
          </p:spPr>
        </p:pic>
        <p:pic>
          <p:nvPicPr>
            <p:cNvPr id="38" name="Graphic 37">
              <a:extLst>
                <a:ext uri="{FF2B5EF4-FFF2-40B4-BE49-F238E27FC236}">
                  <a16:creationId xmlns:a16="http://schemas.microsoft.com/office/drawing/2014/main" id="{4449474B-38DD-B2E3-465A-6FE17BFDCE2C}"/>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flipH="1" flipV="1">
              <a:off x="6392462" y="-1502457"/>
              <a:ext cx="530601" cy="948714"/>
            </a:xfrm>
            <a:prstGeom prst="rect">
              <a:avLst/>
            </a:prstGeom>
          </p:spPr>
        </p:pic>
        <p:pic>
          <p:nvPicPr>
            <p:cNvPr id="39" name="Graphic 38">
              <a:extLst>
                <a:ext uri="{FF2B5EF4-FFF2-40B4-BE49-F238E27FC236}">
                  <a16:creationId xmlns:a16="http://schemas.microsoft.com/office/drawing/2014/main" id="{A6222EC5-1C31-5015-71D0-EC35BB307E28}"/>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a:off x="8413841" y="-2600598"/>
              <a:ext cx="530601" cy="970409"/>
            </a:xfrm>
            <a:prstGeom prst="rect">
              <a:avLst/>
            </a:prstGeom>
          </p:spPr>
        </p:pic>
        <p:pic>
          <p:nvPicPr>
            <p:cNvPr id="40" name="Graphic 39">
              <a:extLst>
                <a:ext uri="{FF2B5EF4-FFF2-40B4-BE49-F238E27FC236}">
                  <a16:creationId xmlns:a16="http://schemas.microsoft.com/office/drawing/2014/main" id="{0181F4DC-3E4D-6B6B-5C71-FD60C39E9394}"/>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flipH="1" flipV="1">
              <a:off x="6392462" y="-2578903"/>
              <a:ext cx="530601" cy="948714"/>
            </a:xfrm>
            <a:prstGeom prst="rect">
              <a:avLst/>
            </a:prstGeom>
          </p:spPr>
        </p:pic>
        <p:pic>
          <p:nvPicPr>
            <p:cNvPr id="41" name="Graphic 40">
              <a:extLst>
                <a:ext uri="{FF2B5EF4-FFF2-40B4-BE49-F238E27FC236}">
                  <a16:creationId xmlns:a16="http://schemas.microsoft.com/office/drawing/2014/main" id="{1120939E-8167-5BF2-D58B-0FF71FD6806A}"/>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a:off x="11087593" y="-2600598"/>
              <a:ext cx="530601" cy="970409"/>
            </a:xfrm>
            <a:prstGeom prst="rect">
              <a:avLst/>
            </a:prstGeom>
          </p:spPr>
        </p:pic>
        <p:pic>
          <p:nvPicPr>
            <p:cNvPr id="42" name="Graphic 41">
              <a:extLst>
                <a:ext uri="{FF2B5EF4-FFF2-40B4-BE49-F238E27FC236}">
                  <a16:creationId xmlns:a16="http://schemas.microsoft.com/office/drawing/2014/main" id="{CF43666F-A37B-A5FB-99BB-4CF25114AC0C}"/>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flipH="1" flipV="1">
              <a:off x="9066214" y="-2578903"/>
              <a:ext cx="530601" cy="948714"/>
            </a:xfrm>
            <a:prstGeom prst="rect">
              <a:avLst/>
            </a:prstGeom>
          </p:spPr>
        </p:pic>
        <p:pic>
          <p:nvPicPr>
            <p:cNvPr id="43" name="Graphic 42">
              <a:extLst>
                <a:ext uri="{FF2B5EF4-FFF2-40B4-BE49-F238E27FC236}">
                  <a16:creationId xmlns:a16="http://schemas.microsoft.com/office/drawing/2014/main" id="{18E7256B-4982-1CCC-2C31-CBFD91E5200E}"/>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a:off x="11087593" y="-1524153"/>
              <a:ext cx="530601" cy="970409"/>
            </a:xfrm>
            <a:prstGeom prst="rect">
              <a:avLst/>
            </a:prstGeom>
          </p:spPr>
        </p:pic>
        <p:pic>
          <p:nvPicPr>
            <p:cNvPr id="44" name="Graphic 43">
              <a:extLst>
                <a:ext uri="{FF2B5EF4-FFF2-40B4-BE49-F238E27FC236}">
                  <a16:creationId xmlns:a16="http://schemas.microsoft.com/office/drawing/2014/main" id="{587D09C5-7311-3734-725D-A668D4DBD2A7}"/>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flipH="1" flipV="1">
              <a:off x="9066214" y="-1502458"/>
              <a:ext cx="530601" cy="948714"/>
            </a:xfrm>
            <a:prstGeom prst="rect">
              <a:avLst/>
            </a:prstGeom>
          </p:spPr>
        </p:pic>
      </p:grpSp>
      <p:sp>
        <p:nvSpPr>
          <p:cNvPr id="45" name="Rounded Rectangle 44">
            <a:extLst>
              <a:ext uri="{FF2B5EF4-FFF2-40B4-BE49-F238E27FC236}">
                <a16:creationId xmlns:a16="http://schemas.microsoft.com/office/drawing/2014/main" id="{792DA8A7-C9A1-B496-48D5-9761EE557412}"/>
              </a:ext>
            </a:extLst>
          </p:cNvPr>
          <p:cNvSpPr/>
          <p:nvPr userDrawn="1"/>
        </p:nvSpPr>
        <p:spPr>
          <a:xfrm>
            <a:off x="3712973" y="2468880"/>
            <a:ext cx="2569294" cy="960120"/>
          </a:xfrm>
          <a:prstGeom prst="roundRect">
            <a:avLst>
              <a:gd name="adj" fmla="val 15202"/>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9368058F-DBFE-4D6B-3FF4-7CBC3F197192}"/>
              </a:ext>
            </a:extLst>
          </p:cNvPr>
          <p:cNvSpPr/>
          <p:nvPr userDrawn="1"/>
        </p:nvSpPr>
        <p:spPr>
          <a:xfrm>
            <a:off x="3712973" y="3546566"/>
            <a:ext cx="2569294" cy="960120"/>
          </a:xfrm>
          <a:prstGeom prst="roundRect">
            <a:avLst>
              <a:gd name="adj" fmla="val 15202"/>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AB9429B0-7401-4D7E-588B-7B2E85588E9A}"/>
              </a:ext>
            </a:extLst>
          </p:cNvPr>
          <p:cNvSpPr/>
          <p:nvPr userDrawn="1"/>
        </p:nvSpPr>
        <p:spPr>
          <a:xfrm>
            <a:off x="6390859" y="2468880"/>
            <a:ext cx="2569294" cy="960120"/>
          </a:xfrm>
          <a:prstGeom prst="roundRect">
            <a:avLst>
              <a:gd name="adj" fmla="val 15202"/>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C8C8829C-B8DC-B01B-797F-A198EF366CFE}"/>
              </a:ext>
            </a:extLst>
          </p:cNvPr>
          <p:cNvSpPr/>
          <p:nvPr userDrawn="1"/>
        </p:nvSpPr>
        <p:spPr>
          <a:xfrm>
            <a:off x="6390859" y="3546566"/>
            <a:ext cx="2569294" cy="960120"/>
          </a:xfrm>
          <a:prstGeom prst="roundRect">
            <a:avLst>
              <a:gd name="adj" fmla="val 15202"/>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a:extLst>
              <a:ext uri="{FF2B5EF4-FFF2-40B4-BE49-F238E27FC236}">
                <a16:creationId xmlns:a16="http://schemas.microsoft.com/office/drawing/2014/main" id="{BC5F896B-1872-F10F-FADB-DE69C273629F}"/>
              </a:ext>
            </a:extLst>
          </p:cNvPr>
          <p:cNvSpPr/>
          <p:nvPr userDrawn="1"/>
        </p:nvSpPr>
        <p:spPr>
          <a:xfrm>
            <a:off x="9068745" y="2468880"/>
            <a:ext cx="2569294" cy="960120"/>
          </a:xfrm>
          <a:prstGeom prst="roundRect">
            <a:avLst>
              <a:gd name="adj" fmla="val 15202"/>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a:extLst>
              <a:ext uri="{FF2B5EF4-FFF2-40B4-BE49-F238E27FC236}">
                <a16:creationId xmlns:a16="http://schemas.microsoft.com/office/drawing/2014/main" id="{4F180962-09B1-F8C9-4BEF-8C1DB4D33374}"/>
              </a:ext>
            </a:extLst>
          </p:cNvPr>
          <p:cNvSpPr/>
          <p:nvPr userDrawn="1"/>
        </p:nvSpPr>
        <p:spPr>
          <a:xfrm>
            <a:off x="9068745" y="3546566"/>
            <a:ext cx="2569294" cy="960120"/>
          </a:xfrm>
          <a:prstGeom prst="roundRect">
            <a:avLst>
              <a:gd name="adj" fmla="val 15202"/>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230613"/>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Summary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E2FEC6-3918-9FDA-71C9-A0435D73476A}"/>
              </a:ext>
            </a:extLst>
          </p:cNvPr>
          <p:cNvPicPr>
            <a:picLocks noChangeAspect="1"/>
          </p:cNvPicPr>
          <p:nvPr userDrawn="1"/>
        </p:nvPicPr>
        <p:blipFill>
          <a:blip r:embed="rId2"/>
          <a:srcRect/>
          <a:stretch/>
        </p:blipFill>
        <p:spPr>
          <a:xfrm>
            <a:off x="1" y="0"/>
            <a:ext cx="12194167" cy="6858000"/>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6" name="Graphic 5">
            <a:extLst>
              <a:ext uri="{FF2B5EF4-FFF2-40B4-BE49-F238E27FC236}">
                <a16:creationId xmlns:a16="http://schemas.microsoft.com/office/drawing/2014/main" id="{E78EDCED-9D4D-82DA-0AAA-59DB9FCE0C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37630122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ummary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6" name="Graphic 5">
            <a:extLst>
              <a:ext uri="{FF2B5EF4-FFF2-40B4-BE49-F238E27FC236}">
                <a16:creationId xmlns:a16="http://schemas.microsoft.com/office/drawing/2014/main" id="{D15010ED-37D4-8C4B-ACF7-D20E4D99CA4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252589" y="1849577"/>
            <a:ext cx="3740291" cy="1805657"/>
          </a:xfrm>
          <a:prstGeom prst="rect">
            <a:avLst/>
          </a:prstGeom>
        </p:spPr>
      </p:pic>
      <p:pic>
        <p:nvPicPr>
          <p:cNvPr id="7" name="Graphic 6">
            <a:extLst>
              <a:ext uri="{FF2B5EF4-FFF2-40B4-BE49-F238E27FC236}">
                <a16:creationId xmlns:a16="http://schemas.microsoft.com/office/drawing/2014/main" id="{96B9718C-7D58-78FD-8F31-8D75726B235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252589" y="3952697"/>
            <a:ext cx="3740291" cy="1805657"/>
          </a:xfrm>
          <a:prstGeom prst="rect">
            <a:avLst/>
          </a:prstGeom>
        </p:spPr>
      </p:pic>
      <p:pic>
        <p:nvPicPr>
          <p:cNvPr id="8" name="Graphic 7">
            <a:extLst>
              <a:ext uri="{FF2B5EF4-FFF2-40B4-BE49-F238E27FC236}">
                <a16:creationId xmlns:a16="http://schemas.microsoft.com/office/drawing/2014/main" id="{FA51AEAD-42D5-D563-A260-B2EE456B0A3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185158" y="1849577"/>
            <a:ext cx="3740291" cy="1805657"/>
          </a:xfrm>
          <a:prstGeom prst="rect">
            <a:avLst/>
          </a:prstGeom>
        </p:spPr>
      </p:pic>
      <p:pic>
        <p:nvPicPr>
          <p:cNvPr id="9" name="Graphic 8">
            <a:extLst>
              <a:ext uri="{FF2B5EF4-FFF2-40B4-BE49-F238E27FC236}">
                <a16:creationId xmlns:a16="http://schemas.microsoft.com/office/drawing/2014/main" id="{5102E8DB-D210-7204-ECDA-C2112F9DEB8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185158" y="3952697"/>
            <a:ext cx="3740291" cy="1805657"/>
          </a:xfrm>
          <a:prstGeom prst="rect">
            <a:avLst/>
          </a:prstGeom>
        </p:spPr>
      </p:pic>
      <p:pic>
        <p:nvPicPr>
          <p:cNvPr id="11" name="Graphic 10">
            <a:extLst>
              <a:ext uri="{FF2B5EF4-FFF2-40B4-BE49-F238E27FC236}">
                <a16:creationId xmlns:a16="http://schemas.microsoft.com/office/drawing/2014/main" id="{5A0011A2-1A86-CEC1-12DB-0FD41EFDD41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129511" y="1849577"/>
            <a:ext cx="3740291" cy="1805657"/>
          </a:xfrm>
          <a:prstGeom prst="rect">
            <a:avLst/>
          </a:prstGeom>
        </p:spPr>
      </p:pic>
      <p:pic>
        <p:nvPicPr>
          <p:cNvPr id="13" name="Graphic 12">
            <a:extLst>
              <a:ext uri="{FF2B5EF4-FFF2-40B4-BE49-F238E27FC236}">
                <a16:creationId xmlns:a16="http://schemas.microsoft.com/office/drawing/2014/main" id="{79A18A87-B29F-80E0-49E4-550C071DF47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129511" y="3952697"/>
            <a:ext cx="3740291" cy="1805657"/>
          </a:xfrm>
          <a:prstGeom prst="rect">
            <a:avLst/>
          </a:prstGeom>
        </p:spPr>
      </p:pic>
      <p:pic>
        <p:nvPicPr>
          <p:cNvPr id="12" name="Graphic 11">
            <a:extLst>
              <a:ext uri="{FF2B5EF4-FFF2-40B4-BE49-F238E27FC236}">
                <a16:creationId xmlns:a16="http://schemas.microsoft.com/office/drawing/2014/main" id="{D79A1A2E-A411-B174-C740-C7F595A9AAC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89491744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8" name="Graphic 7">
            <a:extLst>
              <a:ext uri="{FF2B5EF4-FFF2-40B4-BE49-F238E27FC236}">
                <a16:creationId xmlns:a16="http://schemas.microsoft.com/office/drawing/2014/main" id="{9240EC88-4D27-507E-F258-1C0A69D97A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91200580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ummary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sp>
        <p:nvSpPr>
          <p:cNvPr id="12" name="Rounded Rectangle 11">
            <a:extLst>
              <a:ext uri="{FF2B5EF4-FFF2-40B4-BE49-F238E27FC236}">
                <a16:creationId xmlns:a16="http://schemas.microsoft.com/office/drawing/2014/main" id="{3856A9C4-AA37-09F2-9507-139B9F6B4333}"/>
              </a:ext>
            </a:extLst>
          </p:cNvPr>
          <p:cNvSpPr/>
          <p:nvPr userDrawn="1"/>
        </p:nvSpPr>
        <p:spPr>
          <a:xfrm>
            <a:off x="214480" y="1859280"/>
            <a:ext cx="3808880" cy="1920240"/>
          </a:xfrm>
          <a:prstGeom prst="roundRect">
            <a:avLst>
              <a:gd name="adj" fmla="val 7265"/>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575247E7-2C50-D281-6FA6-7034D6C2B3B9}"/>
              </a:ext>
            </a:extLst>
          </p:cNvPr>
          <p:cNvSpPr/>
          <p:nvPr userDrawn="1"/>
        </p:nvSpPr>
        <p:spPr>
          <a:xfrm>
            <a:off x="4192120" y="1859280"/>
            <a:ext cx="3808880" cy="1920240"/>
          </a:xfrm>
          <a:prstGeom prst="roundRect">
            <a:avLst>
              <a:gd name="adj" fmla="val 7265"/>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229E72BA-4CC1-4984-A5B1-B608588EF32A}"/>
              </a:ext>
            </a:extLst>
          </p:cNvPr>
          <p:cNvSpPr/>
          <p:nvPr userDrawn="1"/>
        </p:nvSpPr>
        <p:spPr>
          <a:xfrm>
            <a:off x="8169760" y="1859280"/>
            <a:ext cx="3808880" cy="1920240"/>
          </a:xfrm>
          <a:prstGeom prst="roundRect">
            <a:avLst>
              <a:gd name="adj" fmla="val 7265"/>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2EBB1839-9331-42C8-FB6F-54915E641B96}"/>
              </a:ext>
            </a:extLst>
          </p:cNvPr>
          <p:cNvSpPr/>
          <p:nvPr userDrawn="1"/>
        </p:nvSpPr>
        <p:spPr>
          <a:xfrm>
            <a:off x="214480" y="3947160"/>
            <a:ext cx="3808880" cy="1920240"/>
          </a:xfrm>
          <a:prstGeom prst="roundRect">
            <a:avLst>
              <a:gd name="adj" fmla="val 7265"/>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D43CE7A7-E481-2189-286A-4F9BD3322F8C}"/>
              </a:ext>
            </a:extLst>
          </p:cNvPr>
          <p:cNvSpPr/>
          <p:nvPr userDrawn="1"/>
        </p:nvSpPr>
        <p:spPr>
          <a:xfrm>
            <a:off x="4192120" y="3947160"/>
            <a:ext cx="3808880" cy="1920240"/>
          </a:xfrm>
          <a:prstGeom prst="roundRect">
            <a:avLst>
              <a:gd name="adj" fmla="val 7265"/>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AFE9542E-DBEF-9C3A-52EA-59A288D7371D}"/>
              </a:ext>
            </a:extLst>
          </p:cNvPr>
          <p:cNvSpPr/>
          <p:nvPr userDrawn="1"/>
        </p:nvSpPr>
        <p:spPr>
          <a:xfrm>
            <a:off x="8169760" y="3947160"/>
            <a:ext cx="3808880" cy="1920240"/>
          </a:xfrm>
          <a:prstGeom prst="roundRect">
            <a:avLst>
              <a:gd name="adj" fmla="val 7265"/>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AB1EC8A7-5D34-9838-400C-FCFB16CA16DD}"/>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a:off x="2879305" y="1778138"/>
            <a:ext cx="1119342" cy="2001381"/>
          </a:xfrm>
          <a:prstGeom prst="rect">
            <a:avLst/>
          </a:prstGeom>
        </p:spPr>
      </p:pic>
      <p:pic>
        <p:nvPicPr>
          <p:cNvPr id="26" name="Graphic 25">
            <a:extLst>
              <a:ext uri="{FF2B5EF4-FFF2-40B4-BE49-F238E27FC236}">
                <a16:creationId xmlns:a16="http://schemas.microsoft.com/office/drawing/2014/main" id="{2F68DD1F-A17D-DE7C-5F58-6697AAF671B9}"/>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a:off x="6870538" y="1778138"/>
            <a:ext cx="1119342" cy="2001381"/>
          </a:xfrm>
          <a:prstGeom prst="rect">
            <a:avLst/>
          </a:prstGeom>
        </p:spPr>
      </p:pic>
      <p:pic>
        <p:nvPicPr>
          <p:cNvPr id="27" name="Graphic 26">
            <a:extLst>
              <a:ext uri="{FF2B5EF4-FFF2-40B4-BE49-F238E27FC236}">
                <a16:creationId xmlns:a16="http://schemas.microsoft.com/office/drawing/2014/main" id="{5CEF2381-B883-0AFB-9360-145278646274}"/>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a:off x="10849415" y="1778138"/>
            <a:ext cx="1119342" cy="2001381"/>
          </a:xfrm>
          <a:prstGeom prst="rect">
            <a:avLst/>
          </a:prstGeom>
        </p:spPr>
      </p:pic>
      <p:pic>
        <p:nvPicPr>
          <p:cNvPr id="28" name="Graphic 27">
            <a:extLst>
              <a:ext uri="{FF2B5EF4-FFF2-40B4-BE49-F238E27FC236}">
                <a16:creationId xmlns:a16="http://schemas.microsoft.com/office/drawing/2014/main" id="{DD7C62F6-EFE7-F1E2-746C-5422511E6B20}"/>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a:off x="10849415" y="3866430"/>
            <a:ext cx="1119342" cy="2001381"/>
          </a:xfrm>
          <a:prstGeom prst="rect">
            <a:avLst/>
          </a:prstGeom>
        </p:spPr>
      </p:pic>
      <p:pic>
        <p:nvPicPr>
          <p:cNvPr id="29" name="Graphic 28">
            <a:extLst>
              <a:ext uri="{FF2B5EF4-FFF2-40B4-BE49-F238E27FC236}">
                <a16:creationId xmlns:a16="http://schemas.microsoft.com/office/drawing/2014/main" id="{E0E0A7A5-F7E7-C495-941A-5A8E5C3FA7A3}"/>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a:off x="6882896" y="3866430"/>
            <a:ext cx="1119342" cy="2001381"/>
          </a:xfrm>
          <a:prstGeom prst="rect">
            <a:avLst/>
          </a:prstGeom>
        </p:spPr>
      </p:pic>
      <p:pic>
        <p:nvPicPr>
          <p:cNvPr id="30" name="Graphic 29">
            <a:extLst>
              <a:ext uri="{FF2B5EF4-FFF2-40B4-BE49-F238E27FC236}">
                <a16:creationId xmlns:a16="http://schemas.microsoft.com/office/drawing/2014/main" id="{7198FED8-D060-C491-40CF-4BADDDFF918B}"/>
              </a:ext>
            </a:extLst>
          </p:cNvPr>
          <p:cNvPicPr>
            <a:picLocks noChangeAspect="1"/>
          </p:cNvPicPr>
          <p:nvPr userDrawn="1"/>
        </p:nvPicPr>
        <p:blipFill>
          <a:blip r:embed="rId4">
            <a:extLst>
              <a:ext uri="{96DAC541-7B7A-43D3-8B79-37D633B846F1}">
                <asvg:svgBlip xmlns:asvg="http://schemas.microsoft.com/office/drawing/2016/SVG/main" r:embed="rId5"/>
              </a:ext>
            </a:extLst>
          </a:blip>
          <a:srcRect r="22860" b="23347"/>
          <a:stretch>
            <a:fillRect/>
          </a:stretch>
        </p:blipFill>
        <p:spPr>
          <a:xfrm>
            <a:off x="2891664" y="3866430"/>
            <a:ext cx="1119342" cy="2001381"/>
          </a:xfrm>
          <a:prstGeom prst="rect">
            <a:avLst/>
          </a:prstGeom>
        </p:spPr>
      </p:pic>
      <p:pic>
        <p:nvPicPr>
          <p:cNvPr id="6" name="Graphic 5">
            <a:extLst>
              <a:ext uri="{FF2B5EF4-FFF2-40B4-BE49-F238E27FC236}">
                <a16:creationId xmlns:a16="http://schemas.microsoft.com/office/drawing/2014/main" id="{82091D10-7E98-9F7D-266F-9B791945EF4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269672000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Summary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3F399D-5037-1078-949C-B9D8F21DB79B}"/>
              </a:ext>
            </a:extLst>
          </p:cNvPr>
          <p:cNvPicPr>
            <a:picLocks noChangeAspect="1"/>
          </p:cNvPicPr>
          <p:nvPr userDrawn="1"/>
        </p:nvPicPr>
        <p:blipFill>
          <a:blip r:embed="rId2"/>
          <a:srcRect/>
          <a:stretch/>
        </p:blipFill>
        <p:spPr>
          <a:xfrm>
            <a:off x="0" y="18137"/>
            <a:ext cx="12191996" cy="6856779"/>
          </a:xfrm>
          <a:prstGeom prst="rect">
            <a:avLst/>
          </a:prstGeom>
        </p:spPr>
      </p:pic>
    </p:spTree>
    <p:extLst>
      <p:ext uri="{BB962C8B-B14F-4D97-AF65-F5344CB8AC3E}">
        <p14:creationId xmlns:p14="http://schemas.microsoft.com/office/powerpoint/2010/main" val="150765127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age With Tit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D34A80-EA44-4B3A-9192-82FA960384A7}"/>
              </a:ext>
            </a:extLst>
          </p:cNvPr>
          <p:cNvSpPr>
            <a:spLocks noGrp="1"/>
          </p:cNvSpPr>
          <p:nvPr>
            <p:ph type="title" hasCustomPrompt="1"/>
          </p:nvPr>
        </p:nvSpPr>
        <p:spPr>
          <a:xfrm>
            <a:off x="663258" y="578202"/>
            <a:ext cx="10515600" cy="886732"/>
          </a:xfrm>
          <a:prstGeom prst="rect">
            <a:avLst/>
          </a:prstGeom>
        </p:spPr>
        <p:txBody>
          <a:bodyPr anchor="ctr"/>
          <a:lstStyle>
            <a:lvl1pPr algn="l">
              <a:defRPr sz="4800">
                <a:solidFill>
                  <a:schemeClr val="tx1"/>
                </a:solidFill>
              </a:defRPr>
            </a:lvl1pPr>
          </a:lstStyle>
          <a:p>
            <a:r>
              <a:rPr lang="en-US" dirty="0"/>
              <a:t>Insert your main title here</a:t>
            </a:r>
            <a:endParaRPr lang="en-MY" dirty="0"/>
          </a:p>
        </p:txBody>
      </p:sp>
      <p:sp>
        <p:nvSpPr>
          <p:cNvPr id="17" name="Subtitle 2">
            <a:extLst>
              <a:ext uri="{FF2B5EF4-FFF2-40B4-BE49-F238E27FC236}">
                <a16:creationId xmlns:a16="http://schemas.microsoft.com/office/drawing/2014/main" id="{3DAF65F8-1530-4EB1-990C-B5A70EBD58BF}"/>
              </a:ext>
            </a:extLst>
          </p:cNvPr>
          <p:cNvSpPr>
            <a:spLocks noGrp="1"/>
          </p:cNvSpPr>
          <p:nvPr>
            <p:ph type="subTitle" idx="1" hasCustomPrompt="1"/>
          </p:nvPr>
        </p:nvSpPr>
        <p:spPr>
          <a:xfrm>
            <a:off x="663258" y="1320695"/>
            <a:ext cx="4754245" cy="436562"/>
          </a:xfrm>
          <a:prstGeom prst="rect">
            <a:avLst/>
          </a:prstGeom>
        </p:spPr>
        <p:txBody>
          <a:bodyPr anchor="ctr">
            <a:normAutofit/>
          </a:bodyPr>
          <a:lstStyle>
            <a:lvl1pPr marL="0" indent="0" algn="l">
              <a:buNone/>
              <a:defRPr sz="1600" spc="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WRITE SOMETHING HERE</a:t>
            </a:r>
            <a:endParaRPr lang="en-MY" dirty="0"/>
          </a:p>
        </p:txBody>
      </p:sp>
      <p:pic>
        <p:nvPicPr>
          <p:cNvPr id="2" name="Picture 1">
            <a:extLst>
              <a:ext uri="{FF2B5EF4-FFF2-40B4-BE49-F238E27FC236}">
                <a16:creationId xmlns:a16="http://schemas.microsoft.com/office/drawing/2014/main" id="{5E832BB5-C0B6-96AC-7A0D-217E4F93F9D0}"/>
              </a:ext>
            </a:extLst>
          </p:cNvPr>
          <p:cNvPicPr>
            <a:picLocks noChangeAspect="1"/>
          </p:cNvPicPr>
          <p:nvPr userDrawn="1"/>
        </p:nvPicPr>
        <p:blipFill>
          <a:blip r:embed="rId2"/>
          <a:srcRect/>
          <a:stretch/>
        </p:blipFill>
        <p:spPr>
          <a:xfrm>
            <a:off x="1" y="0"/>
            <a:ext cx="12194167" cy="6858000"/>
          </a:xfrm>
          <a:prstGeom prst="rect">
            <a:avLst/>
          </a:prstGeom>
        </p:spPr>
      </p:pic>
    </p:spTree>
    <p:extLst>
      <p:ext uri="{BB962C8B-B14F-4D97-AF65-F5344CB8AC3E}">
        <p14:creationId xmlns:p14="http://schemas.microsoft.com/office/powerpoint/2010/main" val="115373515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hite 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8" name="Graphic 7">
            <a:extLst>
              <a:ext uri="{FF2B5EF4-FFF2-40B4-BE49-F238E27FC236}">
                <a16:creationId xmlns:a16="http://schemas.microsoft.com/office/drawing/2014/main" id="{9240EC88-4D27-507E-F258-1C0A69D97A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9858" y="67890"/>
            <a:ext cx="1254238" cy="636317"/>
          </a:xfrm>
          <a:prstGeom prst="rect">
            <a:avLst/>
          </a:prstGeom>
        </p:spPr>
      </p:pic>
      <p:pic>
        <p:nvPicPr>
          <p:cNvPr id="3" name="Graphic 2">
            <a:extLst>
              <a:ext uri="{FF2B5EF4-FFF2-40B4-BE49-F238E27FC236}">
                <a16:creationId xmlns:a16="http://schemas.microsoft.com/office/drawing/2014/main" id="{44BF118B-7EC3-F877-CCE6-217110CCAC41}"/>
              </a:ext>
            </a:extLst>
          </p:cNvPr>
          <p:cNvPicPr>
            <a:picLocks noChangeAspect="1"/>
          </p:cNvPicPr>
          <p:nvPr userDrawn="1"/>
        </p:nvPicPr>
        <p:blipFill>
          <a:blip r:embed="rId6">
            <a:alphaModFix amt="25000"/>
            <a:extLst>
              <a:ext uri="{96DAC541-7B7A-43D3-8B79-37D633B846F1}">
                <asvg:svgBlip xmlns:asvg="http://schemas.microsoft.com/office/drawing/2016/SVG/main" r:embed="rId7"/>
              </a:ext>
            </a:extLst>
          </a:blip>
          <a:srcRect r="22860"/>
          <a:stretch>
            <a:fillRect/>
          </a:stretch>
        </p:blipFill>
        <p:spPr>
          <a:xfrm rot="5400000">
            <a:off x="1959988" y="748321"/>
            <a:ext cx="3413761" cy="8805603"/>
          </a:xfrm>
          <a:prstGeom prst="rect">
            <a:avLst/>
          </a:prstGeom>
        </p:spPr>
      </p:pic>
    </p:spTree>
    <p:extLst>
      <p:ext uri="{BB962C8B-B14F-4D97-AF65-F5344CB8AC3E}">
        <p14:creationId xmlns:p14="http://schemas.microsoft.com/office/powerpoint/2010/main" val="213662677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pic>
        <p:nvPicPr>
          <p:cNvPr id="3" name="Picture 2" descr="A map of the world&#10;&#10;Description automatically generated">
            <a:extLst>
              <a:ext uri="{FF2B5EF4-FFF2-40B4-BE49-F238E27FC236}">
                <a16:creationId xmlns:a16="http://schemas.microsoft.com/office/drawing/2014/main" id="{FA59B890-9F1E-3116-028F-7B652698BF7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29783"/>
          <a:stretch/>
        </p:blipFill>
        <p:spPr>
          <a:xfrm>
            <a:off x="2963496" y="329023"/>
            <a:ext cx="9228503" cy="7392857"/>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8" name="Graphic 7">
            <a:extLst>
              <a:ext uri="{FF2B5EF4-FFF2-40B4-BE49-F238E27FC236}">
                <a16:creationId xmlns:a16="http://schemas.microsoft.com/office/drawing/2014/main" id="{9240EC88-4D27-507E-F258-1C0A69D97AE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99858" y="67890"/>
            <a:ext cx="1254238" cy="636317"/>
          </a:xfrm>
          <a:prstGeom prst="rect">
            <a:avLst/>
          </a:prstGeom>
        </p:spPr>
      </p:pic>
      <p:sp>
        <p:nvSpPr>
          <p:cNvPr id="6" name="Oval 5">
            <a:extLst>
              <a:ext uri="{FF2B5EF4-FFF2-40B4-BE49-F238E27FC236}">
                <a16:creationId xmlns:a16="http://schemas.microsoft.com/office/drawing/2014/main" id="{05B38050-9754-0B19-84A5-E5B7AFDDEE25}"/>
              </a:ext>
            </a:extLst>
          </p:cNvPr>
          <p:cNvSpPr/>
          <p:nvPr userDrawn="1"/>
        </p:nvSpPr>
        <p:spPr>
          <a:xfrm>
            <a:off x="4856596" y="3151434"/>
            <a:ext cx="347623" cy="347623"/>
          </a:xfrm>
          <a:prstGeom prst="ellipse">
            <a:avLst/>
          </a:prstGeom>
          <a:solidFill>
            <a:srgbClr val="E0D1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0EDCD15-DB74-3D5E-F8DE-D82BF93A7518}"/>
              </a:ext>
            </a:extLst>
          </p:cNvPr>
          <p:cNvSpPr/>
          <p:nvPr userDrawn="1"/>
        </p:nvSpPr>
        <p:spPr>
          <a:xfrm>
            <a:off x="6156405" y="5055804"/>
            <a:ext cx="347623" cy="347623"/>
          </a:xfrm>
          <a:prstGeom prst="ellipse">
            <a:avLst/>
          </a:prstGeom>
          <a:solidFill>
            <a:srgbClr val="E0D1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EA97BFB-8842-5C20-1FE6-53A23C7C6E81}"/>
              </a:ext>
            </a:extLst>
          </p:cNvPr>
          <p:cNvSpPr/>
          <p:nvPr userDrawn="1"/>
        </p:nvSpPr>
        <p:spPr>
          <a:xfrm>
            <a:off x="10244755" y="5191831"/>
            <a:ext cx="347623" cy="347623"/>
          </a:xfrm>
          <a:prstGeom prst="ellipse">
            <a:avLst/>
          </a:prstGeom>
          <a:solidFill>
            <a:srgbClr val="E0D1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580D75-02EE-54B2-DBAA-7BEDFD34C5F4}"/>
              </a:ext>
            </a:extLst>
          </p:cNvPr>
          <p:cNvSpPr/>
          <p:nvPr userDrawn="1"/>
        </p:nvSpPr>
        <p:spPr>
          <a:xfrm>
            <a:off x="9987816" y="5713266"/>
            <a:ext cx="347623" cy="347623"/>
          </a:xfrm>
          <a:prstGeom prst="ellipse">
            <a:avLst/>
          </a:prstGeom>
          <a:solidFill>
            <a:srgbClr val="E0D1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CF495B1-3152-0939-FED7-1319616BFD96}"/>
              </a:ext>
            </a:extLst>
          </p:cNvPr>
          <p:cNvSpPr/>
          <p:nvPr userDrawn="1"/>
        </p:nvSpPr>
        <p:spPr>
          <a:xfrm>
            <a:off x="3303037" y="2015412"/>
            <a:ext cx="830424" cy="615821"/>
          </a:xfrm>
          <a:custGeom>
            <a:avLst/>
            <a:gdLst>
              <a:gd name="connsiteX0" fmla="*/ 746449 w 830424"/>
              <a:gd name="connsiteY0" fmla="*/ 18661 h 615821"/>
              <a:gd name="connsiteX1" fmla="*/ 830424 w 830424"/>
              <a:gd name="connsiteY1" fmla="*/ 139959 h 615821"/>
              <a:gd name="connsiteX2" fmla="*/ 830424 w 830424"/>
              <a:gd name="connsiteY2" fmla="*/ 615821 h 615821"/>
              <a:gd name="connsiteX3" fmla="*/ 0 w 830424"/>
              <a:gd name="connsiteY3" fmla="*/ 615821 h 615821"/>
              <a:gd name="connsiteX4" fmla="*/ 0 w 830424"/>
              <a:gd name="connsiteY4" fmla="*/ 0 h 615821"/>
              <a:gd name="connsiteX5" fmla="*/ 354563 w 830424"/>
              <a:gd name="connsiteY5" fmla="*/ 9331 h 61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424" h="615821">
                <a:moveTo>
                  <a:pt x="746449" y="18661"/>
                </a:moveTo>
                <a:lnTo>
                  <a:pt x="830424" y="139959"/>
                </a:lnTo>
                <a:lnTo>
                  <a:pt x="830424" y="615821"/>
                </a:lnTo>
                <a:lnTo>
                  <a:pt x="0" y="615821"/>
                </a:lnTo>
                <a:lnTo>
                  <a:pt x="0" y="0"/>
                </a:lnTo>
                <a:lnTo>
                  <a:pt x="354563" y="9331"/>
                </a:lnTo>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78062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Summary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6" name="Graphic 5">
            <a:extLst>
              <a:ext uri="{FF2B5EF4-FFF2-40B4-BE49-F238E27FC236}">
                <a16:creationId xmlns:a16="http://schemas.microsoft.com/office/drawing/2014/main" id="{201F1F73-3613-6BFB-3A70-754ACBBDEB61}"/>
              </a:ext>
            </a:extLst>
          </p:cNvPr>
          <p:cNvPicPr>
            <a:picLocks noChangeAspect="1"/>
          </p:cNvPicPr>
          <p:nvPr userDrawn="1"/>
        </p:nvPicPr>
        <p:blipFill>
          <a:blip r:embed="rId4">
            <a:extLst>
              <a:ext uri="{96DAC541-7B7A-43D3-8B79-37D633B846F1}">
                <asvg:svgBlip xmlns:asvg="http://schemas.microsoft.com/office/drawing/2016/SVG/main" r:embed="rId5"/>
              </a:ext>
            </a:extLst>
          </a:blip>
          <a:srcRect t="28864" r="22860"/>
          <a:stretch>
            <a:fillRect/>
          </a:stretch>
        </p:blipFill>
        <p:spPr>
          <a:xfrm rot="5400000">
            <a:off x="8381505" y="3047508"/>
            <a:ext cx="2688254" cy="4932736"/>
          </a:xfrm>
          <a:prstGeom prst="rect">
            <a:avLst/>
          </a:prstGeom>
        </p:spPr>
      </p:pic>
      <p:pic>
        <p:nvPicPr>
          <p:cNvPr id="7" name="Graphic 6">
            <a:extLst>
              <a:ext uri="{FF2B5EF4-FFF2-40B4-BE49-F238E27FC236}">
                <a16:creationId xmlns:a16="http://schemas.microsoft.com/office/drawing/2014/main" id="{07F32338-6F00-6475-001D-344CB548B06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92456212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Summary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F2F53B-9B2F-E0AF-B189-7FE1A0F947F0}"/>
              </a:ext>
            </a:extLst>
          </p:cNvPr>
          <p:cNvPicPr>
            <a:picLocks noChangeAspect="1"/>
          </p:cNvPicPr>
          <p:nvPr userDrawn="1"/>
        </p:nvPicPr>
        <p:blipFill>
          <a:blip r:embed="rId2"/>
          <a:srcRect/>
          <a:stretch/>
        </p:blipFill>
        <p:spPr>
          <a:xfrm>
            <a:off x="1" y="1221"/>
            <a:ext cx="12191998" cy="6856780"/>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6" name="Graphic 5">
            <a:extLst>
              <a:ext uri="{FF2B5EF4-FFF2-40B4-BE49-F238E27FC236}">
                <a16:creationId xmlns:a16="http://schemas.microsoft.com/office/drawing/2014/main" id="{852578A2-53C9-E0B4-7015-48830913D0B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403793513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Summary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6CC92B-CA8A-E963-252A-A4416402F243}"/>
              </a:ext>
            </a:extLst>
          </p:cNvPr>
          <p:cNvPicPr>
            <a:picLocks noChangeAspect="1"/>
          </p:cNvPicPr>
          <p:nvPr userDrawn="1"/>
        </p:nvPicPr>
        <p:blipFill>
          <a:blip r:embed="rId2"/>
          <a:srcRect/>
          <a:stretch/>
        </p:blipFill>
        <p:spPr>
          <a:xfrm>
            <a:off x="-2169" y="0"/>
            <a:ext cx="12194167" cy="6858000"/>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6" name="Graphic 5">
            <a:extLst>
              <a:ext uri="{FF2B5EF4-FFF2-40B4-BE49-F238E27FC236}">
                <a16:creationId xmlns:a16="http://schemas.microsoft.com/office/drawing/2014/main" id="{EB761321-7918-1268-D750-6C26DEB9872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91857067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Summary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3AD43A-66AD-8BA3-202F-FD795B91ECB7}"/>
              </a:ext>
            </a:extLst>
          </p:cNvPr>
          <p:cNvPicPr>
            <a:picLocks noChangeAspect="1"/>
          </p:cNvPicPr>
          <p:nvPr userDrawn="1"/>
        </p:nvPicPr>
        <p:blipFill>
          <a:blip r:embed="rId2"/>
          <a:srcRect/>
          <a:stretch/>
        </p:blipFill>
        <p:spPr>
          <a:xfrm>
            <a:off x="0" y="0"/>
            <a:ext cx="12191998" cy="6856780"/>
          </a:xfrm>
          <a:prstGeom prst="rect">
            <a:avLst/>
          </a:prstGeom>
        </p:spPr>
      </p:pic>
      <p:pic>
        <p:nvPicPr>
          <p:cNvPr id="2" name="Graphic 1">
            <a:extLst>
              <a:ext uri="{FF2B5EF4-FFF2-40B4-BE49-F238E27FC236}">
                <a16:creationId xmlns:a16="http://schemas.microsoft.com/office/drawing/2014/main" id="{C39AB40F-E2AF-8F71-026C-B9C88AE55B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3350" y="185498"/>
            <a:ext cx="11506200" cy="404966"/>
          </a:xfrm>
          <a:prstGeom prst="rect">
            <a:avLst/>
          </a:prstGeom>
        </p:spPr>
      </p:pic>
      <p:sp>
        <p:nvSpPr>
          <p:cNvPr id="4" name="Rounded Rectangle 3">
            <a:extLst>
              <a:ext uri="{FF2B5EF4-FFF2-40B4-BE49-F238E27FC236}">
                <a16:creationId xmlns:a16="http://schemas.microsoft.com/office/drawing/2014/main" id="{820AECB7-9854-7E19-6282-BA7E0670F274}"/>
              </a:ext>
            </a:extLst>
          </p:cNvPr>
          <p:cNvSpPr/>
          <p:nvPr userDrawn="1"/>
        </p:nvSpPr>
        <p:spPr>
          <a:xfrm>
            <a:off x="8930136" y="264788"/>
            <a:ext cx="1060341"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TSXV  :  EMPR</a:t>
            </a:r>
          </a:p>
        </p:txBody>
      </p:sp>
      <p:sp>
        <p:nvSpPr>
          <p:cNvPr id="5" name="Rounded Rectangle 4">
            <a:extLst>
              <a:ext uri="{FF2B5EF4-FFF2-40B4-BE49-F238E27FC236}">
                <a16:creationId xmlns:a16="http://schemas.microsoft.com/office/drawing/2014/main" id="{77E796E6-0FE7-43D5-2C8B-BC9FC44CC834}"/>
              </a:ext>
            </a:extLst>
          </p:cNvPr>
          <p:cNvSpPr/>
          <p:nvPr userDrawn="1"/>
        </p:nvSpPr>
        <p:spPr>
          <a:xfrm>
            <a:off x="10106427" y="264788"/>
            <a:ext cx="1239873" cy="23346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latin typeface="Montserrat SemiBold" pitchFamily="2" charset="77"/>
              </a:rPr>
              <a:t>OTCQX  :  EMPYF</a:t>
            </a:r>
          </a:p>
        </p:txBody>
      </p:sp>
      <p:sp>
        <p:nvSpPr>
          <p:cNvPr id="10" name="Text 12">
            <a:extLst>
              <a:ext uri="{FF2B5EF4-FFF2-40B4-BE49-F238E27FC236}">
                <a16:creationId xmlns:a16="http://schemas.microsoft.com/office/drawing/2014/main" id="{D8E9699E-1BCD-5E29-A02A-BC6F47B0238E}"/>
              </a:ext>
            </a:extLst>
          </p:cNvPr>
          <p:cNvSpPr/>
          <p:nvPr userDrawn="1"/>
        </p:nvSpPr>
        <p:spPr>
          <a:xfrm>
            <a:off x="11578176" y="277379"/>
            <a:ext cx="427547" cy="184666"/>
          </a:xfrm>
          <a:prstGeom prst="rect">
            <a:avLst/>
          </a:prstGeom>
          <a:noFill/>
          <a:ln/>
        </p:spPr>
        <p:txBody>
          <a:bodyPr wrap="square" lIns="0" tIns="0" rIns="0" bIns="0" rtlCol="0" anchor="t">
            <a:spAutoFit/>
          </a:bodyPr>
          <a:lstStyle/>
          <a:p>
            <a:pPr marL="0" indent="0" algn="ctr">
              <a:lnSpc>
                <a:spcPct val="100000"/>
              </a:lnSpc>
              <a:buNone/>
            </a:pPr>
            <a:fld id="{D1833678-519C-45D5-9053-1EA3DDFDE74A}" type="slidenum">
              <a:rPr lang="en-US" sz="1200" b="1" i="0" smtClean="0">
                <a:solidFill>
                  <a:srgbClr val="16365E"/>
                </a:solidFill>
                <a:latin typeface="Montserrat" pitchFamily="2" charset="77"/>
                <a:ea typeface="Stolzl Light" pitchFamily="34" charset="-122"/>
                <a:cs typeface="Stolzl Light" pitchFamily="34" charset="-120"/>
              </a:rPr>
              <a:pPr marL="0" indent="0" algn="ctr">
                <a:lnSpc>
                  <a:spcPct val="100000"/>
                </a:lnSpc>
                <a:buNone/>
              </a:pPr>
              <a:t>‹#›</a:t>
            </a:fld>
            <a:endParaRPr lang="en-US" sz="1200" b="1" i="0" dirty="0">
              <a:solidFill>
                <a:srgbClr val="16365E"/>
              </a:solidFill>
              <a:latin typeface="Montserrat" pitchFamily="2" charset="77"/>
            </a:endParaRPr>
          </a:p>
        </p:txBody>
      </p:sp>
      <p:pic>
        <p:nvPicPr>
          <p:cNvPr id="6" name="Graphic 5">
            <a:extLst>
              <a:ext uri="{FF2B5EF4-FFF2-40B4-BE49-F238E27FC236}">
                <a16:creationId xmlns:a16="http://schemas.microsoft.com/office/drawing/2014/main" id="{2BD2A9C7-BA10-B674-CA12-5FDB3E2E6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99858" y="67890"/>
            <a:ext cx="1254238" cy="636317"/>
          </a:xfrm>
          <a:prstGeom prst="rect">
            <a:avLst/>
          </a:prstGeom>
        </p:spPr>
      </p:pic>
    </p:spTree>
    <p:extLst>
      <p:ext uri="{BB962C8B-B14F-4D97-AF65-F5344CB8AC3E}">
        <p14:creationId xmlns:p14="http://schemas.microsoft.com/office/powerpoint/2010/main" val="175120446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E3AF2C3-7C24-4B59-ACDA-C4D016A9D451}"/>
              </a:ext>
            </a:extLst>
          </p:cNvPr>
          <p:cNvSpPr txBox="1">
            <a:spLocks/>
          </p:cNvSpPr>
          <p:nvPr userDrawn="1"/>
        </p:nvSpPr>
        <p:spPr>
          <a:xfrm>
            <a:off x="626728" y="6168190"/>
            <a:ext cx="1263032"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tx1"/>
                </a:solidFill>
                <a:latin typeface="+mj-lt"/>
                <a:ea typeface="Open Sans Light" panose="020B0306030504020204" pitchFamily="34" charset="0"/>
                <a:cs typeface="Open Sans Light" panose="020B0306030504020204" pitchFamily="34" charset="0"/>
              </a:rPr>
              <a:t>Minimal </a:t>
            </a:r>
            <a:r>
              <a:rPr lang="en-US" sz="1200" b="0" dirty="0">
                <a:solidFill>
                  <a:schemeClr val="tx1"/>
                </a:solidFill>
                <a:latin typeface="+mj-lt"/>
                <a:ea typeface="Open Sans Light" panose="020B0306030504020204" pitchFamily="34" charset="0"/>
                <a:cs typeface="Open Sans Light" panose="020B0306030504020204" pitchFamily="34" charset="0"/>
              </a:rPr>
              <a:t>X</a:t>
            </a:r>
          </a:p>
        </p:txBody>
      </p:sp>
      <p:sp>
        <p:nvSpPr>
          <p:cNvPr id="10" name="Slide Number Placeholder 5">
            <a:extLst>
              <a:ext uri="{FF2B5EF4-FFF2-40B4-BE49-F238E27FC236}">
                <a16:creationId xmlns:a16="http://schemas.microsoft.com/office/drawing/2014/main" id="{FB549AD5-7629-4E30-911F-2D1B026EAA77}"/>
              </a:ext>
            </a:extLst>
          </p:cNvPr>
          <p:cNvSpPr txBox="1">
            <a:spLocks/>
          </p:cNvSpPr>
          <p:nvPr userDrawn="1"/>
        </p:nvSpPr>
        <p:spPr>
          <a:xfrm>
            <a:off x="11125052" y="6147672"/>
            <a:ext cx="272881"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0" smtClean="0">
                <a:solidFill>
                  <a:schemeClr val="tx1"/>
                </a:solidFill>
                <a:latin typeface="+mj-lt"/>
                <a:ea typeface="Open Sans Light" panose="020B0306030504020204" pitchFamily="34" charset="0"/>
                <a:cs typeface="Open Sans Light" panose="020B0306030504020204" pitchFamily="34" charset="0"/>
              </a:rPr>
              <a:pPr algn="ctr"/>
              <a:t>‹#›</a:t>
            </a:fld>
            <a:endParaRPr lang="en-US" sz="1200" b="0" dirty="0">
              <a:solidFill>
                <a:schemeClr val="tx1"/>
              </a:solidFill>
              <a:latin typeface="+mj-lt"/>
              <a:ea typeface="Open Sans Light" panose="020B0306030504020204" pitchFamily="34" charset="0"/>
              <a:cs typeface="Open Sans Light" panose="020B0306030504020204" pitchFamily="34" charset="0"/>
            </a:endParaRPr>
          </a:p>
        </p:txBody>
      </p:sp>
      <p:sp>
        <p:nvSpPr>
          <p:cNvPr id="2" name="Rectangle 1">
            <a:extLst>
              <a:ext uri="{FF2B5EF4-FFF2-40B4-BE49-F238E27FC236}">
                <a16:creationId xmlns:a16="http://schemas.microsoft.com/office/drawing/2014/main" id="{F2B9EF52-6669-5895-DEE3-A6C0E4D28EB3}"/>
              </a:ext>
            </a:extLst>
          </p:cNvPr>
          <p:cNvSpPr/>
          <p:nvPr userDrawn="1"/>
        </p:nvSpPr>
        <p:spPr>
          <a:xfrm>
            <a:off x="691116" y="6124353"/>
            <a:ext cx="1010093" cy="39340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378DB52-D4A1-DD43-D4C5-733D8648B60E}"/>
              </a:ext>
            </a:extLst>
          </p:cNvPr>
          <p:cNvSpPr/>
          <p:nvPr userDrawn="1"/>
        </p:nvSpPr>
        <p:spPr>
          <a:xfrm>
            <a:off x="10490791" y="6168190"/>
            <a:ext cx="1010093" cy="39340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73841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4167" r:id="rId3"/>
    <p:sldLayoutId id="2147484169" r:id="rId4"/>
    <p:sldLayoutId id="2147484168" r:id="rId5"/>
    <p:sldLayoutId id="2147484155" r:id="rId6"/>
    <p:sldLayoutId id="2147484151" r:id="rId7"/>
    <p:sldLayoutId id="2147484152" r:id="rId8"/>
    <p:sldLayoutId id="2147484153" r:id="rId9"/>
    <p:sldLayoutId id="2147484154" r:id="rId10"/>
    <p:sldLayoutId id="2147484150" r:id="rId11"/>
    <p:sldLayoutId id="2147484164" r:id="rId12"/>
    <p:sldLayoutId id="2147484148" r:id="rId13"/>
    <p:sldLayoutId id="2147484166" r:id="rId14"/>
    <p:sldLayoutId id="2147484165" r:id="rId15"/>
    <p:sldLayoutId id="2147484163" r:id="rId16"/>
    <p:sldLayoutId id="2147484157" r:id="rId17"/>
    <p:sldLayoutId id="2147484147" r:id="rId18"/>
    <p:sldLayoutId id="2147484170" r:id="rId19"/>
    <p:sldLayoutId id="2147484146" r:id="rId20"/>
    <p:sldLayoutId id="2147484145" r:id="rId21"/>
    <p:sldLayoutId id="2147484171" r:id="rId22"/>
    <p:sldLayoutId id="2147484161" r:id="rId23"/>
    <p:sldLayoutId id="2147484143" r:id="rId24"/>
    <p:sldLayoutId id="2147484162" r:id="rId25"/>
    <p:sldLayoutId id="2147484156" r:id="rId26"/>
    <p:sldLayoutId id="2147484149" r:id="rId27"/>
    <p:sldLayoutId id="2147484144" r:id="rId28"/>
    <p:sldLayoutId id="2147484141" r:id="rId29"/>
    <p:sldLayoutId id="2147484142" r:id="rId30"/>
    <p:sldLayoutId id="2147484158" r:id="rId31"/>
    <p:sldLayoutId id="2147484160"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26B43"/>
          </p15:clr>
        </p15:guide>
        <p15:guide id="2" pos="665">
          <p15:clr>
            <a:srgbClr val="F26B43"/>
          </p15:clr>
        </p15:guide>
        <p15:guide id="3" pos="1118">
          <p15:clr>
            <a:srgbClr val="F26B43"/>
          </p15:clr>
        </p15:guide>
        <p15:guide id="4" pos="1572">
          <p15:clr>
            <a:srgbClr val="F26B43"/>
          </p15:clr>
        </p15:guide>
        <p15:guide id="5" pos="2026">
          <p15:clr>
            <a:srgbClr val="F26B43"/>
          </p15:clr>
        </p15:guide>
        <p15:guide id="6" pos="2479">
          <p15:clr>
            <a:srgbClr val="F26B43"/>
          </p15:clr>
        </p15:guide>
        <p15:guide id="7" pos="2933">
          <p15:clr>
            <a:srgbClr val="F26B43"/>
          </p15:clr>
        </p15:guide>
        <p15:guide id="8" pos="3386">
          <p15:clr>
            <a:srgbClr val="F26B43"/>
          </p15:clr>
        </p15:guide>
        <p15:guide id="9" pos="3840">
          <p15:clr>
            <a:srgbClr val="F26B43"/>
          </p15:clr>
        </p15:guide>
        <p15:guide id="10" pos="4294">
          <p15:clr>
            <a:srgbClr val="F26B43"/>
          </p15:clr>
        </p15:guide>
        <p15:guide id="11" pos="4747">
          <p15:clr>
            <a:srgbClr val="F26B43"/>
          </p15:clr>
        </p15:guide>
        <p15:guide id="12" pos="5201">
          <p15:clr>
            <a:srgbClr val="F26B43"/>
          </p15:clr>
        </p15:guide>
        <p15:guide id="13" pos="5654">
          <p15:clr>
            <a:srgbClr val="F26B43"/>
          </p15:clr>
        </p15:guide>
        <p15:guide id="14" pos="6108">
          <p15:clr>
            <a:srgbClr val="F26B43"/>
          </p15:clr>
        </p15:guide>
        <p15:guide id="15" pos="6562">
          <p15:clr>
            <a:srgbClr val="F26B43"/>
          </p15:clr>
        </p15:guide>
        <p15:guide id="16" pos="7015">
          <p15:clr>
            <a:srgbClr val="F26B43"/>
          </p15:clr>
        </p15:guide>
        <p15:guide id="17" pos="7469">
          <p15:clr>
            <a:srgbClr val="F26B43"/>
          </p15:clr>
        </p15:guide>
        <p15:guide id="18" orient="horz" pos="119">
          <p15:clr>
            <a:srgbClr val="F26B43"/>
          </p15:clr>
        </p15:guide>
        <p15:guide id="19" orient="horz" pos="346">
          <p15:clr>
            <a:srgbClr val="F26B43"/>
          </p15:clr>
        </p15:guide>
        <p15:guide id="20" orient="horz" pos="799">
          <p15:clr>
            <a:srgbClr val="F26B43"/>
          </p15:clr>
        </p15:guide>
        <p15:guide id="21" orient="horz" pos="1253">
          <p15:clr>
            <a:srgbClr val="F26B43"/>
          </p15:clr>
        </p15:guide>
        <p15:guide id="22" orient="horz" pos="1706">
          <p15:clr>
            <a:srgbClr val="F26B43"/>
          </p15:clr>
        </p15:guide>
        <p15:guide id="23" orient="horz" pos="2160">
          <p15:clr>
            <a:srgbClr val="F26B43"/>
          </p15:clr>
        </p15:guide>
        <p15:guide id="24" orient="horz" pos="2614">
          <p15:clr>
            <a:srgbClr val="F26B43"/>
          </p15:clr>
        </p15:guide>
        <p15:guide id="25" orient="horz" pos="3067">
          <p15:clr>
            <a:srgbClr val="F26B43"/>
          </p15:clr>
        </p15:guide>
        <p15:guide id="26" orient="horz" pos="3521">
          <p15:clr>
            <a:srgbClr val="F26B43"/>
          </p15:clr>
        </p15:guide>
        <p15:guide id="27" orient="horz" pos="4201">
          <p15:clr>
            <a:srgbClr val="F26B43"/>
          </p15:clr>
        </p15:guide>
        <p15:guide id="28" orient="horz" pos="3974">
          <p15:clr>
            <a:srgbClr val="F26B43"/>
          </p15:clr>
        </p15:guide>
        <p15:guide id="29" pos="43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18" Type="http://schemas.openxmlformats.org/officeDocument/2006/relationships/image" Target="../media/image50.png"/><Relationship Id="rId3" Type="http://schemas.openxmlformats.org/officeDocument/2006/relationships/image" Target="../media/image77.jpeg"/><Relationship Id="rId21" Type="http://schemas.openxmlformats.org/officeDocument/2006/relationships/image" Target="../media/image53.svg"/><Relationship Id="rId7" Type="http://schemas.openxmlformats.org/officeDocument/2006/relationships/image" Target="../media/image81.png"/><Relationship Id="rId12" Type="http://schemas.openxmlformats.org/officeDocument/2006/relationships/image" Target="../media/image86.jpeg"/><Relationship Id="rId17" Type="http://schemas.openxmlformats.org/officeDocument/2006/relationships/image" Target="../media/image91.jpeg"/><Relationship Id="rId2" Type="http://schemas.openxmlformats.org/officeDocument/2006/relationships/image" Target="../media/image76.png"/><Relationship Id="rId16" Type="http://schemas.openxmlformats.org/officeDocument/2006/relationships/image" Target="../media/image90.jpeg"/><Relationship Id="rId20" Type="http://schemas.openxmlformats.org/officeDocument/2006/relationships/image" Target="../media/image52.png"/><Relationship Id="rId1" Type="http://schemas.openxmlformats.org/officeDocument/2006/relationships/slideLayout" Target="../slideLayouts/slideLayout11.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jpeg"/><Relationship Id="rId23" Type="http://schemas.openxmlformats.org/officeDocument/2006/relationships/image" Target="../media/image30.svg"/><Relationship Id="rId10" Type="http://schemas.openxmlformats.org/officeDocument/2006/relationships/image" Target="../media/image84.jpeg"/><Relationship Id="rId19" Type="http://schemas.openxmlformats.org/officeDocument/2006/relationships/image" Target="../media/image51.sv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jpeg"/><Relationship Id="rId22"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53.svg"/><Relationship Id="rId3" Type="http://schemas.openxmlformats.org/officeDocument/2006/relationships/image" Target="../media/image93.svg"/><Relationship Id="rId7" Type="http://schemas.openxmlformats.org/officeDocument/2006/relationships/image" Target="../media/image97.svg"/><Relationship Id="rId12" Type="http://schemas.openxmlformats.org/officeDocument/2006/relationships/image" Target="../media/image52.png"/><Relationship Id="rId2" Type="http://schemas.openxmlformats.org/officeDocument/2006/relationships/image" Target="../media/image92.png"/><Relationship Id="rId1" Type="http://schemas.openxmlformats.org/officeDocument/2006/relationships/slideLayout" Target="../slideLayouts/slideLayout13.xml"/><Relationship Id="rId6" Type="http://schemas.openxmlformats.org/officeDocument/2006/relationships/image" Target="../media/image96.png"/><Relationship Id="rId11" Type="http://schemas.openxmlformats.org/officeDocument/2006/relationships/image" Target="../media/image51.svg"/><Relationship Id="rId5" Type="http://schemas.openxmlformats.org/officeDocument/2006/relationships/image" Target="../media/image95.svg"/><Relationship Id="rId15" Type="http://schemas.openxmlformats.org/officeDocument/2006/relationships/image" Target="../media/image30.svg"/><Relationship Id="rId10" Type="http://schemas.openxmlformats.org/officeDocument/2006/relationships/image" Target="../media/image50.png"/><Relationship Id="rId4" Type="http://schemas.openxmlformats.org/officeDocument/2006/relationships/image" Target="../media/image94.png"/><Relationship Id="rId9" Type="http://schemas.openxmlformats.org/officeDocument/2006/relationships/image" Target="../media/image99.sv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png"/><Relationship Id="rId7" Type="http://schemas.openxmlformats.org/officeDocument/2006/relationships/image" Target="../media/image50.png"/><Relationship Id="rId12" Type="http://schemas.openxmlformats.org/officeDocument/2006/relationships/image" Target="../media/image30.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image" Target="../media/image29.png"/><Relationship Id="rId5" Type="http://schemas.openxmlformats.org/officeDocument/2006/relationships/image" Target="../media/image100.png"/><Relationship Id="rId10" Type="http://schemas.openxmlformats.org/officeDocument/2006/relationships/image" Target="../media/image53.svg"/><Relationship Id="rId4" Type="http://schemas.openxmlformats.org/officeDocument/2006/relationships/image" Target="../media/image5.sv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30.svg"/><Relationship Id="rId4" Type="http://schemas.openxmlformats.org/officeDocument/2006/relationships/image" Target="../media/image5.sv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4.png"/><Relationship Id="rId3" Type="http://schemas.openxmlformats.org/officeDocument/2006/relationships/image" Target="../media/image107.svg"/><Relationship Id="rId7" Type="http://schemas.openxmlformats.org/officeDocument/2006/relationships/image" Target="../media/image111.svg"/><Relationship Id="rId12" Type="http://schemas.openxmlformats.org/officeDocument/2006/relationships/image" Target="../media/image114.png"/><Relationship Id="rId2" Type="http://schemas.openxmlformats.org/officeDocument/2006/relationships/image" Target="../media/image106.png"/><Relationship Id="rId16" Type="http://schemas.openxmlformats.org/officeDocument/2006/relationships/image" Target="../media/image104.svg"/><Relationship Id="rId1" Type="http://schemas.openxmlformats.org/officeDocument/2006/relationships/slideLayout" Target="../slideLayouts/slideLayout26.xml"/><Relationship Id="rId6" Type="http://schemas.openxmlformats.org/officeDocument/2006/relationships/image" Target="../media/image110.png"/><Relationship Id="rId11" Type="http://schemas.openxmlformats.org/officeDocument/2006/relationships/image" Target="../media/image113.svg"/><Relationship Id="rId5" Type="http://schemas.openxmlformats.org/officeDocument/2006/relationships/image" Target="../media/image109.svg"/><Relationship Id="rId15" Type="http://schemas.openxmlformats.org/officeDocument/2006/relationships/image" Target="../media/image103.png"/><Relationship Id="rId10" Type="http://schemas.openxmlformats.org/officeDocument/2006/relationships/image" Target="../media/image112.png"/><Relationship Id="rId4" Type="http://schemas.openxmlformats.org/officeDocument/2006/relationships/image" Target="../media/image108.png"/><Relationship Id="rId9" Type="http://schemas.openxmlformats.org/officeDocument/2006/relationships/image" Target="../media/image66.svg"/><Relationship Id="rId14" Type="http://schemas.openxmlformats.org/officeDocument/2006/relationships/image" Target="../media/image5.svg"/></Relationships>
</file>

<file path=ppt/slides/_rels/slide21.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image" Target="../media/image71.png"/><Relationship Id="rId3" Type="http://schemas.openxmlformats.org/officeDocument/2006/relationships/image" Target="../media/image33.png"/><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image" Target="../media/image127.svg"/><Relationship Id="rId2" Type="http://schemas.openxmlformats.org/officeDocument/2006/relationships/notesSlide" Target="../notesSlides/notesSlide12.xml"/><Relationship Id="rId16" Type="http://schemas.openxmlformats.org/officeDocument/2006/relationships/image" Target="../media/image126.png"/><Relationship Id="rId1" Type="http://schemas.openxmlformats.org/officeDocument/2006/relationships/slideLayout" Target="../slideLayouts/slideLayout17.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49.png"/><Relationship Id="rId15" Type="http://schemas.openxmlformats.org/officeDocument/2006/relationships/image" Target="../media/image125.svg"/><Relationship Id="rId10" Type="http://schemas.openxmlformats.org/officeDocument/2006/relationships/image" Target="../media/image120.png"/><Relationship Id="rId19" Type="http://schemas.openxmlformats.org/officeDocument/2006/relationships/image" Target="../media/image128.svg"/><Relationship Id="rId4" Type="http://schemas.openxmlformats.org/officeDocument/2006/relationships/image" Target="../media/image115.png"/><Relationship Id="rId9" Type="http://schemas.openxmlformats.org/officeDocument/2006/relationships/image" Target="../media/image119.png"/><Relationship Id="rId14" Type="http://schemas.openxmlformats.org/officeDocument/2006/relationships/image" Target="../media/image124.png"/></Relationships>
</file>

<file path=ppt/slides/_rels/slide22.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39.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svg"/><Relationship Id="rId17" Type="http://schemas.openxmlformats.org/officeDocument/2006/relationships/image" Target="../media/image143.svg"/><Relationship Id="rId2" Type="http://schemas.openxmlformats.org/officeDocument/2006/relationships/notesSlide" Target="../notesSlides/notesSlide13.xml"/><Relationship Id="rId16" Type="http://schemas.openxmlformats.org/officeDocument/2006/relationships/image" Target="../media/image142.png"/><Relationship Id="rId1" Type="http://schemas.openxmlformats.org/officeDocument/2006/relationships/slideLayout" Target="../slideLayouts/slideLayout31.xml"/><Relationship Id="rId6" Type="http://schemas.openxmlformats.org/officeDocument/2006/relationships/image" Target="../media/image132.sv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141.png"/><Relationship Id="rId10" Type="http://schemas.openxmlformats.org/officeDocument/2006/relationships/image" Target="../media/image136.svg"/><Relationship Id="rId4" Type="http://schemas.openxmlformats.org/officeDocument/2006/relationships/image" Target="../media/image130.svg"/><Relationship Id="rId9" Type="http://schemas.openxmlformats.org/officeDocument/2006/relationships/image" Target="../media/image135.png"/><Relationship Id="rId14" Type="http://schemas.openxmlformats.org/officeDocument/2006/relationships/image" Target="../media/image140.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49.png"/><Relationship Id="rId9" Type="http://schemas.openxmlformats.org/officeDocument/2006/relationships/image" Target="../media/image120.png"/></Relationships>
</file>

<file path=ppt/slides/_rels/slide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21" Type="http://schemas.openxmlformats.org/officeDocument/2006/relationships/image" Target="../media/image30.sv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svg"/><Relationship Id="rId2" Type="http://schemas.openxmlformats.org/officeDocument/2006/relationships/notesSlide" Target="../notesSlides/notesSlide2.xml"/><Relationship Id="rId16" Type="http://schemas.openxmlformats.org/officeDocument/2006/relationships/image" Target="../media/image50.png"/><Relationship Id="rId20" Type="http://schemas.openxmlformats.org/officeDocument/2006/relationships/image" Target="../media/image29.png"/><Relationship Id="rId1" Type="http://schemas.openxmlformats.org/officeDocument/2006/relationships/slideLayout" Target="../slideLayouts/slideLayout29.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19" Type="http://schemas.openxmlformats.org/officeDocument/2006/relationships/image" Target="../media/image53.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slides/_rels/slide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image" Target="../media/image54.png"/><Relationship Id="rId7" Type="http://schemas.openxmlformats.org/officeDocument/2006/relationships/image" Target="../media/image33.png"/><Relationship Id="rId12" Type="http://schemas.openxmlformats.org/officeDocument/2006/relationships/image" Target="../media/image51.svg"/><Relationship Id="rId2" Type="http://schemas.openxmlformats.org/officeDocument/2006/relationships/notesSlide" Target="../notesSlides/notesSlide3.xml"/><Relationship Id="rId16" Type="http://schemas.openxmlformats.org/officeDocument/2006/relationships/image" Target="../media/image30.svg"/><Relationship Id="rId1" Type="http://schemas.openxmlformats.org/officeDocument/2006/relationships/slideLayout" Target="../slideLayouts/slideLayout28.xml"/><Relationship Id="rId6" Type="http://schemas.openxmlformats.org/officeDocument/2006/relationships/image" Target="../media/image57.svg"/><Relationship Id="rId11" Type="http://schemas.openxmlformats.org/officeDocument/2006/relationships/image" Target="../media/image50.png"/><Relationship Id="rId5" Type="http://schemas.openxmlformats.org/officeDocument/2006/relationships/image" Target="../media/image56.png"/><Relationship Id="rId15" Type="http://schemas.openxmlformats.org/officeDocument/2006/relationships/image" Target="../media/image29.png"/><Relationship Id="rId10" Type="http://schemas.openxmlformats.org/officeDocument/2006/relationships/image" Target="../media/image60.svg"/><Relationship Id="rId4" Type="http://schemas.openxmlformats.org/officeDocument/2006/relationships/image" Target="../media/image55.svg"/><Relationship Id="rId9" Type="http://schemas.openxmlformats.org/officeDocument/2006/relationships/image" Target="../media/image59.png"/><Relationship Id="rId14" Type="http://schemas.openxmlformats.org/officeDocument/2006/relationships/image" Target="../media/image53.svg"/></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2.png"/><Relationship Id="rId7" Type="http://schemas.openxmlformats.org/officeDocument/2006/relationships/image" Target="../media/image51.sv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50.png"/><Relationship Id="rId11" Type="http://schemas.openxmlformats.org/officeDocument/2006/relationships/image" Target="../media/image30.svg"/><Relationship Id="rId5" Type="http://schemas.openxmlformats.org/officeDocument/2006/relationships/image" Target="../media/image64.png"/><Relationship Id="rId10" Type="http://schemas.openxmlformats.org/officeDocument/2006/relationships/image" Target="../media/image29.png"/><Relationship Id="rId4" Type="http://schemas.openxmlformats.org/officeDocument/2006/relationships/image" Target="../media/image63.png"/><Relationship Id="rId9" Type="http://schemas.openxmlformats.org/officeDocument/2006/relationships/image" Target="../media/image53.svg"/></Relationships>
</file>

<file path=ppt/slides/_rels/slide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65.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30.svg"/><Relationship Id="rId4" Type="http://schemas.openxmlformats.org/officeDocument/2006/relationships/image" Target="../media/image66.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5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51.svg"/><Relationship Id="rId2" Type="http://schemas.openxmlformats.org/officeDocument/2006/relationships/notesSlide" Target="../notesSlides/notesSlide7.xml"/><Relationship Id="rId16" Type="http://schemas.openxmlformats.org/officeDocument/2006/relationships/image" Target="../media/image30.svg"/><Relationship Id="rId1" Type="http://schemas.openxmlformats.org/officeDocument/2006/relationships/slideLayout" Target="../slideLayouts/slideLayout13.xml"/><Relationship Id="rId6" Type="http://schemas.openxmlformats.org/officeDocument/2006/relationships/image" Target="../media/image70.svg"/><Relationship Id="rId11" Type="http://schemas.openxmlformats.org/officeDocument/2006/relationships/image" Target="../media/image50.png"/><Relationship Id="rId5" Type="http://schemas.openxmlformats.org/officeDocument/2006/relationships/image" Target="../media/image69.png"/><Relationship Id="rId15" Type="http://schemas.openxmlformats.org/officeDocument/2006/relationships/image" Target="../media/image29.png"/><Relationship Id="rId10" Type="http://schemas.openxmlformats.org/officeDocument/2006/relationships/image" Target="../media/image73.svg"/><Relationship Id="rId4" Type="http://schemas.openxmlformats.org/officeDocument/2006/relationships/image" Target="../media/image68.svg"/><Relationship Id="rId9" Type="http://schemas.openxmlformats.org/officeDocument/2006/relationships/image" Target="../media/image56.png"/><Relationship Id="rId14" Type="http://schemas.openxmlformats.org/officeDocument/2006/relationships/image" Target="../media/image53.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5.svg"/><Relationship Id="rId7" Type="http://schemas.openxmlformats.org/officeDocument/2006/relationships/image" Target="../media/image53.svg"/><Relationship Id="rId2" Type="http://schemas.openxmlformats.org/officeDocument/2006/relationships/image" Target="../media/image74.png"/><Relationship Id="rId1" Type="http://schemas.openxmlformats.org/officeDocument/2006/relationships/slideLayout" Target="../slideLayouts/slideLayout2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9BC5C29-9F8E-B0E9-329C-7ED8ABD3D60C}"/>
              </a:ext>
            </a:extLst>
          </p:cNvPr>
          <p:cNvSpPr txBox="1"/>
          <p:nvPr/>
        </p:nvSpPr>
        <p:spPr>
          <a:xfrm>
            <a:off x="808008" y="4571263"/>
            <a:ext cx="6499412" cy="307777"/>
          </a:xfrm>
          <a:prstGeom prst="rect">
            <a:avLst/>
          </a:prstGeom>
          <a:noFill/>
        </p:spPr>
        <p:txBody>
          <a:bodyPr wrap="square">
            <a:spAutoFit/>
          </a:bodyPr>
          <a:lstStyle/>
          <a:p>
            <a:r>
              <a:rPr lang="en-US" sz="1400" cap="all" dirty="0">
                <a:solidFill>
                  <a:srgbClr val="FFFFFF">
                    <a:alpha val="100000"/>
                  </a:srgbClr>
                </a:solidFill>
                <a:latin typeface="Hanken Grotesk Regular" pitchFamily="34" charset="0"/>
                <a:ea typeface="Hanken Grotesk Regular" pitchFamily="34" charset="-122"/>
              </a:rPr>
              <a:t>PURE GOLD &amp; SILVER INVESTMENT PORTFOLIO</a:t>
            </a:r>
          </a:p>
        </p:txBody>
      </p:sp>
      <p:cxnSp>
        <p:nvCxnSpPr>
          <p:cNvPr id="14" name="Straight Connector 13">
            <a:extLst>
              <a:ext uri="{FF2B5EF4-FFF2-40B4-BE49-F238E27FC236}">
                <a16:creationId xmlns:a16="http://schemas.microsoft.com/office/drawing/2014/main" id="{C208D8C1-5A4B-1F5C-B48F-D8D41A6793CB}"/>
              </a:ext>
            </a:extLst>
          </p:cNvPr>
          <p:cNvCxnSpPr>
            <a:cxnSpLocks/>
          </p:cNvCxnSpPr>
          <p:nvPr/>
        </p:nvCxnSpPr>
        <p:spPr>
          <a:xfrm>
            <a:off x="825937" y="4392705"/>
            <a:ext cx="38930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CBD5F06-45DC-4416-0365-7901FC66677B}"/>
              </a:ext>
            </a:extLst>
          </p:cNvPr>
          <p:cNvSpPr txBox="1"/>
          <p:nvPr/>
        </p:nvSpPr>
        <p:spPr>
          <a:xfrm>
            <a:off x="7738945" y="5979807"/>
            <a:ext cx="3482035" cy="276999"/>
          </a:xfrm>
          <a:prstGeom prst="rect">
            <a:avLst/>
          </a:prstGeom>
          <a:noFill/>
        </p:spPr>
        <p:txBody>
          <a:bodyPr wrap="square">
            <a:spAutoFit/>
          </a:bodyPr>
          <a:lstStyle/>
          <a:p>
            <a:pPr algn="ctr"/>
            <a:r>
              <a:rPr lang="en-US" sz="1200" dirty="0">
                <a:solidFill>
                  <a:srgbClr val="16365E"/>
                </a:solidFill>
                <a:latin typeface="Montserrat" pitchFamily="2" charset="77"/>
                <a:ea typeface="Hanken Grotesk Regular" pitchFamily="34" charset="-122"/>
                <a:cs typeface="Hanken Grotesk Regular" pitchFamily="34" charset="-120"/>
              </a:rPr>
              <a:t>Corporate Presentation - </a:t>
            </a:r>
            <a:r>
              <a:rPr lang="en-US" sz="1200" b="1" dirty="0">
                <a:solidFill>
                  <a:srgbClr val="16365E"/>
                </a:solidFill>
                <a:latin typeface="Montserrat" pitchFamily="2" charset="77"/>
                <a:ea typeface="Hanken Grotesk Regular" pitchFamily="34" charset="-122"/>
                <a:cs typeface="Hanken Grotesk Regular" pitchFamily="34" charset="-120"/>
              </a:rPr>
              <a:t>September 2025</a:t>
            </a:r>
          </a:p>
        </p:txBody>
      </p:sp>
      <p:grpSp>
        <p:nvGrpSpPr>
          <p:cNvPr id="5" name="Group 4">
            <a:extLst>
              <a:ext uri="{FF2B5EF4-FFF2-40B4-BE49-F238E27FC236}">
                <a16:creationId xmlns:a16="http://schemas.microsoft.com/office/drawing/2014/main" id="{304E0C4B-4D12-28BA-80AD-BFE9E1D2333B}"/>
              </a:ext>
            </a:extLst>
          </p:cNvPr>
          <p:cNvGrpSpPr/>
          <p:nvPr/>
        </p:nvGrpSpPr>
        <p:grpSpPr>
          <a:xfrm>
            <a:off x="8044602" y="5577865"/>
            <a:ext cx="2903966" cy="276999"/>
            <a:chOff x="8343154" y="5307355"/>
            <a:chExt cx="2903966" cy="276999"/>
          </a:xfrm>
        </p:grpSpPr>
        <p:sp>
          <p:nvSpPr>
            <p:cNvPr id="17" name="Rounded Rectangle 16">
              <a:extLst>
                <a:ext uri="{FF2B5EF4-FFF2-40B4-BE49-F238E27FC236}">
                  <a16:creationId xmlns:a16="http://schemas.microsoft.com/office/drawing/2014/main" id="{3DFE74DF-FBF2-A6EF-7477-4AF0C46F6275}"/>
                </a:ext>
              </a:extLst>
            </p:cNvPr>
            <p:cNvSpPr/>
            <p:nvPr/>
          </p:nvSpPr>
          <p:spPr>
            <a:xfrm>
              <a:off x="8343154" y="5307355"/>
              <a:ext cx="1272236" cy="276999"/>
            </a:xfrm>
            <a:prstGeom prst="roundRect">
              <a:avLst>
                <a:gd name="adj" fmla="val 50000"/>
              </a:avLst>
            </a:prstGeom>
            <a:noFill/>
            <a:ln>
              <a:solidFill>
                <a:srgbClr val="CDAA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16365E"/>
                  </a:solidFill>
                  <a:latin typeface="Montserrat SemiBold" pitchFamily="2" charset="77"/>
                </a:rPr>
                <a:t>TSXV  :  EMPR</a:t>
              </a:r>
            </a:p>
          </p:txBody>
        </p:sp>
        <p:sp>
          <p:nvSpPr>
            <p:cNvPr id="19" name="Rounded Rectangle 18">
              <a:extLst>
                <a:ext uri="{FF2B5EF4-FFF2-40B4-BE49-F238E27FC236}">
                  <a16:creationId xmlns:a16="http://schemas.microsoft.com/office/drawing/2014/main" id="{FFDABA1E-F742-78E1-1751-FC9585F14C59}"/>
                </a:ext>
              </a:extLst>
            </p:cNvPr>
            <p:cNvSpPr/>
            <p:nvPr/>
          </p:nvSpPr>
          <p:spPr>
            <a:xfrm>
              <a:off x="9759475" y="5307355"/>
              <a:ext cx="1487645" cy="276999"/>
            </a:xfrm>
            <a:prstGeom prst="roundRect">
              <a:avLst>
                <a:gd name="adj" fmla="val 50000"/>
              </a:avLst>
            </a:prstGeom>
            <a:noFill/>
            <a:ln>
              <a:solidFill>
                <a:srgbClr val="CDAA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16365E"/>
                  </a:solidFill>
                  <a:latin typeface="Montserrat SemiBold" pitchFamily="2" charset="77"/>
                </a:rPr>
                <a:t>OTCQX  :  EMPYF</a:t>
              </a:r>
            </a:p>
          </p:txBody>
        </p:sp>
      </p:grpSp>
      <p:sp>
        <p:nvSpPr>
          <p:cNvPr id="8" name="Text 0">
            <a:extLst>
              <a:ext uri="{FF2B5EF4-FFF2-40B4-BE49-F238E27FC236}">
                <a16:creationId xmlns:a16="http://schemas.microsoft.com/office/drawing/2014/main" id="{9FF1E51D-A704-32AE-94AB-C07719D20C9B}"/>
              </a:ext>
            </a:extLst>
          </p:cNvPr>
          <p:cNvSpPr/>
          <p:nvPr/>
        </p:nvSpPr>
        <p:spPr>
          <a:xfrm>
            <a:off x="808008" y="2571085"/>
            <a:ext cx="5556216" cy="1429559"/>
          </a:xfrm>
          <a:prstGeom prst="rect">
            <a:avLst/>
          </a:prstGeom>
          <a:noFill/>
          <a:ln/>
        </p:spPr>
        <p:txBody>
          <a:bodyPr wrap="square" lIns="0" tIns="0" rIns="0" bIns="0" rtlCol="0" anchor="t" anchorCtr="0">
            <a:spAutoFit/>
          </a:bodyPr>
          <a:lstStyle/>
          <a:p>
            <a:pPr marL="0" indent="0" algn="l">
              <a:lnSpc>
                <a:spcPct val="80000"/>
              </a:lnSpc>
              <a:spcAft>
                <a:spcPts val="800"/>
              </a:spcAft>
              <a:buNone/>
            </a:pPr>
            <a:r>
              <a:rPr lang="en-US" cap="all" dirty="0">
                <a:solidFill>
                  <a:srgbClr val="FFFFFF">
                    <a:alpha val="100000"/>
                  </a:srgbClr>
                </a:solidFill>
                <a:latin typeface="Hanken Grotesk Regular" pitchFamily="34" charset="0"/>
                <a:ea typeface="Hanken Grotesk Regular" pitchFamily="34" charset="-122"/>
              </a:rPr>
              <a:t>Strategic Approach to </a:t>
            </a:r>
          </a:p>
          <a:p>
            <a:pPr marL="0" indent="0" algn="l">
              <a:lnSpc>
                <a:spcPct val="80000"/>
              </a:lnSpc>
              <a:buNone/>
            </a:pPr>
            <a:r>
              <a:rPr lang="en-US" sz="4400" b="1" cap="all" dirty="0">
                <a:solidFill>
                  <a:srgbClr val="FFFFFF">
                    <a:alpha val="100000"/>
                  </a:srgbClr>
                </a:solidFill>
                <a:latin typeface="Hanken Grotesk Black" pitchFamily="2" charset="77"/>
                <a:ea typeface="Hanken Grotesk Bold" pitchFamily="34" charset="-122"/>
              </a:rPr>
              <a:t>Investing in </a:t>
            </a:r>
            <a:br>
              <a:rPr lang="en-US" sz="4400" b="1" cap="all" dirty="0">
                <a:solidFill>
                  <a:srgbClr val="FFFFFF">
                    <a:alpha val="100000"/>
                  </a:srgbClr>
                </a:solidFill>
                <a:latin typeface="Hanken Grotesk Black" pitchFamily="2" charset="77"/>
                <a:ea typeface="Hanken Grotesk Bold" pitchFamily="34" charset="-122"/>
              </a:rPr>
            </a:br>
            <a:r>
              <a:rPr lang="en-US" sz="4400" b="1" cap="all" dirty="0">
                <a:solidFill>
                  <a:srgbClr val="FFFFFF">
                    <a:alpha val="100000"/>
                  </a:srgbClr>
                </a:solidFill>
                <a:latin typeface="Hanken Grotesk Black" pitchFamily="2" charset="77"/>
                <a:ea typeface="Hanken Grotesk Bold" pitchFamily="34" charset="-122"/>
              </a:rPr>
              <a:t>Gold &amp; Silver</a:t>
            </a:r>
            <a:endParaRPr lang="en-US" sz="4400" b="1" cap="all" dirty="0">
              <a:latin typeface="Hanken Grotesk Black" pitchFamily="2" charset="77"/>
            </a:endParaRPr>
          </a:p>
        </p:txBody>
      </p:sp>
      <p:pic>
        <p:nvPicPr>
          <p:cNvPr id="2" name="Picture 1" descr="A gold cylinder on a black background&#10;&#10;AI-generated content may be incorrect.">
            <a:extLst>
              <a:ext uri="{FF2B5EF4-FFF2-40B4-BE49-F238E27FC236}">
                <a16:creationId xmlns:a16="http://schemas.microsoft.com/office/drawing/2014/main" id="{D4C33486-37BF-EAD6-D718-0AE9E6B5CB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59867" y="2825790"/>
            <a:ext cx="3113942" cy="3098373"/>
          </a:xfrm>
          <a:prstGeom prst="rect">
            <a:avLst/>
          </a:prstGeom>
        </p:spPr>
      </p:pic>
      <p:pic>
        <p:nvPicPr>
          <p:cNvPr id="3" name="Picture 2" descr="A white object on a black background&#10;&#10;AI-generated content may be incorrect.">
            <a:extLst>
              <a:ext uri="{FF2B5EF4-FFF2-40B4-BE49-F238E27FC236}">
                <a16:creationId xmlns:a16="http://schemas.microsoft.com/office/drawing/2014/main" id="{2EFD71AB-49DB-0ECF-2C56-FA27D19E479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96585" y="3877354"/>
            <a:ext cx="1765984" cy="1757150"/>
          </a:xfrm>
          <a:prstGeom prst="rect">
            <a:avLst/>
          </a:prstGeom>
        </p:spPr>
      </p:pic>
      <p:pic>
        <p:nvPicPr>
          <p:cNvPr id="11" name="Graphic 10">
            <a:extLst>
              <a:ext uri="{FF2B5EF4-FFF2-40B4-BE49-F238E27FC236}">
                <a16:creationId xmlns:a16="http://schemas.microsoft.com/office/drawing/2014/main" id="{112F5010-CC2D-1890-8A95-D02A23BC02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9758" y="586629"/>
            <a:ext cx="2209857" cy="762223"/>
          </a:xfrm>
          <a:prstGeom prst="rect">
            <a:avLst/>
          </a:prstGeom>
        </p:spPr>
      </p:pic>
    </p:spTree>
    <p:extLst>
      <p:ext uri="{BB962C8B-B14F-4D97-AF65-F5344CB8AC3E}">
        <p14:creationId xmlns:p14="http://schemas.microsoft.com/office/powerpoint/2010/main" val="2343491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71">
            <a:extLst>
              <a:ext uri="{FF2B5EF4-FFF2-40B4-BE49-F238E27FC236}">
                <a16:creationId xmlns:a16="http://schemas.microsoft.com/office/drawing/2014/main" id="{F0F10961-EDF1-2763-495E-DCAF4F9C520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5115806" y="4359437"/>
            <a:ext cx="1006456" cy="1094412"/>
          </a:xfrm>
          <a:prstGeom prst="ellipse">
            <a:avLst/>
          </a:prstGeom>
          <a:ln w="19050">
            <a:solidFill>
              <a:srgbClr val="CAAB73"/>
            </a:solidFill>
          </a:ln>
        </p:spPr>
      </p:pic>
      <p:sp>
        <p:nvSpPr>
          <p:cNvPr id="44" name="TextBox 43">
            <a:extLst>
              <a:ext uri="{FF2B5EF4-FFF2-40B4-BE49-F238E27FC236}">
                <a16:creationId xmlns:a16="http://schemas.microsoft.com/office/drawing/2014/main" id="{19159776-782F-C450-434E-16FB7996F98F}"/>
              </a:ext>
            </a:extLst>
          </p:cNvPr>
          <p:cNvSpPr txBox="1"/>
          <p:nvPr/>
        </p:nvSpPr>
        <p:spPr>
          <a:xfrm>
            <a:off x="4831986" y="5562741"/>
            <a:ext cx="1536206" cy="553998"/>
          </a:xfrm>
          <a:prstGeom prst="rect">
            <a:avLst/>
          </a:prstGeom>
          <a:noFill/>
          <a:ln>
            <a:noFill/>
          </a:ln>
        </p:spPr>
        <p:txBody>
          <a:bodyPr wrap="square" rtlCol="0">
            <a:spAutoFit/>
          </a:bodyPr>
          <a:lstStyle/>
          <a:p>
            <a:pPr algn="ctr"/>
            <a:r>
              <a:rPr lang="en-US" sz="1200" b="1" dirty="0">
                <a:solidFill>
                  <a:srgbClr val="12385D"/>
                </a:solidFill>
                <a:latin typeface="Hanken Grotesk ExtraBold" pitchFamily="2" charset="77"/>
                <a:ea typeface="Open Sans" panose="020B0606030504020204" pitchFamily="34" charset="0"/>
                <a:cs typeface="Arial" panose="020B0604020202020204" pitchFamily="34" charset="0"/>
              </a:rPr>
              <a:t>Mark Ashcroft</a:t>
            </a:r>
          </a:p>
          <a:p>
            <a:pPr algn="ctr"/>
            <a:r>
              <a:rPr lang="en-US" sz="900" dirty="0">
                <a:solidFill>
                  <a:srgbClr val="BA974F"/>
                </a:solidFill>
                <a:latin typeface="Montserrat Medium" pitchFamily="2" charset="77"/>
                <a:ea typeface="Open Sans" panose="020B0606030504020204" pitchFamily="34" charset="0"/>
                <a:cs typeface="Arial" panose="020B0604020202020204" pitchFamily="34" charset="0"/>
              </a:rPr>
              <a:t>Business Development Advisor, North America</a:t>
            </a:r>
          </a:p>
        </p:txBody>
      </p:sp>
      <p:pic>
        <p:nvPicPr>
          <p:cNvPr id="4" name="Picture Placeholder 17">
            <a:extLst>
              <a:ext uri="{FF2B5EF4-FFF2-40B4-BE49-F238E27FC236}">
                <a16:creationId xmlns:a16="http://schemas.microsoft.com/office/drawing/2014/main" id="{91AE279F-805F-F4A7-268D-9851AB70FD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12902" y="2321013"/>
            <a:ext cx="1006456" cy="1094412"/>
          </a:xfrm>
          <a:prstGeom prst="ellipse">
            <a:avLst/>
          </a:prstGeom>
          <a:ln w="19050">
            <a:solidFill>
              <a:srgbClr val="CAAB73"/>
            </a:solidFill>
          </a:ln>
        </p:spPr>
      </p:pic>
      <p:pic>
        <p:nvPicPr>
          <p:cNvPr id="5" name="Picture Placeholder 90">
            <a:extLst>
              <a:ext uri="{FF2B5EF4-FFF2-40B4-BE49-F238E27FC236}">
                <a16:creationId xmlns:a16="http://schemas.microsoft.com/office/drawing/2014/main" id="{DDA0FC4A-99FC-1222-41D7-F0C77447824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603168" y="2336990"/>
            <a:ext cx="1007568" cy="1094412"/>
          </a:xfrm>
          <a:prstGeom prst="ellipse">
            <a:avLst/>
          </a:prstGeom>
          <a:blipFill>
            <a:blip r:embed="rId5" cstate="print"/>
            <a:stretch>
              <a:fillRect/>
            </a:stretch>
          </a:blipFill>
          <a:ln w="19050">
            <a:solidFill>
              <a:srgbClr val="CAAB73"/>
            </a:solidFill>
          </a:ln>
        </p:spPr>
      </p:pic>
      <p:pic>
        <p:nvPicPr>
          <p:cNvPr id="6" name="Picture Placeholder 88">
            <a:extLst>
              <a:ext uri="{FF2B5EF4-FFF2-40B4-BE49-F238E27FC236}">
                <a16:creationId xmlns:a16="http://schemas.microsoft.com/office/drawing/2014/main" id="{95D0935F-81CB-EA7D-F024-6A74C961974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2390" y="4359438"/>
            <a:ext cx="1006382" cy="1094411"/>
          </a:xfrm>
          <a:prstGeom prst="ellipse">
            <a:avLst/>
          </a:prstGeom>
          <a:blipFill>
            <a:blip r:embed="rId7" cstate="print"/>
            <a:stretch>
              <a:fillRect/>
            </a:stretch>
          </a:blipFill>
          <a:ln w="19050">
            <a:solidFill>
              <a:srgbClr val="CAAB73"/>
            </a:solidFill>
          </a:ln>
        </p:spPr>
      </p:pic>
      <p:pic>
        <p:nvPicPr>
          <p:cNvPr id="7" name="Picture Placeholder 92">
            <a:extLst>
              <a:ext uri="{FF2B5EF4-FFF2-40B4-BE49-F238E27FC236}">
                <a16:creationId xmlns:a16="http://schemas.microsoft.com/office/drawing/2014/main" id="{1CCF1A90-B2B6-94BB-3BCD-4E46146F4D4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112977" y="4359437"/>
            <a:ext cx="1006381" cy="1094412"/>
          </a:xfrm>
          <a:prstGeom prst="ellipse">
            <a:avLst/>
          </a:prstGeom>
          <a:blipFill>
            <a:blip r:embed="rId9" cstate="print"/>
            <a:stretch>
              <a:fillRect/>
            </a:stretch>
          </a:blipFill>
          <a:ln w="19050">
            <a:solidFill>
              <a:srgbClr val="CAAB73"/>
            </a:solidFill>
          </a:ln>
        </p:spPr>
      </p:pic>
      <p:pic>
        <p:nvPicPr>
          <p:cNvPr id="9" name="Picture Placeholder 86">
            <a:extLst>
              <a:ext uri="{FF2B5EF4-FFF2-40B4-BE49-F238E27FC236}">
                <a16:creationId xmlns:a16="http://schemas.microsoft.com/office/drawing/2014/main" id="{6835F7B9-86DE-BBA9-FE89-BF049FB158B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13666" y="2321013"/>
            <a:ext cx="999398" cy="1094412"/>
          </a:xfrm>
          <a:prstGeom prst="ellipse">
            <a:avLst/>
          </a:prstGeom>
          <a:blipFill>
            <a:blip r:embed="rId11" cstate="print"/>
            <a:stretch>
              <a:fillRect/>
            </a:stretch>
          </a:blipFill>
          <a:ln w="19050">
            <a:solidFill>
              <a:srgbClr val="CAAB73"/>
            </a:solidFill>
          </a:ln>
        </p:spPr>
      </p:pic>
      <p:pic>
        <p:nvPicPr>
          <p:cNvPr id="10" name="Picture Placeholder 71">
            <a:extLst>
              <a:ext uri="{FF2B5EF4-FFF2-40B4-BE49-F238E27FC236}">
                <a16:creationId xmlns:a16="http://schemas.microsoft.com/office/drawing/2014/main" id="{627E383C-FB35-E1A7-7CB5-EA074D57814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094546" y="2334588"/>
            <a:ext cx="1006456" cy="1094412"/>
          </a:xfrm>
          <a:prstGeom prst="ellipse">
            <a:avLst/>
          </a:prstGeom>
          <a:ln w="19050">
            <a:solidFill>
              <a:srgbClr val="CAAB73"/>
            </a:solidFill>
          </a:ln>
        </p:spPr>
      </p:pic>
      <p:sp>
        <p:nvSpPr>
          <p:cNvPr id="11" name="TextBox 10">
            <a:extLst>
              <a:ext uri="{FF2B5EF4-FFF2-40B4-BE49-F238E27FC236}">
                <a16:creationId xmlns:a16="http://schemas.microsoft.com/office/drawing/2014/main" id="{767B8952-D36F-DD59-3A85-D4BF9478A468}"/>
              </a:ext>
            </a:extLst>
          </p:cNvPr>
          <p:cNvSpPr txBox="1"/>
          <p:nvPr/>
        </p:nvSpPr>
        <p:spPr>
          <a:xfrm>
            <a:off x="366349" y="1694335"/>
            <a:ext cx="3658374" cy="400110"/>
          </a:xfrm>
          <a:prstGeom prst="rect">
            <a:avLst/>
          </a:prstGeom>
          <a:noFill/>
        </p:spPr>
        <p:txBody>
          <a:bodyPr wrap="none" rtlCol="0">
            <a:spAutoFit/>
          </a:bodyPr>
          <a:lstStyle/>
          <a:p>
            <a:r>
              <a:rPr lang="en-US" sz="2000" b="1" dirty="0">
                <a:solidFill>
                  <a:srgbClr val="CDA869"/>
                </a:solidFill>
                <a:latin typeface="Hanken Grotesk ExtraBold" pitchFamily="2" charset="77"/>
                <a:ea typeface="Open Sans" panose="020B0606030504020204" pitchFamily="34" charset="0"/>
                <a:cs typeface="Open Sans" panose="020B0606030504020204" pitchFamily="34" charset="0"/>
              </a:rPr>
              <a:t>Board of Directors &amp; Advisors</a:t>
            </a:r>
          </a:p>
        </p:txBody>
      </p:sp>
      <p:sp>
        <p:nvSpPr>
          <p:cNvPr id="12" name="TextBox 11">
            <a:extLst>
              <a:ext uri="{FF2B5EF4-FFF2-40B4-BE49-F238E27FC236}">
                <a16:creationId xmlns:a16="http://schemas.microsoft.com/office/drawing/2014/main" id="{DF8A78F7-F1AD-EE61-AA35-8CEE74941E4A}"/>
              </a:ext>
            </a:extLst>
          </p:cNvPr>
          <p:cNvSpPr txBox="1"/>
          <p:nvPr/>
        </p:nvSpPr>
        <p:spPr>
          <a:xfrm>
            <a:off x="264794" y="3489896"/>
            <a:ext cx="1717971" cy="415498"/>
          </a:xfrm>
          <a:prstGeom prst="rect">
            <a:avLst/>
          </a:prstGeom>
          <a:noFill/>
          <a:ln>
            <a:noFill/>
          </a:ln>
        </p:spPr>
        <p:txBody>
          <a:bodyPr wrap="square" rtlCol="0">
            <a:spAutoFit/>
          </a:bodyPr>
          <a:lstStyle/>
          <a:p>
            <a:pPr algn="ctr"/>
            <a:r>
              <a:rPr lang="en-US" sz="1200" b="1" dirty="0">
                <a:solidFill>
                  <a:srgbClr val="12385D"/>
                </a:solidFill>
                <a:latin typeface="Hanken Grotesk ExtraBold" pitchFamily="2" charset="77"/>
                <a:ea typeface="Open Sans" panose="020B0606030504020204" pitchFamily="34" charset="0"/>
                <a:cs typeface="Arial" panose="020B0604020202020204" pitchFamily="34" charset="0"/>
              </a:rPr>
              <a:t>David Rhodes</a:t>
            </a:r>
          </a:p>
          <a:p>
            <a:pPr algn="ctr"/>
            <a:r>
              <a:rPr lang="en-US" sz="900" dirty="0">
                <a:solidFill>
                  <a:srgbClr val="BA974F"/>
                </a:solidFill>
                <a:latin typeface="Montserrat Medium" pitchFamily="2" charset="77"/>
                <a:ea typeface="Open Sans" panose="020B0606030504020204" pitchFamily="34" charset="0"/>
                <a:cs typeface="Arial" panose="020B0604020202020204" pitchFamily="34" charset="0"/>
              </a:rPr>
              <a:t>Executive Chair</a:t>
            </a:r>
          </a:p>
        </p:txBody>
      </p:sp>
      <p:pic>
        <p:nvPicPr>
          <p:cNvPr id="19" name="Picture Placeholder 86">
            <a:extLst>
              <a:ext uri="{FF2B5EF4-FFF2-40B4-BE49-F238E27FC236}">
                <a16:creationId xmlns:a16="http://schemas.microsoft.com/office/drawing/2014/main" id="{00E07B79-9527-07D6-9DFF-BFFEE282FA9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520"/>
          <a:stretch/>
        </p:blipFill>
        <p:spPr>
          <a:xfrm>
            <a:off x="7187014" y="2324762"/>
            <a:ext cx="1007898" cy="1096062"/>
          </a:xfrm>
          <a:prstGeom prst="ellipse">
            <a:avLst/>
          </a:prstGeom>
          <a:blipFill>
            <a:blip r:embed="rId11" cstate="print"/>
            <a:stretch>
              <a:fillRect/>
            </a:stretch>
          </a:blipFill>
          <a:ln w="19050">
            <a:solidFill>
              <a:srgbClr val="CAAB73"/>
            </a:solidFill>
          </a:ln>
        </p:spPr>
      </p:pic>
      <p:pic>
        <p:nvPicPr>
          <p:cNvPr id="20" name="Picture 19">
            <a:extLst>
              <a:ext uri="{FF2B5EF4-FFF2-40B4-BE49-F238E27FC236}">
                <a16:creationId xmlns:a16="http://schemas.microsoft.com/office/drawing/2014/main" id="{3C2E3CC2-BD77-1AC9-F331-7CE845A053F2}"/>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98"/>
          <a:stretch/>
        </p:blipFill>
        <p:spPr>
          <a:xfrm>
            <a:off x="7193692" y="4376837"/>
            <a:ext cx="1006522" cy="1094412"/>
          </a:xfrm>
          <a:prstGeom prst="ellipse">
            <a:avLst/>
          </a:prstGeom>
          <a:ln w="19050">
            <a:solidFill>
              <a:srgbClr val="CAAB73"/>
            </a:solidFill>
          </a:ln>
        </p:spPr>
      </p:pic>
      <p:pic>
        <p:nvPicPr>
          <p:cNvPr id="21" name="Picture 20">
            <a:extLst>
              <a:ext uri="{FF2B5EF4-FFF2-40B4-BE49-F238E27FC236}">
                <a16:creationId xmlns:a16="http://schemas.microsoft.com/office/drawing/2014/main" id="{A22FB8BB-CBAE-1C88-F9D6-5BA8C6807B1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855910" y="2325472"/>
            <a:ext cx="1007897" cy="1096062"/>
          </a:xfrm>
          <a:prstGeom prst="ellipse">
            <a:avLst/>
          </a:prstGeom>
          <a:ln w="19050">
            <a:solidFill>
              <a:srgbClr val="CAAB73"/>
            </a:solidFill>
          </a:ln>
        </p:spPr>
      </p:pic>
      <p:sp>
        <p:nvSpPr>
          <p:cNvPr id="22" name="TextBox 21">
            <a:extLst>
              <a:ext uri="{FF2B5EF4-FFF2-40B4-BE49-F238E27FC236}">
                <a16:creationId xmlns:a16="http://schemas.microsoft.com/office/drawing/2014/main" id="{486CC727-ECAB-13B2-EB18-1EE208B21E2A}"/>
              </a:ext>
            </a:extLst>
          </p:cNvPr>
          <p:cNvSpPr txBox="1"/>
          <p:nvPr/>
        </p:nvSpPr>
        <p:spPr>
          <a:xfrm>
            <a:off x="7010904" y="1694335"/>
            <a:ext cx="4432032" cy="400110"/>
          </a:xfrm>
          <a:prstGeom prst="rect">
            <a:avLst/>
          </a:prstGeom>
          <a:noFill/>
        </p:spPr>
        <p:txBody>
          <a:bodyPr wrap="square" rtlCol="0">
            <a:spAutoFit/>
          </a:bodyPr>
          <a:lstStyle/>
          <a:p>
            <a:r>
              <a:rPr lang="en-US" sz="2000" b="1" dirty="0">
                <a:solidFill>
                  <a:srgbClr val="CDA869"/>
                </a:solidFill>
                <a:latin typeface="Hanken Grotesk ExtraBold" pitchFamily="2" charset="77"/>
                <a:ea typeface="Open Sans" panose="020B0606030504020204" pitchFamily="34" charset="0"/>
                <a:cs typeface="Open Sans" panose="020B0606030504020204" pitchFamily="34" charset="0"/>
              </a:rPr>
              <a:t>Management</a:t>
            </a:r>
          </a:p>
        </p:txBody>
      </p:sp>
      <p:pic>
        <p:nvPicPr>
          <p:cNvPr id="26" name="Picture 25">
            <a:extLst>
              <a:ext uri="{FF2B5EF4-FFF2-40B4-BE49-F238E27FC236}">
                <a16:creationId xmlns:a16="http://schemas.microsoft.com/office/drawing/2014/main" id="{D68187B3-D197-B57A-DAB9-C8D2424EAC1D}"/>
              </a:ext>
            </a:extLst>
          </p:cNvPr>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8855910" y="4383639"/>
            <a:ext cx="1007897" cy="1096062"/>
          </a:xfrm>
          <a:prstGeom prst="ellipse">
            <a:avLst/>
          </a:prstGeom>
          <a:ln w="19050">
            <a:solidFill>
              <a:srgbClr val="CAAB73"/>
            </a:solidFill>
          </a:ln>
        </p:spPr>
      </p:pic>
      <p:pic>
        <p:nvPicPr>
          <p:cNvPr id="28" name="Picture 27">
            <a:extLst>
              <a:ext uri="{FF2B5EF4-FFF2-40B4-BE49-F238E27FC236}">
                <a16:creationId xmlns:a16="http://schemas.microsoft.com/office/drawing/2014/main" id="{6EDC257E-9081-A697-A1F2-BAC4AB76C5AA}"/>
              </a:ext>
            </a:extLst>
          </p:cNvPr>
          <p:cNvPicPr>
            <a:picLocks/>
          </p:cNvPicPr>
          <p:nvPr/>
        </p:nvPicPr>
        <p:blipFill rotWithShape="1">
          <a:blip r:embed="rId17">
            <a:extLst>
              <a:ext uri="{28A0092B-C50C-407E-A947-70E740481C1C}">
                <a14:useLocalDpi xmlns:a14="http://schemas.microsoft.com/office/drawing/2010/main"/>
              </a:ext>
            </a:extLst>
          </a:blip>
          <a:srcRect/>
          <a:stretch/>
        </p:blipFill>
        <p:spPr>
          <a:xfrm>
            <a:off x="10524804" y="2355645"/>
            <a:ext cx="1007999" cy="1093943"/>
          </a:xfrm>
          <a:prstGeom prst="ellipse">
            <a:avLst/>
          </a:prstGeom>
          <a:ln w="19050">
            <a:solidFill>
              <a:srgbClr val="CAAB73"/>
            </a:solidFill>
          </a:ln>
        </p:spPr>
      </p:pic>
      <p:sp>
        <p:nvSpPr>
          <p:cNvPr id="36" name="TextBox 35">
            <a:extLst>
              <a:ext uri="{FF2B5EF4-FFF2-40B4-BE49-F238E27FC236}">
                <a16:creationId xmlns:a16="http://schemas.microsoft.com/office/drawing/2014/main" id="{CA2D03D0-107D-9555-32BC-DBA197630F94}"/>
              </a:ext>
            </a:extLst>
          </p:cNvPr>
          <p:cNvSpPr txBox="1"/>
          <p:nvPr/>
        </p:nvSpPr>
        <p:spPr>
          <a:xfrm>
            <a:off x="336998" y="5562741"/>
            <a:ext cx="1499188" cy="415498"/>
          </a:xfrm>
          <a:prstGeom prst="rect">
            <a:avLst/>
          </a:prstGeom>
          <a:noFill/>
          <a:ln>
            <a:noFill/>
          </a:ln>
        </p:spPr>
        <p:txBody>
          <a:bodyPr wrap="square" rtlCol="0">
            <a:spAutoFit/>
          </a:bodyPr>
          <a:lstStyle/>
          <a:p>
            <a:pPr algn="ctr"/>
            <a:r>
              <a:rPr lang="en-US" sz="1200" b="1" dirty="0">
                <a:solidFill>
                  <a:srgbClr val="12385D"/>
                </a:solidFill>
                <a:latin typeface="Hanken Grotesk ExtraBold" pitchFamily="2" charset="77"/>
                <a:ea typeface="Open Sans" panose="020B0606030504020204" pitchFamily="34" charset="0"/>
                <a:cs typeface="Arial" panose="020B0604020202020204" pitchFamily="34" charset="0"/>
              </a:rPr>
              <a:t>Natascha Kiernan</a:t>
            </a:r>
          </a:p>
          <a:p>
            <a:pPr algn="ctr"/>
            <a:r>
              <a:rPr lang="en-US" sz="900" dirty="0">
                <a:solidFill>
                  <a:srgbClr val="BA974F"/>
                </a:solidFill>
                <a:latin typeface="Montserrat Medium" pitchFamily="2" charset="77"/>
                <a:ea typeface="Open Sans" panose="020B0606030504020204" pitchFamily="34" charset="0"/>
                <a:cs typeface="Arial" panose="020B0604020202020204" pitchFamily="34" charset="0"/>
              </a:rPr>
              <a:t>Lead Director</a:t>
            </a:r>
          </a:p>
        </p:txBody>
      </p:sp>
      <p:sp>
        <p:nvSpPr>
          <p:cNvPr id="37" name="TextBox 36">
            <a:extLst>
              <a:ext uri="{FF2B5EF4-FFF2-40B4-BE49-F238E27FC236}">
                <a16:creationId xmlns:a16="http://schemas.microsoft.com/office/drawing/2014/main" id="{E40B608A-6C7A-1CFE-E8F0-C6024D3C54BA}"/>
              </a:ext>
            </a:extLst>
          </p:cNvPr>
          <p:cNvSpPr txBox="1"/>
          <p:nvPr/>
        </p:nvSpPr>
        <p:spPr>
          <a:xfrm>
            <a:off x="1945512" y="5562741"/>
            <a:ext cx="1416677" cy="415498"/>
          </a:xfrm>
          <a:prstGeom prst="rect">
            <a:avLst/>
          </a:prstGeom>
          <a:noFill/>
          <a:ln>
            <a:noFill/>
          </a:ln>
        </p:spPr>
        <p:txBody>
          <a:bodyPr wrap="square" rtlCol="0">
            <a:spAutoFit/>
          </a:bodyPr>
          <a:lstStyle/>
          <a:p>
            <a:pPr algn="ctr"/>
            <a:r>
              <a:rPr lang="en-US" sz="1200" b="1" dirty="0">
                <a:solidFill>
                  <a:srgbClr val="12385D"/>
                </a:solidFill>
                <a:latin typeface="Hanken Grotesk ExtraBold" pitchFamily="2" charset="77"/>
                <a:ea typeface="Open Sans" panose="020B0606030504020204" pitchFamily="34" charset="0"/>
                <a:cs typeface="Arial" panose="020B0604020202020204" pitchFamily="34" charset="0"/>
              </a:rPr>
              <a:t>Paul Mainwaring</a:t>
            </a:r>
          </a:p>
          <a:p>
            <a:pPr algn="ctr"/>
            <a:r>
              <a:rPr lang="en-US" sz="900" dirty="0">
                <a:solidFill>
                  <a:srgbClr val="BA974F"/>
                </a:solidFill>
                <a:latin typeface="Montserrat Medium" pitchFamily="2" charset="77"/>
                <a:ea typeface="Open Sans" panose="020B0606030504020204" pitchFamily="34" charset="0"/>
                <a:cs typeface="Arial" panose="020B0604020202020204" pitchFamily="34" charset="0"/>
              </a:rPr>
              <a:t>Director</a:t>
            </a:r>
          </a:p>
        </p:txBody>
      </p:sp>
      <p:sp>
        <p:nvSpPr>
          <p:cNvPr id="38" name="TextBox 37">
            <a:extLst>
              <a:ext uri="{FF2B5EF4-FFF2-40B4-BE49-F238E27FC236}">
                <a16:creationId xmlns:a16="http://schemas.microsoft.com/office/drawing/2014/main" id="{8AD7421E-BB6F-0F4F-A8FC-3884C4F0F0DA}"/>
              </a:ext>
            </a:extLst>
          </p:cNvPr>
          <p:cNvSpPr txBox="1"/>
          <p:nvPr/>
        </p:nvSpPr>
        <p:spPr>
          <a:xfrm>
            <a:off x="1869688" y="3511028"/>
            <a:ext cx="1492882" cy="541687"/>
          </a:xfrm>
          <a:prstGeom prst="rect">
            <a:avLst/>
          </a:prstGeom>
        </p:spPr>
        <p:txBody>
          <a:bodyPr wrap="square" rtlCol="0">
            <a:spAutoFit/>
          </a:bodyPr>
          <a:lstStyle/>
          <a:p>
            <a:pPr algn="ctr">
              <a:lnSpc>
                <a:spcPct val="80000"/>
              </a:lnSpc>
            </a:pPr>
            <a:r>
              <a:rPr lang="en-US" sz="1200" b="1" dirty="0">
                <a:solidFill>
                  <a:srgbClr val="12385D"/>
                </a:solidFill>
                <a:latin typeface="Hanken Grotesk ExtraBold" pitchFamily="2" charset="77"/>
                <a:ea typeface="Open Sans" panose="020B0606030504020204" pitchFamily="34" charset="0"/>
                <a:cs typeface="Arial" panose="020B0604020202020204" pitchFamily="34" charset="0"/>
              </a:rPr>
              <a:t>Alexandra Woodyer Sherron </a:t>
            </a:r>
          </a:p>
          <a:p>
            <a:pPr algn="ctr"/>
            <a:r>
              <a:rPr lang="en-US" sz="900" dirty="0">
                <a:solidFill>
                  <a:srgbClr val="BA974F"/>
                </a:solidFill>
                <a:latin typeface="Montserrat Medium" pitchFamily="2" charset="77"/>
                <a:ea typeface="Open Sans" panose="020B0606030504020204" pitchFamily="34" charset="0"/>
                <a:cs typeface="Arial" panose="020B0604020202020204" pitchFamily="34" charset="0"/>
              </a:rPr>
              <a:t>CEO &amp; President</a:t>
            </a:r>
          </a:p>
        </p:txBody>
      </p:sp>
      <p:sp>
        <p:nvSpPr>
          <p:cNvPr id="41" name="TextBox 40">
            <a:extLst>
              <a:ext uri="{FF2B5EF4-FFF2-40B4-BE49-F238E27FC236}">
                <a16:creationId xmlns:a16="http://schemas.microsoft.com/office/drawing/2014/main" id="{876B341B-BEC9-E748-4A5C-7D4807C0BEC8}"/>
              </a:ext>
            </a:extLst>
          </p:cNvPr>
          <p:cNvSpPr txBox="1"/>
          <p:nvPr/>
        </p:nvSpPr>
        <p:spPr>
          <a:xfrm>
            <a:off x="3247966" y="3496696"/>
            <a:ext cx="1717971" cy="415498"/>
          </a:xfrm>
          <a:prstGeom prst="rect">
            <a:avLst/>
          </a:prstGeom>
        </p:spPr>
        <p:txBody>
          <a:bodyPr wrap="square" rtlCol="0">
            <a:spAutoFit/>
          </a:bodyPr>
          <a:lstStyle/>
          <a:p>
            <a:pPr algn="ctr"/>
            <a:r>
              <a:rPr lang="en-US" sz="1200" b="1" dirty="0">
                <a:solidFill>
                  <a:srgbClr val="12385D"/>
                </a:solidFill>
                <a:latin typeface="Hanken Grotesk ExtraBold" pitchFamily="2" charset="77"/>
                <a:ea typeface="Open Sans" panose="020B0606030504020204" pitchFamily="34" charset="0"/>
                <a:cs typeface="Arial" panose="020B0604020202020204" pitchFamily="34" charset="0"/>
              </a:rPr>
              <a:t>Jeremy Bond</a:t>
            </a:r>
          </a:p>
          <a:p>
            <a:pPr algn="ctr"/>
            <a:r>
              <a:rPr lang="en-US" sz="900" dirty="0">
                <a:solidFill>
                  <a:srgbClr val="BA974F"/>
                </a:solidFill>
                <a:latin typeface="Montserrat Medium" pitchFamily="2" charset="77"/>
                <a:ea typeface="Open Sans" panose="020B0606030504020204" pitchFamily="34" charset="0"/>
                <a:cs typeface="Arial" panose="020B0604020202020204" pitchFamily="34" charset="0"/>
              </a:rPr>
              <a:t>Director</a:t>
            </a:r>
          </a:p>
        </p:txBody>
      </p:sp>
      <p:sp>
        <p:nvSpPr>
          <p:cNvPr id="43" name="TextBox 42">
            <a:extLst>
              <a:ext uri="{FF2B5EF4-FFF2-40B4-BE49-F238E27FC236}">
                <a16:creationId xmlns:a16="http://schemas.microsoft.com/office/drawing/2014/main" id="{D082DD99-53D3-3E51-4065-2F363AB32626}"/>
              </a:ext>
            </a:extLst>
          </p:cNvPr>
          <p:cNvSpPr txBox="1"/>
          <p:nvPr/>
        </p:nvSpPr>
        <p:spPr>
          <a:xfrm>
            <a:off x="4744196" y="3489896"/>
            <a:ext cx="1717971" cy="415498"/>
          </a:xfrm>
          <a:prstGeom prst="rect">
            <a:avLst/>
          </a:prstGeom>
          <a:noFill/>
          <a:ln>
            <a:noFill/>
          </a:ln>
        </p:spPr>
        <p:txBody>
          <a:bodyPr wrap="square" rtlCol="0">
            <a:spAutoFit/>
          </a:bodyPr>
          <a:lstStyle/>
          <a:p>
            <a:pPr algn="ctr"/>
            <a:r>
              <a:rPr lang="en-US" sz="1200" b="1" dirty="0">
                <a:solidFill>
                  <a:srgbClr val="12385D"/>
                </a:solidFill>
                <a:latin typeface="Hanken Grotesk ExtraBold" pitchFamily="2" charset="77"/>
                <a:ea typeface="Open Sans" panose="020B0606030504020204" pitchFamily="34" charset="0"/>
                <a:cs typeface="Arial" panose="020B0604020202020204" pitchFamily="34" charset="0"/>
              </a:rPr>
              <a:t>David Laing</a:t>
            </a:r>
          </a:p>
          <a:p>
            <a:pPr algn="ctr"/>
            <a:r>
              <a:rPr lang="en-US" sz="900" dirty="0">
                <a:solidFill>
                  <a:srgbClr val="BA974F"/>
                </a:solidFill>
                <a:latin typeface="Montserrat Medium" pitchFamily="2" charset="77"/>
                <a:ea typeface="Open Sans" panose="020B0606030504020204" pitchFamily="34" charset="0"/>
                <a:cs typeface="Arial" panose="020B0604020202020204" pitchFamily="34" charset="0"/>
              </a:rPr>
              <a:t>Technical Advisor</a:t>
            </a:r>
          </a:p>
        </p:txBody>
      </p:sp>
      <p:sp>
        <p:nvSpPr>
          <p:cNvPr id="45" name="TextBox 44">
            <a:extLst>
              <a:ext uri="{FF2B5EF4-FFF2-40B4-BE49-F238E27FC236}">
                <a16:creationId xmlns:a16="http://schemas.microsoft.com/office/drawing/2014/main" id="{24230ED7-62E3-70B7-BD9C-F5DC69C3AE8F}"/>
              </a:ext>
            </a:extLst>
          </p:cNvPr>
          <p:cNvSpPr txBox="1"/>
          <p:nvPr/>
        </p:nvSpPr>
        <p:spPr>
          <a:xfrm>
            <a:off x="6985965" y="3490872"/>
            <a:ext cx="1492882" cy="526298"/>
          </a:xfrm>
          <a:prstGeom prst="rect">
            <a:avLst/>
          </a:prstGeom>
          <a:noFill/>
          <a:ln>
            <a:noFill/>
          </a:ln>
        </p:spPr>
        <p:txBody>
          <a:bodyPr wrap="square" rtlCol="0">
            <a:spAutoFit/>
          </a:bodyPr>
          <a:lstStyle/>
          <a:p>
            <a:pPr algn="ctr">
              <a:lnSpc>
                <a:spcPct val="80000"/>
              </a:lnSpc>
            </a:pPr>
            <a:r>
              <a:rPr lang="en-US" sz="1200" b="1" dirty="0">
                <a:solidFill>
                  <a:srgbClr val="12385D"/>
                </a:solidFill>
                <a:latin typeface="Hanken Grotesk ExtraBold" pitchFamily="2" charset="77"/>
                <a:ea typeface="Open Sans" panose="020B0606030504020204" pitchFamily="34" charset="0"/>
                <a:cs typeface="Arial" panose="020B0604020202020204" pitchFamily="34" charset="0"/>
              </a:rPr>
              <a:t>Alexandra Woodyer Sherron </a:t>
            </a:r>
          </a:p>
          <a:p>
            <a:pPr algn="ctr"/>
            <a:r>
              <a:rPr lang="en-US" sz="900" dirty="0">
                <a:solidFill>
                  <a:srgbClr val="BA974F"/>
                </a:solidFill>
                <a:latin typeface="Montserrat Medium" pitchFamily="2" charset="77"/>
                <a:ea typeface="Open Sans" panose="020B0606030504020204" pitchFamily="34" charset="0"/>
                <a:cs typeface="Arial" panose="020B0604020202020204" pitchFamily="34" charset="0"/>
              </a:rPr>
              <a:t>CEO &amp; President</a:t>
            </a:r>
          </a:p>
        </p:txBody>
      </p:sp>
      <p:sp>
        <p:nvSpPr>
          <p:cNvPr id="46" name="TextBox 45">
            <a:extLst>
              <a:ext uri="{FF2B5EF4-FFF2-40B4-BE49-F238E27FC236}">
                <a16:creationId xmlns:a16="http://schemas.microsoft.com/office/drawing/2014/main" id="{0E5A9437-CB04-1731-ACAA-B040D4E840D4}"/>
              </a:ext>
            </a:extLst>
          </p:cNvPr>
          <p:cNvSpPr txBox="1"/>
          <p:nvPr/>
        </p:nvSpPr>
        <p:spPr>
          <a:xfrm>
            <a:off x="8542916" y="3490872"/>
            <a:ext cx="1651407" cy="517065"/>
          </a:xfrm>
          <a:prstGeom prst="rect">
            <a:avLst/>
          </a:prstGeom>
          <a:noFill/>
          <a:ln>
            <a:noFill/>
          </a:ln>
        </p:spPr>
        <p:txBody>
          <a:bodyPr wrap="square" rtlCol="0">
            <a:spAutoFit/>
          </a:bodyPr>
          <a:lstStyle/>
          <a:p>
            <a:pPr algn="ctr">
              <a:lnSpc>
                <a:spcPct val="80000"/>
              </a:lnSpc>
            </a:pPr>
            <a:r>
              <a:rPr lang="en-US" sz="1200" b="1" dirty="0">
                <a:solidFill>
                  <a:srgbClr val="12385D"/>
                </a:solidFill>
                <a:latin typeface="Hanken Grotesk ExtraBold" pitchFamily="2" charset="77"/>
                <a:ea typeface="Open Sans" panose="020B0606030504020204" pitchFamily="34" charset="0"/>
                <a:cs typeface="Arial" panose="020B0604020202020204" pitchFamily="34" charset="0"/>
              </a:rPr>
              <a:t>Michelle Borthwick</a:t>
            </a:r>
          </a:p>
          <a:p>
            <a:pPr algn="ctr"/>
            <a:r>
              <a:rPr lang="en-US" sz="900" dirty="0">
                <a:solidFill>
                  <a:srgbClr val="BA974F"/>
                </a:solidFill>
                <a:latin typeface="Montserrat" pitchFamily="2" charset="77"/>
                <a:ea typeface="Open Sans" panose="020B0606030504020204" pitchFamily="34" charset="0"/>
                <a:cs typeface="Arial" panose="020B0604020202020204" pitchFamily="34" charset="0"/>
              </a:rPr>
              <a:t>Vice President</a:t>
            </a:r>
          </a:p>
          <a:p>
            <a:pPr algn="ctr"/>
            <a:r>
              <a:rPr lang="en-US" sz="900" dirty="0">
                <a:solidFill>
                  <a:srgbClr val="BA974F"/>
                </a:solidFill>
                <a:latin typeface="Montserrat Medium" pitchFamily="2" charset="77"/>
                <a:ea typeface="Open Sans" panose="020B0606030504020204" pitchFamily="34" charset="0"/>
                <a:cs typeface="Arial" panose="020B0604020202020204" pitchFamily="34" charset="0"/>
              </a:rPr>
              <a:t>Corporate Affairs</a:t>
            </a:r>
          </a:p>
        </p:txBody>
      </p:sp>
      <p:sp>
        <p:nvSpPr>
          <p:cNvPr id="47" name="TextBox 46">
            <a:extLst>
              <a:ext uri="{FF2B5EF4-FFF2-40B4-BE49-F238E27FC236}">
                <a16:creationId xmlns:a16="http://schemas.microsoft.com/office/drawing/2014/main" id="{0739F32F-03EE-CD0A-E55B-03B359A3A2D7}"/>
              </a:ext>
            </a:extLst>
          </p:cNvPr>
          <p:cNvSpPr txBox="1"/>
          <p:nvPr/>
        </p:nvSpPr>
        <p:spPr>
          <a:xfrm>
            <a:off x="10200772" y="3490872"/>
            <a:ext cx="1697943" cy="517065"/>
          </a:xfrm>
          <a:prstGeom prst="rect">
            <a:avLst/>
          </a:prstGeom>
          <a:noFill/>
          <a:ln>
            <a:noFill/>
          </a:ln>
        </p:spPr>
        <p:txBody>
          <a:bodyPr wrap="square" rtlCol="0">
            <a:spAutoFit/>
          </a:bodyPr>
          <a:lstStyle/>
          <a:p>
            <a:pPr algn="ctr">
              <a:lnSpc>
                <a:spcPct val="80000"/>
              </a:lnSpc>
            </a:pPr>
            <a:r>
              <a:rPr lang="en-US" sz="1200" b="1" dirty="0">
                <a:solidFill>
                  <a:srgbClr val="12385D"/>
                </a:solidFill>
                <a:latin typeface="Hanken Grotesk ExtraBold" pitchFamily="2" charset="77"/>
                <a:ea typeface="Open Sans" panose="020B0606030504020204" pitchFamily="34" charset="0"/>
                <a:cs typeface="Arial" panose="020B0604020202020204" pitchFamily="34" charset="0"/>
              </a:rPr>
              <a:t>Michelle Borromeo</a:t>
            </a:r>
          </a:p>
          <a:p>
            <a:pPr algn="ctr"/>
            <a:r>
              <a:rPr lang="en-US" sz="900" dirty="0">
                <a:solidFill>
                  <a:srgbClr val="BA974F"/>
                </a:solidFill>
                <a:latin typeface="Montserrat Medium" pitchFamily="2" charset="77"/>
                <a:ea typeface="Open Sans" panose="020B0606030504020204" pitchFamily="34" charset="0"/>
                <a:cs typeface="Arial" panose="020B0604020202020204" pitchFamily="34" charset="0"/>
              </a:rPr>
              <a:t>Strategic Communications Advisor</a:t>
            </a:r>
          </a:p>
        </p:txBody>
      </p:sp>
      <p:sp>
        <p:nvSpPr>
          <p:cNvPr id="49" name="TextBox 48">
            <a:extLst>
              <a:ext uri="{FF2B5EF4-FFF2-40B4-BE49-F238E27FC236}">
                <a16:creationId xmlns:a16="http://schemas.microsoft.com/office/drawing/2014/main" id="{D0A6A066-88D8-1D88-965C-3668F09170C8}"/>
              </a:ext>
            </a:extLst>
          </p:cNvPr>
          <p:cNvSpPr txBox="1"/>
          <p:nvPr/>
        </p:nvSpPr>
        <p:spPr>
          <a:xfrm>
            <a:off x="6939291" y="5562741"/>
            <a:ext cx="1536206" cy="415498"/>
          </a:xfrm>
          <a:prstGeom prst="rect">
            <a:avLst/>
          </a:prstGeom>
          <a:noFill/>
          <a:ln>
            <a:noFill/>
          </a:ln>
        </p:spPr>
        <p:txBody>
          <a:bodyPr wrap="square" rtlCol="0">
            <a:spAutoFit/>
          </a:bodyPr>
          <a:lstStyle/>
          <a:p>
            <a:pPr algn="ctr"/>
            <a:r>
              <a:rPr lang="en-US" sz="1200" b="1" dirty="0">
                <a:solidFill>
                  <a:srgbClr val="12385D"/>
                </a:solidFill>
                <a:latin typeface="Hanken Grotesk ExtraBold" pitchFamily="2" charset="77"/>
                <a:ea typeface="Open Sans" panose="020B0606030504020204" pitchFamily="34" charset="0"/>
                <a:cs typeface="Arial" panose="020B0604020202020204" pitchFamily="34" charset="0"/>
              </a:rPr>
              <a:t>Xavier Wenzel</a:t>
            </a:r>
          </a:p>
          <a:p>
            <a:pPr algn="ctr"/>
            <a:r>
              <a:rPr lang="en-US" sz="900" dirty="0">
                <a:solidFill>
                  <a:srgbClr val="BA974F"/>
                </a:solidFill>
                <a:latin typeface="Montserrat Medium" pitchFamily="2" charset="77"/>
                <a:ea typeface="Open Sans" panose="020B0606030504020204" pitchFamily="34" charset="0"/>
                <a:cs typeface="Arial" panose="020B0604020202020204" pitchFamily="34" charset="0"/>
              </a:rPr>
              <a:t>CFO</a:t>
            </a:r>
          </a:p>
        </p:txBody>
      </p:sp>
      <p:sp>
        <p:nvSpPr>
          <p:cNvPr id="50" name="TextBox 49">
            <a:extLst>
              <a:ext uri="{FF2B5EF4-FFF2-40B4-BE49-F238E27FC236}">
                <a16:creationId xmlns:a16="http://schemas.microsoft.com/office/drawing/2014/main" id="{C647F9E7-6BB1-7C38-E618-8F44747866B4}"/>
              </a:ext>
            </a:extLst>
          </p:cNvPr>
          <p:cNvSpPr txBox="1"/>
          <p:nvPr/>
        </p:nvSpPr>
        <p:spPr>
          <a:xfrm>
            <a:off x="8591755" y="5562741"/>
            <a:ext cx="1536206" cy="553998"/>
          </a:xfrm>
          <a:prstGeom prst="rect">
            <a:avLst/>
          </a:prstGeom>
          <a:noFill/>
          <a:ln>
            <a:noFill/>
          </a:ln>
        </p:spPr>
        <p:txBody>
          <a:bodyPr wrap="square" rtlCol="0">
            <a:spAutoFit/>
          </a:bodyPr>
          <a:lstStyle/>
          <a:p>
            <a:pPr algn="ctr"/>
            <a:r>
              <a:rPr lang="en-US" sz="1200" b="1" dirty="0">
                <a:solidFill>
                  <a:srgbClr val="12385D"/>
                </a:solidFill>
                <a:latin typeface="Hanken Grotesk ExtraBold" pitchFamily="2" charset="77"/>
                <a:ea typeface="Open Sans" panose="020B0606030504020204" pitchFamily="34" charset="0"/>
                <a:cs typeface="Arial" panose="020B0604020202020204" pitchFamily="34" charset="0"/>
              </a:rPr>
              <a:t>Kris Gruber</a:t>
            </a:r>
          </a:p>
          <a:p>
            <a:pPr algn="ctr"/>
            <a:r>
              <a:rPr lang="en-US" sz="900" dirty="0">
                <a:solidFill>
                  <a:srgbClr val="BA974F"/>
                </a:solidFill>
                <a:latin typeface="Montserrat Medium" pitchFamily="2" charset="77"/>
                <a:ea typeface="Open Sans" panose="020B0606030504020204" pitchFamily="34" charset="0"/>
                <a:cs typeface="Arial" panose="020B0604020202020204" pitchFamily="34" charset="0"/>
              </a:rPr>
              <a:t>Vice President</a:t>
            </a:r>
          </a:p>
          <a:p>
            <a:pPr algn="ctr"/>
            <a:r>
              <a:rPr lang="en-US" sz="900" dirty="0">
                <a:solidFill>
                  <a:srgbClr val="BA974F"/>
                </a:solidFill>
                <a:latin typeface="Montserrat Medium" pitchFamily="2" charset="77"/>
                <a:ea typeface="Open Sans" panose="020B0606030504020204" pitchFamily="34" charset="0"/>
                <a:cs typeface="Arial" panose="020B0604020202020204" pitchFamily="34" charset="0"/>
              </a:rPr>
              <a:t>Corporate Operations </a:t>
            </a:r>
          </a:p>
        </p:txBody>
      </p:sp>
      <p:sp>
        <p:nvSpPr>
          <p:cNvPr id="13" name="Title 1">
            <a:extLst>
              <a:ext uri="{FF2B5EF4-FFF2-40B4-BE49-F238E27FC236}">
                <a16:creationId xmlns:a16="http://schemas.microsoft.com/office/drawing/2014/main" id="{2BD0D4CD-A29D-6586-2C2A-50E03ED20E1D}"/>
              </a:ext>
            </a:extLst>
          </p:cNvPr>
          <p:cNvSpPr txBox="1">
            <a:spLocks/>
          </p:cNvSpPr>
          <p:nvPr/>
        </p:nvSpPr>
        <p:spPr>
          <a:xfrm>
            <a:off x="187801" y="1056548"/>
            <a:ext cx="10327799" cy="50231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16365E"/>
                </a:solidFill>
                <a:latin typeface="Hanken Grotesk Black" pitchFamily="2" charset="77"/>
                <a:ea typeface="Hanken Grotesk Bold" pitchFamily="34" charset="-122"/>
                <a:cs typeface="Hanken Grotesk Bold" pitchFamily="34" charset="-120"/>
              </a:rPr>
              <a:t>Structured Mining Finance Experience</a:t>
            </a:r>
          </a:p>
        </p:txBody>
      </p:sp>
      <p:sp>
        <p:nvSpPr>
          <p:cNvPr id="14" name="Subtitle 2">
            <a:extLst>
              <a:ext uri="{FF2B5EF4-FFF2-40B4-BE49-F238E27FC236}">
                <a16:creationId xmlns:a16="http://schemas.microsoft.com/office/drawing/2014/main" id="{3F61962A-1524-D0EC-A11E-07AE493F9DB8}"/>
              </a:ext>
            </a:extLst>
          </p:cNvPr>
          <p:cNvSpPr txBox="1">
            <a:spLocks/>
          </p:cNvSpPr>
          <p:nvPr/>
        </p:nvSpPr>
        <p:spPr>
          <a:xfrm>
            <a:off x="214480" y="829762"/>
            <a:ext cx="3387248" cy="216982"/>
          </a:xfrm>
          <a:prstGeom prst="rect">
            <a:avLst/>
          </a:prstGeom>
        </p:spPr>
        <p:txBody>
          <a:bodyPr wrap="square">
            <a:spAutoFit/>
          </a:bodyPr>
          <a:lstStyle>
            <a:defPPr>
              <a:defRPr lang="en-US"/>
            </a:defPPr>
            <a:lvl1pPr indent="0">
              <a:lnSpc>
                <a:spcPct val="90000"/>
              </a:lnSpc>
              <a:spcBef>
                <a:spcPts val="1000"/>
              </a:spcBef>
              <a:buFont typeface="Arial" panose="020B0604020202020204" pitchFamily="34" charset="0"/>
              <a:buNone/>
              <a:defRPr sz="900" cap="all" spc="600">
                <a:solidFill>
                  <a:srgbClr val="6F6F6F"/>
                </a:solidFill>
                <a:latin typeface="Montserrat Medium" pitchFamily="2" charset="77"/>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PROVEN EXPERTISE</a:t>
            </a:r>
          </a:p>
        </p:txBody>
      </p:sp>
      <p:pic>
        <p:nvPicPr>
          <p:cNvPr id="2" name="Graphic 1">
            <a:extLst>
              <a:ext uri="{FF2B5EF4-FFF2-40B4-BE49-F238E27FC236}">
                <a16:creationId xmlns:a16="http://schemas.microsoft.com/office/drawing/2014/main" id="{CDC44DF0-2E78-5D7E-E1F3-B219032126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839143" y="-3346391"/>
            <a:ext cx="3159702" cy="2205534"/>
          </a:xfrm>
          <a:prstGeom prst="rect">
            <a:avLst/>
          </a:prstGeom>
        </p:spPr>
      </p:pic>
      <p:sp>
        <p:nvSpPr>
          <p:cNvPr id="3" name="TextBox 2">
            <a:extLst>
              <a:ext uri="{FF2B5EF4-FFF2-40B4-BE49-F238E27FC236}">
                <a16:creationId xmlns:a16="http://schemas.microsoft.com/office/drawing/2014/main" id="{B69DBED3-2CBF-4D02-8ABB-338A22926172}"/>
              </a:ext>
            </a:extLst>
          </p:cNvPr>
          <p:cNvSpPr txBox="1"/>
          <p:nvPr/>
        </p:nvSpPr>
        <p:spPr>
          <a:xfrm>
            <a:off x="1428077" y="-960779"/>
            <a:ext cx="2553508" cy="735586"/>
          </a:xfrm>
          <a:prstGeom prst="rect">
            <a:avLst/>
          </a:prstGeom>
          <a:noFill/>
        </p:spPr>
        <p:txBody>
          <a:bodyPr wrap="square">
            <a:spAutoFit/>
          </a:bodyPr>
          <a:lstStyle/>
          <a:p>
            <a:pPr>
              <a:lnSpc>
                <a:spcPct val="114000"/>
              </a:lnSpc>
              <a:spcBef>
                <a:spcPts val="600"/>
              </a:spcBef>
            </a:pPr>
            <a:r>
              <a:rPr lang="en-US" sz="2000" b="1" dirty="0">
                <a:solidFill>
                  <a:srgbClr val="CDA869"/>
                </a:solidFill>
                <a:latin typeface="Hanken Grotesk ExtraBold" pitchFamily="2" charset="77"/>
              </a:rPr>
              <a:t>Option 2</a:t>
            </a:r>
          </a:p>
          <a:p>
            <a:pPr>
              <a:spcBef>
                <a:spcPts val="600"/>
              </a:spcBef>
            </a:pPr>
            <a:r>
              <a:rPr lang="en-US" sz="1400" dirty="0">
                <a:solidFill>
                  <a:schemeClr val="bg1"/>
                </a:solidFill>
                <a:latin typeface="Montserrat" pitchFamily="2" charset="77"/>
              </a:rPr>
              <a:t>Body text</a:t>
            </a:r>
          </a:p>
        </p:txBody>
      </p:sp>
      <p:pic>
        <p:nvPicPr>
          <p:cNvPr id="15" name="Graphic 14">
            <a:extLst>
              <a:ext uri="{FF2B5EF4-FFF2-40B4-BE49-F238E27FC236}">
                <a16:creationId xmlns:a16="http://schemas.microsoft.com/office/drawing/2014/main" id="{7E1FD053-7E86-054F-3E7F-D7EDF88D62B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41023" y="-1018734"/>
            <a:ext cx="617101" cy="617101"/>
          </a:xfrm>
          <a:prstGeom prst="rect">
            <a:avLst/>
          </a:prstGeom>
        </p:spPr>
      </p:pic>
      <p:sp>
        <p:nvSpPr>
          <p:cNvPr id="16" name="Rectangle 15">
            <a:extLst>
              <a:ext uri="{FF2B5EF4-FFF2-40B4-BE49-F238E27FC236}">
                <a16:creationId xmlns:a16="http://schemas.microsoft.com/office/drawing/2014/main" id="{117A02BC-6D10-DBBC-70B4-6F629C639E68}"/>
              </a:ext>
            </a:extLst>
          </p:cNvPr>
          <p:cNvSpPr/>
          <p:nvPr/>
        </p:nvSpPr>
        <p:spPr>
          <a:xfrm>
            <a:off x="0" y="-846028"/>
            <a:ext cx="502361" cy="485147"/>
          </a:xfrm>
          <a:prstGeom prst="rect">
            <a:avLst/>
          </a:prstGeom>
          <a:solidFill>
            <a:srgbClr val="CDA969"/>
          </a:solidFill>
          <a:ln w="9525"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a:extLst>
              <a:ext uri="{FF2B5EF4-FFF2-40B4-BE49-F238E27FC236}">
                <a16:creationId xmlns:a16="http://schemas.microsoft.com/office/drawing/2014/main" id="{7361C446-083C-692E-9918-9E3599FC8472}"/>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8651" y="-3195478"/>
            <a:ext cx="3740291" cy="1805657"/>
          </a:xfrm>
          <a:prstGeom prst="rect">
            <a:avLst/>
          </a:prstGeom>
        </p:spPr>
      </p:pic>
      <p:sp>
        <p:nvSpPr>
          <p:cNvPr id="18" name="TextBox 17">
            <a:extLst>
              <a:ext uri="{FF2B5EF4-FFF2-40B4-BE49-F238E27FC236}">
                <a16:creationId xmlns:a16="http://schemas.microsoft.com/office/drawing/2014/main" id="{EC24E64B-AC11-E4B5-D99F-EE806C0F7E44}"/>
              </a:ext>
            </a:extLst>
          </p:cNvPr>
          <p:cNvSpPr txBox="1"/>
          <p:nvPr/>
        </p:nvSpPr>
        <p:spPr>
          <a:xfrm>
            <a:off x="81121" y="-3041966"/>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16365E"/>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pic>
        <p:nvPicPr>
          <p:cNvPr id="23" name="Graphic 22">
            <a:extLst>
              <a:ext uri="{FF2B5EF4-FFF2-40B4-BE49-F238E27FC236}">
                <a16:creationId xmlns:a16="http://schemas.microsoft.com/office/drawing/2014/main" id="{131A49DE-886A-DB3F-9689-290463850C98}"/>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3684158" y="-3195478"/>
            <a:ext cx="3740291" cy="1805657"/>
          </a:xfrm>
          <a:prstGeom prst="rect">
            <a:avLst/>
          </a:prstGeom>
        </p:spPr>
      </p:pic>
      <p:sp>
        <p:nvSpPr>
          <p:cNvPr id="24" name="TextBox 23">
            <a:extLst>
              <a:ext uri="{FF2B5EF4-FFF2-40B4-BE49-F238E27FC236}">
                <a16:creationId xmlns:a16="http://schemas.microsoft.com/office/drawing/2014/main" id="{2169D017-D4F0-376F-54FD-7999EBCD9307}"/>
              </a:ext>
            </a:extLst>
          </p:cNvPr>
          <p:cNvSpPr txBox="1"/>
          <p:nvPr/>
        </p:nvSpPr>
        <p:spPr>
          <a:xfrm>
            <a:off x="3935599" y="-3041966"/>
            <a:ext cx="2852108" cy="1166473"/>
          </a:xfrm>
          <a:prstGeom prst="rect">
            <a:avLst/>
          </a:prstGeom>
          <a:noFill/>
        </p:spPr>
        <p:txBody>
          <a:bodyPr wrap="square">
            <a:spAutoFit/>
          </a:bodyPr>
          <a:lstStyle/>
          <a:p>
            <a:pPr>
              <a:lnSpc>
                <a:spcPct val="114000"/>
              </a:lnSpc>
              <a:spcBef>
                <a:spcPts val="600"/>
              </a:spcBef>
              <a:spcAft>
                <a:spcPts val="600"/>
              </a:spcAft>
              <a:buClr>
                <a:srgbClr val="CAAB73"/>
              </a:buClr>
            </a:pPr>
            <a:r>
              <a:rPr lang="en-MY" sz="2000" b="1" dirty="0">
                <a:solidFill>
                  <a:srgbClr val="CDA969"/>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sp>
        <p:nvSpPr>
          <p:cNvPr id="25" name="TextBox 24">
            <a:extLst>
              <a:ext uri="{FF2B5EF4-FFF2-40B4-BE49-F238E27FC236}">
                <a16:creationId xmlns:a16="http://schemas.microsoft.com/office/drawing/2014/main" id="{D2ABEEF5-3B5E-947E-2E48-D14B6D7879B0}"/>
              </a:ext>
            </a:extLst>
          </p:cNvPr>
          <p:cNvSpPr txBox="1"/>
          <p:nvPr/>
        </p:nvSpPr>
        <p:spPr>
          <a:xfrm>
            <a:off x="8019955" y="-2785113"/>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CDA969"/>
                </a:solidFill>
                <a:latin typeface="Hanken Grotesk ExtraBold" pitchFamily="2" charset="77"/>
              </a:rPr>
              <a:t>100% Gold &amp; Silver</a:t>
            </a:r>
          </a:p>
          <a:p>
            <a:pPr>
              <a:spcAft>
                <a:spcPts val="600"/>
              </a:spcAft>
            </a:pPr>
            <a:r>
              <a:rPr lang="en-US" sz="1400" dirty="0">
                <a:solidFill>
                  <a:schemeClr val="bg1"/>
                </a:solidFill>
                <a:latin typeface="Montserrat" pitchFamily="2" charset="77"/>
              </a:rPr>
              <a:t>Pure gold &amp; silver revenue from royalties and streaming investments</a:t>
            </a:r>
          </a:p>
        </p:txBody>
      </p:sp>
      <p:sp>
        <p:nvSpPr>
          <p:cNvPr id="27" name="Rectangle 26">
            <a:extLst>
              <a:ext uri="{FF2B5EF4-FFF2-40B4-BE49-F238E27FC236}">
                <a16:creationId xmlns:a16="http://schemas.microsoft.com/office/drawing/2014/main" id="{14906599-CEAD-B804-4268-571C29D2AF63}"/>
              </a:ext>
            </a:extLst>
          </p:cNvPr>
          <p:cNvSpPr/>
          <p:nvPr/>
        </p:nvSpPr>
        <p:spPr>
          <a:xfrm>
            <a:off x="4186377" y="-4186224"/>
            <a:ext cx="565079" cy="565079"/>
          </a:xfrm>
          <a:prstGeom prst="rect">
            <a:avLst/>
          </a:pr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648"/>
          </a:p>
        </p:txBody>
      </p:sp>
      <p:sp>
        <p:nvSpPr>
          <p:cNvPr id="29" name="TextBox 28">
            <a:extLst>
              <a:ext uri="{FF2B5EF4-FFF2-40B4-BE49-F238E27FC236}">
                <a16:creationId xmlns:a16="http://schemas.microsoft.com/office/drawing/2014/main" id="{B4F97113-EC72-4C87-C6BD-288944780DCF}"/>
              </a:ext>
            </a:extLst>
          </p:cNvPr>
          <p:cNvSpPr txBox="1"/>
          <p:nvPr/>
        </p:nvSpPr>
        <p:spPr>
          <a:xfrm>
            <a:off x="5619034" y="-4273700"/>
            <a:ext cx="2553508" cy="735586"/>
          </a:xfrm>
          <a:prstGeom prst="rect">
            <a:avLst/>
          </a:prstGeom>
          <a:noFill/>
        </p:spPr>
        <p:txBody>
          <a:bodyPr wrap="square">
            <a:spAutoFit/>
          </a:bodyPr>
          <a:lstStyle/>
          <a:p>
            <a:pPr>
              <a:lnSpc>
                <a:spcPct val="114000"/>
              </a:lnSpc>
              <a:spcBef>
                <a:spcPts val="600"/>
              </a:spcBef>
            </a:pPr>
            <a:r>
              <a:rPr lang="en-US" sz="2000" b="1" dirty="0">
                <a:gradFill>
                  <a:gsLst>
                    <a:gs pos="50000">
                      <a:srgbClr val="F2DC84"/>
                    </a:gs>
                    <a:gs pos="0">
                      <a:srgbClr val="D0AE61"/>
                    </a:gs>
                    <a:gs pos="100000">
                      <a:srgbClr val="B58934"/>
                    </a:gs>
                  </a:gsLst>
                  <a:lin ang="2700000" scaled="1"/>
                </a:gradFill>
                <a:latin typeface="Hanken Grotesk ExtraBold" pitchFamily="2" charset="77"/>
              </a:rPr>
              <a:t>Option 6</a:t>
            </a:r>
          </a:p>
          <a:p>
            <a:pPr>
              <a:spcBef>
                <a:spcPts val="600"/>
              </a:spcBef>
            </a:pPr>
            <a:r>
              <a:rPr lang="en-US" sz="1400" dirty="0">
                <a:solidFill>
                  <a:schemeClr val="bg1"/>
                </a:solidFill>
                <a:latin typeface="Montserrat" pitchFamily="2" charset="77"/>
              </a:rPr>
              <a:t>Body text</a:t>
            </a:r>
          </a:p>
        </p:txBody>
      </p:sp>
      <p:sp>
        <p:nvSpPr>
          <p:cNvPr id="31" name="Graphic 15">
            <a:extLst>
              <a:ext uri="{FF2B5EF4-FFF2-40B4-BE49-F238E27FC236}">
                <a16:creationId xmlns:a16="http://schemas.microsoft.com/office/drawing/2014/main" id="{328391C8-8F33-E46C-2F3B-E41ADF28CB17}"/>
              </a:ext>
            </a:extLst>
          </p:cNvPr>
          <p:cNvSpPr/>
          <p:nvPr/>
        </p:nvSpPr>
        <p:spPr>
          <a:xfrm>
            <a:off x="4970551" y="-4096887"/>
            <a:ext cx="539963" cy="290851"/>
          </a:xfrm>
          <a:custGeom>
            <a:avLst/>
            <a:gdLst>
              <a:gd name="connsiteX0" fmla="*/ 539518 w 539963"/>
              <a:gd name="connsiteY0" fmla="*/ 113560 h 290851"/>
              <a:gd name="connsiteX1" fmla="*/ 519917 w 539963"/>
              <a:gd name="connsiteY1" fmla="*/ 54314 h 290851"/>
              <a:gd name="connsiteX2" fmla="*/ 515996 w 539963"/>
              <a:gd name="connsiteY2" fmla="*/ 51376 h 290851"/>
              <a:gd name="connsiteX3" fmla="*/ 424810 w 539963"/>
              <a:gd name="connsiteY3" fmla="*/ 17525 h 290851"/>
              <a:gd name="connsiteX4" fmla="*/ 416090 w 539963"/>
              <a:gd name="connsiteY4" fmla="*/ 18551 h 290851"/>
              <a:gd name="connsiteX5" fmla="*/ 342009 w 539963"/>
              <a:gd name="connsiteY5" fmla="*/ 68172 h 290851"/>
              <a:gd name="connsiteX6" fmla="*/ 333294 w 539963"/>
              <a:gd name="connsiteY6" fmla="*/ 40552 h 290851"/>
              <a:gd name="connsiteX7" fmla="*/ 327011 w 539963"/>
              <a:gd name="connsiteY7" fmla="*/ 34296 h 290851"/>
              <a:gd name="connsiteX8" fmla="*/ 236241 w 539963"/>
              <a:gd name="connsiteY8" fmla="*/ 599 h 290851"/>
              <a:gd name="connsiteX9" fmla="*/ 227522 w 539963"/>
              <a:gd name="connsiteY9" fmla="*/ 1626 h 290851"/>
              <a:gd name="connsiteX10" fmla="*/ 13999 w 539963"/>
              <a:gd name="connsiteY10" fmla="*/ 144648 h 290851"/>
              <a:gd name="connsiteX11" fmla="*/ 9856 w 539963"/>
              <a:gd name="connsiteY11" fmla="*/ 151098 h 290851"/>
              <a:gd name="connsiteX12" fmla="*/ 129 w 539963"/>
              <a:gd name="connsiteY12" fmla="*/ 210397 h 290851"/>
              <a:gd name="connsiteX13" fmla="*/ 5600 w 539963"/>
              <a:gd name="connsiteY13" fmla="*/ 220718 h 290851"/>
              <a:gd name="connsiteX14" fmla="*/ 118843 w 539963"/>
              <a:gd name="connsiteY14" fmla="*/ 272913 h 290851"/>
              <a:gd name="connsiteX15" fmla="*/ 129018 w 539963"/>
              <a:gd name="connsiteY15" fmla="*/ 272055 h 290851"/>
              <a:gd name="connsiteX16" fmla="*/ 188752 w 539963"/>
              <a:gd name="connsiteY16" fmla="*/ 227000 h 290851"/>
              <a:gd name="connsiteX17" fmla="*/ 194179 w 539963"/>
              <a:gd name="connsiteY17" fmla="*/ 237643 h 290851"/>
              <a:gd name="connsiteX18" fmla="*/ 307766 w 539963"/>
              <a:gd name="connsiteY18" fmla="*/ 289997 h 290851"/>
              <a:gd name="connsiteX19" fmla="*/ 317615 w 539963"/>
              <a:gd name="connsiteY19" fmla="*/ 288937 h 290851"/>
              <a:gd name="connsiteX20" fmla="*/ 536128 w 539963"/>
              <a:gd name="connsiteY20" fmla="*/ 124159 h 290851"/>
              <a:gd name="connsiteX21" fmla="*/ 539518 w 539963"/>
              <a:gd name="connsiteY21" fmla="*/ 113561 h 290851"/>
              <a:gd name="connsiteX22" fmla="*/ 422729 w 539963"/>
              <a:gd name="connsiteY22" fmla="*/ 37322 h 290851"/>
              <a:gd name="connsiteX23" fmla="*/ 492190 w 539963"/>
              <a:gd name="connsiteY23" fmla="*/ 63106 h 290851"/>
              <a:gd name="connsiteX24" fmla="*/ 301376 w 539963"/>
              <a:gd name="connsiteY24" fmla="*/ 198530 h 290851"/>
              <a:gd name="connsiteX25" fmla="*/ 228157 w 539963"/>
              <a:gd name="connsiteY25" fmla="*/ 167651 h 290851"/>
              <a:gd name="connsiteX26" fmla="*/ 234160 w 539963"/>
              <a:gd name="connsiteY26" fmla="*/ 20396 h 290851"/>
              <a:gd name="connsiteX27" fmla="*/ 303604 w 539963"/>
              <a:gd name="connsiteY27" fmla="*/ 46175 h 290851"/>
              <a:gd name="connsiteX28" fmla="*/ 112852 w 539963"/>
              <a:gd name="connsiteY28" fmla="*/ 181624 h 290851"/>
              <a:gd name="connsiteX29" fmla="*/ 39588 w 539963"/>
              <a:gd name="connsiteY29" fmla="*/ 150725 h 290851"/>
              <a:gd name="connsiteX30" fmla="*/ 20346 w 539963"/>
              <a:gd name="connsiteY30" fmla="*/ 206278 h 290851"/>
              <a:gd name="connsiteX31" fmla="*/ 26900 w 539963"/>
              <a:gd name="connsiteY31" fmla="*/ 166306 h 290851"/>
              <a:gd name="connsiteX32" fmla="*/ 105149 w 539963"/>
              <a:gd name="connsiteY32" fmla="*/ 199304 h 290851"/>
              <a:gd name="connsiteX33" fmla="*/ 111448 w 539963"/>
              <a:gd name="connsiteY33" fmla="*/ 248265 h 290851"/>
              <a:gd name="connsiteX34" fmla="*/ 130681 w 539963"/>
              <a:gd name="connsiteY34" fmla="*/ 246641 h 290851"/>
              <a:gd name="connsiteX35" fmla="*/ 124320 w 539963"/>
              <a:gd name="connsiteY35" fmla="*/ 197136 h 290851"/>
              <a:gd name="connsiteX36" fmla="*/ 318887 w 539963"/>
              <a:gd name="connsiteY36" fmla="*/ 58979 h 290851"/>
              <a:gd name="connsiteX37" fmla="*/ 325312 w 539963"/>
              <a:gd name="connsiteY37" fmla="*/ 79357 h 290851"/>
              <a:gd name="connsiteX38" fmla="*/ 202569 w 539963"/>
              <a:gd name="connsiteY38" fmla="*/ 161573 h 290851"/>
              <a:gd name="connsiteX39" fmla="*/ 198416 w 539963"/>
              <a:gd name="connsiteY39" fmla="*/ 168029 h 290851"/>
              <a:gd name="connsiteX40" fmla="*/ 193270 w 539963"/>
              <a:gd name="connsiteY40" fmla="*/ 199433 h 290851"/>
              <a:gd name="connsiteX41" fmla="*/ 130681 w 539963"/>
              <a:gd name="connsiteY41" fmla="*/ 246641 h 290851"/>
              <a:gd name="connsiteX42" fmla="*/ 208925 w 539963"/>
              <a:gd name="connsiteY42" fmla="*/ 223202 h 290851"/>
              <a:gd name="connsiteX43" fmla="*/ 215469 w 539963"/>
              <a:gd name="connsiteY43" fmla="*/ 183231 h 290851"/>
              <a:gd name="connsiteX44" fmla="*/ 293727 w 539963"/>
              <a:gd name="connsiteY44" fmla="*/ 216230 h 290851"/>
              <a:gd name="connsiteX45" fmla="*/ 300017 w 539963"/>
              <a:gd name="connsiteY45" fmla="*/ 265189 h 290851"/>
              <a:gd name="connsiteX46" fmla="*/ 208925 w 539963"/>
              <a:gd name="connsiteY46" fmla="*/ 223202 h 290851"/>
              <a:gd name="connsiteX47" fmla="*/ 319255 w 539963"/>
              <a:gd name="connsiteY47" fmla="*/ 263545 h 290851"/>
              <a:gd name="connsiteX48" fmla="*/ 312883 w 539963"/>
              <a:gd name="connsiteY48" fmla="*/ 214013 h 290851"/>
              <a:gd name="connsiteX49" fmla="*/ 507428 w 539963"/>
              <a:gd name="connsiteY49" fmla="*/ 75938 h 290851"/>
              <a:gd name="connsiteX50" fmla="*/ 519076 w 539963"/>
              <a:gd name="connsiteY50" fmla="*/ 112864 h 2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9963" h="290851">
                <a:moveTo>
                  <a:pt x="539518" y="113560"/>
                </a:moveTo>
                <a:cubicBezTo>
                  <a:pt x="539518" y="113560"/>
                  <a:pt x="520791" y="55258"/>
                  <a:pt x="519917" y="54314"/>
                </a:cubicBezTo>
                <a:cubicBezTo>
                  <a:pt x="519031" y="52917"/>
                  <a:pt x="517580" y="52014"/>
                  <a:pt x="515996" y="51376"/>
                </a:cubicBezTo>
                <a:cubicBezTo>
                  <a:pt x="515996" y="51376"/>
                  <a:pt x="424810" y="17525"/>
                  <a:pt x="424810" y="17525"/>
                </a:cubicBezTo>
                <a:cubicBezTo>
                  <a:pt x="421919" y="16451"/>
                  <a:pt x="418661" y="16837"/>
                  <a:pt x="416090" y="18551"/>
                </a:cubicBezTo>
                <a:cubicBezTo>
                  <a:pt x="416090" y="18551"/>
                  <a:pt x="342009" y="68172"/>
                  <a:pt x="342009" y="68172"/>
                </a:cubicBezTo>
                <a:lnTo>
                  <a:pt x="333294" y="40552"/>
                </a:lnTo>
                <a:cubicBezTo>
                  <a:pt x="331970" y="37838"/>
                  <a:pt x="330106" y="35161"/>
                  <a:pt x="327011" y="34296"/>
                </a:cubicBezTo>
                <a:cubicBezTo>
                  <a:pt x="327011" y="34296"/>
                  <a:pt x="236241" y="599"/>
                  <a:pt x="236241" y="599"/>
                </a:cubicBezTo>
                <a:cubicBezTo>
                  <a:pt x="233359" y="-474"/>
                  <a:pt x="230102" y="-89"/>
                  <a:pt x="227522" y="1626"/>
                </a:cubicBezTo>
                <a:cubicBezTo>
                  <a:pt x="227522" y="1626"/>
                  <a:pt x="13999" y="144648"/>
                  <a:pt x="13999" y="144648"/>
                </a:cubicBezTo>
                <a:cubicBezTo>
                  <a:pt x="11937" y="146293"/>
                  <a:pt x="10290" y="148465"/>
                  <a:pt x="9856" y="151098"/>
                </a:cubicBezTo>
                <a:cubicBezTo>
                  <a:pt x="9856" y="151098"/>
                  <a:pt x="129" y="210397"/>
                  <a:pt x="129" y="210397"/>
                </a:cubicBezTo>
                <a:cubicBezTo>
                  <a:pt x="-577" y="214682"/>
                  <a:pt x="1664" y="218900"/>
                  <a:pt x="5600" y="220718"/>
                </a:cubicBezTo>
                <a:cubicBezTo>
                  <a:pt x="5600" y="220718"/>
                  <a:pt x="118843" y="272913"/>
                  <a:pt x="118843" y="272913"/>
                </a:cubicBezTo>
                <a:cubicBezTo>
                  <a:pt x="122104" y="274595"/>
                  <a:pt x="126008" y="274321"/>
                  <a:pt x="129018" y="272055"/>
                </a:cubicBezTo>
                <a:cubicBezTo>
                  <a:pt x="129018" y="272055"/>
                  <a:pt x="188752" y="227000"/>
                  <a:pt x="188752" y="227000"/>
                </a:cubicBezTo>
                <a:cubicBezTo>
                  <a:pt x="187899" y="231363"/>
                  <a:pt x="190130" y="235786"/>
                  <a:pt x="194179" y="237643"/>
                </a:cubicBezTo>
                <a:cubicBezTo>
                  <a:pt x="194179" y="237643"/>
                  <a:pt x="307766" y="289997"/>
                  <a:pt x="307766" y="289997"/>
                </a:cubicBezTo>
                <a:cubicBezTo>
                  <a:pt x="310989" y="291536"/>
                  <a:pt x="314756" y="290885"/>
                  <a:pt x="317615" y="288937"/>
                </a:cubicBezTo>
                <a:cubicBezTo>
                  <a:pt x="317615" y="288937"/>
                  <a:pt x="536128" y="124159"/>
                  <a:pt x="536128" y="124159"/>
                </a:cubicBezTo>
                <a:cubicBezTo>
                  <a:pt x="539386" y="121701"/>
                  <a:pt x="540743" y="117455"/>
                  <a:pt x="539518" y="113561"/>
                </a:cubicBezTo>
                <a:close/>
                <a:moveTo>
                  <a:pt x="422729" y="37322"/>
                </a:moveTo>
                <a:lnTo>
                  <a:pt x="492190" y="63106"/>
                </a:lnTo>
                <a:lnTo>
                  <a:pt x="301376" y="198530"/>
                </a:lnTo>
                <a:lnTo>
                  <a:pt x="228157" y="167651"/>
                </a:lnTo>
                <a:close/>
                <a:moveTo>
                  <a:pt x="234160" y="20396"/>
                </a:moveTo>
                <a:lnTo>
                  <a:pt x="303604" y="46175"/>
                </a:lnTo>
                <a:lnTo>
                  <a:pt x="112852" y="181624"/>
                </a:lnTo>
                <a:lnTo>
                  <a:pt x="39588" y="150725"/>
                </a:lnTo>
                <a:close/>
                <a:moveTo>
                  <a:pt x="20346" y="206278"/>
                </a:moveTo>
                <a:lnTo>
                  <a:pt x="26900" y="166306"/>
                </a:lnTo>
                <a:lnTo>
                  <a:pt x="105149" y="199304"/>
                </a:lnTo>
                <a:lnTo>
                  <a:pt x="111448" y="248265"/>
                </a:lnTo>
                <a:close/>
                <a:moveTo>
                  <a:pt x="130681" y="246641"/>
                </a:moveTo>
                <a:lnTo>
                  <a:pt x="124320" y="197136"/>
                </a:lnTo>
                <a:lnTo>
                  <a:pt x="318887" y="58979"/>
                </a:lnTo>
                <a:lnTo>
                  <a:pt x="325312" y="79357"/>
                </a:lnTo>
                <a:lnTo>
                  <a:pt x="202569" y="161573"/>
                </a:lnTo>
                <a:cubicBezTo>
                  <a:pt x="200502" y="163221"/>
                  <a:pt x="198862" y="165397"/>
                  <a:pt x="198416" y="168029"/>
                </a:cubicBezTo>
                <a:cubicBezTo>
                  <a:pt x="198416" y="168029"/>
                  <a:pt x="193270" y="199433"/>
                  <a:pt x="193270" y="199433"/>
                </a:cubicBezTo>
                <a:lnTo>
                  <a:pt x="130681" y="246641"/>
                </a:lnTo>
                <a:close/>
                <a:moveTo>
                  <a:pt x="208925" y="223202"/>
                </a:moveTo>
                <a:lnTo>
                  <a:pt x="215469" y="183231"/>
                </a:lnTo>
                <a:lnTo>
                  <a:pt x="293727" y="216230"/>
                </a:lnTo>
                <a:lnTo>
                  <a:pt x="300017" y="265189"/>
                </a:lnTo>
                <a:lnTo>
                  <a:pt x="208925" y="223202"/>
                </a:lnTo>
                <a:close/>
                <a:moveTo>
                  <a:pt x="319255" y="263545"/>
                </a:moveTo>
                <a:lnTo>
                  <a:pt x="312883" y="214013"/>
                </a:lnTo>
                <a:lnTo>
                  <a:pt x="507428" y="75938"/>
                </a:lnTo>
                <a:lnTo>
                  <a:pt x="519076" y="112864"/>
                </a:lnTo>
                <a:close/>
              </a:path>
            </a:pathLst>
          </a:cu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Tree>
    <p:extLst>
      <p:ext uri="{BB962C8B-B14F-4D97-AF65-F5344CB8AC3E}">
        <p14:creationId xmlns:p14="http://schemas.microsoft.com/office/powerpoint/2010/main" val="3892766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67751-CC52-5466-F1FF-494FF986AE7E}"/>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054CF27-7F95-8AC6-D7B9-36C7870BB2A7}"/>
              </a:ext>
            </a:extLst>
          </p:cNvPr>
          <p:cNvCxnSpPr>
            <a:cxnSpLocks/>
          </p:cNvCxnSpPr>
          <p:nvPr/>
        </p:nvCxnSpPr>
        <p:spPr>
          <a:xfrm>
            <a:off x="12527280" y="4190725"/>
            <a:ext cx="30861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4DBA9A4-8EA2-D80A-FF71-D8FDCD38177B}"/>
              </a:ext>
            </a:extLst>
          </p:cNvPr>
          <p:cNvCxnSpPr>
            <a:cxnSpLocks/>
          </p:cNvCxnSpPr>
          <p:nvPr/>
        </p:nvCxnSpPr>
        <p:spPr>
          <a:xfrm>
            <a:off x="12527280" y="5407928"/>
            <a:ext cx="30861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3" name="Title 1">
            <a:extLst>
              <a:ext uri="{FF2B5EF4-FFF2-40B4-BE49-F238E27FC236}">
                <a16:creationId xmlns:a16="http://schemas.microsoft.com/office/drawing/2014/main" id="{652C824A-7F3D-0F4B-B4A0-36C8B6374394}"/>
              </a:ext>
            </a:extLst>
          </p:cNvPr>
          <p:cNvSpPr txBox="1">
            <a:spLocks/>
          </p:cNvSpPr>
          <p:nvPr/>
        </p:nvSpPr>
        <p:spPr>
          <a:xfrm>
            <a:off x="586812" y="1498338"/>
            <a:ext cx="10327799" cy="50231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chemeClr val="bg1"/>
                </a:solidFill>
                <a:latin typeface="Hanken Grotesk Black" pitchFamily="2" charset="77"/>
                <a:ea typeface="Hanken Grotesk Bold" pitchFamily="34" charset="-122"/>
                <a:cs typeface="Hanken Grotesk Bold" pitchFamily="34" charset="-120"/>
              </a:rPr>
              <a:t>Investment Criteria</a:t>
            </a:r>
          </a:p>
        </p:txBody>
      </p:sp>
      <p:sp>
        <p:nvSpPr>
          <p:cNvPr id="134" name="Subtitle 2">
            <a:extLst>
              <a:ext uri="{FF2B5EF4-FFF2-40B4-BE49-F238E27FC236}">
                <a16:creationId xmlns:a16="http://schemas.microsoft.com/office/drawing/2014/main" id="{B152BC5A-7327-FF8D-CC21-9907340D542D}"/>
              </a:ext>
            </a:extLst>
          </p:cNvPr>
          <p:cNvSpPr txBox="1">
            <a:spLocks/>
          </p:cNvSpPr>
          <p:nvPr/>
        </p:nvSpPr>
        <p:spPr>
          <a:xfrm>
            <a:off x="613491" y="1271552"/>
            <a:ext cx="3387248" cy="2169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900" spc="600">
                <a:solidFill>
                  <a:schemeClr val="bg1"/>
                </a:solidFill>
                <a:latin typeface="Montserrat" pitchFamily="2" charset="77"/>
                <a:ea typeface="Open Sans" panose="020B0606030504020204" pitchFamily="34" charset="0"/>
                <a:cs typeface="Open Sans" panose="020B0606030504020204" pitchFamily="34" charset="0"/>
              </a:rPr>
              <a:t>PORTFOLIO FOCUS</a:t>
            </a:r>
            <a:endParaRPr lang="en-US" sz="900" spc="600" dirty="0">
              <a:solidFill>
                <a:schemeClr val="bg1"/>
              </a:solidFill>
              <a:latin typeface="Montserrat" pitchFamily="2" charset="77"/>
              <a:ea typeface="Open Sans" panose="020B0606030504020204" pitchFamily="34" charset="0"/>
              <a:cs typeface="Open Sans" panose="020B0606030504020204" pitchFamily="34" charset="0"/>
            </a:endParaRPr>
          </a:p>
        </p:txBody>
      </p:sp>
      <p:pic>
        <p:nvPicPr>
          <p:cNvPr id="6" name="Graphic 5" descr="Earth globe: Americas with solid fill">
            <a:extLst>
              <a:ext uri="{FF2B5EF4-FFF2-40B4-BE49-F238E27FC236}">
                <a16:creationId xmlns:a16="http://schemas.microsoft.com/office/drawing/2014/main" id="{B511092A-0554-063D-7057-1B9D3FDD3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051566" y="0"/>
            <a:ext cx="625438" cy="625438"/>
          </a:xfrm>
          <a:prstGeom prst="rect">
            <a:avLst/>
          </a:prstGeom>
        </p:spPr>
      </p:pic>
      <p:pic>
        <p:nvPicPr>
          <p:cNvPr id="7" name="Graphic 6" descr="Gold bars with solid fill">
            <a:extLst>
              <a:ext uri="{FF2B5EF4-FFF2-40B4-BE49-F238E27FC236}">
                <a16:creationId xmlns:a16="http://schemas.microsoft.com/office/drawing/2014/main" id="{085BDC2C-65C8-38E2-E474-02A4D49CFA0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6040981" y="1267833"/>
            <a:ext cx="598004" cy="598004"/>
          </a:xfrm>
          <a:prstGeom prst="rect">
            <a:avLst/>
          </a:prstGeom>
        </p:spPr>
      </p:pic>
      <p:pic>
        <p:nvPicPr>
          <p:cNvPr id="8" name="Graphic 7" descr="Excavator with solid fill">
            <a:extLst>
              <a:ext uri="{FF2B5EF4-FFF2-40B4-BE49-F238E27FC236}">
                <a16:creationId xmlns:a16="http://schemas.microsoft.com/office/drawing/2014/main" id="{CB55C2E3-0597-3819-EE93-EB8940939E8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6039719" y="2168069"/>
            <a:ext cx="612738" cy="612738"/>
          </a:xfrm>
          <a:prstGeom prst="rect">
            <a:avLst/>
          </a:prstGeom>
        </p:spPr>
      </p:pic>
      <p:pic>
        <p:nvPicPr>
          <p:cNvPr id="9" name="Graphic 8" descr="Money with solid fill">
            <a:extLst>
              <a:ext uri="{FF2B5EF4-FFF2-40B4-BE49-F238E27FC236}">
                <a16:creationId xmlns:a16="http://schemas.microsoft.com/office/drawing/2014/main" id="{D2B4C437-DB66-4020-7EFD-6755FCAFE2E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7128030" y="163527"/>
            <a:ext cx="495300" cy="495300"/>
          </a:xfrm>
          <a:prstGeom prst="rect">
            <a:avLst/>
          </a:prstGeom>
        </p:spPr>
      </p:pic>
      <p:grpSp>
        <p:nvGrpSpPr>
          <p:cNvPr id="10" name="Group 9">
            <a:extLst>
              <a:ext uri="{FF2B5EF4-FFF2-40B4-BE49-F238E27FC236}">
                <a16:creationId xmlns:a16="http://schemas.microsoft.com/office/drawing/2014/main" id="{07ED2140-E356-082C-715B-FC41EA5E6F90}"/>
              </a:ext>
            </a:extLst>
          </p:cNvPr>
          <p:cNvGrpSpPr/>
          <p:nvPr/>
        </p:nvGrpSpPr>
        <p:grpSpPr>
          <a:xfrm rot="1190626">
            <a:off x="17091541" y="1727293"/>
            <a:ext cx="561975" cy="325437"/>
            <a:chOff x="6519863" y="2509838"/>
            <a:chExt cx="561975" cy="325437"/>
          </a:xfrm>
          <a:solidFill>
            <a:srgbClr val="E6C179"/>
          </a:solidFill>
        </p:grpSpPr>
        <p:sp>
          <p:nvSpPr>
            <p:cNvPr id="11" name="Freeform 52">
              <a:extLst>
                <a:ext uri="{FF2B5EF4-FFF2-40B4-BE49-F238E27FC236}">
                  <a16:creationId xmlns:a16="http://schemas.microsoft.com/office/drawing/2014/main" id="{321B785B-BA71-7825-2D3E-5A3A15EA5B78}"/>
                </a:ext>
              </a:extLst>
            </p:cNvPr>
            <p:cNvSpPr>
              <a:spLocks/>
            </p:cNvSpPr>
            <p:nvPr/>
          </p:nvSpPr>
          <p:spPr bwMode="auto">
            <a:xfrm>
              <a:off x="6519863" y="2554288"/>
              <a:ext cx="139700" cy="230188"/>
            </a:xfrm>
            <a:custGeom>
              <a:avLst/>
              <a:gdLst>
                <a:gd name="T0" fmla="*/ 83 w 90"/>
                <a:gd name="T1" fmla="*/ 10 h 147"/>
                <a:gd name="T2" fmla="*/ 6 w 90"/>
                <a:gd name="T3" fmla="*/ 6 h 147"/>
                <a:gd name="T4" fmla="*/ 2 w 90"/>
                <a:gd name="T5" fmla="*/ 8 h 147"/>
                <a:gd name="T6" fmla="*/ 0 w 90"/>
                <a:gd name="T7" fmla="*/ 14 h 147"/>
                <a:gd name="T8" fmla="*/ 19 w 90"/>
                <a:gd name="T9" fmla="*/ 141 h 147"/>
                <a:gd name="T10" fmla="*/ 27 w 90"/>
                <a:gd name="T11" fmla="*/ 147 h 147"/>
                <a:gd name="T12" fmla="*/ 70 w 90"/>
                <a:gd name="T13" fmla="*/ 140 h 147"/>
                <a:gd name="T14" fmla="*/ 76 w 90"/>
                <a:gd name="T15" fmla="*/ 135 h 147"/>
                <a:gd name="T16" fmla="*/ 87 w 90"/>
                <a:gd name="T17" fmla="*/ 15 h 147"/>
                <a:gd name="T18" fmla="*/ 83 w 90"/>
                <a:gd name="T19" fmla="*/ 1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47">
                  <a:moveTo>
                    <a:pt x="83" y="10"/>
                  </a:moveTo>
                  <a:cubicBezTo>
                    <a:pt x="70" y="0"/>
                    <a:pt x="22" y="5"/>
                    <a:pt x="6" y="6"/>
                  </a:cubicBezTo>
                  <a:cubicBezTo>
                    <a:pt x="5" y="6"/>
                    <a:pt x="3" y="6"/>
                    <a:pt x="2" y="8"/>
                  </a:cubicBezTo>
                  <a:cubicBezTo>
                    <a:pt x="1" y="9"/>
                    <a:pt x="0" y="12"/>
                    <a:pt x="0" y="14"/>
                  </a:cubicBezTo>
                  <a:cubicBezTo>
                    <a:pt x="19" y="141"/>
                    <a:pt x="19" y="141"/>
                    <a:pt x="19" y="141"/>
                  </a:cubicBezTo>
                  <a:cubicBezTo>
                    <a:pt x="20" y="145"/>
                    <a:pt x="23" y="147"/>
                    <a:pt x="27" y="147"/>
                  </a:cubicBezTo>
                  <a:cubicBezTo>
                    <a:pt x="70" y="140"/>
                    <a:pt x="70" y="140"/>
                    <a:pt x="70" y="140"/>
                  </a:cubicBezTo>
                  <a:cubicBezTo>
                    <a:pt x="72" y="140"/>
                    <a:pt x="75" y="138"/>
                    <a:pt x="76" y="135"/>
                  </a:cubicBezTo>
                  <a:cubicBezTo>
                    <a:pt x="75" y="131"/>
                    <a:pt x="90" y="52"/>
                    <a:pt x="87" y="15"/>
                  </a:cubicBezTo>
                  <a:cubicBezTo>
                    <a:pt x="87" y="14"/>
                    <a:pt x="86" y="11"/>
                    <a:pt x="8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BA974F"/>
                </a:solidFill>
              </a:endParaRPr>
            </a:p>
          </p:txBody>
        </p:sp>
        <p:sp>
          <p:nvSpPr>
            <p:cNvPr id="22" name="Freeform 53">
              <a:extLst>
                <a:ext uri="{FF2B5EF4-FFF2-40B4-BE49-F238E27FC236}">
                  <a16:creationId xmlns:a16="http://schemas.microsoft.com/office/drawing/2014/main" id="{A393F360-0C3B-0698-68D5-13EE285DB1EB}"/>
                </a:ext>
              </a:extLst>
            </p:cNvPr>
            <p:cNvSpPr>
              <a:spLocks/>
            </p:cNvSpPr>
            <p:nvPr/>
          </p:nvSpPr>
          <p:spPr bwMode="auto">
            <a:xfrm>
              <a:off x="6721475" y="2563813"/>
              <a:ext cx="244475" cy="155575"/>
            </a:xfrm>
            <a:custGeom>
              <a:avLst/>
              <a:gdLst>
                <a:gd name="T0" fmla="*/ 110 w 157"/>
                <a:gd name="T1" fmla="*/ 15 h 100"/>
                <a:gd name="T2" fmla="*/ 70 w 157"/>
                <a:gd name="T3" fmla="*/ 7 h 100"/>
                <a:gd name="T4" fmla="*/ 13 w 157"/>
                <a:gd name="T5" fmla="*/ 33 h 100"/>
                <a:gd name="T6" fmla="*/ 2 w 157"/>
                <a:gd name="T7" fmla="*/ 65 h 100"/>
                <a:gd name="T8" fmla="*/ 6 w 157"/>
                <a:gd name="T9" fmla="*/ 67 h 100"/>
                <a:gd name="T10" fmla="*/ 31 w 157"/>
                <a:gd name="T11" fmla="*/ 52 h 100"/>
                <a:gd name="T12" fmla="*/ 36 w 157"/>
                <a:gd name="T13" fmla="*/ 48 h 100"/>
                <a:gd name="T14" fmla="*/ 45 w 157"/>
                <a:gd name="T15" fmla="*/ 44 h 100"/>
                <a:gd name="T16" fmla="*/ 55 w 157"/>
                <a:gd name="T17" fmla="*/ 38 h 100"/>
                <a:gd name="T18" fmla="*/ 57 w 157"/>
                <a:gd name="T19" fmla="*/ 38 h 100"/>
                <a:gd name="T20" fmla="*/ 63 w 157"/>
                <a:gd name="T21" fmla="*/ 38 h 100"/>
                <a:gd name="T22" fmla="*/ 100 w 157"/>
                <a:gd name="T23" fmla="*/ 62 h 100"/>
                <a:gd name="T24" fmla="*/ 156 w 157"/>
                <a:gd name="T25" fmla="*/ 100 h 100"/>
                <a:gd name="T26" fmla="*/ 157 w 157"/>
                <a:gd name="T27" fmla="*/ 99 h 100"/>
                <a:gd name="T28" fmla="*/ 110 w 157"/>
                <a:gd name="T29" fmla="*/ 1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100">
                  <a:moveTo>
                    <a:pt x="110" y="15"/>
                  </a:moveTo>
                  <a:cubicBezTo>
                    <a:pt x="96" y="13"/>
                    <a:pt x="82" y="10"/>
                    <a:pt x="70" y="7"/>
                  </a:cubicBezTo>
                  <a:cubicBezTo>
                    <a:pt x="43" y="0"/>
                    <a:pt x="33" y="7"/>
                    <a:pt x="13" y="33"/>
                  </a:cubicBezTo>
                  <a:cubicBezTo>
                    <a:pt x="5" y="44"/>
                    <a:pt x="0" y="59"/>
                    <a:pt x="2" y="65"/>
                  </a:cubicBezTo>
                  <a:cubicBezTo>
                    <a:pt x="3" y="66"/>
                    <a:pt x="3" y="66"/>
                    <a:pt x="6" y="67"/>
                  </a:cubicBezTo>
                  <a:cubicBezTo>
                    <a:pt x="13" y="69"/>
                    <a:pt x="23" y="69"/>
                    <a:pt x="31" y="52"/>
                  </a:cubicBezTo>
                  <a:cubicBezTo>
                    <a:pt x="32" y="50"/>
                    <a:pt x="33" y="49"/>
                    <a:pt x="36" y="48"/>
                  </a:cubicBezTo>
                  <a:cubicBezTo>
                    <a:pt x="40" y="48"/>
                    <a:pt x="41" y="46"/>
                    <a:pt x="45" y="44"/>
                  </a:cubicBezTo>
                  <a:cubicBezTo>
                    <a:pt x="48" y="42"/>
                    <a:pt x="51" y="40"/>
                    <a:pt x="55" y="38"/>
                  </a:cubicBezTo>
                  <a:cubicBezTo>
                    <a:pt x="56" y="38"/>
                    <a:pt x="56" y="38"/>
                    <a:pt x="57" y="38"/>
                  </a:cubicBezTo>
                  <a:cubicBezTo>
                    <a:pt x="59" y="38"/>
                    <a:pt x="62" y="39"/>
                    <a:pt x="63" y="38"/>
                  </a:cubicBezTo>
                  <a:cubicBezTo>
                    <a:pt x="71" y="44"/>
                    <a:pt x="86" y="52"/>
                    <a:pt x="100" y="62"/>
                  </a:cubicBezTo>
                  <a:cubicBezTo>
                    <a:pt x="122" y="74"/>
                    <a:pt x="144" y="88"/>
                    <a:pt x="156" y="100"/>
                  </a:cubicBezTo>
                  <a:cubicBezTo>
                    <a:pt x="157" y="99"/>
                    <a:pt x="157" y="99"/>
                    <a:pt x="157" y="99"/>
                  </a:cubicBezTo>
                  <a:cubicBezTo>
                    <a:pt x="143" y="73"/>
                    <a:pt x="119" y="27"/>
                    <a:pt x="11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BA974F"/>
                </a:solidFill>
              </a:endParaRPr>
            </a:p>
          </p:txBody>
        </p:sp>
        <p:sp>
          <p:nvSpPr>
            <p:cNvPr id="26" name="Freeform 54">
              <a:extLst>
                <a:ext uri="{FF2B5EF4-FFF2-40B4-BE49-F238E27FC236}">
                  <a16:creationId xmlns:a16="http://schemas.microsoft.com/office/drawing/2014/main" id="{A86C8053-D543-ACA0-D8D1-C6A7045D746A}"/>
                </a:ext>
              </a:extLst>
            </p:cNvPr>
            <p:cNvSpPr>
              <a:spLocks/>
            </p:cNvSpPr>
            <p:nvPr/>
          </p:nvSpPr>
          <p:spPr bwMode="auto">
            <a:xfrm>
              <a:off x="6900863" y="2509838"/>
              <a:ext cx="180975" cy="230188"/>
            </a:xfrm>
            <a:custGeom>
              <a:avLst/>
              <a:gdLst>
                <a:gd name="T0" fmla="*/ 89 w 116"/>
                <a:gd name="T1" fmla="*/ 1 h 148"/>
                <a:gd name="T2" fmla="*/ 4 w 116"/>
                <a:gd name="T3" fmla="*/ 28 h 148"/>
                <a:gd name="T4" fmla="*/ 0 w 116"/>
                <a:gd name="T5" fmla="*/ 33 h 148"/>
                <a:gd name="T6" fmla="*/ 2 w 116"/>
                <a:gd name="T7" fmla="*/ 38 h 148"/>
                <a:gd name="T8" fmla="*/ 60 w 116"/>
                <a:gd name="T9" fmla="*/ 143 h 148"/>
                <a:gd name="T10" fmla="*/ 67 w 116"/>
                <a:gd name="T11" fmla="*/ 148 h 148"/>
                <a:gd name="T12" fmla="*/ 110 w 116"/>
                <a:gd name="T13" fmla="*/ 142 h 148"/>
                <a:gd name="T14" fmla="*/ 116 w 116"/>
                <a:gd name="T15" fmla="*/ 134 h 148"/>
                <a:gd name="T16" fmla="*/ 97 w 116"/>
                <a:gd name="T17" fmla="*/ 7 h 148"/>
                <a:gd name="T18" fmla="*/ 89 w 116"/>
                <a:gd name="T19"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48">
                  <a:moveTo>
                    <a:pt x="89" y="1"/>
                  </a:moveTo>
                  <a:cubicBezTo>
                    <a:pt x="34" y="9"/>
                    <a:pt x="5" y="27"/>
                    <a:pt x="4" y="28"/>
                  </a:cubicBezTo>
                  <a:cubicBezTo>
                    <a:pt x="2" y="29"/>
                    <a:pt x="1" y="31"/>
                    <a:pt x="0" y="33"/>
                  </a:cubicBezTo>
                  <a:cubicBezTo>
                    <a:pt x="0" y="34"/>
                    <a:pt x="1" y="37"/>
                    <a:pt x="2" y="38"/>
                  </a:cubicBezTo>
                  <a:cubicBezTo>
                    <a:pt x="13" y="51"/>
                    <a:pt x="52" y="124"/>
                    <a:pt x="60" y="143"/>
                  </a:cubicBezTo>
                  <a:cubicBezTo>
                    <a:pt x="61" y="146"/>
                    <a:pt x="65" y="148"/>
                    <a:pt x="67" y="148"/>
                  </a:cubicBezTo>
                  <a:cubicBezTo>
                    <a:pt x="110" y="142"/>
                    <a:pt x="110" y="142"/>
                    <a:pt x="110" y="142"/>
                  </a:cubicBezTo>
                  <a:cubicBezTo>
                    <a:pt x="114" y="141"/>
                    <a:pt x="116" y="138"/>
                    <a:pt x="116" y="134"/>
                  </a:cubicBezTo>
                  <a:cubicBezTo>
                    <a:pt x="97" y="7"/>
                    <a:pt x="97" y="7"/>
                    <a:pt x="97" y="7"/>
                  </a:cubicBezTo>
                  <a:cubicBezTo>
                    <a:pt x="96" y="2"/>
                    <a:pt x="93" y="0"/>
                    <a:pt x="8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BA974F"/>
                </a:solidFill>
              </a:endParaRPr>
            </a:p>
          </p:txBody>
        </p:sp>
        <p:sp>
          <p:nvSpPr>
            <p:cNvPr id="27" name="Freeform 55">
              <a:extLst>
                <a:ext uri="{FF2B5EF4-FFF2-40B4-BE49-F238E27FC236}">
                  <a16:creationId xmlns:a16="http://schemas.microsoft.com/office/drawing/2014/main" id="{4BE7EAAA-245E-1868-7FEF-99A07B808D11}"/>
                </a:ext>
              </a:extLst>
            </p:cNvPr>
            <p:cNvSpPr>
              <a:spLocks/>
            </p:cNvSpPr>
            <p:nvPr/>
          </p:nvSpPr>
          <p:spPr bwMode="auto">
            <a:xfrm>
              <a:off x="6661150" y="2603500"/>
              <a:ext cx="296863" cy="231775"/>
            </a:xfrm>
            <a:custGeom>
              <a:avLst/>
              <a:gdLst>
                <a:gd name="T0" fmla="*/ 186 w 190"/>
                <a:gd name="T1" fmla="*/ 90 h 149"/>
                <a:gd name="T2" fmla="*/ 128 w 190"/>
                <a:gd name="T3" fmla="*/ 50 h 149"/>
                <a:gd name="T4" fmla="*/ 93 w 190"/>
                <a:gd name="T5" fmla="*/ 29 h 149"/>
                <a:gd name="T6" fmla="*/ 90 w 190"/>
                <a:gd name="T7" fmla="*/ 32 h 149"/>
                <a:gd name="T8" fmla="*/ 79 w 190"/>
                <a:gd name="T9" fmla="*/ 37 h 149"/>
                <a:gd name="T10" fmla="*/ 40 w 190"/>
                <a:gd name="T11" fmla="*/ 57 h 149"/>
                <a:gd name="T12" fmla="*/ 25 w 190"/>
                <a:gd name="T13" fmla="*/ 46 h 149"/>
                <a:gd name="T14" fmla="*/ 39 w 190"/>
                <a:gd name="T15" fmla="*/ 0 h 149"/>
                <a:gd name="T16" fmla="*/ 10 w 190"/>
                <a:gd name="T17" fmla="*/ 4 h 149"/>
                <a:gd name="T18" fmla="*/ 0 w 190"/>
                <a:gd name="T19" fmla="*/ 92 h 149"/>
                <a:gd name="T20" fmla="*/ 18 w 190"/>
                <a:gd name="T21" fmla="*/ 105 h 149"/>
                <a:gd name="T22" fmla="*/ 89 w 190"/>
                <a:gd name="T23" fmla="*/ 145 h 149"/>
                <a:gd name="T24" fmla="*/ 107 w 190"/>
                <a:gd name="T25" fmla="*/ 148 h 149"/>
                <a:gd name="T26" fmla="*/ 111 w 190"/>
                <a:gd name="T27" fmla="*/ 147 h 149"/>
                <a:gd name="T28" fmla="*/ 85 w 190"/>
                <a:gd name="T29" fmla="*/ 128 h 149"/>
                <a:gd name="T30" fmla="*/ 84 w 190"/>
                <a:gd name="T31" fmla="*/ 118 h 149"/>
                <a:gd name="T32" fmla="*/ 94 w 190"/>
                <a:gd name="T33" fmla="*/ 117 h 149"/>
                <a:gd name="T34" fmla="*/ 126 w 190"/>
                <a:gd name="T35" fmla="*/ 141 h 149"/>
                <a:gd name="T36" fmla="*/ 135 w 190"/>
                <a:gd name="T37" fmla="*/ 141 h 149"/>
                <a:gd name="T38" fmla="*/ 140 w 190"/>
                <a:gd name="T39" fmla="*/ 132 h 149"/>
                <a:gd name="T40" fmla="*/ 103 w 190"/>
                <a:gd name="T41" fmla="*/ 104 h 149"/>
                <a:gd name="T42" fmla="*/ 102 w 190"/>
                <a:gd name="T43" fmla="*/ 94 h 149"/>
                <a:gd name="T44" fmla="*/ 112 w 190"/>
                <a:gd name="T45" fmla="*/ 93 h 149"/>
                <a:gd name="T46" fmla="*/ 152 w 190"/>
                <a:gd name="T47" fmla="*/ 123 h 149"/>
                <a:gd name="T48" fmla="*/ 163 w 190"/>
                <a:gd name="T49" fmla="*/ 121 h 149"/>
                <a:gd name="T50" fmla="*/ 168 w 190"/>
                <a:gd name="T51" fmla="*/ 114 h 149"/>
                <a:gd name="T52" fmla="*/ 123 w 190"/>
                <a:gd name="T53" fmla="*/ 81 h 149"/>
                <a:gd name="T54" fmla="*/ 121 w 190"/>
                <a:gd name="T55" fmla="*/ 71 h 149"/>
                <a:gd name="T56" fmla="*/ 131 w 190"/>
                <a:gd name="T57" fmla="*/ 69 h 149"/>
                <a:gd name="T58" fmla="*/ 178 w 190"/>
                <a:gd name="T59" fmla="*/ 104 h 149"/>
                <a:gd name="T60" fmla="*/ 186 w 190"/>
                <a:gd name="T61" fmla="*/ 102 h 149"/>
                <a:gd name="T62" fmla="*/ 186 w 190"/>
                <a:gd name="T63" fmla="*/ 9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 h="149">
                  <a:moveTo>
                    <a:pt x="186" y="90"/>
                  </a:moveTo>
                  <a:cubicBezTo>
                    <a:pt x="179" y="78"/>
                    <a:pt x="152" y="63"/>
                    <a:pt x="128" y="50"/>
                  </a:cubicBezTo>
                  <a:cubicBezTo>
                    <a:pt x="116" y="41"/>
                    <a:pt x="103" y="35"/>
                    <a:pt x="93" y="29"/>
                  </a:cubicBezTo>
                  <a:cubicBezTo>
                    <a:pt x="92" y="31"/>
                    <a:pt x="89" y="31"/>
                    <a:pt x="90" y="32"/>
                  </a:cubicBezTo>
                  <a:cubicBezTo>
                    <a:pt x="86" y="34"/>
                    <a:pt x="84" y="36"/>
                    <a:pt x="79" y="37"/>
                  </a:cubicBezTo>
                  <a:cubicBezTo>
                    <a:pt x="70" y="53"/>
                    <a:pt x="56" y="60"/>
                    <a:pt x="40" y="57"/>
                  </a:cubicBezTo>
                  <a:cubicBezTo>
                    <a:pt x="33" y="57"/>
                    <a:pt x="28" y="52"/>
                    <a:pt x="25" y="46"/>
                  </a:cubicBezTo>
                  <a:cubicBezTo>
                    <a:pt x="20" y="33"/>
                    <a:pt x="30" y="11"/>
                    <a:pt x="39" y="0"/>
                  </a:cubicBezTo>
                  <a:cubicBezTo>
                    <a:pt x="10" y="4"/>
                    <a:pt x="10" y="4"/>
                    <a:pt x="10" y="4"/>
                  </a:cubicBezTo>
                  <a:cubicBezTo>
                    <a:pt x="9" y="33"/>
                    <a:pt x="5" y="71"/>
                    <a:pt x="0" y="92"/>
                  </a:cubicBezTo>
                  <a:cubicBezTo>
                    <a:pt x="7" y="97"/>
                    <a:pt x="14" y="103"/>
                    <a:pt x="18" y="105"/>
                  </a:cubicBezTo>
                  <a:cubicBezTo>
                    <a:pt x="48" y="124"/>
                    <a:pt x="83" y="142"/>
                    <a:pt x="89" y="145"/>
                  </a:cubicBezTo>
                  <a:cubicBezTo>
                    <a:pt x="94" y="147"/>
                    <a:pt x="103" y="149"/>
                    <a:pt x="107" y="148"/>
                  </a:cubicBezTo>
                  <a:cubicBezTo>
                    <a:pt x="108" y="148"/>
                    <a:pt x="110" y="148"/>
                    <a:pt x="111" y="147"/>
                  </a:cubicBezTo>
                  <a:cubicBezTo>
                    <a:pt x="85" y="128"/>
                    <a:pt x="85" y="128"/>
                    <a:pt x="85" y="128"/>
                  </a:cubicBezTo>
                  <a:cubicBezTo>
                    <a:pt x="82" y="126"/>
                    <a:pt x="81" y="122"/>
                    <a:pt x="84" y="118"/>
                  </a:cubicBezTo>
                  <a:cubicBezTo>
                    <a:pt x="86" y="115"/>
                    <a:pt x="90" y="114"/>
                    <a:pt x="94" y="117"/>
                  </a:cubicBezTo>
                  <a:cubicBezTo>
                    <a:pt x="126" y="141"/>
                    <a:pt x="126" y="141"/>
                    <a:pt x="126" y="141"/>
                  </a:cubicBezTo>
                  <a:cubicBezTo>
                    <a:pt x="129" y="143"/>
                    <a:pt x="132" y="141"/>
                    <a:pt x="135" y="141"/>
                  </a:cubicBezTo>
                  <a:cubicBezTo>
                    <a:pt x="139" y="139"/>
                    <a:pt x="140" y="136"/>
                    <a:pt x="140" y="132"/>
                  </a:cubicBezTo>
                  <a:cubicBezTo>
                    <a:pt x="103" y="104"/>
                    <a:pt x="103" y="104"/>
                    <a:pt x="103" y="104"/>
                  </a:cubicBezTo>
                  <a:cubicBezTo>
                    <a:pt x="100" y="101"/>
                    <a:pt x="99" y="97"/>
                    <a:pt x="102" y="94"/>
                  </a:cubicBezTo>
                  <a:cubicBezTo>
                    <a:pt x="104" y="91"/>
                    <a:pt x="108" y="90"/>
                    <a:pt x="112" y="93"/>
                  </a:cubicBezTo>
                  <a:cubicBezTo>
                    <a:pt x="152" y="123"/>
                    <a:pt x="152" y="123"/>
                    <a:pt x="152" y="123"/>
                  </a:cubicBezTo>
                  <a:cubicBezTo>
                    <a:pt x="154" y="124"/>
                    <a:pt x="159" y="123"/>
                    <a:pt x="163" y="121"/>
                  </a:cubicBezTo>
                  <a:cubicBezTo>
                    <a:pt x="165" y="119"/>
                    <a:pt x="167" y="117"/>
                    <a:pt x="168" y="114"/>
                  </a:cubicBezTo>
                  <a:cubicBezTo>
                    <a:pt x="123" y="81"/>
                    <a:pt x="123" y="81"/>
                    <a:pt x="123" y="81"/>
                  </a:cubicBezTo>
                  <a:cubicBezTo>
                    <a:pt x="120" y="78"/>
                    <a:pt x="119" y="74"/>
                    <a:pt x="121" y="71"/>
                  </a:cubicBezTo>
                  <a:cubicBezTo>
                    <a:pt x="124" y="68"/>
                    <a:pt x="128" y="67"/>
                    <a:pt x="131" y="69"/>
                  </a:cubicBezTo>
                  <a:cubicBezTo>
                    <a:pt x="178" y="104"/>
                    <a:pt x="178" y="104"/>
                    <a:pt x="178" y="104"/>
                  </a:cubicBezTo>
                  <a:cubicBezTo>
                    <a:pt x="181" y="105"/>
                    <a:pt x="184" y="103"/>
                    <a:pt x="186" y="102"/>
                  </a:cubicBezTo>
                  <a:cubicBezTo>
                    <a:pt x="188" y="100"/>
                    <a:pt x="190" y="95"/>
                    <a:pt x="186"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BA974F"/>
                </a:solidFill>
              </a:endParaRPr>
            </a:p>
          </p:txBody>
        </p:sp>
      </p:grpSp>
      <p:grpSp>
        <p:nvGrpSpPr>
          <p:cNvPr id="34" name="Group 33">
            <a:extLst>
              <a:ext uri="{FF2B5EF4-FFF2-40B4-BE49-F238E27FC236}">
                <a16:creationId xmlns:a16="http://schemas.microsoft.com/office/drawing/2014/main" id="{29E5C4CA-3845-A36D-80F0-3CEC189AC819}"/>
              </a:ext>
            </a:extLst>
          </p:cNvPr>
          <p:cNvGrpSpPr/>
          <p:nvPr/>
        </p:nvGrpSpPr>
        <p:grpSpPr>
          <a:xfrm>
            <a:off x="17114773" y="2245842"/>
            <a:ext cx="428626" cy="428625"/>
            <a:chOff x="7642225" y="4856163"/>
            <a:chExt cx="428626" cy="428625"/>
          </a:xfrm>
          <a:solidFill>
            <a:srgbClr val="E6C179"/>
          </a:solidFill>
        </p:grpSpPr>
        <p:sp>
          <p:nvSpPr>
            <p:cNvPr id="35" name="Oval 32">
              <a:extLst>
                <a:ext uri="{FF2B5EF4-FFF2-40B4-BE49-F238E27FC236}">
                  <a16:creationId xmlns:a16="http://schemas.microsoft.com/office/drawing/2014/main" id="{E286D853-23D7-190E-263A-774D9DFC18A1}"/>
                </a:ext>
              </a:extLst>
            </p:cNvPr>
            <p:cNvSpPr>
              <a:spLocks noChangeArrowheads="1"/>
            </p:cNvSpPr>
            <p:nvPr/>
          </p:nvSpPr>
          <p:spPr bwMode="auto">
            <a:xfrm>
              <a:off x="7667625" y="4910138"/>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BA974F"/>
                </a:solidFill>
              </a:endParaRPr>
            </a:p>
          </p:txBody>
        </p:sp>
        <p:sp>
          <p:nvSpPr>
            <p:cNvPr id="37" name="Oval 33">
              <a:extLst>
                <a:ext uri="{FF2B5EF4-FFF2-40B4-BE49-F238E27FC236}">
                  <a16:creationId xmlns:a16="http://schemas.microsoft.com/office/drawing/2014/main" id="{2C4A2FB6-5E78-80B9-B18E-01F1EA3C042A}"/>
                </a:ext>
              </a:extLst>
            </p:cNvPr>
            <p:cNvSpPr>
              <a:spLocks noChangeArrowheads="1"/>
            </p:cNvSpPr>
            <p:nvPr/>
          </p:nvSpPr>
          <p:spPr bwMode="auto">
            <a:xfrm>
              <a:off x="7945438" y="4910138"/>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BA974F"/>
                </a:solidFill>
              </a:endParaRPr>
            </a:p>
          </p:txBody>
        </p:sp>
        <p:sp>
          <p:nvSpPr>
            <p:cNvPr id="48" name="Oval 34">
              <a:extLst>
                <a:ext uri="{FF2B5EF4-FFF2-40B4-BE49-F238E27FC236}">
                  <a16:creationId xmlns:a16="http://schemas.microsoft.com/office/drawing/2014/main" id="{3E6593FF-0DCB-A114-ABAD-834CACE5D990}"/>
                </a:ext>
              </a:extLst>
            </p:cNvPr>
            <p:cNvSpPr>
              <a:spLocks noChangeArrowheads="1"/>
            </p:cNvSpPr>
            <p:nvPr/>
          </p:nvSpPr>
          <p:spPr bwMode="auto">
            <a:xfrm>
              <a:off x="7793038" y="4856163"/>
              <a:ext cx="127000" cy="1270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BA974F"/>
                </a:solidFill>
              </a:endParaRPr>
            </a:p>
          </p:txBody>
        </p:sp>
        <p:sp>
          <p:nvSpPr>
            <p:cNvPr id="49" name="Freeform 35">
              <a:extLst>
                <a:ext uri="{FF2B5EF4-FFF2-40B4-BE49-F238E27FC236}">
                  <a16:creationId xmlns:a16="http://schemas.microsoft.com/office/drawing/2014/main" id="{2F7B806A-5409-0C51-C7A4-4DFAC127985C}"/>
                </a:ext>
              </a:extLst>
            </p:cNvPr>
            <p:cNvSpPr>
              <a:spLocks/>
            </p:cNvSpPr>
            <p:nvPr/>
          </p:nvSpPr>
          <p:spPr bwMode="auto">
            <a:xfrm>
              <a:off x="7767638" y="4984750"/>
              <a:ext cx="176213" cy="300038"/>
            </a:xfrm>
            <a:custGeom>
              <a:avLst/>
              <a:gdLst>
                <a:gd name="T0" fmla="*/ 65 w 113"/>
                <a:gd name="T1" fmla="*/ 0 h 193"/>
                <a:gd name="T2" fmla="*/ 65 w 113"/>
                <a:gd name="T3" fmla="*/ 55 h 193"/>
                <a:gd name="T4" fmla="*/ 57 w 113"/>
                <a:gd name="T5" fmla="*/ 63 h 193"/>
                <a:gd name="T6" fmla="*/ 49 w 113"/>
                <a:gd name="T7" fmla="*/ 55 h 193"/>
                <a:gd name="T8" fmla="*/ 49 w 113"/>
                <a:gd name="T9" fmla="*/ 0 h 193"/>
                <a:gd name="T10" fmla="*/ 0 w 113"/>
                <a:gd name="T11" fmla="*/ 55 h 193"/>
                <a:gd name="T12" fmla="*/ 0 w 113"/>
                <a:gd name="T13" fmla="*/ 103 h 193"/>
                <a:gd name="T14" fmla="*/ 8 w 113"/>
                <a:gd name="T15" fmla="*/ 111 h 193"/>
                <a:gd name="T16" fmla="*/ 26 w 113"/>
                <a:gd name="T17" fmla="*/ 111 h 193"/>
                <a:gd name="T18" fmla="*/ 33 w 113"/>
                <a:gd name="T19" fmla="*/ 186 h 193"/>
                <a:gd name="T20" fmla="*/ 41 w 113"/>
                <a:gd name="T21" fmla="*/ 193 h 193"/>
                <a:gd name="T22" fmla="*/ 73 w 113"/>
                <a:gd name="T23" fmla="*/ 193 h 193"/>
                <a:gd name="T24" fmla="*/ 81 w 113"/>
                <a:gd name="T25" fmla="*/ 186 h 193"/>
                <a:gd name="T26" fmla="*/ 87 w 113"/>
                <a:gd name="T27" fmla="*/ 111 h 193"/>
                <a:gd name="T28" fmla="*/ 105 w 113"/>
                <a:gd name="T29" fmla="*/ 111 h 193"/>
                <a:gd name="T30" fmla="*/ 113 w 113"/>
                <a:gd name="T31" fmla="*/ 103 h 193"/>
                <a:gd name="T32" fmla="*/ 113 w 113"/>
                <a:gd name="T33" fmla="*/ 55 h 193"/>
                <a:gd name="T34" fmla="*/ 65 w 113"/>
                <a:gd name="T35"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193">
                  <a:moveTo>
                    <a:pt x="65" y="0"/>
                  </a:moveTo>
                  <a:cubicBezTo>
                    <a:pt x="65" y="55"/>
                    <a:pt x="65" y="55"/>
                    <a:pt x="65" y="55"/>
                  </a:cubicBezTo>
                  <a:cubicBezTo>
                    <a:pt x="65" y="60"/>
                    <a:pt x="61" y="63"/>
                    <a:pt x="57" y="63"/>
                  </a:cubicBezTo>
                  <a:cubicBezTo>
                    <a:pt x="52" y="63"/>
                    <a:pt x="49" y="60"/>
                    <a:pt x="49" y="55"/>
                  </a:cubicBezTo>
                  <a:cubicBezTo>
                    <a:pt x="49" y="0"/>
                    <a:pt x="49" y="0"/>
                    <a:pt x="49" y="0"/>
                  </a:cubicBezTo>
                  <a:cubicBezTo>
                    <a:pt x="21" y="4"/>
                    <a:pt x="0" y="27"/>
                    <a:pt x="0" y="55"/>
                  </a:cubicBezTo>
                  <a:cubicBezTo>
                    <a:pt x="0" y="103"/>
                    <a:pt x="0" y="103"/>
                    <a:pt x="0" y="103"/>
                  </a:cubicBezTo>
                  <a:cubicBezTo>
                    <a:pt x="0" y="108"/>
                    <a:pt x="4" y="111"/>
                    <a:pt x="8" y="111"/>
                  </a:cubicBezTo>
                  <a:cubicBezTo>
                    <a:pt x="26" y="111"/>
                    <a:pt x="26" y="111"/>
                    <a:pt x="26" y="111"/>
                  </a:cubicBezTo>
                  <a:cubicBezTo>
                    <a:pt x="33" y="186"/>
                    <a:pt x="33" y="186"/>
                    <a:pt x="33" y="186"/>
                  </a:cubicBezTo>
                  <a:cubicBezTo>
                    <a:pt x="33" y="190"/>
                    <a:pt x="36" y="193"/>
                    <a:pt x="41" y="193"/>
                  </a:cubicBezTo>
                  <a:cubicBezTo>
                    <a:pt x="73" y="193"/>
                    <a:pt x="73" y="193"/>
                    <a:pt x="73" y="193"/>
                  </a:cubicBezTo>
                  <a:cubicBezTo>
                    <a:pt x="77" y="193"/>
                    <a:pt x="80" y="190"/>
                    <a:pt x="81" y="186"/>
                  </a:cubicBezTo>
                  <a:cubicBezTo>
                    <a:pt x="87" y="111"/>
                    <a:pt x="87" y="111"/>
                    <a:pt x="87" y="111"/>
                  </a:cubicBezTo>
                  <a:cubicBezTo>
                    <a:pt x="105" y="111"/>
                    <a:pt x="105" y="111"/>
                    <a:pt x="105" y="111"/>
                  </a:cubicBezTo>
                  <a:cubicBezTo>
                    <a:pt x="109" y="111"/>
                    <a:pt x="113" y="108"/>
                    <a:pt x="113" y="103"/>
                  </a:cubicBezTo>
                  <a:cubicBezTo>
                    <a:pt x="113" y="55"/>
                    <a:pt x="113" y="55"/>
                    <a:pt x="113" y="55"/>
                  </a:cubicBezTo>
                  <a:cubicBezTo>
                    <a:pt x="113" y="27"/>
                    <a:pt x="92" y="4"/>
                    <a:pt x="6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BA974F"/>
                </a:solidFill>
              </a:endParaRPr>
            </a:p>
          </p:txBody>
        </p:sp>
        <p:sp>
          <p:nvSpPr>
            <p:cNvPr id="50" name="Freeform 36">
              <a:extLst>
                <a:ext uri="{FF2B5EF4-FFF2-40B4-BE49-F238E27FC236}">
                  <a16:creationId xmlns:a16="http://schemas.microsoft.com/office/drawing/2014/main" id="{7CAA6126-E3A1-89BD-9B8C-78E35C4A45C6}"/>
                </a:ext>
              </a:extLst>
            </p:cNvPr>
            <p:cNvSpPr>
              <a:spLocks/>
            </p:cNvSpPr>
            <p:nvPr/>
          </p:nvSpPr>
          <p:spPr bwMode="auto">
            <a:xfrm>
              <a:off x="7642225" y="5010150"/>
              <a:ext cx="122238" cy="274638"/>
            </a:xfrm>
            <a:custGeom>
              <a:avLst/>
              <a:gdLst>
                <a:gd name="T0" fmla="*/ 65 w 79"/>
                <a:gd name="T1" fmla="*/ 88 h 177"/>
                <a:gd name="T2" fmla="*/ 65 w 79"/>
                <a:gd name="T3" fmla="*/ 40 h 177"/>
                <a:gd name="T4" fmla="*/ 73 w 79"/>
                <a:gd name="T5" fmla="*/ 7 h 177"/>
                <a:gd name="T6" fmla="*/ 49 w 79"/>
                <a:gd name="T7" fmla="*/ 0 h 177"/>
                <a:gd name="T8" fmla="*/ 0 w 79"/>
                <a:gd name="T9" fmla="*/ 48 h 177"/>
                <a:gd name="T10" fmla="*/ 0 w 79"/>
                <a:gd name="T11" fmla="*/ 88 h 177"/>
                <a:gd name="T12" fmla="*/ 8 w 79"/>
                <a:gd name="T13" fmla="*/ 97 h 177"/>
                <a:gd name="T14" fmla="*/ 17 w 79"/>
                <a:gd name="T15" fmla="*/ 97 h 177"/>
                <a:gd name="T16" fmla="*/ 24 w 79"/>
                <a:gd name="T17" fmla="*/ 170 h 177"/>
                <a:gd name="T18" fmla="*/ 32 w 79"/>
                <a:gd name="T19" fmla="*/ 177 h 177"/>
                <a:gd name="T20" fmla="*/ 65 w 79"/>
                <a:gd name="T21" fmla="*/ 177 h 177"/>
                <a:gd name="T22" fmla="*/ 73 w 79"/>
                <a:gd name="T23" fmla="*/ 170 h 177"/>
                <a:gd name="T24" fmla="*/ 79 w 79"/>
                <a:gd name="T25" fmla="*/ 110 h 177"/>
                <a:gd name="T26" fmla="*/ 65 w 79"/>
                <a:gd name="T27" fmla="*/ 8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177">
                  <a:moveTo>
                    <a:pt x="65" y="88"/>
                  </a:moveTo>
                  <a:cubicBezTo>
                    <a:pt x="65" y="40"/>
                    <a:pt x="65" y="40"/>
                    <a:pt x="65" y="40"/>
                  </a:cubicBezTo>
                  <a:cubicBezTo>
                    <a:pt x="65" y="28"/>
                    <a:pt x="68" y="17"/>
                    <a:pt x="73" y="7"/>
                  </a:cubicBezTo>
                  <a:cubicBezTo>
                    <a:pt x="66" y="3"/>
                    <a:pt x="58" y="0"/>
                    <a:pt x="49" y="0"/>
                  </a:cubicBezTo>
                  <a:cubicBezTo>
                    <a:pt x="22" y="0"/>
                    <a:pt x="0" y="22"/>
                    <a:pt x="0" y="48"/>
                  </a:cubicBezTo>
                  <a:cubicBezTo>
                    <a:pt x="0" y="88"/>
                    <a:pt x="0" y="88"/>
                    <a:pt x="0" y="88"/>
                  </a:cubicBezTo>
                  <a:cubicBezTo>
                    <a:pt x="0" y="93"/>
                    <a:pt x="4" y="97"/>
                    <a:pt x="8" y="97"/>
                  </a:cubicBezTo>
                  <a:cubicBezTo>
                    <a:pt x="17" y="97"/>
                    <a:pt x="17" y="97"/>
                    <a:pt x="17" y="97"/>
                  </a:cubicBezTo>
                  <a:cubicBezTo>
                    <a:pt x="24" y="170"/>
                    <a:pt x="24" y="170"/>
                    <a:pt x="24" y="170"/>
                  </a:cubicBezTo>
                  <a:cubicBezTo>
                    <a:pt x="25" y="174"/>
                    <a:pt x="28" y="177"/>
                    <a:pt x="32" y="177"/>
                  </a:cubicBezTo>
                  <a:cubicBezTo>
                    <a:pt x="65" y="177"/>
                    <a:pt x="65" y="177"/>
                    <a:pt x="65" y="177"/>
                  </a:cubicBezTo>
                  <a:cubicBezTo>
                    <a:pt x="69" y="177"/>
                    <a:pt x="72" y="174"/>
                    <a:pt x="73" y="170"/>
                  </a:cubicBezTo>
                  <a:cubicBezTo>
                    <a:pt x="79" y="110"/>
                    <a:pt x="79" y="110"/>
                    <a:pt x="79" y="110"/>
                  </a:cubicBezTo>
                  <a:cubicBezTo>
                    <a:pt x="70" y="106"/>
                    <a:pt x="65" y="98"/>
                    <a:pt x="65"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BA974F"/>
                </a:solidFill>
              </a:endParaRPr>
            </a:p>
          </p:txBody>
        </p:sp>
        <p:sp>
          <p:nvSpPr>
            <p:cNvPr id="51" name="Freeform 37">
              <a:extLst>
                <a:ext uri="{FF2B5EF4-FFF2-40B4-BE49-F238E27FC236}">
                  <a16:creationId xmlns:a16="http://schemas.microsoft.com/office/drawing/2014/main" id="{C3D1338E-C5F3-0F7D-C1D0-EC13FF9BA38E}"/>
                </a:ext>
              </a:extLst>
            </p:cNvPr>
            <p:cNvSpPr>
              <a:spLocks/>
            </p:cNvSpPr>
            <p:nvPr/>
          </p:nvSpPr>
          <p:spPr bwMode="auto">
            <a:xfrm>
              <a:off x="7948613" y="5010150"/>
              <a:ext cx="122238" cy="274638"/>
            </a:xfrm>
            <a:custGeom>
              <a:avLst/>
              <a:gdLst>
                <a:gd name="T0" fmla="*/ 78 w 78"/>
                <a:gd name="T1" fmla="*/ 48 h 177"/>
                <a:gd name="T2" fmla="*/ 30 w 78"/>
                <a:gd name="T3" fmla="*/ 0 h 177"/>
                <a:gd name="T4" fmla="*/ 5 w 78"/>
                <a:gd name="T5" fmla="*/ 7 h 177"/>
                <a:gd name="T6" fmla="*/ 14 w 78"/>
                <a:gd name="T7" fmla="*/ 40 h 177"/>
                <a:gd name="T8" fmla="*/ 14 w 78"/>
                <a:gd name="T9" fmla="*/ 88 h 177"/>
                <a:gd name="T10" fmla="*/ 0 w 78"/>
                <a:gd name="T11" fmla="*/ 110 h 177"/>
                <a:gd name="T12" fmla="*/ 6 w 78"/>
                <a:gd name="T13" fmla="*/ 170 h 177"/>
                <a:gd name="T14" fmla="*/ 14 w 78"/>
                <a:gd name="T15" fmla="*/ 177 h 177"/>
                <a:gd name="T16" fmla="*/ 46 w 78"/>
                <a:gd name="T17" fmla="*/ 177 h 177"/>
                <a:gd name="T18" fmla="*/ 54 w 78"/>
                <a:gd name="T19" fmla="*/ 170 h 177"/>
                <a:gd name="T20" fmla="*/ 61 w 78"/>
                <a:gd name="T21" fmla="*/ 97 h 177"/>
                <a:gd name="T22" fmla="*/ 70 w 78"/>
                <a:gd name="T23" fmla="*/ 97 h 177"/>
                <a:gd name="T24" fmla="*/ 78 w 78"/>
                <a:gd name="T25" fmla="*/ 88 h 177"/>
                <a:gd name="T26" fmla="*/ 78 w 78"/>
                <a:gd name="T27" fmla="*/ 4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177">
                  <a:moveTo>
                    <a:pt x="78" y="48"/>
                  </a:moveTo>
                  <a:cubicBezTo>
                    <a:pt x="78" y="22"/>
                    <a:pt x="56" y="0"/>
                    <a:pt x="30" y="0"/>
                  </a:cubicBezTo>
                  <a:cubicBezTo>
                    <a:pt x="21" y="0"/>
                    <a:pt x="12" y="3"/>
                    <a:pt x="5" y="7"/>
                  </a:cubicBezTo>
                  <a:cubicBezTo>
                    <a:pt x="10" y="17"/>
                    <a:pt x="14" y="28"/>
                    <a:pt x="14" y="40"/>
                  </a:cubicBezTo>
                  <a:cubicBezTo>
                    <a:pt x="14" y="88"/>
                    <a:pt x="14" y="88"/>
                    <a:pt x="14" y="88"/>
                  </a:cubicBezTo>
                  <a:cubicBezTo>
                    <a:pt x="14" y="98"/>
                    <a:pt x="8" y="106"/>
                    <a:pt x="0" y="110"/>
                  </a:cubicBezTo>
                  <a:cubicBezTo>
                    <a:pt x="6" y="170"/>
                    <a:pt x="6" y="170"/>
                    <a:pt x="6" y="170"/>
                  </a:cubicBezTo>
                  <a:cubicBezTo>
                    <a:pt x="6" y="174"/>
                    <a:pt x="10" y="177"/>
                    <a:pt x="14" y="177"/>
                  </a:cubicBezTo>
                  <a:cubicBezTo>
                    <a:pt x="46" y="177"/>
                    <a:pt x="46" y="177"/>
                    <a:pt x="46" y="177"/>
                  </a:cubicBezTo>
                  <a:cubicBezTo>
                    <a:pt x="50" y="177"/>
                    <a:pt x="53" y="174"/>
                    <a:pt x="54" y="170"/>
                  </a:cubicBezTo>
                  <a:cubicBezTo>
                    <a:pt x="61" y="97"/>
                    <a:pt x="61" y="97"/>
                    <a:pt x="61" y="97"/>
                  </a:cubicBezTo>
                  <a:cubicBezTo>
                    <a:pt x="70" y="97"/>
                    <a:pt x="70" y="97"/>
                    <a:pt x="70" y="97"/>
                  </a:cubicBezTo>
                  <a:cubicBezTo>
                    <a:pt x="74" y="97"/>
                    <a:pt x="78" y="93"/>
                    <a:pt x="78" y="88"/>
                  </a:cubicBezTo>
                  <a:lnTo>
                    <a:pt x="78"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BA974F"/>
                </a:solidFill>
              </a:endParaRPr>
            </a:p>
          </p:txBody>
        </p:sp>
      </p:grpSp>
      <p:grpSp>
        <p:nvGrpSpPr>
          <p:cNvPr id="57" name="Group 56">
            <a:extLst>
              <a:ext uri="{FF2B5EF4-FFF2-40B4-BE49-F238E27FC236}">
                <a16:creationId xmlns:a16="http://schemas.microsoft.com/office/drawing/2014/main" id="{0E183A19-BA9B-D0CE-8D4E-F352605E464E}"/>
              </a:ext>
            </a:extLst>
          </p:cNvPr>
          <p:cNvGrpSpPr/>
          <p:nvPr/>
        </p:nvGrpSpPr>
        <p:grpSpPr>
          <a:xfrm>
            <a:off x="622442" y="2763959"/>
            <a:ext cx="3540681" cy="964892"/>
            <a:chOff x="694656" y="2763960"/>
            <a:chExt cx="3540681" cy="964892"/>
          </a:xfrm>
        </p:grpSpPr>
        <p:sp>
          <p:nvSpPr>
            <p:cNvPr id="99" name="Rounded Rectangle 19">
              <a:extLst>
                <a:ext uri="{FF2B5EF4-FFF2-40B4-BE49-F238E27FC236}">
                  <a16:creationId xmlns:a16="http://schemas.microsoft.com/office/drawing/2014/main" id="{03DA3C1C-D557-9D3F-EDDF-B98B279F29F7}"/>
                </a:ext>
              </a:extLst>
            </p:cNvPr>
            <p:cNvSpPr/>
            <p:nvPr/>
          </p:nvSpPr>
          <p:spPr>
            <a:xfrm>
              <a:off x="964238" y="2763960"/>
              <a:ext cx="3271099" cy="964892"/>
            </a:xfrm>
            <a:prstGeom prst="roundRect">
              <a:avLst>
                <a:gd name="adj" fmla="val 6821"/>
              </a:avLst>
            </a:prstGeom>
            <a:noFill/>
            <a:ln>
              <a:gradFill>
                <a:gsLst>
                  <a:gs pos="52000">
                    <a:srgbClr val="BA974F">
                      <a:alpha val="61468"/>
                    </a:srgbClr>
                  </a:gs>
                  <a:gs pos="0">
                    <a:srgbClr val="BA974F">
                      <a:alpha val="61468"/>
                    </a:srgbClr>
                  </a:gs>
                  <a:gs pos="100000">
                    <a:srgbClr val="BA974F"/>
                  </a:gs>
                </a:gsLst>
                <a:lin ang="6000000" scaled="0"/>
              </a:gra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00" b="1" dirty="0">
                <a:solidFill>
                  <a:srgbClr val="0C2549"/>
                </a:solidFill>
                <a:latin typeface="Montserrat" pitchFamily="2" charset="77"/>
                <a:ea typeface="Open Sans" panose="020B0606030504020204" pitchFamily="34" charset="0"/>
                <a:cs typeface="Open Sans" panose="020B0606030504020204" pitchFamily="34" charset="0"/>
              </a:endParaRPr>
            </a:p>
          </p:txBody>
        </p:sp>
        <p:sp>
          <p:nvSpPr>
            <p:cNvPr id="102" name="Rounded Rectangle 101">
              <a:extLst>
                <a:ext uri="{FF2B5EF4-FFF2-40B4-BE49-F238E27FC236}">
                  <a16:creationId xmlns:a16="http://schemas.microsoft.com/office/drawing/2014/main" id="{EFF3A4A6-8866-9E82-1630-CF7F0AD3C108}"/>
                </a:ext>
              </a:extLst>
            </p:cNvPr>
            <p:cNvSpPr/>
            <p:nvPr/>
          </p:nvSpPr>
          <p:spPr>
            <a:xfrm>
              <a:off x="694656" y="2933585"/>
              <a:ext cx="556867" cy="556867"/>
            </a:xfrm>
            <a:prstGeom prst="roundRect">
              <a:avLst>
                <a:gd name="adj" fmla="val 50000"/>
              </a:avLst>
            </a:prstGeom>
            <a:solidFill>
              <a:srgbClr val="CDA869"/>
            </a:solidFill>
            <a:ln>
              <a:solidFill>
                <a:srgbClr val="CAAB7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0C2549"/>
                </a:solidFill>
                <a:latin typeface="Montserrat" pitchFamily="2" charset="77"/>
                <a:ea typeface="Open Sans" panose="020B0606030504020204" pitchFamily="34" charset="0"/>
                <a:cs typeface="Open Sans" panose="020B0606030504020204" pitchFamily="34" charset="0"/>
              </a:endParaRPr>
            </a:p>
          </p:txBody>
        </p:sp>
        <p:sp>
          <p:nvSpPr>
            <p:cNvPr id="101" name="TextBox 100">
              <a:extLst>
                <a:ext uri="{FF2B5EF4-FFF2-40B4-BE49-F238E27FC236}">
                  <a16:creationId xmlns:a16="http://schemas.microsoft.com/office/drawing/2014/main" id="{CBBB47CD-39B7-1627-9DC7-48860332DC1E}"/>
                </a:ext>
              </a:extLst>
            </p:cNvPr>
            <p:cNvSpPr txBox="1"/>
            <p:nvPr/>
          </p:nvSpPr>
          <p:spPr>
            <a:xfrm>
              <a:off x="1370774" y="2953089"/>
              <a:ext cx="2548083" cy="586635"/>
            </a:xfrm>
            <a:prstGeom prst="rect">
              <a:avLst/>
            </a:prstGeom>
            <a:noFill/>
          </p:spPr>
          <p:txBody>
            <a:bodyPr wrap="square" lIns="90000" rtlCol="0">
              <a:spAutoFit/>
            </a:bodyPr>
            <a:lstStyle/>
            <a:p>
              <a:pPr>
                <a:lnSpc>
                  <a:spcPct val="80000"/>
                </a:lnSpc>
                <a:spcAft>
                  <a:spcPts val="1000"/>
                </a:spcAft>
              </a:pPr>
              <a:r>
                <a:rPr lang="en-MY" sz="1100" cap="all" spc="600" dirty="0">
                  <a:solidFill>
                    <a:srgbClr val="EAEAEA"/>
                  </a:solidFill>
                  <a:latin typeface="Montserrat" pitchFamily="2" charset="77"/>
                  <a:ea typeface="Open Sans" panose="020B0606030504020204" pitchFamily="34" charset="0"/>
                  <a:cs typeface="Open Sans" panose="020B0606030504020204" pitchFamily="34" charset="0"/>
                </a:rPr>
                <a:t>LOCATION</a:t>
              </a:r>
            </a:p>
            <a:p>
              <a:pPr>
                <a:lnSpc>
                  <a:spcPct val="80000"/>
                </a:lnSpc>
                <a:spcAft>
                  <a:spcPts val="1000"/>
                </a:spcAft>
              </a:pPr>
              <a:r>
                <a:rPr lang="en-CA" b="1" dirty="0">
                  <a:solidFill>
                    <a:srgbClr val="CDA869"/>
                  </a:solidFill>
                  <a:latin typeface="Hanken Grotesk ExtraBold" pitchFamily="2" charset="77"/>
                  <a:ea typeface="Open Sans" panose="020B0606030504020204" pitchFamily="34" charset="0"/>
                  <a:cs typeface="Open Sans" panose="020B0606030504020204" pitchFamily="34" charset="0"/>
                </a:rPr>
                <a:t>Global Focus</a:t>
              </a:r>
            </a:p>
          </p:txBody>
        </p:sp>
        <p:sp>
          <p:nvSpPr>
            <p:cNvPr id="32" name="TextBox 31">
              <a:extLst>
                <a:ext uri="{FF2B5EF4-FFF2-40B4-BE49-F238E27FC236}">
                  <a16:creationId xmlns:a16="http://schemas.microsoft.com/office/drawing/2014/main" id="{F5D37B03-DE72-1E93-CD78-88F1E04C3CE1}"/>
                </a:ext>
              </a:extLst>
            </p:cNvPr>
            <p:cNvSpPr txBox="1"/>
            <p:nvPr/>
          </p:nvSpPr>
          <p:spPr>
            <a:xfrm>
              <a:off x="767477" y="2990697"/>
              <a:ext cx="403443" cy="43088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chemeClr val="bg2"/>
                  </a:solidFill>
                  <a:effectLst/>
                  <a:uLnTx/>
                  <a:uFillTx/>
                  <a:latin typeface="Montserrat ExtraBold" pitchFamily="2" charset="77"/>
                  <a:ea typeface="Open Sans" panose="020B0606030504020204" pitchFamily="34" charset="0"/>
                  <a:cs typeface="Open Sans" panose="020B0606030504020204" pitchFamily="34" charset="0"/>
                </a:rPr>
                <a:t>1</a:t>
              </a:r>
            </a:p>
          </p:txBody>
        </p:sp>
      </p:grpSp>
      <p:grpSp>
        <p:nvGrpSpPr>
          <p:cNvPr id="54" name="Group 53">
            <a:extLst>
              <a:ext uri="{FF2B5EF4-FFF2-40B4-BE49-F238E27FC236}">
                <a16:creationId xmlns:a16="http://schemas.microsoft.com/office/drawing/2014/main" id="{73966FE2-1381-31F1-3C49-B536EA9EAF08}"/>
              </a:ext>
            </a:extLst>
          </p:cNvPr>
          <p:cNvGrpSpPr/>
          <p:nvPr/>
        </p:nvGrpSpPr>
        <p:grpSpPr>
          <a:xfrm>
            <a:off x="4338782" y="2763959"/>
            <a:ext cx="3561947" cy="964892"/>
            <a:chOff x="4275387" y="2763959"/>
            <a:chExt cx="3561947" cy="964892"/>
          </a:xfrm>
        </p:grpSpPr>
        <p:sp>
          <p:nvSpPr>
            <p:cNvPr id="71" name="Rounded Rectangle 19">
              <a:extLst>
                <a:ext uri="{FF2B5EF4-FFF2-40B4-BE49-F238E27FC236}">
                  <a16:creationId xmlns:a16="http://schemas.microsoft.com/office/drawing/2014/main" id="{713A6179-AE8F-D661-9095-448C2150286A}"/>
                </a:ext>
              </a:extLst>
            </p:cNvPr>
            <p:cNvSpPr/>
            <p:nvPr/>
          </p:nvSpPr>
          <p:spPr>
            <a:xfrm>
              <a:off x="4566235" y="2763959"/>
              <a:ext cx="3271099" cy="964892"/>
            </a:xfrm>
            <a:prstGeom prst="roundRect">
              <a:avLst>
                <a:gd name="adj" fmla="val 6821"/>
              </a:avLst>
            </a:prstGeom>
            <a:noFill/>
            <a:ln>
              <a:gradFill>
                <a:gsLst>
                  <a:gs pos="52000">
                    <a:srgbClr val="BA974F">
                      <a:alpha val="61468"/>
                    </a:srgbClr>
                  </a:gs>
                  <a:gs pos="0">
                    <a:srgbClr val="BA974F">
                      <a:alpha val="61468"/>
                    </a:srgbClr>
                  </a:gs>
                  <a:gs pos="100000">
                    <a:srgbClr val="BA974F"/>
                  </a:gs>
                </a:gsLst>
                <a:lin ang="6000000" scaled="0"/>
              </a:gra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00" b="1" dirty="0">
                <a:solidFill>
                  <a:srgbClr val="0C2549"/>
                </a:solidFill>
                <a:latin typeface="Montserrat" pitchFamily="2" charset="77"/>
                <a:ea typeface="Open Sans" panose="020B0606030504020204" pitchFamily="34" charset="0"/>
                <a:cs typeface="Open Sans" panose="020B0606030504020204" pitchFamily="34" charset="0"/>
              </a:endParaRPr>
            </a:p>
          </p:txBody>
        </p:sp>
        <p:sp>
          <p:nvSpPr>
            <p:cNvPr id="73" name="TextBox 72">
              <a:extLst>
                <a:ext uri="{FF2B5EF4-FFF2-40B4-BE49-F238E27FC236}">
                  <a16:creationId xmlns:a16="http://schemas.microsoft.com/office/drawing/2014/main" id="{145C5C7E-ED84-610F-A934-AB319777E091}"/>
                </a:ext>
              </a:extLst>
            </p:cNvPr>
            <p:cNvSpPr txBox="1"/>
            <p:nvPr/>
          </p:nvSpPr>
          <p:spPr>
            <a:xfrm>
              <a:off x="4972772" y="2953088"/>
              <a:ext cx="2532433" cy="586635"/>
            </a:xfrm>
            <a:prstGeom prst="rect">
              <a:avLst/>
            </a:prstGeom>
            <a:noFill/>
          </p:spPr>
          <p:txBody>
            <a:bodyPr wrap="square" lIns="90000" rtlCol="0">
              <a:spAutoFit/>
            </a:bodyPr>
            <a:lstStyle/>
            <a:p>
              <a:pPr>
                <a:lnSpc>
                  <a:spcPct val="80000"/>
                </a:lnSpc>
                <a:spcAft>
                  <a:spcPts val="1000"/>
                </a:spcAft>
              </a:pPr>
              <a:r>
                <a:rPr lang="en-MY" sz="1100" cap="all" spc="600" dirty="0">
                  <a:solidFill>
                    <a:srgbClr val="EAEAEA"/>
                  </a:solidFill>
                  <a:latin typeface="Montserrat" pitchFamily="2" charset="77"/>
                  <a:ea typeface="Open Sans" panose="020B0606030504020204" pitchFamily="34" charset="0"/>
                  <a:cs typeface="Open Sans" panose="020B0606030504020204" pitchFamily="34" charset="0"/>
                </a:rPr>
                <a:t>COMMODITIES</a:t>
              </a:r>
            </a:p>
            <a:p>
              <a:pPr>
                <a:lnSpc>
                  <a:spcPct val="80000"/>
                </a:lnSpc>
                <a:spcAft>
                  <a:spcPts val="1000"/>
                </a:spcAft>
              </a:pPr>
              <a:r>
                <a:rPr lang="en-CA" b="1" dirty="0">
                  <a:solidFill>
                    <a:srgbClr val="CDA869"/>
                  </a:solidFill>
                  <a:latin typeface="Hanken Grotesk ExtraBold" pitchFamily="2" charset="77"/>
                  <a:ea typeface="Open Sans" panose="020B0606030504020204" pitchFamily="34" charset="0"/>
                  <a:cs typeface="Open Sans" panose="020B0606030504020204" pitchFamily="34" charset="0"/>
                </a:rPr>
                <a:t>Gold &amp; Silver Only</a:t>
              </a:r>
            </a:p>
          </p:txBody>
        </p:sp>
        <p:sp>
          <p:nvSpPr>
            <p:cNvPr id="17" name="Rounded Rectangle 16">
              <a:extLst>
                <a:ext uri="{FF2B5EF4-FFF2-40B4-BE49-F238E27FC236}">
                  <a16:creationId xmlns:a16="http://schemas.microsoft.com/office/drawing/2014/main" id="{795C4675-9AD0-29F5-B9E6-355E1A6DE57F}"/>
                </a:ext>
              </a:extLst>
            </p:cNvPr>
            <p:cNvSpPr/>
            <p:nvPr/>
          </p:nvSpPr>
          <p:spPr>
            <a:xfrm>
              <a:off x="4275387" y="2933585"/>
              <a:ext cx="556867" cy="556867"/>
            </a:xfrm>
            <a:prstGeom prst="roundRect">
              <a:avLst>
                <a:gd name="adj" fmla="val 50000"/>
              </a:avLst>
            </a:prstGeom>
            <a:solidFill>
              <a:srgbClr val="CDA869"/>
            </a:solidFill>
            <a:ln>
              <a:solidFill>
                <a:srgbClr val="CAAB7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0C2549"/>
                </a:solidFill>
                <a:latin typeface="Montserrat" pitchFamily="2" charset="77"/>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0077DE14-58E5-0057-7F56-3DE28C01F31F}"/>
                </a:ext>
              </a:extLst>
            </p:cNvPr>
            <p:cNvSpPr txBox="1"/>
            <p:nvPr/>
          </p:nvSpPr>
          <p:spPr>
            <a:xfrm>
              <a:off x="4355393" y="2991975"/>
              <a:ext cx="403443" cy="43088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chemeClr val="bg2"/>
                  </a:solidFill>
                  <a:effectLst/>
                  <a:uLnTx/>
                  <a:uFillTx/>
                  <a:latin typeface="Montserrat ExtraBold" pitchFamily="2" charset="77"/>
                  <a:ea typeface="Open Sans" panose="020B0606030504020204" pitchFamily="34" charset="0"/>
                  <a:cs typeface="Open Sans" panose="020B0606030504020204" pitchFamily="34" charset="0"/>
                </a:rPr>
                <a:t>2</a:t>
              </a:r>
            </a:p>
          </p:txBody>
        </p:sp>
      </p:grpSp>
      <p:grpSp>
        <p:nvGrpSpPr>
          <p:cNvPr id="47" name="Group 46">
            <a:extLst>
              <a:ext uri="{FF2B5EF4-FFF2-40B4-BE49-F238E27FC236}">
                <a16:creationId xmlns:a16="http://schemas.microsoft.com/office/drawing/2014/main" id="{C2DF0A1E-C28D-4819-13B2-69E19DEEFA5A}"/>
              </a:ext>
            </a:extLst>
          </p:cNvPr>
          <p:cNvGrpSpPr/>
          <p:nvPr/>
        </p:nvGrpSpPr>
        <p:grpSpPr>
          <a:xfrm>
            <a:off x="8076387" y="2763960"/>
            <a:ext cx="3551314" cy="969264"/>
            <a:chOff x="7888016" y="2763960"/>
            <a:chExt cx="3551314" cy="969264"/>
          </a:xfrm>
        </p:grpSpPr>
        <p:sp>
          <p:nvSpPr>
            <p:cNvPr id="120" name="Rounded Rectangle 19">
              <a:extLst>
                <a:ext uri="{FF2B5EF4-FFF2-40B4-BE49-F238E27FC236}">
                  <a16:creationId xmlns:a16="http://schemas.microsoft.com/office/drawing/2014/main" id="{91E9634B-E5B1-702B-CB15-C0F38D3CF655}"/>
                </a:ext>
              </a:extLst>
            </p:cNvPr>
            <p:cNvSpPr/>
            <p:nvPr/>
          </p:nvSpPr>
          <p:spPr>
            <a:xfrm>
              <a:off x="8168231" y="2763960"/>
              <a:ext cx="3271099" cy="969264"/>
            </a:xfrm>
            <a:prstGeom prst="roundRect">
              <a:avLst>
                <a:gd name="adj" fmla="val 6821"/>
              </a:avLst>
            </a:prstGeom>
            <a:noFill/>
            <a:ln>
              <a:gradFill>
                <a:gsLst>
                  <a:gs pos="52000">
                    <a:srgbClr val="BA974F">
                      <a:alpha val="61468"/>
                    </a:srgbClr>
                  </a:gs>
                  <a:gs pos="0">
                    <a:srgbClr val="BA974F">
                      <a:alpha val="61468"/>
                    </a:srgbClr>
                  </a:gs>
                  <a:gs pos="100000">
                    <a:srgbClr val="BA974F"/>
                  </a:gs>
                </a:gsLst>
                <a:lin ang="6000000" scaled="0"/>
              </a:gra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00" b="1" dirty="0">
                <a:solidFill>
                  <a:srgbClr val="0C2549"/>
                </a:solidFill>
                <a:latin typeface="Montserrat" pitchFamily="2" charset="77"/>
                <a:ea typeface="Open Sans" panose="020B0606030504020204" pitchFamily="34" charset="0"/>
                <a:cs typeface="Open Sans" panose="020B0606030504020204" pitchFamily="34" charset="0"/>
              </a:endParaRPr>
            </a:p>
          </p:txBody>
        </p:sp>
        <p:sp>
          <p:nvSpPr>
            <p:cNvPr id="122" name="TextBox 121">
              <a:extLst>
                <a:ext uri="{FF2B5EF4-FFF2-40B4-BE49-F238E27FC236}">
                  <a16:creationId xmlns:a16="http://schemas.microsoft.com/office/drawing/2014/main" id="{E9EFC714-C1B5-9297-6054-996C7D0E2B45}"/>
                </a:ext>
              </a:extLst>
            </p:cNvPr>
            <p:cNvSpPr txBox="1"/>
            <p:nvPr/>
          </p:nvSpPr>
          <p:spPr>
            <a:xfrm>
              <a:off x="8574766" y="2949119"/>
              <a:ext cx="2854753" cy="598947"/>
            </a:xfrm>
            <a:prstGeom prst="rect">
              <a:avLst/>
            </a:prstGeom>
            <a:noFill/>
          </p:spPr>
          <p:txBody>
            <a:bodyPr wrap="square" lIns="90000" rtlCol="0">
              <a:spAutoFit/>
            </a:bodyPr>
            <a:lstStyle/>
            <a:p>
              <a:pPr>
                <a:lnSpc>
                  <a:spcPct val="80000"/>
                </a:lnSpc>
                <a:spcAft>
                  <a:spcPts val="1000"/>
                </a:spcAft>
              </a:pPr>
              <a:r>
                <a:rPr lang="en-MY" sz="1100" cap="all" spc="600" dirty="0">
                  <a:solidFill>
                    <a:srgbClr val="EAEAEA"/>
                  </a:solidFill>
                  <a:latin typeface="Montserrat" pitchFamily="2" charset="77"/>
                  <a:ea typeface="Open Sans" panose="020B0606030504020204" pitchFamily="34" charset="0"/>
                  <a:cs typeface="Open Sans" panose="020B0606030504020204" pitchFamily="34" charset="0"/>
                </a:rPr>
                <a:t>INVESTMENT SIZE</a:t>
              </a:r>
            </a:p>
            <a:p>
              <a:pPr>
                <a:lnSpc>
                  <a:spcPct val="80000"/>
                </a:lnSpc>
                <a:spcAft>
                  <a:spcPts val="1000"/>
                </a:spcAft>
              </a:pPr>
              <a:r>
                <a:rPr lang="en-CA" b="1" dirty="0">
                  <a:solidFill>
                    <a:srgbClr val="CDA869"/>
                  </a:solidFill>
                  <a:latin typeface="Hanken Grotesk ExtraBold" pitchFamily="2" charset="77"/>
                  <a:ea typeface="Open Sans" panose="020B0606030504020204" pitchFamily="34" charset="0"/>
                  <a:cs typeface="Open Sans" panose="020B0606030504020204" pitchFamily="34" charset="0"/>
                </a:rPr>
                <a:t>Up to US$25M</a:t>
              </a:r>
            </a:p>
          </p:txBody>
        </p:sp>
        <p:sp>
          <p:nvSpPr>
            <p:cNvPr id="31" name="Rounded Rectangle 30">
              <a:extLst>
                <a:ext uri="{FF2B5EF4-FFF2-40B4-BE49-F238E27FC236}">
                  <a16:creationId xmlns:a16="http://schemas.microsoft.com/office/drawing/2014/main" id="{7DFAA466-6771-D7A6-15E9-23EFF44EF4B1}"/>
                </a:ext>
              </a:extLst>
            </p:cNvPr>
            <p:cNvSpPr/>
            <p:nvPr/>
          </p:nvSpPr>
          <p:spPr>
            <a:xfrm>
              <a:off x="7888016" y="2933585"/>
              <a:ext cx="556867" cy="556867"/>
            </a:xfrm>
            <a:prstGeom prst="roundRect">
              <a:avLst>
                <a:gd name="adj" fmla="val 50000"/>
              </a:avLst>
            </a:prstGeom>
            <a:solidFill>
              <a:srgbClr val="CDA869"/>
            </a:solidFill>
            <a:ln>
              <a:solidFill>
                <a:srgbClr val="CAAB7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0C2549"/>
                </a:solidFill>
                <a:latin typeface="Montserrat" pitchFamily="2" charset="77"/>
                <a:ea typeface="Open Sans" panose="020B0606030504020204" pitchFamily="34" charset="0"/>
                <a:cs typeface="Open Sans" panose="020B0606030504020204" pitchFamily="34" charset="0"/>
              </a:endParaRPr>
            </a:p>
          </p:txBody>
        </p:sp>
        <p:sp>
          <p:nvSpPr>
            <p:cNvPr id="53" name="TextBox 52">
              <a:extLst>
                <a:ext uri="{FF2B5EF4-FFF2-40B4-BE49-F238E27FC236}">
                  <a16:creationId xmlns:a16="http://schemas.microsoft.com/office/drawing/2014/main" id="{49E11796-6ED1-F508-152A-A0A266043D7B}"/>
                </a:ext>
              </a:extLst>
            </p:cNvPr>
            <p:cNvSpPr txBox="1"/>
            <p:nvPr/>
          </p:nvSpPr>
          <p:spPr>
            <a:xfrm>
              <a:off x="7979439" y="3001969"/>
              <a:ext cx="403443" cy="43088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chemeClr val="bg2"/>
                  </a:solidFill>
                  <a:effectLst/>
                  <a:uLnTx/>
                  <a:uFillTx/>
                  <a:latin typeface="Montserrat ExtraBold" pitchFamily="2" charset="77"/>
                  <a:ea typeface="Open Sans" panose="020B0606030504020204" pitchFamily="34" charset="0"/>
                  <a:cs typeface="Open Sans" panose="020B0606030504020204" pitchFamily="34" charset="0"/>
                </a:rPr>
                <a:t>3</a:t>
              </a:r>
            </a:p>
          </p:txBody>
        </p:sp>
      </p:grpSp>
      <p:grpSp>
        <p:nvGrpSpPr>
          <p:cNvPr id="56" name="Group 55">
            <a:extLst>
              <a:ext uri="{FF2B5EF4-FFF2-40B4-BE49-F238E27FC236}">
                <a16:creationId xmlns:a16="http://schemas.microsoft.com/office/drawing/2014/main" id="{94200CBF-D1C2-D8D8-71BE-B4C0E5876E4B}"/>
              </a:ext>
            </a:extLst>
          </p:cNvPr>
          <p:cNvGrpSpPr/>
          <p:nvPr/>
        </p:nvGrpSpPr>
        <p:grpSpPr>
          <a:xfrm>
            <a:off x="611809" y="4044168"/>
            <a:ext cx="3551314" cy="1002846"/>
            <a:chOff x="684023" y="4044168"/>
            <a:chExt cx="3551314" cy="1002846"/>
          </a:xfrm>
        </p:grpSpPr>
        <p:sp>
          <p:nvSpPr>
            <p:cNvPr id="106" name="Rounded Rectangle 19">
              <a:extLst>
                <a:ext uri="{FF2B5EF4-FFF2-40B4-BE49-F238E27FC236}">
                  <a16:creationId xmlns:a16="http://schemas.microsoft.com/office/drawing/2014/main" id="{086D5F89-0250-57B0-655A-B9F160E6A9D2}"/>
                </a:ext>
              </a:extLst>
            </p:cNvPr>
            <p:cNvSpPr/>
            <p:nvPr/>
          </p:nvSpPr>
          <p:spPr>
            <a:xfrm>
              <a:off x="964238" y="4044168"/>
              <a:ext cx="3271099" cy="1002846"/>
            </a:xfrm>
            <a:prstGeom prst="roundRect">
              <a:avLst>
                <a:gd name="adj" fmla="val 6821"/>
              </a:avLst>
            </a:prstGeom>
            <a:noFill/>
            <a:ln>
              <a:gradFill>
                <a:gsLst>
                  <a:gs pos="52000">
                    <a:srgbClr val="BA974F">
                      <a:alpha val="61468"/>
                    </a:srgbClr>
                  </a:gs>
                  <a:gs pos="0">
                    <a:srgbClr val="BA974F">
                      <a:alpha val="61468"/>
                    </a:srgbClr>
                  </a:gs>
                  <a:gs pos="100000">
                    <a:srgbClr val="BA974F"/>
                  </a:gs>
                </a:gsLst>
                <a:lin ang="6000000" scaled="0"/>
              </a:gra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b="1" dirty="0">
                  <a:solidFill>
                    <a:srgbClr val="0C2549"/>
                  </a:solidFill>
                  <a:latin typeface="Montserrat" pitchFamily="2" charset="77"/>
                  <a:ea typeface="Open Sans" panose="020B0606030504020204" pitchFamily="34" charset="0"/>
                  <a:cs typeface="Open Sans" panose="020B0606030504020204" pitchFamily="34" charset="0"/>
                </a:rPr>
                <a:t>=</a:t>
              </a:r>
            </a:p>
          </p:txBody>
        </p:sp>
        <p:sp>
          <p:nvSpPr>
            <p:cNvPr id="108" name="TextBox 107">
              <a:extLst>
                <a:ext uri="{FF2B5EF4-FFF2-40B4-BE49-F238E27FC236}">
                  <a16:creationId xmlns:a16="http://schemas.microsoft.com/office/drawing/2014/main" id="{508BC822-DD93-3792-82ED-E6DED9221DEE}"/>
                </a:ext>
              </a:extLst>
            </p:cNvPr>
            <p:cNvSpPr txBox="1"/>
            <p:nvPr/>
          </p:nvSpPr>
          <p:spPr>
            <a:xfrm>
              <a:off x="1370775" y="4141474"/>
              <a:ext cx="2488706" cy="808235"/>
            </a:xfrm>
            <a:prstGeom prst="rect">
              <a:avLst/>
            </a:prstGeom>
            <a:noFill/>
          </p:spPr>
          <p:txBody>
            <a:bodyPr wrap="square" lIns="90000" rtlCol="0">
              <a:spAutoFit/>
            </a:bodyPr>
            <a:lstStyle/>
            <a:p>
              <a:pPr>
                <a:lnSpc>
                  <a:spcPct val="80000"/>
                </a:lnSpc>
                <a:spcAft>
                  <a:spcPts val="1000"/>
                </a:spcAft>
              </a:pPr>
              <a:r>
                <a:rPr lang="en-MY" sz="1100" cap="all" spc="600" dirty="0">
                  <a:solidFill>
                    <a:srgbClr val="EAEAEA"/>
                  </a:solidFill>
                  <a:latin typeface="Montserrat" pitchFamily="2" charset="77"/>
                  <a:ea typeface="Open Sans" panose="020B0606030504020204" pitchFamily="34" charset="0"/>
                  <a:cs typeface="Open Sans" panose="020B0606030504020204" pitchFamily="34" charset="0"/>
                </a:rPr>
                <a:t>ASSET STAGE</a:t>
              </a:r>
            </a:p>
            <a:p>
              <a:pPr>
                <a:lnSpc>
                  <a:spcPct val="80000"/>
                </a:lnSpc>
                <a:spcAft>
                  <a:spcPts val="1000"/>
                </a:spcAft>
              </a:pPr>
              <a:r>
                <a:rPr lang="en-CA" b="1" dirty="0">
                  <a:solidFill>
                    <a:srgbClr val="CDA869"/>
                  </a:solidFill>
                  <a:latin typeface="Hanken Grotesk ExtraBold" pitchFamily="2" charset="77"/>
                  <a:ea typeface="Open Sans" panose="020B0606030504020204" pitchFamily="34" charset="0"/>
                  <a:cs typeface="Open Sans" panose="020B0606030504020204" pitchFamily="34" charset="0"/>
                </a:rPr>
                <a:t>Production or Near-Term Producing Mine</a:t>
              </a:r>
            </a:p>
          </p:txBody>
        </p:sp>
        <p:sp>
          <p:nvSpPr>
            <p:cNvPr id="40" name="Rounded Rectangle 39">
              <a:extLst>
                <a:ext uri="{FF2B5EF4-FFF2-40B4-BE49-F238E27FC236}">
                  <a16:creationId xmlns:a16="http://schemas.microsoft.com/office/drawing/2014/main" id="{9F23A7DD-C157-FEDB-4EA4-A9E3E5B842F8}"/>
                </a:ext>
              </a:extLst>
            </p:cNvPr>
            <p:cNvSpPr/>
            <p:nvPr/>
          </p:nvSpPr>
          <p:spPr>
            <a:xfrm>
              <a:off x="684023" y="4213793"/>
              <a:ext cx="556867" cy="556867"/>
            </a:xfrm>
            <a:prstGeom prst="roundRect">
              <a:avLst>
                <a:gd name="adj" fmla="val 50000"/>
              </a:avLst>
            </a:prstGeom>
            <a:solidFill>
              <a:srgbClr val="CDA869"/>
            </a:solidFill>
            <a:ln>
              <a:solidFill>
                <a:srgbClr val="CAAB7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0C2549"/>
                </a:solidFill>
                <a:latin typeface="Montserrat" pitchFamily="2" charset="77"/>
                <a:ea typeface="Open Sans" panose="020B0606030504020204" pitchFamily="34" charset="0"/>
                <a:cs typeface="Open Sans" panose="020B0606030504020204" pitchFamily="34" charset="0"/>
              </a:endParaRPr>
            </a:p>
          </p:txBody>
        </p:sp>
        <p:sp>
          <p:nvSpPr>
            <p:cNvPr id="67" name="TextBox 66">
              <a:extLst>
                <a:ext uri="{FF2B5EF4-FFF2-40B4-BE49-F238E27FC236}">
                  <a16:creationId xmlns:a16="http://schemas.microsoft.com/office/drawing/2014/main" id="{B47072CE-92A8-EAE4-4CC2-B05FF4A9B318}"/>
                </a:ext>
              </a:extLst>
            </p:cNvPr>
            <p:cNvSpPr txBox="1"/>
            <p:nvPr/>
          </p:nvSpPr>
          <p:spPr>
            <a:xfrm>
              <a:off x="754466" y="4279107"/>
              <a:ext cx="403443" cy="43088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chemeClr val="bg2"/>
                  </a:solidFill>
                  <a:effectLst/>
                  <a:uLnTx/>
                  <a:uFillTx/>
                  <a:latin typeface="Montserrat ExtraBold" pitchFamily="2" charset="77"/>
                  <a:ea typeface="Open Sans" panose="020B0606030504020204" pitchFamily="34" charset="0"/>
                  <a:cs typeface="Open Sans" panose="020B0606030504020204" pitchFamily="34" charset="0"/>
                </a:rPr>
                <a:t>4</a:t>
              </a:r>
            </a:p>
          </p:txBody>
        </p:sp>
      </p:grpSp>
      <p:grpSp>
        <p:nvGrpSpPr>
          <p:cNvPr id="55" name="Group 54">
            <a:extLst>
              <a:ext uri="{FF2B5EF4-FFF2-40B4-BE49-F238E27FC236}">
                <a16:creationId xmlns:a16="http://schemas.microsoft.com/office/drawing/2014/main" id="{6B62B3A8-B458-74EB-190B-7C1DCF559F47}"/>
              </a:ext>
            </a:extLst>
          </p:cNvPr>
          <p:cNvGrpSpPr/>
          <p:nvPr/>
        </p:nvGrpSpPr>
        <p:grpSpPr>
          <a:xfrm>
            <a:off x="4296653" y="4044168"/>
            <a:ext cx="3540681" cy="1002846"/>
            <a:chOff x="4296653" y="4044168"/>
            <a:chExt cx="3540681" cy="1002846"/>
          </a:xfrm>
        </p:grpSpPr>
        <p:sp>
          <p:nvSpPr>
            <p:cNvPr id="113" name="Rounded Rectangle 19">
              <a:extLst>
                <a:ext uri="{FF2B5EF4-FFF2-40B4-BE49-F238E27FC236}">
                  <a16:creationId xmlns:a16="http://schemas.microsoft.com/office/drawing/2014/main" id="{E5C375C9-7AB2-40B1-9F10-D74A6AAF964B}"/>
                </a:ext>
              </a:extLst>
            </p:cNvPr>
            <p:cNvSpPr/>
            <p:nvPr/>
          </p:nvSpPr>
          <p:spPr>
            <a:xfrm>
              <a:off x="4566235" y="4044168"/>
              <a:ext cx="3271099" cy="1002846"/>
            </a:xfrm>
            <a:prstGeom prst="roundRect">
              <a:avLst>
                <a:gd name="adj" fmla="val 6821"/>
              </a:avLst>
            </a:prstGeom>
            <a:noFill/>
            <a:ln>
              <a:gradFill>
                <a:gsLst>
                  <a:gs pos="52000">
                    <a:srgbClr val="BA974F">
                      <a:alpha val="61468"/>
                    </a:srgbClr>
                  </a:gs>
                  <a:gs pos="0">
                    <a:srgbClr val="BA974F">
                      <a:alpha val="61468"/>
                    </a:srgbClr>
                  </a:gs>
                  <a:gs pos="100000">
                    <a:srgbClr val="BA974F"/>
                  </a:gs>
                </a:gsLst>
                <a:lin ang="6000000" scaled="0"/>
              </a:gra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00" b="1" dirty="0">
                <a:solidFill>
                  <a:srgbClr val="0C2549"/>
                </a:solidFill>
                <a:latin typeface="Montserrat" pitchFamily="2" charset="77"/>
                <a:ea typeface="Open Sans" panose="020B0606030504020204" pitchFamily="34" charset="0"/>
                <a:cs typeface="Open Sans" panose="020B0606030504020204" pitchFamily="34" charset="0"/>
              </a:endParaRPr>
            </a:p>
          </p:txBody>
        </p:sp>
        <p:sp>
          <p:nvSpPr>
            <p:cNvPr id="115" name="TextBox 114">
              <a:extLst>
                <a:ext uri="{FF2B5EF4-FFF2-40B4-BE49-F238E27FC236}">
                  <a16:creationId xmlns:a16="http://schemas.microsoft.com/office/drawing/2014/main" id="{9303BDE2-182A-66C3-6B52-5D37886E27C2}"/>
                </a:ext>
              </a:extLst>
            </p:cNvPr>
            <p:cNvSpPr txBox="1"/>
            <p:nvPr/>
          </p:nvSpPr>
          <p:spPr>
            <a:xfrm>
              <a:off x="4972772" y="4141474"/>
              <a:ext cx="2496807" cy="808235"/>
            </a:xfrm>
            <a:prstGeom prst="rect">
              <a:avLst/>
            </a:prstGeom>
            <a:noFill/>
          </p:spPr>
          <p:txBody>
            <a:bodyPr wrap="square" lIns="90000" rtlCol="0">
              <a:spAutoFit/>
            </a:bodyPr>
            <a:lstStyle/>
            <a:p>
              <a:pPr>
                <a:lnSpc>
                  <a:spcPct val="80000"/>
                </a:lnSpc>
                <a:spcAft>
                  <a:spcPts val="1000"/>
                </a:spcAft>
              </a:pPr>
              <a:r>
                <a:rPr lang="en-MY" sz="1100" cap="all" spc="600" dirty="0">
                  <a:solidFill>
                    <a:srgbClr val="EAEAEA"/>
                  </a:solidFill>
                  <a:latin typeface="Montserrat" pitchFamily="2" charset="77"/>
                  <a:ea typeface="Open Sans" panose="020B0606030504020204" pitchFamily="34" charset="0"/>
                  <a:cs typeface="Open Sans" panose="020B0606030504020204" pitchFamily="34" charset="0"/>
                </a:rPr>
                <a:t>PEOPLE</a:t>
              </a:r>
            </a:p>
            <a:p>
              <a:pPr>
                <a:lnSpc>
                  <a:spcPct val="80000"/>
                </a:lnSpc>
                <a:spcAft>
                  <a:spcPts val="1000"/>
                </a:spcAft>
              </a:pPr>
              <a:r>
                <a:rPr lang="en-CA" b="1" dirty="0">
                  <a:solidFill>
                    <a:srgbClr val="CDA869"/>
                  </a:solidFill>
                  <a:latin typeface="Hanken Grotesk ExtraBold" pitchFamily="2" charset="77"/>
                  <a:ea typeface="Open Sans" panose="020B0606030504020204" pitchFamily="34" charset="0"/>
                  <a:cs typeface="Open Sans" panose="020B0606030504020204" pitchFamily="34" charset="0"/>
                </a:rPr>
                <a:t>Strong Management</a:t>
              </a:r>
              <a:br>
                <a:rPr lang="en-CA" b="1" dirty="0">
                  <a:solidFill>
                    <a:srgbClr val="CDA869"/>
                  </a:solidFill>
                  <a:latin typeface="Hanken Grotesk ExtraBold" pitchFamily="2" charset="77"/>
                  <a:ea typeface="Open Sans" panose="020B0606030504020204" pitchFamily="34" charset="0"/>
                  <a:cs typeface="Open Sans" panose="020B0606030504020204" pitchFamily="34" charset="0"/>
                </a:rPr>
              </a:br>
              <a:r>
                <a:rPr lang="en-CA" b="1" dirty="0">
                  <a:solidFill>
                    <a:srgbClr val="CDA869"/>
                  </a:solidFill>
                  <a:latin typeface="Hanken Grotesk ExtraBold" pitchFamily="2" charset="77"/>
                  <a:ea typeface="Open Sans" panose="020B0606030504020204" pitchFamily="34" charset="0"/>
                  <a:cs typeface="Open Sans" panose="020B0606030504020204" pitchFamily="34" charset="0"/>
                </a:rPr>
                <a:t>&amp; Operational Teams</a:t>
              </a:r>
            </a:p>
          </p:txBody>
        </p:sp>
        <p:sp>
          <p:nvSpPr>
            <p:cNvPr id="78" name="Rounded Rectangle 77">
              <a:extLst>
                <a:ext uri="{FF2B5EF4-FFF2-40B4-BE49-F238E27FC236}">
                  <a16:creationId xmlns:a16="http://schemas.microsoft.com/office/drawing/2014/main" id="{458902B8-04A6-9CE1-9C04-83631D707BB5}"/>
                </a:ext>
              </a:extLst>
            </p:cNvPr>
            <p:cNvSpPr/>
            <p:nvPr/>
          </p:nvSpPr>
          <p:spPr>
            <a:xfrm>
              <a:off x="4296653" y="4213793"/>
              <a:ext cx="556867" cy="556867"/>
            </a:xfrm>
            <a:prstGeom prst="roundRect">
              <a:avLst>
                <a:gd name="adj" fmla="val 50000"/>
              </a:avLst>
            </a:prstGeom>
            <a:solidFill>
              <a:srgbClr val="CDA869"/>
            </a:solidFill>
            <a:ln>
              <a:solidFill>
                <a:srgbClr val="CAAB7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0C2549"/>
                </a:solidFill>
                <a:latin typeface="Montserrat" pitchFamily="2" charset="77"/>
                <a:ea typeface="Open Sans" panose="020B0606030504020204" pitchFamily="34" charset="0"/>
                <a:cs typeface="Open Sans" panose="020B0606030504020204" pitchFamily="34" charset="0"/>
              </a:endParaRPr>
            </a:p>
          </p:txBody>
        </p:sp>
        <p:sp>
          <p:nvSpPr>
            <p:cNvPr id="69" name="TextBox 68">
              <a:extLst>
                <a:ext uri="{FF2B5EF4-FFF2-40B4-BE49-F238E27FC236}">
                  <a16:creationId xmlns:a16="http://schemas.microsoft.com/office/drawing/2014/main" id="{4C80AF4C-5D2A-6951-3229-A090144CC964}"/>
                </a:ext>
              </a:extLst>
            </p:cNvPr>
            <p:cNvSpPr txBox="1"/>
            <p:nvPr/>
          </p:nvSpPr>
          <p:spPr>
            <a:xfrm>
              <a:off x="4374738" y="4279107"/>
              <a:ext cx="403443" cy="43088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chemeClr val="bg2"/>
                  </a:solidFill>
                  <a:effectLst/>
                  <a:uLnTx/>
                  <a:uFillTx/>
                  <a:latin typeface="Montserrat ExtraBold" pitchFamily="2" charset="77"/>
                  <a:ea typeface="Open Sans" panose="020B0606030504020204" pitchFamily="34" charset="0"/>
                  <a:cs typeface="Open Sans" panose="020B0606030504020204" pitchFamily="34" charset="0"/>
                </a:rPr>
                <a:t>5</a:t>
              </a:r>
            </a:p>
          </p:txBody>
        </p:sp>
      </p:grpSp>
      <p:grpSp>
        <p:nvGrpSpPr>
          <p:cNvPr id="39" name="Group 38">
            <a:extLst>
              <a:ext uri="{FF2B5EF4-FFF2-40B4-BE49-F238E27FC236}">
                <a16:creationId xmlns:a16="http://schemas.microsoft.com/office/drawing/2014/main" id="{B4A605B9-F309-417B-D776-9AB907C1A62B}"/>
              </a:ext>
            </a:extLst>
          </p:cNvPr>
          <p:cNvGrpSpPr/>
          <p:nvPr/>
        </p:nvGrpSpPr>
        <p:grpSpPr>
          <a:xfrm>
            <a:off x="8076387" y="4044168"/>
            <a:ext cx="3551314" cy="1002846"/>
            <a:chOff x="7888016" y="4044168"/>
            <a:chExt cx="3551314" cy="1002846"/>
          </a:xfrm>
        </p:grpSpPr>
        <p:sp>
          <p:nvSpPr>
            <p:cNvPr id="127" name="Rounded Rectangle 19">
              <a:extLst>
                <a:ext uri="{FF2B5EF4-FFF2-40B4-BE49-F238E27FC236}">
                  <a16:creationId xmlns:a16="http://schemas.microsoft.com/office/drawing/2014/main" id="{D6E37D25-2B80-78AF-B072-ECB10210FD7D}"/>
                </a:ext>
              </a:extLst>
            </p:cNvPr>
            <p:cNvSpPr/>
            <p:nvPr/>
          </p:nvSpPr>
          <p:spPr>
            <a:xfrm>
              <a:off x="8168231" y="4044168"/>
              <a:ext cx="3271099" cy="1002846"/>
            </a:xfrm>
            <a:prstGeom prst="roundRect">
              <a:avLst>
                <a:gd name="adj" fmla="val 6821"/>
              </a:avLst>
            </a:prstGeom>
            <a:noFill/>
            <a:ln>
              <a:gradFill>
                <a:gsLst>
                  <a:gs pos="52000">
                    <a:srgbClr val="BA974F">
                      <a:alpha val="61468"/>
                    </a:srgbClr>
                  </a:gs>
                  <a:gs pos="0">
                    <a:srgbClr val="BA974F">
                      <a:alpha val="61468"/>
                    </a:srgbClr>
                  </a:gs>
                  <a:gs pos="100000">
                    <a:srgbClr val="BA974F"/>
                  </a:gs>
                </a:gsLst>
                <a:lin ang="6000000" scaled="0"/>
              </a:gra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00" b="1" dirty="0">
                <a:solidFill>
                  <a:srgbClr val="0C2549"/>
                </a:solidFill>
                <a:latin typeface="Montserrat" pitchFamily="2" charset="77"/>
                <a:ea typeface="Open Sans" panose="020B0606030504020204" pitchFamily="34" charset="0"/>
                <a:cs typeface="Open Sans" panose="020B0606030504020204" pitchFamily="34" charset="0"/>
              </a:endParaRPr>
            </a:p>
          </p:txBody>
        </p:sp>
        <p:sp>
          <p:nvSpPr>
            <p:cNvPr id="129" name="TextBox 128">
              <a:extLst>
                <a:ext uri="{FF2B5EF4-FFF2-40B4-BE49-F238E27FC236}">
                  <a16:creationId xmlns:a16="http://schemas.microsoft.com/office/drawing/2014/main" id="{B8BB598C-C12F-F363-AA3E-EEF469F9FD2D}"/>
                </a:ext>
              </a:extLst>
            </p:cNvPr>
            <p:cNvSpPr txBox="1"/>
            <p:nvPr/>
          </p:nvSpPr>
          <p:spPr>
            <a:xfrm>
              <a:off x="8574767" y="4141474"/>
              <a:ext cx="2716788" cy="808235"/>
            </a:xfrm>
            <a:prstGeom prst="rect">
              <a:avLst/>
            </a:prstGeom>
            <a:noFill/>
          </p:spPr>
          <p:txBody>
            <a:bodyPr wrap="square" lIns="90000" rtlCol="0">
              <a:spAutoFit/>
            </a:bodyPr>
            <a:lstStyle/>
            <a:p>
              <a:pPr>
                <a:lnSpc>
                  <a:spcPct val="80000"/>
                </a:lnSpc>
                <a:spcAft>
                  <a:spcPts val="1000"/>
                </a:spcAft>
              </a:pPr>
              <a:r>
                <a:rPr lang="en-MY" sz="1100" cap="all" spc="600" dirty="0">
                  <a:solidFill>
                    <a:srgbClr val="EAEAEA"/>
                  </a:solidFill>
                  <a:latin typeface="Montserrat" pitchFamily="2" charset="77"/>
                  <a:ea typeface="Open Sans" panose="020B0606030504020204" pitchFamily="34" charset="0"/>
                  <a:cs typeface="Open Sans" panose="020B0606030504020204" pitchFamily="34" charset="0"/>
                </a:rPr>
                <a:t>ESG</a:t>
              </a:r>
            </a:p>
            <a:p>
              <a:pPr>
                <a:lnSpc>
                  <a:spcPct val="80000"/>
                </a:lnSpc>
                <a:spcAft>
                  <a:spcPts val="1000"/>
                </a:spcAft>
              </a:pPr>
              <a:r>
                <a:rPr lang="en-CA" b="1" dirty="0">
                  <a:solidFill>
                    <a:srgbClr val="CDA869"/>
                  </a:solidFill>
                  <a:latin typeface="Hanken Grotesk ExtraBold" pitchFamily="2" charset="77"/>
                  <a:ea typeface="Open Sans" panose="020B0606030504020204" pitchFamily="34" charset="0"/>
                  <a:cs typeface="Open Sans" panose="020B0606030504020204" pitchFamily="34" charset="0"/>
                </a:rPr>
                <a:t>Focus on Strong Community Programs</a:t>
              </a:r>
            </a:p>
          </p:txBody>
        </p:sp>
        <p:sp>
          <p:nvSpPr>
            <p:cNvPr id="68" name="Rounded Rectangle 67">
              <a:extLst>
                <a:ext uri="{FF2B5EF4-FFF2-40B4-BE49-F238E27FC236}">
                  <a16:creationId xmlns:a16="http://schemas.microsoft.com/office/drawing/2014/main" id="{74480DD4-132B-F223-9A4C-79704B640440}"/>
                </a:ext>
              </a:extLst>
            </p:cNvPr>
            <p:cNvSpPr/>
            <p:nvPr/>
          </p:nvSpPr>
          <p:spPr>
            <a:xfrm>
              <a:off x="7888016" y="4213793"/>
              <a:ext cx="556867" cy="556867"/>
            </a:xfrm>
            <a:prstGeom prst="roundRect">
              <a:avLst>
                <a:gd name="adj" fmla="val 50000"/>
              </a:avLst>
            </a:prstGeom>
            <a:solidFill>
              <a:srgbClr val="CDA869"/>
            </a:solidFill>
            <a:ln>
              <a:solidFill>
                <a:srgbClr val="CAAB7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0C2549"/>
                </a:solidFill>
                <a:latin typeface="Montserrat" pitchFamily="2" charset="77"/>
                <a:ea typeface="Open Sans" panose="020B0606030504020204" pitchFamily="34" charset="0"/>
                <a:cs typeface="Open Sans" panose="020B0606030504020204" pitchFamily="34" charset="0"/>
              </a:endParaRPr>
            </a:p>
          </p:txBody>
        </p:sp>
        <p:sp>
          <p:nvSpPr>
            <p:cNvPr id="70" name="TextBox 69">
              <a:extLst>
                <a:ext uri="{FF2B5EF4-FFF2-40B4-BE49-F238E27FC236}">
                  <a16:creationId xmlns:a16="http://schemas.microsoft.com/office/drawing/2014/main" id="{ACE67CC5-8F44-A01A-5781-905155829A90}"/>
                </a:ext>
              </a:extLst>
            </p:cNvPr>
            <p:cNvSpPr txBox="1"/>
            <p:nvPr/>
          </p:nvSpPr>
          <p:spPr>
            <a:xfrm>
              <a:off x="7955056" y="4279107"/>
              <a:ext cx="403443" cy="43088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chemeClr val="bg2"/>
                  </a:solidFill>
                  <a:effectLst/>
                  <a:uLnTx/>
                  <a:uFillTx/>
                  <a:latin typeface="Montserrat ExtraBold" pitchFamily="2" charset="77"/>
                  <a:ea typeface="Open Sans" panose="020B0606030504020204" pitchFamily="34" charset="0"/>
                  <a:cs typeface="Open Sans" panose="020B0606030504020204" pitchFamily="34" charset="0"/>
                </a:rPr>
                <a:t>6</a:t>
              </a:r>
            </a:p>
          </p:txBody>
        </p:sp>
      </p:grpSp>
      <p:pic>
        <p:nvPicPr>
          <p:cNvPr id="13" name="Graphic 12">
            <a:extLst>
              <a:ext uri="{FF2B5EF4-FFF2-40B4-BE49-F238E27FC236}">
                <a16:creationId xmlns:a16="http://schemas.microsoft.com/office/drawing/2014/main" id="{B278323E-0583-FB5A-FCEF-D380983195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39143" y="-3346391"/>
            <a:ext cx="3159702" cy="2205534"/>
          </a:xfrm>
          <a:prstGeom prst="rect">
            <a:avLst/>
          </a:prstGeom>
        </p:spPr>
      </p:pic>
      <p:sp>
        <p:nvSpPr>
          <p:cNvPr id="16" name="TextBox 15">
            <a:extLst>
              <a:ext uri="{FF2B5EF4-FFF2-40B4-BE49-F238E27FC236}">
                <a16:creationId xmlns:a16="http://schemas.microsoft.com/office/drawing/2014/main" id="{D23CB1C3-BB69-D330-AEDD-851BC71E8515}"/>
              </a:ext>
            </a:extLst>
          </p:cNvPr>
          <p:cNvSpPr txBox="1"/>
          <p:nvPr/>
        </p:nvSpPr>
        <p:spPr>
          <a:xfrm>
            <a:off x="1428077" y="-960779"/>
            <a:ext cx="2553508" cy="735586"/>
          </a:xfrm>
          <a:prstGeom prst="rect">
            <a:avLst/>
          </a:prstGeom>
          <a:noFill/>
        </p:spPr>
        <p:txBody>
          <a:bodyPr wrap="square">
            <a:spAutoFit/>
          </a:bodyPr>
          <a:lstStyle/>
          <a:p>
            <a:pPr>
              <a:lnSpc>
                <a:spcPct val="114000"/>
              </a:lnSpc>
              <a:spcBef>
                <a:spcPts val="600"/>
              </a:spcBef>
            </a:pPr>
            <a:r>
              <a:rPr lang="en-US" sz="2000" b="1" dirty="0">
                <a:solidFill>
                  <a:srgbClr val="CDA869"/>
                </a:solidFill>
                <a:latin typeface="Hanken Grotesk ExtraBold" pitchFamily="2" charset="77"/>
              </a:rPr>
              <a:t>Option 2</a:t>
            </a:r>
          </a:p>
          <a:p>
            <a:pPr>
              <a:spcBef>
                <a:spcPts val="600"/>
              </a:spcBef>
            </a:pPr>
            <a:r>
              <a:rPr lang="en-US" sz="1400" dirty="0">
                <a:solidFill>
                  <a:schemeClr val="bg1"/>
                </a:solidFill>
                <a:latin typeface="Montserrat" pitchFamily="2" charset="77"/>
              </a:rPr>
              <a:t>Body text</a:t>
            </a:r>
          </a:p>
        </p:txBody>
      </p:sp>
      <p:pic>
        <p:nvPicPr>
          <p:cNvPr id="20" name="Graphic 19">
            <a:extLst>
              <a:ext uri="{FF2B5EF4-FFF2-40B4-BE49-F238E27FC236}">
                <a16:creationId xmlns:a16="http://schemas.microsoft.com/office/drawing/2014/main" id="{E0DC4A3D-2567-AAEA-BC0D-2A59656DD9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1023" y="-1018734"/>
            <a:ext cx="617101" cy="617101"/>
          </a:xfrm>
          <a:prstGeom prst="rect">
            <a:avLst/>
          </a:prstGeom>
        </p:spPr>
      </p:pic>
      <p:sp>
        <p:nvSpPr>
          <p:cNvPr id="21" name="Rectangle 20">
            <a:extLst>
              <a:ext uri="{FF2B5EF4-FFF2-40B4-BE49-F238E27FC236}">
                <a16:creationId xmlns:a16="http://schemas.microsoft.com/office/drawing/2014/main" id="{F78588FD-9362-3C58-83C6-D47528A3DB95}"/>
              </a:ext>
            </a:extLst>
          </p:cNvPr>
          <p:cNvSpPr/>
          <p:nvPr/>
        </p:nvSpPr>
        <p:spPr>
          <a:xfrm>
            <a:off x="0" y="-846028"/>
            <a:ext cx="502361" cy="485147"/>
          </a:xfrm>
          <a:prstGeom prst="rect">
            <a:avLst/>
          </a:prstGeom>
          <a:solidFill>
            <a:srgbClr val="CDA869"/>
          </a:solidFill>
          <a:ln w="9525"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a:extLst>
              <a:ext uri="{FF2B5EF4-FFF2-40B4-BE49-F238E27FC236}">
                <a16:creationId xmlns:a16="http://schemas.microsoft.com/office/drawing/2014/main" id="{21ADA9E7-4190-7961-38C8-332EB75A3DA1}"/>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8651" y="-3195478"/>
            <a:ext cx="3740291" cy="1805657"/>
          </a:xfrm>
          <a:prstGeom prst="rect">
            <a:avLst/>
          </a:prstGeom>
        </p:spPr>
      </p:pic>
      <p:sp>
        <p:nvSpPr>
          <p:cNvPr id="29" name="TextBox 28">
            <a:extLst>
              <a:ext uri="{FF2B5EF4-FFF2-40B4-BE49-F238E27FC236}">
                <a16:creationId xmlns:a16="http://schemas.microsoft.com/office/drawing/2014/main" id="{5215F6AC-3779-D8F5-A3BD-41BD4F9F6D77}"/>
              </a:ext>
            </a:extLst>
          </p:cNvPr>
          <p:cNvSpPr txBox="1"/>
          <p:nvPr/>
        </p:nvSpPr>
        <p:spPr>
          <a:xfrm>
            <a:off x="81121" y="-3041966"/>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16365E"/>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pic>
        <p:nvPicPr>
          <p:cNvPr id="58" name="Graphic 57">
            <a:extLst>
              <a:ext uri="{FF2B5EF4-FFF2-40B4-BE49-F238E27FC236}">
                <a16:creationId xmlns:a16="http://schemas.microsoft.com/office/drawing/2014/main" id="{6560D646-F683-340A-0A5D-D99723525582}"/>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3684158" y="-3195478"/>
            <a:ext cx="3740291" cy="1805657"/>
          </a:xfrm>
          <a:prstGeom prst="rect">
            <a:avLst/>
          </a:prstGeom>
        </p:spPr>
      </p:pic>
      <p:sp>
        <p:nvSpPr>
          <p:cNvPr id="59" name="TextBox 58">
            <a:extLst>
              <a:ext uri="{FF2B5EF4-FFF2-40B4-BE49-F238E27FC236}">
                <a16:creationId xmlns:a16="http://schemas.microsoft.com/office/drawing/2014/main" id="{0A89E098-CE91-4BDD-527E-0C093F5CD7E3}"/>
              </a:ext>
            </a:extLst>
          </p:cNvPr>
          <p:cNvSpPr txBox="1"/>
          <p:nvPr/>
        </p:nvSpPr>
        <p:spPr>
          <a:xfrm>
            <a:off x="3935599" y="-3041966"/>
            <a:ext cx="2852108" cy="1166473"/>
          </a:xfrm>
          <a:prstGeom prst="rect">
            <a:avLst/>
          </a:prstGeom>
          <a:noFill/>
        </p:spPr>
        <p:txBody>
          <a:bodyPr wrap="square">
            <a:spAutoFit/>
          </a:bodyPr>
          <a:lstStyle/>
          <a:p>
            <a:pPr>
              <a:lnSpc>
                <a:spcPct val="114000"/>
              </a:lnSpc>
              <a:spcBef>
                <a:spcPts val="600"/>
              </a:spcBef>
              <a:spcAft>
                <a:spcPts val="600"/>
              </a:spcAft>
              <a:buClr>
                <a:srgbClr val="CAAB73"/>
              </a:buClr>
            </a:pPr>
            <a:r>
              <a:rPr lang="en-MY" sz="2000" b="1" dirty="0">
                <a:solidFill>
                  <a:srgbClr val="CDA969"/>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sp>
        <p:nvSpPr>
          <p:cNvPr id="60" name="TextBox 59">
            <a:extLst>
              <a:ext uri="{FF2B5EF4-FFF2-40B4-BE49-F238E27FC236}">
                <a16:creationId xmlns:a16="http://schemas.microsoft.com/office/drawing/2014/main" id="{41E828D1-D0EE-D063-328C-BAD758550894}"/>
              </a:ext>
            </a:extLst>
          </p:cNvPr>
          <p:cNvSpPr txBox="1"/>
          <p:nvPr/>
        </p:nvSpPr>
        <p:spPr>
          <a:xfrm>
            <a:off x="8019955" y="-2785113"/>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CDA969"/>
                </a:solidFill>
                <a:latin typeface="Hanken Grotesk ExtraBold" pitchFamily="2" charset="77"/>
              </a:rPr>
              <a:t>100% Gold &amp; Silver</a:t>
            </a:r>
          </a:p>
          <a:p>
            <a:pPr>
              <a:spcAft>
                <a:spcPts val="600"/>
              </a:spcAft>
            </a:pPr>
            <a:r>
              <a:rPr lang="en-US" sz="1400" dirty="0">
                <a:solidFill>
                  <a:schemeClr val="bg1"/>
                </a:solidFill>
                <a:latin typeface="Montserrat" pitchFamily="2" charset="77"/>
              </a:rPr>
              <a:t>Pure gold &amp; silver revenue from royalties and streaming investments</a:t>
            </a:r>
          </a:p>
        </p:txBody>
      </p:sp>
      <p:sp>
        <p:nvSpPr>
          <p:cNvPr id="61" name="Rectangle 60">
            <a:extLst>
              <a:ext uri="{FF2B5EF4-FFF2-40B4-BE49-F238E27FC236}">
                <a16:creationId xmlns:a16="http://schemas.microsoft.com/office/drawing/2014/main" id="{56238505-8CB8-836F-C8D2-A6B5782A7D2C}"/>
              </a:ext>
            </a:extLst>
          </p:cNvPr>
          <p:cNvSpPr/>
          <p:nvPr/>
        </p:nvSpPr>
        <p:spPr>
          <a:xfrm>
            <a:off x="4186377" y="-4186224"/>
            <a:ext cx="565079" cy="565079"/>
          </a:xfrm>
          <a:prstGeom prst="rect">
            <a:avLst/>
          </a:pr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648"/>
          </a:p>
        </p:txBody>
      </p:sp>
      <p:sp>
        <p:nvSpPr>
          <p:cNvPr id="62" name="TextBox 61">
            <a:extLst>
              <a:ext uri="{FF2B5EF4-FFF2-40B4-BE49-F238E27FC236}">
                <a16:creationId xmlns:a16="http://schemas.microsoft.com/office/drawing/2014/main" id="{DF9A1AFD-7E11-9BDF-8A77-EA04D019F27F}"/>
              </a:ext>
            </a:extLst>
          </p:cNvPr>
          <p:cNvSpPr txBox="1"/>
          <p:nvPr/>
        </p:nvSpPr>
        <p:spPr>
          <a:xfrm>
            <a:off x="5619034" y="-4273700"/>
            <a:ext cx="2553508" cy="735586"/>
          </a:xfrm>
          <a:prstGeom prst="rect">
            <a:avLst/>
          </a:prstGeom>
          <a:noFill/>
        </p:spPr>
        <p:txBody>
          <a:bodyPr wrap="square">
            <a:spAutoFit/>
          </a:bodyPr>
          <a:lstStyle/>
          <a:p>
            <a:pPr>
              <a:lnSpc>
                <a:spcPct val="114000"/>
              </a:lnSpc>
              <a:spcBef>
                <a:spcPts val="600"/>
              </a:spcBef>
            </a:pPr>
            <a:r>
              <a:rPr lang="en-US" sz="2000" b="1" dirty="0">
                <a:gradFill>
                  <a:gsLst>
                    <a:gs pos="50000">
                      <a:srgbClr val="F2DC84"/>
                    </a:gs>
                    <a:gs pos="0">
                      <a:srgbClr val="D0AE61"/>
                    </a:gs>
                    <a:gs pos="100000">
                      <a:srgbClr val="B58934"/>
                    </a:gs>
                  </a:gsLst>
                  <a:lin ang="2700000" scaled="1"/>
                </a:gradFill>
                <a:latin typeface="Hanken Grotesk ExtraBold" pitchFamily="2" charset="77"/>
              </a:rPr>
              <a:t>Option 6</a:t>
            </a:r>
          </a:p>
          <a:p>
            <a:pPr>
              <a:spcBef>
                <a:spcPts val="600"/>
              </a:spcBef>
            </a:pPr>
            <a:r>
              <a:rPr lang="en-US" sz="1400" dirty="0">
                <a:solidFill>
                  <a:schemeClr val="bg1"/>
                </a:solidFill>
                <a:latin typeface="Montserrat" pitchFamily="2" charset="77"/>
              </a:rPr>
              <a:t>Body text</a:t>
            </a:r>
          </a:p>
        </p:txBody>
      </p:sp>
      <p:sp>
        <p:nvSpPr>
          <p:cNvPr id="63" name="Graphic 15">
            <a:extLst>
              <a:ext uri="{FF2B5EF4-FFF2-40B4-BE49-F238E27FC236}">
                <a16:creationId xmlns:a16="http://schemas.microsoft.com/office/drawing/2014/main" id="{FCD170E8-DB47-269C-CA15-F3108F4B4C7B}"/>
              </a:ext>
            </a:extLst>
          </p:cNvPr>
          <p:cNvSpPr/>
          <p:nvPr/>
        </p:nvSpPr>
        <p:spPr>
          <a:xfrm>
            <a:off x="4970551" y="-4096887"/>
            <a:ext cx="539963" cy="290851"/>
          </a:xfrm>
          <a:custGeom>
            <a:avLst/>
            <a:gdLst>
              <a:gd name="connsiteX0" fmla="*/ 539518 w 539963"/>
              <a:gd name="connsiteY0" fmla="*/ 113560 h 290851"/>
              <a:gd name="connsiteX1" fmla="*/ 519917 w 539963"/>
              <a:gd name="connsiteY1" fmla="*/ 54314 h 290851"/>
              <a:gd name="connsiteX2" fmla="*/ 515996 w 539963"/>
              <a:gd name="connsiteY2" fmla="*/ 51376 h 290851"/>
              <a:gd name="connsiteX3" fmla="*/ 424810 w 539963"/>
              <a:gd name="connsiteY3" fmla="*/ 17525 h 290851"/>
              <a:gd name="connsiteX4" fmla="*/ 416090 w 539963"/>
              <a:gd name="connsiteY4" fmla="*/ 18551 h 290851"/>
              <a:gd name="connsiteX5" fmla="*/ 342009 w 539963"/>
              <a:gd name="connsiteY5" fmla="*/ 68172 h 290851"/>
              <a:gd name="connsiteX6" fmla="*/ 333294 w 539963"/>
              <a:gd name="connsiteY6" fmla="*/ 40552 h 290851"/>
              <a:gd name="connsiteX7" fmla="*/ 327011 w 539963"/>
              <a:gd name="connsiteY7" fmla="*/ 34296 h 290851"/>
              <a:gd name="connsiteX8" fmla="*/ 236241 w 539963"/>
              <a:gd name="connsiteY8" fmla="*/ 599 h 290851"/>
              <a:gd name="connsiteX9" fmla="*/ 227522 w 539963"/>
              <a:gd name="connsiteY9" fmla="*/ 1626 h 290851"/>
              <a:gd name="connsiteX10" fmla="*/ 13999 w 539963"/>
              <a:gd name="connsiteY10" fmla="*/ 144648 h 290851"/>
              <a:gd name="connsiteX11" fmla="*/ 9856 w 539963"/>
              <a:gd name="connsiteY11" fmla="*/ 151098 h 290851"/>
              <a:gd name="connsiteX12" fmla="*/ 129 w 539963"/>
              <a:gd name="connsiteY12" fmla="*/ 210397 h 290851"/>
              <a:gd name="connsiteX13" fmla="*/ 5600 w 539963"/>
              <a:gd name="connsiteY13" fmla="*/ 220718 h 290851"/>
              <a:gd name="connsiteX14" fmla="*/ 118843 w 539963"/>
              <a:gd name="connsiteY14" fmla="*/ 272913 h 290851"/>
              <a:gd name="connsiteX15" fmla="*/ 129018 w 539963"/>
              <a:gd name="connsiteY15" fmla="*/ 272055 h 290851"/>
              <a:gd name="connsiteX16" fmla="*/ 188752 w 539963"/>
              <a:gd name="connsiteY16" fmla="*/ 227000 h 290851"/>
              <a:gd name="connsiteX17" fmla="*/ 194179 w 539963"/>
              <a:gd name="connsiteY17" fmla="*/ 237643 h 290851"/>
              <a:gd name="connsiteX18" fmla="*/ 307766 w 539963"/>
              <a:gd name="connsiteY18" fmla="*/ 289997 h 290851"/>
              <a:gd name="connsiteX19" fmla="*/ 317615 w 539963"/>
              <a:gd name="connsiteY19" fmla="*/ 288937 h 290851"/>
              <a:gd name="connsiteX20" fmla="*/ 536128 w 539963"/>
              <a:gd name="connsiteY20" fmla="*/ 124159 h 290851"/>
              <a:gd name="connsiteX21" fmla="*/ 539518 w 539963"/>
              <a:gd name="connsiteY21" fmla="*/ 113561 h 290851"/>
              <a:gd name="connsiteX22" fmla="*/ 422729 w 539963"/>
              <a:gd name="connsiteY22" fmla="*/ 37322 h 290851"/>
              <a:gd name="connsiteX23" fmla="*/ 492190 w 539963"/>
              <a:gd name="connsiteY23" fmla="*/ 63106 h 290851"/>
              <a:gd name="connsiteX24" fmla="*/ 301376 w 539963"/>
              <a:gd name="connsiteY24" fmla="*/ 198530 h 290851"/>
              <a:gd name="connsiteX25" fmla="*/ 228157 w 539963"/>
              <a:gd name="connsiteY25" fmla="*/ 167651 h 290851"/>
              <a:gd name="connsiteX26" fmla="*/ 234160 w 539963"/>
              <a:gd name="connsiteY26" fmla="*/ 20396 h 290851"/>
              <a:gd name="connsiteX27" fmla="*/ 303604 w 539963"/>
              <a:gd name="connsiteY27" fmla="*/ 46175 h 290851"/>
              <a:gd name="connsiteX28" fmla="*/ 112852 w 539963"/>
              <a:gd name="connsiteY28" fmla="*/ 181624 h 290851"/>
              <a:gd name="connsiteX29" fmla="*/ 39588 w 539963"/>
              <a:gd name="connsiteY29" fmla="*/ 150725 h 290851"/>
              <a:gd name="connsiteX30" fmla="*/ 20346 w 539963"/>
              <a:gd name="connsiteY30" fmla="*/ 206278 h 290851"/>
              <a:gd name="connsiteX31" fmla="*/ 26900 w 539963"/>
              <a:gd name="connsiteY31" fmla="*/ 166306 h 290851"/>
              <a:gd name="connsiteX32" fmla="*/ 105149 w 539963"/>
              <a:gd name="connsiteY32" fmla="*/ 199304 h 290851"/>
              <a:gd name="connsiteX33" fmla="*/ 111448 w 539963"/>
              <a:gd name="connsiteY33" fmla="*/ 248265 h 290851"/>
              <a:gd name="connsiteX34" fmla="*/ 130681 w 539963"/>
              <a:gd name="connsiteY34" fmla="*/ 246641 h 290851"/>
              <a:gd name="connsiteX35" fmla="*/ 124320 w 539963"/>
              <a:gd name="connsiteY35" fmla="*/ 197136 h 290851"/>
              <a:gd name="connsiteX36" fmla="*/ 318887 w 539963"/>
              <a:gd name="connsiteY36" fmla="*/ 58979 h 290851"/>
              <a:gd name="connsiteX37" fmla="*/ 325312 w 539963"/>
              <a:gd name="connsiteY37" fmla="*/ 79357 h 290851"/>
              <a:gd name="connsiteX38" fmla="*/ 202569 w 539963"/>
              <a:gd name="connsiteY38" fmla="*/ 161573 h 290851"/>
              <a:gd name="connsiteX39" fmla="*/ 198416 w 539963"/>
              <a:gd name="connsiteY39" fmla="*/ 168029 h 290851"/>
              <a:gd name="connsiteX40" fmla="*/ 193270 w 539963"/>
              <a:gd name="connsiteY40" fmla="*/ 199433 h 290851"/>
              <a:gd name="connsiteX41" fmla="*/ 130681 w 539963"/>
              <a:gd name="connsiteY41" fmla="*/ 246641 h 290851"/>
              <a:gd name="connsiteX42" fmla="*/ 208925 w 539963"/>
              <a:gd name="connsiteY42" fmla="*/ 223202 h 290851"/>
              <a:gd name="connsiteX43" fmla="*/ 215469 w 539963"/>
              <a:gd name="connsiteY43" fmla="*/ 183231 h 290851"/>
              <a:gd name="connsiteX44" fmla="*/ 293727 w 539963"/>
              <a:gd name="connsiteY44" fmla="*/ 216230 h 290851"/>
              <a:gd name="connsiteX45" fmla="*/ 300017 w 539963"/>
              <a:gd name="connsiteY45" fmla="*/ 265189 h 290851"/>
              <a:gd name="connsiteX46" fmla="*/ 208925 w 539963"/>
              <a:gd name="connsiteY46" fmla="*/ 223202 h 290851"/>
              <a:gd name="connsiteX47" fmla="*/ 319255 w 539963"/>
              <a:gd name="connsiteY47" fmla="*/ 263545 h 290851"/>
              <a:gd name="connsiteX48" fmla="*/ 312883 w 539963"/>
              <a:gd name="connsiteY48" fmla="*/ 214013 h 290851"/>
              <a:gd name="connsiteX49" fmla="*/ 507428 w 539963"/>
              <a:gd name="connsiteY49" fmla="*/ 75938 h 290851"/>
              <a:gd name="connsiteX50" fmla="*/ 519076 w 539963"/>
              <a:gd name="connsiteY50" fmla="*/ 112864 h 2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9963" h="290851">
                <a:moveTo>
                  <a:pt x="539518" y="113560"/>
                </a:moveTo>
                <a:cubicBezTo>
                  <a:pt x="539518" y="113560"/>
                  <a:pt x="520791" y="55258"/>
                  <a:pt x="519917" y="54314"/>
                </a:cubicBezTo>
                <a:cubicBezTo>
                  <a:pt x="519031" y="52917"/>
                  <a:pt x="517580" y="52014"/>
                  <a:pt x="515996" y="51376"/>
                </a:cubicBezTo>
                <a:cubicBezTo>
                  <a:pt x="515996" y="51376"/>
                  <a:pt x="424810" y="17525"/>
                  <a:pt x="424810" y="17525"/>
                </a:cubicBezTo>
                <a:cubicBezTo>
                  <a:pt x="421919" y="16451"/>
                  <a:pt x="418661" y="16837"/>
                  <a:pt x="416090" y="18551"/>
                </a:cubicBezTo>
                <a:cubicBezTo>
                  <a:pt x="416090" y="18551"/>
                  <a:pt x="342009" y="68172"/>
                  <a:pt x="342009" y="68172"/>
                </a:cubicBezTo>
                <a:lnTo>
                  <a:pt x="333294" y="40552"/>
                </a:lnTo>
                <a:cubicBezTo>
                  <a:pt x="331970" y="37838"/>
                  <a:pt x="330106" y="35161"/>
                  <a:pt x="327011" y="34296"/>
                </a:cubicBezTo>
                <a:cubicBezTo>
                  <a:pt x="327011" y="34296"/>
                  <a:pt x="236241" y="599"/>
                  <a:pt x="236241" y="599"/>
                </a:cubicBezTo>
                <a:cubicBezTo>
                  <a:pt x="233359" y="-474"/>
                  <a:pt x="230102" y="-89"/>
                  <a:pt x="227522" y="1626"/>
                </a:cubicBezTo>
                <a:cubicBezTo>
                  <a:pt x="227522" y="1626"/>
                  <a:pt x="13999" y="144648"/>
                  <a:pt x="13999" y="144648"/>
                </a:cubicBezTo>
                <a:cubicBezTo>
                  <a:pt x="11937" y="146293"/>
                  <a:pt x="10290" y="148465"/>
                  <a:pt x="9856" y="151098"/>
                </a:cubicBezTo>
                <a:cubicBezTo>
                  <a:pt x="9856" y="151098"/>
                  <a:pt x="129" y="210397"/>
                  <a:pt x="129" y="210397"/>
                </a:cubicBezTo>
                <a:cubicBezTo>
                  <a:pt x="-577" y="214682"/>
                  <a:pt x="1664" y="218900"/>
                  <a:pt x="5600" y="220718"/>
                </a:cubicBezTo>
                <a:cubicBezTo>
                  <a:pt x="5600" y="220718"/>
                  <a:pt x="118843" y="272913"/>
                  <a:pt x="118843" y="272913"/>
                </a:cubicBezTo>
                <a:cubicBezTo>
                  <a:pt x="122104" y="274595"/>
                  <a:pt x="126008" y="274321"/>
                  <a:pt x="129018" y="272055"/>
                </a:cubicBezTo>
                <a:cubicBezTo>
                  <a:pt x="129018" y="272055"/>
                  <a:pt x="188752" y="227000"/>
                  <a:pt x="188752" y="227000"/>
                </a:cubicBezTo>
                <a:cubicBezTo>
                  <a:pt x="187899" y="231363"/>
                  <a:pt x="190130" y="235786"/>
                  <a:pt x="194179" y="237643"/>
                </a:cubicBezTo>
                <a:cubicBezTo>
                  <a:pt x="194179" y="237643"/>
                  <a:pt x="307766" y="289997"/>
                  <a:pt x="307766" y="289997"/>
                </a:cubicBezTo>
                <a:cubicBezTo>
                  <a:pt x="310989" y="291536"/>
                  <a:pt x="314756" y="290885"/>
                  <a:pt x="317615" y="288937"/>
                </a:cubicBezTo>
                <a:cubicBezTo>
                  <a:pt x="317615" y="288937"/>
                  <a:pt x="536128" y="124159"/>
                  <a:pt x="536128" y="124159"/>
                </a:cubicBezTo>
                <a:cubicBezTo>
                  <a:pt x="539386" y="121701"/>
                  <a:pt x="540743" y="117455"/>
                  <a:pt x="539518" y="113561"/>
                </a:cubicBezTo>
                <a:close/>
                <a:moveTo>
                  <a:pt x="422729" y="37322"/>
                </a:moveTo>
                <a:lnTo>
                  <a:pt x="492190" y="63106"/>
                </a:lnTo>
                <a:lnTo>
                  <a:pt x="301376" y="198530"/>
                </a:lnTo>
                <a:lnTo>
                  <a:pt x="228157" y="167651"/>
                </a:lnTo>
                <a:close/>
                <a:moveTo>
                  <a:pt x="234160" y="20396"/>
                </a:moveTo>
                <a:lnTo>
                  <a:pt x="303604" y="46175"/>
                </a:lnTo>
                <a:lnTo>
                  <a:pt x="112852" y="181624"/>
                </a:lnTo>
                <a:lnTo>
                  <a:pt x="39588" y="150725"/>
                </a:lnTo>
                <a:close/>
                <a:moveTo>
                  <a:pt x="20346" y="206278"/>
                </a:moveTo>
                <a:lnTo>
                  <a:pt x="26900" y="166306"/>
                </a:lnTo>
                <a:lnTo>
                  <a:pt x="105149" y="199304"/>
                </a:lnTo>
                <a:lnTo>
                  <a:pt x="111448" y="248265"/>
                </a:lnTo>
                <a:close/>
                <a:moveTo>
                  <a:pt x="130681" y="246641"/>
                </a:moveTo>
                <a:lnTo>
                  <a:pt x="124320" y="197136"/>
                </a:lnTo>
                <a:lnTo>
                  <a:pt x="318887" y="58979"/>
                </a:lnTo>
                <a:lnTo>
                  <a:pt x="325312" y="79357"/>
                </a:lnTo>
                <a:lnTo>
                  <a:pt x="202569" y="161573"/>
                </a:lnTo>
                <a:cubicBezTo>
                  <a:pt x="200502" y="163221"/>
                  <a:pt x="198862" y="165397"/>
                  <a:pt x="198416" y="168029"/>
                </a:cubicBezTo>
                <a:cubicBezTo>
                  <a:pt x="198416" y="168029"/>
                  <a:pt x="193270" y="199433"/>
                  <a:pt x="193270" y="199433"/>
                </a:cubicBezTo>
                <a:lnTo>
                  <a:pt x="130681" y="246641"/>
                </a:lnTo>
                <a:close/>
                <a:moveTo>
                  <a:pt x="208925" y="223202"/>
                </a:moveTo>
                <a:lnTo>
                  <a:pt x="215469" y="183231"/>
                </a:lnTo>
                <a:lnTo>
                  <a:pt x="293727" y="216230"/>
                </a:lnTo>
                <a:lnTo>
                  <a:pt x="300017" y="265189"/>
                </a:lnTo>
                <a:lnTo>
                  <a:pt x="208925" y="223202"/>
                </a:lnTo>
                <a:close/>
                <a:moveTo>
                  <a:pt x="319255" y="263545"/>
                </a:moveTo>
                <a:lnTo>
                  <a:pt x="312883" y="214013"/>
                </a:lnTo>
                <a:lnTo>
                  <a:pt x="507428" y="75938"/>
                </a:lnTo>
                <a:lnTo>
                  <a:pt x="519076" y="112864"/>
                </a:lnTo>
                <a:close/>
              </a:path>
            </a:pathLst>
          </a:cu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Tree>
    <p:extLst>
      <p:ext uri="{BB962C8B-B14F-4D97-AF65-F5344CB8AC3E}">
        <p14:creationId xmlns:p14="http://schemas.microsoft.com/office/powerpoint/2010/main" val="4239413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3ABF5-C2F7-C1EF-13E0-801534CACCA0}"/>
            </a:ext>
          </a:extLst>
        </p:cNvPr>
        <p:cNvGrpSpPr/>
        <p:nvPr/>
      </p:nvGrpSpPr>
      <p:grpSpPr>
        <a:xfrm>
          <a:off x="0" y="0"/>
          <a:ext cx="0" cy="0"/>
          <a:chOff x="0" y="0"/>
          <a:chExt cx="0" cy="0"/>
        </a:xfrm>
      </p:grpSpPr>
      <p:pic>
        <p:nvPicPr>
          <p:cNvPr id="17" name="Graphic 16">
            <a:extLst>
              <a:ext uri="{FF2B5EF4-FFF2-40B4-BE49-F238E27FC236}">
                <a16:creationId xmlns:a16="http://schemas.microsoft.com/office/drawing/2014/main" id="{72D8B30D-E6B2-F203-6020-1A277DA463B9}"/>
              </a:ext>
            </a:extLst>
          </p:cNvPr>
          <p:cNvPicPr>
            <a:picLocks noChangeAspect="1"/>
          </p:cNvPicPr>
          <p:nvPr/>
        </p:nvPicPr>
        <p:blipFill>
          <a:blip r:embed="rId3">
            <a:extLst>
              <a:ext uri="{96DAC541-7B7A-43D3-8B79-37D633B846F1}">
                <asvg:svgBlip xmlns:asvg="http://schemas.microsoft.com/office/drawing/2016/SVG/main" r:embed="rId4"/>
              </a:ext>
            </a:extLst>
          </a:blip>
          <a:srcRect r="22860"/>
          <a:stretch>
            <a:fillRect/>
          </a:stretch>
        </p:blipFill>
        <p:spPr>
          <a:xfrm rot="5400000">
            <a:off x="1564513" y="2046777"/>
            <a:ext cx="2688254" cy="6934199"/>
          </a:xfrm>
          <a:prstGeom prst="rect">
            <a:avLst/>
          </a:prstGeom>
        </p:spPr>
      </p:pic>
      <p:pic>
        <p:nvPicPr>
          <p:cNvPr id="2" name="Picture 1" descr="A white cylinder on a black background&#10;&#10;AI-generated content may be incorrect.">
            <a:extLst>
              <a:ext uri="{FF2B5EF4-FFF2-40B4-BE49-F238E27FC236}">
                <a16:creationId xmlns:a16="http://schemas.microsoft.com/office/drawing/2014/main" id="{6C44B3FA-9574-54FF-6497-C75BDE62002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86686" y="4388606"/>
            <a:ext cx="2559190" cy="2546387"/>
          </a:xfrm>
          <a:prstGeom prst="rect">
            <a:avLst/>
          </a:prstGeom>
        </p:spPr>
      </p:pic>
      <p:sp>
        <p:nvSpPr>
          <p:cNvPr id="11" name="Title 1">
            <a:extLst>
              <a:ext uri="{FF2B5EF4-FFF2-40B4-BE49-F238E27FC236}">
                <a16:creationId xmlns:a16="http://schemas.microsoft.com/office/drawing/2014/main" id="{04D26ACD-50FE-20F2-7E97-0D304A822EAE}"/>
              </a:ext>
            </a:extLst>
          </p:cNvPr>
          <p:cNvSpPr txBox="1">
            <a:spLocks/>
          </p:cNvSpPr>
          <p:nvPr/>
        </p:nvSpPr>
        <p:spPr>
          <a:xfrm>
            <a:off x="187801" y="1508838"/>
            <a:ext cx="4258075" cy="89627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16365E"/>
                </a:solidFill>
                <a:latin typeface="Hanken Grotesk Black" pitchFamily="2" charset="77"/>
                <a:ea typeface="Hanken Grotesk Bold" pitchFamily="34" charset="-122"/>
              </a:rPr>
              <a:t>Global Portfolio </a:t>
            </a:r>
            <a:br>
              <a:rPr lang="en-US" sz="3200" b="1" dirty="0">
                <a:solidFill>
                  <a:srgbClr val="16365E"/>
                </a:solidFill>
                <a:latin typeface="Hanken Grotesk Black" pitchFamily="2" charset="77"/>
                <a:ea typeface="Hanken Grotesk Bold" pitchFamily="34" charset="-122"/>
              </a:rPr>
            </a:br>
            <a:r>
              <a:rPr lang="en-US" sz="3200" b="1" dirty="0">
                <a:solidFill>
                  <a:srgbClr val="16365E"/>
                </a:solidFill>
                <a:latin typeface="Hanken Grotesk Black" pitchFamily="2" charset="77"/>
                <a:ea typeface="Hanken Grotesk Bold" pitchFamily="34" charset="-122"/>
              </a:rPr>
              <a:t>of Producing Mines</a:t>
            </a:r>
          </a:p>
        </p:txBody>
      </p:sp>
      <p:sp>
        <p:nvSpPr>
          <p:cNvPr id="20" name="Subtitle 2">
            <a:extLst>
              <a:ext uri="{FF2B5EF4-FFF2-40B4-BE49-F238E27FC236}">
                <a16:creationId xmlns:a16="http://schemas.microsoft.com/office/drawing/2014/main" id="{2EAE7DEF-C1E7-09AF-4D85-CEEC9FB3AFAE}"/>
              </a:ext>
            </a:extLst>
          </p:cNvPr>
          <p:cNvSpPr txBox="1">
            <a:spLocks/>
          </p:cNvSpPr>
          <p:nvPr/>
        </p:nvSpPr>
        <p:spPr>
          <a:xfrm>
            <a:off x="214480" y="1282052"/>
            <a:ext cx="4231396" cy="216982"/>
          </a:xfrm>
          <a:prstGeom prst="rect">
            <a:avLst/>
          </a:prstGeom>
        </p:spPr>
        <p:txBody>
          <a:bodyPr wrap="square">
            <a:spAutoFit/>
          </a:bodyPr>
          <a:lstStyle>
            <a:defPPr>
              <a:defRPr lang="en-US"/>
            </a:defPPr>
            <a:lvl1pPr indent="0">
              <a:lnSpc>
                <a:spcPct val="90000"/>
              </a:lnSpc>
              <a:spcBef>
                <a:spcPts val="1000"/>
              </a:spcBef>
              <a:buFont typeface="Arial" panose="020B0604020202020204" pitchFamily="34" charset="0"/>
              <a:buNone/>
              <a:defRPr sz="900" cap="all" spc="600">
                <a:solidFill>
                  <a:srgbClr val="6F6F6F"/>
                </a:solidFill>
                <a:latin typeface="Montserrat Medium" pitchFamily="2" charset="77"/>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Cornerstone Investments</a:t>
            </a:r>
          </a:p>
        </p:txBody>
      </p:sp>
      <p:pic>
        <p:nvPicPr>
          <p:cNvPr id="13" name="Picture 12" descr="A gold circle with a black background&#10;&#10;AI-generated content may be incorrect.">
            <a:extLst>
              <a:ext uri="{FF2B5EF4-FFF2-40B4-BE49-F238E27FC236}">
                <a16:creationId xmlns:a16="http://schemas.microsoft.com/office/drawing/2014/main" id="{AE1CFACF-03DA-BE86-3319-0BD6F036C0D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4480" y="4425233"/>
            <a:ext cx="2485558" cy="2473131"/>
          </a:xfrm>
          <a:prstGeom prst="rect">
            <a:avLst/>
          </a:prstGeom>
        </p:spPr>
      </p:pic>
      <p:sp>
        <p:nvSpPr>
          <p:cNvPr id="21" name="Freeform 20">
            <a:extLst>
              <a:ext uri="{FF2B5EF4-FFF2-40B4-BE49-F238E27FC236}">
                <a16:creationId xmlns:a16="http://schemas.microsoft.com/office/drawing/2014/main" id="{D154D9B3-C4AD-BE5F-78C6-C25E6480E9D3}"/>
              </a:ext>
            </a:extLst>
          </p:cNvPr>
          <p:cNvSpPr/>
          <p:nvPr/>
        </p:nvSpPr>
        <p:spPr>
          <a:xfrm>
            <a:off x="4883085" y="2950590"/>
            <a:ext cx="122548" cy="348791"/>
          </a:xfrm>
          <a:custGeom>
            <a:avLst/>
            <a:gdLst>
              <a:gd name="connsiteX0" fmla="*/ 122548 w 122548"/>
              <a:gd name="connsiteY0" fmla="*/ 348791 h 348791"/>
              <a:gd name="connsiteX1" fmla="*/ 0 w 122548"/>
              <a:gd name="connsiteY1" fmla="*/ 0 h 348791"/>
            </a:gdLst>
            <a:ahLst/>
            <a:cxnLst>
              <a:cxn ang="0">
                <a:pos x="connsiteX0" y="connsiteY0"/>
              </a:cxn>
              <a:cxn ang="0">
                <a:pos x="connsiteX1" y="connsiteY1"/>
              </a:cxn>
            </a:cxnLst>
            <a:rect l="l" t="t" r="r" b="b"/>
            <a:pathLst>
              <a:path w="122548" h="348791">
                <a:moveTo>
                  <a:pt x="122548" y="348791"/>
                </a:moveTo>
                <a:lnTo>
                  <a:pt x="0" y="0"/>
                </a:lnTo>
              </a:path>
            </a:pathLst>
          </a:custGeom>
          <a:noFill/>
          <a:ln>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a:extLst>
              <a:ext uri="{FF2B5EF4-FFF2-40B4-BE49-F238E27FC236}">
                <a16:creationId xmlns:a16="http://schemas.microsoft.com/office/drawing/2014/main" id="{2158EDCC-F49F-237F-0CAB-0E4664D22398}"/>
              </a:ext>
            </a:extLst>
          </p:cNvPr>
          <p:cNvSpPr/>
          <p:nvPr/>
        </p:nvSpPr>
        <p:spPr>
          <a:xfrm>
            <a:off x="4655769" y="2397967"/>
            <a:ext cx="1474443" cy="602540"/>
          </a:xfrm>
          <a:prstGeom prst="roundRect">
            <a:avLst>
              <a:gd name="adj" fmla="val 14078"/>
            </a:avLst>
          </a:prstGeom>
          <a:gradFill>
            <a:gsLst>
              <a:gs pos="0">
                <a:srgbClr val="052040"/>
              </a:gs>
              <a:gs pos="50000">
                <a:srgbClr val="0D2B4F"/>
              </a:gs>
              <a:gs pos="100000">
                <a:srgbClr val="1D467F"/>
              </a:gs>
            </a:gsLst>
            <a:lin ang="2700000" scaled="0"/>
          </a:gradFill>
          <a:ln w="9525" cap="flat">
            <a:solidFill>
              <a:srgbClr val="CAAB73"/>
            </a:solidFill>
            <a:prstDash val="solid"/>
            <a:miter/>
          </a:ln>
        </p:spPr>
        <p:txBody>
          <a:bodyPr rot="0" spcFirstLastPara="0" vert="horz" wrap="square" lIns="164592" tIns="45720" rIns="164592"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MY" sz="1600" b="1" dirty="0">
                <a:solidFill>
                  <a:schemeClr val="bg1"/>
                </a:solidFill>
                <a:latin typeface="Hanken Grotesk ExtraBold" pitchFamily="2" charset="77"/>
                <a:ea typeface="Open Sans SemiBold" panose="020B0706030804020204" pitchFamily="34" charset="0"/>
                <a:cs typeface="Open Sans SemiBold" panose="020B0706030804020204" pitchFamily="34" charset="0"/>
              </a:rPr>
              <a:t>Tahuehueto</a:t>
            </a:r>
          </a:p>
          <a:p>
            <a:r>
              <a:rPr lang="en-MY" sz="900" cap="all" spc="300" dirty="0">
                <a:solidFill>
                  <a:srgbClr val="E6C179"/>
                </a:solidFill>
                <a:latin typeface="Montserrat" pitchFamily="2" charset="77"/>
                <a:ea typeface="Open Sans" panose="020B0606030504020204" pitchFamily="34" charset="0"/>
                <a:cs typeface="Open Sans" panose="020B0606030504020204" pitchFamily="34" charset="0"/>
              </a:rPr>
              <a:t>MEXICO</a:t>
            </a:r>
          </a:p>
        </p:txBody>
      </p:sp>
      <p:sp>
        <p:nvSpPr>
          <p:cNvPr id="3" name="Oval 2">
            <a:extLst>
              <a:ext uri="{FF2B5EF4-FFF2-40B4-BE49-F238E27FC236}">
                <a16:creationId xmlns:a16="http://schemas.microsoft.com/office/drawing/2014/main" id="{CCD655AD-8E62-39C4-16AA-FEA8B71ADD8B}"/>
              </a:ext>
            </a:extLst>
          </p:cNvPr>
          <p:cNvSpPr/>
          <p:nvPr/>
        </p:nvSpPr>
        <p:spPr>
          <a:xfrm flipH="1">
            <a:off x="4914081" y="3212938"/>
            <a:ext cx="180000" cy="180000"/>
          </a:xfrm>
          <a:prstGeom prst="ellipse">
            <a:avLst/>
          </a:prstGeom>
          <a:solidFill>
            <a:srgbClr val="818D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en-MY"/>
          </a:p>
        </p:txBody>
      </p:sp>
      <p:sp>
        <p:nvSpPr>
          <p:cNvPr id="22" name="Freeform 21">
            <a:extLst>
              <a:ext uri="{FF2B5EF4-FFF2-40B4-BE49-F238E27FC236}">
                <a16:creationId xmlns:a16="http://schemas.microsoft.com/office/drawing/2014/main" id="{C79ADCB7-AF84-9E6D-666F-ADA344358227}"/>
              </a:ext>
            </a:extLst>
          </p:cNvPr>
          <p:cNvSpPr/>
          <p:nvPr/>
        </p:nvSpPr>
        <p:spPr>
          <a:xfrm>
            <a:off x="6174749" y="4930219"/>
            <a:ext cx="122548" cy="348791"/>
          </a:xfrm>
          <a:custGeom>
            <a:avLst/>
            <a:gdLst>
              <a:gd name="connsiteX0" fmla="*/ 122548 w 122548"/>
              <a:gd name="connsiteY0" fmla="*/ 348791 h 348791"/>
              <a:gd name="connsiteX1" fmla="*/ 0 w 122548"/>
              <a:gd name="connsiteY1" fmla="*/ 0 h 348791"/>
            </a:gdLst>
            <a:ahLst/>
            <a:cxnLst>
              <a:cxn ang="0">
                <a:pos x="connsiteX0" y="connsiteY0"/>
              </a:cxn>
              <a:cxn ang="0">
                <a:pos x="connsiteX1" y="connsiteY1"/>
              </a:cxn>
            </a:cxnLst>
            <a:rect l="l" t="t" r="r" b="b"/>
            <a:pathLst>
              <a:path w="122548" h="348791">
                <a:moveTo>
                  <a:pt x="122548" y="348791"/>
                </a:moveTo>
                <a:lnTo>
                  <a:pt x="0" y="0"/>
                </a:lnTo>
              </a:path>
            </a:pathLst>
          </a:custGeom>
          <a:noFill/>
          <a:ln>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85B2C47F-93CE-1FAF-EEE5-7F4C69D30AB4}"/>
              </a:ext>
            </a:extLst>
          </p:cNvPr>
          <p:cNvSpPr/>
          <p:nvPr/>
        </p:nvSpPr>
        <p:spPr>
          <a:xfrm>
            <a:off x="5785912" y="4353377"/>
            <a:ext cx="1865190" cy="602540"/>
          </a:xfrm>
          <a:prstGeom prst="roundRect">
            <a:avLst>
              <a:gd name="adj" fmla="val 14078"/>
            </a:avLst>
          </a:prstGeom>
          <a:gradFill>
            <a:gsLst>
              <a:gs pos="0">
                <a:srgbClr val="052040"/>
              </a:gs>
              <a:gs pos="50000">
                <a:srgbClr val="0D2B4F"/>
              </a:gs>
              <a:gs pos="100000">
                <a:srgbClr val="1D467F"/>
              </a:gs>
            </a:gsLst>
            <a:lin ang="2700000" scaled="0"/>
          </a:gradFill>
          <a:ln w="9525" cap="flat">
            <a:solidFill>
              <a:srgbClr val="CAAB73"/>
            </a:solidFill>
            <a:prstDash val="solid"/>
            <a:miter/>
          </a:ln>
        </p:spPr>
        <p:txBody>
          <a:bodyPr rot="0" spcFirstLastPara="0" vert="horz" wrap="square" lIns="164592" tIns="45720" rIns="164592"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MY" sz="1600" b="1" dirty="0">
                <a:solidFill>
                  <a:schemeClr val="bg1"/>
                </a:solidFill>
                <a:latin typeface="Hanken Grotesk ExtraBold" pitchFamily="2" charset="77"/>
                <a:ea typeface="Open Sans SemiBold" panose="020B0706030804020204" pitchFamily="34" charset="0"/>
                <a:cs typeface="Open Sans SemiBold" panose="020B0706030804020204" pitchFamily="34" charset="0"/>
              </a:rPr>
              <a:t>Sierra Antapite</a:t>
            </a:r>
          </a:p>
          <a:p>
            <a:r>
              <a:rPr lang="en-MY" sz="900" cap="all" spc="300" dirty="0">
                <a:solidFill>
                  <a:srgbClr val="E6C179"/>
                </a:solidFill>
                <a:latin typeface="Montserrat" pitchFamily="2" charset="77"/>
                <a:ea typeface="Open Sans" panose="020B0606030504020204" pitchFamily="34" charset="0"/>
                <a:cs typeface="Open Sans" panose="020B0606030504020204" pitchFamily="34" charset="0"/>
              </a:rPr>
              <a:t>Peru</a:t>
            </a:r>
          </a:p>
        </p:txBody>
      </p:sp>
      <p:sp>
        <p:nvSpPr>
          <p:cNvPr id="8" name="Oval 7">
            <a:extLst>
              <a:ext uri="{FF2B5EF4-FFF2-40B4-BE49-F238E27FC236}">
                <a16:creationId xmlns:a16="http://schemas.microsoft.com/office/drawing/2014/main" id="{D0A28E6B-FFF0-19B2-657E-B2A33EF1A732}"/>
              </a:ext>
            </a:extLst>
          </p:cNvPr>
          <p:cNvSpPr/>
          <p:nvPr/>
        </p:nvSpPr>
        <p:spPr>
          <a:xfrm flipH="1">
            <a:off x="6205553" y="5183140"/>
            <a:ext cx="180000" cy="180000"/>
          </a:xfrm>
          <a:prstGeom prst="ellipse">
            <a:avLst/>
          </a:prstGeom>
          <a:solidFill>
            <a:srgbClr val="818D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en-MY"/>
          </a:p>
        </p:txBody>
      </p:sp>
      <p:sp>
        <p:nvSpPr>
          <p:cNvPr id="23" name="Freeform 22">
            <a:extLst>
              <a:ext uri="{FF2B5EF4-FFF2-40B4-BE49-F238E27FC236}">
                <a16:creationId xmlns:a16="http://schemas.microsoft.com/office/drawing/2014/main" id="{B91F06C5-026D-6D55-8582-7E6EDE44C330}"/>
              </a:ext>
            </a:extLst>
          </p:cNvPr>
          <p:cNvSpPr/>
          <p:nvPr/>
        </p:nvSpPr>
        <p:spPr>
          <a:xfrm>
            <a:off x="9785023" y="5514680"/>
            <a:ext cx="339365" cy="339365"/>
          </a:xfrm>
          <a:custGeom>
            <a:avLst/>
            <a:gdLst>
              <a:gd name="connsiteX0" fmla="*/ 122548 w 122548"/>
              <a:gd name="connsiteY0" fmla="*/ 348791 h 348791"/>
              <a:gd name="connsiteX1" fmla="*/ 0 w 122548"/>
              <a:gd name="connsiteY1" fmla="*/ 0 h 348791"/>
            </a:gdLst>
            <a:ahLst/>
            <a:cxnLst>
              <a:cxn ang="0">
                <a:pos x="connsiteX0" y="connsiteY0"/>
              </a:cxn>
              <a:cxn ang="0">
                <a:pos x="connsiteX1" y="connsiteY1"/>
              </a:cxn>
            </a:cxnLst>
            <a:rect l="l" t="t" r="r" b="b"/>
            <a:pathLst>
              <a:path w="122548" h="348791">
                <a:moveTo>
                  <a:pt x="122548" y="348791"/>
                </a:moveTo>
                <a:lnTo>
                  <a:pt x="0" y="0"/>
                </a:lnTo>
              </a:path>
            </a:pathLst>
          </a:custGeom>
          <a:noFill/>
          <a:ln>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51A84ADB-7784-3E95-9111-B46DA9D534D4}"/>
              </a:ext>
            </a:extLst>
          </p:cNvPr>
          <p:cNvSpPr/>
          <p:nvPr/>
        </p:nvSpPr>
        <p:spPr>
          <a:xfrm>
            <a:off x="8395202" y="5012103"/>
            <a:ext cx="1763416" cy="602540"/>
          </a:xfrm>
          <a:prstGeom prst="roundRect">
            <a:avLst>
              <a:gd name="adj" fmla="val 14078"/>
            </a:avLst>
          </a:prstGeom>
          <a:gradFill>
            <a:gsLst>
              <a:gs pos="0">
                <a:srgbClr val="052040"/>
              </a:gs>
              <a:gs pos="50000">
                <a:srgbClr val="0D2B4F"/>
              </a:gs>
              <a:gs pos="100000">
                <a:srgbClr val="1D467F"/>
              </a:gs>
            </a:gsLst>
            <a:lin ang="2700000" scaled="0"/>
          </a:gradFill>
          <a:ln w="9525" cap="flat">
            <a:solidFill>
              <a:srgbClr val="CAAB73"/>
            </a:solidFill>
            <a:prstDash val="solid"/>
            <a:miter/>
          </a:ln>
        </p:spPr>
        <p:txBody>
          <a:bodyPr rot="0" spcFirstLastPara="0" vert="horz" wrap="square" lIns="164592" tIns="45720" rIns="164592"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MY" sz="1600" b="1" dirty="0">
                <a:solidFill>
                  <a:schemeClr val="bg1"/>
                </a:solidFill>
                <a:latin typeface="Hanken Grotesk ExtraBold" pitchFamily="2" charset="77"/>
                <a:ea typeface="Open Sans SemiBold" panose="020B0706030804020204" pitchFamily="34" charset="0"/>
                <a:cs typeface="Open Sans SemiBold" panose="020B0706030804020204" pitchFamily="34" charset="0"/>
              </a:rPr>
              <a:t>Galaxy</a:t>
            </a:r>
          </a:p>
          <a:p>
            <a:r>
              <a:rPr lang="en-MY" sz="900" cap="all" spc="300" dirty="0">
                <a:solidFill>
                  <a:srgbClr val="E6C179"/>
                </a:solidFill>
                <a:latin typeface="Montserrat" pitchFamily="2" charset="77"/>
                <a:ea typeface="Open Sans" panose="020B0606030504020204" pitchFamily="34" charset="0"/>
                <a:cs typeface="Open Sans" panose="020B0606030504020204" pitchFamily="34" charset="0"/>
              </a:rPr>
              <a:t>SOUTH AFRICA</a:t>
            </a:r>
          </a:p>
        </p:txBody>
      </p:sp>
      <p:sp>
        <p:nvSpPr>
          <p:cNvPr id="10" name="Oval 9">
            <a:extLst>
              <a:ext uri="{FF2B5EF4-FFF2-40B4-BE49-F238E27FC236}">
                <a16:creationId xmlns:a16="http://schemas.microsoft.com/office/drawing/2014/main" id="{71F48EC6-0FD2-03E4-45D1-B5C5FC2285AC}"/>
              </a:ext>
            </a:extLst>
          </p:cNvPr>
          <p:cNvSpPr/>
          <p:nvPr/>
        </p:nvSpPr>
        <p:spPr>
          <a:xfrm flipH="1">
            <a:off x="10004555" y="5758175"/>
            <a:ext cx="180000" cy="180000"/>
          </a:xfrm>
          <a:prstGeom prst="ellipse">
            <a:avLst/>
          </a:prstGeom>
          <a:solidFill>
            <a:srgbClr val="818D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en-MY"/>
          </a:p>
        </p:txBody>
      </p:sp>
      <p:sp>
        <p:nvSpPr>
          <p:cNvPr id="24" name="Freeform 23">
            <a:extLst>
              <a:ext uri="{FF2B5EF4-FFF2-40B4-BE49-F238E27FC236}">
                <a16:creationId xmlns:a16="http://schemas.microsoft.com/office/drawing/2014/main" id="{55C336E1-0CA5-1D3E-9B71-C6C29E51294C}"/>
              </a:ext>
            </a:extLst>
          </p:cNvPr>
          <p:cNvSpPr/>
          <p:nvPr/>
        </p:nvSpPr>
        <p:spPr>
          <a:xfrm flipV="1">
            <a:off x="10416619" y="5004389"/>
            <a:ext cx="254523" cy="387743"/>
          </a:xfrm>
          <a:custGeom>
            <a:avLst/>
            <a:gdLst>
              <a:gd name="connsiteX0" fmla="*/ 122548 w 122548"/>
              <a:gd name="connsiteY0" fmla="*/ 348791 h 348791"/>
              <a:gd name="connsiteX1" fmla="*/ 0 w 122548"/>
              <a:gd name="connsiteY1" fmla="*/ 0 h 348791"/>
            </a:gdLst>
            <a:ahLst/>
            <a:cxnLst>
              <a:cxn ang="0">
                <a:pos x="connsiteX0" y="connsiteY0"/>
              </a:cxn>
              <a:cxn ang="0">
                <a:pos x="connsiteX1" y="connsiteY1"/>
              </a:cxn>
            </a:cxnLst>
            <a:rect l="l" t="t" r="r" b="b"/>
            <a:pathLst>
              <a:path w="122548" h="348791">
                <a:moveTo>
                  <a:pt x="122548" y="348791"/>
                </a:moveTo>
                <a:lnTo>
                  <a:pt x="0" y="0"/>
                </a:lnTo>
              </a:path>
            </a:pathLst>
          </a:custGeom>
          <a:noFill/>
          <a:ln>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47E3BE86-E396-56F8-53B1-06E3CAF0A3DA}"/>
              </a:ext>
            </a:extLst>
          </p:cNvPr>
          <p:cNvSpPr/>
          <p:nvPr/>
        </p:nvSpPr>
        <p:spPr>
          <a:xfrm>
            <a:off x="10184554" y="4401850"/>
            <a:ext cx="1664909" cy="602540"/>
          </a:xfrm>
          <a:prstGeom prst="roundRect">
            <a:avLst>
              <a:gd name="adj" fmla="val 14078"/>
            </a:avLst>
          </a:prstGeom>
          <a:gradFill>
            <a:gsLst>
              <a:gs pos="0">
                <a:srgbClr val="052040"/>
              </a:gs>
              <a:gs pos="50000">
                <a:srgbClr val="0D2B4F"/>
              </a:gs>
              <a:gs pos="100000">
                <a:srgbClr val="1D467F"/>
              </a:gs>
            </a:gsLst>
            <a:lin ang="2700000" scaled="0"/>
          </a:gradFill>
          <a:ln w="9525" cap="flat">
            <a:solidFill>
              <a:srgbClr val="CAAB73"/>
            </a:solidFill>
            <a:prstDash val="solid"/>
            <a:miter/>
          </a:ln>
        </p:spPr>
        <p:txBody>
          <a:bodyPr rot="0" spcFirstLastPara="0" vert="horz" wrap="square" lIns="164592" tIns="45720" rIns="164592"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MY" sz="1600" b="1" dirty="0">
                <a:solidFill>
                  <a:schemeClr val="bg1"/>
                </a:solidFill>
                <a:latin typeface="Hanken Grotesk ExtraBold" pitchFamily="2" charset="77"/>
                <a:ea typeface="Open Sans SemiBold" panose="020B0706030804020204" pitchFamily="34" charset="0"/>
                <a:cs typeface="Open Sans SemiBold" panose="020B0706030804020204" pitchFamily="34" charset="0"/>
              </a:rPr>
              <a:t>Manica</a:t>
            </a:r>
          </a:p>
          <a:p>
            <a:r>
              <a:rPr lang="en-MY" sz="900" cap="all" spc="300" dirty="0">
                <a:solidFill>
                  <a:srgbClr val="E6C179"/>
                </a:solidFill>
                <a:latin typeface="Montserrat" pitchFamily="2" charset="77"/>
                <a:ea typeface="Open Sans" panose="020B0606030504020204" pitchFamily="34" charset="0"/>
                <a:cs typeface="Open Sans" panose="020B0606030504020204" pitchFamily="34" charset="0"/>
              </a:rPr>
              <a:t>MOZAMBIQUE</a:t>
            </a:r>
          </a:p>
        </p:txBody>
      </p:sp>
      <p:sp>
        <p:nvSpPr>
          <p:cNvPr id="9" name="Oval 8">
            <a:extLst>
              <a:ext uri="{FF2B5EF4-FFF2-40B4-BE49-F238E27FC236}">
                <a16:creationId xmlns:a16="http://schemas.microsoft.com/office/drawing/2014/main" id="{86E60C04-83E1-3FE0-72EA-27CDE0C582BF}"/>
              </a:ext>
            </a:extLst>
          </p:cNvPr>
          <p:cNvSpPr/>
          <p:nvPr/>
        </p:nvSpPr>
        <p:spPr>
          <a:xfrm flipH="1">
            <a:off x="10325067" y="5324542"/>
            <a:ext cx="180000" cy="180000"/>
          </a:xfrm>
          <a:prstGeom prst="ellipse">
            <a:avLst/>
          </a:prstGeom>
          <a:solidFill>
            <a:srgbClr val="818D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en-MY"/>
          </a:p>
        </p:txBody>
      </p:sp>
      <p:pic>
        <p:nvPicPr>
          <p:cNvPr id="25" name="Graphic 24">
            <a:extLst>
              <a:ext uri="{FF2B5EF4-FFF2-40B4-BE49-F238E27FC236}">
                <a16:creationId xmlns:a16="http://schemas.microsoft.com/office/drawing/2014/main" id="{16DC70CD-04BC-F6A6-93CC-B28E8B5BB8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9143" y="-3346391"/>
            <a:ext cx="3159702" cy="2205534"/>
          </a:xfrm>
          <a:prstGeom prst="rect">
            <a:avLst/>
          </a:prstGeom>
        </p:spPr>
      </p:pic>
      <p:sp>
        <p:nvSpPr>
          <p:cNvPr id="26" name="TextBox 25">
            <a:extLst>
              <a:ext uri="{FF2B5EF4-FFF2-40B4-BE49-F238E27FC236}">
                <a16:creationId xmlns:a16="http://schemas.microsoft.com/office/drawing/2014/main" id="{D7EDBA9C-737D-4253-7717-6648474E1D82}"/>
              </a:ext>
            </a:extLst>
          </p:cNvPr>
          <p:cNvSpPr txBox="1"/>
          <p:nvPr/>
        </p:nvSpPr>
        <p:spPr>
          <a:xfrm>
            <a:off x="1428077" y="-960779"/>
            <a:ext cx="2553508" cy="735586"/>
          </a:xfrm>
          <a:prstGeom prst="rect">
            <a:avLst/>
          </a:prstGeom>
          <a:noFill/>
        </p:spPr>
        <p:txBody>
          <a:bodyPr wrap="square">
            <a:spAutoFit/>
          </a:bodyPr>
          <a:lstStyle/>
          <a:p>
            <a:pPr>
              <a:lnSpc>
                <a:spcPct val="114000"/>
              </a:lnSpc>
              <a:spcBef>
                <a:spcPts val="600"/>
              </a:spcBef>
            </a:pPr>
            <a:r>
              <a:rPr lang="en-US" sz="2000" b="1" dirty="0">
                <a:solidFill>
                  <a:srgbClr val="CDA869"/>
                </a:solidFill>
                <a:latin typeface="Hanken Grotesk ExtraBold" pitchFamily="2" charset="77"/>
              </a:rPr>
              <a:t>Option 2</a:t>
            </a:r>
          </a:p>
          <a:p>
            <a:pPr>
              <a:spcBef>
                <a:spcPts val="600"/>
              </a:spcBef>
            </a:pPr>
            <a:r>
              <a:rPr lang="en-US" sz="1400" dirty="0">
                <a:solidFill>
                  <a:schemeClr val="bg1"/>
                </a:solidFill>
                <a:latin typeface="Montserrat" pitchFamily="2" charset="77"/>
              </a:rPr>
              <a:t>Body text</a:t>
            </a:r>
          </a:p>
        </p:txBody>
      </p:sp>
      <p:pic>
        <p:nvPicPr>
          <p:cNvPr id="27" name="Graphic 26">
            <a:extLst>
              <a:ext uri="{FF2B5EF4-FFF2-40B4-BE49-F238E27FC236}">
                <a16:creationId xmlns:a16="http://schemas.microsoft.com/office/drawing/2014/main" id="{C53D1EDF-FE3D-5403-021C-B6012DCB17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1023" y="-1018734"/>
            <a:ext cx="617101" cy="617101"/>
          </a:xfrm>
          <a:prstGeom prst="rect">
            <a:avLst/>
          </a:prstGeom>
        </p:spPr>
      </p:pic>
      <p:sp>
        <p:nvSpPr>
          <p:cNvPr id="28" name="Rectangle 27">
            <a:extLst>
              <a:ext uri="{FF2B5EF4-FFF2-40B4-BE49-F238E27FC236}">
                <a16:creationId xmlns:a16="http://schemas.microsoft.com/office/drawing/2014/main" id="{1091BAD5-B629-F8AE-051F-39B96FB43F29}"/>
              </a:ext>
            </a:extLst>
          </p:cNvPr>
          <p:cNvSpPr/>
          <p:nvPr/>
        </p:nvSpPr>
        <p:spPr>
          <a:xfrm>
            <a:off x="0" y="-846028"/>
            <a:ext cx="502361" cy="485147"/>
          </a:xfrm>
          <a:prstGeom prst="rect">
            <a:avLst/>
          </a:prstGeom>
          <a:solidFill>
            <a:srgbClr val="CDA969"/>
          </a:solidFill>
          <a:ln w="9525"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a:extLst>
              <a:ext uri="{FF2B5EF4-FFF2-40B4-BE49-F238E27FC236}">
                <a16:creationId xmlns:a16="http://schemas.microsoft.com/office/drawing/2014/main" id="{CB779C48-280B-1CAE-58E9-131F9D9C9C5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8651" y="-3195478"/>
            <a:ext cx="3740291" cy="1805657"/>
          </a:xfrm>
          <a:prstGeom prst="rect">
            <a:avLst/>
          </a:prstGeom>
        </p:spPr>
      </p:pic>
      <p:sp>
        <p:nvSpPr>
          <p:cNvPr id="30" name="TextBox 29">
            <a:extLst>
              <a:ext uri="{FF2B5EF4-FFF2-40B4-BE49-F238E27FC236}">
                <a16:creationId xmlns:a16="http://schemas.microsoft.com/office/drawing/2014/main" id="{EF9C53FE-7D95-4BEA-9572-4F09FAA67D28}"/>
              </a:ext>
            </a:extLst>
          </p:cNvPr>
          <p:cNvSpPr txBox="1"/>
          <p:nvPr/>
        </p:nvSpPr>
        <p:spPr>
          <a:xfrm>
            <a:off x="81121" y="-3041966"/>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16365E"/>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pic>
        <p:nvPicPr>
          <p:cNvPr id="31" name="Graphic 30">
            <a:extLst>
              <a:ext uri="{FF2B5EF4-FFF2-40B4-BE49-F238E27FC236}">
                <a16:creationId xmlns:a16="http://schemas.microsoft.com/office/drawing/2014/main" id="{1D36A4FC-0E6B-2B12-47F0-2E0A054970E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684158" y="-3195478"/>
            <a:ext cx="3740291" cy="1805657"/>
          </a:xfrm>
          <a:prstGeom prst="rect">
            <a:avLst/>
          </a:prstGeom>
        </p:spPr>
      </p:pic>
      <p:sp>
        <p:nvSpPr>
          <p:cNvPr id="32" name="TextBox 31">
            <a:extLst>
              <a:ext uri="{FF2B5EF4-FFF2-40B4-BE49-F238E27FC236}">
                <a16:creationId xmlns:a16="http://schemas.microsoft.com/office/drawing/2014/main" id="{FEE65ACC-3255-8508-22EB-D2C651274600}"/>
              </a:ext>
            </a:extLst>
          </p:cNvPr>
          <p:cNvSpPr txBox="1"/>
          <p:nvPr/>
        </p:nvSpPr>
        <p:spPr>
          <a:xfrm>
            <a:off x="3935599" y="-3041966"/>
            <a:ext cx="2852108" cy="1166473"/>
          </a:xfrm>
          <a:prstGeom prst="rect">
            <a:avLst/>
          </a:prstGeom>
          <a:noFill/>
        </p:spPr>
        <p:txBody>
          <a:bodyPr wrap="square">
            <a:spAutoFit/>
          </a:bodyPr>
          <a:lstStyle/>
          <a:p>
            <a:pPr>
              <a:lnSpc>
                <a:spcPct val="114000"/>
              </a:lnSpc>
              <a:spcBef>
                <a:spcPts val="600"/>
              </a:spcBef>
              <a:spcAft>
                <a:spcPts val="600"/>
              </a:spcAft>
              <a:buClr>
                <a:srgbClr val="CAAB73"/>
              </a:buClr>
            </a:pPr>
            <a:r>
              <a:rPr lang="en-MY" sz="2000" b="1" dirty="0">
                <a:solidFill>
                  <a:srgbClr val="CDA969"/>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sp>
        <p:nvSpPr>
          <p:cNvPr id="33" name="TextBox 32">
            <a:extLst>
              <a:ext uri="{FF2B5EF4-FFF2-40B4-BE49-F238E27FC236}">
                <a16:creationId xmlns:a16="http://schemas.microsoft.com/office/drawing/2014/main" id="{ACAAFDEE-3829-8302-9E4F-92DF9B627751}"/>
              </a:ext>
            </a:extLst>
          </p:cNvPr>
          <p:cNvSpPr txBox="1"/>
          <p:nvPr/>
        </p:nvSpPr>
        <p:spPr>
          <a:xfrm>
            <a:off x="8019955" y="-2785113"/>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CDA969"/>
                </a:solidFill>
                <a:latin typeface="Hanken Grotesk ExtraBold" pitchFamily="2" charset="77"/>
              </a:rPr>
              <a:t>100% Gold &amp; Silver</a:t>
            </a:r>
          </a:p>
          <a:p>
            <a:pPr>
              <a:spcAft>
                <a:spcPts val="600"/>
              </a:spcAft>
            </a:pPr>
            <a:r>
              <a:rPr lang="en-US" sz="1400" dirty="0">
                <a:solidFill>
                  <a:schemeClr val="bg1"/>
                </a:solidFill>
                <a:latin typeface="Montserrat" pitchFamily="2" charset="77"/>
              </a:rPr>
              <a:t>Pure gold &amp; silver revenue from royalties and streaming investments</a:t>
            </a:r>
          </a:p>
        </p:txBody>
      </p:sp>
      <p:sp>
        <p:nvSpPr>
          <p:cNvPr id="34" name="Rectangle 33">
            <a:extLst>
              <a:ext uri="{FF2B5EF4-FFF2-40B4-BE49-F238E27FC236}">
                <a16:creationId xmlns:a16="http://schemas.microsoft.com/office/drawing/2014/main" id="{87597055-9BEC-7A2C-0F19-C83C75F7A010}"/>
              </a:ext>
            </a:extLst>
          </p:cNvPr>
          <p:cNvSpPr/>
          <p:nvPr/>
        </p:nvSpPr>
        <p:spPr>
          <a:xfrm>
            <a:off x="4186377" y="-4186224"/>
            <a:ext cx="565079" cy="565079"/>
          </a:xfrm>
          <a:prstGeom prst="rect">
            <a:avLst/>
          </a:pr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648"/>
          </a:p>
        </p:txBody>
      </p:sp>
      <p:sp>
        <p:nvSpPr>
          <p:cNvPr id="35" name="TextBox 34">
            <a:extLst>
              <a:ext uri="{FF2B5EF4-FFF2-40B4-BE49-F238E27FC236}">
                <a16:creationId xmlns:a16="http://schemas.microsoft.com/office/drawing/2014/main" id="{BBAE294D-CD31-9A8C-98F3-48009451E5F8}"/>
              </a:ext>
            </a:extLst>
          </p:cNvPr>
          <p:cNvSpPr txBox="1"/>
          <p:nvPr/>
        </p:nvSpPr>
        <p:spPr>
          <a:xfrm>
            <a:off x="5619034" y="-4273700"/>
            <a:ext cx="2553508" cy="735586"/>
          </a:xfrm>
          <a:prstGeom prst="rect">
            <a:avLst/>
          </a:prstGeom>
          <a:noFill/>
        </p:spPr>
        <p:txBody>
          <a:bodyPr wrap="square">
            <a:spAutoFit/>
          </a:bodyPr>
          <a:lstStyle/>
          <a:p>
            <a:pPr>
              <a:lnSpc>
                <a:spcPct val="114000"/>
              </a:lnSpc>
              <a:spcBef>
                <a:spcPts val="600"/>
              </a:spcBef>
            </a:pPr>
            <a:r>
              <a:rPr lang="en-US" sz="2000" b="1" dirty="0">
                <a:gradFill>
                  <a:gsLst>
                    <a:gs pos="50000">
                      <a:srgbClr val="F2DC84"/>
                    </a:gs>
                    <a:gs pos="0">
                      <a:srgbClr val="D0AE61"/>
                    </a:gs>
                    <a:gs pos="100000">
                      <a:srgbClr val="B58934"/>
                    </a:gs>
                  </a:gsLst>
                  <a:lin ang="2700000" scaled="1"/>
                </a:gradFill>
                <a:latin typeface="Hanken Grotesk ExtraBold" pitchFamily="2" charset="77"/>
              </a:rPr>
              <a:t>Option 6</a:t>
            </a:r>
          </a:p>
          <a:p>
            <a:pPr>
              <a:spcBef>
                <a:spcPts val="600"/>
              </a:spcBef>
            </a:pPr>
            <a:r>
              <a:rPr lang="en-US" sz="1400" dirty="0">
                <a:solidFill>
                  <a:schemeClr val="bg1"/>
                </a:solidFill>
                <a:latin typeface="Montserrat" pitchFamily="2" charset="77"/>
              </a:rPr>
              <a:t>Body text</a:t>
            </a:r>
          </a:p>
        </p:txBody>
      </p:sp>
      <p:sp>
        <p:nvSpPr>
          <p:cNvPr id="36" name="Graphic 15">
            <a:extLst>
              <a:ext uri="{FF2B5EF4-FFF2-40B4-BE49-F238E27FC236}">
                <a16:creationId xmlns:a16="http://schemas.microsoft.com/office/drawing/2014/main" id="{9BE0B133-B8C2-766A-062F-F56A98D26CFD}"/>
              </a:ext>
            </a:extLst>
          </p:cNvPr>
          <p:cNvSpPr/>
          <p:nvPr/>
        </p:nvSpPr>
        <p:spPr>
          <a:xfrm>
            <a:off x="4970551" y="-4096887"/>
            <a:ext cx="539963" cy="290851"/>
          </a:xfrm>
          <a:custGeom>
            <a:avLst/>
            <a:gdLst>
              <a:gd name="connsiteX0" fmla="*/ 539518 w 539963"/>
              <a:gd name="connsiteY0" fmla="*/ 113560 h 290851"/>
              <a:gd name="connsiteX1" fmla="*/ 519917 w 539963"/>
              <a:gd name="connsiteY1" fmla="*/ 54314 h 290851"/>
              <a:gd name="connsiteX2" fmla="*/ 515996 w 539963"/>
              <a:gd name="connsiteY2" fmla="*/ 51376 h 290851"/>
              <a:gd name="connsiteX3" fmla="*/ 424810 w 539963"/>
              <a:gd name="connsiteY3" fmla="*/ 17525 h 290851"/>
              <a:gd name="connsiteX4" fmla="*/ 416090 w 539963"/>
              <a:gd name="connsiteY4" fmla="*/ 18551 h 290851"/>
              <a:gd name="connsiteX5" fmla="*/ 342009 w 539963"/>
              <a:gd name="connsiteY5" fmla="*/ 68172 h 290851"/>
              <a:gd name="connsiteX6" fmla="*/ 333294 w 539963"/>
              <a:gd name="connsiteY6" fmla="*/ 40552 h 290851"/>
              <a:gd name="connsiteX7" fmla="*/ 327011 w 539963"/>
              <a:gd name="connsiteY7" fmla="*/ 34296 h 290851"/>
              <a:gd name="connsiteX8" fmla="*/ 236241 w 539963"/>
              <a:gd name="connsiteY8" fmla="*/ 599 h 290851"/>
              <a:gd name="connsiteX9" fmla="*/ 227522 w 539963"/>
              <a:gd name="connsiteY9" fmla="*/ 1626 h 290851"/>
              <a:gd name="connsiteX10" fmla="*/ 13999 w 539963"/>
              <a:gd name="connsiteY10" fmla="*/ 144648 h 290851"/>
              <a:gd name="connsiteX11" fmla="*/ 9856 w 539963"/>
              <a:gd name="connsiteY11" fmla="*/ 151098 h 290851"/>
              <a:gd name="connsiteX12" fmla="*/ 129 w 539963"/>
              <a:gd name="connsiteY12" fmla="*/ 210397 h 290851"/>
              <a:gd name="connsiteX13" fmla="*/ 5600 w 539963"/>
              <a:gd name="connsiteY13" fmla="*/ 220718 h 290851"/>
              <a:gd name="connsiteX14" fmla="*/ 118843 w 539963"/>
              <a:gd name="connsiteY14" fmla="*/ 272913 h 290851"/>
              <a:gd name="connsiteX15" fmla="*/ 129018 w 539963"/>
              <a:gd name="connsiteY15" fmla="*/ 272055 h 290851"/>
              <a:gd name="connsiteX16" fmla="*/ 188752 w 539963"/>
              <a:gd name="connsiteY16" fmla="*/ 227000 h 290851"/>
              <a:gd name="connsiteX17" fmla="*/ 194179 w 539963"/>
              <a:gd name="connsiteY17" fmla="*/ 237643 h 290851"/>
              <a:gd name="connsiteX18" fmla="*/ 307766 w 539963"/>
              <a:gd name="connsiteY18" fmla="*/ 289997 h 290851"/>
              <a:gd name="connsiteX19" fmla="*/ 317615 w 539963"/>
              <a:gd name="connsiteY19" fmla="*/ 288937 h 290851"/>
              <a:gd name="connsiteX20" fmla="*/ 536128 w 539963"/>
              <a:gd name="connsiteY20" fmla="*/ 124159 h 290851"/>
              <a:gd name="connsiteX21" fmla="*/ 539518 w 539963"/>
              <a:gd name="connsiteY21" fmla="*/ 113561 h 290851"/>
              <a:gd name="connsiteX22" fmla="*/ 422729 w 539963"/>
              <a:gd name="connsiteY22" fmla="*/ 37322 h 290851"/>
              <a:gd name="connsiteX23" fmla="*/ 492190 w 539963"/>
              <a:gd name="connsiteY23" fmla="*/ 63106 h 290851"/>
              <a:gd name="connsiteX24" fmla="*/ 301376 w 539963"/>
              <a:gd name="connsiteY24" fmla="*/ 198530 h 290851"/>
              <a:gd name="connsiteX25" fmla="*/ 228157 w 539963"/>
              <a:gd name="connsiteY25" fmla="*/ 167651 h 290851"/>
              <a:gd name="connsiteX26" fmla="*/ 234160 w 539963"/>
              <a:gd name="connsiteY26" fmla="*/ 20396 h 290851"/>
              <a:gd name="connsiteX27" fmla="*/ 303604 w 539963"/>
              <a:gd name="connsiteY27" fmla="*/ 46175 h 290851"/>
              <a:gd name="connsiteX28" fmla="*/ 112852 w 539963"/>
              <a:gd name="connsiteY28" fmla="*/ 181624 h 290851"/>
              <a:gd name="connsiteX29" fmla="*/ 39588 w 539963"/>
              <a:gd name="connsiteY29" fmla="*/ 150725 h 290851"/>
              <a:gd name="connsiteX30" fmla="*/ 20346 w 539963"/>
              <a:gd name="connsiteY30" fmla="*/ 206278 h 290851"/>
              <a:gd name="connsiteX31" fmla="*/ 26900 w 539963"/>
              <a:gd name="connsiteY31" fmla="*/ 166306 h 290851"/>
              <a:gd name="connsiteX32" fmla="*/ 105149 w 539963"/>
              <a:gd name="connsiteY32" fmla="*/ 199304 h 290851"/>
              <a:gd name="connsiteX33" fmla="*/ 111448 w 539963"/>
              <a:gd name="connsiteY33" fmla="*/ 248265 h 290851"/>
              <a:gd name="connsiteX34" fmla="*/ 130681 w 539963"/>
              <a:gd name="connsiteY34" fmla="*/ 246641 h 290851"/>
              <a:gd name="connsiteX35" fmla="*/ 124320 w 539963"/>
              <a:gd name="connsiteY35" fmla="*/ 197136 h 290851"/>
              <a:gd name="connsiteX36" fmla="*/ 318887 w 539963"/>
              <a:gd name="connsiteY36" fmla="*/ 58979 h 290851"/>
              <a:gd name="connsiteX37" fmla="*/ 325312 w 539963"/>
              <a:gd name="connsiteY37" fmla="*/ 79357 h 290851"/>
              <a:gd name="connsiteX38" fmla="*/ 202569 w 539963"/>
              <a:gd name="connsiteY38" fmla="*/ 161573 h 290851"/>
              <a:gd name="connsiteX39" fmla="*/ 198416 w 539963"/>
              <a:gd name="connsiteY39" fmla="*/ 168029 h 290851"/>
              <a:gd name="connsiteX40" fmla="*/ 193270 w 539963"/>
              <a:gd name="connsiteY40" fmla="*/ 199433 h 290851"/>
              <a:gd name="connsiteX41" fmla="*/ 130681 w 539963"/>
              <a:gd name="connsiteY41" fmla="*/ 246641 h 290851"/>
              <a:gd name="connsiteX42" fmla="*/ 208925 w 539963"/>
              <a:gd name="connsiteY42" fmla="*/ 223202 h 290851"/>
              <a:gd name="connsiteX43" fmla="*/ 215469 w 539963"/>
              <a:gd name="connsiteY43" fmla="*/ 183231 h 290851"/>
              <a:gd name="connsiteX44" fmla="*/ 293727 w 539963"/>
              <a:gd name="connsiteY44" fmla="*/ 216230 h 290851"/>
              <a:gd name="connsiteX45" fmla="*/ 300017 w 539963"/>
              <a:gd name="connsiteY45" fmla="*/ 265189 h 290851"/>
              <a:gd name="connsiteX46" fmla="*/ 208925 w 539963"/>
              <a:gd name="connsiteY46" fmla="*/ 223202 h 290851"/>
              <a:gd name="connsiteX47" fmla="*/ 319255 w 539963"/>
              <a:gd name="connsiteY47" fmla="*/ 263545 h 290851"/>
              <a:gd name="connsiteX48" fmla="*/ 312883 w 539963"/>
              <a:gd name="connsiteY48" fmla="*/ 214013 h 290851"/>
              <a:gd name="connsiteX49" fmla="*/ 507428 w 539963"/>
              <a:gd name="connsiteY49" fmla="*/ 75938 h 290851"/>
              <a:gd name="connsiteX50" fmla="*/ 519076 w 539963"/>
              <a:gd name="connsiteY50" fmla="*/ 112864 h 2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9963" h="290851">
                <a:moveTo>
                  <a:pt x="539518" y="113560"/>
                </a:moveTo>
                <a:cubicBezTo>
                  <a:pt x="539518" y="113560"/>
                  <a:pt x="520791" y="55258"/>
                  <a:pt x="519917" y="54314"/>
                </a:cubicBezTo>
                <a:cubicBezTo>
                  <a:pt x="519031" y="52917"/>
                  <a:pt x="517580" y="52014"/>
                  <a:pt x="515996" y="51376"/>
                </a:cubicBezTo>
                <a:cubicBezTo>
                  <a:pt x="515996" y="51376"/>
                  <a:pt x="424810" y="17525"/>
                  <a:pt x="424810" y="17525"/>
                </a:cubicBezTo>
                <a:cubicBezTo>
                  <a:pt x="421919" y="16451"/>
                  <a:pt x="418661" y="16837"/>
                  <a:pt x="416090" y="18551"/>
                </a:cubicBezTo>
                <a:cubicBezTo>
                  <a:pt x="416090" y="18551"/>
                  <a:pt x="342009" y="68172"/>
                  <a:pt x="342009" y="68172"/>
                </a:cubicBezTo>
                <a:lnTo>
                  <a:pt x="333294" y="40552"/>
                </a:lnTo>
                <a:cubicBezTo>
                  <a:pt x="331970" y="37838"/>
                  <a:pt x="330106" y="35161"/>
                  <a:pt x="327011" y="34296"/>
                </a:cubicBezTo>
                <a:cubicBezTo>
                  <a:pt x="327011" y="34296"/>
                  <a:pt x="236241" y="599"/>
                  <a:pt x="236241" y="599"/>
                </a:cubicBezTo>
                <a:cubicBezTo>
                  <a:pt x="233359" y="-474"/>
                  <a:pt x="230102" y="-89"/>
                  <a:pt x="227522" y="1626"/>
                </a:cubicBezTo>
                <a:cubicBezTo>
                  <a:pt x="227522" y="1626"/>
                  <a:pt x="13999" y="144648"/>
                  <a:pt x="13999" y="144648"/>
                </a:cubicBezTo>
                <a:cubicBezTo>
                  <a:pt x="11937" y="146293"/>
                  <a:pt x="10290" y="148465"/>
                  <a:pt x="9856" y="151098"/>
                </a:cubicBezTo>
                <a:cubicBezTo>
                  <a:pt x="9856" y="151098"/>
                  <a:pt x="129" y="210397"/>
                  <a:pt x="129" y="210397"/>
                </a:cubicBezTo>
                <a:cubicBezTo>
                  <a:pt x="-577" y="214682"/>
                  <a:pt x="1664" y="218900"/>
                  <a:pt x="5600" y="220718"/>
                </a:cubicBezTo>
                <a:cubicBezTo>
                  <a:pt x="5600" y="220718"/>
                  <a:pt x="118843" y="272913"/>
                  <a:pt x="118843" y="272913"/>
                </a:cubicBezTo>
                <a:cubicBezTo>
                  <a:pt x="122104" y="274595"/>
                  <a:pt x="126008" y="274321"/>
                  <a:pt x="129018" y="272055"/>
                </a:cubicBezTo>
                <a:cubicBezTo>
                  <a:pt x="129018" y="272055"/>
                  <a:pt x="188752" y="227000"/>
                  <a:pt x="188752" y="227000"/>
                </a:cubicBezTo>
                <a:cubicBezTo>
                  <a:pt x="187899" y="231363"/>
                  <a:pt x="190130" y="235786"/>
                  <a:pt x="194179" y="237643"/>
                </a:cubicBezTo>
                <a:cubicBezTo>
                  <a:pt x="194179" y="237643"/>
                  <a:pt x="307766" y="289997"/>
                  <a:pt x="307766" y="289997"/>
                </a:cubicBezTo>
                <a:cubicBezTo>
                  <a:pt x="310989" y="291536"/>
                  <a:pt x="314756" y="290885"/>
                  <a:pt x="317615" y="288937"/>
                </a:cubicBezTo>
                <a:cubicBezTo>
                  <a:pt x="317615" y="288937"/>
                  <a:pt x="536128" y="124159"/>
                  <a:pt x="536128" y="124159"/>
                </a:cubicBezTo>
                <a:cubicBezTo>
                  <a:pt x="539386" y="121701"/>
                  <a:pt x="540743" y="117455"/>
                  <a:pt x="539518" y="113561"/>
                </a:cubicBezTo>
                <a:close/>
                <a:moveTo>
                  <a:pt x="422729" y="37322"/>
                </a:moveTo>
                <a:lnTo>
                  <a:pt x="492190" y="63106"/>
                </a:lnTo>
                <a:lnTo>
                  <a:pt x="301376" y="198530"/>
                </a:lnTo>
                <a:lnTo>
                  <a:pt x="228157" y="167651"/>
                </a:lnTo>
                <a:close/>
                <a:moveTo>
                  <a:pt x="234160" y="20396"/>
                </a:moveTo>
                <a:lnTo>
                  <a:pt x="303604" y="46175"/>
                </a:lnTo>
                <a:lnTo>
                  <a:pt x="112852" y="181624"/>
                </a:lnTo>
                <a:lnTo>
                  <a:pt x="39588" y="150725"/>
                </a:lnTo>
                <a:close/>
                <a:moveTo>
                  <a:pt x="20346" y="206278"/>
                </a:moveTo>
                <a:lnTo>
                  <a:pt x="26900" y="166306"/>
                </a:lnTo>
                <a:lnTo>
                  <a:pt x="105149" y="199304"/>
                </a:lnTo>
                <a:lnTo>
                  <a:pt x="111448" y="248265"/>
                </a:lnTo>
                <a:close/>
                <a:moveTo>
                  <a:pt x="130681" y="246641"/>
                </a:moveTo>
                <a:lnTo>
                  <a:pt x="124320" y="197136"/>
                </a:lnTo>
                <a:lnTo>
                  <a:pt x="318887" y="58979"/>
                </a:lnTo>
                <a:lnTo>
                  <a:pt x="325312" y="79357"/>
                </a:lnTo>
                <a:lnTo>
                  <a:pt x="202569" y="161573"/>
                </a:lnTo>
                <a:cubicBezTo>
                  <a:pt x="200502" y="163221"/>
                  <a:pt x="198862" y="165397"/>
                  <a:pt x="198416" y="168029"/>
                </a:cubicBezTo>
                <a:cubicBezTo>
                  <a:pt x="198416" y="168029"/>
                  <a:pt x="193270" y="199433"/>
                  <a:pt x="193270" y="199433"/>
                </a:cubicBezTo>
                <a:lnTo>
                  <a:pt x="130681" y="246641"/>
                </a:lnTo>
                <a:close/>
                <a:moveTo>
                  <a:pt x="208925" y="223202"/>
                </a:moveTo>
                <a:lnTo>
                  <a:pt x="215469" y="183231"/>
                </a:lnTo>
                <a:lnTo>
                  <a:pt x="293727" y="216230"/>
                </a:lnTo>
                <a:lnTo>
                  <a:pt x="300017" y="265189"/>
                </a:lnTo>
                <a:lnTo>
                  <a:pt x="208925" y="223202"/>
                </a:lnTo>
                <a:close/>
                <a:moveTo>
                  <a:pt x="319255" y="263545"/>
                </a:moveTo>
                <a:lnTo>
                  <a:pt x="312883" y="214013"/>
                </a:lnTo>
                <a:lnTo>
                  <a:pt x="507428" y="75938"/>
                </a:lnTo>
                <a:lnTo>
                  <a:pt x="519076" y="112864"/>
                </a:lnTo>
                <a:close/>
              </a:path>
            </a:pathLst>
          </a:cu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Tree>
    <p:extLst>
      <p:ext uri="{BB962C8B-B14F-4D97-AF65-F5344CB8AC3E}">
        <p14:creationId xmlns:p14="http://schemas.microsoft.com/office/powerpoint/2010/main" val="2905452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FFDD92-24DE-C4AD-E769-F63B496879AB}"/>
              </a:ext>
            </a:extLst>
          </p:cNvPr>
          <p:cNvSpPr txBox="1"/>
          <p:nvPr/>
        </p:nvSpPr>
        <p:spPr>
          <a:xfrm>
            <a:off x="214479" y="1722973"/>
            <a:ext cx="4808586" cy="523220"/>
          </a:xfrm>
          <a:prstGeom prst="rect">
            <a:avLst/>
          </a:prstGeom>
          <a:noFill/>
        </p:spPr>
        <p:txBody>
          <a:bodyPr wrap="square">
            <a:spAutoFit/>
          </a:bodyPr>
          <a:lstStyle/>
          <a:p>
            <a:r>
              <a:rPr lang="en-MY" sz="1400" b="1" dirty="0">
                <a:solidFill>
                  <a:srgbClr val="6F6F6F"/>
                </a:solidFill>
                <a:latin typeface="+mj-lt"/>
                <a:ea typeface="Open Sans" panose="020B0606030504020204" pitchFamily="34" charset="0"/>
                <a:cs typeface="Open Sans" panose="020B0606030504020204" pitchFamily="34" charset="0"/>
              </a:rPr>
              <a:t>Underground Gold &amp; Silver Mine in Mexico </a:t>
            </a:r>
            <a:br>
              <a:rPr lang="en-MY" sz="1400" b="1" dirty="0">
                <a:solidFill>
                  <a:srgbClr val="6F6F6F"/>
                </a:solidFill>
                <a:latin typeface="+mj-lt"/>
                <a:ea typeface="Open Sans" panose="020B0606030504020204" pitchFamily="34" charset="0"/>
                <a:cs typeface="Open Sans" panose="020B0606030504020204" pitchFamily="34" charset="0"/>
              </a:rPr>
            </a:br>
            <a:r>
              <a:rPr lang="en-MY" sz="1400" b="1" dirty="0">
                <a:solidFill>
                  <a:srgbClr val="6F6F6F"/>
                </a:solidFill>
                <a:latin typeface="+mj-lt"/>
                <a:ea typeface="Open Sans" panose="020B0606030504020204" pitchFamily="34" charset="0"/>
                <a:cs typeface="Open Sans" panose="020B0606030504020204" pitchFamily="34" charset="0"/>
              </a:rPr>
              <a:t>Owned by Luca Mining (TSXV: LUCA)</a:t>
            </a:r>
          </a:p>
        </p:txBody>
      </p:sp>
      <p:sp>
        <p:nvSpPr>
          <p:cNvPr id="4" name="Title 1">
            <a:extLst>
              <a:ext uri="{FF2B5EF4-FFF2-40B4-BE49-F238E27FC236}">
                <a16:creationId xmlns:a16="http://schemas.microsoft.com/office/drawing/2014/main" id="{5633315D-71BA-D5D3-50AE-7849D64D4834}"/>
              </a:ext>
            </a:extLst>
          </p:cNvPr>
          <p:cNvSpPr txBox="1">
            <a:spLocks/>
          </p:cNvSpPr>
          <p:nvPr/>
        </p:nvSpPr>
        <p:spPr>
          <a:xfrm>
            <a:off x="187801" y="1056548"/>
            <a:ext cx="4657468" cy="50231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16365E"/>
                </a:solidFill>
                <a:latin typeface="Hanken Grotesk Black" pitchFamily="2" charset="77"/>
                <a:ea typeface="Hanken Grotesk Bold" pitchFamily="34" charset="-122"/>
              </a:rPr>
              <a:t>Tahuehueto Mine</a:t>
            </a:r>
          </a:p>
        </p:txBody>
      </p:sp>
      <p:sp>
        <p:nvSpPr>
          <p:cNvPr id="5" name="Subtitle 2">
            <a:extLst>
              <a:ext uri="{FF2B5EF4-FFF2-40B4-BE49-F238E27FC236}">
                <a16:creationId xmlns:a16="http://schemas.microsoft.com/office/drawing/2014/main" id="{0BCB8EBF-19D5-72C3-A061-10141B4BD165}"/>
              </a:ext>
            </a:extLst>
          </p:cNvPr>
          <p:cNvSpPr txBox="1">
            <a:spLocks/>
          </p:cNvSpPr>
          <p:nvPr/>
        </p:nvSpPr>
        <p:spPr>
          <a:xfrm>
            <a:off x="214480" y="829762"/>
            <a:ext cx="3387248" cy="216982"/>
          </a:xfrm>
          <a:prstGeom prst="rect">
            <a:avLst/>
          </a:prstGeom>
        </p:spPr>
        <p:txBody>
          <a:bodyPr wrap="square">
            <a:spAutoFit/>
          </a:bodyPr>
          <a:lstStyle>
            <a:defPPr>
              <a:defRPr lang="en-US"/>
            </a:defPPr>
            <a:lvl1pPr indent="0">
              <a:lnSpc>
                <a:spcPct val="90000"/>
              </a:lnSpc>
              <a:spcBef>
                <a:spcPts val="1000"/>
              </a:spcBef>
              <a:buFont typeface="Arial" panose="020B0604020202020204" pitchFamily="34" charset="0"/>
              <a:buNone/>
              <a:defRPr sz="900" cap="all" spc="600">
                <a:solidFill>
                  <a:srgbClr val="6F6F6F"/>
                </a:solidFill>
                <a:latin typeface="Montserrat Medium" pitchFamily="2" charset="77"/>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Silver Stream</a:t>
            </a:r>
          </a:p>
        </p:txBody>
      </p:sp>
      <p:sp>
        <p:nvSpPr>
          <p:cNvPr id="30" name="TextBox 29">
            <a:extLst>
              <a:ext uri="{FF2B5EF4-FFF2-40B4-BE49-F238E27FC236}">
                <a16:creationId xmlns:a16="http://schemas.microsoft.com/office/drawing/2014/main" id="{E5E70BEF-8F80-2D61-74C8-1E60A1A24B32}"/>
              </a:ext>
            </a:extLst>
          </p:cNvPr>
          <p:cNvSpPr txBox="1"/>
          <p:nvPr/>
        </p:nvSpPr>
        <p:spPr>
          <a:xfrm>
            <a:off x="7467600" y="4548122"/>
            <a:ext cx="4219955" cy="1277273"/>
          </a:xfrm>
          <a:prstGeom prst="rect">
            <a:avLst/>
          </a:prstGeom>
          <a:noFill/>
          <a:ln>
            <a:noFill/>
          </a:ln>
        </p:spPr>
        <p:txBody>
          <a:bodyPr wrap="square" rtlCol="0">
            <a:spAutoFit/>
          </a:bodyPr>
          <a:lstStyle/>
          <a:p>
            <a:r>
              <a:rPr lang="en-CA" sz="1100" dirty="0">
                <a:solidFill>
                  <a:schemeClr val="bg1"/>
                </a:solidFill>
                <a:latin typeface="Montserrat" pitchFamily="2" charset="77"/>
              </a:rPr>
              <a:t>Empress' investment was instrumental in completing </a:t>
            </a:r>
            <a:br>
              <a:rPr lang="en-CA" sz="1100" dirty="0">
                <a:solidFill>
                  <a:schemeClr val="bg1"/>
                </a:solidFill>
                <a:latin typeface="Montserrat" pitchFamily="2" charset="77"/>
              </a:rPr>
            </a:br>
            <a:r>
              <a:rPr lang="en-CA" sz="1100" dirty="0">
                <a:solidFill>
                  <a:schemeClr val="bg1"/>
                </a:solidFill>
                <a:latin typeface="Montserrat" pitchFamily="2" charset="77"/>
              </a:rPr>
              <a:t>the construction of the mine, now fully operational.  </a:t>
            </a:r>
            <a:br>
              <a:rPr lang="en-CA" sz="1100" dirty="0">
                <a:solidFill>
                  <a:schemeClr val="bg1"/>
                </a:solidFill>
                <a:latin typeface="Montserrat" pitchFamily="2" charset="77"/>
              </a:rPr>
            </a:br>
            <a:r>
              <a:rPr lang="en-CA" sz="1100" dirty="0">
                <a:solidFill>
                  <a:schemeClr val="bg1"/>
                </a:solidFill>
                <a:latin typeface="Montserrat" pitchFamily="2" charset="77"/>
              </a:rPr>
              <a:t>On March 31, 2025, Luca announced commercial production at Tahuehueto mine. Luca launched </a:t>
            </a:r>
            <a:br>
              <a:rPr lang="en-CA" sz="1100" dirty="0">
                <a:solidFill>
                  <a:schemeClr val="bg1"/>
                </a:solidFill>
                <a:latin typeface="Montserrat" pitchFamily="2" charset="77"/>
              </a:rPr>
            </a:br>
            <a:r>
              <a:rPr lang="en-CA" sz="1100" dirty="0">
                <a:solidFill>
                  <a:schemeClr val="bg1"/>
                </a:solidFill>
                <a:latin typeface="Montserrat" pitchFamily="2" charset="77"/>
              </a:rPr>
              <a:t>an exploration program earlier this year, aimed  </a:t>
            </a:r>
            <a:br>
              <a:rPr lang="en-CA" sz="1100" dirty="0">
                <a:solidFill>
                  <a:schemeClr val="bg1"/>
                </a:solidFill>
                <a:latin typeface="Montserrat" pitchFamily="2" charset="77"/>
              </a:rPr>
            </a:br>
            <a:r>
              <a:rPr lang="en-CA" sz="1100" dirty="0">
                <a:solidFill>
                  <a:schemeClr val="bg1"/>
                </a:solidFill>
                <a:latin typeface="Montserrat" pitchFamily="2" charset="77"/>
              </a:rPr>
              <a:t>at expanding the underground deposit, further </a:t>
            </a:r>
            <a:br>
              <a:rPr lang="en-CA" sz="1100" dirty="0">
                <a:solidFill>
                  <a:schemeClr val="bg1"/>
                </a:solidFill>
                <a:latin typeface="Montserrat" pitchFamily="2" charset="77"/>
              </a:rPr>
            </a:br>
            <a:r>
              <a:rPr lang="en-CA" sz="1100" dirty="0">
                <a:solidFill>
                  <a:schemeClr val="bg1"/>
                </a:solidFill>
                <a:latin typeface="Montserrat" pitchFamily="2" charset="77"/>
              </a:rPr>
              <a:t>enhancing the value of Empress’ investment. </a:t>
            </a:r>
            <a:endParaRPr lang="en-US" sz="1100" b="1" dirty="0">
              <a:solidFill>
                <a:schemeClr val="bg1"/>
              </a:solidFill>
              <a:latin typeface="Montserrat" pitchFamily="2" charset="77"/>
            </a:endParaRPr>
          </a:p>
        </p:txBody>
      </p:sp>
      <p:sp>
        <p:nvSpPr>
          <p:cNvPr id="34" name="Rectangle 33">
            <a:extLst>
              <a:ext uri="{FF2B5EF4-FFF2-40B4-BE49-F238E27FC236}">
                <a16:creationId xmlns:a16="http://schemas.microsoft.com/office/drawing/2014/main" id="{17E0C829-06E5-DAFF-653E-36D61CAFA39C}"/>
              </a:ext>
            </a:extLst>
          </p:cNvPr>
          <p:cNvSpPr/>
          <p:nvPr/>
        </p:nvSpPr>
        <p:spPr>
          <a:xfrm>
            <a:off x="265670" y="6172359"/>
            <a:ext cx="6285032" cy="338554"/>
          </a:xfrm>
          <a:prstGeom prst="rect">
            <a:avLst/>
          </a:prstGeom>
        </p:spPr>
        <p:txBody>
          <a:bodyPr wrap="square">
            <a:spAutoFit/>
          </a:bodyPr>
          <a:lstStyle/>
          <a:p>
            <a:r>
              <a:rPr lang="en-US" sz="800" dirty="0">
                <a:solidFill>
                  <a:srgbClr val="6F6F6F"/>
                </a:solidFill>
                <a:latin typeface="Montserrat" pitchFamily="2" charset="77"/>
                <a:ea typeface="Open Sans" panose="020B0606030504020204" pitchFamily="34" charset="0"/>
                <a:cs typeface="Open Sans" panose="020B0606030504020204" pitchFamily="34" charset="0"/>
              </a:rPr>
              <a:t>Note:  Management case assumption of US$30/oz silver.  *The above forecasts are based upon information provided by the Operator projected at full production capacity, using a 5-year average.  **NAV calculated with a 5% discount rate. </a:t>
            </a:r>
          </a:p>
        </p:txBody>
      </p:sp>
      <p:sp>
        <p:nvSpPr>
          <p:cNvPr id="35" name="Rounded Rectangle 34">
            <a:extLst>
              <a:ext uri="{FF2B5EF4-FFF2-40B4-BE49-F238E27FC236}">
                <a16:creationId xmlns:a16="http://schemas.microsoft.com/office/drawing/2014/main" id="{A642FBCE-891B-627F-E214-7821C69AC4EC}"/>
              </a:ext>
            </a:extLst>
          </p:cNvPr>
          <p:cNvSpPr/>
          <p:nvPr/>
        </p:nvSpPr>
        <p:spPr>
          <a:xfrm>
            <a:off x="299543" y="2633954"/>
            <a:ext cx="5058520" cy="434714"/>
          </a:xfrm>
          <a:prstGeom prst="roundRect">
            <a:avLst>
              <a:gd name="adj" fmla="val 50000"/>
            </a:avLst>
          </a:prstGeom>
          <a:gradFill>
            <a:gsLst>
              <a:gs pos="0">
                <a:srgbClr val="16365E"/>
              </a:gs>
              <a:gs pos="100000">
                <a:srgbClr val="052040"/>
              </a:gs>
            </a:gsLst>
            <a:lin ang="10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7A6AC8A-884A-04D1-8CA6-EF8B23C0374B}"/>
              </a:ext>
            </a:extLst>
          </p:cNvPr>
          <p:cNvSpPr txBox="1"/>
          <p:nvPr/>
        </p:nvSpPr>
        <p:spPr>
          <a:xfrm>
            <a:off x="6155700" y="4548122"/>
            <a:ext cx="1493962" cy="297325"/>
          </a:xfrm>
          <a:prstGeom prst="rect">
            <a:avLst/>
          </a:prstGeom>
          <a:noFill/>
        </p:spPr>
        <p:txBody>
          <a:bodyPr wrap="square" rtlCol="0">
            <a:spAutoFit/>
          </a:bodyPr>
          <a:lstStyle/>
          <a:p>
            <a:pPr>
              <a:lnSpc>
                <a:spcPct val="80000"/>
              </a:lnSpc>
              <a:spcAft>
                <a:spcPts val="1000"/>
              </a:spcAft>
            </a:pPr>
            <a:r>
              <a:rPr lang="en-US" sz="1600" b="1" dirty="0">
                <a:solidFill>
                  <a:srgbClr val="CDA869"/>
                </a:solidFill>
                <a:latin typeface="Hanken Grotesk ExtraBold" pitchFamily="2" charset="77"/>
                <a:ea typeface="Open Sans" panose="020B0606030504020204" pitchFamily="34" charset="0"/>
                <a:cs typeface="Open Sans" panose="020B0606030504020204" pitchFamily="34" charset="0"/>
              </a:rPr>
              <a:t>Highlights</a:t>
            </a:r>
          </a:p>
        </p:txBody>
      </p:sp>
      <p:sp>
        <p:nvSpPr>
          <p:cNvPr id="37" name="TextBox 36">
            <a:extLst>
              <a:ext uri="{FF2B5EF4-FFF2-40B4-BE49-F238E27FC236}">
                <a16:creationId xmlns:a16="http://schemas.microsoft.com/office/drawing/2014/main" id="{76B65842-BF79-1191-19DB-633E9F6D3B80}"/>
              </a:ext>
            </a:extLst>
          </p:cNvPr>
          <p:cNvSpPr txBox="1"/>
          <p:nvPr/>
        </p:nvSpPr>
        <p:spPr>
          <a:xfrm>
            <a:off x="573758" y="2677347"/>
            <a:ext cx="2148345" cy="338554"/>
          </a:xfrm>
          <a:prstGeom prst="rect">
            <a:avLst/>
          </a:prstGeom>
          <a:noFill/>
        </p:spPr>
        <p:txBody>
          <a:bodyPr wrap="none" rtlCol="0">
            <a:spAutoFit/>
          </a:bodyPr>
          <a:lstStyle/>
          <a:p>
            <a:r>
              <a:rPr lang="en-US" sz="1600" b="1" dirty="0">
                <a:solidFill>
                  <a:srgbClr val="CDA869"/>
                </a:solidFill>
                <a:latin typeface="Hanken Grotesk ExtraBold" pitchFamily="2" charset="77"/>
                <a:ea typeface="Open Sans" panose="020B0606030504020204" pitchFamily="34" charset="0"/>
                <a:cs typeface="Open Sans" panose="020B0606030504020204" pitchFamily="34" charset="0"/>
              </a:rPr>
              <a:t>Investment Overview</a:t>
            </a:r>
          </a:p>
        </p:txBody>
      </p:sp>
      <p:graphicFrame>
        <p:nvGraphicFramePr>
          <p:cNvPr id="38" name="Table 37">
            <a:extLst>
              <a:ext uri="{FF2B5EF4-FFF2-40B4-BE49-F238E27FC236}">
                <a16:creationId xmlns:a16="http://schemas.microsoft.com/office/drawing/2014/main" id="{CFD95E23-66D0-2EA8-BDF4-D2AE761A5BE7}"/>
              </a:ext>
            </a:extLst>
          </p:cNvPr>
          <p:cNvGraphicFramePr>
            <a:graphicFrameLocks noGrp="1"/>
          </p:cNvGraphicFramePr>
          <p:nvPr>
            <p:extLst>
              <p:ext uri="{D42A27DB-BD31-4B8C-83A1-F6EECF244321}">
                <p14:modId xmlns:p14="http://schemas.microsoft.com/office/powerpoint/2010/main" val="3230193692"/>
              </p:ext>
            </p:extLst>
          </p:nvPr>
        </p:nvGraphicFramePr>
        <p:xfrm>
          <a:off x="299543" y="3147525"/>
          <a:ext cx="5058519" cy="2789472"/>
        </p:xfrm>
        <a:graphic>
          <a:graphicData uri="http://schemas.openxmlformats.org/drawingml/2006/table">
            <a:tbl>
              <a:tblPr firstRow="1" bandRow="1">
                <a:tableStyleId>{2D5ABB26-0587-4C30-8999-92F81FD0307C}</a:tableStyleId>
              </a:tblPr>
              <a:tblGrid>
                <a:gridCol w="2385042">
                  <a:extLst>
                    <a:ext uri="{9D8B030D-6E8A-4147-A177-3AD203B41FA5}">
                      <a16:colId xmlns:a16="http://schemas.microsoft.com/office/drawing/2014/main" val="986915747"/>
                    </a:ext>
                  </a:extLst>
                </a:gridCol>
                <a:gridCol w="2673477">
                  <a:extLst>
                    <a:ext uri="{9D8B030D-6E8A-4147-A177-3AD203B41FA5}">
                      <a16:colId xmlns:a16="http://schemas.microsoft.com/office/drawing/2014/main" val="3063448560"/>
                    </a:ext>
                  </a:extLst>
                </a:gridCol>
              </a:tblGrid>
              <a:tr h="464912">
                <a:tc>
                  <a:txBody>
                    <a:bodyPr/>
                    <a:lstStyle/>
                    <a:p>
                      <a:r>
                        <a:rPr lang="en-US" sz="1200" b="1" dirty="0">
                          <a:solidFill>
                            <a:srgbClr val="6F6F6F"/>
                          </a:solidFill>
                          <a:latin typeface="Montserrat" pitchFamily="2" charset="77"/>
                        </a:rPr>
                        <a:t>Investment Size</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MY" sz="1200" dirty="0">
                          <a:solidFill>
                            <a:srgbClr val="6F6F6F"/>
                          </a:solidFill>
                          <a:latin typeface="Montserrat" pitchFamily="2" charset="77"/>
                          <a:ea typeface="Open Sans" panose="020B0606030504020204" pitchFamily="34" charset="0"/>
                          <a:cs typeface="Open Sans" panose="020B0606030504020204" pitchFamily="34" charset="0"/>
                        </a:rPr>
                        <a:t>US$5M</a:t>
                      </a:r>
                      <a:endParaRPr lang="en-US" sz="1200" dirty="0">
                        <a:solidFill>
                          <a:srgbClr val="6F6F6F"/>
                        </a:solidFill>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8782576"/>
                  </a:ext>
                </a:extLst>
              </a:tr>
              <a:tr h="464912">
                <a:tc>
                  <a:txBody>
                    <a:bodyPr/>
                    <a:lstStyle/>
                    <a:p>
                      <a:r>
                        <a:rPr lang="en-US" sz="1200" b="1" dirty="0">
                          <a:solidFill>
                            <a:srgbClr val="6F6F6F"/>
                          </a:solidFill>
                          <a:latin typeface="Montserrat" pitchFamily="2" charset="77"/>
                        </a:rPr>
                        <a:t>Type</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MY" sz="1200" dirty="0">
                          <a:solidFill>
                            <a:srgbClr val="6F6F6F"/>
                          </a:solidFill>
                          <a:latin typeface="Montserrat" pitchFamily="2" charset="77"/>
                          <a:ea typeface="Open Sans" panose="020B0606030504020204" pitchFamily="34" charset="0"/>
                          <a:cs typeface="Open Sans" panose="020B0606030504020204" pitchFamily="34" charset="0"/>
                        </a:rPr>
                        <a:t>100% silver stream</a:t>
                      </a:r>
                      <a:endParaRPr lang="en-US" sz="1200" dirty="0">
                        <a:solidFill>
                          <a:srgbClr val="6F6F6F"/>
                        </a:solidFill>
                        <a:latin typeface="Montserrat"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5202301"/>
                  </a:ext>
                </a:extLst>
              </a:tr>
              <a:tr h="464912">
                <a:tc>
                  <a:txBody>
                    <a:bodyPr/>
                    <a:lstStyle/>
                    <a:p>
                      <a:r>
                        <a:rPr lang="en-US" sz="1200" b="1" dirty="0">
                          <a:solidFill>
                            <a:srgbClr val="6F6F6F"/>
                          </a:solidFill>
                          <a:latin typeface="Montserrat" pitchFamily="2" charset="77"/>
                        </a:rPr>
                        <a:t>Terms</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MY" sz="1200" dirty="0">
                          <a:solidFill>
                            <a:srgbClr val="6F6F6F"/>
                          </a:solidFill>
                          <a:latin typeface="Montserrat" pitchFamily="2" charset="77"/>
                          <a:ea typeface="Open Sans" panose="020B0606030504020204" pitchFamily="34" charset="0"/>
                          <a:cs typeface="Open Sans" panose="020B0606030504020204" pitchFamily="34" charset="0"/>
                        </a:rPr>
                        <a:t>1.25M oz. then 20% for 10 years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5184336"/>
                  </a:ext>
                </a:extLst>
              </a:tr>
              <a:tr h="464912">
                <a:tc>
                  <a:txBody>
                    <a:bodyPr/>
                    <a:lstStyle/>
                    <a:p>
                      <a:r>
                        <a:rPr lang="en-US" sz="1200" b="1" kern="1200" dirty="0">
                          <a:solidFill>
                            <a:srgbClr val="6F6F6F"/>
                          </a:solidFill>
                          <a:latin typeface="Montserrat" pitchFamily="2" charset="77"/>
                          <a:ea typeface="+mn-ea"/>
                          <a:cs typeface="+mn-cs"/>
                        </a:rPr>
                        <a:t>Annual Cash Flow</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MY" sz="1200" kern="1200" dirty="0">
                          <a:solidFill>
                            <a:srgbClr val="6F6F6F"/>
                          </a:solidFill>
                          <a:latin typeface="Montserrat" pitchFamily="2" charset="77"/>
                          <a:ea typeface="Open Sans" panose="020B0606030504020204" pitchFamily="34" charset="0"/>
                          <a:cs typeface="Open Sans" panose="020B0606030504020204" pitchFamily="34" charset="0"/>
                        </a:rPr>
                        <a:t>US$6.9M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6355316"/>
                  </a:ext>
                </a:extLst>
              </a:tr>
              <a:tr h="464912">
                <a:tc>
                  <a:txBody>
                    <a:bodyPr/>
                    <a:lstStyle/>
                    <a:p>
                      <a:r>
                        <a:rPr lang="en-US" sz="1200" b="1" kern="1200" dirty="0">
                          <a:solidFill>
                            <a:srgbClr val="6F6F6F"/>
                          </a:solidFill>
                          <a:latin typeface="Montserrat" pitchFamily="2" charset="77"/>
                          <a:ea typeface="+mn-ea"/>
                          <a:cs typeface="+mn-cs"/>
                        </a:rPr>
                        <a:t>Annual GEOs</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MY" sz="1200" kern="1200" dirty="0">
                          <a:solidFill>
                            <a:srgbClr val="6F6F6F"/>
                          </a:solidFill>
                          <a:latin typeface="Montserrat" pitchFamily="2" charset="77"/>
                          <a:ea typeface="Open Sans" panose="020B0606030504020204" pitchFamily="34" charset="0"/>
                          <a:cs typeface="Open Sans" panose="020B0606030504020204" pitchFamily="34" charset="0"/>
                        </a:rPr>
                        <a:t>2,289</a:t>
                      </a:r>
                      <a:endParaRPr lang="en-US" sz="1200" kern="1200" dirty="0">
                        <a:solidFill>
                          <a:srgbClr val="6F6F6F"/>
                        </a:solidFill>
                        <a:latin typeface="Montserrat" pitchFamily="2" charset="77"/>
                        <a:ea typeface="Open Sans" panose="020B0606030504020204" pitchFamily="34" charset="0"/>
                        <a:cs typeface="Open Sans" panose="020B06060305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6249022"/>
                  </a:ext>
                </a:extLst>
              </a:tr>
              <a:tr h="464912">
                <a:tc>
                  <a:txBody>
                    <a:bodyPr/>
                    <a:lstStyle/>
                    <a:p>
                      <a:r>
                        <a:rPr lang="en-US" sz="1200" b="1" kern="1200" dirty="0">
                          <a:solidFill>
                            <a:srgbClr val="6F6F6F"/>
                          </a:solidFill>
                          <a:latin typeface="Montserrat" pitchFamily="2" charset="77"/>
                          <a:ea typeface="+mn-ea"/>
                          <a:cs typeface="+mn-cs"/>
                        </a:rPr>
                        <a:t>NAV</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MY" sz="1200" kern="1200" dirty="0">
                          <a:solidFill>
                            <a:srgbClr val="6F6F6F"/>
                          </a:solidFill>
                          <a:latin typeface="Montserrat" pitchFamily="2" charset="77"/>
                          <a:ea typeface="Open Sans" panose="020B0606030504020204" pitchFamily="34" charset="0"/>
                          <a:cs typeface="Open Sans" panose="020B0606030504020204" pitchFamily="34" charset="0"/>
                        </a:rPr>
                        <a:t>US$23.9M</a:t>
                      </a:r>
                      <a:endParaRPr lang="en-US" sz="1200" kern="1200" dirty="0">
                        <a:solidFill>
                          <a:srgbClr val="6F6F6F"/>
                        </a:solidFill>
                        <a:latin typeface="Montserrat" pitchFamily="2" charset="77"/>
                        <a:ea typeface="Open Sans" panose="020B0606030504020204" pitchFamily="34" charset="0"/>
                        <a:cs typeface="Open Sans" panose="020B06060305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8576757"/>
                  </a:ext>
                </a:extLst>
              </a:tr>
            </a:tbl>
          </a:graphicData>
        </a:graphic>
      </p:graphicFrame>
      <p:pic>
        <p:nvPicPr>
          <p:cNvPr id="39" name="Graphic 38">
            <a:extLst>
              <a:ext uri="{FF2B5EF4-FFF2-40B4-BE49-F238E27FC236}">
                <a16:creationId xmlns:a16="http://schemas.microsoft.com/office/drawing/2014/main" id="{9E3FA860-A138-0C14-F224-05E7EBA8AE61}"/>
              </a:ext>
            </a:extLst>
          </p:cNvPr>
          <p:cNvPicPr>
            <a:picLocks noChangeAspect="1"/>
          </p:cNvPicPr>
          <p:nvPr/>
        </p:nvPicPr>
        <p:blipFill>
          <a:blip r:embed="rId3">
            <a:alphaModFix amt="30000"/>
            <a:extLst>
              <a:ext uri="{96DAC541-7B7A-43D3-8B79-37D633B846F1}">
                <asvg:svgBlip xmlns:asvg="http://schemas.microsoft.com/office/drawing/2016/SVG/main" r:embed="rId4"/>
              </a:ext>
            </a:extLst>
          </a:blip>
          <a:srcRect r="22860"/>
          <a:stretch>
            <a:fillRect/>
          </a:stretch>
        </p:blipFill>
        <p:spPr>
          <a:xfrm rot="5400000">
            <a:off x="9279976" y="4046472"/>
            <a:ext cx="1456690" cy="3757450"/>
          </a:xfrm>
          <a:prstGeom prst="rect">
            <a:avLst/>
          </a:prstGeom>
        </p:spPr>
      </p:pic>
      <p:pic>
        <p:nvPicPr>
          <p:cNvPr id="2" name="Graphic 1">
            <a:extLst>
              <a:ext uri="{FF2B5EF4-FFF2-40B4-BE49-F238E27FC236}">
                <a16:creationId xmlns:a16="http://schemas.microsoft.com/office/drawing/2014/main" id="{F32F19DB-86CE-CF4F-70CC-118C232407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39143" y="-3346391"/>
            <a:ext cx="3159702" cy="2205534"/>
          </a:xfrm>
          <a:prstGeom prst="rect">
            <a:avLst/>
          </a:prstGeom>
        </p:spPr>
      </p:pic>
      <p:sp>
        <p:nvSpPr>
          <p:cNvPr id="3" name="TextBox 2">
            <a:extLst>
              <a:ext uri="{FF2B5EF4-FFF2-40B4-BE49-F238E27FC236}">
                <a16:creationId xmlns:a16="http://schemas.microsoft.com/office/drawing/2014/main" id="{25B9BC23-3458-F3A0-52B6-0F5631357E50}"/>
              </a:ext>
            </a:extLst>
          </p:cNvPr>
          <p:cNvSpPr txBox="1"/>
          <p:nvPr/>
        </p:nvSpPr>
        <p:spPr>
          <a:xfrm>
            <a:off x="1428077" y="-960779"/>
            <a:ext cx="2553508" cy="735586"/>
          </a:xfrm>
          <a:prstGeom prst="rect">
            <a:avLst/>
          </a:prstGeom>
          <a:noFill/>
        </p:spPr>
        <p:txBody>
          <a:bodyPr wrap="square">
            <a:spAutoFit/>
          </a:bodyPr>
          <a:lstStyle/>
          <a:p>
            <a:pPr>
              <a:lnSpc>
                <a:spcPct val="114000"/>
              </a:lnSpc>
              <a:spcBef>
                <a:spcPts val="600"/>
              </a:spcBef>
            </a:pPr>
            <a:r>
              <a:rPr lang="en-US" sz="2000" b="1" dirty="0">
                <a:solidFill>
                  <a:srgbClr val="CDA869"/>
                </a:solidFill>
                <a:latin typeface="Hanken Grotesk ExtraBold" pitchFamily="2" charset="77"/>
              </a:rPr>
              <a:t>Option 2</a:t>
            </a:r>
          </a:p>
          <a:p>
            <a:pPr>
              <a:spcBef>
                <a:spcPts val="600"/>
              </a:spcBef>
            </a:pPr>
            <a:r>
              <a:rPr lang="en-US" sz="1400" dirty="0">
                <a:solidFill>
                  <a:schemeClr val="bg1"/>
                </a:solidFill>
                <a:latin typeface="Montserrat" pitchFamily="2" charset="77"/>
              </a:rPr>
              <a:t>Body text</a:t>
            </a:r>
          </a:p>
        </p:txBody>
      </p:sp>
      <p:pic>
        <p:nvPicPr>
          <p:cNvPr id="7" name="Graphic 6">
            <a:extLst>
              <a:ext uri="{FF2B5EF4-FFF2-40B4-BE49-F238E27FC236}">
                <a16:creationId xmlns:a16="http://schemas.microsoft.com/office/drawing/2014/main" id="{27B66D82-2AD6-B19C-5743-C5C022C458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1023" y="-1018734"/>
            <a:ext cx="617101" cy="617101"/>
          </a:xfrm>
          <a:prstGeom prst="rect">
            <a:avLst/>
          </a:prstGeom>
        </p:spPr>
      </p:pic>
      <p:sp>
        <p:nvSpPr>
          <p:cNvPr id="8" name="Rectangle 7">
            <a:extLst>
              <a:ext uri="{FF2B5EF4-FFF2-40B4-BE49-F238E27FC236}">
                <a16:creationId xmlns:a16="http://schemas.microsoft.com/office/drawing/2014/main" id="{E93D5B6F-01A1-E36A-9FC9-30F4026569AA}"/>
              </a:ext>
            </a:extLst>
          </p:cNvPr>
          <p:cNvSpPr/>
          <p:nvPr/>
        </p:nvSpPr>
        <p:spPr>
          <a:xfrm>
            <a:off x="0" y="-846028"/>
            <a:ext cx="502361" cy="485147"/>
          </a:xfrm>
          <a:prstGeom prst="rect">
            <a:avLst/>
          </a:prstGeom>
          <a:solidFill>
            <a:srgbClr val="CDA969"/>
          </a:solidFill>
          <a:ln w="9525"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53B1FCC8-B031-F996-26F2-D8B3D1A40EA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8651" y="-3195478"/>
            <a:ext cx="3740291" cy="1805657"/>
          </a:xfrm>
          <a:prstGeom prst="rect">
            <a:avLst/>
          </a:prstGeom>
        </p:spPr>
      </p:pic>
      <p:sp>
        <p:nvSpPr>
          <p:cNvPr id="10" name="TextBox 9">
            <a:extLst>
              <a:ext uri="{FF2B5EF4-FFF2-40B4-BE49-F238E27FC236}">
                <a16:creationId xmlns:a16="http://schemas.microsoft.com/office/drawing/2014/main" id="{091A8E6B-FE13-F505-D687-9B0D0AD31E2C}"/>
              </a:ext>
            </a:extLst>
          </p:cNvPr>
          <p:cNvSpPr txBox="1"/>
          <p:nvPr/>
        </p:nvSpPr>
        <p:spPr>
          <a:xfrm>
            <a:off x="81121" y="-3041966"/>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16365E"/>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pic>
        <p:nvPicPr>
          <p:cNvPr id="11" name="Graphic 10">
            <a:extLst>
              <a:ext uri="{FF2B5EF4-FFF2-40B4-BE49-F238E27FC236}">
                <a16:creationId xmlns:a16="http://schemas.microsoft.com/office/drawing/2014/main" id="{82756B6A-3B16-57C6-851B-36649D3C563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84158" y="-3195478"/>
            <a:ext cx="3740291" cy="1805657"/>
          </a:xfrm>
          <a:prstGeom prst="rect">
            <a:avLst/>
          </a:prstGeom>
        </p:spPr>
      </p:pic>
      <p:sp>
        <p:nvSpPr>
          <p:cNvPr id="12" name="TextBox 11">
            <a:extLst>
              <a:ext uri="{FF2B5EF4-FFF2-40B4-BE49-F238E27FC236}">
                <a16:creationId xmlns:a16="http://schemas.microsoft.com/office/drawing/2014/main" id="{B0F6CB99-1F48-B57C-E407-25CF7CBAC1A3}"/>
              </a:ext>
            </a:extLst>
          </p:cNvPr>
          <p:cNvSpPr txBox="1"/>
          <p:nvPr/>
        </p:nvSpPr>
        <p:spPr>
          <a:xfrm>
            <a:off x="3935599" y="-3041966"/>
            <a:ext cx="2852108" cy="1166473"/>
          </a:xfrm>
          <a:prstGeom prst="rect">
            <a:avLst/>
          </a:prstGeom>
          <a:noFill/>
        </p:spPr>
        <p:txBody>
          <a:bodyPr wrap="square">
            <a:spAutoFit/>
          </a:bodyPr>
          <a:lstStyle/>
          <a:p>
            <a:pPr>
              <a:lnSpc>
                <a:spcPct val="114000"/>
              </a:lnSpc>
              <a:spcBef>
                <a:spcPts val="600"/>
              </a:spcBef>
              <a:spcAft>
                <a:spcPts val="600"/>
              </a:spcAft>
              <a:buClr>
                <a:srgbClr val="CAAB73"/>
              </a:buClr>
            </a:pPr>
            <a:r>
              <a:rPr lang="en-MY" sz="2000" b="1" dirty="0">
                <a:solidFill>
                  <a:srgbClr val="CDA969"/>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sp>
        <p:nvSpPr>
          <p:cNvPr id="13" name="TextBox 12">
            <a:extLst>
              <a:ext uri="{FF2B5EF4-FFF2-40B4-BE49-F238E27FC236}">
                <a16:creationId xmlns:a16="http://schemas.microsoft.com/office/drawing/2014/main" id="{C1E42972-592A-6DB2-C18D-7F83BCEF0EC7}"/>
              </a:ext>
            </a:extLst>
          </p:cNvPr>
          <p:cNvSpPr txBox="1"/>
          <p:nvPr/>
        </p:nvSpPr>
        <p:spPr>
          <a:xfrm>
            <a:off x="8019955" y="-2785113"/>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CDA969"/>
                </a:solidFill>
                <a:latin typeface="Hanken Grotesk ExtraBold" pitchFamily="2" charset="77"/>
              </a:rPr>
              <a:t>100% Gold &amp; Silver</a:t>
            </a:r>
          </a:p>
          <a:p>
            <a:pPr>
              <a:spcAft>
                <a:spcPts val="600"/>
              </a:spcAft>
            </a:pPr>
            <a:r>
              <a:rPr lang="en-US" sz="1400" dirty="0">
                <a:solidFill>
                  <a:schemeClr val="bg1"/>
                </a:solidFill>
                <a:latin typeface="Montserrat" pitchFamily="2" charset="77"/>
              </a:rPr>
              <a:t>Pure gold &amp; silver revenue from royalties and streaming investments</a:t>
            </a:r>
          </a:p>
        </p:txBody>
      </p:sp>
      <p:sp>
        <p:nvSpPr>
          <p:cNvPr id="14" name="Rectangle 13">
            <a:extLst>
              <a:ext uri="{FF2B5EF4-FFF2-40B4-BE49-F238E27FC236}">
                <a16:creationId xmlns:a16="http://schemas.microsoft.com/office/drawing/2014/main" id="{8E9CD913-D4B2-7D37-C7C8-D65DC98355B3}"/>
              </a:ext>
            </a:extLst>
          </p:cNvPr>
          <p:cNvSpPr/>
          <p:nvPr/>
        </p:nvSpPr>
        <p:spPr>
          <a:xfrm>
            <a:off x="4186377" y="-4186224"/>
            <a:ext cx="565079" cy="565079"/>
          </a:xfrm>
          <a:prstGeom prst="rect">
            <a:avLst/>
          </a:pr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648"/>
          </a:p>
        </p:txBody>
      </p:sp>
      <p:sp>
        <p:nvSpPr>
          <p:cNvPr id="15" name="TextBox 14">
            <a:extLst>
              <a:ext uri="{FF2B5EF4-FFF2-40B4-BE49-F238E27FC236}">
                <a16:creationId xmlns:a16="http://schemas.microsoft.com/office/drawing/2014/main" id="{7AC55A62-A843-43CE-BD63-F27AC5336119}"/>
              </a:ext>
            </a:extLst>
          </p:cNvPr>
          <p:cNvSpPr txBox="1"/>
          <p:nvPr/>
        </p:nvSpPr>
        <p:spPr>
          <a:xfrm>
            <a:off x="5619034" y="-4273700"/>
            <a:ext cx="2553508" cy="735586"/>
          </a:xfrm>
          <a:prstGeom prst="rect">
            <a:avLst/>
          </a:prstGeom>
          <a:noFill/>
        </p:spPr>
        <p:txBody>
          <a:bodyPr wrap="square">
            <a:spAutoFit/>
          </a:bodyPr>
          <a:lstStyle/>
          <a:p>
            <a:pPr>
              <a:lnSpc>
                <a:spcPct val="114000"/>
              </a:lnSpc>
              <a:spcBef>
                <a:spcPts val="600"/>
              </a:spcBef>
            </a:pPr>
            <a:r>
              <a:rPr lang="en-US" sz="2000" b="1" dirty="0">
                <a:gradFill>
                  <a:gsLst>
                    <a:gs pos="50000">
                      <a:srgbClr val="F2DC84"/>
                    </a:gs>
                    <a:gs pos="0">
                      <a:srgbClr val="D0AE61"/>
                    </a:gs>
                    <a:gs pos="100000">
                      <a:srgbClr val="B58934"/>
                    </a:gs>
                  </a:gsLst>
                  <a:lin ang="2700000" scaled="1"/>
                </a:gradFill>
                <a:latin typeface="Hanken Grotesk ExtraBold" pitchFamily="2" charset="77"/>
              </a:rPr>
              <a:t>Option 6</a:t>
            </a:r>
          </a:p>
          <a:p>
            <a:pPr>
              <a:spcBef>
                <a:spcPts val="600"/>
              </a:spcBef>
            </a:pPr>
            <a:r>
              <a:rPr lang="en-US" sz="1400" dirty="0">
                <a:solidFill>
                  <a:schemeClr val="bg1"/>
                </a:solidFill>
                <a:latin typeface="Montserrat" pitchFamily="2" charset="77"/>
              </a:rPr>
              <a:t>Body text</a:t>
            </a:r>
          </a:p>
        </p:txBody>
      </p:sp>
      <p:sp>
        <p:nvSpPr>
          <p:cNvPr id="16" name="Graphic 15">
            <a:extLst>
              <a:ext uri="{FF2B5EF4-FFF2-40B4-BE49-F238E27FC236}">
                <a16:creationId xmlns:a16="http://schemas.microsoft.com/office/drawing/2014/main" id="{9C31C40F-B839-8C7D-662E-5A73C57C5D28}"/>
              </a:ext>
            </a:extLst>
          </p:cNvPr>
          <p:cNvSpPr/>
          <p:nvPr/>
        </p:nvSpPr>
        <p:spPr>
          <a:xfrm>
            <a:off x="4970551" y="-4096887"/>
            <a:ext cx="539963" cy="290851"/>
          </a:xfrm>
          <a:custGeom>
            <a:avLst/>
            <a:gdLst>
              <a:gd name="connsiteX0" fmla="*/ 539518 w 539963"/>
              <a:gd name="connsiteY0" fmla="*/ 113560 h 290851"/>
              <a:gd name="connsiteX1" fmla="*/ 519917 w 539963"/>
              <a:gd name="connsiteY1" fmla="*/ 54314 h 290851"/>
              <a:gd name="connsiteX2" fmla="*/ 515996 w 539963"/>
              <a:gd name="connsiteY2" fmla="*/ 51376 h 290851"/>
              <a:gd name="connsiteX3" fmla="*/ 424810 w 539963"/>
              <a:gd name="connsiteY3" fmla="*/ 17525 h 290851"/>
              <a:gd name="connsiteX4" fmla="*/ 416090 w 539963"/>
              <a:gd name="connsiteY4" fmla="*/ 18551 h 290851"/>
              <a:gd name="connsiteX5" fmla="*/ 342009 w 539963"/>
              <a:gd name="connsiteY5" fmla="*/ 68172 h 290851"/>
              <a:gd name="connsiteX6" fmla="*/ 333294 w 539963"/>
              <a:gd name="connsiteY6" fmla="*/ 40552 h 290851"/>
              <a:gd name="connsiteX7" fmla="*/ 327011 w 539963"/>
              <a:gd name="connsiteY7" fmla="*/ 34296 h 290851"/>
              <a:gd name="connsiteX8" fmla="*/ 236241 w 539963"/>
              <a:gd name="connsiteY8" fmla="*/ 599 h 290851"/>
              <a:gd name="connsiteX9" fmla="*/ 227522 w 539963"/>
              <a:gd name="connsiteY9" fmla="*/ 1626 h 290851"/>
              <a:gd name="connsiteX10" fmla="*/ 13999 w 539963"/>
              <a:gd name="connsiteY10" fmla="*/ 144648 h 290851"/>
              <a:gd name="connsiteX11" fmla="*/ 9856 w 539963"/>
              <a:gd name="connsiteY11" fmla="*/ 151098 h 290851"/>
              <a:gd name="connsiteX12" fmla="*/ 129 w 539963"/>
              <a:gd name="connsiteY12" fmla="*/ 210397 h 290851"/>
              <a:gd name="connsiteX13" fmla="*/ 5600 w 539963"/>
              <a:gd name="connsiteY13" fmla="*/ 220718 h 290851"/>
              <a:gd name="connsiteX14" fmla="*/ 118843 w 539963"/>
              <a:gd name="connsiteY14" fmla="*/ 272913 h 290851"/>
              <a:gd name="connsiteX15" fmla="*/ 129018 w 539963"/>
              <a:gd name="connsiteY15" fmla="*/ 272055 h 290851"/>
              <a:gd name="connsiteX16" fmla="*/ 188752 w 539963"/>
              <a:gd name="connsiteY16" fmla="*/ 227000 h 290851"/>
              <a:gd name="connsiteX17" fmla="*/ 194179 w 539963"/>
              <a:gd name="connsiteY17" fmla="*/ 237643 h 290851"/>
              <a:gd name="connsiteX18" fmla="*/ 307766 w 539963"/>
              <a:gd name="connsiteY18" fmla="*/ 289997 h 290851"/>
              <a:gd name="connsiteX19" fmla="*/ 317615 w 539963"/>
              <a:gd name="connsiteY19" fmla="*/ 288937 h 290851"/>
              <a:gd name="connsiteX20" fmla="*/ 536128 w 539963"/>
              <a:gd name="connsiteY20" fmla="*/ 124159 h 290851"/>
              <a:gd name="connsiteX21" fmla="*/ 539518 w 539963"/>
              <a:gd name="connsiteY21" fmla="*/ 113561 h 290851"/>
              <a:gd name="connsiteX22" fmla="*/ 422729 w 539963"/>
              <a:gd name="connsiteY22" fmla="*/ 37322 h 290851"/>
              <a:gd name="connsiteX23" fmla="*/ 492190 w 539963"/>
              <a:gd name="connsiteY23" fmla="*/ 63106 h 290851"/>
              <a:gd name="connsiteX24" fmla="*/ 301376 w 539963"/>
              <a:gd name="connsiteY24" fmla="*/ 198530 h 290851"/>
              <a:gd name="connsiteX25" fmla="*/ 228157 w 539963"/>
              <a:gd name="connsiteY25" fmla="*/ 167651 h 290851"/>
              <a:gd name="connsiteX26" fmla="*/ 234160 w 539963"/>
              <a:gd name="connsiteY26" fmla="*/ 20396 h 290851"/>
              <a:gd name="connsiteX27" fmla="*/ 303604 w 539963"/>
              <a:gd name="connsiteY27" fmla="*/ 46175 h 290851"/>
              <a:gd name="connsiteX28" fmla="*/ 112852 w 539963"/>
              <a:gd name="connsiteY28" fmla="*/ 181624 h 290851"/>
              <a:gd name="connsiteX29" fmla="*/ 39588 w 539963"/>
              <a:gd name="connsiteY29" fmla="*/ 150725 h 290851"/>
              <a:gd name="connsiteX30" fmla="*/ 20346 w 539963"/>
              <a:gd name="connsiteY30" fmla="*/ 206278 h 290851"/>
              <a:gd name="connsiteX31" fmla="*/ 26900 w 539963"/>
              <a:gd name="connsiteY31" fmla="*/ 166306 h 290851"/>
              <a:gd name="connsiteX32" fmla="*/ 105149 w 539963"/>
              <a:gd name="connsiteY32" fmla="*/ 199304 h 290851"/>
              <a:gd name="connsiteX33" fmla="*/ 111448 w 539963"/>
              <a:gd name="connsiteY33" fmla="*/ 248265 h 290851"/>
              <a:gd name="connsiteX34" fmla="*/ 130681 w 539963"/>
              <a:gd name="connsiteY34" fmla="*/ 246641 h 290851"/>
              <a:gd name="connsiteX35" fmla="*/ 124320 w 539963"/>
              <a:gd name="connsiteY35" fmla="*/ 197136 h 290851"/>
              <a:gd name="connsiteX36" fmla="*/ 318887 w 539963"/>
              <a:gd name="connsiteY36" fmla="*/ 58979 h 290851"/>
              <a:gd name="connsiteX37" fmla="*/ 325312 w 539963"/>
              <a:gd name="connsiteY37" fmla="*/ 79357 h 290851"/>
              <a:gd name="connsiteX38" fmla="*/ 202569 w 539963"/>
              <a:gd name="connsiteY38" fmla="*/ 161573 h 290851"/>
              <a:gd name="connsiteX39" fmla="*/ 198416 w 539963"/>
              <a:gd name="connsiteY39" fmla="*/ 168029 h 290851"/>
              <a:gd name="connsiteX40" fmla="*/ 193270 w 539963"/>
              <a:gd name="connsiteY40" fmla="*/ 199433 h 290851"/>
              <a:gd name="connsiteX41" fmla="*/ 130681 w 539963"/>
              <a:gd name="connsiteY41" fmla="*/ 246641 h 290851"/>
              <a:gd name="connsiteX42" fmla="*/ 208925 w 539963"/>
              <a:gd name="connsiteY42" fmla="*/ 223202 h 290851"/>
              <a:gd name="connsiteX43" fmla="*/ 215469 w 539963"/>
              <a:gd name="connsiteY43" fmla="*/ 183231 h 290851"/>
              <a:gd name="connsiteX44" fmla="*/ 293727 w 539963"/>
              <a:gd name="connsiteY44" fmla="*/ 216230 h 290851"/>
              <a:gd name="connsiteX45" fmla="*/ 300017 w 539963"/>
              <a:gd name="connsiteY45" fmla="*/ 265189 h 290851"/>
              <a:gd name="connsiteX46" fmla="*/ 208925 w 539963"/>
              <a:gd name="connsiteY46" fmla="*/ 223202 h 290851"/>
              <a:gd name="connsiteX47" fmla="*/ 319255 w 539963"/>
              <a:gd name="connsiteY47" fmla="*/ 263545 h 290851"/>
              <a:gd name="connsiteX48" fmla="*/ 312883 w 539963"/>
              <a:gd name="connsiteY48" fmla="*/ 214013 h 290851"/>
              <a:gd name="connsiteX49" fmla="*/ 507428 w 539963"/>
              <a:gd name="connsiteY49" fmla="*/ 75938 h 290851"/>
              <a:gd name="connsiteX50" fmla="*/ 519076 w 539963"/>
              <a:gd name="connsiteY50" fmla="*/ 112864 h 2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9963" h="290851">
                <a:moveTo>
                  <a:pt x="539518" y="113560"/>
                </a:moveTo>
                <a:cubicBezTo>
                  <a:pt x="539518" y="113560"/>
                  <a:pt x="520791" y="55258"/>
                  <a:pt x="519917" y="54314"/>
                </a:cubicBezTo>
                <a:cubicBezTo>
                  <a:pt x="519031" y="52917"/>
                  <a:pt x="517580" y="52014"/>
                  <a:pt x="515996" y="51376"/>
                </a:cubicBezTo>
                <a:cubicBezTo>
                  <a:pt x="515996" y="51376"/>
                  <a:pt x="424810" y="17525"/>
                  <a:pt x="424810" y="17525"/>
                </a:cubicBezTo>
                <a:cubicBezTo>
                  <a:pt x="421919" y="16451"/>
                  <a:pt x="418661" y="16837"/>
                  <a:pt x="416090" y="18551"/>
                </a:cubicBezTo>
                <a:cubicBezTo>
                  <a:pt x="416090" y="18551"/>
                  <a:pt x="342009" y="68172"/>
                  <a:pt x="342009" y="68172"/>
                </a:cubicBezTo>
                <a:lnTo>
                  <a:pt x="333294" y="40552"/>
                </a:lnTo>
                <a:cubicBezTo>
                  <a:pt x="331970" y="37838"/>
                  <a:pt x="330106" y="35161"/>
                  <a:pt x="327011" y="34296"/>
                </a:cubicBezTo>
                <a:cubicBezTo>
                  <a:pt x="327011" y="34296"/>
                  <a:pt x="236241" y="599"/>
                  <a:pt x="236241" y="599"/>
                </a:cubicBezTo>
                <a:cubicBezTo>
                  <a:pt x="233359" y="-474"/>
                  <a:pt x="230102" y="-89"/>
                  <a:pt x="227522" y="1626"/>
                </a:cubicBezTo>
                <a:cubicBezTo>
                  <a:pt x="227522" y="1626"/>
                  <a:pt x="13999" y="144648"/>
                  <a:pt x="13999" y="144648"/>
                </a:cubicBezTo>
                <a:cubicBezTo>
                  <a:pt x="11937" y="146293"/>
                  <a:pt x="10290" y="148465"/>
                  <a:pt x="9856" y="151098"/>
                </a:cubicBezTo>
                <a:cubicBezTo>
                  <a:pt x="9856" y="151098"/>
                  <a:pt x="129" y="210397"/>
                  <a:pt x="129" y="210397"/>
                </a:cubicBezTo>
                <a:cubicBezTo>
                  <a:pt x="-577" y="214682"/>
                  <a:pt x="1664" y="218900"/>
                  <a:pt x="5600" y="220718"/>
                </a:cubicBezTo>
                <a:cubicBezTo>
                  <a:pt x="5600" y="220718"/>
                  <a:pt x="118843" y="272913"/>
                  <a:pt x="118843" y="272913"/>
                </a:cubicBezTo>
                <a:cubicBezTo>
                  <a:pt x="122104" y="274595"/>
                  <a:pt x="126008" y="274321"/>
                  <a:pt x="129018" y="272055"/>
                </a:cubicBezTo>
                <a:cubicBezTo>
                  <a:pt x="129018" y="272055"/>
                  <a:pt x="188752" y="227000"/>
                  <a:pt x="188752" y="227000"/>
                </a:cubicBezTo>
                <a:cubicBezTo>
                  <a:pt x="187899" y="231363"/>
                  <a:pt x="190130" y="235786"/>
                  <a:pt x="194179" y="237643"/>
                </a:cubicBezTo>
                <a:cubicBezTo>
                  <a:pt x="194179" y="237643"/>
                  <a:pt x="307766" y="289997"/>
                  <a:pt x="307766" y="289997"/>
                </a:cubicBezTo>
                <a:cubicBezTo>
                  <a:pt x="310989" y="291536"/>
                  <a:pt x="314756" y="290885"/>
                  <a:pt x="317615" y="288937"/>
                </a:cubicBezTo>
                <a:cubicBezTo>
                  <a:pt x="317615" y="288937"/>
                  <a:pt x="536128" y="124159"/>
                  <a:pt x="536128" y="124159"/>
                </a:cubicBezTo>
                <a:cubicBezTo>
                  <a:pt x="539386" y="121701"/>
                  <a:pt x="540743" y="117455"/>
                  <a:pt x="539518" y="113561"/>
                </a:cubicBezTo>
                <a:close/>
                <a:moveTo>
                  <a:pt x="422729" y="37322"/>
                </a:moveTo>
                <a:lnTo>
                  <a:pt x="492190" y="63106"/>
                </a:lnTo>
                <a:lnTo>
                  <a:pt x="301376" y="198530"/>
                </a:lnTo>
                <a:lnTo>
                  <a:pt x="228157" y="167651"/>
                </a:lnTo>
                <a:close/>
                <a:moveTo>
                  <a:pt x="234160" y="20396"/>
                </a:moveTo>
                <a:lnTo>
                  <a:pt x="303604" y="46175"/>
                </a:lnTo>
                <a:lnTo>
                  <a:pt x="112852" y="181624"/>
                </a:lnTo>
                <a:lnTo>
                  <a:pt x="39588" y="150725"/>
                </a:lnTo>
                <a:close/>
                <a:moveTo>
                  <a:pt x="20346" y="206278"/>
                </a:moveTo>
                <a:lnTo>
                  <a:pt x="26900" y="166306"/>
                </a:lnTo>
                <a:lnTo>
                  <a:pt x="105149" y="199304"/>
                </a:lnTo>
                <a:lnTo>
                  <a:pt x="111448" y="248265"/>
                </a:lnTo>
                <a:close/>
                <a:moveTo>
                  <a:pt x="130681" y="246641"/>
                </a:moveTo>
                <a:lnTo>
                  <a:pt x="124320" y="197136"/>
                </a:lnTo>
                <a:lnTo>
                  <a:pt x="318887" y="58979"/>
                </a:lnTo>
                <a:lnTo>
                  <a:pt x="325312" y="79357"/>
                </a:lnTo>
                <a:lnTo>
                  <a:pt x="202569" y="161573"/>
                </a:lnTo>
                <a:cubicBezTo>
                  <a:pt x="200502" y="163221"/>
                  <a:pt x="198862" y="165397"/>
                  <a:pt x="198416" y="168029"/>
                </a:cubicBezTo>
                <a:cubicBezTo>
                  <a:pt x="198416" y="168029"/>
                  <a:pt x="193270" y="199433"/>
                  <a:pt x="193270" y="199433"/>
                </a:cubicBezTo>
                <a:lnTo>
                  <a:pt x="130681" y="246641"/>
                </a:lnTo>
                <a:close/>
                <a:moveTo>
                  <a:pt x="208925" y="223202"/>
                </a:moveTo>
                <a:lnTo>
                  <a:pt x="215469" y="183231"/>
                </a:lnTo>
                <a:lnTo>
                  <a:pt x="293727" y="216230"/>
                </a:lnTo>
                <a:lnTo>
                  <a:pt x="300017" y="265189"/>
                </a:lnTo>
                <a:lnTo>
                  <a:pt x="208925" y="223202"/>
                </a:lnTo>
                <a:close/>
                <a:moveTo>
                  <a:pt x="319255" y="263545"/>
                </a:moveTo>
                <a:lnTo>
                  <a:pt x="312883" y="214013"/>
                </a:lnTo>
                <a:lnTo>
                  <a:pt x="507428" y="75938"/>
                </a:lnTo>
                <a:lnTo>
                  <a:pt x="519076" y="112864"/>
                </a:lnTo>
                <a:close/>
              </a:path>
            </a:pathLst>
          </a:cu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Tree>
    <p:extLst>
      <p:ext uri="{BB962C8B-B14F-4D97-AF65-F5344CB8AC3E}">
        <p14:creationId xmlns:p14="http://schemas.microsoft.com/office/powerpoint/2010/main" val="249023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6BBD1-230E-317F-8C05-15D8F64F61F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AAB2BAA-46A4-0D11-5301-42B53A232C5F}"/>
              </a:ext>
            </a:extLst>
          </p:cNvPr>
          <p:cNvSpPr txBox="1"/>
          <p:nvPr/>
        </p:nvSpPr>
        <p:spPr>
          <a:xfrm>
            <a:off x="214479" y="1722973"/>
            <a:ext cx="4808586" cy="523220"/>
          </a:xfrm>
          <a:prstGeom prst="rect">
            <a:avLst/>
          </a:prstGeom>
          <a:noFill/>
        </p:spPr>
        <p:txBody>
          <a:bodyPr wrap="square">
            <a:spAutoFit/>
          </a:bodyPr>
          <a:lstStyle/>
          <a:p>
            <a:r>
              <a:rPr lang="en-MY" sz="1400" b="1" dirty="0">
                <a:solidFill>
                  <a:srgbClr val="6F6F6F"/>
                </a:solidFill>
                <a:latin typeface="+mj-lt"/>
                <a:ea typeface="Open Sans" panose="020B0606030504020204" pitchFamily="34" charset="0"/>
                <a:cs typeface="Open Sans" panose="020B0606030504020204" pitchFamily="34" charset="0"/>
              </a:rPr>
              <a:t>Underground Gold Mine in Peru </a:t>
            </a:r>
            <a:br>
              <a:rPr lang="en-MY" sz="1400" b="1" dirty="0">
                <a:solidFill>
                  <a:srgbClr val="6F6F6F"/>
                </a:solidFill>
                <a:latin typeface="+mj-lt"/>
                <a:ea typeface="Open Sans" panose="020B0606030504020204" pitchFamily="34" charset="0"/>
                <a:cs typeface="Open Sans" panose="020B0606030504020204" pitchFamily="34" charset="0"/>
              </a:rPr>
            </a:br>
            <a:r>
              <a:rPr lang="en-MY" sz="1400" b="1" dirty="0">
                <a:solidFill>
                  <a:srgbClr val="6F6F6F"/>
                </a:solidFill>
                <a:latin typeface="+mj-lt"/>
                <a:ea typeface="Open Sans" panose="020B0606030504020204" pitchFamily="34" charset="0"/>
                <a:cs typeface="Open Sans" panose="020B0606030504020204" pitchFamily="34" charset="0"/>
              </a:rPr>
              <a:t>Owned By Sierra Sun Group (Private)</a:t>
            </a:r>
          </a:p>
        </p:txBody>
      </p:sp>
      <p:sp>
        <p:nvSpPr>
          <p:cNvPr id="7" name="Rectangle 6">
            <a:extLst>
              <a:ext uri="{FF2B5EF4-FFF2-40B4-BE49-F238E27FC236}">
                <a16:creationId xmlns:a16="http://schemas.microsoft.com/office/drawing/2014/main" id="{5D441203-709E-F4BF-053F-D305FAB5A8B0}"/>
              </a:ext>
            </a:extLst>
          </p:cNvPr>
          <p:cNvSpPr/>
          <p:nvPr/>
        </p:nvSpPr>
        <p:spPr>
          <a:xfrm>
            <a:off x="265670" y="6172359"/>
            <a:ext cx="6285032" cy="461665"/>
          </a:xfrm>
          <a:prstGeom prst="rect">
            <a:avLst/>
          </a:prstGeom>
        </p:spPr>
        <p:txBody>
          <a:bodyPr wrap="square">
            <a:spAutoFit/>
          </a:bodyPr>
          <a:lstStyle/>
          <a:p>
            <a:r>
              <a:rPr lang="en-US" sz="800" dirty="0">
                <a:solidFill>
                  <a:srgbClr val="6F6F6F"/>
                </a:solidFill>
                <a:latin typeface="Montserrat" pitchFamily="2" charset="77"/>
                <a:ea typeface="Open Sans" panose="020B0606030504020204" pitchFamily="34" charset="0"/>
                <a:cs typeface="Open Sans" panose="020B0606030504020204" pitchFamily="34" charset="0"/>
              </a:rPr>
              <a:t>Note:  Management case assumption of US$3,000/oz gold.  *The above forecasts are based upon information provided by the Operator projected at full production capacity. Annual Cashflow &amp; GEO 5-year average.  **NAV calculated with a 5% discount rate. </a:t>
            </a:r>
          </a:p>
        </p:txBody>
      </p:sp>
      <p:sp>
        <p:nvSpPr>
          <p:cNvPr id="14" name="Rounded Rectangle 13">
            <a:extLst>
              <a:ext uri="{FF2B5EF4-FFF2-40B4-BE49-F238E27FC236}">
                <a16:creationId xmlns:a16="http://schemas.microsoft.com/office/drawing/2014/main" id="{1AEBDD7B-A6E8-822D-5179-1DA62939A473}"/>
              </a:ext>
            </a:extLst>
          </p:cNvPr>
          <p:cNvSpPr/>
          <p:nvPr/>
        </p:nvSpPr>
        <p:spPr>
          <a:xfrm>
            <a:off x="299543" y="2633954"/>
            <a:ext cx="5058520" cy="434714"/>
          </a:xfrm>
          <a:prstGeom prst="roundRect">
            <a:avLst>
              <a:gd name="adj" fmla="val 50000"/>
            </a:avLst>
          </a:prstGeom>
          <a:gradFill>
            <a:gsLst>
              <a:gs pos="0">
                <a:srgbClr val="16365E"/>
              </a:gs>
              <a:gs pos="100000">
                <a:srgbClr val="052040"/>
              </a:gs>
            </a:gsLst>
            <a:lin ang="10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4357021-1A1B-2502-CD75-7D1AB74F53FA}"/>
              </a:ext>
            </a:extLst>
          </p:cNvPr>
          <p:cNvSpPr txBox="1"/>
          <p:nvPr/>
        </p:nvSpPr>
        <p:spPr>
          <a:xfrm>
            <a:off x="7467600" y="4548122"/>
            <a:ext cx="4045889" cy="1107996"/>
          </a:xfrm>
          <a:prstGeom prst="rect">
            <a:avLst/>
          </a:prstGeom>
          <a:noFill/>
          <a:ln>
            <a:noFill/>
          </a:ln>
        </p:spPr>
        <p:txBody>
          <a:bodyPr wrap="square" rtlCol="0">
            <a:spAutoFit/>
          </a:bodyPr>
          <a:lstStyle/>
          <a:p>
            <a:r>
              <a:rPr lang="en-CA" sz="1100" dirty="0">
                <a:solidFill>
                  <a:schemeClr val="bg1"/>
                </a:solidFill>
                <a:latin typeface="Montserrat" pitchFamily="2" charset="77"/>
              </a:rPr>
              <a:t>Empress's investment has enabled Sierra </a:t>
            </a:r>
            <a:r>
              <a:rPr lang="en-CA" sz="1100" dirty="0" err="1">
                <a:solidFill>
                  <a:schemeClr val="bg1"/>
                </a:solidFill>
                <a:latin typeface="Montserrat" pitchFamily="2" charset="77"/>
              </a:rPr>
              <a:t>Antapite</a:t>
            </a:r>
            <a:r>
              <a:rPr lang="en-CA" sz="1100" dirty="0">
                <a:solidFill>
                  <a:schemeClr val="bg1"/>
                </a:solidFill>
                <a:latin typeface="Montserrat" pitchFamily="2" charset="77"/>
              </a:rPr>
              <a:t> </a:t>
            </a:r>
            <a:br>
              <a:rPr lang="en-CA" sz="1100" dirty="0">
                <a:solidFill>
                  <a:schemeClr val="bg1"/>
                </a:solidFill>
                <a:latin typeface="Montserrat" pitchFamily="2" charset="77"/>
              </a:rPr>
            </a:br>
            <a:r>
              <a:rPr lang="en-CA" sz="1100" dirty="0">
                <a:solidFill>
                  <a:schemeClr val="bg1"/>
                </a:solidFill>
                <a:latin typeface="Montserrat" pitchFamily="2" charset="77"/>
              </a:rPr>
              <a:t>to expand its production capacity at this high-grade underground mine, with ongoing development aimed </a:t>
            </a:r>
            <a:br>
              <a:rPr lang="en-CA" sz="1100" dirty="0">
                <a:solidFill>
                  <a:schemeClr val="bg1"/>
                </a:solidFill>
                <a:latin typeface="Montserrat" pitchFamily="2" charset="77"/>
              </a:rPr>
            </a:br>
            <a:r>
              <a:rPr lang="en-CA" sz="1100" dirty="0">
                <a:solidFill>
                  <a:schemeClr val="bg1"/>
                </a:solidFill>
                <a:latin typeface="Montserrat" pitchFamily="2" charset="77"/>
              </a:rPr>
              <a:t>at boosting near-term output. Sustainability initiatives at the site are backed by the Swiss Better Gold Initiative, enhancing responsible mining practices.</a:t>
            </a:r>
          </a:p>
        </p:txBody>
      </p:sp>
      <p:sp>
        <p:nvSpPr>
          <p:cNvPr id="17" name="Title 1">
            <a:extLst>
              <a:ext uri="{FF2B5EF4-FFF2-40B4-BE49-F238E27FC236}">
                <a16:creationId xmlns:a16="http://schemas.microsoft.com/office/drawing/2014/main" id="{FAB8378F-D4A5-2AD6-928A-4FAA008D6D84}"/>
              </a:ext>
            </a:extLst>
          </p:cNvPr>
          <p:cNvSpPr txBox="1">
            <a:spLocks/>
          </p:cNvSpPr>
          <p:nvPr/>
        </p:nvSpPr>
        <p:spPr>
          <a:xfrm>
            <a:off x="187801" y="1056548"/>
            <a:ext cx="4657468" cy="50231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16365E"/>
                </a:solidFill>
                <a:latin typeface="Hanken Grotesk Black" pitchFamily="2" charset="77"/>
                <a:ea typeface="Hanken Grotesk Bold" pitchFamily="34" charset="-122"/>
              </a:rPr>
              <a:t>Antapite Mine</a:t>
            </a:r>
          </a:p>
        </p:txBody>
      </p:sp>
      <p:sp>
        <p:nvSpPr>
          <p:cNvPr id="20" name="Subtitle 2">
            <a:extLst>
              <a:ext uri="{FF2B5EF4-FFF2-40B4-BE49-F238E27FC236}">
                <a16:creationId xmlns:a16="http://schemas.microsoft.com/office/drawing/2014/main" id="{A6551A8E-4CC0-AACB-FEEA-35CB2A3F82C5}"/>
              </a:ext>
            </a:extLst>
          </p:cNvPr>
          <p:cNvSpPr txBox="1">
            <a:spLocks/>
          </p:cNvSpPr>
          <p:nvPr/>
        </p:nvSpPr>
        <p:spPr>
          <a:xfrm>
            <a:off x="214480" y="829762"/>
            <a:ext cx="3387248" cy="216982"/>
          </a:xfrm>
          <a:prstGeom prst="rect">
            <a:avLst/>
          </a:prstGeom>
        </p:spPr>
        <p:txBody>
          <a:bodyPr wrap="square">
            <a:spAutoFit/>
          </a:bodyPr>
          <a:lstStyle>
            <a:defPPr>
              <a:defRPr lang="en-US"/>
            </a:defPPr>
            <a:lvl1pPr indent="0">
              <a:lnSpc>
                <a:spcPct val="90000"/>
              </a:lnSpc>
              <a:spcBef>
                <a:spcPts val="1000"/>
              </a:spcBef>
              <a:buFont typeface="Arial" panose="020B0604020202020204" pitchFamily="34" charset="0"/>
              <a:buNone/>
              <a:defRPr sz="900" cap="all" spc="600">
                <a:solidFill>
                  <a:srgbClr val="6F6F6F"/>
                </a:solidFill>
                <a:latin typeface="Montserrat Medium" pitchFamily="2" charset="77"/>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Gold Stream</a:t>
            </a:r>
          </a:p>
        </p:txBody>
      </p:sp>
      <p:sp>
        <p:nvSpPr>
          <p:cNvPr id="28" name="TextBox 27">
            <a:extLst>
              <a:ext uri="{FF2B5EF4-FFF2-40B4-BE49-F238E27FC236}">
                <a16:creationId xmlns:a16="http://schemas.microsoft.com/office/drawing/2014/main" id="{4DA8D4B1-C13C-8E5D-1C07-2D1AB34322D0}"/>
              </a:ext>
            </a:extLst>
          </p:cNvPr>
          <p:cNvSpPr txBox="1"/>
          <p:nvPr/>
        </p:nvSpPr>
        <p:spPr>
          <a:xfrm>
            <a:off x="6155700" y="4548122"/>
            <a:ext cx="1493962" cy="297325"/>
          </a:xfrm>
          <a:prstGeom prst="rect">
            <a:avLst/>
          </a:prstGeom>
          <a:noFill/>
        </p:spPr>
        <p:txBody>
          <a:bodyPr wrap="square" rtlCol="0">
            <a:spAutoFit/>
          </a:bodyPr>
          <a:lstStyle/>
          <a:p>
            <a:pPr>
              <a:lnSpc>
                <a:spcPct val="80000"/>
              </a:lnSpc>
              <a:spcAft>
                <a:spcPts val="1000"/>
              </a:spcAft>
            </a:pPr>
            <a:r>
              <a:rPr lang="en-US" sz="1600" b="1" dirty="0">
                <a:solidFill>
                  <a:srgbClr val="CDA869"/>
                </a:solidFill>
                <a:latin typeface="Hanken Grotesk ExtraBold" pitchFamily="2" charset="77"/>
                <a:ea typeface="Open Sans" panose="020B0606030504020204" pitchFamily="34" charset="0"/>
                <a:cs typeface="Open Sans" panose="020B0606030504020204" pitchFamily="34" charset="0"/>
              </a:rPr>
              <a:t>Highlights</a:t>
            </a:r>
          </a:p>
        </p:txBody>
      </p:sp>
      <p:sp>
        <p:nvSpPr>
          <p:cNvPr id="9" name="TextBox 8">
            <a:extLst>
              <a:ext uri="{FF2B5EF4-FFF2-40B4-BE49-F238E27FC236}">
                <a16:creationId xmlns:a16="http://schemas.microsoft.com/office/drawing/2014/main" id="{41015AD0-F392-E68B-8DCC-361F721A9B3A}"/>
              </a:ext>
            </a:extLst>
          </p:cNvPr>
          <p:cNvSpPr txBox="1"/>
          <p:nvPr/>
        </p:nvSpPr>
        <p:spPr>
          <a:xfrm>
            <a:off x="573758" y="2677347"/>
            <a:ext cx="2148345" cy="338554"/>
          </a:xfrm>
          <a:prstGeom prst="rect">
            <a:avLst/>
          </a:prstGeom>
          <a:noFill/>
        </p:spPr>
        <p:txBody>
          <a:bodyPr wrap="none" rtlCol="0">
            <a:spAutoFit/>
          </a:bodyPr>
          <a:lstStyle/>
          <a:p>
            <a:r>
              <a:rPr lang="en-US" sz="1600" b="1" dirty="0">
                <a:solidFill>
                  <a:srgbClr val="CDA869"/>
                </a:solidFill>
                <a:latin typeface="Hanken Grotesk ExtraBold" pitchFamily="2" charset="77"/>
                <a:ea typeface="Open Sans" panose="020B0606030504020204" pitchFamily="34" charset="0"/>
                <a:cs typeface="Open Sans" panose="020B0606030504020204" pitchFamily="34" charset="0"/>
              </a:rPr>
              <a:t>Investment Overview</a:t>
            </a:r>
          </a:p>
        </p:txBody>
      </p:sp>
      <p:graphicFrame>
        <p:nvGraphicFramePr>
          <p:cNvPr id="29" name="Table 28">
            <a:extLst>
              <a:ext uri="{FF2B5EF4-FFF2-40B4-BE49-F238E27FC236}">
                <a16:creationId xmlns:a16="http://schemas.microsoft.com/office/drawing/2014/main" id="{AC5B24D2-4B99-B9F5-65AA-C322C58ACDD4}"/>
              </a:ext>
            </a:extLst>
          </p:cNvPr>
          <p:cNvGraphicFramePr>
            <a:graphicFrameLocks noGrp="1"/>
          </p:cNvGraphicFramePr>
          <p:nvPr>
            <p:extLst>
              <p:ext uri="{D42A27DB-BD31-4B8C-83A1-F6EECF244321}">
                <p14:modId xmlns:p14="http://schemas.microsoft.com/office/powerpoint/2010/main" val="910982868"/>
              </p:ext>
            </p:extLst>
          </p:nvPr>
        </p:nvGraphicFramePr>
        <p:xfrm>
          <a:off x="299543" y="3147525"/>
          <a:ext cx="5058519" cy="2789472"/>
        </p:xfrm>
        <a:graphic>
          <a:graphicData uri="http://schemas.openxmlformats.org/drawingml/2006/table">
            <a:tbl>
              <a:tblPr firstRow="1" bandRow="1">
                <a:tableStyleId>{2D5ABB26-0587-4C30-8999-92F81FD0307C}</a:tableStyleId>
              </a:tblPr>
              <a:tblGrid>
                <a:gridCol w="2385042">
                  <a:extLst>
                    <a:ext uri="{9D8B030D-6E8A-4147-A177-3AD203B41FA5}">
                      <a16:colId xmlns:a16="http://schemas.microsoft.com/office/drawing/2014/main" val="986915747"/>
                    </a:ext>
                  </a:extLst>
                </a:gridCol>
                <a:gridCol w="2673477">
                  <a:extLst>
                    <a:ext uri="{9D8B030D-6E8A-4147-A177-3AD203B41FA5}">
                      <a16:colId xmlns:a16="http://schemas.microsoft.com/office/drawing/2014/main" val="3063448560"/>
                    </a:ext>
                  </a:extLst>
                </a:gridCol>
              </a:tblGrid>
              <a:tr h="464912">
                <a:tc>
                  <a:txBody>
                    <a:bodyPr/>
                    <a:lstStyle/>
                    <a:p>
                      <a:r>
                        <a:rPr lang="en-US" sz="1200" b="1" dirty="0">
                          <a:solidFill>
                            <a:srgbClr val="6F6F6F"/>
                          </a:solidFill>
                          <a:latin typeface="Montserrat" pitchFamily="2" charset="77"/>
                        </a:rPr>
                        <a:t>Investment Size</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MY" sz="1200" dirty="0">
                          <a:solidFill>
                            <a:srgbClr val="6F6F6F"/>
                          </a:solidFill>
                          <a:latin typeface="Montserrat" pitchFamily="2" charset="77"/>
                          <a:ea typeface="Open Sans" panose="020B0606030504020204" pitchFamily="34" charset="0"/>
                          <a:cs typeface="Open Sans" panose="020B0606030504020204" pitchFamily="34" charset="0"/>
                        </a:rPr>
                        <a:t>US$10M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8782576"/>
                  </a:ext>
                </a:extLst>
              </a:tr>
              <a:tr h="464912">
                <a:tc>
                  <a:txBody>
                    <a:bodyPr/>
                    <a:lstStyle/>
                    <a:p>
                      <a:r>
                        <a:rPr lang="en-US" sz="1200" b="1" dirty="0">
                          <a:solidFill>
                            <a:srgbClr val="6F6F6F"/>
                          </a:solidFill>
                          <a:latin typeface="Montserrat" pitchFamily="2" charset="77"/>
                        </a:rPr>
                        <a:t>Type</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MY" sz="1200" dirty="0">
                          <a:solidFill>
                            <a:srgbClr val="6F6F6F"/>
                          </a:solidFill>
                          <a:latin typeface="Montserrat" pitchFamily="2" charset="77"/>
                          <a:ea typeface="Open Sans" panose="020B0606030504020204" pitchFamily="34" charset="0"/>
                          <a:cs typeface="Open Sans" panose="020B0606030504020204" pitchFamily="34" charset="0"/>
                        </a:rPr>
                        <a:t>4.5% gold stream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5202301"/>
                  </a:ext>
                </a:extLst>
              </a:tr>
              <a:tr h="464912">
                <a:tc>
                  <a:txBody>
                    <a:bodyPr/>
                    <a:lstStyle/>
                    <a:p>
                      <a:r>
                        <a:rPr lang="en-US" sz="1200" b="1" dirty="0">
                          <a:solidFill>
                            <a:srgbClr val="6F6F6F"/>
                          </a:solidFill>
                          <a:latin typeface="Montserrat" pitchFamily="2" charset="77"/>
                        </a:rPr>
                        <a:t>Terms</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MY" sz="1200" dirty="0">
                          <a:solidFill>
                            <a:srgbClr val="6F6F6F"/>
                          </a:solidFill>
                          <a:latin typeface="Montserrat" pitchFamily="2" charset="77"/>
                          <a:ea typeface="Open Sans" panose="020B0606030504020204" pitchFamily="34" charset="0"/>
                          <a:cs typeface="Open Sans" panose="020B0606030504020204" pitchFamily="34" charset="0"/>
                        </a:rPr>
                        <a:t>11k oz. then 1% LOM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5184336"/>
                  </a:ext>
                </a:extLst>
              </a:tr>
              <a:tr h="464912">
                <a:tc>
                  <a:txBody>
                    <a:bodyPr/>
                    <a:lstStyle/>
                    <a:p>
                      <a:r>
                        <a:rPr lang="en-US" sz="1200" b="1" kern="1200" dirty="0">
                          <a:solidFill>
                            <a:srgbClr val="6F6F6F"/>
                          </a:solidFill>
                          <a:latin typeface="Montserrat" pitchFamily="2" charset="77"/>
                          <a:ea typeface="+mn-ea"/>
                          <a:cs typeface="+mn-cs"/>
                        </a:rPr>
                        <a:t>Annual Cash Flow</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MY" sz="1200" kern="1200" dirty="0">
                          <a:solidFill>
                            <a:srgbClr val="6F6F6F"/>
                          </a:solidFill>
                          <a:latin typeface="Montserrat" pitchFamily="2" charset="77"/>
                          <a:ea typeface="Open Sans" panose="020B0606030504020204" pitchFamily="34" charset="0"/>
                          <a:cs typeface="Open Sans" panose="020B0606030504020204" pitchFamily="34" charset="0"/>
                        </a:rPr>
                        <a:t>US$5.6M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6355316"/>
                  </a:ext>
                </a:extLst>
              </a:tr>
              <a:tr h="464912">
                <a:tc>
                  <a:txBody>
                    <a:bodyPr/>
                    <a:lstStyle/>
                    <a:p>
                      <a:r>
                        <a:rPr lang="en-US" sz="1200" b="1" kern="1200" dirty="0">
                          <a:solidFill>
                            <a:srgbClr val="6F6F6F"/>
                          </a:solidFill>
                          <a:latin typeface="Montserrat" pitchFamily="2" charset="77"/>
                          <a:ea typeface="+mn-ea"/>
                          <a:cs typeface="+mn-cs"/>
                        </a:rPr>
                        <a:t>Annual GEOs</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MY" sz="1200" kern="1200" dirty="0">
                          <a:solidFill>
                            <a:srgbClr val="6F6F6F"/>
                          </a:solidFill>
                          <a:latin typeface="Montserrat" pitchFamily="2" charset="77"/>
                          <a:ea typeface="Open Sans" panose="020B0606030504020204" pitchFamily="34" charset="0"/>
                          <a:cs typeface="Open Sans" panose="020B0606030504020204" pitchFamily="34" charset="0"/>
                        </a:rPr>
                        <a:t>1,853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6249022"/>
                  </a:ext>
                </a:extLst>
              </a:tr>
              <a:tr h="464912">
                <a:tc>
                  <a:txBody>
                    <a:bodyPr/>
                    <a:lstStyle/>
                    <a:p>
                      <a:r>
                        <a:rPr lang="en-US" sz="1200" b="1" kern="1200" dirty="0">
                          <a:solidFill>
                            <a:srgbClr val="6F6F6F"/>
                          </a:solidFill>
                          <a:latin typeface="Montserrat" pitchFamily="2" charset="77"/>
                          <a:ea typeface="+mn-ea"/>
                          <a:cs typeface="+mn-cs"/>
                        </a:rPr>
                        <a:t>NAV</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MY" sz="1200" kern="1200" dirty="0">
                          <a:solidFill>
                            <a:srgbClr val="6F6F6F"/>
                          </a:solidFill>
                          <a:latin typeface="Montserrat" pitchFamily="2" charset="77"/>
                          <a:ea typeface="Open Sans" panose="020B0606030504020204" pitchFamily="34" charset="0"/>
                          <a:cs typeface="Open Sans" panose="020B0606030504020204" pitchFamily="34" charset="0"/>
                        </a:rPr>
                        <a:t>US$23.7M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8576757"/>
                  </a:ext>
                </a:extLst>
              </a:tr>
            </a:tbl>
          </a:graphicData>
        </a:graphic>
      </p:graphicFrame>
      <p:pic>
        <p:nvPicPr>
          <p:cNvPr id="30" name="Graphic 29">
            <a:extLst>
              <a:ext uri="{FF2B5EF4-FFF2-40B4-BE49-F238E27FC236}">
                <a16:creationId xmlns:a16="http://schemas.microsoft.com/office/drawing/2014/main" id="{1BACC167-ED60-A9C8-C5BB-2DA08AF68FAB}"/>
              </a:ext>
            </a:extLst>
          </p:cNvPr>
          <p:cNvPicPr>
            <a:picLocks noChangeAspect="1"/>
          </p:cNvPicPr>
          <p:nvPr/>
        </p:nvPicPr>
        <p:blipFill>
          <a:blip r:embed="rId2">
            <a:alphaModFix amt="30000"/>
            <a:extLst>
              <a:ext uri="{96DAC541-7B7A-43D3-8B79-37D633B846F1}">
                <asvg:svgBlip xmlns:asvg="http://schemas.microsoft.com/office/drawing/2016/SVG/main" r:embed="rId3"/>
              </a:ext>
            </a:extLst>
          </a:blip>
          <a:srcRect r="22860"/>
          <a:stretch>
            <a:fillRect/>
          </a:stretch>
        </p:blipFill>
        <p:spPr>
          <a:xfrm rot="5400000">
            <a:off x="9279976" y="4046472"/>
            <a:ext cx="1456690" cy="3757450"/>
          </a:xfrm>
          <a:prstGeom prst="rect">
            <a:avLst/>
          </a:prstGeom>
        </p:spPr>
      </p:pic>
    </p:spTree>
    <p:extLst>
      <p:ext uri="{BB962C8B-B14F-4D97-AF65-F5344CB8AC3E}">
        <p14:creationId xmlns:p14="http://schemas.microsoft.com/office/powerpoint/2010/main" val="111721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6BFD0-9AB5-0B80-5582-819F3A10863A}"/>
            </a:ext>
          </a:extLst>
        </p:cNvPr>
        <p:cNvGrpSpPr/>
        <p:nvPr/>
      </p:nvGrpSpPr>
      <p:grpSpPr>
        <a:xfrm>
          <a:off x="0" y="0"/>
          <a:ext cx="0" cy="0"/>
          <a:chOff x="0" y="0"/>
          <a:chExt cx="0" cy="0"/>
        </a:xfrm>
      </p:grpSpPr>
      <p:pic>
        <p:nvPicPr>
          <p:cNvPr id="34" name="Graphic 33">
            <a:extLst>
              <a:ext uri="{FF2B5EF4-FFF2-40B4-BE49-F238E27FC236}">
                <a16:creationId xmlns:a16="http://schemas.microsoft.com/office/drawing/2014/main" id="{0F9C4BC3-AD20-78AD-8EE1-01D41BDDD79A}"/>
              </a:ext>
            </a:extLst>
          </p:cNvPr>
          <p:cNvPicPr>
            <a:picLocks noChangeAspect="1"/>
          </p:cNvPicPr>
          <p:nvPr/>
        </p:nvPicPr>
        <p:blipFill>
          <a:blip r:embed="rId2">
            <a:alphaModFix amt="30000"/>
            <a:extLst>
              <a:ext uri="{96DAC541-7B7A-43D3-8B79-37D633B846F1}">
                <asvg:svgBlip xmlns:asvg="http://schemas.microsoft.com/office/drawing/2016/SVG/main" r:embed="rId3"/>
              </a:ext>
            </a:extLst>
          </a:blip>
          <a:srcRect r="22860"/>
          <a:stretch>
            <a:fillRect/>
          </a:stretch>
        </p:blipFill>
        <p:spPr>
          <a:xfrm rot="5400000">
            <a:off x="9279976" y="4046472"/>
            <a:ext cx="1456690" cy="3757450"/>
          </a:xfrm>
          <a:prstGeom prst="rect">
            <a:avLst/>
          </a:prstGeom>
        </p:spPr>
      </p:pic>
      <p:sp>
        <p:nvSpPr>
          <p:cNvPr id="6" name="TextBox 5">
            <a:extLst>
              <a:ext uri="{FF2B5EF4-FFF2-40B4-BE49-F238E27FC236}">
                <a16:creationId xmlns:a16="http://schemas.microsoft.com/office/drawing/2014/main" id="{6FB8255A-AAC4-066A-357B-977C2C8ED7E3}"/>
              </a:ext>
            </a:extLst>
          </p:cNvPr>
          <p:cNvSpPr txBox="1"/>
          <p:nvPr/>
        </p:nvSpPr>
        <p:spPr>
          <a:xfrm>
            <a:off x="214479" y="1722973"/>
            <a:ext cx="4808586" cy="523220"/>
          </a:xfrm>
          <a:prstGeom prst="rect">
            <a:avLst/>
          </a:prstGeom>
          <a:noFill/>
        </p:spPr>
        <p:txBody>
          <a:bodyPr wrap="square">
            <a:spAutoFit/>
          </a:bodyPr>
          <a:lstStyle/>
          <a:p>
            <a:r>
              <a:rPr lang="en-MY" sz="1400" b="1" dirty="0">
                <a:solidFill>
                  <a:srgbClr val="6F6F6F"/>
                </a:solidFill>
                <a:latin typeface="+mj-lt"/>
                <a:ea typeface="Open Sans" panose="020B0606030504020204" pitchFamily="34" charset="0"/>
                <a:cs typeface="Open Sans" panose="020B0606030504020204" pitchFamily="34" charset="0"/>
              </a:rPr>
              <a:t>Underground Gold Mine in South Africa</a:t>
            </a:r>
          </a:p>
          <a:p>
            <a:r>
              <a:rPr lang="en-MY" sz="1400" b="1" dirty="0">
                <a:solidFill>
                  <a:srgbClr val="6F6F6F"/>
                </a:solidFill>
                <a:latin typeface="+mj-lt"/>
                <a:ea typeface="Open Sans" panose="020B0606030504020204" pitchFamily="34" charset="0"/>
                <a:cs typeface="Open Sans" panose="020B0606030504020204" pitchFamily="34" charset="0"/>
              </a:rPr>
              <a:t>Owned by Golconda Gold (TSXV: GG)</a:t>
            </a:r>
          </a:p>
        </p:txBody>
      </p:sp>
      <p:sp>
        <p:nvSpPr>
          <p:cNvPr id="18" name="TextBox 17">
            <a:extLst>
              <a:ext uri="{FF2B5EF4-FFF2-40B4-BE49-F238E27FC236}">
                <a16:creationId xmlns:a16="http://schemas.microsoft.com/office/drawing/2014/main" id="{8EC6D6D8-61E9-7377-9723-5846A70A6456}"/>
              </a:ext>
            </a:extLst>
          </p:cNvPr>
          <p:cNvSpPr txBox="1"/>
          <p:nvPr/>
        </p:nvSpPr>
        <p:spPr>
          <a:xfrm>
            <a:off x="7467600" y="4548122"/>
            <a:ext cx="4219955" cy="1785104"/>
          </a:xfrm>
          <a:prstGeom prst="rect">
            <a:avLst/>
          </a:prstGeom>
          <a:noFill/>
          <a:ln>
            <a:noFill/>
          </a:ln>
        </p:spPr>
        <p:txBody>
          <a:bodyPr wrap="square" rtlCol="0">
            <a:spAutoFit/>
          </a:bodyPr>
          <a:lstStyle/>
          <a:p>
            <a:r>
              <a:rPr lang="en-CA" sz="1100" dirty="0">
                <a:solidFill>
                  <a:schemeClr val="bg1"/>
                </a:solidFill>
                <a:latin typeface="Montserrat" pitchFamily="2" charset="77"/>
              </a:rPr>
              <a:t>Empress's investment provided Galaxy with the capital </a:t>
            </a:r>
            <a:br>
              <a:rPr lang="en-CA" sz="1100" dirty="0">
                <a:solidFill>
                  <a:schemeClr val="bg1"/>
                </a:solidFill>
                <a:latin typeface="Montserrat" pitchFamily="2" charset="77"/>
              </a:rPr>
            </a:br>
            <a:r>
              <a:rPr lang="en-CA" sz="1100" dirty="0">
                <a:solidFill>
                  <a:schemeClr val="bg1"/>
                </a:solidFill>
                <a:latin typeface="Montserrat" pitchFamily="2" charset="77"/>
              </a:rPr>
              <a:t>to acquire underground mining equipment, accelerating mine development which enables Galaxy to maximize mill throughput, increase production volumes, and reduce the AISC.  The development plan focuses on scaling mining operations by leveraging available capacity in an expanded milling circuit. This approach boosts production volumes and optimizes efficiency. </a:t>
            </a:r>
            <a:br>
              <a:rPr lang="en-CA" sz="1100" dirty="0">
                <a:solidFill>
                  <a:schemeClr val="bg1"/>
                </a:solidFill>
                <a:latin typeface="Montserrat" pitchFamily="2" charset="77"/>
              </a:rPr>
            </a:br>
            <a:r>
              <a:rPr lang="en-CA" sz="1100" dirty="0">
                <a:solidFill>
                  <a:schemeClr val="bg1"/>
                </a:solidFill>
                <a:latin typeface="Montserrat" pitchFamily="2" charset="77"/>
              </a:rPr>
              <a:t>As a result, Galaxy expects to increase its gold production and thereby increasing the value of Empress’ investment. </a:t>
            </a:r>
          </a:p>
        </p:txBody>
      </p:sp>
      <p:sp>
        <p:nvSpPr>
          <p:cNvPr id="17" name="Title 1">
            <a:extLst>
              <a:ext uri="{FF2B5EF4-FFF2-40B4-BE49-F238E27FC236}">
                <a16:creationId xmlns:a16="http://schemas.microsoft.com/office/drawing/2014/main" id="{2FC2E2C7-07EB-0890-50F0-3E2651C0D882}"/>
              </a:ext>
            </a:extLst>
          </p:cNvPr>
          <p:cNvSpPr txBox="1">
            <a:spLocks/>
          </p:cNvSpPr>
          <p:nvPr/>
        </p:nvSpPr>
        <p:spPr>
          <a:xfrm>
            <a:off x="187801" y="1056548"/>
            <a:ext cx="4699509" cy="50231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16365E"/>
                </a:solidFill>
                <a:latin typeface="Hanken Grotesk Black" pitchFamily="2" charset="77"/>
                <a:ea typeface="Hanken Grotesk Bold" pitchFamily="34" charset="-122"/>
              </a:rPr>
              <a:t>Galaxy Mine</a:t>
            </a:r>
          </a:p>
        </p:txBody>
      </p:sp>
      <p:sp>
        <p:nvSpPr>
          <p:cNvPr id="20" name="Subtitle 2">
            <a:extLst>
              <a:ext uri="{FF2B5EF4-FFF2-40B4-BE49-F238E27FC236}">
                <a16:creationId xmlns:a16="http://schemas.microsoft.com/office/drawing/2014/main" id="{7DC98BCC-2B03-A248-82EF-1BA60377F786}"/>
              </a:ext>
            </a:extLst>
          </p:cNvPr>
          <p:cNvSpPr txBox="1">
            <a:spLocks/>
          </p:cNvSpPr>
          <p:nvPr/>
        </p:nvSpPr>
        <p:spPr>
          <a:xfrm>
            <a:off x="214480" y="829762"/>
            <a:ext cx="3387248" cy="216982"/>
          </a:xfrm>
          <a:prstGeom prst="rect">
            <a:avLst/>
          </a:prstGeom>
        </p:spPr>
        <p:txBody>
          <a:bodyPr wrap="square">
            <a:spAutoFit/>
          </a:bodyPr>
          <a:lstStyle>
            <a:defPPr>
              <a:defRPr lang="en-US"/>
            </a:defPPr>
            <a:lvl1pPr indent="0">
              <a:lnSpc>
                <a:spcPct val="90000"/>
              </a:lnSpc>
              <a:spcBef>
                <a:spcPts val="1000"/>
              </a:spcBef>
              <a:buFont typeface="Arial" panose="020B0604020202020204" pitchFamily="34" charset="0"/>
              <a:buNone/>
              <a:defRPr sz="900" cap="all" spc="600">
                <a:solidFill>
                  <a:srgbClr val="6F6F6F"/>
                </a:solidFill>
                <a:latin typeface="Montserrat Medium" pitchFamily="2" charset="77"/>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Gold Stream</a:t>
            </a:r>
          </a:p>
        </p:txBody>
      </p:sp>
      <p:sp>
        <p:nvSpPr>
          <p:cNvPr id="29" name="Rectangle 28">
            <a:extLst>
              <a:ext uri="{FF2B5EF4-FFF2-40B4-BE49-F238E27FC236}">
                <a16:creationId xmlns:a16="http://schemas.microsoft.com/office/drawing/2014/main" id="{E820759B-E91F-8A00-8854-0E7BC71C2367}"/>
              </a:ext>
            </a:extLst>
          </p:cNvPr>
          <p:cNvSpPr/>
          <p:nvPr/>
        </p:nvSpPr>
        <p:spPr>
          <a:xfrm>
            <a:off x="265670" y="6172359"/>
            <a:ext cx="6285032" cy="338554"/>
          </a:xfrm>
          <a:prstGeom prst="rect">
            <a:avLst/>
          </a:prstGeom>
        </p:spPr>
        <p:txBody>
          <a:bodyPr wrap="square">
            <a:spAutoFit/>
          </a:bodyPr>
          <a:lstStyle/>
          <a:p>
            <a:r>
              <a:rPr lang="en-US" sz="800" dirty="0">
                <a:solidFill>
                  <a:srgbClr val="6F6F6F"/>
                </a:solidFill>
                <a:latin typeface="Montserrat" pitchFamily="2" charset="77"/>
                <a:ea typeface="Open Sans" panose="020B0606030504020204" pitchFamily="34" charset="0"/>
                <a:cs typeface="Open Sans" panose="020B0606030504020204" pitchFamily="34" charset="0"/>
              </a:rPr>
              <a:t>Note:  Management case assumption of US$3,000/oz gold.  *The above forecasts are based upon information provided by the Operator projected at full production capacity, using a 5-year average.  **NAV calculated with a 5% discount rate. </a:t>
            </a:r>
          </a:p>
        </p:txBody>
      </p:sp>
      <p:sp>
        <p:nvSpPr>
          <p:cNvPr id="30" name="Rounded Rectangle 29">
            <a:extLst>
              <a:ext uri="{FF2B5EF4-FFF2-40B4-BE49-F238E27FC236}">
                <a16:creationId xmlns:a16="http://schemas.microsoft.com/office/drawing/2014/main" id="{6C162F24-6BF4-9531-ACEA-8D95AD75E446}"/>
              </a:ext>
            </a:extLst>
          </p:cNvPr>
          <p:cNvSpPr/>
          <p:nvPr/>
        </p:nvSpPr>
        <p:spPr>
          <a:xfrm>
            <a:off x="299543" y="2633954"/>
            <a:ext cx="5058520" cy="434714"/>
          </a:xfrm>
          <a:prstGeom prst="roundRect">
            <a:avLst>
              <a:gd name="adj" fmla="val 50000"/>
            </a:avLst>
          </a:prstGeom>
          <a:gradFill>
            <a:gsLst>
              <a:gs pos="0">
                <a:srgbClr val="16365E"/>
              </a:gs>
              <a:gs pos="100000">
                <a:srgbClr val="052040"/>
              </a:gs>
            </a:gsLst>
            <a:lin ang="10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3AE61F43-84E1-A837-0650-18BB1F305559}"/>
              </a:ext>
            </a:extLst>
          </p:cNvPr>
          <p:cNvSpPr txBox="1"/>
          <p:nvPr/>
        </p:nvSpPr>
        <p:spPr>
          <a:xfrm>
            <a:off x="6155700" y="4548122"/>
            <a:ext cx="1493962" cy="297325"/>
          </a:xfrm>
          <a:prstGeom prst="rect">
            <a:avLst/>
          </a:prstGeom>
        </p:spPr>
        <p:txBody>
          <a:bodyPr wrap="square" rtlCol="0">
            <a:spAutoFit/>
          </a:bodyPr>
          <a:lstStyle/>
          <a:p>
            <a:pPr>
              <a:lnSpc>
                <a:spcPct val="80000"/>
              </a:lnSpc>
              <a:spcAft>
                <a:spcPts val="1000"/>
              </a:spcAft>
            </a:pPr>
            <a:r>
              <a:rPr lang="en-US" sz="1600" b="1" dirty="0">
                <a:solidFill>
                  <a:srgbClr val="CDA869"/>
                </a:solidFill>
                <a:latin typeface="Hanken Grotesk ExtraBold" pitchFamily="2" charset="77"/>
                <a:ea typeface="Open Sans" panose="020B0606030504020204" pitchFamily="34" charset="0"/>
                <a:cs typeface="Open Sans" panose="020B0606030504020204" pitchFamily="34" charset="0"/>
              </a:rPr>
              <a:t>Highlights</a:t>
            </a:r>
          </a:p>
        </p:txBody>
      </p:sp>
      <p:sp>
        <p:nvSpPr>
          <p:cNvPr id="32" name="TextBox 31">
            <a:extLst>
              <a:ext uri="{FF2B5EF4-FFF2-40B4-BE49-F238E27FC236}">
                <a16:creationId xmlns:a16="http://schemas.microsoft.com/office/drawing/2014/main" id="{7453095A-3FB1-5910-B9C6-F3EBF4D63DBF}"/>
              </a:ext>
            </a:extLst>
          </p:cNvPr>
          <p:cNvSpPr txBox="1"/>
          <p:nvPr/>
        </p:nvSpPr>
        <p:spPr>
          <a:xfrm>
            <a:off x="573758" y="2677347"/>
            <a:ext cx="2148345" cy="338554"/>
          </a:xfrm>
          <a:prstGeom prst="rect">
            <a:avLst/>
          </a:prstGeom>
        </p:spPr>
        <p:txBody>
          <a:bodyPr wrap="none" rtlCol="0">
            <a:spAutoFit/>
          </a:bodyPr>
          <a:lstStyle/>
          <a:p>
            <a:r>
              <a:rPr lang="en-US" sz="1600" b="1" dirty="0">
                <a:solidFill>
                  <a:srgbClr val="CDA869"/>
                </a:solidFill>
                <a:latin typeface="Hanken Grotesk ExtraBold" pitchFamily="2" charset="77"/>
                <a:ea typeface="Open Sans" panose="020B0606030504020204" pitchFamily="34" charset="0"/>
                <a:cs typeface="Open Sans" panose="020B0606030504020204" pitchFamily="34" charset="0"/>
              </a:rPr>
              <a:t>Investment Overview</a:t>
            </a:r>
          </a:p>
        </p:txBody>
      </p:sp>
      <p:graphicFrame>
        <p:nvGraphicFramePr>
          <p:cNvPr id="33" name="Table 32">
            <a:extLst>
              <a:ext uri="{FF2B5EF4-FFF2-40B4-BE49-F238E27FC236}">
                <a16:creationId xmlns:a16="http://schemas.microsoft.com/office/drawing/2014/main" id="{0AE5BA93-4ED9-6D8B-BA79-650F79A6CA21}"/>
              </a:ext>
            </a:extLst>
          </p:cNvPr>
          <p:cNvGraphicFramePr>
            <a:graphicFrameLocks noGrp="1"/>
          </p:cNvGraphicFramePr>
          <p:nvPr>
            <p:extLst>
              <p:ext uri="{D42A27DB-BD31-4B8C-83A1-F6EECF244321}">
                <p14:modId xmlns:p14="http://schemas.microsoft.com/office/powerpoint/2010/main" val="2719649711"/>
              </p:ext>
            </p:extLst>
          </p:nvPr>
        </p:nvGraphicFramePr>
        <p:xfrm>
          <a:off x="299543" y="3147525"/>
          <a:ext cx="5058519" cy="2789472"/>
        </p:xfrm>
        <a:graphic>
          <a:graphicData uri="http://schemas.openxmlformats.org/drawingml/2006/table">
            <a:tbl>
              <a:tblPr firstRow="1" bandRow="1">
                <a:tableStyleId>{2D5ABB26-0587-4C30-8999-92F81FD0307C}</a:tableStyleId>
              </a:tblPr>
              <a:tblGrid>
                <a:gridCol w="2385042">
                  <a:extLst>
                    <a:ext uri="{9D8B030D-6E8A-4147-A177-3AD203B41FA5}">
                      <a16:colId xmlns:a16="http://schemas.microsoft.com/office/drawing/2014/main" val="986915747"/>
                    </a:ext>
                  </a:extLst>
                </a:gridCol>
                <a:gridCol w="2673477">
                  <a:extLst>
                    <a:ext uri="{9D8B030D-6E8A-4147-A177-3AD203B41FA5}">
                      <a16:colId xmlns:a16="http://schemas.microsoft.com/office/drawing/2014/main" val="3063448560"/>
                    </a:ext>
                  </a:extLst>
                </a:gridCol>
              </a:tblGrid>
              <a:tr h="464912">
                <a:tc>
                  <a:txBody>
                    <a:bodyPr/>
                    <a:lstStyle/>
                    <a:p>
                      <a:r>
                        <a:rPr lang="en-US" sz="1200" b="1" dirty="0">
                          <a:solidFill>
                            <a:srgbClr val="6F6F6F"/>
                          </a:solidFill>
                          <a:latin typeface="Montserrat" pitchFamily="2" charset="77"/>
                        </a:rPr>
                        <a:t>Investment Size</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MY" sz="1200" dirty="0">
                          <a:solidFill>
                            <a:srgbClr val="6F6F6F"/>
                          </a:solidFill>
                          <a:latin typeface="Montserrat" pitchFamily="2" charset="77"/>
                          <a:ea typeface="Open Sans" panose="020B0606030504020204" pitchFamily="34" charset="0"/>
                          <a:cs typeface="Open Sans" panose="020B0606030504020204" pitchFamily="34" charset="0"/>
                        </a:rPr>
                        <a:t>US$5M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8782576"/>
                  </a:ext>
                </a:extLst>
              </a:tr>
              <a:tr h="464912">
                <a:tc>
                  <a:txBody>
                    <a:bodyPr/>
                    <a:lstStyle/>
                    <a:p>
                      <a:r>
                        <a:rPr lang="en-US" sz="1200" b="1" dirty="0">
                          <a:solidFill>
                            <a:srgbClr val="6F6F6F"/>
                          </a:solidFill>
                          <a:latin typeface="Montserrat" pitchFamily="2" charset="77"/>
                        </a:rPr>
                        <a:t>Type</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MY" sz="1200" dirty="0">
                          <a:solidFill>
                            <a:srgbClr val="6F6F6F"/>
                          </a:solidFill>
                          <a:latin typeface="Montserrat" pitchFamily="2" charset="77"/>
                          <a:ea typeface="Open Sans" panose="020B0606030504020204" pitchFamily="34" charset="0"/>
                          <a:cs typeface="Open Sans" panose="020B0606030504020204" pitchFamily="34" charset="0"/>
                        </a:rPr>
                        <a:t>3.5% gold stream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5202301"/>
                  </a:ext>
                </a:extLst>
              </a:tr>
              <a:tr h="464912">
                <a:tc>
                  <a:txBody>
                    <a:bodyPr/>
                    <a:lstStyle/>
                    <a:p>
                      <a:r>
                        <a:rPr lang="en-US" sz="1200" b="1" dirty="0">
                          <a:solidFill>
                            <a:srgbClr val="6F6F6F"/>
                          </a:solidFill>
                          <a:latin typeface="Montserrat" pitchFamily="2" charset="77"/>
                        </a:rPr>
                        <a:t>Terms</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MY" sz="1200" dirty="0">
                          <a:solidFill>
                            <a:srgbClr val="6F6F6F"/>
                          </a:solidFill>
                          <a:latin typeface="Montserrat" pitchFamily="2" charset="77"/>
                          <a:ea typeface="Open Sans" panose="020B0606030504020204" pitchFamily="34" charset="0"/>
                          <a:cs typeface="Open Sans" panose="020B0606030504020204" pitchFamily="34" charset="0"/>
                        </a:rPr>
                        <a:t>8k oz. with stepdown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5184336"/>
                  </a:ext>
                </a:extLst>
              </a:tr>
              <a:tr h="464912">
                <a:tc>
                  <a:txBody>
                    <a:bodyPr/>
                    <a:lstStyle/>
                    <a:p>
                      <a:r>
                        <a:rPr lang="en-US" sz="1200" b="1" kern="1200" dirty="0">
                          <a:solidFill>
                            <a:srgbClr val="6F6F6F"/>
                          </a:solidFill>
                          <a:latin typeface="Montserrat" pitchFamily="2" charset="77"/>
                          <a:ea typeface="+mn-ea"/>
                          <a:cs typeface="+mn-cs"/>
                        </a:rPr>
                        <a:t>Annual Cash Flow</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MY" sz="1200" kern="1200" dirty="0">
                          <a:solidFill>
                            <a:srgbClr val="6F6F6F"/>
                          </a:solidFill>
                          <a:latin typeface="Montserrat" pitchFamily="2" charset="77"/>
                          <a:ea typeface="Open Sans" panose="020B0606030504020204" pitchFamily="34" charset="0"/>
                          <a:cs typeface="Open Sans" panose="020B0606030504020204" pitchFamily="34" charset="0"/>
                        </a:rPr>
                        <a:t>US$2.9M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6355316"/>
                  </a:ext>
                </a:extLst>
              </a:tr>
              <a:tr h="464912">
                <a:tc>
                  <a:txBody>
                    <a:bodyPr/>
                    <a:lstStyle/>
                    <a:p>
                      <a:r>
                        <a:rPr lang="en-US" sz="1200" b="1" kern="1200" dirty="0">
                          <a:solidFill>
                            <a:srgbClr val="6F6F6F"/>
                          </a:solidFill>
                          <a:latin typeface="Montserrat" pitchFamily="2" charset="77"/>
                          <a:ea typeface="+mn-ea"/>
                          <a:cs typeface="+mn-cs"/>
                        </a:rPr>
                        <a:t>Annual GEOs</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MY" sz="1200" kern="1200" dirty="0">
                          <a:solidFill>
                            <a:srgbClr val="6F6F6F"/>
                          </a:solidFill>
                          <a:latin typeface="Montserrat" pitchFamily="2" charset="77"/>
                          <a:ea typeface="Open Sans" panose="020B0606030504020204" pitchFamily="34" charset="0"/>
                          <a:cs typeface="Open Sans" panose="020B0606030504020204" pitchFamily="34" charset="0"/>
                        </a:rPr>
                        <a:t>999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6249022"/>
                  </a:ext>
                </a:extLst>
              </a:tr>
              <a:tr h="464912">
                <a:tc>
                  <a:txBody>
                    <a:bodyPr/>
                    <a:lstStyle/>
                    <a:p>
                      <a:r>
                        <a:rPr lang="en-US" sz="1200" b="1" kern="1200" dirty="0">
                          <a:solidFill>
                            <a:srgbClr val="6F6F6F"/>
                          </a:solidFill>
                          <a:latin typeface="Montserrat" pitchFamily="2" charset="77"/>
                          <a:ea typeface="+mn-ea"/>
                          <a:cs typeface="+mn-cs"/>
                        </a:rPr>
                        <a:t>NAV</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MY" sz="1200" kern="1200" dirty="0">
                          <a:solidFill>
                            <a:srgbClr val="6F6F6F"/>
                          </a:solidFill>
                          <a:latin typeface="Montserrat" pitchFamily="2" charset="77"/>
                          <a:ea typeface="Open Sans" panose="020B0606030504020204" pitchFamily="34" charset="0"/>
                          <a:cs typeface="Open Sans" panose="020B0606030504020204" pitchFamily="34" charset="0"/>
                        </a:rPr>
                        <a:t>US$17.1M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8576757"/>
                  </a:ext>
                </a:extLst>
              </a:tr>
            </a:tbl>
          </a:graphicData>
        </a:graphic>
      </p:graphicFrame>
    </p:spTree>
    <p:extLst>
      <p:ext uri="{BB962C8B-B14F-4D97-AF65-F5344CB8AC3E}">
        <p14:creationId xmlns:p14="http://schemas.microsoft.com/office/powerpoint/2010/main" val="1966517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8DD7B-93DF-9921-A89E-4008F14F4C8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0AB8A63-751F-B61C-92C0-CE674AEABC52}"/>
              </a:ext>
            </a:extLst>
          </p:cNvPr>
          <p:cNvSpPr txBox="1"/>
          <p:nvPr/>
        </p:nvSpPr>
        <p:spPr>
          <a:xfrm>
            <a:off x="214479" y="1722973"/>
            <a:ext cx="4808586" cy="523220"/>
          </a:xfrm>
          <a:prstGeom prst="rect">
            <a:avLst/>
          </a:prstGeom>
          <a:noFill/>
        </p:spPr>
        <p:txBody>
          <a:bodyPr wrap="square">
            <a:spAutoFit/>
          </a:bodyPr>
          <a:lstStyle/>
          <a:p>
            <a:r>
              <a:rPr lang="en-MY" sz="1400" b="1" dirty="0">
                <a:solidFill>
                  <a:srgbClr val="6F6F6F"/>
                </a:solidFill>
                <a:latin typeface="+mj-lt"/>
                <a:ea typeface="Open Sans" panose="020B0606030504020204" pitchFamily="34" charset="0"/>
                <a:cs typeface="Open Sans" panose="020B0606030504020204" pitchFamily="34" charset="0"/>
              </a:rPr>
              <a:t>Open Pit Gold Mine in Mozambique  </a:t>
            </a:r>
          </a:p>
          <a:p>
            <a:r>
              <a:rPr lang="en-MY" sz="1400" b="1" dirty="0">
                <a:solidFill>
                  <a:srgbClr val="6F6F6F"/>
                </a:solidFill>
                <a:latin typeface="+mj-lt"/>
                <a:ea typeface="Open Sans" panose="020B0606030504020204" pitchFamily="34" charset="0"/>
                <a:cs typeface="Open Sans" panose="020B0606030504020204" pitchFamily="34" charset="0"/>
              </a:rPr>
              <a:t>Owned by MMP (Private)</a:t>
            </a:r>
          </a:p>
        </p:txBody>
      </p:sp>
      <p:sp>
        <p:nvSpPr>
          <p:cNvPr id="18" name="TextBox 17">
            <a:extLst>
              <a:ext uri="{FF2B5EF4-FFF2-40B4-BE49-F238E27FC236}">
                <a16:creationId xmlns:a16="http://schemas.microsoft.com/office/drawing/2014/main" id="{A1215ED1-350E-22AD-F9A3-AF899B7C2DCE}"/>
              </a:ext>
            </a:extLst>
          </p:cNvPr>
          <p:cNvSpPr txBox="1"/>
          <p:nvPr/>
        </p:nvSpPr>
        <p:spPr>
          <a:xfrm>
            <a:off x="7467601" y="4548122"/>
            <a:ext cx="4029986" cy="1446550"/>
          </a:xfrm>
          <a:prstGeom prst="rect">
            <a:avLst/>
          </a:prstGeom>
          <a:noFill/>
          <a:ln>
            <a:noFill/>
          </a:ln>
        </p:spPr>
        <p:txBody>
          <a:bodyPr wrap="square" rtlCol="0">
            <a:spAutoFit/>
          </a:bodyPr>
          <a:lstStyle/>
          <a:p>
            <a:r>
              <a:rPr lang="en-CA" sz="1100" dirty="0">
                <a:solidFill>
                  <a:schemeClr val="bg1"/>
                </a:solidFill>
                <a:latin typeface="Montserrat" pitchFamily="2" charset="77"/>
              </a:rPr>
              <a:t>Empress' investment was instrumental in completing the construction of the oxide plant, enabling the commencement of gold production. The plant is now actively processing oxide gold from multiple open-pit sources, generating consistent output and revenue. In parallel, exploration activities are underway to identify additional resources, enhancing the long-term growth potential and value of the investment to Empress.</a:t>
            </a:r>
          </a:p>
        </p:txBody>
      </p:sp>
      <p:sp>
        <p:nvSpPr>
          <p:cNvPr id="17" name="Title 1">
            <a:extLst>
              <a:ext uri="{FF2B5EF4-FFF2-40B4-BE49-F238E27FC236}">
                <a16:creationId xmlns:a16="http://schemas.microsoft.com/office/drawing/2014/main" id="{DA972902-FB08-2252-4D37-C329F87A370B}"/>
              </a:ext>
            </a:extLst>
          </p:cNvPr>
          <p:cNvSpPr txBox="1">
            <a:spLocks/>
          </p:cNvSpPr>
          <p:nvPr/>
        </p:nvSpPr>
        <p:spPr>
          <a:xfrm>
            <a:off x="187801" y="1056548"/>
            <a:ext cx="10327799" cy="50231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16365E"/>
                </a:solidFill>
                <a:latin typeface="Hanken Grotesk Black" pitchFamily="2" charset="77"/>
                <a:ea typeface="Hanken Grotesk Bold" pitchFamily="34" charset="-122"/>
              </a:rPr>
              <a:t>Manica Mine</a:t>
            </a:r>
          </a:p>
        </p:txBody>
      </p:sp>
      <p:sp>
        <p:nvSpPr>
          <p:cNvPr id="20" name="Subtitle 2">
            <a:extLst>
              <a:ext uri="{FF2B5EF4-FFF2-40B4-BE49-F238E27FC236}">
                <a16:creationId xmlns:a16="http://schemas.microsoft.com/office/drawing/2014/main" id="{C01FC98C-6465-AB09-3E7A-10471A9454D9}"/>
              </a:ext>
            </a:extLst>
          </p:cNvPr>
          <p:cNvSpPr txBox="1">
            <a:spLocks/>
          </p:cNvSpPr>
          <p:nvPr/>
        </p:nvSpPr>
        <p:spPr>
          <a:xfrm>
            <a:off x="214480" y="829762"/>
            <a:ext cx="3387248" cy="216982"/>
          </a:xfrm>
          <a:prstGeom prst="rect">
            <a:avLst/>
          </a:prstGeom>
        </p:spPr>
        <p:txBody>
          <a:bodyPr wrap="square">
            <a:spAutoFit/>
          </a:bodyPr>
          <a:lstStyle>
            <a:defPPr>
              <a:defRPr lang="en-US"/>
            </a:defPPr>
            <a:lvl1pPr indent="0">
              <a:lnSpc>
                <a:spcPct val="90000"/>
              </a:lnSpc>
              <a:spcBef>
                <a:spcPts val="1000"/>
              </a:spcBef>
              <a:buFont typeface="Arial" panose="020B0604020202020204" pitchFamily="34" charset="0"/>
              <a:buNone/>
              <a:defRPr sz="900" cap="all" spc="600">
                <a:solidFill>
                  <a:srgbClr val="6F6F6F"/>
                </a:solidFill>
                <a:latin typeface="Montserrat Medium" pitchFamily="2" charset="77"/>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Gold Royalty</a:t>
            </a:r>
          </a:p>
        </p:txBody>
      </p:sp>
      <p:sp>
        <p:nvSpPr>
          <p:cNvPr id="26" name="Rectangle 25">
            <a:extLst>
              <a:ext uri="{FF2B5EF4-FFF2-40B4-BE49-F238E27FC236}">
                <a16:creationId xmlns:a16="http://schemas.microsoft.com/office/drawing/2014/main" id="{862BFD4A-A02F-637F-B95D-FF0BA3118839}"/>
              </a:ext>
            </a:extLst>
          </p:cNvPr>
          <p:cNvSpPr/>
          <p:nvPr/>
        </p:nvSpPr>
        <p:spPr>
          <a:xfrm>
            <a:off x="265670" y="6172359"/>
            <a:ext cx="6285032" cy="338554"/>
          </a:xfrm>
          <a:prstGeom prst="rect">
            <a:avLst/>
          </a:prstGeom>
        </p:spPr>
        <p:txBody>
          <a:bodyPr wrap="square">
            <a:spAutoFit/>
          </a:bodyPr>
          <a:lstStyle/>
          <a:p>
            <a:r>
              <a:rPr lang="en-US" sz="800" dirty="0">
                <a:solidFill>
                  <a:srgbClr val="6F6F6F"/>
                </a:solidFill>
                <a:latin typeface="Montserrat" pitchFamily="2" charset="77"/>
                <a:ea typeface="Open Sans" panose="020B0606030504020204" pitchFamily="34" charset="0"/>
                <a:cs typeface="Open Sans" panose="020B0606030504020204" pitchFamily="34" charset="0"/>
              </a:rPr>
              <a:t>Note:  Management case assumption of US$3,000/oz gold.  *The above forecasts are based upon information provided by the Operator projected at full production capacity, using a 5-year average. **NAV calculated with a 5% discount rate. </a:t>
            </a:r>
          </a:p>
        </p:txBody>
      </p:sp>
      <p:sp>
        <p:nvSpPr>
          <p:cNvPr id="27" name="Rounded Rectangle 26">
            <a:extLst>
              <a:ext uri="{FF2B5EF4-FFF2-40B4-BE49-F238E27FC236}">
                <a16:creationId xmlns:a16="http://schemas.microsoft.com/office/drawing/2014/main" id="{8507CAE9-EF41-5C8C-E81F-E7E07F6D8463}"/>
              </a:ext>
            </a:extLst>
          </p:cNvPr>
          <p:cNvSpPr/>
          <p:nvPr/>
        </p:nvSpPr>
        <p:spPr>
          <a:xfrm>
            <a:off x="299543" y="2633954"/>
            <a:ext cx="5058520" cy="434714"/>
          </a:xfrm>
          <a:prstGeom prst="roundRect">
            <a:avLst>
              <a:gd name="adj" fmla="val 50000"/>
            </a:avLst>
          </a:prstGeom>
          <a:gradFill>
            <a:gsLst>
              <a:gs pos="0">
                <a:srgbClr val="16365E"/>
              </a:gs>
              <a:gs pos="100000">
                <a:srgbClr val="052040"/>
              </a:gs>
            </a:gsLst>
            <a:lin ang="10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8748A5F-C1A4-545B-090D-76421FFB178D}"/>
              </a:ext>
            </a:extLst>
          </p:cNvPr>
          <p:cNvSpPr txBox="1"/>
          <p:nvPr/>
        </p:nvSpPr>
        <p:spPr>
          <a:xfrm>
            <a:off x="6155700" y="4548122"/>
            <a:ext cx="1493962" cy="297325"/>
          </a:xfrm>
          <a:prstGeom prst="rect">
            <a:avLst/>
          </a:prstGeom>
          <a:noFill/>
        </p:spPr>
        <p:txBody>
          <a:bodyPr wrap="square" rtlCol="0">
            <a:spAutoFit/>
          </a:bodyPr>
          <a:lstStyle/>
          <a:p>
            <a:pPr>
              <a:lnSpc>
                <a:spcPct val="80000"/>
              </a:lnSpc>
              <a:spcAft>
                <a:spcPts val="1000"/>
              </a:spcAft>
            </a:pPr>
            <a:r>
              <a:rPr lang="en-US" sz="1600" b="1" dirty="0">
                <a:solidFill>
                  <a:srgbClr val="CDA869"/>
                </a:solidFill>
                <a:latin typeface="Hanken Grotesk ExtraBold" pitchFamily="2" charset="77"/>
                <a:ea typeface="Open Sans" panose="020B0606030504020204" pitchFamily="34" charset="0"/>
                <a:cs typeface="Open Sans" panose="020B0606030504020204" pitchFamily="34" charset="0"/>
              </a:rPr>
              <a:t>Highlights</a:t>
            </a:r>
          </a:p>
        </p:txBody>
      </p:sp>
      <p:sp>
        <p:nvSpPr>
          <p:cNvPr id="29" name="TextBox 28">
            <a:extLst>
              <a:ext uri="{FF2B5EF4-FFF2-40B4-BE49-F238E27FC236}">
                <a16:creationId xmlns:a16="http://schemas.microsoft.com/office/drawing/2014/main" id="{E9229986-B353-C39C-CEE7-3F2B64998003}"/>
              </a:ext>
            </a:extLst>
          </p:cNvPr>
          <p:cNvSpPr txBox="1"/>
          <p:nvPr/>
        </p:nvSpPr>
        <p:spPr>
          <a:xfrm>
            <a:off x="573758" y="2677347"/>
            <a:ext cx="2148345" cy="338554"/>
          </a:xfrm>
          <a:prstGeom prst="rect">
            <a:avLst/>
          </a:prstGeom>
          <a:noFill/>
        </p:spPr>
        <p:txBody>
          <a:bodyPr wrap="none" rtlCol="0">
            <a:spAutoFit/>
          </a:bodyPr>
          <a:lstStyle/>
          <a:p>
            <a:r>
              <a:rPr lang="en-US" sz="1600" b="1" dirty="0">
                <a:solidFill>
                  <a:srgbClr val="CDA869"/>
                </a:solidFill>
                <a:latin typeface="Hanken Grotesk ExtraBold" pitchFamily="2" charset="77"/>
                <a:ea typeface="Open Sans" panose="020B0606030504020204" pitchFamily="34" charset="0"/>
                <a:cs typeface="Open Sans" panose="020B0606030504020204" pitchFamily="34" charset="0"/>
              </a:rPr>
              <a:t>Investment Overview</a:t>
            </a:r>
          </a:p>
        </p:txBody>
      </p:sp>
      <p:graphicFrame>
        <p:nvGraphicFramePr>
          <p:cNvPr id="30" name="Table 29">
            <a:extLst>
              <a:ext uri="{FF2B5EF4-FFF2-40B4-BE49-F238E27FC236}">
                <a16:creationId xmlns:a16="http://schemas.microsoft.com/office/drawing/2014/main" id="{EC3DE8F6-CD99-A2FD-41CB-9A135AA0E8E2}"/>
              </a:ext>
            </a:extLst>
          </p:cNvPr>
          <p:cNvGraphicFramePr>
            <a:graphicFrameLocks noGrp="1"/>
          </p:cNvGraphicFramePr>
          <p:nvPr>
            <p:extLst>
              <p:ext uri="{D42A27DB-BD31-4B8C-83A1-F6EECF244321}">
                <p14:modId xmlns:p14="http://schemas.microsoft.com/office/powerpoint/2010/main" val="1558991016"/>
              </p:ext>
            </p:extLst>
          </p:nvPr>
        </p:nvGraphicFramePr>
        <p:xfrm>
          <a:off x="299543" y="3147525"/>
          <a:ext cx="5058519" cy="2789472"/>
        </p:xfrm>
        <a:graphic>
          <a:graphicData uri="http://schemas.openxmlformats.org/drawingml/2006/table">
            <a:tbl>
              <a:tblPr firstRow="1" bandRow="1">
                <a:tableStyleId>{2D5ABB26-0587-4C30-8999-92F81FD0307C}</a:tableStyleId>
              </a:tblPr>
              <a:tblGrid>
                <a:gridCol w="2385042">
                  <a:extLst>
                    <a:ext uri="{9D8B030D-6E8A-4147-A177-3AD203B41FA5}">
                      <a16:colId xmlns:a16="http://schemas.microsoft.com/office/drawing/2014/main" val="986915747"/>
                    </a:ext>
                  </a:extLst>
                </a:gridCol>
                <a:gridCol w="2673477">
                  <a:extLst>
                    <a:ext uri="{9D8B030D-6E8A-4147-A177-3AD203B41FA5}">
                      <a16:colId xmlns:a16="http://schemas.microsoft.com/office/drawing/2014/main" val="3063448560"/>
                    </a:ext>
                  </a:extLst>
                </a:gridCol>
              </a:tblGrid>
              <a:tr h="464912">
                <a:tc>
                  <a:txBody>
                    <a:bodyPr/>
                    <a:lstStyle/>
                    <a:p>
                      <a:r>
                        <a:rPr lang="en-US" sz="1200" b="1" dirty="0">
                          <a:solidFill>
                            <a:srgbClr val="6F6F6F"/>
                          </a:solidFill>
                          <a:latin typeface="Montserrat" pitchFamily="2" charset="77"/>
                        </a:rPr>
                        <a:t>Investment Size</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MY" sz="1200" dirty="0">
                          <a:solidFill>
                            <a:srgbClr val="6F6F6F"/>
                          </a:solidFill>
                          <a:latin typeface="Montserrat" pitchFamily="2" charset="77"/>
                          <a:ea typeface="Open Sans" panose="020B0606030504020204" pitchFamily="34" charset="0"/>
                          <a:cs typeface="Open Sans" panose="020B0606030504020204" pitchFamily="34" charset="0"/>
                        </a:rPr>
                        <a:t>US$3M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8782576"/>
                  </a:ext>
                </a:extLst>
              </a:tr>
              <a:tr h="464912">
                <a:tc>
                  <a:txBody>
                    <a:bodyPr/>
                    <a:lstStyle/>
                    <a:p>
                      <a:r>
                        <a:rPr lang="en-US" sz="1200" b="1" dirty="0">
                          <a:solidFill>
                            <a:srgbClr val="6F6F6F"/>
                          </a:solidFill>
                          <a:latin typeface="Montserrat" pitchFamily="2" charset="77"/>
                        </a:rPr>
                        <a:t>Type</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MY" sz="1200" dirty="0">
                          <a:solidFill>
                            <a:srgbClr val="6F6F6F"/>
                          </a:solidFill>
                          <a:latin typeface="Montserrat" pitchFamily="2" charset="77"/>
                          <a:ea typeface="Open Sans" panose="020B0606030504020204" pitchFamily="34" charset="0"/>
                          <a:cs typeface="Open Sans" panose="020B0606030504020204" pitchFamily="34" charset="0"/>
                        </a:rPr>
                        <a:t>3.375% gold stream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5202301"/>
                  </a:ext>
                </a:extLst>
              </a:tr>
              <a:tr h="464912">
                <a:tc>
                  <a:txBody>
                    <a:bodyPr/>
                    <a:lstStyle/>
                    <a:p>
                      <a:r>
                        <a:rPr lang="en-US" sz="1200" b="1" dirty="0">
                          <a:solidFill>
                            <a:srgbClr val="6F6F6F"/>
                          </a:solidFill>
                          <a:latin typeface="Montserrat" pitchFamily="2" charset="77"/>
                        </a:rPr>
                        <a:t>Terms</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MY" sz="1200" dirty="0">
                          <a:solidFill>
                            <a:srgbClr val="6F6F6F"/>
                          </a:solidFill>
                          <a:latin typeface="Montserrat" pitchFamily="2" charset="77"/>
                          <a:ea typeface="Open Sans" panose="020B0606030504020204" pitchFamily="34" charset="0"/>
                          <a:cs typeface="Open Sans" panose="020B0606030504020204" pitchFamily="34" charset="0"/>
                        </a:rPr>
                        <a:t>95k oz. then 1.125% LOM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5184336"/>
                  </a:ext>
                </a:extLst>
              </a:tr>
              <a:tr h="464912">
                <a:tc>
                  <a:txBody>
                    <a:bodyPr/>
                    <a:lstStyle/>
                    <a:p>
                      <a:r>
                        <a:rPr lang="en-US" sz="1200" b="1" kern="1200" dirty="0">
                          <a:solidFill>
                            <a:srgbClr val="6F6F6F"/>
                          </a:solidFill>
                          <a:latin typeface="Montserrat" pitchFamily="2" charset="77"/>
                          <a:ea typeface="+mn-ea"/>
                          <a:cs typeface="+mn-cs"/>
                        </a:rPr>
                        <a:t>Annual Cash Flow</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MY" sz="1200" kern="1200" dirty="0">
                          <a:solidFill>
                            <a:srgbClr val="6F6F6F"/>
                          </a:solidFill>
                          <a:latin typeface="Montserrat" pitchFamily="2" charset="77"/>
                          <a:ea typeface="Open Sans" panose="020B0606030504020204" pitchFamily="34" charset="0"/>
                          <a:cs typeface="Open Sans" panose="020B0606030504020204" pitchFamily="34" charset="0"/>
                        </a:rPr>
                        <a:t>US$1.7M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6355316"/>
                  </a:ext>
                </a:extLst>
              </a:tr>
              <a:tr h="464912">
                <a:tc>
                  <a:txBody>
                    <a:bodyPr/>
                    <a:lstStyle/>
                    <a:p>
                      <a:r>
                        <a:rPr lang="en-US" sz="1200" b="1" kern="1200" dirty="0">
                          <a:solidFill>
                            <a:srgbClr val="6F6F6F"/>
                          </a:solidFill>
                          <a:latin typeface="Montserrat" pitchFamily="2" charset="77"/>
                          <a:ea typeface="+mn-ea"/>
                          <a:cs typeface="+mn-cs"/>
                        </a:rPr>
                        <a:t>Annual GEOs</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MY" sz="1200" kern="1200" dirty="0">
                          <a:solidFill>
                            <a:srgbClr val="6F6F6F"/>
                          </a:solidFill>
                          <a:latin typeface="Montserrat" pitchFamily="2" charset="77"/>
                          <a:ea typeface="Open Sans" panose="020B0606030504020204" pitchFamily="34" charset="0"/>
                          <a:cs typeface="Open Sans" panose="020B0606030504020204" pitchFamily="34" charset="0"/>
                        </a:rPr>
                        <a:t>581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6249022"/>
                  </a:ext>
                </a:extLst>
              </a:tr>
              <a:tr h="464912">
                <a:tc>
                  <a:txBody>
                    <a:bodyPr/>
                    <a:lstStyle/>
                    <a:p>
                      <a:r>
                        <a:rPr lang="en-US" sz="1200" b="1" kern="1200" dirty="0">
                          <a:solidFill>
                            <a:srgbClr val="6F6F6F"/>
                          </a:solidFill>
                          <a:latin typeface="Montserrat" pitchFamily="2" charset="77"/>
                          <a:ea typeface="+mn-ea"/>
                          <a:cs typeface="+mn-cs"/>
                        </a:rPr>
                        <a:t>NAV</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MY" sz="1200" kern="1200" dirty="0">
                          <a:solidFill>
                            <a:srgbClr val="6F6F6F"/>
                          </a:solidFill>
                          <a:latin typeface="Montserrat" pitchFamily="2" charset="77"/>
                          <a:ea typeface="Open Sans" panose="020B0606030504020204" pitchFamily="34" charset="0"/>
                          <a:cs typeface="Open Sans" panose="020B0606030504020204" pitchFamily="34" charset="0"/>
                        </a:rPr>
                        <a:t>US$4.3M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8576757"/>
                  </a:ext>
                </a:extLst>
              </a:tr>
            </a:tbl>
          </a:graphicData>
        </a:graphic>
      </p:graphicFrame>
      <p:pic>
        <p:nvPicPr>
          <p:cNvPr id="31" name="Graphic 30">
            <a:extLst>
              <a:ext uri="{FF2B5EF4-FFF2-40B4-BE49-F238E27FC236}">
                <a16:creationId xmlns:a16="http://schemas.microsoft.com/office/drawing/2014/main" id="{9D79B7AD-789C-964F-B5E3-BF4BBA03BD38}"/>
              </a:ext>
            </a:extLst>
          </p:cNvPr>
          <p:cNvPicPr>
            <a:picLocks noChangeAspect="1"/>
          </p:cNvPicPr>
          <p:nvPr/>
        </p:nvPicPr>
        <p:blipFill>
          <a:blip r:embed="rId2">
            <a:alphaModFix amt="30000"/>
            <a:extLst>
              <a:ext uri="{96DAC541-7B7A-43D3-8B79-37D633B846F1}">
                <asvg:svgBlip xmlns:asvg="http://schemas.microsoft.com/office/drawing/2016/SVG/main" r:embed="rId3"/>
              </a:ext>
            </a:extLst>
          </a:blip>
          <a:srcRect r="22860"/>
          <a:stretch>
            <a:fillRect/>
          </a:stretch>
        </p:blipFill>
        <p:spPr>
          <a:xfrm rot="5400000">
            <a:off x="9279976" y="4046472"/>
            <a:ext cx="1456690" cy="3757450"/>
          </a:xfrm>
          <a:prstGeom prst="rect">
            <a:avLst/>
          </a:prstGeom>
        </p:spPr>
      </p:pic>
    </p:spTree>
    <p:extLst>
      <p:ext uri="{BB962C8B-B14F-4D97-AF65-F5344CB8AC3E}">
        <p14:creationId xmlns:p14="http://schemas.microsoft.com/office/powerpoint/2010/main" val="193395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E4342-AD43-311B-01BA-3879CA388E21}"/>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166FB2A6-893C-0BB7-0048-3CF844C498FC}"/>
              </a:ext>
            </a:extLst>
          </p:cNvPr>
          <p:cNvSpPr txBox="1">
            <a:spLocks/>
          </p:cNvSpPr>
          <p:nvPr/>
        </p:nvSpPr>
        <p:spPr>
          <a:xfrm>
            <a:off x="187802" y="1056548"/>
            <a:ext cx="11404758" cy="89627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16365E"/>
                </a:solidFill>
                <a:latin typeface="Hanken Grotesk Black" pitchFamily="2" charset="77"/>
                <a:ea typeface="Hanken Grotesk Bold" pitchFamily="34" charset="-122"/>
                <a:cs typeface="Hanken Grotesk Bold" pitchFamily="34" charset="-120"/>
              </a:rPr>
              <a:t>Fueling Growth &amp; </a:t>
            </a:r>
          </a:p>
          <a:p>
            <a:pPr>
              <a:lnSpc>
                <a:spcPct val="80000"/>
              </a:lnSpc>
            </a:pPr>
            <a:r>
              <a:rPr lang="en-US" sz="3200" b="1" dirty="0">
                <a:solidFill>
                  <a:srgbClr val="16365E"/>
                </a:solidFill>
                <a:latin typeface="Hanken Grotesk Black" pitchFamily="2" charset="77"/>
                <a:ea typeface="Hanken Grotesk Bold" pitchFamily="34" charset="-122"/>
                <a:cs typeface="Hanken Grotesk Bold" pitchFamily="34" charset="-120"/>
              </a:rPr>
              <a:t>Increasing Diversification</a:t>
            </a:r>
          </a:p>
        </p:txBody>
      </p:sp>
      <p:sp>
        <p:nvSpPr>
          <p:cNvPr id="14" name="Subtitle 2">
            <a:extLst>
              <a:ext uri="{FF2B5EF4-FFF2-40B4-BE49-F238E27FC236}">
                <a16:creationId xmlns:a16="http://schemas.microsoft.com/office/drawing/2014/main" id="{497655DD-F455-A8BF-C349-9A43FEE7FDDB}"/>
              </a:ext>
            </a:extLst>
          </p:cNvPr>
          <p:cNvSpPr txBox="1">
            <a:spLocks/>
          </p:cNvSpPr>
          <p:nvPr/>
        </p:nvSpPr>
        <p:spPr>
          <a:xfrm>
            <a:off x="214480" y="829762"/>
            <a:ext cx="6331286" cy="216982"/>
          </a:xfrm>
          <a:prstGeom prst="rect">
            <a:avLst/>
          </a:prstGeom>
        </p:spPr>
        <p:txBody>
          <a:bodyPr wrap="square">
            <a:spAutoFit/>
          </a:bodyPr>
          <a:lstStyle>
            <a:defPPr>
              <a:defRPr lang="en-US"/>
            </a:defPPr>
            <a:lvl1pPr indent="0">
              <a:lnSpc>
                <a:spcPct val="90000"/>
              </a:lnSpc>
              <a:spcBef>
                <a:spcPts val="1000"/>
              </a:spcBef>
              <a:buFont typeface="Arial" panose="020B0604020202020204" pitchFamily="34" charset="0"/>
              <a:buNone/>
              <a:defRPr sz="900" cap="all" spc="600">
                <a:solidFill>
                  <a:srgbClr val="6F6F6F"/>
                </a:solidFill>
                <a:latin typeface="Montserrat Medium" pitchFamily="2" charset="77"/>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pipeline</a:t>
            </a:r>
          </a:p>
        </p:txBody>
      </p:sp>
      <p:pic>
        <p:nvPicPr>
          <p:cNvPr id="5" name="Graphic 4">
            <a:extLst>
              <a:ext uri="{FF2B5EF4-FFF2-40B4-BE49-F238E27FC236}">
                <a16:creationId xmlns:a16="http://schemas.microsoft.com/office/drawing/2014/main" id="{65C0F297-5583-1BD4-5D1D-F59D498A0D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04399" y="4414396"/>
            <a:ext cx="2527300" cy="1155700"/>
          </a:xfrm>
          <a:prstGeom prst="rect">
            <a:avLst/>
          </a:prstGeom>
        </p:spPr>
      </p:pic>
      <p:grpSp>
        <p:nvGrpSpPr>
          <p:cNvPr id="3" name="Group 2">
            <a:extLst>
              <a:ext uri="{FF2B5EF4-FFF2-40B4-BE49-F238E27FC236}">
                <a16:creationId xmlns:a16="http://schemas.microsoft.com/office/drawing/2014/main" id="{4201AD0D-BE90-83BC-924A-434CA90CAFC8}"/>
              </a:ext>
            </a:extLst>
          </p:cNvPr>
          <p:cNvGrpSpPr/>
          <p:nvPr/>
        </p:nvGrpSpPr>
        <p:grpSpPr>
          <a:xfrm>
            <a:off x="4365909" y="2522073"/>
            <a:ext cx="3143988" cy="2448705"/>
            <a:chOff x="4815534" y="2833170"/>
            <a:chExt cx="3143988" cy="2448705"/>
          </a:xfrm>
        </p:grpSpPr>
        <p:sp>
          <p:nvSpPr>
            <p:cNvPr id="16" name="Rounded Rectangle 15">
              <a:extLst>
                <a:ext uri="{FF2B5EF4-FFF2-40B4-BE49-F238E27FC236}">
                  <a16:creationId xmlns:a16="http://schemas.microsoft.com/office/drawing/2014/main" id="{658F9C48-54B1-9405-FA83-833F30778F0B}"/>
                </a:ext>
              </a:extLst>
            </p:cNvPr>
            <p:cNvSpPr/>
            <p:nvPr/>
          </p:nvSpPr>
          <p:spPr>
            <a:xfrm>
              <a:off x="4815534" y="2833171"/>
              <a:ext cx="3143988" cy="2448704"/>
            </a:xfrm>
            <a:prstGeom prst="roundRect">
              <a:avLst>
                <a:gd name="adj" fmla="val 8049"/>
              </a:avLst>
            </a:prstGeom>
            <a:gradFill>
              <a:gsLst>
                <a:gs pos="72000">
                  <a:srgbClr val="15365E"/>
                </a:gs>
                <a:gs pos="0">
                  <a:srgbClr val="173967"/>
                </a:gs>
              </a:gsLst>
              <a:lin ang="19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29605B8-A41A-2B7F-6B74-CD371CCF3C90}"/>
                </a:ext>
              </a:extLst>
            </p:cNvPr>
            <p:cNvSpPr txBox="1"/>
            <p:nvPr/>
          </p:nvSpPr>
          <p:spPr>
            <a:xfrm>
              <a:off x="4988730" y="3247977"/>
              <a:ext cx="2691857" cy="1534779"/>
            </a:xfrm>
            <a:prstGeom prst="rect">
              <a:avLst/>
            </a:prstGeom>
            <a:noFill/>
          </p:spPr>
          <p:txBody>
            <a:bodyPr wrap="square">
              <a:spAutoFit/>
            </a:bodyPr>
            <a:lstStyle/>
            <a:p>
              <a:pPr>
                <a:lnSpc>
                  <a:spcPct val="80000"/>
                </a:lnSpc>
                <a:spcBef>
                  <a:spcPts val="600"/>
                </a:spcBef>
                <a:spcAft>
                  <a:spcPts val="1000"/>
                </a:spcAft>
              </a:pPr>
              <a:r>
                <a:rPr lang="en-US" b="1" dirty="0">
                  <a:solidFill>
                    <a:schemeClr val="bg1"/>
                  </a:solidFill>
                  <a:latin typeface="Hanken Grotesk ExtraBold" pitchFamily="2" charset="77"/>
                  <a:ea typeface="Open Sans" panose="020B0606030504020204" pitchFamily="34" charset="0"/>
                  <a:cs typeface="Open Sans" panose="020B0606030504020204" pitchFamily="34" charset="0"/>
                </a:rPr>
                <a:t>Disciplined Evaluation</a:t>
              </a:r>
            </a:p>
            <a:p>
              <a:pPr>
                <a:spcBef>
                  <a:spcPts val="600"/>
                </a:spcBef>
              </a:pPr>
              <a:r>
                <a:rPr lang="en-US" sz="1100" dirty="0">
                  <a:solidFill>
                    <a:schemeClr val="bg1"/>
                  </a:solidFill>
                  <a:latin typeface="Montserrat" pitchFamily="2" charset="77"/>
                </a:rPr>
                <a:t>With over US$50M in deals </a:t>
              </a:r>
              <a:br>
                <a:rPr lang="en-US" sz="1100" dirty="0">
                  <a:solidFill>
                    <a:schemeClr val="bg1"/>
                  </a:solidFill>
                  <a:latin typeface="Montserrat" pitchFamily="2" charset="77"/>
                </a:rPr>
              </a:br>
              <a:r>
                <a:rPr lang="en-US" sz="1100" dirty="0">
                  <a:solidFill>
                    <a:schemeClr val="bg1"/>
                  </a:solidFill>
                  <a:latin typeface="Montserrat" pitchFamily="2" charset="77"/>
                </a:rPr>
                <a:t>under review, we apply rigorous due diligence to ensure alignment with our return thresholds, counterparties, and portfolio strategy</a:t>
              </a:r>
            </a:p>
          </p:txBody>
        </p:sp>
        <p:pic>
          <p:nvPicPr>
            <p:cNvPr id="19" name="Graphic 18">
              <a:extLst>
                <a:ext uri="{FF2B5EF4-FFF2-40B4-BE49-F238E27FC236}">
                  <a16:creationId xmlns:a16="http://schemas.microsoft.com/office/drawing/2014/main" id="{C0F8360B-0B4D-2EB0-1624-D1637E66BD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917366" y="4805311"/>
              <a:ext cx="1042156" cy="476564"/>
            </a:xfrm>
            <a:prstGeom prst="rect">
              <a:avLst/>
            </a:prstGeom>
          </p:spPr>
        </p:pic>
        <p:pic>
          <p:nvPicPr>
            <p:cNvPr id="65" name="Graphic 64">
              <a:extLst>
                <a:ext uri="{FF2B5EF4-FFF2-40B4-BE49-F238E27FC236}">
                  <a16:creationId xmlns:a16="http://schemas.microsoft.com/office/drawing/2014/main" id="{1CB36493-EB34-A288-1DD8-9E19B9F546FA}"/>
                </a:ext>
              </a:extLst>
            </p:cNvPr>
            <p:cNvPicPr>
              <a:picLocks noChangeAspect="1"/>
            </p:cNvPicPr>
            <p:nvPr/>
          </p:nvPicPr>
          <p:blipFill>
            <a:blip r:embed="rId5">
              <a:lum bright="100000"/>
              <a:alphaModFix amt="40000"/>
              <a:extLst>
                <a:ext uri="{96DAC541-7B7A-43D3-8B79-37D633B846F1}">
                  <asvg:svgBlip xmlns:asvg="http://schemas.microsoft.com/office/drawing/2016/SVG/main" r:embed="rId6"/>
                </a:ext>
              </a:extLst>
            </a:blip>
            <a:srcRect t="11075" r="24062" b="23347"/>
            <a:stretch/>
          </p:blipFill>
          <p:spPr>
            <a:xfrm>
              <a:off x="6592361" y="2833170"/>
              <a:ext cx="1367161" cy="2124409"/>
            </a:xfrm>
            <a:prstGeom prst="rect">
              <a:avLst/>
            </a:prstGeom>
          </p:spPr>
        </p:pic>
      </p:grpSp>
      <p:pic>
        <p:nvPicPr>
          <p:cNvPr id="72" name="Graphic 71">
            <a:extLst>
              <a:ext uri="{FF2B5EF4-FFF2-40B4-BE49-F238E27FC236}">
                <a16:creationId xmlns:a16="http://schemas.microsoft.com/office/drawing/2014/main" id="{8E18E122-4F47-CC6C-4852-13DB47BF62C7}"/>
              </a:ext>
            </a:extLst>
          </p:cNvPr>
          <p:cNvPicPr>
            <a:picLocks noChangeAspect="1"/>
          </p:cNvPicPr>
          <p:nvPr/>
        </p:nvPicPr>
        <p:blipFill>
          <a:blip r:embed="rId5">
            <a:lum bright="100000"/>
            <a:alphaModFix amt="40000"/>
            <a:extLst>
              <a:ext uri="{96DAC541-7B7A-43D3-8B79-37D633B846F1}">
                <asvg:svgBlip xmlns:asvg="http://schemas.microsoft.com/office/drawing/2016/SVG/main" r:embed="rId6"/>
              </a:ext>
            </a:extLst>
          </a:blip>
          <a:srcRect t="11075" r="24062" b="23347"/>
          <a:stretch/>
        </p:blipFill>
        <p:spPr>
          <a:xfrm>
            <a:off x="13298334" y="650423"/>
            <a:ext cx="1367161" cy="2124409"/>
          </a:xfrm>
          <a:prstGeom prst="rect">
            <a:avLst/>
          </a:prstGeom>
        </p:spPr>
      </p:pic>
      <p:grpSp>
        <p:nvGrpSpPr>
          <p:cNvPr id="9" name="Group 8">
            <a:extLst>
              <a:ext uri="{FF2B5EF4-FFF2-40B4-BE49-F238E27FC236}">
                <a16:creationId xmlns:a16="http://schemas.microsoft.com/office/drawing/2014/main" id="{71DF6CCB-E61B-6875-C150-8983243AD248}"/>
              </a:ext>
            </a:extLst>
          </p:cNvPr>
          <p:cNvGrpSpPr/>
          <p:nvPr/>
        </p:nvGrpSpPr>
        <p:grpSpPr>
          <a:xfrm>
            <a:off x="8350057" y="2522073"/>
            <a:ext cx="3143988" cy="2448704"/>
            <a:chOff x="8556124" y="4199291"/>
            <a:chExt cx="3143988" cy="2448704"/>
          </a:xfrm>
        </p:grpSpPr>
        <p:sp>
          <p:nvSpPr>
            <p:cNvPr id="22" name="Rounded Rectangle 21">
              <a:extLst>
                <a:ext uri="{FF2B5EF4-FFF2-40B4-BE49-F238E27FC236}">
                  <a16:creationId xmlns:a16="http://schemas.microsoft.com/office/drawing/2014/main" id="{016EE7A3-9EBD-7D41-3D8A-B50F5F9B8A1B}"/>
                </a:ext>
              </a:extLst>
            </p:cNvPr>
            <p:cNvSpPr/>
            <p:nvPr/>
          </p:nvSpPr>
          <p:spPr>
            <a:xfrm>
              <a:off x="8556124" y="4199291"/>
              <a:ext cx="3143988" cy="2448704"/>
            </a:xfrm>
            <a:prstGeom prst="roundRect">
              <a:avLst>
                <a:gd name="adj" fmla="val 8049"/>
              </a:avLst>
            </a:prstGeom>
            <a:solidFill>
              <a:srgbClr val="CAAB73"/>
            </a:solidFill>
            <a:ln w="4435"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ECD3CC6-5DE9-5277-32FF-B6D4A8316716}"/>
                </a:ext>
              </a:extLst>
            </p:cNvPr>
            <p:cNvSpPr txBox="1"/>
            <p:nvPr/>
          </p:nvSpPr>
          <p:spPr>
            <a:xfrm>
              <a:off x="8729320" y="4614097"/>
              <a:ext cx="2825455" cy="1534779"/>
            </a:xfrm>
            <a:prstGeom prst="rect">
              <a:avLst/>
            </a:prstGeom>
            <a:noFill/>
          </p:spPr>
          <p:txBody>
            <a:bodyPr wrap="square">
              <a:spAutoFit/>
            </a:bodyPr>
            <a:lstStyle/>
            <a:p>
              <a:pPr>
                <a:lnSpc>
                  <a:spcPct val="80000"/>
                </a:lnSpc>
                <a:spcBef>
                  <a:spcPts val="600"/>
                </a:spcBef>
                <a:spcAft>
                  <a:spcPts val="1000"/>
                </a:spcAft>
              </a:pPr>
              <a:r>
                <a:rPr lang="en-US" b="1" dirty="0">
                  <a:solidFill>
                    <a:schemeClr val="bg1"/>
                  </a:solidFill>
                  <a:latin typeface="Hanken Grotesk ExtraBold" pitchFamily="2" charset="77"/>
                  <a:ea typeface="Open Sans" panose="020B0606030504020204" pitchFamily="34" charset="0"/>
                  <a:cs typeface="Open Sans" panose="020B0606030504020204" pitchFamily="34" charset="0"/>
                </a:rPr>
                <a:t>Growth with Control</a:t>
              </a:r>
            </a:p>
            <a:p>
              <a:pPr>
                <a:spcBef>
                  <a:spcPts val="600"/>
                </a:spcBef>
                <a:spcAft>
                  <a:spcPts val="1000"/>
                </a:spcAft>
              </a:pPr>
              <a:r>
                <a:rPr lang="en-US" sz="1100" dirty="0">
                  <a:solidFill>
                    <a:schemeClr val="bg1"/>
                  </a:solidFill>
                  <a:latin typeface="Montserrat" pitchFamily="2" charset="77"/>
                </a:rPr>
                <a:t>Each transaction must </a:t>
              </a:r>
              <a:br>
                <a:rPr lang="en-US" sz="1100" dirty="0">
                  <a:solidFill>
                    <a:schemeClr val="bg1"/>
                  </a:solidFill>
                  <a:latin typeface="Montserrat" pitchFamily="2" charset="77"/>
                </a:rPr>
              </a:br>
              <a:r>
                <a:rPr lang="en-US" sz="1100" dirty="0">
                  <a:solidFill>
                    <a:schemeClr val="bg1"/>
                  </a:solidFill>
                  <a:latin typeface="Montserrat" pitchFamily="2" charset="77"/>
                </a:rPr>
                <a:t>strengthen our portfolio through cash flow, diversification, and strategic exposure – supporting </a:t>
              </a:r>
              <a:br>
                <a:rPr lang="en-US" sz="1100" dirty="0">
                  <a:solidFill>
                    <a:schemeClr val="bg1"/>
                  </a:solidFill>
                  <a:latin typeface="Montserrat" pitchFamily="2" charset="77"/>
                </a:rPr>
              </a:br>
              <a:r>
                <a:rPr lang="en-US" sz="1100" dirty="0">
                  <a:solidFill>
                    <a:schemeClr val="bg1"/>
                  </a:solidFill>
                  <a:latin typeface="Montserrat" pitchFamily="2" charset="77"/>
                </a:rPr>
                <a:t>long-term value while </a:t>
              </a:r>
              <a:br>
                <a:rPr lang="en-US" sz="1100" dirty="0">
                  <a:solidFill>
                    <a:schemeClr val="bg1"/>
                  </a:solidFill>
                  <a:latin typeface="Montserrat" pitchFamily="2" charset="77"/>
                </a:rPr>
              </a:br>
              <a:r>
                <a:rPr lang="en-US" sz="1100" dirty="0">
                  <a:solidFill>
                    <a:schemeClr val="bg1"/>
                  </a:solidFill>
                  <a:latin typeface="Montserrat" pitchFamily="2" charset="77"/>
                </a:rPr>
                <a:t>minimizing dilution</a:t>
              </a:r>
            </a:p>
          </p:txBody>
        </p:sp>
        <p:pic>
          <p:nvPicPr>
            <p:cNvPr id="25" name="Graphic 24">
              <a:extLst>
                <a:ext uri="{FF2B5EF4-FFF2-40B4-BE49-F238E27FC236}">
                  <a16:creationId xmlns:a16="http://schemas.microsoft.com/office/drawing/2014/main" id="{AE653E33-13AA-2A15-C0A6-CC956A95F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657956" y="6171431"/>
              <a:ext cx="1042156" cy="476564"/>
            </a:xfrm>
            <a:prstGeom prst="rect">
              <a:avLst/>
            </a:prstGeom>
          </p:spPr>
        </p:pic>
        <p:pic>
          <p:nvPicPr>
            <p:cNvPr id="73" name="Graphic 72">
              <a:extLst>
                <a:ext uri="{FF2B5EF4-FFF2-40B4-BE49-F238E27FC236}">
                  <a16:creationId xmlns:a16="http://schemas.microsoft.com/office/drawing/2014/main" id="{A5142F18-8D7C-DD2D-B0B3-EB4543528127}"/>
                </a:ext>
              </a:extLst>
            </p:cNvPr>
            <p:cNvPicPr>
              <a:picLocks noChangeAspect="1"/>
            </p:cNvPicPr>
            <p:nvPr/>
          </p:nvPicPr>
          <p:blipFill>
            <a:blip r:embed="rId5">
              <a:lum bright="100000"/>
              <a:alphaModFix amt="40000"/>
              <a:extLst>
                <a:ext uri="{96DAC541-7B7A-43D3-8B79-37D633B846F1}">
                  <asvg:svgBlip xmlns:asvg="http://schemas.microsoft.com/office/drawing/2016/SVG/main" r:embed="rId6"/>
                </a:ext>
              </a:extLst>
            </a:blip>
            <a:srcRect t="11075" r="24062" b="23347"/>
            <a:stretch/>
          </p:blipFill>
          <p:spPr>
            <a:xfrm>
              <a:off x="10332951" y="4199291"/>
              <a:ext cx="1367161" cy="2124409"/>
            </a:xfrm>
            <a:prstGeom prst="rect">
              <a:avLst/>
            </a:prstGeom>
          </p:spPr>
        </p:pic>
      </p:grpSp>
      <p:grpSp>
        <p:nvGrpSpPr>
          <p:cNvPr id="8" name="Group 7">
            <a:extLst>
              <a:ext uri="{FF2B5EF4-FFF2-40B4-BE49-F238E27FC236}">
                <a16:creationId xmlns:a16="http://schemas.microsoft.com/office/drawing/2014/main" id="{C7D3CE2E-B94B-C6BF-63E9-8E61DB92D757}"/>
              </a:ext>
            </a:extLst>
          </p:cNvPr>
          <p:cNvGrpSpPr/>
          <p:nvPr/>
        </p:nvGrpSpPr>
        <p:grpSpPr>
          <a:xfrm>
            <a:off x="381762" y="2522073"/>
            <a:ext cx="3143988" cy="2448704"/>
            <a:chOff x="587829" y="2458576"/>
            <a:chExt cx="3143988" cy="2448704"/>
          </a:xfrm>
        </p:grpSpPr>
        <p:sp>
          <p:nvSpPr>
            <p:cNvPr id="4" name="Rounded Rectangle 3">
              <a:extLst>
                <a:ext uri="{FF2B5EF4-FFF2-40B4-BE49-F238E27FC236}">
                  <a16:creationId xmlns:a16="http://schemas.microsoft.com/office/drawing/2014/main" id="{B57C6142-7C80-29B5-E9BA-254EEB34172B}"/>
                </a:ext>
              </a:extLst>
            </p:cNvPr>
            <p:cNvSpPr/>
            <p:nvPr/>
          </p:nvSpPr>
          <p:spPr>
            <a:xfrm>
              <a:off x="587829" y="2458576"/>
              <a:ext cx="3143988" cy="2448704"/>
            </a:xfrm>
            <a:prstGeom prst="roundRect">
              <a:avLst>
                <a:gd name="adj" fmla="val 8049"/>
              </a:avLst>
            </a:prstGeom>
            <a:solidFill>
              <a:srgbClr val="818D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5DE62AA-415B-C152-755F-2B0C41BC5BCA}"/>
                </a:ext>
              </a:extLst>
            </p:cNvPr>
            <p:cNvSpPr txBox="1"/>
            <p:nvPr/>
          </p:nvSpPr>
          <p:spPr>
            <a:xfrm>
              <a:off x="761026" y="2873382"/>
              <a:ext cx="2710598" cy="1534779"/>
            </a:xfrm>
            <a:prstGeom prst="rect">
              <a:avLst/>
            </a:prstGeom>
            <a:noFill/>
          </p:spPr>
          <p:txBody>
            <a:bodyPr wrap="square">
              <a:spAutoFit/>
            </a:bodyPr>
            <a:lstStyle/>
            <a:p>
              <a:pPr>
                <a:lnSpc>
                  <a:spcPct val="80000"/>
                </a:lnSpc>
                <a:spcBef>
                  <a:spcPts val="600"/>
                </a:spcBef>
                <a:spcAft>
                  <a:spcPts val="1000"/>
                </a:spcAft>
              </a:pPr>
              <a:r>
                <a:rPr lang="en-US" b="1" dirty="0">
                  <a:solidFill>
                    <a:schemeClr val="bg1"/>
                  </a:solidFill>
                  <a:latin typeface="Hanken Grotesk ExtraBold" pitchFamily="2" charset="77"/>
                  <a:ea typeface="Open Sans" panose="020B0606030504020204" pitchFamily="34" charset="0"/>
                  <a:cs typeface="Open Sans" panose="020B0606030504020204" pitchFamily="34" charset="0"/>
                </a:rPr>
                <a:t>Strategic Deal Flow</a:t>
              </a:r>
            </a:p>
            <a:p>
              <a:pPr>
                <a:spcBef>
                  <a:spcPts val="600"/>
                </a:spcBef>
              </a:pPr>
              <a:r>
                <a:rPr lang="en-US" sz="1100" dirty="0">
                  <a:solidFill>
                    <a:schemeClr val="bg1"/>
                  </a:solidFill>
                  <a:latin typeface="Montserrat" pitchFamily="2" charset="77"/>
                </a:rPr>
                <a:t>Advancing a strong pipeline of near-term opportunities sourced through our global network and Endeavour partnership – focused on cash-generating assets </a:t>
              </a:r>
              <a:br>
                <a:rPr lang="en-US" sz="1100" dirty="0">
                  <a:solidFill>
                    <a:schemeClr val="bg1"/>
                  </a:solidFill>
                  <a:latin typeface="Montserrat" pitchFamily="2" charset="77"/>
                </a:rPr>
              </a:br>
              <a:r>
                <a:rPr lang="en-US" sz="1100" dirty="0">
                  <a:solidFill>
                    <a:schemeClr val="bg1"/>
                  </a:solidFill>
                  <a:latin typeface="Montserrat" pitchFamily="2" charset="77"/>
                </a:rPr>
                <a:t>with high return potential</a:t>
              </a:r>
            </a:p>
          </p:txBody>
        </p:sp>
        <p:pic>
          <p:nvPicPr>
            <p:cNvPr id="7" name="Graphic 6">
              <a:extLst>
                <a:ext uri="{FF2B5EF4-FFF2-40B4-BE49-F238E27FC236}">
                  <a16:creationId xmlns:a16="http://schemas.microsoft.com/office/drawing/2014/main" id="{4077AC3F-9FDB-DCEE-FB67-E3FF4D95A0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689661" y="4430716"/>
              <a:ext cx="1042156" cy="476564"/>
            </a:xfrm>
            <a:prstGeom prst="rect">
              <a:avLst/>
            </a:prstGeom>
          </p:spPr>
        </p:pic>
        <p:pic>
          <p:nvPicPr>
            <p:cNvPr id="74" name="Graphic 73">
              <a:extLst>
                <a:ext uri="{FF2B5EF4-FFF2-40B4-BE49-F238E27FC236}">
                  <a16:creationId xmlns:a16="http://schemas.microsoft.com/office/drawing/2014/main" id="{2B742E96-F45B-5143-2CEF-4D588B9CEC3C}"/>
                </a:ext>
              </a:extLst>
            </p:cNvPr>
            <p:cNvPicPr>
              <a:picLocks noChangeAspect="1"/>
            </p:cNvPicPr>
            <p:nvPr/>
          </p:nvPicPr>
          <p:blipFill>
            <a:blip r:embed="rId5">
              <a:lum bright="100000"/>
              <a:alphaModFix amt="40000"/>
              <a:extLst>
                <a:ext uri="{96DAC541-7B7A-43D3-8B79-37D633B846F1}">
                  <asvg:svgBlip xmlns:asvg="http://schemas.microsoft.com/office/drawing/2016/SVG/main" r:embed="rId6"/>
                </a:ext>
              </a:extLst>
            </a:blip>
            <a:srcRect t="11075" r="24062" b="23347"/>
            <a:stretch/>
          </p:blipFill>
          <p:spPr>
            <a:xfrm>
              <a:off x="2364656" y="2458576"/>
              <a:ext cx="1367161" cy="2124409"/>
            </a:xfrm>
            <a:prstGeom prst="rect">
              <a:avLst/>
            </a:prstGeom>
          </p:spPr>
        </p:pic>
      </p:grpSp>
      <p:sp>
        <p:nvSpPr>
          <p:cNvPr id="38" name="Rectangle 37">
            <a:extLst>
              <a:ext uri="{FF2B5EF4-FFF2-40B4-BE49-F238E27FC236}">
                <a16:creationId xmlns:a16="http://schemas.microsoft.com/office/drawing/2014/main" id="{322FA52F-B03B-C2C5-A677-A0F8AD329964}"/>
              </a:ext>
            </a:extLst>
          </p:cNvPr>
          <p:cNvSpPr/>
          <p:nvPr/>
        </p:nvSpPr>
        <p:spPr>
          <a:xfrm>
            <a:off x="-1" y="5385583"/>
            <a:ext cx="12191995" cy="98425"/>
          </a:xfrm>
          <a:prstGeom prst="rect">
            <a:avLst/>
          </a:prstGeom>
          <a:gradFill>
            <a:gsLst>
              <a:gs pos="11000">
                <a:srgbClr val="818DA4"/>
              </a:gs>
              <a:gs pos="0">
                <a:srgbClr val="818DA4"/>
              </a:gs>
              <a:gs pos="72000">
                <a:srgbClr val="CBAB73"/>
              </a:gs>
              <a:gs pos="100000">
                <a:srgbClr val="CBAB73"/>
              </a:gs>
              <a:gs pos="40000">
                <a:srgbClr val="15365E"/>
              </a:gs>
              <a:gs pos="56000">
                <a:srgbClr val="15365E"/>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AF836FAC-8B41-2AEE-B0ED-75F6C056DB36}"/>
              </a:ext>
            </a:extLst>
          </p:cNvPr>
          <p:cNvCxnSpPr/>
          <p:nvPr/>
        </p:nvCxnSpPr>
        <p:spPr>
          <a:xfrm flipV="1">
            <a:off x="698012" y="4766126"/>
            <a:ext cx="0" cy="619457"/>
          </a:xfrm>
          <a:prstGeom prst="line">
            <a:avLst/>
          </a:prstGeom>
          <a:noFill/>
          <a:ln w="53975">
            <a:solidFill>
              <a:srgbClr val="818DA4"/>
            </a:solidFill>
          </a:ln>
        </p:spPr>
        <p:style>
          <a:lnRef idx="2">
            <a:schemeClr val="accent1">
              <a:shade val="15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EEAF5F4C-A7A4-96E5-8AB9-349420E9F0E6}"/>
              </a:ext>
            </a:extLst>
          </p:cNvPr>
          <p:cNvCxnSpPr/>
          <p:nvPr/>
        </p:nvCxnSpPr>
        <p:spPr>
          <a:xfrm flipV="1">
            <a:off x="4657690" y="4766126"/>
            <a:ext cx="0" cy="619457"/>
          </a:xfrm>
          <a:prstGeom prst="line">
            <a:avLst/>
          </a:prstGeom>
          <a:noFill/>
          <a:ln w="53975">
            <a:solidFill>
              <a:srgbClr val="163966"/>
            </a:solidFill>
          </a:ln>
        </p:spPr>
        <p:style>
          <a:lnRef idx="2">
            <a:schemeClr val="accent1">
              <a:shade val="15000"/>
            </a:schemeClr>
          </a:lnRef>
          <a:fillRef idx="1">
            <a:schemeClr val="accent1"/>
          </a:fillRef>
          <a:effectRef idx="0">
            <a:schemeClr val="accent1"/>
          </a:effectRef>
          <a:fontRef idx="minor">
            <a:schemeClr val="lt1"/>
          </a:fontRef>
        </p:style>
      </p:cxnSp>
      <p:cxnSp>
        <p:nvCxnSpPr>
          <p:cNvPr id="51" name="Straight Connector 50">
            <a:extLst>
              <a:ext uri="{FF2B5EF4-FFF2-40B4-BE49-F238E27FC236}">
                <a16:creationId xmlns:a16="http://schemas.microsoft.com/office/drawing/2014/main" id="{21A5BBFB-DA16-38BD-DCA1-1765534364BF}"/>
              </a:ext>
            </a:extLst>
          </p:cNvPr>
          <p:cNvCxnSpPr/>
          <p:nvPr/>
        </p:nvCxnSpPr>
        <p:spPr>
          <a:xfrm flipV="1">
            <a:off x="8682683" y="4766126"/>
            <a:ext cx="0" cy="619457"/>
          </a:xfrm>
          <a:prstGeom prst="line">
            <a:avLst/>
          </a:prstGeom>
          <a:noFill/>
          <a:ln w="53975">
            <a:solidFill>
              <a:srgbClr val="CBAB73"/>
            </a:solidFill>
          </a:ln>
        </p:spPr>
        <p:style>
          <a:lnRef idx="2">
            <a:schemeClr val="accent1">
              <a:shade val="15000"/>
            </a:schemeClr>
          </a:lnRef>
          <a:fillRef idx="1">
            <a:schemeClr val="accent1"/>
          </a:fillRef>
          <a:effectRef idx="0">
            <a:schemeClr val="accent1"/>
          </a:effectRef>
          <a:fontRef idx="minor">
            <a:schemeClr val="lt1"/>
          </a:fontRef>
        </p:style>
      </p:cxnSp>
      <p:sp>
        <p:nvSpPr>
          <p:cNvPr id="53" name="Oval 52">
            <a:extLst>
              <a:ext uri="{FF2B5EF4-FFF2-40B4-BE49-F238E27FC236}">
                <a16:creationId xmlns:a16="http://schemas.microsoft.com/office/drawing/2014/main" id="{38AE84F5-B84B-8DC8-5309-3D63CE0E8305}"/>
              </a:ext>
            </a:extLst>
          </p:cNvPr>
          <p:cNvSpPr/>
          <p:nvPr/>
        </p:nvSpPr>
        <p:spPr>
          <a:xfrm>
            <a:off x="598413" y="5339817"/>
            <a:ext cx="188807" cy="188807"/>
          </a:xfrm>
          <a:prstGeom prst="ellipse">
            <a:avLst/>
          </a:prstGeom>
          <a:solidFill>
            <a:schemeClr val="bg1"/>
          </a:solidFill>
          <a:ln>
            <a:solidFill>
              <a:srgbClr val="818D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CE59D28-D85B-AB9A-E1E1-5D20532F4BD0}"/>
              </a:ext>
            </a:extLst>
          </p:cNvPr>
          <p:cNvSpPr/>
          <p:nvPr/>
        </p:nvSpPr>
        <p:spPr>
          <a:xfrm>
            <a:off x="4566256" y="5339817"/>
            <a:ext cx="188807" cy="188807"/>
          </a:xfrm>
          <a:prstGeom prst="ellipse">
            <a:avLst/>
          </a:prstGeom>
          <a:solidFill>
            <a:schemeClr val="bg1"/>
          </a:solidFill>
          <a:ln>
            <a:solidFill>
              <a:srgbClr val="1536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C8818DCF-D482-843D-15A2-174523C35732}"/>
              </a:ext>
            </a:extLst>
          </p:cNvPr>
          <p:cNvSpPr/>
          <p:nvPr/>
        </p:nvSpPr>
        <p:spPr>
          <a:xfrm>
            <a:off x="8574920" y="5339817"/>
            <a:ext cx="188807" cy="188807"/>
          </a:xfrm>
          <a:prstGeom prst="ellipse">
            <a:avLst/>
          </a:prstGeom>
          <a:solidFill>
            <a:schemeClr val="bg1"/>
          </a:solidFill>
          <a:ln>
            <a:solidFill>
              <a:srgbClr val="CBAB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963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C237A-B4F5-0245-70D5-FE30A875EE62}"/>
            </a:ext>
          </a:extLst>
        </p:cNvPr>
        <p:cNvGrpSpPr/>
        <p:nvPr/>
      </p:nvGrpSpPr>
      <p:grpSpPr>
        <a:xfrm>
          <a:off x="0" y="0"/>
          <a:ext cx="0" cy="0"/>
          <a:chOff x="0" y="0"/>
          <a:chExt cx="0" cy="0"/>
        </a:xfrm>
      </p:grpSpPr>
      <p:sp>
        <p:nvSpPr>
          <p:cNvPr id="58" name="Rounded Rectangle 57">
            <a:extLst>
              <a:ext uri="{FF2B5EF4-FFF2-40B4-BE49-F238E27FC236}">
                <a16:creationId xmlns:a16="http://schemas.microsoft.com/office/drawing/2014/main" id="{7D14D2CA-EE17-704B-146E-46C3AAFC41B7}"/>
              </a:ext>
            </a:extLst>
          </p:cNvPr>
          <p:cNvSpPr/>
          <p:nvPr/>
        </p:nvSpPr>
        <p:spPr>
          <a:xfrm>
            <a:off x="1934227" y="5921394"/>
            <a:ext cx="1699240" cy="368530"/>
          </a:xfrm>
          <a:prstGeom prst="roundRect">
            <a:avLst>
              <a:gd name="adj" fmla="val 50000"/>
            </a:avLst>
          </a:prstGeom>
          <a:solidFill>
            <a:schemeClr val="tx1">
              <a:alpha val="47000"/>
            </a:schemeClr>
          </a:solidFill>
          <a:ln>
            <a:solidFill>
              <a:schemeClr val="bg1">
                <a:lumMod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F41B528F-E1A5-C8CC-2CA1-5E9CDC8E06C2}"/>
              </a:ext>
            </a:extLst>
          </p:cNvPr>
          <p:cNvSpPr/>
          <p:nvPr/>
        </p:nvSpPr>
        <p:spPr>
          <a:xfrm>
            <a:off x="3776127" y="5921394"/>
            <a:ext cx="5172892" cy="368530"/>
          </a:xfrm>
          <a:prstGeom prst="roundRect">
            <a:avLst>
              <a:gd name="adj" fmla="val 50000"/>
            </a:avLst>
          </a:prstGeom>
          <a:solidFill>
            <a:schemeClr val="tx1">
              <a:alpha val="47000"/>
            </a:schemeClr>
          </a:solidFill>
          <a:ln>
            <a:solidFill>
              <a:schemeClr val="bg1">
                <a:lumMod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5FEB0DE-C27D-24A5-756C-F13B29E1A6BE}"/>
              </a:ext>
            </a:extLst>
          </p:cNvPr>
          <p:cNvSpPr txBox="1"/>
          <p:nvPr/>
        </p:nvSpPr>
        <p:spPr>
          <a:xfrm>
            <a:off x="6574776" y="5935450"/>
            <a:ext cx="1247315" cy="338554"/>
          </a:xfrm>
          <a:prstGeom prst="rect">
            <a:avLst/>
          </a:prstGeom>
          <a:noFill/>
        </p:spPr>
        <p:txBody>
          <a:bodyPr wrap="square" anchor="ctr">
            <a:spAutoFit/>
          </a:bodyPr>
          <a:lstStyle/>
          <a:p>
            <a:pPr>
              <a:spcBef>
                <a:spcPts val="600"/>
              </a:spcBef>
            </a:pPr>
            <a:r>
              <a:rPr lang="en-US" sz="800" dirty="0">
                <a:solidFill>
                  <a:schemeClr val="bg1"/>
                </a:solidFill>
                <a:latin typeface="Montserrat" pitchFamily="2" charset="77"/>
              </a:rPr>
              <a:t>$3,000/oz Gold</a:t>
            </a:r>
            <a:br>
              <a:rPr lang="en-US" sz="800" dirty="0">
                <a:solidFill>
                  <a:schemeClr val="bg1"/>
                </a:solidFill>
                <a:latin typeface="Montserrat" pitchFamily="2" charset="77"/>
              </a:rPr>
            </a:br>
            <a:r>
              <a:rPr lang="en-US" sz="800" dirty="0">
                <a:solidFill>
                  <a:schemeClr val="bg1"/>
                </a:solidFill>
                <a:latin typeface="Montserrat" pitchFamily="2" charset="77"/>
              </a:rPr>
              <a:t>$30/oz Silver</a:t>
            </a:r>
          </a:p>
        </p:txBody>
      </p:sp>
      <p:sp>
        <p:nvSpPr>
          <p:cNvPr id="5" name="Rectangle: Rounded Corners 33">
            <a:extLst>
              <a:ext uri="{FF2B5EF4-FFF2-40B4-BE49-F238E27FC236}">
                <a16:creationId xmlns:a16="http://schemas.microsoft.com/office/drawing/2014/main" id="{4FBDF251-CD8E-3582-4D05-BE55774A142B}"/>
              </a:ext>
            </a:extLst>
          </p:cNvPr>
          <p:cNvSpPr/>
          <p:nvPr/>
        </p:nvSpPr>
        <p:spPr>
          <a:xfrm>
            <a:off x="6113216" y="1984997"/>
            <a:ext cx="2557530" cy="3438524"/>
          </a:xfrm>
          <a:prstGeom prst="roundRect">
            <a:avLst>
              <a:gd name="adj" fmla="val 1052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6" name="Rectangle 5">
            <a:extLst>
              <a:ext uri="{FF2B5EF4-FFF2-40B4-BE49-F238E27FC236}">
                <a16:creationId xmlns:a16="http://schemas.microsoft.com/office/drawing/2014/main" id="{EAF77FCF-7B80-8E3D-877A-8D89B78793F3}"/>
              </a:ext>
            </a:extLst>
          </p:cNvPr>
          <p:cNvSpPr/>
          <p:nvPr/>
        </p:nvSpPr>
        <p:spPr>
          <a:xfrm>
            <a:off x="850355" y="1694042"/>
            <a:ext cx="10395626" cy="383586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dirty="0">
              <a:solidFill>
                <a:srgbClr val="CAAB73"/>
              </a:solidFill>
            </a:endParaRPr>
          </a:p>
        </p:txBody>
      </p:sp>
      <p:sp>
        <p:nvSpPr>
          <p:cNvPr id="7" name="Rounded Rectangle 6">
            <a:extLst>
              <a:ext uri="{FF2B5EF4-FFF2-40B4-BE49-F238E27FC236}">
                <a16:creationId xmlns:a16="http://schemas.microsoft.com/office/drawing/2014/main" id="{FF7EDC3D-0D0D-02FA-A4DC-D8DB4660894F}"/>
              </a:ext>
            </a:extLst>
          </p:cNvPr>
          <p:cNvSpPr/>
          <p:nvPr/>
        </p:nvSpPr>
        <p:spPr>
          <a:xfrm>
            <a:off x="7072569" y="2441955"/>
            <a:ext cx="4571439" cy="1778955"/>
          </a:xfrm>
          <a:prstGeom prst="roundRect">
            <a:avLst>
              <a:gd name="adj" fmla="val 4918"/>
            </a:avLst>
          </a:prstGeom>
          <a:noFill/>
          <a:ln w="19050">
            <a:solidFill>
              <a:srgbClr val="CDA8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dirty="0">
              <a:solidFill>
                <a:srgbClr val="CAAB73"/>
              </a:solidFill>
            </a:endParaRPr>
          </a:p>
        </p:txBody>
      </p:sp>
      <p:sp>
        <p:nvSpPr>
          <p:cNvPr id="8" name="TextBox 7">
            <a:extLst>
              <a:ext uri="{FF2B5EF4-FFF2-40B4-BE49-F238E27FC236}">
                <a16:creationId xmlns:a16="http://schemas.microsoft.com/office/drawing/2014/main" id="{14A211C7-7566-53F6-74CF-359E2725DD65}"/>
              </a:ext>
            </a:extLst>
          </p:cNvPr>
          <p:cNvSpPr txBox="1"/>
          <p:nvPr/>
        </p:nvSpPr>
        <p:spPr>
          <a:xfrm>
            <a:off x="7039346" y="1836442"/>
            <a:ext cx="3426640" cy="523220"/>
          </a:xfrm>
          <a:prstGeom prst="rect">
            <a:avLst/>
          </a:prstGeom>
        </p:spPr>
        <p:txBody>
          <a:bodyPr wrap="square">
            <a:spAutoFit/>
          </a:bodyPr>
          <a:lstStyle/>
          <a:p>
            <a:r>
              <a:rPr lang="en-US" sz="1400" b="1" dirty="0">
                <a:solidFill>
                  <a:srgbClr val="CDA869"/>
                </a:solidFill>
                <a:latin typeface="Hanken Grotesk ExtraBold" pitchFamily="2" charset="77"/>
                <a:ea typeface="Open Sans" panose="020B0606030504020204" pitchFamily="34" charset="0"/>
                <a:cs typeface="Open Sans" panose="020B0606030504020204" pitchFamily="34" charset="0"/>
              </a:rPr>
              <a:t>POTENTIAL REVENUE INCREASE </a:t>
            </a:r>
            <a:br>
              <a:rPr lang="en-US" sz="1400" b="1" dirty="0">
                <a:solidFill>
                  <a:srgbClr val="CDA869"/>
                </a:solidFill>
                <a:latin typeface="Hanken Grotesk ExtraBold" pitchFamily="2" charset="77"/>
                <a:ea typeface="Open Sans" panose="020B0606030504020204" pitchFamily="34" charset="0"/>
                <a:cs typeface="Open Sans" panose="020B0606030504020204" pitchFamily="34" charset="0"/>
              </a:rPr>
            </a:br>
            <a:r>
              <a:rPr lang="en-US" sz="1400" b="1" dirty="0">
                <a:solidFill>
                  <a:srgbClr val="CDA869"/>
                </a:solidFill>
                <a:latin typeface="Hanken Grotesk ExtraBold" pitchFamily="2" charset="77"/>
                <a:ea typeface="Open Sans" panose="020B0606030504020204" pitchFamily="34" charset="0"/>
                <a:cs typeface="Open Sans" panose="020B0606030504020204" pitchFamily="34" charset="0"/>
              </a:rPr>
              <a:t>WITH HIGHER COMMODITY PRICES</a:t>
            </a:r>
          </a:p>
        </p:txBody>
      </p:sp>
      <p:sp>
        <p:nvSpPr>
          <p:cNvPr id="9" name="TextBox 8">
            <a:extLst>
              <a:ext uri="{FF2B5EF4-FFF2-40B4-BE49-F238E27FC236}">
                <a16:creationId xmlns:a16="http://schemas.microsoft.com/office/drawing/2014/main" id="{1C2C85EF-5FB2-3206-C0C9-E5205362B2C3}"/>
              </a:ext>
            </a:extLst>
          </p:cNvPr>
          <p:cNvSpPr txBox="1"/>
          <p:nvPr/>
        </p:nvSpPr>
        <p:spPr>
          <a:xfrm>
            <a:off x="9008895" y="5903689"/>
            <a:ext cx="2810378" cy="461665"/>
          </a:xfrm>
          <a:prstGeom prst="rect">
            <a:avLst/>
          </a:prstGeom>
          <a:noFill/>
        </p:spPr>
        <p:txBody>
          <a:bodyPr wrap="square">
            <a:spAutoFit/>
          </a:bodyPr>
          <a:lstStyle/>
          <a:p>
            <a:r>
              <a:rPr lang="en-CA" sz="800" dirty="0">
                <a:solidFill>
                  <a:schemeClr val="bg1">
                    <a:lumMod val="75000"/>
                  </a:schemeClr>
                </a:solidFill>
                <a:latin typeface="Montserrat" pitchFamily="2" charset="77"/>
                <a:ea typeface="Open Sans" panose="020B0606030504020204" pitchFamily="34" charset="0"/>
                <a:cs typeface="Open Sans" panose="020B0606030504020204" pitchFamily="34" charset="0"/>
              </a:rPr>
              <a:t>Projected revenue calculated using management estimates on the five key assets; Manica, Tahuehueto, Sierra Antapite, Galaxy and Pinos</a:t>
            </a:r>
            <a:endParaRPr lang="en-US" sz="800" dirty="0">
              <a:solidFill>
                <a:schemeClr val="bg1">
                  <a:lumMod val="75000"/>
                </a:schemeClr>
              </a:solidFill>
              <a:latin typeface="Montserrat" pitchFamily="2" charset="77"/>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BFA275FB-AADC-27D8-BE90-E70B6F1C1C0B}"/>
              </a:ext>
            </a:extLst>
          </p:cNvPr>
          <p:cNvSpPr txBox="1"/>
          <p:nvPr/>
        </p:nvSpPr>
        <p:spPr>
          <a:xfrm rot="16200000">
            <a:off x="34438" y="2513555"/>
            <a:ext cx="1082348" cy="261610"/>
          </a:xfrm>
          <a:prstGeom prst="rect">
            <a:avLst/>
          </a:prstGeom>
          <a:noFill/>
        </p:spPr>
        <p:txBody>
          <a:bodyPr wrap="none" rtlCol="0">
            <a:spAutoFit/>
          </a:bodyPr>
          <a:lstStyle/>
          <a:p>
            <a:r>
              <a:rPr lang="en-US" sz="1100" b="1" dirty="0">
                <a:solidFill>
                  <a:schemeClr val="bg1"/>
                </a:solidFill>
                <a:latin typeface="Montserrat" pitchFamily="2" charset="77"/>
              </a:rPr>
              <a:t>US$ Millions</a:t>
            </a:r>
          </a:p>
        </p:txBody>
      </p:sp>
      <p:sp>
        <p:nvSpPr>
          <p:cNvPr id="24" name="TextBox 23">
            <a:extLst>
              <a:ext uri="{FF2B5EF4-FFF2-40B4-BE49-F238E27FC236}">
                <a16:creationId xmlns:a16="http://schemas.microsoft.com/office/drawing/2014/main" id="{95B15E49-3AB9-8DE5-FF47-C18A5F9C1F63}"/>
              </a:ext>
            </a:extLst>
          </p:cNvPr>
          <p:cNvSpPr txBox="1"/>
          <p:nvPr/>
        </p:nvSpPr>
        <p:spPr>
          <a:xfrm>
            <a:off x="5813490" y="4156590"/>
            <a:ext cx="1152790" cy="490775"/>
          </a:xfrm>
          <a:prstGeom prst="rect">
            <a:avLst/>
          </a:prstGeom>
        </p:spPr>
        <p:txBody>
          <a:bodyPr wrap="square">
            <a:spAutoFit/>
          </a:bodyPr>
          <a:lstStyle/>
          <a:p>
            <a:pPr algn="ctr">
              <a:lnSpc>
                <a:spcPct val="110000"/>
              </a:lnSpc>
            </a:pPr>
            <a:r>
              <a:rPr lang="en-US" sz="1200" b="1" dirty="0">
                <a:solidFill>
                  <a:srgbClr val="E0D1B0"/>
                </a:solidFill>
                <a:latin typeface="Hanken Grotesk Black" pitchFamily="2" charset="77"/>
                <a:ea typeface="Hanken Grotesk Bold" pitchFamily="34" charset="-122"/>
              </a:rPr>
              <a:t>US $8M</a:t>
            </a:r>
          </a:p>
          <a:p>
            <a:pPr algn="ctr">
              <a:lnSpc>
                <a:spcPct val="110000"/>
              </a:lnSpc>
            </a:pPr>
            <a:endParaRPr lang="en-US" sz="1200" b="1" dirty="0">
              <a:solidFill>
                <a:srgbClr val="E0D1B0"/>
              </a:solidFill>
              <a:latin typeface="Hanken Grotesk Black" pitchFamily="2" charset="77"/>
              <a:ea typeface="Hanken Grotesk Bold" pitchFamily="34" charset="-122"/>
            </a:endParaRPr>
          </a:p>
        </p:txBody>
      </p:sp>
      <p:grpSp>
        <p:nvGrpSpPr>
          <p:cNvPr id="32" name="Group 31">
            <a:extLst>
              <a:ext uri="{FF2B5EF4-FFF2-40B4-BE49-F238E27FC236}">
                <a16:creationId xmlns:a16="http://schemas.microsoft.com/office/drawing/2014/main" id="{E23A0A1F-2622-EC0A-DA43-94F6098FB4BF}"/>
              </a:ext>
            </a:extLst>
          </p:cNvPr>
          <p:cNvGrpSpPr/>
          <p:nvPr/>
        </p:nvGrpSpPr>
        <p:grpSpPr>
          <a:xfrm>
            <a:off x="2152155" y="5997005"/>
            <a:ext cx="1653150" cy="215444"/>
            <a:chOff x="5828305" y="1827539"/>
            <a:chExt cx="1653150" cy="215444"/>
          </a:xfrm>
        </p:grpSpPr>
        <p:sp>
          <p:nvSpPr>
            <p:cNvPr id="33" name="TextBox 32">
              <a:extLst>
                <a:ext uri="{FF2B5EF4-FFF2-40B4-BE49-F238E27FC236}">
                  <a16:creationId xmlns:a16="http://schemas.microsoft.com/office/drawing/2014/main" id="{0B2CE4A6-8BB2-36DF-9B57-7DC70CB98E81}"/>
                </a:ext>
              </a:extLst>
            </p:cNvPr>
            <p:cNvSpPr txBox="1"/>
            <p:nvPr/>
          </p:nvSpPr>
          <p:spPr>
            <a:xfrm>
              <a:off x="5999607" y="1827539"/>
              <a:ext cx="1481848" cy="215444"/>
            </a:xfrm>
            <a:prstGeom prst="rect">
              <a:avLst/>
            </a:prstGeom>
            <a:noFill/>
          </p:spPr>
          <p:txBody>
            <a:bodyPr wrap="square" anchor="ctr">
              <a:spAutoFit/>
            </a:bodyPr>
            <a:lstStyle/>
            <a:p>
              <a:pPr>
                <a:spcBef>
                  <a:spcPts val="600"/>
                </a:spcBef>
              </a:pPr>
              <a:r>
                <a:rPr lang="en-US" sz="800" dirty="0">
                  <a:solidFill>
                    <a:schemeClr val="bg1"/>
                  </a:solidFill>
                  <a:latin typeface="Montserrat" pitchFamily="2" charset="77"/>
                </a:rPr>
                <a:t>Reported Revenue</a:t>
              </a:r>
            </a:p>
          </p:txBody>
        </p:sp>
        <p:sp>
          <p:nvSpPr>
            <p:cNvPr id="34" name="Rectangle 33">
              <a:extLst>
                <a:ext uri="{FF2B5EF4-FFF2-40B4-BE49-F238E27FC236}">
                  <a16:creationId xmlns:a16="http://schemas.microsoft.com/office/drawing/2014/main" id="{68C24D66-88C2-924D-DC8B-41B059E7B9EF}"/>
                </a:ext>
              </a:extLst>
            </p:cNvPr>
            <p:cNvSpPr/>
            <p:nvPr/>
          </p:nvSpPr>
          <p:spPr>
            <a:xfrm>
              <a:off x="5828305" y="1908313"/>
              <a:ext cx="187204" cy="45719"/>
            </a:xfrm>
            <a:prstGeom prst="rect">
              <a:avLst/>
            </a:prstGeom>
            <a:solidFill>
              <a:srgbClr val="495B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TextBox 37">
            <a:extLst>
              <a:ext uri="{FF2B5EF4-FFF2-40B4-BE49-F238E27FC236}">
                <a16:creationId xmlns:a16="http://schemas.microsoft.com/office/drawing/2014/main" id="{DBE70E6E-FC0D-082C-9CB1-12D4C601511C}"/>
              </a:ext>
            </a:extLst>
          </p:cNvPr>
          <p:cNvSpPr txBox="1"/>
          <p:nvPr/>
        </p:nvSpPr>
        <p:spPr>
          <a:xfrm>
            <a:off x="5289391" y="5935450"/>
            <a:ext cx="1247315" cy="338554"/>
          </a:xfrm>
          <a:prstGeom prst="rect">
            <a:avLst/>
          </a:prstGeom>
          <a:noFill/>
        </p:spPr>
        <p:txBody>
          <a:bodyPr wrap="square" anchor="ctr">
            <a:spAutoFit/>
          </a:bodyPr>
          <a:lstStyle/>
          <a:p>
            <a:pPr>
              <a:spcBef>
                <a:spcPts val="600"/>
              </a:spcBef>
            </a:pPr>
            <a:r>
              <a:rPr lang="en-US" sz="800" dirty="0">
                <a:solidFill>
                  <a:schemeClr val="bg1"/>
                </a:solidFill>
                <a:latin typeface="Montserrat" pitchFamily="2" charset="77"/>
              </a:rPr>
              <a:t>$2,500/oz Gold</a:t>
            </a:r>
            <a:br>
              <a:rPr lang="en-US" sz="800" dirty="0">
                <a:solidFill>
                  <a:schemeClr val="bg1"/>
                </a:solidFill>
                <a:latin typeface="Montserrat" pitchFamily="2" charset="77"/>
              </a:rPr>
            </a:br>
            <a:r>
              <a:rPr lang="en-US" sz="800" dirty="0">
                <a:solidFill>
                  <a:schemeClr val="bg1"/>
                </a:solidFill>
                <a:latin typeface="Montserrat" pitchFamily="2" charset="77"/>
              </a:rPr>
              <a:t>$25/oz Silver</a:t>
            </a:r>
          </a:p>
        </p:txBody>
      </p:sp>
      <p:sp>
        <p:nvSpPr>
          <p:cNvPr id="39" name="Rectangle 38">
            <a:extLst>
              <a:ext uri="{FF2B5EF4-FFF2-40B4-BE49-F238E27FC236}">
                <a16:creationId xmlns:a16="http://schemas.microsoft.com/office/drawing/2014/main" id="{FB171BAB-DD2F-5E77-31AA-7C2E098C33FF}"/>
              </a:ext>
            </a:extLst>
          </p:cNvPr>
          <p:cNvSpPr/>
          <p:nvPr/>
        </p:nvSpPr>
        <p:spPr>
          <a:xfrm>
            <a:off x="5112864" y="6015079"/>
            <a:ext cx="187204" cy="45719"/>
          </a:xfrm>
          <a:prstGeom prst="rect">
            <a:avLst/>
          </a:prstGeom>
          <a:solidFill>
            <a:srgbClr val="818D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CC2B5438-EF17-5115-2B0A-0FC22FD9089C}"/>
              </a:ext>
            </a:extLst>
          </p:cNvPr>
          <p:cNvSpPr txBox="1"/>
          <p:nvPr/>
        </p:nvSpPr>
        <p:spPr>
          <a:xfrm>
            <a:off x="3836003" y="5920061"/>
            <a:ext cx="1040732" cy="369332"/>
          </a:xfrm>
          <a:prstGeom prst="rect">
            <a:avLst/>
          </a:prstGeom>
          <a:noFill/>
        </p:spPr>
        <p:txBody>
          <a:bodyPr wrap="square" anchor="ctr">
            <a:spAutoFit/>
          </a:bodyPr>
          <a:lstStyle/>
          <a:p>
            <a:pPr algn="r">
              <a:spcBef>
                <a:spcPts val="600"/>
              </a:spcBef>
            </a:pPr>
            <a:r>
              <a:rPr lang="en-US" sz="900" b="1" dirty="0">
                <a:solidFill>
                  <a:schemeClr val="bg1"/>
                </a:solidFill>
                <a:latin typeface="Montserrat" pitchFamily="2" charset="77"/>
              </a:rPr>
              <a:t>COMMODITY PRICE</a:t>
            </a:r>
          </a:p>
        </p:txBody>
      </p:sp>
      <p:sp>
        <p:nvSpPr>
          <p:cNvPr id="11" name="Title 1">
            <a:extLst>
              <a:ext uri="{FF2B5EF4-FFF2-40B4-BE49-F238E27FC236}">
                <a16:creationId xmlns:a16="http://schemas.microsoft.com/office/drawing/2014/main" id="{63C2B60B-AA00-05E0-8D97-80420AF38CD5}"/>
              </a:ext>
            </a:extLst>
          </p:cNvPr>
          <p:cNvSpPr txBox="1">
            <a:spLocks/>
          </p:cNvSpPr>
          <p:nvPr/>
        </p:nvSpPr>
        <p:spPr>
          <a:xfrm>
            <a:off x="187801" y="1056548"/>
            <a:ext cx="10327799" cy="50231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16365E"/>
                </a:solidFill>
                <a:latin typeface="Hanken Grotesk Black" pitchFamily="2" charset="77"/>
                <a:ea typeface="Hanken Grotesk Bold" pitchFamily="34" charset="-122"/>
                <a:cs typeface="Hanken Grotesk Bold" pitchFamily="34" charset="-120"/>
              </a:rPr>
              <a:t>Revenue on the Rise</a:t>
            </a:r>
          </a:p>
        </p:txBody>
      </p:sp>
      <p:sp>
        <p:nvSpPr>
          <p:cNvPr id="12" name="Subtitle 2">
            <a:extLst>
              <a:ext uri="{FF2B5EF4-FFF2-40B4-BE49-F238E27FC236}">
                <a16:creationId xmlns:a16="http://schemas.microsoft.com/office/drawing/2014/main" id="{6A7FBB77-A362-5A61-1E7D-ED5EBC18D12A}"/>
              </a:ext>
            </a:extLst>
          </p:cNvPr>
          <p:cNvSpPr txBox="1">
            <a:spLocks/>
          </p:cNvSpPr>
          <p:nvPr/>
        </p:nvSpPr>
        <p:spPr>
          <a:xfrm>
            <a:off x="214480" y="829762"/>
            <a:ext cx="7365842" cy="216982"/>
          </a:xfrm>
          <a:prstGeom prst="rect">
            <a:avLst/>
          </a:prstGeom>
        </p:spPr>
        <p:txBody>
          <a:bodyPr wrap="square">
            <a:spAutoFit/>
          </a:bodyPr>
          <a:lstStyle>
            <a:defPPr>
              <a:defRPr lang="en-US"/>
            </a:defPPr>
            <a:lvl1pPr indent="0">
              <a:lnSpc>
                <a:spcPct val="90000"/>
              </a:lnSpc>
              <a:spcBef>
                <a:spcPts val="1000"/>
              </a:spcBef>
              <a:buFont typeface="Arial" panose="020B0604020202020204" pitchFamily="34" charset="0"/>
              <a:buNone/>
              <a:defRPr sz="900" cap="all" spc="600">
                <a:solidFill>
                  <a:srgbClr val="6F6F6F"/>
                </a:solidFill>
                <a:latin typeface="Montserrat Medium" pitchFamily="2" charset="77"/>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Boosted By Surging Gold &amp; Silver Prices</a:t>
            </a:r>
          </a:p>
        </p:txBody>
      </p:sp>
      <p:sp>
        <p:nvSpPr>
          <p:cNvPr id="2" name="Rectangle 1">
            <a:extLst>
              <a:ext uri="{FF2B5EF4-FFF2-40B4-BE49-F238E27FC236}">
                <a16:creationId xmlns:a16="http://schemas.microsoft.com/office/drawing/2014/main" id="{55623EBA-E940-5F5D-D479-33BBEF6A3C18}"/>
              </a:ext>
            </a:extLst>
          </p:cNvPr>
          <p:cNvSpPr/>
          <p:nvPr/>
        </p:nvSpPr>
        <p:spPr>
          <a:xfrm>
            <a:off x="764864" y="-770732"/>
            <a:ext cx="463388" cy="463388"/>
          </a:xfrm>
          <a:prstGeom prst="rect">
            <a:avLst/>
          </a:prstGeom>
          <a:solidFill>
            <a:srgbClr val="E6C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A55E3CF-2E61-6FAD-933E-0BE2BC5C2674}"/>
              </a:ext>
            </a:extLst>
          </p:cNvPr>
          <p:cNvSpPr txBox="1"/>
          <p:nvPr/>
        </p:nvSpPr>
        <p:spPr>
          <a:xfrm>
            <a:off x="1968244" y="-1916265"/>
            <a:ext cx="3484626" cy="1525546"/>
          </a:xfrm>
          <a:prstGeom prst="rect">
            <a:avLst/>
          </a:prstGeom>
          <a:noFill/>
        </p:spPr>
        <p:txBody>
          <a:bodyPr wrap="square" lIns="90000" rtlCol="0">
            <a:spAutoFit/>
          </a:bodyPr>
          <a:lstStyle/>
          <a:p>
            <a:pPr>
              <a:lnSpc>
                <a:spcPct val="80000"/>
              </a:lnSpc>
              <a:spcAft>
                <a:spcPts val="1000"/>
              </a:spcAft>
            </a:pPr>
            <a:r>
              <a:rPr lang="en-MY" b="1" dirty="0">
                <a:solidFill>
                  <a:srgbClr val="E6C07A"/>
                </a:solidFill>
                <a:latin typeface="Hanken Grotesk ExtraBold" pitchFamily="2" charset="77"/>
                <a:ea typeface="Open Sans" panose="020B0606030504020204" pitchFamily="34" charset="0"/>
                <a:cs typeface="Open Sans" panose="020B0606030504020204" pitchFamily="34" charset="0"/>
              </a:rPr>
              <a:t>Enduring Safe Haven </a:t>
            </a:r>
            <a:br>
              <a:rPr lang="en-MY" b="1" dirty="0">
                <a:solidFill>
                  <a:srgbClr val="E6C07A"/>
                </a:solidFill>
                <a:latin typeface="Hanken Grotesk ExtraBold" pitchFamily="2" charset="77"/>
                <a:ea typeface="Open Sans" panose="020B0606030504020204" pitchFamily="34" charset="0"/>
                <a:cs typeface="Open Sans" panose="020B0606030504020204" pitchFamily="34" charset="0"/>
              </a:rPr>
            </a:br>
            <a:r>
              <a:rPr lang="en-MY" b="1" dirty="0">
                <a:solidFill>
                  <a:srgbClr val="E6C07A"/>
                </a:solidFill>
                <a:latin typeface="Hanken Grotesk ExtraBold" pitchFamily="2" charset="77"/>
                <a:ea typeface="Open Sans" panose="020B0606030504020204" pitchFamily="34" charset="0"/>
                <a:cs typeface="Open Sans" panose="020B0606030504020204" pitchFamily="34" charset="0"/>
              </a:rPr>
              <a:t>in Global Uncertainty</a:t>
            </a:r>
          </a:p>
          <a:p>
            <a:pPr>
              <a:spcAft>
                <a:spcPts val="1000"/>
              </a:spcAft>
            </a:pPr>
            <a:r>
              <a:rPr lang="en-CA" sz="1400" dirty="0">
                <a:solidFill>
                  <a:schemeClr val="bg1"/>
                </a:solidFill>
                <a:latin typeface="Montserrat" pitchFamily="2" charset="77"/>
              </a:rPr>
              <a:t>Gold and silver thrive in times of geopolitical and economic stress – offering investors lasting stability </a:t>
            </a:r>
            <a:br>
              <a:rPr lang="en-CA" sz="1400" dirty="0">
                <a:solidFill>
                  <a:schemeClr val="bg1"/>
                </a:solidFill>
                <a:latin typeface="Montserrat" pitchFamily="2" charset="77"/>
              </a:rPr>
            </a:br>
            <a:r>
              <a:rPr lang="en-CA" sz="1400" dirty="0">
                <a:solidFill>
                  <a:schemeClr val="bg1"/>
                </a:solidFill>
                <a:latin typeface="Montserrat" pitchFamily="2" charset="77"/>
              </a:rPr>
              <a:t>and security</a:t>
            </a:r>
          </a:p>
        </p:txBody>
      </p:sp>
      <p:sp>
        <p:nvSpPr>
          <p:cNvPr id="14" name="Rounded Rectangle 19">
            <a:extLst>
              <a:ext uri="{FF2B5EF4-FFF2-40B4-BE49-F238E27FC236}">
                <a16:creationId xmlns:a16="http://schemas.microsoft.com/office/drawing/2014/main" id="{5D48EF65-55FF-C3E5-6024-5A2DB996DA6E}"/>
              </a:ext>
            </a:extLst>
          </p:cNvPr>
          <p:cNvSpPr/>
          <p:nvPr/>
        </p:nvSpPr>
        <p:spPr>
          <a:xfrm>
            <a:off x="289728" y="-1455298"/>
            <a:ext cx="1010732" cy="374573"/>
          </a:xfrm>
          <a:prstGeom prst="roundRect">
            <a:avLst>
              <a:gd name="adj" fmla="val 27969"/>
            </a:avLst>
          </a:prstGeom>
          <a:gradFill>
            <a:gsLst>
              <a:gs pos="0">
                <a:srgbClr val="BA974F"/>
              </a:gs>
              <a:gs pos="50000">
                <a:srgbClr val="E6C07A"/>
              </a:gs>
              <a:gs pos="100000">
                <a:srgbClr val="675535"/>
              </a:gs>
            </a:gsLst>
            <a:lin ang="2700000" scaled="0"/>
          </a:gradFill>
          <a:ln>
            <a:solidFill>
              <a:srgbClr val="CAAB7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b="1" dirty="0">
                <a:solidFill>
                  <a:srgbClr val="0C2549"/>
                </a:solidFill>
                <a:latin typeface="Montserrat" pitchFamily="2" charset="77"/>
                <a:ea typeface="Open Sans" panose="020B0606030504020204" pitchFamily="34" charset="0"/>
                <a:cs typeface="Open Sans" panose="020B0606030504020204" pitchFamily="34" charset="0"/>
              </a:rPr>
              <a:t>+418%</a:t>
            </a:r>
          </a:p>
        </p:txBody>
      </p:sp>
      <p:sp>
        <p:nvSpPr>
          <p:cNvPr id="15" name="Rectangle 14">
            <a:extLst>
              <a:ext uri="{FF2B5EF4-FFF2-40B4-BE49-F238E27FC236}">
                <a16:creationId xmlns:a16="http://schemas.microsoft.com/office/drawing/2014/main" id="{F6FF2079-E2CC-46D6-F897-381096677148}"/>
              </a:ext>
            </a:extLst>
          </p:cNvPr>
          <p:cNvSpPr/>
          <p:nvPr/>
        </p:nvSpPr>
        <p:spPr>
          <a:xfrm>
            <a:off x="158077" y="-770732"/>
            <a:ext cx="463388" cy="463388"/>
          </a:xfrm>
          <a:prstGeom prst="rect">
            <a:avLst/>
          </a:prstGeom>
          <a:solidFill>
            <a:srgbClr val="BA97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A8ABDE1-70D1-434C-4B51-3554313E3A9E}"/>
              </a:ext>
            </a:extLst>
          </p:cNvPr>
          <p:cNvSpPr/>
          <p:nvPr/>
        </p:nvSpPr>
        <p:spPr>
          <a:xfrm>
            <a:off x="-448709" y="-770732"/>
            <a:ext cx="463388" cy="463388"/>
          </a:xfrm>
          <a:prstGeom prst="rect">
            <a:avLst/>
          </a:prstGeom>
          <a:solidFill>
            <a:srgbClr val="707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5D57148-A0E9-E36E-CF76-9D9432DB6344}"/>
              </a:ext>
            </a:extLst>
          </p:cNvPr>
          <p:cNvSpPr/>
          <p:nvPr/>
        </p:nvSpPr>
        <p:spPr>
          <a:xfrm>
            <a:off x="-1055495" y="-770732"/>
            <a:ext cx="463388" cy="463388"/>
          </a:xfrm>
          <a:prstGeom prst="rect">
            <a:avLst/>
          </a:prstGeom>
          <a:solidFill>
            <a:srgbClr val="0C2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4A1F56B-8DB2-80C7-91C4-3344810BA040}"/>
              </a:ext>
            </a:extLst>
          </p:cNvPr>
          <p:cNvSpPr txBox="1"/>
          <p:nvPr/>
        </p:nvSpPr>
        <p:spPr>
          <a:xfrm>
            <a:off x="4412424" y="4687527"/>
            <a:ext cx="1152790" cy="308418"/>
          </a:xfrm>
          <a:prstGeom prst="rect">
            <a:avLst/>
          </a:prstGeom>
        </p:spPr>
        <p:txBody>
          <a:bodyPr wrap="square">
            <a:spAutoFit/>
          </a:bodyPr>
          <a:lstStyle/>
          <a:p>
            <a:pPr algn="ctr">
              <a:lnSpc>
                <a:spcPct val="125000"/>
              </a:lnSpc>
            </a:pPr>
            <a:r>
              <a:rPr lang="en-US" sz="1200" b="1" dirty="0">
                <a:solidFill>
                  <a:srgbClr val="E0D1B0"/>
                </a:solidFill>
                <a:latin typeface="Hanken Grotesk Black" pitchFamily="2" charset="77"/>
                <a:ea typeface="Hanken Grotesk Bold" pitchFamily="34" charset="-122"/>
              </a:rPr>
              <a:t>US $3.5M</a:t>
            </a:r>
          </a:p>
        </p:txBody>
      </p:sp>
      <p:sp>
        <p:nvSpPr>
          <p:cNvPr id="21" name="TextBox 20">
            <a:extLst>
              <a:ext uri="{FF2B5EF4-FFF2-40B4-BE49-F238E27FC236}">
                <a16:creationId xmlns:a16="http://schemas.microsoft.com/office/drawing/2014/main" id="{51587046-847F-1884-4792-07D85FEE2CF4}"/>
              </a:ext>
            </a:extLst>
          </p:cNvPr>
          <p:cNvSpPr txBox="1"/>
          <p:nvPr/>
        </p:nvSpPr>
        <p:spPr>
          <a:xfrm>
            <a:off x="2962810" y="4908184"/>
            <a:ext cx="1152790" cy="308418"/>
          </a:xfrm>
          <a:prstGeom prst="rect">
            <a:avLst/>
          </a:prstGeom>
        </p:spPr>
        <p:txBody>
          <a:bodyPr wrap="square">
            <a:spAutoFit/>
          </a:bodyPr>
          <a:lstStyle/>
          <a:p>
            <a:pPr algn="ctr">
              <a:lnSpc>
                <a:spcPct val="125000"/>
              </a:lnSpc>
            </a:pPr>
            <a:r>
              <a:rPr lang="en-US" sz="1200" b="1" dirty="0">
                <a:solidFill>
                  <a:srgbClr val="E0D1B0"/>
                </a:solidFill>
                <a:latin typeface="Hanken Grotesk Black" pitchFamily="2" charset="77"/>
                <a:ea typeface="Hanken Grotesk Bold" pitchFamily="34" charset="-122"/>
              </a:rPr>
              <a:t>US $1.8M</a:t>
            </a:r>
          </a:p>
        </p:txBody>
      </p:sp>
      <p:sp>
        <p:nvSpPr>
          <p:cNvPr id="23" name="TextBox 22">
            <a:extLst>
              <a:ext uri="{FF2B5EF4-FFF2-40B4-BE49-F238E27FC236}">
                <a16:creationId xmlns:a16="http://schemas.microsoft.com/office/drawing/2014/main" id="{38D10BB5-B3AB-E306-5FA5-D3FE2F3A608E}"/>
              </a:ext>
            </a:extLst>
          </p:cNvPr>
          <p:cNvSpPr txBox="1"/>
          <p:nvPr/>
        </p:nvSpPr>
        <p:spPr>
          <a:xfrm>
            <a:off x="7321704" y="4614647"/>
            <a:ext cx="1152790" cy="441916"/>
          </a:xfrm>
          <a:prstGeom prst="rect">
            <a:avLst/>
          </a:prstGeom>
        </p:spPr>
        <p:txBody>
          <a:bodyPr wrap="square">
            <a:spAutoFit/>
          </a:bodyPr>
          <a:lstStyle/>
          <a:p>
            <a:pPr algn="ctr">
              <a:lnSpc>
                <a:spcPct val="110000"/>
              </a:lnSpc>
            </a:pPr>
            <a:r>
              <a:rPr lang="en-US" sz="1200" b="1" dirty="0">
                <a:solidFill>
                  <a:srgbClr val="E0D1B0"/>
                </a:solidFill>
                <a:latin typeface="Hanken Grotesk Black" pitchFamily="2" charset="77"/>
                <a:ea typeface="Hanken Grotesk Bold" pitchFamily="34" charset="-122"/>
              </a:rPr>
              <a:t>US $6.6M</a:t>
            </a:r>
          </a:p>
          <a:p>
            <a:pPr algn="ctr">
              <a:lnSpc>
                <a:spcPct val="110000"/>
              </a:lnSpc>
            </a:pPr>
            <a:r>
              <a:rPr lang="en-US" sz="900" b="1" dirty="0">
                <a:solidFill>
                  <a:srgbClr val="E0D1B0"/>
                </a:solidFill>
                <a:latin typeface="Hanken Grotesk Black" pitchFamily="2" charset="77"/>
                <a:ea typeface="Hanken Grotesk Bold" pitchFamily="34" charset="-122"/>
              </a:rPr>
              <a:t>AT JUNE 30, 2025</a:t>
            </a:r>
          </a:p>
        </p:txBody>
      </p:sp>
      <p:sp>
        <p:nvSpPr>
          <p:cNvPr id="27" name="Rectangle 26">
            <a:extLst>
              <a:ext uri="{FF2B5EF4-FFF2-40B4-BE49-F238E27FC236}">
                <a16:creationId xmlns:a16="http://schemas.microsoft.com/office/drawing/2014/main" id="{D3188DE6-0188-5D6D-7608-45666E22E152}"/>
              </a:ext>
            </a:extLst>
          </p:cNvPr>
          <p:cNvSpPr/>
          <p:nvPr/>
        </p:nvSpPr>
        <p:spPr>
          <a:xfrm>
            <a:off x="6398249" y="6015079"/>
            <a:ext cx="187204" cy="45719"/>
          </a:xfrm>
          <a:prstGeom prst="rect">
            <a:avLst/>
          </a:prstGeom>
          <a:solidFill>
            <a:srgbClr val="CAAB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BC88618A-8D25-7CBD-4125-3C6998DC1FC1}"/>
              </a:ext>
            </a:extLst>
          </p:cNvPr>
          <p:cNvSpPr txBox="1"/>
          <p:nvPr/>
        </p:nvSpPr>
        <p:spPr>
          <a:xfrm>
            <a:off x="7844486" y="5935450"/>
            <a:ext cx="1247315" cy="338554"/>
          </a:xfrm>
          <a:prstGeom prst="rect">
            <a:avLst/>
          </a:prstGeom>
          <a:noFill/>
        </p:spPr>
        <p:txBody>
          <a:bodyPr wrap="square" anchor="ctr">
            <a:spAutoFit/>
          </a:bodyPr>
          <a:lstStyle/>
          <a:p>
            <a:pPr>
              <a:spcBef>
                <a:spcPts val="600"/>
              </a:spcBef>
            </a:pPr>
            <a:r>
              <a:rPr lang="en-US" sz="800" dirty="0">
                <a:solidFill>
                  <a:schemeClr val="bg1"/>
                </a:solidFill>
                <a:latin typeface="Montserrat" pitchFamily="2" charset="77"/>
              </a:rPr>
              <a:t>$3,500/oz Gold</a:t>
            </a:r>
            <a:br>
              <a:rPr lang="en-US" sz="800" dirty="0">
                <a:solidFill>
                  <a:schemeClr val="bg1"/>
                </a:solidFill>
                <a:latin typeface="Montserrat" pitchFamily="2" charset="77"/>
              </a:rPr>
            </a:br>
            <a:r>
              <a:rPr lang="en-US" sz="800" dirty="0">
                <a:solidFill>
                  <a:schemeClr val="bg1"/>
                </a:solidFill>
                <a:latin typeface="Montserrat" pitchFamily="2" charset="77"/>
              </a:rPr>
              <a:t>$40/oz Silver</a:t>
            </a:r>
          </a:p>
        </p:txBody>
      </p:sp>
      <p:sp>
        <p:nvSpPr>
          <p:cNvPr id="29" name="Rectangle 28">
            <a:extLst>
              <a:ext uri="{FF2B5EF4-FFF2-40B4-BE49-F238E27FC236}">
                <a16:creationId xmlns:a16="http://schemas.microsoft.com/office/drawing/2014/main" id="{A4D172D4-D9F2-3703-6239-C7F8BE83D605}"/>
              </a:ext>
            </a:extLst>
          </p:cNvPr>
          <p:cNvSpPr/>
          <p:nvPr/>
        </p:nvSpPr>
        <p:spPr>
          <a:xfrm>
            <a:off x="7667959" y="6015079"/>
            <a:ext cx="187204" cy="45719"/>
          </a:xfrm>
          <a:prstGeom prst="rect">
            <a:avLst/>
          </a:prstGeom>
          <a:solidFill>
            <a:srgbClr val="E0D1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0" name="Group 59">
            <a:extLst>
              <a:ext uri="{FF2B5EF4-FFF2-40B4-BE49-F238E27FC236}">
                <a16:creationId xmlns:a16="http://schemas.microsoft.com/office/drawing/2014/main" id="{1149E1F0-C891-3C19-5C73-7B528466B059}"/>
              </a:ext>
            </a:extLst>
          </p:cNvPr>
          <p:cNvGrpSpPr/>
          <p:nvPr/>
        </p:nvGrpSpPr>
        <p:grpSpPr>
          <a:xfrm>
            <a:off x="1934227" y="7154317"/>
            <a:ext cx="9492345" cy="648142"/>
            <a:chOff x="1934227" y="5895269"/>
            <a:chExt cx="9492345" cy="648142"/>
          </a:xfrm>
        </p:grpSpPr>
        <p:sp>
          <p:nvSpPr>
            <p:cNvPr id="61" name="TextBox 60">
              <a:extLst>
                <a:ext uri="{FF2B5EF4-FFF2-40B4-BE49-F238E27FC236}">
                  <a16:creationId xmlns:a16="http://schemas.microsoft.com/office/drawing/2014/main" id="{D8AF8201-3F00-04F4-F9E6-C81DA875ECA2}"/>
                </a:ext>
              </a:extLst>
            </p:cNvPr>
            <p:cNvSpPr txBox="1"/>
            <p:nvPr/>
          </p:nvSpPr>
          <p:spPr>
            <a:xfrm>
              <a:off x="1934227" y="6327967"/>
              <a:ext cx="8732750" cy="215444"/>
            </a:xfrm>
            <a:prstGeom prst="rect">
              <a:avLst/>
            </a:prstGeom>
            <a:noFill/>
          </p:spPr>
          <p:txBody>
            <a:bodyPr wrap="square">
              <a:spAutoFit/>
            </a:bodyPr>
            <a:lstStyle/>
            <a:p>
              <a:r>
                <a:rPr lang="en-CA" sz="800" dirty="0">
                  <a:solidFill>
                    <a:schemeClr val="bg1">
                      <a:lumMod val="75000"/>
                    </a:schemeClr>
                  </a:solidFill>
                  <a:latin typeface="Montserrat" pitchFamily="2" charset="77"/>
                  <a:ea typeface="Open Sans" panose="020B0606030504020204" pitchFamily="34" charset="0"/>
                  <a:cs typeface="Open Sans" panose="020B0606030504020204" pitchFamily="34" charset="0"/>
                </a:rPr>
                <a:t>Projected revenue calculated using management estimates on the five key assets; Manica, Tahuehueto, Sierra Antapite, Galaxy and Pinos</a:t>
              </a:r>
              <a:endParaRPr lang="en-US" sz="800" dirty="0">
                <a:solidFill>
                  <a:schemeClr val="bg1">
                    <a:lumMod val="75000"/>
                  </a:schemeClr>
                </a:solidFill>
                <a:latin typeface="Montserrat" pitchFamily="2" charset="77"/>
                <a:ea typeface="Open Sans" panose="020B0606030504020204" pitchFamily="34" charset="0"/>
                <a:cs typeface="Open Sans" panose="020B0606030504020204" pitchFamily="34" charset="0"/>
              </a:endParaRPr>
            </a:p>
          </p:txBody>
        </p:sp>
        <p:sp>
          <p:nvSpPr>
            <p:cNvPr id="62" name="Rounded Rectangle 61">
              <a:extLst>
                <a:ext uri="{FF2B5EF4-FFF2-40B4-BE49-F238E27FC236}">
                  <a16:creationId xmlns:a16="http://schemas.microsoft.com/office/drawing/2014/main" id="{B4580624-3640-B47C-85AE-E3874F186086}"/>
                </a:ext>
              </a:extLst>
            </p:cNvPr>
            <p:cNvSpPr/>
            <p:nvPr/>
          </p:nvSpPr>
          <p:spPr>
            <a:xfrm>
              <a:off x="1934227" y="5895269"/>
              <a:ext cx="1699240" cy="368530"/>
            </a:xfrm>
            <a:prstGeom prst="roundRect">
              <a:avLst>
                <a:gd name="adj" fmla="val 50000"/>
              </a:avLst>
            </a:prstGeom>
            <a:solidFill>
              <a:schemeClr val="tx1">
                <a:alpha val="47000"/>
              </a:schemeClr>
            </a:solidFill>
            <a:ln>
              <a:solidFill>
                <a:schemeClr val="bg1">
                  <a:lumMod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2B285A37-04C1-79CD-95CB-D24D42C6F4F5}"/>
                </a:ext>
              </a:extLst>
            </p:cNvPr>
            <p:cNvGrpSpPr/>
            <p:nvPr/>
          </p:nvGrpSpPr>
          <p:grpSpPr>
            <a:xfrm>
              <a:off x="2152155" y="5970880"/>
              <a:ext cx="1653150" cy="215444"/>
              <a:chOff x="5828305" y="1827539"/>
              <a:chExt cx="1653150" cy="215444"/>
            </a:xfrm>
          </p:grpSpPr>
          <p:sp>
            <p:nvSpPr>
              <p:cNvPr id="86" name="TextBox 85">
                <a:extLst>
                  <a:ext uri="{FF2B5EF4-FFF2-40B4-BE49-F238E27FC236}">
                    <a16:creationId xmlns:a16="http://schemas.microsoft.com/office/drawing/2014/main" id="{175390E1-5A1F-B18F-46E3-6C98BCEA19AA}"/>
                  </a:ext>
                </a:extLst>
              </p:cNvPr>
              <p:cNvSpPr txBox="1"/>
              <p:nvPr/>
            </p:nvSpPr>
            <p:spPr>
              <a:xfrm>
                <a:off x="5999607" y="1827539"/>
                <a:ext cx="1481848" cy="215444"/>
              </a:xfrm>
              <a:prstGeom prst="rect">
                <a:avLst/>
              </a:prstGeom>
              <a:noFill/>
            </p:spPr>
            <p:txBody>
              <a:bodyPr wrap="square" anchor="ctr">
                <a:spAutoFit/>
              </a:bodyPr>
              <a:lstStyle/>
              <a:p>
                <a:pPr>
                  <a:spcBef>
                    <a:spcPts val="600"/>
                  </a:spcBef>
                </a:pPr>
                <a:r>
                  <a:rPr lang="en-US" sz="800" dirty="0">
                    <a:solidFill>
                      <a:schemeClr val="bg1"/>
                    </a:solidFill>
                    <a:latin typeface="Montserrat" pitchFamily="2" charset="77"/>
                  </a:rPr>
                  <a:t>Reported Revenue</a:t>
                </a:r>
              </a:p>
            </p:txBody>
          </p:sp>
          <p:sp>
            <p:nvSpPr>
              <p:cNvPr id="87" name="Rectangle 86">
                <a:extLst>
                  <a:ext uri="{FF2B5EF4-FFF2-40B4-BE49-F238E27FC236}">
                    <a16:creationId xmlns:a16="http://schemas.microsoft.com/office/drawing/2014/main" id="{A5331D6B-D896-952A-468E-F4F7DA76C3F8}"/>
                  </a:ext>
                </a:extLst>
              </p:cNvPr>
              <p:cNvSpPr/>
              <p:nvPr/>
            </p:nvSpPr>
            <p:spPr>
              <a:xfrm>
                <a:off x="5828305" y="1908313"/>
                <a:ext cx="187204" cy="45719"/>
              </a:xfrm>
              <a:prstGeom prst="rect">
                <a:avLst/>
              </a:prstGeom>
              <a:solidFill>
                <a:srgbClr val="495B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Rounded Rectangle 63">
              <a:extLst>
                <a:ext uri="{FF2B5EF4-FFF2-40B4-BE49-F238E27FC236}">
                  <a16:creationId xmlns:a16="http://schemas.microsoft.com/office/drawing/2014/main" id="{7917454D-02AA-74EF-FEF2-ADF5B8412C39}"/>
                </a:ext>
              </a:extLst>
            </p:cNvPr>
            <p:cNvSpPr/>
            <p:nvPr/>
          </p:nvSpPr>
          <p:spPr>
            <a:xfrm>
              <a:off x="3791602" y="5895269"/>
              <a:ext cx="3879424" cy="368530"/>
            </a:xfrm>
            <a:prstGeom prst="roundRect">
              <a:avLst>
                <a:gd name="adj" fmla="val 50000"/>
              </a:avLst>
            </a:prstGeom>
            <a:solidFill>
              <a:schemeClr val="tx1">
                <a:alpha val="47000"/>
              </a:schemeClr>
            </a:solidFill>
            <a:ln>
              <a:solidFill>
                <a:schemeClr val="bg1">
                  <a:lumMod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4F0F096A-3618-6274-45A5-423AD627CC7A}"/>
                </a:ext>
              </a:extLst>
            </p:cNvPr>
            <p:cNvGrpSpPr/>
            <p:nvPr/>
          </p:nvGrpSpPr>
          <p:grpSpPr>
            <a:xfrm>
              <a:off x="4842572" y="5970880"/>
              <a:ext cx="896546" cy="215444"/>
              <a:chOff x="5828305" y="1827539"/>
              <a:chExt cx="896546" cy="215444"/>
            </a:xfrm>
          </p:grpSpPr>
          <p:sp>
            <p:nvSpPr>
              <p:cNvPr id="84" name="TextBox 83">
                <a:extLst>
                  <a:ext uri="{FF2B5EF4-FFF2-40B4-BE49-F238E27FC236}">
                    <a16:creationId xmlns:a16="http://schemas.microsoft.com/office/drawing/2014/main" id="{FD10B9EF-E967-A248-2DEA-4AC6D6D33222}"/>
                  </a:ext>
                </a:extLst>
              </p:cNvPr>
              <p:cNvSpPr txBox="1"/>
              <p:nvPr/>
            </p:nvSpPr>
            <p:spPr>
              <a:xfrm>
                <a:off x="5999607" y="1827539"/>
                <a:ext cx="725244" cy="215444"/>
              </a:xfrm>
              <a:prstGeom prst="rect">
                <a:avLst/>
              </a:prstGeom>
              <a:noFill/>
            </p:spPr>
            <p:txBody>
              <a:bodyPr wrap="square" anchor="ctr">
                <a:spAutoFit/>
              </a:bodyPr>
              <a:lstStyle/>
              <a:p>
                <a:pPr>
                  <a:spcBef>
                    <a:spcPts val="600"/>
                  </a:spcBef>
                </a:pPr>
                <a:r>
                  <a:rPr lang="en-US" sz="800" dirty="0">
                    <a:solidFill>
                      <a:schemeClr val="bg1"/>
                    </a:solidFill>
                    <a:latin typeface="Montserrat" pitchFamily="2" charset="77"/>
                  </a:rPr>
                  <a:t>$2,500/oz</a:t>
                </a:r>
              </a:p>
            </p:txBody>
          </p:sp>
          <p:sp>
            <p:nvSpPr>
              <p:cNvPr id="85" name="Rectangle 84">
                <a:extLst>
                  <a:ext uri="{FF2B5EF4-FFF2-40B4-BE49-F238E27FC236}">
                    <a16:creationId xmlns:a16="http://schemas.microsoft.com/office/drawing/2014/main" id="{B86554F6-E1AF-77E1-7F35-9119CC12D372}"/>
                  </a:ext>
                </a:extLst>
              </p:cNvPr>
              <p:cNvSpPr/>
              <p:nvPr/>
            </p:nvSpPr>
            <p:spPr>
              <a:xfrm>
                <a:off x="5828305" y="1908313"/>
                <a:ext cx="187204" cy="45719"/>
              </a:xfrm>
              <a:prstGeom prst="rect">
                <a:avLst/>
              </a:prstGeom>
              <a:solidFill>
                <a:srgbClr val="818D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 name="Group 65">
              <a:extLst>
                <a:ext uri="{FF2B5EF4-FFF2-40B4-BE49-F238E27FC236}">
                  <a16:creationId xmlns:a16="http://schemas.microsoft.com/office/drawing/2014/main" id="{780D2B56-7E9A-C37F-FEC7-3752139BF281}"/>
                </a:ext>
              </a:extLst>
            </p:cNvPr>
            <p:cNvGrpSpPr/>
            <p:nvPr/>
          </p:nvGrpSpPr>
          <p:grpSpPr>
            <a:xfrm>
              <a:off x="5727837" y="5970880"/>
              <a:ext cx="896546" cy="215444"/>
              <a:chOff x="5828305" y="1827539"/>
              <a:chExt cx="896546" cy="215444"/>
            </a:xfrm>
          </p:grpSpPr>
          <p:sp>
            <p:nvSpPr>
              <p:cNvPr id="82" name="TextBox 81">
                <a:extLst>
                  <a:ext uri="{FF2B5EF4-FFF2-40B4-BE49-F238E27FC236}">
                    <a16:creationId xmlns:a16="http://schemas.microsoft.com/office/drawing/2014/main" id="{2BD105CF-6768-F304-D6E3-73E752F457F4}"/>
                  </a:ext>
                </a:extLst>
              </p:cNvPr>
              <p:cNvSpPr txBox="1"/>
              <p:nvPr/>
            </p:nvSpPr>
            <p:spPr>
              <a:xfrm>
                <a:off x="5999607" y="1827539"/>
                <a:ext cx="725244" cy="215444"/>
              </a:xfrm>
              <a:prstGeom prst="rect">
                <a:avLst/>
              </a:prstGeom>
              <a:noFill/>
            </p:spPr>
            <p:txBody>
              <a:bodyPr wrap="square" anchor="ctr">
                <a:spAutoFit/>
              </a:bodyPr>
              <a:lstStyle/>
              <a:p>
                <a:pPr>
                  <a:spcBef>
                    <a:spcPts val="600"/>
                  </a:spcBef>
                </a:pPr>
                <a:r>
                  <a:rPr lang="en-US" sz="800" dirty="0">
                    <a:solidFill>
                      <a:schemeClr val="bg1"/>
                    </a:solidFill>
                    <a:latin typeface="Montserrat" pitchFamily="2" charset="77"/>
                  </a:rPr>
                  <a:t>$3,000/oz</a:t>
                </a:r>
              </a:p>
            </p:txBody>
          </p:sp>
          <p:sp>
            <p:nvSpPr>
              <p:cNvPr id="83" name="Rectangle 82">
                <a:extLst>
                  <a:ext uri="{FF2B5EF4-FFF2-40B4-BE49-F238E27FC236}">
                    <a16:creationId xmlns:a16="http://schemas.microsoft.com/office/drawing/2014/main" id="{BEA3911A-7B98-2425-3E35-1C5E683208B9}"/>
                  </a:ext>
                </a:extLst>
              </p:cNvPr>
              <p:cNvSpPr/>
              <p:nvPr/>
            </p:nvSpPr>
            <p:spPr>
              <a:xfrm>
                <a:off x="5828305" y="1908313"/>
                <a:ext cx="187204" cy="45719"/>
              </a:xfrm>
              <a:prstGeom prst="rect">
                <a:avLst/>
              </a:prstGeom>
              <a:solidFill>
                <a:srgbClr val="CAAB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 name="Group 66">
              <a:extLst>
                <a:ext uri="{FF2B5EF4-FFF2-40B4-BE49-F238E27FC236}">
                  <a16:creationId xmlns:a16="http://schemas.microsoft.com/office/drawing/2014/main" id="{51A3C782-3D76-3699-38E8-3541E7903ED6}"/>
                </a:ext>
              </a:extLst>
            </p:cNvPr>
            <p:cNvGrpSpPr/>
            <p:nvPr/>
          </p:nvGrpSpPr>
          <p:grpSpPr>
            <a:xfrm>
              <a:off x="6636261" y="5970880"/>
              <a:ext cx="896546" cy="215444"/>
              <a:chOff x="5828305" y="1827539"/>
              <a:chExt cx="896546" cy="215444"/>
            </a:xfrm>
          </p:grpSpPr>
          <p:sp>
            <p:nvSpPr>
              <p:cNvPr id="80" name="TextBox 79">
                <a:extLst>
                  <a:ext uri="{FF2B5EF4-FFF2-40B4-BE49-F238E27FC236}">
                    <a16:creationId xmlns:a16="http://schemas.microsoft.com/office/drawing/2014/main" id="{830EE55D-E733-815D-7F02-A90947B1C290}"/>
                  </a:ext>
                </a:extLst>
              </p:cNvPr>
              <p:cNvSpPr txBox="1"/>
              <p:nvPr/>
            </p:nvSpPr>
            <p:spPr>
              <a:xfrm>
                <a:off x="5999607" y="1827539"/>
                <a:ext cx="725244" cy="215444"/>
              </a:xfrm>
              <a:prstGeom prst="rect">
                <a:avLst/>
              </a:prstGeom>
              <a:noFill/>
            </p:spPr>
            <p:txBody>
              <a:bodyPr wrap="square" anchor="ctr">
                <a:spAutoFit/>
              </a:bodyPr>
              <a:lstStyle/>
              <a:p>
                <a:pPr>
                  <a:spcBef>
                    <a:spcPts val="600"/>
                  </a:spcBef>
                </a:pPr>
                <a:r>
                  <a:rPr lang="en-US" sz="800" dirty="0">
                    <a:solidFill>
                      <a:schemeClr val="bg1"/>
                    </a:solidFill>
                    <a:latin typeface="Montserrat" pitchFamily="2" charset="77"/>
                  </a:rPr>
                  <a:t>$3,500/oz</a:t>
                </a:r>
              </a:p>
            </p:txBody>
          </p:sp>
          <p:sp>
            <p:nvSpPr>
              <p:cNvPr id="81" name="Rectangle 80">
                <a:extLst>
                  <a:ext uri="{FF2B5EF4-FFF2-40B4-BE49-F238E27FC236}">
                    <a16:creationId xmlns:a16="http://schemas.microsoft.com/office/drawing/2014/main" id="{7A6E0ADB-C089-5E6E-E594-A86E4C412243}"/>
                  </a:ext>
                </a:extLst>
              </p:cNvPr>
              <p:cNvSpPr/>
              <p:nvPr/>
            </p:nvSpPr>
            <p:spPr>
              <a:xfrm>
                <a:off x="5828305" y="1908313"/>
                <a:ext cx="187204" cy="45719"/>
              </a:xfrm>
              <a:prstGeom prst="rect">
                <a:avLst/>
              </a:prstGeom>
              <a:solidFill>
                <a:srgbClr val="E0D1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8" name="TextBox 67">
              <a:extLst>
                <a:ext uri="{FF2B5EF4-FFF2-40B4-BE49-F238E27FC236}">
                  <a16:creationId xmlns:a16="http://schemas.microsoft.com/office/drawing/2014/main" id="{2BAD9663-501C-58B0-D6BB-439D828446FE}"/>
                </a:ext>
              </a:extLst>
            </p:cNvPr>
            <p:cNvSpPr txBox="1"/>
            <p:nvPr/>
          </p:nvSpPr>
          <p:spPr>
            <a:xfrm>
              <a:off x="3910464" y="5963186"/>
              <a:ext cx="1040732" cy="230832"/>
            </a:xfrm>
            <a:prstGeom prst="rect">
              <a:avLst/>
            </a:prstGeom>
            <a:noFill/>
          </p:spPr>
          <p:txBody>
            <a:bodyPr wrap="square" anchor="ctr">
              <a:spAutoFit/>
            </a:bodyPr>
            <a:lstStyle/>
            <a:p>
              <a:pPr>
                <a:spcBef>
                  <a:spcPts val="600"/>
                </a:spcBef>
              </a:pPr>
              <a:r>
                <a:rPr lang="en-US" sz="900" b="1" dirty="0">
                  <a:solidFill>
                    <a:schemeClr val="bg1"/>
                  </a:solidFill>
                  <a:latin typeface="Montserrat" pitchFamily="2" charset="77"/>
                </a:rPr>
                <a:t>GOLD PRICE</a:t>
              </a:r>
            </a:p>
          </p:txBody>
        </p:sp>
        <p:sp>
          <p:nvSpPr>
            <p:cNvPr id="69" name="Rounded Rectangle 68">
              <a:extLst>
                <a:ext uri="{FF2B5EF4-FFF2-40B4-BE49-F238E27FC236}">
                  <a16:creationId xmlns:a16="http://schemas.microsoft.com/office/drawing/2014/main" id="{D9490D1C-5C68-32CD-C35B-2C7457F29940}"/>
                </a:ext>
              </a:extLst>
            </p:cNvPr>
            <p:cNvSpPr/>
            <p:nvPr/>
          </p:nvSpPr>
          <p:spPr>
            <a:xfrm>
              <a:off x="7817501" y="5895269"/>
              <a:ext cx="3542561" cy="368530"/>
            </a:xfrm>
            <a:prstGeom prst="roundRect">
              <a:avLst>
                <a:gd name="adj" fmla="val 50000"/>
              </a:avLst>
            </a:prstGeom>
            <a:solidFill>
              <a:schemeClr val="tx1">
                <a:alpha val="47000"/>
              </a:schemeClr>
            </a:solidFill>
            <a:ln>
              <a:solidFill>
                <a:schemeClr val="bg1">
                  <a:lumMod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335F2156-91F4-39FB-9AB8-86E0E26AECCF}"/>
                </a:ext>
              </a:extLst>
            </p:cNvPr>
            <p:cNvGrpSpPr/>
            <p:nvPr/>
          </p:nvGrpSpPr>
          <p:grpSpPr>
            <a:xfrm>
              <a:off x="9008172" y="5970880"/>
              <a:ext cx="896546" cy="215444"/>
              <a:chOff x="5828305" y="1827539"/>
              <a:chExt cx="896546" cy="215444"/>
            </a:xfrm>
          </p:grpSpPr>
          <p:sp>
            <p:nvSpPr>
              <p:cNvPr id="78" name="TextBox 77">
                <a:extLst>
                  <a:ext uri="{FF2B5EF4-FFF2-40B4-BE49-F238E27FC236}">
                    <a16:creationId xmlns:a16="http://schemas.microsoft.com/office/drawing/2014/main" id="{052C8D1D-A8AE-3772-415E-EC0D3560D34D}"/>
                  </a:ext>
                </a:extLst>
              </p:cNvPr>
              <p:cNvSpPr txBox="1"/>
              <p:nvPr/>
            </p:nvSpPr>
            <p:spPr>
              <a:xfrm>
                <a:off x="5999607" y="1827539"/>
                <a:ext cx="725244" cy="215444"/>
              </a:xfrm>
              <a:prstGeom prst="rect">
                <a:avLst/>
              </a:prstGeom>
              <a:noFill/>
            </p:spPr>
            <p:txBody>
              <a:bodyPr wrap="square" anchor="ctr">
                <a:spAutoFit/>
              </a:bodyPr>
              <a:lstStyle/>
              <a:p>
                <a:pPr>
                  <a:spcBef>
                    <a:spcPts val="600"/>
                  </a:spcBef>
                </a:pPr>
                <a:r>
                  <a:rPr lang="en-US" sz="800" dirty="0">
                    <a:solidFill>
                      <a:schemeClr val="bg1"/>
                    </a:solidFill>
                    <a:latin typeface="Montserrat" pitchFamily="2" charset="77"/>
                  </a:rPr>
                  <a:t>$25/oz</a:t>
                </a:r>
              </a:p>
            </p:txBody>
          </p:sp>
          <p:sp>
            <p:nvSpPr>
              <p:cNvPr id="79" name="Rectangle 78">
                <a:extLst>
                  <a:ext uri="{FF2B5EF4-FFF2-40B4-BE49-F238E27FC236}">
                    <a16:creationId xmlns:a16="http://schemas.microsoft.com/office/drawing/2014/main" id="{9134E545-ED32-3E16-FACC-24D0B04BDA12}"/>
                  </a:ext>
                </a:extLst>
              </p:cNvPr>
              <p:cNvSpPr/>
              <p:nvPr/>
            </p:nvSpPr>
            <p:spPr>
              <a:xfrm>
                <a:off x="5828305" y="1908313"/>
                <a:ext cx="187204" cy="45719"/>
              </a:xfrm>
              <a:prstGeom prst="rect">
                <a:avLst/>
              </a:prstGeom>
              <a:solidFill>
                <a:srgbClr val="818D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70">
              <a:extLst>
                <a:ext uri="{FF2B5EF4-FFF2-40B4-BE49-F238E27FC236}">
                  <a16:creationId xmlns:a16="http://schemas.microsoft.com/office/drawing/2014/main" id="{E8FD7CED-080A-C9CD-5362-1B9B482775C4}"/>
                </a:ext>
              </a:extLst>
            </p:cNvPr>
            <p:cNvGrpSpPr/>
            <p:nvPr/>
          </p:nvGrpSpPr>
          <p:grpSpPr>
            <a:xfrm>
              <a:off x="9732621" y="5970880"/>
              <a:ext cx="896546" cy="215444"/>
              <a:chOff x="5828305" y="1827539"/>
              <a:chExt cx="896546" cy="215444"/>
            </a:xfrm>
          </p:grpSpPr>
          <p:sp>
            <p:nvSpPr>
              <p:cNvPr id="76" name="TextBox 75">
                <a:extLst>
                  <a:ext uri="{FF2B5EF4-FFF2-40B4-BE49-F238E27FC236}">
                    <a16:creationId xmlns:a16="http://schemas.microsoft.com/office/drawing/2014/main" id="{38047144-2F5B-6DB1-F778-B9208ED1300F}"/>
                  </a:ext>
                </a:extLst>
              </p:cNvPr>
              <p:cNvSpPr txBox="1"/>
              <p:nvPr/>
            </p:nvSpPr>
            <p:spPr>
              <a:xfrm>
                <a:off x="5999607" y="1827539"/>
                <a:ext cx="725244" cy="215444"/>
              </a:xfrm>
              <a:prstGeom prst="rect">
                <a:avLst/>
              </a:prstGeom>
              <a:noFill/>
            </p:spPr>
            <p:txBody>
              <a:bodyPr wrap="square" anchor="ctr">
                <a:spAutoFit/>
              </a:bodyPr>
              <a:lstStyle/>
              <a:p>
                <a:pPr>
                  <a:spcBef>
                    <a:spcPts val="600"/>
                  </a:spcBef>
                </a:pPr>
                <a:r>
                  <a:rPr lang="en-US" sz="800" dirty="0">
                    <a:solidFill>
                      <a:schemeClr val="bg1"/>
                    </a:solidFill>
                    <a:latin typeface="Montserrat" pitchFamily="2" charset="77"/>
                  </a:rPr>
                  <a:t>$30/oz</a:t>
                </a:r>
              </a:p>
            </p:txBody>
          </p:sp>
          <p:sp>
            <p:nvSpPr>
              <p:cNvPr id="77" name="Rectangle 76">
                <a:extLst>
                  <a:ext uri="{FF2B5EF4-FFF2-40B4-BE49-F238E27FC236}">
                    <a16:creationId xmlns:a16="http://schemas.microsoft.com/office/drawing/2014/main" id="{0DB0791C-906E-D998-C41F-862C4BEFE5EB}"/>
                  </a:ext>
                </a:extLst>
              </p:cNvPr>
              <p:cNvSpPr/>
              <p:nvPr/>
            </p:nvSpPr>
            <p:spPr>
              <a:xfrm>
                <a:off x="5828305" y="1908313"/>
                <a:ext cx="187204" cy="45719"/>
              </a:xfrm>
              <a:prstGeom prst="rect">
                <a:avLst/>
              </a:prstGeom>
              <a:solidFill>
                <a:srgbClr val="CAAB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 name="Group 71">
              <a:extLst>
                <a:ext uri="{FF2B5EF4-FFF2-40B4-BE49-F238E27FC236}">
                  <a16:creationId xmlns:a16="http://schemas.microsoft.com/office/drawing/2014/main" id="{4AC4E9F0-47F1-B917-3E0F-D13590A5813B}"/>
                </a:ext>
              </a:extLst>
            </p:cNvPr>
            <p:cNvGrpSpPr/>
            <p:nvPr/>
          </p:nvGrpSpPr>
          <p:grpSpPr>
            <a:xfrm>
              <a:off x="10530026" y="5970880"/>
              <a:ext cx="896546" cy="215444"/>
              <a:chOff x="5828305" y="1827539"/>
              <a:chExt cx="896546" cy="215444"/>
            </a:xfrm>
          </p:grpSpPr>
          <p:sp>
            <p:nvSpPr>
              <p:cNvPr id="74" name="TextBox 73">
                <a:extLst>
                  <a:ext uri="{FF2B5EF4-FFF2-40B4-BE49-F238E27FC236}">
                    <a16:creationId xmlns:a16="http://schemas.microsoft.com/office/drawing/2014/main" id="{9B46B9E6-8A66-9CD3-1CB7-3E8AAD801CD7}"/>
                  </a:ext>
                </a:extLst>
              </p:cNvPr>
              <p:cNvSpPr txBox="1"/>
              <p:nvPr/>
            </p:nvSpPr>
            <p:spPr>
              <a:xfrm>
                <a:off x="5999607" y="1827539"/>
                <a:ext cx="725244" cy="215444"/>
              </a:xfrm>
              <a:prstGeom prst="rect">
                <a:avLst/>
              </a:prstGeom>
              <a:noFill/>
            </p:spPr>
            <p:txBody>
              <a:bodyPr wrap="square" anchor="ctr">
                <a:spAutoFit/>
              </a:bodyPr>
              <a:lstStyle/>
              <a:p>
                <a:pPr>
                  <a:spcBef>
                    <a:spcPts val="600"/>
                  </a:spcBef>
                </a:pPr>
                <a:r>
                  <a:rPr lang="en-US" sz="800" dirty="0">
                    <a:solidFill>
                      <a:schemeClr val="bg1"/>
                    </a:solidFill>
                    <a:latin typeface="Montserrat" pitchFamily="2" charset="77"/>
                  </a:rPr>
                  <a:t>$40/oz</a:t>
                </a:r>
              </a:p>
            </p:txBody>
          </p:sp>
          <p:sp>
            <p:nvSpPr>
              <p:cNvPr id="75" name="Rectangle 74">
                <a:extLst>
                  <a:ext uri="{FF2B5EF4-FFF2-40B4-BE49-F238E27FC236}">
                    <a16:creationId xmlns:a16="http://schemas.microsoft.com/office/drawing/2014/main" id="{695F0D3A-2325-70C7-E68F-FCC246B3D495}"/>
                  </a:ext>
                </a:extLst>
              </p:cNvPr>
              <p:cNvSpPr/>
              <p:nvPr/>
            </p:nvSpPr>
            <p:spPr>
              <a:xfrm>
                <a:off x="5828305" y="1908313"/>
                <a:ext cx="187204" cy="45719"/>
              </a:xfrm>
              <a:prstGeom prst="rect">
                <a:avLst/>
              </a:prstGeom>
              <a:solidFill>
                <a:srgbClr val="E0D1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3" name="TextBox 72">
              <a:extLst>
                <a:ext uri="{FF2B5EF4-FFF2-40B4-BE49-F238E27FC236}">
                  <a16:creationId xmlns:a16="http://schemas.microsoft.com/office/drawing/2014/main" id="{C538B169-AF9E-9563-07CD-CD849739BD28}"/>
                </a:ext>
              </a:extLst>
            </p:cNvPr>
            <p:cNvSpPr txBox="1"/>
            <p:nvPr/>
          </p:nvSpPr>
          <p:spPr>
            <a:xfrm>
              <a:off x="7936364" y="5963186"/>
              <a:ext cx="1040732" cy="230832"/>
            </a:xfrm>
            <a:prstGeom prst="rect">
              <a:avLst/>
            </a:prstGeom>
            <a:noFill/>
          </p:spPr>
          <p:txBody>
            <a:bodyPr wrap="square" anchor="ctr">
              <a:spAutoFit/>
            </a:bodyPr>
            <a:lstStyle/>
            <a:p>
              <a:pPr>
                <a:spcBef>
                  <a:spcPts val="600"/>
                </a:spcBef>
              </a:pPr>
              <a:r>
                <a:rPr lang="en-US" sz="900" b="1" dirty="0">
                  <a:solidFill>
                    <a:schemeClr val="bg1"/>
                  </a:solidFill>
                  <a:latin typeface="Montserrat" pitchFamily="2" charset="77"/>
                </a:rPr>
                <a:t>SILVER PRICE</a:t>
              </a:r>
            </a:p>
          </p:txBody>
        </p:sp>
      </p:grpSp>
      <p:sp>
        <p:nvSpPr>
          <p:cNvPr id="88" name="TextBox 87">
            <a:extLst>
              <a:ext uri="{FF2B5EF4-FFF2-40B4-BE49-F238E27FC236}">
                <a16:creationId xmlns:a16="http://schemas.microsoft.com/office/drawing/2014/main" id="{B0E9CEA9-8895-B240-8E28-5D28B927354A}"/>
              </a:ext>
            </a:extLst>
          </p:cNvPr>
          <p:cNvSpPr txBox="1"/>
          <p:nvPr/>
        </p:nvSpPr>
        <p:spPr>
          <a:xfrm>
            <a:off x="12888419" y="7028288"/>
            <a:ext cx="1152790" cy="411651"/>
          </a:xfrm>
          <a:prstGeom prst="rect">
            <a:avLst/>
          </a:prstGeom>
        </p:spPr>
        <p:txBody>
          <a:bodyPr wrap="square">
            <a:spAutoFit/>
          </a:bodyPr>
          <a:lstStyle/>
          <a:p>
            <a:pPr algn="ctr">
              <a:lnSpc>
                <a:spcPct val="125000"/>
              </a:lnSpc>
            </a:pPr>
            <a:r>
              <a:rPr lang="en-US" b="1" dirty="0">
                <a:solidFill>
                  <a:srgbClr val="CDA869"/>
                </a:solidFill>
                <a:latin typeface="Open Sans" panose="020B0606030504020204" pitchFamily="34" charset="0"/>
                <a:ea typeface="Open Sans" panose="020B0606030504020204" pitchFamily="34" charset="0"/>
                <a:cs typeface="Open Sans" panose="020B0606030504020204" pitchFamily="34" charset="0"/>
              </a:rPr>
              <a:t>US$8M</a:t>
            </a:r>
          </a:p>
        </p:txBody>
      </p:sp>
    </p:spTree>
    <p:extLst>
      <p:ext uri="{BB962C8B-B14F-4D97-AF65-F5344CB8AC3E}">
        <p14:creationId xmlns:p14="http://schemas.microsoft.com/office/powerpoint/2010/main" val="3946764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85D0C-0CCA-D9E2-71C8-EA4CC09A8D9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7F24C6E4-F888-9D29-3C6E-B922A8018836}"/>
              </a:ext>
            </a:extLst>
          </p:cNvPr>
          <p:cNvPicPr>
            <a:picLocks noChangeAspect="1"/>
          </p:cNvPicPr>
          <p:nvPr/>
        </p:nvPicPr>
        <p:blipFill>
          <a:blip r:embed="rId3"/>
          <a:srcRect/>
          <a:stretch/>
        </p:blipFill>
        <p:spPr>
          <a:xfrm>
            <a:off x="5741372" y="1148577"/>
            <a:ext cx="6258613" cy="5211994"/>
          </a:xfrm>
          <a:prstGeom prst="rect">
            <a:avLst/>
          </a:prstGeom>
        </p:spPr>
      </p:pic>
      <p:sp>
        <p:nvSpPr>
          <p:cNvPr id="5" name="Rounded Rectangle 4">
            <a:extLst>
              <a:ext uri="{FF2B5EF4-FFF2-40B4-BE49-F238E27FC236}">
                <a16:creationId xmlns:a16="http://schemas.microsoft.com/office/drawing/2014/main" id="{034CA3E1-F272-0FDD-40AD-FDD20CD5CE10}"/>
              </a:ext>
            </a:extLst>
          </p:cNvPr>
          <p:cNvSpPr/>
          <p:nvPr/>
        </p:nvSpPr>
        <p:spPr>
          <a:xfrm>
            <a:off x="348786" y="1893908"/>
            <a:ext cx="5058520" cy="434714"/>
          </a:xfrm>
          <a:prstGeom prst="roundRect">
            <a:avLst>
              <a:gd name="adj" fmla="val 50000"/>
            </a:avLst>
          </a:prstGeom>
          <a:gradFill>
            <a:gsLst>
              <a:gs pos="0">
                <a:srgbClr val="16365E"/>
              </a:gs>
              <a:gs pos="100000">
                <a:srgbClr val="052040"/>
              </a:gs>
            </a:gsLst>
            <a:lin ang="10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BF6889C-3241-EDE8-3BBF-5EF996D39EBB}"/>
              </a:ext>
            </a:extLst>
          </p:cNvPr>
          <p:cNvSpPr txBox="1"/>
          <p:nvPr/>
        </p:nvSpPr>
        <p:spPr>
          <a:xfrm>
            <a:off x="682852" y="1972765"/>
            <a:ext cx="771365" cy="276999"/>
          </a:xfrm>
          <a:prstGeom prst="rect">
            <a:avLst/>
          </a:prstGeom>
          <a:noFill/>
        </p:spPr>
        <p:txBody>
          <a:bodyPr wrap="none" rtlCol="0">
            <a:spAutoFit/>
          </a:bodyPr>
          <a:lstStyle/>
          <a:p>
            <a:r>
              <a:rPr lang="en-US" sz="1200" b="1" dirty="0">
                <a:solidFill>
                  <a:srgbClr val="CDA869"/>
                </a:solidFill>
                <a:latin typeface="+mj-lt"/>
              </a:rPr>
              <a:t>TICKER</a:t>
            </a:r>
          </a:p>
        </p:txBody>
      </p:sp>
      <p:sp>
        <p:nvSpPr>
          <p:cNvPr id="7" name="TextBox 6">
            <a:extLst>
              <a:ext uri="{FF2B5EF4-FFF2-40B4-BE49-F238E27FC236}">
                <a16:creationId xmlns:a16="http://schemas.microsoft.com/office/drawing/2014/main" id="{40737D21-63FE-C3E0-113B-94AE9FC4B17C}"/>
              </a:ext>
            </a:extLst>
          </p:cNvPr>
          <p:cNvSpPr txBox="1"/>
          <p:nvPr/>
        </p:nvSpPr>
        <p:spPr>
          <a:xfrm>
            <a:off x="2290476" y="1972765"/>
            <a:ext cx="2821606" cy="276999"/>
          </a:xfrm>
          <a:prstGeom prst="rect">
            <a:avLst/>
          </a:prstGeom>
          <a:noFill/>
        </p:spPr>
        <p:txBody>
          <a:bodyPr wrap="none" rtlCol="0">
            <a:spAutoFit/>
          </a:bodyPr>
          <a:lstStyle/>
          <a:p>
            <a:r>
              <a:rPr lang="en-US" sz="1200" b="1" dirty="0">
                <a:solidFill>
                  <a:srgbClr val="CDA869"/>
                </a:solidFill>
                <a:latin typeface="+mj-lt"/>
              </a:rPr>
              <a:t>TSXV:EMPR     </a:t>
            </a:r>
            <a:r>
              <a:rPr lang="en-US" sz="1200" dirty="0">
                <a:solidFill>
                  <a:srgbClr val="CDA869"/>
                </a:solidFill>
                <a:latin typeface="+mj-lt"/>
              </a:rPr>
              <a:t>|</a:t>
            </a:r>
            <a:r>
              <a:rPr lang="en-US" sz="1200" b="1" dirty="0">
                <a:solidFill>
                  <a:srgbClr val="CDA869"/>
                </a:solidFill>
                <a:latin typeface="+mj-lt"/>
              </a:rPr>
              <a:t>     OTCQX:EMPYF</a:t>
            </a:r>
          </a:p>
        </p:txBody>
      </p:sp>
      <p:graphicFrame>
        <p:nvGraphicFramePr>
          <p:cNvPr id="11" name="Google Shape;319;p45">
            <a:extLst>
              <a:ext uri="{FF2B5EF4-FFF2-40B4-BE49-F238E27FC236}">
                <a16:creationId xmlns:a16="http://schemas.microsoft.com/office/drawing/2014/main" id="{A9E4C5D0-D6DB-4728-E7ED-F1AFCA635025}"/>
              </a:ext>
            </a:extLst>
          </p:cNvPr>
          <p:cNvGraphicFramePr/>
          <p:nvPr>
            <p:extLst>
              <p:ext uri="{D42A27DB-BD31-4B8C-83A1-F6EECF244321}">
                <p14:modId xmlns:p14="http://schemas.microsoft.com/office/powerpoint/2010/main" val="1499772920"/>
              </p:ext>
            </p:extLst>
          </p:nvPr>
        </p:nvGraphicFramePr>
        <p:xfrm>
          <a:off x="440319" y="2407479"/>
          <a:ext cx="4929218" cy="3094563"/>
        </p:xfrm>
        <a:graphic>
          <a:graphicData uri="http://schemas.openxmlformats.org/drawingml/2006/table">
            <a:tbl>
              <a:tblPr>
                <a:noFill/>
              </a:tblPr>
              <a:tblGrid>
                <a:gridCol w="2448655">
                  <a:extLst>
                    <a:ext uri="{9D8B030D-6E8A-4147-A177-3AD203B41FA5}">
                      <a16:colId xmlns:a16="http://schemas.microsoft.com/office/drawing/2014/main" val="20000"/>
                    </a:ext>
                  </a:extLst>
                </a:gridCol>
                <a:gridCol w="2480563">
                  <a:extLst>
                    <a:ext uri="{9D8B030D-6E8A-4147-A177-3AD203B41FA5}">
                      <a16:colId xmlns:a16="http://schemas.microsoft.com/office/drawing/2014/main" val="20001"/>
                    </a:ext>
                  </a:extLst>
                </a:gridCol>
              </a:tblGrid>
              <a:tr h="374433">
                <a:tc>
                  <a:txBody>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lang="en-CA" sz="1200" b="0" i="0" u="none" strike="noStrike" cap="none" spc="0" dirty="0">
                          <a:solidFill>
                            <a:srgbClr val="16365E"/>
                          </a:solidFill>
                          <a:latin typeface="Montserrat"/>
                          <a:sym typeface="Arial"/>
                        </a:rPr>
                        <a:t>Share Price</a:t>
                      </a:r>
                      <a:r>
                        <a:rPr kumimoji="0" lang="en-CA" sz="1050" b="0" i="0" u="none" strike="noStrike" kern="0" cap="none" spc="0" normalizeH="0" baseline="30000" noProof="0" dirty="0">
                          <a:ln>
                            <a:noFill/>
                          </a:ln>
                          <a:solidFill>
                            <a:srgbClr val="16365E"/>
                          </a:solidFill>
                          <a:effectLst/>
                          <a:uLnTx/>
                          <a:uFillTx/>
                          <a:latin typeface="Montserrat Light"/>
                          <a:ea typeface="+mn-ea"/>
                          <a:cs typeface="Arial"/>
                          <a:sym typeface="Arial"/>
                        </a:rPr>
                        <a:t>*</a:t>
                      </a:r>
                      <a:endParaRPr kumimoji="0" sz="1050" b="0" i="0" u="none" strike="noStrike" kern="0" cap="none" spc="0" normalizeH="0" baseline="30000" dirty="0">
                        <a:ln>
                          <a:noFill/>
                        </a:ln>
                        <a:solidFill>
                          <a:srgbClr val="16365E"/>
                        </a:solidFill>
                        <a:effectLst/>
                        <a:uLnTx/>
                        <a:uFillTx/>
                        <a:latin typeface="Montserrat Light"/>
                        <a:ea typeface="+mn-ea"/>
                        <a:cs typeface="Arial"/>
                        <a:sym typeface="Arial"/>
                      </a:endParaRPr>
                    </a:p>
                  </a:txBody>
                  <a:tcPr marL="182880" marR="0" marT="91425" marB="91425">
                    <a:lnL w="9525" cap="flat" cmpd="sng">
                      <a:noFill/>
                      <a:prstDash val="solid"/>
                      <a:round/>
                      <a:headEnd type="none" w="sm" len="sm"/>
                      <a:tailEnd type="none" w="sm" len="sm"/>
                    </a:lnL>
                    <a:lnR w="9525" cap="flat" cmpd="sng" algn="ctr">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900"/>
                        <a:buFont typeface="Arial"/>
                        <a:buNone/>
                      </a:pPr>
                      <a:r>
                        <a:rPr lang="en-CA" sz="1200" b="1" i="0" u="none" strike="noStrike" cap="none" dirty="0">
                          <a:solidFill>
                            <a:srgbClr val="16365E"/>
                          </a:solidFill>
                          <a:latin typeface="Montserrat"/>
                          <a:sym typeface="Arial"/>
                        </a:rPr>
                        <a:t>CAD$0.81</a:t>
                      </a:r>
                      <a:endParaRPr sz="1200" b="1" i="0" u="none" strike="noStrike" cap="none" dirty="0">
                        <a:solidFill>
                          <a:srgbClr val="16365E"/>
                        </a:solidFill>
                        <a:latin typeface="Montserrat"/>
                        <a:sym typeface="Arial"/>
                      </a:endParaRPr>
                    </a:p>
                  </a:txBody>
                  <a:tcPr marL="0" marR="0" marT="91425" marB="91425">
                    <a:lnL w="9525" cap="flat" cmpd="sng" algn="ctr">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898479137"/>
                  </a:ext>
                </a:extLst>
              </a:tr>
              <a:tr h="298425">
                <a:tc>
                  <a:txBody>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lang="en-CA" sz="1200" b="0" i="0" u="none" strike="noStrike" cap="none" spc="0" dirty="0">
                          <a:solidFill>
                            <a:srgbClr val="16365E"/>
                          </a:solidFill>
                          <a:latin typeface="Montserrat"/>
                          <a:sym typeface="Arial"/>
                        </a:rPr>
                        <a:t>52 Week Low / High</a:t>
                      </a:r>
                      <a:r>
                        <a:rPr kumimoji="0" lang="en-CA" sz="1050" b="0" i="0" u="none" strike="noStrike" kern="0" cap="none" spc="0" normalizeH="0" baseline="30000" noProof="0" dirty="0">
                          <a:ln>
                            <a:noFill/>
                          </a:ln>
                          <a:solidFill>
                            <a:srgbClr val="16365E"/>
                          </a:solidFill>
                          <a:effectLst/>
                          <a:uLnTx/>
                          <a:uFillTx/>
                          <a:latin typeface="Montserrat Light"/>
                          <a:ea typeface="+mn-ea"/>
                          <a:cs typeface="Arial"/>
                          <a:sym typeface="Arial"/>
                        </a:rPr>
                        <a:t>*</a:t>
                      </a:r>
                      <a:endParaRPr kumimoji="0" lang="en-CA" sz="1050" b="0" i="0" u="none" strike="noStrike" kern="0" cap="none" spc="0" normalizeH="0" baseline="30000" dirty="0">
                        <a:ln>
                          <a:noFill/>
                        </a:ln>
                        <a:solidFill>
                          <a:srgbClr val="16365E"/>
                        </a:solidFill>
                        <a:effectLst/>
                        <a:uLnTx/>
                        <a:uFillTx/>
                        <a:latin typeface="Montserrat Light"/>
                        <a:ea typeface="+mn-ea"/>
                        <a:cs typeface="Arial"/>
                        <a:sym typeface="Arial"/>
                      </a:endParaRPr>
                    </a:p>
                  </a:txBody>
                  <a:tcPr marL="182880" marR="0" marT="91425" marB="91425">
                    <a:lnL w="9525" cap="flat" cmpd="sng">
                      <a:noFill/>
                      <a:prstDash val="solid"/>
                      <a:round/>
                      <a:headEnd type="none" w="sm" len="sm"/>
                      <a:tailEnd type="none" w="sm" len="sm"/>
                    </a:lnL>
                    <a:lnR w="9525" cap="flat" cmpd="sng" algn="ctr">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lang="en-CA" sz="1200" b="1" i="0" u="none" strike="noStrike" cap="none" dirty="0">
                          <a:solidFill>
                            <a:srgbClr val="16365E"/>
                          </a:solidFill>
                          <a:latin typeface="Montserrat"/>
                          <a:sym typeface="Arial"/>
                        </a:rPr>
                        <a:t>CAD$0.32 - $1.01</a:t>
                      </a:r>
                    </a:p>
                  </a:txBody>
                  <a:tcPr marL="0" marR="0" marT="91425" marB="91425">
                    <a:lnL w="9525" cap="flat" cmpd="sng" algn="ctr">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5970990"/>
                  </a:ext>
                </a:extLst>
              </a:tr>
              <a:tr h="298425">
                <a:tc>
                  <a:txBody>
                    <a:bodyPr/>
                    <a:lstStyle/>
                    <a:p>
                      <a:pPr marL="0" marR="0" lvl="0" indent="0" algn="l" rtl="0">
                        <a:lnSpc>
                          <a:spcPct val="100000"/>
                        </a:lnSpc>
                        <a:spcBef>
                          <a:spcPts val="0"/>
                        </a:spcBef>
                        <a:spcAft>
                          <a:spcPts val="0"/>
                        </a:spcAft>
                        <a:buClr>
                          <a:srgbClr val="000000"/>
                        </a:buClr>
                        <a:buSzPts val="900"/>
                        <a:buFont typeface="Arial"/>
                        <a:buNone/>
                      </a:pPr>
                      <a:r>
                        <a:rPr lang="en-CA" sz="1200" b="0" i="0" u="none" strike="noStrike" cap="none" spc="0" dirty="0">
                          <a:solidFill>
                            <a:srgbClr val="16365E"/>
                          </a:solidFill>
                          <a:latin typeface="Montserrat"/>
                          <a:sym typeface="Arial"/>
                        </a:rPr>
                        <a:t>Market Cap</a:t>
                      </a:r>
                      <a:r>
                        <a:rPr kumimoji="0" lang="en-CA" sz="1050" b="0" i="0" u="none" strike="noStrike" kern="0" cap="none" spc="0" normalizeH="0" baseline="30000" noProof="0" dirty="0">
                          <a:ln>
                            <a:noFill/>
                          </a:ln>
                          <a:solidFill>
                            <a:srgbClr val="16365E"/>
                          </a:solidFill>
                          <a:effectLst/>
                          <a:uLnTx/>
                          <a:uFillTx/>
                          <a:latin typeface="Montserrat Light"/>
                          <a:cs typeface="Arial"/>
                          <a:sym typeface="Arial"/>
                        </a:rPr>
                        <a:t>*</a:t>
                      </a:r>
                      <a:endParaRPr lang="en-CA" sz="1050" b="0" i="0" u="none" strike="noStrike" cap="none" spc="0" baseline="30000" dirty="0">
                        <a:solidFill>
                          <a:srgbClr val="16365E"/>
                        </a:solidFill>
                        <a:latin typeface="Montserrat Light"/>
                        <a:sym typeface="Arial"/>
                      </a:endParaRPr>
                    </a:p>
                  </a:txBody>
                  <a:tcPr marL="182880" marR="0" marT="91425" marB="91425">
                    <a:lnL w="9525" cap="flat" cmpd="sng">
                      <a:noFill/>
                      <a:prstDash val="solid"/>
                      <a:round/>
                      <a:headEnd type="none" w="sm" len="sm"/>
                      <a:tailEnd type="none" w="sm" len="sm"/>
                    </a:lnL>
                    <a:lnR w="9525" cap="flat" cmpd="sng" algn="ctr">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900"/>
                        <a:buFont typeface="Arial"/>
                        <a:buNone/>
                      </a:pPr>
                      <a:r>
                        <a:rPr lang="en-CA" sz="1200" b="1" i="0" u="none" strike="noStrike" cap="none" dirty="0">
                          <a:solidFill>
                            <a:srgbClr val="16365E"/>
                          </a:solidFill>
                          <a:latin typeface="Montserrat"/>
                          <a:sym typeface="Arial"/>
                        </a:rPr>
                        <a:t>CAD$98M   </a:t>
                      </a:r>
                      <a:r>
                        <a:rPr lang="en-CA" sz="1200" b="0" i="0" u="none" strike="noStrike" cap="none" dirty="0">
                          <a:solidFill>
                            <a:srgbClr val="16365E"/>
                          </a:solidFill>
                          <a:latin typeface="Montserrat" pitchFamily="2" charset="77"/>
                          <a:sym typeface="Arial"/>
                        </a:rPr>
                        <a:t>|</a:t>
                      </a:r>
                      <a:r>
                        <a:rPr lang="en-CA" sz="1200" b="1" i="0" u="none" strike="noStrike" cap="none" dirty="0">
                          <a:solidFill>
                            <a:srgbClr val="16365E"/>
                          </a:solidFill>
                          <a:latin typeface="Montserrat"/>
                          <a:sym typeface="Arial"/>
                        </a:rPr>
                        <a:t>   US$69M</a:t>
                      </a:r>
                      <a:endParaRPr sz="1200" b="0" i="0" u="none" strike="noStrike" cap="none" dirty="0">
                        <a:solidFill>
                          <a:srgbClr val="16365E"/>
                        </a:solidFill>
                        <a:latin typeface="Montserrat"/>
                        <a:sym typeface="Arial"/>
                      </a:endParaRPr>
                    </a:p>
                  </a:txBody>
                  <a:tcPr marL="0" marR="0" marT="91425" marB="91425">
                    <a:lnL w="9525" cap="flat" cmpd="sng" algn="ctr">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977062369"/>
                  </a:ext>
                </a:extLst>
              </a:tr>
              <a:tr h="298425">
                <a:tc>
                  <a:txBody>
                    <a:bodyPr/>
                    <a:lstStyle/>
                    <a:p>
                      <a:pPr marL="0" marR="0" lvl="0" indent="0" algn="l" rtl="0">
                        <a:lnSpc>
                          <a:spcPct val="100000"/>
                        </a:lnSpc>
                        <a:spcBef>
                          <a:spcPts val="0"/>
                        </a:spcBef>
                        <a:spcAft>
                          <a:spcPts val="0"/>
                        </a:spcAft>
                        <a:buClr>
                          <a:srgbClr val="000000"/>
                        </a:buClr>
                        <a:buSzPts val="900"/>
                        <a:buFont typeface="Arial"/>
                        <a:buNone/>
                      </a:pPr>
                      <a:r>
                        <a:rPr lang="en" sz="1200" b="0" u="none" strike="noStrike" cap="none" spc="0" dirty="0">
                          <a:solidFill>
                            <a:srgbClr val="16365E"/>
                          </a:solidFill>
                          <a:latin typeface="Montserrat"/>
                          <a:ea typeface="Montserrat"/>
                          <a:cs typeface="Montserrat"/>
                          <a:sym typeface="Montserrat"/>
                        </a:rPr>
                        <a:t>Shares O/S </a:t>
                      </a:r>
                      <a:r>
                        <a:rPr kumimoji="0" lang="en" sz="1050" b="0" i="0" u="none" strike="noStrike" kern="0" cap="none" spc="0" normalizeH="0" baseline="30000" dirty="0">
                          <a:ln>
                            <a:noFill/>
                          </a:ln>
                          <a:solidFill>
                            <a:srgbClr val="16365E"/>
                          </a:solidFill>
                          <a:effectLst/>
                          <a:uLnTx/>
                          <a:uFillTx/>
                          <a:latin typeface="Montserrat Light"/>
                          <a:ea typeface="+mn-ea"/>
                          <a:cs typeface="Arial"/>
                          <a:sym typeface="Montserrat"/>
                        </a:rPr>
                        <a:t>1</a:t>
                      </a:r>
                      <a:endParaRPr kumimoji="0" sz="1050" b="0" i="0" u="none" strike="noStrike" kern="0" cap="none" spc="0" normalizeH="0" baseline="30000" dirty="0">
                        <a:ln>
                          <a:noFill/>
                        </a:ln>
                        <a:solidFill>
                          <a:srgbClr val="16365E"/>
                        </a:solidFill>
                        <a:effectLst/>
                        <a:uLnTx/>
                        <a:uFillTx/>
                        <a:latin typeface="Montserrat Light"/>
                        <a:ea typeface="+mn-ea"/>
                        <a:cs typeface="Arial"/>
                        <a:sym typeface="Arial"/>
                      </a:endParaRPr>
                    </a:p>
                  </a:txBody>
                  <a:tcPr marL="182880"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CA" sz="1200" b="1" u="none" strike="noStrike" cap="none" dirty="0">
                          <a:solidFill>
                            <a:srgbClr val="16365E"/>
                          </a:solidFill>
                          <a:latin typeface="Montserrat"/>
                          <a:ea typeface="Montserrat"/>
                          <a:cs typeface="Montserrat"/>
                          <a:sym typeface="Montserrat"/>
                        </a:rPr>
                        <a:t>121M </a:t>
                      </a:r>
                    </a:p>
                  </a:txBody>
                  <a:tcPr marL="0"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24150">
                <a:tc>
                  <a:txBody>
                    <a:bodyPr/>
                    <a:lstStyle/>
                    <a:p>
                      <a:pPr marL="0" marR="0" lvl="0" indent="0" algn="l" rtl="0">
                        <a:lnSpc>
                          <a:spcPct val="100000"/>
                        </a:lnSpc>
                        <a:spcBef>
                          <a:spcPts val="0"/>
                        </a:spcBef>
                        <a:spcAft>
                          <a:spcPts val="0"/>
                        </a:spcAft>
                        <a:buClr>
                          <a:srgbClr val="000000"/>
                        </a:buClr>
                        <a:buSzPts val="900"/>
                        <a:buFont typeface="Arial"/>
                        <a:buNone/>
                      </a:pPr>
                      <a:r>
                        <a:rPr lang="en" sz="1200" b="0" u="none" strike="noStrike" cap="none" spc="0" dirty="0">
                          <a:solidFill>
                            <a:srgbClr val="16365E"/>
                          </a:solidFill>
                          <a:latin typeface="Montserrat"/>
                          <a:ea typeface="Montserrat"/>
                          <a:cs typeface="Montserrat"/>
                          <a:sym typeface="Montserrat"/>
                        </a:rPr>
                        <a:t>Warrants &amp; Options </a:t>
                      </a:r>
                      <a:r>
                        <a:rPr kumimoji="0" lang="en" sz="1100" b="0" i="0" u="none" strike="noStrike" kern="0" cap="none" spc="0" normalizeH="0" baseline="30000" dirty="0">
                          <a:ln>
                            <a:noFill/>
                          </a:ln>
                          <a:solidFill>
                            <a:srgbClr val="16365E"/>
                          </a:solidFill>
                          <a:effectLst/>
                          <a:uLnTx/>
                          <a:uFillTx/>
                          <a:latin typeface="Montserrat Light"/>
                          <a:ea typeface="+mn-ea"/>
                          <a:cs typeface="Arial"/>
                          <a:sym typeface="Montserrat"/>
                        </a:rPr>
                        <a:t>1</a:t>
                      </a:r>
                      <a:r>
                        <a:rPr kumimoji="0" lang="en-CA" sz="1100" b="0" i="0" u="none" strike="noStrike" kern="0" cap="none" spc="0" normalizeH="0" baseline="0" noProof="0" dirty="0">
                          <a:ln>
                            <a:noFill/>
                          </a:ln>
                          <a:solidFill>
                            <a:srgbClr val="16365E"/>
                          </a:solidFill>
                          <a:effectLst/>
                          <a:uLnTx/>
                          <a:uFillTx/>
                          <a:latin typeface="Montserrat Light"/>
                          <a:cs typeface="Arial"/>
                          <a:sym typeface="Arial"/>
                        </a:rPr>
                        <a:t> </a:t>
                      </a:r>
                      <a:endParaRPr sz="1200" b="0" u="none" strike="noStrike" cap="none" spc="0" dirty="0">
                        <a:solidFill>
                          <a:srgbClr val="16365E"/>
                        </a:solidFill>
                        <a:latin typeface="Montserrat"/>
                        <a:ea typeface="Montserrat"/>
                        <a:cs typeface="Montserrat"/>
                        <a:sym typeface="Montserrat"/>
                      </a:endParaRPr>
                    </a:p>
                  </a:txBody>
                  <a:tcPr marL="182880"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b="1" u="none" strike="noStrike" cap="none" dirty="0">
                          <a:solidFill>
                            <a:srgbClr val="16365E"/>
                          </a:solidFill>
                          <a:latin typeface="Montserrat"/>
                          <a:ea typeface="Montserrat"/>
                          <a:cs typeface="Montserrat"/>
                          <a:sym typeface="Montserrat"/>
                        </a:rPr>
                        <a:t>29M</a:t>
                      </a:r>
                      <a:endParaRPr sz="2400" b="0" u="none" strike="noStrike" cap="none" baseline="30000" dirty="0">
                        <a:solidFill>
                          <a:srgbClr val="16365E"/>
                        </a:solidFill>
                      </a:endParaRPr>
                    </a:p>
                  </a:txBody>
                  <a:tcPr marL="0"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24150">
                <a:tc>
                  <a:txBody>
                    <a:bodyPr/>
                    <a:lstStyle/>
                    <a:p>
                      <a:pPr marL="0" marR="0" lvl="0" indent="0" algn="l" rtl="0">
                        <a:lnSpc>
                          <a:spcPct val="100000"/>
                        </a:lnSpc>
                        <a:spcBef>
                          <a:spcPts val="0"/>
                        </a:spcBef>
                        <a:spcAft>
                          <a:spcPts val="0"/>
                        </a:spcAft>
                        <a:buClr>
                          <a:srgbClr val="000000"/>
                        </a:buClr>
                        <a:buSzPts val="900"/>
                        <a:buFont typeface="Arial"/>
                        <a:buNone/>
                      </a:pPr>
                      <a:r>
                        <a:rPr lang="en" sz="1200" b="0" u="none" strike="noStrike" cap="none" spc="0" dirty="0">
                          <a:solidFill>
                            <a:srgbClr val="16365E"/>
                          </a:solidFill>
                          <a:latin typeface="Montserrat"/>
                          <a:ea typeface="Montserrat"/>
                          <a:cs typeface="Montserrat"/>
                          <a:sym typeface="Montserrat"/>
                        </a:rPr>
                        <a:t>Fully Diluted </a:t>
                      </a:r>
                      <a:r>
                        <a:rPr kumimoji="0" lang="en" sz="1100" b="0" i="0" u="none" strike="noStrike" kern="0" cap="none" spc="0" normalizeH="0" baseline="30000" dirty="0">
                          <a:ln>
                            <a:noFill/>
                          </a:ln>
                          <a:solidFill>
                            <a:srgbClr val="16365E"/>
                          </a:solidFill>
                          <a:effectLst/>
                          <a:uLnTx/>
                          <a:uFillTx/>
                          <a:latin typeface="Montserrat Light"/>
                          <a:ea typeface="+mn-ea"/>
                          <a:cs typeface="Arial"/>
                          <a:sym typeface="Montserrat"/>
                        </a:rPr>
                        <a:t>1</a:t>
                      </a:r>
                      <a:endParaRPr sz="1200" b="0" u="none" strike="noStrike" cap="none" spc="0" baseline="30000" dirty="0">
                        <a:solidFill>
                          <a:srgbClr val="16365E"/>
                        </a:solidFill>
                        <a:latin typeface="Montserrat"/>
                        <a:ea typeface="Montserrat"/>
                        <a:cs typeface="Montserrat"/>
                        <a:sym typeface="Montserrat"/>
                      </a:endParaRPr>
                    </a:p>
                  </a:txBody>
                  <a:tcPr marL="182880"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b="1" u="none" strike="noStrike" cap="none" dirty="0">
                          <a:solidFill>
                            <a:srgbClr val="16365E"/>
                          </a:solidFill>
                          <a:latin typeface="Montserrat"/>
                          <a:ea typeface="Montserrat"/>
                          <a:cs typeface="Montserrat"/>
                          <a:sym typeface="Montserrat"/>
                        </a:rPr>
                        <a:t>150M</a:t>
                      </a:r>
                      <a:endParaRPr sz="2800" b="0" i="0" u="none" strike="noStrike" cap="none" dirty="0">
                        <a:solidFill>
                          <a:srgbClr val="16365E"/>
                        </a:solidFill>
                        <a:latin typeface="Montserrat Light"/>
                        <a:ea typeface="Montserrat Light"/>
                        <a:cs typeface="Montserrat Light"/>
                        <a:sym typeface="Montserrat Light"/>
                      </a:endParaRPr>
                    </a:p>
                  </a:txBody>
                  <a:tcPr marL="0"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24150">
                <a:tc>
                  <a:txBody>
                    <a:bodyPr/>
                    <a:lstStyle/>
                    <a:p>
                      <a:pPr marL="0" marR="0" lvl="0" indent="0" algn="l" rtl="0">
                        <a:lnSpc>
                          <a:spcPct val="100000"/>
                        </a:lnSpc>
                        <a:spcBef>
                          <a:spcPts val="0"/>
                        </a:spcBef>
                        <a:spcAft>
                          <a:spcPts val="0"/>
                        </a:spcAft>
                        <a:buClr>
                          <a:srgbClr val="000000"/>
                        </a:buClr>
                        <a:buSzPts val="900"/>
                        <a:buFont typeface="Arial"/>
                        <a:buNone/>
                      </a:pPr>
                      <a:r>
                        <a:rPr lang="en" sz="1200" b="0" u="none" strike="noStrike" cap="none" spc="0" dirty="0">
                          <a:solidFill>
                            <a:srgbClr val="16365E"/>
                          </a:solidFill>
                          <a:latin typeface="Montserrat"/>
                          <a:ea typeface="Montserrat"/>
                          <a:cs typeface="Montserrat"/>
                          <a:sym typeface="Montserrat"/>
                        </a:rPr>
                        <a:t>Cash </a:t>
                      </a:r>
                      <a:r>
                        <a:rPr kumimoji="0" lang="en" sz="1200" b="0" i="0" u="none" strike="noStrike" kern="0" cap="none" spc="0" normalizeH="0" baseline="30000" dirty="0">
                          <a:ln>
                            <a:noFill/>
                          </a:ln>
                          <a:solidFill>
                            <a:srgbClr val="16365E"/>
                          </a:solidFill>
                          <a:effectLst/>
                          <a:uLnTx/>
                          <a:uFillTx/>
                          <a:latin typeface="Montserrat Light"/>
                          <a:ea typeface="+mn-ea"/>
                          <a:cs typeface="Arial"/>
                          <a:sym typeface="Montserrat"/>
                        </a:rPr>
                        <a:t>2</a:t>
                      </a:r>
                      <a:endParaRPr sz="1050" b="0" u="none" strike="noStrike" cap="none" spc="0" baseline="30000" dirty="0">
                        <a:solidFill>
                          <a:srgbClr val="16365E"/>
                        </a:solidFill>
                        <a:latin typeface="Montserrat"/>
                        <a:ea typeface="Montserrat"/>
                        <a:cs typeface="Montserrat"/>
                        <a:sym typeface="Montserrat"/>
                      </a:endParaRPr>
                    </a:p>
                  </a:txBody>
                  <a:tcPr marL="182880" marR="0" marT="91425" marB="91425">
                    <a:lnL w="9525" cap="flat" cmpd="sng">
                      <a:noFill/>
                      <a:prstDash val="solid"/>
                      <a:round/>
                      <a:headEnd type="none" w="sm" len="sm"/>
                      <a:tailEnd type="none" w="sm" len="sm"/>
                    </a:lnL>
                    <a:lnR w="9525" cap="flat" cmpd="sng" algn="ctr">
                      <a:noFill/>
                      <a:prstDash val="solid"/>
                      <a:round/>
                      <a:headEnd type="none" w="sm" len="sm"/>
                      <a:tailEnd type="none" w="sm" len="sm"/>
                    </a:lnR>
                    <a:lnT w="9525" cap="flat" cmpd="sng" algn="ctr">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900"/>
                        <a:buFont typeface="Arial"/>
                        <a:buNone/>
                      </a:pPr>
                      <a:r>
                        <a:rPr lang="en" sz="1200" b="1" u="none" strike="noStrike" cap="none" dirty="0">
                          <a:solidFill>
                            <a:srgbClr val="16365E"/>
                          </a:solidFill>
                          <a:latin typeface="Montserrat"/>
                          <a:ea typeface="Montserrat"/>
                          <a:cs typeface="Montserrat"/>
                          <a:sym typeface="Montserrat"/>
                        </a:rPr>
                        <a:t>US$4.2M</a:t>
                      </a:r>
                      <a:endParaRPr sz="2800" b="0" i="0" u="none" strike="noStrike" cap="none" dirty="0">
                        <a:solidFill>
                          <a:srgbClr val="16365E"/>
                        </a:solidFill>
                        <a:latin typeface="Montserrat Light"/>
                        <a:ea typeface="Montserrat Light"/>
                        <a:cs typeface="Montserrat Light"/>
                        <a:sym typeface="Montserrat Light"/>
                      </a:endParaRPr>
                    </a:p>
                  </a:txBody>
                  <a:tcPr marL="0" marR="0" marT="91425" marB="91425">
                    <a:lnL w="9525" cap="flat" cmpd="sng" algn="ctr">
                      <a:noFill/>
                      <a:prstDash val="solid"/>
                      <a:round/>
                      <a:headEnd type="none" w="sm" len="sm"/>
                      <a:tailEnd type="none" w="sm" len="sm"/>
                    </a:lnL>
                    <a:lnR w="9525" cap="flat" cmpd="sng">
                      <a:noFill/>
                      <a:prstDash val="solid"/>
                      <a:round/>
                      <a:headEnd type="none" w="sm" len="sm"/>
                      <a:tailEnd type="none" w="sm" len="sm"/>
                    </a:lnR>
                    <a:lnT w="9525" cap="flat" cmpd="sng" algn="ctr">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643942460"/>
                  </a:ext>
                </a:extLst>
              </a:tr>
              <a:tr h="224150">
                <a:tc>
                  <a:txBody>
                    <a:bodyPr/>
                    <a:lstStyle/>
                    <a:p>
                      <a:pPr marL="0" marR="0" lvl="0" indent="0" algn="l" rtl="0">
                        <a:lnSpc>
                          <a:spcPct val="100000"/>
                        </a:lnSpc>
                        <a:spcBef>
                          <a:spcPts val="0"/>
                        </a:spcBef>
                        <a:spcAft>
                          <a:spcPts val="0"/>
                        </a:spcAft>
                        <a:buClr>
                          <a:srgbClr val="000000"/>
                        </a:buClr>
                        <a:buSzPts val="900"/>
                        <a:buFont typeface="Arial"/>
                        <a:buNone/>
                      </a:pPr>
                      <a:r>
                        <a:rPr lang="en-CA" sz="1200" b="0" u="none" strike="noStrike" cap="none" spc="0" dirty="0">
                          <a:solidFill>
                            <a:srgbClr val="16365E"/>
                          </a:solidFill>
                          <a:latin typeface="Montserrat"/>
                          <a:ea typeface="Montserrat"/>
                          <a:cs typeface="Montserrat"/>
                          <a:sym typeface="Montserrat"/>
                        </a:rPr>
                        <a:t>Debt </a:t>
                      </a:r>
                      <a:r>
                        <a:rPr kumimoji="0" lang="en" sz="1200" b="0" i="0" u="none" strike="noStrike" kern="0" cap="none" spc="0" normalizeH="0" baseline="30000" dirty="0">
                          <a:ln>
                            <a:noFill/>
                          </a:ln>
                          <a:solidFill>
                            <a:srgbClr val="16365E"/>
                          </a:solidFill>
                          <a:effectLst/>
                          <a:uLnTx/>
                          <a:uFillTx/>
                          <a:latin typeface="Montserrat Light"/>
                          <a:ea typeface="+mn-ea"/>
                          <a:cs typeface="Arial"/>
                          <a:sym typeface="Montserrat"/>
                        </a:rPr>
                        <a:t>3</a:t>
                      </a:r>
                      <a:endParaRPr lang="en-CA" sz="1050" b="0" u="none" strike="noStrike" cap="none" spc="0" dirty="0">
                        <a:solidFill>
                          <a:srgbClr val="16365E"/>
                        </a:solidFill>
                        <a:latin typeface="Montserrat"/>
                        <a:ea typeface="Montserrat"/>
                        <a:cs typeface="Montserrat"/>
                        <a:sym typeface="Montserrat"/>
                      </a:endParaRPr>
                    </a:p>
                  </a:txBody>
                  <a:tcPr marL="182880" marR="0" marT="91425" marB="91425" anchor="ctr">
                    <a:lnL w="9525" cap="flat" cmpd="sng">
                      <a:noFill/>
                      <a:prstDash val="solid"/>
                      <a:round/>
                      <a:headEnd type="none" w="sm" len="sm"/>
                      <a:tailEnd type="none" w="sm" len="sm"/>
                    </a:lnL>
                    <a:lnR w="9525" cap="flat" cmpd="sng" algn="ctr">
                      <a:noFill/>
                      <a:prstDash val="solid"/>
                      <a:round/>
                      <a:headEnd type="none" w="sm" len="sm"/>
                      <a:tailEnd type="none" w="sm" len="sm"/>
                    </a:lnR>
                    <a:lnT w="9525" cap="flat" cmpd="sng" algn="ctr">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200" b="1" u="none" strike="noStrike" cap="none" dirty="0">
                          <a:solidFill>
                            <a:srgbClr val="16365E"/>
                          </a:solidFill>
                          <a:latin typeface="Montserrat"/>
                          <a:ea typeface="Montserrat"/>
                          <a:cs typeface="Montserrat"/>
                          <a:sym typeface="Montserrat"/>
                        </a:rPr>
                        <a:t>US</a:t>
                      </a:r>
                      <a:r>
                        <a:rPr lang="en-CA" sz="1200" b="1" u="none" strike="noStrike" cap="none">
                          <a:solidFill>
                            <a:srgbClr val="16365E"/>
                          </a:solidFill>
                          <a:latin typeface="Montserrat"/>
                          <a:ea typeface="Montserrat"/>
                          <a:cs typeface="Montserrat"/>
                          <a:sym typeface="Montserrat"/>
                        </a:rPr>
                        <a:t>$4M</a:t>
                      </a:r>
                      <a:br>
                        <a:rPr lang="en-CA" sz="1200" b="1" u="none" strike="noStrike" cap="none" dirty="0">
                          <a:solidFill>
                            <a:srgbClr val="16365E"/>
                          </a:solidFill>
                          <a:latin typeface="Montserrat"/>
                          <a:ea typeface="Montserrat"/>
                          <a:cs typeface="Montserrat"/>
                          <a:sym typeface="Montserrat"/>
                        </a:rPr>
                      </a:br>
                      <a:r>
                        <a:rPr lang="en-CA" sz="1050" b="0" u="none" strike="noStrike" kern="1200" cap="none" dirty="0">
                          <a:solidFill>
                            <a:srgbClr val="16365E"/>
                          </a:solidFill>
                          <a:latin typeface="Montserrat"/>
                          <a:ea typeface="Montserrat"/>
                          <a:cs typeface="Montserrat"/>
                          <a:sym typeface="Montserrat"/>
                        </a:rPr>
                        <a:t>US</a:t>
                      </a:r>
                      <a:r>
                        <a:rPr lang="en-CA" sz="1050" b="0" u="none" strike="noStrike" cap="none" dirty="0">
                          <a:solidFill>
                            <a:srgbClr val="16365E"/>
                          </a:solidFill>
                          <a:latin typeface="Montserrat"/>
                          <a:ea typeface="Montserrat"/>
                          <a:cs typeface="Montserrat"/>
                          <a:sym typeface="Montserrat"/>
                        </a:rPr>
                        <a:t>$20M Debt Facility Available </a:t>
                      </a:r>
                      <a:endParaRPr lang="en-CA" sz="1200" b="0" u="none" strike="noStrike" cap="none" dirty="0">
                        <a:solidFill>
                          <a:srgbClr val="16365E"/>
                        </a:solidFill>
                        <a:latin typeface="Montserrat"/>
                        <a:ea typeface="Montserrat"/>
                        <a:cs typeface="Montserrat"/>
                        <a:sym typeface="Montserrat"/>
                      </a:endParaRPr>
                    </a:p>
                  </a:txBody>
                  <a:tcPr marL="0" marR="0" marT="91425" marB="91425" anchor="ctr">
                    <a:lnL w="9525" cap="flat" cmpd="sng" algn="ctr">
                      <a:noFill/>
                      <a:prstDash val="solid"/>
                      <a:round/>
                      <a:headEnd type="none" w="sm" len="sm"/>
                      <a:tailEnd type="none" w="sm" len="sm"/>
                    </a:lnL>
                    <a:lnR w="9525" cap="flat" cmpd="sng">
                      <a:noFill/>
                      <a:prstDash val="solid"/>
                      <a:round/>
                      <a:headEnd type="none" w="sm" len="sm"/>
                      <a:tailEnd type="none" w="sm" len="sm"/>
                    </a:lnR>
                    <a:lnT w="9525" cap="flat" cmpd="sng" algn="ctr">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4" name="Title 1">
            <a:extLst>
              <a:ext uri="{FF2B5EF4-FFF2-40B4-BE49-F238E27FC236}">
                <a16:creationId xmlns:a16="http://schemas.microsoft.com/office/drawing/2014/main" id="{4B169153-E8CE-4B27-3EFD-6556BD78D80A}"/>
              </a:ext>
            </a:extLst>
          </p:cNvPr>
          <p:cNvSpPr txBox="1">
            <a:spLocks/>
          </p:cNvSpPr>
          <p:nvPr/>
        </p:nvSpPr>
        <p:spPr>
          <a:xfrm>
            <a:off x="187801" y="1056548"/>
            <a:ext cx="10327799" cy="50231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16365E"/>
                </a:solidFill>
                <a:latin typeface="Hanken Grotesk Black" pitchFamily="2" charset="77"/>
                <a:ea typeface="Hanken Grotesk Bold" pitchFamily="34" charset="-122"/>
                <a:cs typeface="Hanken Grotesk Bold" pitchFamily="34" charset="-120"/>
              </a:rPr>
              <a:t>Strong Shareholder Base</a:t>
            </a:r>
          </a:p>
        </p:txBody>
      </p:sp>
      <p:sp>
        <p:nvSpPr>
          <p:cNvPr id="9" name="Subtitle 2">
            <a:extLst>
              <a:ext uri="{FF2B5EF4-FFF2-40B4-BE49-F238E27FC236}">
                <a16:creationId xmlns:a16="http://schemas.microsoft.com/office/drawing/2014/main" id="{3B4B21B3-8AE0-3DFB-C678-DDA5C57ED4FE}"/>
              </a:ext>
            </a:extLst>
          </p:cNvPr>
          <p:cNvSpPr txBox="1">
            <a:spLocks/>
          </p:cNvSpPr>
          <p:nvPr/>
        </p:nvSpPr>
        <p:spPr>
          <a:xfrm>
            <a:off x="214480" y="829762"/>
            <a:ext cx="3387248" cy="216982"/>
          </a:xfrm>
          <a:prstGeom prst="rect">
            <a:avLst/>
          </a:prstGeom>
        </p:spPr>
        <p:txBody>
          <a:bodyPr wrap="square">
            <a:spAutoFit/>
          </a:bodyPr>
          <a:lstStyle>
            <a:defPPr>
              <a:defRPr lang="en-US"/>
            </a:defPPr>
            <a:lvl1pPr indent="0">
              <a:lnSpc>
                <a:spcPct val="90000"/>
              </a:lnSpc>
              <a:spcBef>
                <a:spcPts val="1000"/>
              </a:spcBef>
              <a:buFont typeface="Arial" panose="020B0604020202020204" pitchFamily="34" charset="0"/>
              <a:buNone/>
              <a:defRPr sz="900" cap="all" spc="600">
                <a:solidFill>
                  <a:srgbClr val="6F6F6F"/>
                </a:solidFill>
                <a:latin typeface="Montserrat Medium" pitchFamily="2" charset="77"/>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CAPITAL STRUCTURE</a:t>
            </a:r>
          </a:p>
        </p:txBody>
      </p:sp>
      <p:sp>
        <p:nvSpPr>
          <p:cNvPr id="3" name="Slide Number Placeholder 23">
            <a:extLst>
              <a:ext uri="{FF2B5EF4-FFF2-40B4-BE49-F238E27FC236}">
                <a16:creationId xmlns:a16="http://schemas.microsoft.com/office/drawing/2014/main" id="{0F95E0F4-7A61-1ECC-BA7D-E4F14CD717F9}"/>
              </a:ext>
            </a:extLst>
          </p:cNvPr>
          <p:cNvSpPr txBox="1">
            <a:spLocks/>
          </p:cNvSpPr>
          <p:nvPr/>
        </p:nvSpPr>
        <p:spPr>
          <a:xfrm>
            <a:off x="495529" y="5710108"/>
            <a:ext cx="5091456" cy="957459"/>
          </a:xfrm>
          <a:prstGeom prst="rect">
            <a:avLst/>
          </a:prstGeom>
        </p:spPr>
        <p:txBody>
          <a:bodyPr vert="horz" lIns="121920" tIns="60960" rIns="121920" bIns="60960" rtlCol="0" anchor="t"/>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indent="-6350" algn="l">
              <a:spcAft>
                <a:spcPts val="200"/>
              </a:spcAft>
              <a:tabLst>
                <a:tab pos="101600" algn="l"/>
              </a:tabLst>
            </a:pPr>
            <a:r>
              <a:rPr lang="en-CA" sz="800" dirty="0">
                <a:solidFill>
                  <a:srgbClr val="6F6F6F"/>
                </a:solidFill>
                <a:latin typeface="Montserrat" pitchFamily="2" charset="77"/>
                <a:ea typeface="Open Sans" panose="020B0606030504020204" pitchFamily="34" charset="0"/>
                <a:cs typeface="Open Sans" panose="020B0606030504020204" pitchFamily="34" charset="0"/>
              </a:rPr>
              <a:t>* As of September 12, 2025. </a:t>
            </a:r>
            <a:r>
              <a:rPr lang="en-US" sz="800" dirty="0">
                <a:solidFill>
                  <a:srgbClr val="6F6F6F"/>
                </a:solidFill>
                <a:latin typeface="Montserrat" pitchFamily="2" charset="77"/>
                <a:ea typeface="Open Sans" panose="020B0606030504020204" pitchFamily="34" charset="0"/>
                <a:cs typeface="Open Sans" panose="020B0606030504020204" pitchFamily="34" charset="0"/>
              </a:rPr>
              <a:t>Note 1: Effective June 30,  2025. Note   2: As per financial statements as at June 30, 2025. Note   3: </a:t>
            </a:r>
            <a:r>
              <a:rPr lang="en-CA" sz="800" dirty="0">
                <a:solidFill>
                  <a:srgbClr val="6F6F6F"/>
                </a:solidFill>
                <a:latin typeface="Montserrat" pitchFamily="2" charset="77"/>
                <a:ea typeface="Open Sans" panose="020B0606030504020204" pitchFamily="34" charset="0"/>
                <a:cs typeface="Open Sans" panose="020B0606030504020204" pitchFamily="34" charset="0"/>
              </a:rPr>
              <a:t>Executed Nebari Accordion Credit Facility on December 11, 2023, for US$28.5M, with one drawdown of US$3.5M in December 2023, and a second drawdown of US$5M in March 2024. Balance as per June 30, 2025 financial statements reflects outstanding amount less unamortized financing costs.</a:t>
            </a:r>
            <a:endParaRPr lang="en-US" sz="800" dirty="0">
              <a:solidFill>
                <a:srgbClr val="6F6F6F"/>
              </a:solidFill>
              <a:latin typeface="Montserrat" pitchFamily="2" charset="77"/>
              <a:ea typeface="Open Sans" panose="020B0606030504020204" pitchFamily="34" charset="0"/>
              <a:cs typeface="Open Sans" panose="020B0606030504020204" pitchFamily="34" charset="0"/>
            </a:endParaRPr>
          </a:p>
        </p:txBody>
      </p:sp>
      <p:sp>
        <p:nvSpPr>
          <p:cNvPr id="60" name="TextBox 59">
            <a:extLst>
              <a:ext uri="{FF2B5EF4-FFF2-40B4-BE49-F238E27FC236}">
                <a16:creationId xmlns:a16="http://schemas.microsoft.com/office/drawing/2014/main" id="{3BFDAD2A-4034-6A8B-2398-199465757FB7}"/>
              </a:ext>
            </a:extLst>
          </p:cNvPr>
          <p:cNvSpPr txBox="1"/>
          <p:nvPr/>
        </p:nvSpPr>
        <p:spPr>
          <a:xfrm>
            <a:off x="6011476" y="2610155"/>
            <a:ext cx="2223686" cy="979755"/>
          </a:xfrm>
          <a:prstGeom prst="rect">
            <a:avLst/>
          </a:prstGeom>
          <a:noFill/>
        </p:spPr>
        <p:txBody>
          <a:bodyPr wrap="square" rtlCol="0">
            <a:spAutoFit/>
          </a:bodyPr>
          <a:lstStyle/>
          <a:p>
            <a:pPr>
              <a:spcAft>
                <a:spcPts val="800"/>
              </a:spcAft>
            </a:pPr>
            <a:r>
              <a:rPr lang="en-MY" sz="1050" b="1" dirty="0">
                <a:solidFill>
                  <a:srgbClr val="CDA869"/>
                </a:solidFill>
                <a:latin typeface="Hanken Grotesk ExtraBold" pitchFamily="2" charset="77"/>
                <a:ea typeface="Open Sans SemiBold" panose="020B0706030804020204" pitchFamily="34" charset="0"/>
                <a:cs typeface="Open Sans SemiBold" panose="020B0706030804020204" pitchFamily="34" charset="0"/>
              </a:rPr>
              <a:t>BOARD </a:t>
            </a:r>
            <a:br>
              <a:rPr lang="en-MY" sz="1050" b="1" dirty="0">
                <a:solidFill>
                  <a:srgbClr val="CDA869"/>
                </a:solidFill>
                <a:latin typeface="Hanken Grotesk ExtraBold" pitchFamily="2" charset="77"/>
                <a:ea typeface="Open Sans SemiBold" panose="020B0706030804020204" pitchFamily="34" charset="0"/>
                <a:cs typeface="Open Sans SemiBold" panose="020B0706030804020204" pitchFamily="34" charset="0"/>
              </a:rPr>
            </a:br>
            <a:r>
              <a:rPr lang="en-MY" sz="1050" b="1" dirty="0">
                <a:solidFill>
                  <a:srgbClr val="CDA869"/>
                </a:solidFill>
                <a:latin typeface="Hanken Grotesk ExtraBold" pitchFamily="2" charset="77"/>
                <a:ea typeface="Open Sans SemiBold" panose="020B0706030804020204" pitchFamily="34" charset="0"/>
                <a:cs typeface="Open Sans SemiBold" panose="020B0706030804020204" pitchFamily="34" charset="0"/>
              </a:rPr>
              <a:t>&amp; MANAGEMENT</a:t>
            </a:r>
          </a:p>
          <a:p>
            <a:pPr marL="171450" indent="-171450">
              <a:buFont typeface="Arial" panose="020B0604020202020204" pitchFamily="34" charset="0"/>
              <a:buChar char="•"/>
            </a:pPr>
            <a:r>
              <a:rPr lang="en-MY" sz="1000" dirty="0">
                <a:solidFill>
                  <a:schemeClr val="bg1"/>
                </a:solidFill>
                <a:latin typeface="Montserrat" pitchFamily="2" charset="77"/>
                <a:ea typeface="Open Sans SemiBold" panose="020B0706030804020204" pitchFamily="34" charset="0"/>
                <a:cs typeface="Open Sans SemiBold" panose="020B0706030804020204" pitchFamily="34" charset="0"/>
              </a:rPr>
              <a:t>Endeavour </a:t>
            </a:r>
            <a:br>
              <a:rPr lang="en-MY" sz="1000" dirty="0">
                <a:solidFill>
                  <a:schemeClr val="bg1"/>
                </a:solidFill>
                <a:latin typeface="Montserrat" pitchFamily="2" charset="77"/>
                <a:ea typeface="Open Sans SemiBold" panose="020B0706030804020204" pitchFamily="34" charset="0"/>
                <a:cs typeface="Open Sans SemiBold" panose="020B0706030804020204" pitchFamily="34" charset="0"/>
              </a:rPr>
            </a:br>
            <a:r>
              <a:rPr lang="en-MY" sz="1000" dirty="0">
                <a:solidFill>
                  <a:schemeClr val="bg1"/>
                </a:solidFill>
                <a:latin typeface="Montserrat" pitchFamily="2" charset="77"/>
                <a:ea typeface="Open Sans SemiBold" panose="020B0706030804020204" pitchFamily="34" charset="0"/>
                <a:cs typeface="Open Sans SemiBold" panose="020B0706030804020204" pitchFamily="34" charset="0"/>
              </a:rPr>
              <a:t>Financial</a:t>
            </a:r>
          </a:p>
          <a:p>
            <a:pPr marL="171450" indent="-171450">
              <a:buFont typeface="Arial" panose="020B0604020202020204" pitchFamily="34" charset="0"/>
              <a:buChar char="•"/>
            </a:pPr>
            <a:r>
              <a:rPr lang="en-MY" sz="1000" dirty="0">
                <a:solidFill>
                  <a:schemeClr val="bg1"/>
                </a:solidFill>
                <a:latin typeface="Montserrat" pitchFamily="2" charset="77"/>
                <a:ea typeface="Open Sans SemiBold" panose="020B0706030804020204" pitchFamily="34" charset="0"/>
                <a:cs typeface="Open Sans SemiBold" panose="020B0706030804020204" pitchFamily="34" charset="0"/>
              </a:rPr>
              <a:t>Terra Capital</a:t>
            </a:r>
          </a:p>
        </p:txBody>
      </p:sp>
      <p:sp>
        <p:nvSpPr>
          <p:cNvPr id="61" name="TextBox 60">
            <a:extLst>
              <a:ext uri="{FF2B5EF4-FFF2-40B4-BE49-F238E27FC236}">
                <a16:creationId xmlns:a16="http://schemas.microsoft.com/office/drawing/2014/main" id="{75B710CA-47DE-69C9-C19D-2EA325A1B399}"/>
              </a:ext>
            </a:extLst>
          </p:cNvPr>
          <p:cNvSpPr txBox="1"/>
          <p:nvPr/>
        </p:nvSpPr>
        <p:spPr>
          <a:xfrm>
            <a:off x="10181313" y="2567163"/>
            <a:ext cx="1689965" cy="1595309"/>
          </a:xfrm>
          <a:prstGeom prst="rect">
            <a:avLst/>
          </a:prstGeom>
          <a:noFill/>
        </p:spPr>
        <p:txBody>
          <a:bodyPr wrap="square" rtlCol="0">
            <a:spAutoFit/>
          </a:bodyPr>
          <a:lstStyle/>
          <a:p>
            <a:pPr>
              <a:spcAft>
                <a:spcPts val="800"/>
              </a:spcAft>
            </a:pPr>
            <a:r>
              <a:rPr lang="en-MY" sz="1050" b="1" dirty="0">
                <a:solidFill>
                  <a:srgbClr val="CDA869"/>
                </a:solidFill>
                <a:latin typeface="Hanken Grotesk ExtraBold" pitchFamily="2" charset="77"/>
                <a:ea typeface="Open Sans SemiBold" panose="020B0706030804020204" pitchFamily="34" charset="0"/>
                <a:cs typeface="Open Sans SemiBold" panose="020B0706030804020204" pitchFamily="34" charset="0"/>
              </a:rPr>
              <a:t>INSTITUTIONAL /  STRATEGIC INVESTORS</a:t>
            </a:r>
          </a:p>
          <a:p>
            <a:pPr marL="171450" indent="-171450">
              <a:buFont typeface="Arial" panose="020B0604020202020204" pitchFamily="34" charset="0"/>
              <a:buChar char="•"/>
            </a:pPr>
            <a:r>
              <a:rPr lang="en-MY" sz="1000" dirty="0">
                <a:solidFill>
                  <a:schemeClr val="bg1"/>
                </a:solidFill>
                <a:latin typeface="Montserrat" pitchFamily="2" charset="77"/>
                <a:ea typeface="Open Sans SemiBold" panose="020B0706030804020204" pitchFamily="34" charset="0"/>
                <a:cs typeface="Open Sans SemiBold" panose="020B0706030804020204" pitchFamily="34" charset="0"/>
              </a:rPr>
              <a:t>Rick Rule</a:t>
            </a:r>
          </a:p>
          <a:p>
            <a:pPr marL="171450" indent="-171450">
              <a:buFont typeface="Arial" panose="020B0604020202020204" pitchFamily="34" charset="0"/>
              <a:buChar char="•"/>
            </a:pPr>
            <a:r>
              <a:rPr lang="en-MY" sz="1000" dirty="0">
                <a:solidFill>
                  <a:schemeClr val="bg1"/>
                </a:solidFill>
                <a:latin typeface="Montserrat" pitchFamily="2" charset="77"/>
                <a:ea typeface="Open Sans SemiBold" panose="020B0706030804020204" pitchFamily="34" charset="0"/>
                <a:cs typeface="Open Sans SemiBold" panose="020B0706030804020204" pitchFamily="34" charset="0"/>
              </a:rPr>
              <a:t>Stefan Gleason, Money Metals            Exchange</a:t>
            </a:r>
          </a:p>
          <a:p>
            <a:pPr marL="171450" indent="-171450">
              <a:buFont typeface="Arial" panose="020B0604020202020204" pitchFamily="34" charset="0"/>
              <a:buChar char="•"/>
            </a:pPr>
            <a:r>
              <a:rPr lang="en-MY" sz="1000" dirty="0">
                <a:solidFill>
                  <a:schemeClr val="bg1"/>
                </a:solidFill>
                <a:latin typeface="Montserrat" pitchFamily="2" charset="77"/>
                <a:ea typeface="Open Sans SemiBold" panose="020B0706030804020204" pitchFamily="34" charset="0"/>
                <a:cs typeface="Open Sans SemiBold" panose="020B0706030804020204" pitchFamily="34" charset="0"/>
              </a:rPr>
              <a:t>Sprott Asset Management</a:t>
            </a:r>
          </a:p>
          <a:p>
            <a:pPr marL="171450" indent="-171450">
              <a:buFont typeface="Arial" panose="020B0604020202020204" pitchFamily="34" charset="0"/>
              <a:buChar char="•"/>
            </a:pPr>
            <a:r>
              <a:rPr lang="en-MY" sz="1000" dirty="0">
                <a:solidFill>
                  <a:schemeClr val="bg1"/>
                </a:solidFill>
                <a:latin typeface="Montserrat" pitchFamily="2" charset="77"/>
                <a:ea typeface="Open Sans SemiBold" panose="020B0706030804020204" pitchFamily="34" charset="0"/>
                <a:cs typeface="Open Sans SemiBold" panose="020B0706030804020204" pitchFamily="34" charset="0"/>
              </a:rPr>
              <a:t>US Global</a:t>
            </a:r>
          </a:p>
        </p:txBody>
      </p:sp>
      <p:sp>
        <p:nvSpPr>
          <p:cNvPr id="62" name="TextBox 61">
            <a:extLst>
              <a:ext uri="{FF2B5EF4-FFF2-40B4-BE49-F238E27FC236}">
                <a16:creationId xmlns:a16="http://schemas.microsoft.com/office/drawing/2014/main" id="{944C346C-A875-9164-7660-6598FB41F838}"/>
              </a:ext>
            </a:extLst>
          </p:cNvPr>
          <p:cNvSpPr txBox="1"/>
          <p:nvPr/>
        </p:nvSpPr>
        <p:spPr>
          <a:xfrm>
            <a:off x="10177724" y="2074533"/>
            <a:ext cx="1321720" cy="584775"/>
          </a:xfrm>
          <a:prstGeom prst="rect">
            <a:avLst/>
          </a:prstGeom>
          <a:noFill/>
        </p:spPr>
        <p:txBody>
          <a:bodyPr wrap="square" rtlCol="0">
            <a:spAutoFit/>
          </a:bodyPr>
          <a:lstStyle/>
          <a:p>
            <a:r>
              <a:rPr lang="en-MY" sz="3200" b="1" dirty="0">
                <a:solidFill>
                  <a:srgbClr val="CDA869"/>
                </a:solidFill>
                <a:latin typeface="Hanken Grotesk ExtraBold" pitchFamily="2" charset="77"/>
                <a:ea typeface="Open Sans SemiBold" panose="020B0706030804020204" pitchFamily="34" charset="0"/>
                <a:cs typeface="Open Sans SemiBold" panose="020B0706030804020204" pitchFamily="34" charset="0"/>
              </a:rPr>
              <a:t>35%</a:t>
            </a:r>
          </a:p>
        </p:txBody>
      </p:sp>
      <p:sp>
        <p:nvSpPr>
          <p:cNvPr id="63" name="TextBox 62">
            <a:extLst>
              <a:ext uri="{FF2B5EF4-FFF2-40B4-BE49-F238E27FC236}">
                <a16:creationId xmlns:a16="http://schemas.microsoft.com/office/drawing/2014/main" id="{CF577459-3428-5485-F978-52A90C749E03}"/>
              </a:ext>
            </a:extLst>
          </p:cNvPr>
          <p:cNvSpPr txBox="1"/>
          <p:nvPr/>
        </p:nvSpPr>
        <p:spPr>
          <a:xfrm>
            <a:off x="6011476" y="2102469"/>
            <a:ext cx="1321720" cy="584775"/>
          </a:xfrm>
          <a:prstGeom prst="rect">
            <a:avLst/>
          </a:prstGeom>
          <a:noFill/>
        </p:spPr>
        <p:txBody>
          <a:bodyPr wrap="square" rtlCol="0">
            <a:spAutoFit/>
          </a:bodyPr>
          <a:lstStyle/>
          <a:p>
            <a:r>
              <a:rPr lang="en-MY" sz="3200" b="1" dirty="0">
                <a:solidFill>
                  <a:srgbClr val="CDA869"/>
                </a:solidFill>
                <a:latin typeface="Hanken Grotesk ExtraBold" pitchFamily="2" charset="77"/>
                <a:ea typeface="Open Sans SemiBold" panose="020B0706030804020204" pitchFamily="34" charset="0"/>
                <a:cs typeface="Open Sans SemiBold" panose="020B0706030804020204" pitchFamily="34" charset="0"/>
              </a:rPr>
              <a:t>25%</a:t>
            </a:r>
            <a:endParaRPr lang="en-MY" sz="3200" b="1" dirty="0">
              <a:solidFill>
                <a:srgbClr val="CDA869"/>
              </a:solidFill>
              <a:latin typeface="Montserrat" pitchFamily="2" charset="77"/>
              <a:ea typeface="Open Sans SemiBold" panose="020B0706030804020204" pitchFamily="34" charset="0"/>
              <a:cs typeface="Open Sans SemiBold" panose="020B0706030804020204" pitchFamily="34" charset="0"/>
            </a:endParaRPr>
          </a:p>
        </p:txBody>
      </p:sp>
      <p:sp>
        <p:nvSpPr>
          <p:cNvPr id="64" name="TextBox 63">
            <a:extLst>
              <a:ext uri="{FF2B5EF4-FFF2-40B4-BE49-F238E27FC236}">
                <a16:creationId xmlns:a16="http://schemas.microsoft.com/office/drawing/2014/main" id="{BF82DF00-AAF0-0F7A-96B6-272B82FB1FA2}"/>
              </a:ext>
            </a:extLst>
          </p:cNvPr>
          <p:cNvSpPr txBox="1"/>
          <p:nvPr/>
        </p:nvSpPr>
        <p:spPr>
          <a:xfrm>
            <a:off x="8840616" y="5756588"/>
            <a:ext cx="1468525" cy="253916"/>
          </a:xfrm>
          <a:prstGeom prst="rect">
            <a:avLst/>
          </a:prstGeom>
          <a:noFill/>
        </p:spPr>
        <p:txBody>
          <a:bodyPr wrap="square" rtlCol="0">
            <a:spAutoFit/>
          </a:bodyPr>
          <a:lstStyle/>
          <a:p>
            <a:pPr>
              <a:spcAft>
                <a:spcPts val="800"/>
              </a:spcAft>
            </a:pPr>
            <a:r>
              <a:rPr lang="en-MY" sz="1050" b="1" dirty="0">
                <a:solidFill>
                  <a:srgbClr val="CDA869"/>
                </a:solidFill>
                <a:latin typeface="Hanken Grotesk ExtraBold" pitchFamily="2" charset="77"/>
                <a:ea typeface="Open Sans SemiBold" panose="020B0706030804020204" pitchFamily="34" charset="0"/>
                <a:cs typeface="Open Sans SemiBold" panose="020B0706030804020204" pitchFamily="34" charset="0"/>
              </a:rPr>
              <a:t>PUBLIC FLOAT</a:t>
            </a:r>
          </a:p>
        </p:txBody>
      </p:sp>
      <p:sp>
        <p:nvSpPr>
          <p:cNvPr id="65" name="TextBox 64">
            <a:extLst>
              <a:ext uri="{FF2B5EF4-FFF2-40B4-BE49-F238E27FC236}">
                <a16:creationId xmlns:a16="http://schemas.microsoft.com/office/drawing/2014/main" id="{75C285AB-3B26-9F46-8EEA-42CE43FF4FF4}"/>
              </a:ext>
            </a:extLst>
          </p:cNvPr>
          <p:cNvSpPr txBox="1"/>
          <p:nvPr/>
        </p:nvSpPr>
        <p:spPr>
          <a:xfrm>
            <a:off x="8840616" y="5273206"/>
            <a:ext cx="1321720" cy="584775"/>
          </a:xfrm>
          <a:prstGeom prst="rect">
            <a:avLst/>
          </a:prstGeom>
          <a:noFill/>
        </p:spPr>
        <p:txBody>
          <a:bodyPr wrap="square" rtlCol="0">
            <a:spAutoFit/>
          </a:bodyPr>
          <a:lstStyle/>
          <a:p>
            <a:r>
              <a:rPr lang="en-MY" sz="3200" b="1" dirty="0">
                <a:solidFill>
                  <a:srgbClr val="CDA869"/>
                </a:solidFill>
                <a:latin typeface="Hanken Grotesk ExtraBold" pitchFamily="2" charset="77"/>
                <a:ea typeface="Open Sans SemiBold" panose="020B0706030804020204" pitchFamily="34" charset="0"/>
                <a:cs typeface="Open Sans SemiBold" panose="020B0706030804020204" pitchFamily="34" charset="0"/>
              </a:rPr>
              <a:t>40%</a:t>
            </a:r>
          </a:p>
        </p:txBody>
      </p:sp>
      <p:sp>
        <p:nvSpPr>
          <p:cNvPr id="66" name="Freeform 65">
            <a:extLst>
              <a:ext uri="{FF2B5EF4-FFF2-40B4-BE49-F238E27FC236}">
                <a16:creationId xmlns:a16="http://schemas.microsoft.com/office/drawing/2014/main" id="{8F325837-4125-9B8D-36A1-B80076CC2E6F}"/>
              </a:ext>
            </a:extLst>
          </p:cNvPr>
          <p:cNvSpPr/>
          <p:nvPr/>
        </p:nvSpPr>
        <p:spPr>
          <a:xfrm>
            <a:off x="6995784" y="2353076"/>
            <a:ext cx="1149292" cy="654342"/>
          </a:xfrm>
          <a:custGeom>
            <a:avLst/>
            <a:gdLst>
              <a:gd name="connsiteX0" fmla="*/ 1149292 w 1149292"/>
              <a:gd name="connsiteY0" fmla="*/ 654342 h 654342"/>
              <a:gd name="connsiteX1" fmla="*/ 511729 w 1149292"/>
              <a:gd name="connsiteY1" fmla="*/ 0 h 654342"/>
              <a:gd name="connsiteX2" fmla="*/ 0 w 1149292"/>
              <a:gd name="connsiteY2" fmla="*/ 0 h 654342"/>
            </a:gdLst>
            <a:ahLst/>
            <a:cxnLst>
              <a:cxn ang="0">
                <a:pos x="connsiteX0" y="connsiteY0"/>
              </a:cxn>
              <a:cxn ang="0">
                <a:pos x="connsiteX1" y="connsiteY1"/>
              </a:cxn>
              <a:cxn ang="0">
                <a:pos x="connsiteX2" y="connsiteY2"/>
              </a:cxn>
            </a:cxnLst>
            <a:rect l="l" t="t" r="r" b="b"/>
            <a:pathLst>
              <a:path w="1149292" h="654342">
                <a:moveTo>
                  <a:pt x="1149292" y="654342"/>
                </a:moveTo>
                <a:lnTo>
                  <a:pt x="511729" y="0"/>
                </a:lnTo>
                <a:lnTo>
                  <a:pt x="0" y="0"/>
                </a:lnTo>
              </a:path>
            </a:pathLst>
          </a:custGeom>
          <a:ln w="63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a:extLst>
              <a:ext uri="{FF2B5EF4-FFF2-40B4-BE49-F238E27FC236}">
                <a16:creationId xmlns:a16="http://schemas.microsoft.com/office/drawing/2014/main" id="{7E19BF91-96CC-BE3F-F102-07DCE377C5CC}"/>
              </a:ext>
            </a:extLst>
          </p:cNvPr>
          <p:cNvSpPr/>
          <p:nvPr/>
        </p:nvSpPr>
        <p:spPr>
          <a:xfrm>
            <a:off x="9478926" y="2361465"/>
            <a:ext cx="654341" cy="755010"/>
          </a:xfrm>
          <a:custGeom>
            <a:avLst/>
            <a:gdLst>
              <a:gd name="connsiteX0" fmla="*/ 0 w 654341"/>
              <a:gd name="connsiteY0" fmla="*/ 755010 h 755010"/>
              <a:gd name="connsiteX1" fmla="*/ 335559 w 654341"/>
              <a:gd name="connsiteY1" fmla="*/ 0 h 755010"/>
              <a:gd name="connsiteX2" fmla="*/ 654341 w 654341"/>
              <a:gd name="connsiteY2" fmla="*/ 0 h 755010"/>
            </a:gdLst>
            <a:ahLst/>
            <a:cxnLst>
              <a:cxn ang="0">
                <a:pos x="connsiteX0" y="connsiteY0"/>
              </a:cxn>
              <a:cxn ang="0">
                <a:pos x="connsiteX1" y="connsiteY1"/>
              </a:cxn>
              <a:cxn ang="0">
                <a:pos x="connsiteX2" y="connsiteY2"/>
              </a:cxn>
            </a:cxnLst>
            <a:rect l="l" t="t" r="r" b="b"/>
            <a:pathLst>
              <a:path w="654341" h="755010">
                <a:moveTo>
                  <a:pt x="0" y="755010"/>
                </a:moveTo>
                <a:lnTo>
                  <a:pt x="335559" y="0"/>
                </a:lnTo>
                <a:lnTo>
                  <a:pt x="654341" y="0"/>
                </a:lnTo>
              </a:path>
            </a:pathLst>
          </a:custGeom>
          <a:ln w="63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a:extLst>
              <a:ext uri="{FF2B5EF4-FFF2-40B4-BE49-F238E27FC236}">
                <a16:creationId xmlns:a16="http://schemas.microsoft.com/office/drawing/2014/main" id="{2A411632-237F-D91C-80CE-11CDB3D112BE}"/>
              </a:ext>
            </a:extLst>
          </p:cNvPr>
          <p:cNvSpPr/>
          <p:nvPr/>
        </p:nvSpPr>
        <p:spPr>
          <a:xfrm>
            <a:off x="8463858" y="4743939"/>
            <a:ext cx="352337" cy="805343"/>
          </a:xfrm>
          <a:custGeom>
            <a:avLst/>
            <a:gdLst>
              <a:gd name="connsiteX0" fmla="*/ 0 w 352337"/>
              <a:gd name="connsiteY0" fmla="*/ 0 h 805343"/>
              <a:gd name="connsiteX1" fmla="*/ 0 w 352337"/>
              <a:gd name="connsiteY1" fmla="*/ 629174 h 805343"/>
              <a:gd name="connsiteX2" fmla="*/ 352337 w 352337"/>
              <a:gd name="connsiteY2" fmla="*/ 805343 h 805343"/>
            </a:gdLst>
            <a:ahLst/>
            <a:cxnLst>
              <a:cxn ang="0">
                <a:pos x="connsiteX0" y="connsiteY0"/>
              </a:cxn>
              <a:cxn ang="0">
                <a:pos x="connsiteX1" y="connsiteY1"/>
              </a:cxn>
              <a:cxn ang="0">
                <a:pos x="connsiteX2" y="connsiteY2"/>
              </a:cxn>
            </a:cxnLst>
            <a:rect l="l" t="t" r="r" b="b"/>
            <a:pathLst>
              <a:path w="352337" h="805343">
                <a:moveTo>
                  <a:pt x="0" y="0"/>
                </a:moveTo>
                <a:lnTo>
                  <a:pt x="0" y="629174"/>
                </a:lnTo>
                <a:lnTo>
                  <a:pt x="352337" y="805343"/>
                </a:lnTo>
              </a:path>
            </a:pathLst>
          </a:custGeom>
          <a:ln w="63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69" name="Chart 68">
            <a:extLst>
              <a:ext uri="{FF2B5EF4-FFF2-40B4-BE49-F238E27FC236}">
                <a16:creationId xmlns:a16="http://schemas.microsoft.com/office/drawing/2014/main" id="{78C06051-52A7-A2FB-B116-60F92254298A}"/>
              </a:ext>
            </a:extLst>
          </p:cNvPr>
          <p:cNvGraphicFramePr/>
          <p:nvPr>
            <p:extLst>
              <p:ext uri="{D42A27DB-BD31-4B8C-83A1-F6EECF244321}">
                <p14:modId xmlns:p14="http://schemas.microsoft.com/office/powerpoint/2010/main" val="3458089837"/>
              </p:ext>
            </p:extLst>
          </p:nvPr>
        </p:nvGraphicFramePr>
        <p:xfrm>
          <a:off x="7397363" y="2242414"/>
          <a:ext cx="2796449" cy="307368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58426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C6C51FE0-B524-B1BC-48F0-51D9953A167B}"/>
              </a:ext>
            </a:extLst>
          </p:cNvPr>
          <p:cNvSpPr txBox="1"/>
          <p:nvPr/>
        </p:nvSpPr>
        <p:spPr>
          <a:xfrm>
            <a:off x="214479" y="1681980"/>
            <a:ext cx="5859096" cy="4108817"/>
          </a:xfrm>
          <a:prstGeom prst="rect">
            <a:avLst/>
          </a:prstGeom>
          <a:noFill/>
        </p:spPr>
        <p:txBody>
          <a:bodyPr wrap="square" numCol="1" spcCol="457200">
            <a:spAutoFit/>
          </a:bodyPr>
          <a:lstStyle/>
          <a:p>
            <a:pPr algn="just"/>
            <a:r>
              <a:rPr lang="en-US" sz="900" b="0" i="0" dirty="0">
                <a:solidFill>
                  <a:schemeClr val="bg1">
                    <a:lumMod val="25000"/>
                  </a:schemeClr>
                </a:solidFill>
                <a:effectLst/>
                <a:latin typeface="Montserrat" pitchFamily="2" charset="77"/>
                <a:ea typeface="Open Sans" panose="020B0606030504020204" pitchFamily="34" charset="0"/>
                <a:cs typeface="Open Sans" panose="020B0606030504020204" pitchFamily="34" charset="0"/>
              </a:rPr>
              <a:t>This Presentation contains or incorporates by reference "forward-looking statements" or "forward-looking information" within the meaning of applicable Canadian securities legislation. Such statements involve known and unknown risks, uncertainties and other factors which may cause the actual results, performance or achievements of the Company, to be materially different from any future results, expectations, performance or achievements expressed or implied by such forward-looking statements or information. Such statements can be identified by the use of words such as "may", "would", "could", "will", "intend", "expect", "believe", "plan", "anticipate", "estimate", "scheduled", "forecast", "predict" and other similar terminology, or state that certain actions, events or results "may", "could", "would", "might" or "will" be taken, occur or be achieved although not all forward-looking statements contain such identifying words. These statements reflect the Company's current expectations regarding future events, performance and results based on information currently available and speak only as of the date of this presentation. Specific statements contained in or incorporated by reference in this Presentation that constitute forward-looking statements or information include but are not limited to information concerning the Company’s investments, statements or information concerning the Company’s growth strategy and the Company’s future performance and business prospects and opportunities. These statements reflect management’s current assumptions and expectations and by their nature are subject to certain underlying assumptions, known and unknown risks and uncertainties and other factors which may cause actual results, performance or events to be materially different from those expressed or implied by such forward-looking statements.  These forward-looking statements are based on the beliefs of Empress' management, as well as on assumptions, which such management believes to be reasonable based on information currently available at the time such statements were made. However, there can be no assurance that the forward-looking statements will prove to be accurate. By their nature, forward-looking statements are based on assumptions and involve known and unknown risks, uncertainties and other factors that may cause </a:t>
            </a:r>
            <a:r>
              <a:rPr lang="en-US" sz="900" dirty="0">
                <a:solidFill>
                  <a:schemeClr val="bg1">
                    <a:lumMod val="25000"/>
                  </a:schemeClr>
                </a:solidFill>
                <a:latin typeface="Montserrat" pitchFamily="2" charset="77"/>
                <a:ea typeface="Open Sans" panose="020B0606030504020204" pitchFamily="34" charset="0"/>
                <a:cs typeface="Open Sans" panose="020B0606030504020204" pitchFamily="34" charset="0"/>
              </a:rPr>
              <a:t>the </a:t>
            </a:r>
            <a:r>
              <a:rPr lang="en-US" sz="900" b="0" i="0" dirty="0">
                <a:solidFill>
                  <a:schemeClr val="bg1">
                    <a:lumMod val="25000"/>
                  </a:schemeClr>
                </a:solidFill>
                <a:effectLst/>
                <a:latin typeface="Montserrat" pitchFamily="2" charset="77"/>
                <a:ea typeface="Open Sans" panose="020B0606030504020204" pitchFamily="34" charset="0"/>
                <a:cs typeface="Open Sans" panose="020B0606030504020204" pitchFamily="34" charset="0"/>
              </a:rPr>
              <a:t>actual results, performance, or achievements of Empress to be materially different from any future results, performance or achievements expressed or implied by the forward-looking statements. Forward-looking statements are subject to a variety of risks, uncertainties and other factors which could cause actual events </a:t>
            </a:r>
          </a:p>
        </p:txBody>
      </p:sp>
      <p:sp>
        <p:nvSpPr>
          <p:cNvPr id="27" name="TextBox 26">
            <a:extLst>
              <a:ext uri="{FF2B5EF4-FFF2-40B4-BE49-F238E27FC236}">
                <a16:creationId xmlns:a16="http://schemas.microsoft.com/office/drawing/2014/main" id="{8128C508-5461-D270-3483-43E8966DC7A1}"/>
              </a:ext>
            </a:extLst>
          </p:cNvPr>
          <p:cNvSpPr txBox="1"/>
          <p:nvPr/>
        </p:nvSpPr>
        <p:spPr>
          <a:xfrm>
            <a:off x="6118425" y="1681980"/>
            <a:ext cx="5859096" cy="3970318"/>
          </a:xfrm>
          <a:prstGeom prst="rect">
            <a:avLst/>
          </a:prstGeom>
          <a:noFill/>
        </p:spPr>
        <p:txBody>
          <a:bodyPr wrap="square" numCol="1" spcCol="457200">
            <a:spAutoFit/>
          </a:bodyPr>
          <a:lstStyle/>
          <a:p>
            <a:pPr algn="just"/>
            <a:r>
              <a:rPr lang="en-US" sz="900" b="0" i="0" dirty="0">
                <a:solidFill>
                  <a:schemeClr val="bg1">
                    <a:lumMod val="25000"/>
                  </a:schemeClr>
                </a:solidFill>
                <a:effectLst/>
                <a:latin typeface="Montserrat" pitchFamily="2" charset="77"/>
                <a:ea typeface="Open Sans" panose="020B0606030504020204" pitchFamily="34" charset="0"/>
                <a:cs typeface="Open Sans" panose="020B0606030504020204" pitchFamily="34" charset="0"/>
              </a:rPr>
              <a:t>or results to differ from those expressed or implied by the forward-looking statements. Forward-looking statements involve significant risks and uncertainties, should not be read as guarantees of future performance or results, and will not necessarily be accurate indicators of whether such results will be achieved. New risks may emerge from time to time and the importance of current factors may change from time to time and it is not possible for the Company to predict all such factors, changes in such factors and to assess in advance the impact of such factor on its business or the extent to which any factor, or combination of factors, may cause actual results to differ materially from those contained in any forward-looking statements.  Although the forward-looking statements contained in this presentation are based upon what management of the Company believes are reasonable assumptions, the Company cannot assure readers that actual results will be consistent with these forward-looking statements. The Company's actual results could differ materially from those anticipated in these forward-looking statements and those listed in the heading “</a:t>
            </a:r>
            <a:r>
              <a:rPr lang="en-US" sz="900" dirty="0">
                <a:solidFill>
                  <a:schemeClr val="bg1">
                    <a:lumMod val="25000"/>
                  </a:schemeClr>
                </a:solidFill>
                <a:latin typeface="Montserrat" pitchFamily="2" charset="77"/>
                <a:ea typeface="Open Sans" panose="020B0606030504020204" pitchFamily="34" charset="0"/>
                <a:cs typeface="Open Sans" panose="020B0606030504020204" pitchFamily="34" charset="0"/>
              </a:rPr>
              <a:t>Risk Factors”</a:t>
            </a:r>
            <a:r>
              <a:rPr lang="en-US" sz="900" b="0" i="0" dirty="0">
                <a:solidFill>
                  <a:schemeClr val="bg1">
                    <a:lumMod val="25000"/>
                  </a:schemeClr>
                </a:solidFill>
                <a:effectLst/>
                <a:latin typeface="Montserrat" pitchFamily="2" charset="77"/>
                <a:ea typeface="Open Sans" panose="020B0606030504020204" pitchFamily="34" charset="0"/>
                <a:cs typeface="Open Sans" panose="020B0606030504020204" pitchFamily="34" charset="0"/>
              </a:rPr>
              <a:t> in th</a:t>
            </a:r>
            <a:r>
              <a:rPr lang="en-US" sz="900" dirty="0">
                <a:solidFill>
                  <a:schemeClr val="bg1">
                    <a:lumMod val="25000"/>
                  </a:schemeClr>
                </a:solidFill>
                <a:latin typeface="Montserrat" pitchFamily="2" charset="77"/>
                <a:ea typeface="Open Sans" panose="020B0606030504020204" pitchFamily="34" charset="0"/>
                <a:cs typeface="Open Sans" panose="020B0606030504020204" pitchFamily="34" charset="0"/>
              </a:rPr>
              <a:t>e Company’s Annual Information Form for the year ended December 31, 2024, which is available under the Company’s SEDAR profile at www.sedarplus.ca.</a:t>
            </a:r>
            <a:r>
              <a:rPr lang="en-US" sz="900" b="0" i="0" dirty="0">
                <a:solidFill>
                  <a:schemeClr val="bg1">
                    <a:lumMod val="25000"/>
                  </a:schemeClr>
                </a:solidFill>
                <a:effectLst/>
                <a:latin typeface="Montserrat" pitchFamily="2" charset="77"/>
                <a:ea typeface="Open Sans" panose="020B0606030504020204" pitchFamily="34" charset="0"/>
                <a:cs typeface="Open Sans" panose="020B0606030504020204" pitchFamily="34" charset="0"/>
              </a:rPr>
              <a:t> Accordingly, readers should not place undue reliance on forward-looking information. These forward-looking statements are made as of the date of this Presentation and are expressly qualified in their entirety by this cautionary statement. Subject to applicable Canadian securities laws, the Company assumes no obligation to update or revise the forward-looking statements contained herein to reflect events or circumstances occurring after the date of this Presentation. Richard Mazur, P.Geo, a Qualified Person as defined by National Instrument 43-101 Standards of Disclosure for Mineral Projects and consultant to the Company, has read and approved all technical and scientific information contained in this Presentation. </a:t>
            </a:r>
            <a:r>
              <a:rPr lang="en-US" sz="900" dirty="0">
                <a:solidFill>
                  <a:schemeClr val="bg1">
                    <a:lumMod val="25000"/>
                  </a:schemeClr>
                </a:solidFill>
                <a:latin typeface="Montserrat" pitchFamily="2" charset="77"/>
                <a:ea typeface="Open Sans" panose="020B0606030504020204" pitchFamily="34" charset="0"/>
                <a:cs typeface="Open Sans" panose="020B0606030504020204" pitchFamily="34" charset="0"/>
              </a:rPr>
              <a:t>Viewers should note that t</a:t>
            </a:r>
            <a:r>
              <a:rPr lang="en-US" sz="900" b="0" i="0" dirty="0">
                <a:solidFill>
                  <a:schemeClr val="bg1">
                    <a:lumMod val="25000"/>
                  </a:schemeClr>
                </a:solidFill>
                <a:effectLst/>
                <a:latin typeface="Montserrat" pitchFamily="2" charset="77"/>
                <a:ea typeface="Open Sans" panose="020B0606030504020204" pitchFamily="34" charset="0"/>
                <a:cs typeface="Open Sans" panose="020B0606030504020204" pitchFamily="34" charset="0"/>
              </a:rPr>
              <a:t>he Company is dependent on the operators of the properties and their qualified persons to provide information to the Company or on publicly available information to prepare disclosure pertaining to properties and operations on the properties on which the Company hold interests and generally will have limited or no ability to independently verify such information.  Although the Company does not currently have any knowledge that such information may not be accurate, there can be no assurance that such third-party information is complete and accurate.</a:t>
            </a:r>
          </a:p>
        </p:txBody>
      </p:sp>
      <p:sp>
        <p:nvSpPr>
          <p:cNvPr id="2" name="Title 1">
            <a:extLst>
              <a:ext uri="{FF2B5EF4-FFF2-40B4-BE49-F238E27FC236}">
                <a16:creationId xmlns:a16="http://schemas.microsoft.com/office/drawing/2014/main" id="{BAB962F9-5452-BECD-32A9-1FD2CA9CCEB5}"/>
              </a:ext>
            </a:extLst>
          </p:cNvPr>
          <p:cNvSpPr txBox="1">
            <a:spLocks/>
          </p:cNvSpPr>
          <p:nvPr/>
        </p:nvSpPr>
        <p:spPr>
          <a:xfrm>
            <a:off x="187801" y="1056548"/>
            <a:ext cx="10327799" cy="584775"/>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dirty="0">
                <a:solidFill>
                  <a:srgbClr val="16365E"/>
                </a:solidFill>
                <a:latin typeface="Hanken Grotesk Black" pitchFamily="2" charset="77"/>
                <a:ea typeface="Hanken Grotesk Bold" pitchFamily="34" charset="-122"/>
                <a:cs typeface="Hanken Grotesk Bold" pitchFamily="34" charset="-120"/>
              </a:rPr>
              <a:t>Forward Looking Statements</a:t>
            </a:r>
          </a:p>
        </p:txBody>
      </p:sp>
      <p:sp>
        <p:nvSpPr>
          <p:cNvPr id="3" name="Subtitle 2">
            <a:extLst>
              <a:ext uri="{FF2B5EF4-FFF2-40B4-BE49-F238E27FC236}">
                <a16:creationId xmlns:a16="http://schemas.microsoft.com/office/drawing/2014/main" id="{D61E50D0-D043-E427-78A1-CC35D314881E}"/>
              </a:ext>
            </a:extLst>
          </p:cNvPr>
          <p:cNvSpPr txBox="1">
            <a:spLocks/>
          </p:cNvSpPr>
          <p:nvPr/>
        </p:nvSpPr>
        <p:spPr>
          <a:xfrm>
            <a:off x="214480" y="829762"/>
            <a:ext cx="3387248" cy="216982"/>
          </a:xfrm>
          <a:prstGeom prst="rect">
            <a:avLst/>
          </a:prstGeom>
        </p:spPr>
        <p:txBody>
          <a:bodyPr wrap="square">
            <a:spAutoFit/>
          </a:bodyPr>
          <a:lstStyle>
            <a:defPPr>
              <a:defRPr lang="en-US"/>
            </a:defPPr>
            <a:lvl1pPr indent="0">
              <a:lnSpc>
                <a:spcPct val="90000"/>
              </a:lnSpc>
              <a:spcBef>
                <a:spcPts val="1000"/>
              </a:spcBef>
              <a:buFont typeface="Arial" panose="020B0604020202020204" pitchFamily="34" charset="0"/>
              <a:buNone/>
              <a:defRPr sz="900" cap="all" spc="600">
                <a:solidFill>
                  <a:srgbClr val="6F6F6F"/>
                </a:solidFill>
                <a:latin typeface="Montserrat Medium" pitchFamily="2" charset="77"/>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CAUTIONARY NOTE</a:t>
            </a:r>
          </a:p>
        </p:txBody>
      </p:sp>
    </p:spTree>
    <p:extLst>
      <p:ext uri="{BB962C8B-B14F-4D97-AF65-F5344CB8AC3E}">
        <p14:creationId xmlns:p14="http://schemas.microsoft.com/office/powerpoint/2010/main" val="960810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0CD9A6C-301A-05FF-4CDC-717C67E3683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82511" y="2334813"/>
            <a:ext cx="3354489" cy="3294238"/>
          </a:xfrm>
          <a:prstGeom prst="rect">
            <a:avLst/>
          </a:prstGeom>
        </p:spPr>
      </p:pic>
      <p:pic>
        <p:nvPicPr>
          <p:cNvPr id="3" name="Graphic 2">
            <a:extLst>
              <a:ext uri="{FF2B5EF4-FFF2-40B4-BE49-F238E27FC236}">
                <a16:creationId xmlns:a16="http://schemas.microsoft.com/office/drawing/2014/main" id="{1D04BC5F-1203-B319-5F88-B6CE296F93D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64411" y="2334813"/>
            <a:ext cx="3354489" cy="3294238"/>
          </a:xfrm>
          <a:prstGeom prst="rect">
            <a:avLst/>
          </a:prstGeom>
        </p:spPr>
      </p:pic>
      <p:pic>
        <p:nvPicPr>
          <p:cNvPr id="6" name="Graphic 5">
            <a:extLst>
              <a:ext uri="{FF2B5EF4-FFF2-40B4-BE49-F238E27FC236}">
                <a16:creationId xmlns:a16="http://schemas.microsoft.com/office/drawing/2014/main" id="{38034E07-8902-B48E-F992-E4E5BEE4D07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354411" y="2395579"/>
            <a:ext cx="3354489" cy="3294238"/>
          </a:xfrm>
          <a:prstGeom prst="rect">
            <a:avLst/>
          </a:prstGeom>
        </p:spPr>
      </p:pic>
      <p:sp>
        <p:nvSpPr>
          <p:cNvPr id="46" name="TextBox 45">
            <a:extLst>
              <a:ext uri="{FF2B5EF4-FFF2-40B4-BE49-F238E27FC236}">
                <a16:creationId xmlns:a16="http://schemas.microsoft.com/office/drawing/2014/main" id="{22C5B5F8-3323-CBA6-04AC-A202957CBC42}"/>
              </a:ext>
            </a:extLst>
          </p:cNvPr>
          <p:cNvSpPr txBox="1"/>
          <p:nvPr/>
        </p:nvSpPr>
        <p:spPr>
          <a:xfrm>
            <a:off x="4603874" y="2833903"/>
            <a:ext cx="2987775" cy="1949252"/>
          </a:xfrm>
          <a:prstGeom prst="rect">
            <a:avLst/>
          </a:prstGeom>
          <a:noFill/>
        </p:spPr>
        <p:txBody>
          <a:bodyPr wrap="square" rtlCol="0">
            <a:spAutoFit/>
          </a:bodyPr>
          <a:lstStyle/>
          <a:p>
            <a:pPr>
              <a:lnSpc>
                <a:spcPct val="80000"/>
              </a:lnSpc>
              <a:spcAft>
                <a:spcPts val="1000"/>
              </a:spcAft>
            </a:pPr>
            <a:r>
              <a:rPr lang="en-CA" sz="2000" b="1" dirty="0">
                <a:solidFill>
                  <a:schemeClr val="bg1"/>
                </a:solidFill>
                <a:latin typeface="Hanken Grotesk ExtraBold" pitchFamily="2" charset="77"/>
              </a:rPr>
              <a:t>Strategic Deployment into New Transactions</a:t>
            </a:r>
          </a:p>
          <a:p>
            <a:pPr marL="171450" indent="-171450">
              <a:spcAft>
                <a:spcPts val="1000"/>
              </a:spcAft>
              <a:buBlip>
                <a:blip r:embed="rId8">
                  <a:extLst>
                    <a:ext uri="{96DAC541-7B7A-43D3-8B79-37D633B846F1}">
                      <asvg:svgBlip xmlns:asvg="http://schemas.microsoft.com/office/drawing/2016/SVG/main" r:embed="rId9"/>
                    </a:ext>
                  </a:extLst>
                </a:blip>
              </a:buBlip>
            </a:pPr>
            <a:r>
              <a:rPr lang="en-CA" sz="1200" dirty="0">
                <a:solidFill>
                  <a:schemeClr val="bg1"/>
                </a:solidFill>
                <a:latin typeface="Montserrat" pitchFamily="2" charset="77"/>
              </a:rPr>
              <a:t>Actively advancing a pipeline of advanced-stage, cash-generating deals</a:t>
            </a:r>
          </a:p>
          <a:p>
            <a:pPr marL="171450" indent="-171450">
              <a:spcAft>
                <a:spcPts val="1000"/>
              </a:spcAft>
              <a:buBlip>
                <a:blip r:embed="rId8">
                  <a:extLst>
                    <a:ext uri="{96DAC541-7B7A-43D3-8B79-37D633B846F1}">
                      <asvg:svgBlip xmlns:asvg="http://schemas.microsoft.com/office/drawing/2016/SVG/main" r:embed="rId9"/>
                    </a:ext>
                  </a:extLst>
                </a:blip>
              </a:buBlip>
            </a:pPr>
            <a:r>
              <a:rPr lang="en-CA" sz="1200" dirty="0">
                <a:solidFill>
                  <a:schemeClr val="bg1"/>
                </a:solidFill>
                <a:latin typeface="Montserrat" pitchFamily="2" charset="77"/>
              </a:rPr>
              <a:t>Capital allocation remains disciplined – focused on returns, and efficiency</a:t>
            </a:r>
          </a:p>
        </p:txBody>
      </p:sp>
      <p:sp>
        <p:nvSpPr>
          <p:cNvPr id="33" name="TextBox 32">
            <a:extLst>
              <a:ext uri="{FF2B5EF4-FFF2-40B4-BE49-F238E27FC236}">
                <a16:creationId xmlns:a16="http://schemas.microsoft.com/office/drawing/2014/main" id="{7E0F002C-1785-188D-4E5E-2D391376FB2A}"/>
              </a:ext>
            </a:extLst>
          </p:cNvPr>
          <p:cNvSpPr txBox="1"/>
          <p:nvPr/>
        </p:nvSpPr>
        <p:spPr>
          <a:xfrm>
            <a:off x="711494" y="2833903"/>
            <a:ext cx="2923621" cy="1949252"/>
          </a:xfrm>
          <a:prstGeom prst="rect">
            <a:avLst/>
          </a:prstGeom>
          <a:noFill/>
        </p:spPr>
        <p:txBody>
          <a:bodyPr wrap="square" rtlCol="0">
            <a:spAutoFit/>
          </a:bodyPr>
          <a:lstStyle/>
          <a:p>
            <a:pPr>
              <a:lnSpc>
                <a:spcPct val="80000"/>
              </a:lnSpc>
              <a:spcAft>
                <a:spcPts val="1000"/>
              </a:spcAft>
            </a:pPr>
            <a:r>
              <a:rPr lang="en-CA" sz="2000" b="1" dirty="0">
                <a:solidFill>
                  <a:schemeClr val="bg2"/>
                </a:solidFill>
                <a:latin typeface="Hanken Grotesk ExtraBold" pitchFamily="2" charset="77"/>
              </a:rPr>
              <a:t>Growing Cash Flow </a:t>
            </a:r>
            <a:br>
              <a:rPr lang="en-CA" sz="2000" b="1" dirty="0">
                <a:solidFill>
                  <a:schemeClr val="bg2"/>
                </a:solidFill>
                <a:latin typeface="Hanken Grotesk ExtraBold" pitchFamily="2" charset="77"/>
              </a:rPr>
            </a:br>
            <a:r>
              <a:rPr lang="en-CA" sz="2000" b="1" dirty="0">
                <a:solidFill>
                  <a:schemeClr val="bg2"/>
                </a:solidFill>
                <a:latin typeface="Hanken Grotesk ExtraBold" pitchFamily="2" charset="77"/>
              </a:rPr>
              <a:t>from Core Assets</a:t>
            </a:r>
          </a:p>
          <a:p>
            <a:pPr marL="171450" indent="-171450">
              <a:spcAft>
                <a:spcPts val="1000"/>
              </a:spcAft>
              <a:buBlip>
                <a:blip r:embed="rId8">
                  <a:extLst>
                    <a:ext uri="{96DAC541-7B7A-43D3-8B79-37D633B846F1}">
                      <asvg:svgBlip xmlns:asvg="http://schemas.microsoft.com/office/drawing/2016/SVG/main" r:embed="rId9"/>
                    </a:ext>
                  </a:extLst>
                </a:blip>
              </a:buBlip>
            </a:pPr>
            <a:r>
              <a:rPr lang="en-CA" sz="1200" dirty="0">
                <a:solidFill>
                  <a:schemeClr val="bg2"/>
                </a:solidFill>
                <a:latin typeface="Montserrat" pitchFamily="2" charset="77"/>
              </a:rPr>
              <a:t>Producing assets are delivering rising cash flow as portfolio yield scales</a:t>
            </a:r>
          </a:p>
          <a:p>
            <a:pPr marL="171450" indent="-171450">
              <a:spcAft>
                <a:spcPts val="1000"/>
              </a:spcAft>
              <a:buBlip>
                <a:blip r:embed="rId8">
                  <a:extLst>
                    <a:ext uri="{96DAC541-7B7A-43D3-8B79-37D633B846F1}">
                      <asvg:svgBlip xmlns:asvg="http://schemas.microsoft.com/office/drawing/2016/SVG/main" r:embed="rId9"/>
                    </a:ext>
                  </a:extLst>
                </a:blip>
              </a:buBlip>
            </a:pPr>
            <a:r>
              <a:rPr lang="en-CA" sz="1200" dirty="0">
                <a:solidFill>
                  <a:schemeClr val="bg2"/>
                </a:solidFill>
                <a:latin typeface="Montserrat" pitchFamily="2" charset="77"/>
              </a:rPr>
              <a:t>Operational leverage supports stable, recurring revenue and long-term value</a:t>
            </a:r>
          </a:p>
        </p:txBody>
      </p:sp>
      <p:grpSp>
        <p:nvGrpSpPr>
          <p:cNvPr id="21" name="Group 20">
            <a:extLst>
              <a:ext uri="{FF2B5EF4-FFF2-40B4-BE49-F238E27FC236}">
                <a16:creationId xmlns:a16="http://schemas.microsoft.com/office/drawing/2014/main" id="{C110BBE4-A1CF-1F2F-6736-EF09B98A98DA}"/>
              </a:ext>
            </a:extLst>
          </p:cNvPr>
          <p:cNvGrpSpPr/>
          <p:nvPr/>
        </p:nvGrpSpPr>
        <p:grpSpPr>
          <a:xfrm>
            <a:off x="327825" y="2064225"/>
            <a:ext cx="541176" cy="541176"/>
            <a:chOff x="578530" y="2064225"/>
            <a:chExt cx="541176" cy="541176"/>
          </a:xfrm>
        </p:grpSpPr>
        <p:sp>
          <p:nvSpPr>
            <p:cNvPr id="30" name="Oval 29">
              <a:extLst>
                <a:ext uri="{FF2B5EF4-FFF2-40B4-BE49-F238E27FC236}">
                  <a16:creationId xmlns:a16="http://schemas.microsoft.com/office/drawing/2014/main" id="{2F44CE67-C84E-D836-05F9-E5BA5A880559}"/>
                </a:ext>
              </a:extLst>
            </p:cNvPr>
            <p:cNvSpPr/>
            <p:nvPr/>
          </p:nvSpPr>
          <p:spPr>
            <a:xfrm>
              <a:off x="578530" y="2064225"/>
              <a:ext cx="541176" cy="541176"/>
            </a:xfrm>
            <a:prstGeom prst="ellipse">
              <a:avLst/>
            </a:prstGeom>
            <a:solidFill>
              <a:srgbClr val="16365E"/>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9" name="TextBox 38">
              <a:extLst>
                <a:ext uri="{FF2B5EF4-FFF2-40B4-BE49-F238E27FC236}">
                  <a16:creationId xmlns:a16="http://schemas.microsoft.com/office/drawing/2014/main" id="{27306F76-7C0A-85F6-3851-B17C9B0A0984}"/>
                </a:ext>
              </a:extLst>
            </p:cNvPr>
            <p:cNvSpPr txBox="1"/>
            <p:nvPr/>
          </p:nvSpPr>
          <p:spPr>
            <a:xfrm>
              <a:off x="729357" y="2185202"/>
              <a:ext cx="255198" cy="307777"/>
            </a:xfrm>
            <a:prstGeom prst="rect">
              <a:avLst/>
            </a:prstGeom>
            <a:noFill/>
          </p:spPr>
          <p:txBody>
            <a:bodyPr wrap="none" rtlCol="0">
              <a:spAutoFit/>
            </a:bodyPr>
            <a:lstStyle/>
            <a:p>
              <a:r>
                <a:rPr lang="en-US" sz="1400" b="1" dirty="0">
                  <a:solidFill>
                    <a:schemeClr val="bg2"/>
                  </a:solidFill>
                  <a:latin typeface="+mj-lt"/>
                </a:rPr>
                <a:t>1</a:t>
              </a:r>
            </a:p>
          </p:txBody>
        </p:sp>
      </p:grpSp>
      <p:grpSp>
        <p:nvGrpSpPr>
          <p:cNvPr id="22" name="Group 21">
            <a:extLst>
              <a:ext uri="{FF2B5EF4-FFF2-40B4-BE49-F238E27FC236}">
                <a16:creationId xmlns:a16="http://schemas.microsoft.com/office/drawing/2014/main" id="{EB833E62-2C02-1EA5-7432-CAC63C5CEC53}"/>
              </a:ext>
            </a:extLst>
          </p:cNvPr>
          <p:cNvGrpSpPr/>
          <p:nvPr/>
        </p:nvGrpSpPr>
        <p:grpSpPr>
          <a:xfrm>
            <a:off x="4089144" y="2064225"/>
            <a:ext cx="541176" cy="541176"/>
            <a:chOff x="4504708" y="2064225"/>
            <a:chExt cx="541176" cy="541176"/>
          </a:xfrm>
        </p:grpSpPr>
        <p:sp>
          <p:nvSpPr>
            <p:cNvPr id="31" name="Oval 30">
              <a:extLst>
                <a:ext uri="{FF2B5EF4-FFF2-40B4-BE49-F238E27FC236}">
                  <a16:creationId xmlns:a16="http://schemas.microsoft.com/office/drawing/2014/main" id="{7EABEFF5-84DB-BDD8-81F1-C5C52E930648}"/>
                </a:ext>
              </a:extLst>
            </p:cNvPr>
            <p:cNvSpPr/>
            <p:nvPr/>
          </p:nvSpPr>
          <p:spPr>
            <a:xfrm>
              <a:off x="4504708" y="2064225"/>
              <a:ext cx="541176" cy="541176"/>
            </a:xfrm>
            <a:prstGeom prst="ellipse">
              <a:avLst/>
            </a:prstGeom>
            <a:solidFill>
              <a:srgbClr val="818DA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CAAB73"/>
                </a:solidFill>
              </a:endParaRPr>
            </a:p>
          </p:txBody>
        </p:sp>
        <p:sp>
          <p:nvSpPr>
            <p:cNvPr id="40" name="TextBox 39">
              <a:extLst>
                <a:ext uri="{FF2B5EF4-FFF2-40B4-BE49-F238E27FC236}">
                  <a16:creationId xmlns:a16="http://schemas.microsoft.com/office/drawing/2014/main" id="{5B87863F-87FE-1DB3-9665-24717359216C}"/>
                </a:ext>
              </a:extLst>
            </p:cNvPr>
            <p:cNvSpPr txBox="1"/>
            <p:nvPr/>
          </p:nvSpPr>
          <p:spPr>
            <a:xfrm>
              <a:off x="4631498" y="2173377"/>
              <a:ext cx="290464" cy="307777"/>
            </a:xfrm>
            <a:prstGeom prst="rect">
              <a:avLst/>
            </a:prstGeom>
            <a:noFill/>
          </p:spPr>
          <p:txBody>
            <a:bodyPr wrap="none" rtlCol="0">
              <a:spAutoFit/>
            </a:bodyPr>
            <a:lstStyle/>
            <a:p>
              <a:r>
                <a:rPr lang="en-US" sz="1400" b="1" dirty="0">
                  <a:solidFill>
                    <a:schemeClr val="bg2"/>
                  </a:solidFill>
                  <a:latin typeface="+mj-lt"/>
                </a:rPr>
                <a:t>2</a:t>
              </a:r>
            </a:p>
          </p:txBody>
        </p:sp>
      </p:grpSp>
      <p:grpSp>
        <p:nvGrpSpPr>
          <p:cNvPr id="23" name="Group 22">
            <a:extLst>
              <a:ext uri="{FF2B5EF4-FFF2-40B4-BE49-F238E27FC236}">
                <a16:creationId xmlns:a16="http://schemas.microsoft.com/office/drawing/2014/main" id="{4A574D97-9E93-C813-BA34-A5B50DA37BB9}"/>
              </a:ext>
            </a:extLst>
          </p:cNvPr>
          <p:cNvGrpSpPr/>
          <p:nvPr/>
        </p:nvGrpSpPr>
        <p:grpSpPr>
          <a:xfrm>
            <a:off x="7893823" y="2064225"/>
            <a:ext cx="541176" cy="541176"/>
            <a:chOff x="8116406" y="2064225"/>
            <a:chExt cx="541176" cy="541176"/>
          </a:xfrm>
        </p:grpSpPr>
        <p:sp>
          <p:nvSpPr>
            <p:cNvPr id="32" name="Oval 31">
              <a:extLst>
                <a:ext uri="{FF2B5EF4-FFF2-40B4-BE49-F238E27FC236}">
                  <a16:creationId xmlns:a16="http://schemas.microsoft.com/office/drawing/2014/main" id="{21D14BC0-49F0-D819-97EB-22A4BF711882}"/>
                </a:ext>
              </a:extLst>
            </p:cNvPr>
            <p:cNvSpPr/>
            <p:nvPr/>
          </p:nvSpPr>
          <p:spPr>
            <a:xfrm>
              <a:off x="8116406" y="2064225"/>
              <a:ext cx="541176" cy="541176"/>
            </a:xfrm>
            <a:prstGeom prst="ellipse">
              <a:avLst/>
            </a:prstGeom>
            <a:solidFill>
              <a:srgbClr val="CAAB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1" name="TextBox 40">
              <a:extLst>
                <a:ext uri="{FF2B5EF4-FFF2-40B4-BE49-F238E27FC236}">
                  <a16:creationId xmlns:a16="http://schemas.microsoft.com/office/drawing/2014/main" id="{4B82668C-560B-DC82-D910-302A7A2B4EED}"/>
                </a:ext>
              </a:extLst>
            </p:cNvPr>
            <p:cNvSpPr txBox="1"/>
            <p:nvPr/>
          </p:nvSpPr>
          <p:spPr>
            <a:xfrm>
              <a:off x="8251560" y="2176919"/>
              <a:ext cx="290464" cy="307777"/>
            </a:xfrm>
            <a:prstGeom prst="rect">
              <a:avLst/>
            </a:prstGeom>
            <a:noFill/>
          </p:spPr>
          <p:txBody>
            <a:bodyPr wrap="none" rtlCol="0">
              <a:spAutoFit/>
            </a:bodyPr>
            <a:lstStyle/>
            <a:p>
              <a:r>
                <a:rPr lang="en-US" sz="1400" b="1" dirty="0">
                  <a:solidFill>
                    <a:schemeClr val="bg2"/>
                  </a:solidFill>
                  <a:latin typeface="+mj-lt"/>
                </a:rPr>
                <a:t>3</a:t>
              </a:r>
            </a:p>
          </p:txBody>
        </p:sp>
      </p:grpSp>
      <p:sp>
        <p:nvSpPr>
          <p:cNvPr id="49" name="TextBox 48">
            <a:extLst>
              <a:ext uri="{FF2B5EF4-FFF2-40B4-BE49-F238E27FC236}">
                <a16:creationId xmlns:a16="http://schemas.microsoft.com/office/drawing/2014/main" id="{DBFEDA60-F957-E6C2-2606-09D6226DEA7B}"/>
              </a:ext>
            </a:extLst>
          </p:cNvPr>
          <p:cNvSpPr txBox="1"/>
          <p:nvPr/>
        </p:nvSpPr>
        <p:spPr>
          <a:xfrm>
            <a:off x="8382244" y="2833903"/>
            <a:ext cx="3079656" cy="1949252"/>
          </a:xfrm>
          <a:prstGeom prst="rect">
            <a:avLst/>
          </a:prstGeom>
          <a:noFill/>
        </p:spPr>
        <p:txBody>
          <a:bodyPr wrap="square" rtlCol="0">
            <a:spAutoFit/>
          </a:bodyPr>
          <a:lstStyle/>
          <a:p>
            <a:pPr>
              <a:lnSpc>
                <a:spcPct val="80000"/>
              </a:lnSpc>
              <a:spcAft>
                <a:spcPts val="1000"/>
              </a:spcAft>
            </a:pPr>
            <a:r>
              <a:rPr lang="en-CA" sz="2000" b="1" dirty="0">
                <a:solidFill>
                  <a:schemeClr val="bg1"/>
                </a:solidFill>
                <a:latin typeface="Hanken Grotesk ExtraBold" pitchFamily="2" charset="77"/>
              </a:rPr>
              <a:t>Cashflow Optimization   for Strategic Allocation</a:t>
            </a:r>
          </a:p>
          <a:p>
            <a:pPr marL="171450" indent="-171450">
              <a:spcAft>
                <a:spcPts val="1000"/>
              </a:spcAft>
              <a:buBlip>
                <a:blip r:embed="rId10">
                  <a:extLst>
                    <a:ext uri="{96DAC541-7B7A-43D3-8B79-37D633B846F1}">
                      <asvg:svgBlip xmlns:asvg="http://schemas.microsoft.com/office/drawing/2016/SVG/main" r:embed="rId11"/>
                    </a:ext>
                  </a:extLst>
                </a:blip>
              </a:buBlip>
            </a:pPr>
            <a:r>
              <a:rPr lang="en-CA" sz="1200" dirty="0">
                <a:solidFill>
                  <a:schemeClr val="bg1"/>
                </a:solidFill>
                <a:latin typeface="Montserrat" pitchFamily="2" charset="77"/>
              </a:rPr>
              <a:t>As recurring revenue grows, anticipate market recognition </a:t>
            </a:r>
            <a:br>
              <a:rPr lang="en-CA" sz="1200" dirty="0">
                <a:solidFill>
                  <a:schemeClr val="bg1"/>
                </a:solidFill>
                <a:latin typeface="Montserrat" pitchFamily="2" charset="77"/>
              </a:rPr>
            </a:br>
            <a:r>
              <a:rPr lang="en-CA" sz="1200" dirty="0">
                <a:solidFill>
                  <a:schemeClr val="bg1"/>
                </a:solidFill>
                <a:latin typeface="Montserrat" pitchFamily="2" charset="77"/>
              </a:rPr>
              <a:t>and valuation uplift</a:t>
            </a:r>
          </a:p>
          <a:p>
            <a:pPr marL="171450" indent="-171450">
              <a:spcAft>
                <a:spcPts val="1000"/>
              </a:spcAft>
              <a:buBlip>
                <a:blip r:embed="rId10">
                  <a:extLst>
                    <a:ext uri="{96DAC541-7B7A-43D3-8B79-37D633B846F1}">
                      <asvg:svgBlip xmlns:asvg="http://schemas.microsoft.com/office/drawing/2016/SVG/main" r:embed="rId11"/>
                    </a:ext>
                  </a:extLst>
                </a:blip>
              </a:buBlip>
            </a:pPr>
            <a:r>
              <a:rPr lang="en-CA" sz="1200" dirty="0">
                <a:solidFill>
                  <a:schemeClr val="bg1"/>
                </a:solidFill>
                <a:latin typeface="Montserrat" pitchFamily="2" charset="77"/>
              </a:rPr>
              <a:t>Rising gold and silver prices </a:t>
            </a:r>
            <a:br>
              <a:rPr lang="en-CA" sz="1200" dirty="0">
                <a:solidFill>
                  <a:schemeClr val="bg1"/>
                </a:solidFill>
                <a:latin typeface="Montserrat" pitchFamily="2" charset="77"/>
              </a:rPr>
            </a:br>
            <a:r>
              <a:rPr lang="en-CA" sz="1200" dirty="0">
                <a:solidFill>
                  <a:schemeClr val="bg1"/>
                </a:solidFill>
                <a:latin typeface="Montserrat" pitchFamily="2" charset="77"/>
              </a:rPr>
              <a:t>further enhance upside across </a:t>
            </a:r>
            <a:br>
              <a:rPr lang="en-CA" sz="1200" dirty="0">
                <a:solidFill>
                  <a:schemeClr val="bg1"/>
                </a:solidFill>
                <a:latin typeface="Montserrat" pitchFamily="2" charset="77"/>
              </a:rPr>
            </a:br>
            <a:r>
              <a:rPr lang="en-CA" sz="1200" dirty="0">
                <a:solidFill>
                  <a:schemeClr val="bg1"/>
                </a:solidFill>
                <a:latin typeface="Montserrat" pitchFamily="2" charset="77"/>
              </a:rPr>
              <a:t>the portfolio</a:t>
            </a:r>
          </a:p>
        </p:txBody>
      </p:sp>
      <p:pic>
        <p:nvPicPr>
          <p:cNvPr id="51" name="Picture 50" descr="A white circle with a black background&#10;&#10;AI-generated content may be incorrect.">
            <a:extLst>
              <a:ext uri="{FF2B5EF4-FFF2-40B4-BE49-F238E27FC236}">
                <a16:creationId xmlns:a16="http://schemas.microsoft.com/office/drawing/2014/main" id="{DE392464-9BC5-1DEB-1619-F493CBA64EE1}"/>
              </a:ext>
            </a:extLst>
          </p:cNvPr>
          <p:cNvPicPr>
            <a:picLocks noChangeAspect="1"/>
          </p:cNvPicPr>
          <p:nvPr/>
        </p:nvPicPr>
        <p:blipFill>
          <a:blip r:embed="rId12"/>
          <a:stretch>
            <a:fillRect/>
          </a:stretch>
        </p:blipFill>
        <p:spPr>
          <a:xfrm>
            <a:off x="214480" y="5140733"/>
            <a:ext cx="1545129" cy="1321438"/>
          </a:xfrm>
          <a:prstGeom prst="rect">
            <a:avLst/>
          </a:prstGeom>
        </p:spPr>
      </p:pic>
      <p:sp>
        <p:nvSpPr>
          <p:cNvPr id="4" name="Title 1">
            <a:extLst>
              <a:ext uri="{FF2B5EF4-FFF2-40B4-BE49-F238E27FC236}">
                <a16:creationId xmlns:a16="http://schemas.microsoft.com/office/drawing/2014/main" id="{87BE701D-59F3-8989-6302-3B3A5A4A8770}"/>
              </a:ext>
            </a:extLst>
          </p:cNvPr>
          <p:cNvSpPr txBox="1">
            <a:spLocks/>
          </p:cNvSpPr>
          <p:nvPr/>
        </p:nvSpPr>
        <p:spPr>
          <a:xfrm>
            <a:off x="187802" y="1056548"/>
            <a:ext cx="5467648" cy="50231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16365E"/>
                </a:solidFill>
                <a:latin typeface="Hanken Grotesk Black" pitchFamily="2" charset="77"/>
                <a:ea typeface="Hanken Grotesk Bold" pitchFamily="34" charset="-122"/>
                <a:cs typeface="Hanken Grotesk Bold" pitchFamily="34" charset="-120"/>
              </a:rPr>
              <a:t>Near-Term Catalysts</a:t>
            </a:r>
          </a:p>
        </p:txBody>
      </p:sp>
      <p:sp>
        <p:nvSpPr>
          <p:cNvPr id="5" name="Subtitle 2">
            <a:extLst>
              <a:ext uri="{FF2B5EF4-FFF2-40B4-BE49-F238E27FC236}">
                <a16:creationId xmlns:a16="http://schemas.microsoft.com/office/drawing/2014/main" id="{D638ACE9-F9BD-FD2F-EB22-E7D641BA82CC}"/>
              </a:ext>
            </a:extLst>
          </p:cNvPr>
          <p:cNvSpPr txBox="1">
            <a:spLocks/>
          </p:cNvSpPr>
          <p:nvPr/>
        </p:nvSpPr>
        <p:spPr>
          <a:xfrm>
            <a:off x="214479" y="829762"/>
            <a:ext cx="9598031" cy="216982"/>
          </a:xfrm>
          <a:prstGeom prst="rect">
            <a:avLst/>
          </a:prstGeom>
        </p:spPr>
        <p:txBody>
          <a:bodyPr wrap="square">
            <a:spAutoFit/>
          </a:bodyPr>
          <a:lstStyle>
            <a:defPPr>
              <a:defRPr lang="en-US"/>
            </a:defPPr>
            <a:lvl1pPr indent="0">
              <a:lnSpc>
                <a:spcPct val="90000"/>
              </a:lnSpc>
              <a:spcBef>
                <a:spcPts val="1000"/>
              </a:spcBef>
              <a:buFont typeface="Arial" panose="020B0604020202020204" pitchFamily="34" charset="0"/>
              <a:buNone/>
              <a:defRPr sz="900" cap="all" spc="600">
                <a:solidFill>
                  <a:srgbClr val="6F6F6F"/>
                </a:solidFill>
                <a:latin typeface="Montserrat Medium" pitchFamily="2" charset="77"/>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Poised to Accelerate Gold &amp; Silver Revenue Growth</a:t>
            </a:r>
          </a:p>
        </p:txBody>
      </p:sp>
      <p:pic>
        <p:nvPicPr>
          <p:cNvPr id="2" name="Graphic 1">
            <a:extLst>
              <a:ext uri="{FF2B5EF4-FFF2-40B4-BE49-F238E27FC236}">
                <a16:creationId xmlns:a16="http://schemas.microsoft.com/office/drawing/2014/main" id="{F359F3E6-C4A7-57A1-690B-0C5ADCA66E6E}"/>
              </a:ext>
            </a:extLst>
          </p:cNvPr>
          <p:cNvPicPr>
            <a:picLocks noChangeAspect="1"/>
          </p:cNvPicPr>
          <p:nvPr/>
        </p:nvPicPr>
        <p:blipFill>
          <a:blip r:embed="rId13">
            <a:extLst>
              <a:ext uri="{96DAC541-7B7A-43D3-8B79-37D633B846F1}">
                <asvg:svgBlip xmlns:asvg="http://schemas.microsoft.com/office/drawing/2016/SVG/main" r:embed="rId14"/>
              </a:ext>
            </a:extLst>
          </a:blip>
          <a:srcRect r="22860" b="23347"/>
          <a:stretch>
            <a:fillRect/>
          </a:stretch>
        </p:blipFill>
        <p:spPr>
          <a:xfrm>
            <a:off x="2817658" y="3627670"/>
            <a:ext cx="1119342" cy="2001381"/>
          </a:xfrm>
          <a:prstGeom prst="rect">
            <a:avLst/>
          </a:prstGeom>
        </p:spPr>
      </p:pic>
      <p:pic>
        <p:nvPicPr>
          <p:cNvPr id="10" name="Graphic 9">
            <a:extLst>
              <a:ext uri="{FF2B5EF4-FFF2-40B4-BE49-F238E27FC236}">
                <a16:creationId xmlns:a16="http://schemas.microsoft.com/office/drawing/2014/main" id="{9D7AC23F-8000-7CCB-7256-A316F3C42925}"/>
              </a:ext>
            </a:extLst>
          </p:cNvPr>
          <p:cNvPicPr>
            <a:picLocks noChangeAspect="1"/>
          </p:cNvPicPr>
          <p:nvPr/>
        </p:nvPicPr>
        <p:blipFill>
          <a:blip r:embed="rId15">
            <a:lum bright="100000"/>
            <a:extLst>
              <a:ext uri="{96DAC541-7B7A-43D3-8B79-37D633B846F1}">
                <asvg:svgBlip xmlns:asvg="http://schemas.microsoft.com/office/drawing/2016/SVG/main" r:embed="rId16"/>
              </a:ext>
            </a:extLst>
          </a:blip>
          <a:srcRect r="22860" b="23347"/>
          <a:stretch>
            <a:fillRect/>
          </a:stretch>
        </p:blipFill>
        <p:spPr>
          <a:xfrm>
            <a:off x="10399558" y="3627670"/>
            <a:ext cx="1119342" cy="2001381"/>
          </a:xfrm>
          <a:prstGeom prst="rect">
            <a:avLst/>
          </a:prstGeom>
        </p:spPr>
      </p:pic>
      <p:pic>
        <p:nvPicPr>
          <p:cNvPr id="11" name="Graphic 10">
            <a:extLst>
              <a:ext uri="{FF2B5EF4-FFF2-40B4-BE49-F238E27FC236}">
                <a16:creationId xmlns:a16="http://schemas.microsoft.com/office/drawing/2014/main" id="{79BA2058-C5F4-9FE3-655B-42B33473260D}"/>
              </a:ext>
            </a:extLst>
          </p:cNvPr>
          <p:cNvPicPr>
            <a:picLocks noChangeAspect="1"/>
          </p:cNvPicPr>
          <p:nvPr/>
        </p:nvPicPr>
        <p:blipFill>
          <a:blip r:embed="rId15">
            <a:lum bright="100000"/>
            <a:extLst>
              <a:ext uri="{96DAC541-7B7A-43D3-8B79-37D633B846F1}">
                <asvg:svgBlip xmlns:asvg="http://schemas.microsoft.com/office/drawing/2016/SVG/main" r:embed="rId16"/>
              </a:ext>
            </a:extLst>
          </a:blip>
          <a:srcRect r="22860" b="23347"/>
          <a:stretch>
            <a:fillRect/>
          </a:stretch>
        </p:blipFill>
        <p:spPr>
          <a:xfrm>
            <a:off x="6589558" y="3627670"/>
            <a:ext cx="1119342" cy="2001381"/>
          </a:xfrm>
          <a:prstGeom prst="rect">
            <a:avLst/>
          </a:prstGeom>
        </p:spPr>
      </p:pic>
      <p:sp>
        <p:nvSpPr>
          <p:cNvPr id="14" name="Rectangle 13">
            <a:extLst>
              <a:ext uri="{FF2B5EF4-FFF2-40B4-BE49-F238E27FC236}">
                <a16:creationId xmlns:a16="http://schemas.microsoft.com/office/drawing/2014/main" id="{B3B30BCC-5F6F-A560-D388-73F70E06D9FD}"/>
              </a:ext>
            </a:extLst>
          </p:cNvPr>
          <p:cNvSpPr/>
          <p:nvPr/>
        </p:nvSpPr>
        <p:spPr>
          <a:xfrm>
            <a:off x="764864" y="-770732"/>
            <a:ext cx="463388" cy="463388"/>
          </a:xfrm>
          <a:prstGeom prst="rect">
            <a:avLst/>
          </a:prstGeom>
          <a:solidFill>
            <a:srgbClr val="E6C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6BF1ABD-B737-C217-2F66-8D979337CF8C}"/>
              </a:ext>
            </a:extLst>
          </p:cNvPr>
          <p:cNvSpPr txBox="1"/>
          <p:nvPr/>
        </p:nvSpPr>
        <p:spPr>
          <a:xfrm>
            <a:off x="1968244" y="-1916265"/>
            <a:ext cx="3484626" cy="1525546"/>
          </a:xfrm>
          <a:prstGeom prst="rect">
            <a:avLst/>
          </a:prstGeom>
          <a:noFill/>
        </p:spPr>
        <p:txBody>
          <a:bodyPr wrap="square" lIns="90000" rtlCol="0">
            <a:spAutoFit/>
          </a:bodyPr>
          <a:lstStyle/>
          <a:p>
            <a:pPr>
              <a:lnSpc>
                <a:spcPct val="80000"/>
              </a:lnSpc>
              <a:spcAft>
                <a:spcPts val="1000"/>
              </a:spcAft>
            </a:pPr>
            <a:r>
              <a:rPr lang="en-MY" b="1" dirty="0">
                <a:solidFill>
                  <a:srgbClr val="E6C07A"/>
                </a:solidFill>
                <a:latin typeface="Hanken Grotesk ExtraBold" pitchFamily="2" charset="77"/>
                <a:ea typeface="Open Sans" panose="020B0606030504020204" pitchFamily="34" charset="0"/>
                <a:cs typeface="Open Sans" panose="020B0606030504020204" pitchFamily="34" charset="0"/>
              </a:rPr>
              <a:t>Enduring Safe Haven </a:t>
            </a:r>
            <a:br>
              <a:rPr lang="en-MY" b="1" dirty="0">
                <a:solidFill>
                  <a:srgbClr val="E6C07A"/>
                </a:solidFill>
                <a:latin typeface="Hanken Grotesk ExtraBold" pitchFamily="2" charset="77"/>
                <a:ea typeface="Open Sans" panose="020B0606030504020204" pitchFamily="34" charset="0"/>
                <a:cs typeface="Open Sans" panose="020B0606030504020204" pitchFamily="34" charset="0"/>
              </a:rPr>
            </a:br>
            <a:r>
              <a:rPr lang="en-MY" b="1" dirty="0">
                <a:solidFill>
                  <a:srgbClr val="E6C07A"/>
                </a:solidFill>
                <a:latin typeface="Hanken Grotesk ExtraBold" pitchFamily="2" charset="77"/>
                <a:ea typeface="Open Sans" panose="020B0606030504020204" pitchFamily="34" charset="0"/>
                <a:cs typeface="Open Sans" panose="020B0606030504020204" pitchFamily="34" charset="0"/>
              </a:rPr>
              <a:t>in Global Uncertainty</a:t>
            </a:r>
          </a:p>
          <a:p>
            <a:pPr>
              <a:spcAft>
                <a:spcPts val="1000"/>
              </a:spcAft>
            </a:pPr>
            <a:r>
              <a:rPr lang="en-CA" sz="1400" dirty="0">
                <a:solidFill>
                  <a:schemeClr val="bg1"/>
                </a:solidFill>
                <a:latin typeface="Montserrat" pitchFamily="2" charset="77"/>
              </a:rPr>
              <a:t>Gold and silver thrive in times of geopolitical and economic stress – offering investors lasting stability </a:t>
            </a:r>
            <a:br>
              <a:rPr lang="en-CA" sz="1400" dirty="0">
                <a:solidFill>
                  <a:schemeClr val="bg1"/>
                </a:solidFill>
                <a:latin typeface="Montserrat" pitchFamily="2" charset="77"/>
              </a:rPr>
            </a:br>
            <a:r>
              <a:rPr lang="en-CA" sz="1400" dirty="0">
                <a:solidFill>
                  <a:schemeClr val="bg1"/>
                </a:solidFill>
                <a:latin typeface="Montserrat" pitchFamily="2" charset="77"/>
              </a:rPr>
              <a:t>and security</a:t>
            </a:r>
          </a:p>
        </p:txBody>
      </p:sp>
      <p:sp>
        <p:nvSpPr>
          <p:cNvPr id="16" name="Rounded Rectangle 19">
            <a:extLst>
              <a:ext uri="{FF2B5EF4-FFF2-40B4-BE49-F238E27FC236}">
                <a16:creationId xmlns:a16="http://schemas.microsoft.com/office/drawing/2014/main" id="{13F05770-6F20-180C-FBD8-2BF5CCACF84D}"/>
              </a:ext>
            </a:extLst>
          </p:cNvPr>
          <p:cNvSpPr/>
          <p:nvPr/>
        </p:nvSpPr>
        <p:spPr>
          <a:xfrm>
            <a:off x="289728" y="-1455298"/>
            <a:ext cx="1010732" cy="374573"/>
          </a:xfrm>
          <a:prstGeom prst="roundRect">
            <a:avLst>
              <a:gd name="adj" fmla="val 27969"/>
            </a:avLst>
          </a:prstGeom>
          <a:gradFill>
            <a:gsLst>
              <a:gs pos="0">
                <a:srgbClr val="BA974F"/>
              </a:gs>
              <a:gs pos="50000">
                <a:srgbClr val="E6C07A"/>
              </a:gs>
              <a:gs pos="100000">
                <a:srgbClr val="675535"/>
              </a:gs>
            </a:gsLst>
            <a:lin ang="2700000" scaled="0"/>
          </a:gradFill>
          <a:ln>
            <a:solidFill>
              <a:srgbClr val="CAAB7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b="1" dirty="0">
                <a:solidFill>
                  <a:srgbClr val="0C2549"/>
                </a:solidFill>
                <a:latin typeface="Montserrat" pitchFamily="2" charset="77"/>
                <a:ea typeface="Open Sans" panose="020B0606030504020204" pitchFamily="34" charset="0"/>
                <a:cs typeface="Open Sans" panose="020B0606030504020204" pitchFamily="34" charset="0"/>
              </a:rPr>
              <a:t>+418%</a:t>
            </a:r>
          </a:p>
        </p:txBody>
      </p:sp>
      <p:sp>
        <p:nvSpPr>
          <p:cNvPr id="17" name="Rectangle 16">
            <a:extLst>
              <a:ext uri="{FF2B5EF4-FFF2-40B4-BE49-F238E27FC236}">
                <a16:creationId xmlns:a16="http://schemas.microsoft.com/office/drawing/2014/main" id="{F6129DF5-FD64-10C1-8B6A-9AB76CD93825}"/>
              </a:ext>
            </a:extLst>
          </p:cNvPr>
          <p:cNvSpPr/>
          <p:nvPr/>
        </p:nvSpPr>
        <p:spPr>
          <a:xfrm>
            <a:off x="158077" y="-770732"/>
            <a:ext cx="463388" cy="463388"/>
          </a:xfrm>
          <a:prstGeom prst="rect">
            <a:avLst/>
          </a:prstGeom>
          <a:solidFill>
            <a:srgbClr val="BA97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02C71D-FDB0-62A1-A70C-E383F88A2FEE}"/>
              </a:ext>
            </a:extLst>
          </p:cNvPr>
          <p:cNvSpPr/>
          <p:nvPr/>
        </p:nvSpPr>
        <p:spPr>
          <a:xfrm>
            <a:off x="-448709" y="-770732"/>
            <a:ext cx="463388" cy="463388"/>
          </a:xfrm>
          <a:prstGeom prst="rect">
            <a:avLst/>
          </a:prstGeom>
          <a:solidFill>
            <a:srgbClr val="707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6401FE8-11D4-4933-9CD4-05C2DE872A86}"/>
              </a:ext>
            </a:extLst>
          </p:cNvPr>
          <p:cNvSpPr/>
          <p:nvPr/>
        </p:nvSpPr>
        <p:spPr>
          <a:xfrm>
            <a:off x="-1055495" y="-770732"/>
            <a:ext cx="463388" cy="463388"/>
          </a:xfrm>
          <a:prstGeom prst="rect">
            <a:avLst/>
          </a:prstGeom>
          <a:solidFill>
            <a:srgbClr val="0C2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1572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44BCB-431B-8795-982D-A84C8B69175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A9A208E-1CEE-8D47-FAC5-205F9A780082}"/>
              </a:ext>
            </a:extLst>
          </p:cNvPr>
          <p:cNvSpPr txBox="1">
            <a:spLocks/>
          </p:cNvSpPr>
          <p:nvPr/>
        </p:nvSpPr>
        <p:spPr>
          <a:xfrm>
            <a:off x="586812" y="1372993"/>
            <a:ext cx="10327799" cy="50231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chemeClr val="bg1"/>
                </a:solidFill>
                <a:latin typeface="Hanken Grotesk Black" pitchFamily="2" charset="77"/>
                <a:ea typeface="Hanken Grotesk Bold" pitchFamily="34" charset="-122"/>
                <a:cs typeface="Hanken Grotesk Bold" pitchFamily="34" charset="-120"/>
              </a:rPr>
              <a:t>Why Invest Now?</a:t>
            </a:r>
          </a:p>
        </p:txBody>
      </p:sp>
      <p:sp>
        <p:nvSpPr>
          <p:cNvPr id="6" name="Subtitle 2">
            <a:extLst>
              <a:ext uri="{FF2B5EF4-FFF2-40B4-BE49-F238E27FC236}">
                <a16:creationId xmlns:a16="http://schemas.microsoft.com/office/drawing/2014/main" id="{B70E8CA3-F6C3-67BD-AE7B-8891DB4DD617}"/>
              </a:ext>
            </a:extLst>
          </p:cNvPr>
          <p:cNvSpPr txBox="1">
            <a:spLocks/>
          </p:cNvSpPr>
          <p:nvPr/>
        </p:nvSpPr>
        <p:spPr>
          <a:xfrm>
            <a:off x="613491" y="1146207"/>
            <a:ext cx="3387248" cy="2169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900" spc="600" dirty="0">
                <a:solidFill>
                  <a:schemeClr val="bg1"/>
                </a:solidFill>
                <a:latin typeface="Montserrat" pitchFamily="2" charset="77"/>
                <a:ea typeface="Open Sans" panose="020B0606030504020204" pitchFamily="34" charset="0"/>
                <a:cs typeface="Open Sans" panose="020B0606030504020204" pitchFamily="34" charset="0"/>
              </a:rPr>
              <a:t>EMPRESS ROYALTY</a:t>
            </a:r>
          </a:p>
        </p:txBody>
      </p:sp>
      <p:pic>
        <p:nvPicPr>
          <p:cNvPr id="7" name="Picture 6" descr="A gold cylinder on a black background&#10;&#10;AI-generated content may be incorrect.">
            <a:extLst>
              <a:ext uri="{FF2B5EF4-FFF2-40B4-BE49-F238E27FC236}">
                <a16:creationId xmlns:a16="http://schemas.microsoft.com/office/drawing/2014/main" id="{55B239DC-3F11-BC5A-F33E-22C87C7E8F1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2050" y="-2384116"/>
            <a:ext cx="1127857" cy="1122218"/>
          </a:xfrm>
          <a:prstGeom prst="rect">
            <a:avLst/>
          </a:prstGeom>
        </p:spPr>
      </p:pic>
      <p:pic>
        <p:nvPicPr>
          <p:cNvPr id="10" name="Picture 9" descr="A gold object on a black background&#10;&#10;AI-generated content may be incorrect.">
            <a:extLst>
              <a:ext uri="{FF2B5EF4-FFF2-40B4-BE49-F238E27FC236}">
                <a16:creationId xmlns:a16="http://schemas.microsoft.com/office/drawing/2014/main" id="{8A7BB90B-106E-5283-DC59-6C7E1CAC9DF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55067" y="-2384116"/>
            <a:ext cx="1127857" cy="1122218"/>
          </a:xfrm>
          <a:prstGeom prst="rect">
            <a:avLst/>
          </a:prstGeom>
        </p:spPr>
      </p:pic>
      <p:pic>
        <p:nvPicPr>
          <p:cNvPr id="11" name="Picture 10" descr="A gold circle with a black background&#10;&#10;AI-generated content may be incorrect.">
            <a:extLst>
              <a:ext uri="{FF2B5EF4-FFF2-40B4-BE49-F238E27FC236}">
                <a16:creationId xmlns:a16="http://schemas.microsoft.com/office/drawing/2014/main" id="{C23F60D7-7660-FCE7-DA38-ECEB07212F8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48084" y="-2384116"/>
            <a:ext cx="1127857" cy="1122218"/>
          </a:xfrm>
          <a:prstGeom prst="rect">
            <a:avLst/>
          </a:prstGeom>
        </p:spPr>
      </p:pic>
      <p:pic>
        <p:nvPicPr>
          <p:cNvPr id="12" name="Picture 11" descr="A gold curved object on a black background&#10;&#10;AI-generated content may be incorrect.">
            <a:extLst>
              <a:ext uri="{FF2B5EF4-FFF2-40B4-BE49-F238E27FC236}">
                <a16:creationId xmlns:a16="http://schemas.microsoft.com/office/drawing/2014/main" id="{9082F1B5-4FCC-0FA0-AD9B-8A510F077A1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41101" y="-2384116"/>
            <a:ext cx="1127857" cy="1122218"/>
          </a:xfrm>
          <a:prstGeom prst="rect">
            <a:avLst/>
          </a:prstGeom>
        </p:spPr>
      </p:pic>
      <p:pic>
        <p:nvPicPr>
          <p:cNvPr id="13" name="Picture 12" descr="A gold curved object on a black background&#10;&#10;AI-generated content may be incorrect.">
            <a:extLst>
              <a:ext uri="{FF2B5EF4-FFF2-40B4-BE49-F238E27FC236}">
                <a16:creationId xmlns:a16="http://schemas.microsoft.com/office/drawing/2014/main" id="{D9AB59BC-55DC-3AF8-0270-844F3265023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034117" y="-2384116"/>
            <a:ext cx="1127857" cy="1122218"/>
          </a:xfrm>
          <a:prstGeom prst="rect">
            <a:avLst/>
          </a:prstGeom>
        </p:spPr>
      </p:pic>
      <p:pic>
        <p:nvPicPr>
          <p:cNvPr id="18" name="Picture 17" descr="A white cylinder on a black background&#10;&#10;AI-generated content may be incorrect.">
            <a:extLst>
              <a:ext uri="{FF2B5EF4-FFF2-40B4-BE49-F238E27FC236}">
                <a16:creationId xmlns:a16="http://schemas.microsoft.com/office/drawing/2014/main" id="{EA2E3814-5B0C-F7EC-2CB8-303D9959242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2050" y="-1377930"/>
            <a:ext cx="1127860" cy="1122218"/>
          </a:xfrm>
          <a:prstGeom prst="rect">
            <a:avLst/>
          </a:prstGeom>
        </p:spPr>
      </p:pic>
      <p:pic>
        <p:nvPicPr>
          <p:cNvPr id="19" name="Picture 18" descr="A white object on a black background&#10;&#10;AI-generated content may be incorrect.">
            <a:extLst>
              <a:ext uri="{FF2B5EF4-FFF2-40B4-BE49-F238E27FC236}">
                <a16:creationId xmlns:a16="http://schemas.microsoft.com/office/drawing/2014/main" id="{04545FC5-74BC-7470-FAC0-4E56504C504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655066" y="-1377930"/>
            <a:ext cx="1127860" cy="1122218"/>
          </a:xfrm>
          <a:prstGeom prst="rect">
            <a:avLst/>
          </a:prstGeom>
        </p:spPr>
      </p:pic>
      <p:pic>
        <p:nvPicPr>
          <p:cNvPr id="20" name="Picture 19" descr="A silver circle with a black background&#10;&#10;AI-generated content may be incorrect.">
            <a:extLst>
              <a:ext uri="{FF2B5EF4-FFF2-40B4-BE49-F238E27FC236}">
                <a16:creationId xmlns:a16="http://schemas.microsoft.com/office/drawing/2014/main" id="{51F2F6C3-DCB8-F796-3443-C91A58489FD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448082" y="-1377930"/>
            <a:ext cx="1127860" cy="1122218"/>
          </a:xfrm>
          <a:prstGeom prst="rect">
            <a:avLst/>
          </a:prstGeom>
        </p:spPr>
      </p:pic>
      <p:pic>
        <p:nvPicPr>
          <p:cNvPr id="21" name="Picture 20" descr="A white curved object on a black background&#10;&#10;AI-generated content may be incorrect.">
            <a:extLst>
              <a:ext uri="{FF2B5EF4-FFF2-40B4-BE49-F238E27FC236}">
                <a16:creationId xmlns:a16="http://schemas.microsoft.com/office/drawing/2014/main" id="{D70C0E29-2768-C4D8-7A45-25BDE5276A8C}"/>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241098" y="-1377930"/>
            <a:ext cx="1127860" cy="1122218"/>
          </a:xfrm>
          <a:prstGeom prst="rect">
            <a:avLst/>
          </a:prstGeom>
        </p:spPr>
      </p:pic>
      <p:pic>
        <p:nvPicPr>
          <p:cNvPr id="24" name="Picture 23" descr="A silver curved object on a black background&#10;&#10;AI-generated content may be incorrect.">
            <a:extLst>
              <a:ext uri="{FF2B5EF4-FFF2-40B4-BE49-F238E27FC236}">
                <a16:creationId xmlns:a16="http://schemas.microsoft.com/office/drawing/2014/main" id="{35845233-1080-2011-5D6D-514B982483E7}"/>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034114" y="-1377930"/>
            <a:ext cx="1127860" cy="1122218"/>
          </a:xfrm>
          <a:prstGeom prst="rect">
            <a:avLst/>
          </a:prstGeom>
        </p:spPr>
      </p:pic>
      <p:pic>
        <p:nvPicPr>
          <p:cNvPr id="47" name="Picture 46" descr="A white curved object on a black background&#10;&#10;AI-generated content may be incorrect.">
            <a:extLst>
              <a:ext uri="{FF2B5EF4-FFF2-40B4-BE49-F238E27FC236}">
                <a16:creationId xmlns:a16="http://schemas.microsoft.com/office/drawing/2014/main" id="{514309E5-B5E2-8DBD-F16B-BCB2DA69F6B2}"/>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flipH="1">
            <a:off x="-2567577" y="6321899"/>
            <a:ext cx="2154947" cy="2144167"/>
          </a:xfrm>
          <a:prstGeom prst="rect">
            <a:avLst/>
          </a:prstGeom>
        </p:spPr>
      </p:pic>
      <p:grpSp>
        <p:nvGrpSpPr>
          <p:cNvPr id="53" name="Group 52">
            <a:extLst>
              <a:ext uri="{FF2B5EF4-FFF2-40B4-BE49-F238E27FC236}">
                <a16:creationId xmlns:a16="http://schemas.microsoft.com/office/drawing/2014/main" id="{D90E1699-1A04-DF98-9A0C-40A5AF67D854}"/>
              </a:ext>
            </a:extLst>
          </p:cNvPr>
          <p:cNvGrpSpPr/>
          <p:nvPr/>
        </p:nvGrpSpPr>
        <p:grpSpPr>
          <a:xfrm>
            <a:off x="-2166722" y="1323445"/>
            <a:ext cx="1594624" cy="702073"/>
            <a:chOff x="797739" y="2598377"/>
            <a:chExt cx="1594624" cy="702073"/>
          </a:xfrm>
        </p:grpSpPr>
        <p:sp>
          <p:nvSpPr>
            <p:cNvPr id="54" name="Rounded Rectangle 19">
              <a:extLst>
                <a:ext uri="{FF2B5EF4-FFF2-40B4-BE49-F238E27FC236}">
                  <a16:creationId xmlns:a16="http://schemas.microsoft.com/office/drawing/2014/main" id="{B2C3D774-ED71-1033-14F8-6FD129864755}"/>
                </a:ext>
              </a:extLst>
            </p:cNvPr>
            <p:cNvSpPr/>
            <p:nvPr/>
          </p:nvSpPr>
          <p:spPr>
            <a:xfrm>
              <a:off x="797739" y="2598377"/>
              <a:ext cx="1594624" cy="702073"/>
            </a:xfrm>
            <a:prstGeom prst="roundRect">
              <a:avLst/>
            </a:prstGeom>
            <a:gradFill>
              <a:gsLst>
                <a:gs pos="0">
                  <a:srgbClr val="BA974F"/>
                </a:gs>
                <a:gs pos="50000">
                  <a:srgbClr val="E6C07A"/>
                </a:gs>
                <a:gs pos="100000">
                  <a:srgbClr val="675535"/>
                </a:gs>
              </a:gsLst>
              <a:lin ang="2700000" scaled="0"/>
            </a:gradFill>
            <a:ln>
              <a:solidFill>
                <a:srgbClr val="CAAB7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0C2549"/>
                </a:solidFill>
                <a:latin typeface="Montserrat" pitchFamily="2" charset="77"/>
                <a:ea typeface="Open Sans" panose="020B0606030504020204" pitchFamily="34" charset="0"/>
                <a:cs typeface="Open Sans" panose="020B0606030504020204" pitchFamily="34" charset="0"/>
              </a:endParaRPr>
            </a:p>
          </p:txBody>
        </p:sp>
        <p:sp>
          <p:nvSpPr>
            <p:cNvPr id="55" name="TextBox 54">
              <a:extLst>
                <a:ext uri="{FF2B5EF4-FFF2-40B4-BE49-F238E27FC236}">
                  <a16:creationId xmlns:a16="http://schemas.microsoft.com/office/drawing/2014/main" id="{5B6E913B-826E-1627-931D-FAC2A6E613E4}"/>
                </a:ext>
              </a:extLst>
            </p:cNvPr>
            <p:cNvSpPr txBox="1"/>
            <p:nvPr/>
          </p:nvSpPr>
          <p:spPr>
            <a:xfrm>
              <a:off x="810937" y="2713954"/>
              <a:ext cx="1568229" cy="477054"/>
            </a:xfrm>
            <a:prstGeom prst="rect">
              <a:avLst/>
            </a:prstGeom>
            <a:noFill/>
          </p:spPr>
          <p:txBody>
            <a:bodyPr wrap="square" rtlCol="0">
              <a:spAutoFit/>
            </a:bodyPr>
            <a:lstStyle/>
            <a:p>
              <a:pPr algn="ctr"/>
              <a:r>
                <a:rPr lang="en-CA" sz="1100" b="1" dirty="0">
                  <a:solidFill>
                    <a:srgbClr val="0C2549"/>
                  </a:solidFill>
                  <a:latin typeface="Montserrat" pitchFamily="2" charset="77"/>
                  <a:ea typeface="Open Sans" panose="020B0606030504020204" pitchFamily="34" charset="0"/>
                  <a:cs typeface="Open Sans" panose="020B0606030504020204" pitchFamily="34" charset="0"/>
                </a:rPr>
                <a:t>Trading at a</a:t>
              </a:r>
            </a:p>
            <a:p>
              <a:pPr algn="ctr"/>
              <a:r>
                <a:rPr lang="en-CA" sz="1400" b="1" dirty="0">
                  <a:solidFill>
                    <a:srgbClr val="0C2549"/>
                  </a:solidFill>
                  <a:latin typeface="Montserrat" pitchFamily="2" charset="77"/>
                  <a:ea typeface="Open Sans" panose="020B0606030504020204" pitchFamily="34" charset="0"/>
                  <a:cs typeface="Open Sans" panose="020B0606030504020204" pitchFamily="34" charset="0"/>
                </a:rPr>
                <a:t>44% Discount</a:t>
              </a:r>
            </a:p>
          </p:txBody>
        </p:sp>
      </p:grpSp>
      <p:pic>
        <p:nvPicPr>
          <p:cNvPr id="2" name="Picture 1" descr="A gold cylinder on a black background&#10;&#10;AI-generated content may be incorrect.">
            <a:extLst>
              <a:ext uri="{FF2B5EF4-FFF2-40B4-BE49-F238E27FC236}">
                <a16:creationId xmlns:a16="http://schemas.microsoft.com/office/drawing/2014/main" id="{A2D74DFA-0611-A913-B90A-E4CDE08563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6182" y="4442289"/>
            <a:ext cx="2582658" cy="2569745"/>
          </a:xfrm>
          <a:prstGeom prst="rect">
            <a:avLst/>
          </a:prstGeom>
        </p:spPr>
      </p:pic>
      <p:sp>
        <p:nvSpPr>
          <p:cNvPr id="50" name="TextBox 49">
            <a:extLst>
              <a:ext uri="{FF2B5EF4-FFF2-40B4-BE49-F238E27FC236}">
                <a16:creationId xmlns:a16="http://schemas.microsoft.com/office/drawing/2014/main" id="{44E5AAB8-050A-B34F-C8A7-431D0A343DD4}"/>
              </a:ext>
            </a:extLst>
          </p:cNvPr>
          <p:cNvSpPr txBox="1"/>
          <p:nvPr/>
        </p:nvSpPr>
        <p:spPr>
          <a:xfrm>
            <a:off x="3983513" y="4895805"/>
            <a:ext cx="5974080" cy="427040"/>
          </a:xfrm>
          <a:prstGeom prst="rect">
            <a:avLst/>
          </a:prstGeom>
          <a:noFill/>
        </p:spPr>
        <p:txBody>
          <a:bodyPr wrap="square" rtlCol="0">
            <a:spAutoFit/>
          </a:bodyPr>
          <a:lstStyle/>
          <a:p>
            <a:pPr>
              <a:lnSpc>
                <a:spcPct val="114000"/>
              </a:lnSpc>
            </a:pPr>
            <a:r>
              <a:rPr lang="en-CA" sz="2000" b="1" dirty="0">
                <a:solidFill>
                  <a:schemeClr val="bg1"/>
                </a:solidFill>
                <a:latin typeface="Hanken Grotesk ExtraBold" pitchFamily="2" charset="77"/>
              </a:rPr>
              <a:t>Expertise</a:t>
            </a:r>
            <a:r>
              <a:rPr lang="en-CA" b="1" dirty="0">
                <a:solidFill>
                  <a:schemeClr val="bg1"/>
                </a:solidFill>
                <a:latin typeface="Hanken Grotesk ExtraBold" pitchFamily="2" charset="77"/>
              </a:rPr>
              <a:t> in Mining Finance</a:t>
            </a:r>
          </a:p>
        </p:txBody>
      </p:sp>
      <p:sp>
        <p:nvSpPr>
          <p:cNvPr id="65" name="TextBox 64">
            <a:extLst>
              <a:ext uri="{FF2B5EF4-FFF2-40B4-BE49-F238E27FC236}">
                <a16:creationId xmlns:a16="http://schemas.microsoft.com/office/drawing/2014/main" id="{24915191-30B7-C3A2-A686-7ADE557105F6}"/>
              </a:ext>
            </a:extLst>
          </p:cNvPr>
          <p:cNvSpPr txBox="1"/>
          <p:nvPr/>
        </p:nvSpPr>
        <p:spPr>
          <a:xfrm>
            <a:off x="3983513" y="2895055"/>
            <a:ext cx="5974080" cy="427040"/>
          </a:xfrm>
          <a:prstGeom prst="rect">
            <a:avLst/>
          </a:prstGeom>
          <a:noFill/>
        </p:spPr>
        <p:txBody>
          <a:bodyPr wrap="square" rtlCol="0">
            <a:spAutoFit/>
          </a:bodyPr>
          <a:lstStyle/>
          <a:p>
            <a:pPr>
              <a:lnSpc>
                <a:spcPct val="114000"/>
              </a:lnSpc>
            </a:pPr>
            <a:r>
              <a:rPr lang="en-MY" sz="2000" b="1" dirty="0">
                <a:solidFill>
                  <a:schemeClr val="bg1"/>
                </a:solidFill>
                <a:latin typeface="Hanken Grotesk ExtraBold" pitchFamily="2" charset="77"/>
                <a:ea typeface="Hanken Grotesk Bold" pitchFamily="34" charset="-122"/>
              </a:rPr>
              <a:t>Substantially</a:t>
            </a:r>
            <a:r>
              <a:rPr lang="en-MY" b="1" dirty="0">
                <a:solidFill>
                  <a:schemeClr val="bg1"/>
                </a:solidFill>
                <a:latin typeface="Hanken Grotesk ExtraBold" pitchFamily="2" charset="77"/>
                <a:ea typeface="Hanken Grotesk Bold" pitchFamily="34" charset="-122"/>
              </a:rPr>
              <a:t> Undervalued</a:t>
            </a:r>
          </a:p>
        </p:txBody>
      </p:sp>
      <p:sp>
        <p:nvSpPr>
          <p:cNvPr id="56" name="TextBox 55">
            <a:extLst>
              <a:ext uri="{FF2B5EF4-FFF2-40B4-BE49-F238E27FC236}">
                <a16:creationId xmlns:a16="http://schemas.microsoft.com/office/drawing/2014/main" id="{0326C90D-4FFC-07C0-2573-36108F3EE4A3}"/>
              </a:ext>
            </a:extLst>
          </p:cNvPr>
          <p:cNvSpPr txBox="1"/>
          <p:nvPr/>
        </p:nvSpPr>
        <p:spPr>
          <a:xfrm>
            <a:off x="3983513" y="4185992"/>
            <a:ext cx="5974080" cy="427040"/>
          </a:xfrm>
          <a:prstGeom prst="rect">
            <a:avLst/>
          </a:prstGeom>
          <a:noFill/>
        </p:spPr>
        <p:txBody>
          <a:bodyPr wrap="square" rtlCol="0">
            <a:spAutoFit/>
          </a:bodyPr>
          <a:lstStyle/>
          <a:p>
            <a:pPr>
              <a:lnSpc>
                <a:spcPct val="114000"/>
              </a:lnSpc>
            </a:pPr>
            <a:r>
              <a:rPr lang="en-MY" sz="2000" b="1" dirty="0">
                <a:solidFill>
                  <a:schemeClr val="bg1"/>
                </a:solidFill>
                <a:latin typeface="Hanken Grotesk ExtraBold" pitchFamily="2" charset="77"/>
                <a:ea typeface="Open Sans" panose="020B0606030504020204" pitchFamily="34" charset="0"/>
                <a:cs typeface="Open Sans" panose="020B0606030504020204" pitchFamily="34" charset="0"/>
              </a:rPr>
              <a:t>Pure</a:t>
            </a:r>
            <a:r>
              <a:rPr lang="en-MY" b="1" dirty="0">
                <a:solidFill>
                  <a:schemeClr val="bg1"/>
                </a:solidFill>
                <a:latin typeface="Hanken Grotesk ExtraBold" pitchFamily="2" charset="77"/>
                <a:ea typeface="Open Sans" panose="020B0606030504020204" pitchFamily="34" charset="0"/>
                <a:cs typeface="Open Sans" panose="020B0606030504020204" pitchFamily="34" charset="0"/>
              </a:rPr>
              <a:t> Precious Metals Royalty Company</a:t>
            </a:r>
          </a:p>
        </p:txBody>
      </p:sp>
      <p:sp>
        <p:nvSpPr>
          <p:cNvPr id="63" name="TextBox 62">
            <a:extLst>
              <a:ext uri="{FF2B5EF4-FFF2-40B4-BE49-F238E27FC236}">
                <a16:creationId xmlns:a16="http://schemas.microsoft.com/office/drawing/2014/main" id="{BF2DA871-81A8-0977-1C04-6D9EBFA81FEC}"/>
              </a:ext>
            </a:extLst>
          </p:cNvPr>
          <p:cNvSpPr txBox="1"/>
          <p:nvPr/>
        </p:nvSpPr>
        <p:spPr>
          <a:xfrm>
            <a:off x="3973785" y="3504015"/>
            <a:ext cx="5974080" cy="427040"/>
          </a:xfrm>
          <a:prstGeom prst="rect">
            <a:avLst/>
          </a:prstGeom>
          <a:noFill/>
        </p:spPr>
        <p:txBody>
          <a:bodyPr wrap="square" rtlCol="0">
            <a:spAutoFit/>
          </a:bodyPr>
          <a:lstStyle/>
          <a:p>
            <a:pPr>
              <a:lnSpc>
                <a:spcPct val="114000"/>
              </a:lnSpc>
            </a:pPr>
            <a:r>
              <a:rPr lang="en-CA" sz="2000" b="1" dirty="0">
                <a:solidFill>
                  <a:schemeClr val="bg1"/>
                </a:solidFill>
                <a:latin typeface="Hanken Grotesk ExtraBold" pitchFamily="2" charset="77"/>
                <a:ea typeface="Hanken Grotesk Bold" pitchFamily="34" charset="-122"/>
              </a:rPr>
              <a:t>Track</a:t>
            </a:r>
            <a:r>
              <a:rPr lang="en-CA" b="1" dirty="0">
                <a:solidFill>
                  <a:schemeClr val="bg1"/>
                </a:solidFill>
                <a:latin typeface="Hanken Grotesk ExtraBold" pitchFamily="2" charset="77"/>
                <a:ea typeface="Hanken Grotesk Bold" pitchFamily="34" charset="-122"/>
              </a:rPr>
              <a:t> Record of Doubling Revenue</a:t>
            </a:r>
          </a:p>
        </p:txBody>
      </p:sp>
      <p:sp>
        <p:nvSpPr>
          <p:cNvPr id="60" name="TextBox 59">
            <a:extLst>
              <a:ext uri="{FF2B5EF4-FFF2-40B4-BE49-F238E27FC236}">
                <a16:creationId xmlns:a16="http://schemas.microsoft.com/office/drawing/2014/main" id="{EAE4A48E-BEC9-3B66-4D64-E9116BAB5807}"/>
              </a:ext>
            </a:extLst>
          </p:cNvPr>
          <p:cNvSpPr txBox="1"/>
          <p:nvPr/>
        </p:nvSpPr>
        <p:spPr>
          <a:xfrm>
            <a:off x="3983513" y="2243491"/>
            <a:ext cx="5628892" cy="427040"/>
          </a:xfrm>
          <a:prstGeom prst="rect">
            <a:avLst/>
          </a:prstGeom>
          <a:noFill/>
        </p:spPr>
        <p:txBody>
          <a:bodyPr wrap="square" rtlCol="0">
            <a:spAutoFit/>
          </a:bodyPr>
          <a:lstStyle/>
          <a:p>
            <a:pPr>
              <a:lnSpc>
                <a:spcPct val="114000"/>
              </a:lnSpc>
            </a:pPr>
            <a:r>
              <a:rPr lang="en-MY" sz="2000" b="1" dirty="0">
                <a:solidFill>
                  <a:schemeClr val="bg1"/>
                </a:solidFill>
                <a:latin typeface="Hanken Grotesk ExtraBold" pitchFamily="2" charset="77"/>
                <a:ea typeface="Open Sans" panose="020B0606030504020204" pitchFamily="34" charset="0"/>
                <a:cs typeface="Open Sans" panose="020B0606030504020204" pitchFamily="34" charset="0"/>
              </a:rPr>
              <a:t>Growing</a:t>
            </a:r>
            <a:r>
              <a:rPr lang="en-MY" b="1" dirty="0">
                <a:solidFill>
                  <a:schemeClr val="bg1"/>
                </a:solidFill>
                <a:latin typeface="Hanken Grotesk ExtraBold" pitchFamily="2" charset="77"/>
                <a:ea typeface="Open Sans" panose="020B0606030504020204" pitchFamily="34" charset="0"/>
                <a:cs typeface="Open Sans" panose="020B0606030504020204" pitchFamily="34" charset="0"/>
              </a:rPr>
              <a:t> Revenue &amp; Expanding Portfolio</a:t>
            </a:r>
          </a:p>
        </p:txBody>
      </p:sp>
      <p:grpSp>
        <p:nvGrpSpPr>
          <p:cNvPr id="4" name="Group 3">
            <a:extLst>
              <a:ext uri="{FF2B5EF4-FFF2-40B4-BE49-F238E27FC236}">
                <a16:creationId xmlns:a16="http://schemas.microsoft.com/office/drawing/2014/main" id="{FF4EC17A-9757-B3F5-47D5-E6343E699447}"/>
              </a:ext>
            </a:extLst>
          </p:cNvPr>
          <p:cNvGrpSpPr/>
          <p:nvPr/>
        </p:nvGrpSpPr>
        <p:grpSpPr>
          <a:xfrm>
            <a:off x="3128463" y="2280069"/>
            <a:ext cx="5516880" cy="2982449"/>
            <a:chOff x="5352985" y="2278857"/>
            <a:chExt cx="5516880" cy="2982449"/>
          </a:xfrm>
        </p:grpSpPr>
        <p:cxnSp>
          <p:nvCxnSpPr>
            <p:cNvPr id="45" name="Straight Connector 44">
              <a:extLst>
                <a:ext uri="{FF2B5EF4-FFF2-40B4-BE49-F238E27FC236}">
                  <a16:creationId xmlns:a16="http://schemas.microsoft.com/office/drawing/2014/main" id="{A0EDDC3A-97B5-63B2-1BDF-DB9C3CC858F2}"/>
                </a:ext>
              </a:extLst>
            </p:cNvPr>
            <p:cNvCxnSpPr>
              <a:cxnSpLocks/>
            </p:cNvCxnSpPr>
            <p:nvPr/>
          </p:nvCxnSpPr>
          <p:spPr>
            <a:xfrm>
              <a:off x="5352985" y="4744036"/>
              <a:ext cx="551688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58EA6C4-B187-D1F5-AD7D-0EE8128C576E}"/>
                </a:ext>
              </a:extLst>
            </p:cNvPr>
            <p:cNvCxnSpPr>
              <a:cxnSpLocks/>
            </p:cNvCxnSpPr>
            <p:nvPr/>
          </p:nvCxnSpPr>
          <p:spPr>
            <a:xfrm>
              <a:off x="5352985" y="3385915"/>
              <a:ext cx="551688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E0CBEA2-1FFB-A290-C03E-65931AE2B99D}"/>
                </a:ext>
              </a:extLst>
            </p:cNvPr>
            <p:cNvCxnSpPr>
              <a:cxnSpLocks/>
            </p:cNvCxnSpPr>
            <p:nvPr/>
          </p:nvCxnSpPr>
          <p:spPr>
            <a:xfrm>
              <a:off x="5352985" y="2758360"/>
              <a:ext cx="551688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0EAC3681-BC39-18C8-61BC-589486019782}"/>
                </a:ext>
              </a:extLst>
            </p:cNvPr>
            <p:cNvGrpSpPr/>
            <p:nvPr/>
          </p:nvGrpSpPr>
          <p:grpSpPr>
            <a:xfrm>
              <a:off x="5589754" y="4894593"/>
              <a:ext cx="369888" cy="366713"/>
              <a:chOff x="5905501" y="3478213"/>
              <a:chExt cx="369888" cy="366713"/>
            </a:xfrm>
            <a:solidFill>
              <a:srgbClr val="E6C07A"/>
            </a:solidFill>
          </p:grpSpPr>
          <p:sp>
            <p:nvSpPr>
              <p:cNvPr id="69" name="Oval 68">
                <a:extLst>
                  <a:ext uri="{FF2B5EF4-FFF2-40B4-BE49-F238E27FC236}">
                    <a16:creationId xmlns:a16="http://schemas.microsoft.com/office/drawing/2014/main" id="{83270DD7-275B-C9FC-0E8A-773E15CCBF41}"/>
                  </a:ext>
                </a:extLst>
              </p:cNvPr>
              <p:cNvSpPr>
                <a:spLocks noChangeArrowheads="1"/>
              </p:cNvSpPr>
              <p:nvPr/>
            </p:nvSpPr>
            <p:spPr bwMode="auto">
              <a:xfrm>
                <a:off x="5927726" y="3522663"/>
                <a:ext cx="85725" cy="85725"/>
              </a:xfrm>
              <a:prstGeom prst="ellipse">
                <a:avLst/>
              </a:prstGeom>
              <a:solidFill>
                <a:srgbClr val="CDA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ACF81"/>
                  </a:solidFill>
                </a:endParaRPr>
              </a:p>
            </p:txBody>
          </p:sp>
          <p:sp>
            <p:nvSpPr>
              <p:cNvPr id="70" name="Oval 69">
                <a:extLst>
                  <a:ext uri="{FF2B5EF4-FFF2-40B4-BE49-F238E27FC236}">
                    <a16:creationId xmlns:a16="http://schemas.microsoft.com/office/drawing/2014/main" id="{90EC7AD7-7A6C-A519-DDDE-CE9906A0C88B}"/>
                  </a:ext>
                </a:extLst>
              </p:cNvPr>
              <p:cNvSpPr>
                <a:spLocks noChangeArrowheads="1"/>
              </p:cNvSpPr>
              <p:nvPr/>
            </p:nvSpPr>
            <p:spPr bwMode="auto">
              <a:xfrm>
                <a:off x="6167438" y="3522663"/>
                <a:ext cx="85725" cy="85725"/>
              </a:xfrm>
              <a:prstGeom prst="ellipse">
                <a:avLst/>
              </a:prstGeom>
              <a:solidFill>
                <a:srgbClr val="CDA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ACF81"/>
                  </a:solidFill>
                </a:endParaRPr>
              </a:p>
            </p:txBody>
          </p:sp>
          <p:sp>
            <p:nvSpPr>
              <p:cNvPr id="71" name="Oval 70">
                <a:extLst>
                  <a:ext uri="{FF2B5EF4-FFF2-40B4-BE49-F238E27FC236}">
                    <a16:creationId xmlns:a16="http://schemas.microsoft.com/office/drawing/2014/main" id="{5240B6E0-497B-CB54-4205-F3700D2D59D4}"/>
                  </a:ext>
                </a:extLst>
              </p:cNvPr>
              <p:cNvSpPr>
                <a:spLocks noChangeArrowheads="1"/>
              </p:cNvSpPr>
              <p:nvPr/>
            </p:nvSpPr>
            <p:spPr bwMode="auto">
              <a:xfrm>
                <a:off x="6035676" y="3478213"/>
                <a:ext cx="107950" cy="106363"/>
              </a:xfrm>
              <a:prstGeom prst="ellipse">
                <a:avLst/>
              </a:prstGeom>
              <a:solidFill>
                <a:srgbClr val="CDA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ACF81"/>
                  </a:solidFill>
                </a:endParaRPr>
              </a:p>
            </p:txBody>
          </p:sp>
          <p:sp>
            <p:nvSpPr>
              <p:cNvPr id="72" name="Freeform 21">
                <a:extLst>
                  <a:ext uri="{FF2B5EF4-FFF2-40B4-BE49-F238E27FC236}">
                    <a16:creationId xmlns:a16="http://schemas.microsoft.com/office/drawing/2014/main" id="{A166D2F8-AF85-53B3-9328-981606DFB714}"/>
                  </a:ext>
                </a:extLst>
              </p:cNvPr>
              <p:cNvSpPr>
                <a:spLocks/>
              </p:cNvSpPr>
              <p:nvPr/>
            </p:nvSpPr>
            <p:spPr bwMode="auto">
              <a:xfrm>
                <a:off x="6013451" y="3586163"/>
                <a:ext cx="152400" cy="258763"/>
              </a:xfrm>
              <a:custGeom>
                <a:avLst/>
                <a:gdLst>
                  <a:gd name="T0" fmla="*/ 55 w 96"/>
                  <a:gd name="T1" fmla="*/ 0 h 164"/>
                  <a:gd name="T2" fmla="*/ 55 w 96"/>
                  <a:gd name="T3" fmla="*/ 47 h 164"/>
                  <a:gd name="T4" fmla="*/ 48 w 96"/>
                  <a:gd name="T5" fmla="*/ 54 h 164"/>
                  <a:gd name="T6" fmla="*/ 41 w 96"/>
                  <a:gd name="T7" fmla="*/ 47 h 164"/>
                  <a:gd name="T8" fmla="*/ 41 w 96"/>
                  <a:gd name="T9" fmla="*/ 0 h 164"/>
                  <a:gd name="T10" fmla="*/ 0 w 96"/>
                  <a:gd name="T11" fmla="*/ 47 h 164"/>
                  <a:gd name="T12" fmla="*/ 0 w 96"/>
                  <a:gd name="T13" fmla="*/ 88 h 164"/>
                  <a:gd name="T14" fmla="*/ 7 w 96"/>
                  <a:gd name="T15" fmla="*/ 95 h 164"/>
                  <a:gd name="T16" fmla="*/ 22 w 96"/>
                  <a:gd name="T17" fmla="*/ 95 h 164"/>
                  <a:gd name="T18" fmla="*/ 28 w 96"/>
                  <a:gd name="T19" fmla="*/ 158 h 164"/>
                  <a:gd name="T20" fmla="*/ 34 w 96"/>
                  <a:gd name="T21" fmla="*/ 164 h 164"/>
                  <a:gd name="T22" fmla="*/ 62 w 96"/>
                  <a:gd name="T23" fmla="*/ 164 h 164"/>
                  <a:gd name="T24" fmla="*/ 69 w 96"/>
                  <a:gd name="T25" fmla="*/ 158 h 164"/>
                  <a:gd name="T26" fmla="*/ 74 w 96"/>
                  <a:gd name="T27" fmla="*/ 95 h 164"/>
                  <a:gd name="T28" fmla="*/ 89 w 96"/>
                  <a:gd name="T29" fmla="*/ 95 h 164"/>
                  <a:gd name="T30" fmla="*/ 96 w 96"/>
                  <a:gd name="T31" fmla="*/ 88 h 164"/>
                  <a:gd name="T32" fmla="*/ 96 w 96"/>
                  <a:gd name="T33" fmla="*/ 47 h 164"/>
                  <a:gd name="T34" fmla="*/ 55 w 96"/>
                  <a:gd name="T35"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164">
                    <a:moveTo>
                      <a:pt x="55" y="0"/>
                    </a:moveTo>
                    <a:cubicBezTo>
                      <a:pt x="55" y="47"/>
                      <a:pt x="55" y="47"/>
                      <a:pt x="55" y="47"/>
                    </a:cubicBezTo>
                    <a:cubicBezTo>
                      <a:pt x="55" y="51"/>
                      <a:pt x="52" y="54"/>
                      <a:pt x="48" y="54"/>
                    </a:cubicBezTo>
                    <a:cubicBezTo>
                      <a:pt x="44" y="54"/>
                      <a:pt x="41" y="51"/>
                      <a:pt x="41" y="47"/>
                    </a:cubicBezTo>
                    <a:cubicBezTo>
                      <a:pt x="41" y="0"/>
                      <a:pt x="41" y="0"/>
                      <a:pt x="41" y="0"/>
                    </a:cubicBezTo>
                    <a:cubicBezTo>
                      <a:pt x="18" y="3"/>
                      <a:pt x="0" y="23"/>
                      <a:pt x="0" y="47"/>
                    </a:cubicBezTo>
                    <a:cubicBezTo>
                      <a:pt x="0" y="88"/>
                      <a:pt x="0" y="88"/>
                      <a:pt x="0" y="88"/>
                    </a:cubicBezTo>
                    <a:cubicBezTo>
                      <a:pt x="0" y="92"/>
                      <a:pt x="3" y="95"/>
                      <a:pt x="7" y="95"/>
                    </a:cubicBezTo>
                    <a:cubicBezTo>
                      <a:pt x="22" y="95"/>
                      <a:pt x="22" y="95"/>
                      <a:pt x="22" y="95"/>
                    </a:cubicBezTo>
                    <a:cubicBezTo>
                      <a:pt x="28" y="158"/>
                      <a:pt x="28" y="158"/>
                      <a:pt x="28" y="158"/>
                    </a:cubicBezTo>
                    <a:cubicBezTo>
                      <a:pt x="28" y="162"/>
                      <a:pt x="31" y="164"/>
                      <a:pt x="34" y="164"/>
                    </a:cubicBezTo>
                    <a:cubicBezTo>
                      <a:pt x="62" y="164"/>
                      <a:pt x="62" y="164"/>
                      <a:pt x="62" y="164"/>
                    </a:cubicBezTo>
                    <a:cubicBezTo>
                      <a:pt x="65" y="164"/>
                      <a:pt x="68" y="162"/>
                      <a:pt x="69" y="158"/>
                    </a:cubicBezTo>
                    <a:cubicBezTo>
                      <a:pt x="74" y="95"/>
                      <a:pt x="74" y="95"/>
                      <a:pt x="74" y="95"/>
                    </a:cubicBezTo>
                    <a:cubicBezTo>
                      <a:pt x="89" y="95"/>
                      <a:pt x="89" y="95"/>
                      <a:pt x="89" y="95"/>
                    </a:cubicBezTo>
                    <a:cubicBezTo>
                      <a:pt x="93" y="95"/>
                      <a:pt x="96" y="92"/>
                      <a:pt x="96" y="88"/>
                    </a:cubicBezTo>
                    <a:cubicBezTo>
                      <a:pt x="96" y="47"/>
                      <a:pt x="96" y="47"/>
                      <a:pt x="96" y="47"/>
                    </a:cubicBezTo>
                    <a:cubicBezTo>
                      <a:pt x="96" y="23"/>
                      <a:pt x="78" y="3"/>
                      <a:pt x="55" y="0"/>
                    </a:cubicBezTo>
                    <a:close/>
                  </a:path>
                </a:pathLst>
              </a:custGeom>
              <a:solidFill>
                <a:srgbClr val="CDA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ACF81"/>
                  </a:solidFill>
                </a:endParaRPr>
              </a:p>
            </p:txBody>
          </p:sp>
          <p:sp>
            <p:nvSpPr>
              <p:cNvPr id="73" name="Freeform 22">
                <a:extLst>
                  <a:ext uri="{FF2B5EF4-FFF2-40B4-BE49-F238E27FC236}">
                    <a16:creationId xmlns:a16="http://schemas.microsoft.com/office/drawing/2014/main" id="{E7DC077C-3A8C-1AA1-D4BE-6FF456165DFB}"/>
                  </a:ext>
                </a:extLst>
              </p:cNvPr>
              <p:cNvSpPr>
                <a:spLocks/>
              </p:cNvSpPr>
              <p:nvPr/>
            </p:nvSpPr>
            <p:spPr bwMode="auto">
              <a:xfrm>
                <a:off x="5905501" y="3608388"/>
                <a:ext cx="104775" cy="236538"/>
              </a:xfrm>
              <a:custGeom>
                <a:avLst/>
                <a:gdLst>
                  <a:gd name="T0" fmla="*/ 55 w 67"/>
                  <a:gd name="T1" fmla="*/ 75 h 150"/>
                  <a:gd name="T2" fmla="*/ 55 w 67"/>
                  <a:gd name="T3" fmla="*/ 34 h 150"/>
                  <a:gd name="T4" fmla="*/ 62 w 67"/>
                  <a:gd name="T5" fmla="*/ 6 h 150"/>
                  <a:gd name="T6" fmla="*/ 41 w 67"/>
                  <a:gd name="T7" fmla="*/ 0 h 150"/>
                  <a:gd name="T8" fmla="*/ 0 w 67"/>
                  <a:gd name="T9" fmla="*/ 41 h 150"/>
                  <a:gd name="T10" fmla="*/ 0 w 67"/>
                  <a:gd name="T11" fmla="*/ 75 h 150"/>
                  <a:gd name="T12" fmla="*/ 7 w 67"/>
                  <a:gd name="T13" fmla="*/ 82 h 150"/>
                  <a:gd name="T14" fmla="*/ 15 w 67"/>
                  <a:gd name="T15" fmla="*/ 82 h 150"/>
                  <a:gd name="T16" fmla="*/ 21 w 67"/>
                  <a:gd name="T17" fmla="*/ 144 h 150"/>
                  <a:gd name="T18" fmla="*/ 28 w 67"/>
                  <a:gd name="T19" fmla="*/ 150 h 150"/>
                  <a:gd name="T20" fmla="*/ 55 w 67"/>
                  <a:gd name="T21" fmla="*/ 150 h 150"/>
                  <a:gd name="T22" fmla="*/ 62 w 67"/>
                  <a:gd name="T23" fmla="*/ 144 h 150"/>
                  <a:gd name="T24" fmla="*/ 67 w 67"/>
                  <a:gd name="T25" fmla="*/ 94 h 150"/>
                  <a:gd name="T26" fmla="*/ 55 w 67"/>
                  <a:gd name="T2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150">
                    <a:moveTo>
                      <a:pt x="55" y="75"/>
                    </a:moveTo>
                    <a:cubicBezTo>
                      <a:pt x="55" y="34"/>
                      <a:pt x="55" y="34"/>
                      <a:pt x="55" y="34"/>
                    </a:cubicBezTo>
                    <a:cubicBezTo>
                      <a:pt x="55" y="24"/>
                      <a:pt x="58" y="14"/>
                      <a:pt x="62" y="6"/>
                    </a:cubicBezTo>
                    <a:cubicBezTo>
                      <a:pt x="56" y="2"/>
                      <a:pt x="49" y="0"/>
                      <a:pt x="41" y="0"/>
                    </a:cubicBezTo>
                    <a:cubicBezTo>
                      <a:pt x="19" y="0"/>
                      <a:pt x="0" y="18"/>
                      <a:pt x="0" y="41"/>
                    </a:cubicBezTo>
                    <a:cubicBezTo>
                      <a:pt x="0" y="75"/>
                      <a:pt x="0" y="75"/>
                      <a:pt x="0" y="75"/>
                    </a:cubicBezTo>
                    <a:cubicBezTo>
                      <a:pt x="0" y="79"/>
                      <a:pt x="3" y="82"/>
                      <a:pt x="7" y="82"/>
                    </a:cubicBezTo>
                    <a:cubicBezTo>
                      <a:pt x="15" y="82"/>
                      <a:pt x="15" y="82"/>
                      <a:pt x="15" y="82"/>
                    </a:cubicBezTo>
                    <a:cubicBezTo>
                      <a:pt x="21" y="144"/>
                      <a:pt x="21" y="144"/>
                      <a:pt x="21" y="144"/>
                    </a:cubicBezTo>
                    <a:cubicBezTo>
                      <a:pt x="21" y="148"/>
                      <a:pt x="24" y="150"/>
                      <a:pt x="28" y="150"/>
                    </a:cubicBezTo>
                    <a:cubicBezTo>
                      <a:pt x="55" y="150"/>
                      <a:pt x="55" y="150"/>
                      <a:pt x="55" y="150"/>
                    </a:cubicBezTo>
                    <a:cubicBezTo>
                      <a:pt x="59" y="150"/>
                      <a:pt x="62" y="148"/>
                      <a:pt x="62" y="144"/>
                    </a:cubicBezTo>
                    <a:cubicBezTo>
                      <a:pt x="67" y="94"/>
                      <a:pt x="67" y="94"/>
                      <a:pt x="67" y="94"/>
                    </a:cubicBezTo>
                    <a:cubicBezTo>
                      <a:pt x="60" y="90"/>
                      <a:pt x="55" y="83"/>
                      <a:pt x="55" y="75"/>
                    </a:cubicBezTo>
                    <a:close/>
                  </a:path>
                </a:pathLst>
              </a:custGeom>
              <a:solidFill>
                <a:srgbClr val="CDA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ACF81"/>
                  </a:solidFill>
                </a:endParaRPr>
              </a:p>
            </p:txBody>
          </p:sp>
          <p:sp>
            <p:nvSpPr>
              <p:cNvPr id="74" name="Freeform 23">
                <a:extLst>
                  <a:ext uri="{FF2B5EF4-FFF2-40B4-BE49-F238E27FC236}">
                    <a16:creationId xmlns:a16="http://schemas.microsoft.com/office/drawing/2014/main" id="{C4F7E0FD-3AD9-10B1-8098-2BF5E4DA4FEA}"/>
                  </a:ext>
                </a:extLst>
              </p:cNvPr>
              <p:cNvSpPr>
                <a:spLocks/>
              </p:cNvSpPr>
              <p:nvPr/>
            </p:nvSpPr>
            <p:spPr bwMode="auto">
              <a:xfrm>
                <a:off x="6169026" y="3608388"/>
                <a:ext cx="106363" cy="236538"/>
              </a:xfrm>
              <a:custGeom>
                <a:avLst/>
                <a:gdLst>
                  <a:gd name="T0" fmla="*/ 67 w 67"/>
                  <a:gd name="T1" fmla="*/ 41 h 150"/>
                  <a:gd name="T2" fmla="*/ 26 w 67"/>
                  <a:gd name="T3" fmla="*/ 0 h 150"/>
                  <a:gd name="T4" fmla="*/ 5 w 67"/>
                  <a:gd name="T5" fmla="*/ 6 h 150"/>
                  <a:gd name="T6" fmla="*/ 12 w 67"/>
                  <a:gd name="T7" fmla="*/ 34 h 150"/>
                  <a:gd name="T8" fmla="*/ 12 w 67"/>
                  <a:gd name="T9" fmla="*/ 75 h 150"/>
                  <a:gd name="T10" fmla="*/ 0 w 67"/>
                  <a:gd name="T11" fmla="*/ 94 h 150"/>
                  <a:gd name="T12" fmla="*/ 5 w 67"/>
                  <a:gd name="T13" fmla="*/ 144 h 150"/>
                  <a:gd name="T14" fmla="*/ 12 w 67"/>
                  <a:gd name="T15" fmla="*/ 150 h 150"/>
                  <a:gd name="T16" fmla="*/ 40 w 67"/>
                  <a:gd name="T17" fmla="*/ 150 h 150"/>
                  <a:gd name="T18" fmla="*/ 46 w 67"/>
                  <a:gd name="T19" fmla="*/ 144 h 150"/>
                  <a:gd name="T20" fmla="*/ 53 w 67"/>
                  <a:gd name="T21" fmla="*/ 82 h 150"/>
                  <a:gd name="T22" fmla="*/ 60 w 67"/>
                  <a:gd name="T23" fmla="*/ 82 h 150"/>
                  <a:gd name="T24" fmla="*/ 67 w 67"/>
                  <a:gd name="T25" fmla="*/ 75 h 150"/>
                  <a:gd name="T26" fmla="*/ 67 w 67"/>
                  <a:gd name="T27" fmla="*/ 4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150">
                    <a:moveTo>
                      <a:pt x="67" y="41"/>
                    </a:moveTo>
                    <a:cubicBezTo>
                      <a:pt x="67" y="18"/>
                      <a:pt x="49" y="0"/>
                      <a:pt x="26" y="0"/>
                    </a:cubicBezTo>
                    <a:cubicBezTo>
                      <a:pt x="18" y="0"/>
                      <a:pt x="11" y="2"/>
                      <a:pt x="5" y="6"/>
                    </a:cubicBezTo>
                    <a:cubicBezTo>
                      <a:pt x="9" y="14"/>
                      <a:pt x="12" y="24"/>
                      <a:pt x="12" y="34"/>
                    </a:cubicBezTo>
                    <a:cubicBezTo>
                      <a:pt x="12" y="75"/>
                      <a:pt x="12" y="75"/>
                      <a:pt x="12" y="75"/>
                    </a:cubicBezTo>
                    <a:cubicBezTo>
                      <a:pt x="12" y="83"/>
                      <a:pt x="7" y="90"/>
                      <a:pt x="0" y="94"/>
                    </a:cubicBezTo>
                    <a:cubicBezTo>
                      <a:pt x="5" y="144"/>
                      <a:pt x="5" y="144"/>
                      <a:pt x="5" y="144"/>
                    </a:cubicBezTo>
                    <a:cubicBezTo>
                      <a:pt x="6" y="148"/>
                      <a:pt x="9" y="150"/>
                      <a:pt x="12" y="150"/>
                    </a:cubicBezTo>
                    <a:cubicBezTo>
                      <a:pt x="40" y="150"/>
                      <a:pt x="40" y="150"/>
                      <a:pt x="40" y="150"/>
                    </a:cubicBezTo>
                    <a:cubicBezTo>
                      <a:pt x="43" y="150"/>
                      <a:pt x="46" y="148"/>
                      <a:pt x="46" y="144"/>
                    </a:cubicBezTo>
                    <a:cubicBezTo>
                      <a:pt x="53" y="82"/>
                      <a:pt x="53" y="82"/>
                      <a:pt x="53" y="82"/>
                    </a:cubicBezTo>
                    <a:cubicBezTo>
                      <a:pt x="60" y="82"/>
                      <a:pt x="60" y="82"/>
                      <a:pt x="60" y="82"/>
                    </a:cubicBezTo>
                    <a:cubicBezTo>
                      <a:pt x="64" y="82"/>
                      <a:pt x="67" y="79"/>
                      <a:pt x="67" y="75"/>
                    </a:cubicBezTo>
                    <a:lnTo>
                      <a:pt x="67" y="41"/>
                    </a:lnTo>
                    <a:close/>
                  </a:path>
                </a:pathLst>
              </a:custGeom>
              <a:solidFill>
                <a:srgbClr val="CDA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ACF81"/>
                  </a:solidFill>
                </a:endParaRPr>
              </a:p>
            </p:txBody>
          </p:sp>
        </p:grpSp>
        <p:grpSp>
          <p:nvGrpSpPr>
            <p:cNvPr id="3" name="Group 2">
              <a:extLst>
                <a:ext uri="{FF2B5EF4-FFF2-40B4-BE49-F238E27FC236}">
                  <a16:creationId xmlns:a16="http://schemas.microsoft.com/office/drawing/2014/main" id="{F59E4472-DA40-AA63-4DB6-8C63670E60D5}"/>
                </a:ext>
              </a:extLst>
            </p:cNvPr>
            <p:cNvGrpSpPr/>
            <p:nvPr/>
          </p:nvGrpSpPr>
          <p:grpSpPr>
            <a:xfrm>
              <a:off x="5589741" y="2880808"/>
              <a:ext cx="349684" cy="354489"/>
              <a:chOff x="5589741" y="2880808"/>
              <a:chExt cx="349684" cy="354489"/>
            </a:xfrm>
          </p:grpSpPr>
          <p:sp>
            <p:nvSpPr>
              <p:cNvPr id="67" name="Freeform 40">
                <a:extLst>
                  <a:ext uri="{FF2B5EF4-FFF2-40B4-BE49-F238E27FC236}">
                    <a16:creationId xmlns:a16="http://schemas.microsoft.com/office/drawing/2014/main" id="{EF078DD4-C257-98B3-6010-B67BEE4B12F3}"/>
                  </a:ext>
                </a:extLst>
              </p:cNvPr>
              <p:cNvSpPr>
                <a:spLocks/>
              </p:cNvSpPr>
              <p:nvPr/>
            </p:nvSpPr>
            <p:spPr bwMode="auto">
              <a:xfrm>
                <a:off x="5589741" y="2880808"/>
                <a:ext cx="293688" cy="195263"/>
              </a:xfrm>
              <a:custGeom>
                <a:avLst/>
                <a:gdLst>
                  <a:gd name="T0" fmla="*/ 19 w 186"/>
                  <a:gd name="T1" fmla="*/ 99 h 124"/>
                  <a:gd name="T2" fmla="*/ 32 w 186"/>
                  <a:gd name="T3" fmla="*/ 94 h 124"/>
                  <a:gd name="T4" fmla="*/ 50 w 186"/>
                  <a:gd name="T5" fmla="*/ 103 h 124"/>
                  <a:gd name="T6" fmla="*/ 50 w 186"/>
                  <a:gd name="T7" fmla="*/ 105 h 124"/>
                  <a:gd name="T8" fmla="*/ 69 w 186"/>
                  <a:gd name="T9" fmla="*/ 124 h 124"/>
                  <a:gd name="T10" fmla="*/ 87 w 186"/>
                  <a:gd name="T11" fmla="*/ 105 h 124"/>
                  <a:gd name="T12" fmla="*/ 85 w 186"/>
                  <a:gd name="T13" fmla="*/ 97 h 124"/>
                  <a:gd name="T14" fmla="*/ 110 w 186"/>
                  <a:gd name="T15" fmla="*/ 73 h 124"/>
                  <a:gd name="T16" fmla="*/ 118 w 186"/>
                  <a:gd name="T17" fmla="*/ 74 h 124"/>
                  <a:gd name="T18" fmla="*/ 137 w 186"/>
                  <a:gd name="T19" fmla="*/ 56 h 124"/>
                  <a:gd name="T20" fmla="*/ 136 w 186"/>
                  <a:gd name="T21" fmla="*/ 50 h 124"/>
                  <a:gd name="T22" fmla="*/ 158 w 186"/>
                  <a:gd name="T23" fmla="*/ 34 h 124"/>
                  <a:gd name="T24" fmla="*/ 168 w 186"/>
                  <a:gd name="T25" fmla="*/ 37 h 124"/>
                  <a:gd name="T26" fmla="*/ 186 w 186"/>
                  <a:gd name="T27" fmla="*/ 19 h 124"/>
                  <a:gd name="T28" fmla="*/ 168 w 186"/>
                  <a:gd name="T29" fmla="*/ 0 h 124"/>
                  <a:gd name="T30" fmla="*/ 149 w 186"/>
                  <a:gd name="T31" fmla="*/ 19 h 124"/>
                  <a:gd name="T32" fmla="*/ 150 w 186"/>
                  <a:gd name="T33" fmla="*/ 24 h 124"/>
                  <a:gd name="T34" fmla="*/ 129 w 186"/>
                  <a:gd name="T35" fmla="*/ 40 h 124"/>
                  <a:gd name="T36" fmla="*/ 118 w 186"/>
                  <a:gd name="T37" fmla="*/ 37 h 124"/>
                  <a:gd name="T38" fmla="*/ 100 w 186"/>
                  <a:gd name="T39" fmla="*/ 56 h 124"/>
                  <a:gd name="T40" fmla="*/ 102 w 186"/>
                  <a:gd name="T41" fmla="*/ 64 h 124"/>
                  <a:gd name="T42" fmla="*/ 77 w 186"/>
                  <a:gd name="T43" fmla="*/ 89 h 124"/>
                  <a:gd name="T44" fmla="*/ 69 w 186"/>
                  <a:gd name="T45" fmla="*/ 87 h 124"/>
                  <a:gd name="T46" fmla="*/ 56 w 186"/>
                  <a:gd name="T47" fmla="*/ 92 h 124"/>
                  <a:gd name="T48" fmla="*/ 37 w 186"/>
                  <a:gd name="T49" fmla="*/ 83 h 124"/>
                  <a:gd name="T50" fmla="*/ 38 w 186"/>
                  <a:gd name="T51" fmla="*/ 81 h 124"/>
                  <a:gd name="T52" fmla="*/ 19 w 186"/>
                  <a:gd name="T53" fmla="*/ 62 h 124"/>
                  <a:gd name="T54" fmla="*/ 0 w 186"/>
                  <a:gd name="T55" fmla="*/ 81 h 124"/>
                  <a:gd name="T56" fmla="*/ 19 w 186"/>
                  <a:gd name="T57" fmla="*/ 9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6" h="124">
                    <a:moveTo>
                      <a:pt x="19" y="99"/>
                    </a:moveTo>
                    <a:cubicBezTo>
                      <a:pt x="24" y="99"/>
                      <a:pt x="29" y="97"/>
                      <a:pt x="32" y="94"/>
                    </a:cubicBezTo>
                    <a:cubicBezTo>
                      <a:pt x="50" y="103"/>
                      <a:pt x="50" y="103"/>
                      <a:pt x="50" y="103"/>
                    </a:cubicBezTo>
                    <a:cubicBezTo>
                      <a:pt x="50" y="104"/>
                      <a:pt x="50" y="105"/>
                      <a:pt x="50" y="105"/>
                    </a:cubicBezTo>
                    <a:cubicBezTo>
                      <a:pt x="50" y="116"/>
                      <a:pt x="58" y="124"/>
                      <a:pt x="69" y="124"/>
                    </a:cubicBezTo>
                    <a:cubicBezTo>
                      <a:pt x="79" y="124"/>
                      <a:pt x="87" y="116"/>
                      <a:pt x="87" y="105"/>
                    </a:cubicBezTo>
                    <a:cubicBezTo>
                      <a:pt x="87" y="103"/>
                      <a:pt x="87" y="100"/>
                      <a:pt x="85" y="97"/>
                    </a:cubicBezTo>
                    <a:cubicBezTo>
                      <a:pt x="110" y="73"/>
                      <a:pt x="110" y="73"/>
                      <a:pt x="110" y="73"/>
                    </a:cubicBezTo>
                    <a:cubicBezTo>
                      <a:pt x="113" y="74"/>
                      <a:pt x="115" y="74"/>
                      <a:pt x="118" y="74"/>
                    </a:cubicBezTo>
                    <a:cubicBezTo>
                      <a:pt x="129" y="74"/>
                      <a:pt x="137" y="66"/>
                      <a:pt x="137" y="56"/>
                    </a:cubicBezTo>
                    <a:cubicBezTo>
                      <a:pt x="137" y="54"/>
                      <a:pt x="137" y="52"/>
                      <a:pt x="136" y="50"/>
                    </a:cubicBezTo>
                    <a:cubicBezTo>
                      <a:pt x="158" y="34"/>
                      <a:pt x="158" y="34"/>
                      <a:pt x="158" y="34"/>
                    </a:cubicBezTo>
                    <a:cubicBezTo>
                      <a:pt x="161" y="36"/>
                      <a:pt x="164" y="37"/>
                      <a:pt x="168" y="37"/>
                    </a:cubicBezTo>
                    <a:cubicBezTo>
                      <a:pt x="178" y="37"/>
                      <a:pt x="186" y="29"/>
                      <a:pt x="186" y="19"/>
                    </a:cubicBezTo>
                    <a:cubicBezTo>
                      <a:pt x="186" y="8"/>
                      <a:pt x="178" y="0"/>
                      <a:pt x="168" y="0"/>
                    </a:cubicBezTo>
                    <a:cubicBezTo>
                      <a:pt x="158" y="0"/>
                      <a:pt x="149" y="8"/>
                      <a:pt x="149" y="19"/>
                    </a:cubicBezTo>
                    <a:cubicBezTo>
                      <a:pt x="149" y="21"/>
                      <a:pt x="150" y="22"/>
                      <a:pt x="150" y="24"/>
                    </a:cubicBezTo>
                    <a:cubicBezTo>
                      <a:pt x="129" y="40"/>
                      <a:pt x="129" y="40"/>
                      <a:pt x="129" y="40"/>
                    </a:cubicBezTo>
                    <a:cubicBezTo>
                      <a:pt x="126" y="38"/>
                      <a:pt x="122" y="37"/>
                      <a:pt x="118" y="37"/>
                    </a:cubicBezTo>
                    <a:cubicBezTo>
                      <a:pt x="108" y="37"/>
                      <a:pt x="100" y="46"/>
                      <a:pt x="100" y="56"/>
                    </a:cubicBezTo>
                    <a:cubicBezTo>
                      <a:pt x="100" y="59"/>
                      <a:pt x="100" y="61"/>
                      <a:pt x="102" y="64"/>
                    </a:cubicBezTo>
                    <a:cubicBezTo>
                      <a:pt x="77" y="89"/>
                      <a:pt x="77" y="89"/>
                      <a:pt x="77" y="89"/>
                    </a:cubicBezTo>
                    <a:cubicBezTo>
                      <a:pt x="74" y="88"/>
                      <a:pt x="72" y="87"/>
                      <a:pt x="69" y="87"/>
                    </a:cubicBezTo>
                    <a:cubicBezTo>
                      <a:pt x="64" y="87"/>
                      <a:pt x="59" y="89"/>
                      <a:pt x="56" y="92"/>
                    </a:cubicBezTo>
                    <a:cubicBezTo>
                      <a:pt x="37" y="83"/>
                      <a:pt x="37" y="83"/>
                      <a:pt x="37" y="83"/>
                    </a:cubicBezTo>
                    <a:cubicBezTo>
                      <a:pt x="38" y="82"/>
                      <a:pt x="38" y="81"/>
                      <a:pt x="38" y="81"/>
                    </a:cubicBezTo>
                    <a:cubicBezTo>
                      <a:pt x="38" y="70"/>
                      <a:pt x="29" y="62"/>
                      <a:pt x="19" y="62"/>
                    </a:cubicBezTo>
                    <a:cubicBezTo>
                      <a:pt x="9" y="62"/>
                      <a:pt x="0" y="70"/>
                      <a:pt x="0" y="81"/>
                    </a:cubicBezTo>
                    <a:cubicBezTo>
                      <a:pt x="0" y="91"/>
                      <a:pt x="9" y="99"/>
                      <a:pt x="19" y="99"/>
                    </a:cubicBezTo>
                    <a:close/>
                  </a:path>
                </a:pathLst>
              </a:custGeom>
              <a:solidFill>
                <a:srgbClr val="CDA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ACF81"/>
                  </a:solidFill>
                </a:endParaRPr>
              </a:p>
            </p:txBody>
          </p:sp>
          <p:sp>
            <p:nvSpPr>
              <p:cNvPr id="68" name="Freeform 41">
                <a:extLst>
                  <a:ext uri="{FF2B5EF4-FFF2-40B4-BE49-F238E27FC236}">
                    <a16:creationId xmlns:a16="http://schemas.microsoft.com/office/drawing/2014/main" id="{5BD21DCA-3DBF-14AD-6C72-77F45FBCD4F7}"/>
                  </a:ext>
                </a:extLst>
              </p:cNvPr>
              <p:cNvSpPr>
                <a:spLocks/>
              </p:cNvSpPr>
              <p:nvPr/>
            </p:nvSpPr>
            <p:spPr bwMode="auto">
              <a:xfrm>
                <a:off x="5606050" y="2998759"/>
                <a:ext cx="333375" cy="236538"/>
              </a:xfrm>
              <a:custGeom>
                <a:avLst/>
                <a:gdLst>
                  <a:gd name="T0" fmla="*/ 205 w 211"/>
                  <a:gd name="T1" fmla="*/ 137 h 150"/>
                  <a:gd name="T2" fmla="*/ 198 w 211"/>
                  <a:gd name="T3" fmla="*/ 137 h 150"/>
                  <a:gd name="T4" fmla="*/ 198 w 211"/>
                  <a:gd name="T5" fmla="*/ 6 h 150"/>
                  <a:gd name="T6" fmla="*/ 192 w 211"/>
                  <a:gd name="T7" fmla="*/ 0 h 150"/>
                  <a:gd name="T8" fmla="*/ 167 w 211"/>
                  <a:gd name="T9" fmla="*/ 0 h 150"/>
                  <a:gd name="T10" fmla="*/ 161 w 211"/>
                  <a:gd name="T11" fmla="*/ 6 h 150"/>
                  <a:gd name="T12" fmla="*/ 161 w 211"/>
                  <a:gd name="T13" fmla="*/ 137 h 150"/>
                  <a:gd name="T14" fmla="*/ 149 w 211"/>
                  <a:gd name="T15" fmla="*/ 137 h 150"/>
                  <a:gd name="T16" fmla="*/ 149 w 211"/>
                  <a:gd name="T17" fmla="*/ 43 h 150"/>
                  <a:gd name="T18" fmla="*/ 143 w 211"/>
                  <a:gd name="T19" fmla="*/ 37 h 150"/>
                  <a:gd name="T20" fmla="*/ 118 w 211"/>
                  <a:gd name="T21" fmla="*/ 37 h 150"/>
                  <a:gd name="T22" fmla="*/ 112 w 211"/>
                  <a:gd name="T23" fmla="*/ 43 h 150"/>
                  <a:gd name="T24" fmla="*/ 112 w 211"/>
                  <a:gd name="T25" fmla="*/ 137 h 150"/>
                  <a:gd name="T26" fmla="*/ 99 w 211"/>
                  <a:gd name="T27" fmla="*/ 137 h 150"/>
                  <a:gd name="T28" fmla="*/ 99 w 211"/>
                  <a:gd name="T29" fmla="*/ 93 h 150"/>
                  <a:gd name="T30" fmla="*/ 93 w 211"/>
                  <a:gd name="T31" fmla="*/ 87 h 150"/>
                  <a:gd name="T32" fmla="*/ 68 w 211"/>
                  <a:gd name="T33" fmla="*/ 87 h 150"/>
                  <a:gd name="T34" fmla="*/ 62 w 211"/>
                  <a:gd name="T35" fmla="*/ 93 h 150"/>
                  <a:gd name="T36" fmla="*/ 62 w 211"/>
                  <a:gd name="T37" fmla="*/ 137 h 150"/>
                  <a:gd name="T38" fmla="*/ 50 w 211"/>
                  <a:gd name="T39" fmla="*/ 137 h 150"/>
                  <a:gd name="T40" fmla="*/ 50 w 211"/>
                  <a:gd name="T41" fmla="*/ 68 h 150"/>
                  <a:gd name="T42" fmla="*/ 43 w 211"/>
                  <a:gd name="T43" fmla="*/ 62 h 150"/>
                  <a:gd name="T44" fmla="*/ 19 w 211"/>
                  <a:gd name="T45" fmla="*/ 62 h 150"/>
                  <a:gd name="T46" fmla="*/ 12 w 211"/>
                  <a:gd name="T47" fmla="*/ 68 h 150"/>
                  <a:gd name="T48" fmla="*/ 12 w 211"/>
                  <a:gd name="T49" fmla="*/ 137 h 150"/>
                  <a:gd name="T50" fmla="*/ 6 w 211"/>
                  <a:gd name="T51" fmla="*/ 137 h 150"/>
                  <a:gd name="T52" fmla="*/ 0 w 211"/>
                  <a:gd name="T53" fmla="*/ 143 h 150"/>
                  <a:gd name="T54" fmla="*/ 6 w 211"/>
                  <a:gd name="T55" fmla="*/ 150 h 150"/>
                  <a:gd name="T56" fmla="*/ 205 w 211"/>
                  <a:gd name="T57" fmla="*/ 150 h 150"/>
                  <a:gd name="T58" fmla="*/ 211 w 211"/>
                  <a:gd name="T59" fmla="*/ 143 h 150"/>
                  <a:gd name="T60" fmla="*/ 205 w 211"/>
                  <a:gd name="T61" fmla="*/ 13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1" h="150">
                    <a:moveTo>
                      <a:pt x="205" y="137"/>
                    </a:moveTo>
                    <a:cubicBezTo>
                      <a:pt x="198" y="137"/>
                      <a:pt x="198" y="137"/>
                      <a:pt x="198" y="137"/>
                    </a:cubicBezTo>
                    <a:cubicBezTo>
                      <a:pt x="198" y="6"/>
                      <a:pt x="198" y="6"/>
                      <a:pt x="198" y="6"/>
                    </a:cubicBezTo>
                    <a:cubicBezTo>
                      <a:pt x="198" y="3"/>
                      <a:pt x="196" y="0"/>
                      <a:pt x="192" y="0"/>
                    </a:cubicBezTo>
                    <a:cubicBezTo>
                      <a:pt x="167" y="0"/>
                      <a:pt x="167" y="0"/>
                      <a:pt x="167" y="0"/>
                    </a:cubicBezTo>
                    <a:cubicBezTo>
                      <a:pt x="164" y="0"/>
                      <a:pt x="161" y="3"/>
                      <a:pt x="161" y="6"/>
                    </a:cubicBezTo>
                    <a:cubicBezTo>
                      <a:pt x="161" y="137"/>
                      <a:pt x="161" y="137"/>
                      <a:pt x="161" y="137"/>
                    </a:cubicBezTo>
                    <a:cubicBezTo>
                      <a:pt x="149" y="137"/>
                      <a:pt x="149" y="137"/>
                      <a:pt x="149" y="137"/>
                    </a:cubicBezTo>
                    <a:cubicBezTo>
                      <a:pt x="149" y="43"/>
                      <a:pt x="149" y="43"/>
                      <a:pt x="149" y="43"/>
                    </a:cubicBezTo>
                    <a:cubicBezTo>
                      <a:pt x="149" y="40"/>
                      <a:pt x="146" y="37"/>
                      <a:pt x="143" y="37"/>
                    </a:cubicBezTo>
                    <a:cubicBezTo>
                      <a:pt x="118" y="37"/>
                      <a:pt x="118" y="37"/>
                      <a:pt x="118" y="37"/>
                    </a:cubicBezTo>
                    <a:cubicBezTo>
                      <a:pt x="114" y="37"/>
                      <a:pt x="112" y="40"/>
                      <a:pt x="112" y="43"/>
                    </a:cubicBezTo>
                    <a:cubicBezTo>
                      <a:pt x="112" y="137"/>
                      <a:pt x="112" y="137"/>
                      <a:pt x="112" y="137"/>
                    </a:cubicBezTo>
                    <a:cubicBezTo>
                      <a:pt x="99" y="137"/>
                      <a:pt x="99" y="137"/>
                      <a:pt x="99" y="137"/>
                    </a:cubicBezTo>
                    <a:cubicBezTo>
                      <a:pt x="99" y="93"/>
                      <a:pt x="99" y="93"/>
                      <a:pt x="99" y="93"/>
                    </a:cubicBezTo>
                    <a:cubicBezTo>
                      <a:pt x="99" y="90"/>
                      <a:pt x="97" y="87"/>
                      <a:pt x="93" y="87"/>
                    </a:cubicBezTo>
                    <a:cubicBezTo>
                      <a:pt x="68" y="87"/>
                      <a:pt x="68" y="87"/>
                      <a:pt x="68" y="87"/>
                    </a:cubicBezTo>
                    <a:cubicBezTo>
                      <a:pt x="65" y="87"/>
                      <a:pt x="62" y="90"/>
                      <a:pt x="62" y="93"/>
                    </a:cubicBezTo>
                    <a:cubicBezTo>
                      <a:pt x="62" y="137"/>
                      <a:pt x="62" y="137"/>
                      <a:pt x="62" y="137"/>
                    </a:cubicBezTo>
                    <a:cubicBezTo>
                      <a:pt x="50" y="137"/>
                      <a:pt x="50" y="137"/>
                      <a:pt x="50" y="137"/>
                    </a:cubicBezTo>
                    <a:cubicBezTo>
                      <a:pt x="50" y="68"/>
                      <a:pt x="50" y="68"/>
                      <a:pt x="50" y="68"/>
                    </a:cubicBezTo>
                    <a:cubicBezTo>
                      <a:pt x="50" y="65"/>
                      <a:pt x="47" y="62"/>
                      <a:pt x="43" y="62"/>
                    </a:cubicBezTo>
                    <a:cubicBezTo>
                      <a:pt x="19" y="62"/>
                      <a:pt x="19" y="62"/>
                      <a:pt x="19" y="62"/>
                    </a:cubicBezTo>
                    <a:cubicBezTo>
                      <a:pt x="15" y="62"/>
                      <a:pt x="12" y="65"/>
                      <a:pt x="12" y="68"/>
                    </a:cubicBezTo>
                    <a:cubicBezTo>
                      <a:pt x="12" y="137"/>
                      <a:pt x="12" y="137"/>
                      <a:pt x="12" y="137"/>
                    </a:cubicBezTo>
                    <a:cubicBezTo>
                      <a:pt x="6" y="137"/>
                      <a:pt x="6" y="137"/>
                      <a:pt x="6" y="137"/>
                    </a:cubicBezTo>
                    <a:cubicBezTo>
                      <a:pt x="2" y="137"/>
                      <a:pt x="0" y="140"/>
                      <a:pt x="0" y="143"/>
                    </a:cubicBezTo>
                    <a:cubicBezTo>
                      <a:pt x="0" y="147"/>
                      <a:pt x="2" y="150"/>
                      <a:pt x="6" y="150"/>
                    </a:cubicBezTo>
                    <a:cubicBezTo>
                      <a:pt x="205" y="150"/>
                      <a:pt x="205" y="150"/>
                      <a:pt x="205" y="150"/>
                    </a:cubicBezTo>
                    <a:cubicBezTo>
                      <a:pt x="209" y="150"/>
                      <a:pt x="211" y="147"/>
                      <a:pt x="211" y="143"/>
                    </a:cubicBezTo>
                    <a:cubicBezTo>
                      <a:pt x="211" y="140"/>
                      <a:pt x="209" y="137"/>
                      <a:pt x="205" y="137"/>
                    </a:cubicBezTo>
                    <a:close/>
                  </a:path>
                </a:pathLst>
              </a:custGeom>
              <a:solidFill>
                <a:srgbClr val="CDA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ACF81"/>
                  </a:solidFill>
                </a:endParaRPr>
              </a:p>
            </p:txBody>
          </p:sp>
        </p:grpSp>
        <p:pic>
          <p:nvPicPr>
            <p:cNvPr id="58" name="Graphic 57" descr="Gold bars with solid fill">
              <a:extLst>
                <a:ext uri="{FF2B5EF4-FFF2-40B4-BE49-F238E27FC236}">
                  <a16:creationId xmlns:a16="http://schemas.microsoft.com/office/drawing/2014/main" id="{D825289F-CD8D-8E33-ABF8-2052ECECC3FE}"/>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5503253" y="4150631"/>
              <a:ext cx="524324" cy="524324"/>
            </a:xfrm>
            <a:prstGeom prst="rect">
              <a:avLst/>
            </a:prstGeom>
          </p:spPr>
        </p:pic>
        <p:pic>
          <p:nvPicPr>
            <p:cNvPr id="64" name="Graphic 63" descr="Money with solid fill">
              <a:extLst>
                <a:ext uri="{FF2B5EF4-FFF2-40B4-BE49-F238E27FC236}">
                  <a16:creationId xmlns:a16="http://schemas.microsoft.com/office/drawing/2014/main" id="{7B8E24F0-6B84-BA22-CFE8-96818F20A357}"/>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5538715" y="3477687"/>
              <a:ext cx="428479" cy="428479"/>
            </a:xfrm>
            <a:prstGeom prst="rect">
              <a:avLst/>
            </a:prstGeom>
          </p:spPr>
        </p:pic>
        <p:pic>
          <p:nvPicPr>
            <p:cNvPr id="61" name="Graphic 60">
              <a:extLst>
                <a:ext uri="{FF2B5EF4-FFF2-40B4-BE49-F238E27FC236}">
                  <a16:creationId xmlns:a16="http://schemas.microsoft.com/office/drawing/2014/main" id="{60639E2A-7887-6B93-5529-44B753CBB9CC}"/>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rot="18920572">
              <a:off x="5563104" y="2278857"/>
              <a:ext cx="380769" cy="380769"/>
            </a:xfrm>
            <a:prstGeom prst="rect">
              <a:avLst/>
            </a:prstGeom>
          </p:spPr>
        </p:pic>
        <p:cxnSp>
          <p:nvCxnSpPr>
            <p:cNvPr id="62" name="Straight Connector 61">
              <a:extLst>
                <a:ext uri="{FF2B5EF4-FFF2-40B4-BE49-F238E27FC236}">
                  <a16:creationId xmlns:a16="http://schemas.microsoft.com/office/drawing/2014/main" id="{20994285-3652-9580-B65C-CD306AAC0423}"/>
                </a:ext>
              </a:extLst>
            </p:cNvPr>
            <p:cNvCxnSpPr>
              <a:cxnSpLocks/>
            </p:cNvCxnSpPr>
            <p:nvPr/>
          </p:nvCxnSpPr>
          <p:spPr>
            <a:xfrm>
              <a:off x="5352985" y="4041648"/>
              <a:ext cx="551688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1388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9F974B-6951-4BA7-AE03-3C7CA89433F3}"/>
              </a:ext>
            </a:extLst>
          </p:cNvPr>
          <p:cNvSpPr txBox="1">
            <a:spLocks/>
          </p:cNvSpPr>
          <p:nvPr/>
        </p:nvSpPr>
        <p:spPr>
          <a:xfrm>
            <a:off x="5986540" y="2400419"/>
            <a:ext cx="5045785" cy="71497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2"/>
                </a:solidFill>
                <a:latin typeface="Hanken Grotesk Black" pitchFamily="2" charset="77"/>
              </a:rPr>
              <a:t>CONTACT US</a:t>
            </a:r>
          </a:p>
        </p:txBody>
      </p:sp>
      <p:sp>
        <p:nvSpPr>
          <p:cNvPr id="6" name="TextBox 5">
            <a:extLst>
              <a:ext uri="{FF2B5EF4-FFF2-40B4-BE49-F238E27FC236}">
                <a16:creationId xmlns:a16="http://schemas.microsoft.com/office/drawing/2014/main" id="{2B6F404A-0B2B-4000-AFFC-B550D5479117}"/>
              </a:ext>
            </a:extLst>
          </p:cNvPr>
          <p:cNvSpPr txBox="1"/>
          <p:nvPr/>
        </p:nvSpPr>
        <p:spPr>
          <a:xfrm>
            <a:off x="6470043" y="4147100"/>
            <a:ext cx="2602656" cy="286979"/>
          </a:xfrm>
          <a:prstGeom prst="rect">
            <a:avLst/>
          </a:prstGeom>
          <a:noFill/>
          <a:ln>
            <a:noFill/>
          </a:ln>
        </p:spPr>
        <p:txBody>
          <a:bodyPr wrap="square">
            <a:spAutoFit/>
          </a:bodyPr>
          <a:lstStyle/>
          <a:p>
            <a:r>
              <a:rPr lang="en-US" sz="1200" dirty="0" err="1">
                <a:solidFill>
                  <a:srgbClr val="F7F7F7"/>
                </a:solidFill>
                <a:latin typeface="Montserrat Medium" pitchFamily="2" charset="77"/>
                <a:ea typeface="Open Sans" panose="020B0606030504020204" pitchFamily="34" charset="0"/>
                <a:cs typeface="Open Sans" panose="020B0606030504020204" pitchFamily="34" charset="0"/>
              </a:rPr>
              <a:t>info@EmpressRoyalty.com</a:t>
            </a:r>
            <a:endParaRPr lang="en-US" sz="1200" dirty="0">
              <a:solidFill>
                <a:srgbClr val="F7F7F7"/>
              </a:solidFill>
              <a:latin typeface="Montserrat Medium" pitchFamily="2" charset="77"/>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812C6060-BC3A-49DA-A5A2-D1D1362745CD}"/>
              </a:ext>
            </a:extLst>
          </p:cNvPr>
          <p:cNvSpPr txBox="1"/>
          <p:nvPr/>
        </p:nvSpPr>
        <p:spPr>
          <a:xfrm>
            <a:off x="6470043" y="3693642"/>
            <a:ext cx="2602656" cy="286979"/>
          </a:xfrm>
          <a:prstGeom prst="rect">
            <a:avLst/>
          </a:prstGeom>
          <a:noFill/>
          <a:ln>
            <a:noFill/>
          </a:ln>
        </p:spPr>
        <p:txBody>
          <a:bodyPr wrap="square">
            <a:spAutoFit/>
          </a:bodyPr>
          <a:lstStyle/>
          <a:p>
            <a:r>
              <a:rPr lang="en-US" sz="1200" dirty="0">
                <a:solidFill>
                  <a:srgbClr val="F7F7F7"/>
                </a:solidFill>
                <a:latin typeface="Montserrat Medium" pitchFamily="2" charset="77"/>
                <a:ea typeface="Open Sans" panose="020B0606030504020204" pitchFamily="34" charset="0"/>
                <a:cs typeface="Open Sans" panose="020B0606030504020204" pitchFamily="34" charset="0"/>
              </a:rPr>
              <a:t>+1-604-331-2080</a:t>
            </a:r>
          </a:p>
        </p:txBody>
      </p:sp>
      <p:sp>
        <p:nvSpPr>
          <p:cNvPr id="8" name="TextBox 7">
            <a:extLst>
              <a:ext uri="{FF2B5EF4-FFF2-40B4-BE49-F238E27FC236}">
                <a16:creationId xmlns:a16="http://schemas.microsoft.com/office/drawing/2014/main" id="{6442960D-9499-4F98-8447-22909F809233}"/>
              </a:ext>
            </a:extLst>
          </p:cNvPr>
          <p:cNvSpPr txBox="1"/>
          <p:nvPr/>
        </p:nvSpPr>
        <p:spPr>
          <a:xfrm>
            <a:off x="6470043" y="3226988"/>
            <a:ext cx="2236635" cy="276999"/>
          </a:xfrm>
          <a:prstGeom prst="rect">
            <a:avLst/>
          </a:prstGeom>
          <a:noFill/>
          <a:ln>
            <a:noFill/>
          </a:ln>
        </p:spPr>
        <p:txBody>
          <a:bodyPr wrap="square">
            <a:spAutoFit/>
          </a:bodyPr>
          <a:lstStyle/>
          <a:p>
            <a:r>
              <a:rPr lang="en-US" sz="1200" dirty="0">
                <a:solidFill>
                  <a:srgbClr val="F7F7F7"/>
                </a:solidFill>
                <a:latin typeface="Montserrat Medium" pitchFamily="2" charset="77"/>
                <a:ea typeface="Open Sans" panose="020B0606030504020204" pitchFamily="34" charset="0"/>
                <a:cs typeface="Open Sans" panose="020B0606030504020204" pitchFamily="34" charset="0"/>
              </a:rPr>
              <a:t>Vancouver, Canada</a:t>
            </a:r>
          </a:p>
        </p:txBody>
      </p:sp>
      <p:grpSp>
        <p:nvGrpSpPr>
          <p:cNvPr id="17" name="Group 16">
            <a:extLst>
              <a:ext uri="{FF2B5EF4-FFF2-40B4-BE49-F238E27FC236}">
                <a16:creationId xmlns:a16="http://schemas.microsoft.com/office/drawing/2014/main" id="{6B6EC4F1-DC1B-AD2A-7447-D1D65669ACAF}"/>
              </a:ext>
            </a:extLst>
          </p:cNvPr>
          <p:cNvGrpSpPr/>
          <p:nvPr/>
        </p:nvGrpSpPr>
        <p:grpSpPr>
          <a:xfrm>
            <a:off x="6096000" y="3247845"/>
            <a:ext cx="283318" cy="284204"/>
            <a:chOff x="6096000" y="3226073"/>
            <a:chExt cx="283318" cy="284204"/>
          </a:xfrm>
        </p:grpSpPr>
        <p:sp>
          <p:nvSpPr>
            <p:cNvPr id="9" name="Oval 8">
              <a:extLst>
                <a:ext uri="{FF2B5EF4-FFF2-40B4-BE49-F238E27FC236}">
                  <a16:creationId xmlns:a16="http://schemas.microsoft.com/office/drawing/2014/main" id="{B0BC92F1-6196-4767-9FF1-81375F3598B5}"/>
                </a:ext>
              </a:extLst>
            </p:cNvPr>
            <p:cNvSpPr/>
            <p:nvPr/>
          </p:nvSpPr>
          <p:spPr>
            <a:xfrm>
              <a:off x="6096000" y="3226073"/>
              <a:ext cx="283318" cy="28420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7F7"/>
                </a:solidFill>
              </a:endParaRPr>
            </a:p>
          </p:txBody>
        </p:sp>
        <p:pic>
          <p:nvPicPr>
            <p:cNvPr id="10" name="Graphic 9">
              <a:extLst>
                <a:ext uri="{FF2B5EF4-FFF2-40B4-BE49-F238E27FC236}">
                  <a16:creationId xmlns:a16="http://schemas.microsoft.com/office/drawing/2014/main" id="{E422D48C-B7EC-40D6-A72F-A2767633537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54093" y="3284348"/>
              <a:ext cx="167132" cy="167655"/>
            </a:xfrm>
            <a:prstGeom prst="rect">
              <a:avLst/>
            </a:prstGeom>
          </p:spPr>
        </p:pic>
      </p:grpSp>
      <p:grpSp>
        <p:nvGrpSpPr>
          <p:cNvPr id="15" name="Group 14">
            <a:extLst>
              <a:ext uri="{FF2B5EF4-FFF2-40B4-BE49-F238E27FC236}">
                <a16:creationId xmlns:a16="http://schemas.microsoft.com/office/drawing/2014/main" id="{CC5751D4-422B-9280-E051-C9FA5BCC9073}"/>
              </a:ext>
            </a:extLst>
          </p:cNvPr>
          <p:cNvGrpSpPr/>
          <p:nvPr/>
        </p:nvGrpSpPr>
        <p:grpSpPr>
          <a:xfrm>
            <a:off x="6096000" y="4142213"/>
            <a:ext cx="283318" cy="284204"/>
            <a:chOff x="6096000" y="4120441"/>
            <a:chExt cx="283318" cy="284204"/>
          </a:xfrm>
        </p:grpSpPr>
        <p:sp>
          <p:nvSpPr>
            <p:cNvPr id="13" name="Oval 12">
              <a:extLst>
                <a:ext uri="{FF2B5EF4-FFF2-40B4-BE49-F238E27FC236}">
                  <a16:creationId xmlns:a16="http://schemas.microsoft.com/office/drawing/2014/main" id="{EBBC21FE-5B96-4C61-8321-8FB6093935D0}"/>
                </a:ext>
              </a:extLst>
            </p:cNvPr>
            <p:cNvSpPr/>
            <p:nvPr/>
          </p:nvSpPr>
          <p:spPr>
            <a:xfrm>
              <a:off x="6096000" y="4120441"/>
              <a:ext cx="283318" cy="28420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7F7"/>
                </a:solidFill>
              </a:endParaRPr>
            </a:p>
          </p:txBody>
        </p:sp>
        <p:pic>
          <p:nvPicPr>
            <p:cNvPr id="14" name="Graphic 13">
              <a:extLst>
                <a:ext uri="{FF2B5EF4-FFF2-40B4-BE49-F238E27FC236}">
                  <a16:creationId xmlns:a16="http://schemas.microsoft.com/office/drawing/2014/main" id="{E7C0A194-2F68-4D22-8885-FF4D21F0D2A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154093" y="4178715"/>
              <a:ext cx="167132" cy="167655"/>
            </a:xfrm>
            <a:prstGeom prst="rect">
              <a:avLst/>
            </a:prstGeom>
          </p:spPr>
        </p:pic>
      </p:grpSp>
      <p:sp>
        <p:nvSpPr>
          <p:cNvPr id="18" name="TextBox 17">
            <a:extLst>
              <a:ext uri="{FF2B5EF4-FFF2-40B4-BE49-F238E27FC236}">
                <a16:creationId xmlns:a16="http://schemas.microsoft.com/office/drawing/2014/main" id="{E6A6373D-2C7C-4349-A66B-26E16A776334}"/>
              </a:ext>
            </a:extLst>
          </p:cNvPr>
          <p:cNvSpPr txBox="1"/>
          <p:nvPr/>
        </p:nvSpPr>
        <p:spPr>
          <a:xfrm>
            <a:off x="5956841" y="5846210"/>
            <a:ext cx="3111346" cy="369332"/>
          </a:xfrm>
          <a:prstGeom prst="rect">
            <a:avLst/>
          </a:prstGeom>
          <a:noFill/>
        </p:spPr>
        <p:txBody>
          <a:bodyPr wrap="square">
            <a:spAutoFit/>
          </a:bodyPr>
          <a:lstStyle/>
          <a:p>
            <a:r>
              <a:rPr lang="en-US" b="1" dirty="0" err="1">
                <a:solidFill>
                  <a:srgbClr val="F7F7F7"/>
                </a:solidFill>
                <a:latin typeface="Montserrat" pitchFamily="2" charset="77"/>
                <a:ea typeface="Open Sans" panose="020B0606030504020204" pitchFamily="34" charset="0"/>
                <a:cs typeface="Open Sans" panose="020B0606030504020204" pitchFamily="34" charset="0"/>
              </a:rPr>
              <a:t>EmpressRoyalty.com</a:t>
            </a:r>
            <a:endParaRPr lang="en-US" b="1" dirty="0">
              <a:solidFill>
                <a:srgbClr val="F7F7F7"/>
              </a:solidFill>
              <a:latin typeface="Montserrat" pitchFamily="2" charset="77"/>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F837409D-243A-397A-48AC-DE05414D7785}"/>
              </a:ext>
            </a:extLst>
          </p:cNvPr>
          <p:cNvGrpSpPr/>
          <p:nvPr/>
        </p:nvGrpSpPr>
        <p:grpSpPr>
          <a:xfrm>
            <a:off x="6807117" y="5456264"/>
            <a:ext cx="274320" cy="274320"/>
            <a:chOff x="6090803" y="4808201"/>
            <a:chExt cx="274320" cy="274320"/>
          </a:xfrm>
        </p:grpSpPr>
        <p:sp>
          <p:nvSpPr>
            <p:cNvPr id="21" name="Oval 20">
              <a:extLst>
                <a:ext uri="{FF2B5EF4-FFF2-40B4-BE49-F238E27FC236}">
                  <a16:creationId xmlns:a16="http://schemas.microsoft.com/office/drawing/2014/main" id="{26787A89-DDE6-492B-8976-253FA7AD1192}"/>
                </a:ext>
              </a:extLst>
            </p:cNvPr>
            <p:cNvSpPr/>
            <p:nvPr/>
          </p:nvSpPr>
          <p:spPr>
            <a:xfrm>
              <a:off x="6090803" y="4808201"/>
              <a:ext cx="274320" cy="27432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1" name="Graphic 30">
              <a:extLst>
                <a:ext uri="{FF2B5EF4-FFF2-40B4-BE49-F238E27FC236}">
                  <a16:creationId xmlns:a16="http://schemas.microsoft.com/office/drawing/2014/main" id="{D1374B43-15C2-C553-BBBF-A0C11B3AAA28}"/>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25929" t="28870" r="24995" b="26993"/>
            <a:stretch/>
          </p:blipFill>
          <p:spPr>
            <a:xfrm>
              <a:off x="6144229" y="4882620"/>
              <a:ext cx="169028" cy="152017"/>
            </a:xfrm>
            <a:prstGeom prst="rect">
              <a:avLst/>
            </a:prstGeom>
          </p:spPr>
        </p:pic>
      </p:grpSp>
      <p:grpSp>
        <p:nvGrpSpPr>
          <p:cNvPr id="2" name="Group 1">
            <a:extLst>
              <a:ext uri="{FF2B5EF4-FFF2-40B4-BE49-F238E27FC236}">
                <a16:creationId xmlns:a16="http://schemas.microsoft.com/office/drawing/2014/main" id="{DAB04031-FFAE-313E-6A48-4927A7217A3A}"/>
              </a:ext>
            </a:extLst>
          </p:cNvPr>
          <p:cNvGrpSpPr/>
          <p:nvPr/>
        </p:nvGrpSpPr>
        <p:grpSpPr>
          <a:xfrm>
            <a:off x="6459771" y="5453793"/>
            <a:ext cx="283318" cy="284204"/>
            <a:chOff x="6088910" y="5273455"/>
            <a:chExt cx="283318" cy="284204"/>
          </a:xfrm>
        </p:grpSpPr>
        <p:sp>
          <p:nvSpPr>
            <p:cNvPr id="33" name="Oval 32">
              <a:extLst>
                <a:ext uri="{FF2B5EF4-FFF2-40B4-BE49-F238E27FC236}">
                  <a16:creationId xmlns:a16="http://schemas.microsoft.com/office/drawing/2014/main" id="{9678EA49-A8FE-9752-FDCF-3E69BBC0782D}"/>
                </a:ext>
              </a:extLst>
            </p:cNvPr>
            <p:cNvSpPr/>
            <p:nvPr/>
          </p:nvSpPr>
          <p:spPr>
            <a:xfrm>
              <a:off x="6088910" y="5273455"/>
              <a:ext cx="283318" cy="28420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7F7"/>
                </a:solidFill>
              </a:endParaRPr>
            </a:p>
          </p:txBody>
        </p:sp>
        <p:pic>
          <p:nvPicPr>
            <p:cNvPr id="34" name="Graphic 33">
              <a:extLst>
                <a:ext uri="{FF2B5EF4-FFF2-40B4-BE49-F238E27FC236}">
                  <a16:creationId xmlns:a16="http://schemas.microsoft.com/office/drawing/2014/main" id="{43DE8950-8AE1-D6C4-E4FD-86975F1D38B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46639" y="5327568"/>
              <a:ext cx="183914" cy="183914"/>
            </a:xfrm>
            <a:prstGeom prst="rect">
              <a:avLst/>
            </a:prstGeom>
          </p:spPr>
        </p:pic>
      </p:grpSp>
      <p:grpSp>
        <p:nvGrpSpPr>
          <p:cNvPr id="16" name="Group 15">
            <a:extLst>
              <a:ext uri="{FF2B5EF4-FFF2-40B4-BE49-F238E27FC236}">
                <a16:creationId xmlns:a16="http://schemas.microsoft.com/office/drawing/2014/main" id="{D14E38E3-203B-79AF-D3F5-B26BC1DA885B}"/>
              </a:ext>
            </a:extLst>
          </p:cNvPr>
          <p:cNvGrpSpPr/>
          <p:nvPr/>
        </p:nvGrpSpPr>
        <p:grpSpPr>
          <a:xfrm>
            <a:off x="6096000" y="3695029"/>
            <a:ext cx="283318" cy="284204"/>
            <a:chOff x="6096000" y="3673257"/>
            <a:chExt cx="283318" cy="284204"/>
          </a:xfrm>
        </p:grpSpPr>
        <p:sp>
          <p:nvSpPr>
            <p:cNvPr id="11" name="Oval 10">
              <a:extLst>
                <a:ext uri="{FF2B5EF4-FFF2-40B4-BE49-F238E27FC236}">
                  <a16:creationId xmlns:a16="http://schemas.microsoft.com/office/drawing/2014/main" id="{81659A34-D6CB-43A8-A255-7D489A1974EF}"/>
                </a:ext>
              </a:extLst>
            </p:cNvPr>
            <p:cNvSpPr/>
            <p:nvPr/>
          </p:nvSpPr>
          <p:spPr>
            <a:xfrm>
              <a:off x="6096000" y="3673257"/>
              <a:ext cx="283318" cy="28420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7F7"/>
                </a:solidFill>
              </a:endParaRPr>
            </a:p>
          </p:txBody>
        </p:sp>
        <p:pic>
          <p:nvPicPr>
            <p:cNvPr id="12" name="Graphic 11">
              <a:extLst>
                <a:ext uri="{FF2B5EF4-FFF2-40B4-BE49-F238E27FC236}">
                  <a16:creationId xmlns:a16="http://schemas.microsoft.com/office/drawing/2014/main" id="{74CD7D74-C000-4418-9213-EBFFD379F41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6154093" y="3731532"/>
              <a:ext cx="167132" cy="167655"/>
            </a:xfrm>
            <a:prstGeom prst="rect">
              <a:avLst/>
            </a:prstGeom>
          </p:spPr>
        </p:pic>
        <p:pic>
          <p:nvPicPr>
            <p:cNvPr id="37" name="Graphic 36">
              <a:extLst>
                <a:ext uri="{FF2B5EF4-FFF2-40B4-BE49-F238E27FC236}">
                  <a16:creationId xmlns:a16="http://schemas.microsoft.com/office/drawing/2014/main" id="{99A783C2-EFBA-3945-D732-D24A8A99E8C6}"/>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6147003" y="3724441"/>
              <a:ext cx="167132" cy="167655"/>
            </a:xfrm>
            <a:prstGeom prst="rect">
              <a:avLst/>
            </a:prstGeom>
          </p:spPr>
        </p:pic>
      </p:grpSp>
      <p:pic>
        <p:nvPicPr>
          <p:cNvPr id="5" name="Picture 4" descr="A black background with blue and yellow text&#10;&#10;Description automatically generated">
            <a:extLst>
              <a:ext uri="{FF2B5EF4-FFF2-40B4-BE49-F238E27FC236}">
                <a16:creationId xmlns:a16="http://schemas.microsoft.com/office/drawing/2014/main" id="{78CA59BD-C376-69BC-262B-6A7BA7BBF8C2}"/>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755246" y="2334146"/>
            <a:ext cx="4071620" cy="1600979"/>
          </a:xfrm>
          <a:prstGeom prst="rect">
            <a:avLst/>
          </a:prstGeom>
        </p:spPr>
      </p:pic>
      <p:sp>
        <p:nvSpPr>
          <p:cNvPr id="26" name="Rounded Rectangle 25">
            <a:extLst>
              <a:ext uri="{FF2B5EF4-FFF2-40B4-BE49-F238E27FC236}">
                <a16:creationId xmlns:a16="http://schemas.microsoft.com/office/drawing/2014/main" id="{92F1B0B2-BCCA-C296-17E1-3764755043F5}"/>
              </a:ext>
            </a:extLst>
          </p:cNvPr>
          <p:cNvSpPr/>
          <p:nvPr/>
        </p:nvSpPr>
        <p:spPr>
          <a:xfrm>
            <a:off x="1529022" y="4069126"/>
            <a:ext cx="1060341" cy="276999"/>
          </a:xfrm>
          <a:prstGeom prst="roundRect">
            <a:avLst>
              <a:gd name="adj" fmla="val 50000"/>
            </a:avLst>
          </a:prstGeom>
          <a:noFill/>
          <a:ln>
            <a:solidFill>
              <a:srgbClr val="CDAA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16365E"/>
                </a:solidFill>
                <a:latin typeface="Montserrat SemiBold" pitchFamily="2" charset="77"/>
              </a:rPr>
              <a:t>TSXV  :  EMPR</a:t>
            </a:r>
          </a:p>
        </p:txBody>
      </p:sp>
      <p:sp>
        <p:nvSpPr>
          <p:cNvPr id="27" name="Rounded Rectangle 26">
            <a:extLst>
              <a:ext uri="{FF2B5EF4-FFF2-40B4-BE49-F238E27FC236}">
                <a16:creationId xmlns:a16="http://schemas.microsoft.com/office/drawing/2014/main" id="{B07C937E-E2D6-DDA7-59E2-A5D4621F2210}"/>
              </a:ext>
            </a:extLst>
          </p:cNvPr>
          <p:cNvSpPr/>
          <p:nvPr/>
        </p:nvSpPr>
        <p:spPr>
          <a:xfrm>
            <a:off x="2705313" y="4069126"/>
            <a:ext cx="1239873" cy="276999"/>
          </a:xfrm>
          <a:prstGeom prst="roundRect">
            <a:avLst>
              <a:gd name="adj" fmla="val 50000"/>
            </a:avLst>
          </a:prstGeom>
          <a:noFill/>
          <a:ln>
            <a:solidFill>
              <a:srgbClr val="CDAA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16365E"/>
                </a:solidFill>
                <a:latin typeface="Montserrat SemiBold" pitchFamily="2" charset="77"/>
              </a:rPr>
              <a:t>OTCQX  :  EMPYF</a:t>
            </a:r>
          </a:p>
        </p:txBody>
      </p:sp>
      <p:grpSp>
        <p:nvGrpSpPr>
          <p:cNvPr id="23" name="Group 22">
            <a:extLst>
              <a:ext uri="{FF2B5EF4-FFF2-40B4-BE49-F238E27FC236}">
                <a16:creationId xmlns:a16="http://schemas.microsoft.com/office/drawing/2014/main" id="{C16F3C5D-33CF-4D37-4CA8-D79A92C2E9C5}"/>
              </a:ext>
            </a:extLst>
          </p:cNvPr>
          <p:cNvGrpSpPr/>
          <p:nvPr/>
        </p:nvGrpSpPr>
        <p:grpSpPr>
          <a:xfrm>
            <a:off x="6112425" y="5450086"/>
            <a:ext cx="283318" cy="284204"/>
            <a:chOff x="6088910" y="5273455"/>
            <a:chExt cx="283318" cy="284204"/>
          </a:xfrm>
        </p:grpSpPr>
        <p:sp>
          <p:nvSpPr>
            <p:cNvPr id="24" name="Oval 23">
              <a:extLst>
                <a:ext uri="{FF2B5EF4-FFF2-40B4-BE49-F238E27FC236}">
                  <a16:creationId xmlns:a16="http://schemas.microsoft.com/office/drawing/2014/main" id="{35B7D111-649B-33E2-6F36-C791DB66A981}"/>
                </a:ext>
              </a:extLst>
            </p:cNvPr>
            <p:cNvSpPr/>
            <p:nvPr/>
          </p:nvSpPr>
          <p:spPr>
            <a:xfrm>
              <a:off x="6088910" y="5273455"/>
              <a:ext cx="283318" cy="28420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7F7"/>
                </a:solidFill>
              </a:endParaRPr>
            </a:p>
          </p:txBody>
        </p:sp>
        <p:pic>
          <p:nvPicPr>
            <p:cNvPr id="25" name="Graphic 24">
              <a:extLst>
                <a:ext uri="{FF2B5EF4-FFF2-40B4-BE49-F238E27FC236}">
                  <a16:creationId xmlns:a16="http://schemas.microsoft.com/office/drawing/2014/main" id="{BFE6C6DC-FDB0-6872-8A63-CF11C7F052E2}"/>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6160424" y="5352194"/>
              <a:ext cx="140290" cy="126726"/>
            </a:xfrm>
            <a:prstGeom prst="rect">
              <a:avLst/>
            </a:prstGeom>
          </p:spPr>
        </p:pic>
      </p:grpSp>
    </p:spTree>
    <p:extLst>
      <p:ext uri="{BB962C8B-B14F-4D97-AF65-F5344CB8AC3E}">
        <p14:creationId xmlns:p14="http://schemas.microsoft.com/office/powerpoint/2010/main" val="2473948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1437A-9B65-75D8-4913-C548425AA42D}"/>
              </a:ext>
            </a:extLst>
          </p:cNvPr>
          <p:cNvSpPr txBox="1">
            <a:spLocks/>
          </p:cNvSpPr>
          <p:nvPr/>
        </p:nvSpPr>
        <p:spPr>
          <a:xfrm>
            <a:off x="215795" y="907252"/>
            <a:ext cx="11404758" cy="50231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16365E"/>
                </a:solidFill>
                <a:latin typeface="Hanken Grotesk Black" pitchFamily="2" charset="77"/>
                <a:ea typeface="Hanken Grotesk Bold" pitchFamily="34" charset="-122"/>
                <a:cs typeface="Hanken Grotesk Bold" pitchFamily="34" charset="-120"/>
              </a:rPr>
              <a:t>Notes</a:t>
            </a:r>
          </a:p>
        </p:txBody>
      </p:sp>
      <p:graphicFrame>
        <p:nvGraphicFramePr>
          <p:cNvPr id="3" name="Table 2">
            <a:extLst>
              <a:ext uri="{FF2B5EF4-FFF2-40B4-BE49-F238E27FC236}">
                <a16:creationId xmlns:a16="http://schemas.microsoft.com/office/drawing/2014/main" id="{CC2F8FC4-101A-42DB-9999-57D1076A9BCD}"/>
              </a:ext>
            </a:extLst>
          </p:cNvPr>
          <p:cNvGraphicFramePr>
            <a:graphicFrameLocks noGrp="1"/>
          </p:cNvGraphicFramePr>
          <p:nvPr>
            <p:extLst>
              <p:ext uri="{D42A27DB-BD31-4B8C-83A1-F6EECF244321}">
                <p14:modId xmlns:p14="http://schemas.microsoft.com/office/powerpoint/2010/main" val="2567076437"/>
              </p:ext>
            </p:extLst>
          </p:nvPr>
        </p:nvGraphicFramePr>
        <p:xfrm>
          <a:off x="345233" y="1318652"/>
          <a:ext cx="11523306" cy="5191760"/>
        </p:xfrm>
        <a:graphic>
          <a:graphicData uri="http://schemas.openxmlformats.org/drawingml/2006/table">
            <a:tbl>
              <a:tblPr firstRow="1" bandRow="1">
                <a:tableStyleId>{2D5ABB26-0587-4C30-8999-92F81FD0307C}</a:tableStyleId>
              </a:tblPr>
              <a:tblGrid>
                <a:gridCol w="11523306">
                  <a:extLst>
                    <a:ext uri="{9D8B030D-6E8A-4147-A177-3AD203B41FA5}">
                      <a16:colId xmlns:a16="http://schemas.microsoft.com/office/drawing/2014/main" val="2938483391"/>
                    </a:ext>
                  </a:extLst>
                </a:gridCol>
              </a:tblGrid>
              <a:tr h="370840">
                <a:tc>
                  <a:txBody>
                    <a:bodyPr/>
                    <a:lstStyle/>
                    <a:p>
                      <a:endParaRPr lang="en-US" dirty="0"/>
                    </a:p>
                  </a:txBody>
                  <a:tcPr>
                    <a:lnB w="6350" cap="flat" cmpd="sng" algn="ctr">
                      <a:solidFill>
                        <a:srgbClr val="BA974F"/>
                      </a:solidFill>
                      <a:prstDash val="solid"/>
                      <a:round/>
                      <a:headEnd type="none" w="med" len="med"/>
                      <a:tailEnd type="none" w="med" len="med"/>
                    </a:lnB>
                  </a:tcPr>
                </a:tc>
                <a:extLst>
                  <a:ext uri="{0D108BD9-81ED-4DB2-BD59-A6C34878D82A}">
                    <a16:rowId xmlns:a16="http://schemas.microsoft.com/office/drawing/2014/main" val="1378226334"/>
                  </a:ext>
                </a:extLst>
              </a:tr>
              <a:tr h="370840">
                <a:tc>
                  <a:txBody>
                    <a:bodyPr/>
                    <a:lstStyle/>
                    <a:p>
                      <a:endParaRPr lang="en-US" dirty="0"/>
                    </a:p>
                  </a:txBody>
                  <a:tcPr>
                    <a:lnT w="6350" cap="flat" cmpd="sng" algn="ctr">
                      <a:solidFill>
                        <a:srgbClr val="BA974F"/>
                      </a:solidFill>
                      <a:prstDash val="solid"/>
                      <a:round/>
                      <a:headEnd type="none" w="med" len="med"/>
                      <a:tailEnd type="none" w="med" len="med"/>
                    </a:lnT>
                    <a:lnB w="6350" cap="flat" cmpd="sng" algn="ctr">
                      <a:solidFill>
                        <a:srgbClr val="BA974F"/>
                      </a:solidFill>
                      <a:prstDash val="solid"/>
                      <a:round/>
                      <a:headEnd type="none" w="med" len="med"/>
                      <a:tailEnd type="none" w="med" len="med"/>
                    </a:lnB>
                  </a:tcPr>
                </a:tc>
                <a:extLst>
                  <a:ext uri="{0D108BD9-81ED-4DB2-BD59-A6C34878D82A}">
                    <a16:rowId xmlns:a16="http://schemas.microsoft.com/office/drawing/2014/main" val="517157467"/>
                  </a:ext>
                </a:extLst>
              </a:tr>
              <a:tr h="370840">
                <a:tc>
                  <a:txBody>
                    <a:bodyPr/>
                    <a:lstStyle/>
                    <a:p>
                      <a:endParaRPr lang="en-US" dirty="0"/>
                    </a:p>
                  </a:txBody>
                  <a:tcPr>
                    <a:lnT w="6350" cap="flat" cmpd="sng" algn="ctr">
                      <a:solidFill>
                        <a:srgbClr val="BA974F"/>
                      </a:solidFill>
                      <a:prstDash val="solid"/>
                      <a:round/>
                      <a:headEnd type="none" w="med" len="med"/>
                      <a:tailEnd type="none" w="med" len="med"/>
                    </a:lnT>
                    <a:lnB w="6350" cap="flat" cmpd="sng" algn="ctr">
                      <a:solidFill>
                        <a:srgbClr val="BA974F"/>
                      </a:solidFill>
                      <a:prstDash val="solid"/>
                      <a:round/>
                      <a:headEnd type="none" w="med" len="med"/>
                      <a:tailEnd type="none" w="med" len="med"/>
                    </a:lnB>
                  </a:tcPr>
                </a:tc>
                <a:extLst>
                  <a:ext uri="{0D108BD9-81ED-4DB2-BD59-A6C34878D82A}">
                    <a16:rowId xmlns:a16="http://schemas.microsoft.com/office/drawing/2014/main" val="507147858"/>
                  </a:ext>
                </a:extLst>
              </a:tr>
              <a:tr h="370840">
                <a:tc>
                  <a:txBody>
                    <a:bodyPr/>
                    <a:lstStyle/>
                    <a:p>
                      <a:endParaRPr lang="en-US" dirty="0"/>
                    </a:p>
                  </a:txBody>
                  <a:tcPr>
                    <a:lnT w="6350" cap="flat" cmpd="sng" algn="ctr">
                      <a:solidFill>
                        <a:srgbClr val="BA974F"/>
                      </a:solidFill>
                      <a:prstDash val="solid"/>
                      <a:round/>
                      <a:headEnd type="none" w="med" len="med"/>
                      <a:tailEnd type="none" w="med" len="med"/>
                    </a:lnT>
                    <a:lnB w="6350" cap="flat" cmpd="sng" algn="ctr">
                      <a:solidFill>
                        <a:srgbClr val="BA974F"/>
                      </a:solidFill>
                      <a:prstDash val="solid"/>
                      <a:round/>
                      <a:headEnd type="none" w="med" len="med"/>
                      <a:tailEnd type="none" w="med" len="med"/>
                    </a:lnB>
                  </a:tcPr>
                </a:tc>
                <a:extLst>
                  <a:ext uri="{0D108BD9-81ED-4DB2-BD59-A6C34878D82A}">
                    <a16:rowId xmlns:a16="http://schemas.microsoft.com/office/drawing/2014/main" val="564512516"/>
                  </a:ext>
                </a:extLst>
              </a:tr>
              <a:tr h="370840">
                <a:tc>
                  <a:txBody>
                    <a:bodyPr/>
                    <a:lstStyle/>
                    <a:p>
                      <a:endParaRPr lang="en-US" dirty="0"/>
                    </a:p>
                  </a:txBody>
                  <a:tcPr>
                    <a:lnT w="6350" cap="flat" cmpd="sng" algn="ctr">
                      <a:solidFill>
                        <a:srgbClr val="BA974F"/>
                      </a:solidFill>
                      <a:prstDash val="solid"/>
                      <a:round/>
                      <a:headEnd type="none" w="med" len="med"/>
                      <a:tailEnd type="none" w="med" len="med"/>
                    </a:lnT>
                    <a:lnB w="6350" cap="flat" cmpd="sng" algn="ctr">
                      <a:solidFill>
                        <a:srgbClr val="BA974F"/>
                      </a:solidFill>
                      <a:prstDash val="solid"/>
                      <a:round/>
                      <a:headEnd type="none" w="med" len="med"/>
                      <a:tailEnd type="none" w="med" len="med"/>
                    </a:lnB>
                  </a:tcPr>
                </a:tc>
                <a:extLst>
                  <a:ext uri="{0D108BD9-81ED-4DB2-BD59-A6C34878D82A}">
                    <a16:rowId xmlns:a16="http://schemas.microsoft.com/office/drawing/2014/main" val="3261716082"/>
                  </a:ext>
                </a:extLst>
              </a:tr>
              <a:tr h="370840">
                <a:tc>
                  <a:txBody>
                    <a:bodyPr/>
                    <a:lstStyle/>
                    <a:p>
                      <a:endParaRPr lang="en-US" dirty="0"/>
                    </a:p>
                  </a:txBody>
                  <a:tcPr>
                    <a:lnT w="6350" cap="flat" cmpd="sng" algn="ctr">
                      <a:solidFill>
                        <a:srgbClr val="BA974F"/>
                      </a:solidFill>
                      <a:prstDash val="solid"/>
                      <a:round/>
                      <a:headEnd type="none" w="med" len="med"/>
                      <a:tailEnd type="none" w="med" len="med"/>
                    </a:lnT>
                    <a:lnB w="6350" cap="flat" cmpd="sng" algn="ctr">
                      <a:solidFill>
                        <a:srgbClr val="BA974F"/>
                      </a:solidFill>
                      <a:prstDash val="solid"/>
                      <a:round/>
                      <a:headEnd type="none" w="med" len="med"/>
                      <a:tailEnd type="none" w="med" len="med"/>
                    </a:lnB>
                  </a:tcPr>
                </a:tc>
                <a:extLst>
                  <a:ext uri="{0D108BD9-81ED-4DB2-BD59-A6C34878D82A}">
                    <a16:rowId xmlns:a16="http://schemas.microsoft.com/office/drawing/2014/main" val="3688951408"/>
                  </a:ext>
                </a:extLst>
              </a:tr>
              <a:tr h="370840">
                <a:tc>
                  <a:txBody>
                    <a:bodyPr/>
                    <a:lstStyle/>
                    <a:p>
                      <a:endParaRPr lang="en-US" dirty="0"/>
                    </a:p>
                  </a:txBody>
                  <a:tcPr>
                    <a:lnT w="6350" cap="flat" cmpd="sng" algn="ctr">
                      <a:solidFill>
                        <a:srgbClr val="BA974F"/>
                      </a:solidFill>
                      <a:prstDash val="solid"/>
                      <a:round/>
                      <a:headEnd type="none" w="med" len="med"/>
                      <a:tailEnd type="none" w="med" len="med"/>
                    </a:lnT>
                    <a:lnB w="6350" cap="flat" cmpd="sng" algn="ctr">
                      <a:solidFill>
                        <a:srgbClr val="BA974F"/>
                      </a:solidFill>
                      <a:prstDash val="solid"/>
                      <a:round/>
                      <a:headEnd type="none" w="med" len="med"/>
                      <a:tailEnd type="none" w="med" len="med"/>
                    </a:lnB>
                  </a:tcPr>
                </a:tc>
                <a:extLst>
                  <a:ext uri="{0D108BD9-81ED-4DB2-BD59-A6C34878D82A}">
                    <a16:rowId xmlns:a16="http://schemas.microsoft.com/office/drawing/2014/main" val="1776421979"/>
                  </a:ext>
                </a:extLst>
              </a:tr>
              <a:tr h="370840">
                <a:tc>
                  <a:txBody>
                    <a:bodyPr/>
                    <a:lstStyle/>
                    <a:p>
                      <a:endParaRPr lang="en-US" dirty="0"/>
                    </a:p>
                  </a:txBody>
                  <a:tcPr>
                    <a:lnT w="6350" cap="flat" cmpd="sng" algn="ctr">
                      <a:solidFill>
                        <a:srgbClr val="BA974F"/>
                      </a:solidFill>
                      <a:prstDash val="solid"/>
                      <a:round/>
                      <a:headEnd type="none" w="med" len="med"/>
                      <a:tailEnd type="none" w="med" len="med"/>
                    </a:lnT>
                    <a:lnB w="6350" cap="flat" cmpd="sng" algn="ctr">
                      <a:solidFill>
                        <a:srgbClr val="BA974F"/>
                      </a:solidFill>
                      <a:prstDash val="solid"/>
                      <a:round/>
                      <a:headEnd type="none" w="med" len="med"/>
                      <a:tailEnd type="none" w="med" len="med"/>
                    </a:lnB>
                  </a:tcPr>
                </a:tc>
                <a:extLst>
                  <a:ext uri="{0D108BD9-81ED-4DB2-BD59-A6C34878D82A}">
                    <a16:rowId xmlns:a16="http://schemas.microsoft.com/office/drawing/2014/main" val="1974593514"/>
                  </a:ext>
                </a:extLst>
              </a:tr>
              <a:tr h="370840">
                <a:tc>
                  <a:txBody>
                    <a:bodyPr/>
                    <a:lstStyle/>
                    <a:p>
                      <a:endParaRPr lang="en-US" dirty="0"/>
                    </a:p>
                  </a:txBody>
                  <a:tcPr>
                    <a:lnT w="6350" cap="flat" cmpd="sng" algn="ctr">
                      <a:solidFill>
                        <a:srgbClr val="BA974F"/>
                      </a:solidFill>
                      <a:prstDash val="solid"/>
                      <a:round/>
                      <a:headEnd type="none" w="med" len="med"/>
                      <a:tailEnd type="none" w="med" len="med"/>
                    </a:lnT>
                    <a:lnB w="6350" cap="flat" cmpd="sng" algn="ctr">
                      <a:solidFill>
                        <a:srgbClr val="BA974F"/>
                      </a:solidFill>
                      <a:prstDash val="solid"/>
                      <a:round/>
                      <a:headEnd type="none" w="med" len="med"/>
                      <a:tailEnd type="none" w="med" len="med"/>
                    </a:lnB>
                  </a:tcPr>
                </a:tc>
                <a:extLst>
                  <a:ext uri="{0D108BD9-81ED-4DB2-BD59-A6C34878D82A}">
                    <a16:rowId xmlns:a16="http://schemas.microsoft.com/office/drawing/2014/main" val="2623311920"/>
                  </a:ext>
                </a:extLst>
              </a:tr>
              <a:tr h="370840">
                <a:tc>
                  <a:txBody>
                    <a:bodyPr/>
                    <a:lstStyle/>
                    <a:p>
                      <a:endParaRPr lang="en-US" dirty="0"/>
                    </a:p>
                  </a:txBody>
                  <a:tcPr>
                    <a:lnT w="6350" cap="flat" cmpd="sng" algn="ctr">
                      <a:solidFill>
                        <a:srgbClr val="BA974F"/>
                      </a:solidFill>
                      <a:prstDash val="solid"/>
                      <a:round/>
                      <a:headEnd type="none" w="med" len="med"/>
                      <a:tailEnd type="none" w="med" len="med"/>
                    </a:lnT>
                    <a:lnB w="6350" cap="flat" cmpd="sng" algn="ctr">
                      <a:solidFill>
                        <a:srgbClr val="BA974F"/>
                      </a:solidFill>
                      <a:prstDash val="solid"/>
                      <a:round/>
                      <a:headEnd type="none" w="med" len="med"/>
                      <a:tailEnd type="none" w="med" len="med"/>
                    </a:lnB>
                  </a:tcPr>
                </a:tc>
                <a:extLst>
                  <a:ext uri="{0D108BD9-81ED-4DB2-BD59-A6C34878D82A}">
                    <a16:rowId xmlns:a16="http://schemas.microsoft.com/office/drawing/2014/main" val="2379997053"/>
                  </a:ext>
                </a:extLst>
              </a:tr>
              <a:tr h="370840">
                <a:tc>
                  <a:txBody>
                    <a:bodyPr/>
                    <a:lstStyle/>
                    <a:p>
                      <a:endParaRPr lang="en-US" dirty="0"/>
                    </a:p>
                  </a:txBody>
                  <a:tcPr>
                    <a:lnT w="6350" cap="flat" cmpd="sng" algn="ctr">
                      <a:solidFill>
                        <a:srgbClr val="BA974F"/>
                      </a:solidFill>
                      <a:prstDash val="solid"/>
                      <a:round/>
                      <a:headEnd type="none" w="med" len="med"/>
                      <a:tailEnd type="none" w="med" len="med"/>
                    </a:lnT>
                    <a:lnB w="6350" cap="flat" cmpd="sng" algn="ctr">
                      <a:solidFill>
                        <a:srgbClr val="BA974F"/>
                      </a:solidFill>
                      <a:prstDash val="solid"/>
                      <a:round/>
                      <a:headEnd type="none" w="med" len="med"/>
                      <a:tailEnd type="none" w="med" len="med"/>
                    </a:lnB>
                  </a:tcPr>
                </a:tc>
                <a:extLst>
                  <a:ext uri="{0D108BD9-81ED-4DB2-BD59-A6C34878D82A}">
                    <a16:rowId xmlns:a16="http://schemas.microsoft.com/office/drawing/2014/main" val="89520164"/>
                  </a:ext>
                </a:extLst>
              </a:tr>
              <a:tr h="370840">
                <a:tc>
                  <a:txBody>
                    <a:bodyPr/>
                    <a:lstStyle/>
                    <a:p>
                      <a:endParaRPr lang="en-US" dirty="0"/>
                    </a:p>
                  </a:txBody>
                  <a:tcPr>
                    <a:lnT w="6350" cap="flat" cmpd="sng" algn="ctr">
                      <a:solidFill>
                        <a:srgbClr val="BA974F"/>
                      </a:solidFill>
                      <a:prstDash val="solid"/>
                      <a:round/>
                      <a:headEnd type="none" w="med" len="med"/>
                      <a:tailEnd type="none" w="med" len="med"/>
                    </a:lnT>
                    <a:lnB w="6350" cap="flat" cmpd="sng" algn="ctr">
                      <a:solidFill>
                        <a:srgbClr val="BA974F"/>
                      </a:solidFill>
                      <a:prstDash val="solid"/>
                      <a:round/>
                      <a:headEnd type="none" w="med" len="med"/>
                      <a:tailEnd type="none" w="med" len="med"/>
                    </a:lnB>
                  </a:tcPr>
                </a:tc>
                <a:extLst>
                  <a:ext uri="{0D108BD9-81ED-4DB2-BD59-A6C34878D82A}">
                    <a16:rowId xmlns:a16="http://schemas.microsoft.com/office/drawing/2014/main" val="3005389280"/>
                  </a:ext>
                </a:extLst>
              </a:tr>
              <a:tr h="370840">
                <a:tc>
                  <a:txBody>
                    <a:bodyPr/>
                    <a:lstStyle/>
                    <a:p>
                      <a:endParaRPr lang="en-US" dirty="0"/>
                    </a:p>
                  </a:txBody>
                  <a:tcPr>
                    <a:lnT w="6350" cap="flat" cmpd="sng" algn="ctr">
                      <a:solidFill>
                        <a:srgbClr val="BA974F"/>
                      </a:solidFill>
                      <a:prstDash val="solid"/>
                      <a:round/>
                      <a:headEnd type="none" w="med" len="med"/>
                      <a:tailEnd type="none" w="med" len="med"/>
                    </a:lnT>
                    <a:lnB w="6350" cap="flat" cmpd="sng" algn="ctr">
                      <a:solidFill>
                        <a:srgbClr val="BA974F"/>
                      </a:solidFill>
                      <a:prstDash val="solid"/>
                      <a:round/>
                      <a:headEnd type="none" w="med" len="med"/>
                      <a:tailEnd type="none" w="med" len="med"/>
                    </a:lnB>
                  </a:tcPr>
                </a:tc>
                <a:extLst>
                  <a:ext uri="{0D108BD9-81ED-4DB2-BD59-A6C34878D82A}">
                    <a16:rowId xmlns:a16="http://schemas.microsoft.com/office/drawing/2014/main" val="556711235"/>
                  </a:ext>
                </a:extLst>
              </a:tr>
              <a:tr h="370840">
                <a:tc>
                  <a:txBody>
                    <a:bodyPr/>
                    <a:lstStyle/>
                    <a:p>
                      <a:endParaRPr lang="en-US" dirty="0"/>
                    </a:p>
                  </a:txBody>
                  <a:tcPr>
                    <a:lnT w="6350" cap="flat" cmpd="sng" algn="ctr">
                      <a:solidFill>
                        <a:srgbClr val="BA974F"/>
                      </a:solidFill>
                      <a:prstDash val="solid"/>
                      <a:round/>
                      <a:headEnd type="none" w="med" len="med"/>
                      <a:tailEnd type="none" w="med" len="med"/>
                    </a:lnT>
                    <a:lnB w="6350" cap="flat" cmpd="sng" algn="ctr">
                      <a:solidFill>
                        <a:srgbClr val="BA974F"/>
                      </a:solidFill>
                      <a:prstDash val="solid"/>
                      <a:round/>
                      <a:headEnd type="none" w="med" len="med"/>
                      <a:tailEnd type="none" w="med" len="med"/>
                    </a:lnB>
                  </a:tcPr>
                </a:tc>
                <a:extLst>
                  <a:ext uri="{0D108BD9-81ED-4DB2-BD59-A6C34878D82A}">
                    <a16:rowId xmlns:a16="http://schemas.microsoft.com/office/drawing/2014/main" val="1547779320"/>
                  </a:ext>
                </a:extLst>
              </a:tr>
            </a:tbl>
          </a:graphicData>
        </a:graphic>
      </p:graphicFrame>
    </p:spTree>
    <p:extLst>
      <p:ext uri="{BB962C8B-B14F-4D97-AF65-F5344CB8AC3E}">
        <p14:creationId xmlns:p14="http://schemas.microsoft.com/office/powerpoint/2010/main" val="2797070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gold cylinder on a black background&#10;&#10;AI-generated content may be incorrect.">
            <a:extLst>
              <a:ext uri="{FF2B5EF4-FFF2-40B4-BE49-F238E27FC236}">
                <a16:creationId xmlns:a16="http://schemas.microsoft.com/office/drawing/2014/main" id="{06C662ED-79DF-0C15-8BF5-64D45696B55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2050" y="2306304"/>
            <a:ext cx="1127857" cy="1122218"/>
          </a:xfrm>
          <a:prstGeom prst="rect">
            <a:avLst/>
          </a:prstGeom>
        </p:spPr>
      </p:pic>
      <p:pic>
        <p:nvPicPr>
          <p:cNvPr id="5" name="Picture 4" descr="A gold object on a black background&#10;&#10;AI-generated content may be incorrect.">
            <a:extLst>
              <a:ext uri="{FF2B5EF4-FFF2-40B4-BE49-F238E27FC236}">
                <a16:creationId xmlns:a16="http://schemas.microsoft.com/office/drawing/2014/main" id="{A51B273F-1519-8541-3D9E-A70E795202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55067" y="2306304"/>
            <a:ext cx="1127857" cy="1122218"/>
          </a:xfrm>
          <a:prstGeom prst="rect">
            <a:avLst/>
          </a:prstGeom>
        </p:spPr>
      </p:pic>
      <p:pic>
        <p:nvPicPr>
          <p:cNvPr id="7" name="Picture 6" descr="A gold circle with a black background&#10;&#10;AI-generated content may be incorrect.">
            <a:extLst>
              <a:ext uri="{FF2B5EF4-FFF2-40B4-BE49-F238E27FC236}">
                <a16:creationId xmlns:a16="http://schemas.microsoft.com/office/drawing/2014/main" id="{41C4A5E9-D338-3100-1AFB-0BAFC6EB6DD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48084" y="2306304"/>
            <a:ext cx="1127857" cy="1122218"/>
          </a:xfrm>
          <a:prstGeom prst="rect">
            <a:avLst/>
          </a:prstGeom>
        </p:spPr>
      </p:pic>
      <p:pic>
        <p:nvPicPr>
          <p:cNvPr id="9" name="Picture 8" descr="A gold curved object on a black background&#10;&#10;AI-generated content may be incorrect.">
            <a:extLst>
              <a:ext uri="{FF2B5EF4-FFF2-40B4-BE49-F238E27FC236}">
                <a16:creationId xmlns:a16="http://schemas.microsoft.com/office/drawing/2014/main" id="{F937863A-49EF-BCF9-5FF2-4AFA6E6F09D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41101" y="2306304"/>
            <a:ext cx="1127857" cy="1122218"/>
          </a:xfrm>
          <a:prstGeom prst="rect">
            <a:avLst/>
          </a:prstGeom>
        </p:spPr>
      </p:pic>
      <p:pic>
        <p:nvPicPr>
          <p:cNvPr id="11" name="Picture 10" descr="A gold curved object on a black background&#10;&#10;AI-generated content may be incorrect.">
            <a:extLst>
              <a:ext uri="{FF2B5EF4-FFF2-40B4-BE49-F238E27FC236}">
                <a16:creationId xmlns:a16="http://schemas.microsoft.com/office/drawing/2014/main" id="{6D5EC532-DA4D-8B8A-F121-369C781DFD3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34117" y="2306304"/>
            <a:ext cx="1127857" cy="1122218"/>
          </a:xfrm>
          <a:prstGeom prst="rect">
            <a:avLst/>
          </a:prstGeom>
        </p:spPr>
      </p:pic>
      <p:pic>
        <p:nvPicPr>
          <p:cNvPr id="13" name="Picture 12" descr="A white cylinder on a black background&#10;&#10;AI-generated content may be incorrect.">
            <a:extLst>
              <a:ext uri="{FF2B5EF4-FFF2-40B4-BE49-F238E27FC236}">
                <a16:creationId xmlns:a16="http://schemas.microsoft.com/office/drawing/2014/main" id="{647ABDA0-5C5D-C241-24AF-B1A7AE9BC91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2050" y="4318677"/>
            <a:ext cx="1127860" cy="1122218"/>
          </a:xfrm>
          <a:prstGeom prst="rect">
            <a:avLst/>
          </a:prstGeom>
        </p:spPr>
      </p:pic>
      <p:pic>
        <p:nvPicPr>
          <p:cNvPr id="15" name="Picture 14" descr="A white object on a black background&#10;&#10;AI-generated content may be incorrect.">
            <a:extLst>
              <a:ext uri="{FF2B5EF4-FFF2-40B4-BE49-F238E27FC236}">
                <a16:creationId xmlns:a16="http://schemas.microsoft.com/office/drawing/2014/main" id="{FEBA3701-C7C7-68A4-4BC2-D5F92397BE8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655066" y="4318677"/>
            <a:ext cx="1127860" cy="1122218"/>
          </a:xfrm>
          <a:prstGeom prst="rect">
            <a:avLst/>
          </a:prstGeom>
        </p:spPr>
      </p:pic>
      <p:pic>
        <p:nvPicPr>
          <p:cNvPr id="17" name="Picture 16" descr="A silver circle with a black background&#10;&#10;AI-generated content may be incorrect.">
            <a:extLst>
              <a:ext uri="{FF2B5EF4-FFF2-40B4-BE49-F238E27FC236}">
                <a16:creationId xmlns:a16="http://schemas.microsoft.com/office/drawing/2014/main" id="{CA2E64DE-9203-597E-2660-9A8FCDE9C48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448082" y="4318677"/>
            <a:ext cx="1127860" cy="1122218"/>
          </a:xfrm>
          <a:prstGeom prst="rect">
            <a:avLst/>
          </a:prstGeom>
        </p:spPr>
      </p:pic>
      <p:pic>
        <p:nvPicPr>
          <p:cNvPr id="19" name="Picture 18" descr="A white curved object on a black background&#10;&#10;AI-generated content may be incorrect.">
            <a:extLst>
              <a:ext uri="{FF2B5EF4-FFF2-40B4-BE49-F238E27FC236}">
                <a16:creationId xmlns:a16="http://schemas.microsoft.com/office/drawing/2014/main" id="{59A9951C-2A35-54F4-F0FD-AF8872015930}"/>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241098" y="4318677"/>
            <a:ext cx="1127860" cy="1122218"/>
          </a:xfrm>
          <a:prstGeom prst="rect">
            <a:avLst/>
          </a:prstGeom>
        </p:spPr>
      </p:pic>
      <p:pic>
        <p:nvPicPr>
          <p:cNvPr id="21" name="Picture 20" descr="A silver curved object on a black background&#10;&#10;AI-generated content may be incorrect.">
            <a:extLst>
              <a:ext uri="{FF2B5EF4-FFF2-40B4-BE49-F238E27FC236}">
                <a16:creationId xmlns:a16="http://schemas.microsoft.com/office/drawing/2014/main" id="{C72D6D02-BE34-DA80-FFB5-A9BB6D0A2FCF}"/>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034114" y="4318677"/>
            <a:ext cx="1127860" cy="1122218"/>
          </a:xfrm>
          <a:prstGeom prst="rect">
            <a:avLst/>
          </a:prstGeom>
        </p:spPr>
      </p:pic>
      <p:pic>
        <p:nvPicPr>
          <p:cNvPr id="22" name="Picture 21" descr="A gold cylinder on a black background&#10;&#10;AI-generated content may be incorrect.">
            <a:extLst>
              <a:ext uri="{FF2B5EF4-FFF2-40B4-BE49-F238E27FC236}">
                <a16:creationId xmlns:a16="http://schemas.microsoft.com/office/drawing/2014/main" id="{77CEBEBE-F77E-8194-2D96-4112AA71F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2050" y="-2384116"/>
            <a:ext cx="1127857" cy="1122218"/>
          </a:xfrm>
          <a:prstGeom prst="rect">
            <a:avLst/>
          </a:prstGeom>
        </p:spPr>
      </p:pic>
      <p:pic>
        <p:nvPicPr>
          <p:cNvPr id="23" name="Picture 22" descr="A gold object on a black background&#10;&#10;AI-generated content may be incorrect.">
            <a:extLst>
              <a:ext uri="{FF2B5EF4-FFF2-40B4-BE49-F238E27FC236}">
                <a16:creationId xmlns:a16="http://schemas.microsoft.com/office/drawing/2014/main" id="{26A7A220-9C1E-1FB3-5A44-E429CD2AFD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55067" y="-2384116"/>
            <a:ext cx="1127857" cy="1122218"/>
          </a:xfrm>
          <a:prstGeom prst="rect">
            <a:avLst/>
          </a:prstGeom>
        </p:spPr>
      </p:pic>
      <p:pic>
        <p:nvPicPr>
          <p:cNvPr id="24" name="Picture 23" descr="A gold circle with a black background&#10;&#10;AI-generated content may be incorrect.">
            <a:extLst>
              <a:ext uri="{FF2B5EF4-FFF2-40B4-BE49-F238E27FC236}">
                <a16:creationId xmlns:a16="http://schemas.microsoft.com/office/drawing/2014/main" id="{70E76977-7F1C-1B4C-6FCF-7EBF71AD384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48084" y="-2384116"/>
            <a:ext cx="1127857" cy="1122218"/>
          </a:xfrm>
          <a:prstGeom prst="rect">
            <a:avLst/>
          </a:prstGeom>
        </p:spPr>
      </p:pic>
      <p:pic>
        <p:nvPicPr>
          <p:cNvPr id="25" name="Picture 24" descr="A gold curved object on a black background&#10;&#10;AI-generated content may be incorrect.">
            <a:extLst>
              <a:ext uri="{FF2B5EF4-FFF2-40B4-BE49-F238E27FC236}">
                <a16:creationId xmlns:a16="http://schemas.microsoft.com/office/drawing/2014/main" id="{180E7F85-C5B5-1921-B666-B5908A1B2E7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41101" y="-2384116"/>
            <a:ext cx="1127857" cy="1122218"/>
          </a:xfrm>
          <a:prstGeom prst="rect">
            <a:avLst/>
          </a:prstGeom>
        </p:spPr>
      </p:pic>
      <p:pic>
        <p:nvPicPr>
          <p:cNvPr id="26" name="Picture 25" descr="A gold curved object on a black background&#10;&#10;AI-generated content may be incorrect.">
            <a:extLst>
              <a:ext uri="{FF2B5EF4-FFF2-40B4-BE49-F238E27FC236}">
                <a16:creationId xmlns:a16="http://schemas.microsoft.com/office/drawing/2014/main" id="{3C4B0078-C71E-AC93-EEBD-D2B171A6812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34117" y="-2384116"/>
            <a:ext cx="1127857" cy="1122218"/>
          </a:xfrm>
          <a:prstGeom prst="rect">
            <a:avLst/>
          </a:prstGeom>
        </p:spPr>
      </p:pic>
      <p:pic>
        <p:nvPicPr>
          <p:cNvPr id="27" name="Picture 26" descr="A white cylinder on a black background&#10;&#10;AI-generated content may be incorrect.">
            <a:extLst>
              <a:ext uri="{FF2B5EF4-FFF2-40B4-BE49-F238E27FC236}">
                <a16:creationId xmlns:a16="http://schemas.microsoft.com/office/drawing/2014/main" id="{030BC37D-5E88-3077-7A0D-1F9B6B154B9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2050" y="-1377930"/>
            <a:ext cx="1127860" cy="1122218"/>
          </a:xfrm>
          <a:prstGeom prst="rect">
            <a:avLst/>
          </a:prstGeom>
        </p:spPr>
      </p:pic>
      <p:pic>
        <p:nvPicPr>
          <p:cNvPr id="28" name="Picture 27" descr="A white object on a black background&#10;&#10;AI-generated content may be incorrect.">
            <a:extLst>
              <a:ext uri="{FF2B5EF4-FFF2-40B4-BE49-F238E27FC236}">
                <a16:creationId xmlns:a16="http://schemas.microsoft.com/office/drawing/2014/main" id="{5529D6DB-845D-F5E6-1AFD-BA45F9CF1B5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655066" y="-1377930"/>
            <a:ext cx="1127860" cy="1122218"/>
          </a:xfrm>
          <a:prstGeom prst="rect">
            <a:avLst/>
          </a:prstGeom>
        </p:spPr>
      </p:pic>
      <p:pic>
        <p:nvPicPr>
          <p:cNvPr id="29" name="Picture 28" descr="A silver circle with a black background&#10;&#10;AI-generated content may be incorrect.">
            <a:extLst>
              <a:ext uri="{FF2B5EF4-FFF2-40B4-BE49-F238E27FC236}">
                <a16:creationId xmlns:a16="http://schemas.microsoft.com/office/drawing/2014/main" id="{763CB316-5CD5-0503-1B75-655DA6CD8D9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448082" y="-1377930"/>
            <a:ext cx="1127860" cy="1122218"/>
          </a:xfrm>
          <a:prstGeom prst="rect">
            <a:avLst/>
          </a:prstGeom>
        </p:spPr>
      </p:pic>
      <p:pic>
        <p:nvPicPr>
          <p:cNvPr id="30" name="Picture 29" descr="A white curved object on a black background&#10;&#10;AI-generated content may be incorrect.">
            <a:extLst>
              <a:ext uri="{FF2B5EF4-FFF2-40B4-BE49-F238E27FC236}">
                <a16:creationId xmlns:a16="http://schemas.microsoft.com/office/drawing/2014/main" id="{A1A5A593-0DCC-4895-0D32-F98B65D0051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241098" y="-1377930"/>
            <a:ext cx="1127860" cy="1122218"/>
          </a:xfrm>
          <a:prstGeom prst="rect">
            <a:avLst/>
          </a:prstGeom>
        </p:spPr>
      </p:pic>
      <p:pic>
        <p:nvPicPr>
          <p:cNvPr id="31" name="Picture 30" descr="A silver curved object on a black background&#10;&#10;AI-generated content may be incorrect.">
            <a:extLst>
              <a:ext uri="{FF2B5EF4-FFF2-40B4-BE49-F238E27FC236}">
                <a16:creationId xmlns:a16="http://schemas.microsoft.com/office/drawing/2014/main" id="{9368BDCF-827D-0862-0A5E-8CEAEFEF448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034114" y="-1377930"/>
            <a:ext cx="1127860" cy="1122218"/>
          </a:xfrm>
          <a:prstGeom prst="rect">
            <a:avLst/>
          </a:prstGeom>
        </p:spPr>
      </p:pic>
    </p:spTree>
    <p:extLst>
      <p:ext uri="{BB962C8B-B14F-4D97-AF65-F5344CB8AC3E}">
        <p14:creationId xmlns:p14="http://schemas.microsoft.com/office/powerpoint/2010/main" val="740046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2E6DF55C-C687-8FD0-6961-F63CF8D12A1D}"/>
              </a:ext>
            </a:extLst>
          </p:cNvPr>
          <p:cNvSpPr txBox="1"/>
          <p:nvPr/>
        </p:nvSpPr>
        <p:spPr>
          <a:xfrm>
            <a:off x="8981681" y="4158108"/>
            <a:ext cx="2669510" cy="1166473"/>
          </a:xfrm>
          <a:prstGeom prst="rect">
            <a:avLst/>
          </a:prstGeom>
          <a:noFill/>
        </p:spPr>
        <p:txBody>
          <a:bodyPr wrap="square">
            <a:spAutoFit/>
          </a:bodyPr>
          <a:lstStyle/>
          <a:p>
            <a:pPr>
              <a:lnSpc>
                <a:spcPct val="114000"/>
              </a:lnSpc>
              <a:spcBef>
                <a:spcPts val="600"/>
              </a:spcBef>
            </a:pPr>
            <a:r>
              <a:rPr lang="en-US" sz="2000" b="1" dirty="0">
                <a:solidFill>
                  <a:srgbClr val="16365E"/>
                </a:solidFill>
                <a:latin typeface="Hanken Grotesk ExtraBold" pitchFamily="2" charset="77"/>
              </a:rPr>
              <a:t>100% Gold &amp; Silver</a:t>
            </a:r>
          </a:p>
          <a:p>
            <a:pPr>
              <a:spcBef>
                <a:spcPts val="600"/>
              </a:spcBef>
            </a:pPr>
            <a:r>
              <a:rPr lang="en-US" sz="1400" dirty="0">
                <a:solidFill>
                  <a:srgbClr val="6F6F6F"/>
                </a:solidFill>
                <a:latin typeface="Montserrat" pitchFamily="2" charset="77"/>
              </a:rPr>
              <a:t>Pure gold &amp; silver revenue from royalties and streaming investments</a:t>
            </a:r>
          </a:p>
        </p:txBody>
      </p:sp>
      <p:sp>
        <p:nvSpPr>
          <p:cNvPr id="26" name="TextBox 25">
            <a:extLst>
              <a:ext uri="{FF2B5EF4-FFF2-40B4-BE49-F238E27FC236}">
                <a16:creationId xmlns:a16="http://schemas.microsoft.com/office/drawing/2014/main" id="{AFE024B1-8DC5-864B-3A34-B02C42352F24}"/>
              </a:ext>
            </a:extLst>
          </p:cNvPr>
          <p:cNvSpPr txBox="1"/>
          <p:nvPr/>
        </p:nvSpPr>
        <p:spPr>
          <a:xfrm>
            <a:off x="5200486" y="2076713"/>
            <a:ext cx="2669510" cy="1166473"/>
          </a:xfrm>
          <a:prstGeom prst="rect">
            <a:avLst/>
          </a:prstGeom>
          <a:noFill/>
        </p:spPr>
        <p:txBody>
          <a:bodyPr wrap="square">
            <a:spAutoFit/>
          </a:bodyPr>
          <a:lstStyle/>
          <a:p>
            <a:pPr>
              <a:lnSpc>
                <a:spcPct val="114000"/>
              </a:lnSpc>
              <a:spcBef>
                <a:spcPts val="600"/>
              </a:spcBef>
            </a:pPr>
            <a:r>
              <a:rPr lang="en-US" sz="2000" b="1" dirty="0">
                <a:solidFill>
                  <a:srgbClr val="16365E"/>
                </a:solidFill>
                <a:latin typeface="Hanken Grotesk ExtraBold" pitchFamily="2" charset="77"/>
              </a:rPr>
              <a:t>4 Key Assets</a:t>
            </a:r>
          </a:p>
          <a:p>
            <a:pPr>
              <a:spcBef>
                <a:spcPts val="600"/>
              </a:spcBef>
            </a:pPr>
            <a:r>
              <a:rPr lang="en-US" sz="1400" dirty="0">
                <a:solidFill>
                  <a:srgbClr val="6F6F6F"/>
                </a:solidFill>
                <a:latin typeface="Montserrat" pitchFamily="2" charset="77"/>
              </a:rPr>
              <a:t>Globally diversified portfolio of revenue generating investments </a:t>
            </a:r>
          </a:p>
        </p:txBody>
      </p:sp>
      <p:sp>
        <p:nvSpPr>
          <p:cNvPr id="28" name="TextBox 27">
            <a:extLst>
              <a:ext uri="{FF2B5EF4-FFF2-40B4-BE49-F238E27FC236}">
                <a16:creationId xmlns:a16="http://schemas.microsoft.com/office/drawing/2014/main" id="{50DA3C92-2535-D00B-55CD-A7DF75D3E91A}"/>
              </a:ext>
            </a:extLst>
          </p:cNvPr>
          <p:cNvSpPr txBox="1"/>
          <p:nvPr/>
        </p:nvSpPr>
        <p:spPr>
          <a:xfrm>
            <a:off x="9010418" y="2066985"/>
            <a:ext cx="2534393" cy="1381917"/>
          </a:xfrm>
          <a:prstGeom prst="rect">
            <a:avLst/>
          </a:prstGeom>
          <a:noFill/>
        </p:spPr>
        <p:txBody>
          <a:bodyPr wrap="square">
            <a:spAutoFit/>
          </a:bodyPr>
          <a:lstStyle/>
          <a:p>
            <a:pPr>
              <a:lnSpc>
                <a:spcPct val="114000"/>
              </a:lnSpc>
              <a:spcBef>
                <a:spcPts val="600"/>
              </a:spcBef>
            </a:pPr>
            <a:r>
              <a:rPr lang="en-US" sz="2000" b="1" dirty="0">
                <a:solidFill>
                  <a:srgbClr val="16365E"/>
                </a:solidFill>
                <a:latin typeface="Hanken Grotesk ExtraBold" pitchFamily="2" charset="77"/>
              </a:rPr>
              <a:t>Record Revenue</a:t>
            </a:r>
          </a:p>
          <a:p>
            <a:pPr>
              <a:spcBef>
                <a:spcPts val="600"/>
              </a:spcBef>
            </a:pPr>
            <a:r>
              <a:rPr lang="en-US" sz="1400" dirty="0">
                <a:solidFill>
                  <a:srgbClr val="6F6F6F"/>
                </a:solidFill>
                <a:latin typeface="Montserrat" pitchFamily="2" charset="77"/>
              </a:rPr>
              <a:t>Achieved record revenue of US$8M and positive operational cash flow in 2024 </a:t>
            </a:r>
          </a:p>
        </p:txBody>
      </p:sp>
      <p:sp>
        <p:nvSpPr>
          <p:cNvPr id="30" name="TextBox 29">
            <a:extLst>
              <a:ext uri="{FF2B5EF4-FFF2-40B4-BE49-F238E27FC236}">
                <a16:creationId xmlns:a16="http://schemas.microsoft.com/office/drawing/2014/main" id="{FD087445-399D-C0B6-AC93-1BA58CAC34EF}"/>
              </a:ext>
            </a:extLst>
          </p:cNvPr>
          <p:cNvSpPr txBox="1"/>
          <p:nvPr/>
        </p:nvSpPr>
        <p:spPr>
          <a:xfrm>
            <a:off x="1187639" y="4128083"/>
            <a:ext cx="2729041" cy="1381917"/>
          </a:xfrm>
          <a:prstGeom prst="rect">
            <a:avLst/>
          </a:prstGeom>
          <a:noFill/>
        </p:spPr>
        <p:txBody>
          <a:bodyPr wrap="square">
            <a:spAutoFit/>
          </a:bodyPr>
          <a:lstStyle/>
          <a:p>
            <a:pPr>
              <a:lnSpc>
                <a:spcPct val="114000"/>
              </a:lnSpc>
              <a:spcBef>
                <a:spcPts val="600"/>
              </a:spcBef>
            </a:pPr>
            <a:r>
              <a:rPr lang="en-US" sz="2000" b="1" dirty="0">
                <a:solidFill>
                  <a:srgbClr val="16365E"/>
                </a:solidFill>
                <a:latin typeface="Hanken Grotesk ExtraBold" pitchFamily="2" charset="77"/>
              </a:rPr>
              <a:t>Proven Expertise</a:t>
            </a:r>
          </a:p>
          <a:p>
            <a:pPr>
              <a:spcBef>
                <a:spcPts val="600"/>
              </a:spcBef>
            </a:pPr>
            <a:r>
              <a:rPr lang="en-US" sz="1400" dirty="0">
                <a:solidFill>
                  <a:srgbClr val="6F6F6F"/>
                </a:solidFill>
                <a:latin typeface="Montserrat" pitchFamily="2" charset="77"/>
              </a:rPr>
              <a:t>Management &amp; Board bring over 250 years experience with US$8B completed in mining finance transactions</a:t>
            </a:r>
          </a:p>
        </p:txBody>
      </p:sp>
      <p:sp>
        <p:nvSpPr>
          <p:cNvPr id="32" name="TextBox 31">
            <a:extLst>
              <a:ext uri="{FF2B5EF4-FFF2-40B4-BE49-F238E27FC236}">
                <a16:creationId xmlns:a16="http://schemas.microsoft.com/office/drawing/2014/main" id="{B22BA7E3-C6DD-2B79-0131-DE908C917D78}"/>
              </a:ext>
            </a:extLst>
          </p:cNvPr>
          <p:cNvSpPr txBox="1"/>
          <p:nvPr/>
        </p:nvSpPr>
        <p:spPr>
          <a:xfrm>
            <a:off x="5200486" y="4137811"/>
            <a:ext cx="2729041" cy="1381917"/>
          </a:xfrm>
          <a:prstGeom prst="rect">
            <a:avLst/>
          </a:prstGeom>
          <a:noFill/>
        </p:spPr>
        <p:txBody>
          <a:bodyPr wrap="square">
            <a:spAutoFit/>
          </a:bodyPr>
          <a:lstStyle/>
          <a:p>
            <a:pPr>
              <a:lnSpc>
                <a:spcPct val="114000"/>
              </a:lnSpc>
              <a:spcBef>
                <a:spcPts val="600"/>
              </a:spcBef>
            </a:pPr>
            <a:r>
              <a:rPr lang="en-US" sz="2000" b="1" dirty="0">
                <a:solidFill>
                  <a:srgbClr val="16365E"/>
                </a:solidFill>
                <a:latin typeface="Hanken Grotesk ExtraBold" pitchFamily="2" charset="77"/>
              </a:rPr>
              <a:t>Growth Plans</a:t>
            </a:r>
          </a:p>
          <a:p>
            <a:pPr>
              <a:spcBef>
                <a:spcPts val="600"/>
              </a:spcBef>
            </a:pPr>
            <a:r>
              <a:rPr lang="en-US" sz="1400" dirty="0">
                <a:solidFill>
                  <a:srgbClr val="6F6F6F"/>
                </a:solidFill>
                <a:latin typeface="Montserrat" pitchFamily="2" charset="77"/>
              </a:rPr>
              <a:t>Growth strategy driven by expansion of portfolio will bring in additional high-yielding investments</a:t>
            </a:r>
          </a:p>
        </p:txBody>
      </p:sp>
      <p:pic>
        <p:nvPicPr>
          <p:cNvPr id="37" name="Graphic 36">
            <a:extLst>
              <a:ext uri="{FF2B5EF4-FFF2-40B4-BE49-F238E27FC236}">
                <a16:creationId xmlns:a16="http://schemas.microsoft.com/office/drawing/2014/main" id="{A743C0C1-255A-7313-CFFA-DF4454E4A3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6875" y="4190022"/>
            <a:ext cx="740058" cy="740058"/>
          </a:xfrm>
          <a:prstGeom prst="rect">
            <a:avLst/>
          </a:prstGeom>
        </p:spPr>
      </p:pic>
      <p:pic>
        <p:nvPicPr>
          <p:cNvPr id="38" name="Graphic 37">
            <a:extLst>
              <a:ext uri="{FF2B5EF4-FFF2-40B4-BE49-F238E27FC236}">
                <a16:creationId xmlns:a16="http://schemas.microsoft.com/office/drawing/2014/main" id="{67AEDBC7-72A2-6D3C-38C8-622C807590A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47581" y="4198993"/>
            <a:ext cx="634449" cy="634449"/>
          </a:xfrm>
          <a:prstGeom prst="rect">
            <a:avLst/>
          </a:prstGeom>
        </p:spPr>
      </p:pic>
      <p:pic>
        <p:nvPicPr>
          <p:cNvPr id="39" name="Graphic 38">
            <a:extLst>
              <a:ext uri="{FF2B5EF4-FFF2-40B4-BE49-F238E27FC236}">
                <a16:creationId xmlns:a16="http://schemas.microsoft.com/office/drawing/2014/main" id="{EE7CC8F0-D9DD-4E4A-8D0B-D654754DB39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389386" y="2154560"/>
            <a:ext cx="634449" cy="634449"/>
          </a:xfrm>
          <a:prstGeom prst="rect">
            <a:avLst/>
          </a:prstGeom>
        </p:spPr>
      </p:pic>
      <p:pic>
        <p:nvPicPr>
          <p:cNvPr id="40" name="Graphic 39">
            <a:extLst>
              <a:ext uri="{FF2B5EF4-FFF2-40B4-BE49-F238E27FC236}">
                <a16:creationId xmlns:a16="http://schemas.microsoft.com/office/drawing/2014/main" id="{E307D506-647C-EB2B-CC00-A3508D356B4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389386" y="4198993"/>
            <a:ext cx="634449" cy="634449"/>
          </a:xfrm>
          <a:prstGeom prst="rect">
            <a:avLst/>
          </a:prstGeom>
        </p:spPr>
      </p:pic>
      <p:pic>
        <p:nvPicPr>
          <p:cNvPr id="41" name="Graphic 40">
            <a:extLst>
              <a:ext uri="{FF2B5EF4-FFF2-40B4-BE49-F238E27FC236}">
                <a16:creationId xmlns:a16="http://schemas.microsoft.com/office/drawing/2014/main" id="{862896B2-84DE-53F6-31F3-EB193482AEAC}"/>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269408" y="2174016"/>
            <a:ext cx="634449" cy="634449"/>
          </a:xfrm>
          <a:prstGeom prst="rect">
            <a:avLst/>
          </a:prstGeom>
        </p:spPr>
      </p:pic>
      <p:pic>
        <p:nvPicPr>
          <p:cNvPr id="42" name="Graphic 41">
            <a:extLst>
              <a:ext uri="{FF2B5EF4-FFF2-40B4-BE49-F238E27FC236}">
                <a16:creationId xmlns:a16="http://schemas.microsoft.com/office/drawing/2014/main" id="{25051053-AA53-282B-C1BB-D3A7F1DCA5F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47581" y="2186924"/>
            <a:ext cx="634449" cy="634449"/>
          </a:xfrm>
          <a:prstGeom prst="rect">
            <a:avLst/>
          </a:prstGeom>
        </p:spPr>
      </p:pic>
      <p:sp>
        <p:nvSpPr>
          <p:cNvPr id="5" name="Title 1">
            <a:extLst>
              <a:ext uri="{FF2B5EF4-FFF2-40B4-BE49-F238E27FC236}">
                <a16:creationId xmlns:a16="http://schemas.microsoft.com/office/drawing/2014/main" id="{3BEF59F5-17F4-999F-A3EA-0B34021CF0C8}"/>
              </a:ext>
            </a:extLst>
          </p:cNvPr>
          <p:cNvSpPr txBox="1">
            <a:spLocks/>
          </p:cNvSpPr>
          <p:nvPr/>
        </p:nvSpPr>
        <p:spPr>
          <a:xfrm>
            <a:off x="187801" y="1056548"/>
            <a:ext cx="10327799" cy="50231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16365E"/>
                </a:solidFill>
                <a:latin typeface="Hanken Grotesk Black" pitchFamily="2" charset="77"/>
                <a:ea typeface="Hanken Grotesk Bold" pitchFamily="34" charset="-122"/>
              </a:rPr>
              <a:t>High Growth Precious Metals Investment Company</a:t>
            </a:r>
          </a:p>
        </p:txBody>
      </p:sp>
      <p:sp>
        <p:nvSpPr>
          <p:cNvPr id="7" name="Subtitle 2">
            <a:extLst>
              <a:ext uri="{FF2B5EF4-FFF2-40B4-BE49-F238E27FC236}">
                <a16:creationId xmlns:a16="http://schemas.microsoft.com/office/drawing/2014/main" id="{53794C05-1A04-678E-1082-B11920EE7F38}"/>
              </a:ext>
            </a:extLst>
          </p:cNvPr>
          <p:cNvSpPr txBox="1">
            <a:spLocks/>
          </p:cNvSpPr>
          <p:nvPr/>
        </p:nvSpPr>
        <p:spPr>
          <a:xfrm>
            <a:off x="214480" y="829762"/>
            <a:ext cx="3387248" cy="216982"/>
          </a:xfrm>
          <a:prstGeom prst="rect">
            <a:avLst/>
          </a:prstGeom>
        </p:spPr>
        <p:txBody>
          <a:bodyPr wrap="square">
            <a:spAutoFit/>
          </a:bodyPr>
          <a:lstStyle>
            <a:defPPr>
              <a:defRPr lang="en-US"/>
            </a:defPPr>
            <a:lvl1pPr indent="0">
              <a:lnSpc>
                <a:spcPct val="90000"/>
              </a:lnSpc>
              <a:spcBef>
                <a:spcPts val="1000"/>
              </a:spcBef>
              <a:buFont typeface="Arial" panose="020B0604020202020204" pitchFamily="34" charset="0"/>
              <a:buNone/>
              <a:defRPr sz="900" cap="all" spc="600">
                <a:solidFill>
                  <a:srgbClr val="6F6F6F"/>
                </a:solidFill>
                <a:latin typeface="Montserrat Medium" pitchFamily="2" charset="77"/>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EMPRESS SNAPSHOT</a:t>
            </a:r>
            <a:endParaRPr lang="en-US" dirty="0"/>
          </a:p>
        </p:txBody>
      </p:sp>
      <p:pic>
        <p:nvPicPr>
          <p:cNvPr id="12" name="Picture 11" descr="A gold circle with a black background&#10;&#10;AI-generated content may be incorrect.">
            <a:extLst>
              <a:ext uri="{FF2B5EF4-FFF2-40B4-BE49-F238E27FC236}">
                <a16:creationId xmlns:a16="http://schemas.microsoft.com/office/drawing/2014/main" id="{FF80650A-A686-FF1D-BECB-1838DB39ED2E}"/>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flipH="1">
            <a:off x="10515600" y="5219847"/>
            <a:ext cx="1689762" cy="1681314"/>
          </a:xfrm>
          <a:prstGeom prst="rect">
            <a:avLst/>
          </a:prstGeom>
        </p:spPr>
      </p:pic>
      <p:pic>
        <p:nvPicPr>
          <p:cNvPr id="2" name="Graphic 1">
            <a:extLst>
              <a:ext uri="{FF2B5EF4-FFF2-40B4-BE49-F238E27FC236}">
                <a16:creationId xmlns:a16="http://schemas.microsoft.com/office/drawing/2014/main" id="{4BED3BC1-A057-EA4E-18C3-2A10944B5DA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839143" y="-3346391"/>
            <a:ext cx="3159702" cy="2205534"/>
          </a:xfrm>
          <a:prstGeom prst="rect">
            <a:avLst/>
          </a:prstGeom>
        </p:spPr>
      </p:pic>
      <p:sp>
        <p:nvSpPr>
          <p:cNvPr id="3" name="TextBox 2">
            <a:extLst>
              <a:ext uri="{FF2B5EF4-FFF2-40B4-BE49-F238E27FC236}">
                <a16:creationId xmlns:a16="http://schemas.microsoft.com/office/drawing/2014/main" id="{E24EA5FF-1BB8-99E3-AF62-D83439CDB626}"/>
              </a:ext>
            </a:extLst>
          </p:cNvPr>
          <p:cNvSpPr txBox="1"/>
          <p:nvPr/>
        </p:nvSpPr>
        <p:spPr>
          <a:xfrm>
            <a:off x="1428077" y="-960779"/>
            <a:ext cx="2553508" cy="735586"/>
          </a:xfrm>
          <a:prstGeom prst="rect">
            <a:avLst/>
          </a:prstGeom>
          <a:noFill/>
        </p:spPr>
        <p:txBody>
          <a:bodyPr wrap="square">
            <a:spAutoFit/>
          </a:bodyPr>
          <a:lstStyle/>
          <a:p>
            <a:pPr>
              <a:lnSpc>
                <a:spcPct val="114000"/>
              </a:lnSpc>
              <a:spcBef>
                <a:spcPts val="600"/>
              </a:spcBef>
            </a:pPr>
            <a:r>
              <a:rPr lang="en-US" sz="2000" b="1" dirty="0">
                <a:solidFill>
                  <a:srgbClr val="CDA969"/>
                </a:solidFill>
                <a:latin typeface="Hanken Grotesk ExtraBold" pitchFamily="2" charset="77"/>
              </a:rPr>
              <a:t>Option 2</a:t>
            </a:r>
          </a:p>
          <a:p>
            <a:pPr>
              <a:spcBef>
                <a:spcPts val="600"/>
              </a:spcBef>
            </a:pPr>
            <a:r>
              <a:rPr lang="en-US" sz="1400" dirty="0">
                <a:solidFill>
                  <a:schemeClr val="bg1"/>
                </a:solidFill>
                <a:latin typeface="Montserrat" pitchFamily="2" charset="77"/>
              </a:rPr>
              <a:t>Body text</a:t>
            </a:r>
          </a:p>
        </p:txBody>
      </p:sp>
      <p:pic>
        <p:nvPicPr>
          <p:cNvPr id="4" name="Graphic 3">
            <a:extLst>
              <a:ext uri="{FF2B5EF4-FFF2-40B4-BE49-F238E27FC236}">
                <a16:creationId xmlns:a16="http://schemas.microsoft.com/office/drawing/2014/main" id="{DBC629D8-380D-7145-7F52-69D41E2F666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41023" y="-1018734"/>
            <a:ext cx="617101" cy="617101"/>
          </a:xfrm>
          <a:prstGeom prst="rect">
            <a:avLst/>
          </a:prstGeom>
        </p:spPr>
      </p:pic>
      <p:sp>
        <p:nvSpPr>
          <p:cNvPr id="6" name="Rectangle 5">
            <a:extLst>
              <a:ext uri="{FF2B5EF4-FFF2-40B4-BE49-F238E27FC236}">
                <a16:creationId xmlns:a16="http://schemas.microsoft.com/office/drawing/2014/main" id="{2D9F1799-1957-6F10-2747-700950C1902B}"/>
              </a:ext>
            </a:extLst>
          </p:cNvPr>
          <p:cNvSpPr/>
          <p:nvPr/>
        </p:nvSpPr>
        <p:spPr>
          <a:xfrm>
            <a:off x="0" y="-846028"/>
            <a:ext cx="502361" cy="485147"/>
          </a:xfrm>
          <a:prstGeom prst="rect">
            <a:avLst/>
          </a:prstGeom>
          <a:solidFill>
            <a:srgbClr val="CDA969"/>
          </a:solidFill>
          <a:ln w="9525"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AE1E1BF1-6D92-307B-4ACD-3085267D7586}"/>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8651" y="-3195478"/>
            <a:ext cx="3740291" cy="1805657"/>
          </a:xfrm>
          <a:prstGeom prst="rect">
            <a:avLst/>
          </a:prstGeom>
        </p:spPr>
      </p:pic>
      <p:sp>
        <p:nvSpPr>
          <p:cNvPr id="9" name="TextBox 8">
            <a:extLst>
              <a:ext uri="{FF2B5EF4-FFF2-40B4-BE49-F238E27FC236}">
                <a16:creationId xmlns:a16="http://schemas.microsoft.com/office/drawing/2014/main" id="{94BACBF2-F4A9-DE5E-E6ED-1E263EAFFF1B}"/>
              </a:ext>
            </a:extLst>
          </p:cNvPr>
          <p:cNvSpPr txBox="1"/>
          <p:nvPr/>
        </p:nvSpPr>
        <p:spPr>
          <a:xfrm>
            <a:off x="81121" y="-3041966"/>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16365E"/>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pic>
        <p:nvPicPr>
          <p:cNvPr id="10" name="Graphic 9">
            <a:extLst>
              <a:ext uri="{FF2B5EF4-FFF2-40B4-BE49-F238E27FC236}">
                <a16:creationId xmlns:a16="http://schemas.microsoft.com/office/drawing/2014/main" id="{E3090B1D-1F73-F724-37BE-9FE54510355C}"/>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3684158" y="-3195478"/>
            <a:ext cx="3740291" cy="1805657"/>
          </a:xfrm>
          <a:prstGeom prst="rect">
            <a:avLst/>
          </a:prstGeom>
        </p:spPr>
      </p:pic>
      <p:sp>
        <p:nvSpPr>
          <p:cNvPr id="11" name="TextBox 10">
            <a:extLst>
              <a:ext uri="{FF2B5EF4-FFF2-40B4-BE49-F238E27FC236}">
                <a16:creationId xmlns:a16="http://schemas.microsoft.com/office/drawing/2014/main" id="{D007DFD1-0E01-A9F7-BE47-DC7B99687F9D}"/>
              </a:ext>
            </a:extLst>
          </p:cNvPr>
          <p:cNvSpPr txBox="1"/>
          <p:nvPr/>
        </p:nvSpPr>
        <p:spPr>
          <a:xfrm>
            <a:off x="3935599" y="-3041966"/>
            <a:ext cx="2852108" cy="1166473"/>
          </a:xfrm>
          <a:prstGeom prst="rect">
            <a:avLst/>
          </a:prstGeom>
          <a:noFill/>
        </p:spPr>
        <p:txBody>
          <a:bodyPr wrap="square">
            <a:spAutoFit/>
          </a:bodyPr>
          <a:lstStyle/>
          <a:p>
            <a:pPr>
              <a:lnSpc>
                <a:spcPct val="114000"/>
              </a:lnSpc>
              <a:spcBef>
                <a:spcPts val="600"/>
              </a:spcBef>
              <a:spcAft>
                <a:spcPts val="600"/>
              </a:spcAft>
              <a:buClr>
                <a:srgbClr val="CAAB73"/>
              </a:buClr>
            </a:pPr>
            <a:r>
              <a:rPr lang="en-MY" sz="2000" b="1" dirty="0">
                <a:solidFill>
                  <a:srgbClr val="CDA969"/>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sp>
        <p:nvSpPr>
          <p:cNvPr id="13" name="TextBox 12">
            <a:extLst>
              <a:ext uri="{FF2B5EF4-FFF2-40B4-BE49-F238E27FC236}">
                <a16:creationId xmlns:a16="http://schemas.microsoft.com/office/drawing/2014/main" id="{65DEC8C0-45D1-C0F9-5139-358F29307164}"/>
              </a:ext>
            </a:extLst>
          </p:cNvPr>
          <p:cNvSpPr txBox="1"/>
          <p:nvPr/>
        </p:nvSpPr>
        <p:spPr>
          <a:xfrm>
            <a:off x="8019955" y="-2785113"/>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CDA969"/>
                </a:solidFill>
                <a:latin typeface="Hanken Grotesk ExtraBold" pitchFamily="2" charset="77"/>
              </a:rPr>
              <a:t>100% Gold &amp; Silver</a:t>
            </a:r>
          </a:p>
          <a:p>
            <a:pPr>
              <a:spcAft>
                <a:spcPts val="600"/>
              </a:spcAft>
            </a:pPr>
            <a:r>
              <a:rPr lang="en-US" sz="1400" dirty="0">
                <a:solidFill>
                  <a:schemeClr val="bg1"/>
                </a:solidFill>
                <a:latin typeface="Montserrat" pitchFamily="2" charset="77"/>
              </a:rPr>
              <a:t>Pure gold &amp; silver revenue from royalties and streaming investments</a:t>
            </a:r>
          </a:p>
        </p:txBody>
      </p:sp>
      <p:sp>
        <p:nvSpPr>
          <p:cNvPr id="14" name="Rectangle 13">
            <a:extLst>
              <a:ext uri="{FF2B5EF4-FFF2-40B4-BE49-F238E27FC236}">
                <a16:creationId xmlns:a16="http://schemas.microsoft.com/office/drawing/2014/main" id="{9FCEE148-3F3C-F0D6-B066-882A1EEC2873}"/>
              </a:ext>
            </a:extLst>
          </p:cNvPr>
          <p:cNvSpPr/>
          <p:nvPr/>
        </p:nvSpPr>
        <p:spPr>
          <a:xfrm>
            <a:off x="4186377" y="-4186224"/>
            <a:ext cx="565079" cy="565079"/>
          </a:xfrm>
          <a:prstGeom prst="rect">
            <a:avLst/>
          </a:pr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648"/>
          </a:p>
        </p:txBody>
      </p:sp>
      <p:sp>
        <p:nvSpPr>
          <p:cNvPr id="15" name="TextBox 14">
            <a:extLst>
              <a:ext uri="{FF2B5EF4-FFF2-40B4-BE49-F238E27FC236}">
                <a16:creationId xmlns:a16="http://schemas.microsoft.com/office/drawing/2014/main" id="{5AB309D7-2AA5-0D05-583E-3F3E23F5E2CF}"/>
              </a:ext>
            </a:extLst>
          </p:cNvPr>
          <p:cNvSpPr txBox="1"/>
          <p:nvPr/>
        </p:nvSpPr>
        <p:spPr>
          <a:xfrm>
            <a:off x="5619034" y="-4273700"/>
            <a:ext cx="2553508" cy="735586"/>
          </a:xfrm>
          <a:prstGeom prst="rect">
            <a:avLst/>
          </a:prstGeom>
          <a:noFill/>
        </p:spPr>
        <p:txBody>
          <a:bodyPr wrap="square">
            <a:spAutoFit/>
          </a:bodyPr>
          <a:lstStyle/>
          <a:p>
            <a:pPr>
              <a:lnSpc>
                <a:spcPct val="114000"/>
              </a:lnSpc>
              <a:spcBef>
                <a:spcPts val="600"/>
              </a:spcBef>
            </a:pPr>
            <a:r>
              <a:rPr lang="en-US" sz="2000" b="1" dirty="0">
                <a:gradFill>
                  <a:gsLst>
                    <a:gs pos="50000">
                      <a:srgbClr val="F2DC84"/>
                    </a:gs>
                    <a:gs pos="0">
                      <a:srgbClr val="D0AE61"/>
                    </a:gs>
                    <a:gs pos="100000">
                      <a:srgbClr val="B58934"/>
                    </a:gs>
                  </a:gsLst>
                  <a:lin ang="2700000" scaled="1"/>
                </a:gradFill>
                <a:latin typeface="Hanken Grotesk ExtraBold" pitchFamily="2" charset="77"/>
              </a:rPr>
              <a:t>Option 6</a:t>
            </a:r>
          </a:p>
          <a:p>
            <a:pPr>
              <a:spcBef>
                <a:spcPts val="600"/>
              </a:spcBef>
            </a:pPr>
            <a:r>
              <a:rPr lang="en-US" sz="1400" dirty="0">
                <a:solidFill>
                  <a:schemeClr val="bg1"/>
                </a:solidFill>
                <a:latin typeface="Montserrat" pitchFamily="2" charset="77"/>
              </a:rPr>
              <a:t>Body text</a:t>
            </a:r>
          </a:p>
        </p:txBody>
      </p:sp>
      <p:sp>
        <p:nvSpPr>
          <p:cNvPr id="16" name="Graphic 15">
            <a:extLst>
              <a:ext uri="{FF2B5EF4-FFF2-40B4-BE49-F238E27FC236}">
                <a16:creationId xmlns:a16="http://schemas.microsoft.com/office/drawing/2014/main" id="{BA663395-786B-92B7-E838-F5B2FF7AF3F4}"/>
              </a:ext>
            </a:extLst>
          </p:cNvPr>
          <p:cNvSpPr/>
          <p:nvPr/>
        </p:nvSpPr>
        <p:spPr>
          <a:xfrm>
            <a:off x="4970551" y="-4096887"/>
            <a:ext cx="539963" cy="290851"/>
          </a:xfrm>
          <a:custGeom>
            <a:avLst/>
            <a:gdLst>
              <a:gd name="connsiteX0" fmla="*/ 539518 w 539963"/>
              <a:gd name="connsiteY0" fmla="*/ 113560 h 290851"/>
              <a:gd name="connsiteX1" fmla="*/ 519917 w 539963"/>
              <a:gd name="connsiteY1" fmla="*/ 54314 h 290851"/>
              <a:gd name="connsiteX2" fmla="*/ 515996 w 539963"/>
              <a:gd name="connsiteY2" fmla="*/ 51376 h 290851"/>
              <a:gd name="connsiteX3" fmla="*/ 424810 w 539963"/>
              <a:gd name="connsiteY3" fmla="*/ 17525 h 290851"/>
              <a:gd name="connsiteX4" fmla="*/ 416090 w 539963"/>
              <a:gd name="connsiteY4" fmla="*/ 18551 h 290851"/>
              <a:gd name="connsiteX5" fmla="*/ 342009 w 539963"/>
              <a:gd name="connsiteY5" fmla="*/ 68172 h 290851"/>
              <a:gd name="connsiteX6" fmla="*/ 333294 w 539963"/>
              <a:gd name="connsiteY6" fmla="*/ 40552 h 290851"/>
              <a:gd name="connsiteX7" fmla="*/ 327011 w 539963"/>
              <a:gd name="connsiteY7" fmla="*/ 34296 h 290851"/>
              <a:gd name="connsiteX8" fmla="*/ 236241 w 539963"/>
              <a:gd name="connsiteY8" fmla="*/ 599 h 290851"/>
              <a:gd name="connsiteX9" fmla="*/ 227522 w 539963"/>
              <a:gd name="connsiteY9" fmla="*/ 1626 h 290851"/>
              <a:gd name="connsiteX10" fmla="*/ 13999 w 539963"/>
              <a:gd name="connsiteY10" fmla="*/ 144648 h 290851"/>
              <a:gd name="connsiteX11" fmla="*/ 9856 w 539963"/>
              <a:gd name="connsiteY11" fmla="*/ 151098 h 290851"/>
              <a:gd name="connsiteX12" fmla="*/ 129 w 539963"/>
              <a:gd name="connsiteY12" fmla="*/ 210397 h 290851"/>
              <a:gd name="connsiteX13" fmla="*/ 5600 w 539963"/>
              <a:gd name="connsiteY13" fmla="*/ 220718 h 290851"/>
              <a:gd name="connsiteX14" fmla="*/ 118843 w 539963"/>
              <a:gd name="connsiteY14" fmla="*/ 272913 h 290851"/>
              <a:gd name="connsiteX15" fmla="*/ 129018 w 539963"/>
              <a:gd name="connsiteY15" fmla="*/ 272055 h 290851"/>
              <a:gd name="connsiteX16" fmla="*/ 188752 w 539963"/>
              <a:gd name="connsiteY16" fmla="*/ 227000 h 290851"/>
              <a:gd name="connsiteX17" fmla="*/ 194179 w 539963"/>
              <a:gd name="connsiteY17" fmla="*/ 237643 h 290851"/>
              <a:gd name="connsiteX18" fmla="*/ 307766 w 539963"/>
              <a:gd name="connsiteY18" fmla="*/ 289997 h 290851"/>
              <a:gd name="connsiteX19" fmla="*/ 317615 w 539963"/>
              <a:gd name="connsiteY19" fmla="*/ 288937 h 290851"/>
              <a:gd name="connsiteX20" fmla="*/ 536128 w 539963"/>
              <a:gd name="connsiteY20" fmla="*/ 124159 h 290851"/>
              <a:gd name="connsiteX21" fmla="*/ 539518 w 539963"/>
              <a:gd name="connsiteY21" fmla="*/ 113561 h 290851"/>
              <a:gd name="connsiteX22" fmla="*/ 422729 w 539963"/>
              <a:gd name="connsiteY22" fmla="*/ 37322 h 290851"/>
              <a:gd name="connsiteX23" fmla="*/ 492190 w 539963"/>
              <a:gd name="connsiteY23" fmla="*/ 63106 h 290851"/>
              <a:gd name="connsiteX24" fmla="*/ 301376 w 539963"/>
              <a:gd name="connsiteY24" fmla="*/ 198530 h 290851"/>
              <a:gd name="connsiteX25" fmla="*/ 228157 w 539963"/>
              <a:gd name="connsiteY25" fmla="*/ 167651 h 290851"/>
              <a:gd name="connsiteX26" fmla="*/ 234160 w 539963"/>
              <a:gd name="connsiteY26" fmla="*/ 20396 h 290851"/>
              <a:gd name="connsiteX27" fmla="*/ 303604 w 539963"/>
              <a:gd name="connsiteY27" fmla="*/ 46175 h 290851"/>
              <a:gd name="connsiteX28" fmla="*/ 112852 w 539963"/>
              <a:gd name="connsiteY28" fmla="*/ 181624 h 290851"/>
              <a:gd name="connsiteX29" fmla="*/ 39588 w 539963"/>
              <a:gd name="connsiteY29" fmla="*/ 150725 h 290851"/>
              <a:gd name="connsiteX30" fmla="*/ 20346 w 539963"/>
              <a:gd name="connsiteY30" fmla="*/ 206278 h 290851"/>
              <a:gd name="connsiteX31" fmla="*/ 26900 w 539963"/>
              <a:gd name="connsiteY31" fmla="*/ 166306 h 290851"/>
              <a:gd name="connsiteX32" fmla="*/ 105149 w 539963"/>
              <a:gd name="connsiteY32" fmla="*/ 199304 h 290851"/>
              <a:gd name="connsiteX33" fmla="*/ 111448 w 539963"/>
              <a:gd name="connsiteY33" fmla="*/ 248265 h 290851"/>
              <a:gd name="connsiteX34" fmla="*/ 130681 w 539963"/>
              <a:gd name="connsiteY34" fmla="*/ 246641 h 290851"/>
              <a:gd name="connsiteX35" fmla="*/ 124320 w 539963"/>
              <a:gd name="connsiteY35" fmla="*/ 197136 h 290851"/>
              <a:gd name="connsiteX36" fmla="*/ 318887 w 539963"/>
              <a:gd name="connsiteY36" fmla="*/ 58979 h 290851"/>
              <a:gd name="connsiteX37" fmla="*/ 325312 w 539963"/>
              <a:gd name="connsiteY37" fmla="*/ 79357 h 290851"/>
              <a:gd name="connsiteX38" fmla="*/ 202569 w 539963"/>
              <a:gd name="connsiteY38" fmla="*/ 161573 h 290851"/>
              <a:gd name="connsiteX39" fmla="*/ 198416 w 539963"/>
              <a:gd name="connsiteY39" fmla="*/ 168029 h 290851"/>
              <a:gd name="connsiteX40" fmla="*/ 193270 w 539963"/>
              <a:gd name="connsiteY40" fmla="*/ 199433 h 290851"/>
              <a:gd name="connsiteX41" fmla="*/ 130681 w 539963"/>
              <a:gd name="connsiteY41" fmla="*/ 246641 h 290851"/>
              <a:gd name="connsiteX42" fmla="*/ 208925 w 539963"/>
              <a:gd name="connsiteY42" fmla="*/ 223202 h 290851"/>
              <a:gd name="connsiteX43" fmla="*/ 215469 w 539963"/>
              <a:gd name="connsiteY43" fmla="*/ 183231 h 290851"/>
              <a:gd name="connsiteX44" fmla="*/ 293727 w 539963"/>
              <a:gd name="connsiteY44" fmla="*/ 216230 h 290851"/>
              <a:gd name="connsiteX45" fmla="*/ 300017 w 539963"/>
              <a:gd name="connsiteY45" fmla="*/ 265189 h 290851"/>
              <a:gd name="connsiteX46" fmla="*/ 208925 w 539963"/>
              <a:gd name="connsiteY46" fmla="*/ 223202 h 290851"/>
              <a:gd name="connsiteX47" fmla="*/ 319255 w 539963"/>
              <a:gd name="connsiteY47" fmla="*/ 263545 h 290851"/>
              <a:gd name="connsiteX48" fmla="*/ 312883 w 539963"/>
              <a:gd name="connsiteY48" fmla="*/ 214013 h 290851"/>
              <a:gd name="connsiteX49" fmla="*/ 507428 w 539963"/>
              <a:gd name="connsiteY49" fmla="*/ 75938 h 290851"/>
              <a:gd name="connsiteX50" fmla="*/ 519076 w 539963"/>
              <a:gd name="connsiteY50" fmla="*/ 112864 h 2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9963" h="290851">
                <a:moveTo>
                  <a:pt x="539518" y="113560"/>
                </a:moveTo>
                <a:cubicBezTo>
                  <a:pt x="539518" y="113560"/>
                  <a:pt x="520791" y="55258"/>
                  <a:pt x="519917" y="54314"/>
                </a:cubicBezTo>
                <a:cubicBezTo>
                  <a:pt x="519031" y="52917"/>
                  <a:pt x="517580" y="52014"/>
                  <a:pt x="515996" y="51376"/>
                </a:cubicBezTo>
                <a:cubicBezTo>
                  <a:pt x="515996" y="51376"/>
                  <a:pt x="424810" y="17525"/>
                  <a:pt x="424810" y="17525"/>
                </a:cubicBezTo>
                <a:cubicBezTo>
                  <a:pt x="421919" y="16451"/>
                  <a:pt x="418661" y="16837"/>
                  <a:pt x="416090" y="18551"/>
                </a:cubicBezTo>
                <a:cubicBezTo>
                  <a:pt x="416090" y="18551"/>
                  <a:pt x="342009" y="68172"/>
                  <a:pt x="342009" y="68172"/>
                </a:cubicBezTo>
                <a:lnTo>
                  <a:pt x="333294" y="40552"/>
                </a:lnTo>
                <a:cubicBezTo>
                  <a:pt x="331970" y="37838"/>
                  <a:pt x="330106" y="35161"/>
                  <a:pt x="327011" y="34296"/>
                </a:cubicBezTo>
                <a:cubicBezTo>
                  <a:pt x="327011" y="34296"/>
                  <a:pt x="236241" y="599"/>
                  <a:pt x="236241" y="599"/>
                </a:cubicBezTo>
                <a:cubicBezTo>
                  <a:pt x="233359" y="-474"/>
                  <a:pt x="230102" y="-89"/>
                  <a:pt x="227522" y="1626"/>
                </a:cubicBezTo>
                <a:cubicBezTo>
                  <a:pt x="227522" y="1626"/>
                  <a:pt x="13999" y="144648"/>
                  <a:pt x="13999" y="144648"/>
                </a:cubicBezTo>
                <a:cubicBezTo>
                  <a:pt x="11937" y="146293"/>
                  <a:pt x="10290" y="148465"/>
                  <a:pt x="9856" y="151098"/>
                </a:cubicBezTo>
                <a:cubicBezTo>
                  <a:pt x="9856" y="151098"/>
                  <a:pt x="129" y="210397"/>
                  <a:pt x="129" y="210397"/>
                </a:cubicBezTo>
                <a:cubicBezTo>
                  <a:pt x="-577" y="214682"/>
                  <a:pt x="1664" y="218900"/>
                  <a:pt x="5600" y="220718"/>
                </a:cubicBezTo>
                <a:cubicBezTo>
                  <a:pt x="5600" y="220718"/>
                  <a:pt x="118843" y="272913"/>
                  <a:pt x="118843" y="272913"/>
                </a:cubicBezTo>
                <a:cubicBezTo>
                  <a:pt x="122104" y="274595"/>
                  <a:pt x="126008" y="274321"/>
                  <a:pt x="129018" y="272055"/>
                </a:cubicBezTo>
                <a:cubicBezTo>
                  <a:pt x="129018" y="272055"/>
                  <a:pt x="188752" y="227000"/>
                  <a:pt x="188752" y="227000"/>
                </a:cubicBezTo>
                <a:cubicBezTo>
                  <a:pt x="187899" y="231363"/>
                  <a:pt x="190130" y="235786"/>
                  <a:pt x="194179" y="237643"/>
                </a:cubicBezTo>
                <a:cubicBezTo>
                  <a:pt x="194179" y="237643"/>
                  <a:pt x="307766" y="289997"/>
                  <a:pt x="307766" y="289997"/>
                </a:cubicBezTo>
                <a:cubicBezTo>
                  <a:pt x="310989" y="291536"/>
                  <a:pt x="314756" y="290885"/>
                  <a:pt x="317615" y="288937"/>
                </a:cubicBezTo>
                <a:cubicBezTo>
                  <a:pt x="317615" y="288937"/>
                  <a:pt x="536128" y="124159"/>
                  <a:pt x="536128" y="124159"/>
                </a:cubicBezTo>
                <a:cubicBezTo>
                  <a:pt x="539386" y="121701"/>
                  <a:pt x="540743" y="117455"/>
                  <a:pt x="539518" y="113561"/>
                </a:cubicBezTo>
                <a:close/>
                <a:moveTo>
                  <a:pt x="422729" y="37322"/>
                </a:moveTo>
                <a:lnTo>
                  <a:pt x="492190" y="63106"/>
                </a:lnTo>
                <a:lnTo>
                  <a:pt x="301376" y="198530"/>
                </a:lnTo>
                <a:lnTo>
                  <a:pt x="228157" y="167651"/>
                </a:lnTo>
                <a:close/>
                <a:moveTo>
                  <a:pt x="234160" y="20396"/>
                </a:moveTo>
                <a:lnTo>
                  <a:pt x="303604" y="46175"/>
                </a:lnTo>
                <a:lnTo>
                  <a:pt x="112852" y="181624"/>
                </a:lnTo>
                <a:lnTo>
                  <a:pt x="39588" y="150725"/>
                </a:lnTo>
                <a:close/>
                <a:moveTo>
                  <a:pt x="20346" y="206278"/>
                </a:moveTo>
                <a:lnTo>
                  <a:pt x="26900" y="166306"/>
                </a:lnTo>
                <a:lnTo>
                  <a:pt x="105149" y="199304"/>
                </a:lnTo>
                <a:lnTo>
                  <a:pt x="111448" y="248265"/>
                </a:lnTo>
                <a:close/>
                <a:moveTo>
                  <a:pt x="130681" y="246641"/>
                </a:moveTo>
                <a:lnTo>
                  <a:pt x="124320" y="197136"/>
                </a:lnTo>
                <a:lnTo>
                  <a:pt x="318887" y="58979"/>
                </a:lnTo>
                <a:lnTo>
                  <a:pt x="325312" y="79357"/>
                </a:lnTo>
                <a:lnTo>
                  <a:pt x="202569" y="161573"/>
                </a:lnTo>
                <a:cubicBezTo>
                  <a:pt x="200502" y="163221"/>
                  <a:pt x="198862" y="165397"/>
                  <a:pt x="198416" y="168029"/>
                </a:cubicBezTo>
                <a:cubicBezTo>
                  <a:pt x="198416" y="168029"/>
                  <a:pt x="193270" y="199433"/>
                  <a:pt x="193270" y="199433"/>
                </a:cubicBezTo>
                <a:lnTo>
                  <a:pt x="130681" y="246641"/>
                </a:lnTo>
                <a:close/>
                <a:moveTo>
                  <a:pt x="208925" y="223202"/>
                </a:moveTo>
                <a:lnTo>
                  <a:pt x="215469" y="183231"/>
                </a:lnTo>
                <a:lnTo>
                  <a:pt x="293727" y="216230"/>
                </a:lnTo>
                <a:lnTo>
                  <a:pt x="300017" y="265189"/>
                </a:lnTo>
                <a:lnTo>
                  <a:pt x="208925" y="223202"/>
                </a:lnTo>
                <a:close/>
                <a:moveTo>
                  <a:pt x="319255" y="263545"/>
                </a:moveTo>
                <a:lnTo>
                  <a:pt x="312883" y="214013"/>
                </a:lnTo>
                <a:lnTo>
                  <a:pt x="507428" y="75938"/>
                </a:lnTo>
                <a:lnTo>
                  <a:pt x="519076" y="112864"/>
                </a:lnTo>
                <a:close/>
              </a:path>
            </a:pathLst>
          </a:cu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
        <p:nvSpPr>
          <p:cNvPr id="19" name="Rectangle 18">
            <a:extLst>
              <a:ext uri="{FF2B5EF4-FFF2-40B4-BE49-F238E27FC236}">
                <a16:creationId xmlns:a16="http://schemas.microsoft.com/office/drawing/2014/main" id="{9F60A0F1-683A-8862-A930-579C97F7A2C8}"/>
              </a:ext>
            </a:extLst>
          </p:cNvPr>
          <p:cNvSpPr/>
          <p:nvPr/>
        </p:nvSpPr>
        <p:spPr>
          <a:xfrm>
            <a:off x="-617810" y="-824269"/>
            <a:ext cx="463388" cy="463388"/>
          </a:xfrm>
          <a:prstGeom prst="rect">
            <a:avLst/>
          </a:prstGeom>
          <a:solidFill>
            <a:srgbClr val="707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091378-4AB0-2DEA-8ED0-C6CE85CE0FF9}"/>
              </a:ext>
            </a:extLst>
          </p:cNvPr>
          <p:cNvSpPr/>
          <p:nvPr/>
        </p:nvSpPr>
        <p:spPr>
          <a:xfrm>
            <a:off x="-1224596" y="-824269"/>
            <a:ext cx="463388" cy="463388"/>
          </a:xfrm>
          <a:prstGeom prst="rect">
            <a:avLst/>
          </a:prstGeom>
          <a:solidFill>
            <a:srgbClr val="0C2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5CF7D0-00A8-C9F0-7B6F-2FB975C0B9D3}"/>
              </a:ext>
            </a:extLst>
          </p:cNvPr>
          <p:cNvSpPr txBox="1"/>
          <p:nvPr/>
        </p:nvSpPr>
        <p:spPr>
          <a:xfrm>
            <a:off x="9010418" y="7212103"/>
            <a:ext cx="4555953" cy="748666"/>
          </a:xfrm>
          <a:prstGeom prst="rect">
            <a:avLst/>
          </a:prstGeom>
          <a:noFill/>
        </p:spPr>
        <p:txBody>
          <a:bodyPr wrap="square">
            <a:spAutoFit/>
          </a:bodyPr>
          <a:lstStyle/>
          <a:p>
            <a:pPr>
              <a:lnSpc>
                <a:spcPct val="114000"/>
              </a:lnSpc>
              <a:spcBef>
                <a:spcPts val="600"/>
              </a:spcBef>
            </a:pPr>
            <a:r>
              <a:rPr lang="en-US" sz="2000" b="1" dirty="0">
                <a:solidFill>
                  <a:schemeClr val="bg1"/>
                </a:solidFill>
                <a:latin typeface="Montserrat" pitchFamily="2" charset="77"/>
              </a:rPr>
              <a:t>Superscript to copy formatting</a:t>
            </a:r>
          </a:p>
          <a:p>
            <a:pPr>
              <a:lnSpc>
                <a:spcPct val="114000"/>
              </a:lnSpc>
              <a:spcBef>
                <a:spcPts val="600"/>
              </a:spcBef>
            </a:pPr>
            <a:r>
              <a:rPr lang="en-US" sz="1400" baseline="30000" dirty="0">
                <a:solidFill>
                  <a:srgbClr val="6F6F6F"/>
                </a:solidFill>
                <a:latin typeface="Montserrat" pitchFamily="2" charset="77"/>
              </a:rPr>
              <a:t>**</a:t>
            </a:r>
            <a:endParaRPr lang="en-US" sz="1400" dirty="0">
              <a:solidFill>
                <a:srgbClr val="6F6F6F"/>
              </a:solidFill>
              <a:latin typeface="Montserrat" pitchFamily="2" charset="77"/>
            </a:endParaRPr>
          </a:p>
        </p:txBody>
      </p:sp>
      <p:sp>
        <p:nvSpPr>
          <p:cNvPr id="17" name="TextBox 16">
            <a:extLst>
              <a:ext uri="{FF2B5EF4-FFF2-40B4-BE49-F238E27FC236}">
                <a16:creationId xmlns:a16="http://schemas.microsoft.com/office/drawing/2014/main" id="{E722AA61-481A-D755-1EEA-5C7F43B096FC}"/>
              </a:ext>
            </a:extLst>
          </p:cNvPr>
          <p:cNvSpPr txBox="1"/>
          <p:nvPr/>
        </p:nvSpPr>
        <p:spPr>
          <a:xfrm>
            <a:off x="1196643" y="2103875"/>
            <a:ext cx="2534393" cy="1381917"/>
          </a:xfrm>
          <a:prstGeom prst="rect">
            <a:avLst/>
          </a:prstGeom>
          <a:noFill/>
        </p:spPr>
        <p:txBody>
          <a:bodyPr wrap="square">
            <a:spAutoFit/>
          </a:bodyPr>
          <a:lstStyle/>
          <a:p>
            <a:pPr>
              <a:lnSpc>
                <a:spcPct val="114000"/>
              </a:lnSpc>
              <a:spcBef>
                <a:spcPts val="600"/>
              </a:spcBef>
            </a:pPr>
            <a:r>
              <a:rPr lang="en-US" sz="2000" b="1" dirty="0">
                <a:solidFill>
                  <a:srgbClr val="16365E"/>
                </a:solidFill>
                <a:latin typeface="Hanken Grotesk ExtraBold" pitchFamily="2" charset="77"/>
              </a:rPr>
              <a:t>Disciplined Model</a:t>
            </a:r>
          </a:p>
          <a:p>
            <a:pPr>
              <a:spcBef>
                <a:spcPts val="600"/>
              </a:spcBef>
            </a:pPr>
            <a:r>
              <a:rPr lang="en-US" sz="1400" dirty="0">
                <a:solidFill>
                  <a:srgbClr val="6F6F6F"/>
                </a:solidFill>
                <a:latin typeface="Montserrat" pitchFamily="2" charset="77"/>
              </a:rPr>
              <a:t>Upfront capital for a share in future gold and silver production, generating scalable, steady returns</a:t>
            </a:r>
          </a:p>
        </p:txBody>
      </p:sp>
    </p:spTree>
    <p:extLst>
      <p:ext uri="{BB962C8B-B14F-4D97-AF65-F5344CB8AC3E}">
        <p14:creationId xmlns:p14="http://schemas.microsoft.com/office/powerpoint/2010/main" val="2252325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D2365-1278-DDB2-2E68-804A5E0EE308}"/>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D28BF295-F842-D55C-3C45-46B51D0546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9031" y="2244137"/>
            <a:ext cx="720000" cy="720000"/>
          </a:xfrm>
          <a:prstGeom prst="rect">
            <a:avLst/>
          </a:prstGeom>
        </p:spPr>
      </p:pic>
      <p:sp>
        <p:nvSpPr>
          <p:cNvPr id="11" name="TextBox 10">
            <a:extLst>
              <a:ext uri="{FF2B5EF4-FFF2-40B4-BE49-F238E27FC236}">
                <a16:creationId xmlns:a16="http://schemas.microsoft.com/office/drawing/2014/main" id="{7C7825F5-4BE8-309B-469F-CC73329CBE24}"/>
              </a:ext>
            </a:extLst>
          </p:cNvPr>
          <p:cNvSpPr txBox="1"/>
          <p:nvPr/>
        </p:nvSpPr>
        <p:spPr>
          <a:xfrm>
            <a:off x="569212" y="3103791"/>
            <a:ext cx="3262955" cy="1525546"/>
          </a:xfrm>
          <a:prstGeom prst="rect">
            <a:avLst/>
          </a:prstGeom>
          <a:noFill/>
        </p:spPr>
        <p:txBody>
          <a:bodyPr wrap="square" lIns="90000" rtlCol="0">
            <a:spAutoFit/>
          </a:bodyPr>
          <a:lstStyle/>
          <a:p>
            <a:pPr>
              <a:lnSpc>
                <a:spcPct val="80000"/>
              </a:lnSpc>
              <a:spcAft>
                <a:spcPts val="1000"/>
              </a:spcAft>
            </a:pPr>
            <a:r>
              <a:rPr lang="en-MY" b="1" dirty="0">
                <a:solidFill>
                  <a:srgbClr val="CDA869"/>
                </a:solidFill>
                <a:latin typeface="Hanken Grotesk ExtraBold" pitchFamily="2" charset="77"/>
                <a:ea typeface="Open Sans" panose="020B0606030504020204" pitchFamily="34" charset="0"/>
                <a:cs typeface="Open Sans" panose="020B0606030504020204" pitchFamily="34" charset="0"/>
              </a:rPr>
              <a:t>Enduring Safe Haven </a:t>
            </a:r>
            <a:br>
              <a:rPr lang="en-MY" b="1" dirty="0">
                <a:solidFill>
                  <a:srgbClr val="CDA869"/>
                </a:solidFill>
                <a:latin typeface="Hanken Grotesk ExtraBold" pitchFamily="2" charset="77"/>
                <a:ea typeface="Open Sans" panose="020B0606030504020204" pitchFamily="34" charset="0"/>
                <a:cs typeface="Open Sans" panose="020B0606030504020204" pitchFamily="34" charset="0"/>
              </a:rPr>
            </a:br>
            <a:r>
              <a:rPr lang="en-MY" b="1" dirty="0">
                <a:solidFill>
                  <a:srgbClr val="CDA869"/>
                </a:solidFill>
                <a:latin typeface="Hanken Grotesk ExtraBold" pitchFamily="2" charset="77"/>
                <a:ea typeface="Open Sans" panose="020B0606030504020204" pitchFamily="34" charset="0"/>
                <a:cs typeface="Open Sans" panose="020B0606030504020204" pitchFamily="34" charset="0"/>
              </a:rPr>
              <a:t>in Global Uncertainty</a:t>
            </a:r>
          </a:p>
          <a:p>
            <a:pPr>
              <a:spcAft>
                <a:spcPts val="1000"/>
              </a:spcAft>
            </a:pPr>
            <a:r>
              <a:rPr lang="en-CA" sz="1400" dirty="0">
                <a:solidFill>
                  <a:schemeClr val="bg1"/>
                </a:solidFill>
                <a:latin typeface="Montserrat" pitchFamily="2" charset="77"/>
              </a:rPr>
              <a:t>Gold and silver thrive in times of geopolitical and economic stress by offering investors lasting stability and security</a:t>
            </a:r>
          </a:p>
        </p:txBody>
      </p:sp>
      <p:pic>
        <p:nvPicPr>
          <p:cNvPr id="21" name="Graphic 20" descr="Shield Tick with solid fill">
            <a:extLst>
              <a:ext uri="{FF2B5EF4-FFF2-40B4-BE49-F238E27FC236}">
                <a16:creationId xmlns:a16="http://schemas.microsoft.com/office/drawing/2014/main" id="{F7E3D466-A5E2-E6A8-0C94-32CB1A871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8252" y="2244137"/>
            <a:ext cx="720000" cy="720000"/>
          </a:xfrm>
          <a:prstGeom prst="rect">
            <a:avLst/>
          </a:prstGeom>
        </p:spPr>
      </p:pic>
      <p:cxnSp>
        <p:nvCxnSpPr>
          <p:cNvPr id="2" name="Straight Connector 1">
            <a:extLst>
              <a:ext uri="{FF2B5EF4-FFF2-40B4-BE49-F238E27FC236}">
                <a16:creationId xmlns:a16="http://schemas.microsoft.com/office/drawing/2014/main" id="{7517F1B3-07E7-D0F9-663D-908A57B4669E}"/>
              </a:ext>
            </a:extLst>
          </p:cNvPr>
          <p:cNvCxnSpPr>
            <a:cxnSpLocks/>
          </p:cNvCxnSpPr>
          <p:nvPr/>
        </p:nvCxnSpPr>
        <p:spPr>
          <a:xfrm flipV="1">
            <a:off x="4186377" y="2143778"/>
            <a:ext cx="0" cy="315974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B9C83D-EFBC-3DD6-065A-98B7B4FA2A42}"/>
              </a:ext>
            </a:extLst>
          </p:cNvPr>
          <p:cNvCxnSpPr>
            <a:cxnSpLocks/>
          </p:cNvCxnSpPr>
          <p:nvPr/>
        </p:nvCxnSpPr>
        <p:spPr>
          <a:xfrm flipV="1">
            <a:off x="8027965" y="2143778"/>
            <a:ext cx="0" cy="315974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9FF7EB0E-9292-49DB-E472-496998985F51}"/>
              </a:ext>
            </a:extLst>
          </p:cNvPr>
          <p:cNvSpPr txBox="1">
            <a:spLocks/>
          </p:cNvSpPr>
          <p:nvPr/>
        </p:nvSpPr>
        <p:spPr>
          <a:xfrm>
            <a:off x="187801" y="1056548"/>
            <a:ext cx="11576736" cy="50231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16365E"/>
                </a:solidFill>
                <a:latin typeface="Hanken Grotesk Black" pitchFamily="2" charset="77"/>
                <a:ea typeface="Hanken Grotesk Bold" pitchFamily="34" charset="-122"/>
                <a:cs typeface="Hanken Grotesk Bold" pitchFamily="34" charset="-120"/>
              </a:rPr>
              <a:t>Why Gold &amp; Silver Are Essential</a:t>
            </a:r>
          </a:p>
        </p:txBody>
      </p:sp>
      <p:sp>
        <p:nvSpPr>
          <p:cNvPr id="6" name="Subtitle 2">
            <a:extLst>
              <a:ext uri="{FF2B5EF4-FFF2-40B4-BE49-F238E27FC236}">
                <a16:creationId xmlns:a16="http://schemas.microsoft.com/office/drawing/2014/main" id="{9EAA2A91-67A4-1E3F-EB7B-2B1AE50255EB}"/>
              </a:ext>
            </a:extLst>
          </p:cNvPr>
          <p:cNvSpPr txBox="1">
            <a:spLocks/>
          </p:cNvSpPr>
          <p:nvPr/>
        </p:nvSpPr>
        <p:spPr>
          <a:xfrm>
            <a:off x="214479" y="829762"/>
            <a:ext cx="4640153" cy="2169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900" cap="all" spc="600" dirty="0">
                <a:solidFill>
                  <a:srgbClr val="6F6F6F"/>
                </a:solidFill>
                <a:latin typeface="Montserrat Medium" pitchFamily="2" charset="77"/>
                <a:ea typeface="Open Sans" panose="020B0606030504020204" pitchFamily="34" charset="0"/>
                <a:cs typeface="Open Sans" panose="020B0606030504020204" pitchFamily="34" charset="0"/>
              </a:rPr>
              <a:t>WEALTH PROTECTION STRATEGY</a:t>
            </a:r>
          </a:p>
        </p:txBody>
      </p:sp>
      <p:pic>
        <p:nvPicPr>
          <p:cNvPr id="7" name="Picture 6" descr="A gold cylinder on a black background&#10;&#10;AI-generated content may be incorrect.">
            <a:extLst>
              <a:ext uri="{FF2B5EF4-FFF2-40B4-BE49-F238E27FC236}">
                <a16:creationId xmlns:a16="http://schemas.microsoft.com/office/drawing/2014/main" id="{DFD4E6A8-C16D-F319-CE03-654F659AD1D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039026" y="4564631"/>
            <a:ext cx="2675724" cy="2662346"/>
          </a:xfrm>
          <a:prstGeom prst="rect">
            <a:avLst/>
          </a:prstGeom>
        </p:spPr>
      </p:pic>
      <p:pic>
        <p:nvPicPr>
          <p:cNvPr id="10" name="Picture 9" descr="A white object on a black background&#10;&#10;AI-generated content may be incorrect.">
            <a:extLst>
              <a:ext uri="{FF2B5EF4-FFF2-40B4-BE49-F238E27FC236}">
                <a16:creationId xmlns:a16="http://schemas.microsoft.com/office/drawing/2014/main" id="{94FB8120-5DB0-DA26-4128-A0369D21A28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146473" y="4607482"/>
            <a:ext cx="2451970" cy="2439704"/>
          </a:xfrm>
          <a:prstGeom prst="rect">
            <a:avLst/>
          </a:prstGeom>
        </p:spPr>
      </p:pic>
      <p:sp>
        <p:nvSpPr>
          <p:cNvPr id="25" name="TextBox 24">
            <a:extLst>
              <a:ext uri="{FF2B5EF4-FFF2-40B4-BE49-F238E27FC236}">
                <a16:creationId xmlns:a16="http://schemas.microsoft.com/office/drawing/2014/main" id="{32CC3A94-61C4-62D7-DCEA-D84E615FC066}"/>
              </a:ext>
            </a:extLst>
          </p:cNvPr>
          <p:cNvSpPr txBox="1"/>
          <p:nvPr/>
        </p:nvSpPr>
        <p:spPr>
          <a:xfrm>
            <a:off x="4619031" y="3103791"/>
            <a:ext cx="3034727" cy="1525546"/>
          </a:xfrm>
          <a:prstGeom prst="rect">
            <a:avLst/>
          </a:prstGeom>
          <a:noFill/>
        </p:spPr>
        <p:txBody>
          <a:bodyPr wrap="square" lIns="90000" rtlCol="0">
            <a:spAutoFit/>
          </a:bodyPr>
          <a:lstStyle/>
          <a:p>
            <a:pPr>
              <a:lnSpc>
                <a:spcPct val="80000"/>
              </a:lnSpc>
              <a:spcAft>
                <a:spcPts val="1000"/>
              </a:spcAft>
            </a:pPr>
            <a:r>
              <a:rPr lang="en-MY" b="1" dirty="0">
                <a:solidFill>
                  <a:srgbClr val="CDA869"/>
                </a:solidFill>
                <a:latin typeface="Hanken Grotesk ExtraBold" pitchFamily="2" charset="77"/>
                <a:ea typeface="Open Sans" panose="020B0606030504020204" pitchFamily="34" charset="0"/>
                <a:cs typeface="Open Sans" panose="020B0606030504020204" pitchFamily="34" charset="0"/>
              </a:rPr>
              <a:t>Inflation Hedge </a:t>
            </a:r>
            <a:br>
              <a:rPr lang="en-MY" b="1" dirty="0">
                <a:solidFill>
                  <a:srgbClr val="CDA869"/>
                </a:solidFill>
                <a:latin typeface="Hanken Grotesk ExtraBold" pitchFamily="2" charset="77"/>
                <a:ea typeface="Open Sans" panose="020B0606030504020204" pitchFamily="34" charset="0"/>
                <a:cs typeface="Open Sans" panose="020B0606030504020204" pitchFamily="34" charset="0"/>
              </a:rPr>
            </a:br>
            <a:r>
              <a:rPr lang="en-MY" b="1" dirty="0">
                <a:solidFill>
                  <a:srgbClr val="CDA869"/>
                </a:solidFill>
                <a:latin typeface="Hanken Grotesk ExtraBold" pitchFamily="2" charset="77"/>
                <a:ea typeface="Open Sans" panose="020B0606030504020204" pitchFamily="34" charset="0"/>
                <a:cs typeface="Open Sans" panose="020B0606030504020204" pitchFamily="34" charset="0"/>
              </a:rPr>
              <a:t>and Wealth Preservation</a:t>
            </a:r>
          </a:p>
          <a:p>
            <a:pPr>
              <a:spcAft>
                <a:spcPts val="1000"/>
              </a:spcAft>
            </a:pPr>
            <a:r>
              <a:rPr lang="en-CA" sz="1400" dirty="0">
                <a:solidFill>
                  <a:schemeClr val="bg1"/>
                </a:solidFill>
                <a:latin typeface="Montserrat" pitchFamily="2" charset="77"/>
              </a:rPr>
              <a:t>With a long history as inflation hedge, gold and silver help protect purchasing power </a:t>
            </a:r>
            <a:br>
              <a:rPr lang="en-CA" sz="1400" dirty="0">
                <a:solidFill>
                  <a:schemeClr val="bg1"/>
                </a:solidFill>
                <a:latin typeface="Montserrat" pitchFamily="2" charset="77"/>
              </a:rPr>
            </a:br>
            <a:r>
              <a:rPr lang="en-CA" sz="1400" dirty="0">
                <a:solidFill>
                  <a:schemeClr val="bg1"/>
                </a:solidFill>
                <a:latin typeface="Montserrat" pitchFamily="2" charset="77"/>
              </a:rPr>
              <a:t>as currencies weaken</a:t>
            </a:r>
          </a:p>
        </p:txBody>
      </p:sp>
      <p:pic>
        <p:nvPicPr>
          <p:cNvPr id="8" name="Graphic 7">
            <a:extLst>
              <a:ext uri="{FF2B5EF4-FFF2-40B4-BE49-F238E27FC236}">
                <a16:creationId xmlns:a16="http://schemas.microsoft.com/office/drawing/2014/main" id="{6E107D73-67D7-54E5-C02E-6BD56AAA54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40622" y="2244137"/>
            <a:ext cx="720000" cy="720000"/>
          </a:xfrm>
          <a:prstGeom prst="rect">
            <a:avLst/>
          </a:prstGeom>
        </p:spPr>
      </p:pic>
      <p:sp>
        <p:nvSpPr>
          <p:cNvPr id="28" name="TextBox 27">
            <a:extLst>
              <a:ext uri="{FF2B5EF4-FFF2-40B4-BE49-F238E27FC236}">
                <a16:creationId xmlns:a16="http://schemas.microsoft.com/office/drawing/2014/main" id="{314EC1E1-DB2B-445D-8EB9-A687CD4F3932}"/>
              </a:ext>
            </a:extLst>
          </p:cNvPr>
          <p:cNvSpPr txBox="1"/>
          <p:nvPr/>
        </p:nvSpPr>
        <p:spPr>
          <a:xfrm>
            <a:off x="8501582" y="3103791"/>
            <a:ext cx="3028171" cy="1525546"/>
          </a:xfrm>
          <a:prstGeom prst="rect">
            <a:avLst/>
          </a:prstGeom>
          <a:noFill/>
        </p:spPr>
        <p:txBody>
          <a:bodyPr wrap="square" lIns="90000" rtlCol="0">
            <a:spAutoFit/>
          </a:bodyPr>
          <a:lstStyle/>
          <a:p>
            <a:pPr>
              <a:lnSpc>
                <a:spcPct val="80000"/>
              </a:lnSpc>
              <a:spcAft>
                <a:spcPts val="1000"/>
              </a:spcAft>
            </a:pPr>
            <a:r>
              <a:rPr lang="en-CA" b="1" dirty="0">
                <a:solidFill>
                  <a:srgbClr val="CDA869"/>
                </a:solidFill>
                <a:latin typeface="Hanken Grotesk ExtraBold" pitchFamily="2" charset="77"/>
                <a:ea typeface="Open Sans" panose="020B0606030504020204" pitchFamily="34" charset="0"/>
                <a:cs typeface="Open Sans" panose="020B0606030504020204" pitchFamily="34" charset="0"/>
              </a:rPr>
              <a:t>Portfolio Diversification </a:t>
            </a:r>
            <a:br>
              <a:rPr lang="en-CA" b="1" dirty="0">
                <a:solidFill>
                  <a:srgbClr val="CDA869"/>
                </a:solidFill>
                <a:latin typeface="Hanken Grotesk ExtraBold" pitchFamily="2" charset="77"/>
                <a:ea typeface="Open Sans" panose="020B0606030504020204" pitchFamily="34" charset="0"/>
                <a:cs typeface="Open Sans" panose="020B0606030504020204" pitchFamily="34" charset="0"/>
              </a:rPr>
            </a:br>
            <a:r>
              <a:rPr lang="en-CA" b="1" dirty="0">
                <a:solidFill>
                  <a:srgbClr val="CDA869"/>
                </a:solidFill>
                <a:latin typeface="Hanken Grotesk ExtraBold" pitchFamily="2" charset="77"/>
                <a:ea typeface="Open Sans" panose="020B0606030504020204" pitchFamily="34" charset="0"/>
                <a:cs typeface="Open Sans" panose="020B0606030504020204" pitchFamily="34" charset="0"/>
              </a:rPr>
              <a:t>and Risk Reduction</a:t>
            </a:r>
          </a:p>
          <a:p>
            <a:pPr>
              <a:spcAft>
                <a:spcPts val="1000"/>
              </a:spcAft>
            </a:pPr>
            <a:r>
              <a:rPr lang="en-CA" sz="1400" dirty="0">
                <a:solidFill>
                  <a:schemeClr val="bg1"/>
                </a:solidFill>
                <a:latin typeface="Montserrat" pitchFamily="2" charset="77"/>
              </a:rPr>
              <a:t>Create balanced portfolios by reducing risk and providing downside protection through market cycles</a:t>
            </a:r>
          </a:p>
        </p:txBody>
      </p:sp>
      <p:pic>
        <p:nvPicPr>
          <p:cNvPr id="3" name="Graphic 2">
            <a:extLst>
              <a:ext uri="{FF2B5EF4-FFF2-40B4-BE49-F238E27FC236}">
                <a16:creationId xmlns:a16="http://schemas.microsoft.com/office/drawing/2014/main" id="{C3BBCD00-A5F1-7329-6130-5B884BD3B08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39143" y="-3346391"/>
            <a:ext cx="3159702" cy="2205534"/>
          </a:xfrm>
          <a:prstGeom prst="rect">
            <a:avLst/>
          </a:prstGeom>
        </p:spPr>
      </p:pic>
      <p:sp>
        <p:nvSpPr>
          <p:cNvPr id="4" name="TextBox 3">
            <a:extLst>
              <a:ext uri="{FF2B5EF4-FFF2-40B4-BE49-F238E27FC236}">
                <a16:creationId xmlns:a16="http://schemas.microsoft.com/office/drawing/2014/main" id="{8418DA94-0990-69A1-134D-9AF4EBB2BE04}"/>
              </a:ext>
            </a:extLst>
          </p:cNvPr>
          <p:cNvSpPr txBox="1"/>
          <p:nvPr/>
        </p:nvSpPr>
        <p:spPr>
          <a:xfrm>
            <a:off x="1428077" y="-960779"/>
            <a:ext cx="2553508" cy="735586"/>
          </a:xfrm>
          <a:prstGeom prst="rect">
            <a:avLst/>
          </a:prstGeom>
          <a:noFill/>
        </p:spPr>
        <p:txBody>
          <a:bodyPr wrap="square">
            <a:spAutoFit/>
          </a:bodyPr>
          <a:lstStyle/>
          <a:p>
            <a:pPr>
              <a:lnSpc>
                <a:spcPct val="114000"/>
              </a:lnSpc>
              <a:spcBef>
                <a:spcPts val="600"/>
              </a:spcBef>
            </a:pPr>
            <a:r>
              <a:rPr lang="en-US" sz="2000" b="1" dirty="0">
                <a:solidFill>
                  <a:srgbClr val="CDA869"/>
                </a:solidFill>
                <a:latin typeface="Hanken Grotesk ExtraBold" pitchFamily="2" charset="77"/>
              </a:rPr>
              <a:t>Option 2</a:t>
            </a:r>
          </a:p>
          <a:p>
            <a:pPr>
              <a:spcBef>
                <a:spcPts val="600"/>
              </a:spcBef>
            </a:pPr>
            <a:r>
              <a:rPr lang="en-US" sz="1400" dirty="0">
                <a:solidFill>
                  <a:schemeClr val="bg1"/>
                </a:solidFill>
                <a:latin typeface="Montserrat" pitchFamily="2" charset="77"/>
              </a:rPr>
              <a:t>Body text</a:t>
            </a:r>
          </a:p>
        </p:txBody>
      </p:sp>
      <p:pic>
        <p:nvPicPr>
          <p:cNvPr id="15" name="Graphic 14">
            <a:extLst>
              <a:ext uri="{FF2B5EF4-FFF2-40B4-BE49-F238E27FC236}">
                <a16:creationId xmlns:a16="http://schemas.microsoft.com/office/drawing/2014/main" id="{9E6829CB-F83E-E77B-F7E2-4C3AED09A9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1023" y="-1018734"/>
            <a:ext cx="617101" cy="617101"/>
          </a:xfrm>
          <a:prstGeom prst="rect">
            <a:avLst/>
          </a:prstGeom>
        </p:spPr>
      </p:pic>
      <p:sp>
        <p:nvSpPr>
          <p:cNvPr id="17" name="Rectangle 16">
            <a:extLst>
              <a:ext uri="{FF2B5EF4-FFF2-40B4-BE49-F238E27FC236}">
                <a16:creationId xmlns:a16="http://schemas.microsoft.com/office/drawing/2014/main" id="{7AB5B065-F45D-B885-49B4-7370DFF83960}"/>
              </a:ext>
            </a:extLst>
          </p:cNvPr>
          <p:cNvSpPr/>
          <p:nvPr/>
        </p:nvSpPr>
        <p:spPr>
          <a:xfrm>
            <a:off x="0" y="-846028"/>
            <a:ext cx="502361" cy="485147"/>
          </a:xfrm>
          <a:prstGeom prst="rect">
            <a:avLst/>
          </a:prstGeom>
          <a:solidFill>
            <a:srgbClr val="CDA969"/>
          </a:solidFill>
          <a:ln w="9525"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2AB030EF-35F9-56FB-0353-E476BB6D9232}"/>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8651" y="-3195478"/>
            <a:ext cx="3740291" cy="1805657"/>
          </a:xfrm>
          <a:prstGeom prst="rect">
            <a:avLst/>
          </a:prstGeom>
        </p:spPr>
      </p:pic>
      <p:sp>
        <p:nvSpPr>
          <p:cNvPr id="19" name="TextBox 18">
            <a:extLst>
              <a:ext uri="{FF2B5EF4-FFF2-40B4-BE49-F238E27FC236}">
                <a16:creationId xmlns:a16="http://schemas.microsoft.com/office/drawing/2014/main" id="{1F0DF66C-1F49-B74A-C3C0-9453FD70B33C}"/>
              </a:ext>
            </a:extLst>
          </p:cNvPr>
          <p:cNvSpPr txBox="1"/>
          <p:nvPr/>
        </p:nvSpPr>
        <p:spPr>
          <a:xfrm>
            <a:off x="81121" y="-3041966"/>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16365E"/>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pic>
        <p:nvPicPr>
          <p:cNvPr id="22" name="Graphic 21">
            <a:extLst>
              <a:ext uri="{FF2B5EF4-FFF2-40B4-BE49-F238E27FC236}">
                <a16:creationId xmlns:a16="http://schemas.microsoft.com/office/drawing/2014/main" id="{6304CC9F-58F4-7386-FAF2-1C5479A1ED42}"/>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3684158" y="-3195478"/>
            <a:ext cx="3740291" cy="1805657"/>
          </a:xfrm>
          <a:prstGeom prst="rect">
            <a:avLst/>
          </a:prstGeom>
        </p:spPr>
      </p:pic>
      <p:sp>
        <p:nvSpPr>
          <p:cNvPr id="23" name="TextBox 22">
            <a:extLst>
              <a:ext uri="{FF2B5EF4-FFF2-40B4-BE49-F238E27FC236}">
                <a16:creationId xmlns:a16="http://schemas.microsoft.com/office/drawing/2014/main" id="{397D4FD9-203F-9FA9-D572-EBF97F0A7477}"/>
              </a:ext>
            </a:extLst>
          </p:cNvPr>
          <p:cNvSpPr txBox="1"/>
          <p:nvPr/>
        </p:nvSpPr>
        <p:spPr>
          <a:xfrm>
            <a:off x="3935599" y="-3041966"/>
            <a:ext cx="2852108" cy="1166473"/>
          </a:xfrm>
          <a:prstGeom prst="rect">
            <a:avLst/>
          </a:prstGeom>
          <a:noFill/>
        </p:spPr>
        <p:txBody>
          <a:bodyPr wrap="square">
            <a:spAutoFit/>
          </a:bodyPr>
          <a:lstStyle/>
          <a:p>
            <a:pPr>
              <a:lnSpc>
                <a:spcPct val="114000"/>
              </a:lnSpc>
              <a:spcBef>
                <a:spcPts val="600"/>
              </a:spcBef>
              <a:spcAft>
                <a:spcPts val="600"/>
              </a:spcAft>
              <a:buClr>
                <a:srgbClr val="CAAB73"/>
              </a:buClr>
            </a:pPr>
            <a:r>
              <a:rPr lang="en-MY" sz="2000" b="1" dirty="0">
                <a:solidFill>
                  <a:srgbClr val="CDA969"/>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sp>
        <p:nvSpPr>
          <p:cNvPr id="24" name="TextBox 23">
            <a:extLst>
              <a:ext uri="{FF2B5EF4-FFF2-40B4-BE49-F238E27FC236}">
                <a16:creationId xmlns:a16="http://schemas.microsoft.com/office/drawing/2014/main" id="{7C8A7238-8410-192B-5977-2A2CCDD32E73}"/>
              </a:ext>
            </a:extLst>
          </p:cNvPr>
          <p:cNvSpPr txBox="1"/>
          <p:nvPr/>
        </p:nvSpPr>
        <p:spPr>
          <a:xfrm>
            <a:off x="8019955" y="-2785113"/>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CDA969"/>
                </a:solidFill>
                <a:latin typeface="Hanken Grotesk ExtraBold" pitchFamily="2" charset="77"/>
              </a:rPr>
              <a:t>100% Gold &amp; Silver</a:t>
            </a:r>
          </a:p>
          <a:p>
            <a:pPr>
              <a:spcAft>
                <a:spcPts val="600"/>
              </a:spcAft>
            </a:pPr>
            <a:r>
              <a:rPr lang="en-US" sz="1400" dirty="0">
                <a:solidFill>
                  <a:schemeClr val="bg1"/>
                </a:solidFill>
                <a:latin typeface="Montserrat" pitchFamily="2" charset="77"/>
              </a:rPr>
              <a:t>Pure gold &amp; silver revenue from royalties and streaming investments</a:t>
            </a:r>
          </a:p>
        </p:txBody>
      </p:sp>
      <p:sp>
        <p:nvSpPr>
          <p:cNvPr id="26" name="Rectangle 25">
            <a:extLst>
              <a:ext uri="{FF2B5EF4-FFF2-40B4-BE49-F238E27FC236}">
                <a16:creationId xmlns:a16="http://schemas.microsoft.com/office/drawing/2014/main" id="{41C99D0F-8800-05F0-0E2B-C2241DB951CE}"/>
              </a:ext>
            </a:extLst>
          </p:cNvPr>
          <p:cNvSpPr/>
          <p:nvPr/>
        </p:nvSpPr>
        <p:spPr>
          <a:xfrm>
            <a:off x="4186377" y="-4186224"/>
            <a:ext cx="565079" cy="565079"/>
          </a:xfrm>
          <a:prstGeom prst="rect">
            <a:avLst/>
          </a:pr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648"/>
          </a:p>
        </p:txBody>
      </p:sp>
      <p:sp>
        <p:nvSpPr>
          <p:cNvPr id="27" name="TextBox 26">
            <a:extLst>
              <a:ext uri="{FF2B5EF4-FFF2-40B4-BE49-F238E27FC236}">
                <a16:creationId xmlns:a16="http://schemas.microsoft.com/office/drawing/2014/main" id="{86AC422F-979B-FB34-2497-9480CA8023BF}"/>
              </a:ext>
            </a:extLst>
          </p:cNvPr>
          <p:cNvSpPr txBox="1"/>
          <p:nvPr/>
        </p:nvSpPr>
        <p:spPr>
          <a:xfrm>
            <a:off x="5619034" y="-4273700"/>
            <a:ext cx="2553508" cy="735586"/>
          </a:xfrm>
          <a:prstGeom prst="rect">
            <a:avLst/>
          </a:prstGeom>
          <a:noFill/>
        </p:spPr>
        <p:txBody>
          <a:bodyPr wrap="square">
            <a:spAutoFit/>
          </a:bodyPr>
          <a:lstStyle/>
          <a:p>
            <a:pPr>
              <a:lnSpc>
                <a:spcPct val="114000"/>
              </a:lnSpc>
              <a:spcBef>
                <a:spcPts val="600"/>
              </a:spcBef>
            </a:pPr>
            <a:r>
              <a:rPr lang="en-US" sz="2000" b="1" dirty="0">
                <a:gradFill>
                  <a:gsLst>
                    <a:gs pos="50000">
                      <a:srgbClr val="F2DC84"/>
                    </a:gs>
                    <a:gs pos="0">
                      <a:srgbClr val="D0AE61"/>
                    </a:gs>
                    <a:gs pos="100000">
                      <a:srgbClr val="B58934"/>
                    </a:gs>
                  </a:gsLst>
                  <a:lin ang="2700000" scaled="1"/>
                </a:gradFill>
                <a:latin typeface="Hanken Grotesk ExtraBold" pitchFamily="2" charset="77"/>
              </a:rPr>
              <a:t>Option 6</a:t>
            </a:r>
          </a:p>
          <a:p>
            <a:pPr>
              <a:spcBef>
                <a:spcPts val="600"/>
              </a:spcBef>
            </a:pPr>
            <a:r>
              <a:rPr lang="en-US" sz="1400" dirty="0">
                <a:solidFill>
                  <a:schemeClr val="bg1"/>
                </a:solidFill>
                <a:latin typeface="Montserrat" pitchFamily="2" charset="77"/>
              </a:rPr>
              <a:t>Body text</a:t>
            </a:r>
          </a:p>
        </p:txBody>
      </p:sp>
      <p:sp>
        <p:nvSpPr>
          <p:cNvPr id="29" name="Graphic 15">
            <a:extLst>
              <a:ext uri="{FF2B5EF4-FFF2-40B4-BE49-F238E27FC236}">
                <a16:creationId xmlns:a16="http://schemas.microsoft.com/office/drawing/2014/main" id="{C38405EE-CACA-935C-3A32-3127B2B9B77C}"/>
              </a:ext>
            </a:extLst>
          </p:cNvPr>
          <p:cNvSpPr/>
          <p:nvPr/>
        </p:nvSpPr>
        <p:spPr>
          <a:xfrm>
            <a:off x="4970551" y="-4096887"/>
            <a:ext cx="539963" cy="290851"/>
          </a:xfrm>
          <a:custGeom>
            <a:avLst/>
            <a:gdLst>
              <a:gd name="connsiteX0" fmla="*/ 539518 w 539963"/>
              <a:gd name="connsiteY0" fmla="*/ 113560 h 290851"/>
              <a:gd name="connsiteX1" fmla="*/ 519917 w 539963"/>
              <a:gd name="connsiteY1" fmla="*/ 54314 h 290851"/>
              <a:gd name="connsiteX2" fmla="*/ 515996 w 539963"/>
              <a:gd name="connsiteY2" fmla="*/ 51376 h 290851"/>
              <a:gd name="connsiteX3" fmla="*/ 424810 w 539963"/>
              <a:gd name="connsiteY3" fmla="*/ 17525 h 290851"/>
              <a:gd name="connsiteX4" fmla="*/ 416090 w 539963"/>
              <a:gd name="connsiteY4" fmla="*/ 18551 h 290851"/>
              <a:gd name="connsiteX5" fmla="*/ 342009 w 539963"/>
              <a:gd name="connsiteY5" fmla="*/ 68172 h 290851"/>
              <a:gd name="connsiteX6" fmla="*/ 333294 w 539963"/>
              <a:gd name="connsiteY6" fmla="*/ 40552 h 290851"/>
              <a:gd name="connsiteX7" fmla="*/ 327011 w 539963"/>
              <a:gd name="connsiteY7" fmla="*/ 34296 h 290851"/>
              <a:gd name="connsiteX8" fmla="*/ 236241 w 539963"/>
              <a:gd name="connsiteY8" fmla="*/ 599 h 290851"/>
              <a:gd name="connsiteX9" fmla="*/ 227522 w 539963"/>
              <a:gd name="connsiteY9" fmla="*/ 1626 h 290851"/>
              <a:gd name="connsiteX10" fmla="*/ 13999 w 539963"/>
              <a:gd name="connsiteY10" fmla="*/ 144648 h 290851"/>
              <a:gd name="connsiteX11" fmla="*/ 9856 w 539963"/>
              <a:gd name="connsiteY11" fmla="*/ 151098 h 290851"/>
              <a:gd name="connsiteX12" fmla="*/ 129 w 539963"/>
              <a:gd name="connsiteY12" fmla="*/ 210397 h 290851"/>
              <a:gd name="connsiteX13" fmla="*/ 5600 w 539963"/>
              <a:gd name="connsiteY13" fmla="*/ 220718 h 290851"/>
              <a:gd name="connsiteX14" fmla="*/ 118843 w 539963"/>
              <a:gd name="connsiteY14" fmla="*/ 272913 h 290851"/>
              <a:gd name="connsiteX15" fmla="*/ 129018 w 539963"/>
              <a:gd name="connsiteY15" fmla="*/ 272055 h 290851"/>
              <a:gd name="connsiteX16" fmla="*/ 188752 w 539963"/>
              <a:gd name="connsiteY16" fmla="*/ 227000 h 290851"/>
              <a:gd name="connsiteX17" fmla="*/ 194179 w 539963"/>
              <a:gd name="connsiteY17" fmla="*/ 237643 h 290851"/>
              <a:gd name="connsiteX18" fmla="*/ 307766 w 539963"/>
              <a:gd name="connsiteY18" fmla="*/ 289997 h 290851"/>
              <a:gd name="connsiteX19" fmla="*/ 317615 w 539963"/>
              <a:gd name="connsiteY19" fmla="*/ 288937 h 290851"/>
              <a:gd name="connsiteX20" fmla="*/ 536128 w 539963"/>
              <a:gd name="connsiteY20" fmla="*/ 124159 h 290851"/>
              <a:gd name="connsiteX21" fmla="*/ 539518 w 539963"/>
              <a:gd name="connsiteY21" fmla="*/ 113561 h 290851"/>
              <a:gd name="connsiteX22" fmla="*/ 422729 w 539963"/>
              <a:gd name="connsiteY22" fmla="*/ 37322 h 290851"/>
              <a:gd name="connsiteX23" fmla="*/ 492190 w 539963"/>
              <a:gd name="connsiteY23" fmla="*/ 63106 h 290851"/>
              <a:gd name="connsiteX24" fmla="*/ 301376 w 539963"/>
              <a:gd name="connsiteY24" fmla="*/ 198530 h 290851"/>
              <a:gd name="connsiteX25" fmla="*/ 228157 w 539963"/>
              <a:gd name="connsiteY25" fmla="*/ 167651 h 290851"/>
              <a:gd name="connsiteX26" fmla="*/ 234160 w 539963"/>
              <a:gd name="connsiteY26" fmla="*/ 20396 h 290851"/>
              <a:gd name="connsiteX27" fmla="*/ 303604 w 539963"/>
              <a:gd name="connsiteY27" fmla="*/ 46175 h 290851"/>
              <a:gd name="connsiteX28" fmla="*/ 112852 w 539963"/>
              <a:gd name="connsiteY28" fmla="*/ 181624 h 290851"/>
              <a:gd name="connsiteX29" fmla="*/ 39588 w 539963"/>
              <a:gd name="connsiteY29" fmla="*/ 150725 h 290851"/>
              <a:gd name="connsiteX30" fmla="*/ 20346 w 539963"/>
              <a:gd name="connsiteY30" fmla="*/ 206278 h 290851"/>
              <a:gd name="connsiteX31" fmla="*/ 26900 w 539963"/>
              <a:gd name="connsiteY31" fmla="*/ 166306 h 290851"/>
              <a:gd name="connsiteX32" fmla="*/ 105149 w 539963"/>
              <a:gd name="connsiteY32" fmla="*/ 199304 h 290851"/>
              <a:gd name="connsiteX33" fmla="*/ 111448 w 539963"/>
              <a:gd name="connsiteY33" fmla="*/ 248265 h 290851"/>
              <a:gd name="connsiteX34" fmla="*/ 130681 w 539963"/>
              <a:gd name="connsiteY34" fmla="*/ 246641 h 290851"/>
              <a:gd name="connsiteX35" fmla="*/ 124320 w 539963"/>
              <a:gd name="connsiteY35" fmla="*/ 197136 h 290851"/>
              <a:gd name="connsiteX36" fmla="*/ 318887 w 539963"/>
              <a:gd name="connsiteY36" fmla="*/ 58979 h 290851"/>
              <a:gd name="connsiteX37" fmla="*/ 325312 w 539963"/>
              <a:gd name="connsiteY37" fmla="*/ 79357 h 290851"/>
              <a:gd name="connsiteX38" fmla="*/ 202569 w 539963"/>
              <a:gd name="connsiteY38" fmla="*/ 161573 h 290851"/>
              <a:gd name="connsiteX39" fmla="*/ 198416 w 539963"/>
              <a:gd name="connsiteY39" fmla="*/ 168029 h 290851"/>
              <a:gd name="connsiteX40" fmla="*/ 193270 w 539963"/>
              <a:gd name="connsiteY40" fmla="*/ 199433 h 290851"/>
              <a:gd name="connsiteX41" fmla="*/ 130681 w 539963"/>
              <a:gd name="connsiteY41" fmla="*/ 246641 h 290851"/>
              <a:gd name="connsiteX42" fmla="*/ 208925 w 539963"/>
              <a:gd name="connsiteY42" fmla="*/ 223202 h 290851"/>
              <a:gd name="connsiteX43" fmla="*/ 215469 w 539963"/>
              <a:gd name="connsiteY43" fmla="*/ 183231 h 290851"/>
              <a:gd name="connsiteX44" fmla="*/ 293727 w 539963"/>
              <a:gd name="connsiteY44" fmla="*/ 216230 h 290851"/>
              <a:gd name="connsiteX45" fmla="*/ 300017 w 539963"/>
              <a:gd name="connsiteY45" fmla="*/ 265189 h 290851"/>
              <a:gd name="connsiteX46" fmla="*/ 208925 w 539963"/>
              <a:gd name="connsiteY46" fmla="*/ 223202 h 290851"/>
              <a:gd name="connsiteX47" fmla="*/ 319255 w 539963"/>
              <a:gd name="connsiteY47" fmla="*/ 263545 h 290851"/>
              <a:gd name="connsiteX48" fmla="*/ 312883 w 539963"/>
              <a:gd name="connsiteY48" fmla="*/ 214013 h 290851"/>
              <a:gd name="connsiteX49" fmla="*/ 507428 w 539963"/>
              <a:gd name="connsiteY49" fmla="*/ 75938 h 290851"/>
              <a:gd name="connsiteX50" fmla="*/ 519076 w 539963"/>
              <a:gd name="connsiteY50" fmla="*/ 112864 h 2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9963" h="290851">
                <a:moveTo>
                  <a:pt x="539518" y="113560"/>
                </a:moveTo>
                <a:cubicBezTo>
                  <a:pt x="539518" y="113560"/>
                  <a:pt x="520791" y="55258"/>
                  <a:pt x="519917" y="54314"/>
                </a:cubicBezTo>
                <a:cubicBezTo>
                  <a:pt x="519031" y="52917"/>
                  <a:pt x="517580" y="52014"/>
                  <a:pt x="515996" y="51376"/>
                </a:cubicBezTo>
                <a:cubicBezTo>
                  <a:pt x="515996" y="51376"/>
                  <a:pt x="424810" y="17525"/>
                  <a:pt x="424810" y="17525"/>
                </a:cubicBezTo>
                <a:cubicBezTo>
                  <a:pt x="421919" y="16451"/>
                  <a:pt x="418661" y="16837"/>
                  <a:pt x="416090" y="18551"/>
                </a:cubicBezTo>
                <a:cubicBezTo>
                  <a:pt x="416090" y="18551"/>
                  <a:pt x="342009" y="68172"/>
                  <a:pt x="342009" y="68172"/>
                </a:cubicBezTo>
                <a:lnTo>
                  <a:pt x="333294" y="40552"/>
                </a:lnTo>
                <a:cubicBezTo>
                  <a:pt x="331970" y="37838"/>
                  <a:pt x="330106" y="35161"/>
                  <a:pt x="327011" y="34296"/>
                </a:cubicBezTo>
                <a:cubicBezTo>
                  <a:pt x="327011" y="34296"/>
                  <a:pt x="236241" y="599"/>
                  <a:pt x="236241" y="599"/>
                </a:cubicBezTo>
                <a:cubicBezTo>
                  <a:pt x="233359" y="-474"/>
                  <a:pt x="230102" y="-89"/>
                  <a:pt x="227522" y="1626"/>
                </a:cubicBezTo>
                <a:cubicBezTo>
                  <a:pt x="227522" y="1626"/>
                  <a:pt x="13999" y="144648"/>
                  <a:pt x="13999" y="144648"/>
                </a:cubicBezTo>
                <a:cubicBezTo>
                  <a:pt x="11937" y="146293"/>
                  <a:pt x="10290" y="148465"/>
                  <a:pt x="9856" y="151098"/>
                </a:cubicBezTo>
                <a:cubicBezTo>
                  <a:pt x="9856" y="151098"/>
                  <a:pt x="129" y="210397"/>
                  <a:pt x="129" y="210397"/>
                </a:cubicBezTo>
                <a:cubicBezTo>
                  <a:pt x="-577" y="214682"/>
                  <a:pt x="1664" y="218900"/>
                  <a:pt x="5600" y="220718"/>
                </a:cubicBezTo>
                <a:cubicBezTo>
                  <a:pt x="5600" y="220718"/>
                  <a:pt x="118843" y="272913"/>
                  <a:pt x="118843" y="272913"/>
                </a:cubicBezTo>
                <a:cubicBezTo>
                  <a:pt x="122104" y="274595"/>
                  <a:pt x="126008" y="274321"/>
                  <a:pt x="129018" y="272055"/>
                </a:cubicBezTo>
                <a:cubicBezTo>
                  <a:pt x="129018" y="272055"/>
                  <a:pt x="188752" y="227000"/>
                  <a:pt x="188752" y="227000"/>
                </a:cubicBezTo>
                <a:cubicBezTo>
                  <a:pt x="187899" y="231363"/>
                  <a:pt x="190130" y="235786"/>
                  <a:pt x="194179" y="237643"/>
                </a:cubicBezTo>
                <a:cubicBezTo>
                  <a:pt x="194179" y="237643"/>
                  <a:pt x="307766" y="289997"/>
                  <a:pt x="307766" y="289997"/>
                </a:cubicBezTo>
                <a:cubicBezTo>
                  <a:pt x="310989" y="291536"/>
                  <a:pt x="314756" y="290885"/>
                  <a:pt x="317615" y="288937"/>
                </a:cubicBezTo>
                <a:cubicBezTo>
                  <a:pt x="317615" y="288937"/>
                  <a:pt x="536128" y="124159"/>
                  <a:pt x="536128" y="124159"/>
                </a:cubicBezTo>
                <a:cubicBezTo>
                  <a:pt x="539386" y="121701"/>
                  <a:pt x="540743" y="117455"/>
                  <a:pt x="539518" y="113561"/>
                </a:cubicBezTo>
                <a:close/>
                <a:moveTo>
                  <a:pt x="422729" y="37322"/>
                </a:moveTo>
                <a:lnTo>
                  <a:pt x="492190" y="63106"/>
                </a:lnTo>
                <a:lnTo>
                  <a:pt x="301376" y="198530"/>
                </a:lnTo>
                <a:lnTo>
                  <a:pt x="228157" y="167651"/>
                </a:lnTo>
                <a:close/>
                <a:moveTo>
                  <a:pt x="234160" y="20396"/>
                </a:moveTo>
                <a:lnTo>
                  <a:pt x="303604" y="46175"/>
                </a:lnTo>
                <a:lnTo>
                  <a:pt x="112852" y="181624"/>
                </a:lnTo>
                <a:lnTo>
                  <a:pt x="39588" y="150725"/>
                </a:lnTo>
                <a:close/>
                <a:moveTo>
                  <a:pt x="20346" y="206278"/>
                </a:moveTo>
                <a:lnTo>
                  <a:pt x="26900" y="166306"/>
                </a:lnTo>
                <a:lnTo>
                  <a:pt x="105149" y="199304"/>
                </a:lnTo>
                <a:lnTo>
                  <a:pt x="111448" y="248265"/>
                </a:lnTo>
                <a:close/>
                <a:moveTo>
                  <a:pt x="130681" y="246641"/>
                </a:moveTo>
                <a:lnTo>
                  <a:pt x="124320" y="197136"/>
                </a:lnTo>
                <a:lnTo>
                  <a:pt x="318887" y="58979"/>
                </a:lnTo>
                <a:lnTo>
                  <a:pt x="325312" y="79357"/>
                </a:lnTo>
                <a:lnTo>
                  <a:pt x="202569" y="161573"/>
                </a:lnTo>
                <a:cubicBezTo>
                  <a:pt x="200502" y="163221"/>
                  <a:pt x="198862" y="165397"/>
                  <a:pt x="198416" y="168029"/>
                </a:cubicBezTo>
                <a:cubicBezTo>
                  <a:pt x="198416" y="168029"/>
                  <a:pt x="193270" y="199433"/>
                  <a:pt x="193270" y="199433"/>
                </a:cubicBezTo>
                <a:lnTo>
                  <a:pt x="130681" y="246641"/>
                </a:lnTo>
                <a:close/>
                <a:moveTo>
                  <a:pt x="208925" y="223202"/>
                </a:moveTo>
                <a:lnTo>
                  <a:pt x="215469" y="183231"/>
                </a:lnTo>
                <a:lnTo>
                  <a:pt x="293727" y="216230"/>
                </a:lnTo>
                <a:lnTo>
                  <a:pt x="300017" y="265189"/>
                </a:lnTo>
                <a:lnTo>
                  <a:pt x="208925" y="223202"/>
                </a:lnTo>
                <a:close/>
                <a:moveTo>
                  <a:pt x="319255" y="263545"/>
                </a:moveTo>
                <a:lnTo>
                  <a:pt x="312883" y="214013"/>
                </a:lnTo>
                <a:lnTo>
                  <a:pt x="507428" y="75938"/>
                </a:lnTo>
                <a:lnTo>
                  <a:pt x="519076" y="112864"/>
                </a:lnTo>
                <a:close/>
              </a:path>
            </a:pathLst>
          </a:cu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Tree>
    <p:extLst>
      <p:ext uri="{BB962C8B-B14F-4D97-AF65-F5344CB8AC3E}">
        <p14:creationId xmlns:p14="http://schemas.microsoft.com/office/powerpoint/2010/main" val="346167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CC7203AF-991D-395D-4552-BF1AD5C304C8}"/>
              </a:ext>
            </a:extLst>
          </p:cNvPr>
          <p:cNvSpPr/>
          <p:nvPr/>
        </p:nvSpPr>
        <p:spPr>
          <a:xfrm>
            <a:off x="6096000" y="1767830"/>
            <a:ext cx="4053393" cy="368530"/>
          </a:xfrm>
          <a:prstGeom prst="roundRect">
            <a:avLst>
              <a:gd name="adj" fmla="val 50000"/>
            </a:avLst>
          </a:prstGeom>
          <a:solidFill>
            <a:schemeClr val="tx1">
              <a:alpha val="47000"/>
            </a:schemeClr>
          </a:solidFill>
          <a:ln>
            <a:solidFill>
              <a:schemeClr val="bg1">
                <a:lumMod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280ABB2-CE4A-4B22-B57C-419D5C8FB189}"/>
              </a:ext>
            </a:extLst>
          </p:cNvPr>
          <p:cNvSpPr/>
          <p:nvPr/>
        </p:nvSpPr>
        <p:spPr>
          <a:xfrm>
            <a:off x="764992" y="2229353"/>
            <a:ext cx="2557530" cy="3438524"/>
          </a:xfrm>
          <a:prstGeom prst="roundRect">
            <a:avLst>
              <a:gd name="adj" fmla="val 1052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ontserrat" pitchFamily="2" charset="77"/>
            </a:endParaRPr>
          </a:p>
        </p:txBody>
      </p:sp>
      <p:sp>
        <p:nvSpPr>
          <p:cNvPr id="34" name="Rectangle: Rounded Corners 33">
            <a:extLst>
              <a:ext uri="{FF2B5EF4-FFF2-40B4-BE49-F238E27FC236}">
                <a16:creationId xmlns:a16="http://schemas.microsoft.com/office/drawing/2014/main" id="{80694B48-6239-47C9-966E-1D8AB6B75DE8}"/>
              </a:ext>
            </a:extLst>
          </p:cNvPr>
          <p:cNvSpPr/>
          <p:nvPr/>
        </p:nvSpPr>
        <p:spPr>
          <a:xfrm>
            <a:off x="6111444" y="2229351"/>
            <a:ext cx="2557530" cy="3438524"/>
          </a:xfrm>
          <a:prstGeom prst="roundRect">
            <a:avLst>
              <a:gd name="adj" fmla="val 1052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ontserrat" pitchFamily="2" charset="77"/>
            </a:endParaRPr>
          </a:p>
        </p:txBody>
      </p:sp>
      <p:pic>
        <p:nvPicPr>
          <p:cNvPr id="17" name="Picture 16">
            <a:extLst>
              <a:ext uri="{FF2B5EF4-FFF2-40B4-BE49-F238E27FC236}">
                <a16:creationId xmlns:a16="http://schemas.microsoft.com/office/drawing/2014/main" id="{BD3DB133-0463-CDA7-260D-B7EF8EEFBFB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469627" y="2260752"/>
            <a:ext cx="10031207" cy="3797780"/>
          </a:xfrm>
          <a:prstGeom prst="rect">
            <a:avLst/>
          </a:prstGeom>
        </p:spPr>
      </p:pic>
      <p:sp>
        <p:nvSpPr>
          <p:cNvPr id="28" name="TextBox 27">
            <a:extLst>
              <a:ext uri="{FF2B5EF4-FFF2-40B4-BE49-F238E27FC236}">
                <a16:creationId xmlns:a16="http://schemas.microsoft.com/office/drawing/2014/main" id="{FC7ED923-CFBA-197F-7A19-368934638B12}"/>
              </a:ext>
            </a:extLst>
          </p:cNvPr>
          <p:cNvSpPr txBox="1"/>
          <p:nvPr/>
        </p:nvSpPr>
        <p:spPr>
          <a:xfrm>
            <a:off x="214480" y="6623631"/>
            <a:ext cx="10795601" cy="215444"/>
          </a:xfrm>
          <a:prstGeom prst="rect">
            <a:avLst/>
          </a:prstGeom>
          <a:noFill/>
        </p:spPr>
        <p:txBody>
          <a:bodyPr wrap="square" rtlCol="0">
            <a:spAutoFit/>
          </a:bodyPr>
          <a:lstStyle/>
          <a:p>
            <a:pPr marL="0" indent="0">
              <a:buNone/>
            </a:pPr>
            <a:r>
              <a:rPr lang="en-US" sz="800" b="1" dirty="0">
                <a:solidFill>
                  <a:srgbClr val="707070"/>
                </a:solidFill>
                <a:latin typeface="Montserrat" pitchFamily="2" charset="77"/>
              </a:rPr>
              <a:t>*</a:t>
            </a:r>
            <a:r>
              <a:rPr lang="en-US" sz="800" dirty="0">
                <a:solidFill>
                  <a:srgbClr val="707070"/>
                </a:solidFill>
                <a:latin typeface="Montserrat" pitchFamily="2" charset="77"/>
              </a:rPr>
              <a:t>Royalty Index: average of Wheaton Precious Metals, Royal Gold, Franco Nevada &amp; Sandstorm Gold.  </a:t>
            </a:r>
            <a:r>
              <a:rPr lang="en-US" sz="800" b="1" dirty="0">
                <a:solidFill>
                  <a:srgbClr val="707070"/>
                </a:solidFill>
                <a:latin typeface="Montserrat" pitchFamily="2" charset="77"/>
              </a:rPr>
              <a:t>Source: </a:t>
            </a:r>
            <a:r>
              <a:rPr lang="en-US" sz="800" dirty="0">
                <a:solidFill>
                  <a:srgbClr val="707070"/>
                </a:solidFill>
                <a:latin typeface="Montserrat" pitchFamily="2" charset="77"/>
              </a:rPr>
              <a:t>S&amp;P Global Capital IQ</a:t>
            </a:r>
            <a:endParaRPr lang="en-GB" sz="800" dirty="0">
              <a:solidFill>
                <a:srgbClr val="707070"/>
              </a:solidFill>
              <a:latin typeface="Montserrat" pitchFamily="2" charset="77"/>
            </a:endParaRPr>
          </a:p>
        </p:txBody>
      </p:sp>
      <p:sp>
        <p:nvSpPr>
          <p:cNvPr id="4" name="Subtitle 2">
            <a:extLst>
              <a:ext uri="{FF2B5EF4-FFF2-40B4-BE49-F238E27FC236}">
                <a16:creationId xmlns:a16="http://schemas.microsoft.com/office/drawing/2014/main" id="{31ED92C3-770B-F815-7F0F-F974740B817E}"/>
              </a:ext>
            </a:extLst>
          </p:cNvPr>
          <p:cNvSpPr txBox="1">
            <a:spLocks/>
          </p:cNvSpPr>
          <p:nvPr/>
        </p:nvSpPr>
        <p:spPr>
          <a:xfrm>
            <a:off x="2998103" y="2806848"/>
            <a:ext cx="6963856" cy="436562"/>
          </a:xfrm>
          <a:prstGeom prst="rect">
            <a:avLst/>
          </a:prstGeom>
          <a:noFill/>
          <a:ln w="12700">
            <a:noFill/>
          </a:ln>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spc="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spc="0" dirty="0">
                <a:solidFill>
                  <a:schemeClr val="bg2"/>
                </a:solidFill>
                <a:latin typeface="Hanken Grotesk ExtraBold" pitchFamily="2" charset="77"/>
                <a:ea typeface="Open Sans" panose="020B0606030504020204" pitchFamily="34" charset="0"/>
                <a:cs typeface="Open Sans" panose="020B0606030504020204" pitchFamily="34" charset="0"/>
              </a:rPr>
              <a:t>SUPERIOR RETURNS TO BOTH GOLD &amp; MINERS ETF</a:t>
            </a:r>
          </a:p>
        </p:txBody>
      </p:sp>
      <p:sp>
        <p:nvSpPr>
          <p:cNvPr id="12" name="TextBox 11">
            <a:extLst>
              <a:ext uri="{FF2B5EF4-FFF2-40B4-BE49-F238E27FC236}">
                <a16:creationId xmlns:a16="http://schemas.microsoft.com/office/drawing/2014/main" id="{9FBE39DE-5624-7E0B-E988-017AD51A3D11}"/>
              </a:ext>
            </a:extLst>
          </p:cNvPr>
          <p:cNvSpPr txBox="1"/>
          <p:nvPr/>
        </p:nvSpPr>
        <p:spPr>
          <a:xfrm>
            <a:off x="265402" y="2139850"/>
            <a:ext cx="621299" cy="3867982"/>
          </a:xfrm>
          <a:prstGeom prst="rect">
            <a:avLst/>
          </a:prstGeom>
          <a:noFill/>
        </p:spPr>
        <p:txBody>
          <a:bodyPr wrap="square">
            <a:spAutoFit/>
          </a:bodyPr>
          <a:lstStyle/>
          <a:p>
            <a:pPr algn="r">
              <a:lnSpc>
                <a:spcPct val="200000"/>
              </a:lnSpc>
              <a:spcBef>
                <a:spcPts val="600"/>
              </a:spcBef>
            </a:pPr>
            <a:r>
              <a:rPr lang="en-US" sz="900" dirty="0">
                <a:solidFill>
                  <a:schemeClr val="bg1"/>
                </a:solidFill>
                <a:latin typeface="Montserrat" pitchFamily="2" charset="77"/>
              </a:rPr>
              <a:t>500</a:t>
            </a:r>
          </a:p>
          <a:p>
            <a:pPr algn="r">
              <a:lnSpc>
                <a:spcPct val="200000"/>
              </a:lnSpc>
              <a:spcBef>
                <a:spcPts val="600"/>
              </a:spcBef>
            </a:pPr>
            <a:r>
              <a:rPr lang="en-US" sz="900" dirty="0">
                <a:solidFill>
                  <a:schemeClr val="bg1"/>
                </a:solidFill>
                <a:latin typeface="Montserrat" pitchFamily="2" charset="77"/>
              </a:rPr>
              <a:t>450</a:t>
            </a:r>
          </a:p>
          <a:p>
            <a:pPr algn="r">
              <a:lnSpc>
                <a:spcPct val="200000"/>
              </a:lnSpc>
              <a:spcBef>
                <a:spcPts val="600"/>
              </a:spcBef>
            </a:pPr>
            <a:r>
              <a:rPr lang="en-US" sz="900" dirty="0">
                <a:solidFill>
                  <a:schemeClr val="bg1"/>
                </a:solidFill>
                <a:latin typeface="Montserrat" pitchFamily="2" charset="77"/>
              </a:rPr>
              <a:t>400</a:t>
            </a:r>
          </a:p>
          <a:p>
            <a:pPr algn="r">
              <a:lnSpc>
                <a:spcPct val="200000"/>
              </a:lnSpc>
              <a:spcBef>
                <a:spcPts val="600"/>
              </a:spcBef>
            </a:pPr>
            <a:r>
              <a:rPr lang="en-US" sz="900" dirty="0">
                <a:solidFill>
                  <a:schemeClr val="bg1"/>
                </a:solidFill>
                <a:latin typeface="Montserrat" pitchFamily="2" charset="77"/>
              </a:rPr>
              <a:t>350</a:t>
            </a:r>
          </a:p>
          <a:p>
            <a:pPr algn="r">
              <a:lnSpc>
                <a:spcPct val="200000"/>
              </a:lnSpc>
              <a:spcBef>
                <a:spcPts val="600"/>
              </a:spcBef>
            </a:pPr>
            <a:r>
              <a:rPr lang="en-US" sz="900" dirty="0">
                <a:solidFill>
                  <a:schemeClr val="bg1"/>
                </a:solidFill>
                <a:latin typeface="Montserrat" pitchFamily="2" charset="77"/>
              </a:rPr>
              <a:t>300</a:t>
            </a:r>
          </a:p>
          <a:p>
            <a:pPr algn="r">
              <a:lnSpc>
                <a:spcPct val="200000"/>
              </a:lnSpc>
              <a:spcBef>
                <a:spcPts val="600"/>
              </a:spcBef>
            </a:pPr>
            <a:r>
              <a:rPr lang="en-US" sz="900" dirty="0">
                <a:solidFill>
                  <a:schemeClr val="bg1"/>
                </a:solidFill>
                <a:latin typeface="Montserrat" pitchFamily="2" charset="77"/>
              </a:rPr>
              <a:t>250</a:t>
            </a:r>
          </a:p>
          <a:p>
            <a:pPr algn="r">
              <a:lnSpc>
                <a:spcPct val="200000"/>
              </a:lnSpc>
              <a:spcBef>
                <a:spcPts val="600"/>
              </a:spcBef>
            </a:pPr>
            <a:r>
              <a:rPr lang="en-US" sz="900" dirty="0">
                <a:solidFill>
                  <a:schemeClr val="bg1"/>
                </a:solidFill>
                <a:latin typeface="Montserrat" pitchFamily="2" charset="77"/>
              </a:rPr>
              <a:t>200</a:t>
            </a:r>
          </a:p>
          <a:p>
            <a:pPr algn="r">
              <a:lnSpc>
                <a:spcPct val="200000"/>
              </a:lnSpc>
              <a:spcBef>
                <a:spcPts val="600"/>
              </a:spcBef>
            </a:pPr>
            <a:r>
              <a:rPr lang="en-US" sz="900" dirty="0">
                <a:solidFill>
                  <a:schemeClr val="bg1"/>
                </a:solidFill>
                <a:latin typeface="Montserrat" pitchFamily="2" charset="77"/>
              </a:rPr>
              <a:t>150</a:t>
            </a:r>
          </a:p>
          <a:p>
            <a:pPr algn="r">
              <a:lnSpc>
                <a:spcPct val="200000"/>
              </a:lnSpc>
              <a:spcBef>
                <a:spcPts val="600"/>
              </a:spcBef>
            </a:pPr>
            <a:r>
              <a:rPr lang="en-US" sz="900" dirty="0">
                <a:solidFill>
                  <a:schemeClr val="bg1"/>
                </a:solidFill>
                <a:latin typeface="Montserrat" pitchFamily="2" charset="77"/>
              </a:rPr>
              <a:t>100</a:t>
            </a:r>
          </a:p>
          <a:p>
            <a:pPr algn="r">
              <a:lnSpc>
                <a:spcPct val="200000"/>
              </a:lnSpc>
              <a:spcBef>
                <a:spcPts val="600"/>
              </a:spcBef>
            </a:pPr>
            <a:r>
              <a:rPr lang="en-US" sz="900" dirty="0">
                <a:solidFill>
                  <a:schemeClr val="bg1"/>
                </a:solidFill>
                <a:latin typeface="Montserrat" pitchFamily="2" charset="77"/>
              </a:rPr>
              <a:t>50</a:t>
            </a:r>
          </a:p>
          <a:p>
            <a:pPr algn="r">
              <a:lnSpc>
                <a:spcPct val="200000"/>
              </a:lnSpc>
              <a:spcBef>
                <a:spcPts val="600"/>
              </a:spcBef>
            </a:pPr>
            <a:r>
              <a:rPr lang="en-US" sz="900" dirty="0">
                <a:solidFill>
                  <a:schemeClr val="bg1"/>
                </a:solidFill>
                <a:latin typeface="Montserrat" pitchFamily="2" charset="77"/>
              </a:rPr>
              <a:t>0</a:t>
            </a:r>
          </a:p>
        </p:txBody>
      </p:sp>
      <p:sp>
        <p:nvSpPr>
          <p:cNvPr id="13" name="TextBox 12">
            <a:extLst>
              <a:ext uri="{FF2B5EF4-FFF2-40B4-BE49-F238E27FC236}">
                <a16:creationId xmlns:a16="http://schemas.microsoft.com/office/drawing/2014/main" id="{E909E23B-182D-4203-F5FC-8F9C0993F8BF}"/>
              </a:ext>
            </a:extLst>
          </p:cNvPr>
          <p:cNvSpPr txBox="1"/>
          <p:nvPr/>
        </p:nvSpPr>
        <p:spPr>
          <a:xfrm>
            <a:off x="1804822" y="5988819"/>
            <a:ext cx="9804661" cy="328551"/>
          </a:xfrm>
          <a:prstGeom prst="rect">
            <a:avLst/>
          </a:prstGeom>
          <a:noFill/>
        </p:spPr>
        <p:txBody>
          <a:bodyPr wrap="square">
            <a:spAutoFit/>
          </a:bodyPr>
          <a:lstStyle/>
          <a:p>
            <a:pPr>
              <a:lnSpc>
                <a:spcPct val="200000"/>
              </a:lnSpc>
              <a:spcBef>
                <a:spcPts val="600"/>
              </a:spcBef>
            </a:pPr>
            <a:r>
              <a:rPr lang="en-US" sz="900" dirty="0">
                <a:solidFill>
                  <a:schemeClr val="bg1"/>
                </a:solidFill>
                <a:latin typeface="Montserrat" pitchFamily="2" charset="77"/>
              </a:rPr>
              <a:t>2009          2010            2011             2012             2013            2014           2015             2016           2017             2018            2019            2020           2021            2022           2023            2024 </a:t>
            </a:r>
          </a:p>
        </p:txBody>
      </p:sp>
      <p:cxnSp>
        <p:nvCxnSpPr>
          <p:cNvPr id="14" name="Straight Connector 13">
            <a:extLst>
              <a:ext uri="{FF2B5EF4-FFF2-40B4-BE49-F238E27FC236}">
                <a16:creationId xmlns:a16="http://schemas.microsoft.com/office/drawing/2014/main" id="{4490A690-AA0F-79AF-045B-7AEDE2D6BA24}"/>
              </a:ext>
            </a:extLst>
          </p:cNvPr>
          <p:cNvCxnSpPr>
            <a:cxnSpLocks/>
          </p:cNvCxnSpPr>
          <p:nvPr/>
        </p:nvCxnSpPr>
        <p:spPr>
          <a:xfrm>
            <a:off x="978794" y="5838564"/>
            <a:ext cx="1059122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AAFC6593-1EFC-B9CF-BA34-6BF9AB9013D4}"/>
              </a:ext>
            </a:extLst>
          </p:cNvPr>
          <p:cNvGrpSpPr/>
          <p:nvPr/>
        </p:nvGrpSpPr>
        <p:grpSpPr>
          <a:xfrm>
            <a:off x="6313929" y="1843441"/>
            <a:ext cx="1653150" cy="215444"/>
            <a:chOff x="5828305" y="1827539"/>
            <a:chExt cx="1653150" cy="215444"/>
          </a:xfrm>
        </p:grpSpPr>
        <p:sp>
          <p:nvSpPr>
            <p:cNvPr id="18" name="TextBox 17">
              <a:extLst>
                <a:ext uri="{FF2B5EF4-FFF2-40B4-BE49-F238E27FC236}">
                  <a16:creationId xmlns:a16="http://schemas.microsoft.com/office/drawing/2014/main" id="{49ACD358-F672-4B79-5A69-E15AB8FB02A7}"/>
                </a:ext>
              </a:extLst>
            </p:cNvPr>
            <p:cNvSpPr txBox="1"/>
            <p:nvPr/>
          </p:nvSpPr>
          <p:spPr>
            <a:xfrm>
              <a:off x="5999607" y="1827539"/>
              <a:ext cx="1481848" cy="215444"/>
            </a:xfrm>
            <a:prstGeom prst="rect">
              <a:avLst/>
            </a:prstGeom>
            <a:noFill/>
          </p:spPr>
          <p:txBody>
            <a:bodyPr wrap="square" anchor="ctr">
              <a:spAutoFit/>
            </a:bodyPr>
            <a:lstStyle/>
            <a:p>
              <a:pPr>
                <a:spcBef>
                  <a:spcPts val="600"/>
                </a:spcBef>
              </a:pPr>
              <a:r>
                <a:rPr lang="en-US" sz="800" dirty="0">
                  <a:solidFill>
                    <a:schemeClr val="bg1"/>
                  </a:solidFill>
                  <a:latin typeface="Montserrat" pitchFamily="2" charset="77"/>
                </a:rPr>
                <a:t>VanEck Gold Miners ETC</a:t>
              </a:r>
            </a:p>
          </p:txBody>
        </p:sp>
        <p:sp>
          <p:nvSpPr>
            <p:cNvPr id="21" name="Rectangle 20">
              <a:extLst>
                <a:ext uri="{FF2B5EF4-FFF2-40B4-BE49-F238E27FC236}">
                  <a16:creationId xmlns:a16="http://schemas.microsoft.com/office/drawing/2014/main" id="{CB6CB0C5-88CF-D583-4DAA-0C2F95C8813E}"/>
                </a:ext>
              </a:extLst>
            </p:cNvPr>
            <p:cNvSpPr/>
            <p:nvPr/>
          </p:nvSpPr>
          <p:spPr>
            <a:xfrm>
              <a:off x="5828305" y="1908313"/>
              <a:ext cx="187204" cy="45719"/>
            </a:xfrm>
            <a:prstGeom prst="rect">
              <a:avLst/>
            </a:prstGeom>
            <a:solidFill>
              <a:srgbClr val="999D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8EDF74F1-1ACE-7A51-AF1D-847E46E45F6B}"/>
              </a:ext>
            </a:extLst>
          </p:cNvPr>
          <p:cNvGrpSpPr/>
          <p:nvPr/>
        </p:nvGrpSpPr>
        <p:grpSpPr>
          <a:xfrm>
            <a:off x="8109732" y="1843441"/>
            <a:ext cx="616900" cy="215444"/>
            <a:chOff x="7824081" y="1827539"/>
            <a:chExt cx="616900" cy="215444"/>
          </a:xfrm>
        </p:grpSpPr>
        <p:sp>
          <p:nvSpPr>
            <p:cNvPr id="19" name="TextBox 18">
              <a:extLst>
                <a:ext uri="{FF2B5EF4-FFF2-40B4-BE49-F238E27FC236}">
                  <a16:creationId xmlns:a16="http://schemas.microsoft.com/office/drawing/2014/main" id="{AD9994FF-60D3-FA6B-698E-4DF6F5A9C4E5}"/>
                </a:ext>
              </a:extLst>
            </p:cNvPr>
            <p:cNvSpPr txBox="1"/>
            <p:nvPr/>
          </p:nvSpPr>
          <p:spPr>
            <a:xfrm>
              <a:off x="8004162" y="1827539"/>
              <a:ext cx="436819" cy="215444"/>
            </a:xfrm>
            <a:prstGeom prst="rect">
              <a:avLst/>
            </a:prstGeom>
            <a:noFill/>
          </p:spPr>
          <p:txBody>
            <a:bodyPr wrap="square" anchor="ctr">
              <a:spAutoFit/>
            </a:bodyPr>
            <a:lstStyle/>
            <a:p>
              <a:pPr>
                <a:spcBef>
                  <a:spcPts val="600"/>
                </a:spcBef>
              </a:pPr>
              <a:r>
                <a:rPr lang="en-US" sz="800" dirty="0">
                  <a:solidFill>
                    <a:schemeClr val="bg1"/>
                  </a:solidFill>
                  <a:latin typeface="Montserrat" pitchFamily="2" charset="77"/>
                </a:rPr>
                <a:t>Gold</a:t>
              </a:r>
            </a:p>
          </p:txBody>
        </p:sp>
        <p:sp>
          <p:nvSpPr>
            <p:cNvPr id="23" name="Rectangle 22">
              <a:extLst>
                <a:ext uri="{FF2B5EF4-FFF2-40B4-BE49-F238E27FC236}">
                  <a16:creationId xmlns:a16="http://schemas.microsoft.com/office/drawing/2014/main" id="{AA84BAF5-0E27-A086-7778-89CFA7902F17}"/>
                </a:ext>
              </a:extLst>
            </p:cNvPr>
            <p:cNvSpPr/>
            <p:nvPr/>
          </p:nvSpPr>
          <p:spPr>
            <a:xfrm>
              <a:off x="7824081" y="1908313"/>
              <a:ext cx="187204" cy="45719"/>
            </a:xfrm>
            <a:prstGeom prst="rect">
              <a:avLst/>
            </a:prstGeom>
            <a:solidFill>
              <a:srgbClr val="2C88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CD44DAE6-B268-9EB1-2541-A908554AC6C3}"/>
              </a:ext>
            </a:extLst>
          </p:cNvPr>
          <p:cNvGrpSpPr/>
          <p:nvPr/>
        </p:nvGrpSpPr>
        <p:grpSpPr>
          <a:xfrm>
            <a:off x="8921362" y="1843441"/>
            <a:ext cx="1228031" cy="215444"/>
            <a:chOff x="8921362" y="1827539"/>
            <a:chExt cx="1228031" cy="215444"/>
          </a:xfrm>
        </p:grpSpPr>
        <p:sp>
          <p:nvSpPr>
            <p:cNvPr id="20" name="TextBox 19">
              <a:extLst>
                <a:ext uri="{FF2B5EF4-FFF2-40B4-BE49-F238E27FC236}">
                  <a16:creationId xmlns:a16="http://schemas.microsoft.com/office/drawing/2014/main" id="{DF13B675-3A9E-719B-7280-0B90C355EAA8}"/>
                </a:ext>
              </a:extLst>
            </p:cNvPr>
            <p:cNvSpPr txBox="1"/>
            <p:nvPr/>
          </p:nvSpPr>
          <p:spPr>
            <a:xfrm>
              <a:off x="9077588" y="1827539"/>
              <a:ext cx="1071805" cy="215444"/>
            </a:xfrm>
            <a:prstGeom prst="rect">
              <a:avLst/>
            </a:prstGeom>
            <a:noFill/>
          </p:spPr>
          <p:txBody>
            <a:bodyPr wrap="square" anchor="ctr">
              <a:spAutoFit/>
            </a:bodyPr>
            <a:lstStyle/>
            <a:p>
              <a:pPr>
                <a:spcBef>
                  <a:spcPts val="600"/>
                </a:spcBef>
              </a:pPr>
              <a:r>
                <a:rPr lang="en-US" sz="800" dirty="0">
                  <a:solidFill>
                    <a:schemeClr val="bg1"/>
                  </a:solidFill>
                  <a:latin typeface="Montserrat" pitchFamily="2" charset="77"/>
                </a:rPr>
                <a:t>Royalty Index*</a:t>
              </a:r>
            </a:p>
          </p:txBody>
        </p:sp>
        <p:sp>
          <p:nvSpPr>
            <p:cNvPr id="24" name="Rectangle 23">
              <a:extLst>
                <a:ext uri="{FF2B5EF4-FFF2-40B4-BE49-F238E27FC236}">
                  <a16:creationId xmlns:a16="http://schemas.microsoft.com/office/drawing/2014/main" id="{39CA3E09-B33F-0086-6330-6CEADF4ADF7E}"/>
                </a:ext>
              </a:extLst>
            </p:cNvPr>
            <p:cNvSpPr/>
            <p:nvPr/>
          </p:nvSpPr>
          <p:spPr>
            <a:xfrm>
              <a:off x="8921362" y="1908313"/>
              <a:ext cx="187204" cy="45719"/>
            </a:xfrm>
            <a:prstGeom prst="rect">
              <a:avLst/>
            </a:prstGeom>
            <a:solidFill>
              <a:srgbClr val="CFA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8250BDC-D37F-DBE6-2CEB-43ADDDD6EBED}"/>
              </a:ext>
            </a:extLst>
          </p:cNvPr>
          <p:cNvSpPr txBox="1">
            <a:spLocks/>
          </p:cNvSpPr>
          <p:nvPr/>
        </p:nvSpPr>
        <p:spPr>
          <a:xfrm>
            <a:off x="187801" y="1056548"/>
            <a:ext cx="10327799" cy="50231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16365E"/>
                </a:solidFill>
                <a:latin typeface="Hanken Grotesk Black" pitchFamily="2" charset="77"/>
                <a:ea typeface="Hanken Grotesk Bold" pitchFamily="34" charset="-122"/>
                <a:cs typeface="Hanken Grotesk Bold" pitchFamily="34" charset="-120"/>
              </a:rPr>
              <a:t>Power of Royalty &amp; Stream Investments</a:t>
            </a:r>
          </a:p>
        </p:txBody>
      </p:sp>
      <p:sp>
        <p:nvSpPr>
          <p:cNvPr id="3" name="Subtitle 2">
            <a:extLst>
              <a:ext uri="{FF2B5EF4-FFF2-40B4-BE49-F238E27FC236}">
                <a16:creationId xmlns:a16="http://schemas.microsoft.com/office/drawing/2014/main" id="{4786473C-F6F6-6BC9-2A4C-AE97369F8622}"/>
              </a:ext>
            </a:extLst>
          </p:cNvPr>
          <p:cNvSpPr txBox="1">
            <a:spLocks/>
          </p:cNvSpPr>
          <p:nvPr/>
        </p:nvSpPr>
        <p:spPr>
          <a:xfrm>
            <a:off x="214480" y="829762"/>
            <a:ext cx="3387248" cy="216982"/>
          </a:xfrm>
          <a:prstGeom prst="rect">
            <a:avLst/>
          </a:prstGeom>
        </p:spPr>
        <p:txBody>
          <a:bodyPr wrap="square">
            <a:spAutoFit/>
          </a:bodyPr>
          <a:lstStyle>
            <a:defPPr>
              <a:defRPr lang="en-US"/>
            </a:defPPr>
            <a:lvl1pPr indent="0">
              <a:lnSpc>
                <a:spcPct val="90000"/>
              </a:lnSpc>
              <a:spcBef>
                <a:spcPts val="1000"/>
              </a:spcBef>
              <a:buFont typeface="Arial" panose="020B0604020202020204" pitchFamily="34" charset="0"/>
              <a:buNone/>
              <a:defRPr sz="900" cap="all" spc="600">
                <a:solidFill>
                  <a:srgbClr val="6F6F6F"/>
                </a:solidFill>
                <a:latin typeface="Montserrat Medium" pitchFamily="2" charset="77"/>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OUTPERFORMING GOLD</a:t>
            </a:r>
          </a:p>
        </p:txBody>
      </p:sp>
      <p:sp>
        <p:nvSpPr>
          <p:cNvPr id="10" name="Rounded Rectangle 19">
            <a:extLst>
              <a:ext uri="{FF2B5EF4-FFF2-40B4-BE49-F238E27FC236}">
                <a16:creationId xmlns:a16="http://schemas.microsoft.com/office/drawing/2014/main" id="{6D03E047-5352-AEA3-5D42-6EA01DCD032A}"/>
              </a:ext>
            </a:extLst>
          </p:cNvPr>
          <p:cNvSpPr/>
          <p:nvPr/>
        </p:nvSpPr>
        <p:spPr>
          <a:xfrm>
            <a:off x="10996520" y="3665342"/>
            <a:ext cx="1010732" cy="374573"/>
          </a:xfrm>
          <a:prstGeom prst="roundRect">
            <a:avLst>
              <a:gd name="adj" fmla="val 27969"/>
            </a:avLst>
          </a:prstGeom>
          <a:solidFill>
            <a:schemeClr val="bg2"/>
          </a:solidFill>
          <a:ln>
            <a:solidFill>
              <a:srgbClr val="CAAB7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b="1" dirty="0">
                <a:solidFill>
                  <a:srgbClr val="0C2549"/>
                </a:solidFill>
                <a:latin typeface="Montserrat" pitchFamily="2" charset="77"/>
                <a:ea typeface="Open Sans" panose="020B0606030504020204" pitchFamily="34" charset="0"/>
                <a:cs typeface="Open Sans" panose="020B0606030504020204" pitchFamily="34" charset="0"/>
              </a:rPr>
              <a:t>+266%</a:t>
            </a:r>
          </a:p>
        </p:txBody>
      </p:sp>
      <p:sp>
        <p:nvSpPr>
          <p:cNvPr id="11" name="Rounded Rectangle 19">
            <a:extLst>
              <a:ext uri="{FF2B5EF4-FFF2-40B4-BE49-F238E27FC236}">
                <a16:creationId xmlns:a16="http://schemas.microsoft.com/office/drawing/2014/main" id="{BF54A1B0-CEDA-4EC0-A83A-28FE0C81B0B7}"/>
              </a:ext>
            </a:extLst>
          </p:cNvPr>
          <p:cNvSpPr/>
          <p:nvPr/>
        </p:nvSpPr>
        <p:spPr>
          <a:xfrm>
            <a:off x="10996520" y="4704433"/>
            <a:ext cx="1010732" cy="374573"/>
          </a:xfrm>
          <a:prstGeom prst="roundRect">
            <a:avLst>
              <a:gd name="adj" fmla="val 27969"/>
            </a:avLst>
          </a:prstGeom>
          <a:solidFill>
            <a:schemeClr val="bg2"/>
          </a:solidFill>
          <a:ln>
            <a:solidFill>
              <a:srgbClr val="CAAB7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b="1" dirty="0">
                <a:solidFill>
                  <a:srgbClr val="0C2549"/>
                </a:solidFill>
                <a:latin typeface="Montserrat" pitchFamily="2" charset="77"/>
                <a:ea typeface="Open Sans" panose="020B0606030504020204" pitchFamily="34" charset="0"/>
                <a:cs typeface="Open Sans" panose="020B0606030504020204" pitchFamily="34" charset="0"/>
              </a:rPr>
              <a:t>+107%</a:t>
            </a:r>
          </a:p>
        </p:txBody>
      </p:sp>
      <p:sp>
        <p:nvSpPr>
          <p:cNvPr id="38" name="Rounded Rectangle 19">
            <a:extLst>
              <a:ext uri="{FF2B5EF4-FFF2-40B4-BE49-F238E27FC236}">
                <a16:creationId xmlns:a16="http://schemas.microsoft.com/office/drawing/2014/main" id="{5352EAA3-63EA-CD91-AB5B-98BA54A697CE}"/>
              </a:ext>
            </a:extLst>
          </p:cNvPr>
          <p:cNvSpPr/>
          <p:nvPr/>
        </p:nvSpPr>
        <p:spPr>
          <a:xfrm>
            <a:off x="10996520" y="2568062"/>
            <a:ext cx="1010732" cy="374573"/>
          </a:xfrm>
          <a:prstGeom prst="roundRect">
            <a:avLst>
              <a:gd name="adj" fmla="val 27969"/>
            </a:avLst>
          </a:prstGeom>
          <a:solidFill>
            <a:schemeClr val="bg2"/>
          </a:solidFill>
          <a:ln>
            <a:solidFill>
              <a:srgbClr val="CAAB7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b="1" dirty="0">
                <a:solidFill>
                  <a:srgbClr val="0C2549"/>
                </a:solidFill>
                <a:latin typeface="Montserrat" pitchFamily="2" charset="77"/>
                <a:ea typeface="Open Sans" panose="020B0606030504020204" pitchFamily="34" charset="0"/>
                <a:cs typeface="Open Sans" panose="020B0606030504020204" pitchFamily="34" charset="0"/>
              </a:rPr>
              <a:t>+418%</a:t>
            </a:r>
          </a:p>
        </p:txBody>
      </p:sp>
    </p:spTree>
    <p:extLst>
      <p:ext uri="{BB962C8B-B14F-4D97-AF65-F5344CB8AC3E}">
        <p14:creationId xmlns:p14="http://schemas.microsoft.com/office/powerpoint/2010/main" val="4095782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280ABB2-CE4A-4B22-B57C-419D5C8FB189}"/>
              </a:ext>
            </a:extLst>
          </p:cNvPr>
          <p:cNvSpPr/>
          <p:nvPr/>
        </p:nvSpPr>
        <p:spPr>
          <a:xfrm>
            <a:off x="766764" y="2527180"/>
            <a:ext cx="2557530" cy="3438524"/>
          </a:xfrm>
          <a:prstGeom prst="roundRect">
            <a:avLst>
              <a:gd name="adj" fmla="val 1052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4" name="Rectangle: Rounded Corners 33">
            <a:extLst>
              <a:ext uri="{FF2B5EF4-FFF2-40B4-BE49-F238E27FC236}">
                <a16:creationId xmlns:a16="http://schemas.microsoft.com/office/drawing/2014/main" id="{80694B48-6239-47C9-966E-1D8AB6B75DE8}"/>
              </a:ext>
            </a:extLst>
          </p:cNvPr>
          <p:cNvSpPr/>
          <p:nvPr/>
        </p:nvSpPr>
        <p:spPr>
          <a:xfrm>
            <a:off x="6113216" y="2276474"/>
            <a:ext cx="2557530" cy="3438524"/>
          </a:xfrm>
          <a:prstGeom prst="roundRect">
            <a:avLst>
              <a:gd name="adj" fmla="val 1052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41" name="Rectangle: Rounded Corners 40">
            <a:extLst>
              <a:ext uri="{FF2B5EF4-FFF2-40B4-BE49-F238E27FC236}">
                <a16:creationId xmlns:a16="http://schemas.microsoft.com/office/drawing/2014/main" id="{159D7DC9-9F00-470D-B957-03D1BE203CAA}"/>
              </a:ext>
            </a:extLst>
          </p:cNvPr>
          <p:cNvSpPr/>
          <p:nvPr/>
        </p:nvSpPr>
        <p:spPr>
          <a:xfrm>
            <a:off x="8784115" y="2801659"/>
            <a:ext cx="2557530" cy="3438527"/>
          </a:xfrm>
          <a:prstGeom prst="roundRect">
            <a:avLst>
              <a:gd name="adj" fmla="val 1052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pic>
        <p:nvPicPr>
          <p:cNvPr id="10" name="Picture 9">
            <a:extLst>
              <a:ext uri="{FF2B5EF4-FFF2-40B4-BE49-F238E27FC236}">
                <a16:creationId xmlns:a16="http://schemas.microsoft.com/office/drawing/2014/main" id="{3CFADF7A-B1A8-A316-F469-BD018E150F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6015" y="2213031"/>
            <a:ext cx="2504790" cy="1627449"/>
          </a:xfrm>
          <a:prstGeom prst="rect">
            <a:avLst/>
          </a:prstGeom>
        </p:spPr>
      </p:pic>
      <p:pic>
        <p:nvPicPr>
          <p:cNvPr id="14" name="Picture 13">
            <a:extLst>
              <a:ext uri="{FF2B5EF4-FFF2-40B4-BE49-F238E27FC236}">
                <a16:creationId xmlns:a16="http://schemas.microsoft.com/office/drawing/2014/main" id="{5DF20659-D11E-3416-B62D-E9810E83353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5141" y="4630011"/>
            <a:ext cx="2566539" cy="1634516"/>
          </a:xfrm>
          <a:prstGeom prst="rect">
            <a:avLst/>
          </a:prstGeom>
        </p:spPr>
      </p:pic>
      <p:sp>
        <p:nvSpPr>
          <p:cNvPr id="7" name="TextBox 6">
            <a:extLst>
              <a:ext uri="{FF2B5EF4-FFF2-40B4-BE49-F238E27FC236}">
                <a16:creationId xmlns:a16="http://schemas.microsoft.com/office/drawing/2014/main" id="{99043C9C-FBF2-9861-253B-C22ADE4F922C}"/>
              </a:ext>
            </a:extLst>
          </p:cNvPr>
          <p:cNvSpPr txBox="1"/>
          <p:nvPr/>
        </p:nvSpPr>
        <p:spPr>
          <a:xfrm>
            <a:off x="9149752" y="5421662"/>
            <a:ext cx="1789272" cy="523220"/>
          </a:xfrm>
          <a:prstGeom prst="rect">
            <a:avLst/>
          </a:prstGeom>
          <a:noFill/>
          <a:ln w="19050">
            <a:noFill/>
          </a:ln>
        </p:spPr>
        <p:txBody>
          <a:bodyPr wrap="none" rtlCol="0">
            <a:spAutoFit/>
          </a:bodyPr>
          <a:lstStyle/>
          <a:p>
            <a:pPr>
              <a:spcAft>
                <a:spcPts val="1000"/>
              </a:spcAft>
            </a:pPr>
            <a:r>
              <a:rPr lang="en-MY" sz="1400" dirty="0">
                <a:solidFill>
                  <a:schemeClr val="bg1"/>
                </a:solidFill>
                <a:latin typeface="Montserrat" pitchFamily="2" charset="77"/>
              </a:rPr>
              <a:t>Pure gold &amp; silver </a:t>
            </a:r>
            <a:br>
              <a:rPr lang="en-MY" sz="1400" dirty="0">
                <a:solidFill>
                  <a:schemeClr val="bg1"/>
                </a:solidFill>
                <a:latin typeface="Montserrat" pitchFamily="2" charset="77"/>
              </a:rPr>
            </a:br>
            <a:r>
              <a:rPr lang="en-MY" sz="1400" dirty="0">
                <a:solidFill>
                  <a:schemeClr val="bg1"/>
                </a:solidFill>
                <a:latin typeface="Montserrat" pitchFamily="2" charset="77"/>
              </a:rPr>
              <a:t>exposure</a:t>
            </a:r>
          </a:p>
        </p:txBody>
      </p:sp>
      <p:sp>
        <p:nvSpPr>
          <p:cNvPr id="15" name="TextBox 14">
            <a:extLst>
              <a:ext uri="{FF2B5EF4-FFF2-40B4-BE49-F238E27FC236}">
                <a16:creationId xmlns:a16="http://schemas.microsoft.com/office/drawing/2014/main" id="{B911E0EA-4E59-D381-DDDD-B652CE1EC110}"/>
              </a:ext>
            </a:extLst>
          </p:cNvPr>
          <p:cNvSpPr txBox="1"/>
          <p:nvPr/>
        </p:nvSpPr>
        <p:spPr>
          <a:xfrm>
            <a:off x="8670746" y="1550229"/>
            <a:ext cx="2982522" cy="544573"/>
          </a:xfrm>
          <a:prstGeom prst="rect">
            <a:avLst/>
          </a:prstGeom>
          <a:noFill/>
        </p:spPr>
        <p:txBody>
          <a:bodyPr wrap="square" rtlCol="0">
            <a:spAutoFit/>
          </a:bodyPr>
          <a:lstStyle/>
          <a:p>
            <a:pPr>
              <a:lnSpc>
                <a:spcPct val="80000"/>
              </a:lnSpc>
              <a:spcAft>
                <a:spcPts val="1000"/>
              </a:spcAft>
            </a:pPr>
            <a:r>
              <a:rPr lang="en-MY" b="1" dirty="0">
                <a:solidFill>
                  <a:srgbClr val="CDA869"/>
                </a:solidFill>
                <a:latin typeface="Hanken Grotesk ExtraBold" pitchFamily="2" charset="77"/>
                <a:ea typeface="Open Sans" panose="020B0606030504020204" pitchFamily="34" charset="0"/>
                <a:cs typeface="Open Sans" panose="020B0606030504020204" pitchFamily="34" charset="0"/>
              </a:rPr>
              <a:t>Benefits to Shareholders of Empress Royalty</a:t>
            </a:r>
          </a:p>
        </p:txBody>
      </p:sp>
      <p:sp>
        <p:nvSpPr>
          <p:cNvPr id="28" name="TextBox 27">
            <a:extLst>
              <a:ext uri="{FF2B5EF4-FFF2-40B4-BE49-F238E27FC236}">
                <a16:creationId xmlns:a16="http://schemas.microsoft.com/office/drawing/2014/main" id="{5C22603C-5C8D-4818-462C-C7F406920D78}"/>
              </a:ext>
            </a:extLst>
          </p:cNvPr>
          <p:cNvSpPr txBox="1"/>
          <p:nvPr/>
        </p:nvSpPr>
        <p:spPr>
          <a:xfrm>
            <a:off x="9168386" y="3392493"/>
            <a:ext cx="2557530" cy="738664"/>
          </a:xfrm>
          <a:prstGeom prst="rect">
            <a:avLst/>
          </a:prstGeom>
          <a:noFill/>
          <a:ln>
            <a:noFill/>
          </a:ln>
        </p:spPr>
        <p:txBody>
          <a:bodyPr wrap="square" rtlCol="0">
            <a:spAutoFit/>
          </a:bodyPr>
          <a:lstStyle/>
          <a:p>
            <a:pPr>
              <a:spcAft>
                <a:spcPts val="1000"/>
              </a:spcAft>
            </a:pPr>
            <a:r>
              <a:rPr lang="en-MY" sz="1400" dirty="0">
                <a:solidFill>
                  <a:schemeClr val="bg1"/>
                </a:solidFill>
                <a:latin typeface="Montserrat" pitchFamily="2" charset="77"/>
              </a:rPr>
              <a:t>Hedge against</a:t>
            </a:r>
            <a:br>
              <a:rPr lang="en-MY" sz="1400" dirty="0">
                <a:solidFill>
                  <a:schemeClr val="bg1"/>
                </a:solidFill>
                <a:latin typeface="Montserrat" pitchFamily="2" charset="77"/>
              </a:rPr>
            </a:br>
            <a:r>
              <a:rPr lang="en-MY" sz="1400" dirty="0">
                <a:solidFill>
                  <a:schemeClr val="bg1"/>
                </a:solidFill>
                <a:latin typeface="Montserrat" pitchFamily="2" charset="77"/>
              </a:rPr>
              <a:t>inflationary costs </a:t>
            </a:r>
            <a:br>
              <a:rPr lang="en-MY" sz="1400" dirty="0">
                <a:solidFill>
                  <a:schemeClr val="bg1"/>
                </a:solidFill>
                <a:latin typeface="Montserrat" pitchFamily="2" charset="77"/>
              </a:rPr>
            </a:br>
            <a:r>
              <a:rPr lang="en-MY" sz="1400" dirty="0">
                <a:solidFill>
                  <a:schemeClr val="bg1"/>
                </a:solidFill>
                <a:latin typeface="Montserrat" pitchFamily="2" charset="77"/>
              </a:rPr>
              <a:t>and cost of production</a:t>
            </a:r>
          </a:p>
        </p:txBody>
      </p:sp>
      <p:sp>
        <p:nvSpPr>
          <p:cNvPr id="36" name="TextBox 35">
            <a:extLst>
              <a:ext uri="{FF2B5EF4-FFF2-40B4-BE49-F238E27FC236}">
                <a16:creationId xmlns:a16="http://schemas.microsoft.com/office/drawing/2014/main" id="{B4035FD6-63CF-6B68-BC39-6ED6FCE329B6}"/>
              </a:ext>
            </a:extLst>
          </p:cNvPr>
          <p:cNvSpPr txBox="1"/>
          <p:nvPr/>
        </p:nvSpPr>
        <p:spPr>
          <a:xfrm>
            <a:off x="9168386" y="4538830"/>
            <a:ext cx="2286628" cy="523220"/>
          </a:xfrm>
          <a:prstGeom prst="rect">
            <a:avLst/>
          </a:prstGeom>
          <a:noFill/>
          <a:ln>
            <a:noFill/>
          </a:ln>
        </p:spPr>
        <p:txBody>
          <a:bodyPr wrap="square" rtlCol="0">
            <a:spAutoFit/>
          </a:bodyPr>
          <a:lstStyle/>
          <a:p>
            <a:pPr>
              <a:spcAft>
                <a:spcPts val="1000"/>
              </a:spcAft>
            </a:pPr>
            <a:r>
              <a:rPr lang="en-MY" sz="1400" dirty="0">
                <a:solidFill>
                  <a:schemeClr val="bg1"/>
                </a:solidFill>
                <a:latin typeface="Montserrat" pitchFamily="2" charset="77"/>
              </a:rPr>
              <a:t>Globally diversified portfolio</a:t>
            </a:r>
          </a:p>
        </p:txBody>
      </p:sp>
      <p:sp>
        <p:nvSpPr>
          <p:cNvPr id="3" name="TextBox 2">
            <a:extLst>
              <a:ext uri="{FF2B5EF4-FFF2-40B4-BE49-F238E27FC236}">
                <a16:creationId xmlns:a16="http://schemas.microsoft.com/office/drawing/2014/main" id="{8F077A78-DAAC-2C7C-128A-F0DB02E5B8BF}"/>
              </a:ext>
            </a:extLst>
          </p:cNvPr>
          <p:cNvSpPr txBox="1"/>
          <p:nvPr/>
        </p:nvSpPr>
        <p:spPr>
          <a:xfrm>
            <a:off x="9118603" y="2285274"/>
            <a:ext cx="2607313" cy="738664"/>
          </a:xfrm>
          <a:prstGeom prst="rect">
            <a:avLst/>
          </a:prstGeom>
          <a:noFill/>
          <a:ln>
            <a:noFill/>
          </a:ln>
        </p:spPr>
        <p:txBody>
          <a:bodyPr wrap="square" rtlCol="0">
            <a:spAutoFit/>
          </a:bodyPr>
          <a:lstStyle/>
          <a:p>
            <a:pPr>
              <a:spcAft>
                <a:spcPts val="1000"/>
              </a:spcAft>
            </a:pPr>
            <a:r>
              <a:rPr lang="en-MY" sz="1400" dirty="0">
                <a:solidFill>
                  <a:schemeClr val="bg1"/>
                </a:solidFill>
                <a:latin typeface="Montserrat" pitchFamily="2" charset="77"/>
              </a:rPr>
              <a:t>Returns without high operational costs of </a:t>
            </a:r>
            <a:br>
              <a:rPr lang="en-MY" sz="1400" dirty="0">
                <a:solidFill>
                  <a:schemeClr val="bg1"/>
                </a:solidFill>
                <a:latin typeface="Montserrat" pitchFamily="2" charset="77"/>
              </a:rPr>
            </a:br>
            <a:r>
              <a:rPr lang="en-MY" sz="1400" dirty="0">
                <a:solidFill>
                  <a:schemeClr val="bg1"/>
                </a:solidFill>
                <a:latin typeface="Montserrat" pitchFamily="2" charset="77"/>
              </a:rPr>
              <a:t>typical mining companies</a:t>
            </a:r>
          </a:p>
        </p:txBody>
      </p:sp>
      <p:cxnSp>
        <p:nvCxnSpPr>
          <p:cNvPr id="20" name="Straight Connector 19">
            <a:extLst>
              <a:ext uri="{FF2B5EF4-FFF2-40B4-BE49-F238E27FC236}">
                <a16:creationId xmlns:a16="http://schemas.microsoft.com/office/drawing/2014/main" id="{42794E26-8E25-C721-DB8B-068A43BB7AA6}"/>
              </a:ext>
            </a:extLst>
          </p:cNvPr>
          <p:cNvCxnSpPr>
            <a:cxnSpLocks/>
          </p:cNvCxnSpPr>
          <p:nvPr/>
        </p:nvCxnSpPr>
        <p:spPr>
          <a:xfrm>
            <a:off x="8670746" y="3211808"/>
            <a:ext cx="2982522" cy="0"/>
          </a:xfrm>
          <a:prstGeom prst="line">
            <a:avLst/>
          </a:prstGeom>
          <a:ln w="3175">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48DC509-5F23-C4A7-A111-77B4ADA29CB4}"/>
              </a:ext>
            </a:extLst>
          </p:cNvPr>
          <p:cNvCxnSpPr>
            <a:cxnSpLocks/>
          </p:cNvCxnSpPr>
          <p:nvPr/>
        </p:nvCxnSpPr>
        <p:spPr>
          <a:xfrm>
            <a:off x="8670746" y="4311841"/>
            <a:ext cx="2982522" cy="0"/>
          </a:xfrm>
          <a:prstGeom prst="line">
            <a:avLst/>
          </a:prstGeom>
          <a:ln w="3175">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C76F044-73E9-8387-831D-94E7DB525A68}"/>
              </a:ext>
            </a:extLst>
          </p:cNvPr>
          <p:cNvCxnSpPr>
            <a:cxnSpLocks/>
          </p:cNvCxnSpPr>
          <p:nvPr/>
        </p:nvCxnSpPr>
        <p:spPr>
          <a:xfrm>
            <a:off x="8670746" y="5231189"/>
            <a:ext cx="2982522" cy="0"/>
          </a:xfrm>
          <a:prstGeom prst="line">
            <a:avLst/>
          </a:prstGeom>
          <a:ln w="3175">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EAAAADD-5346-BCB2-66F0-A794255E7567}"/>
              </a:ext>
            </a:extLst>
          </p:cNvPr>
          <p:cNvSpPr txBox="1"/>
          <p:nvPr/>
        </p:nvSpPr>
        <p:spPr>
          <a:xfrm>
            <a:off x="8670746" y="2353815"/>
            <a:ext cx="447857" cy="523220"/>
          </a:xfrm>
          <a:prstGeom prst="rect">
            <a:avLst/>
          </a:prstGeom>
          <a:noFill/>
        </p:spPr>
        <p:txBody>
          <a:bodyPr wrap="square" rtlCol="0">
            <a:spAutoFit/>
          </a:bodyPr>
          <a:lstStyle/>
          <a:p>
            <a:pPr algn="ctr"/>
            <a:r>
              <a:rPr lang="en-MY" sz="2800" b="1" dirty="0">
                <a:solidFill>
                  <a:srgbClr val="CDA869"/>
                </a:solidFill>
                <a:latin typeface="Hanken Grotesk ExtraBold" pitchFamily="2" charset="77"/>
                <a:ea typeface="Open Sans SemiBold" panose="020B0706030804020204" pitchFamily="34" charset="0"/>
                <a:cs typeface="Open Sans SemiBold" panose="020B0706030804020204" pitchFamily="34" charset="0"/>
              </a:rPr>
              <a:t>1</a:t>
            </a:r>
          </a:p>
        </p:txBody>
      </p:sp>
      <p:sp>
        <p:nvSpPr>
          <p:cNvPr id="30" name="TextBox 29">
            <a:extLst>
              <a:ext uri="{FF2B5EF4-FFF2-40B4-BE49-F238E27FC236}">
                <a16:creationId xmlns:a16="http://schemas.microsoft.com/office/drawing/2014/main" id="{5488F348-117F-2265-859F-A376F7E5C184}"/>
              </a:ext>
            </a:extLst>
          </p:cNvPr>
          <p:cNvSpPr txBox="1"/>
          <p:nvPr/>
        </p:nvSpPr>
        <p:spPr>
          <a:xfrm>
            <a:off x="8670746" y="3431186"/>
            <a:ext cx="447857" cy="523220"/>
          </a:xfrm>
          <a:prstGeom prst="rect">
            <a:avLst/>
          </a:prstGeom>
          <a:noFill/>
        </p:spPr>
        <p:txBody>
          <a:bodyPr wrap="square" rtlCol="0">
            <a:spAutoFit/>
          </a:bodyPr>
          <a:lstStyle/>
          <a:p>
            <a:pPr algn="ctr"/>
            <a:r>
              <a:rPr lang="en-MY" sz="2800" b="1" dirty="0">
                <a:solidFill>
                  <a:srgbClr val="CDA869"/>
                </a:solidFill>
                <a:latin typeface="Hanken Grotesk ExtraBold" pitchFamily="2" charset="77"/>
                <a:ea typeface="Open Sans SemiBold" panose="020B0706030804020204" pitchFamily="34" charset="0"/>
                <a:cs typeface="Open Sans SemiBold" panose="020B0706030804020204" pitchFamily="34" charset="0"/>
              </a:rPr>
              <a:t>2</a:t>
            </a:r>
          </a:p>
        </p:txBody>
      </p:sp>
      <p:sp>
        <p:nvSpPr>
          <p:cNvPr id="32" name="TextBox 31">
            <a:extLst>
              <a:ext uri="{FF2B5EF4-FFF2-40B4-BE49-F238E27FC236}">
                <a16:creationId xmlns:a16="http://schemas.microsoft.com/office/drawing/2014/main" id="{C6F42EF0-5FFC-7746-E260-4197FBBF5735}"/>
              </a:ext>
            </a:extLst>
          </p:cNvPr>
          <p:cNvSpPr txBox="1"/>
          <p:nvPr/>
        </p:nvSpPr>
        <p:spPr>
          <a:xfrm>
            <a:off x="8670746" y="4529217"/>
            <a:ext cx="447857" cy="523220"/>
          </a:xfrm>
          <a:prstGeom prst="rect">
            <a:avLst/>
          </a:prstGeom>
          <a:noFill/>
        </p:spPr>
        <p:txBody>
          <a:bodyPr wrap="square" rtlCol="0">
            <a:spAutoFit/>
          </a:bodyPr>
          <a:lstStyle/>
          <a:p>
            <a:pPr algn="ctr"/>
            <a:r>
              <a:rPr lang="en-MY" sz="2800" b="1" dirty="0">
                <a:solidFill>
                  <a:srgbClr val="CDA869"/>
                </a:solidFill>
                <a:latin typeface="Hanken Grotesk ExtraBold" pitchFamily="2" charset="77"/>
                <a:ea typeface="Open Sans SemiBold" panose="020B0706030804020204" pitchFamily="34" charset="0"/>
                <a:cs typeface="Open Sans SemiBold" panose="020B0706030804020204" pitchFamily="34" charset="0"/>
              </a:rPr>
              <a:t>3</a:t>
            </a:r>
          </a:p>
        </p:txBody>
      </p:sp>
      <p:sp>
        <p:nvSpPr>
          <p:cNvPr id="33" name="TextBox 32">
            <a:extLst>
              <a:ext uri="{FF2B5EF4-FFF2-40B4-BE49-F238E27FC236}">
                <a16:creationId xmlns:a16="http://schemas.microsoft.com/office/drawing/2014/main" id="{29C1E60F-F950-46B4-7C49-B8AD51245142}"/>
              </a:ext>
            </a:extLst>
          </p:cNvPr>
          <p:cNvSpPr txBox="1"/>
          <p:nvPr/>
        </p:nvSpPr>
        <p:spPr>
          <a:xfrm>
            <a:off x="8670746" y="5413046"/>
            <a:ext cx="447857" cy="523220"/>
          </a:xfrm>
          <a:prstGeom prst="rect">
            <a:avLst/>
          </a:prstGeom>
          <a:noFill/>
        </p:spPr>
        <p:txBody>
          <a:bodyPr wrap="square" rtlCol="0">
            <a:spAutoFit/>
          </a:bodyPr>
          <a:lstStyle/>
          <a:p>
            <a:pPr algn="ctr"/>
            <a:r>
              <a:rPr lang="en-MY" sz="2800" b="1" dirty="0">
                <a:solidFill>
                  <a:srgbClr val="CDA869"/>
                </a:solidFill>
                <a:latin typeface="Hanken Grotesk ExtraBold" pitchFamily="2" charset="77"/>
                <a:ea typeface="Open Sans SemiBold" panose="020B0706030804020204" pitchFamily="34" charset="0"/>
                <a:cs typeface="Open Sans SemiBold" panose="020B0706030804020204" pitchFamily="34" charset="0"/>
              </a:rPr>
              <a:t>4</a:t>
            </a:r>
          </a:p>
        </p:txBody>
      </p:sp>
      <p:sp>
        <p:nvSpPr>
          <p:cNvPr id="29" name="TextBox 28">
            <a:extLst>
              <a:ext uri="{FF2B5EF4-FFF2-40B4-BE49-F238E27FC236}">
                <a16:creationId xmlns:a16="http://schemas.microsoft.com/office/drawing/2014/main" id="{AD55EDF4-86D2-35FC-5729-EB56B4910B11}"/>
              </a:ext>
            </a:extLst>
          </p:cNvPr>
          <p:cNvSpPr txBox="1"/>
          <p:nvPr/>
        </p:nvSpPr>
        <p:spPr>
          <a:xfrm>
            <a:off x="3355444" y="2273008"/>
            <a:ext cx="4353883" cy="1282402"/>
          </a:xfrm>
          <a:prstGeom prst="rect">
            <a:avLst/>
          </a:prstGeom>
          <a:noFill/>
          <a:ln>
            <a:noFill/>
          </a:ln>
        </p:spPr>
        <p:txBody>
          <a:bodyPr wrap="square">
            <a:spAutoFit/>
          </a:bodyPr>
          <a:lstStyle/>
          <a:p>
            <a:pPr>
              <a:spcAft>
                <a:spcPts val="400"/>
              </a:spcAft>
              <a:defRPr/>
            </a:pPr>
            <a:r>
              <a:rPr lang="en-MY" b="1" dirty="0">
                <a:solidFill>
                  <a:srgbClr val="CDA869"/>
                </a:solidFill>
                <a:latin typeface="Hanken Grotesk ExtraBold" pitchFamily="2" charset="77"/>
                <a:ea typeface="Open Sans" panose="020B0606030504020204" pitchFamily="34" charset="0"/>
                <a:cs typeface="Open Sans" panose="020B0606030504020204" pitchFamily="34" charset="0"/>
              </a:rPr>
              <a:t>Royalty Agreements</a:t>
            </a:r>
            <a:endParaRPr lang="en-CA" b="1" dirty="0">
              <a:solidFill>
                <a:srgbClr val="CDA869"/>
              </a:solidFill>
              <a:latin typeface="Hanken Grotesk ExtraBold" pitchFamily="2" charset="77"/>
              <a:ea typeface="Open Sans" panose="020B0606030504020204" pitchFamily="34" charset="0"/>
              <a:cs typeface="Open Sans" panose="020B0606030504020204" pitchFamily="34" charset="0"/>
            </a:endParaRPr>
          </a:p>
          <a:p>
            <a:pPr>
              <a:spcAft>
                <a:spcPts val="1000"/>
              </a:spcAft>
              <a:defRPr/>
            </a:pPr>
            <a:r>
              <a:rPr lang="en-CA" sz="1400" dirty="0">
                <a:solidFill>
                  <a:srgbClr val="6F6F6F"/>
                </a:solidFill>
                <a:latin typeface="Montserrat" pitchFamily="2" charset="77"/>
              </a:rPr>
              <a:t>A royalty agreement is where a company provides upfront capital to a mining company in exchange for a percentage of future revenue from the mine</a:t>
            </a:r>
            <a:endParaRPr kumimoji="0" lang="en-US" sz="1400" i="0" u="none" strike="noStrike" kern="1200" cap="none" spc="0" normalizeH="0" baseline="0" noProof="0" dirty="0">
              <a:ln>
                <a:noFill/>
              </a:ln>
              <a:solidFill>
                <a:srgbClr val="6F6F6F"/>
              </a:solidFill>
              <a:effectLst/>
              <a:uLnTx/>
              <a:uFillTx/>
              <a:latin typeface="Montserrat" pitchFamily="2" charset="77"/>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5DECD3-EF71-E515-503F-58262D0B5E3D}"/>
              </a:ext>
            </a:extLst>
          </p:cNvPr>
          <p:cNvSpPr txBox="1"/>
          <p:nvPr/>
        </p:nvSpPr>
        <p:spPr>
          <a:xfrm>
            <a:off x="3355443" y="4665057"/>
            <a:ext cx="4353884" cy="1497846"/>
          </a:xfrm>
          <a:prstGeom prst="rect">
            <a:avLst/>
          </a:prstGeom>
          <a:noFill/>
          <a:ln>
            <a:noFill/>
          </a:ln>
        </p:spPr>
        <p:txBody>
          <a:bodyPr wrap="square">
            <a:spAutoFit/>
          </a:bodyPr>
          <a:lstStyle/>
          <a:p>
            <a:pPr>
              <a:spcAft>
                <a:spcPts val="400"/>
              </a:spcAft>
              <a:defRPr/>
            </a:pPr>
            <a:r>
              <a:rPr lang="en-MY" b="1" dirty="0">
                <a:solidFill>
                  <a:srgbClr val="CDA869"/>
                </a:solidFill>
                <a:latin typeface="Hanken Grotesk ExtraBold" pitchFamily="2" charset="77"/>
                <a:ea typeface="Open Sans" panose="020B0606030504020204" pitchFamily="34" charset="0"/>
                <a:cs typeface="Open Sans" panose="020B0606030504020204" pitchFamily="34" charset="0"/>
              </a:rPr>
              <a:t>Stream Agreements</a:t>
            </a:r>
            <a:endParaRPr lang="en-CA" b="1" dirty="0">
              <a:solidFill>
                <a:srgbClr val="CDA869"/>
              </a:solidFill>
              <a:latin typeface="Hanken Grotesk ExtraBold" pitchFamily="2" charset="77"/>
              <a:ea typeface="Open Sans" panose="020B0606030504020204" pitchFamily="34" charset="0"/>
              <a:cs typeface="Open Sans" panose="020B0606030504020204" pitchFamily="34" charset="0"/>
            </a:endParaRPr>
          </a:p>
          <a:p>
            <a:r>
              <a:rPr lang="en-CA" sz="1400" dirty="0">
                <a:solidFill>
                  <a:srgbClr val="6F6F6F"/>
                </a:solidFill>
                <a:latin typeface="Montserrat" pitchFamily="2" charset="77"/>
              </a:rPr>
              <a:t>In a streaming agreement, a company provides upfront capital to a mining company in exchange for the right to purchase a portion of the mine's future metal production at a predetermined, discounted price</a:t>
            </a:r>
          </a:p>
        </p:txBody>
      </p:sp>
      <p:cxnSp>
        <p:nvCxnSpPr>
          <p:cNvPr id="35" name="Straight Connector 34">
            <a:extLst>
              <a:ext uri="{FF2B5EF4-FFF2-40B4-BE49-F238E27FC236}">
                <a16:creationId xmlns:a16="http://schemas.microsoft.com/office/drawing/2014/main" id="{9E9A4159-D5A8-583E-3CD7-127D61F24E70}"/>
              </a:ext>
            </a:extLst>
          </p:cNvPr>
          <p:cNvCxnSpPr>
            <a:cxnSpLocks/>
          </p:cNvCxnSpPr>
          <p:nvPr/>
        </p:nvCxnSpPr>
        <p:spPr>
          <a:xfrm>
            <a:off x="247963" y="4351155"/>
            <a:ext cx="785866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white cylinder with a black background&#10;&#10;AI-generated content may be incorrect.">
            <a:extLst>
              <a:ext uri="{FF2B5EF4-FFF2-40B4-BE49-F238E27FC236}">
                <a16:creationId xmlns:a16="http://schemas.microsoft.com/office/drawing/2014/main" id="{A244E208-31FB-FF2D-69A4-78E2493C4E84}"/>
              </a:ext>
            </a:extLst>
          </p:cNvPr>
          <p:cNvPicPr>
            <a:picLocks noChangeAspect="1"/>
          </p:cNvPicPr>
          <p:nvPr/>
        </p:nvPicPr>
        <p:blipFill>
          <a:blip r:embed="rId5"/>
          <a:stretch>
            <a:fillRect/>
          </a:stretch>
        </p:blipFill>
        <p:spPr>
          <a:xfrm>
            <a:off x="8482098" y="9114664"/>
            <a:ext cx="1037660" cy="887436"/>
          </a:xfrm>
          <a:prstGeom prst="rect">
            <a:avLst/>
          </a:prstGeom>
        </p:spPr>
      </p:pic>
      <p:sp>
        <p:nvSpPr>
          <p:cNvPr id="4" name="Title 1">
            <a:extLst>
              <a:ext uri="{FF2B5EF4-FFF2-40B4-BE49-F238E27FC236}">
                <a16:creationId xmlns:a16="http://schemas.microsoft.com/office/drawing/2014/main" id="{965F6AE6-1C4A-0F58-DC11-6DDFE0F9ADCF}"/>
              </a:ext>
            </a:extLst>
          </p:cNvPr>
          <p:cNvSpPr txBox="1">
            <a:spLocks/>
          </p:cNvSpPr>
          <p:nvPr/>
        </p:nvSpPr>
        <p:spPr>
          <a:xfrm>
            <a:off x="187801" y="1056548"/>
            <a:ext cx="10327799" cy="89627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16365E"/>
                </a:solidFill>
                <a:latin typeface="Hanken Grotesk Black" pitchFamily="2" charset="77"/>
                <a:ea typeface="Hanken Grotesk Bold" pitchFamily="34" charset="-122"/>
                <a:cs typeface="Hanken Grotesk Bold" pitchFamily="34" charset="-120"/>
              </a:rPr>
              <a:t>How Royalty &amp; Streaming </a:t>
            </a:r>
            <a:br>
              <a:rPr lang="en-US" sz="3200" b="1" dirty="0">
                <a:solidFill>
                  <a:srgbClr val="16365E"/>
                </a:solidFill>
                <a:latin typeface="Hanken Grotesk Black" pitchFamily="2" charset="77"/>
                <a:ea typeface="Hanken Grotesk Bold" pitchFamily="34" charset="-122"/>
                <a:cs typeface="Hanken Grotesk Bold" pitchFamily="34" charset="-120"/>
              </a:rPr>
            </a:br>
            <a:r>
              <a:rPr lang="en-US" sz="3200" b="1" dirty="0">
                <a:solidFill>
                  <a:srgbClr val="16365E"/>
                </a:solidFill>
                <a:latin typeface="Hanken Grotesk Black" pitchFamily="2" charset="77"/>
                <a:ea typeface="Hanken Grotesk Bold" pitchFamily="34" charset="-122"/>
                <a:cs typeface="Hanken Grotesk Bold" pitchFamily="34" charset="-120"/>
              </a:rPr>
              <a:t>Investments Deliver Value</a:t>
            </a:r>
          </a:p>
        </p:txBody>
      </p:sp>
      <p:sp>
        <p:nvSpPr>
          <p:cNvPr id="8" name="Subtitle 2">
            <a:extLst>
              <a:ext uri="{FF2B5EF4-FFF2-40B4-BE49-F238E27FC236}">
                <a16:creationId xmlns:a16="http://schemas.microsoft.com/office/drawing/2014/main" id="{0EF5A009-71E3-1DA2-E209-839868E12B50}"/>
              </a:ext>
            </a:extLst>
          </p:cNvPr>
          <p:cNvSpPr txBox="1">
            <a:spLocks/>
          </p:cNvSpPr>
          <p:nvPr/>
        </p:nvSpPr>
        <p:spPr>
          <a:xfrm>
            <a:off x="214480" y="829762"/>
            <a:ext cx="3387248" cy="216982"/>
          </a:xfrm>
          <a:prstGeom prst="rect">
            <a:avLst/>
          </a:prstGeom>
        </p:spPr>
        <p:txBody>
          <a:bodyPr wrap="square">
            <a:spAutoFit/>
          </a:bodyPr>
          <a:lstStyle>
            <a:defPPr>
              <a:defRPr lang="en-US"/>
            </a:defPPr>
            <a:lvl1pPr indent="0">
              <a:lnSpc>
                <a:spcPct val="90000"/>
              </a:lnSpc>
              <a:spcBef>
                <a:spcPts val="1000"/>
              </a:spcBef>
              <a:buFont typeface="Arial" panose="020B0604020202020204" pitchFamily="34" charset="0"/>
              <a:buNone/>
              <a:defRPr sz="900" cap="all" spc="600">
                <a:solidFill>
                  <a:srgbClr val="6F6F6F"/>
                </a:solidFill>
                <a:latin typeface="Montserrat Medium" pitchFamily="2" charset="77"/>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ROYALTIES &amp; STREAMS</a:t>
            </a:r>
          </a:p>
        </p:txBody>
      </p:sp>
      <p:pic>
        <p:nvPicPr>
          <p:cNvPr id="9" name="Graphic 8">
            <a:extLst>
              <a:ext uri="{FF2B5EF4-FFF2-40B4-BE49-F238E27FC236}">
                <a16:creationId xmlns:a16="http://schemas.microsoft.com/office/drawing/2014/main" id="{A299607A-E580-A7F5-9760-53BFF6F62C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9143" y="-3346391"/>
            <a:ext cx="3159702" cy="2205534"/>
          </a:xfrm>
          <a:prstGeom prst="rect">
            <a:avLst/>
          </a:prstGeom>
        </p:spPr>
      </p:pic>
      <p:sp>
        <p:nvSpPr>
          <p:cNvPr id="16" name="TextBox 15">
            <a:extLst>
              <a:ext uri="{FF2B5EF4-FFF2-40B4-BE49-F238E27FC236}">
                <a16:creationId xmlns:a16="http://schemas.microsoft.com/office/drawing/2014/main" id="{E3D6E1DB-637F-6B22-2047-0BFB0BABF30C}"/>
              </a:ext>
            </a:extLst>
          </p:cNvPr>
          <p:cNvSpPr txBox="1"/>
          <p:nvPr/>
        </p:nvSpPr>
        <p:spPr>
          <a:xfrm>
            <a:off x="1428077" y="-960779"/>
            <a:ext cx="2553508" cy="735586"/>
          </a:xfrm>
          <a:prstGeom prst="rect">
            <a:avLst/>
          </a:prstGeom>
          <a:noFill/>
        </p:spPr>
        <p:txBody>
          <a:bodyPr wrap="square">
            <a:spAutoFit/>
          </a:bodyPr>
          <a:lstStyle/>
          <a:p>
            <a:pPr>
              <a:lnSpc>
                <a:spcPct val="114000"/>
              </a:lnSpc>
              <a:spcBef>
                <a:spcPts val="600"/>
              </a:spcBef>
            </a:pPr>
            <a:r>
              <a:rPr lang="en-US" sz="2000" b="1" dirty="0">
                <a:solidFill>
                  <a:srgbClr val="CDA869"/>
                </a:solidFill>
                <a:latin typeface="Hanken Grotesk ExtraBold" pitchFamily="2" charset="77"/>
              </a:rPr>
              <a:t>Option 2</a:t>
            </a:r>
          </a:p>
          <a:p>
            <a:pPr>
              <a:spcBef>
                <a:spcPts val="600"/>
              </a:spcBef>
            </a:pPr>
            <a:r>
              <a:rPr lang="en-US" sz="1400" dirty="0">
                <a:solidFill>
                  <a:schemeClr val="bg1"/>
                </a:solidFill>
                <a:latin typeface="Montserrat" pitchFamily="2" charset="77"/>
              </a:rPr>
              <a:t>Body text</a:t>
            </a:r>
          </a:p>
        </p:txBody>
      </p:sp>
      <p:pic>
        <p:nvPicPr>
          <p:cNvPr id="17" name="Graphic 16">
            <a:extLst>
              <a:ext uri="{FF2B5EF4-FFF2-40B4-BE49-F238E27FC236}">
                <a16:creationId xmlns:a16="http://schemas.microsoft.com/office/drawing/2014/main" id="{A74A6F37-7623-FFFF-B2D9-61D002343A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1023" y="-1018734"/>
            <a:ext cx="617101" cy="617101"/>
          </a:xfrm>
          <a:prstGeom prst="rect">
            <a:avLst/>
          </a:prstGeom>
        </p:spPr>
      </p:pic>
      <p:sp>
        <p:nvSpPr>
          <p:cNvPr id="18" name="Rectangle 17">
            <a:extLst>
              <a:ext uri="{FF2B5EF4-FFF2-40B4-BE49-F238E27FC236}">
                <a16:creationId xmlns:a16="http://schemas.microsoft.com/office/drawing/2014/main" id="{3761301E-8E4D-84C5-A13B-1B84938F4A75}"/>
              </a:ext>
            </a:extLst>
          </p:cNvPr>
          <p:cNvSpPr/>
          <p:nvPr/>
        </p:nvSpPr>
        <p:spPr>
          <a:xfrm>
            <a:off x="0" y="-846028"/>
            <a:ext cx="502361" cy="485147"/>
          </a:xfrm>
          <a:prstGeom prst="rect">
            <a:avLst/>
          </a:prstGeom>
          <a:solidFill>
            <a:srgbClr val="CDA969"/>
          </a:solidFill>
          <a:ln w="9525"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a:extLst>
              <a:ext uri="{FF2B5EF4-FFF2-40B4-BE49-F238E27FC236}">
                <a16:creationId xmlns:a16="http://schemas.microsoft.com/office/drawing/2014/main" id="{1BF99C59-6D81-1E24-A381-D14BF0AAF7F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8651" y="-3195478"/>
            <a:ext cx="3740291" cy="1805657"/>
          </a:xfrm>
          <a:prstGeom prst="rect">
            <a:avLst/>
          </a:prstGeom>
        </p:spPr>
      </p:pic>
      <p:sp>
        <p:nvSpPr>
          <p:cNvPr id="21" name="TextBox 20">
            <a:extLst>
              <a:ext uri="{FF2B5EF4-FFF2-40B4-BE49-F238E27FC236}">
                <a16:creationId xmlns:a16="http://schemas.microsoft.com/office/drawing/2014/main" id="{CAD2E4A9-DD7F-57D3-5C73-F108199B6A22}"/>
              </a:ext>
            </a:extLst>
          </p:cNvPr>
          <p:cNvSpPr txBox="1"/>
          <p:nvPr/>
        </p:nvSpPr>
        <p:spPr>
          <a:xfrm>
            <a:off x="81121" y="-3041966"/>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16365E"/>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pic>
        <p:nvPicPr>
          <p:cNvPr id="22" name="Graphic 21">
            <a:extLst>
              <a:ext uri="{FF2B5EF4-FFF2-40B4-BE49-F238E27FC236}">
                <a16:creationId xmlns:a16="http://schemas.microsoft.com/office/drawing/2014/main" id="{2F136722-FC71-53B4-F97A-09BEFBF3186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684158" y="-3195478"/>
            <a:ext cx="3740291" cy="1805657"/>
          </a:xfrm>
          <a:prstGeom prst="rect">
            <a:avLst/>
          </a:prstGeom>
        </p:spPr>
      </p:pic>
      <p:sp>
        <p:nvSpPr>
          <p:cNvPr id="23" name="TextBox 22">
            <a:extLst>
              <a:ext uri="{FF2B5EF4-FFF2-40B4-BE49-F238E27FC236}">
                <a16:creationId xmlns:a16="http://schemas.microsoft.com/office/drawing/2014/main" id="{E6FDC353-7C61-3722-76AE-294C18F5A99A}"/>
              </a:ext>
            </a:extLst>
          </p:cNvPr>
          <p:cNvSpPr txBox="1"/>
          <p:nvPr/>
        </p:nvSpPr>
        <p:spPr>
          <a:xfrm>
            <a:off x="3935599" y="-3041966"/>
            <a:ext cx="2852108" cy="1166473"/>
          </a:xfrm>
          <a:prstGeom prst="rect">
            <a:avLst/>
          </a:prstGeom>
          <a:noFill/>
        </p:spPr>
        <p:txBody>
          <a:bodyPr wrap="square">
            <a:spAutoFit/>
          </a:bodyPr>
          <a:lstStyle/>
          <a:p>
            <a:pPr>
              <a:lnSpc>
                <a:spcPct val="114000"/>
              </a:lnSpc>
              <a:spcBef>
                <a:spcPts val="600"/>
              </a:spcBef>
              <a:spcAft>
                <a:spcPts val="600"/>
              </a:spcAft>
              <a:buClr>
                <a:srgbClr val="CAAB73"/>
              </a:buClr>
            </a:pPr>
            <a:r>
              <a:rPr lang="en-MY" sz="2000" b="1" dirty="0">
                <a:solidFill>
                  <a:srgbClr val="CDA969"/>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sp>
        <p:nvSpPr>
          <p:cNvPr id="24" name="TextBox 23">
            <a:extLst>
              <a:ext uri="{FF2B5EF4-FFF2-40B4-BE49-F238E27FC236}">
                <a16:creationId xmlns:a16="http://schemas.microsoft.com/office/drawing/2014/main" id="{6F9F0794-3C55-CB5F-1D03-A2572F6C2CAE}"/>
              </a:ext>
            </a:extLst>
          </p:cNvPr>
          <p:cNvSpPr txBox="1"/>
          <p:nvPr/>
        </p:nvSpPr>
        <p:spPr>
          <a:xfrm>
            <a:off x="8019955" y="-2785113"/>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CDA969"/>
                </a:solidFill>
                <a:latin typeface="Hanken Grotesk ExtraBold" pitchFamily="2" charset="77"/>
              </a:rPr>
              <a:t>100% Gold &amp; Silver</a:t>
            </a:r>
          </a:p>
          <a:p>
            <a:pPr>
              <a:spcAft>
                <a:spcPts val="600"/>
              </a:spcAft>
            </a:pPr>
            <a:r>
              <a:rPr lang="en-US" sz="1400" dirty="0">
                <a:solidFill>
                  <a:schemeClr val="bg1"/>
                </a:solidFill>
                <a:latin typeface="Montserrat" pitchFamily="2" charset="77"/>
              </a:rPr>
              <a:t>Pure gold &amp; silver revenue from royalties and streaming investments</a:t>
            </a:r>
          </a:p>
        </p:txBody>
      </p:sp>
      <p:sp>
        <p:nvSpPr>
          <p:cNvPr id="37" name="Rectangle 36">
            <a:extLst>
              <a:ext uri="{FF2B5EF4-FFF2-40B4-BE49-F238E27FC236}">
                <a16:creationId xmlns:a16="http://schemas.microsoft.com/office/drawing/2014/main" id="{71D005CA-D4C3-D530-6E8A-95B1044CA18C}"/>
              </a:ext>
            </a:extLst>
          </p:cNvPr>
          <p:cNvSpPr/>
          <p:nvPr/>
        </p:nvSpPr>
        <p:spPr>
          <a:xfrm>
            <a:off x="4186377" y="-4186224"/>
            <a:ext cx="565079" cy="565079"/>
          </a:xfrm>
          <a:prstGeom prst="rect">
            <a:avLst/>
          </a:pr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648"/>
          </a:p>
        </p:txBody>
      </p:sp>
      <p:sp>
        <p:nvSpPr>
          <p:cNvPr id="38" name="TextBox 37">
            <a:extLst>
              <a:ext uri="{FF2B5EF4-FFF2-40B4-BE49-F238E27FC236}">
                <a16:creationId xmlns:a16="http://schemas.microsoft.com/office/drawing/2014/main" id="{FB59EF41-1603-C74D-A01C-13EF84152251}"/>
              </a:ext>
            </a:extLst>
          </p:cNvPr>
          <p:cNvSpPr txBox="1"/>
          <p:nvPr/>
        </p:nvSpPr>
        <p:spPr>
          <a:xfrm>
            <a:off x="5619034" y="-4273700"/>
            <a:ext cx="2553508" cy="735586"/>
          </a:xfrm>
          <a:prstGeom prst="rect">
            <a:avLst/>
          </a:prstGeom>
          <a:noFill/>
        </p:spPr>
        <p:txBody>
          <a:bodyPr wrap="square">
            <a:spAutoFit/>
          </a:bodyPr>
          <a:lstStyle/>
          <a:p>
            <a:pPr>
              <a:lnSpc>
                <a:spcPct val="114000"/>
              </a:lnSpc>
              <a:spcBef>
                <a:spcPts val="600"/>
              </a:spcBef>
            </a:pPr>
            <a:r>
              <a:rPr lang="en-US" sz="2000" b="1" dirty="0">
                <a:gradFill>
                  <a:gsLst>
                    <a:gs pos="50000">
                      <a:srgbClr val="F2DC84"/>
                    </a:gs>
                    <a:gs pos="0">
                      <a:srgbClr val="D0AE61"/>
                    </a:gs>
                    <a:gs pos="100000">
                      <a:srgbClr val="B58934"/>
                    </a:gs>
                  </a:gsLst>
                  <a:lin ang="2700000" scaled="1"/>
                </a:gradFill>
                <a:latin typeface="Hanken Grotesk ExtraBold" pitchFamily="2" charset="77"/>
              </a:rPr>
              <a:t>Option 6</a:t>
            </a:r>
          </a:p>
          <a:p>
            <a:pPr>
              <a:spcBef>
                <a:spcPts val="600"/>
              </a:spcBef>
            </a:pPr>
            <a:r>
              <a:rPr lang="en-US" sz="1400" dirty="0">
                <a:solidFill>
                  <a:schemeClr val="bg1"/>
                </a:solidFill>
                <a:latin typeface="Montserrat" pitchFamily="2" charset="77"/>
              </a:rPr>
              <a:t>Body text</a:t>
            </a:r>
          </a:p>
        </p:txBody>
      </p:sp>
      <p:sp>
        <p:nvSpPr>
          <p:cNvPr id="39" name="Graphic 15">
            <a:extLst>
              <a:ext uri="{FF2B5EF4-FFF2-40B4-BE49-F238E27FC236}">
                <a16:creationId xmlns:a16="http://schemas.microsoft.com/office/drawing/2014/main" id="{F5D3B610-2B83-C95B-6583-B333CFF3929A}"/>
              </a:ext>
            </a:extLst>
          </p:cNvPr>
          <p:cNvSpPr/>
          <p:nvPr/>
        </p:nvSpPr>
        <p:spPr>
          <a:xfrm>
            <a:off x="4970551" y="-4096887"/>
            <a:ext cx="539963" cy="290851"/>
          </a:xfrm>
          <a:custGeom>
            <a:avLst/>
            <a:gdLst>
              <a:gd name="connsiteX0" fmla="*/ 539518 w 539963"/>
              <a:gd name="connsiteY0" fmla="*/ 113560 h 290851"/>
              <a:gd name="connsiteX1" fmla="*/ 519917 w 539963"/>
              <a:gd name="connsiteY1" fmla="*/ 54314 h 290851"/>
              <a:gd name="connsiteX2" fmla="*/ 515996 w 539963"/>
              <a:gd name="connsiteY2" fmla="*/ 51376 h 290851"/>
              <a:gd name="connsiteX3" fmla="*/ 424810 w 539963"/>
              <a:gd name="connsiteY3" fmla="*/ 17525 h 290851"/>
              <a:gd name="connsiteX4" fmla="*/ 416090 w 539963"/>
              <a:gd name="connsiteY4" fmla="*/ 18551 h 290851"/>
              <a:gd name="connsiteX5" fmla="*/ 342009 w 539963"/>
              <a:gd name="connsiteY5" fmla="*/ 68172 h 290851"/>
              <a:gd name="connsiteX6" fmla="*/ 333294 w 539963"/>
              <a:gd name="connsiteY6" fmla="*/ 40552 h 290851"/>
              <a:gd name="connsiteX7" fmla="*/ 327011 w 539963"/>
              <a:gd name="connsiteY7" fmla="*/ 34296 h 290851"/>
              <a:gd name="connsiteX8" fmla="*/ 236241 w 539963"/>
              <a:gd name="connsiteY8" fmla="*/ 599 h 290851"/>
              <a:gd name="connsiteX9" fmla="*/ 227522 w 539963"/>
              <a:gd name="connsiteY9" fmla="*/ 1626 h 290851"/>
              <a:gd name="connsiteX10" fmla="*/ 13999 w 539963"/>
              <a:gd name="connsiteY10" fmla="*/ 144648 h 290851"/>
              <a:gd name="connsiteX11" fmla="*/ 9856 w 539963"/>
              <a:gd name="connsiteY11" fmla="*/ 151098 h 290851"/>
              <a:gd name="connsiteX12" fmla="*/ 129 w 539963"/>
              <a:gd name="connsiteY12" fmla="*/ 210397 h 290851"/>
              <a:gd name="connsiteX13" fmla="*/ 5600 w 539963"/>
              <a:gd name="connsiteY13" fmla="*/ 220718 h 290851"/>
              <a:gd name="connsiteX14" fmla="*/ 118843 w 539963"/>
              <a:gd name="connsiteY14" fmla="*/ 272913 h 290851"/>
              <a:gd name="connsiteX15" fmla="*/ 129018 w 539963"/>
              <a:gd name="connsiteY15" fmla="*/ 272055 h 290851"/>
              <a:gd name="connsiteX16" fmla="*/ 188752 w 539963"/>
              <a:gd name="connsiteY16" fmla="*/ 227000 h 290851"/>
              <a:gd name="connsiteX17" fmla="*/ 194179 w 539963"/>
              <a:gd name="connsiteY17" fmla="*/ 237643 h 290851"/>
              <a:gd name="connsiteX18" fmla="*/ 307766 w 539963"/>
              <a:gd name="connsiteY18" fmla="*/ 289997 h 290851"/>
              <a:gd name="connsiteX19" fmla="*/ 317615 w 539963"/>
              <a:gd name="connsiteY19" fmla="*/ 288937 h 290851"/>
              <a:gd name="connsiteX20" fmla="*/ 536128 w 539963"/>
              <a:gd name="connsiteY20" fmla="*/ 124159 h 290851"/>
              <a:gd name="connsiteX21" fmla="*/ 539518 w 539963"/>
              <a:gd name="connsiteY21" fmla="*/ 113561 h 290851"/>
              <a:gd name="connsiteX22" fmla="*/ 422729 w 539963"/>
              <a:gd name="connsiteY22" fmla="*/ 37322 h 290851"/>
              <a:gd name="connsiteX23" fmla="*/ 492190 w 539963"/>
              <a:gd name="connsiteY23" fmla="*/ 63106 h 290851"/>
              <a:gd name="connsiteX24" fmla="*/ 301376 w 539963"/>
              <a:gd name="connsiteY24" fmla="*/ 198530 h 290851"/>
              <a:gd name="connsiteX25" fmla="*/ 228157 w 539963"/>
              <a:gd name="connsiteY25" fmla="*/ 167651 h 290851"/>
              <a:gd name="connsiteX26" fmla="*/ 234160 w 539963"/>
              <a:gd name="connsiteY26" fmla="*/ 20396 h 290851"/>
              <a:gd name="connsiteX27" fmla="*/ 303604 w 539963"/>
              <a:gd name="connsiteY27" fmla="*/ 46175 h 290851"/>
              <a:gd name="connsiteX28" fmla="*/ 112852 w 539963"/>
              <a:gd name="connsiteY28" fmla="*/ 181624 h 290851"/>
              <a:gd name="connsiteX29" fmla="*/ 39588 w 539963"/>
              <a:gd name="connsiteY29" fmla="*/ 150725 h 290851"/>
              <a:gd name="connsiteX30" fmla="*/ 20346 w 539963"/>
              <a:gd name="connsiteY30" fmla="*/ 206278 h 290851"/>
              <a:gd name="connsiteX31" fmla="*/ 26900 w 539963"/>
              <a:gd name="connsiteY31" fmla="*/ 166306 h 290851"/>
              <a:gd name="connsiteX32" fmla="*/ 105149 w 539963"/>
              <a:gd name="connsiteY32" fmla="*/ 199304 h 290851"/>
              <a:gd name="connsiteX33" fmla="*/ 111448 w 539963"/>
              <a:gd name="connsiteY33" fmla="*/ 248265 h 290851"/>
              <a:gd name="connsiteX34" fmla="*/ 130681 w 539963"/>
              <a:gd name="connsiteY34" fmla="*/ 246641 h 290851"/>
              <a:gd name="connsiteX35" fmla="*/ 124320 w 539963"/>
              <a:gd name="connsiteY35" fmla="*/ 197136 h 290851"/>
              <a:gd name="connsiteX36" fmla="*/ 318887 w 539963"/>
              <a:gd name="connsiteY36" fmla="*/ 58979 h 290851"/>
              <a:gd name="connsiteX37" fmla="*/ 325312 w 539963"/>
              <a:gd name="connsiteY37" fmla="*/ 79357 h 290851"/>
              <a:gd name="connsiteX38" fmla="*/ 202569 w 539963"/>
              <a:gd name="connsiteY38" fmla="*/ 161573 h 290851"/>
              <a:gd name="connsiteX39" fmla="*/ 198416 w 539963"/>
              <a:gd name="connsiteY39" fmla="*/ 168029 h 290851"/>
              <a:gd name="connsiteX40" fmla="*/ 193270 w 539963"/>
              <a:gd name="connsiteY40" fmla="*/ 199433 h 290851"/>
              <a:gd name="connsiteX41" fmla="*/ 130681 w 539963"/>
              <a:gd name="connsiteY41" fmla="*/ 246641 h 290851"/>
              <a:gd name="connsiteX42" fmla="*/ 208925 w 539963"/>
              <a:gd name="connsiteY42" fmla="*/ 223202 h 290851"/>
              <a:gd name="connsiteX43" fmla="*/ 215469 w 539963"/>
              <a:gd name="connsiteY43" fmla="*/ 183231 h 290851"/>
              <a:gd name="connsiteX44" fmla="*/ 293727 w 539963"/>
              <a:gd name="connsiteY44" fmla="*/ 216230 h 290851"/>
              <a:gd name="connsiteX45" fmla="*/ 300017 w 539963"/>
              <a:gd name="connsiteY45" fmla="*/ 265189 h 290851"/>
              <a:gd name="connsiteX46" fmla="*/ 208925 w 539963"/>
              <a:gd name="connsiteY46" fmla="*/ 223202 h 290851"/>
              <a:gd name="connsiteX47" fmla="*/ 319255 w 539963"/>
              <a:gd name="connsiteY47" fmla="*/ 263545 h 290851"/>
              <a:gd name="connsiteX48" fmla="*/ 312883 w 539963"/>
              <a:gd name="connsiteY48" fmla="*/ 214013 h 290851"/>
              <a:gd name="connsiteX49" fmla="*/ 507428 w 539963"/>
              <a:gd name="connsiteY49" fmla="*/ 75938 h 290851"/>
              <a:gd name="connsiteX50" fmla="*/ 519076 w 539963"/>
              <a:gd name="connsiteY50" fmla="*/ 112864 h 2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9963" h="290851">
                <a:moveTo>
                  <a:pt x="539518" y="113560"/>
                </a:moveTo>
                <a:cubicBezTo>
                  <a:pt x="539518" y="113560"/>
                  <a:pt x="520791" y="55258"/>
                  <a:pt x="519917" y="54314"/>
                </a:cubicBezTo>
                <a:cubicBezTo>
                  <a:pt x="519031" y="52917"/>
                  <a:pt x="517580" y="52014"/>
                  <a:pt x="515996" y="51376"/>
                </a:cubicBezTo>
                <a:cubicBezTo>
                  <a:pt x="515996" y="51376"/>
                  <a:pt x="424810" y="17525"/>
                  <a:pt x="424810" y="17525"/>
                </a:cubicBezTo>
                <a:cubicBezTo>
                  <a:pt x="421919" y="16451"/>
                  <a:pt x="418661" y="16837"/>
                  <a:pt x="416090" y="18551"/>
                </a:cubicBezTo>
                <a:cubicBezTo>
                  <a:pt x="416090" y="18551"/>
                  <a:pt x="342009" y="68172"/>
                  <a:pt x="342009" y="68172"/>
                </a:cubicBezTo>
                <a:lnTo>
                  <a:pt x="333294" y="40552"/>
                </a:lnTo>
                <a:cubicBezTo>
                  <a:pt x="331970" y="37838"/>
                  <a:pt x="330106" y="35161"/>
                  <a:pt x="327011" y="34296"/>
                </a:cubicBezTo>
                <a:cubicBezTo>
                  <a:pt x="327011" y="34296"/>
                  <a:pt x="236241" y="599"/>
                  <a:pt x="236241" y="599"/>
                </a:cubicBezTo>
                <a:cubicBezTo>
                  <a:pt x="233359" y="-474"/>
                  <a:pt x="230102" y="-89"/>
                  <a:pt x="227522" y="1626"/>
                </a:cubicBezTo>
                <a:cubicBezTo>
                  <a:pt x="227522" y="1626"/>
                  <a:pt x="13999" y="144648"/>
                  <a:pt x="13999" y="144648"/>
                </a:cubicBezTo>
                <a:cubicBezTo>
                  <a:pt x="11937" y="146293"/>
                  <a:pt x="10290" y="148465"/>
                  <a:pt x="9856" y="151098"/>
                </a:cubicBezTo>
                <a:cubicBezTo>
                  <a:pt x="9856" y="151098"/>
                  <a:pt x="129" y="210397"/>
                  <a:pt x="129" y="210397"/>
                </a:cubicBezTo>
                <a:cubicBezTo>
                  <a:pt x="-577" y="214682"/>
                  <a:pt x="1664" y="218900"/>
                  <a:pt x="5600" y="220718"/>
                </a:cubicBezTo>
                <a:cubicBezTo>
                  <a:pt x="5600" y="220718"/>
                  <a:pt x="118843" y="272913"/>
                  <a:pt x="118843" y="272913"/>
                </a:cubicBezTo>
                <a:cubicBezTo>
                  <a:pt x="122104" y="274595"/>
                  <a:pt x="126008" y="274321"/>
                  <a:pt x="129018" y="272055"/>
                </a:cubicBezTo>
                <a:cubicBezTo>
                  <a:pt x="129018" y="272055"/>
                  <a:pt x="188752" y="227000"/>
                  <a:pt x="188752" y="227000"/>
                </a:cubicBezTo>
                <a:cubicBezTo>
                  <a:pt x="187899" y="231363"/>
                  <a:pt x="190130" y="235786"/>
                  <a:pt x="194179" y="237643"/>
                </a:cubicBezTo>
                <a:cubicBezTo>
                  <a:pt x="194179" y="237643"/>
                  <a:pt x="307766" y="289997"/>
                  <a:pt x="307766" y="289997"/>
                </a:cubicBezTo>
                <a:cubicBezTo>
                  <a:pt x="310989" y="291536"/>
                  <a:pt x="314756" y="290885"/>
                  <a:pt x="317615" y="288937"/>
                </a:cubicBezTo>
                <a:cubicBezTo>
                  <a:pt x="317615" y="288937"/>
                  <a:pt x="536128" y="124159"/>
                  <a:pt x="536128" y="124159"/>
                </a:cubicBezTo>
                <a:cubicBezTo>
                  <a:pt x="539386" y="121701"/>
                  <a:pt x="540743" y="117455"/>
                  <a:pt x="539518" y="113561"/>
                </a:cubicBezTo>
                <a:close/>
                <a:moveTo>
                  <a:pt x="422729" y="37322"/>
                </a:moveTo>
                <a:lnTo>
                  <a:pt x="492190" y="63106"/>
                </a:lnTo>
                <a:lnTo>
                  <a:pt x="301376" y="198530"/>
                </a:lnTo>
                <a:lnTo>
                  <a:pt x="228157" y="167651"/>
                </a:lnTo>
                <a:close/>
                <a:moveTo>
                  <a:pt x="234160" y="20396"/>
                </a:moveTo>
                <a:lnTo>
                  <a:pt x="303604" y="46175"/>
                </a:lnTo>
                <a:lnTo>
                  <a:pt x="112852" y="181624"/>
                </a:lnTo>
                <a:lnTo>
                  <a:pt x="39588" y="150725"/>
                </a:lnTo>
                <a:close/>
                <a:moveTo>
                  <a:pt x="20346" y="206278"/>
                </a:moveTo>
                <a:lnTo>
                  <a:pt x="26900" y="166306"/>
                </a:lnTo>
                <a:lnTo>
                  <a:pt x="105149" y="199304"/>
                </a:lnTo>
                <a:lnTo>
                  <a:pt x="111448" y="248265"/>
                </a:lnTo>
                <a:close/>
                <a:moveTo>
                  <a:pt x="130681" y="246641"/>
                </a:moveTo>
                <a:lnTo>
                  <a:pt x="124320" y="197136"/>
                </a:lnTo>
                <a:lnTo>
                  <a:pt x="318887" y="58979"/>
                </a:lnTo>
                <a:lnTo>
                  <a:pt x="325312" y="79357"/>
                </a:lnTo>
                <a:lnTo>
                  <a:pt x="202569" y="161573"/>
                </a:lnTo>
                <a:cubicBezTo>
                  <a:pt x="200502" y="163221"/>
                  <a:pt x="198862" y="165397"/>
                  <a:pt x="198416" y="168029"/>
                </a:cubicBezTo>
                <a:cubicBezTo>
                  <a:pt x="198416" y="168029"/>
                  <a:pt x="193270" y="199433"/>
                  <a:pt x="193270" y="199433"/>
                </a:cubicBezTo>
                <a:lnTo>
                  <a:pt x="130681" y="246641"/>
                </a:lnTo>
                <a:close/>
                <a:moveTo>
                  <a:pt x="208925" y="223202"/>
                </a:moveTo>
                <a:lnTo>
                  <a:pt x="215469" y="183231"/>
                </a:lnTo>
                <a:lnTo>
                  <a:pt x="293727" y="216230"/>
                </a:lnTo>
                <a:lnTo>
                  <a:pt x="300017" y="265189"/>
                </a:lnTo>
                <a:lnTo>
                  <a:pt x="208925" y="223202"/>
                </a:lnTo>
                <a:close/>
                <a:moveTo>
                  <a:pt x="319255" y="263545"/>
                </a:moveTo>
                <a:lnTo>
                  <a:pt x="312883" y="214013"/>
                </a:lnTo>
                <a:lnTo>
                  <a:pt x="507428" y="75938"/>
                </a:lnTo>
                <a:lnTo>
                  <a:pt x="519076" y="112864"/>
                </a:lnTo>
                <a:close/>
              </a:path>
            </a:pathLst>
          </a:cu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Tree>
    <p:extLst>
      <p:ext uri="{BB962C8B-B14F-4D97-AF65-F5344CB8AC3E}">
        <p14:creationId xmlns:p14="http://schemas.microsoft.com/office/powerpoint/2010/main" val="1070459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673FE4-6623-2441-CE4D-27ED6538E42E}"/>
              </a:ext>
            </a:extLst>
          </p:cNvPr>
          <p:cNvSpPr txBox="1"/>
          <p:nvPr/>
        </p:nvSpPr>
        <p:spPr>
          <a:xfrm>
            <a:off x="546343" y="2497158"/>
            <a:ext cx="3201409" cy="2678682"/>
          </a:xfrm>
          <a:prstGeom prst="rect">
            <a:avLst/>
          </a:prstGeom>
          <a:noFill/>
        </p:spPr>
        <p:txBody>
          <a:bodyPr wrap="square">
            <a:spAutoFit/>
          </a:bodyPr>
          <a:lstStyle/>
          <a:p>
            <a:pPr>
              <a:lnSpc>
                <a:spcPct val="80000"/>
              </a:lnSpc>
              <a:spcBef>
                <a:spcPts val="600"/>
              </a:spcBef>
              <a:spcAft>
                <a:spcPts val="1000"/>
              </a:spcAft>
            </a:pPr>
            <a:r>
              <a:rPr lang="en-US" sz="2000" b="1" dirty="0">
                <a:solidFill>
                  <a:srgbClr val="0C2549"/>
                </a:solidFill>
                <a:latin typeface="Hanken Grotesk ExtraBold" pitchFamily="2" charset="77"/>
                <a:ea typeface="Open Sans" panose="020B0606030504020204" pitchFamily="34" charset="0"/>
                <a:cs typeface="Open Sans" panose="020B0606030504020204" pitchFamily="34" charset="0"/>
              </a:rPr>
              <a:t>Exploration</a:t>
            </a:r>
            <a:br>
              <a:rPr lang="en-US" sz="2000" b="1" dirty="0">
                <a:solidFill>
                  <a:srgbClr val="0C2549"/>
                </a:solidFill>
                <a:latin typeface="Hanken Grotesk ExtraBold" pitchFamily="2" charset="77"/>
                <a:ea typeface="Open Sans" panose="020B0606030504020204" pitchFamily="34" charset="0"/>
                <a:cs typeface="Open Sans" panose="020B0606030504020204" pitchFamily="34" charset="0"/>
              </a:rPr>
            </a:br>
            <a:r>
              <a:rPr lang="en-US" sz="2000" b="1" dirty="0">
                <a:solidFill>
                  <a:srgbClr val="0C2549"/>
                </a:solidFill>
                <a:latin typeface="Hanken Grotesk ExtraBold" pitchFamily="2" charset="77"/>
                <a:ea typeface="Open Sans" panose="020B0606030504020204" pitchFamily="34" charset="0"/>
                <a:cs typeface="Open Sans" panose="020B0606030504020204" pitchFamily="34" charset="0"/>
              </a:rPr>
              <a:t>Generation</a:t>
            </a:r>
          </a:p>
          <a:p>
            <a:pPr marL="285750" indent="-285750">
              <a:spcBef>
                <a:spcPts val="600"/>
              </a:spcBef>
              <a:spcAft>
                <a:spcPts val="500"/>
              </a:spcAft>
              <a:buClr>
                <a:srgbClr val="CFA600"/>
              </a:buClr>
              <a:buBlip>
                <a:blip r:embed="rId3">
                  <a:extLst>
                    <a:ext uri="{96DAC541-7B7A-43D3-8B79-37D633B846F1}">
                      <asvg:svgBlip xmlns:asvg="http://schemas.microsoft.com/office/drawing/2016/SVG/main" r:embed="rId4"/>
                    </a:ext>
                  </a:extLst>
                </a:blip>
              </a:buBlip>
            </a:pPr>
            <a:r>
              <a:rPr lang="en-US" sz="1400" dirty="0">
                <a:solidFill>
                  <a:srgbClr val="707070"/>
                </a:solidFill>
                <a:latin typeface="Montserrat" pitchFamily="2" charset="77"/>
              </a:rPr>
              <a:t>Early stage and typically inexpensive to acquire</a:t>
            </a:r>
          </a:p>
          <a:p>
            <a:pPr marL="285750" indent="-285750">
              <a:spcBef>
                <a:spcPts val="600"/>
              </a:spcBef>
              <a:spcAft>
                <a:spcPts val="500"/>
              </a:spcAft>
              <a:buClr>
                <a:srgbClr val="CFA600"/>
              </a:buClr>
              <a:buBlip>
                <a:blip r:embed="rId3">
                  <a:extLst>
                    <a:ext uri="{96DAC541-7B7A-43D3-8B79-37D633B846F1}">
                      <asvg:svgBlip xmlns:asvg="http://schemas.microsoft.com/office/drawing/2016/SVG/main" r:embed="rId4"/>
                    </a:ext>
                  </a:extLst>
                </a:blip>
              </a:buBlip>
            </a:pPr>
            <a:r>
              <a:rPr lang="en-US" sz="1400" dirty="0">
                <a:solidFill>
                  <a:srgbClr val="707070"/>
                </a:solidFill>
                <a:latin typeface="Montserrat" pitchFamily="2" charset="77"/>
              </a:rPr>
              <a:t>Exploration risk - no guarantee the project will turn into a mine</a:t>
            </a:r>
          </a:p>
          <a:p>
            <a:pPr marL="285750" indent="-285750">
              <a:spcBef>
                <a:spcPts val="600"/>
              </a:spcBef>
              <a:spcAft>
                <a:spcPts val="500"/>
              </a:spcAft>
              <a:buClr>
                <a:srgbClr val="CFA600"/>
              </a:buClr>
              <a:buBlip>
                <a:blip r:embed="rId3">
                  <a:extLst>
                    <a:ext uri="{96DAC541-7B7A-43D3-8B79-37D633B846F1}">
                      <asvg:svgBlip xmlns:asvg="http://schemas.microsoft.com/office/drawing/2016/SVG/main" r:embed="rId4"/>
                    </a:ext>
                  </a:extLst>
                </a:blip>
              </a:buBlip>
            </a:pPr>
            <a:r>
              <a:rPr lang="en-US" sz="1400" dirty="0">
                <a:solidFill>
                  <a:srgbClr val="707070"/>
                </a:solidFill>
                <a:latin typeface="Montserrat" pitchFamily="2" charset="77"/>
              </a:rPr>
              <a:t>If successful, long lead time to revenue generation</a:t>
            </a:r>
          </a:p>
        </p:txBody>
      </p:sp>
      <p:sp>
        <p:nvSpPr>
          <p:cNvPr id="6" name="TextBox 5">
            <a:extLst>
              <a:ext uri="{FF2B5EF4-FFF2-40B4-BE49-F238E27FC236}">
                <a16:creationId xmlns:a16="http://schemas.microsoft.com/office/drawing/2014/main" id="{3CABA8D8-09A1-175D-0A5D-05D774550FBA}"/>
              </a:ext>
            </a:extLst>
          </p:cNvPr>
          <p:cNvSpPr txBox="1"/>
          <p:nvPr/>
        </p:nvSpPr>
        <p:spPr>
          <a:xfrm>
            <a:off x="4422773" y="2523117"/>
            <a:ext cx="3260289" cy="3011081"/>
          </a:xfrm>
          <a:prstGeom prst="rect">
            <a:avLst/>
          </a:prstGeom>
          <a:noFill/>
        </p:spPr>
        <p:txBody>
          <a:bodyPr wrap="square">
            <a:spAutoFit/>
          </a:bodyPr>
          <a:lstStyle/>
          <a:p>
            <a:pPr>
              <a:lnSpc>
                <a:spcPct val="80000"/>
              </a:lnSpc>
              <a:spcBef>
                <a:spcPts val="600"/>
              </a:spcBef>
              <a:spcAft>
                <a:spcPts val="1000"/>
              </a:spcAft>
            </a:pPr>
            <a:r>
              <a:rPr lang="en-US" sz="2000" b="1" dirty="0">
                <a:solidFill>
                  <a:srgbClr val="0C2549"/>
                </a:solidFill>
                <a:latin typeface="Hanken Grotesk ExtraBold" pitchFamily="2" charset="77"/>
                <a:ea typeface="Open Sans" panose="020B0606030504020204" pitchFamily="34" charset="0"/>
                <a:cs typeface="Open Sans" panose="020B0606030504020204" pitchFamily="34" charset="0"/>
              </a:rPr>
              <a:t>Third Party</a:t>
            </a:r>
            <a:br>
              <a:rPr lang="en-US" sz="2000" b="1" dirty="0">
                <a:solidFill>
                  <a:srgbClr val="0C2549"/>
                </a:solidFill>
                <a:latin typeface="Hanken Grotesk ExtraBold" pitchFamily="2" charset="77"/>
                <a:ea typeface="Open Sans" panose="020B0606030504020204" pitchFamily="34" charset="0"/>
                <a:cs typeface="Open Sans" panose="020B0606030504020204" pitchFamily="34" charset="0"/>
              </a:rPr>
            </a:br>
            <a:r>
              <a:rPr lang="en-US" sz="2000" b="1" dirty="0">
                <a:solidFill>
                  <a:srgbClr val="0C2549"/>
                </a:solidFill>
                <a:latin typeface="Hanken Grotesk ExtraBold" pitchFamily="2" charset="77"/>
                <a:ea typeface="Open Sans" panose="020B0606030504020204" pitchFamily="34" charset="0"/>
                <a:cs typeface="Open Sans" panose="020B0606030504020204" pitchFamily="34" charset="0"/>
              </a:rPr>
              <a:t>Acquisition</a:t>
            </a:r>
          </a:p>
          <a:p>
            <a:pPr marL="285750" indent="-285750">
              <a:spcBef>
                <a:spcPts val="600"/>
              </a:spcBef>
              <a:spcAft>
                <a:spcPts val="500"/>
              </a:spcAft>
              <a:buClr>
                <a:srgbClr val="CFA600"/>
              </a:buClr>
              <a:buBlip>
                <a:blip r:embed="rId3">
                  <a:extLst>
                    <a:ext uri="{96DAC541-7B7A-43D3-8B79-37D633B846F1}">
                      <asvg:svgBlip xmlns:asvg="http://schemas.microsoft.com/office/drawing/2016/SVG/main" r:embed="rId4"/>
                    </a:ext>
                  </a:extLst>
                </a:blip>
              </a:buBlip>
            </a:pPr>
            <a:r>
              <a:rPr lang="en-US" sz="1400" dirty="0">
                <a:solidFill>
                  <a:srgbClr val="707070"/>
                </a:solidFill>
                <a:latin typeface="Montserrat" pitchFamily="2" charset="77"/>
              </a:rPr>
              <a:t>Royalty already exists which means simple acquisition process but no ability to negotiate /change terms</a:t>
            </a:r>
          </a:p>
          <a:p>
            <a:pPr marL="285750" indent="-285750">
              <a:spcBef>
                <a:spcPts val="600"/>
              </a:spcBef>
              <a:spcAft>
                <a:spcPts val="500"/>
              </a:spcAft>
              <a:buClr>
                <a:srgbClr val="CFA600"/>
              </a:buClr>
              <a:buBlip>
                <a:blip r:embed="rId3">
                  <a:extLst>
                    <a:ext uri="{96DAC541-7B7A-43D3-8B79-37D633B846F1}">
                      <asvg:svgBlip xmlns:asvg="http://schemas.microsoft.com/office/drawing/2016/SVG/main" r:embed="rId4"/>
                    </a:ext>
                  </a:extLst>
                </a:blip>
              </a:buBlip>
            </a:pPr>
            <a:r>
              <a:rPr lang="en-US" sz="1400" dirty="0">
                <a:solidFill>
                  <a:srgbClr val="707070"/>
                </a:solidFill>
                <a:latin typeface="Montserrat" pitchFamily="2" charset="77"/>
              </a:rPr>
              <a:t>Crowded market space, paying a premium, and part of a competitive bidding process </a:t>
            </a:r>
          </a:p>
          <a:p>
            <a:pPr marL="285750" indent="-285750">
              <a:spcBef>
                <a:spcPts val="600"/>
              </a:spcBef>
              <a:spcAft>
                <a:spcPts val="500"/>
              </a:spcAft>
              <a:buClr>
                <a:srgbClr val="CFA600"/>
              </a:buClr>
              <a:buBlip>
                <a:blip r:embed="rId3">
                  <a:extLst>
                    <a:ext uri="{96DAC541-7B7A-43D3-8B79-37D633B846F1}">
                      <asvg:svgBlip xmlns:asvg="http://schemas.microsoft.com/office/drawing/2016/SVG/main" r:embed="rId4"/>
                    </a:ext>
                  </a:extLst>
                </a:blip>
              </a:buBlip>
            </a:pPr>
            <a:r>
              <a:rPr lang="en-US" sz="1400" dirty="0">
                <a:solidFill>
                  <a:srgbClr val="707070"/>
                </a:solidFill>
                <a:latin typeface="Montserrat" pitchFamily="2" charset="77"/>
              </a:rPr>
              <a:t>Historically, provides low returns</a:t>
            </a:r>
          </a:p>
        </p:txBody>
      </p:sp>
      <p:sp>
        <p:nvSpPr>
          <p:cNvPr id="9" name="TextBox 8">
            <a:extLst>
              <a:ext uri="{FF2B5EF4-FFF2-40B4-BE49-F238E27FC236}">
                <a16:creationId xmlns:a16="http://schemas.microsoft.com/office/drawing/2014/main" id="{35A4AFC0-8FA9-D08F-1D2C-96010E9022C4}"/>
              </a:ext>
            </a:extLst>
          </p:cNvPr>
          <p:cNvSpPr txBox="1"/>
          <p:nvPr/>
        </p:nvSpPr>
        <p:spPr>
          <a:xfrm>
            <a:off x="8377188" y="2497158"/>
            <a:ext cx="3278783" cy="578363"/>
          </a:xfrm>
          <a:prstGeom prst="rect">
            <a:avLst/>
          </a:prstGeom>
          <a:noFill/>
        </p:spPr>
        <p:txBody>
          <a:bodyPr wrap="square">
            <a:spAutoFit/>
          </a:bodyPr>
          <a:lstStyle/>
          <a:p>
            <a:pPr>
              <a:lnSpc>
                <a:spcPct val="80000"/>
              </a:lnSpc>
              <a:spcBef>
                <a:spcPts val="600"/>
              </a:spcBef>
              <a:spcAft>
                <a:spcPts val="400"/>
              </a:spcAft>
            </a:pPr>
            <a:r>
              <a:rPr lang="en-US" sz="2000" b="1" dirty="0">
                <a:solidFill>
                  <a:srgbClr val="CDA869"/>
                </a:solidFill>
                <a:latin typeface="Hanken Grotesk ExtraBold" pitchFamily="2" charset="77"/>
                <a:ea typeface="Open Sans" panose="020B0606030504020204" pitchFamily="34" charset="0"/>
                <a:cs typeface="Open Sans" panose="020B0606030504020204" pitchFamily="34" charset="0"/>
              </a:rPr>
              <a:t>Creation</a:t>
            </a:r>
          </a:p>
          <a:p>
            <a:pPr>
              <a:lnSpc>
                <a:spcPct val="80000"/>
              </a:lnSpc>
              <a:spcBef>
                <a:spcPts val="600"/>
              </a:spcBef>
              <a:spcAft>
                <a:spcPts val="1000"/>
              </a:spcAft>
            </a:pPr>
            <a:r>
              <a:rPr lang="en-US" sz="900" b="1" cap="all" spc="600" dirty="0">
                <a:solidFill>
                  <a:srgbClr val="CDA869"/>
                </a:solidFill>
                <a:latin typeface="Montserrat" pitchFamily="2" charset="77"/>
                <a:ea typeface="Open Sans" panose="020B0606030504020204" pitchFamily="34" charset="0"/>
                <a:cs typeface="Open Sans" panose="020B0606030504020204" pitchFamily="34" charset="0"/>
              </a:rPr>
              <a:t>The Empress Model</a:t>
            </a:r>
          </a:p>
        </p:txBody>
      </p:sp>
      <p:sp>
        <p:nvSpPr>
          <p:cNvPr id="7" name="Title 1">
            <a:extLst>
              <a:ext uri="{FF2B5EF4-FFF2-40B4-BE49-F238E27FC236}">
                <a16:creationId xmlns:a16="http://schemas.microsoft.com/office/drawing/2014/main" id="{CBC3105C-004D-2387-964A-52D6AD3DD8F3}"/>
              </a:ext>
            </a:extLst>
          </p:cNvPr>
          <p:cNvSpPr txBox="1">
            <a:spLocks/>
          </p:cNvSpPr>
          <p:nvPr/>
        </p:nvSpPr>
        <p:spPr>
          <a:xfrm>
            <a:off x="187801" y="1056548"/>
            <a:ext cx="10327799" cy="50231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16365E"/>
                </a:solidFill>
                <a:latin typeface="Hanken Grotesk Black" pitchFamily="2" charset="77"/>
                <a:ea typeface="Hanken Grotesk Bold" pitchFamily="34" charset="-122"/>
                <a:cs typeface="Hanken Grotesk Bold" pitchFamily="34" charset="-120"/>
              </a:rPr>
              <a:t>Not All Royalty Models Are Created Equal</a:t>
            </a:r>
          </a:p>
        </p:txBody>
      </p:sp>
      <p:sp>
        <p:nvSpPr>
          <p:cNvPr id="10" name="Subtitle 2">
            <a:extLst>
              <a:ext uri="{FF2B5EF4-FFF2-40B4-BE49-F238E27FC236}">
                <a16:creationId xmlns:a16="http://schemas.microsoft.com/office/drawing/2014/main" id="{9D7897B3-A7AB-983F-988D-AEB25EFE7039}"/>
              </a:ext>
            </a:extLst>
          </p:cNvPr>
          <p:cNvSpPr txBox="1">
            <a:spLocks/>
          </p:cNvSpPr>
          <p:nvPr/>
        </p:nvSpPr>
        <p:spPr>
          <a:xfrm>
            <a:off x="214479" y="829762"/>
            <a:ext cx="6843025" cy="216982"/>
          </a:xfrm>
          <a:prstGeom prst="rect">
            <a:avLst/>
          </a:prstGeom>
        </p:spPr>
        <p:txBody>
          <a:bodyPr wrap="square">
            <a:spAutoFit/>
          </a:bodyPr>
          <a:lstStyle>
            <a:defPPr>
              <a:defRPr lang="en-US"/>
            </a:defPPr>
            <a:lvl1pPr indent="0">
              <a:lnSpc>
                <a:spcPct val="90000"/>
              </a:lnSpc>
              <a:spcBef>
                <a:spcPts val="1000"/>
              </a:spcBef>
              <a:buFont typeface="Arial" panose="020B0604020202020204" pitchFamily="34" charset="0"/>
              <a:buNone/>
              <a:defRPr sz="900" cap="all" spc="600">
                <a:solidFill>
                  <a:srgbClr val="6F6F6F"/>
                </a:solidFill>
                <a:latin typeface="Montserrat Medium" pitchFamily="2" charset="77"/>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Types of Royalty &amp; Streaming Models</a:t>
            </a:r>
          </a:p>
        </p:txBody>
      </p:sp>
      <p:sp>
        <p:nvSpPr>
          <p:cNvPr id="13" name="TextBox 12">
            <a:extLst>
              <a:ext uri="{FF2B5EF4-FFF2-40B4-BE49-F238E27FC236}">
                <a16:creationId xmlns:a16="http://schemas.microsoft.com/office/drawing/2014/main" id="{BEC0B0BA-8D76-76A4-B883-342B4DACDB4B}"/>
              </a:ext>
            </a:extLst>
          </p:cNvPr>
          <p:cNvSpPr txBox="1"/>
          <p:nvPr/>
        </p:nvSpPr>
        <p:spPr>
          <a:xfrm>
            <a:off x="8377188" y="3212052"/>
            <a:ext cx="3278783" cy="223907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500"/>
              </a:spcAft>
              <a:buClr>
                <a:srgbClr val="CFA600"/>
              </a:buClr>
              <a:buSzTx/>
              <a:buFontTx/>
              <a:buBlip>
                <a:blip r:embed="rId3">
                  <a:extLst>
                    <a:ext uri="{96DAC541-7B7A-43D3-8B79-37D633B846F1}">
                      <asvg:svgBlip xmlns:asvg="http://schemas.microsoft.com/office/drawing/2016/SVG/main" r:embed="rId4"/>
                    </a:ext>
                  </a:extLst>
                </a:blip>
              </a:buBlip>
              <a:tabLst/>
              <a:defRPr/>
            </a:pPr>
            <a:r>
              <a:rPr kumimoji="0" lang="en-US" sz="1400" b="0" i="0" u="none" strike="noStrike" kern="1200" cap="none" spc="0" normalizeH="0" baseline="0" noProof="0" dirty="0">
                <a:ln>
                  <a:noFill/>
                </a:ln>
                <a:solidFill>
                  <a:srgbClr val="F7F7F7"/>
                </a:solidFill>
                <a:effectLst/>
                <a:uLnTx/>
                <a:uFillTx/>
                <a:latin typeface="Montserrat" pitchFamily="2" charset="77"/>
                <a:ea typeface="+mn-ea"/>
                <a:cs typeface="+mn-cs"/>
              </a:rPr>
              <a:t>Active Investor </a:t>
            </a:r>
          </a:p>
          <a:p>
            <a:pPr marL="285750" marR="0" lvl="0" indent="-285750" algn="l" defTabSz="914400" rtl="0" eaLnBrk="1" fontAlgn="auto" latinLnBrk="0" hangingPunct="1">
              <a:lnSpc>
                <a:spcPct val="100000"/>
              </a:lnSpc>
              <a:spcBef>
                <a:spcPts val="600"/>
              </a:spcBef>
              <a:spcAft>
                <a:spcPts val="500"/>
              </a:spcAft>
              <a:buClr>
                <a:srgbClr val="CFA600"/>
              </a:buClr>
              <a:buSzTx/>
              <a:buFontTx/>
              <a:buBlip>
                <a:blip r:embed="rId3">
                  <a:extLst>
                    <a:ext uri="{96DAC541-7B7A-43D3-8B79-37D633B846F1}">
                      <asvg:svgBlip xmlns:asvg="http://schemas.microsoft.com/office/drawing/2016/SVG/main" r:embed="rId4"/>
                    </a:ext>
                  </a:extLst>
                </a:blip>
              </a:buBlip>
              <a:tabLst/>
              <a:defRPr/>
            </a:pPr>
            <a:r>
              <a:rPr kumimoji="0" lang="en-US" sz="1400" b="0" i="0" u="none" strike="noStrike" kern="1200" cap="none" spc="0" normalizeH="0" baseline="0" noProof="0" dirty="0">
                <a:ln>
                  <a:noFill/>
                </a:ln>
                <a:solidFill>
                  <a:srgbClr val="F7F7F7"/>
                </a:solidFill>
                <a:effectLst/>
                <a:uLnTx/>
                <a:uFillTx/>
                <a:latin typeface="Montserrat" pitchFamily="2" charset="77"/>
                <a:ea typeface="+mn-ea"/>
                <a:cs typeface="+mn-cs"/>
              </a:rPr>
              <a:t>Relationship with mining partner to directly invest into the mine and money goes to advancing production</a:t>
            </a:r>
          </a:p>
          <a:p>
            <a:pPr marL="285750" marR="0" lvl="0" indent="-285750" algn="l" defTabSz="914400" rtl="0" eaLnBrk="1" fontAlgn="auto" latinLnBrk="0" hangingPunct="1">
              <a:lnSpc>
                <a:spcPct val="100000"/>
              </a:lnSpc>
              <a:spcBef>
                <a:spcPts val="600"/>
              </a:spcBef>
              <a:spcAft>
                <a:spcPts val="500"/>
              </a:spcAft>
              <a:buClr>
                <a:srgbClr val="CFA600"/>
              </a:buClr>
              <a:buSzTx/>
              <a:buFontTx/>
              <a:buBlip>
                <a:blip r:embed="rId3">
                  <a:extLst>
                    <a:ext uri="{96DAC541-7B7A-43D3-8B79-37D633B846F1}">
                      <asvg:svgBlip xmlns:asvg="http://schemas.microsoft.com/office/drawing/2016/SVG/main" r:embed="rId4"/>
                    </a:ext>
                  </a:extLst>
                </a:blip>
              </a:buBlip>
              <a:tabLst/>
              <a:defRPr/>
            </a:pPr>
            <a:r>
              <a:rPr kumimoji="0" lang="en-US" sz="1400" b="0" i="0" u="none" strike="noStrike" kern="1200" cap="none" spc="0" normalizeH="0" baseline="0" noProof="0" dirty="0">
                <a:ln>
                  <a:noFill/>
                </a:ln>
                <a:solidFill>
                  <a:srgbClr val="F7F7F7"/>
                </a:solidFill>
                <a:effectLst/>
                <a:uLnTx/>
                <a:uFillTx/>
                <a:latin typeface="Montserrat" pitchFamily="2" charset="77"/>
                <a:ea typeface="+mn-ea"/>
                <a:cs typeface="+mn-cs"/>
              </a:rPr>
              <a:t>Transparent reporting</a:t>
            </a:r>
          </a:p>
          <a:p>
            <a:pPr marL="285750" marR="0" lvl="0" indent="-285750" algn="l" defTabSz="914400" rtl="0" eaLnBrk="1" fontAlgn="auto" latinLnBrk="0" hangingPunct="1">
              <a:lnSpc>
                <a:spcPct val="100000"/>
              </a:lnSpc>
              <a:spcBef>
                <a:spcPts val="600"/>
              </a:spcBef>
              <a:spcAft>
                <a:spcPts val="500"/>
              </a:spcAft>
              <a:buClr>
                <a:srgbClr val="CFA600"/>
              </a:buClr>
              <a:buSzTx/>
              <a:buFontTx/>
              <a:buBlip>
                <a:blip r:embed="rId3">
                  <a:extLst>
                    <a:ext uri="{96DAC541-7B7A-43D3-8B79-37D633B846F1}">
                      <asvg:svgBlip xmlns:asvg="http://schemas.microsoft.com/office/drawing/2016/SVG/main" r:embed="rId4"/>
                    </a:ext>
                  </a:extLst>
                </a:blip>
              </a:buBlip>
              <a:tabLst/>
              <a:defRPr/>
            </a:pPr>
            <a:r>
              <a:rPr kumimoji="0" lang="en-US" sz="1400" b="0" i="0" u="none" strike="noStrike" kern="1200" cap="none" spc="0" normalizeH="0" baseline="0" noProof="0" dirty="0">
                <a:ln>
                  <a:noFill/>
                </a:ln>
                <a:solidFill>
                  <a:srgbClr val="F7F7F7"/>
                </a:solidFill>
                <a:effectLst/>
                <a:uLnTx/>
                <a:uFillTx/>
                <a:latin typeface="Montserrat" pitchFamily="2" charset="77"/>
                <a:ea typeface="+mn-ea"/>
                <a:cs typeface="+mn-cs"/>
              </a:rPr>
              <a:t>Flexible structures to fit </a:t>
            </a:r>
            <a:br>
              <a:rPr kumimoji="0" lang="en-US" sz="1400" b="0" i="0" u="none" strike="noStrike" kern="1200" cap="none" spc="0" normalizeH="0" baseline="0" noProof="0" dirty="0">
                <a:ln>
                  <a:noFill/>
                </a:ln>
                <a:solidFill>
                  <a:srgbClr val="F7F7F7"/>
                </a:solidFill>
                <a:effectLst/>
                <a:uLnTx/>
                <a:uFillTx/>
                <a:latin typeface="Montserrat" pitchFamily="2" charset="77"/>
                <a:ea typeface="+mn-ea"/>
                <a:cs typeface="+mn-cs"/>
              </a:rPr>
            </a:br>
            <a:r>
              <a:rPr kumimoji="0" lang="en-US" sz="1400" b="0" i="0" u="none" strike="noStrike" kern="1200" cap="none" spc="0" normalizeH="0" baseline="0" noProof="0" dirty="0">
                <a:ln>
                  <a:noFill/>
                </a:ln>
                <a:solidFill>
                  <a:srgbClr val="F7F7F7"/>
                </a:solidFill>
                <a:effectLst/>
                <a:uLnTx/>
                <a:uFillTx/>
                <a:latin typeface="Montserrat" pitchFamily="2" charset="77"/>
                <a:ea typeface="+mn-ea"/>
                <a:cs typeface="+mn-cs"/>
              </a:rPr>
              <a:t>the goals of all parties </a:t>
            </a:r>
          </a:p>
        </p:txBody>
      </p:sp>
      <p:pic>
        <p:nvPicPr>
          <p:cNvPr id="2" name="Graphic 1">
            <a:extLst>
              <a:ext uri="{FF2B5EF4-FFF2-40B4-BE49-F238E27FC236}">
                <a16:creationId xmlns:a16="http://schemas.microsoft.com/office/drawing/2014/main" id="{8423449C-E105-CDEB-8E22-2D2777CA71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39143" y="-3346391"/>
            <a:ext cx="3159702" cy="2205534"/>
          </a:xfrm>
          <a:prstGeom prst="rect">
            <a:avLst/>
          </a:prstGeom>
        </p:spPr>
      </p:pic>
      <p:sp>
        <p:nvSpPr>
          <p:cNvPr id="3" name="TextBox 2">
            <a:extLst>
              <a:ext uri="{FF2B5EF4-FFF2-40B4-BE49-F238E27FC236}">
                <a16:creationId xmlns:a16="http://schemas.microsoft.com/office/drawing/2014/main" id="{088DCFE9-D161-BAD0-D75A-08409E95AB54}"/>
              </a:ext>
            </a:extLst>
          </p:cNvPr>
          <p:cNvSpPr txBox="1"/>
          <p:nvPr/>
        </p:nvSpPr>
        <p:spPr>
          <a:xfrm>
            <a:off x="1428077" y="-960779"/>
            <a:ext cx="2553508" cy="735586"/>
          </a:xfrm>
          <a:prstGeom prst="rect">
            <a:avLst/>
          </a:prstGeom>
          <a:noFill/>
        </p:spPr>
        <p:txBody>
          <a:bodyPr wrap="square">
            <a:spAutoFit/>
          </a:bodyPr>
          <a:lstStyle/>
          <a:p>
            <a:pPr>
              <a:lnSpc>
                <a:spcPct val="114000"/>
              </a:lnSpc>
              <a:spcBef>
                <a:spcPts val="600"/>
              </a:spcBef>
            </a:pPr>
            <a:r>
              <a:rPr lang="en-US" sz="2000" b="1" dirty="0">
                <a:solidFill>
                  <a:srgbClr val="CDA869"/>
                </a:solidFill>
                <a:latin typeface="Hanken Grotesk ExtraBold" pitchFamily="2" charset="77"/>
              </a:rPr>
              <a:t>Option 2</a:t>
            </a:r>
          </a:p>
          <a:p>
            <a:pPr>
              <a:spcBef>
                <a:spcPts val="600"/>
              </a:spcBef>
            </a:pPr>
            <a:r>
              <a:rPr lang="en-US" sz="1400" dirty="0">
                <a:solidFill>
                  <a:schemeClr val="bg1"/>
                </a:solidFill>
                <a:latin typeface="Montserrat" pitchFamily="2" charset="77"/>
              </a:rPr>
              <a:t>Body text</a:t>
            </a:r>
          </a:p>
        </p:txBody>
      </p:sp>
      <p:pic>
        <p:nvPicPr>
          <p:cNvPr id="14" name="Graphic 13">
            <a:extLst>
              <a:ext uri="{FF2B5EF4-FFF2-40B4-BE49-F238E27FC236}">
                <a16:creationId xmlns:a16="http://schemas.microsoft.com/office/drawing/2014/main" id="{2B93A6BE-D003-18A4-C325-586DF23E70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1023" y="-1018734"/>
            <a:ext cx="617101" cy="617101"/>
          </a:xfrm>
          <a:prstGeom prst="rect">
            <a:avLst/>
          </a:prstGeom>
        </p:spPr>
      </p:pic>
      <p:sp>
        <p:nvSpPr>
          <p:cNvPr id="15" name="Rectangle 14">
            <a:extLst>
              <a:ext uri="{FF2B5EF4-FFF2-40B4-BE49-F238E27FC236}">
                <a16:creationId xmlns:a16="http://schemas.microsoft.com/office/drawing/2014/main" id="{59949AA0-F1D6-A613-6DD2-C9362AD853DC}"/>
              </a:ext>
            </a:extLst>
          </p:cNvPr>
          <p:cNvSpPr/>
          <p:nvPr/>
        </p:nvSpPr>
        <p:spPr>
          <a:xfrm>
            <a:off x="0" y="-846028"/>
            <a:ext cx="502361" cy="485147"/>
          </a:xfrm>
          <a:prstGeom prst="rect">
            <a:avLst/>
          </a:prstGeom>
          <a:solidFill>
            <a:srgbClr val="CDA969"/>
          </a:solidFill>
          <a:ln w="9525"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a:extLst>
              <a:ext uri="{FF2B5EF4-FFF2-40B4-BE49-F238E27FC236}">
                <a16:creationId xmlns:a16="http://schemas.microsoft.com/office/drawing/2014/main" id="{F013A8BA-04ED-FD40-CDED-B588EE9FAAF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8651" y="-3195478"/>
            <a:ext cx="3740291" cy="1805657"/>
          </a:xfrm>
          <a:prstGeom prst="rect">
            <a:avLst/>
          </a:prstGeom>
        </p:spPr>
      </p:pic>
      <p:sp>
        <p:nvSpPr>
          <p:cNvPr id="17" name="TextBox 16">
            <a:extLst>
              <a:ext uri="{FF2B5EF4-FFF2-40B4-BE49-F238E27FC236}">
                <a16:creationId xmlns:a16="http://schemas.microsoft.com/office/drawing/2014/main" id="{80B9C65F-B8A1-CEC7-D48D-E70B66324E0A}"/>
              </a:ext>
            </a:extLst>
          </p:cNvPr>
          <p:cNvSpPr txBox="1"/>
          <p:nvPr/>
        </p:nvSpPr>
        <p:spPr>
          <a:xfrm>
            <a:off x="81121" y="-3041966"/>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16365E"/>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pic>
        <p:nvPicPr>
          <p:cNvPr id="18" name="Graphic 17">
            <a:extLst>
              <a:ext uri="{FF2B5EF4-FFF2-40B4-BE49-F238E27FC236}">
                <a16:creationId xmlns:a16="http://schemas.microsoft.com/office/drawing/2014/main" id="{A7BEA647-4FAB-0951-C9E6-A763C61A93F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84158" y="-3195478"/>
            <a:ext cx="3740291" cy="1805657"/>
          </a:xfrm>
          <a:prstGeom prst="rect">
            <a:avLst/>
          </a:prstGeom>
        </p:spPr>
      </p:pic>
      <p:sp>
        <p:nvSpPr>
          <p:cNvPr id="19" name="TextBox 18">
            <a:extLst>
              <a:ext uri="{FF2B5EF4-FFF2-40B4-BE49-F238E27FC236}">
                <a16:creationId xmlns:a16="http://schemas.microsoft.com/office/drawing/2014/main" id="{36DCB93C-CDFB-DB5A-E0FD-9F7532DB62E8}"/>
              </a:ext>
            </a:extLst>
          </p:cNvPr>
          <p:cNvSpPr txBox="1"/>
          <p:nvPr/>
        </p:nvSpPr>
        <p:spPr>
          <a:xfrm>
            <a:off x="3935599" y="-3041966"/>
            <a:ext cx="2852108" cy="1166473"/>
          </a:xfrm>
          <a:prstGeom prst="rect">
            <a:avLst/>
          </a:prstGeom>
          <a:noFill/>
        </p:spPr>
        <p:txBody>
          <a:bodyPr wrap="square">
            <a:spAutoFit/>
          </a:bodyPr>
          <a:lstStyle/>
          <a:p>
            <a:pPr>
              <a:lnSpc>
                <a:spcPct val="114000"/>
              </a:lnSpc>
              <a:spcBef>
                <a:spcPts val="600"/>
              </a:spcBef>
              <a:spcAft>
                <a:spcPts val="600"/>
              </a:spcAft>
              <a:buClr>
                <a:srgbClr val="CAAB73"/>
              </a:buClr>
            </a:pPr>
            <a:r>
              <a:rPr lang="en-MY" sz="2000" b="1" dirty="0">
                <a:solidFill>
                  <a:srgbClr val="CDA969"/>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sp>
        <p:nvSpPr>
          <p:cNvPr id="20" name="TextBox 19">
            <a:extLst>
              <a:ext uri="{FF2B5EF4-FFF2-40B4-BE49-F238E27FC236}">
                <a16:creationId xmlns:a16="http://schemas.microsoft.com/office/drawing/2014/main" id="{82456D79-CCDA-6EA5-47DD-BFF7F59F1DC8}"/>
              </a:ext>
            </a:extLst>
          </p:cNvPr>
          <p:cNvSpPr txBox="1"/>
          <p:nvPr/>
        </p:nvSpPr>
        <p:spPr>
          <a:xfrm>
            <a:off x="8019955" y="-2785113"/>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CDA969"/>
                </a:solidFill>
                <a:latin typeface="Hanken Grotesk ExtraBold" pitchFamily="2" charset="77"/>
              </a:rPr>
              <a:t>100% Gold &amp; Silver</a:t>
            </a:r>
          </a:p>
          <a:p>
            <a:pPr>
              <a:spcAft>
                <a:spcPts val="600"/>
              </a:spcAft>
            </a:pPr>
            <a:r>
              <a:rPr lang="en-US" sz="1400" dirty="0">
                <a:solidFill>
                  <a:schemeClr val="bg1"/>
                </a:solidFill>
                <a:latin typeface="Montserrat" pitchFamily="2" charset="77"/>
              </a:rPr>
              <a:t>Pure gold &amp; silver revenue from royalties and streaming investments</a:t>
            </a:r>
          </a:p>
        </p:txBody>
      </p:sp>
      <p:sp>
        <p:nvSpPr>
          <p:cNvPr id="21" name="Rectangle 20">
            <a:extLst>
              <a:ext uri="{FF2B5EF4-FFF2-40B4-BE49-F238E27FC236}">
                <a16:creationId xmlns:a16="http://schemas.microsoft.com/office/drawing/2014/main" id="{77609813-CAE6-AE95-5156-413A2FBB3FA7}"/>
              </a:ext>
            </a:extLst>
          </p:cNvPr>
          <p:cNvSpPr/>
          <p:nvPr/>
        </p:nvSpPr>
        <p:spPr>
          <a:xfrm>
            <a:off x="4186377" y="-4186224"/>
            <a:ext cx="565079" cy="565079"/>
          </a:xfrm>
          <a:prstGeom prst="rect">
            <a:avLst/>
          </a:pr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648"/>
          </a:p>
        </p:txBody>
      </p:sp>
      <p:sp>
        <p:nvSpPr>
          <p:cNvPr id="22" name="TextBox 21">
            <a:extLst>
              <a:ext uri="{FF2B5EF4-FFF2-40B4-BE49-F238E27FC236}">
                <a16:creationId xmlns:a16="http://schemas.microsoft.com/office/drawing/2014/main" id="{C7EE2369-ABD3-746C-2FDD-42758ED218D6}"/>
              </a:ext>
            </a:extLst>
          </p:cNvPr>
          <p:cNvSpPr txBox="1"/>
          <p:nvPr/>
        </p:nvSpPr>
        <p:spPr>
          <a:xfrm>
            <a:off x="5619034" y="-4273700"/>
            <a:ext cx="2553508" cy="735586"/>
          </a:xfrm>
          <a:prstGeom prst="rect">
            <a:avLst/>
          </a:prstGeom>
          <a:noFill/>
        </p:spPr>
        <p:txBody>
          <a:bodyPr wrap="square">
            <a:spAutoFit/>
          </a:bodyPr>
          <a:lstStyle/>
          <a:p>
            <a:pPr>
              <a:lnSpc>
                <a:spcPct val="114000"/>
              </a:lnSpc>
              <a:spcBef>
                <a:spcPts val="600"/>
              </a:spcBef>
            </a:pPr>
            <a:r>
              <a:rPr lang="en-US" sz="2000" b="1" dirty="0">
                <a:gradFill>
                  <a:gsLst>
                    <a:gs pos="50000">
                      <a:srgbClr val="F2DC84"/>
                    </a:gs>
                    <a:gs pos="0">
                      <a:srgbClr val="D0AE61"/>
                    </a:gs>
                    <a:gs pos="100000">
                      <a:srgbClr val="B58934"/>
                    </a:gs>
                  </a:gsLst>
                  <a:lin ang="2700000" scaled="1"/>
                </a:gradFill>
                <a:latin typeface="Hanken Grotesk ExtraBold" pitchFamily="2" charset="77"/>
              </a:rPr>
              <a:t>Option 6</a:t>
            </a:r>
          </a:p>
          <a:p>
            <a:pPr>
              <a:spcBef>
                <a:spcPts val="600"/>
              </a:spcBef>
            </a:pPr>
            <a:r>
              <a:rPr lang="en-US" sz="1400" dirty="0">
                <a:solidFill>
                  <a:schemeClr val="bg1"/>
                </a:solidFill>
                <a:latin typeface="Montserrat" pitchFamily="2" charset="77"/>
              </a:rPr>
              <a:t>Body text</a:t>
            </a:r>
          </a:p>
        </p:txBody>
      </p:sp>
      <p:sp>
        <p:nvSpPr>
          <p:cNvPr id="23" name="Graphic 15">
            <a:extLst>
              <a:ext uri="{FF2B5EF4-FFF2-40B4-BE49-F238E27FC236}">
                <a16:creationId xmlns:a16="http://schemas.microsoft.com/office/drawing/2014/main" id="{D84D6045-36BD-9853-9975-3561F6832E3D}"/>
              </a:ext>
            </a:extLst>
          </p:cNvPr>
          <p:cNvSpPr/>
          <p:nvPr/>
        </p:nvSpPr>
        <p:spPr>
          <a:xfrm>
            <a:off x="4970551" y="-4096887"/>
            <a:ext cx="539963" cy="290851"/>
          </a:xfrm>
          <a:custGeom>
            <a:avLst/>
            <a:gdLst>
              <a:gd name="connsiteX0" fmla="*/ 539518 w 539963"/>
              <a:gd name="connsiteY0" fmla="*/ 113560 h 290851"/>
              <a:gd name="connsiteX1" fmla="*/ 519917 w 539963"/>
              <a:gd name="connsiteY1" fmla="*/ 54314 h 290851"/>
              <a:gd name="connsiteX2" fmla="*/ 515996 w 539963"/>
              <a:gd name="connsiteY2" fmla="*/ 51376 h 290851"/>
              <a:gd name="connsiteX3" fmla="*/ 424810 w 539963"/>
              <a:gd name="connsiteY3" fmla="*/ 17525 h 290851"/>
              <a:gd name="connsiteX4" fmla="*/ 416090 w 539963"/>
              <a:gd name="connsiteY4" fmla="*/ 18551 h 290851"/>
              <a:gd name="connsiteX5" fmla="*/ 342009 w 539963"/>
              <a:gd name="connsiteY5" fmla="*/ 68172 h 290851"/>
              <a:gd name="connsiteX6" fmla="*/ 333294 w 539963"/>
              <a:gd name="connsiteY6" fmla="*/ 40552 h 290851"/>
              <a:gd name="connsiteX7" fmla="*/ 327011 w 539963"/>
              <a:gd name="connsiteY7" fmla="*/ 34296 h 290851"/>
              <a:gd name="connsiteX8" fmla="*/ 236241 w 539963"/>
              <a:gd name="connsiteY8" fmla="*/ 599 h 290851"/>
              <a:gd name="connsiteX9" fmla="*/ 227522 w 539963"/>
              <a:gd name="connsiteY9" fmla="*/ 1626 h 290851"/>
              <a:gd name="connsiteX10" fmla="*/ 13999 w 539963"/>
              <a:gd name="connsiteY10" fmla="*/ 144648 h 290851"/>
              <a:gd name="connsiteX11" fmla="*/ 9856 w 539963"/>
              <a:gd name="connsiteY11" fmla="*/ 151098 h 290851"/>
              <a:gd name="connsiteX12" fmla="*/ 129 w 539963"/>
              <a:gd name="connsiteY12" fmla="*/ 210397 h 290851"/>
              <a:gd name="connsiteX13" fmla="*/ 5600 w 539963"/>
              <a:gd name="connsiteY13" fmla="*/ 220718 h 290851"/>
              <a:gd name="connsiteX14" fmla="*/ 118843 w 539963"/>
              <a:gd name="connsiteY14" fmla="*/ 272913 h 290851"/>
              <a:gd name="connsiteX15" fmla="*/ 129018 w 539963"/>
              <a:gd name="connsiteY15" fmla="*/ 272055 h 290851"/>
              <a:gd name="connsiteX16" fmla="*/ 188752 w 539963"/>
              <a:gd name="connsiteY16" fmla="*/ 227000 h 290851"/>
              <a:gd name="connsiteX17" fmla="*/ 194179 w 539963"/>
              <a:gd name="connsiteY17" fmla="*/ 237643 h 290851"/>
              <a:gd name="connsiteX18" fmla="*/ 307766 w 539963"/>
              <a:gd name="connsiteY18" fmla="*/ 289997 h 290851"/>
              <a:gd name="connsiteX19" fmla="*/ 317615 w 539963"/>
              <a:gd name="connsiteY19" fmla="*/ 288937 h 290851"/>
              <a:gd name="connsiteX20" fmla="*/ 536128 w 539963"/>
              <a:gd name="connsiteY20" fmla="*/ 124159 h 290851"/>
              <a:gd name="connsiteX21" fmla="*/ 539518 w 539963"/>
              <a:gd name="connsiteY21" fmla="*/ 113561 h 290851"/>
              <a:gd name="connsiteX22" fmla="*/ 422729 w 539963"/>
              <a:gd name="connsiteY22" fmla="*/ 37322 h 290851"/>
              <a:gd name="connsiteX23" fmla="*/ 492190 w 539963"/>
              <a:gd name="connsiteY23" fmla="*/ 63106 h 290851"/>
              <a:gd name="connsiteX24" fmla="*/ 301376 w 539963"/>
              <a:gd name="connsiteY24" fmla="*/ 198530 h 290851"/>
              <a:gd name="connsiteX25" fmla="*/ 228157 w 539963"/>
              <a:gd name="connsiteY25" fmla="*/ 167651 h 290851"/>
              <a:gd name="connsiteX26" fmla="*/ 234160 w 539963"/>
              <a:gd name="connsiteY26" fmla="*/ 20396 h 290851"/>
              <a:gd name="connsiteX27" fmla="*/ 303604 w 539963"/>
              <a:gd name="connsiteY27" fmla="*/ 46175 h 290851"/>
              <a:gd name="connsiteX28" fmla="*/ 112852 w 539963"/>
              <a:gd name="connsiteY28" fmla="*/ 181624 h 290851"/>
              <a:gd name="connsiteX29" fmla="*/ 39588 w 539963"/>
              <a:gd name="connsiteY29" fmla="*/ 150725 h 290851"/>
              <a:gd name="connsiteX30" fmla="*/ 20346 w 539963"/>
              <a:gd name="connsiteY30" fmla="*/ 206278 h 290851"/>
              <a:gd name="connsiteX31" fmla="*/ 26900 w 539963"/>
              <a:gd name="connsiteY31" fmla="*/ 166306 h 290851"/>
              <a:gd name="connsiteX32" fmla="*/ 105149 w 539963"/>
              <a:gd name="connsiteY32" fmla="*/ 199304 h 290851"/>
              <a:gd name="connsiteX33" fmla="*/ 111448 w 539963"/>
              <a:gd name="connsiteY33" fmla="*/ 248265 h 290851"/>
              <a:gd name="connsiteX34" fmla="*/ 130681 w 539963"/>
              <a:gd name="connsiteY34" fmla="*/ 246641 h 290851"/>
              <a:gd name="connsiteX35" fmla="*/ 124320 w 539963"/>
              <a:gd name="connsiteY35" fmla="*/ 197136 h 290851"/>
              <a:gd name="connsiteX36" fmla="*/ 318887 w 539963"/>
              <a:gd name="connsiteY36" fmla="*/ 58979 h 290851"/>
              <a:gd name="connsiteX37" fmla="*/ 325312 w 539963"/>
              <a:gd name="connsiteY37" fmla="*/ 79357 h 290851"/>
              <a:gd name="connsiteX38" fmla="*/ 202569 w 539963"/>
              <a:gd name="connsiteY38" fmla="*/ 161573 h 290851"/>
              <a:gd name="connsiteX39" fmla="*/ 198416 w 539963"/>
              <a:gd name="connsiteY39" fmla="*/ 168029 h 290851"/>
              <a:gd name="connsiteX40" fmla="*/ 193270 w 539963"/>
              <a:gd name="connsiteY40" fmla="*/ 199433 h 290851"/>
              <a:gd name="connsiteX41" fmla="*/ 130681 w 539963"/>
              <a:gd name="connsiteY41" fmla="*/ 246641 h 290851"/>
              <a:gd name="connsiteX42" fmla="*/ 208925 w 539963"/>
              <a:gd name="connsiteY42" fmla="*/ 223202 h 290851"/>
              <a:gd name="connsiteX43" fmla="*/ 215469 w 539963"/>
              <a:gd name="connsiteY43" fmla="*/ 183231 h 290851"/>
              <a:gd name="connsiteX44" fmla="*/ 293727 w 539963"/>
              <a:gd name="connsiteY44" fmla="*/ 216230 h 290851"/>
              <a:gd name="connsiteX45" fmla="*/ 300017 w 539963"/>
              <a:gd name="connsiteY45" fmla="*/ 265189 h 290851"/>
              <a:gd name="connsiteX46" fmla="*/ 208925 w 539963"/>
              <a:gd name="connsiteY46" fmla="*/ 223202 h 290851"/>
              <a:gd name="connsiteX47" fmla="*/ 319255 w 539963"/>
              <a:gd name="connsiteY47" fmla="*/ 263545 h 290851"/>
              <a:gd name="connsiteX48" fmla="*/ 312883 w 539963"/>
              <a:gd name="connsiteY48" fmla="*/ 214013 h 290851"/>
              <a:gd name="connsiteX49" fmla="*/ 507428 w 539963"/>
              <a:gd name="connsiteY49" fmla="*/ 75938 h 290851"/>
              <a:gd name="connsiteX50" fmla="*/ 519076 w 539963"/>
              <a:gd name="connsiteY50" fmla="*/ 112864 h 2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9963" h="290851">
                <a:moveTo>
                  <a:pt x="539518" y="113560"/>
                </a:moveTo>
                <a:cubicBezTo>
                  <a:pt x="539518" y="113560"/>
                  <a:pt x="520791" y="55258"/>
                  <a:pt x="519917" y="54314"/>
                </a:cubicBezTo>
                <a:cubicBezTo>
                  <a:pt x="519031" y="52917"/>
                  <a:pt x="517580" y="52014"/>
                  <a:pt x="515996" y="51376"/>
                </a:cubicBezTo>
                <a:cubicBezTo>
                  <a:pt x="515996" y="51376"/>
                  <a:pt x="424810" y="17525"/>
                  <a:pt x="424810" y="17525"/>
                </a:cubicBezTo>
                <a:cubicBezTo>
                  <a:pt x="421919" y="16451"/>
                  <a:pt x="418661" y="16837"/>
                  <a:pt x="416090" y="18551"/>
                </a:cubicBezTo>
                <a:cubicBezTo>
                  <a:pt x="416090" y="18551"/>
                  <a:pt x="342009" y="68172"/>
                  <a:pt x="342009" y="68172"/>
                </a:cubicBezTo>
                <a:lnTo>
                  <a:pt x="333294" y="40552"/>
                </a:lnTo>
                <a:cubicBezTo>
                  <a:pt x="331970" y="37838"/>
                  <a:pt x="330106" y="35161"/>
                  <a:pt x="327011" y="34296"/>
                </a:cubicBezTo>
                <a:cubicBezTo>
                  <a:pt x="327011" y="34296"/>
                  <a:pt x="236241" y="599"/>
                  <a:pt x="236241" y="599"/>
                </a:cubicBezTo>
                <a:cubicBezTo>
                  <a:pt x="233359" y="-474"/>
                  <a:pt x="230102" y="-89"/>
                  <a:pt x="227522" y="1626"/>
                </a:cubicBezTo>
                <a:cubicBezTo>
                  <a:pt x="227522" y="1626"/>
                  <a:pt x="13999" y="144648"/>
                  <a:pt x="13999" y="144648"/>
                </a:cubicBezTo>
                <a:cubicBezTo>
                  <a:pt x="11937" y="146293"/>
                  <a:pt x="10290" y="148465"/>
                  <a:pt x="9856" y="151098"/>
                </a:cubicBezTo>
                <a:cubicBezTo>
                  <a:pt x="9856" y="151098"/>
                  <a:pt x="129" y="210397"/>
                  <a:pt x="129" y="210397"/>
                </a:cubicBezTo>
                <a:cubicBezTo>
                  <a:pt x="-577" y="214682"/>
                  <a:pt x="1664" y="218900"/>
                  <a:pt x="5600" y="220718"/>
                </a:cubicBezTo>
                <a:cubicBezTo>
                  <a:pt x="5600" y="220718"/>
                  <a:pt x="118843" y="272913"/>
                  <a:pt x="118843" y="272913"/>
                </a:cubicBezTo>
                <a:cubicBezTo>
                  <a:pt x="122104" y="274595"/>
                  <a:pt x="126008" y="274321"/>
                  <a:pt x="129018" y="272055"/>
                </a:cubicBezTo>
                <a:cubicBezTo>
                  <a:pt x="129018" y="272055"/>
                  <a:pt x="188752" y="227000"/>
                  <a:pt x="188752" y="227000"/>
                </a:cubicBezTo>
                <a:cubicBezTo>
                  <a:pt x="187899" y="231363"/>
                  <a:pt x="190130" y="235786"/>
                  <a:pt x="194179" y="237643"/>
                </a:cubicBezTo>
                <a:cubicBezTo>
                  <a:pt x="194179" y="237643"/>
                  <a:pt x="307766" y="289997"/>
                  <a:pt x="307766" y="289997"/>
                </a:cubicBezTo>
                <a:cubicBezTo>
                  <a:pt x="310989" y="291536"/>
                  <a:pt x="314756" y="290885"/>
                  <a:pt x="317615" y="288937"/>
                </a:cubicBezTo>
                <a:cubicBezTo>
                  <a:pt x="317615" y="288937"/>
                  <a:pt x="536128" y="124159"/>
                  <a:pt x="536128" y="124159"/>
                </a:cubicBezTo>
                <a:cubicBezTo>
                  <a:pt x="539386" y="121701"/>
                  <a:pt x="540743" y="117455"/>
                  <a:pt x="539518" y="113561"/>
                </a:cubicBezTo>
                <a:close/>
                <a:moveTo>
                  <a:pt x="422729" y="37322"/>
                </a:moveTo>
                <a:lnTo>
                  <a:pt x="492190" y="63106"/>
                </a:lnTo>
                <a:lnTo>
                  <a:pt x="301376" y="198530"/>
                </a:lnTo>
                <a:lnTo>
                  <a:pt x="228157" y="167651"/>
                </a:lnTo>
                <a:close/>
                <a:moveTo>
                  <a:pt x="234160" y="20396"/>
                </a:moveTo>
                <a:lnTo>
                  <a:pt x="303604" y="46175"/>
                </a:lnTo>
                <a:lnTo>
                  <a:pt x="112852" y="181624"/>
                </a:lnTo>
                <a:lnTo>
                  <a:pt x="39588" y="150725"/>
                </a:lnTo>
                <a:close/>
                <a:moveTo>
                  <a:pt x="20346" y="206278"/>
                </a:moveTo>
                <a:lnTo>
                  <a:pt x="26900" y="166306"/>
                </a:lnTo>
                <a:lnTo>
                  <a:pt x="105149" y="199304"/>
                </a:lnTo>
                <a:lnTo>
                  <a:pt x="111448" y="248265"/>
                </a:lnTo>
                <a:close/>
                <a:moveTo>
                  <a:pt x="130681" y="246641"/>
                </a:moveTo>
                <a:lnTo>
                  <a:pt x="124320" y="197136"/>
                </a:lnTo>
                <a:lnTo>
                  <a:pt x="318887" y="58979"/>
                </a:lnTo>
                <a:lnTo>
                  <a:pt x="325312" y="79357"/>
                </a:lnTo>
                <a:lnTo>
                  <a:pt x="202569" y="161573"/>
                </a:lnTo>
                <a:cubicBezTo>
                  <a:pt x="200502" y="163221"/>
                  <a:pt x="198862" y="165397"/>
                  <a:pt x="198416" y="168029"/>
                </a:cubicBezTo>
                <a:cubicBezTo>
                  <a:pt x="198416" y="168029"/>
                  <a:pt x="193270" y="199433"/>
                  <a:pt x="193270" y="199433"/>
                </a:cubicBezTo>
                <a:lnTo>
                  <a:pt x="130681" y="246641"/>
                </a:lnTo>
                <a:close/>
                <a:moveTo>
                  <a:pt x="208925" y="223202"/>
                </a:moveTo>
                <a:lnTo>
                  <a:pt x="215469" y="183231"/>
                </a:lnTo>
                <a:lnTo>
                  <a:pt x="293727" y="216230"/>
                </a:lnTo>
                <a:lnTo>
                  <a:pt x="300017" y="265189"/>
                </a:lnTo>
                <a:lnTo>
                  <a:pt x="208925" y="223202"/>
                </a:lnTo>
                <a:close/>
                <a:moveTo>
                  <a:pt x="319255" y="263545"/>
                </a:moveTo>
                <a:lnTo>
                  <a:pt x="312883" y="214013"/>
                </a:lnTo>
                <a:lnTo>
                  <a:pt x="507428" y="75938"/>
                </a:lnTo>
                <a:lnTo>
                  <a:pt x="519076" y="112864"/>
                </a:lnTo>
                <a:close/>
              </a:path>
            </a:pathLst>
          </a:cu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Tree>
    <p:extLst>
      <p:ext uri="{BB962C8B-B14F-4D97-AF65-F5344CB8AC3E}">
        <p14:creationId xmlns:p14="http://schemas.microsoft.com/office/powerpoint/2010/main" val="2293596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3A7295B-9E5C-5F58-100C-E7C423D9A774}"/>
              </a:ext>
            </a:extLst>
          </p:cNvPr>
          <p:cNvCxnSpPr>
            <a:cxnSpLocks/>
            <a:stCxn id="8" idx="2"/>
          </p:cNvCxnSpPr>
          <p:nvPr/>
        </p:nvCxnSpPr>
        <p:spPr>
          <a:xfrm>
            <a:off x="887907" y="3205660"/>
            <a:ext cx="10999293" cy="0"/>
          </a:xfrm>
          <a:prstGeom prst="line">
            <a:avLst/>
          </a:prstGeom>
          <a:ln w="1905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pic>
        <p:nvPicPr>
          <p:cNvPr id="36" name="Graphic 35" descr="Upward trend with solid fill">
            <a:extLst>
              <a:ext uri="{FF2B5EF4-FFF2-40B4-BE49-F238E27FC236}">
                <a16:creationId xmlns:a16="http://schemas.microsoft.com/office/drawing/2014/main" id="{A14C7C6B-CDC5-4A65-522B-419EF19A77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7744" y="2479492"/>
            <a:ext cx="541603" cy="541603"/>
          </a:xfrm>
          <a:prstGeom prst="rect">
            <a:avLst/>
          </a:prstGeom>
        </p:spPr>
      </p:pic>
      <p:sp>
        <p:nvSpPr>
          <p:cNvPr id="21" name="Oval 20">
            <a:extLst>
              <a:ext uri="{FF2B5EF4-FFF2-40B4-BE49-F238E27FC236}">
                <a16:creationId xmlns:a16="http://schemas.microsoft.com/office/drawing/2014/main" id="{EB4B7555-FA62-5B39-F69B-5B7CDF32DE04}"/>
              </a:ext>
            </a:extLst>
          </p:cNvPr>
          <p:cNvSpPr/>
          <p:nvPr/>
        </p:nvSpPr>
        <p:spPr>
          <a:xfrm flipH="1">
            <a:off x="6423423" y="3115660"/>
            <a:ext cx="180000" cy="180000"/>
          </a:xfrm>
          <a:prstGeom prst="ellipse">
            <a:avLst/>
          </a:prstGeom>
          <a:solidFill>
            <a:srgbClr val="CDA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en-MY"/>
          </a:p>
        </p:txBody>
      </p:sp>
      <p:pic>
        <p:nvPicPr>
          <p:cNvPr id="32" name="Graphic 31" descr="Meeting with solid fill">
            <a:extLst>
              <a:ext uri="{FF2B5EF4-FFF2-40B4-BE49-F238E27FC236}">
                <a16:creationId xmlns:a16="http://schemas.microsoft.com/office/drawing/2014/main" id="{2223E693-0768-6B24-423E-8CBC0F7CDC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73413" y="2489891"/>
            <a:ext cx="541603" cy="541603"/>
          </a:xfrm>
          <a:prstGeom prst="rect">
            <a:avLst/>
          </a:prstGeom>
        </p:spPr>
      </p:pic>
      <p:pic>
        <p:nvPicPr>
          <p:cNvPr id="30" name="Graphic 29">
            <a:extLst>
              <a:ext uri="{FF2B5EF4-FFF2-40B4-BE49-F238E27FC236}">
                <a16:creationId xmlns:a16="http://schemas.microsoft.com/office/drawing/2014/main" id="{708CA605-9081-5F5E-9FDC-0FA8F3C788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6003" y="2473261"/>
            <a:ext cx="566740" cy="566740"/>
          </a:xfrm>
          <a:prstGeom prst="rect">
            <a:avLst/>
          </a:prstGeom>
        </p:spPr>
      </p:pic>
      <p:sp>
        <p:nvSpPr>
          <p:cNvPr id="3" name="Subtitle 2">
            <a:extLst>
              <a:ext uri="{FF2B5EF4-FFF2-40B4-BE49-F238E27FC236}">
                <a16:creationId xmlns:a16="http://schemas.microsoft.com/office/drawing/2014/main" id="{90A5DFB0-7105-4A7D-A111-C6B7E63EA662}"/>
              </a:ext>
            </a:extLst>
          </p:cNvPr>
          <p:cNvSpPr>
            <a:spLocks noGrp="1"/>
          </p:cNvSpPr>
          <p:nvPr>
            <p:ph type="subTitle" idx="4294967295"/>
          </p:nvPr>
        </p:nvSpPr>
        <p:spPr>
          <a:xfrm>
            <a:off x="0" y="-519113"/>
            <a:ext cx="4754563" cy="436563"/>
          </a:xfrm>
          <a:prstGeom prst="rect">
            <a:avLst/>
          </a:prstGeo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i="0" u="none" strike="noStrike" kern="1200" cap="none" spc="600" normalizeH="0" baseline="0" noProof="0" dirty="0">
                <a:ln>
                  <a:noFill/>
                </a:ln>
                <a:solidFill>
                  <a:srgbClr val="0F2C4E"/>
                </a:solidFill>
                <a:effectLst/>
                <a:uLnTx/>
                <a:uFillTx/>
                <a:latin typeface="Open Sans" panose="020B0606030504020204" pitchFamily="34" charset="0"/>
                <a:ea typeface="Open Sans" panose="020B0606030504020204" pitchFamily="34" charset="0"/>
                <a:cs typeface="Open Sans" panose="020B0606030504020204" pitchFamily="34" charset="0"/>
              </a:rPr>
              <a:t>WHY EMPRESS ROYLATIES</a:t>
            </a:r>
          </a:p>
        </p:txBody>
      </p:sp>
      <p:sp>
        <p:nvSpPr>
          <p:cNvPr id="8" name="Oval 7">
            <a:extLst>
              <a:ext uri="{FF2B5EF4-FFF2-40B4-BE49-F238E27FC236}">
                <a16:creationId xmlns:a16="http://schemas.microsoft.com/office/drawing/2014/main" id="{349D5E63-610F-955D-7BA8-4E6DCBCF7167}"/>
              </a:ext>
            </a:extLst>
          </p:cNvPr>
          <p:cNvSpPr/>
          <p:nvPr/>
        </p:nvSpPr>
        <p:spPr>
          <a:xfrm flipH="1">
            <a:off x="707907" y="3115660"/>
            <a:ext cx="180000" cy="180000"/>
          </a:xfrm>
          <a:prstGeom prst="ellipse">
            <a:avLst/>
          </a:prstGeom>
          <a:solidFill>
            <a:srgbClr val="CDA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en-MY"/>
          </a:p>
        </p:txBody>
      </p:sp>
      <p:sp>
        <p:nvSpPr>
          <p:cNvPr id="15" name="Oval 14">
            <a:extLst>
              <a:ext uri="{FF2B5EF4-FFF2-40B4-BE49-F238E27FC236}">
                <a16:creationId xmlns:a16="http://schemas.microsoft.com/office/drawing/2014/main" id="{03389634-C18B-985F-E20A-0DA0F378C741}"/>
              </a:ext>
            </a:extLst>
          </p:cNvPr>
          <p:cNvSpPr/>
          <p:nvPr/>
        </p:nvSpPr>
        <p:spPr>
          <a:xfrm flipH="1">
            <a:off x="3564434" y="3115660"/>
            <a:ext cx="180000" cy="180000"/>
          </a:xfrm>
          <a:prstGeom prst="ellipse">
            <a:avLst/>
          </a:prstGeom>
          <a:solidFill>
            <a:srgbClr val="CDA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en-MY"/>
          </a:p>
        </p:txBody>
      </p:sp>
      <p:sp>
        <p:nvSpPr>
          <p:cNvPr id="26" name="Oval 25">
            <a:extLst>
              <a:ext uri="{FF2B5EF4-FFF2-40B4-BE49-F238E27FC236}">
                <a16:creationId xmlns:a16="http://schemas.microsoft.com/office/drawing/2014/main" id="{89AB50FF-5449-D6CD-CD40-C49DE8C3FE99}"/>
              </a:ext>
            </a:extLst>
          </p:cNvPr>
          <p:cNvSpPr/>
          <p:nvPr/>
        </p:nvSpPr>
        <p:spPr>
          <a:xfrm flipH="1">
            <a:off x="9297780" y="3115660"/>
            <a:ext cx="180000" cy="180000"/>
          </a:xfrm>
          <a:prstGeom prst="ellipse">
            <a:avLst/>
          </a:prstGeom>
          <a:solidFill>
            <a:srgbClr val="CDA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en-MY"/>
          </a:p>
        </p:txBody>
      </p:sp>
      <p:pic>
        <p:nvPicPr>
          <p:cNvPr id="13" name="Graphic 12" descr="Shield Tick with solid fill">
            <a:extLst>
              <a:ext uri="{FF2B5EF4-FFF2-40B4-BE49-F238E27FC236}">
                <a16:creationId xmlns:a16="http://schemas.microsoft.com/office/drawing/2014/main" id="{0748CA33-2DC1-03ED-B0AC-5AA993E6F4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53457" y="2477492"/>
            <a:ext cx="496277" cy="496277"/>
          </a:xfrm>
          <a:prstGeom prst="rect">
            <a:avLst/>
          </a:prstGeom>
        </p:spPr>
      </p:pic>
      <p:sp>
        <p:nvSpPr>
          <p:cNvPr id="34" name="TextBox 33">
            <a:extLst>
              <a:ext uri="{FF2B5EF4-FFF2-40B4-BE49-F238E27FC236}">
                <a16:creationId xmlns:a16="http://schemas.microsoft.com/office/drawing/2014/main" id="{2628F70C-2125-7DBF-5BA8-F3E7E62F9D26}"/>
              </a:ext>
            </a:extLst>
          </p:cNvPr>
          <p:cNvSpPr txBox="1"/>
          <p:nvPr/>
        </p:nvSpPr>
        <p:spPr>
          <a:xfrm>
            <a:off x="640569" y="3814681"/>
            <a:ext cx="2352013" cy="1771767"/>
          </a:xfrm>
          <a:prstGeom prst="rect">
            <a:avLst/>
          </a:prstGeom>
          <a:noFill/>
        </p:spPr>
        <p:txBody>
          <a:bodyPr wrap="square">
            <a:spAutoFit/>
          </a:bodyPr>
          <a:lstStyle/>
          <a:p>
            <a:pPr>
              <a:lnSpc>
                <a:spcPct val="80000"/>
              </a:lnSpc>
              <a:spcAft>
                <a:spcPts val="1000"/>
              </a:spcAft>
              <a:buClr>
                <a:srgbClr val="CAAB73"/>
              </a:buClr>
            </a:pPr>
            <a:r>
              <a:rPr lang="en-MY" b="1" dirty="0">
                <a:solidFill>
                  <a:srgbClr val="CDA869"/>
                </a:solidFill>
                <a:latin typeface="Hanken Grotesk ExtraBold" pitchFamily="2" charset="77"/>
                <a:ea typeface="Open Sans" panose="020B0606030504020204" pitchFamily="34" charset="0"/>
                <a:cs typeface="Open Sans" panose="020B0606030504020204" pitchFamily="34" charset="0"/>
              </a:rPr>
              <a:t>Capitalize on </a:t>
            </a:r>
            <a:br>
              <a:rPr lang="en-MY" b="1" dirty="0">
                <a:solidFill>
                  <a:srgbClr val="CDA869"/>
                </a:solidFill>
                <a:latin typeface="Hanken Grotesk ExtraBold" pitchFamily="2" charset="77"/>
                <a:ea typeface="Open Sans" panose="020B0606030504020204" pitchFamily="34" charset="0"/>
                <a:cs typeface="Open Sans" panose="020B0606030504020204" pitchFamily="34" charset="0"/>
              </a:rPr>
            </a:br>
            <a:r>
              <a:rPr lang="en-MY" b="1" dirty="0">
                <a:solidFill>
                  <a:srgbClr val="CDA869"/>
                </a:solidFill>
                <a:latin typeface="Hanken Grotesk ExtraBold" pitchFamily="2" charset="77"/>
                <a:ea typeface="Open Sans" panose="020B0606030504020204" pitchFamily="34" charset="0"/>
                <a:cs typeface="Open Sans" panose="020B0606030504020204" pitchFamily="34" charset="0"/>
              </a:rPr>
              <a:t>Market Opportunity</a:t>
            </a:r>
          </a:p>
          <a:p>
            <a:pPr>
              <a:spcAft>
                <a:spcPts val="1000"/>
              </a:spcAft>
            </a:pPr>
            <a:r>
              <a:rPr lang="en-US" sz="1200" dirty="0">
                <a:solidFill>
                  <a:schemeClr val="bg1"/>
                </a:solidFill>
                <a:latin typeface="Montserrat" pitchFamily="2" charset="77"/>
                <a:ea typeface="Open Sans" panose="020B0606030504020204" pitchFamily="34" charset="0"/>
                <a:cs typeface="Open Sans" panose="020B0606030504020204" pitchFamily="34" charset="0"/>
              </a:rPr>
              <a:t>We identified a significant gap in the market with a lack of competitors creating streaming solutions for mining companies needing capital</a:t>
            </a:r>
          </a:p>
        </p:txBody>
      </p:sp>
      <p:sp>
        <p:nvSpPr>
          <p:cNvPr id="16" name="TextBox 15">
            <a:extLst>
              <a:ext uri="{FF2B5EF4-FFF2-40B4-BE49-F238E27FC236}">
                <a16:creationId xmlns:a16="http://schemas.microsoft.com/office/drawing/2014/main" id="{894DE9C2-DCB1-B63E-E58D-2DDFA225C9BA}"/>
              </a:ext>
            </a:extLst>
          </p:cNvPr>
          <p:cNvSpPr txBox="1"/>
          <p:nvPr/>
        </p:nvSpPr>
        <p:spPr>
          <a:xfrm>
            <a:off x="3489064" y="3814681"/>
            <a:ext cx="2352013" cy="1956433"/>
          </a:xfrm>
          <a:prstGeom prst="rect">
            <a:avLst/>
          </a:prstGeom>
          <a:noFill/>
        </p:spPr>
        <p:txBody>
          <a:bodyPr wrap="square">
            <a:spAutoFit/>
          </a:bodyPr>
          <a:lstStyle/>
          <a:p>
            <a:pPr marR="0" lvl="0" indent="0" fontAlgn="auto">
              <a:lnSpc>
                <a:spcPct val="80000"/>
              </a:lnSpc>
              <a:spcBef>
                <a:spcPts val="0"/>
              </a:spcBef>
              <a:spcAft>
                <a:spcPts val="1000"/>
              </a:spcAft>
              <a:buClr>
                <a:srgbClr val="CAAB73"/>
              </a:buClr>
              <a:buSzTx/>
              <a:buFontTx/>
              <a:buNone/>
              <a:tabLst/>
              <a:defRPr/>
            </a:pPr>
            <a:r>
              <a:rPr lang="en-MY" b="1" dirty="0">
                <a:solidFill>
                  <a:srgbClr val="CDA869"/>
                </a:solidFill>
                <a:latin typeface="Hanken Grotesk ExtraBold" pitchFamily="2" charset="77"/>
                <a:ea typeface="Open Sans" panose="020B0606030504020204" pitchFamily="34" charset="0"/>
                <a:cs typeface="Open Sans" panose="020B0606030504020204" pitchFamily="34" charset="0"/>
              </a:rPr>
              <a:t>Financial Expertise </a:t>
            </a:r>
            <a:br>
              <a:rPr lang="en-MY" b="1" dirty="0">
                <a:solidFill>
                  <a:srgbClr val="CDA869"/>
                </a:solidFill>
                <a:latin typeface="Hanken Grotesk ExtraBold" pitchFamily="2" charset="77"/>
                <a:ea typeface="Open Sans" panose="020B0606030504020204" pitchFamily="34" charset="0"/>
                <a:cs typeface="Open Sans" panose="020B0606030504020204" pitchFamily="34" charset="0"/>
              </a:rPr>
            </a:br>
            <a:r>
              <a:rPr lang="en-MY" b="1" dirty="0">
                <a:solidFill>
                  <a:srgbClr val="CDA869"/>
                </a:solidFill>
                <a:latin typeface="Hanken Grotesk ExtraBold" pitchFamily="2" charset="77"/>
                <a:ea typeface="Open Sans" panose="020B0606030504020204" pitchFamily="34" charset="0"/>
                <a:cs typeface="Open Sans" panose="020B0606030504020204" pitchFamily="34" charset="0"/>
              </a:rPr>
              <a:t>&amp; Network</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dirty="0">
                <a:ln>
                  <a:noFill/>
                </a:ln>
                <a:solidFill>
                  <a:srgbClr val="F7F7F7"/>
                </a:solidFill>
                <a:effectLst/>
                <a:uLnTx/>
                <a:uFillTx/>
                <a:latin typeface="Montserrat" pitchFamily="2" charset="77"/>
                <a:ea typeface="Open Sans" panose="020B0606030504020204" pitchFamily="34" charset="0"/>
                <a:cs typeface="Open Sans" panose="020B0606030504020204" pitchFamily="34" charset="0"/>
              </a:rPr>
              <a:t>Driven by a team of mining finance experts, we employ sophisticated financial strategies backed by merchant banking principals to generate substantial returns</a:t>
            </a:r>
            <a:endParaRPr kumimoji="0" lang="en-CA" sz="1200" b="0" i="0" u="none" strike="noStrike" kern="1200" cap="none" spc="0" normalizeH="0" baseline="0" noProof="0" dirty="0">
              <a:ln>
                <a:noFill/>
              </a:ln>
              <a:solidFill>
                <a:srgbClr val="F7F7F7"/>
              </a:solidFill>
              <a:effectLst/>
              <a:uLnTx/>
              <a:uFillTx/>
              <a:latin typeface="Montserrat" pitchFamily="2" charset="77"/>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9E2F798E-9B03-6258-6CE6-19E91F7D52ED}"/>
              </a:ext>
            </a:extLst>
          </p:cNvPr>
          <p:cNvSpPr txBox="1"/>
          <p:nvPr/>
        </p:nvSpPr>
        <p:spPr>
          <a:xfrm>
            <a:off x="6337559" y="3814681"/>
            <a:ext cx="2352013" cy="2141099"/>
          </a:xfrm>
          <a:prstGeom prst="rect">
            <a:avLst/>
          </a:prstGeom>
          <a:noFill/>
        </p:spPr>
        <p:txBody>
          <a:bodyPr wrap="square">
            <a:spAutoFit/>
          </a:bodyPr>
          <a:lstStyle/>
          <a:p>
            <a:pPr marR="0" lvl="0" indent="0" fontAlgn="auto">
              <a:lnSpc>
                <a:spcPct val="80000"/>
              </a:lnSpc>
              <a:spcBef>
                <a:spcPts val="0"/>
              </a:spcBef>
              <a:spcAft>
                <a:spcPts val="1000"/>
              </a:spcAft>
              <a:buClr>
                <a:srgbClr val="CAAB73"/>
              </a:buClr>
              <a:buSzTx/>
              <a:buFontTx/>
              <a:buNone/>
              <a:tabLst/>
              <a:defRPr/>
            </a:pPr>
            <a:r>
              <a:rPr lang="en-US" b="1" dirty="0">
                <a:solidFill>
                  <a:srgbClr val="CDA869"/>
                </a:solidFill>
                <a:latin typeface="Hanken Grotesk ExtraBold" pitchFamily="2" charset="77"/>
                <a:ea typeface="Open Sans" panose="020B0606030504020204" pitchFamily="34" charset="0"/>
                <a:cs typeface="Open Sans" panose="020B0606030504020204" pitchFamily="34" charset="0"/>
              </a:rPr>
              <a:t>Tailored, Asset-Backed Investments </a:t>
            </a:r>
            <a:endParaRPr lang="en-CA" b="1" dirty="0">
              <a:solidFill>
                <a:srgbClr val="CDA869"/>
              </a:solidFill>
              <a:latin typeface="Hanken Grotesk ExtraBold"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1000"/>
              </a:spcAft>
              <a:buClr>
                <a:srgbClr val="CAAB73"/>
              </a:buClr>
              <a:buSzTx/>
              <a:buFontTx/>
              <a:buNone/>
              <a:tabLst/>
              <a:defRPr/>
            </a:pPr>
            <a:r>
              <a:rPr kumimoji="0" lang="en-CA" sz="1200" b="0" i="0" u="none" strike="noStrike" kern="1200" cap="none" spc="0" normalizeH="0" baseline="0" noProof="0" dirty="0">
                <a:ln>
                  <a:noFill/>
                </a:ln>
                <a:solidFill>
                  <a:srgbClr val="F7F7F7"/>
                </a:solidFill>
                <a:effectLst/>
                <a:uLnTx/>
                <a:uFillTx/>
                <a:latin typeface="Montserrat" pitchFamily="2" charset="77"/>
                <a:ea typeface="Open Sans" panose="020B0606030504020204" pitchFamily="34" charset="0"/>
                <a:cs typeface="Open Sans" panose="020B0606030504020204" pitchFamily="34" charset="0"/>
              </a:rPr>
              <a:t>We design highly customized, asset-secured agreements that yield substantial income directly from gold and silver by building strong, direct relationships with mining companies</a:t>
            </a:r>
          </a:p>
        </p:txBody>
      </p:sp>
      <p:sp>
        <p:nvSpPr>
          <p:cNvPr id="20" name="TextBox 19">
            <a:extLst>
              <a:ext uri="{FF2B5EF4-FFF2-40B4-BE49-F238E27FC236}">
                <a16:creationId xmlns:a16="http://schemas.microsoft.com/office/drawing/2014/main" id="{A02FD9F8-A46A-90E8-B7BE-AB8588D159A2}"/>
              </a:ext>
            </a:extLst>
          </p:cNvPr>
          <p:cNvSpPr txBox="1"/>
          <p:nvPr/>
        </p:nvSpPr>
        <p:spPr>
          <a:xfrm>
            <a:off x="9186053" y="3814681"/>
            <a:ext cx="2352013" cy="1587101"/>
          </a:xfrm>
          <a:prstGeom prst="rect">
            <a:avLst/>
          </a:prstGeom>
          <a:noFill/>
        </p:spPr>
        <p:txBody>
          <a:bodyPr wrap="square">
            <a:spAutoFit/>
          </a:bodyPr>
          <a:lstStyle/>
          <a:p>
            <a:pPr>
              <a:lnSpc>
                <a:spcPct val="80000"/>
              </a:lnSpc>
              <a:spcAft>
                <a:spcPts val="1000"/>
              </a:spcAft>
              <a:buClr>
                <a:srgbClr val="CAAB73"/>
              </a:buClr>
              <a:defRPr/>
            </a:pPr>
            <a:r>
              <a:rPr lang="en-US" b="1" dirty="0">
                <a:solidFill>
                  <a:srgbClr val="CDA869"/>
                </a:solidFill>
                <a:latin typeface="Hanken Grotesk ExtraBold" pitchFamily="2" charset="77"/>
                <a:ea typeface="Open Sans" panose="020B0606030504020204" pitchFamily="34" charset="0"/>
                <a:cs typeface="Open Sans" panose="020B0606030504020204" pitchFamily="34" charset="0"/>
              </a:rPr>
              <a:t>Long Term Perspective </a:t>
            </a:r>
            <a:endParaRPr lang="en-CA" b="1" dirty="0">
              <a:solidFill>
                <a:srgbClr val="CDA869"/>
              </a:solidFill>
              <a:latin typeface="Hanken Grotesk ExtraBold" pitchFamily="2" charset="77"/>
              <a:ea typeface="Open Sans" panose="020B0606030504020204" pitchFamily="34" charset="0"/>
              <a:cs typeface="Open Sans" panose="020B0606030504020204" pitchFamily="34" charset="0"/>
            </a:endParaRPr>
          </a:p>
          <a:p>
            <a:pPr>
              <a:spcAft>
                <a:spcPts val="1000"/>
              </a:spcAft>
              <a:buClr>
                <a:srgbClr val="CAAB73"/>
              </a:buClr>
              <a:defRPr/>
            </a:pPr>
            <a:r>
              <a:rPr lang="en-CA" sz="1200" dirty="0">
                <a:solidFill>
                  <a:srgbClr val="F7F7F7"/>
                </a:solidFill>
                <a:latin typeface="Montserrat" pitchFamily="2" charset="77"/>
                <a:ea typeface="Open Sans" panose="020B0606030504020204" pitchFamily="34" charset="0"/>
                <a:cs typeface="Open Sans" panose="020B0606030504020204" pitchFamily="34" charset="0"/>
              </a:rPr>
              <a:t>We employ a disciplined, patient approach to capital allocation, focused on sustainable, long-term value creation</a:t>
            </a:r>
            <a:endParaRPr lang="en-US" sz="1200" dirty="0">
              <a:solidFill>
                <a:srgbClr val="F7F7F7"/>
              </a:solidFill>
              <a:latin typeface="Montserrat" pitchFamily="2" charset="77"/>
              <a:ea typeface="Open Sans" panose="020B0606030504020204" pitchFamily="34" charset="0"/>
              <a:cs typeface="Open Sans" panose="020B0606030504020204" pitchFamily="34" charset="0"/>
            </a:endParaRPr>
          </a:p>
        </p:txBody>
      </p:sp>
      <p:sp>
        <p:nvSpPr>
          <p:cNvPr id="22" name="Title 1">
            <a:extLst>
              <a:ext uri="{FF2B5EF4-FFF2-40B4-BE49-F238E27FC236}">
                <a16:creationId xmlns:a16="http://schemas.microsoft.com/office/drawing/2014/main" id="{C08C99B5-7E24-9C70-7F52-5169B90FE652}"/>
              </a:ext>
            </a:extLst>
          </p:cNvPr>
          <p:cNvSpPr txBox="1">
            <a:spLocks/>
          </p:cNvSpPr>
          <p:nvPr/>
        </p:nvSpPr>
        <p:spPr>
          <a:xfrm>
            <a:off x="586812" y="1498338"/>
            <a:ext cx="10327799" cy="50231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chemeClr val="bg1"/>
                </a:solidFill>
                <a:latin typeface="Hanken Grotesk Black" pitchFamily="2" charset="77"/>
                <a:ea typeface="Hanken Grotesk Bold" pitchFamily="34" charset="-122"/>
                <a:cs typeface="Hanken Grotesk Bold" pitchFamily="34" charset="-120"/>
              </a:rPr>
              <a:t>Our Investment Thesis</a:t>
            </a:r>
          </a:p>
        </p:txBody>
      </p:sp>
      <p:sp>
        <p:nvSpPr>
          <p:cNvPr id="25" name="Subtitle 2">
            <a:extLst>
              <a:ext uri="{FF2B5EF4-FFF2-40B4-BE49-F238E27FC236}">
                <a16:creationId xmlns:a16="http://schemas.microsoft.com/office/drawing/2014/main" id="{9B9CBCA6-0C86-CD6B-7A7A-4260CDB1057B}"/>
              </a:ext>
            </a:extLst>
          </p:cNvPr>
          <p:cNvSpPr txBox="1">
            <a:spLocks/>
          </p:cNvSpPr>
          <p:nvPr/>
        </p:nvSpPr>
        <p:spPr>
          <a:xfrm>
            <a:off x="613491" y="1271552"/>
            <a:ext cx="3387248" cy="216982"/>
          </a:xfrm>
          <a:prstGeom prst="rect">
            <a:avLst/>
          </a:prstGeom>
        </p:spPr>
        <p:txBody>
          <a:bodyPr wrap="square">
            <a:spAutoFit/>
          </a:bodyPr>
          <a:lstStyle>
            <a:defPPr>
              <a:defRPr lang="en-US"/>
            </a:defPPr>
            <a:lvl1pPr indent="0">
              <a:lnSpc>
                <a:spcPct val="90000"/>
              </a:lnSpc>
              <a:spcBef>
                <a:spcPts val="1000"/>
              </a:spcBef>
              <a:buFont typeface="Arial" panose="020B0604020202020204" pitchFamily="34" charset="0"/>
              <a:buNone/>
              <a:defRPr sz="900" cap="all" spc="600">
                <a:solidFill>
                  <a:srgbClr val="6F6F6F"/>
                </a:solidFill>
                <a:latin typeface="Montserrat Medium" pitchFamily="2" charset="77"/>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solidFill>
                  <a:schemeClr val="bg1"/>
                </a:solidFill>
              </a:rPr>
              <a:t>WHY EMPRESS ROYALTY</a:t>
            </a:r>
          </a:p>
        </p:txBody>
      </p:sp>
      <p:pic>
        <p:nvPicPr>
          <p:cNvPr id="2" name="Graphic 1">
            <a:extLst>
              <a:ext uri="{FF2B5EF4-FFF2-40B4-BE49-F238E27FC236}">
                <a16:creationId xmlns:a16="http://schemas.microsoft.com/office/drawing/2014/main" id="{A1B5C9FD-3B61-1B50-3783-D0852A1B91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39143" y="-3043730"/>
            <a:ext cx="3159702" cy="2205534"/>
          </a:xfrm>
          <a:prstGeom prst="rect">
            <a:avLst/>
          </a:prstGeom>
        </p:spPr>
      </p:pic>
      <p:sp>
        <p:nvSpPr>
          <p:cNvPr id="5" name="TextBox 4">
            <a:extLst>
              <a:ext uri="{FF2B5EF4-FFF2-40B4-BE49-F238E27FC236}">
                <a16:creationId xmlns:a16="http://schemas.microsoft.com/office/drawing/2014/main" id="{D2533B71-0159-74DE-8BCD-2B6CB224BD8C}"/>
              </a:ext>
            </a:extLst>
          </p:cNvPr>
          <p:cNvSpPr txBox="1"/>
          <p:nvPr/>
        </p:nvSpPr>
        <p:spPr>
          <a:xfrm>
            <a:off x="1428077" y="-960779"/>
            <a:ext cx="2553508" cy="735586"/>
          </a:xfrm>
          <a:prstGeom prst="rect">
            <a:avLst/>
          </a:prstGeom>
          <a:noFill/>
        </p:spPr>
        <p:txBody>
          <a:bodyPr wrap="square">
            <a:spAutoFit/>
          </a:bodyPr>
          <a:lstStyle/>
          <a:p>
            <a:pPr>
              <a:lnSpc>
                <a:spcPct val="114000"/>
              </a:lnSpc>
              <a:spcBef>
                <a:spcPts val="600"/>
              </a:spcBef>
            </a:pPr>
            <a:r>
              <a:rPr lang="en-US" sz="2000" b="1" dirty="0">
                <a:solidFill>
                  <a:srgbClr val="CDA869"/>
                </a:solidFill>
                <a:latin typeface="Hanken Grotesk ExtraBold" pitchFamily="2" charset="77"/>
              </a:rPr>
              <a:t>Option 2</a:t>
            </a:r>
          </a:p>
          <a:p>
            <a:pPr>
              <a:spcBef>
                <a:spcPts val="600"/>
              </a:spcBef>
            </a:pPr>
            <a:r>
              <a:rPr lang="en-US" sz="1400" dirty="0">
                <a:solidFill>
                  <a:schemeClr val="bg1"/>
                </a:solidFill>
                <a:latin typeface="Montserrat" pitchFamily="2" charset="77"/>
              </a:rPr>
              <a:t>Body text</a:t>
            </a:r>
          </a:p>
        </p:txBody>
      </p:sp>
      <p:pic>
        <p:nvPicPr>
          <p:cNvPr id="6" name="Graphic 5">
            <a:extLst>
              <a:ext uri="{FF2B5EF4-FFF2-40B4-BE49-F238E27FC236}">
                <a16:creationId xmlns:a16="http://schemas.microsoft.com/office/drawing/2014/main" id="{35C319E9-D104-9BAC-D9CF-39F15A00EE9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1023" y="-1018734"/>
            <a:ext cx="617101" cy="617101"/>
          </a:xfrm>
          <a:prstGeom prst="rect">
            <a:avLst/>
          </a:prstGeom>
        </p:spPr>
      </p:pic>
      <p:sp>
        <p:nvSpPr>
          <p:cNvPr id="7" name="Rectangle 6">
            <a:extLst>
              <a:ext uri="{FF2B5EF4-FFF2-40B4-BE49-F238E27FC236}">
                <a16:creationId xmlns:a16="http://schemas.microsoft.com/office/drawing/2014/main" id="{3D02B317-2BA0-CED2-713C-2DABEE3FD900}"/>
              </a:ext>
            </a:extLst>
          </p:cNvPr>
          <p:cNvSpPr/>
          <p:nvPr/>
        </p:nvSpPr>
        <p:spPr>
          <a:xfrm>
            <a:off x="0" y="-846028"/>
            <a:ext cx="502361" cy="485147"/>
          </a:xfrm>
          <a:prstGeom prst="rect">
            <a:avLst/>
          </a:prstGeom>
          <a:solidFill>
            <a:srgbClr val="CDA969"/>
          </a:solidFill>
          <a:ln w="9525"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22B95C9-25B0-95EC-3BB5-81C6B8BC5914}"/>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8651" y="-2892817"/>
            <a:ext cx="3740291" cy="1805657"/>
          </a:xfrm>
          <a:prstGeom prst="rect">
            <a:avLst/>
          </a:prstGeom>
        </p:spPr>
      </p:pic>
      <p:sp>
        <p:nvSpPr>
          <p:cNvPr id="18" name="TextBox 17">
            <a:extLst>
              <a:ext uri="{FF2B5EF4-FFF2-40B4-BE49-F238E27FC236}">
                <a16:creationId xmlns:a16="http://schemas.microsoft.com/office/drawing/2014/main" id="{8EE88153-5CA0-322E-4B54-05901B644818}"/>
              </a:ext>
            </a:extLst>
          </p:cNvPr>
          <p:cNvSpPr txBox="1"/>
          <p:nvPr/>
        </p:nvSpPr>
        <p:spPr>
          <a:xfrm>
            <a:off x="81121" y="-2739305"/>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16365E"/>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pic>
        <p:nvPicPr>
          <p:cNvPr id="19" name="Graphic 18">
            <a:extLst>
              <a:ext uri="{FF2B5EF4-FFF2-40B4-BE49-F238E27FC236}">
                <a16:creationId xmlns:a16="http://schemas.microsoft.com/office/drawing/2014/main" id="{4FA8987A-CF5C-8AEE-B6F0-D2CC6F0D956E}"/>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3835246" y="-2892817"/>
            <a:ext cx="3740291" cy="1805657"/>
          </a:xfrm>
          <a:prstGeom prst="rect">
            <a:avLst/>
          </a:prstGeom>
        </p:spPr>
      </p:pic>
      <p:sp>
        <p:nvSpPr>
          <p:cNvPr id="23" name="TextBox 22">
            <a:extLst>
              <a:ext uri="{FF2B5EF4-FFF2-40B4-BE49-F238E27FC236}">
                <a16:creationId xmlns:a16="http://schemas.microsoft.com/office/drawing/2014/main" id="{274034B2-FD68-47D6-C456-96CE92477BFB}"/>
              </a:ext>
            </a:extLst>
          </p:cNvPr>
          <p:cNvSpPr txBox="1"/>
          <p:nvPr/>
        </p:nvSpPr>
        <p:spPr>
          <a:xfrm>
            <a:off x="4086687" y="-2739305"/>
            <a:ext cx="2852108" cy="1166473"/>
          </a:xfrm>
          <a:prstGeom prst="rect">
            <a:avLst/>
          </a:prstGeom>
          <a:noFill/>
        </p:spPr>
        <p:txBody>
          <a:bodyPr wrap="square">
            <a:spAutoFit/>
          </a:bodyPr>
          <a:lstStyle/>
          <a:p>
            <a:pPr>
              <a:lnSpc>
                <a:spcPct val="114000"/>
              </a:lnSpc>
              <a:spcBef>
                <a:spcPts val="600"/>
              </a:spcBef>
              <a:spcAft>
                <a:spcPts val="600"/>
              </a:spcAft>
              <a:buClr>
                <a:srgbClr val="CAAB73"/>
              </a:buClr>
            </a:pPr>
            <a:r>
              <a:rPr lang="en-MY" sz="2000" b="1" dirty="0">
                <a:solidFill>
                  <a:srgbClr val="CDA969"/>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sp>
        <p:nvSpPr>
          <p:cNvPr id="24" name="TextBox 23">
            <a:extLst>
              <a:ext uri="{FF2B5EF4-FFF2-40B4-BE49-F238E27FC236}">
                <a16:creationId xmlns:a16="http://schemas.microsoft.com/office/drawing/2014/main" id="{61B7F66F-5BF4-EFA1-5F32-FEBD78433698}"/>
              </a:ext>
            </a:extLst>
          </p:cNvPr>
          <p:cNvSpPr txBox="1"/>
          <p:nvPr/>
        </p:nvSpPr>
        <p:spPr>
          <a:xfrm>
            <a:off x="8019955" y="-2482452"/>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CDA969"/>
                </a:solidFill>
                <a:latin typeface="Hanken Grotesk ExtraBold" pitchFamily="2" charset="77"/>
              </a:rPr>
              <a:t>100% Gold &amp; Silver</a:t>
            </a:r>
          </a:p>
          <a:p>
            <a:pPr>
              <a:spcAft>
                <a:spcPts val="600"/>
              </a:spcAft>
            </a:pPr>
            <a:r>
              <a:rPr lang="en-US" sz="1400" dirty="0">
                <a:solidFill>
                  <a:schemeClr val="bg1"/>
                </a:solidFill>
                <a:latin typeface="Montserrat" pitchFamily="2" charset="77"/>
              </a:rPr>
              <a:t>Pure gold &amp; silver revenue from royalties and streaming investments</a:t>
            </a:r>
          </a:p>
        </p:txBody>
      </p:sp>
      <p:grpSp>
        <p:nvGrpSpPr>
          <p:cNvPr id="31" name="Group 30">
            <a:extLst>
              <a:ext uri="{FF2B5EF4-FFF2-40B4-BE49-F238E27FC236}">
                <a16:creationId xmlns:a16="http://schemas.microsoft.com/office/drawing/2014/main" id="{2FACF416-5EE4-E487-9BF4-48E54DDDDAE5}"/>
              </a:ext>
            </a:extLst>
          </p:cNvPr>
          <p:cNvGrpSpPr/>
          <p:nvPr/>
        </p:nvGrpSpPr>
        <p:grpSpPr>
          <a:xfrm>
            <a:off x="13155810" y="-4273700"/>
            <a:ext cx="3986165" cy="735586"/>
            <a:chOff x="4186377" y="-4273700"/>
            <a:chExt cx="3986165" cy="735586"/>
          </a:xfrm>
        </p:grpSpPr>
        <p:sp>
          <p:nvSpPr>
            <p:cNvPr id="27" name="Rectangle 26">
              <a:extLst>
                <a:ext uri="{FF2B5EF4-FFF2-40B4-BE49-F238E27FC236}">
                  <a16:creationId xmlns:a16="http://schemas.microsoft.com/office/drawing/2014/main" id="{7325975F-D737-FEDD-28B3-B0DA4BE04114}"/>
                </a:ext>
              </a:extLst>
            </p:cNvPr>
            <p:cNvSpPr/>
            <p:nvPr/>
          </p:nvSpPr>
          <p:spPr>
            <a:xfrm>
              <a:off x="4186377" y="-4186224"/>
              <a:ext cx="565079" cy="565079"/>
            </a:xfrm>
            <a:prstGeom prst="rect">
              <a:avLst/>
            </a:pr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648"/>
            </a:p>
          </p:txBody>
        </p:sp>
        <p:sp>
          <p:nvSpPr>
            <p:cNvPr id="28" name="TextBox 27">
              <a:extLst>
                <a:ext uri="{FF2B5EF4-FFF2-40B4-BE49-F238E27FC236}">
                  <a16:creationId xmlns:a16="http://schemas.microsoft.com/office/drawing/2014/main" id="{DE47FB54-F375-74CE-17D2-2B8C1B5DAE1B}"/>
                </a:ext>
              </a:extLst>
            </p:cNvPr>
            <p:cNvSpPr txBox="1"/>
            <p:nvPr/>
          </p:nvSpPr>
          <p:spPr>
            <a:xfrm>
              <a:off x="5619034" y="-4273700"/>
              <a:ext cx="2553508" cy="735586"/>
            </a:xfrm>
            <a:prstGeom prst="rect">
              <a:avLst/>
            </a:prstGeom>
            <a:noFill/>
          </p:spPr>
          <p:txBody>
            <a:bodyPr wrap="square">
              <a:spAutoFit/>
            </a:bodyPr>
            <a:lstStyle/>
            <a:p>
              <a:pPr>
                <a:lnSpc>
                  <a:spcPct val="114000"/>
                </a:lnSpc>
                <a:spcBef>
                  <a:spcPts val="600"/>
                </a:spcBef>
              </a:pPr>
              <a:r>
                <a:rPr lang="en-US" sz="2000" b="1" dirty="0">
                  <a:gradFill>
                    <a:gsLst>
                      <a:gs pos="50000">
                        <a:srgbClr val="F2DC84"/>
                      </a:gs>
                      <a:gs pos="0">
                        <a:srgbClr val="D0AE61"/>
                      </a:gs>
                      <a:gs pos="100000">
                        <a:srgbClr val="B58934"/>
                      </a:gs>
                    </a:gsLst>
                    <a:lin ang="2700000" scaled="1"/>
                  </a:gradFill>
                  <a:latin typeface="Hanken Grotesk ExtraBold" pitchFamily="2" charset="77"/>
                </a:rPr>
                <a:t>Option 6</a:t>
              </a:r>
            </a:p>
            <a:p>
              <a:pPr>
                <a:spcBef>
                  <a:spcPts val="600"/>
                </a:spcBef>
              </a:pPr>
              <a:r>
                <a:rPr lang="en-US" sz="1400" dirty="0">
                  <a:solidFill>
                    <a:schemeClr val="bg1"/>
                  </a:solidFill>
                  <a:latin typeface="Montserrat" pitchFamily="2" charset="77"/>
                </a:rPr>
                <a:t>Body text</a:t>
              </a:r>
            </a:p>
          </p:txBody>
        </p:sp>
        <p:sp>
          <p:nvSpPr>
            <p:cNvPr id="29" name="Graphic 15">
              <a:extLst>
                <a:ext uri="{FF2B5EF4-FFF2-40B4-BE49-F238E27FC236}">
                  <a16:creationId xmlns:a16="http://schemas.microsoft.com/office/drawing/2014/main" id="{EEDE1492-5750-546C-08E7-849191E8B18F}"/>
                </a:ext>
              </a:extLst>
            </p:cNvPr>
            <p:cNvSpPr/>
            <p:nvPr/>
          </p:nvSpPr>
          <p:spPr>
            <a:xfrm>
              <a:off x="4970551" y="-4096887"/>
              <a:ext cx="539963" cy="290851"/>
            </a:xfrm>
            <a:custGeom>
              <a:avLst/>
              <a:gdLst>
                <a:gd name="connsiteX0" fmla="*/ 539518 w 539963"/>
                <a:gd name="connsiteY0" fmla="*/ 113560 h 290851"/>
                <a:gd name="connsiteX1" fmla="*/ 519917 w 539963"/>
                <a:gd name="connsiteY1" fmla="*/ 54314 h 290851"/>
                <a:gd name="connsiteX2" fmla="*/ 515996 w 539963"/>
                <a:gd name="connsiteY2" fmla="*/ 51376 h 290851"/>
                <a:gd name="connsiteX3" fmla="*/ 424810 w 539963"/>
                <a:gd name="connsiteY3" fmla="*/ 17525 h 290851"/>
                <a:gd name="connsiteX4" fmla="*/ 416090 w 539963"/>
                <a:gd name="connsiteY4" fmla="*/ 18551 h 290851"/>
                <a:gd name="connsiteX5" fmla="*/ 342009 w 539963"/>
                <a:gd name="connsiteY5" fmla="*/ 68172 h 290851"/>
                <a:gd name="connsiteX6" fmla="*/ 333294 w 539963"/>
                <a:gd name="connsiteY6" fmla="*/ 40552 h 290851"/>
                <a:gd name="connsiteX7" fmla="*/ 327011 w 539963"/>
                <a:gd name="connsiteY7" fmla="*/ 34296 h 290851"/>
                <a:gd name="connsiteX8" fmla="*/ 236241 w 539963"/>
                <a:gd name="connsiteY8" fmla="*/ 599 h 290851"/>
                <a:gd name="connsiteX9" fmla="*/ 227522 w 539963"/>
                <a:gd name="connsiteY9" fmla="*/ 1626 h 290851"/>
                <a:gd name="connsiteX10" fmla="*/ 13999 w 539963"/>
                <a:gd name="connsiteY10" fmla="*/ 144648 h 290851"/>
                <a:gd name="connsiteX11" fmla="*/ 9856 w 539963"/>
                <a:gd name="connsiteY11" fmla="*/ 151098 h 290851"/>
                <a:gd name="connsiteX12" fmla="*/ 129 w 539963"/>
                <a:gd name="connsiteY12" fmla="*/ 210397 h 290851"/>
                <a:gd name="connsiteX13" fmla="*/ 5600 w 539963"/>
                <a:gd name="connsiteY13" fmla="*/ 220718 h 290851"/>
                <a:gd name="connsiteX14" fmla="*/ 118843 w 539963"/>
                <a:gd name="connsiteY14" fmla="*/ 272913 h 290851"/>
                <a:gd name="connsiteX15" fmla="*/ 129018 w 539963"/>
                <a:gd name="connsiteY15" fmla="*/ 272055 h 290851"/>
                <a:gd name="connsiteX16" fmla="*/ 188752 w 539963"/>
                <a:gd name="connsiteY16" fmla="*/ 227000 h 290851"/>
                <a:gd name="connsiteX17" fmla="*/ 194179 w 539963"/>
                <a:gd name="connsiteY17" fmla="*/ 237643 h 290851"/>
                <a:gd name="connsiteX18" fmla="*/ 307766 w 539963"/>
                <a:gd name="connsiteY18" fmla="*/ 289997 h 290851"/>
                <a:gd name="connsiteX19" fmla="*/ 317615 w 539963"/>
                <a:gd name="connsiteY19" fmla="*/ 288937 h 290851"/>
                <a:gd name="connsiteX20" fmla="*/ 536128 w 539963"/>
                <a:gd name="connsiteY20" fmla="*/ 124159 h 290851"/>
                <a:gd name="connsiteX21" fmla="*/ 539518 w 539963"/>
                <a:gd name="connsiteY21" fmla="*/ 113561 h 290851"/>
                <a:gd name="connsiteX22" fmla="*/ 422729 w 539963"/>
                <a:gd name="connsiteY22" fmla="*/ 37322 h 290851"/>
                <a:gd name="connsiteX23" fmla="*/ 492190 w 539963"/>
                <a:gd name="connsiteY23" fmla="*/ 63106 h 290851"/>
                <a:gd name="connsiteX24" fmla="*/ 301376 w 539963"/>
                <a:gd name="connsiteY24" fmla="*/ 198530 h 290851"/>
                <a:gd name="connsiteX25" fmla="*/ 228157 w 539963"/>
                <a:gd name="connsiteY25" fmla="*/ 167651 h 290851"/>
                <a:gd name="connsiteX26" fmla="*/ 234160 w 539963"/>
                <a:gd name="connsiteY26" fmla="*/ 20396 h 290851"/>
                <a:gd name="connsiteX27" fmla="*/ 303604 w 539963"/>
                <a:gd name="connsiteY27" fmla="*/ 46175 h 290851"/>
                <a:gd name="connsiteX28" fmla="*/ 112852 w 539963"/>
                <a:gd name="connsiteY28" fmla="*/ 181624 h 290851"/>
                <a:gd name="connsiteX29" fmla="*/ 39588 w 539963"/>
                <a:gd name="connsiteY29" fmla="*/ 150725 h 290851"/>
                <a:gd name="connsiteX30" fmla="*/ 20346 w 539963"/>
                <a:gd name="connsiteY30" fmla="*/ 206278 h 290851"/>
                <a:gd name="connsiteX31" fmla="*/ 26900 w 539963"/>
                <a:gd name="connsiteY31" fmla="*/ 166306 h 290851"/>
                <a:gd name="connsiteX32" fmla="*/ 105149 w 539963"/>
                <a:gd name="connsiteY32" fmla="*/ 199304 h 290851"/>
                <a:gd name="connsiteX33" fmla="*/ 111448 w 539963"/>
                <a:gd name="connsiteY33" fmla="*/ 248265 h 290851"/>
                <a:gd name="connsiteX34" fmla="*/ 130681 w 539963"/>
                <a:gd name="connsiteY34" fmla="*/ 246641 h 290851"/>
                <a:gd name="connsiteX35" fmla="*/ 124320 w 539963"/>
                <a:gd name="connsiteY35" fmla="*/ 197136 h 290851"/>
                <a:gd name="connsiteX36" fmla="*/ 318887 w 539963"/>
                <a:gd name="connsiteY36" fmla="*/ 58979 h 290851"/>
                <a:gd name="connsiteX37" fmla="*/ 325312 w 539963"/>
                <a:gd name="connsiteY37" fmla="*/ 79357 h 290851"/>
                <a:gd name="connsiteX38" fmla="*/ 202569 w 539963"/>
                <a:gd name="connsiteY38" fmla="*/ 161573 h 290851"/>
                <a:gd name="connsiteX39" fmla="*/ 198416 w 539963"/>
                <a:gd name="connsiteY39" fmla="*/ 168029 h 290851"/>
                <a:gd name="connsiteX40" fmla="*/ 193270 w 539963"/>
                <a:gd name="connsiteY40" fmla="*/ 199433 h 290851"/>
                <a:gd name="connsiteX41" fmla="*/ 130681 w 539963"/>
                <a:gd name="connsiteY41" fmla="*/ 246641 h 290851"/>
                <a:gd name="connsiteX42" fmla="*/ 208925 w 539963"/>
                <a:gd name="connsiteY42" fmla="*/ 223202 h 290851"/>
                <a:gd name="connsiteX43" fmla="*/ 215469 w 539963"/>
                <a:gd name="connsiteY43" fmla="*/ 183231 h 290851"/>
                <a:gd name="connsiteX44" fmla="*/ 293727 w 539963"/>
                <a:gd name="connsiteY44" fmla="*/ 216230 h 290851"/>
                <a:gd name="connsiteX45" fmla="*/ 300017 w 539963"/>
                <a:gd name="connsiteY45" fmla="*/ 265189 h 290851"/>
                <a:gd name="connsiteX46" fmla="*/ 208925 w 539963"/>
                <a:gd name="connsiteY46" fmla="*/ 223202 h 290851"/>
                <a:gd name="connsiteX47" fmla="*/ 319255 w 539963"/>
                <a:gd name="connsiteY47" fmla="*/ 263545 h 290851"/>
                <a:gd name="connsiteX48" fmla="*/ 312883 w 539963"/>
                <a:gd name="connsiteY48" fmla="*/ 214013 h 290851"/>
                <a:gd name="connsiteX49" fmla="*/ 507428 w 539963"/>
                <a:gd name="connsiteY49" fmla="*/ 75938 h 290851"/>
                <a:gd name="connsiteX50" fmla="*/ 519076 w 539963"/>
                <a:gd name="connsiteY50" fmla="*/ 112864 h 2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9963" h="290851">
                  <a:moveTo>
                    <a:pt x="539518" y="113560"/>
                  </a:moveTo>
                  <a:cubicBezTo>
                    <a:pt x="539518" y="113560"/>
                    <a:pt x="520791" y="55258"/>
                    <a:pt x="519917" y="54314"/>
                  </a:cubicBezTo>
                  <a:cubicBezTo>
                    <a:pt x="519031" y="52917"/>
                    <a:pt x="517580" y="52014"/>
                    <a:pt x="515996" y="51376"/>
                  </a:cubicBezTo>
                  <a:cubicBezTo>
                    <a:pt x="515996" y="51376"/>
                    <a:pt x="424810" y="17525"/>
                    <a:pt x="424810" y="17525"/>
                  </a:cubicBezTo>
                  <a:cubicBezTo>
                    <a:pt x="421919" y="16451"/>
                    <a:pt x="418661" y="16837"/>
                    <a:pt x="416090" y="18551"/>
                  </a:cubicBezTo>
                  <a:cubicBezTo>
                    <a:pt x="416090" y="18551"/>
                    <a:pt x="342009" y="68172"/>
                    <a:pt x="342009" y="68172"/>
                  </a:cubicBezTo>
                  <a:lnTo>
                    <a:pt x="333294" y="40552"/>
                  </a:lnTo>
                  <a:cubicBezTo>
                    <a:pt x="331970" y="37838"/>
                    <a:pt x="330106" y="35161"/>
                    <a:pt x="327011" y="34296"/>
                  </a:cubicBezTo>
                  <a:cubicBezTo>
                    <a:pt x="327011" y="34296"/>
                    <a:pt x="236241" y="599"/>
                    <a:pt x="236241" y="599"/>
                  </a:cubicBezTo>
                  <a:cubicBezTo>
                    <a:pt x="233359" y="-474"/>
                    <a:pt x="230102" y="-89"/>
                    <a:pt x="227522" y="1626"/>
                  </a:cubicBezTo>
                  <a:cubicBezTo>
                    <a:pt x="227522" y="1626"/>
                    <a:pt x="13999" y="144648"/>
                    <a:pt x="13999" y="144648"/>
                  </a:cubicBezTo>
                  <a:cubicBezTo>
                    <a:pt x="11937" y="146293"/>
                    <a:pt x="10290" y="148465"/>
                    <a:pt x="9856" y="151098"/>
                  </a:cubicBezTo>
                  <a:cubicBezTo>
                    <a:pt x="9856" y="151098"/>
                    <a:pt x="129" y="210397"/>
                    <a:pt x="129" y="210397"/>
                  </a:cubicBezTo>
                  <a:cubicBezTo>
                    <a:pt x="-577" y="214682"/>
                    <a:pt x="1664" y="218900"/>
                    <a:pt x="5600" y="220718"/>
                  </a:cubicBezTo>
                  <a:cubicBezTo>
                    <a:pt x="5600" y="220718"/>
                    <a:pt x="118843" y="272913"/>
                    <a:pt x="118843" y="272913"/>
                  </a:cubicBezTo>
                  <a:cubicBezTo>
                    <a:pt x="122104" y="274595"/>
                    <a:pt x="126008" y="274321"/>
                    <a:pt x="129018" y="272055"/>
                  </a:cubicBezTo>
                  <a:cubicBezTo>
                    <a:pt x="129018" y="272055"/>
                    <a:pt x="188752" y="227000"/>
                    <a:pt x="188752" y="227000"/>
                  </a:cubicBezTo>
                  <a:cubicBezTo>
                    <a:pt x="187899" y="231363"/>
                    <a:pt x="190130" y="235786"/>
                    <a:pt x="194179" y="237643"/>
                  </a:cubicBezTo>
                  <a:cubicBezTo>
                    <a:pt x="194179" y="237643"/>
                    <a:pt x="307766" y="289997"/>
                    <a:pt x="307766" y="289997"/>
                  </a:cubicBezTo>
                  <a:cubicBezTo>
                    <a:pt x="310989" y="291536"/>
                    <a:pt x="314756" y="290885"/>
                    <a:pt x="317615" y="288937"/>
                  </a:cubicBezTo>
                  <a:cubicBezTo>
                    <a:pt x="317615" y="288937"/>
                    <a:pt x="536128" y="124159"/>
                    <a:pt x="536128" y="124159"/>
                  </a:cubicBezTo>
                  <a:cubicBezTo>
                    <a:pt x="539386" y="121701"/>
                    <a:pt x="540743" y="117455"/>
                    <a:pt x="539518" y="113561"/>
                  </a:cubicBezTo>
                  <a:close/>
                  <a:moveTo>
                    <a:pt x="422729" y="37322"/>
                  </a:moveTo>
                  <a:lnTo>
                    <a:pt x="492190" y="63106"/>
                  </a:lnTo>
                  <a:lnTo>
                    <a:pt x="301376" y="198530"/>
                  </a:lnTo>
                  <a:lnTo>
                    <a:pt x="228157" y="167651"/>
                  </a:lnTo>
                  <a:close/>
                  <a:moveTo>
                    <a:pt x="234160" y="20396"/>
                  </a:moveTo>
                  <a:lnTo>
                    <a:pt x="303604" y="46175"/>
                  </a:lnTo>
                  <a:lnTo>
                    <a:pt x="112852" y="181624"/>
                  </a:lnTo>
                  <a:lnTo>
                    <a:pt x="39588" y="150725"/>
                  </a:lnTo>
                  <a:close/>
                  <a:moveTo>
                    <a:pt x="20346" y="206278"/>
                  </a:moveTo>
                  <a:lnTo>
                    <a:pt x="26900" y="166306"/>
                  </a:lnTo>
                  <a:lnTo>
                    <a:pt x="105149" y="199304"/>
                  </a:lnTo>
                  <a:lnTo>
                    <a:pt x="111448" y="248265"/>
                  </a:lnTo>
                  <a:close/>
                  <a:moveTo>
                    <a:pt x="130681" y="246641"/>
                  </a:moveTo>
                  <a:lnTo>
                    <a:pt x="124320" y="197136"/>
                  </a:lnTo>
                  <a:lnTo>
                    <a:pt x="318887" y="58979"/>
                  </a:lnTo>
                  <a:lnTo>
                    <a:pt x="325312" y="79357"/>
                  </a:lnTo>
                  <a:lnTo>
                    <a:pt x="202569" y="161573"/>
                  </a:lnTo>
                  <a:cubicBezTo>
                    <a:pt x="200502" y="163221"/>
                    <a:pt x="198862" y="165397"/>
                    <a:pt x="198416" y="168029"/>
                  </a:cubicBezTo>
                  <a:cubicBezTo>
                    <a:pt x="198416" y="168029"/>
                    <a:pt x="193270" y="199433"/>
                    <a:pt x="193270" y="199433"/>
                  </a:cubicBezTo>
                  <a:lnTo>
                    <a:pt x="130681" y="246641"/>
                  </a:lnTo>
                  <a:close/>
                  <a:moveTo>
                    <a:pt x="208925" y="223202"/>
                  </a:moveTo>
                  <a:lnTo>
                    <a:pt x="215469" y="183231"/>
                  </a:lnTo>
                  <a:lnTo>
                    <a:pt x="293727" y="216230"/>
                  </a:lnTo>
                  <a:lnTo>
                    <a:pt x="300017" y="265189"/>
                  </a:lnTo>
                  <a:lnTo>
                    <a:pt x="208925" y="223202"/>
                  </a:lnTo>
                  <a:close/>
                  <a:moveTo>
                    <a:pt x="319255" y="263545"/>
                  </a:moveTo>
                  <a:lnTo>
                    <a:pt x="312883" y="214013"/>
                  </a:lnTo>
                  <a:lnTo>
                    <a:pt x="507428" y="75938"/>
                  </a:lnTo>
                  <a:lnTo>
                    <a:pt x="519076" y="112864"/>
                  </a:lnTo>
                  <a:close/>
                </a:path>
              </a:pathLst>
            </a:cu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 dirty="0"/>
            </a:p>
          </p:txBody>
        </p:sp>
      </p:grpSp>
    </p:spTree>
    <p:extLst>
      <p:ext uri="{BB962C8B-B14F-4D97-AF65-F5344CB8AC3E}">
        <p14:creationId xmlns:p14="http://schemas.microsoft.com/office/powerpoint/2010/main" val="609762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321641A-32AE-1933-EB95-9F624BBC0807}"/>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a:stretch/>
        </p:blipFill>
        <p:spPr bwMode="auto">
          <a:xfrm>
            <a:off x="469622" y="2131063"/>
            <a:ext cx="2716478" cy="24750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A76A48E-ECC6-A538-6155-49D991930182}"/>
              </a:ext>
            </a:extLst>
          </p:cNvPr>
          <p:cNvSpPr txBox="1"/>
          <p:nvPr/>
        </p:nvSpPr>
        <p:spPr>
          <a:xfrm>
            <a:off x="3712973" y="4932998"/>
            <a:ext cx="8009405" cy="1384995"/>
          </a:xfrm>
          <a:prstGeom prst="rect">
            <a:avLst/>
          </a:prstGeom>
          <a:noFill/>
        </p:spPr>
        <p:txBody>
          <a:bodyPr wrap="square">
            <a:spAutoFit/>
          </a:bodyPr>
          <a:lstStyle/>
          <a:p>
            <a:r>
              <a:rPr lang="en-CA" sz="1400" dirty="0">
                <a:solidFill>
                  <a:srgbClr val="707070"/>
                </a:solidFill>
                <a:latin typeface="Montserrat" pitchFamily="2" charset="77"/>
              </a:rPr>
              <a:t>Empress has formed a strategic partnership with Endeavour Financial, both as its Investment Manager and a significant shareholder.  Leveraging Endeavour Financial’s global team of seasoned professionals—including investment bankers, geologists, mining engineers, cash flow analysts, and financial experts – Empress is equipped to effectively source, assess, and execute high-value investment opportunities in the precious metals sector.</a:t>
            </a:r>
          </a:p>
        </p:txBody>
      </p:sp>
      <p:sp>
        <p:nvSpPr>
          <p:cNvPr id="9" name="TextBox 8">
            <a:extLst>
              <a:ext uri="{FF2B5EF4-FFF2-40B4-BE49-F238E27FC236}">
                <a16:creationId xmlns:a16="http://schemas.microsoft.com/office/drawing/2014/main" id="{514C5FE7-6054-C58F-075A-635488B04913}"/>
              </a:ext>
            </a:extLst>
          </p:cNvPr>
          <p:cNvSpPr txBox="1"/>
          <p:nvPr/>
        </p:nvSpPr>
        <p:spPr>
          <a:xfrm>
            <a:off x="3636773" y="1940915"/>
            <a:ext cx="7366000" cy="371640"/>
          </a:xfrm>
          <a:prstGeom prst="rect">
            <a:avLst/>
          </a:prstGeom>
          <a:noFill/>
        </p:spPr>
        <p:txBody>
          <a:bodyPr wrap="square" rtlCol="0">
            <a:spAutoFit/>
          </a:bodyPr>
          <a:lstStyle/>
          <a:p>
            <a:pPr marR="0" lvl="0" fontAlgn="auto">
              <a:lnSpc>
                <a:spcPct val="90000"/>
              </a:lnSpc>
              <a:spcBef>
                <a:spcPts val="1000"/>
              </a:spcBef>
              <a:spcAft>
                <a:spcPts val="0"/>
              </a:spcAft>
              <a:buClrTx/>
              <a:buSzTx/>
              <a:tabLst/>
              <a:defRPr/>
            </a:pPr>
            <a:r>
              <a:rPr lang="en-US" sz="2000" b="1" dirty="0">
                <a:solidFill>
                  <a:srgbClr val="15365E"/>
                </a:solidFill>
                <a:latin typeface="Hanken Grotesk ExtraBold" pitchFamily="2" charset="77"/>
                <a:ea typeface="Open Sans" panose="020B0606030504020204" pitchFamily="34" charset="0"/>
                <a:cs typeface="Open Sans" panose="020B0606030504020204" pitchFamily="34" charset="0"/>
              </a:rPr>
              <a:t>Endeavour Financial Corporation</a:t>
            </a:r>
          </a:p>
        </p:txBody>
      </p:sp>
      <p:sp>
        <p:nvSpPr>
          <p:cNvPr id="21" name="TextBox 20">
            <a:extLst>
              <a:ext uri="{FF2B5EF4-FFF2-40B4-BE49-F238E27FC236}">
                <a16:creationId xmlns:a16="http://schemas.microsoft.com/office/drawing/2014/main" id="{ACF96123-8FEE-144D-5015-0499D5432F06}"/>
              </a:ext>
            </a:extLst>
          </p:cNvPr>
          <p:cNvSpPr txBox="1"/>
          <p:nvPr/>
        </p:nvSpPr>
        <p:spPr>
          <a:xfrm>
            <a:off x="3762091" y="2629365"/>
            <a:ext cx="2471057" cy="639149"/>
          </a:xfrm>
          <a:prstGeom prst="rect">
            <a:avLst/>
          </a:prstGeom>
          <a:noFill/>
        </p:spPr>
        <p:txBody>
          <a:bodyPr wrap="square">
            <a:spAutoFit/>
          </a:bodyPr>
          <a:lstStyle/>
          <a:p>
            <a:pPr algn="ctr">
              <a:lnSpc>
                <a:spcPct val="114000"/>
              </a:lnSpc>
            </a:pPr>
            <a:r>
              <a:rPr lang="en-MY" sz="2000" b="1" kern="1200" dirty="0">
                <a:solidFill>
                  <a:srgbClr val="CDA869"/>
                </a:solidFill>
                <a:latin typeface="Hanken Grotesk ExtraBold" pitchFamily="2" charset="77"/>
                <a:ea typeface="+mn-ea"/>
                <a:cs typeface="+mn-cs"/>
              </a:rPr>
              <a:t>30+ Years</a:t>
            </a:r>
          </a:p>
          <a:p>
            <a:pPr algn="ctr">
              <a:lnSpc>
                <a:spcPct val="114000"/>
              </a:lnSpc>
            </a:pPr>
            <a:r>
              <a:rPr lang="en-MY" sz="1200" dirty="0">
                <a:solidFill>
                  <a:schemeClr val="bg1"/>
                </a:solidFill>
                <a:latin typeface="Montserrat" pitchFamily="2" charset="77"/>
                <a:ea typeface="Open Sans" panose="020B0606030504020204" pitchFamily="34" charset="0"/>
                <a:cs typeface="Open Sans" panose="020B0606030504020204" pitchFamily="34" charset="0"/>
              </a:rPr>
              <a:t>Established in 1988</a:t>
            </a:r>
          </a:p>
        </p:txBody>
      </p:sp>
      <p:sp>
        <p:nvSpPr>
          <p:cNvPr id="22" name="TextBox 21">
            <a:extLst>
              <a:ext uri="{FF2B5EF4-FFF2-40B4-BE49-F238E27FC236}">
                <a16:creationId xmlns:a16="http://schemas.microsoft.com/office/drawing/2014/main" id="{F8531B6F-5899-032C-7F9F-A76D38715F75}"/>
              </a:ext>
            </a:extLst>
          </p:cNvPr>
          <p:cNvSpPr txBox="1"/>
          <p:nvPr/>
        </p:nvSpPr>
        <p:spPr>
          <a:xfrm>
            <a:off x="3762091" y="3707051"/>
            <a:ext cx="2471057" cy="639149"/>
          </a:xfrm>
          <a:prstGeom prst="rect">
            <a:avLst/>
          </a:prstGeom>
          <a:noFill/>
        </p:spPr>
        <p:txBody>
          <a:bodyPr wrap="square">
            <a:spAutoFit/>
          </a:bodyPr>
          <a:lstStyle/>
          <a:p>
            <a:pPr algn="ctr">
              <a:lnSpc>
                <a:spcPct val="114000"/>
              </a:lnSpc>
            </a:pPr>
            <a:r>
              <a:rPr lang="en-MY" sz="2000" b="1" dirty="0">
                <a:solidFill>
                  <a:srgbClr val="CDA869"/>
                </a:solidFill>
                <a:latin typeface="Hanken Grotesk ExtraBold" pitchFamily="2" charset="77"/>
              </a:rPr>
              <a:t>20+</a:t>
            </a:r>
          </a:p>
          <a:p>
            <a:pPr algn="ctr">
              <a:lnSpc>
                <a:spcPct val="114000"/>
              </a:lnSpc>
            </a:pPr>
            <a:r>
              <a:rPr lang="en-MY" sz="1200" dirty="0">
                <a:solidFill>
                  <a:schemeClr val="bg1"/>
                </a:solidFill>
                <a:latin typeface="Montserrat" pitchFamily="2" charset="77"/>
                <a:ea typeface="Open Sans" panose="020B0606030504020204" pitchFamily="34" charset="0"/>
                <a:cs typeface="Open Sans" panose="020B0606030504020204" pitchFamily="34" charset="0"/>
              </a:rPr>
              <a:t>International Awards</a:t>
            </a:r>
          </a:p>
        </p:txBody>
      </p:sp>
      <p:sp>
        <p:nvSpPr>
          <p:cNvPr id="23" name="TextBox 22">
            <a:extLst>
              <a:ext uri="{FF2B5EF4-FFF2-40B4-BE49-F238E27FC236}">
                <a16:creationId xmlns:a16="http://schemas.microsoft.com/office/drawing/2014/main" id="{51BBB2A4-9689-3B8E-5762-36EBC6005266}"/>
              </a:ext>
            </a:extLst>
          </p:cNvPr>
          <p:cNvSpPr txBox="1"/>
          <p:nvPr/>
        </p:nvSpPr>
        <p:spPr>
          <a:xfrm>
            <a:off x="6439977" y="2629365"/>
            <a:ext cx="2471057" cy="639149"/>
          </a:xfrm>
          <a:prstGeom prst="rect">
            <a:avLst/>
          </a:prstGeom>
          <a:noFill/>
        </p:spPr>
        <p:txBody>
          <a:bodyPr wrap="square">
            <a:spAutoFit/>
          </a:bodyPr>
          <a:lstStyle/>
          <a:p>
            <a:pPr algn="ctr">
              <a:lnSpc>
                <a:spcPct val="114000"/>
              </a:lnSpc>
            </a:pPr>
            <a:r>
              <a:rPr lang="en-MY" sz="2000" b="1" dirty="0">
                <a:solidFill>
                  <a:srgbClr val="CDA869"/>
                </a:solidFill>
                <a:latin typeface="Hanken Grotesk ExtraBold" pitchFamily="2" charset="77"/>
              </a:rPr>
              <a:t>US$900M</a:t>
            </a:r>
          </a:p>
          <a:p>
            <a:pPr algn="ctr">
              <a:lnSpc>
                <a:spcPct val="114000"/>
              </a:lnSpc>
            </a:pPr>
            <a:r>
              <a:rPr lang="en-MY" sz="1200" dirty="0">
                <a:solidFill>
                  <a:schemeClr val="bg1"/>
                </a:solidFill>
                <a:latin typeface="Montserrat" pitchFamily="2" charset="77"/>
                <a:ea typeface="Open Sans" panose="020B0606030504020204" pitchFamily="34" charset="0"/>
                <a:cs typeface="Open Sans" panose="020B0606030504020204" pitchFamily="34" charset="0"/>
              </a:rPr>
              <a:t>Royalty &amp; Stream Finance</a:t>
            </a:r>
          </a:p>
        </p:txBody>
      </p:sp>
      <p:sp>
        <p:nvSpPr>
          <p:cNvPr id="24" name="TextBox 23">
            <a:extLst>
              <a:ext uri="{FF2B5EF4-FFF2-40B4-BE49-F238E27FC236}">
                <a16:creationId xmlns:a16="http://schemas.microsoft.com/office/drawing/2014/main" id="{D8FFB7F3-E4AF-972B-61B3-C14B84BF5E5C}"/>
              </a:ext>
            </a:extLst>
          </p:cNvPr>
          <p:cNvSpPr txBox="1"/>
          <p:nvPr/>
        </p:nvSpPr>
        <p:spPr>
          <a:xfrm>
            <a:off x="6439977" y="3707051"/>
            <a:ext cx="2471057" cy="639149"/>
          </a:xfrm>
          <a:prstGeom prst="rect">
            <a:avLst/>
          </a:prstGeom>
          <a:noFill/>
        </p:spPr>
        <p:txBody>
          <a:bodyPr wrap="square">
            <a:spAutoFit/>
          </a:bodyPr>
          <a:lstStyle/>
          <a:p>
            <a:pPr algn="ctr">
              <a:lnSpc>
                <a:spcPct val="114000"/>
              </a:lnSpc>
            </a:pPr>
            <a:r>
              <a:rPr lang="en-MY" sz="2000" b="1" dirty="0">
                <a:solidFill>
                  <a:srgbClr val="CDA869"/>
                </a:solidFill>
                <a:latin typeface="Hanken Grotesk ExtraBold" pitchFamily="2" charset="77"/>
              </a:rPr>
              <a:t>US$28B</a:t>
            </a:r>
          </a:p>
          <a:p>
            <a:pPr algn="ctr">
              <a:lnSpc>
                <a:spcPct val="114000"/>
              </a:lnSpc>
            </a:pPr>
            <a:r>
              <a:rPr lang="en-MY" sz="1200" dirty="0">
                <a:solidFill>
                  <a:schemeClr val="bg1"/>
                </a:solidFill>
                <a:latin typeface="Montserrat" pitchFamily="2" charset="77"/>
                <a:ea typeface="Open Sans" panose="020B0606030504020204" pitchFamily="34" charset="0"/>
                <a:cs typeface="Open Sans" panose="020B0606030504020204" pitchFamily="34" charset="0"/>
              </a:rPr>
              <a:t>Mergers &amp; Acquisitions</a:t>
            </a:r>
          </a:p>
        </p:txBody>
      </p:sp>
      <p:sp>
        <p:nvSpPr>
          <p:cNvPr id="25" name="TextBox 24">
            <a:extLst>
              <a:ext uri="{FF2B5EF4-FFF2-40B4-BE49-F238E27FC236}">
                <a16:creationId xmlns:a16="http://schemas.microsoft.com/office/drawing/2014/main" id="{2066384C-EDDE-B07D-66E9-636E460C611A}"/>
              </a:ext>
            </a:extLst>
          </p:cNvPr>
          <p:cNvSpPr txBox="1"/>
          <p:nvPr/>
        </p:nvSpPr>
        <p:spPr>
          <a:xfrm>
            <a:off x="9117863" y="2629365"/>
            <a:ext cx="2471057" cy="639149"/>
          </a:xfrm>
          <a:prstGeom prst="rect">
            <a:avLst/>
          </a:prstGeom>
          <a:noFill/>
        </p:spPr>
        <p:txBody>
          <a:bodyPr wrap="square">
            <a:spAutoFit/>
          </a:bodyPr>
          <a:lstStyle/>
          <a:p>
            <a:pPr algn="ctr">
              <a:lnSpc>
                <a:spcPct val="114000"/>
              </a:lnSpc>
            </a:pPr>
            <a:r>
              <a:rPr lang="en-MY" sz="2000" b="1" dirty="0">
                <a:solidFill>
                  <a:srgbClr val="CDA869"/>
                </a:solidFill>
                <a:latin typeface="Hanken Grotesk ExtraBold" pitchFamily="2" charset="77"/>
              </a:rPr>
              <a:t>US$1.3B</a:t>
            </a:r>
          </a:p>
          <a:p>
            <a:pPr algn="ctr">
              <a:lnSpc>
                <a:spcPct val="114000"/>
              </a:lnSpc>
            </a:pPr>
            <a:r>
              <a:rPr lang="en-MY" sz="1200" dirty="0">
                <a:solidFill>
                  <a:schemeClr val="bg1"/>
                </a:solidFill>
                <a:latin typeface="Montserrat" pitchFamily="2" charset="77"/>
                <a:ea typeface="Open Sans" panose="020B0606030504020204" pitchFamily="34" charset="0"/>
                <a:cs typeface="Open Sans" panose="020B0606030504020204" pitchFamily="34" charset="0"/>
              </a:rPr>
              <a:t>JV &amp; Strategic  Investments</a:t>
            </a:r>
          </a:p>
        </p:txBody>
      </p:sp>
      <p:sp>
        <p:nvSpPr>
          <p:cNvPr id="26" name="TextBox 25">
            <a:extLst>
              <a:ext uri="{FF2B5EF4-FFF2-40B4-BE49-F238E27FC236}">
                <a16:creationId xmlns:a16="http://schemas.microsoft.com/office/drawing/2014/main" id="{E1D96FB9-CFAE-EC5D-BB55-62F2B7CE24D5}"/>
              </a:ext>
            </a:extLst>
          </p:cNvPr>
          <p:cNvSpPr txBox="1"/>
          <p:nvPr/>
        </p:nvSpPr>
        <p:spPr>
          <a:xfrm>
            <a:off x="9117863" y="3707051"/>
            <a:ext cx="2471057" cy="639149"/>
          </a:xfrm>
          <a:prstGeom prst="rect">
            <a:avLst/>
          </a:prstGeom>
          <a:noFill/>
        </p:spPr>
        <p:txBody>
          <a:bodyPr wrap="square">
            <a:spAutoFit/>
          </a:bodyPr>
          <a:lstStyle/>
          <a:p>
            <a:pPr algn="ctr">
              <a:lnSpc>
                <a:spcPct val="114000"/>
              </a:lnSpc>
            </a:pPr>
            <a:r>
              <a:rPr lang="en-MY" sz="2000" b="1" dirty="0">
                <a:solidFill>
                  <a:srgbClr val="CDA869"/>
                </a:solidFill>
                <a:latin typeface="Hanken Grotesk ExtraBold" pitchFamily="2" charset="77"/>
              </a:rPr>
              <a:t>US$8B</a:t>
            </a:r>
          </a:p>
          <a:p>
            <a:pPr algn="ctr">
              <a:lnSpc>
                <a:spcPct val="114000"/>
              </a:lnSpc>
            </a:pPr>
            <a:r>
              <a:rPr lang="en-MY" sz="1200" dirty="0">
                <a:solidFill>
                  <a:schemeClr val="bg1"/>
                </a:solidFill>
                <a:latin typeface="Montserrat" pitchFamily="2" charset="77"/>
                <a:ea typeface="Open Sans" panose="020B0606030504020204" pitchFamily="34" charset="0"/>
                <a:cs typeface="Open Sans" panose="020B0606030504020204" pitchFamily="34" charset="0"/>
              </a:rPr>
              <a:t>Debt Finance</a:t>
            </a:r>
          </a:p>
        </p:txBody>
      </p:sp>
      <p:sp>
        <p:nvSpPr>
          <p:cNvPr id="4" name="Title 1">
            <a:extLst>
              <a:ext uri="{FF2B5EF4-FFF2-40B4-BE49-F238E27FC236}">
                <a16:creationId xmlns:a16="http://schemas.microsoft.com/office/drawing/2014/main" id="{F98E0D80-2B0E-49E9-351D-423D507D154F}"/>
              </a:ext>
            </a:extLst>
          </p:cNvPr>
          <p:cNvSpPr txBox="1">
            <a:spLocks/>
          </p:cNvSpPr>
          <p:nvPr/>
        </p:nvSpPr>
        <p:spPr>
          <a:xfrm>
            <a:off x="187801" y="1056548"/>
            <a:ext cx="10327799" cy="50231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200" b="1" dirty="0">
                <a:solidFill>
                  <a:srgbClr val="16365E"/>
                </a:solidFill>
                <a:latin typeface="Hanken Grotesk Black" pitchFamily="2" charset="77"/>
                <a:ea typeface="Hanken Grotesk Bold" pitchFamily="34" charset="-122"/>
                <a:cs typeface="Hanken Grotesk Bold" pitchFamily="34" charset="-120"/>
              </a:rPr>
              <a:t>Harnessing Top-tier Resources &amp; Expertise</a:t>
            </a:r>
          </a:p>
        </p:txBody>
      </p:sp>
      <p:sp>
        <p:nvSpPr>
          <p:cNvPr id="7" name="Subtitle 2">
            <a:extLst>
              <a:ext uri="{FF2B5EF4-FFF2-40B4-BE49-F238E27FC236}">
                <a16:creationId xmlns:a16="http://schemas.microsoft.com/office/drawing/2014/main" id="{DAD7AC6A-DD21-4609-0DCC-29D160060CD6}"/>
              </a:ext>
            </a:extLst>
          </p:cNvPr>
          <p:cNvSpPr txBox="1">
            <a:spLocks/>
          </p:cNvSpPr>
          <p:nvPr/>
        </p:nvSpPr>
        <p:spPr>
          <a:xfrm>
            <a:off x="214480" y="829762"/>
            <a:ext cx="3387248" cy="216982"/>
          </a:xfrm>
          <a:prstGeom prst="rect">
            <a:avLst/>
          </a:prstGeom>
        </p:spPr>
        <p:txBody>
          <a:bodyPr wrap="square">
            <a:spAutoFit/>
          </a:bodyPr>
          <a:lstStyle>
            <a:defPPr>
              <a:defRPr lang="en-US"/>
            </a:defPPr>
            <a:lvl1pPr indent="0">
              <a:lnSpc>
                <a:spcPct val="90000"/>
              </a:lnSpc>
              <a:spcBef>
                <a:spcPts val="1000"/>
              </a:spcBef>
              <a:buFont typeface="Arial" panose="020B0604020202020204" pitchFamily="34" charset="0"/>
              <a:buNone/>
              <a:defRPr sz="900" cap="all" spc="600">
                <a:solidFill>
                  <a:srgbClr val="6F6F6F"/>
                </a:solidFill>
                <a:latin typeface="Montserrat Medium" pitchFamily="2" charset="77"/>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INVESTMENT MANAGER</a:t>
            </a:r>
          </a:p>
        </p:txBody>
      </p:sp>
      <p:sp>
        <p:nvSpPr>
          <p:cNvPr id="12" name="Subtitle 2">
            <a:extLst>
              <a:ext uri="{FF2B5EF4-FFF2-40B4-BE49-F238E27FC236}">
                <a16:creationId xmlns:a16="http://schemas.microsoft.com/office/drawing/2014/main" id="{D8ABE0FD-E110-8F77-4E3E-4627BDB4384A}"/>
              </a:ext>
            </a:extLst>
          </p:cNvPr>
          <p:cNvSpPr txBox="1">
            <a:spLocks/>
          </p:cNvSpPr>
          <p:nvPr/>
        </p:nvSpPr>
        <p:spPr>
          <a:xfrm>
            <a:off x="0" y="-519113"/>
            <a:ext cx="4754563" cy="436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600" spc="600">
                <a:solidFill>
                  <a:srgbClr val="0F2C4E"/>
                </a:solidFill>
                <a:latin typeface="Open Sans" panose="020B0606030504020204" pitchFamily="34" charset="0"/>
                <a:ea typeface="Open Sans" panose="020B0606030504020204" pitchFamily="34" charset="0"/>
                <a:cs typeface="Open Sans" panose="020B0606030504020204" pitchFamily="34" charset="0"/>
              </a:rPr>
              <a:t>WHY EMPRESS ROYLATIES</a:t>
            </a:r>
            <a:endParaRPr lang="en-US" sz="1600" spc="600" dirty="0">
              <a:solidFill>
                <a:srgbClr val="0F2C4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a:extLst>
              <a:ext uri="{FF2B5EF4-FFF2-40B4-BE49-F238E27FC236}">
                <a16:creationId xmlns:a16="http://schemas.microsoft.com/office/drawing/2014/main" id="{F1BBE206-B01D-F0EC-2C9E-66524C05EB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39143" y="-3346391"/>
            <a:ext cx="3159702" cy="2205534"/>
          </a:xfrm>
          <a:prstGeom prst="rect">
            <a:avLst/>
          </a:prstGeom>
        </p:spPr>
      </p:pic>
      <p:sp>
        <p:nvSpPr>
          <p:cNvPr id="3" name="TextBox 2">
            <a:extLst>
              <a:ext uri="{FF2B5EF4-FFF2-40B4-BE49-F238E27FC236}">
                <a16:creationId xmlns:a16="http://schemas.microsoft.com/office/drawing/2014/main" id="{1CC9158D-405D-252E-BAA8-976B025DF8B4}"/>
              </a:ext>
            </a:extLst>
          </p:cNvPr>
          <p:cNvSpPr txBox="1"/>
          <p:nvPr/>
        </p:nvSpPr>
        <p:spPr>
          <a:xfrm>
            <a:off x="1428077" y="-960779"/>
            <a:ext cx="2553508" cy="735586"/>
          </a:xfrm>
          <a:prstGeom prst="rect">
            <a:avLst/>
          </a:prstGeom>
          <a:noFill/>
        </p:spPr>
        <p:txBody>
          <a:bodyPr wrap="square">
            <a:spAutoFit/>
          </a:bodyPr>
          <a:lstStyle/>
          <a:p>
            <a:pPr>
              <a:lnSpc>
                <a:spcPct val="114000"/>
              </a:lnSpc>
              <a:spcBef>
                <a:spcPts val="600"/>
              </a:spcBef>
            </a:pPr>
            <a:r>
              <a:rPr lang="en-US" sz="2000" b="1" dirty="0">
                <a:solidFill>
                  <a:srgbClr val="CDA869"/>
                </a:solidFill>
                <a:latin typeface="Hanken Grotesk ExtraBold" pitchFamily="2" charset="77"/>
              </a:rPr>
              <a:t>Option 2</a:t>
            </a:r>
          </a:p>
          <a:p>
            <a:pPr>
              <a:spcBef>
                <a:spcPts val="600"/>
              </a:spcBef>
            </a:pPr>
            <a:r>
              <a:rPr lang="en-US" sz="1400" dirty="0">
                <a:solidFill>
                  <a:schemeClr val="bg1"/>
                </a:solidFill>
                <a:latin typeface="Montserrat" pitchFamily="2" charset="77"/>
              </a:rPr>
              <a:t>Body text</a:t>
            </a:r>
          </a:p>
        </p:txBody>
      </p:sp>
      <p:pic>
        <p:nvPicPr>
          <p:cNvPr id="8" name="Graphic 7">
            <a:extLst>
              <a:ext uri="{FF2B5EF4-FFF2-40B4-BE49-F238E27FC236}">
                <a16:creationId xmlns:a16="http://schemas.microsoft.com/office/drawing/2014/main" id="{4971BDB7-EEB4-00CC-2001-E86C2373A7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1023" y="-1018734"/>
            <a:ext cx="617101" cy="617101"/>
          </a:xfrm>
          <a:prstGeom prst="rect">
            <a:avLst/>
          </a:prstGeom>
        </p:spPr>
      </p:pic>
      <p:sp>
        <p:nvSpPr>
          <p:cNvPr id="10" name="Rectangle 9">
            <a:extLst>
              <a:ext uri="{FF2B5EF4-FFF2-40B4-BE49-F238E27FC236}">
                <a16:creationId xmlns:a16="http://schemas.microsoft.com/office/drawing/2014/main" id="{5BE81B52-3410-36AF-6C7C-4E59F2F786C5}"/>
              </a:ext>
            </a:extLst>
          </p:cNvPr>
          <p:cNvSpPr/>
          <p:nvPr/>
        </p:nvSpPr>
        <p:spPr>
          <a:xfrm>
            <a:off x="0" y="-846028"/>
            <a:ext cx="502361" cy="485147"/>
          </a:xfrm>
          <a:prstGeom prst="rect">
            <a:avLst/>
          </a:prstGeom>
          <a:solidFill>
            <a:srgbClr val="CDA969"/>
          </a:solidFill>
          <a:ln w="9525"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01F236D0-4FE9-8674-E54C-7EAB6252961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8651" y="-3195478"/>
            <a:ext cx="3740291" cy="1805657"/>
          </a:xfrm>
          <a:prstGeom prst="rect">
            <a:avLst/>
          </a:prstGeom>
        </p:spPr>
      </p:pic>
      <p:sp>
        <p:nvSpPr>
          <p:cNvPr id="17" name="TextBox 16">
            <a:extLst>
              <a:ext uri="{FF2B5EF4-FFF2-40B4-BE49-F238E27FC236}">
                <a16:creationId xmlns:a16="http://schemas.microsoft.com/office/drawing/2014/main" id="{7101CC27-49B9-B298-C952-62064FDA0F12}"/>
              </a:ext>
            </a:extLst>
          </p:cNvPr>
          <p:cNvSpPr txBox="1"/>
          <p:nvPr/>
        </p:nvSpPr>
        <p:spPr>
          <a:xfrm>
            <a:off x="81121" y="-3041966"/>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16365E"/>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pic>
        <p:nvPicPr>
          <p:cNvPr id="18" name="Graphic 17">
            <a:extLst>
              <a:ext uri="{FF2B5EF4-FFF2-40B4-BE49-F238E27FC236}">
                <a16:creationId xmlns:a16="http://schemas.microsoft.com/office/drawing/2014/main" id="{D0ED7033-2FB2-BFEA-AFC4-250D5C8FA62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684158" y="-3195478"/>
            <a:ext cx="3740291" cy="1805657"/>
          </a:xfrm>
          <a:prstGeom prst="rect">
            <a:avLst/>
          </a:prstGeom>
        </p:spPr>
      </p:pic>
      <p:sp>
        <p:nvSpPr>
          <p:cNvPr id="19" name="TextBox 18">
            <a:extLst>
              <a:ext uri="{FF2B5EF4-FFF2-40B4-BE49-F238E27FC236}">
                <a16:creationId xmlns:a16="http://schemas.microsoft.com/office/drawing/2014/main" id="{329F2F3B-0278-FFFD-56B2-15583A2F007E}"/>
              </a:ext>
            </a:extLst>
          </p:cNvPr>
          <p:cNvSpPr txBox="1"/>
          <p:nvPr/>
        </p:nvSpPr>
        <p:spPr>
          <a:xfrm>
            <a:off x="3935599" y="-3041966"/>
            <a:ext cx="2852108" cy="1166473"/>
          </a:xfrm>
          <a:prstGeom prst="rect">
            <a:avLst/>
          </a:prstGeom>
          <a:noFill/>
        </p:spPr>
        <p:txBody>
          <a:bodyPr wrap="square">
            <a:spAutoFit/>
          </a:bodyPr>
          <a:lstStyle/>
          <a:p>
            <a:pPr>
              <a:lnSpc>
                <a:spcPct val="114000"/>
              </a:lnSpc>
              <a:spcBef>
                <a:spcPts val="600"/>
              </a:spcBef>
              <a:spcAft>
                <a:spcPts val="600"/>
              </a:spcAft>
              <a:buClr>
                <a:srgbClr val="CAAB73"/>
              </a:buClr>
            </a:pPr>
            <a:r>
              <a:rPr lang="en-MY" sz="2000" b="1" dirty="0">
                <a:solidFill>
                  <a:srgbClr val="CDA969"/>
                </a:solidFill>
                <a:latin typeface="Hanken Grotesk ExtraBold" pitchFamily="2" charset="77"/>
              </a:rPr>
              <a:t>100% Gold &amp; Silver</a:t>
            </a:r>
          </a:p>
          <a:p>
            <a:pPr>
              <a:spcAft>
                <a:spcPts val="1000"/>
              </a:spcAft>
            </a:pPr>
            <a:r>
              <a:rPr lang="en-US" sz="1400" dirty="0">
                <a:solidFill>
                  <a:srgbClr val="6F6F6F"/>
                </a:solidFill>
                <a:latin typeface="Montserrat" pitchFamily="2" charset="77"/>
                <a:ea typeface="Open Sans" panose="020B0606030504020204" pitchFamily="34" charset="0"/>
                <a:cs typeface="Open Sans" panose="020B0606030504020204" pitchFamily="34" charset="0"/>
              </a:rPr>
              <a:t>Pure gold &amp; silver revenue from royalties and streaming investments</a:t>
            </a:r>
          </a:p>
        </p:txBody>
      </p:sp>
      <p:sp>
        <p:nvSpPr>
          <p:cNvPr id="20" name="TextBox 19">
            <a:extLst>
              <a:ext uri="{FF2B5EF4-FFF2-40B4-BE49-F238E27FC236}">
                <a16:creationId xmlns:a16="http://schemas.microsoft.com/office/drawing/2014/main" id="{223DBD27-FA07-DD50-98D3-EBBDD4D54095}"/>
              </a:ext>
            </a:extLst>
          </p:cNvPr>
          <p:cNvSpPr txBox="1"/>
          <p:nvPr/>
        </p:nvSpPr>
        <p:spPr>
          <a:xfrm>
            <a:off x="8019955" y="-2785113"/>
            <a:ext cx="2852108" cy="1092607"/>
          </a:xfrm>
          <a:prstGeom prst="rect">
            <a:avLst/>
          </a:prstGeom>
          <a:noFill/>
        </p:spPr>
        <p:txBody>
          <a:bodyPr wrap="square">
            <a:spAutoFit/>
          </a:bodyPr>
          <a:lstStyle/>
          <a:p>
            <a:pPr>
              <a:lnSpc>
                <a:spcPct val="90000"/>
              </a:lnSpc>
              <a:spcAft>
                <a:spcPts val="600"/>
              </a:spcAft>
              <a:buClr>
                <a:srgbClr val="CAAB73"/>
              </a:buClr>
            </a:pPr>
            <a:r>
              <a:rPr lang="en-MY" sz="2000" b="1" dirty="0">
                <a:solidFill>
                  <a:srgbClr val="CDA969"/>
                </a:solidFill>
                <a:latin typeface="Hanken Grotesk ExtraBold" pitchFamily="2" charset="77"/>
              </a:rPr>
              <a:t>100% Gold &amp; Silver</a:t>
            </a:r>
          </a:p>
          <a:p>
            <a:pPr>
              <a:spcAft>
                <a:spcPts val="600"/>
              </a:spcAft>
            </a:pPr>
            <a:r>
              <a:rPr lang="en-US" sz="1400" dirty="0">
                <a:solidFill>
                  <a:schemeClr val="bg1"/>
                </a:solidFill>
                <a:latin typeface="Montserrat" pitchFamily="2" charset="77"/>
              </a:rPr>
              <a:t>Pure gold &amp; silver revenue from royalties and streaming investments</a:t>
            </a:r>
          </a:p>
        </p:txBody>
      </p:sp>
      <p:sp>
        <p:nvSpPr>
          <p:cNvPr id="27" name="Rectangle 26">
            <a:extLst>
              <a:ext uri="{FF2B5EF4-FFF2-40B4-BE49-F238E27FC236}">
                <a16:creationId xmlns:a16="http://schemas.microsoft.com/office/drawing/2014/main" id="{F282D204-FF0B-9EA2-B3AC-1B09C6863502}"/>
              </a:ext>
            </a:extLst>
          </p:cNvPr>
          <p:cNvSpPr/>
          <p:nvPr/>
        </p:nvSpPr>
        <p:spPr>
          <a:xfrm>
            <a:off x="4186377" y="-4186224"/>
            <a:ext cx="565079" cy="565079"/>
          </a:xfrm>
          <a:prstGeom prst="rect">
            <a:avLst/>
          </a:pr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648"/>
          </a:p>
        </p:txBody>
      </p:sp>
      <p:sp>
        <p:nvSpPr>
          <p:cNvPr id="28" name="TextBox 27">
            <a:extLst>
              <a:ext uri="{FF2B5EF4-FFF2-40B4-BE49-F238E27FC236}">
                <a16:creationId xmlns:a16="http://schemas.microsoft.com/office/drawing/2014/main" id="{614DF29D-17BE-7174-861E-773E5F08FE9A}"/>
              </a:ext>
            </a:extLst>
          </p:cNvPr>
          <p:cNvSpPr txBox="1"/>
          <p:nvPr/>
        </p:nvSpPr>
        <p:spPr>
          <a:xfrm>
            <a:off x="5619034" y="-4273700"/>
            <a:ext cx="2553508" cy="735586"/>
          </a:xfrm>
          <a:prstGeom prst="rect">
            <a:avLst/>
          </a:prstGeom>
          <a:noFill/>
        </p:spPr>
        <p:txBody>
          <a:bodyPr wrap="square">
            <a:spAutoFit/>
          </a:bodyPr>
          <a:lstStyle/>
          <a:p>
            <a:pPr>
              <a:lnSpc>
                <a:spcPct val="114000"/>
              </a:lnSpc>
              <a:spcBef>
                <a:spcPts val="600"/>
              </a:spcBef>
            </a:pPr>
            <a:r>
              <a:rPr lang="en-US" sz="2000" b="1" dirty="0">
                <a:gradFill>
                  <a:gsLst>
                    <a:gs pos="50000">
                      <a:srgbClr val="F2DC84"/>
                    </a:gs>
                    <a:gs pos="0">
                      <a:srgbClr val="D0AE61"/>
                    </a:gs>
                    <a:gs pos="100000">
                      <a:srgbClr val="B58934"/>
                    </a:gs>
                  </a:gsLst>
                  <a:lin ang="2700000" scaled="1"/>
                </a:gradFill>
                <a:latin typeface="Hanken Grotesk ExtraBold" pitchFamily="2" charset="77"/>
              </a:rPr>
              <a:t>Option 6</a:t>
            </a:r>
          </a:p>
          <a:p>
            <a:pPr>
              <a:spcBef>
                <a:spcPts val="600"/>
              </a:spcBef>
            </a:pPr>
            <a:r>
              <a:rPr lang="en-US" sz="1400" dirty="0">
                <a:solidFill>
                  <a:schemeClr val="bg1"/>
                </a:solidFill>
                <a:latin typeface="Montserrat" pitchFamily="2" charset="77"/>
              </a:rPr>
              <a:t>Body text</a:t>
            </a:r>
          </a:p>
        </p:txBody>
      </p:sp>
      <p:sp>
        <p:nvSpPr>
          <p:cNvPr id="29" name="Graphic 15">
            <a:extLst>
              <a:ext uri="{FF2B5EF4-FFF2-40B4-BE49-F238E27FC236}">
                <a16:creationId xmlns:a16="http://schemas.microsoft.com/office/drawing/2014/main" id="{A9BB42F3-E35D-085D-A8D4-A3A1B667DC9B}"/>
              </a:ext>
            </a:extLst>
          </p:cNvPr>
          <p:cNvSpPr/>
          <p:nvPr/>
        </p:nvSpPr>
        <p:spPr>
          <a:xfrm>
            <a:off x="4970551" y="-4096887"/>
            <a:ext cx="539963" cy="290851"/>
          </a:xfrm>
          <a:custGeom>
            <a:avLst/>
            <a:gdLst>
              <a:gd name="connsiteX0" fmla="*/ 539518 w 539963"/>
              <a:gd name="connsiteY0" fmla="*/ 113560 h 290851"/>
              <a:gd name="connsiteX1" fmla="*/ 519917 w 539963"/>
              <a:gd name="connsiteY1" fmla="*/ 54314 h 290851"/>
              <a:gd name="connsiteX2" fmla="*/ 515996 w 539963"/>
              <a:gd name="connsiteY2" fmla="*/ 51376 h 290851"/>
              <a:gd name="connsiteX3" fmla="*/ 424810 w 539963"/>
              <a:gd name="connsiteY3" fmla="*/ 17525 h 290851"/>
              <a:gd name="connsiteX4" fmla="*/ 416090 w 539963"/>
              <a:gd name="connsiteY4" fmla="*/ 18551 h 290851"/>
              <a:gd name="connsiteX5" fmla="*/ 342009 w 539963"/>
              <a:gd name="connsiteY5" fmla="*/ 68172 h 290851"/>
              <a:gd name="connsiteX6" fmla="*/ 333294 w 539963"/>
              <a:gd name="connsiteY6" fmla="*/ 40552 h 290851"/>
              <a:gd name="connsiteX7" fmla="*/ 327011 w 539963"/>
              <a:gd name="connsiteY7" fmla="*/ 34296 h 290851"/>
              <a:gd name="connsiteX8" fmla="*/ 236241 w 539963"/>
              <a:gd name="connsiteY8" fmla="*/ 599 h 290851"/>
              <a:gd name="connsiteX9" fmla="*/ 227522 w 539963"/>
              <a:gd name="connsiteY9" fmla="*/ 1626 h 290851"/>
              <a:gd name="connsiteX10" fmla="*/ 13999 w 539963"/>
              <a:gd name="connsiteY10" fmla="*/ 144648 h 290851"/>
              <a:gd name="connsiteX11" fmla="*/ 9856 w 539963"/>
              <a:gd name="connsiteY11" fmla="*/ 151098 h 290851"/>
              <a:gd name="connsiteX12" fmla="*/ 129 w 539963"/>
              <a:gd name="connsiteY12" fmla="*/ 210397 h 290851"/>
              <a:gd name="connsiteX13" fmla="*/ 5600 w 539963"/>
              <a:gd name="connsiteY13" fmla="*/ 220718 h 290851"/>
              <a:gd name="connsiteX14" fmla="*/ 118843 w 539963"/>
              <a:gd name="connsiteY14" fmla="*/ 272913 h 290851"/>
              <a:gd name="connsiteX15" fmla="*/ 129018 w 539963"/>
              <a:gd name="connsiteY15" fmla="*/ 272055 h 290851"/>
              <a:gd name="connsiteX16" fmla="*/ 188752 w 539963"/>
              <a:gd name="connsiteY16" fmla="*/ 227000 h 290851"/>
              <a:gd name="connsiteX17" fmla="*/ 194179 w 539963"/>
              <a:gd name="connsiteY17" fmla="*/ 237643 h 290851"/>
              <a:gd name="connsiteX18" fmla="*/ 307766 w 539963"/>
              <a:gd name="connsiteY18" fmla="*/ 289997 h 290851"/>
              <a:gd name="connsiteX19" fmla="*/ 317615 w 539963"/>
              <a:gd name="connsiteY19" fmla="*/ 288937 h 290851"/>
              <a:gd name="connsiteX20" fmla="*/ 536128 w 539963"/>
              <a:gd name="connsiteY20" fmla="*/ 124159 h 290851"/>
              <a:gd name="connsiteX21" fmla="*/ 539518 w 539963"/>
              <a:gd name="connsiteY21" fmla="*/ 113561 h 290851"/>
              <a:gd name="connsiteX22" fmla="*/ 422729 w 539963"/>
              <a:gd name="connsiteY22" fmla="*/ 37322 h 290851"/>
              <a:gd name="connsiteX23" fmla="*/ 492190 w 539963"/>
              <a:gd name="connsiteY23" fmla="*/ 63106 h 290851"/>
              <a:gd name="connsiteX24" fmla="*/ 301376 w 539963"/>
              <a:gd name="connsiteY24" fmla="*/ 198530 h 290851"/>
              <a:gd name="connsiteX25" fmla="*/ 228157 w 539963"/>
              <a:gd name="connsiteY25" fmla="*/ 167651 h 290851"/>
              <a:gd name="connsiteX26" fmla="*/ 234160 w 539963"/>
              <a:gd name="connsiteY26" fmla="*/ 20396 h 290851"/>
              <a:gd name="connsiteX27" fmla="*/ 303604 w 539963"/>
              <a:gd name="connsiteY27" fmla="*/ 46175 h 290851"/>
              <a:gd name="connsiteX28" fmla="*/ 112852 w 539963"/>
              <a:gd name="connsiteY28" fmla="*/ 181624 h 290851"/>
              <a:gd name="connsiteX29" fmla="*/ 39588 w 539963"/>
              <a:gd name="connsiteY29" fmla="*/ 150725 h 290851"/>
              <a:gd name="connsiteX30" fmla="*/ 20346 w 539963"/>
              <a:gd name="connsiteY30" fmla="*/ 206278 h 290851"/>
              <a:gd name="connsiteX31" fmla="*/ 26900 w 539963"/>
              <a:gd name="connsiteY31" fmla="*/ 166306 h 290851"/>
              <a:gd name="connsiteX32" fmla="*/ 105149 w 539963"/>
              <a:gd name="connsiteY32" fmla="*/ 199304 h 290851"/>
              <a:gd name="connsiteX33" fmla="*/ 111448 w 539963"/>
              <a:gd name="connsiteY33" fmla="*/ 248265 h 290851"/>
              <a:gd name="connsiteX34" fmla="*/ 130681 w 539963"/>
              <a:gd name="connsiteY34" fmla="*/ 246641 h 290851"/>
              <a:gd name="connsiteX35" fmla="*/ 124320 w 539963"/>
              <a:gd name="connsiteY35" fmla="*/ 197136 h 290851"/>
              <a:gd name="connsiteX36" fmla="*/ 318887 w 539963"/>
              <a:gd name="connsiteY36" fmla="*/ 58979 h 290851"/>
              <a:gd name="connsiteX37" fmla="*/ 325312 w 539963"/>
              <a:gd name="connsiteY37" fmla="*/ 79357 h 290851"/>
              <a:gd name="connsiteX38" fmla="*/ 202569 w 539963"/>
              <a:gd name="connsiteY38" fmla="*/ 161573 h 290851"/>
              <a:gd name="connsiteX39" fmla="*/ 198416 w 539963"/>
              <a:gd name="connsiteY39" fmla="*/ 168029 h 290851"/>
              <a:gd name="connsiteX40" fmla="*/ 193270 w 539963"/>
              <a:gd name="connsiteY40" fmla="*/ 199433 h 290851"/>
              <a:gd name="connsiteX41" fmla="*/ 130681 w 539963"/>
              <a:gd name="connsiteY41" fmla="*/ 246641 h 290851"/>
              <a:gd name="connsiteX42" fmla="*/ 208925 w 539963"/>
              <a:gd name="connsiteY42" fmla="*/ 223202 h 290851"/>
              <a:gd name="connsiteX43" fmla="*/ 215469 w 539963"/>
              <a:gd name="connsiteY43" fmla="*/ 183231 h 290851"/>
              <a:gd name="connsiteX44" fmla="*/ 293727 w 539963"/>
              <a:gd name="connsiteY44" fmla="*/ 216230 h 290851"/>
              <a:gd name="connsiteX45" fmla="*/ 300017 w 539963"/>
              <a:gd name="connsiteY45" fmla="*/ 265189 h 290851"/>
              <a:gd name="connsiteX46" fmla="*/ 208925 w 539963"/>
              <a:gd name="connsiteY46" fmla="*/ 223202 h 290851"/>
              <a:gd name="connsiteX47" fmla="*/ 319255 w 539963"/>
              <a:gd name="connsiteY47" fmla="*/ 263545 h 290851"/>
              <a:gd name="connsiteX48" fmla="*/ 312883 w 539963"/>
              <a:gd name="connsiteY48" fmla="*/ 214013 h 290851"/>
              <a:gd name="connsiteX49" fmla="*/ 507428 w 539963"/>
              <a:gd name="connsiteY49" fmla="*/ 75938 h 290851"/>
              <a:gd name="connsiteX50" fmla="*/ 519076 w 539963"/>
              <a:gd name="connsiteY50" fmla="*/ 112864 h 2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9963" h="290851">
                <a:moveTo>
                  <a:pt x="539518" y="113560"/>
                </a:moveTo>
                <a:cubicBezTo>
                  <a:pt x="539518" y="113560"/>
                  <a:pt x="520791" y="55258"/>
                  <a:pt x="519917" y="54314"/>
                </a:cubicBezTo>
                <a:cubicBezTo>
                  <a:pt x="519031" y="52917"/>
                  <a:pt x="517580" y="52014"/>
                  <a:pt x="515996" y="51376"/>
                </a:cubicBezTo>
                <a:cubicBezTo>
                  <a:pt x="515996" y="51376"/>
                  <a:pt x="424810" y="17525"/>
                  <a:pt x="424810" y="17525"/>
                </a:cubicBezTo>
                <a:cubicBezTo>
                  <a:pt x="421919" y="16451"/>
                  <a:pt x="418661" y="16837"/>
                  <a:pt x="416090" y="18551"/>
                </a:cubicBezTo>
                <a:cubicBezTo>
                  <a:pt x="416090" y="18551"/>
                  <a:pt x="342009" y="68172"/>
                  <a:pt x="342009" y="68172"/>
                </a:cubicBezTo>
                <a:lnTo>
                  <a:pt x="333294" y="40552"/>
                </a:lnTo>
                <a:cubicBezTo>
                  <a:pt x="331970" y="37838"/>
                  <a:pt x="330106" y="35161"/>
                  <a:pt x="327011" y="34296"/>
                </a:cubicBezTo>
                <a:cubicBezTo>
                  <a:pt x="327011" y="34296"/>
                  <a:pt x="236241" y="599"/>
                  <a:pt x="236241" y="599"/>
                </a:cubicBezTo>
                <a:cubicBezTo>
                  <a:pt x="233359" y="-474"/>
                  <a:pt x="230102" y="-89"/>
                  <a:pt x="227522" y="1626"/>
                </a:cubicBezTo>
                <a:cubicBezTo>
                  <a:pt x="227522" y="1626"/>
                  <a:pt x="13999" y="144648"/>
                  <a:pt x="13999" y="144648"/>
                </a:cubicBezTo>
                <a:cubicBezTo>
                  <a:pt x="11937" y="146293"/>
                  <a:pt x="10290" y="148465"/>
                  <a:pt x="9856" y="151098"/>
                </a:cubicBezTo>
                <a:cubicBezTo>
                  <a:pt x="9856" y="151098"/>
                  <a:pt x="129" y="210397"/>
                  <a:pt x="129" y="210397"/>
                </a:cubicBezTo>
                <a:cubicBezTo>
                  <a:pt x="-577" y="214682"/>
                  <a:pt x="1664" y="218900"/>
                  <a:pt x="5600" y="220718"/>
                </a:cubicBezTo>
                <a:cubicBezTo>
                  <a:pt x="5600" y="220718"/>
                  <a:pt x="118843" y="272913"/>
                  <a:pt x="118843" y="272913"/>
                </a:cubicBezTo>
                <a:cubicBezTo>
                  <a:pt x="122104" y="274595"/>
                  <a:pt x="126008" y="274321"/>
                  <a:pt x="129018" y="272055"/>
                </a:cubicBezTo>
                <a:cubicBezTo>
                  <a:pt x="129018" y="272055"/>
                  <a:pt x="188752" y="227000"/>
                  <a:pt x="188752" y="227000"/>
                </a:cubicBezTo>
                <a:cubicBezTo>
                  <a:pt x="187899" y="231363"/>
                  <a:pt x="190130" y="235786"/>
                  <a:pt x="194179" y="237643"/>
                </a:cubicBezTo>
                <a:cubicBezTo>
                  <a:pt x="194179" y="237643"/>
                  <a:pt x="307766" y="289997"/>
                  <a:pt x="307766" y="289997"/>
                </a:cubicBezTo>
                <a:cubicBezTo>
                  <a:pt x="310989" y="291536"/>
                  <a:pt x="314756" y="290885"/>
                  <a:pt x="317615" y="288937"/>
                </a:cubicBezTo>
                <a:cubicBezTo>
                  <a:pt x="317615" y="288937"/>
                  <a:pt x="536128" y="124159"/>
                  <a:pt x="536128" y="124159"/>
                </a:cubicBezTo>
                <a:cubicBezTo>
                  <a:pt x="539386" y="121701"/>
                  <a:pt x="540743" y="117455"/>
                  <a:pt x="539518" y="113561"/>
                </a:cubicBezTo>
                <a:close/>
                <a:moveTo>
                  <a:pt x="422729" y="37322"/>
                </a:moveTo>
                <a:lnTo>
                  <a:pt x="492190" y="63106"/>
                </a:lnTo>
                <a:lnTo>
                  <a:pt x="301376" y="198530"/>
                </a:lnTo>
                <a:lnTo>
                  <a:pt x="228157" y="167651"/>
                </a:lnTo>
                <a:close/>
                <a:moveTo>
                  <a:pt x="234160" y="20396"/>
                </a:moveTo>
                <a:lnTo>
                  <a:pt x="303604" y="46175"/>
                </a:lnTo>
                <a:lnTo>
                  <a:pt x="112852" y="181624"/>
                </a:lnTo>
                <a:lnTo>
                  <a:pt x="39588" y="150725"/>
                </a:lnTo>
                <a:close/>
                <a:moveTo>
                  <a:pt x="20346" y="206278"/>
                </a:moveTo>
                <a:lnTo>
                  <a:pt x="26900" y="166306"/>
                </a:lnTo>
                <a:lnTo>
                  <a:pt x="105149" y="199304"/>
                </a:lnTo>
                <a:lnTo>
                  <a:pt x="111448" y="248265"/>
                </a:lnTo>
                <a:close/>
                <a:moveTo>
                  <a:pt x="130681" y="246641"/>
                </a:moveTo>
                <a:lnTo>
                  <a:pt x="124320" y="197136"/>
                </a:lnTo>
                <a:lnTo>
                  <a:pt x="318887" y="58979"/>
                </a:lnTo>
                <a:lnTo>
                  <a:pt x="325312" y="79357"/>
                </a:lnTo>
                <a:lnTo>
                  <a:pt x="202569" y="161573"/>
                </a:lnTo>
                <a:cubicBezTo>
                  <a:pt x="200502" y="163221"/>
                  <a:pt x="198862" y="165397"/>
                  <a:pt x="198416" y="168029"/>
                </a:cubicBezTo>
                <a:cubicBezTo>
                  <a:pt x="198416" y="168029"/>
                  <a:pt x="193270" y="199433"/>
                  <a:pt x="193270" y="199433"/>
                </a:cubicBezTo>
                <a:lnTo>
                  <a:pt x="130681" y="246641"/>
                </a:lnTo>
                <a:close/>
                <a:moveTo>
                  <a:pt x="208925" y="223202"/>
                </a:moveTo>
                <a:lnTo>
                  <a:pt x="215469" y="183231"/>
                </a:lnTo>
                <a:lnTo>
                  <a:pt x="293727" y="216230"/>
                </a:lnTo>
                <a:lnTo>
                  <a:pt x="300017" y="265189"/>
                </a:lnTo>
                <a:lnTo>
                  <a:pt x="208925" y="223202"/>
                </a:lnTo>
                <a:close/>
                <a:moveTo>
                  <a:pt x="319255" y="263545"/>
                </a:moveTo>
                <a:lnTo>
                  <a:pt x="312883" y="214013"/>
                </a:lnTo>
                <a:lnTo>
                  <a:pt x="507428" y="75938"/>
                </a:lnTo>
                <a:lnTo>
                  <a:pt x="519076" y="112864"/>
                </a:lnTo>
                <a:close/>
              </a:path>
            </a:pathLst>
          </a:custGeom>
          <a:gradFill flip="none" rotWithShape="1">
            <a:gsLst>
              <a:gs pos="50000">
                <a:srgbClr val="F2DC84"/>
              </a:gs>
              <a:gs pos="0">
                <a:srgbClr val="D0AE61"/>
              </a:gs>
              <a:gs pos="100000">
                <a:srgbClr val="B589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 dirty="0"/>
          </a:p>
        </p:txBody>
      </p:sp>
    </p:spTree>
    <p:extLst>
      <p:ext uri="{BB962C8B-B14F-4D97-AF65-F5344CB8AC3E}">
        <p14:creationId xmlns:p14="http://schemas.microsoft.com/office/powerpoint/2010/main" val="2681752585"/>
      </p:ext>
    </p:extLst>
  </p:cSld>
  <p:clrMapOvr>
    <a:masterClrMapping/>
  </p:clrMapOvr>
</p:sld>
</file>

<file path=ppt/theme/theme1.xml><?xml version="1.0" encoding="utf-8"?>
<a:theme xmlns:a="http://schemas.openxmlformats.org/drawingml/2006/main" name="With Footer">
  <a:themeElements>
    <a:clrScheme name="CreativeChola">
      <a:dk1>
        <a:srgbClr val="222222"/>
      </a:dk1>
      <a:lt1>
        <a:srgbClr val="F7F7F7"/>
      </a:lt1>
      <a:dk2>
        <a:srgbClr val="191919"/>
      </a:dk2>
      <a:lt2>
        <a:srgbClr val="FEFFFF"/>
      </a:lt2>
      <a:accent1>
        <a:srgbClr val="1D46F3"/>
      </a:accent1>
      <a:accent2>
        <a:srgbClr val="3D60F5"/>
      </a:accent2>
      <a:accent3>
        <a:srgbClr val="5C7AF6"/>
      </a:accent3>
      <a:accent4>
        <a:srgbClr val="7C94F8"/>
      </a:accent4>
      <a:accent5>
        <a:srgbClr val="9BAEF9"/>
      </a:accent5>
      <a:accent6>
        <a:srgbClr val="BBC8FB"/>
      </a:accent6>
      <a:hlink>
        <a:srgbClr val="0563C1"/>
      </a:hlink>
      <a:folHlink>
        <a:srgbClr val="954F72"/>
      </a:folHlink>
    </a:clrScheme>
    <a:fontScheme name="Custom 1">
      <a:majorFont>
        <a:latin typeface="Montserra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27c06d0-17a3-4f74-a679-177b1132d65b">
      <Terms xmlns="http://schemas.microsoft.com/office/infopath/2007/PartnerControls"/>
    </lcf76f155ced4ddcb4097134ff3c332f>
    <TaxCatchAll xmlns="7fc8006f-fa8c-4683-9312-bab9a43aab1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992B7549A5C2B4083D4114095766A8B" ma:contentTypeVersion="19" ma:contentTypeDescription="Create a new document." ma:contentTypeScope="" ma:versionID="99e09a4c0f40d478b27fd7f38ae081bd">
  <xsd:schema xmlns:xsd="http://www.w3.org/2001/XMLSchema" xmlns:xs="http://www.w3.org/2001/XMLSchema" xmlns:p="http://schemas.microsoft.com/office/2006/metadata/properties" xmlns:ns2="727c06d0-17a3-4f74-a679-177b1132d65b" xmlns:ns3="7fc8006f-fa8c-4683-9312-bab9a43aab19" targetNamespace="http://schemas.microsoft.com/office/2006/metadata/properties" ma:root="true" ma:fieldsID="6b009d59ee40e9f45dfcd28c4552193d" ns2:_="" ns3:_="">
    <xsd:import namespace="727c06d0-17a3-4f74-a679-177b1132d65b"/>
    <xsd:import namespace="7fc8006f-fa8c-4683-9312-bab9a43aab19"/>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7c06d0-17a3-4f74-a679-177b1132d6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9612e80-474a-4084-b4dc-bc83896a21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fc8006f-fa8c-4683-9312-bab9a43aab1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2f3144f-8e79-4c1e-b933-9a7a3d2e71d0}" ma:internalName="TaxCatchAll" ma:showField="CatchAllData" ma:web="7fc8006f-fa8c-4683-9312-bab9a43aab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151B5F-16FB-4489-BCB6-CCC3DDE80E34}">
  <ds:schemaRefs>
    <ds:schemaRef ds:uri="http://schemas.microsoft.com/office/2006/metadata/properties"/>
    <ds:schemaRef ds:uri="http://schemas.microsoft.com/office/infopath/2007/PartnerControls"/>
    <ds:schemaRef ds:uri="727c06d0-17a3-4f74-a679-177b1132d65b"/>
    <ds:schemaRef ds:uri="7fc8006f-fa8c-4683-9312-bab9a43aab19"/>
  </ds:schemaRefs>
</ds:datastoreItem>
</file>

<file path=customXml/itemProps2.xml><?xml version="1.0" encoding="utf-8"?>
<ds:datastoreItem xmlns:ds="http://schemas.openxmlformats.org/officeDocument/2006/customXml" ds:itemID="{43979DF5-1DA1-4F10-94E3-B635BFF47D0C}">
  <ds:schemaRefs>
    <ds:schemaRef ds:uri="http://schemas.microsoft.com/sharepoint/v3/contenttype/forms"/>
  </ds:schemaRefs>
</ds:datastoreItem>
</file>

<file path=customXml/itemProps3.xml><?xml version="1.0" encoding="utf-8"?>
<ds:datastoreItem xmlns:ds="http://schemas.openxmlformats.org/officeDocument/2006/customXml" ds:itemID="{355C6016-645D-4D9E-B98F-DC6F42F55D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7c06d0-17a3-4f74-a679-177b1132d65b"/>
    <ds:schemaRef ds:uri="7fc8006f-fa8c-4683-9312-bab9a43aab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39841</TotalTime>
  <Words>3597</Words>
  <Application>Microsoft Office PowerPoint</Application>
  <PresentationFormat>Widescreen</PresentationFormat>
  <Paragraphs>472</Paragraphs>
  <Slides>24</Slides>
  <Notes>13</Notes>
  <HiddenSlides>2</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With Footer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Kaitlin Taylor</dc:creator>
  <cp:lastModifiedBy>Kris Gruber</cp:lastModifiedBy>
  <cp:revision>391</cp:revision>
  <cp:lastPrinted>2024-11-07T21:27:32Z</cp:lastPrinted>
  <dcterms:created xsi:type="dcterms:W3CDTF">2023-01-18T20:01:03Z</dcterms:created>
  <dcterms:modified xsi:type="dcterms:W3CDTF">2025-09-14T03:33:17Z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0x010100B992B7549A5C2B4083D4114095766A8B</vt:lpwstr>
  </property>
  <property fmtid="{D5CDD505-2E9C-101B-9397-08002B2CF9AE}" pid="3" name="MediaServiceImageTags">
    <vt:lpwstr/>
  </property>
</Properties>
</file>