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8" r:id="rId5"/>
  </p:sldMasterIdLst>
  <p:notesMasterIdLst>
    <p:notesMasterId r:id="rId26"/>
  </p:notesMasterIdLst>
  <p:handoutMasterIdLst>
    <p:handoutMasterId r:id="rId27"/>
  </p:handoutMasterIdLst>
  <p:sldIdLst>
    <p:sldId id="3923" r:id="rId6"/>
    <p:sldId id="3761" r:id="rId7"/>
    <p:sldId id="4244" r:id="rId8"/>
    <p:sldId id="4128" r:id="rId9"/>
    <p:sldId id="4163" r:id="rId10"/>
    <p:sldId id="4241" r:id="rId11"/>
    <p:sldId id="4242" r:id="rId12"/>
    <p:sldId id="4243" r:id="rId13"/>
    <p:sldId id="4164" r:id="rId14"/>
    <p:sldId id="3922" r:id="rId15"/>
    <p:sldId id="4149" r:id="rId16"/>
    <p:sldId id="4137" r:id="rId17"/>
    <p:sldId id="4238" r:id="rId18"/>
    <p:sldId id="4245" r:id="rId19"/>
    <p:sldId id="4150" r:id="rId20"/>
    <p:sldId id="4160" r:id="rId21"/>
    <p:sldId id="4113" r:id="rId22"/>
    <p:sldId id="4110" r:id="rId23"/>
    <p:sldId id="4142" r:id="rId24"/>
    <p:sldId id="4152" r:id="rId25"/>
  </p:sldIdLst>
  <p:sldSz cx="12192000" cy="6858000"/>
  <p:notesSz cx="7010400" cy="9236075"/>
  <p:embeddedFontLst>
    <p:embeddedFont>
      <p:font typeface="Arial Black" panose="020B0A04020102020204" pitchFamily="34" charset="0"/>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3" orient="horz" pos="1706" userDrawn="1">
          <p15:clr>
            <a:srgbClr val="A4A3A4"/>
          </p15:clr>
        </p15:guide>
        <p15:guide id="4" orient="horz" pos="1003" userDrawn="1">
          <p15:clr>
            <a:srgbClr val="A4A3A4"/>
          </p15:clr>
        </p15:guide>
        <p15:guide id="5" pos="4067" userDrawn="1">
          <p15:clr>
            <a:srgbClr val="A4A3A4"/>
          </p15:clr>
        </p15:guide>
        <p15:guide id="6" pos="325" userDrawn="1">
          <p15:clr>
            <a:srgbClr val="A4A3A4"/>
          </p15:clr>
        </p15:guide>
        <p15:guide id="7" pos="7378" userDrawn="1">
          <p15:clr>
            <a:srgbClr val="A4A3A4"/>
          </p15:clr>
        </p15:guide>
        <p15:guide id="8" pos="361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35B182-F6FB-0D2A-DECD-9B83FE1F2CD2}" name="Louis Archambeault" initials="LA" userId="S::larchambeault@orezone.com::538f9b60-90f7-4766-b4c9-0fe58884d205" providerId="AD"/>
  <p188:author id="{73482A8D-7C66-2D0E-1C45-CA264CF588A3}" name="Chase Taylor-Robins" initials="CT" userId="S::ctaylor-robins@orezone.com::f3b263bc-bb49-42d9-93e5-260f777708ff" providerId="AD"/>
  <p188:author id="{C34FCEA2-4BCB-4F32-82A5-40E7DEC3A3A9}" name="Vanessa Pickering" initials="VP" userId="S::vpickering@orezone.com::16d67a8f-cd3f-4b14-ba94-eeb89d77c2b7" providerId="AD"/>
  <p188:author id="{88DB86E0-0E27-2D50-56A7-636C70453577}" name="Ryan Goodman" initials="RG" userId="S::rgoodman@orezone.com::a9211cc5-c08c-4cc3-ad90-4b46e3528605" providerId="AD"/>
  <p188:author id="{58E466EB-3D1F-0A24-AB43-FB8C864788CD}" name="Patrick Downey" initials="PD" userId="S::pdowney@orezone.com::c6754bc5-b3db-435e-932c-5bd329b7b0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Pickering" initials="VP" lastIdx="1" clrIdx="0">
    <p:extLst>
      <p:ext uri="{19B8F6BF-5375-455C-9EA6-DF929625EA0E}">
        <p15:presenceInfo xmlns:p15="http://schemas.microsoft.com/office/powerpoint/2012/main" userId="Vanessa Pickering" providerId="None"/>
      </p:ext>
    </p:extLst>
  </p:cmAuthor>
  <p:cmAuthor id="2" name="Vanessa" initials="V" lastIdx="1" clrIdx="1">
    <p:extLst>
      <p:ext uri="{19B8F6BF-5375-455C-9EA6-DF929625EA0E}">
        <p15:presenceInfo xmlns:p15="http://schemas.microsoft.com/office/powerpoint/2012/main" userId="Vanessa" providerId="None"/>
      </p:ext>
    </p:extLst>
  </p:cmAuthor>
  <p:cmAuthor id="3" name="Patrick Downey" initials="PD" lastIdx="4" clrIdx="2">
    <p:extLst>
      <p:ext uri="{19B8F6BF-5375-455C-9EA6-DF929625EA0E}">
        <p15:presenceInfo xmlns:p15="http://schemas.microsoft.com/office/powerpoint/2012/main" userId="S::pdowney@orezone.com::c6754bc5-b3db-435e-932c-5bd329b7b0fb" providerId="AD"/>
      </p:ext>
    </p:extLst>
  </p:cmAuthor>
  <p:cmAuthor id="4" name="Vanessa Pickering" initials="VP [2]" lastIdx="1" clrIdx="3">
    <p:extLst>
      <p:ext uri="{19B8F6BF-5375-455C-9EA6-DF929625EA0E}">
        <p15:presenceInfo xmlns:p15="http://schemas.microsoft.com/office/powerpoint/2012/main" userId="S::vpickering@orezone.com::16d67a8f-cd3f-4b14-ba94-eeb89d77c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ECED"/>
    <a:srgbClr val="003E52"/>
    <a:srgbClr val="A6C1CD"/>
    <a:srgbClr val="C15102"/>
    <a:srgbClr val="858022"/>
    <a:srgbClr val="E5EBED"/>
    <a:srgbClr val="9DC3E6"/>
    <a:srgbClr val="9396AA"/>
    <a:srgbClr val="BCD6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8709B-96EC-4D6C-8333-E297900376F0}" v="3" dt="2025-09-16T14:13:16.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8" autoAdjust="0"/>
  </p:normalViewPr>
  <p:slideViewPr>
    <p:cSldViewPr snapToGrid="0">
      <p:cViewPr varScale="1">
        <p:scale>
          <a:sx n="71" d="100"/>
          <a:sy n="71" d="100"/>
        </p:scale>
        <p:origin x="1032" y="58"/>
      </p:cViewPr>
      <p:guideLst>
        <p:guide orient="horz" pos="3521"/>
        <p:guide orient="horz" pos="1706"/>
        <p:guide orient="horz" pos="1003"/>
        <p:guide pos="4067"/>
        <p:guide pos="325"/>
        <p:guide pos="7378"/>
        <p:guide pos="361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rezone.sharepoint.com/sites/InvestorRelations/Shared%20Documents/01-%20Investor%20Relations%202025/Presentations/01%20-%20Corporate/Large%20Sharholders%20and%20D&amp;O/DO%20Holdings%20-%202025%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0436787151014E-2"/>
          <c:y val="5.2408431117204834E-2"/>
          <c:w val="0.94737912642569799"/>
          <c:h val="0.75823559358514148"/>
        </c:manualLayout>
      </c:layout>
      <c:barChart>
        <c:barDir val="col"/>
        <c:grouping val="clustered"/>
        <c:varyColors val="0"/>
        <c:ser>
          <c:idx val="0"/>
          <c:order val="0"/>
          <c:tx>
            <c:strRef>
              <c:f>Sheet1!$B$1</c:f>
              <c:strCache>
                <c:ptCount val="1"/>
                <c:pt idx="0">
                  <c:v>Production</c:v>
                </c:pt>
              </c:strCache>
            </c:strRef>
          </c:tx>
          <c:spPr>
            <a:solidFill>
              <a:schemeClr val="accent1"/>
            </a:solidFill>
            <a:ln>
              <a:noFill/>
            </a:ln>
            <a:effectLst/>
          </c:spPr>
          <c:invertIfNegative val="0"/>
          <c:dPt>
            <c:idx val="0"/>
            <c:invertIfNegative val="0"/>
            <c:bubble3D val="0"/>
            <c:spPr>
              <a:solidFill>
                <a:srgbClr val="A6C1CD"/>
              </a:solidFill>
              <a:ln>
                <a:noFill/>
              </a:ln>
              <a:effectLst/>
            </c:spPr>
            <c:extLst>
              <c:ext xmlns:c16="http://schemas.microsoft.com/office/drawing/2014/chart" uri="{C3380CC4-5D6E-409C-BE32-E72D297353CC}">
                <c16:uniqueId val="{00000003-0864-9346-B9BE-EEBDDEBC8FFB}"/>
              </c:ext>
            </c:extLst>
          </c:dPt>
          <c:dPt>
            <c:idx val="1"/>
            <c:invertIfNegative val="0"/>
            <c:bubble3D val="0"/>
            <c:spPr>
              <a:solidFill>
                <a:srgbClr val="A6C1CD"/>
              </a:solidFill>
              <a:ln>
                <a:noFill/>
              </a:ln>
              <a:effectLst/>
            </c:spPr>
            <c:extLst>
              <c:ext xmlns:c16="http://schemas.microsoft.com/office/drawing/2014/chart" uri="{C3380CC4-5D6E-409C-BE32-E72D297353CC}">
                <c16:uniqueId val="{00000004-0864-9346-B9BE-EEBDDEBC8FFB}"/>
              </c:ext>
            </c:extLst>
          </c:dPt>
          <c:dPt>
            <c:idx val="2"/>
            <c:invertIfNegative val="0"/>
            <c:bubble3D val="0"/>
            <c:spPr>
              <a:solidFill>
                <a:srgbClr val="A6C1CD"/>
              </a:solidFill>
              <a:ln>
                <a:noFill/>
              </a:ln>
              <a:effectLst/>
            </c:spPr>
            <c:extLst>
              <c:ext xmlns:c16="http://schemas.microsoft.com/office/drawing/2014/chart" uri="{C3380CC4-5D6E-409C-BE32-E72D297353CC}">
                <c16:uniqueId val="{00000005-0864-9346-B9BE-EEBDDEBC8FFB}"/>
              </c:ext>
            </c:extLst>
          </c:dPt>
          <c:dPt>
            <c:idx val="3"/>
            <c:invertIfNegative val="0"/>
            <c:bubble3D val="0"/>
            <c:spPr>
              <a:solidFill>
                <a:srgbClr val="003E52"/>
              </a:solidFill>
              <a:ln>
                <a:noFill/>
              </a:ln>
              <a:effectLst/>
            </c:spPr>
            <c:extLst>
              <c:ext xmlns:c16="http://schemas.microsoft.com/office/drawing/2014/chart" uri="{C3380CC4-5D6E-409C-BE32-E72D297353CC}">
                <c16:uniqueId val="{00000006-0864-9346-B9BE-EEBDDEBC8FFB}"/>
              </c:ext>
            </c:extLst>
          </c:dPt>
          <c:dPt>
            <c:idx val="5"/>
            <c:invertIfNegative val="0"/>
            <c:bubble3D val="0"/>
            <c:spPr>
              <a:solidFill>
                <a:srgbClr val="003E52"/>
              </a:solidFill>
              <a:ln>
                <a:noFill/>
              </a:ln>
              <a:effectLst/>
            </c:spPr>
            <c:extLst>
              <c:ext xmlns:c16="http://schemas.microsoft.com/office/drawing/2014/chart" uri="{C3380CC4-5D6E-409C-BE32-E72D297353CC}">
                <c16:uniqueId val="{00000007-0864-9346-B9BE-EEBDDEBC8FFB}"/>
              </c:ext>
            </c:extLst>
          </c:dPt>
          <c:dLbls>
            <c:dLbl>
              <c:idx val="0"/>
              <c:tx>
                <c:rich>
                  <a:bodyPr/>
                  <a:lstStyle/>
                  <a:p>
                    <a:r>
                      <a:rPr lang="en-US"/>
                      <a:t>141koz</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64-9346-B9BE-EEBDDEBC8FFB}"/>
                </c:ext>
              </c:extLst>
            </c:dLbl>
            <c:dLbl>
              <c:idx val="1"/>
              <c:layout>
                <c:manualLayout>
                  <c:x val="0"/>
                  <c:y val="-3.4671990682789778E-3"/>
                </c:manualLayout>
              </c:layout>
              <c:tx>
                <c:rich>
                  <a:bodyPr/>
                  <a:lstStyle/>
                  <a:p>
                    <a:r>
                      <a:rPr lang="en-US"/>
                      <a:t>119koz</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64-9346-B9BE-EEBDDEBC8FFB}"/>
                </c:ext>
              </c:extLst>
            </c:dLbl>
            <c:dLbl>
              <c:idx val="2"/>
              <c:layout>
                <c:manualLayout>
                  <c:x val="1.1959289448705006E-3"/>
                  <c:y val="1.51999063879873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rgbClr val="003E52"/>
                        </a:solidFill>
                        <a:latin typeface="+mn-lt"/>
                        <a:ea typeface="+mn-ea"/>
                        <a:cs typeface="+mn-cs"/>
                      </a:defRPr>
                    </a:pPr>
                    <a:r>
                      <a:rPr lang="en-US"/>
                      <a:t>115</a:t>
                    </a:r>
                    <a:r>
                      <a:rPr lang="en-US" sz="500"/>
                      <a:t> </a:t>
                    </a:r>
                    <a:r>
                      <a:rPr lang="en-US" b="0"/>
                      <a:t>-</a:t>
                    </a:r>
                    <a:r>
                      <a:rPr lang="en-US"/>
                      <a:t>130koz</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003E5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907026412137831"/>
                      <c:h val="7.7433945477588917E-2"/>
                    </c:manualLayout>
                  </c15:layout>
                  <c15:showDataLabelsRange val="0"/>
                </c:ext>
                <c:ext xmlns:c16="http://schemas.microsoft.com/office/drawing/2014/chart" uri="{C3380CC4-5D6E-409C-BE32-E72D297353CC}">
                  <c16:uniqueId val="{00000005-0864-9346-B9BE-EEBDDEBC8FFB}"/>
                </c:ext>
              </c:extLst>
            </c:dLbl>
            <c:dLbl>
              <c:idx val="3"/>
              <c:delete val="1"/>
              <c:extLst>
                <c:ext xmlns:c15="http://schemas.microsoft.com/office/drawing/2012/chart" uri="{CE6537A1-D6FC-4f65-9D91-7224C49458BB}"/>
                <c:ext xmlns:c16="http://schemas.microsoft.com/office/drawing/2014/chart" uri="{C3380CC4-5D6E-409C-BE32-E72D297353CC}">
                  <c16:uniqueId val="{00000006-0864-9346-B9BE-EEBDDEBC8FFB}"/>
                </c:ext>
              </c:extLst>
            </c:dLbl>
            <c:dLbl>
              <c:idx val="5"/>
              <c:delete val="1"/>
              <c:extLst>
                <c:ext xmlns:c15="http://schemas.microsoft.com/office/drawing/2012/chart" uri="{CE6537A1-D6FC-4f65-9D91-7224C49458BB}"/>
                <c:ext xmlns:c16="http://schemas.microsoft.com/office/drawing/2014/chart" uri="{C3380CC4-5D6E-409C-BE32-E72D297353CC}">
                  <c16:uniqueId val="{00000007-0864-9346-B9BE-EEBDDEBC8F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3E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2023A</c:v>
                </c:pt>
                <c:pt idx="1">
                  <c:v>2024A</c:v>
                </c:pt>
                <c:pt idx="2">
                  <c:v>2025E</c:v>
                </c:pt>
                <c:pt idx="3">
                  <c:v>2026E         Stage 1       Hard Rock</c:v>
                </c:pt>
                <c:pt idx="5">
                  <c:v>Target       Stage 2       Hard Rock</c:v>
                </c:pt>
              </c:strCache>
            </c:strRef>
          </c:cat>
          <c:val>
            <c:numRef>
              <c:f>Sheet1!$B$2:$B$7</c:f>
              <c:numCache>
                <c:formatCode>#,##0_);\(#,##0\)</c:formatCode>
                <c:ptCount val="6"/>
                <c:pt idx="0">
                  <c:v>141425</c:v>
                </c:pt>
                <c:pt idx="1">
                  <c:v>118746</c:v>
                </c:pt>
                <c:pt idx="2">
                  <c:v>122500</c:v>
                </c:pt>
                <c:pt idx="3">
                  <c:v>182500</c:v>
                </c:pt>
                <c:pt idx="5">
                  <c:v>237500</c:v>
                </c:pt>
              </c:numCache>
            </c:numRef>
          </c:val>
          <c:extLst>
            <c:ext xmlns:c16="http://schemas.microsoft.com/office/drawing/2014/chart" uri="{C3380CC4-5D6E-409C-BE32-E72D297353CC}">
              <c16:uniqueId val="{00000000-0864-9346-B9BE-EEBDDEBC8FFB}"/>
            </c:ext>
          </c:extLst>
        </c:ser>
        <c:dLbls>
          <c:showLegendKey val="0"/>
          <c:showVal val="0"/>
          <c:showCatName val="0"/>
          <c:showSerName val="0"/>
          <c:showPercent val="0"/>
          <c:showBubbleSize val="0"/>
        </c:dLbls>
        <c:gapWidth val="75"/>
        <c:overlap val="39"/>
        <c:axId val="1767441328"/>
        <c:axId val="1767767072"/>
      </c:barChart>
      <c:catAx>
        <c:axId val="1767441328"/>
        <c:scaling>
          <c:orientation val="minMax"/>
        </c:scaling>
        <c:delete val="0"/>
        <c:axPos val="b"/>
        <c:numFmt formatCode="General" sourceLinked="1"/>
        <c:majorTickMark val="none"/>
        <c:minorTickMark val="none"/>
        <c:tickLblPos val="nextTo"/>
        <c:spPr>
          <a:noFill/>
          <a:ln w="9525" cap="flat" cmpd="sng" algn="ctr">
            <a:solidFill>
              <a:srgbClr val="BC5728"/>
            </a:solidFill>
            <a:round/>
          </a:ln>
          <a:effectLst/>
        </c:spPr>
        <c:txPr>
          <a:bodyPr rot="-60000000" spcFirstLastPara="1" vertOverflow="ellipsis" vert="horz" wrap="square" anchor="ctr" anchorCtr="1"/>
          <a:lstStyle/>
          <a:p>
            <a:pPr>
              <a:defRPr sz="1197" b="0" i="0" u="none" strike="noStrike" kern="1200" baseline="0">
                <a:solidFill>
                  <a:srgbClr val="003E52"/>
                </a:solidFill>
                <a:latin typeface="+mn-lt"/>
                <a:ea typeface="+mn-ea"/>
                <a:cs typeface="+mn-cs"/>
              </a:defRPr>
            </a:pPr>
            <a:endParaRPr lang="en-US"/>
          </a:p>
        </c:txPr>
        <c:crossAx val="1767767072"/>
        <c:crosses val="autoZero"/>
        <c:auto val="1"/>
        <c:lblAlgn val="ctr"/>
        <c:lblOffset val="100"/>
        <c:noMultiLvlLbl val="0"/>
      </c:catAx>
      <c:valAx>
        <c:axId val="1767767072"/>
        <c:scaling>
          <c:orientation val="minMax"/>
        </c:scaling>
        <c:delete val="1"/>
        <c:axPos val="l"/>
        <c:numFmt formatCode="#,##0_);\(#,##0\)" sourceLinked="1"/>
        <c:majorTickMark val="none"/>
        <c:minorTickMark val="none"/>
        <c:tickLblPos val="nextTo"/>
        <c:crossAx val="1767441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'BoD Aug 2025'!$B$1</c:f>
              <c:strCache>
                <c:ptCount val="1"/>
                <c:pt idx="0">
                  <c:v>Shares</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'BoD Aug 2025'!$A$2:$A$8</c:f>
              <c:strCache>
                <c:ptCount val="7"/>
                <c:pt idx="0">
                  <c:v>Nioko</c:v>
                </c:pt>
                <c:pt idx="1">
                  <c:v>Australian</c:v>
                </c:pt>
                <c:pt idx="2">
                  <c:v>North America</c:v>
                </c:pt>
                <c:pt idx="3">
                  <c:v>APAC</c:v>
                </c:pt>
                <c:pt idx="4">
                  <c:v>Management</c:v>
                </c:pt>
                <c:pt idx="5">
                  <c:v>Europe</c:v>
                </c:pt>
                <c:pt idx="6">
                  <c:v>Other</c:v>
                </c:pt>
              </c:strCache>
            </c:strRef>
          </c:cat>
          <c:val>
            <c:numRef>
              <c:f>'BoD Aug 2025'!$B$2:$B$8</c:f>
            </c:numRef>
          </c:val>
          <c:extLst>
            <c:ext xmlns:c16="http://schemas.microsoft.com/office/drawing/2014/chart" uri="{C3380CC4-5D6E-409C-BE32-E72D297353CC}">
              <c16:uniqueId val="{00000000-29C9-489E-9C44-2381D142F6BE}"/>
            </c:ext>
          </c:extLst>
        </c:ser>
        <c:ser>
          <c:idx val="1"/>
          <c:order val="1"/>
          <c:tx>
            <c:strRef>
              <c:f>'BoD Aug 2025'!$C$1</c:f>
              <c:strCache>
                <c:ptCount val="1"/>
                <c:pt idx="0">
                  <c:v>%</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'BoD Aug 2025'!$A$2:$A$8</c:f>
              <c:strCache>
                <c:ptCount val="7"/>
                <c:pt idx="0">
                  <c:v>Nioko</c:v>
                </c:pt>
                <c:pt idx="1">
                  <c:v>Australian</c:v>
                </c:pt>
                <c:pt idx="2">
                  <c:v>North America</c:v>
                </c:pt>
                <c:pt idx="3">
                  <c:v>APAC</c:v>
                </c:pt>
                <c:pt idx="4">
                  <c:v>Management</c:v>
                </c:pt>
                <c:pt idx="5">
                  <c:v>Europe</c:v>
                </c:pt>
                <c:pt idx="6">
                  <c:v>Other</c:v>
                </c:pt>
              </c:strCache>
            </c:strRef>
          </c:cat>
          <c:val>
            <c:numRef>
              <c:f>'BoD Aug 2025'!$C$2:$C$8</c:f>
            </c:numRef>
          </c:val>
          <c:extLst>
            <c:ext xmlns:c16="http://schemas.microsoft.com/office/drawing/2014/chart" uri="{C3380CC4-5D6E-409C-BE32-E72D297353CC}">
              <c16:uniqueId val="{00000001-29C9-489E-9C44-2381D142F6BE}"/>
            </c:ext>
          </c:extLst>
        </c:ser>
        <c:ser>
          <c:idx val="2"/>
          <c:order val="2"/>
          <c:tx>
            <c:strRef>
              <c:f>'BoD Aug 2025'!$D$1</c:f>
              <c:strCache>
                <c:ptCount val="1"/>
                <c:pt idx="0">
                  <c:v>"Numbers may not add due to rounding"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29C9-489E-9C44-2381D142F6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29C9-489E-9C44-2381D142F6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29C9-489E-9C44-2381D142F6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9-29C9-489E-9C44-2381D142F6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29C9-489E-9C44-2381D142F6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D-29C9-489E-9C44-2381D142F6B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F-29C9-489E-9C44-2381D142F6BE}"/>
              </c:ext>
            </c:extLst>
          </c:dPt>
          <c:dLbls>
            <c:delete val="1"/>
          </c:dLbls>
          <c:cat>
            <c:strRef>
              <c:f>'BoD Aug 2025'!$A$2:$A$8</c:f>
              <c:strCache>
                <c:ptCount val="7"/>
                <c:pt idx="0">
                  <c:v>Nioko</c:v>
                </c:pt>
                <c:pt idx="1">
                  <c:v>Australian</c:v>
                </c:pt>
                <c:pt idx="2">
                  <c:v>North America</c:v>
                </c:pt>
                <c:pt idx="3">
                  <c:v>APAC</c:v>
                </c:pt>
                <c:pt idx="4">
                  <c:v>Management</c:v>
                </c:pt>
                <c:pt idx="5">
                  <c:v>Europe</c:v>
                </c:pt>
                <c:pt idx="6">
                  <c:v>Other</c:v>
                </c:pt>
              </c:strCache>
            </c:strRef>
          </c:cat>
          <c:val>
            <c:numRef>
              <c:f>'BoD Aug 2025'!$D$2:$D$8</c:f>
              <c:numCache>
                <c:formatCode>0.00%</c:formatCode>
                <c:ptCount val="7"/>
                <c:pt idx="0">
                  <c:v>0.17</c:v>
                </c:pt>
                <c:pt idx="1">
                  <c:v>0.18</c:v>
                </c:pt>
                <c:pt idx="2">
                  <c:v>0.18</c:v>
                </c:pt>
                <c:pt idx="3">
                  <c:v>0.02</c:v>
                </c:pt>
                <c:pt idx="4">
                  <c:v>0.02</c:v>
                </c:pt>
                <c:pt idx="5">
                  <c:v>0.04</c:v>
                </c:pt>
                <c:pt idx="6">
                  <c:v>0.39</c:v>
                </c:pt>
              </c:numCache>
            </c:numRef>
          </c:val>
          <c:extLst>
            <c:ext xmlns:c16="http://schemas.microsoft.com/office/drawing/2014/chart" uri="{C3380CC4-5D6E-409C-BE32-E72D297353CC}">
              <c16:uniqueId val="{00000010-29C9-489E-9C44-2381D142F6BE}"/>
            </c:ext>
          </c:extLst>
        </c:ser>
        <c:dLbls>
          <c:showLegendKey val="0"/>
          <c:showVal val="1"/>
          <c:showCatName val="1"/>
          <c:showSerName val="0"/>
          <c:showPercent val="0"/>
          <c:showBubbleSize val="0"/>
          <c:showLeaderLines val="1"/>
        </c:dLbls>
        <c:firstSliceAng val="0"/>
        <c:holeSize val="7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A75C1D-C17F-482A-BA53-32AA87A5C991}"/>
              </a:ext>
            </a:extLst>
          </p:cNvPr>
          <p:cNvSpPr>
            <a:spLocks noGrp="1"/>
          </p:cNvSpPr>
          <p:nvPr>
            <p:ph type="hdr" sz="quarter"/>
          </p:nvPr>
        </p:nvSpPr>
        <p:spPr>
          <a:xfrm>
            <a:off x="1" y="0"/>
            <a:ext cx="3037627" cy="46355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32CCC2D-250C-4005-A980-17BE40BB0412}"/>
              </a:ext>
            </a:extLst>
          </p:cNvPr>
          <p:cNvSpPr>
            <a:spLocks noGrp="1"/>
          </p:cNvSpPr>
          <p:nvPr>
            <p:ph type="dt" sz="quarter" idx="1"/>
          </p:nvPr>
        </p:nvSpPr>
        <p:spPr>
          <a:xfrm>
            <a:off x="3971173" y="0"/>
            <a:ext cx="3037627" cy="463550"/>
          </a:xfrm>
          <a:prstGeom prst="rect">
            <a:avLst/>
          </a:prstGeom>
        </p:spPr>
        <p:txBody>
          <a:bodyPr vert="horz" lIns="91440" tIns="45720" rIns="91440" bIns="45720" rtlCol="0"/>
          <a:lstStyle>
            <a:lvl1pPr algn="r">
              <a:defRPr sz="1200"/>
            </a:lvl1pPr>
          </a:lstStyle>
          <a:p>
            <a:fld id="{CE6A195F-AC2B-46B2-951C-93E441A89B68}" type="datetimeFigureOut">
              <a:rPr lang="en-CA" smtClean="0"/>
              <a:t>2025-09-16</a:t>
            </a:fld>
            <a:endParaRPr lang="en-CA"/>
          </a:p>
        </p:txBody>
      </p:sp>
      <p:sp>
        <p:nvSpPr>
          <p:cNvPr id="4" name="Footer Placeholder 3">
            <a:extLst>
              <a:ext uri="{FF2B5EF4-FFF2-40B4-BE49-F238E27FC236}">
                <a16:creationId xmlns:a16="http://schemas.microsoft.com/office/drawing/2014/main" id="{CAA1A625-E795-480A-BA07-AA19151AA5EB}"/>
              </a:ext>
            </a:extLst>
          </p:cNvPr>
          <p:cNvSpPr>
            <a:spLocks noGrp="1"/>
          </p:cNvSpPr>
          <p:nvPr>
            <p:ph type="ftr" sz="quarter" idx="2"/>
          </p:nvPr>
        </p:nvSpPr>
        <p:spPr>
          <a:xfrm>
            <a:off x="1" y="8772525"/>
            <a:ext cx="3037627" cy="46355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5A2DF84-B922-447D-94C2-E4981EAB882E}"/>
              </a:ext>
            </a:extLst>
          </p:cNvPr>
          <p:cNvSpPr>
            <a:spLocks noGrp="1"/>
          </p:cNvSpPr>
          <p:nvPr>
            <p:ph type="sldNum" sz="quarter" idx="3"/>
          </p:nvPr>
        </p:nvSpPr>
        <p:spPr>
          <a:xfrm>
            <a:off x="3971173" y="8772525"/>
            <a:ext cx="3037627" cy="463550"/>
          </a:xfrm>
          <a:prstGeom prst="rect">
            <a:avLst/>
          </a:prstGeom>
        </p:spPr>
        <p:txBody>
          <a:bodyPr vert="horz" lIns="91440" tIns="45720" rIns="91440" bIns="45720" rtlCol="0" anchor="b"/>
          <a:lstStyle>
            <a:lvl1pPr algn="r">
              <a:defRPr sz="1200"/>
            </a:lvl1pPr>
          </a:lstStyle>
          <a:p>
            <a:fld id="{441CBFD2-D974-470A-A5EC-4E1DF7925306}" type="slidenum">
              <a:rPr lang="en-CA" smtClean="0"/>
              <a:t>‹#›</a:t>
            </a:fld>
            <a:endParaRPr lang="en-CA"/>
          </a:p>
        </p:txBody>
      </p:sp>
    </p:spTree>
    <p:extLst>
      <p:ext uri="{BB962C8B-B14F-4D97-AF65-F5344CB8AC3E}">
        <p14:creationId xmlns:p14="http://schemas.microsoft.com/office/powerpoint/2010/main" val="208861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7" cy="46355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1173" y="0"/>
            <a:ext cx="3037627" cy="463550"/>
          </a:xfrm>
          <a:prstGeom prst="rect">
            <a:avLst/>
          </a:prstGeom>
        </p:spPr>
        <p:txBody>
          <a:bodyPr vert="horz" lIns="91440" tIns="45720" rIns="91440" bIns="45720" rtlCol="0"/>
          <a:lstStyle>
            <a:lvl1pPr algn="r">
              <a:defRPr sz="1200"/>
            </a:lvl1pPr>
          </a:lstStyle>
          <a:p>
            <a:fld id="{74245EF9-3223-4D59-A9F8-FDAD95464F95}" type="datetimeFigureOut">
              <a:rPr lang="en-CA" smtClean="0"/>
              <a:t>2025-09-16</a:t>
            </a:fld>
            <a:endParaRPr lang="en-CA"/>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366" y="4445007"/>
            <a:ext cx="5607679"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772525"/>
            <a:ext cx="3037627" cy="46355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1173" y="8772525"/>
            <a:ext cx="3037627" cy="463550"/>
          </a:xfrm>
          <a:prstGeom prst="rect">
            <a:avLst/>
          </a:prstGeom>
        </p:spPr>
        <p:txBody>
          <a:bodyPr vert="horz" lIns="91440" tIns="45720" rIns="91440" bIns="45720" rtlCol="0" anchor="b"/>
          <a:lstStyle>
            <a:lvl1pPr algn="r">
              <a:defRPr sz="1200"/>
            </a:lvl1pPr>
          </a:lstStyle>
          <a:p>
            <a:fld id="{24490D1B-0891-4CAF-875F-BEB337957499}" type="slidenum">
              <a:rPr lang="en-CA" smtClean="0"/>
              <a:t>‹#›</a:t>
            </a:fld>
            <a:endParaRPr lang="en-CA"/>
          </a:p>
        </p:txBody>
      </p:sp>
    </p:spTree>
    <p:extLst>
      <p:ext uri="{BB962C8B-B14F-4D97-AF65-F5344CB8AC3E}">
        <p14:creationId xmlns:p14="http://schemas.microsoft.com/office/powerpoint/2010/main" val="354795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490D1B-0891-4CAF-875F-BEB337957499}" type="slidenum">
              <a:rPr lang="en-CA" smtClean="0"/>
              <a:t>1</a:t>
            </a:fld>
            <a:endParaRPr lang="en-CA"/>
          </a:p>
        </p:txBody>
      </p:sp>
    </p:spTree>
    <p:extLst>
      <p:ext uri="{BB962C8B-B14F-4D97-AF65-F5344CB8AC3E}">
        <p14:creationId xmlns:p14="http://schemas.microsoft.com/office/powerpoint/2010/main" val="223426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F1AF-927A-F32E-BA54-76A0C0643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2ECED-6627-7EBC-AF57-9AFBCA33B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42531-87C5-5B01-890F-F69A15E467E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68A0FFB-BA9B-480B-12E6-24A8CCFD58BA}"/>
              </a:ext>
            </a:extLst>
          </p:cNvPr>
          <p:cNvSpPr>
            <a:spLocks noGrp="1"/>
          </p:cNvSpPr>
          <p:nvPr>
            <p:ph type="sldNum" sz="quarter" idx="5"/>
          </p:nvPr>
        </p:nvSpPr>
        <p:spPr/>
        <p:txBody>
          <a:bodyPr/>
          <a:lstStyle/>
          <a:p>
            <a:fld id="{24490D1B-0891-4CAF-875F-BEB337957499}" type="slidenum">
              <a:rPr lang="en-CA" smtClean="0"/>
              <a:t>16</a:t>
            </a:fld>
            <a:endParaRPr lang="en-CA"/>
          </a:p>
        </p:txBody>
      </p:sp>
    </p:spTree>
    <p:extLst>
      <p:ext uri="{BB962C8B-B14F-4D97-AF65-F5344CB8AC3E}">
        <p14:creationId xmlns:p14="http://schemas.microsoft.com/office/powerpoint/2010/main" val="79060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4136A-B641-411B-05C6-DCC19890D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CB0C9-3286-0047-6F68-E70528B33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7E186-78CF-3DCD-BFCF-1876D88C7FA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CBB0534-6E00-D467-3C96-4286E717EE07}"/>
              </a:ext>
            </a:extLst>
          </p:cNvPr>
          <p:cNvSpPr>
            <a:spLocks noGrp="1"/>
          </p:cNvSpPr>
          <p:nvPr>
            <p:ph type="sldNum" sz="quarter" idx="5"/>
          </p:nvPr>
        </p:nvSpPr>
        <p:spPr/>
        <p:txBody>
          <a:bodyPr/>
          <a:lstStyle/>
          <a:p>
            <a:fld id="{24490D1B-0891-4CAF-875F-BEB337957499}" type="slidenum">
              <a:rPr lang="en-CA" smtClean="0"/>
              <a:t>17</a:t>
            </a:fld>
            <a:endParaRPr lang="en-CA"/>
          </a:p>
        </p:txBody>
      </p:sp>
    </p:spTree>
    <p:extLst>
      <p:ext uri="{BB962C8B-B14F-4D97-AF65-F5344CB8AC3E}">
        <p14:creationId xmlns:p14="http://schemas.microsoft.com/office/powerpoint/2010/main" val="409560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B4850-7EEA-03BA-2A2F-EA195C36B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C8F9E-7C30-AD37-C730-A41E149F2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C17B8-DBD0-E14B-6F94-CD451E455B3D}"/>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AF16EBA-9437-76FC-32DA-B1774EF8E922}"/>
              </a:ext>
            </a:extLst>
          </p:cNvPr>
          <p:cNvSpPr>
            <a:spLocks noGrp="1"/>
          </p:cNvSpPr>
          <p:nvPr>
            <p:ph type="sldNum" sz="quarter" idx="5"/>
          </p:nvPr>
        </p:nvSpPr>
        <p:spPr/>
        <p:txBody>
          <a:bodyPr/>
          <a:lstStyle/>
          <a:p>
            <a:fld id="{24490D1B-0891-4CAF-875F-BEB337957499}" type="slidenum">
              <a:rPr lang="en-CA" smtClean="0"/>
              <a:t>18</a:t>
            </a:fld>
            <a:endParaRPr lang="en-CA"/>
          </a:p>
        </p:txBody>
      </p:sp>
    </p:spTree>
    <p:extLst>
      <p:ext uri="{BB962C8B-B14F-4D97-AF65-F5344CB8AC3E}">
        <p14:creationId xmlns:p14="http://schemas.microsoft.com/office/powerpoint/2010/main" val="247433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2E1B1-FBBA-0A3B-1D0B-0282391A1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68ACD-9CC8-AE79-312D-037395C86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4B5F4-FC41-999E-90B8-D7024C593E01}"/>
              </a:ext>
            </a:extLst>
          </p:cNvPr>
          <p:cNvSpPr>
            <a:spLocks noGrp="1"/>
          </p:cNvSpPr>
          <p:nvPr>
            <p:ph type="body" idx="1"/>
          </p:nvPr>
        </p:nvSpPr>
        <p:spPr/>
        <p:txBody>
          <a:bodyPr/>
          <a:lstStyle/>
          <a:p>
            <a:endParaRPr lang="en-ES"/>
          </a:p>
        </p:txBody>
      </p:sp>
      <p:sp>
        <p:nvSpPr>
          <p:cNvPr id="4" name="Slide Number Placeholder 3">
            <a:extLst>
              <a:ext uri="{FF2B5EF4-FFF2-40B4-BE49-F238E27FC236}">
                <a16:creationId xmlns:a16="http://schemas.microsoft.com/office/drawing/2014/main" id="{581EFBF1-A2D6-F955-C0B8-E53F774D3F71}"/>
              </a:ext>
            </a:extLst>
          </p:cNvPr>
          <p:cNvSpPr>
            <a:spLocks noGrp="1"/>
          </p:cNvSpPr>
          <p:nvPr>
            <p:ph type="sldNum" sz="quarter" idx="5"/>
          </p:nvPr>
        </p:nvSpPr>
        <p:spPr/>
        <p:txBody>
          <a:bodyPr/>
          <a:lstStyle/>
          <a:p>
            <a:fld id="{24490D1B-0891-4CAF-875F-BEB337957499}" type="slidenum">
              <a:rPr lang="en-CA" smtClean="0"/>
              <a:t>20</a:t>
            </a:fld>
            <a:endParaRPr lang="en-CA"/>
          </a:p>
        </p:txBody>
      </p:sp>
    </p:spTree>
    <p:extLst>
      <p:ext uri="{BB962C8B-B14F-4D97-AF65-F5344CB8AC3E}">
        <p14:creationId xmlns:p14="http://schemas.microsoft.com/office/powerpoint/2010/main" val="334049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4490D1B-0891-4CAF-875F-BEB337957499}" type="slidenum">
              <a:rPr lang="en-CA" smtClean="0"/>
              <a:t>3</a:t>
            </a:fld>
            <a:endParaRPr lang="en-CA"/>
          </a:p>
        </p:txBody>
      </p:sp>
    </p:spTree>
    <p:extLst>
      <p:ext uri="{BB962C8B-B14F-4D97-AF65-F5344CB8AC3E}">
        <p14:creationId xmlns:p14="http://schemas.microsoft.com/office/powerpoint/2010/main" val="410791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1D14-71C8-22D9-BA39-8A434A64F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CAE0B-6055-A9CF-02F6-37E39A757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B863-525C-6F1C-5527-CD90A96A739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F7163A6-BA62-CC6B-CD60-A6DE32F6C0C5}"/>
              </a:ext>
            </a:extLst>
          </p:cNvPr>
          <p:cNvSpPr>
            <a:spLocks noGrp="1"/>
          </p:cNvSpPr>
          <p:nvPr>
            <p:ph type="sldNum" sz="quarter" idx="5"/>
          </p:nvPr>
        </p:nvSpPr>
        <p:spPr/>
        <p:txBody>
          <a:bodyPr/>
          <a:lstStyle/>
          <a:p>
            <a:fld id="{24490D1B-0891-4CAF-875F-BEB337957499}" type="slidenum">
              <a:rPr lang="en-CA" smtClean="0"/>
              <a:t>4</a:t>
            </a:fld>
            <a:endParaRPr lang="en-CA"/>
          </a:p>
        </p:txBody>
      </p:sp>
    </p:spTree>
    <p:extLst>
      <p:ext uri="{BB962C8B-B14F-4D97-AF65-F5344CB8AC3E}">
        <p14:creationId xmlns:p14="http://schemas.microsoft.com/office/powerpoint/2010/main" val="165240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Commenced?</a:t>
            </a:r>
          </a:p>
        </p:txBody>
      </p:sp>
      <p:sp>
        <p:nvSpPr>
          <p:cNvPr id="4" name="Slide Number Placeholder 3"/>
          <p:cNvSpPr>
            <a:spLocks noGrp="1"/>
          </p:cNvSpPr>
          <p:nvPr>
            <p:ph type="sldNum" sz="quarter" idx="5"/>
          </p:nvPr>
        </p:nvSpPr>
        <p:spPr/>
        <p:txBody>
          <a:bodyPr/>
          <a:lstStyle/>
          <a:p>
            <a:fld id="{24490D1B-0891-4CAF-875F-BEB337957499}" type="slidenum">
              <a:rPr lang="en-CA" smtClean="0"/>
              <a:t>5</a:t>
            </a:fld>
            <a:endParaRPr lang="en-CA"/>
          </a:p>
        </p:txBody>
      </p:sp>
    </p:spTree>
    <p:extLst>
      <p:ext uri="{BB962C8B-B14F-4D97-AF65-F5344CB8AC3E}">
        <p14:creationId xmlns:p14="http://schemas.microsoft.com/office/powerpoint/2010/main" val="396956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1F3-62AD-59CE-7D98-7A005D98B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28972-E404-1CD0-2AB9-2B339FB30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46987-968E-4BA6-44EB-5F1B1757CA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9A8E75-930F-1CEE-735D-6EEE7AAFB224}"/>
              </a:ext>
            </a:extLst>
          </p:cNvPr>
          <p:cNvSpPr>
            <a:spLocks noGrp="1"/>
          </p:cNvSpPr>
          <p:nvPr>
            <p:ph type="sldNum" sz="quarter" idx="5"/>
          </p:nvPr>
        </p:nvSpPr>
        <p:spPr/>
        <p:txBody>
          <a:bodyPr/>
          <a:lstStyle/>
          <a:p>
            <a:fld id="{24490D1B-0891-4CAF-875F-BEB337957499}" type="slidenum">
              <a:rPr lang="en-CA" smtClean="0"/>
              <a:t>9</a:t>
            </a:fld>
            <a:endParaRPr lang="en-CA"/>
          </a:p>
        </p:txBody>
      </p:sp>
    </p:spTree>
    <p:extLst>
      <p:ext uri="{BB962C8B-B14F-4D97-AF65-F5344CB8AC3E}">
        <p14:creationId xmlns:p14="http://schemas.microsoft.com/office/powerpoint/2010/main" val="403441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4136A-B641-411B-05C6-DCC19890D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CB0C9-3286-0047-6F68-E70528B33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7E186-78CF-3DCD-BFCF-1876D88C7FA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1CBB0534-6E00-D467-3C96-4286E717EE07}"/>
              </a:ext>
            </a:extLst>
          </p:cNvPr>
          <p:cNvSpPr>
            <a:spLocks noGrp="1"/>
          </p:cNvSpPr>
          <p:nvPr>
            <p:ph type="sldNum" sz="quarter" idx="5"/>
          </p:nvPr>
        </p:nvSpPr>
        <p:spPr/>
        <p:txBody>
          <a:bodyPr/>
          <a:lstStyle/>
          <a:p>
            <a:fld id="{24490D1B-0891-4CAF-875F-BEB337957499}" type="slidenum">
              <a:rPr lang="en-CA" smtClean="0"/>
              <a:t>11</a:t>
            </a:fld>
            <a:endParaRPr lang="en-CA"/>
          </a:p>
        </p:txBody>
      </p:sp>
    </p:spTree>
    <p:extLst>
      <p:ext uri="{BB962C8B-B14F-4D97-AF65-F5344CB8AC3E}">
        <p14:creationId xmlns:p14="http://schemas.microsoft.com/office/powerpoint/2010/main" val="409560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24490D1B-0891-4CAF-875F-BEB337957499}" type="slidenum">
              <a:rPr lang="en-CA" smtClean="0"/>
              <a:t>12</a:t>
            </a:fld>
            <a:endParaRPr lang="en-CA"/>
          </a:p>
        </p:txBody>
      </p:sp>
    </p:spTree>
    <p:extLst>
      <p:ext uri="{BB962C8B-B14F-4D97-AF65-F5344CB8AC3E}">
        <p14:creationId xmlns:p14="http://schemas.microsoft.com/office/powerpoint/2010/main" val="257987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90D1B-0891-4CAF-875F-BEB33795749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37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90D1B-0891-4CAF-875F-BEB33795749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204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D27E-9B32-9E0D-D55F-DB92D52F5B17}"/>
              </a:ext>
            </a:extLst>
          </p:cNvPr>
          <p:cNvSpPr>
            <a:spLocks noGrp="1"/>
          </p:cNvSpPr>
          <p:nvPr>
            <p:ph type="title"/>
          </p:nvPr>
        </p:nvSpPr>
        <p:spPr>
          <a:xfrm>
            <a:off x="392532" y="306365"/>
            <a:ext cx="9911009" cy="446276"/>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B26C1F50-2DEB-0607-6AC3-4EA59880673D}"/>
              </a:ext>
            </a:extLst>
          </p:cNvPr>
          <p:cNvSpPr>
            <a:spLocks noGrp="1"/>
          </p:cNvSpPr>
          <p:nvPr>
            <p:ph sz="quarter" idx="10"/>
          </p:nvPr>
        </p:nvSpPr>
        <p:spPr>
          <a:xfrm>
            <a:off x="392532" y="1296686"/>
            <a:ext cx="8045088" cy="634020"/>
          </a:xfrm>
          <a:prstGeom prst="rect">
            <a:avLst/>
          </a:prstGeom>
        </p:spPr>
        <p:txBody>
          <a:bodyPr/>
          <a:lstStyle>
            <a:lvl1pPr>
              <a:lnSpc>
                <a:spcPts val="2500"/>
              </a:lnSpc>
              <a:defRPr/>
            </a:lvl1pPr>
          </a:lstStyle>
          <a:p>
            <a:pPr lvl="0"/>
            <a:r>
              <a:rPr lang="en-US"/>
              <a:t>Click to edit Master text styles</a:t>
            </a:r>
          </a:p>
          <a:p>
            <a:pPr lvl="1"/>
            <a:r>
              <a:rPr lang="en-US"/>
              <a:t>Second level</a:t>
            </a:r>
          </a:p>
        </p:txBody>
      </p:sp>
      <p:sp>
        <p:nvSpPr>
          <p:cNvPr id="5" name="Footer Placeholder 3">
            <a:extLst>
              <a:ext uri="{FF2B5EF4-FFF2-40B4-BE49-F238E27FC236}">
                <a16:creationId xmlns:a16="http://schemas.microsoft.com/office/drawing/2014/main" id="{3E6ABA60-3E6A-D249-8989-F11905311657}"/>
              </a:ext>
            </a:extLst>
          </p:cNvPr>
          <p:cNvSpPr>
            <a:spLocks noGrp="1"/>
          </p:cNvSpPr>
          <p:nvPr>
            <p:ph type="ftr" sz="quarter" idx="3"/>
          </p:nvPr>
        </p:nvSpPr>
        <p:spPr>
          <a:xfrm>
            <a:off x="392531" y="6521646"/>
            <a:ext cx="8461069" cy="200055"/>
          </a:xfrm>
          <a:prstGeom prst="rect">
            <a:avLst/>
          </a:prstGeom>
        </p:spPr>
        <p:txBody>
          <a:bodyPr vert="horz" wrap="square" lIns="91440" tIns="45720" rIns="91440" bIns="45720" rtlCol="0" anchor="t" anchorCtr="0">
            <a:spAutoFit/>
          </a:bodyPr>
          <a:lstStyle>
            <a:lvl1pPr marL="0" indent="0" algn="l">
              <a:buFont typeface="+mj-lt"/>
              <a:buNone/>
              <a:defRPr sz="700">
                <a:solidFill>
                  <a:srgbClr val="002734"/>
                </a:solidFill>
              </a:defRPr>
            </a:lvl1pPr>
          </a:lstStyle>
          <a:p>
            <a:endParaRPr lang="en-ES"/>
          </a:p>
        </p:txBody>
      </p:sp>
      <p:sp>
        <p:nvSpPr>
          <p:cNvPr id="14" name="Slide Number Placeholder 5">
            <a:extLst>
              <a:ext uri="{FF2B5EF4-FFF2-40B4-BE49-F238E27FC236}">
                <a16:creationId xmlns:a16="http://schemas.microsoft.com/office/drawing/2014/main" id="{BACADAF4-11E6-AA42-8988-8561D5724D7D}"/>
              </a:ext>
            </a:extLst>
          </p:cNvPr>
          <p:cNvSpPr txBox="1">
            <a:spLocks/>
          </p:cNvSpPr>
          <p:nvPr userDrawn="1"/>
        </p:nvSpPr>
        <p:spPr>
          <a:xfrm>
            <a:off x="11608761" y="6464963"/>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887060-6981-4D72-A471-0129D3615E26}" type="slidenum">
              <a:rPr lang="en-US" sz="1000" b="1" i="0" smtClean="0">
                <a:solidFill>
                  <a:srgbClr val="354D5B"/>
                </a:solidFill>
                <a:latin typeface="Arial Black" panose="020B0604020202020204" pitchFamily="34" charset="0"/>
                <a:cs typeface="Arial Black" panose="020B0604020202020204" pitchFamily="34" charset="0"/>
              </a:rPr>
              <a:pPr algn="l"/>
              <a:t>‹#›</a:t>
            </a:fld>
            <a:endParaRPr lang="en-US" sz="1000" b="1" i="0">
              <a:solidFill>
                <a:srgbClr val="354D5B"/>
              </a:solidFill>
              <a:latin typeface="Arial Black" panose="020B0604020202020204" pitchFamily="34" charset="0"/>
              <a:cs typeface="Arial Black" panose="020B0604020202020204" pitchFamily="34" charset="0"/>
            </a:endParaRPr>
          </a:p>
        </p:txBody>
      </p:sp>
      <p:pic>
        <p:nvPicPr>
          <p:cNvPr id="15" name="Graphic 14">
            <a:extLst>
              <a:ext uri="{FF2B5EF4-FFF2-40B4-BE49-F238E27FC236}">
                <a16:creationId xmlns:a16="http://schemas.microsoft.com/office/drawing/2014/main" id="{B1A7DD27-AEAD-284D-8462-EC60C50C05D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55903" y="207371"/>
            <a:ext cx="544854" cy="544854"/>
          </a:xfrm>
          <a:prstGeom prst="rect">
            <a:avLst/>
          </a:prstGeom>
        </p:spPr>
      </p:pic>
      <p:pic>
        <p:nvPicPr>
          <p:cNvPr id="16" name="Graphic 15">
            <a:extLst>
              <a:ext uri="{FF2B5EF4-FFF2-40B4-BE49-F238E27FC236}">
                <a16:creationId xmlns:a16="http://schemas.microsoft.com/office/drawing/2014/main" id="{E4E771A8-4E8E-2E44-BC06-4CAC67773818}"/>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b="9636"/>
          <a:stretch/>
        </p:blipFill>
        <p:spPr>
          <a:xfrm>
            <a:off x="11402695" y="6598639"/>
            <a:ext cx="789305" cy="259361"/>
          </a:xfrm>
          <a:prstGeom prst="rect">
            <a:avLst/>
          </a:prstGeom>
        </p:spPr>
      </p:pic>
      <p:sp>
        <p:nvSpPr>
          <p:cNvPr id="17" name="Rectangle 16">
            <a:extLst>
              <a:ext uri="{FF2B5EF4-FFF2-40B4-BE49-F238E27FC236}">
                <a16:creationId xmlns:a16="http://schemas.microsoft.com/office/drawing/2014/main" id="{3A98349D-A427-2C48-A280-0E30C9B23408}"/>
              </a:ext>
            </a:extLst>
          </p:cNvPr>
          <p:cNvSpPr/>
          <p:nvPr userDrawn="1"/>
        </p:nvSpPr>
        <p:spPr>
          <a:xfrm>
            <a:off x="0" y="-8771"/>
            <a:ext cx="12190246" cy="77782"/>
          </a:xfrm>
          <a:prstGeom prst="rect">
            <a:avLst/>
          </a:prstGeom>
          <a:solidFill>
            <a:srgbClr val="C9D7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7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D27E-9B32-9E0D-D55F-DB92D52F5B17}"/>
              </a:ext>
            </a:extLst>
          </p:cNvPr>
          <p:cNvSpPr>
            <a:spLocks noGrp="1"/>
          </p:cNvSpPr>
          <p:nvPr>
            <p:ph type="title"/>
          </p:nvPr>
        </p:nvSpPr>
        <p:spPr>
          <a:xfrm>
            <a:off x="351892" y="672125"/>
            <a:ext cx="11487150" cy="446276"/>
          </a:xfrm>
          <a:prstGeom prst="rect">
            <a:avLst/>
          </a:prstGeom>
        </p:spPr>
        <p:txBody>
          <a:bodyPr/>
          <a:lstStyle/>
          <a:p>
            <a:r>
              <a:rPr lang="en-US"/>
              <a:t>Click to edit Master title style</a:t>
            </a:r>
          </a:p>
        </p:txBody>
      </p:sp>
      <p:sp>
        <p:nvSpPr>
          <p:cNvPr id="3" name="TextBox 2">
            <a:extLst>
              <a:ext uri="{FF2B5EF4-FFF2-40B4-BE49-F238E27FC236}">
                <a16:creationId xmlns:a16="http://schemas.microsoft.com/office/drawing/2014/main" id="{415A2AFB-05A9-DE44-9997-77A293AF19FF}"/>
              </a:ext>
            </a:extLst>
          </p:cNvPr>
          <p:cNvSpPr txBox="1"/>
          <p:nvPr userDrawn="1"/>
        </p:nvSpPr>
        <p:spPr>
          <a:xfrm>
            <a:off x="7986532" y="0"/>
            <a:ext cx="0" cy="0"/>
          </a:xfrm>
          <a:prstGeom prst="rect">
            <a:avLst/>
          </a:prstGeom>
          <a:noFill/>
        </p:spPr>
        <p:txBody>
          <a:bodyPr wrap="none" rtlCol="0" anchor="t">
            <a:noAutofit/>
          </a:bodyPr>
          <a:lstStyle/>
          <a:p>
            <a:pPr marL="285750" indent="-285750" algn="l">
              <a:spcBef>
                <a:spcPts val="300"/>
              </a:spcBef>
              <a:buSzPct val="100000"/>
              <a:buBlip>
                <a:blip r:embed="rId2"/>
              </a:buBlip>
            </a:pPr>
            <a:endParaRPr lang="en-ES" sz="1600" err="1">
              <a:solidFill>
                <a:schemeClr val="accent1"/>
              </a:solidFill>
              <a:latin typeface="+mj-lt"/>
            </a:endParaRPr>
          </a:p>
        </p:txBody>
      </p:sp>
      <p:sp>
        <p:nvSpPr>
          <p:cNvPr id="7" name="Footer Placeholder 3">
            <a:extLst>
              <a:ext uri="{FF2B5EF4-FFF2-40B4-BE49-F238E27FC236}">
                <a16:creationId xmlns:a16="http://schemas.microsoft.com/office/drawing/2014/main" id="{B61DC39B-ACBC-904B-9657-68802D99EEF7}"/>
              </a:ext>
            </a:extLst>
          </p:cNvPr>
          <p:cNvSpPr>
            <a:spLocks noGrp="1"/>
          </p:cNvSpPr>
          <p:nvPr>
            <p:ph type="ftr" sz="quarter" idx="3"/>
          </p:nvPr>
        </p:nvSpPr>
        <p:spPr>
          <a:xfrm>
            <a:off x="351892" y="6521646"/>
            <a:ext cx="8461069" cy="200055"/>
          </a:xfrm>
          <a:prstGeom prst="rect">
            <a:avLst/>
          </a:prstGeom>
        </p:spPr>
        <p:txBody>
          <a:bodyPr vert="horz" wrap="square" lIns="91440" tIns="45720" rIns="91440" bIns="45720" rtlCol="0" anchor="t" anchorCtr="0">
            <a:spAutoFit/>
          </a:bodyPr>
          <a:lstStyle>
            <a:lvl1pPr marL="0" indent="0" algn="l">
              <a:buFont typeface="+mj-lt"/>
              <a:buNone/>
              <a:defRPr sz="700">
                <a:solidFill>
                  <a:srgbClr val="002734"/>
                </a:solidFill>
              </a:defRPr>
            </a:lvl1pPr>
          </a:lstStyle>
          <a:p>
            <a:endParaRPr lang="en-ES"/>
          </a:p>
        </p:txBody>
      </p:sp>
      <p:sp>
        <p:nvSpPr>
          <p:cNvPr id="9" name="Content Placeholder 3">
            <a:extLst>
              <a:ext uri="{FF2B5EF4-FFF2-40B4-BE49-F238E27FC236}">
                <a16:creationId xmlns:a16="http://schemas.microsoft.com/office/drawing/2014/main" id="{DB42FC2A-A275-AE42-942E-E8184A8A810C}"/>
              </a:ext>
            </a:extLst>
          </p:cNvPr>
          <p:cNvSpPr>
            <a:spLocks noGrp="1"/>
          </p:cNvSpPr>
          <p:nvPr>
            <p:ph sz="quarter" idx="10"/>
          </p:nvPr>
        </p:nvSpPr>
        <p:spPr>
          <a:xfrm>
            <a:off x="351892" y="1296686"/>
            <a:ext cx="8045088" cy="634020"/>
          </a:xfrm>
          <a:prstGeom prst="rect">
            <a:avLst/>
          </a:prstGeom>
        </p:spPr>
        <p:txBody>
          <a:bodyPr/>
          <a:lstStyle>
            <a:lvl1pPr>
              <a:lnSpc>
                <a:spcPts val="2500"/>
              </a:lnSpc>
              <a:defRPr>
                <a:solidFill>
                  <a:srgbClr val="003D50"/>
                </a:solidFill>
              </a:defRPr>
            </a:lvl1pPr>
            <a:lvl2pPr>
              <a:defRPr>
                <a:solidFill>
                  <a:srgbClr val="003D50"/>
                </a:solidFill>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B8A514B0-97C9-0A4D-98B0-B77DD7A0CF31}"/>
              </a:ext>
            </a:extLst>
          </p:cNvPr>
          <p:cNvSpPr txBox="1">
            <a:spLocks/>
          </p:cNvSpPr>
          <p:nvPr userDrawn="1"/>
        </p:nvSpPr>
        <p:spPr>
          <a:xfrm>
            <a:off x="11608761" y="6464963"/>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887060-6981-4D72-A471-0129D3615E26}" type="slidenum">
              <a:rPr lang="en-US" sz="1000" b="1" i="0" smtClean="0">
                <a:solidFill>
                  <a:srgbClr val="354D5B"/>
                </a:solidFill>
                <a:latin typeface="Arial Black" panose="020B0604020202020204" pitchFamily="34" charset="0"/>
                <a:cs typeface="Arial Black" panose="020B0604020202020204" pitchFamily="34" charset="0"/>
              </a:rPr>
              <a:pPr algn="l"/>
              <a:t>‹#›</a:t>
            </a:fld>
            <a:endParaRPr lang="en-US" sz="1000" b="1" i="0">
              <a:solidFill>
                <a:srgbClr val="354D5B"/>
              </a:solidFill>
              <a:latin typeface="Arial Black" panose="020B0604020202020204" pitchFamily="34" charset="0"/>
              <a:cs typeface="Arial Black" panose="020B0604020202020204" pitchFamily="34" charset="0"/>
            </a:endParaRPr>
          </a:p>
        </p:txBody>
      </p:sp>
      <p:pic>
        <p:nvPicPr>
          <p:cNvPr id="10" name="Graphic 9">
            <a:extLst>
              <a:ext uri="{FF2B5EF4-FFF2-40B4-BE49-F238E27FC236}">
                <a16:creationId xmlns:a16="http://schemas.microsoft.com/office/drawing/2014/main" id="{41FAF85B-5031-9447-933C-D36C8CF3572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55903" y="207371"/>
            <a:ext cx="544854" cy="544854"/>
          </a:xfrm>
          <a:prstGeom prst="rect">
            <a:avLst/>
          </a:prstGeom>
        </p:spPr>
      </p:pic>
      <p:pic>
        <p:nvPicPr>
          <p:cNvPr id="11" name="Graphic 10">
            <a:extLst>
              <a:ext uri="{FF2B5EF4-FFF2-40B4-BE49-F238E27FC236}">
                <a16:creationId xmlns:a16="http://schemas.microsoft.com/office/drawing/2014/main" id="{E8A21F41-9510-EF42-8FF2-6FD4E1B44B1F}"/>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9636"/>
          <a:stretch/>
        </p:blipFill>
        <p:spPr>
          <a:xfrm>
            <a:off x="11402695" y="6598639"/>
            <a:ext cx="789305" cy="259361"/>
          </a:xfrm>
          <a:prstGeom prst="rect">
            <a:avLst/>
          </a:prstGeom>
        </p:spPr>
      </p:pic>
      <p:sp>
        <p:nvSpPr>
          <p:cNvPr id="12" name="Rectangle 11">
            <a:extLst>
              <a:ext uri="{FF2B5EF4-FFF2-40B4-BE49-F238E27FC236}">
                <a16:creationId xmlns:a16="http://schemas.microsoft.com/office/drawing/2014/main" id="{C4E7C7DD-53C4-CC42-824F-57CBBB74D921}"/>
              </a:ext>
            </a:extLst>
          </p:cNvPr>
          <p:cNvSpPr/>
          <p:nvPr userDrawn="1"/>
        </p:nvSpPr>
        <p:spPr>
          <a:xfrm>
            <a:off x="0" y="-8771"/>
            <a:ext cx="12190246" cy="77782"/>
          </a:xfrm>
          <a:prstGeom prst="rect">
            <a:avLst/>
          </a:prstGeom>
          <a:solidFill>
            <a:srgbClr val="C9D7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2516BF6-7F33-3445-8BD7-C73E0BAFF3B0}"/>
              </a:ext>
            </a:extLst>
          </p:cNvPr>
          <p:cNvSpPr/>
          <p:nvPr userDrawn="1"/>
        </p:nvSpPr>
        <p:spPr>
          <a:xfrm>
            <a:off x="-22302" y="-15329"/>
            <a:ext cx="12236605" cy="6888659"/>
          </a:xfrm>
          <a:prstGeom prst="rect">
            <a:avLst/>
          </a:prstGeom>
          <a:solidFill>
            <a:srgbClr val="003D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7" name="Freeform 26">
            <a:extLst>
              <a:ext uri="{FF2B5EF4-FFF2-40B4-BE49-F238E27FC236}">
                <a16:creationId xmlns:a16="http://schemas.microsoft.com/office/drawing/2014/main" id="{C6689C5D-0489-5341-896F-4FE8E9C8E153}"/>
              </a:ext>
            </a:extLst>
          </p:cNvPr>
          <p:cNvSpPr/>
          <p:nvPr userDrawn="1"/>
        </p:nvSpPr>
        <p:spPr>
          <a:xfrm>
            <a:off x="-22302" y="-19936"/>
            <a:ext cx="9573162" cy="6888660"/>
          </a:xfrm>
          <a:custGeom>
            <a:avLst/>
            <a:gdLst>
              <a:gd name="connsiteX0" fmla="*/ 0 w 9573162"/>
              <a:gd name="connsiteY0" fmla="*/ 0 h 6963925"/>
              <a:gd name="connsiteX1" fmla="*/ 6140605 w 9573162"/>
              <a:gd name="connsiteY1" fmla="*/ 0 h 6963925"/>
              <a:gd name="connsiteX2" fmla="*/ 6140605 w 9573162"/>
              <a:gd name="connsiteY2" fmla="*/ 1 h 6963925"/>
              <a:gd name="connsiteX3" fmla="*/ 6546564 w 9573162"/>
              <a:gd name="connsiteY3" fmla="*/ 1 h 6963925"/>
              <a:gd name="connsiteX4" fmla="*/ 9455247 w 9573162"/>
              <a:gd name="connsiteY4" fmla="*/ 3432885 h 6963925"/>
              <a:gd name="connsiteX5" fmla="*/ 9455247 w 9573162"/>
              <a:gd name="connsiteY5" fmla="*/ 4104838 h 6963925"/>
              <a:gd name="connsiteX6" fmla="*/ 7032741 w 9573162"/>
              <a:gd name="connsiteY6" fmla="*/ 6963925 h 6963925"/>
              <a:gd name="connsiteX7" fmla="*/ 3616455 w 9573162"/>
              <a:gd name="connsiteY7" fmla="*/ 6963925 h 6963925"/>
              <a:gd name="connsiteX8" fmla="*/ 3616457 w 9573162"/>
              <a:gd name="connsiteY8" fmla="*/ 6963923 h 6963925"/>
              <a:gd name="connsiteX9" fmla="*/ 0 w 9573162"/>
              <a:gd name="connsiteY9" fmla="*/ 6963923 h 696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3162" h="6963925">
                <a:moveTo>
                  <a:pt x="0" y="0"/>
                </a:moveTo>
                <a:lnTo>
                  <a:pt x="6140605" y="0"/>
                </a:lnTo>
                <a:lnTo>
                  <a:pt x="6140605" y="1"/>
                </a:lnTo>
                <a:lnTo>
                  <a:pt x="6546564" y="1"/>
                </a:lnTo>
                <a:lnTo>
                  <a:pt x="9455247" y="3432885"/>
                </a:lnTo>
                <a:cubicBezTo>
                  <a:pt x="9612467" y="3618439"/>
                  <a:pt x="9612467" y="3919283"/>
                  <a:pt x="9455247" y="4104838"/>
                </a:cubicBezTo>
                <a:lnTo>
                  <a:pt x="7032741" y="6963925"/>
                </a:lnTo>
                <a:lnTo>
                  <a:pt x="3616455" y="6963925"/>
                </a:lnTo>
                <a:lnTo>
                  <a:pt x="3616457" y="6963923"/>
                </a:lnTo>
                <a:lnTo>
                  <a:pt x="0" y="6963923"/>
                </a:lnTo>
                <a:close/>
              </a:path>
            </a:pathLst>
          </a:custGeom>
          <a:solidFill>
            <a:srgbClr val="003D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S"/>
          </a:p>
        </p:txBody>
      </p:sp>
      <p:grpSp>
        <p:nvGrpSpPr>
          <p:cNvPr id="35" name="Group 34">
            <a:extLst>
              <a:ext uri="{FF2B5EF4-FFF2-40B4-BE49-F238E27FC236}">
                <a16:creationId xmlns:a16="http://schemas.microsoft.com/office/drawing/2014/main" id="{2901647E-6562-5547-9890-5065DD946AB8}"/>
              </a:ext>
            </a:extLst>
          </p:cNvPr>
          <p:cNvGrpSpPr>
            <a:grpSpLocks noChangeAspect="1"/>
          </p:cNvGrpSpPr>
          <p:nvPr userDrawn="1"/>
        </p:nvGrpSpPr>
        <p:grpSpPr>
          <a:xfrm>
            <a:off x="5404589" y="634127"/>
            <a:ext cx="2762430" cy="691753"/>
            <a:chOff x="9232900" y="-1297754"/>
            <a:chExt cx="2608974" cy="653325"/>
          </a:xfrm>
          <a:solidFill>
            <a:schemeClr val="bg1"/>
          </a:solidFill>
        </p:grpSpPr>
        <p:grpSp>
          <p:nvGrpSpPr>
            <p:cNvPr id="36" name="Graphic 6">
              <a:extLst>
                <a:ext uri="{FF2B5EF4-FFF2-40B4-BE49-F238E27FC236}">
                  <a16:creationId xmlns:a16="http://schemas.microsoft.com/office/drawing/2014/main" id="{E1FDB146-F553-3248-8EA0-5028A92871FA}"/>
                </a:ext>
              </a:extLst>
            </p:cNvPr>
            <p:cNvGrpSpPr/>
            <p:nvPr/>
          </p:nvGrpSpPr>
          <p:grpSpPr>
            <a:xfrm>
              <a:off x="10008438" y="-1109283"/>
              <a:ext cx="1833436" cy="274643"/>
              <a:chOff x="-14287" y="985202"/>
              <a:chExt cx="1882140" cy="281939"/>
            </a:xfrm>
            <a:grpFill/>
          </p:grpSpPr>
          <p:sp>
            <p:nvSpPr>
              <p:cNvPr id="44" name="Freeform: Shape 21">
                <a:extLst>
                  <a:ext uri="{FF2B5EF4-FFF2-40B4-BE49-F238E27FC236}">
                    <a16:creationId xmlns:a16="http://schemas.microsoft.com/office/drawing/2014/main" id="{E42A9C17-7C69-CE4A-B385-9A90897F66AA}"/>
                  </a:ext>
                </a:extLst>
              </p:cNvPr>
              <p:cNvSpPr/>
              <p:nvPr/>
            </p:nvSpPr>
            <p:spPr>
              <a:xfrm>
                <a:off x="-14287" y="985202"/>
                <a:ext cx="289570" cy="281939"/>
              </a:xfrm>
              <a:custGeom>
                <a:avLst/>
                <a:gdLst>
                  <a:gd name="connsiteX0" fmla="*/ 145733 w 289570"/>
                  <a:gd name="connsiteY0" fmla="*/ 281940 h 281939"/>
                  <a:gd name="connsiteX1" fmla="*/ 0 w 289570"/>
                  <a:gd name="connsiteY1" fmla="*/ 140970 h 281939"/>
                  <a:gd name="connsiteX2" fmla="*/ 145733 w 289570"/>
                  <a:gd name="connsiteY2" fmla="*/ 0 h 281939"/>
                  <a:gd name="connsiteX3" fmla="*/ 289560 w 289570"/>
                  <a:gd name="connsiteY3" fmla="*/ 140970 h 281939"/>
                  <a:gd name="connsiteX4" fmla="*/ 145733 w 289570"/>
                  <a:gd name="connsiteY4" fmla="*/ 281940 h 281939"/>
                  <a:gd name="connsiteX5" fmla="*/ 145733 w 289570"/>
                  <a:gd name="connsiteY5" fmla="*/ 42863 h 281939"/>
                  <a:gd name="connsiteX6" fmla="*/ 57150 w 289570"/>
                  <a:gd name="connsiteY6" fmla="*/ 140970 h 281939"/>
                  <a:gd name="connsiteX7" fmla="*/ 145733 w 289570"/>
                  <a:gd name="connsiteY7" fmla="*/ 239077 h 281939"/>
                  <a:gd name="connsiteX8" fmla="*/ 233363 w 289570"/>
                  <a:gd name="connsiteY8" fmla="*/ 140970 h 281939"/>
                  <a:gd name="connsiteX9" fmla="*/ 145733 w 28957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70" h="281939">
                    <a:moveTo>
                      <a:pt x="145733" y="281940"/>
                    </a:moveTo>
                    <a:cubicBezTo>
                      <a:pt x="63817" y="281940"/>
                      <a:pt x="0" y="222885"/>
                      <a:pt x="0" y="140970"/>
                    </a:cubicBezTo>
                    <a:cubicBezTo>
                      <a:pt x="0" y="59055"/>
                      <a:pt x="63817" y="0"/>
                      <a:pt x="145733" y="0"/>
                    </a:cubicBezTo>
                    <a:cubicBezTo>
                      <a:pt x="226695" y="0"/>
                      <a:pt x="289560" y="59055"/>
                      <a:pt x="289560" y="140970"/>
                    </a:cubicBezTo>
                    <a:cubicBezTo>
                      <a:pt x="290513" y="222885"/>
                      <a:pt x="227647" y="281940"/>
                      <a:pt x="145733" y="281940"/>
                    </a:cubicBezTo>
                    <a:close/>
                    <a:moveTo>
                      <a:pt x="145733" y="42863"/>
                    </a:moveTo>
                    <a:cubicBezTo>
                      <a:pt x="92392" y="42863"/>
                      <a:pt x="57150" y="82868"/>
                      <a:pt x="57150" y="140970"/>
                    </a:cubicBezTo>
                    <a:cubicBezTo>
                      <a:pt x="57150" y="199073"/>
                      <a:pt x="92392" y="239077"/>
                      <a:pt x="145733" y="239077"/>
                    </a:cubicBezTo>
                    <a:cubicBezTo>
                      <a:pt x="198120" y="239077"/>
                      <a:pt x="233363" y="199073"/>
                      <a:pt x="233363" y="140970"/>
                    </a:cubicBezTo>
                    <a:cubicBezTo>
                      <a:pt x="233363" y="82868"/>
                      <a:pt x="198120" y="42863"/>
                      <a:pt x="145733" y="42863"/>
                    </a:cubicBezTo>
                    <a:close/>
                  </a:path>
                </a:pathLst>
              </a:custGeom>
              <a:grpFill/>
              <a:ln w="9525"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A655362B-4E73-1046-8314-91C57C5BEA9B}"/>
                  </a:ext>
                </a:extLst>
              </p:cNvPr>
              <p:cNvSpPr/>
              <p:nvPr/>
            </p:nvSpPr>
            <p:spPr>
              <a:xfrm>
                <a:off x="331470" y="992822"/>
                <a:ext cx="221932" cy="266700"/>
              </a:xfrm>
              <a:custGeom>
                <a:avLst/>
                <a:gdLst>
                  <a:gd name="connsiteX0" fmla="*/ 221933 w 221932"/>
                  <a:gd name="connsiteY0" fmla="*/ 266700 h 266700"/>
                  <a:gd name="connsiteX1" fmla="*/ 161925 w 221932"/>
                  <a:gd name="connsiteY1" fmla="*/ 266700 h 266700"/>
                  <a:gd name="connsiteX2" fmla="*/ 87630 w 221932"/>
                  <a:gd name="connsiteY2" fmla="*/ 160020 h 266700"/>
                  <a:gd name="connsiteX3" fmla="*/ 54292 w 221932"/>
                  <a:gd name="connsiteY3" fmla="*/ 160020 h 266700"/>
                  <a:gd name="connsiteX4" fmla="*/ 54292 w 221932"/>
                  <a:gd name="connsiteY4" fmla="*/ 266700 h 266700"/>
                  <a:gd name="connsiteX5" fmla="*/ 0 w 221932"/>
                  <a:gd name="connsiteY5" fmla="*/ 266700 h 266700"/>
                  <a:gd name="connsiteX6" fmla="*/ 0 w 221932"/>
                  <a:gd name="connsiteY6" fmla="*/ 0 h 266700"/>
                  <a:gd name="connsiteX7" fmla="*/ 104775 w 221932"/>
                  <a:gd name="connsiteY7" fmla="*/ 0 h 266700"/>
                  <a:gd name="connsiteX8" fmla="*/ 195263 w 221932"/>
                  <a:gd name="connsiteY8" fmla="*/ 80963 h 266700"/>
                  <a:gd name="connsiteX9" fmla="*/ 141922 w 221932"/>
                  <a:gd name="connsiteY9" fmla="*/ 155257 h 266700"/>
                  <a:gd name="connsiteX10" fmla="*/ 221933 w 221932"/>
                  <a:gd name="connsiteY10" fmla="*/ 266700 h 266700"/>
                  <a:gd name="connsiteX11" fmla="*/ 55245 w 221932"/>
                  <a:gd name="connsiteY11" fmla="*/ 121920 h 266700"/>
                  <a:gd name="connsiteX12" fmla="*/ 97155 w 221932"/>
                  <a:gd name="connsiteY12" fmla="*/ 121920 h 266700"/>
                  <a:gd name="connsiteX13" fmla="*/ 142875 w 221932"/>
                  <a:gd name="connsiteY13" fmla="*/ 80963 h 266700"/>
                  <a:gd name="connsiteX14" fmla="*/ 97155 w 221932"/>
                  <a:gd name="connsiteY14" fmla="*/ 39052 h 266700"/>
                  <a:gd name="connsiteX15" fmla="*/ 55245 w 221932"/>
                  <a:gd name="connsiteY15" fmla="*/ 39052 h 266700"/>
                  <a:gd name="connsiteX16" fmla="*/ 55245 w 221932"/>
                  <a:gd name="connsiteY16" fmla="*/ 12192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32" h="266700">
                    <a:moveTo>
                      <a:pt x="221933" y="266700"/>
                    </a:moveTo>
                    <a:lnTo>
                      <a:pt x="161925" y="266700"/>
                    </a:lnTo>
                    <a:lnTo>
                      <a:pt x="87630" y="160020"/>
                    </a:lnTo>
                    <a:lnTo>
                      <a:pt x="54292" y="160020"/>
                    </a:lnTo>
                    <a:lnTo>
                      <a:pt x="54292" y="266700"/>
                    </a:lnTo>
                    <a:lnTo>
                      <a:pt x="0" y="266700"/>
                    </a:lnTo>
                    <a:lnTo>
                      <a:pt x="0" y="0"/>
                    </a:lnTo>
                    <a:lnTo>
                      <a:pt x="104775" y="0"/>
                    </a:lnTo>
                    <a:cubicBezTo>
                      <a:pt x="167640" y="0"/>
                      <a:pt x="195263" y="37147"/>
                      <a:pt x="195263" y="80963"/>
                    </a:cubicBezTo>
                    <a:cubicBezTo>
                      <a:pt x="195263" y="117157"/>
                      <a:pt x="176213" y="145732"/>
                      <a:pt x="141922" y="155257"/>
                    </a:cubicBezTo>
                    <a:lnTo>
                      <a:pt x="221933" y="266700"/>
                    </a:lnTo>
                    <a:close/>
                    <a:moveTo>
                      <a:pt x="55245" y="121920"/>
                    </a:moveTo>
                    <a:lnTo>
                      <a:pt x="97155" y="121920"/>
                    </a:lnTo>
                    <a:cubicBezTo>
                      <a:pt x="130492" y="121920"/>
                      <a:pt x="142875" y="103822"/>
                      <a:pt x="142875" y="80963"/>
                    </a:cubicBezTo>
                    <a:cubicBezTo>
                      <a:pt x="142875" y="57150"/>
                      <a:pt x="130492" y="39052"/>
                      <a:pt x="97155" y="39052"/>
                    </a:cubicBezTo>
                    <a:lnTo>
                      <a:pt x="55245" y="39052"/>
                    </a:lnTo>
                    <a:lnTo>
                      <a:pt x="55245" y="121920"/>
                    </a:lnTo>
                    <a:close/>
                  </a:path>
                </a:pathLst>
              </a:custGeom>
              <a:grpFill/>
              <a:ln w="9525"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D1CE7A59-5867-FA49-8496-52C310672C13}"/>
                  </a:ext>
                </a:extLst>
              </p:cNvPr>
              <p:cNvSpPr/>
              <p:nvPr/>
            </p:nvSpPr>
            <p:spPr>
              <a:xfrm>
                <a:off x="601027" y="992822"/>
                <a:ext cx="174307" cy="266700"/>
              </a:xfrm>
              <a:custGeom>
                <a:avLst/>
                <a:gdLst>
                  <a:gd name="connsiteX0" fmla="*/ 0 w 174307"/>
                  <a:gd name="connsiteY0" fmla="*/ 266700 h 266700"/>
                  <a:gd name="connsiteX1" fmla="*/ 0 w 174307"/>
                  <a:gd name="connsiteY1" fmla="*/ 0 h 266700"/>
                  <a:gd name="connsiteX2" fmla="*/ 174307 w 174307"/>
                  <a:gd name="connsiteY2" fmla="*/ 0 h 266700"/>
                  <a:gd name="connsiteX3" fmla="*/ 174307 w 174307"/>
                  <a:gd name="connsiteY3" fmla="*/ 41910 h 266700"/>
                  <a:gd name="connsiteX4" fmla="*/ 54292 w 174307"/>
                  <a:gd name="connsiteY4" fmla="*/ 41910 h 266700"/>
                  <a:gd name="connsiteX5" fmla="*/ 54292 w 174307"/>
                  <a:gd name="connsiteY5" fmla="*/ 104775 h 266700"/>
                  <a:gd name="connsiteX6" fmla="*/ 151447 w 174307"/>
                  <a:gd name="connsiteY6" fmla="*/ 104775 h 266700"/>
                  <a:gd name="connsiteX7" fmla="*/ 151447 w 174307"/>
                  <a:gd name="connsiteY7" fmla="*/ 146685 h 266700"/>
                  <a:gd name="connsiteX8" fmla="*/ 54292 w 174307"/>
                  <a:gd name="connsiteY8" fmla="*/ 146685 h 266700"/>
                  <a:gd name="connsiteX9" fmla="*/ 54292 w 174307"/>
                  <a:gd name="connsiteY9" fmla="*/ 223838 h 266700"/>
                  <a:gd name="connsiteX10" fmla="*/ 174307 w 174307"/>
                  <a:gd name="connsiteY10" fmla="*/ 223838 h 266700"/>
                  <a:gd name="connsiteX11" fmla="*/ 174307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7" y="0"/>
                    </a:lnTo>
                    <a:lnTo>
                      <a:pt x="174307" y="41910"/>
                    </a:lnTo>
                    <a:lnTo>
                      <a:pt x="54292" y="41910"/>
                    </a:lnTo>
                    <a:lnTo>
                      <a:pt x="54292" y="104775"/>
                    </a:lnTo>
                    <a:lnTo>
                      <a:pt x="151447" y="104775"/>
                    </a:lnTo>
                    <a:lnTo>
                      <a:pt x="151447" y="146685"/>
                    </a:lnTo>
                    <a:lnTo>
                      <a:pt x="54292" y="146685"/>
                    </a:lnTo>
                    <a:lnTo>
                      <a:pt x="54292" y="223838"/>
                    </a:lnTo>
                    <a:lnTo>
                      <a:pt x="174307" y="223838"/>
                    </a:lnTo>
                    <a:lnTo>
                      <a:pt x="174307" y="265748"/>
                    </a:lnTo>
                    <a:lnTo>
                      <a:pt x="0" y="265748"/>
                    </a:lnTo>
                    <a:close/>
                  </a:path>
                </a:pathLst>
              </a:custGeom>
              <a:grpFill/>
              <a:ln w="9525" cap="flat">
                <a:noFill/>
                <a:prstDash val="solid"/>
                <a:miter/>
              </a:ln>
            </p:spPr>
            <p:txBody>
              <a:bodyPr rtlCol="0" anchor="ctr"/>
              <a:lstStyle/>
              <a:p>
                <a:endParaRPr lang="en-US"/>
              </a:p>
            </p:txBody>
          </p:sp>
          <p:sp>
            <p:nvSpPr>
              <p:cNvPr id="47" name="Freeform: Shape 24">
                <a:extLst>
                  <a:ext uri="{FF2B5EF4-FFF2-40B4-BE49-F238E27FC236}">
                    <a16:creationId xmlns:a16="http://schemas.microsoft.com/office/drawing/2014/main" id="{5B811963-FDBE-874A-889A-A624D0A90B9C}"/>
                  </a:ext>
                </a:extLst>
              </p:cNvPr>
              <p:cNvSpPr/>
              <p:nvPr/>
            </p:nvSpPr>
            <p:spPr>
              <a:xfrm>
                <a:off x="823912" y="991869"/>
                <a:ext cx="198120" cy="266700"/>
              </a:xfrm>
              <a:custGeom>
                <a:avLst/>
                <a:gdLst>
                  <a:gd name="connsiteX0" fmla="*/ 198120 w 198120"/>
                  <a:gd name="connsiteY0" fmla="*/ 26670 h 266700"/>
                  <a:gd name="connsiteX1" fmla="*/ 68580 w 198120"/>
                  <a:gd name="connsiteY1" fmla="*/ 224790 h 266700"/>
                  <a:gd name="connsiteX2" fmla="*/ 197167 w 198120"/>
                  <a:gd name="connsiteY2" fmla="*/ 224790 h 266700"/>
                  <a:gd name="connsiteX3" fmla="*/ 197167 w 198120"/>
                  <a:gd name="connsiteY3" fmla="*/ 266700 h 266700"/>
                  <a:gd name="connsiteX4" fmla="*/ 0 w 198120"/>
                  <a:gd name="connsiteY4" fmla="*/ 266700 h 266700"/>
                  <a:gd name="connsiteX5" fmla="*/ 0 w 198120"/>
                  <a:gd name="connsiteY5" fmla="*/ 240030 h 266700"/>
                  <a:gd name="connsiteX6" fmla="*/ 129540 w 198120"/>
                  <a:gd name="connsiteY6" fmla="*/ 41910 h 266700"/>
                  <a:gd name="connsiteX7" fmla="*/ 953 w 198120"/>
                  <a:gd name="connsiteY7" fmla="*/ 41910 h 266700"/>
                  <a:gd name="connsiteX8" fmla="*/ 953 w 198120"/>
                  <a:gd name="connsiteY8" fmla="*/ 0 h 266700"/>
                  <a:gd name="connsiteX9" fmla="*/ 197167 w 198120"/>
                  <a:gd name="connsiteY9" fmla="*/ 0 h 266700"/>
                  <a:gd name="connsiteX10" fmla="*/ 197167 w 198120"/>
                  <a:gd name="connsiteY10" fmla="*/ 266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 h="266700">
                    <a:moveTo>
                      <a:pt x="198120" y="26670"/>
                    </a:moveTo>
                    <a:lnTo>
                      <a:pt x="68580" y="224790"/>
                    </a:lnTo>
                    <a:lnTo>
                      <a:pt x="197167" y="224790"/>
                    </a:lnTo>
                    <a:lnTo>
                      <a:pt x="197167" y="266700"/>
                    </a:lnTo>
                    <a:lnTo>
                      <a:pt x="0" y="266700"/>
                    </a:lnTo>
                    <a:lnTo>
                      <a:pt x="0" y="240030"/>
                    </a:lnTo>
                    <a:lnTo>
                      <a:pt x="129540" y="41910"/>
                    </a:lnTo>
                    <a:lnTo>
                      <a:pt x="953" y="41910"/>
                    </a:lnTo>
                    <a:lnTo>
                      <a:pt x="953" y="0"/>
                    </a:lnTo>
                    <a:lnTo>
                      <a:pt x="197167" y="0"/>
                    </a:lnTo>
                    <a:lnTo>
                      <a:pt x="197167" y="26670"/>
                    </a:lnTo>
                    <a:close/>
                  </a:path>
                </a:pathLst>
              </a:custGeom>
              <a:grpFill/>
              <a:ln w="9525" cap="flat">
                <a:noFill/>
                <a:prstDash val="solid"/>
                <a:miter/>
              </a:ln>
            </p:spPr>
            <p:txBody>
              <a:bodyPr rtlCol="0" anchor="ctr"/>
              <a:lstStyle/>
              <a:p>
                <a:endParaRPr lang="en-US"/>
              </a:p>
            </p:txBody>
          </p:sp>
          <p:sp>
            <p:nvSpPr>
              <p:cNvPr id="48" name="Freeform: Shape 25">
                <a:extLst>
                  <a:ext uri="{FF2B5EF4-FFF2-40B4-BE49-F238E27FC236}">
                    <a16:creationId xmlns:a16="http://schemas.microsoft.com/office/drawing/2014/main" id="{2567D332-B657-1F47-AC78-295DC6BB5127}"/>
                  </a:ext>
                </a:extLst>
              </p:cNvPr>
              <p:cNvSpPr/>
              <p:nvPr/>
            </p:nvSpPr>
            <p:spPr>
              <a:xfrm>
                <a:off x="1051559" y="985202"/>
                <a:ext cx="289560" cy="281939"/>
              </a:xfrm>
              <a:custGeom>
                <a:avLst/>
                <a:gdLst>
                  <a:gd name="connsiteX0" fmla="*/ 145733 w 289560"/>
                  <a:gd name="connsiteY0" fmla="*/ 281940 h 281939"/>
                  <a:gd name="connsiteX1" fmla="*/ 0 w 289560"/>
                  <a:gd name="connsiteY1" fmla="*/ 140970 h 281939"/>
                  <a:gd name="connsiteX2" fmla="*/ 145733 w 289560"/>
                  <a:gd name="connsiteY2" fmla="*/ 0 h 281939"/>
                  <a:gd name="connsiteX3" fmla="*/ 289560 w 289560"/>
                  <a:gd name="connsiteY3" fmla="*/ 140970 h 281939"/>
                  <a:gd name="connsiteX4" fmla="*/ 145733 w 289560"/>
                  <a:gd name="connsiteY4" fmla="*/ 281940 h 281939"/>
                  <a:gd name="connsiteX5" fmla="*/ 145733 w 289560"/>
                  <a:gd name="connsiteY5" fmla="*/ 42863 h 281939"/>
                  <a:gd name="connsiteX6" fmla="*/ 57150 w 289560"/>
                  <a:gd name="connsiteY6" fmla="*/ 140970 h 281939"/>
                  <a:gd name="connsiteX7" fmla="*/ 145733 w 289560"/>
                  <a:gd name="connsiteY7" fmla="*/ 239077 h 281939"/>
                  <a:gd name="connsiteX8" fmla="*/ 233363 w 289560"/>
                  <a:gd name="connsiteY8" fmla="*/ 140970 h 281939"/>
                  <a:gd name="connsiteX9" fmla="*/ 145733 w 28956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 h="281939">
                    <a:moveTo>
                      <a:pt x="145733" y="281940"/>
                    </a:moveTo>
                    <a:cubicBezTo>
                      <a:pt x="63818" y="281940"/>
                      <a:pt x="0" y="222885"/>
                      <a:pt x="0" y="140970"/>
                    </a:cubicBezTo>
                    <a:cubicBezTo>
                      <a:pt x="0" y="59055"/>
                      <a:pt x="63818" y="0"/>
                      <a:pt x="145733" y="0"/>
                    </a:cubicBezTo>
                    <a:cubicBezTo>
                      <a:pt x="226695" y="0"/>
                      <a:pt x="289560" y="59055"/>
                      <a:pt x="289560" y="140970"/>
                    </a:cubicBezTo>
                    <a:cubicBezTo>
                      <a:pt x="289560" y="222885"/>
                      <a:pt x="226695" y="281940"/>
                      <a:pt x="145733" y="281940"/>
                    </a:cubicBezTo>
                    <a:close/>
                    <a:moveTo>
                      <a:pt x="145733" y="42863"/>
                    </a:moveTo>
                    <a:cubicBezTo>
                      <a:pt x="92393" y="42863"/>
                      <a:pt x="57150" y="82868"/>
                      <a:pt x="57150" y="140970"/>
                    </a:cubicBezTo>
                    <a:cubicBezTo>
                      <a:pt x="57150" y="199073"/>
                      <a:pt x="92393" y="239077"/>
                      <a:pt x="145733" y="239077"/>
                    </a:cubicBezTo>
                    <a:cubicBezTo>
                      <a:pt x="198120" y="239077"/>
                      <a:pt x="233363" y="199073"/>
                      <a:pt x="233363" y="140970"/>
                    </a:cubicBezTo>
                    <a:cubicBezTo>
                      <a:pt x="232410" y="82868"/>
                      <a:pt x="198120" y="42863"/>
                      <a:pt x="145733" y="42863"/>
                    </a:cubicBezTo>
                    <a:close/>
                  </a:path>
                </a:pathLst>
              </a:custGeom>
              <a:grpFill/>
              <a:ln w="9525" cap="flat">
                <a:noFill/>
                <a:prstDash val="solid"/>
                <a:miter/>
              </a:ln>
            </p:spPr>
            <p:txBody>
              <a:bodyPr rtlCol="0" anchor="ctr"/>
              <a:lstStyle/>
              <a:p>
                <a:endParaRPr lang="en-US"/>
              </a:p>
            </p:txBody>
          </p:sp>
          <p:sp>
            <p:nvSpPr>
              <p:cNvPr id="49" name="Freeform: Shape 26">
                <a:extLst>
                  <a:ext uri="{FF2B5EF4-FFF2-40B4-BE49-F238E27FC236}">
                    <a16:creationId xmlns:a16="http://schemas.microsoft.com/office/drawing/2014/main" id="{0139F082-EA22-674D-827F-F76BC5245F02}"/>
                  </a:ext>
                </a:extLst>
              </p:cNvPr>
              <p:cNvSpPr/>
              <p:nvPr/>
            </p:nvSpPr>
            <p:spPr>
              <a:xfrm>
                <a:off x="1397317" y="992822"/>
                <a:ext cx="226694" cy="266700"/>
              </a:xfrm>
              <a:custGeom>
                <a:avLst/>
                <a:gdLst>
                  <a:gd name="connsiteX0" fmla="*/ 188595 w 226694"/>
                  <a:gd name="connsiteY0" fmla="*/ 266700 h 266700"/>
                  <a:gd name="connsiteX1" fmla="*/ 48577 w 226694"/>
                  <a:gd name="connsiteY1" fmla="*/ 90488 h 266700"/>
                  <a:gd name="connsiteX2" fmla="*/ 48577 w 226694"/>
                  <a:gd name="connsiteY2" fmla="*/ 266700 h 266700"/>
                  <a:gd name="connsiteX3" fmla="*/ 0 w 226694"/>
                  <a:gd name="connsiteY3" fmla="*/ 266700 h 266700"/>
                  <a:gd name="connsiteX4" fmla="*/ 0 w 226694"/>
                  <a:gd name="connsiteY4" fmla="*/ 0 h 266700"/>
                  <a:gd name="connsiteX5" fmla="*/ 38100 w 226694"/>
                  <a:gd name="connsiteY5" fmla="*/ 0 h 266700"/>
                  <a:gd name="connsiteX6" fmla="*/ 178117 w 226694"/>
                  <a:gd name="connsiteY6" fmla="*/ 176213 h 266700"/>
                  <a:gd name="connsiteX7" fmla="*/ 178117 w 226694"/>
                  <a:gd name="connsiteY7" fmla="*/ 0 h 266700"/>
                  <a:gd name="connsiteX8" fmla="*/ 226695 w 226694"/>
                  <a:gd name="connsiteY8" fmla="*/ 0 h 266700"/>
                  <a:gd name="connsiteX9" fmla="*/ 226695 w 226694"/>
                  <a:gd name="connsiteY9" fmla="*/ 266700 h 266700"/>
                  <a:gd name="connsiteX10" fmla="*/ 188595 w 226694"/>
                  <a:gd name="connsiteY10"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694" h="266700">
                    <a:moveTo>
                      <a:pt x="188595" y="266700"/>
                    </a:moveTo>
                    <a:lnTo>
                      <a:pt x="48577" y="90488"/>
                    </a:lnTo>
                    <a:lnTo>
                      <a:pt x="48577" y="266700"/>
                    </a:lnTo>
                    <a:lnTo>
                      <a:pt x="0" y="266700"/>
                    </a:lnTo>
                    <a:lnTo>
                      <a:pt x="0" y="0"/>
                    </a:lnTo>
                    <a:lnTo>
                      <a:pt x="38100" y="0"/>
                    </a:lnTo>
                    <a:lnTo>
                      <a:pt x="178117" y="176213"/>
                    </a:lnTo>
                    <a:lnTo>
                      <a:pt x="178117" y="0"/>
                    </a:lnTo>
                    <a:lnTo>
                      <a:pt x="226695" y="0"/>
                    </a:lnTo>
                    <a:lnTo>
                      <a:pt x="226695" y="266700"/>
                    </a:lnTo>
                    <a:lnTo>
                      <a:pt x="188595" y="266700"/>
                    </a:lnTo>
                    <a:close/>
                  </a:path>
                </a:pathLst>
              </a:custGeom>
              <a:grpFill/>
              <a:ln w="9525" cap="flat">
                <a:noFill/>
                <a:prstDash val="solid"/>
                <a:miter/>
              </a:ln>
            </p:spPr>
            <p:txBody>
              <a:bodyPr rtlCol="0" anchor="ctr"/>
              <a:lstStyle/>
              <a:p>
                <a:endParaRPr lang="en-US"/>
              </a:p>
            </p:txBody>
          </p:sp>
          <p:sp>
            <p:nvSpPr>
              <p:cNvPr id="50" name="Freeform: Shape 27">
                <a:extLst>
                  <a:ext uri="{FF2B5EF4-FFF2-40B4-BE49-F238E27FC236}">
                    <a16:creationId xmlns:a16="http://schemas.microsoft.com/office/drawing/2014/main" id="{0F7B328C-0344-884C-BC17-FB24FB91603C}"/>
                  </a:ext>
                </a:extLst>
              </p:cNvPr>
              <p:cNvSpPr/>
              <p:nvPr/>
            </p:nvSpPr>
            <p:spPr>
              <a:xfrm>
                <a:off x="1693544" y="992822"/>
                <a:ext cx="174307" cy="266700"/>
              </a:xfrm>
              <a:custGeom>
                <a:avLst/>
                <a:gdLst>
                  <a:gd name="connsiteX0" fmla="*/ 0 w 174307"/>
                  <a:gd name="connsiteY0" fmla="*/ 266700 h 266700"/>
                  <a:gd name="connsiteX1" fmla="*/ 0 w 174307"/>
                  <a:gd name="connsiteY1" fmla="*/ 0 h 266700"/>
                  <a:gd name="connsiteX2" fmla="*/ 174308 w 174307"/>
                  <a:gd name="connsiteY2" fmla="*/ 0 h 266700"/>
                  <a:gd name="connsiteX3" fmla="*/ 174308 w 174307"/>
                  <a:gd name="connsiteY3" fmla="*/ 41910 h 266700"/>
                  <a:gd name="connsiteX4" fmla="*/ 54293 w 174307"/>
                  <a:gd name="connsiteY4" fmla="*/ 41910 h 266700"/>
                  <a:gd name="connsiteX5" fmla="*/ 54293 w 174307"/>
                  <a:gd name="connsiteY5" fmla="*/ 104775 h 266700"/>
                  <a:gd name="connsiteX6" fmla="*/ 151448 w 174307"/>
                  <a:gd name="connsiteY6" fmla="*/ 104775 h 266700"/>
                  <a:gd name="connsiteX7" fmla="*/ 151448 w 174307"/>
                  <a:gd name="connsiteY7" fmla="*/ 146685 h 266700"/>
                  <a:gd name="connsiteX8" fmla="*/ 54293 w 174307"/>
                  <a:gd name="connsiteY8" fmla="*/ 146685 h 266700"/>
                  <a:gd name="connsiteX9" fmla="*/ 54293 w 174307"/>
                  <a:gd name="connsiteY9" fmla="*/ 223838 h 266700"/>
                  <a:gd name="connsiteX10" fmla="*/ 174308 w 174307"/>
                  <a:gd name="connsiteY10" fmla="*/ 223838 h 266700"/>
                  <a:gd name="connsiteX11" fmla="*/ 174308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8" y="0"/>
                    </a:lnTo>
                    <a:lnTo>
                      <a:pt x="174308" y="41910"/>
                    </a:lnTo>
                    <a:lnTo>
                      <a:pt x="54293" y="41910"/>
                    </a:lnTo>
                    <a:lnTo>
                      <a:pt x="54293" y="104775"/>
                    </a:lnTo>
                    <a:lnTo>
                      <a:pt x="151448" y="104775"/>
                    </a:lnTo>
                    <a:lnTo>
                      <a:pt x="151448" y="146685"/>
                    </a:lnTo>
                    <a:lnTo>
                      <a:pt x="54293" y="146685"/>
                    </a:lnTo>
                    <a:lnTo>
                      <a:pt x="54293" y="223838"/>
                    </a:lnTo>
                    <a:lnTo>
                      <a:pt x="174308" y="223838"/>
                    </a:lnTo>
                    <a:lnTo>
                      <a:pt x="174308" y="265748"/>
                    </a:lnTo>
                    <a:lnTo>
                      <a:pt x="0" y="265748"/>
                    </a:lnTo>
                    <a:close/>
                  </a:path>
                </a:pathLst>
              </a:custGeom>
              <a:grpFill/>
              <a:ln w="9525" cap="flat">
                <a:noFill/>
                <a:prstDash val="solid"/>
                <a:miter/>
              </a:ln>
            </p:spPr>
            <p:txBody>
              <a:bodyPr rtlCol="0" anchor="ctr"/>
              <a:lstStyle/>
              <a:p>
                <a:endParaRPr lang="en-US"/>
              </a:p>
            </p:txBody>
          </p:sp>
        </p:grpSp>
        <p:grpSp>
          <p:nvGrpSpPr>
            <p:cNvPr id="37" name="Graphic 6">
              <a:extLst>
                <a:ext uri="{FF2B5EF4-FFF2-40B4-BE49-F238E27FC236}">
                  <a16:creationId xmlns:a16="http://schemas.microsoft.com/office/drawing/2014/main" id="{E4661722-35C1-6046-8DAD-368B037529E6}"/>
                </a:ext>
              </a:extLst>
            </p:cNvPr>
            <p:cNvGrpSpPr/>
            <p:nvPr/>
          </p:nvGrpSpPr>
          <p:grpSpPr>
            <a:xfrm>
              <a:off x="9232900" y="-1297754"/>
              <a:ext cx="654008" cy="653325"/>
              <a:chOff x="-810427" y="791724"/>
              <a:chExt cx="671381" cy="670680"/>
            </a:xfrm>
            <a:grpFill/>
          </p:grpSpPr>
          <p:sp>
            <p:nvSpPr>
              <p:cNvPr id="38" name="Freeform: Shape 15">
                <a:extLst>
                  <a:ext uri="{FF2B5EF4-FFF2-40B4-BE49-F238E27FC236}">
                    <a16:creationId xmlns:a16="http://schemas.microsoft.com/office/drawing/2014/main" id="{4B38F36A-4541-414E-9A0E-6C4E5F742578}"/>
                  </a:ext>
                </a:extLst>
              </p:cNvPr>
              <p:cNvSpPr/>
              <p:nvPr/>
            </p:nvSpPr>
            <p:spPr>
              <a:xfrm>
                <a:off x="-810427" y="1089852"/>
                <a:ext cx="368486" cy="372552"/>
              </a:xfrm>
              <a:custGeom>
                <a:avLst/>
                <a:gdLst>
                  <a:gd name="connsiteX0" fmla="*/ 16042 w 368486"/>
                  <a:gd name="connsiteY0" fmla="*/ 4887 h 372552"/>
                  <a:gd name="connsiteX1" fmla="*/ 51285 w 368486"/>
                  <a:gd name="connsiteY1" fmla="*/ 5840 h 372552"/>
                  <a:gd name="connsiteX2" fmla="*/ 66525 w 368486"/>
                  <a:gd name="connsiteY2" fmla="*/ 36320 h 372552"/>
                  <a:gd name="connsiteX3" fmla="*/ 75097 w 368486"/>
                  <a:gd name="connsiteY3" fmla="*/ 62037 h 372552"/>
                  <a:gd name="connsiteX4" fmla="*/ 77002 w 368486"/>
                  <a:gd name="connsiteY4" fmla="*/ 63943 h 372552"/>
                  <a:gd name="connsiteX5" fmla="*/ 99862 w 368486"/>
                  <a:gd name="connsiteY5" fmla="*/ 71562 h 372552"/>
                  <a:gd name="connsiteX6" fmla="*/ 103672 w 368486"/>
                  <a:gd name="connsiteY6" fmla="*/ 71562 h 372552"/>
                  <a:gd name="connsiteX7" fmla="*/ 128437 w 368486"/>
                  <a:gd name="connsiteY7" fmla="*/ 82040 h 372552"/>
                  <a:gd name="connsiteX8" fmla="*/ 357990 w 368486"/>
                  <a:gd name="connsiteY8" fmla="*/ 311593 h 372552"/>
                  <a:gd name="connsiteX9" fmla="*/ 362752 w 368486"/>
                  <a:gd name="connsiteY9" fmla="*/ 357313 h 372552"/>
                  <a:gd name="connsiteX10" fmla="*/ 334177 w 368486"/>
                  <a:gd name="connsiteY10" fmla="*/ 372552 h 372552"/>
                  <a:gd name="connsiteX11" fmla="*/ 309412 w 368486"/>
                  <a:gd name="connsiteY11" fmla="*/ 362075 h 372552"/>
                  <a:gd name="connsiteX12" fmla="*/ 79860 w 368486"/>
                  <a:gd name="connsiteY12" fmla="*/ 129665 h 372552"/>
                  <a:gd name="connsiteX13" fmla="*/ 69382 w 368486"/>
                  <a:gd name="connsiteY13" fmla="*/ 102043 h 372552"/>
                  <a:gd name="connsiteX14" fmla="*/ 61762 w 368486"/>
                  <a:gd name="connsiteY14" fmla="*/ 78230 h 372552"/>
                  <a:gd name="connsiteX15" fmla="*/ 58905 w 368486"/>
                  <a:gd name="connsiteY15" fmla="*/ 75373 h 372552"/>
                  <a:gd name="connsiteX16" fmla="*/ 36045 w 368486"/>
                  <a:gd name="connsiteY16" fmla="*/ 67752 h 372552"/>
                  <a:gd name="connsiteX17" fmla="*/ 9375 w 368486"/>
                  <a:gd name="connsiteY17" fmla="*/ 58227 h 372552"/>
                  <a:gd name="connsiteX18" fmla="*/ 16042 w 368486"/>
                  <a:gd name="connsiteY18" fmla="*/ 4887 h 3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486" h="372552">
                    <a:moveTo>
                      <a:pt x="16042" y="4887"/>
                    </a:moveTo>
                    <a:cubicBezTo>
                      <a:pt x="26520" y="-1780"/>
                      <a:pt x="40807" y="-1780"/>
                      <a:pt x="51285" y="5840"/>
                    </a:cubicBezTo>
                    <a:cubicBezTo>
                      <a:pt x="61762" y="13460"/>
                      <a:pt x="67477" y="24890"/>
                      <a:pt x="66525" y="36320"/>
                    </a:cubicBezTo>
                    <a:cubicBezTo>
                      <a:pt x="65572" y="45845"/>
                      <a:pt x="68430" y="55370"/>
                      <a:pt x="75097" y="62037"/>
                    </a:cubicBezTo>
                    <a:lnTo>
                      <a:pt x="77002" y="63943"/>
                    </a:lnTo>
                    <a:cubicBezTo>
                      <a:pt x="82717" y="69658"/>
                      <a:pt x="91290" y="72515"/>
                      <a:pt x="99862" y="71562"/>
                    </a:cubicBezTo>
                    <a:cubicBezTo>
                      <a:pt x="100815" y="71562"/>
                      <a:pt x="102720" y="71562"/>
                      <a:pt x="103672" y="71562"/>
                    </a:cubicBezTo>
                    <a:cubicBezTo>
                      <a:pt x="112245" y="71562"/>
                      <a:pt x="121770" y="75373"/>
                      <a:pt x="128437" y="82040"/>
                    </a:cubicBezTo>
                    <a:lnTo>
                      <a:pt x="357990" y="311593"/>
                    </a:lnTo>
                    <a:cubicBezTo>
                      <a:pt x="369420" y="323023"/>
                      <a:pt x="372277" y="343977"/>
                      <a:pt x="362752" y="357313"/>
                    </a:cubicBezTo>
                    <a:cubicBezTo>
                      <a:pt x="356085" y="366838"/>
                      <a:pt x="344655" y="372552"/>
                      <a:pt x="334177" y="372552"/>
                    </a:cubicBezTo>
                    <a:cubicBezTo>
                      <a:pt x="325605" y="372552"/>
                      <a:pt x="316080" y="368743"/>
                      <a:pt x="309412" y="362075"/>
                    </a:cubicBezTo>
                    <a:lnTo>
                      <a:pt x="79860" y="129665"/>
                    </a:lnTo>
                    <a:cubicBezTo>
                      <a:pt x="72240" y="122045"/>
                      <a:pt x="68430" y="111568"/>
                      <a:pt x="69382" y="102043"/>
                    </a:cubicBezTo>
                    <a:cubicBezTo>
                      <a:pt x="70335" y="93470"/>
                      <a:pt x="67477" y="84898"/>
                      <a:pt x="61762" y="78230"/>
                    </a:cubicBezTo>
                    <a:lnTo>
                      <a:pt x="58905" y="75373"/>
                    </a:lnTo>
                    <a:cubicBezTo>
                      <a:pt x="52237" y="68705"/>
                      <a:pt x="44617" y="66800"/>
                      <a:pt x="36045" y="67752"/>
                    </a:cubicBezTo>
                    <a:cubicBezTo>
                      <a:pt x="26520" y="68705"/>
                      <a:pt x="16995" y="64895"/>
                      <a:pt x="9375" y="58227"/>
                    </a:cubicBezTo>
                    <a:cubicBezTo>
                      <a:pt x="-4913" y="42987"/>
                      <a:pt x="-3008" y="16318"/>
                      <a:pt x="16042" y="4887"/>
                    </a:cubicBezTo>
                    <a:close/>
                  </a:path>
                </a:pathLst>
              </a:custGeom>
              <a:grpFill/>
              <a:ln w="9525" cap="flat">
                <a:noFill/>
                <a:prstDash val="solid"/>
                <a:miter/>
              </a:ln>
            </p:spPr>
            <p:txBody>
              <a:bodyPr rtlCol="0" anchor="ctr"/>
              <a:lstStyle/>
              <a:p>
                <a:endParaRPr lang="en-US"/>
              </a:p>
            </p:txBody>
          </p:sp>
          <p:sp>
            <p:nvSpPr>
              <p:cNvPr id="39" name="Freeform: Shape 16">
                <a:extLst>
                  <a:ext uri="{FF2B5EF4-FFF2-40B4-BE49-F238E27FC236}">
                    <a16:creationId xmlns:a16="http://schemas.microsoft.com/office/drawing/2014/main" id="{614F2959-D5E0-DA4B-AB34-A014DFABCEDC}"/>
                  </a:ext>
                </a:extLst>
              </p:cNvPr>
              <p:cNvSpPr/>
              <p:nvPr/>
            </p:nvSpPr>
            <p:spPr>
              <a:xfrm>
                <a:off x="-549192" y="1201181"/>
                <a:ext cx="183892" cy="185023"/>
              </a:xfrm>
              <a:custGeom>
                <a:avLst/>
                <a:gdLst>
                  <a:gd name="connsiteX0" fmla="*/ 16745 w 183892"/>
                  <a:gd name="connsiteY0" fmla="*/ 5001 h 185023"/>
                  <a:gd name="connsiteX1" fmla="*/ 51035 w 183892"/>
                  <a:gd name="connsiteY1" fmla="*/ 5001 h 185023"/>
                  <a:gd name="connsiteX2" fmla="*/ 66275 w 183892"/>
                  <a:gd name="connsiteY2" fmla="*/ 42148 h 185023"/>
                  <a:gd name="connsiteX3" fmla="*/ 71990 w 183892"/>
                  <a:gd name="connsiteY3" fmla="*/ 60246 h 185023"/>
                  <a:gd name="connsiteX4" fmla="*/ 73895 w 183892"/>
                  <a:gd name="connsiteY4" fmla="*/ 62151 h 185023"/>
                  <a:gd name="connsiteX5" fmla="*/ 91993 w 183892"/>
                  <a:gd name="connsiteY5" fmla="*/ 67866 h 185023"/>
                  <a:gd name="connsiteX6" fmla="*/ 100565 w 183892"/>
                  <a:gd name="connsiteY6" fmla="*/ 66913 h 185023"/>
                  <a:gd name="connsiteX7" fmla="*/ 125330 w 183892"/>
                  <a:gd name="connsiteY7" fmla="*/ 77391 h 185023"/>
                  <a:gd name="connsiteX8" fmla="*/ 172955 w 183892"/>
                  <a:gd name="connsiteY8" fmla="*/ 125016 h 185023"/>
                  <a:gd name="connsiteX9" fmla="*/ 180575 w 183892"/>
                  <a:gd name="connsiteY9" fmla="*/ 165973 h 185023"/>
                  <a:gd name="connsiteX10" fmla="*/ 149143 w 183892"/>
                  <a:gd name="connsiteY10" fmla="*/ 185023 h 185023"/>
                  <a:gd name="connsiteX11" fmla="*/ 124378 w 183892"/>
                  <a:gd name="connsiteY11" fmla="*/ 174546 h 185023"/>
                  <a:gd name="connsiteX12" fmla="*/ 76753 w 183892"/>
                  <a:gd name="connsiteY12" fmla="*/ 126921 h 185023"/>
                  <a:gd name="connsiteX13" fmla="*/ 67228 w 183892"/>
                  <a:gd name="connsiteY13" fmla="*/ 96441 h 185023"/>
                  <a:gd name="connsiteX14" fmla="*/ 60560 w 183892"/>
                  <a:gd name="connsiteY14" fmla="*/ 78343 h 185023"/>
                  <a:gd name="connsiteX15" fmla="*/ 55798 w 183892"/>
                  <a:gd name="connsiteY15" fmla="*/ 73581 h 185023"/>
                  <a:gd name="connsiteX16" fmla="*/ 38653 w 183892"/>
                  <a:gd name="connsiteY16" fmla="*/ 66913 h 185023"/>
                  <a:gd name="connsiteX17" fmla="*/ 10078 w 183892"/>
                  <a:gd name="connsiteY17" fmla="*/ 57388 h 185023"/>
                  <a:gd name="connsiteX18" fmla="*/ 16745 w 183892"/>
                  <a:gd name="connsiteY18" fmla="*/ 5001 h 18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892" h="185023">
                    <a:moveTo>
                      <a:pt x="16745" y="5001"/>
                    </a:moveTo>
                    <a:cubicBezTo>
                      <a:pt x="27223" y="-1667"/>
                      <a:pt x="40558" y="-1667"/>
                      <a:pt x="51035" y="5001"/>
                    </a:cubicBezTo>
                    <a:cubicBezTo>
                      <a:pt x="64370" y="13573"/>
                      <a:pt x="70085" y="28813"/>
                      <a:pt x="66275" y="42148"/>
                    </a:cubicBezTo>
                    <a:cubicBezTo>
                      <a:pt x="64370" y="48816"/>
                      <a:pt x="67228" y="55483"/>
                      <a:pt x="71990" y="60246"/>
                    </a:cubicBezTo>
                    <a:lnTo>
                      <a:pt x="73895" y="62151"/>
                    </a:lnTo>
                    <a:cubicBezTo>
                      <a:pt x="78658" y="66913"/>
                      <a:pt x="85325" y="69771"/>
                      <a:pt x="91993" y="67866"/>
                    </a:cubicBezTo>
                    <a:cubicBezTo>
                      <a:pt x="94850" y="66913"/>
                      <a:pt x="97708" y="66913"/>
                      <a:pt x="100565" y="66913"/>
                    </a:cubicBezTo>
                    <a:cubicBezTo>
                      <a:pt x="109138" y="66913"/>
                      <a:pt x="118663" y="70723"/>
                      <a:pt x="125330" y="77391"/>
                    </a:cubicBezTo>
                    <a:lnTo>
                      <a:pt x="172955" y="125016"/>
                    </a:lnTo>
                    <a:cubicBezTo>
                      <a:pt x="183433" y="135493"/>
                      <a:pt x="187243" y="152638"/>
                      <a:pt x="180575" y="165973"/>
                    </a:cubicBezTo>
                    <a:cubicBezTo>
                      <a:pt x="173908" y="178356"/>
                      <a:pt x="161525" y="185023"/>
                      <a:pt x="149143" y="185023"/>
                    </a:cubicBezTo>
                    <a:cubicBezTo>
                      <a:pt x="140570" y="185023"/>
                      <a:pt x="131045" y="181213"/>
                      <a:pt x="124378" y="174546"/>
                    </a:cubicBezTo>
                    <a:lnTo>
                      <a:pt x="76753" y="126921"/>
                    </a:lnTo>
                    <a:cubicBezTo>
                      <a:pt x="68180" y="118348"/>
                      <a:pt x="65323" y="107871"/>
                      <a:pt x="67228" y="96441"/>
                    </a:cubicBezTo>
                    <a:cubicBezTo>
                      <a:pt x="68180" y="89773"/>
                      <a:pt x="65323" y="83106"/>
                      <a:pt x="60560" y="78343"/>
                    </a:cubicBezTo>
                    <a:lnTo>
                      <a:pt x="55798" y="73581"/>
                    </a:lnTo>
                    <a:cubicBezTo>
                      <a:pt x="51035" y="68818"/>
                      <a:pt x="45320" y="65961"/>
                      <a:pt x="38653" y="66913"/>
                    </a:cubicBezTo>
                    <a:cubicBezTo>
                      <a:pt x="28175" y="67866"/>
                      <a:pt x="17698" y="65008"/>
                      <a:pt x="10078" y="57388"/>
                    </a:cubicBezTo>
                    <a:cubicBezTo>
                      <a:pt x="-5162" y="42148"/>
                      <a:pt x="-3257" y="16431"/>
                      <a:pt x="16745" y="5001"/>
                    </a:cubicBezTo>
                    <a:close/>
                  </a:path>
                </a:pathLst>
              </a:custGeom>
              <a:grpFill/>
              <a:ln w="9525" cap="flat">
                <a:noFill/>
                <a:prstDash val="solid"/>
                <a:miter/>
              </a:ln>
            </p:spPr>
            <p:txBody>
              <a:bodyPr rtlCol="0" anchor="ctr"/>
              <a:lstStyle/>
              <a:p>
                <a:endParaRPr lang="en-US"/>
              </a:p>
            </p:txBody>
          </p:sp>
          <p:sp>
            <p:nvSpPr>
              <p:cNvPr id="40" name="Freeform: Shape 17">
                <a:extLst>
                  <a:ext uri="{FF2B5EF4-FFF2-40B4-BE49-F238E27FC236}">
                    <a16:creationId xmlns:a16="http://schemas.microsoft.com/office/drawing/2014/main" id="{30A8393A-BC51-2E40-AE56-E1F2D9EE4DDA}"/>
                  </a:ext>
                </a:extLst>
              </p:cNvPr>
              <p:cNvSpPr/>
              <p:nvPr/>
            </p:nvSpPr>
            <p:spPr>
              <a:xfrm>
                <a:off x="-732948" y="1018063"/>
                <a:ext cx="180975" cy="180022"/>
              </a:xfrm>
              <a:custGeom>
                <a:avLst/>
                <a:gdLst>
                  <a:gd name="connsiteX0" fmla="*/ 59531 w 180975"/>
                  <a:gd name="connsiteY0" fmla="*/ 10001 h 180022"/>
                  <a:gd name="connsiteX1" fmla="*/ 170974 w 180975"/>
                  <a:gd name="connsiteY1" fmla="*/ 121444 h 180022"/>
                  <a:gd name="connsiteX2" fmla="*/ 170974 w 180975"/>
                  <a:gd name="connsiteY2" fmla="*/ 170021 h 180022"/>
                  <a:gd name="connsiteX3" fmla="*/ 170974 w 180975"/>
                  <a:gd name="connsiteY3" fmla="*/ 170021 h 180022"/>
                  <a:gd name="connsiteX4" fmla="*/ 122396 w 180975"/>
                  <a:gd name="connsiteY4" fmla="*/ 170021 h 180022"/>
                  <a:gd name="connsiteX5" fmla="*/ 10001 w 180975"/>
                  <a:gd name="connsiteY5" fmla="*/ 58579 h 180022"/>
                  <a:gd name="connsiteX6" fmla="*/ 10001 w 180975"/>
                  <a:gd name="connsiteY6" fmla="*/ 10001 h 180022"/>
                  <a:gd name="connsiteX7" fmla="*/ 10001 w 180975"/>
                  <a:gd name="connsiteY7" fmla="*/ 10001 h 180022"/>
                  <a:gd name="connsiteX8" fmla="*/ 59531 w 180975"/>
                  <a:gd name="connsiteY8" fmla="*/ 10001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80022">
                    <a:moveTo>
                      <a:pt x="59531" y="10001"/>
                    </a:moveTo>
                    <a:lnTo>
                      <a:pt x="170974" y="121444"/>
                    </a:lnTo>
                    <a:cubicBezTo>
                      <a:pt x="184309" y="134779"/>
                      <a:pt x="184309" y="156686"/>
                      <a:pt x="170974" y="170021"/>
                    </a:cubicBezTo>
                    <a:lnTo>
                      <a:pt x="170974" y="170021"/>
                    </a:lnTo>
                    <a:cubicBezTo>
                      <a:pt x="157639" y="183356"/>
                      <a:pt x="135731" y="183356"/>
                      <a:pt x="122396" y="170021"/>
                    </a:cubicBezTo>
                    <a:lnTo>
                      <a:pt x="10001" y="58579"/>
                    </a:lnTo>
                    <a:cubicBezTo>
                      <a:pt x="-3334" y="45244"/>
                      <a:pt x="-3334" y="23336"/>
                      <a:pt x="10001" y="10001"/>
                    </a:cubicBezTo>
                    <a:lnTo>
                      <a:pt x="10001" y="10001"/>
                    </a:lnTo>
                    <a:cubicBezTo>
                      <a:pt x="23336" y="-3334"/>
                      <a:pt x="45244" y="-3334"/>
                      <a:pt x="59531" y="10001"/>
                    </a:cubicBezTo>
                    <a:close/>
                  </a:path>
                </a:pathLst>
              </a:custGeom>
              <a:grpFill/>
              <a:ln w="9525" cap="flat">
                <a:noFill/>
                <a:prstDash val="solid"/>
                <a:miter/>
              </a:ln>
            </p:spPr>
            <p:txBody>
              <a:bodyPr rtlCol="0" anchor="ctr"/>
              <a:lstStyle/>
              <a:p>
                <a:endParaRPr lang="en-US"/>
              </a:p>
            </p:txBody>
          </p:sp>
          <p:sp>
            <p:nvSpPr>
              <p:cNvPr id="41" name="Freeform: Shape 18">
                <a:extLst>
                  <a:ext uri="{FF2B5EF4-FFF2-40B4-BE49-F238E27FC236}">
                    <a16:creationId xmlns:a16="http://schemas.microsoft.com/office/drawing/2014/main" id="{0EB85247-2D60-DB4E-A095-30680FCEB7B6}"/>
                  </a:ext>
                </a:extLst>
              </p:cNvPr>
              <p:cNvSpPr/>
              <p:nvPr/>
            </p:nvSpPr>
            <p:spPr>
              <a:xfrm>
                <a:off x="-656132" y="941387"/>
                <a:ext cx="363733" cy="369570"/>
              </a:xfrm>
              <a:custGeom>
                <a:avLst/>
                <a:gdLst>
                  <a:gd name="connsiteX0" fmla="*/ 2717 w 363733"/>
                  <a:gd name="connsiteY0" fmla="*/ 19050 h 369570"/>
                  <a:gd name="connsiteX1" fmla="*/ 34150 w 363733"/>
                  <a:gd name="connsiteY1" fmla="*/ 0 h 369570"/>
                  <a:gd name="connsiteX2" fmla="*/ 58915 w 363733"/>
                  <a:gd name="connsiteY2" fmla="*/ 10477 h 369570"/>
                  <a:gd name="connsiteX3" fmla="*/ 77965 w 363733"/>
                  <a:gd name="connsiteY3" fmla="*/ 29527 h 369570"/>
                  <a:gd name="connsiteX4" fmla="*/ 87490 w 363733"/>
                  <a:gd name="connsiteY4" fmla="*/ 59055 h 369570"/>
                  <a:gd name="connsiteX5" fmla="*/ 94157 w 363733"/>
                  <a:gd name="connsiteY5" fmla="*/ 82868 h 369570"/>
                  <a:gd name="connsiteX6" fmla="*/ 94157 w 363733"/>
                  <a:gd name="connsiteY6" fmla="*/ 82868 h 369570"/>
                  <a:gd name="connsiteX7" fmla="*/ 117017 w 363733"/>
                  <a:gd name="connsiteY7" fmla="*/ 90488 h 369570"/>
                  <a:gd name="connsiteX8" fmla="*/ 144640 w 363733"/>
                  <a:gd name="connsiteY8" fmla="*/ 100013 h 369570"/>
                  <a:gd name="connsiteX9" fmla="*/ 154165 w 363733"/>
                  <a:gd name="connsiteY9" fmla="*/ 127635 h 369570"/>
                  <a:gd name="connsiteX10" fmla="*/ 161785 w 363733"/>
                  <a:gd name="connsiteY10" fmla="*/ 150495 h 369570"/>
                  <a:gd name="connsiteX11" fmla="*/ 161785 w 363733"/>
                  <a:gd name="connsiteY11" fmla="*/ 150495 h 369570"/>
                  <a:gd name="connsiteX12" fmla="*/ 186550 w 363733"/>
                  <a:gd name="connsiteY12" fmla="*/ 160020 h 369570"/>
                  <a:gd name="connsiteX13" fmla="*/ 190360 w 363733"/>
                  <a:gd name="connsiteY13" fmla="*/ 160020 h 369570"/>
                  <a:gd name="connsiteX14" fmla="*/ 215125 w 363733"/>
                  <a:gd name="connsiteY14" fmla="*/ 170498 h 369570"/>
                  <a:gd name="connsiteX15" fmla="*/ 353237 w 363733"/>
                  <a:gd name="connsiteY15" fmla="*/ 308610 h 369570"/>
                  <a:gd name="connsiteX16" fmla="*/ 358000 w 363733"/>
                  <a:gd name="connsiteY16" fmla="*/ 354330 h 369570"/>
                  <a:gd name="connsiteX17" fmla="*/ 329425 w 363733"/>
                  <a:gd name="connsiteY17" fmla="*/ 369570 h 369570"/>
                  <a:gd name="connsiteX18" fmla="*/ 304660 w 363733"/>
                  <a:gd name="connsiteY18" fmla="*/ 359092 h 369570"/>
                  <a:gd name="connsiteX19" fmla="*/ 166547 w 363733"/>
                  <a:gd name="connsiteY19" fmla="*/ 219075 h 369570"/>
                  <a:gd name="connsiteX20" fmla="*/ 156070 w 363733"/>
                  <a:gd name="connsiteY20" fmla="*/ 191452 h 369570"/>
                  <a:gd name="connsiteX21" fmla="*/ 148450 w 363733"/>
                  <a:gd name="connsiteY21" fmla="*/ 167640 h 369570"/>
                  <a:gd name="connsiteX22" fmla="*/ 144640 w 363733"/>
                  <a:gd name="connsiteY22" fmla="*/ 163830 h 369570"/>
                  <a:gd name="connsiteX23" fmla="*/ 122732 w 363733"/>
                  <a:gd name="connsiteY23" fmla="*/ 156210 h 369570"/>
                  <a:gd name="connsiteX24" fmla="*/ 96062 w 363733"/>
                  <a:gd name="connsiteY24" fmla="*/ 146685 h 369570"/>
                  <a:gd name="connsiteX25" fmla="*/ 86537 w 363733"/>
                  <a:gd name="connsiteY25" fmla="*/ 120015 h 369570"/>
                  <a:gd name="connsiteX26" fmla="*/ 78917 w 363733"/>
                  <a:gd name="connsiteY26" fmla="*/ 99060 h 369570"/>
                  <a:gd name="connsiteX27" fmla="*/ 77012 w 363733"/>
                  <a:gd name="connsiteY27" fmla="*/ 97155 h 369570"/>
                  <a:gd name="connsiteX28" fmla="*/ 56057 w 363733"/>
                  <a:gd name="connsiteY28" fmla="*/ 88582 h 369570"/>
                  <a:gd name="connsiteX29" fmla="*/ 52247 w 363733"/>
                  <a:gd name="connsiteY29" fmla="*/ 88582 h 369570"/>
                  <a:gd name="connsiteX30" fmla="*/ 27482 w 363733"/>
                  <a:gd name="connsiteY30" fmla="*/ 78105 h 369570"/>
                  <a:gd name="connsiteX31" fmla="*/ 9385 w 363733"/>
                  <a:gd name="connsiteY31" fmla="*/ 60007 h 369570"/>
                  <a:gd name="connsiteX32" fmla="*/ 2717 w 363733"/>
                  <a:gd name="connsiteY32" fmla="*/ 1905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733" h="369570">
                    <a:moveTo>
                      <a:pt x="2717" y="19050"/>
                    </a:moveTo>
                    <a:cubicBezTo>
                      <a:pt x="9385" y="6668"/>
                      <a:pt x="21767" y="0"/>
                      <a:pt x="34150" y="0"/>
                    </a:cubicBezTo>
                    <a:cubicBezTo>
                      <a:pt x="42722" y="0"/>
                      <a:pt x="52247" y="3810"/>
                      <a:pt x="58915" y="10477"/>
                    </a:cubicBezTo>
                    <a:lnTo>
                      <a:pt x="77965" y="29527"/>
                    </a:lnTo>
                    <a:cubicBezTo>
                      <a:pt x="86537" y="38100"/>
                      <a:pt x="89395" y="48577"/>
                      <a:pt x="87490" y="59055"/>
                    </a:cubicBezTo>
                    <a:cubicBezTo>
                      <a:pt x="86537" y="67627"/>
                      <a:pt x="88442" y="76200"/>
                      <a:pt x="94157" y="82868"/>
                    </a:cubicBezTo>
                    <a:lnTo>
                      <a:pt x="94157" y="82868"/>
                    </a:lnTo>
                    <a:cubicBezTo>
                      <a:pt x="99872" y="88582"/>
                      <a:pt x="108445" y="91440"/>
                      <a:pt x="117017" y="90488"/>
                    </a:cubicBezTo>
                    <a:cubicBezTo>
                      <a:pt x="126542" y="89535"/>
                      <a:pt x="137020" y="92393"/>
                      <a:pt x="144640" y="100013"/>
                    </a:cubicBezTo>
                    <a:cubicBezTo>
                      <a:pt x="152260" y="107632"/>
                      <a:pt x="155117" y="118110"/>
                      <a:pt x="154165" y="127635"/>
                    </a:cubicBezTo>
                    <a:cubicBezTo>
                      <a:pt x="153212" y="136208"/>
                      <a:pt x="155117" y="144780"/>
                      <a:pt x="161785" y="150495"/>
                    </a:cubicBezTo>
                    <a:lnTo>
                      <a:pt x="161785" y="150495"/>
                    </a:lnTo>
                    <a:cubicBezTo>
                      <a:pt x="168452" y="157163"/>
                      <a:pt x="177977" y="160973"/>
                      <a:pt x="186550" y="160020"/>
                    </a:cubicBezTo>
                    <a:cubicBezTo>
                      <a:pt x="187502" y="160020"/>
                      <a:pt x="189407" y="160020"/>
                      <a:pt x="190360" y="160020"/>
                    </a:cubicBezTo>
                    <a:cubicBezTo>
                      <a:pt x="198932" y="160020"/>
                      <a:pt x="208457" y="163830"/>
                      <a:pt x="215125" y="170498"/>
                    </a:cubicBezTo>
                    <a:lnTo>
                      <a:pt x="353237" y="308610"/>
                    </a:lnTo>
                    <a:cubicBezTo>
                      <a:pt x="364667" y="320040"/>
                      <a:pt x="367525" y="340995"/>
                      <a:pt x="358000" y="354330"/>
                    </a:cubicBezTo>
                    <a:cubicBezTo>
                      <a:pt x="351332" y="363855"/>
                      <a:pt x="339902" y="369570"/>
                      <a:pt x="329425" y="369570"/>
                    </a:cubicBezTo>
                    <a:cubicBezTo>
                      <a:pt x="320852" y="369570"/>
                      <a:pt x="311327" y="365760"/>
                      <a:pt x="304660" y="359092"/>
                    </a:cubicBezTo>
                    <a:lnTo>
                      <a:pt x="166547" y="219075"/>
                    </a:lnTo>
                    <a:cubicBezTo>
                      <a:pt x="158927" y="211455"/>
                      <a:pt x="156070" y="200977"/>
                      <a:pt x="156070" y="191452"/>
                    </a:cubicBezTo>
                    <a:cubicBezTo>
                      <a:pt x="157022" y="182880"/>
                      <a:pt x="154165" y="174308"/>
                      <a:pt x="148450" y="167640"/>
                    </a:cubicBezTo>
                    <a:lnTo>
                      <a:pt x="144640" y="163830"/>
                    </a:lnTo>
                    <a:cubicBezTo>
                      <a:pt x="138925" y="158115"/>
                      <a:pt x="131305" y="155258"/>
                      <a:pt x="122732" y="156210"/>
                    </a:cubicBezTo>
                    <a:cubicBezTo>
                      <a:pt x="113207" y="157163"/>
                      <a:pt x="103682" y="154305"/>
                      <a:pt x="96062" y="146685"/>
                    </a:cubicBezTo>
                    <a:cubicBezTo>
                      <a:pt x="88442" y="139065"/>
                      <a:pt x="85585" y="129540"/>
                      <a:pt x="86537" y="120015"/>
                    </a:cubicBezTo>
                    <a:cubicBezTo>
                      <a:pt x="87490" y="112395"/>
                      <a:pt x="84632" y="104775"/>
                      <a:pt x="78917" y="99060"/>
                    </a:cubicBezTo>
                    <a:lnTo>
                      <a:pt x="77012" y="97155"/>
                    </a:lnTo>
                    <a:cubicBezTo>
                      <a:pt x="71297" y="91440"/>
                      <a:pt x="63677" y="87630"/>
                      <a:pt x="56057" y="88582"/>
                    </a:cubicBezTo>
                    <a:cubicBezTo>
                      <a:pt x="55105" y="88582"/>
                      <a:pt x="54152" y="88582"/>
                      <a:pt x="52247" y="88582"/>
                    </a:cubicBezTo>
                    <a:cubicBezTo>
                      <a:pt x="43675" y="88582"/>
                      <a:pt x="34150" y="84773"/>
                      <a:pt x="27482" y="78105"/>
                    </a:cubicBezTo>
                    <a:lnTo>
                      <a:pt x="9385" y="60007"/>
                    </a:lnTo>
                    <a:cubicBezTo>
                      <a:pt x="812" y="50482"/>
                      <a:pt x="-2998" y="31432"/>
                      <a:pt x="2717" y="19050"/>
                    </a:cubicBezTo>
                    <a:close/>
                  </a:path>
                </a:pathLst>
              </a:custGeom>
              <a:grpFill/>
              <a:ln w="9525" cap="flat">
                <a:noFill/>
                <a:prstDash val="solid"/>
                <a:miter/>
              </a:ln>
            </p:spPr>
            <p:txBody>
              <a:bodyPr rtlCol="0" anchor="ctr"/>
              <a:lstStyle/>
              <a:p>
                <a:endParaRPr lang="en-US"/>
              </a:p>
            </p:txBody>
          </p:sp>
          <p:sp>
            <p:nvSpPr>
              <p:cNvPr id="42" name="Freeform: Shape 19">
                <a:extLst>
                  <a:ext uri="{FF2B5EF4-FFF2-40B4-BE49-F238E27FC236}">
                    <a16:creationId xmlns:a16="http://schemas.microsoft.com/office/drawing/2014/main" id="{04EF7EB1-1B67-0842-8C86-C77FD9AECC4E}"/>
                  </a:ext>
                </a:extLst>
              </p:cNvPr>
              <p:cNvSpPr/>
              <p:nvPr/>
            </p:nvSpPr>
            <p:spPr>
              <a:xfrm>
                <a:off x="-585787" y="864727"/>
                <a:ext cx="371713" cy="369712"/>
              </a:xfrm>
              <a:custGeom>
                <a:avLst/>
                <a:gdLst>
                  <a:gd name="connsiteX0" fmla="*/ 19050 w 371713"/>
                  <a:gd name="connsiteY0" fmla="*/ 3317 h 369712"/>
                  <a:gd name="connsiteX1" fmla="*/ 60007 w 371713"/>
                  <a:gd name="connsiteY1" fmla="*/ 10937 h 369712"/>
                  <a:gd name="connsiteX2" fmla="*/ 293370 w 371713"/>
                  <a:gd name="connsiteY2" fmla="*/ 244300 h 369712"/>
                  <a:gd name="connsiteX3" fmla="*/ 303848 w 371713"/>
                  <a:gd name="connsiteY3" fmla="*/ 269065 h 369712"/>
                  <a:gd name="connsiteX4" fmla="*/ 302895 w 371713"/>
                  <a:gd name="connsiteY4" fmla="*/ 277637 h 369712"/>
                  <a:gd name="connsiteX5" fmla="*/ 308610 w 371713"/>
                  <a:gd name="connsiteY5" fmla="*/ 295735 h 369712"/>
                  <a:gd name="connsiteX6" fmla="*/ 311467 w 371713"/>
                  <a:gd name="connsiteY6" fmla="*/ 298592 h 369712"/>
                  <a:gd name="connsiteX7" fmla="*/ 329565 w 371713"/>
                  <a:gd name="connsiteY7" fmla="*/ 304307 h 369712"/>
                  <a:gd name="connsiteX8" fmla="*/ 366713 w 371713"/>
                  <a:gd name="connsiteY8" fmla="*/ 319547 h 369712"/>
                  <a:gd name="connsiteX9" fmla="*/ 366713 w 371713"/>
                  <a:gd name="connsiteY9" fmla="*/ 353837 h 369712"/>
                  <a:gd name="connsiteX10" fmla="*/ 314325 w 371713"/>
                  <a:gd name="connsiteY10" fmla="*/ 359552 h 369712"/>
                  <a:gd name="connsiteX11" fmla="*/ 304800 w 371713"/>
                  <a:gd name="connsiteY11" fmla="*/ 330977 h 369712"/>
                  <a:gd name="connsiteX12" fmla="*/ 298133 w 371713"/>
                  <a:gd name="connsiteY12" fmla="*/ 313832 h 369712"/>
                  <a:gd name="connsiteX13" fmla="*/ 293370 w 371713"/>
                  <a:gd name="connsiteY13" fmla="*/ 309070 h 369712"/>
                  <a:gd name="connsiteX14" fmla="*/ 275273 w 371713"/>
                  <a:gd name="connsiteY14" fmla="*/ 302402 h 369712"/>
                  <a:gd name="connsiteX15" fmla="*/ 244792 w 371713"/>
                  <a:gd name="connsiteY15" fmla="*/ 292877 h 369712"/>
                  <a:gd name="connsiteX16" fmla="*/ 10477 w 371713"/>
                  <a:gd name="connsiteY16" fmla="*/ 58562 h 369712"/>
                  <a:gd name="connsiteX17" fmla="*/ 0 w 371713"/>
                  <a:gd name="connsiteY17" fmla="*/ 33797 h 369712"/>
                  <a:gd name="connsiteX18" fmla="*/ 19050 w 371713"/>
                  <a:gd name="connsiteY18" fmla="*/ 3317 h 36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13" h="369712">
                    <a:moveTo>
                      <a:pt x="19050" y="3317"/>
                    </a:moveTo>
                    <a:cubicBezTo>
                      <a:pt x="31432" y="-3350"/>
                      <a:pt x="50482" y="460"/>
                      <a:pt x="60007" y="10937"/>
                    </a:cubicBezTo>
                    <a:lnTo>
                      <a:pt x="293370" y="244300"/>
                    </a:lnTo>
                    <a:cubicBezTo>
                      <a:pt x="300038" y="250967"/>
                      <a:pt x="303848" y="259540"/>
                      <a:pt x="303848" y="269065"/>
                    </a:cubicBezTo>
                    <a:cubicBezTo>
                      <a:pt x="303848" y="271922"/>
                      <a:pt x="303848" y="274780"/>
                      <a:pt x="302895" y="277637"/>
                    </a:cubicBezTo>
                    <a:cubicBezTo>
                      <a:pt x="300990" y="284305"/>
                      <a:pt x="303848" y="290972"/>
                      <a:pt x="308610" y="295735"/>
                    </a:cubicBezTo>
                    <a:lnTo>
                      <a:pt x="311467" y="298592"/>
                    </a:lnTo>
                    <a:cubicBezTo>
                      <a:pt x="316230" y="303355"/>
                      <a:pt x="322898" y="306212"/>
                      <a:pt x="329565" y="304307"/>
                    </a:cubicBezTo>
                    <a:cubicBezTo>
                      <a:pt x="342900" y="301450"/>
                      <a:pt x="358140" y="306212"/>
                      <a:pt x="366713" y="319547"/>
                    </a:cubicBezTo>
                    <a:cubicBezTo>
                      <a:pt x="373380" y="330025"/>
                      <a:pt x="373380" y="343360"/>
                      <a:pt x="366713" y="353837"/>
                    </a:cubicBezTo>
                    <a:cubicBezTo>
                      <a:pt x="354330" y="372887"/>
                      <a:pt x="329565" y="374792"/>
                      <a:pt x="314325" y="359552"/>
                    </a:cubicBezTo>
                    <a:cubicBezTo>
                      <a:pt x="306705" y="351932"/>
                      <a:pt x="303848" y="341455"/>
                      <a:pt x="304800" y="330977"/>
                    </a:cubicBezTo>
                    <a:cubicBezTo>
                      <a:pt x="305753" y="324310"/>
                      <a:pt x="302895" y="318595"/>
                      <a:pt x="298133" y="313832"/>
                    </a:cubicBezTo>
                    <a:lnTo>
                      <a:pt x="293370" y="309070"/>
                    </a:lnTo>
                    <a:cubicBezTo>
                      <a:pt x="288608" y="304307"/>
                      <a:pt x="281940" y="301450"/>
                      <a:pt x="275273" y="302402"/>
                    </a:cubicBezTo>
                    <a:cubicBezTo>
                      <a:pt x="264795" y="304307"/>
                      <a:pt x="253365" y="300497"/>
                      <a:pt x="244792" y="292877"/>
                    </a:cubicBezTo>
                    <a:lnTo>
                      <a:pt x="10477" y="58562"/>
                    </a:lnTo>
                    <a:cubicBezTo>
                      <a:pt x="3810" y="51895"/>
                      <a:pt x="0" y="43322"/>
                      <a:pt x="0" y="33797"/>
                    </a:cubicBezTo>
                    <a:cubicBezTo>
                      <a:pt x="952" y="22367"/>
                      <a:pt x="6668" y="9985"/>
                      <a:pt x="19050" y="3317"/>
                    </a:cubicBezTo>
                    <a:close/>
                  </a:path>
                </a:pathLst>
              </a:custGeom>
              <a:grpFill/>
              <a:ln w="9525" cap="flat">
                <a:noFill/>
                <a:prstDash val="solid"/>
                <a:miter/>
              </a:ln>
            </p:spPr>
            <p:txBody>
              <a:bodyPr rtlCol="0" anchor="ctr"/>
              <a:lstStyle/>
              <a:p>
                <a:endParaRPr lang="en-US"/>
              </a:p>
            </p:txBody>
          </p:sp>
          <p:sp>
            <p:nvSpPr>
              <p:cNvPr id="43" name="Freeform: Shape 20">
                <a:extLst>
                  <a:ext uri="{FF2B5EF4-FFF2-40B4-BE49-F238E27FC236}">
                    <a16:creationId xmlns:a16="http://schemas.microsoft.com/office/drawing/2014/main" id="{55864567-E422-F14D-BDF8-E473E6EA675A}"/>
                  </a:ext>
                </a:extLst>
              </p:cNvPr>
              <p:cNvSpPr/>
              <p:nvPr/>
            </p:nvSpPr>
            <p:spPr>
              <a:xfrm>
                <a:off x="-507567" y="791724"/>
                <a:ext cx="368521" cy="371595"/>
              </a:xfrm>
              <a:custGeom>
                <a:avLst/>
                <a:gdLst>
                  <a:gd name="connsiteX0" fmla="*/ 7505 w 368521"/>
                  <a:gd name="connsiteY0" fmla="*/ 11551 h 371595"/>
                  <a:gd name="connsiteX1" fmla="*/ 33223 w 368521"/>
                  <a:gd name="connsiteY1" fmla="*/ 121 h 371595"/>
                  <a:gd name="connsiteX2" fmla="*/ 57988 w 368521"/>
                  <a:gd name="connsiteY2" fmla="*/ 10598 h 371595"/>
                  <a:gd name="connsiteX3" fmla="*/ 140855 w 368521"/>
                  <a:gd name="connsiteY3" fmla="*/ 93466 h 371595"/>
                  <a:gd name="connsiteX4" fmla="*/ 150380 w 368521"/>
                  <a:gd name="connsiteY4" fmla="*/ 123946 h 371595"/>
                  <a:gd name="connsiteX5" fmla="*/ 156095 w 368521"/>
                  <a:gd name="connsiteY5" fmla="*/ 141091 h 371595"/>
                  <a:gd name="connsiteX6" fmla="*/ 161810 w 368521"/>
                  <a:gd name="connsiteY6" fmla="*/ 146806 h 371595"/>
                  <a:gd name="connsiteX7" fmla="*/ 179908 w 368521"/>
                  <a:gd name="connsiteY7" fmla="*/ 153473 h 371595"/>
                  <a:gd name="connsiteX8" fmla="*/ 209435 w 368521"/>
                  <a:gd name="connsiteY8" fmla="*/ 162998 h 371595"/>
                  <a:gd name="connsiteX9" fmla="*/ 218960 w 368521"/>
                  <a:gd name="connsiteY9" fmla="*/ 192526 h 371595"/>
                  <a:gd name="connsiteX10" fmla="*/ 225628 w 368521"/>
                  <a:gd name="connsiteY10" fmla="*/ 210623 h 371595"/>
                  <a:gd name="connsiteX11" fmla="*/ 226580 w 368521"/>
                  <a:gd name="connsiteY11" fmla="*/ 211576 h 371595"/>
                  <a:gd name="connsiteX12" fmla="*/ 244678 w 368521"/>
                  <a:gd name="connsiteY12" fmla="*/ 217291 h 371595"/>
                  <a:gd name="connsiteX13" fmla="*/ 250393 w 368521"/>
                  <a:gd name="connsiteY13" fmla="*/ 217291 h 371595"/>
                  <a:gd name="connsiteX14" fmla="*/ 275158 w 368521"/>
                  <a:gd name="connsiteY14" fmla="*/ 227768 h 371595"/>
                  <a:gd name="connsiteX15" fmla="*/ 358025 w 368521"/>
                  <a:gd name="connsiteY15" fmla="*/ 310636 h 371595"/>
                  <a:gd name="connsiteX16" fmla="*/ 362788 w 368521"/>
                  <a:gd name="connsiteY16" fmla="*/ 356356 h 371595"/>
                  <a:gd name="connsiteX17" fmla="*/ 334213 w 368521"/>
                  <a:gd name="connsiteY17" fmla="*/ 371596 h 371595"/>
                  <a:gd name="connsiteX18" fmla="*/ 309448 w 368521"/>
                  <a:gd name="connsiteY18" fmla="*/ 361118 h 371595"/>
                  <a:gd name="connsiteX19" fmla="*/ 225628 w 368521"/>
                  <a:gd name="connsiteY19" fmla="*/ 277298 h 371595"/>
                  <a:gd name="connsiteX20" fmla="*/ 216103 w 368521"/>
                  <a:gd name="connsiteY20" fmla="*/ 244913 h 371595"/>
                  <a:gd name="connsiteX21" fmla="*/ 210388 w 368521"/>
                  <a:gd name="connsiteY21" fmla="*/ 226816 h 371595"/>
                  <a:gd name="connsiteX22" fmla="*/ 210388 w 368521"/>
                  <a:gd name="connsiteY22" fmla="*/ 226816 h 371595"/>
                  <a:gd name="connsiteX23" fmla="*/ 192290 w 368521"/>
                  <a:gd name="connsiteY23" fmla="*/ 221101 h 371595"/>
                  <a:gd name="connsiteX24" fmla="*/ 161810 w 368521"/>
                  <a:gd name="connsiteY24" fmla="*/ 211576 h 371595"/>
                  <a:gd name="connsiteX25" fmla="*/ 152285 w 368521"/>
                  <a:gd name="connsiteY25" fmla="*/ 181096 h 371595"/>
                  <a:gd name="connsiteX26" fmla="*/ 146570 w 368521"/>
                  <a:gd name="connsiteY26" fmla="*/ 162998 h 371595"/>
                  <a:gd name="connsiteX27" fmla="*/ 141808 w 368521"/>
                  <a:gd name="connsiteY27" fmla="*/ 158236 h 371595"/>
                  <a:gd name="connsiteX28" fmla="*/ 124663 w 368521"/>
                  <a:gd name="connsiteY28" fmla="*/ 152521 h 371595"/>
                  <a:gd name="connsiteX29" fmla="*/ 117043 w 368521"/>
                  <a:gd name="connsiteY29" fmla="*/ 153473 h 371595"/>
                  <a:gd name="connsiteX30" fmla="*/ 92278 w 368521"/>
                  <a:gd name="connsiteY30" fmla="*/ 142996 h 371595"/>
                  <a:gd name="connsiteX31" fmla="*/ 11315 w 368521"/>
                  <a:gd name="connsiteY31" fmla="*/ 62033 h 371595"/>
                  <a:gd name="connsiteX32" fmla="*/ 7505 w 368521"/>
                  <a:gd name="connsiteY32" fmla="*/ 11551 h 3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521" h="371595">
                    <a:moveTo>
                      <a:pt x="7505" y="11551"/>
                    </a:moveTo>
                    <a:cubicBezTo>
                      <a:pt x="14173" y="3931"/>
                      <a:pt x="23698" y="-832"/>
                      <a:pt x="33223" y="121"/>
                    </a:cubicBezTo>
                    <a:cubicBezTo>
                      <a:pt x="41795" y="121"/>
                      <a:pt x="51320" y="3931"/>
                      <a:pt x="57988" y="10598"/>
                    </a:cubicBezTo>
                    <a:lnTo>
                      <a:pt x="140855" y="93466"/>
                    </a:lnTo>
                    <a:cubicBezTo>
                      <a:pt x="149428" y="102038"/>
                      <a:pt x="152285" y="113468"/>
                      <a:pt x="150380" y="123946"/>
                    </a:cubicBezTo>
                    <a:cubicBezTo>
                      <a:pt x="149428" y="130613"/>
                      <a:pt x="151333" y="136328"/>
                      <a:pt x="156095" y="141091"/>
                    </a:cubicBezTo>
                    <a:lnTo>
                      <a:pt x="161810" y="146806"/>
                    </a:lnTo>
                    <a:cubicBezTo>
                      <a:pt x="166573" y="151568"/>
                      <a:pt x="173240" y="154426"/>
                      <a:pt x="179908" y="153473"/>
                    </a:cubicBezTo>
                    <a:cubicBezTo>
                      <a:pt x="190385" y="151568"/>
                      <a:pt x="201815" y="154426"/>
                      <a:pt x="209435" y="162998"/>
                    </a:cubicBezTo>
                    <a:cubicBezTo>
                      <a:pt x="217055" y="170618"/>
                      <a:pt x="220865" y="182048"/>
                      <a:pt x="218960" y="192526"/>
                    </a:cubicBezTo>
                    <a:cubicBezTo>
                      <a:pt x="218008" y="199193"/>
                      <a:pt x="220865" y="205861"/>
                      <a:pt x="225628" y="210623"/>
                    </a:cubicBezTo>
                    <a:lnTo>
                      <a:pt x="226580" y="211576"/>
                    </a:lnTo>
                    <a:cubicBezTo>
                      <a:pt x="231343" y="216338"/>
                      <a:pt x="238010" y="218243"/>
                      <a:pt x="244678" y="217291"/>
                    </a:cubicBezTo>
                    <a:cubicBezTo>
                      <a:pt x="246583" y="217291"/>
                      <a:pt x="248488" y="217291"/>
                      <a:pt x="250393" y="217291"/>
                    </a:cubicBezTo>
                    <a:cubicBezTo>
                      <a:pt x="258965" y="217291"/>
                      <a:pt x="268490" y="221101"/>
                      <a:pt x="275158" y="227768"/>
                    </a:cubicBezTo>
                    <a:lnTo>
                      <a:pt x="358025" y="310636"/>
                    </a:lnTo>
                    <a:cubicBezTo>
                      <a:pt x="369455" y="322066"/>
                      <a:pt x="372313" y="343021"/>
                      <a:pt x="362788" y="356356"/>
                    </a:cubicBezTo>
                    <a:cubicBezTo>
                      <a:pt x="356120" y="366833"/>
                      <a:pt x="344690" y="371596"/>
                      <a:pt x="334213" y="371596"/>
                    </a:cubicBezTo>
                    <a:cubicBezTo>
                      <a:pt x="325640" y="371596"/>
                      <a:pt x="316115" y="367786"/>
                      <a:pt x="309448" y="361118"/>
                    </a:cubicBezTo>
                    <a:lnTo>
                      <a:pt x="225628" y="277298"/>
                    </a:lnTo>
                    <a:cubicBezTo>
                      <a:pt x="217055" y="268726"/>
                      <a:pt x="214198" y="256343"/>
                      <a:pt x="216103" y="244913"/>
                    </a:cubicBezTo>
                    <a:cubicBezTo>
                      <a:pt x="218008" y="238246"/>
                      <a:pt x="215150" y="231578"/>
                      <a:pt x="210388" y="226816"/>
                    </a:cubicBezTo>
                    <a:lnTo>
                      <a:pt x="210388" y="226816"/>
                    </a:lnTo>
                    <a:cubicBezTo>
                      <a:pt x="205625" y="222053"/>
                      <a:pt x="198958" y="220148"/>
                      <a:pt x="192290" y="221101"/>
                    </a:cubicBezTo>
                    <a:cubicBezTo>
                      <a:pt x="181813" y="223006"/>
                      <a:pt x="170383" y="220148"/>
                      <a:pt x="161810" y="211576"/>
                    </a:cubicBezTo>
                    <a:cubicBezTo>
                      <a:pt x="153238" y="203003"/>
                      <a:pt x="150380" y="191573"/>
                      <a:pt x="152285" y="181096"/>
                    </a:cubicBezTo>
                    <a:cubicBezTo>
                      <a:pt x="153238" y="174428"/>
                      <a:pt x="151333" y="167761"/>
                      <a:pt x="146570" y="162998"/>
                    </a:cubicBezTo>
                    <a:lnTo>
                      <a:pt x="141808" y="158236"/>
                    </a:lnTo>
                    <a:cubicBezTo>
                      <a:pt x="137045" y="153473"/>
                      <a:pt x="130378" y="151568"/>
                      <a:pt x="124663" y="152521"/>
                    </a:cubicBezTo>
                    <a:cubicBezTo>
                      <a:pt x="121805" y="153473"/>
                      <a:pt x="118948" y="153473"/>
                      <a:pt x="117043" y="153473"/>
                    </a:cubicBezTo>
                    <a:cubicBezTo>
                      <a:pt x="108470" y="153473"/>
                      <a:pt x="98945" y="149663"/>
                      <a:pt x="92278" y="142996"/>
                    </a:cubicBezTo>
                    <a:lnTo>
                      <a:pt x="11315" y="62033"/>
                    </a:lnTo>
                    <a:cubicBezTo>
                      <a:pt x="-2020" y="46793"/>
                      <a:pt x="-3925" y="24886"/>
                      <a:pt x="7505" y="11551"/>
                    </a:cubicBezTo>
                    <a:close/>
                  </a:path>
                </a:pathLst>
              </a:custGeom>
              <a:grpFill/>
              <a:ln w="9525" cap="flat">
                <a:noFill/>
                <a:prstDash val="solid"/>
                <a:miter/>
              </a:ln>
            </p:spPr>
            <p:txBody>
              <a:bodyPr rtlCol="0" anchor="ctr"/>
              <a:lstStyle/>
              <a:p>
                <a:endParaRPr lang="en-US"/>
              </a:p>
            </p:txBody>
          </p:sp>
        </p:grpSp>
      </p:grpSp>
      <p:sp>
        <p:nvSpPr>
          <p:cNvPr id="52" name="Title 1">
            <a:extLst>
              <a:ext uri="{FF2B5EF4-FFF2-40B4-BE49-F238E27FC236}">
                <a16:creationId xmlns:a16="http://schemas.microsoft.com/office/drawing/2014/main" id="{EC4FC279-16C6-0244-9337-DCFF4EF856EB}"/>
              </a:ext>
            </a:extLst>
          </p:cNvPr>
          <p:cNvSpPr>
            <a:spLocks noGrp="1"/>
          </p:cNvSpPr>
          <p:nvPr>
            <p:ph type="ctrTitle" hasCustomPrompt="1"/>
          </p:nvPr>
        </p:nvSpPr>
        <p:spPr>
          <a:xfrm>
            <a:off x="5484502" y="3465068"/>
            <a:ext cx="5588882" cy="492443"/>
          </a:xfrm>
          <a:prstGeom prst="rect">
            <a:avLst/>
          </a:prstGeom>
        </p:spPr>
        <p:txBody>
          <a:bodyPr anchor="ctr" anchorCtr="0"/>
          <a:lstStyle>
            <a:lvl1pPr algn="l">
              <a:lnSpc>
                <a:spcPct val="100000"/>
              </a:lnSpc>
              <a:defRPr lang="en-US" sz="4500" kern="1200" dirty="0">
                <a:solidFill>
                  <a:schemeClr val="bg1"/>
                </a:solidFill>
                <a:latin typeface="+mj-lt"/>
                <a:ea typeface="+mj-ea"/>
                <a:cs typeface="+mj-cs"/>
              </a:defRPr>
            </a:lvl1pPr>
          </a:lstStyle>
          <a:p>
            <a:r>
              <a:rPr lang="en-US"/>
              <a:t>Title Of Presentation Goes Here</a:t>
            </a:r>
          </a:p>
        </p:txBody>
      </p:sp>
    </p:spTree>
    <p:extLst>
      <p:ext uri="{BB962C8B-B14F-4D97-AF65-F5344CB8AC3E}">
        <p14:creationId xmlns:p14="http://schemas.microsoft.com/office/powerpoint/2010/main" val="38548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35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D27E-9B32-9E0D-D55F-DB92D52F5B17}"/>
              </a:ext>
            </a:extLst>
          </p:cNvPr>
          <p:cNvSpPr>
            <a:spLocks noGrp="1"/>
          </p:cNvSpPr>
          <p:nvPr>
            <p:ph type="title"/>
          </p:nvPr>
        </p:nvSpPr>
        <p:spPr>
          <a:xfrm>
            <a:off x="392532" y="306365"/>
            <a:ext cx="9911009" cy="446276"/>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B26C1F50-2DEB-0607-6AC3-4EA59880673D}"/>
              </a:ext>
            </a:extLst>
          </p:cNvPr>
          <p:cNvSpPr>
            <a:spLocks noGrp="1"/>
          </p:cNvSpPr>
          <p:nvPr>
            <p:ph sz="quarter" idx="10"/>
          </p:nvPr>
        </p:nvSpPr>
        <p:spPr>
          <a:xfrm>
            <a:off x="392532" y="1296686"/>
            <a:ext cx="8045088" cy="634020"/>
          </a:xfrm>
          <a:prstGeom prst="rect">
            <a:avLst/>
          </a:prstGeom>
        </p:spPr>
        <p:txBody>
          <a:bodyPr/>
          <a:lstStyle>
            <a:lvl1pPr>
              <a:lnSpc>
                <a:spcPts val="2500"/>
              </a:lnSpc>
              <a:defRPr/>
            </a:lvl1pPr>
          </a:lstStyle>
          <a:p>
            <a:pPr lvl="0"/>
            <a:r>
              <a:rPr lang="en-US"/>
              <a:t>Click to edit Master text styles</a:t>
            </a:r>
          </a:p>
          <a:p>
            <a:pPr lvl="1"/>
            <a:r>
              <a:rPr lang="en-US"/>
              <a:t>Second level</a:t>
            </a:r>
          </a:p>
        </p:txBody>
      </p:sp>
      <p:sp>
        <p:nvSpPr>
          <p:cNvPr id="5" name="Footer Placeholder 3">
            <a:extLst>
              <a:ext uri="{FF2B5EF4-FFF2-40B4-BE49-F238E27FC236}">
                <a16:creationId xmlns:a16="http://schemas.microsoft.com/office/drawing/2014/main" id="{3E6ABA60-3E6A-D249-8989-F11905311657}"/>
              </a:ext>
            </a:extLst>
          </p:cNvPr>
          <p:cNvSpPr>
            <a:spLocks noGrp="1"/>
          </p:cNvSpPr>
          <p:nvPr>
            <p:ph type="ftr" sz="quarter" idx="3"/>
          </p:nvPr>
        </p:nvSpPr>
        <p:spPr>
          <a:xfrm>
            <a:off x="392531" y="6521646"/>
            <a:ext cx="8461069" cy="200055"/>
          </a:xfrm>
          <a:prstGeom prst="rect">
            <a:avLst/>
          </a:prstGeom>
        </p:spPr>
        <p:txBody>
          <a:bodyPr vert="horz" wrap="square" lIns="91440" tIns="45720" rIns="91440" bIns="45720" rtlCol="0" anchor="t" anchorCtr="0">
            <a:spAutoFit/>
          </a:bodyPr>
          <a:lstStyle>
            <a:lvl1pPr marL="0" indent="0" algn="l">
              <a:buFont typeface="+mj-lt"/>
              <a:buNone/>
              <a:defRPr sz="700">
                <a:solidFill>
                  <a:srgbClr val="002734"/>
                </a:solidFill>
              </a:defRPr>
            </a:lvl1pPr>
          </a:lstStyle>
          <a:p>
            <a:endParaRPr lang="en-ES"/>
          </a:p>
        </p:txBody>
      </p:sp>
      <p:sp>
        <p:nvSpPr>
          <p:cNvPr id="14" name="Slide Number Placeholder 5">
            <a:extLst>
              <a:ext uri="{FF2B5EF4-FFF2-40B4-BE49-F238E27FC236}">
                <a16:creationId xmlns:a16="http://schemas.microsoft.com/office/drawing/2014/main" id="{BACADAF4-11E6-AA42-8988-8561D5724D7D}"/>
              </a:ext>
            </a:extLst>
          </p:cNvPr>
          <p:cNvSpPr txBox="1">
            <a:spLocks/>
          </p:cNvSpPr>
          <p:nvPr userDrawn="1"/>
        </p:nvSpPr>
        <p:spPr>
          <a:xfrm>
            <a:off x="11608761" y="6464963"/>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887060-6981-4D72-A471-0129D3615E26}" type="slidenum">
              <a:rPr lang="en-US" sz="1000" b="1" i="0" smtClean="0">
                <a:solidFill>
                  <a:srgbClr val="354D5B"/>
                </a:solidFill>
                <a:latin typeface="Arial Black" panose="020B0604020202020204" pitchFamily="34" charset="0"/>
                <a:cs typeface="Arial Black" panose="020B0604020202020204" pitchFamily="34" charset="0"/>
              </a:rPr>
              <a:pPr algn="l"/>
              <a:t>‹#›</a:t>
            </a:fld>
            <a:endParaRPr lang="en-US" sz="1000" b="1" i="0">
              <a:solidFill>
                <a:srgbClr val="354D5B"/>
              </a:solidFill>
              <a:latin typeface="Arial Black" panose="020B0604020202020204" pitchFamily="34" charset="0"/>
              <a:cs typeface="Arial Black" panose="020B0604020202020204" pitchFamily="34" charset="0"/>
            </a:endParaRPr>
          </a:p>
        </p:txBody>
      </p:sp>
      <p:pic>
        <p:nvPicPr>
          <p:cNvPr id="15" name="Graphic 14">
            <a:extLst>
              <a:ext uri="{FF2B5EF4-FFF2-40B4-BE49-F238E27FC236}">
                <a16:creationId xmlns:a16="http://schemas.microsoft.com/office/drawing/2014/main" id="{B1A7DD27-AEAD-284D-8462-EC60C50C05D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55903" y="207371"/>
            <a:ext cx="544854" cy="544854"/>
          </a:xfrm>
          <a:prstGeom prst="rect">
            <a:avLst/>
          </a:prstGeom>
        </p:spPr>
      </p:pic>
      <p:pic>
        <p:nvPicPr>
          <p:cNvPr id="16" name="Graphic 15">
            <a:extLst>
              <a:ext uri="{FF2B5EF4-FFF2-40B4-BE49-F238E27FC236}">
                <a16:creationId xmlns:a16="http://schemas.microsoft.com/office/drawing/2014/main" id="{E4E771A8-4E8E-2E44-BC06-4CAC67773818}"/>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b="9636"/>
          <a:stretch/>
        </p:blipFill>
        <p:spPr>
          <a:xfrm>
            <a:off x="11402695" y="6598639"/>
            <a:ext cx="789305" cy="259361"/>
          </a:xfrm>
          <a:prstGeom prst="rect">
            <a:avLst/>
          </a:prstGeom>
        </p:spPr>
      </p:pic>
      <p:sp>
        <p:nvSpPr>
          <p:cNvPr id="17" name="Rectangle 16">
            <a:extLst>
              <a:ext uri="{FF2B5EF4-FFF2-40B4-BE49-F238E27FC236}">
                <a16:creationId xmlns:a16="http://schemas.microsoft.com/office/drawing/2014/main" id="{3A98349D-A427-2C48-A280-0E30C9B23408}"/>
              </a:ext>
            </a:extLst>
          </p:cNvPr>
          <p:cNvSpPr/>
          <p:nvPr userDrawn="1"/>
        </p:nvSpPr>
        <p:spPr>
          <a:xfrm>
            <a:off x="0" y="-8771"/>
            <a:ext cx="12190246" cy="77782"/>
          </a:xfrm>
          <a:prstGeom prst="rect">
            <a:avLst/>
          </a:prstGeom>
          <a:solidFill>
            <a:srgbClr val="C9D7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59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D27E-9B32-9E0D-D55F-DB92D52F5B17}"/>
              </a:ext>
            </a:extLst>
          </p:cNvPr>
          <p:cNvSpPr>
            <a:spLocks noGrp="1"/>
          </p:cNvSpPr>
          <p:nvPr>
            <p:ph type="title"/>
          </p:nvPr>
        </p:nvSpPr>
        <p:spPr>
          <a:xfrm>
            <a:off x="351892" y="672125"/>
            <a:ext cx="11487150" cy="446276"/>
          </a:xfrm>
          <a:prstGeom prst="rect">
            <a:avLst/>
          </a:prstGeom>
        </p:spPr>
        <p:txBody>
          <a:bodyPr/>
          <a:lstStyle/>
          <a:p>
            <a:r>
              <a:rPr lang="en-US"/>
              <a:t>Click to edit Master title style</a:t>
            </a:r>
          </a:p>
        </p:txBody>
      </p:sp>
      <p:sp>
        <p:nvSpPr>
          <p:cNvPr id="3" name="TextBox 2">
            <a:extLst>
              <a:ext uri="{FF2B5EF4-FFF2-40B4-BE49-F238E27FC236}">
                <a16:creationId xmlns:a16="http://schemas.microsoft.com/office/drawing/2014/main" id="{415A2AFB-05A9-DE44-9997-77A293AF19FF}"/>
              </a:ext>
            </a:extLst>
          </p:cNvPr>
          <p:cNvSpPr txBox="1"/>
          <p:nvPr userDrawn="1"/>
        </p:nvSpPr>
        <p:spPr>
          <a:xfrm>
            <a:off x="7986532" y="0"/>
            <a:ext cx="0" cy="0"/>
          </a:xfrm>
          <a:prstGeom prst="rect">
            <a:avLst/>
          </a:prstGeom>
          <a:noFill/>
        </p:spPr>
        <p:txBody>
          <a:bodyPr wrap="none" rtlCol="0" anchor="t">
            <a:noAutofit/>
          </a:bodyPr>
          <a:lstStyle/>
          <a:p>
            <a:pPr marL="285750" indent="-285750" algn="l">
              <a:spcBef>
                <a:spcPts val="300"/>
              </a:spcBef>
              <a:buSzPct val="100000"/>
              <a:buBlip>
                <a:blip r:embed="rId2"/>
              </a:buBlip>
            </a:pPr>
            <a:endParaRPr lang="en-ES" sz="1600" err="1">
              <a:solidFill>
                <a:schemeClr val="accent1"/>
              </a:solidFill>
              <a:latin typeface="+mj-lt"/>
            </a:endParaRPr>
          </a:p>
        </p:txBody>
      </p:sp>
      <p:sp>
        <p:nvSpPr>
          <p:cNvPr id="7" name="Footer Placeholder 3">
            <a:extLst>
              <a:ext uri="{FF2B5EF4-FFF2-40B4-BE49-F238E27FC236}">
                <a16:creationId xmlns:a16="http://schemas.microsoft.com/office/drawing/2014/main" id="{B61DC39B-ACBC-904B-9657-68802D99EEF7}"/>
              </a:ext>
            </a:extLst>
          </p:cNvPr>
          <p:cNvSpPr>
            <a:spLocks noGrp="1"/>
          </p:cNvSpPr>
          <p:nvPr>
            <p:ph type="ftr" sz="quarter" idx="3"/>
          </p:nvPr>
        </p:nvSpPr>
        <p:spPr>
          <a:xfrm>
            <a:off x="351892" y="6521646"/>
            <a:ext cx="8461069" cy="200055"/>
          </a:xfrm>
          <a:prstGeom prst="rect">
            <a:avLst/>
          </a:prstGeom>
        </p:spPr>
        <p:txBody>
          <a:bodyPr vert="horz" wrap="square" lIns="91440" tIns="45720" rIns="91440" bIns="45720" rtlCol="0" anchor="t" anchorCtr="0">
            <a:spAutoFit/>
          </a:bodyPr>
          <a:lstStyle>
            <a:lvl1pPr marL="0" indent="0" algn="l">
              <a:buFont typeface="+mj-lt"/>
              <a:buNone/>
              <a:defRPr sz="700">
                <a:solidFill>
                  <a:srgbClr val="002734"/>
                </a:solidFill>
              </a:defRPr>
            </a:lvl1pPr>
          </a:lstStyle>
          <a:p>
            <a:endParaRPr lang="en-ES"/>
          </a:p>
        </p:txBody>
      </p:sp>
      <p:sp>
        <p:nvSpPr>
          <p:cNvPr id="9" name="Content Placeholder 3">
            <a:extLst>
              <a:ext uri="{FF2B5EF4-FFF2-40B4-BE49-F238E27FC236}">
                <a16:creationId xmlns:a16="http://schemas.microsoft.com/office/drawing/2014/main" id="{DB42FC2A-A275-AE42-942E-E8184A8A810C}"/>
              </a:ext>
            </a:extLst>
          </p:cNvPr>
          <p:cNvSpPr>
            <a:spLocks noGrp="1"/>
          </p:cNvSpPr>
          <p:nvPr>
            <p:ph sz="quarter" idx="10"/>
          </p:nvPr>
        </p:nvSpPr>
        <p:spPr>
          <a:xfrm>
            <a:off x="351892" y="1296686"/>
            <a:ext cx="8045088" cy="634020"/>
          </a:xfrm>
          <a:prstGeom prst="rect">
            <a:avLst/>
          </a:prstGeom>
        </p:spPr>
        <p:txBody>
          <a:bodyPr/>
          <a:lstStyle>
            <a:lvl1pPr>
              <a:lnSpc>
                <a:spcPts val="2500"/>
              </a:lnSpc>
              <a:defRPr>
                <a:solidFill>
                  <a:srgbClr val="003D50"/>
                </a:solidFill>
              </a:defRPr>
            </a:lvl1pPr>
            <a:lvl2pPr>
              <a:defRPr>
                <a:solidFill>
                  <a:srgbClr val="003D50"/>
                </a:solidFill>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B8A514B0-97C9-0A4D-98B0-B77DD7A0CF31}"/>
              </a:ext>
            </a:extLst>
          </p:cNvPr>
          <p:cNvSpPr txBox="1">
            <a:spLocks/>
          </p:cNvSpPr>
          <p:nvPr userDrawn="1"/>
        </p:nvSpPr>
        <p:spPr>
          <a:xfrm>
            <a:off x="11608761" y="6464963"/>
            <a:ext cx="457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2887060-6981-4D72-A471-0129D3615E26}" type="slidenum">
              <a:rPr lang="en-US" sz="1000" b="1" i="0" smtClean="0">
                <a:solidFill>
                  <a:srgbClr val="354D5B"/>
                </a:solidFill>
                <a:latin typeface="Arial Black" panose="020B0604020202020204" pitchFamily="34" charset="0"/>
                <a:cs typeface="Arial Black" panose="020B0604020202020204" pitchFamily="34" charset="0"/>
              </a:rPr>
              <a:pPr algn="l"/>
              <a:t>‹#›</a:t>
            </a:fld>
            <a:endParaRPr lang="en-US" sz="1000" b="1" i="0">
              <a:solidFill>
                <a:srgbClr val="354D5B"/>
              </a:solidFill>
              <a:latin typeface="Arial Black" panose="020B0604020202020204" pitchFamily="34" charset="0"/>
              <a:cs typeface="Arial Black" panose="020B0604020202020204" pitchFamily="34" charset="0"/>
            </a:endParaRPr>
          </a:p>
        </p:txBody>
      </p:sp>
      <p:pic>
        <p:nvPicPr>
          <p:cNvPr id="10" name="Graphic 9">
            <a:extLst>
              <a:ext uri="{FF2B5EF4-FFF2-40B4-BE49-F238E27FC236}">
                <a16:creationId xmlns:a16="http://schemas.microsoft.com/office/drawing/2014/main" id="{41FAF85B-5031-9447-933C-D36C8CF3572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55903" y="207371"/>
            <a:ext cx="544854" cy="544854"/>
          </a:xfrm>
          <a:prstGeom prst="rect">
            <a:avLst/>
          </a:prstGeom>
        </p:spPr>
      </p:pic>
      <p:pic>
        <p:nvPicPr>
          <p:cNvPr id="11" name="Graphic 10">
            <a:extLst>
              <a:ext uri="{FF2B5EF4-FFF2-40B4-BE49-F238E27FC236}">
                <a16:creationId xmlns:a16="http://schemas.microsoft.com/office/drawing/2014/main" id="{E8A21F41-9510-EF42-8FF2-6FD4E1B44B1F}"/>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9636"/>
          <a:stretch/>
        </p:blipFill>
        <p:spPr>
          <a:xfrm>
            <a:off x="11402695" y="6598639"/>
            <a:ext cx="789305" cy="259361"/>
          </a:xfrm>
          <a:prstGeom prst="rect">
            <a:avLst/>
          </a:prstGeom>
        </p:spPr>
      </p:pic>
      <p:sp>
        <p:nvSpPr>
          <p:cNvPr id="12" name="Rectangle 11">
            <a:extLst>
              <a:ext uri="{FF2B5EF4-FFF2-40B4-BE49-F238E27FC236}">
                <a16:creationId xmlns:a16="http://schemas.microsoft.com/office/drawing/2014/main" id="{C4E7C7DD-53C4-CC42-824F-57CBBB74D921}"/>
              </a:ext>
            </a:extLst>
          </p:cNvPr>
          <p:cNvSpPr/>
          <p:nvPr userDrawn="1"/>
        </p:nvSpPr>
        <p:spPr>
          <a:xfrm>
            <a:off x="0" y="-8771"/>
            <a:ext cx="12190246" cy="77782"/>
          </a:xfrm>
          <a:prstGeom prst="rect">
            <a:avLst/>
          </a:prstGeom>
          <a:solidFill>
            <a:srgbClr val="C9D7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5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2516BF6-7F33-3445-8BD7-C73E0BAFF3B0}"/>
              </a:ext>
            </a:extLst>
          </p:cNvPr>
          <p:cNvSpPr/>
          <p:nvPr userDrawn="1"/>
        </p:nvSpPr>
        <p:spPr>
          <a:xfrm>
            <a:off x="-22302" y="-15329"/>
            <a:ext cx="12236605" cy="6888659"/>
          </a:xfrm>
          <a:prstGeom prst="rect">
            <a:avLst/>
          </a:prstGeom>
          <a:solidFill>
            <a:srgbClr val="003D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7" name="Freeform 26">
            <a:extLst>
              <a:ext uri="{FF2B5EF4-FFF2-40B4-BE49-F238E27FC236}">
                <a16:creationId xmlns:a16="http://schemas.microsoft.com/office/drawing/2014/main" id="{C6689C5D-0489-5341-896F-4FE8E9C8E153}"/>
              </a:ext>
            </a:extLst>
          </p:cNvPr>
          <p:cNvSpPr/>
          <p:nvPr userDrawn="1"/>
        </p:nvSpPr>
        <p:spPr>
          <a:xfrm>
            <a:off x="-22302" y="-19936"/>
            <a:ext cx="9573162" cy="6888660"/>
          </a:xfrm>
          <a:custGeom>
            <a:avLst/>
            <a:gdLst>
              <a:gd name="connsiteX0" fmla="*/ 0 w 9573162"/>
              <a:gd name="connsiteY0" fmla="*/ 0 h 6963925"/>
              <a:gd name="connsiteX1" fmla="*/ 6140605 w 9573162"/>
              <a:gd name="connsiteY1" fmla="*/ 0 h 6963925"/>
              <a:gd name="connsiteX2" fmla="*/ 6140605 w 9573162"/>
              <a:gd name="connsiteY2" fmla="*/ 1 h 6963925"/>
              <a:gd name="connsiteX3" fmla="*/ 6546564 w 9573162"/>
              <a:gd name="connsiteY3" fmla="*/ 1 h 6963925"/>
              <a:gd name="connsiteX4" fmla="*/ 9455247 w 9573162"/>
              <a:gd name="connsiteY4" fmla="*/ 3432885 h 6963925"/>
              <a:gd name="connsiteX5" fmla="*/ 9455247 w 9573162"/>
              <a:gd name="connsiteY5" fmla="*/ 4104838 h 6963925"/>
              <a:gd name="connsiteX6" fmla="*/ 7032741 w 9573162"/>
              <a:gd name="connsiteY6" fmla="*/ 6963925 h 6963925"/>
              <a:gd name="connsiteX7" fmla="*/ 3616455 w 9573162"/>
              <a:gd name="connsiteY7" fmla="*/ 6963925 h 6963925"/>
              <a:gd name="connsiteX8" fmla="*/ 3616457 w 9573162"/>
              <a:gd name="connsiteY8" fmla="*/ 6963923 h 6963925"/>
              <a:gd name="connsiteX9" fmla="*/ 0 w 9573162"/>
              <a:gd name="connsiteY9" fmla="*/ 6963923 h 696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3162" h="6963925">
                <a:moveTo>
                  <a:pt x="0" y="0"/>
                </a:moveTo>
                <a:lnTo>
                  <a:pt x="6140605" y="0"/>
                </a:lnTo>
                <a:lnTo>
                  <a:pt x="6140605" y="1"/>
                </a:lnTo>
                <a:lnTo>
                  <a:pt x="6546564" y="1"/>
                </a:lnTo>
                <a:lnTo>
                  <a:pt x="9455247" y="3432885"/>
                </a:lnTo>
                <a:cubicBezTo>
                  <a:pt x="9612467" y="3618439"/>
                  <a:pt x="9612467" y="3919283"/>
                  <a:pt x="9455247" y="4104838"/>
                </a:cubicBezTo>
                <a:lnTo>
                  <a:pt x="7032741" y="6963925"/>
                </a:lnTo>
                <a:lnTo>
                  <a:pt x="3616455" y="6963925"/>
                </a:lnTo>
                <a:lnTo>
                  <a:pt x="3616457" y="6963923"/>
                </a:lnTo>
                <a:lnTo>
                  <a:pt x="0" y="6963923"/>
                </a:lnTo>
                <a:close/>
              </a:path>
            </a:pathLst>
          </a:custGeom>
          <a:solidFill>
            <a:srgbClr val="003D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S"/>
          </a:p>
        </p:txBody>
      </p:sp>
      <p:grpSp>
        <p:nvGrpSpPr>
          <p:cNvPr id="35" name="Group 34">
            <a:extLst>
              <a:ext uri="{FF2B5EF4-FFF2-40B4-BE49-F238E27FC236}">
                <a16:creationId xmlns:a16="http://schemas.microsoft.com/office/drawing/2014/main" id="{2901647E-6562-5547-9890-5065DD946AB8}"/>
              </a:ext>
            </a:extLst>
          </p:cNvPr>
          <p:cNvGrpSpPr>
            <a:grpSpLocks noChangeAspect="1"/>
          </p:cNvGrpSpPr>
          <p:nvPr userDrawn="1"/>
        </p:nvGrpSpPr>
        <p:grpSpPr>
          <a:xfrm>
            <a:off x="5404589" y="634127"/>
            <a:ext cx="2762430" cy="691753"/>
            <a:chOff x="9232900" y="-1297754"/>
            <a:chExt cx="2608974" cy="653325"/>
          </a:xfrm>
          <a:solidFill>
            <a:schemeClr val="bg1"/>
          </a:solidFill>
        </p:grpSpPr>
        <p:grpSp>
          <p:nvGrpSpPr>
            <p:cNvPr id="36" name="Graphic 6">
              <a:extLst>
                <a:ext uri="{FF2B5EF4-FFF2-40B4-BE49-F238E27FC236}">
                  <a16:creationId xmlns:a16="http://schemas.microsoft.com/office/drawing/2014/main" id="{E1FDB146-F553-3248-8EA0-5028A92871FA}"/>
                </a:ext>
              </a:extLst>
            </p:cNvPr>
            <p:cNvGrpSpPr/>
            <p:nvPr/>
          </p:nvGrpSpPr>
          <p:grpSpPr>
            <a:xfrm>
              <a:off x="10008438" y="-1109283"/>
              <a:ext cx="1833436" cy="274643"/>
              <a:chOff x="-14287" y="985202"/>
              <a:chExt cx="1882140" cy="281939"/>
            </a:xfrm>
            <a:grpFill/>
          </p:grpSpPr>
          <p:sp>
            <p:nvSpPr>
              <p:cNvPr id="44" name="Freeform: Shape 21">
                <a:extLst>
                  <a:ext uri="{FF2B5EF4-FFF2-40B4-BE49-F238E27FC236}">
                    <a16:creationId xmlns:a16="http://schemas.microsoft.com/office/drawing/2014/main" id="{E42A9C17-7C69-CE4A-B385-9A90897F66AA}"/>
                  </a:ext>
                </a:extLst>
              </p:cNvPr>
              <p:cNvSpPr/>
              <p:nvPr/>
            </p:nvSpPr>
            <p:spPr>
              <a:xfrm>
                <a:off x="-14287" y="985202"/>
                <a:ext cx="289570" cy="281939"/>
              </a:xfrm>
              <a:custGeom>
                <a:avLst/>
                <a:gdLst>
                  <a:gd name="connsiteX0" fmla="*/ 145733 w 289570"/>
                  <a:gd name="connsiteY0" fmla="*/ 281940 h 281939"/>
                  <a:gd name="connsiteX1" fmla="*/ 0 w 289570"/>
                  <a:gd name="connsiteY1" fmla="*/ 140970 h 281939"/>
                  <a:gd name="connsiteX2" fmla="*/ 145733 w 289570"/>
                  <a:gd name="connsiteY2" fmla="*/ 0 h 281939"/>
                  <a:gd name="connsiteX3" fmla="*/ 289560 w 289570"/>
                  <a:gd name="connsiteY3" fmla="*/ 140970 h 281939"/>
                  <a:gd name="connsiteX4" fmla="*/ 145733 w 289570"/>
                  <a:gd name="connsiteY4" fmla="*/ 281940 h 281939"/>
                  <a:gd name="connsiteX5" fmla="*/ 145733 w 289570"/>
                  <a:gd name="connsiteY5" fmla="*/ 42863 h 281939"/>
                  <a:gd name="connsiteX6" fmla="*/ 57150 w 289570"/>
                  <a:gd name="connsiteY6" fmla="*/ 140970 h 281939"/>
                  <a:gd name="connsiteX7" fmla="*/ 145733 w 289570"/>
                  <a:gd name="connsiteY7" fmla="*/ 239077 h 281939"/>
                  <a:gd name="connsiteX8" fmla="*/ 233363 w 289570"/>
                  <a:gd name="connsiteY8" fmla="*/ 140970 h 281939"/>
                  <a:gd name="connsiteX9" fmla="*/ 145733 w 28957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70" h="281939">
                    <a:moveTo>
                      <a:pt x="145733" y="281940"/>
                    </a:moveTo>
                    <a:cubicBezTo>
                      <a:pt x="63817" y="281940"/>
                      <a:pt x="0" y="222885"/>
                      <a:pt x="0" y="140970"/>
                    </a:cubicBezTo>
                    <a:cubicBezTo>
                      <a:pt x="0" y="59055"/>
                      <a:pt x="63817" y="0"/>
                      <a:pt x="145733" y="0"/>
                    </a:cubicBezTo>
                    <a:cubicBezTo>
                      <a:pt x="226695" y="0"/>
                      <a:pt x="289560" y="59055"/>
                      <a:pt x="289560" y="140970"/>
                    </a:cubicBezTo>
                    <a:cubicBezTo>
                      <a:pt x="290513" y="222885"/>
                      <a:pt x="227647" y="281940"/>
                      <a:pt x="145733" y="281940"/>
                    </a:cubicBezTo>
                    <a:close/>
                    <a:moveTo>
                      <a:pt x="145733" y="42863"/>
                    </a:moveTo>
                    <a:cubicBezTo>
                      <a:pt x="92392" y="42863"/>
                      <a:pt x="57150" y="82868"/>
                      <a:pt x="57150" y="140970"/>
                    </a:cubicBezTo>
                    <a:cubicBezTo>
                      <a:pt x="57150" y="199073"/>
                      <a:pt x="92392" y="239077"/>
                      <a:pt x="145733" y="239077"/>
                    </a:cubicBezTo>
                    <a:cubicBezTo>
                      <a:pt x="198120" y="239077"/>
                      <a:pt x="233363" y="199073"/>
                      <a:pt x="233363" y="140970"/>
                    </a:cubicBezTo>
                    <a:cubicBezTo>
                      <a:pt x="233363" y="82868"/>
                      <a:pt x="198120" y="42863"/>
                      <a:pt x="145733" y="42863"/>
                    </a:cubicBezTo>
                    <a:close/>
                  </a:path>
                </a:pathLst>
              </a:custGeom>
              <a:grpFill/>
              <a:ln w="9525"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A655362B-4E73-1046-8314-91C57C5BEA9B}"/>
                  </a:ext>
                </a:extLst>
              </p:cNvPr>
              <p:cNvSpPr/>
              <p:nvPr/>
            </p:nvSpPr>
            <p:spPr>
              <a:xfrm>
                <a:off x="331470" y="992822"/>
                <a:ext cx="221932" cy="266700"/>
              </a:xfrm>
              <a:custGeom>
                <a:avLst/>
                <a:gdLst>
                  <a:gd name="connsiteX0" fmla="*/ 221933 w 221932"/>
                  <a:gd name="connsiteY0" fmla="*/ 266700 h 266700"/>
                  <a:gd name="connsiteX1" fmla="*/ 161925 w 221932"/>
                  <a:gd name="connsiteY1" fmla="*/ 266700 h 266700"/>
                  <a:gd name="connsiteX2" fmla="*/ 87630 w 221932"/>
                  <a:gd name="connsiteY2" fmla="*/ 160020 h 266700"/>
                  <a:gd name="connsiteX3" fmla="*/ 54292 w 221932"/>
                  <a:gd name="connsiteY3" fmla="*/ 160020 h 266700"/>
                  <a:gd name="connsiteX4" fmla="*/ 54292 w 221932"/>
                  <a:gd name="connsiteY4" fmla="*/ 266700 h 266700"/>
                  <a:gd name="connsiteX5" fmla="*/ 0 w 221932"/>
                  <a:gd name="connsiteY5" fmla="*/ 266700 h 266700"/>
                  <a:gd name="connsiteX6" fmla="*/ 0 w 221932"/>
                  <a:gd name="connsiteY6" fmla="*/ 0 h 266700"/>
                  <a:gd name="connsiteX7" fmla="*/ 104775 w 221932"/>
                  <a:gd name="connsiteY7" fmla="*/ 0 h 266700"/>
                  <a:gd name="connsiteX8" fmla="*/ 195263 w 221932"/>
                  <a:gd name="connsiteY8" fmla="*/ 80963 h 266700"/>
                  <a:gd name="connsiteX9" fmla="*/ 141922 w 221932"/>
                  <a:gd name="connsiteY9" fmla="*/ 155257 h 266700"/>
                  <a:gd name="connsiteX10" fmla="*/ 221933 w 221932"/>
                  <a:gd name="connsiteY10" fmla="*/ 266700 h 266700"/>
                  <a:gd name="connsiteX11" fmla="*/ 55245 w 221932"/>
                  <a:gd name="connsiteY11" fmla="*/ 121920 h 266700"/>
                  <a:gd name="connsiteX12" fmla="*/ 97155 w 221932"/>
                  <a:gd name="connsiteY12" fmla="*/ 121920 h 266700"/>
                  <a:gd name="connsiteX13" fmla="*/ 142875 w 221932"/>
                  <a:gd name="connsiteY13" fmla="*/ 80963 h 266700"/>
                  <a:gd name="connsiteX14" fmla="*/ 97155 w 221932"/>
                  <a:gd name="connsiteY14" fmla="*/ 39052 h 266700"/>
                  <a:gd name="connsiteX15" fmla="*/ 55245 w 221932"/>
                  <a:gd name="connsiteY15" fmla="*/ 39052 h 266700"/>
                  <a:gd name="connsiteX16" fmla="*/ 55245 w 221932"/>
                  <a:gd name="connsiteY16" fmla="*/ 12192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32" h="266700">
                    <a:moveTo>
                      <a:pt x="221933" y="266700"/>
                    </a:moveTo>
                    <a:lnTo>
                      <a:pt x="161925" y="266700"/>
                    </a:lnTo>
                    <a:lnTo>
                      <a:pt x="87630" y="160020"/>
                    </a:lnTo>
                    <a:lnTo>
                      <a:pt x="54292" y="160020"/>
                    </a:lnTo>
                    <a:lnTo>
                      <a:pt x="54292" y="266700"/>
                    </a:lnTo>
                    <a:lnTo>
                      <a:pt x="0" y="266700"/>
                    </a:lnTo>
                    <a:lnTo>
                      <a:pt x="0" y="0"/>
                    </a:lnTo>
                    <a:lnTo>
                      <a:pt x="104775" y="0"/>
                    </a:lnTo>
                    <a:cubicBezTo>
                      <a:pt x="167640" y="0"/>
                      <a:pt x="195263" y="37147"/>
                      <a:pt x="195263" y="80963"/>
                    </a:cubicBezTo>
                    <a:cubicBezTo>
                      <a:pt x="195263" y="117157"/>
                      <a:pt x="176213" y="145732"/>
                      <a:pt x="141922" y="155257"/>
                    </a:cubicBezTo>
                    <a:lnTo>
                      <a:pt x="221933" y="266700"/>
                    </a:lnTo>
                    <a:close/>
                    <a:moveTo>
                      <a:pt x="55245" y="121920"/>
                    </a:moveTo>
                    <a:lnTo>
                      <a:pt x="97155" y="121920"/>
                    </a:lnTo>
                    <a:cubicBezTo>
                      <a:pt x="130492" y="121920"/>
                      <a:pt x="142875" y="103822"/>
                      <a:pt x="142875" y="80963"/>
                    </a:cubicBezTo>
                    <a:cubicBezTo>
                      <a:pt x="142875" y="57150"/>
                      <a:pt x="130492" y="39052"/>
                      <a:pt x="97155" y="39052"/>
                    </a:cubicBezTo>
                    <a:lnTo>
                      <a:pt x="55245" y="39052"/>
                    </a:lnTo>
                    <a:lnTo>
                      <a:pt x="55245" y="121920"/>
                    </a:lnTo>
                    <a:close/>
                  </a:path>
                </a:pathLst>
              </a:custGeom>
              <a:grpFill/>
              <a:ln w="9525"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D1CE7A59-5867-FA49-8496-52C310672C13}"/>
                  </a:ext>
                </a:extLst>
              </p:cNvPr>
              <p:cNvSpPr/>
              <p:nvPr/>
            </p:nvSpPr>
            <p:spPr>
              <a:xfrm>
                <a:off x="601027" y="992822"/>
                <a:ext cx="174307" cy="266700"/>
              </a:xfrm>
              <a:custGeom>
                <a:avLst/>
                <a:gdLst>
                  <a:gd name="connsiteX0" fmla="*/ 0 w 174307"/>
                  <a:gd name="connsiteY0" fmla="*/ 266700 h 266700"/>
                  <a:gd name="connsiteX1" fmla="*/ 0 w 174307"/>
                  <a:gd name="connsiteY1" fmla="*/ 0 h 266700"/>
                  <a:gd name="connsiteX2" fmla="*/ 174307 w 174307"/>
                  <a:gd name="connsiteY2" fmla="*/ 0 h 266700"/>
                  <a:gd name="connsiteX3" fmla="*/ 174307 w 174307"/>
                  <a:gd name="connsiteY3" fmla="*/ 41910 h 266700"/>
                  <a:gd name="connsiteX4" fmla="*/ 54292 w 174307"/>
                  <a:gd name="connsiteY4" fmla="*/ 41910 h 266700"/>
                  <a:gd name="connsiteX5" fmla="*/ 54292 w 174307"/>
                  <a:gd name="connsiteY5" fmla="*/ 104775 h 266700"/>
                  <a:gd name="connsiteX6" fmla="*/ 151447 w 174307"/>
                  <a:gd name="connsiteY6" fmla="*/ 104775 h 266700"/>
                  <a:gd name="connsiteX7" fmla="*/ 151447 w 174307"/>
                  <a:gd name="connsiteY7" fmla="*/ 146685 h 266700"/>
                  <a:gd name="connsiteX8" fmla="*/ 54292 w 174307"/>
                  <a:gd name="connsiteY8" fmla="*/ 146685 h 266700"/>
                  <a:gd name="connsiteX9" fmla="*/ 54292 w 174307"/>
                  <a:gd name="connsiteY9" fmla="*/ 223838 h 266700"/>
                  <a:gd name="connsiteX10" fmla="*/ 174307 w 174307"/>
                  <a:gd name="connsiteY10" fmla="*/ 223838 h 266700"/>
                  <a:gd name="connsiteX11" fmla="*/ 174307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7" y="0"/>
                    </a:lnTo>
                    <a:lnTo>
                      <a:pt x="174307" y="41910"/>
                    </a:lnTo>
                    <a:lnTo>
                      <a:pt x="54292" y="41910"/>
                    </a:lnTo>
                    <a:lnTo>
                      <a:pt x="54292" y="104775"/>
                    </a:lnTo>
                    <a:lnTo>
                      <a:pt x="151447" y="104775"/>
                    </a:lnTo>
                    <a:lnTo>
                      <a:pt x="151447" y="146685"/>
                    </a:lnTo>
                    <a:lnTo>
                      <a:pt x="54292" y="146685"/>
                    </a:lnTo>
                    <a:lnTo>
                      <a:pt x="54292" y="223838"/>
                    </a:lnTo>
                    <a:lnTo>
                      <a:pt x="174307" y="223838"/>
                    </a:lnTo>
                    <a:lnTo>
                      <a:pt x="174307" y="265748"/>
                    </a:lnTo>
                    <a:lnTo>
                      <a:pt x="0" y="265748"/>
                    </a:lnTo>
                    <a:close/>
                  </a:path>
                </a:pathLst>
              </a:custGeom>
              <a:grpFill/>
              <a:ln w="9525" cap="flat">
                <a:noFill/>
                <a:prstDash val="solid"/>
                <a:miter/>
              </a:ln>
            </p:spPr>
            <p:txBody>
              <a:bodyPr rtlCol="0" anchor="ctr"/>
              <a:lstStyle/>
              <a:p>
                <a:endParaRPr lang="en-US"/>
              </a:p>
            </p:txBody>
          </p:sp>
          <p:sp>
            <p:nvSpPr>
              <p:cNvPr id="47" name="Freeform: Shape 24">
                <a:extLst>
                  <a:ext uri="{FF2B5EF4-FFF2-40B4-BE49-F238E27FC236}">
                    <a16:creationId xmlns:a16="http://schemas.microsoft.com/office/drawing/2014/main" id="{5B811963-FDBE-874A-889A-A624D0A90B9C}"/>
                  </a:ext>
                </a:extLst>
              </p:cNvPr>
              <p:cNvSpPr/>
              <p:nvPr/>
            </p:nvSpPr>
            <p:spPr>
              <a:xfrm>
                <a:off x="823912" y="991869"/>
                <a:ext cx="198120" cy="266700"/>
              </a:xfrm>
              <a:custGeom>
                <a:avLst/>
                <a:gdLst>
                  <a:gd name="connsiteX0" fmla="*/ 198120 w 198120"/>
                  <a:gd name="connsiteY0" fmla="*/ 26670 h 266700"/>
                  <a:gd name="connsiteX1" fmla="*/ 68580 w 198120"/>
                  <a:gd name="connsiteY1" fmla="*/ 224790 h 266700"/>
                  <a:gd name="connsiteX2" fmla="*/ 197167 w 198120"/>
                  <a:gd name="connsiteY2" fmla="*/ 224790 h 266700"/>
                  <a:gd name="connsiteX3" fmla="*/ 197167 w 198120"/>
                  <a:gd name="connsiteY3" fmla="*/ 266700 h 266700"/>
                  <a:gd name="connsiteX4" fmla="*/ 0 w 198120"/>
                  <a:gd name="connsiteY4" fmla="*/ 266700 h 266700"/>
                  <a:gd name="connsiteX5" fmla="*/ 0 w 198120"/>
                  <a:gd name="connsiteY5" fmla="*/ 240030 h 266700"/>
                  <a:gd name="connsiteX6" fmla="*/ 129540 w 198120"/>
                  <a:gd name="connsiteY6" fmla="*/ 41910 h 266700"/>
                  <a:gd name="connsiteX7" fmla="*/ 953 w 198120"/>
                  <a:gd name="connsiteY7" fmla="*/ 41910 h 266700"/>
                  <a:gd name="connsiteX8" fmla="*/ 953 w 198120"/>
                  <a:gd name="connsiteY8" fmla="*/ 0 h 266700"/>
                  <a:gd name="connsiteX9" fmla="*/ 197167 w 198120"/>
                  <a:gd name="connsiteY9" fmla="*/ 0 h 266700"/>
                  <a:gd name="connsiteX10" fmla="*/ 197167 w 198120"/>
                  <a:gd name="connsiteY10" fmla="*/ 266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 h="266700">
                    <a:moveTo>
                      <a:pt x="198120" y="26670"/>
                    </a:moveTo>
                    <a:lnTo>
                      <a:pt x="68580" y="224790"/>
                    </a:lnTo>
                    <a:lnTo>
                      <a:pt x="197167" y="224790"/>
                    </a:lnTo>
                    <a:lnTo>
                      <a:pt x="197167" y="266700"/>
                    </a:lnTo>
                    <a:lnTo>
                      <a:pt x="0" y="266700"/>
                    </a:lnTo>
                    <a:lnTo>
                      <a:pt x="0" y="240030"/>
                    </a:lnTo>
                    <a:lnTo>
                      <a:pt x="129540" y="41910"/>
                    </a:lnTo>
                    <a:lnTo>
                      <a:pt x="953" y="41910"/>
                    </a:lnTo>
                    <a:lnTo>
                      <a:pt x="953" y="0"/>
                    </a:lnTo>
                    <a:lnTo>
                      <a:pt x="197167" y="0"/>
                    </a:lnTo>
                    <a:lnTo>
                      <a:pt x="197167" y="26670"/>
                    </a:lnTo>
                    <a:close/>
                  </a:path>
                </a:pathLst>
              </a:custGeom>
              <a:grpFill/>
              <a:ln w="9525" cap="flat">
                <a:noFill/>
                <a:prstDash val="solid"/>
                <a:miter/>
              </a:ln>
            </p:spPr>
            <p:txBody>
              <a:bodyPr rtlCol="0" anchor="ctr"/>
              <a:lstStyle/>
              <a:p>
                <a:endParaRPr lang="en-US"/>
              </a:p>
            </p:txBody>
          </p:sp>
          <p:sp>
            <p:nvSpPr>
              <p:cNvPr id="48" name="Freeform: Shape 25">
                <a:extLst>
                  <a:ext uri="{FF2B5EF4-FFF2-40B4-BE49-F238E27FC236}">
                    <a16:creationId xmlns:a16="http://schemas.microsoft.com/office/drawing/2014/main" id="{2567D332-B657-1F47-AC78-295DC6BB5127}"/>
                  </a:ext>
                </a:extLst>
              </p:cNvPr>
              <p:cNvSpPr/>
              <p:nvPr/>
            </p:nvSpPr>
            <p:spPr>
              <a:xfrm>
                <a:off x="1051559" y="985202"/>
                <a:ext cx="289560" cy="281939"/>
              </a:xfrm>
              <a:custGeom>
                <a:avLst/>
                <a:gdLst>
                  <a:gd name="connsiteX0" fmla="*/ 145733 w 289560"/>
                  <a:gd name="connsiteY0" fmla="*/ 281940 h 281939"/>
                  <a:gd name="connsiteX1" fmla="*/ 0 w 289560"/>
                  <a:gd name="connsiteY1" fmla="*/ 140970 h 281939"/>
                  <a:gd name="connsiteX2" fmla="*/ 145733 w 289560"/>
                  <a:gd name="connsiteY2" fmla="*/ 0 h 281939"/>
                  <a:gd name="connsiteX3" fmla="*/ 289560 w 289560"/>
                  <a:gd name="connsiteY3" fmla="*/ 140970 h 281939"/>
                  <a:gd name="connsiteX4" fmla="*/ 145733 w 289560"/>
                  <a:gd name="connsiteY4" fmla="*/ 281940 h 281939"/>
                  <a:gd name="connsiteX5" fmla="*/ 145733 w 289560"/>
                  <a:gd name="connsiteY5" fmla="*/ 42863 h 281939"/>
                  <a:gd name="connsiteX6" fmla="*/ 57150 w 289560"/>
                  <a:gd name="connsiteY6" fmla="*/ 140970 h 281939"/>
                  <a:gd name="connsiteX7" fmla="*/ 145733 w 289560"/>
                  <a:gd name="connsiteY7" fmla="*/ 239077 h 281939"/>
                  <a:gd name="connsiteX8" fmla="*/ 233363 w 289560"/>
                  <a:gd name="connsiteY8" fmla="*/ 140970 h 281939"/>
                  <a:gd name="connsiteX9" fmla="*/ 145733 w 28956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 h="281939">
                    <a:moveTo>
                      <a:pt x="145733" y="281940"/>
                    </a:moveTo>
                    <a:cubicBezTo>
                      <a:pt x="63818" y="281940"/>
                      <a:pt x="0" y="222885"/>
                      <a:pt x="0" y="140970"/>
                    </a:cubicBezTo>
                    <a:cubicBezTo>
                      <a:pt x="0" y="59055"/>
                      <a:pt x="63818" y="0"/>
                      <a:pt x="145733" y="0"/>
                    </a:cubicBezTo>
                    <a:cubicBezTo>
                      <a:pt x="226695" y="0"/>
                      <a:pt x="289560" y="59055"/>
                      <a:pt x="289560" y="140970"/>
                    </a:cubicBezTo>
                    <a:cubicBezTo>
                      <a:pt x="289560" y="222885"/>
                      <a:pt x="226695" y="281940"/>
                      <a:pt x="145733" y="281940"/>
                    </a:cubicBezTo>
                    <a:close/>
                    <a:moveTo>
                      <a:pt x="145733" y="42863"/>
                    </a:moveTo>
                    <a:cubicBezTo>
                      <a:pt x="92393" y="42863"/>
                      <a:pt x="57150" y="82868"/>
                      <a:pt x="57150" y="140970"/>
                    </a:cubicBezTo>
                    <a:cubicBezTo>
                      <a:pt x="57150" y="199073"/>
                      <a:pt x="92393" y="239077"/>
                      <a:pt x="145733" y="239077"/>
                    </a:cubicBezTo>
                    <a:cubicBezTo>
                      <a:pt x="198120" y="239077"/>
                      <a:pt x="233363" y="199073"/>
                      <a:pt x="233363" y="140970"/>
                    </a:cubicBezTo>
                    <a:cubicBezTo>
                      <a:pt x="232410" y="82868"/>
                      <a:pt x="198120" y="42863"/>
                      <a:pt x="145733" y="42863"/>
                    </a:cubicBezTo>
                    <a:close/>
                  </a:path>
                </a:pathLst>
              </a:custGeom>
              <a:grpFill/>
              <a:ln w="9525" cap="flat">
                <a:noFill/>
                <a:prstDash val="solid"/>
                <a:miter/>
              </a:ln>
            </p:spPr>
            <p:txBody>
              <a:bodyPr rtlCol="0" anchor="ctr"/>
              <a:lstStyle/>
              <a:p>
                <a:endParaRPr lang="en-US"/>
              </a:p>
            </p:txBody>
          </p:sp>
          <p:sp>
            <p:nvSpPr>
              <p:cNvPr id="49" name="Freeform: Shape 26">
                <a:extLst>
                  <a:ext uri="{FF2B5EF4-FFF2-40B4-BE49-F238E27FC236}">
                    <a16:creationId xmlns:a16="http://schemas.microsoft.com/office/drawing/2014/main" id="{0139F082-EA22-674D-827F-F76BC5245F02}"/>
                  </a:ext>
                </a:extLst>
              </p:cNvPr>
              <p:cNvSpPr/>
              <p:nvPr/>
            </p:nvSpPr>
            <p:spPr>
              <a:xfrm>
                <a:off x="1397317" y="992822"/>
                <a:ext cx="226694" cy="266700"/>
              </a:xfrm>
              <a:custGeom>
                <a:avLst/>
                <a:gdLst>
                  <a:gd name="connsiteX0" fmla="*/ 188595 w 226694"/>
                  <a:gd name="connsiteY0" fmla="*/ 266700 h 266700"/>
                  <a:gd name="connsiteX1" fmla="*/ 48577 w 226694"/>
                  <a:gd name="connsiteY1" fmla="*/ 90488 h 266700"/>
                  <a:gd name="connsiteX2" fmla="*/ 48577 w 226694"/>
                  <a:gd name="connsiteY2" fmla="*/ 266700 h 266700"/>
                  <a:gd name="connsiteX3" fmla="*/ 0 w 226694"/>
                  <a:gd name="connsiteY3" fmla="*/ 266700 h 266700"/>
                  <a:gd name="connsiteX4" fmla="*/ 0 w 226694"/>
                  <a:gd name="connsiteY4" fmla="*/ 0 h 266700"/>
                  <a:gd name="connsiteX5" fmla="*/ 38100 w 226694"/>
                  <a:gd name="connsiteY5" fmla="*/ 0 h 266700"/>
                  <a:gd name="connsiteX6" fmla="*/ 178117 w 226694"/>
                  <a:gd name="connsiteY6" fmla="*/ 176213 h 266700"/>
                  <a:gd name="connsiteX7" fmla="*/ 178117 w 226694"/>
                  <a:gd name="connsiteY7" fmla="*/ 0 h 266700"/>
                  <a:gd name="connsiteX8" fmla="*/ 226695 w 226694"/>
                  <a:gd name="connsiteY8" fmla="*/ 0 h 266700"/>
                  <a:gd name="connsiteX9" fmla="*/ 226695 w 226694"/>
                  <a:gd name="connsiteY9" fmla="*/ 266700 h 266700"/>
                  <a:gd name="connsiteX10" fmla="*/ 188595 w 226694"/>
                  <a:gd name="connsiteY10"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694" h="266700">
                    <a:moveTo>
                      <a:pt x="188595" y="266700"/>
                    </a:moveTo>
                    <a:lnTo>
                      <a:pt x="48577" y="90488"/>
                    </a:lnTo>
                    <a:lnTo>
                      <a:pt x="48577" y="266700"/>
                    </a:lnTo>
                    <a:lnTo>
                      <a:pt x="0" y="266700"/>
                    </a:lnTo>
                    <a:lnTo>
                      <a:pt x="0" y="0"/>
                    </a:lnTo>
                    <a:lnTo>
                      <a:pt x="38100" y="0"/>
                    </a:lnTo>
                    <a:lnTo>
                      <a:pt x="178117" y="176213"/>
                    </a:lnTo>
                    <a:lnTo>
                      <a:pt x="178117" y="0"/>
                    </a:lnTo>
                    <a:lnTo>
                      <a:pt x="226695" y="0"/>
                    </a:lnTo>
                    <a:lnTo>
                      <a:pt x="226695" y="266700"/>
                    </a:lnTo>
                    <a:lnTo>
                      <a:pt x="188595" y="266700"/>
                    </a:lnTo>
                    <a:close/>
                  </a:path>
                </a:pathLst>
              </a:custGeom>
              <a:grpFill/>
              <a:ln w="9525" cap="flat">
                <a:noFill/>
                <a:prstDash val="solid"/>
                <a:miter/>
              </a:ln>
            </p:spPr>
            <p:txBody>
              <a:bodyPr rtlCol="0" anchor="ctr"/>
              <a:lstStyle/>
              <a:p>
                <a:endParaRPr lang="en-US"/>
              </a:p>
            </p:txBody>
          </p:sp>
          <p:sp>
            <p:nvSpPr>
              <p:cNvPr id="50" name="Freeform: Shape 27">
                <a:extLst>
                  <a:ext uri="{FF2B5EF4-FFF2-40B4-BE49-F238E27FC236}">
                    <a16:creationId xmlns:a16="http://schemas.microsoft.com/office/drawing/2014/main" id="{0F7B328C-0344-884C-BC17-FB24FB91603C}"/>
                  </a:ext>
                </a:extLst>
              </p:cNvPr>
              <p:cNvSpPr/>
              <p:nvPr/>
            </p:nvSpPr>
            <p:spPr>
              <a:xfrm>
                <a:off x="1693544" y="992822"/>
                <a:ext cx="174307" cy="266700"/>
              </a:xfrm>
              <a:custGeom>
                <a:avLst/>
                <a:gdLst>
                  <a:gd name="connsiteX0" fmla="*/ 0 w 174307"/>
                  <a:gd name="connsiteY0" fmla="*/ 266700 h 266700"/>
                  <a:gd name="connsiteX1" fmla="*/ 0 w 174307"/>
                  <a:gd name="connsiteY1" fmla="*/ 0 h 266700"/>
                  <a:gd name="connsiteX2" fmla="*/ 174308 w 174307"/>
                  <a:gd name="connsiteY2" fmla="*/ 0 h 266700"/>
                  <a:gd name="connsiteX3" fmla="*/ 174308 w 174307"/>
                  <a:gd name="connsiteY3" fmla="*/ 41910 h 266700"/>
                  <a:gd name="connsiteX4" fmla="*/ 54293 w 174307"/>
                  <a:gd name="connsiteY4" fmla="*/ 41910 h 266700"/>
                  <a:gd name="connsiteX5" fmla="*/ 54293 w 174307"/>
                  <a:gd name="connsiteY5" fmla="*/ 104775 h 266700"/>
                  <a:gd name="connsiteX6" fmla="*/ 151448 w 174307"/>
                  <a:gd name="connsiteY6" fmla="*/ 104775 h 266700"/>
                  <a:gd name="connsiteX7" fmla="*/ 151448 w 174307"/>
                  <a:gd name="connsiteY7" fmla="*/ 146685 h 266700"/>
                  <a:gd name="connsiteX8" fmla="*/ 54293 w 174307"/>
                  <a:gd name="connsiteY8" fmla="*/ 146685 h 266700"/>
                  <a:gd name="connsiteX9" fmla="*/ 54293 w 174307"/>
                  <a:gd name="connsiteY9" fmla="*/ 223838 h 266700"/>
                  <a:gd name="connsiteX10" fmla="*/ 174308 w 174307"/>
                  <a:gd name="connsiteY10" fmla="*/ 223838 h 266700"/>
                  <a:gd name="connsiteX11" fmla="*/ 174308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8" y="0"/>
                    </a:lnTo>
                    <a:lnTo>
                      <a:pt x="174308" y="41910"/>
                    </a:lnTo>
                    <a:lnTo>
                      <a:pt x="54293" y="41910"/>
                    </a:lnTo>
                    <a:lnTo>
                      <a:pt x="54293" y="104775"/>
                    </a:lnTo>
                    <a:lnTo>
                      <a:pt x="151448" y="104775"/>
                    </a:lnTo>
                    <a:lnTo>
                      <a:pt x="151448" y="146685"/>
                    </a:lnTo>
                    <a:lnTo>
                      <a:pt x="54293" y="146685"/>
                    </a:lnTo>
                    <a:lnTo>
                      <a:pt x="54293" y="223838"/>
                    </a:lnTo>
                    <a:lnTo>
                      <a:pt x="174308" y="223838"/>
                    </a:lnTo>
                    <a:lnTo>
                      <a:pt x="174308" y="265748"/>
                    </a:lnTo>
                    <a:lnTo>
                      <a:pt x="0" y="265748"/>
                    </a:lnTo>
                    <a:close/>
                  </a:path>
                </a:pathLst>
              </a:custGeom>
              <a:grpFill/>
              <a:ln w="9525" cap="flat">
                <a:noFill/>
                <a:prstDash val="solid"/>
                <a:miter/>
              </a:ln>
            </p:spPr>
            <p:txBody>
              <a:bodyPr rtlCol="0" anchor="ctr"/>
              <a:lstStyle/>
              <a:p>
                <a:endParaRPr lang="en-US"/>
              </a:p>
            </p:txBody>
          </p:sp>
        </p:grpSp>
        <p:grpSp>
          <p:nvGrpSpPr>
            <p:cNvPr id="37" name="Graphic 6">
              <a:extLst>
                <a:ext uri="{FF2B5EF4-FFF2-40B4-BE49-F238E27FC236}">
                  <a16:creationId xmlns:a16="http://schemas.microsoft.com/office/drawing/2014/main" id="{E4661722-35C1-6046-8DAD-368B037529E6}"/>
                </a:ext>
              </a:extLst>
            </p:cNvPr>
            <p:cNvGrpSpPr/>
            <p:nvPr/>
          </p:nvGrpSpPr>
          <p:grpSpPr>
            <a:xfrm>
              <a:off x="9232900" y="-1297754"/>
              <a:ext cx="654008" cy="653325"/>
              <a:chOff x="-810427" y="791724"/>
              <a:chExt cx="671381" cy="670680"/>
            </a:xfrm>
            <a:grpFill/>
          </p:grpSpPr>
          <p:sp>
            <p:nvSpPr>
              <p:cNvPr id="38" name="Freeform: Shape 15">
                <a:extLst>
                  <a:ext uri="{FF2B5EF4-FFF2-40B4-BE49-F238E27FC236}">
                    <a16:creationId xmlns:a16="http://schemas.microsoft.com/office/drawing/2014/main" id="{4B38F36A-4541-414E-9A0E-6C4E5F742578}"/>
                  </a:ext>
                </a:extLst>
              </p:cNvPr>
              <p:cNvSpPr/>
              <p:nvPr/>
            </p:nvSpPr>
            <p:spPr>
              <a:xfrm>
                <a:off x="-810427" y="1089852"/>
                <a:ext cx="368486" cy="372552"/>
              </a:xfrm>
              <a:custGeom>
                <a:avLst/>
                <a:gdLst>
                  <a:gd name="connsiteX0" fmla="*/ 16042 w 368486"/>
                  <a:gd name="connsiteY0" fmla="*/ 4887 h 372552"/>
                  <a:gd name="connsiteX1" fmla="*/ 51285 w 368486"/>
                  <a:gd name="connsiteY1" fmla="*/ 5840 h 372552"/>
                  <a:gd name="connsiteX2" fmla="*/ 66525 w 368486"/>
                  <a:gd name="connsiteY2" fmla="*/ 36320 h 372552"/>
                  <a:gd name="connsiteX3" fmla="*/ 75097 w 368486"/>
                  <a:gd name="connsiteY3" fmla="*/ 62037 h 372552"/>
                  <a:gd name="connsiteX4" fmla="*/ 77002 w 368486"/>
                  <a:gd name="connsiteY4" fmla="*/ 63943 h 372552"/>
                  <a:gd name="connsiteX5" fmla="*/ 99862 w 368486"/>
                  <a:gd name="connsiteY5" fmla="*/ 71562 h 372552"/>
                  <a:gd name="connsiteX6" fmla="*/ 103672 w 368486"/>
                  <a:gd name="connsiteY6" fmla="*/ 71562 h 372552"/>
                  <a:gd name="connsiteX7" fmla="*/ 128437 w 368486"/>
                  <a:gd name="connsiteY7" fmla="*/ 82040 h 372552"/>
                  <a:gd name="connsiteX8" fmla="*/ 357990 w 368486"/>
                  <a:gd name="connsiteY8" fmla="*/ 311593 h 372552"/>
                  <a:gd name="connsiteX9" fmla="*/ 362752 w 368486"/>
                  <a:gd name="connsiteY9" fmla="*/ 357313 h 372552"/>
                  <a:gd name="connsiteX10" fmla="*/ 334177 w 368486"/>
                  <a:gd name="connsiteY10" fmla="*/ 372552 h 372552"/>
                  <a:gd name="connsiteX11" fmla="*/ 309412 w 368486"/>
                  <a:gd name="connsiteY11" fmla="*/ 362075 h 372552"/>
                  <a:gd name="connsiteX12" fmla="*/ 79860 w 368486"/>
                  <a:gd name="connsiteY12" fmla="*/ 129665 h 372552"/>
                  <a:gd name="connsiteX13" fmla="*/ 69382 w 368486"/>
                  <a:gd name="connsiteY13" fmla="*/ 102043 h 372552"/>
                  <a:gd name="connsiteX14" fmla="*/ 61762 w 368486"/>
                  <a:gd name="connsiteY14" fmla="*/ 78230 h 372552"/>
                  <a:gd name="connsiteX15" fmla="*/ 58905 w 368486"/>
                  <a:gd name="connsiteY15" fmla="*/ 75373 h 372552"/>
                  <a:gd name="connsiteX16" fmla="*/ 36045 w 368486"/>
                  <a:gd name="connsiteY16" fmla="*/ 67752 h 372552"/>
                  <a:gd name="connsiteX17" fmla="*/ 9375 w 368486"/>
                  <a:gd name="connsiteY17" fmla="*/ 58227 h 372552"/>
                  <a:gd name="connsiteX18" fmla="*/ 16042 w 368486"/>
                  <a:gd name="connsiteY18" fmla="*/ 4887 h 3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486" h="372552">
                    <a:moveTo>
                      <a:pt x="16042" y="4887"/>
                    </a:moveTo>
                    <a:cubicBezTo>
                      <a:pt x="26520" y="-1780"/>
                      <a:pt x="40807" y="-1780"/>
                      <a:pt x="51285" y="5840"/>
                    </a:cubicBezTo>
                    <a:cubicBezTo>
                      <a:pt x="61762" y="13460"/>
                      <a:pt x="67477" y="24890"/>
                      <a:pt x="66525" y="36320"/>
                    </a:cubicBezTo>
                    <a:cubicBezTo>
                      <a:pt x="65572" y="45845"/>
                      <a:pt x="68430" y="55370"/>
                      <a:pt x="75097" y="62037"/>
                    </a:cubicBezTo>
                    <a:lnTo>
                      <a:pt x="77002" y="63943"/>
                    </a:lnTo>
                    <a:cubicBezTo>
                      <a:pt x="82717" y="69658"/>
                      <a:pt x="91290" y="72515"/>
                      <a:pt x="99862" y="71562"/>
                    </a:cubicBezTo>
                    <a:cubicBezTo>
                      <a:pt x="100815" y="71562"/>
                      <a:pt x="102720" y="71562"/>
                      <a:pt x="103672" y="71562"/>
                    </a:cubicBezTo>
                    <a:cubicBezTo>
                      <a:pt x="112245" y="71562"/>
                      <a:pt x="121770" y="75373"/>
                      <a:pt x="128437" y="82040"/>
                    </a:cubicBezTo>
                    <a:lnTo>
                      <a:pt x="357990" y="311593"/>
                    </a:lnTo>
                    <a:cubicBezTo>
                      <a:pt x="369420" y="323023"/>
                      <a:pt x="372277" y="343977"/>
                      <a:pt x="362752" y="357313"/>
                    </a:cubicBezTo>
                    <a:cubicBezTo>
                      <a:pt x="356085" y="366838"/>
                      <a:pt x="344655" y="372552"/>
                      <a:pt x="334177" y="372552"/>
                    </a:cubicBezTo>
                    <a:cubicBezTo>
                      <a:pt x="325605" y="372552"/>
                      <a:pt x="316080" y="368743"/>
                      <a:pt x="309412" y="362075"/>
                    </a:cubicBezTo>
                    <a:lnTo>
                      <a:pt x="79860" y="129665"/>
                    </a:lnTo>
                    <a:cubicBezTo>
                      <a:pt x="72240" y="122045"/>
                      <a:pt x="68430" y="111568"/>
                      <a:pt x="69382" y="102043"/>
                    </a:cubicBezTo>
                    <a:cubicBezTo>
                      <a:pt x="70335" y="93470"/>
                      <a:pt x="67477" y="84898"/>
                      <a:pt x="61762" y="78230"/>
                    </a:cubicBezTo>
                    <a:lnTo>
                      <a:pt x="58905" y="75373"/>
                    </a:lnTo>
                    <a:cubicBezTo>
                      <a:pt x="52237" y="68705"/>
                      <a:pt x="44617" y="66800"/>
                      <a:pt x="36045" y="67752"/>
                    </a:cubicBezTo>
                    <a:cubicBezTo>
                      <a:pt x="26520" y="68705"/>
                      <a:pt x="16995" y="64895"/>
                      <a:pt x="9375" y="58227"/>
                    </a:cubicBezTo>
                    <a:cubicBezTo>
                      <a:pt x="-4913" y="42987"/>
                      <a:pt x="-3008" y="16318"/>
                      <a:pt x="16042" y="4887"/>
                    </a:cubicBezTo>
                    <a:close/>
                  </a:path>
                </a:pathLst>
              </a:custGeom>
              <a:grpFill/>
              <a:ln w="9525" cap="flat">
                <a:noFill/>
                <a:prstDash val="solid"/>
                <a:miter/>
              </a:ln>
            </p:spPr>
            <p:txBody>
              <a:bodyPr rtlCol="0" anchor="ctr"/>
              <a:lstStyle/>
              <a:p>
                <a:endParaRPr lang="en-US"/>
              </a:p>
            </p:txBody>
          </p:sp>
          <p:sp>
            <p:nvSpPr>
              <p:cNvPr id="39" name="Freeform: Shape 16">
                <a:extLst>
                  <a:ext uri="{FF2B5EF4-FFF2-40B4-BE49-F238E27FC236}">
                    <a16:creationId xmlns:a16="http://schemas.microsoft.com/office/drawing/2014/main" id="{614F2959-D5E0-DA4B-AB34-A014DFABCEDC}"/>
                  </a:ext>
                </a:extLst>
              </p:cNvPr>
              <p:cNvSpPr/>
              <p:nvPr/>
            </p:nvSpPr>
            <p:spPr>
              <a:xfrm>
                <a:off x="-549192" y="1201181"/>
                <a:ext cx="183892" cy="185023"/>
              </a:xfrm>
              <a:custGeom>
                <a:avLst/>
                <a:gdLst>
                  <a:gd name="connsiteX0" fmla="*/ 16745 w 183892"/>
                  <a:gd name="connsiteY0" fmla="*/ 5001 h 185023"/>
                  <a:gd name="connsiteX1" fmla="*/ 51035 w 183892"/>
                  <a:gd name="connsiteY1" fmla="*/ 5001 h 185023"/>
                  <a:gd name="connsiteX2" fmla="*/ 66275 w 183892"/>
                  <a:gd name="connsiteY2" fmla="*/ 42148 h 185023"/>
                  <a:gd name="connsiteX3" fmla="*/ 71990 w 183892"/>
                  <a:gd name="connsiteY3" fmla="*/ 60246 h 185023"/>
                  <a:gd name="connsiteX4" fmla="*/ 73895 w 183892"/>
                  <a:gd name="connsiteY4" fmla="*/ 62151 h 185023"/>
                  <a:gd name="connsiteX5" fmla="*/ 91993 w 183892"/>
                  <a:gd name="connsiteY5" fmla="*/ 67866 h 185023"/>
                  <a:gd name="connsiteX6" fmla="*/ 100565 w 183892"/>
                  <a:gd name="connsiteY6" fmla="*/ 66913 h 185023"/>
                  <a:gd name="connsiteX7" fmla="*/ 125330 w 183892"/>
                  <a:gd name="connsiteY7" fmla="*/ 77391 h 185023"/>
                  <a:gd name="connsiteX8" fmla="*/ 172955 w 183892"/>
                  <a:gd name="connsiteY8" fmla="*/ 125016 h 185023"/>
                  <a:gd name="connsiteX9" fmla="*/ 180575 w 183892"/>
                  <a:gd name="connsiteY9" fmla="*/ 165973 h 185023"/>
                  <a:gd name="connsiteX10" fmla="*/ 149143 w 183892"/>
                  <a:gd name="connsiteY10" fmla="*/ 185023 h 185023"/>
                  <a:gd name="connsiteX11" fmla="*/ 124378 w 183892"/>
                  <a:gd name="connsiteY11" fmla="*/ 174546 h 185023"/>
                  <a:gd name="connsiteX12" fmla="*/ 76753 w 183892"/>
                  <a:gd name="connsiteY12" fmla="*/ 126921 h 185023"/>
                  <a:gd name="connsiteX13" fmla="*/ 67228 w 183892"/>
                  <a:gd name="connsiteY13" fmla="*/ 96441 h 185023"/>
                  <a:gd name="connsiteX14" fmla="*/ 60560 w 183892"/>
                  <a:gd name="connsiteY14" fmla="*/ 78343 h 185023"/>
                  <a:gd name="connsiteX15" fmla="*/ 55798 w 183892"/>
                  <a:gd name="connsiteY15" fmla="*/ 73581 h 185023"/>
                  <a:gd name="connsiteX16" fmla="*/ 38653 w 183892"/>
                  <a:gd name="connsiteY16" fmla="*/ 66913 h 185023"/>
                  <a:gd name="connsiteX17" fmla="*/ 10078 w 183892"/>
                  <a:gd name="connsiteY17" fmla="*/ 57388 h 185023"/>
                  <a:gd name="connsiteX18" fmla="*/ 16745 w 183892"/>
                  <a:gd name="connsiteY18" fmla="*/ 5001 h 18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892" h="185023">
                    <a:moveTo>
                      <a:pt x="16745" y="5001"/>
                    </a:moveTo>
                    <a:cubicBezTo>
                      <a:pt x="27223" y="-1667"/>
                      <a:pt x="40558" y="-1667"/>
                      <a:pt x="51035" y="5001"/>
                    </a:cubicBezTo>
                    <a:cubicBezTo>
                      <a:pt x="64370" y="13573"/>
                      <a:pt x="70085" y="28813"/>
                      <a:pt x="66275" y="42148"/>
                    </a:cubicBezTo>
                    <a:cubicBezTo>
                      <a:pt x="64370" y="48816"/>
                      <a:pt x="67228" y="55483"/>
                      <a:pt x="71990" y="60246"/>
                    </a:cubicBezTo>
                    <a:lnTo>
                      <a:pt x="73895" y="62151"/>
                    </a:lnTo>
                    <a:cubicBezTo>
                      <a:pt x="78658" y="66913"/>
                      <a:pt x="85325" y="69771"/>
                      <a:pt x="91993" y="67866"/>
                    </a:cubicBezTo>
                    <a:cubicBezTo>
                      <a:pt x="94850" y="66913"/>
                      <a:pt x="97708" y="66913"/>
                      <a:pt x="100565" y="66913"/>
                    </a:cubicBezTo>
                    <a:cubicBezTo>
                      <a:pt x="109138" y="66913"/>
                      <a:pt x="118663" y="70723"/>
                      <a:pt x="125330" y="77391"/>
                    </a:cubicBezTo>
                    <a:lnTo>
                      <a:pt x="172955" y="125016"/>
                    </a:lnTo>
                    <a:cubicBezTo>
                      <a:pt x="183433" y="135493"/>
                      <a:pt x="187243" y="152638"/>
                      <a:pt x="180575" y="165973"/>
                    </a:cubicBezTo>
                    <a:cubicBezTo>
                      <a:pt x="173908" y="178356"/>
                      <a:pt x="161525" y="185023"/>
                      <a:pt x="149143" y="185023"/>
                    </a:cubicBezTo>
                    <a:cubicBezTo>
                      <a:pt x="140570" y="185023"/>
                      <a:pt x="131045" y="181213"/>
                      <a:pt x="124378" y="174546"/>
                    </a:cubicBezTo>
                    <a:lnTo>
                      <a:pt x="76753" y="126921"/>
                    </a:lnTo>
                    <a:cubicBezTo>
                      <a:pt x="68180" y="118348"/>
                      <a:pt x="65323" y="107871"/>
                      <a:pt x="67228" y="96441"/>
                    </a:cubicBezTo>
                    <a:cubicBezTo>
                      <a:pt x="68180" y="89773"/>
                      <a:pt x="65323" y="83106"/>
                      <a:pt x="60560" y="78343"/>
                    </a:cubicBezTo>
                    <a:lnTo>
                      <a:pt x="55798" y="73581"/>
                    </a:lnTo>
                    <a:cubicBezTo>
                      <a:pt x="51035" y="68818"/>
                      <a:pt x="45320" y="65961"/>
                      <a:pt x="38653" y="66913"/>
                    </a:cubicBezTo>
                    <a:cubicBezTo>
                      <a:pt x="28175" y="67866"/>
                      <a:pt x="17698" y="65008"/>
                      <a:pt x="10078" y="57388"/>
                    </a:cubicBezTo>
                    <a:cubicBezTo>
                      <a:pt x="-5162" y="42148"/>
                      <a:pt x="-3257" y="16431"/>
                      <a:pt x="16745" y="5001"/>
                    </a:cubicBezTo>
                    <a:close/>
                  </a:path>
                </a:pathLst>
              </a:custGeom>
              <a:grpFill/>
              <a:ln w="9525" cap="flat">
                <a:noFill/>
                <a:prstDash val="solid"/>
                <a:miter/>
              </a:ln>
            </p:spPr>
            <p:txBody>
              <a:bodyPr rtlCol="0" anchor="ctr"/>
              <a:lstStyle/>
              <a:p>
                <a:endParaRPr lang="en-US"/>
              </a:p>
            </p:txBody>
          </p:sp>
          <p:sp>
            <p:nvSpPr>
              <p:cNvPr id="40" name="Freeform: Shape 17">
                <a:extLst>
                  <a:ext uri="{FF2B5EF4-FFF2-40B4-BE49-F238E27FC236}">
                    <a16:creationId xmlns:a16="http://schemas.microsoft.com/office/drawing/2014/main" id="{30A8393A-BC51-2E40-AE56-E1F2D9EE4DDA}"/>
                  </a:ext>
                </a:extLst>
              </p:cNvPr>
              <p:cNvSpPr/>
              <p:nvPr/>
            </p:nvSpPr>
            <p:spPr>
              <a:xfrm>
                <a:off x="-732948" y="1018063"/>
                <a:ext cx="180975" cy="180022"/>
              </a:xfrm>
              <a:custGeom>
                <a:avLst/>
                <a:gdLst>
                  <a:gd name="connsiteX0" fmla="*/ 59531 w 180975"/>
                  <a:gd name="connsiteY0" fmla="*/ 10001 h 180022"/>
                  <a:gd name="connsiteX1" fmla="*/ 170974 w 180975"/>
                  <a:gd name="connsiteY1" fmla="*/ 121444 h 180022"/>
                  <a:gd name="connsiteX2" fmla="*/ 170974 w 180975"/>
                  <a:gd name="connsiteY2" fmla="*/ 170021 h 180022"/>
                  <a:gd name="connsiteX3" fmla="*/ 170974 w 180975"/>
                  <a:gd name="connsiteY3" fmla="*/ 170021 h 180022"/>
                  <a:gd name="connsiteX4" fmla="*/ 122396 w 180975"/>
                  <a:gd name="connsiteY4" fmla="*/ 170021 h 180022"/>
                  <a:gd name="connsiteX5" fmla="*/ 10001 w 180975"/>
                  <a:gd name="connsiteY5" fmla="*/ 58579 h 180022"/>
                  <a:gd name="connsiteX6" fmla="*/ 10001 w 180975"/>
                  <a:gd name="connsiteY6" fmla="*/ 10001 h 180022"/>
                  <a:gd name="connsiteX7" fmla="*/ 10001 w 180975"/>
                  <a:gd name="connsiteY7" fmla="*/ 10001 h 180022"/>
                  <a:gd name="connsiteX8" fmla="*/ 59531 w 180975"/>
                  <a:gd name="connsiteY8" fmla="*/ 10001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80022">
                    <a:moveTo>
                      <a:pt x="59531" y="10001"/>
                    </a:moveTo>
                    <a:lnTo>
                      <a:pt x="170974" y="121444"/>
                    </a:lnTo>
                    <a:cubicBezTo>
                      <a:pt x="184309" y="134779"/>
                      <a:pt x="184309" y="156686"/>
                      <a:pt x="170974" y="170021"/>
                    </a:cubicBezTo>
                    <a:lnTo>
                      <a:pt x="170974" y="170021"/>
                    </a:lnTo>
                    <a:cubicBezTo>
                      <a:pt x="157639" y="183356"/>
                      <a:pt x="135731" y="183356"/>
                      <a:pt x="122396" y="170021"/>
                    </a:cubicBezTo>
                    <a:lnTo>
                      <a:pt x="10001" y="58579"/>
                    </a:lnTo>
                    <a:cubicBezTo>
                      <a:pt x="-3334" y="45244"/>
                      <a:pt x="-3334" y="23336"/>
                      <a:pt x="10001" y="10001"/>
                    </a:cubicBezTo>
                    <a:lnTo>
                      <a:pt x="10001" y="10001"/>
                    </a:lnTo>
                    <a:cubicBezTo>
                      <a:pt x="23336" y="-3334"/>
                      <a:pt x="45244" y="-3334"/>
                      <a:pt x="59531" y="10001"/>
                    </a:cubicBezTo>
                    <a:close/>
                  </a:path>
                </a:pathLst>
              </a:custGeom>
              <a:grpFill/>
              <a:ln w="9525" cap="flat">
                <a:noFill/>
                <a:prstDash val="solid"/>
                <a:miter/>
              </a:ln>
            </p:spPr>
            <p:txBody>
              <a:bodyPr rtlCol="0" anchor="ctr"/>
              <a:lstStyle/>
              <a:p>
                <a:endParaRPr lang="en-US"/>
              </a:p>
            </p:txBody>
          </p:sp>
          <p:sp>
            <p:nvSpPr>
              <p:cNvPr id="41" name="Freeform: Shape 18">
                <a:extLst>
                  <a:ext uri="{FF2B5EF4-FFF2-40B4-BE49-F238E27FC236}">
                    <a16:creationId xmlns:a16="http://schemas.microsoft.com/office/drawing/2014/main" id="{0EB85247-2D60-DB4E-A095-30680FCEB7B6}"/>
                  </a:ext>
                </a:extLst>
              </p:cNvPr>
              <p:cNvSpPr/>
              <p:nvPr/>
            </p:nvSpPr>
            <p:spPr>
              <a:xfrm>
                <a:off x="-656132" y="941387"/>
                <a:ext cx="363733" cy="369570"/>
              </a:xfrm>
              <a:custGeom>
                <a:avLst/>
                <a:gdLst>
                  <a:gd name="connsiteX0" fmla="*/ 2717 w 363733"/>
                  <a:gd name="connsiteY0" fmla="*/ 19050 h 369570"/>
                  <a:gd name="connsiteX1" fmla="*/ 34150 w 363733"/>
                  <a:gd name="connsiteY1" fmla="*/ 0 h 369570"/>
                  <a:gd name="connsiteX2" fmla="*/ 58915 w 363733"/>
                  <a:gd name="connsiteY2" fmla="*/ 10477 h 369570"/>
                  <a:gd name="connsiteX3" fmla="*/ 77965 w 363733"/>
                  <a:gd name="connsiteY3" fmla="*/ 29527 h 369570"/>
                  <a:gd name="connsiteX4" fmla="*/ 87490 w 363733"/>
                  <a:gd name="connsiteY4" fmla="*/ 59055 h 369570"/>
                  <a:gd name="connsiteX5" fmla="*/ 94157 w 363733"/>
                  <a:gd name="connsiteY5" fmla="*/ 82868 h 369570"/>
                  <a:gd name="connsiteX6" fmla="*/ 94157 w 363733"/>
                  <a:gd name="connsiteY6" fmla="*/ 82868 h 369570"/>
                  <a:gd name="connsiteX7" fmla="*/ 117017 w 363733"/>
                  <a:gd name="connsiteY7" fmla="*/ 90488 h 369570"/>
                  <a:gd name="connsiteX8" fmla="*/ 144640 w 363733"/>
                  <a:gd name="connsiteY8" fmla="*/ 100013 h 369570"/>
                  <a:gd name="connsiteX9" fmla="*/ 154165 w 363733"/>
                  <a:gd name="connsiteY9" fmla="*/ 127635 h 369570"/>
                  <a:gd name="connsiteX10" fmla="*/ 161785 w 363733"/>
                  <a:gd name="connsiteY10" fmla="*/ 150495 h 369570"/>
                  <a:gd name="connsiteX11" fmla="*/ 161785 w 363733"/>
                  <a:gd name="connsiteY11" fmla="*/ 150495 h 369570"/>
                  <a:gd name="connsiteX12" fmla="*/ 186550 w 363733"/>
                  <a:gd name="connsiteY12" fmla="*/ 160020 h 369570"/>
                  <a:gd name="connsiteX13" fmla="*/ 190360 w 363733"/>
                  <a:gd name="connsiteY13" fmla="*/ 160020 h 369570"/>
                  <a:gd name="connsiteX14" fmla="*/ 215125 w 363733"/>
                  <a:gd name="connsiteY14" fmla="*/ 170498 h 369570"/>
                  <a:gd name="connsiteX15" fmla="*/ 353237 w 363733"/>
                  <a:gd name="connsiteY15" fmla="*/ 308610 h 369570"/>
                  <a:gd name="connsiteX16" fmla="*/ 358000 w 363733"/>
                  <a:gd name="connsiteY16" fmla="*/ 354330 h 369570"/>
                  <a:gd name="connsiteX17" fmla="*/ 329425 w 363733"/>
                  <a:gd name="connsiteY17" fmla="*/ 369570 h 369570"/>
                  <a:gd name="connsiteX18" fmla="*/ 304660 w 363733"/>
                  <a:gd name="connsiteY18" fmla="*/ 359092 h 369570"/>
                  <a:gd name="connsiteX19" fmla="*/ 166547 w 363733"/>
                  <a:gd name="connsiteY19" fmla="*/ 219075 h 369570"/>
                  <a:gd name="connsiteX20" fmla="*/ 156070 w 363733"/>
                  <a:gd name="connsiteY20" fmla="*/ 191452 h 369570"/>
                  <a:gd name="connsiteX21" fmla="*/ 148450 w 363733"/>
                  <a:gd name="connsiteY21" fmla="*/ 167640 h 369570"/>
                  <a:gd name="connsiteX22" fmla="*/ 144640 w 363733"/>
                  <a:gd name="connsiteY22" fmla="*/ 163830 h 369570"/>
                  <a:gd name="connsiteX23" fmla="*/ 122732 w 363733"/>
                  <a:gd name="connsiteY23" fmla="*/ 156210 h 369570"/>
                  <a:gd name="connsiteX24" fmla="*/ 96062 w 363733"/>
                  <a:gd name="connsiteY24" fmla="*/ 146685 h 369570"/>
                  <a:gd name="connsiteX25" fmla="*/ 86537 w 363733"/>
                  <a:gd name="connsiteY25" fmla="*/ 120015 h 369570"/>
                  <a:gd name="connsiteX26" fmla="*/ 78917 w 363733"/>
                  <a:gd name="connsiteY26" fmla="*/ 99060 h 369570"/>
                  <a:gd name="connsiteX27" fmla="*/ 77012 w 363733"/>
                  <a:gd name="connsiteY27" fmla="*/ 97155 h 369570"/>
                  <a:gd name="connsiteX28" fmla="*/ 56057 w 363733"/>
                  <a:gd name="connsiteY28" fmla="*/ 88582 h 369570"/>
                  <a:gd name="connsiteX29" fmla="*/ 52247 w 363733"/>
                  <a:gd name="connsiteY29" fmla="*/ 88582 h 369570"/>
                  <a:gd name="connsiteX30" fmla="*/ 27482 w 363733"/>
                  <a:gd name="connsiteY30" fmla="*/ 78105 h 369570"/>
                  <a:gd name="connsiteX31" fmla="*/ 9385 w 363733"/>
                  <a:gd name="connsiteY31" fmla="*/ 60007 h 369570"/>
                  <a:gd name="connsiteX32" fmla="*/ 2717 w 363733"/>
                  <a:gd name="connsiteY32" fmla="*/ 1905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733" h="369570">
                    <a:moveTo>
                      <a:pt x="2717" y="19050"/>
                    </a:moveTo>
                    <a:cubicBezTo>
                      <a:pt x="9385" y="6668"/>
                      <a:pt x="21767" y="0"/>
                      <a:pt x="34150" y="0"/>
                    </a:cubicBezTo>
                    <a:cubicBezTo>
                      <a:pt x="42722" y="0"/>
                      <a:pt x="52247" y="3810"/>
                      <a:pt x="58915" y="10477"/>
                    </a:cubicBezTo>
                    <a:lnTo>
                      <a:pt x="77965" y="29527"/>
                    </a:lnTo>
                    <a:cubicBezTo>
                      <a:pt x="86537" y="38100"/>
                      <a:pt x="89395" y="48577"/>
                      <a:pt x="87490" y="59055"/>
                    </a:cubicBezTo>
                    <a:cubicBezTo>
                      <a:pt x="86537" y="67627"/>
                      <a:pt x="88442" y="76200"/>
                      <a:pt x="94157" y="82868"/>
                    </a:cubicBezTo>
                    <a:lnTo>
                      <a:pt x="94157" y="82868"/>
                    </a:lnTo>
                    <a:cubicBezTo>
                      <a:pt x="99872" y="88582"/>
                      <a:pt x="108445" y="91440"/>
                      <a:pt x="117017" y="90488"/>
                    </a:cubicBezTo>
                    <a:cubicBezTo>
                      <a:pt x="126542" y="89535"/>
                      <a:pt x="137020" y="92393"/>
                      <a:pt x="144640" y="100013"/>
                    </a:cubicBezTo>
                    <a:cubicBezTo>
                      <a:pt x="152260" y="107632"/>
                      <a:pt x="155117" y="118110"/>
                      <a:pt x="154165" y="127635"/>
                    </a:cubicBezTo>
                    <a:cubicBezTo>
                      <a:pt x="153212" y="136208"/>
                      <a:pt x="155117" y="144780"/>
                      <a:pt x="161785" y="150495"/>
                    </a:cubicBezTo>
                    <a:lnTo>
                      <a:pt x="161785" y="150495"/>
                    </a:lnTo>
                    <a:cubicBezTo>
                      <a:pt x="168452" y="157163"/>
                      <a:pt x="177977" y="160973"/>
                      <a:pt x="186550" y="160020"/>
                    </a:cubicBezTo>
                    <a:cubicBezTo>
                      <a:pt x="187502" y="160020"/>
                      <a:pt x="189407" y="160020"/>
                      <a:pt x="190360" y="160020"/>
                    </a:cubicBezTo>
                    <a:cubicBezTo>
                      <a:pt x="198932" y="160020"/>
                      <a:pt x="208457" y="163830"/>
                      <a:pt x="215125" y="170498"/>
                    </a:cubicBezTo>
                    <a:lnTo>
                      <a:pt x="353237" y="308610"/>
                    </a:lnTo>
                    <a:cubicBezTo>
                      <a:pt x="364667" y="320040"/>
                      <a:pt x="367525" y="340995"/>
                      <a:pt x="358000" y="354330"/>
                    </a:cubicBezTo>
                    <a:cubicBezTo>
                      <a:pt x="351332" y="363855"/>
                      <a:pt x="339902" y="369570"/>
                      <a:pt x="329425" y="369570"/>
                    </a:cubicBezTo>
                    <a:cubicBezTo>
                      <a:pt x="320852" y="369570"/>
                      <a:pt x="311327" y="365760"/>
                      <a:pt x="304660" y="359092"/>
                    </a:cubicBezTo>
                    <a:lnTo>
                      <a:pt x="166547" y="219075"/>
                    </a:lnTo>
                    <a:cubicBezTo>
                      <a:pt x="158927" y="211455"/>
                      <a:pt x="156070" y="200977"/>
                      <a:pt x="156070" y="191452"/>
                    </a:cubicBezTo>
                    <a:cubicBezTo>
                      <a:pt x="157022" y="182880"/>
                      <a:pt x="154165" y="174308"/>
                      <a:pt x="148450" y="167640"/>
                    </a:cubicBezTo>
                    <a:lnTo>
                      <a:pt x="144640" y="163830"/>
                    </a:lnTo>
                    <a:cubicBezTo>
                      <a:pt x="138925" y="158115"/>
                      <a:pt x="131305" y="155258"/>
                      <a:pt x="122732" y="156210"/>
                    </a:cubicBezTo>
                    <a:cubicBezTo>
                      <a:pt x="113207" y="157163"/>
                      <a:pt x="103682" y="154305"/>
                      <a:pt x="96062" y="146685"/>
                    </a:cubicBezTo>
                    <a:cubicBezTo>
                      <a:pt x="88442" y="139065"/>
                      <a:pt x="85585" y="129540"/>
                      <a:pt x="86537" y="120015"/>
                    </a:cubicBezTo>
                    <a:cubicBezTo>
                      <a:pt x="87490" y="112395"/>
                      <a:pt x="84632" y="104775"/>
                      <a:pt x="78917" y="99060"/>
                    </a:cubicBezTo>
                    <a:lnTo>
                      <a:pt x="77012" y="97155"/>
                    </a:lnTo>
                    <a:cubicBezTo>
                      <a:pt x="71297" y="91440"/>
                      <a:pt x="63677" y="87630"/>
                      <a:pt x="56057" y="88582"/>
                    </a:cubicBezTo>
                    <a:cubicBezTo>
                      <a:pt x="55105" y="88582"/>
                      <a:pt x="54152" y="88582"/>
                      <a:pt x="52247" y="88582"/>
                    </a:cubicBezTo>
                    <a:cubicBezTo>
                      <a:pt x="43675" y="88582"/>
                      <a:pt x="34150" y="84773"/>
                      <a:pt x="27482" y="78105"/>
                    </a:cubicBezTo>
                    <a:lnTo>
                      <a:pt x="9385" y="60007"/>
                    </a:lnTo>
                    <a:cubicBezTo>
                      <a:pt x="812" y="50482"/>
                      <a:pt x="-2998" y="31432"/>
                      <a:pt x="2717" y="19050"/>
                    </a:cubicBezTo>
                    <a:close/>
                  </a:path>
                </a:pathLst>
              </a:custGeom>
              <a:grpFill/>
              <a:ln w="9525" cap="flat">
                <a:noFill/>
                <a:prstDash val="solid"/>
                <a:miter/>
              </a:ln>
            </p:spPr>
            <p:txBody>
              <a:bodyPr rtlCol="0" anchor="ctr"/>
              <a:lstStyle/>
              <a:p>
                <a:endParaRPr lang="en-US"/>
              </a:p>
            </p:txBody>
          </p:sp>
          <p:sp>
            <p:nvSpPr>
              <p:cNvPr id="42" name="Freeform: Shape 19">
                <a:extLst>
                  <a:ext uri="{FF2B5EF4-FFF2-40B4-BE49-F238E27FC236}">
                    <a16:creationId xmlns:a16="http://schemas.microsoft.com/office/drawing/2014/main" id="{04EF7EB1-1B67-0842-8C86-C77FD9AECC4E}"/>
                  </a:ext>
                </a:extLst>
              </p:cNvPr>
              <p:cNvSpPr/>
              <p:nvPr/>
            </p:nvSpPr>
            <p:spPr>
              <a:xfrm>
                <a:off x="-585787" y="864727"/>
                <a:ext cx="371713" cy="369712"/>
              </a:xfrm>
              <a:custGeom>
                <a:avLst/>
                <a:gdLst>
                  <a:gd name="connsiteX0" fmla="*/ 19050 w 371713"/>
                  <a:gd name="connsiteY0" fmla="*/ 3317 h 369712"/>
                  <a:gd name="connsiteX1" fmla="*/ 60007 w 371713"/>
                  <a:gd name="connsiteY1" fmla="*/ 10937 h 369712"/>
                  <a:gd name="connsiteX2" fmla="*/ 293370 w 371713"/>
                  <a:gd name="connsiteY2" fmla="*/ 244300 h 369712"/>
                  <a:gd name="connsiteX3" fmla="*/ 303848 w 371713"/>
                  <a:gd name="connsiteY3" fmla="*/ 269065 h 369712"/>
                  <a:gd name="connsiteX4" fmla="*/ 302895 w 371713"/>
                  <a:gd name="connsiteY4" fmla="*/ 277637 h 369712"/>
                  <a:gd name="connsiteX5" fmla="*/ 308610 w 371713"/>
                  <a:gd name="connsiteY5" fmla="*/ 295735 h 369712"/>
                  <a:gd name="connsiteX6" fmla="*/ 311467 w 371713"/>
                  <a:gd name="connsiteY6" fmla="*/ 298592 h 369712"/>
                  <a:gd name="connsiteX7" fmla="*/ 329565 w 371713"/>
                  <a:gd name="connsiteY7" fmla="*/ 304307 h 369712"/>
                  <a:gd name="connsiteX8" fmla="*/ 366713 w 371713"/>
                  <a:gd name="connsiteY8" fmla="*/ 319547 h 369712"/>
                  <a:gd name="connsiteX9" fmla="*/ 366713 w 371713"/>
                  <a:gd name="connsiteY9" fmla="*/ 353837 h 369712"/>
                  <a:gd name="connsiteX10" fmla="*/ 314325 w 371713"/>
                  <a:gd name="connsiteY10" fmla="*/ 359552 h 369712"/>
                  <a:gd name="connsiteX11" fmla="*/ 304800 w 371713"/>
                  <a:gd name="connsiteY11" fmla="*/ 330977 h 369712"/>
                  <a:gd name="connsiteX12" fmla="*/ 298133 w 371713"/>
                  <a:gd name="connsiteY12" fmla="*/ 313832 h 369712"/>
                  <a:gd name="connsiteX13" fmla="*/ 293370 w 371713"/>
                  <a:gd name="connsiteY13" fmla="*/ 309070 h 369712"/>
                  <a:gd name="connsiteX14" fmla="*/ 275273 w 371713"/>
                  <a:gd name="connsiteY14" fmla="*/ 302402 h 369712"/>
                  <a:gd name="connsiteX15" fmla="*/ 244792 w 371713"/>
                  <a:gd name="connsiteY15" fmla="*/ 292877 h 369712"/>
                  <a:gd name="connsiteX16" fmla="*/ 10477 w 371713"/>
                  <a:gd name="connsiteY16" fmla="*/ 58562 h 369712"/>
                  <a:gd name="connsiteX17" fmla="*/ 0 w 371713"/>
                  <a:gd name="connsiteY17" fmla="*/ 33797 h 369712"/>
                  <a:gd name="connsiteX18" fmla="*/ 19050 w 371713"/>
                  <a:gd name="connsiteY18" fmla="*/ 3317 h 36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13" h="369712">
                    <a:moveTo>
                      <a:pt x="19050" y="3317"/>
                    </a:moveTo>
                    <a:cubicBezTo>
                      <a:pt x="31432" y="-3350"/>
                      <a:pt x="50482" y="460"/>
                      <a:pt x="60007" y="10937"/>
                    </a:cubicBezTo>
                    <a:lnTo>
                      <a:pt x="293370" y="244300"/>
                    </a:lnTo>
                    <a:cubicBezTo>
                      <a:pt x="300038" y="250967"/>
                      <a:pt x="303848" y="259540"/>
                      <a:pt x="303848" y="269065"/>
                    </a:cubicBezTo>
                    <a:cubicBezTo>
                      <a:pt x="303848" y="271922"/>
                      <a:pt x="303848" y="274780"/>
                      <a:pt x="302895" y="277637"/>
                    </a:cubicBezTo>
                    <a:cubicBezTo>
                      <a:pt x="300990" y="284305"/>
                      <a:pt x="303848" y="290972"/>
                      <a:pt x="308610" y="295735"/>
                    </a:cubicBezTo>
                    <a:lnTo>
                      <a:pt x="311467" y="298592"/>
                    </a:lnTo>
                    <a:cubicBezTo>
                      <a:pt x="316230" y="303355"/>
                      <a:pt x="322898" y="306212"/>
                      <a:pt x="329565" y="304307"/>
                    </a:cubicBezTo>
                    <a:cubicBezTo>
                      <a:pt x="342900" y="301450"/>
                      <a:pt x="358140" y="306212"/>
                      <a:pt x="366713" y="319547"/>
                    </a:cubicBezTo>
                    <a:cubicBezTo>
                      <a:pt x="373380" y="330025"/>
                      <a:pt x="373380" y="343360"/>
                      <a:pt x="366713" y="353837"/>
                    </a:cubicBezTo>
                    <a:cubicBezTo>
                      <a:pt x="354330" y="372887"/>
                      <a:pt x="329565" y="374792"/>
                      <a:pt x="314325" y="359552"/>
                    </a:cubicBezTo>
                    <a:cubicBezTo>
                      <a:pt x="306705" y="351932"/>
                      <a:pt x="303848" y="341455"/>
                      <a:pt x="304800" y="330977"/>
                    </a:cubicBezTo>
                    <a:cubicBezTo>
                      <a:pt x="305753" y="324310"/>
                      <a:pt x="302895" y="318595"/>
                      <a:pt x="298133" y="313832"/>
                    </a:cubicBezTo>
                    <a:lnTo>
                      <a:pt x="293370" y="309070"/>
                    </a:lnTo>
                    <a:cubicBezTo>
                      <a:pt x="288608" y="304307"/>
                      <a:pt x="281940" y="301450"/>
                      <a:pt x="275273" y="302402"/>
                    </a:cubicBezTo>
                    <a:cubicBezTo>
                      <a:pt x="264795" y="304307"/>
                      <a:pt x="253365" y="300497"/>
                      <a:pt x="244792" y="292877"/>
                    </a:cubicBezTo>
                    <a:lnTo>
                      <a:pt x="10477" y="58562"/>
                    </a:lnTo>
                    <a:cubicBezTo>
                      <a:pt x="3810" y="51895"/>
                      <a:pt x="0" y="43322"/>
                      <a:pt x="0" y="33797"/>
                    </a:cubicBezTo>
                    <a:cubicBezTo>
                      <a:pt x="952" y="22367"/>
                      <a:pt x="6668" y="9985"/>
                      <a:pt x="19050" y="3317"/>
                    </a:cubicBezTo>
                    <a:close/>
                  </a:path>
                </a:pathLst>
              </a:custGeom>
              <a:grpFill/>
              <a:ln w="9525" cap="flat">
                <a:noFill/>
                <a:prstDash val="solid"/>
                <a:miter/>
              </a:ln>
            </p:spPr>
            <p:txBody>
              <a:bodyPr rtlCol="0" anchor="ctr"/>
              <a:lstStyle/>
              <a:p>
                <a:endParaRPr lang="en-US"/>
              </a:p>
            </p:txBody>
          </p:sp>
          <p:sp>
            <p:nvSpPr>
              <p:cNvPr id="43" name="Freeform: Shape 20">
                <a:extLst>
                  <a:ext uri="{FF2B5EF4-FFF2-40B4-BE49-F238E27FC236}">
                    <a16:creationId xmlns:a16="http://schemas.microsoft.com/office/drawing/2014/main" id="{55864567-E422-F14D-BDF8-E473E6EA675A}"/>
                  </a:ext>
                </a:extLst>
              </p:cNvPr>
              <p:cNvSpPr/>
              <p:nvPr/>
            </p:nvSpPr>
            <p:spPr>
              <a:xfrm>
                <a:off x="-507567" y="791724"/>
                <a:ext cx="368521" cy="371595"/>
              </a:xfrm>
              <a:custGeom>
                <a:avLst/>
                <a:gdLst>
                  <a:gd name="connsiteX0" fmla="*/ 7505 w 368521"/>
                  <a:gd name="connsiteY0" fmla="*/ 11551 h 371595"/>
                  <a:gd name="connsiteX1" fmla="*/ 33223 w 368521"/>
                  <a:gd name="connsiteY1" fmla="*/ 121 h 371595"/>
                  <a:gd name="connsiteX2" fmla="*/ 57988 w 368521"/>
                  <a:gd name="connsiteY2" fmla="*/ 10598 h 371595"/>
                  <a:gd name="connsiteX3" fmla="*/ 140855 w 368521"/>
                  <a:gd name="connsiteY3" fmla="*/ 93466 h 371595"/>
                  <a:gd name="connsiteX4" fmla="*/ 150380 w 368521"/>
                  <a:gd name="connsiteY4" fmla="*/ 123946 h 371595"/>
                  <a:gd name="connsiteX5" fmla="*/ 156095 w 368521"/>
                  <a:gd name="connsiteY5" fmla="*/ 141091 h 371595"/>
                  <a:gd name="connsiteX6" fmla="*/ 161810 w 368521"/>
                  <a:gd name="connsiteY6" fmla="*/ 146806 h 371595"/>
                  <a:gd name="connsiteX7" fmla="*/ 179908 w 368521"/>
                  <a:gd name="connsiteY7" fmla="*/ 153473 h 371595"/>
                  <a:gd name="connsiteX8" fmla="*/ 209435 w 368521"/>
                  <a:gd name="connsiteY8" fmla="*/ 162998 h 371595"/>
                  <a:gd name="connsiteX9" fmla="*/ 218960 w 368521"/>
                  <a:gd name="connsiteY9" fmla="*/ 192526 h 371595"/>
                  <a:gd name="connsiteX10" fmla="*/ 225628 w 368521"/>
                  <a:gd name="connsiteY10" fmla="*/ 210623 h 371595"/>
                  <a:gd name="connsiteX11" fmla="*/ 226580 w 368521"/>
                  <a:gd name="connsiteY11" fmla="*/ 211576 h 371595"/>
                  <a:gd name="connsiteX12" fmla="*/ 244678 w 368521"/>
                  <a:gd name="connsiteY12" fmla="*/ 217291 h 371595"/>
                  <a:gd name="connsiteX13" fmla="*/ 250393 w 368521"/>
                  <a:gd name="connsiteY13" fmla="*/ 217291 h 371595"/>
                  <a:gd name="connsiteX14" fmla="*/ 275158 w 368521"/>
                  <a:gd name="connsiteY14" fmla="*/ 227768 h 371595"/>
                  <a:gd name="connsiteX15" fmla="*/ 358025 w 368521"/>
                  <a:gd name="connsiteY15" fmla="*/ 310636 h 371595"/>
                  <a:gd name="connsiteX16" fmla="*/ 362788 w 368521"/>
                  <a:gd name="connsiteY16" fmla="*/ 356356 h 371595"/>
                  <a:gd name="connsiteX17" fmla="*/ 334213 w 368521"/>
                  <a:gd name="connsiteY17" fmla="*/ 371596 h 371595"/>
                  <a:gd name="connsiteX18" fmla="*/ 309448 w 368521"/>
                  <a:gd name="connsiteY18" fmla="*/ 361118 h 371595"/>
                  <a:gd name="connsiteX19" fmla="*/ 225628 w 368521"/>
                  <a:gd name="connsiteY19" fmla="*/ 277298 h 371595"/>
                  <a:gd name="connsiteX20" fmla="*/ 216103 w 368521"/>
                  <a:gd name="connsiteY20" fmla="*/ 244913 h 371595"/>
                  <a:gd name="connsiteX21" fmla="*/ 210388 w 368521"/>
                  <a:gd name="connsiteY21" fmla="*/ 226816 h 371595"/>
                  <a:gd name="connsiteX22" fmla="*/ 210388 w 368521"/>
                  <a:gd name="connsiteY22" fmla="*/ 226816 h 371595"/>
                  <a:gd name="connsiteX23" fmla="*/ 192290 w 368521"/>
                  <a:gd name="connsiteY23" fmla="*/ 221101 h 371595"/>
                  <a:gd name="connsiteX24" fmla="*/ 161810 w 368521"/>
                  <a:gd name="connsiteY24" fmla="*/ 211576 h 371595"/>
                  <a:gd name="connsiteX25" fmla="*/ 152285 w 368521"/>
                  <a:gd name="connsiteY25" fmla="*/ 181096 h 371595"/>
                  <a:gd name="connsiteX26" fmla="*/ 146570 w 368521"/>
                  <a:gd name="connsiteY26" fmla="*/ 162998 h 371595"/>
                  <a:gd name="connsiteX27" fmla="*/ 141808 w 368521"/>
                  <a:gd name="connsiteY27" fmla="*/ 158236 h 371595"/>
                  <a:gd name="connsiteX28" fmla="*/ 124663 w 368521"/>
                  <a:gd name="connsiteY28" fmla="*/ 152521 h 371595"/>
                  <a:gd name="connsiteX29" fmla="*/ 117043 w 368521"/>
                  <a:gd name="connsiteY29" fmla="*/ 153473 h 371595"/>
                  <a:gd name="connsiteX30" fmla="*/ 92278 w 368521"/>
                  <a:gd name="connsiteY30" fmla="*/ 142996 h 371595"/>
                  <a:gd name="connsiteX31" fmla="*/ 11315 w 368521"/>
                  <a:gd name="connsiteY31" fmla="*/ 62033 h 371595"/>
                  <a:gd name="connsiteX32" fmla="*/ 7505 w 368521"/>
                  <a:gd name="connsiteY32" fmla="*/ 11551 h 3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521" h="371595">
                    <a:moveTo>
                      <a:pt x="7505" y="11551"/>
                    </a:moveTo>
                    <a:cubicBezTo>
                      <a:pt x="14173" y="3931"/>
                      <a:pt x="23698" y="-832"/>
                      <a:pt x="33223" y="121"/>
                    </a:cubicBezTo>
                    <a:cubicBezTo>
                      <a:pt x="41795" y="121"/>
                      <a:pt x="51320" y="3931"/>
                      <a:pt x="57988" y="10598"/>
                    </a:cubicBezTo>
                    <a:lnTo>
                      <a:pt x="140855" y="93466"/>
                    </a:lnTo>
                    <a:cubicBezTo>
                      <a:pt x="149428" y="102038"/>
                      <a:pt x="152285" y="113468"/>
                      <a:pt x="150380" y="123946"/>
                    </a:cubicBezTo>
                    <a:cubicBezTo>
                      <a:pt x="149428" y="130613"/>
                      <a:pt x="151333" y="136328"/>
                      <a:pt x="156095" y="141091"/>
                    </a:cubicBezTo>
                    <a:lnTo>
                      <a:pt x="161810" y="146806"/>
                    </a:lnTo>
                    <a:cubicBezTo>
                      <a:pt x="166573" y="151568"/>
                      <a:pt x="173240" y="154426"/>
                      <a:pt x="179908" y="153473"/>
                    </a:cubicBezTo>
                    <a:cubicBezTo>
                      <a:pt x="190385" y="151568"/>
                      <a:pt x="201815" y="154426"/>
                      <a:pt x="209435" y="162998"/>
                    </a:cubicBezTo>
                    <a:cubicBezTo>
                      <a:pt x="217055" y="170618"/>
                      <a:pt x="220865" y="182048"/>
                      <a:pt x="218960" y="192526"/>
                    </a:cubicBezTo>
                    <a:cubicBezTo>
                      <a:pt x="218008" y="199193"/>
                      <a:pt x="220865" y="205861"/>
                      <a:pt x="225628" y="210623"/>
                    </a:cubicBezTo>
                    <a:lnTo>
                      <a:pt x="226580" y="211576"/>
                    </a:lnTo>
                    <a:cubicBezTo>
                      <a:pt x="231343" y="216338"/>
                      <a:pt x="238010" y="218243"/>
                      <a:pt x="244678" y="217291"/>
                    </a:cubicBezTo>
                    <a:cubicBezTo>
                      <a:pt x="246583" y="217291"/>
                      <a:pt x="248488" y="217291"/>
                      <a:pt x="250393" y="217291"/>
                    </a:cubicBezTo>
                    <a:cubicBezTo>
                      <a:pt x="258965" y="217291"/>
                      <a:pt x="268490" y="221101"/>
                      <a:pt x="275158" y="227768"/>
                    </a:cubicBezTo>
                    <a:lnTo>
                      <a:pt x="358025" y="310636"/>
                    </a:lnTo>
                    <a:cubicBezTo>
                      <a:pt x="369455" y="322066"/>
                      <a:pt x="372313" y="343021"/>
                      <a:pt x="362788" y="356356"/>
                    </a:cubicBezTo>
                    <a:cubicBezTo>
                      <a:pt x="356120" y="366833"/>
                      <a:pt x="344690" y="371596"/>
                      <a:pt x="334213" y="371596"/>
                    </a:cubicBezTo>
                    <a:cubicBezTo>
                      <a:pt x="325640" y="371596"/>
                      <a:pt x="316115" y="367786"/>
                      <a:pt x="309448" y="361118"/>
                    </a:cubicBezTo>
                    <a:lnTo>
                      <a:pt x="225628" y="277298"/>
                    </a:lnTo>
                    <a:cubicBezTo>
                      <a:pt x="217055" y="268726"/>
                      <a:pt x="214198" y="256343"/>
                      <a:pt x="216103" y="244913"/>
                    </a:cubicBezTo>
                    <a:cubicBezTo>
                      <a:pt x="218008" y="238246"/>
                      <a:pt x="215150" y="231578"/>
                      <a:pt x="210388" y="226816"/>
                    </a:cubicBezTo>
                    <a:lnTo>
                      <a:pt x="210388" y="226816"/>
                    </a:lnTo>
                    <a:cubicBezTo>
                      <a:pt x="205625" y="222053"/>
                      <a:pt x="198958" y="220148"/>
                      <a:pt x="192290" y="221101"/>
                    </a:cubicBezTo>
                    <a:cubicBezTo>
                      <a:pt x="181813" y="223006"/>
                      <a:pt x="170383" y="220148"/>
                      <a:pt x="161810" y="211576"/>
                    </a:cubicBezTo>
                    <a:cubicBezTo>
                      <a:pt x="153238" y="203003"/>
                      <a:pt x="150380" y="191573"/>
                      <a:pt x="152285" y="181096"/>
                    </a:cubicBezTo>
                    <a:cubicBezTo>
                      <a:pt x="153238" y="174428"/>
                      <a:pt x="151333" y="167761"/>
                      <a:pt x="146570" y="162998"/>
                    </a:cubicBezTo>
                    <a:lnTo>
                      <a:pt x="141808" y="158236"/>
                    </a:lnTo>
                    <a:cubicBezTo>
                      <a:pt x="137045" y="153473"/>
                      <a:pt x="130378" y="151568"/>
                      <a:pt x="124663" y="152521"/>
                    </a:cubicBezTo>
                    <a:cubicBezTo>
                      <a:pt x="121805" y="153473"/>
                      <a:pt x="118948" y="153473"/>
                      <a:pt x="117043" y="153473"/>
                    </a:cubicBezTo>
                    <a:cubicBezTo>
                      <a:pt x="108470" y="153473"/>
                      <a:pt x="98945" y="149663"/>
                      <a:pt x="92278" y="142996"/>
                    </a:cubicBezTo>
                    <a:lnTo>
                      <a:pt x="11315" y="62033"/>
                    </a:lnTo>
                    <a:cubicBezTo>
                      <a:pt x="-2020" y="46793"/>
                      <a:pt x="-3925" y="24886"/>
                      <a:pt x="7505" y="11551"/>
                    </a:cubicBezTo>
                    <a:close/>
                  </a:path>
                </a:pathLst>
              </a:custGeom>
              <a:grpFill/>
              <a:ln w="9525" cap="flat">
                <a:noFill/>
                <a:prstDash val="solid"/>
                <a:miter/>
              </a:ln>
            </p:spPr>
            <p:txBody>
              <a:bodyPr rtlCol="0" anchor="ctr"/>
              <a:lstStyle/>
              <a:p>
                <a:endParaRPr lang="en-US"/>
              </a:p>
            </p:txBody>
          </p:sp>
        </p:grpSp>
      </p:grpSp>
      <p:sp>
        <p:nvSpPr>
          <p:cNvPr id="52" name="Title 1">
            <a:extLst>
              <a:ext uri="{FF2B5EF4-FFF2-40B4-BE49-F238E27FC236}">
                <a16:creationId xmlns:a16="http://schemas.microsoft.com/office/drawing/2014/main" id="{EC4FC279-16C6-0244-9337-DCFF4EF856EB}"/>
              </a:ext>
            </a:extLst>
          </p:cNvPr>
          <p:cNvSpPr>
            <a:spLocks noGrp="1"/>
          </p:cNvSpPr>
          <p:nvPr>
            <p:ph type="ctrTitle" hasCustomPrompt="1"/>
          </p:nvPr>
        </p:nvSpPr>
        <p:spPr>
          <a:xfrm>
            <a:off x="5484502" y="3465068"/>
            <a:ext cx="5588882" cy="492443"/>
          </a:xfrm>
          <a:prstGeom prst="rect">
            <a:avLst/>
          </a:prstGeom>
        </p:spPr>
        <p:txBody>
          <a:bodyPr anchor="ctr" anchorCtr="0"/>
          <a:lstStyle>
            <a:lvl1pPr algn="l">
              <a:lnSpc>
                <a:spcPct val="100000"/>
              </a:lnSpc>
              <a:defRPr lang="en-US" sz="4500" kern="1200" dirty="0">
                <a:solidFill>
                  <a:schemeClr val="bg1"/>
                </a:solidFill>
                <a:latin typeface="+mj-lt"/>
                <a:ea typeface="+mj-ea"/>
                <a:cs typeface="+mj-cs"/>
              </a:defRPr>
            </a:lvl1pPr>
          </a:lstStyle>
          <a:p>
            <a:r>
              <a:rPr lang="en-US"/>
              <a:t>Title Of Presentation Goes Here</a:t>
            </a:r>
          </a:p>
        </p:txBody>
      </p:sp>
    </p:spTree>
    <p:extLst>
      <p:ext uri="{BB962C8B-B14F-4D97-AF65-F5344CB8AC3E}">
        <p14:creationId xmlns:p14="http://schemas.microsoft.com/office/powerpoint/2010/main" val="407789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7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sv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EC690-0AD8-B743-3E9F-4248D4766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0815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687" r:id="rId4"/>
  </p:sldLayoutIdLst>
  <p:hf sldNum="0" hdr="0" dt="0"/>
  <p:txStyles>
    <p:title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500"/>
        </a:lnSpc>
        <a:spcBef>
          <a:spcPts val="1000"/>
        </a:spcBef>
        <a:buSzPct val="110000"/>
        <a:buFontTx/>
        <a:buBlip>
          <a:blip r:embed="rId6">
            <a:extLst>
              <a:ext uri="{96DAC541-7B7A-43D3-8B79-37D633B846F1}">
                <asvg:svgBlip xmlns:asvg="http://schemas.microsoft.com/office/drawing/2016/SVG/main" r:embed="rId7"/>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 userDrawn="1">
          <p15:clr>
            <a:srgbClr val="F26B43"/>
          </p15:clr>
        </p15:guide>
        <p15:guide id="2" pos="7458" userDrawn="1">
          <p15:clr>
            <a:srgbClr val="F26B43"/>
          </p15:clr>
        </p15:guide>
        <p15:guide id="3" orient="horz" pos="3864" userDrawn="1">
          <p15:clr>
            <a:srgbClr val="F26B43"/>
          </p15:clr>
        </p15:guide>
        <p15:guide id="4" pos="222" userDrawn="1">
          <p15:clr>
            <a:srgbClr val="F26B43"/>
          </p15:clr>
        </p15:guide>
        <p15:guide id="5" orient="horz" pos="7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EC690-0AD8-B743-3E9F-4248D4766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1459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500"/>
        </a:lnSpc>
        <a:spcBef>
          <a:spcPts val="1000"/>
        </a:spcBef>
        <a:buSzPct val="110000"/>
        <a:buFontTx/>
        <a:buBlip>
          <a:blip r:embed="rId6">
            <a:extLst>
              <a:ext uri="{96DAC541-7B7A-43D3-8B79-37D633B846F1}">
                <asvg:svgBlip xmlns:asvg="http://schemas.microsoft.com/office/drawing/2016/SVG/main" r:embed="rId7"/>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
          <p15:clr>
            <a:srgbClr val="F26B43"/>
          </p15:clr>
        </p15:guide>
        <p15:guide id="2" pos="7458">
          <p15:clr>
            <a:srgbClr val="F26B43"/>
          </p15:clr>
        </p15:guide>
        <p15:guide id="3" orient="horz" pos="3864">
          <p15:clr>
            <a:srgbClr val="F26B43"/>
          </p15:clr>
        </p15:guide>
        <p15:guide id="4" pos="222">
          <p15:clr>
            <a:srgbClr val="F26B43"/>
          </p15:clr>
        </p15:guide>
        <p15:guide id="5" orient="horz" pos="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www.sedi.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1.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id="{6867C367-0F20-7776-DA38-ADE21254D90A}"/>
              </a:ext>
            </a:extLst>
          </p:cNvPr>
          <p:cNvSpPr/>
          <p:nvPr/>
        </p:nvSpPr>
        <p:spPr>
          <a:xfrm>
            <a:off x="53447" y="9936"/>
            <a:ext cx="6791959" cy="6858000"/>
          </a:xfrm>
          <a:custGeom>
            <a:avLst/>
            <a:gdLst/>
            <a:ahLst/>
            <a:cxnLst/>
            <a:rect l="l" t="t" r="r" b="b"/>
            <a:pathLst>
              <a:path w="6791959" h="6858000">
                <a:moveTo>
                  <a:pt x="4782972" y="0"/>
                </a:moveTo>
                <a:lnTo>
                  <a:pt x="0" y="0"/>
                </a:lnTo>
                <a:lnTo>
                  <a:pt x="0" y="6858000"/>
                </a:lnTo>
                <a:lnTo>
                  <a:pt x="4772926" y="6858000"/>
                </a:lnTo>
                <a:lnTo>
                  <a:pt x="6757885" y="3557066"/>
                </a:lnTo>
                <a:lnTo>
                  <a:pt x="6776535" y="3516423"/>
                </a:lnTo>
                <a:lnTo>
                  <a:pt x="6787729" y="3470640"/>
                </a:lnTo>
                <a:lnTo>
                  <a:pt x="6791467" y="3422286"/>
                </a:lnTo>
                <a:lnTo>
                  <a:pt x="6787748" y="3373931"/>
                </a:lnTo>
                <a:lnTo>
                  <a:pt x="6776571" y="3328145"/>
                </a:lnTo>
                <a:lnTo>
                  <a:pt x="6757936" y="3287496"/>
                </a:lnTo>
                <a:lnTo>
                  <a:pt x="4782972" y="0"/>
                </a:lnTo>
                <a:close/>
              </a:path>
            </a:pathLst>
          </a:custGeom>
          <a:solidFill>
            <a:srgbClr val="E5EBED"/>
          </a:solidFill>
        </p:spPr>
        <p:txBody>
          <a:bodyPr wrap="square" lIns="0" tIns="0" rIns="0" bIns="0" rtlCol="0"/>
          <a:lstStyle/>
          <a:p>
            <a:endParaRPr/>
          </a:p>
        </p:txBody>
      </p:sp>
      <p:pic>
        <p:nvPicPr>
          <p:cNvPr id="40" name="Picture 39" descr="A collage of people working in a construction site&#10;&#10;AI-generated content may be incorrect.">
            <a:extLst>
              <a:ext uri="{FF2B5EF4-FFF2-40B4-BE49-F238E27FC236}">
                <a16:creationId xmlns:a16="http://schemas.microsoft.com/office/drawing/2014/main" id="{37B4DACC-BA41-DBDD-F3D3-1D8281544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73" y="1075217"/>
            <a:ext cx="8053057" cy="4731171"/>
          </a:xfrm>
          <a:prstGeom prst="rect">
            <a:avLst/>
          </a:prstGeom>
        </p:spPr>
      </p:pic>
      <p:sp>
        <p:nvSpPr>
          <p:cNvPr id="3" name="object 2">
            <a:extLst>
              <a:ext uri="{FF2B5EF4-FFF2-40B4-BE49-F238E27FC236}">
                <a16:creationId xmlns:a16="http://schemas.microsoft.com/office/drawing/2014/main" id="{56DB3EA4-DFE9-6530-87EB-DFB1E33F38F0}"/>
              </a:ext>
            </a:extLst>
          </p:cNvPr>
          <p:cNvSpPr txBox="1">
            <a:spLocks/>
          </p:cNvSpPr>
          <p:nvPr/>
        </p:nvSpPr>
        <p:spPr>
          <a:xfrm>
            <a:off x="8315180" y="2524345"/>
            <a:ext cx="2576195" cy="1537472"/>
          </a:xfrm>
          <a:prstGeom prst="rect">
            <a:avLst/>
          </a:prstGeom>
        </p:spPr>
        <p:txBody>
          <a:bodyPr vert="horz" wrap="square" lIns="0" tIns="15240" rIns="0" bIns="0" rtlCol="0">
            <a:spAutoFit/>
          </a:bodyPr>
          <a:lst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a:lstStyle>
          <a:p>
            <a:pPr marL="12700">
              <a:spcBef>
                <a:spcPts val="120"/>
              </a:spcBef>
            </a:pPr>
            <a:r>
              <a:rPr lang="en-CA" spc="-10">
                <a:solidFill>
                  <a:srgbClr val="AB4E22"/>
                </a:solidFill>
              </a:rPr>
              <a:t>BUILD.</a:t>
            </a:r>
          </a:p>
          <a:p>
            <a:pPr marL="12700" marR="5080">
              <a:lnSpc>
                <a:spcPts val="4300"/>
              </a:lnSpc>
              <a:spcBef>
                <a:spcPts val="110"/>
              </a:spcBef>
            </a:pPr>
            <a:r>
              <a:rPr lang="en-CA" spc="-10"/>
              <a:t>OPERATE. </a:t>
            </a:r>
            <a:r>
              <a:rPr lang="en-CA" spc="-10">
                <a:solidFill>
                  <a:srgbClr val="AB4E22"/>
                </a:solidFill>
              </a:rPr>
              <a:t>EXPAND.</a:t>
            </a:r>
          </a:p>
        </p:txBody>
      </p:sp>
      <p:grpSp>
        <p:nvGrpSpPr>
          <p:cNvPr id="35" name="Group 34">
            <a:extLst>
              <a:ext uri="{FF2B5EF4-FFF2-40B4-BE49-F238E27FC236}">
                <a16:creationId xmlns:a16="http://schemas.microsoft.com/office/drawing/2014/main" id="{1772AD52-D0B3-1CCA-D94D-C39931F3B6F3}"/>
              </a:ext>
            </a:extLst>
          </p:cNvPr>
          <p:cNvGrpSpPr/>
          <p:nvPr/>
        </p:nvGrpSpPr>
        <p:grpSpPr>
          <a:xfrm>
            <a:off x="8328111" y="722640"/>
            <a:ext cx="2876591" cy="719455"/>
            <a:chOff x="8328111" y="722640"/>
            <a:chExt cx="2876591" cy="719455"/>
          </a:xfrm>
        </p:grpSpPr>
        <p:sp>
          <p:nvSpPr>
            <p:cNvPr id="4" name="object 3">
              <a:extLst>
                <a:ext uri="{FF2B5EF4-FFF2-40B4-BE49-F238E27FC236}">
                  <a16:creationId xmlns:a16="http://schemas.microsoft.com/office/drawing/2014/main" id="{4D44BAB4-58F2-8147-446A-49F586E90127}"/>
                </a:ext>
              </a:extLst>
            </p:cNvPr>
            <p:cNvSpPr/>
            <p:nvPr/>
          </p:nvSpPr>
          <p:spPr>
            <a:xfrm>
              <a:off x="9183472" y="931207"/>
              <a:ext cx="311150" cy="303530"/>
            </a:xfrm>
            <a:custGeom>
              <a:avLst/>
              <a:gdLst/>
              <a:ahLst/>
              <a:cxnLst/>
              <a:rect l="l" t="t" r="r" b="b"/>
              <a:pathLst>
                <a:path w="311150" h="303530">
                  <a:moveTo>
                    <a:pt x="156235" y="0"/>
                  </a:moveTo>
                  <a:lnTo>
                    <a:pt x="106229" y="7311"/>
                  </a:lnTo>
                  <a:lnTo>
                    <a:pt x="63263" y="27992"/>
                  </a:lnTo>
                  <a:lnTo>
                    <a:pt x="29676" y="60163"/>
                  </a:lnTo>
                  <a:lnTo>
                    <a:pt x="7809" y="101946"/>
                  </a:lnTo>
                  <a:lnTo>
                    <a:pt x="0" y="151460"/>
                  </a:lnTo>
                  <a:lnTo>
                    <a:pt x="7809" y="200967"/>
                  </a:lnTo>
                  <a:lnTo>
                    <a:pt x="29676" y="242746"/>
                  </a:lnTo>
                  <a:lnTo>
                    <a:pt x="63263" y="274916"/>
                  </a:lnTo>
                  <a:lnTo>
                    <a:pt x="106229" y="295596"/>
                  </a:lnTo>
                  <a:lnTo>
                    <a:pt x="156235" y="302907"/>
                  </a:lnTo>
                  <a:lnTo>
                    <a:pt x="205912" y="295596"/>
                  </a:lnTo>
                  <a:lnTo>
                    <a:pt x="248503" y="274916"/>
                  </a:lnTo>
                  <a:lnTo>
                    <a:pt x="267460" y="256565"/>
                  </a:lnTo>
                  <a:lnTo>
                    <a:pt x="156235" y="256565"/>
                  </a:lnTo>
                  <a:lnTo>
                    <a:pt x="117193" y="248875"/>
                  </a:lnTo>
                  <a:lnTo>
                    <a:pt x="87195" y="227301"/>
                  </a:lnTo>
                  <a:lnTo>
                    <a:pt x="67945" y="194082"/>
                  </a:lnTo>
                  <a:lnTo>
                    <a:pt x="61150" y="151460"/>
                  </a:lnTo>
                  <a:lnTo>
                    <a:pt x="67945" y="108830"/>
                  </a:lnTo>
                  <a:lnTo>
                    <a:pt x="87195" y="75607"/>
                  </a:lnTo>
                  <a:lnTo>
                    <a:pt x="117193" y="54031"/>
                  </a:lnTo>
                  <a:lnTo>
                    <a:pt x="156235" y="46342"/>
                  </a:lnTo>
                  <a:lnTo>
                    <a:pt x="267459" y="46342"/>
                  </a:lnTo>
                  <a:lnTo>
                    <a:pt x="248503" y="27992"/>
                  </a:lnTo>
                  <a:lnTo>
                    <a:pt x="205912" y="7311"/>
                  </a:lnTo>
                  <a:lnTo>
                    <a:pt x="156235" y="0"/>
                  </a:lnTo>
                  <a:close/>
                </a:path>
                <a:path w="311150" h="303530">
                  <a:moveTo>
                    <a:pt x="267459" y="46342"/>
                  </a:moveTo>
                  <a:lnTo>
                    <a:pt x="156235" y="46342"/>
                  </a:lnTo>
                  <a:lnTo>
                    <a:pt x="194656" y="54031"/>
                  </a:lnTo>
                  <a:lnTo>
                    <a:pt x="224205" y="75607"/>
                  </a:lnTo>
                  <a:lnTo>
                    <a:pt x="243181" y="108830"/>
                  </a:lnTo>
                  <a:lnTo>
                    <a:pt x="249885" y="151460"/>
                  </a:lnTo>
                  <a:lnTo>
                    <a:pt x="243181" y="194082"/>
                  </a:lnTo>
                  <a:lnTo>
                    <a:pt x="224205" y="227301"/>
                  </a:lnTo>
                  <a:lnTo>
                    <a:pt x="194656" y="248875"/>
                  </a:lnTo>
                  <a:lnTo>
                    <a:pt x="156235" y="256565"/>
                  </a:lnTo>
                  <a:lnTo>
                    <a:pt x="267460" y="256565"/>
                  </a:lnTo>
                  <a:lnTo>
                    <a:pt x="281736" y="242746"/>
                  </a:lnTo>
                  <a:lnTo>
                    <a:pt x="303342" y="200967"/>
                  </a:lnTo>
                  <a:lnTo>
                    <a:pt x="311048" y="151460"/>
                  </a:lnTo>
                  <a:lnTo>
                    <a:pt x="303342" y="101946"/>
                  </a:lnTo>
                  <a:lnTo>
                    <a:pt x="281736" y="60163"/>
                  </a:lnTo>
                  <a:lnTo>
                    <a:pt x="267459" y="46342"/>
                  </a:lnTo>
                  <a:close/>
                </a:path>
              </a:pathLst>
            </a:custGeom>
            <a:solidFill>
              <a:srgbClr val="003D50"/>
            </a:solidFill>
          </p:spPr>
          <p:txBody>
            <a:bodyPr wrap="square" lIns="0" tIns="0" rIns="0" bIns="0" rtlCol="0"/>
            <a:lstStyle/>
            <a:p>
              <a:endParaRPr/>
            </a:p>
          </p:txBody>
        </p:sp>
        <p:sp>
          <p:nvSpPr>
            <p:cNvPr id="5" name="object 4">
              <a:extLst>
                <a:ext uri="{FF2B5EF4-FFF2-40B4-BE49-F238E27FC236}">
                  <a16:creationId xmlns:a16="http://schemas.microsoft.com/office/drawing/2014/main" id="{1AFC9985-5738-B03E-0E8E-A7B067B39ACE}"/>
                </a:ext>
              </a:extLst>
            </p:cNvPr>
            <p:cNvSpPr/>
            <p:nvPr/>
          </p:nvSpPr>
          <p:spPr>
            <a:xfrm>
              <a:off x="9555613" y="939316"/>
              <a:ext cx="237490" cy="287020"/>
            </a:xfrm>
            <a:custGeom>
              <a:avLst/>
              <a:gdLst/>
              <a:ahLst/>
              <a:cxnLst/>
              <a:rect l="l" t="t" r="r" b="b"/>
              <a:pathLst>
                <a:path w="237490" h="287019">
                  <a:moveTo>
                    <a:pt x="112750" y="0"/>
                  </a:moveTo>
                  <a:lnTo>
                    <a:pt x="0" y="0"/>
                  </a:lnTo>
                  <a:lnTo>
                    <a:pt x="0" y="286677"/>
                  </a:lnTo>
                  <a:lnTo>
                    <a:pt x="58293" y="286677"/>
                  </a:lnTo>
                  <a:lnTo>
                    <a:pt x="58293" y="172491"/>
                  </a:lnTo>
                  <a:lnTo>
                    <a:pt x="156799" y="172491"/>
                  </a:lnTo>
                  <a:lnTo>
                    <a:pt x="152412" y="166281"/>
                  </a:lnTo>
                  <a:lnTo>
                    <a:pt x="176886" y="154818"/>
                  </a:lnTo>
                  <a:lnTo>
                    <a:pt x="194868" y="136952"/>
                  </a:lnTo>
                  <a:lnTo>
                    <a:pt x="197530" y="131394"/>
                  </a:lnTo>
                  <a:lnTo>
                    <a:pt x="58293" y="131394"/>
                  </a:lnTo>
                  <a:lnTo>
                    <a:pt x="58293" y="41567"/>
                  </a:lnTo>
                  <a:lnTo>
                    <a:pt x="196626" y="41567"/>
                  </a:lnTo>
                  <a:lnTo>
                    <a:pt x="186691" y="25865"/>
                  </a:lnTo>
                  <a:lnTo>
                    <a:pt x="156532" y="6996"/>
                  </a:lnTo>
                  <a:lnTo>
                    <a:pt x="112750" y="0"/>
                  </a:lnTo>
                  <a:close/>
                </a:path>
                <a:path w="237490" h="287019">
                  <a:moveTo>
                    <a:pt x="156799" y="172491"/>
                  </a:moveTo>
                  <a:lnTo>
                    <a:pt x="94119" y="172491"/>
                  </a:lnTo>
                  <a:lnTo>
                    <a:pt x="173431" y="286677"/>
                  </a:lnTo>
                  <a:lnTo>
                    <a:pt x="237451" y="286677"/>
                  </a:lnTo>
                  <a:lnTo>
                    <a:pt x="156799" y="172491"/>
                  </a:lnTo>
                  <a:close/>
                </a:path>
                <a:path w="237490" h="287019">
                  <a:moveTo>
                    <a:pt x="196626" y="41567"/>
                  </a:moveTo>
                  <a:lnTo>
                    <a:pt x="103187" y="41567"/>
                  </a:lnTo>
                  <a:lnTo>
                    <a:pt x="126202" y="45032"/>
                  </a:lnTo>
                  <a:lnTo>
                    <a:pt x="141420" y="54590"/>
                  </a:lnTo>
                  <a:lnTo>
                    <a:pt x="149829" y="68988"/>
                  </a:lnTo>
                  <a:lnTo>
                    <a:pt x="152343" y="86486"/>
                  </a:lnTo>
                  <a:lnTo>
                    <a:pt x="152412" y="86969"/>
                  </a:lnTo>
                  <a:lnTo>
                    <a:pt x="149829" y="104594"/>
                  </a:lnTo>
                  <a:lnTo>
                    <a:pt x="141420" y="118678"/>
                  </a:lnTo>
                  <a:lnTo>
                    <a:pt x="126202" y="128014"/>
                  </a:lnTo>
                  <a:lnTo>
                    <a:pt x="103187" y="131394"/>
                  </a:lnTo>
                  <a:lnTo>
                    <a:pt x="197530" y="131394"/>
                  </a:lnTo>
                  <a:lnTo>
                    <a:pt x="205955" y="113801"/>
                  </a:lnTo>
                  <a:lnTo>
                    <a:pt x="209673" y="86969"/>
                  </a:lnTo>
                  <a:lnTo>
                    <a:pt x="209740" y="86486"/>
                  </a:lnTo>
                  <a:lnTo>
                    <a:pt x="204128" y="53422"/>
                  </a:lnTo>
                  <a:lnTo>
                    <a:pt x="196626" y="41567"/>
                  </a:lnTo>
                  <a:close/>
                </a:path>
              </a:pathLst>
            </a:custGeom>
            <a:solidFill>
              <a:srgbClr val="003D50"/>
            </a:solidFill>
          </p:spPr>
          <p:txBody>
            <a:bodyPr wrap="square" lIns="0" tIns="0" rIns="0" bIns="0" rtlCol="0"/>
            <a:lstStyle/>
            <a:p>
              <a:endParaRPr/>
            </a:p>
          </p:txBody>
        </p:sp>
        <p:sp>
          <p:nvSpPr>
            <p:cNvPr id="6" name="object 5">
              <a:extLst>
                <a:ext uri="{FF2B5EF4-FFF2-40B4-BE49-F238E27FC236}">
                  <a16:creationId xmlns:a16="http://schemas.microsoft.com/office/drawing/2014/main" id="{4DB39E07-FCB3-8874-47F7-F0E1FB499EEF}"/>
                </a:ext>
              </a:extLst>
            </p:cNvPr>
            <p:cNvSpPr/>
            <p:nvPr/>
          </p:nvSpPr>
          <p:spPr>
            <a:xfrm>
              <a:off x="9844138" y="938974"/>
              <a:ext cx="187325" cy="287020"/>
            </a:xfrm>
            <a:custGeom>
              <a:avLst/>
              <a:gdLst/>
              <a:ahLst/>
              <a:cxnLst/>
              <a:rect l="l" t="t" r="r" b="b"/>
              <a:pathLst>
                <a:path w="187325" h="287019">
                  <a:moveTo>
                    <a:pt x="186804" y="0"/>
                  </a:moveTo>
                  <a:lnTo>
                    <a:pt x="0" y="0"/>
                  </a:lnTo>
                  <a:lnTo>
                    <a:pt x="0" y="45720"/>
                  </a:lnTo>
                  <a:lnTo>
                    <a:pt x="0" y="113030"/>
                  </a:lnTo>
                  <a:lnTo>
                    <a:pt x="0" y="158750"/>
                  </a:lnTo>
                  <a:lnTo>
                    <a:pt x="0" y="241300"/>
                  </a:lnTo>
                  <a:lnTo>
                    <a:pt x="0" y="287020"/>
                  </a:lnTo>
                  <a:lnTo>
                    <a:pt x="186804" y="287020"/>
                  </a:lnTo>
                  <a:lnTo>
                    <a:pt x="186804" y="241300"/>
                  </a:lnTo>
                  <a:lnTo>
                    <a:pt x="58293" y="241300"/>
                  </a:lnTo>
                  <a:lnTo>
                    <a:pt x="58293" y="158750"/>
                  </a:lnTo>
                  <a:lnTo>
                    <a:pt x="162915" y="158750"/>
                  </a:lnTo>
                  <a:lnTo>
                    <a:pt x="162915" y="113030"/>
                  </a:lnTo>
                  <a:lnTo>
                    <a:pt x="58293" y="113030"/>
                  </a:lnTo>
                  <a:lnTo>
                    <a:pt x="58293" y="45720"/>
                  </a:lnTo>
                  <a:lnTo>
                    <a:pt x="186804" y="45720"/>
                  </a:lnTo>
                  <a:lnTo>
                    <a:pt x="186804" y="0"/>
                  </a:lnTo>
                  <a:close/>
                </a:path>
              </a:pathLst>
            </a:custGeom>
            <a:solidFill>
              <a:srgbClr val="003D50"/>
            </a:solidFill>
          </p:spPr>
          <p:txBody>
            <a:bodyPr wrap="square" lIns="0" tIns="0" rIns="0" bIns="0" rtlCol="0"/>
            <a:lstStyle/>
            <a:p>
              <a:endParaRPr/>
            </a:p>
          </p:txBody>
        </p:sp>
        <p:sp>
          <p:nvSpPr>
            <p:cNvPr id="7" name="object 6">
              <a:extLst>
                <a:ext uri="{FF2B5EF4-FFF2-40B4-BE49-F238E27FC236}">
                  <a16:creationId xmlns:a16="http://schemas.microsoft.com/office/drawing/2014/main" id="{6A311A42-C55B-8BF4-B52A-1728A3659101}"/>
                </a:ext>
              </a:extLst>
            </p:cNvPr>
            <p:cNvSpPr/>
            <p:nvPr/>
          </p:nvSpPr>
          <p:spPr>
            <a:xfrm>
              <a:off x="10082504" y="931214"/>
              <a:ext cx="556260" cy="303530"/>
            </a:xfrm>
            <a:custGeom>
              <a:avLst/>
              <a:gdLst/>
              <a:ahLst/>
              <a:cxnLst/>
              <a:rect l="l" t="t" r="r" b="b"/>
              <a:pathLst>
                <a:path w="556259" h="303530">
                  <a:moveTo>
                    <a:pt x="213093" y="8115"/>
                  </a:moveTo>
                  <a:lnTo>
                    <a:pt x="1917" y="8115"/>
                  </a:lnTo>
                  <a:lnTo>
                    <a:pt x="1917" y="53505"/>
                  </a:lnTo>
                  <a:lnTo>
                    <a:pt x="139509" y="53505"/>
                  </a:lnTo>
                  <a:lnTo>
                    <a:pt x="0" y="266598"/>
                  </a:lnTo>
                  <a:lnTo>
                    <a:pt x="0" y="294792"/>
                  </a:lnTo>
                  <a:lnTo>
                    <a:pt x="212140" y="294792"/>
                  </a:lnTo>
                  <a:lnTo>
                    <a:pt x="212140" y="249402"/>
                  </a:lnTo>
                  <a:lnTo>
                    <a:pt x="73583" y="249402"/>
                  </a:lnTo>
                  <a:lnTo>
                    <a:pt x="213093" y="36309"/>
                  </a:lnTo>
                  <a:lnTo>
                    <a:pt x="213093" y="8115"/>
                  </a:lnTo>
                  <a:close/>
                </a:path>
                <a:path w="556259" h="303530">
                  <a:moveTo>
                    <a:pt x="556107" y="151460"/>
                  </a:moveTo>
                  <a:lnTo>
                    <a:pt x="548398" y="101942"/>
                  </a:lnTo>
                  <a:lnTo>
                    <a:pt x="526796" y="60159"/>
                  </a:lnTo>
                  <a:lnTo>
                    <a:pt x="512521" y="46342"/>
                  </a:lnTo>
                  <a:lnTo>
                    <a:pt x="494944" y="29337"/>
                  </a:lnTo>
                  <a:lnTo>
                    <a:pt x="494944" y="151460"/>
                  </a:lnTo>
                  <a:lnTo>
                    <a:pt x="488238" y="194081"/>
                  </a:lnTo>
                  <a:lnTo>
                    <a:pt x="469252" y="227304"/>
                  </a:lnTo>
                  <a:lnTo>
                    <a:pt x="439712" y="248869"/>
                  </a:lnTo>
                  <a:lnTo>
                    <a:pt x="401294" y="256565"/>
                  </a:lnTo>
                  <a:lnTo>
                    <a:pt x="362254" y="248869"/>
                  </a:lnTo>
                  <a:lnTo>
                    <a:pt x="332257" y="227304"/>
                  </a:lnTo>
                  <a:lnTo>
                    <a:pt x="313016" y="194081"/>
                  </a:lnTo>
                  <a:lnTo>
                    <a:pt x="306222" y="151460"/>
                  </a:lnTo>
                  <a:lnTo>
                    <a:pt x="313016" y="108826"/>
                  </a:lnTo>
                  <a:lnTo>
                    <a:pt x="332257" y="75603"/>
                  </a:lnTo>
                  <a:lnTo>
                    <a:pt x="362254" y="54025"/>
                  </a:lnTo>
                  <a:lnTo>
                    <a:pt x="401294" y="46342"/>
                  </a:lnTo>
                  <a:lnTo>
                    <a:pt x="439712" y="54025"/>
                  </a:lnTo>
                  <a:lnTo>
                    <a:pt x="469252" y="75603"/>
                  </a:lnTo>
                  <a:lnTo>
                    <a:pt x="488238" y="108826"/>
                  </a:lnTo>
                  <a:lnTo>
                    <a:pt x="494944" y="151460"/>
                  </a:lnTo>
                  <a:lnTo>
                    <a:pt x="494944" y="29337"/>
                  </a:lnTo>
                  <a:lnTo>
                    <a:pt x="493560" y="27990"/>
                  </a:lnTo>
                  <a:lnTo>
                    <a:pt x="450964" y="7315"/>
                  </a:lnTo>
                  <a:lnTo>
                    <a:pt x="401294" y="0"/>
                  </a:lnTo>
                  <a:lnTo>
                    <a:pt x="351282" y="7315"/>
                  </a:lnTo>
                  <a:lnTo>
                    <a:pt x="308330" y="27990"/>
                  </a:lnTo>
                  <a:lnTo>
                    <a:pt x="274739" y="60159"/>
                  </a:lnTo>
                  <a:lnTo>
                    <a:pt x="252882" y="101942"/>
                  </a:lnTo>
                  <a:lnTo>
                    <a:pt x="245071" y="151460"/>
                  </a:lnTo>
                  <a:lnTo>
                    <a:pt x="252882" y="200964"/>
                  </a:lnTo>
                  <a:lnTo>
                    <a:pt x="274739" y="242747"/>
                  </a:lnTo>
                  <a:lnTo>
                    <a:pt x="308330" y="274916"/>
                  </a:lnTo>
                  <a:lnTo>
                    <a:pt x="351282" y="295592"/>
                  </a:lnTo>
                  <a:lnTo>
                    <a:pt x="401294" y="302907"/>
                  </a:lnTo>
                  <a:lnTo>
                    <a:pt x="450964" y="295592"/>
                  </a:lnTo>
                  <a:lnTo>
                    <a:pt x="493560" y="274916"/>
                  </a:lnTo>
                  <a:lnTo>
                    <a:pt x="512521" y="256565"/>
                  </a:lnTo>
                  <a:lnTo>
                    <a:pt x="526796" y="242747"/>
                  </a:lnTo>
                  <a:lnTo>
                    <a:pt x="548398" y="200964"/>
                  </a:lnTo>
                  <a:lnTo>
                    <a:pt x="556107" y="151460"/>
                  </a:lnTo>
                  <a:close/>
                </a:path>
              </a:pathLst>
            </a:custGeom>
            <a:solidFill>
              <a:srgbClr val="003D50"/>
            </a:solidFill>
          </p:spPr>
          <p:txBody>
            <a:bodyPr wrap="square" lIns="0" tIns="0" rIns="0" bIns="0" rtlCol="0"/>
            <a:lstStyle/>
            <a:p>
              <a:endParaRPr/>
            </a:p>
          </p:txBody>
        </p:sp>
        <p:sp>
          <p:nvSpPr>
            <p:cNvPr id="8" name="object 7">
              <a:extLst>
                <a:ext uri="{FF2B5EF4-FFF2-40B4-BE49-F238E27FC236}">
                  <a16:creationId xmlns:a16="http://schemas.microsoft.com/office/drawing/2014/main" id="{15CF51CF-1192-FD60-477A-A7031DAC891C}"/>
                </a:ext>
              </a:extLst>
            </p:cNvPr>
            <p:cNvSpPr/>
            <p:nvPr/>
          </p:nvSpPr>
          <p:spPr>
            <a:xfrm>
              <a:off x="10699712" y="939316"/>
              <a:ext cx="243204" cy="287020"/>
            </a:xfrm>
            <a:custGeom>
              <a:avLst/>
              <a:gdLst/>
              <a:ahLst/>
              <a:cxnLst/>
              <a:rect l="l" t="t" r="r" b="b"/>
              <a:pathLst>
                <a:path w="243204" h="287019">
                  <a:moveTo>
                    <a:pt x="242697" y="0"/>
                  </a:moveTo>
                  <a:lnTo>
                    <a:pt x="190627" y="0"/>
                  </a:lnTo>
                  <a:lnTo>
                    <a:pt x="190627" y="189204"/>
                  </a:lnTo>
                  <a:lnTo>
                    <a:pt x="40601" y="0"/>
                  </a:lnTo>
                  <a:lnTo>
                    <a:pt x="0" y="0"/>
                  </a:lnTo>
                  <a:lnTo>
                    <a:pt x="0" y="286677"/>
                  </a:lnTo>
                  <a:lnTo>
                    <a:pt x="52070" y="286677"/>
                  </a:lnTo>
                  <a:lnTo>
                    <a:pt x="52070" y="97472"/>
                  </a:lnTo>
                  <a:lnTo>
                    <a:pt x="202095" y="286677"/>
                  </a:lnTo>
                  <a:lnTo>
                    <a:pt x="242697" y="286677"/>
                  </a:lnTo>
                  <a:lnTo>
                    <a:pt x="242697" y="0"/>
                  </a:lnTo>
                  <a:close/>
                </a:path>
              </a:pathLst>
            </a:custGeom>
            <a:solidFill>
              <a:srgbClr val="003D50"/>
            </a:solidFill>
          </p:spPr>
          <p:txBody>
            <a:bodyPr wrap="square" lIns="0" tIns="0" rIns="0" bIns="0" rtlCol="0"/>
            <a:lstStyle/>
            <a:p>
              <a:endParaRPr/>
            </a:p>
          </p:txBody>
        </p:sp>
        <p:sp>
          <p:nvSpPr>
            <p:cNvPr id="9" name="object 8">
              <a:extLst>
                <a:ext uri="{FF2B5EF4-FFF2-40B4-BE49-F238E27FC236}">
                  <a16:creationId xmlns:a16="http://schemas.microsoft.com/office/drawing/2014/main" id="{DBFCB613-D0B4-2387-F4A8-0FCABB0CE135}"/>
                </a:ext>
              </a:extLst>
            </p:cNvPr>
            <p:cNvSpPr/>
            <p:nvPr/>
          </p:nvSpPr>
          <p:spPr>
            <a:xfrm>
              <a:off x="11017377" y="938974"/>
              <a:ext cx="187325" cy="287020"/>
            </a:xfrm>
            <a:custGeom>
              <a:avLst/>
              <a:gdLst/>
              <a:ahLst/>
              <a:cxnLst/>
              <a:rect l="l" t="t" r="r" b="b"/>
              <a:pathLst>
                <a:path w="187325" h="287019">
                  <a:moveTo>
                    <a:pt x="186804" y="0"/>
                  </a:moveTo>
                  <a:lnTo>
                    <a:pt x="0" y="0"/>
                  </a:lnTo>
                  <a:lnTo>
                    <a:pt x="0" y="45720"/>
                  </a:lnTo>
                  <a:lnTo>
                    <a:pt x="0" y="113030"/>
                  </a:lnTo>
                  <a:lnTo>
                    <a:pt x="0" y="158750"/>
                  </a:lnTo>
                  <a:lnTo>
                    <a:pt x="0" y="241300"/>
                  </a:lnTo>
                  <a:lnTo>
                    <a:pt x="0" y="287020"/>
                  </a:lnTo>
                  <a:lnTo>
                    <a:pt x="186804" y="287020"/>
                  </a:lnTo>
                  <a:lnTo>
                    <a:pt x="186804" y="241300"/>
                  </a:lnTo>
                  <a:lnTo>
                    <a:pt x="58293" y="241300"/>
                  </a:lnTo>
                  <a:lnTo>
                    <a:pt x="58293" y="158750"/>
                  </a:lnTo>
                  <a:lnTo>
                    <a:pt x="162915" y="158750"/>
                  </a:lnTo>
                  <a:lnTo>
                    <a:pt x="162915" y="113030"/>
                  </a:lnTo>
                  <a:lnTo>
                    <a:pt x="58293" y="113030"/>
                  </a:lnTo>
                  <a:lnTo>
                    <a:pt x="58293" y="45720"/>
                  </a:lnTo>
                  <a:lnTo>
                    <a:pt x="186804" y="45720"/>
                  </a:lnTo>
                  <a:lnTo>
                    <a:pt x="186804" y="0"/>
                  </a:lnTo>
                  <a:close/>
                </a:path>
              </a:pathLst>
            </a:custGeom>
            <a:solidFill>
              <a:srgbClr val="003D50"/>
            </a:solidFill>
          </p:spPr>
          <p:txBody>
            <a:bodyPr wrap="square" lIns="0" tIns="0" rIns="0" bIns="0" rtlCol="0"/>
            <a:lstStyle/>
            <a:p>
              <a:endParaRPr/>
            </a:p>
          </p:txBody>
        </p:sp>
        <p:grpSp>
          <p:nvGrpSpPr>
            <p:cNvPr id="10" name="object 9">
              <a:extLst>
                <a:ext uri="{FF2B5EF4-FFF2-40B4-BE49-F238E27FC236}">
                  <a16:creationId xmlns:a16="http://schemas.microsoft.com/office/drawing/2014/main" id="{FFC61752-1186-27CD-074F-9D07DBD65863}"/>
                </a:ext>
              </a:extLst>
            </p:cNvPr>
            <p:cNvGrpSpPr/>
            <p:nvPr/>
          </p:nvGrpSpPr>
          <p:grpSpPr>
            <a:xfrm>
              <a:off x="8328111" y="722640"/>
              <a:ext cx="719455" cy="719455"/>
              <a:chOff x="8328111" y="722640"/>
              <a:chExt cx="719455" cy="719455"/>
            </a:xfrm>
          </p:grpSpPr>
          <p:sp>
            <p:nvSpPr>
              <p:cNvPr id="11" name="object 10">
                <a:extLst>
                  <a:ext uri="{FF2B5EF4-FFF2-40B4-BE49-F238E27FC236}">
                    <a16:creationId xmlns:a16="http://schemas.microsoft.com/office/drawing/2014/main" id="{51D6B39A-17CE-46E2-04F5-C9D784D7F73E}"/>
                  </a:ext>
                </a:extLst>
              </p:cNvPr>
              <p:cNvSpPr/>
              <p:nvPr/>
            </p:nvSpPr>
            <p:spPr>
              <a:xfrm>
                <a:off x="8328111" y="1043814"/>
                <a:ext cx="396240" cy="398145"/>
              </a:xfrm>
              <a:custGeom>
                <a:avLst/>
                <a:gdLst/>
                <a:ahLst/>
                <a:cxnLst/>
                <a:rect l="l" t="t" r="r" b="b"/>
                <a:pathLst>
                  <a:path w="396240" h="398144">
                    <a:moveTo>
                      <a:pt x="36641" y="0"/>
                    </a:moveTo>
                    <a:lnTo>
                      <a:pt x="26707" y="1161"/>
                    </a:lnTo>
                    <a:lnTo>
                      <a:pt x="17429" y="5099"/>
                    </a:lnTo>
                    <a:lnTo>
                      <a:pt x="5252" y="17057"/>
                    </a:lnTo>
                    <a:lnTo>
                      <a:pt x="0" y="32135"/>
                    </a:lnTo>
                    <a:lnTo>
                      <a:pt x="1693" y="47859"/>
                    </a:lnTo>
                    <a:lnTo>
                      <a:pt x="45360" y="72239"/>
                    </a:lnTo>
                    <a:lnTo>
                      <a:pt x="51820" y="73621"/>
                    </a:lnTo>
                    <a:lnTo>
                      <a:pt x="74814" y="117446"/>
                    </a:lnTo>
                    <a:lnTo>
                      <a:pt x="76627" y="125350"/>
                    </a:lnTo>
                    <a:lnTo>
                      <a:pt x="332922" y="386886"/>
                    </a:lnTo>
                    <a:lnTo>
                      <a:pt x="359325" y="397821"/>
                    </a:lnTo>
                    <a:lnTo>
                      <a:pt x="367922" y="396802"/>
                    </a:lnTo>
                    <a:lnTo>
                      <a:pt x="395091" y="369925"/>
                    </a:lnTo>
                    <a:lnTo>
                      <a:pt x="395636" y="356663"/>
                    </a:lnTo>
                    <a:lnTo>
                      <a:pt x="392012" y="343758"/>
                    </a:lnTo>
                    <a:lnTo>
                      <a:pt x="138307" y="86658"/>
                    </a:lnTo>
                    <a:lnTo>
                      <a:pt x="111904" y="75723"/>
                    </a:lnTo>
                    <a:lnTo>
                      <a:pt x="101060" y="76104"/>
                    </a:lnTo>
                    <a:lnTo>
                      <a:pt x="94729" y="74898"/>
                    </a:lnTo>
                    <a:lnTo>
                      <a:pt x="71912" y="38550"/>
                    </a:lnTo>
                    <a:lnTo>
                      <a:pt x="71359" y="29370"/>
                    </a:lnTo>
                    <a:lnTo>
                      <a:pt x="68464" y="20550"/>
                    </a:lnTo>
                    <a:lnTo>
                      <a:pt x="63225" y="12570"/>
                    </a:lnTo>
                    <a:lnTo>
                      <a:pt x="55643" y="5911"/>
                    </a:lnTo>
                    <a:lnTo>
                      <a:pt x="46522" y="1591"/>
                    </a:lnTo>
                    <a:lnTo>
                      <a:pt x="36641" y="0"/>
                    </a:lnTo>
                    <a:close/>
                  </a:path>
                </a:pathLst>
              </a:custGeom>
              <a:solidFill>
                <a:srgbClr val="BC5728"/>
              </a:solidFill>
            </p:spPr>
            <p:txBody>
              <a:bodyPr wrap="square" lIns="0" tIns="0" rIns="0" bIns="0" rtlCol="0"/>
              <a:lstStyle/>
              <a:p>
                <a:endParaRPr/>
              </a:p>
            </p:txBody>
          </p:sp>
          <p:pic>
            <p:nvPicPr>
              <p:cNvPr id="12" name="object 11">
                <a:extLst>
                  <a:ext uri="{FF2B5EF4-FFF2-40B4-BE49-F238E27FC236}">
                    <a16:creationId xmlns:a16="http://schemas.microsoft.com/office/drawing/2014/main" id="{87CB4A42-F088-3190-7397-7875B6935AB1}"/>
                  </a:ext>
                </a:extLst>
              </p:cNvPr>
              <p:cNvPicPr/>
              <p:nvPr/>
            </p:nvPicPr>
            <p:blipFill>
              <a:blip r:embed="rId4" cstate="screen">
                <a:extLst>
                  <a:ext uri="{28A0092B-C50C-407E-A947-70E740481C1C}">
                    <a14:useLocalDpi xmlns:a14="http://schemas.microsoft.com/office/drawing/2010/main"/>
                  </a:ext>
                </a:extLst>
              </a:blip>
              <a:stretch>
                <a:fillRect/>
              </a:stretch>
            </p:blipFill>
            <p:spPr>
              <a:xfrm>
                <a:off x="8410997" y="966201"/>
                <a:ext cx="394234" cy="394621"/>
              </a:xfrm>
              <a:prstGeom prst="rect">
                <a:avLst/>
              </a:prstGeom>
            </p:spPr>
          </p:pic>
          <p:sp>
            <p:nvSpPr>
              <p:cNvPr id="13" name="object 12">
                <a:extLst>
                  <a:ext uri="{FF2B5EF4-FFF2-40B4-BE49-F238E27FC236}">
                    <a16:creationId xmlns:a16="http://schemas.microsoft.com/office/drawing/2014/main" id="{9D281E62-8692-1B93-C8A5-29A40684D9E6}"/>
                  </a:ext>
                </a:extLst>
              </p:cNvPr>
              <p:cNvSpPr/>
              <p:nvPr/>
            </p:nvSpPr>
            <p:spPr>
              <a:xfrm>
                <a:off x="8493862" y="884210"/>
                <a:ext cx="391795" cy="396240"/>
              </a:xfrm>
              <a:custGeom>
                <a:avLst/>
                <a:gdLst/>
                <a:ahLst/>
                <a:cxnLst/>
                <a:rect l="l" t="t" r="r" b="b"/>
                <a:pathLst>
                  <a:path w="391795" h="396240">
                    <a:moveTo>
                      <a:pt x="36515" y="0"/>
                    </a:moveTo>
                    <a:lnTo>
                      <a:pt x="3165" y="20497"/>
                    </a:lnTo>
                    <a:lnTo>
                      <a:pt x="0" y="31518"/>
                    </a:lnTo>
                    <a:lnTo>
                      <a:pt x="568" y="43572"/>
                    </a:lnTo>
                    <a:lnTo>
                      <a:pt x="30381" y="83896"/>
                    </a:lnTo>
                    <a:lnTo>
                      <a:pt x="56734" y="94780"/>
                    </a:lnTo>
                    <a:lnTo>
                      <a:pt x="69078" y="93751"/>
                    </a:lnTo>
                    <a:lnTo>
                      <a:pt x="77447" y="97459"/>
                    </a:lnTo>
                    <a:lnTo>
                      <a:pt x="91913" y="111925"/>
                    </a:lnTo>
                    <a:lnTo>
                      <a:pt x="94846" y="120192"/>
                    </a:lnTo>
                    <a:lnTo>
                      <a:pt x="93995" y="128536"/>
                    </a:lnTo>
                    <a:lnTo>
                      <a:pt x="94059" y="136353"/>
                    </a:lnTo>
                    <a:lnTo>
                      <a:pt x="117863" y="166157"/>
                    </a:lnTo>
                    <a:lnTo>
                      <a:pt x="133188" y="168046"/>
                    </a:lnTo>
                    <a:lnTo>
                      <a:pt x="141722" y="167258"/>
                    </a:lnTo>
                    <a:lnTo>
                      <a:pt x="150180" y="170192"/>
                    </a:lnTo>
                    <a:lnTo>
                      <a:pt x="168340" y="213191"/>
                    </a:lnTo>
                    <a:lnTo>
                      <a:pt x="170183" y="221005"/>
                    </a:lnTo>
                    <a:lnTo>
                      <a:pt x="328856" y="384809"/>
                    </a:lnTo>
                    <a:lnTo>
                      <a:pt x="355260" y="395744"/>
                    </a:lnTo>
                    <a:lnTo>
                      <a:pt x="363849" y="394726"/>
                    </a:lnTo>
                    <a:lnTo>
                      <a:pt x="391018" y="367856"/>
                    </a:lnTo>
                    <a:lnTo>
                      <a:pt x="391560" y="354598"/>
                    </a:lnTo>
                    <a:lnTo>
                      <a:pt x="387934" y="341694"/>
                    </a:lnTo>
                    <a:lnTo>
                      <a:pt x="231778" y="182143"/>
                    </a:lnTo>
                    <a:lnTo>
                      <a:pt x="205374" y="171208"/>
                    </a:lnTo>
                    <a:lnTo>
                      <a:pt x="200942" y="171488"/>
                    </a:lnTo>
                    <a:lnTo>
                      <a:pt x="193552" y="171402"/>
                    </a:lnTo>
                    <a:lnTo>
                      <a:pt x="165696" y="142900"/>
                    </a:lnTo>
                    <a:lnTo>
                      <a:pt x="165765" y="128142"/>
                    </a:lnTo>
                    <a:lnTo>
                      <a:pt x="164023" y="120400"/>
                    </a:lnTo>
                    <a:lnTo>
                      <a:pt x="133672" y="96224"/>
                    </a:lnTo>
                    <a:lnTo>
                      <a:pt x="118979" y="96380"/>
                    </a:lnTo>
                    <a:lnTo>
                      <a:pt x="112488" y="95162"/>
                    </a:lnTo>
                    <a:lnTo>
                      <a:pt x="93267" y="70042"/>
                    </a:lnTo>
                    <a:lnTo>
                      <a:pt x="93929" y="54555"/>
                    </a:lnTo>
                    <a:lnTo>
                      <a:pt x="92286" y="46140"/>
                    </a:lnTo>
                    <a:lnTo>
                      <a:pt x="62918" y="10934"/>
                    </a:lnTo>
                    <a:lnTo>
                      <a:pt x="43664" y="679"/>
                    </a:lnTo>
                    <a:lnTo>
                      <a:pt x="36515" y="0"/>
                    </a:lnTo>
                    <a:close/>
                  </a:path>
                </a:pathLst>
              </a:custGeom>
              <a:solidFill>
                <a:srgbClr val="BC5728"/>
              </a:solidFill>
            </p:spPr>
            <p:txBody>
              <a:bodyPr wrap="square" lIns="0" tIns="0" rIns="0" bIns="0" rtlCol="0"/>
              <a:lstStyle/>
              <a:p>
                <a:endParaRPr/>
              </a:p>
            </p:txBody>
          </p:sp>
          <p:sp>
            <p:nvSpPr>
              <p:cNvPr id="14" name="object 13">
                <a:extLst>
                  <a:ext uri="{FF2B5EF4-FFF2-40B4-BE49-F238E27FC236}">
                    <a16:creationId xmlns:a16="http://schemas.microsoft.com/office/drawing/2014/main" id="{DD45759C-6DC4-12F0-AA08-2B3CFE897989}"/>
                  </a:ext>
                </a:extLst>
              </p:cNvPr>
              <p:cNvSpPr/>
              <p:nvPr/>
            </p:nvSpPr>
            <p:spPr>
              <a:xfrm>
                <a:off x="8569614" y="802221"/>
                <a:ext cx="398145" cy="396240"/>
              </a:xfrm>
              <a:custGeom>
                <a:avLst/>
                <a:gdLst/>
                <a:ahLst/>
                <a:cxnLst/>
                <a:rect l="l" t="t" r="r" b="b"/>
                <a:pathLst>
                  <a:path w="398145" h="396240">
                    <a:moveTo>
                      <a:pt x="31514" y="0"/>
                    </a:moveTo>
                    <a:lnTo>
                      <a:pt x="1316" y="26829"/>
                    </a:lnTo>
                    <a:lnTo>
                      <a:pt x="0" y="36561"/>
                    </a:lnTo>
                    <a:lnTo>
                      <a:pt x="681" y="43708"/>
                    </a:lnTo>
                    <a:lnTo>
                      <a:pt x="262572" y="314602"/>
                    </a:lnTo>
                    <a:lnTo>
                      <a:pt x="286291" y="325396"/>
                    </a:lnTo>
                    <a:lnTo>
                      <a:pt x="294944" y="324991"/>
                    </a:lnTo>
                    <a:lnTo>
                      <a:pt x="302082" y="323809"/>
                    </a:lnTo>
                    <a:lnTo>
                      <a:pt x="309283" y="326857"/>
                    </a:lnTo>
                    <a:lnTo>
                      <a:pt x="323900" y="341475"/>
                    </a:lnTo>
                    <a:lnTo>
                      <a:pt x="326847" y="348232"/>
                    </a:lnTo>
                    <a:lnTo>
                      <a:pt x="325907" y="355013"/>
                    </a:lnTo>
                    <a:lnTo>
                      <a:pt x="325704" y="363167"/>
                    </a:lnTo>
                    <a:lnTo>
                      <a:pt x="349882" y="394091"/>
                    </a:lnTo>
                    <a:lnTo>
                      <a:pt x="365474" y="395871"/>
                    </a:lnTo>
                    <a:lnTo>
                      <a:pt x="380475" y="390804"/>
                    </a:lnTo>
                    <a:lnTo>
                      <a:pt x="392455" y="378877"/>
                    </a:lnTo>
                    <a:lnTo>
                      <a:pt x="396439" y="369928"/>
                    </a:lnTo>
                    <a:lnTo>
                      <a:pt x="397832" y="360301"/>
                    </a:lnTo>
                    <a:lnTo>
                      <a:pt x="396621" y="350653"/>
                    </a:lnTo>
                    <a:lnTo>
                      <a:pt x="392798" y="341640"/>
                    </a:lnTo>
                    <a:lnTo>
                      <a:pt x="384910" y="332365"/>
                    </a:lnTo>
                    <a:lnTo>
                      <a:pt x="375100" y="326464"/>
                    </a:lnTo>
                    <a:lnTo>
                      <a:pt x="364234" y="323963"/>
                    </a:lnTo>
                    <a:lnTo>
                      <a:pt x="353174" y="324889"/>
                    </a:lnTo>
                    <a:lnTo>
                      <a:pt x="346189" y="326591"/>
                    </a:lnTo>
                    <a:lnTo>
                      <a:pt x="338874" y="323797"/>
                    </a:lnTo>
                    <a:lnTo>
                      <a:pt x="326059" y="310995"/>
                    </a:lnTo>
                    <a:lnTo>
                      <a:pt x="323570" y="303807"/>
                    </a:lnTo>
                    <a:lnTo>
                      <a:pt x="325920" y="294066"/>
                    </a:lnTo>
                    <a:lnTo>
                      <a:pt x="326262" y="291094"/>
                    </a:lnTo>
                    <a:lnTo>
                      <a:pt x="326262" y="288148"/>
                    </a:lnTo>
                    <a:lnTo>
                      <a:pt x="325610" y="281028"/>
                    </a:lnTo>
                    <a:lnTo>
                      <a:pt x="64681" y="11097"/>
                    </a:lnTo>
                    <a:lnTo>
                      <a:pt x="43591" y="547"/>
                    </a:lnTo>
                    <a:lnTo>
                      <a:pt x="31514" y="0"/>
                    </a:lnTo>
                    <a:close/>
                  </a:path>
                </a:pathLst>
              </a:custGeom>
              <a:solidFill>
                <a:srgbClr val="003D50"/>
              </a:solidFill>
            </p:spPr>
            <p:txBody>
              <a:bodyPr wrap="square" lIns="0" tIns="0" rIns="0" bIns="0" rtlCol="0"/>
              <a:lstStyle/>
              <a:p>
                <a:endParaRPr/>
              </a:p>
            </p:txBody>
          </p:sp>
          <p:sp>
            <p:nvSpPr>
              <p:cNvPr id="15" name="object 14">
                <a:extLst>
                  <a:ext uri="{FF2B5EF4-FFF2-40B4-BE49-F238E27FC236}">
                    <a16:creationId xmlns:a16="http://schemas.microsoft.com/office/drawing/2014/main" id="{5E7EE729-DEA3-558C-F528-DE7EACA4F7EA}"/>
                  </a:ext>
                </a:extLst>
              </p:cNvPr>
              <p:cNvSpPr/>
              <p:nvPr/>
            </p:nvSpPr>
            <p:spPr>
              <a:xfrm>
                <a:off x="8653260" y="722640"/>
                <a:ext cx="394335" cy="396240"/>
              </a:xfrm>
              <a:custGeom>
                <a:avLst/>
                <a:gdLst/>
                <a:ahLst/>
                <a:cxnLst/>
                <a:rect l="l" t="t" r="r" b="b"/>
                <a:pathLst>
                  <a:path w="394334" h="396240">
                    <a:moveTo>
                      <a:pt x="36448" y="0"/>
                    </a:moveTo>
                    <a:lnTo>
                      <a:pt x="1539" y="25105"/>
                    </a:lnTo>
                    <a:lnTo>
                      <a:pt x="0" y="39187"/>
                    </a:lnTo>
                    <a:lnTo>
                      <a:pt x="3394" y="53109"/>
                    </a:lnTo>
                    <a:lnTo>
                      <a:pt x="98640" y="152209"/>
                    </a:lnTo>
                    <a:lnTo>
                      <a:pt x="127965" y="163169"/>
                    </a:lnTo>
                    <a:lnTo>
                      <a:pt x="130860" y="162852"/>
                    </a:lnTo>
                    <a:lnTo>
                      <a:pt x="140461" y="160578"/>
                    </a:lnTo>
                    <a:lnTo>
                      <a:pt x="147548" y="163042"/>
                    </a:lnTo>
                    <a:lnTo>
                      <a:pt x="162204" y="177698"/>
                    </a:lnTo>
                    <a:lnTo>
                      <a:pt x="164655" y="184810"/>
                    </a:lnTo>
                    <a:lnTo>
                      <a:pt x="163296" y="191719"/>
                    </a:lnTo>
                    <a:lnTo>
                      <a:pt x="162669" y="200370"/>
                    </a:lnTo>
                    <a:lnTo>
                      <a:pt x="188480" y="233305"/>
                    </a:lnTo>
                    <a:lnTo>
                      <a:pt x="197055" y="234751"/>
                    </a:lnTo>
                    <a:lnTo>
                      <a:pt x="205701" y="234124"/>
                    </a:lnTo>
                    <a:lnTo>
                      <a:pt x="212610" y="232765"/>
                    </a:lnTo>
                    <a:lnTo>
                      <a:pt x="219722" y="235216"/>
                    </a:lnTo>
                    <a:lnTo>
                      <a:pt x="229781" y="245275"/>
                    </a:lnTo>
                    <a:lnTo>
                      <a:pt x="232295" y="252564"/>
                    </a:lnTo>
                    <a:lnTo>
                      <a:pt x="230720" y="259562"/>
                    </a:lnTo>
                    <a:lnTo>
                      <a:pt x="229805" y="268774"/>
                    </a:lnTo>
                    <a:lnTo>
                      <a:pt x="331127" y="384708"/>
                    </a:lnTo>
                    <a:lnTo>
                      <a:pt x="357530" y="395643"/>
                    </a:lnTo>
                    <a:lnTo>
                      <a:pt x="366101" y="394655"/>
                    </a:lnTo>
                    <a:lnTo>
                      <a:pt x="393249" y="367772"/>
                    </a:lnTo>
                    <a:lnTo>
                      <a:pt x="393776" y="354510"/>
                    </a:lnTo>
                    <a:lnTo>
                      <a:pt x="390140" y="341606"/>
                    </a:lnTo>
                    <a:lnTo>
                      <a:pt x="293484" y="241553"/>
                    </a:lnTo>
                    <a:lnTo>
                      <a:pt x="267080" y="230619"/>
                    </a:lnTo>
                    <a:lnTo>
                      <a:pt x="263169" y="230746"/>
                    </a:lnTo>
                    <a:lnTo>
                      <a:pt x="254292" y="232155"/>
                    </a:lnTo>
                    <a:lnTo>
                      <a:pt x="247243" y="229984"/>
                    </a:lnTo>
                    <a:lnTo>
                      <a:pt x="236042" y="218782"/>
                    </a:lnTo>
                    <a:lnTo>
                      <a:pt x="233095" y="211759"/>
                    </a:lnTo>
                    <a:lnTo>
                      <a:pt x="234302" y="204812"/>
                    </a:lnTo>
                    <a:lnTo>
                      <a:pt x="234752" y="196378"/>
                    </a:lnTo>
                    <a:lnTo>
                      <a:pt x="209383" y="164209"/>
                    </a:lnTo>
                    <a:lnTo>
                      <a:pt x="201042" y="162674"/>
                    </a:lnTo>
                    <a:lnTo>
                      <a:pt x="192608" y="163118"/>
                    </a:lnTo>
                    <a:lnTo>
                      <a:pt x="185673" y="164325"/>
                    </a:lnTo>
                    <a:lnTo>
                      <a:pt x="178638" y="161378"/>
                    </a:lnTo>
                    <a:lnTo>
                      <a:pt x="163106" y="145846"/>
                    </a:lnTo>
                    <a:lnTo>
                      <a:pt x="160553" y="139014"/>
                    </a:lnTo>
                    <a:lnTo>
                      <a:pt x="161747" y="132295"/>
                    </a:lnTo>
                    <a:lnTo>
                      <a:pt x="162249" y="123544"/>
                    </a:lnTo>
                    <a:lnTo>
                      <a:pt x="62852" y="10921"/>
                    </a:lnTo>
                    <a:lnTo>
                      <a:pt x="43605" y="686"/>
                    </a:lnTo>
                    <a:lnTo>
                      <a:pt x="36448" y="0"/>
                    </a:lnTo>
                    <a:close/>
                  </a:path>
                </a:pathLst>
              </a:custGeom>
              <a:solidFill>
                <a:srgbClr val="BC5728"/>
              </a:solidFill>
            </p:spPr>
            <p:txBody>
              <a:bodyPr wrap="square" lIns="0" tIns="0" rIns="0" bIns="0" rtlCol="0"/>
              <a:lstStyle/>
              <a:p>
                <a:endParaRPr/>
              </a:p>
            </p:txBody>
          </p:sp>
        </p:grpSp>
      </p:grpSp>
      <p:sp>
        <p:nvSpPr>
          <p:cNvPr id="17" name="object 16">
            <a:extLst>
              <a:ext uri="{FF2B5EF4-FFF2-40B4-BE49-F238E27FC236}">
                <a16:creationId xmlns:a16="http://schemas.microsoft.com/office/drawing/2014/main" id="{074CA158-4ACD-E082-D2F1-FB157E2D497C}"/>
              </a:ext>
            </a:extLst>
          </p:cNvPr>
          <p:cNvSpPr txBox="1"/>
          <p:nvPr/>
        </p:nvSpPr>
        <p:spPr>
          <a:xfrm>
            <a:off x="8315180" y="5603757"/>
            <a:ext cx="3444891" cy="228268"/>
          </a:xfrm>
          <a:prstGeom prst="rect">
            <a:avLst/>
          </a:prstGeom>
        </p:spPr>
        <p:txBody>
          <a:bodyPr vert="horz" wrap="square" lIns="0" tIns="12700" rIns="0" bIns="0" rtlCol="0">
            <a:spAutoFit/>
          </a:bodyPr>
          <a:lstStyle/>
          <a:p>
            <a:pPr marL="12700">
              <a:lnSpc>
                <a:spcPct val="100000"/>
              </a:lnSpc>
              <a:spcBef>
                <a:spcPts val="100"/>
              </a:spcBef>
            </a:pPr>
            <a:r>
              <a:rPr sz="1400">
                <a:solidFill>
                  <a:schemeClr val="accent1"/>
                </a:solidFill>
                <a:latin typeface="Arial"/>
                <a:cs typeface="Arial"/>
              </a:rPr>
              <a:t>Corporate</a:t>
            </a:r>
            <a:r>
              <a:rPr sz="1400" spc="215">
                <a:solidFill>
                  <a:schemeClr val="accent1"/>
                </a:solidFill>
                <a:latin typeface="Arial"/>
                <a:cs typeface="Arial"/>
              </a:rPr>
              <a:t> </a:t>
            </a:r>
            <a:r>
              <a:rPr sz="1400">
                <a:solidFill>
                  <a:schemeClr val="accent1"/>
                </a:solidFill>
                <a:latin typeface="Arial"/>
                <a:cs typeface="Arial"/>
              </a:rPr>
              <a:t>Presentation</a:t>
            </a:r>
            <a:r>
              <a:rPr sz="1400" spc="220">
                <a:solidFill>
                  <a:schemeClr val="accent1"/>
                </a:solidFill>
                <a:latin typeface="Arial"/>
                <a:cs typeface="Arial"/>
              </a:rPr>
              <a:t> </a:t>
            </a:r>
            <a:r>
              <a:rPr sz="1400">
                <a:solidFill>
                  <a:schemeClr val="accent1"/>
                </a:solidFill>
                <a:latin typeface="Arial"/>
                <a:cs typeface="Arial"/>
              </a:rPr>
              <a:t>|</a:t>
            </a:r>
            <a:r>
              <a:rPr sz="1400" spc="215">
                <a:solidFill>
                  <a:schemeClr val="accent1"/>
                </a:solidFill>
                <a:latin typeface="Arial"/>
                <a:cs typeface="Arial"/>
              </a:rPr>
              <a:t> </a:t>
            </a:r>
            <a:r>
              <a:rPr lang="en-US" sz="1400">
                <a:solidFill>
                  <a:schemeClr val="accent1"/>
                </a:solidFill>
                <a:latin typeface="Arial"/>
                <a:cs typeface="Arial"/>
              </a:rPr>
              <a:t>September </a:t>
            </a:r>
            <a:r>
              <a:rPr sz="1400" spc="-20">
                <a:solidFill>
                  <a:schemeClr val="accent1"/>
                </a:solidFill>
                <a:latin typeface="Arial"/>
                <a:cs typeface="Arial"/>
              </a:rPr>
              <a:t>2025</a:t>
            </a:r>
            <a:endParaRPr lang="en-CA" sz="1400" spc="-20">
              <a:solidFill>
                <a:schemeClr val="accent1"/>
              </a:solidFill>
              <a:latin typeface="Arial"/>
              <a:cs typeface="Arial"/>
            </a:endParaRPr>
          </a:p>
        </p:txBody>
      </p:sp>
      <p:sp>
        <p:nvSpPr>
          <p:cNvPr id="18" name="object 17">
            <a:extLst>
              <a:ext uri="{FF2B5EF4-FFF2-40B4-BE49-F238E27FC236}">
                <a16:creationId xmlns:a16="http://schemas.microsoft.com/office/drawing/2014/main" id="{032C26A8-52F1-37F1-B9AA-533723F448B8}"/>
              </a:ext>
            </a:extLst>
          </p:cNvPr>
          <p:cNvSpPr txBox="1"/>
          <p:nvPr/>
        </p:nvSpPr>
        <p:spPr>
          <a:xfrm>
            <a:off x="589584" y="6135135"/>
            <a:ext cx="3719829" cy="239168"/>
          </a:xfrm>
          <a:prstGeom prst="rect">
            <a:avLst/>
          </a:prstGeom>
        </p:spPr>
        <p:txBody>
          <a:bodyPr vert="horz" wrap="square" lIns="0" tIns="15875" rIns="0" bIns="0" rtlCol="0">
            <a:spAutoFit/>
          </a:bodyPr>
          <a:lstStyle/>
          <a:p>
            <a:pPr marL="12700">
              <a:lnSpc>
                <a:spcPct val="100000"/>
              </a:lnSpc>
              <a:spcBef>
                <a:spcPts val="125"/>
              </a:spcBef>
            </a:pPr>
            <a:r>
              <a:rPr sz="1450">
                <a:solidFill>
                  <a:srgbClr val="003D50"/>
                </a:solidFill>
                <a:latin typeface="Arial"/>
                <a:cs typeface="Arial"/>
              </a:rPr>
              <a:t>BOMBORÉ</a:t>
            </a:r>
            <a:r>
              <a:rPr sz="1450" spc="225">
                <a:solidFill>
                  <a:srgbClr val="003D50"/>
                </a:solidFill>
                <a:latin typeface="Arial"/>
                <a:cs typeface="Arial"/>
              </a:rPr>
              <a:t> </a:t>
            </a:r>
            <a:r>
              <a:rPr sz="1450">
                <a:solidFill>
                  <a:srgbClr val="003D50"/>
                </a:solidFill>
                <a:latin typeface="Arial"/>
                <a:cs typeface="Arial"/>
              </a:rPr>
              <a:t>GOLD</a:t>
            </a:r>
            <a:r>
              <a:rPr lang="en-US" sz="1450" spc="225">
                <a:solidFill>
                  <a:srgbClr val="003D50"/>
                </a:solidFill>
                <a:latin typeface="Arial"/>
                <a:cs typeface="Arial"/>
              </a:rPr>
              <a:t> </a:t>
            </a:r>
            <a:r>
              <a:rPr sz="1450">
                <a:solidFill>
                  <a:srgbClr val="003D50"/>
                </a:solidFill>
                <a:latin typeface="Arial"/>
                <a:cs typeface="Arial"/>
              </a:rPr>
              <a:t>MINE</a:t>
            </a:r>
            <a:r>
              <a:rPr lang="en-US" sz="1450" spc="130">
                <a:solidFill>
                  <a:srgbClr val="003D50"/>
                </a:solidFill>
                <a:latin typeface="Arial"/>
                <a:cs typeface="Arial"/>
              </a:rPr>
              <a:t> </a:t>
            </a:r>
            <a:r>
              <a:rPr sz="1450" b="1">
                <a:solidFill>
                  <a:srgbClr val="C58A25"/>
                </a:solidFill>
                <a:latin typeface="Arial"/>
                <a:cs typeface="Arial"/>
              </a:rPr>
              <a:t>BURKINA</a:t>
            </a:r>
            <a:r>
              <a:rPr sz="1450" b="1" spc="160">
                <a:solidFill>
                  <a:srgbClr val="C58A25"/>
                </a:solidFill>
                <a:latin typeface="Arial"/>
                <a:cs typeface="Arial"/>
              </a:rPr>
              <a:t> </a:t>
            </a:r>
            <a:r>
              <a:rPr sz="1450" b="1" spc="-20">
                <a:solidFill>
                  <a:srgbClr val="C58A25"/>
                </a:solidFill>
                <a:latin typeface="Arial"/>
                <a:cs typeface="Arial"/>
              </a:rPr>
              <a:t>FASO</a:t>
            </a:r>
            <a:endParaRPr sz="1450">
              <a:latin typeface="Arial"/>
              <a:cs typeface="Arial"/>
            </a:endParaRPr>
          </a:p>
        </p:txBody>
      </p:sp>
      <p:sp>
        <p:nvSpPr>
          <p:cNvPr id="19" name="object 21">
            <a:extLst>
              <a:ext uri="{FF2B5EF4-FFF2-40B4-BE49-F238E27FC236}">
                <a16:creationId xmlns:a16="http://schemas.microsoft.com/office/drawing/2014/main" id="{8F466601-E7A1-2F96-95E9-FC7903AA46BD}"/>
              </a:ext>
            </a:extLst>
          </p:cNvPr>
          <p:cNvSpPr/>
          <p:nvPr/>
        </p:nvSpPr>
        <p:spPr>
          <a:xfrm>
            <a:off x="11782472" y="2656766"/>
            <a:ext cx="407034" cy="1510665"/>
          </a:xfrm>
          <a:custGeom>
            <a:avLst/>
            <a:gdLst/>
            <a:ahLst/>
            <a:cxnLst/>
            <a:rect l="l" t="t" r="r" b="b"/>
            <a:pathLst>
              <a:path w="407034" h="1510664">
                <a:moveTo>
                  <a:pt x="406479" y="0"/>
                </a:moveTo>
                <a:lnTo>
                  <a:pt x="33531" y="620801"/>
                </a:lnTo>
                <a:lnTo>
                  <a:pt x="14895" y="661451"/>
                </a:lnTo>
                <a:lnTo>
                  <a:pt x="3719" y="707239"/>
                </a:lnTo>
                <a:lnTo>
                  <a:pt x="0" y="755596"/>
                </a:lnTo>
                <a:lnTo>
                  <a:pt x="3737" y="803950"/>
                </a:lnTo>
                <a:lnTo>
                  <a:pt x="14932" y="849732"/>
                </a:lnTo>
                <a:lnTo>
                  <a:pt x="33581" y="890371"/>
                </a:lnTo>
                <a:lnTo>
                  <a:pt x="406479" y="1510487"/>
                </a:lnTo>
                <a:lnTo>
                  <a:pt x="406479" y="0"/>
                </a:lnTo>
                <a:close/>
              </a:path>
            </a:pathLst>
          </a:custGeom>
          <a:solidFill>
            <a:srgbClr val="E5EBED"/>
          </a:solidFill>
        </p:spPr>
        <p:txBody>
          <a:bodyPr wrap="square" lIns="0" tIns="0" rIns="0" bIns="0" rtlCol="0"/>
          <a:lstStyle/>
          <a:p>
            <a:endParaRPr/>
          </a:p>
        </p:txBody>
      </p:sp>
      <p:grpSp>
        <p:nvGrpSpPr>
          <p:cNvPr id="23" name="Group 22">
            <a:extLst>
              <a:ext uri="{FF2B5EF4-FFF2-40B4-BE49-F238E27FC236}">
                <a16:creationId xmlns:a16="http://schemas.microsoft.com/office/drawing/2014/main" id="{A70B1FA7-6485-CDF5-CCEC-6F4DCA4DD002}"/>
              </a:ext>
            </a:extLst>
          </p:cNvPr>
          <p:cNvGrpSpPr/>
          <p:nvPr/>
        </p:nvGrpSpPr>
        <p:grpSpPr>
          <a:xfrm>
            <a:off x="7134807" y="2619117"/>
            <a:ext cx="1038860" cy="1603375"/>
            <a:chOff x="7134807" y="2619117"/>
            <a:chExt cx="1038860" cy="1603375"/>
          </a:xfrm>
        </p:grpSpPr>
        <p:sp>
          <p:nvSpPr>
            <p:cNvPr id="24" name="bg object 19">
              <a:extLst>
                <a:ext uri="{FF2B5EF4-FFF2-40B4-BE49-F238E27FC236}">
                  <a16:creationId xmlns:a16="http://schemas.microsoft.com/office/drawing/2014/main" id="{2C14917B-83E4-A7E4-45A0-64DD4F4C5964}"/>
                </a:ext>
              </a:extLst>
            </p:cNvPr>
            <p:cNvSpPr/>
            <p:nvPr/>
          </p:nvSpPr>
          <p:spPr>
            <a:xfrm>
              <a:off x="7134807" y="2619117"/>
              <a:ext cx="1038860" cy="1603375"/>
            </a:xfrm>
            <a:custGeom>
              <a:avLst/>
              <a:gdLst/>
              <a:ahLst/>
              <a:cxnLst/>
              <a:rect l="l" t="t" r="r" b="b"/>
              <a:pathLst>
                <a:path w="1038859" h="1603375">
                  <a:moveTo>
                    <a:pt x="449241" y="0"/>
                  </a:move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96356" y="1582727"/>
                  </a:lnTo>
                  <a:lnTo>
                    <a:pt x="1029136" y="834275"/>
                  </a:lnTo>
                  <a:lnTo>
                    <a:pt x="1038775" y="801401"/>
                  </a:lnTo>
                  <a:lnTo>
                    <a:pt x="1036366" y="783908"/>
                  </a:lnTo>
                  <a:lnTo>
                    <a:pt x="508220" y="32867"/>
                  </a:lnTo>
                  <a:lnTo>
                    <a:pt x="464970" y="2583"/>
                  </a:lnTo>
                  <a:lnTo>
                    <a:pt x="449241" y="0"/>
                  </a:lnTo>
                  <a:close/>
                </a:path>
              </a:pathLst>
            </a:custGeom>
            <a:solidFill>
              <a:srgbClr val="003D50"/>
            </a:solidFill>
          </p:spPr>
          <p:txBody>
            <a:bodyPr wrap="square" lIns="0" tIns="0" rIns="0" bIns="0" rtlCol="0"/>
            <a:lstStyle/>
            <a:p>
              <a:endParaRPr/>
            </a:p>
          </p:txBody>
        </p:sp>
        <p:sp>
          <p:nvSpPr>
            <p:cNvPr id="25" name="bg object 20">
              <a:extLst>
                <a:ext uri="{FF2B5EF4-FFF2-40B4-BE49-F238E27FC236}">
                  <a16:creationId xmlns:a16="http://schemas.microsoft.com/office/drawing/2014/main" id="{1A7FC80C-75DD-A0BF-E3A9-34B66C9BC45C}"/>
                </a:ext>
              </a:extLst>
            </p:cNvPr>
            <p:cNvSpPr/>
            <p:nvPr/>
          </p:nvSpPr>
          <p:spPr>
            <a:xfrm>
              <a:off x="7134807" y="2619117"/>
              <a:ext cx="1038860" cy="1603375"/>
            </a:xfrm>
            <a:custGeom>
              <a:avLst/>
              <a:gdLst/>
              <a:ahLst/>
              <a:cxnLst/>
              <a:rect l="l" t="t" r="r" b="b"/>
              <a:pathLst>
                <a:path w="1038859" h="1603375">
                  <a:moveTo>
                    <a:pt x="1029136" y="834275"/>
                  </a:moveTo>
                  <a:lnTo>
                    <a:pt x="1036366" y="818894"/>
                  </a:lnTo>
                  <a:lnTo>
                    <a:pt x="1038775" y="801401"/>
                  </a:lnTo>
                  <a:lnTo>
                    <a:pt x="1036366" y="783908"/>
                  </a:lnTo>
                  <a:lnTo>
                    <a:pt x="508220" y="32867"/>
                  </a:lnTo>
                  <a:lnTo>
                    <a:pt x="464970" y="2583"/>
                  </a:lnTo>
                  <a:lnTo>
                    <a:pt x="449241" y="0"/>
                  </a:ln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64970" y="1600220"/>
                  </a:lnTo>
                  <a:lnTo>
                    <a:pt x="481307" y="1593175"/>
                  </a:lnTo>
                  <a:lnTo>
                    <a:pt x="496356" y="1582727"/>
                  </a:lnTo>
                  <a:lnTo>
                    <a:pt x="508220" y="1569935"/>
                  </a:lnTo>
                  <a:lnTo>
                    <a:pt x="1029136" y="834275"/>
                  </a:lnTo>
                  <a:close/>
                </a:path>
              </a:pathLst>
            </a:custGeom>
            <a:ln w="5727">
              <a:solidFill>
                <a:srgbClr val="FFFFFF"/>
              </a:solidFill>
            </a:ln>
          </p:spPr>
          <p:txBody>
            <a:bodyPr wrap="square" lIns="0" tIns="0" rIns="0" bIns="0" rtlCol="0"/>
            <a:lstStyle/>
            <a:p>
              <a:endParaRPr/>
            </a:p>
          </p:txBody>
        </p:sp>
        <p:sp>
          <p:nvSpPr>
            <p:cNvPr id="26" name="bg object 21">
              <a:extLst>
                <a:ext uri="{FF2B5EF4-FFF2-40B4-BE49-F238E27FC236}">
                  <a16:creationId xmlns:a16="http://schemas.microsoft.com/office/drawing/2014/main" id="{E1E1AFDC-2F42-28CB-2B34-CFD9C0150627}"/>
                </a:ext>
              </a:extLst>
            </p:cNvPr>
            <p:cNvSpPr/>
            <p:nvPr/>
          </p:nvSpPr>
          <p:spPr>
            <a:xfrm>
              <a:off x="7198834" y="2883579"/>
              <a:ext cx="648970" cy="1074420"/>
            </a:xfrm>
            <a:custGeom>
              <a:avLst/>
              <a:gdLst/>
              <a:ahLst/>
              <a:cxnLst/>
              <a:rect l="l" t="t" r="r" b="b"/>
              <a:pathLst>
                <a:path w="648970" h="1074420">
                  <a:moveTo>
                    <a:pt x="246900" y="0"/>
                  </a:move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93980" y="1053798"/>
                  </a:lnTo>
                  <a:lnTo>
                    <a:pt x="639279" y="569810"/>
                  </a:lnTo>
                  <a:lnTo>
                    <a:pt x="648918" y="536941"/>
                  </a:lnTo>
                  <a:lnTo>
                    <a:pt x="646508" y="519445"/>
                  </a:lnTo>
                  <a:lnTo>
                    <a:pt x="305840" y="32867"/>
                  </a:lnTo>
                  <a:lnTo>
                    <a:pt x="262617" y="2583"/>
                  </a:lnTo>
                  <a:lnTo>
                    <a:pt x="246900" y="0"/>
                  </a:lnTo>
                  <a:close/>
                </a:path>
              </a:pathLst>
            </a:custGeom>
            <a:solidFill>
              <a:srgbClr val="BC5728"/>
            </a:solidFill>
          </p:spPr>
          <p:txBody>
            <a:bodyPr wrap="square" lIns="0" tIns="0" rIns="0" bIns="0" rtlCol="0"/>
            <a:lstStyle/>
            <a:p>
              <a:endParaRPr/>
            </a:p>
          </p:txBody>
        </p:sp>
        <p:sp>
          <p:nvSpPr>
            <p:cNvPr id="27" name="bg object 22">
              <a:extLst>
                <a:ext uri="{FF2B5EF4-FFF2-40B4-BE49-F238E27FC236}">
                  <a16:creationId xmlns:a16="http://schemas.microsoft.com/office/drawing/2014/main" id="{40429840-0F8E-4BE5-D29F-651EC22BDD6E}"/>
                </a:ext>
              </a:extLst>
            </p:cNvPr>
            <p:cNvSpPr/>
            <p:nvPr/>
          </p:nvSpPr>
          <p:spPr>
            <a:xfrm>
              <a:off x="7198834" y="2883579"/>
              <a:ext cx="648970" cy="1074420"/>
            </a:xfrm>
            <a:custGeom>
              <a:avLst/>
              <a:gdLst/>
              <a:ahLst/>
              <a:cxnLst/>
              <a:rect l="l" t="t" r="r" b="b"/>
              <a:pathLst>
                <a:path w="648970" h="1074420">
                  <a:moveTo>
                    <a:pt x="639279" y="569810"/>
                  </a:moveTo>
                  <a:lnTo>
                    <a:pt x="646508" y="554435"/>
                  </a:lnTo>
                  <a:lnTo>
                    <a:pt x="648918" y="536941"/>
                  </a:lnTo>
                  <a:lnTo>
                    <a:pt x="646508" y="519445"/>
                  </a:lnTo>
                  <a:lnTo>
                    <a:pt x="305840" y="32867"/>
                  </a:lnTo>
                  <a:lnTo>
                    <a:pt x="262617" y="2583"/>
                  </a:lnTo>
                  <a:lnTo>
                    <a:pt x="246900" y="0"/>
                  </a:ln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62617" y="1071290"/>
                  </a:lnTo>
                  <a:lnTo>
                    <a:pt x="278942" y="1064245"/>
                  </a:lnTo>
                  <a:lnTo>
                    <a:pt x="293980" y="1053798"/>
                  </a:lnTo>
                  <a:lnTo>
                    <a:pt x="305840" y="1041006"/>
                  </a:lnTo>
                  <a:lnTo>
                    <a:pt x="639279" y="569810"/>
                  </a:lnTo>
                  <a:close/>
                </a:path>
              </a:pathLst>
            </a:custGeom>
            <a:ln w="5727">
              <a:solidFill>
                <a:srgbClr val="FFFFFF"/>
              </a:solidFill>
            </a:ln>
          </p:spPr>
          <p:txBody>
            <a:bodyPr wrap="square" lIns="0" tIns="0" rIns="0" bIns="0" rtlCol="0"/>
            <a:lstStyle/>
            <a:p>
              <a:endParaRPr/>
            </a:p>
          </p:txBody>
        </p:sp>
      </p:grpSp>
      <p:sp>
        <p:nvSpPr>
          <p:cNvPr id="34" name="object 19">
            <a:extLst>
              <a:ext uri="{FF2B5EF4-FFF2-40B4-BE49-F238E27FC236}">
                <a16:creationId xmlns:a16="http://schemas.microsoft.com/office/drawing/2014/main" id="{203E8C17-B509-E8C5-8341-C72BECCC8446}"/>
              </a:ext>
            </a:extLst>
          </p:cNvPr>
          <p:cNvSpPr/>
          <p:nvPr/>
        </p:nvSpPr>
        <p:spPr>
          <a:xfrm>
            <a:off x="-16616" y="0"/>
            <a:ext cx="87630" cy="6858000"/>
          </a:xfrm>
          <a:custGeom>
            <a:avLst/>
            <a:gdLst/>
            <a:ahLst/>
            <a:cxnLst/>
            <a:rect l="l" t="t" r="r" b="b"/>
            <a:pathLst>
              <a:path w="87630" h="6858000">
                <a:moveTo>
                  <a:pt x="87464" y="0"/>
                </a:moveTo>
                <a:lnTo>
                  <a:pt x="0" y="0"/>
                </a:lnTo>
                <a:lnTo>
                  <a:pt x="0" y="6858000"/>
                </a:lnTo>
                <a:lnTo>
                  <a:pt x="87464" y="6858000"/>
                </a:lnTo>
                <a:lnTo>
                  <a:pt x="87464" y="0"/>
                </a:lnTo>
                <a:close/>
              </a:path>
            </a:pathLst>
          </a:custGeom>
          <a:solidFill>
            <a:srgbClr val="BC5728"/>
          </a:solidFill>
        </p:spPr>
        <p:txBody>
          <a:bodyPr wrap="square" lIns="0" tIns="0" rIns="0" bIns="0" rtlCol="0"/>
          <a:lstStyle/>
          <a:p>
            <a:endParaRPr/>
          </a:p>
        </p:txBody>
      </p:sp>
      <p:sp>
        <p:nvSpPr>
          <p:cNvPr id="20" name="object 15">
            <a:extLst>
              <a:ext uri="{FF2B5EF4-FFF2-40B4-BE49-F238E27FC236}">
                <a16:creationId xmlns:a16="http://schemas.microsoft.com/office/drawing/2014/main" id="{60589607-5855-2E44-AA02-16C02D7CC60A}"/>
              </a:ext>
            </a:extLst>
          </p:cNvPr>
          <p:cNvSpPr txBox="1"/>
          <p:nvPr/>
        </p:nvSpPr>
        <p:spPr>
          <a:xfrm>
            <a:off x="589584" y="463596"/>
            <a:ext cx="3498947" cy="259044"/>
          </a:xfrm>
          <a:prstGeom prst="rect">
            <a:avLst/>
          </a:prstGeom>
        </p:spPr>
        <p:txBody>
          <a:bodyPr vert="horz" wrap="square" lIns="0" tIns="58419" rIns="0" bIns="0" rtlCol="0">
            <a:spAutoFit/>
          </a:bodyPr>
          <a:lstStyle/>
          <a:p>
            <a:pPr marL="12700">
              <a:lnSpc>
                <a:spcPct val="100000"/>
              </a:lnSpc>
              <a:spcBef>
                <a:spcPts val="459"/>
              </a:spcBef>
            </a:pPr>
            <a:r>
              <a:rPr sz="1300">
                <a:solidFill>
                  <a:srgbClr val="003D50"/>
                </a:solidFill>
                <a:latin typeface="Arial"/>
                <a:cs typeface="Arial"/>
              </a:rPr>
              <a:t>TSX </a:t>
            </a:r>
            <a:r>
              <a:rPr sz="1300" spc="-25">
                <a:solidFill>
                  <a:srgbClr val="003D50"/>
                </a:solidFill>
                <a:latin typeface="Arial Black"/>
                <a:cs typeface="Arial Black"/>
              </a:rPr>
              <a:t>ORE</a:t>
            </a:r>
            <a:r>
              <a:rPr lang="en-CA" sz="1300" spc="-25">
                <a:solidFill>
                  <a:srgbClr val="003D50"/>
                </a:solidFill>
                <a:latin typeface="Arial Black"/>
                <a:cs typeface="Arial Black"/>
              </a:rPr>
              <a:t>  </a:t>
            </a:r>
            <a:r>
              <a:rPr lang="en-CA" sz="1300" b="1" spc="-25">
                <a:solidFill>
                  <a:srgbClr val="C58A25"/>
                </a:solidFill>
                <a:latin typeface="Arial Black"/>
                <a:cs typeface="Arial Black"/>
              </a:rPr>
              <a:t>I</a:t>
            </a:r>
            <a:r>
              <a:rPr lang="en-CA" sz="1300" b="1" spc="-25">
                <a:solidFill>
                  <a:srgbClr val="003D50"/>
                </a:solidFill>
                <a:latin typeface="Arial Black"/>
                <a:cs typeface="Arial Black"/>
              </a:rPr>
              <a:t>  </a:t>
            </a:r>
            <a:r>
              <a:rPr lang="en-CA" sz="1300" spc="-25">
                <a:solidFill>
                  <a:srgbClr val="003D50"/>
                </a:solidFill>
                <a:latin typeface="Arial" panose="020B0604020202020204" pitchFamily="34" charset="0"/>
                <a:cs typeface="Arial" panose="020B0604020202020204" pitchFamily="34" charset="0"/>
              </a:rPr>
              <a:t>ASX</a:t>
            </a:r>
            <a:r>
              <a:rPr lang="en-CA" sz="1300" spc="-25">
                <a:solidFill>
                  <a:srgbClr val="003D50"/>
                </a:solidFill>
                <a:latin typeface="Arial Black"/>
                <a:cs typeface="Arial Black"/>
              </a:rPr>
              <a:t> ORE  </a:t>
            </a:r>
            <a:r>
              <a:rPr lang="en-CA" sz="1300" spc="-25">
                <a:solidFill>
                  <a:srgbClr val="C58A25"/>
                </a:solidFill>
                <a:latin typeface="Arial Black"/>
                <a:cs typeface="Arial Black"/>
              </a:rPr>
              <a:t>I</a:t>
            </a:r>
            <a:r>
              <a:rPr lang="en-CA" sz="1300" spc="-25">
                <a:solidFill>
                  <a:srgbClr val="003D50"/>
                </a:solidFill>
                <a:latin typeface="Arial Black"/>
                <a:cs typeface="Arial Black"/>
              </a:rPr>
              <a:t>  </a:t>
            </a:r>
            <a:r>
              <a:rPr sz="1300">
                <a:solidFill>
                  <a:srgbClr val="003D50"/>
                </a:solidFill>
                <a:latin typeface="Arial"/>
                <a:cs typeface="Arial"/>
              </a:rPr>
              <a:t>OTCQX</a:t>
            </a:r>
            <a:r>
              <a:rPr sz="1300" spc="20">
                <a:solidFill>
                  <a:srgbClr val="003D50"/>
                </a:solidFill>
                <a:latin typeface="Arial"/>
                <a:cs typeface="Arial"/>
              </a:rPr>
              <a:t> </a:t>
            </a:r>
            <a:r>
              <a:rPr sz="1300" spc="-10">
                <a:solidFill>
                  <a:srgbClr val="003D50"/>
                </a:solidFill>
                <a:latin typeface="Arial Black"/>
                <a:cs typeface="Arial Black"/>
              </a:rPr>
              <a:t>ORZCF</a:t>
            </a:r>
            <a:endParaRPr sz="1300">
              <a:latin typeface="Arial Black"/>
              <a:cs typeface="Arial Black"/>
            </a:endParaRPr>
          </a:p>
        </p:txBody>
      </p:sp>
    </p:spTree>
    <p:extLst>
      <p:ext uri="{BB962C8B-B14F-4D97-AF65-F5344CB8AC3E}">
        <p14:creationId xmlns:p14="http://schemas.microsoft.com/office/powerpoint/2010/main" val="377243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28D1-5CFD-08B2-6279-F2CA2BCAA503}"/>
            </a:ext>
          </a:extLst>
        </p:cNvPr>
        <p:cNvGrpSpPr/>
        <p:nvPr/>
      </p:nvGrpSpPr>
      <p:grpSpPr>
        <a:xfrm>
          <a:off x="0" y="0"/>
          <a:ext cx="0" cy="0"/>
          <a:chOff x="0" y="0"/>
          <a:chExt cx="0" cy="0"/>
        </a:xfrm>
      </p:grpSpPr>
      <p:sp>
        <p:nvSpPr>
          <p:cNvPr id="40" name="bg object 16">
            <a:extLst>
              <a:ext uri="{FF2B5EF4-FFF2-40B4-BE49-F238E27FC236}">
                <a16:creationId xmlns:a16="http://schemas.microsoft.com/office/drawing/2014/main" id="{665E193C-460F-CAAC-C345-DD937DE0B2B7}"/>
              </a:ext>
            </a:extLst>
          </p:cNvPr>
          <p:cNvSpPr/>
          <p:nvPr/>
        </p:nvSpPr>
        <p:spPr>
          <a:xfrm>
            <a:off x="0" y="1036129"/>
            <a:ext cx="6916420" cy="5822315"/>
          </a:xfrm>
          <a:custGeom>
            <a:avLst/>
            <a:gdLst/>
            <a:ahLst/>
            <a:cxnLst/>
            <a:rect l="l" t="t" r="r" b="b"/>
            <a:pathLst>
              <a:path w="6916419" h="5822315">
                <a:moveTo>
                  <a:pt x="4394057" y="0"/>
                </a:moveTo>
                <a:lnTo>
                  <a:pt x="0" y="0"/>
                </a:lnTo>
                <a:lnTo>
                  <a:pt x="0" y="5821870"/>
                </a:lnTo>
                <a:lnTo>
                  <a:pt x="5871647" y="5821870"/>
                </a:lnTo>
                <a:lnTo>
                  <a:pt x="6879523" y="4145787"/>
                </a:lnTo>
                <a:lnTo>
                  <a:pt x="6899687" y="4101855"/>
                </a:lnTo>
                <a:lnTo>
                  <a:pt x="6911789" y="4052365"/>
                </a:lnTo>
                <a:lnTo>
                  <a:pt x="6915831" y="4000095"/>
                </a:lnTo>
                <a:lnTo>
                  <a:pt x="6911812" y="3947821"/>
                </a:lnTo>
                <a:lnTo>
                  <a:pt x="6899730" y="3898321"/>
                </a:lnTo>
                <a:lnTo>
                  <a:pt x="6879587" y="3854373"/>
                </a:lnTo>
                <a:lnTo>
                  <a:pt x="4651601" y="145719"/>
                </a:lnTo>
                <a:lnTo>
                  <a:pt x="4622256" y="106981"/>
                </a:lnTo>
                <a:lnTo>
                  <a:pt x="4584206" y="72171"/>
                </a:lnTo>
                <a:lnTo>
                  <a:pt x="4539907" y="42679"/>
                </a:lnTo>
                <a:lnTo>
                  <a:pt x="4491813" y="19894"/>
                </a:lnTo>
                <a:lnTo>
                  <a:pt x="4442378" y="5205"/>
                </a:lnTo>
                <a:lnTo>
                  <a:pt x="4394057" y="0"/>
                </a:lnTo>
                <a:close/>
              </a:path>
            </a:pathLst>
          </a:custGeom>
          <a:solidFill>
            <a:srgbClr val="E5ECED"/>
          </a:solidFill>
        </p:spPr>
        <p:txBody>
          <a:bodyPr wrap="square" lIns="0" tIns="0" rIns="0" bIns="0" rtlCol="0"/>
          <a:lstStyle/>
          <a:p>
            <a:endParaRPr/>
          </a:p>
        </p:txBody>
      </p:sp>
      <p:sp>
        <p:nvSpPr>
          <p:cNvPr id="5" name="object 2">
            <a:extLst>
              <a:ext uri="{FF2B5EF4-FFF2-40B4-BE49-F238E27FC236}">
                <a16:creationId xmlns:a16="http://schemas.microsoft.com/office/drawing/2014/main" id="{01C5DD58-E8DD-828E-4F22-A442CF4273BA}"/>
              </a:ext>
            </a:extLst>
          </p:cNvPr>
          <p:cNvSpPr txBox="1">
            <a:spLocks/>
          </p:cNvSpPr>
          <p:nvPr/>
        </p:nvSpPr>
        <p:spPr>
          <a:xfrm>
            <a:off x="380056" y="288738"/>
            <a:ext cx="9726930" cy="471169"/>
          </a:xfrm>
          <a:prstGeom prst="rect">
            <a:avLst/>
          </a:prstGeom>
        </p:spPr>
        <p:txBody>
          <a:bodyPr vert="horz" wrap="square" lIns="0" tIns="15240" rIns="0" bIns="0" rtlCol="0">
            <a:spAutoFit/>
          </a:bodyPr>
          <a:lst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a:lstStyle>
          <a:p>
            <a:pPr marL="12700">
              <a:spcBef>
                <a:spcPts val="120"/>
              </a:spcBef>
            </a:pPr>
            <a:r>
              <a:rPr lang="en-CA">
                <a:solidFill>
                  <a:srgbClr val="003D50"/>
                </a:solidFill>
                <a:latin typeface="Arial Black"/>
                <a:cs typeface="Arial Black"/>
              </a:rPr>
              <a:t>KEY</a:t>
            </a:r>
            <a:r>
              <a:rPr lang="en-CA" spc="-20">
                <a:solidFill>
                  <a:srgbClr val="003D50"/>
                </a:solidFill>
                <a:latin typeface="Arial Black"/>
                <a:cs typeface="Arial Black"/>
              </a:rPr>
              <a:t> </a:t>
            </a:r>
            <a:r>
              <a:rPr lang="en-CA">
                <a:solidFill>
                  <a:srgbClr val="003D50"/>
                </a:solidFill>
                <a:latin typeface="Arial Black"/>
                <a:cs typeface="Arial Black"/>
              </a:rPr>
              <a:t>TO</a:t>
            </a:r>
            <a:r>
              <a:rPr lang="en-CA" spc="-15">
                <a:solidFill>
                  <a:srgbClr val="003D50"/>
                </a:solidFill>
                <a:latin typeface="Arial Black"/>
                <a:cs typeface="Arial Black"/>
              </a:rPr>
              <a:t> </a:t>
            </a:r>
            <a:r>
              <a:rPr lang="en-CA">
                <a:solidFill>
                  <a:srgbClr val="003D50"/>
                </a:solidFill>
                <a:latin typeface="Arial Black"/>
                <a:cs typeface="Arial Black"/>
              </a:rPr>
              <a:t>OUR</a:t>
            </a:r>
            <a:r>
              <a:rPr lang="en-CA" spc="-15">
                <a:solidFill>
                  <a:srgbClr val="003D50"/>
                </a:solidFill>
                <a:latin typeface="Arial Black"/>
                <a:cs typeface="Arial Black"/>
              </a:rPr>
              <a:t> </a:t>
            </a:r>
            <a:r>
              <a:rPr lang="en-CA">
                <a:solidFill>
                  <a:srgbClr val="003D50"/>
                </a:solidFill>
                <a:latin typeface="Arial Black"/>
                <a:cs typeface="Arial Black"/>
              </a:rPr>
              <a:t>SUCCESS</a:t>
            </a:r>
            <a:r>
              <a:rPr lang="en-CA" spc="-15">
                <a:solidFill>
                  <a:srgbClr val="003D50"/>
                </a:solidFill>
                <a:latin typeface="Arial Black"/>
                <a:cs typeface="Arial Black"/>
              </a:rPr>
              <a:t> </a:t>
            </a:r>
            <a:r>
              <a:rPr lang="en-CA" b="0">
                <a:solidFill>
                  <a:srgbClr val="AB4E22"/>
                </a:solidFill>
                <a:latin typeface="Arial" panose="020B0604020202020204" pitchFamily="34" charset="0"/>
                <a:cs typeface="Arial" panose="020B0604020202020204" pitchFamily="34" charset="0"/>
              </a:rPr>
              <a:t>Commitment</a:t>
            </a:r>
            <a:r>
              <a:rPr lang="en-CA" b="0" spc="-10">
                <a:solidFill>
                  <a:srgbClr val="AB4E22"/>
                </a:solidFill>
                <a:latin typeface="Arial" panose="020B0604020202020204" pitchFamily="34" charset="0"/>
                <a:cs typeface="Arial" panose="020B0604020202020204" pitchFamily="34" charset="0"/>
              </a:rPr>
              <a:t> </a:t>
            </a:r>
            <a:r>
              <a:rPr lang="en-CA" b="0">
                <a:solidFill>
                  <a:srgbClr val="AB4E22"/>
                </a:solidFill>
                <a:latin typeface="Arial" panose="020B0604020202020204" pitchFamily="34" charset="0"/>
                <a:cs typeface="Arial" panose="020B0604020202020204" pitchFamily="34" charset="0"/>
              </a:rPr>
              <a:t>to</a:t>
            </a:r>
            <a:r>
              <a:rPr lang="en-CA" b="0" spc="-10">
                <a:solidFill>
                  <a:srgbClr val="AB4E22"/>
                </a:solidFill>
                <a:latin typeface="Arial" panose="020B0604020202020204" pitchFamily="34" charset="0"/>
                <a:cs typeface="Arial" panose="020B0604020202020204" pitchFamily="34" charset="0"/>
              </a:rPr>
              <a:t> </a:t>
            </a:r>
            <a:r>
              <a:rPr lang="en-CA" b="0">
                <a:solidFill>
                  <a:srgbClr val="AB4E22"/>
                </a:solidFill>
                <a:latin typeface="Arial" panose="020B0604020202020204" pitchFamily="34" charset="0"/>
                <a:cs typeface="Arial" panose="020B0604020202020204" pitchFamily="34" charset="0"/>
              </a:rPr>
              <a:t>Local</a:t>
            </a:r>
            <a:r>
              <a:rPr lang="en-CA" b="0" spc="-15">
                <a:solidFill>
                  <a:srgbClr val="AB4E22"/>
                </a:solidFill>
                <a:latin typeface="Arial" panose="020B0604020202020204" pitchFamily="34" charset="0"/>
                <a:cs typeface="Arial" panose="020B0604020202020204" pitchFamily="34" charset="0"/>
              </a:rPr>
              <a:t> </a:t>
            </a:r>
            <a:r>
              <a:rPr lang="en-CA" b="0" spc="-10">
                <a:solidFill>
                  <a:srgbClr val="AB4E22"/>
                </a:solidFill>
                <a:latin typeface="Arial" panose="020B0604020202020204" pitchFamily="34" charset="0"/>
                <a:cs typeface="Arial" panose="020B0604020202020204" pitchFamily="34" charset="0"/>
              </a:rPr>
              <a:t>Content</a:t>
            </a:r>
          </a:p>
        </p:txBody>
      </p:sp>
      <p:sp>
        <p:nvSpPr>
          <p:cNvPr id="13" name="object 9">
            <a:extLst>
              <a:ext uri="{FF2B5EF4-FFF2-40B4-BE49-F238E27FC236}">
                <a16:creationId xmlns:a16="http://schemas.microsoft.com/office/drawing/2014/main" id="{56529BEB-2F1F-55DE-313A-BA8BF8771C10}"/>
              </a:ext>
            </a:extLst>
          </p:cNvPr>
          <p:cNvSpPr txBox="1"/>
          <p:nvPr/>
        </p:nvSpPr>
        <p:spPr>
          <a:xfrm>
            <a:off x="972737" y="4088664"/>
            <a:ext cx="4107815" cy="391160"/>
          </a:xfrm>
          <a:prstGeom prst="rect">
            <a:avLst/>
          </a:prstGeom>
        </p:spPr>
        <p:txBody>
          <a:bodyPr vert="horz" wrap="square" lIns="0" tIns="12700" rIns="0" bIns="0" rtlCol="0">
            <a:spAutoFit/>
          </a:bodyPr>
          <a:lstStyle/>
          <a:p>
            <a:pPr marL="12700">
              <a:lnSpc>
                <a:spcPct val="100000"/>
              </a:lnSpc>
              <a:spcBef>
                <a:spcPts val="100"/>
              </a:spcBef>
            </a:pPr>
            <a:r>
              <a:rPr sz="2400">
                <a:solidFill>
                  <a:srgbClr val="003D50"/>
                </a:solidFill>
                <a:latin typeface="Arial Black"/>
                <a:cs typeface="Arial Black"/>
              </a:rPr>
              <a:t>Local</a:t>
            </a:r>
            <a:r>
              <a:rPr sz="2400" spc="-15">
                <a:solidFill>
                  <a:srgbClr val="003D50"/>
                </a:solidFill>
                <a:latin typeface="Arial Black"/>
                <a:cs typeface="Arial Black"/>
              </a:rPr>
              <a:t> </a:t>
            </a:r>
            <a:r>
              <a:rPr sz="2400">
                <a:solidFill>
                  <a:srgbClr val="003D50"/>
                </a:solidFill>
                <a:latin typeface="Arial Black"/>
                <a:cs typeface="Arial Black"/>
              </a:rPr>
              <a:t>Financial</a:t>
            </a:r>
            <a:r>
              <a:rPr sz="2400" spc="-5">
                <a:solidFill>
                  <a:srgbClr val="003D50"/>
                </a:solidFill>
                <a:latin typeface="Arial Black"/>
                <a:cs typeface="Arial Black"/>
              </a:rPr>
              <a:t> </a:t>
            </a:r>
            <a:r>
              <a:rPr sz="2400" spc="-10">
                <a:solidFill>
                  <a:srgbClr val="003D50"/>
                </a:solidFill>
                <a:latin typeface="Arial Black"/>
                <a:cs typeface="Arial Black"/>
              </a:rPr>
              <a:t>Partners</a:t>
            </a:r>
            <a:endParaRPr sz="2400">
              <a:latin typeface="Arial Black"/>
              <a:cs typeface="Arial Black"/>
            </a:endParaRPr>
          </a:p>
        </p:txBody>
      </p:sp>
      <p:sp>
        <p:nvSpPr>
          <p:cNvPr id="20" name="object 10">
            <a:extLst>
              <a:ext uri="{FF2B5EF4-FFF2-40B4-BE49-F238E27FC236}">
                <a16:creationId xmlns:a16="http://schemas.microsoft.com/office/drawing/2014/main" id="{F9984AE4-999D-5109-935A-75CA5278782C}"/>
              </a:ext>
            </a:extLst>
          </p:cNvPr>
          <p:cNvSpPr/>
          <p:nvPr/>
        </p:nvSpPr>
        <p:spPr>
          <a:xfrm>
            <a:off x="985437" y="4547605"/>
            <a:ext cx="5078095" cy="0"/>
          </a:xfrm>
          <a:custGeom>
            <a:avLst/>
            <a:gdLst/>
            <a:ahLst/>
            <a:cxnLst/>
            <a:rect l="l" t="t" r="r" b="b"/>
            <a:pathLst>
              <a:path w="5078095">
                <a:moveTo>
                  <a:pt x="5077472" y="0"/>
                </a:moveTo>
                <a:lnTo>
                  <a:pt x="0" y="0"/>
                </a:lnTo>
              </a:path>
            </a:pathLst>
          </a:custGeom>
          <a:ln w="10604">
            <a:solidFill>
              <a:srgbClr val="AC4F22"/>
            </a:solidFill>
          </a:ln>
        </p:spPr>
        <p:txBody>
          <a:bodyPr wrap="square" lIns="0" tIns="0" rIns="0" bIns="0" rtlCol="0"/>
          <a:lstStyle/>
          <a:p>
            <a:endParaRPr/>
          </a:p>
        </p:txBody>
      </p:sp>
      <p:pic>
        <p:nvPicPr>
          <p:cNvPr id="21" name="object 11">
            <a:extLst>
              <a:ext uri="{FF2B5EF4-FFF2-40B4-BE49-F238E27FC236}">
                <a16:creationId xmlns:a16="http://schemas.microsoft.com/office/drawing/2014/main" id="{5132D681-B434-A97C-2B1F-3DDAAF8D2A74}"/>
              </a:ext>
            </a:extLst>
          </p:cNvPr>
          <p:cNvPicPr/>
          <p:nvPr/>
        </p:nvPicPr>
        <p:blipFill>
          <a:blip r:embed="rId2" cstate="screen">
            <a:extLst>
              <a:ext uri="{28A0092B-C50C-407E-A947-70E740481C1C}">
                <a14:useLocalDpi xmlns:a14="http://schemas.microsoft.com/office/drawing/2010/main"/>
              </a:ext>
            </a:extLst>
          </a:blip>
          <a:stretch>
            <a:fillRect/>
          </a:stretch>
        </p:blipFill>
        <p:spPr>
          <a:xfrm>
            <a:off x="984655" y="5596595"/>
            <a:ext cx="139293" cy="175323"/>
          </a:xfrm>
          <a:prstGeom prst="rect">
            <a:avLst/>
          </a:prstGeom>
        </p:spPr>
      </p:pic>
      <p:pic>
        <p:nvPicPr>
          <p:cNvPr id="22" name="object 12">
            <a:extLst>
              <a:ext uri="{FF2B5EF4-FFF2-40B4-BE49-F238E27FC236}">
                <a16:creationId xmlns:a16="http://schemas.microsoft.com/office/drawing/2014/main" id="{F7B6C841-BB10-932D-0DF7-4090DE1B41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56225" y="1804023"/>
            <a:ext cx="139293" cy="175323"/>
          </a:xfrm>
          <a:prstGeom prst="rect">
            <a:avLst/>
          </a:prstGeom>
        </p:spPr>
      </p:pic>
      <p:sp>
        <p:nvSpPr>
          <p:cNvPr id="23" name="object 13">
            <a:extLst>
              <a:ext uri="{FF2B5EF4-FFF2-40B4-BE49-F238E27FC236}">
                <a16:creationId xmlns:a16="http://schemas.microsoft.com/office/drawing/2014/main" id="{16654FD1-C6AB-5C6C-3723-CD1CBC519729}"/>
              </a:ext>
            </a:extLst>
          </p:cNvPr>
          <p:cNvSpPr txBox="1"/>
          <p:nvPr/>
        </p:nvSpPr>
        <p:spPr>
          <a:xfrm>
            <a:off x="8151567" y="1750753"/>
            <a:ext cx="3500754" cy="1571625"/>
          </a:xfrm>
          <a:prstGeom prst="rect">
            <a:avLst/>
          </a:prstGeom>
        </p:spPr>
        <p:txBody>
          <a:bodyPr vert="horz" wrap="square" lIns="0" tIns="25400" rIns="0" bIns="0" rtlCol="0">
            <a:spAutoFit/>
          </a:bodyPr>
          <a:lstStyle/>
          <a:p>
            <a:pPr marL="30480" marR="481330">
              <a:lnSpc>
                <a:spcPts val="2000"/>
              </a:lnSpc>
              <a:spcBef>
                <a:spcPts val="200"/>
              </a:spcBef>
            </a:pPr>
            <a:r>
              <a:rPr sz="1700">
                <a:solidFill>
                  <a:srgbClr val="BC5728"/>
                </a:solidFill>
                <a:latin typeface="Arial Black"/>
                <a:cs typeface="Arial Black"/>
              </a:rPr>
              <a:t>First</a:t>
            </a:r>
            <a:r>
              <a:rPr sz="1700" spc="-10">
                <a:solidFill>
                  <a:srgbClr val="BC5728"/>
                </a:solidFill>
                <a:latin typeface="Arial Black"/>
                <a:cs typeface="Arial Black"/>
              </a:rPr>
              <a:t> </a:t>
            </a:r>
            <a:r>
              <a:rPr sz="1700">
                <a:solidFill>
                  <a:srgbClr val="BC5728"/>
                </a:solidFill>
                <a:latin typeface="Arial Black"/>
                <a:cs typeface="Arial Black"/>
              </a:rPr>
              <a:t>to</a:t>
            </a:r>
            <a:r>
              <a:rPr sz="1700" spc="-5">
                <a:solidFill>
                  <a:srgbClr val="BC5728"/>
                </a:solidFill>
                <a:latin typeface="Arial Black"/>
                <a:cs typeface="Arial Black"/>
              </a:rPr>
              <a:t> </a:t>
            </a:r>
            <a:r>
              <a:rPr sz="1700">
                <a:solidFill>
                  <a:srgbClr val="BC5728"/>
                </a:solidFill>
                <a:latin typeface="Arial Black"/>
                <a:cs typeface="Arial Black"/>
              </a:rPr>
              <a:t>use</a:t>
            </a:r>
            <a:r>
              <a:rPr sz="1700" spc="-10">
                <a:solidFill>
                  <a:srgbClr val="BC5728"/>
                </a:solidFill>
                <a:latin typeface="Arial Black"/>
                <a:cs typeface="Arial Black"/>
              </a:rPr>
              <a:t> </a:t>
            </a:r>
            <a:r>
              <a:rPr sz="1700">
                <a:solidFill>
                  <a:srgbClr val="BC5728"/>
                </a:solidFill>
                <a:latin typeface="Arial Black"/>
                <a:cs typeface="Arial Black"/>
              </a:rPr>
              <a:t>an</a:t>
            </a:r>
            <a:r>
              <a:rPr sz="1700" spc="-5">
                <a:solidFill>
                  <a:srgbClr val="BC5728"/>
                </a:solidFill>
                <a:latin typeface="Arial Black"/>
                <a:cs typeface="Arial Black"/>
              </a:rPr>
              <a:t> </a:t>
            </a:r>
            <a:r>
              <a:rPr sz="1700" spc="-10">
                <a:solidFill>
                  <a:srgbClr val="BC5728"/>
                </a:solidFill>
                <a:latin typeface="Arial Black"/>
                <a:cs typeface="Arial Black"/>
              </a:rPr>
              <a:t>in-country </a:t>
            </a:r>
            <a:r>
              <a:rPr sz="1700">
                <a:solidFill>
                  <a:srgbClr val="BC5728"/>
                </a:solidFill>
                <a:latin typeface="Arial Black"/>
                <a:cs typeface="Arial Black"/>
              </a:rPr>
              <a:t>mining</a:t>
            </a:r>
            <a:r>
              <a:rPr sz="1700" spc="-70">
                <a:solidFill>
                  <a:srgbClr val="BC5728"/>
                </a:solidFill>
                <a:latin typeface="Arial Black"/>
                <a:cs typeface="Arial Black"/>
              </a:rPr>
              <a:t> </a:t>
            </a:r>
            <a:r>
              <a:rPr sz="1700" spc="-10">
                <a:solidFill>
                  <a:srgbClr val="BC5728"/>
                </a:solidFill>
                <a:latin typeface="Arial Black"/>
                <a:cs typeface="Arial Black"/>
              </a:rPr>
              <a:t>contractor</a:t>
            </a:r>
            <a:endParaRPr sz="1700">
              <a:latin typeface="Arial Black"/>
              <a:cs typeface="Arial Black"/>
            </a:endParaRPr>
          </a:p>
          <a:p>
            <a:pPr marL="130810" marR="481330" indent="-118745">
              <a:lnSpc>
                <a:spcPct val="100000"/>
              </a:lnSpc>
              <a:spcBef>
                <a:spcPts val="300"/>
              </a:spcBef>
              <a:buClr>
                <a:srgbClr val="BC5728"/>
              </a:buClr>
              <a:buFont typeface="Arial"/>
              <a:buChar char="•"/>
              <a:tabLst>
                <a:tab pos="132080" algn="l"/>
              </a:tabLst>
            </a:pPr>
            <a:r>
              <a:rPr sz="1500" b="1" spc="-10">
                <a:solidFill>
                  <a:srgbClr val="003D50"/>
                </a:solidFill>
                <a:latin typeface="Arial"/>
                <a:cs typeface="Arial"/>
              </a:rPr>
              <a:t>Very</a:t>
            </a:r>
            <a:r>
              <a:rPr sz="1500" b="1" spc="-50">
                <a:solidFill>
                  <a:srgbClr val="003D50"/>
                </a:solidFill>
                <a:latin typeface="Arial"/>
                <a:cs typeface="Arial"/>
              </a:rPr>
              <a:t> </a:t>
            </a:r>
            <a:r>
              <a:rPr sz="1500" b="1">
                <a:solidFill>
                  <a:srgbClr val="003D50"/>
                </a:solidFill>
                <a:latin typeface="Arial"/>
                <a:cs typeface="Arial"/>
              </a:rPr>
              <a:t>successful</a:t>
            </a:r>
            <a:r>
              <a:rPr sz="1500" b="1" spc="-50">
                <a:solidFill>
                  <a:srgbClr val="003D50"/>
                </a:solidFill>
                <a:latin typeface="Arial"/>
                <a:cs typeface="Arial"/>
              </a:rPr>
              <a:t> </a:t>
            </a:r>
            <a:r>
              <a:rPr sz="1500" spc="-20">
                <a:solidFill>
                  <a:srgbClr val="003D50"/>
                </a:solidFill>
                <a:latin typeface="Arial"/>
                <a:cs typeface="Arial"/>
              </a:rPr>
              <a:t>ramp-</a:t>
            </a:r>
            <a:r>
              <a:rPr sz="1500">
                <a:solidFill>
                  <a:srgbClr val="003D50"/>
                </a:solidFill>
                <a:latin typeface="Arial"/>
                <a:cs typeface="Arial"/>
              </a:rPr>
              <a:t>up</a:t>
            </a:r>
            <a:r>
              <a:rPr sz="1500" spc="-50">
                <a:solidFill>
                  <a:srgbClr val="003D50"/>
                </a:solidFill>
                <a:latin typeface="Arial"/>
                <a:cs typeface="Arial"/>
              </a:rPr>
              <a:t> </a:t>
            </a:r>
            <a:r>
              <a:rPr sz="1500" spc="-25">
                <a:solidFill>
                  <a:srgbClr val="003D50"/>
                </a:solidFill>
                <a:latin typeface="Arial"/>
                <a:cs typeface="Arial"/>
              </a:rPr>
              <a:t>and 	</a:t>
            </a:r>
            <a:r>
              <a:rPr sz="1500" spc="-10">
                <a:solidFill>
                  <a:srgbClr val="003D50"/>
                </a:solidFill>
                <a:latin typeface="Arial"/>
                <a:cs typeface="Arial"/>
              </a:rPr>
              <a:t>performance</a:t>
            </a:r>
            <a:r>
              <a:rPr sz="1500" spc="-40">
                <a:solidFill>
                  <a:srgbClr val="003D50"/>
                </a:solidFill>
                <a:latin typeface="Arial"/>
                <a:cs typeface="Arial"/>
              </a:rPr>
              <a:t> </a:t>
            </a:r>
            <a:r>
              <a:rPr sz="1500">
                <a:solidFill>
                  <a:srgbClr val="003D50"/>
                </a:solidFill>
                <a:latin typeface="Arial"/>
                <a:cs typeface="Arial"/>
              </a:rPr>
              <a:t>since</a:t>
            </a:r>
            <a:r>
              <a:rPr sz="1500" spc="-40">
                <a:solidFill>
                  <a:srgbClr val="003D50"/>
                </a:solidFill>
                <a:latin typeface="Arial"/>
                <a:cs typeface="Arial"/>
              </a:rPr>
              <a:t> </a:t>
            </a:r>
            <a:r>
              <a:rPr sz="1500" spc="-10">
                <a:solidFill>
                  <a:srgbClr val="003D50"/>
                </a:solidFill>
                <a:latin typeface="Arial"/>
                <a:cs typeface="Arial"/>
              </a:rPr>
              <a:t>commissioning</a:t>
            </a:r>
            <a:endParaRPr sz="1500">
              <a:latin typeface="Arial"/>
              <a:cs typeface="Arial"/>
            </a:endParaRPr>
          </a:p>
          <a:p>
            <a:pPr marL="130810" marR="5080" indent="-118745">
              <a:lnSpc>
                <a:spcPct val="100000"/>
              </a:lnSpc>
              <a:spcBef>
                <a:spcPts val="570"/>
              </a:spcBef>
              <a:buClr>
                <a:srgbClr val="BC5728"/>
              </a:buClr>
              <a:buChar char="•"/>
              <a:tabLst>
                <a:tab pos="132080" algn="l"/>
              </a:tabLst>
            </a:pPr>
            <a:r>
              <a:rPr sz="1500">
                <a:solidFill>
                  <a:srgbClr val="003D50"/>
                </a:solidFill>
                <a:latin typeface="Arial"/>
                <a:cs typeface="Arial"/>
              </a:rPr>
              <a:t>Now</a:t>
            </a:r>
            <a:r>
              <a:rPr sz="1500" spc="-35">
                <a:solidFill>
                  <a:srgbClr val="003D50"/>
                </a:solidFill>
                <a:latin typeface="Arial"/>
                <a:cs typeface="Arial"/>
              </a:rPr>
              <a:t> </a:t>
            </a:r>
            <a:r>
              <a:rPr sz="1500" spc="-10">
                <a:solidFill>
                  <a:srgbClr val="003D50"/>
                </a:solidFill>
                <a:latin typeface="Arial"/>
                <a:cs typeface="Arial"/>
              </a:rPr>
              <a:t>performing</a:t>
            </a:r>
            <a:r>
              <a:rPr sz="1500" spc="-30">
                <a:solidFill>
                  <a:srgbClr val="003D50"/>
                </a:solidFill>
                <a:latin typeface="Arial"/>
                <a:cs typeface="Arial"/>
              </a:rPr>
              <a:t> </a:t>
            </a:r>
            <a:r>
              <a:rPr sz="1500">
                <a:solidFill>
                  <a:srgbClr val="003D50"/>
                </a:solidFill>
                <a:latin typeface="Arial"/>
                <a:cs typeface="Arial"/>
              </a:rPr>
              <a:t>similar</a:t>
            </a:r>
            <a:r>
              <a:rPr sz="1500" spc="-30">
                <a:solidFill>
                  <a:srgbClr val="003D50"/>
                </a:solidFill>
                <a:latin typeface="Arial"/>
                <a:cs typeface="Arial"/>
              </a:rPr>
              <a:t> </a:t>
            </a:r>
            <a:r>
              <a:rPr sz="1500">
                <a:solidFill>
                  <a:srgbClr val="003D50"/>
                </a:solidFill>
                <a:latin typeface="Arial"/>
                <a:cs typeface="Arial"/>
              </a:rPr>
              <a:t>services</a:t>
            </a:r>
            <a:r>
              <a:rPr sz="1500" spc="-30">
                <a:solidFill>
                  <a:srgbClr val="003D50"/>
                </a:solidFill>
                <a:latin typeface="Arial"/>
                <a:cs typeface="Arial"/>
              </a:rPr>
              <a:t> </a:t>
            </a:r>
            <a:r>
              <a:rPr sz="1500">
                <a:solidFill>
                  <a:srgbClr val="003D50"/>
                </a:solidFill>
                <a:latin typeface="Arial"/>
                <a:cs typeface="Arial"/>
              </a:rPr>
              <a:t>for</a:t>
            </a:r>
            <a:r>
              <a:rPr sz="1500" spc="-35">
                <a:solidFill>
                  <a:srgbClr val="003D50"/>
                </a:solidFill>
                <a:latin typeface="Arial"/>
                <a:cs typeface="Arial"/>
              </a:rPr>
              <a:t> </a:t>
            </a:r>
            <a:r>
              <a:rPr sz="1500" b="1" spc="-25">
                <a:solidFill>
                  <a:srgbClr val="003D50"/>
                </a:solidFill>
                <a:latin typeface="Arial"/>
                <a:cs typeface="Arial"/>
              </a:rPr>
              <a:t>two 	</a:t>
            </a:r>
            <a:r>
              <a:rPr sz="1500" b="1">
                <a:solidFill>
                  <a:srgbClr val="003D50"/>
                </a:solidFill>
                <a:latin typeface="Arial"/>
                <a:cs typeface="Arial"/>
              </a:rPr>
              <a:t>major</a:t>
            </a:r>
            <a:r>
              <a:rPr sz="1500" b="1" spc="-30">
                <a:solidFill>
                  <a:srgbClr val="003D50"/>
                </a:solidFill>
                <a:latin typeface="Arial"/>
                <a:cs typeface="Arial"/>
              </a:rPr>
              <a:t> </a:t>
            </a:r>
            <a:r>
              <a:rPr sz="1500" b="1">
                <a:solidFill>
                  <a:srgbClr val="003D50"/>
                </a:solidFill>
                <a:latin typeface="Arial"/>
                <a:cs typeface="Arial"/>
              </a:rPr>
              <a:t>mining</a:t>
            </a:r>
            <a:r>
              <a:rPr sz="1500" b="1" spc="-25">
                <a:solidFill>
                  <a:srgbClr val="003D50"/>
                </a:solidFill>
                <a:latin typeface="Arial"/>
                <a:cs typeface="Arial"/>
              </a:rPr>
              <a:t> </a:t>
            </a:r>
            <a:r>
              <a:rPr sz="1500" b="1" spc="-10">
                <a:solidFill>
                  <a:srgbClr val="003D50"/>
                </a:solidFill>
                <a:latin typeface="Arial"/>
                <a:cs typeface="Arial"/>
              </a:rPr>
              <a:t>companies</a:t>
            </a:r>
            <a:r>
              <a:rPr sz="1500" b="1" spc="-25">
                <a:solidFill>
                  <a:srgbClr val="003D50"/>
                </a:solidFill>
                <a:latin typeface="Arial"/>
                <a:cs typeface="Arial"/>
              </a:rPr>
              <a:t> </a:t>
            </a:r>
            <a:r>
              <a:rPr sz="1500">
                <a:solidFill>
                  <a:srgbClr val="003D50"/>
                </a:solidFill>
                <a:latin typeface="Arial"/>
                <a:cs typeface="Arial"/>
              </a:rPr>
              <a:t>in</a:t>
            </a:r>
            <a:r>
              <a:rPr sz="1500" spc="-30">
                <a:solidFill>
                  <a:srgbClr val="003D50"/>
                </a:solidFill>
                <a:latin typeface="Arial"/>
                <a:cs typeface="Arial"/>
              </a:rPr>
              <a:t> </a:t>
            </a:r>
            <a:r>
              <a:rPr sz="1500" spc="-10">
                <a:solidFill>
                  <a:srgbClr val="003D50"/>
                </a:solidFill>
                <a:latin typeface="Arial"/>
                <a:cs typeface="Arial"/>
              </a:rPr>
              <a:t>country</a:t>
            </a:r>
            <a:endParaRPr sz="1500">
              <a:latin typeface="Arial"/>
              <a:cs typeface="Arial"/>
            </a:endParaRPr>
          </a:p>
        </p:txBody>
      </p:sp>
      <p:pic>
        <p:nvPicPr>
          <p:cNvPr id="24" name="object 14">
            <a:extLst>
              <a:ext uri="{FF2B5EF4-FFF2-40B4-BE49-F238E27FC236}">
                <a16:creationId xmlns:a16="http://schemas.microsoft.com/office/drawing/2014/main" id="{D53419EA-6121-CEA8-2DBF-E62FA7C0E124}"/>
              </a:ext>
            </a:extLst>
          </p:cNvPr>
          <p:cNvPicPr/>
          <p:nvPr/>
        </p:nvPicPr>
        <p:blipFill>
          <a:blip r:embed="rId2" cstate="screen">
            <a:extLst>
              <a:ext uri="{28A0092B-C50C-407E-A947-70E740481C1C}">
                <a14:useLocalDpi xmlns:a14="http://schemas.microsoft.com/office/drawing/2010/main"/>
              </a:ext>
            </a:extLst>
          </a:blip>
          <a:stretch>
            <a:fillRect/>
          </a:stretch>
        </p:blipFill>
        <p:spPr>
          <a:xfrm>
            <a:off x="984655" y="4691980"/>
            <a:ext cx="139293" cy="175323"/>
          </a:xfrm>
          <a:prstGeom prst="rect">
            <a:avLst/>
          </a:prstGeom>
        </p:spPr>
      </p:pic>
      <p:sp>
        <p:nvSpPr>
          <p:cNvPr id="26" name="object 15">
            <a:extLst>
              <a:ext uri="{FF2B5EF4-FFF2-40B4-BE49-F238E27FC236}">
                <a16:creationId xmlns:a16="http://schemas.microsoft.com/office/drawing/2014/main" id="{DEAC9C39-6F99-7D18-951E-ED1D8C05530A}"/>
              </a:ext>
            </a:extLst>
          </p:cNvPr>
          <p:cNvSpPr txBox="1"/>
          <p:nvPr/>
        </p:nvSpPr>
        <p:spPr>
          <a:xfrm>
            <a:off x="4686776" y="1220778"/>
            <a:ext cx="2640965" cy="375920"/>
          </a:xfrm>
          <a:prstGeom prst="rect">
            <a:avLst/>
          </a:prstGeom>
        </p:spPr>
        <p:txBody>
          <a:bodyPr vert="horz" wrap="square" lIns="0" tIns="12700" rIns="0" bIns="0" rtlCol="0">
            <a:spAutoFit/>
          </a:bodyPr>
          <a:lstStyle/>
          <a:p>
            <a:pPr marL="12700">
              <a:lnSpc>
                <a:spcPct val="100000"/>
              </a:lnSpc>
              <a:spcBef>
                <a:spcPts val="100"/>
              </a:spcBef>
            </a:pPr>
            <a:r>
              <a:rPr sz="2300">
                <a:solidFill>
                  <a:srgbClr val="003D50"/>
                </a:solidFill>
                <a:latin typeface="Arial Black"/>
                <a:cs typeface="Arial Black"/>
              </a:rPr>
              <a:t>Local</a:t>
            </a:r>
            <a:r>
              <a:rPr sz="2300" spc="-75">
                <a:solidFill>
                  <a:srgbClr val="003D50"/>
                </a:solidFill>
                <a:latin typeface="Arial Black"/>
                <a:cs typeface="Arial Black"/>
              </a:rPr>
              <a:t> </a:t>
            </a:r>
            <a:r>
              <a:rPr sz="2300" spc="-10">
                <a:solidFill>
                  <a:srgbClr val="003D50"/>
                </a:solidFill>
                <a:latin typeface="Arial Black"/>
                <a:cs typeface="Arial Black"/>
              </a:rPr>
              <a:t>Workforce</a:t>
            </a:r>
            <a:endParaRPr sz="2300">
              <a:latin typeface="Arial Black"/>
              <a:cs typeface="Arial Black"/>
            </a:endParaRPr>
          </a:p>
        </p:txBody>
      </p:sp>
      <p:sp>
        <p:nvSpPr>
          <p:cNvPr id="27" name="object 16">
            <a:extLst>
              <a:ext uri="{FF2B5EF4-FFF2-40B4-BE49-F238E27FC236}">
                <a16:creationId xmlns:a16="http://schemas.microsoft.com/office/drawing/2014/main" id="{EB765B3C-00C4-B3CB-B2CD-0DBB9B8087CC}"/>
              </a:ext>
            </a:extLst>
          </p:cNvPr>
          <p:cNvSpPr/>
          <p:nvPr/>
        </p:nvSpPr>
        <p:spPr>
          <a:xfrm>
            <a:off x="4699478" y="1664719"/>
            <a:ext cx="7489825" cy="10795"/>
          </a:xfrm>
          <a:custGeom>
            <a:avLst/>
            <a:gdLst/>
            <a:ahLst/>
            <a:cxnLst/>
            <a:rect l="l" t="t" r="r" b="b"/>
            <a:pathLst>
              <a:path w="7489825" h="10794">
                <a:moveTo>
                  <a:pt x="7489473" y="0"/>
                </a:moveTo>
                <a:lnTo>
                  <a:pt x="0" y="0"/>
                </a:lnTo>
                <a:lnTo>
                  <a:pt x="0" y="10604"/>
                </a:lnTo>
                <a:lnTo>
                  <a:pt x="7489473" y="10604"/>
                </a:lnTo>
                <a:lnTo>
                  <a:pt x="7489473" y="0"/>
                </a:lnTo>
                <a:close/>
              </a:path>
            </a:pathLst>
          </a:custGeom>
          <a:solidFill>
            <a:srgbClr val="AC4F22"/>
          </a:solidFill>
        </p:spPr>
        <p:txBody>
          <a:bodyPr wrap="square" lIns="0" tIns="0" rIns="0" bIns="0" rtlCol="0"/>
          <a:lstStyle/>
          <a:p>
            <a:endParaRPr/>
          </a:p>
        </p:txBody>
      </p:sp>
      <p:pic>
        <p:nvPicPr>
          <p:cNvPr id="28" name="object 17">
            <a:extLst>
              <a:ext uri="{FF2B5EF4-FFF2-40B4-BE49-F238E27FC236}">
                <a16:creationId xmlns:a16="http://schemas.microsoft.com/office/drawing/2014/main" id="{1505B0FC-A40A-BA18-B706-768BAED71252}"/>
              </a:ext>
            </a:extLst>
          </p:cNvPr>
          <p:cNvPicPr/>
          <p:nvPr/>
        </p:nvPicPr>
        <p:blipFill>
          <a:blip r:embed="rId2" cstate="screen">
            <a:extLst>
              <a:ext uri="{28A0092B-C50C-407E-A947-70E740481C1C}">
                <a14:useLocalDpi xmlns:a14="http://schemas.microsoft.com/office/drawing/2010/main"/>
              </a:ext>
            </a:extLst>
          </a:blip>
          <a:stretch>
            <a:fillRect/>
          </a:stretch>
        </p:blipFill>
        <p:spPr>
          <a:xfrm>
            <a:off x="4698693" y="1804023"/>
            <a:ext cx="139293" cy="175323"/>
          </a:xfrm>
          <a:prstGeom prst="rect">
            <a:avLst/>
          </a:prstGeom>
        </p:spPr>
      </p:pic>
      <p:sp>
        <p:nvSpPr>
          <p:cNvPr id="29" name="object 18">
            <a:extLst>
              <a:ext uri="{FF2B5EF4-FFF2-40B4-BE49-F238E27FC236}">
                <a16:creationId xmlns:a16="http://schemas.microsoft.com/office/drawing/2014/main" id="{E76DD183-611B-EB1A-4751-DBA5730A4669}"/>
              </a:ext>
            </a:extLst>
          </p:cNvPr>
          <p:cNvSpPr txBox="1"/>
          <p:nvPr/>
        </p:nvSpPr>
        <p:spPr>
          <a:xfrm>
            <a:off x="4881444" y="1750753"/>
            <a:ext cx="2919730" cy="1342390"/>
          </a:xfrm>
          <a:prstGeom prst="rect">
            <a:avLst/>
          </a:prstGeom>
        </p:spPr>
        <p:txBody>
          <a:bodyPr vert="horz" wrap="square" lIns="0" tIns="25400" rIns="0" bIns="0" rtlCol="0">
            <a:spAutoFit/>
          </a:bodyPr>
          <a:lstStyle/>
          <a:p>
            <a:pPr marL="28575" marR="1097280">
              <a:lnSpc>
                <a:spcPts val="2000"/>
              </a:lnSpc>
              <a:spcBef>
                <a:spcPts val="200"/>
              </a:spcBef>
            </a:pPr>
            <a:r>
              <a:rPr lang="en-CA" sz="1700">
                <a:solidFill>
                  <a:srgbClr val="BC5728"/>
                </a:solidFill>
                <a:latin typeface="Arial Black"/>
                <a:cs typeface="Arial Black"/>
              </a:rPr>
              <a:t>97</a:t>
            </a:r>
            <a:r>
              <a:rPr sz="1700">
                <a:solidFill>
                  <a:srgbClr val="BC5728"/>
                </a:solidFill>
                <a:latin typeface="Arial Black"/>
                <a:cs typeface="Arial Black"/>
              </a:rPr>
              <a:t>%</a:t>
            </a:r>
            <a:r>
              <a:rPr sz="1700" spc="-45">
                <a:solidFill>
                  <a:srgbClr val="BC5728"/>
                </a:solidFill>
                <a:latin typeface="Arial Black"/>
                <a:cs typeface="Arial Black"/>
              </a:rPr>
              <a:t> </a:t>
            </a:r>
            <a:r>
              <a:rPr sz="1700" spc="-10">
                <a:solidFill>
                  <a:srgbClr val="BC5728"/>
                </a:solidFill>
                <a:latin typeface="Arial Black"/>
                <a:cs typeface="Arial Black"/>
              </a:rPr>
              <a:t>Burkinabe workforce</a:t>
            </a:r>
            <a:endParaRPr sz="1700">
              <a:latin typeface="Arial Black"/>
              <a:cs typeface="Arial Black"/>
            </a:endParaRPr>
          </a:p>
          <a:p>
            <a:pPr marL="130810" marR="5080" indent="-118745">
              <a:lnSpc>
                <a:spcPct val="100000"/>
              </a:lnSpc>
              <a:spcBef>
                <a:spcPts val="300"/>
              </a:spcBef>
              <a:buClr>
                <a:srgbClr val="BC5728"/>
              </a:buClr>
              <a:buFont typeface="Arial"/>
              <a:buChar char="•"/>
              <a:tabLst>
                <a:tab pos="132080" algn="l"/>
              </a:tabLst>
            </a:pPr>
            <a:r>
              <a:rPr sz="1500" b="1">
                <a:solidFill>
                  <a:srgbClr val="003D50"/>
                </a:solidFill>
                <a:latin typeface="Arial"/>
                <a:cs typeface="Arial"/>
              </a:rPr>
              <a:t>Well</a:t>
            </a:r>
            <a:r>
              <a:rPr sz="1500" b="1" spc="-20">
                <a:solidFill>
                  <a:srgbClr val="003D50"/>
                </a:solidFill>
                <a:latin typeface="Arial"/>
                <a:cs typeface="Arial"/>
              </a:rPr>
              <a:t> </a:t>
            </a:r>
            <a:r>
              <a:rPr sz="1500" b="1">
                <a:solidFill>
                  <a:srgbClr val="003D50"/>
                </a:solidFill>
                <a:latin typeface="Arial"/>
                <a:cs typeface="Arial"/>
              </a:rPr>
              <a:t>established</a:t>
            </a:r>
            <a:r>
              <a:rPr sz="1500" b="1" spc="-15">
                <a:solidFill>
                  <a:srgbClr val="003D50"/>
                </a:solidFill>
                <a:latin typeface="Arial"/>
                <a:cs typeface="Arial"/>
              </a:rPr>
              <a:t> </a:t>
            </a:r>
            <a:r>
              <a:rPr sz="1500" b="1" spc="-10">
                <a:solidFill>
                  <a:srgbClr val="003D50"/>
                </a:solidFill>
                <a:latin typeface="Arial"/>
                <a:cs typeface="Arial"/>
              </a:rPr>
              <a:t>workforce</a:t>
            </a:r>
            <a:r>
              <a:rPr sz="1500" b="1" spc="-20">
                <a:solidFill>
                  <a:srgbClr val="003D50"/>
                </a:solidFill>
                <a:latin typeface="Arial"/>
                <a:cs typeface="Arial"/>
              </a:rPr>
              <a:t> </a:t>
            </a:r>
            <a:r>
              <a:rPr sz="1500" spc="-25">
                <a:solidFill>
                  <a:srgbClr val="003D50"/>
                </a:solidFill>
                <a:latin typeface="Arial"/>
                <a:cs typeface="Arial"/>
              </a:rPr>
              <a:t>in 	</a:t>
            </a:r>
            <a:r>
              <a:rPr sz="1500">
                <a:solidFill>
                  <a:srgbClr val="003D50"/>
                </a:solidFill>
                <a:latin typeface="Arial"/>
                <a:cs typeface="Arial"/>
              </a:rPr>
              <a:t>country</a:t>
            </a:r>
            <a:r>
              <a:rPr sz="1500" spc="-40">
                <a:solidFill>
                  <a:srgbClr val="003D50"/>
                </a:solidFill>
                <a:latin typeface="Arial"/>
                <a:cs typeface="Arial"/>
              </a:rPr>
              <a:t> </a:t>
            </a:r>
            <a:r>
              <a:rPr sz="1500">
                <a:solidFill>
                  <a:srgbClr val="003D50"/>
                </a:solidFill>
                <a:latin typeface="Arial"/>
                <a:cs typeface="Arial"/>
              </a:rPr>
              <a:t>with</a:t>
            </a:r>
            <a:r>
              <a:rPr sz="1500" spc="-40">
                <a:solidFill>
                  <a:srgbClr val="003D50"/>
                </a:solidFill>
                <a:latin typeface="Arial"/>
                <a:cs typeface="Arial"/>
              </a:rPr>
              <a:t> </a:t>
            </a:r>
            <a:r>
              <a:rPr sz="1500">
                <a:solidFill>
                  <a:srgbClr val="003D50"/>
                </a:solidFill>
                <a:latin typeface="Arial"/>
                <a:cs typeface="Arial"/>
              </a:rPr>
              <a:t>16</a:t>
            </a:r>
            <a:r>
              <a:rPr sz="1500" spc="-35">
                <a:solidFill>
                  <a:srgbClr val="003D50"/>
                </a:solidFill>
                <a:latin typeface="Arial"/>
                <a:cs typeface="Arial"/>
              </a:rPr>
              <a:t> </a:t>
            </a:r>
            <a:r>
              <a:rPr sz="1500">
                <a:solidFill>
                  <a:srgbClr val="003D50"/>
                </a:solidFill>
                <a:latin typeface="Arial"/>
                <a:cs typeface="Arial"/>
              </a:rPr>
              <a:t>mines</a:t>
            </a:r>
            <a:r>
              <a:rPr sz="1500" spc="-40">
                <a:solidFill>
                  <a:srgbClr val="003D50"/>
                </a:solidFill>
                <a:latin typeface="Arial"/>
                <a:cs typeface="Arial"/>
              </a:rPr>
              <a:t> </a:t>
            </a:r>
            <a:r>
              <a:rPr sz="1500" spc="-10">
                <a:solidFill>
                  <a:srgbClr val="003D50"/>
                </a:solidFill>
                <a:latin typeface="Arial"/>
                <a:cs typeface="Arial"/>
              </a:rPr>
              <a:t>developed</a:t>
            </a:r>
            <a:endParaRPr sz="1500">
              <a:latin typeface="Arial"/>
              <a:cs typeface="Arial"/>
            </a:endParaRPr>
          </a:p>
          <a:p>
            <a:pPr marL="131445" indent="-118745">
              <a:lnSpc>
                <a:spcPct val="100000"/>
              </a:lnSpc>
              <a:spcBef>
                <a:spcPts val="565"/>
              </a:spcBef>
              <a:buClr>
                <a:srgbClr val="BC5728"/>
              </a:buClr>
              <a:buFont typeface="Arial"/>
              <a:buChar char="•"/>
              <a:tabLst>
                <a:tab pos="131445" algn="l"/>
              </a:tabLst>
            </a:pPr>
            <a:r>
              <a:rPr sz="1500" b="1">
                <a:solidFill>
                  <a:srgbClr val="003D50"/>
                </a:solidFill>
                <a:latin typeface="Arial"/>
                <a:cs typeface="Arial"/>
              </a:rPr>
              <a:t>Only</a:t>
            </a:r>
            <a:r>
              <a:rPr sz="1500" b="1" spc="-15">
                <a:solidFill>
                  <a:srgbClr val="003D50"/>
                </a:solidFill>
                <a:latin typeface="Arial"/>
                <a:cs typeface="Arial"/>
              </a:rPr>
              <a:t> </a:t>
            </a:r>
            <a:r>
              <a:rPr lang="en-CA" sz="1500" b="1">
                <a:solidFill>
                  <a:srgbClr val="003D50"/>
                </a:solidFill>
                <a:latin typeface="Arial"/>
                <a:cs typeface="Arial"/>
              </a:rPr>
              <a:t>four</a:t>
            </a:r>
            <a:r>
              <a:rPr sz="1500" b="1" spc="-15">
                <a:solidFill>
                  <a:srgbClr val="003D50"/>
                </a:solidFill>
                <a:latin typeface="Arial"/>
                <a:cs typeface="Arial"/>
              </a:rPr>
              <a:t> </a:t>
            </a:r>
            <a:r>
              <a:rPr sz="1500" b="1" spc="-10">
                <a:solidFill>
                  <a:srgbClr val="003D50"/>
                </a:solidFill>
                <a:latin typeface="Arial"/>
                <a:cs typeface="Arial"/>
              </a:rPr>
              <a:t>expats</a:t>
            </a:r>
            <a:endParaRPr sz="1500">
              <a:latin typeface="Arial"/>
              <a:cs typeface="Arial"/>
            </a:endParaRPr>
          </a:p>
        </p:txBody>
      </p:sp>
      <p:sp>
        <p:nvSpPr>
          <p:cNvPr id="30" name="object 19">
            <a:extLst>
              <a:ext uri="{FF2B5EF4-FFF2-40B4-BE49-F238E27FC236}">
                <a16:creationId xmlns:a16="http://schemas.microsoft.com/office/drawing/2014/main" id="{1B5EB1E2-89C1-909D-4A55-2B4C6714CF1E}"/>
              </a:ext>
            </a:extLst>
          </p:cNvPr>
          <p:cNvSpPr txBox="1"/>
          <p:nvPr/>
        </p:nvSpPr>
        <p:spPr>
          <a:xfrm>
            <a:off x="972765" y="4623865"/>
            <a:ext cx="4102735" cy="1687195"/>
          </a:xfrm>
          <a:prstGeom prst="rect">
            <a:avLst/>
          </a:prstGeom>
        </p:spPr>
        <p:txBody>
          <a:bodyPr vert="horz" wrap="square" lIns="0" tIns="27305" rIns="0" bIns="0" rtlCol="0">
            <a:spAutoFit/>
          </a:bodyPr>
          <a:lstStyle/>
          <a:p>
            <a:pPr marL="237490">
              <a:lnSpc>
                <a:spcPct val="100000"/>
              </a:lnSpc>
              <a:spcBef>
                <a:spcPts val="215"/>
              </a:spcBef>
            </a:pPr>
            <a:r>
              <a:rPr lang="en-CA" sz="1700" err="1">
                <a:solidFill>
                  <a:srgbClr val="BC5728"/>
                </a:solidFill>
                <a:latin typeface="Arial Black"/>
                <a:cs typeface="Arial Black"/>
              </a:rPr>
              <a:t>Nioko</a:t>
            </a:r>
            <a:r>
              <a:rPr sz="1700" spc="-80">
                <a:solidFill>
                  <a:srgbClr val="BC5728"/>
                </a:solidFill>
                <a:latin typeface="Arial Black"/>
                <a:cs typeface="Arial Black"/>
              </a:rPr>
              <a:t> </a:t>
            </a:r>
            <a:r>
              <a:rPr sz="1700" spc="-10">
                <a:solidFill>
                  <a:srgbClr val="BC5728"/>
                </a:solidFill>
                <a:latin typeface="Arial Black"/>
                <a:cs typeface="Arial Black"/>
              </a:rPr>
              <a:t>Resources</a:t>
            </a:r>
            <a:endParaRPr sz="1700">
              <a:latin typeface="Arial Black"/>
              <a:cs typeface="Arial Black"/>
            </a:endParaRPr>
          </a:p>
          <a:p>
            <a:pPr marL="12700" marR="5080">
              <a:lnSpc>
                <a:spcPct val="105600"/>
              </a:lnSpc>
              <a:spcBef>
                <a:spcPts val="5"/>
              </a:spcBef>
            </a:pPr>
            <a:r>
              <a:rPr sz="1500" b="1" spc="-10">
                <a:solidFill>
                  <a:srgbClr val="003D50"/>
                </a:solidFill>
                <a:latin typeface="Arial"/>
                <a:cs typeface="Arial"/>
              </a:rPr>
              <a:t>West</a:t>
            </a:r>
            <a:r>
              <a:rPr sz="1500" b="1" spc="-95">
                <a:solidFill>
                  <a:srgbClr val="003D50"/>
                </a:solidFill>
                <a:latin typeface="Arial"/>
                <a:cs typeface="Arial"/>
              </a:rPr>
              <a:t> </a:t>
            </a:r>
            <a:r>
              <a:rPr sz="1500" b="1">
                <a:solidFill>
                  <a:srgbClr val="003D50"/>
                </a:solidFill>
                <a:latin typeface="Arial"/>
                <a:cs typeface="Arial"/>
              </a:rPr>
              <a:t>African</a:t>
            </a:r>
            <a:r>
              <a:rPr sz="1500" b="1" spc="-60">
                <a:solidFill>
                  <a:srgbClr val="003D50"/>
                </a:solidFill>
                <a:latin typeface="Arial"/>
                <a:cs typeface="Arial"/>
              </a:rPr>
              <a:t> </a:t>
            </a:r>
            <a:r>
              <a:rPr sz="1500">
                <a:solidFill>
                  <a:srgbClr val="003D50"/>
                </a:solidFill>
                <a:latin typeface="Arial"/>
                <a:cs typeface="Arial"/>
              </a:rPr>
              <a:t>based</a:t>
            </a:r>
            <a:r>
              <a:rPr sz="1500" spc="-50">
                <a:solidFill>
                  <a:srgbClr val="003D50"/>
                </a:solidFill>
                <a:latin typeface="Arial"/>
                <a:cs typeface="Arial"/>
              </a:rPr>
              <a:t> </a:t>
            </a:r>
            <a:r>
              <a:rPr sz="1500">
                <a:solidFill>
                  <a:srgbClr val="003D50"/>
                </a:solidFill>
                <a:latin typeface="Arial"/>
                <a:cs typeface="Arial"/>
              </a:rPr>
              <a:t>investment</a:t>
            </a:r>
            <a:r>
              <a:rPr sz="1500" spc="-50">
                <a:solidFill>
                  <a:srgbClr val="003D50"/>
                </a:solidFill>
                <a:latin typeface="Arial"/>
                <a:cs typeface="Arial"/>
              </a:rPr>
              <a:t> </a:t>
            </a:r>
            <a:r>
              <a:rPr sz="1500">
                <a:solidFill>
                  <a:srgbClr val="003D50"/>
                </a:solidFill>
                <a:latin typeface="Arial"/>
                <a:cs typeface="Arial"/>
              </a:rPr>
              <a:t>group,</a:t>
            </a:r>
            <a:r>
              <a:rPr sz="1500" spc="-45">
                <a:solidFill>
                  <a:srgbClr val="003D50"/>
                </a:solidFill>
                <a:latin typeface="Arial"/>
                <a:cs typeface="Arial"/>
              </a:rPr>
              <a:t> </a:t>
            </a:r>
            <a:r>
              <a:rPr sz="1500" spc="-10">
                <a:solidFill>
                  <a:srgbClr val="003D50"/>
                </a:solidFill>
                <a:latin typeface="Arial"/>
                <a:cs typeface="Arial"/>
              </a:rPr>
              <a:t>currently </a:t>
            </a:r>
            <a:r>
              <a:rPr sz="1500">
                <a:solidFill>
                  <a:srgbClr val="003D50"/>
                </a:solidFill>
                <a:latin typeface="Arial"/>
                <a:cs typeface="Arial"/>
              </a:rPr>
              <a:t>holds</a:t>
            </a:r>
            <a:r>
              <a:rPr sz="1500" spc="-35">
                <a:solidFill>
                  <a:srgbClr val="003D50"/>
                </a:solidFill>
                <a:latin typeface="Arial"/>
                <a:cs typeface="Arial"/>
              </a:rPr>
              <a:t> </a:t>
            </a:r>
            <a:r>
              <a:rPr lang="en-CA" sz="1500" b="1">
                <a:solidFill>
                  <a:srgbClr val="003D50"/>
                </a:solidFill>
                <a:latin typeface="Arial"/>
                <a:cs typeface="Arial"/>
              </a:rPr>
              <a:t>17.3</a:t>
            </a:r>
            <a:r>
              <a:rPr sz="1500" b="1">
                <a:solidFill>
                  <a:srgbClr val="003D50"/>
                </a:solidFill>
                <a:latin typeface="Arial"/>
                <a:cs typeface="Arial"/>
              </a:rPr>
              <a:t>%</a:t>
            </a:r>
            <a:r>
              <a:rPr sz="1500" b="1" spc="-30">
                <a:solidFill>
                  <a:srgbClr val="003D50"/>
                </a:solidFill>
                <a:latin typeface="Arial"/>
                <a:cs typeface="Arial"/>
              </a:rPr>
              <a:t> </a:t>
            </a:r>
            <a:r>
              <a:rPr sz="1500" b="1">
                <a:solidFill>
                  <a:srgbClr val="003D50"/>
                </a:solidFill>
                <a:latin typeface="Arial"/>
                <a:cs typeface="Arial"/>
              </a:rPr>
              <a:t>ownership</a:t>
            </a:r>
            <a:r>
              <a:rPr sz="1500" b="1" spc="-35">
                <a:solidFill>
                  <a:srgbClr val="003D50"/>
                </a:solidFill>
                <a:latin typeface="Arial"/>
                <a:cs typeface="Arial"/>
              </a:rPr>
              <a:t> </a:t>
            </a:r>
            <a:r>
              <a:rPr sz="1500">
                <a:solidFill>
                  <a:srgbClr val="003D50"/>
                </a:solidFill>
                <a:latin typeface="Arial"/>
                <a:cs typeface="Arial"/>
              </a:rPr>
              <a:t>in</a:t>
            </a:r>
            <a:r>
              <a:rPr sz="1500" spc="-30">
                <a:solidFill>
                  <a:srgbClr val="003D50"/>
                </a:solidFill>
                <a:latin typeface="Arial"/>
                <a:cs typeface="Arial"/>
              </a:rPr>
              <a:t> </a:t>
            </a:r>
            <a:r>
              <a:rPr lang="en-CA" sz="1500" spc="-10">
                <a:solidFill>
                  <a:srgbClr val="003D50"/>
                </a:solidFill>
                <a:latin typeface="Arial"/>
                <a:cs typeface="Arial"/>
              </a:rPr>
              <a:t>Orezone</a:t>
            </a:r>
            <a:endParaRPr sz="1500" spc="-10">
              <a:solidFill>
                <a:srgbClr val="003D50"/>
              </a:solidFill>
              <a:latin typeface="Arial"/>
              <a:cs typeface="Arial"/>
            </a:endParaRPr>
          </a:p>
          <a:p>
            <a:pPr marL="12700" marR="715645" indent="215265">
              <a:lnSpc>
                <a:spcPct val="105300"/>
              </a:lnSpc>
              <a:spcBef>
                <a:spcPts val="1170"/>
              </a:spcBef>
            </a:pPr>
            <a:r>
              <a:rPr sz="1700">
                <a:solidFill>
                  <a:srgbClr val="BC5728"/>
                </a:solidFill>
                <a:latin typeface="Arial Black"/>
                <a:cs typeface="Arial Black"/>
              </a:rPr>
              <a:t>Coris</a:t>
            </a:r>
            <a:r>
              <a:rPr sz="1700" spc="-45">
                <a:solidFill>
                  <a:srgbClr val="BC5728"/>
                </a:solidFill>
                <a:latin typeface="Arial Black"/>
                <a:cs typeface="Arial Black"/>
              </a:rPr>
              <a:t> </a:t>
            </a:r>
            <a:r>
              <a:rPr sz="1700">
                <a:solidFill>
                  <a:srgbClr val="BC5728"/>
                </a:solidFill>
                <a:latin typeface="Arial Black"/>
                <a:cs typeface="Arial Black"/>
              </a:rPr>
              <a:t>Bank</a:t>
            </a:r>
            <a:r>
              <a:rPr sz="1700" spc="-30">
                <a:solidFill>
                  <a:srgbClr val="BC5728"/>
                </a:solidFill>
                <a:latin typeface="Arial Black"/>
                <a:cs typeface="Arial Black"/>
              </a:rPr>
              <a:t> </a:t>
            </a:r>
            <a:r>
              <a:rPr sz="1700">
                <a:solidFill>
                  <a:srgbClr val="BC5728"/>
                </a:solidFill>
                <a:latin typeface="Arial Black"/>
                <a:cs typeface="Arial Black"/>
              </a:rPr>
              <a:t>–</a:t>
            </a:r>
            <a:r>
              <a:rPr sz="1700" spc="-30">
                <a:solidFill>
                  <a:srgbClr val="BC5728"/>
                </a:solidFill>
                <a:latin typeface="Arial Black"/>
                <a:cs typeface="Arial Black"/>
              </a:rPr>
              <a:t> </a:t>
            </a:r>
            <a:r>
              <a:rPr sz="1700">
                <a:solidFill>
                  <a:srgbClr val="BC5728"/>
                </a:solidFill>
                <a:latin typeface="Arial Black"/>
                <a:cs typeface="Arial Black"/>
              </a:rPr>
              <a:t>senior</a:t>
            </a:r>
            <a:r>
              <a:rPr sz="1700" spc="-30">
                <a:solidFill>
                  <a:srgbClr val="BC5728"/>
                </a:solidFill>
                <a:latin typeface="Arial Black"/>
                <a:cs typeface="Arial Black"/>
              </a:rPr>
              <a:t> </a:t>
            </a:r>
            <a:r>
              <a:rPr sz="1700" spc="-10">
                <a:solidFill>
                  <a:srgbClr val="BC5728"/>
                </a:solidFill>
                <a:latin typeface="Arial Black"/>
                <a:cs typeface="Arial Black"/>
              </a:rPr>
              <a:t>lender </a:t>
            </a:r>
            <a:r>
              <a:rPr sz="1500" b="1">
                <a:solidFill>
                  <a:srgbClr val="003D50"/>
                </a:solidFill>
                <a:latin typeface="Arial"/>
                <a:cs typeface="Arial"/>
              </a:rPr>
              <a:t>Based</a:t>
            </a:r>
            <a:r>
              <a:rPr sz="1500" b="1" spc="-25">
                <a:solidFill>
                  <a:srgbClr val="003D50"/>
                </a:solidFill>
                <a:latin typeface="Arial"/>
                <a:cs typeface="Arial"/>
              </a:rPr>
              <a:t> </a:t>
            </a:r>
            <a:r>
              <a:rPr sz="1500" b="1">
                <a:solidFill>
                  <a:srgbClr val="003D50"/>
                </a:solidFill>
                <a:latin typeface="Arial"/>
                <a:cs typeface="Arial"/>
              </a:rPr>
              <a:t>out</a:t>
            </a:r>
            <a:r>
              <a:rPr sz="1500" b="1" spc="-25">
                <a:solidFill>
                  <a:srgbClr val="003D50"/>
                </a:solidFill>
                <a:latin typeface="Arial"/>
                <a:cs typeface="Arial"/>
              </a:rPr>
              <a:t> </a:t>
            </a:r>
            <a:r>
              <a:rPr sz="1500" b="1">
                <a:solidFill>
                  <a:srgbClr val="003D50"/>
                </a:solidFill>
                <a:latin typeface="Arial"/>
                <a:cs typeface="Arial"/>
              </a:rPr>
              <a:t>of</a:t>
            </a:r>
            <a:r>
              <a:rPr sz="1500" b="1" spc="-25">
                <a:solidFill>
                  <a:srgbClr val="003D50"/>
                </a:solidFill>
                <a:latin typeface="Arial"/>
                <a:cs typeface="Arial"/>
              </a:rPr>
              <a:t> </a:t>
            </a:r>
            <a:r>
              <a:rPr sz="1500" b="1">
                <a:solidFill>
                  <a:srgbClr val="003D50"/>
                </a:solidFill>
                <a:latin typeface="Arial"/>
                <a:cs typeface="Arial"/>
              </a:rPr>
              <a:t>Burkina</a:t>
            </a:r>
            <a:r>
              <a:rPr sz="1500" b="1" spc="-25">
                <a:solidFill>
                  <a:srgbClr val="003D50"/>
                </a:solidFill>
                <a:latin typeface="Arial"/>
                <a:cs typeface="Arial"/>
              </a:rPr>
              <a:t> </a:t>
            </a:r>
            <a:r>
              <a:rPr sz="1500" b="1">
                <a:solidFill>
                  <a:srgbClr val="003D50"/>
                </a:solidFill>
                <a:latin typeface="Arial"/>
                <a:cs typeface="Arial"/>
              </a:rPr>
              <a:t>Faso,</a:t>
            </a:r>
            <a:r>
              <a:rPr sz="1500" b="1" spc="-25">
                <a:solidFill>
                  <a:srgbClr val="003D50"/>
                </a:solidFill>
                <a:latin typeface="Arial"/>
                <a:cs typeface="Arial"/>
              </a:rPr>
              <a:t> </a:t>
            </a:r>
            <a:r>
              <a:rPr sz="1500">
                <a:solidFill>
                  <a:srgbClr val="003D50"/>
                </a:solidFill>
                <a:latin typeface="Arial"/>
                <a:cs typeface="Arial"/>
              </a:rPr>
              <a:t>one</a:t>
            </a:r>
            <a:r>
              <a:rPr sz="1500" spc="-25">
                <a:solidFill>
                  <a:srgbClr val="003D50"/>
                </a:solidFill>
                <a:latin typeface="Arial"/>
                <a:cs typeface="Arial"/>
              </a:rPr>
              <a:t> </a:t>
            </a:r>
            <a:r>
              <a:rPr sz="1500">
                <a:solidFill>
                  <a:srgbClr val="003D50"/>
                </a:solidFill>
                <a:latin typeface="Arial"/>
                <a:cs typeface="Arial"/>
              </a:rPr>
              <a:t>of</a:t>
            </a:r>
            <a:r>
              <a:rPr sz="1500" spc="-25">
                <a:solidFill>
                  <a:srgbClr val="003D50"/>
                </a:solidFill>
                <a:latin typeface="Arial"/>
                <a:cs typeface="Arial"/>
              </a:rPr>
              <a:t> the </a:t>
            </a:r>
            <a:r>
              <a:rPr sz="1500">
                <a:solidFill>
                  <a:srgbClr val="003D50"/>
                </a:solidFill>
                <a:latin typeface="Arial"/>
                <a:cs typeface="Arial"/>
              </a:rPr>
              <a:t>largest</a:t>
            </a:r>
            <a:r>
              <a:rPr sz="1500" spc="-40">
                <a:solidFill>
                  <a:srgbClr val="003D50"/>
                </a:solidFill>
                <a:latin typeface="Arial"/>
                <a:cs typeface="Arial"/>
              </a:rPr>
              <a:t> </a:t>
            </a:r>
            <a:r>
              <a:rPr sz="1500">
                <a:solidFill>
                  <a:srgbClr val="003D50"/>
                </a:solidFill>
                <a:latin typeface="Arial"/>
                <a:cs typeface="Arial"/>
              </a:rPr>
              <a:t>banks</a:t>
            </a:r>
            <a:r>
              <a:rPr sz="1500" spc="-20">
                <a:solidFill>
                  <a:srgbClr val="003D50"/>
                </a:solidFill>
                <a:latin typeface="Arial"/>
                <a:cs typeface="Arial"/>
              </a:rPr>
              <a:t> </a:t>
            </a:r>
            <a:r>
              <a:rPr sz="1500">
                <a:solidFill>
                  <a:srgbClr val="003D50"/>
                </a:solidFill>
                <a:latin typeface="Arial"/>
                <a:cs typeface="Arial"/>
              </a:rPr>
              <a:t>in</a:t>
            </a:r>
            <a:r>
              <a:rPr sz="1500" spc="-25">
                <a:solidFill>
                  <a:srgbClr val="003D50"/>
                </a:solidFill>
                <a:latin typeface="Arial"/>
                <a:cs typeface="Arial"/>
              </a:rPr>
              <a:t> </a:t>
            </a:r>
            <a:r>
              <a:rPr sz="1500" spc="-10">
                <a:solidFill>
                  <a:srgbClr val="003D50"/>
                </a:solidFill>
                <a:latin typeface="Arial"/>
                <a:cs typeface="Arial"/>
              </a:rPr>
              <a:t>West</a:t>
            </a:r>
            <a:r>
              <a:rPr sz="1500" spc="-95">
                <a:solidFill>
                  <a:srgbClr val="003D50"/>
                </a:solidFill>
                <a:latin typeface="Arial"/>
                <a:cs typeface="Arial"/>
              </a:rPr>
              <a:t> </a:t>
            </a:r>
            <a:r>
              <a:rPr sz="1500" spc="-10">
                <a:solidFill>
                  <a:srgbClr val="003D50"/>
                </a:solidFill>
                <a:latin typeface="Arial"/>
                <a:cs typeface="Arial"/>
              </a:rPr>
              <a:t>Africa</a:t>
            </a:r>
            <a:endParaRPr sz="1500">
              <a:latin typeface="Arial"/>
              <a:cs typeface="Arial"/>
            </a:endParaRPr>
          </a:p>
        </p:txBody>
      </p:sp>
      <p:sp>
        <p:nvSpPr>
          <p:cNvPr id="31" name="Graphic 35">
            <a:extLst>
              <a:ext uri="{FF2B5EF4-FFF2-40B4-BE49-F238E27FC236}">
                <a16:creationId xmlns:a16="http://schemas.microsoft.com/office/drawing/2014/main" id="{351CB44B-CDD5-BB9D-794E-54EC4E210E30}"/>
              </a:ext>
            </a:extLst>
          </p:cNvPr>
          <p:cNvSpPr/>
          <p:nvPr/>
        </p:nvSpPr>
        <p:spPr>
          <a:xfrm>
            <a:off x="0" y="1003950"/>
            <a:ext cx="1907150" cy="2753315"/>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4" cstate="screen">
              <a:extLst>
                <a:ext uri="{28A0092B-C50C-407E-A947-70E740481C1C}">
                  <a14:useLocalDpi xmlns:a14="http://schemas.microsoft.com/office/drawing/2010/main"/>
                </a:ext>
              </a:extLst>
            </a:blip>
            <a:stretch>
              <a:fillRect/>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
        <p:nvSpPr>
          <p:cNvPr id="32" name="Graphic 35">
            <a:extLst>
              <a:ext uri="{FF2B5EF4-FFF2-40B4-BE49-F238E27FC236}">
                <a16:creationId xmlns:a16="http://schemas.microsoft.com/office/drawing/2014/main" id="{C1A74549-784C-5CBF-EFEB-562EF0354BCC}"/>
              </a:ext>
            </a:extLst>
          </p:cNvPr>
          <p:cNvSpPr/>
          <p:nvPr/>
        </p:nvSpPr>
        <p:spPr>
          <a:xfrm>
            <a:off x="1347360" y="1007143"/>
            <a:ext cx="1907150" cy="2753315"/>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5" cstate="screen">
              <a:extLst>
                <a:ext uri="{28A0092B-C50C-407E-A947-70E740481C1C}">
                  <a14:useLocalDpi xmlns:a14="http://schemas.microsoft.com/office/drawing/2010/main"/>
                </a:ext>
              </a:extLst>
            </a:blip>
            <a:stretch>
              <a:fillRect r="100"/>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
        <p:nvSpPr>
          <p:cNvPr id="34" name="Graphic 35">
            <a:extLst>
              <a:ext uri="{FF2B5EF4-FFF2-40B4-BE49-F238E27FC236}">
                <a16:creationId xmlns:a16="http://schemas.microsoft.com/office/drawing/2014/main" id="{437E9CF6-7C3F-7EE0-6AAD-42DEF3919910}"/>
              </a:ext>
            </a:extLst>
          </p:cNvPr>
          <p:cNvSpPr/>
          <p:nvPr/>
        </p:nvSpPr>
        <p:spPr>
          <a:xfrm>
            <a:off x="2723578" y="1003950"/>
            <a:ext cx="1907150" cy="2753315"/>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6" cstate="screen">
              <a:extLst>
                <a:ext uri="{28A0092B-C50C-407E-A947-70E740481C1C}">
                  <a14:useLocalDpi xmlns:a14="http://schemas.microsoft.com/office/drawing/2010/main"/>
                </a:ext>
              </a:extLst>
            </a:blip>
            <a:stretch>
              <a:fillRect/>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
        <p:nvSpPr>
          <p:cNvPr id="36" name="Graphic 35">
            <a:extLst>
              <a:ext uri="{FF2B5EF4-FFF2-40B4-BE49-F238E27FC236}">
                <a16:creationId xmlns:a16="http://schemas.microsoft.com/office/drawing/2014/main" id="{90B9FF0C-084B-4AC5-0790-8E5893DBAAF6}"/>
              </a:ext>
            </a:extLst>
          </p:cNvPr>
          <p:cNvSpPr/>
          <p:nvPr/>
        </p:nvSpPr>
        <p:spPr>
          <a:xfrm>
            <a:off x="6492297" y="3541973"/>
            <a:ext cx="1961459" cy="2831720"/>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7" cstate="screen">
              <a:extLst>
                <a:ext uri="{28A0092B-C50C-407E-A947-70E740481C1C}">
                  <a14:useLocalDpi xmlns:a14="http://schemas.microsoft.com/office/drawing/2010/main"/>
                </a:ext>
              </a:extLst>
            </a:blip>
            <a:stretch>
              <a:fillRect/>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
        <p:nvSpPr>
          <p:cNvPr id="37" name="Graphic 35">
            <a:extLst>
              <a:ext uri="{FF2B5EF4-FFF2-40B4-BE49-F238E27FC236}">
                <a16:creationId xmlns:a16="http://schemas.microsoft.com/office/drawing/2014/main" id="{C0F8C4B6-5B1E-4790-086C-2E80696635EF}"/>
              </a:ext>
            </a:extLst>
          </p:cNvPr>
          <p:cNvSpPr/>
          <p:nvPr/>
        </p:nvSpPr>
        <p:spPr>
          <a:xfrm>
            <a:off x="7815946" y="3538816"/>
            <a:ext cx="1961459" cy="2831720"/>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8" cstate="screen">
              <a:extLst>
                <a:ext uri="{28A0092B-C50C-407E-A947-70E740481C1C}">
                  <a14:useLocalDpi xmlns:a14="http://schemas.microsoft.com/office/drawing/2010/main"/>
                </a:ext>
              </a:extLst>
            </a:blip>
            <a:stretch>
              <a:fillRect/>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
        <p:nvSpPr>
          <p:cNvPr id="39" name="Graphic 35">
            <a:extLst>
              <a:ext uri="{FF2B5EF4-FFF2-40B4-BE49-F238E27FC236}">
                <a16:creationId xmlns:a16="http://schemas.microsoft.com/office/drawing/2014/main" id="{4EC22437-BA59-C246-F1C5-27162633A0D1}"/>
              </a:ext>
            </a:extLst>
          </p:cNvPr>
          <p:cNvSpPr/>
          <p:nvPr/>
        </p:nvSpPr>
        <p:spPr>
          <a:xfrm>
            <a:off x="9192164" y="3535623"/>
            <a:ext cx="1961459" cy="2831720"/>
          </a:xfrm>
          <a:custGeom>
            <a:avLst/>
            <a:gdLst>
              <a:gd name="connsiteX0" fmla="*/ 1942258 w 1961459"/>
              <a:gd name="connsiteY0" fmla="*/ 1497744 h 2831720"/>
              <a:gd name="connsiteX1" fmla="*/ 1942258 w 1961459"/>
              <a:gd name="connsiteY1" fmla="*/ 1336038 h 2831720"/>
              <a:gd name="connsiteX2" fmla="*/ 1224651 w 1961459"/>
              <a:gd name="connsiteY2" fmla="*/ 80917 h 2831720"/>
              <a:gd name="connsiteX3" fmla="*/ 1085635 w 1961459"/>
              <a:gd name="connsiteY3" fmla="*/ 0 h 2831720"/>
              <a:gd name="connsiteX4" fmla="*/ 57354 w 1961459"/>
              <a:gd name="connsiteY4" fmla="*/ 0 h 2831720"/>
              <a:gd name="connsiteX5" fmla="*/ 10887 w 1961459"/>
              <a:gd name="connsiteY5" fmla="*/ 80917 h 2831720"/>
              <a:gd name="connsiteX6" fmla="*/ 728495 w 1961459"/>
              <a:gd name="connsiteY6" fmla="*/ 1335909 h 2831720"/>
              <a:gd name="connsiteX7" fmla="*/ 728495 w 1961459"/>
              <a:gd name="connsiteY7" fmla="*/ 1497615 h 2831720"/>
              <a:gd name="connsiteX8" fmla="*/ 11271 w 1961459"/>
              <a:gd name="connsiteY8" fmla="*/ 2750803 h 2831720"/>
              <a:gd name="connsiteX9" fmla="*/ 57738 w 1961459"/>
              <a:gd name="connsiteY9" fmla="*/ 2831721 h 2831720"/>
              <a:gd name="connsiteX10" fmla="*/ 1086019 w 1961459"/>
              <a:gd name="connsiteY10" fmla="*/ 2831721 h 2831720"/>
              <a:gd name="connsiteX11" fmla="*/ 1225035 w 1961459"/>
              <a:gd name="connsiteY11" fmla="*/ 2750803 h 2831720"/>
              <a:gd name="connsiteX12" fmla="*/ 1942258 w 1961459"/>
              <a:gd name="connsiteY12" fmla="*/ 1497744 h 2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459" h="2831720">
                <a:moveTo>
                  <a:pt x="1942258" y="1497744"/>
                </a:moveTo>
                <a:cubicBezTo>
                  <a:pt x="1967860" y="1453033"/>
                  <a:pt x="1967860" y="1380620"/>
                  <a:pt x="1942258" y="1336038"/>
                </a:cubicBezTo>
                <a:lnTo>
                  <a:pt x="1224651" y="80917"/>
                </a:lnTo>
                <a:cubicBezTo>
                  <a:pt x="1199049" y="36207"/>
                  <a:pt x="1136838" y="0"/>
                  <a:pt x="1085635" y="0"/>
                </a:cubicBezTo>
                <a:lnTo>
                  <a:pt x="57354" y="0"/>
                </a:lnTo>
                <a:cubicBezTo>
                  <a:pt x="6151" y="0"/>
                  <a:pt x="-14586" y="36207"/>
                  <a:pt x="10887" y="80917"/>
                </a:cubicBezTo>
                <a:lnTo>
                  <a:pt x="728495" y="1335909"/>
                </a:lnTo>
                <a:cubicBezTo>
                  <a:pt x="754096" y="1380620"/>
                  <a:pt x="753968" y="1453033"/>
                  <a:pt x="728495" y="1497615"/>
                </a:cubicBezTo>
                <a:lnTo>
                  <a:pt x="11271" y="2750803"/>
                </a:lnTo>
                <a:cubicBezTo>
                  <a:pt x="-14330" y="2795514"/>
                  <a:pt x="6535" y="2831721"/>
                  <a:pt x="57738" y="2831721"/>
                </a:cubicBezTo>
                <a:lnTo>
                  <a:pt x="1086019" y="2831721"/>
                </a:lnTo>
                <a:cubicBezTo>
                  <a:pt x="1137222" y="2831721"/>
                  <a:pt x="1199433" y="2795514"/>
                  <a:pt x="1225035" y="2750803"/>
                </a:cubicBezTo>
                <a:lnTo>
                  <a:pt x="1942258" y="1497744"/>
                </a:lnTo>
                <a:close/>
              </a:path>
            </a:pathLst>
          </a:custGeom>
          <a:blipFill>
            <a:blip r:embed="rId9" cstate="screen">
              <a:extLst>
                <a:ext uri="{28A0092B-C50C-407E-A947-70E740481C1C}">
                  <a14:useLocalDpi xmlns:a14="http://schemas.microsoft.com/office/drawing/2010/main"/>
                </a:ext>
              </a:extLst>
            </a:blip>
            <a:stretch>
              <a:fillRect/>
            </a:stretch>
          </a:blipFill>
          <a:ln w="12762" cap="flat">
            <a:solidFill>
              <a:schemeClr val="bg1"/>
            </a:solidFill>
            <a:prstDash val="solid"/>
            <a:miter/>
          </a:ln>
          <a:effectLst>
            <a:outerShdw blurRad="50800" dist="38100" dir="2700000" algn="tl" rotWithShape="0">
              <a:prstClr val="black">
                <a:alpha val="10253"/>
              </a:prstClr>
            </a:outerShdw>
          </a:effectLst>
        </p:spPr>
        <p:txBody>
          <a:bodyPr rtlCol="0" anchor="ctr"/>
          <a:lstStyle/>
          <a:p>
            <a:endParaRPr lang="en-CA"/>
          </a:p>
        </p:txBody>
      </p:sp>
    </p:spTree>
    <p:extLst>
      <p:ext uri="{BB962C8B-B14F-4D97-AF65-F5344CB8AC3E}">
        <p14:creationId xmlns:p14="http://schemas.microsoft.com/office/powerpoint/2010/main" val="331171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1BD1-38EF-6774-C854-CBD374945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89904-E9EA-EB9E-698C-51F89BAE0169}"/>
              </a:ext>
            </a:extLst>
          </p:cNvPr>
          <p:cNvSpPr>
            <a:spLocks noGrp="1"/>
          </p:cNvSpPr>
          <p:nvPr>
            <p:ph type="title"/>
          </p:nvPr>
        </p:nvSpPr>
        <p:spPr/>
        <p:txBody>
          <a:bodyPr/>
          <a:lstStyle/>
          <a:p>
            <a:r>
              <a:rPr lang="en-GB">
                <a:solidFill>
                  <a:srgbClr val="003D50"/>
                </a:solidFill>
              </a:rPr>
              <a:t>EVOLVING EXPLORATION OUTLOOK</a:t>
            </a:r>
            <a:endParaRPr lang="en-ES" b="0">
              <a:solidFill>
                <a:srgbClr val="BC5728"/>
              </a:solidFill>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267D980A-1AF0-2500-798E-B7B07092C01F}"/>
              </a:ext>
            </a:extLst>
          </p:cNvPr>
          <p:cNvSpPr>
            <a:spLocks noGrp="1"/>
          </p:cNvSpPr>
          <p:nvPr>
            <p:ph sz="quarter" idx="10"/>
          </p:nvPr>
        </p:nvSpPr>
        <p:spPr>
          <a:xfrm>
            <a:off x="459906" y="1296686"/>
            <a:ext cx="4198453" cy="5226514"/>
          </a:xfrm>
        </p:spPr>
        <p:txBody>
          <a:bodyPr>
            <a:noAutofit/>
          </a:bodyPr>
          <a:lstStyle/>
          <a:p>
            <a:pPr>
              <a:lnSpc>
                <a:spcPct val="100000"/>
              </a:lnSpc>
              <a:spcBef>
                <a:spcPts val="600"/>
              </a:spcBef>
              <a:spcAft>
                <a:spcPts val="1800"/>
              </a:spcAft>
            </a:pPr>
            <a:r>
              <a:rPr lang="en-GB" sz="1800" b="1"/>
              <a:t>Prior to 2017: heap leach focus</a:t>
            </a:r>
          </a:p>
          <a:p>
            <a:pPr>
              <a:lnSpc>
                <a:spcPct val="100000"/>
              </a:lnSpc>
              <a:spcBef>
                <a:spcPts val="300"/>
              </a:spcBef>
              <a:spcAft>
                <a:spcPts val="600"/>
              </a:spcAft>
            </a:pPr>
            <a:r>
              <a:rPr lang="en-GB" sz="1800" b="1"/>
              <a:t>2017 to 2022: hard rock integration</a:t>
            </a:r>
          </a:p>
          <a:p>
            <a:pPr lvl="1">
              <a:lnSpc>
                <a:spcPct val="100000"/>
              </a:lnSpc>
              <a:spcBef>
                <a:spcPts val="300"/>
              </a:spcBef>
              <a:spcAft>
                <a:spcPts val="600"/>
              </a:spcAft>
            </a:pPr>
            <a:r>
              <a:rPr lang="en-GB" sz="1600"/>
              <a:t>New management team</a:t>
            </a:r>
          </a:p>
          <a:p>
            <a:pPr lvl="1">
              <a:lnSpc>
                <a:spcPct val="100000"/>
              </a:lnSpc>
              <a:spcBef>
                <a:spcPts val="300"/>
              </a:spcBef>
              <a:spcAft>
                <a:spcPts val="600"/>
              </a:spcAft>
            </a:pPr>
            <a:r>
              <a:rPr lang="en-GB" sz="1600"/>
              <a:t>2.4Moz Mineral Reserve</a:t>
            </a:r>
            <a:r>
              <a:rPr lang="en-GB" sz="1400" baseline="55000"/>
              <a:t>1</a:t>
            </a:r>
            <a:endParaRPr lang="en-GB" sz="1600" baseline="55000"/>
          </a:p>
          <a:p>
            <a:pPr lvl="1">
              <a:lnSpc>
                <a:spcPct val="100000"/>
              </a:lnSpc>
              <a:spcBef>
                <a:spcPts val="300"/>
              </a:spcBef>
              <a:spcAft>
                <a:spcPts val="600"/>
              </a:spcAft>
            </a:pPr>
            <a:r>
              <a:rPr lang="en-GB" sz="1600"/>
              <a:t>Average reserve pit depth &lt;40m</a:t>
            </a:r>
          </a:p>
          <a:p>
            <a:pPr lvl="1">
              <a:lnSpc>
                <a:spcPct val="100000"/>
              </a:lnSpc>
              <a:spcBef>
                <a:spcPts val="300"/>
              </a:spcBef>
              <a:spcAft>
                <a:spcPts val="600"/>
              </a:spcAft>
            </a:pPr>
            <a:r>
              <a:rPr lang="en-GB" sz="1600"/>
              <a:t>Full ramp-up: 220,000-250,000oz/yr</a:t>
            </a:r>
          </a:p>
          <a:p>
            <a:pPr lvl="1">
              <a:lnSpc>
                <a:spcPct val="100000"/>
              </a:lnSpc>
              <a:spcBef>
                <a:spcPts val="300"/>
              </a:spcBef>
              <a:spcAft>
                <a:spcPts val="1800"/>
              </a:spcAft>
            </a:pPr>
            <a:r>
              <a:rPr lang="en-GB" sz="1600"/>
              <a:t>Only 38 holes deeper than 250m</a:t>
            </a:r>
          </a:p>
          <a:p>
            <a:pPr>
              <a:lnSpc>
                <a:spcPct val="100000"/>
              </a:lnSpc>
              <a:spcBef>
                <a:spcPts val="300"/>
              </a:spcBef>
              <a:spcAft>
                <a:spcPts val="600"/>
              </a:spcAft>
            </a:pPr>
            <a:r>
              <a:rPr lang="en-GB" sz="1800" b="1"/>
              <a:t>2024 onward: expanding scope</a:t>
            </a:r>
          </a:p>
          <a:p>
            <a:pPr lvl="1">
              <a:lnSpc>
                <a:spcPct val="100000"/>
              </a:lnSpc>
              <a:spcBef>
                <a:spcPts val="300"/>
              </a:spcBef>
              <a:spcAft>
                <a:spcPts val="600"/>
              </a:spcAft>
            </a:pPr>
            <a:r>
              <a:rPr lang="en-GB" sz="1600"/>
              <a:t>Strike extensions and new discoveries at surface</a:t>
            </a:r>
          </a:p>
          <a:p>
            <a:pPr lvl="1">
              <a:lnSpc>
                <a:spcPct val="100000"/>
              </a:lnSpc>
              <a:spcBef>
                <a:spcPts val="300"/>
              </a:spcBef>
              <a:spcAft>
                <a:spcPts val="600"/>
              </a:spcAft>
            </a:pPr>
            <a:r>
              <a:rPr lang="en-GB" sz="1600"/>
              <a:t>Extending pits to depth</a:t>
            </a:r>
          </a:p>
          <a:p>
            <a:pPr lvl="1">
              <a:lnSpc>
                <a:spcPct val="100000"/>
              </a:lnSpc>
              <a:spcBef>
                <a:spcPts val="300"/>
              </a:spcBef>
              <a:spcAft>
                <a:spcPts val="600"/>
              </a:spcAft>
            </a:pPr>
            <a:r>
              <a:rPr lang="en-GB" sz="1600"/>
              <a:t>Underground potential of </a:t>
            </a:r>
            <a:br>
              <a:rPr lang="en-GB" sz="1600"/>
            </a:br>
            <a:r>
              <a:rPr lang="en-GB" sz="1600"/>
              <a:t>higher-grade sub-zones</a:t>
            </a:r>
          </a:p>
          <a:p>
            <a:pPr lvl="1">
              <a:lnSpc>
                <a:spcPct val="100000"/>
              </a:lnSpc>
              <a:spcBef>
                <a:spcPts val="600"/>
              </a:spcBef>
              <a:spcAft>
                <a:spcPts val="600"/>
              </a:spcAft>
            </a:pPr>
            <a:endParaRPr lang="en-GB" sz="1600"/>
          </a:p>
          <a:p>
            <a:pPr lvl="1">
              <a:lnSpc>
                <a:spcPct val="100000"/>
              </a:lnSpc>
              <a:spcBef>
                <a:spcPts val="600"/>
              </a:spcBef>
              <a:spcAft>
                <a:spcPts val="1800"/>
              </a:spcAft>
            </a:pPr>
            <a:endParaRPr lang="en-GB" sz="1600"/>
          </a:p>
        </p:txBody>
      </p:sp>
      <p:sp>
        <p:nvSpPr>
          <p:cNvPr id="11" name="TextBox 10">
            <a:extLst>
              <a:ext uri="{FF2B5EF4-FFF2-40B4-BE49-F238E27FC236}">
                <a16:creationId xmlns:a16="http://schemas.microsoft.com/office/drawing/2014/main" id="{2297C1EC-6C3C-8251-95DF-30A6CF599443}"/>
              </a:ext>
            </a:extLst>
          </p:cNvPr>
          <p:cNvSpPr txBox="1"/>
          <p:nvPr/>
        </p:nvSpPr>
        <p:spPr>
          <a:xfrm>
            <a:off x="6050915" y="4996180"/>
            <a:ext cx="0" cy="0"/>
          </a:xfrm>
          <a:prstGeom prst="rect">
            <a:avLst/>
          </a:prstGeom>
          <a:noFill/>
        </p:spPr>
        <p:txBody>
          <a:bodyPr wrap="none" rtlCol="0" anchor="t">
            <a:noAutofit/>
          </a:bodyPr>
          <a:lstStyle/>
          <a:p>
            <a:pPr marL="285750" indent="-285750" algn="l">
              <a:spcBef>
                <a:spcPts val="300"/>
              </a:spcBef>
              <a:buSzPct val="100000"/>
              <a:buBlip>
                <a:blip r:embed="rId3"/>
              </a:buBlip>
            </a:pPr>
            <a:endParaRPr lang="en-ES" sz="1600" err="1">
              <a:solidFill>
                <a:schemeClr val="accent1"/>
              </a:solidFill>
              <a:latin typeface="+mj-lt"/>
            </a:endParaRPr>
          </a:p>
        </p:txBody>
      </p:sp>
      <p:sp>
        <p:nvSpPr>
          <p:cNvPr id="7" name="TextBox 6">
            <a:extLst>
              <a:ext uri="{FF2B5EF4-FFF2-40B4-BE49-F238E27FC236}">
                <a16:creationId xmlns:a16="http://schemas.microsoft.com/office/drawing/2014/main" id="{0556A32F-2521-749F-8741-6553F3A129F9}"/>
              </a:ext>
            </a:extLst>
          </p:cNvPr>
          <p:cNvSpPr txBox="1"/>
          <p:nvPr/>
        </p:nvSpPr>
        <p:spPr>
          <a:xfrm>
            <a:off x="351892" y="288343"/>
            <a:ext cx="3698240" cy="314960"/>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b="0">
                <a:solidFill>
                  <a:srgbClr val="003D50"/>
                </a:solidFill>
                <a:effectLst/>
                <a:latin typeface="Arial" panose="020B0604020202020204" pitchFamily="34" charset="0"/>
              </a:rPr>
              <a:t>BUILD </a:t>
            </a:r>
            <a:r>
              <a:rPr lang="en-CA" sz="1200" b="0">
                <a:solidFill>
                  <a:srgbClr val="BB5628"/>
                </a:solidFill>
                <a:effectLst/>
                <a:latin typeface="Arial" panose="020B0604020202020204" pitchFamily="34" charset="0"/>
              </a:rPr>
              <a:t>|</a:t>
            </a:r>
            <a:r>
              <a:rPr lang="en-CA" sz="1200" b="0">
                <a:solidFill>
                  <a:srgbClr val="003D50"/>
                </a:solidFill>
                <a:effectLst/>
                <a:latin typeface="Arial" panose="020B0604020202020204" pitchFamily="34" charset="0"/>
              </a:rPr>
              <a:t> OPERATE </a:t>
            </a:r>
            <a:r>
              <a:rPr lang="en-CA" sz="1200" b="0">
                <a:solidFill>
                  <a:srgbClr val="BB5628"/>
                </a:solidFill>
                <a:effectLst/>
                <a:latin typeface="Arial" panose="020B0604020202020204" pitchFamily="34" charset="0"/>
              </a:rPr>
              <a:t>|</a:t>
            </a:r>
            <a:r>
              <a:rPr lang="en-CA" sz="1200" b="0">
                <a:solidFill>
                  <a:srgbClr val="003D50"/>
                </a:solidFill>
                <a:effectLst/>
                <a:latin typeface="Arial" panose="020B0604020202020204" pitchFamily="34" charset="0"/>
              </a:rPr>
              <a:t> </a:t>
            </a:r>
            <a:r>
              <a:rPr lang="en-CA" sz="1200" b="1">
                <a:solidFill>
                  <a:srgbClr val="003D50"/>
                </a:solidFill>
                <a:effectLst/>
                <a:latin typeface="Arial" panose="020B0604020202020204" pitchFamily="34" charset="0"/>
              </a:rPr>
              <a:t>EXPAND</a:t>
            </a:r>
          </a:p>
        </p:txBody>
      </p:sp>
      <p:sp>
        <p:nvSpPr>
          <p:cNvPr id="3" name="TextBox 2">
            <a:extLst>
              <a:ext uri="{FF2B5EF4-FFF2-40B4-BE49-F238E27FC236}">
                <a16:creationId xmlns:a16="http://schemas.microsoft.com/office/drawing/2014/main" id="{7CB817D3-4367-7D57-3568-AE2CB7F3FFB4}"/>
              </a:ext>
            </a:extLst>
          </p:cNvPr>
          <p:cNvSpPr txBox="1"/>
          <p:nvPr/>
        </p:nvSpPr>
        <p:spPr>
          <a:xfrm>
            <a:off x="5143268" y="2566507"/>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North</a:t>
            </a:r>
            <a:br>
              <a:rPr lang="en-US" sz="1000">
                <a:solidFill>
                  <a:schemeClr val="bg1">
                    <a:lumMod val="75000"/>
                  </a:schemeClr>
                </a:solidFill>
                <a:latin typeface="Arial Black" panose="020B0A04020102020204" pitchFamily="34" charset="0"/>
              </a:rPr>
            </a:br>
            <a:r>
              <a:rPr lang="en-US" sz="1000">
                <a:solidFill>
                  <a:schemeClr val="bg1">
                    <a:lumMod val="75000"/>
                  </a:schemeClr>
                </a:solidFill>
                <a:latin typeface="Arial Black" panose="020B0A04020102020204" pitchFamily="34" charset="0"/>
              </a:rPr>
              <a:t>Zone</a:t>
            </a:r>
            <a:endParaRPr lang="en-CA" sz="1000">
              <a:solidFill>
                <a:schemeClr val="bg1">
                  <a:lumMod val="75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8E89F5E5-21C3-B250-AD2A-CD19995C20F7}"/>
              </a:ext>
            </a:extLst>
          </p:cNvPr>
          <p:cNvSpPr txBox="1"/>
          <p:nvPr/>
        </p:nvSpPr>
        <p:spPr>
          <a:xfrm>
            <a:off x="5862494" y="4318503"/>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P8P9</a:t>
            </a:r>
            <a:endParaRPr lang="en-CA" sz="1000" err="1">
              <a:solidFill>
                <a:schemeClr val="bg1">
                  <a:lumMod val="75000"/>
                </a:schemeClr>
              </a:solidFill>
              <a:latin typeface="Arial Black" panose="020B0A04020102020204" pitchFamily="34" charset="0"/>
            </a:endParaRPr>
          </a:p>
        </p:txBody>
      </p:sp>
      <p:sp>
        <p:nvSpPr>
          <p:cNvPr id="5" name="TextBox 4">
            <a:extLst>
              <a:ext uri="{FF2B5EF4-FFF2-40B4-BE49-F238E27FC236}">
                <a16:creationId xmlns:a16="http://schemas.microsoft.com/office/drawing/2014/main" id="{8514CDED-1A44-1546-A31F-203363055A50}"/>
              </a:ext>
            </a:extLst>
          </p:cNvPr>
          <p:cNvSpPr txBox="1"/>
          <p:nvPr/>
        </p:nvSpPr>
        <p:spPr>
          <a:xfrm>
            <a:off x="8147538" y="4156867"/>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P11</a:t>
            </a:r>
            <a:endParaRPr lang="en-CA" sz="1000" err="1">
              <a:solidFill>
                <a:schemeClr val="bg1">
                  <a:lumMod val="7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CEC8D457-2C19-5A8D-4F90-38E097C0198F}"/>
              </a:ext>
            </a:extLst>
          </p:cNvPr>
          <p:cNvSpPr txBox="1"/>
          <p:nvPr/>
        </p:nvSpPr>
        <p:spPr>
          <a:xfrm>
            <a:off x="10438881" y="2793887"/>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P16</a:t>
            </a:r>
            <a:endParaRPr lang="en-CA" sz="1000" err="1">
              <a:solidFill>
                <a:schemeClr val="bg1">
                  <a:lumMod val="75000"/>
                </a:schemeClr>
              </a:solidFill>
              <a:latin typeface="Arial Black" panose="020B0A04020102020204" pitchFamily="34" charset="0"/>
            </a:endParaRPr>
          </a:p>
        </p:txBody>
      </p:sp>
      <p:sp>
        <p:nvSpPr>
          <p:cNvPr id="8" name="TextBox 7">
            <a:extLst>
              <a:ext uri="{FF2B5EF4-FFF2-40B4-BE49-F238E27FC236}">
                <a16:creationId xmlns:a16="http://schemas.microsoft.com/office/drawing/2014/main" id="{B882E74A-5643-2342-066E-AE54FD315210}"/>
              </a:ext>
            </a:extLst>
          </p:cNvPr>
          <p:cNvSpPr txBox="1"/>
          <p:nvPr/>
        </p:nvSpPr>
        <p:spPr>
          <a:xfrm>
            <a:off x="9152083" y="3771900"/>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Siga</a:t>
            </a:r>
            <a:endParaRPr lang="en-CA" sz="1000" err="1">
              <a:solidFill>
                <a:schemeClr val="bg1">
                  <a:lumMod val="75000"/>
                </a:schemeClr>
              </a:solidFill>
              <a:latin typeface="Arial Black" panose="020B0A04020102020204" pitchFamily="34" charset="0"/>
            </a:endParaRPr>
          </a:p>
        </p:txBody>
      </p:sp>
      <p:sp>
        <p:nvSpPr>
          <p:cNvPr id="9" name="TextBox 8">
            <a:extLst>
              <a:ext uri="{FF2B5EF4-FFF2-40B4-BE49-F238E27FC236}">
                <a16:creationId xmlns:a16="http://schemas.microsoft.com/office/drawing/2014/main" id="{9BC5CD9D-DDD7-2AC6-B1C8-5E2C6EBCEBE6}"/>
              </a:ext>
            </a:extLst>
          </p:cNvPr>
          <p:cNvSpPr txBox="1"/>
          <p:nvPr/>
        </p:nvSpPr>
        <p:spPr>
          <a:xfrm>
            <a:off x="10738197" y="1801083"/>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P17</a:t>
            </a:r>
            <a:endParaRPr lang="en-CA" sz="1000" err="1">
              <a:solidFill>
                <a:schemeClr val="bg1">
                  <a:lumMod val="75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5C35750C-25E3-34F6-A4A8-5A036EBF2F8F}"/>
              </a:ext>
            </a:extLst>
          </p:cNvPr>
          <p:cNvSpPr txBox="1"/>
          <p:nvPr/>
        </p:nvSpPr>
        <p:spPr>
          <a:xfrm>
            <a:off x="392400" y="6523200"/>
            <a:ext cx="9954839" cy="215444"/>
          </a:xfrm>
          <a:prstGeom prst="rect">
            <a:avLst/>
          </a:prstGeom>
          <a:noFill/>
        </p:spPr>
        <p:txBody>
          <a:bodyPr wrap="square">
            <a:spAutoFit/>
          </a:bodyPr>
          <a:lstStyle/>
          <a:p>
            <a:pPr marL="228600" lvl="0" indent="-228600">
              <a:spcAft>
                <a:spcPts val="400"/>
              </a:spcAft>
              <a:buFont typeface="+mj-lt"/>
              <a:buAutoNum type="arabicPeriod"/>
            </a:pPr>
            <a:r>
              <a:rPr lang="en-CA" sz="800">
                <a:solidFill>
                  <a:schemeClr val="accent1"/>
                </a:solidFill>
                <a:ea typeface="Calibri" panose="020F0502020204030204" pitchFamily="34" charset="0"/>
                <a:cs typeface="Times New Roman" panose="02020603050405020304" pitchFamily="18" charset="0"/>
              </a:rPr>
              <a:t>See the </a:t>
            </a:r>
            <a:r>
              <a:rPr lang="en-US" sz="800">
                <a:solidFill>
                  <a:schemeClr val="accent1"/>
                </a:solidFill>
                <a:ea typeface="Calibri" panose="020F0502020204030204" pitchFamily="34" charset="0"/>
                <a:cs typeface="Arial" panose="020B0604020202020204" pitchFamily="34" charset="0"/>
              </a:rPr>
              <a:t>NI 43-101 technical report entitled “</a:t>
            </a:r>
            <a:r>
              <a:rPr lang="en-US" sz="800" err="1">
                <a:solidFill>
                  <a:schemeClr val="accent1"/>
                </a:solidFill>
                <a:ea typeface="Calibri" panose="020F0502020204030204" pitchFamily="34" charset="0"/>
                <a:cs typeface="Arial" panose="020B0604020202020204" pitchFamily="34" charset="0"/>
              </a:rPr>
              <a:t>Bomboré</a:t>
            </a:r>
            <a:r>
              <a:rPr lang="en-US" sz="800">
                <a:solidFill>
                  <a:schemeClr val="accent1"/>
                </a:solidFill>
                <a:ea typeface="Calibri" panose="020F0502020204030204" pitchFamily="34" charset="0"/>
                <a:cs typeface="Arial" panose="020B0604020202020204" pitchFamily="34" charset="0"/>
              </a:rPr>
              <a:t> Phase II Expansion, Definitive Feasibility Study” which is available on SEDAR+ for full resource and reserve disclosure.</a:t>
            </a:r>
            <a:endParaRPr lang="en-CA" sz="800">
              <a:solidFill>
                <a:schemeClr val="accent1"/>
              </a:solidFill>
              <a:ea typeface="Calibri" panose="020F0502020204030204" pitchFamily="34" charset="0"/>
              <a:cs typeface="Times New Roman" panose="02020603050405020304" pitchFamily="18" charset="0"/>
            </a:endParaRPr>
          </a:p>
        </p:txBody>
      </p:sp>
      <p:pic>
        <p:nvPicPr>
          <p:cNvPr id="14" name="Picture 13" descr="A screenshot of a map&#10;&#10;Description automatically generated">
            <a:extLst>
              <a:ext uri="{FF2B5EF4-FFF2-40B4-BE49-F238E27FC236}">
                <a16:creationId xmlns:a16="http://schemas.microsoft.com/office/drawing/2014/main" id="{CF5EB29D-710F-81EF-52F6-5D63798E3FD5}"/>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4690597" y="1620108"/>
            <a:ext cx="7288697" cy="4055506"/>
          </a:xfrm>
          <a:prstGeom prst="rect">
            <a:avLst/>
          </a:prstGeom>
        </p:spPr>
      </p:pic>
      <p:sp>
        <p:nvSpPr>
          <p:cNvPr id="15" name="TextBox 14">
            <a:extLst>
              <a:ext uri="{FF2B5EF4-FFF2-40B4-BE49-F238E27FC236}">
                <a16:creationId xmlns:a16="http://schemas.microsoft.com/office/drawing/2014/main" id="{C9331A29-4E2B-74E2-B0B6-D87671EEDB99}"/>
              </a:ext>
            </a:extLst>
          </p:cNvPr>
          <p:cNvSpPr txBox="1"/>
          <p:nvPr/>
        </p:nvSpPr>
        <p:spPr>
          <a:xfrm>
            <a:off x="6050915" y="4996180"/>
            <a:ext cx="0" cy="0"/>
          </a:xfrm>
          <a:prstGeom prst="rect">
            <a:avLst/>
          </a:prstGeom>
          <a:noFill/>
        </p:spPr>
        <p:txBody>
          <a:bodyPr wrap="none" rtlCol="0" anchor="t">
            <a:noAutofit/>
          </a:bodyPr>
          <a:lstStyle/>
          <a:p>
            <a:pPr marL="285750" indent="-285750" algn="l">
              <a:spcBef>
                <a:spcPts val="300"/>
              </a:spcBef>
              <a:buSzPct val="100000"/>
              <a:buBlip>
                <a:blip r:embed="rId3"/>
              </a:buBlip>
            </a:pPr>
            <a:endParaRPr lang="en-ES" sz="1600" err="1">
              <a:solidFill>
                <a:schemeClr val="accent1"/>
              </a:solidFill>
              <a:latin typeface="+mj-lt"/>
            </a:endParaRPr>
          </a:p>
        </p:txBody>
      </p:sp>
      <p:sp>
        <p:nvSpPr>
          <p:cNvPr id="16" name="TextBox 15">
            <a:extLst>
              <a:ext uri="{FF2B5EF4-FFF2-40B4-BE49-F238E27FC236}">
                <a16:creationId xmlns:a16="http://schemas.microsoft.com/office/drawing/2014/main" id="{0C95C59C-E584-3160-E70D-13CB09A020C8}"/>
              </a:ext>
            </a:extLst>
          </p:cNvPr>
          <p:cNvSpPr txBox="1"/>
          <p:nvPr/>
        </p:nvSpPr>
        <p:spPr>
          <a:xfrm>
            <a:off x="5537737" y="4263912"/>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P8P9</a:t>
            </a:r>
            <a:endParaRPr lang="en-CA" sz="1000">
              <a:solidFill>
                <a:schemeClr val="bg1">
                  <a:lumMod val="75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1E707D67-91FF-6164-EC85-2284B4E808D9}"/>
              </a:ext>
            </a:extLst>
          </p:cNvPr>
          <p:cNvSpPr txBox="1"/>
          <p:nvPr/>
        </p:nvSpPr>
        <p:spPr>
          <a:xfrm>
            <a:off x="8147538" y="4156867"/>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P11</a:t>
            </a:r>
            <a:endParaRPr lang="en-CA" sz="1000" err="1">
              <a:solidFill>
                <a:schemeClr val="bg1">
                  <a:lumMod val="75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5E489899-6681-8A35-ADB8-B893BF588D6D}"/>
              </a:ext>
            </a:extLst>
          </p:cNvPr>
          <p:cNvSpPr txBox="1"/>
          <p:nvPr/>
        </p:nvSpPr>
        <p:spPr>
          <a:xfrm>
            <a:off x="10438881" y="2793887"/>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P16</a:t>
            </a:r>
            <a:endParaRPr lang="en-CA" sz="1000" err="1">
              <a:solidFill>
                <a:schemeClr val="bg1">
                  <a:lumMod val="75000"/>
                </a:schemeClr>
              </a:solidFill>
              <a:latin typeface="Arial Black" panose="020B0A04020102020204" pitchFamily="34" charset="0"/>
            </a:endParaRPr>
          </a:p>
        </p:txBody>
      </p:sp>
      <p:sp>
        <p:nvSpPr>
          <p:cNvPr id="19" name="TextBox 18">
            <a:extLst>
              <a:ext uri="{FF2B5EF4-FFF2-40B4-BE49-F238E27FC236}">
                <a16:creationId xmlns:a16="http://schemas.microsoft.com/office/drawing/2014/main" id="{A51621F5-6CED-97F5-9CE3-AF34648426A3}"/>
              </a:ext>
            </a:extLst>
          </p:cNvPr>
          <p:cNvSpPr txBox="1"/>
          <p:nvPr/>
        </p:nvSpPr>
        <p:spPr>
          <a:xfrm>
            <a:off x="9152083" y="3771900"/>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Siga</a:t>
            </a:r>
            <a:endParaRPr lang="en-CA" sz="1000" err="1">
              <a:solidFill>
                <a:schemeClr val="bg1">
                  <a:lumMod val="75000"/>
                </a:schemeClr>
              </a:solidFill>
              <a:latin typeface="Arial Black" panose="020B0A04020102020204" pitchFamily="34" charset="0"/>
            </a:endParaRPr>
          </a:p>
        </p:txBody>
      </p:sp>
      <p:sp>
        <p:nvSpPr>
          <p:cNvPr id="20" name="TextBox 19">
            <a:extLst>
              <a:ext uri="{FF2B5EF4-FFF2-40B4-BE49-F238E27FC236}">
                <a16:creationId xmlns:a16="http://schemas.microsoft.com/office/drawing/2014/main" id="{5154B51A-AB49-ABE5-5CD2-2A9FCAE43857}"/>
              </a:ext>
            </a:extLst>
          </p:cNvPr>
          <p:cNvSpPr txBox="1"/>
          <p:nvPr/>
        </p:nvSpPr>
        <p:spPr>
          <a:xfrm>
            <a:off x="10738197" y="1801083"/>
            <a:ext cx="914400" cy="323272"/>
          </a:xfrm>
          <a:prstGeom prst="rect">
            <a:avLst/>
          </a:prstGeom>
          <a:noFill/>
        </p:spPr>
        <p:txBody>
          <a:bodyPr wrap="none" rtlCol="0" anchor="t">
            <a:noAutofit/>
          </a:bodyPr>
          <a:lstStyle/>
          <a:p>
            <a:pPr algn="ctr">
              <a:spcBef>
                <a:spcPts val="300"/>
              </a:spcBef>
              <a:buSzPct val="100000"/>
            </a:pPr>
            <a:r>
              <a:rPr lang="en-US" sz="1000">
                <a:solidFill>
                  <a:schemeClr val="bg1">
                    <a:lumMod val="75000"/>
                  </a:schemeClr>
                </a:solidFill>
                <a:latin typeface="Arial Black" panose="020B0A04020102020204" pitchFamily="34" charset="0"/>
              </a:rPr>
              <a:t>P17</a:t>
            </a:r>
            <a:endParaRPr lang="en-CA" sz="1000" err="1">
              <a:solidFill>
                <a:schemeClr val="bg1">
                  <a:lumMod val="75000"/>
                </a:schemeClr>
              </a:solidFill>
              <a:latin typeface="Arial Black" panose="020B0A04020102020204" pitchFamily="34" charset="0"/>
            </a:endParaRPr>
          </a:p>
        </p:txBody>
      </p:sp>
    </p:spTree>
    <p:extLst>
      <p:ext uri="{BB962C8B-B14F-4D97-AF65-F5344CB8AC3E}">
        <p14:creationId xmlns:p14="http://schemas.microsoft.com/office/powerpoint/2010/main" val="333420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45C-1573-9347-A3CC-DF1C01372DE2}"/>
              </a:ext>
            </a:extLst>
          </p:cNvPr>
          <p:cNvSpPr>
            <a:spLocks noGrp="1"/>
          </p:cNvSpPr>
          <p:nvPr>
            <p:ph type="title"/>
          </p:nvPr>
        </p:nvSpPr>
        <p:spPr/>
        <p:txBody>
          <a:bodyPr/>
          <a:lstStyle/>
          <a:p>
            <a:r>
              <a:rPr lang="en-GB"/>
              <a:t>BOMBORÉ </a:t>
            </a:r>
            <a:r>
              <a:rPr lang="en-GB" b="0">
                <a:solidFill>
                  <a:srgbClr val="BC5728"/>
                </a:solidFill>
                <a:latin typeface="Arial" panose="020B0604020202020204" pitchFamily="34" charset="0"/>
                <a:cs typeface="Arial" panose="020B0604020202020204" pitchFamily="34" charset="0"/>
              </a:rPr>
              <a:t>Recent Drilling &amp; Discoveries</a:t>
            </a:r>
            <a:endParaRPr lang="en-ES" b="0">
              <a:solidFill>
                <a:srgbClr val="BC5728"/>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18E5F9-FCC1-5041-8312-4C6186B1B6EA}"/>
              </a:ext>
            </a:extLst>
          </p:cNvPr>
          <p:cNvSpPr/>
          <p:nvPr/>
        </p:nvSpPr>
        <p:spPr>
          <a:xfrm>
            <a:off x="1181100" y="1615440"/>
            <a:ext cx="795528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5" name="Picture 4">
            <a:extLst>
              <a:ext uri="{FF2B5EF4-FFF2-40B4-BE49-F238E27FC236}">
                <a16:creationId xmlns:a16="http://schemas.microsoft.com/office/drawing/2014/main" id="{8FE59649-2515-864E-9B08-15EF5A6D1B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3174" y="978458"/>
            <a:ext cx="10205652" cy="5317371"/>
          </a:xfrm>
          <a:prstGeom prst="rect">
            <a:avLst/>
          </a:prstGeom>
        </p:spPr>
      </p:pic>
      <p:sp>
        <p:nvSpPr>
          <p:cNvPr id="3" name="Footer Placeholder 3">
            <a:extLst>
              <a:ext uri="{FF2B5EF4-FFF2-40B4-BE49-F238E27FC236}">
                <a16:creationId xmlns:a16="http://schemas.microsoft.com/office/drawing/2014/main" id="{B7762AB6-FBE0-AF34-6844-3BCD5841A586}"/>
              </a:ext>
            </a:extLst>
          </p:cNvPr>
          <p:cNvSpPr>
            <a:spLocks noGrp="1"/>
          </p:cNvSpPr>
          <p:nvPr>
            <p:ph type="ftr" sz="quarter" idx="3"/>
          </p:nvPr>
        </p:nvSpPr>
        <p:spPr>
          <a:xfrm>
            <a:off x="392531" y="6521646"/>
            <a:ext cx="8461069" cy="215444"/>
          </a:xfrm>
        </p:spPr>
        <p:txBody>
          <a:bodyPr/>
          <a:lstStyle/>
          <a:p>
            <a:pPr marL="228600" indent="-228600">
              <a:buFont typeface="+mj-lt"/>
              <a:buAutoNum type="arabicPeriod"/>
              <a:tabLst>
                <a:tab pos="180975" algn="l"/>
              </a:tabLst>
            </a:pPr>
            <a:r>
              <a:rPr lang="en-US" sz="800">
                <a:solidFill>
                  <a:schemeClr val="accent1"/>
                </a:solidFill>
                <a:ea typeface="Calibri" panose="020F0502020204030204" pitchFamily="34" charset="0"/>
                <a:cs typeface="Times New Roman" panose="02020603050405020304" pitchFamily="18" charset="0"/>
              </a:rPr>
              <a:t>See Orezone’s news release dated June 10, 2025 for drilling disclosure</a:t>
            </a:r>
            <a:endParaRPr lang="en-ES" sz="800">
              <a:solidFill>
                <a:schemeClr val="accent1"/>
              </a:solidFill>
            </a:endParaRPr>
          </a:p>
        </p:txBody>
      </p:sp>
    </p:spTree>
    <p:extLst>
      <p:ext uri="{BB962C8B-B14F-4D97-AF65-F5344CB8AC3E}">
        <p14:creationId xmlns:p14="http://schemas.microsoft.com/office/powerpoint/2010/main" val="417966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45C-1573-9347-A3CC-DF1C01372DE2}"/>
              </a:ext>
            </a:extLst>
          </p:cNvPr>
          <p:cNvSpPr>
            <a:spLocks noGrp="1"/>
          </p:cNvSpPr>
          <p:nvPr>
            <p:ph type="title"/>
          </p:nvPr>
        </p:nvSpPr>
        <p:spPr>
          <a:xfrm>
            <a:off x="392532" y="306365"/>
            <a:ext cx="10365620" cy="446276"/>
          </a:xfrm>
        </p:spPr>
        <p:txBody>
          <a:bodyPr/>
          <a:lstStyle/>
          <a:p>
            <a:r>
              <a:rPr lang="en-US"/>
              <a:t>NORTH ZONE</a:t>
            </a:r>
            <a:r>
              <a:rPr lang="en-US" noProof="0"/>
              <a:t> FW LONG SECTION </a:t>
            </a:r>
            <a:r>
              <a:rPr lang="en-US" b="0" noProof="0">
                <a:solidFill>
                  <a:srgbClr val="BC5728"/>
                </a:solidFill>
                <a:latin typeface="Arial" panose="020B0604020202020204" pitchFamily="34" charset="0"/>
                <a:cs typeface="Arial" panose="020B0604020202020204" pitchFamily="34" charset="0"/>
              </a:rPr>
              <a:t>Looking Northeast</a:t>
            </a:r>
          </a:p>
        </p:txBody>
      </p:sp>
      <p:pic>
        <p:nvPicPr>
          <p:cNvPr id="6" name="Picture 5">
            <a:extLst>
              <a:ext uri="{FF2B5EF4-FFF2-40B4-BE49-F238E27FC236}">
                <a16:creationId xmlns:a16="http://schemas.microsoft.com/office/drawing/2014/main" id="{77E65D81-E92D-8821-E2C0-E0B7D7B97C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0832" y="917154"/>
            <a:ext cx="8809019" cy="5562350"/>
          </a:xfrm>
          <a:prstGeom prst="rect">
            <a:avLst/>
          </a:prstGeom>
        </p:spPr>
      </p:pic>
    </p:spTree>
    <p:extLst>
      <p:ext uri="{BB962C8B-B14F-4D97-AF65-F5344CB8AC3E}">
        <p14:creationId xmlns:p14="http://schemas.microsoft.com/office/powerpoint/2010/main" val="3789811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465DCF91-BDD6-AB74-E296-AFEE3C546C77}"/>
              </a:ext>
            </a:extLst>
          </p:cNvPr>
          <p:cNvGrpSpPr/>
          <p:nvPr/>
        </p:nvGrpSpPr>
        <p:grpSpPr>
          <a:xfrm>
            <a:off x="1691121" y="682778"/>
            <a:ext cx="8809759" cy="6122293"/>
            <a:chOff x="924791" y="-192782"/>
            <a:chExt cx="9697987" cy="6858000"/>
          </a:xfrm>
        </p:grpSpPr>
        <p:pic>
          <p:nvPicPr>
            <p:cNvPr id="28" name="Picture 27" descr="A graph of falling down&#10;&#10;Description automatically generated with medium confidence">
              <a:extLst>
                <a:ext uri="{FF2B5EF4-FFF2-40B4-BE49-F238E27FC236}">
                  <a16:creationId xmlns:a16="http://schemas.microsoft.com/office/drawing/2014/main" id="{2CFCBE0B-EAA3-F4CD-93FE-C90325EEF6A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791" y="-192782"/>
              <a:ext cx="9697987" cy="6858000"/>
            </a:xfrm>
            <a:prstGeom prst="rect">
              <a:avLst/>
            </a:prstGeom>
            <a:ln>
              <a:noFill/>
            </a:ln>
          </p:spPr>
        </p:pic>
        <p:grpSp>
          <p:nvGrpSpPr>
            <p:cNvPr id="1031" name="Group 1030">
              <a:extLst>
                <a:ext uri="{FF2B5EF4-FFF2-40B4-BE49-F238E27FC236}">
                  <a16:creationId xmlns:a16="http://schemas.microsoft.com/office/drawing/2014/main" id="{BD77F3D4-22CC-F1B8-41B2-520C808EFACD}"/>
                </a:ext>
              </a:extLst>
            </p:cNvPr>
            <p:cNvGrpSpPr/>
            <p:nvPr/>
          </p:nvGrpSpPr>
          <p:grpSpPr>
            <a:xfrm>
              <a:off x="4058626" y="448916"/>
              <a:ext cx="4640513" cy="5856288"/>
              <a:chOff x="4058626" y="448916"/>
              <a:chExt cx="4640513" cy="5856288"/>
            </a:xfrm>
          </p:grpSpPr>
          <p:sp>
            <p:nvSpPr>
              <p:cNvPr id="6" name="Freeform: Shape 5">
                <a:extLst>
                  <a:ext uri="{FF2B5EF4-FFF2-40B4-BE49-F238E27FC236}">
                    <a16:creationId xmlns:a16="http://schemas.microsoft.com/office/drawing/2014/main" id="{B1626A2A-D9B0-A55C-1F2F-76F7F84D987A}"/>
                  </a:ext>
                </a:extLst>
              </p:cNvPr>
              <p:cNvSpPr>
                <a:spLocks noGrp="1" noRot="1" noMove="1" noResize="1" noEditPoints="1" noAdjustHandles="1" noChangeArrowheads="1" noChangeShapeType="1"/>
              </p:cNvSpPr>
              <p:nvPr/>
            </p:nvSpPr>
            <p:spPr>
              <a:xfrm rot="21311966">
                <a:off x="6581908" y="556439"/>
                <a:ext cx="447080" cy="894790"/>
              </a:xfrm>
              <a:custGeom>
                <a:avLst/>
                <a:gdLst>
                  <a:gd name="connsiteX0" fmla="*/ 122592 w 1447453"/>
                  <a:gd name="connsiteY0" fmla="*/ 410241 h 3621627"/>
                  <a:gd name="connsiteX1" fmla="*/ 662088 w 1447453"/>
                  <a:gd name="connsiteY1" fmla="*/ 2037873 h 3621627"/>
                  <a:gd name="connsiteX2" fmla="*/ 1128432 w 1447453"/>
                  <a:gd name="connsiteY2" fmla="*/ 3418617 h 3621627"/>
                  <a:gd name="connsiteX3" fmla="*/ 1439328 w 1447453"/>
                  <a:gd name="connsiteY3" fmla="*/ 3436905 h 3621627"/>
                  <a:gd name="connsiteX4" fmla="*/ 799248 w 1447453"/>
                  <a:gd name="connsiteY4" fmla="*/ 1736121 h 3621627"/>
                  <a:gd name="connsiteX5" fmla="*/ 342048 w 1447453"/>
                  <a:gd name="connsiteY5" fmla="*/ 145065 h 3621627"/>
                  <a:gd name="connsiteX6" fmla="*/ 296328 w 1447453"/>
                  <a:gd name="connsiteY6" fmla="*/ 62769 h 3621627"/>
                  <a:gd name="connsiteX7" fmla="*/ 12864 w 1447453"/>
                  <a:gd name="connsiteY7" fmla="*/ 53625 h 3621627"/>
                  <a:gd name="connsiteX8" fmla="*/ 122592 w 1447453"/>
                  <a:gd name="connsiteY8" fmla="*/ 410241 h 3621627"/>
                  <a:gd name="connsiteX0" fmla="*/ 121956 w 1446817"/>
                  <a:gd name="connsiteY0" fmla="*/ 414221 h 3625607"/>
                  <a:gd name="connsiteX1" fmla="*/ 661452 w 1446817"/>
                  <a:gd name="connsiteY1" fmla="*/ 2041853 h 3625607"/>
                  <a:gd name="connsiteX2" fmla="*/ 1127796 w 1446817"/>
                  <a:gd name="connsiteY2" fmla="*/ 3422597 h 3625607"/>
                  <a:gd name="connsiteX3" fmla="*/ 1438692 w 1446817"/>
                  <a:gd name="connsiteY3" fmla="*/ 3440885 h 3625607"/>
                  <a:gd name="connsiteX4" fmla="*/ 798612 w 1446817"/>
                  <a:gd name="connsiteY4" fmla="*/ 1740101 h 3625607"/>
                  <a:gd name="connsiteX5" fmla="*/ 341412 w 1446817"/>
                  <a:gd name="connsiteY5" fmla="*/ 149045 h 3625607"/>
                  <a:gd name="connsiteX6" fmla="*/ 323124 w 1446817"/>
                  <a:gd name="connsiteY6" fmla="*/ 57605 h 3625607"/>
                  <a:gd name="connsiteX7" fmla="*/ 12228 w 1446817"/>
                  <a:gd name="connsiteY7" fmla="*/ 57605 h 3625607"/>
                  <a:gd name="connsiteX8" fmla="*/ 121956 w 1446817"/>
                  <a:gd name="connsiteY8" fmla="*/ 414221 h 3625607"/>
                  <a:gd name="connsiteX0" fmla="*/ 121956 w 1446817"/>
                  <a:gd name="connsiteY0" fmla="*/ 451122 h 3662508"/>
                  <a:gd name="connsiteX1" fmla="*/ 661452 w 1446817"/>
                  <a:gd name="connsiteY1" fmla="*/ 2078754 h 3662508"/>
                  <a:gd name="connsiteX2" fmla="*/ 1127796 w 1446817"/>
                  <a:gd name="connsiteY2" fmla="*/ 3459498 h 3662508"/>
                  <a:gd name="connsiteX3" fmla="*/ 1438692 w 1446817"/>
                  <a:gd name="connsiteY3" fmla="*/ 3477786 h 3662508"/>
                  <a:gd name="connsiteX4" fmla="*/ 798612 w 1446817"/>
                  <a:gd name="connsiteY4" fmla="*/ 1777002 h 3662508"/>
                  <a:gd name="connsiteX5" fmla="*/ 286548 w 1446817"/>
                  <a:gd name="connsiteY5" fmla="*/ 131082 h 3662508"/>
                  <a:gd name="connsiteX6" fmla="*/ 323124 w 1446817"/>
                  <a:gd name="connsiteY6" fmla="*/ 94506 h 3662508"/>
                  <a:gd name="connsiteX7" fmla="*/ 12228 w 1446817"/>
                  <a:gd name="connsiteY7" fmla="*/ 94506 h 3662508"/>
                  <a:gd name="connsiteX8" fmla="*/ 121956 w 1446817"/>
                  <a:gd name="connsiteY8" fmla="*/ 451122 h 3662508"/>
                  <a:gd name="connsiteX0" fmla="*/ 121956 w 1446817"/>
                  <a:gd name="connsiteY0" fmla="*/ 386756 h 3598142"/>
                  <a:gd name="connsiteX1" fmla="*/ 661452 w 1446817"/>
                  <a:gd name="connsiteY1" fmla="*/ 2014388 h 3598142"/>
                  <a:gd name="connsiteX2" fmla="*/ 1127796 w 1446817"/>
                  <a:gd name="connsiteY2" fmla="*/ 3395132 h 3598142"/>
                  <a:gd name="connsiteX3" fmla="*/ 1438692 w 1446817"/>
                  <a:gd name="connsiteY3" fmla="*/ 3413420 h 3598142"/>
                  <a:gd name="connsiteX4" fmla="*/ 798612 w 1446817"/>
                  <a:gd name="connsiteY4" fmla="*/ 1712636 h 3598142"/>
                  <a:gd name="connsiteX5" fmla="*/ 286548 w 1446817"/>
                  <a:gd name="connsiteY5" fmla="*/ 66716 h 3598142"/>
                  <a:gd name="connsiteX6" fmla="*/ 323124 w 1446817"/>
                  <a:gd name="connsiteY6" fmla="*/ 30140 h 3598142"/>
                  <a:gd name="connsiteX7" fmla="*/ 12228 w 1446817"/>
                  <a:gd name="connsiteY7" fmla="*/ 30140 h 3598142"/>
                  <a:gd name="connsiteX8" fmla="*/ 121956 w 1446817"/>
                  <a:gd name="connsiteY8" fmla="*/ 386756 h 3598142"/>
                  <a:gd name="connsiteX0" fmla="*/ 115147 w 1440008"/>
                  <a:gd name="connsiteY0" fmla="*/ 532588 h 3743974"/>
                  <a:gd name="connsiteX1" fmla="*/ 654643 w 1440008"/>
                  <a:gd name="connsiteY1" fmla="*/ 2160220 h 3743974"/>
                  <a:gd name="connsiteX2" fmla="*/ 1120987 w 1440008"/>
                  <a:gd name="connsiteY2" fmla="*/ 3540964 h 3743974"/>
                  <a:gd name="connsiteX3" fmla="*/ 1431883 w 1440008"/>
                  <a:gd name="connsiteY3" fmla="*/ 3559252 h 3743974"/>
                  <a:gd name="connsiteX4" fmla="*/ 791803 w 1440008"/>
                  <a:gd name="connsiteY4" fmla="*/ 1858468 h 3743974"/>
                  <a:gd name="connsiteX5" fmla="*/ 279739 w 1440008"/>
                  <a:gd name="connsiteY5" fmla="*/ 212548 h 3743974"/>
                  <a:gd name="connsiteX6" fmla="*/ 215731 w 1440008"/>
                  <a:gd name="connsiteY6" fmla="*/ 11380 h 3743974"/>
                  <a:gd name="connsiteX7" fmla="*/ 5419 w 1440008"/>
                  <a:gd name="connsiteY7" fmla="*/ 175972 h 3743974"/>
                  <a:gd name="connsiteX8" fmla="*/ 115147 w 1440008"/>
                  <a:gd name="connsiteY8" fmla="*/ 532588 h 3743974"/>
                  <a:gd name="connsiteX0" fmla="*/ 115147 w 1440008"/>
                  <a:gd name="connsiteY0" fmla="*/ 522861 h 3734247"/>
                  <a:gd name="connsiteX1" fmla="*/ 654643 w 1440008"/>
                  <a:gd name="connsiteY1" fmla="*/ 2150493 h 3734247"/>
                  <a:gd name="connsiteX2" fmla="*/ 1120987 w 1440008"/>
                  <a:gd name="connsiteY2" fmla="*/ 3531237 h 3734247"/>
                  <a:gd name="connsiteX3" fmla="*/ 1431883 w 1440008"/>
                  <a:gd name="connsiteY3" fmla="*/ 3549525 h 3734247"/>
                  <a:gd name="connsiteX4" fmla="*/ 791803 w 1440008"/>
                  <a:gd name="connsiteY4" fmla="*/ 1848741 h 3734247"/>
                  <a:gd name="connsiteX5" fmla="*/ 325459 w 1440008"/>
                  <a:gd name="connsiteY5" fmla="*/ 303405 h 3734247"/>
                  <a:gd name="connsiteX6" fmla="*/ 215731 w 1440008"/>
                  <a:gd name="connsiteY6" fmla="*/ 1653 h 3734247"/>
                  <a:gd name="connsiteX7" fmla="*/ 5419 w 1440008"/>
                  <a:gd name="connsiteY7" fmla="*/ 166245 h 3734247"/>
                  <a:gd name="connsiteX8" fmla="*/ 115147 w 1440008"/>
                  <a:gd name="connsiteY8" fmla="*/ 522861 h 3734247"/>
                  <a:gd name="connsiteX0" fmla="*/ 115147 w 1440008"/>
                  <a:gd name="connsiteY0" fmla="*/ 522861 h 3734247"/>
                  <a:gd name="connsiteX1" fmla="*/ 654643 w 1440008"/>
                  <a:gd name="connsiteY1" fmla="*/ 2150493 h 3734247"/>
                  <a:gd name="connsiteX2" fmla="*/ 1120987 w 1440008"/>
                  <a:gd name="connsiteY2" fmla="*/ 3531237 h 3734247"/>
                  <a:gd name="connsiteX3" fmla="*/ 1431883 w 1440008"/>
                  <a:gd name="connsiteY3" fmla="*/ 3549525 h 3734247"/>
                  <a:gd name="connsiteX4" fmla="*/ 791803 w 1440008"/>
                  <a:gd name="connsiteY4" fmla="*/ 1848741 h 3734247"/>
                  <a:gd name="connsiteX5" fmla="*/ 325459 w 1440008"/>
                  <a:gd name="connsiteY5" fmla="*/ 303405 h 3734247"/>
                  <a:gd name="connsiteX6" fmla="*/ 215731 w 1440008"/>
                  <a:gd name="connsiteY6" fmla="*/ 1653 h 3734247"/>
                  <a:gd name="connsiteX7" fmla="*/ 5419 w 1440008"/>
                  <a:gd name="connsiteY7" fmla="*/ 166245 h 3734247"/>
                  <a:gd name="connsiteX8" fmla="*/ 115147 w 1440008"/>
                  <a:gd name="connsiteY8" fmla="*/ 522861 h 3734247"/>
                  <a:gd name="connsiteX0" fmla="*/ 118184 w 1443045"/>
                  <a:gd name="connsiteY0" fmla="*/ 420744 h 3632130"/>
                  <a:gd name="connsiteX1" fmla="*/ 657680 w 1443045"/>
                  <a:gd name="connsiteY1" fmla="*/ 2048376 h 3632130"/>
                  <a:gd name="connsiteX2" fmla="*/ 1124024 w 1443045"/>
                  <a:gd name="connsiteY2" fmla="*/ 3429120 h 3632130"/>
                  <a:gd name="connsiteX3" fmla="*/ 1434920 w 1443045"/>
                  <a:gd name="connsiteY3" fmla="*/ 3447408 h 3632130"/>
                  <a:gd name="connsiteX4" fmla="*/ 794840 w 1443045"/>
                  <a:gd name="connsiteY4" fmla="*/ 1746624 h 3632130"/>
                  <a:gd name="connsiteX5" fmla="*/ 328496 w 1443045"/>
                  <a:gd name="connsiteY5" fmla="*/ 201288 h 3632130"/>
                  <a:gd name="connsiteX6" fmla="*/ 264488 w 1443045"/>
                  <a:gd name="connsiteY6" fmla="*/ 9264 h 3632130"/>
                  <a:gd name="connsiteX7" fmla="*/ 8456 w 1443045"/>
                  <a:gd name="connsiteY7" fmla="*/ 64128 h 3632130"/>
                  <a:gd name="connsiteX8" fmla="*/ 118184 w 1443045"/>
                  <a:gd name="connsiteY8" fmla="*/ 420744 h 3632130"/>
                  <a:gd name="connsiteX0" fmla="*/ 118184 w 1443045"/>
                  <a:gd name="connsiteY0" fmla="*/ 436526 h 3647912"/>
                  <a:gd name="connsiteX1" fmla="*/ 657680 w 1443045"/>
                  <a:gd name="connsiteY1" fmla="*/ 2064158 h 3647912"/>
                  <a:gd name="connsiteX2" fmla="*/ 1124024 w 1443045"/>
                  <a:gd name="connsiteY2" fmla="*/ 3444902 h 3647912"/>
                  <a:gd name="connsiteX3" fmla="*/ 1434920 w 1443045"/>
                  <a:gd name="connsiteY3" fmla="*/ 3463190 h 3647912"/>
                  <a:gd name="connsiteX4" fmla="*/ 794840 w 1443045"/>
                  <a:gd name="connsiteY4" fmla="*/ 1762406 h 3647912"/>
                  <a:gd name="connsiteX5" fmla="*/ 328496 w 1443045"/>
                  <a:gd name="connsiteY5" fmla="*/ 217070 h 3647912"/>
                  <a:gd name="connsiteX6" fmla="*/ 264488 w 1443045"/>
                  <a:gd name="connsiteY6" fmla="*/ 25046 h 3647912"/>
                  <a:gd name="connsiteX7" fmla="*/ 8456 w 1443045"/>
                  <a:gd name="connsiteY7" fmla="*/ 79910 h 3647912"/>
                  <a:gd name="connsiteX8" fmla="*/ 118184 w 1443045"/>
                  <a:gd name="connsiteY8" fmla="*/ 436526 h 3647912"/>
                  <a:gd name="connsiteX0" fmla="*/ 121320 w 1446181"/>
                  <a:gd name="connsiteY0" fmla="*/ 418019 h 3629405"/>
                  <a:gd name="connsiteX1" fmla="*/ 660816 w 1446181"/>
                  <a:gd name="connsiteY1" fmla="*/ 2045651 h 3629405"/>
                  <a:gd name="connsiteX2" fmla="*/ 1127160 w 1446181"/>
                  <a:gd name="connsiteY2" fmla="*/ 3426395 h 3629405"/>
                  <a:gd name="connsiteX3" fmla="*/ 1438056 w 1446181"/>
                  <a:gd name="connsiteY3" fmla="*/ 3444683 h 3629405"/>
                  <a:gd name="connsiteX4" fmla="*/ 797976 w 1446181"/>
                  <a:gd name="connsiteY4" fmla="*/ 1743899 h 3629405"/>
                  <a:gd name="connsiteX5" fmla="*/ 331632 w 1446181"/>
                  <a:gd name="connsiteY5" fmla="*/ 198563 h 3629405"/>
                  <a:gd name="connsiteX6" fmla="*/ 313344 w 1446181"/>
                  <a:gd name="connsiteY6" fmla="*/ 33971 h 3629405"/>
                  <a:gd name="connsiteX7" fmla="*/ 11592 w 1446181"/>
                  <a:gd name="connsiteY7" fmla="*/ 61403 h 3629405"/>
                  <a:gd name="connsiteX8" fmla="*/ 121320 w 1446181"/>
                  <a:gd name="connsiteY8" fmla="*/ 418019 h 3629405"/>
                  <a:gd name="connsiteX0" fmla="*/ 110772 w 1435633"/>
                  <a:gd name="connsiteY0" fmla="*/ 418019 h 3629405"/>
                  <a:gd name="connsiteX1" fmla="*/ 650268 w 1435633"/>
                  <a:gd name="connsiteY1" fmla="*/ 2045651 h 3629405"/>
                  <a:gd name="connsiteX2" fmla="*/ 1116612 w 1435633"/>
                  <a:gd name="connsiteY2" fmla="*/ 3426395 h 3629405"/>
                  <a:gd name="connsiteX3" fmla="*/ 1427508 w 1435633"/>
                  <a:gd name="connsiteY3" fmla="*/ 3444683 h 3629405"/>
                  <a:gd name="connsiteX4" fmla="*/ 787428 w 1435633"/>
                  <a:gd name="connsiteY4" fmla="*/ 1743899 h 3629405"/>
                  <a:gd name="connsiteX5" fmla="*/ 321084 w 1435633"/>
                  <a:gd name="connsiteY5" fmla="*/ 198563 h 3629405"/>
                  <a:gd name="connsiteX6" fmla="*/ 302796 w 1435633"/>
                  <a:gd name="connsiteY6" fmla="*/ 33971 h 3629405"/>
                  <a:gd name="connsiteX7" fmla="*/ 1044 w 1435633"/>
                  <a:gd name="connsiteY7" fmla="*/ 61403 h 3629405"/>
                  <a:gd name="connsiteX8" fmla="*/ 110772 w 1435633"/>
                  <a:gd name="connsiteY8" fmla="*/ 418019 h 3629405"/>
                  <a:gd name="connsiteX0" fmla="*/ 128583 w 1453444"/>
                  <a:gd name="connsiteY0" fmla="*/ 418019 h 3629405"/>
                  <a:gd name="connsiteX1" fmla="*/ 668079 w 1453444"/>
                  <a:gd name="connsiteY1" fmla="*/ 2045651 h 3629405"/>
                  <a:gd name="connsiteX2" fmla="*/ 1134423 w 1453444"/>
                  <a:gd name="connsiteY2" fmla="*/ 3426395 h 3629405"/>
                  <a:gd name="connsiteX3" fmla="*/ 1445319 w 1453444"/>
                  <a:gd name="connsiteY3" fmla="*/ 3444683 h 3629405"/>
                  <a:gd name="connsiteX4" fmla="*/ 805239 w 1453444"/>
                  <a:gd name="connsiteY4" fmla="*/ 1743899 h 3629405"/>
                  <a:gd name="connsiteX5" fmla="*/ 338895 w 1453444"/>
                  <a:gd name="connsiteY5" fmla="*/ 198563 h 3629405"/>
                  <a:gd name="connsiteX6" fmla="*/ 320607 w 1453444"/>
                  <a:gd name="connsiteY6" fmla="*/ 33971 h 3629405"/>
                  <a:gd name="connsiteX7" fmla="*/ 567 w 1453444"/>
                  <a:gd name="connsiteY7" fmla="*/ 33971 h 3629405"/>
                  <a:gd name="connsiteX8" fmla="*/ 128583 w 1453444"/>
                  <a:gd name="connsiteY8" fmla="*/ 418019 h 3629405"/>
                  <a:gd name="connsiteX0" fmla="*/ 128583 w 1453444"/>
                  <a:gd name="connsiteY0" fmla="*/ 472826 h 3684212"/>
                  <a:gd name="connsiteX1" fmla="*/ 668079 w 1453444"/>
                  <a:gd name="connsiteY1" fmla="*/ 2100458 h 3684212"/>
                  <a:gd name="connsiteX2" fmla="*/ 1134423 w 1453444"/>
                  <a:gd name="connsiteY2" fmla="*/ 3481202 h 3684212"/>
                  <a:gd name="connsiteX3" fmla="*/ 1445319 w 1453444"/>
                  <a:gd name="connsiteY3" fmla="*/ 3499490 h 3684212"/>
                  <a:gd name="connsiteX4" fmla="*/ 805239 w 1453444"/>
                  <a:gd name="connsiteY4" fmla="*/ 1798706 h 3684212"/>
                  <a:gd name="connsiteX5" fmla="*/ 338895 w 1453444"/>
                  <a:gd name="connsiteY5" fmla="*/ 253370 h 3684212"/>
                  <a:gd name="connsiteX6" fmla="*/ 320607 w 1453444"/>
                  <a:gd name="connsiteY6" fmla="*/ 88778 h 3684212"/>
                  <a:gd name="connsiteX7" fmla="*/ 567 w 1453444"/>
                  <a:gd name="connsiteY7" fmla="*/ 88778 h 3684212"/>
                  <a:gd name="connsiteX8" fmla="*/ 128583 w 1453444"/>
                  <a:gd name="connsiteY8" fmla="*/ 472826 h 3684212"/>
                  <a:gd name="connsiteX0" fmla="*/ 140668 w 1465529"/>
                  <a:gd name="connsiteY0" fmla="*/ 447614 h 3659000"/>
                  <a:gd name="connsiteX1" fmla="*/ 680164 w 1465529"/>
                  <a:gd name="connsiteY1" fmla="*/ 2075246 h 3659000"/>
                  <a:gd name="connsiteX2" fmla="*/ 1146508 w 1465529"/>
                  <a:gd name="connsiteY2" fmla="*/ 3455990 h 3659000"/>
                  <a:gd name="connsiteX3" fmla="*/ 1457404 w 1465529"/>
                  <a:gd name="connsiteY3" fmla="*/ 3474278 h 3659000"/>
                  <a:gd name="connsiteX4" fmla="*/ 817324 w 1465529"/>
                  <a:gd name="connsiteY4" fmla="*/ 1773494 h 3659000"/>
                  <a:gd name="connsiteX5" fmla="*/ 350980 w 1465529"/>
                  <a:gd name="connsiteY5" fmla="*/ 228158 h 3659000"/>
                  <a:gd name="connsiteX6" fmla="*/ 378412 w 1465529"/>
                  <a:gd name="connsiteY6" fmla="*/ 100142 h 3659000"/>
                  <a:gd name="connsiteX7" fmla="*/ 12652 w 1465529"/>
                  <a:gd name="connsiteY7" fmla="*/ 63566 h 3659000"/>
                  <a:gd name="connsiteX8" fmla="*/ 140668 w 1465529"/>
                  <a:gd name="connsiteY8" fmla="*/ 447614 h 3659000"/>
                  <a:gd name="connsiteX0" fmla="*/ 140668 w 1465529"/>
                  <a:gd name="connsiteY0" fmla="*/ 404940 h 3616326"/>
                  <a:gd name="connsiteX1" fmla="*/ 680164 w 1465529"/>
                  <a:gd name="connsiteY1" fmla="*/ 2032572 h 3616326"/>
                  <a:gd name="connsiteX2" fmla="*/ 1146508 w 1465529"/>
                  <a:gd name="connsiteY2" fmla="*/ 3413316 h 3616326"/>
                  <a:gd name="connsiteX3" fmla="*/ 1457404 w 1465529"/>
                  <a:gd name="connsiteY3" fmla="*/ 3431604 h 3616326"/>
                  <a:gd name="connsiteX4" fmla="*/ 817324 w 1465529"/>
                  <a:gd name="connsiteY4" fmla="*/ 1730820 h 3616326"/>
                  <a:gd name="connsiteX5" fmla="*/ 350980 w 1465529"/>
                  <a:gd name="connsiteY5" fmla="*/ 185484 h 3616326"/>
                  <a:gd name="connsiteX6" fmla="*/ 378412 w 1465529"/>
                  <a:gd name="connsiteY6" fmla="*/ 57468 h 3616326"/>
                  <a:gd name="connsiteX7" fmla="*/ 12652 w 1465529"/>
                  <a:gd name="connsiteY7" fmla="*/ 20892 h 3616326"/>
                  <a:gd name="connsiteX8" fmla="*/ 140668 w 1465529"/>
                  <a:gd name="connsiteY8" fmla="*/ 404940 h 3616326"/>
                  <a:gd name="connsiteX0" fmla="*/ 129296 w 1454157"/>
                  <a:gd name="connsiteY0" fmla="*/ 524504 h 3735890"/>
                  <a:gd name="connsiteX1" fmla="*/ 668792 w 1454157"/>
                  <a:gd name="connsiteY1" fmla="*/ 2152136 h 3735890"/>
                  <a:gd name="connsiteX2" fmla="*/ 1135136 w 1454157"/>
                  <a:gd name="connsiteY2" fmla="*/ 3532880 h 3735890"/>
                  <a:gd name="connsiteX3" fmla="*/ 1446032 w 1454157"/>
                  <a:gd name="connsiteY3" fmla="*/ 3551168 h 3735890"/>
                  <a:gd name="connsiteX4" fmla="*/ 805952 w 1454157"/>
                  <a:gd name="connsiteY4" fmla="*/ 1850384 h 3735890"/>
                  <a:gd name="connsiteX5" fmla="*/ 339608 w 1454157"/>
                  <a:gd name="connsiteY5" fmla="*/ 305048 h 3735890"/>
                  <a:gd name="connsiteX6" fmla="*/ 175016 w 1454157"/>
                  <a:gd name="connsiteY6" fmla="*/ 3296 h 3735890"/>
                  <a:gd name="connsiteX7" fmla="*/ 1280 w 1454157"/>
                  <a:gd name="connsiteY7" fmla="*/ 140456 h 3735890"/>
                  <a:gd name="connsiteX8" fmla="*/ 129296 w 1454157"/>
                  <a:gd name="connsiteY8" fmla="*/ 524504 h 3735890"/>
                  <a:gd name="connsiteX0" fmla="*/ 137673 w 1462534"/>
                  <a:gd name="connsiteY0" fmla="*/ 412847 h 3624233"/>
                  <a:gd name="connsiteX1" fmla="*/ 677169 w 1462534"/>
                  <a:gd name="connsiteY1" fmla="*/ 2040479 h 3624233"/>
                  <a:gd name="connsiteX2" fmla="*/ 1143513 w 1462534"/>
                  <a:gd name="connsiteY2" fmla="*/ 3421223 h 3624233"/>
                  <a:gd name="connsiteX3" fmla="*/ 1454409 w 1462534"/>
                  <a:gd name="connsiteY3" fmla="*/ 3439511 h 3624233"/>
                  <a:gd name="connsiteX4" fmla="*/ 814329 w 1462534"/>
                  <a:gd name="connsiteY4" fmla="*/ 1738727 h 3624233"/>
                  <a:gd name="connsiteX5" fmla="*/ 347985 w 1462534"/>
                  <a:gd name="connsiteY5" fmla="*/ 193391 h 3624233"/>
                  <a:gd name="connsiteX6" fmla="*/ 329697 w 1462534"/>
                  <a:gd name="connsiteY6" fmla="*/ 37943 h 3624233"/>
                  <a:gd name="connsiteX7" fmla="*/ 9657 w 1462534"/>
                  <a:gd name="connsiteY7" fmla="*/ 28799 h 3624233"/>
                  <a:gd name="connsiteX8" fmla="*/ 137673 w 1462534"/>
                  <a:gd name="connsiteY8" fmla="*/ 412847 h 3624233"/>
                  <a:gd name="connsiteX0" fmla="*/ 137673 w 1498315"/>
                  <a:gd name="connsiteY0" fmla="*/ 412847 h 3613137"/>
                  <a:gd name="connsiteX1" fmla="*/ 677169 w 1498315"/>
                  <a:gd name="connsiteY1" fmla="*/ 2040479 h 3613137"/>
                  <a:gd name="connsiteX2" fmla="*/ 1143513 w 1498315"/>
                  <a:gd name="connsiteY2" fmla="*/ 3421223 h 3613137"/>
                  <a:gd name="connsiteX3" fmla="*/ 1490985 w 1498315"/>
                  <a:gd name="connsiteY3" fmla="*/ 3421223 h 3613137"/>
                  <a:gd name="connsiteX4" fmla="*/ 814329 w 1498315"/>
                  <a:gd name="connsiteY4" fmla="*/ 1738727 h 3613137"/>
                  <a:gd name="connsiteX5" fmla="*/ 347985 w 1498315"/>
                  <a:gd name="connsiteY5" fmla="*/ 193391 h 3613137"/>
                  <a:gd name="connsiteX6" fmla="*/ 329697 w 1498315"/>
                  <a:gd name="connsiteY6" fmla="*/ 37943 h 3613137"/>
                  <a:gd name="connsiteX7" fmla="*/ 9657 w 1498315"/>
                  <a:gd name="connsiteY7" fmla="*/ 28799 h 3613137"/>
                  <a:gd name="connsiteX8" fmla="*/ 137673 w 1498315"/>
                  <a:gd name="connsiteY8" fmla="*/ 412847 h 3613137"/>
                  <a:gd name="connsiteX0" fmla="*/ 137673 w 1491109"/>
                  <a:gd name="connsiteY0" fmla="*/ 412847 h 3520844"/>
                  <a:gd name="connsiteX1" fmla="*/ 677169 w 1491109"/>
                  <a:gd name="connsiteY1" fmla="*/ 2040479 h 3520844"/>
                  <a:gd name="connsiteX2" fmla="*/ 1143513 w 1491109"/>
                  <a:gd name="connsiteY2" fmla="*/ 3421223 h 3520844"/>
                  <a:gd name="connsiteX3" fmla="*/ 1490985 w 1491109"/>
                  <a:gd name="connsiteY3" fmla="*/ 3421223 h 3520844"/>
                  <a:gd name="connsiteX4" fmla="*/ 814329 w 1491109"/>
                  <a:gd name="connsiteY4" fmla="*/ 1738727 h 3520844"/>
                  <a:gd name="connsiteX5" fmla="*/ 347985 w 1491109"/>
                  <a:gd name="connsiteY5" fmla="*/ 193391 h 3520844"/>
                  <a:gd name="connsiteX6" fmla="*/ 329697 w 1491109"/>
                  <a:gd name="connsiteY6" fmla="*/ 37943 h 3520844"/>
                  <a:gd name="connsiteX7" fmla="*/ 9657 w 1491109"/>
                  <a:gd name="connsiteY7" fmla="*/ 28799 h 3520844"/>
                  <a:gd name="connsiteX8" fmla="*/ 137673 w 1491109"/>
                  <a:gd name="connsiteY8" fmla="*/ 412847 h 3520844"/>
                  <a:gd name="connsiteX0" fmla="*/ 137673 w 1500153"/>
                  <a:gd name="connsiteY0" fmla="*/ 412847 h 3655086"/>
                  <a:gd name="connsiteX1" fmla="*/ 677169 w 1500153"/>
                  <a:gd name="connsiteY1" fmla="*/ 2040479 h 3655086"/>
                  <a:gd name="connsiteX2" fmla="*/ 1170945 w 1500153"/>
                  <a:gd name="connsiteY2" fmla="*/ 3494375 h 3655086"/>
                  <a:gd name="connsiteX3" fmla="*/ 1490985 w 1500153"/>
                  <a:gd name="connsiteY3" fmla="*/ 3421223 h 3655086"/>
                  <a:gd name="connsiteX4" fmla="*/ 814329 w 1500153"/>
                  <a:gd name="connsiteY4" fmla="*/ 1738727 h 3655086"/>
                  <a:gd name="connsiteX5" fmla="*/ 347985 w 1500153"/>
                  <a:gd name="connsiteY5" fmla="*/ 193391 h 3655086"/>
                  <a:gd name="connsiteX6" fmla="*/ 329697 w 1500153"/>
                  <a:gd name="connsiteY6" fmla="*/ 37943 h 3655086"/>
                  <a:gd name="connsiteX7" fmla="*/ 9657 w 1500153"/>
                  <a:gd name="connsiteY7" fmla="*/ 28799 h 3655086"/>
                  <a:gd name="connsiteX8" fmla="*/ 137673 w 1500153"/>
                  <a:gd name="connsiteY8" fmla="*/ 412847 h 3655086"/>
                  <a:gd name="connsiteX0" fmla="*/ 137673 w 1497150"/>
                  <a:gd name="connsiteY0" fmla="*/ 412847 h 3571204"/>
                  <a:gd name="connsiteX1" fmla="*/ 677169 w 1497150"/>
                  <a:gd name="connsiteY1" fmla="*/ 2040479 h 3571204"/>
                  <a:gd name="connsiteX2" fmla="*/ 1170945 w 1497150"/>
                  <a:gd name="connsiteY2" fmla="*/ 3494375 h 3571204"/>
                  <a:gd name="connsiteX3" fmla="*/ 1490985 w 1497150"/>
                  <a:gd name="connsiteY3" fmla="*/ 3421223 h 3571204"/>
                  <a:gd name="connsiteX4" fmla="*/ 814329 w 1497150"/>
                  <a:gd name="connsiteY4" fmla="*/ 1738727 h 3571204"/>
                  <a:gd name="connsiteX5" fmla="*/ 347985 w 1497150"/>
                  <a:gd name="connsiteY5" fmla="*/ 193391 h 3571204"/>
                  <a:gd name="connsiteX6" fmla="*/ 329697 w 1497150"/>
                  <a:gd name="connsiteY6" fmla="*/ 37943 h 3571204"/>
                  <a:gd name="connsiteX7" fmla="*/ 9657 w 1497150"/>
                  <a:gd name="connsiteY7" fmla="*/ 28799 h 3571204"/>
                  <a:gd name="connsiteX8" fmla="*/ 137673 w 1497150"/>
                  <a:gd name="connsiteY8" fmla="*/ 412847 h 3571204"/>
                  <a:gd name="connsiteX0" fmla="*/ 137673 w 1509064"/>
                  <a:gd name="connsiteY0" fmla="*/ 412847 h 3646023"/>
                  <a:gd name="connsiteX1" fmla="*/ 677169 w 1509064"/>
                  <a:gd name="connsiteY1" fmla="*/ 2040479 h 3646023"/>
                  <a:gd name="connsiteX2" fmla="*/ 1170945 w 1509064"/>
                  <a:gd name="connsiteY2" fmla="*/ 3494375 h 3646023"/>
                  <a:gd name="connsiteX3" fmla="*/ 1500129 w 1509064"/>
                  <a:gd name="connsiteY3" fmla="*/ 3402935 h 3646023"/>
                  <a:gd name="connsiteX4" fmla="*/ 814329 w 1509064"/>
                  <a:gd name="connsiteY4" fmla="*/ 1738727 h 3646023"/>
                  <a:gd name="connsiteX5" fmla="*/ 347985 w 1509064"/>
                  <a:gd name="connsiteY5" fmla="*/ 193391 h 3646023"/>
                  <a:gd name="connsiteX6" fmla="*/ 329697 w 1509064"/>
                  <a:gd name="connsiteY6" fmla="*/ 37943 h 3646023"/>
                  <a:gd name="connsiteX7" fmla="*/ 9657 w 1509064"/>
                  <a:gd name="connsiteY7" fmla="*/ 28799 h 3646023"/>
                  <a:gd name="connsiteX8" fmla="*/ 137673 w 1509064"/>
                  <a:gd name="connsiteY8" fmla="*/ 412847 h 3646023"/>
                  <a:gd name="connsiteX0" fmla="*/ 137673 w 1500207"/>
                  <a:gd name="connsiteY0" fmla="*/ 412847 h 3576043"/>
                  <a:gd name="connsiteX1" fmla="*/ 677169 w 1500207"/>
                  <a:gd name="connsiteY1" fmla="*/ 2040479 h 3576043"/>
                  <a:gd name="connsiteX2" fmla="*/ 1170945 w 1500207"/>
                  <a:gd name="connsiteY2" fmla="*/ 3494375 h 3576043"/>
                  <a:gd name="connsiteX3" fmla="*/ 1500129 w 1500207"/>
                  <a:gd name="connsiteY3" fmla="*/ 3402935 h 3576043"/>
                  <a:gd name="connsiteX4" fmla="*/ 814329 w 1500207"/>
                  <a:gd name="connsiteY4" fmla="*/ 1738727 h 3576043"/>
                  <a:gd name="connsiteX5" fmla="*/ 347985 w 1500207"/>
                  <a:gd name="connsiteY5" fmla="*/ 193391 h 3576043"/>
                  <a:gd name="connsiteX6" fmla="*/ 329697 w 1500207"/>
                  <a:gd name="connsiteY6" fmla="*/ 37943 h 3576043"/>
                  <a:gd name="connsiteX7" fmla="*/ 9657 w 1500207"/>
                  <a:gd name="connsiteY7" fmla="*/ 28799 h 3576043"/>
                  <a:gd name="connsiteX8" fmla="*/ 137673 w 1500207"/>
                  <a:gd name="connsiteY8" fmla="*/ 412847 h 3576043"/>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47985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47985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38841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28584 w 1491085"/>
                  <a:gd name="connsiteY0" fmla="*/ 385188 h 3466717"/>
                  <a:gd name="connsiteX1" fmla="*/ 668080 w 1491085"/>
                  <a:gd name="connsiteY1" fmla="*/ 2012820 h 3466717"/>
                  <a:gd name="connsiteX2" fmla="*/ 1161856 w 1491085"/>
                  <a:gd name="connsiteY2" fmla="*/ 3466716 h 3466717"/>
                  <a:gd name="connsiteX3" fmla="*/ 1491040 w 1491085"/>
                  <a:gd name="connsiteY3" fmla="*/ 3375276 h 3466717"/>
                  <a:gd name="connsiteX4" fmla="*/ 805240 w 1491085"/>
                  <a:gd name="connsiteY4" fmla="*/ 1711068 h 3466717"/>
                  <a:gd name="connsiteX5" fmla="*/ 329752 w 1491085"/>
                  <a:gd name="connsiteY5" fmla="*/ 165732 h 3466717"/>
                  <a:gd name="connsiteX6" fmla="*/ 320608 w 1491085"/>
                  <a:gd name="connsiteY6" fmla="*/ 10284 h 3466717"/>
                  <a:gd name="connsiteX7" fmla="*/ 568 w 1491085"/>
                  <a:gd name="connsiteY7" fmla="*/ 1140 h 3466717"/>
                  <a:gd name="connsiteX8" fmla="*/ 128584 w 1491085"/>
                  <a:gd name="connsiteY8" fmla="*/ 385188 h 3466717"/>
                  <a:gd name="connsiteX0" fmla="*/ 128584 w 1495703"/>
                  <a:gd name="connsiteY0" fmla="*/ 385188 h 3505702"/>
                  <a:gd name="connsiteX1" fmla="*/ 668080 w 1495703"/>
                  <a:gd name="connsiteY1" fmla="*/ 2012820 h 3505702"/>
                  <a:gd name="connsiteX2" fmla="*/ 1127022 w 1495703"/>
                  <a:gd name="connsiteY2" fmla="*/ 3397047 h 3505702"/>
                  <a:gd name="connsiteX3" fmla="*/ 1491040 w 1495703"/>
                  <a:gd name="connsiteY3" fmla="*/ 3375276 h 3505702"/>
                  <a:gd name="connsiteX4" fmla="*/ 805240 w 1495703"/>
                  <a:gd name="connsiteY4" fmla="*/ 1711068 h 3505702"/>
                  <a:gd name="connsiteX5" fmla="*/ 329752 w 1495703"/>
                  <a:gd name="connsiteY5" fmla="*/ 165732 h 3505702"/>
                  <a:gd name="connsiteX6" fmla="*/ 320608 w 1495703"/>
                  <a:gd name="connsiteY6" fmla="*/ 10284 h 3505702"/>
                  <a:gd name="connsiteX7" fmla="*/ 568 w 1495703"/>
                  <a:gd name="connsiteY7" fmla="*/ 1140 h 3505702"/>
                  <a:gd name="connsiteX8" fmla="*/ 128584 w 1495703"/>
                  <a:gd name="connsiteY8" fmla="*/ 385188 h 3505702"/>
                  <a:gd name="connsiteX0" fmla="*/ 128584 w 1498153"/>
                  <a:gd name="connsiteY0" fmla="*/ 385188 h 3444026"/>
                  <a:gd name="connsiteX1" fmla="*/ 668080 w 1498153"/>
                  <a:gd name="connsiteY1" fmla="*/ 2012820 h 3444026"/>
                  <a:gd name="connsiteX2" fmla="*/ 1127022 w 1498153"/>
                  <a:gd name="connsiteY2" fmla="*/ 3397047 h 3444026"/>
                  <a:gd name="connsiteX3" fmla="*/ 1491040 w 1498153"/>
                  <a:gd name="connsiteY3" fmla="*/ 3375276 h 3444026"/>
                  <a:gd name="connsiteX4" fmla="*/ 805240 w 1498153"/>
                  <a:gd name="connsiteY4" fmla="*/ 1711068 h 3444026"/>
                  <a:gd name="connsiteX5" fmla="*/ 329752 w 1498153"/>
                  <a:gd name="connsiteY5" fmla="*/ 165732 h 3444026"/>
                  <a:gd name="connsiteX6" fmla="*/ 320608 w 1498153"/>
                  <a:gd name="connsiteY6" fmla="*/ 10284 h 3444026"/>
                  <a:gd name="connsiteX7" fmla="*/ 568 w 1498153"/>
                  <a:gd name="connsiteY7" fmla="*/ 1140 h 3444026"/>
                  <a:gd name="connsiteX8" fmla="*/ 128584 w 1498153"/>
                  <a:gd name="connsiteY8" fmla="*/ 385188 h 3444026"/>
                  <a:gd name="connsiteX0" fmla="*/ 128584 w 1548434"/>
                  <a:gd name="connsiteY0" fmla="*/ 385188 h 3397901"/>
                  <a:gd name="connsiteX1" fmla="*/ 668080 w 1548434"/>
                  <a:gd name="connsiteY1" fmla="*/ 2012820 h 3397901"/>
                  <a:gd name="connsiteX2" fmla="*/ 1127022 w 1548434"/>
                  <a:gd name="connsiteY2" fmla="*/ 3397047 h 3397901"/>
                  <a:gd name="connsiteX3" fmla="*/ 1491040 w 1548434"/>
                  <a:gd name="connsiteY3" fmla="*/ 3375276 h 3397901"/>
                  <a:gd name="connsiteX4" fmla="*/ 1475802 w 1548434"/>
                  <a:gd name="connsiteY4" fmla="*/ 3205892 h 3397901"/>
                  <a:gd name="connsiteX5" fmla="*/ 805240 w 1548434"/>
                  <a:gd name="connsiteY5" fmla="*/ 1711068 h 3397901"/>
                  <a:gd name="connsiteX6" fmla="*/ 329752 w 1548434"/>
                  <a:gd name="connsiteY6" fmla="*/ 165732 h 3397901"/>
                  <a:gd name="connsiteX7" fmla="*/ 320608 w 1548434"/>
                  <a:gd name="connsiteY7" fmla="*/ 10284 h 3397901"/>
                  <a:gd name="connsiteX8" fmla="*/ 568 w 1548434"/>
                  <a:gd name="connsiteY8" fmla="*/ 1140 h 3397901"/>
                  <a:gd name="connsiteX9" fmla="*/ 128584 w 1548434"/>
                  <a:gd name="connsiteY9" fmla="*/ 385188 h 3397901"/>
                  <a:gd name="connsiteX0" fmla="*/ 128584 w 1548434"/>
                  <a:gd name="connsiteY0" fmla="*/ 385188 h 3407183"/>
                  <a:gd name="connsiteX1" fmla="*/ 668080 w 1548434"/>
                  <a:gd name="connsiteY1" fmla="*/ 2012820 h 3407183"/>
                  <a:gd name="connsiteX2" fmla="*/ 1092624 w 1548434"/>
                  <a:gd name="connsiteY2" fmla="*/ 3258145 h 3407183"/>
                  <a:gd name="connsiteX3" fmla="*/ 1127022 w 1548434"/>
                  <a:gd name="connsiteY3" fmla="*/ 3397047 h 3407183"/>
                  <a:gd name="connsiteX4" fmla="*/ 1491040 w 1548434"/>
                  <a:gd name="connsiteY4" fmla="*/ 3375276 h 3407183"/>
                  <a:gd name="connsiteX5" fmla="*/ 1475802 w 1548434"/>
                  <a:gd name="connsiteY5" fmla="*/ 3205892 h 3407183"/>
                  <a:gd name="connsiteX6" fmla="*/ 805240 w 1548434"/>
                  <a:gd name="connsiteY6" fmla="*/ 1711068 h 3407183"/>
                  <a:gd name="connsiteX7" fmla="*/ 329752 w 1548434"/>
                  <a:gd name="connsiteY7" fmla="*/ 165732 h 3407183"/>
                  <a:gd name="connsiteX8" fmla="*/ 320608 w 1548434"/>
                  <a:gd name="connsiteY8" fmla="*/ 10284 h 3407183"/>
                  <a:gd name="connsiteX9" fmla="*/ 568 w 1548434"/>
                  <a:gd name="connsiteY9" fmla="*/ 1140 h 3407183"/>
                  <a:gd name="connsiteX10" fmla="*/ 128584 w 1548434"/>
                  <a:gd name="connsiteY10" fmla="*/ 385188 h 3407183"/>
                  <a:gd name="connsiteX0" fmla="*/ 128584 w 1548434"/>
                  <a:gd name="connsiteY0" fmla="*/ 385188 h 3407183"/>
                  <a:gd name="connsiteX1" fmla="*/ 668080 w 1548434"/>
                  <a:gd name="connsiteY1" fmla="*/ 2012820 h 3407183"/>
                  <a:gd name="connsiteX2" fmla="*/ 1092624 w 1548434"/>
                  <a:gd name="connsiteY2" fmla="*/ 3258145 h 3407183"/>
                  <a:gd name="connsiteX3" fmla="*/ 1127022 w 1548434"/>
                  <a:gd name="connsiteY3" fmla="*/ 3397047 h 3407183"/>
                  <a:gd name="connsiteX4" fmla="*/ 1491040 w 1548434"/>
                  <a:gd name="connsiteY4" fmla="*/ 3375276 h 3407183"/>
                  <a:gd name="connsiteX5" fmla="*/ 1475802 w 1548434"/>
                  <a:gd name="connsiteY5" fmla="*/ 3205892 h 3407183"/>
                  <a:gd name="connsiteX6" fmla="*/ 805240 w 1548434"/>
                  <a:gd name="connsiteY6" fmla="*/ 1711068 h 3407183"/>
                  <a:gd name="connsiteX7" fmla="*/ 329752 w 1548434"/>
                  <a:gd name="connsiteY7" fmla="*/ 165732 h 3407183"/>
                  <a:gd name="connsiteX8" fmla="*/ 320608 w 1548434"/>
                  <a:gd name="connsiteY8" fmla="*/ 10284 h 3407183"/>
                  <a:gd name="connsiteX9" fmla="*/ 568 w 1548434"/>
                  <a:gd name="connsiteY9" fmla="*/ 1140 h 3407183"/>
                  <a:gd name="connsiteX10" fmla="*/ 128584 w 1548434"/>
                  <a:gd name="connsiteY10" fmla="*/ 385188 h 3407183"/>
                  <a:gd name="connsiteX0" fmla="*/ 128584 w 1548434"/>
                  <a:gd name="connsiteY0" fmla="*/ 385188 h 3418783"/>
                  <a:gd name="connsiteX1" fmla="*/ 668080 w 1548434"/>
                  <a:gd name="connsiteY1" fmla="*/ 2012820 h 3418783"/>
                  <a:gd name="connsiteX2" fmla="*/ 1092624 w 1548434"/>
                  <a:gd name="connsiteY2" fmla="*/ 3258145 h 3418783"/>
                  <a:gd name="connsiteX3" fmla="*/ 1127022 w 1548434"/>
                  <a:gd name="connsiteY3" fmla="*/ 3397047 h 3418783"/>
                  <a:gd name="connsiteX4" fmla="*/ 1491040 w 1548434"/>
                  <a:gd name="connsiteY4" fmla="*/ 3375276 h 3418783"/>
                  <a:gd name="connsiteX5" fmla="*/ 1475802 w 1548434"/>
                  <a:gd name="connsiteY5" fmla="*/ 3205892 h 3418783"/>
                  <a:gd name="connsiteX6" fmla="*/ 805240 w 1548434"/>
                  <a:gd name="connsiteY6" fmla="*/ 1711068 h 3418783"/>
                  <a:gd name="connsiteX7" fmla="*/ 329752 w 1548434"/>
                  <a:gd name="connsiteY7" fmla="*/ 165732 h 3418783"/>
                  <a:gd name="connsiteX8" fmla="*/ 320608 w 1548434"/>
                  <a:gd name="connsiteY8" fmla="*/ 10284 h 3418783"/>
                  <a:gd name="connsiteX9" fmla="*/ 568 w 1548434"/>
                  <a:gd name="connsiteY9" fmla="*/ 1140 h 3418783"/>
                  <a:gd name="connsiteX10" fmla="*/ 128584 w 1548434"/>
                  <a:gd name="connsiteY10" fmla="*/ 385188 h 3418783"/>
                  <a:gd name="connsiteX0" fmla="*/ 128584 w 1538089"/>
                  <a:gd name="connsiteY0" fmla="*/ 385188 h 3426657"/>
                  <a:gd name="connsiteX1" fmla="*/ 668080 w 1538089"/>
                  <a:gd name="connsiteY1" fmla="*/ 2012820 h 3426657"/>
                  <a:gd name="connsiteX2" fmla="*/ 1092624 w 1538089"/>
                  <a:gd name="connsiteY2" fmla="*/ 3258145 h 3426657"/>
                  <a:gd name="connsiteX3" fmla="*/ 1127022 w 1538089"/>
                  <a:gd name="connsiteY3" fmla="*/ 3397047 h 3426657"/>
                  <a:gd name="connsiteX4" fmla="*/ 1464915 w 1538089"/>
                  <a:gd name="connsiteY4" fmla="*/ 3410110 h 3426657"/>
                  <a:gd name="connsiteX5" fmla="*/ 1475802 w 1538089"/>
                  <a:gd name="connsiteY5" fmla="*/ 3205892 h 3426657"/>
                  <a:gd name="connsiteX6" fmla="*/ 805240 w 1538089"/>
                  <a:gd name="connsiteY6" fmla="*/ 1711068 h 3426657"/>
                  <a:gd name="connsiteX7" fmla="*/ 329752 w 1538089"/>
                  <a:gd name="connsiteY7" fmla="*/ 165732 h 3426657"/>
                  <a:gd name="connsiteX8" fmla="*/ 320608 w 1538089"/>
                  <a:gd name="connsiteY8" fmla="*/ 10284 h 3426657"/>
                  <a:gd name="connsiteX9" fmla="*/ 568 w 1538089"/>
                  <a:gd name="connsiteY9" fmla="*/ 1140 h 3426657"/>
                  <a:gd name="connsiteX10" fmla="*/ 128584 w 1538089"/>
                  <a:gd name="connsiteY10" fmla="*/ 385188 h 3426657"/>
                  <a:gd name="connsiteX0" fmla="*/ 128584 w 1531111"/>
                  <a:gd name="connsiteY0" fmla="*/ 385188 h 3442067"/>
                  <a:gd name="connsiteX1" fmla="*/ 668080 w 1531111"/>
                  <a:gd name="connsiteY1" fmla="*/ 2012820 h 3442067"/>
                  <a:gd name="connsiteX2" fmla="*/ 1092624 w 1531111"/>
                  <a:gd name="connsiteY2" fmla="*/ 3258145 h 3442067"/>
                  <a:gd name="connsiteX3" fmla="*/ 1127022 w 1531111"/>
                  <a:gd name="connsiteY3" fmla="*/ 3397047 h 3442067"/>
                  <a:gd name="connsiteX4" fmla="*/ 1464915 w 1531111"/>
                  <a:gd name="connsiteY4" fmla="*/ 3410110 h 3442067"/>
                  <a:gd name="connsiteX5" fmla="*/ 1475802 w 1531111"/>
                  <a:gd name="connsiteY5" fmla="*/ 3205892 h 3442067"/>
                  <a:gd name="connsiteX6" fmla="*/ 805240 w 1531111"/>
                  <a:gd name="connsiteY6" fmla="*/ 1711068 h 3442067"/>
                  <a:gd name="connsiteX7" fmla="*/ 329752 w 1531111"/>
                  <a:gd name="connsiteY7" fmla="*/ 165732 h 3442067"/>
                  <a:gd name="connsiteX8" fmla="*/ 320608 w 1531111"/>
                  <a:gd name="connsiteY8" fmla="*/ 10284 h 3442067"/>
                  <a:gd name="connsiteX9" fmla="*/ 568 w 1531111"/>
                  <a:gd name="connsiteY9" fmla="*/ 1140 h 3442067"/>
                  <a:gd name="connsiteX10" fmla="*/ 128584 w 1531111"/>
                  <a:gd name="connsiteY10" fmla="*/ 385188 h 3442067"/>
                  <a:gd name="connsiteX0" fmla="*/ 128584 w 1525137"/>
                  <a:gd name="connsiteY0" fmla="*/ 385188 h 3422832"/>
                  <a:gd name="connsiteX1" fmla="*/ 668080 w 1525137"/>
                  <a:gd name="connsiteY1" fmla="*/ 2012820 h 3422832"/>
                  <a:gd name="connsiteX2" fmla="*/ 1092624 w 1525137"/>
                  <a:gd name="connsiteY2" fmla="*/ 3258145 h 3422832"/>
                  <a:gd name="connsiteX3" fmla="*/ 1127022 w 1525137"/>
                  <a:gd name="connsiteY3" fmla="*/ 3397047 h 3422832"/>
                  <a:gd name="connsiteX4" fmla="*/ 1464915 w 1525137"/>
                  <a:gd name="connsiteY4" fmla="*/ 3410110 h 3422832"/>
                  <a:gd name="connsiteX5" fmla="*/ 1475802 w 1525137"/>
                  <a:gd name="connsiteY5" fmla="*/ 3205892 h 3422832"/>
                  <a:gd name="connsiteX6" fmla="*/ 805240 w 1525137"/>
                  <a:gd name="connsiteY6" fmla="*/ 1711068 h 3422832"/>
                  <a:gd name="connsiteX7" fmla="*/ 329752 w 1525137"/>
                  <a:gd name="connsiteY7" fmla="*/ 165732 h 3422832"/>
                  <a:gd name="connsiteX8" fmla="*/ 320608 w 1525137"/>
                  <a:gd name="connsiteY8" fmla="*/ 10284 h 3422832"/>
                  <a:gd name="connsiteX9" fmla="*/ 568 w 1525137"/>
                  <a:gd name="connsiteY9" fmla="*/ 1140 h 3422832"/>
                  <a:gd name="connsiteX10" fmla="*/ 128584 w 1525137"/>
                  <a:gd name="connsiteY10" fmla="*/ 385188 h 3422832"/>
                  <a:gd name="connsiteX0" fmla="*/ 128584 w 1490403"/>
                  <a:gd name="connsiteY0" fmla="*/ 385188 h 3422832"/>
                  <a:gd name="connsiteX1" fmla="*/ 668080 w 1490403"/>
                  <a:gd name="connsiteY1" fmla="*/ 2012820 h 3422832"/>
                  <a:gd name="connsiteX2" fmla="*/ 1092624 w 1490403"/>
                  <a:gd name="connsiteY2" fmla="*/ 3258145 h 3422832"/>
                  <a:gd name="connsiteX3" fmla="*/ 1127022 w 1490403"/>
                  <a:gd name="connsiteY3" fmla="*/ 3397047 h 3422832"/>
                  <a:gd name="connsiteX4" fmla="*/ 1464915 w 1490403"/>
                  <a:gd name="connsiteY4" fmla="*/ 3410110 h 3422832"/>
                  <a:gd name="connsiteX5" fmla="*/ 1475802 w 1490403"/>
                  <a:gd name="connsiteY5" fmla="*/ 3205892 h 3422832"/>
                  <a:gd name="connsiteX6" fmla="*/ 805240 w 1490403"/>
                  <a:gd name="connsiteY6" fmla="*/ 1711068 h 3422832"/>
                  <a:gd name="connsiteX7" fmla="*/ 329752 w 1490403"/>
                  <a:gd name="connsiteY7" fmla="*/ 165732 h 3422832"/>
                  <a:gd name="connsiteX8" fmla="*/ 320608 w 1490403"/>
                  <a:gd name="connsiteY8" fmla="*/ 10284 h 3422832"/>
                  <a:gd name="connsiteX9" fmla="*/ 568 w 1490403"/>
                  <a:gd name="connsiteY9" fmla="*/ 1140 h 3422832"/>
                  <a:gd name="connsiteX10" fmla="*/ 128584 w 1490403"/>
                  <a:gd name="connsiteY10" fmla="*/ 385188 h 3422832"/>
                  <a:gd name="connsiteX0" fmla="*/ 128584 w 1502957"/>
                  <a:gd name="connsiteY0" fmla="*/ 385188 h 3423638"/>
                  <a:gd name="connsiteX1" fmla="*/ 668080 w 1502957"/>
                  <a:gd name="connsiteY1" fmla="*/ 2012820 h 3423638"/>
                  <a:gd name="connsiteX2" fmla="*/ 1092624 w 1502957"/>
                  <a:gd name="connsiteY2" fmla="*/ 3258145 h 3423638"/>
                  <a:gd name="connsiteX3" fmla="*/ 1170565 w 1502957"/>
                  <a:gd name="connsiteY3" fmla="*/ 3388338 h 3423638"/>
                  <a:gd name="connsiteX4" fmla="*/ 1464915 w 1502957"/>
                  <a:gd name="connsiteY4" fmla="*/ 3410110 h 3423638"/>
                  <a:gd name="connsiteX5" fmla="*/ 1475802 w 1502957"/>
                  <a:gd name="connsiteY5" fmla="*/ 3205892 h 3423638"/>
                  <a:gd name="connsiteX6" fmla="*/ 805240 w 1502957"/>
                  <a:gd name="connsiteY6" fmla="*/ 1711068 h 3423638"/>
                  <a:gd name="connsiteX7" fmla="*/ 329752 w 1502957"/>
                  <a:gd name="connsiteY7" fmla="*/ 165732 h 3423638"/>
                  <a:gd name="connsiteX8" fmla="*/ 320608 w 1502957"/>
                  <a:gd name="connsiteY8" fmla="*/ 10284 h 3423638"/>
                  <a:gd name="connsiteX9" fmla="*/ 568 w 1502957"/>
                  <a:gd name="connsiteY9" fmla="*/ 1140 h 3423638"/>
                  <a:gd name="connsiteX10" fmla="*/ 128584 w 1502957"/>
                  <a:gd name="connsiteY10" fmla="*/ 385188 h 3423638"/>
                  <a:gd name="connsiteX0" fmla="*/ 128584 w 1502957"/>
                  <a:gd name="connsiteY0" fmla="*/ 385188 h 3421186"/>
                  <a:gd name="connsiteX1" fmla="*/ 668080 w 1502957"/>
                  <a:gd name="connsiteY1" fmla="*/ 2012820 h 3421186"/>
                  <a:gd name="connsiteX2" fmla="*/ 1092624 w 1502957"/>
                  <a:gd name="connsiteY2" fmla="*/ 3258145 h 3421186"/>
                  <a:gd name="connsiteX3" fmla="*/ 1170565 w 1502957"/>
                  <a:gd name="connsiteY3" fmla="*/ 3379629 h 3421186"/>
                  <a:gd name="connsiteX4" fmla="*/ 1464915 w 1502957"/>
                  <a:gd name="connsiteY4" fmla="*/ 3410110 h 3421186"/>
                  <a:gd name="connsiteX5" fmla="*/ 1475802 w 1502957"/>
                  <a:gd name="connsiteY5" fmla="*/ 3205892 h 3421186"/>
                  <a:gd name="connsiteX6" fmla="*/ 805240 w 1502957"/>
                  <a:gd name="connsiteY6" fmla="*/ 1711068 h 3421186"/>
                  <a:gd name="connsiteX7" fmla="*/ 329752 w 1502957"/>
                  <a:gd name="connsiteY7" fmla="*/ 165732 h 3421186"/>
                  <a:gd name="connsiteX8" fmla="*/ 320608 w 1502957"/>
                  <a:gd name="connsiteY8" fmla="*/ 10284 h 3421186"/>
                  <a:gd name="connsiteX9" fmla="*/ 568 w 1502957"/>
                  <a:gd name="connsiteY9" fmla="*/ 1140 h 3421186"/>
                  <a:gd name="connsiteX10" fmla="*/ 128584 w 1502957"/>
                  <a:gd name="connsiteY10" fmla="*/ 385188 h 3421186"/>
                  <a:gd name="connsiteX0" fmla="*/ 128584 w 1502957"/>
                  <a:gd name="connsiteY0" fmla="*/ 385188 h 3418859"/>
                  <a:gd name="connsiteX1" fmla="*/ 668080 w 1502957"/>
                  <a:gd name="connsiteY1" fmla="*/ 2012820 h 3418859"/>
                  <a:gd name="connsiteX2" fmla="*/ 1092624 w 1502957"/>
                  <a:gd name="connsiteY2" fmla="*/ 3258145 h 3418859"/>
                  <a:gd name="connsiteX3" fmla="*/ 1170565 w 1502957"/>
                  <a:gd name="connsiteY3" fmla="*/ 3379629 h 3418859"/>
                  <a:gd name="connsiteX4" fmla="*/ 1464915 w 1502957"/>
                  <a:gd name="connsiteY4" fmla="*/ 3410110 h 3418859"/>
                  <a:gd name="connsiteX5" fmla="*/ 1475802 w 1502957"/>
                  <a:gd name="connsiteY5" fmla="*/ 3205892 h 3418859"/>
                  <a:gd name="connsiteX6" fmla="*/ 805240 w 1502957"/>
                  <a:gd name="connsiteY6" fmla="*/ 1711068 h 3418859"/>
                  <a:gd name="connsiteX7" fmla="*/ 329752 w 1502957"/>
                  <a:gd name="connsiteY7" fmla="*/ 165732 h 3418859"/>
                  <a:gd name="connsiteX8" fmla="*/ 320608 w 1502957"/>
                  <a:gd name="connsiteY8" fmla="*/ 10284 h 3418859"/>
                  <a:gd name="connsiteX9" fmla="*/ 568 w 1502957"/>
                  <a:gd name="connsiteY9" fmla="*/ 1140 h 3418859"/>
                  <a:gd name="connsiteX10" fmla="*/ 128584 w 1502957"/>
                  <a:gd name="connsiteY10" fmla="*/ 385188 h 3418859"/>
                  <a:gd name="connsiteX0" fmla="*/ 128584 w 1500914"/>
                  <a:gd name="connsiteY0" fmla="*/ 385188 h 3452227"/>
                  <a:gd name="connsiteX1" fmla="*/ 668080 w 1500914"/>
                  <a:gd name="connsiteY1" fmla="*/ 2012820 h 3452227"/>
                  <a:gd name="connsiteX2" fmla="*/ 1092624 w 1500914"/>
                  <a:gd name="connsiteY2" fmla="*/ 3258145 h 3452227"/>
                  <a:gd name="connsiteX3" fmla="*/ 1205399 w 1500914"/>
                  <a:gd name="connsiteY3" fmla="*/ 3449298 h 3452227"/>
                  <a:gd name="connsiteX4" fmla="*/ 1464915 w 1500914"/>
                  <a:gd name="connsiteY4" fmla="*/ 3410110 h 3452227"/>
                  <a:gd name="connsiteX5" fmla="*/ 1475802 w 1500914"/>
                  <a:gd name="connsiteY5" fmla="*/ 3205892 h 3452227"/>
                  <a:gd name="connsiteX6" fmla="*/ 805240 w 1500914"/>
                  <a:gd name="connsiteY6" fmla="*/ 1711068 h 3452227"/>
                  <a:gd name="connsiteX7" fmla="*/ 329752 w 1500914"/>
                  <a:gd name="connsiteY7" fmla="*/ 165732 h 3452227"/>
                  <a:gd name="connsiteX8" fmla="*/ 320608 w 1500914"/>
                  <a:gd name="connsiteY8" fmla="*/ 10284 h 3452227"/>
                  <a:gd name="connsiteX9" fmla="*/ 568 w 1500914"/>
                  <a:gd name="connsiteY9" fmla="*/ 1140 h 3452227"/>
                  <a:gd name="connsiteX10" fmla="*/ 128584 w 1500914"/>
                  <a:gd name="connsiteY10" fmla="*/ 385188 h 3452227"/>
                  <a:gd name="connsiteX0" fmla="*/ 128584 w 1491372"/>
                  <a:gd name="connsiteY0" fmla="*/ 385188 h 3451599"/>
                  <a:gd name="connsiteX1" fmla="*/ 668080 w 1491372"/>
                  <a:gd name="connsiteY1" fmla="*/ 2012820 h 3451599"/>
                  <a:gd name="connsiteX2" fmla="*/ 1092624 w 1491372"/>
                  <a:gd name="connsiteY2" fmla="*/ 3258145 h 3451599"/>
                  <a:gd name="connsiteX3" fmla="*/ 1205399 w 1491372"/>
                  <a:gd name="connsiteY3" fmla="*/ 3449298 h 3451599"/>
                  <a:gd name="connsiteX4" fmla="*/ 1464915 w 1491372"/>
                  <a:gd name="connsiteY4" fmla="*/ 3410110 h 3451599"/>
                  <a:gd name="connsiteX5" fmla="*/ 1458385 w 1491372"/>
                  <a:gd name="connsiteY5" fmla="*/ 3240727 h 3451599"/>
                  <a:gd name="connsiteX6" fmla="*/ 805240 w 1491372"/>
                  <a:gd name="connsiteY6" fmla="*/ 1711068 h 3451599"/>
                  <a:gd name="connsiteX7" fmla="*/ 329752 w 1491372"/>
                  <a:gd name="connsiteY7" fmla="*/ 165732 h 3451599"/>
                  <a:gd name="connsiteX8" fmla="*/ 320608 w 1491372"/>
                  <a:gd name="connsiteY8" fmla="*/ 10284 h 3451599"/>
                  <a:gd name="connsiteX9" fmla="*/ 568 w 1491372"/>
                  <a:gd name="connsiteY9" fmla="*/ 1140 h 3451599"/>
                  <a:gd name="connsiteX10" fmla="*/ 128584 w 1491372"/>
                  <a:gd name="connsiteY10" fmla="*/ 385188 h 3451599"/>
                  <a:gd name="connsiteX0" fmla="*/ 128584 w 1496833"/>
                  <a:gd name="connsiteY0" fmla="*/ 385188 h 3458762"/>
                  <a:gd name="connsiteX1" fmla="*/ 668080 w 1496833"/>
                  <a:gd name="connsiteY1" fmla="*/ 2012820 h 3458762"/>
                  <a:gd name="connsiteX2" fmla="*/ 1092624 w 1496833"/>
                  <a:gd name="connsiteY2" fmla="*/ 3258145 h 3458762"/>
                  <a:gd name="connsiteX3" fmla="*/ 1205399 w 1496833"/>
                  <a:gd name="connsiteY3" fmla="*/ 3449298 h 3458762"/>
                  <a:gd name="connsiteX4" fmla="*/ 1473623 w 1496833"/>
                  <a:gd name="connsiteY4" fmla="*/ 3410110 h 3458762"/>
                  <a:gd name="connsiteX5" fmla="*/ 1458385 w 1496833"/>
                  <a:gd name="connsiteY5" fmla="*/ 3240727 h 3458762"/>
                  <a:gd name="connsiteX6" fmla="*/ 805240 w 1496833"/>
                  <a:gd name="connsiteY6" fmla="*/ 1711068 h 3458762"/>
                  <a:gd name="connsiteX7" fmla="*/ 329752 w 1496833"/>
                  <a:gd name="connsiteY7" fmla="*/ 165732 h 3458762"/>
                  <a:gd name="connsiteX8" fmla="*/ 320608 w 1496833"/>
                  <a:gd name="connsiteY8" fmla="*/ 10284 h 3458762"/>
                  <a:gd name="connsiteX9" fmla="*/ 568 w 1496833"/>
                  <a:gd name="connsiteY9" fmla="*/ 1140 h 3458762"/>
                  <a:gd name="connsiteX10" fmla="*/ 128584 w 1496833"/>
                  <a:gd name="connsiteY10" fmla="*/ 385188 h 3458762"/>
                  <a:gd name="connsiteX0" fmla="*/ 128584 w 1496833"/>
                  <a:gd name="connsiteY0" fmla="*/ 385188 h 3458762"/>
                  <a:gd name="connsiteX1" fmla="*/ 668080 w 1496833"/>
                  <a:gd name="connsiteY1" fmla="*/ 2012820 h 3458762"/>
                  <a:gd name="connsiteX2" fmla="*/ 1092624 w 1496833"/>
                  <a:gd name="connsiteY2" fmla="*/ 3258145 h 3458762"/>
                  <a:gd name="connsiteX3" fmla="*/ 1205399 w 1496833"/>
                  <a:gd name="connsiteY3" fmla="*/ 3449298 h 3458762"/>
                  <a:gd name="connsiteX4" fmla="*/ 1473623 w 1496833"/>
                  <a:gd name="connsiteY4" fmla="*/ 3410110 h 3458762"/>
                  <a:gd name="connsiteX5" fmla="*/ 1458385 w 1496833"/>
                  <a:gd name="connsiteY5" fmla="*/ 3240727 h 3458762"/>
                  <a:gd name="connsiteX6" fmla="*/ 805240 w 1496833"/>
                  <a:gd name="connsiteY6" fmla="*/ 1711068 h 3458762"/>
                  <a:gd name="connsiteX7" fmla="*/ 329752 w 1496833"/>
                  <a:gd name="connsiteY7" fmla="*/ 165732 h 3458762"/>
                  <a:gd name="connsiteX8" fmla="*/ 320608 w 1496833"/>
                  <a:gd name="connsiteY8" fmla="*/ 10284 h 3458762"/>
                  <a:gd name="connsiteX9" fmla="*/ 568 w 1496833"/>
                  <a:gd name="connsiteY9" fmla="*/ 1140 h 3458762"/>
                  <a:gd name="connsiteX10" fmla="*/ 128584 w 1496833"/>
                  <a:gd name="connsiteY10" fmla="*/ 385188 h 3458762"/>
                  <a:gd name="connsiteX0" fmla="*/ 128584 w 1496833"/>
                  <a:gd name="connsiteY0" fmla="*/ 385188 h 3458763"/>
                  <a:gd name="connsiteX1" fmla="*/ 668080 w 1496833"/>
                  <a:gd name="connsiteY1" fmla="*/ 2012820 h 3458763"/>
                  <a:gd name="connsiteX2" fmla="*/ 1136167 w 1496833"/>
                  <a:gd name="connsiteY2" fmla="*/ 3258145 h 3458763"/>
                  <a:gd name="connsiteX3" fmla="*/ 1205399 w 1496833"/>
                  <a:gd name="connsiteY3" fmla="*/ 3449298 h 3458763"/>
                  <a:gd name="connsiteX4" fmla="*/ 1473623 w 1496833"/>
                  <a:gd name="connsiteY4" fmla="*/ 3410110 h 3458763"/>
                  <a:gd name="connsiteX5" fmla="*/ 1458385 w 1496833"/>
                  <a:gd name="connsiteY5" fmla="*/ 3240727 h 3458763"/>
                  <a:gd name="connsiteX6" fmla="*/ 805240 w 1496833"/>
                  <a:gd name="connsiteY6" fmla="*/ 1711068 h 3458763"/>
                  <a:gd name="connsiteX7" fmla="*/ 329752 w 1496833"/>
                  <a:gd name="connsiteY7" fmla="*/ 165732 h 3458763"/>
                  <a:gd name="connsiteX8" fmla="*/ 320608 w 1496833"/>
                  <a:gd name="connsiteY8" fmla="*/ 10284 h 3458763"/>
                  <a:gd name="connsiteX9" fmla="*/ 568 w 1496833"/>
                  <a:gd name="connsiteY9" fmla="*/ 1140 h 3458763"/>
                  <a:gd name="connsiteX10" fmla="*/ 128584 w 1496833"/>
                  <a:gd name="connsiteY10" fmla="*/ 385188 h 3458763"/>
                  <a:gd name="connsiteX0" fmla="*/ 128584 w 1482906"/>
                  <a:gd name="connsiteY0" fmla="*/ 385188 h 3458763"/>
                  <a:gd name="connsiteX1" fmla="*/ 668080 w 1482906"/>
                  <a:gd name="connsiteY1" fmla="*/ 2012820 h 3458763"/>
                  <a:gd name="connsiteX2" fmla="*/ 1136167 w 1482906"/>
                  <a:gd name="connsiteY2" fmla="*/ 3258145 h 3458763"/>
                  <a:gd name="connsiteX3" fmla="*/ 1205399 w 1482906"/>
                  <a:gd name="connsiteY3" fmla="*/ 3449298 h 3458763"/>
                  <a:gd name="connsiteX4" fmla="*/ 1473623 w 1482906"/>
                  <a:gd name="connsiteY4" fmla="*/ 3410110 h 3458763"/>
                  <a:gd name="connsiteX5" fmla="*/ 1406134 w 1482906"/>
                  <a:gd name="connsiteY5" fmla="*/ 3240727 h 3458763"/>
                  <a:gd name="connsiteX6" fmla="*/ 805240 w 1482906"/>
                  <a:gd name="connsiteY6" fmla="*/ 1711068 h 3458763"/>
                  <a:gd name="connsiteX7" fmla="*/ 329752 w 1482906"/>
                  <a:gd name="connsiteY7" fmla="*/ 165732 h 3458763"/>
                  <a:gd name="connsiteX8" fmla="*/ 320608 w 1482906"/>
                  <a:gd name="connsiteY8" fmla="*/ 10284 h 3458763"/>
                  <a:gd name="connsiteX9" fmla="*/ 568 w 1482906"/>
                  <a:gd name="connsiteY9" fmla="*/ 1140 h 3458763"/>
                  <a:gd name="connsiteX10" fmla="*/ 128584 w 1482906"/>
                  <a:gd name="connsiteY10" fmla="*/ 385188 h 3458763"/>
                  <a:gd name="connsiteX0" fmla="*/ 128584 w 1460255"/>
                  <a:gd name="connsiteY0" fmla="*/ 385188 h 3461099"/>
                  <a:gd name="connsiteX1" fmla="*/ 668080 w 1460255"/>
                  <a:gd name="connsiteY1" fmla="*/ 2012820 h 3461099"/>
                  <a:gd name="connsiteX2" fmla="*/ 1136167 w 1460255"/>
                  <a:gd name="connsiteY2" fmla="*/ 3258145 h 3461099"/>
                  <a:gd name="connsiteX3" fmla="*/ 1205399 w 1460255"/>
                  <a:gd name="connsiteY3" fmla="*/ 3449298 h 3461099"/>
                  <a:gd name="connsiteX4" fmla="*/ 1447497 w 1460255"/>
                  <a:gd name="connsiteY4" fmla="*/ 3418819 h 3461099"/>
                  <a:gd name="connsiteX5" fmla="*/ 1406134 w 1460255"/>
                  <a:gd name="connsiteY5" fmla="*/ 3240727 h 3461099"/>
                  <a:gd name="connsiteX6" fmla="*/ 805240 w 1460255"/>
                  <a:gd name="connsiteY6" fmla="*/ 1711068 h 3461099"/>
                  <a:gd name="connsiteX7" fmla="*/ 329752 w 1460255"/>
                  <a:gd name="connsiteY7" fmla="*/ 165732 h 3461099"/>
                  <a:gd name="connsiteX8" fmla="*/ 320608 w 1460255"/>
                  <a:gd name="connsiteY8" fmla="*/ 10284 h 3461099"/>
                  <a:gd name="connsiteX9" fmla="*/ 568 w 1460255"/>
                  <a:gd name="connsiteY9" fmla="*/ 1140 h 3461099"/>
                  <a:gd name="connsiteX10" fmla="*/ 128584 w 1460255"/>
                  <a:gd name="connsiteY10" fmla="*/ 385188 h 346109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2 w 1458384"/>
                  <a:gd name="connsiteY7" fmla="*/ 165732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12335 w 1458384"/>
                  <a:gd name="connsiteY7" fmla="*/ 174441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3 w 1458384"/>
                  <a:gd name="connsiteY7" fmla="*/ 217984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3 w 1458384"/>
                  <a:gd name="connsiteY7" fmla="*/ 217984 h 3468319"/>
                  <a:gd name="connsiteX8" fmla="*/ 317563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17563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43689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52398 w 1458384"/>
                  <a:gd name="connsiteY8" fmla="*/ 149185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98066 h 3481197"/>
                  <a:gd name="connsiteX1" fmla="*/ 668080 w 1458384"/>
                  <a:gd name="connsiteY1" fmla="*/ 2025698 h 3481197"/>
                  <a:gd name="connsiteX2" fmla="*/ 1136167 w 1458384"/>
                  <a:gd name="connsiteY2" fmla="*/ 3271023 h 3481197"/>
                  <a:gd name="connsiteX3" fmla="*/ 1231525 w 1458384"/>
                  <a:gd name="connsiteY3" fmla="*/ 3470884 h 3481197"/>
                  <a:gd name="connsiteX4" fmla="*/ 1447497 w 1458384"/>
                  <a:gd name="connsiteY4" fmla="*/ 3431697 h 3481197"/>
                  <a:gd name="connsiteX5" fmla="*/ 1406134 w 1458384"/>
                  <a:gd name="connsiteY5" fmla="*/ 3253605 h 3481197"/>
                  <a:gd name="connsiteX6" fmla="*/ 805240 w 1458384"/>
                  <a:gd name="connsiteY6" fmla="*/ 1723946 h 3481197"/>
                  <a:gd name="connsiteX7" fmla="*/ 382004 w 1458384"/>
                  <a:gd name="connsiteY7" fmla="*/ 326656 h 3481197"/>
                  <a:gd name="connsiteX8" fmla="*/ 320608 w 1458384"/>
                  <a:gd name="connsiteY8" fmla="*/ 23162 h 3481197"/>
                  <a:gd name="connsiteX9" fmla="*/ 568 w 1458384"/>
                  <a:gd name="connsiteY9" fmla="*/ 14018 h 3481197"/>
                  <a:gd name="connsiteX10" fmla="*/ 128584 w 1458384"/>
                  <a:gd name="connsiteY10" fmla="*/ 398066 h 3481197"/>
                  <a:gd name="connsiteX0" fmla="*/ 128584 w 1458384"/>
                  <a:gd name="connsiteY0" fmla="*/ 398066 h 3481197"/>
                  <a:gd name="connsiteX1" fmla="*/ 668080 w 1458384"/>
                  <a:gd name="connsiteY1" fmla="*/ 2025698 h 3481197"/>
                  <a:gd name="connsiteX2" fmla="*/ 1136167 w 1458384"/>
                  <a:gd name="connsiteY2" fmla="*/ 3271023 h 3481197"/>
                  <a:gd name="connsiteX3" fmla="*/ 1231525 w 1458384"/>
                  <a:gd name="connsiteY3" fmla="*/ 3470884 h 3481197"/>
                  <a:gd name="connsiteX4" fmla="*/ 1447497 w 1458384"/>
                  <a:gd name="connsiteY4" fmla="*/ 3431697 h 3481197"/>
                  <a:gd name="connsiteX5" fmla="*/ 1406134 w 1458384"/>
                  <a:gd name="connsiteY5" fmla="*/ 3253605 h 3481197"/>
                  <a:gd name="connsiteX6" fmla="*/ 805240 w 1458384"/>
                  <a:gd name="connsiteY6" fmla="*/ 1723946 h 3481197"/>
                  <a:gd name="connsiteX7" fmla="*/ 399421 w 1458384"/>
                  <a:gd name="connsiteY7" fmla="*/ 309238 h 3481197"/>
                  <a:gd name="connsiteX8" fmla="*/ 320608 w 1458384"/>
                  <a:gd name="connsiteY8" fmla="*/ 23162 h 3481197"/>
                  <a:gd name="connsiteX9" fmla="*/ 568 w 1458384"/>
                  <a:gd name="connsiteY9" fmla="*/ 14018 h 3481197"/>
                  <a:gd name="connsiteX10" fmla="*/ 128584 w 1458384"/>
                  <a:gd name="connsiteY10" fmla="*/ 398066 h 3481197"/>
                  <a:gd name="connsiteX0" fmla="*/ 128584 w 1458384"/>
                  <a:gd name="connsiteY0" fmla="*/ 404403 h 3487534"/>
                  <a:gd name="connsiteX1" fmla="*/ 668080 w 1458384"/>
                  <a:gd name="connsiteY1" fmla="*/ 2032035 h 3487534"/>
                  <a:gd name="connsiteX2" fmla="*/ 1136167 w 1458384"/>
                  <a:gd name="connsiteY2" fmla="*/ 3277360 h 3487534"/>
                  <a:gd name="connsiteX3" fmla="*/ 1231525 w 1458384"/>
                  <a:gd name="connsiteY3" fmla="*/ 3477221 h 3487534"/>
                  <a:gd name="connsiteX4" fmla="*/ 1447497 w 1458384"/>
                  <a:gd name="connsiteY4" fmla="*/ 3438034 h 3487534"/>
                  <a:gd name="connsiteX5" fmla="*/ 1406134 w 1458384"/>
                  <a:gd name="connsiteY5" fmla="*/ 3259942 h 3487534"/>
                  <a:gd name="connsiteX6" fmla="*/ 805240 w 1458384"/>
                  <a:gd name="connsiteY6" fmla="*/ 1730283 h 3487534"/>
                  <a:gd name="connsiteX7" fmla="*/ 373295 w 1458384"/>
                  <a:gd name="connsiteY7" fmla="*/ 150113 h 3487534"/>
                  <a:gd name="connsiteX8" fmla="*/ 320608 w 1458384"/>
                  <a:gd name="connsiteY8" fmla="*/ 29499 h 3487534"/>
                  <a:gd name="connsiteX9" fmla="*/ 568 w 1458384"/>
                  <a:gd name="connsiteY9" fmla="*/ 20355 h 3487534"/>
                  <a:gd name="connsiteX10" fmla="*/ 128584 w 1458384"/>
                  <a:gd name="connsiteY10" fmla="*/ 404403 h 3487534"/>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73295 w 1458384"/>
                  <a:gd name="connsiteY7" fmla="*/ 143777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73295 w 1458384"/>
                  <a:gd name="connsiteY7" fmla="*/ 143777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64586 w 1458384"/>
                  <a:gd name="connsiteY7" fmla="*/ 187320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477556 h 3560687"/>
                  <a:gd name="connsiteX1" fmla="*/ 668080 w 1458384"/>
                  <a:gd name="connsiteY1" fmla="*/ 2105188 h 3560687"/>
                  <a:gd name="connsiteX2" fmla="*/ 1136167 w 1458384"/>
                  <a:gd name="connsiteY2" fmla="*/ 3350513 h 3560687"/>
                  <a:gd name="connsiteX3" fmla="*/ 1231525 w 1458384"/>
                  <a:gd name="connsiteY3" fmla="*/ 3550374 h 3560687"/>
                  <a:gd name="connsiteX4" fmla="*/ 1447497 w 1458384"/>
                  <a:gd name="connsiteY4" fmla="*/ 3511187 h 3560687"/>
                  <a:gd name="connsiteX5" fmla="*/ 1406134 w 1458384"/>
                  <a:gd name="connsiteY5" fmla="*/ 3333095 h 3560687"/>
                  <a:gd name="connsiteX6" fmla="*/ 805240 w 1458384"/>
                  <a:gd name="connsiteY6" fmla="*/ 1803436 h 3560687"/>
                  <a:gd name="connsiteX7" fmla="*/ 364586 w 1458384"/>
                  <a:gd name="connsiteY7" fmla="*/ 266809 h 3560687"/>
                  <a:gd name="connsiteX8" fmla="*/ 320608 w 1458384"/>
                  <a:gd name="connsiteY8" fmla="*/ 102652 h 3560687"/>
                  <a:gd name="connsiteX9" fmla="*/ 568 w 1458384"/>
                  <a:gd name="connsiteY9" fmla="*/ 93508 h 3560687"/>
                  <a:gd name="connsiteX10" fmla="*/ 128584 w 1458384"/>
                  <a:gd name="connsiteY10" fmla="*/ 477556 h 3560687"/>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64586 w 1458384"/>
                  <a:gd name="connsiteY7" fmla="*/ 187320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03921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36009 w 1465809"/>
                  <a:gd name="connsiteY0" fmla="*/ 419143 h 3502274"/>
                  <a:gd name="connsiteX1" fmla="*/ 675505 w 1465809"/>
                  <a:gd name="connsiteY1" fmla="*/ 2046775 h 3502274"/>
                  <a:gd name="connsiteX2" fmla="*/ 1143592 w 1465809"/>
                  <a:gd name="connsiteY2" fmla="*/ 3292100 h 3502274"/>
                  <a:gd name="connsiteX3" fmla="*/ 1238950 w 1465809"/>
                  <a:gd name="connsiteY3" fmla="*/ 3491961 h 3502274"/>
                  <a:gd name="connsiteX4" fmla="*/ 1454922 w 1465809"/>
                  <a:gd name="connsiteY4" fmla="*/ 3452774 h 3502274"/>
                  <a:gd name="connsiteX5" fmla="*/ 1413559 w 1465809"/>
                  <a:gd name="connsiteY5" fmla="*/ 3274682 h 3502274"/>
                  <a:gd name="connsiteX6" fmla="*/ 812665 w 1465809"/>
                  <a:gd name="connsiteY6" fmla="*/ 1745023 h 3502274"/>
                  <a:gd name="connsiteX7" fmla="*/ 511346 w 1465809"/>
                  <a:gd name="connsiteY7" fmla="*/ 757035 h 3502274"/>
                  <a:gd name="connsiteX8" fmla="*/ 301907 w 1465809"/>
                  <a:gd name="connsiteY8" fmla="*/ 52948 h 3502274"/>
                  <a:gd name="connsiteX9" fmla="*/ 7993 w 1465809"/>
                  <a:gd name="connsiteY9" fmla="*/ 35095 h 3502274"/>
                  <a:gd name="connsiteX10" fmla="*/ 136009 w 1465809"/>
                  <a:gd name="connsiteY10" fmla="*/ 419143 h 3502274"/>
                  <a:gd name="connsiteX0" fmla="*/ 135465 w 1465265"/>
                  <a:gd name="connsiteY0" fmla="*/ 448935 h 3532066"/>
                  <a:gd name="connsiteX1" fmla="*/ 674961 w 1465265"/>
                  <a:gd name="connsiteY1" fmla="*/ 2076567 h 3532066"/>
                  <a:gd name="connsiteX2" fmla="*/ 1143048 w 1465265"/>
                  <a:gd name="connsiteY2" fmla="*/ 3321892 h 3532066"/>
                  <a:gd name="connsiteX3" fmla="*/ 1238406 w 1465265"/>
                  <a:gd name="connsiteY3" fmla="*/ 3521753 h 3532066"/>
                  <a:gd name="connsiteX4" fmla="*/ 1454378 w 1465265"/>
                  <a:gd name="connsiteY4" fmla="*/ 3482566 h 3532066"/>
                  <a:gd name="connsiteX5" fmla="*/ 1413015 w 1465265"/>
                  <a:gd name="connsiteY5" fmla="*/ 3304474 h 3532066"/>
                  <a:gd name="connsiteX6" fmla="*/ 812121 w 1465265"/>
                  <a:gd name="connsiteY6" fmla="*/ 1774815 h 3532066"/>
                  <a:gd name="connsiteX7" fmla="*/ 510802 w 1465265"/>
                  <a:gd name="connsiteY7" fmla="*/ 786827 h 3532066"/>
                  <a:gd name="connsiteX8" fmla="*/ 292654 w 1465265"/>
                  <a:gd name="connsiteY8" fmla="*/ 30489 h 3532066"/>
                  <a:gd name="connsiteX9" fmla="*/ 7449 w 1465265"/>
                  <a:gd name="connsiteY9" fmla="*/ 64887 h 3532066"/>
                  <a:gd name="connsiteX10" fmla="*/ 135465 w 1465265"/>
                  <a:gd name="connsiteY10" fmla="*/ 448935 h 3532066"/>
                  <a:gd name="connsiteX0" fmla="*/ 137114 w 1466914"/>
                  <a:gd name="connsiteY0" fmla="*/ 400638 h 3483769"/>
                  <a:gd name="connsiteX1" fmla="*/ 676610 w 1466914"/>
                  <a:gd name="connsiteY1" fmla="*/ 2028270 h 3483769"/>
                  <a:gd name="connsiteX2" fmla="*/ 1144697 w 1466914"/>
                  <a:gd name="connsiteY2" fmla="*/ 3273595 h 3483769"/>
                  <a:gd name="connsiteX3" fmla="*/ 1240055 w 1466914"/>
                  <a:gd name="connsiteY3" fmla="*/ 3473456 h 3483769"/>
                  <a:gd name="connsiteX4" fmla="*/ 1456027 w 1466914"/>
                  <a:gd name="connsiteY4" fmla="*/ 3434269 h 3483769"/>
                  <a:gd name="connsiteX5" fmla="*/ 1414664 w 1466914"/>
                  <a:gd name="connsiteY5" fmla="*/ 3256177 h 3483769"/>
                  <a:gd name="connsiteX6" fmla="*/ 813770 w 1466914"/>
                  <a:gd name="connsiteY6" fmla="*/ 1726518 h 3483769"/>
                  <a:gd name="connsiteX7" fmla="*/ 512451 w 1466914"/>
                  <a:gd name="connsiteY7" fmla="*/ 738530 h 3483769"/>
                  <a:gd name="connsiteX8" fmla="*/ 320429 w 1466914"/>
                  <a:gd name="connsiteY8" fmla="*/ 95404 h 3483769"/>
                  <a:gd name="connsiteX9" fmla="*/ 9098 w 1466914"/>
                  <a:gd name="connsiteY9" fmla="*/ 16590 h 3483769"/>
                  <a:gd name="connsiteX10" fmla="*/ 137114 w 1466914"/>
                  <a:gd name="connsiteY10" fmla="*/ 400638 h 3483769"/>
                  <a:gd name="connsiteX0" fmla="*/ 137114 w 1466914"/>
                  <a:gd name="connsiteY0" fmla="*/ 400638 h 3483769"/>
                  <a:gd name="connsiteX1" fmla="*/ 676610 w 1466914"/>
                  <a:gd name="connsiteY1" fmla="*/ 2028270 h 3483769"/>
                  <a:gd name="connsiteX2" fmla="*/ 1144697 w 1466914"/>
                  <a:gd name="connsiteY2" fmla="*/ 3273595 h 3483769"/>
                  <a:gd name="connsiteX3" fmla="*/ 1240055 w 1466914"/>
                  <a:gd name="connsiteY3" fmla="*/ 3473456 h 3483769"/>
                  <a:gd name="connsiteX4" fmla="*/ 1456027 w 1466914"/>
                  <a:gd name="connsiteY4" fmla="*/ 3434269 h 3483769"/>
                  <a:gd name="connsiteX5" fmla="*/ 1414664 w 1466914"/>
                  <a:gd name="connsiteY5" fmla="*/ 3256177 h 3483769"/>
                  <a:gd name="connsiteX6" fmla="*/ 813770 w 1466914"/>
                  <a:gd name="connsiteY6" fmla="*/ 1726518 h 3483769"/>
                  <a:gd name="connsiteX7" fmla="*/ 512451 w 1466914"/>
                  <a:gd name="connsiteY7" fmla="*/ 738530 h 3483769"/>
                  <a:gd name="connsiteX8" fmla="*/ 320429 w 1466914"/>
                  <a:gd name="connsiteY8" fmla="*/ 95404 h 3483769"/>
                  <a:gd name="connsiteX9" fmla="*/ 9098 w 1466914"/>
                  <a:gd name="connsiteY9" fmla="*/ 16590 h 3483769"/>
                  <a:gd name="connsiteX10" fmla="*/ 137114 w 1466914"/>
                  <a:gd name="connsiteY10" fmla="*/ 400638 h 3483769"/>
                  <a:gd name="connsiteX0" fmla="*/ 137114 w 1466914"/>
                  <a:gd name="connsiteY0" fmla="*/ 409415 h 3492546"/>
                  <a:gd name="connsiteX1" fmla="*/ 676610 w 1466914"/>
                  <a:gd name="connsiteY1" fmla="*/ 2037047 h 3492546"/>
                  <a:gd name="connsiteX2" fmla="*/ 1144697 w 1466914"/>
                  <a:gd name="connsiteY2" fmla="*/ 3282372 h 3492546"/>
                  <a:gd name="connsiteX3" fmla="*/ 1240055 w 1466914"/>
                  <a:gd name="connsiteY3" fmla="*/ 3482233 h 3492546"/>
                  <a:gd name="connsiteX4" fmla="*/ 1456027 w 1466914"/>
                  <a:gd name="connsiteY4" fmla="*/ 3443046 h 3492546"/>
                  <a:gd name="connsiteX5" fmla="*/ 1414664 w 1466914"/>
                  <a:gd name="connsiteY5" fmla="*/ 3264954 h 3492546"/>
                  <a:gd name="connsiteX6" fmla="*/ 813770 w 1466914"/>
                  <a:gd name="connsiteY6" fmla="*/ 1735295 h 3492546"/>
                  <a:gd name="connsiteX7" fmla="*/ 512451 w 1466914"/>
                  <a:gd name="connsiteY7" fmla="*/ 747307 h 3492546"/>
                  <a:gd name="connsiteX8" fmla="*/ 320429 w 1466914"/>
                  <a:gd name="connsiteY8" fmla="*/ 104181 h 3492546"/>
                  <a:gd name="connsiteX9" fmla="*/ 9098 w 1466914"/>
                  <a:gd name="connsiteY9" fmla="*/ 25367 h 3492546"/>
                  <a:gd name="connsiteX10" fmla="*/ 137114 w 1466914"/>
                  <a:gd name="connsiteY10" fmla="*/ 409415 h 3492546"/>
                  <a:gd name="connsiteX0" fmla="*/ 137673 w 1467473"/>
                  <a:gd name="connsiteY0" fmla="*/ 498681 h 3581812"/>
                  <a:gd name="connsiteX1" fmla="*/ 677169 w 1467473"/>
                  <a:gd name="connsiteY1" fmla="*/ 2126313 h 3581812"/>
                  <a:gd name="connsiteX2" fmla="*/ 1145256 w 1467473"/>
                  <a:gd name="connsiteY2" fmla="*/ 3371638 h 3581812"/>
                  <a:gd name="connsiteX3" fmla="*/ 1240614 w 1467473"/>
                  <a:gd name="connsiteY3" fmla="*/ 3571499 h 3581812"/>
                  <a:gd name="connsiteX4" fmla="*/ 1456586 w 1467473"/>
                  <a:gd name="connsiteY4" fmla="*/ 3532312 h 3581812"/>
                  <a:gd name="connsiteX5" fmla="*/ 1415223 w 1467473"/>
                  <a:gd name="connsiteY5" fmla="*/ 3354220 h 3581812"/>
                  <a:gd name="connsiteX6" fmla="*/ 814329 w 1467473"/>
                  <a:gd name="connsiteY6" fmla="*/ 1824561 h 3581812"/>
                  <a:gd name="connsiteX7" fmla="*/ 513010 w 1467473"/>
                  <a:gd name="connsiteY7" fmla="*/ 836573 h 3581812"/>
                  <a:gd name="connsiteX8" fmla="*/ 329697 w 1467473"/>
                  <a:gd name="connsiteY8" fmla="*/ 45401 h 3581812"/>
                  <a:gd name="connsiteX9" fmla="*/ 9657 w 1467473"/>
                  <a:gd name="connsiteY9" fmla="*/ 114633 h 3581812"/>
                  <a:gd name="connsiteX10" fmla="*/ 137673 w 1467473"/>
                  <a:gd name="connsiteY10" fmla="*/ 498681 h 3581812"/>
                  <a:gd name="connsiteX0" fmla="*/ 137673 w 1467473"/>
                  <a:gd name="connsiteY0" fmla="*/ 498681 h 3581812"/>
                  <a:gd name="connsiteX1" fmla="*/ 677169 w 1467473"/>
                  <a:gd name="connsiteY1" fmla="*/ 2126313 h 3581812"/>
                  <a:gd name="connsiteX2" fmla="*/ 1145256 w 1467473"/>
                  <a:gd name="connsiteY2" fmla="*/ 3371638 h 3581812"/>
                  <a:gd name="connsiteX3" fmla="*/ 1240614 w 1467473"/>
                  <a:gd name="connsiteY3" fmla="*/ 3571499 h 3581812"/>
                  <a:gd name="connsiteX4" fmla="*/ 1456586 w 1467473"/>
                  <a:gd name="connsiteY4" fmla="*/ 3532312 h 3581812"/>
                  <a:gd name="connsiteX5" fmla="*/ 1415223 w 1467473"/>
                  <a:gd name="connsiteY5" fmla="*/ 3354220 h 3581812"/>
                  <a:gd name="connsiteX6" fmla="*/ 814329 w 1467473"/>
                  <a:gd name="connsiteY6" fmla="*/ 1824561 h 3581812"/>
                  <a:gd name="connsiteX7" fmla="*/ 513010 w 1467473"/>
                  <a:gd name="connsiteY7" fmla="*/ 836573 h 3581812"/>
                  <a:gd name="connsiteX8" fmla="*/ 329697 w 1467473"/>
                  <a:gd name="connsiteY8" fmla="*/ 45401 h 3581812"/>
                  <a:gd name="connsiteX9" fmla="*/ 9657 w 1467473"/>
                  <a:gd name="connsiteY9" fmla="*/ 114633 h 3581812"/>
                  <a:gd name="connsiteX10" fmla="*/ 137673 w 1467473"/>
                  <a:gd name="connsiteY10" fmla="*/ 498681 h 3581812"/>
                  <a:gd name="connsiteX0" fmla="*/ 139947 w 1469747"/>
                  <a:gd name="connsiteY0" fmla="*/ 432285 h 3515416"/>
                  <a:gd name="connsiteX1" fmla="*/ 679443 w 1469747"/>
                  <a:gd name="connsiteY1" fmla="*/ 2059917 h 3515416"/>
                  <a:gd name="connsiteX2" fmla="*/ 1147530 w 1469747"/>
                  <a:gd name="connsiteY2" fmla="*/ 3305242 h 3515416"/>
                  <a:gd name="connsiteX3" fmla="*/ 1242888 w 1469747"/>
                  <a:gd name="connsiteY3" fmla="*/ 3505103 h 3515416"/>
                  <a:gd name="connsiteX4" fmla="*/ 1458860 w 1469747"/>
                  <a:gd name="connsiteY4" fmla="*/ 3465916 h 3515416"/>
                  <a:gd name="connsiteX5" fmla="*/ 1417497 w 1469747"/>
                  <a:gd name="connsiteY5" fmla="*/ 3287824 h 3515416"/>
                  <a:gd name="connsiteX6" fmla="*/ 816603 w 1469747"/>
                  <a:gd name="connsiteY6" fmla="*/ 1758165 h 3515416"/>
                  <a:gd name="connsiteX7" fmla="*/ 515284 w 1469747"/>
                  <a:gd name="connsiteY7" fmla="*/ 770177 h 3515416"/>
                  <a:gd name="connsiteX8" fmla="*/ 366805 w 1469747"/>
                  <a:gd name="connsiteY8" fmla="*/ 74799 h 3515416"/>
                  <a:gd name="connsiteX9" fmla="*/ 11931 w 1469747"/>
                  <a:gd name="connsiteY9" fmla="*/ 48237 h 3515416"/>
                  <a:gd name="connsiteX10" fmla="*/ 139947 w 1469747"/>
                  <a:gd name="connsiteY10" fmla="*/ 432285 h 3515416"/>
                  <a:gd name="connsiteX0" fmla="*/ 138237 w 1468037"/>
                  <a:gd name="connsiteY0" fmla="*/ 447788 h 3530919"/>
                  <a:gd name="connsiteX1" fmla="*/ 677733 w 1468037"/>
                  <a:gd name="connsiteY1" fmla="*/ 2075420 h 3530919"/>
                  <a:gd name="connsiteX2" fmla="*/ 1145820 w 1468037"/>
                  <a:gd name="connsiteY2" fmla="*/ 3320745 h 3530919"/>
                  <a:gd name="connsiteX3" fmla="*/ 1241178 w 1468037"/>
                  <a:gd name="connsiteY3" fmla="*/ 3520606 h 3530919"/>
                  <a:gd name="connsiteX4" fmla="*/ 1457150 w 1468037"/>
                  <a:gd name="connsiteY4" fmla="*/ 3481419 h 3530919"/>
                  <a:gd name="connsiteX5" fmla="*/ 1415787 w 1468037"/>
                  <a:gd name="connsiteY5" fmla="*/ 3303327 h 3530919"/>
                  <a:gd name="connsiteX6" fmla="*/ 814893 w 1468037"/>
                  <a:gd name="connsiteY6" fmla="*/ 1773668 h 3530919"/>
                  <a:gd name="connsiteX7" fmla="*/ 513574 w 1468037"/>
                  <a:gd name="connsiteY7" fmla="*/ 785680 h 3530919"/>
                  <a:gd name="connsiteX8" fmla="*/ 338970 w 1468037"/>
                  <a:gd name="connsiteY8" fmla="*/ 64176 h 3530919"/>
                  <a:gd name="connsiteX9" fmla="*/ 10221 w 1468037"/>
                  <a:gd name="connsiteY9" fmla="*/ 63740 h 3530919"/>
                  <a:gd name="connsiteX10" fmla="*/ 138237 w 1468037"/>
                  <a:gd name="connsiteY10" fmla="*/ 447788 h 3530919"/>
                  <a:gd name="connsiteX0" fmla="*/ 138237 w 1468037"/>
                  <a:gd name="connsiteY0" fmla="*/ 410496 h 3493627"/>
                  <a:gd name="connsiteX1" fmla="*/ 677733 w 1468037"/>
                  <a:gd name="connsiteY1" fmla="*/ 2038128 h 3493627"/>
                  <a:gd name="connsiteX2" fmla="*/ 1145820 w 1468037"/>
                  <a:gd name="connsiteY2" fmla="*/ 3283453 h 3493627"/>
                  <a:gd name="connsiteX3" fmla="*/ 1241178 w 1468037"/>
                  <a:gd name="connsiteY3" fmla="*/ 3483314 h 3493627"/>
                  <a:gd name="connsiteX4" fmla="*/ 1457150 w 1468037"/>
                  <a:gd name="connsiteY4" fmla="*/ 3444127 h 3493627"/>
                  <a:gd name="connsiteX5" fmla="*/ 1415787 w 1468037"/>
                  <a:gd name="connsiteY5" fmla="*/ 3266035 h 3493627"/>
                  <a:gd name="connsiteX6" fmla="*/ 814893 w 1468037"/>
                  <a:gd name="connsiteY6" fmla="*/ 1736376 h 3493627"/>
                  <a:gd name="connsiteX7" fmla="*/ 513574 w 1468037"/>
                  <a:gd name="connsiteY7" fmla="*/ 748388 h 3493627"/>
                  <a:gd name="connsiteX8" fmla="*/ 338970 w 1468037"/>
                  <a:gd name="connsiteY8" fmla="*/ 26884 h 3493627"/>
                  <a:gd name="connsiteX9" fmla="*/ 10221 w 1468037"/>
                  <a:gd name="connsiteY9" fmla="*/ 26448 h 3493627"/>
                  <a:gd name="connsiteX10" fmla="*/ 138237 w 1468037"/>
                  <a:gd name="connsiteY10" fmla="*/ 410496 h 3493627"/>
                  <a:gd name="connsiteX0" fmla="*/ 139947 w 1469747"/>
                  <a:gd name="connsiteY0" fmla="*/ 435863 h 3518994"/>
                  <a:gd name="connsiteX1" fmla="*/ 679443 w 1469747"/>
                  <a:gd name="connsiteY1" fmla="*/ 2063495 h 3518994"/>
                  <a:gd name="connsiteX2" fmla="*/ 1147530 w 1469747"/>
                  <a:gd name="connsiteY2" fmla="*/ 3308820 h 3518994"/>
                  <a:gd name="connsiteX3" fmla="*/ 1242888 w 1469747"/>
                  <a:gd name="connsiteY3" fmla="*/ 3508681 h 3518994"/>
                  <a:gd name="connsiteX4" fmla="*/ 1458860 w 1469747"/>
                  <a:gd name="connsiteY4" fmla="*/ 3469494 h 3518994"/>
                  <a:gd name="connsiteX5" fmla="*/ 1417497 w 1469747"/>
                  <a:gd name="connsiteY5" fmla="*/ 3291402 h 3518994"/>
                  <a:gd name="connsiteX6" fmla="*/ 816603 w 1469747"/>
                  <a:gd name="connsiteY6" fmla="*/ 1761743 h 3518994"/>
                  <a:gd name="connsiteX7" fmla="*/ 515284 w 1469747"/>
                  <a:gd name="connsiteY7" fmla="*/ 773755 h 3518994"/>
                  <a:gd name="connsiteX8" fmla="*/ 366806 w 1469747"/>
                  <a:gd name="connsiteY8" fmla="*/ 0 h 3518994"/>
                  <a:gd name="connsiteX9" fmla="*/ 11931 w 1469747"/>
                  <a:gd name="connsiteY9" fmla="*/ 51815 h 3518994"/>
                  <a:gd name="connsiteX10" fmla="*/ 139947 w 1469747"/>
                  <a:gd name="connsiteY10" fmla="*/ 435863 h 3518994"/>
                  <a:gd name="connsiteX0" fmla="*/ 130018 w 1459818"/>
                  <a:gd name="connsiteY0" fmla="*/ 435863 h 3518994"/>
                  <a:gd name="connsiteX1" fmla="*/ 669514 w 1459818"/>
                  <a:gd name="connsiteY1" fmla="*/ 2063495 h 3518994"/>
                  <a:gd name="connsiteX2" fmla="*/ 1137601 w 1459818"/>
                  <a:gd name="connsiteY2" fmla="*/ 3308820 h 3518994"/>
                  <a:gd name="connsiteX3" fmla="*/ 1232959 w 1459818"/>
                  <a:gd name="connsiteY3" fmla="*/ 3508681 h 3518994"/>
                  <a:gd name="connsiteX4" fmla="*/ 1448931 w 1459818"/>
                  <a:gd name="connsiteY4" fmla="*/ 3469494 h 3518994"/>
                  <a:gd name="connsiteX5" fmla="*/ 1407568 w 1459818"/>
                  <a:gd name="connsiteY5" fmla="*/ 3291402 h 3518994"/>
                  <a:gd name="connsiteX6" fmla="*/ 806674 w 1459818"/>
                  <a:gd name="connsiteY6" fmla="*/ 1761743 h 3518994"/>
                  <a:gd name="connsiteX7" fmla="*/ 505355 w 1459818"/>
                  <a:gd name="connsiteY7" fmla="*/ 773755 h 3518994"/>
                  <a:gd name="connsiteX8" fmla="*/ 191415 w 1459818"/>
                  <a:gd name="connsiteY8" fmla="*/ 0 h 3518994"/>
                  <a:gd name="connsiteX9" fmla="*/ 2002 w 1459818"/>
                  <a:gd name="connsiteY9" fmla="*/ 51815 h 3518994"/>
                  <a:gd name="connsiteX10" fmla="*/ 130018 w 1459818"/>
                  <a:gd name="connsiteY10" fmla="*/ 435863 h 3518994"/>
                  <a:gd name="connsiteX0" fmla="*/ 139947 w 1469747"/>
                  <a:gd name="connsiteY0" fmla="*/ 413293 h 3496424"/>
                  <a:gd name="connsiteX1" fmla="*/ 679443 w 1469747"/>
                  <a:gd name="connsiteY1" fmla="*/ 2040925 h 3496424"/>
                  <a:gd name="connsiteX2" fmla="*/ 1147530 w 1469747"/>
                  <a:gd name="connsiteY2" fmla="*/ 3286250 h 3496424"/>
                  <a:gd name="connsiteX3" fmla="*/ 1242888 w 1469747"/>
                  <a:gd name="connsiteY3" fmla="*/ 3486111 h 3496424"/>
                  <a:gd name="connsiteX4" fmla="*/ 1458860 w 1469747"/>
                  <a:gd name="connsiteY4" fmla="*/ 3446924 h 3496424"/>
                  <a:gd name="connsiteX5" fmla="*/ 1417497 w 1469747"/>
                  <a:gd name="connsiteY5" fmla="*/ 3268832 h 3496424"/>
                  <a:gd name="connsiteX6" fmla="*/ 816603 w 1469747"/>
                  <a:gd name="connsiteY6" fmla="*/ 1739173 h 3496424"/>
                  <a:gd name="connsiteX7" fmla="*/ 515284 w 1469747"/>
                  <a:gd name="connsiteY7" fmla="*/ 751185 h 3496424"/>
                  <a:gd name="connsiteX8" fmla="*/ 366807 w 1469747"/>
                  <a:gd name="connsiteY8" fmla="*/ 20972 h 3496424"/>
                  <a:gd name="connsiteX9" fmla="*/ 11931 w 1469747"/>
                  <a:gd name="connsiteY9" fmla="*/ 29245 h 3496424"/>
                  <a:gd name="connsiteX10" fmla="*/ 139947 w 1469747"/>
                  <a:gd name="connsiteY10" fmla="*/ 413293 h 3496424"/>
                  <a:gd name="connsiteX0" fmla="*/ 144628 w 1474428"/>
                  <a:gd name="connsiteY0" fmla="*/ 583909 h 3667040"/>
                  <a:gd name="connsiteX1" fmla="*/ 684124 w 1474428"/>
                  <a:gd name="connsiteY1" fmla="*/ 2211541 h 3667040"/>
                  <a:gd name="connsiteX2" fmla="*/ 1152211 w 1474428"/>
                  <a:gd name="connsiteY2" fmla="*/ 3456866 h 3667040"/>
                  <a:gd name="connsiteX3" fmla="*/ 1247569 w 1474428"/>
                  <a:gd name="connsiteY3" fmla="*/ 3656727 h 3667040"/>
                  <a:gd name="connsiteX4" fmla="*/ 1463541 w 1474428"/>
                  <a:gd name="connsiteY4" fmla="*/ 3617540 h 3667040"/>
                  <a:gd name="connsiteX5" fmla="*/ 1422178 w 1474428"/>
                  <a:gd name="connsiteY5" fmla="*/ 3439448 h 3667040"/>
                  <a:gd name="connsiteX6" fmla="*/ 821284 w 1474428"/>
                  <a:gd name="connsiteY6" fmla="*/ 1909789 h 3667040"/>
                  <a:gd name="connsiteX7" fmla="*/ 519965 w 1474428"/>
                  <a:gd name="connsiteY7" fmla="*/ 921801 h 3667040"/>
                  <a:gd name="connsiteX8" fmla="*/ 441156 w 1474428"/>
                  <a:gd name="connsiteY8" fmla="*/ 0 h 3667040"/>
                  <a:gd name="connsiteX9" fmla="*/ 16612 w 1474428"/>
                  <a:gd name="connsiteY9" fmla="*/ 199861 h 3667040"/>
                  <a:gd name="connsiteX10" fmla="*/ 144628 w 1474428"/>
                  <a:gd name="connsiteY10" fmla="*/ 583909 h 3667040"/>
                  <a:gd name="connsiteX0" fmla="*/ 142856 w 1472656"/>
                  <a:gd name="connsiteY0" fmla="*/ 410496 h 3493627"/>
                  <a:gd name="connsiteX1" fmla="*/ 682352 w 1472656"/>
                  <a:gd name="connsiteY1" fmla="*/ 2038128 h 3493627"/>
                  <a:gd name="connsiteX2" fmla="*/ 1150439 w 1472656"/>
                  <a:gd name="connsiteY2" fmla="*/ 3283453 h 3493627"/>
                  <a:gd name="connsiteX3" fmla="*/ 1245797 w 1472656"/>
                  <a:gd name="connsiteY3" fmla="*/ 3483314 h 3493627"/>
                  <a:gd name="connsiteX4" fmla="*/ 1461769 w 1472656"/>
                  <a:gd name="connsiteY4" fmla="*/ 3444127 h 3493627"/>
                  <a:gd name="connsiteX5" fmla="*/ 1420406 w 1472656"/>
                  <a:gd name="connsiteY5" fmla="*/ 3266035 h 3493627"/>
                  <a:gd name="connsiteX6" fmla="*/ 819512 w 1472656"/>
                  <a:gd name="connsiteY6" fmla="*/ 1736376 h 3493627"/>
                  <a:gd name="connsiteX7" fmla="*/ 518193 w 1472656"/>
                  <a:gd name="connsiteY7" fmla="*/ 748388 h 3493627"/>
                  <a:gd name="connsiteX8" fmla="*/ 413259 w 1472656"/>
                  <a:gd name="connsiteY8" fmla="*/ 26884 h 3493627"/>
                  <a:gd name="connsiteX9" fmla="*/ 14840 w 1472656"/>
                  <a:gd name="connsiteY9" fmla="*/ 26448 h 3493627"/>
                  <a:gd name="connsiteX10" fmla="*/ 142856 w 1472656"/>
                  <a:gd name="connsiteY10" fmla="*/ 410496 h 3493627"/>
                  <a:gd name="connsiteX0" fmla="*/ 142856 w 1472656"/>
                  <a:gd name="connsiteY0" fmla="*/ 468068 h 3551199"/>
                  <a:gd name="connsiteX1" fmla="*/ 682352 w 1472656"/>
                  <a:gd name="connsiteY1" fmla="*/ 2095700 h 3551199"/>
                  <a:gd name="connsiteX2" fmla="*/ 1150439 w 1472656"/>
                  <a:gd name="connsiteY2" fmla="*/ 3341025 h 3551199"/>
                  <a:gd name="connsiteX3" fmla="*/ 1245797 w 1472656"/>
                  <a:gd name="connsiteY3" fmla="*/ 3540886 h 3551199"/>
                  <a:gd name="connsiteX4" fmla="*/ 1461769 w 1472656"/>
                  <a:gd name="connsiteY4" fmla="*/ 3501699 h 3551199"/>
                  <a:gd name="connsiteX5" fmla="*/ 1420406 w 1472656"/>
                  <a:gd name="connsiteY5" fmla="*/ 3323607 h 3551199"/>
                  <a:gd name="connsiteX6" fmla="*/ 819512 w 1472656"/>
                  <a:gd name="connsiteY6" fmla="*/ 1793948 h 3551199"/>
                  <a:gd name="connsiteX7" fmla="*/ 518193 w 1472656"/>
                  <a:gd name="connsiteY7" fmla="*/ 805960 h 3551199"/>
                  <a:gd name="connsiteX8" fmla="*/ 413259 w 1472656"/>
                  <a:gd name="connsiteY8" fmla="*/ 84456 h 3551199"/>
                  <a:gd name="connsiteX9" fmla="*/ 14840 w 1472656"/>
                  <a:gd name="connsiteY9" fmla="*/ 84020 h 3551199"/>
                  <a:gd name="connsiteX10" fmla="*/ 142856 w 1472656"/>
                  <a:gd name="connsiteY10" fmla="*/ 468068 h 3551199"/>
                  <a:gd name="connsiteX0" fmla="*/ 143444 w 1473244"/>
                  <a:gd name="connsiteY0" fmla="*/ 385892 h 3469023"/>
                  <a:gd name="connsiteX1" fmla="*/ 682940 w 1473244"/>
                  <a:gd name="connsiteY1" fmla="*/ 2013524 h 3469023"/>
                  <a:gd name="connsiteX2" fmla="*/ 1151027 w 1473244"/>
                  <a:gd name="connsiteY2" fmla="*/ 3258849 h 3469023"/>
                  <a:gd name="connsiteX3" fmla="*/ 1246385 w 1473244"/>
                  <a:gd name="connsiteY3" fmla="*/ 3458710 h 3469023"/>
                  <a:gd name="connsiteX4" fmla="*/ 1462357 w 1473244"/>
                  <a:gd name="connsiteY4" fmla="*/ 3419523 h 3469023"/>
                  <a:gd name="connsiteX5" fmla="*/ 1420994 w 1473244"/>
                  <a:gd name="connsiteY5" fmla="*/ 3241431 h 3469023"/>
                  <a:gd name="connsiteX6" fmla="*/ 820100 w 1473244"/>
                  <a:gd name="connsiteY6" fmla="*/ 1711772 h 3469023"/>
                  <a:gd name="connsiteX7" fmla="*/ 518781 w 1473244"/>
                  <a:gd name="connsiteY7" fmla="*/ 723784 h 3469023"/>
                  <a:gd name="connsiteX8" fmla="*/ 422556 w 1473244"/>
                  <a:gd name="connsiteY8" fmla="*/ 228703 h 3469023"/>
                  <a:gd name="connsiteX9" fmla="*/ 15428 w 1473244"/>
                  <a:gd name="connsiteY9" fmla="*/ 1844 h 3469023"/>
                  <a:gd name="connsiteX10" fmla="*/ 143444 w 1473244"/>
                  <a:gd name="connsiteY10" fmla="*/ 385892 h 3469023"/>
                  <a:gd name="connsiteX0" fmla="*/ 145222 w 1475022"/>
                  <a:gd name="connsiteY0" fmla="*/ 549629 h 3632760"/>
                  <a:gd name="connsiteX1" fmla="*/ 684718 w 1475022"/>
                  <a:gd name="connsiteY1" fmla="*/ 2177261 h 3632760"/>
                  <a:gd name="connsiteX2" fmla="*/ 1152805 w 1475022"/>
                  <a:gd name="connsiteY2" fmla="*/ 3422586 h 3632760"/>
                  <a:gd name="connsiteX3" fmla="*/ 1248163 w 1475022"/>
                  <a:gd name="connsiteY3" fmla="*/ 3622447 h 3632760"/>
                  <a:gd name="connsiteX4" fmla="*/ 1464135 w 1475022"/>
                  <a:gd name="connsiteY4" fmla="*/ 3583260 h 3632760"/>
                  <a:gd name="connsiteX5" fmla="*/ 1422772 w 1475022"/>
                  <a:gd name="connsiteY5" fmla="*/ 3405168 h 3632760"/>
                  <a:gd name="connsiteX6" fmla="*/ 821878 w 1475022"/>
                  <a:gd name="connsiteY6" fmla="*/ 1875509 h 3632760"/>
                  <a:gd name="connsiteX7" fmla="*/ 520559 w 1475022"/>
                  <a:gd name="connsiteY7" fmla="*/ 887521 h 3632760"/>
                  <a:gd name="connsiteX8" fmla="*/ 450459 w 1475022"/>
                  <a:gd name="connsiteY8" fmla="*/ 78932 h 3632760"/>
                  <a:gd name="connsiteX9" fmla="*/ 17206 w 1475022"/>
                  <a:gd name="connsiteY9" fmla="*/ 165581 h 3632760"/>
                  <a:gd name="connsiteX10" fmla="*/ 145222 w 1475022"/>
                  <a:gd name="connsiteY10" fmla="*/ 549629 h 3632760"/>
                  <a:gd name="connsiteX0" fmla="*/ 145222 w 1475022"/>
                  <a:gd name="connsiteY0" fmla="*/ 470697 h 3553828"/>
                  <a:gd name="connsiteX1" fmla="*/ 684718 w 1475022"/>
                  <a:gd name="connsiteY1" fmla="*/ 2098329 h 3553828"/>
                  <a:gd name="connsiteX2" fmla="*/ 1152805 w 1475022"/>
                  <a:gd name="connsiteY2" fmla="*/ 3343654 h 3553828"/>
                  <a:gd name="connsiteX3" fmla="*/ 1248163 w 1475022"/>
                  <a:gd name="connsiteY3" fmla="*/ 3543515 h 3553828"/>
                  <a:gd name="connsiteX4" fmla="*/ 1464135 w 1475022"/>
                  <a:gd name="connsiteY4" fmla="*/ 3504328 h 3553828"/>
                  <a:gd name="connsiteX5" fmla="*/ 1422772 w 1475022"/>
                  <a:gd name="connsiteY5" fmla="*/ 3326236 h 3553828"/>
                  <a:gd name="connsiteX6" fmla="*/ 821878 w 1475022"/>
                  <a:gd name="connsiteY6" fmla="*/ 1796577 h 3553828"/>
                  <a:gd name="connsiteX7" fmla="*/ 520559 w 1475022"/>
                  <a:gd name="connsiteY7" fmla="*/ 808589 h 3553828"/>
                  <a:gd name="connsiteX8" fmla="*/ 450459 w 1475022"/>
                  <a:gd name="connsiteY8" fmla="*/ 0 h 3553828"/>
                  <a:gd name="connsiteX9" fmla="*/ 17206 w 1475022"/>
                  <a:gd name="connsiteY9" fmla="*/ 86649 h 3553828"/>
                  <a:gd name="connsiteX10" fmla="*/ 145222 w 1475022"/>
                  <a:gd name="connsiteY10" fmla="*/ 470697 h 3553828"/>
                  <a:gd name="connsiteX0" fmla="*/ 145222 w 1475022"/>
                  <a:gd name="connsiteY0" fmla="*/ 384048 h 3467179"/>
                  <a:gd name="connsiteX1" fmla="*/ 684718 w 1475022"/>
                  <a:gd name="connsiteY1" fmla="*/ 2011680 h 3467179"/>
                  <a:gd name="connsiteX2" fmla="*/ 1152805 w 1475022"/>
                  <a:gd name="connsiteY2" fmla="*/ 3257005 h 3467179"/>
                  <a:gd name="connsiteX3" fmla="*/ 1248163 w 1475022"/>
                  <a:gd name="connsiteY3" fmla="*/ 3456866 h 3467179"/>
                  <a:gd name="connsiteX4" fmla="*/ 1464135 w 1475022"/>
                  <a:gd name="connsiteY4" fmla="*/ 3417679 h 3467179"/>
                  <a:gd name="connsiteX5" fmla="*/ 1422772 w 1475022"/>
                  <a:gd name="connsiteY5" fmla="*/ 3239587 h 3467179"/>
                  <a:gd name="connsiteX6" fmla="*/ 821878 w 1475022"/>
                  <a:gd name="connsiteY6" fmla="*/ 1709928 h 3467179"/>
                  <a:gd name="connsiteX7" fmla="*/ 520559 w 1475022"/>
                  <a:gd name="connsiteY7" fmla="*/ 721940 h 3467179"/>
                  <a:gd name="connsiteX8" fmla="*/ 17206 w 1475022"/>
                  <a:gd name="connsiteY8" fmla="*/ 0 h 3467179"/>
                  <a:gd name="connsiteX9" fmla="*/ 145222 w 1475022"/>
                  <a:gd name="connsiteY9" fmla="*/ 384048 h 3467179"/>
                  <a:gd name="connsiteX0" fmla="*/ 138833 w 1468633"/>
                  <a:gd name="connsiteY0" fmla="*/ 495963 h 3579094"/>
                  <a:gd name="connsiteX1" fmla="*/ 678329 w 1468633"/>
                  <a:gd name="connsiteY1" fmla="*/ 2123595 h 3579094"/>
                  <a:gd name="connsiteX2" fmla="*/ 1146416 w 1468633"/>
                  <a:gd name="connsiteY2" fmla="*/ 3368920 h 3579094"/>
                  <a:gd name="connsiteX3" fmla="*/ 1241774 w 1468633"/>
                  <a:gd name="connsiteY3" fmla="*/ 3568781 h 3579094"/>
                  <a:gd name="connsiteX4" fmla="*/ 1457746 w 1468633"/>
                  <a:gd name="connsiteY4" fmla="*/ 3529594 h 3579094"/>
                  <a:gd name="connsiteX5" fmla="*/ 1416383 w 1468633"/>
                  <a:gd name="connsiteY5" fmla="*/ 3351502 h 3579094"/>
                  <a:gd name="connsiteX6" fmla="*/ 815489 w 1468633"/>
                  <a:gd name="connsiteY6" fmla="*/ 1821843 h 3579094"/>
                  <a:gd name="connsiteX7" fmla="*/ 348707 w 1468633"/>
                  <a:gd name="connsiteY7" fmla="*/ 154587 h 3579094"/>
                  <a:gd name="connsiteX8" fmla="*/ 10817 w 1468633"/>
                  <a:gd name="connsiteY8" fmla="*/ 111915 h 3579094"/>
                  <a:gd name="connsiteX9" fmla="*/ 138833 w 1468633"/>
                  <a:gd name="connsiteY9" fmla="*/ 495963 h 3579094"/>
                  <a:gd name="connsiteX0" fmla="*/ 138833 w 1468633"/>
                  <a:gd name="connsiteY0" fmla="*/ 411290 h 3494421"/>
                  <a:gd name="connsiteX1" fmla="*/ 678329 w 1468633"/>
                  <a:gd name="connsiteY1" fmla="*/ 2038922 h 3494421"/>
                  <a:gd name="connsiteX2" fmla="*/ 1146416 w 1468633"/>
                  <a:gd name="connsiteY2" fmla="*/ 3284247 h 3494421"/>
                  <a:gd name="connsiteX3" fmla="*/ 1241774 w 1468633"/>
                  <a:gd name="connsiteY3" fmla="*/ 3484108 h 3494421"/>
                  <a:gd name="connsiteX4" fmla="*/ 1457746 w 1468633"/>
                  <a:gd name="connsiteY4" fmla="*/ 3444921 h 3494421"/>
                  <a:gd name="connsiteX5" fmla="*/ 1416383 w 1468633"/>
                  <a:gd name="connsiteY5" fmla="*/ 3266829 h 3494421"/>
                  <a:gd name="connsiteX6" fmla="*/ 815489 w 1468633"/>
                  <a:gd name="connsiteY6" fmla="*/ 1737170 h 3494421"/>
                  <a:gd name="connsiteX7" fmla="*/ 348707 w 1468633"/>
                  <a:gd name="connsiteY7" fmla="*/ 69914 h 3494421"/>
                  <a:gd name="connsiteX8" fmla="*/ 10817 w 1468633"/>
                  <a:gd name="connsiteY8" fmla="*/ 27242 h 3494421"/>
                  <a:gd name="connsiteX9" fmla="*/ 138833 w 1468633"/>
                  <a:gd name="connsiteY9" fmla="*/ 411290 h 3494421"/>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88639 h 3571770"/>
                  <a:gd name="connsiteX1" fmla="*/ 678329 w 1468633"/>
                  <a:gd name="connsiteY1" fmla="*/ 2116271 h 3571770"/>
                  <a:gd name="connsiteX2" fmla="*/ 1146416 w 1468633"/>
                  <a:gd name="connsiteY2" fmla="*/ 3361596 h 3571770"/>
                  <a:gd name="connsiteX3" fmla="*/ 1241774 w 1468633"/>
                  <a:gd name="connsiteY3" fmla="*/ 3561457 h 3571770"/>
                  <a:gd name="connsiteX4" fmla="*/ 1457746 w 1468633"/>
                  <a:gd name="connsiteY4" fmla="*/ 3522270 h 3571770"/>
                  <a:gd name="connsiteX5" fmla="*/ 1416383 w 1468633"/>
                  <a:gd name="connsiteY5" fmla="*/ 3344178 h 3571770"/>
                  <a:gd name="connsiteX6" fmla="*/ 815489 w 1468633"/>
                  <a:gd name="connsiteY6" fmla="*/ 1814519 h 3571770"/>
                  <a:gd name="connsiteX7" fmla="*/ 348707 w 1468633"/>
                  <a:gd name="connsiteY7" fmla="*/ 103720 h 3571770"/>
                  <a:gd name="connsiteX8" fmla="*/ 10817 w 1468633"/>
                  <a:gd name="connsiteY8" fmla="*/ 104591 h 3571770"/>
                  <a:gd name="connsiteX9" fmla="*/ 138833 w 1468633"/>
                  <a:gd name="connsiteY9" fmla="*/ 488639 h 3571770"/>
                  <a:gd name="connsiteX0" fmla="*/ 138833 w 1468633"/>
                  <a:gd name="connsiteY0" fmla="*/ 410445 h 3493576"/>
                  <a:gd name="connsiteX1" fmla="*/ 678329 w 1468633"/>
                  <a:gd name="connsiteY1" fmla="*/ 2038077 h 3493576"/>
                  <a:gd name="connsiteX2" fmla="*/ 1146416 w 1468633"/>
                  <a:gd name="connsiteY2" fmla="*/ 3283402 h 3493576"/>
                  <a:gd name="connsiteX3" fmla="*/ 1241774 w 1468633"/>
                  <a:gd name="connsiteY3" fmla="*/ 3483263 h 3493576"/>
                  <a:gd name="connsiteX4" fmla="*/ 1457746 w 1468633"/>
                  <a:gd name="connsiteY4" fmla="*/ 3444076 h 3493576"/>
                  <a:gd name="connsiteX5" fmla="*/ 1416383 w 1468633"/>
                  <a:gd name="connsiteY5" fmla="*/ 3265984 h 3493576"/>
                  <a:gd name="connsiteX6" fmla="*/ 815489 w 1468633"/>
                  <a:gd name="connsiteY6" fmla="*/ 1736325 h 3493576"/>
                  <a:gd name="connsiteX7" fmla="*/ 348707 w 1468633"/>
                  <a:gd name="connsiteY7" fmla="*/ 25526 h 3493576"/>
                  <a:gd name="connsiteX8" fmla="*/ 10817 w 1468633"/>
                  <a:gd name="connsiteY8" fmla="*/ 26397 h 3493576"/>
                  <a:gd name="connsiteX9" fmla="*/ 138833 w 1468633"/>
                  <a:gd name="connsiteY9" fmla="*/ 410445 h 3493576"/>
                  <a:gd name="connsiteX0" fmla="*/ 138833 w 1468633"/>
                  <a:gd name="connsiteY0" fmla="*/ 410445 h 3493576"/>
                  <a:gd name="connsiteX1" fmla="*/ 678329 w 1468633"/>
                  <a:gd name="connsiteY1" fmla="*/ 2038077 h 3493576"/>
                  <a:gd name="connsiteX2" fmla="*/ 1146416 w 1468633"/>
                  <a:gd name="connsiteY2" fmla="*/ 3283402 h 3493576"/>
                  <a:gd name="connsiteX3" fmla="*/ 1241774 w 1468633"/>
                  <a:gd name="connsiteY3" fmla="*/ 3483263 h 3493576"/>
                  <a:gd name="connsiteX4" fmla="*/ 1457746 w 1468633"/>
                  <a:gd name="connsiteY4" fmla="*/ 3444076 h 3493576"/>
                  <a:gd name="connsiteX5" fmla="*/ 1416383 w 1468633"/>
                  <a:gd name="connsiteY5" fmla="*/ 3265984 h 3493576"/>
                  <a:gd name="connsiteX6" fmla="*/ 815489 w 1468633"/>
                  <a:gd name="connsiteY6" fmla="*/ 1736325 h 3493576"/>
                  <a:gd name="connsiteX7" fmla="*/ 348707 w 1468633"/>
                  <a:gd name="connsiteY7" fmla="*/ 25526 h 3493576"/>
                  <a:gd name="connsiteX8" fmla="*/ 10817 w 1468633"/>
                  <a:gd name="connsiteY8" fmla="*/ 26397 h 3493576"/>
                  <a:gd name="connsiteX9" fmla="*/ 138833 w 1468633"/>
                  <a:gd name="connsiteY9" fmla="*/ 410445 h 3493576"/>
                  <a:gd name="connsiteX0" fmla="*/ 137143 w 1466943"/>
                  <a:gd name="connsiteY0" fmla="*/ 413225 h 3496356"/>
                  <a:gd name="connsiteX1" fmla="*/ 676639 w 1466943"/>
                  <a:gd name="connsiteY1" fmla="*/ 2040857 h 3496356"/>
                  <a:gd name="connsiteX2" fmla="*/ 1144726 w 1466943"/>
                  <a:gd name="connsiteY2" fmla="*/ 3286182 h 3496356"/>
                  <a:gd name="connsiteX3" fmla="*/ 1240084 w 1466943"/>
                  <a:gd name="connsiteY3" fmla="*/ 3486043 h 3496356"/>
                  <a:gd name="connsiteX4" fmla="*/ 1456056 w 1466943"/>
                  <a:gd name="connsiteY4" fmla="*/ 3446856 h 3496356"/>
                  <a:gd name="connsiteX5" fmla="*/ 1414693 w 1466943"/>
                  <a:gd name="connsiteY5" fmla="*/ 3268764 h 3496356"/>
                  <a:gd name="connsiteX6" fmla="*/ 813799 w 1466943"/>
                  <a:gd name="connsiteY6" fmla="*/ 1739105 h 3496356"/>
                  <a:gd name="connsiteX7" fmla="*/ 320892 w 1466943"/>
                  <a:gd name="connsiteY7" fmla="*/ 19598 h 3496356"/>
                  <a:gd name="connsiteX8" fmla="*/ 9127 w 1466943"/>
                  <a:gd name="connsiteY8" fmla="*/ 29177 h 3496356"/>
                  <a:gd name="connsiteX9" fmla="*/ 137143 w 1466943"/>
                  <a:gd name="connsiteY9" fmla="*/ 413225 h 3496356"/>
                  <a:gd name="connsiteX0" fmla="*/ 137143 w 1466943"/>
                  <a:gd name="connsiteY0" fmla="*/ 413225 h 3496356"/>
                  <a:gd name="connsiteX1" fmla="*/ 676639 w 1466943"/>
                  <a:gd name="connsiteY1" fmla="*/ 2040857 h 3496356"/>
                  <a:gd name="connsiteX2" fmla="*/ 1144726 w 1466943"/>
                  <a:gd name="connsiteY2" fmla="*/ 3286182 h 3496356"/>
                  <a:gd name="connsiteX3" fmla="*/ 1240084 w 1466943"/>
                  <a:gd name="connsiteY3" fmla="*/ 3486043 h 3496356"/>
                  <a:gd name="connsiteX4" fmla="*/ 1456056 w 1466943"/>
                  <a:gd name="connsiteY4" fmla="*/ 3446856 h 3496356"/>
                  <a:gd name="connsiteX5" fmla="*/ 1414693 w 1466943"/>
                  <a:gd name="connsiteY5" fmla="*/ 3268764 h 3496356"/>
                  <a:gd name="connsiteX6" fmla="*/ 813799 w 1466943"/>
                  <a:gd name="connsiteY6" fmla="*/ 1739105 h 3496356"/>
                  <a:gd name="connsiteX7" fmla="*/ 320892 w 1466943"/>
                  <a:gd name="connsiteY7" fmla="*/ 19598 h 3496356"/>
                  <a:gd name="connsiteX8" fmla="*/ 9127 w 1466943"/>
                  <a:gd name="connsiteY8" fmla="*/ 29177 h 3496356"/>
                  <a:gd name="connsiteX9" fmla="*/ 137143 w 1466943"/>
                  <a:gd name="connsiteY9" fmla="*/ 413225 h 3496356"/>
                  <a:gd name="connsiteX0" fmla="*/ 128016 w 1457816"/>
                  <a:gd name="connsiteY0" fmla="*/ 413225 h 3496356"/>
                  <a:gd name="connsiteX1" fmla="*/ 667512 w 1457816"/>
                  <a:gd name="connsiteY1" fmla="*/ 2040857 h 3496356"/>
                  <a:gd name="connsiteX2" fmla="*/ 1135599 w 1457816"/>
                  <a:gd name="connsiteY2" fmla="*/ 3286182 h 3496356"/>
                  <a:gd name="connsiteX3" fmla="*/ 1230957 w 1457816"/>
                  <a:gd name="connsiteY3" fmla="*/ 3486043 h 3496356"/>
                  <a:gd name="connsiteX4" fmla="*/ 1446929 w 1457816"/>
                  <a:gd name="connsiteY4" fmla="*/ 3446856 h 3496356"/>
                  <a:gd name="connsiteX5" fmla="*/ 1405566 w 1457816"/>
                  <a:gd name="connsiteY5" fmla="*/ 3268764 h 3496356"/>
                  <a:gd name="connsiteX6" fmla="*/ 804672 w 1457816"/>
                  <a:gd name="connsiteY6" fmla="*/ 1739105 h 3496356"/>
                  <a:gd name="connsiteX7" fmla="*/ 311765 w 1457816"/>
                  <a:gd name="connsiteY7" fmla="*/ 19598 h 3496356"/>
                  <a:gd name="connsiteX8" fmla="*/ 0 w 1457816"/>
                  <a:gd name="connsiteY8" fmla="*/ 29177 h 3496356"/>
                  <a:gd name="connsiteX9" fmla="*/ 128016 w 1457816"/>
                  <a:gd name="connsiteY9" fmla="*/ 413225 h 3496356"/>
                  <a:gd name="connsiteX0" fmla="*/ 128016 w 1457816"/>
                  <a:gd name="connsiteY0" fmla="*/ 393627 h 3476758"/>
                  <a:gd name="connsiteX1" fmla="*/ 667512 w 1457816"/>
                  <a:gd name="connsiteY1" fmla="*/ 2021259 h 3476758"/>
                  <a:gd name="connsiteX2" fmla="*/ 1135599 w 1457816"/>
                  <a:gd name="connsiteY2" fmla="*/ 3266584 h 3476758"/>
                  <a:gd name="connsiteX3" fmla="*/ 1230957 w 1457816"/>
                  <a:gd name="connsiteY3" fmla="*/ 3466445 h 3476758"/>
                  <a:gd name="connsiteX4" fmla="*/ 1446929 w 1457816"/>
                  <a:gd name="connsiteY4" fmla="*/ 3427258 h 3476758"/>
                  <a:gd name="connsiteX5" fmla="*/ 1405566 w 1457816"/>
                  <a:gd name="connsiteY5" fmla="*/ 3249166 h 3476758"/>
                  <a:gd name="connsiteX6" fmla="*/ 804672 w 1457816"/>
                  <a:gd name="connsiteY6" fmla="*/ 1719507 h 3476758"/>
                  <a:gd name="connsiteX7" fmla="*/ 311765 w 1457816"/>
                  <a:gd name="connsiteY7" fmla="*/ 0 h 3476758"/>
                  <a:gd name="connsiteX8" fmla="*/ 0 w 1457816"/>
                  <a:gd name="connsiteY8" fmla="*/ 9579 h 3476758"/>
                  <a:gd name="connsiteX9" fmla="*/ 128016 w 1457816"/>
                  <a:gd name="connsiteY9" fmla="*/ 393627 h 3476758"/>
                  <a:gd name="connsiteX0" fmla="*/ 128016 w 1457816"/>
                  <a:gd name="connsiteY0" fmla="*/ 384048 h 3467179"/>
                  <a:gd name="connsiteX1" fmla="*/ 667512 w 1457816"/>
                  <a:gd name="connsiteY1" fmla="*/ 2011680 h 3467179"/>
                  <a:gd name="connsiteX2" fmla="*/ 1135599 w 1457816"/>
                  <a:gd name="connsiteY2" fmla="*/ 3257005 h 3467179"/>
                  <a:gd name="connsiteX3" fmla="*/ 1230957 w 1457816"/>
                  <a:gd name="connsiteY3" fmla="*/ 3456866 h 3467179"/>
                  <a:gd name="connsiteX4" fmla="*/ 1446929 w 1457816"/>
                  <a:gd name="connsiteY4" fmla="*/ 3417679 h 3467179"/>
                  <a:gd name="connsiteX5" fmla="*/ 1405566 w 1457816"/>
                  <a:gd name="connsiteY5" fmla="*/ 3239587 h 3467179"/>
                  <a:gd name="connsiteX6" fmla="*/ 804672 w 1457816"/>
                  <a:gd name="connsiteY6" fmla="*/ 1709928 h 3467179"/>
                  <a:gd name="connsiteX7" fmla="*/ 311765 w 1457816"/>
                  <a:gd name="connsiteY7" fmla="*/ 16547 h 3467179"/>
                  <a:gd name="connsiteX8" fmla="*/ 0 w 1457816"/>
                  <a:gd name="connsiteY8" fmla="*/ 0 h 3467179"/>
                  <a:gd name="connsiteX9" fmla="*/ 128016 w 1457816"/>
                  <a:gd name="connsiteY9" fmla="*/ 384048 h 3467179"/>
                  <a:gd name="connsiteX0" fmla="*/ 128016 w 1457816"/>
                  <a:gd name="connsiteY0" fmla="*/ 384048 h 3467179"/>
                  <a:gd name="connsiteX1" fmla="*/ 667512 w 1457816"/>
                  <a:gd name="connsiteY1" fmla="*/ 2011680 h 3467179"/>
                  <a:gd name="connsiteX2" fmla="*/ 1135599 w 1457816"/>
                  <a:gd name="connsiteY2" fmla="*/ 3257005 h 3467179"/>
                  <a:gd name="connsiteX3" fmla="*/ 1230957 w 1457816"/>
                  <a:gd name="connsiteY3" fmla="*/ 3456866 h 3467179"/>
                  <a:gd name="connsiteX4" fmla="*/ 1446929 w 1457816"/>
                  <a:gd name="connsiteY4" fmla="*/ 3417679 h 3467179"/>
                  <a:gd name="connsiteX5" fmla="*/ 1405566 w 1457816"/>
                  <a:gd name="connsiteY5" fmla="*/ 3239587 h 3467179"/>
                  <a:gd name="connsiteX6" fmla="*/ 804672 w 1457816"/>
                  <a:gd name="connsiteY6" fmla="*/ 1709928 h 3467179"/>
                  <a:gd name="connsiteX7" fmla="*/ 311765 w 1457816"/>
                  <a:gd name="connsiteY7" fmla="*/ 16547 h 3467179"/>
                  <a:gd name="connsiteX8" fmla="*/ 0 w 1457816"/>
                  <a:gd name="connsiteY8" fmla="*/ 0 h 3467179"/>
                  <a:gd name="connsiteX9" fmla="*/ 128016 w 1457816"/>
                  <a:gd name="connsiteY9" fmla="*/ 384048 h 3467179"/>
                  <a:gd name="connsiteX0" fmla="*/ 128016 w 1457816"/>
                  <a:gd name="connsiteY0" fmla="*/ 384048 h 3463458"/>
                  <a:gd name="connsiteX1" fmla="*/ 667512 w 1457816"/>
                  <a:gd name="connsiteY1" fmla="*/ 2011680 h 3463458"/>
                  <a:gd name="connsiteX2" fmla="*/ 1135599 w 1457816"/>
                  <a:gd name="connsiteY2" fmla="*/ 3257005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7816"/>
                  <a:gd name="connsiteY0" fmla="*/ 384048 h 3463458"/>
                  <a:gd name="connsiteX1" fmla="*/ 667512 w 1457816"/>
                  <a:gd name="connsiteY1" fmla="*/ 2011680 h 3463458"/>
                  <a:gd name="connsiteX2" fmla="*/ 978845 w 1457816"/>
                  <a:gd name="connsiteY2" fmla="*/ 2882537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7816"/>
                  <a:gd name="connsiteY0" fmla="*/ 384048 h 3463458"/>
                  <a:gd name="connsiteX1" fmla="*/ 667512 w 1457816"/>
                  <a:gd name="connsiteY1" fmla="*/ 2011680 h 3463458"/>
                  <a:gd name="connsiteX2" fmla="*/ 978845 w 1457816"/>
                  <a:gd name="connsiteY2" fmla="*/ 2882537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9062"/>
                  <a:gd name="connsiteY0" fmla="*/ 384048 h 3537688"/>
                  <a:gd name="connsiteX1" fmla="*/ 667512 w 1459062"/>
                  <a:gd name="connsiteY1" fmla="*/ 2011680 h 3537688"/>
                  <a:gd name="connsiteX2" fmla="*/ 978845 w 1459062"/>
                  <a:gd name="connsiteY2" fmla="*/ 2882537 h 3537688"/>
                  <a:gd name="connsiteX3" fmla="*/ 1213540 w 1459062"/>
                  <a:gd name="connsiteY3" fmla="*/ 3535243 h 3537688"/>
                  <a:gd name="connsiteX4" fmla="*/ 1446929 w 1459062"/>
                  <a:gd name="connsiteY4" fmla="*/ 3417679 h 3537688"/>
                  <a:gd name="connsiteX5" fmla="*/ 1405566 w 1459062"/>
                  <a:gd name="connsiteY5" fmla="*/ 3239587 h 3537688"/>
                  <a:gd name="connsiteX6" fmla="*/ 804672 w 1459062"/>
                  <a:gd name="connsiteY6" fmla="*/ 1709928 h 3537688"/>
                  <a:gd name="connsiteX7" fmla="*/ 311765 w 1459062"/>
                  <a:gd name="connsiteY7" fmla="*/ 16547 h 3537688"/>
                  <a:gd name="connsiteX8" fmla="*/ 0 w 1459062"/>
                  <a:gd name="connsiteY8" fmla="*/ 0 h 3537688"/>
                  <a:gd name="connsiteX9" fmla="*/ 128016 w 1459062"/>
                  <a:gd name="connsiteY9" fmla="*/ 384048 h 3537688"/>
                  <a:gd name="connsiteX0" fmla="*/ 128016 w 1459062"/>
                  <a:gd name="connsiteY0" fmla="*/ 384048 h 3537688"/>
                  <a:gd name="connsiteX1" fmla="*/ 667512 w 1459062"/>
                  <a:gd name="connsiteY1" fmla="*/ 2011680 h 3537688"/>
                  <a:gd name="connsiteX2" fmla="*/ 978845 w 1459062"/>
                  <a:gd name="connsiteY2" fmla="*/ 2882537 h 3537688"/>
                  <a:gd name="connsiteX3" fmla="*/ 1213540 w 1459062"/>
                  <a:gd name="connsiteY3" fmla="*/ 3535243 h 3537688"/>
                  <a:gd name="connsiteX4" fmla="*/ 1446929 w 1459062"/>
                  <a:gd name="connsiteY4" fmla="*/ 3417679 h 3537688"/>
                  <a:gd name="connsiteX5" fmla="*/ 1405566 w 1459062"/>
                  <a:gd name="connsiteY5" fmla="*/ 3239587 h 3537688"/>
                  <a:gd name="connsiteX6" fmla="*/ 804672 w 1459062"/>
                  <a:gd name="connsiteY6" fmla="*/ 1709928 h 3537688"/>
                  <a:gd name="connsiteX7" fmla="*/ 311765 w 1459062"/>
                  <a:gd name="connsiteY7" fmla="*/ 16547 h 3537688"/>
                  <a:gd name="connsiteX8" fmla="*/ 0 w 1459062"/>
                  <a:gd name="connsiteY8" fmla="*/ 0 h 3537688"/>
                  <a:gd name="connsiteX9" fmla="*/ 128016 w 1459062"/>
                  <a:gd name="connsiteY9" fmla="*/ 384048 h 3537688"/>
                  <a:gd name="connsiteX0" fmla="*/ 128016 w 1459062"/>
                  <a:gd name="connsiteY0" fmla="*/ 384048 h 3535243"/>
                  <a:gd name="connsiteX1" fmla="*/ 667512 w 1459062"/>
                  <a:gd name="connsiteY1" fmla="*/ 2011680 h 3535243"/>
                  <a:gd name="connsiteX2" fmla="*/ 978845 w 1459062"/>
                  <a:gd name="connsiteY2" fmla="*/ 2882537 h 3535243"/>
                  <a:gd name="connsiteX3" fmla="*/ 1213540 w 1459062"/>
                  <a:gd name="connsiteY3" fmla="*/ 3535243 h 3535243"/>
                  <a:gd name="connsiteX4" fmla="*/ 1446929 w 1459062"/>
                  <a:gd name="connsiteY4" fmla="*/ 3417679 h 3535243"/>
                  <a:gd name="connsiteX5" fmla="*/ 1405566 w 1459062"/>
                  <a:gd name="connsiteY5" fmla="*/ 3239587 h 3535243"/>
                  <a:gd name="connsiteX6" fmla="*/ 804672 w 1459062"/>
                  <a:gd name="connsiteY6" fmla="*/ 1709928 h 3535243"/>
                  <a:gd name="connsiteX7" fmla="*/ 311765 w 1459062"/>
                  <a:gd name="connsiteY7" fmla="*/ 16547 h 3535243"/>
                  <a:gd name="connsiteX8" fmla="*/ 0 w 1459062"/>
                  <a:gd name="connsiteY8" fmla="*/ 0 h 3535243"/>
                  <a:gd name="connsiteX9" fmla="*/ 128016 w 1459062"/>
                  <a:gd name="connsiteY9" fmla="*/ 384048 h 3535243"/>
                  <a:gd name="connsiteX0" fmla="*/ 128016 w 1447623"/>
                  <a:gd name="connsiteY0" fmla="*/ 384048 h 3535243"/>
                  <a:gd name="connsiteX1" fmla="*/ 667512 w 1447623"/>
                  <a:gd name="connsiteY1" fmla="*/ 2011680 h 3535243"/>
                  <a:gd name="connsiteX2" fmla="*/ 978845 w 1447623"/>
                  <a:gd name="connsiteY2" fmla="*/ 2882537 h 3535243"/>
                  <a:gd name="connsiteX3" fmla="*/ 1213540 w 1447623"/>
                  <a:gd name="connsiteY3" fmla="*/ 3535243 h 3535243"/>
                  <a:gd name="connsiteX4" fmla="*/ 1446929 w 1447623"/>
                  <a:gd name="connsiteY4" fmla="*/ 3417679 h 3535243"/>
                  <a:gd name="connsiteX5" fmla="*/ 1283646 w 1447623"/>
                  <a:gd name="connsiteY5" fmla="*/ 2969621 h 3535243"/>
                  <a:gd name="connsiteX6" fmla="*/ 804672 w 1447623"/>
                  <a:gd name="connsiteY6" fmla="*/ 1709928 h 3535243"/>
                  <a:gd name="connsiteX7" fmla="*/ 311765 w 1447623"/>
                  <a:gd name="connsiteY7" fmla="*/ 16547 h 3535243"/>
                  <a:gd name="connsiteX8" fmla="*/ 0 w 1447623"/>
                  <a:gd name="connsiteY8" fmla="*/ 0 h 3535243"/>
                  <a:gd name="connsiteX9" fmla="*/ 128016 w 1447623"/>
                  <a:gd name="connsiteY9" fmla="*/ 384048 h 3535243"/>
                  <a:gd name="connsiteX0" fmla="*/ 128016 w 1447905"/>
                  <a:gd name="connsiteY0" fmla="*/ 384048 h 3535243"/>
                  <a:gd name="connsiteX1" fmla="*/ 667512 w 1447905"/>
                  <a:gd name="connsiteY1" fmla="*/ 2011680 h 3535243"/>
                  <a:gd name="connsiteX2" fmla="*/ 978845 w 1447905"/>
                  <a:gd name="connsiteY2" fmla="*/ 2882537 h 3535243"/>
                  <a:gd name="connsiteX3" fmla="*/ 1213540 w 1447905"/>
                  <a:gd name="connsiteY3" fmla="*/ 3535243 h 3535243"/>
                  <a:gd name="connsiteX4" fmla="*/ 1446929 w 1447905"/>
                  <a:gd name="connsiteY4" fmla="*/ 3417679 h 3535243"/>
                  <a:gd name="connsiteX5" fmla="*/ 1283646 w 1447905"/>
                  <a:gd name="connsiteY5" fmla="*/ 2969621 h 3535243"/>
                  <a:gd name="connsiteX6" fmla="*/ 804672 w 1447905"/>
                  <a:gd name="connsiteY6" fmla="*/ 1709928 h 3535243"/>
                  <a:gd name="connsiteX7" fmla="*/ 311765 w 1447905"/>
                  <a:gd name="connsiteY7" fmla="*/ 16547 h 3535243"/>
                  <a:gd name="connsiteX8" fmla="*/ 0 w 1447905"/>
                  <a:gd name="connsiteY8" fmla="*/ 0 h 3535243"/>
                  <a:gd name="connsiteX9" fmla="*/ 128016 w 1447905"/>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73954"/>
                  <a:gd name="connsiteY0" fmla="*/ 384048 h 3545038"/>
                  <a:gd name="connsiteX1" fmla="*/ 667512 w 1473954"/>
                  <a:gd name="connsiteY1" fmla="*/ 2011680 h 3545038"/>
                  <a:gd name="connsiteX2" fmla="*/ 978845 w 1473954"/>
                  <a:gd name="connsiteY2" fmla="*/ 2882537 h 3545038"/>
                  <a:gd name="connsiteX3" fmla="*/ 1213540 w 1473954"/>
                  <a:gd name="connsiteY3" fmla="*/ 3535243 h 3545038"/>
                  <a:gd name="connsiteX4" fmla="*/ 1473055 w 1473954"/>
                  <a:gd name="connsiteY4" fmla="*/ 3504765 h 3545038"/>
                  <a:gd name="connsiteX5" fmla="*/ 1283646 w 1473954"/>
                  <a:gd name="connsiteY5" fmla="*/ 2969621 h 3545038"/>
                  <a:gd name="connsiteX6" fmla="*/ 804672 w 1473954"/>
                  <a:gd name="connsiteY6" fmla="*/ 1709928 h 3545038"/>
                  <a:gd name="connsiteX7" fmla="*/ 311765 w 1473954"/>
                  <a:gd name="connsiteY7" fmla="*/ 16547 h 3545038"/>
                  <a:gd name="connsiteX8" fmla="*/ 0 w 1473954"/>
                  <a:gd name="connsiteY8" fmla="*/ 0 h 3545038"/>
                  <a:gd name="connsiteX9" fmla="*/ 128016 w 1473954"/>
                  <a:gd name="connsiteY9" fmla="*/ 384048 h 3545038"/>
                  <a:gd name="connsiteX0" fmla="*/ 128016 w 1473954"/>
                  <a:gd name="connsiteY0" fmla="*/ 384048 h 3535243"/>
                  <a:gd name="connsiteX1" fmla="*/ 667512 w 1473954"/>
                  <a:gd name="connsiteY1" fmla="*/ 2011680 h 3535243"/>
                  <a:gd name="connsiteX2" fmla="*/ 978845 w 1473954"/>
                  <a:gd name="connsiteY2" fmla="*/ 2882537 h 3535243"/>
                  <a:gd name="connsiteX3" fmla="*/ 1213540 w 1473954"/>
                  <a:gd name="connsiteY3" fmla="*/ 3535243 h 3535243"/>
                  <a:gd name="connsiteX4" fmla="*/ 1473055 w 1473954"/>
                  <a:gd name="connsiteY4" fmla="*/ 3504765 h 3535243"/>
                  <a:gd name="connsiteX5" fmla="*/ 1283646 w 1473954"/>
                  <a:gd name="connsiteY5" fmla="*/ 2969621 h 3535243"/>
                  <a:gd name="connsiteX6" fmla="*/ 804672 w 1473954"/>
                  <a:gd name="connsiteY6" fmla="*/ 1709928 h 3535243"/>
                  <a:gd name="connsiteX7" fmla="*/ 311765 w 1473954"/>
                  <a:gd name="connsiteY7" fmla="*/ 16547 h 3535243"/>
                  <a:gd name="connsiteX8" fmla="*/ 0 w 1473954"/>
                  <a:gd name="connsiteY8" fmla="*/ 0 h 3535243"/>
                  <a:gd name="connsiteX9" fmla="*/ 128016 w 1473954"/>
                  <a:gd name="connsiteY9" fmla="*/ 384048 h 3535243"/>
                  <a:gd name="connsiteX0" fmla="*/ 128016 w 1456695"/>
                  <a:gd name="connsiteY0" fmla="*/ 384048 h 3535243"/>
                  <a:gd name="connsiteX1" fmla="*/ 667512 w 1456695"/>
                  <a:gd name="connsiteY1" fmla="*/ 2011680 h 3535243"/>
                  <a:gd name="connsiteX2" fmla="*/ 978845 w 1456695"/>
                  <a:gd name="connsiteY2" fmla="*/ 2882537 h 3535243"/>
                  <a:gd name="connsiteX3" fmla="*/ 1213540 w 1456695"/>
                  <a:gd name="connsiteY3" fmla="*/ 3535243 h 3535243"/>
                  <a:gd name="connsiteX4" fmla="*/ 1455637 w 1456695"/>
                  <a:gd name="connsiteY4" fmla="*/ 3400262 h 3535243"/>
                  <a:gd name="connsiteX5" fmla="*/ 1283646 w 1456695"/>
                  <a:gd name="connsiteY5" fmla="*/ 2969621 h 3535243"/>
                  <a:gd name="connsiteX6" fmla="*/ 804672 w 1456695"/>
                  <a:gd name="connsiteY6" fmla="*/ 1709928 h 3535243"/>
                  <a:gd name="connsiteX7" fmla="*/ 311765 w 1456695"/>
                  <a:gd name="connsiteY7" fmla="*/ 16547 h 3535243"/>
                  <a:gd name="connsiteX8" fmla="*/ 0 w 1456695"/>
                  <a:gd name="connsiteY8" fmla="*/ 0 h 3535243"/>
                  <a:gd name="connsiteX9" fmla="*/ 128016 w 1456695"/>
                  <a:gd name="connsiteY9" fmla="*/ 384048 h 3535243"/>
                  <a:gd name="connsiteX0" fmla="*/ 128016 w 1456695"/>
                  <a:gd name="connsiteY0" fmla="*/ 384048 h 3535243"/>
                  <a:gd name="connsiteX1" fmla="*/ 667512 w 1456695"/>
                  <a:gd name="connsiteY1" fmla="*/ 2011680 h 3535243"/>
                  <a:gd name="connsiteX2" fmla="*/ 978845 w 1456695"/>
                  <a:gd name="connsiteY2" fmla="*/ 2882537 h 3535243"/>
                  <a:gd name="connsiteX3" fmla="*/ 1213540 w 1456695"/>
                  <a:gd name="connsiteY3" fmla="*/ 3535243 h 3535243"/>
                  <a:gd name="connsiteX4" fmla="*/ 1455637 w 1456695"/>
                  <a:gd name="connsiteY4" fmla="*/ 3400262 h 3535243"/>
                  <a:gd name="connsiteX5" fmla="*/ 1283646 w 1456695"/>
                  <a:gd name="connsiteY5" fmla="*/ 2969621 h 3535243"/>
                  <a:gd name="connsiteX6" fmla="*/ 804672 w 1456695"/>
                  <a:gd name="connsiteY6" fmla="*/ 1709928 h 3535243"/>
                  <a:gd name="connsiteX7" fmla="*/ 311765 w 1456695"/>
                  <a:gd name="connsiteY7" fmla="*/ 16547 h 3535243"/>
                  <a:gd name="connsiteX8" fmla="*/ 0 w 1456695"/>
                  <a:gd name="connsiteY8" fmla="*/ 0 h 3535243"/>
                  <a:gd name="connsiteX9" fmla="*/ 128016 w 1456695"/>
                  <a:gd name="connsiteY9" fmla="*/ 384048 h 3535243"/>
                  <a:gd name="connsiteX0" fmla="*/ 128016 w 1455637"/>
                  <a:gd name="connsiteY0" fmla="*/ 384048 h 3535243"/>
                  <a:gd name="connsiteX1" fmla="*/ 667512 w 1455637"/>
                  <a:gd name="connsiteY1" fmla="*/ 2011680 h 3535243"/>
                  <a:gd name="connsiteX2" fmla="*/ 978845 w 1455637"/>
                  <a:gd name="connsiteY2" fmla="*/ 2882537 h 3535243"/>
                  <a:gd name="connsiteX3" fmla="*/ 1213540 w 1455637"/>
                  <a:gd name="connsiteY3" fmla="*/ 3535243 h 3535243"/>
                  <a:gd name="connsiteX4" fmla="*/ 1455637 w 1455637"/>
                  <a:gd name="connsiteY4" fmla="*/ 3400262 h 3535243"/>
                  <a:gd name="connsiteX5" fmla="*/ 1283646 w 1455637"/>
                  <a:gd name="connsiteY5" fmla="*/ 2969621 h 3535243"/>
                  <a:gd name="connsiteX6" fmla="*/ 804672 w 1455637"/>
                  <a:gd name="connsiteY6" fmla="*/ 1709928 h 3535243"/>
                  <a:gd name="connsiteX7" fmla="*/ 311765 w 1455637"/>
                  <a:gd name="connsiteY7" fmla="*/ 16547 h 3535243"/>
                  <a:gd name="connsiteX8" fmla="*/ 0 w 1455637"/>
                  <a:gd name="connsiteY8" fmla="*/ 0 h 3535243"/>
                  <a:gd name="connsiteX9" fmla="*/ 128016 w 1455637"/>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365428"/>
                  <a:gd name="connsiteX1" fmla="*/ 667512 w 1429511"/>
                  <a:gd name="connsiteY1" fmla="*/ 2011680 h 3365428"/>
                  <a:gd name="connsiteX2" fmla="*/ 978845 w 1429511"/>
                  <a:gd name="connsiteY2" fmla="*/ 2882537 h 3365428"/>
                  <a:gd name="connsiteX3" fmla="*/ 1429511 w 1429511"/>
                  <a:gd name="connsiteY3" fmla="*/ 3365428 h 3365428"/>
                  <a:gd name="connsiteX4" fmla="*/ 1283646 w 1429511"/>
                  <a:gd name="connsiteY4" fmla="*/ 2969621 h 3365428"/>
                  <a:gd name="connsiteX5" fmla="*/ 804672 w 1429511"/>
                  <a:gd name="connsiteY5" fmla="*/ 1709928 h 3365428"/>
                  <a:gd name="connsiteX6" fmla="*/ 311765 w 1429511"/>
                  <a:gd name="connsiteY6" fmla="*/ 16547 h 3365428"/>
                  <a:gd name="connsiteX7" fmla="*/ 0 w 1429511"/>
                  <a:gd name="connsiteY7" fmla="*/ 0 h 3365428"/>
                  <a:gd name="connsiteX8" fmla="*/ 128016 w 1429511"/>
                  <a:gd name="connsiteY8" fmla="*/ 384048 h 3365428"/>
                  <a:gd name="connsiteX0" fmla="*/ 128016 w 1286147"/>
                  <a:gd name="connsiteY0" fmla="*/ 384048 h 3070096"/>
                  <a:gd name="connsiteX1" fmla="*/ 667512 w 1286147"/>
                  <a:gd name="connsiteY1" fmla="*/ 2011680 h 3070096"/>
                  <a:gd name="connsiteX2" fmla="*/ 978845 w 1286147"/>
                  <a:gd name="connsiteY2" fmla="*/ 2882537 h 3070096"/>
                  <a:gd name="connsiteX3" fmla="*/ 1283646 w 1286147"/>
                  <a:gd name="connsiteY3" fmla="*/ 2969621 h 3070096"/>
                  <a:gd name="connsiteX4" fmla="*/ 804672 w 1286147"/>
                  <a:gd name="connsiteY4" fmla="*/ 1709928 h 3070096"/>
                  <a:gd name="connsiteX5" fmla="*/ 311765 w 1286147"/>
                  <a:gd name="connsiteY5" fmla="*/ 16547 h 3070096"/>
                  <a:gd name="connsiteX6" fmla="*/ 0 w 1286147"/>
                  <a:gd name="connsiteY6" fmla="*/ 0 h 3070096"/>
                  <a:gd name="connsiteX7" fmla="*/ 128016 w 1286147"/>
                  <a:gd name="connsiteY7" fmla="*/ 384048 h 3070096"/>
                  <a:gd name="connsiteX0" fmla="*/ 128016 w 982553"/>
                  <a:gd name="connsiteY0" fmla="*/ 384048 h 2882537"/>
                  <a:gd name="connsiteX1" fmla="*/ 667512 w 982553"/>
                  <a:gd name="connsiteY1" fmla="*/ 2011680 h 2882537"/>
                  <a:gd name="connsiteX2" fmla="*/ 978845 w 982553"/>
                  <a:gd name="connsiteY2" fmla="*/ 2882537 h 2882537"/>
                  <a:gd name="connsiteX3" fmla="*/ 804672 w 982553"/>
                  <a:gd name="connsiteY3" fmla="*/ 1709928 h 2882537"/>
                  <a:gd name="connsiteX4" fmla="*/ 311765 w 982553"/>
                  <a:gd name="connsiteY4" fmla="*/ 16547 h 2882537"/>
                  <a:gd name="connsiteX5" fmla="*/ 0 w 982553"/>
                  <a:gd name="connsiteY5" fmla="*/ 0 h 2882537"/>
                  <a:gd name="connsiteX6" fmla="*/ 128016 w 982553"/>
                  <a:gd name="connsiteY6" fmla="*/ 384048 h 2882537"/>
                  <a:gd name="connsiteX0" fmla="*/ 128016 w 824280"/>
                  <a:gd name="connsiteY0" fmla="*/ 384048 h 2106805"/>
                  <a:gd name="connsiteX1" fmla="*/ 667512 w 824280"/>
                  <a:gd name="connsiteY1" fmla="*/ 2011680 h 2106805"/>
                  <a:gd name="connsiteX2" fmla="*/ 804672 w 824280"/>
                  <a:gd name="connsiteY2" fmla="*/ 1709928 h 2106805"/>
                  <a:gd name="connsiteX3" fmla="*/ 311765 w 824280"/>
                  <a:gd name="connsiteY3" fmla="*/ 16547 h 2106805"/>
                  <a:gd name="connsiteX4" fmla="*/ 0 w 824280"/>
                  <a:gd name="connsiteY4" fmla="*/ 0 h 2106805"/>
                  <a:gd name="connsiteX5" fmla="*/ 128016 w 824280"/>
                  <a:gd name="connsiteY5" fmla="*/ 384048 h 2106805"/>
                  <a:gd name="connsiteX0" fmla="*/ 128016 w 805540"/>
                  <a:gd name="connsiteY0" fmla="*/ 384048 h 1773207"/>
                  <a:gd name="connsiteX1" fmla="*/ 423672 w 805540"/>
                  <a:gd name="connsiteY1" fmla="*/ 1314995 h 1773207"/>
                  <a:gd name="connsiteX2" fmla="*/ 804672 w 805540"/>
                  <a:gd name="connsiteY2" fmla="*/ 1709928 h 1773207"/>
                  <a:gd name="connsiteX3" fmla="*/ 311765 w 805540"/>
                  <a:gd name="connsiteY3" fmla="*/ 16547 h 1773207"/>
                  <a:gd name="connsiteX4" fmla="*/ 0 w 805540"/>
                  <a:gd name="connsiteY4" fmla="*/ 0 h 1773207"/>
                  <a:gd name="connsiteX5" fmla="*/ 128016 w 805540"/>
                  <a:gd name="connsiteY5" fmla="*/ 384048 h 177320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615614"/>
                  <a:gd name="connsiteY0" fmla="*/ 384048 h 1314995"/>
                  <a:gd name="connsiteX1" fmla="*/ 423672 w 615614"/>
                  <a:gd name="connsiteY1" fmla="*/ 1314995 h 1314995"/>
                  <a:gd name="connsiteX2" fmla="*/ 613084 w 615614"/>
                  <a:gd name="connsiteY2" fmla="*/ 926156 h 1314995"/>
                  <a:gd name="connsiteX3" fmla="*/ 311765 w 615614"/>
                  <a:gd name="connsiteY3" fmla="*/ 16547 h 1314995"/>
                  <a:gd name="connsiteX4" fmla="*/ 0 w 615614"/>
                  <a:gd name="connsiteY4" fmla="*/ 0 h 1314995"/>
                  <a:gd name="connsiteX5" fmla="*/ 128016 w 615614"/>
                  <a:gd name="connsiteY5" fmla="*/ 384048 h 1314995"/>
                  <a:gd name="connsiteX0" fmla="*/ 128016 w 613084"/>
                  <a:gd name="connsiteY0" fmla="*/ 384048 h 1314995"/>
                  <a:gd name="connsiteX1" fmla="*/ 423672 w 613084"/>
                  <a:gd name="connsiteY1" fmla="*/ 1314995 h 1314995"/>
                  <a:gd name="connsiteX2" fmla="*/ 613084 w 613084"/>
                  <a:gd name="connsiteY2" fmla="*/ 926156 h 1314995"/>
                  <a:gd name="connsiteX3" fmla="*/ 311765 w 613084"/>
                  <a:gd name="connsiteY3" fmla="*/ 16547 h 1314995"/>
                  <a:gd name="connsiteX4" fmla="*/ 0 w 613084"/>
                  <a:gd name="connsiteY4" fmla="*/ 0 h 1314995"/>
                  <a:gd name="connsiteX5" fmla="*/ 128016 w 613084"/>
                  <a:gd name="connsiteY5" fmla="*/ 384048 h 1314995"/>
                  <a:gd name="connsiteX0" fmla="*/ 128016 w 613084"/>
                  <a:gd name="connsiteY0" fmla="*/ 384048 h 1175658"/>
                  <a:gd name="connsiteX1" fmla="*/ 371421 w 613084"/>
                  <a:gd name="connsiteY1" fmla="*/ 1175658 h 1175658"/>
                  <a:gd name="connsiteX2" fmla="*/ 613084 w 613084"/>
                  <a:gd name="connsiteY2" fmla="*/ 926156 h 1175658"/>
                  <a:gd name="connsiteX3" fmla="*/ 311765 w 613084"/>
                  <a:gd name="connsiteY3" fmla="*/ 16547 h 1175658"/>
                  <a:gd name="connsiteX4" fmla="*/ 0 w 613084"/>
                  <a:gd name="connsiteY4" fmla="*/ 0 h 1175658"/>
                  <a:gd name="connsiteX5" fmla="*/ 128016 w 613084"/>
                  <a:gd name="connsiteY5" fmla="*/ 384048 h 1175658"/>
                  <a:gd name="connsiteX0" fmla="*/ 128016 w 613084"/>
                  <a:gd name="connsiteY0" fmla="*/ 384048 h 1175658"/>
                  <a:gd name="connsiteX1" fmla="*/ 371421 w 613084"/>
                  <a:gd name="connsiteY1" fmla="*/ 1175658 h 1175658"/>
                  <a:gd name="connsiteX2" fmla="*/ 613084 w 613084"/>
                  <a:gd name="connsiteY2" fmla="*/ 926156 h 1175658"/>
                  <a:gd name="connsiteX3" fmla="*/ 311765 w 613084"/>
                  <a:gd name="connsiteY3" fmla="*/ 16547 h 1175658"/>
                  <a:gd name="connsiteX4" fmla="*/ 0 w 613084"/>
                  <a:gd name="connsiteY4" fmla="*/ 0 h 1175658"/>
                  <a:gd name="connsiteX5" fmla="*/ 128016 w 613084"/>
                  <a:gd name="connsiteY5" fmla="*/ 384048 h 1175658"/>
                  <a:gd name="connsiteX0" fmla="*/ 128016 w 604375"/>
                  <a:gd name="connsiteY0" fmla="*/ 384048 h 1175658"/>
                  <a:gd name="connsiteX1" fmla="*/ 371421 w 604375"/>
                  <a:gd name="connsiteY1" fmla="*/ 1175658 h 1175658"/>
                  <a:gd name="connsiteX2" fmla="*/ 604375 w 604375"/>
                  <a:gd name="connsiteY2" fmla="*/ 830362 h 1175658"/>
                  <a:gd name="connsiteX3" fmla="*/ 311765 w 604375"/>
                  <a:gd name="connsiteY3" fmla="*/ 16547 h 1175658"/>
                  <a:gd name="connsiteX4" fmla="*/ 0 w 604375"/>
                  <a:gd name="connsiteY4" fmla="*/ 0 h 1175658"/>
                  <a:gd name="connsiteX5" fmla="*/ 128016 w 604375"/>
                  <a:gd name="connsiteY5" fmla="*/ 384048 h 1175658"/>
                  <a:gd name="connsiteX0" fmla="*/ 128016 w 604375"/>
                  <a:gd name="connsiteY0" fmla="*/ 384048 h 1175658"/>
                  <a:gd name="connsiteX1" fmla="*/ 371421 w 604375"/>
                  <a:gd name="connsiteY1" fmla="*/ 1175658 h 1175658"/>
                  <a:gd name="connsiteX2" fmla="*/ 604375 w 604375"/>
                  <a:gd name="connsiteY2" fmla="*/ 830362 h 1175658"/>
                  <a:gd name="connsiteX3" fmla="*/ 311765 w 604375"/>
                  <a:gd name="connsiteY3" fmla="*/ 16547 h 1175658"/>
                  <a:gd name="connsiteX4" fmla="*/ 0 w 604375"/>
                  <a:gd name="connsiteY4" fmla="*/ 0 h 1175658"/>
                  <a:gd name="connsiteX5" fmla="*/ 128016 w 604375"/>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311765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311765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28016 w 560831"/>
                  <a:gd name="connsiteY5" fmla="*/ 384048 h 1123407"/>
                  <a:gd name="connsiteX0" fmla="*/ 128016 w 560831"/>
                  <a:gd name="connsiteY0" fmla="*/ 384048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28016 w 560831"/>
                  <a:gd name="connsiteY5" fmla="*/ 384048 h 1123407"/>
                  <a:gd name="connsiteX0" fmla="*/ 180267 w 560831"/>
                  <a:gd name="connsiteY0" fmla="*/ 366631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80267 w 560831"/>
                  <a:gd name="connsiteY5" fmla="*/ 366631 h 1123407"/>
                  <a:gd name="connsiteX0" fmla="*/ 136724 w 517288"/>
                  <a:gd name="connsiteY0" fmla="*/ 350084 h 1106860"/>
                  <a:gd name="connsiteX1" fmla="*/ 354003 w 517288"/>
                  <a:gd name="connsiteY1" fmla="*/ 1106860 h 1106860"/>
                  <a:gd name="connsiteX2" fmla="*/ 517288 w 517288"/>
                  <a:gd name="connsiteY2" fmla="*/ 900901 h 1106860"/>
                  <a:gd name="connsiteX3" fmla="*/ 198553 w 517288"/>
                  <a:gd name="connsiteY3" fmla="*/ 0 h 1106860"/>
                  <a:gd name="connsiteX4" fmla="*/ 0 w 517288"/>
                  <a:gd name="connsiteY4" fmla="*/ 18288 h 1106860"/>
                  <a:gd name="connsiteX5" fmla="*/ 136724 w 517288"/>
                  <a:gd name="connsiteY5" fmla="*/ 350084 h 1106860"/>
                  <a:gd name="connsiteX0" fmla="*/ 136724 w 517288"/>
                  <a:gd name="connsiteY0" fmla="*/ 350084 h 1106860"/>
                  <a:gd name="connsiteX1" fmla="*/ 354003 w 517288"/>
                  <a:gd name="connsiteY1" fmla="*/ 1106860 h 1106860"/>
                  <a:gd name="connsiteX2" fmla="*/ 517288 w 517288"/>
                  <a:gd name="connsiteY2" fmla="*/ 900901 h 1106860"/>
                  <a:gd name="connsiteX3" fmla="*/ 198553 w 517288"/>
                  <a:gd name="connsiteY3" fmla="*/ 0 h 1106860"/>
                  <a:gd name="connsiteX4" fmla="*/ 0 w 517288"/>
                  <a:gd name="connsiteY4" fmla="*/ 18288 h 1106860"/>
                  <a:gd name="connsiteX5" fmla="*/ 136724 w 517288"/>
                  <a:gd name="connsiteY5" fmla="*/ 350084 h 1106860"/>
                  <a:gd name="connsiteX0" fmla="*/ 136724 w 517288"/>
                  <a:gd name="connsiteY0" fmla="*/ 350084 h 1063317"/>
                  <a:gd name="connsiteX1" fmla="*/ 388838 w 517288"/>
                  <a:gd name="connsiteY1" fmla="*/ 1063317 h 1063317"/>
                  <a:gd name="connsiteX2" fmla="*/ 517288 w 517288"/>
                  <a:gd name="connsiteY2" fmla="*/ 900901 h 1063317"/>
                  <a:gd name="connsiteX3" fmla="*/ 198553 w 517288"/>
                  <a:gd name="connsiteY3" fmla="*/ 0 h 1063317"/>
                  <a:gd name="connsiteX4" fmla="*/ 0 w 517288"/>
                  <a:gd name="connsiteY4" fmla="*/ 18288 h 1063317"/>
                  <a:gd name="connsiteX5" fmla="*/ 136724 w 517288"/>
                  <a:gd name="connsiteY5" fmla="*/ 350084 h 1063317"/>
                  <a:gd name="connsiteX0" fmla="*/ 136724 w 517288"/>
                  <a:gd name="connsiteY0" fmla="*/ 350084 h 1063317"/>
                  <a:gd name="connsiteX1" fmla="*/ 388838 w 517288"/>
                  <a:gd name="connsiteY1" fmla="*/ 1063317 h 1063317"/>
                  <a:gd name="connsiteX2" fmla="*/ 517288 w 517288"/>
                  <a:gd name="connsiteY2" fmla="*/ 900901 h 1063317"/>
                  <a:gd name="connsiteX3" fmla="*/ 198553 w 517288"/>
                  <a:gd name="connsiteY3" fmla="*/ 0 h 1063317"/>
                  <a:gd name="connsiteX4" fmla="*/ 0 w 517288"/>
                  <a:gd name="connsiteY4" fmla="*/ 18288 h 1063317"/>
                  <a:gd name="connsiteX5" fmla="*/ 136724 w 517288"/>
                  <a:gd name="connsiteY5" fmla="*/ 350084 h 1063317"/>
                  <a:gd name="connsiteX0" fmla="*/ 101890 w 482454"/>
                  <a:gd name="connsiteY0" fmla="*/ 350084 h 1063317"/>
                  <a:gd name="connsiteX1" fmla="*/ 354004 w 482454"/>
                  <a:gd name="connsiteY1" fmla="*/ 1063317 h 1063317"/>
                  <a:gd name="connsiteX2" fmla="*/ 482454 w 482454"/>
                  <a:gd name="connsiteY2" fmla="*/ 900901 h 1063317"/>
                  <a:gd name="connsiteX3" fmla="*/ 163719 w 482454"/>
                  <a:gd name="connsiteY3" fmla="*/ 0 h 1063317"/>
                  <a:gd name="connsiteX4" fmla="*/ 0 w 482454"/>
                  <a:gd name="connsiteY4" fmla="*/ 18288 h 1063317"/>
                  <a:gd name="connsiteX5" fmla="*/ 101890 w 482454"/>
                  <a:gd name="connsiteY5" fmla="*/ 350084 h 1063317"/>
                  <a:gd name="connsiteX0" fmla="*/ 119307 w 482454"/>
                  <a:gd name="connsiteY0" fmla="*/ 358793 h 1063317"/>
                  <a:gd name="connsiteX1" fmla="*/ 354004 w 482454"/>
                  <a:gd name="connsiteY1" fmla="*/ 1063317 h 1063317"/>
                  <a:gd name="connsiteX2" fmla="*/ 482454 w 482454"/>
                  <a:gd name="connsiteY2" fmla="*/ 900901 h 1063317"/>
                  <a:gd name="connsiteX3" fmla="*/ 163719 w 482454"/>
                  <a:gd name="connsiteY3" fmla="*/ 0 h 1063317"/>
                  <a:gd name="connsiteX4" fmla="*/ 0 w 482454"/>
                  <a:gd name="connsiteY4" fmla="*/ 18288 h 1063317"/>
                  <a:gd name="connsiteX5" fmla="*/ 119307 w 482454"/>
                  <a:gd name="connsiteY5" fmla="*/ 358793 h 1063317"/>
                  <a:gd name="connsiteX0" fmla="*/ 119307 w 482454"/>
                  <a:gd name="connsiteY0" fmla="*/ 358793 h 934755"/>
                  <a:gd name="connsiteX1" fmla="*/ 330224 w 482454"/>
                  <a:gd name="connsiteY1" fmla="*/ 930231 h 934755"/>
                  <a:gd name="connsiteX2" fmla="*/ 482454 w 482454"/>
                  <a:gd name="connsiteY2" fmla="*/ 900901 h 934755"/>
                  <a:gd name="connsiteX3" fmla="*/ 163719 w 482454"/>
                  <a:gd name="connsiteY3" fmla="*/ 0 h 934755"/>
                  <a:gd name="connsiteX4" fmla="*/ 0 w 482454"/>
                  <a:gd name="connsiteY4" fmla="*/ 18288 h 934755"/>
                  <a:gd name="connsiteX5" fmla="*/ 119307 w 482454"/>
                  <a:gd name="connsiteY5" fmla="*/ 358793 h 934755"/>
                  <a:gd name="connsiteX0" fmla="*/ 146070 w 482454"/>
                  <a:gd name="connsiteY0" fmla="*/ 352301 h 934755"/>
                  <a:gd name="connsiteX1" fmla="*/ 330224 w 482454"/>
                  <a:gd name="connsiteY1" fmla="*/ 930231 h 934755"/>
                  <a:gd name="connsiteX2" fmla="*/ 482454 w 482454"/>
                  <a:gd name="connsiteY2" fmla="*/ 900901 h 934755"/>
                  <a:gd name="connsiteX3" fmla="*/ 163719 w 482454"/>
                  <a:gd name="connsiteY3" fmla="*/ 0 h 934755"/>
                  <a:gd name="connsiteX4" fmla="*/ 0 w 482454"/>
                  <a:gd name="connsiteY4" fmla="*/ 18288 h 934755"/>
                  <a:gd name="connsiteX5" fmla="*/ 146070 w 482454"/>
                  <a:gd name="connsiteY5" fmla="*/ 352301 h 934755"/>
                  <a:gd name="connsiteX0" fmla="*/ 146070 w 447080"/>
                  <a:gd name="connsiteY0" fmla="*/ 352301 h 930231"/>
                  <a:gd name="connsiteX1" fmla="*/ 330224 w 447080"/>
                  <a:gd name="connsiteY1" fmla="*/ 930231 h 930231"/>
                  <a:gd name="connsiteX2" fmla="*/ 447080 w 447080"/>
                  <a:gd name="connsiteY2" fmla="*/ 801798 h 930231"/>
                  <a:gd name="connsiteX3" fmla="*/ 163719 w 447080"/>
                  <a:gd name="connsiteY3" fmla="*/ 0 h 930231"/>
                  <a:gd name="connsiteX4" fmla="*/ 0 w 447080"/>
                  <a:gd name="connsiteY4" fmla="*/ 18288 h 930231"/>
                  <a:gd name="connsiteX5" fmla="*/ 146070 w 447080"/>
                  <a:gd name="connsiteY5" fmla="*/ 352301 h 930231"/>
                  <a:gd name="connsiteX0" fmla="*/ 146070 w 447080"/>
                  <a:gd name="connsiteY0" fmla="*/ 352301 h 930231"/>
                  <a:gd name="connsiteX1" fmla="*/ 330224 w 447080"/>
                  <a:gd name="connsiteY1" fmla="*/ 930231 h 930231"/>
                  <a:gd name="connsiteX2" fmla="*/ 447080 w 447080"/>
                  <a:gd name="connsiteY2" fmla="*/ 801798 h 930231"/>
                  <a:gd name="connsiteX3" fmla="*/ 163719 w 447080"/>
                  <a:gd name="connsiteY3" fmla="*/ 0 h 930231"/>
                  <a:gd name="connsiteX4" fmla="*/ 0 w 447080"/>
                  <a:gd name="connsiteY4" fmla="*/ 18288 h 930231"/>
                  <a:gd name="connsiteX5" fmla="*/ 146070 w 447080"/>
                  <a:gd name="connsiteY5" fmla="*/ 352301 h 930231"/>
                  <a:gd name="connsiteX0" fmla="*/ 146070 w 447080"/>
                  <a:gd name="connsiteY0" fmla="*/ 352301 h 930231"/>
                  <a:gd name="connsiteX1" fmla="*/ 330224 w 447080"/>
                  <a:gd name="connsiteY1" fmla="*/ 930231 h 930231"/>
                  <a:gd name="connsiteX2" fmla="*/ 447080 w 447080"/>
                  <a:gd name="connsiteY2" fmla="*/ 801798 h 930231"/>
                  <a:gd name="connsiteX3" fmla="*/ 163719 w 447080"/>
                  <a:gd name="connsiteY3" fmla="*/ 0 h 930231"/>
                  <a:gd name="connsiteX4" fmla="*/ 0 w 447080"/>
                  <a:gd name="connsiteY4" fmla="*/ 18288 h 930231"/>
                  <a:gd name="connsiteX5" fmla="*/ 146070 w 447080"/>
                  <a:gd name="connsiteY5" fmla="*/ 352301 h 930231"/>
                  <a:gd name="connsiteX0" fmla="*/ 146070 w 447080"/>
                  <a:gd name="connsiteY0" fmla="*/ 352301 h 894790"/>
                  <a:gd name="connsiteX1" fmla="*/ 324461 w 447080"/>
                  <a:gd name="connsiteY1" fmla="*/ 894790 h 894790"/>
                  <a:gd name="connsiteX2" fmla="*/ 447080 w 447080"/>
                  <a:gd name="connsiteY2" fmla="*/ 801798 h 894790"/>
                  <a:gd name="connsiteX3" fmla="*/ 163719 w 447080"/>
                  <a:gd name="connsiteY3" fmla="*/ 0 h 894790"/>
                  <a:gd name="connsiteX4" fmla="*/ 0 w 447080"/>
                  <a:gd name="connsiteY4" fmla="*/ 18288 h 894790"/>
                  <a:gd name="connsiteX5" fmla="*/ 146070 w 447080"/>
                  <a:gd name="connsiteY5" fmla="*/ 352301 h 894790"/>
                  <a:gd name="connsiteX0" fmla="*/ 146070 w 447080"/>
                  <a:gd name="connsiteY0" fmla="*/ 352301 h 894790"/>
                  <a:gd name="connsiteX1" fmla="*/ 324461 w 447080"/>
                  <a:gd name="connsiteY1" fmla="*/ 894790 h 894790"/>
                  <a:gd name="connsiteX2" fmla="*/ 447080 w 447080"/>
                  <a:gd name="connsiteY2" fmla="*/ 801798 h 894790"/>
                  <a:gd name="connsiteX3" fmla="*/ 163719 w 447080"/>
                  <a:gd name="connsiteY3" fmla="*/ 0 h 894790"/>
                  <a:gd name="connsiteX4" fmla="*/ 0 w 447080"/>
                  <a:gd name="connsiteY4" fmla="*/ 18288 h 894790"/>
                  <a:gd name="connsiteX5" fmla="*/ 146070 w 447080"/>
                  <a:gd name="connsiteY5" fmla="*/ 352301 h 894790"/>
                  <a:gd name="connsiteX0" fmla="*/ 146070 w 447080"/>
                  <a:gd name="connsiteY0" fmla="*/ 352301 h 894790"/>
                  <a:gd name="connsiteX1" fmla="*/ 324461 w 447080"/>
                  <a:gd name="connsiteY1" fmla="*/ 894790 h 894790"/>
                  <a:gd name="connsiteX2" fmla="*/ 447080 w 447080"/>
                  <a:gd name="connsiteY2" fmla="*/ 801798 h 894790"/>
                  <a:gd name="connsiteX3" fmla="*/ 163719 w 447080"/>
                  <a:gd name="connsiteY3" fmla="*/ 0 h 894790"/>
                  <a:gd name="connsiteX4" fmla="*/ 0 w 447080"/>
                  <a:gd name="connsiteY4" fmla="*/ 18288 h 894790"/>
                  <a:gd name="connsiteX5" fmla="*/ 146070 w 447080"/>
                  <a:gd name="connsiteY5" fmla="*/ 352301 h 8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080" h="894790">
                    <a:moveTo>
                      <a:pt x="146070" y="352301"/>
                    </a:moveTo>
                    <a:cubicBezTo>
                      <a:pt x="200147" y="498385"/>
                      <a:pt x="176851" y="421261"/>
                      <a:pt x="324461" y="894790"/>
                    </a:cubicBezTo>
                    <a:cubicBezTo>
                      <a:pt x="453918" y="809843"/>
                      <a:pt x="366269" y="871833"/>
                      <a:pt x="447080" y="801798"/>
                    </a:cubicBezTo>
                    <a:cubicBezTo>
                      <a:pt x="271675" y="263173"/>
                      <a:pt x="297831" y="389490"/>
                      <a:pt x="163719" y="0"/>
                    </a:cubicBezTo>
                    <a:cubicBezTo>
                      <a:pt x="-5226" y="11103"/>
                      <a:pt x="178669" y="31060"/>
                      <a:pt x="0" y="18288"/>
                    </a:cubicBezTo>
                    <a:cubicBezTo>
                      <a:pt x="91932" y="234155"/>
                      <a:pt x="91993" y="206217"/>
                      <a:pt x="146070" y="352301"/>
                    </a:cubicBezTo>
                    <a:close/>
                  </a:path>
                </a:pathLst>
              </a:custGeom>
              <a:solidFill>
                <a:schemeClr val="accent2">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F68158DD-57E4-30FF-0683-92E6DE1A83A1}"/>
                  </a:ext>
                </a:extLst>
              </p:cNvPr>
              <p:cNvSpPr>
                <a:spLocks noGrp="1" noRot="1" noMove="1" noResize="1" noEditPoints="1" noAdjustHandles="1" noChangeArrowheads="1" noChangeShapeType="1"/>
              </p:cNvSpPr>
              <p:nvPr/>
            </p:nvSpPr>
            <p:spPr>
              <a:xfrm rot="20648411">
                <a:off x="4058626" y="448916"/>
                <a:ext cx="934982" cy="5856288"/>
              </a:xfrm>
              <a:custGeom>
                <a:avLst/>
                <a:gdLst>
                  <a:gd name="connsiteX0" fmla="*/ 0 w 858643"/>
                  <a:gd name="connsiteY0" fmla="*/ 143110 h 5764388"/>
                  <a:gd name="connsiteX1" fmla="*/ 143110 w 858643"/>
                  <a:gd name="connsiteY1" fmla="*/ 0 h 5764388"/>
                  <a:gd name="connsiteX2" fmla="*/ 715533 w 858643"/>
                  <a:gd name="connsiteY2" fmla="*/ 0 h 5764388"/>
                  <a:gd name="connsiteX3" fmla="*/ 858643 w 858643"/>
                  <a:gd name="connsiteY3" fmla="*/ 143110 h 5764388"/>
                  <a:gd name="connsiteX4" fmla="*/ 858643 w 858643"/>
                  <a:gd name="connsiteY4" fmla="*/ 5621278 h 5764388"/>
                  <a:gd name="connsiteX5" fmla="*/ 715533 w 858643"/>
                  <a:gd name="connsiteY5" fmla="*/ 5764388 h 5764388"/>
                  <a:gd name="connsiteX6" fmla="*/ 143110 w 858643"/>
                  <a:gd name="connsiteY6" fmla="*/ 5764388 h 5764388"/>
                  <a:gd name="connsiteX7" fmla="*/ 0 w 858643"/>
                  <a:gd name="connsiteY7" fmla="*/ 5621278 h 5764388"/>
                  <a:gd name="connsiteX8" fmla="*/ 0 w 858643"/>
                  <a:gd name="connsiteY8" fmla="*/ 143110 h 5764388"/>
                  <a:gd name="connsiteX0" fmla="*/ 40 w 858683"/>
                  <a:gd name="connsiteY0" fmla="*/ 143110 h 5764388"/>
                  <a:gd name="connsiteX1" fmla="*/ 143150 w 858683"/>
                  <a:gd name="connsiteY1" fmla="*/ 0 h 5764388"/>
                  <a:gd name="connsiteX2" fmla="*/ 715573 w 858683"/>
                  <a:gd name="connsiteY2" fmla="*/ 0 h 5764388"/>
                  <a:gd name="connsiteX3" fmla="*/ 858683 w 858683"/>
                  <a:gd name="connsiteY3" fmla="*/ 143110 h 5764388"/>
                  <a:gd name="connsiteX4" fmla="*/ 858683 w 858683"/>
                  <a:gd name="connsiteY4" fmla="*/ 5621278 h 5764388"/>
                  <a:gd name="connsiteX5" fmla="*/ 715573 w 858683"/>
                  <a:gd name="connsiteY5" fmla="*/ 5764388 h 5764388"/>
                  <a:gd name="connsiteX6" fmla="*/ 143150 w 858683"/>
                  <a:gd name="connsiteY6" fmla="*/ 5764388 h 5764388"/>
                  <a:gd name="connsiteX7" fmla="*/ 40 w 858683"/>
                  <a:gd name="connsiteY7" fmla="*/ 5621278 h 5764388"/>
                  <a:gd name="connsiteX8" fmla="*/ 205699 w 858683"/>
                  <a:gd name="connsiteY8" fmla="*/ 1262763 h 5764388"/>
                  <a:gd name="connsiteX9" fmla="*/ 40 w 858683"/>
                  <a:gd name="connsiteY9" fmla="*/ 143110 h 5764388"/>
                  <a:gd name="connsiteX0" fmla="*/ 49 w 858692"/>
                  <a:gd name="connsiteY0" fmla="*/ 143110 h 5764388"/>
                  <a:gd name="connsiteX1" fmla="*/ 143159 w 858692"/>
                  <a:gd name="connsiteY1" fmla="*/ 0 h 5764388"/>
                  <a:gd name="connsiteX2" fmla="*/ 715582 w 858692"/>
                  <a:gd name="connsiteY2" fmla="*/ 0 h 5764388"/>
                  <a:gd name="connsiteX3" fmla="*/ 858692 w 858692"/>
                  <a:gd name="connsiteY3" fmla="*/ 143110 h 5764388"/>
                  <a:gd name="connsiteX4" fmla="*/ 858692 w 858692"/>
                  <a:gd name="connsiteY4" fmla="*/ 5621278 h 5764388"/>
                  <a:gd name="connsiteX5" fmla="*/ 715582 w 858692"/>
                  <a:gd name="connsiteY5" fmla="*/ 5764388 h 5764388"/>
                  <a:gd name="connsiteX6" fmla="*/ 143159 w 858692"/>
                  <a:gd name="connsiteY6" fmla="*/ 5764388 h 5764388"/>
                  <a:gd name="connsiteX7" fmla="*/ 49 w 858692"/>
                  <a:gd name="connsiteY7" fmla="*/ 5621278 h 5764388"/>
                  <a:gd name="connsiteX8" fmla="*/ 205708 w 858692"/>
                  <a:gd name="connsiteY8" fmla="*/ 1262763 h 5764388"/>
                  <a:gd name="connsiteX9" fmla="*/ 49 w 858692"/>
                  <a:gd name="connsiteY9" fmla="*/ 143110 h 5764388"/>
                  <a:gd name="connsiteX0" fmla="*/ 5951 w 864594"/>
                  <a:gd name="connsiteY0" fmla="*/ 143110 h 5764388"/>
                  <a:gd name="connsiteX1" fmla="*/ 149061 w 864594"/>
                  <a:gd name="connsiteY1" fmla="*/ 0 h 5764388"/>
                  <a:gd name="connsiteX2" fmla="*/ 721484 w 864594"/>
                  <a:gd name="connsiteY2" fmla="*/ 0 h 5764388"/>
                  <a:gd name="connsiteX3" fmla="*/ 864594 w 864594"/>
                  <a:gd name="connsiteY3" fmla="*/ 143110 h 5764388"/>
                  <a:gd name="connsiteX4" fmla="*/ 864594 w 864594"/>
                  <a:gd name="connsiteY4" fmla="*/ 5621278 h 5764388"/>
                  <a:gd name="connsiteX5" fmla="*/ 721484 w 864594"/>
                  <a:gd name="connsiteY5" fmla="*/ 5764388 h 5764388"/>
                  <a:gd name="connsiteX6" fmla="*/ 149061 w 864594"/>
                  <a:gd name="connsiteY6" fmla="*/ 5764388 h 5764388"/>
                  <a:gd name="connsiteX7" fmla="*/ 5951 w 864594"/>
                  <a:gd name="connsiteY7" fmla="*/ 5621278 h 5764388"/>
                  <a:gd name="connsiteX8" fmla="*/ 18177 w 864594"/>
                  <a:gd name="connsiteY8" fmla="*/ 3783897 h 5764388"/>
                  <a:gd name="connsiteX9" fmla="*/ 211610 w 864594"/>
                  <a:gd name="connsiteY9" fmla="*/ 1262763 h 5764388"/>
                  <a:gd name="connsiteX10" fmla="*/ 5951 w 864594"/>
                  <a:gd name="connsiteY10" fmla="*/ 143110 h 5764388"/>
                  <a:gd name="connsiteX0" fmla="*/ 5951 w 865984"/>
                  <a:gd name="connsiteY0" fmla="*/ 143110 h 5764388"/>
                  <a:gd name="connsiteX1" fmla="*/ 149061 w 865984"/>
                  <a:gd name="connsiteY1" fmla="*/ 0 h 5764388"/>
                  <a:gd name="connsiteX2" fmla="*/ 721484 w 865984"/>
                  <a:gd name="connsiteY2" fmla="*/ 0 h 5764388"/>
                  <a:gd name="connsiteX3" fmla="*/ 864594 w 865984"/>
                  <a:gd name="connsiteY3" fmla="*/ 143110 h 5764388"/>
                  <a:gd name="connsiteX4" fmla="*/ 857614 w 865984"/>
                  <a:gd name="connsiteY4" fmla="*/ 695331 h 5764388"/>
                  <a:gd name="connsiteX5" fmla="*/ 864594 w 865984"/>
                  <a:gd name="connsiteY5" fmla="*/ 5621278 h 5764388"/>
                  <a:gd name="connsiteX6" fmla="*/ 721484 w 865984"/>
                  <a:gd name="connsiteY6" fmla="*/ 5764388 h 5764388"/>
                  <a:gd name="connsiteX7" fmla="*/ 149061 w 865984"/>
                  <a:gd name="connsiteY7" fmla="*/ 5764388 h 5764388"/>
                  <a:gd name="connsiteX8" fmla="*/ 5951 w 865984"/>
                  <a:gd name="connsiteY8" fmla="*/ 5621278 h 5764388"/>
                  <a:gd name="connsiteX9" fmla="*/ 18177 w 865984"/>
                  <a:gd name="connsiteY9" fmla="*/ 3783897 h 5764388"/>
                  <a:gd name="connsiteX10" fmla="*/ 211610 w 865984"/>
                  <a:gd name="connsiteY10" fmla="*/ 1262763 h 5764388"/>
                  <a:gd name="connsiteX11" fmla="*/ 5951 w 865984"/>
                  <a:gd name="connsiteY11" fmla="*/ 143110 h 5764388"/>
                  <a:gd name="connsiteX0" fmla="*/ 5951 w 935322"/>
                  <a:gd name="connsiteY0" fmla="*/ 143110 h 5764388"/>
                  <a:gd name="connsiteX1" fmla="*/ 149061 w 935322"/>
                  <a:gd name="connsiteY1" fmla="*/ 0 h 5764388"/>
                  <a:gd name="connsiteX2" fmla="*/ 721484 w 935322"/>
                  <a:gd name="connsiteY2" fmla="*/ 0 h 5764388"/>
                  <a:gd name="connsiteX3" fmla="*/ 934962 w 935322"/>
                  <a:gd name="connsiteY3" fmla="*/ 163101 h 5764388"/>
                  <a:gd name="connsiteX4" fmla="*/ 857614 w 935322"/>
                  <a:gd name="connsiteY4" fmla="*/ 695331 h 5764388"/>
                  <a:gd name="connsiteX5" fmla="*/ 864594 w 935322"/>
                  <a:gd name="connsiteY5" fmla="*/ 5621278 h 5764388"/>
                  <a:gd name="connsiteX6" fmla="*/ 721484 w 935322"/>
                  <a:gd name="connsiteY6" fmla="*/ 5764388 h 5764388"/>
                  <a:gd name="connsiteX7" fmla="*/ 149061 w 935322"/>
                  <a:gd name="connsiteY7" fmla="*/ 5764388 h 5764388"/>
                  <a:gd name="connsiteX8" fmla="*/ 5951 w 935322"/>
                  <a:gd name="connsiteY8" fmla="*/ 5621278 h 5764388"/>
                  <a:gd name="connsiteX9" fmla="*/ 18177 w 935322"/>
                  <a:gd name="connsiteY9" fmla="*/ 3783897 h 5764388"/>
                  <a:gd name="connsiteX10" fmla="*/ 211610 w 935322"/>
                  <a:gd name="connsiteY10" fmla="*/ 1262763 h 5764388"/>
                  <a:gd name="connsiteX11" fmla="*/ 5951 w 935322"/>
                  <a:gd name="connsiteY11" fmla="*/ 143110 h 5764388"/>
                  <a:gd name="connsiteX0" fmla="*/ 5951 w 935482"/>
                  <a:gd name="connsiteY0" fmla="*/ 143110 h 5764388"/>
                  <a:gd name="connsiteX1" fmla="*/ 149061 w 935482"/>
                  <a:gd name="connsiteY1" fmla="*/ 0 h 5764388"/>
                  <a:gd name="connsiteX2" fmla="*/ 721484 w 935482"/>
                  <a:gd name="connsiteY2" fmla="*/ 0 h 5764388"/>
                  <a:gd name="connsiteX3" fmla="*/ 934962 w 935482"/>
                  <a:gd name="connsiteY3" fmla="*/ 163101 h 5764388"/>
                  <a:gd name="connsiteX4" fmla="*/ 857614 w 935482"/>
                  <a:gd name="connsiteY4" fmla="*/ 695331 h 5764388"/>
                  <a:gd name="connsiteX5" fmla="*/ 864594 w 935482"/>
                  <a:gd name="connsiteY5" fmla="*/ 5621278 h 5764388"/>
                  <a:gd name="connsiteX6" fmla="*/ 721484 w 935482"/>
                  <a:gd name="connsiteY6" fmla="*/ 5764388 h 5764388"/>
                  <a:gd name="connsiteX7" fmla="*/ 149061 w 935482"/>
                  <a:gd name="connsiteY7" fmla="*/ 5764388 h 5764388"/>
                  <a:gd name="connsiteX8" fmla="*/ 5951 w 935482"/>
                  <a:gd name="connsiteY8" fmla="*/ 5621278 h 5764388"/>
                  <a:gd name="connsiteX9" fmla="*/ 18177 w 935482"/>
                  <a:gd name="connsiteY9" fmla="*/ 3783897 h 5764388"/>
                  <a:gd name="connsiteX10" fmla="*/ 211610 w 935482"/>
                  <a:gd name="connsiteY10" fmla="*/ 1262763 h 5764388"/>
                  <a:gd name="connsiteX11" fmla="*/ 5951 w 935482"/>
                  <a:gd name="connsiteY11" fmla="*/ 143110 h 5764388"/>
                  <a:gd name="connsiteX0" fmla="*/ 5951 w 935433"/>
                  <a:gd name="connsiteY0" fmla="*/ 143110 h 5764388"/>
                  <a:gd name="connsiteX1" fmla="*/ 149061 w 935433"/>
                  <a:gd name="connsiteY1" fmla="*/ 0 h 5764388"/>
                  <a:gd name="connsiteX2" fmla="*/ 705390 w 935433"/>
                  <a:gd name="connsiteY2" fmla="*/ 157027 h 5764388"/>
                  <a:gd name="connsiteX3" fmla="*/ 934962 w 935433"/>
                  <a:gd name="connsiteY3" fmla="*/ 163101 h 5764388"/>
                  <a:gd name="connsiteX4" fmla="*/ 857614 w 935433"/>
                  <a:gd name="connsiteY4" fmla="*/ 695331 h 5764388"/>
                  <a:gd name="connsiteX5" fmla="*/ 864594 w 935433"/>
                  <a:gd name="connsiteY5" fmla="*/ 5621278 h 5764388"/>
                  <a:gd name="connsiteX6" fmla="*/ 721484 w 935433"/>
                  <a:gd name="connsiteY6" fmla="*/ 5764388 h 5764388"/>
                  <a:gd name="connsiteX7" fmla="*/ 149061 w 935433"/>
                  <a:gd name="connsiteY7" fmla="*/ 5764388 h 5764388"/>
                  <a:gd name="connsiteX8" fmla="*/ 5951 w 935433"/>
                  <a:gd name="connsiteY8" fmla="*/ 5621278 h 5764388"/>
                  <a:gd name="connsiteX9" fmla="*/ 18177 w 935433"/>
                  <a:gd name="connsiteY9" fmla="*/ 3783897 h 5764388"/>
                  <a:gd name="connsiteX10" fmla="*/ 211610 w 935433"/>
                  <a:gd name="connsiteY10" fmla="*/ 1262763 h 5764388"/>
                  <a:gd name="connsiteX11" fmla="*/ 5951 w 935433"/>
                  <a:gd name="connsiteY11" fmla="*/ 143110 h 5764388"/>
                  <a:gd name="connsiteX0" fmla="*/ 5951 w 935433"/>
                  <a:gd name="connsiteY0" fmla="*/ 7953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211610 w 935433"/>
                  <a:gd name="connsiteY10" fmla="*/ 1199190 h 5700815"/>
                  <a:gd name="connsiteX11" fmla="*/ 5951 w 935433"/>
                  <a:gd name="connsiteY11" fmla="*/ 7953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211610 w 935433"/>
                  <a:gd name="connsiteY10" fmla="*/ 1199190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9115 w 935433"/>
                  <a:gd name="connsiteY10" fmla="*/ 1243170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9115 w 935433"/>
                  <a:gd name="connsiteY10" fmla="*/ 1243170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9115 w 935433"/>
                  <a:gd name="connsiteY10" fmla="*/ 1243170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9115 w 935433"/>
                  <a:gd name="connsiteY10" fmla="*/ 1243170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7312 w 935433"/>
                  <a:gd name="connsiteY10" fmla="*/ 1717951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97312 w 935433"/>
                  <a:gd name="connsiteY10" fmla="*/ 1717951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27840 w 935433"/>
                  <a:gd name="connsiteY10" fmla="*/ 2297083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64827 w 935433"/>
                  <a:gd name="connsiteY10" fmla="*/ 1832298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721484 w 935433"/>
                  <a:gd name="connsiteY6" fmla="*/ 5700815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39037 w 935433"/>
                  <a:gd name="connsiteY10" fmla="*/ 2224217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64594 w 935433"/>
                  <a:gd name="connsiteY5" fmla="*/ 5557705 h 5700815"/>
                  <a:gd name="connsiteX6" fmla="*/ 677505 w 935433"/>
                  <a:gd name="connsiteY6" fmla="*/ 5688320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39037 w 935433"/>
                  <a:gd name="connsiteY10" fmla="*/ 2224217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794226 w 935433"/>
                  <a:gd name="connsiteY5" fmla="*/ 5537713 h 5700815"/>
                  <a:gd name="connsiteX6" fmla="*/ 677505 w 935433"/>
                  <a:gd name="connsiteY6" fmla="*/ 5688320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39037 w 935433"/>
                  <a:gd name="connsiteY10" fmla="*/ 2224217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794226 w 935433"/>
                  <a:gd name="connsiteY5" fmla="*/ 5537713 h 5700815"/>
                  <a:gd name="connsiteX6" fmla="*/ 677505 w 935433"/>
                  <a:gd name="connsiteY6" fmla="*/ 5688320 h 5700815"/>
                  <a:gd name="connsiteX7" fmla="*/ 149061 w 935433"/>
                  <a:gd name="connsiteY7" fmla="*/ 5700815 h 5700815"/>
                  <a:gd name="connsiteX8" fmla="*/ 5951 w 935433"/>
                  <a:gd name="connsiteY8" fmla="*/ 5557705 h 5700815"/>
                  <a:gd name="connsiteX9" fmla="*/ 18177 w 935433"/>
                  <a:gd name="connsiteY9" fmla="*/ 3720324 h 5700815"/>
                  <a:gd name="connsiteX10" fmla="*/ 139037 w 935433"/>
                  <a:gd name="connsiteY10" fmla="*/ 2224217 h 5700815"/>
                  <a:gd name="connsiteX11" fmla="*/ 389273 w 935433"/>
                  <a:gd name="connsiteY11"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784416 w 935433"/>
                  <a:gd name="connsiteY5" fmla="*/ 4603424 h 5700815"/>
                  <a:gd name="connsiteX6" fmla="*/ 794226 w 935433"/>
                  <a:gd name="connsiteY6" fmla="*/ 5537713 h 5700815"/>
                  <a:gd name="connsiteX7" fmla="*/ 677505 w 935433"/>
                  <a:gd name="connsiteY7" fmla="*/ 5688320 h 5700815"/>
                  <a:gd name="connsiteX8" fmla="*/ 149061 w 935433"/>
                  <a:gd name="connsiteY8" fmla="*/ 5700815 h 5700815"/>
                  <a:gd name="connsiteX9" fmla="*/ 5951 w 935433"/>
                  <a:gd name="connsiteY9" fmla="*/ 5557705 h 5700815"/>
                  <a:gd name="connsiteX10" fmla="*/ 18177 w 935433"/>
                  <a:gd name="connsiteY10" fmla="*/ 3720324 h 5700815"/>
                  <a:gd name="connsiteX11" fmla="*/ 139037 w 935433"/>
                  <a:gd name="connsiteY11" fmla="*/ 2224217 h 5700815"/>
                  <a:gd name="connsiteX12" fmla="*/ 389273 w 935433"/>
                  <a:gd name="connsiteY12" fmla="*/ 235967 h 5700815"/>
                  <a:gd name="connsiteX0" fmla="*/ 389273 w 935433"/>
                  <a:gd name="connsiteY0" fmla="*/ 235967 h 5700815"/>
                  <a:gd name="connsiteX1" fmla="*/ 473211 w 935433"/>
                  <a:gd name="connsiteY1" fmla="*/ 0 h 5700815"/>
                  <a:gd name="connsiteX2" fmla="*/ 705390 w 935433"/>
                  <a:gd name="connsiteY2" fmla="*/ 93454 h 5700815"/>
                  <a:gd name="connsiteX3" fmla="*/ 934962 w 935433"/>
                  <a:gd name="connsiteY3" fmla="*/ 99528 h 5700815"/>
                  <a:gd name="connsiteX4" fmla="*/ 857614 w 935433"/>
                  <a:gd name="connsiteY4" fmla="*/ 631758 h 5700815"/>
                  <a:gd name="connsiteX5" fmla="*/ 848798 w 935433"/>
                  <a:gd name="connsiteY5" fmla="*/ 3138801 h 5700815"/>
                  <a:gd name="connsiteX6" fmla="*/ 784416 w 935433"/>
                  <a:gd name="connsiteY6" fmla="*/ 4603424 h 5700815"/>
                  <a:gd name="connsiteX7" fmla="*/ 794226 w 935433"/>
                  <a:gd name="connsiteY7" fmla="*/ 5537713 h 5700815"/>
                  <a:gd name="connsiteX8" fmla="*/ 677505 w 935433"/>
                  <a:gd name="connsiteY8" fmla="*/ 5688320 h 5700815"/>
                  <a:gd name="connsiteX9" fmla="*/ 149061 w 935433"/>
                  <a:gd name="connsiteY9" fmla="*/ 5700815 h 5700815"/>
                  <a:gd name="connsiteX10" fmla="*/ 5951 w 935433"/>
                  <a:gd name="connsiteY10" fmla="*/ 5557705 h 5700815"/>
                  <a:gd name="connsiteX11" fmla="*/ 18177 w 935433"/>
                  <a:gd name="connsiteY11" fmla="*/ 3720324 h 5700815"/>
                  <a:gd name="connsiteX12" fmla="*/ 139037 w 935433"/>
                  <a:gd name="connsiteY12" fmla="*/ 2224217 h 5700815"/>
                  <a:gd name="connsiteX13" fmla="*/ 389273 w 935433"/>
                  <a:gd name="connsiteY13" fmla="*/ 235967 h 5700815"/>
                  <a:gd name="connsiteX0" fmla="*/ 389273 w 935684"/>
                  <a:gd name="connsiteY0" fmla="*/ 235967 h 5700815"/>
                  <a:gd name="connsiteX1" fmla="*/ 473211 w 935684"/>
                  <a:gd name="connsiteY1" fmla="*/ 0 h 5700815"/>
                  <a:gd name="connsiteX2" fmla="*/ 705390 w 935684"/>
                  <a:gd name="connsiteY2" fmla="*/ 93454 h 5700815"/>
                  <a:gd name="connsiteX3" fmla="*/ 934962 w 935684"/>
                  <a:gd name="connsiteY3" fmla="*/ 99528 h 5700815"/>
                  <a:gd name="connsiteX4" fmla="*/ 905292 w 935684"/>
                  <a:gd name="connsiteY4" fmla="*/ 597774 h 5700815"/>
                  <a:gd name="connsiteX5" fmla="*/ 848798 w 935684"/>
                  <a:gd name="connsiteY5" fmla="*/ 3138801 h 5700815"/>
                  <a:gd name="connsiteX6" fmla="*/ 784416 w 935684"/>
                  <a:gd name="connsiteY6" fmla="*/ 4603424 h 5700815"/>
                  <a:gd name="connsiteX7" fmla="*/ 794226 w 935684"/>
                  <a:gd name="connsiteY7" fmla="*/ 5537713 h 5700815"/>
                  <a:gd name="connsiteX8" fmla="*/ 677505 w 935684"/>
                  <a:gd name="connsiteY8" fmla="*/ 5688320 h 5700815"/>
                  <a:gd name="connsiteX9" fmla="*/ 149061 w 935684"/>
                  <a:gd name="connsiteY9" fmla="*/ 5700815 h 5700815"/>
                  <a:gd name="connsiteX10" fmla="*/ 5951 w 935684"/>
                  <a:gd name="connsiteY10" fmla="*/ 5557705 h 5700815"/>
                  <a:gd name="connsiteX11" fmla="*/ 18177 w 935684"/>
                  <a:gd name="connsiteY11" fmla="*/ 3720324 h 5700815"/>
                  <a:gd name="connsiteX12" fmla="*/ 139037 w 935684"/>
                  <a:gd name="connsiteY12" fmla="*/ 2224217 h 5700815"/>
                  <a:gd name="connsiteX13" fmla="*/ 389273 w 935684"/>
                  <a:gd name="connsiteY13" fmla="*/ 235967 h 5700815"/>
                  <a:gd name="connsiteX0" fmla="*/ 389273 w 947526"/>
                  <a:gd name="connsiteY0" fmla="*/ 235967 h 5700815"/>
                  <a:gd name="connsiteX1" fmla="*/ 473211 w 947526"/>
                  <a:gd name="connsiteY1" fmla="*/ 0 h 5700815"/>
                  <a:gd name="connsiteX2" fmla="*/ 705390 w 947526"/>
                  <a:gd name="connsiteY2" fmla="*/ 93454 h 5700815"/>
                  <a:gd name="connsiteX3" fmla="*/ 934962 w 947526"/>
                  <a:gd name="connsiteY3" fmla="*/ 99528 h 5700815"/>
                  <a:gd name="connsiteX4" fmla="*/ 905292 w 947526"/>
                  <a:gd name="connsiteY4" fmla="*/ 597774 h 5700815"/>
                  <a:gd name="connsiteX5" fmla="*/ 848798 w 947526"/>
                  <a:gd name="connsiteY5" fmla="*/ 3138801 h 5700815"/>
                  <a:gd name="connsiteX6" fmla="*/ 784416 w 947526"/>
                  <a:gd name="connsiteY6" fmla="*/ 4603424 h 5700815"/>
                  <a:gd name="connsiteX7" fmla="*/ 794226 w 947526"/>
                  <a:gd name="connsiteY7" fmla="*/ 5537713 h 5700815"/>
                  <a:gd name="connsiteX8" fmla="*/ 677505 w 947526"/>
                  <a:gd name="connsiteY8" fmla="*/ 5688320 h 5700815"/>
                  <a:gd name="connsiteX9" fmla="*/ 149061 w 947526"/>
                  <a:gd name="connsiteY9" fmla="*/ 5700815 h 5700815"/>
                  <a:gd name="connsiteX10" fmla="*/ 5951 w 947526"/>
                  <a:gd name="connsiteY10" fmla="*/ 5557705 h 5700815"/>
                  <a:gd name="connsiteX11" fmla="*/ 18177 w 947526"/>
                  <a:gd name="connsiteY11" fmla="*/ 3720324 h 5700815"/>
                  <a:gd name="connsiteX12" fmla="*/ 139037 w 947526"/>
                  <a:gd name="connsiteY12" fmla="*/ 2224217 h 5700815"/>
                  <a:gd name="connsiteX13" fmla="*/ 389273 w 947526"/>
                  <a:gd name="connsiteY13" fmla="*/ 235967 h 5700815"/>
                  <a:gd name="connsiteX0" fmla="*/ 389273 w 948890"/>
                  <a:gd name="connsiteY0" fmla="*/ 235967 h 5700815"/>
                  <a:gd name="connsiteX1" fmla="*/ 473211 w 948890"/>
                  <a:gd name="connsiteY1" fmla="*/ 0 h 5700815"/>
                  <a:gd name="connsiteX2" fmla="*/ 705390 w 948890"/>
                  <a:gd name="connsiteY2" fmla="*/ 93454 h 5700815"/>
                  <a:gd name="connsiteX3" fmla="*/ 934962 w 948890"/>
                  <a:gd name="connsiteY3" fmla="*/ 99528 h 5700815"/>
                  <a:gd name="connsiteX4" fmla="*/ 905292 w 948890"/>
                  <a:gd name="connsiteY4" fmla="*/ 597774 h 5700815"/>
                  <a:gd name="connsiteX5" fmla="*/ 848798 w 948890"/>
                  <a:gd name="connsiteY5" fmla="*/ 3138801 h 5700815"/>
                  <a:gd name="connsiteX6" fmla="*/ 784416 w 948890"/>
                  <a:gd name="connsiteY6" fmla="*/ 4603424 h 5700815"/>
                  <a:gd name="connsiteX7" fmla="*/ 794226 w 948890"/>
                  <a:gd name="connsiteY7" fmla="*/ 5537713 h 5700815"/>
                  <a:gd name="connsiteX8" fmla="*/ 677505 w 948890"/>
                  <a:gd name="connsiteY8" fmla="*/ 5688320 h 5700815"/>
                  <a:gd name="connsiteX9" fmla="*/ 149061 w 948890"/>
                  <a:gd name="connsiteY9" fmla="*/ 5700815 h 5700815"/>
                  <a:gd name="connsiteX10" fmla="*/ 5951 w 948890"/>
                  <a:gd name="connsiteY10" fmla="*/ 5557705 h 5700815"/>
                  <a:gd name="connsiteX11" fmla="*/ 18177 w 948890"/>
                  <a:gd name="connsiteY11" fmla="*/ 3720324 h 5700815"/>
                  <a:gd name="connsiteX12" fmla="*/ 139037 w 948890"/>
                  <a:gd name="connsiteY12" fmla="*/ 2224217 h 5700815"/>
                  <a:gd name="connsiteX13" fmla="*/ 389273 w 948890"/>
                  <a:gd name="connsiteY13" fmla="*/ 235967 h 5700815"/>
                  <a:gd name="connsiteX0" fmla="*/ 389273 w 948890"/>
                  <a:gd name="connsiteY0" fmla="*/ 245963 h 5710811"/>
                  <a:gd name="connsiteX1" fmla="*/ 438027 w 948890"/>
                  <a:gd name="connsiteY1" fmla="*/ 0 h 5710811"/>
                  <a:gd name="connsiteX2" fmla="*/ 705390 w 948890"/>
                  <a:gd name="connsiteY2" fmla="*/ 103450 h 5710811"/>
                  <a:gd name="connsiteX3" fmla="*/ 934962 w 948890"/>
                  <a:gd name="connsiteY3" fmla="*/ 109524 h 5710811"/>
                  <a:gd name="connsiteX4" fmla="*/ 905292 w 948890"/>
                  <a:gd name="connsiteY4" fmla="*/ 607770 h 5710811"/>
                  <a:gd name="connsiteX5" fmla="*/ 848798 w 948890"/>
                  <a:gd name="connsiteY5" fmla="*/ 3148797 h 5710811"/>
                  <a:gd name="connsiteX6" fmla="*/ 784416 w 948890"/>
                  <a:gd name="connsiteY6" fmla="*/ 4613420 h 5710811"/>
                  <a:gd name="connsiteX7" fmla="*/ 794226 w 948890"/>
                  <a:gd name="connsiteY7" fmla="*/ 5547709 h 5710811"/>
                  <a:gd name="connsiteX8" fmla="*/ 677505 w 948890"/>
                  <a:gd name="connsiteY8" fmla="*/ 5698316 h 5710811"/>
                  <a:gd name="connsiteX9" fmla="*/ 149061 w 948890"/>
                  <a:gd name="connsiteY9" fmla="*/ 5710811 h 5710811"/>
                  <a:gd name="connsiteX10" fmla="*/ 5951 w 948890"/>
                  <a:gd name="connsiteY10" fmla="*/ 5567701 h 5710811"/>
                  <a:gd name="connsiteX11" fmla="*/ 18177 w 948890"/>
                  <a:gd name="connsiteY11" fmla="*/ 3730320 h 5710811"/>
                  <a:gd name="connsiteX12" fmla="*/ 139037 w 948890"/>
                  <a:gd name="connsiteY12" fmla="*/ 2234213 h 5710811"/>
                  <a:gd name="connsiteX13" fmla="*/ 389273 w 948890"/>
                  <a:gd name="connsiteY13" fmla="*/ 245963 h 5710811"/>
                  <a:gd name="connsiteX0" fmla="*/ 389273 w 948890"/>
                  <a:gd name="connsiteY0" fmla="*/ 245963 h 5710811"/>
                  <a:gd name="connsiteX1" fmla="*/ 438027 w 948890"/>
                  <a:gd name="connsiteY1" fmla="*/ 0 h 5710811"/>
                  <a:gd name="connsiteX2" fmla="*/ 705390 w 948890"/>
                  <a:gd name="connsiteY2" fmla="*/ 103450 h 5710811"/>
                  <a:gd name="connsiteX3" fmla="*/ 934962 w 948890"/>
                  <a:gd name="connsiteY3" fmla="*/ 109524 h 5710811"/>
                  <a:gd name="connsiteX4" fmla="*/ 905292 w 948890"/>
                  <a:gd name="connsiteY4" fmla="*/ 607770 h 5710811"/>
                  <a:gd name="connsiteX5" fmla="*/ 848798 w 948890"/>
                  <a:gd name="connsiteY5" fmla="*/ 3148797 h 5710811"/>
                  <a:gd name="connsiteX6" fmla="*/ 784416 w 948890"/>
                  <a:gd name="connsiteY6" fmla="*/ 4613420 h 5710811"/>
                  <a:gd name="connsiteX7" fmla="*/ 794226 w 948890"/>
                  <a:gd name="connsiteY7" fmla="*/ 5547709 h 5710811"/>
                  <a:gd name="connsiteX8" fmla="*/ 677505 w 948890"/>
                  <a:gd name="connsiteY8" fmla="*/ 5698316 h 5710811"/>
                  <a:gd name="connsiteX9" fmla="*/ 149061 w 948890"/>
                  <a:gd name="connsiteY9" fmla="*/ 5710811 h 5710811"/>
                  <a:gd name="connsiteX10" fmla="*/ 5951 w 948890"/>
                  <a:gd name="connsiteY10" fmla="*/ 5567701 h 5710811"/>
                  <a:gd name="connsiteX11" fmla="*/ 18177 w 948890"/>
                  <a:gd name="connsiteY11" fmla="*/ 3730320 h 5710811"/>
                  <a:gd name="connsiteX12" fmla="*/ 139037 w 948890"/>
                  <a:gd name="connsiteY12" fmla="*/ 2234213 h 5710811"/>
                  <a:gd name="connsiteX13" fmla="*/ 389273 w 948890"/>
                  <a:gd name="connsiteY13" fmla="*/ 245963 h 5710811"/>
                  <a:gd name="connsiteX0" fmla="*/ 389273 w 948890"/>
                  <a:gd name="connsiteY0" fmla="*/ 193593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389273 w 948890"/>
                  <a:gd name="connsiteY13" fmla="*/ 193593 h 5658441"/>
                  <a:gd name="connsiteX0" fmla="*/ 389273 w 948890"/>
                  <a:gd name="connsiteY0" fmla="*/ 193593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389273 w 948890"/>
                  <a:gd name="connsiteY13" fmla="*/ 193593 h 5658441"/>
                  <a:gd name="connsiteX0" fmla="*/ 389273 w 948890"/>
                  <a:gd name="connsiteY0" fmla="*/ 193593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389273 w 948890"/>
                  <a:gd name="connsiteY13" fmla="*/ 193593 h 5658441"/>
                  <a:gd name="connsiteX0" fmla="*/ 389273 w 948890"/>
                  <a:gd name="connsiteY0" fmla="*/ 193593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389273 w 948890"/>
                  <a:gd name="connsiteY13" fmla="*/ 193593 h 5658441"/>
                  <a:gd name="connsiteX0" fmla="*/ 409688 w 948890"/>
                  <a:gd name="connsiteY0" fmla="*/ 225085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409688 w 948890"/>
                  <a:gd name="connsiteY13" fmla="*/ 225085 h 5658441"/>
                  <a:gd name="connsiteX0" fmla="*/ 409688 w 948890"/>
                  <a:gd name="connsiteY0" fmla="*/ 225085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409688 w 948890"/>
                  <a:gd name="connsiteY13" fmla="*/ 225085 h 5658441"/>
                  <a:gd name="connsiteX0" fmla="*/ 409688 w 948890"/>
                  <a:gd name="connsiteY0" fmla="*/ 225085 h 5658441"/>
                  <a:gd name="connsiteX1" fmla="*/ 441499 w 948890"/>
                  <a:gd name="connsiteY1" fmla="*/ 0 h 5658441"/>
                  <a:gd name="connsiteX2" fmla="*/ 705390 w 948890"/>
                  <a:gd name="connsiteY2" fmla="*/ 51080 h 5658441"/>
                  <a:gd name="connsiteX3" fmla="*/ 934962 w 948890"/>
                  <a:gd name="connsiteY3" fmla="*/ 57154 h 5658441"/>
                  <a:gd name="connsiteX4" fmla="*/ 905292 w 948890"/>
                  <a:gd name="connsiteY4" fmla="*/ 555400 h 5658441"/>
                  <a:gd name="connsiteX5" fmla="*/ 848798 w 948890"/>
                  <a:gd name="connsiteY5" fmla="*/ 3096427 h 5658441"/>
                  <a:gd name="connsiteX6" fmla="*/ 784416 w 948890"/>
                  <a:gd name="connsiteY6" fmla="*/ 4561050 h 5658441"/>
                  <a:gd name="connsiteX7" fmla="*/ 794226 w 948890"/>
                  <a:gd name="connsiteY7" fmla="*/ 5495339 h 5658441"/>
                  <a:gd name="connsiteX8" fmla="*/ 677505 w 948890"/>
                  <a:gd name="connsiteY8" fmla="*/ 5645946 h 5658441"/>
                  <a:gd name="connsiteX9" fmla="*/ 149061 w 948890"/>
                  <a:gd name="connsiteY9" fmla="*/ 5658441 h 5658441"/>
                  <a:gd name="connsiteX10" fmla="*/ 5951 w 948890"/>
                  <a:gd name="connsiteY10" fmla="*/ 5515331 h 5658441"/>
                  <a:gd name="connsiteX11" fmla="*/ 18177 w 948890"/>
                  <a:gd name="connsiteY11" fmla="*/ 3677950 h 5658441"/>
                  <a:gd name="connsiteX12" fmla="*/ 139037 w 948890"/>
                  <a:gd name="connsiteY12" fmla="*/ 2181843 h 5658441"/>
                  <a:gd name="connsiteX13" fmla="*/ 409688 w 948890"/>
                  <a:gd name="connsiteY13" fmla="*/ 225085 h 5658441"/>
                  <a:gd name="connsiteX0" fmla="*/ 409688 w 1020453"/>
                  <a:gd name="connsiteY0" fmla="*/ 225085 h 5658441"/>
                  <a:gd name="connsiteX1" fmla="*/ 441499 w 1020453"/>
                  <a:gd name="connsiteY1" fmla="*/ 0 h 5658441"/>
                  <a:gd name="connsiteX2" fmla="*/ 705390 w 1020453"/>
                  <a:gd name="connsiteY2" fmla="*/ 51080 h 5658441"/>
                  <a:gd name="connsiteX3" fmla="*/ 1010641 w 1020453"/>
                  <a:gd name="connsiteY3" fmla="*/ 74985 h 5658441"/>
                  <a:gd name="connsiteX4" fmla="*/ 905292 w 1020453"/>
                  <a:gd name="connsiteY4" fmla="*/ 555400 h 5658441"/>
                  <a:gd name="connsiteX5" fmla="*/ 848798 w 1020453"/>
                  <a:gd name="connsiteY5" fmla="*/ 3096427 h 5658441"/>
                  <a:gd name="connsiteX6" fmla="*/ 784416 w 1020453"/>
                  <a:gd name="connsiteY6" fmla="*/ 4561050 h 5658441"/>
                  <a:gd name="connsiteX7" fmla="*/ 794226 w 1020453"/>
                  <a:gd name="connsiteY7" fmla="*/ 5495339 h 5658441"/>
                  <a:gd name="connsiteX8" fmla="*/ 677505 w 1020453"/>
                  <a:gd name="connsiteY8" fmla="*/ 5645946 h 5658441"/>
                  <a:gd name="connsiteX9" fmla="*/ 149061 w 1020453"/>
                  <a:gd name="connsiteY9" fmla="*/ 5658441 h 5658441"/>
                  <a:gd name="connsiteX10" fmla="*/ 5951 w 1020453"/>
                  <a:gd name="connsiteY10" fmla="*/ 5515331 h 5658441"/>
                  <a:gd name="connsiteX11" fmla="*/ 18177 w 1020453"/>
                  <a:gd name="connsiteY11" fmla="*/ 3677950 h 5658441"/>
                  <a:gd name="connsiteX12" fmla="*/ 139037 w 1020453"/>
                  <a:gd name="connsiteY12" fmla="*/ 2181843 h 5658441"/>
                  <a:gd name="connsiteX13" fmla="*/ 409688 w 1020453"/>
                  <a:gd name="connsiteY13" fmla="*/ 225085 h 5658441"/>
                  <a:gd name="connsiteX0" fmla="*/ 409688 w 1018974"/>
                  <a:gd name="connsiteY0" fmla="*/ 225085 h 5658441"/>
                  <a:gd name="connsiteX1" fmla="*/ 441499 w 1018974"/>
                  <a:gd name="connsiteY1" fmla="*/ 0 h 5658441"/>
                  <a:gd name="connsiteX2" fmla="*/ 705390 w 1018974"/>
                  <a:gd name="connsiteY2" fmla="*/ 51080 h 5658441"/>
                  <a:gd name="connsiteX3" fmla="*/ 1010641 w 1018974"/>
                  <a:gd name="connsiteY3" fmla="*/ 74985 h 5658441"/>
                  <a:gd name="connsiteX4" fmla="*/ 905292 w 1018974"/>
                  <a:gd name="connsiteY4" fmla="*/ 555400 h 5658441"/>
                  <a:gd name="connsiteX5" fmla="*/ 848798 w 1018974"/>
                  <a:gd name="connsiteY5" fmla="*/ 3096427 h 5658441"/>
                  <a:gd name="connsiteX6" fmla="*/ 784416 w 1018974"/>
                  <a:gd name="connsiteY6" fmla="*/ 4561050 h 5658441"/>
                  <a:gd name="connsiteX7" fmla="*/ 794226 w 1018974"/>
                  <a:gd name="connsiteY7" fmla="*/ 5495339 h 5658441"/>
                  <a:gd name="connsiteX8" fmla="*/ 677505 w 1018974"/>
                  <a:gd name="connsiteY8" fmla="*/ 5645946 h 5658441"/>
                  <a:gd name="connsiteX9" fmla="*/ 149061 w 1018974"/>
                  <a:gd name="connsiteY9" fmla="*/ 5658441 h 5658441"/>
                  <a:gd name="connsiteX10" fmla="*/ 5951 w 1018974"/>
                  <a:gd name="connsiteY10" fmla="*/ 5515331 h 5658441"/>
                  <a:gd name="connsiteX11" fmla="*/ 18177 w 1018974"/>
                  <a:gd name="connsiteY11" fmla="*/ 3677950 h 5658441"/>
                  <a:gd name="connsiteX12" fmla="*/ 139037 w 1018974"/>
                  <a:gd name="connsiteY12" fmla="*/ 2181843 h 5658441"/>
                  <a:gd name="connsiteX13" fmla="*/ 409688 w 1018974"/>
                  <a:gd name="connsiteY13" fmla="*/ 225085 h 5658441"/>
                  <a:gd name="connsiteX0" fmla="*/ 409688 w 1026032"/>
                  <a:gd name="connsiteY0" fmla="*/ 225085 h 5658441"/>
                  <a:gd name="connsiteX1" fmla="*/ 441499 w 1026032"/>
                  <a:gd name="connsiteY1" fmla="*/ 0 h 5658441"/>
                  <a:gd name="connsiteX2" fmla="*/ 705390 w 1026032"/>
                  <a:gd name="connsiteY2" fmla="*/ 51080 h 5658441"/>
                  <a:gd name="connsiteX3" fmla="*/ 1018013 w 1026032"/>
                  <a:gd name="connsiteY3" fmla="*/ 139473 h 5658441"/>
                  <a:gd name="connsiteX4" fmla="*/ 905292 w 1026032"/>
                  <a:gd name="connsiteY4" fmla="*/ 555400 h 5658441"/>
                  <a:gd name="connsiteX5" fmla="*/ 848798 w 1026032"/>
                  <a:gd name="connsiteY5" fmla="*/ 3096427 h 5658441"/>
                  <a:gd name="connsiteX6" fmla="*/ 784416 w 1026032"/>
                  <a:gd name="connsiteY6" fmla="*/ 4561050 h 5658441"/>
                  <a:gd name="connsiteX7" fmla="*/ 794226 w 1026032"/>
                  <a:gd name="connsiteY7" fmla="*/ 5495339 h 5658441"/>
                  <a:gd name="connsiteX8" fmla="*/ 677505 w 1026032"/>
                  <a:gd name="connsiteY8" fmla="*/ 5645946 h 5658441"/>
                  <a:gd name="connsiteX9" fmla="*/ 149061 w 1026032"/>
                  <a:gd name="connsiteY9" fmla="*/ 5658441 h 5658441"/>
                  <a:gd name="connsiteX10" fmla="*/ 5951 w 1026032"/>
                  <a:gd name="connsiteY10" fmla="*/ 5515331 h 5658441"/>
                  <a:gd name="connsiteX11" fmla="*/ 18177 w 1026032"/>
                  <a:gd name="connsiteY11" fmla="*/ 3677950 h 5658441"/>
                  <a:gd name="connsiteX12" fmla="*/ 139037 w 1026032"/>
                  <a:gd name="connsiteY12" fmla="*/ 2181843 h 5658441"/>
                  <a:gd name="connsiteX13" fmla="*/ 409688 w 1026032"/>
                  <a:gd name="connsiteY13" fmla="*/ 225085 h 5658441"/>
                  <a:gd name="connsiteX0" fmla="*/ 409688 w 1026032"/>
                  <a:gd name="connsiteY0" fmla="*/ 225085 h 5658441"/>
                  <a:gd name="connsiteX1" fmla="*/ 441499 w 1026032"/>
                  <a:gd name="connsiteY1" fmla="*/ 0 h 5658441"/>
                  <a:gd name="connsiteX2" fmla="*/ 705390 w 1026032"/>
                  <a:gd name="connsiteY2" fmla="*/ 51080 h 5658441"/>
                  <a:gd name="connsiteX3" fmla="*/ 1018013 w 1026032"/>
                  <a:gd name="connsiteY3" fmla="*/ 139473 h 5658441"/>
                  <a:gd name="connsiteX4" fmla="*/ 905292 w 1026032"/>
                  <a:gd name="connsiteY4" fmla="*/ 555400 h 5658441"/>
                  <a:gd name="connsiteX5" fmla="*/ 848798 w 1026032"/>
                  <a:gd name="connsiteY5" fmla="*/ 3096427 h 5658441"/>
                  <a:gd name="connsiteX6" fmla="*/ 784416 w 1026032"/>
                  <a:gd name="connsiteY6" fmla="*/ 4561050 h 5658441"/>
                  <a:gd name="connsiteX7" fmla="*/ 794226 w 1026032"/>
                  <a:gd name="connsiteY7" fmla="*/ 5495339 h 5658441"/>
                  <a:gd name="connsiteX8" fmla="*/ 677505 w 1026032"/>
                  <a:gd name="connsiteY8" fmla="*/ 5645946 h 5658441"/>
                  <a:gd name="connsiteX9" fmla="*/ 149061 w 1026032"/>
                  <a:gd name="connsiteY9" fmla="*/ 5658441 h 5658441"/>
                  <a:gd name="connsiteX10" fmla="*/ 5951 w 1026032"/>
                  <a:gd name="connsiteY10" fmla="*/ 5515331 h 5658441"/>
                  <a:gd name="connsiteX11" fmla="*/ 18177 w 1026032"/>
                  <a:gd name="connsiteY11" fmla="*/ 3677950 h 5658441"/>
                  <a:gd name="connsiteX12" fmla="*/ 139037 w 1026032"/>
                  <a:gd name="connsiteY12" fmla="*/ 2181843 h 5658441"/>
                  <a:gd name="connsiteX13" fmla="*/ 409688 w 1026032"/>
                  <a:gd name="connsiteY13" fmla="*/ 225085 h 5658441"/>
                  <a:gd name="connsiteX0" fmla="*/ 409688 w 1018013"/>
                  <a:gd name="connsiteY0" fmla="*/ 225085 h 5658441"/>
                  <a:gd name="connsiteX1" fmla="*/ 441499 w 1018013"/>
                  <a:gd name="connsiteY1" fmla="*/ 0 h 5658441"/>
                  <a:gd name="connsiteX2" fmla="*/ 705390 w 1018013"/>
                  <a:gd name="connsiteY2" fmla="*/ 51080 h 5658441"/>
                  <a:gd name="connsiteX3" fmla="*/ 1018013 w 1018013"/>
                  <a:gd name="connsiteY3" fmla="*/ 139473 h 5658441"/>
                  <a:gd name="connsiteX4" fmla="*/ 905292 w 1018013"/>
                  <a:gd name="connsiteY4" fmla="*/ 555400 h 5658441"/>
                  <a:gd name="connsiteX5" fmla="*/ 848798 w 1018013"/>
                  <a:gd name="connsiteY5" fmla="*/ 3096427 h 5658441"/>
                  <a:gd name="connsiteX6" fmla="*/ 784416 w 1018013"/>
                  <a:gd name="connsiteY6" fmla="*/ 4561050 h 5658441"/>
                  <a:gd name="connsiteX7" fmla="*/ 794226 w 1018013"/>
                  <a:gd name="connsiteY7" fmla="*/ 5495339 h 5658441"/>
                  <a:gd name="connsiteX8" fmla="*/ 677505 w 1018013"/>
                  <a:gd name="connsiteY8" fmla="*/ 5645946 h 5658441"/>
                  <a:gd name="connsiteX9" fmla="*/ 149061 w 1018013"/>
                  <a:gd name="connsiteY9" fmla="*/ 5658441 h 5658441"/>
                  <a:gd name="connsiteX10" fmla="*/ 5951 w 1018013"/>
                  <a:gd name="connsiteY10" fmla="*/ 5515331 h 5658441"/>
                  <a:gd name="connsiteX11" fmla="*/ 18177 w 1018013"/>
                  <a:gd name="connsiteY11" fmla="*/ 3677950 h 5658441"/>
                  <a:gd name="connsiteX12" fmla="*/ 139037 w 1018013"/>
                  <a:gd name="connsiteY12" fmla="*/ 2181843 h 5658441"/>
                  <a:gd name="connsiteX13" fmla="*/ 409688 w 1018013"/>
                  <a:gd name="connsiteY13" fmla="*/ 225085 h 5658441"/>
                  <a:gd name="connsiteX0" fmla="*/ 409688 w 1018013"/>
                  <a:gd name="connsiteY0" fmla="*/ 225085 h 5658441"/>
                  <a:gd name="connsiteX1" fmla="*/ 441499 w 1018013"/>
                  <a:gd name="connsiteY1" fmla="*/ 0 h 5658441"/>
                  <a:gd name="connsiteX2" fmla="*/ 705390 w 1018013"/>
                  <a:gd name="connsiteY2" fmla="*/ 51080 h 5658441"/>
                  <a:gd name="connsiteX3" fmla="*/ 1018013 w 1018013"/>
                  <a:gd name="connsiteY3" fmla="*/ 139473 h 5658441"/>
                  <a:gd name="connsiteX4" fmla="*/ 905292 w 1018013"/>
                  <a:gd name="connsiteY4" fmla="*/ 555400 h 5658441"/>
                  <a:gd name="connsiteX5" fmla="*/ 848798 w 1018013"/>
                  <a:gd name="connsiteY5" fmla="*/ 3096427 h 5658441"/>
                  <a:gd name="connsiteX6" fmla="*/ 784416 w 1018013"/>
                  <a:gd name="connsiteY6" fmla="*/ 4561050 h 5658441"/>
                  <a:gd name="connsiteX7" fmla="*/ 794226 w 1018013"/>
                  <a:gd name="connsiteY7" fmla="*/ 5495339 h 5658441"/>
                  <a:gd name="connsiteX8" fmla="*/ 677505 w 1018013"/>
                  <a:gd name="connsiteY8" fmla="*/ 5645946 h 5658441"/>
                  <a:gd name="connsiteX9" fmla="*/ 149061 w 1018013"/>
                  <a:gd name="connsiteY9" fmla="*/ 5658441 h 5658441"/>
                  <a:gd name="connsiteX10" fmla="*/ 5951 w 1018013"/>
                  <a:gd name="connsiteY10" fmla="*/ 5515331 h 5658441"/>
                  <a:gd name="connsiteX11" fmla="*/ 18177 w 1018013"/>
                  <a:gd name="connsiteY11" fmla="*/ 3677950 h 5658441"/>
                  <a:gd name="connsiteX12" fmla="*/ 139037 w 1018013"/>
                  <a:gd name="connsiteY12" fmla="*/ 2181843 h 5658441"/>
                  <a:gd name="connsiteX13" fmla="*/ 409688 w 1018013"/>
                  <a:gd name="connsiteY13" fmla="*/ 225085 h 5658441"/>
                  <a:gd name="connsiteX0" fmla="*/ 409688 w 1111638"/>
                  <a:gd name="connsiteY0" fmla="*/ 225085 h 5658441"/>
                  <a:gd name="connsiteX1" fmla="*/ 441499 w 1111638"/>
                  <a:gd name="connsiteY1" fmla="*/ 0 h 5658441"/>
                  <a:gd name="connsiteX2" fmla="*/ 705390 w 1111638"/>
                  <a:gd name="connsiteY2" fmla="*/ 51080 h 5658441"/>
                  <a:gd name="connsiteX3" fmla="*/ 1111638 w 1111638"/>
                  <a:gd name="connsiteY3" fmla="*/ 158732 h 5658441"/>
                  <a:gd name="connsiteX4" fmla="*/ 905292 w 1111638"/>
                  <a:gd name="connsiteY4" fmla="*/ 555400 h 5658441"/>
                  <a:gd name="connsiteX5" fmla="*/ 848798 w 1111638"/>
                  <a:gd name="connsiteY5" fmla="*/ 3096427 h 5658441"/>
                  <a:gd name="connsiteX6" fmla="*/ 784416 w 1111638"/>
                  <a:gd name="connsiteY6" fmla="*/ 4561050 h 5658441"/>
                  <a:gd name="connsiteX7" fmla="*/ 794226 w 1111638"/>
                  <a:gd name="connsiteY7" fmla="*/ 5495339 h 5658441"/>
                  <a:gd name="connsiteX8" fmla="*/ 677505 w 1111638"/>
                  <a:gd name="connsiteY8" fmla="*/ 5645946 h 5658441"/>
                  <a:gd name="connsiteX9" fmla="*/ 149061 w 1111638"/>
                  <a:gd name="connsiteY9" fmla="*/ 5658441 h 5658441"/>
                  <a:gd name="connsiteX10" fmla="*/ 5951 w 1111638"/>
                  <a:gd name="connsiteY10" fmla="*/ 5515331 h 5658441"/>
                  <a:gd name="connsiteX11" fmla="*/ 18177 w 1111638"/>
                  <a:gd name="connsiteY11" fmla="*/ 3677950 h 5658441"/>
                  <a:gd name="connsiteX12" fmla="*/ 139037 w 1111638"/>
                  <a:gd name="connsiteY12" fmla="*/ 2181843 h 5658441"/>
                  <a:gd name="connsiteX13" fmla="*/ 409688 w 1111638"/>
                  <a:gd name="connsiteY13" fmla="*/ 225085 h 5658441"/>
                  <a:gd name="connsiteX0" fmla="*/ 409688 w 1111638"/>
                  <a:gd name="connsiteY0" fmla="*/ 225085 h 5658441"/>
                  <a:gd name="connsiteX1" fmla="*/ 441499 w 1111638"/>
                  <a:gd name="connsiteY1" fmla="*/ 0 h 5658441"/>
                  <a:gd name="connsiteX2" fmla="*/ 705390 w 1111638"/>
                  <a:gd name="connsiteY2" fmla="*/ 51080 h 5658441"/>
                  <a:gd name="connsiteX3" fmla="*/ 1111638 w 1111638"/>
                  <a:gd name="connsiteY3" fmla="*/ 158732 h 5658441"/>
                  <a:gd name="connsiteX4" fmla="*/ 905292 w 1111638"/>
                  <a:gd name="connsiteY4" fmla="*/ 555400 h 5658441"/>
                  <a:gd name="connsiteX5" fmla="*/ 848798 w 1111638"/>
                  <a:gd name="connsiteY5" fmla="*/ 3096427 h 5658441"/>
                  <a:gd name="connsiteX6" fmla="*/ 784416 w 1111638"/>
                  <a:gd name="connsiteY6" fmla="*/ 4561050 h 5658441"/>
                  <a:gd name="connsiteX7" fmla="*/ 794226 w 1111638"/>
                  <a:gd name="connsiteY7" fmla="*/ 5495339 h 5658441"/>
                  <a:gd name="connsiteX8" fmla="*/ 677505 w 1111638"/>
                  <a:gd name="connsiteY8" fmla="*/ 5645946 h 5658441"/>
                  <a:gd name="connsiteX9" fmla="*/ 149061 w 1111638"/>
                  <a:gd name="connsiteY9" fmla="*/ 5658441 h 5658441"/>
                  <a:gd name="connsiteX10" fmla="*/ 5951 w 1111638"/>
                  <a:gd name="connsiteY10" fmla="*/ 5515331 h 5658441"/>
                  <a:gd name="connsiteX11" fmla="*/ 18177 w 1111638"/>
                  <a:gd name="connsiteY11" fmla="*/ 3677950 h 5658441"/>
                  <a:gd name="connsiteX12" fmla="*/ 139037 w 1111638"/>
                  <a:gd name="connsiteY12" fmla="*/ 2181843 h 5658441"/>
                  <a:gd name="connsiteX13" fmla="*/ 409688 w 1111638"/>
                  <a:gd name="connsiteY13" fmla="*/ 225085 h 5658441"/>
                  <a:gd name="connsiteX0" fmla="*/ 409688 w 1077677"/>
                  <a:gd name="connsiteY0" fmla="*/ 225085 h 5658441"/>
                  <a:gd name="connsiteX1" fmla="*/ 441499 w 1077677"/>
                  <a:gd name="connsiteY1" fmla="*/ 0 h 5658441"/>
                  <a:gd name="connsiteX2" fmla="*/ 705390 w 1077677"/>
                  <a:gd name="connsiteY2" fmla="*/ 51080 h 5658441"/>
                  <a:gd name="connsiteX3" fmla="*/ 1077677 w 1077677"/>
                  <a:gd name="connsiteY3" fmla="*/ 149083 h 5658441"/>
                  <a:gd name="connsiteX4" fmla="*/ 905292 w 1077677"/>
                  <a:gd name="connsiteY4" fmla="*/ 555400 h 5658441"/>
                  <a:gd name="connsiteX5" fmla="*/ 848798 w 1077677"/>
                  <a:gd name="connsiteY5" fmla="*/ 3096427 h 5658441"/>
                  <a:gd name="connsiteX6" fmla="*/ 784416 w 1077677"/>
                  <a:gd name="connsiteY6" fmla="*/ 4561050 h 5658441"/>
                  <a:gd name="connsiteX7" fmla="*/ 794226 w 1077677"/>
                  <a:gd name="connsiteY7" fmla="*/ 5495339 h 5658441"/>
                  <a:gd name="connsiteX8" fmla="*/ 677505 w 1077677"/>
                  <a:gd name="connsiteY8" fmla="*/ 5645946 h 5658441"/>
                  <a:gd name="connsiteX9" fmla="*/ 149061 w 1077677"/>
                  <a:gd name="connsiteY9" fmla="*/ 5658441 h 5658441"/>
                  <a:gd name="connsiteX10" fmla="*/ 5951 w 1077677"/>
                  <a:gd name="connsiteY10" fmla="*/ 5515331 h 5658441"/>
                  <a:gd name="connsiteX11" fmla="*/ 18177 w 1077677"/>
                  <a:gd name="connsiteY11" fmla="*/ 3677950 h 5658441"/>
                  <a:gd name="connsiteX12" fmla="*/ 139037 w 1077677"/>
                  <a:gd name="connsiteY12" fmla="*/ 2181843 h 5658441"/>
                  <a:gd name="connsiteX13" fmla="*/ 409688 w 1077677"/>
                  <a:gd name="connsiteY13" fmla="*/ 225085 h 5658441"/>
                  <a:gd name="connsiteX0" fmla="*/ 409688 w 1077677"/>
                  <a:gd name="connsiteY0" fmla="*/ 225085 h 5658441"/>
                  <a:gd name="connsiteX1" fmla="*/ 441499 w 1077677"/>
                  <a:gd name="connsiteY1" fmla="*/ 0 h 5658441"/>
                  <a:gd name="connsiteX2" fmla="*/ 705390 w 1077677"/>
                  <a:gd name="connsiteY2" fmla="*/ 51080 h 5658441"/>
                  <a:gd name="connsiteX3" fmla="*/ 1077677 w 1077677"/>
                  <a:gd name="connsiteY3" fmla="*/ 149083 h 5658441"/>
                  <a:gd name="connsiteX4" fmla="*/ 905292 w 1077677"/>
                  <a:gd name="connsiteY4" fmla="*/ 555400 h 5658441"/>
                  <a:gd name="connsiteX5" fmla="*/ 848798 w 1077677"/>
                  <a:gd name="connsiteY5" fmla="*/ 3096427 h 5658441"/>
                  <a:gd name="connsiteX6" fmla="*/ 784416 w 1077677"/>
                  <a:gd name="connsiteY6" fmla="*/ 4561050 h 5658441"/>
                  <a:gd name="connsiteX7" fmla="*/ 794226 w 1077677"/>
                  <a:gd name="connsiteY7" fmla="*/ 5495339 h 5658441"/>
                  <a:gd name="connsiteX8" fmla="*/ 677505 w 1077677"/>
                  <a:gd name="connsiteY8" fmla="*/ 5645946 h 5658441"/>
                  <a:gd name="connsiteX9" fmla="*/ 149061 w 1077677"/>
                  <a:gd name="connsiteY9" fmla="*/ 5658441 h 5658441"/>
                  <a:gd name="connsiteX10" fmla="*/ 5951 w 1077677"/>
                  <a:gd name="connsiteY10" fmla="*/ 5515331 h 5658441"/>
                  <a:gd name="connsiteX11" fmla="*/ 18177 w 1077677"/>
                  <a:gd name="connsiteY11" fmla="*/ 3677950 h 5658441"/>
                  <a:gd name="connsiteX12" fmla="*/ 139037 w 1077677"/>
                  <a:gd name="connsiteY12" fmla="*/ 2181843 h 5658441"/>
                  <a:gd name="connsiteX13" fmla="*/ 409688 w 1077677"/>
                  <a:gd name="connsiteY13" fmla="*/ 225085 h 5658441"/>
                  <a:gd name="connsiteX0" fmla="*/ 409688 w 1077677"/>
                  <a:gd name="connsiteY0" fmla="*/ 225085 h 5658441"/>
                  <a:gd name="connsiteX1" fmla="*/ 441499 w 1077677"/>
                  <a:gd name="connsiteY1" fmla="*/ 0 h 5658441"/>
                  <a:gd name="connsiteX2" fmla="*/ 702495 w 1077677"/>
                  <a:gd name="connsiteY2" fmla="*/ 61269 h 5658441"/>
                  <a:gd name="connsiteX3" fmla="*/ 1077677 w 1077677"/>
                  <a:gd name="connsiteY3" fmla="*/ 149083 h 5658441"/>
                  <a:gd name="connsiteX4" fmla="*/ 905292 w 1077677"/>
                  <a:gd name="connsiteY4" fmla="*/ 555400 h 5658441"/>
                  <a:gd name="connsiteX5" fmla="*/ 848798 w 1077677"/>
                  <a:gd name="connsiteY5" fmla="*/ 3096427 h 5658441"/>
                  <a:gd name="connsiteX6" fmla="*/ 784416 w 1077677"/>
                  <a:gd name="connsiteY6" fmla="*/ 4561050 h 5658441"/>
                  <a:gd name="connsiteX7" fmla="*/ 794226 w 1077677"/>
                  <a:gd name="connsiteY7" fmla="*/ 5495339 h 5658441"/>
                  <a:gd name="connsiteX8" fmla="*/ 677505 w 1077677"/>
                  <a:gd name="connsiteY8" fmla="*/ 5645946 h 5658441"/>
                  <a:gd name="connsiteX9" fmla="*/ 149061 w 1077677"/>
                  <a:gd name="connsiteY9" fmla="*/ 5658441 h 5658441"/>
                  <a:gd name="connsiteX10" fmla="*/ 5951 w 1077677"/>
                  <a:gd name="connsiteY10" fmla="*/ 5515331 h 5658441"/>
                  <a:gd name="connsiteX11" fmla="*/ 18177 w 1077677"/>
                  <a:gd name="connsiteY11" fmla="*/ 3677950 h 5658441"/>
                  <a:gd name="connsiteX12" fmla="*/ 139037 w 1077677"/>
                  <a:gd name="connsiteY12" fmla="*/ 2181843 h 5658441"/>
                  <a:gd name="connsiteX13" fmla="*/ 409688 w 1077677"/>
                  <a:gd name="connsiteY13" fmla="*/ 225085 h 5658441"/>
                  <a:gd name="connsiteX0" fmla="*/ 409688 w 1077677"/>
                  <a:gd name="connsiteY0" fmla="*/ 225085 h 5658441"/>
                  <a:gd name="connsiteX1" fmla="*/ 441499 w 1077677"/>
                  <a:gd name="connsiteY1" fmla="*/ 0 h 5658441"/>
                  <a:gd name="connsiteX2" fmla="*/ 702495 w 1077677"/>
                  <a:gd name="connsiteY2" fmla="*/ 61269 h 5658441"/>
                  <a:gd name="connsiteX3" fmla="*/ 1077677 w 1077677"/>
                  <a:gd name="connsiteY3" fmla="*/ 149083 h 5658441"/>
                  <a:gd name="connsiteX4" fmla="*/ 905292 w 1077677"/>
                  <a:gd name="connsiteY4" fmla="*/ 555400 h 5658441"/>
                  <a:gd name="connsiteX5" fmla="*/ 848798 w 1077677"/>
                  <a:gd name="connsiteY5" fmla="*/ 3096427 h 5658441"/>
                  <a:gd name="connsiteX6" fmla="*/ 784416 w 1077677"/>
                  <a:gd name="connsiteY6" fmla="*/ 4561050 h 5658441"/>
                  <a:gd name="connsiteX7" fmla="*/ 794226 w 1077677"/>
                  <a:gd name="connsiteY7" fmla="*/ 5495339 h 5658441"/>
                  <a:gd name="connsiteX8" fmla="*/ 677505 w 1077677"/>
                  <a:gd name="connsiteY8" fmla="*/ 5645946 h 5658441"/>
                  <a:gd name="connsiteX9" fmla="*/ 149061 w 1077677"/>
                  <a:gd name="connsiteY9" fmla="*/ 5658441 h 5658441"/>
                  <a:gd name="connsiteX10" fmla="*/ 5951 w 1077677"/>
                  <a:gd name="connsiteY10" fmla="*/ 5515331 h 5658441"/>
                  <a:gd name="connsiteX11" fmla="*/ 18177 w 1077677"/>
                  <a:gd name="connsiteY11" fmla="*/ 3677950 h 5658441"/>
                  <a:gd name="connsiteX12" fmla="*/ 139037 w 1077677"/>
                  <a:gd name="connsiteY12" fmla="*/ 2181843 h 5658441"/>
                  <a:gd name="connsiteX13" fmla="*/ 409688 w 1077677"/>
                  <a:gd name="connsiteY13" fmla="*/ 225085 h 5658441"/>
                  <a:gd name="connsiteX0" fmla="*/ 409688 w 1031096"/>
                  <a:gd name="connsiteY0" fmla="*/ 225085 h 5658441"/>
                  <a:gd name="connsiteX1" fmla="*/ 441499 w 1031096"/>
                  <a:gd name="connsiteY1" fmla="*/ 0 h 5658441"/>
                  <a:gd name="connsiteX2" fmla="*/ 702495 w 1031096"/>
                  <a:gd name="connsiteY2" fmla="*/ 61269 h 5658441"/>
                  <a:gd name="connsiteX3" fmla="*/ 1031096 w 1031096"/>
                  <a:gd name="connsiteY3" fmla="*/ 132179 h 5658441"/>
                  <a:gd name="connsiteX4" fmla="*/ 905292 w 1031096"/>
                  <a:gd name="connsiteY4" fmla="*/ 555400 h 5658441"/>
                  <a:gd name="connsiteX5" fmla="*/ 848798 w 1031096"/>
                  <a:gd name="connsiteY5" fmla="*/ 3096427 h 5658441"/>
                  <a:gd name="connsiteX6" fmla="*/ 784416 w 1031096"/>
                  <a:gd name="connsiteY6" fmla="*/ 4561050 h 5658441"/>
                  <a:gd name="connsiteX7" fmla="*/ 794226 w 1031096"/>
                  <a:gd name="connsiteY7" fmla="*/ 5495339 h 5658441"/>
                  <a:gd name="connsiteX8" fmla="*/ 677505 w 1031096"/>
                  <a:gd name="connsiteY8" fmla="*/ 5645946 h 5658441"/>
                  <a:gd name="connsiteX9" fmla="*/ 149061 w 1031096"/>
                  <a:gd name="connsiteY9" fmla="*/ 5658441 h 5658441"/>
                  <a:gd name="connsiteX10" fmla="*/ 5951 w 1031096"/>
                  <a:gd name="connsiteY10" fmla="*/ 5515331 h 5658441"/>
                  <a:gd name="connsiteX11" fmla="*/ 18177 w 1031096"/>
                  <a:gd name="connsiteY11" fmla="*/ 3677950 h 5658441"/>
                  <a:gd name="connsiteX12" fmla="*/ 139037 w 1031096"/>
                  <a:gd name="connsiteY12" fmla="*/ 2181843 h 5658441"/>
                  <a:gd name="connsiteX13" fmla="*/ 409688 w 1031096"/>
                  <a:gd name="connsiteY13" fmla="*/ 225085 h 5658441"/>
                  <a:gd name="connsiteX0" fmla="*/ 409688 w 1031096"/>
                  <a:gd name="connsiteY0" fmla="*/ 225085 h 5658441"/>
                  <a:gd name="connsiteX1" fmla="*/ 441499 w 1031096"/>
                  <a:gd name="connsiteY1" fmla="*/ 0 h 5658441"/>
                  <a:gd name="connsiteX2" fmla="*/ 702495 w 1031096"/>
                  <a:gd name="connsiteY2" fmla="*/ 61269 h 5658441"/>
                  <a:gd name="connsiteX3" fmla="*/ 1031096 w 1031096"/>
                  <a:gd name="connsiteY3" fmla="*/ 132179 h 5658441"/>
                  <a:gd name="connsiteX4" fmla="*/ 905292 w 1031096"/>
                  <a:gd name="connsiteY4" fmla="*/ 555400 h 5658441"/>
                  <a:gd name="connsiteX5" fmla="*/ 848798 w 1031096"/>
                  <a:gd name="connsiteY5" fmla="*/ 3096427 h 5658441"/>
                  <a:gd name="connsiteX6" fmla="*/ 784416 w 1031096"/>
                  <a:gd name="connsiteY6" fmla="*/ 4561050 h 5658441"/>
                  <a:gd name="connsiteX7" fmla="*/ 794226 w 1031096"/>
                  <a:gd name="connsiteY7" fmla="*/ 5495339 h 5658441"/>
                  <a:gd name="connsiteX8" fmla="*/ 677505 w 1031096"/>
                  <a:gd name="connsiteY8" fmla="*/ 5645946 h 5658441"/>
                  <a:gd name="connsiteX9" fmla="*/ 149061 w 1031096"/>
                  <a:gd name="connsiteY9" fmla="*/ 5658441 h 5658441"/>
                  <a:gd name="connsiteX10" fmla="*/ 5951 w 1031096"/>
                  <a:gd name="connsiteY10" fmla="*/ 5515331 h 5658441"/>
                  <a:gd name="connsiteX11" fmla="*/ 18177 w 1031096"/>
                  <a:gd name="connsiteY11" fmla="*/ 3677950 h 5658441"/>
                  <a:gd name="connsiteX12" fmla="*/ 139037 w 1031096"/>
                  <a:gd name="connsiteY12" fmla="*/ 2181843 h 5658441"/>
                  <a:gd name="connsiteX13" fmla="*/ 409688 w 1031096"/>
                  <a:gd name="connsiteY13" fmla="*/ 225085 h 5658441"/>
                  <a:gd name="connsiteX0" fmla="*/ 409688 w 1031096"/>
                  <a:gd name="connsiteY0" fmla="*/ 225085 h 5658441"/>
                  <a:gd name="connsiteX1" fmla="*/ 441499 w 1031096"/>
                  <a:gd name="connsiteY1" fmla="*/ 0 h 5658441"/>
                  <a:gd name="connsiteX2" fmla="*/ 702495 w 1031096"/>
                  <a:gd name="connsiteY2" fmla="*/ 61269 h 5658441"/>
                  <a:gd name="connsiteX3" fmla="*/ 1031096 w 1031096"/>
                  <a:gd name="connsiteY3" fmla="*/ 132179 h 5658441"/>
                  <a:gd name="connsiteX4" fmla="*/ 905292 w 1031096"/>
                  <a:gd name="connsiteY4" fmla="*/ 555400 h 5658441"/>
                  <a:gd name="connsiteX5" fmla="*/ 848798 w 1031096"/>
                  <a:gd name="connsiteY5" fmla="*/ 3096427 h 5658441"/>
                  <a:gd name="connsiteX6" fmla="*/ 784416 w 1031096"/>
                  <a:gd name="connsiteY6" fmla="*/ 4561050 h 5658441"/>
                  <a:gd name="connsiteX7" fmla="*/ 794226 w 1031096"/>
                  <a:gd name="connsiteY7" fmla="*/ 5495339 h 5658441"/>
                  <a:gd name="connsiteX8" fmla="*/ 677505 w 1031096"/>
                  <a:gd name="connsiteY8" fmla="*/ 5645946 h 5658441"/>
                  <a:gd name="connsiteX9" fmla="*/ 149061 w 1031096"/>
                  <a:gd name="connsiteY9" fmla="*/ 5658441 h 5658441"/>
                  <a:gd name="connsiteX10" fmla="*/ 5951 w 1031096"/>
                  <a:gd name="connsiteY10" fmla="*/ 5515331 h 5658441"/>
                  <a:gd name="connsiteX11" fmla="*/ 18177 w 1031096"/>
                  <a:gd name="connsiteY11" fmla="*/ 3677950 h 5658441"/>
                  <a:gd name="connsiteX12" fmla="*/ 139037 w 1031096"/>
                  <a:gd name="connsiteY12" fmla="*/ 2181843 h 5658441"/>
                  <a:gd name="connsiteX13" fmla="*/ 409688 w 1031096"/>
                  <a:gd name="connsiteY13"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8798 w 1022876"/>
                  <a:gd name="connsiteY5" fmla="*/ 3096427 h 5658441"/>
                  <a:gd name="connsiteX6" fmla="*/ 784416 w 1022876"/>
                  <a:gd name="connsiteY6" fmla="*/ 4561050 h 5658441"/>
                  <a:gd name="connsiteX7" fmla="*/ 794226 w 1022876"/>
                  <a:gd name="connsiteY7" fmla="*/ 5495339 h 5658441"/>
                  <a:gd name="connsiteX8" fmla="*/ 677505 w 1022876"/>
                  <a:gd name="connsiteY8" fmla="*/ 5645946 h 5658441"/>
                  <a:gd name="connsiteX9" fmla="*/ 149061 w 1022876"/>
                  <a:gd name="connsiteY9" fmla="*/ 5658441 h 5658441"/>
                  <a:gd name="connsiteX10" fmla="*/ 5951 w 1022876"/>
                  <a:gd name="connsiteY10" fmla="*/ 5515331 h 5658441"/>
                  <a:gd name="connsiteX11" fmla="*/ 18177 w 1022876"/>
                  <a:gd name="connsiteY11" fmla="*/ 3677950 h 5658441"/>
                  <a:gd name="connsiteX12" fmla="*/ 139037 w 1022876"/>
                  <a:gd name="connsiteY12" fmla="*/ 2181843 h 5658441"/>
                  <a:gd name="connsiteX13" fmla="*/ 409688 w 1022876"/>
                  <a:gd name="connsiteY13"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82997 w 1022876"/>
                  <a:gd name="connsiteY5" fmla="*/ 127529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39037 w 1022876"/>
                  <a:gd name="connsiteY13" fmla="*/ 2181843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39037 w 1022876"/>
                  <a:gd name="connsiteY13" fmla="*/ 2181843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23213 w 1022876"/>
                  <a:gd name="connsiteY13" fmla="*/ 2302134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18619 w 1022876"/>
                  <a:gd name="connsiteY13" fmla="*/ 2473328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71493 w 1022876"/>
                  <a:gd name="connsiteY13" fmla="*/ 2158030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171493 w 1022876"/>
                  <a:gd name="connsiteY13" fmla="*/ 2158030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201830 w 1022876"/>
                  <a:gd name="connsiteY13" fmla="*/ 1689521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201830 w 1022876"/>
                  <a:gd name="connsiteY13" fmla="*/ 1689521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201830 w 1022876"/>
                  <a:gd name="connsiteY13" fmla="*/ 1689521 h 5658441"/>
                  <a:gd name="connsiteX14" fmla="*/ 409688 w 1022876"/>
                  <a:gd name="connsiteY14" fmla="*/ 225085 h 5658441"/>
                  <a:gd name="connsiteX0" fmla="*/ 409688 w 1022876"/>
                  <a:gd name="connsiteY0" fmla="*/ 225085 h 5658441"/>
                  <a:gd name="connsiteX1" fmla="*/ 441499 w 1022876"/>
                  <a:gd name="connsiteY1" fmla="*/ 0 h 5658441"/>
                  <a:gd name="connsiteX2" fmla="*/ 702495 w 1022876"/>
                  <a:gd name="connsiteY2" fmla="*/ 61269 h 5658441"/>
                  <a:gd name="connsiteX3" fmla="*/ 1022876 w 1022876"/>
                  <a:gd name="connsiteY3" fmla="*/ 148194 h 5658441"/>
                  <a:gd name="connsiteX4" fmla="*/ 905292 w 1022876"/>
                  <a:gd name="connsiteY4" fmla="*/ 555400 h 5658441"/>
                  <a:gd name="connsiteX5" fmla="*/ 840854 w 1022876"/>
                  <a:gd name="connsiteY5" fmla="*/ 1307361 h 5658441"/>
                  <a:gd name="connsiteX6" fmla="*/ 848798 w 1022876"/>
                  <a:gd name="connsiteY6" fmla="*/ 3096427 h 5658441"/>
                  <a:gd name="connsiteX7" fmla="*/ 784416 w 1022876"/>
                  <a:gd name="connsiteY7" fmla="*/ 4561050 h 5658441"/>
                  <a:gd name="connsiteX8" fmla="*/ 794226 w 1022876"/>
                  <a:gd name="connsiteY8" fmla="*/ 5495339 h 5658441"/>
                  <a:gd name="connsiteX9" fmla="*/ 677505 w 1022876"/>
                  <a:gd name="connsiteY9" fmla="*/ 5645946 h 5658441"/>
                  <a:gd name="connsiteX10" fmla="*/ 149061 w 1022876"/>
                  <a:gd name="connsiteY10" fmla="*/ 5658441 h 5658441"/>
                  <a:gd name="connsiteX11" fmla="*/ 5951 w 1022876"/>
                  <a:gd name="connsiteY11" fmla="*/ 5515331 h 5658441"/>
                  <a:gd name="connsiteX12" fmla="*/ 18177 w 1022876"/>
                  <a:gd name="connsiteY12" fmla="*/ 3677950 h 5658441"/>
                  <a:gd name="connsiteX13" fmla="*/ 201830 w 1022876"/>
                  <a:gd name="connsiteY13" fmla="*/ 1689521 h 5658441"/>
                  <a:gd name="connsiteX14" fmla="*/ 409688 w 1022876"/>
                  <a:gd name="connsiteY14" fmla="*/ 225085 h 5658441"/>
                  <a:gd name="connsiteX0" fmla="*/ 403772 w 1016960"/>
                  <a:gd name="connsiteY0" fmla="*/ 225085 h 5658441"/>
                  <a:gd name="connsiteX1" fmla="*/ 435583 w 1016960"/>
                  <a:gd name="connsiteY1" fmla="*/ 0 h 5658441"/>
                  <a:gd name="connsiteX2" fmla="*/ 696579 w 1016960"/>
                  <a:gd name="connsiteY2" fmla="*/ 61269 h 5658441"/>
                  <a:gd name="connsiteX3" fmla="*/ 1016960 w 1016960"/>
                  <a:gd name="connsiteY3" fmla="*/ 148194 h 5658441"/>
                  <a:gd name="connsiteX4" fmla="*/ 899376 w 1016960"/>
                  <a:gd name="connsiteY4" fmla="*/ 555400 h 5658441"/>
                  <a:gd name="connsiteX5" fmla="*/ 834938 w 1016960"/>
                  <a:gd name="connsiteY5" fmla="*/ 1307361 h 5658441"/>
                  <a:gd name="connsiteX6" fmla="*/ 842882 w 1016960"/>
                  <a:gd name="connsiteY6" fmla="*/ 3096427 h 5658441"/>
                  <a:gd name="connsiteX7" fmla="*/ 778500 w 1016960"/>
                  <a:gd name="connsiteY7" fmla="*/ 4561050 h 5658441"/>
                  <a:gd name="connsiteX8" fmla="*/ 788310 w 1016960"/>
                  <a:gd name="connsiteY8" fmla="*/ 5495339 h 5658441"/>
                  <a:gd name="connsiteX9" fmla="*/ 671589 w 1016960"/>
                  <a:gd name="connsiteY9" fmla="*/ 5645946 h 5658441"/>
                  <a:gd name="connsiteX10" fmla="*/ 143145 w 1016960"/>
                  <a:gd name="connsiteY10" fmla="*/ 5658441 h 5658441"/>
                  <a:gd name="connsiteX11" fmla="*/ 35 w 1016960"/>
                  <a:gd name="connsiteY11" fmla="*/ 5515331 h 5658441"/>
                  <a:gd name="connsiteX12" fmla="*/ 12261 w 1016960"/>
                  <a:gd name="connsiteY12" fmla="*/ 3677950 h 5658441"/>
                  <a:gd name="connsiteX13" fmla="*/ 195914 w 1016960"/>
                  <a:gd name="connsiteY13" fmla="*/ 1689521 h 5658441"/>
                  <a:gd name="connsiteX14" fmla="*/ 403772 w 1016960"/>
                  <a:gd name="connsiteY14" fmla="*/ 225085 h 5658441"/>
                  <a:gd name="connsiteX0" fmla="*/ 403737 w 1016925"/>
                  <a:gd name="connsiteY0" fmla="*/ 225085 h 5658441"/>
                  <a:gd name="connsiteX1" fmla="*/ 435548 w 1016925"/>
                  <a:gd name="connsiteY1" fmla="*/ 0 h 5658441"/>
                  <a:gd name="connsiteX2" fmla="*/ 696544 w 1016925"/>
                  <a:gd name="connsiteY2" fmla="*/ 61269 h 5658441"/>
                  <a:gd name="connsiteX3" fmla="*/ 1016925 w 1016925"/>
                  <a:gd name="connsiteY3" fmla="*/ 148194 h 5658441"/>
                  <a:gd name="connsiteX4" fmla="*/ 899341 w 1016925"/>
                  <a:gd name="connsiteY4" fmla="*/ 555400 h 5658441"/>
                  <a:gd name="connsiteX5" fmla="*/ 834903 w 1016925"/>
                  <a:gd name="connsiteY5" fmla="*/ 1307361 h 5658441"/>
                  <a:gd name="connsiteX6" fmla="*/ 842847 w 1016925"/>
                  <a:gd name="connsiteY6" fmla="*/ 3096427 h 5658441"/>
                  <a:gd name="connsiteX7" fmla="*/ 778465 w 1016925"/>
                  <a:gd name="connsiteY7" fmla="*/ 4561050 h 5658441"/>
                  <a:gd name="connsiteX8" fmla="*/ 788275 w 1016925"/>
                  <a:gd name="connsiteY8" fmla="*/ 5495339 h 5658441"/>
                  <a:gd name="connsiteX9" fmla="*/ 671554 w 1016925"/>
                  <a:gd name="connsiteY9" fmla="*/ 5645946 h 5658441"/>
                  <a:gd name="connsiteX10" fmla="*/ 143110 w 1016925"/>
                  <a:gd name="connsiteY10" fmla="*/ 5658441 h 5658441"/>
                  <a:gd name="connsiteX11" fmla="*/ 0 w 1016925"/>
                  <a:gd name="connsiteY11" fmla="*/ 5515331 h 5658441"/>
                  <a:gd name="connsiteX12" fmla="*/ 50697 w 1016925"/>
                  <a:gd name="connsiteY12" fmla="*/ 3188453 h 5658441"/>
                  <a:gd name="connsiteX13" fmla="*/ 195879 w 1016925"/>
                  <a:gd name="connsiteY13" fmla="*/ 1689521 h 5658441"/>
                  <a:gd name="connsiteX14" fmla="*/ 403737 w 1016925"/>
                  <a:gd name="connsiteY14" fmla="*/ 225085 h 5658441"/>
                  <a:gd name="connsiteX0" fmla="*/ 403737 w 1016925"/>
                  <a:gd name="connsiteY0" fmla="*/ 225085 h 5658441"/>
                  <a:gd name="connsiteX1" fmla="*/ 435548 w 1016925"/>
                  <a:gd name="connsiteY1" fmla="*/ 0 h 5658441"/>
                  <a:gd name="connsiteX2" fmla="*/ 696544 w 1016925"/>
                  <a:gd name="connsiteY2" fmla="*/ 61269 h 5658441"/>
                  <a:gd name="connsiteX3" fmla="*/ 1016925 w 1016925"/>
                  <a:gd name="connsiteY3" fmla="*/ 148194 h 5658441"/>
                  <a:gd name="connsiteX4" fmla="*/ 899341 w 1016925"/>
                  <a:gd name="connsiteY4" fmla="*/ 555400 h 5658441"/>
                  <a:gd name="connsiteX5" fmla="*/ 834903 w 1016925"/>
                  <a:gd name="connsiteY5" fmla="*/ 1307361 h 5658441"/>
                  <a:gd name="connsiteX6" fmla="*/ 842847 w 1016925"/>
                  <a:gd name="connsiteY6" fmla="*/ 3096427 h 5658441"/>
                  <a:gd name="connsiteX7" fmla="*/ 778465 w 1016925"/>
                  <a:gd name="connsiteY7" fmla="*/ 4561050 h 5658441"/>
                  <a:gd name="connsiteX8" fmla="*/ 788275 w 1016925"/>
                  <a:gd name="connsiteY8" fmla="*/ 5495339 h 5658441"/>
                  <a:gd name="connsiteX9" fmla="*/ 671554 w 1016925"/>
                  <a:gd name="connsiteY9" fmla="*/ 5645946 h 5658441"/>
                  <a:gd name="connsiteX10" fmla="*/ 143110 w 1016925"/>
                  <a:gd name="connsiteY10" fmla="*/ 5658441 h 5658441"/>
                  <a:gd name="connsiteX11" fmla="*/ 0 w 1016925"/>
                  <a:gd name="connsiteY11" fmla="*/ 5515331 h 5658441"/>
                  <a:gd name="connsiteX12" fmla="*/ 44723 w 1016925"/>
                  <a:gd name="connsiteY12" fmla="*/ 3419573 h 5658441"/>
                  <a:gd name="connsiteX13" fmla="*/ 195879 w 1016925"/>
                  <a:gd name="connsiteY13" fmla="*/ 1689521 h 5658441"/>
                  <a:gd name="connsiteX14" fmla="*/ 403737 w 1016925"/>
                  <a:gd name="connsiteY14" fmla="*/ 225085 h 5658441"/>
                  <a:gd name="connsiteX0" fmla="*/ 403737 w 1016925"/>
                  <a:gd name="connsiteY0" fmla="*/ 225085 h 5658441"/>
                  <a:gd name="connsiteX1" fmla="*/ 435548 w 1016925"/>
                  <a:gd name="connsiteY1" fmla="*/ 0 h 5658441"/>
                  <a:gd name="connsiteX2" fmla="*/ 696544 w 1016925"/>
                  <a:gd name="connsiteY2" fmla="*/ 61269 h 5658441"/>
                  <a:gd name="connsiteX3" fmla="*/ 1016925 w 1016925"/>
                  <a:gd name="connsiteY3" fmla="*/ 148194 h 5658441"/>
                  <a:gd name="connsiteX4" fmla="*/ 899341 w 1016925"/>
                  <a:gd name="connsiteY4" fmla="*/ 555400 h 5658441"/>
                  <a:gd name="connsiteX5" fmla="*/ 834903 w 1016925"/>
                  <a:gd name="connsiteY5" fmla="*/ 1307361 h 5658441"/>
                  <a:gd name="connsiteX6" fmla="*/ 842847 w 1016925"/>
                  <a:gd name="connsiteY6" fmla="*/ 3096427 h 5658441"/>
                  <a:gd name="connsiteX7" fmla="*/ 778465 w 1016925"/>
                  <a:gd name="connsiteY7" fmla="*/ 4561050 h 5658441"/>
                  <a:gd name="connsiteX8" fmla="*/ 788275 w 1016925"/>
                  <a:gd name="connsiteY8" fmla="*/ 5495339 h 5658441"/>
                  <a:gd name="connsiteX9" fmla="*/ 671554 w 1016925"/>
                  <a:gd name="connsiteY9" fmla="*/ 5645946 h 5658441"/>
                  <a:gd name="connsiteX10" fmla="*/ 143110 w 1016925"/>
                  <a:gd name="connsiteY10" fmla="*/ 5658441 h 5658441"/>
                  <a:gd name="connsiteX11" fmla="*/ 0 w 1016925"/>
                  <a:gd name="connsiteY11" fmla="*/ 5515331 h 5658441"/>
                  <a:gd name="connsiteX12" fmla="*/ 44723 w 1016925"/>
                  <a:gd name="connsiteY12" fmla="*/ 3419573 h 5658441"/>
                  <a:gd name="connsiteX13" fmla="*/ 195879 w 1016925"/>
                  <a:gd name="connsiteY13" fmla="*/ 1689521 h 5658441"/>
                  <a:gd name="connsiteX14" fmla="*/ 403737 w 1016925"/>
                  <a:gd name="connsiteY14" fmla="*/ 225085 h 5658441"/>
                  <a:gd name="connsiteX0" fmla="*/ 711283 w 1324471"/>
                  <a:gd name="connsiteY0" fmla="*/ 225085 h 5658441"/>
                  <a:gd name="connsiteX1" fmla="*/ 743094 w 1324471"/>
                  <a:gd name="connsiteY1" fmla="*/ 0 h 5658441"/>
                  <a:gd name="connsiteX2" fmla="*/ 1004090 w 1324471"/>
                  <a:gd name="connsiteY2" fmla="*/ 61269 h 5658441"/>
                  <a:gd name="connsiteX3" fmla="*/ 1324471 w 1324471"/>
                  <a:gd name="connsiteY3" fmla="*/ 148194 h 5658441"/>
                  <a:gd name="connsiteX4" fmla="*/ 1206887 w 1324471"/>
                  <a:gd name="connsiteY4" fmla="*/ 555400 h 5658441"/>
                  <a:gd name="connsiteX5" fmla="*/ 1142449 w 1324471"/>
                  <a:gd name="connsiteY5" fmla="*/ 1307361 h 5658441"/>
                  <a:gd name="connsiteX6" fmla="*/ 1150393 w 1324471"/>
                  <a:gd name="connsiteY6" fmla="*/ 3096427 h 5658441"/>
                  <a:gd name="connsiteX7" fmla="*/ 1086011 w 1324471"/>
                  <a:gd name="connsiteY7" fmla="*/ 4561050 h 5658441"/>
                  <a:gd name="connsiteX8" fmla="*/ 1095821 w 1324471"/>
                  <a:gd name="connsiteY8" fmla="*/ 5495339 h 5658441"/>
                  <a:gd name="connsiteX9" fmla="*/ 979100 w 1324471"/>
                  <a:gd name="connsiteY9" fmla="*/ 5645946 h 5658441"/>
                  <a:gd name="connsiteX10" fmla="*/ 450656 w 1324471"/>
                  <a:gd name="connsiteY10" fmla="*/ 5658441 h 5658441"/>
                  <a:gd name="connsiteX11" fmla="*/ 307546 w 1324471"/>
                  <a:gd name="connsiteY11" fmla="*/ 5515331 h 5658441"/>
                  <a:gd name="connsiteX12" fmla="*/ 136 w 1324471"/>
                  <a:gd name="connsiteY12" fmla="*/ 3349499 h 5658441"/>
                  <a:gd name="connsiteX13" fmla="*/ 352269 w 1324471"/>
                  <a:gd name="connsiteY13" fmla="*/ 3419573 h 5658441"/>
                  <a:gd name="connsiteX14" fmla="*/ 503425 w 1324471"/>
                  <a:gd name="connsiteY14" fmla="*/ 1689521 h 5658441"/>
                  <a:gd name="connsiteX15" fmla="*/ 711283 w 1324471"/>
                  <a:gd name="connsiteY15" fmla="*/ 225085 h 5658441"/>
                  <a:gd name="connsiteX0" fmla="*/ 756126 w 1369314"/>
                  <a:gd name="connsiteY0" fmla="*/ 225085 h 5658441"/>
                  <a:gd name="connsiteX1" fmla="*/ 787937 w 1369314"/>
                  <a:gd name="connsiteY1" fmla="*/ 0 h 5658441"/>
                  <a:gd name="connsiteX2" fmla="*/ 1048933 w 1369314"/>
                  <a:gd name="connsiteY2" fmla="*/ 61269 h 5658441"/>
                  <a:gd name="connsiteX3" fmla="*/ 1369314 w 1369314"/>
                  <a:gd name="connsiteY3" fmla="*/ 148194 h 5658441"/>
                  <a:gd name="connsiteX4" fmla="*/ 1251730 w 1369314"/>
                  <a:gd name="connsiteY4" fmla="*/ 555400 h 5658441"/>
                  <a:gd name="connsiteX5" fmla="*/ 1187292 w 1369314"/>
                  <a:gd name="connsiteY5" fmla="*/ 1307361 h 5658441"/>
                  <a:gd name="connsiteX6" fmla="*/ 1195236 w 1369314"/>
                  <a:gd name="connsiteY6" fmla="*/ 3096427 h 5658441"/>
                  <a:gd name="connsiteX7" fmla="*/ 1130854 w 1369314"/>
                  <a:gd name="connsiteY7" fmla="*/ 4561050 h 5658441"/>
                  <a:gd name="connsiteX8" fmla="*/ 1140664 w 1369314"/>
                  <a:gd name="connsiteY8" fmla="*/ 5495339 h 5658441"/>
                  <a:gd name="connsiteX9" fmla="*/ 1023943 w 1369314"/>
                  <a:gd name="connsiteY9" fmla="*/ 5645946 h 5658441"/>
                  <a:gd name="connsiteX10" fmla="*/ 495499 w 1369314"/>
                  <a:gd name="connsiteY10" fmla="*/ 5658441 h 5658441"/>
                  <a:gd name="connsiteX11" fmla="*/ 352389 w 1369314"/>
                  <a:gd name="connsiteY11" fmla="*/ 5515331 h 5658441"/>
                  <a:gd name="connsiteX12" fmla="*/ 119 w 1369314"/>
                  <a:gd name="connsiteY12" fmla="*/ 3890717 h 5658441"/>
                  <a:gd name="connsiteX13" fmla="*/ 397112 w 1369314"/>
                  <a:gd name="connsiteY13" fmla="*/ 3419573 h 5658441"/>
                  <a:gd name="connsiteX14" fmla="*/ 548268 w 1369314"/>
                  <a:gd name="connsiteY14" fmla="*/ 1689521 h 5658441"/>
                  <a:gd name="connsiteX15" fmla="*/ 756126 w 1369314"/>
                  <a:gd name="connsiteY15" fmla="*/ 225085 h 5658441"/>
                  <a:gd name="connsiteX0" fmla="*/ 408517 w 1021705"/>
                  <a:gd name="connsiteY0" fmla="*/ 225085 h 5658441"/>
                  <a:gd name="connsiteX1" fmla="*/ 440328 w 1021705"/>
                  <a:gd name="connsiteY1" fmla="*/ 0 h 5658441"/>
                  <a:gd name="connsiteX2" fmla="*/ 701324 w 1021705"/>
                  <a:gd name="connsiteY2" fmla="*/ 61269 h 5658441"/>
                  <a:gd name="connsiteX3" fmla="*/ 1021705 w 1021705"/>
                  <a:gd name="connsiteY3" fmla="*/ 148194 h 5658441"/>
                  <a:gd name="connsiteX4" fmla="*/ 904121 w 1021705"/>
                  <a:gd name="connsiteY4" fmla="*/ 555400 h 5658441"/>
                  <a:gd name="connsiteX5" fmla="*/ 839683 w 1021705"/>
                  <a:gd name="connsiteY5" fmla="*/ 1307361 h 5658441"/>
                  <a:gd name="connsiteX6" fmla="*/ 847627 w 1021705"/>
                  <a:gd name="connsiteY6" fmla="*/ 3096427 h 5658441"/>
                  <a:gd name="connsiteX7" fmla="*/ 783245 w 1021705"/>
                  <a:gd name="connsiteY7" fmla="*/ 4561050 h 5658441"/>
                  <a:gd name="connsiteX8" fmla="*/ 793055 w 1021705"/>
                  <a:gd name="connsiteY8" fmla="*/ 5495339 h 5658441"/>
                  <a:gd name="connsiteX9" fmla="*/ 676334 w 1021705"/>
                  <a:gd name="connsiteY9" fmla="*/ 5645946 h 5658441"/>
                  <a:gd name="connsiteX10" fmla="*/ 147890 w 1021705"/>
                  <a:gd name="connsiteY10" fmla="*/ 5658441 h 5658441"/>
                  <a:gd name="connsiteX11" fmla="*/ 4780 w 1021705"/>
                  <a:gd name="connsiteY11" fmla="*/ 5515331 h 5658441"/>
                  <a:gd name="connsiteX12" fmla="*/ 49503 w 1021705"/>
                  <a:gd name="connsiteY12" fmla="*/ 3419573 h 5658441"/>
                  <a:gd name="connsiteX13" fmla="*/ 200659 w 1021705"/>
                  <a:gd name="connsiteY13" fmla="*/ 1689521 h 5658441"/>
                  <a:gd name="connsiteX14" fmla="*/ 408517 w 1021705"/>
                  <a:gd name="connsiteY14" fmla="*/ 225085 h 5658441"/>
                  <a:gd name="connsiteX0" fmla="*/ 590558 w 1203746"/>
                  <a:gd name="connsiteY0" fmla="*/ 225085 h 5658441"/>
                  <a:gd name="connsiteX1" fmla="*/ 622369 w 1203746"/>
                  <a:gd name="connsiteY1" fmla="*/ 0 h 5658441"/>
                  <a:gd name="connsiteX2" fmla="*/ 883365 w 1203746"/>
                  <a:gd name="connsiteY2" fmla="*/ 61269 h 5658441"/>
                  <a:gd name="connsiteX3" fmla="*/ 1203746 w 1203746"/>
                  <a:gd name="connsiteY3" fmla="*/ 148194 h 5658441"/>
                  <a:gd name="connsiteX4" fmla="*/ 1086162 w 1203746"/>
                  <a:gd name="connsiteY4" fmla="*/ 555400 h 5658441"/>
                  <a:gd name="connsiteX5" fmla="*/ 1021724 w 1203746"/>
                  <a:gd name="connsiteY5" fmla="*/ 1307361 h 5658441"/>
                  <a:gd name="connsiteX6" fmla="*/ 1029668 w 1203746"/>
                  <a:gd name="connsiteY6" fmla="*/ 3096427 h 5658441"/>
                  <a:gd name="connsiteX7" fmla="*/ 965286 w 1203746"/>
                  <a:gd name="connsiteY7" fmla="*/ 4561050 h 5658441"/>
                  <a:gd name="connsiteX8" fmla="*/ 975096 w 1203746"/>
                  <a:gd name="connsiteY8" fmla="*/ 5495339 h 5658441"/>
                  <a:gd name="connsiteX9" fmla="*/ 858375 w 1203746"/>
                  <a:gd name="connsiteY9" fmla="*/ 5645946 h 5658441"/>
                  <a:gd name="connsiteX10" fmla="*/ 329931 w 1203746"/>
                  <a:gd name="connsiteY10" fmla="*/ 5658441 h 5658441"/>
                  <a:gd name="connsiteX11" fmla="*/ 186821 w 1203746"/>
                  <a:gd name="connsiteY11" fmla="*/ 5515331 h 5658441"/>
                  <a:gd name="connsiteX12" fmla="*/ 3603 w 1203746"/>
                  <a:gd name="connsiteY12" fmla="*/ 3339627 h 5658441"/>
                  <a:gd name="connsiteX13" fmla="*/ 382700 w 1203746"/>
                  <a:gd name="connsiteY13" fmla="*/ 1689521 h 5658441"/>
                  <a:gd name="connsiteX14" fmla="*/ 590558 w 1203746"/>
                  <a:gd name="connsiteY14" fmla="*/ 225085 h 5658441"/>
                  <a:gd name="connsiteX0" fmla="*/ 410310 w 1023498"/>
                  <a:gd name="connsiteY0" fmla="*/ 225085 h 5658441"/>
                  <a:gd name="connsiteX1" fmla="*/ 442121 w 1023498"/>
                  <a:gd name="connsiteY1" fmla="*/ 0 h 5658441"/>
                  <a:gd name="connsiteX2" fmla="*/ 703117 w 1023498"/>
                  <a:gd name="connsiteY2" fmla="*/ 61269 h 5658441"/>
                  <a:gd name="connsiteX3" fmla="*/ 1023498 w 1023498"/>
                  <a:gd name="connsiteY3" fmla="*/ 148194 h 5658441"/>
                  <a:gd name="connsiteX4" fmla="*/ 905914 w 1023498"/>
                  <a:gd name="connsiteY4" fmla="*/ 555400 h 5658441"/>
                  <a:gd name="connsiteX5" fmla="*/ 841476 w 1023498"/>
                  <a:gd name="connsiteY5" fmla="*/ 1307361 h 5658441"/>
                  <a:gd name="connsiteX6" fmla="*/ 849420 w 1023498"/>
                  <a:gd name="connsiteY6" fmla="*/ 3096427 h 5658441"/>
                  <a:gd name="connsiteX7" fmla="*/ 785038 w 1023498"/>
                  <a:gd name="connsiteY7" fmla="*/ 4561050 h 5658441"/>
                  <a:gd name="connsiteX8" fmla="*/ 794848 w 1023498"/>
                  <a:gd name="connsiteY8" fmla="*/ 5495339 h 5658441"/>
                  <a:gd name="connsiteX9" fmla="*/ 678127 w 1023498"/>
                  <a:gd name="connsiteY9" fmla="*/ 5645946 h 5658441"/>
                  <a:gd name="connsiteX10" fmla="*/ 149683 w 1023498"/>
                  <a:gd name="connsiteY10" fmla="*/ 5658441 h 5658441"/>
                  <a:gd name="connsiteX11" fmla="*/ 6573 w 1023498"/>
                  <a:gd name="connsiteY11" fmla="*/ 5515331 h 5658441"/>
                  <a:gd name="connsiteX12" fmla="*/ 38463 w 1023498"/>
                  <a:gd name="connsiteY12" fmla="*/ 3397699 h 5658441"/>
                  <a:gd name="connsiteX13" fmla="*/ 202452 w 1023498"/>
                  <a:gd name="connsiteY13" fmla="*/ 1689521 h 5658441"/>
                  <a:gd name="connsiteX14" fmla="*/ 410310 w 1023498"/>
                  <a:gd name="connsiteY14" fmla="*/ 225085 h 5658441"/>
                  <a:gd name="connsiteX0" fmla="*/ 410310 w 1023498"/>
                  <a:gd name="connsiteY0" fmla="*/ 225085 h 5658441"/>
                  <a:gd name="connsiteX1" fmla="*/ 442121 w 1023498"/>
                  <a:gd name="connsiteY1" fmla="*/ 0 h 5658441"/>
                  <a:gd name="connsiteX2" fmla="*/ 703117 w 1023498"/>
                  <a:gd name="connsiteY2" fmla="*/ 61269 h 5658441"/>
                  <a:gd name="connsiteX3" fmla="*/ 1023498 w 1023498"/>
                  <a:gd name="connsiteY3" fmla="*/ 148194 h 5658441"/>
                  <a:gd name="connsiteX4" fmla="*/ 905914 w 1023498"/>
                  <a:gd name="connsiteY4" fmla="*/ 555400 h 5658441"/>
                  <a:gd name="connsiteX5" fmla="*/ 841476 w 1023498"/>
                  <a:gd name="connsiteY5" fmla="*/ 1307361 h 5658441"/>
                  <a:gd name="connsiteX6" fmla="*/ 849420 w 1023498"/>
                  <a:gd name="connsiteY6" fmla="*/ 3096427 h 5658441"/>
                  <a:gd name="connsiteX7" fmla="*/ 785038 w 1023498"/>
                  <a:gd name="connsiteY7" fmla="*/ 4561050 h 5658441"/>
                  <a:gd name="connsiteX8" fmla="*/ 794848 w 1023498"/>
                  <a:gd name="connsiteY8" fmla="*/ 5495339 h 5658441"/>
                  <a:gd name="connsiteX9" fmla="*/ 678127 w 1023498"/>
                  <a:gd name="connsiteY9" fmla="*/ 5645946 h 5658441"/>
                  <a:gd name="connsiteX10" fmla="*/ 149683 w 1023498"/>
                  <a:gd name="connsiteY10" fmla="*/ 5658441 h 5658441"/>
                  <a:gd name="connsiteX11" fmla="*/ 6573 w 1023498"/>
                  <a:gd name="connsiteY11" fmla="*/ 5515331 h 5658441"/>
                  <a:gd name="connsiteX12" fmla="*/ 38463 w 1023498"/>
                  <a:gd name="connsiteY12" fmla="*/ 3397699 h 5658441"/>
                  <a:gd name="connsiteX13" fmla="*/ 229138 w 1023498"/>
                  <a:gd name="connsiteY13" fmla="*/ 1567863 h 5658441"/>
                  <a:gd name="connsiteX14" fmla="*/ 410310 w 1023498"/>
                  <a:gd name="connsiteY14" fmla="*/ 225085 h 5658441"/>
                  <a:gd name="connsiteX0" fmla="*/ 408528 w 1021716"/>
                  <a:gd name="connsiteY0" fmla="*/ 225085 h 5658441"/>
                  <a:gd name="connsiteX1" fmla="*/ 440339 w 1021716"/>
                  <a:gd name="connsiteY1" fmla="*/ 0 h 5658441"/>
                  <a:gd name="connsiteX2" fmla="*/ 701335 w 1021716"/>
                  <a:gd name="connsiteY2" fmla="*/ 61269 h 5658441"/>
                  <a:gd name="connsiteX3" fmla="*/ 1021716 w 1021716"/>
                  <a:gd name="connsiteY3" fmla="*/ 148194 h 5658441"/>
                  <a:gd name="connsiteX4" fmla="*/ 904132 w 1021716"/>
                  <a:gd name="connsiteY4" fmla="*/ 555400 h 5658441"/>
                  <a:gd name="connsiteX5" fmla="*/ 839694 w 1021716"/>
                  <a:gd name="connsiteY5" fmla="*/ 1307361 h 5658441"/>
                  <a:gd name="connsiteX6" fmla="*/ 847638 w 1021716"/>
                  <a:gd name="connsiteY6" fmla="*/ 3096427 h 5658441"/>
                  <a:gd name="connsiteX7" fmla="*/ 783256 w 1021716"/>
                  <a:gd name="connsiteY7" fmla="*/ 4561050 h 5658441"/>
                  <a:gd name="connsiteX8" fmla="*/ 793066 w 1021716"/>
                  <a:gd name="connsiteY8" fmla="*/ 5495339 h 5658441"/>
                  <a:gd name="connsiteX9" fmla="*/ 676345 w 1021716"/>
                  <a:gd name="connsiteY9" fmla="*/ 5645946 h 5658441"/>
                  <a:gd name="connsiteX10" fmla="*/ 147901 w 1021716"/>
                  <a:gd name="connsiteY10" fmla="*/ 5658441 h 5658441"/>
                  <a:gd name="connsiteX11" fmla="*/ 4791 w 1021716"/>
                  <a:gd name="connsiteY11" fmla="*/ 5515331 h 5658441"/>
                  <a:gd name="connsiteX12" fmla="*/ 49413 w 1021716"/>
                  <a:gd name="connsiteY12" fmla="*/ 3355114 h 5658441"/>
                  <a:gd name="connsiteX13" fmla="*/ 227356 w 1021716"/>
                  <a:gd name="connsiteY13" fmla="*/ 1567863 h 5658441"/>
                  <a:gd name="connsiteX14" fmla="*/ 408528 w 1021716"/>
                  <a:gd name="connsiteY14" fmla="*/ 225085 h 5658441"/>
                  <a:gd name="connsiteX0" fmla="*/ 408528 w 1021716"/>
                  <a:gd name="connsiteY0" fmla="*/ 225085 h 5658441"/>
                  <a:gd name="connsiteX1" fmla="*/ 440339 w 1021716"/>
                  <a:gd name="connsiteY1" fmla="*/ 0 h 5658441"/>
                  <a:gd name="connsiteX2" fmla="*/ 701335 w 1021716"/>
                  <a:gd name="connsiteY2" fmla="*/ 61269 h 5658441"/>
                  <a:gd name="connsiteX3" fmla="*/ 1021716 w 1021716"/>
                  <a:gd name="connsiteY3" fmla="*/ 148194 h 5658441"/>
                  <a:gd name="connsiteX4" fmla="*/ 904132 w 1021716"/>
                  <a:gd name="connsiteY4" fmla="*/ 555400 h 5658441"/>
                  <a:gd name="connsiteX5" fmla="*/ 839694 w 1021716"/>
                  <a:gd name="connsiteY5" fmla="*/ 1307361 h 5658441"/>
                  <a:gd name="connsiteX6" fmla="*/ 847638 w 1021716"/>
                  <a:gd name="connsiteY6" fmla="*/ 3096427 h 5658441"/>
                  <a:gd name="connsiteX7" fmla="*/ 783256 w 1021716"/>
                  <a:gd name="connsiteY7" fmla="*/ 4561050 h 5658441"/>
                  <a:gd name="connsiteX8" fmla="*/ 793066 w 1021716"/>
                  <a:gd name="connsiteY8" fmla="*/ 5495339 h 5658441"/>
                  <a:gd name="connsiteX9" fmla="*/ 676345 w 1021716"/>
                  <a:gd name="connsiteY9" fmla="*/ 5645946 h 5658441"/>
                  <a:gd name="connsiteX10" fmla="*/ 147901 w 1021716"/>
                  <a:gd name="connsiteY10" fmla="*/ 5658441 h 5658441"/>
                  <a:gd name="connsiteX11" fmla="*/ 4791 w 1021716"/>
                  <a:gd name="connsiteY11" fmla="*/ 5515331 h 5658441"/>
                  <a:gd name="connsiteX12" fmla="*/ 49413 w 1021716"/>
                  <a:gd name="connsiteY12" fmla="*/ 3355114 h 5658441"/>
                  <a:gd name="connsiteX13" fmla="*/ 227356 w 1021716"/>
                  <a:gd name="connsiteY13" fmla="*/ 1567863 h 5658441"/>
                  <a:gd name="connsiteX14" fmla="*/ 408528 w 1021716"/>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37822 w 1019844"/>
                  <a:gd name="connsiteY5" fmla="*/ 1307361 h 5658441"/>
                  <a:gd name="connsiteX6" fmla="*/ 845766 w 1019844"/>
                  <a:gd name="connsiteY6" fmla="*/ 3096427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25484 w 1019844"/>
                  <a:gd name="connsiteY13" fmla="*/ 1567863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37822 w 1019844"/>
                  <a:gd name="connsiteY5" fmla="*/ 1307361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25484 w 1019844"/>
                  <a:gd name="connsiteY13" fmla="*/ 1567863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45360 w 1019844"/>
                  <a:gd name="connsiteY5" fmla="*/ 1217352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25484 w 1019844"/>
                  <a:gd name="connsiteY13" fmla="*/ 1567863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45360 w 1019844"/>
                  <a:gd name="connsiteY5" fmla="*/ 1217352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35771 w 1019844"/>
                  <a:gd name="connsiteY13" fmla="*/ 1598254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45360 w 1019844"/>
                  <a:gd name="connsiteY5" fmla="*/ 1217352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35771 w 1019844"/>
                  <a:gd name="connsiteY13" fmla="*/ 1598254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45360 w 1019844"/>
                  <a:gd name="connsiteY5" fmla="*/ 1217352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35771 w 1019844"/>
                  <a:gd name="connsiteY13" fmla="*/ 1598254 h 5658441"/>
                  <a:gd name="connsiteX14" fmla="*/ 406656 w 1019844"/>
                  <a:gd name="connsiteY14" fmla="*/ 225085 h 5658441"/>
                  <a:gd name="connsiteX0" fmla="*/ 406656 w 1019844"/>
                  <a:gd name="connsiteY0" fmla="*/ 225085 h 5658441"/>
                  <a:gd name="connsiteX1" fmla="*/ 438467 w 1019844"/>
                  <a:gd name="connsiteY1" fmla="*/ 0 h 5658441"/>
                  <a:gd name="connsiteX2" fmla="*/ 699463 w 1019844"/>
                  <a:gd name="connsiteY2" fmla="*/ 61269 h 5658441"/>
                  <a:gd name="connsiteX3" fmla="*/ 1019844 w 1019844"/>
                  <a:gd name="connsiteY3" fmla="*/ 148194 h 5658441"/>
                  <a:gd name="connsiteX4" fmla="*/ 902260 w 1019844"/>
                  <a:gd name="connsiteY4" fmla="*/ 555400 h 5658441"/>
                  <a:gd name="connsiteX5" fmla="*/ 845360 w 1019844"/>
                  <a:gd name="connsiteY5" fmla="*/ 1217352 h 5658441"/>
                  <a:gd name="connsiteX6" fmla="*/ 842916 w 1019844"/>
                  <a:gd name="connsiteY6" fmla="*/ 2911569 h 5658441"/>
                  <a:gd name="connsiteX7" fmla="*/ 781384 w 1019844"/>
                  <a:gd name="connsiteY7" fmla="*/ 4561050 h 5658441"/>
                  <a:gd name="connsiteX8" fmla="*/ 791194 w 1019844"/>
                  <a:gd name="connsiteY8" fmla="*/ 5495339 h 5658441"/>
                  <a:gd name="connsiteX9" fmla="*/ 674473 w 1019844"/>
                  <a:gd name="connsiteY9" fmla="*/ 5645946 h 5658441"/>
                  <a:gd name="connsiteX10" fmla="*/ 146029 w 1019844"/>
                  <a:gd name="connsiteY10" fmla="*/ 5658441 h 5658441"/>
                  <a:gd name="connsiteX11" fmla="*/ 2919 w 1019844"/>
                  <a:gd name="connsiteY11" fmla="*/ 5515331 h 5658441"/>
                  <a:gd name="connsiteX12" fmla="*/ 47541 w 1019844"/>
                  <a:gd name="connsiteY12" fmla="*/ 3355114 h 5658441"/>
                  <a:gd name="connsiteX13" fmla="*/ 235771 w 1019844"/>
                  <a:gd name="connsiteY13" fmla="*/ 1598254 h 5658441"/>
                  <a:gd name="connsiteX14" fmla="*/ 406656 w 1019844"/>
                  <a:gd name="connsiteY14" fmla="*/ 225085 h 5658441"/>
                  <a:gd name="connsiteX0" fmla="*/ 865635 w 1478823"/>
                  <a:gd name="connsiteY0" fmla="*/ 225085 h 5658441"/>
                  <a:gd name="connsiteX1" fmla="*/ 897446 w 1478823"/>
                  <a:gd name="connsiteY1" fmla="*/ 0 h 5658441"/>
                  <a:gd name="connsiteX2" fmla="*/ 1158442 w 1478823"/>
                  <a:gd name="connsiteY2" fmla="*/ 61269 h 5658441"/>
                  <a:gd name="connsiteX3" fmla="*/ 1478823 w 1478823"/>
                  <a:gd name="connsiteY3" fmla="*/ 148194 h 5658441"/>
                  <a:gd name="connsiteX4" fmla="*/ 1361239 w 1478823"/>
                  <a:gd name="connsiteY4" fmla="*/ 555400 h 5658441"/>
                  <a:gd name="connsiteX5" fmla="*/ 1304339 w 1478823"/>
                  <a:gd name="connsiteY5" fmla="*/ 1217352 h 5658441"/>
                  <a:gd name="connsiteX6" fmla="*/ 1301895 w 1478823"/>
                  <a:gd name="connsiteY6" fmla="*/ 2911569 h 5658441"/>
                  <a:gd name="connsiteX7" fmla="*/ 1240363 w 1478823"/>
                  <a:gd name="connsiteY7" fmla="*/ 4561050 h 5658441"/>
                  <a:gd name="connsiteX8" fmla="*/ 1250173 w 1478823"/>
                  <a:gd name="connsiteY8" fmla="*/ 5495339 h 5658441"/>
                  <a:gd name="connsiteX9" fmla="*/ 1133452 w 1478823"/>
                  <a:gd name="connsiteY9" fmla="*/ 5645946 h 5658441"/>
                  <a:gd name="connsiteX10" fmla="*/ 605008 w 1478823"/>
                  <a:gd name="connsiteY10" fmla="*/ 5658441 h 5658441"/>
                  <a:gd name="connsiteX11" fmla="*/ 461898 w 1478823"/>
                  <a:gd name="connsiteY11" fmla="*/ 5515331 h 5658441"/>
                  <a:gd name="connsiteX12" fmla="*/ 16 w 1478823"/>
                  <a:gd name="connsiteY12" fmla="*/ 3558939 h 5658441"/>
                  <a:gd name="connsiteX13" fmla="*/ 694750 w 1478823"/>
                  <a:gd name="connsiteY13" fmla="*/ 1598254 h 5658441"/>
                  <a:gd name="connsiteX14" fmla="*/ 865635 w 1478823"/>
                  <a:gd name="connsiteY14" fmla="*/ 225085 h 5658441"/>
                  <a:gd name="connsiteX0" fmla="*/ 412652 w 1025840"/>
                  <a:gd name="connsiteY0" fmla="*/ 225085 h 5658441"/>
                  <a:gd name="connsiteX1" fmla="*/ 444463 w 1025840"/>
                  <a:gd name="connsiteY1" fmla="*/ 0 h 5658441"/>
                  <a:gd name="connsiteX2" fmla="*/ 705459 w 1025840"/>
                  <a:gd name="connsiteY2" fmla="*/ 61269 h 5658441"/>
                  <a:gd name="connsiteX3" fmla="*/ 1025840 w 1025840"/>
                  <a:gd name="connsiteY3" fmla="*/ 148194 h 5658441"/>
                  <a:gd name="connsiteX4" fmla="*/ 908256 w 1025840"/>
                  <a:gd name="connsiteY4" fmla="*/ 555400 h 5658441"/>
                  <a:gd name="connsiteX5" fmla="*/ 851356 w 1025840"/>
                  <a:gd name="connsiteY5" fmla="*/ 1217352 h 5658441"/>
                  <a:gd name="connsiteX6" fmla="*/ 848912 w 1025840"/>
                  <a:gd name="connsiteY6" fmla="*/ 2911569 h 5658441"/>
                  <a:gd name="connsiteX7" fmla="*/ 787380 w 1025840"/>
                  <a:gd name="connsiteY7" fmla="*/ 4561050 h 5658441"/>
                  <a:gd name="connsiteX8" fmla="*/ 797190 w 1025840"/>
                  <a:gd name="connsiteY8" fmla="*/ 5495339 h 5658441"/>
                  <a:gd name="connsiteX9" fmla="*/ 680469 w 1025840"/>
                  <a:gd name="connsiteY9" fmla="*/ 5645946 h 5658441"/>
                  <a:gd name="connsiteX10" fmla="*/ 152025 w 1025840"/>
                  <a:gd name="connsiteY10" fmla="*/ 5658441 h 5658441"/>
                  <a:gd name="connsiteX11" fmla="*/ 8915 w 1025840"/>
                  <a:gd name="connsiteY11" fmla="*/ 5515331 h 5658441"/>
                  <a:gd name="connsiteX12" fmla="*/ 6277 w 1025840"/>
                  <a:gd name="connsiteY12" fmla="*/ 3415992 h 5658441"/>
                  <a:gd name="connsiteX13" fmla="*/ 241767 w 1025840"/>
                  <a:gd name="connsiteY13" fmla="*/ 1598254 h 5658441"/>
                  <a:gd name="connsiteX14" fmla="*/ 412652 w 1025840"/>
                  <a:gd name="connsiteY14" fmla="*/ 225085 h 5658441"/>
                  <a:gd name="connsiteX0" fmla="*/ 407147 w 1020335"/>
                  <a:gd name="connsiteY0" fmla="*/ 225085 h 5658441"/>
                  <a:gd name="connsiteX1" fmla="*/ 438958 w 1020335"/>
                  <a:gd name="connsiteY1" fmla="*/ 0 h 5658441"/>
                  <a:gd name="connsiteX2" fmla="*/ 699954 w 1020335"/>
                  <a:gd name="connsiteY2" fmla="*/ 61269 h 5658441"/>
                  <a:gd name="connsiteX3" fmla="*/ 1020335 w 1020335"/>
                  <a:gd name="connsiteY3" fmla="*/ 148194 h 5658441"/>
                  <a:gd name="connsiteX4" fmla="*/ 902751 w 1020335"/>
                  <a:gd name="connsiteY4" fmla="*/ 555400 h 5658441"/>
                  <a:gd name="connsiteX5" fmla="*/ 845851 w 1020335"/>
                  <a:gd name="connsiteY5" fmla="*/ 1217352 h 5658441"/>
                  <a:gd name="connsiteX6" fmla="*/ 843407 w 1020335"/>
                  <a:gd name="connsiteY6" fmla="*/ 2911569 h 5658441"/>
                  <a:gd name="connsiteX7" fmla="*/ 781875 w 1020335"/>
                  <a:gd name="connsiteY7" fmla="*/ 4561050 h 5658441"/>
                  <a:gd name="connsiteX8" fmla="*/ 791685 w 1020335"/>
                  <a:gd name="connsiteY8" fmla="*/ 5495339 h 5658441"/>
                  <a:gd name="connsiteX9" fmla="*/ 674964 w 1020335"/>
                  <a:gd name="connsiteY9" fmla="*/ 5645946 h 5658441"/>
                  <a:gd name="connsiteX10" fmla="*/ 146520 w 1020335"/>
                  <a:gd name="connsiteY10" fmla="*/ 5658441 h 5658441"/>
                  <a:gd name="connsiteX11" fmla="*/ 3410 w 1020335"/>
                  <a:gd name="connsiteY11" fmla="*/ 5515331 h 5658441"/>
                  <a:gd name="connsiteX12" fmla="*/ 772 w 1020335"/>
                  <a:gd name="connsiteY12" fmla="*/ 3415992 h 5658441"/>
                  <a:gd name="connsiteX13" fmla="*/ 236262 w 1020335"/>
                  <a:gd name="connsiteY13" fmla="*/ 1598254 h 5658441"/>
                  <a:gd name="connsiteX14" fmla="*/ 407147 w 1020335"/>
                  <a:gd name="connsiteY14" fmla="*/ 225085 h 5658441"/>
                  <a:gd name="connsiteX0" fmla="*/ 408865 w 1022053"/>
                  <a:gd name="connsiteY0" fmla="*/ 225085 h 5658441"/>
                  <a:gd name="connsiteX1" fmla="*/ 440676 w 1022053"/>
                  <a:gd name="connsiteY1" fmla="*/ 0 h 5658441"/>
                  <a:gd name="connsiteX2" fmla="*/ 701672 w 1022053"/>
                  <a:gd name="connsiteY2" fmla="*/ 61269 h 5658441"/>
                  <a:gd name="connsiteX3" fmla="*/ 1022053 w 1022053"/>
                  <a:gd name="connsiteY3" fmla="*/ 148194 h 5658441"/>
                  <a:gd name="connsiteX4" fmla="*/ 904469 w 1022053"/>
                  <a:gd name="connsiteY4" fmla="*/ 555400 h 5658441"/>
                  <a:gd name="connsiteX5" fmla="*/ 847569 w 1022053"/>
                  <a:gd name="connsiteY5" fmla="*/ 1217352 h 5658441"/>
                  <a:gd name="connsiteX6" fmla="*/ 845125 w 1022053"/>
                  <a:gd name="connsiteY6" fmla="*/ 2911569 h 5658441"/>
                  <a:gd name="connsiteX7" fmla="*/ 783593 w 1022053"/>
                  <a:gd name="connsiteY7" fmla="*/ 4561050 h 5658441"/>
                  <a:gd name="connsiteX8" fmla="*/ 793403 w 1022053"/>
                  <a:gd name="connsiteY8" fmla="*/ 5495339 h 5658441"/>
                  <a:gd name="connsiteX9" fmla="*/ 676682 w 1022053"/>
                  <a:gd name="connsiteY9" fmla="*/ 5645946 h 5658441"/>
                  <a:gd name="connsiteX10" fmla="*/ 148238 w 1022053"/>
                  <a:gd name="connsiteY10" fmla="*/ 5658441 h 5658441"/>
                  <a:gd name="connsiteX11" fmla="*/ 5128 w 1022053"/>
                  <a:gd name="connsiteY11" fmla="*/ 5515331 h 5658441"/>
                  <a:gd name="connsiteX12" fmla="*/ 2490 w 1022053"/>
                  <a:gd name="connsiteY12" fmla="*/ 3415992 h 5658441"/>
                  <a:gd name="connsiteX13" fmla="*/ 237980 w 1022053"/>
                  <a:gd name="connsiteY13" fmla="*/ 1598254 h 5658441"/>
                  <a:gd name="connsiteX14" fmla="*/ 408865 w 1022053"/>
                  <a:gd name="connsiteY14" fmla="*/ 225085 h 5658441"/>
                  <a:gd name="connsiteX0" fmla="*/ 408865 w 1022053"/>
                  <a:gd name="connsiteY0" fmla="*/ 225085 h 5658441"/>
                  <a:gd name="connsiteX1" fmla="*/ 440676 w 1022053"/>
                  <a:gd name="connsiteY1" fmla="*/ 0 h 5658441"/>
                  <a:gd name="connsiteX2" fmla="*/ 701672 w 1022053"/>
                  <a:gd name="connsiteY2" fmla="*/ 61269 h 5658441"/>
                  <a:gd name="connsiteX3" fmla="*/ 1022053 w 1022053"/>
                  <a:gd name="connsiteY3" fmla="*/ 148194 h 5658441"/>
                  <a:gd name="connsiteX4" fmla="*/ 904469 w 1022053"/>
                  <a:gd name="connsiteY4" fmla="*/ 555400 h 5658441"/>
                  <a:gd name="connsiteX5" fmla="*/ 847569 w 1022053"/>
                  <a:gd name="connsiteY5" fmla="*/ 1217352 h 5658441"/>
                  <a:gd name="connsiteX6" fmla="*/ 845125 w 1022053"/>
                  <a:gd name="connsiteY6" fmla="*/ 2911569 h 5658441"/>
                  <a:gd name="connsiteX7" fmla="*/ 783593 w 1022053"/>
                  <a:gd name="connsiteY7" fmla="*/ 4561050 h 5658441"/>
                  <a:gd name="connsiteX8" fmla="*/ 793403 w 1022053"/>
                  <a:gd name="connsiteY8" fmla="*/ 5495339 h 5658441"/>
                  <a:gd name="connsiteX9" fmla="*/ 676682 w 1022053"/>
                  <a:gd name="connsiteY9" fmla="*/ 5645946 h 5658441"/>
                  <a:gd name="connsiteX10" fmla="*/ 148238 w 1022053"/>
                  <a:gd name="connsiteY10" fmla="*/ 5658441 h 5658441"/>
                  <a:gd name="connsiteX11" fmla="*/ 5128 w 1022053"/>
                  <a:gd name="connsiteY11" fmla="*/ 5515331 h 5658441"/>
                  <a:gd name="connsiteX12" fmla="*/ 2490 w 1022053"/>
                  <a:gd name="connsiteY12" fmla="*/ 3415992 h 5658441"/>
                  <a:gd name="connsiteX13" fmla="*/ 237980 w 1022053"/>
                  <a:gd name="connsiteY13" fmla="*/ 1598254 h 5658441"/>
                  <a:gd name="connsiteX14" fmla="*/ 408865 w 1022053"/>
                  <a:gd name="connsiteY14" fmla="*/ 225085 h 5658441"/>
                  <a:gd name="connsiteX0" fmla="*/ 405674 w 1018862"/>
                  <a:gd name="connsiteY0" fmla="*/ 225085 h 5658441"/>
                  <a:gd name="connsiteX1" fmla="*/ 437485 w 1018862"/>
                  <a:gd name="connsiteY1" fmla="*/ 0 h 5658441"/>
                  <a:gd name="connsiteX2" fmla="*/ 698481 w 1018862"/>
                  <a:gd name="connsiteY2" fmla="*/ 61269 h 5658441"/>
                  <a:gd name="connsiteX3" fmla="*/ 1018862 w 1018862"/>
                  <a:gd name="connsiteY3" fmla="*/ 148194 h 5658441"/>
                  <a:gd name="connsiteX4" fmla="*/ 901278 w 1018862"/>
                  <a:gd name="connsiteY4" fmla="*/ 555400 h 5658441"/>
                  <a:gd name="connsiteX5" fmla="*/ 844378 w 1018862"/>
                  <a:gd name="connsiteY5" fmla="*/ 1217352 h 5658441"/>
                  <a:gd name="connsiteX6" fmla="*/ 841934 w 1018862"/>
                  <a:gd name="connsiteY6" fmla="*/ 2911569 h 5658441"/>
                  <a:gd name="connsiteX7" fmla="*/ 780402 w 1018862"/>
                  <a:gd name="connsiteY7" fmla="*/ 4561050 h 5658441"/>
                  <a:gd name="connsiteX8" fmla="*/ 790212 w 1018862"/>
                  <a:gd name="connsiteY8" fmla="*/ 5495339 h 5658441"/>
                  <a:gd name="connsiteX9" fmla="*/ 673491 w 1018862"/>
                  <a:gd name="connsiteY9" fmla="*/ 5645946 h 5658441"/>
                  <a:gd name="connsiteX10" fmla="*/ 145047 w 1018862"/>
                  <a:gd name="connsiteY10" fmla="*/ 5658441 h 5658441"/>
                  <a:gd name="connsiteX11" fmla="*/ 1937 w 1018862"/>
                  <a:gd name="connsiteY11" fmla="*/ 5515331 h 5658441"/>
                  <a:gd name="connsiteX12" fmla="*/ 63275 w 1018862"/>
                  <a:gd name="connsiteY12" fmla="*/ 3172384 h 5658441"/>
                  <a:gd name="connsiteX13" fmla="*/ 234789 w 1018862"/>
                  <a:gd name="connsiteY13" fmla="*/ 1598254 h 5658441"/>
                  <a:gd name="connsiteX14" fmla="*/ 405674 w 1018862"/>
                  <a:gd name="connsiteY14" fmla="*/ 225085 h 5658441"/>
                  <a:gd name="connsiteX0" fmla="*/ 404685 w 1017873"/>
                  <a:gd name="connsiteY0" fmla="*/ 225085 h 5658441"/>
                  <a:gd name="connsiteX1" fmla="*/ 436496 w 1017873"/>
                  <a:gd name="connsiteY1" fmla="*/ 0 h 5658441"/>
                  <a:gd name="connsiteX2" fmla="*/ 697492 w 1017873"/>
                  <a:gd name="connsiteY2" fmla="*/ 61269 h 5658441"/>
                  <a:gd name="connsiteX3" fmla="*/ 1017873 w 1017873"/>
                  <a:gd name="connsiteY3" fmla="*/ 148194 h 5658441"/>
                  <a:gd name="connsiteX4" fmla="*/ 900289 w 1017873"/>
                  <a:gd name="connsiteY4" fmla="*/ 555400 h 5658441"/>
                  <a:gd name="connsiteX5" fmla="*/ 843389 w 1017873"/>
                  <a:gd name="connsiteY5" fmla="*/ 1217352 h 5658441"/>
                  <a:gd name="connsiteX6" fmla="*/ 840945 w 1017873"/>
                  <a:gd name="connsiteY6" fmla="*/ 2911569 h 5658441"/>
                  <a:gd name="connsiteX7" fmla="*/ 779413 w 1017873"/>
                  <a:gd name="connsiteY7" fmla="*/ 4561050 h 5658441"/>
                  <a:gd name="connsiteX8" fmla="*/ 789223 w 1017873"/>
                  <a:gd name="connsiteY8" fmla="*/ 5495339 h 5658441"/>
                  <a:gd name="connsiteX9" fmla="*/ 672502 w 1017873"/>
                  <a:gd name="connsiteY9" fmla="*/ 5645946 h 5658441"/>
                  <a:gd name="connsiteX10" fmla="*/ 144058 w 1017873"/>
                  <a:gd name="connsiteY10" fmla="*/ 5658441 h 5658441"/>
                  <a:gd name="connsiteX11" fmla="*/ 948 w 1017873"/>
                  <a:gd name="connsiteY11" fmla="*/ 5515331 h 5658441"/>
                  <a:gd name="connsiteX12" fmla="*/ 62286 w 1017873"/>
                  <a:gd name="connsiteY12" fmla="*/ 3172384 h 5658441"/>
                  <a:gd name="connsiteX13" fmla="*/ 233800 w 1017873"/>
                  <a:gd name="connsiteY13" fmla="*/ 1598254 h 5658441"/>
                  <a:gd name="connsiteX14" fmla="*/ 404685 w 1017873"/>
                  <a:gd name="connsiteY14" fmla="*/ 225085 h 5658441"/>
                  <a:gd name="connsiteX0" fmla="*/ 403737 w 1016925"/>
                  <a:gd name="connsiteY0" fmla="*/ 225085 h 5658441"/>
                  <a:gd name="connsiteX1" fmla="*/ 435548 w 1016925"/>
                  <a:gd name="connsiteY1" fmla="*/ 0 h 5658441"/>
                  <a:gd name="connsiteX2" fmla="*/ 696544 w 1016925"/>
                  <a:gd name="connsiteY2" fmla="*/ 61269 h 5658441"/>
                  <a:gd name="connsiteX3" fmla="*/ 1016925 w 1016925"/>
                  <a:gd name="connsiteY3" fmla="*/ 148194 h 5658441"/>
                  <a:gd name="connsiteX4" fmla="*/ 899341 w 1016925"/>
                  <a:gd name="connsiteY4" fmla="*/ 555400 h 5658441"/>
                  <a:gd name="connsiteX5" fmla="*/ 842441 w 1016925"/>
                  <a:gd name="connsiteY5" fmla="*/ 1217352 h 5658441"/>
                  <a:gd name="connsiteX6" fmla="*/ 839997 w 1016925"/>
                  <a:gd name="connsiteY6" fmla="*/ 2911569 h 5658441"/>
                  <a:gd name="connsiteX7" fmla="*/ 778465 w 1016925"/>
                  <a:gd name="connsiteY7" fmla="*/ 4561050 h 5658441"/>
                  <a:gd name="connsiteX8" fmla="*/ 788275 w 1016925"/>
                  <a:gd name="connsiteY8" fmla="*/ 5495339 h 5658441"/>
                  <a:gd name="connsiteX9" fmla="*/ 671554 w 1016925"/>
                  <a:gd name="connsiteY9" fmla="*/ 5645946 h 5658441"/>
                  <a:gd name="connsiteX10" fmla="*/ 143110 w 1016925"/>
                  <a:gd name="connsiteY10" fmla="*/ 5658441 h 5658441"/>
                  <a:gd name="connsiteX11" fmla="*/ 0 w 1016925"/>
                  <a:gd name="connsiteY11" fmla="*/ 5515331 h 5658441"/>
                  <a:gd name="connsiteX12" fmla="*/ 61338 w 1016925"/>
                  <a:gd name="connsiteY12" fmla="*/ 3172384 h 5658441"/>
                  <a:gd name="connsiteX13" fmla="*/ 232852 w 1016925"/>
                  <a:gd name="connsiteY13" fmla="*/ 1598254 h 5658441"/>
                  <a:gd name="connsiteX14" fmla="*/ 403737 w 1016925"/>
                  <a:gd name="connsiteY14" fmla="*/ 225085 h 5658441"/>
                  <a:gd name="connsiteX0" fmla="*/ 403737 w 1016925"/>
                  <a:gd name="connsiteY0" fmla="*/ 225085 h 5680388"/>
                  <a:gd name="connsiteX1" fmla="*/ 435548 w 1016925"/>
                  <a:gd name="connsiteY1" fmla="*/ 0 h 5680388"/>
                  <a:gd name="connsiteX2" fmla="*/ 696544 w 1016925"/>
                  <a:gd name="connsiteY2" fmla="*/ 61269 h 5680388"/>
                  <a:gd name="connsiteX3" fmla="*/ 1016925 w 1016925"/>
                  <a:gd name="connsiteY3" fmla="*/ 148194 h 5680388"/>
                  <a:gd name="connsiteX4" fmla="*/ 899341 w 1016925"/>
                  <a:gd name="connsiteY4" fmla="*/ 555400 h 5680388"/>
                  <a:gd name="connsiteX5" fmla="*/ 842441 w 1016925"/>
                  <a:gd name="connsiteY5" fmla="*/ 1217352 h 5680388"/>
                  <a:gd name="connsiteX6" fmla="*/ 839997 w 1016925"/>
                  <a:gd name="connsiteY6" fmla="*/ 2911569 h 5680388"/>
                  <a:gd name="connsiteX7" fmla="*/ 778465 w 1016925"/>
                  <a:gd name="connsiteY7" fmla="*/ 4561050 h 5680388"/>
                  <a:gd name="connsiteX8" fmla="*/ 788275 w 1016925"/>
                  <a:gd name="connsiteY8" fmla="*/ 5495339 h 5680388"/>
                  <a:gd name="connsiteX9" fmla="*/ 671554 w 1016925"/>
                  <a:gd name="connsiteY9" fmla="*/ 5645946 h 5680388"/>
                  <a:gd name="connsiteX10" fmla="*/ 349091 w 1016925"/>
                  <a:gd name="connsiteY10" fmla="*/ 5680388 h 5680388"/>
                  <a:gd name="connsiteX11" fmla="*/ 0 w 1016925"/>
                  <a:gd name="connsiteY11" fmla="*/ 5515331 h 5680388"/>
                  <a:gd name="connsiteX12" fmla="*/ 61338 w 1016925"/>
                  <a:gd name="connsiteY12" fmla="*/ 3172384 h 5680388"/>
                  <a:gd name="connsiteX13" fmla="*/ 232852 w 1016925"/>
                  <a:gd name="connsiteY13" fmla="*/ 1598254 h 5680388"/>
                  <a:gd name="connsiteX14" fmla="*/ 403737 w 1016925"/>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56832 w 955587"/>
                  <a:gd name="connsiteY11" fmla="*/ 5505155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56832 w 955587"/>
                  <a:gd name="connsiteY11" fmla="*/ 5505155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56832 w 955587"/>
                  <a:gd name="connsiteY11" fmla="*/ 5505155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104789 w 955587"/>
                  <a:gd name="connsiteY11" fmla="*/ 5492855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115873 w 955587"/>
                  <a:gd name="connsiteY11" fmla="*/ 5100319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80388"/>
                  <a:gd name="connsiteX1" fmla="*/ 374210 w 955587"/>
                  <a:gd name="connsiteY1" fmla="*/ 0 h 5680388"/>
                  <a:gd name="connsiteX2" fmla="*/ 635206 w 955587"/>
                  <a:gd name="connsiteY2" fmla="*/ 61269 h 5680388"/>
                  <a:gd name="connsiteX3" fmla="*/ 955587 w 955587"/>
                  <a:gd name="connsiteY3" fmla="*/ 148194 h 5680388"/>
                  <a:gd name="connsiteX4" fmla="*/ 838003 w 955587"/>
                  <a:gd name="connsiteY4" fmla="*/ 555400 h 5680388"/>
                  <a:gd name="connsiteX5" fmla="*/ 781103 w 955587"/>
                  <a:gd name="connsiteY5" fmla="*/ 1217352 h 5680388"/>
                  <a:gd name="connsiteX6" fmla="*/ 778659 w 955587"/>
                  <a:gd name="connsiteY6" fmla="*/ 2911569 h 5680388"/>
                  <a:gd name="connsiteX7" fmla="*/ 717127 w 955587"/>
                  <a:gd name="connsiteY7" fmla="*/ 4561050 h 5680388"/>
                  <a:gd name="connsiteX8" fmla="*/ 726937 w 955587"/>
                  <a:gd name="connsiteY8" fmla="*/ 5495339 h 5680388"/>
                  <a:gd name="connsiteX9" fmla="*/ 610216 w 955587"/>
                  <a:gd name="connsiteY9" fmla="*/ 5645946 h 5680388"/>
                  <a:gd name="connsiteX10" fmla="*/ 287753 w 955587"/>
                  <a:gd name="connsiteY10" fmla="*/ 5680388 h 5680388"/>
                  <a:gd name="connsiteX11" fmla="*/ 115873 w 955587"/>
                  <a:gd name="connsiteY11" fmla="*/ 5100319 h 5680388"/>
                  <a:gd name="connsiteX12" fmla="*/ 0 w 955587"/>
                  <a:gd name="connsiteY12" fmla="*/ 3172384 h 5680388"/>
                  <a:gd name="connsiteX13" fmla="*/ 171514 w 955587"/>
                  <a:gd name="connsiteY13" fmla="*/ 1598254 h 5680388"/>
                  <a:gd name="connsiteX14" fmla="*/ 342399 w 955587"/>
                  <a:gd name="connsiteY14" fmla="*/ 225085 h 5680388"/>
                  <a:gd name="connsiteX0" fmla="*/ 342399 w 955587"/>
                  <a:gd name="connsiteY0" fmla="*/ 225085 h 5645946"/>
                  <a:gd name="connsiteX1" fmla="*/ 374210 w 955587"/>
                  <a:gd name="connsiteY1" fmla="*/ 0 h 5645946"/>
                  <a:gd name="connsiteX2" fmla="*/ 635206 w 955587"/>
                  <a:gd name="connsiteY2" fmla="*/ 61269 h 5645946"/>
                  <a:gd name="connsiteX3" fmla="*/ 955587 w 955587"/>
                  <a:gd name="connsiteY3" fmla="*/ 148194 h 5645946"/>
                  <a:gd name="connsiteX4" fmla="*/ 838003 w 955587"/>
                  <a:gd name="connsiteY4" fmla="*/ 555400 h 5645946"/>
                  <a:gd name="connsiteX5" fmla="*/ 781103 w 955587"/>
                  <a:gd name="connsiteY5" fmla="*/ 1217352 h 5645946"/>
                  <a:gd name="connsiteX6" fmla="*/ 778659 w 955587"/>
                  <a:gd name="connsiteY6" fmla="*/ 2911569 h 5645946"/>
                  <a:gd name="connsiteX7" fmla="*/ 717127 w 955587"/>
                  <a:gd name="connsiteY7" fmla="*/ 4561050 h 5645946"/>
                  <a:gd name="connsiteX8" fmla="*/ 726937 w 955587"/>
                  <a:gd name="connsiteY8" fmla="*/ 5495339 h 5645946"/>
                  <a:gd name="connsiteX9" fmla="*/ 610216 w 955587"/>
                  <a:gd name="connsiteY9" fmla="*/ 5645946 h 5645946"/>
                  <a:gd name="connsiteX10" fmla="*/ 241754 w 955587"/>
                  <a:gd name="connsiteY10" fmla="*/ 5449167 h 5645946"/>
                  <a:gd name="connsiteX11" fmla="*/ 115873 w 955587"/>
                  <a:gd name="connsiteY11" fmla="*/ 5100319 h 5645946"/>
                  <a:gd name="connsiteX12" fmla="*/ 0 w 955587"/>
                  <a:gd name="connsiteY12" fmla="*/ 3172384 h 5645946"/>
                  <a:gd name="connsiteX13" fmla="*/ 171514 w 955587"/>
                  <a:gd name="connsiteY13" fmla="*/ 1598254 h 5645946"/>
                  <a:gd name="connsiteX14" fmla="*/ 342399 w 955587"/>
                  <a:gd name="connsiteY14" fmla="*/ 225085 h 5645946"/>
                  <a:gd name="connsiteX0" fmla="*/ 342399 w 955587"/>
                  <a:gd name="connsiteY0" fmla="*/ 225085 h 5645946"/>
                  <a:gd name="connsiteX1" fmla="*/ 374210 w 955587"/>
                  <a:gd name="connsiteY1" fmla="*/ 0 h 5645946"/>
                  <a:gd name="connsiteX2" fmla="*/ 635206 w 955587"/>
                  <a:gd name="connsiteY2" fmla="*/ 61269 h 5645946"/>
                  <a:gd name="connsiteX3" fmla="*/ 955587 w 955587"/>
                  <a:gd name="connsiteY3" fmla="*/ 148194 h 5645946"/>
                  <a:gd name="connsiteX4" fmla="*/ 838003 w 955587"/>
                  <a:gd name="connsiteY4" fmla="*/ 555400 h 5645946"/>
                  <a:gd name="connsiteX5" fmla="*/ 781103 w 955587"/>
                  <a:gd name="connsiteY5" fmla="*/ 1217352 h 5645946"/>
                  <a:gd name="connsiteX6" fmla="*/ 778659 w 955587"/>
                  <a:gd name="connsiteY6" fmla="*/ 2911569 h 5645946"/>
                  <a:gd name="connsiteX7" fmla="*/ 717127 w 955587"/>
                  <a:gd name="connsiteY7" fmla="*/ 4561050 h 5645946"/>
                  <a:gd name="connsiteX8" fmla="*/ 726937 w 955587"/>
                  <a:gd name="connsiteY8" fmla="*/ 5495339 h 5645946"/>
                  <a:gd name="connsiteX9" fmla="*/ 610216 w 955587"/>
                  <a:gd name="connsiteY9" fmla="*/ 5645946 h 5645946"/>
                  <a:gd name="connsiteX10" fmla="*/ 241754 w 955587"/>
                  <a:gd name="connsiteY10" fmla="*/ 5449167 h 5645946"/>
                  <a:gd name="connsiteX11" fmla="*/ 115873 w 955587"/>
                  <a:gd name="connsiteY11" fmla="*/ 5100319 h 5645946"/>
                  <a:gd name="connsiteX12" fmla="*/ 0 w 955587"/>
                  <a:gd name="connsiteY12" fmla="*/ 3172384 h 5645946"/>
                  <a:gd name="connsiteX13" fmla="*/ 171514 w 955587"/>
                  <a:gd name="connsiteY13" fmla="*/ 1598254 h 5645946"/>
                  <a:gd name="connsiteX14" fmla="*/ 342399 w 955587"/>
                  <a:gd name="connsiteY14" fmla="*/ 225085 h 5645946"/>
                  <a:gd name="connsiteX0" fmla="*/ 342399 w 955587"/>
                  <a:gd name="connsiteY0" fmla="*/ 225085 h 5645946"/>
                  <a:gd name="connsiteX1" fmla="*/ 374210 w 955587"/>
                  <a:gd name="connsiteY1" fmla="*/ 0 h 5645946"/>
                  <a:gd name="connsiteX2" fmla="*/ 635206 w 955587"/>
                  <a:gd name="connsiteY2" fmla="*/ 61269 h 5645946"/>
                  <a:gd name="connsiteX3" fmla="*/ 955587 w 955587"/>
                  <a:gd name="connsiteY3" fmla="*/ 148194 h 5645946"/>
                  <a:gd name="connsiteX4" fmla="*/ 838003 w 955587"/>
                  <a:gd name="connsiteY4" fmla="*/ 555400 h 5645946"/>
                  <a:gd name="connsiteX5" fmla="*/ 781103 w 955587"/>
                  <a:gd name="connsiteY5" fmla="*/ 1217352 h 5645946"/>
                  <a:gd name="connsiteX6" fmla="*/ 778659 w 955587"/>
                  <a:gd name="connsiteY6" fmla="*/ 2911569 h 5645946"/>
                  <a:gd name="connsiteX7" fmla="*/ 717127 w 955587"/>
                  <a:gd name="connsiteY7" fmla="*/ 4561050 h 5645946"/>
                  <a:gd name="connsiteX8" fmla="*/ 726937 w 955587"/>
                  <a:gd name="connsiteY8" fmla="*/ 5495339 h 5645946"/>
                  <a:gd name="connsiteX9" fmla="*/ 610216 w 955587"/>
                  <a:gd name="connsiteY9" fmla="*/ 5645946 h 5645946"/>
                  <a:gd name="connsiteX10" fmla="*/ 188023 w 955587"/>
                  <a:gd name="connsiteY10" fmla="*/ 5510401 h 5645946"/>
                  <a:gd name="connsiteX11" fmla="*/ 115873 w 955587"/>
                  <a:gd name="connsiteY11" fmla="*/ 5100319 h 5645946"/>
                  <a:gd name="connsiteX12" fmla="*/ 0 w 955587"/>
                  <a:gd name="connsiteY12" fmla="*/ 3172384 h 5645946"/>
                  <a:gd name="connsiteX13" fmla="*/ 171514 w 955587"/>
                  <a:gd name="connsiteY13" fmla="*/ 1598254 h 5645946"/>
                  <a:gd name="connsiteX14" fmla="*/ 342399 w 955587"/>
                  <a:gd name="connsiteY14" fmla="*/ 225085 h 5645946"/>
                  <a:gd name="connsiteX0" fmla="*/ 342399 w 955587"/>
                  <a:gd name="connsiteY0" fmla="*/ 225085 h 5645946"/>
                  <a:gd name="connsiteX1" fmla="*/ 374210 w 955587"/>
                  <a:gd name="connsiteY1" fmla="*/ 0 h 5645946"/>
                  <a:gd name="connsiteX2" fmla="*/ 635206 w 955587"/>
                  <a:gd name="connsiteY2" fmla="*/ 61269 h 5645946"/>
                  <a:gd name="connsiteX3" fmla="*/ 955587 w 955587"/>
                  <a:gd name="connsiteY3" fmla="*/ 148194 h 5645946"/>
                  <a:gd name="connsiteX4" fmla="*/ 838003 w 955587"/>
                  <a:gd name="connsiteY4" fmla="*/ 555400 h 5645946"/>
                  <a:gd name="connsiteX5" fmla="*/ 781103 w 955587"/>
                  <a:gd name="connsiteY5" fmla="*/ 1217352 h 5645946"/>
                  <a:gd name="connsiteX6" fmla="*/ 778659 w 955587"/>
                  <a:gd name="connsiteY6" fmla="*/ 2911569 h 5645946"/>
                  <a:gd name="connsiteX7" fmla="*/ 717127 w 955587"/>
                  <a:gd name="connsiteY7" fmla="*/ 4561050 h 5645946"/>
                  <a:gd name="connsiteX8" fmla="*/ 726937 w 955587"/>
                  <a:gd name="connsiteY8" fmla="*/ 5495339 h 5645946"/>
                  <a:gd name="connsiteX9" fmla="*/ 610216 w 955587"/>
                  <a:gd name="connsiteY9" fmla="*/ 5645946 h 5645946"/>
                  <a:gd name="connsiteX10" fmla="*/ 188023 w 955587"/>
                  <a:gd name="connsiteY10" fmla="*/ 5510401 h 5645946"/>
                  <a:gd name="connsiteX11" fmla="*/ 115873 w 955587"/>
                  <a:gd name="connsiteY11" fmla="*/ 5100319 h 5645946"/>
                  <a:gd name="connsiteX12" fmla="*/ 0 w 955587"/>
                  <a:gd name="connsiteY12" fmla="*/ 3172384 h 5645946"/>
                  <a:gd name="connsiteX13" fmla="*/ 171514 w 955587"/>
                  <a:gd name="connsiteY13" fmla="*/ 1598254 h 5645946"/>
                  <a:gd name="connsiteX14" fmla="*/ 342399 w 955587"/>
                  <a:gd name="connsiteY14" fmla="*/ 225085 h 5645946"/>
                  <a:gd name="connsiteX0" fmla="*/ 342399 w 955587"/>
                  <a:gd name="connsiteY0" fmla="*/ 225085 h 5645946"/>
                  <a:gd name="connsiteX1" fmla="*/ 374210 w 955587"/>
                  <a:gd name="connsiteY1" fmla="*/ 0 h 5645946"/>
                  <a:gd name="connsiteX2" fmla="*/ 635206 w 955587"/>
                  <a:gd name="connsiteY2" fmla="*/ 61269 h 5645946"/>
                  <a:gd name="connsiteX3" fmla="*/ 955587 w 955587"/>
                  <a:gd name="connsiteY3" fmla="*/ 148194 h 5645946"/>
                  <a:gd name="connsiteX4" fmla="*/ 838003 w 955587"/>
                  <a:gd name="connsiteY4" fmla="*/ 555400 h 5645946"/>
                  <a:gd name="connsiteX5" fmla="*/ 781103 w 955587"/>
                  <a:gd name="connsiteY5" fmla="*/ 1217352 h 5645946"/>
                  <a:gd name="connsiteX6" fmla="*/ 778659 w 955587"/>
                  <a:gd name="connsiteY6" fmla="*/ 2911569 h 5645946"/>
                  <a:gd name="connsiteX7" fmla="*/ 717127 w 955587"/>
                  <a:gd name="connsiteY7" fmla="*/ 4561050 h 5645946"/>
                  <a:gd name="connsiteX8" fmla="*/ 724331 w 955587"/>
                  <a:gd name="connsiteY8" fmla="*/ 5326324 h 5645946"/>
                  <a:gd name="connsiteX9" fmla="*/ 610216 w 955587"/>
                  <a:gd name="connsiteY9" fmla="*/ 5645946 h 5645946"/>
                  <a:gd name="connsiteX10" fmla="*/ 188023 w 955587"/>
                  <a:gd name="connsiteY10" fmla="*/ 5510401 h 5645946"/>
                  <a:gd name="connsiteX11" fmla="*/ 115873 w 955587"/>
                  <a:gd name="connsiteY11" fmla="*/ 5100319 h 5645946"/>
                  <a:gd name="connsiteX12" fmla="*/ 0 w 955587"/>
                  <a:gd name="connsiteY12" fmla="*/ 3172384 h 5645946"/>
                  <a:gd name="connsiteX13" fmla="*/ 171514 w 955587"/>
                  <a:gd name="connsiteY13" fmla="*/ 1598254 h 5645946"/>
                  <a:gd name="connsiteX14" fmla="*/ 342399 w 955587"/>
                  <a:gd name="connsiteY14" fmla="*/ 225085 h 5645946"/>
                  <a:gd name="connsiteX0" fmla="*/ 342399 w 955587"/>
                  <a:gd name="connsiteY0" fmla="*/ 225085 h 5544715"/>
                  <a:gd name="connsiteX1" fmla="*/ 374210 w 955587"/>
                  <a:gd name="connsiteY1" fmla="*/ 0 h 5544715"/>
                  <a:gd name="connsiteX2" fmla="*/ 635206 w 955587"/>
                  <a:gd name="connsiteY2" fmla="*/ 61269 h 5544715"/>
                  <a:gd name="connsiteX3" fmla="*/ 955587 w 955587"/>
                  <a:gd name="connsiteY3" fmla="*/ 148194 h 5544715"/>
                  <a:gd name="connsiteX4" fmla="*/ 838003 w 955587"/>
                  <a:gd name="connsiteY4" fmla="*/ 555400 h 5544715"/>
                  <a:gd name="connsiteX5" fmla="*/ 781103 w 955587"/>
                  <a:gd name="connsiteY5" fmla="*/ 1217352 h 5544715"/>
                  <a:gd name="connsiteX6" fmla="*/ 778659 w 955587"/>
                  <a:gd name="connsiteY6" fmla="*/ 2911569 h 5544715"/>
                  <a:gd name="connsiteX7" fmla="*/ 717127 w 955587"/>
                  <a:gd name="connsiteY7" fmla="*/ 4561050 h 5544715"/>
                  <a:gd name="connsiteX8" fmla="*/ 724331 w 955587"/>
                  <a:gd name="connsiteY8" fmla="*/ 5326324 h 5544715"/>
                  <a:gd name="connsiteX9" fmla="*/ 640481 w 955587"/>
                  <a:gd name="connsiteY9" fmla="*/ 5544715 h 5544715"/>
                  <a:gd name="connsiteX10" fmla="*/ 188023 w 955587"/>
                  <a:gd name="connsiteY10" fmla="*/ 5510401 h 5544715"/>
                  <a:gd name="connsiteX11" fmla="*/ 115873 w 955587"/>
                  <a:gd name="connsiteY11" fmla="*/ 5100319 h 5544715"/>
                  <a:gd name="connsiteX12" fmla="*/ 0 w 955587"/>
                  <a:gd name="connsiteY12" fmla="*/ 3172384 h 5544715"/>
                  <a:gd name="connsiteX13" fmla="*/ 171514 w 955587"/>
                  <a:gd name="connsiteY13" fmla="*/ 1598254 h 5544715"/>
                  <a:gd name="connsiteX14" fmla="*/ 342399 w 955587"/>
                  <a:gd name="connsiteY14" fmla="*/ 225085 h 5544715"/>
                  <a:gd name="connsiteX0" fmla="*/ 342399 w 955587"/>
                  <a:gd name="connsiteY0" fmla="*/ 225085 h 5544715"/>
                  <a:gd name="connsiteX1" fmla="*/ 374210 w 955587"/>
                  <a:gd name="connsiteY1" fmla="*/ 0 h 5544715"/>
                  <a:gd name="connsiteX2" fmla="*/ 635206 w 955587"/>
                  <a:gd name="connsiteY2" fmla="*/ 61269 h 5544715"/>
                  <a:gd name="connsiteX3" fmla="*/ 955587 w 955587"/>
                  <a:gd name="connsiteY3" fmla="*/ 148194 h 5544715"/>
                  <a:gd name="connsiteX4" fmla="*/ 838003 w 955587"/>
                  <a:gd name="connsiteY4" fmla="*/ 555400 h 5544715"/>
                  <a:gd name="connsiteX5" fmla="*/ 781103 w 955587"/>
                  <a:gd name="connsiteY5" fmla="*/ 1217352 h 5544715"/>
                  <a:gd name="connsiteX6" fmla="*/ 778659 w 955587"/>
                  <a:gd name="connsiteY6" fmla="*/ 2911569 h 5544715"/>
                  <a:gd name="connsiteX7" fmla="*/ 717127 w 955587"/>
                  <a:gd name="connsiteY7" fmla="*/ 4561050 h 5544715"/>
                  <a:gd name="connsiteX8" fmla="*/ 724331 w 955587"/>
                  <a:gd name="connsiteY8" fmla="*/ 5326324 h 5544715"/>
                  <a:gd name="connsiteX9" fmla="*/ 640481 w 955587"/>
                  <a:gd name="connsiteY9" fmla="*/ 5544715 h 5544715"/>
                  <a:gd name="connsiteX10" fmla="*/ 164558 w 955587"/>
                  <a:gd name="connsiteY10" fmla="*/ 5470405 h 5544715"/>
                  <a:gd name="connsiteX11" fmla="*/ 115873 w 955587"/>
                  <a:gd name="connsiteY11" fmla="*/ 5100319 h 5544715"/>
                  <a:gd name="connsiteX12" fmla="*/ 0 w 955587"/>
                  <a:gd name="connsiteY12" fmla="*/ 3172384 h 5544715"/>
                  <a:gd name="connsiteX13" fmla="*/ 171514 w 955587"/>
                  <a:gd name="connsiteY13" fmla="*/ 1598254 h 5544715"/>
                  <a:gd name="connsiteX14" fmla="*/ 342399 w 955587"/>
                  <a:gd name="connsiteY14" fmla="*/ 225085 h 5544715"/>
                  <a:gd name="connsiteX0" fmla="*/ 342399 w 955587"/>
                  <a:gd name="connsiteY0" fmla="*/ 225085 h 5544715"/>
                  <a:gd name="connsiteX1" fmla="*/ 374210 w 955587"/>
                  <a:gd name="connsiteY1" fmla="*/ 0 h 5544715"/>
                  <a:gd name="connsiteX2" fmla="*/ 635206 w 955587"/>
                  <a:gd name="connsiteY2" fmla="*/ 61269 h 5544715"/>
                  <a:gd name="connsiteX3" fmla="*/ 955587 w 955587"/>
                  <a:gd name="connsiteY3" fmla="*/ 148194 h 5544715"/>
                  <a:gd name="connsiteX4" fmla="*/ 838003 w 955587"/>
                  <a:gd name="connsiteY4" fmla="*/ 555400 h 5544715"/>
                  <a:gd name="connsiteX5" fmla="*/ 781103 w 955587"/>
                  <a:gd name="connsiteY5" fmla="*/ 1217352 h 5544715"/>
                  <a:gd name="connsiteX6" fmla="*/ 778659 w 955587"/>
                  <a:gd name="connsiteY6" fmla="*/ 2911569 h 5544715"/>
                  <a:gd name="connsiteX7" fmla="*/ 717127 w 955587"/>
                  <a:gd name="connsiteY7" fmla="*/ 4561050 h 5544715"/>
                  <a:gd name="connsiteX8" fmla="*/ 724331 w 955587"/>
                  <a:gd name="connsiteY8" fmla="*/ 5326324 h 5544715"/>
                  <a:gd name="connsiteX9" fmla="*/ 640481 w 955587"/>
                  <a:gd name="connsiteY9" fmla="*/ 5544715 h 5544715"/>
                  <a:gd name="connsiteX10" fmla="*/ 164558 w 955587"/>
                  <a:gd name="connsiteY10" fmla="*/ 5470405 h 5544715"/>
                  <a:gd name="connsiteX11" fmla="*/ 115688 w 955587"/>
                  <a:gd name="connsiteY11" fmla="*/ 4982452 h 5544715"/>
                  <a:gd name="connsiteX12" fmla="*/ 0 w 955587"/>
                  <a:gd name="connsiteY12" fmla="*/ 3172384 h 5544715"/>
                  <a:gd name="connsiteX13" fmla="*/ 171514 w 955587"/>
                  <a:gd name="connsiteY13" fmla="*/ 1598254 h 5544715"/>
                  <a:gd name="connsiteX14" fmla="*/ 342399 w 955587"/>
                  <a:gd name="connsiteY14" fmla="*/ 225085 h 5544715"/>
                  <a:gd name="connsiteX0" fmla="*/ 342399 w 955587"/>
                  <a:gd name="connsiteY0" fmla="*/ 225085 h 5544715"/>
                  <a:gd name="connsiteX1" fmla="*/ 374210 w 955587"/>
                  <a:gd name="connsiteY1" fmla="*/ 0 h 5544715"/>
                  <a:gd name="connsiteX2" fmla="*/ 635206 w 955587"/>
                  <a:gd name="connsiteY2" fmla="*/ 61269 h 5544715"/>
                  <a:gd name="connsiteX3" fmla="*/ 955587 w 955587"/>
                  <a:gd name="connsiteY3" fmla="*/ 148194 h 5544715"/>
                  <a:gd name="connsiteX4" fmla="*/ 838003 w 955587"/>
                  <a:gd name="connsiteY4" fmla="*/ 555400 h 5544715"/>
                  <a:gd name="connsiteX5" fmla="*/ 781103 w 955587"/>
                  <a:gd name="connsiteY5" fmla="*/ 1217352 h 5544715"/>
                  <a:gd name="connsiteX6" fmla="*/ 778659 w 955587"/>
                  <a:gd name="connsiteY6" fmla="*/ 2911569 h 5544715"/>
                  <a:gd name="connsiteX7" fmla="*/ 717127 w 955587"/>
                  <a:gd name="connsiteY7" fmla="*/ 4561050 h 5544715"/>
                  <a:gd name="connsiteX8" fmla="*/ 724331 w 955587"/>
                  <a:gd name="connsiteY8" fmla="*/ 5326324 h 5544715"/>
                  <a:gd name="connsiteX9" fmla="*/ 640481 w 955587"/>
                  <a:gd name="connsiteY9" fmla="*/ 5544715 h 5544715"/>
                  <a:gd name="connsiteX10" fmla="*/ 164558 w 955587"/>
                  <a:gd name="connsiteY10" fmla="*/ 5470405 h 5544715"/>
                  <a:gd name="connsiteX11" fmla="*/ 115688 w 955587"/>
                  <a:gd name="connsiteY11" fmla="*/ 4982452 h 5544715"/>
                  <a:gd name="connsiteX12" fmla="*/ 0 w 955587"/>
                  <a:gd name="connsiteY12" fmla="*/ 3172384 h 5544715"/>
                  <a:gd name="connsiteX13" fmla="*/ 171514 w 955587"/>
                  <a:gd name="connsiteY13" fmla="*/ 1598254 h 5544715"/>
                  <a:gd name="connsiteX14" fmla="*/ 342399 w 955587"/>
                  <a:gd name="connsiteY14" fmla="*/ 225085 h 5544715"/>
                  <a:gd name="connsiteX0" fmla="*/ 342399 w 955587"/>
                  <a:gd name="connsiteY0" fmla="*/ 225085 h 5490207"/>
                  <a:gd name="connsiteX1" fmla="*/ 374210 w 955587"/>
                  <a:gd name="connsiteY1" fmla="*/ 0 h 5490207"/>
                  <a:gd name="connsiteX2" fmla="*/ 635206 w 955587"/>
                  <a:gd name="connsiteY2" fmla="*/ 61269 h 5490207"/>
                  <a:gd name="connsiteX3" fmla="*/ 955587 w 955587"/>
                  <a:gd name="connsiteY3" fmla="*/ 148194 h 5490207"/>
                  <a:gd name="connsiteX4" fmla="*/ 838003 w 955587"/>
                  <a:gd name="connsiteY4" fmla="*/ 555400 h 5490207"/>
                  <a:gd name="connsiteX5" fmla="*/ 781103 w 955587"/>
                  <a:gd name="connsiteY5" fmla="*/ 1217352 h 5490207"/>
                  <a:gd name="connsiteX6" fmla="*/ 778659 w 955587"/>
                  <a:gd name="connsiteY6" fmla="*/ 2911569 h 5490207"/>
                  <a:gd name="connsiteX7" fmla="*/ 717127 w 955587"/>
                  <a:gd name="connsiteY7" fmla="*/ 4561050 h 5490207"/>
                  <a:gd name="connsiteX8" fmla="*/ 724331 w 955587"/>
                  <a:gd name="connsiteY8" fmla="*/ 5326324 h 5490207"/>
                  <a:gd name="connsiteX9" fmla="*/ 656777 w 955587"/>
                  <a:gd name="connsiteY9" fmla="*/ 5490207 h 5490207"/>
                  <a:gd name="connsiteX10" fmla="*/ 164558 w 955587"/>
                  <a:gd name="connsiteY10" fmla="*/ 5470405 h 5490207"/>
                  <a:gd name="connsiteX11" fmla="*/ 115688 w 955587"/>
                  <a:gd name="connsiteY11" fmla="*/ 4982452 h 5490207"/>
                  <a:gd name="connsiteX12" fmla="*/ 0 w 955587"/>
                  <a:gd name="connsiteY12" fmla="*/ 3172384 h 5490207"/>
                  <a:gd name="connsiteX13" fmla="*/ 171514 w 955587"/>
                  <a:gd name="connsiteY13" fmla="*/ 1598254 h 5490207"/>
                  <a:gd name="connsiteX14" fmla="*/ 342399 w 955587"/>
                  <a:gd name="connsiteY14" fmla="*/ 225085 h 5490207"/>
                  <a:gd name="connsiteX0" fmla="*/ 342399 w 955587"/>
                  <a:gd name="connsiteY0" fmla="*/ 225085 h 5490207"/>
                  <a:gd name="connsiteX1" fmla="*/ 374210 w 955587"/>
                  <a:gd name="connsiteY1" fmla="*/ 0 h 5490207"/>
                  <a:gd name="connsiteX2" fmla="*/ 635206 w 955587"/>
                  <a:gd name="connsiteY2" fmla="*/ 61269 h 5490207"/>
                  <a:gd name="connsiteX3" fmla="*/ 955587 w 955587"/>
                  <a:gd name="connsiteY3" fmla="*/ 148194 h 5490207"/>
                  <a:gd name="connsiteX4" fmla="*/ 838003 w 955587"/>
                  <a:gd name="connsiteY4" fmla="*/ 555400 h 5490207"/>
                  <a:gd name="connsiteX5" fmla="*/ 781103 w 955587"/>
                  <a:gd name="connsiteY5" fmla="*/ 1217352 h 5490207"/>
                  <a:gd name="connsiteX6" fmla="*/ 778659 w 955587"/>
                  <a:gd name="connsiteY6" fmla="*/ 2911569 h 5490207"/>
                  <a:gd name="connsiteX7" fmla="*/ 717127 w 955587"/>
                  <a:gd name="connsiteY7" fmla="*/ 4561050 h 5490207"/>
                  <a:gd name="connsiteX8" fmla="*/ 724331 w 955587"/>
                  <a:gd name="connsiteY8" fmla="*/ 5326324 h 5490207"/>
                  <a:gd name="connsiteX9" fmla="*/ 656777 w 955587"/>
                  <a:gd name="connsiteY9" fmla="*/ 5490207 h 5490207"/>
                  <a:gd name="connsiteX10" fmla="*/ 193799 w 955587"/>
                  <a:gd name="connsiteY10" fmla="*/ 5461468 h 5490207"/>
                  <a:gd name="connsiteX11" fmla="*/ 115688 w 955587"/>
                  <a:gd name="connsiteY11" fmla="*/ 4982452 h 5490207"/>
                  <a:gd name="connsiteX12" fmla="*/ 0 w 955587"/>
                  <a:gd name="connsiteY12" fmla="*/ 3172384 h 5490207"/>
                  <a:gd name="connsiteX13" fmla="*/ 171514 w 955587"/>
                  <a:gd name="connsiteY13" fmla="*/ 1598254 h 5490207"/>
                  <a:gd name="connsiteX14" fmla="*/ 342399 w 955587"/>
                  <a:gd name="connsiteY14" fmla="*/ 225085 h 5490207"/>
                  <a:gd name="connsiteX0" fmla="*/ 342399 w 955587"/>
                  <a:gd name="connsiteY0" fmla="*/ 225085 h 5490207"/>
                  <a:gd name="connsiteX1" fmla="*/ 374210 w 955587"/>
                  <a:gd name="connsiteY1" fmla="*/ 0 h 5490207"/>
                  <a:gd name="connsiteX2" fmla="*/ 635206 w 955587"/>
                  <a:gd name="connsiteY2" fmla="*/ 61269 h 5490207"/>
                  <a:gd name="connsiteX3" fmla="*/ 955587 w 955587"/>
                  <a:gd name="connsiteY3" fmla="*/ 148194 h 5490207"/>
                  <a:gd name="connsiteX4" fmla="*/ 838003 w 955587"/>
                  <a:gd name="connsiteY4" fmla="*/ 555400 h 5490207"/>
                  <a:gd name="connsiteX5" fmla="*/ 781103 w 955587"/>
                  <a:gd name="connsiteY5" fmla="*/ 1217352 h 5490207"/>
                  <a:gd name="connsiteX6" fmla="*/ 778659 w 955587"/>
                  <a:gd name="connsiteY6" fmla="*/ 2911569 h 5490207"/>
                  <a:gd name="connsiteX7" fmla="*/ 717127 w 955587"/>
                  <a:gd name="connsiteY7" fmla="*/ 4561050 h 5490207"/>
                  <a:gd name="connsiteX8" fmla="*/ 724331 w 955587"/>
                  <a:gd name="connsiteY8" fmla="*/ 5326324 h 5490207"/>
                  <a:gd name="connsiteX9" fmla="*/ 656777 w 955587"/>
                  <a:gd name="connsiteY9" fmla="*/ 5490207 h 5490207"/>
                  <a:gd name="connsiteX10" fmla="*/ 176200 w 955587"/>
                  <a:gd name="connsiteY10" fmla="*/ 5431470 h 5490207"/>
                  <a:gd name="connsiteX11" fmla="*/ 115688 w 955587"/>
                  <a:gd name="connsiteY11" fmla="*/ 4982452 h 5490207"/>
                  <a:gd name="connsiteX12" fmla="*/ 0 w 955587"/>
                  <a:gd name="connsiteY12" fmla="*/ 3172384 h 5490207"/>
                  <a:gd name="connsiteX13" fmla="*/ 171514 w 955587"/>
                  <a:gd name="connsiteY13" fmla="*/ 1598254 h 5490207"/>
                  <a:gd name="connsiteX14" fmla="*/ 342399 w 955587"/>
                  <a:gd name="connsiteY14" fmla="*/ 225085 h 5490207"/>
                  <a:gd name="connsiteX0" fmla="*/ 342399 w 955587"/>
                  <a:gd name="connsiteY0" fmla="*/ 225085 h 5490207"/>
                  <a:gd name="connsiteX1" fmla="*/ 374210 w 955587"/>
                  <a:gd name="connsiteY1" fmla="*/ 0 h 5490207"/>
                  <a:gd name="connsiteX2" fmla="*/ 635206 w 955587"/>
                  <a:gd name="connsiteY2" fmla="*/ 61269 h 5490207"/>
                  <a:gd name="connsiteX3" fmla="*/ 955587 w 955587"/>
                  <a:gd name="connsiteY3" fmla="*/ 148194 h 5490207"/>
                  <a:gd name="connsiteX4" fmla="*/ 838003 w 955587"/>
                  <a:gd name="connsiteY4" fmla="*/ 555400 h 5490207"/>
                  <a:gd name="connsiteX5" fmla="*/ 781103 w 955587"/>
                  <a:gd name="connsiteY5" fmla="*/ 1217352 h 5490207"/>
                  <a:gd name="connsiteX6" fmla="*/ 778659 w 955587"/>
                  <a:gd name="connsiteY6" fmla="*/ 2911569 h 5490207"/>
                  <a:gd name="connsiteX7" fmla="*/ 717127 w 955587"/>
                  <a:gd name="connsiteY7" fmla="*/ 4561050 h 5490207"/>
                  <a:gd name="connsiteX8" fmla="*/ 724331 w 955587"/>
                  <a:gd name="connsiteY8" fmla="*/ 5326324 h 5490207"/>
                  <a:gd name="connsiteX9" fmla="*/ 656777 w 955587"/>
                  <a:gd name="connsiteY9" fmla="*/ 5490207 h 5490207"/>
                  <a:gd name="connsiteX10" fmla="*/ 176200 w 955587"/>
                  <a:gd name="connsiteY10" fmla="*/ 5431470 h 5490207"/>
                  <a:gd name="connsiteX11" fmla="*/ 115688 w 955587"/>
                  <a:gd name="connsiteY11" fmla="*/ 4982452 h 5490207"/>
                  <a:gd name="connsiteX12" fmla="*/ 0 w 955587"/>
                  <a:gd name="connsiteY12" fmla="*/ 3172384 h 5490207"/>
                  <a:gd name="connsiteX13" fmla="*/ 171514 w 955587"/>
                  <a:gd name="connsiteY13" fmla="*/ 1598254 h 5490207"/>
                  <a:gd name="connsiteX14" fmla="*/ 342399 w 955587"/>
                  <a:gd name="connsiteY14" fmla="*/ 225085 h 5490207"/>
                  <a:gd name="connsiteX0" fmla="*/ 342399 w 955587"/>
                  <a:gd name="connsiteY0" fmla="*/ 225085 h 5490207"/>
                  <a:gd name="connsiteX1" fmla="*/ 374210 w 955587"/>
                  <a:gd name="connsiteY1" fmla="*/ 0 h 5490207"/>
                  <a:gd name="connsiteX2" fmla="*/ 635206 w 955587"/>
                  <a:gd name="connsiteY2" fmla="*/ 61269 h 5490207"/>
                  <a:gd name="connsiteX3" fmla="*/ 955587 w 955587"/>
                  <a:gd name="connsiteY3" fmla="*/ 148194 h 5490207"/>
                  <a:gd name="connsiteX4" fmla="*/ 838003 w 955587"/>
                  <a:gd name="connsiteY4" fmla="*/ 555400 h 5490207"/>
                  <a:gd name="connsiteX5" fmla="*/ 781103 w 955587"/>
                  <a:gd name="connsiteY5" fmla="*/ 1217352 h 5490207"/>
                  <a:gd name="connsiteX6" fmla="*/ 778659 w 955587"/>
                  <a:gd name="connsiteY6" fmla="*/ 2911569 h 5490207"/>
                  <a:gd name="connsiteX7" fmla="*/ 717127 w 955587"/>
                  <a:gd name="connsiteY7" fmla="*/ 4561050 h 5490207"/>
                  <a:gd name="connsiteX8" fmla="*/ 724146 w 955587"/>
                  <a:gd name="connsiteY8" fmla="*/ 5208457 h 5490207"/>
                  <a:gd name="connsiteX9" fmla="*/ 656777 w 955587"/>
                  <a:gd name="connsiteY9" fmla="*/ 5490207 h 5490207"/>
                  <a:gd name="connsiteX10" fmla="*/ 176200 w 955587"/>
                  <a:gd name="connsiteY10" fmla="*/ 5431470 h 5490207"/>
                  <a:gd name="connsiteX11" fmla="*/ 115688 w 955587"/>
                  <a:gd name="connsiteY11" fmla="*/ 4982452 h 5490207"/>
                  <a:gd name="connsiteX12" fmla="*/ 0 w 955587"/>
                  <a:gd name="connsiteY12" fmla="*/ 3172384 h 5490207"/>
                  <a:gd name="connsiteX13" fmla="*/ 171514 w 955587"/>
                  <a:gd name="connsiteY13" fmla="*/ 1598254 h 5490207"/>
                  <a:gd name="connsiteX14" fmla="*/ 342399 w 955587"/>
                  <a:gd name="connsiteY14" fmla="*/ 225085 h 5490207"/>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24146 w 955587"/>
                  <a:gd name="connsiteY8" fmla="*/ 5208457 h 5431470"/>
                  <a:gd name="connsiteX9" fmla="*/ 644951 w 955587"/>
                  <a:gd name="connsiteY9" fmla="*/ 5411276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24146 w 955587"/>
                  <a:gd name="connsiteY8" fmla="*/ 5208457 h 5431470"/>
                  <a:gd name="connsiteX9" fmla="*/ 644951 w 955587"/>
                  <a:gd name="connsiteY9" fmla="*/ 5411276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24146 w 955587"/>
                  <a:gd name="connsiteY8" fmla="*/ 5208457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24146 w 955587"/>
                  <a:gd name="connsiteY8" fmla="*/ 5208457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15688 w 955587"/>
                  <a:gd name="connsiteY11" fmla="*/ 4982452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38003 w 955587"/>
                  <a:gd name="connsiteY4" fmla="*/ 555400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50794 w 955587"/>
                  <a:gd name="connsiteY11" fmla="*/ 4983514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55587"/>
                  <a:gd name="connsiteY0" fmla="*/ 225085 h 5431470"/>
                  <a:gd name="connsiteX1" fmla="*/ 374210 w 955587"/>
                  <a:gd name="connsiteY1" fmla="*/ 0 h 5431470"/>
                  <a:gd name="connsiteX2" fmla="*/ 635206 w 955587"/>
                  <a:gd name="connsiteY2" fmla="*/ 61269 h 5431470"/>
                  <a:gd name="connsiteX3" fmla="*/ 955587 w 955587"/>
                  <a:gd name="connsiteY3" fmla="*/ 148194 h 5431470"/>
                  <a:gd name="connsiteX4" fmla="*/ 813328 w 955587"/>
                  <a:gd name="connsiteY4" fmla="*/ 489831 h 5431470"/>
                  <a:gd name="connsiteX5" fmla="*/ 781103 w 955587"/>
                  <a:gd name="connsiteY5" fmla="*/ 1217352 h 5431470"/>
                  <a:gd name="connsiteX6" fmla="*/ 778659 w 955587"/>
                  <a:gd name="connsiteY6" fmla="*/ 2911569 h 5431470"/>
                  <a:gd name="connsiteX7" fmla="*/ 717127 w 955587"/>
                  <a:gd name="connsiteY7" fmla="*/ 4561050 h 5431470"/>
                  <a:gd name="connsiteX8" fmla="*/ 716793 w 955587"/>
                  <a:gd name="connsiteY8" fmla="*/ 4996086 h 5431470"/>
                  <a:gd name="connsiteX9" fmla="*/ 702314 w 955587"/>
                  <a:gd name="connsiteY9" fmla="*/ 5426762 h 5431470"/>
                  <a:gd name="connsiteX10" fmla="*/ 176200 w 955587"/>
                  <a:gd name="connsiteY10" fmla="*/ 5431470 h 5431470"/>
                  <a:gd name="connsiteX11" fmla="*/ 150794 w 955587"/>
                  <a:gd name="connsiteY11" fmla="*/ 4983514 h 5431470"/>
                  <a:gd name="connsiteX12" fmla="*/ 0 w 955587"/>
                  <a:gd name="connsiteY12" fmla="*/ 3172384 h 5431470"/>
                  <a:gd name="connsiteX13" fmla="*/ 171514 w 955587"/>
                  <a:gd name="connsiteY13" fmla="*/ 1598254 h 5431470"/>
                  <a:gd name="connsiteX14" fmla="*/ 342399 w 955587"/>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78659 w 914615"/>
                  <a:gd name="connsiteY6" fmla="*/ 2911569 h 5431470"/>
                  <a:gd name="connsiteX7" fmla="*/ 717127 w 914615"/>
                  <a:gd name="connsiteY7" fmla="*/ 4561050 h 5431470"/>
                  <a:gd name="connsiteX8" fmla="*/ 716793 w 914615"/>
                  <a:gd name="connsiteY8" fmla="*/ 4996086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78659 w 914615"/>
                  <a:gd name="connsiteY6" fmla="*/ 2911569 h 5431470"/>
                  <a:gd name="connsiteX7" fmla="*/ 688356 w 914615"/>
                  <a:gd name="connsiteY7" fmla="*/ 4124094 h 5431470"/>
                  <a:gd name="connsiteX8" fmla="*/ 716793 w 914615"/>
                  <a:gd name="connsiteY8" fmla="*/ 4996086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78659 w 914615"/>
                  <a:gd name="connsiteY6" fmla="*/ 2911569 h 5431470"/>
                  <a:gd name="connsiteX7" fmla="*/ 688356 w 914615"/>
                  <a:gd name="connsiteY7" fmla="*/ 4124094 h 5431470"/>
                  <a:gd name="connsiteX8" fmla="*/ 716793 w 914615"/>
                  <a:gd name="connsiteY8" fmla="*/ 4996086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716793 w 914615"/>
                  <a:gd name="connsiteY8" fmla="*/ 4996086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716793 w 914615"/>
                  <a:gd name="connsiteY8" fmla="*/ 4996086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684854 w 914615"/>
                  <a:gd name="connsiteY8" fmla="*/ 4777077 h 5431470"/>
                  <a:gd name="connsiteX9" fmla="*/ 702314 w 914615"/>
                  <a:gd name="connsiteY9" fmla="*/ 542676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684854 w 914615"/>
                  <a:gd name="connsiteY8" fmla="*/ 4777077 h 5431470"/>
                  <a:gd name="connsiteX9" fmla="*/ 698590 w 914615"/>
                  <a:gd name="connsiteY9" fmla="*/ 5291110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684854 w 914615"/>
                  <a:gd name="connsiteY8" fmla="*/ 4777077 h 5431470"/>
                  <a:gd name="connsiteX9" fmla="*/ 698590 w 914615"/>
                  <a:gd name="connsiteY9" fmla="*/ 5291110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684854 w 914615"/>
                  <a:gd name="connsiteY8" fmla="*/ 4777077 h 5431470"/>
                  <a:gd name="connsiteX9" fmla="*/ 733698 w 914615"/>
                  <a:gd name="connsiteY9" fmla="*/ 529217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31470"/>
                  <a:gd name="connsiteX1" fmla="*/ 374210 w 914615"/>
                  <a:gd name="connsiteY1" fmla="*/ 0 h 5431470"/>
                  <a:gd name="connsiteX2" fmla="*/ 635206 w 914615"/>
                  <a:gd name="connsiteY2" fmla="*/ 61269 h 5431470"/>
                  <a:gd name="connsiteX3" fmla="*/ 914615 w 914615"/>
                  <a:gd name="connsiteY3" fmla="*/ 137133 h 5431470"/>
                  <a:gd name="connsiteX4" fmla="*/ 813328 w 914615"/>
                  <a:gd name="connsiteY4" fmla="*/ 489831 h 5431470"/>
                  <a:gd name="connsiteX5" fmla="*/ 781103 w 914615"/>
                  <a:gd name="connsiteY5" fmla="*/ 1217352 h 5431470"/>
                  <a:gd name="connsiteX6" fmla="*/ 783038 w 914615"/>
                  <a:gd name="connsiteY6" fmla="*/ 2719195 h 5431470"/>
                  <a:gd name="connsiteX7" fmla="*/ 688356 w 914615"/>
                  <a:gd name="connsiteY7" fmla="*/ 4124094 h 5431470"/>
                  <a:gd name="connsiteX8" fmla="*/ 684854 w 914615"/>
                  <a:gd name="connsiteY8" fmla="*/ 4777077 h 5431470"/>
                  <a:gd name="connsiteX9" fmla="*/ 733698 w 914615"/>
                  <a:gd name="connsiteY9" fmla="*/ 5292172 h 5431470"/>
                  <a:gd name="connsiteX10" fmla="*/ 176200 w 914615"/>
                  <a:gd name="connsiteY10" fmla="*/ 5431470 h 5431470"/>
                  <a:gd name="connsiteX11" fmla="*/ 150794 w 914615"/>
                  <a:gd name="connsiteY11" fmla="*/ 4983514 h 5431470"/>
                  <a:gd name="connsiteX12" fmla="*/ 0 w 914615"/>
                  <a:gd name="connsiteY12" fmla="*/ 3172384 h 5431470"/>
                  <a:gd name="connsiteX13" fmla="*/ 171514 w 914615"/>
                  <a:gd name="connsiteY13" fmla="*/ 1598254 h 5431470"/>
                  <a:gd name="connsiteX14" fmla="*/ 342399 w 914615"/>
                  <a:gd name="connsiteY14" fmla="*/ 225085 h 5431470"/>
                  <a:gd name="connsiteX0" fmla="*/ 342399 w 914615"/>
                  <a:gd name="connsiteY0" fmla="*/ 225085 h 5452617"/>
                  <a:gd name="connsiteX1" fmla="*/ 374210 w 914615"/>
                  <a:gd name="connsiteY1" fmla="*/ 0 h 5452617"/>
                  <a:gd name="connsiteX2" fmla="*/ 635206 w 914615"/>
                  <a:gd name="connsiteY2" fmla="*/ 61269 h 5452617"/>
                  <a:gd name="connsiteX3" fmla="*/ 914615 w 914615"/>
                  <a:gd name="connsiteY3" fmla="*/ 137133 h 5452617"/>
                  <a:gd name="connsiteX4" fmla="*/ 813328 w 914615"/>
                  <a:gd name="connsiteY4" fmla="*/ 489831 h 5452617"/>
                  <a:gd name="connsiteX5" fmla="*/ 781103 w 914615"/>
                  <a:gd name="connsiteY5" fmla="*/ 1217352 h 5452617"/>
                  <a:gd name="connsiteX6" fmla="*/ 783038 w 914615"/>
                  <a:gd name="connsiteY6" fmla="*/ 2719195 h 5452617"/>
                  <a:gd name="connsiteX7" fmla="*/ 688356 w 914615"/>
                  <a:gd name="connsiteY7" fmla="*/ 4124094 h 5452617"/>
                  <a:gd name="connsiteX8" fmla="*/ 684854 w 914615"/>
                  <a:gd name="connsiteY8" fmla="*/ 4777077 h 5452617"/>
                  <a:gd name="connsiteX9" fmla="*/ 733698 w 914615"/>
                  <a:gd name="connsiteY9" fmla="*/ 5292172 h 5452617"/>
                  <a:gd name="connsiteX10" fmla="*/ 161022 w 914615"/>
                  <a:gd name="connsiteY10" fmla="*/ 5452617 h 5452617"/>
                  <a:gd name="connsiteX11" fmla="*/ 150794 w 914615"/>
                  <a:gd name="connsiteY11" fmla="*/ 4983514 h 5452617"/>
                  <a:gd name="connsiteX12" fmla="*/ 0 w 914615"/>
                  <a:gd name="connsiteY12" fmla="*/ 3172384 h 5452617"/>
                  <a:gd name="connsiteX13" fmla="*/ 171514 w 914615"/>
                  <a:gd name="connsiteY13" fmla="*/ 1598254 h 5452617"/>
                  <a:gd name="connsiteX14" fmla="*/ 342399 w 914615"/>
                  <a:gd name="connsiteY14" fmla="*/ 225085 h 5452617"/>
                  <a:gd name="connsiteX0" fmla="*/ 366984 w 914615"/>
                  <a:gd name="connsiteY0" fmla="*/ 231723 h 5452617"/>
                  <a:gd name="connsiteX1" fmla="*/ 374210 w 914615"/>
                  <a:gd name="connsiteY1" fmla="*/ 0 h 5452617"/>
                  <a:gd name="connsiteX2" fmla="*/ 635206 w 914615"/>
                  <a:gd name="connsiteY2" fmla="*/ 61269 h 5452617"/>
                  <a:gd name="connsiteX3" fmla="*/ 914615 w 914615"/>
                  <a:gd name="connsiteY3" fmla="*/ 137133 h 5452617"/>
                  <a:gd name="connsiteX4" fmla="*/ 813328 w 914615"/>
                  <a:gd name="connsiteY4" fmla="*/ 489831 h 5452617"/>
                  <a:gd name="connsiteX5" fmla="*/ 781103 w 914615"/>
                  <a:gd name="connsiteY5" fmla="*/ 1217352 h 5452617"/>
                  <a:gd name="connsiteX6" fmla="*/ 783038 w 914615"/>
                  <a:gd name="connsiteY6" fmla="*/ 2719195 h 5452617"/>
                  <a:gd name="connsiteX7" fmla="*/ 688356 w 914615"/>
                  <a:gd name="connsiteY7" fmla="*/ 4124094 h 5452617"/>
                  <a:gd name="connsiteX8" fmla="*/ 684854 w 914615"/>
                  <a:gd name="connsiteY8" fmla="*/ 4777077 h 5452617"/>
                  <a:gd name="connsiteX9" fmla="*/ 733698 w 914615"/>
                  <a:gd name="connsiteY9" fmla="*/ 5292172 h 5452617"/>
                  <a:gd name="connsiteX10" fmla="*/ 161022 w 914615"/>
                  <a:gd name="connsiteY10" fmla="*/ 5452617 h 5452617"/>
                  <a:gd name="connsiteX11" fmla="*/ 150794 w 914615"/>
                  <a:gd name="connsiteY11" fmla="*/ 4983514 h 5452617"/>
                  <a:gd name="connsiteX12" fmla="*/ 0 w 914615"/>
                  <a:gd name="connsiteY12" fmla="*/ 3172384 h 5452617"/>
                  <a:gd name="connsiteX13" fmla="*/ 171514 w 914615"/>
                  <a:gd name="connsiteY13" fmla="*/ 1598254 h 5452617"/>
                  <a:gd name="connsiteX14" fmla="*/ 366984 w 914615"/>
                  <a:gd name="connsiteY14" fmla="*/ 231723 h 5452617"/>
                  <a:gd name="connsiteX0" fmla="*/ 366984 w 914615"/>
                  <a:gd name="connsiteY0" fmla="*/ 231723 h 5452617"/>
                  <a:gd name="connsiteX1" fmla="*/ 374210 w 914615"/>
                  <a:gd name="connsiteY1" fmla="*/ 0 h 5452617"/>
                  <a:gd name="connsiteX2" fmla="*/ 635206 w 914615"/>
                  <a:gd name="connsiteY2" fmla="*/ 61269 h 5452617"/>
                  <a:gd name="connsiteX3" fmla="*/ 914615 w 914615"/>
                  <a:gd name="connsiteY3" fmla="*/ 137133 h 5452617"/>
                  <a:gd name="connsiteX4" fmla="*/ 813328 w 914615"/>
                  <a:gd name="connsiteY4" fmla="*/ 489831 h 5452617"/>
                  <a:gd name="connsiteX5" fmla="*/ 781103 w 914615"/>
                  <a:gd name="connsiteY5" fmla="*/ 1217352 h 5452617"/>
                  <a:gd name="connsiteX6" fmla="*/ 783038 w 914615"/>
                  <a:gd name="connsiteY6" fmla="*/ 2719195 h 5452617"/>
                  <a:gd name="connsiteX7" fmla="*/ 688356 w 914615"/>
                  <a:gd name="connsiteY7" fmla="*/ 4124094 h 5452617"/>
                  <a:gd name="connsiteX8" fmla="*/ 684854 w 914615"/>
                  <a:gd name="connsiteY8" fmla="*/ 4777077 h 5452617"/>
                  <a:gd name="connsiteX9" fmla="*/ 733698 w 914615"/>
                  <a:gd name="connsiteY9" fmla="*/ 5292172 h 5452617"/>
                  <a:gd name="connsiteX10" fmla="*/ 161022 w 914615"/>
                  <a:gd name="connsiteY10" fmla="*/ 5452617 h 5452617"/>
                  <a:gd name="connsiteX11" fmla="*/ 150794 w 914615"/>
                  <a:gd name="connsiteY11" fmla="*/ 4983514 h 5452617"/>
                  <a:gd name="connsiteX12" fmla="*/ 0 w 914615"/>
                  <a:gd name="connsiteY12" fmla="*/ 3172384 h 5452617"/>
                  <a:gd name="connsiteX13" fmla="*/ 171514 w 914615"/>
                  <a:gd name="connsiteY13" fmla="*/ 1598254 h 5452617"/>
                  <a:gd name="connsiteX14" fmla="*/ 366984 w 914615"/>
                  <a:gd name="connsiteY14" fmla="*/ 231723 h 5452617"/>
                  <a:gd name="connsiteX0" fmla="*/ 371732 w 914615"/>
                  <a:gd name="connsiteY0" fmla="*/ 275082 h 5452617"/>
                  <a:gd name="connsiteX1" fmla="*/ 374210 w 914615"/>
                  <a:gd name="connsiteY1" fmla="*/ 0 h 5452617"/>
                  <a:gd name="connsiteX2" fmla="*/ 635206 w 914615"/>
                  <a:gd name="connsiteY2" fmla="*/ 61269 h 5452617"/>
                  <a:gd name="connsiteX3" fmla="*/ 914615 w 914615"/>
                  <a:gd name="connsiteY3" fmla="*/ 137133 h 5452617"/>
                  <a:gd name="connsiteX4" fmla="*/ 813328 w 914615"/>
                  <a:gd name="connsiteY4" fmla="*/ 489831 h 5452617"/>
                  <a:gd name="connsiteX5" fmla="*/ 781103 w 914615"/>
                  <a:gd name="connsiteY5" fmla="*/ 1217352 h 5452617"/>
                  <a:gd name="connsiteX6" fmla="*/ 783038 w 914615"/>
                  <a:gd name="connsiteY6" fmla="*/ 2719195 h 5452617"/>
                  <a:gd name="connsiteX7" fmla="*/ 688356 w 914615"/>
                  <a:gd name="connsiteY7" fmla="*/ 4124094 h 5452617"/>
                  <a:gd name="connsiteX8" fmla="*/ 684854 w 914615"/>
                  <a:gd name="connsiteY8" fmla="*/ 4777077 h 5452617"/>
                  <a:gd name="connsiteX9" fmla="*/ 733698 w 914615"/>
                  <a:gd name="connsiteY9" fmla="*/ 5292172 h 5452617"/>
                  <a:gd name="connsiteX10" fmla="*/ 161022 w 914615"/>
                  <a:gd name="connsiteY10" fmla="*/ 5452617 h 5452617"/>
                  <a:gd name="connsiteX11" fmla="*/ 150794 w 914615"/>
                  <a:gd name="connsiteY11" fmla="*/ 4983514 h 5452617"/>
                  <a:gd name="connsiteX12" fmla="*/ 0 w 914615"/>
                  <a:gd name="connsiteY12" fmla="*/ 3172384 h 5452617"/>
                  <a:gd name="connsiteX13" fmla="*/ 171514 w 914615"/>
                  <a:gd name="connsiteY13" fmla="*/ 1598254 h 5452617"/>
                  <a:gd name="connsiteX14" fmla="*/ 371732 w 914615"/>
                  <a:gd name="connsiteY14" fmla="*/ 275082 h 5452617"/>
                  <a:gd name="connsiteX0" fmla="*/ 371732 w 914615"/>
                  <a:gd name="connsiteY0" fmla="*/ 266232 h 5443767"/>
                  <a:gd name="connsiteX1" fmla="*/ 406988 w 914615"/>
                  <a:gd name="connsiteY1" fmla="*/ 0 h 5443767"/>
                  <a:gd name="connsiteX2" fmla="*/ 635206 w 914615"/>
                  <a:gd name="connsiteY2" fmla="*/ 52419 h 5443767"/>
                  <a:gd name="connsiteX3" fmla="*/ 914615 w 914615"/>
                  <a:gd name="connsiteY3" fmla="*/ 128283 h 5443767"/>
                  <a:gd name="connsiteX4" fmla="*/ 813328 w 914615"/>
                  <a:gd name="connsiteY4" fmla="*/ 480981 h 5443767"/>
                  <a:gd name="connsiteX5" fmla="*/ 781103 w 914615"/>
                  <a:gd name="connsiteY5" fmla="*/ 1208502 h 5443767"/>
                  <a:gd name="connsiteX6" fmla="*/ 783038 w 914615"/>
                  <a:gd name="connsiteY6" fmla="*/ 2710345 h 5443767"/>
                  <a:gd name="connsiteX7" fmla="*/ 688356 w 914615"/>
                  <a:gd name="connsiteY7" fmla="*/ 4115244 h 5443767"/>
                  <a:gd name="connsiteX8" fmla="*/ 684854 w 914615"/>
                  <a:gd name="connsiteY8" fmla="*/ 4768227 h 5443767"/>
                  <a:gd name="connsiteX9" fmla="*/ 733698 w 914615"/>
                  <a:gd name="connsiteY9" fmla="*/ 5283322 h 5443767"/>
                  <a:gd name="connsiteX10" fmla="*/ 161022 w 914615"/>
                  <a:gd name="connsiteY10" fmla="*/ 5443767 h 5443767"/>
                  <a:gd name="connsiteX11" fmla="*/ 150794 w 914615"/>
                  <a:gd name="connsiteY11" fmla="*/ 4974664 h 5443767"/>
                  <a:gd name="connsiteX12" fmla="*/ 0 w 914615"/>
                  <a:gd name="connsiteY12" fmla="*/ 3163534 h 5443767"/>
                  <a:gd name="connsiteX13" fmla="*/ 171514 w 914615"/>
                  <a:gd name="connsiteY13" fmla="*/ 1589404 h 5443767"/>
                  <a:gd name="connsiteX14" fmla="*/ 371732 w 914615"/>
                  <a:gd name="connsiteY14" fmla="*/ 266232 h 544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15" h="5443767">
                    <a:moveTo>
                      <a:pt x="371732" y="266232"/>
                    </a:moveTo>
                    <a:cubicBezTo>
                      <a:pt x="381922" y="190090"/>
                      <a:pt x="393741" y="88425"/>
                      <a:pt x="406988" y="0"/>
                    </a:cubicBezTo>
                    <a:lnTo>
                      <a:pt x="635206" y="52419"/>
                    </a:lnTo>
                    <a:cubicBezTo>
                      <a:pt x="723004" y="73258"/>
                      <a:pt x="813468" y="101548"/>
                      <a:pt x="914615" y="128283"/>
                    </a:cubicBezTo>
                    <a:cubicBezTo>
                      <a:pt x="873573" y="274185"/>
                      <a:pt x="833727" y="381258"/>
                      <a:pt x="813328" y="480981"/>
                    </a:cubicBezTo>
                    <a:cubicBezTo>
                      <a:pt x="789771" y="667538"/>
                      <a:pt x="790519" y="784998"/>
                      <a:pt x="781103" y="1208502"/>
                    </a:cubicBezTo>
                    <a:cubicBezTo>
                      <a:pt x="771687" y="1632006"/>
                      <a:pt x="799224" y="2161426"/>
                      <a:pt x="783038" y="2710345"/>
                    </a:cubicBezTo>
                    <a:cubicBezTo>
                      <a:pt x="734166" y="3309349"/>
                      <a:pt x="714346" y="3702570"/>
                      <a:pt x="688356" y="4115244"/>
                    </a:cubicBezTo>
                    <a:cubicBezTo>
                      <a:pt x="685741" y="4508982"/>
                      <a:pt x="685027" y="4551591"/>
                      <a:pt x="684854" y="4768227"/>
                    </a:cubicBezTo>
                    <a:cubicBezTo>
                      <a:pt x="693144" y="4908411"/>
                      <a:pt x="701269" y="5093337"/>
                      <a:pt x="733698" y="5283322"/>
                    </a:cubicBezTo>
                    <a:lnTo>
                      <a:pt x="161022" y="5443767"/>
                    </a:lnTo>
                    <a:cubicBezTo>
                      <a:pt x="142516" y="5241309"/>
                      <a:pt x="158056" y="5207143"/>
                      <a:pt x="150794" y="4974664"/>
                    </a:cubicBezTo>
                    <a:cubicBezTo>
                      <a:pt x="125737" y="4304640"/>
                      <a:pt x="125805" y="4501407"/>
                      <a:pt x="0" y="3163534"/>
                    </a:cubicBezTo>
                    <a:cubicBezTo>
                      <a:pt x="131901" y="2118654"/>
                      <a:pt x="101156" y="2303556"/>
                      <a:pt x="171514" y="1589404"/>
                    </a:cubicBezTo>
                    <a:cubicBezTo>
                      <a:pt x="337859" y="389370"/>
                      <a:pt x="355418" y="440682"/>
                      <a:pt x="371732" y="266232"/>
                    </a:cubicBezTo>
                    <a:close/>
                  </a:path>
                </a:pathLst>
              </a:custGeom>
              <a:solidFill>
                <a:schemeClr val="accent2">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92BF767-999D-7D06-C0D6-124581A0A903}"/>
                  </a:ext>
                </a:extLst>
              </p:cNvPr>
              <p:cNvSpPr txBox="1"/>
              <p:nvPr/>
            </p:nvSpPr>
            <p:spPr>
              <a:xfrm>
                <a:off x="4864857" y="4813095"/>
                <a:ext cx="1614165" cy="792952"/>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prstClr val="black"/>
                    </a:solidFill>
                    <a:effectLst/>
                    <a:uLnTx/>
                    <a:uFillTx/>
                    <a:latin typeface="Arial" panose="020B0604020202020204"/>
                    <a:ea typeface="+mn-ea"/>
                    <a:cs typeface="+mn-cs"/>
                  </a:rPr>
                  <a:t>BBD1314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1.64g/t Au / 46m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Incl. 2.03g/t Au / 22m   &amp; 5.56g/t Au / 3m</a:t>
                </a:r>
              </a:p>
            </p:txBody>
          </p:sp>
          <p:cxnSp>
            <p:nvCxnSpPr>
              <p:cNvPr id="10" name="Straight Arrow Connector 9">
                <a:extLst>
                  <a:ext uri="{FF2B5EF4-FFF2-40B4-BE49-F238E27FC236}">
                    <a16:creationId xmlns:a16="http://schemas.microsoft.com/office/drawing/2014/main" id="{E13A9591-C477-58A3-68D5-36ED7149EE4B}"/>
                  </a:ext>
                </a:extLst>
              </p:cNvPr>
              <p:cNvCxnSpPr>
                <a:cxnSpLocks/>
                <a:stCxn id="9" idx="3"/>
              </p:cNvCxnSpPr>
              <p:nvPr/>
            </p:nvCxnSpPr>
            <p:spPr>
              <a:xfrm flipV="1">
                <a:off x="6479023" y="5019952"/>
                <a:ext cx="1247381" cy="189619"/>
              </a:xfrm>
              <a:prstGeom prst="straightConnector1">
                <a:avLst/>
              </a:prstGeom>
              <a:ln w="3175">
                <a:no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EDCD289-03B5-ECB0-D3EF-70571B010D22}"/>
                  </a:ext>
                </a:extLst>
              </p:cNvPr>
              <p:cNvSpPr txBox="1"/>
              <p:nvPr/>
            </p:nvSpPr>
            <p:spPr>
              <a:xfrm>
                <a:off x="4420801" y="3496557"/>
                <a:ext cx="1447499" cy="448191"/>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prstClr val="black"/>
                    </a:solidFill>
                    <a:effectLst/>
                    <a:uLnTx/>
                    <a:uFillTx/>
                    <a:latin typeface="Arial" panose="020B0604020202020204"/>
                    <a:ea typeface="+mn-ea"/>
                    <a:cs typeface="+mn-cs"/>
                  </a:rPr>
                  <a:t>BBD1313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1.02g/t Au / 57m</a:t>
                </a:r>
              </a:p>
            </p:txBody>
          </p:sp>
          <p:cxnSp>
            <p:nvCxnSpPr>
              <p:cNvPr id="18" name="Straight Arrow Connector 17">
                <a:extLst>
                  <a:ext uri="{FF2B5EF4-FFF2-40B4-BE49-F238E27FC236}">
                    <a16:creationId xmlns:a16="http://schemas.microsoft.com/office/drawing/2014/main" id="{93862FDB-5FDF-41F2-349E-7A80CEC86761}"/>
                  </a:ext>
                </a:extLst>
              </p:cNvPr>
              <p:cNvCxnSpPr>
                <a:cxnSpLocks/>
                <a:stCxn id="17" idx="3"/>
              </p:cNvCxnSpPr>
              <p:nvPr/>
            </p:nvCxnSpPr>
            <p:spPr>
              <a:xfrm flipV="1">
                <a:off x="5868300" y="3651701"/>
                <a:ext cx="838312" cy="68952"/>
              </a:xfrm>
              <a:prstGeom prst="straightConnector1">
                <a:avLst/>
              </a:prstGeom>
              <a:ln w="3175">
                <a:no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53C09CF-AE3A-980C-00DF-19380FC3D356}"/>
                  </a:ext>
                </a:extLst>
              </p:cNvPr>
              <p:cNvSpPr txBox="1"/>
              <p:nvPr/>
            </p:nvSpPr>
            <p:spPr>
              <a:xfrm>
                <a:off x="4195854" y="1827560"/>
                <a:ext cx="887256" cy="310286"/>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1" u="none" strike="noStrike" kern="1200" cap="none" spc="0" normalizeH="0" baseline="0" noProof="0">
                    <a:ln>
                      <a:noFill/>
                    </a:ln>
                    <a:solidFill>
                      <a:prstClr val="black"/>
                    </a:solidFill>
                    <a:effectLst/>
                    <a:uLnTx/>
                    <a:uFillTx/>
                    <a:latin typeface="Arial" panose="020B0604020202020204"/>
                    <a:ea typeface="+mn-ea"/>
                    <a:cs typeface="+mn-cs"/>
                  </a:rPr>
                  <a:t>BBD0639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panose="020B0604020202020204"/>
                    <a:ea typeface="+mn-ea"/>
                    <a:cs typeface="+mn-cs"/>
                  </a:rPr>
                  <a:t>1.25g/t Au / 47.5m</a:t>
                </a:r>
              </a:p>
            </p:txBody>
          </p:sp>
          <p:cxnSp>
            <p:nvCxnSpPr>
              <p:cNvPr id="21" name="Straight Arrow Connector 20">
                <a:extLst>
                  <a:ext uri="{FF2B5EF4-FFF2-40B4-BE49-F238E27FC236}">
                    <a16:creationId xmlns:a16="http://schemas.microsoft.com/office/drawing/2014/main" id="{D5A122D6-45AC-A714-6898-4E54F3CEBE31}"/>
                  </a:ext>
                </a:extLst>
              </p:cNvPr>
              <p:cNvCxnSpPr>
                <a:cxnSpLocks/>
                <a:stCxn id="20" idx="3"/>
              </p:cNvCxnSpPr>
              <p:nvPr/>
            </p:nvCxnSpPr>
            <p:spPr>
              <a:xfrm>
                <a:off x="5083109" y="1982703"/>
                <a:ext cx="887257" cy="0"/>
              </a:xfrm>
              <a:prstGeom prst="straightConnector1">
                <a:avLst/>
              </a:prstGeom>
              <a:ln w="3175">
                <a:no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4" name="Freeform: Shape 1023">
                <a:extLst>
                  <a:ext uri="{FF2B5EF4-FFF2-40B4-BE49-F238E27FC236}">
                    <a16:creationId xmlns:a16="http://schemas.microsoft.com/office/drawing/2014/main" id="{9B270D9F-B129-EB18-7894-915EFAFD193A}"/>
                  </a:ext>
                </a:extLst>
              </p:cNvPr>
              <p:cNvSpPr>
                <a:spLocks noGrp="1" noRot="1" noMove="1" noResize="1" noEditPoints="1" noAdjustHandles="1" noChangeArrowheads="1" noChangeShapeType="1"/>
              </p:cNvSpPr>
              <p:nvPr/>
            </p:nvSpPr>
            <p:spPr>
              <a:xfrm rot="20815302">
                <a:off x="8381119" y="541240"/>
                <a:ext cx="318020" cy="479520"/>
              </a:xfrm>
              <a:custGeom>
                <a:avLst/>
                <a:gdLst>
                  <a:gd name="connsiteX0" fmla="*/ 122592 w 1447453"/>
                  <a:gd name="connsiteY0" fmla="*/ 410241 h 3621627"/>
                  <a:gd name="connsiteX1" fmla="*/ 662088 w 1447453"/>
                  <a:gd name="connsiteY1" fmla="*/ 2037873 h 3621627"/>
                  <a:gd name="connsiteX2" fmla="*/ 1128432 w 1447453"/>
                  <a:gd name="connsiteY2" fmla="*/ 3418617 h 3621627"/>
                  <a:gd name="connsiteX3" fmla="*/ 1439328 w 1447453"/>
                  <a:gd name="connsiteY3" fmla="*/ 3436905 h 3621627"/>
                  <a:gd name="connsiteX4" fmla="*/ 799248 w 1447453"/>
                  <a:gd name="connsiteY4" fmla="*/ 1736121 h 3621627"/>
                  <a:gd name="connsiteX5" fmla="*/ 342048 w 1447453"/>
                  <a:gd name="connsiteY5" fmla="*/ 145065 h 3621627"/>
                  <a:gd name="connsiteX6" fmla="*/ 296328 w 1447453"/>
                  <a:gd name="connsiteY6" fmla="*/ 62769 h 3621627"/>
                  <a:gd name="connsiteX7" fmla="*/ 12864 w 1447453"/>
                  <a:gd name="connsiteY7" fmla="*/ 53625 h 3621627"/>
                  <a:gd name="connsiteX8" fmla="*/ 122592 w 1447453"/>
                  <a:gd name="connsiteY8" fmla="*/ 410241 h 3621627"/>
                  <a:gd name="connsiteX0" fmla="*/ 121956 w 1446817"/>
                  <a:gd name="connsiteY0" fmla="*/ 414221 h 3625607"/>
                  <a:gd name="connsiteX1" fmla="*/ 661452 w 1446817"/>
                  <a:gd name="connsiteY1" fmla="*/ 2041853 h 3625607"/>
                  <a:gd name="connsiteX2" fmla="*/ 1127796 w 1446817"/>
                  <a:gd name="connsiteY2" fmla="*/ 3422597 h 3625607"/>
                  <a:gd name="connsiteX3" fmla="*/ 1438692 w 1446817"/>
                  <a:gd name="connsiteY3" fmla="*/ 3440885 h 3625607"/>
                  <a:gd name="connsiteX4" fmla="*/ 798612 w 1446817"/>
                  <a:gd name="connsiteY4" fmla="*/ 1740101 h 3625607"/>
                  <a:gd name="connsiteX5" fmla="*/ 341412 w 1446817"/>
                  <a:gd name="connsiteY5" fmla="*/ 149045 h 3625607"/>
                  <a:gd name="connsiteX6" fmla="*/ 323124 w 1446817"/>
                  <a:gd name="connsiteY6" fmla="*/ 57605 h 3625607"/>
                  <a:gd name="connsiteX7" fmla="*/ 12228 w 1446817"/>
                  <a:gd name="connsiteY7" fmla="*/ 57605 h 3625607"/>
                  <a:gd name="connsiteX8" fmla="*/ 121956 w 1446817"/>
                  <a:gd name="connsiteY8" fmla="*/ 414221 h 3625607"/>
                  <a:gd name="connsiteX0" fmla="*/ 121956 w 1446817"/>
                  <a:gd name="connsiteY0" fmla="*/ 451122 h 3662508"/>
                  <a:gd name="connsiteX1" fmla="*/ 661452 w 1446817"/>
                  <a:gd name="connsiteY1" fmla="*/ 2078754 h 3662508"/>
                  <a:gd name="connsiteX2" fmla="*/ 1127796 w 1446817"/>
                  <a:gd name="connsiteY2" fmla="*/ 3459498 h 3662508"/>
                  <a:gd name="connsiteX3" fmla="*/ 1438692 w 1446817"/>
                  <a:gd name="connsiteY3" fmla="*/ 3477786 h 3662508"/>
                  <a:gd name="connsiteX4" fmla="*/ 798612 w 1446817"/>
                  <a:gd name="connsiteY4" fmla="*/ 1777002 h 3662508"/>
                  <a:gd name="connsiteX5" fmla="*/ 286548 w 1446817"/>
                  <a:gd name="connsiteY5" fmla="*/ 131082 h 3662508"/>
                  <a:gd name="connsiteX6" fmla="*/ 323124 w 1446817"/>
                  <a:gd name="connsiteY6" fmla="*/ 94506 h 3662508"/>
                  <a:gd name="connsiteX7" fmla="*/ 12228 w 1446817"/>
                  <a:gd name="connsiteY7" fmla="*/ 94506 h 3662508"/>
                  <a:gd name="connsiteX8" fmla="*/ 121956 w 1446817"/>
                  <a:gd name="connsiteY8" fmla="*/ 451122 h 3662508"/>
                  <a:gd name="connsiteX0" fmla="*/ 121956 w 1446817"/>
                  <a:gd name="connsiteY0" fmla="*/ 386756 h 3598142"/>
                  <a:gd name="connsiteX1" fmla="*/ 661452 w 1446817"/>
                  <a:gd name="connsiteY1" fmla="*/ 2014388 h 3598142"/>
                  <a:gd name="connsiteX2" fmla="*/ 1127796 w 1446817"/>
                  <a:gd name="connsiteY2" fmla="*/ 3395132 h 3598142"/>
                  <a:gd name="connsiteX3" fmla="*/ 1438692 w 1446817"/>
                  <a:gd name="connsiteY3" fmla="*/ 3413420 h 3598142"/>
                  <a:gd name="connsiteX4" fmla="*/ 798612 w 1446817"/>
                  <a:gd name="connsiteY4" fmla="*/ 1712636 h 3598142"/>
                  <a:gd name="connsiteX5" fmla="*/ 286548 w 1446817"/>
                  <a:gd name="connsiteY5" fmla="*/ 66716 h 3598142"/>
                  <a:gd name="connsiteX6" fmla="*/ 323124 w 1446817"/>
                  <a:gd name="connsiteY6" fmla="*/ 30140 h 3598142"/>
                  <a:gd name="connsiteX7" fmla="*/ 12228 w 1446817"/>
                  <a:gd name="connsiteY7" fmla="*/ 30140 h 3598142"/>
                  <a:gd name="connsiteX8" fmla="*/ 121956 w 1446817"/>
                  <a:gd name="connsiteY8" fmla="*/ 386756 h 3598142"/>
                  <a:gd name="connsiteX0" fmla="*/ 115147 w 1440008"/>
                  <a:gd name="connsiteY0" fmla="*/ 532588 h 3743974"/>
                  <a:gd name="connsiteX1" fmla="*/ 654643 w 1440008"/>
                  <a:gd name="connsiteY1" fmla="*/ 2160220 h 3743974"/>
                  <a:gd name="connsiteX2" fmla="*/ 1120987 w 1440008"/>
                  <a:gd name="connsiteY2" fmla="*/ 3540964 h 3743974"/>
                  <a:gd name="connsiteX3" fmla="*/ 1431883 w 1440008"/>
                  <a:gd name="connsiteY3" fmla="*/ 3559252 h 3743974"/>
                  <a:gd name="connsiteX4" fmla="*/ 791803 w 1440008"/>
                  <a:gd name="connsiteY4" fmla="*/ 1858468 h 3743974"/>
                  <a:gd name="connsiteX5" fmla="*/ 279739 w 1440008"/>
                  <a:gd name="connsiteY5" fmla="*/ 212548 h 3743974"/>
                  <a:gd name="connsiteX6" fmla="*/ 215731 w 1440008"/>
                  <a:gd name="connsiteY6" fmla="*/ 11380 h 3743974"/>
                  <a:gd name="connsiteX7" fmla="*/ 5419 w 1440008"/>
                  <a:gd name="connsiteY7" fmla="*/ 175972 h 3743974"/>
                  <a:gd name="connsiteX8" fmla="*/ 115147 w 1440008"/>
                  <a:gd name="connsiteY8" fmla="*/ 532588 h 3743974"/>
                  <a:gd name="connsiteX0" fmla="*/ 115147 w 1440008"/>
                  <a:gd name="connsiteY0" fmla="*/ 522861 h 3734247"/>
                  <a:gd name="connsiteX1" fmla="*/ 654643 w 1440008"/>
                  <a:gd name="connsiteY1" fmla="*/ 2150493 h 3734247"/>
                  <a:gd name="connsiteX2" fmla="*/ 1120987 w 1440008"/>
                  <a:gd name="connsiteY2" fmla="*/ 3531237 h 3734247"/>
                  <a:gd name="connsiteX3" fmla="*/ 1431883 w 1440008"/>
                  <a:gd name="connsiteY3" fmla="*/ 3549525 h 3734247"/>
                  <a:gd name="connsiteX4" fmla="*/ 791803 w 1440008"/>
                  <a:gd name="connsiteY4" fmla="*/ 1848741 h 3734247"/>
                  <a:gd name="connsiteX5" fmla="*/ 325459 w 1440008"/>
                  <a:gd name="connsiteY5" fmla="*/ 303405 h 3734247"/>
                  <a:gd name="connsiteX6" fmla="*/ 215731 w 1440008"/>
                  <a:gd name="connsiteY6" fmla="*/ 1653 h 3734247"/>
                  <a:gd name="connsiteX7" fmla="*/ 5419 w 1440008"/>
                  <a:gd name="connsiteY7" fmla="*/ 166245 h 3734247"/>
                  <a:gd name="connsiteX8" fmla="*/ 115147 w 1440008"/>
                  <a:gd name="connsiteY8" fmla="*/ 522861 h 3734247"/>
                  <a:gd name="connsiteX0" fmla="*/ 115147 w 1440008"/>
                  <a:gd name="connsiteY0" fmla="*/ 522861 h 3734247"/>
                  <a:gd name="connsiteX1" fmla="*/ 654643 w 1440008"/>
                  <a:gd name="connsiteY1" fmla="*/ 2150493 h 3734247"/>
                  <a:gd name="connsiteX2" fmla="*/ 1120987 w 1440008"/>
                  <a:gd name="connsiteY2" fmla="*/ 3531237 h 3734247"/>
                  <a:gd name="connsiteX3" fmla="*/ 1431883 w 1440008"/>
                  <a:gd name="connsiteY3" fmla="*/ 3549525 h 3734247"/>
                  <a:gd name="connsiteX4" fmla="*/ 791803 w 1440008"/>
                  <a:gd name="connsiteY4" fmla="*/ 1848741 h 3734247"/>
                  <a:gd name="connsiteX5" fmla="*/ 325459 w 1440008"/>
                  <a:gd name="connsiteY5" fmla="*/ 303405 h 3734247"/>
                  <a:gd name="connsiteX6" fmla="*/ 215731 w 1440008"/>
                  <a:gd name="connsiteY6" fmla="*/ 1653 h 3734247"/>
                  <a:gd name="connsiteX7" fmla="*/ 5419 w 1440008"/>
                  <a:gd name="connsiteY7" fmla="*/ 166245 h 3734247"/>
                  <a:gd name="connsiteX8" fmla="*/ 115147 w 1440008"/>
                  <a:gd name="connsiteY8" fmla="*/ 522861 h 3734247"/>
                  <a:gd name="connsiteX0" fmla="*/ 118184 w 1443045"/>
                  <a:gd name="connsiteY0" fmla="*/ 420744 h 3632130"/>
                  <a:gd name="connsiteX1" fmla="*/ 657680 w 1443045"/>
                  <a:gd name="connsiteY1" fmla="*/ 2048376 h 3632130"/>
                  <a:gd name="connsiteX2" fmla="*/ 1124024 w 1443045"/>
                  <a:gd name="connsiteY2" fmla="*/ 3429120 h 3632130"/>
                  <a:gd name="connsiteX3" fmla="*/ 1434920 w 1443045"/>
                  <a:gd name="connsiteY3" fmla="*/ 3447408 h 3632130"/>
                  <a:gd name="connsiteX4" fmla="*/ 794840 w 1443045"/>
                  <a:gd name="connsiteY4" fmla="*/ 1746624 h 3632130"/>
                  <a:gd name="connsiteX5" fmla="*/ 328496 w 1443045"/>
                  <a:gd name="connsiteY5" fmla="*/ 201288 h 3632130"/>
                  <a:gd name="connsiteX6" fmla="*/ 264488 w 1443045"/>
                  <a:gd name="connsiteY6" fmla="*/ 9264 h 3632130"/>
                  <a:gd name="connsiteX7" fmla="*/ 8456 w 1443045"/>
                  <a:gd name="connsiteY7" fmla="*/ 64128 h 3632130"/>
                  <a:gd name="connsiteX8" fmla="*/ 118184 w 1443045"/>
                  <a:gd name="connsiteY8" fmla="*/ 420744 h 3632130"/>
                  <a:gd name="connsiteX0" fmla="*/ 118184 w 1443045"/>
                  <a:gd name="connsiteY0" fmla="*/ 436526 h 3647912"/>
                  <a:gd name="connsiteX1" fmla="*/ 657680 w 1443045"/>
                  <a:gd name="connsiteY1" fmla="*/ 2064158 h 3647912"/>
                  <a:gd name="connsiteX2" fmla="*/ 1124024 w 1443045"/>
                  <a:gd name="connsiteY2" fmla="*/ 3444902 h 3647912"/>
                  <a:gd name="connsiteX3" fmla="*/ 1434920 w 1443045"/>
                  <a:gd name="connsiteY3" fmla="*/ 3463190 h 3647912"/>
                  <a:gd name="connsiteX4" fmla="*/ 794840 w 1443045"/>
                  <a:gd name="connsiteY4" fmla="*/ 1762406 h 3647912"/>
                  <a:gd name="connsiteX5" fmla="*/ 328496 w 1443045"/>
                  <a:gd name="connsiteY5" fmla="*/ 217070 h 3647912"/>
                  <a:gd name="connsiteX6" fmla="*/ 264488 w 1443045"/>
                  <a:gd name="connsiteY6" fmla="*/ 25046 h 3647912"/>
                  <a:gd name="connsiteX7" fmla="*/ 8456 w 1443045"/>
                  <a:gd name="connsiteY7" fmla="*/ 79910 h 3647912"/>
                  <a:gd name="connsiteX8" fmla="*/ 118184 w 1443045"/>
                  <a:gd name="connsiteY8" fmla="*/ 436526 h 3647912"/>
                  <a:gd name="connsiteX0" fmla="*/ 121320 w 1446181"/>
                  <a:gd name="connsiteY0" fmla="*/ 418019 h 3629405"/>
                  <a:gd name="connsiteX1" fmla="*/ 660816 w 1446181"/>
                  <a:gd name="connsiteY1" fmla="*/ 2045651 h 3629405"/>
                  <a:gd name="connsiteX2" fmla="*/ 1127160 w 1446181"/>
                  <a:gd name="connsiteY2" fmla="*/ 3426395 h 3629405"/>
                  <a:gd name="connsiteX3" fmla="*/ 1438056 w 1446181"/>
                  <a:gd name="connsiteY3" fmla="*/ 3444683 h 3629405"/>
                  <a:gd name="connsiteX4" fmla="*/ 797976 w 1446181"/>
                  <a:gd name="connsiteY4" fmla="*/ 1743899 h 3629405"/>
                  <a:gd name="connsiteX5" fmla="*/ 331632 w 1446181"/>
                  <a:gd name="connsiteY5" fmla="*/ 198563 h 3629405"/>
                  <a:gd name="connsiteX6" fmla="*/ 313344 w 1446181"/>
                  <a:gd name="connsiteY6" fmla="*/ 33971 h 3629405"/>
                  <a:gd name="connsiteX7" fmla="*/ 11592 w 1446181"/>
                  <a:gd name="connsiteY7" fmla="*/ 61403 h 3629405"/>
                  <a:gd name="connsiteX8" fmla="*/ 121320 w 1446181"/>
                  <a:gd name="connsiteY8" fmla="*/ 418019 h 3629405"/>
                  <a:gd name="connsiteX0" fmla="*/ 110772 w 1435633"/>
                  <a:gd name="connsiteY0" fmla="*/ 418019 h 3629405"/>
                  <a:gd name="connsiteX1" fmla="*/ 650268 w 1435633"/>
                  <a:gd name="connsiteY1" fmla="*/ 2045651 h 3629405"/>
                  <a:gd name="connsiteX2" fmla="*/ 1116612 w 1435633"/>
                  <a:gd name="connsiteY2" fmla="*/ 3426395 h 3629405"/>
                  <a:gd name="connsiteX3" fmla="*/ 1427508 w 1435633"/>
                  <a:gd name="connsiteY3" fmla="*/ 3444683 h 3629405"/>
                  <a:gd name="connsiteX4" fmla="*/ 787428 w 1435633"/>
                  <a:gd name="connsiteY4" fmla="*/ 1743899 h 3629405"/>
                  <a:gd name="connsiteX5" fmla="*/ 321084 w 1435633"/>
                  <a:gd name="connsiteY5" fmla="*/ 198563 h 3629405"/>
                  <a:gd name="connsiteX6" fmla="*/ 302796 w 1435633"/>
                  <a:gd name="connsiteY6" fmla="*/ 33971 h 3629405"/>
                  <a:gd name="connsiteX7" fmla="*/ 1044 w 1435633"/>
                  <a:gd name="connsiteY7" fmla="*/ 61403 h 3629405"/>
                  <a:gd name="connsiteX8" fmla="*/ 110772 w 1435633"/>
                  <a:gd name="connsiteY8" fmla="*/ 418019 h 3629405"/>
                  <a:gd name="connsiteX0" fmla="*/ 128583 w 1453444"/>
                  <a:gd name="connsiteY0" fmla="*/ 418019 h 3629405"/>
                  <a:gd name="connsiteX1" fmla="*/ 668079 w 1453444"/>
                  <a:gd name="connsiteY1" fmla="*/ 2045651 h 3629405"/>
                  <a:gd name="connsiteX2" fmla="*/ 1134423 w 1453444"/>
                  <a:gd name="connsiteY2" fmla="*/ 3426395 h 3629405"/>
                  <a:gd name="connsiteX3" fmla="*/ 1445319 w 1453444"/>
                  <a:gd name="connsiteY3" fmla="*/ 3444683 h 3629405"/>
                  <a:gd name="connsiteX4" fmla="*/ 805239 w 1453444"/>
                  <a:gd name="connsiteY4" fmla="*/ 1743899 h 3629405"/>
                  <a:gd name="connsiteX5" fmla="*/ 338895 w 1453444"/>
                  <a:gd name="connsiteY5" fmla="*/ 198563 h 3629405"/>
                  <a:gd name="connsiteX6" fmla="*/ 320607 w 1453444"/>
                  <a:gd name="connsiteY6" fmla="*/ 33971 h 3629405"/>
                  <a:gd name="connsiteX7" fmla="*/ 567 w 1453444"/>
                  <a:gd name="connsiteY7" fmla="*/ 33971 h 3629405"/>
                  <a:gd name="connsiteX8" fmla="*/ 128583 w 1453444"/>
                  <a:gd name="connsiteY8" fmla="*/ 418019 h 3629405"/>
                  <a:gd name="connsiteX0" fmla="*/ 128583 w 1453444"/>
                  <a:gd name="connsiteY0" fmla="*/ 472826 h 3684212"/>
                  <a:gd name="connsiteX1" fmla="*/ 668079 w 1453444"/>
                  <a:gd name="connsiteY1" fmla="*/ 2100458 h 3684212"/>
                  <a:gd name="connsiteX2" fmla="*/ 1134423 w 1453444"/>
                  <a:gd name="connsiteY2" fmla="*/ 3481202 h 3684212"/>
                  <a:gd name="connsiteX3" fmla="*/ 1445319 w 1453444"/>
                  <a:gd name="connsiteY3" fmla="*/ 3499490 h 3684212"/>
                  <a:gd name="connsiteX4" fmla="*/ 805239 w 1453444"/>
                  <a:gd name="connsiteY4" fmla="*/ 1798706 h 3684212"/>
                  <a:gd name="connsiteX5" fmla="*/ 338895 w 1453444"/>
                  <a:gd name="connsiteY5" fmla="*/ 253370 h 3684212"/>
                  <a:gd name="connsiteX6" fmla="*/ 320607 w 1453444"/>
                  <a:gd name="connsiteY6" fmla="*/ 88778 h 3684212"/>
                  <a:gd name="connsiteX7" fmla="*/ 567 w 1453444"/>
                  <a:gd name="connsiteY7" fmla="*/ 88778 h 3684212"/>
                  <a:gd name="connsiteX8" fmla="*/ 128583 w 1453444"/>
                  <a:gd name="connsiteY8" fmla="*/ 472826 h 3684212"/>
                  <a:gd name="connsiteX0" fmla="*/ 140668 w 1465529"/>
                  <a:gd name="connsiteY0" fmla="*/ 447614 h 3659000"/>
                  <a:gd name="connsiteX1" fmla="*/ 680164 w 1465529"/>
                  <a:gd name="connsiteY1" fmla="*/ 2075246 h 3659000"/>
                  <a:gd name="connsiteX2" fmla="*/ 1146508 w 1465529"/>
                  <a:gd name="connsiteY2" fmla="*/ 3455990 h 3659000"/>
                  <a:gd name="connsiteX3" fmla="*/ 1457404 w 1465529"/>
                  <a:gd name="connsiteY3" fmla="*/ 3474278 h 3659000"/>
                  <a:gd name="connsiteX4" fmla="*/ 817324 w 1465529"/>
                  <a:gd name="connsiteY4" fmla="*/ 1773494 h 3659000"/>
                  <a:gd name="connsiteX5" fmla="*/ 350980 w 1465529"/>
                  <a:gd name="connsiteY5" fmla="*/ 228158 h 3659000"/>
                  <a:gd name="connsiteX6" fmla="*/ 378412 w 1465529"/>
                  <a:gd name="connsiteY6" fmla="*/ 100142 h 3659000"/>
                  <a:gd name="connsiteX7" fmla="*/ 12652 w 1465529"/>
                  <a:gd name="connsiteY7" fmla="*/ 63566 h 3659000"/>
                  <a:gd name="connsiteX8" fmla="*/ 140668 w 1465529"/>
                  <a:gd name="connsiteY8" fmla="*/ 447614 h 3659000"/>
                  <a:gd name="connsiteX0" fmla="*/ 140668 w 1465529"/>
                  <a:gd name="connsiteY0" fmla="*/ 404940 h 3616326"/>
                  <a:gd name="connsiteX1" fmla="*/ 680164 w 1465529"/>
                  <a:gd name="connsiteY1" fmla="*/ 2032572 h 3616326"/>
                  <a:gd name="connsiteX2" fmla="*/ 1146508 w 1465529"/>
                  <a:gd name="connsiteY2" fmla="*/ 3413316 h 3616326"/>
                  <a:gd name="connsiteX3" fmla="*/ 1457404 w 1465529"/>
                  <a:gd name="connsiteY3" fmla="*/ 3431604 h 3616326"/>
                  <a:gd name="connsiteX4" fmla="*/ 817324 w 1465529"/>
                  <a:gd name="connsiteY4" fmla="*/ 1730820 h 3616326"/>
                  <a:gd name="connsiteX5" fmla="*/ 350980 w 1465529"/>
                  <a:gd name="connsiteY5" fmla="*/ 185484 h 3616326"/>
                  <a:gd name="connsiteX6" fmla="*/ 378412 w 1465529"/>
                  <a:gd name="connsiteY6" fmla="*/ 57468 h 3616326"/>
                  <a:gd name="connsiteX7" fmla="*/ 12652 w 1465529"/>
                  <a:gd name="connsiteY7" fmla="*/ 20892 h 3616326"/>
                  <a:gd name="connsiteX8" fmla="*/ 140668 w 1465529"/>
                  <a:gd name="connsiteY8" fmla="*/ 404940 h 3616326"/>
                  <a:gd name="connsiteX0" fmla="*/ 129296 w 1454157"/>
                  <a:gd name="connsiteY0" fmla="*/ 524504 h 3735890"/>
                  <a:gd name="connsiteX1" fmla="*/ 668792 w 1454157"/>
                  <a:gd name="connsiteY1" fmla="*/ 2152136 h 3735890"/>
                  <a:gd name="connsiteX2" fmla="*/ 1135136 w 1454157"/>
                  <a:gd name="connsiteY2" fmla="*/ 3532880 h 3735890"/>
                  <a:gd name="connsiteX3" fmla="*/ 1446032 w 1454157"/>
                  <a:gd name="connsiteY3" fmla="*/ 3551168 h 3735890"/>
                  <a:gd name="connsiteX4" fmla="*/ 805952 w 1454157"/>
                  <a:gd name="connsiteY4" fmla="*/ 1850384 h 3735890"/>
                  <a:gd name="connsiteX5" fmla="*/ 339608 w 1454157"/>
                  <a:gd name="connsiteY5" fmla="*/ 305048 h 3735890"/>
                  <a:gd name="connsiteX6" fmla="*/ 175016 w 1454157"/>
                  <a:gd name="connsiteY6" fmla="*/ 3296 h 3735890"/>
                  <a:gd name="connsiteX7" fmla="*/ 1280 w 1454157"/>
                  <a:gd name="connsiteY7" fmla="*/ 140456 h 3735890"/>
                  <a:gd name="connsiteX8" fmla="*/ 129296 w 1454157"/>
                  <a:gd name="connsiteY8" fmla="*/ 524504 h 3735890"/>
                  <a:gd name="connsiteX0" fmla="*/ 137673 w 1462534"/>
                  <a:gd name="connsiteY0" fmla="*/ 412847 h 3624233"/>
                  <a:gd name="connsiteX1" fmla="*/ 677169 w 1462534"/>
                  <a:gd name="connsiteY1" fmla="*/ 2040479 h 3624233"/>
                  <a:gd name="connsiteX2" fmla="*/ 1143513 w 1462534"/>
                  <a:gd name="connsiteY2" fmla="*/ 3421223 h 3624233"/>
                  <a:gd name="connsiteX3" fmla="*/ 1454409 w 1462534"/>
                  <a:gd name="connsiteY3" fmla="*/ 3439511 h 3624233"/>
                  <a:gd name="connsiteX4" fmla="*/ 814329 w 1462534"/>
                  <a:gd name="connsiteY4" fmla="*/ 1738727 h 3624233"/>
                  <a:gd name="connsiteX5" fmla="*/ 347985 w 1462534"/>
                  <a:gd name="connsiteY5" fmla="*/ 193391 h 3624233"/>
                  <a:gd name="connsiteX6" fmla="*/ 329697 w 1462534"/>
                  <a:gd name="connsiteY6" fmla="*/ 37943 h 3624233"/>
                  <a:gd name="connsiteX7" fmla="*/ 9657 w 1462534"/>
                  <a:gd name="connsiteY7" fmla="*/ 28799 h 3624233"/>
                  <a:gd name="connsiteX8" fmla="*/ 137673 w 1462534"/>
                  <a:gd name="connsiteY8" fmla="*/ 412847 h 3624233"/>
                  <a:gd name="connsiteX0" fmla="*/ 137673 w 1498315"/>
                  <a:gd name="connsiteY0" fmla="*/ 412847 h 3613137"/>
                  <a:gd name="connsiteX1" fmla="*/ 677169 w 1498315"/>
                  <a:gd name="connsiteY1" fmla="*/ 2040479 h 3613137"/>
                  <a:gd name="connsiteX2" fmla="*/ 1143513 w 1498315"/>
                  <a:gd name="connsiteY2" fmla="*/ 3421223 h 3613137"/>
                  <a:gd name="connsiteX3" fmla="*/ 1490985 w 1498315"/>
                  <a:gd name="connsiteY3" fmla="*/ 3421223 h 3613137"/>
                  <a:gd name="connsiteX4" fmla="*/ 814329 w 1498315"/>
                  <a:gd name="connsiteY4" fmla="*/ 1738727 h 3613137"/>
                  <a:gd name="connsiteX5" fmla="*/ 347985 w 1498315"/>
                  <a:gd name="connsiteY5" fmla="*/ 193391 h 3613137"/>
                  <a:gd name="connsiteX6" fmla="*/ 329697 w 1498315"/>
                  <a:gd name="connsiteY6" fmla="*/ 37943 h 3613137"/>
                  <a:gd name="connsiteX7" fmla="*/ 9657 w 1498315"/>
                  <a:gd name="connsiteY7" fmla="*/ 28799 h 3613137"/>
                  <a:gd name="connsiteX8" fmla="*/ 137673 w 1498315"/>
                  <a:gd name="connsiteY8" fmla="*/ 412847 h 3613137"/>
                  <a:gd name="connsiteX0" fmla="*/ 137673 w 1491109"/>
                  <a:gd name="connsiteY0" fmla="*/ 412847 h 3520844"/>
                  <a:gd name="connsiteX1" fmla="*/ 677169 w 1491109"/>
                  <a:gd name="connsiteY1" fmla="*/ 2040479 h 3520844"/>
                  <a:gd name="connsiteX2" fmla="*/ 1143513 w 1491109"/>
                  <a:gd name="connsiteY2" fmla="*/ 3421223 h 3520844"/>
                  <a:gd name="connsiteX3" fmla="*/ 1490985 w 1491109"/>
                  <a:gd name="connsiteY3" fmla="*/ 3421223 h 3520844"/>
                  <a:gd name="connsiteX4" fmla="*/ 814329 w 1491109"/>
                  <a:gd name="connsiteY4" fmla="*/ 1738727 h 3520844"/>
                  <a:gd name="connsiteX5" fmla="*/ 347985 w 1491109"/>
                  <a:gd name="connsiteY5" fmla="*/ 193391 h 3520844"/>
                  <a:gd name="connsiteX6" fmla="*/ 329697 w 1491109"/>
                  <a:gd name="connsiteY6" fmla="*/ 37943 h 3520844"/>
                  <a:gd name="connsiteX7" fmla="*/ 9657 w 1491109"/>
                  <a:gd name="connsiteY7" fmla="*/ 28799 h 3520844"/>
                  <a:gd name="connsiteX8" fmla="*/ 137673 w 1491109"/>
                  <a:gd name="connsiteY8" fmla="*/ 412847 h 3520844"/>
                  <a:gd name="connsiteX0" fmla="*/ 137673 w 1500153"/>
                  <a:gd name="connsiteY0" fmla="*/ 412847 h 3655086"/>
                  <a:gd name="connsiteX1" fmla="*/ 677169 w 1500153"/>
                  <a:gd name="connsiteY1" fmla="*/ 2040479 h 3655086"/>
                  <a:gd name="connsiteX2" fmla="*/ 1170945 w 1500153"/>
                  <a:gd name="connsiteY2" fmla="*/ 3494375 h 3655086"/>
                  <a:gd name="connsiteX3" fmla="*/ 1490985 w 1500153"/>
                  <a:gd name="connsiteY3" fmla="*/ 3421223 h 3655086"/>
                  <a:gd name="connsiteX4" fmla="*/ 814329 w 1500153"/>
                  <a:gd name="connsiteY4" fmla="*/ 1738727 h 3655086"/>
                  <a:gd name="connsiteX5" fmla="*/ 347985 w 1500153"/>
                  <a:gd name="connsiteY5" fmla="*/ 193391 h 3655086"/>
                  <a:gd name="connsiteX6" fmla="*/ 329697 w 1500153"/>
                  <a:gd name="connsiteY6" fmla="*/ 37943 h 3655086"/>
                  <a:gd name="connsiteX7" fmla="*/ 9657 w 1500153"/>
                  <a:gd name="connsiteY7" fmla="*/ 28799 h 3655086"/>
                  <a:gd name="connsiteX8" fmla="*/ 137673 w 1500153"/>
                  <a:gd name="connsiteY8" fmla="*/ 412847 h 3655086"/>
                  <a:gd name="connsiteX0" fmla="*/ 137673 w 1497150"/>
                  <a:gd name="connsiteY0" fmla="*/ 412847 h 3571204"/>
                  <a:gd name="connsiteX1" fmla="*/ 677169 w 1497150"/>
                  <a:gd name="connsiteY1" fmla="*/ 2040479 h 3571204"/>
                  <a:gd name="connsiteX2" fmla="*/ 1170945 w 1497150"/>
                  <a:gd name="connsiteY2" fmla="*/ 3494375 h 3571204"/>
                  <a:gd name="connsiteX3" fmla="*/ 1490985 w 1497150"/>
                  <a:gd name="connsiteY3" fmla="*/ 3421223 h 3571204"/>
                  <a:gd name="connsiteX4" fmla="*/ 814329 w 1497150"/>
                  <a:gd name="connsiteY4" fmla="*/ 1738727 h 3571204"/>
                  <a:gd name="connsiteX5" fmla="*/ 347985 w 1497150"/>
                  <a:gd name="connsiteY5" fmla="*/ 193391 h 3571204"/>
                  <a:gd name="connsiteX6" fmla="*/ 329697 w 1497150"/>
                  <a:gd name="connsiteY6" fmla="*/ 37943 h 3571204"/>
                  <a:gd name="connsiteX7" fmla="*/ 9657 w 1497150"/>
                  <a:gd name="connsiteY7" fmla="*/ 28799 h 3571204"/>
                  <a:gd name="connsiteX8" fmla="*/ 137673 w 1497150"/>
                  <a:gd name="connsiteY8" fmla="*/ 412847 h 3571204"/>
                  <a:gd name="connsiteX0" fmla="*/ 137673 w 1509064"/>
                  <a:gd name="connsiteY0" fmla="*/ 412847 h 3646023"/>
                  <a:gd name="connsiteX1" fmla="*/ 677169 w 1509064"/>
                  <a:gd name="connsiteY1" fmla="*/ 2040479 h 3646023"/>
                  <a:gd name="connsiteX2" fmla="*/ 1170945 w 1509064"/>
                  <a:gd name="connsiteY2" fmla="*/ 3494375 h 3646023"/>
                  <a:gd name="connsiteX3" fmla="*/ 1500129 w 1509064"/>
                  <a:gd name="connsiteY3" fmla="*/ 3402935 h 3646023"/>
                  <a:gd name="connsiteX4" fmla="*/ 814329 w 1509064"/>
                  <a:gd name="connsiteY4" fmla="*/ 1738727 h 3646023"/>
                  <a:gd name="connsiteX5" fmla="*/ 347985 w 1509064"/>
                  <a:gd name="connsiteY5" fmla="*/ 193391 h 3646023"/>
                  <a:gd name="connsiteX6" fmla="*/ 329697 w 1509064"/>
                  <a:gd name="connsiteY6" fmla="*/ 37943 h 3646023"/>
                  <a:gd name="connsiteX7" fmla="*/ 9657 w 1509064"/>
                  <a:gd name="connsiteY7" fmla="*/ 28799 h 3646023"/>
                  <a:gd name="connsiteX8" fmla="*/ 137673 w 1509064"/>
                  <a:gd name="connsiteY8" fmla="*/ 412847 h 3646023"/>
                  <a:gd name="connsiteX0" fmla="*/ 137673 w 1500207"/>
                  <a:gd name="connsiteY0" fmla="*/ 412847 h 3576043"/>
                  <a:gd name="connsiteX1" fmla="*/ 677169 w 1500207"/>
                  <a:gd name="connsiteY1" fmla="*/ 2040479 h 3576043"/>
                  <a:gd name="connsiteX2" fmla="*/ 1170945 w 1500207"/>
                  <a:gd name="connsiteY2" fmla="*/ 3494375 h 3576043"/>
                  <a:gd name="connsiteX3" fmla="*/ 1500129 w 1500207"/>
                  <a:gd name="connsiteY3" fmla="*/ 3402935 h 3576043"/>
                  <a:gd name="connsiteX4" fmla="*/ 814329 w 1500207"/>
                  <a:gd name="connsiteY4" fmla="*/ 1738727 h 3576043"/>
                  <a:gd name="connsiteX5" fmla="*/ 347985 w 1500207"/>
                  <a:gd name="connsiteY5" fmla="*/ 193391 h 3576043"/>
                  <a:gd name="connsiteX6" fmla="*/ 329697 w 1500207"/>
                  <a:gd name="connsiteY6" fmla="*/ 37943 h 3576043"/>
                  <a:gd name="connsiteX7" fmla="*/ 9657 w 1500207"/>
                  <a:gd name="connsiteY7" fmla="*/ 28799 h 3576043"/>
                  <a:gd name="connsiteX8" fmla="*/ 137673 w 1500207"/>
                  <a:gd name="connsiteY8" fmla="*/ 412847 h 3576043"/>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47985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47985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37673 w 1500174"/>
                  <a:gd name="connsiteY0" fmla="*/ 412847 h 3494376"/>
                  <a:gd name="connsiteX1" fmla="*/ 677169 w 1500174"/>
                  <a:gd name="connsiteY1" fmla="*/ 2040479 h 3494376"/>
                  <a:gd name="connsiteX2" fmla="*/ 1170945 w 1500174"/>
                  <a:gd name="connsiteY2" fmla="*/ 3494375 h 3494376"/>
                  <a:gd name="connsiteX3" fmla="*/ 1500129 w 1500174"/>
                  <a:gd name="connsiteY3" fmla="*/ 3402935 h 3494376"/>
                  <a:gd name="connsiteX4" fmla="*/ 814329 w 1500174"/>
                  <a:gd name="connsiteY4" fmla="*/ 1738727 h 3494376"/>
                  <a:gd name="connsiteX5" fmla="*/ 338841 w 1500174"/>
                  <a:gd name="connsiteY5" fmla="*/ 193391 h 3494376"/>
                  <a:gd name="connsiteX6" fmla="*/ 329697 w 1500174"/>
                  <a:gd name="connsiteY6" fmla="*/ 37943 h 3494376"/>
                  <a:gd name="connsiteX7" fmla="*/ 9657 w 1500174"/>
                  <a:gd name="connsiteY7" fmla="*/ 28799 h 3494376"/>
                  <a:gd name="connsiteX8" fmla="*/ 137673 w 1500174"/>
                  <a:gd name="connsiteY8" fmla="*/ 412847 h 3494376"/>
                  <a:gd name="connsiteX0" fmla="*/ 128584 w 1491085"/>
                  <a:gd name="connsiteY0" fmla="*/ 385188 h 3466717"/>
                  <a:gd name="connsiteX1" fmla="*/ 668080 w 1491085"/>
                  <a:gd name="connsiteY1" fmla="*/ 2012820 h 3466717"/>
                  <a:gd name="connsiteX2" fmla="*/ 1161856 w 1491085"/>
                  <a:gd name="connsiteY2" fmla="*/ 3466716 h 3466717"/>
                  <a:gd name="connsiteX3" fmla="*/ 1491040 w 1491085"/>
                  <a:gd name="connsiteY3" fmla="*/ 3375276 h 3466717"/>
                  <a:gd name="connsiteX4" fmla="*/ 805240 w 1491085"/>
                  <a:gd name="connsiteY4" fmla="*/ 1711068 h 3466717"/>
                  <a:gd name="connsiteX5" fmla="*/ 329752 w 1491085"/>
                  <a:gd name="connsiteY5" fmla="*/ 165732 h 3466717"/>
                  <a:gd name="connsiteX6" fmla="*/ 320608 w 1491085"/>
                  <a:gd name="connsiteY6" fmla="*/ 10284 h 3466717"/>
                  <a:gd name="connsiteX7" fmla="*/ 568 w 1491085"/>
                  <a:gd name="connsiteY7" fmla="*/ 1140 h 3466717"/>
                  <a:gd name="connsiteX8" fmla="*/ 128584 w 1491085"/>
                  <a:gd name="connsiteY8" fmla="*/ 385188 h 3466717"/>
                  <a:gd name="connsiteX0" fmla="*/ 128584 w 1495703"/>
                  <a:gd name="connsiteY0" fmla="*/ 385188 h 3505702"/>
                  <a:gd name="connsiteX1" fmla="*/ 668080 w 1495703"/>
                  <a:gd name="connsiteY1" fmla="*/ 2012820 h 3505702"/>
                  <a:gd name="connsiteX2" fmla="*/ 1127022 w 1495703"/>
                  <a:gd name="connsiteY2" fmla="*/ 3397047 h 3505702"/>
                  <a:gd name="connsiteX3" fmla="*/ 1491040 w 1495703"/>
                  <a:gd name="connsiteY3" fmla="*/ 3375276 h 3505702"/>
                  <a:gd name="connsiteX4" fmla="*/ 805240 w 1495703"/>
                  <a:gd name="connsiteY4" fmla="*/ 1711068 h 3505702"/>
                  <a:gd name="connsiteX5" fmla="*/ 329752 w 1495703"/>
                  <a:gd name="connsiteY5" fmla="*/ 165732 h 3505702"/>
                  <a:gd name="connsiteX6" fmla="*/ 320608 w 1495703"/>
                  <a:gd name="connsiteY6" fmla="*/ 10284 h 3505702"/>
                  <a:gd name="connsiteX7" fmla="*/ 568 w 1495703"/>
                  <a:gd name="connsiteY7" fmla="*/ 1140 h 3505702"/>
                  <a:gd name="connsiteX8" fmla="*/ 128584 w 1495703"/>
                  <a:gd name="connsiteY8" fmla="*/ 385188 h 3505702"/>
                  <a:gd name="connsiteX0" fmla="*/ 128584 w 1498153"/>
                  <a:gd name="connsiteY0" fmla="*/ 385188 h 3444026"/>
                  <a:gd name="connsiteX1" fmla="*/ 668080 w 1498153"/>
                  <a:gd name="connsiteY1" fmla="*/ 2012820 h 3444026"/>
                  <a:gd name="connsiteX2" fmla="*/ 1127022 w 1498153"/>
                  <a:gd name="connsiteY2" fmla="*/ 3397047 h 3444026"/>
                  <a:gd name="connsiteX3" fmla="*/ 1491040 w 1498153"/>
                  <a:gd name="connsiteY3" fmla="*/ 3375276 h 3444026"/>
                  <a:gd name="connsiteX4" fmla="*/ 805240 w 1498153"/>
                  <a:gd name="connsiteY4" fmla="*/ 1711068 h 3444026"/>
                  <a:gd name="connsiteX5" fmla="*/ 329752 w 1498153"/>
                  <a:gd name="connsiteY5" fmla="*/ 165732 h 3444026"/>
                  <a:gd name="connsiteX6" fmla="*/ 320608 w 1498153"/>
                  <a:gd name="connsiteY6" fmla="*/ 10284 h 3444026"/>
                  <a:gd name="connsiteX7" fmla="*/ 568 w 1498153"/>
                  <a:gd name="connsiteY7" fmla="*/ 1140 h 3444026"/>
                  <a:gd name="connsiteX8" fmla="*/ 128584 w 1498153"/>
                  <a:gd name="connsiteY8" fmla="*/ 385188 h 3444026"/>
                  <a:gd name="connsiteX0" fmla="*/ 128584 w 1548434"/>
                  <a:gd name="connsiteY0" fmla="*/ 385188 h 3397901"/>
                  <a:gd name="connsiteX1" fmla="*/ 668080 w 1548434"/>
                  <a:gd name="connsiteY1" fmla="*/ 2012820 h 3397901"/>
                  <a:gd name="connsiteX2" fmla="*/ 1127022 w 1548434"/>
                  <a:gd name="connsiteY2" fmla="*/ 3397047 h 3397901"/>
                  <a:gd name="connsiteX3" fmla="*/ 1491040 w 1548434"/>
                  <a:gd name="connsiteY3" fmla="*/ 3375276 h 3397901"/>
                  <a:gd name="connsiteX4" fmla="*/ 1475802 w 1548434"/>
                  <a:gd name="connsiteY4" fmla="*/ 3205892 h 3397901"/>
                  <a:gd name="connsiteX5" fmla="*/ 805240 w 1548434"/>
                  <a:gd name="connsiteY5" fmla="*/ 1711068 h 3397901"/>
                  <a:gd name="connsiteX6" fmla="*/ 329752 w 1548434"/>
                  <a:gd name="connsiteY6" fmla="*/ 165732 h 3397901"/>
                  <a:gd name="connsiteX7" fmla="*/ 320608 w 1548434"/>
                  <a:gd name="connsiteY7" fmla="*/ 10284 h 3397901"/>
                  <a:gd name="connsiteX8" fmla="*/ 568 w 1548434"/>
                  <a:gd name="connsiteY8" fmla="*/ 1140 h 3397901"/>
                  <a:gd name="connsiteX9" fmla="*/ 128584 w 1548434"/>
                  <a:gd name="connsiteY9" fmla="*/ 385188 h 3397901"/>
                  <a:gd name="connsiteX0" fmla="*/ 128584 w 1548434"/>
                  <a:gd name="connsiteY0" fmla="*/ 385188 h 3407183"/>
                  <a:gd name="connsiteX1" fmla="*/ 668080 w 1548434"/>
                  <a:gd name="connsiteY1" fmla="*/ 2012820 h 3407183"/>
                  <a:gd name="connsiteX2" fmla="*/ 1092624 w 1548434"/>
                  <a:gd name="connsiteY2" fmla="*/ 3258145 h 3407183"/>
                  <a:gd name="connsiteX3" fmla="*/ 1127022 w 1548434"/>
                  <a:gd name="connsiteY3" fmla="*/ 3397047 h 3407183"/>
                  <a:gd name="connsiteX4" fmla="*/ 1491040 w 1548434"/>
                  <a:gd name="connsiteY4" fmla="*/ 3375276 h 3407183"/>
                  <a:gd name="connsiteX5" fmla="*/ 1475802 w 1548434"/>
                  <a:gd name="connsiteY5" fmla="*/ 3205892 h 3407183"/>
                  <a:gd name="connsiteX6" fmla="*/ 805240 w 1548434"/>
                  <a:gd name="connsiteY6" fmla="*/ 1711068 h 3407183"/>
                  <a:gd name="connsiteX7" fmla="*/ 329752 w 1548434"/>
                  <a:gd name="connsiteY7" fmla="*/ 165732 h 3407183"/>
                  <a:gd name="connsiteX8" fmla="*/ 320608 w 1548434"/>
                  <a:gd name="connsiteY8" fmla="*/ 10284 h 3407183"/>
                  <a:gd name="connsiteX9" fmla="*/ 568 w 1548434"/>
                  <a:gd name="connsiteY9" fmla="*/ 1140 h 3407183"/>
                  <a:gd name="connsiteX10" fmla="*/ 128584 w 1548434"/>
                  <a:gd name="connsiteY10" fmla="*/ 385188 h 3407183"/>
                  <a:gd name="connsiteX0" fmla="*/ 128584 w 1548434"/>
                  <a:gd name="connsiteY0" fmla="*/ 385188 h 3407183"/>
                  <a:gd name="connsiteX1" fmla="*/ 668080 w 1548434"/>
                  <a:gd name="connsiteY1" fmla="*/ 2012820 h 3407183"/>
                  <a:gd name="connsiteX2" fmla="*/ 1092624 w 1548434"/>
                  <a:gd name="connsiteY2" fmla="*/ 3258145 h 3407183"/>
                  <a:gd name="connsiteX3" fmla="*/ 1127022 w 1548434"/>
                  <a:gd name="connsiteY3" fmla="*/ 3397047 h 3407183"/>
                  <a:gd name="connsiteX4" fmla="*/ 1491040 w 1548434"/>
                  <a:gd name="connsiteY4" fmla="*/ 3375276 h 3407183"/>
                  <a:gd name="connsiteX5" fmla="*/ 1475802 w 1548434"/>
                  <a:gd name="connsiteY5" fmla="*/ 3205892 h 3407183"/>
                  <a:gd name="connsiteX6" fmla="*/ 805240 w 1548434"/>
                  <a:gd name="connsiteY6" fmla="*/ 1711068 h 3407183"/>
                  <a:gd name="connsiteX7" fmla="*/ 329752 w 1548434"/>
                  <a:gd name="connsiteY7" fmla="*/ 165732 h 3407183"/>
                  <a:gd name="connsiteX8" fmla="*/ 320608 w 1548434"/>
                  <a:gd name="connsiteY8" fmla="*/ 10284 h 3407183"/>
                  <a:gd name="connsiteX9" fmla="*/ 568 w 1548434"/>
                  <a:gd name="connsiteY9" fmla="*/ 1140 h 3407183"/>
                  <a:gd name="connsiteX10" fmla="*/ 128584 w 1548434"/>
                  <a:gd name="connsiteY10" fmla="*/ 385188 h 3407183"/>
                  <a:gd name="connsiteX0" fmla="*/ 128584 w 1548434"/>
                  <a:gd name="connsiteY0" fmla="*/ 385188 h 3418783"/>
                  <a:gd name="connsiteX1" fmla="*/ 668080 w 1548434"/>
                  <a:gd name="connsiteY1" fmla="*/ 2012820 h 3418783"/>
                  <a:gd name="connsiteX2" fmla="*/ 1092624 w 1548434"/>
                  <a:gd name="connsiteY2" fmla="*/ 3258145 h 3418783"/>
                  <a:gd name="connsiteX3" fmla="*/ 1127022 w 1548434"/>
                  <a:gd name="connsiteY3" fmla="*/ 3397047 h 3418783"/>
                  <a:gd name="connsiteX4" fmla="*/ 1491040 w 1548434"/>
                  <a:gd name="connsiteY4" fmla="*/ 3375276 h 3418783"/>
                  <a:gd name="connsiteX5" fmla="*/ 1475802 w 1548434"/>
                  <a:gd name="connsiteY5" fmla="*/ 3205892 h 3418783"/>
                  <a:gd name="connsiteX6" fmla="*/ 805240 w 1548434"/>
                  <a:gd name="connsiteY6" fmla="*/ 1711068 h 3418783"/>
                  <a:gd name="connsiteX7" fmla="*/ 329752 w 1548434"/>
                  <a:gd name="connsiteY7" fmla="*/ 165732 h 3418783"/>
                  <a:gd name="connsiteX8" fmla="*/ 320608 w 1548434"/>
                  <a:gd name="connsiteY8" fmla="*/ 10284 h 3418783"/>
                  <a:gd name="connsiteX9" fmla="*/ 568 w 1548434"/>
                  <a:gd name="connsiteY9" fmla="*/ 1140 h 3418783"/>
                  <a:gd name="connsiteX10" fmla="*/ 128584 w 1548434"/>
                  <a:gd name="connsiteY10" fmla="*/ 385188 h 3418783"/>
                  <a:gd name="connsiteX0" fmla="*/ 128584 w 1538089"/>
                  <a:gd name="connsiteY0" fmla="*/ 385188 h 3426657"/>
                  <a:gd name="connsiteX1" fmla="*/ 668080 w 1538089"/>
                  <a:gd name="connsiteY1" fmla="*/ 2012820 h 3426657"/>
                  <a:gd name="connsiteX2" fmla="*/ 1092624 w 1538089"/>
                  <a:gd name="connsiteY2" fmla="*/ 3258145 h 3426657"/>
                  <a:gd name="connsiteX3" fmla="*/ 1127022 w 1538089"/>
                  <a:gd name="connsiteY3" fmla="*/ 3397047 h 3426657"/>
                  <a:gd name="connsiteX4" fmla="*/ 1464915 w 1538089"/>
                  <a:gd name="connsiteY4" fmla="*/ 3410110 h 3426657"/>
                  <a:gd name="connsiteX5" fmla="*/ 1475802 w 1538089"/>
                  <a:gd name="connsiteY5" fmla="*/ 3205892 h 3426657"/>
                  <a:gd name="connsiteX6" fmla="*/ 805240 w 1538089"/>
                  <a:gd name="connsiteY6" fmla="*/ 1711068 h 3426657"/>
                  <a:gd name="connsiteX7" fmla="*/ 329752 w 1538089"/>
                  <a:gd name="connsiteY7" fmla="*/ 165732 h 3426657"/>
                  <a:gd name="connsiteX8" fmla="*/ 320608 w 1538089"/>
                  <a:gd name="connsiteY8" fmla="*/ 10284 h 3426657"/>
                  <a:gd name="connsiteX9" fmla="*/ 568 w 1538089"/>
                  <a:gd name="connsiteY9" fmla="*/ 1140 h 3426657"/>
                  <a:gd name="connsiteX10" fmla="*/ 128584 w 1538089"/>
                  <a:gd name="connsiteY10" fmla="*/ 385188 h 3426657"/>
                  <a:gd name="connsiteX0" fmla="*/ 128584 w 1531111"/>
                  <a:gd name="connsiteY0" fmla="*/ 385188 h 3442067"/>
                  <a:gd name="connsiteX1" fmla="*/ 668080 w 1531111"/>
                  <a:gd name="connsiteY1" fmla="*/ 2012820 h 3442067"/>
                  <a:gd name="connsiteX2" fmla="*/ 1092624 w 1531111"/>
                  <a:gd name="connsiteY2" fmla="*/ 3258145 h 3442067"/>
                  <a:gd name="connsiteX3" fmla="*/ 1127022 w 1531111"/>
                  <a:gd name="connsiteY3" fmla="*/ 3397047 h 3442067"/>
                  <a:gd name="connsiteX4" fmla="*/ 1464915 w 1531111"/>
                  <a:gd name="connsiteY4" fmla="*/ 3410110 h 3442067"/>
                  <a:gd name="connsiteX5" fmla="*/ 1475802 w 1531111"/>
                  <a:gd name="connsiteY5" fmla="*/ 3205892 h 3442067"/>
                  <a:gd name="connsiteX6" fmla="*/ 805240 w 1531111"/>
                  <a:gd name="connsiteY6" fmla="*/ 1711068 h 3442067"/>
                  <a:gd name="connsiteX7" fmla="*/ 329752 w 1531111"/>
                  <a:gd name="connsiteY7" fmla="*/ 165732 h 3442067"/>
                  <a:gd name="connsiteX8" fmla="*/ 320608 w 1531111"/>
                  <a:gd name="connsiteY8" fmla="*/ 10284 h 3442067"/>
                  <a:gd name="connsiteX9" fmla="*/ 568 w 1531111"/>
                  <a:gd name="connsiteY9" fmla="*/ 1140 h 3442067"/>
                  <a:gd name="connsiteX10" fmla="*/ 128584 w 1531111"/>
                  <a:gd name="connsiteY10" fmla="*/ 385188 h 3442067"/>
                  <a:gd name="connsiteX0" fmla="*/ 128584 w 1525137"/>
                  <a:gd name="connsiteY0" fmla="*/ 385188 h 3422832"/>
                  <a:gd name="connsiteX1" fmla="*/ 668080 w 1525137"/>
                  <a:gd name="connsiteY1" fmla="*/ 2012820 h 3422832"/>
                  <a:gd name="connsiteX2" fmla="*/ 1092624 w 1525137"/>
                  <a:gd name="connsiteY2" fmla="*/ 3258145 h 3422832"/>
                  <a:gd name="connsiteX3" fmla="*/ 1127022 w 1525137"/>
                  <a:gd name="connsiteY3" fmla="*/ 3397047 h 3422832"/>
                  <a:gd name="connsiteX4" fmla="*/ 1464915 w 1525137"/>
                  <a:gd name="connsiteY4" fmla="*/ 3410110 h 3422832"/>
                  <a:gd name="connsiteX5" fmla="*/ 1475802 w 1525137"/>
                  <a:gd name="connsiteY5" fmla="*/ 3205892 h 3422832"/>
                  <a:gd name="connsiteX6" fmla="*/ 805240 w 1525137"/>
                  <a:gd name="connsiteY6" fmla="*/ 1711068 h 3422832"/>
                  <a:gd name="connsiteX7" fmla="*/ 329752 w 1525137"/>
                  <a:gd name="connsiteY7" fmla="*/ 165732 h 3422832"/>
                  <a:gd name="connsiteX8" fmla="*/ 320608 w 1525137"/>
                  <a:gd name="connsiteY8" fmla="*/ 10284 h 3422832"/>
                  <a:gd name="connsiteX9" fmla="*/ 568 w 1525137"/>
                  <a:gd name="connsiteY9" fmla="*/ 1140 h 3422832"/>
                  <a:gd name="connsiteX10" fmla="*/ 128584 w 1525137"/>
                  <a:gd name="connsiteY10" fmla="*/ 385188 h 3422832"/>
                  <a:gd name="connsiteX0" fmla="*/ 128584 w 1490403"/>
                  <a:gd name="connsiteY0" fmla="*/ 385188 h 3422832"/>
                  <a:gd name="connsiteX1" fmla="*/ 668080 w 1490403"/>
                  <a:gd name="connsiteY1" fmla="*/ 2012820 h 3422832"/>
                  <a:gd name="connsiteX2" fmla="*/ 1092624 w 1490403"/>
                  <a:gd name="connsiteY2" fmla="*/ 3258145 h 3422832"/>
                  <a:gd name="connsiteX3" fmla="*/ 1127022 w 1490403"/>
                  <a:gd name="connsiteY3" fmla="*/ 3397047 h 3422832"/>
                  <a:gd name="connsiteX4" fmla="*/ 1464915 w 1490403"/>
                  <a:gd name="connsiteY4" fmla="*/ 3410110 h 3422832"/>
                  <a:gd name="connsiteX5" fmla="*/ 1475802 w 1490403"/>
                  <a:gd name="connsiteY5" fmla="*/ 3205892 h 3422832"/>
                  <a:gd name="connsiteX6" fmla="*/ 805240 w 1490403"/>
                  <a:gd name="connsiteY6" fmla="*/ 1711068 h 3422832"/>
                  <a:gd name="connsiteX7" fmla="*/ 329752 w 1490403"/>
                  <a:gd name="connsiteY7" fmla="*/ 165732 h 3422832"/>
                  <a:gd name="connsiteX8" fmla="*/ 320608 w 1490403"/>
                  <a:gd name="connsiteY8" fmla="*/ 10284 h 3422832"/>
                  <a:gd name="connsiteX9" fmla="*/ 568 w 1490403"/>
                  <a:gd name="connsiteY9" fmla="*/ 1140 h 3422832"/>
                  <a:gd name="connsiteX10" fmla="*/ 128584 w 1490403"/>
                  <a:gd name="connsiteY10" fmla="*/ 385188 h 3422832"/>
                  <a:gd name="connsiteX0" fmla="*/ 128584 w 1502957"/>
                  <a:gd name="connsiteY0" fmla="*/ 385188 h 3423638"/>
                  <a:gd name="connsiteX1" fmla="*/ 668080 w 1502957"/>
                  <a:gd name="connsiteY1" fmla="*/ 2012820 h 3423638"/>
                  <a:gd name="connsiteX2" fmla="*/ 1092624 w 1502957"/>
                  <a:gd name="connsiteY2" fmla="*/ 3258145 h 3423638"/>
                  <a:gd name="connsiteX3" fmla="*/ 1170565 w 1502957"/>
                  <a:gd name="connsiteY3" fmla="*/ 3388338 h 3423638"/>
                  <a:gd name="connsiteX4" fmla="*/ 1464915 w 1502957"/>
                  <a:gd name="connsiteY4" fmla="*/ 3410110 h 3423638"/>
                  <a:gd name="connsiteX5" fmla="*/ 1475802 w 1502957"/>
                  <a:gd name="connsiteY5" fmla="*/ 3205892 h 3423638"/>
                  <a:gd name="connsiteX6" fmla="*/ 805240 w 1502957"/>
                  <a:gd name="connsiteY6" fmla="*/ 1711068 h 3423638"/>
                  <a:gd name="connsiteX7" fmla="*/ 329752 w 1502957"/>
                  <a:gd name="connsiteY7" fmla="*/ 165732 h 3423638"/>
                  <a:gd name="connsiteX8" fmla="*/ 320608 w 1502957"/>
                  <a:gd name="connsiteY8" fmla="*/ 10284 h 3423638"/>
                  <a:gd name="connsiteX9" fmla="*/ 568 w 1502957"/>
                  <a:gd name="connsiteY9" fmla="*/ 1140 h 3423638"/>
                  <a:gd name="connsiteX10" fmla="*/ 128584 w 1502957"/>
                  <a:gd name="connsiteY10" fmla="*/ 385188 h 3423638"/>
                  <a:gd name="connsiteX0" fmla="*/ 128584 w 1502957"/>
                  <a:gd name="connsiteY0" fmla="*/ 385188 h 3421186"/>
                  <a:gd name="connsiteX1" fmla="*/ 668080 w 1502957"/>
                  <a:gd name="connsiteY1" fmla="*/ 2012820 h 3421186"/>
                  <a:gd name="connsiteX2" fmla="*/ 1092624 w 1502957"/>
                  <a:gd name="connsiteY2" fmla="*/ 3258145 h 3421186"/>
                  <a:gd name="connsiteX3" fmla="*/ 1170565 w 1502957"/>
                  <a:gd name="connsiteY3" fmla="*/ 3379629 h 3421186"/>
                  <a:gd name="connsiteX4" fmla="*/ 1464915 w 1502957"/>
                  <a:gd name="connsiteY4" fmla="*/ 3410110 h 3421186"/>
                  <a:gd name="connsiteX5" fmla="*/ 1475802 w 1502957"/>
                  <a:gd name="connsiteY5" fmla="*/ 3205892 h 3421186"/>
                  <a:gd name="connsiteX6" fmla="*/ 805240 w 1502957"/>
                  <a:gd name="connsiteY6" fmla="*/ 1711068 h 3421186"/>
                  <a:gd name="connsiteX7" fmla="*/ 329752 w 1502957"/>
                  <a:gd name="connsiteY7" fmla="*/ 165732 h 3421186"/>
                  <a:gd name="connsiteX8" fmla="*/ 320608 w 1502957"/>
                  <a:gd name="connsiteY8" fmla="*/ 10284 h 3421186"/>
                  <a:gd name="connsiteX9" fmla="*/ 568 w 1502957"/>
                  <a:gd name="connsiteY9" fmla="*/ 1140 h 3421186"/>
                  <a:gd name="connsiteX10" fmla="*/ 128584 w 1502957"/>
                  <a:gd name="connsiteY10" fmla="*/ 385188 h 3421186"/>
                  <a:gd name="connsiteX0" fmla="*/ 128584 w 1502957"/>
                  <a:gd name="connsiteY0" fmla="*/ 385188 h 3418859"/>
                  <a:gd name="connsiteX1" fmla="*/ 668080 w 1502957"/>
                  <a:gd name="connsiteY1" fmla="*/ 2012820 h 3418859"/>
                  <a:gd name="connsiteX2" fmla="*/ 1092624 w 1502957"/>
                  <a:gd name="connsiteY2" fmla="*/ 3258145 h 3418859"/>
                  <a:gd name="connsiteX3" fmla="*/ 1170565 w 1502957"/>
                  <a:gd name="connsiteY3" fmla="*/ 3379629 h 3418859"/>
                  <a:gd name="connsiteX4" fmla="*/ 1464915 w 1502957"/>
                  <a:gd name="connsiteY4" fmla="*/ 3410110 h 3418859"/>
                  <a:gd name="connsiteX5" fmla="*/ 1475802 w 1502957"/>
                  <a:gd name="connsiteY5" fmla="*/ 3205892 h 3418859"/>
                  <a:gd name="connsiteX6" fmla="*/ 805240 w 1502957"/>
                  <a:gd name="connsiteY6" fmla="*/ 1711068 h 3418859"/>
                  <a:gd name="connsiteX7" fmla="*/ 329752 w 1502957"/>
                  <a:gd name="connsiteY7" fmla="*/ 165732 h 3418859"/>
                  <a:gd name="connsiteX8" fmla="*/ 320608 w 1502957"/>
                  <a:gd name="connsiteY8" fmla="*/ 10284 h 3418859"/>
                  <a:gd name="connsiteX9" fmla="*/ 568 w 1502957"/>
                  <a:gd name="connsiteY9" fmla="*/ 1140 h 3418859"/>
                  <a:gd name="connsiteX10" fmla="*/ 128584 w 1502957"/>
                  <a:gd name="connsiteY10" fmla="*/ 385188 h 3418859"/>
                  <a:gd name="connsiteX0" fmla="*/ 128584 w 1500914"/>
                  <a:gd name="connsiteY0" fmla="*/ 385188 h 3452227"/>
                  <a:gd name="connsiteX1" fmla="*/ 668080 w 1500914"/>
                  <a:gd name="connsiteY1" fmla="*/ 2012820 h 3452227"/>
                  <a:gd name="connsiteX2" fmla="*/ 1092624 w 1500914"/>
                  <a:gd name="connsiteY2" fmla="*/ 3258145 h 3452227"/>
                  <a:gd name="connsiteX3" fmla="*/ 1205399 w 1500914"/>
                  <a:gd name="connsiteY3" fmla="*/ 3449298 h 3452227"/>
                  <a:gd name="connsiteX4" fmla="*/ 1464915 w 1500914"/>
                  <a:gd name="connsiteY4" fmla="*/ 3410110 h 3452227"/>
                  <a:gd name="connsiteX5" fmla="*/ 1475802 w 1500914"/>
                  <a:gd name="connsiteY5" fmla="*/ 3205892 h 3452227"/>
                  <a:gd name="connsiteX6" fmla="*/ 805240 w 1500914"/>
                  <a:gd name="connsiteY6" fmla="*/ 1711068 h 3452227"/>
                  <a:gd name="connsiteX7" fmla="*/ 329752 w 1500914"/>
                  <a:gd name="connsiteY7" fmla="*/ 165732 h 3452227"/>
                  <a:gd name="connsiteX8" fmla="*/ 320608 w 1500914"/>
                  <a:gd name="connsiteY8" fmla="*/ 10284 h 3452227"/>
                  <a:gd name="connsiteX9" fmla="*/ 568 w 1500914"/>
                  <a:gd name="connsiteY9" fmla="*/ 1140 h 3452227"/>
                  <a:gd name="connsiteX10" fmla="*/ 128584 w 1500914"/>
                  <a:gd name="connsiteY10" fmla="*/ 385188 h 3452227"/>
                  <a:gd name="connsiteX0" fmla="*/ 128584 w 1491372"/>
                  <a:gd name="connsiteY0" fmla="*/ 385188 h 3451599"/>
                  <a:gd name="connsiteX1" fmla="*/ 668080 w 1491372"/>
                  <a:gd name="connsiteY1" fmla="*/ 2012820 h 3451599"/>
                  <a:gd name="connsiteX2" fmla="*/ 1092624 w 1491372"/>
                  <a:gd name="connsiteY2" fmla="*/ 3258145 h 3451599"/>
                  <a:gd name="connsiteX3" fmla="*/ 1205399 w 1491372"/>
                  <a:gd name="connsiteY3" fmla="*/ 3449298 h 3451599"/>
                  <a:gd name="connsiteX4" fmla="*/ 1464915 w 1491372"/>
                  <a:gd name="connsiteY4" fmla="*/ 3410110 h 3451599"/>
                  <a:gd name="connsiteX5" fmla="*/ 1458385 w 1491372"/>
                  <a:gd name="connsiteY5" fmla="*/ 3240727 h 3451599"/>
                  <a:gd name="connsiteX6" fmla="*/ 805240 w 1491372"/>
                  <a:gd name="connsiteY6" fmla="*/ 1711068 h 3451599"/>
                  <a:gd name="connsiteX7" fmla="*/ 329752 w 1491372"/>
                  <a:gd name="connsiteY7" fmla="*/ 165732 h 3451599"/>
                  <a:gd name="connsiteX8" fmla="*/ 320608 w 1491372"/>
                  <a:gd name="connsiteY8" fmla="*/ 10284 h 3451599"/>
                  <a:gd name="connsiteX9" fmla="*/ 568 w 1491372"/>
                  <a:gd name="connsiteY9" fmla="*/ 1140 h 3451599"/>
                  <a:gd name="connsiteX10" fmla="*/ 128584 w 1491372"/>
                  <a:gd name="connsiteY10" fmla="*/ 385188 h 3451599"/>
                  <a:gd name="connsiteX0" fmla="*/ 128584 w 1496833"/>
                  <a:gd name="connsiteY0" fmla="*/ 385188 h 3458762"/>
                  <a:gd name="connsiteX1" fmla="*/ 668080 w 1496833"/>
                  <a:gd name="connsiteY1" fmla="*/ 2012820 h 3458762"/>
                  <a:gd name="connsiteX2" fmla="*/ 1092624 w 1496833"/>
                  <a:gd name="connsiteY2" fmla="*/ 3258145 h 3458762"/>
                  <a:gd name="connsiteX3" fmla="*/ 1205399 w 1496833"/>
                  <a:gd name="connsiteY3" fmla="*/ 3449298 h 3458762"/>
                  <a:gd name="connsiteX4" fmla="*/ 1473623 w 1496833"/>
                  <a:gd name="connsiteY4" fmla="*/ 3410110 h 3458762"/>
                  <a:gd name="connsiteX5" fmla="*/ 1458385 w 1496833"/>
                  <a:gd name="connsiteY5" fmla="*/ 3240727 h 3458762"/>
                  <a:gd name="connsiteX6" fmla="*/ 805240 w 1496833"/>
                  <a:gd name="connsiteY6" fmla="*/ 1711068 h 3458762"/>
                  <a:gd name="connsiteX7" fmla="*/ 329752 w 1496833"/>
                  <a:gd name="connsiteY7" fmla="*/ 165732 h 3458762"/>
                  <a:gd name="connsiteX8" fmla="*/ 320608 w 1496833"/>
                  <a:gd name="connsiteY8" fmla="*/ 10284 h 3458762"/>
                  <a:gd name="connsiteX9" fmla="*/ 568 w 1496833"/>
                  <a:gd name="connsiteY9" fmla="*/ 1140 h 3458762"/>
                  <a:gd name="connsiteX10" fmla="*/ 128584 w 1496833"/>
                  <a:gd name="connsiteY10" fmla="*/ 385188 h 3458762"/>
                  <a:gd name="connsiteX0" fmla="*/ 128584 w 1496833"/>
                  <a:gd name="connsiteY0" fmla="*/ 385188 h 3458762"/>
                  <a:gd name="connsiteX1" fmla="*/ 668080 w 1496833"/>
                  <a:gd name="connsiteY1" fmla="*/ 2012820 h 3458762"/>
                  <a:gd name="connsiteX2" fmla="*/ 1092624 w 1496833"/>
                  <a:gd name="connsiteY2" fmla="*/ 3258145 h 3458762"/>
                  <a:gd name="connsiteX3" fmla="*/ 1205399 w 1496833"/>
                  <a:gd name="connsiteY3" fmla="*/ 3449298 h 3458762"/>
                  <a:gd name="connsiteX4" fmla="*/ 1473623 w 1496833"/>
                  <a:gd name="connsiteY4" fmla="*/ 3410110 h 3458762"/>
                  <a:gd name="connsiteX5" fmla="*/ 1458385 w 1496833"/>
                  <a:gd name="connsiteY5" fmla="*/ 3240727 h 3458762"/>
                  <a:gd name="connsiteX6" fmla="*/ 805240 w 1496833"/>
                  <a:gd name="connsiteY6" fmla="*/ 1711068 h 3458762"/>
                  <a:gd name="connsiteX7" fmla="*/ 329752 w 1496833"/>
                  <a:gd name="connsiteY7" fmla="*/ 165732 h 3458762"/>
                  <a:gd name="connsiteX8" fmla="*/ 320608 w 1496833"/>
                  <a:gd name="connsiteY8" fmla="*/ 10284 h 3458762"/>
                  <a:gd name="connsiteX9" fmla="*/ 568 w 1496833"/>
                  <a:gd name="connsiteY9" fmla="*/ 1140 h 3458762"/>
                  <a:gd name="connsiteX10" fmla="*/ 128584 w 1496833"/>
                  <a:gd name="connsiteY10" fmla="*/ 385188 h 3458762"/>
                  <a:gd name="connsiteX0" fmla="*/ 128584 w 1496833"/>
                  <a:gd name="connsiteY0" fmla="*/ 385188 h 3458763"/>
                  <a:gd name="connsiteX1" fmla="*/ 668080 w 1496833"/>
                  <a:gd name="connsiteY1" fmla="*/ 2012820 h 3458763"/>
                  <a:gd name="connsiteX2" fmla="*/ 1136167 w 1496833"/>
                  <a:gd name="connsiteY2" fmla="*/ 3258145 h 3458763"/>
                  <a:gd name="connsiteX3" fmla="*/ 1205399 w 1496833"/>
                  <a:gd name="connsiteY3" fmla="*/ 3449298 h 3458763"/>
                  <a:gd name="connsiteX4" fmla="*/ 1473623 w 1496833"/>
                  <a:gd name="connsiteY4" fmla="*/ 3410110 h 3458763"/>
                  <a:gd name="connsiteX5" fmla="*/ 1458385 w 1496833"/>
                  <a:gd name="connsiteY5" fmla="*/ 3240727 h 3458763"/>
                  <a:gd name="connsiteX6" fmla="*/ 805240 w 1496833"/>
                  <a:gd name="connsiteY6" fmla="*/ 1711068 h 3458763"/>
                  <a:gd name="connsiteX7" fmla="*/ 329752 w 1496833"/>
                  <a:gd name="connsiteY7" fmla="*/ 165732 h 3458763"/>
                  <a:gd name="connsiteX8" fmla="*/ 320608 w 1496833"/>
                  <a:gd name="connsiteY8" fmla="*/ 10284 h 3458763"/>
                  <a:gd name="connsiteX9" fmla="*/ 568 w 1496833"/>
                  <a:gd name="connsiteY9" fmla="*/ 1140 h 3458763"/>
                  <a:gd name="connsiteX10" fmla="*/ 128584 w 1496833"/>
                  <a:gd name="connsiteY10" fmla="*/ 385188 h 3458763"/>
                  <a:gd name="connsiteX0" fmla="*/ 128584 w 1482906"/>
                  <a:gd name="connsiteY0" fmla="*/ 385188 h 3458763"/>
                  <a:gd name="connsiteX1" fmla="*/ 668080 w 1482906"/>
                  <a:gd name="connsiteY1" fmla="*/ 2012820 h 3458763"/>
                  <a:gd name="connsiteX2" fmla="*/ 1136167 w 1482906"/>
                  <a:gd name="connsiteY2" fmla="*/ 3258145 h 3458763"/>
                  <a:gd name="connsiteX3" fmla="*/ 1205399 w 1482906"/>
                  <a:gd name="connsiteY3" fmla="*/ 3449298 h 3458763"/>
                  <a:gd name="connsiteX4" fmla="*/ 1473623 w 1482906"/>
                  <a:gd name="connsiteY4" fmla="*/ 3410110 h 3458763"/>
                  <a:gd name="connsiteX5" fmla="*/ 1406134 w 1482906"/>
                  <a:gd name="connsiteY5" fmla="*/ 3240727 h 3458763"/>
                  <a:gd name="connsiteX6" fmla="*/ 805240 w 1482906"/>
                  <a:gd name="connsiteY6" fmla="*/ 1711068 h 3458763"/>
                  <a:gd name="connsiteX7" fmla="*/ 329752 w 1482906"/>
                  <a:gd name="connsiteY7" fmla="*/ 165732 h 3458763"/>
                  <a:gd name="connsiteX8" fmla="*/ 320608 w 1482906"/>
                  <a:gd name="connsiteY8" fmla="*/ 10284 h 3458763"/>
                  <a:gd name="connsiteX9" fmla="*/ 568 w 1482906"/>
                  <a:gd name="connsiteY9" fmla="*/ 1140 h 3458763"/>
                  <a:gd name="connsiteX10" fmla="*/ 128584 w 1482906"/>
                  <a:gd name="connsiteY10" fmla="*/ 385188 h 3458763"/>
                  <a:gd name="connsiteX0" fmla="*/ 128584 w 1460255"/>
                  <a:gd name="connsiteY0" fmla="*/ 385188 h 3461099"/>
                  <a:gd name="connsiteX1" fmla="*/ 668080 w 1460255"/>
                  <a:gd name="connsiteY1" fmla="*/ 2012820 h 3461099"/>
                  <a:gd name="connsiteX2" fmla="*/ 1136167 w 1460255"/>
                  <a:gd name="connsiteY2" fmla="*/ 3258145 h 3461099"/>
                  <a:gd name="connsiteX3" fmla="*/ 1205399 w 1460255"/>
                  <a:gd name="connsiteY3" fmla="*/ 3449298 h 3461099"/>
                  <a:gd name="connsiteX4" fmla="*/ 1447497 w 1460255"/>
                  <a:gd name="connsiteY4" fmla="*/ 3418819 h 3461099"/>
                  <a:gd name="connsiteX5" fmla="*/ 1406134 w 1460255"/>
                  <a:gd name="connsiteY5" fmla="*/ 3240727 h 3461099"/>
                  <a:gd name="connsiteX6" fmla="*/ 805240 w 1460255"/>
                  <a:gd name="connsiteY6" fmla="*/ 1711068 h 3461099"/>
                  <a:gd name="connsiteX7" fmla="*/ 329752 w 1460255"/>
                  <a:gd name="connsiteY7" fmla="*/ 165732 h 3461099"/>
                  <a:gd name="connsiteX8" fmla="*/ 320608 w 1460255"/>
                  <a:gd name="connsiteY8" fmla="*/ 10284 h 3461099"/>
                  <a:gd name="connsiteX9" fmla="*/ 568 w 1460255"/>
                  <a:gd name="connsiteY9" fmla="*/ 1140 h 3461099"/>
                  <a:gd name="connsiteX10" fmla="*/ 128584 w 1460255"/>
                  <a:gd name="connsiteY10" fmla="*/ 385188 h 346109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2 w 1458384"/>
                  <a:gd name="connsiteY7" fmla="*/ 165732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12335 w 1458384"/>
                  <a:gd name="connsiteY7" fmla="*/ 174441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3 w 1458384"/>
                  <a:gd name="connsiteY7" fmla="*/ 217984 h 3468319"/>
                  <a:gd name="connsiteX8" fmla="*/ 320608 w 1458384"/>
                  <a:gd name="connsiteY8" fmla="*/ 10284 h 3468319"/>
                  <a:gd name="connsiteX9" fmla="*/ 568 w 1458384"/>
                  <a:gd name="connsiteY9" fmla="*/ 1140 h 3468319"/>
                  <a:gd name="connsiteX10" fmla="*/ 128584 w 1458384"/>
                  <a:gd name="connsiteY10"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29753 w 1458384"/>
                  <a:gd name="connsiteY7" fmla="*/ 217984 h 3468319"/>
                  <a:gd name="connsiteX8" fmla="*/ 317563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17563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43689 w 1458384"/>
                  <a:gd name="connsiteY8" fmla="*/ 123059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85188 h 3468319"/>
                  <a:gd name="connsiteX1" fmla="*/ 668080 w 1458384"/>
                  <a:gd name="connsiteY1" fmla="*/ 2012820 h 3468319"/>
                  <a:gd name="connsiteX2" fmla="*/ 1136167 w 1458384"/>
                  <a:gd name="connsiteY2" fmla="*/ 3258145 h 3468319"/>
                  <a:gd name="connsiteX3" fmla="*/ 1231525 w 1458384"/>
                  <a:gd name="connsiteY3" fmla="*/ 3458006 h 3468319"/>
                  <a:gd name="connsiteX4" fmla="*/ 1447497 w 1458384"/>
                  <a:gd name="connsiteY4" fmla="*/ 3418819 h 3468319"/>
                  <a:gd name="connsiteX5" fmla="*/ 1406134 w 1458384"/>
                  <a:gd name="connsiteY5" fmla="*/ 3240727 h 3468319"/>
                  <a:gd name="connsiteX6" fmla="*/ 805240 w 1458384"/>
                  <a:gd name="connsiteY6" fmla="*/ 1711068 h 3468319"/>
                  <a:gd name="connsiteX7" fmla="*/ 382004 w 1458384"/>
                  <a:gd name="connsiteY7" fmla="*/ 313778 h 3468319"/>
                  <a:gd name="connsiteX8" fmla="*/ 352398 w 1458384"/>
                  <a:gd name="connsiteY8" fmla="*/ 149185 h 3468319"/>
                  <a:gd name="connsiteX9" fmla="*/ 320608 w 1458384"/>
                  <a:gd name="connsiteY9" fmla="*/ 10284 h 3468319"/>
                  <a:gd name="connsiteX10" fmla="*/ 568 w 1458384"/>
                  <a:gd name="connsiteY10" fmla="*/ 1140 h 3468319"/>
                  <a:gd name="connsiteX11" fmla="*/ 128584 w 1458384"/>
                  <a:gd name="connsiteY11" fmla="*/ 385188 h 3468319"/>
                  <a:gd name="connsiteX0" fmla="*/ 128584 w 1458384"/>
                  <a:gd name="connsiteY0" fmla="*/ 398066 h 3481197"/>
                  <a:gd name="connsiteX1" fmla="*/ 668080 w 1458384"/>
                  <a:gd name="connsiteY1" fmla="*/ 2025698 h 3481197"/>
                  <a:gd name="connsiteX2" fmla="*/ 1136167 w 1458384"/>
                  <a:gd name="connsiteY2" fmla="*/ 3271023 h 3481197"/>
                  <a:gd name="connsiteX3" fmla="*/ 1231525 w 1458384"/>
                  <a:gd name="connsiteY3" fmla="*/ 3470884 h 3481197"/>
                  <a:gd name="connsiteX4" fmla="*/ 1447497 w 1458384"/>
                  <a:gd name="connsiteY4" fmla="*/ 3431697 h 3481197"/>
                  <a:gd name="connsiteX5" fmla="*/ 1406134 w 1458384"/>
                  <a:gd name="connsiteY5" fmla="*/ 3253605 h 3481197"/>
                  <a:gd name="connsiteX6" fmla="*/ 805240 w 1458384"/>
                  <a:gd name="connsiteY6" fmla="*/ 1723946 h 3481197"/>
                  <a:gd name="connsiteX7" fmla="*/ 382004 w 1458384"/>
                  <a:gd name="connsiteY7" fmla="*/ 326656 h 3481197"/>
                  <a:gd name="connsiteX8" fmla="*/ 320608 w 1458384"/>
                  <a:gd name="connsiteY8" fmla="*/ 23162 h 3481197"/>
                  <a:gd name="connsiteX9" fmla="*/ 568 w 1458384"/>
                  <a:gd name="connsiteY9" fmla="*/ 14018 h 3481197"/>
                  <a:gd name="connsiteX10" fmla="*/ 128584 w 1458384"/>
                  <a:gd name="connsiteY10" fmla="*/ 398066 h 3481197"/>
                  <a:gd name="connsiteX0" fmla="*/ 128584 w 1458384"/>
                  <a:gd name="connsiteY0" fmla="*/ 398066 h 3481197"/>
                  <a:gd name="connsiteX1" fmla="*/ 668080 w 1458384"/>
                  <a:gd name="connsiteY1" fmla="*/ 2025698 h 3481197"/>
                  <a:gd name="connsiteX2" fmla="*/ 1136167 w 1458384"/>
                  <a:gd name="connsiteY2" fmla="*/ 3271023 h 3481197"/>
                  <a:gd name="connsiteX3" fmla="*/ 1231525 w 1458384"/>
                  <a:gd name="connsiteY3" fmla="*/ 3470884 h 3481197"/>
                  <a:gd name="connsiteX4" fmla="*/ 1447497 w 1458384"/>
                  <a:gd name="connsiteY4" fmla="*/ 3431697 h 3481197"/>
                  <a:gd name="connsiteX5" fmla="*/ 1406134 w 1458384"/>
                  <a:gd name="connsiteY5" fmla="*/ 3253605 h 3481197"/>
                  <a:gd name="connsiteX6" fmla="*/ 805240 w 1458384"/>
                  <a:gd name="connsiteY6" fmla="*/ 1723946 h 3481197"/>
                  <a:gd name="connsiteX7" fmla="*/ 399421 w 1458384"/>
                  <a:gd name="connsiteY7" fmla="*/ 309238 h 3481197"/>
                  <a:gd name="connsiteX8" fmla="*/ 320608 w 1458384"/>
                  <a:gd name="connsiteY8" fmla="*/ 23162 h 3481197"/>
                  <a:gd name="connsiteX9" fmla="*/ 568 w 1458384"/>
                  <a:gd name="connsiteY9" fmla="*/ 14018 h 3481197"/>
                  <a:gd name="connsiteX10" fmla="*/ 128584 w 1458384"/>
                  <a:gd name="connsiteY10" fmla="*/ 398066 h 3481197"/>
                  <a:gd name="connsiteX0" fmla="*/ 128584 w 1458384"/>
                  <a:gd name="connsiteY0" fmla="*/ 404403 h 3487534"/>
                  <a:gd name="connsiteX1" fmla="*/ 668080 w 1458384"/>
                  <a:gd name="connsiteY1" fmla="*/ 2032035 h 3487534"/>
                  <a:gd name="connsiteX2" fmla="*/ 1136167 w 1458384"/>
                  <a:gd name="connsiteY2" fmla="*/ 3277360 h 3487534"/>
                  <a:gd name="connsiteX3" fmla="*/ 1231525 w 1458384"/>
                  <a:gd name="connsiteY3" fmla="*/ 3477221 h 3487534"/>
                  <a:gd name="connsiteX4" fmla="*/ 1447497 w 1458384"/>
                  <a:gd name="connsiteY4" fmla="*/ 3438034 h 3487534"/>
                  <a:gd name="connsiteX5" fmla="*/ 1406134 w 1458384"/>
                  <a:gd name="connsiteY5" fmla="*/ 3259942 h 3487534"/>
                  <a:gd name="connsiteX6" fmla="*/ 805240 w 1458384"/>
                  <a:gd name="connsiteY6" fmla="*/ 1730283 h 3487534"/>
                  <a:gd name="connsiteX7" fmla="*/ 373295 w 1458384"/>
                  <a:gd name="connsiteY7" fmla="*/ 150113 h 3487534"/>
                  <a:gd name="connsiteX8" fmla="*/ 320608 w 1458384"/>
                  <a:gd name="connsiteY8" fmla="*/ 29499 h 3487534"/>
                  <a:gd name="connsiteX9" fmla="*/ 568 w 1458384"/>
                  <a:gd name="connsiteY9" fmla="*/ 20355 h 3487534"/>
                  <a:gd name="connsiteX10" fmla="*/ 128584 w 1458384"/>
                  <a:gd name="connsiteY10" fmla="*/ 404403 h 3487534"/>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73295 w 1458384"/>
                  <a:gd name="connsiteY7" fmla="*/ 143777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73295 w 1458384"/>
                  <a:gd name="connsiteY7" fmla="*/ 143777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64586 w 1458384"/>
                  <a:gd name="connsiteY7" fmla="*/ 187320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477556 h 3560687"/>
                  <a:gd name="connsiteX1" fmla="*/ 668080 w 1458384"/>
                  <a:gd name="connsiteY1" fmla="*/ 2105188 h 3560687"/>
                  <a:gd name="connsiteX2" fmla="*/ 1136167 w 1458384"/>
                  <a:gd name="connsiteY2" fmla="*/ 3350513 h 3560687"/>
                  <a:gd name="connsiteX3" fmla="*/ 1231525 w 1458384"/>
                  <a:gd name="connsiteY3" fmla="*/ 3550374 h 3560687"/>
                  <a:gd name="connsiteX4" fmla="*/ 1447497 w 1458384"/>
                  <a:gd name="connsiteY4" fmla="*/ 3511187 h 3560687"/>
                  <a:gd name="connsiteX5" fmla="*/ 1406134 w 1458384"/>
                  <a:gd name="connsiteY5" fmla="*/ 3333095 h 3560687"/>
                  <a:gd name="connsiteX6" fmla="*/ 805240 w 1458384"/>
                  <a:gd name="connsiteY6" fmla="*/ 1803436 h 3560687"/>
                  <a:gd name="connsiteX7" fmla="*/ 364586 w 1458384"/>
                  <a:gd name="connsiteY7" fmla="*/ 266809 h 3560687"/>
                  <a:gd name="connsiteX8" fmla="*/ 320608 w 1458384"/>
                  <a:gd name="connsiteY8" fmla="*/ 102652 h 3560687"/>
                  <a:gd name="connsiteX9" fmla="*/ 568 w 1458384"/>
                  <a:gd name="connsiteY9" fmla="*/ 93508 h 3560687"/>
                  <a:gd name="connsiteX10" fmla="*/ 128584 w 1458384"/>
                  <a:gd name="connsiteY10" fmla="*/ 477556 h 3560687"/>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364586 w 1458384"/>
                  <a:gd name="connsiteY7" fmla="*/ 187320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30048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486505 w 1458384"/>
                  <a:gd name="connsiteY7" fmla="*/ 744668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12630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28584 w 1458384"/>
                  <a:gd name="connsiteY0" fmla="*/ 398067 h 3481198"/>
                  <a:gd name="connsiteX1" fmla="*/ 668080 w 1458384"/>
                  <a:gd name="connsiteY1" fmla="*/ 2025699 h 3481198"/>
                  <a:gd name="connsiteX2" fmla="*/ 1136167 w 1458384"/>
                  <a:gd name="connsiteY2" fmla="*/ 3271024 h 3481198"/>
                  <a:gd name="connsiteX3" fmla="*/ 1231525 w 1458384"/>
                  <a:gd name="connsiteY3" fmla="*/ 3470885 h 3481198"/>
                  <a:gd name="connsiteX4" fmla="*/ 1447497 w 1458384"/>
                  <a:gd name="connsiteY4" fmla="*/ 3431698 h 3481198"/>
                  <a:gd name="connsiteX5" fmla="*/ 1406134 w 1458384"/>
                  <a:gd name="connsiteY5" fmla="*/ 3253606 h 3481198"/>
                  <a:gd name="connsiteX6" fmla="*/ 805240 w 1458384"/>
                  <a:gd name="connsiteY6" fmla="*/ 1723947 h 3481198"/>
                  <a:gd name="connsiteX7" fmla="*/ 503921 w 1458384"/>
                  <a:gd name="connsiteY7" fmla="*/ 735959 h 3481198"/>
                  <a:gd name="connsiteX8" fmla="*/ 320608 w 1458384"/>
                  <a:gd name="connsiteY8" fmla="*/ 23163 h 3481198"/>
                  <a:gd name="connsiteX9" fmla="*/ 568 w 1458384"/>
                  <a:gd name="connsiteY9" fmla="*/ 14019 h 3481198"/>
                  <a:gd name="connsiteX10" fmla="*/ 128584 w 1458384"/>
                  <a:gd name="connsiteY10" fmla="*/ 398067 h 3481198"/>
                  <a:gd name="connsiteX0" fmla="*/ 136009 w 1465809"/>
                  <a:gd name="connsiteY0" fmla="*/ 419143 h 3502274"/>
                  <a:gd name="connsiteX1" fmla="*/ 675505 w 1465809"/>
                  <a:gd name="connsiteY1" fmla="*/ 2046775 h 3502274"/>
                  <a:gd name="connsiteX2" fmla="*/ 1143592 w 1465809"/>
                  <a:gd name="connsiteY2" fmla="*/ 3292100 h 3502274"/>
                  <a:gd name="connsiteX3" fmla="*/ 1238950 w 1465809"/>
                  <a:gd name="connsiteY3" fmla="*/ 3491961 h 3502274"/>
                  <a:gd name="connsiteX4" fmla="*/ 1454922 w 1465809"/>
                  <a:gd name="connsiteY4" fmla="*/ 3452774 h 3502274"/>
                  <a:gd name="connsiteX5" fmla="*/ 1413559 w 1465809"/>
                  <a:gd name="connsiteY5" fmla="*/ 3274682 h 3502274"/>
                  <a:gd name="connsiteX6" fmla="*/ 812665 w 1465809"/>
                  <a:gd name="connsiteY6" fmla="*/ 1745023 h 3502274"/>
                  <a:gd name="connsiteX7" fmla="*/ 511346 w 1465809"/>
                  <a:gd name="connsiteY7" fmla="*/ 757035 h 3502274"/>
                  <a:gd name="connsiteX8" fmla="*/ 301907 w 1465809"/>
                  <a:gd name="connsiteY8" fmla="*/ 52948 h 3502274"/>
                  <a:gd name="connsiteX9" fmla="*/ 7993 w 1465809"/>
                  <a:gd name="connsiteY9" fmla="*/ 35095 h 3502274"/>
                  <a:gd name="connsiteX10" fmla="*/ 136009 w 1465809"/>
                  <a:gd name="connsiteY10" fmla="*/ 419143 h 3502274"/>
                  <a:gd name="connsiteX0" fmla="*/ 135465 w 1465265"/>
                  <a:gd name="connsiteY0" fmla="*/ 448935 h 3532066"/>
                  <a:gd name="connsiteX1" fmla="*/ 674961 w 1465265"/>
                  <a:gd name="connsiteY1" fmla="*/ 2076567 h 3532066"/>
                  <a:gd name="connsiteX2" fmla="*/ 1143048 w 1465265"/>
                  <a:gd name="connsiteY2" fmla="*/ 3321892 h 3532066"/>
                  <a:gd name="connsiteX3" fmla="*/ 1238406 w 1465265"/>
                  <a:gd name="connsiteY3" fmla="*/ 3521753 h 3532066"/>
                  <a:gd name="connsiteX4" fmla="*/ 1454378 w 1465265"/>
                  <a:gd name="connsiteY4" fmla="*/ 3482566 h 3532066"/>
                  <a:gd name="connsiteX5" fmla="*/ 1413015 w 1465265"/>
                  <a:gd name="connsiteY5" fmla="*/ 3304474 h 3532066"/>
                  <a:gd name="connsiteX6" fmla="*/ 812121 w 1465265"/>
                  <a:gd name="connsiteY6" fmla="*/ 1774815 h 3532066"/>
                  <a:gd name="connsiteX7" fmla="*/ 510802 w 1465265"/>
                  <a:gd name="connsiteY7" fmla="*/ 786827 h 3532066"/>
                  <a:gd name="connsiteX8" fmla="*/ 292654 w 1465265"/>
                  <a:gd name="connsiteY8" fmla="*/ 30489 h 3532066"/>
                  <a:gd name="connsiteX9" fmla="*/ 7449 w 1465265"/>
                  <a:gd name="connsiteY9" fmla="*/ 64887 h 3532066"/>
                  <a:gd name="connsiteX10" fmla="*/ 135465 w 1465265"/>
                  <a:gd name="connsiteY10" fmla="*/ 448935 h 3532066"/>
                  <a:gd name="connsiteX0" fmla="*/ 137114 w 1466914"/>
                  <a:gd name="connsiteY0" fmla="*/ 400638 h 3483769"/>
                  <a:gd name="connsiteX1" fmla="*/ 676610 w 1466914"/>
                  <a:gd name="connsiteY1" fmla="*/ 2028270 h 3483769"/>
                  <a:gd name="connsiteX2" fmla="*/ 1144697 w 1466914"/>
                  <a:gd name="connsiteY2" fmla="*/ 3273595 h 3483769"/>
                  <a:gd name="connsiteX3" fmla="*/ 1240055 w 1466914"/>
                  <a:gd name="connsiteY3" fmla="*/ 3473456 h 3483769"/>
                  <a:gd name="connsiteX4" fmla="*/ 1456027 w 1466914"/>
                  <a:gd name="connsiteY4" fmla="*/ 3434269 h 3483769"/>
                  <a:gd name="connsiteX5" fmla="*/ 1414664 w 1466914"/>
                  <a:gd name="connsiteY5" fmla="*/ 3256177 h 3483769"/>
                  <a:gd name="connsiteX6" fmla="*/ 813770 w 1466914"/>
                  <a:gd name="connsiteY6" fmla="*/ 1726518 h 3483769"/>
                  <a:gd name="connsiteX7" fmla="*/ 512451 w 1466914"/>
                  <a:gd name="connsiteY7" fmla="*/ 738530 h 3483769"/>
                  <a:gd name="connsiteX8" fmla="*/ 320429 w 1466914"/>
                  <a:gd name="connsiteY8" fmla="*/ 95404 h 3483769"/>
                  <a:gd name="connsiteX9" fmla="*/ 9098 w 1466914"/>
                  <a:gd name="connsiteY9" fmla="*/ 16590 h 3483769"/>
                  <a:gd name="connsiteX10" fmla="*/ 137114 w 1466914"/>
                  <a:gd name="connsiteY10" fmla="*/ 400638 h 3483769"/>
                  <a:gd name="connsiteX0" fmla="*/ 137114 w 1466914"/>
                  <a:gd name="connsiteY0" fmla="*/ 400638 h 3483769"/>
                  <a:gd name="connsiteX1" fmla="*/ 676610 w 1466914"/>
                  <a:gd name="connsiteY1" fmla="*/ 2028270 h 3483769"/>
                  <a:gd name="connsiteX2" fmla="*/ 1144697 w 1466914"/>
                  <a:gd name="connsiteY2" fmla="*/ 3273595 h 3483769"/>
                  <a:gd name="connsiteX3" fmla="*/ 1240055 w 1466914"/>
                  <a:gd name="connsiteY3" fmla="*/ 3473456 h 3483769"/>
                  <a:gd name="connsiteX4" fmla="*/ 1456027 w 1466914"/>
                  <a:gd name="connsiteY4" fmla="*/ 3434269 h 3483769"/>
                  <a:gd name="connsiteX5" fmla="*/ 1414664 w 1466914"/>
                  <a:gd name="connsiteY5" fmla="*/ 3256177 h 3483769"/>
                  <a:gd name="connsiteX6" fmla="*/ 813770 w 1466914"/>
                  <a:gd name="connsiteY6" fmla="*/ 1726518 h 3483769"/>
                  <a:gd name="connsiteX7" fmla="*/ 512451 w 1466914"/>
                  <a:gd name="connsiteY7" fmla="*/ 738530 h 3483769"/>
                  <a:gd name="connsiteX8" fmla="*/ 320429 w 1466914"/>
                  <a:gd name="connsiteY8" fmla="*/ 95404 h 3483769"/>
                  <a:gd name="connsiteX9" fmla="*/ 9098 w 1466914"/>
                  <a:gd name="connsiteY9" fmla="*/ 16590 h 3483769"/>
                  <a:gd name="connsiteX10" fmla="*/ 137114 w 1466914"/>
                  <a:gd name="connsiteY10" fmla="*/ 400638 h 3483769"/>
                  <a:gd name="connsiteX0" fmla="*/ 137114 w 1466914"/>
                  <a:gd name="connsiteY0" fmla="*/ 409415 h 3492546"/>
                  <a:gd name="connsiteX1" fmla="*/ 676610 w 1466914"/>
                  <a:gd name="connsiteY1" fmla="*/ 2037047 h 3492546"/>
                  <a:gd name="connsiteX2" fmla="*/ 1144697 w 1466914"/>
                  <a:gd name="connsiteY2" fmla="*/ 3282372 h 3492546"/>
                  <a:gd name="connsiteX3" fmla="*/ 1240055 w 1466914"/>
                  <a:gd name="connsiteY3" fmla="*/ 3482233 h 3492546"/>
                  <a:gd name="connsiteX4" fmla="*/ 1456027 w 1466914"/>
                  <a:gd name="connsiteY4" fmla="*/ 3443046 h 3492546"/>
                  <a:gd name="connsiteX5" fmla="*/ 1414664 w 1466914"/>
                  <a:gd name="connsiteY5" fmla="*/ 3264954 h 3492546"/>
                  <a:gd name="connsiteX6" fmla="*/ 813770 w 1466914"/>
                  <a:gd name="connsiteY6" fmla="*/ 1735295 h 3492546"/>
                  <a:gd name="connsiteX7" fmla="*/ 512451 w 1466914"/>
                  <a:gd name="connsiteY7" fmla="*/ 747307 h 3492546"/>
                  <a:gd name="connsiteX8" fmla="*/ 320429 w 1466914"/>
                  <a:gd name="connsiteY8" fmla="*/ 104181 h 3492546"/>
                  <a:gd name="connsiteX9" fmla="*/ 9098 w 1466914"/>
                  <a:gd name="connsiteY9" fmla="*/ 25367 h 3492546"/>
                  <a:gd name="connsiteX10" fmla="*/ 137114 w 1466914"/>
                  <a:gd name="connsiteY10" fmla="*/ 409415 h 3492546"/>
                  <a:gd name="connsiteX0" fmla="*/ 137673 w 1467473"/>
                  <a:gd name="connsiteY0" fmla="*/ 498681 h 3581812"/>
                  <a:gd name="connsiteX1" fmla="*/ 677169 w 1467473"/>
                  <a:gd name="connsiteY1" fmla="*/ 2126313 h 3581812"/>
                  <a:gd name="connsiteX2" fmla="*/ 1145256 w 1467473"/>
                  <a:gd name="connsiteY2" fmla="*/ 3371638 h 3581812"/>
                  <a:gd name="connsiteX3" fmla="*/ 1240614 w 1467473"/>
                  <a:gd name="connsiteY3" fmla="*/ 3571499 h 3581812"/>
                  <a:gd name="connsiteX4" fmla="*/ 1456586 w 1467473"/>
                  <a:gd name="connsiteY4" fmla="*/ 3532312 h 3581812"/>
                  <a:gd name="connsiteX5" fmla="*/ 1415223 w 1467473"/>
                  <a:gd name="connsiteY5" fmla="*/ 3354220 h 3581812"/>
                  <a:gd name="connsiteX6" fmla="*/ 814329 w 1467473"/>
                  <a:gd name="connsiteY6" fmla="*/ 1824561 h 3581812"/>
                  <a:gd name="connsiteX7" fmla="*/ 513010 w 1467473"/>
                  <a:gd name="connsiteY7" fmla="*/ 836573 h 3581812"/>
                  <a:gd name="connsiteX8" fmla="*/ 329697 w 1467473"/>
                  <a:gd name="connsiteY8" fmla="*/ 45401 h 3581812"/>
                  <a:gd name="connsiteX9" fmla="*/ 9657 w 1467473"/>
                  <a:gd name="connsiteY9" fmla="*/ 114633 h 3581812"/>
                  <a:gd name="connsiteX10" fmla="*/ 137673 w 1467473"/>
                  <a:gd name="connsiteY10" fmla="*/ 498681 h 3581812"/>
                  <a:gd name="connsiteX0" fmla="*/ 137673 w 1467473"/>
                  <a:gd name="connsiteY0" fmla="*/ 498681 h 3581812"/>
                  <a:gd name="connsiteX1" fmla="*/ 677169 w 1467473"/>
                  <a:gd name="connsiteY1" fmla="*/ 2126313 h 3581812"/>
                  <a:gd name="connsiteX2" fmla="*/ 1145256 w 1467473"/>
                  <a:gd name="connsiteY2" fmla="*/ 3371638 h 3581812"/>
                  <a:gd name="connsiteX3" fmla="*/ 1240614 w 1467473"/>
                  <a:gd name="connsiteY3" fmla="*/ 3571499 h 3581812"/>
                  <a:gd name="connsiteX4" fmla="*/ 1456586 w 1467473"/>
                  <a:gd name="connsiteY4" fmla="*/ 3532312 h 3581812"/>
                  <a:gd name="connsiteX5" fmla="*/ 1415223 w 1467473"/>
                  <a:gd name="connsiteY5" fmla="*/ 3354220 h 3581812"/>
                  <a:gd name="connsiteX6" fmla="*/ 814329 w 1467473"/>
                  <a:gd name="connsiteY6" fmla="*/ 1824561 h 3581812"/>
                  <a:gd name="connsiteX7" fmla="*/ 513010 w 1467473"/>
                  <a:gd name="connsiteY7" fmla="*/ 836573 h 3581812"/>
                  <a:gd name="connsiteX8" fmla="*/ 329697 w 1467473"/>
                  <a:gd name="connsiteY8" fmla="*/ 45401 h 3581812"/>
                  <a:gd name="connsiteX9" fmla="*/ 9657 w 1467473"/>
                  <a:gd name="connsiteY9" fmla="*/ 114633 h 3581812"/>
                  <a:gd name="connsiteX10" fmla="*/ 137673 w 1467473"/>
                  <a:gd name="connsiteY10" fmla="*/ 498681 h 3581812"/>
                  <a:gd name="connsiteX0" fmla="*/ 139947 w 1469747"/>
                  <a:gd name="connsiteY0" fmla="*/ 432285 h 3515416"/>
                  <a:gd name="connsiteX1" fmla="*/ 679443 w 1469747"/>
                  <a:gd name="connsiteY1" fmla="*/ 2059917 h 3515416"/>
                  <a:gd name="connsiteX2" fmla="*/ 1147530 w 1469747"/>
                  <a:gd name="connsiteY2" fmla="*/ 3305242 h 3515416"/>
                  <a:gd name="connsiteX3" fmla="*/ 1242888 w 1469747"/>
                  <a:gd name="connsiteY3" fmla="*/ 3505103 h 3515416"/>
                  <a:gd name="connsiteX4" fmla="*/ 1458860 w 1469747"/>
                  <a:gd name="connsiteY4" fmla="*/ 3465916 h 3515416"/>
                  <a:gd name="connsiteX5" fmla="*/ 1417497 w 1469747"/>
                  <a:gd name="connsiteY5" fmla="*/ 3287824 h 3515416"/>
                  <a:gd name="connsiteX6" fmla="*/ 816603 w 1469747"/>
                  <a:gd name="connsiteY6" fmla="*/ 1758165 h 3515416"/>
                  <a:gd name="connsiteX7" fmla="*/ 515284 w 1469747"/>
                  <a:gd name="connsiteY7" fmla="*/ 770177 h 3515416"/>
                  <a:gd name="connsiteX8" fmla="*/ 366805 w 1469747"/>
                  <a:gd name="connsiteY8" fmla="*/ 74799 h 3515416"/>
                  <a:gd name="connsiteX9" fmla="*/ 11931 w 1469747"/>
                  <a:gd name="connsiteY9" fmla="*/ 48237 h 3515416"/>
                  <a:gd name="connsiteX10" fmla="*/ 139947 w 1469747"/>
                  <a:gd name="connsiteY10" fmla="*/ 432285 h 3515416"/>
                  <a:gd name="connsiteX0" fmla="*/ 138237 w 1468037"/>
                  <a:gd name="connsiteY0" fmla="*/ 447788 h 3530919"/>
                  <a:gd name="connsiteX1" fmla="*/ 677733 w 1468037"/>
                  <a:gd name="connsiteY1" fmla="*/ 2075420 h 3530919"/>
                  <a:gd name="connsiteX2" fmla="*/ 1145820 w 1468037"/>
                  <a:gd name="connsiteY2" fmla="*/ 3320745 h 3530919"/>
                  <a:gd name="connsiteX3" fmla="*/ 1241178 w 1468037"/>
                  <a:gd name="connsiteY3" fmla="*/ 3520606 h 3530919"/>
                  <a:gd name="connsiteX4" fmla="*/ 1457150 w 1468037"/>
                  <a:gd name="connsiteY4" fmla="*/ 3481419 h 3530919"/>
                  <a:gd name="connsiteX5" fmla="*/ 1415787 w 1468037"/>
                  <a:gd name="connsiteY5" fmla="*/ 3303327 h 3530919"/>
                  <a:gd name="connsiteX6" fmla="*/ 814893 w 1468037"/>
                  <a:gd name="connsiteY6" fmla="*/ 1773668 h 3530919"/>
                  <a:gd name="connsiteX7" fmla="*/ 513574 w 1468037"/>
                  <a:gd name="connsiteY7" fmla="*/ 785680 h 3530919"/>
                  <a:gd name="connsiteX8" fmla="*/ 338970 w 1468037"/>
                  <a:gd name="connsiteY8" fmla="*/ 64176 h 3530919"/>
                  <a:gd name="connsiteX9" fmla="*/ 10221 w 1468037"/>
                  <a:gd name="connsiteY9" fmla="*/ 63740 h 3530919"/>
                  <a:gd name="connsiteX10" fmla="*/ 138237 w 1468037"/>
                  <a:gd name="connsiteY10" fmla="*/ 447788 h 3530919"/>
                  <a:gd name="connsiteX0" fmla="*/ 138237 w 1468037"/>
                  <a:gd name="connsiteY0" fmla="*/ 410496 h 3493627"/>
                  <a:gd name="connsiteX1" fmla="*/ 677733 w 1468037"/>
                  <a:gd name="connsiteY1" fmla="*/ 2038128 h 3493627"/>
                  <a:gd name="connsiteX2" fmla="*/ 1145820 w 1468037"/>
                  <a:gd name="connsiteY2" fmla="*/ 3283453 h 3493627"/>
                  <a:gd name="connsiteX3" fmla="*/ 1241178 w 1468037"/>
                  <a:gd name="connsiteY3" fmla="*/ 3483314 h 3493627"/>
                  <a:gd name="connsiteX4" fmla="*/ 1457150 w 1468037"/>
                  <a:gd name="connsiteY4" fmla="*/ 3444127 h 3493627"/>
                  <a:gd name="connsiteX5" fmla="*/ 1415787 w 1468037"/>
                  <a:gd name="connsiteY5" fmla="*/ 3266035 h 3493627"/>
                  <a:gd name="connsiteX6" fmla="*/ 814893 w 1468037"/>
                  <a:gd name="connsiteY6" fmla="*/ 1736376 h 3493627"/>
                  <a:gd name="connsiteX7" fmla="*/ 513574 w 1468037"/>
                  <a:gd name="connsiteY7" fmla="*/ 748388 h 3493627"/>
                  <a:gd name="connsiteX8" fmla="*/ 338970 w 1468037"/>
                  <a:gd name="connsiteY8" fmla="*/ 26884 h 3493627"/>
                  <a:gd name="connsiteX9" fmla="*/ 10221 w 1468037"/>
                  <a:gd name="connsiteY9" fmla="*/ 26448 h 3493627"/>
                  <a:gd name="connsiteX10" fmla="*/ 138237 w 1468037"/>
                  <a:gd name="connsiteY10" fmla="*/ 410496 h 3493627"/>
                  <a:gd name="connsiteX0" fmla="*/ 139947 w 1469747"/>
                  <a:gd name="connsiteY0" fmla="*/ 435863 h 3518994"/>
                  <a:gd name="connsiteX1" fmla="*/ 679443 w 1469747"/>
                  <a:gd name="connsiteY1" fmla="*/ 2063495 h 3518994"/>
                  <a:gd name="connsiteX2" fmla="*/ 1147530 w 1469747"/>
                  <a:gd name="connsiteY2" fmla="*/ 3308820 h 3518994"/>
                  <a:gd name="connsiteX3" fmla="*/ 1242888 w 1469747"/>
                  <a:gd name="connsiteY3" fmla="*/ 3508681 h 3518994"/>
                  <a:gd name="connsiteX4" fmla="*/ 1458860 w 1469747"/>
                  <a:gd name="connsiteY4" fmla="*/ 3469494 h 3518994"/>
                  <a:gd name="connsiteX5" fmla="*/ 1417497 w 1469747"/>
                  <a:gd name="connsiteY5" fmla="*/ 3291402 h 3518994"/>
                  <a:gd name="connsiteX6" fmla="*/ 816603 w 1469747"/>
                  <a:gd name="connsiteY6" fmla="*/ 1761743 h 3518994"/>
                  <a:gd name="connsiteX7" fmla="*/ 515284 w 1469747"/>
                  <a:gd name="connsiteY7" fmla="*/ 773755 h 3518994"/>
                  <a:gd name="connsiteX8" fmla="*/ 366806 w 1469747"/>
                  <a:gd name="connsiteY8" fmla="*/ 0 h 3518994"/>
                  <a:gd name="connsiteX9" fmla="*/ 11931 w 1469747"/>
                  <a:gd name="connsiteY9" fmla="*/ 51815 h 3518994"/>
                  <a:gd name="connsiteX10" fmla="*/ 139947 w 1469747"/>
                  <a:gd name="connsiteY10" fmla="*/ 435863 h 3518994"/>
                  <a:gd name="connsiteX0" fmla="*/ 130018 w 1459818"/>
                  <a:gd name="connsiteY0" fmla="*/ 435863 h 3518994"/>
                  <a:gd name="connsiteX1" fmla="*/ 669514 w 1459818"/>
                  <a:gd name="connsiteY1" fmla="*/ 2063495 h 3518994"/>
                  <a:gd name="connsiteX2" fmla="*/ 1137601 w 1459818"/>
                  <a:gd name="connsiteY2" fmla="*/ 3308820 h 3518994"/>
                  <a:gd name="connsiteX3" fmla="*/ 1232959 w 1459818"/>
                  <a:gd name="connsiteY3" fmla="*/ 3508681 h 3518994"/>
                  <a:gd name="connsiteX4" fmla="*/ 1448931 w 1459818"/>
                  <a:gd name="connsiteY4" fmla="*/ 3469494 h 3518994"/>
                  <a:gd name="connsiteX5" fmla="*/ 1407568 w 1459818"/>
                  <a:gd name="connsiteY5" fmla="*/ 3291402 h 3518994"/>
                  <a:gd name="connsiteX6" fmla="*/ 806674 w 1459818"/>
                  <a:gd name="connsiteY6" fmla="*/ 1761743 h 3518994"/>
                  <a:gd name="connsiteX7" fmla="*/ 505355 w 1459818"/>
                  <a:gd name="connsiteY7" fmla="*/ 773755 h 3518994"/>
                  <a:gd name="connsiteX8" fmla="*/ 191415 w 1459818"/>
                  <a:gd name="connsiteY8" fmla="*/ 0 h 3518994"/>
                  <a:gd name="connsiteX9" fmla="*/ 2002 w 1459818"/>
                  <a:gd name="connsiteY9" fmla="*/ 51815 h 3518994"/>
                  <a:gd name="connsiteX10" fmla="*/ 130018 w 1459818"/>
                  <a:gd name="connsiteY10" fmla="*/ 435863 h 3518994"/>
                  <a:gd name="connsiteX0" fmla="*/ 139947 w 1469747"/>
                  <a:gd name="connsiteY0" fmla="*/ 413293 h 3496424"/>
                  <a:gd name="connsiteX1" fmla="*/ 679443 w 1469747"/>
                  <a:gd name="connsiteY1" fmla="*/ 2040925 h 3496424"/>
                  <a:gd name="connsiteX2" fmla="*/ 1147530 w 1469747"/>
                  <a:gd name="connsiteY2" fmla="*/ 3286250 h 3496424"/>
                  <a:gd name="connsiteX3" fmla="*/ 1242888 w 1469747"/>
                  <a:gd name="connsiteY3" fmla="*/ 3486111 h 3496424"/>
                  <a:gd name="connsiteX4" fmla="*/ 1458860 w 1469747"/>
                  <a:gd name="connsiteY4" fmla="*/ 3446924 h 3496424"/>
                  <a:gd name="connsiteX5" fmla="*/ 1417497 w 1469747"/>
                  <a:gd name="connsiteY5" fmla="*/ 3268832 h 3496424"/>
                  <a:gd name="connsiteX6" fmla="*/ 816603 w 1469747"/>
                  <a:gd name="connsiteY6" fmla="*/ 1739173 h 3496424"/>
                  <a:gd name="connsiteX7" fmla="*/ 515284 w 1469747"/>
                  <a:gd name="connsiteY7" fmla="*/ 751185 h 3496424"/>
                  <a:gd name="connsiteX8" fmla="*/ 366807 w 1469747"/>
                  <a:gd name="connsiteY8" fmla="*/ 20972 h 3496424"/>
                  <a:gd name="connsiteX9" fmla="*/ 11931 w 1469747"/>
                  <a:gd name="connsiteY9" fmla="*/ 29245 h 3496424"/>
                  <a:gd name="connsiteX10" fmla="*/ 139947 w 1469747"/>
                  <a:gd name="connsiteY10" fmla="*/ 413293 h 3496424"/>
                  <a:gd name="connsiteX0" fmla="*/ 144628 w 1474428"/>
                  <a:gd name="connsiteY0" fmla="*/ 583909 h 3667040"/>
                  <a:gd name="connsiteX1" fmla="*/ 684124 w 1474428"/>
                  <a:gd name="connsiteY1" fmla="*/ 2211541 h 3667040"/>
                  <a:gd name="connsiteX2" fmla="*/ 1152211 w 1474428"/>
                  <a:gd name="connsiteY2" fmla="*/ 3456866 h 3667040"/>
                  <a:gd name="connsiteX3" fmla="*/ 1247569 w 1474428"/>
                  <a:gd name="connsiteY3" fmla="*/ 3656727 h 3667040"/>
                  <a:gd name="connsiteX4" fmla="*/ 1463541 w 1474428"/>
                  <a:gd name="connsiteY4" fmla="*/ 3617540 h 3667040"/>
                  <a:gd name="connsiteX5" fmla="*/ 1422178 w 1474428"/>
                  <a:gd name="connsiteY5" fmla="*/ 3439448 h 3667040"/>
                  <a:gd name="connsiteX6" fmla="*/ 821284 w 1474428"/>
                  <a:gd name="connsiteY6" fmla="*/ 1909789 h 3667040"/>
                  <a:gd name="connsiteX7" fmla="*/ 519965 w 1474428"/>
                  <a:gd name="connsiteY7" fmla="*/ 921801 h 3667040"/>
                  <a:gd name="connsiteX8" fmla="*/ 441156 w 1474428"/>
                  <a:gd name="connsiteY8" fmla="*/ 0 h 3667040"/>
                  <a:gd name="connsiteX9" fmla="*/ 16612 w 1474428"/>
                  <a:gd name="connsiteY9" fmla="*/ 199861 h 3667040"/>
                  <a:gd name="connsiteX10" fmla="*/ 144628 w 1474428"/>
                  <a:gd name="connsiteY10" fmla="*/ 583909 h 3667040"/>
                  <a:gd name="connsiteX0" fmla="*/ 142856 w 1472656"/>
                  <a:gd name="connsiteY0" fmla="*/ 410496 h 3493627"/>
                  <a:gd name="connsiteX1" fmla="*/ 682352 w 1472656"/>
                  <a:gd name="connsiteY1" fmla="*/ 2038128 h 3493627"/>
                  <a:gd name="connsiteX2" fmla="*/ 1150439 w 1472656"/>
                  <a:gd name="connsiteY2" fmla="*/ 3283453 h 3493627"/>
                  <a:gd name="connsiteX3" fmla="*/ 1245797 w 1472656"/>
                  <a:gd name="connsiteY3" fmla="*/ 3483314 h 3493627"/>
                  <a:gd name="connsiteX4" fmla="*/ 1461769 w 1472656"/>
                  <a:gd name="connsiteY4" fmla="*/ 3444127 h 3493627"/>
                  <a:gd name="connsiteX5" fmla="*/ 1420406 w 1472656"/>
                  <a:gd name="connsiteY5" fmla="*/ 3266035 h 3493627"/>
                  <a:gd name="connsiteX6" fmla="*/ 819512 w 1472656"/>
                  <a:gd name="connsiteY6" fmla="*/ 1736376 h 3493627"/>
                  <a:gd name="connsiteX7" fmla="*/ 518193 w 1472656"/>
                  <a:gd name="connsiteY7" fmla="*/ 748388 h 3493627"/>
                  <a:gd name="connsiteX8" fmla="*/ 413259 w 1472656"/>
                  <a:gd name="connsiteY8" fmla="*/ 26884 h 3493627"/>
                  <a:gd name="connsiteX9" fmla="*/ 14840 w 1472656"/>
                  <a:gd name="connsiteY9" fmla="*/ 26448 h 3493627"/>
                  <a:gd name="connsiteX10" fmla="*/ 142856 w 1472656"/>
                  <a:gd name="connsiteY10" fmla="*/ 410496 h 3493627"/>
                  <a:gd name="connsiteX0" fmla="*/ 142856 w 1472656"/>
                  <a:gd name="connsiteY0" fmla="*/ 468068 h 3551199"/>
                  <a:gd name="connsiteX1" fmla="*/ 682352 w 1472656"/>
                  <a:gd name="connsiteY1" fmla="*/ 2095700 h 3551199"/>
                  <a:gd name="connsiteX2" fmla="*/ 1150439 w 1472656"/>
                  <a:gd name="connsiteY2" fmla="*/ 3341025 h 3551199"/>
                  <a:gd name="connsiteX3" fmla="*/ 1245797 w 1472656"/>
                  <a:gd name="connsiteY3" fmla="*/ 3540886 h 3551199"/>
                  <a:gd name="connsiteX4" fmla="*/ 1461769 w 1472656"/>
                  <a:gd name="connsiteY4" fmla="*/ 3501699 h 3551199"/>
                  <a:gd name="connsiteX5" fmla="*/ 1420406 w 1472656"/>
                  <a:gd name="connsiteY5" fmla="*/ 3323607 h 3551199"/>
                  <a:gd name="connsiteX6" fmla="*/ 819512 w 1472656"/>
                  <a:gd name="connsiteY6" fmla="*/ 1793948 h 3551199"/>
                  <a:gd name="connsiteX7" fmla="*/ 518193 w 1472656"/>
                  <a:gd name="connsiteY7" fmla="*/ 805960 h 3551199"/>
                  <a:gd name="connsiteX8" fmla="*/ 413259 w 1472656"/>
                  <a:gd name="connsiteY8" fmla="*/ 84456 h 3551199"/>
                  <a:gd name="connsiteX9" fmla="*/ 14840 w 1472656"/>
                  <a:gd name="connsiteY9" fmla="*/ 84020 h 3551199"/>
                  <a:gd name="connsiteX10" fmla="*/ 142856 w 1472656"/>
                  <a:gd name="connsiteY10" fmla="*/ 468068 h 3551199"/>
                  <a:gd name="connsiteX0" fmla="*/ 143444 w 1473244"/>
                  <a:gd name="connsiteY0" fmla="*/ 385892 h 3469023"/>
                  <a:gd name="connsiteX1" fmla="*/ 682940 w 1473244"/>
                  <a:gd name="connsiteY1" fmla="*/ 2013524 h 3469023"/>
                  <a:gd name="connsiteX2" fmla="*/ 1151027 w 1473244"/>
                  <a:gd name="connsiteY2" fmla="*/ 3258849 h 3469023"/>
                  <a:gd name="connsiteX3" fmla="*/ 1246385 w 1473244"/>
                  <a:gd name="connsiteY3" fmla="*/ 3458710 h 3469023"/>
                  <a:gd name="connsiteX4" fmla="*/ 1462357 w 1473244"/>
                  <a:gd name="connsiteY4" fmla="*/ 3419523 h 3469023"/>
                  <a:gd name="connsiteX5" fmla="*/ 1420994 w 1473244"/>
                  <a:gd name="connsiteY5" fmla="*/ 3241431 h 3469023"/>
                  <a:gd name="connsiteX6" fmla="*/ 820100 w 1473244"/>
                  <a:gd name="connsiteY6" fmla="*/ 1711772 h 3469023"/>
                  <a:gd name="connsiteX7" fmla="*/ 518781 w 1473244"/>
                  <a:gd name="connsiteY7" fmla="*/ 723784 h 3469023"/>
                  <a:gd name="connsiteX8" fmla="*/ 422556 w 1473244"/>
                  <a:gd name="connsiteY8" fmla="*/ 228703 h 3469023"/>
                  <a:gd name="connsiteX9" fmla="*/ 15428 w 1473244"/>
                  <a:gd name="connsiteY9" fmla="*/ 1844 h 3469023"/>
                  <a:gd name="connsiteX10" fmla="*/ 143444 w 1473244"/>
                  <a:gd name="connsiteY10" fmla="*/ 385892 h 3469023"/>
                  <a:gd name="connsiteX0" fmla="*/ 145222 w 1475022"/>
                  <a:gd name="connsiteY0" fmla="*/ 549629 h 3632760"/>
                  <a:gd name="connsiteX1" fmla="*/ 684718 w 1475022"/>
                  <a:gd name="connsiteY1" fmla="*/ 2177261 h 3632760"/>
                  <a:gd name="connsiteX2" fmla="*/ 1152805 w 1475022"/>
                  <a:gd name="connsiteY2" fmla="*/ 3422586 h 3632760"/>
                  <a:gd name="connsiteX3" fmla="*/ 1248163 w 1475022"/>
                  <a:gd name="connsiteY3" fmla="*/ 3622447 h 3632760"/>
                  <a:gd name="connsiteX4" fmla="*/ 1464135 w 1475022"/>
                  <a:gd name="connsiteY4" fmla="*/ 3583260 h 3632760"/>
                  <a:gd name="connsiteX5" fmla="*/ 1422772 w 1475022"/>
                  <a:gd name="connsiteY5" fmla="*/ 3405168 h 3632760"/>
                  <a:gd name="connsiteX6" fmla="*/ 821878 w 1475022"/>
                  <a:gd name="connsiteY6" fmla="*/ 1875509 h 3632760"/>
                  <a:gd name="connsiteX7" fmla="*/ 520559 w 1475022"/>
                  <a:gd name="connsiteY7" fmla="*/ 887521 h 3632760"/>
                  <a:gd name="connsiteX8" fmla="*/ 450459 w 1475022"/>
                  <a:gd name="connsiteY8" fmla="*/ 78932 h 3632760"/>
                  <a:gd name="connsiteX9" fmla="*/ 17206 w 1475022"/>
                  <a:gd name="connsiteY9" fmla="*/ 165581 h 3632760"/>
                  <a:gd name="connsiteX10" fmla="*/ 145222 w 1475022"/>
                  <a:gd name="connsiteY10" fmla="*/ 549629 h 3632760"/>
                  <a:gd name="connsiteX0" fmla="*/ 145222 w 1475022"/>
                  <a:gd name="connsiteY0" fmla="*/ 470697 h 3553828"/>
                  <a:gd name="connsiteX1" fmla="*/ 684718 w 1475022"/>
                  <a:gd name="connsiteY1" fmla="*/ 2098329 h 3553828"/>
                  <a:gd name="connsiteX2" fmla="*/ 1152805 w 1475022"/>
                  <a:gd name="connsiteY2" fmla="*/ 3343654 h 3553828"/>
                  <a:gd name="connsiteX3" fmla="*/ 1248163 w 1475022"/>
                  <a:gd name="connsiteY3" fmla="*/ 3543515 h 3553828"/>
                  <a:gd name="connsiteX4" fmla="*/ 1464135 w 1475022"/>
                  <a:gd name="connsiteY4" fmla="*/ 3504328 h 3553828"/>
                  <a:gd name="connsiteX5" fmla="*/ 1422772 w 1475022"/>
                  <a:gd name="connsiteY5" fmla="*/ 3326236 h 3553828"/>
                  <a:gd name="connsiteX6" fmla="*/ 821878 w 1475022"/>
                  <a:gd name="connsiteY6" fmla="*/ 1796577 h 3553828"/>
                  <a:gd name="connsiteX7" fmla="*/ 520559 w 1475022"/>
                  <a:gd name="connsiteY7" fmla="*/ 808589 h 3553828"/>
                  <a:gd name="connsiteX8" fmla="*/ 450459 w 1475022"/>
                  <a:gd name="connsiteY8" fmla="*/ 0 h 3553828"/>
                  <a:gd name="connsiteX9" fmla="*/ 17206 w 1475022"/>
                  <a:gd name="connsiteY9" fmla="*/ 86649 h 3553828"/>
                  <a:gd name="connsiteX10" fmla="*/ 145222 w 1475022"/>
                  <a:gd name="connsiteY10" fmla="*/ 470697 h 3553828"/>
                  <a:gd name="connsiteX0" fmla="*/ 145222 w 1475022"/>
                  <a:gd name="connsiteY0" fmla="*/ 384048 h 3467179"/>
                  <a:gd name="connsiteX1" fmla="*/ 684718 w 1475022"/>
                  <a:gd name="connsiteY1" fmla="*/ 2011680 h 3467179"/>
                  <a:gd name="connsiteX2" fmla="*/ 1152805 w 1475022"/>
                  <a:gd name="connsiteY2" fmla="*/ 3257005 h 3467179"/>
                  <a:gd name="connsiteX3" fmla="*/ 1248163 w 1475022"/>
                  <a:gd name="connsiteY3" fmla="*/ 3456866 h 3467179"/>
                  <a:gd name="connsiteX4" fmla="*/ 1464135 w 1475022"/>
                  <a:gd name="connsiteY4" fmla="*/ 3417679 h 3467179"/>
                  <a:gd name="connsiteX5" fmla="*/ 1422772 w 1475022"/>
                  <a:gd name="connsiteY5" fmla="*/ 3239587 h 3467179"/>
                  <a:gd name="connsiteX6" fmla="*/ 821878 w 1475022"/>
                  <a:gd name="connsiteY6" fmla="*/ 1709928 h 3467179"/>
                  <a:gd name="connsiteX7" fmla="*/ 520559 w 1475022"/>
                  <a:gd name="connsiteY7" fmla="*/ 721940 h 3467179"/>
                  <a:gd name="connsiteX8" fmla="*/ 17206 w 1475022"/>
                  <a:gd name="connsiteY8" fmla="*/ 0 h 3467179"/>
                  <a:gd name="connsiteX9" fmla="*/ 145222 w 1475022"/>
                  <a:gd name="connsiteY9" fmla="*/ 384048 h 3467179"/>
                  <a:gd name="connsiteX0" fmla="*/ 138833 w 1468633"/>
                  <a:gd name="connsiteY0" fmla="*/ 495963 h 3579094"/>
                  <a:gd name="connsiteX1" fmla="*/ 678329 w 1468633"/>
                  <a:gd name="connsiteY1" fmla="*/ 2123595 h 3579094"/>
                  <a:gd name="connsiteX2" fmla="*/ 1146416 w 1468633"/>
                  <a:gd name="connsiteY2" fmla="*/ 3368920 h 3579094"/>
                  <a:gd name="connsiteX3" fmla="*/ 1241774 w 1468633"/>
                  <a:gd name="connsiteY3" fmla="*/ 3568781 h 3579094"/>
                  <a:gd name="connsiteX4" fmla="*/ 1457746 w 1468633"/>
                  <a:gd name="connsiteY4" fmla="*/ 3529594 h 3579094"/>
                  <a:gd name="connsiteX5" fmla="*/ 1416383 w 1468633"/>
                  <a:gd name="connsiteY5" fmla="*/ 3351502 h 3579094"/>
                  <a:gd name="connsiteX6" fmla="*/ 815489 w 1468633"/>
                  <a:gd name="connsiteY6" fmla="*/ 1821843 h 3579094"/>
                  <a:gd name="connsiteX7" fmla="*/ 348707 w 1468633"/>
                  <a:gd name="connsiteY7" fmla="*/ 154587 h 3579094"/>
                  <a:gd name="connsiteX8" fmla="*/ 10817 w 1468633"/>
                  <a:gd name="connsiteY8" fmla="*/ 111915 h 3579094"/>
                  <a:gd name="connsiteX9" fmla="*/ 138833 w 1468633"/>
                  <a:gd name="connsiteY9" fmla="*/ 495963 h 3579094"/>
                  <a:gd name="connsiteX0" fmla="*/ 138833 w 1468633"/>
                  <a:gd name="connsiteY0" fmla="*/ 411290 h 3494421"/>
                  <a:gd name="connsiteX1" fmla="*/ 678329 w 1468633"/>
                  <a:gd name="connsiteY1" fmla="*/ 2038922 h 3494421"/>
                  <a:gd name="connsiteX2" fmla="*/ 1146416 w 1468633"/>
                  <a:gd name="connsiteY2" fmla="*/ 3284247 h 3494421"/>
                  <a:gd name="connsiteX3" fmla="*/ 1241774 w 1468633"/>
                  <a:gd name="connsiteY3" fmla="*/ 3484108 h 3494421"/>
                  <a:gd name="connsiteX4" fmla="*/ 1457746 w 1468633"/>
                  <a:gd name="connsiteY4" fmla="*/ 3444921 h 3494421"/>
                  <a:gd name="connsiteX5" fmla="*/ 1416383 w 1468633"/>
                  <a:gd name="connsiteY5" fmla="*/ 3266829 h 3494421"/>
                  <a:gd name="connsiteX6" fmla="*/ 815489 w 1468633"/>
                  <a:gd name="connsiteY6" fmla="*/ 1737170 h 3494421"/>
                  <a:gd name="connsiteX7" fmla="*/ 348707 w 1468633"/>
                  <a:gd name="connsiteY7" fmla="*/ 69914 h 3494421"/>
                  <a:gd name="connsiteX8" fmla="*/ 10817 w 1468633"/>
                  <a:gd name="connsiteY8" fmla="*/ 27242 h 3494421"/>
                  <a:gd name="connsiteX9" fmla="*/ 138833 w 1468633"/>
                  <a:gd name="connsiteY9" fmla="*/ 411290 h 3494421"/>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59351 h 3542482"/>
                  <a:gd name="connsiteX1" fmla="*/ 678329 w 1468633"/>
                  <a:gd name="connsiteY1" fmla="*/ 2086983 h 3542482"/>
                  <a:gd name="connsiteX2" fmla="*/ 1146416 w 1468633"/>
                  <a:gd name="connsiteY2" fmla="*/ 3332308 h 3542482"/>
                  <a:gd name="connsiteX3" fmla="*/ 1241774 w 1468633"/>
                  <a:gd name="connsiteY3" fmla="*/ 3532169 h 3542482"/>
                  <a:gd name="connsiteX4" fmla="*/ 1457746 w 1468633"/>
                  <a:gd name="connsiteY4" fmla="*/ 3492982 h 3542482"/>
                  <a:gd name="connsiteX5" fmla="*/ 1416383 w 1468633"/>
                  <a:gd name="connsiteY5" fmla="*/ 3314890 h 3542482"/>
                  <a:gd name="connsiteX6" fmla="*/ 815489 w 1468633"/>
                  <a:gd name="connsiteY6" fmla="*/ 1785231 h 3542482"/>
                  <a:gd name="connsiteX7" fmla="*/ 348707 w 1468633"/>
                  <a:gd name="connsiteY7" fmla="*/ 117975 h 3542482"/>
                  <a:gd name="connsiteX8" fmla="*/ 10817 w 1468633"/>
                  <a:gd name="connsiteY8" fmla="*/ 75303 h 3542482"/>
                  <a:gd name="connsiteX9" fmla="*/ 138833 w 1468633"/>
                  <a:gd name="connsiteY9" fmla="*/ 459351 h 3542482"/>
                  <a:gd name="connsiteX0" fmla="*/ 138833 w 1468633"/>
                  <a:gd name="connsiteY0" fmla="*/ 488639 h 3571770"/>
                  <a:gd name="connsiteX1" fmla="*/ 678329 w 1468633"/>
                  <a:gd name="connsiteY1" fmla="*/ 2116271 h 3571770"/>
                  <a:gd name="connsiteX2" fmla="*/ 1146416 w 1468633"/>
                  <a:gd name="connsiteY2" fmla="*/ 3361596 h 3571770"/>
                  <a:gd name="connsiteX3" fmla="*/ 1241774 w 1468633"/>
                  <a:gd name="connsiteY3" fmla="*/ 3561457 h 3571770"/>
                  <a:gd name="connsiteX4" fmla="*/ 1457746 w 1468633"/>
                  <a:gd name="connsiteY4" fmla="*/ 3522270 h 3571770"/>
                  <a:gd name="connsiteX5" fmla="*/ 1416383 w 1468633"/>
                  <a:gd name="connsiteY5" fmla="*/ 3344178 h 3571770"/>
                  <a:gd name="connsiteX6" fmla="*/ 815489 w 1468633"/>
                  <a:gd name="connsiteY6" fmla="*/ 1814519 h 3571770"/>
                  <a:gd name="connsiteX7" fmla="*/ 348707 w 1468633"/>
                  <a:gd name="connsiteY7" fmla="*/ 103720 h 3571770"/>
                  <a:gd name="connsiteX8" fmla="*/ 10817 w 1468633"/>
                  <a:gd name="connsiteY8" fmla="*/ 104591 h 3571770"/>
                  <a:gd name="connsiteX9" fmla="*/ 138833 w 1468633"/>
                  <a:gd name="connsiteY9" fmla="*/ 488639 h 3571770"/>
                  <a:gd name="connsiteX0" fmla="*/ 138833 w 1468633"/>
                  <a:gd name="connsiteY0" fmla="*/ 410445 h 3493576"/>
                  <a:gd name="connsiteX1" fmla="*/ 678329 w 1468633"/>
                  <a:gd name="connsiteY1" fmla="*/ 2038077 h 3493576"/>
                  <a:gd name="connsiteX2" fmla="*/ 1146416 w 1468633"/>
                  <a:gd name="connsiteY2" fmla="*/ 3283402 h 3493576"/>
                  <a:gd name="connsiteX3" fmla="*/ 1241774 w 1468633"/>
                  <a:gd name="connsiteY3" fmla="*/ 3483263 h 3493576"/>
                  <a:gd name="connsiteX4" fmla="*/ 1457746 w 1468633"/>
                  <a:gd name="connsiteY4" fmla="*/ 3444076 h 3493576"/>
                  <a:gd name="connsiteX5" fmla="*/ 1416383 w 1468633"/>
                  <a:gd name="connsiteY5" fmla="*/ 3265984 h 3493576"/>
                  <a:gd name="connsiteX6" fmla="*/ 815489 w 1468633"/>
                  <a:gd name="connsiteY6" fmla="*/ 1736325 h 3493576"/>
                  <a:gd name="connsiteX7" fmla="*/ 348707 w 1468633"/>
                  <a:gd name="connsiteY7" fmla="*/ 25526 h 3493576"/>
                  <a:gd name="connsiteX8" fmla="*/ 10817 w 1468633"/>
                  <a:gd name="connsiteY8" fmla="*/ 26397 h 3493576"/>
                  <a:gd name="connsiteX9" fmla="*/ 138833 w 1468633"/>
                  <a:gd name="connsiteY9" fmla="*/ 410445 h 3493576"/>
                  <a:gd name="connsiteX0" fmla="*/ 138833 w 1468633"/>
                  <a:gd name="connsiteY0" fmla="*/ 410445 h 3493576"/>
                  <a:gd name="connsiteX1" fmla="*/ 678329 w 1468633"/>
                  <a:gd name="connsiteY1" fmla="*/ 2038077 h 3493576"/>
                  <a:gd name="connsiteX2" fmla="*/ 1146416 w 1468633"/>
                  <a:gd name="connsiteY2" fmla="*/ 3283402 h 3493576"/>
                  <a:gd name="connsiteX3" fmla="*/ 1241774 w 1468633"/>
                  <a:gd name="connsiteY3" fmla="*/ 3483263 h 3493576"/>
                  <a:gd name="connsiteX4" fmla="*/ 1457746 w 1468633"/>
                  <a:gd name="connsiteY4" fmla="*/ 3444076 h 3493576"/>
                  <a:gd name="connsiteX5" fmla="*/ 1416383 w 1468633"/>
                  <a:gd name="connsiteY5" fmla="*/ 3265984 h 3493576"/>
                  <a:gd name="connsiteX6" fmla="*/ 815489 w 1468633"/>
                  <a:gd name="connsiteY6" fmla="*/ 1736325 h 3493576"/>
                  <a:gd name="connsiteX7" fmla="*/ 348707 w 1468633"/>
                  <a:gd name="connsiteY7" fmla="*/ 25526 h 3493576"/>
                  <a:gd name="connsiteX8" fmla="*/ 10817 w 1468633"/>
                  <a:gd name="connsiteY8" fmla="*/ 26397 h 3493576"/>
                  <a:gd name="connsiteX9" fmla="*/ 138833 w 1468633"/>
                  <a:gd name="connsiteY9" fmla="*/ 410445 h 3493576"/>
                  <a:gd name="connsiteX0" fmla="*/ 137143 w 1466943"/>
                  <a:gd name="connsiteY0" fmla="*/ 413225 h 3496356"/>
                  <a:gd name="connsiteX1" fmla="*/ 676639 w 1466943"/>
                  <a:gd name="connsiteY1" fmla="*/ 2040857 h 3496356"/>
                  <a:gd name="connsiteX2" fmla="*/ 1144726 w 1466943"/>
                  <a:gd name="connsiteY2" fmla="*/ 3286182 h 3496356"/>
                  <a:gd name="connsiteX3" fmla="*/ 1240084 w 1466943"/>
                  <a:gd name="connsiteY3" fmla="*/ 3486043 h 3496356"/>
                  <a:gd name="connsiteX4" fmla="*/ 1456056 w 1466943"/>
                  <a:gd name="connsiteY4" fmla="*/ 3446856 h 3496356"/>
                  <a:gd name="connsiteX5" fmla="*/ 1414693 w 1466943"/>
                  <a:gd name="connsiteY5" fmla="*/ 3268764 h 3496356"/>
                  <a:gd name="connsiteX6" fmla="*/ 813799 w 1466943"/>
                  <a:gd name="connsiteY6" fmla="*/ 1739105 h 3496356"/>
                  <a:gd name="connsiteX7" fmla="*/ 320892 w 1466943"/>
                  <a:gd name="connsiteY7" fmla="*/ 19598 h 3496356"/>
                  <a:gd name="connsiteX8" fmla="*/ 9127 w 1466943"/>
                  <a:gd name="connsiteY8" fmla="*/ 29177 h 3496356"/>
                  <a:gd name="connsiteX9" fmla="*/ 137143 w 1466943"/>
                  <a:gd name="connsiteY9" fmla="*/ 413225 h 3496356"/>
                  <a:gd name="connsiteX0" fmla="*/ 137143 w 1466943"/>
                  <a:gd name="connsiteY0" fmla="*/ 413225 h 3496356"/>
                  <a:gd name="connsiteX1" fmla="*/ 676639 w 1466943"/>
                  <a:gd name="connsiteY1" fmla="*/ 2040857 h 3496356"/>
                  <a:gd name="connsiteX2" fmla="*/ 1144726 w 1466943"/>
                  <a:gd name="connsiteY2" fmla="*/ 3286182 h 3496356"/>
                  <a:gd name="connsiteX3" fmla="*/ 1240084 w 1466943"/>
                  <a:gd name="connsiteY3" fmla="*/ 3486043 h 3496356"/>
                  <a:gd name="connsiteX4" fmla="*/ 1456056 w 1466943"/>
                  <a:gd name="connsiteY4" fmla="*/ 3446856 h 3496356"/>
                  <a:gd name="connsiteX5" fmla="*/ 1414693 w 1466943"/>
                  <a:gd name="connsiteY5" fmla="*/ 3268764 h 3496356"/>
                  <a:gd name="connsiteX6" fmla="*/ 813799 w 1466943"/>
                  <a:gd name="connsiteY6" fmla="*/ 1739105 h 3496356"/>
                  <a:gd name="connsiteX7" fmla="*/ 320892 w 1466943"/>
                  <a:gd name="connsiteY7" fmla="*/ 19598 h 3496356"/>
                  <a:gd name="connsiteX8" fmla="*/ 9127 w 1466943"/>
                  <a:gd name="connsiteY8" fmla="*/ 29177 h 3496356"/>
                  <a:gd name="connsiteX9" fmla="*/ 137143 w 1466943"/>
                  <a:gd name="connsiteY9" fmla="*/ 413225 h 3496356"/>
                  <a:gd name="connsiteX0" fmla="*/ 128016 w 1457816"/>
                  <a:gd name="connsiteY0" fmla="*/ 413225 h 3496356"/>
                  <a:gd name="connsiteX1" fmla="*/ 667512 w 1457816"/>
                  <a:gd name="connsiteY1" fmla="*/ 2040857 h 3496356"/>
                  <a:gd name="connsiteX2" fmla="*/ 1135599 w 1457816"/>
                  <a:gd name="connsiteY2" fmla="*/ 3286182 h 3496356"/>
                  <a:gd name="connsiteX3" fmla="*/ 1230957 w 1457816"/>
                  <a:gd name="connsiteY3" fmla="*/ 3486043 h 3496356"/>
                  <a:gd name="connsiteX4" fmla="*/ 1446929 w 1457816"/>
                  <a:gd name="connsiteY4" fmla="*/ 3446856 h 3496356"/>
                  <a:gd name="connsiteX5" fmla="*/ 1405566 w 1457816"/>
                  <a:gd name="connsiteY5" fmla="*/ 3268764 h 3496356"/>
                  <a:gd name="connsiteX6" fmla="*/ 804672 w 1457816"/>
                  <a:gd name="connsiteY6" fmla="*/ 1739105 h 3496356"/>
                  <a:gd name="connsiteX7" fmla="*/ 311765 w 1457816"/>
                  <a:gd name="connsiteY7" fmla="*/ 19598 h 3496356"/>
                  <a:gd name="connsiteX8" fmla="*/ 0 w 1457816"/>
                  <a:gd name="connsiteY8" fmla="*/ 29177 h 3496356"/>
                  <a:gd name="connsiteX9" fmla="*/ 128016 w 1457816"/>
                  <a:gd name="connsiteY9" fmla="*/ 413225 h 3496356"/>
                  <a:gd name="connsiteX0" fmla="*/ 128016 w 1457816"/>
                  <a:gd name="connsiteY0" fmla="*/ 393627 h 3476758"/>
                  <a:gd name="connsiteX1" fmla="*/ 667512 w 1457816"/>
                  <a:gd name="connsiteY1" fmla="*/ 2021259 h 3476758"/>
                  <a:gd name="connsiteX2" fmla="*/ 1135599 w 1457816"/>
                  <a:gd name="connsiteY2" fmla="*/ 3266584 h 3476758"/>
                  <a:gd name="connsiteX3" fmla="*/ 1230957 w 1457816"/>
                  <a:gd name="connsiteY3" fmla="*/ 3466445 h 3476758"/>
                  <a:gd name="connsiteX4" fmla="*/ 1446929 w 1457816"/>
                  <a:gd name="connsiteY4" fmla="*/ 3427258 h 3476758"/>
                  <a:gd name="connsiteX5" fmla="*/ 1405566 w 1457816"/>
                  <a:gd name="connsiteY5" fmla="*/ 3249166 h 3476758"/>
                  <a:gd name="connsiteX6" fmla="*/ 804672 w 1457816"/>
                  <a:gd name="connsiteY6" fmla="*/ 1719507 h 3476758"/>
                  <a:gd name="connsiteX7" fmla="*/ 311765 w 1457816"/>
                  <a:gd name="connsiteY7" fmla="*/ 0 h 3476758"/>
                  <a:gd name="connsiteX8" fmla="*/ 0 w 1457816"/>
                  <a:gd name="connsiteY8" fmla="*/ 9579 h 3476758"/>
                  <a:gd name="connsiteX9" fmla="*/ 128016 w 1457816"/>
                  <a:gd name="connsiteY9" fmla="*/ 393627 h 3476758"/>
                  <a:gd name="connsiteX0" fmla="*/ 128016 w 1457816"/>
                  <a:gd name="connsiteY0" fmla="*/ 384048 h 3467179"/>
                  <a:gd name="connsiteX1" fmla="*/ 667512 w 1457816"/>
                  <a:gd name="connsiteY1" fmla="*/ 2011680 h 3467179"/>
                  <a:gd name="connsiteX2" fmla="*/ 1135599 w 1457816"/>
                  <a:gd name="connsiteY2" fmla="*/ 3257005 h 3467179"/>
                  <a:gd name="connsiteX3" fmla="*/ 1230957 w 1457816"/>
                  <a:gd name="connsiteY3" fmla="*/ 3456866 h 3467179"/>
                  <a:gd name="connsiteX4" fmla="*/ 1446929 w 1457816"/>
                  <a:gd name="connsiteY4" fmla="*/ 3417679 h 3467179"/>
                  <a:gd name="connsiteX5" fmla="*/ 1405566 w 1457816"/>
                  <a:gd name="connsiteY5" fmla="*/ 3239587 h 3467179"/>
                  <a:gd name="connsiteX6" fmla="*/ 804672 w 1457816"/>
                  <a:gd name="connsiteY6" fmla="*/ 1709928 h 3467179"/>
                  <a:gd name="connsiteX7" fmla="*/ 311765 w 1457816"/>
                  <a:gd name="connsiteY7" fmla="*/ 16547 h 3467179"/>
                  <a:gd name="connsiteX8" fmla="*/ 0 w 1457816"/>
                  <a:gd name="connsiteY8" fmla="*/ 0 h 3467179"/>
                  <a:gd name="connsiteX9" fmla="*/ 128016 w 1457816"/>
                  <a:gd name="connsiteY9" fmla="*/ 384048 h 3467179"/>
                  <a:gd name="connsiteX0" fmla="*/ 128016 w 1457816"/>
                  <a:gd name="connsiteY0" fmla="*/ 384048 h 3467179"/>
                  <a:gd name="connsiteX1" fmla="*/ 667512 w 1457816"/>
                  <a:gd name="connsiteY1" fmla="*/ 2011680 h 3467179"/>
                  <a:gd name="connsiteX2" fmla="*/ 1135599 w 1457816"/>
                  <a:gd name="connsiteY2" fmla="*/ 3257005 h 3467179"/>
                  <a:gd name="connsiteX3" fmla="*/ 1230957 w 1457816"/>
                  <a:gd name="connsiteY3" fmla="*/ 3456866 h 3467179"/>
                  <a:gd name="connsiteX4" fmla="*/ 1446929 w 1457816"/>
                  <a:gd name="connsiteY4" fmla="*/ 3417679 h 3467179"/>
                  <a:gd name="connsiteX5" fmla="*/ 1405566 w 1457816"/>
                  <a:gd name="connsiteY5" fmla="*/ 3239587 h 3467179"/>
                  <a:gd name="connsiteX6" fmla="*/ 804672 w 1457816"/>
                  <a:gd name="connsiteY6" fmla="*/ 1709928 h 3467179"/>
                  <a:gd name="connsiteX7" fmla="*/ 311765 w 1457816"/>
                  <a:gd name="connsiteY7" fmla="*/ 16547 h 3467179"/>
                  <a:gd name="connsiteX8" fmla="*/ 0 w 1457816"/>
                  <a:gd name="connsiteY8" fmla="*/ 0 h 3467179"/>
                  <a:gd name="connsiteX9" fmla="*/ 128016 w 1457816"/>
                  <a:gd name="connsiteY9" fmla="*/ 384048 h 3467179"/>
                  <a:gd name="connsiteX0" fmla="*/ 128016 w 1457816"/>
                  <a:gd name="connsiteY0" fmla="*/ 384048 h 3463458"/>
                  <a:gd name="connsiteX1" fmla="*/ 667512 w 1457816"/>
                  <a:gd name="connsiteY1" fmla="*/ 2011680 h 3463458"/>
                  <a:gd name="connsiteX2" fmla="*/ 1135599 w 1457816"/>
                  <a:gd name="connsiteY2" fmla="*/ 3257005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7816"/>
                  <a:gd name="connsiteY0" fmla="*/ 384048 h 3463458"/>
                  <a:gd name="connsiteX1" fmla="*/ 667512 w 1457816"/>
                  <a:gd name="connsiteY1" fmla="*/ 2011680 h 3463458"/>
                  <a:gd name="connsiteX2" fmla="*/ 978845 w 1457816"/>
                  <a:gd name="connsiteY2" fmla="*/ 2882537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7816"/>
                  <a:gd name="connsiteY0" fmla="*/ 384048 h 3463458"/>
                  <a:gd name="connsiteX1" fmla="*/ 667512 w 1457816"/>
                  <a:gd name="connsiteY1" fmla="*/ 2011680 h 3463458"/>
                  <a:gd name="connsiteX2" fmla="*/ 978845 w 1457816"/>
                  <a:gd name="connsiteY2" fmla="*/ 2882537 h 3463458"/>
                  <a:gd name="connsiteX3" fmla="*/ 1230957 w 1457816"/>
                  <a:gd name="connsiteY3" fmla="*/ 3456866 h 3463458"/>
                  <a:gd name="connsiteX4" fmla="*/ 1446929 w 1457816"/>
                  <a:gd name="connsiteY4" fmla="*/ 3417679 h 3463458"/>
                  <a:gd name="connsiteX5" fmla="*/ 1405566 w 1457816"/>
                  <a:gd name="connsiteY5" fmla="*/ 3239587 h 3463458"/>
                  <a:gd name="connsiteX6" fmla="*/ 804672 w 1457816"/>
                  <a:gd name="connsiteY6" fmla="*/ 1709928 h 3463458"/>
                  <a:gd name="connsiteX7" fmla="*/ 311765 w 1457816"/>
                  <a:gd name="connsiteY7" fmla="*/ 16547 h 3463458"/>
                  <a:gd name="connsiteX8" fmla="*/ 0 w 1457816"/>
                  <a:gd name="connsiteY8" fmla="*/ 0 h 3463458"/>
                  <a:gd name="connsiteX9" fmla="*/ 128016 w 1457816"/>
                  <a:gd name="connsiteY9" fmla="*/ 384048 h 3463458"/>
                  <a:gd name="connsiteX0" fmla="*/ 128016 w 1459062"/>
                  <a:gd name="connsiteY0" fmla="*/ 384048 h 3537688"/>
                  <a:gd name="connsiteX1" fmla="*/ 667512 w 1459062"/>
                  <a:gd name="connsiteY1" fmla="*/ 2011680 h 3537688"/>
                  <a:gd name="connsiteX2" fmla="*/ 978845 w 1459062"/>
                  <a:gd name="connsiteY2" fmla="*/ 2882537 h 3537688"/>
                  <a:gd name="connsiteX3" fmla="*/ 1213540 w 1459062"/>
                  <a:gd name="connsiteY3" fmla="*/ 3535243 h 3537688"/>
                  <a:gd name="connsiteX4" fmla="*/ 1446929 w 1459062"/>
                  <a:gd name="connsiteY4" fmla="*/ 3417679 h 3537688"/>
                  <a:gd name="connsiteX5" fmla="*/ 1405566 w 1459062"/>
                  <a:gd name="connsiteY5" fmla="*/ 3239587 h 3537688"/>
                  <a:gd name="connsiteX6" fmla="*/ 804672 w 1459062"/>
                  <a:gd name="connsiteY6" fmla="*/ 1709928 h 3537688"/>
                  <a:gd name="connsiteX7" fmla="*/ 311765 w 1459062"/>
                  <a:gd name="connsiteY7" fmla="*/ 16547 h 3537688"/>
                  <a:gd name="connsiteX8" fmla="*/ 0 w 1459062"/>
                  <a:gd name="connsiteY8" fmla="*/ 0 h 3537688"/>
                  <a:gd name="connsiteX9" fmla="*/ 128016 w 1459062"/>
                  <a:gd name="connsiteY9" fmla="*/ 384048 h 3537688"/>
                  <a:gd name="connsiteX0" fmla="*/ 128016 w 1459062"/>
                  <a:gd name="connsiteY0" fmla="*/ 384048 h 3537688"/>
                  <a:gd name="connsiteX1" fmla="*/ 667512 w 1459062"/>
                  <a:gd name="connsiteY1" fmla="*/ 2011680 h 3537688"/>
                  <a:gd name="connsiteX2" fmla="*/ 978845 w 1459062"/>
                  <a:gd name="connsiteY2" fmla="*/ 2882537 h 3537688"/>
                  <a:gd name="connsiteX3" fmla="*/ 1213540 w 1459062"/>
                  <a:gd name="connsiteY3" fmla="*/ 3535243 h 3537688"/>
                  <a:gd name="connsiteX4" fmla="*/ 1446929 w 1459062"/>
                  <a:gd name="connsiteY4" fmla="*/ 3417679 h 3537688"/>
                  <a:gd name="connsiteX5" fmla="*/ 1405566 w 1459062"/>
                  <a:gd name="connsiteY5" fmla="*/ 3239587 h 3537688"/>
                  <a:gd name="connsiteX6" fmla="*/ 804672 w 1459062"/>
                  <a:gd name="connsiteY6" fmla="*/ 1709928 h 3537688"/>
                  <a:gd name="connsiteX7" fmla="*/ 311765 w 1459062"/>
                  <a:gd name="connsiteY7" fmla="*/ 16547 h 3537688"/>
                  <a:gd name="connsiteX8" fmla="*/ 0 w 1459062"/>
                  <a:gd name="connsiteY8" fmla="*/ 0 h 3537688"/>
                  <a:gd name="connsiteX9" fmla="*/ 128016 w 1459062"/>
                  <a:gd name="connsiteY9" fmla="*/ 384048 h 3537688"/>
                  <a:gd name="connsiteX0" fmla="*/ 128016 w 1459062"/>
                  <a:gd name="connsiteY0" fmla="*/ 384048 h 3535243"/>
                  <a:gd name="connsiteX1" fmla="*/ 667512 w 1459062"/>
                  <a:gd name="connsiteY1" fmla="*/ 2011680 h 3535243"/>
                  <a:gd name="connsiteX2" fmla="*/ 978845 w 1459062"/>
                  <a:gd name="connsiteY2" fmla="*/ 2882537 h 3535243"/>
                  <a:gd name="connsiteX3" fmla="*/ 1213540 w 1459062"/>
                  <a:gd name="connsiteY3" fmla="*/ 3535243 h 3535243"/>
                  <a:gd name="connsiteX4" fmla="*/ 1446929 w 1459062"/>
                  <a:gd name="connsiteY4" fmla="*/ 3417679 h 3535243"/>
                  <a:gd name="connsiteX5" fmla="*/ 1405566 w 1459062"/>
                  <a:gd name="connsiteY5" fmla="*/ 3239587 h 3535243"/>
                  <a:gd name="connsiteX6" fmla="*/ 804672 w 1459062"/>
                  <a:gd name="connsiteY6" fmla="*/ 1709928 h 3535243"/>
                  <a:gd name="connsiteX7" fmla="*/ 311765 w 1459062"/>
                  <a:gd name="connsiteY7" fmla="*/ 16547 h 3535243"/>
                  <a:gd name="connsiteX8" fmla="*/ 0 w 1459062"/>
                  <a:gd name="connsiteY8" fmla="*/ 0 h 3535243"/>
                  <a:gd name="connsiteX9" fmla="*/ 128016 w 1459062"/>
                  <a:gd name="connsiteY9" fmla="*/ 384048 h 3535243"/>
                  <a:gd name="connsiteX0" fmla="*/ 128016 w 1447623"/>
                  <a:gd name="connsiteY0" fmla="*/ 384048 h 3535243"/>
                  <a:gd name="connsiteX1" fmla="*/ 667512 w 1447623"/>
                  <a:gd name="connsiteY1" fmla="*/ 2011680 h 3535243"/>
                  <a:gd name="connsiteX2" fmla="*/ 978845 w 1447623"/>
                  <a:gd name="connsiteY2" fmla="*/ 2882537 h 3535243"/>
                  <a:gd name="connsiteX3" fmla="*/ 1213540 w 1447623"/>
                  <a:gd name="connsiteY3" fmla="*/ 3535243 h 3535243"/>
                  <a:gd name="connsiteX4" fmla="*/ 1446929 w 1447623"/>
                  <a:gd name="connsiteY4" fmla="*/ 3417679 h 3535243"/>
                  <a:gd name="connsiteX5" fmla="*/ 1283646 w 1447623"/>
                  <a:gd name="connsiteY5" fmla="*/ 2969621 h 3535243"/>
                  <a:gd name="connsiteX6" fmla="*/ 804672 w 1447623"/>
                  <a:gd name="connsiteY6" fmla="*/ 1709928 h 3535243"/>
                  <a:gd name="connsiteX7" fmla="*/ 311765 w 1447623"/>
                  <a:gd name="connsiteY7" fmla="*/ 16547 h 3535243"/>
                  <a:gd name="connsiteX8" fmla="*/ 0 w 1447623"/>
                  <a:gd name="connsiteY8" fmla="*/ 0 h 3535243"/>
                  <a:gd name="connsiteX9" fmla="*/ 128016 w 1447623"/>
                  <a:gd name="connsiteY9" fmla="*/ 384048 h 3535243"/>
                  <a:gd name="connsiteX0" fmla="*/ 128016 w 1447905"/>
                  <a:gd name="connsiteY0" fmla="*/ 384048 h 3535243"/>
                  <a:gd name="connsiteX1" fmla="*/ 667512 w 1447905"/>
                  <a:gd name="connsiteY1" fmla="*/ 2011680 h 3535243"/>
                  <a:gd name="connsiteX2" fmla="*/ 978845 w 1447905"/>
                  <a:gd name="connsiteY2" fmla="*/ 2882537 h 3535243"/>
                  <a:gd name="connsiteX3" fmla="*/ 1213540 w 1447905"/>
                  <a:gd name="connsiteY3" fmla="*/ 3535243 h 3535243"/>
                  <a:gd name="connsiteX4" fmla="*/ 1446929 w 1447905"/>
                  <a:gd name="connsiteY4" fmla="*/ 3417679 h 3535243"/>
                  <a:gd name="connsiteX5" fmla="*/ 1283646 w 1447905"/>
                  <a:gd name="connsiteY5" fmla="*/ 2969621 h 3535243"/>
                  <a:gd name="connsiteX6" fmla="*/ 804672 w 1447905"/>
                  <a:gd name="connsiteY6" fmla="*/ 1709928 h 3535243"/>
                  <a:gd name="connsiteX7" fmla="*/ 311765 w 1447905"/>
                  <a:gd name="connsiteY7" fmla="*/ 16547 h 3535243"/>
                  <a:gd name="connsiteX8" fmla="*/ 0 w 1447905"/>
                  <a:gd name="connsiteY8" fmla="*/ 0 h 3535243"/>
                  <a:gd name="connsiteX9" fmla="*/ 128016 w 1447905"/>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48089"/>
                  <a:gd name="connsiteY0" fmla="*/ 384048 h 3535243"/>
                  <a:gd name="connsiteX1" fmla="*/ 667512 w 1448089"/>
                  <a:gd name="connsiteY1" fmla="*/ 2011680 h 3535243"/>
                  <a:gd name="connsiteX2" fmla="*/ 978845 w 1448089"/>
                  <a:gd name="connsiteY2" fmla="*/ 2882537 h 3535243"/>
                  <a:gd name="connsiteX3" fmla="*/ 1213540 w 1448089"/>
                  <a:gd name="connsiteY3" fmla="*/ 3535243 h 3535243"/>
                  <a:gd name="connsiteX4" fmla="*/ 1446929 w 1448089"/>
                  <a:gd name="connsiteY4" fmla="*/ 3417679 h 3535243"/>
                  <a:gd name="connsiteX5" fmla="*/ 1283646 w 1448089"/>
                  <a:gd name="connsiteY5" fmla="*/ 2969621 h 3535243"/>
                  <a:gd name="connsiteX6" fmla="*/ 804672 w 1448089"/>
                  <a:gd name="connsiteY6" fmla="*/ 1709928 h 3535243"/>
                  <a:gd name="connsiteX7" fmla="*/ 311765 w 1448089"/>
                  <a:gd name="connsiteY7" fmla="*/ 16547 h 3535243"/>
                  <a:gd name="connsiteX8" fmla="*/ 0 w 1448089"/>
                  <a:gd name="connsiteY8" fmla="*/ 0 h 3535243"/>
                  <a:gd name="connsiteX9" fmla="*/ 128016 w 1448089"/>
                  <a:gd name="connsiteY9" fmla="*/ 384048 h 3535243"/>
                  <a:gd name="connsiteX0" fmla="*/ 128016 w 1473954"/>
                  <a:gd name="connsiteY0" fmla="*/ 384048 h 3545038"/>
                  <a:gd name="connsiteX1" fmla="*/ 667512 w 1473954"/>
                  <a:gd name="connsiteY1" fmla="*/ 2011680 h 3545038"/>
                  <a:gd name="connsiteX2" fmla="*/ 978845 w 1473954"/>
                  <a:gd name="connsiteY2" fmla="*/ 2882537 h 3545038"/>
                  <a:gd name="connsiteX3" fmla="*/ 1213540 w 1473954"/>
                  <a:gd name="connsiteY3" fmla="*/ 3535243 h 3545038"/>
                  <a:gd name="connsiteX4" fmla="*/ 1473055 w 1473954"/>
                  <a:gd name="connsiteY4" fmla="*/ 3504765 h 3545038"/>
                  <a:gd name="connsiteX5" fmla="*/ 1283646 w 1473954"/>
                  <a:gd name="connsiteY5" fmla="*/ 2969621 h 3545038"/>
                  <a:gd name="connsiteX6" fmla="*/ 804672 w 1473954"/>
                  <a:gd name="connsiteY6" fmla="*/ 1709928 h 3545038"/>
                  <a:gd name="connsiteX7" fmla="*/ 311765 w 1473954"/>
                  <a:gd name="connsiteY7" fmla="*/ 16547 h 3545038"/>
                  <a:gd name="connsiteX8" fmla="*/ 0 w 1473954"/>
                  <a:gd name="connsiteY8" fmla="*/ 0 h 3545038"/>
                  <a:gd name="connsiteX9" fmla="*/ 128016 w 1473954"/>
                  <a:gd name="connsiteY9" fmla="*/ 384048 h 3545038"/>
                  <a:gd name="connsiteX0" fmla="*/ 128016 w 1473954"/>
                  <a:gd name="connsiteY0" fmla="*/ 384048 h 3535243"/>
                  <a:gd name="connsiteX1" fmla="*/ 667512 w 1473954"/>
                  <a:gd name="connsiteY1" fmla="*/ 2011680 h 3535243"/>
                  <a:gd name="connsiteX2" fmla="*/ 978845 w 1473954"/>
                  <a:gd name="connsiteY2" fmla="*/ 2882537 h 3535243"/>
                  <a:gd name="connsiteX3" fmla="*/ 1213540 w 1473954"/>
                  <a:gd name="connsiteY3" fmla="*/ 3535243 h 3535243"/>
                  <a:gd name="connsiteX4" fmla="*/ 1473055 w 1473954"/>
                  <a:gd name="connsiteY4" fmla="*/ 3504765 h 3535243"/>
                  <a:gd name="connsiteX5" fmla="*/ 1283646 w 1473954"/>
                  <a:gd name="connsiteY5" fmla="*/ 2969621 h 3535243"/>
                  <a:gd name="connsiteX6" fmla="*/ 804672 w 1473954"/>
                  <a:gd name="connsiteY6" fmla="*/ 1709928 h 3535243"/>
                  <a:gd name="connsiteX7" fmla="*/ 311765 w 1473954"/>
                  <a:gd name="connsiteY7" fmla="*/ 16547 h 3535243"/>
                  <a:gd name="connsiteX8" fmla="*/ 0 w 1473954"/>
                  <a:gd name="connsiteY8" fmla="*/ 0 h 3535243"/>
                  <a:gd name="connsiteX9" fmla="*/ 128016 w 1473954"/>
                  <a:gd name="connsiteY9" fmla="*/ 384048 h 3535243"/>
                  <a:gd name="connsiteX0" fmla="*/ 128016 w 1456695"/>
                  <a:gd name="connsiteY0" fmla="*/ 384048 h 3535243"/>
                  <a:gd name="connsiteX1" fmla="*/ 667512 w 1456695"/>
                  <a:gd name="connsiteY1" fmla="*/ 2011680 h 3535243"/>
                  <a:gd name="connsiteX2" fmla="*/ 978845 w 1456695"/>
                  <a:gd name="connsiteY2" fmla="*/ 2882537 h 3535243"/>
                  <a:gd name="connsiteX3" fmla="*/ 1213540 w 1456695"/>
                  <a:gd name="connsiteY3" fmla="*/ 3535243 h 3535243"/>
                  <a:gd name="connsiteX4" fmla="*/ 1455637 w 1456695"/>
                  <a:gd name="connsiteY4" fmla="*/ 3400262 h 3535243"/>
                  <a:gd name="connsiteX5" fmla="*/ 1283646 w 1456695"/>
                  <a:gd name="connsiteY5" fmla="*/ 2969621 h 3535243"/>
                  <a:gd name="connsiteX6" fmla="*/ 804672 w 1456695"/>
                  <a:gd name="connsiteY6" fmla="*/ 1709928 h 3535243"/>
                  <a:gd name="connsiteX7" fmla="*/ 311765 w 1456695"/>
                  <a:gd name="connsiteY7" fmla="*/ 16547 h 3535243"/>
                  <a:gd name="connsiteX8" fmla="*/ 0 w 1456695"/>
                  <a:gd name="connsiteY8" fmla="*/ 0 h 3535243"/>
                  <a:gd name="connsiteX9" fmla="*/ 128016 w 1456695"/>
                  <a:gd name="connsiteY9" fmla="*/ 384048 h 3535243"/>
                  <a:gd name="connsiteX0" fmla="*/ 128016 w 1456695"/>
                  <a:gd name="connsiteY0" fmla="*/ 384048 h 3535243"/>
                  <a:gd name="connsiteX1" fmla="*/ 667512 w 1456695"/>
                  <a:gd name="connsiteY1" fmla="*/ 2011680 h 3535243"/>
                  <a:gd name="connsiteX2" fmla="*/ 978845 w 1456695"/>
                  <a:gd name="connsiteY2" fmla="*/ 2882537 h 3535243"/>
                  <a:gd name="connsiteX3" fmla="*/ 1213540 w 1456695"/>
                  <a:gd name="connsiteY3" fmla="*/ 3535243 h 3535243"/>
                  <a:gd name="connsiteX4" fmla="*/ 1455637 w 1456695"/>
                  <a:gd name="connsiteY4" fmla="*/ 3400262 h 3535243"/>
                  <a:gd name="connsiteX5" fmla="*/ 1283646 w 1456695"/>
                  <a:gd name="connsiteY5" fmla="*/ 2969621 h 3535243"/>
                  <a:gd name="connsiteX6" fmla="*/ 804672 w 1456695"/>
                  <a:gd name="connsiteY6" fmla="*/ 1709928 h 3535243"/>
                  <a:gd name="connsiteX7" fmla="*/ 311765 w 1456695"/>
                  <a:gd name="connsiteY7" fmla="*/ 16547 h 3535243"/>
                  <a:gd name="connsiteX8" fmla="*/ 0 w 1456695"/>
                  <a:gd name="connsiteY8" fmla="*/ 0 h 3535243"/>
                  <a:gd name="connsiteX9" fmla="*/ 128016 w 1456695"/>
                  <a:gd name="connsiteY9" fmla="*/ 384048 h 3535243"/>
                  <a:gd name="connsiteX0" fmla="*/ 128016 w 1455637"/>
                  <a:gd name="connsiteY0" fmla="*/ 384048 h 3535243"/>
                  <a:gd name="connsiteX1" fmla="*/ 667512 w 1455637"/>
                  <a:gd name="connsiteY1" fmla="*/ 2011680 h 3535243"/>
                  <a:gd name="connsiteX2" fmla="*/ 978845 w 1455637"/>
                  <a:gd name="connsiteY2" fmla="*/ 2882537 h 3535243"/>
                  <a:gd name="connsiteX3" fmla="*/ 1213540 w 1455637"/>
                  <a:gd name="connsiteY3" fmla="*/ 3535243 h 3535243"/>
                  <a:gd name="connsiteX4" fmla="*/ 1455637 w 1455637"/>
                  <a:gd name="connsiteY4" fmla="*/ 3400262 h 3535243"/>
                  <a:gd name="connsiteX5" fmla="*/ 1283646 w 1455637"/>
                  <a:gd name="connsiteY5" fmla="*/ 2969621 h 3535243"/>
                  <a:gd name="connsiteX6" fmla="*/ 804672 w 1455637"/>
                  <a:gd name="connsiteY6" fmla="*/ 1709928 h 3535243"/>
                  <a:gd name="connsiteX7" fmla="*/ 311765 w 1455637"/>
                  <a:gd name="connsiteY7" fmla="*/ 16547 h 3535243"/>
                  <a:gd name="connsiteX8" fmla="*/ 0 w 1455637"/>
                  <a:gd name="connsiteY8" fmla="*/ 0 h 3535243"/>
                  <a:gd name="connsiteX9" fmla="*/ 128016 w 1455637"/>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46928"/>
                  <a:gd name="connsiteY0" fmla="*/ 384048 h 3535243"/>
                  <a:gd name="connsiteX1" fmla="*/ 667512 w 1446928"/>
                  <a:gd name="connsiteY1" fmla="*/ 2011680 h 3535243"/>
                  <a:gd name="connsiteX2" fmla="*/ 978845 w 1446928"/>
                  <a:gd name="connsiteY2" fmla="*/ 2882537 h 3535243"/>
                  <a:gd name="connsiteX3" fmla="*/ 1213540 w 1446928"/>
                  <a:gd name="connsiteY3" fmla="*/ 3535243 h 3535243"/>
                  <a:gd name="connsiteX4" fmla="*/ 1446928 w 1446928"/>
                  <a:gd name="connsiteY4" fmla="*/ 3426388 h 3535243"/>
                  <a:gd name="connsiteX5" fmla="*/ 1283646 w 1446928"/>
                  <a:gd name="connsiteY5" fmla="*/ 2969621 h 3535243"/>
                  <a:gd name="connsiteX6" fmla="*/ 804672 w 1446928"/>
                  <a:gd name="connsiteY6" fmla="*/ 1709928 h 3535243"/>
                  <a:gd name="connsiteX7" fmla="*/ 311765 w 1446928"/>
                  <a:gd name="connsiteY7" fmla="*/ 16547 h 3535243"/>
                  <a:gd name="connsiteX8" fmla="*/ 0 w 1446928"/>
                  <a:gd name="connsiteY8" fmla="*/ 0 h 3535243"/>
                  <a:gd name="connsiteX9" fmla="*/ 128016 w 1446928"/>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535243"/>
                  <a:gd name="connsiteX1" fmla="*/ 667512 w 1429511"/>
                  <a:gd name="connsiteY1" fmla="*/ 2011680 h 3535243"/>
                  <a:gd name="connsiteX2" fmla="*/ 978845 w 1429511"/>
                  <a:gd name="connsiteY2" fmla="*/ 2882537 h 3535243"/>
                  <a:gd name="connsiteX3" fmla="*/ 1213540 w 1429511"/>
                  <a:gd name="connsiteY3" fmla="*/ 3535243 h 3535243"/>
                  <a:gd name="connsiteX4" fmla="*/ 1429511 w 1429511"/>
                  <a:gd name="connsiteY4" fmla="*/ 3365428 h 3535243"/>
                  <a:gd name="connsiteX5" fmla="*/ 1283646 w 1429511"/>
                  <a:gd name="connsiteY5" fmla="*/ 2969621 h 3535243"/>
                  <a:gd name="connsiteX6" fmla="*/ 804672 w 1429511"/>
                  <a:gd name="connsiteY6" fmla="*/ 1709928 h 3535243"/>
                  <a:gd name="connsiteX7" fmla="*/ 311765 w 1429511"/>
                  <a:gd name="connsiteY7" fmla="*/ 16547 h 3535243"/>
                  <a:gd name="connsiteX8" fmla="*/ 0 w 1429511"/>
                  <a:gd name="connsiteY8" fmla="*/ 0 h 3535243"/>
                  <a:gd name="connsiteX9" fmla="*/ 128016 w 1429511"/>
                  <a:gd name="connsiteY9" fmla="*/ 384048 h 3535243"/>
                  <a:gd name="connsiteX0" fmla="*/ 128016 w 1429511"/>
                  <a:gd name="connsiteY0" fmla="*/ 384048 h 3365428"/>
                  <a:gd name="connsiteX1" fmla="*/ 667512 w 1429511"/>
                  <a:gd name="connsiteY1" fmla="*/ 2011680 h 3365428"/>
                  <a:gd name="connsiteX2" fmla="*/ 978845 w 1429511"/>
                  <a:gd name="connsiteY2" fmla="*/ 2882537 h 3365428"/>
                  <a:gd name="connsiteX3" fmla="*/ 1429511 w 1429511"/>
                  <a:gd name="connsiteY3" fmla="*/ 3365428 h 3365428"/>
                  <a:gd name="connsiteX4" fmla="*/ 1283646 w 1429511"/>
                  <a:gd name="connsiteY4" fmla="*/ 2969621 h 3365428"/>
                  <a:gd name="connsiteX5" fmla="*/ 804672 w 1429511"/>
                  <a:gd name="connsiteY5" fmla="*/ 1709928 h 3365428"/>
                  <a:gd name="connsiteX6" fmla="*/ 311765 w 1429511"/>
                  <a:gd name="connsiteY6" fmla="*/ 16547 h 3365428"/>
                  <a:gd name="connsiteX7" fmla="*/ 0 w 1429511"/>
                  <a:gd name="connsiteY7" fmla="*/ 0 h 3365428"/>
                  <a:gd name="connsiteX8" fmla="*/ 128016 w 1429511"/>
                  <a:gd name="connsiteY8" fmla="*/ 384048 h 3365428"/>
                  <a:gd name="connsiteX0" fmla="*/ 128016 w 1286147"/>
                  <a:gd name="connsiteY0" fmla="*/ 384048 h 3070096"/>
                  <a:gd name="connsiteX1" fmla="*/ 667512 w 1286147"/>
                  <a:gd name="connsiteY1" fmla="*/ 2011680 h 3070096"/>
                  <a:gd name="connsiteX2" fmla="*/ 978845 w 1286147"/>
                  <a:gd name="connsiteY2" fmla="*/ 2882537 h 3070096"/>
                  <a:gd name="connsiteX3" fmla="*/ 1283646 w 1286147"/>
                  <a:gd name="connsiteY3" fmla="*/ 2969621 h 3070096"/>
                  <a:gd name="connsiteX4" fmla="*/ 804672 w 1286147"/>
                  <a:gd name="connsiteY4" fmla="*/ 1709928 h 3070096"/>
                  <a:gd name="connsiteX5" fmla="*/ 311765 w 1286147"/>
                  <a:gd name="connsiteY5" fmla="*/ 16547 h 3070096"/>
                  <a:gd name="connsiteX6" fmla="*/ 0 w 1286147"/>
                  <a:gd name="connsiteY6" fmla="*/ 0 h 3070096"/>
                  <a:gd name="connsiteX7" fmla="*/ 128016 w 1286147"/>
                  <a:gd name="connsiteY7" fmla="*/ 384048 h 3070096"/>
                  <a:gd name="connsiteX0" fmla="*/ 128016 w 982553"/>
                  <a:gd name="connsiteY0" fmla="*/ 384048 h 2882537"/>
                  <a:gd name="connsiteX1" fmla="*/ 667512 w 982553"/>
                  <a:gd name="connsiteY1" fmla="*/ 2011680 h 2882537"/>
                  <a:gd name="connsiteX2" fmla="*/ 978845 w 982553"/>
                  <a:gd name="connsiteY2" fmla="*/ 2882537 h 2882537"/>
                  <a:gd name="connsiteX3" fmla="*/ 804672 w 982553"/>
                  <a:gd name="connsiteY3" fmla="*/ 1709928 h 2882537"/>
                  <a:gd name="connsiteX4" fmla="*/ 311765 w 982553"/>
                  <a:gd name="connsiteY4" fmla="*/ 16547 h 2882537"/>
                  <a:gd name="connsiteX5" fmla="*/ 0 w 982553"/>
                  <a:gd name="connsiteY5" fmla="*/ 0 h 2882537"/>
                  <a:gd name="connsiteX6" fmla="*/ 128016 w 982553"/>
                  <a:gd name="connsiteY6" fmla="*/ 384048 h 2882537"/>
                  <a:gd name="connsiteX0" fmla="*/ 128016 w 824280"/>
                  <a:gd name="connsiteY0" fmla="*/ 384048 h 2106805"/>
                  <a:gd name="connsiteX1" fmla="*/ 667512 w 824280"/>
                  <a:gd name="connsiteY1" fmla="*/ 2011680 h 2106805"/>
                  <a:gd name="connsiteX2" fmla="*/ 804672 w 824280"/>
                  <a:gd name="connsiteY2" fmla="*/ 1709928 h 2106805"/>
                  <a:gd name="connsiteX3" fmla="*/ 311765 w 824280"/>
                  <a:gd name="connsiteY3" fmla="*/ 16547 h 2106805"/>
                  <a:gd name="connsiteX4" fmla="*/ 0 w 824280"/>
                  <a:gd name="connsiteY4" fmla="*/ 0 h 2106805"/>
                  <a:gd name="connsiteX5" fmla="*/ 128016 w 824280"/>
                  <a:gd name="connsiteY5" fmla="*/ 384048 h 2106805"/>
                  <a:gd name="connsiteX0" fmla="*/ 128016 w 805540"/>
                  <a:gd name="connsiteY0" fmla="*/ 384048 h 1773207"/>
                  <a:gd name="connsiteX1" fmla="*/ 423672 w 805540"/>
                  <a:gd name="connsiteY1" fmla="*/ 1314995 h 1773207"/>
                  <a:gd name="connsiteX2" fmla="*/ 804672 w 805540"/>
                  <a:gd name="connsiteY2" fmla="*/ 1709928 h 1773207"/>
                  <a:gd name="connsiteX3" fmla="*/ 311765 w 805540"/>
                  <a:gd name="connsiteY3" fmla="*/ 16547 h 1773207"/>
                  <a:gd name="connsiteX4" fmla="*/ 0 w 805540"/>
                  <a:gd name="connsiteY4" fmla="*/ 0 h 1773207"/>
                  <a:gd name="connsiteX5" fmla="*/ 128016 w 805540"/>
                  <a:gd name="connsiteY5" fmla="*/ 384048 h 177320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755"/>
                  <a:gd name="connsiteY0" fmla="*/ 384048 h 1769077"/>
                  <a:gd name="connsiteX1" fmla="*/ 423672 w 805755"/>
                  <a:gd name="connsiteY1" fmla="*/ 1314995 h 1769077"/>
                  <a:gd name="connsiteX2" fmla="*/ 804672 w 805755"/>
                  <a:gd name="connsiteY2" fmla="*/ 1709928 h 1769077"/>
                  <a:gd name="connsiteX3" fmla="*/ 311765 w 805755"/>
                  <a:gd name="connsiteY3" fmla="*/ 16547 h 1769077"/>
                  <a:gd name="connsiteX4" fmla="*/ 0 w 805755"/>
                  <a:gd name="connsiteY4" fmla="*/ 0 h 1769077"/>
                  <a:gd name="connsiteX5" fmla="*/ 128016 w 805755"/>
                  <a:gd name="connsiteY5" fmla="*/ 384048 h 1769077"/>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805565"/>
                  <a:gd name="connsiteY0" fmla="*/ 384048 h 1754540"/>
                  <a:gd name="connsiteX1" fmla="*/ 423672 w 805565"/>
                  <a:gd name="connsiteY1" fmla="*/ 1314995 h 1754540"/>
                  <a:gd name="connsiteX2" fmla="*/ 804672 w 805565"/>
                  <a:gd name="connsiteY2" fmla="*/ 1709928 h 1754540"/>
                  <a:gd name="connsiteX3" fmla="*/ 311765 w 805565"/>
                  <a:gd name="connsiteY3" fmla="*/ 16547 h 1754540"/>
                  <a:gd name="connsiteX4" fmla="*/ 0 w 805565"/>
                  <a:gd name="connsiteY4" fmla="*/ 0 h 1754540"/>
                  <a:gd name="connsiteX5" fmla="*/ 128016 w 805565"/>
                  <a:gd name="connsiteY5" fmla="*/ 384048 h 1754540"/>
                  <a:gd name="connsiteX0" fmla="*/ 128016 w 615614"/>
                  <a:gd name="connsiteY0" fmla="*/ 384048 h 1314995"/>
                  <a:gd name="connsiteX1" fmla="*/ 423672 w 615614"/>
                  <a:gd name="connsiteY1" fmla="*/ 1314995 h 1314995"/>
                  <a:gd name="connsiteX2" fmla="*/ 613084 w 615614"/>
                  <a:gd name="connsiteY2" fmla="*/ 926156 h 1314995"/>
                  <a:gd name="connsiteX3" fmla="*/ 311765 w 615614"/>
                  <a:gd name="connsiteY3" fmla="*/ 16547 h 1314995"/>
                  <a:gd name="connsiteX4" fmla="*/ 0 w 615614"/>
                  <a:gd name="connsiteY4" fmla="*/ 0 h 1314995"/>
                  <a:gd name="connsiteX5" fmla="*/ 128016 w 615614"/>
                  <a:gd name="connsiteY5" fmla="*/ 384048 h 1314995"/>
                  <a:gd name="connsiteX0" fmla="*/ 128016 w 613084"/>
                  <a:gd name="connsiteY0" fmla="*/ 384048 h 1314995"/>
                  <a:gd name="connsiteX1" fmla="*/ 423672 w 613084"/>
                  <a:gd name="connsiteY1" fmla="*/ 1314995 h 1314995"/>
                  <a:gd name="connsiteX2" fmla="*/ 613084 w 613084"/>
                  <a:gd name="connsiteY2" fmla="*/ 926156 h 1314995"/>
                  <a:gd name="connsiteX3" fmla="*/ 311765 w 613084"/>
                  <a:gd name="connsiteY3" fmla="*/ 16547 h 1314995"/>
                  <a:gd name="connsiteX4" fmla="*/ 0 w 613084"/>
                  <a:gd name="connsiteY4" fmla="*/ 0 h 1314995"/>
                  <a:gd name="connsiteX5" fmla="*/ 128016 w 613084"/>
                  <a:gd name="connsiteY5" fmla="*/ 384048 h 1314995"/>
                  <a:gd name="connsiteX0" fmla="*/ 128016 w 613084"/>
                  <a:gd name="connsiteY0" fmla="*/ 384048 h 1175658"/>
                  <a:gd name="connsiteX1" fmla="*/ 371421 w 613084"/>
                  <a:gd name="connsiteY1" fmla="*/ 1175658 h 1175658"/>
                  <a:gd name="connsiteX2" fmla="*/ 613084 w 613084"/>
                  <a:gd name="connsiteY2" fmla="*/ 926156 h 1175658"/>
                  <a:gd name="connsiteX3" fmla="*/ 311765 w 613084"/>
                  <a:gd name="connsiteY3" fmla="*/ 16547 h 1175658"/>
                  <a:gd name="connsiteX4" fmla="*/ 0 w 613084"/>
                  <a:gd name="connsiteY4" fmla="*/ 0 h 1175658"/>
                  <a:gd name="connsiteX5" fmla="*/ 128016 w 613084"/>
                  <a:gd name="connsiteY5" fmla="*/ 384048 h 1175658"/>
                  <a:gd name="connsiteX0" fmla="*/ 128016 w 613084"/>
                  <a:gd name="connsiteY0" fmla="*/ 384048 h 1175658"/>
                  <a:gd name="connsiteX1" fmla="*/ 371421 w 613084"/>
                  <a:gd name="connsiteY1" fmla="*/ 1175658 h 1175658"/>
                  <a:gd name="connsiteX2" fmla="*/ 613084 w 613084"/>
                  <a:gd name="connsiteY2" fmla="*/ 926156 h 1175658"/>
                  <a:gd name="connsiteX3" fmla="*/ 311765 w 613084"/>
                  <a:gd name="connsiteY3" fmla="*/ 16547 h 1175658"/>
                  <a:gd name="connsiteX4" fmla="*/ 0 w 613084"/>
                  <a:gd name="connsiteY4" fmla="*/ 0 h 1175658"/>
                  <a:gd name="connsiteX5" fmla="*/ 128016 w 613084"/>
                  <a:gd name="connsiteY5" fmla="*/ 384048 h 1175658"/>
                  <a:gd name="connsiteX0" fmla="*/ 128016 w 604375"/>
                  <a:gd name="connsiteY0" fmla="*/ 384048 h 1175658"/>
                  <a:gd name="connsiteX1" fmla="*/ 371421 w 604375"/>
                  <a:gd name="connsiteY1" fmla="*/ 1175658 h 1175658"/>
                  <a:gd name="connsiteX2" fmla="*/ 604375 w 604375"/>
                  <a:gd name="connsiteY2" fmla="*/ 830362 h 1175658"/>
                  <a:gd name="connsiteX3" fmla="*/ 311765 w 604375"/>
                  <a:gd name="connsiteY3" fmla="*/ 16547 h 1175658"/>
                  <a:gd name="connsiteX4" fmla="*/ 0 w 604375"/>
                  <a:gd name="connsiteY4" fmla="*/ 0 h 1175658"/>
                  <a:gd name="connsiteX5" fmla="*/ 128016 w 604375"/>
                  <a:gd name="connsiteY5" fmla="*/ 384048 h 1175658"/>
                  <a:gd name="connsiteX0" fmla="*/ 128016 w 604375"/>
                  <a:gd name="connsiteY0" fmla="*/ 384048 h 1175658"/>
                  <a:gd name="connsiteX1" fmla="*/ 371421 w 604375"/>
                  <a:gd name="connsiteY1" fmla="*/ 1175658 h 1175658"/>
                  <a:gd name="connsiteX2" fmla="*/ 604375 w 604375"/>
                  <a:gd name="connsiteY2" fmla="*/ 830362 h 1175658"/>
                  <a:gd name="connsiteX3" fmla="*/ 311765 w 604375"/>
                  <a:gd name="connsiteY3" fmla="*/ 16547 h 1175658"/>
                  <a:gd name="connsiteX4" fmla="*/ 0 w 604375"/>
                  <a:gd name="connsiteY4" fmla="*/ 0 h 1175658"/>
                  <a:gd name="connsiteX5" fmla="*/ 128016 w 604375"/>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311765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311765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95666"/>
                  <a:gd name="connsiteY0" fmla="*/ 384048 h 1175658"/>
                  <a:gd name="connsiteX1" fmla="*/ 371421 w 595666"/>
                  <a:gd name="connsiteY1" fmla="*/ 1175658 h 1175658"/>
                  <a:gd name="connsiteX2" fmla="*/ 595666 w 595666"/>
                  <a:gd name="connsiteY2" fmla="*/ 873905 h 1175658"/>
                  <a:gd name="connsiteX3" fmla="*/ 242096 w 595666"/>
                  <a:gd name="connsiteY3" fmla="*/ 16547 h 1175658"/>
                  <a:gd name="connsiteX4" fmla="*/ 0 w 595666"/>
                  <a:gd name="connsiteY4" fmla="*/ 0 h 1175658"/>
                  <a:gd name="connsiteX5" fmla="*/ 128016 w 595666"/>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75658"/>
                  <a:gd name="connsiteX1" fmla="*/ 371421 w 560831"/>
                  <a:gd name="connsiteY1" fmla="*/ 1175658 h 1175658"/>
                  <a:gd name="connsiteX2" fmla="*/ 560831 w 560831"/>
                  <a:gd name="connsiteY2" fmla="*/ 917448 h 1175658"/>
                  <a:gd name="connsiteX3" fmla="*/ 242096 w 560831"/>
                  <a:gd name="connsiteY3" fmla="*/ 16547 h 1175658"/>
                  <a:gd name="connsiteX4" fmla="*/ 0 w 560831"/>
                  <a:gd name="connsiteY4" fmla="*/ 0 h 1175658"/>
                  <a:gd name="connsiteX5" fmla="*/ 128016 w 560831"/>
                  <a:gd name="connsiteY5" fmla="*/ 384048 h 1175658"/>
                  <a:gd name="connsiteX0" fmla="*/ 128016 w 560831"/>
                  <a:gd name="connsiteY0" fmla="*/ 384048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28016 w 560831"/>
                  <a:gd name="connsiteY5" fmla="*/ 384048 h 1123407"/>
                  <a:gd name="connsiteX0" fmla="*/ 128016 w 560831"/>
                  <a:gd name="connsiteY0" fmla="*/ 384048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28016 w 560831"/>
                  <a:gd name="connsiteY5" fmla="*/ 384048 h 1123407"/>
                  <a:gd name="connsiteX0" fmla="*/ 180267 w 560831"/>
                  <a:gd name="connsiteY0" fmla="*/ 366631 h 1123407"/>
                  <a:gd name="connsiteX1" fmla="*/ 397546 w 560831"/>
                  <a:gd name="connsiteY1" fmla="*/ 1123407 h 1123407"/>
                  <a:gd name="connsiteX2" fmla="*/ 560831 w 560831"/>
                  <a:gd name="connsiteY2" fmla="*/ 917448 h 1123407"/>
                  <a:gd name="connsiteX3" fmla="*/ 242096 w 560831"/>
                  <a:gd name="connsiteY3" fmla="*/ 16547 h 1123407"/>
                  <a:gd name="connsiteX4" fmla="*/ 0 w 560831"/>
                  <a:gd name="connsiteY4" fmla="*/ 0 h 1123407"/>
                  <a:gd name="connsiteX5" fmla="*/ 180267 w 560831"/>
                  <a:gd name="connsiteY5" fmla="*/ 366631 h 1123407"/>
                  <a:gd name="connsiteX0" fmla="*/ 136724 w 517288"/>
                  <a:gd name="connsiteY0" fmla="*/ 350084 h 1106860"/>
                  <a:gd name="connsiteX1" fmla="*/ 354003 w 517288"/>
                  <a:gd name="connsiteY1" fmla="*/ 1106860 h 1106860"/>
                  <a:gd name="connsiteX2" fmla="*/ 517288 w 517288"/>
                  <a:gd name="connsiteY2" fmla="*/ 900901 h 1106860"/>
                  <a:gd name="connsiteX3" fmla="*/ 198553 w 517288"/>
                  <a:gd name="connsiteY3" fmla="*/ 0 h 1106860"/>
                  <a:gd name="connsiteX4" fmla="*/ 0 w 517288"/>
                  <a:gd name="connsiteY4" fmla="*/ 18288 h 1106860"/>
                  <a:gd name="connsiteX5" fmla="*/ 136724 w 517288"/>
                  <a:gd name="connsiteY5" fmla="*/ 350084 h 1106860"/>
                  <a:gd name="connsiteX0" fmla="*/ 136724 w 517288"/>
                  <a:gd name="connsiteY0" fmla="*/ 350084 h 1106860"/>
                  <a:gd name="connsiteX1" fmla="*/ 354003 w 517288"/>
                  <a:gd name="connsiteY1" fmla="*/ 1106860 h 1106860"/>
                  <a:gd name="connsiteX2" fmla="*/ 517288 w 517288"/>
                  <a:gd name="connsiteY2" fmla="*/ 900901 h 1106860"/>
                  <a:gd name="connsiteX3" fmla="*/ 198553 w 517288"/>
                  <a:gd name="connsiteY3" fmla="*/ 0 h 1106860"/>
                  <a:gd name="connsiteX4" fmla="*/ 0 w 517288"/>
                  <a:gd name="connsiteY4" fmla="*/ 18288 h 1106860"/>
                  <a:gd name="connsiteX5" fmla="*/ 136724 w 517288"/>
                  <a:gd name="connsiteY5" fmla="*/ 350084 h 1106860"/>
                  <a:gd name="connsiteX0" fmla="*/ 136724 w 517288"/>
                  <a:gd name="connsiteY0" fmla="*/ 350084 h 1063317"/>
                  <a:gd name="connsiteX1" fmla="*/ 388838 w 517288"/>
                  <a:gd name="connsiteY1" fmla="*/ 1063317 h 1063317"/>
                  <a:gd name="connsiteX2" fmla="*/ 517288 w 517288"/>
                  <a:gd name="connsiteY2" fmla="*/ 900901 h 1063317"/>
                  <a:gd name="connsiteX3" fmla="*/ 198553 w 517288"/>
                  <a:gd name="connsiteY3" fmla="*/ 0 h 1063317"/>
                  <a:gd name="connsiteX4" fmla="*/ 0 w 517288"/>
                  <a:gd name="connsiteY4" fmla="*/ 18288 h 1063317"/>
                  <a:gd name="connsiteX5" fmla="*/ 136724 w 517288"/>
                  <a:gd name="connsiteY5" fmla="*/ 350084 h 1063317"/>
                  <a:gd name="connsiteX0" fmla="*/ 136724 w 517288"/>
                  <a:gd name="connsiteY0" fmla="*/ 350084 h 1063317"/>
                  <a:gd name="connsiteX1" fmla="*/ 388838 w 517288"/>
                  <a:gd name="connsiteY1" fmla="*/ 1063317 h 1063317"/>
                  <a:gd name="connsiteX2" fmla="*/ 517288 w 517288"/>
                  <a:gd name="connsiteY2" fmla="*/ 900901 h 1063317"/>
                  <a:gd name="connsiteX3" fmla="*/ 198553 w 517288"/>
                  <a:gd name="connsiteY3" fmla="*/ 0 h 1063317"/>
                  <a:gd name="connsiteX4" fmla="*/ 0 w 517288"/>
                  <a:gd name="connsiteY4" fmla="*/ 18288 h 1063317"/>
                  <a:gd name="connsiteX5" fmla="*/ 136724 w 517288"/>
                  <a:gd name="connsiteY5" fmla="*/ 350084 h 1063317"/>
                  <a:gd name="connsiteX0" fmla="*/ 101890 w 482454"/>
                  <a:gd name="connsiteY0" fmla="*/ 350084 h 1063317"/>
                  <a:gd name="connsiteX1" fmla="*/ 354004 w 482454"/>
                  <a:gd name="connsiteY1" fmla="*/ 1063317 h 1063317"/>
                  <a:gd name="connsiteX2" fmla="*/ 482454 w 482454"/>
                  <a:gd name="connsiteY2" fmla="*/ 900901 h 1063317"/>
                  <a:gd name="connsiteX3" fmla="*/ 163719 w 482454"/>
                  <a:gd name="connsiteY3" fmla="*/ 0 h 1063317"/>
                  <a:gd name="connsiteX4" fmla="*/ 0 w 482454"/>
                  <a:gd name="connsiteY4" fmla="*/ 18288 h 1063317"/>
                  <a:gd name="connsiteX5" fmla="*/ 101890 w 482454"/>
                  <a:gd name="connsiteY5" fmla="*/ 350084 h 1063317"/>
                  <a:gd name="connsiteX0" fmla="*/ 119307 w 482454"/>
                  <a:gd name="connsiteY0" fmla="*/ 358793 h 1063317"/>
                  <a:gd name="connsiteX1" fmla="*/ 354004 w 482454"/>
                  <a:gd name="connsiteY1" fmla="*/ 1063317 h 1063317"/>
                  <a:gd name="connsiteX2" fmla="*/ 482454 w 482454"/>
                  <a:gd name="connsiteY2" fmla="*/ 900901 h 1063317"/>
                  <a:gd name="connsiteX3" fmla="*/ 163719 w 482454"/>
                  <a:gd name="connsiteY3" fmla="*/ 0 h 1063317"/>
                  <a:gd name="connsiteX4" fmla="*/ 0 w 482454"/>
                  <a:gd name="connsiteY4" fmla="*/ 18288 h 1063317"/>
                  <a:gd name="connsiteX5" fmla="*/ 119307 w 482454"/>
                  <a:gd name="connsiteY5" fmla="*/ 358793 h 1063317"/>
                  <a:gd name="connsiteX0" fmla="*/ 119307 w 482454"/>
                  <a:gd name="connsiteY0" fmla="*/ 358793 h 923308"/>
                  <a:gd name="connsiteX1" fmla="*/ 257862 w 482454"/>
                  <a:gd name="connsiteY1" fmla="*/ 745946 h 923308"/>
                  <a:gd name="connsiteX2" fmla="*/ 482454 w 482454"/>
                  <a:gd name="connsiteY2" fmla="*/ 900901 h 923308"/>
                  <a:gd name="connsiteX3" fmla="*/ 163719 w 482454"/>
                  <a:gd name="connsiteY3" fmla="*/ 0 h 923308"/>
                  <a:gd name="connsiteX4" fmla="*/ 0 w 482454"/>
                  <a:gd name="connsiteY4" fmla="*/ 18288 h 923308"/>
                  <a:gd name="connsiteX5" fmla="*/ 119307 w 482454"/>
                  <a:gd name="connsiteY5" fmla="*/ 358793 h 923308"/>
                  <a:gd name="connsiteX0" fmla="*/ 119307 w 482454"/>
                  <a:gd name="connsiteY0" fmla="*/ 358793 h 923308"/>
                  <a:gd name="connsiteX1" fmla="*/ 257862 w 482454"/>
                  <a:gd name="connsiteY1" fmla="*/ 745946 h 923308"/>
                  <a:gd name="connsiteX2" fmla="*/ 482454 w 482454"/>
                  <a:gd name="connsiteY2" fmla="*/ 900901 h 923308"/>
                  <a:gd name="connsiteX3" fmla="*/ 163719 w 482454"/>
                  <a:gd name="connsiteY3" fmla="*/ 0 h 923308"/>
                  <a:gd name="connsiteX4" fmla="*/ 0 w 482454"/>
                  <a:gd name="connsiteY4" fmla="*/ 18288 h 923308"/>
                  <a:gd name="connsiteX5" fmla="*/ 119307 w 482454"/>
                  <a:gd name="connsiteY5" fmla="*/ 358793 h 923308"/>
                  <a:gd name="connsiteX0" fmla="*/ 119307 w 482454"/>
                  <a:gd name="connsiteY0" fmla="*/ 358793 h 925655"/>
                  <a:gd name="connsiteX1" fmla="*/ 257862 w 482454"/>
                  <a:gd name="connsiteY1" fmla="*/ 745946 h 925655"/>
                  <a:gd name="connsiteX2" fmla="*/ 482454 w 482454"/>
                  <a:gd name="connsiteY2" fmla="*/ 900901 h 925655"/>
                  <a:gd name="connsiteX3" fmla="*/ 163719 w 482454"/>
                  <a:gd name="connsiteY3" fmla="*/ 0 h 925655"/>
                  <a:gd name="connsiteX4" fmla="*/ 0 w 482454"/>
                  <a:gd name="connsiteY4" fmla="*/ 18288 h 925655"/>
                  <a:gd name="connsiteX5" fmla="*/ 119307 w 482454"/>
                  <a:gd name="connsiteY5" fmla="*/ 358793 h 925655"/>
                  <a:gd name="connsiteX0" fmla="*/ 119307 w 482454"/>
                  <a:gd name="connsiteY0" fmla="*/ 358793 h 922020"/>
                  <a:gd name="connsiteX1" fmla="*/ 233184 w 482454"/>
                  <a:gd name="connsiteY1" fmla="*/ 659748 h 922020"/>
                  <a:gd name="connsiteX2" fmla="*/ 482454 w 482454"/>
                  <a:gd name="connsiteY2" fmla="*/ 900901 h 922020"/>
                  <a:gd name="connsiteX3" fmla="*/ 163719 w 482454"/>
                  <a:gd name="connsiteY3" fmla="*/ 0 h 922020"/>
                  <a:gd name="connsiteX4" fmla="*/ 0 w 482454"/>
                  <a:gd name="connsiteY4" fmla="*/ 18288 h 922020"/>
                  <a:gd name="connsiteX5" fmla="*/ 119307 w 482454"/>
                  <a:gd name="connsiteY5" fmla="*/ 358793 h 922020"/>
                  <a:gd name="connsiteX0" fmla="*/ 119307 w 482454"/>
                  <a:gd name="connsiteY0" fmla="*/ 358793 h 923608"/>
                  <a:gd name="connsiteX1" fmla="*/ 233184 w 482454"/>
                  <a:gd name="connsiteY1" fmla="*/ 659748 h 923608"/>
                  <a:gd name="connsiteX2" fmla="*/ 482454 w 482454"/>
                  <a:gd name="connsiteY2" fmla="*/ 900901 h 923608"/>
                  <a:gd name="connsiteX3" fmla="*/ 163719 w 482454"/>
                  <a:gd name="connsiteY3" fmla="*/ 0 h 923608"/>
                  <a:gd name="connsiteX4" fmla="*/ 0 w 482454"/>
                  <a:gd name="connsiteY4" fmla="*/ 18288 h 923608"/>
                  <a:gd name="connsiteX5" fmla="*/ 119307 w 482454"/>
                  <a:gd name="connsiteY5" fmla="*/ 358793 h 923608"/>
                  <a:gd name="connsiteX0" fmla="*/ 119307 w 368746"/>
                  <a:gd name="connsiteY0" fmla="*/ 358793 h 659748"/>
                  <a:gd name="connsiteX1" fmla="*/ 233184 w 368746"/>
                  <a:gd name="connsiteY1" fmla="*/ 659748 h 659748"/>
                  <a:gd name="connsiteX2" fmla="*/ 368746 w 368746"/>
                  <a:gd name="connsiteY2" fmla="*/ 543689 h 659748"/>
                  <a:gd name="connsiteX3" fmla="*/ 163719 w 368746"/>
                  <a:gd name="connsiteY3" fmla="*/ 0 h 659748"/>
                  <a:gd name="connsiteX4" fmla="*/ 0 w 368746"/>
                  <a:gd name="connsiteY4" fmla="*/ 18288 h 659748"/>
                  <a:gd name="connsiteX5" fmla="*/ 119307 w 368746"/>
                  <a:gd name="connsiteY5" fmla="*/ 358793 h 659748"/>
                  <a:gd name="connsiteX0" fmla="*/ 119307 w 368746"/>
                  <a:gd name="connsiteY0" fmla="*/ 358793 h 659748"/>
                  <a:gd name="connsiteX1" fmla="*/ 233184 w 368746"/>
                  <a:gd name="connsiteY1" fmla="*/ 659748 h 659748"/>
                  <a:gd name="connsiteX2" fmla="*/ 368746 w 368746"/>
                  <a:gd name="connsiteY2" fmla="*/ 543689 h 659748"/>
                  <a:gd name="connsiteX3" fmla="*/ 163719 w 368746"/>
                  <a:gd name="connsiteY3" fmla="*/ 0 h 659748"/>
                  <a:gd name="connsiteX4" fmla="*/ 0 w 368746"/>
                  <a:gd name="connsiteY4" fmla="*/ 18288 h 659748"/>
                  <a:gd name="connsiteX5" fmla="*/ 119307 w 368746"/>
                  <a:gd name="connsiteY5" fmla="*/ 358793 h 659748"/>
                  <a:gd name="connsiteX0" fmla="*/ 119307 w 368746"/>
                  <a:gd name="connsiteY0" fmla="*/ 340505 h 641460"/>
                  <a:gd name="connsiteX1" fmla="*/ 233184 w 368746"/>
                  <a:gd name="connsiteY1" fmla="*/ 641460 h 641460"/>
                  <a:gd name="connsiteX2" fmla="*/ 368746 w 368746"/>
                  <a:gd name="connsiteY2" fmla="*/ 525401 h 641460"/>
                  <a:gd name="connsiteX3" fmla="*/ 202021 w 368746"/>
                  <a:gd name="connsiteY3" fmla="*/ 124716 h 641460"/>
                  <a:gd name="connsiteX4" fmla="*/ 0 w 368746"/>
                  <a:gd name="connsiteY4" fmla="*/ 0 h 641460"/>
                  <a:gd name="connsiteX5" fmla="*/ 119307 w 368746"/>
                  <a:gd name="connsiteY5" fmla="*/ 340505 h 641460"/>
                  <a:gd name="connsiteX0" fmla="*/ 119307 w 368746"/>
                  <a:gd name="connsiteY0" fmla="*/ 340505 h 641460"/>
                  <a:gd name="connsiteX1" fmla="*/ 233184 w 368746"/>
                  <a:gd name="connsiteY1" fmla="*/ 641460 h 641460"/>
                  <a:gd name="connsiteX2" fmla="*/ 368746 w 368746"/>
                  <a:gd name="connsiteY2" fmla="*/ 525401 h 641460"/>
                  <a:gd name="connsiteX3" fmla="*/ 202021 w 368746"/>
                  <a:gd name="connsiteY3" fmla="*/ 124716 h 641460"/>
                  <a:gd name="connsiteX4" fmla="*/ 0 w 368746"/>
                  <a:gd name="connsiteY4" fmla="*/ 0 h 641460"/>
                  <a:gd name="connsiteX5" fmla="*/ 119307 w 368746"/>
                  <a:gd name="connsiteY5" fmla="*/ 340505 h 641460"/>
                  <a:gd name="connsiteX0" fmla="*/ 119307 w 368746"/>
                  <a:gd name="connsiteY0" fmla="*/ 340505 h 641460"/>
                  <a:gd name="connsiteX1" fmla="*/ 233184 w 368746"/>
                  <a:gd name="connsiteY1" fmla="*/ 641460 h 641460"/>
                  <a:gd name="connsiteX2" fmla="*/ 368746 w 368746"/>
                  <a:gd name="connsiteY2" fmla="*/ 525401 h 641460"/>
                  <a:gd name="connsiteX3" fmla="*/ 206562 w 368746"/>
                  <a:gd name="connsiteY3" fmla="*/ 143652 h 641460"/>
                  <a:gd name="connsiteX4" fmla="*/ 0 w 368746"/>
                  <a:gd name="connsiteY4" fmla="*/ 0 h 641460"/>
                  <a:gd name="connsiteX5" fmla="*/ 119307 w 368746"/>
                  <a:gd name="connsiteY5" fmla="*/ 340505 h 641460"/>
                  <a:gd name="connsiteX0" fmla="*/ 119307 w 368746"/>
                  <a:gd name="connsiteY0" fmla="*/ 340505 h 641460"/>
                  <a:gd name="connsiteX1" fmla="*/ 233184 w 368746"/>
                  <a:gd name="connsiteY1" fmla="*/ 641460 h 641460"/>
                  <a:gd name="connsiteX2" fmla="*/ 368746 w 368746"/>
                  <a:gd name="connsiteY2" fmla="*/ 525401 h 641460"/>
                  <a:gd name="connsiteX3" fmla="*/ 206562 w 368746"/>
                  <a:gd name="connsiteY3" fmla="*/ 143652 h 641460"/>
                  <a:gd name="connsiteX4" fmla="*/ 0 w 368746"/>
                  <a:gd name="connsiteY4" fmla="*/ 0 h 641460"/>
                  <a:gd name="connsiteX5" fmla="*/ 119307 w 368746"/>
                  <a:gd name="connsiteY5" fmla="*/ 340505 h 641460"/>
                  <a:gd name="connsiteX0" fmla="*/ 119307 w 368746"/>
                  <a:gd name="connsiteY0" fmla="*/ 340505 h 641460"/>
                  <a:gd name="connsiteX1" fmla="*/ 233184 w 368746"/>
                  <a:gd name="connsiteY1" fmla="*/ 641460 h 641460"/>
                  <a:gd name="connsiteX2" fmla="*/ 368746 w 368746"/>
                  <a:gd name="connsiteY2" fmla="*/ 525401 h 641460"/>
                  <a:gd name="connsiteX3" fmla="*/ 206562 w 368746"/>
                  <a:gd name="connsiteY3" fmla="*/ 143652 h 641460"/>
                  <a:gd name="connsiteX4" fmla="*/ 0 w 368746"/>
                  <a:gd name="connsiteY4" fmla="*/ 0 h 641460"/>
                  <a:gd name="connsiteX5" fmla="*/ 119307 w 368746"/>
                  <a:gd name="connsiteY5" fmla="*/ 340505 h 641460"/>
                  <a:gd name="connsiteX0" fmla="*/ 97969 w 347408"/>
                  <a:gd name="connsiteY0" fmla="*/ 201442 h 502397"/>
                  <a:gd name="connsiteX1" fmla="*/ 211846 w 347408"/>
                  <a:gd name="connsiteY1" fmla="*/ 502397 h 502397"/>
                  <a:gd name="connsiteX2" fmla="*/ 347408 w 347408"/>
                  <a:gd name="connsiteY2" fmla="*/ 386338 h 502397"/>
                  <a:gd name="connsiteX3" fmla="*/ 185224 w 347408"/>
                  <a:gd name="connsiteY3" fmla="*/ 4589 h 502397"/>
                  <a:gd name="connsiteX4" fmla="*/ 0 w 347408"/>
                  <a:gd name="connsiteY4" fmla="*/ 0 h 502397"/>
                  <a:gd name="connsiteX5" fmla="*/ 97969 w 347408"/>
                  <a:gd name="connsiteY5" fmla="*/ 201442 h 502397"/>
                  <a:gd name="connsiteX0" fmla="*/ 68582 w 318021"/>
                  <a:gd name="connsiteY0" fmla="*/ 212495 h 513450"/>
                  <a:gd name="connsiteX1" fmla="*/ 182459 w 318021"/>
                  <a:gd name="connsiteY1" fmla="*/ 513450 h 513450"/>
                  <a:gd name="connsiteX2" fmla="*/ 318021 w 318021"/>
                  <a:gd name="connsiteY2" fmla="*/ 397391 h 513450"/>
                  <a:gd name="connsiteX3" fmla="*/ 155837 w 318021"/>
                  <a:gd name="connsiteY3" fmla="*/ 15642 h 513450"/>
                  <a:gd name="connsiteX4" fmla="*/ 0 w 318021"/>
                  <a:gd name="connsiteY4" fmla="*/ 0 h 513450"/>
                  <a:gd name="connsiteX5" fmla="*/ 68582 w 318021"/>
                  <a:gd name="connsiteY5" fmla="*/ 212495 h 513450"/>
                  <a:gd name="connsiteX0" fmla="*/ 68582 w 318021"/>
                  <a:gd name="connsiteY0" fmla="*/ 212495 h 489974"/>
                  <a:gd name="connsiteX1" fmla="*/ 196854 w 318021"/>
                  <a:gd name="connsiteY1" fmla="*/ 489974 h 489974"/>
                  <a:gd name="connsiteX2" fmla="*/ 318021 w 318021"/>
                  <a:gd name="connsiteY2" fmla="*/ 397391 h 489974"/>
                  <a:gd name="connsiteX3" fmla="*/ 155837 w 318021"/>
                  <a:gd name="connsiteY3" fmla="*/ 15642 h 489974"/>
                  <a:gd name="connsiteX4" fmla="*/ 0 w 318021"/>
                  <a:gd name="connsiteY4" fmla="*/ 0 h 489974"/>
                  <a:gd name="connsiteX5" fmla="*/ 68582 w 318021"/>
                  <a:gd name="connsiteY5" fmla="*/ 212495 h 489974"/>
                  <a:gd name="connsiteX0" fmla="*/ 68582 w 318021"/>
                  <a:gd name="connsiteY0" fmla="*/ 212495 h 479520"/>
                  <a:gd name="connsiteX1" fmla="*/ 190342 w 318021"/>
                  <a:gd name="connsiteY1" fmla="*/ 479520 h 479520"/>
                  <a:gd name="connsiteX2" fmla="*/ 318021 w 318021"/>
                  <a:gd name="connsiteY2" fmla="*/ 397391 h 479520"/>
                  <a:gd name="connsiteX3" fmla="*/ 155837 w 318021"/>
                  <a:gd name="connsiteY3" fmla="*/ 15642 h 479520"/>
                  <a:gd name="connsiteX4" fmla="*/ 0 w 318021"/>
                  <a:gd name="connsiteY4" fmla="*/ 0 h 479520"/>
                  <a:gd name="connsiteX5" fmla="*/ 68582 w 318021"/>
                  <a:gd name="connsiteY5" fmla="*/ 212495 h 479520"/>
                  <a:gd name="connsiteX0" fmla="*/ 68582 w 318021"/>
                  <a:gd name="connsiteY0" fmla="*/ 212495 h 479520"/>
                  <a:gd name="connsiteX1" fmla="*/ 190342 w 318021"/>
                  <a:gd name="connsiteY1" fmla="*/ 479520 h 479520"/>
                  <a:gd name="connsiteX2" fmla="*/ 318021 w 318021"/>
                  <a:gd name="connsiteY2" fmla="*/ 397391 h 479520"/>
                  <a:gd name="connsiteX3" fmla="*/ 155837 w 318021"/>
                  <a:gd name="connsiteY3" fmla="*/ 15642 h 479520"/>
                  <a:gd name="connsiteX4" fmla="*/ 0 w 318021"/>
                  <a:gd name="connsiteY4" fmla="*/ 0 h 479520"/>
                  <a:gd name="connsiteX5" fmla="*/ 68582 w 318021"/>
                  <a:gd name="connsiteY5" fmla="*/ 212495 h 479520"/>
                  <a:gd name="connsiteX0" fmla="*/ 68582 w 337556"/>
                  <a:gd name="connsiteY0" fmla="*/ 212495 h 479520"/>
                  <a:gd name="connsiteX1" fmla="*/ 190342 w 337556"/>
                  <a:gd name="connsiteY1" fmla="*/ 479520 h 479520"/>
                  <a:gd name="connsiteX2" fmla="*/ 337556 w 337556"/>
                  <a:gd name="connsiteY2" fmla="*/ 428750 h 479520"/>
                  <a:gd name="connsiteX3" fmla="*/ 155837 w 337556"/>
                  <a:gd name="connsiteY3" fmla="*/ 15642 h 479520"/>
                  <a:gd name="connsiteX4" fmla="*/ 0 w 337556"/>
                  <a:gd name="connsiteY4" fmla="*/ 0 h 479520"/>
                  <a:gd name="connsiteX5" fmla="*/ 68582 w 337556"/>
                  <a:gd name="connsiteY5" fmla="*/ 212495 h 479520"/>
                  <a:gd name="connsiteX0" fmla="*/ 68582 w 337556"/>
                  <a:gd name="connsiteY0" fmla="*/ 212495 h 500569"/>
                  <a:gd name="connsiteX1" fmla="*/ 190342 w 337556"/>
                  <a:gd name="connsiteY1" fmla="*/ 479520 h 500569"/>
                  <a:gd name="connsiteX2" fmla="*/ 337556 w 337556"/>
                  <a:gd name="connsiteY2" fmla="*/ 428750 h 500569"/>
                  <a:gd name="connsiteX3" fmla="*/ 155837 w 337556"/>
                  <a:gd name="connsiteY3" fmla="*/ 15642 h 500569"/>
                  <a:gd name="connsiteX4" fmla="*/ 0 w 337556"/>
                  <a:gd name="connsiteY4" fmla="*/ 0 h 500569"/>
                  <a:gd name="connsiteX5" fmla="*/ 68582 w 337556"/>
                  <a:gd name="connsiteY5" fmla="*/ 212495 h 500569"/>
                  <a:gd name="connsiteX0" fmla="*/ 68582 w 344067"/>
                  <a:gd name="connsiteY0" fmla="*/ 212495 h 508798"/>
                  <a:gd name="connsiteX1" fmla="*/ 190342 w 344067"/>
                  <a:gd name="connsiteY1" fmla="*/ 479520 h 508798"/>
                  <a:gd name="connsiteX2" fmla="*/ 344067 w 344067"/>
                  <a:gd name="connsiteY2" fmla="*/ 439204 h 508798"/>
                  <a:gd name="connsiteX3" fmla="*/ 155837 w 344067"/>
                  <a:gd name="connsiteY3" fmla="*/ 15642 h 508798"/>
                  <a:gd name="connsiteX4" fmla="*/ 0 w 344067"/>
                  <a:gd name="connsiteY4" fmla="*/ 0 h 508798"/>
                  <a:gd name="connsiteX5" fmla="*/ 68582 w 344067"/>
                  <a:gd name="connsiteY5" fmla="*/ 212495 h 508798"/>
                  <a:gd name="connsiteX0" fmla="*/ 68582 w 344067"/>
                  <a:gd name="connsiteY0" fmla="*/ 212495 h 510914"/>
                  <a:gd name="connsiteX1" fmla="*/ 190342 w 344067"/>
                  <a:gd name="connsiteY1" fmla="*/ 479520 h 510914"/>
                  <a:gd name="connsiteX2" fmla="*/ 344067 w 344067"/>
                  <a:gd name="connsiteY2" fmla="*/ 439204 h 510914"/>
                  <a:gd name="connsiteX3" fmla="*/ 155837 w 344067"/>
                  <a:gd name="connsiteY3" fmla="*/ 15642 h 510914"/>
                  <a:gd name="connsiteX4" fmla="*/ 0 w 344067"/>
                  <a:gd name="connsiteY4" fmla="*/ 0 h 510914"/>
                  <a:gd name="connsiteX5" fmla="*/ 68582 w 344067"/>
                  <a:gd name="connsiteY5" fmla="*/ 212495 h 510914"/>
                  <a:gd name="connsiteX0" fmla="*/ 68582 w 364203"/>
                  <a:gd name="connsiteY0" fmla="*/ 212495 h 479520"/>
                  <a:gd name="connsiteX1" fmla="*/ 190342 w 364203"/>
                  <a:gd name="connsiteY1" fmla="*/ 479520 h 479520"/>
                  <a:gd name="connsiteX2" fmla="*/ 344067 w 364203"/>
                  <a:gd name="connsiteY2" fmla="*/ 439204 h 479520"/>
                  <a:gd name="connsiteX3" fmla="*/ 155837 w 364203"/>
                  <a:gd name="connsiteY3" fmla="*/ 15642 h 479520"/>
                  <a:gd name="connsiteX4" fmla="*/ 0 w 364203"/>
                  <a:gd name="connsiteY4" fmla="*/ 0 h 479520"/>
                  <a:gd name="connsiteX5" fmla="*/ 68582 w 364203"/>
                  <a:gd name="connsiteY5" fmla="*/ 212495 h 479520"/>
                  <a:gd name="connsiteX0" fmla="*/ 68582 w 344067"/>
                  <a:gd name="connsiteY0" fmla="*/ 212495 h 479520"/>
                  <a:gd name="connsiteX1" fmla="*/ 190342 w 344067"/>
                  <a:gd name="connsiteY1" fmla="*/ 479520 h 479520"/>
                  <a:gd name="connsiteX2" fmla="*/ 344067 w 344067"/>
                  <a:gd name="connsiteY2" fmla="*/ 439204 h 479520"/>
                  <a:gd name="connsiteX3" fmla="*/ 155837 w 344067"/>
                  <a:gd name="connsiteY3" fmla="*/ 15642 h 479520"/>
                  <a:gd name="connsiteX4" fmla="*/ 0 w 344067"/>
                  <a:gd name="connsiteY4" fmla="*/ 0 h 479520"/>
                  <a:gd name="connsiteX5" fmla="*/ 68582 w 344067"/>
                  <a:gd name="connsiteY5" fmla="*/ 212495 h 479520"/>
                  <a:gd name="connsiteX0" fmla="*/ 68582 w 318020"/>
                  <a:gd name="connsiteY0" fmla="*/ 212495 h 479520"/>
                  <a:gd name="connsiteX1" fmla="*/ 190342 w 318020"/>
                  <a:gd name="connsiteY1" fmla="*/ 479520 h 479520"/>
                  <a:gd name="connsiteX2" fmla="*/ 318020 w 318020"/>
                  <a:gd name="connsiteY2" fmla="*/ 397391 h 479520"/>
                  <a:gd name="connsiteX3" fmla="*/ 155837 w 318020"/>
                  <a:gd name="connsiteY3" fmla="*/ 15642 h 479520"/>
                  <a:gd name="connsiteX4" fmla="*/ 0 w 318020"/>
                  <a:gd name="connsiteY4" fmla="*/ 0 h 479520"/>
                  <a:gd name="connsiteX5" fmla="*/ 68582 w 318020"/>
                  <a:gd name="connsiteY5" fmla="*/ 212495 h 4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20" h="479520">
                    <a:moveTo>
                      <a:pt x="68582" y="212495"/>
                    </a:moveTo>
                    <a:cubicBezTo>
                      <a:pt x="100306" y="292415"/>
                      <a:pt x="123278" y="275036"/>
                      <a:pt x="190342" y="479520"/>
                    </a:cubicBezTo>
                    <a:cubicBezTo>
                      <a:pt x="252188" y="459254"/>
                      <a:pt x="263847" y="430836"/>
                      <a:pt x="318020" y="397391"/>
                    </a:cubicBezTo>
                    <a:cubicBezTo>
                      <a:pt x="189229" y="119928"/>
                      <a:pt x="228938" y="167448"/>
                      <a:pt x="155837" y="15642"/>
                    </a:cubicBezTo>
                    <a:cubicBezTo>
                      <a:pt x="52183" y="15091"/>
                      <a:pt x="178669" y="12772"/>
                      <a:pt x="0" y="0"/>
                    </a:cubicBezTo>
                    <a:cubicBezTo>
                      <a:pt x="65169" y="222359"/>
                      <a:pt x="36858" y="132575"/>
                      <a:pt x="68582" y="212495"/>
                    </a:cubicBezTo>
                    <a:close/>
                  </a:path>
                </a:pathLst>
              </a:custGeom>
              <a:solidFill>
                <a:schemeClr val="accent2">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25" name="TextBox 1024">
                <a:extLst>
                  <a:ext uri="{FF2B5EF4-FFF2-40B4-BE49-F238E27FC236}">
                    <a16:creationId xmlns:a16="http://schemas.microsoft.com/office/drawing/2014/main" id="{D78093D8-B786-7117-9446-C96A53DB9574}"/>
                  </a:ext>
                </a:extLst>
              </p:cNvPr>
              <p:cNvSpPr txBox="1"/>
              <p:nvPr/>
            </p:nvSpPr>
            <p:spPr>
              <a:xfrm>
                <a:off x="6774612" y="615420"/>
                <a:ext cx="901888" cy="310286"/>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1" u="none" strike="noStrike" kern="1200" cap="none" spc="0" normalizeH="0" baseline="0" noProof="0">
                    <a:ln>
                      <a:noFill/>
                    </a:ln>
                    <a:solidFill>
                      <a:prstClr val="black"/>
                    </a:solidFill>
                    <a:effectLst/>
                    <a:uLnTx/>
                    <a:uFillTx/>
                    <a:latin typeface="Arial" panose="020B0604020202020204"/>
                    <a:ea typeface="+mn-ea"/>
                    <a:cs typeface="+mn-cs"/>
                  </a:rPr>
                  <a:t>BBD1313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panose="020B0604020202020204"/>
                    <a:ea typeface="+mn-ea"/>
                    <a:cs typeface="+mn-cs"/>
                  </a:rPr>
                  <a:t>0.75g/t Au / 11.1m</a:t>
                </a:r>
              </a:p>
            </p:txBody>
          </p:sp>
          <p:cxnSp>
            <p:nvCxnSpPr>
              <p:cNvPr id="1027" name="Straight Arrow Connector 1026">
                <a:extLst>
                  <a:ext uri="{FF2B5EF4-FFF2-40B4-BE49-F238E27FC236}">
                    <a16:creationId xmlns:a16="http://schemas.microsoft.com/office/drawing/2014/main" id="{74B9AA9C-CB37-2B51-0938-A0AECEEAB388}"/>
                  </a:ext>
                </a:extLst>
              </p:cNvPr>
              <p:cNvCxnSpPr>
                <a:cxnSpLocks/>
              </p:cNvCxnSpPr>
              <p:nvPr/>
            </p:nvCxnSpPr>
            <p:spPr>
              <a:xfrm>
                <a:off x="6749143" y="780999"/>
                <a:ext cx="476413" cy="0"/>
              </a:xfrm>
              <a:prstGeom prst="straightConnector1">
                <a:avLst/>
              </a:prstGeom>
              <a:ln w="3175">
                <a:no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1045" name="Title 1">
            <a:extLst>
              <a:ext uri="{FF2B5EF4-FFF2-40B4-BE49-F238E27FC236}">
                <a16:creationId xmlns:a16="http://schemas.microsoft.com/office/drawing/2014/main" id="{BDD96371-53A8-B10F-7D0E-DFD215BDD052}"/>
              </a:ext>
            </a:extLst>
          </p:cNvPr>
          <p:cNvSpPr>
            <a:spLocks noGrp="1"/>
          </p:cNvSpPr>
          <p:nvPr>
            <p:ph type="title"/>
          </p:nvPr>
        </p:nvSpPr>
        <p:spPr>
          <a:xfrm>
            <a:off x="392532" y="306365"/>
            <a:ext cx="9911009" cy="446276"/>
          </a:xfrm>
        </p:spPr>
        <p:txBody>
          <a:bodyPr/>
          <a:lstStyle/>
          <a:p>
            <a:r>
              <a:rPr lang="en-US" noProof="0" dirty="0"/>
              <a:t>NORTH ZONE CROSS SECTION </a:t>
            </a:r>
            <a:r>
              <a:rPr lang="en-US" b="0" noProof="0" dirty="0">
                <a:solidFill>
                  <a:srgbClr val="BC5728"/>
                </a:solidFill>
                <a:latin typeface="Arial" panose="020B0604020202020204" pitchFamily="34" charset="0"/>
                <a:cs typeface="Arial" panose="020B0604020202020204" pitchFamily="34" charset="0"/>
              </a:rPr>
              <a:t>Looking Northeast</a:t>
            </a:r>
          </a:p>
        </p:txBody>
      </p:sp>
      <p:sp>
        <p:nvSpPr>
          <p:cNvPr id="94" name="TextBox 93">
            <a:extLst>
              <a:ext uri="{FF2B5EF4-FFF2-40B4-BE49-F238E27FC236}">
                <a16:creationId xmlns:a16="http://schemas.microsoft.com/office/drawing/2014/main" id="{8CAA8108-992F-1F56-444E-CF2918392B6F}"/>
              </a:ext>
            </a:extLst>
          </p:cNvPr>
          <p:cNvSpPr txBox="1"/>
          <p:nvPr/>
        </p:nvSpPr>
        <p:spPr>
          <a:xfrm>
            <a:off x="2314079" y="1058249"/>
            <a:ext cx="809253" cy="257155"/>
          </a:xfrm>
          <a:prstGeom prst="rect">
            <a:avLst/>
          </a:prstGeom>
          <a:solidFill>
            <a:schemeClr val="bg1"/>
          </a:solid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000" b="0"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B</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000" b="1"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Northwest</a:t>
            </a:r>
          </a:p>
        </p:txBody>
      </p:sp>
      <p:sp>
        <p:nvSpPr>
          <p:cNvPr id="14" name="TextBox 13">
            <a:extLst>
              <a:ext uri="{FF2B5EF4-FFF2-40B4-BE49-F238E27FC236}">
                <a16:creationId xmlns:a16="http://schemas.microsoft.com/office/drawing/2014/main" id="{8BF8E261-239F-A343-2EAF-B172596D6F28}"/>
              </a:ext>
            </a:extLst>
          </p:cNvPr>
          <p:cNvSpPr txBox="1"/>
          <p:nvPr/>
        </p:nvSpPr>
        <p:spPr>
          <a:xfrm>
            <a:off x="9402473" y="1053199"/>
            <a:ext cx="770966" cy="257156"/>
          </a:xfrm>
          <a:prstGeom prst="rect">
            <a:avLst/>
          </a:prstGeom>
          <a:solidFill>
            <a:schemeClr val="bg1"/>
          </a:solid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1000" b="0"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B’</a:t>
            </a:r>
          </a:p>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1000" b="1"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Southeast</a:t>
            </a:r>
          </a:p>
        </p:txBody>
      </p:sp>
      <p:sp>
        <p:nvSpPr>
          <p:cNvPr id="33" name="Rectangle 32">
            <a:extLst>
              <a:ext uri="{FF2B5EF4-FFF2-40B4-BE49-F238E27FC236}">
                <a16:creationId xmlns:a16="http://schemas.microsoft.com/office/drawing/2014/main" id="{33592387-4462-1329-585E-6627667CE705}"/>
              </a:ext>
            </a:extLst>
          </p:cNvPr>
          <p:cNvSpPr/>
          <p:nvPr/>
        </p:nvSpPr>
        <p:spPr>
          <a:xfrm>
            <a:off x="2286710" y="1009866"/>
            <a:ext cx="7910837" cy="5494394"/>
          </a:xfrm>
          <a:prstGeom prst="rect">
            <a:avLst/>
          </a:prstGeom>
          <a:noFill/>
          <a:ln w="19050">
            <a:solidFill>
              <a:srgbClr val="003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C11AD85E-1289-7BAF-5A87-1B9124A0999C}"/>
              </a:ext>
            </a:extLst>
          </p:cNvPr>
          <p:cNvSpPr txBox="1"/>
          <p:nvPr/>
        </p:nvSpPr>
        <p:spPr>
          <a:xfrm>
            <a:off x="4395036" y="1775807"/>
            <a:ext cx="805993" cy="276999"/>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1" u="none" strike="noStrike" kern="1200" cap="none" spc="0" normalizeH="0" baseline="0" noProof="0">
                <a:ln>
                  <a:noFill/>
                </a:ln>
                <a:solidFill>
                  <a:prstClr val="black"/>
                </a:solidFill>
                <a:effectLst/>
                <a:uLnTx/>
                <a:uFillTx/>
                <a:latin typeface="Arial" panose="020B0604020202020204"/>
                <a:ea typeface="+mn-ea"/>
                <a:cs typeface="+mn-cs"/>
              </a:rPr>
              <a:t>BMC0180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solidFill>
                <a:effectLst/>
                <a:uLnTx/>
                <a:uFillTx/>
                <a:latin typeface="Arial" panose="020B0604020202020204"/>
                <a:ea typeface="+mn-ea"/>
                <a:cs typeface="+mn-cs"/>
              </a:rPr>
              <a:t>0.90g/t Au / 16m</a:t>
            </a:r>
          </a:p>
        </p:txBody>
      </p:sp>
      <p:sp>
        <p:nvSpPr>
          <p:cNvPr id="3" name="TextBox 2">
            <a:extLst>
              <a:ext uri="{FF2B5EF4-FFF2-40B4-BE49-F238E27FC236}">
                <a16:creationId xmlns:a16="http://schemas.microsoft.com/office/drawing/2014/main" id="{BCF9145E-36B1-7663-D358-0AAF954BBB6A}"/>
              </a:ext>
            </a:extLst>
          </p:cNvPr>
          <p:cNvSpPr txBox="1"/>
          <p:nvPr/>
        </p:nvSpPr>
        <p:spPr>
          <a:xfrm>
            <a:off x="2573867" y="4879343"/>
            <a:ext cx="1359859" cy="461665"/>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lIns="0" tIns="0" rIns="0" bIns="0" rtlCol="0">
            <a:spAutoFit/>
          </a:bodyPr>
          <a:lstStyle>
            <a:defPPr>
              <a:defRPr lang="en-US"/>
            </a:defPPr>
            <a:lvl1pPr algn="ctr">
              <a:defRPr sz="600" b="1" i="1"/>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 over 200 meters below reserve pits (US$1,500/oz)</a:t>
            </a:r>
          </a:p>
        </p:txBody>
      </p:sp>
      <p:sp>
        <p:nvSpPr>
          <p:cNvPr id="5" name="Left Brace 4">
            <a:extLst>
              <a:ext uri="{FF2B5EF4-FFF2-40B4-BE49-F238E27FC236}">
                <a16:creationId xmlns:a16="http://schemas.microsoft.com/office/drawing/2014/main" id="{5BAC64D3-0B3C-8EE7-AC13-5D8077FACC52}"/>
              </a:ext>
            </a:extLst>
          </p:cNvPr>
          <p:cNvSpPr/>
          <p:nvPr/>
        </p:nvSpPr>
        <p:spPr>
          <a:xfrm>
            <a:off x="4011716" y="2624882"/>
            <a:ext cx="291339" cy="2858618"/>
          </a:xfrm>
          <a:prstGeom prst="leftBrace">
            <a:avLst>
              <a:gd name="adj1" fmla="val 8333"/>
              <a:gd name="adj2" fmla="val 8684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3E1D2D66-54D8-7176-7477-80437C70FBFA}"/>
              </a:ext>
            </a:extLst>
          </p:cNvPr>
          <p:cNvSpPr txBox="1"/>
          <p:nvPr/>
        </p:nvSpPr>
        <p:spPr>
          <a:xfrm>
            <a:off x="6795419" y="1118584"/>
            <a:ext cx="805993" cy="215444"/>
          </a:xfrm>
          <a:prstGeom prst="rect">
            <a:avLst/>
          </a:prstGeom>
          <a:solidFill>
            <a:schemeClr val="bg1"/>
          </a:solid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prstClr val="black"/>
                </a:solidFill>
                <a:effectLst/>
                <a:uLnTx/>
                <a:uFillTx/>
                <a:latin typeface="Arial Black" panose="020B0A04020102020204" pitchFamily="34" charset="0"/>
                <a:ea typeface="+mn-ea"/>
                <a:cs typeface="+mn-cs"/>
              </a:rPr>
              <a:t>BBD1313</a:t>
            </a:r>
          </a:p>
        </p:txBody>
      </p:sp>
      <p:sp>
        <p:nvSpPr>
          <p:cNvPr id="22" name="TextBox 21">
            <a:extLst>
              <a:ext uri="{FF2B5EF4-FFF2-40B4-BE49-F238E27FC236}">
                <a16:creationId xmlns:a16="http://schemas.microsoft.com/office/drawing/2014/main" id="{C139727F-4D7F-405F-746E-EA805072D1C9}"/>
              </a:ext>
            </a:extLst>
          </p:cNvPr>
          <p:cNvSpPr txBox="1"/>
          <p:nvPr/>
        </p:nvSpPr>
        <p:spPr>
          <a:xfrm>
            <a:off x="8047607" y="1129172"/>
            <a:ext cx="805993" cy="215444"/>
          </a:xfrm>
          <a:prstGeom prst="rect">
            <a:avLst/>
          </a:prstGeom>
          <a:solidFill>
            <a:schemeClr val="bg1"/>
          </a:solid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prstClr val="black"/>
                </a:solidFill>
                <a:effectLst/>
                <a:uLnTx/>
                <a:uFillTx/>
                <a:latin typeface="Arial Black" panose="020B0A04020102020204" pitchFamily="34" charset="0"/>
                <a:ea typeface="+mn-ea"/>
                <a:cs typeface="+mn-cs"/>
              </a:rPr>
              <a:t>BBD1314</a:t>
            </a:r>
          </a:p>
        </p:txBody>
      </p:sp>
      <p:sp>
        <p:nvSpPr>
          <p:cNvPr id="23" name="Rectangle 22">
            <a:extLst>
              <a:ext uri="{FF2B5EF4-FFF2-40B4-BE49-F238E27FC236}">
                <a16:creationId xmlns:a16="http://schemas.microsoft.com/office/drawing/2014/main" id="{E24AEE58-ED9E-3CD5-F7B3-1A16F437F2D3}"/>
              </a:ext>
            </a:extLst>
          </p:cNvPr>
          <p:cNvSpPr/>
          <p:nvPr/>
        </p:nvSpPr>
        <p:spPr>
          <a:xfrm>
            <a:off x="4824223" y="1182602"/>
            <a:ext cx="1282294" cy="860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Left Brace 23">
            <a:extLst>
              <a:ext uri="{FF2B5EF4-FFF2-40B4-BE49-F238E27FC236}">
                <a16:creationId xmlns:a16="http://schemas.microsoft.com/office/drawing/2014/main" id="{081A452C-38F7-C327-4C09-0A9888D88D72}"/>
              </a:ext>
            </a:extLst>
          </p:cNvPr>
          <p:cNvSpPr/>
          <p:nvPr/>
        </p:nvSpPr>
        <p:spPr>
          <a:xfrm rot="5400000">
            <a:off x="4921764" y="302141"/>
            <a:ext cx="169055" cy="1898894"/>
          </a:xfrm>
          <a:prstGeom prst="leftBrace">
            <a:avLst>
              <a:gd name="adj1" fmla="val 8333"/>
              <a:gd name="adj2" fmla="val 4825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B24E4583-3F06-9F04-EDD8-AD02D64CFF83}"/>
              </a:ext>
            </a:extLst>
          </p:cNvPr>
          <p:cNvSpPr txBox="1"/>
          <p:nvPr/>
        </p:nvSpPr>
        <p:spPr>
          <a:xfrm>
            <a:off x="4056844" y="1010177"/>
            <a:ext cx="1898895" cy="215444"/>
          </a:xfrm>
          <a:prstGeom prst="rect">
            <a:avLst/>
          </a:prstGeom>
          <a:noFill/>
          <a:ln w="3175" cap="flat">
            <a:noFill/>
            <a:prstDash val="solid"/>
            <a:tailEnd type="triangle"/>
          </a:ln>
        </p:spPr>
        <p:style>
          <a:lnRef idx="2">
            <a:schemeClr val="accent1"/>
          </a:lnRef>
          <a:fillRef idx="0">
            <a:schemeClr val="accent1"/>
          </a:fillRef>
          <a:effectRef idx="1">
            <a:schemeClr val="accent1"/>
          </a:effectRef>
          <a:fontRef idx="minor">
            <a:schemeClr val="tx1"/>
          </a:fontRef>
        </p:style>
        <p:txBody>
          <a:bodyPr wrap="square" rtlCol="0">
            <a:spAutoFit/>
          </a:bodyPr>
          <a:lstStyle>
            <a:defPPr>
              <a:defRPr lang="en-US"/>
            </a:defPPr>
            <a:lvl1pPr algn="ctr">
              <a:defRPr sz="6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prstClr val="black"/>
                </a:solidFill>
                <a:effectLst/>
                <a:uLnTx/>
                <a:uFillTx/>
                <a:latin typeface="Arial Black" panose="020B0A04020102020204" pitchFamily="34" charset="0"/>
                <a:ea typeface="+mn-ea"/>
                <a:cs typeface="+mn-cs"/>
              </a:rPr>
              <a:t>Historic Drilling</a:t>
            </a:r>
          </a:p>
        </p:txBody>
      </p:sp>
      <p:pic>
        <p:nvPicPr>
          <p:cNvPr id="26" name="Picture 25">
            <a:extLst>
              <a:ext uri="{FF2B5EF4-FFF2-40B4-BE49-F238E27FC236}">
                <a16:creationId xmlns:a16="http://schemas.microsoft.com/office/drawing/2014/main" id="{0161A5F5-17FD-ACA8-FC61-2B191ABA828E}"/>
              </a:ext>
            </a:extLst>
          </p:cNvPr>
          <p:cNvPicPr>
            <a:picLocks noChangeAspect="1"/>
          </p:cNvPicPr>
          <p:nvPr/>
        </p:nvPicPr>
        <p:blipFill>
          <a:blip r:embed="rId4"/>
          <a:stretch>
            <a:fillRect/>
          </a:stretch>
        </p:blipFill>
        <p:spPr>
          <a:xfrm>
            <a:off x="2614548" y="5832957"/>
            <a:ext cx="2313432" cy="568452"/>
          </a:xfrm>
          <a:prstGeom prst="rect">
            <a:avLst/>
          </a:prstGeom>
        </p:spPr>
      </p:pic>
      <p:sp>
        <p:nvSpPr>
          <p:cNvPr id="29" name="Rectangle 28">
            <a:extLst>
              <a:ext uri="{FF2B5EF4-FFF2-40B4-BE49-F238E27FC236}">
                <a16:creationId xmlns:a16="http://schemas.microsoft.com/office/drawing/2014/main" id="{316A91DF-EF4D-0947-6B02-5991647E1691}"/>
              </a:ext>
            </a:extLst>
          </p:cNvPr>
          <p:cNvSpPr/>
          <p:nvPr/>
        </p:nvSpPr>
        <p:spPr>
          <a:xfrm>
            <a:off x="6762541" y="5692010"/>
            <a:ext cx="3114611" cy="773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0" name="Group 29">
            <a:extLst>
              <a:ext uri="{FF2B5EF4-FFF2-40B4-BE49-F238E27FC236}">
                <a16:creationId xmlns:a16="http://schemas.microsoft.com/office/drawing/2014/main" id="{3AD2B647-5613-B0E4-94BA-DB05EC732A3D}"/>
              </a:ext>
            </a:extLst>
          </p:cNvPr>
          <p:cNvGrpSpPr/>
          <p:nvPr/>
        </p:nvGrpSpPr>
        <p:grpSpPr>
          <a:xfrm>
            <a:off x="8149622" y="6203409"/>
            <a:ext cx="1390423" cy="80686"/>
            <a:chOff x="4613079" y="5829151"/>
            <a:chExt cx="2130621" cy="80686"/>
          </a:xfrm>
        </p:grpSpPr>
        <p:sp>
          <p:nvSpPr>
            <p:cNvPr id="31" name="Rectangle 30">
              <a:extLst>
                <a:ext uri="{FF2B5EF4-FFF2-40B4-BE49-F238E27FC236}">
                  <a16:creationId xmlns:a16="http://schemas.microsoft.com/office/drawing/2014/main" id="{69C19730-89F2-D44D-30F1-C8E97095B6F8}"/>
                </a:ext>
              </a:extLst>
            </p:cNvPr>
            <p:cNvSpPr/>
            <p:nvPr/>
          </p:nvSpPr>
          <p:spPr>
            <a:xfrm>
              <a:off x="4614333" y="5829843"/>
              <a:ext cx="1051784" cy="79634"/>
            </a:xfrm>
            <a:prstGeom prst="rect">
              <a:avLst/>
            </a:prstGeom>
            <a:solidFill>
              <a:srgbClr val="003E52"/>
            </a:solidFill>
            <a:ln>
              <a:solidFill>
                <a:srgbClr val="003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D007334D-4D79-4CBE-62ED-1A7D77C7A008}"/>
                </a:ext>
              </a:extLst>
            </p:cNvPr>
            <p:cNvSpPr/>
            <p:nvPr/>
          </p:nvSpPr>
          <p:spPr>
            <a:xfrm>
              <a:off x="4613079" y="5829151"/>
              <a:ext cx="2130621" cy="80686"/>
            </a:xfrm>
            <a:prstGeom prst="rect">
              <a:avLst/>
            </a:prstGeom>
            <a:noFill/>
            <a:ln>
              <a:solidFill>
                <a:srgbClr val="003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4" name="TextBox 33">
            <a:extLst>
              <a:ext uri="{FF2B5EF4-FFF2-40B4-BE49-F238E27FC236}">
                <a16:creationId xmlns:a16="http://schemas.microsoft.com/office/drawing/2014/main" id="{587E54B7-2AD3-6E37-39F9-7F00A08BF241}"/>
              </a:ext>
            </a:extLst>
          </p:cNvPr>
          <p:cNvSpPr txBox="1"/>
          <p:nvPr/>
        </p:nvSpPr>
        <p:spPr>
          <a:xfrm>
            <a:off x="7602603" y="6150829"/>
            <a:ext cx="540715" cy="185846"/>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300"/>
              </a:spcBef>
              <a:spcAft>
                <a:spcPts val="0"/>
              </a:spcAft>
              <a:buClrTx/>
              <a:buSzPct val="100000"/>
              <a:buFontTx/>
              <a:buNone/>
              <a:tabLst/>
              <a:defRPr/>
            </a:pPr>
            <a:r>
              <a:rPr kumimoji="0" lang="en-US" sz="1000" b="0"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0m</a:t>
            </a:r>
          </a:p>
        </p:txBody>
      </p:sp>
      <p:sp>
        <p:nvSpPr>
          <p:cNvPr id="35" name="TextBox 34">
            <a:extLst>
              <a:ext uri="{FF2B5EF4-FFF2-40B4-BE49-F238E27FC236}">
                <a16:creationId xmlns:a16="http://schemas.microsoft.com/office/drawing/2014/main" id="{52BF38A8-1D85-F73A-D4E5-1DEFBA80A415}"/>
              </a:ext>
            </a:extLst>
          </p:cNvPr>
          <p:cNvSpPr txBox="1"/>
          <p:nvPr/>
        </p:nvSpPr>
        <p:spPr>
          <a:xfrm>
            <a:off x="9541296" y="6154776"/>
            <a:ext cx="800380" cy="185846"/>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300"/>
              </a:spcBef>
              <a:spcAft>
                <a:spcPts val="0"/>
              </a:spcAft>
              <a:buClrTx/>
              <a:buSzPct val="100000"/>
              <a:buFontTx/>
              <a:buNone/>
              <a:tabLst/>
              <a:defRPr/>
            </a:pPr>
            <a:r>
              <a:rPr kumimoji="0" lang="en-US" sz="1000" b="0" i="0" u="none" strike="noStrike" kern="1200" cap="none" spc="0" normalizeH="0" baseline="0" noProof="0">
                <a:ln>
                  <a:noFill/>
                </a:ln>
                <a:solidFill>
                  <a:srgbClr val="003E52"/>
                </a:solidFill>
                <a:effectLst/>
                <a:uLnTx/>
                <a:uFillTx/>
                <a:latin typeface="Arial Black" panose="020B0A04020102020204" pitchFamily="34" charset="0"/>
                <a:ea typeface="+mn-ea"/>
                <a:cs typeface="+mn-cs"/>
              </a:rPr>
              <a:t>100m</a:t>
            </a:r>
          </a:p>
        </p:txBody>
      </p:sp>
      <p:cxnSp>
        <p:nvCxnSpPr>
          <p:cNvPr id="44" name="Straight Connector 43">
            <a:extLst>
              <a:ext uri="{FF2B5EF4-FFF2-40B4-BE49-F238E27FC236}">
                <a16:creationId xmlns:a16="http://schemas.microsoft.com/office/drawing/2014/main" id="{15FEFD23-314E-1D6D-00BE-DB8033B379EB}"/>
              </a:ext>
            </a:extLst>
          </p:cNvPr>
          <p:cNvCxnSpPr>
            <a:cxnSpLocks/>
            <a:stCxn id="5" idx="0"/>
          </p:cNvCxnSpPr>
          <p:nvPr/>
        </p:nvCxnSpPr>
        <p:spPr>
          <a:xfrm>
            <a:off x="4303055" y="2624882"/>
            <a:ext cx="145185" cy="0"/>
          </a:xfrm>
          <a:prstGeom prst="line">
            <a:avLst/>
          </a:prstGeom>
          <a:ln w="19050">
            <a:solidFill>
              <a:srgbClr val="003E52"/>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BF1249-DD28-4056-71FA-4F72F1993DF3}"/>
              </a:ext>
            </a:extLst>
          </p:cNvPr>
          <p:cNvCxnSpPr>
            <a:cxnSpLocks/>
            <a:stCxn id="5" idx="2"/>
          </p:cNvCxnSpPr>
          <p:nvPr/>
        </p:nvCxnSpPr>
        <p:spPr>
          <a:xfrm>
            <a:off x="4303055" y="5483500"/>
            <a:ext cx="791263" cy="0"/>
          </a:xfrm>
          <a:prstGeom prst="line">
            <a:avLst/>
          </a:prstGeom>
          <a:ln w="19050">
            <a:solidFill>
              <a:srgbClr val="003E5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5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F1FA-8971-CD01-AD30-3A89679DF4B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9B34FC6-4407-258D-BE3D-968DA4701667}"/>
              </a:ext>
            </a:extLst>
          </p:cNvPr>
          <p:cNvSpPr>
            <a:spLocks noGrp="1"/>
          </p:cNvSpPr>
          <p:nvPr>
            <p:ph type="title"/>
          </p:nvPr>
        </p:nvSpPr>
        <p:spPr>
          <a:xfrm>
            <a:off x="392532" y="306365"/>
            <a:ext cx="9911009" cy="446276"/>
          </a:xfrm>
        </p:spPr>
        <p:txBody>
          <a:bodyPr/>
          <a:lstStyle/>
          <a:p>
            <a:r>
              <a:rPr lang="en-GB"/>
              <a:t>P17 LONG SECTION </a:t>
            </a:r>
            <a:r>
              <a:rPr lang="en-GB" b="0">
                <a:solidFill>
                  <a:srgbClr val="BC5728"/>
                </a:solidFill>
                <a:latin typeface="Arial" panose="020B0604020202020204" pitchFamily="34" charset="0"/>
                <a:cs typeface="Arial" panose="020B0604020202020204" pitchFamily="34" charset="0"/>
              </a:rPr>
              <a:t>Looking West</a:t>
            </a:r>
            <a:endParaRPr lang="en-ES" b="0">
              <a:solidFill>
                <a:srgbClr val="BC5728"/>
              </a:solidFill>
              <a:latin typeface="Arial" panose="020B0604020202020204" pitchFamily="34" charset="0"/>
              <a:cs typeface="Arial" panose="020B0604020202020204" pitchFamily="34" charset="0"/>
            </a:endParaRPr>
          </a:p>
        </p:txBody>
      </p:sp>
      <p:pic>
        <p:nvPicPr>
          <p:cNvPr id="3" name="Picture 2" descr="A map of the area&#10;&#10;AI-generated content may be incorrect.">
            <a:extLst>
              <a:ext uri="{FF2B5EF4-FFF2-40B4-BE49-F238E27FC236}">
                <a16:creationId xmlns:a16="http://schemas.microsoft.com/office/drawing/2014/main" id="{7959EF72-690F-D283-FE69-564D9693EE0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76000" y="1325778"/>
            <a:ext cx="10440000" cy="5225857"/>
          </a:xfrm>
          <a:prstGeom prst="rect">
            <a:avLst/>
          </a:prstGeom>
        </p:spPr>
      </p:pic>
    </p:spTree>
    <p:extLst>
      <p:ext uri="{BB962C8B-B14F-4D97-AF65-F5344CB8AC3E}">
        <p14:creationId xmlns:p14="http://schemas.microsoft.com/office/powerpoint/2010/main" val="69854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8426D-8952-B342-C0B6-2087FC8D11A3}"/>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BADB003-0ED1-BD13-5809-CFBC67E9150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89991" y="1443261"/>
            <a:ext cx="5484719" cy="4846740"/>
          </a:xfrm>
          <a:prstGeom prst="rect">
            <a:avLst/>
          </a:prstGeom>
        </p:spPr>
      </p:pic>
      <p:pic>
        <p:nvPicPr>
          <p:cNvPr id="3" name="Picture 2">
            <a:extLst>
              <a:ext uri="{FF2B5EF4-FFF2-40B4-BE49-F238E27FC236}">
                <a16:creationId xmlns:a16="http://schemas.microsoft.com/office/drawing/2014/main" id="{A00EE1C4-2FD7-80B8-EEEC-38A41F3627C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3240" y="1512103"/>
            <a:ext cx="5484719" cy="4846740"/>
          </a:xfrm>
          <a:prstGeom prst="rect">
            <a:avLst/>
          </a:prstGeom>
        </p:spPr>
      </p:pic>
      <p:sp>
        <p:nvSpPr>
          <p:cNvPr id="19" name="TextBox 18">
            <a:extLst>
              <a:ext uri="{FF2B5EF4-FFF2-40B4-BE49-F238E27FC236}">
                <a16:creationId xmlns:a16="http://schemas.microsoft.com/office/drawing/2014/main" id="{84B6E432-C594-CBE5-7D4E-1C1B9E5B2ED2}"/>
              </a:ext>
            </a:extLst>
          </p:cNvPr>
          <p:cNvSpPr txBox="1"/>
          <p:nvPr/>
        </p:nvSpPr>
        <p:spPr>
          <a:xfrm>
            <a:off x="405966" y="1137942"/>
            <a:ext cx="4801295" cy="307777"/>
          </a:xfrm>
          <a:prstGeom prst="rect">
            <a:avLst/>
          </a:prstGeom>
          <a:noFill/>
        </p:spPr>
        <p:txBody>
          <a:bodyPr wrap="square">
            <a:spAutoFit/>
          </a:bodyPr>
          <a:lstStyle/>
          <a:p>
            <a:r>
              <a:rPr lang="en-CA" sz="1400" b="1">
                <a:solidFill>
                  <a:srgbClr val="BC5728"/>
                </a:solidFill>
                <a:latin typeface="Arial Black" panose="020B0604020202020204" pitchFamily="34" charset="0"/>
                <a:cs typeface="Arial Black" panose="020B0604020202020204" pitchFamily="34" charset="0"/>
              </a:rPr>
              <a:t>Mid-point 2025 Production Guidance</a:t>
            </a:r>
          </a:p>
        </p:txBody>
      </p:sp>
      <p:sp>
        <p:nvSpPr>
          <p:cNvPr id="21" name="TextBox 20">
            <a:extLst>
              <a:ext uri="{FF2B5EF4-FFF2-40B4-BE49-F238E27FC236}">
                <a16:creationId xmlns:a16="http://schemas.microsoft.com/office/drawing/2014/main" id="{A3BA8D08-826A-F33A-B061-05246E8D91C4}"/>
              </a:ext>
            </a:extLst>
          </p:cNvPr>
          <p:cNvSpPr txBox="1"/>
          <p:nvPr/>
        </p:nvSpPr>
        <p:spPr>
          <a:xfrm>
            <a:off x="6366233" y="1137942"/>
            <a:ext cx="4801295" cy="307777"/>
          </a:xfrm>
          <a:prstGeom prst="rect">
            <a:avLst/>
          </a:prstGeom>
          <a:noFill/>
        </p:spPr>
        <p:txBody>
          <a:bodyPr wrap="square">
            <a:spAutoFit/>
          </a:bodyPr>
          <a:lstStyle/>
          <a:p>
            <a:r>
              <a:rPr lang="en-US" sz="1400" b="1">
                <a:solidFill>
                  <a:srgbClr val="BC5728"/>
                </a:solidFill>
                <a:latin typeface="Arial Black" panose="020B0604020202020204" pitchFamily="34" charset="0"/>
                <a:cs typeface="Arial Black" panose="020B0604020202020204" pitchFamily="34" charset="0"/>
              </a:rPr>
              <a:t>Market Capitalization</a:t>
            </a:r>
            <a:endParaRPr lang="en-CA" sz="1400" b="1">
              <a:solidFill>
                <a:srgbClr val="BC5728"/>
              </a:solidFill>
              <a:latin typeface="Arial Black" panose="020B0604020202020204" pitchFamily="34" charset="0"/>
              <a:cs typeface="Arial Black" panose="020B0604020202020204" pitchFamily="34" charset="0"/>
            </a:endParaRPr>
          </a:p>
        </p:txBody>
      </p:sp>
      <p:sp>
        <p:nvSpPr>
          <p:cNvPr id="44" name="Footer Placeholder 3">
            <a:extLst>
              <a:ext uri="{FF2B5EF4-FFF2-40B4-BE49-F238E27FC236}">
                <a16:creationId xmlns:a16="http://schemas.microsoft.com/office/drawing/2014/main" id="{7C089655-2C00-0E17-B557-C9E9670D25CA}"/>
              </a:ext>
            </a:extLst>
          </p:cNvPr>
          <p:cNvSpPr>
            <a:spLocks noGrp="1"/>
          </p:cNvSpPr>
          <p:nvPr>
            <p:ph type="ftr" sz="quarter" idx="3"/>
          </p:nvPr>
        </p:nvSpPr>
        <p:spPr>
          <a:xfrm>
            <a:off x="392531" y="6521646"/>
            <a:ext cx="8461069" cy="215444"/>
          </a:xfrm>
        </p:spPr>
        <p:txBody>
          <a:bodyPr/>
          <a:lstStyle/>
          <a:p>
            <a:r>
              <a:rPr lang="en-US" sz="800">
                <a:solidFill>
                  <a:schemeClr val="accent1"/>
                </a:solidFill>
              </a:rPr>
              <a:t>Source: S&amp;P Capital IQ Pro &amp; Public Disclosure as at close on August 31, 2025</a:t>
            </a:r>
          </a:p>
        </p:txBody>
      </p:sp>
      <p:sp>
        <p:nvSpPr>
          <p:cNvPr id="2" name="Title 8">
            <a:extLst>
              <a:ext uri="{FF2B5EF4-FFF2-40B4-BE49-F238E27FC236}">
                <a16:creationId xmlns:a16="http://schemas.microsoft.com/office/drawing/2014/main" id="{3ED57E80-6B93-0F53-806A-F468F3AE9412}"/>
              </a:ext>
            </a:extLst>
          </p:cNvPr>
          <p:cNvSpPr txBox="1">
            <a:spLocks/>
          </p:cNvSpPr>
          <p:nvPr/>
        </p:nvSpPr>
        <p:spPr>
          <a:xfrm>
            <a:off x="392400" y="306000"/>
            <a:ext cx="9911009" cy="446276"/>
          </a:xfrm>
          <a:prstGeom prst="rect">
            <a:avLst/>
          </a:prstGeom>
        </p:spPr>
        <p:txBody>
          <a:bodyPr/>
          <a:lst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a:lstStyle>
          <a:p>
            <a:r>
              <a:rPr lang="en-US"/>
              <a:t>OREZONE </a:t>
            </a:r>
            <a:r>
              <a:rPr lang="en-US" b="0">
                <a:solidFill>
                  <a:srgbClr val="AB4E22"/>
                </a:solidFill>
                <a:latin typeface="Arial" panose="020B0604020202020204" pitchFamily="34" charset="0"/>
                <a:cs typeface="Arial" panose="020B0604020202020204" pitchFamily="34" charset="0"/>
              </a:rPr>
              <a:t>Significantly Undervalued</a:t>
            </a:r>
          </a:p>
        </p:txBody>
      </p:sp>
      <p:sp>
        <p:nvSpPr>
          <p:cNvPr id="6" name="TextBox 5">
            <a:extLst>
              <a:ext uri="{FF2B5EF4-FFF2-40B4-BE49-F238E27FC236}">
                <a16:creationId xmlns:a16="http://schemas.microsoft.com/office/drawing/2014/main" id="{799E124E-99CA-2E51-888D-FAB159D8BBEC}"/>
              </a:ext>
            </a:extLst>
          </p:cNvPr>
          <p:cNvSpPr txBox="1"/>
          <p:nvPr/>
        </p:nvSpPr>
        <p:spPr>
          <a:xfrm>
            <a:off x="1980337" y="2455683"/>
            <a:ext cx="736496" cy="324000"/>
          </a:xfrm>
          <a:prstGeom prst="rect">
            <a:avLst/>
          </a:prstGeom>
          <a:noFill/>
        </p:spPr>
        <p:txBody>
          <a:bodyPr wrap="none" rtlCol="0" anchor="t">
            <a:noAutofit/>
          </a:bodyPr>
          <a:lstStyle/>
          <a:p>
            <a:pPr algn="ctr">
              <a:buSzPct val="100000"/>
            </a:pPr>
            <a:r>
              <a:rPr lang="en-US" sz="800" b="1">
                <a:solidFill>
                  <a:schemeClr val="accent1"/>
                </a:solidFill>
                <a:latin typeface="Arial Black" panose="020B0A04020102020204" pitchFamily="34" charset="0"/>
              </a:rPr>
              <a:t>Stage 2</a:t>
            </a:r>
            <a:r>
              <a:rPr lang="en-CA" sz="800" b="1">
                <a:solidFill>
                  <a:schemeClr val="accent1"/>
                </a:solidFill>
                <a:latin typeface="Arial Black" panose="020B0A04020102020204" pitchFamily="34" charset="0"/>
              </a:rPr>
              <a:t> </a:t>
            </a:r>
          </a:p>
          <a:p>
            <a:pPr algn="ctr">
              <a:buSzPct val="100000"/>
            </a:pPr>
            <a:r>
              <a:rPr lang="en-CA" sz="800" b="1">
                <a:solidFill>
                  <a:schemeClr val="accent1"/>
                </a:solidFill>
                <a:latin typeface="Arial Black" panose="020B0A04020102020204" pitchFamily="34" charset="0"/>
              </a:rPr>
              <a:t>HR</a:t>
            </a:r>
            <a:endParaRPr lang="en-US" sz="800" b="1">
              <a:solidFill>
                <a:schemeClr val="accent1"/>
              </a:solidFill>
              <a:latin typeface="Arial Black" panose="020B0A04020102020204" pitchFamily="34" charset="0"/>
            </a:endParaRPr>
          </a:p>
        </p:txBody>
      </p:sp>
      <p:sp>
        <p:nvSpPr>
          <p:cNvPr id="17" name="TextBox 16">
            <a:extLst>
              <a:ext uri="{FF2B5EF4-FFF2-40B4-BE49-F238E27FC236}">
                <a16:creationId xmlns:a16="http://schemas.microsoft.com/office/drawing/2014/main" id="{18258623-9F9B-F42B-889B-67ED80BB8F63}"/>
              </a:ext>
            </a:extLst>
          </p:cNvPr>
          <p:cNvSpPr txBox="1"/>
          <p:nvPr/>
        </p:nvSpPr>
        <p:spPr>
          <a:xfrm>
            <a:off x="3228650" y="3114730"/>
            <a:ext cx="387820" cy="324000"/>
          </a:xfrm>
          <a:prstGeom prst="rect">
            <a:avLst/>
          </a:prstGeom>
          <a:noFill/>
        </p:spPr>
        <p:txBody>
          <a:bodyPr wrap="none" rtlCol="0" anchor="t">
            <a:noAutofit/>
          </a:bodyPr>
          <a:lstStyle/>
          <a:p>
            <a:pPr algn="ctr">
              <a:buSzPct val="100000"/>
            </a:pPr>
            <a:r>
              <a:rPr lang="en-US" sz="800" b="1">
                <a:solidFill>
                  <a:schemeClr val="accent1"/>
                </a:solidFill>
                <a:latin typeface="Arial Black" panose="020B0A04020102020204" pitchFamily="34" charset="0"/>
              </a:rPr>
              <a:t>Stage 1</a:t>
            </a:r>
            <a:endParaRPr lang="en-CA" sz="800" b="1">
              <a:solidFill>
                <a:schemeClr val="accent1"/>
              </a:solidFill>
              <a:latin typeface="Arial Black" panose="020B0A04020102020204" pitchFamily="34" charset="0"/>
            </a:endParaRPr>
          </a:p>
          <a:p>
            <a:pPr algn="ctr">
              <a:buSzPct val="100000"/>
            </a:pPr>
            <a:r>
              <a:rPr lang="en-US" sz="800" b="1">
                <a:solidFill>
                  <a:schemeClr val="accent1"/>
                </a:solidFill>
                <a:latin typeface="Arial Black" panose="020B0A04020102020204" pitchFamily="34" charset="0"/>
              </a:rPr>
              <a:t>HR</a:t>
            </a:r>
          </a:p>
        </p:txBody>
      </p:sp>
      <p:sp>
        <p:nvSpPr>
          <p:cNvPr id="5" name="TextBox 4">
            <a:extLst>
              <a:ext uri="{FF2B5EF4-FFF2-40B4-BE49-F238E27FC236}">
                <a16:creationId xmlns:a16="http://schemas.microsoft.com/office/drawing/2014/main" id="{E2EB573D-44AA-1182-393E-0ED7F7BF7714}"/>
              </a:ext>
            </a:extLst>
          </p:cNvPr>
          <p:cNvSpPr txBox="1"/>
          <p:nvPr/>
        </p:nvSpPr>
        <p:spPr>
          <a:xfrm rot="18900000">
            <a:off x="1643323" y="5958842"/>
            <a:ext cx="829786" cy="110236"/>
          </a:xfrm>
          <a:prstGeom prst="rect">
            <a:avLst/>
          </a:prstGeom>
          <a:solidFill>
            <a:srgbClr val="FFFFFF"/>
          </a:solidFill>
        </p:spPr>
        <p:txBody>
          <a:bodyPr wrap="square" lIns="0" tIns="0" rIns="0" bIns="0" rtlCol="0" anchor="ctr">
            <a:noAutofit/>
          </a:bodyPr>
          <a:lstStyle/>
          <a:p>
            <a:pPr algn="l">
              <a:spcBef>
                <a:spcPts val="300"/>
              </a:spcBef>
              <a:buSzPct val="100000"/>
            </a:pPr>
            <a:r>
              <a:rPr lang="en-US" sz="700" b="1">
                <a:solidFill>
                  <a:srgbClr val="C15102"/>
                </a:solidFill>
                <a:latin typeface="Arial Black" panose="020B0A04020102020204" pitchFamily="34" charset="0"/>
              </a:rPr>
              <a:t>OREZONE – 2027</a:t>
            </a:r>
            <a:endParaRPr lang="en-CA" sz="700" b="1">
              <a:solidFill>
                <a:srgbClr val="C15102"/>
              </a:solidFill>
              <a:latin typeface="Arial Black" panose="020B0A04020102020204" pitchFamily="34" charset="0"/>
            </a:endParaRPr>
          </a:p>
        </p:txBody>
      </p:sp>
      <p:sp>
        <p:nvSpPr>
          <p:cNvPr id="7" name="TextBox 6">
            <a:extLst>
              <a:ext uri="{FF2B5EF4-FFF2-40B4-BE49-F238E27FC236}">
                <a16:creationId xmlns:a16="http://schemas.microsoft.com/office/drawing/2014/main" id="{D402E5AB-0B5F-2D35-88F3-F4C21CFDCC51}"/>
              </a:ext>
            </a:extLst>
          </p:cNvPr>
          <p:cNvSpPr txBox="1"/>
          <p:nvPr/>
        </p:nvSpPr>
        <p:spPr>
          <a:xfrm rot="18900000">
            <a:off x="2704540" y="5959434"/>
            <a:ext cx="835977" cy="110236"/>
          </a:xfrm>
          <a:prstGeom prst="rect">
            <a:avLst/>
          </a:prstGeom>
          <a:solidFill>
            <a:srgbClr val="FFFFFF"/>
          </a:solidFill>
        </p:spPr>
        <p:txBody>
          <a:bodyPr wrap="square" lIns="0" tIns="0" rIns="0" bIns="0" rtlCol="0" anchor="ctr">
            <a:noAutofit/>
          </a:bodyPr>
          <a:lstStyle/>
          <a:p>
            <a:pPr algn="l">
              <a:spcBef>
                <a:spcPts val="300"/>
              </a:spcBef>
              <a:buSzPct val="100000"/>
            </a:pPr>
            <a:r>
              <a:rPr lang="en-US" sz="700" b="1">
                <a:solidFill>
                  <a:srgbClr val="C15102"/>
                </a:solidFill>
                <a:latin typeface="Arial Black" panose="020B0A04020102020204" pitchFamily="34" charset="0"/>
              </a:rPr>
              <a:t>OREZONE – 2026</a:t>
            </a:r>
            <a:endParaRPr lang="en-CA" sz="700" b="1">
              <a:solidFill>
                <a:srgbClr val="C15102"/>
              </a:solidFill>
              <a:latin typeface="Arial Black" panose="020B0A04020102020204" pitchFamily="34" charset="0"/>
            </a:endParaRPr>
          </a:p>
        </p:txBody>
      </p:sp>
      <p:sp>
        <p:nvSpPr>
          <p:cNvPr id="8" name="TextBox 7">
            <a:extLst>
              <a:ext uri="{FF2B5EF4-FFF2-40B4-BE49-F238E27FC236}">
                <a16:creationId xmlns:a16="http://schemas.microsoft.com/office/drawing/2014/main" id="{C4F59AF2-1448-460C-CD87-F29452A5FC59}"/>
              </a:ext>
            </a:extLst>
          </p:cNvPr>
          <p:cNvSpPr txBox="1"/>
          <p:nvPr/>
        </p:nvSpPr>
        <p:spPr>
          <a:xfrm rot="18900000">
            <a:off x="3751382" y="5864052"/>
            <a:ext cx="556725" cy="110236"/>
          </a:xfrm>
          <a:prstGeom prst="rect">
            <a:avLst/>
          </a:prstGeom>
          <a:solidFill>
            <a:srgbClr val="FFFFFF"/>
          </a:solidFill>
        </p:spPr>
        <p:txBody>
          <a:bodyPr wrap="square" lIns="0" tIns="0" rIns="0" bIns="0" rtlCol="0" anchor="ctr">
            <a:noAutofit/>
          </a:bodyPr>
          <a:lstStyle/>
          <a:p>
            <a:pPr algn="r">
              <a:spcBef>
                <a:spcPts val="300"/>
              </a:spcBef>
              <a:buSzPct val="100000"/>
            </a:pPr>
            <a:r>
              <a:rPr lang="en-US" sz="700" b="1">
                <a:solidFill>
                  <a:srgbClr val="C15102"/>
                </a:solidFill>
                <a:latin typeface="Arial Black" panose="020B0A04020102020204" pitchFamily="34" charset="0"/>
              </a:rPr>
              <a:t>OREZONE </a:t>
            </a:r>
            <a:endParaRPr lang="en-CA" sz="700" b="1">
              <a:solidFill>
                <a:srgbClr val="C15102"/>
              </a:solidFill>
              <a:latin typeface="Arial Black" panose="020B0A04020102020204" pitchFamily="34" charset="0"/>
            </a:endParaRPr>
          </a:p>
        </p:txBody>
      </p:sp>
      <p:sp>
        <p:nvSpPr>
          <p:cNvPr id="9" name="TextBox 8">
            <a:extLst>
              <a:ext uri="{FF2B5EF4-FFF2-40B4-BE49-F238E27FC236}">
                <a16:creationId xmlns:a16="http://schemas.microsoft.com/office/drawing/2014/main" id="{D34C1FD2-10FD-73A8-0443-C3FB21CB021B}"/>
              </a:ext>
            </a:extLst>
          </p:cNvPr>
          <p:cNvSpPr txBox="1"/>
          <p:nvPr/>
        </p:nvSpPr>
        <p:spPr>
          <a:xfrm rot="18900000">
            <a:off x="11079527" y="5771138"/>
            <a:ext cx="530345" cy="215122"/>
          </a:xfrm>
          <a:prstGeom prst="rect">
            <a:avLst/>
          </a:prstGeom>
          <a:solidFill>
            <a:schemeClr val="bg1"/>
          </a:solidFill>
        </p:spPr>
        <p:txBody>
          <a:bodyPr wrap="square" lIns="0" tIns="0" rIns="0" bIns="0" rtlCol="0" anchor="ctr">
            <a:noAutofit/>
          </a:bodyPr>
          <a:lstStyle/>
          <a:p>
            <a:pPr algn="r">
              <a:spcBef>
                <a:spcPts val="300"/>
              </a:spcBef>
              <a:buSzPct val="100000"/>
            </a:pPr>
            <a:r>
              <a:rPr lang="en-US" sz="700" b="1">
                <a:solidFill>
                  <a:srgbClr val="C15102"/>
                </a:solidFill>
                <a:latin typeface="Arial Black" panose="020B0A04020102020204" pitchFamily="34" charset="0"/>
              </a:rPr>
              <a:t>OREZONE</a:t>
            </a:r>
            <a:endParaRPr lang="en-CA" sz="700" b="1">
              <a:solidFill>
                <a:srgbClr val="C15102"/>
              </a:solidFill>
              <a:latin typeface="Arial Black" panose="020B0A04020102020204" pitchFamily="34" charset="0"/>
            </a:endParaRPr>
          </a:p>
        </p:txBody>
      </p:sp>
      <p:grpSp>
        <p:nvGrpSpPr>
          <p:cNvPr id="36" name="Group 35">
            <a:extLst>
              <a:ext uri="{FF2B5EF4-FFF2-40B4-BE49-F238E27FC236}">
                <a16:creationId xmlns:a16="http://schemas.microsoft.com/office/drawing/2014/main" id="{BC0A2642-A374-D0B7-0760-2243854DA597}"/>
              </a:ext>
            </a:extLst>
          </p:cNvPr>
          <p:cNvGrpSpPr>
            <a:grpSpLocks noChangeAspect="1"/>
          </p:cNvGrpSpPr>
          <p:nvPr/>
        </p:nvGrpSpPr>
        <p:grpSpPr>
          <a:xfrm rot="5400000">
            <a:off x="3352585" y="3366596"/>
            <a:ext cx="139951" cy="216000"/>
            <a:chOff x="7134807" y="2619117"/>
            <a:chExt cx="1038860" cy="1603375"/>
          </a:xfrm>
        </p:grpSpPr>
        <p:sp>
          <p:nvSpPr>
            <p:cNvPr id="37" name="bg object 19">
              <a:extLst>
                <a:ext uri="{FF2B5EF4-FFF2-40B4-BE49-F238E27FC236}">
                  <a16:creationId xmlns:a16="http://schemas.microsoft.com/office/drawing/2014/main" id="{12F86BB4-9F34-06D5-BA72-1805248FB22B}"/>
                </a:ext>
              </a:extLst>
            </p:cNvPr>
            <p:cNvSpPr/>
            <p:nvPr/>
          </p:nvSpPr>
          <p:spPr>
            <a:xfrm>
              <a:off x="7134807" y="2619117"/>
              <a:ext cx="1038860" cy="1603375"/>
            </a:xfrm>
            <a:custGeom>
              <a:avLst/>
              <a:gdLst/>
              <a:ahLst/>
              <a:cxnLst/>
              <a:rect l="l" t="t" r="r" b="b"/>
              <a:pathLst>
                <a:path w="1038859" h="1603375">
                  <a:moveTo>
                    <a:pt x="449241" y="0"/>
                  </a:move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96356" y="1582727"/>
                  </a:lnTo>
                  <a:lnTo>
                    <a:pt x="1029136" y="834275"/>
                  </a:lnTo>
                  <a:lnTo>
                    <a:pt x="1038775" y="801401"/>
                  </a:lnTo>
                  <a:lnTo>
                    <a:pt x="1036366" y="783908"/>
                  </a:lnTo>
                  <a:lnTo>
                    <a:pt x="508220" y="32867"/>
                  </a:lnTo>
                  <a:lnTo>
                    <a:pt x="464970" y="2583"/>
                  </a:lnTo>
                  <a:lnTo>
                    <a:pt x="449241" y="0"/>
                  </a:lnTo>
                  <a:close/>
                </a:path>
              </a:pathLst>
            </a:custGeom>
            <a:solidFill>
              <a:srgbClr val="003D50"/>
            </a:solidFill>
          </p:spPr>
          <p:txBody>
            <a:bodyPr wrap="square" lIns="0" tIns="0" rIns="0" bIns="0" rtlCol="0"/>
            <a:lstStyle/>
            <a:p>
              <a:endParaRPr/>
            </a:p>
          </p:txBody>
        </p:sp>
        <p:sp>
          <p:nvSpPr>
            <p:cNvPr id="38" name="bg object 20">
              <a:extLst>
                <a:ext uri="{FF2B5EF4-FFF2-40B4-BE49-F238E27FC236}">
                  <a16:creationId xmlns:a16="http://schemas.microsoft.com/office/drawing/2014/main" id="{D4555C89-1F22-7114-22BD-E465E96DD1EE}"/>
                </a:ext>
              </a:extLst>
            </p:cNvPr>
            <p:cNvSpPr/>
            <p:nvPr/>
          </p:nvSpPr>
          <p:spPr>
            <a:xfrm>
              <a:off x="7134807" y="2619117"/>
              <a:ext cx="1038860" cy="1603375"/>
            </a:xfrm>
            <a:custGeom>
              <a:avLst/>
              <a:gdLst/>
              <a:ahLst/>
              <a:cxnLst/>
              <a:rect l="l" t="t" r="r" b="b"/>
              <a:pathLst>
                <a:path w="1038859" h="1603375">
                  <a:moveTo>
                    <a:pt x="1029136" y="834275"/>
                  </a:moveTo>
                  <a:lnTo>
                    <a:pt x="1036366" y="818894"/>
                  </a:lnTo>
                  <a:lnTo>
                    <a:pt x="1038775" y="801401"/>
                  </a:lnTo>
                  <a:lnTo>
                    <a:pt x="1036366" y="783908"/>
                  </a:lnTo>
                  <a:lnTo>
                    <a:pt x="508220" y="32867"/>
                  </a:lnTo>
                  <a:lnTo>
                    <a:pt x="464970" y="2583"/>
                  </a:lnTo>
                  <a:lnTo>
                    <a:pt x="449241" y="0"/>
                  </a:ln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64970" y="1600220"/>
                  </a:lnTo>
                  <a:lnTo>
                    <a:pt x="481307" y="1593175"/>
                  </a:lnTo>
                  <a:lnTo>
                    <a:pt x="496356" y="1582727"/>
                  </a:lnTo>
                  <a:lnTo>
                    <a:pt x="508220" y="1569935"/>
                  </a:lnTo>
                  <a:lnTo>
                    <a:pt x="1029136" y="834275"/>
                  </a:lnTo>
                  <a:close/>
                </a:path>
              </a:pathLst>
            </a:custGeom>
            <a:ln w="5727">
              <a:solidFill>
                <a:srgbClr val="FFFFFF"/>
              </a:solidFill>
            </a:ln>
          </p:spPr>
          <p:txBody>
            <a:bodyPr wrap="square" lIns="0" tIns="0" rIns="0" bIns="0" rtlCol="0"/>
            <a:lstStyle/>
            <a:p>
              <a:endParaRPr/>
            </a:p>
          </p:txBody>
        </p:sp>
        <p:sp>
          <p:nvSpPr>
            <p:cNvPr id="39" name="bg object 21">
              <a:extLst>
                <a:ext uri="{FF2B5EF4-FFF2-40B4-BE49-F238E27FC236}">
                  <a16:creationId xmlns:a16="http://schemas.microsoft.com/office/drawing/2014/main" id="{53FD59E9-DDA0-BC3A-10A0-120B9F130FA7}"/>
                </a:ext>
              </a:extLst>
            </p:cNvPr>
            <p:cNvSpPr/>
            <p:nvPr/>
          </p:nvSpPr>
          <p:spPr>
            <a:xfrm>
              <a:off x="7198834" y="2883596"/>
              <a:ext cx="648973" cy="1074417"/>
            </a:xfrm>
            <a:custGeom>
              <a:avLst/>
              <a:gdLst/>
              <a:ahLst/>
              <a:cxnLst/>
              <a:rect l="l" t="t" r="r" b="b"/>
              <a:pathLst>
                <a:path w="648970" h="1074420">
                  <a:moveTo>
                    <a:pt x="246900" y="0"/>
                  </a:move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93980" y="1053798"/>
                  </a:lnTo>
                  <a:lnTo>
                    <a:pt x="639279" y="569810"/>
                  </a:lnTo>
                  <a:lnTo>
                    <a:pt x="648918" y="536941"/>
                  </a:lnTo>
                  <a:lnTo>
                    <a:pt x="646508" y="519445"/>
                  </a:lnTo>
                  <a:lnTo>
                    <a:pt x="305840" y="32867"/>
                  </a:lnTo>
                  <a:lnTo>
                    <a:pt x="262617" y="2583"/>
                  </a:lnTo>
                  <a:lnTo>
                    <a:pt x="246900" y="0"/>
                  </a:lnTo>
                  <a:close/>
                </a:path>
              </a:pathLst>
            </a:custGeom>
            <a:solidFill>
              <a:srgbClr val="BC5728"/>
            </a:solidFill>
          </p:spPr>
          <p:txBody>
            <a:bodyPr wrap="square" lIns="0" tIns="0" rIns="0" bIns="0" rtlCol="0"/>
            <a:lstStyle/>
            <a:p>
              <a:endParaRPr/>
            </a:p>
          </p:txBody>
        </p:sp>
        <p:sp>
          <p:nvSpPr>
            <p:cNvPr id="40" name="bg object 22">
              <a:extLst>
                <a:ext uri="{FF2B5EF4-FFF2-40B4-BE49-F238E27FC236}">
                  <a16:creationId xmlns:a16="http://schemas.microsoft.com/office/drawing/2014/main" id="{DF20CB24-BF92-888D-97CE-3BCA223910ED}"/>
                </a:ext>
              </a:extLst>
            </p:cNvPr>
            <p:cNvSpPr/>
            <p:nvPr/>
          </p:nvSpPr>
          <p:spPr>
            <a:xfrm>
              <a:off x="7198834" y="2883579"/>
              <a:ext cx="648970" cy="1074420"/>
            </a:xfrm>
            <a:custGeom>
              <a:avLst/>
              <a:gdLst/>
              <a:ahLst/>
              <a:cxnLst/>
              <a:rect l="l" t="t" r="r" b="b"/>
              <a:pathLst>
                <a:path w="648970" h="1074420">
                  <a:moveTo>
                    <a:pt x="639279" y="569810"/>
                  </a:moveTo>
                  <a:lnTo>
                    <a:pt x="646508" y="554435"/>
                  </a:lnTo>
                  <a:lnTo>
                    <a:pt x="648918" y="536941"/>
                  </a:lnTo>
                  <a:lnTo>
                    <a:pt x="646508" y="519445"/>
                  </a:lnTo>
                  <a:lnTo>
                    <a:pt x="305840" y="32867"/>
                  </a:lnTo>
                  <a:lnTo>
                    <a:pt x="262617" y="2583"/>
                  </a:lnTo>
                  <a:lnTo>
                    <a:pt x="246900" y="0"/>
                  </a:ln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62617" y="1071290"/>
                  </a:lnTo>
                  <a:lnTo>
                    <a:pt x="278942" y="1064245"/>
                  </a:lnTo>
                  <a:lnTo>
                    <a:pt x="293980" y="1053798"/>
                  </a:lnTo>
                  <a:lnTo>
                    <a:pt x="305840" y="1041006"/>
                  </a:lnTo>
                  <a:lnTo>
                    <a:pt x="639279" y="569810"/>
                  </a:lnTo>
                  <a:close/>
                </a:path>
              </a:pathLst>
            </a:custGeom>
            <a:ln w="5727">
              <a:solidFill>
                <a:srgbClr val="FFFFFF"/>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FF766B87-13EA-47D4-C077-8979889D3ACE}"/>
              </a:ext>
            </a:extLst>
          </p:cNvPr>
          <p:cNvGrpSpPr>
            <a:grpSpLocks noChangeAspect="1"/>
          </p:cNvGrpSpPr>
          <p:nvPr/>
        </p:nvGrpSpPr>
        <p:grpSpPr>
          <a:xfrm rot="5400000">
            <a:off x="2283818" y="2710691"/>
            <a:ext cx="139951" cy="216000"/>
            <a:chOff x="7134807" y="2619117"/>
            <a:chExt cx="1038860" cy="1603375"/>
          </a:xfrm>
        </p:grpSpPr>
        <p:sp>
          <p:nvSpPr>
            <p:cNvPr id="12" name="bg object 19">
              <a:extLst>
                <a:ext uri="{FF2B5EF4-FFF2-40B4-BE49-F238E27FC236}">
                  <a16:creationId xmlns:a16="http://schemas.microsoft.com/office/drawing/2014/main" id="{5FFBDCD9-1BBB-5AA2-FD29-046564FE2E57}"/>
                </a:ext>
              </a:extLst>
            </p:cNvPr>
            <p:cNvSpPr/>
            <p:nvPr/>
          </p:nvSpPr>
          <p:spPr>
            <a:xfrm>
              <a:off x="7134807" y="2619117"/>
              <a:ext cx="1038860" cy="1603375"/>
            </a:xfrm>
            <a:custGeom>
              <a:avLst/>
              <a:gdLst/>
              <a:ahLst/>
              <a:cxnLst/>
              <a:rect l="l" t="t" r="r" b="b"/>
              <a:pathLst>
                <a:path w="1038859" h="1603375">
                  <a:moveTo>
                    <a:pt x="449241" y="0"/>
                  </a:move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96356" y="1582727"/>
                  </a:lnTo>
                  <a:lnTo>
                    <a:pt x="1029136" y="834275"/>
                  </a:lnTo>
                  <a:lnTo>
                    <a:pt x="1038775" y="801401"/>
                  </a:lnTo>
                  <a:lnTo>
                    <a:pt x="1036366" y="783908"/>
                  </a:lnTo>
                  <a:lnTo>
                    <a:pt x="508220" y="32867"/>
                  </a:lnTo>
                  <a:lnTo>
                    <a:pt x="464970" y="2583"/>
                  </a:lnTo>
                  <a:lnTo>
                    <a:pt x="449241" y="0"/>
                  </a:lnTo>
                  <a:close/>
                </a:path>
              </a:pathLst>
            </a:custGeom>
            <a:solidFill>
              <a:srgbClr val="003D50"/>
            </a:solidFill>
          </p:spPr>
          <p:txBody>
            <a:bodyPr wrap="square" lIns="0" tIns="0" rIns="0" bIns="0" rtlCol="0"/>
            <a:lstStyle/>
            <a:p>
              <a:endParaRPr/>
            </a:p>
          </p:txBody>
        </p:sp>
        <p:sp>
          <p:nvSpPr>
            <p:cNvPr id="13" name="bg object 20">
              <a:extLst>
                <a:ext uri="{FF2B5EF4-FFF2-40B4-BE49-F238E27FC236}">
                  <a16:creationId xmlns:a16="http://schemas.microsoft.com/office/drawing/2014/main" id="{F5243E8E-5685-4EFA-87AD-14C33E1B9D48}"/>
                </a:ext>
              </a:extLst>
            </p:cNvPr>
            <p:cNvSpPr/>
            <p:nvPr/>
          </p:nvSpPr>
          <p:spPr>
            <a:xfrm>
              <a:off x="7134807" y="2619117"/>
              <a:ext cx="1038860" cy="1603375"/>
            </a:xfrm>
            <a:custGeom>
              <a:avLst/>
              <a:gdLst/>
              <a:ahLst/>
              <a:cxnLst/>
              <a:rect l="l" t="t" r="r" b="b"/>
              <a:pathLst>
                <a:path w="1038859" h="1603375">
                  <a:moveTo>
                    <a:pt x="1029136" y="834275"/>
                  </a:moveTo>
                  <a:lnTo>
                    <a:pt x="1036366" y="818894"/>
                  </a:lnTo>
                  <a:lnTo>
                    <a:pt x="1038775" y="801401"/>
                  </a:lnTo>
                  <a:lnTo>
                    <a:pt x="1036366" y="783908"/>
                  </a:lnTo>
                  <a:lnTo>
                    <a:pt x="508220" y="32867"/>
                  </a:lnTo>
                  <a:lnTo>
                    <a:pt x="464970" y="2583"/>
                  </a:lnTo>
                  <a:lnTo>
                    <a:pt x="449241" y="0"/>
                  </a:ln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64970" y="1600220"/>
                  </a:lnTo>
                  <a:lnTo>
                    <a:pt x="481307" y="1593175"/>
                  </a:lnTo>
                  <a:lnTo>
                    <a:pt x="496356" y="1582727"/>
                  </a:lnTo>
                  <a:lnTo>
                    <a:pt x="508220" y="1569935"/>
                  </a:lnTo>
                  <a:lnTo>
                    <a:pt x="1029136" y="834275"/>
                  </a:lnTo>
                  <a:close/>
                </a:path>
              </a:pathLst>
            </a:custGeom>
            <a:ln w="5727">
              <a:solidFill>
                <a:srgbClr val="FFFFFF"/>
              </a:solidFill>
            </a:ln>
          </p:spPr>
          <p:txBody>
            <a:bodyPr wrap="square" lIns="0" tIns="0" rIns="0" bIns="0" rtlCol="0"/>
            <a:lstStyle/>
            <a:p>
              <a:endParaRPr/>
            </a:p>
          </p:txBody>
        </p:sp>
        <p:sp>
          <p:nvSpPr>
            <p:cNvPr id="14" name="bg object 21">
              <a:extLst>
                <a:ext uri="{FF2B5EF4-FFF2-40B4-BE49-F238E27FC236}">
                  <a16:creationId xmlns:a16="http://schemas.microsoft.com/office/drawing/2014/main" id="{E412DF91-6BD2-04A9-287B-3A36A690F3D2}"/>
                </a:ext>
              </a:extLst>
            </p:cNvPr>
            <p:cNvSpPr/>
            <p:nvPr/>
          </p:nvSpPr>
          <p:spPr>
            <a:xfrm>
              <a:off x="7198834" y="2883596"/>
              <a:ext cx="648973" cy="1074417"/>
            </a:xfrm>
            <a:custGeom>
              <a:avLst/>
              <a:gdLst/>
              <a:ahLst/>
              <a:cxnLst/>
              <a:rect l="l" t="t" r="r" b="b"/>
              <a:pathLst>
                <a:path w="648970" h="1074420">
                  <a:moveTo>
                    <a:pt x="246900" y="0"/>
                  </a:move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93980" y="1053798"/>
                  </a:lnTo>
                  <a:lnTo>
                    <a:pt x="639279" y="569810"/>
                  </a:lnTo>
                  <a:lnTo>
                    <a:pt x="648918" y="536941"/>
                  </a:lnTo>
                  <a:lnTo>
                    <a:pt x="646508" y="519445"/>
                  </a:lnTo>
                  <a:lnTo>
                    <a:pt x="305840" y="32867"/>
                  </a:lnTo>
                  <a:lnTo>
                    <a:pt x="262617" y="2583"/>
                  </a:lnTo>
                  <a:lnTo>
                    <a:pt x="246900" y="0"/>
                  </a:lnTo>
                  <a:close/>
                </a:path>
              </a:pathLst>
            </a:custGeom>
            <a:solidFill>
              <a:srgbClr val="BC5728"/>
            </a:solidFill>
          </p:spPr>
          <p:txBody>
            <a:bodyPr wrap="square" lIns="0" tIns="0" rIns="0" bIns="0" rtlCol="0"/>
            <a:lstStyle/>
            <a:p>
              <a:endParaRPr/>
            </a:p>
          </p:txBody>
        </p:sp>
        <p:sp>
          <p:nvSpPr>
            <p:cNvPr id="15" name="bg object 22">
              <a:extLst>
                <a:ext uri="{FF2B5EF4-FFF2-40B4-BE49-F238E27FC236}">
                  <a16:creationId xmlns:a16="http://schemas.microsoft.com/office/drawing/2014/main" id="{C80D0D1E-2022-EF18-61C5-1AC2B1E3AAEA}"/>
                </a:ext>
              </a:extLst>
            </p:cNvPr>
            <p:cNvSpPr/>
            <p:nvPr/>
          </p:nvSpPr>
          <p:spPr>
            <a:xfrm>
              <a:off x="7198834" y="2883579"/>
              <a:ext cx="648970" cy="1074420"/>
            </a:xfrm>
            <a:custGeom>
              <a:avLst/>
              <a:gdLst/>
              <a:ahLst/>
              <a:cxnLst/>
              <a:rect l="l" t="t" r="r" b="b"/>
              <a:pathLst>
                <a:path w="648970" h="1074420">
                  <a:moveTo>
                    <a:pt x="639279" y="569810"/>
                  </a:moveTo>
                  <a:lnTo>
                    <a:pt x="646508" y="554435"/>
                  </a:lnTo>
                  <a:lnTo>
                    <a:pt x="648918" y="536941"/>
                  </a:lnTo>
                  <a:lnTo>
                    <a:pt x="646508" y="519445"/>
                  </a:lnTo>
                  <a:lnTo>
                    <a:pt x="305840" y="32867"/>
                  </a:lnTo>
                  <a:lnTo>
                    <a:pt x="262617" y="2583"/>
                  </a:lnTo>
                  <a:lnTo>
                    <a:pt x="246900" y="0"/>
                  </a:ln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62617" y="1071290"/>
                  </a:lnTo>
                  <a:lnTo>
                    <a:pt x="278942" y="1064245"/>
                  </a:lnTo>
                  <a:lnTo>
                    <a:pt x="293980" y="1053798"/>
                  </a:lnTo>
                  <a:lnTo>
                    <a:pt x="305840" y="1041006"/>
                  </a:lnTo>
                  <a:lnTo>
                    <a:pt x="639279" y="569810"/>
                  </a:lnTo>
                  <a:close/>
                </a:path>
              </a:pathLst>
            </a:custGeom>
            <a:ln w="5727">
              <a:solidFill>
                <a:srgbClr val="FFFFFF"/>
              </a:solidFill>
            </a:ln>
          </p:spPr>
          <p:txBody>
            <a:bodyPr wrap="square" lIns="0" tIns="0" rIns="0" bIns="0" rtlCol="0"/>
            <a:lstStyle/>
            <a:p>
              <a:endParaRPr/>
            </a:p>
          </p:txBody>
        </p:sp>
      </p:grpSp>
      <p:grpSp>
        <p:nvGrpSpPr>
          <p:cNvPr id="20" name="Group 19">
            <a:extLst>
              <a:ext uri="{FF2B5EF4-FFF2-40B4-BE49-F238E27FC236}">
                <a16:creationId xmlns:a16="http://schemas.microsoft.com/office/drawing/2014/main" id="{E7354F86-2A44-02A7-2E30-68618C5C334E}"/>
              </a:ext>
            </a:extLst>
          </p:cNvPr>
          <p:cNvGrpSpPr>
            <a:grpSpLocks noChangeAspect="1"/>
          </p:cNvGrpSpPr>
          <p:nvPr/>
        </p:nvGrpSpPr>
        <p:grpSpPr>
          <a:xfrm rot="5400000">
            <a:off x="4151754" y="4004946"/>
            <a:ext cx="139951" cy="216000"/>
            <a:chOff x="7134807" y="2619117"/>
            <a:chExt cx="1038860" cy="1603375"/>
          </a:xfrm>
        </p:grpSpPr>
        <p:sp>
          <p:nvSpPr>
            <p:cNvPr id="22" name="bg object 19">
              <a:extLst>
                <a:ext uri="{FF2B5EF4-FFF2-40B4-BE49-F238E27FC236}">
                  <a16:creationId xmlns:a16="http://schemas.microsoft.com/office/drawing/2014/main" id="{0D16696C-B618-36B7-E7F8-62BBA1BD56EB}"/>
                </a:ext>
              </a:extLst>
            </p:cNvPr>
            <p:cNvSpPr/>
            <p:nvPr/>
          </p:nvSpPr>
          <p:spPr>
            <a:xfrm>
              <a:off x="7134807" y="2619117"/>
              <a:ext cx="1038860" cy="1603375"/>
            </a:xfrm>
            <a:custGeom>
              <a:avLst/>
              <a:gdLst/>
              <a:ahLst/>
              <a:cxnLst/>
              <a:rect l="l" t="t" r="r" b="b"/>
              <a:pathLst>
                <a:path w="1038859" h="1603375">
                  <a:moveTo>
                    <a:pt x="449241" y="0"/>
                  </a:move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96356" y="1582727"/>
                  </a:lnTo>
                  <a:lnTo>
                    <a:pt x="1029136" y="834275"/>
                  </a:lnTo>
                  <a:lnTo>
                    <a:pt x="1038775" y="801401"/>
                  </a:lnTo>
                  <a:lnTo>
                    <a:pt x="1036366" y="783908"/>
                  </a:lnTo>
                  <a:lnTo>
                    <a:pt x="508220" y="32867"/>
                  </a:lnTo>
                  <a:lnTo>
                    <a:pt x="464970" y="2583"/>
                  </a:lnTo>
                  <a:lnTo>
                    <a:pt x="449241" y="0"/>
                  </a:lnTo>
                  <a:close/>
                </a:path>
              </a:pathLst>
            </a:custGeom>
            <a:solidFill>
              <a:srgbClr val="003D50"/>
            </a:solidFill>
          </p:spPr>
          <p:txBody>
            <a:bodyPr wrap="square" lIns="0" tIns="0" rIns="0" bIns="0" rtlCol="0"/>
            <a:lstStyle/>
            <a:p>
              <a:endParaRPr/>
            </a:p>
          </p:txBody>
        </p:sp>
        <p:sp>
          <p:nvSpPr>
            <p:cNvPr id="23" name="bg object 20">
              <a:extLst>
                <a:ext uri="{FF2B5EF4-FFF2-40B4-BE49-F238E27FC236}">
                  <a16:creationId xmlns:a16="http://schemas.microsoft.com/office/drawing/2014/main" id="{D14843D7-DDBF-0FD7-F935-5574CB2694B7}"/>
                </a:ext>
              </a:extLst>
            </p:cNvPr>
            <p:cNvSpPr/>
            <p:nvPr/>
          </p:nvSpPr>
          <p:spPr>
            <a:xfrm>
              <a:off x="7134807" y="2619117"/>
              <a:ext cx="1038860" cy="1603375"/>
            </a:xfrm>
            <a:custGeom>
              <a:avLst/>
              <a:gdLst/>
              <a:ahLst/>
              <a:cxnLst/>
              <a:rect l="l" t="t" r="r" b="b"/>
              <a:pathLst>
                <a:path w="1038859" h="1603375">
                  <a:moveTo>
                    <a:pt x="1029136" y="834275"/>
                  </a:moveTo>
                  <a:lnTo>
                    <a:pt x="1036366" y="818894"/>
                  </a:lnTo>
                  <a:lnTo>
                    <a:pt x="1038775" y="801401"/>
                  </a:lnTo>
                  <a:lnTo>
                    <a:pt x="1036366" y="783908"/>
                  </a:lnTo>
                  <a:lnTo>
                    <a:pt x="508220" y="32867"/>
                  </a:lnTo>
                  <a:lnTo>
                    <a:pt x="464970" y="2583"/>
                  </a:lnTo>
                  <a:lnTo>
                    <a:pt x="449241" y="0"/>
                  </a:ln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64970" y="1600220"/>
                  </a:lnTo>
                  <a:lnTo>
                    <a:pt x="481307" y="1593175"/>
                  </a:lnTo>
                  <a:lnTo>
                    <a:pt x="496356" y="1582727"/>
                  </a:lnTo>
                  <a:lnTo>
                    <a:pt x="508220" y="1569935"/>
                  </a:lnTo>
                  <a:lnTo>
                    <a:pt x="1029136" y="834275"/>
                  </a:lnTo>
                  <a:close/>
                </a:path>
              </a:pathLst>
            </a:custGeom>
            <a:ln w="5727">
              <a:solidFill>
                <a:srgbClr val="FFFFFF"/>
              </a:solidFill>
            </a:ln>
          </p:spPr>
          <p:txBody>
            <a:bodyPr wrap="square" lIns="0" tIns="0" rIns="0" bIns="0" rtlCol="0"/>
            <a:lstStyle/>
            <a:p>
              <a:endParaRPr/>
            </a:p>
          </p:txBody>
        </p:sp>
        <p:sp>
          <p:nvSpPr>
            <p:cNvPr id="24" name="bg object 21">
              <a:extLst>
                <a:ext uri="{FF2B5EF4-FFF2-40B4-BE49-F238E27FC236}">
                  <a16:creationId xmlns:a16="http://schemas.microsoft.com/office/drawing/2014/main" id="{DFB7147B-ECB7-764F-2252-988F7A7725B7}"/>
                </a:ext>
              </a:extLst>
            </p:cNvPr>
            <p:cNvSpPr/>
            <p:nvPr/>
          </p:nvSpPr>
          <p:spPr>
            <a:xfrm>
              <a:off x="7198834" y="2883596"/>
              <a:ext cx="648973" cy="1074417"/>
            </a:xfrm>
            <a:custGeom>
              <a:avLst/>
              <a:gdLst/>
              <a:ahLst/>
              <a:cxnLst/>
              <a:rect l="l" t="t" r="r" b="b"/>
              <a:pathLst>
                <a:path w="648970" h="1074420">
                  <a:moveTo>
                    <a:pt x="246900" y="0"/>
                  </a:move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93980" y="1053798"/>
                  </a:lnTo>
                  <a:lnTo>
                    <a:pt x="639279" y="569810"/>
                  </a:lnTo>
                  <a:lnTo>
                    <a:pt x="648918" y="536941"/>
                  </a:lnTo>
                  <a:lnTo>
                    <a:pt x="646508" y="519445"/>
                  </a:lnTo>
                  <a:lnTo>
                    <a:pt x="305840" y="32867"/>
                  </a:lnTo>
                  <a:lnTo>
                    <a:pt x="262617" y="2583"/>
                  </a:lnTo>
                  <a:lnTo>
                    <a:pt x="246900" y="0"/>
                  </a:lnTo>
                  <a:close/>
                </a:path>
              </a:pathLst>
            </a:custGeom>
            <a:solidFill>
              <a:srgbClr val="BC5728"/>
            </a:solidFill>
          </p:spPr>
          <p:txBody>
            <a:bodyPr wrap="square" lIns="0" tIns="0" rIns="0" bIns="0" rtlCol="0"/>
            <a:lstStyle/>
            <a:p>
              <a:endParaRPr/>
            </a:p>
          </p:txBody>
        </p:sp>
        <p:sp>
          <p:nvSpPr>
            <p:cNvPr id="25" name="bg object 22">
              <a:extLst>
                <a:ext uri="{FF2B5EF4-FFF2-40B4-BE49-F238E27FC236}">
                  <a16:creationId xmlns:a16="http://schemas.microsoft.com/office/drawing/2014/main" id="{586A9CEE-4B42-2F78-D915-1C891D7FD053}"/>
                </a:ext>
              </a:extLst>
            </p:cNvPr>
            <p:cNvSpPr/>
            <p:nvPr/>
          </p:nvSpPr>
          <p:spPr>
            <a:xfrm>
              <a:off x="7198834" y="2883579"/>
              <a:ext cx="648970" cy="1074420"/>
            </a:xfrm>
            <a:custGeom>
              <a:avLst/>
              <a:gdLst/>
              <a:ahLst/>
              <a:cxnLst/>
              <a:rect l="l" t="t" r="r" b="b"/>
              <a:pathLst>
                <a:path w="648970" h="1074420">
                  <a:moveTo>
                    <a:pt x="639279" y="569810"/>
                  </a:moveTo>
                  <a:lnTo>
                    <a:pt x="646508" y="554435"/>
                  </a:lnTo>
                  <a:lnTo>
                    <a:pt x="648918" y="536941"/>
                  </a:lnTo>
                  <a:lnTo>
                    <a:pt x="646508" y="519445"/>
                  </a:lnTo>
                  <a:lnTo>
                    <a:pt x="305840" y="32867"/>
                  </a:lnTo>
                  <a:lnTo>
                    <a:pt x="262617" y="2583"/>
                  </a:lnTo>
                  <a:lnTo>
                    <a:pt x="246900" y="0"/>
                  </a:ln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62617" y="1071290"/>
                  </a:lnTo>
                  <a:lnTo>
                    <a:pt x="278942" y="1064245"/>
                  </a:lnTo>
                  <a:lnTo>
                    <a:pt x="293980" y="1053798"/>
                  </a:lnTo>
                  <a:lnTo>
                    <a:pt x="305840" y="1041006"/>
                  </a:lnTo>
                  <a:lnTo>
                    <a:pt x="639279" y="569810"/>
                  </a:lnTo>
                  <a:close/>
                </a:path>
              </a:pathLst>
            </a:custGeom>
            <a:ln w="5727">
              <a:solidFill>
                <a:srgbClr val="FFFFFF"/>
              </a:solidFill>
            </a:ln>
          </p:spPr>
          <p:txBody>
            <a:bodyPr wrap="square" lIns="0" tIns="0" rIns="0" bIns="0" rtlCol="0"/>
            <a:lstStyle/>
            <a:p>
              <a:endParaRPr/>
            </a:p>
          </p:txBody>
        </p:sp>
      </p:grpSp>
      <p:grpSp>
        <p:nvGrpSpPr>
          <p:cNvPr id="26" name="Group 25">
            <a:extLst>
              <a:ext uri="{FF2B5EF4-FFF2-40B4-BE49-F238E27FC236}">
                <a16:creationId xmlns:a16="http://schemas.microsoft.com/office/drawing/2014/main" id="{73662351-B44D-3D64-F45E-A43DE30D942D}"/>
              </a:ext>
            </a:extLst>
          </p:cNvPr>
          <p:cNvGrpSpPr>
            <a:grpSpLocks noChangeAspect="1"/>
          </p:cNvGrpSpPr>
          <p:nvPr/>
        </p:nvGrpSpPr>
        <p:grpSpPr>
          <a:xfrm rot="5400000">
            <a:off x="11401773" y="4845748"/>
            <a:ext cx="139951" cy="216000"/>
            <a:chOff x="7134807" y="2619117"/>
            <a:chExt cx="1038860" cy="1603375"/>
          </a:xfrm>
        </p:grpSpPr>
        <p:sp>
          <p:nvSpPr>
            <p:cNvPr id="27" name="bg object 19">
              <a:extLst>
                <a:ext uri="{FF2B5EF4-FFF2-40B4-BE49-F238E27FC236}">
                  <a16:creationId xmlns:a16="http://schemas.microsoft.com/office/drawing/2014/main" id="{4D589372-97CD-6007-2472-D7386FD5AF9A}"/>
                </a:ext>
              </a:extLst>
            </p:cNvPr>
            <p:cNvSpPr/>
            <p:nvPr/>
          </p:nvSpPr>
          <p:spPr>
            <a:xfrm>
              <a:off x="7134807" y="2619117"/>
              <a:ext cx="1038860" cy="1603375"/>
            </a:xfrm>
            <a:custGeom>
              <a:avLst/>
              <a:gdLst/>
              <a:ahLst/>
              <a:cxnLst/>
              <a:rect l="l" t="t" r="r" b="b"/>
              <a:pathLst>
                <a:path w="1038859" h="1603375">
                  <a:moveTo>
                    <a:pt x="449241" y="0"/>
                  </a:move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96356" y="1582727"/>
                  </a:lnTo>
                  <a:lnTo>
                    <a:pt x="1029136" y="834275"/>
                  </a:lnTo>
                  <a:lnTo>
                    <a:pt x="1038775" y="801401"/>
                  </a:lnTo>
                  <a:lnTo>
                    <a:pt x="1036366" y="783908"/>
                  </a:lnTo>
                  <a:lnTo>
                    <a:pt x="508220" y="32867"/>
                  </a:lnTo>
                  <a:lnTo>
                    <a:pt x="464970" y="2583"/>
                  </a:lnTo>
                  <a:lnTo>
                    <a:pt x="449241" y="0"/>
                  </a:lnTo>
                  <a:close/>
                </a:path>
              </a:pathLst>
            </a:custGeom>
            <a:solidFill>
              <a:srgbClr val="003D50"/>
            </a:solidFill>
          </p:spPr>
          <p:txBody>
            <a:bodyPr wrap="square" lIns="0" tIns="0" rIns="0" bIns="0" rtlCol="0"/>
            <a:lstStyle/>
            <a:p>
              <a:endParaRPr/>
            </a:p>
          </p:txBody>
        </p:sp>
        <p:sp>
          <p:nvSpPr>
            <p:cNvPr id="28" name="bg object 20">
              <a:extLst>
                <a:ext uri="{FF2B5EF4-FFF2-40B4-BE49-F238E27FC236}">
                  <a16:creationId xmlns:a16="http://schemas.microsoft.com/office/drawing/2014/main" id="{20F90D7C-5B3C-4CE6-CD6D-CD9468765E60}"/>
                </a:ext>
              </a:extLst>
            </p:cNvPr>
            <p:cNvSpPr/>
            <p:nvPr/>
          </p:nvSpPr>
          <p:spPr>
            <a:xfrm>
              <a:off x="7134807" y="2619117"/>
              <a:ext cx="1038860" cy="1603375"/>
            </a:xfrm>
            <a:custGeom>
              <a:avLst/>
              <a:gdLst/>
              <a:ahLst/>
              <a:cxnLst/>
              <a:rect l="l" t="t" r="r" b="b"/>
              <a:pathLst>
                <a:path w="1038859" h="1603375">
                  <a:moveTo>
                    <a:pt x="1029136" y="834275"/>
                  </a:moveTo>
                  <a:lnTo>
                    <a:pt x="1036366" y="818894"/>
                  </a:lnTo>
                  <a:lnTo>
                    <a:pt x="1038775" y="801401"/>
                  </a:lnTo>
                  <a:lnTo>
                    <a:pt x="1036366" y="783908"/>
                  </a:lnTo>
                  <a:lnTo>
                    <a:pt x="508220" y="32867"/>
                  </a:lnTo>
                  <a:lnTo>
                    <a:pt x="464970" y="2583"/>
                  </a:lnTo>
                  <a:lnTo>
                    <a:pt x="449241" y="0"/>
                  </a:lnTo>
                  <a:lnTo>
                    <a:pt x="18673" y="0"/>
                  </a:lnTo>
                  <a:lnTo>
                    <a:pt x="6610" y="2583"/>
                  </a:lnTo>
                  <a:lnTo>
                    <a:pt x="252" y="9628"/>
                  </a:lnTo>
                  <a:lnTo>
                    <a:pt x="0" y="20075"/>
                  </a:lnTo>
                  <a:lnTo>
                    <a:pt x="6253" y="32867"/>
                  </a:lnTo>
                  <a:lnTo>
                    <a:pt x="527181" y="768527"/>
                  </a:lnTo>
                  <a:lnTo>
                    <a:pt x="534411" y="783908"/>
                  </a:lnTo>
                  <a:lnTo>
                    <a:pt x="536821" y="801401"/>
                  </a:lnTo>
                  <a:lnTo>
                    <a:pt x="534411" y="818894"/>
                  </a:lnTo>
                  <a:lnTo>
                    <a:pt x="527181" y="834275"/>
                  </a:lnTo>
                  <a:lnTo>
                    <a:pt x="6253" y="1569935"/>
                  </a:lnTo>
                  <a:lnTo>
                    <a:pt x="0" y="1582727"/>
                  </a:lnTo>
                  <a:lnTo>
                    <a:pt x="252" y="1593175"/>
                  </a:lnTo>
                  <a:lnTo>
                    <a:pt x="6610" y="1600220"/>
                  </a:lnTo>
                  <a:lnTo>
                    <a:pt x="18673" y="1602803"/>
                  </a:lnTo>
                  <a:lnTo>
                    <a:pt x="449241" y="1602803"/>
                  </a:lnTo>
                  <a:lnTo>
                    <a:pt x="464970" y="1600220"/>
                  </a:lnTo>
                  <a:lnTo>
                    <a:pt x="481307" y="1593175"/>
                  </a:lnTo>
                  <a:lnTo>
                    <a:pt x="496356" y="1582727"/>
                  </a:lnTo>
                  <a:lnTo>
                    <a:pt x="508220" y="1569935"/>
                  </a:lnTo>
                  <a:lnTo>
                    <a:pt x="1029136" y="834275"/>
                  </a:lnTo>
                  <a:close/>
                </a:path>
              </a:pathLst>
            </a:custGeom>
            <a:ln w="5727">
              <a:solidFill>
                <a:srgbClr val="FFFFFF"/>
              </a:solidFill>
            </a:ln>
          </p:spPr>
          <p:txBody>
            <a:bodyPr wrap="square" lIns="0" tIns="0" rIns="0" bIns="0" rtlCol="0"/>
            <a:lstStyle/>
            <a:p>
              <a:endParaRPr/>
            </a:p>
          </p:txBody>
        </p:sp>
        <p:sp>
          <p:nvSpPr>
            <p:cNvPr id="29" name="bg object 21">
              <a:extLst>
                <a:ext uri="{FF2B5EF4-FFF2-40B4-BE49-F238E27FC236}">
                  <a16:creationId xmlns:a16="http://schemas.microsoft.com/office/drawing/2014/main" id="{96AD8E94-2EC1-78A4-06C2-12A805FF454F}"/>
                </a:ext>
              </a:extLst>
            </p:cNvPr>
            <p:cNvSpPr/>
            <p:nvPr/>
          </p:nvSpPr>
          <p:spPr>
            <a:xfrm>
              <a:off x="7198834" y="2883596"/>
              <a:ext cx="648973" cy="1074417"/>
            </a:xfrm>
            <a:custGeom>
              <a:avLst/>
              <a:gdLst/>
              <a:ahLst/>
              <a:cxnLst/>
              <a:rect l="l" t="t" r="r" b="b"/>
              <a:pathLst>
                <a:path w="648970" h="1074420">
                  <a:moveTo>
                    <a:pt x="246900" y="0"/>
                  </a:move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93980" y="1053798"/>
                  </a:lnTo>
                  <a:lnTo>
                    <a:pt x="639279" y="569810"/>
                  </a:lnTo>
                  <a:lnTo>
                    <a:pt x="648918" y="536941"/>
                  </a:lnTo>
                  <a:lnTo>
                    <a:pt x="646508" y="519445"/>
                  </a:lnTo>
                  <a:lnTo>
                    <a:pt x="305840" y="32867"/>
                  </a:lnTo>
                  <a:lnTo>
                    <a:pt x="262617" y="2583"/>
                  </a:lnTo>
                  <a:lnTo>
                    <a:pt x="246900" y="0"/>
                  </a:lnTo>
                  <a:close/>
                </a:path>
              </a:pathLst>
            </a:custGeom>
            <a:solidFill>
              <a:srgbClr val="BC5728"/>
            </a:solidFill>
          </p:spPr>
          <p:txBody>
            <a:bodyPr wrap="square" lIns="0" tIns="0" rIns="0" bIns="0" rtlCol="0"/>
            <a:lstStyle/>
            <a:p>
              <a:endParaRPr/>
            </a:p>
          </p:txBody>
        </p:sp>
        <p:sp>
          <p:nvSpPr>
            <p:cNvPr id="30" name="bg object 22">
              <a:extLst>
                <a:ext uri="{FF2B5EF4-FFF2-40B4-BE49-F238E27FC236}">
                  <a16:creationId xmlns:a16="http://schemas.microsoft.com/office/drawing/2014/main" id="{1ACE127A-F140-703E-8754-48EDA7E1D065}"/>
                </a:ext>
              </a:extLst>
            </p:cNvPr>
            <p:cNvSpPr/>
            <p:nvPr/>
          </p:nvSpPr>
          <p:spPr>
            <a:xfrm>
              <a:off x="7198834" y="2883579"/>
              <a:ext cx="648970" cy="1074420"/>
            </a:xfrm>
            <a:custGeom>
              <a:avLst/>
              <a:gdLst/>
              <a:ahLst/>
              <a:cxnLst/>
              <a:rect l="l" t="t" r="r" b="b"/>
              <a:pathLst>
                <a:path w="648970" h="1074420">
                  <a:moveTo>
                    <a:pt x="639279" y="569810"/>
                  </a:moveTo>
                  <a:lnTo>
                    <a:pt x="646508" y="554435"/>
                  </a:lnTo>
                  <a:lnTo>
                    <a:pt x="648918" y="536941"/>
                  </a:lnTo>
                  <a:lnTo>
                    <a:pt x="646508" y="519445"/>
                  </a:lnTo>
                  <a:lnTo>
                    <a:pt x="305840" y="32867"/>
                  </a:lnTo>
                  <a:lnTo>
                    <a:pt x="262617" y="2583"/>
                  </a:lnTo>
                  <a:lnTo>
                    <a:pt x="246900" y="0"/>
                  </a:lnTo>
                  <a:lnTo>
                    <a:pt x="18668" y="0"/>
                  </a:lnTo>
                  <a:lnTo>
                    <a:pt x="6606" y="2583"/>
                  </a:lnTo>
                  <a:lnTo>
                    <a:pt x="251" y="9628"/>
                  </a:lnTo>
                  <a:lnTo>
                    <a:pt x="0" y="20075"/>
                  </a:lnTo>
                  <a:lnTo>
                    <a:pt x="6247" y="32867"/>
                  </a:lnTo>
                  <a:lnTo>
                    <a:pt x="339686" y="504063"/>
                  </a:lnTo>
                  <a:lnTo>
                    <a:pt x="346915" y="519445"/>
                  </a:lnTo>
                  <a:lnTo>
                    <a:pt x="349325" y="536941"/>
                  </a:lnTo>
                  <a:lnTo>
                    <a:pt x="346915" y="554435"/>
                  </a:lnTo>
                  <a:lnTo>
                    <a:pt x="339686" y="569810"/>
                  </a:lnTo>
                  <a:lnTo>
                    <a:pt x="6247" y="1041006"/>
                  </a:lnTo>
                  <a:lnTo>
                    <a:pt x="0" y="1053798"/>
                  </a:lnTo>
                  <a:lnTo>
                    <a:pt x="251" y="1064245"/>
                  </a:lnTo>
                  <a:lnTo>
                    <a:pt x="6606" y="1071290"/>
                  </a:lnTo>
                  <a:lnTo>
                    <a:pt x="18668" y="1073873"/>
                  </a:lnTo>
                  <a:lnTo>
                    <a:pt x="246900" y="1073873"/>
                  </a:lnTo>
                  <a:lnTo>
                    <a:pt x="262617" y="1071290"/>
                  </a:lnTo>
                  <a:lnTo>
                    <a:pt x="278942" y="1064245"/>
                  </a:lnTo>
                  <a:lnTo>
                    <a:pt x="293980" y="1053798"/>
                  </a:lnTo>
                  <a:lnTo>
                    <a:pt x="305840" y="1041006"/>
                  </a:lnTo>
                  <a:lnTo>
                    <a:pt x="639279" y="569810"/>
                  </a:lnTo>
                  <a:close/>
                </a:path>
              </a:pathLst>
            </a:custGeom>
            <a:ln w="5727">
              <a:solidFill>
                <a:srgbClr val="FFFFFF"/>
              </a:solidFill>
            </a:ln>
          </p:spPr>
          <p:txBody>
            <a:bodyPr wrap="square" lIns="0" tIns="0" rIns="0" bIns="0" rtlCol="0"/>
            <a:lstStyle/>
            <a:p>
              <a:endParaRPr/>
            </a:p>
          </p:txBody>
        </p:sp>
      </p:grpSp>
      <p:sp>
        <p:nvSpPr>
          <p:cNvPr id="16" name="TextBox 15">
            <a:extLst>
              <a:ext uri="{FF2B5EF4-FFF2-40B4-BE49-F238E27FC236}">
                <a16:creationId xmlns:a16="http://schemas.microsoft.com/office/drawing/2014/main" id="{9B7FBE82-98BC-49BD-758B-9E5E111B74E9}"/>
              </a:ext>
            </a:extLst>
          </p:cNvPr>
          <p:cNvSpPr txBox="1"/>
          <p:nvPr/>
        </p:nvSpPr>
        <p:spPr>
          <a:xfrm>
            <a:off x="4031031" y="3720107"/>
            <a:ext cx="387820" cy="324000"/>
          </a:xfrm>
          <a:prstGeom prst="rect">
            <a:avLst/>
          </a:prstGeom>
          <a:noFill/>
        </p:spPr>
        <p:txBody>
          <a:bodyPr wrap="none" rtlCol="0" anchor="t">
            <a:noAutofit/>
          </a:bodyPr>
          <a:lstStyle/>
          <a:p>
            <a:pPr algn="ctr">
              <a:buSzPct val="100000"/>
            </a:pPr>
            <a:r>
              <a:rPr lang="en-US" sz="800" b="1">
                <a:solidFill>
                  <a:schemeClr val="accent1"/>
                </a:solidFill>
                <a:latin typeface="Arial Black" panose="020B0A04020102020204" pitchFamily="34" charset="0"/>
              </a:rPr>
              <a:t>2025</a:t>
            </a:r>
            <a:endParaRPr lang="en-CA" sz="800" b="1">
              <a:solidFill>
                <a:schemeClr val="accent1"/>
              </a:solidFill>
              <a:latin typeface="Arial Black" panose="020B0A04020102020204" pitchFamily="34" charset="0"/>
            </a:endParaRPr>
          </a:p>
          <a:p>
            <a:pPr algn="ctr">
              <a:buSzPct val="100000"/>
            </a:pPr>
            <a:r>
              <a:rPr lang="en-US" sz="800" b="1">
                <a:solidFill>
                  <a:schemeClr val="accent1"/>
                </a:solidFill>
                <a:latin typeface="Arial Black" panose="020B0A04020102020204" pitchFamily="34" charset="0"/>
              </a:rPr>
              <a:t>Guidance</a:t>
            </a:r>
          </a:p>
        </p:txBody>
      </p:sp>
    </p:spTree>
    <p:extLst>
      <p:ext uri="{BB962C8B-B14F-4D97-AF65-F5344CB8AC3E}">
        <p14:creationId xmlns:p14="http://schemas.microsoft.com/office/powerpoint/2010/main" val="290124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1BD1-38EF-6774-C854-CBD3749450F6}"/>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FDC4A28-1FF4-982F-2E64-951F94A819EC}"/>
              </a:ext>
            </a:extLst>
          </p:cNvPr>
          <p:cNvSpPr>
            <a:spLocks/>
          </p:cNvSpPr>
          <p:nvPr/>
        </p:nvSpPr>
        <p:spPr>
          <a:xfrm>
            <a:off x="392530" y="1418335"/>
            <a:ext cx="3645487" cy="4889189"/>
          </a:xfrm>
          <a:prstGeom prst="roundRect">
            <a:avLst>
              <a:gd name="adj" fmla="val 3337"/>
            </a:avLst>
          </a:prstGeom>
          <a:solidFill>
            <a:srgbClr val="E6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4" name="Rounded Rectangle 13">
            <a:extLst>
              <a:ext uri="{FF2B5EF4-FFF2-40B4-BE49-F238E27FC236}">
                <a16:creationId xmlns:a16="http://schemas.microsoft.com/office/drawing/2014/main" id="{F7298F91-9C20-49C9-99BA-AA333B0237E0}"/>
              </a:ext>
            </a:extLst>
          </p:cNvPr>
          <p:cNvSpPr>
            <a:spLocks/>
          </p:cNvSpPr>
          <p:nvPr/>
        </p:nvSpPr>
        <p:spPr>
          <a:xfrm>
            <a:off x="4195171" y="1418335"/>
            <a:ext cx="3645487" cy="4889189"/>
          </a:xfrm>
          <a:prstGeom prst="roundRect">
            <a:avLst>
              <a:gd name="adj" fmla="val 3337"/>
            </a:avLst>
          </a:prstGeom>
          <a:solidFill>
            <a:srgbClr val="E6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5" name="Rounded Rectangle 14">
            <a:extLst>
              <a:ext uri="{FF2B5EF4-FFF2-40B4-BE49-F238E27FC236}">
                <a16:creationId xmlns:a16="http://schemas.microsoft.com/office/drawing/2014/main" id="{C774D06D-A79E-848F-AB0C-63422E82FBCA}"/>
              </a:ext>
            </a:extLst>
          </p:cNvPr>
          <p:cNvSpPr>
            <a:spLocks/>
          </p:cNvSpPr>
          <p:nvPr/>
        </p:nvSpPr>
        <p:spPr>
          <a:xfrm>
            <a:off x="7997812" y="1418335"/>
            <a:ext cx="3645487" cy="4889189"/>
          </a:xfrm>
          <a:prstGeom prst="roundRect">
            <a:avLst>
              <a:gd name="adj" fmla="val 3337"/>
            </a:avLst>
          </a:prstGeom>
          <a:solidFill>
            <a:srgbClr val="E6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Title 1">
            <a:extLst>
              <a:ext uri="{FF2B5EF4-FFF2-40B4-BE49-F238E27FC236}">
                <a16:creationId xmlns:a16="http://schemas.microsoft.com/office/drawing/2014/main" id="{51489904-E9EA-EB9E-698C-51F89BAE0169}"/>
              </a:ext>
            </a:extLst>
          </p:cNvPr>
          <p:cNvSpPr>
            <a:spLocks noGrp="1"/>
          </p:cNvSpPr>
          <p:nvPr>
            <p:ph type="title"/>
          </p:nvPr>
        </p:nvSpPr>
        <p:spPr/>
        <p:txBody>
          <a:bodyPr/>
          <a:lstStyle/>
          <a:p>
            <a:r>
              <a:rPr lang="en-GB">
                <a:solidFill>
                  <a:srgbClr val="003D50"/>
                </a:solidFill>
              </a:rPr>
              <a:t>2025 </a:t>
            </a:r>
            <a:r>
              <a:rPr lang="en-GB" b="0">
                <a:solidFill>
                  <a:schemeClr val="accent2"/>
                </a:solidFill>
                <a:latin typeface="Arial" panose="020B0604020202020204" pitchFamily="34" charset="0"/>
                <a:cs typeface="Arial" panose="020B0604020202020204" pitchFamily="34" charset="0"/>
              </a:rPr>
              <a:t>A Transformational Year</a:t>
            </a:r>
            <a:endParaRPr lang="en-ES" b="0">
              <a:solidFill>
                <a:schemeClr val="accent2"/>
              </a:solidFill>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267D980A-1AF0-2500-798E-B7B07092C01F}"/>
              </a:ext>
            </a:extLst>
          </p:cNvPr>
          <p:cNvSpPr>
            <a:spLocks noGrp="1"/>
          </p:cNvSpPr>
          <p:nvPr>
            <p:ph sz="quarter" idx="10"/>
          </p:nvPr>
        </p:nvSpPr>
        <p:spPr>
          <a:xfrm>
            <a:off x="388888" y="1530257"/>
            <a:ext cx="3647308" cy="2926648"/>
          </a:xfrm>
        </p:spPr>
        <p:txBody>
          <a:bodyPr>
            <a:noAutofit/>
          </a:bodyPr>
          <a:lstStyle/>
          <a:p>
            <a:pPr marL="360363" indent="0">
              <a:lnSpc>
                <a:spcPct val="100000"/>
              </a:lnSpc>
              <a:spcBef>
                <a:spcPts val="600"/>
              </a:spcBef>
              <a:spcAft>
                <a:spcPts val="1800"/>
              </a:spcAft>
              <a:buSzPct val="150000"/>
              <a:buNone/>
            </a:pPr>
            <a:r>
              <a:rPr lang="en-GB" sz="1800" b="1">
                <a:latin typeface="Arial Black" panose="020B0604020202020204" pitchFamily="34" charset="0"/>
                <a:cs typeface="Arial Black" panose="020B0604020202020204" pitchFamily="34" charset="0"/>
              </a:rPr>
              <a:t>Completion of </a:t>
            </a:r>
            <a:br>
              <a:rPr lang="en-GB" sz="1800" b="1">
                <a:latin typeface="Arial Black" panose="020B0604020202020204" pitchFamily="34" charset="0"/>
                <a:cs typeface="Arial Black" panose="020B0604020202020204" pitchFamily="34" charset="0"/>
              </a:rPr>
            </a:br>
            <a:r>
              <a:rPr lang="en-GB" sz="1800" b="1">
                <a:latin typeface="Arial Black" panose="020B0604020202020204" pitchFamily="34" charset="0"/>
                <a:cs typeface="Arial Black" panose="020B0604020202020204" pitchFamily="34" charset="0"/>
              </a:rPr>
              <a:t>Stage 1 Hard Rock Expansion</a:t>
            </a:r>
          </a:p>
          <a:p>
            <a:pPr marL="360363" lvl="1" indent="-131763">
              <a:lnSpc>
                <a:spcPts val="2000"/>
              </a:lnSpc>
              <a:spcBef>
                <a:spcPts val="600"/>
              </a:spcBef>
              <a:spcAft>
                <a:spcPts val="600"/>
              </a:spcAft>
            </a:pPr>
            <a:r>
              <a:rPr lang="en-GB" sz="1500"/>
              <a:t>To increase overall production by 45% to 170,000-185,000oz in 2026</a:t>
            </a:r>
          </a:p>
          <a:p>
            <a:pPr marL="360363" lvl="1" indent="-131763">
              <a:lnSpc>
                <a:spcPts val="2000"/>
              </a:lnSpc>
              <a:spcBef>
                <a:spcPts val="600"/>
              </a:spcBef>
              <a:spcAft>
                <a:spcPts val="600"/>
              </a:spcAft>
            </a:pPr>
            <a:r>
              <a:rPr lang="en-GB" sz="1500"/>
              <a:t>Hard rock plant to provide increased operational flexibility vs current standalone oxide plant</a:t>
            </a:r>
          </a:p>
        </p:txBody>
      </p:sp>
      <p:sp>
        <p:nvSpPr>
          <p:cNvPr id="11" name="TextBox 10">
            <a:extLst>
              <a:ext uri="{FF2B5EF4-FFF2-40B4-BE49-F238E27FC236}">
                <a16:creationId xmlns:a16="http://schemas.microsoft.com/office/drawing/2014/main" id="{2297C1EC-6C3C-8251-95DF-30A6CF599443}"/>
              </a:ext>
            </a:extLst>
          </p:cNvPr>
          <p:cNvSpPr txBox="1"/>
          <p:nvPr/>
        </p:nvSpPr>
        <p:spPr>
          <a:xfrm>
            <a:off x="6050915" y="4996180"/>
            <a:ext cx="0" cy="0"/>
          </a:xfrm>
          <a:prstGeom prst="rect">
            <a:avLst/>
          </a:prstGeom>
          <a:noFill/>
        </p:spPr>
        <p:txBody>
          <a:bodyPr wrap="none" rtlCol="0" anchor="t">
            <a:noAutofit/>
          </a:bodyPr>
          <a:lstStyle/>
          <a:p>
            <a:pPr marL="285750" indent="-285750" algn="l">
              <a:spcBef>
                <a:spcPts val="300"/>
              </a:spcBef>
              <a:buSzPct val="100000"/>
              <a:buBlip>
                <a:blip r:embed="rId3"/>
              </a:buBlip>
            </a:pPr>
            <a:endParaRPr lang="en-ES" sz="1600" err="1">
              <a:solidFill>
                <a:schemeClr val="accent1"/>
              </a:solidFill>
              <a:latin typeface="+mj-lt"/>
            </a:endParaRPr>
          </a:p>
        </p:txBody>
      </p:sp>
      <p:sp>
        <p:nvSpPr>
          <p:cNvPr id="7" name="TextBox 6">
            <a:extLst>
              <a:ext uri="{FF2B5EF4-FFF2-40B4-BE49-F238E27FC236}">
                <a16:creationId xmlns:a16="http://schemas.microsoft.com/office/drawing/2014/main" id="{0556A32F-2521-749F-8741-6553F3A129F9}"/>
              </a:ext>
            </a:extLst>
          </p:cNvPr>
          <p:cNvSpPr txBox="1"/>
          <p:nvPr/>
        </p:nvSpPr>
        <p:spPr>
          <a:xfrm>
            <a:off x="351892" y="288343"/>
            <a:ext cx="3698240" cy="314960"/>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panose="020B0604020202020204" pitchFamily="34" charset="0"/>
              </a:rPr>
              <a:t>BUILD </a:t>
            </a:r>
            <a:r>
              <a:rPr lang="en-CA" sz="1200">
                <a:solidFill>
                  <a:srgbClr val="BB5628"/>
                </a:solidFill>
                <a:effectLst/>
                <a:latin typeface="Arial" panose="020B0604020202020204" pitchFamily="34" charset="0"/>
              </a:rPr>
              <a:t>|</a:t>
            </a:r>
            <a:r>
              <a:rPr lang="en-CA" sz="1200">
                <a:solidFill>
                  <a:srgbClr val="003D50"/>
                </a:solidFill>
                <a:effectLst/>
                <a:latin typeface="Arial" panose="020B0604020202020204" pitchFamily="34" charset="0"/>
              </a:rPr>
              <a:t> OPERATE </a:t>
            </a:r>
            <a:r>
              <a:rPr lang="en-CA" sz="1200">
                <a:solidFill>
                  <a:srgbClr val="BB5628"/>
                </a:solidFill>
                <a:effectLst/>
                <a:latin typeface="Arial" panose="020B0604020202020204" pitchFamily="34" charset="0"/>
              </a:rPr>
              <a:t>|</a:t>
            </a:r>
            <a:r>
              <a:rPr lang="en-CA" sz="1200">
                <a:solidFill>
                  <a:srgbClr val="003D50"/>
                </a:solidFill>
                <a:effectLst/>
                <a:latin typeface="Arial" panose="020B0604020202020204" pitchFamily="34" charset="0"/>
              </a:rPr>
              <a:t> </a:t>
            </a:r>
            <a:r>
              <a:rPr lang="en-CA" sz="1200" b="1">
                <a:solidFill>
                  <a:srgbClr val="003D50"/>
                </a:solidFill>
                <a:effectLst/>
                <a:latin typeface="Arial" panose="020B0604020202020204" pitchFamily="34" charset="0"/>
                <a:cs typeface="Arial" panose="020B0604020202020204" pitchFamily="34" charset="0"/>
              </a:rPr>
              <a:t>EXPAND</a:t>
            </a:r>
          </a:p>
        </p:txBody>
      </p:sp>
      <p:sp>
        <p:nvSpPr>
          <p:cNvPr id="3" name="Content Placeholder 3">
            <a:extLst>
              <a:ext uri="{FF2B5EF4-FFF2-40B4-BE49-F238E27FC236}">
                <a16:creationId xmlns:a16="http://schemas.microsoft.com/office/drawing/2014/main" id="{1A763253-0AED-8544-256D-C7BA85B7B41C}"/>
              </a:ext>
            </a:extLst>
          </p:cNvPr>
          <p:cNvSpPr txBox="1">
            <a:spLocks/>
          </p:cNvSpPr>
          <p:nvPr/>
        </p:nvSpPr>
        <p:spPr>
          <a:xfrm>
            <a:off x="4201474" y="1530258"/>
            <a:ext cx="3637361" cy="3273096"/>
          </a:xfrm>
          <a:prstGeom prst="rect">
            <a:avLst/>
          </a:prstGeom>
        </p:spPr>
        <p:txBody>
          <a:bodyPr vert="horz" lIns="91440" tIns="45720" rIns="91440" bIns="45720" rtlCol="0">
            <a:noAutofit/>
          </a:bodyPr>
          <a:lstStyle>
            <a:lvl1pPr marL="228600" indent="-228600" algn="l" defTabSz="914400" rtl="0" eaLnBrk="1" latinLnBrk="0" hangingPunct="1">
              <a:lnSpc>
                <a:spcPts val="2500"/>
              </a:lnSpc>
              <a:spcBef>
                <a:spcPts val="1000"/>
              </a:spcBef>
              <a:buSzPct val="110000"/>
              <a:buFontTx/>
              <a:buBlip>
                <a:blip r:embed="rId4">
                  <a:extLst>
                    <a:ext uri="{96DAC541-7B7A-43D3-8B79-37D633B846F1}">
                      <asvg:svgBlip xmlns:asvg="http://schemas.microsoft.com/office/drawing/2016/SVG/main" r:embed="rId5"/>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0">
              <a:lnSpc>
                <a:spcPct val="100000"/>
              </a:lnSpc>
              <a:spcBef>
                <a:spcPts val="600"/>
              </a:spcBef>
              <a:spcAft>
                <a:spcPts val="1800"/>
              </a:spcAft>
              <a:buSzPct val="150000"/>
              <a:buNone/>
            </a:pPr>
            <a:r>
              <a:rPr lang="en-GB" sz="1800" b="1">
                <a:latin typeface="Arial Black" panose="020B0604020202020204" pitchFamily="34" charset="0"/>
                <a:cs typeface="Arial Black" panose="020B0604020202020204" pitchFamily="34" charset="0"/>
              </a:rPr>
              <a:t>ASX </a:t>
            </a:r>
            <a:br>
              <a:rPr lang="en-GB" sz="1800" b="1">
                <a:latin typeface="Arial Black" panose="020B0604020202020204" pitchFamily="34" charset="0"/>
                <a:cs typeface="Arial Black" panose="020B0604020202020204" pitchFamily="34" charset="0"/>
              </a:rPr>
            </a:br>
            <a:r>
              <a:rPr lang="en-GB" sz="1800" b="1">
                <a:latin typeface="Arial Black" panose="020B0604020202020204" pitchFamily="34" charset="0"/>
                <a:cs typeface="Arial Black" panose="020B0604020202020204" pitchFamily="34" charset="0"/>
              </a:rPr>
              <a:t>Secondary Listing </a:t>
            </a:r>
            <a:br>
              <a:rPr lang="en-GB" sz="1800" b="1">
                <a:latin typeface="Arial Black" panose="020B0604020202020204" pitchFamily="34" charset="0"/>
                <a:cs typeface="Arial Black" panose="020B0604020202020204" pitchFamily="34" charset="0"/>
              </a:rPr>
            </a:br>
            <a:r>
              <a:rPr lang="en-GB" sz="1400">
                <a:latin typeface="Arial" panose="020B0604020202020204" pitchFamily="34" charset="0"/>
                <a:cs typeface="Arial" panose="020B0604020202020204" pitchFamily="34" charset="0"/>
              </a:rPr>
              <a:t>(began trading Aug. 8)</a:t>
            </a:r>
          </a:p>
          <a:p>
            <a:pPr marL="360363" lvl="1" indent="-131763">
              <a:lnSpc>
                <a:spcPts val="2000"/>
              </a:lnSpc>
              <a:spcBef>
                <a:spcPts val="600"/>
              </a:spcBef>
              <a:spcAft>
                <a:spcPts val="600"/>
              </a:spcAft>
            </a:pPr>
            <a:r>
              <a:rPr lang="en-GB" sz="1500"/>
              <a:t>Increased trading liquidity and access to new investors, including specialist mining focused funds</a:t>
            </a:r>
          </a:p>
          <a:p>
            <a:pPr marL="360363" lvl="1" indent="-131763">
              <a:lnSpc>
                <a:spcPts val="2000"/>
              </a:lnSpc>
              <a:spcBef>
                <a:spcPts val="600"/>
              </a:spcBef>
            </a:pPr>
            <a:r>
              <a:rPr lang="en-GB" sz="1500"/>
              <a:t>Recent financing to accelerate stage 2 hard rock expansion </a:t>
            </a:r>
          </a:p>
          <a:p>
            <a:pPr marL="817563" lvl="2" indent="-131763">
              <a:lnSpc>
                <a:spcPts val="2000"/>
              </a:lnSpc>
              <a:spcBef>
                <a:spcPts val="600"/>
              </a:spcBef>
              <a:spcAft>
                <a:spcPts val="600"/>
              </a:spcAft>
            </a:pPr>
            <a:r>
              <a:rPr lang="en-GB" sz="1300"/>
              <a:t>Included participation of several large Australian funds</a:t>
            </a:r>
          </a:p>
          <a:p>
            <a:pPr lvl="1">
              <a:lnSpc>
                <a:spcPct val="100000"/>
              </a:lnSpc>
              <a:spcBef>
                <a:spcPts val="600"/>
              </a:spcBef>
              <a:spcAft>
                <a:spcPts val="1800"/>
              </a:spcAft>
            </a:pPr>
            <a:endParaRPr lang="en-GB" sz="1600"/>
          </a:p>
        </p:txBody>
      </p:sp>
      <p:pic>
        <p:nvPicPr>
          <p:cNvPr id="8" name="Picture 7" descr="A brown arrow with white outline&#10;&#10;AI-generated content may be incorrect.">
            <a:extLst>
              <a:ext uri="{FF2B5EF4-FFF2-40B4-BE49-F238E27FC236}">
                <a16:creationId xmlns:a16="http://schemas.microsoft.com/office/drawing/2014/main" id="{532ACEDA-937F-D36E-9A26-6343F52DAF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701" y="1607376"/>
            <a:ext cx="254000" cy="317500"/>
          </a:xfrm>
          <a:prstGeom prst="rect">
            <a:avLst/>
          </a:prstGeom>
        </p:spPr>
      </p:pic>
      <p:cxnSp>
        <p:nvCxnSpPr>
          <p:cNvPr id="9" name="Straight Connector 8">
            <a:extLst>
              <a:ext uri="{FF2B5EF4-FFF2-40B4-BE49-F238E27FC236}">
                <a16:creationId xmlns:a16="http://schemas.microsoft.com/office/drawing/2014/main" id="{F6454968-18D5-3B3F-2B2F-5A5262439E08}"/>
              </a:ext>
            </a:extLst>
          </p:cNvPr>
          <p:cNvCxnSpPr>
            <a:cxnSpLocks/>
          </p:cNvCxnSpPr>
          <p:nvPr/>
        </p:nvCxnSpPr>
        <p:spPr>
          <a:xfrm>
            <a:off x="392530" y="2554824"/>
            <a:ext cx="3645487"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747C12-49B3-AD24-7613-0FA7800B7BDE}"/>
              </a:ext>
            </a:extLst>
          </p:cNvPr>
          <p:cNvCxnSpPr>
            <a:cxnSpLocks/>
          </p:cNvCxnSpPr>
          <p:nvPr/>
        </p:nvCxnSpPr>
        <p:spPr>
          <a:xfrm>
            <a:off x="4193349" y="2554824"/>
            <a:ext cx="3645487"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207231-B9D4-B555-4547-EAC307C6DBBE}"/>
              </a:ext>
            </a:extLst>
          </p:cNvPr>
          <p:cNvCxnSpPr>
            <a:cxnSpLocks/>
          </p:cNvCxnSpPr>
          <p:nvPr/>
        </p:nvCxnSpPr>
        <p:spPr>
          <a:xfrm>
            <a:off x="7994169" y="2554824"/>
            <a:ext cx="3645487"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sp>
        <p:nvSpPr>
          <p:cNvPr id="20" name="Content Placeholder 3">
            <a:extLst>
              <a:ext uri="{FF2B5EF4-FFF2-40B4-BE49-F238E27FC236}">
                <a16:creationId xmlns:a16="http://schemas.microsoft.com/office/drawing/2014/main" id="{3E614CC9-732E-0B6C-1152-9F3D86DCED96}"/>
              </a:ext>
            </a:extLst>
          </p:cNvPr>
          <p:cNvSpPr txBox="1">
            <a:spLocks/>
          </p:cNvSpPr>
          <p:nvPr/>
        </p:nvSpPr>
        <p:spPr>
          <a:xfrm>
            <a:off x="7990527" y="1530257"/>
            <a:ext cx="3562376" cy="4889189"/>
          </a:xfrm>
          <a:prstGeom prst="rect">
            <a:avLst/>
          </a:prstGeom>
        </p:spPr>
        <p:txBody>
          <a:bodyPr vert="horz" lIns="91440" tIns="45720" rIns="91440" bIns="45720" rtlCol="0">
            <a:noAutofit/>
          </a:bodyPr>
          <a:lstStyle>
            <a:lvl1pPr marL="228600" indent="-228600" algn="l" defTabSz="914400" rtl="0" eaLnBrk="1" latinLnBrk="0" hangingPunct="1">
              <a:lnSpc>
                <a:spcPts val="2500"/>
              </a:lnSpc>
              <a:spcBef>
                <a:spcPts val="1000"/>
              </a:spcBef>
              <a:buSzPct val="110000"/>
              <a:buFontTx/>
              <a:buBlip>
                <a:blip r:embed="rId4">
                  <a:extLst>
                    <a:ext uri="{96DAC541-7B7A-43D3-8B79-37D633B846F1}">
                      <asvg:svgBlip xmlns:asvg="http://schemas.microsoft.com/office/drawing/2016/SVG/main" r:embed="rId5"/>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0">
              <a:lnSpc>
                <a:spcPct val="100000"/>
              </a:lnSpc>
              <a:spcBef>
                <a:spcPts val="600"/>
              </a:spcBef>
              <a:spcAft>
                <a:spcPts val="1800"/>
              </a:spcAft>
              <a:buSzPct val="150000"/>
              <a:buNone/>
            </a:pPr>
            <a:r>
              <a:rPr lang="en-GB" sz="1800" b="1">
                <a:latin typeface="Arial Black" panose="020B0604020202020204" pitchFamily="34" charset="0"/>
                <a:cs typeface="Arial Black" panose="020B0604020202020204" pitchFamily="34" charset="0"/>
              </a:rPr>
              <a:t>Renewed Focus: </a:t>
            </a:r>
            <a:br>
              <a:rPr lang="en-GB" sz="1800" b="1">
                <a:latin typeface="Arial Black" panose="020B0604020202020204" pitchFamily="34" charset="0"/>
                <a:cs typeface="Arial Black" panose="020B0604020202020204" pitchFamily="34" charset="0"/>
              </a:rPr>
            </a:br>
            <a:r>
              <a:rPr lang="en-GB" sz="1800" b="1">
                <a:latin typeface="Arial Black" panose="020B0604020202020204" pitchFamily="34" charset="0"/>
                <a:cs typeface="Arial Black" panose="020B0604020202020204" pitchFamily="34" charset="0"/>
              </a:rPr>
              <a:t>Multi-year Exploration Program Planned</a:t>
            </a:r>
          </a:p>
          <a:p>
            <a:pPr marL="360363" lvl="1" indent="-131763">
              <a:lnSpc>
                <a:spcPts val="2000"/>
              </a:lnSpc>
              <a:spcBef>
                <a:spcPts val="600"/>
              </a:spcBef>
              <a:spcAft>
                <a:spcPts val="600"/>
              </a:spcAft>
            </a:pPr>
            <a:r>
              <a:rPr lang="en-GB" sz="1500"/>
              <a:t>Current drilling focused on extending mineral system to depth and delineating higher grade centres of mineralization</a:t>
            </a:r>
            <a:endParaRPr lang="en-GB" sz="1300" baseline="30000">
              <a:highlight>
                <a:srgbClr val="FFFF00"/>
              </a:highlight>
            </a:endParaRPr>
          </a:p>
          <a:p>
            <a:pPr marL="360363" lvl="1" indent="-131763">
              <a:lnSpc>
                <a:spcPts val="2000"/>
              </a:lnSpc>
              <a:spcBef>
                <a:spcPts val="600"/>
              </a:spcBef>
            </a:pPr>
            <a:r>
              <a:rPr lang="en-GB" sz="1500"/>
              <a:t>Approximately 30,000m of drilling completed in H1-2025. Successful on multiple fronts, including:</a:t>
            </a:r>
          </a:p>
          <a:p>
            <a:pPr marL="817563" lvl="2" indent="-131763">
              <a:lnSpc>
                <a:spcPts val="2000"/>
              </a:lnSpc>
              <a:spcBef>
                <a:spcPts val="600"/>
              </a:spcBef>
            </a:pPr>
            <a:r>
              <a:rPr lang="en-GB" sz="1300"/>
              <a:t>North Zone footwall extended 200m below reserve pit and 800m along strike</a:t>
            </a:r>
          </a:p>
          <a:p>
            <a:pPr marL="817563" lvl="2" indent="-131763">
              <a:lnSpc>
                <a:spcPts val="2000"/>
              </a:lnSpc>
              <a:spcBef>
                <a:spcPts val="600"/>
              </a:spcBef>
              <a:spcAft>
                <a:spcPts val="600"/>
              </a:spcAft>
            </a:pPr>
            <a:r>
              <a:rPr lang="en-GB" sz="1300"/>
              <a:t>P17 high-grade sub-zone extended 300m down plunge</a:t>
            </a:r>
          </a:p>
        </p:txBody>
      </p:sp>
      <p:pic>
        <p:nvPicPr>
          <p:cNvPr id="21" name="Picture 20" descr="A brown arrow with white outline&#10;&#10;AI-generated content may be incorrect.">
            <a:extLst>
              <a:ext uri="{FF2B5EF4-FFF2-40B4-BE49-F238E27FC236}">
                <a16:creationId xmlns:a16="http://schemas.microsoft.com/office/drawing/2014/main" id="{900CABFB-A977-2B71-B501-E70E418442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2402" y="1607376"/>
            <a:ext cx="254000" cy="317500"/>
          </a:xfrm>
          <a:prstGeom prst="rect">
            <a:avLst/>
          </a:prstGeom>
        </p:spPr>
      </p:pic>
      <p:pic>
        <p:nvPicPr>
          <p:cNvPr id="22" name="Picture 21" descr="A brown arrow with white outline&#10;&#10;AI-generated content may be incorrect.">
            <a:extLst>
              <a:ext uri="{FF2B5EF4-FFF2-40B4-BE49-F238E27FC236}">
                <a16:creationId xmlns:a16="http://schemas.microsoft.com/office/drawing/2014/main" id="{D622E0FE-541F-26BD-EA33-F7B28A328F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73222" y="1607376"/>
            <a:ext cx="254000" cy="317500"/>
          </a:xfrm>
          <a:prstGeom prst="rect">
            <a:avLst/>
          </a:prstGeom>
        </p:spPr>
      </p:pic>
      <p:sp>
        <p:nvSpPr>
          <p:cNvPr id="25" name="Round Same Side Corner Rectangle 24">
            <a:extLst>
              <a:ext uri="{FF2B5EF4-FFF2-40B4-BE49-F238E27FC236}">
                <a16:creationId xmlns:a16="http://schemas.microsoft.com/office/drawing/2014/main" id="{30674667-2708-D7D6-270A-4407DD9A8A81}"/>
              </a:ext>
            </a:extLst>
          </p:cNvPr>
          <p:cNvSpPr/>
          <p:nvPr/>
        </p:nvSpPr>
        <p:spPr>
          <a:xfrm rot="10800000">
            <a:off x="392530" y="4803350"/>
            <a:ext cx="3645487" cy="1504171"/>
          </a:xfrm>
          <a:prstGeom prst="round2SameRect">
            <a:avLst>
              <a:gd name="adj1" fmla="val 8431"/>
              <a:gd name="adj2" fmla="val 0"/>
            </a:avLst>
          </a:prstGeom>
          <a:blipFill dpi="0" rotWithShape="0">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Same Side Corner Rectangle 25">
            <a:extLst>
              <a:ext uri="{FF2B5EF4-FFF2-40B4-BE49-F238E27FC236}">
                <a16:creationId xmlns:a16="http://schemas.microsoft.com/office/drawing/2014/main" id="{DDC7ACA7-ABC4-5BED-BC66-BB780E79F28E}"/>
              </a:ext>
            </a:extLst>
          </p:cNvPr>
          <p:cNvSpPr/>
          <p:nvPr/>
        </p:nvSpPr>
        <p:spPr>
          <a:xfrm rot="10800000">
            <a:off x="4195171" y="4803350"/>
            <a:ext cx="3645487" cy="1504171"/>
          </a:xfrm>
          <a:prstGeom prst="round2SameRect">
            <a:avLst>
              <a:gd name="adj1" fmla="val 8431"/>
              <a:gd name="adj2" fmla="val 0"/>
            </a:avLst>
          </a:prstGeom>
          <a:blipFill dpi="0" rotWithShape="0">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89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00A98-B61E-6546-9B96-C637A54F1F22}"/>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F21733A-6941-0360-76B0-8ECF02754A12}"/>
              </a:ext>
            </a:extLst>
          </p:cNvPr>
          <p:cNvGraphicFramePr>
            <a:graphicFrameLocks/>
          </p:cNvGraphicFramePr>
          <p:nvPr>
            <p:extLst>
              <p:ext uri="{D42A27DB-BD31-4B8C-83A1-F6EECF244321}">
                <p14:modId xmlns:p14="http://schemas.microsoft.com/office/powerpoint/2010/main" val="3969990010"/>
              </p:ext>
            </p:extLst>
          </p:nvPr>
        </p:nvGraphicFramePr>
        <p:xfrm>
          <a:off x="5348036" y="1336276"/>
          <a:ext cx="6103620"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 Same Side Corner Rectangle 17">
            <a:extLst>
              <a:ext uri="{FF2B5EF4-FFF2-40B4-BE49-F238E27FC236}">
                <a16:creationId xmlns:a16="http://schemas.microsoft.com/office/drawing/2014/main" id="{752A628F-8412-02AD-418C-7AC53BEB17AB}"/>
              </a:ext>
            </a:extLst>
          </p:cNvPr>
          <p:cNvSpPr/>
          <p:nvPr/>
        </p:nvSpPr>
        <p:spPr>
          <a:xfrm>
            <a:off x="502856" y="1429959"/>
            <a:ext cx="4096800" cy="401431"/>
          </a:xfrm>
          <a:prstGeom prst="round2SameRect">
            <a:avLst>
              <a:gd name="adj1" fmla="val 32775"/>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22">
            <a:extLst>
              <a:ext uri="{FF2B5EF4-FFF2-40B4-BE49-F238E27FC236}">
                <a16:creationId xmlns:a16="http://schemas.microsoft.com/office/drawing/2014/main" id="{EDC2B77F-B6BA-9FA9-175E-B5210AE30106}"/>
              </a:ext>
            </a:extLst>
          </p:cNvPr>
          <p:cNvSpPr/>
          <p:nvPr/>
        </p:nvSpPr>
        <p:spPr>
          <a:xfrm>
            <a:off x="502856" y="3769018"/>
            <a:ext cx="4096800" cy="401431"/>
          </a:xfrm>
          <a:prstGeom prst="round2SameRect">
            <a:avLst>
              <a:gd name="adj1" fmla="val 32775"/>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922C574C-0205-69DD-07B0-F79FB4A2E4B7}"/>
              </a:ext>
            </a:extLst>
          </p:cNvPr>
          <p:cNvGraphicFramePr>
            <a:graphicFrameLocks noGrp="1"/>
          </p:cNvGraphicFramePr>
          <p:nvPr>
            <p:extLst>
              <p:ext uri="{D42A27DB-BD31-4B8C-83A1-F6EECF244321}">
                <p14:modId xmlns:p14="http://schemas.microsoft.com/office/powerpoint/2010/main" val="2556430950"/>
              </p:ext>
            </p:extLst>
          </p:nvPr>
        </p:nvGraphicFramePr>
        <p:xfrm>
          <a:off x="506334" y="3771740"/>
          <a:ext cx="4097718" cy="1938028"/>
        </p:xfrm>
        <a:graphic>
          <a:graphicData uri="http://schemas.openxmlformats.org/drawingml/2006/table">
            <a:tbl>
              <a:tblPr firstRow="1" bandRow="1">
                <a:tableStyleId>{5C22544A-7EE6-4342-B048-85BDC9FD1C3A}</a:tableStyleId>
              </a:tblPr>
              <a:tblGrid>
                <a:gridCol w="1995246">
                  <a:extLst>
                    <a:ext uri="{9D8B030D-6E8A-4147-A177-3AD203B41FA5}">
                      <a16:colId xmlns:a16="http://schemas.microsoft.com/office/drawing/2014/main" val="3864783486"/>
                    </a:ext>
                  </a:extLst>
                </a:gridCol>
                <a:gridCol w="2102472">
                  <a:extLst>
                    <a:ext uri="{9D8B030D-6E8A-4147-A177-3AD203B41FA5}">
                      <a16:colId xmlns:a16="http://schemas.microsoft.com/office/drawing/2014/main" val="1970631913"/>
                    </a:ext>
                  </a:extLst>
                </a:gridCol>
              </a:tblGrid>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solidFill>
                            <a:schemeClr val="bg1"/>
                          </a:solidFill>
                          <a:latin typeface="Arial" panose="020B0604020202020204" pitchFamily="34" charset="0"/>
                          <a:cs typeface="Arial" panose="020B0604020202020204" pitchFamily="34" charset="0"/>
                        </a:rPr>
                        <a:t>Broker</a:t>
                      </a:r>
                    </a:p>
                  </a:txBody>
                  <a:tcPr marL="163440" anchor="ctr">
                    <a:lnL w="12700" cmpd="sng">
                      <a:noFill/>
                    </a:lnL>
                    <a:lnR w="12700" cmpd="sng">
                      <a:noFill/>
                    </a:lnR>
                    <a:lnT w="28575" cap="flat" cmpd="sng" algn="ctr">
                      <a:noFill/>
                      <a:prstDash val="solid"/>
                      <a:round/>
                      <a:headEnd type="none" w="med" len="med"/>
                      <a:tailEnd type="none" w="med" len="med"/>
                    </a:lnT>
                    <a:lnB w="19050" cap="flat" cmpd="sng" algn="ctr">
                      <a:solidFill>
                        <a:srgbClr val="BC572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solidFill>
                            <a:schemeClr val="bg1"/>
                          </a:solidFill>
                          <a:latin typeface="Arial" panose="020B0604020202020204" pitchFamily="34" charset="0"/>
                          <a:cs typeface="Arial" panose="020B0604020202020204" pitchFamily="34" charset="0"/>
                        </a:rPr>
                        <a:t>Analyst</a:t>
                      </a:r>
                    </a:p>
                  </a:txBody>
                  <a:tcPr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BC572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183620"/>
                  </a:ext>
                </a:extLst>
              </a:tr>
              <a:tr h="297063">
                <a:tc>
                  <a:txBody>
                    <a:bodyPr/>
                    <a:lstStyle/>
                    <a:p>
                      <a:pPr marL="0" algn="l" defTabSz="914400" rtl="0" eaLnBrk="1" latinLnBrk="0" hangingPunct="1"/>
                      <a:r>
                        <a:rPr lang="en-CA" sz="1300" kern="1200">
                          <a:solidFill>
                            <a:srgbClr val="374B56"/>
                          </a:solidFill>
                          <a:latin typeface="Arial" panose="020B0604020202020204" pitchFamily="34" charset="0"/>
                          <a:ea typeface="+mn-ea"/>
                          <a:cs typeface="Arial" panose="020B0604020202020204" pitchFamily="34" charset="0"/>
                        </a:rPr>
                        <a:t>Argonaut</a:t>
                      </a:r>
                    </a:p>
                  </a:txBody>
                  <a:tcPr marL="163440" marT="54000" marB="54000" anchor="ctr">
                    <a:lnL w="12700" cmpd="sng">
                      <a:noFill/>
                    </a:lnL>
                    <a:lnR w="6350" cap="flat" cmpd="sng" algn="ctr">
                      <a:solidFill>
                        <a:srgbClr val="A5C1CD"/>
                      </a:solidFill>
                      <a:prstDash val="solid"/>
                      <a:round/>
                      <a:headEnd type="none" w="med" len="med"/>
                      <a:tailEnd type="none" w="med" len="med"/>
                    </a:lnR>
                    <a:lnT w="19050" cap="flat" cmpd="sng" algn="ctr">
                      <a:solidFill>
                        <a:srgbClr val="BC5728"/>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kern="1200">
                          <a:solidFill>
                            <a:srgbClr val="374B56"/>
                          </a:solidFill>
                          <a:latin typeface="Arial" panose="020B0604020202020204" pitchFamily="34" charset="0"/>
                          <a:ea typeface="+mn-ea"/>
                          <a:cs typeface="Arial" panose="020B0604020202020204" pitchFamily="34" charset="0"/>
                        </a:rPr>
                        <a:t>Patrick Streater</a:t>
                      </a:r>
                    </a:p>
                  </a:txBody>
                  <a:tcPr marT="54000" marB="54000" anchor="ctr">
                    <a:lnL w="6350" cap="flat" cmpd="sng" algn="ctr">
                      <a:solidFill>
                        <a:srgbClr val="A5C1CD"/>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BC5728"/>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4163386"/>
                  </a:ext>
                </a:extLst>
              </a:tr>
              <a:tr h="297063">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Canaccord</a:t>
                      </a: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Jeremy Hoy</a:t>
                      </a:r>
                      <a:endParaRPr lang="en-CA" sz="1300" kern="1200">
                        <a:solidFill>
                          <a:srgbClr val="374B56"/>
                        </a:solidFill>
                        <a:latin typeface="Arial" panose="020B0604020202020204" pitchFamily="34" charset="0"/>
                        <a:ea typeface="+mn-ea"/>
                        <a:cs typeface="Arial" panose="020B0604020202020204" pitchFamily="34" charset="0"/>
                      </a:endParaRPr>
                    </a:p>
                  </a:txBody>
                  <a:tcPr marT="54000" marB="54000" anchor="ctr">
                    <a:lnL w="6350" cap="flat" cmpd="sng" algn="ctr">
                      <a:solidFill>
                        <a:srgbClr val="A5C1C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587366"/>
                  </a:ext>
                </a:extLst>
              </a:tr>
              <a:tr h="297063">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CIBC</a:t>
                      </a:r>
                      <a:endParaRPr lang="en-CA" sz="1300" kern="1200">
                        <a:solidFill>
                          <a:srgbClr val="374B56"/>
                        </a:solidFill>
                        <a:latin typeface="Arial" panose="020B0604020202020204" pitchFamily="34" charset="0"/>
                        <a:ea typeface="+mn-ea"/>
                        <a:cs typeface="Arial" panose="020B0604020202020204" pitchFamily="34" charset="0"/>
                      </a:endParaRP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Cosmos Chiu</a:t>
                      </a:r>
                      <a:endParaRPr lang="en-CA" sz="1300" kern="1200">
                        <a:solidFill>
                          <a:srgbClr val="374B56"/>
                        </a:solidFill>
                        <a:latin typeface="Arial" panose="020B0604020202020204" pitchFamily="34" charset="0"/>
                        <a:ea typeface="+mn-ea"/>
                        <a:cs typeface="Arial" panose="020B0604020202020204" pitchFamily="34" charset="0"/>
                      </a:endParaRPr>
                    </a:p>
                  </a:txBody>
                  <a:tcPr marT="54000" marB="54000" anchor="ctr">
                    <a:lnL w="6350" cap="flat" cmpd="sng" algn="ctr">
                      <a:solidFill>
                        <a:srgbClr val="A5C1C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6964265"/>
                  </a:ext>
                </a:extLst>
              </a:tr>
              <a:tr h="297063">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Hannam</a:t>
                      </a:r>
                      <a:endParaRPr lang="en-CA" sz="1300" kern="1200">
                        <a:solidFill>
                          <a:srgbClr val="374B56"/>
                        </a:solidFill>
                        <a:latin typeface="Arial" panose="020B0604020202020204" pitchFamily="34" charset="0"/>
                        <a:ea typeface="+mn-ea"/>
                        <a:cs typeface="Arial" panose="020B0604020202020204" pitchFamily="34" charset="0"/>
                      </a:endParaRP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Jonathan Guy</a:t>
                      </a:r>
                      <a:endParaRPr lang="en-CA" sz="1300" kern="1200">
                        <a:solidFill>
                          <a:srgbClr val="374B56"/>
                        </a:solidFill>
                        <a:latin typeface="Arial" panose="020B0604020202020204" pitchFamily="34" charset="0"/>
                        <a:ea typeface="+mn-ea"/>
                        <a:cs typeface="Arial" panose="020B0604020202020204" pitchFamily="34" charset="0"/>
                      </a:endParaRPr>
                    </a:p>
                  </a:txBody>
                  <a:tcPr marT="54000" marB="54000" anchor="ctr">
                    <a:lnL w="6350" cap="flat" cmpd="sng" algn="ctr">
                      <a:solidFill>
                        <a:srgbClr val="A5C1C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714977"/>
                  </a:ext>
                </a:extLst>
              </a:tr>
              <a:tr h="297063">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Raymond James</a:t>
                      </a:r>
                      <a:endParaRPr lang="en-CA" sz="1300" kern="1200">
                        <a:solidFill>
                          <a:srgbClr val="374B56"/>
                        </a:solidFill>
                        <a:latin typeface="Arial" panose="020B0604020202020204" pitchFamily="34" charset="0"/>
                        <a:ea typeface="+mn-ea"/>
                        <a:cs typeface="Arial" panose="020B0604020202020204" pitchFamily="34" charset="0"/>
                      </a:endParaRP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19050" cap="flat" cmpd="sng" algn="ctr">
                      <a:solidFill>
                        <a:srgbClr val="A6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300" kern="1200">
                          <a:solidFill>
                            <a:srgbClr val="374B56"/>
                          </a:solidFill>
                          <a:latin typeface="Arial" panose="020B0604020202020204" pitchFamily="34" charset="0"/>
                          <a:ea typeface="+mn-ea"/>
                          <a:cs typeface="Arial" panose="020B0604020202020204" pitchFamily="34" charset="0"/>
                        </a:rPr>
                        <a:t>Craig Stanley</a:t>
                      </a:r>
                      <a:endParaRPr lang="en-CA" sz="1300" kern="1200">
                        <a:solidFill>
                          <a:srgbClr val="374B56"/>
                        </a:solidFill>
                        <a:latin typeface="Arial" panose="020B0604020202020204" pitchFamily="34" charset="0"/>
                        <a:ea typeface="+mn-ea"/>
                        <a:cs typeface="Arial" panose="020B0604020202020204" pitchFamily="34" charset="0"/>
                      </a:endParaRPr>
                    </a:p>
                  </a:txBody>
                  <a:tcPr marT="54000" marB="54000" anchor="ctr">
                    <a:lnL w="6350" cap="flat" cmpd="sng" algn="ctr">
                      <a:solidFill>
                        <a:srgbClr val="A5C1CD"/>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5C1CD"/>
                      </a:solidFill>
                      <a:prstDash val="solid"/>
                      <a:round/>
                      <a:headEnd type="none" w="med" len="med"/>
                      <a:tailEnd type="none" w="med" len="med"/>
                    </a:lnT>
                    <a:lnB w="19050" cap="flat" cmpd="sng" algn="ctr">
                      <a:solidFill>
                        <a:srgbClr val="A6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536030"/>
                  </a:ext>
                </a:extLst>
              </a:tr>
            </a:tbl>
          </a:graphicData>
        </a:graphic>
      </p:graphicFrame>
      <p:graphicFrame>
        <p:nvGraphicFramePr>
          <p:cNvPr id="6" name="Table 7">
            <a:extLst>
              <a:ext uri="{FF2B5EF4-FFF2-40B4-BE49-F238E27FC236}">
                <a16:creationId xmlns:a16="http://schemas.microsoft.com/office/drawing/2014/main" id="{758541A5-02A4-094F-255D-DA1429C2981C}"/>
              </a:ext>
            </a:extLst>
          </p:cNvPr>
          <p:cNvGraphicFramePr>
            <a:graphicFrameLocks noGrp="1"/>
          </p:cNvGraphicFramePr>
          <p:nvPr>
            <p:extLst>
              <p:ext uri="{D42A27DB-BD31-4B8C-83A1-F6EECF244321}">
                <p14:modId xmlns:p14="http://schemas.microsoft.com/office/powerpoint/2010/main" val="1990750720"/>
              </p:ext>
            </p:extLst>
          </p:nvPr>
        </p:nvGraphicFramePr>
        <p:xfrm>
          <a:off x="502857" y="1435953"/>
          <a:ext cx="4096340" cy="1317703"/>
        </p:xfrm>
        <a:graphic>
          <a:graphicData uri="http://schemas.openxmlformats.org/drawingml/2006/table">
            <a:tbl>
              <a:tblPr firstRow="1" bandRow="1">
                <a:tableStyleId>{5C22544A-7EE6-4342-B048-85BDC9FD1C3A}</a:tableStyleId>
              </a:tblPr>
              <a:tblGrid>
                <a:gridCol w="1988726">
                  <a:extLst>
                    <a:ext uri="{9D8B030D-6E8A-4147-A177-3AD203B41FA5}">
                      <a16:colId xmlns:a16="http://schemas.microsoft.com/office/drawing/2014/main" val="3864783486"/>
                    </a:ext>
                  </a:extLst>
                </a:gridCol>
                <a:gridCol w="2107614">
                  <a:extLst>
                    <a:ext uri="{9D8B030D-6E8A-4147-A177-3AD203B41FA5}">
                      <a16:colId xmlns:a16="http://schemas.microsoft.com/office/drawing/2014/main" val="2449401027"/>
                    </a:ext>
                  </a:extLst>
                </a:gridCol>
              </a:tblGrid>
              <a:tr h="3993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a:solidFill>
                            <a:schemeClr val="bg1"/>
                          </a:solidFill>
                          <a:latin typeface="Arial"/>
                          <a:cs typeface="Arial"/>
                        </a:rPr>
                        <a:t>TSX: </a:t>
                      </a:r>
                      <a:r>
                        <a:rPr lang="en-CA" sz="1200" b="1">
                          <a:solidFill>
                            <a:schemeClr val="bg1"/>
                          </a:solidFill>
                          <a:latin typeface="Arial Black"/>
                          <a:cs typeface="Arial Black" panose="020B0604020202020204" pitchFamily="34" charset="0"/>
                        </a:rPr>
                        <a:t>ORE</a:t>
                      </a:r>
                      <a:r>
                        <a:rPr lang="en-CA" sz="1200">
                          <a:solidFill>
                            <a:schemeClr val="bg1"/>
                          </a:solidFill>
                          <a:latin typeface="Arial"/>
                          <a:cs typeface="Arial"/>
                        </a:rPr>
                        <a:t>, ASX: </a:t>
                      </a:r>
                      <a:r>
                        <a:rPr lang="en-CA" sz="1200">
                          <a:solidFill>
                            <a:schemeClr val="bg1"/>
                          </a:solidFill>
                          <a:latin typeface="Arial Black" panose="020B0A04020102020204" pitchFamily="34" charset="0"/>
                          <a:cs typeface="Arial" panose="020B0604020202020204" pitchFamily="34" charset="0"/>
                        </a:rPr>
                        <a:t>ORE</a:t>
                      </a:r>
                      <a:r>
                        <a:rPr lang="en-CA" sz="1200">
                          <a:solidFill>
                            <a:schemeClr val="bg1"/>
                          </a:solidFill>
                          <a:latin typeface="Arial"/>
                          <a:cs typeface="Arial"/>
                        </a:rPr>
                        <a:t>, </a:t>
                      </a:r>
                      <a:r>
                        <a:rPr lang="en-CA" sz="1200" b="0">
                          <a:solidFill>
                            <a:schemeClr val="bg1"/>
                          </a:solidFill>
                          <a:latin typeface="Arial"/>
                          <a:cs typeface="Arial"/>
                        </a:rPr>
                        <a:t>OTCQX: </a:t>
                      </a:r>
                      <a:r>
                        <a:rPr lang="en-CA" sz="1200" b="1">
                          <a:solidFill>
                            <a:schemeClr val="bg1"/>
                          </a:solidFill>
                          <a:latin typeface="Arial Black"/>
                          <a:cs typeface="Arial Black" panose="020B0604020202020204" pitchFamily="34" charset="0"/>
                        </a:rPr>
                        <a:t>ORZCF</a:t>
                      </a:r>
                      <a:endParaRPr lang="en-CA" sz="1200" b="0">
                        <a:solidFill>
                          <a:schemeClr val="bg1"/>
                        </a:solidFill>
                        <a:latin typeface="Arial Black"/>
                        <a:cs typeface="Arial" panose="020B0604020202020204" pitchFamily="34" charset="0"/>
                      </a:endParaRPr>
                    </a:p>
                  </a:txBody>
                  <a:tcPr marL="163440" anchor="ctr">
                    <a:lnL w="12700" cmpd="sng">
                      <a:noFill/>
                    </a:lnL>
                    <a:lnR w="12700" cmpd="sng">
                      <a:noFill/>
                    </a:lnR>
                    <a:lnT w="28575" cap="flat" cmpd="sng" algn="ctr">
                      <a:noFill/>
                      <a:prstDash val="solid"/>
                      <a:round/>
                      <a:headEnd type="none" w="med" len="med"/>
                      <a:tailEnd type="none" w="med" len="med"/>
                    </a:lnT>
                    <a:lnB w="19050" cap="flat" cmpd="sng" algn="ctr">
                      <a:solidFill>
                        <a:srgbClr val="BC572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r" defTabSz="914400" rtl="0" eaLnBrk="1" latinLnBrk="0" hangingPunct="1"/>
                      <a:endParaRPr lang="en-CA" sz="1400" kern="1200">
                        <a:solidFill>
                          <a:srgbClr val="374B56"/>
                        </a:solidFill>
                        <a:latin typeface="Arial" panose="020B0604020202020204" pitchFamily="34" charset="0"/>
                        <a:ea typeface="+mn-ea"/>
                        <a:cs typeface="Arial" panose="020B0604020202020204" pitchFamily="34" charset="0"/>
                      </a:endParaRPr>
                    </a:p>
                  </a:txBody>
                  <a:tcPr anchor="b">
                    <a:lnL w="6350" cap="flat" cmpd="sng" algn="ctr">
                      <a:solidFill>
                        <a:srgbClr val="A5C1CD"/>
                      </a:solid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rgbClr val="BC572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7183620"/>
                  </a:ext>
                </a:extLst>
              </a:tr>
              <a:tr h="0">
                <a:tc>
                  <a:txBody>
                    <a:bodyPr/>
                    <a:lstStyle/>
                    <a:p>
                      <a:pPr marL="0" algn="l" defTabSz="914400" rtl="0" eaLnBrk="1" latinLnBrk="0" hangingPunct="1"/>
                      <a:r>
                        <a:rPr lang="en-CA" sz="1300" kern="1200">
                          <a:solidFill>
                            <a:srgbClr val="374B56"/>
                          </a:solidFill>
                          <a:latin typeface="Arial"/>
                          <a:ea typeface="+mn-ea"/>
                          <a:cs typeface="Arial"/>
                        </a:rPr>
                        <a:t>Shares Issued</a:t>
                      </a:r>
                      <a:r>
                        <a:rPr lang="en-CA" sz="1100" kern="1200" baseline="50000">
                          <a:solidFill>
                            <a:srgbClr val="374B56"/>
                          </a:solidFill>
                          <a:latin typeface="Arial"/>
                          <a:ea typeface="+mn-ea"/>
                          <a:cs typeface="Arial"/>
                        </a:rPr>
                        <a:t>1</a:t>
                      </a:r>
                    </a:p>
                  </a:txBody>
                  <a:tcPr marL="163440" marT="54000" marB="54000" anchor="ctr">
                    <a:lnL w="12700" cmpd="sng">
                      <a:noFill/>
                    </a:lnL>
                    <a:lnR w="6350" cap="flat" cmpd="sng" algn="ctr">
                      <a:solidFill>
                        <a:srgbClr val="A5C1CD"/>
                      </a:solidFill>
                      <a:prstDash val="solid"/>
                      <a:round/>
                      <a:headEnd type="none" w="med" len="med"/>
                      <a:tailEnd type="none" w="med" len="med"/>
                    </a:lnR>
                    <a:lnT w="19050" cap="flat" cmpd="sng" algn="ctr">
                      <a:solidFill>
                        <a:srgbClr val="BC5728"/>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CA" sz="1300" kern="1200">
                          <a:solidFill>
                            <a:srgbClr val="374B56"/>
                          </a:solidFill>
                          <a:latin typeface="Arial"/>
                          <a:ea typeface="+mn-ea"/>
                          <a:cs typeface="Arial"/>
                        </a:rPr>
                        <a:t>597,799,455</a:t>
                      </a:r>
                    </a:p>
                  </a:txBody>
                  <a:tcPr marR="163440" marT="54000" marB="54000" anchor="ctr">
                    <a:lnL w="6350" cap="flat" cmpd="sng" algn="ctr">
                      <a:solidFill>
                        <a:srgbClr val="A5C1CD"/>
                      </a:solidFill>
                      <a:prstDash val="solid"/>
                      <a:round/>
                      <a:headEnd type="none" w="med" len="med"/>
                      <a:tailEnd type="none" w="med" len="med"/>
                    </a:lnL>
                    <a:lnR w="12700" cmpd="sng">
                      <a:noFill/>
                    </a:lnR>
                    <a:lnT w="19050" cap="flat" cmpd="sng" algn="ctr">
                      <a:solidFill>
                        <a:srgbClr val="BC5728"/>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1087908"/>
                  </a:ext>
                </a:extLst>
              </a:tr>
              <a:tr h="0">
                <a:tc>
                  <a:txBody>
                    <a:bodyPr/>
                    <a:lstStyle/>
                    <a:p>
                      <a:pPr marL="0" algn="l" defTabSz="914400" rtl="0" eaLnBrk="1" latinLnBrk="0" hangingPunct="1"/>
                      <a:r>
                        <a:rPr lang="en-CA" sz="1300" kern="1200">
                          <a:solidFill>
                            <a:srgbClr val="374B56"/>
                          </a:solidFill>
                          <a:latin typeface="Arial"/>
                          <a:ea typeface="+mn-ea"/>
                          <a:cs typeface="Arial"/>
                        </a:rPr>
                        <a:t>Shares Fully Diluted</a:t>
                      </a:r>
                      <a:r>
                        <a:rPr lang="en-CA" sz="1100" kern="1200" baseline="50000">
                          <a:solidFill>
                            <a:srgbClr val="374B56"/>
                          </a:solidFill>
                          <a:latin typeface="Arial"/>
                          <a:ea typeface="+mn-ea"/>
                          <a:cs typeface="Arial"/>
                        </a:rPr>
                        <a:t>1</a:t>
                      </a: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CA" sz="1300" kern="1200">
                          <a:solidFill>
                            <a:srgbClr val="374B56"/>
                          </a:solidFill>
                          <a:latin typeface="Arial"/>
                          <a:ea typeface="+mn-ea"/>
                          <a:cs typeface="Arial"/>
                        </a:rPr>
                        <a:t>625,004,355</a:t>
                      </a:r>
                    </a:p>
                  </a:txBody>
                  <a:tcPr marR="163440" marT="54000" marB="54000" anchor="ctr">
                    <a:lnL w="6350" cap="flat" cmpd="sng" algn="ctr">
                      <a:solidFill>
                        <a:srgbClr val="A5C1CD"/>
                      </a:solidFill>
                      <a:prstDash val="solid"/>
                      <a:round/>
                      <a:headEnd type="none" w="med" len="med"/>
                      <a:tailEnd type="none" w="med" len="med"/>
                    </a:lnL>
                    <a:lnR w="12700" cmpd="sng">
                      <a:noFill/>
                    </a:lnR>
                    <a:lnT w="6350" cap="flat" cmpd="sng" algn="ctr">
                      <a:solidFill>
                        <a:srgbClr val="A5C1CD"/>
                      </a:solidFill>
                      <a:prstDash val="solid"/>
                      <a:round/>
                      <a:headEnd type="none" w="med" len="med"/>
                      <a:tailEnd type="none" w="med" len="med"/>
                    </a:lnT>
                    <a:lnB w="6350" cap="flat" cmpd="sng" algn="ctr">
                      <a:solidFill>
                        <a:srgbClr val="A5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933160"/>
                  </a:ext>
                </a:extLst>
              </a:tr>
              <a:tr h="0">
                <a:tc>
                  <a:txBody>
                    <a:bodyPr/>
                    <a:lstStyle/>
                    <a:p>
                      <a:pPr marL="0" algn="l" defTabSz="914400" rtl="0" eaLnBrk="1" latinLnBrk="0" hangingPunct="1"/>
                      <a:r>
                        <a:rPr lang="en-CA" sz="1300" kern="1200">
                          <a:solidFill>
                            <a:srgbClr val="374B56"/>
                          </a:solidFill>
                          <a:latin typeface="Arial" panose="020B0604020202020204" pitchFamily="34" charset="0"/>
                          <a:ea typeface="+mn-ea"/>
                          <a:cs typeface="Arial" panose="020B0604020202020204" pitchFamily="34" charset="0"/>
                        </a:rPr>
                        <a:t>Market Capitalization</a:t>
                      </a:r>
                      <a:r>
                        <a:rPr lang="en-CA" sz="1100" kern="1200" baseline="50000">
                          <a:solidFill>
                            <a:srgbClr val="374B56"/>
                          </a:solidFill>
                          <a:latin typeface="Arial" panose="020B0604020202020204" pitchFamily="34" charset="0"/>
                          <a:ea typeface="+mn-ea"/>
                          <a:cs typeface="Arial" panose="020B0604020202020204" pitchFamily="34" charset="0"/>
                        </a:rPr>
                        <a:t>2</a:t>
                      </a:r>
                    </a:p>
                  </a:txBody>
                  <a:tcPr marL="163440" marT="54000" marB="54000" anchor="ctr">
                    <a:lnL w="12700" cmpd="sng">
                      <a:noFill/>
                    </a:lnL>
                    <a:lnR w="6350" cap="flat" cmpd="sng" algn="ctr">
                      <a:solidFill>
                        <a:srgbClr val="A5C1CD"/>
                      </a:solidFill>
                      <a:prstDash val="solid"/>
                      <a:round/>
                      <a:headEnd type="none" w="med" len="med"/>
                      <a:tailEnd type="none" w="med" len="med"/>
                    </a:lnR>
                    <a:lnT w="6350" cap="flat" cmpd="sng" algn="ctr">
                      <a:solidFill>
                        <a:srgbClr val="A5C1CD"/>
                      </a:solidFill>
                      <a:prstDash val="solid"/>
                      <a:round/>
                      <a:headEnd type="none" w="med" len="med"/>
                      <a:tailEnd type="none" w="med" len="med"/>
                    </a:lnT>
                    <a:lnB w="19050" cap="flat" cmpd="sng" algn="ctr">
                      <a:solidFill>
                        <a:srgbClr val="A6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lang="en-CA" sz="1300" kern="1200">
                          <a:solidFill>
                            <a:srgbClr val="374B56"/>
                          </a:solidFill>
                          <a:latin typeface="Arial" panose="020B0604020202020204" pitchFamily="34" charset="0"/>
                          <a:ea typeface="+mn-ea"/>
                          <a:cs typeface="Arial" panose="020B0604020202020204" pitchFamily="34" charset="0"/>
                        </a:rPr>
                        <a:t>C$681M</a:t>
                      </a:r>
                    </a:p>
                  </a:txBody>
                  <a:tcPr marR="163440" marT="54000" marB="54000" anchor="ctr">
                    <a:lnL w="6350" cap="flat" cmpd="sng" algn="ctr">
                      <a:solidFill>
                        <a:srgbClr val="A5C1CD"/>
                      </a:solidFill>
                      <a:prstDash val="solid"/>
                      <a:round/>
                      <a:headEnd type="none" w="med" len="med"/>
                      <a:tailEnd type="none" w="med" len="med"/>
                    </a:lnL>
                    <a:lnR w="12700" cmpd="sng">
                      <a:noFill/>
                    </a:lnR>
                    <a:lnT w="6350" cap="flat" cmpd="sng" algn="ctr">
                      <a:solidFill>
                        <a:srgbClr val="A5C1CD"/>
                      </a:solidFill>
                      <a:prstDash val="solid"/>
                      <a:round/>
                      <a:headEnd type="none" w="med" len="med"/>
                      <a:tailEnd type="none" w="med" len="med"/>
                    </a:lnT>
                    <a:lnB w="19050" cap="flat" cmpd="sng" algn="ctr">
                      <a:solidFill>
                        <a:srgbClr val="A6C1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8673008"/>
                  </a:ext>
                </a:extLst>
              </a:tr>
            </a:tbl>
          </a:graphicData>
        </a:graphic>
      </p:graphicFrame>
      <p:sp>
        <p:nvSpPr>
          <p:cNvPr id="4" name="TextBox 3">
            <a:extLst>
              <a:ext uri="{FF2B5EF4-FFF2-40B4-BE49-F238E27FC236}">
                <a16:creationId xmlns:a16="http://schemas.microsoft.com/office/drawing/2014/main" id="{5A707A7B-144A-6A5B-DF33-3668975DED03}"/>
              </a:ext>
            </a:extLst>
          </p:cNvPr>
          <p:cNvSpPr txBox="1"/>
          <p:nvPr/>
        </p:nvSpPr>
        <p:spPr>
          <a:xfrm>
            <a:off x="392400" y="6293425"/>
            <a:ext cx="6221760" cy="461665"/>
          </a:xfrm>
          <a:prstGeom prst="rect">
            <a:avLst/>
          </a:prstGeom>
          <a:noFill/>
        </p:spPr>
        <p:txBody>
          <a:bodyPr wrap="square" lIns="91440" tIns="45720" rIns="91440" bIns="45720" anchor="t">
            <a:spAutoFit/>
          </a:bodyPr>
          <a:lstStyle/>
          <a:p>
            <a:pPr marL="228600" lvl="0" indent="-228600" defTabSz="179388">
              <a:buFont typeface="+mj-lt"/>
              <a:buAutoNum type="arabicPeriod"/>
              <a:tabLst>
                <a:tab pos="179388" algn="l"/>
              </a:tabLst>
            </a:pPr>
            <a:r>
              <a:rPr lang="en-US" sz="800">
                <a:solidFill>
                  <a:schemeClr val="accent1"/>
                </a:solidFill>
                <a:ea typeface="Calibri"/>
                <a:cs typeface="Times New Roman"/>
              </a:rPr>
              <a:t>As at August 13, 2025</a:t>
            </a:r>
            <a:r>
              <a:rPr lang="en-CA" sz="800">
                <a:solidFill>
                  <a:schemeClr val="accent1"/>
                </a:solidFill>
                <a:ea typeface="Calibri"/>
                <a:cs typeface="Times New Roman"/>
              </a:rPr>
              <a:t>. Shares fully diluted assumes US$35M Convertible conversion and exercise of options, RSU’s and DSU’s</a:t>
            </a:r>
          </a:p>
          <a:p>
            <a:pPr marL="228600" lvl="0" indent="-228600" defTabSz="179388">
              <a:buFont typeface="+mj-lt"/>
              <a:buAutoNum type="arabicPeriod"/>
              <a:tabLst>
                <a:tab pos="179388" algn="l"/>
              </a:tabLst>
            </a:pPr>
            <a:r>
              <a:rPr lang="en-CA" sz="800">
                <a:solidFill>
                  <a:schemeClr val="accent1"/>
                </a:solidFill>
                <a:ea typeface="Calibri"/>
                <a:cs typeface="Times New Roman"/>
              </a:rPr>
              <a:t>As at August 31, 2025.</a:t>
            </a:r>
          </a:p>
          <a:p>
            <a:pPr marL="228600" lvl="0" indent="-228600" defTabSz="179388">
              <a:buFont typeface="+mj-lt"/>
              <a:buAutoNum type="arabicPeriod"/>
              <a:tabLst>
                <a:tab pos="179388" algn="l"/>
              </a:tabLst>
            </a:pPr>
            <a:r>
              <a:rPr lang="en-CA" sz="800">
                <a:solidFill>
                  <a:schemeClr val="accent1"/>
                </a:solidFill>
                <a:effectLst/>
                <a:ea typeface="Calibri"/>
                <a:cs typeface="Times New Roman"/>
              </a:rPr>
              <a:t>Most recent data available from Irwin and </a:t>
            </a:r>
            <a:r>
              <a:rPr lang="en-CA" sz="800">
                <a:solidFill>
                  <a:schemeClr val="accent1"/>
                </a:solidFill>
                <a:effectLst/>
                <a:ea typeface="Calibri"/>
                <a:cs typeface="Times New Roman"/>
                <a:hlinkClick r:id="rId4"/>
              </a:rPr>
              <a:t>www.sedi.ca</a:t>
            </a:r>
            <a:r>
              <a:rPr lang="en-CA" sz="800">
                <a:solidFill>
                  <a:schemeClr val="accent1"/>
                </a:solidFill>
                <a:effectLst/>
                <a:ea typeface="Calibri"/>
                <a:cs typeface="Times New Roman"/>
              </a:rPr>
              <a:t>. Numbers may not add due to rounding</a:t>
            </a:r>
          </a:p>
        </p:txBody>
      </p:sp>
      <p:sp>
        <p:nvSpPr>
          <p:cNvPr id="9" name="Title 8">
            <a:extLst>
              <a:ext uri="{FF2B5EF4-FFF2-40B4-BE49-F238E27FC236}">
                <a16:creationId xmlns:a16="http://schemas.microsoft.com/office/drawing/2014/main" id="{B2B8DD57-E54D-15B4-5987-1C7EA42BA770}"/>
              </a:ext>
            </a:extLst>
          </p:cNvPr>
          <p:cNvSpPr>
            <a:spLocks noGrp="1"/>
          </p:cNvSpPr>
          <p:nvPr>
            <p:ph type="title"/>
          </p:nvPr>
        </p:nvSpPr>
        <p:spPr/>
        <p:txBody>
          <a:bodyPr/>
          <a:lstStyle/>
          <a:p>
            <a:r>
              <a:rPr lang="en-US" sz="2400"/>
              <a:t>CAPITAL STRUCTURE </a:t>
            </a:r>
            <a:r>
              <a:rPr lang="en-US" sz="2400" b="0">
                <a:solidFill>
                  <a:srgbClr val="BC5728"/>
                </a:solidFill>
                <a:latin typeface="Arial" panose="020B0604020202020204" pitchFamily="34" charset="0"/>
                <a:cs typeface="Arial" panose="020B0604020202020204" pitchFamily="34" charset="0"/>
              </a:rPr>
              <a:t>&amp; Research Coverage</a:t>
            </a:r>
          </a:p>
        </p:txBody>
      </p:sp>
      <p:sp>
        <p:nvSpPr>
          <p:cNvPr id="27" name="TextBox 26">
            <a:extLst>
              <a:ext uri="{FF2B5EF4-FFF2-40B4-BE49-F238E27FC236}">
                <a16:creationId xmlns:a16="http://schemas.microsoft.com/office/drawing/2014/main" id="{16C47F9F-9539-C756-A5EB-646BDFA44104}"/>
              </a:ext>
            </a:extLst>
          </p:cNvPr>
          <p:cNvSpPr txBox="1"/>
          <p:nvPr/>
        </p:nvSpPr>
        <p:spPr>
          <a:xfrm>
            <a:off x="548445" y="3458723"/>
            <a:ext cx="4182730" cy="307777"/>
          </a:xfrm>
          <a:prstGeom prst="rect">
            <a:avLst/>
          </a:prstGeom>
          <a:noFill/>
        </p:spPr>
        <p:txBody>
          <a:bodyPr wrap="square">
            <a:spAutoFit/>
          </a:bodyPr>
          <a:lstStyle/>
          <a:p>
            <a:r>
              <a:rPr lang="en-CA" sz="1400" b="1">
                <a:solidFill>
                  <a:srgbClr val="BC5728"/>
                </a:solidFill>
                <a:latin typeface="Arial Black" panose="020B0604020202020204" pitchFamily="34" charset="0"/>
                <a:cs typeface="Arial Black" panose="020B0604020202020204" pitchFamily="34" charset="0"/>
              </a:rPr>
              <a:t>Analyst Coverage</a:t>
            </a:r>
          </a:p>
        </p:txBody>
      </p:sp>
      <p:sp>
        <p:nvSpPr>
          <p:cNvPr id="12" name="TextBox 11">
            <a:extLst>
              <a:ext uri="{FF2B5EF4-FFF2-40B4-BE49-F238E27FC236}">
                <a16:creationId xmlns:a16="http://schemas.microsoft.com/office/drawing/2014/main" id="{25E76125-9BA1-3E6C-9363-D0CF24CE6EC0}"/>
              </a:ext>
            </a:extLst>
          </p:cNvPr>
          <p:cNvSpPr txBox="1"/>
          <p:nvPr/>
        </p:nvSpPr>
        <p:spPr>
          <a:xfrm>
            <a:off x="548445" y="1103068"/>
            <a:ext cx="4182730" cy="307777"/>
          </a:xfrm>
          <a:prstGeom prst="rect">
            <a:avLst/>
          </a:prstGeom>
          <a:noFill/>
        </p:spPr>
        <p:txBody>
          <a:bodyPr wrap="square">
            <a:spAutoFit/>
          </a:bodyPr>
          <a:lstStyle/>
          <a:p>
            <a:r>
              <a:rPr lang="en-CA" sz="1400" b="1">
                <a:solidFill>
                  <a:srgbClr val="BC5728"/>
                </a:solidFill>
                <a:latin typeface="Arial Black" panose="020B0604020202020204" pitchFamily="34" charset="0"/>
                <a:cs typeface="Arial Black" panose="020B0604020202020204" pitchFamily="34" charset="0"/>
              </a:rPr>
              <a:t>Capital Structure</a:t>
            </a:r>
          </a:p>
        </p:txBody>
      </p:sp>
      <p:sp>
        <p:nvSpPr>
          <p:cNvPr id="35" name="TextBox 34">
            <a:extLst>
              <a:ext uri="{FF2B5EF4-FFF2-40B4-BE49-F238E27FC236}">
                <a16:creationId xmlns:a16="http://schemas.microsoft.com/office/drawing/2014/main" id="{4BD717C7-DA83-ED3C-206D-2C694547A786}"/>
              </a:ext>
            </a:extLst>
          </p:cNvPr>
          <p:cNvSpPr txBox="1"/>
          <p:nvPr/>
        </p:nvSpPr>
        <p:spPr>
          <a:xfrm>
            <a:off x="6841354" y="1110369"/>
            <a:ext cx="3151346" cy="338554"/>
          </a:xfrm>
          <a:prstGeom prst="rect">
            <a:avLst/>
          </a:prstGeom>
          <a:noFill/>
        </p:spPr>
        <p:txBody>
          <a:bodyPr wrap="square">
            <a:spAutoFit/>
          </a:bodyPr>
          <a:lstStyle/>
          <a:p>
            <a:pPr algn="ctr"/>
            <a:r>
              <a:rPr lang="en-CA" sz="1600" b="1">
                <a:solidFill>
                  <a:srgbClr val="003D50"/>
                </a:solidFill>
                <a:latin typeface="Arial Black" panose="020B0604020202020204" pitchFamily="34" charset="0"/>
                <a:cs typeface="Arial Black" panose="020B0604020202020204" pitchFamily="34" charset="0"/>
              </a:rPr>
              <a:t>Major Shareholders</a:t>
            </a:r>
            <a:r>
              <a:rPr lang="en-CA" sz="1400" baseline="50000">
                <a:solidFill>
                  <a:srgbClr val="003D50"/>
                </a:solidFill>
                <a:latin typeface="Arial" panose="020B0604020202020204" pitchFamily="34" charset="0"/>
                <a:cs typeface="Arial" panose="020B0604020202020204" pitchFamily="34" charset="0"/>
              </a:rPr>
              <a:t>3</a:t>
            </a:r>
            <a:endParaRPr lang="en-CA" sz="1600" baseline="50000">
              <a:solidFill>
                <a:srgbClr val="003D5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4961583-E2B9-AFD7-9411-CF3213B1B90B}"/>
              </a:ext>
            </a:extLst>
          </p:cNvPr>
          <p:cNvSpPr txBox="1"/>
          <p:nvPr/>
        </p:nvSpPr>
        <p:spPr>
          <a:xfrm>
            <a:off x="9931374" y="1758389"/>
            <a:ext cx="1050979" cy="507831"/>
          </a:xfrm>
          <a:prstGeom prst="rect">
            <a:avLst/>
          </a:prstGeom>
          <a:noFill/>
        </p:spPr>
        <p:txBody>
          <a:bodyPr wrap="square">
            <a:spAutoFit/>
          </a:bodyPr>
          <a:lstStyle/>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17</a:t>
            </a:r>
            <a:r>
              <a:rPr lang="en-US" sz="1700" b="1" i="0" baseline="0">
                <a:solidFill>
                  <a:srgbClr val="354D5B"/>
                </a:solidFill>
                <a:latin typeface="Arial Black" panose="020B0604020202020204" pitchFamily="34" charset="0"/>
                <a:cs typeface="Arial Black" panose="020B0604020202020204" pitchFamily="34" charset="0"/>
              </a:rPr>
              <a:t>%</a:t>
            </a:r>
            <a:r>
              <a:rPr lang="en-US" baseline="0">
                <a:solidFill>
                  <a:srgbClr val="BC5728"/>
                </a:solidFill>
                <a:latin typeface="Arial" panose="020B0604020202020204" pitchFamily="34" charset="0"/>
                <a:cs typeface="Arial" panose="020B0604020202020204" pitchFamily="34" charset="0"/>
              </a:rPr>
              <a:t> </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baseline="0" err="1">
                <a:solidFill>
                  <a:srgbClr val="BC5728"/>
                </a:solidFill>
                <a:latin typeface="Arial" panose="020B0604020202020204" pitchFamily="34" charset="0"/>
                <a:cs typeface="Arial" panose="020B0604020202020204" pitchFamily="34" charset="0"/>
              </a:rPr>
              <a:t>Nioko</a:t>
            </a:r>
            <a:endParaRPr lang="en-US" sz="1000" baseline="0">
              <a:solidFill>
                <a:srgbClr val="BC5728"/>
              </a:solidFill>
              <a:latin typeface="Arial" panose="020B0604020202020204" pitchFamily="34" charset="0"/>
              <a:cs typeface="Arial" panose="020B0604020202020204" pitchFamily="34" charset="0"/>
            </a:endParaRPr>
          </a:p>
        </p:txBody>
      </p:sp>
      <p:pic>
        <p:nvPicPr>
          <p:cNvPr id="38" name="Graphic 37">
            <a:extLst>
              <a:ext uri="{FF2B5EF4-FFF2-40B4-BE49-F238E27FC236}">
                <a16:creationId xmlns:a16="http://schemas.microsoft.com/office/drawing/2014/main" id="{71D99D49-B9E8-4C80-E113-6C45492A817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26535" y="2945403"/>
            <a:ext cx="780985" cy="780985"/>
          </a:xfrm>
          <a:prstGeom prst="rect">
            <a:avLst/>
          </a:prstGeom>
        </p:spPr>
      </p:pic>
      <p:cxnSp>
        <p:nvCxnSpPr>
          <p:cNvPr id="39" name="Straight Connector 38">
            <a:extLst>
              <a:ext uri="{FF2B5EF4-FFF2-40B4-BE49-F238E27FC236}">
                <a16:creationId xmlns:a16="http://schemas.microsoft.com/office/drawing/2014/main" id="{CF1F97E8-710F-C163-EAC8-3EA13E38E398}"/>
              </a:ext>
            </a:extLst>
          </p:cNvPr>
          <p:cNvCxnSpPr>
            <a:cxnSpLocks/>
          </p:cNvCxnSpPr>
          <p:nvPr/>
        </p:nvCxnSpPr>
        <p:spPr>
          <a:xfrm flipH="1">
            <a:off x="6369752" y="3276996"/>
            <a:ext cx="414964" cy="0"/>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927AA11-EEC9-19D3-C74C-E5720C1B9701}"/>
              </a:ext>
            </a:extLst>
          </p:cNvPr>
          <p:cNvCxnSpPr>
            <a:cxnSpLocks/>
          </p:cNvCxnSpPr>
          <p:nvPr/>
        </p:nvCxnSpPr>
        <p:spPr>
          <a:xfrm flipH="1">
            <a:off x="7384000" y="4776047"/>
            <a:ext cx="427654" cy="474529"/>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1048C83-7F53-0043-3028-E3C52FAC3C89}"/>
              </a:ext>
            </a:extLst>
          </p:cNvPr>
          <p:cNvSpPr txBox="1"/>
          <p:nvPr/>
        </p:nvSpPr>
        <p:spPr>
          <a:xfrm>
            <a:off x="8004333" y="5314802"/>
            <a:ext cx="934045"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2%</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Asia</a:t>
            </a:r>
          </a:p>
        </p:txBody>
      </p:sp>
      <p:cxnSp>
        <p:nvCxnSpPr>
          <p:cNvPr id="42" name="Straight Connector 41">
            <a:extLst>
              <a:ext uri="{FF2B5EF4-FFF2-40B4-BE49-F238E27FC236}">
                <a16:creationId xmlns:a16="http://schemas.microsoft.com/office/drawing/2014/main" id="{521AC052-A14D-0015-358E-7AC52B84AAAC}"/>
              </a:ext>
            </a:extLst>
          </p:cNvPr>
          <p:cNvCxnSpPr>
            <a:cxnSpLocks/>
          </p:cNvCxnSpPr>
          <p:nvPr/>
        </p:nvCxnSpPr>
        <p:spPr>
          <a:xfrm>
            <a:off x="9354111" y="1988597"/>
            <a:ext cx="544738" cy="0"/>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BCCA7A6-2220-5B89-3CE3-425FE5F0A4C7}"/>
              </a:ext>
            </a:extLst>
          </p:cNvPr>
          <p:cNvSpPr txBox="1"/>
          <p:nvPr/>
        </p:nvSpPr>
        <p:spPr>
          <a:xfrm>
            <a:off x="10690274" y="3199678"/>
            <a:ext cx="1050979"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20%</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North America</a:t>
            </a:r>
          </a:p>
        </p:txBody>
      </p:sp>
      <p:sp>
        <p:nvSpPr>
          <p:cNvPr id="44" name="TextBox 43">
            <a:extLst>
              <a:ext uri="{FF2B5EF4-FFF2-40B4-BE49-F238E27FC236}">
                <a16:creationId xmlns:a16="http://schemas.microsoft.com/office/drawing/2014/main" id="{8DDCBAB0-6D91-FF5A-9E29-858C349053C9}"/>
              </a:ext>
            </a:extLst>
          </p:cNvPr>
          <p:cNvSpPr txBox="1"/>
          <p:nvPr/>
        </p:nvSpPr>
        <p:spPr>
          <a:xfrm>
            <a:off x="5731495" y="3023080"/>
            <a:ext cx="1050979"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37%</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Other</a:t>
            </a:r>
          </a:p>
        </p:txBody>
      </p:sp>
      <p:sp>
        <p:nvSpPr>
          <p:cNvPr id="45" name="TextBox 44">
            <a:extLst>
              <a:ext uri="{FF2B5EF4-FFF2-40B4-BE49-F238E27FC236}">
                <a16:creationId xmlns:a16="http://schemas.microsoft.com/office/drawing/2014/main" id="{6B81CC4F-1190-721A-08DB-4489B863F3E5}"/>
              </a:ext>
            </a:extLst>
          </p:cNvPr>
          <p:cNvSpPr txBox="1"/>
          <p:nvPr/>
        </p:nvSpPr>
        <p:spPr>
          <a:xfrm>
            <a:off x="9626480" y="5038141"/>
            <a:ext cx="1137074"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18%</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Australia</a:t>
            </a:r>
          </a:p>
        </p:txBody>
      </p:sp>
      <p:cxnSp>
        <p:nvCxnSpPr>
          <p:cNvPr id="46" name="Straight Connector 45">
            <a:extLst>
              <a:ext uri="{FF2B5EF4-FFF2-40B4-BE49-F238E27FC236}">
                <a16:creationId xmlns:a16="http://schemas.microsoft.com/office/drawing/2014/main" id="{74E283E2-EDF5-7D6A-D816-6B09CB4F7B8C}"/>
              </a:ext>
            </a:extLst>
          </p:cNvPr>
          <p:cNvCxnSpPr>
            <a:cxnSpLocks/>
          </p:cNvCxnSpPr>
          <p:nvPr/>
        </p:nvCxnSpPr>
        <p:spPr>
          <a:xfrm>
            <a:off x="10030709" y="3453594"/>
            <a:ext cx="544738" cy="0"/>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1ED965B-DCE4-07EE-89ED-667B6DE0112E}"/>
              </a:ext>
            </a:extLst>
          </p:cNvPr>
          <p:cNvCxnSpPr>
            <a:cxnSpLocks/>
          </p:cNvCxnSpPr>
          <p:nvPr/>
        </p:nvCxnSpPr>
        <p:spPr>
          <a:xfrm>
            <a:off x="9276506" y="4606261"/>
            <a:ext cx="388635" cy="435412"/>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0D2076C-2AD8-2513-55F4-A3BBD1CD385C}"/>
              </a:ext>
            </a:extLst>
          </p:cNvPr>
          <p:cNvSpPr txBox="1"/>
          <p:nvPr/>
        </p:nvSpPr>
        <p:spPr>
          <a:xfrm>
            <a:off x="6340823" y="4776047"/>
            <a:ext cx="934045"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4%</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Europe</a:t>
            </a:r>
          </a:p>
        </p:txBody>
      </p:sp>
      <p:sp>
        <p:nvSpPr>
          <p:cNvPr id="10" name="TextBox 9">
            <a:extLst>
              <a:ext uri="{FF2B5EF4-FFF2-40B4-BE49-F238E27FC236}">
                <a16:creationId xmlns:a16="http://schemas.microsoft.com/office/drawing/2014/main" id="{F9FBFF72-BCA8-A97E-10F5-499B47F25F69}"/>
              </a:ext>
            </a:extLst>
          </p:cNvPr>
          <p:cNvSpPr txBox="1"/>
          <p:nvPr/>
        </p:nvSpPr>
        <p:spPr>
          <a:xfrm>
            <a:off x="6782474" y="5314803"/>
            <a:ext cx="934045" cy="507831"/>
          </a:xfrm>
          <a:prstGeom prst="rect">
            <a:avLst/>
          </a:prstGeom>
          <a:noFill/>
        </p:spPr>
        <p:txBody>
          <a:bodyPr wrap="square">
            <a:spAutoFit/>
          </a:bodyPr>
          <a:lstStyle/>
          <a:p>
            <a:pPr>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700" b="1">
                <a:solidFill>
                  <a:srgbClr val="354D5B"/>
                </a:solidFill>
                <a:latin typeface="Arial Black" panose="020B0604020202020204" pitchFamily="34" charset="0"/>
                <a:cs typeface="Arial Black" panose="020B0604020202020204" pitchFamily="34" charset="0"/>
              </a:rPr>
              <a:t>2%</a:t>
            </a:r>
          </a:p>
          <a:p>
            <a:pPr algn="l" rtl="0">
              <a:defRPr sz="1200" b="0" i="0" u="none" strike="noStrike" kern="1200" baseline="0">
                <a:solidFill>
                  <a:srgbClr val="BC5728"/>
                </a:solidFill>
                <a:latin typeface="Arial" panose="020B0604020202020204" pitchFamily="34" charset="0"/>
                <a:ea typeface="+mn-ea"/>
                <a:cs typeface="Arial" panose="020B0604020202020204" pitchFamily="34" charset="0"/>
              </a:defRPr>
            </a:pPr>
            <a:r>
              <a:rPr lang="en-US" sz="1000">
                <a:solidFill>
                  <a:srgbClr val="BC5728"/>
                </a:solidFill>
                <a:latin typeface="Arial" panose="020B0604020202020204" pitchFamily="34" charset="0"/>
                <a:cs typeface="Arial" panose="020B0604020202020204" pitchFamily="34" charset="0"/>
              </a:rPr>
              <a:t>Management</a:t>
            </a:r>
          </a:p>
        </p:txBody>
      </p:sp>
      <p:cxnSp>
        <p:nvCxnSpPr>
          <p:cNvPr id="11" name="Straight Connector 10">
            <a:extLst>
              <a:ext uri="{FF2B5EF4-FFF2-40B4-BE49-F238E27FC236}">
                <a16:creationId xmlns:a16="http://schemas.microsoft.com/office/drawing/2014/main" id="{17C573BA-0A9D-6B00-7CD8-44E5FCD1E9E9}"/>
              </a:ext>
            </a:extLst>
          </p:cNvPr>
          <p:cNvCxnSpPr>
            <a:cxnSpLocks/>
          </p:cNvCxnSpPr>
          <p:nvPr/>
        </p:nvCxnSpPr>
        <p:spPr>
          <a:xfrm>
            <a:off x="8026535" y="4823967"/>
            <a:ext cx="39958" cy="490835"/>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2BBA5C-0678-1965-7D8A-B94A8B279D68}"/>
              </a:ext>
            </a:extLst>
          </p:cNvPr>
          <p:cNvCxnSpPr>
            <a:cxnSpLocks/>
          </p:cNvCxnSpPr>
          <p:nvPr/>
        </p:nvCxnSpPr>
        <p:spPr>
          <a:xfrm flipH="1">
            <a:off x="7040282" y="4574057"/>
            <a:ext cx="421398" cy="314637"/>
          </a:xfrm>
          <a:prstGeom prst="line">
            <a:avLst/>
          </a:prstGeom>
          <a:ln w="9525" cap="rnd">
            <a:solidFill>
              <a:srgbClr val="90A1A5"/>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ight view of a factory&#10;&#10;Description automatically generated">
            <a:extLst>
              <a:ext uri="{FF2B5EF4-FFF2-40B4-BE49-F238E27FC236}">
                <a16:creationId xmlns:a16="http://schemas.microsoft.com/office/drawing/2014/main" id="{2F60F83D-261C-03B1-041C-7CDDF8C7A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DAC4BF4-0132-0288-1FBF-07AA6032D010}"/>
              </a:ext>
            </a:extLst>
          </p:cNvPr>
          <p:cNvSpPr txBox="1"/>
          <p:nvPr/>
        </p:nvSpPr>
        <p:spPr>
          <a:xfrm>
            <a:off x="3767462" y="2436183"/>
            <a:ext cx="4582886" cy="3044144"/>
          </a:xfrm>
          <a:prstGeom prst="rect">
            <a:avLst/>
          </a:prstGeom>
          <a:noFill/>
        </p:spPr>
        <p:txBody>
          <a:bodyPr wrap="square" rtlCol="0" anchor="t">
            <a:noAutofit/>
          </a:bodyPr>
          <a:lstStyle/>
          <a:p>
            <a:pPr algn="l">
              <a:buSzPct val="100000"/>
            </a:pPr>
            <a:r>
              <a:rPr lang="en-US" sz="1600" b="1">
                <a:solidFill>
                  <a:srgbClr val="A5C1CD"/>
                </a:solidFill>
                <a:latin typeface="Arial Black" panose="020B0604020202020204" pitchFamily="34" charset="0"/>
                <a:cs typeface="Arial Black" panose="020B0604020202020204" pitchFamily="34" charset="0"/>
              </a:rPr>
              <a:t>CONTACT</a:t>
            </a:r>
          </a:p>
          <a:p>
            <a:pPr>
              <a:spcBef>
                <a:spcPts val="1200"/>
              </a:spcBef>
              <a:buSzPct val="100000"/>
            </a:pPr>
            <a:r>
              <a:rPr lang="en-US" sz="1600" b="1">
                <a:solidFill>
                  <a:schemeClr val="bg1"/>
                </a:solidFill>
                <a:latin typeface="+mj-lt"/>
              </a:rPr>
              <a:t>Kevin MacKenzie</a:t>
            </a:r>
            <a:br>
              <a:rPr lang="en-US" sz="1600" b="1">
                <a:solidFill>
                  <a:schemeClr val="bg1"/>
                </a:solidFill>
                <a:latin typeface="+mj-lt"/>
              </a:rPr>
            </a:br>
            <a:r>
              <a:rPr lang="en-US" sz="1600" b="1">
                <a:solidFill>
                  <a:schemeClr val="bg1"/>
                </a:solidFill>
                <a:latin typeface="+mj-lt"/>
              </a:rPr>
              <a:t>VP, Corporate Development &amp; IR</a:t>
            </a:r>
          </a:p>
          <a:p>
            <a:pPr>
              <a:buSzPct val="100000"/>
            </a:pPr>
            <a:r>
              <a:rPr lang="en-US" sz="1500">
                <a:solidFill>
                  <a:schemeClr val="bg1"/>
                </a:solidFill>
                <a:latin typeface="+mj-lt"/>
              </a:rPr>
              <a:t>kmackenzie@orezone.com</a:t>
            </a:r>
            <a:br>
              <a:rPr lang="en-US" sz="1500">
                <a:solidFill>
                  <a:schemeClr val="bg1"/>
                </a:solidFill>
                <a:latin typeface="+mj-lt"/>
              </a:rPr>
            </a:br>
            <a:r>
              <a:rPr lang="en-US" sz="1500">
                <a:solidFill>
                  <a:schemeClr val="bg1"/>
                </a:solidFill>
                <a:latin typeface="+mj-lt"/>
              </a:rPr>
              <a:t>www.orezone.com</a:t>
            </a:r>
          </a:p>
        </p:txBody>
      </p:sp>
      <p:grpSp>
        <p:nvGrpSpPr>
          <p:cNvPr id="6" name="Group 5">
            <a:extLst>
              <a:ext uri="{FF2B5EF4-FFF2-40B4-BE49-F238E27FC236}">
                <a16:creationId xmlns:a16="http://schemas.microsoft.com/office/drawing/2014/main" id="{F829D948-AE69-371B-B728-61C42795E16B}"/>
              </a:ext>
            </a:extLst>
          </p:cNvPr>
          <p:cNvGrpSpPr>
            <a:grpSpLocks noChangeAspect="1"/>
          </p:cNvGrpSpPr>
          <p:nvPr/>
        </p:nvGrpSpPr>
        <p:grpSpPr>
          <a:xfrm>
            <a:off x="3140360" y="1650776"/>
            <a:ext cx="2354111" cy="589504"/>
            <a:chOff x="9232900" y="-1297754"/>
            <a:chExt cx="2608974" cy="653325"/>
          </a:xfrm>
          <a:solidFill>
            <a:schemeClr val="bg1"/>
          </a:solidFill>
        </p:grpSpPr>
        <p:grpSp>
          <p:nvGrpSpPr>
            <p:cNvPr id="7" name="Graphic 6">
              <a:extLst>
                <a:ext uri="{FF2B5EF4-FFF2-40B4-BE49-F238E27FC236}">
                  <a16:creationId xmlns:a16="http://schemas.microsoft.com/office/drawing/2014/main" id="{A514FC89-2EA0-FDBF-B2EC-880781ECE19D}"/>
                </a:ext>
              </a:extLst>
            </p:cNvPr>
            <p:cNvGrpSpPr/>
            <p:nvPr/>
          </p:nvGrpSpPr>
          <p:grpSpPr>
            <a:xfrm>
              <a:off x="10008438" y="-1109283"/>
              <a:ext cx="1833436" cy="274643"/>
              <a:chOff x="-14287" y="985202"/>
              <a:chExt cx="1882140" cy="281939"/>
            </a:xfrm>
            <a:grpFill/>
          </p:grpSpPr>
          <p:sp>
            <p:nvSpPr>
              <p:cNvPr id="15" name="Freeform: Shape 21">
                <a:extLst>
                  <a:ext uri="{FF2B5EF4-FFF2-40B4-BE49-F238E27FC236}">
                    <a16:creationId xmlns:a16="http://schemas.microsoft.com/office/drawing/2014/main" id="{6058B9E1-69E9-7CE5-6B0E-2EE7581F1D8A}"/>
                  </a:ext>
                </a:extLst>
              </p:cNvPr>
              <p:cNvSpPr/>
              <p:nvPr/>
            </p:nvSpPr>
            <p:spPr>
              <a:xfrm>
                <a:off x="-14287" y="985202"/>
                <a:ext cx="289570" cy="281939"/>
              </a:xfrm>
              <a:custGeom>
                <a:avLst/>
                <a:gdLst>
                  <a:gd name="connsiteX0" fmla="*/ 145733 w 289570"/>
                  <a:gd name="connsiteY0" fmla="*/ 281940 h 281939"/>
                  <a:gd name="connsiteX1" fmla="*/ 0 w 289570"/>
                  <a:gd name="connsiteY1" fmla="*/ 140970 h 281939"/>
                  <a:gd name="connsiteX2" fmla="*/ 145733 w 289570"/>
                  <a:gd name="connsiteY2" fmla="*/ 0 h 281939"/>
                  <a:gd name="connsiteX3" fmla="*/ 289560 w 289570"/>
                  <a:gd name="connsiteY3" fmla="*/ 140970 h 281939"/>
                  <a:gd name="connsiteX4" fmla="*/ 145733 w 289570"/>
                  <a:gd name="connsiteY4" fmla="*/ 281940 h 281939"/>
                  <a:gd name="connsiteX5" fmla="*/ 145733 w 289570"/>
                  <a:gd name="connsiteY5" fmla="*/ 42863 h 281939"/>
                  <a:gd name="connsiteX6" fmla="*/ 57150 w 289570"/>
                  <a:gd name="connsiteY6" fmla="*/ 140970 h 281939"/>
                  <a:gd name="connsiteX7" fmla="*/ 145733 w 289570"/>
                  <a:gd name="connsiteY7" fmla="*/ 239077 h 281939"/>
                  <a:gd name="connsiteX8" fmla="*/ 233363 w 289570"/>
                  <a:gd name="connsiteY8" fmla="*/ 140970 h 281939"/>
                  <a:gd name="connsiteX9" fmla="*/ 145733 w 28957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70" h="281939">
                    <a:moveTo>
                      <a:pt x="145733" y="281940"/>
                    </a:moveTo>
                    <a:cubicBezTo>
                      <a:pt x="63817" y="281940"/>
                      <a:pt x="0" y="222885"/>
                      <a:pt x="0" y="140970"/>
                    </a:cubicBezTo>
                    <a:cubicBezTo>
                      <a:pt x="0" y="59055"/>
                      <a:pt x="63817" y="0"/>
                      <a:pt x="145733" y="0"/>
                    </a:cubicBezTo>
                    <a:cubicBezTo>
                      <a:pt x="226695" y="0"/>
                      <a:pt x="289560" y="59055"/>
                      <a:pt x="289560" y="140970"/>
                    </a:cubicBezTo>
                    <a:cubicBezTo>
                      <a:pt x="290513" y="222885"/>
                      <a:pt x="227647" y="281940"/>
                      <a:pt x="145733" y="281940"/>
                    </a:cubicBezTo>
                    <a:close/>
                    <a:moveTo>
                      <a:pt x="145733" y="42863"/>
                    </a:moveTo>
                    <a:cubicBezTo>
                      <a:pt x="92392" y="42863"/>
                      <a:pt x="57150" y="82868"/>
                      <a:pt x="57150" y="140970"/>
                    </a:cubicBezTo>
                    <a:cubicBezTo>
                      <a:pt x="57150" y="199073"/>
                      <a:pt x="92392" y="239077"/>
                      <a:pt x="145733" y="239077"/>
                    </a:cubicBezTo>
                    <a:cubicBezTo>
                      <a:pt x="198120" y="239077"/>
                      <a:pt x="233363" y="199073"/>
                      <a:pt x="233363" y="140970"/>
                    </a:cubicBezTo>
                    <a:cubicBezTo>
                      <a:pt x="233363" y="82868"/>
                      <a:pt x="198120" y="42863"/>
                      <a:pt x="145733" y="42863"/>
                    </a:cubicBezTo>
                    <a:close/>
                  </a:path>
                </a:pathLst>
              </a:custGeom>
              <a:grpFill/>
              <a:ln w="9525" cap="flat">
                <a:noFill/>
                <a:prstDash val="solid"/>
                <a:miter/>
              </a:ln>
            </p:spPr>
            <p:txBody>
              <a:bodyPr rtlCol="0" anchor="ctr"/>
              <a:lstStyle/>
              <a:p>
                <a:endParaRPr lang="en-US"/>
              </a:p>
            </p:txBody>
          </p:sp>
          <p:sp>
            <p:nvSpPr>
              <p:cNvPr id="16" name="Freeform: Shape 22">
                <a:extLst>
                  <a:ext uri="{FF2B5EF4-FFF2-40B4-BE49-F238E27FC236}">
                    <a16:creationId xmlns:a16="http://schemas.microsoft.com/office/drawing/2014/main" id="{CAFCA973-088E-2F74-FB25-D2E2A3D7C16A}"/>
                  </a:ext>
                </a:extLst>
              </p:cNvPr>
              <p:cNvSpPr/>
              <p:nvPr/>
            </p:nvSpPr>
            <p:spPr>
              <a:xfrm>
                <a:off x="331470" y="992822"/>
                <a:ext cx="221932" cy="266700"/>
              </a:xfrm>
              <a:custGeom>
                <a:avLst/>
                <a:gdLst>
                  <a:gd name="connsiteX0" fmla="*/ 221933 w 221932"/>
                  <a:gd name="connsiteY0" fmla="*/ 266700 h 266700"/>
                  <a:gd name="connsiteX1" fmla="*/ 161925 w 221932"/>
                  <a:gd name="connsiteY1" fmla="*/ 266700 h 266700"/>
                  <a:gd name="connsiteX2" fmla="*/ 87630 w 221932"/>
                  <a:gd name="connsiteY2" fmla="*/ 160020 h 266700"/>
                  <a:gd name="connsiteX3" fmla="*/ 54292 w 221932"/>
                  <a:gd name="connsiteY3" fmla="*/ 160020 h 266700"/>
                  <a:gd name="connsiteX4" fmla="*/ 54292 w 221932"/>
                  <a:gd name="connsiteY4" fmla="*/ 266700 h 266700"/>
                  <a:gd name="connsiteX5" fmla="*/ 0 w 221932"/>
                  <a:gd name="connsiteY5" fmla="*/ 266700 h 266700"/>
                  <a:gd name="connsiteX6" fmla="*/ 0 w 221932"/>
                  <a:gd name="connsiteY6" fmla="*/ 0 h 266700"/>
                  <a:gd name="connsiteX7" fmla="*/ 104775 w 221932"/>
                  <a:gd name="connsiteY7" fmla="*/ 0 h 266700"/>
                  <a:gd name="connsiteX8" fmla="*/ 195263 w 221932"/>
                  <a:gd name="connsiteY8" fmla="*/ 80963 h 266700"/>
                  <a:gd name="connsiteX9" fmla="*/ 141922 w 221932"/>
                  <a:gd name="connsiteY9" fmla="*/ 155257 h 266700"/>
                  <a:gd name="connsiteX10" fmla="*/ 221933 w 221932"/>
                  <a:gd name="connsiteY10" fmla="*/ 266700 h 266700"/>
                  <a:gd name="connsiteX11" fmla="*/ 55245 w 221932"/>
                  <a:gd name="connsiteY11" fmla="*/ 121920 h 266700"/>
                  <a:gd name="connsiteX12" fmla="*/ 97155 w 221932"/>
                  <a:gd name="connsiteY12" fmla="*/ 121920 h 266700"/>
                  <a:gd name="connsiteX13" fmla="*/ 142875 w 221932"/>
                  <a:gd name="connsiteY13" fmla="*/ 80963 h 266700"/>
                  <a:gd name="connsiteX14" fmla="*/ 97155 w 221932"/>
                  <a:gd name="connsiteY14" fmla="*/ 39052 h 266700"/>
                  <a:gd name="connsiteX15" fmla="*/ 55245 w 221932"/>
                  <a:gd name="connsiteY15" fmla="*/ 39052 h 266700"/>
                  <a:gd name="connsiteX16" fmla="*/ 55245 w 221932"/>
                  <a:gd name="connsiteY16" fmla="*/ 12192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32" h="266700">
                    <a:moveTo>
                      <a:pt x="221933" y="266700"/>
                    </a:moveTo>
                    <a:lnTo>
                      <a:pt x="161925" y="266700"/>
                    </a:lnTo>
                    <a:lnTo>
                      <a:pt x="87630" y="160020"/>
                    </a:lnTo>
                    <a:lnTo>
                      <a:pt x="54292" y="160020"/>
                    </a:lnTo>
                    <a:lnTo>
                      <a:pt x="54292" y="266700"/>
                    </a:lnTo>
                    <a:lnTo>
                      <a:pt x="0" y="266700"/>
                    </a:lnTo>
                    <a:lnTo>
                      <a:pt x="0" y="0"/>
                    </a:lnTo>
                    <a:lnTo>
                      <a:pt x="104775" y="0"/>
                    </a:lnTo>
                    <a:cubicBezTo>
                      <a:pt x="167640" y="0"/>
                      <a:pt x="195263" y="37147"/>
                      <a:pt x="195263" y="80963"/>
                    </a:cubicBezTo>
                    <a:cubicBezTo>
                      <a:pt x="195263" y="117157"/>
                      <a:pt x="176213" y="145732"/>
                      <a:pt x="141922" y="155257"/>
                    </a:cubicBezTo>
                    <a:lnTo>
                      <a:pt x="221933" y="266700"/>
                    </a:lnTo>
                    <a:close/>
                    <a:moveTo>
                      <a:pt x="55245" y="121920"/>
                    </a:moveTo>
                    <a:lnTo>
                      <a:pt x="97155" y="121920"/>
                    </a:lnTo>
                    <a:cubicBezTo>
                      <a:pt x="130492" y="121920"/>
                      <a:pt x="142875" y="103822"/>
                      <a:pt x="142875" y="80963"/>
                    </a:cubicBezTo>
                    <a:cubicBezTo>
                      <a:pt x="142875" y="57150"/>
                      <a:pt x="130492" y="39052"/>
                      <a:pt x="97155" y="39052"/>
                    </a:cubicBezTo>
                    <a:lnTo>
                      <a:pt x="55245" y="39052"/>
                    </a:lnTo>
                    <a:lnTo>
                      <a:pt x="55245" y="121920"/>
                    </a:lnTo>
                    <a:close/>
                  </a:path>
                </a:pathLst>
              </a:custGeom>
              <a:grpFill/>
              <a:ln w="9525" cap="flat">
                <a:noFill/>
                <a:prstDash val="solid"/>
                <a:miter/>
              </a:ln>
            </p:spPr>
            <p:txBody>
              <a:bodyPr rtlCol="0" anchor="ctr"/>
              <a:lstStyle/>
              <a:p>
                <a:endParaRPr lang="en-US"/>
              </a:p>
            </p:txBody>
          </p:sp>
          <p:sp>
            <p:nvSpPr>
              <p:cNvPr id="17" name="Freeform: Shape 23">
                <a:extLst>
                  <a:ext uri="{FF2B5EF4-FFF2-40B4-BE49-F238E27FC236}">
                    <a16:creationId xmlns:a16="http://schemas.microsoft.com/office/drawing/2014/main" id="{D11C145D-6DCD-F9E3-7966-2C2B7B1A28BB}"/>
                  </a:ext>
                </a:extLst>
              </p:cNvPr>
              <p:cNvSpPr/>
              <p:nvPr/>
            </p:nvSpPr>
            <p:spPr>
              <a:xfrm>
                <a:off x="601027" y="992822"/>
                <a:ext cx="174307" cy="266700"/>
              </a:xfrm>
              <a:custGeom>
                <a:avLst/>
                <a:gdLst>
                  <a:gd name="connsiteX0" fmla="*/ 0 w 174307"/>
                  <a:gd name="connsiteY0" fmla="*/ 266700 h 266700"/>
                  <a:gd name="connsiteX1" fmla="*/ 0 w 174307"/>
                  <a:gd name="connsiteY1" fmla="*/ 0 h 266700"/>
                  <a:gd name="connsiteX2" fmla="*/ 174307 w 174307"/>
                  <a:gd name="connsiteY2" fmla="*/ 0 h 266700"/>
                  <a:gd name="connsiteX3" fmla="*/ 174307 w 174307"/>
                  <a:gd name="connsiteY3" fmla="*/ 41910 h 266700"/>
                  <a:gd name="connsiteX4" fmla="*/ 54292 w 174307"/>
                  <a:gd name="connsiteY4" fmla="*/ 41910 h 266700"/>
                  <a:gd name="connsiteX5" fmla="*/ 54292 w 174307"/>
                  <a:gd name="connsiteY5" fmla="*/ 104775 h 266700"/>
                  <a:gd name="connsiteX6" fmla="*/ 151447 w 174307"/>
                  <a:gd name="connsiteY6" fmla="*/ 104775 h 266700"/>
                  <a:gd name="connsiteX7" fmla="*/ 151447 w 174307"/>
                  <a:gd name="connsiteY7" fmla="*/ 146685 h 266700"/>
                  <a:gd name="connsiteX8" fmla="*/ 54292 w 174307"/>
                  <a:gd name="connsiteY8" fmla="*/ 146685 h 266700"/>
                  <a:gd name="connsiteX9" fmla="*/ 54292 w 174307"/>
                  <a:gd name="connsiteY9" fmla="*/ 223838 h 266700"/>
                  <a:gd name="connsiteX10" fmla="*/ 174307 w 174307"/>
                  <a:gd name="connsiteY10" fmla="*/ 223838 h 266700"/>
                  <a:gd name="connsiteX11" fmla="*/ 174307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7" y="0"/>
                    </a:lnTo>
                    <a:lnTo>
                      <a:pt x="174307" y="41910"/>
                    </a:lnTo>
                    <a:lnTo>
                      <a:pt x="54292" y="41910"/>
                    </a:lnTo>
                    <a:lnTo>
                      <a:pt x="54292" y="104775"/>
                    </a:lnTo>
                    <a:lnTo>
                      <a:pt x="151447" y="104775"/>
                    </a:lnTo>
                    <a:lnTo>
                      <a:pt x="151447" y="146685"/>
                    </a:lnTo>
                    <a:lnTo>
                      <a:pt x="54292" y="146685"/>
                    </a:lnTo>
                    <a:lnTo>
                      <a:pt x="54292" y="223838"/>
                    </a:lnTo>
                    <a:lnTo>
                      <a:pt x="174307" y="223838"/>
                    </a:lnTo>
                    <a:lnTo>
                      <a:pt x="174307" y="265748"/>
                    </a:lnTo>
                    <a:lnTo>
                      <a:pt x="0" y="265748"/>
                    </a:lnTo>
                    <a:close/>
                  </a:path>
                </a:pathLst>
              </a:custGeom>
              <a:grpFill/>
              <a:ln w="9525" cap="flat">
                <a:noFill/>
                <a:prstDash val="solid"/>
                <a:miter/>
              </a:ln>
            </p:spPr>
            <p:txBody>
              <a:bodyPr rtlCol="0" anchor="ctr"/>
              <a:lstStyle/>
              <a:p>
                <a:endParaRPr lang="en-US"/>
              </a:p>
            </p:txBody>
          </p:sp>
          <p:sp>
            <p:nvSpPr>
              <p:cNvPr id="18" name="Freeform: Shape 24">
                <a:extLst>
                  <a:ext uri="{FF2B5EF4-FFF2-40B4-BE49-F238E27FC236}">
                    <a16:creationId xmlns:a16="http://schemas.microsoft.com/office/drawing/2014/main" id="{EE3FB514-368E-CAA5-3ACF-191E101218CF}"/>
                  </a:ext>
                </a:extLst>
              </p:cNvPr>
              <p:cNvSpPr/>
              <p:nvPr/>
            </p:nvSpPr>
            <p:spPr>
              <a:xfrm>
                <a:off x="823912" y="991869"/>
                <a:ext cx="198120" cy="266700"/>
              </a:xfrm>
              <a:custGeom>
                <a:avLst/>
                <a:gdLst>
                  <a:gd name="connsiteX0" fmla="*/ 198120 w 198120"/>
                  <a:gd name="connsiteY0" fmla="*/ 26670 h 266700"/>
                  <a:gd name="connsiteX1" fmla="*/ 68580 w 198120"/>
                  <a:gd name="connsiteY1" fmla="*/ 224790 h 266700"/>
                  <a:gd name="connsiteX2" fmla="*/ 197167 w 198120"/>
                  <a:gd name="connsiteY2" fmla="*/ 224790 h 266700"/>
                  <a:gd name="connsiteX3" fmla="*/ 197167 w 198120"/>
                  <a:gd name="connsiteY3" fmla="*/ 266700 h 266700"/>
                  <a:gd name="connsiteX4" fmla="*/ 0 w 198120"/>
                  <a:gd name="connsiteY4" fmla="*/ 266700 h 266700"/>
                  <a:gd name="connsiteX5" fmla="*/ 0 w 198120"/>
                  <a:gd name="connsiteY5" fmla="*/ 240030 h 266700"/>
                  <a:gd name="connsiteX6" fmla="*/ 129540 w 198120"/>
                  <a:gd name="connsiteY6" fmla="*/ 41910 h 266700"/>
                  <a:gd name="connsiteX7" fmla="*/ 953 w 198120"/>
                  <a:gd name="connsiteY7" fmla="*/ 41910 h 266700"/>
                  <a:gd name="connsiteX8" fmla="*/ 953 w 198120"/>
                  <a:gd name="connsiteY8" fmla="*/ 0 h 266700"/>
                  <a:gd name="connsiteX9" fmla="*/ 197167 w 198120"/>
                  <a:gd name="connsiteY9" fmla="*/ 0 h 266700"/>
                  <a:gd name="connsiteX10" fmla="*/ 197167 w 198120"/>
                  <a:gd name="connsiteY10" fmla="*/ 2667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 h="266700">
                    <a:moveTo>
                      <a:pt x="198120" y="26670"/>
                    </a:moveTo>
                    <a:lnTo>
                      <a:pt x="68580" y="224790"/>
                    </a:lnTo>
                    <a:lnTo>
                      <a:pt x="197167" y="224790"/>
                    </a:lnTo>
                    <a:lnTo>
                      <a:pt x="197167" y="266700"/>
                    </a:lnTo>
                    <a:lnTo>
                      <a:pt x="0" y="266700"/>
                    </a:lnTo>
                    <a:lnTo>
                      <a:pt x="0" y="240030"/>
                    </a:lnTo>
                    <a:lnTo>
                      <a:pt x="129540" y="41910"/>
                    </a:lnTo>
                    <a:lnTo>
                      <a:pt x="953" y="41910"/>
                    </a:lnTo>
                    <a:lnTo>
                      <a:pt x="953" y="0"/>
                    </a:lnTo>
                    <a:lnTo>
                      <a:pt x="197167" y="0"/>
                    </a:lnTo>
                    <a:lnTo>
                      <a:pt x="197167" y="26670"/>
                    </a:lnTo>
                    <a:close/>
                  </a:path>
                </a:pathLst>
              </a:custGeom>
              <a:grpFill/>
              <a:ln w="9525" cap="flat">
                <a:noFill/>
                <a:prstDash val="solid"/>
                <a:miter/>
              </a:ln>
            </p:spPr>
            <p:txBody>
              <a:bodyPr rtlCol="0" anchor="ctr"/>
              <a:lstStyle/>
              <a:p>
                <a:endParaRPr lang="en-US"/>
              </a:p>
            </p:txBody>
          </p:sp>
          <p:sp>
            <p:nvSpPr>
              <p:cNvPr id="19" name="Freeform: Shape 25">
                <a:extLst>
                  <a:ext uri="{FF2B5EF4-FFF2-40B4-BE49-F238E27FC236}">
                    <a16:creationId xmlns:a16="http://schemas.microsoft.com/office/drawing/2014/main" id="{D7559783-1272-05CF-40DC-1E9FCAFE4D38}"/>
                  </a:ext>
                </a:extLst>
              </p:cNvPr>
              <p:cNvSpPr/>
              <p:nvPr/>
            </p:nvSpPr>
            <p:spPr>
              <a:xfrm>
                <a:off x="1051559" y="985202"/>
                <a:ext cx="289560" cy="281939"/>
              </a:xfrm>
              <a:custGeom>
                <a:avLst/>
                <a:gdLst>
                  <a:gd name="connsiteX0" fmla="*/ 145733 w 289560"/>
                  <a:gd name="connsiteY0" fmla="*/ 281940 h 281939"/>
                  <a:gd name="connsiteX1" fmla="*/ 0 w 289560"/>
                  <a:gd name="connsiteY1" fmla="*/ 140970 h 281939"/>
                  <a:gd name="connsiteX2" fmla="*/ 145733 w 289560"/>
                  <a:gd name="connsiteY2" fmla="*/ 0 h 281939"/>
                  <a:gd name="connsiteX3" fmla="*/ 289560 w 289560"/>
                  <a:gd name="connsiteY3" fmla="*/ 140970 h 281939"/>
                  <a:gd name="connsiteX4" fmla="*/ 145733 w 289560"/>
                  <a:gd name="connsiteY4" fmla="*/ 281940 h 281939"/>
                  <a:gd name="connsiteX5" fmla="*/ 145733 w 289560"/>
                  <a:gd name="connsiteY5" fmla="*/ 42863 h 281939"/>
                  <a:gd name="connsiteX6" fmla="*/ 57150 w 289560"/>
                  <a:gd name="connsiteY6" fmla="*/ 140970 h 281939"/>
                  <a:gd name="connsiteX7" fmla="*/ 145733 w 289560"/>
                  <a:gd name="connsiteY7" fmla="*/ 239077 h 281939"/>
                  <a:gd name="connsiteX8" fmla="*/ 233363 w 289560"/>
                  <a:gd name="connsiteY8" fmla="*/ 140970 h 281939"/>
                  <a:gd name="connsiteX9" fmla="*/ 145733 w 289560"/>
                  <a:gd name="connsiteY9" fmla="*/ 42863 h 28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 h="281939">
                    <a:moveTo>
                      <a:pt x="145733" y="281940"/>
                    </a:moveTo>
                    <a:cubicBezTo>
                      <a:pt x="63818" y="281940"/>
                      <a:pt x="0" y="222885"/>
                      <a:pt x="0" y="140970"/>
                    </a:cubicBezTo>
                    <a:cubicBezTo>
                      <a:pt x="0" y="59055"/>
                      <a:pt x="63818" y="0"/>
                      <a:pt x="145733" y="0"/>
                    </a:cubicBezTo>
                    <a:cubicBezTo>
                      <a:pt x="226695" y="0"/>
                      <a:pt x="289560" y="59055"/>
                      <a:pt x="289560" y="140970"/>
                    </a:cubicBezTo>
                    <a:cubicBezTo>
                      <a:pt x="289560" y="222885"/>
                      <a:pt x="226695" y="281940"/>
                      <a:pt x="145733" y="281940"/>
                    </a:cubicBezTo>
                    <a:close/>
                    <a:moveTo>
                      <a:pt x="145733" y="42863"/>
                    </a:moveTo>
                    <a:cubicBezTo>
                      <a:pt x="92393" y="42863"/>
                      <a:pt x="57150" y="82868"/>
                      <a:pt x="57150" y="140970"/>
                    </a:cubicBezTo>
                    <a:cubicBezTo>
                      <a:pt x="57150" y="199073"/>
                      <a:pt x="92393" y="239077"/>
                      <a:pt x="145733" y="239077"/>
                    </a:cubicBezTo>
                    <a:cubicBezTo>
                      <a:pt x="198120" y="239077"/>
                      <a:pt x="233363" y="199073"/>
                      <a:pt x="233363" y="140970"/>
                    </a:cubicBezTo>
                    <a:cubicBezTo>
                      <a:pt x="232410" y="82868"/>
                      <a:pt x="198120" y="42863"/>
                      <a:pt x="145733" y="42863"/>
                    </a:cubicBezTo>
                    <a:close/>
                  </a:path>
                </a:pathLst>
              </a:custGeom>
              <a:grpFill/>
              <a:ln w="9525" cap="flat">
                <a:noFill/>
                <a:prstDash val="solid"/>
                <a:miter/>
              </a:ln>
            </p:spPr>
            <p:txBody>
              <a:bodyPr rtlCol="0" anchor="ctr"/>
              <a:lstStyle/>
              <a:p>
                <a:endParaRPr lang="en-US"/>
              </a:p>
            </p:txBody>
          </p:sp>
          <p:sp>
            <p:nvSpPr>
              <p:cNvPr id="20" name="Freeform: Shape 26">
                <a:extLst>
                  <a:ext uri="{FF2B5EF4-FFF2-40B4-BE49-F238E27FC236}">
                    <a16:creationId xmlns:a16="http://schemas.microsoft.com/office/drawing/2014/main" id="{44CC5EF5-15E7-DA97-5F33-7F0C0206EB4E}"/>
                  </a:ext>
                </a:extLst>
              </p:cNvPr>
              <p:cNvSpPr/>
              <p:nvPr/>
            </p:nvSpPr>
            <p:spPr>
              <a:xfrm>
                <a:off x="1397317" y="992822"/>
                <a:ext cx="226694" cy="266700"/>
              </a:xfrm>
              <a:custGeom>
                <a:avLst/>
                <a:gdLst>
                  <a:gd name="connsiteX0" fmla="*/ 188595 w 226694"/>
                  <a:gd name="connsiteY0" fmla="*/ 266700 h 266700"/>
                  <a:gd name="connsiteX1" fmla="*/ 48577 w 226694"/>
                  <a:gd name="connsiteY1" fmla="*/ 90488 h 266700"/>
                  <a:gd name="connsiteX2" fmla="*/ 48577 w 226694"/>
                  <a:gd name="connsiteY2" fmla="*/ 266700 h 266700"/>
                  <a:gd name="connsiteX3" fmla="*/ 0 w 226694"/>
                  <a:gd name="connsiteY3" fmla="*/ 266700 h 266700"/>
                  <a:gd name="connsiteX4" fmla="*/ 0 w 226694"/>
                  <a:gd name="connsiteY4" fmla="*/ 0 h 266700"/>
                  <a:gd name="connsiteX5" fmla="*/ 38100 w 226694"/>
                  <a:gd name="connsiteY5" fmla="*/ 0 h 266700"/>
                  <a:gd name="connsiteX6" fmla="*/ 178117 w 226694"/>
                  <a:gd name="connsiteY6" fmla="*/ 176213 h 266700"/>
                  <a:gd name="connsiteX7" fmla="*/ 178117 w 226694"/>
                  <a:gd name="connsiteY7" fmla="*/ 0 h 266700"/>
                  <a:gd name="connsiteX8" fmla="*/ 226695 w 226694"/>
                  <a:gd name="connsiteY8" fmla="*/ 0 h 266700"/>
                  <a:gd name="connsiteX9" fmla="*/ 226695 w 226694"/>
                  <a:gd name="connsiteY9" fmla="*/ 266700 h 266700"/>
                  <a:gd name="connsiteX10" fmla="*/ 188595 w 226694"/>
                  <a:gd name="connsiteY10"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694" h="266700">
                    <a:moveTo>
                      <a:pt x="188595" y="266700"/>
                    </a:moveTo>
                    <a:lnTo>
                      <a:pt x="48577" y="90488"/>
                    </a:lnTo>
                    <a:lnTo>
                      <a:pt x="48577" y="266700"/>
                    </a:lnTo>
                    <a:lnTo>
                      <a:pt x="0" y="266700"/>
                    </a:lnTo>
                    <a:lnTo>
                      <a:pt x="0" y="0"/>
                    </a:lnTo>
                    <a:lnTo>
                      <a:pt x="38100" y="0"/>
                    </a:lnTo>
                    <a:lnTo>
                      <a:pt x="178117" y="176213"/>
                    </a:lnTo>
                    <a:lnTo>
                      <a:pt x="178117" y="0"/>
                    </a:lnTo>
                    <a:lnTo>
                      <a:pt x="226695" y="0"/>
                    </a:lnTo>
                    <a:lnTo>
                      <a:pt x="226695" y="266700"/>
                    </a:lnTo>
                    <a:lnTo>
                      <a:pt x="188595" y="266700"/>
                    </a:lnTo>
                    <a:close/>
                  </a:path>
                </a:pathLst>
              </a:custGeom>
              <a:grpFill/>
              <a:ln w="9525" cap="flat">
                <a:noFill/>
                <a:prstDash val="solid"/>
                <a:miter/>
              </a:ln>
            </p:spPr>
            <p:txBody>
              <a:bodyPr rtlCol="0" anchor="ctr"/>
              <a:lstStyle/>
              <a:p>
                <a:endParaRPr lang="en-US"/>
              </a:p>
            </p:txBody>
          </p:sp>
          <p:sp>
            <p:nvSpPr>
              <p:cNvPr id="21" name="Freeform: Shape 27">
                <a:extLst>
                  <a:ext uri="{FF2B5EF4-FFF2-40B4-BE49-F238E27FC236}">
                    <a16:creationId xmlns:a16="http://schemas.microsoft.com/office/drawing/2014/main" id="{4F96418C-40D4-7800-9CB9-965EBD89B46D}"/>
                  </a:ext>
                </a:extLst>
              </p:cNvPr>
              <p:cNvSpPr/>
              <p:nvPr/>
            </p:nvSpPr>
            <p:spPr>
              <a:xfrm>
                <a:off x="1693544" y="992822"/>
                <a:ext cx="174307" cy="266700"/>
              </a:xfrm>
              <a:custGeom>
                <a:avLst/>
                <a:gdLst>
                  <a:gd name="connsiteX0" fmla="*/ 0 w 174307"/>
                  <a:gd name="connsiteY0" fmla="*/ 266700 h 266700"/>
                  <a:gd name="connsiteX1" fmla="*/ 0 w 174307"/>
                  <a:gd name="connsiteY1" fmla="*/ 0 h 266700"/>
                  <a:gd name="connsiteX2" fmla="*/ 174308 w 174307"/>
                  <a:gd name="connsiteY2" fmla="*/ 0 h 266700"/>
                  <a:gd name="connsiteX3" fmla="*/ 174308 w 174307"/>
                  <a:gd name="connsiteY3" fmla="*/ 41910 h 266700"/>
                  <a:gd name="connsiteX4" fmla="*/ 54293 w 174307"/>
                  <a:gd name="connsiteY4" fmla="*/ 41910 h 266700"/>
                  <a:gd name="connsiteX5" fmla="*/ 54293 w 174307"/>
                  <a:gd name="connsiteY5" fmla="*/ 104775 h 266700"/>
                  <a:gd name="connsiteX6" fmla="*/ 151448 w 174307"/>
                  <a:gd name="connsiteY6" fmla="*/ 104775 h 266700"/>
                  <a:gd name="connsiteX7" fmla="*/ 151448 w 174307"/>
                  <a:gd name="connsiteY7" fmla="*/ 146685 h 266700"/>
                  <a:gd name="connsiteX8" fmla="*/ 54293 w 174307"/>
                  <a:gd name="connsiteY8" fmla="*/ 146685 h 266700"/>
                  <a:gd name="connsiteX9" fmla="*/ 54293 w 174307"/>
                  <a:gd name="connsiteY9" fmla="*/ 223838 h 266700"/>
                  <a:gd name="connsiteX10" fmla="*/ 174308 w 174307"/>
                  <a:gd name="connsiteY10" fmla="*/ 223838 h 266700"/>
                  <a:gd name="connsiteX11" fmla="*/ 174308 w 174307"/>
                  <a:gd name="connsiteY11" fmla="*/ 265748 h 266700"/>
                  <a:gd name="connsiteX12" fmla="*/ 0 w 174307"/>
                  <a:gd name="connsiteY12" fmla="*/ 26574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7" h="266700">
                    <a:moveTo>
                      <a:pt x="0" y="266700"/>
                    </a:moveTo>
                    <a:lnTo>
                      <a:pt x="0" y="0"/>
                    </a:lnTo>
                    <a:lnTo>
                      <a:pt x="174308" y="0"/>
                    </a:lnTo>
                    <a:lnTo>
                      <a:pt x="174308" y="41910"/>
                    </a:lnTo>
                    <a:lnTo>
                      <a:pt x="54293" y="41910"/>
                    </a:lnTo>
                    <a:lnTo>
                      <a:pt x="54293" y="104775"/>
                    </a:lnTo>
                    <a:lnTo>
                      <a:pt x="151448" y="104775"/>
                    </a:lnTo>
                    <a:lnTo>
                      <a:pt x="151448" y="146685"/>
                    </a:lnTo>
                    <a:lnTo>
                      <a:pt x="54293" y="146685"/>
                    </a:lnTo>
                    <a:lnTo>
                      <a:pt x="54293" y="223838"/>
                    </a:lnTo>
                    <a:lnTo>
                      <a:pt x="174308" y="223838"/>
                    </a:lnTo>
                    <a:lnTo>
                      <a:pt x="174308" y="265748"/>
                    </a:lnTo>
                    <a:lnTo>
                      <a:pt x="0" y="265748"/>
                    </a:lnTo>
                    <a:close/>
                  </a:path>
                </a:pathLst>
              </a:custGeom>
              <a:grpFill/>
              <a:ln w="9525" cap="flat">
                <a:noFill/>
                <a:prstDash val="solid"/>
                <a:miter/>
              </a:ln>
            </p:spPr>
            <p:txBody>
              <a:bodyPr rtlCol="0" anchor="ctr"/>
              <a:lstStyle/>
              <a:p>
                <a:endParaRPr lang="en-US"/>
              </a:p>
            </p:txBody>
          </p:sp>
        </p:grpSp>
        <p:grpSp>
          <p:nvGrpSpPr>
            <p:cNvPr id="8" name="Graphic 6">
              <a:extLst>
                <a:ext uri="{FF2B5EF4-FFF2-40B4-BE49-F238E27FC236}">
                  <a16:creationId xmlns:a16="http://schemas.microsoft.com/office/drawing/2014/main" id="{F93223AD-8519-A659-C57B-C2ECE1ECDF5F}"/>
                </a:ext>
              </a:extLst>
            </p:cNvPr>
            <p:cNvGrpSpPr/>
            <p:nvPr/>
          </p:nvGrpSpPr>
          <p:grpSpPr>
            <a:xfrm>
              <a:off x="9232900" y="-1297754"/>
              <a:ext cx="654008" cy="653325"/>
              <a:chOff x="-810427" y="791724"/>
              <a:chExt cx="671381" cy="670680"/>
            </a:xfrm>
            <a:grpFill/>
          </p:grpSpPr>
          <p:sp>
            <p:nvSpPr>
              <p:cNvPr id="9" name="Freeform: Shape 15">
                <a:extLst>
                  <a:ext uri="{FF2B5EF4-FFF2-40B4-BE49-F238E27FC236}">
                    <a16:creationId xmlns:a16="http://schemas.microsoft.com/office/drawing/2014/main" id="{DA9AA2D4-D40A-5B09-DD16-5B173995E5B5}"/>
                  </a:ext>
                </a:extLst>
              </p:cNvPr>
              <p:cNvSpPr/>
              <p:nvPr/>
            </p:nvSpPr>
            <p:spPr>
              <a:xfrm>
                <a:off x="-810427" y="1089852"/>
                <a:ext cx="368486" cy="372552"/>
              </a:xfrm>
              <a:custGeom>
                <a:avLst/>
                <a:gdLst>
                  <a:gd name="connsiteX0" fmla="*/ 16042 w 368486"/>
                  <a:gd name="connsiteY0" fmla="*/ 4887 h 372552"/>
                  <a:gd name="connsiteX1" fmla="*/ 51285 w 368486"/>
                  <a:gd name="connsiteY1" fmla="*/ 5840 h 372552"/>
                  <a:gd name="connsiteX2" fmla="*/ 66525 w 368486"/>
                  <a:gd name="connsiteY2" fmla="*/ 36320 h 372552"/>
                  <a:gd name="connsiteX3" fmla="*/ 75097 w 368486"/>
                  <a:gd name="connsiteY3" fmla="*/ 62037 h 372552"/>
                  <a:gd name="connsiteX4" fmla="*/ 77002 w 368486"/>
                  <a:gd name="connsiteY4" fmla="*/ 63943 h 372552"/>
                  <a:gd name="connsiteX5" fmla="*/ 99862 w 368486"/>
                  <a:gd name="connsiteY5" fmla="*/ 71562 h 372552"/>
                  <a:gd name="connsiteX6" fmla="*/ 103672 w 368486"/>
                  <a:gd name="connsiteY6" fmla="*/ 71562 h 372552"/>
                  <a:gd name="connsiteX7" fmla="*/ 128437 w 368486"/>
                  <a:gd name="connsiteY7" fmla="*/ 82040 h 372552"/>
                  <a:gd name="connsiteX8" fmla="*/ 357990 w 368486"/>
                  <a:gd name="connsiteY8" fmla="*/ 311593 h 372552"/>
                  <a:gd name="connsiteX9" fmla="*/ 362752 w 368486"/>
                  <a:gd name="connsiteY9" fmla="*/ 357313 h 372552"/>
                  <a:gd name="connsiteX10" fmla="*/ 334177 w 368486"/>
                  <a:gd name="connsiteY10" fmla="*/ 372552 h 372552"/>
                  <a:gd name="connsiteX11" fmla="*/ 309412 w 368486"/>
                  <a:gd name="connsiteY11" fmla="*/ 362075 h 372552"/>
                  <a:gd name="connsiteX12" fmla="*/ 79860 w 368486"/>
                  <a:gd name="connsiteY12" fmla="*/ 129665 h 372552"/>
                  <a:gd name="connsiteX13" fmla="*/ 69382 w 368486"/>
                  <a:gd name="connsiteY13" fmla="*/ 102043 h 372552"/>
                  <a:gd name="connsiteX14" fmla="*/ 61762 w 368486"/>
                  <a:gd name="connsiteY14" fmla="*/ 78230 h 372552"/>
                  <a:gd name="connsiteX15" fmla="*/ 58905 w 368486"/>
                  <a:gd name="connsiteY15" fmla="*/ 75373 h 372552"/>
                  <a:gd name="connsiteX16" fmla="*/ 36045 w 368486"/>
                  <a:gd name="connsiteY16" fmla="*/ 67752 h 372552"/>
                  <a:gd name="connsiteX17" fmla="*/ 9375 w 368486"/>
                  <a:gd name="connsiteY17" fmla="*/ 58227 h 372552"/>
                  <a:gd name="connsiteX18" fmla="*/ 16042 w 368486"/>
                  <a:gd name="connsiteY18" fmla="*/ 4887 h 3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486" h="372552">
                    <a:moveTo>
                      <a:pt x="16042" y="4887"/>
                    </a:moveTo>
                    <a:cubicBezTo>
                      <a:pt x="26520" y="-1780"/>
                      <a:pt x="40807" y="-1780"/>
                      <a:pt x="51285" y="5840"/>
                    </a:cubicBezTo>
                    <a:cubicBezTo>
                      <a:pt x="61762" y="13460"/>
                      <a:pt x="67477" y="24890"/>
                      <a:pt x="66525" y="36320"/>
                    </a:cubicBezTo>
                    <a:cubicBezTo>
                      <a:pt x="65572" y="45845"/>
                      <a:pt x="68430" y="55370"/>
                      <a:pt x="75097" y="62037"/>
                    </a:cubicBezTo>
                    <a:lnTo>
                      <a:pt x="77002" y="63943"/>
                    </a:lnTo>
                    <a:cubicBezTo>
                      <a:pt x="82717" y="69658"/>
                      <a:pt x="91290" y="72515"/>
                      <a:pt x="99862" y="71562"/>
                    </a:cubicBezTo>
                    <a:cubicBezTo>
                      <a:pt x="100815" y="71562"/>
                      <a:pt x="102720" y="71562"/>
                      <a:pt x="103672" y="71562"/>
                    </a:cubicBezTo>
                    <a:cubicBezTo>
                      <a:pt x="112245" y="71562"/>
                      <a:pt x="121770" y="75373"/>
                      <a:pt x="128437" y="82040"/>
                    </a:cubicBezTo>
                    <a:lnTo>
                      <a:pt x="357990" y="311593"/>
                    </a:lnTo>
                    <a:cubicBezTo>
                      <a:pt x="369420" y="323023"/>
                      <a:pt x="372277" y="343977"/>
                      <a:pt x="362752" y="357313"/>
                    </a:cubicBezTo>
                    <a:cubicBezTo>
                      <a:pt x="356085" y="366838"/>
                      <a:pt x="344655" y="372552"/>
                      <a:pt x="334177" y="372552"/>
                    </a:cubicBezTo>
                    <a:cubicBezTo>
                      <a:pt x="325605" y="372552"/>
                      <a:pt x="316080" y="368743"/>
                      <a:pt x="309412" y="362075"/>
                    </a:cubicBezTo>
                    <a:lnTo>
                      <a:pt x="79860" y="129665"/>
                    </a:lnTo>
                    <a:cubicBezTo>
                      <a:pt x="72240" y="122045"/>
                      <a:pt x="68430" y="111568"/>
                      <a:pt x="69382" y="102043"/>
                    </a:cubicBezTo>
                    <a:cubicBezTo>
                      <a:pt x="70335" y="93470"/>
                      <a:pt x="67477" y="84898"/>
                      <a:pt x="61762" y="78230"/>
                    </a:cubicBezTo>
                    <a:lnTo>
                      <a:pt x="58905" y="75373"/>
                    </a:lnTo>
                    <a:cubicBezTo>
                      <a:pt x="52237" y="68705"/>
                      <a:pt x="44617" y="66800"/>
                      <a:pt x="36045" y="67752"/>
                    </a:cubicBezTo>
                    <a:cubicBezTo>
                      <a:pt x="26520" y="68705"/>
                      <a:pt x="16995" y="64895"/>
                      <a:pt x="9375" y="58227"/>
                    </a:cubicBezTo>
                    <a:cubicBezTo>
                      <a:pt x="-4913" y="42987"/>
                      <a:pt x="-3008" y="16318"/>
                      <a:pt x="16042" y="4887"/>
                    </a:cubicBezTo>
                    <a:close/>
                  </a:path>
                </a:pathLst>
              </a:custGeom>
              <a:grpFill/>
              <a:ln w="9525"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B4927B41-5ACC-1B1A-7FAF-61627712E38C}"/>
                  </a:ext>
                </a:extLst>
              </p:cNvPr>
              <p:cNvSpPr/>
              <p:nvPr/>
            </p:nvSpPr>
            <p:spPr>
              <a:xfrm>
                <a:off x="-549192" y="1201181"/>
                <a:ext cx="183892" cy="185023"/>
              </a:xfrm>
              <a:custGeom>
                <a:avLst/>
                <a:gdLst>
                  <a:gd name="connsiteX0" fmla="*/ 16745 w 183892"/>
                  <a:gd name="connsiteY0" fmla="*/ 5001 h 185023"/>
                  <a:gd name="connsiteX1" fmla="*/ 51035 w 183892"/>
                  <a:gd name="connsiteY1" fmla="*/ 5001 h 185023"/>
                  <a:gd name="connsiteX2" fmla="*/ 66275 w 183892"/>
                  <a:gd name="connsiteY2" fmla="*/ 42148 h 185023"/>
                  <a:gd name="connsiteX3" fmla="*/ 71990 w 183892"/>
                  <a:gd name="connsiteY3" fmla="*/ 60246 h 185023"/>
                  <a:gd name="connsiteX4" fmla="*/ 73895 w 183892"/>
                  <a:gd name="connsiteY4" fmla="*/ 62151 h 185023"/>
                  <a:gd name="connsiteX5" fmla="*/ 91993 w 183892"/>
                  <a:gd name="connsiteY5" fmla="*/ 67866 h 185023"/>
                  <a:gd name="connsiteX6" fmla="*/ 100565 w 183892"/>
                  <a:gd name="connsiteY6" fmla="*/ 66913 h 185023"/>
                  <a:gd name="connsiteX7" fmla="*/ 125330 w 183892"/>
                  <a:gd name="connsiteY7" fmla="*/ 77391 h 185023"/>
                  <a:gd name="connsiteX8" fmla="*/ 172955 w 183892"/>
                  <a:gd name="connsiteY8" fmla="*/ 125016 h 185023"/>
                  <a:gd name="connsiteX9" fmla="*/ 180575 w 183892"/>
                  <a:gd name="connsiteY9" fmla="*/ 165973 h 185023"/>
                  <a:gd name="connsiteX10" fmla="*/ 149143 w 183892"/>
                  <a:gd name="connsiteY10" fmla="*/ 185023 h 185023"/>
                  <a:gd name="connsiteX11" fmla="*/ 124378 w 183892"/>
                  <a:gd name="connsiteY11" fmla="*/ 174546 h 185023"/>
                  <a:gd name="connsiteX12" fmla="*/ 76753 w 183892"/>
                  <a:gd name="connsiteY12" fmla="*/ 126921 h 185023"/>
                  <a:gd name="connsiteX13" fmla="*/ 67228 w 183892"/>
                  <a:gd name="connsiteY13" fmla="*/ 96441 h 185023"/>
                  <a:gd name="connsiteX14" fmla="*/ 60560 w 183892"/>
                  <a:gd name="connsiteY14" fmla="*/ 78343 h 185023"/>
                  <a:gd name="connsiteX15" fmla="*/ 55798 w 183892"/>
                  <a:gd name="connsiteY15" fmla="*/ 73581 h 185023"/>
                  <a:gd name="connsiteX16" fmla="*/ 38653 w 183892"/>
                  <a:gd name="connsiteY16" fmla="*/ 66913 h 185023"/>
                  <a:gd name="connsiteX17" fmla="*/ 10078 w 183892"/>
                  <a:gd name="connsiteY17" fmla="*/ 57388 h 185023"/>
                  <a:gd name="connsiteX18" fmla="*/ 16745 w 183892"/>
                  <a:gd name="connsiteY18" fmla="*/ 5001 h 18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892" h="185023">
                    <a:moveTo>
                      <a:pt x="16745" y="5001"/>
                    </a:moveTo>
                    <a:cubicBezTo>
                      <a:pt x="27223" y="-1667"/>
                      <a:pt x="40558" y="-1667"/>
                      <a:pt x="51035" y="5001"/>
                    </a:cubicBezTo>
                    <a:cubicBezTo>
                      <a:pt x="64370" y="13573"/>
                      <a:pt x="70085" y="28813"/>
                      <a:pt x="66275" y="42148"/>
                    </a:cubicBezTo>
                    <a:cubicBezTo>
                      <a:pt x="64370" y="48816"/>
                      <a:pt x="67228" y="55483"/>
                      <a:pt x="71990" y="60246"/>
                    </a:cubicBezTo>
                    <a:lnTo>
                      <a:pt x="73895" y="62151"/>
                    </a:lnTo>
                    <a:cubicBezTo>
                      <a:pt x="78658" y="66913"/>
                      <a:pt x="85325" y="69771"/>
                      <a:pt x="91993" y="67866"/>
                    </a:cubicBezTo>
                    <a:cubicBezTo>
                      <a:pt x="94850" y="66913"/>
                      <a:pt x="97708" y="66913"/>
                      <a:pt x="100565" y="66913"/>
                    </a:cubicBezTo>
                    <a:cubicBezTo>
                      <a:pt x="109138" y="66913"/>
                      <a:pt x="118663" y="70723"/>
                      <a:pt x="125330" y="77391"/>
                    </a:cubicBezTo>
                    <a:lnTo>
                      <a:pt x="172955" y="125016"/>
                    </a:lnTo>
                    <a:cubicBezTo>
                      <a:pt x="183433" y="135493"/>
                      <a:pt x="187243" y="152638"/>
                      <a:pt x="180575" y="165973"/>
                    </a:cubicBezTo>
                    <a:cubicBezTo>
                      <a:pt x="173908" y="178356"/>
                      <a:pt x="161525" y="185023"/>
                      <a:pt x="149143" y="185023"/>
                    </a:cubicBezTo>
                    <a:cubicBezTo>
                      <a:pt x="140570" y="185023"/>
                      <a:pt x="131045" y="181213"/>
                      <a:pt x="124378" y="174546"/>
                    </a:cubicBezTo>
                    <a:lnTo>
                      <a:pt x="76753" y="126921"/>
                    </a:lnTo>
                    <a:cubicBezTo>
                      <a:pt x="68180" y="118348"/>
                      <a:pt x="65323" y="107871"/>
                      <a:pt x="67228" y="96441"/>
                    </a:cubicBezTo>
                    <a:cubicBezTo>
                      <a:pt x="68180" y="89773"/>
                      <a:pt x="65323" y="83106"/>
                      <a:pt x="60560" y="78343"/>
                    </a:cubicBezTo>
                    <a:lnTo>
                      <a:pt x="55798" y="73581"/>
                    </a:lnTo>
                    <a:cubicBezTo>
                      <a:pt x="51035" y="68818"/>
                      <a:pt x="45320" y="65961"/>
                      <a:pt x="38653" y="66913"/>
                    </a:cubicBezTo>
                    <a:cubicBezTo>
                      <a:pt x="28175" y="67866"/>
                      <a:pt x="17698" y="65008"/>
                      <a:pt x="10078" y="57388"/>
                    </a:cubicBezTo>
                    <a:cubicBezTo>
                      <a:pt x="-5162" y="42148"/>
                      <a:pt x="-3257" y="16431"/>
                      <a:pt x="16745" y="5001"/>
                    </a:cubicBezTo>
                    <a:close/>
                  </a:path>
                </a:pathLst>
              </a:custGeom>
              <a:grpFill/>
              <a:ln w="9525"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08AA750D-1BC7-FF45-0EC0-88DE7DA74A73}"/>
                  </a:ext>
                </a:extLst>
              </p:cNvPr>
              <p:cNvSpPr/>
              <p:nvPr/>
            </p:nvSpPr>
            <p:spPr>
              <a:xfrm>
                <a:off x="-732948" y="1018063"/>
                <a:ext cx="180975" cy="180022"/>
              </a:xfrm>
              <a:custGeom>
                <a:avLst/>
                <a:gdLst>
                  <a:gd name="connsiteX0" fmla="*/ 59531 w 180975"/>
                  <a:gd name="connsiteY0" fmla="*/ 10001 h 180022"/>
                  <a:gd name="connsiteX1" fmla="*/ 170974 w 180975"/>
                  <a:gd name="connsiteY1" fmla="*/ 121444 h 180022"/>
                  <a:gd name="connsiteX2" fmla="*/ 170974 w 180975"/>
                  <a:gd name="connsiteY2" fmla="*/ 170021 h 180022"/>
                  <a:gd name="connsiteX3" fmla="*/ 170974 w 180975"/>
                  <a:gd name="connsiteY3" fmla="*/ 170021 h 180022"/>
                  <a:gd name="connsiteX4" fmla="*/ 122396 w 180975"/>
                  <a:gd name="connsiteY4" fmla="*/ 170021 h 180022"/>
                  <a:gd name="connsiteX5" fmla="*/ 10001 w 180975"/>
                  <a:gd name="connsiteY5" fmla="*/ 58579 h 180022"/>
                  <a:gd name="connsiteX6" fmla="*/ 10001 w 180975"/>
                  <a:gd name="connsiteY6" fmla="*/ 10001 h 180022"/>
                  <a:gd name="connsiteX7" fmla="*/ 10001 w 180975"/>
                  <a:gd name="connsiteY7" fmla="*/ 10001 h 180022"/>
                  <a:gd name="connsiteX8" fmla="*/ 59531 w 180975"/>
                  <a:gd name="connsiteY8" fmla="*/ 10001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80022">
                    <a:moveTo>
                      <a:pt x="59531" y="10001"/>
                    </a:moveTo>
                    <a:lnTo>
                      <a:pt x="170974" y="121444"/>
                    </a:lnTo>
                    <a:cubicBezTo>
                      <a:pt x="184309" y="134779"/>
                      <a:pt x="184309" y="156686"/>
                      <a:pt x="170974" y="170021"/>
                    </a:cubicBezTo>
                    <a:lnTo>
                      <a:pt x="170974" y="170021"/>
                    </a:lnTo>
                    <a:cubicBezTo>
                      <a:pt x="157639" y="183356"/>
                      <a:pt x="135731" y="183356"/>
                      <a:pt x="122396" y="170021"/>
                    </a:cubicBezTo>
                    <a:lnTo>
                      <a:pt x="10001" y="58579"/>
                    </a:lnTo>
                    <a:cubicBezTo>
                      <a:pt x="-3334" y="45244"/>
                      <a:pt x="-3334" y="23336"/>
                      <a:pt x="10001" y="10001"/>
                    </a:cubicBezTo>
                    <a:lnTo>
                      <a:pt x="10001" y="10001"/>
                    </a:lnTo>
                    <a:cubicBezTo>
                      <a:pt x="23336" y="-3334"/>
                      <a:pt x="45244" y="-3334"/>
                      <a:pt x="59531" y="10001"/>
                    </a:cubicBezTo>
                    <a:close/>
                  </a:path>
                </a:pathLst>
              </a:custGeom>
              <a:grpFill/>
              <a:ln w="9525" cap="flat">
                <a:noFill/>
                <a:prstDash val="solid"/>
                <a:miter/>
              </a:ln>
            </p:spPr>
            <p:txBody>
              <a:bodyPr rtlCol="0" anchor="ctr"/>
              <a:lstStyle/>
              <a:p>
                <a:endParaRPr lang="en-US"/>
              </a:p>
            </p:txBody>
          </p:sp>
          <p:sp>
            <p:nvSpPr>
              <p:cNvPr id="12" name="Freeform: Shape 18">
                <a:extLst>
                  <a:ext uri="{FF2B5EF4-FFF2-40B4-BE49-F238E27FC236}">
                    <a16:creationId xmlns:a16="http://schemas.microsoft.com/office/drawing/2014/main" id="{8F98B9DF-65D2-EB92-375A-CC56728DBF51}"/>
                  </a:ext>
                </a:extLst>
              </p:cNvPr>
              <p:cNvSpPr/>
              <p:nvPr/>
            </p:nvSpPr>
            <p:spPr>
              <a:xfrm>
                <a:off x="-656132" y="941387"/>
                <a:ext cx="363733" cy="369570"/>
              </a:xfrm>
              <a:custGeom>
                <a:avLst/>
                <a:gdLst>
                  <a:gd name="connsiteX0" fmla="*/ 2717 w 363733"/>
                  <a:gd name="connsiteY0" fmla="*/ 19050 h 369570"/>
                  <a:gd name="connsiteX1" fmla="*/ 34150 w 363733"/>
                  <a:gd name="connsiteY1" fmla="*/ 0 h 369570"/>
                  <a:gd name="connsiteX2" fmla="*/ 58915 w 363733"/>
                  <a:gd name="connsiteY2" fmla="*/ 10477 h 369570"/>
                  <a:gd name="connsiteX3" fmla="*/ 77965 w 363733"/>
                  <a:gd name="connsiteY3" fmla="*/ 29527 h 369570"/>
                  <a:gd name="connsiteX4" fmla="*/ 87490 w 363733"/>
                  <a:gd name="connsiteY4" fmla="*/ 59055 h 369570"/>
                  <a:gd name="connsiteX5" fmla="*/ 94157 w 363733"/>
                  <a:gd name="connsiteY5" fmla="*/ 82868 h 369570"/>
                  <a:gd name="connsiteX6" fmla="*/ 94157 w 363733"/>
                  <a:gd name="connsiteY6" fmla="*/ 82868 h 369570"/>
                  <a:gd name="connsiteX7" fmla="*/ 117017 w 363733"/>
                  <a:gd name="connsiteY7" fmla="*/ 90488 h 369570"/>
                  <a:gd name="connsiteX8" fmla="*/ 144640 w 363733"/>
                  <a:gd name="connsiteY8" fmla="*/ 100013 h 369570"/>
                  <a:gd name="connsiteX9" fmla="*/ 154165 w 363733"/>
                  <a:gd name="connsiteY9" fmla="*/ 127635 h 369570"/>
                  <a:gd name="connsiteX10" fmla="*/ 161785 w 363733"/>
                  <a:gd name="connsiteY10" fmla="*/ 150495 h 369570"/>
                  <a:gd name="connsiteX11" fmla="*/ 161785 w 363733"/>
                  <a:gd name="connsiteY11" fmla="*/ 150495 h 369570"/>
                  <a:gd name="connsiteX12" fmla="*/ 186550 w 363733"/>
                  <a:gd name="connsiteY12" fmla="*/ 160020 h 369570"/>
                  <a:gd name="connsiteX13" fmla="*/ 190360 w 363733"/>
                  <a:gd name="connsiteY13" fmla="*/ 160020 h 369570"/>
                  <a:gd name="connsiteX14" fmla="*/ 215125 w 363733"/>
                  <a:gd name="connsiteY14" fmla="*/ 170498 h 369570"/>
                  <a:gd name="connsiteX15" fmla="*/ 353237 w 363733"/>
                  <a:gd name="connsiteY15" fmla="*/ 308610 h 369570"/>
                  <a:gd name="connsiteX16" fmla="*/ 358000 w 363733"/>
                  <a:gd name="connsiteY16" fmla="*/ 354330 h 369570"/>
                  <a:gd name="connsiteX17" fmla="*/ 329425 w 363733"/>
                  <a:gd name="connsiteY17" fmla="*/ 369570 h 369570"/>
                  <a:gd name="connsiteX18" fmla="*/ 304660 w 363733"/>
                  <a:gd name="connsiteY18" fmla="*/ 359092 h 369570"/>
                  <a:gd name="connsiteX19" fmla="*/ 166547 w 363733"/>
                  <a:gd name="connsiteY19" fmla="*/ 219075 h 369570"/>
                  <a:gd name="connsiteX20" fmla="*/ 156070 w 363733"/>
                  <a:gd name="connsiteY20" fmla="*/ 191452 h 369570"/>
                  <a:gd name="connsiteX21" fmla="*/ 148450 w 363733"/>
                  <a:gd name="connsiteY21" fmla="*/ 167640 h 369570"/>
                  <a:gd name="connsiteX22" fmla="*/ 144640 w 363733"/>
                  <a:gd name="connsiteY22" fmla="*/ 163830 h 369570"/>
                  <a:gd name="connsiteX23" fmla="*/ 122732 w 363733"/>
                  <a:gd name="connsiteY23" fmla="*/ 156210 h 369570"/>
                  <a:gd name="connsiteX24" fmla="*/ 96062 w 363733"/>
                  <a:gd name="connsiteY24" fmla="*/ 146685 h 369570"/>
                  <a:gd name="connsiteX25" fmla="*/ 86537 w 363733"/>
                  <a:gd name="connsiteY25" fmla="*/ 120015 h 369570"/>
                  <a:gd name="connsiteX26" fmla="*/ 78917 w 363733"/>
                  <a:gd name="connsiteY26" fmla="*/ 99060 h 369570"/>
                  <a:gd name="connsiteX27" fmla="*/ 77012 w 363733"/>
                  <a:gd name="connsiteY27" fmla="*/ 97155 h 369570"/>
                  <a:gd name="connsiteX28" fmla="*/ 56057 w 363733"/>
                  <a:gd name="connsiteY28" fmla="*/ 88582 h 369570"/>
                  <a:gd name="connsiteX29" fmla="*/ 52247 w 363733"/>
                  <a:gd name="connsiteY29" fmla="*/ 88582 h 369570"/>
                  <a:gd name="connsiteX30" fmla="*/ 27482 w 363733"/>
                  <a:gd name="connsiteY30" fmla="*/ 78105 h 369570"/>
                  <a:gd name="connsiteX31" fmla="*/ 9385 w 363733"/>
                  <a:gd name="connsiteY31" fmla="*/ 60007 h 369570"/>
                  <a:gd name="connsiteX32" fmla="*/ 2717 w 363733"/>
                  <a:gd name="connsiteY32" fmla="*/ 1905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733" h="369570">
                    <a:moveTo>
                      <a:pt x="2717" y="19050"/>
                    </a:moveTo>
                    <a:cubicBezTo>
                      <a:pt x="9385" y="6668"/>
                      <a:pt x="21767" y="0"/>
                      <a:pt x="34150" y="0"/>
                    </a:cubicBezTo>
                    <a:cubicBezTo>
                      <a:pt x="42722" y="0"/>
                      <a:pt x="52247" y="3810"/>
                      <a:pt x="58915" y="10477"/>
                    </a:cubicBezTo>
                    <a:lnTo>
                      <a:pt x="77965" y="29527"/>
                    </a:lnTo>
                    <a:cubicBezTo>
                      <a:pt x="86537" y="38100"/>
                      <a:pt x="89395" y="48577"/>
                      <a:pt x="87490" y="59055"/>
                    </a:cubicBezTo>
                    <a:cubicBezTo>
                      <a:pt x="86537" y="67627"/>
                      <a:pt x="88442" y="76200"/>
                      <a:pt x="94157" y="82868"/>
                    </a:cubicBezTo>
                    <a:lnTo>
                      <a:pt x="94157" y="82868"/>
                    </a:lnTo>
                    <a:cubicBezTo>
                      <a:pt x="99872" y="88582"/>
                      <a:pt x="108445" y="91440"/>
                      <a:pt x="117017" y="90488"/>
                    </a:cubicBezTo>
                    <a:cubicBezTo>
                      <a:pt x="126542" y="89535"/>
                      <a:pt x="137020" y="92393"/>
                      <a:pt x="144640" y="100013"/>
                    </a:cubicBezTo>
                    <a:cubicBezTo>
                      <a:pt x="152260" y="107632"/>
                      <a:pt x="155117" y="118110"/>
                      <a:pt x="154165" y="127635"/>
                    </a:cubicBezTo>
                    <a:cubicBezTo>
                      <a:pt x="153212" y="136208"/>
                      <a:pt x="155117" y="144780"/>
                      <a:pt x="161785" y="150495"/>
                    </a:cubicBezTo>
                    <a:lnTo>
                      <a:pt x="161785" y="150495"/>
                    </a:lnTo>
                    <a:cubicBezTo>
                      <a:pt x="168452" y="157163"/>
                      <a:pt x="177977" y="160973"/>
                      <a:pt x="186550" y="160020"/>
                    </a:cubicBezTo>
                    <a:cubicBezTo>
                      <a:pt x="187502" y="160020"/>
                      <a:pt x="189407" y="160020"/>
                      <a:pt x="190360" y="160020"/>
                    </a:cubicBezTo>
                    <a:cubicBezTo>
                      <a:pt x="198932" y="160020"/>
                      <a:pt x="208457" y="163830"/>
                      <a:pt x="215125" y="170498"/>
                    </a:cubicBezTo>
                    <a:lnTo>
                      <a:pt x="353237" y="308610"/>
                    </a:lnTo>
                    <a:cubicBezTo>
                      <a:pt x="364667" y="320040"/>
                      <a:pt x="367525" y="340995"/>
                      <a:pt x="358000" y="354330"/>
                    </a:cubicBezTo>
                    <a:cubicBezTo>
                      <a:pt x="351332" y="363855"/>
                      <a:pt x="339902" y="369570"/>
                      <a:pt x="329425" y="369570"/>
                    </a:cubicBezTo>
                    <a:cubicBezTo>
                      <a:pt x="320852" y="369570"/>
                      <a:pt x="311327" y="365760"/>
                      <a:pt x="304660" y="359092"/>
                    </a:cubicBezTo>
                    <a:lnTo>
                      <a:pt x="166547" y="219075"/>
                    </a:lnTo>
                    <a:cubicBezTo>
                      <a:pt x="158927" y="211455"/>
                      <a:pt x="156070" y="200977"/>
                      <a:pt x="156070" y="191452"/>
                    </a:cubicBezTo>
                    <a:cubicBezTo>
                      <a:pt x="157022" y="182880"/>
                      <a:pt x="154165" y="174308"/>
                      <a:pt x="148450" y="167640"/>
                    </a:cubicBezTo>
                    <a:lnTo>
                      <a:pt x="144640" y="163830"/>
                    </a:lnTo>
                    <a:cubicBezTo>
                      <a:pt x="138925" y="158115"/>
                      <a:pt x="131305" y="155258"/>
                      <a:pt x="122732" y="156210"/>
                    </a:cubicBezTo>
                    <a:cubicBezTo>
                      <a:pt x="113207" y="157163"/>
                      <a:pt x="103682" y="154305"/>
                      <a:pt x="96062" y="146685"/>
                    </a:cubicBezTo>
                    <a:cubicBezTo>
                      <a:pt x="88442" y="139065"/>
                      <a:pt x="85585" y="129540"/>
                      <a:pt x="86537" y="120015"/>
                    </a:cubicBezTo>
                    <a:cubicBezTo>
                      <a:pt x="87490" y="112395"/>
                      <a:pt x="84632" y="104775"/>
                      <a:pt x="78917" y="99060"/>
                    </a:cubicBezTo>
                    <a:lnTo>
                      <a:pt x="77012" y="97155"/>
                    </a:lnTo>
                    <a:cubicBezTo>
                      <a:pt x="71297" y="91440"/>
                      <a:pt x="63677" y="87630"/>
                      <a:pt x="56057" y="88582"/>
                    </a:cubicBezTo>
                    <a:cubicBezTo>
                      <a:pt x="55105" y="88582"/>
                      <a:pt x="54152" y="88582"/>
                      <a:pt x="52247" y="88582"/>
                    </a:cubicBezTo>
                    <a:cubicBezTo>
                      <a:pt x="43675" y="88582"/>
                      <a:pt x="34150" y="84773"/>
                      <a:pt x="27482" y="78105"/>
                    </a:cubicBezTo>
                    <a:lnTo>
                      <a:pt x="9385" y="60007"/>
                    </a:lnTo>
                    <a:cubicBezTo>
                      <a:pt x="812" y="50482"/>
                      <a:pt x="-2998" y="31432"/>
                      <a:pt x="2717" y="19050"/>
                    </a:cubicBezTo>
                    <a:close/>
                  </a:path>
                </a:pathLst>
              </a:custGeom>
              <a:grpFill/>
              <a:ln w="9525" cap="flat">
                <a:noFill/>
                <a:prstDash val="solid"/>
                <a:miter/>
              </a:ln>
            </p:spPr>
            <p:txBody>
              <a:bodyPr rtlCol="0" anchor="ctr"/>
              <a:lstStyle/>
              <a:p>
                <a:endParaRPr lang="en-US"/>
              </a:p>
            </p:txBody>
          </p:sp>
          <p:sp>
            <p:nvSpPr>
              <p:cNvPr id="13" name="Freeform: Shape 19">
                <a:extLst>
                  <a:ext uri="{FF2B5EF4-FFF2-40B4-BE49-F238E27FC236}">
                    <a16:creationId xmlns:a16="http://schemas.microsoft.com/office/drawing/2014/main" id="{5AB1156F-A4F0-5271-32B8-85C371B93992}"/>
                  </a:ext>
                </a:extLst>
              </p:cNvPr>
              <p:cNvSpPr/>
              <p:nvPr/>
            </p:nvSpPr>
            <p:spPr>
              <a:xfrm>
                <a:off x="-585787" y="864727"/>
                <a:ext cx="371713" cy="369712"/>
              </a:xfrm>
              <a:custGeom>
                <a:avLst/>
                <a:gdLst>
                  <a:gd name="connsiteX0" fmla="*/ 19050 w 371713"/>
                  <a:gd name="connsiteY0" fmla="*/ 3317 h 369712"/>
                  <a:gd name="connsiteX1" fmla="*/ 60007 w 371713"/>
                  <a:gd name="connsiteY1" fmla="*/ 10937 h 369712"/>
                  <a:gd name="connsiteX2" fmla="*/ 293370 w 371713"/>
                  <a:gd name="connsiteY2" fmla="*/ 244300 h 369712"/>
                  <a:gd name="connsiteX3" fmla="*/ 303848 w 371713"/>
                  <a:gd name="connsiteY3" fmla="*/ 269065 h 369712"/>
                  <a:gd name="connsiteX4" fmla="*/ 302895 w 371713"/>
                  <a:gd name="connsiteY4" fmla="*/ 277637 h 369712"/>
                  <a:gd name="connsiteX5" fmla="*/ 308610 w 371713"/>
                  <a:gd name="connsiteY5" fmla="*/ 295735 h 369712"/>
                  <a:gd name="connsiteX6" fmla="*/ 311467 w 371713"/>
                  <a:gd name="connsiteY6" fmla="*/ 298592 h 369712"/>
                  <a:gd name="connsiteX7" fmla="*/ 329565 w 371713"/>
                  <a:gd name="connsiteY7" fmla="*/ 304307 h 369712"/>
                  <a:gd name="connsiteX8" fmla="*/ 366713 w 371713"/>
                  <a:gd name="connsiteY8" fmla="*/ 319547 h 369712"/>
                  <a:gd name="connsiteX9" fmla="*/ 366713 w 371713"/>
                  <a:gd name="connsiteY9" fmla="*/ 353837 h 369712"/>
                  <a:gd name="connsiteX10" fmla="*/ 314325 w 371713"/>
                  <a:gd name="connsiteY10" fmla="*/ 359552 h 369712"/>
                  <a:gd name="connsiteX11" fmla="*/ 304800 w 371713"/>
                  <a:gd name="connsiteY11" fmla="*/ 330977 h 369712"/>
                  <a:gd name="connsiteX12" fmla="*/ 298133 w 371713"/>
                  <a:gd name="connsiteY12" fmla="*/ 313832 h 369712"/>
                  <a:gd name="connsiteX13" fmla="*/ 293370 w 371713"/>
                  <a:gd name="connsiteY13" fmla="*/ 309070 h 369712"/>
                  <a:gd name="connsiteX14" fmla="*/ 275273 w 371713"/>
                  <a:gd name="connsiteY14" fmla="*/ 302402 h 369712"/>
                  <a:gd name="connsiteX15" fmla="*/ 244792 w 371713"/>
                  <a:gd name="connsiteY15" fmla="*/ 292877 h 369712"/>
                  <a:gd name="connsiteX16" fmla="*/ 10477 w 371713"/>
                  <a:gd name="connsiteY16" fmla="*/ 58562 h 369712"/>
                  <a:gd name="connsiteX17" fmla="*/ 0 w 371713"/>
                  <a:gd name="connsiteY17" fmla="*/ 33797 h 369712"/>
                  <a:gd name="connsiteX18" fmla="*/ 19050 w 371713"/>
                  <a:gd name="connsiteY18" fmla="*/ 3317 h 36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13" h="369712">
                    <a:moveTo>
                      <a:pt x="19050" y="3317"/>
                    </a:moveTo>
                    <a:cubicBezTo>
                      <a:pt x="31432" y="-3350"/>
                      <a:pt x="50482" y="460"/>
                      <a:pt x="60007" y="10937"/>
                    </a:cubicBezTo>
                    <a:lnTo>
                      <a:pt x="293370" y="244300"/>
                    </a:lnTo>
                    <a:cubicBezTo>
                      <a:pt x="300038" y="250967"/>
                      <a:pt x="303848" y="259540"/>
                      <a:pt x="303848" y="269065"/>
                    </a:cubicBezTo>
                    <a:cubicBezTo>
                      <a:pt x="303848" y="271922"/>
                      <a:pt x="303848" y="274780"/>
                      <a:pt x="302895" y="277637"/>
                    </a:cubicBezTo>
                    <a:cubicBezTo>
                      <a:pt x="300990" y="284305"/>
                      <a:pt x="303848" y="290972"/>
                      <a:pt x="308610" y="295735"/>
                    </a:cubicBezTo>
                    <a:lnTo>
                      <a:pt x="311467" y="298592"/>
                    </a:lnTo>
                    <a:cubicBezTo>
                      <a:pt x="316230" y="303355"/>
                      <a:pt x="322898" y="306212"/>
                      <a:pt x="329565" y="304307"/>
                    </a:cubicBezTo>
                    <a:cubicBezTo>
                      <a:pt x="342900" y="301450"/>
                      <a:pt x="358140" y="306212"/>
                      <a:pt x="366713" y="319547"/>
                    </a:cubicBezTo>
                    <a:cubicBezTo>
                      <a:pt x="373380" y="330025"/>
                      <a:pt x="373380" y="343360"/>
                      <a:pt x="366713" y="353837"/>
                    </a:cubicBezTo>
                    <a:cubicBezTo>
                      <a:pt x="354330" y="372887"/>
                      <a:pt x="329565" y="374792"/>
                      <a:pt x="314325" y="359552"/>
                    </a:cubicBezTo>
                    <a:cubicBezTo>
                      <a:pt x="306705" y="351932"/>
                      <a:pt x="303848" y="341455"/>
                      <a:pt x="304800" y="330977"/>
                    </a:cubicBezTo>
                    <a:cubicBezTo>
                      <a:pt x="305753" y="324310"/>
                      <a:pt x="302895" y="318595"/>
                      <a:pt x="298133" y="313832"/>
                    </a:cubicBezTo>
                    <a:lnTo>
                      <a:pt x="293370" y="309070"/>
                    </a:lnTo>
                    <a:cubicBezTo>
                      <a:pt x="288608" y="304307"/>
                      <a:pt x="281940" y="301450"/>
                      <a:pt x="275273" y="302402"/>
                    </a:cubicBezTo>
                    <a:cubicBezTo>
                      <a:pt x="264795" y="304307"/>
                      <a:pt x="253365" y="300497"/>
                      <a:pt x="244792" y="292877"/>
                    </a:cubicBezTo>
                    <a:lnTo>
                      <a:pt x="10477" y="58562"/>
                    </a:lnTo>
                    <a:cubicBezTo>
                      <a:pt x="3810" y="51895"/>
                      <a:pt x="0" y="43322"/>
                      <a:pt x="0" y="33797"/>
                    </a:cubicBezTo>
                    <a:cubicBezTo>
                      <a:pt x="952" y="22367"/>
                      <a:pt x="6668" y="9985"/>
                      <a:pt x="19050" y="3317"/>
                    </a:cubicBezTo>
                    <a:close/>
                  </a:path>
                </a:pathLst>
              </a:custGeom>
              <a:grpFill/>
              <a:ln w="9525" cap="flat">
                <a:noFill/>
                <a:prstDash val="solid"/>
                <a:miter/>
              </a:ln>
            </p:spPr>
            <p:txBody>
              <a:bodyPr rtlCol="0" anchor="ctr"/>
              <a:lstStyle/>
              <a:p>
                <a:endParaRPr lang="en-US"/>
              </a:p>
            </p:txBody>
          </p:sp>
          <p:sp>
            <p:nvSpPr>
              <p:cNvPr id="14" name="Freeform: Shape 20">
                <a:extLst>
                  <a:ext uri="{FF2B5EF4-FFF2-40B4-BE49-F238E27FC236}">
                    <a16:creationId xmlns:a16="http://schemas.microsoft.com/office/drawing/2014/main" id="{6ECD36C5-118D-5AAD-C06B-79B81E2735C9}"/>
                  </a:ext>
                </a:extLst>
              </p:cNvPr>
              <p:cNvSpPr/>
              <p:nvPr/>
            </p:nvSpPr>
            <p:spPr>
              <a:xfrm>
                <a:off x="-507567" y="791724"/>
                <a:ext cx="368521" cy="371595"/>
              </a:xfrm>
              <a:custGeom>
                <a:avLst/>
                <a:gdLst>
                  <a:gd name="connsiteX0" fmla="*/ 7505 w 368521"/>
                  <a:gd name="connsiteY0" fmla="*/ 11551 h 371595"/>
                  <a:gd name="connsiteX1" fmla="*/ 33223 w 368521"/>
                  <a:gd name="connsiteY1" fmla="*/ 121 h 371595"/>
                  <a:gd name="connsiteX2" fmla="*/ 57988 w 368521"/>
                  <a:gd name="connsiteY2" fmla="*/ 10598 h 371595"/>
                  <a:gd name="connsiteX3" fmla="*/ 140855 w 368521"/>
                  <a:gd name="connsiteY3" fmla="*/ 93466 h 371595"/>
                  <a:gd name="connsiteX4" fmla="*/ 150380 w 368521"/>
                  <a:gd name="connsiteY4" fmla="*/ 123946 h 371595"/>
                  <a:gd name="connsiteX5" fmla="*/ 156095 w 368521"/>
                  <a:gd name="connsiteY5" fmla="*/ 141091 h 371595"/>
                  <a:gd name="connsiteX6" fmla="*/ 161810 w 368521"/>
                  <a:gd name="connsiteY6" fmla="*/ 146806 h 371595"/>
                  <a:gd name="connsiteX7" fmla="*/ 179908 w 368521"/>
                  <a:gd name="connsiteY7" fmla="*/ 153473 h 371595"/>
                  <a:gd name="connsiteX8" fmla="*/ 209435 w 368521"/>
                  <a:gd name="connsiteY8" fmla="*/ 162998 h 371595"/>
                  <a:gd name="connsiteX9" fmla="*/ 218960 w 368521"/>
                  <a:gd name="connsiteY9" fmla="*/ 192526 h 371595"/>
                  <a:gd name="connsiteX10" fmla="*/ 225628 w 368521"/>
                  <a:gd name="connsiteY10" fmla="*/ 210623 h 371595"/>
                  <a:gd name="connsiteX11" fmla="*/ 226580 w 368521"/>
                  <a:gd name="connsiteY11" fmla="*/ 211576 h 371595"/>
                  <a:gd name="connsiteX12" fmla="*/ 244678 w 368521"/>
                  <a:gd name="connsiteY12" fmla="*/ 217291 h 371595"/>
                  <a:gd name="connsiteX13" fmla="*/ 250393 w 368521"/>
                  <a:gd name="connsiteY13" fmla="*/ 217291 h 371595"/>
                  <a:gd name="connsiteX14" fmla="*/ 275158 w 368521"/>
                  <a:gd name="connsiteY14" fmla="*/ 227768 h 371595"/>
                  <a:gd name="connsiteX15" fmla="*/ 358025 w 368521"/>
                  <a:gd name="connsiteY15" fmla="*/ 310636 h 371595"/>
                  <a:gd name="connsiteX16" fmla="*/ 362788 w 368521"/>
                  <a:gd name="connsiteY16" fmla="*/ 356356 h 371595"/>
                  <a:gd name="connsiteX17" fmla="*/ 334213 w 368521"/>
                  <a:gd name="connsiteY17" fmla="*/ 371596 h 371595"/>
                  <a:gd name="connsiteX18" fmla="*/ 309448 w 368521"/>
                  <a:gd name="connsiteY18" fmla="*/ 361118 h 371595"/>
                  <a:gd name="connsiteX19" fmla="*/ 225628 w 368521"/>
                  <a:gd name="connsiteY19" fmla="*/ 277298 h 371595"/>
                  <a:gd name="connsiteX20" fmla="*/ 216103 w 368521"/>
                  <a:gd name="connsiteY20" fmla="*/ 244913 h 371595"/>
                  <a:gd name="connsiteX21" fmla="*/ 210388 w 368521"/>
                  <a:gd name="connsiteY21" fmla="*/ 226816 h 371595"/>
                  <a:gd name="connsiteX22" fmla="*/ 210388 w 368521"/>
                  <a:gd name="connsiteY22" fmla="*/ 226816 h 371595"/>
                  <a:gd name="connsiteX23" fmla="*/ 192290 w 368521"/>
                  <a:gd name="connsiteY23" fmla="*/ 221101 h 371595"/>
                  <a:gd name="connsiteX24" fmla="*/ 161810 w 368521"/>
                  <a:gd name="connsiteY24" fmla="*/ 211576 h 371595"/>
                  <a:gd name="connsiteX25" fmla="*/ 152285 w 368521"/>
                  <a:gd name="connsiteY25" fmla="*/ 181096 h 371595"/>
                  <a:gd name="connsiteX26" fmla="*/ 146570 w 368521"/>
                  <a:gd name="connsiteY26" fmla="*/ 162998 h 371595"/>
                  <a:gd name="connsiteX27" fmla="*/ 141808 w 368521"/>
                  <a:gd name="connsiteY27" fmla="*/ 158236 h 371595"/>
                  <a:gd name="connsiteX28" fmla="*/ 124663 w 368521"/>
                  <a:gd name="connsiteY28" fmla="*/ 152521 h 371595"/>
                  <a:gd name="connsiteX29" fmla="*/ 117043 w 368521"/>
                  <a:gd name="connsiteY29" fmla="*/ 153473 h 371595"/>
                  <a:gd name="connsiteX30" fmla="*/ 92278 w 368521"/>
                  <a:gd name="connsiteY30" fmla="*/ 142996 h 371595"/>
                  <a:gd name="connsiteX31" fmla="*/ 11315 w 368521"/>
                  <a:gd name="connsiteY31" fmla="*/ 62033 h 371595"/>
                  <a:gd name="connsiteX32" fmla="*/ 7505 w 368521"/>
                  <a:gd name="connsiteY32" fmla="*/ 11551 h 3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521" h="371595">
                    <a:moveTo>
                      <a:pt x="7505" y="11551"/>
                    </a:moveTo>
                    <a:cubicBezTo>
                      <a:pt x="14173" y="3931"/>
                      <a:pt x="23698" y="-832"/>
                      <a:pt x="33223" y="121"/>
                    </a:cubicBezTo>
                    <a:cubicBezTo>
                      <a:pt x="41795" y="121"/>
                      <a:pt x="51320" y="3931"/>
                      <a:pt x="57988" y="10598"/>
                    </a:cubicBezTo>
                    <a:lnTo>
                      <a:pt x="140855" y="93466"/>
                    </a:lnTo>
                    <a:cubicBezTo>
                      <a:pt x="149428" y="102038"/>
                      <a:pt x="152285" y="113468"/>
                      <a:pt x="150380" y="123946"/>
                    </a:cubicBezTo>
                    <a:cubicBezTo>
                      <a:pt x="149428" y="130613"/>
                      <a:pt x="151333" y="136328"/>
                      <a:pt x="156095" y="141091"/>
                    </a:cubicBezTo>
                    <a:lnTo>
                      <a:pt x="161810" y="146806"/>
                    </a:lnTo>
                    <a:cubicBezTo>
                      <a:pt x="166573" y="151568"/>
                      <a:pt x="173240" y="154426"/>
                      <a:pt x="179908" y="153473"/>
                    </a:cubicBezTo>
                    <a:cubicBezTo>
                      <a:pt x="190385" y="151568"/>
                      <a:pt x="201815" y="154426"/>
                      <a:pt x="209435" y="162998"/>
                    </a:cubicBezTo>
                    <a:cubicBezTo>
                      <a:pt x="217055" y="170618"/>
                      <a:pt x="220865" y="182048"/>
                      <a:pt x="218960" y="192526"/>
                    </a:cubicBezTo>
                    <a:cubicBezTo>
                      <a:pt x="218008" y="199193"/>
                      <a:pt x="220865" y="205861"/>
                      <a:pt x="225628" y="210623"/>
                    </a:cubicBezTo>
                    <a:lnTo>
                      <a:pt x="226580" y="211576"/>
                    </a:lnTo>
                    <a:cubicBezTo>
                      <a:pt x="231343" y="216338"/>
                      <a:pt x="238010" y="218243"/>
                      <a:pt x="244678" y="217291"/>
                    </a:cubicBezTo>
                    <a:cubicBezTo>
                      <a:pt x="246583" y="217291"/>
                      <a:pt x="248488" y="217291"/>
                      <a:pt x="250393" y="217291"/>
                    </a:cubicBezTo>
                    <a:cubicBezTo>
                      <a:pt x="258965" y="217291"/>
                      <a:pt x="268490" y="221101"/>
                      <a:pt x="275158" y="227768"/>
                    </a:cubicBezTo>
                    <a:lnTo>
                      <a:pt x="358025" y="310636"/>
                    </a:lnTo>
                    <a:cubicBezTo>
                      <a:pt x="369455" y="322066"/>
                      <a:pt x="372313" y="343021"/>
                      <a:pt x="362788" y="356356"/>
                    </a:cubicBezTo>
                    <a:cubicBezTo>
                      <a:pt x="356120" y="366833"/>
                      <a:pt x="344690" y="371596"/>
                      <a:pt x="334213" y="371596"/>
                    </a:cubicBezTo>
                    <a:cubicBezTo>
                      <a:pt x="325640" y="371596"/>
                      <a:pt x="316115" y="367786"/>
                      <a:pt x="309448" y="361118"/>
                    </a:cubicBezTo>
                    <a:lnTo>
                      <a:pt x="225628" y="277298"/>
                    </a:lnTo>
                    <a:cubicBezTo>
                      <a:pt x="217055" y="268726"/>
                      <a:pt x="214198" y="256343"/>
                      <a:pt x="216103" y="244913"/>
                    </a:cubicBezTo>
                    <a:cubicBezTo>
                      <a:pt x="218008" y="238246"/>
                      <a:pt x="215150" y="231578"/>
                      <a:pt x="210388" y="226816"/>
                    </a:cubicBezTo>
                    <a:lnTo>
                      <a:pt x="210388" y="226816"/>
                    </a:lnTo>
                    <a:cubicBezTo>
                      <a:pt x="205625" y="222053"/>
                      <a:pt x="198958" y="220148"/>
                      <a:pt x="192290" y="221101"/>
                    </a:cubicBezTo>
                    <a:cubicBezTo>
                      <a:pt x="181813" y="223006"/>
                      <a:pt x="170383" y="220148"/>
                      <a:pt x="161810" y="211576"/>
                    </a:cubicBezTo>
                    <a:cubicBezTo>
                      <a:pt x="153238" y="203003"/>
                      <a:pt x="150380" y="191573"/>
                      <a:pt x="152285" y="181096"/>
                    </a:cubicBezTo>
                    <a:cubicBezTo>
                      <a:pt x="153238" y="174428"/>
                      <a:pt x="151333" y="167761"/>
                      <a:pt x="146570" y="162998"/>
                    </a:cubicBezTo>
                    <a:lnTo>
                      <a:pt x="141808" y="158236"/>
                    </a:lnTo>
                    <a:cubicBezTo>
                      <a:pt x="137045" y="153473"/>
                      <a:pt x="130378" y="151568"/>
                      <a:pt x="124663" y="152521"/>
                    </a:cubicBezTo>
                    <a:cubicBezTo>
                      <a:pt x="121805" y="153473"/>
                      <a:pt x="118948" y="153473"/>
                      <a:pt x="117043" y="153473"/>
                    </a:cubicBezTo>
                    <a:cubicBezTo>
                      <a:pt x="108470" y="153473"/>
                      <a:pt x="98945" y="149663"/>
                      <a:pt x="92278" y="142996"/>
                    </a:cubicBezTo>
                    <a:lnTo>
                      <a:pt x="11315" y="62033"/>
                    </a:lnTo>
                    <a:cubicBezTo>
                      <a:pt x="-2020" y="46793"/>
                      <a:pt x="-3925" y="24886"/>
                      <a:pt x="7505" y="11551"/>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253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671A5A-16C1-AB2F-7229-F4BFC152A9B3}"/>
              </a:ext>
            </a:extLst>
          </p:cNvPr>
          <p:cNvSpPr txBox="1"/>
          <p:nvPr/>
        </p:nvSpPr>
        <p:spPr>
          <a:xfrm>
            <a:off x="119185" y="743129"/>
            <a:ext cx="11953630" cy="5646662"/>
          </a:xfrm>
          <a:prstGeom prst="rect">
            <a:avLst/>
          </a:prstGeom>
          <a:noFill/>
        </p:spPr>
        <p:txBody>
          <a:bodyPr wrap="square" lIns="91440" tIns="45720" rIns="91440" bIns="45720" numCol="2" spcCol="180000" rtlCol="0" anchor="t">
            <a:noAutofit/>
          </a:bodyPr>
          <a:lstStyle/>
          <a:p>
            <a:pPr marL="0" marR="0"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This presentation contains certain “forward-looking information” within the meaning of applicable Canadian securities laws. Forward-looking information and forward-looking statements (together, “forward-looking statements”) are frequently characterized by words such as “plan”, “expect”, “project”, “intend”, “believe”, “anticipate”, “estimate”, “potential”, “possible” and other similar words, or statements that certain events or conditions “may”, “will”, “could”, or “should” occur.  </a:t>
            </a:r>
          </a:p>
          <a:p>
            <a:pPr marL="0" marR="0" algn="just"/>
            <a:endParaRPr lang="en-US" sz="98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Certain statements in this presentation with respect to Orezone and the Bomboré Mine are forward-looking statements. These include statements regarding, among others, target 7-10Moz, 3-year production forecast, 2025 being a significant transition year (including statements with respect to stage </a:t>
            </a:r>
            <a:r>
              <a:rPr lang="en-US" sz="980">
                <a:solidFill>
                  <a:schemeClr val="accent1"/>
                </a:solidFill>
                <a:latin typeface="Calibri" panose="020F0502020204030204" pitchFamily="34" charset="0"/>
                <a:ea typeface="Calibri" panose="020F0502020204030204" pitchFamily="34" charset="0"/>
                <a:cs typeface="Arial" panose="020B0604020202020204" pitchFamily="34" charset="0"/>
              </a:rPr>
              <a:t>1 construction (including the </a:t>
            </a:r>
            <a:r>
              <a:rPr lang="en-US" sz="980">
                <a:solidFill>
                  <a:schemeClr val="accent1"/>
                </a:solidFill>
                <a:latin typeface="Calibri" panose="020F0502020204030204" pitchFamily="34" charset="0"/>
                <a:cs typeface="Arial" panose="020B0604020202020204" pitchFamily="34" charset="0"/>
              </a:rPr>
              <a:t>estimated CAPEX, the expansion being fully financed and on schedule and budget, estimated first gold and increased production of 50%)</a:t>
            </a:r>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 and the accelerate stage 2 hard rock), </a:t>
            </a:r>
            <a:r>
              <a:rPr lang="en-US" sz="980">
                <a:solidFill>
                  <a:schemeClr val="accent1"/>
                </a:solidFill>
                <a:latin typeface="Calibri" panose="020F0502020204030204" pitchFamily="34" charset="0"/>
                <a:cs typeface="Arial" panose="020B0604020202020204" pitchFamily="34" charset="0"/>
              </a:rPr>
              <a:t>exploration upside and tier 1 potential (including Burkina Faso being a supportive mining jurisdiction), Orezone being significantly undervalued (including supporting a re-rate and the value gap between Orezone and the ASX), financial position outlook (including statements with respect to the future amount of debt outstanding), and </a:t>
            </a:r>
            <a:r>
              <a:rPr lang="en-CA" sz="980">
                <a:solidFill>
                  <a:schemeClr val="accent1"/>
                </a:solidFill>
                <a:latin typeface="Calibri" panose="020F0502020204030204" pitchFamily="34" charset="0"/>
                <a:cs typeface="Arial" panose="020B0604020202020204" pitchFamily="34" charset="0"/>
              </a:rPr>
              <a:t>Analyst Target Price and Recommendations</a:t>
            </a:r>
            <a:r>
              <a:rPr lang="en-US" sz="980" i="1">
                <a:solidFill>
                  <a:schemeClr val="accent1"/>
                </a:solidFill>
                <a:latin typeface="Calibri" panose="020F0502020204030204" pitchFamily="34" charset="0"/>
                <a:ea typeface="Calibri" panose="020F0502020204030204" pitchFamily="34" charset="0"/>
                <a:cs typeface="Arial" panose="020B0604020202020204" pitchFamily="34" charset="0"/>
              </a:rPr>
              <a:t>.</a:t>
            </a:r>
            <a:r>
              <a:rPr lang="en-US" sz="98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Furthermore, statements regarding mine plan and production; mineral processing; project infrastructure; project economics; initial project capital costs; development and timeline timetables; and enhancement opportunities are forward-looking statements.</a:t>
            </a:r>
          </a:p>
          <a:p>
            <a:pPr marL="0" marR="0" algn="just"/>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All such forward-looking statements are based on certain assumptions and analysis made by management and qualified persons considering their experience and perception of historical trends, current conditions and expected future developments, as well as other factors management and the qualified persons believe are appropriate in the circumstances. The forward- looking statements are also based on metal price assumptions, exchange rate assumptions, cash flow forecasts, and other assumptions used in the </a:t>
            </a:r>
            <a:r>
              <a:rPr lang="en-US" sz="980">
                <a:solidFill>
                  <a:schemeClr val="accent1"/>
                </a:solidFill>
                <a:latin typeface="Calibri" panose="020F0502020204030204" pitchFamily="34" charset="0"/>
                <a:ea typeface="Calibri" panose="020F0502020204030204" pitchFamily="34" charset="0"/>
                <a:cs typeface="Arial" panose="020B0604020202020204" pitchFamily="34" charset="0"/>
              </a:rPr>
              <a:t>NI 43-101 technical report entitled “Bomboré Phase II Expansion, Definitive Feasibility Study” (the “2023 FS”). Readers are cautioned that actual results may vary from those presented.</a:t>
            </a:r>
            <a:endPar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R="0" algn="just"/>
            <a:r>
              <a:rPr lang="en-US" sz="980">
                <a:solidFill>
                  <a:schemeClr val="accent1"/>
                </a:solidFill>
                <a:latin typeface="Calibri" panose="020F0502020204030204" pitchFamily="34" charset="0"/>
                <a:cs typeface="Arial" panose="020B0604020202020204" pitchFamily="34" charset="0"/>
              </a:rPr>
              <a:t>In addition, all forward-looking information and statements are subject to a variety of risks and uncertainties and other factors that could cause actual events or results to differ materially from those projected in the forward-looking statements including, but not limited to, use of assumptions that may not prove to be correct, unexpected changes in laws, rules or regulations, or their enforcement by applicable authorities; the failure of parties to contracts to perform as agreed; social or </a:t>
            </a:r>
            <a:r>
              <a:rPr lang="en-CA" sz="980">
                <a:solidFill>
                  <a:schemeClr val="accent1"/>
                </a:solidFill>
                <a:latin typeface="Calibri" panose="020F0502020204030204" pitchFamily="34" charset="0"/>
                <a:cs typeface="Arial" panose="020B0604020202020204" pitchFamily="34" charset="0"/>
              </a:rPr>
              <a:t>labour</a:t>
            </a:r>
            <a:r>
              <a:rPr lang="en-US" sz="980">
                <a:solidFill>
                  <a:schemeClr val="accent1"/>
                </a:solidFill>
                <a:latin typeface="Calibri" panose="020F0502020204030204" pitchFamily="34" charset="0"/>
                <a:cs typeface="Arial" panose="020B0604020202020204" pitchFamily="34" charset="0"/>
              </a:rPr>
              <a:t> unrest; changes in commodity prices; unexpected failure or inadequacy of infrastructure, the possibility of project cost overruns or unanticipated costs and expenses, accidents and equipment breakdowns, political risk (including but not limited the possibility of one or more coup d’état), unanticipated changes in key management personnel and general economic, market or business conditions, the failure of exploration programs, including drilling programs, to deliver anticipated results and the failure of ongoing and uncertainties relating to the availability and costs of financing needed in the future, and other factors described in the Company’s most recent annual information form and management discussion and analysis filed on SEDAR+.  Readers are cautioned not to place undue reliance on forward-looking information or statements.</a:t>
            </a:r>
          </a:p>
          <a:p>
            <a:pPr marR="0" algn="just"/>
            <a:endParaRPr lang="en-US" sz="980">
              <a:solidFill>
                <a:schemeClr val="accent1"/>
              </a:solidFill>
              <a:latin typeface="Calibri" panose="020F0502020204030204" pitchFamily="34" charset="0"/>
              <a:cs typeface="Arial" panose="020B0604020202020204" pitchFamily="34" charset="0"/>
            </a:endParaRPr>
          </a:p>
          <a:p>
            <a:pPr marR="0" algn="just"/>
            <a:r>
              <a:rPr lang="en-CA" sz="980">
                <a:solidFill>
                  <a:schemeClr val="accent1"/>
                </a:solidFill>
                <a:latin typeface="Calibri" panose="020F0502020204030204" pitchFamily="34" charset="0"/>
                <a:cs typeface="Arial" panose="020B0604020202020204" pitchFamily="34" charset="0"/>
              </a:rPr>
              <a:t>The Company provides analyst target price and recommendations for informational purposes only. These recommendations are not intended as investment advice and should not be relied upon by investors to make financial decisions. Investors are encouraged to conduct their own research and consult with a qualified financial advisor before making any investment choices. The Company disclaims any responsibility for decisions made based on this information.</a:t>
            </a:r>
          </a:p>
          <a:p>
            <a:pPr marR="0" algn="just"/>
            <a:endParaRPr lang="en-US" sz="980">
              <a:solidFill>
                <a:schemeClr val="accent1"/>
              </a:solidFill>
              <a:latin typeface="Calibri" panose="020F0502020204030204" pitchFamily="34" charset="0"/>
              <a:cs typeface="Arial" panose="020B0604020202020204" pitchFamily="34" charset="0"/>
            </a:endParaRPr>
          </a:p>
          <a:p>
            <a:pPr marL="0" marR="0"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This presentation also contains references to estimates of mineral resources and mineral reserves. The estimation of mineral resources is inherently uncertain and involves subjective judgments about many relevant factors. Mineral resources that are not mineral reserves do not have demonstrated economic viability. The accuracy of any such estimates is a function of the quantity and quality of available data, and of the assumptions made and judgments used in engineering and geological interpretation, which may prove to be unreliable and depend, to a certain extent, upon the analysis of drilling results and statistical inferences that may ultimately prove to be inaccurate. Mineral resource estimates may require re-estimation based on, among other things:  fluctuations in the price of gold; results of drilling; results of metallurgical testing, process and other studies; changes to proposed mine plans; the evaluation of mine plans subsequent to the date of any estimates; and the possible failure to receive required permits, approvals and licenses.</a:t>
            </a:r>
          </a:p>
          <a:p>
            <a:pPr marL="0" marR="0" algn="just"/>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Although the forward-looking statements contained in this presentation are based upon what management of the Company believes are reasonable assumptions, the Company cannot assure investors that actual results will be consistent with these forward-looking statements. These forward-looking statements are made as of the date of this presentation and are expressly qualified in their entirety by this cautionary statement. Subject to applicable securities laws, the Company does not assume any obligation to update or revise the forward-looking statements contained herein to reflect events or circumstances occurring after the date of this news release.</a:t>
            </a:r>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endPar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Independent reference should be made to the full text of the 2023 FS and the news release dated October 11, 2023 for the assumptions, qualifications and limitations relating thereto.</a:t>
            </a:r>
            <a:r>
              <a:rPr lang="en-US" sz="980">
                <a:solidFill>
                  <a:schemeClr val="accent1"/>
                </a:solidFill>
                <a:latin typeface="Calibri" panose="020F0502020204030204" pitchFamily="34" charset="0"/>
                <a:ea typeface="Calibri" panose="020F0502020204030204" pitchFamily="34" charset="0"/>
                <a:cs typeface="Arial" panose="020B0604020202020204" pitchFamily="34" charset="0"/>
              </a:rPr>
              <a:t> The 2023 FS is available on the Company’s website and SEDAR+. </a:t>
            </a:r>
            <a:endPar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endPar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AISC includes cash costs (mine-level operating costs covering mining, processing, administration, royalties, and selling charges) and adds sustaining capital, sustaining exploration, sustaining lease payments, and corporate general and administration costs. Excluded from the Company’s AISC definition are depreciation and depletion, accretion and amortization of reclamation costs, growth capital, growth exploration, financing costs, and share-based compensation. </a:t>
            </a:r>
            <a:endParaRPr lang="en-US" sz="98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algn="just"/>
            <a:endParaRPr lang="en-US" sz="980" b="1">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r>
              <a:rPr lang="en-US" sz="980" b="1">
                <a:solidFill>
                  <a:schemeClr val="accent1"/>
                </a:solidFill>
                <a:effectLst/>
                <a:latin typeface="Calibri" panose="020F0502020204030204" pitchFamily="34" charset="0"/>
                <a:ea typeface="Calibri" panose="020F0502020204030204" pitchFamily="34" charset="0"/>
                <a:cs typeface="Arial" panose="020B0604020202020204" pitchFamily="34" charset="0"/>
              </a:rPr>
              <a:t>Qualified Persons</a:t>
            </a:r>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endPar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r>
              <a:rPr lang="en-US" sz="980">
                <a:solidFill>
                  <a:schemeClr val="accent1"/>
                </a:solidFill>
                <a:effectLst/>
                <a:latin typeface="Calibri" panose="020F0502020204030204" pitchFamily="34" charset="0"/>
                <a:ea typeface="Calibri" panose="020F0502020204030204" pitchFamily="34" charset="0"/>
                <a:cs typeface="Arial" panose="020B0604020202020204" pitchFamily="34" charset="0"/>
              </a:rPr>
              <a:t>Dale Tweed, P. Eng., VP Engineering; and Rob Henderson, P. Eng., VP Technical Services of Orezone, are Qualified Persons under NI 43-101 and have reviewed and approved the scientific and technical information contained in this presentation. Messrs. Tweed, and Henderson are not independent within the meaning of NI 43-101. </a:t>
            </a:r>
            <a:endParaRPr lang="en-CA" sz="98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7ADCB50-7637-F148-A0E5-4E347626DB39}"/>
              </a:ext>
            </a:extLst>
          </p:cNvPr>
          <p:cNvSpPr>
            <a:spLocks noGrp="1"/>
          </p:cNvSpPr>
          <p:nvPr>
            <p:ph type="title"/>
          </p:nvPr>
        </p:nvSpPr>
        <p:spPr/>
        <p:txBody>
          <a:bodyPr/>
          <a:lstStyle/>
          <a:p>
            <a:r>
              <a:rPr lang="en-GB">
                <a:solidFill>
                  <a:srgbClr val="003D50"/>
                </a:solidFill>
                <a:effectLst/>
                <a:latin typeface="Arial Black" panose="020B0604020202020204" pitchFamily="34" charset="0"/>
              </a:rPr>
              <a:t>DISCLAIMER </a:t>
            </a:r>
            <a:endParaRPr lang="en-ES"/>
          </a:p>
        </p:txBody>
      </p:sp>
    </p:spTree>
    <p:extLst>
      <p:ext uri="{BB962C8B-B14F-4D97-AF65-F5344CB8AC3E}">
        <p14:creationId xmlns:p14="http://schemas.microsoft.com/office/powerpoint/2010/main" val="3467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EB53-15B9-145B-D58D-5EF5D2F6DC0C}"/>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CF28096-EE8A-07A9-16FE-657B95446A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405459"/>
            <a:ext cx="6080269" cy="2928662"/>
          </a:xfrm>
          <a:prstGeom prst="rect">
            <a:avLst/>
          </a:prstGeom>
        </p:spPr>
      </p:pic>
      <p:sp>
        <p:nvSpPr>
          <p:cNvPr id="14" name="Freeform 13">
            <a:extLst>
              <a:ext uri="{FF2B5EF4-FFF2-40B4-BE49-F238E27FC236}">
                <a16:creationId xmlns:a16="http://schemas.microsoft.com/office/drawing/2014/main" id="{EEA931E2-7BE8-63B0-649F-46834B9D3F51}"/>
              </a:ext>
            </a:extLst>
          </p:cNvPr>
          <p:cNvSpPr/>
          <p:nvPr/>
        </p:nvSpPr>
        <p:spPr>
          <a:xfrm>
            <a:off x="0" y="3388359"/>
            <a:ext cx="6096000" cy="2945762"/>
          </a:xfrm>
          <a:custGeom>
            <a:avLst/>
            <a:gdLst>
              <a:gd name="connsiteX0" fmla="*/ 0 w 6142117"/>
              <a:gd name="connsiteY0" fmla="*/ 0 h 2973171"/>
              <a:gd name="connsiteX1" fmla="*/ 5910239 w 6142117"/>
              <a:gd name="connsiteY1" fmla="*/ 0 h 2973171"/>
              <a:gd name="connsiteX2" fmla="*/ 6142117 w 6142117"/>
              <a:gd name="connsiteY2" fmla="*/ 231878 h 2973171"/>
              <a:gd name="connsiteX3" fmla="*/ 6142117 w 6142117"/>
              <a:gd name="connsiteY3" fmla="*/ 2741293 h 2973171"/>
              <a:gd name="connsiteX4" fmla="*/ 5910239 w 6142117"/>
              <a:gd name="connsiteY4" fmla="*/ 2973171 h 2973171"/>
              <a:gd name="connsiteX5" fmla="*/ 0 w 6142117"/>
              <a:gd name="connsiteY5" fmla="*/ 2973171 h 2973171"/>
              <a:gd name="connsiteX6" fmla="*/ 0 w 6142117"/>
              <a:gd name="connsiteY6" fmla="*/ 0 h 297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2117" h="2973171">
                <a:moveTo>
                  <a:pt x="0" y="0"/>
                </a:moveTo>
                <a:lnTo>
                  <a:pt x="5910239" y="0"/>
                </a:lnTo>
                <a:cubicBezTo>
                  <a:pt x="6038302" y="0"/>
                  <a:pt x="6142117" y="103815"/>
                  <a:pt x="6142117" y="231878"/>
                </a:cubicBezTo>
                <a:lnTo>
                  <a:pt x="6142117" y="2741293"/>
                </a:lnTo>
                <a:cubicBezTo>
                  <a:pt x="6142117" y="2869356"/>
                  <a:pt x="6038302" y="2973171"/>
                  <a:pt x="5910239" y="2973171"/>
                </a:cubicBezTo>
                <a:lnTo>
                  <a:pt x="0" y="2973171"/>
                </a:lnTo>
                <a:lnTo>
                  <a:pt x="0" y="0"/>
                </a:lnTo>
                <a:close/>
              </a:path>
            </a:pathLst>
          </a:custGeom>
          <a:solidFill>
            <a:srgbClr val="003D50">
              <a:alpha val="741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S"/>
          </a:p>
        </p:txBody>
      </p:sp>
      <p:sp>
        <p:nvSpPr>
          <p:cNvPr id="2" name="Title 1">
            <a:extLst>
              <a:ext uri="{FF2B5EF4-FFF2-40B4-BE49-F238E27FC236}">
                <a16:creationId xmlns:a16="http://schemas.microsoft.com/office/drawing/2014/main" id="{81CA7FFB-81DF-1A17-5825-4A8D289D8B8F}"/>
              </a:ext>
            </a:extLst>
          </p:cNvPr>
          <p:cNvSpPr>
            <a:spLocks noGrp="1"/>
          </p:cNvSpPr>
          <p:nvPr>
            <p:ph type="title"/>
          </p:nvPr>
        </p:nvSpPr>
        <p:spPr>
          <a:xfrm>
            <a:off x="392400" y="306000"/>
            <a:ext cx="9911009" cy="446276"/>
          </a:xfrm>
        </p:spPr>
        <p:txBody>
          <a:bodyPr/>
          <a:lstStyle/>
          <a:p>
            <a:r>
              <a:rPr lang="en-GB">
                <a:solidFill>
                  <a:srgbClr val="003D50"/>
                </a:solidFill>
                <a:effectLst/>
                <a:latin typeface="Arial Black" panose="020B0604020202020204" pitchFamily="34" charset="0"/>
              </a:rPr>
              <a:t>BURKINA FASO </a:t>
            </a:r>
            <a:r>
              <a:rPr lang="en-GB" b="0">
                <a:solidFill>
                  <a:srgbClr val="BB5628"/>
                </a:solidFill>
                <a:effectLst/>
                <a:latin typeface="Arial" panose="020B0604020202020204" pitchFamily="34" charset="0"/>
              </a:rPr>
              <a:t>An Established Gold Mining Jurisdiction</a:t>
            </a:r>
          </a:p>
        </p:txBody>
      </p:sp>
      <p:sp>
        <p:nvSpPr>
          <p:cNvPr id="4" name="Footer Placeholder 3">
            <a:extLst>
              <a:ext uri="{FF2B5EF4-FFF2-40B4-BE49-F238E27FC236}">
                <a16:creationId xmlns:a16="http://schemas.microsoft.com/office/drawing/2014/main" id="{29520F2A-C194-6493-A588-E6056C4CB0AE}"/>
              </a:ext>
            </a:extLst>
          </p:cNvPr>
          <p:cNvSpPr>
            <a:spLocks noGrp="1"/>
          </p:cNvSpPr>
          <p:nvPr>
            <p:ph type="ftr" sz="quarter" idx="3"/>
          </p:nvPr>
        </p:nvSpPr>
        <p:spPr>
          <a:xfrm>
            <a:off x="392531" y="6521646"/>
            <a:ext cx="8461069" cy="215444"/>
          </a:xfrm>
        </p:spPr>
        <p:txBody>
          <a:bodyPr/>
          <a:lstStyle/>
          <a:p>
            <a:pPr marL="228600" indent="-228600">
              <a:buFont typeface="+mj-lt"/>
              <a:buAutoNum type="arabicPeriod"/>
            </a:pPr>
            <a:r>
              <a:rPr lang="en-GB" sz="800">
                <a:solidFill>
                  <a:schemeClr val="accent1"/>
                </a:solidFill>
              </a:rPr>
              <a:t>Based on public disclosure by </a:t>
            </a:r>
            <a:r>
              <a:rPr lang="en-GB" sz="800" err="1">
                <a:solidFill>
                  <a:schemeClr val="accent1"/>
                </a:solidFill>
              </a:rPr>
              <a:t>Orezone</a:t>
            </a:r>
            <a:r>
              <a:rPr lang="en-GB" sz="800">
                <a:solidFill>
                  <a:schemeClr val="accent1"/>
                </a:solidFill>
              </a:rPr>
              <a:t> and West African Resources</a:t>
            </a:r>
            <a:endParaRPr lang="en-ES" sz="800">
              <a:solidFill>
                <a:schemeClr val="accent1"/>
              </a:solidFill>
            </a:endParaRPr>
          </a:p>
        </p:txBody>
      </p:sp>
      <p:sp>
        <p:nvSpPr>
          <p:cNvPr id="15" name="TextBox 14">
            <a:extLst>
              <a:ext uri="{FF2B5EF4-FFF2-40B4-BE49-F238E27FC236}">
                <a16:creationId xmlns:a16="http://schemas.microsoft.com/office/drawing/2014/main" id="{229F2F51-CF71-FAAC-38AA-D54BD1B929B2}"/>
              </a:ext>
            </a:extLst>
          </p:cNvPr>
          <p:cNvSpPr txBox="1"/>
          <p:nvPr/>
        </p:nvSpPr>
        <p:spPr>
          <a:xfrm>
            <a:off x="6667881" y="1384806"/>
            <a:ext cx="4276343" cy="1290077"/>
          </a:xfrm>
          <a:prstGeom prst="rect">
            <a:avLst/>
          </a:prstGeom>
          <a:noFill/>
        </p:spPr>
        <p:txBody>
          <a:bodyPr wrap="square" tIns="144000" bIns="270000" rtlCol="0" anchor="t">
            <a:spAutoFit/>
          </a:bodyPr>
          <a:lstStyle/>
          <a:p>
            <a:pPr marL="230400" indent="-230400" algn="l">
              <a:lnSpc>
                <a:spcPts val="1640"/>
              </a:lnSpc>
              <a:spcBef>
                <a:spcPts val="1000"/>
              </a:spcBef>
              <a:buSzPct val="120000"/>
              <a:buBlip>
                <a:blip r:embed="rId4"/>
              </a:buBlip>
            </a:pPr>
            <a:r>
              <a:rPr lang="en-GB" sz="1600" b="1">
                <a:solidFill>
                  <a:schemeClr val="accent1"/>
                </a:solidFill>
                <a:latin typeface="+mj-lt"/>
              </a:rPr>
              <a:t>90-minute drive </a:t>
            </a:r>
            <a:r>
              <a:rPr lang="en-GB" sz="1600">
                <a:solidFill>
                  <a:schemeClr val="accent1"/>
                </a:solidFill>
                <a:latin typeface="+mj-lt"/>
              </a:rPr>
              <a:t>from the capital city</a:t>
            </a:r>
          </a:p>
          <a:p>
            <a:pPr marL="230400" indent="-230400" algn="l">
              <a:lnSpc>
                <a:spcPts val="1640"/>
              </a:lnSpc>
              <a:spcBef>
                <a:spcPts val="1000"/>
              </a:spcBef>
              <a:buSzPct val="120000"/>
              <a:buBlip>
                <a:blip r:embed="rId4"/>
              </a:buBlip>
            </a:pPr>
            <a:r>
              <a:rPr lang="en-GB" sz="1600" b="1">
                <a:solidFill>
                  <a:schemeClr val="accent1"/>
                </a:solidFill>
                <a:latin typeface="+mj-lt"/>
              </a:rPr>
              <a:t>Ease of logistics </a:t>
            </a:r>
            <a:r>
              <a:rPr lang="en-GB" sz="1600">
                <a:solidFill>
                  <a:schemeClr val="accent1"/>
                </a:solidFill>
                <a:latin typeface="+mj-lt"/>
              </a:rPr>
              <a:t>and security</a:t>
            </a:r>
          </a:p>
          <a:p>
            <a:pPr marL="230400" indent="-230400" algn="l">
              <a:lnSpc>
                <a:spcPts val="1640"/>
              </a:lnSpc>
              <a:spcBef>
                <a:spcPts val="1000"/>
              </a:spcBef>
              <a:buSzPct val="120000"/>
              <a:buBlip>
                <a:blip r:embed="rId4"/>
              </a:buBlip>
            </a:pPr>
            <a:r>
              <a:rPr lang="en-GB" sz="1600" b="1">
                <a:solidFill>
                  <a:schemeClr val="accent1"/>
                </a:solidFill>
                <a:latin typeface="+mj-lt"/>
              </a:rPr>
              <a:t>Skilled</a:t>
            </a:r>
            <a:r>
              <a:rPr lang="en-GB" sz="1600">
                <a:solidFill>
                  <a:schemeClr val="accent1"/>
                </a:solidFill>
                <a:latin typeface="+mj-lt"/>
              </a:rPr>
              <a:t> local labour force</a:t>
            </a:r>
            <a:endParaRPr lang="en-ES" sz="1600">
              <a:solidFill>
                <a:schemeClr val="accent1"/>
              </a:solidFill>
              <a:latin typeface="+mj-lt"/>
            </a:endParaRPr>
          </a:p>
        </p:txBody>
      </p:sp>
      <p:sp>
        <p:nvSpPr>
          <p:cNvPr id="9" name="TextBox 8">
            <a:extLst>
              <a:ext uri="{FF2B5EF4-FFF2-40B4-BE49-F238E27FC236}">
                <a16:creationId xmlns:a16="http://schemas.microsoft.com/office/drawing/2014/main" id="{4FC6C7FB-A146-E029-0648-C71AB4B22C4F}"/>
              </a:ext>
            </a:extLst>
          </p:cNvPr>
          <p:cNvSpPr txBox="1"/>
          <p:nvPr/>
        </p:nvSpPr>
        <p:spPr>
          <a:xfrm>
            <a:off x="6667881" y="3158081"/>
            <a:ext cx="5369227" cy="956652"/>
          </a:xfrm>
          <a:prstGeom prst="rect">
            <a:avLst/>
          </a:prstGeom>
          <a:noFill/>
        </p:spPr>
        <p:txBody>
          <a:bodyPr wrap="none" tIns="144000" bIns="270000" rtlCol="0" anchor="t">
            <a:spAutoFit/>
          </a:bodyPr>
          <a:lstStyle/>
          <a:p>
            <a:pPr marL="230400" indent="-230400" algn="l">
              <a:lnSpc>
                <a:spcPts val="1640"/>
              </a:lnSpc>
              <a:spcBef>
                <a:spcPts val="1000"/>
              </a:spcBef>
              <a:buSzPct val="120000"/>
              <a:buBlip>
                <a:blip r:embed="rId4"/>
              </a:buBlip>
            </a:pPr>
            <a:r>
              <a:rPr lang="en-GB" sz="1600">
                <a:solidFill>
                  <a:schemeClr val="accent1"/>
                </a:solidFill>
                <a:latin typeface="+mj-lt"/>
              </a:rPr>
              <a:t>West African Resources: </a:t>
            </a:r>
            <a:r>
              <a:rPr lang="en-GB" sz="1600" b="1" err="1">
                <a:solidFill>
                  <a:schemeClr val="accent1"/>
                </a:solidFill>
                <a:latin typeface="+mj-lt"/>
              </a:rPr>
              <a:t>Sanbrado</a:t>
            </a:r>
            <a:r>
              <a:rPr lang="en-GB" sz="1600" b="1">
                <a:solidFill>
                  <a:schemeClr val="accent1"/>
                </a:solidFill>
                <a:latin typeface="+mj-lt"/>
              </a:rPr>
              <a:t>, </a:t>
            </a:r>
            <a:r>
              <a:rPr lang="en-GB" sz="1600" b="1" err="1">
                <a:solidFill>
                  <a:schemeClr val="accent1"/>
                </a:solidFill>
                <a:latin typeface="+mj-lt"/>
              </a:rPr>
              <a:t>Toega</a:t>
            </a:r>
            <a:r>
              <a:rPr lang="en-GB" sz="1600" b="1">
                <a:solidFill>
                  <a:schemeClr val="accent1"/>
                </a:solidFill>
                <a:latin typeface="+mj-lt"/>
              </a:rPr>
              <a:t> </a:t>
            </a:r>
            <a:r>
              <a:rPr lang="en-GB" sz="1600">
                <a:solidFill>
                  <a:schemeClr val="accent1"/>
                </a:solidFill>
                <a:latin typeface="+mj-lt"/>
              </a:rPr>
              <a:t>and </a:t>
            </a:r>
            <a:r>
              <a:rPr lang="en-GB" sz="1600" b="1">
                <a:solidFill>
                  <a:schemeClr val="accent1"/>
                </a:solidFill>
                <a:latin typeface="+mj-lt"/>
              </a:rPr>
              <a:t>Kiaka</a:t>
            </a:r>
          </a:p>
          <a:p>
            <a:pPr marL="230400" indent="-230400" algn="l">
              <a:lnSpc>
                <a:spcPts val="1640"/>
              </a:lnSpc>
              <a:spcBef>
                <a:spcPts val="1000"/>
              </a:spcBef>
              <a:buSzPct val="120000"/>
              <a:buBlip>
                <a:blip r:embed="rId4"/>
              </a:buBlip>
            </a:pPr>
            <a:r>
              <a:rPr lang="en-GB" sz="1600" b="1">
                <a:solidFill>
                  <a:schemeClr val="accent1"/>
                </a:solidFill>
                <a:latin typeface="+mj-lt"/>
              </a:rPr>
              <a:t>New high-grade gold </a:t>
            </a:r>
            <a:r>
              <a:rPr lang="en-GB" sz="1600">
                <a:solidFill>
                  <a:schemeClr val="accent1"/>
                </a:solidFill>
                <a:latin typeface="+mj-lt"/>
              </a:rPr>
              <a:t>discoveries</a:t>
            </a:r>
            <a:endParaRPr lang="en-ES" sz="1600">
              <a:solidFill>
                <a:schemeClr val="accent1"/>
              </a:solidFill>
              <a:latin typeface="+mj-lt"/>
            </a:endParaRPr>
          </a:p>
        </p:txBody>
      </p:sp>
      <p:sp>
        <p:nvSpPr>
          <p:cNvPr id="10" name="TextBox 9">
            <a:extLst>
              <a:ext uri="{FF2B5EF4-FFF2-40B4-BE49-F238E27FC236}">
                <a16:creationId xmlns:a16="http://schemas.microsoft.com/office/drawing/2014/main" id="{3CF2ECD8-F5CD-C092-4FB7-962578EBE062}"/>
              </a:ext>
            </a:extLst>
          </p:cNvPr>
          <p:cNvSpPr txBox="1"/>
          <p:nvPr/>
        </p:nvSpPr>
        <p:spPr>
          <a:xfrm>
            <a:off x="6667881" y="4942232"/>
            <a:ext cx="4673395" cy="1602215"/>
          </a:xfrm>
          <a:prstGeom prst="rect">
            <a:avLst/>
          </a:prstGeom>
          <a:noFill/>
        </p:spPr>
        <p:txBody>
          <a:bodyPr wrap="none" tIns="144000" rtlCol="0" anchor="t">
            <a:spAutoFit/>
          </a:bodyPr>
          <a:lstStyle/>
          <a:p>
            <a:pPr marL="230400" indent="-230400" algn="l">
              <a:lnSpc>
                <a:spcPts val="1800"/>
              </a:lnSpc>
              <a:spcBef>
                <a:spcPts val="1000"/>
              </a:spcBef>
              <a:buSzPct val="120000"/>
              <a:buBlip>
                <a:blip r:embed="rId4"/>
              </a:buBlip>
            </a:pPr>
            <a:r>
              <a:rPr lang="en-GB" sz="1600" b="1">
                <a:solidFill>
                  <a:schemeClr val="accent1"/>
                </a:solidFill>
                <a:latin typeface="+mj-lt"/>
              </a:rPr>
              <a:t>16 mines brought into production</a:t>
            </a:r>
          </a:p>
          <a:p>
            <a:pPr marL="230400" indent="-230400" algn="l">
              <a:lnSpc>
                <a:spcPts val="1800"/>
              </a:lnSpc>
              <a:spcBef>
                <a:spcPts val="1000"/>
              </a:spcBef>
              <a:buSzPct val="120000"/>
              <a:buBlip>
                <a:blip r:embed="rId4"/>
              </a:buBlip>
            </a:pPr>
            <a:r>
              <a:rPr lang="en-GB" sz="1600">
                <a:solidFill>
                  <a:schemeClr val="accent1"/>
                </a:solidFill>
                <a:latin typeface="+mj-lt"/>
              </a:rPr>
              <a:t>Majority of mines </a:t>
            </a:r>
            <a:r>
              <a:rPr lang="en-GB" sz="1600" b="1">
                <a:solidFill>
                  <a:schemeClr val="accent1"/>
                </a:solidFill>
                <a:latin typeface="+mj-lt"/>
              </a:rPr>
              <a:t>built on/ahead of schedule </a:t>
            </a:r>
            <a:br>
              <a:rPr lang="en-GB" sz="1600">
                <a:solidFill>
                  <a:schemeClr val="accent1"/>
                </a:solidFill>
                <a:latin typeface="+mj-lt"/>
              </a:rPr>
            </a:br>
            <a:r>
              <a:rPr lang="en-GB" sz="1600">
                <a:solidFill>
                  <a:schemeClr val="accent1"/>
                </a:solidFill>
                <a:latin typeface="+mj-lt"/>
              </a:rPr>
              <a:t>and </a:t>
            </a:r>
            <a:r>
              <a:rPr lang="en-GB" sz="1600" b="1">
                <a:solidFill>
                  <a:schemeClr val="accent1"/>
                </a:solidFill>
                <a:latin typeface="+mj-lt"/>
              </a:rPr>
              <a:t>on/under budget</a:t>
            </a:r>
          </a:p>
          <a:p>
            <a:pPr marL="230400" indent="-230400" algn="l">
              <a:lnSpc>
                <a:spcPts val="1800"/>
              </a:lnSpc>
              <a:spcBef>
                <a:spcPts val="1000"/>
              </a:spcBef>
              <a:buSzPct val="120000"/>
              <a:buBlip>
                <a:blip r:embed="rId4"/>
              </a:buBlip>
            </a:pPr>
            <a:r>
              <a:rPr lang="en-GB" sz="1600" b="1">
                <a:solidFill>
                  <a:schemeClr val="accent1"/>
                </a:solidFill>
                <a:latin typeface="+mj-lt"/>
              </a:rPr>
              <a:t>Strong support </a:t>
            </a:r>
            <a:r>
              <a:rPr lang="en-GB" sz="1600">
                <a:solidFill>
                  <a:schemeClr val="accent1"/>
                </a:solidFill>
                <a:latin typeface="+mj-lt"/>
              </a:rPr>
              <a:t>from local communities and </a:t>
            </a:r>
            <a:br>
              <a:rPr lang="en-GB" sz="1600">
                <a:solidFill>
                  <a:schemeClr val="accent1"/>
                </a:solidFill>
                <a:latin typeface="+mj-lt"/>
              </a:rPr>
            </a:br>
            <a:r>
              <a:rPr lang="en-GB" sz="1600">
                <a:solidFill>
                  <a:schemeClr val="accent1"/>
                </a:solidFill>
                <a:latin typeface="+mj-lt"/>
              </a:rPr>
              <a:t>in-country partners</a:t>
            </a:r>
            <a:endParaRPr lang="en-ES" sz="1600">
              <a:solidFill>
                <a:schemeClr val="accent1"/>
              </a:solidFill>
              <a:latin typeface="+mj-lt"/>
            </a:endParaRPr>
          </a:p>
        </p:txBody>
      </p:sp>
      <p:sp>
        <p:nvSpPr>
          <p:cNvPr id="12" name="TextBox 11">
            <a:extLst>
              <a:ext uri="{FF2B5EF4-FFF2-40B4-BE49-F238E27FC236}">
                <a16:creationId xmlns:a16="http://schemas.microsoft.com/office/drawing/2014/main" id="{2B694227-DFFE-B82D-0BA9-B7C3CE6ECADB}"/>
              </a:ext>
            </a:extLst>
          </p:cNvPr>
          <p:cNvSpPr txBox="1"/>
          <p:nvPr/>
        </p:nvSpPr>
        <p:spPr>
          <a:xfrm>
            <a:off x="6602347" y="917817"/>
            <a:ext cx="3417953" cy="461665"/>
          </a:xfrm>
          <a:prstGeom prst="rect">
            <a:avLst/>
          </a:prstGeom>
          <a:noFill/>
        </p:spPr>
        <p:txBody>
          <a:bodyPr wrap="square">
            <a:spAutoFit/>
          </a:bodyPr>
          <a:lstStyle/>
          <a:p>
            <a:r>
              <a:rPr lang="en-GB" sz="2400">
                <a:solidFill>
                  <a:srgbClr val="003D50"/>
                </a:solidFill>
                <a:effectLst/>
                <a:latin typeface="Arial Black" panose="020B0604020202020204" pitchFamily="34" charset="0"/>
              </a:rPr>
              <a:t>Ideal Location</a:t>
            </a:r>
          </a:p>
        </p:txBody>
      </p:sp>
      <p:sp>
        <p:nvSpPr>
          <p:cNvPr id="13" name="TextBox 12">
            <a:extLst>
              <a:ext uri="{FF2B5EF4-FFF2-40B4-BE49-F238E27FC236}">
                <a16:creationId xmlns:a16="http://schemas.microsoft.com/office/drawing/2014/main" id="{61AAC36E-1C36-EA5B-CB7F-7CBC61FABCF3}"/>
              </a:ext>
            </a:extLst>
          </p:cNvPr>
          <p:cNvSpPr txBox="1"/>
          <p:nvPr/>
        </p:nvSpPr>
        <p:spPr>
          <a:xfrm>
            <a:off x="6602347" y="2689465"/>
            <a:ext cx="5525211" cy="461665"/>
          </a:xfrm>
          <a:prstGeom prst="rect">
            <a:avLst/>
          </a:prstGeom>
          <a:noFill/>
        </p:spPr>
        <p:txBody>
          <a:bodyPr wrap="square">
            <a:spAutoFit/>
          </a:bodyPr>
          <a:lstStyle/>
          <a:p>
            <a:r>
              <a:rPr lang="en-GB" sz="2400">
                <a:solidFill>
                  <a:srgbClr val="003D50"/>
                </a:solidFill>
                <a:effectLst/>
                <a:latin typeface="Arial Black" panose="020B0604020202020204" pitchFamily="34" charset="0"/>
              </a:rPr>
              <a:t>&gt;</a:t>
            </a:r>
            <a:r>
              <a:rPr lang="en-GB">
                <a:solidFill>
                  <a:srgbClr val="003D50"/>
                </a:solidFill>
                <a:effectLst/>
                <a:latin typeface="Arial Black" panose="020B0604020202020204" pitchFamily="34" charset="0"/>
              </a:rPr>
              <a:t> </a:t>
            </a:r>
            <a:r>
              <a:rPr lang="en-GB" sz="2400">
                <a:solidFill>
                  <a:srgbClr val="003D50"/>
                </a:solidFill>
                <a:effectLst/>
                <a:latin typeface="Arial Black" panose="020B0604020202020204" pitchFamily="34" charset="0"/>
              </a:rPr>
              <a:t>18Moz Gold within 50km</a:t>
            </a:r>
            <a:r>
              <a:rPr lang="en-GB" sz="1200" normalizeH="1" baseline="100000">
                <a:solidFill>
                  <a:srgbClr val="003D50"/>
                </a:solidFill>
                <a:latin typeface="Arial" panose="020B0604020202020204" pitchFamily="34" charset="0"/>
              </a:rPr>
              <a:t>1</a:t>
            </a:r>
            <a:endParaRPr lang="en-GB" sz="2400" normalizeH="1" baseline="100000">
              <a:solidFill>
                <a:srgbClr val="003D50"/>
              </a:solidFill>
              <a:effectLst/>
              <a:latin typeface="Arial" panose="020B0604020202020204" pitchFamily="34" charset="0"/>
            </a:endParaRPr>
          </a:p>
        </p:txBody>
      </p:sp>
      <p:sp>
        <p:nvSpPr>
          <p:cNvPr id="16" name="TextBox 15">
            <a:extLst>
              <a:ext uri="{FF2B5EF4-FFF2-40B4-BE49-F238E27FC236}">
                <a16:creationId xmlns:a16="http://schemas.microsoft.com/office/drawing/2014/main" id="{08130A98-CF86-1127-C35A-A5FC63595E74}"/>
              </a:ext>
            </a:extLst>
          </p:cNvPr>
          <p:cNvSpPr txBox="1"/>
          <p:nvPr/>
        </p:nvSpPr>
        <p:spPr>
          <a:xfrm>
            <a:off x="6602347" y="4103471"/>
            <a:ext cx="5132453" cy="830997"/>
          </a:xfrm>
          <a:prstGeom prst="rect">
            <a:avLst/>
          </a:prstGeom>
          <a:noFill/>
        </p:spPr>
        <p:txBody>
          <a:bodyPr wrap="square">
            <a:spAutoFit/>
          </a:bodyPr>
          <a:lstStyle/>
          <a:p>
            <a:r>
              <a:rPr lang="en-GB" sz="2400">
                <a:solidFill>
                  <a:srgbClr val="003D50"/>
                </a:solidFill>
                <a:effectLst/>
                <a:latin typeface="Arial Black" panose="020B0604020202020204" pitchFamily="34" charset="0"/>
              </a:rPr>
              <a:t>Supportive Mining Jurisdiction</a:t>
            </a:r>
          </a:p>
        </p:txBody>
      </p:sp>
      <p:cxnSp>
        <p:nvCxnSpPr>
          <p:cNvPr id="7" name="Straight Connector 6">
            <a:extLst>
              <a:ext uri="{FF2B5EF4-FFF2-40B4-BE49-F238E27FC236}">
                <a16:creationId xmlns:a16="http://schemas.microsoft.com/office/drawing/2014/main" id="{88406437-3634-C680-8A61-325EEDC2D900}"/>
              </a:ext>
            </a:extLst>
          </p:cNvPr>
          <p:cNvCxnSpPr>
            <a:cxnSpLocks/>
          </p:cNvCxnSpPr>
          <p:nvPr/>
        </p:nvCxnSpPr>
        <p:spPr>
          <a:xfrm>
            <a:off x="6667882" y="1379534"/>
            <a:ext cx="4800218"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176CE3-3253-0033-2F10-324BE628F354}"/>
              </a:ext>
            </a:extLst>
          </p:cNvPr>
          <p:cNvCxnSpPr>
            <a:cxnSpLocks/>
          </p:cNvCxnSpPr>
          <p:nvPr/>
        </p:nvCxnSpPr>
        <p:spPr>
          <a:xfrm>
            <a:off x="6667882" y="3144834"/>
            <a:ext cx="4800218"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6EE783-167D-C470-CE1D-7607E32640D1}"/>
              </a:ext>
            </a:extLst>
          </p:cNvPr>
          <p:cNvCxnSpPr>
            <a:cxnSpLocks/>
          </p:cNvCxnSpPr>
          <p:nvPr/>
        </p:nvCxnSpPr>
        <p:spPr>
          <a:xfrm>
            <a:off x="6667882" y="4933490"/>
            <a:ext cx="4800218"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A14857-8DE5-1D22-FAF3-B4D22C85E640}"/>
              </a:ext>
            </a:extLst>
          </p:cNvPr>
          <p:cNvSpPr txBox="1"/>
          <p:nvPr/>
        </p:nvSpPr>
        <p:spPr>
          <a:xfrm>
            <a:off x="-265246" y="390889"/>
            <a:ext cx="0" cy="0"/>
          </a:xfrm>
          <a:prstGeom prst="rect">
            <a:avLst/>
          </a:prstGeom>
          <a:noFill/>
        </p:spPr>
        <p:txBody>
          <a:bodyPr wrap="none" rtlCol="0" anchor="t">
            <a:noAutofit/>
          </a:bodyPr>
          <a:lstStyle/>
          <a:p>
            <a:pPr marL="285750" indent="-285750" algn="l">
              <a:spcBef>
                <a:spcPts val="300"/>
              </a:spcBef>
              <a:buSzPct val="100000"/>
              <a:buBlip>
                <a:blip r:embed="rId5"/>
              </a:buBlip>
            </a:pPr>
            <a:endParaRPr lang="en-CA" sz="1600">
              <a:solidFill>
                <a:schemeClr val="accent1"/>
              </a:solidFill>
              <a:latin typeface="+mj-lt"/>
            </a:endParaRPr>
          </a:p>
        </p:txBody>
      </p:sp>
      <p:pic>
        <p:nvPicPr>
          <p:cNvPr id="6" name="Picture 5">
            <a:extLst>
              <a:ext uri="{FF2B5EF4-FFF2-40B4-BE49-F238E27FC236}">
                <a16:creationId xmlns:a16="http://schemas.microsoft.com/office/drawing/2014/main" id="{3768623E-4012-671A-0AC2-B63C365182E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7146" y="897970"/>
            <a:ext cx="6146115" cy="4827453"/>
          </a:xfrm>
          <a:prstGeom prst="rect">
            <a:avLst/>
          </a:prstGeom>
        </p:spPr>
      </p:pic>
    </p:spTree>
    <p:extLst>
      <p:ext uri="{BB962C8B-B14F-4D97-AF65-F5344CB8AC3E}">
        <p14:creationId xmlns:p14="http://schemas.microsoft.com/office/powerpoint/2010/main" val="335619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C7108F4-0A5D-067F-8D7F-8963F5306A0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500847"/>
            <a:ext cx="12208315" cy="5365604"/>
          </a:xfrm>
          <a:prstGeom prst="rect">
            <a:avLst/>
          </a:prstGeom>
        </p:spPr>
      </p:pic>
      <p:sp>
        <p:nvSpPr>
          <p:cNvPr id="5" name="Title 1">
            <a:extLst>
              <a:ext uri="{FF2B5EF4-FFF2-40B4-BE49-F238E27FC236}">
                <a16:creationId xmlns:a16="http://schemas.microsoft.com/office/drawing/2014/main" id="{0F60D853-4340-D3AC-54B4-7E665757848A}"/>
              </a:ext>
            </a:extLst>
          </p:cNvPr>
          <p:cNvSpPr>
            <a:spLocks noGrp="1"/>
          </p:cNvSpPr>
          <p:nvPr>
            <p:ph type="title"/>
          </p:nvPr>
        </p:nvSpPr>
        <p:spPr>
          <a:xfrm>
            <a:off x="363385" y="506016"/>
            <a:ext cx="11487150" cy="446276"/>
          </a:xfrm>
        </p:spPr>
        <p:txBody>
          <a:bodyPr/>
          <a:lstStyle/>
          <a:p>
            <a:pPr algn="ctr"/>
            <a:r>
              <a:rPr lang="en-GB">
                <a:solidFill>
                  <a:srgbClr val="003D50"/>
                </a:solidFill>
                <a:effectLst/>
                <a:latin typeface="Arial Black" panose="020B0604020202020204" pitchFamily="34" charset="0"/>
              </a:rPr>
              <a:t>BUILD </a:t>
            </a:r>
            <a:r>
              <a:rPr lang="en-GB" b="0">
                <a:solidFill>
                  <a:srgbClr val="AB4E22"/>
                </a:solidFill>
                <a:effectLst/>
                <a:latin typeface="Arial" panose="020B0604020202020204" pitchFamily="34" charset="0"/>
                <a:cs typeface="Arial" panose="020B0604020202020204" pitchFamily="34" charset="0"/>
              </a:rPr>
              <a:t>|</a:t>
            </a:r>
            <a:r>
              <a:rPr lang="en-GB">
                <a:solidFill>
                  <a:srgbClr val="003D50"/>
                </a:solidFill>
                <a:effectLst/>
                <a:latin typeface="Arial Black" panose="020B0604020202020204" pitchFamily="34" charset="0"/>
              </a:rPr>
              <a:t> OPERATE </a:t>
            </a:r>
            <a:r>
              <a:rPr lang="en-GB" b="0">
                <a:solidFill>
                  <a:srgbClr val="AB4E22"/>
                </a:solidFill>
                <a:effectLst/>
                <a:latin typeface="Arial" panose="020B0604020202020204" pitchFamily="34" charset="0"/>
                <a:cs typeface="Arial" panose="020B0604020202020204" pitchFamily="34" charset="0"/>
              </a:rPr>
              <a:t>|</a:t>
            </a:r>
            <a:r>
              <a:rPr lang="en-GB">
                <a:solidFill>
                  <a:srgbClr val="003D50"/>
                </a:solidFill>
                <a:effectLst/>
                <a:latin typeface="Arial Black" panose="020B0604020202020204" pitchFamily="34" charset="0"/>
              </a:rPr>
              <a:t> EXPAND</a:t>
            </a:r>
            <a:endParaRPr lang="en-ES"/>
          </a:p>
        </p:txBody>
      </p:sp>
      <p:sp>
        <p:nvSpPr>
          <p:cNvPr id="6" name="TextBox 5">
            <a:extLst>
              <a:ext uri="{FF2B5EF4-FFF2-40B4-BE49-F238E27FC236}">
                <a16:creationId xmlns:a16="http://schemas.microsoft.com/office/drawing/2014/main" id="{7FBEBCF8-6EE9-90C1-1FAA-45354F480BF2}"/>
              </a:ext>
            </a:extLst>
          </p:cNvPr>
          <p:cNvSpPr txBox="1"/>
          <p:nvPr/>
        </p:nvSpPr>
        <p:spPr>
          <a:xfrm>
            <a:off x="10283868" y="5311036"/>
            <a:ext cx="0" cy="0"/>
          </a:xfrm>
          <a:prstGeom prst="rect">
            <a:avLst/>
          </a:prstGeom>
          <a:noFill/>
        </p:spPr>
        <p:txBody>
          <a:bodyPr wrap="none" rtlCol="0" anchor="t">
            <a:noAutofit/>
          </a:bodyPr>
          <a:lstStyle/>
          <a:p>
            <a:pPr marL="285750" indent="-285750" algn="l">
              <a:spcBef>
                <a:spcPts val="300"/>
              </a:spcBef>
              <a:buSzPct val="100000"/>
              <a:buBlip>
                <a:blip r:embed="rId4"/>
              </a:buBlip>
            </a:pPr>
            <a:endParaRPr lang="en-CA" sz="1600" err="1">
              <a:solidFill>
                <a:schemeClr val="accent1"/>
              </a:solidFill>
              <a:latin typeface="+mj-lt"/>
            </a:endParaRPr>
          </a:p>
        </p:txBody>
      </p:sp>
      <p:sp>
        <p:nvSpPr>
          <p:cNvPr id="27" name="object 22">
            <a:extLst>
              <a:ext uri="{FF2B5EF4-FFF2-40B4-BE49-F238E27FC236}">
                <a16:creationId xmlns:a16="http://schemas.microsoft.com/office/drawing/2014/main" id="{94175E0A-D076-ECF8-E06E-E2C27A309F15}"/>
              </a:ext>
            </a:extLst>
          </p:cNvPr>
          <p:cNvSpPr txBox="1">
            <a:spLocks/>
          </p:cNvSpPr>
          <p:nvPr/>
        </p:nvSpPr>
        <p:spPr>
          <a:xfrm>
            <a:off x="3130637" y="2031333"/>
            <a:ext cx="2020570" cy="414856"/>
          </a:xfrm>
          <a:prstGeom prst="rect">
            <a:avLst/>
          </a:prstGeom>
        </p:spPr>
        <p:txBody>
          <a:bodyPr vert="horz" wrap="square" lIns="0" tIns="14604" rIns="0" bIns="0" rtlCol="0">
            <a:spAutoFit/>
          </a:bodyPr>
          <a:lstStyle>
            <a:lvl1pPr algn="l" defTabSz="914400" rtl="0" eaLnBrk="1" latinLnBrk="0" hangingPunct="1">
              <a:lnSpc>
                <a:spcPct val="100000"/>
              </a:lnSpc>
              <a:spcBef>
                <a:spcPct val="0"/>
              </a:spcBef>
              <a:buNone/>
              <a:defRPr sz="2900" b="1" i="0" kern="1200">
                <a:solidFill>
                  <a:schemeClr val="accent1"/>
                </a:solidFill>
                <a:latin typeface="Arial Black" panose="020B0604020202020204" pitchFamily="34" charset="0"/>
                <a:ea typeface="+mj-ea"/>
                <a:cs typeface="Arial Black" panose="020B0604020202020204" pitchFamily="34" charset="0"/>
              </a:defRPr>
            </a:lvl1pPr>
          </a:lstStyle>
          <a:p>
            <a:pPr marL="12700">
              <a:spcBef>
                <a:spcPts val="114"/>
              </a:spcBef>
            </a:pPr>
            <a:r>
              <a:rPr lang="en-CA" sz="2600" spc="-10">
                <a:solidFill>
                  <a:schemeClr val="bg1"/>
                </a:solidFill>
              </a:rPr>
              <a:t>Operations</a:t>
            </a:r>
          </a:p>
        </p:txBody>
      </p:sp>
      <p:sp>
        <p:nvSpPr>
          <p:cNvPr id="29" name="object 24">
            <a:extLst>
              <a:ext uri="{FF2B5EF4-FFF2-40B4-BE49-F238E27FC236}">
                <a16:creationId xmlns:a16="http://schemas.microsoft.com/office/drawing/2014/main" id="{DDF15227-AE06-39FE-F2AD-351D00271AD4}"/>
              </a:ext>
            </a:extLst>
          </p:cNvPr>
          <p:cNvSpPr txBox="1"/>
          <p:nvPr/>
        </p:nvSpPr>
        <p:spPr>
          <a:xfrm>
            <a:off x="4720908" y="4757034"/>
            <a:ext cx="2750185" cy="492125"/>
          </a:xfrm>
          <a:prstGeom prst="rect">
            <a:avLst/>
          </a:prstGeom>
        </p:spPr>
        <p:txBody>
          <a:bodyPr vert="horz" wrap="square" lIns="0" tIns="12065" rIns="0" bIns="0" rtlCol="0">
            <a:spAutoFit/>
          </a:bodyPr>
          <a:lstStyle/>
          <a:p>
            <a:pPr marL="22225" marR="5080" indent="-10160">
              <a:lnSpc>
                <a:spcPct val="109300"/>
              </a:lnSpc>
              <a:spcBef>
                <a:spcPts val="95"/>
              </a:spcBef>
            </a:pPr>
            <a:r>
              <a:rPr sz="1400" b="1">
                <a:solidFill>
                  <a:srgbClr val="003D50"/>
                </a:solidFill>
                <a:latin typeface="Arial"/>
                <a:cs typeface="Arial"/>
              </a:rPr>
              <a:t>Construction</a:t>
            </a:r>
            <a:r>
              <a:rPr sz="1400" b="1" spc="45">
                <a:solidFill>
                  <a:srgbClr val="003D50"/>
                </a:solidFill>
                <a:latin typeface="Arial"/>
                <a:cs typeface="Arial"/>
              </a:rPr>
              <a:t> </a:t>
            </a:r>
            <a:r>
              <a:rPr sz="1400" b="1">
                <a:solidFill>
                  <a:srgbClr val="003D50"/>
                </a:solidFill>
                <a:latin typeface="Arial"/>
                <a:cs typeface="Arial"/>
              </a:rPr>
              <a:t>of</a:t>
            </a:r>
            <a:r>
              <a:rPr sz="1400" b="1" spc="50">
                <a:solidFill>
                  <a:srgbClr val="003D50"/>
                </a:solidFill>
                <a:latin typeface="Arial"/>
                <a:cs typeface="Arial"/>
              </a:rPr>
              <a:t> </a:t>
            </a:r>
            <a:r>
              <a:rPr sz="1400" b="1">
                <a:solidFill>
                  <a:srgbClr val="003D50"/>
                </a:solidFill>
                <a:latin typeface="Arial"/>
                <a:cs typeface="Arial"/>
              </a:rPr>
              <a:t>an</a:t>
            </a:r>
            <a:r>
              <a:rPr sz="1400" b="1" spc="45">
                <a:solidFill>
                  <a:srgbClr val="003D50"/>
                </a:solidFill>
                <a:latin typeface="Arial"/>
                <a:cs typeface="Arial"/>
              </a:rPr>
              <a:t> </a:t>
            </a:r>
            <a:r>
              <a:rPr sz="1400" b="1" spc="-10">
                <a:solidFill>
                  <a:srgbClr val="003D50"/>
                </a:solidFill>
                <a:latin typeface="Arial"/>
                <a:cs typeface="Arial"/>
              </a:rPr>
              <a:t>independent </a:t>
            </a:r>
            <a:r>
              <a:rPr sz="1400" b="1">
                <a:solidFill>
                  <a:srgbClr val="003D50"/>
                </a:solidFill>
                <a:latin typeface="Arial"/>
                <a:cs typeface="Arial"/>
              </a:rPr>
              <a:t>parallel</a:t>
            </a:r>
            <a:r>
              <a:rPr sz="1400" b="1" spc="30">
                <a:solidFill>
                  <a:srgbClr val="003D50"/>
                </a:solidFill>
                <a:latin typeface="Arial"/>
                <a:cs typeface="Arial"/>
              </a:rPr>
              <a:t> </a:t>
            </a:r>
            <a:r>
              <a:rPr sz="1400" b="1">
                <a:solidFill>
                  <a:srgbClr val="003D50"/>
                </a:solidFill>
                <a:latin typeface="Arial"/>
                <a:cs typeface="Arial"/>
              </a:rPr>
              <a:t>2.5Mtpa</a:t>
            </a:r>
            <a:r>
              <a:rPr sz="1400" b="1" spc="35">
                <a:solidFill>
                  <a:srgbClr val="003D50"/>
                </a:solidFill>
                <a:latin typeface="Arial"/>
                <a:cs typeface="Arial"/>
              </a:rPr>
              <a:t> </a:t>
            </a:r>
            <a:r>
              <a:rPr sz="1400" b="1">
                <a:solidFill>
                  <a:srgbClr val="003D50"/>
                </a:solidFill>
                <a:latin typeface="Arial"/>
                <a:cs typeface="Arial"/>
              </a:rPr>
              <a:t>hard</a:t>
            </a:r>
            <a:r>
              <a:rPr sz="1400" b="1" spc="35">
                <a:solidFill>
                  <a:srgbClr val="003D50"/>
                </a:solidFill>
                <a:latin typeface="Arial"/>
                <a:cs typeface="Arial"/>
              </a:rPr>
              <a:t> </a:t>
            </a:r>
            <a:r>
              <a:rPr sz="1400" b="1">
                <a:solidFill>
                  <a:srgbClr val="003D50"/>
                </a:solidFill>
                <a:latin typeface="Arial"/>
                <a:cs typeface="Arial"/>
              </a:rPr>
              <a:t>rock</a:t>
            </a:r>
            <a:r>
              <a:rPr sz="1400" b="1" spc="35">
                <a:solidFill>
                  <a:srgbClr val="003D50"/>
                </a:solidFill>
                <a:latin typeface="Arial"/>
                <a:cs typeface="Arial"/>
              </a:rPr>
              <a:t> </a:t>
            </a:r>
            <a:r>
              <a:rPr sz="1400" b="1" spc="-10">
                <a:solidFill>
                  <a:srgbClr val="003D50"/>
                </a:solidFill>
                <a:latin typeface="Arial"/>
                <a:cs typeface="Arial"/>
              </a:rPr>
              <a:t>plant</a:t>
            </a:r>
            <a:endParaRPr sz="1400">
              <a:latin typeface="Arial"/>
              <a:cs typeface="Arial"/>
            </a:endParaRPr>
          </a:p>
        </p:txBody>
      </p:sp>
      <p:sp>
        <p:nvSpPr>
          <p:cNvPr id="30" name="object 25">
            <a:extLst>
              <a:ext uri="{FF2B5EF4-FFF2-40B4-BE49-F238E27FC236}">
                <a16:creationId xmlns:a16="http://schemas.microsoft.com/office/drawing/2014/main" id="{FCFF9DD6-2692-168A-6EA6-75447DEA9C7E}"/>
              </a:ext>
            </a:extLst>
          </p:cNvPr>
          <p:cNvSpPr txBox="1"/>
          <p:nvPr/>
        </p:nvSpPr>
        <p:spPr>
          <a:xfrm>
            <a:off x="6945067" y="5860826"/>
            <a:ext cx="626745" cy="330835"/>
          </a:xfrm>
          <a:prstGeom prst="rect">
            <a:avLst/>
          </a:prstGeom>
        </p:spPr>
        <p:txBody>
          <a:bodyPr vert="horz" wrap="square" lIns="0" tIns="12700" rIns="0" bIns="0" rtlCol="0">
            <a:spAutoFit/>
          </a:bodyPr>
          <a:lstStyle/>
          <a:p>
            <a:pPr marL="12700" marR="5080" algn="ctr">
              <a:lnSpc>
                <a:spcPct val="100000"/>
              </a:lnSpc>
              <a:spcBef>
                <a:spcPts val="100"/>
              </a:spcBef>
            </a:pPr>
            <a:r>
              <a:rPr sz="1000" b="1">
                <a:solidFill>
                  <a:srgbClr val="003D50"/>
                </a:solidFill>
                <a:latin typeface="Arial"/>
                <a:cs typeface="Arial"/>
              </a:rPr>
              <a:t>First </a:t>
            </a:r>
            <a:r>
              <a:rPr sz="1000" b="1" spc="-20">
                <a:solidFill>
                  <a:srgbClr val="003D50"/>
                </a:solidFill>
                <a:latin typeface="Arial"/>
                <a:cs typeface="Arial"/>
              </a:rPr>
              <a:t>Gold </a:t>
            </a:r>
            <a:r>
              <a:rPr lang="en-US" sz="1000" b="1">
                <a:solidFill>
                  <a:srgbClr val="003D50"/>
                </a:solidFill>
                <a:latin typeface="Arial"/>
                <a:cs typeface="Arial"/>
              </a:rPr>
              <a:t>Q4-</a:t>
            </a:r>
            <a:r>
              <a:rPr sz="1000" b="1" spc="-20">
                <a:solidFill>
                  <a:srgbClr val="003D50"/>
                </a:solidFill>
                <a:latin typeface="Arial"/>
                <a:cs typeface="Arial"/>
              </a:rPr>
              <a:t>2025</a:t>
            </a:r>
            <a:endParaRPr lang="en-CA" sz="1000">
              <a:latin typeface="Arial"/>
              <a:cs typeface="Arial"/>
            </a:endParaRPr>
          </a:p>
        </p:txBody>
      </p:sp>
      <p:sp>
        <p:nvSpPr>
          <p:cNvPr id="32" name="object 27">
            <a:extLst>
              <a:ext uri="{FF2B5EF4-FFF2-40B4-BE49-F238E27FC236}">
                <a16:creationId xmlns:a16="http://schemas.microsoft.com/office/drawing/2014/main" id="{FA57E0ED-146D-B423-522E-2C8545C36445}"/>
              </a:ext>
            </a:extLst>
          </p:cNvPr>
          <p:cNvSpPr txBox="1"/>
          <p:nvPr/>
        </p:nvSpPr>
        <p:spPr>
          <a:xfrm>
            <a:off x="3166469" y="1770764"/>
            <a:ext cx="1353185" cy="230832"/>
          </a:xfrm>
          <a:prstGeom prst="rect">
            <a:avLst/>
          </a:prstGeom>
        </p:spPr>
        <p:txBody>
          <a:bodyPr vert="horz" wrap="square" lIns="0" tIns="15240" rIns="0" bIns="0" rtlCol="0">
            <a:spAutoFit/>
          </a:bodyPr>
          <a:lstStyle/>
          <a:p>
            <a:pPr marL="12700">
              <a:lnSpc>
                <a:spcPct val="100000"/>
              </a:lnSpc>
              <a:spcBef>
                <a:spcPts val="120"/>
              </a:spcBef>
            </a:pPr>
            <a:r>
              <a:rPr sz="1400" b="1">
                <a:solidFill>
                  <a:srgbClr val="FFFFFF"/>
                </a:solidFill>
                <a:latin typeface="Arial"/>
                <a:cs typeface="Arial"/>
              </a:rPr>
              <a:t>&gt;100,000</a:t>
            </a:r>
            <a:r>
              <a:rPr sz="1400" b="1" spc="25">
                <a:solidFill>
                  <a:srgbClr val="FFFFFF"/>
                </a:solidFill>
                <a:latin typeface="Arial"/>
                <a:cs typeface="Arial"/>
              </a:rPr>
              <a:t> </a:t>
            </a:r>
            <a:r>
              <a:rPr sz="1400" b="1" spc="-10">
                <a:solidFill>
                  <a:srgbClr val="FFFFFF"/>
                </a:solidFill>
                <a:latin typeface="Arial"/>
                <a:cs typeface="Arial"/>
              </a:rPr>
              <a:t>oz/yr</a:t>
            </a:r>
            <a:endParaRPr sz="1400">
              <a:latin typeface="Arial"/>
              <a:cs typeface="Arial"/>
            </a:endParaRPr>
          </a:p>
        </p:txBody>
      </p:sp>
      <p:sp>
        <p:nvSpPr>
          <p:cNvPr id="33" name="object 28">
            <a:extLst>
              <a:ext uri="{FF2B5EF4-FFF2-40B4-BE49-F238E27FC236}">
                <a16:creationId xmlns:a16="http://schemas.microsoft.com/office/drawing/2014/main" id="{D9AFDD5E-8568-E05C-31A9-E49CBE5956E7}"/>
              </a:ext>
            </a:extLst>
          </p:cNvPr>
          <p:cNvSpPr txBox="1"/>
          <p:nvPr/>
        </p:nvSpPr>
        <p:spPr>
          <a:xfrm>
            <a:off x="5139719" y="2865583"/>
            <a:ext cx="1910080" cy="899794"/>
          </a:xfrm>
          <a:prstGeom prst="rect">
            <a:avLst/>
          </a:prstGeom>
        </p:spPr>
        <p:txBody>
          <a:bodyPr vert="horz" wrap="square" lIns="0" tIns="31750" rIns="0" bIns="0" rtlCol="0">
            <a:spAutoFit/>
          </a:bodyPr>
          <a:lstStyle/>
          <a:p>
            <a:pPr marL="7620" algn="ctr">
              <a:lnSpc>
                <a:spcPct val="100000"/>
              </a:lnSpc>
              <a:spcBef>
                <a:spcPts val="250"/>
              </a:spcBef>
            </a:pPr>
            <a:r>
              <a:rPr sz="1400" b="1">
                <a:solidFill>
                  <a:srgbClr val="FFFFFF"/>
                </a:solidFill>
                <a:latin typeface="Arial"/>
                <a:cs typeface="Arial"/>
              </a:rPr>
              <a:t>Stage</a:t>
            </a:r>
            <a:r>
              <a:rPr sz="1400" b="1" spc="20">
                <a:solidFill>
                  <a:srgbClr val="FFFFFF"/>
                </a:solidFill>
                <a:latin typeface="Arial"/>
                <a:cs typeface="Arial"/>
              </a:rPr>
              <a:t> </a:t>
            </a:r>
            <a:r>
              <a:rPr lang="en-US" sz="1400" b="1" spc="20">
                <a:solidFill>
                  <a:srgbClr val="FFFFFF"/>
                </a:solidFill>
                <a:latin typeface="Arial"/>
                <a:cs typeface="Arial"/>
              </a:rPr>
              <a:t>1</a:t>
            </a:r>
            <a:endParaRPr sz="1400">
              <a:latin typeface="Arial"/>
              <a:cs typeface="Arial"/>
            </a:endParaRPr>
          </a:p>
          <a:p>
            <a:pPr marL="7620" algn="ctr">
              <a:lnSpc>
                <a:spcPct val="100000"/>
              </a:lnSpc>
              <a:spcBef>
                <a:spcPts val="160"/>
              </a:spcBef>
            </a:pPr>
            <a:r>
              <a:rPr sz="1400" b="1">
                <a:solidFill>
                  <a:srgbClr val="FFFFFF"/>
                </a:solidFill>
                <a:latin typeface="Arial"/>
                <a:cs typeface="Arial"/>
              </a:rPr>
              <a:t>&gt;170,000</a:t>
            </a:r>
            <a:r>
              <a:rPr sz="1400" b="1" spc="25">
                <a:solidFill>
                  <a:srgbClr val="FFFFFF"/>
                </a:solidFill>
                <a:latin typeface="Arial"/>
                <a:cs typeface="Arial"/>
              </a:rPr>
              <a:t> </a:t>
            </a:r>
            <a:r>
              <a:rPr sz="1400" b="1" spc="-10">
                <a:solidFill>
                  <a:srgbClr val="FFFFFF"/>
                </a:solidFill>
                <a:latin typeface="Arial"/>
                <a:cs typeface="Arial"/>
              </a:rPr>
              <a:t>oz/yr</a:t>
            </a:r>
            <a:endParaRPr sz="1400">
              <a:latin typeface="Arial"/>
              <a:cs typeface="Arial"/>
            </a:endParaRPr>
          </a:p>
          <a:p>
            <a:pPr algn="ctr">
              <a:lnSpc>
                <a:spcPct val="100000"/>
              </a:lnSpc>
              <a:spcBef>
                <a:spcPts val="85"/>
              </a:spcBef>
            </a:pPr>
            <a:r>
              <a:rPr sz="2600" spc="-10">
                <a:solidFill>
                  <a:srgbClr val="FFFFFF"/>
                </a:solidFill>
                <a:latin typeface="Arial Black"/>
                <a:cs typeface="Arial Black"/>
              </a:rPr>
              <a:t>Expansion</a:t>
            </a:r>
            <a:endParaRPr sz="2600">
              <a:latin typeface="Arial Black"/>
              <a:cs typeface="Arial Black"/>
            </a:endParaRPr>
          </a:p>
        </p:txBody>
      </p:sp>
      <p:sp>
        <p:nvSpPr>
          <p:cNvPr id="34" name="object 29">
            <a:extLst>
              <a:ext uri="{FF2B5EF4-FFF2-40B4-BE49-F238E27FC236}">
                <a16:creationId xmlns:a16="http://schemas.microsoft.com/office/drawing/2014/main" id="{A4B99BC0-095A-6124-EA36-5EEAA32D6209}"/>
              </a:ext>
            </a:extLst>
          </p:cNvPr>
          <p:cNvSpPr txBox="1"/>
          <p:nvPr/>
        </p:nvSpPr>
        <p:spPr>
          <a:xfrm>
            <a:off x="6904108" y="1746778"/>
            <a:ext cx="2113280" cy="709295"/>
          </a:xfrm>
          <a:prstGeom prst="rect">
            <a:avLst/>
          </a:prstGeom>
        </p:spPr>
        <p:txBody>
          <a:bodyPr vert="horz" wrap="square" lIns="0" tIns="38735" rIns="0" bIns="0" rtlCol="0">
            <a:spAutoFit/>
          </a:bodyPr>
          <a:lstStyle/>
          <a:p>
            <a:pPr marL="820419">
              <a:lnSpc>
                <a:spcPct val="100000"/>
              </a:lnSpc>
              <a:spcBef>
                <a:spcPts val="305"/>
              </a:spcBef>
            </a:pPr>
            <a:r>
              <a:rPr sz="1400" b="1">
                <a:solidFill>
                  <a:srgbClr val="FFFFFF"/>
                </a:solidFill>
                <a:latin typeface="Arial"/>
                <a:cs typeface="Arial"/>
              </a:rPr>
              <a:t>Tier</a:t>
            </a:r>
            <a:r>
              <a:rPr sz="1400" b="1" spc="5">
                <a:solidFill>
                  <a:srgbClr val="FFFFFF"/>
                </a:solidFill>
                <a:latin typeface="Arial"/>
                <a:cs typeface="Arial"/>
              </a:rPr>
              <a:t> </a:t>
            </a:r>
            <a:r>
              <a:rPr sz="1400" b="1">
                <a:solidFill>
                  <a:srgbClr val="FFFFFF"/>
                </a:solidFill>
                <a:latin typeface="Arial"/>
                <a:cs typeface="Arial"/>
              </a:rPr>
              <a:t>1</a:t>
            </a:r>
            <a:r>
              <a:rPr sz="1400" b="1" spc="5">
                <a:solidFill>
                  <a:srgbClr val="FFFFFF"/>
                </a:solidFill>
                <a:latin typeface="Arial"/>
                <a:cs typeface="Arial"/>
              </a:rPr>
              <a:t> </a:t>
            </a:r>
            <a:r>
              <a:rPr sz="1400" b="1" spc="-10">
                <a:solidFill>
                  <a:srgbClr val="FFFFFF"/>
                </a:solidFill>
                <a:latin typeface="Arial"/>
                <a:cs typeface="Arial"/>
              </a:rPr>
              <a:t>potential</a:t>
            </a:r>
            <a:endParaRPr sz="1400">
              <a:latin typeface="Arial"/>
              <a:cs typeface="Arial"/>
            </a:endParaRPr>
          </a:p>
          <a:p>
            <a:pPr marL="12700">
              <a:lnSpc>
                <a:spcPct val="100000"/>
              </a:lnSpc>
              <a:spcBef>
                <a:spcPts val="370"/>
              </a:spcBef>
            </a:pPr>
            <a:r>
              <a:rPr sz="2600" spc="-10">
                <a:solidFill>
                  <a:srgbClr val="FFFFFF"/>
                </a:solidFill>
                <a:latin typeface="Arial Black"/>
                <a:cs typeface="Arial Black"/>
              </a:rPr>
              <a:t>Exploration</a:t>
            </a:r>
            <a:endParaRPr sz="2600">
              <a:latin typeface="Arial Black"/>
              <a:cs typeface="Arial Black"/>
            </a:endParaRPr>
          </a:p>
        </p:txBody>
      </p:sp>
      <p:sp>
        <p:nvSpPr>
          <p:cNvPr id="35" name="object 30">
            <a:extLst>
              <a:ext uri="{FF2B5EF4-FFF2-40B4-BE49-F238E27FC236}">
                <a16:creationId xmlns:a16="http://schemas.microsoft.com/office/drawing/2014/main" id="{2095A693-0B29-EC3C-FEEA-D543DE5C75C7}"/>
              </a:ext>
            </a:extLst>
          </p:cNvPr>
          <p:cNvSpPr txBox="1"/>
          <p:nvPr/>
        </p:nvSpPr>
        <p:spPr>
          <a:xfrm>
            <a:off x="4324493" y="5860826"/>
            <a:ext cx="1093470" cy="166712"/>
          </a:xfrm>
          <a:prstGeom prst="rect">
            <a:avLst/>
          </a:prstGeom>
        </p:spPr>
        <p:txBody>
          <a:bodyPr vert="horz" wrap="square" lIns="0" tIns="12700" rIns="0" bIns="0" rtlCol="0">
            <a:spAutoFit/>
          </a:bodyPr>
          <a:lstStyle/>
          <a:p>
            <a:pPr marL="12700" marR="5080" algn="ctr">
              <a:lnSpc>
                <a:spcPct val="100000"/>
              </a:lnSpc>
              <a:spcBef>
                <a:spcPts val="100"/>
              </a:spcBef>
            </a:pPr>
            <a:r>
              <a:rPr lang="en-CA" sz="1000" b="1" dirty="0">
                <a:solidFill>
                  <a:srgbClr val="003D50"/>
                </a:solidFill>
                <a:latin typeface="Arial"/>
                <a:cs typeface="Arial"/>
              </a:rPr>
              <a:t>On Budget</a:t>
            </a:r>
            <a:endParaRPr lang="en-CA" sz="1000" dirty="0">
              <a:latin typeface="Arial"/>
              <a:cs typeface="Arial"/>
            </a:endParaRPr>
          </a:p>
        </p:txBody>
      </p:sp>
      <p:sp>
        <p:nvSpPr>
          <p:cNvPr id="38" name="object 33">
            <a:extLst>
              <a:ext uri="{FF2B5EF4-FFF2-40B4-BE49-F238E27FC236}">
                <a16:creationId xmlns:a16="http://schemas.microsoft.com/office/drawing/2014/main" id="{B68DAC38-C350-4632-569E-32A0EBCFB40C}"/>
              </a:ext>
            </a:extLst>
          </p:cNvPr>
          <p:cNvSpPr txBox="1"/>
          <p:nvPr/>
        </p:nvSpPr>
        <p:spPr>
          <a:xfrm>
            <a:off x="5598026" y="5860826"/>
            <a:ext cx="993466" cy="320601"/>
          </a:xfrm>
          <a:prstGeom prst="rect">
            <a:avLst/>
          </a:prstGeom>
        </p:spPr>
        <p:txBody>
          <a:bodyPr vert="horz" wrap="square" lIns="0" tIns="12700" rIns="0" bIns="0" rtlCol="0">
            <a:spAutoFit/>
          </a:bodyPr>
          <a:lstStyle/>
          <a:p>
            <a:pPr marL="12700" marR="5080" algn="ctr">
              <a:lnSpc>
                <a:spcPct val="100000"/>
              </a:lnSpc>
              <a:spcBef>
                <a:spcPts val="100"/>
              </a:spcBef>
            </a:pPr>
            <a:r>
              <a:rPr lang="en-CA" sz="1000" b="1" spc="-10" dirty="0">
                <a:solidFill>
                  <a:srgbClr val="003D50"/>
                </a:solidFill>
                <a:latin typeface="Arial"/>
                <a:cs typeface="Arial"/>
              </a:rPr>
              <a:t>Nearing Completion</a:t>
            </a:r>
            <a:endParaRPr lang="en-CA" sz="1000" dirty="0">
              <a:latin typeface="Arial"/>
              <a:cs typeface="Arial"/>
            </a:endParaRPr>
          </a:p>
        </p:txBody>
      </p:sp>
      <p:pic>
        <p:nvPicPr>
          <p:cNvPr id="41" name="object 41">
            <a:extLst>
              <a:ext uri="{FF2B5EF4-FFF2-40B4-BE49-F238E27FC236}">
                <a16:creationId xmlns:a16="http://schemas.microsoft.com/office/drawing/2014/main" id="{365C8B03-1FBA-1D1E-79E1-A1D28C503DCA}"/>
              </a:ext>
            </a:extLst>
          </p:cNvPr>
          <p:cNvPicPr/>
          <p:nvPr/>
        </p:nvPicPr>
        <p:blipFill>
          <a:blip r:embed="rId5" cstate="screen">
            <a:extLst>
              <a:ext uri="{28A0092B-C50C-407E-A947-70E740481C1C}">
                <a14:useLocalDpi xmlns:a14="http://schemas.microsoft.com/office/drawing/2010/main"/>
              </a:ext>
            </a:extLst>
          </a:blip>
          <a:stretch>
            <a:fillRect/>
          </a:stretch>
        </p:blipFill>
        <p:spPr>
          <a:xfrm>
            <a:off x="4731330" y="5528335"/>
            <a:ext cx="279797" cy="212116"/>
          </a:xfrm>
          <a:prstGeom prst="rect">
            <a:avLst/>
          </a:prstGeom>
        </p:spPr>
      </p:pic>
      <p:pic>
        <p:nvPicPr>
          <p:cNvPr id="42" name="object 42">
            <a:extLst>
              <a:ext uri="{FF2B5EF4-FFF2-40B4-BE49-F238E27FC236}">
                <a16:creationId xmlns:a16="http://schemas.microsoft.com/office/drawing/2014/main" id="{F673D00A-7D55-BE3D-E2FD-7CA41E3BD854}"/>
              </a:ext>
            </a:extLst>
          </p:cNvPr>
          <p:cNvPicPr/>
          <p:nvPr/>
        </p:nvPicPr>
        <p:blipFill>
          <a:blip r:embed="rId6" cstate="screen">
            <a:extLst>
              <a:ext uri="{28A0092B-C50C-407E-A947-70E740481C1C}">
                <a14:useLocalDpi xmlns:a14="http://schemas.microsoft.com/office/drawing/2010/main"/>
              </a:ext>
            </a:extLst>
          </a:blip>
          <a:stretch>
            <a:fillRect/>
          </a:stretch>
        </p:blipFill>
        <p:spPr>
          <a:xfrm>
            <a:off x="5956102" y="5510155"/>
            <a:ext cx="279796" cy="212116"/>
          </a:xfrm>
          <a:prstGeom prst="rect">
            <a:avLst/>
          </a:prstGeom>
        </p:spPr>
      </p:pic>
      <p:pic>
        <p:nvPicPr>
          <p:cNvPr id="44" name="Picture 43">
            <a:extLst>
              <a:ext uri="{FF2B5EF4-FFF2-40B4-BE49-F238E27FC236}">
                <a16:creationId xmlns:a16="http://schemas.microsoft.com/office/drawing/2014/main" id="{48086A05-6DFC-A982-61FF-09822547744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747032" y="2773004"/>
            <a:ext cx="607467" cy="414856"/>
          </a:xfrm>
          <a:prstGeom prst="rect">
            <a:avLst/>
          </a:prstGeom>
        </p:spPr>
      </p:pic>
      <p:pic>
        <p:nvPicPr>
          <p:cNvPr id="46" name="Picture 45" descr="A gear and arrows with black background&#10;&#10;Description automatically generated">
            <a:extLst>
              <a:ext uri="{FF2B5EF4-FFF2-40B4-BE49-F238E27FC236}">
                <a16:creationId xmlns:a16="http://schemas.microsoft.com/office/drawing/2014/main" id="{27B2B69B-2076-EAA0-45D0-A7D91FAD51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21588" y="3911376"/>
            <a:ext cx="546342" cy="483903"/>
          </a:xfrm>
          <a:prstGeom prst="rect">
            <a:avLst/>
          </a:prstGeom>
        </p:spPr>
      </p:pic>
      <p:pic>
        <p:nvPicPr>
          <p:cNvPr id="48" name="Picture 47" descr="A yellow and black logo&#10;&#10;Description automatically generated">
            <a:extLst>
              <a:ext uri="{FF2B5EF4-FFF2-40B4-BE49-F238E27FC236}">
                <a16:creationId xmlns:a16="http://schemas.microsoft.com/office/drawing/2014/main" id="{DB1FE62B-5520-3B52-4ED4-8440F61CB4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45067" y="5449287"/>
            <a:ext cx="625975" cy="333853"/>
          </a:xfrm>
          <a:prstGeom prst="rect">
            <a:avLst/>
          </a:prstGeom>
        </p:spPr>
      </p:pic>
      <p:pic>
        <p:nvPicPr>
          <p:cNvPr id="50" name="Picture 49" descr="A screw in the ground&#10;&#10;Description automatically generated">
            <a:extLst>
              <a:ext uri="{FF2B5EF4-FFF2-40B4-BE49-F238E27FC236}">
                <a16:creationId xmlns:a16="http://schemas.microsoft.com/office/drawing/2014/main" id="{579D5683-199C-E8B9-3568-1BCBEFC5EB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3186" y="2641518"/>
            <a:ext cx="515123" cy="546342"/>
          </a:xfrm>
          <a:prstGeom prst="rect">
            <a:avLst/>
          </a:prstGeom>
        </p:spPr>
      </p:pic>
      <p:pic>
        <p:nvPicPr>
          <p:cNvPr id="52" name="Graphic 51">
            <a:extLst>
              <a:ext uri="{FF2B5EF4-FFF2-40B4-BE49-F238E27FC236}">
                <a16:creationId xmlns:a16="http://schemas.microsoft.com/office/drawing/2014/main" id="{FFFCEB51-6411-E829-1920-B0A41FFDB7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39884" y="1188669"/>
            <a:ext cx="734152" cy="734152"/>
          </a:xfrm>
          <a:prstGeom prst="rect">
            <a:avLst/>
          </a:prstGeom>
        </p:spPr>
      </p:pic>
      <p:sp>
        <p:nvSpPr>
          <p:cNvPr id="58" name="TextBox 57">
            <a:extLst>
              <a:ext uri="{FF2B5EF4-FFF2-40B4-BE49-F238E27FC236}">
                <a16:creationId xmlns:a16="http://schemas.microsoft.com/office/drawing/2014/main" id="{65B97BF5-5919-77D5-4D87-51D4FFC84752}"/>
              </a:ext>
            </a:extLst>
          </p:cNvPr>
          <p:cNvSpPr txBox="1"/>
          <p:nvPr/>
        </p:nvSpPr>
        <p:spPr>
          <a:xfrm>
            <a:off x="-972065" y="-593124"/>
            <a:ext cx="0" cy="0"/>
          </a:xfrm>
          <a:prstGeom prst="rect">
            <a:avLst/>
          </a:prstGeom>
          <a:noFill/>
        </p:spPr>
        <p:txBody>
          <a:bodyPr wrap="none" rtlCol="0" anchor="t">
            <a:noAutofit/>
          </a:bodyPr>
          <a:lstStyle/>
          <a:p>
            <a:pPr marL="285750" indent="-285750" algn="l">
              <a:spcBef>
                <a:spcPts val="300"/>
              </a:spcBef>
              <a:buSzPct val="100000"/>
              <a:buBlip>
                <a:blip r:embed="rId4"/>
              </a:buBlip>
            </a:pPr>
            <a:endParaRPr lang="en-CA" sz="1600" err="1">
              <a:solidFill>
                <a:schemeClr val="accent1"/>
              </a:solidFill>
              <a:latin typeface="+mj-lt"/>
            </a:endParaRPr>
          </a:p>
        </p:txBody>
      </p:sp>
      <p:sp>
        <p:nvSpPr>
          <p:cNvPr id="2" name="object 23">
            <a:extLst>
              <a:ext uri="{FF2B5EF4-FFF2-40B4-BE49-F238E27FC236}">
                <a16:creationId xmlns:a16="http://schemas.microsoft.com/office/drawing/2014/main" id="{079C96C2-EC03-E309-44B7-C024AEF6F222}"/>
              </a:ext>
            </a:extLst>
          </p:cNvPr>
          <p:cNvSpPr txBox="1"/>
          <p:nvPr/>
        </p:nvSpPr>
        <p:spPr>
          <a:xfrm>
            <a:off x="141747" y="1779272"/>
            <a:ext cx="2644905" cy="496290"/>
          </a:xfrm>
          <a:prstGeom prst="rect">
            <a:avLst/>
          </a:prstGeom>
        </p:spPr>
        <p:txBody>
          <a:bodyPr vert="horz" wrap="square" lIns="0" tIns="12065" rIns="0" bIns="0" rtlCol="0">
            <a:spAutoFit/>
          </a:bodyPr>
          <a:lstStyle/>
          <a:p>
            <a:pPr marL="12700" marR="5080" algn="ctr">
              <a:lnSpc>
                <a:spcPct val="109300"/>
              </a:lnSpc>
              <a:spcBef>
                <a:spcPts val="95"/>
              </a:spcBef>
            </a:pPr>
            <a:r>
              <a:rPr lang="en-US" sz="1500" b="1">
                <a:solidFill>
                  <a:srgbClr val="003D50"/>
                </a:solidFill>
                <a:latin typeface="Arial"/>
                <a:cs typeface="Arial"/>
              </a:rPr>
              <a:t>Oxide </a:t>
            </a:r>
            <a:r>
              <a:rPr sz="1500" b="1" spc="-20">
                <a:solidFill>
                  <a:srgbClr val="003D50"/>
                </a:solidFill>
                <a:latin typeface="Arial"/>
                <a:cs typeface="Arial"/>
              </a:rPr>
              <a:t>plant </a:t>
            </a:r>
            <a:r>
              <a:rPr sz="1500" b="1">
                <a:solidFill>
                  <a:srgbClr val="003D50"/>
                </a:solidFill>
                <a:latin typeface="Arial"/>
                <a:cs typeface="Arial"/>
              </a:rPr>
              <a:t>built</a:t>
            </a:r>
            <a:r>
              <a:rPr sz="1500" b="1" spc="40">
                <a:solidFill>
                  <a:srgbClr val="003D50"/>
                </a:solidFill>
                <a:latin typeface="Arial"/>
                <a:cs typeface="Arial"/>
              </a:rPr>
              <a:t> </a:t>
            </a:r>
            <a:br>
              <a:rPr lang="en-US" sz="1500" b="1" spc="40">
                <a:solidFill>
                  <a:srgbClr val="003D50"/>
                </a:solidFill>
                <a:latin typeface="Arial"/>
                <a:cs typeface="Arial"/>
              </a:rPr>
            </a:br>
            <a:r>
              <a:rPr sz="1500" b="1">
                <a:solidFill>
                  <a:srgbClr val="003D50"/>
                </a:solidFill>
                <a:latin typeface="Arial"/>
                <a:cs typeface="Arial"/>
              </a:rPr>
              <a:t>on-</a:t>
            </a:r>
            <a:r>
              <a:rPr sz="1500" b="1" spc="-20">
                <a:solidFill>
                  <a:srgbClr val="003D50"/>
                </a:solidFill>
                <a:latin typeface="Arial"/>
                <a:cs typeface="Arial"/>
              </a:rPr>
              <a:t>time</a:t>
            </a:r>
            <a:r>
              <a:rPr lang="en-US" sz="1500" b="1" spc="-20">
                <a:solidFill>
                  <a:srgbClr val="003D50"/>
                </a:solidFill>
                <a:latin typeface="Arial"/>
                <a:cs typeface="Arial"/>
              </a:rPr>
              <a:t> </a:t>
            </a:r>
            <a:r>
              <a:rPr lang="en-CA" sz="1500" b="1">
                <a:solidFill>
                  <a:srgbClr val="003D50"/>
                </a:solidFill>
                <a:latin typeface="Arial"/>
                <a:cs typeface="Arial"/>
              </a:rPr>
              <a:t>and</a:t>
            </a:r>
            <a:r>
              <a:rPr lang="en-CA" sz="1500" b="1" spc="70">
                <a:solidFill>
                  <a:srgbClr val="003D50"/>
                </a:solidFill>
                <a:latin typeface="Arial"/>
                <a:cs typeface="Arial"/>
              </a:rPr>
              <a:t> </a:t>
            </a:r>
            <a:r>
              <a:rPr lang="en-CA" sz="1500" b="1">
                <a:solidFill>
                  <a:srgbClr val="003D50"/>
                </a:solidFill>
                <a:latin typeface="Arial"/>
                <a:cs typeface="Arial"/>
              </a:rPr>
              <a:t>under-</a:t>
            </a:r>
            <a:r>
              <a:rPr lang="en-CA" sz="1500" b="1" spc="-10">
                <a:solidFill>
                  <a:srgbClr val="003D50"/>
                </a:solidFill>
                <a:latin typeface="Arial"/>
                <a:cs typeface="Arial"/>
              </a:rPr>
              <a:t>budget</a:t>
            </a:r>
            <a:endParaRPr lang="en-CA" sz="1500">
              <a:latin typeface="Arial"/>
              <a:cs typeface="Arial"/>
            </a:endParaRPr>
          </a:p>
        </p:txBody>
      </p:sp>
      <p:sp>
        <p:nvSpPr>
          <p:cNvPr id="3" name="object 31">
            <a:extLst>
              <a:ext uri="{FF2B5EF4-FFF2-40B4-BE49-F238E27FC236}">
                <a16:creationId xmlns:a16="http://schemas.microsoft.com/office/drawing/2014/main" id="{8E176159-FAB6-A3E7-8E19-D655D33A6FFC}"/>
              </a:ext>
            </a:extLst>
          </p:cNvPr>
          <p:cNvSpPr txBox="1"/>
          <p:nvPr/>
        </p:nvSpPr>
        <p:spPr>
          <a:xfrm>
            <a:off x="1522589" y="3140723"/>
            <a:ext cx="1269791" cy="474489"/>
          </a:xfrm>
          <a:prstGeom prst="rect">
            <a:avLst/>
          </a:prstGeom>
        </p:spPr>
        <p:txBody>
          <a:bodyPr vert="horz" wrap="square" lIns="0" tIns="12700" rIns="0" bIns="0" rtlCol="0">
            <a:spAutoFit/>
          </a:bodyPr>
          <a:lstStyle/>
          <a:p>
            <a:pPr marL="12700" algn="ctr">
              <a:lnSpc>
                <a:spcPct val="100000"/>
              </a:lnSpc>
              <a:spcBef>
                <a:spcPts val="100"/>
              </a:spcBef>
            </a:pPr>
            <a:r>
              <a:rPr lang="en-US" sz="1000" b="1">
                <a:solidFill>
                  <a:schemeClr val="accent1"/>
                </a:solidFill>
                <a:latin typeface="Arial"/>
                <a:cs typeface="Arial"/>
              </a:rPr>
              <a:t>Production Guidance Achieved  2023 &amp; 2024</a:t>
            </a:r>
            <a:endParaRPr sz="1000" b="1">
              <a:solidFill>
                <a:schemeClr val="accent1"/>
              </a:solidFill>
              <a:latin typeface="Arial"/>
              <a:cs typeface="Arial"/>
            </a:endParaRPr>
          </a:p>
        </p:txBody>
      </p:sp>
      <p:pic>
        <p:nvPicPr>
          <p:cNvPr id="4" name="object 40">
            <a:extLst>
              <a:ext uri="{FF2B5EF4-FFF2-40B4-BE49-F238E27FC236}">
                <a16:creationId xmlns:a16="http://schemas.microsoft.com/office/drawing/2014/main" id="{86A16011-DDB3-59F0-7EFB-BE8F2AB22714}"/>
              </a:ext>
            </a:extLst>
          </p:cNvPr>
          <p:cNvPicPr/>
          <p:nvPr/>
        </p:nvPicPr>
        <p:blipFill>
          <a:blip r:embed="rId6" cstate="screen">
            <a:extLst>
              <a:ext uri="{28A0092B-C50C-407E-A947-70E740481C1C}">
                <a14:useLocalDpi xmlns:a14="http://schemas.microsoft.com/office/drawing/2010/main"/>
              </a:ext>
            </a:extLst>
          </a:blip>
          <a:stretch>
            <a:fillRect/>
          </a:stretch>
        </p:blipFill>
        <p:spPr>
          <a:xfrm>
            <a:off x="2047454" y="2783599"/>
            <a:ext cx="279797" cy="212116"/>
          </a:xfrm>
          <a:prstGeom prst="rect">
            <a:avLst/>
          </a:prstGeom>
        </p:spPr>
      </p:pic>
      <p:sp>
        <p:nvSpPr>
          <p:cNvPr id="7" name="object 25">
            <a:extLst>
              <a:ext uri="{FF2B5EF4-FFF2-40B4-BE49-F238E27FC236}">
                <a16:creationId xmlns:a16="http://schemas.microsoft.com/office/drawing/2014/main" id="{FD92D690-0D8A-A2BB-328E-55C0B35B591D}"/>
              </a:ext>
            </a:extLst>
          </p:cNvPr>
          <p:cNvSpPr txBox="1"/>
          <p:nvPr/>
        </p:nvSpPr>
        <p:spPr>
          <a:xfrm>
            <a:off x="281467" y="3140723"/>
            <a:ext cx="1269791" cy="474489"/>
          </a:xfrm>
          <a:prstGeom prst="rect">
            <a:avLst/>
          </a:prstGeom>
        </p:spPr>
        <p:txBody>
          <a:bodyPr vert="horz" wrap="square" lIns="0" tIns="12700" rIns="0" bIns="0" rtlCol="0">
            <a:spAutoFit/>
          </a:bodyPr>
          <a:lstStyle/>
          <a:p>
            <a:pPr marL="12700" marR="5080" algn="ctr">
              <a:lnSpc>
                <a:spcPct val="100000"/>
              </a:lnSpc>
              <a:spcBef>
                <a:spcPts val="100"/>
              </a:spcBef>
            </a:pPr>
            <a:r>
              <a:rPr lang="en-US" sz="1000" b="1">
                <a:solidFill>
                  <a:srgbClr val="003D50"/>
                </a:solidFill>
                <a:latin typeface="Arial"/>
                <a:cs typeface="Arial"/>
              </a:rPr>
              <a:t>Commercial Production </a:t>
            </a:r>
            <a:br>
              <a:rPr lang="en-US" sz="1000" b="1">
                <a:solidFill>
                  <a:srgbClr val="003D50"/>
                </a:solidFill>
                <a:latin typeface="Arial"/>
                <a:cs typeface="Arial"/>
              </a:rPr>
            </a:br>
            <a:r>
              <a:rPr lang="en-US" sz="1000" b="1">
                <a:solidFill>
                  <a:srgbClr val="003D50"/>
                </a:solidFill>
                <a:latin typeface="Arial"/>
                <a:cs typeface="Arial"/>
              </a:rPr>
              <a:t>Dec 2022</a:t>
            </a:r>
            <a:endParaRPr sz="1000">
              <a:latin typeface="Arial"/>
              <a:cs typeface="Arial"/>
            </a:endParaRPr>
          </a:p>
        </p:txBody>
      </p:sp>
      <p:pic>
        <p:nvPicPr>
          <p:cNvPr id="8" name="Picture 7" descr="A yellow and black logo&#10;&#10;Description automatically generated">
            <a:extLst>
              <a:ext uri="{FF2B5EF4-FFF2-40B4-BE49-F238E27FC236}">
                <a16:creationId xmlns:a16="http://schemas.microsoft.com/office/drawing/2014/main" id="{AC2E14F0-FAD4-A245-4787-B9F7554629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3375" y="2722731"/>
            <a:ext cx="625975" cy="333853"/>
          </a:xfrm>
          <a:prstGeom prst="rect">
            <a:avLst/>
          </a:prstGeom>
        </p:spPr>
      </p:pic>
      <p:sp>
        <p:nvSpPr>
          <p:cNvPr id="9" name="object 32">
            <a:extLst>
              <a:ext uri="{FF2B5EF4-FFF2-40B4-BE49-F238E27FC236}">
                <a16:creationId xmlns:a16="http://schemas.microsoft.com/office/drawing/2014/main" id="{3DB96745-D626-68C5-D273-44B3C28BC34D}"/>
              </a:ext>
            </a:extLst>
          </p:cNvPr>
          <p:cNvSpPr txBox="1"/>
          <p:nvPr/>
        </p:nvSpPr>
        <p:spPr>
          <a:xfrm>
            <a:off x="9333646" y="3140723"/>
            <a:ext cx="845819" cy="320601"/>
          </a:xfrm>
          <a:prstGeom prst="rect">
            <a:avLst/>
          </a:prstGeom>
        </p:spPr>
        <p:txBody>
          <a:bodyPr vert="horz" wrap="square" lIns="0" tIns="12700" rIns="0" bIns="0" rtlCol="0">
            <a:spAutoFit/>
          </a:bodyPr>
          <a:lstStyle/>
          <a:p>
            <a:pPr marL="12700" marR="5080" algn="ctr">
              <a:lnSpc>
                <a:spcPct val="100000"/>
              </a:lnSpc>
              <a:spcBef>
                <a:spcPts val="100"/>
              </a:spcBef>
            </a:pPr>
            <a:r>
              <a:rPr sz="1000" b="1">
                <a:solidFill>
                  <a:srgbClr val="003D50"/>
                </a:solidFill>
                <a:latin typeface="Arial"/>
                <a:cs typeface="Arial"/>
              </a:rPr>
              <a:t>Drilling</a:t>
            </a:r>
            <a:r>
              <a:rPr sz="1000" b="1" spc="-25">
                <a:solidFill>
                  <a:srgbClr val="003D50"/>
                </a:solidFill>
                <a:latin typeface="Arial"/>
                <a:cs typeface="Arial"/>
              </a:rPr>
              <a:t> </a:t>
            </a:r>
            <a:r>
              <a:rPr lang="en-US" sz="1000" b="1" spc="-25">
                <a:solidFill>
                  <a:srgbClr val="003D50"/>
                </a:solidFill>
                <a:latin typeface="Arial"/>
                <a:cs typeface="Arial"/>
              </a:rPr>
              <a:t>Underway</a:t>
            </a:r>
            <a:endParaRPr sz="1000">
              <a:latin typeface="Arial"/>
              <a:cs typeface="Arial"/>
            </a:endParaRPr>
          </a:p>
        </p:txBody>
      </p:sp>
      <p:sp>
        <p:nvSpPr>
          <p:cNvPr id="10" name="object 34">
            <a:extLst>
              <a:ext uri="{FF2B5EF4-FFF2-40B4-BE49-F238E27FC236}">
                <a16:creationId xmlns:a16="http://schemas.microsoft.com/office/drawing/2014/main" id="{68F521EA-F863-D932-DE3D-B0E1D5A51805}"/>
              </a:ext>
            </a:extLst>
          </p:cNvPr>
          <p:cNvSpPr txBox="1"/>
          <p:nvPr/>
        </p:nvSpPr>
        <p:spPr>
          <a:xfrm>
            <a:off x="10581672" y="3140723"/>
            <a:ext cx="831850" cy="330835"/>
          </a:xfrm>
          <a:prstGeom prst="rect">
            <a:avLst/>
          </a:prstGeom>
        </p:spPr>
        <p:txBody>
          <a:bodyPr vert="horz" wrap="square" lIns="0" tIns="12700" rIns="0" bIns="0" rtlCol="0">
            <a:spAutoFit/>
          </a:bodyPr>
          <a:lstStyle/>
          <a:p>
            <a:pPr marL="12700" marR="5080" algn="ctr">
              <a:lnSpc>
                <a:spcPct val="100000"/>
              </a:lnSpc>
              <a:spcBef>
                <a:spcPts val="100"/>
              </a:spcBef>
            </a:pPr>
            <a:r>
              <a:rPr sz="1000" b="1" spc="-10">
                <a:solidFill>
                  <a:srgbClr val="003D50"/>
                </a:solidFill>
                <a:latin typeface="Arial"/>
                <a:cs typeface="Arial"/>
              </a:rPr>
              <a:t>Multi-</a:t>
            </a:r>
            <a:r>
              <a:rPr sz="1000" b="1" spc="-20">
                <a:solidFill>
                  <a:srgbClr val="003D50"/>
                </a:solidFill>
                <a:latin typeface="Arial"/>
                <a:cs typeface="Arial"/>
              </a:rPr>
              <a:t>year </a:t>
            </a:r>
            <a:r>
              <a:rPr sz="1000" b="1">
                <a:solidFill>
                  <a:srgbClr val="003D50"/>
                </a:solidFill>
                <a:latin typeface="Arial"/>
                <a:cs typeface="Arial"/>
              </a:rPr>
              <a:t>Drill </a:t>
            </a:r>
            <a:r>
              <a:rPr sz="1000" b="1" spc="-10">
                <a:solidFill>
                  <a:srgbClr val="003D50"/>
                </a:solidFill>
                <a:latin typeface="Arial"/>
                <a:cs typeface="Arial"/>
              </a:rPr>
              <a:t>Program</a:t>
            </a:r>
            <a:endParaRPr sz="1000">
              <a:latin typeface="Arial"/>
              <a:cs typeface="Arial"/>
            </a:endParaRPr>
          </a:p>
        </p:txBody>
      </p:sp>
      <p:pic>
        <p:nvPicPr>
          <p:cNvPr id="11" name="object 40">
            <a:extLst>
              <a:ext uri="{FF2B5EF4-FFF2-40B4-BE49-F238E27FC236}">
                <a16:creationId xmlns:a16="http://schemas.microsoft.com/office/drawing/2014/main" id="{86FC68C6-669D-B7B7-DF01-44BE2F2845A1}"/>
              </a:ext>
            </a:extLst>
          </p:cNvPr>
          <p:cNvPicPr/>
          <p:nvPr/>
        </p:nvPicPr>
        <p:blipFill>
          <a:blip r:embed="rId6" cstate="screen">
            <a:extLst>
              <a:ext uri="{28A0092B-C50C-407E-A947-70E740481C1C}">
                <a14:useLocalDpi xmlns:a14="http://schemas.microsoft.com/office/drawing/2010/main"/>
              </a:ext>
            </a:extLst>
          </a:blip>
          <a:stretch>
            <a:fillRect/>
          </a:stretch>
        </p:blipFill>
        <p:spPr>
          <a:xfrm>
            <a:off x="9640683" y="2783599"/>
            <a:ext cx="279797" cy="212116"/>
          </a:xfrm>
          <a:prstGeom prst="rect">
            <a:avLst/>
          </a:prstGeom>
        </p:spPr>
      </p:pic>
      <p:pic>
        <p:nvPicPr>
          <p:cNvPr id="12" name="object 40">
            <a:extLst>
              <a:ext uri="{FF2B5EF4-FFF2-40B4-BE49-F238E27FC236}">
                <a16:creationId xmlns:a16="http://schemas.microsoft.com/office/drawing/2014/main" id="{95A435E7-98C8-51AB-B044-D6B1F0BE3E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10857699" y="2783599"/>
            <a:ext cx="279797" cy="212116"/>
          </a:xfrm>
          <a:prstGeom prst="rect">
            <a:avLst/>
          </a:prstGeom>
        </p:spPr>
      </p:pic>
      <p:sp>
        <p:nvSpPr>
          <p:cNvPr id="13" name="object 26">
            <a:extLst>
              <a:ext uri="{FF2B5EF4-FFF2-40B4-BE49-F238E27FC236}">
                <a16:creationId xmlns:a16="http://schemas.microsoft.com/office/drawing/2014/main" id="{ABA87D97-C987-9388-49EE-F07CA9F6B593}"/>
              </a:ext>
            </a:extLst>
          </p:cNvPr>
          <p:cNvSpPr txBox="1"/>
          <p:nvPr/>
        </p:nvSpPr>
        <p:spPr>
          <a:xfrm>
            <a:off x="8777343" y="1759361"/>
            <a:ext cx="3586650" cy="773545"/>
          </a:xfrm>
          <a:prstGeom prst="rect">
            <a:avLst/>
          </a:prstGeom>
        </p:spPr>
        <p:txBody>
          <a:bodyPr vert="horz" wrap="square" lIns="0" tIns="12065" rIns="0" bIns="0" rtlCol="0">
            <a:spAutoFit/>
          </a:bodyPr>
          <a:lstStyle/>
          <a:p>
            <a:pPr marL="12700" marR="5080" algn="ctr">
              <a:lnSpc>
                <a:spcPct val="109300"/>
              </a:lnSpc>
              <a:spcBef>
                <a:spcPts val="95"/>
              </a:spcBef>
            </a:pPr>
            <a:r>
              <a:rPr lang="en-US" sz="1500" b="1">
                <a:solidFill>
                  <a:srgbClr val="003D50"/>
                </a:solidFill>
                <a:latin typeface="Arial"/>
                <a:cs typeface="Arial"/>
              </a:rPr>
              <a:t>14km reserve defined </a:t>
            </a:r>
          </a:p>
          <a:p>
            <a:pPr marL="12700" marR="5080" algn="ctr">
              <a:lnSpc>
                <a:spcPct val="109300"/>
              </a:lnSpc>
              <a:spcBef>
                <a:spcPts val="95"/>
              </a:spcBef>
            </a:pPr>
            <a:r>
              <a:rPr lang="en-US" sz="1500" b="1">
                <a:solidFill>
                  <a:srgbClr val="003D50"/>
                </a:solidFill>
                <a:latin typeface="Arial"/>
                <a:cs typeface="Arial"/>
              </a:rPr>
              <a:t>system, average </a:t>
            </a:r>
          </a:p>
          <a:p>
            <a:pPr marL="12700" marR="5080" algn="ctr">
              <a:lnSpc>
                <a:spcPct val="109300"/>
              </a:lnSpc>
              <a:spcBef>
                <a:spcPts val="95"/>
              </a:spcBef>
            </a:pPr>
            <a:r>
              <a:rPr lang="en-US" sz="1500" b="1">
                <a:solidFill>
                  <a:srgbClr val="003D50"/>
                </a:solidFill>
                <a:latin typeface="Arial"/>
                <a:cs typeface="Arial"/>
              </a:rPr>
              <a:t>reserve depth of &lt;40m</a:t>
            </a:r>
            <a:endParaRPr lang="en-US" sz="1500">
              <a:latin typeface="Arial"/>
              <a:cs typeface="Arial"/>
            </a:endParaRPr>
          </a:p>
        </p:txBody>
      </p:sp>
      <p:sp>
        <p:nvSpPr>
          <p:cNvPr id="14" name="object 26">
            <a:extLst>
              <a:ext uri="{FF2B5EF4-FFF2-40B4-BE49-F238E27FC236}">
                <a16:creationId xmlns:a16="http://schemas.microsoft.com/office/drawing/2014/main" id="{A4401824-C54D-0A41-0A48-9405CEC74E90}"/>
              </a:ext>
            </a:extLst>
          </p:cNvPr>
          <p:cNvSpPr txBox="1"/>
          <p:nvPr/>
        </p:nvSpPr>
        <p:spPr>
          <a:xfrm>
            <a:off x="7894955" y="4049242"/>
            <a:ext cx="4388543" cy="244682"/>
          </a:xfrm>
          <a:prstGeom prst="rect">
            <a:avLst/>
          </a:prstGeom>
        </p:spPr>
        <p:txBody>
          <a:bodyPr vert="horz" wrap="square" lIns="0" tIns="12065" rIns="0" bIns="0" rtlCol="0">
            <a:spAutoFit/>
          </a:bodyPr>
          <a:lstStyle/>
          <a:p>
            <a:pPr marL="12700" marR="5080" algn="ctr">
              <a:lnSpc>
                <a:spcPct val="109300"/>
              </a:lnSpc>
              <a:spcBef>
                <a:spcPts val="95"/>
              </a:spcBef>
            </a:pPr>
            <a:r>
              <a:rPr lang="en-US" sz="1500" b="1">
                <a:solidFill>
                  <a:srgbClr val="003D50"/>
                </a:solidFill>
                <a:latin typeface="Arial"/>
                <a:cs typeface="Arial"/>
              </a:rPr>
              <a:t>5.0Moz global resource, targeting 7-10Moz</a:t>
            </a:r>
            <a:endParaRPr sz="1500">
              <a:latin typeface="Arial"/>
              <a:cs typeface="Arial"/>
            </a:endParaRPr>
          </a:p>
        </p:txBody>
      </p:sp>
      <p:sp>
        <p:nvSpPr>
          <p:cNvPr id="15" name="object 26">
            <a:extLst>
              <a:ext uri="{FF2B5EF4-FFF2-40B4-BE49-F238E27FC236}">
                <a16:creationId xmlns:a16="http://schemas.microsoft.com/office/drawing/2014/main" id="{1DA57CF3-520C-BA9F-CFD0-5112E0A4B623}"/>
              </a:ext>
            </a:extLst>
          </p:cNvPr>
          <p:cNvSpPr txBox="1"/>
          <p:nvPr/>
        </p:nvSpPr>
        <p:spPr>
          <a:xfrm>
            <a:off x="-226307" y="4049242"/>
            <a:ext cx="4176141" cy="244682"/>
          </a:xfrm>
          <a:prstGeom prst="rect">
            <a:avLst/>
          </a:prstGeom>
        </p:spPr>
        <p:txBody>
          <a:bodyPr vert="horz" wrap="square" lIns="0" tIns="12065" rIns="0" bIns="0" rtlCol="0">
            <a:spAutoFit/>
          </a:bodyPr>
          <a:lstStyle/>
          <a:p>
            <a:pPr marL="12700" marR="5080" algn="ctr">
              <a:lnSpc>
                <a:spcPct val="109300"/>
              </a:lnSpc>
              <a:spcBef>
                <a:spcPts val="95"/>
              </a:spcBef>
            </a:pPr>
            <a:r>
              <a:rPr lang="en-US" sz="1500" b="1">
                <a:solidFill>
                  <a:srgbClr val="003D50"/>
                </a:solidFill>
                <a:latin typeface="Arial"/>
                <a:cs typeface="Arial"/>
              </a:rPr>
              <a:t>Throughput optimized to 6.0Mtpa</a:t>
            </a:r>
            <a:endParaRPr sz="1500">
              <a:latin typeface="Arial"/>
              <a:cs typeface="Arial"/>
            </a:endParaRPr>
          </a:p>
        </p:txBody>
      </p:sp>
      <p:sp>
        <p:nvSpPr>
          <p:cNvPr id="17" name="object 26">
            <a:extLst>
              <a:ext uri="{FF2B5EF4-FFF2-40B4-BE49-F238E27FC236}">
                <a16:creationId xmlns:a16="http://schemas.microsoft.com/office/drawing/2014/main" id="{77065ED8-E492-2199-5A58-C08D209FAD85}"/>
              </a:ext>
            </a:extLst>
          </p:cNvPr>
          <p:cNvSpPr txBox="1"/>
          <p:nvPr/>
        </p:nvSpPr>
        <p:spPr>
          <a:xfrm>
            <a:off x="3317817" y="6499276"/>
            <a:ext cx="5556367" cy="244682"/>
          </a:xfrm>
          <a:prstGeom prst="rect">
            <a:avLst/>
          </a:prstGeom>
        </p:spPr>
        <p:txBody>
          <a:bodyPr vert="horz" wrap="square" lIns="0" tIns="12065" rIns="0" bIns="0" rtlCol="0">
            <a:spAutoFit/>
          </a:bodyPr>
          <a:lstStyle/>
          <a:p>
            <a:pPr marL="12700" marR="5080" algn="ctr">
              <a:lnSpc>
                <a:spcPct val="109300"/>
              </a:lnSpc>
              <a:spcBef>
                <a:spcPts val="95"/>
              </a:spcBef>
            </a:pPr>
            <a:r>
              <a:rPr lang="en-US" sz="1500" b="1">
                <a:solidFill>
                  <a:srgbClr val="003D50"/>
                </a:solidFill>
                <a:latin typeface="Arial"/>
                <a:cs typeface="Arial"/>
              </a:rPr>
              <a:t>Targeted Stage 2 completion Q4-2026: 220,000-250,000oz/yr</a:t>
            </a:r>
            <a:endParaRPr sz="1500">
              <a:latin typeface="Arial"/>
              <a:cs typeface="Arial"/>
            </a:endParaRPr>
          </a:p>
        </p:txBody>
      </p:sp>
    </p:spTree>
    <p:extLst>
      <p:ext uri="{BB962C8B-B14F-4D97-AF65-F5344CB8AC3E}">
        <p14:creationId xmlns:p14="http://schemas.microsoft.com/office/powerpoint/2010/main" val="36935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BB36-B545-A0E9-BEAC-85099AF2B781}"/>
            </a:ext>
          </a:extLst>
        </p:cNvPr>
        <p:cNvGrpSpPr/>
        <p:nvPr/>
      </p:nvGrpSpPr>
      <p:grpSpPr>
        <a:xfrm>
          <a:off x="0" y="0"/>
          <a:ext cx="0" cy="0"/>
          <a:chOff x="0" y="0"/>
          <a:chExt cx="0" cy="0"/>
        </a:xfrm>
      </p:grpSpPr>
      <p:sp>
        <p:nvSpPr>
          <p:cNvPr id="30" name="Rounded Rectangle 29">
            <a:extLst>
              <a:ext uri="{FF2B5EF4-FFF2-40B4-BE49-F238E27FC236}">
                <a16:creationId xmlns:a16="http://schemas.microsoft.com/office/drawing/2014/main" id="{5E534254-AE3C-CB66-8661-C5B4C793BEFC}"/>
              </a:ext>
            </a:extLst>
          </p:cNvPr>
          <p:cNvSpPr>
            <a:spLocks noGrp="1" noRot="1" noMove="1" noResize="1" noEditPoints="1" noAdjustHandles="1" noChangeArrowheads="1" noChangeShapeType="1"/>
          </p:cNvSpPr>
          <p:nvPr/>
        </p:nvSpPr>
        <p:spPr>
          <a:xfrm>
            <a:off x="6312246" y="1418335"/>
            <a:ext cx="5520267" cy="4993802"/>
          </a:xfrm>
          <a:prstGeom prst="roundRect">
            <a:avLst>
              <a:gd name="adj" fmla="val 3337"/>
            </a:avLst>
          </a:prstGeom>
          <a:solidFill>
            <a:srgbClr val="E6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1" name="Freeform 30">
            <a:extLst>
              <a:ext uri="{FF2B5EF4-FFF2-40B4-BE49-F238E27FC236}">
                <a16:creationId xmlns:a16="http://schemas.microsoft.com/office/drawing/2014/main" id="{98942C73-0A92-CF76-CFB3-374269488046}"/>
              </a:ext>
            </a:extLst>
          </p:cNvPr>
          <p:cNvSpPr>
            <a:spLocks noGrp="1" noRot="1" noMove="1" noResize="1" noEditPoints="1" noAdjustHandles="1" noChangeArrowheads="1" noChangeShapeType="1"/>
          </p:cNvSpPr>
          <p:nvPr/>
        </p:nvSpPr>
        <p:spPr>
          <a:xfrm>
            <a:off x="6343482" y="6329907"/>
            <a:ext cx="5457793" cy="87080"/>
          </a:xfrm>
          <a:custGeom>
            <a:avLst/>
            <a:gdLst>
              <a:gd name="connsiteX0" fmla="*/ 0 w 5457793"/>
              <a:gd name="connsiteY0" fmla="*/ 0 h 87080"/>
              <a:gd name="connsiteX1" fmla="*/ 5457793 w 5457793"/>
              <a:gd name="connsiteY1" fmla="*/ 0 h 87080"/>
              <a:gd name="connsiteX2" fmla="*/ 5435305 w 5457793"/>
              <a:gd name="connsiteY2" fmla="*/ 33355 h 87080"/>
              <a:gd name="connsiteX3" fmla="*/ 5305601 w 5457793"/>
              <a:gd name="connsiteY3" fmla="*/ 87080 h 87080"/>
              <a:gd name="connsiteX4" fmla="*/ 152192 w 5457793"/>
              <a:gd name="connsiteY4" fmla="*/ 87080 h 87080"/>
              <a:gd name="connsiteX5" fmla="*/ 22488 w 5457793"/>
              <a:gd name="connsiteY5" fmla="*/ 33355 h 87080"/>
              <a:gd name="connsiteX6" fmla="*/ 0 w 5457793"/>
              <a:gd name="connsiteY6" fmla="*/ 0 h 8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793" h="87080">
                <a:moveTo>
                  <a:pt x="0" y="0"/>
                </a:moveTo>
                <a:lnTo>
                  <a:pt x="5457793" y="0"/>
                </a:lnTo>
                <a:lnTo>
                  <a:pt x="5435305" y="33355"/>
                </a:lnTo>
                <a:cubicBezTo>
                  <a:pt x="5402111" y="66549"/>
                  <a:pt x="5356254" y="87080"/>
                  <a:pt x="5305601" y="87080"/>
                </a:cubicBezTo>
                <a:lnTo>
                  <a:pt x="152192" y="87080"/>
                </a:lnTo>
                <a:cubicBezTo>
                  <a:pt x="101540" y="87080"/>
                  <a:pt x="55682" y="66549"/>
                  <a:pt x="22488" y="33355"/>
                </a:cubicBezTo>
                <a:lnTo>
                  <a:pt x="0" y="0"/>
                </a:lnTo>
                <a:close/>
              </a:path>
            </a:pathLst>
          </a:custGeom>
          <a:solidFill>
            <a:srgbClr val="AB4E22"/>
          </a:solidFill>
          <a:ln>
            <a:solidFill>
              <a:srgbClr val="AB4E2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ES">
              <a:solidFill>
                <a:srgbClr val="BC5728"/>
              </a:solidFill>
            </a:endParaRPr>
          </a:p>
        </p:txBody>
      </p:sp>
      <p:sp>
        <p:nvSpPr>
          <p:cNvPr id="2" name="Title 1">
            <a:extLst>
              <a:ext uri="{FF2B5EF4-FFF2-40B4-BE49-F238E27FC236}">
                <a16:creationId xmlns:a16="http://schemas.microsoft.com/office/drawing/2014/main" id="{AD0E0358-97CF-8CC9-1EF1-EABA4AD5FAC4}"/>
              </a:ext>
            </a:extLst>
          </p:cNvPr>
          <p:cNvSpPr>
            <a:spLocks noGrp="1"/>
          </p:cNvSpPr>
          <p:nvPr>
            <p:ph type="title"/>
          </p:nvPr>
        </p:nvSpPr>
        <p:spPr>
          <a:xfrm>
            <a:off x="351892" y="673200"/>
            <a:ext cx="11487150" cy="446276"/>
          </a:xfrm>
        </p:spPr>
        <p:txBody>
          <a:bodyPr/>
          <a:lstStyle/>
          <a:p>
            <a:r>
              <a:rPr lang="en-US"/>
              <a:t>2025 </a:t>
            </a:r>
            <a:r>
              <a:rPr lang="en-US" b="0">
                <a:solidFill>
                  <a:schemeClr val="accent2"/>
                </a:solidFill>
                <a:latin typeface="Arial" panose="020B0604020202020204" pitchFamily="34" charset="0"/>
                <a:cs typeface="Arial" panose="020B0604020202020204" pitchFamily="34" charset="0"/>
              </a:rPr>
              <a:t>A Significant Transition Year</a:t>
            </a:r>
            <a:endParaRPr lang="en-CA" b="0">
              <a:solidFill>
                <a:schemeClr val="accent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75B750-2094-3A77-FE78-3E5831663977}"/>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OPERATE</a:t>
            </a:r>
            <a:r>
              <a:rPr lang="en-CA" sz="1200">
                <a:solidFill>
                  <a:srgbClr val="003D50"/>
                </a:solidFill>
                <a:effectLst/>
                <a:latin typeface="Arial"/>
                <a:cs typeface="Arial"/>
              </a:rPr>
              <a:t>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graphicFrame>
        <p:nvGraphicFramePr>
          <p:cNvPr id="16" name="Chart 15">
            <a:extLst>
              <a:ext uri="{FF2B5EF4-FFF2-40B4-BE49-F238E27FC236}">
                <a16:creationId xmlns:a16="http://schemas.microsoft.com/office/drawing/2014/main" id="{E2A9602D-50F3-B694-1E58-C3E26F46D308}"/>
              </a:ext>
            </a:extLst>
          </p:cNvPr>
          <p:cNvGraphicFramePr/>
          <p:nvPr>
            <p:extLst>
              <p:ext uri="{D42A27DB-BD31-4B8C-83A1-F6EECF244321}">
                <p14:modId xmlns:p14="http://schemas.microsoft.com/office/powerpoint/2010/main" val="2773299184"/>
              </p:ext>
            </p:extLst>
          </p:nvPr>
        </p:nvGraphicFramePr>
        <p:xfrm>
          <a:off x="6417538" y="2170158"/>
          <a:ext cx="5309680" cy="377729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E16E801-BD03-EAE6-AADB-51025049EAEB}"/>
              </a:ext>
            </a:extLst>
          </p:cNvPr>
          <p:cNvSpPr txBox="1"/>
          <p:nvPr/>
        </p:nvSpPr>
        <p:spPr>
          <a:xfrm>
            <a:off x="6512963" y="1554603"/>
            <a:ext cx="5082835" cy="584775"/>
          </a:xfrm>
          <a:prstGeom prst="rect">
            <a:avLst/>
          </a:prstGeom>
          <a:noFill/>
        </p:spPr>
        <p:txBody>
          <a:bodyPr wrap="square">
            <a:spAutoFit/>
          </a:bodyPr>
          <a:lstStyle/>
          <a:p>
            <a:r>
              <a:rPr lang="en-CA" sz="1600" b="1">
                <a:solidFill>
                  <a:srgbClr val="003D50"/>
                </a:solidFill>
                <a:latin typeface="Arial Black" panose="020B0604020202020204" pitchFamily="34" charset="0"/>
                <a:cs typeface="Arial Black" panose="020B0604020202020204" pitchFamily="34" charset="0"/>
              </a:rPr>
              <a:t>Bomboré Three-Year Production </a:t>
            </a:r>
            <a:br>
              <a:rPr lang="en-CA" sz="1600" b="1">
                <a:solidFill>
                  <a:srgbClr val="003D50"/>
                </a:solidFill>
                <a:latin typeface="Arial Black" panose="020B0604020202020204" pitchFamily="34" charset="0"/>
                <a:cs typeface="Arial Black" panose="020B0604020202020204" pitchFamily="34" charset="0"/>
              </a:rPr>
            </a:br>
            <a:r>
              <a:rPr lang="en-CA" sz="1600" b="1">
                <a:solidFill>
                  <a:srgbClr val="003D50"/>
                </a:solidFill>
                <a:latin typeface="Arial Black" panose="020B0604020202020204" pitchFamily="34" charset="0"/>
                <a:cs typeface="Arial Black" panose="020B0604020202020204" pitchFamily="34" charset="0"/>
              </a:rPr>
              <a:t>(100% Basis)</a:t>
            </a:r>
          </a:p>
        </p:txBody>
      </p:sp>
      <p:cxnSp>
        <p:nvCxnSpPr>
          <p:cNvPr id="4" name="Straight Connector 3">
            <a:extLst>
              <a:ext uri="{FF2B5EF4-FFF2-40B4-BE49-F238E27FC236}">
                <a16:creationId xmlns:a16="http://schemas.microsoft.com/office/drawing/2014/main" id="{AA3CF62F-5261-C12A-CDA2-B5B2436D3CD7}"/>
              </a:ext>
            </a:extLst>
          </p:cNvPr>
          <p:cNvCxnSpPr>
            <a:cxnSpLocks noGrp="1" noRot="1" noMove="1" noResize="1" noEditPoints="1" noAdjustHandles="1" noChangeArrowheads="1" noChangeShapeType="1"/>
          </p:cNvCxnSpPr>
          <p:nvPr/>
        </p:nvCxnSpPr>
        <p:spPr>
          <a:xfrm>
            <a:off x="6594321" y="2170158"/>
            <a:ext cx="1299447"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C0AC14E1-C493-3A57-6E84-A6877EE254E0}"/>
              </a:ext>
            </a:extLst>
          </p:cNvPr>
          <p:cNvSpPr>
            <a:spLocks noGrp="1"/>
          </p:cNvSpPr>
          <p:nvPr>
            <p:ph sz="quarter" idx="10"/>
          </p:nvPr>
        </p:nvSpPr>
        <p:spPr>
          <a:xfrm>
            <a:off x="407670" y="1438183"/>
            <a:ext cx="5750185" cy="5044394"/>
          </a:xfrm>
        </p:spPr>
        <p:txBody>
          <a:bodyPr vert="horz" lIns="91440" tIns="45720" rIns="91440" bIns="45720" rtlCol="0" anchor="t">
            <a:noAutofit/>
          </a:bodyPr>
          <a:lstStyle/>
          <a:p>
            <a:pPr>
              <a:lnSpc>
                <a:spcPct val="100000"/>
              </a:lnSpc>
              <a:spcBef>
                <a:spcPts val="600"/>
              </a:spcBef>
              <a:spcAft>
                <a:spcPts val="600"/>
              </a:spcAft>
            </a:pPr>
            <a:r>
              <a:rPr lang="en-GB" sz="1800" b="1">
                <a:cs typeface="Arial"/>
              </a:rPr>
              <a:t>Stage 1 Hard Rock – 2.5Mtpa</a:t>
            </a:r>
          </a:p>
          <a:p>
            <a:pPr lvl="1">
              <a:lnSpc>
                <a:spcPct val="100000"/>
              </a:lnSpc>
              <a:spcBef>
                <a:spcPts val="600"/>
              </a:spcBef>
              <a:spcAft>
                <a:spcPts val="600"/>
              </a:spcAft>
            </a:pPr>
            <a:r>
              <a:rPr lang="en-GB" sz="1600">
                <a:cs typeface="Arial"/>
              </a:rPr>
              <a:t>Construction nearing completion </a:t>
            </a:r>
          </a:p>
          <a:p>
            <a:pPr lvl="1">
              <a:lnSpc>
                <a:spcPct val="100000"/>
              </a:lnSpc>
              <a:spcBef>
                <a:spcPts val="600"/>
              </a:spcBef>
              <a:spcAft>
                <a:spcPts val="600"/>
              </a:spcAft>
            </a:pPr>
            <a:r>
              <a:rPr lang="en-GB" sz="1600">
                <a:cs typeface="Arial"/>
              </a:rPr>
              <a:t>Commissioning Q4-2025</a:t>
            </a:r>
            <a:endParaRPr lang="en-GB" sz="1400">
              <a:cs typeface="Arial"/>
            </a:endParaRPr>
          </a:p>
          <a:p>
            <a:pPr lvl="1">
              <a:lnSpc>
                <a:spcPct val="100000"/>
              </a:lnSpc>
              <a:spcBef>
                <a:spcPts val="600"/>
              </a:spcBef>
              <a:spcAft>
                <a:spcPts val="1800"/>
              </a:spcAft>
            </a:pPr>
            <a:r>
              <a:rPr lang="en-GB" sz="1600">
                <a:cs typeface="Arial"/>
              </a:rPr>
              <a:t>Production: &gt;170,000oz/yr</a:t>
            </a:r>
          </a:p>
          <a:p>
            <a:pPr>
              <a:lnSpc>
                <a:spcPct val="100000"/>
              </a:lnSpc>
              <a:spcBef>
                <a:spcPts val="600"/>
              </a:spcBef>
              <a:spcAft>
                <a:spcPts val="600"/>
              </a:spcAft>
            </a:pPr>
            <a:r>
              <a:rPr lang="en-US" sz="1800" b="1">
                <a:cs typeface="Arial"/>
              </a:rPr>
              <a:t>Stage 2 Hard Rock – 5.5Mtpa</a:t>
            </a:r>
            <a:endParaRPr lang="en-US" sz="1800" baseline="55000"/>
          </a:p>
          <a:p>
            <a:pPr lvl="1">
              <a:lnSpc>
                <a:spcPct val="100000"/>
              </a:lnSpc>
              <a:spcBef>
                <a:spcPts val="600"/>
              </a:spcBef>
              <a:spcAft>
                <a:spcPts val="600"/>
              </a:spcAft>
            </a:pPr>
            <a:r>
              <a:rPr lang="en-GB" sz="1600">
                <a:cs typeface="Arial"/>
              </a:rPr>
              <a:t>Detailed engineering commenced </a:t>
            </a:r>
          </a:p>
          <a:p>
            <a:pPr lvl="1">
              <a:lnSpc>
                <a:spcPct val="100000"/>
              </a:lnSpc>
              <a:spcBef>
                <a:spcPts val="600"/>
              </a:spcBef>
              <a:spcAft>
                <a:spcPts val="600"/>
              </a:spcAft>
            </a:pPr>
            <a:r>
              <a:rPr lang="en-GB" sz="1600">
                <a:cs typeface="Arial"/>
              </a:rPr>
              <a:t>Long-lead items ordered</a:t>
            </a:r>
          </a:p>
          <a:p>
            <a:pPr lvl="1">
              <a:lnSpc>
                <a:spcPct val="100000"/>
              </a:lnSpc>
              <a:spcBef>
                <a:spcPts val="600"/>
              </a:spcBef>
              <a:spcAft>
                <a:spcPts val="600"/>
              </a:spcAft>
            </a:pPr>
            <a:r>
              <a:rPr lang="en-GB" sz="1600">
                <a:cs typeface="Arial"/>
              </a:rPr>
              <a:t>Targeted completion Q4-2026</a:t>
            </a:r>
            <a:endParaRPr lang="en-GB" sz="1400">
              <a:cs typeface="Arial"/>
            </a:endParaRPr>
          </a:p>
          <a:p>
            <a:pPr lvl="1">
              <a:lnSpc>
                <a:spcPct val="100000"/>
              </a:lnSpc>
              <a:spcBef>
                <a:spcPts val="600"/>
              </a:spcBef>
              <a:spcAft>
                <a:spcPts val="1800"/>
              </a:spcAft>
            </a:pPr>
            <a:r>
              <a:rPr lang="en-GB" sz="1600">
                <a:cs typeface="Arial"/>
              </a:rPr>
              <a:t>Production: 220,000 - 250,000oz/yr</a:t>
            </a:r>
          </a:p>
          <a:p>
            <a:pPr>
              <a:lnSpc>
                <a:spcPct val="100000"/>
              </a:lnSpc>
              <a:spcBef>
                <a:spcPts val="600"/>
              </a:spcBef>
              <a:spcAft>
                <a:spcPts val="1800"/>
              </a:spcAft>
            </a:pPr>
            <a:r>
              <a:rPr lang="en-GB" sz="1600" b="1">
                <a:cs typeface="Arial"/>
              </a:rPr>
              <a:t>Bomboré will be one of the largest mines in </a:t>
            </a:r>
            <a:br>
              <a:rPr lang="en-GB" sz="1600" b="1">
                <a:cs typeface="Arial"/>
              </a:rPr>
            </a:br>
            <a:r>
              <a:rPr lang="en-GB" sz="1600" b="1">
                <a:cs typeface="Arial"/>
              </a:rPr>
              <a:t>West Africa following Stage 2 completion</a:t>
            </a:r>
          </a:p>
        </p:txBody>
      </p:sp>
      <p:sp>
        <p:nvSpPr>
          <p:cNvPr id="11" name="TextBox 10">
            <a:extLst>
              <a:ext uri="{FF2B5EF4-FFF2-40B4-BE49-F238E27FC236}">
                <a16:creationId xmlns:a16="http://schemas.microsoft.com/office/drawing/2014/main" id="{89E2BD3A-4631-CDFE-918A-2D4F3670ADD8}"/>
              </a:ext>
            </a:extLst>
          </p:cNvPr>
          <p:cNvSpPr txBox="1"/>
          <p:nvPr/>
        </p:nvSpPr>
        <p:spPr>
          <a:xfrm>
            <a:off x="5843588" y="328613"/>
            <a:ext cx="0" cy="0"/>
          </a:xfrm>
          <a:prstGeom prst="rect">
            <a:avLst/>
          </a:prstGeom>
          <a:noFill/>
        </p:spPr>
        <p:txBody>
          <a:bodyPr wrap="none" rtlCol="0" anchor="t">
            <a:noAutofit/>
          </a:bodyPr>
          <a:lstStyle/>
          <a:p>
            <a:pPr marL="285750" indent="-285750" algn="l">
              <a:spcBef>
                <a:spcPts val="300"/>
              </a:spcBef>
              <a:buSzPct val="100000"/>
              <a:buBlip>
                <a:blip r:embed="rId5"/>
              </a:buBlip>
            </a:pPr>
            <a:endParaRPr lang="en-CA" sz="1600">
              <a:solidFill>
                <a:schemeClr val="accent1"/>
              </a:solidFill>
              <a:latin typeface="+mj-lt"/>
            </a:endParaRPr>
          </a:p>
        </p:txBody>
      </p:sp>
      <p:sp>
        <p:nvSpPr>
          <p:cNvPr id="13" name="TextBox 12">
            <a:extLst>
              <a:ext uri="{FF2B5EF4-FFF2-40B4-BE49-F238E27FC236}">
                <a16:creationId xmlns:a16="http://schemas.microsoft.com/office/drawing/2014/main" id="{ACAF9ADF-6ED1-3AEC-A9BD-61D3D2C54942}"/>
              </a:ext>
            </a:extLst>
          </p:cNvPr>
          <p:cNvSpPr txBox="1"/>
          <p:nvPr/>
        </p:nvSpPr>
        <p:spPr>
          <a:xfrm>
            <a:off x="9007342" y="2912999"/>
            <a:ext cx="998101" cy="230384"/>
          </a:xfrm>
          <a:prstGeom prst="rect">
            <a:avLst/>
          </a:prstGeom>
          <a:noFill/>
        </p:spPr>
        <p:txBody>
          <a:bodyPr wrap="square" bIns="0">
            <a:spAutoFit/>
          </a:bodyPr>
          <a:lstStyle/>
          <a:p>
            <a:pPr algn="ctr" rtl="0">
              <a:defRPr sz="1197" b="1" i="0" u="none" strike="noStrike" kern="1200" baseline="0">
                <a:solidFill>
                  <a:srgbClr val="003E52"/>
                </a:solidFill>
                <a:latin typeface="+mn-lt"/>
                <a:ea typeface="+mn-ea"/>
                <a:cs typeface="+mn-cs"/>
              </a:defRPr>
            </a:pPr>
            <a:r>
              <a:rPr lang="en-US" b="1"/>
              <a:t>170-185koz</a:t>
            </a:r>
          </a:p>
        </p:txBody>
      </p:sp>
      <p:sp>
        <p:nvSpPr>
          <p:cNvPr id="14" name="TextBox 13">
            <a:extLst>
              <a:ext uri="{FF2B5EF4-FFF2-40B4-BE49-F238E27FC236}">
                <a16:creationId xmlns:a16="http://schemas.microsoft.com/office/drawing/2014/main" id="{9E8C1B25-D540-2351-B18C-BA125A73E052}"/>
              </a:ext>
            </a:extLst>
          </p:cNvPr>
          <p:cNvSpPr txBox="1"/>
          <p:nvPr/>
        </p:nvSpPr>
        <p:spPr>
          <a:xfrm>
            <a:off x="10594322" y="2265147"/>
            <a:ext cx="1180923" cy="248560"/>
          </a:xfrm>
          <a:prstGeom prst="rect">
            <a:avLst/>
          </a:prstGeom>
          <a:noFill/>
        </p:spPr>
        <p:txBody>
          <a:bodyPr wrap="square" bIns="18000">
            <a:spAutoFit/>
          </a:bodyPr>
          <a:lstStyle/>
          <a:p>
            <a:pPr algn="ctr" rtl="0">
              <a:defRPr sz="1197" b="1" i="0" u="none" strike="noStrike" kern="1200" baseline="0">
                <a:solidFill>
                  <a:srgbClr val="003E52"/>
                </a:solidFill>
                <a:latin typeface="+mn-lt"/>
                <a:ea typeface="+mn-ea"/>
                <a:cs typeface="+mn-cs"/>
              </a:defRPr>
            </a:pPr>
            <a:r>
              <a:rPr lang="en-US"/>
              <a:t>220-250koz</a:t>
            </a:r>
          </a:p>
        </p:txBody>
      </p:sp>
      <p:graphicFrame>
        <p:nvGraphicFramePr>
          <p:cNvPr id="6" name="Table 5">
            <a:extLst>
              <a:ext uri="{FF2B5EF4-FFF2-40B4-BE49-F238E27FC236}">
                <a16:creationId xmlns:a16="http://schemas.microsoft.com/office/drawing/2014/main" id="{3226A720-AAE4-9AF6-ED32-A8C0EDF86636}"/>
              </a:ext>
            </a:extLst>
          </p:cNvPr>
          <p:cNvGraphicFramePr>
            <a:graphicFrameLocks noGrp="1"/>
          </p:cNvGraphicFramePr>
          <p:nvPr>
            <p:custDataLst>
              <p:tags r:id="rId1"/>
            </p:custDataLst>
            <p:extLst>
              <p:ext uri="{D42A27DB-BD31-4B8C-83A1-F6EECF244321}">
                <p14:modId xmlns:p14="http://schemas.microsoft.com/office/powerpoint/2010/main" val="1146402751"/>
              </p:ext>
            </p:extLst>
          </p:nvPr>
        </p:nvGraphicFramePr>
        <p:xfrm>
          <a:off x="6661850" y="5964478"/>
          <a:ext cx="2257250" cy="216000"/>
        </p:xfrm>
        <a:graphic>
          <a:graphicData uri="http://schemas.openxmlformats.org/drawingml/2006/table">
            <a:tbl>
              <a:tblPr>
                <a:tableStyleId>{5C22544A-7EE6-4342-B048-85BDC9FD1C3A}</a:tableStyleId>
              </a:tblPr>
              <a:tblGrid>
                <a:gridCol w="216000">
                  <a:extLst>
                    <a:ext uri="{9D8B030D-6E8A-4147-A177-3AD203B41FA5}">
                      <a16:colId xmlns:a16="http://schemas.microsoft.com/office/drawing/2014/main" val="2588313335"/>
                    </a:ext>
                  </a:extLst>
                </a:gridCol>
                <a:gridCol w="638500">
                  <a:extLst>
                    <a:ext uri="{9D8B030D-6E8A-4147-A177-3AD203B41FA5}">
                      <a16:colId xmlns:a16="http://schemas.microsoft.com/office/drawing/2014/main" val="2889432253"/>
                    </a:ext>
                  </a:extLst>
                </a:gridCol>
                <a:gridCol w="216000">
                  <a:extLst>
                    <a:ext uri="{9D8B030D-6E8A-4147-A177-3AD203B41FA5}">
                      <a16:colId xmlns:a16="http://schemas.microsoft.com/office/drawing/2014/main" val="3419583911"/>
                    </a:ext>
                  </a:extLst>
                </a:gridCol>
                <a:gridCol w="1186750">
                  <a:extLst>
                    <a:ext uri="{9D8B030D-6E8A-4147-A177-3AD203B41FA5}">
                      <a16:colId xmlns:a16="http://schemas.microsoft.com/office/drawing/2014/main" val="870172928"/>
                    </a:ext>
                  </a:extLst>
                </a:gridCol>
              </a:tblGrid>
              <a:tr h="216000">
                <a:tc>
                  <a:txBody>
                    <a:bodyPr/>
                    <a:lstStyle/>
                    <a:p>
                      <a:endParaRPr lang="en-CA" sz="100" b="0">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6C1CD"/>
                    </a:solidFill>
                  </a:tcPr>
                </a:tc>
                <a:tc>
                  <a:txBody>
                    <a:bodyPr/>
                    <a:lstStyle/>
                    <a:p>
                      <a:r>
                        <a:rPr lang="en-US" sz="1000" b="0">
                          <a:solidFill>
                            <a:srgbClr val="003E52"/>
                          </a:solidFill>
                          <a:latin typeface="+mj-lt"/>
                        </a:rPr>
                        <a:t>Oxide</a:t>
                      </a:r>
                      <a:endParaRPr lang="en-CA" sz="1000" b="0">
                        <a:solidFill>
                          <a:srgbClr val="003E52"/>
                        </a:solidFill>
                        <a:latin typeface="+mj-lt"/>
                      </a:endParaRPr>
                    </a:p>
                  </a:txBody>
                  <a:tcPr marL="5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CA" sz="1000" b="0">
                        <a:solidFill>
                          <a:srgbClr val="003E52"/>
                        </a:solidFill>
                        <a:latin typeface="+mj-lt"/>
                      </a:endParaRPr>
                    </a:p>
                  </a:txBody>
                  <a:tcPr marL="5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3E52"/>
                    </a:solidFill>
                  </a:tcPr>
                </a:tc>
                <a:tc>
                  <a:txBody>
                    <a:bodyPr/>
                    <a:lstStyle/>
                    <a:p>
                      <a:r>
                        <a:rPr lang="en-US" sz="1000" b="0" kern="1200">
                          <a:solidFill>
                            <a:srgbClr val="003E52"/>
                          </a:solidFill>
                          <a:latin typeface="+mn-lt"/>
                          <a:ea typeface="+mn-ea"/>
                          <a:cs typeface="+mn-cs"/>
                        </a:rPr>
                        <a:t>Oxide &amp; Hard Rock</a:t>
                      </a:r>
                      <a:endParaRPr lang="en-CA" sz="1000" b="0">
                        <a:solidFill>
                          <a:srgbClr val="003E52"/>
                        </a:solidFill>
                        <a:latin typeface="+mj-lt"/>
                      </a:endParaRPr>
                    </a:p>
                  </a:txBody>
                  <a:tcPr marL="5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4480436"/>
                  </a:ext>
                </a:extLst>
              </a:tr>
            </a:tbl>
          </a:graphicData>
        </a:graphic>
      </p:graphicFrame>
      <p:pic>
        <p:nvPicPr>
          <p:cNvPr id="23" name="Graphic 22">
            <a:extLst>
              <a:ext uri="{FF2B5EF4-FFF2-40B4-BE49-F238E27FC236}">
                <a16:creationId xmlns:a16="http://schemas.microsoft.com/office/drawing/2014/main" id="{70729B86-9A99-7746-EFA1-6BEE6F00B71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993063">
            <a:off x="9638607" y="1996157"/>
            <a:ext cx="1042453" cy="1140316"/>
          </a:xfrm>
          <a:prstGeom prst="rect">
            <a:avLst/>
          </a:prstGeom>
        </p:spPr>
      </p:pic>
    </p:spTree>
    <p:extLst>
      <p:ext uri="{BB962C8B-B14F-4D97-AF65-F5344CB8AC3E}">
        <p14:creationId xmlns:p14="http://schemas.microsoft.com/office/powerpoint/2010/main" val="8699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AF3871-4021-2714-0F90-51B4FE2F74D9}"/>
              </a:ext>
            </a:extLst>
          </p:cNvPr>
          <p:cNvSpPr/>
          <p:nvPr/>
        </p:nvSpPr>
        <p:spPr>
          <a:xfrm>
            <a:off x="995" y="1187223"/>
            <a:ext cx="12182708" cy="5184340"/>
          </a:xfrm>
          <a:prstGeom prst="rect">
            <a:avLst/>
          </a:prstGeom>
          <a:solidFill>
            <a:srgbClr val="E5EBED"/>
          </a:solidFill>
        </p:spPr>
        <p:txBody>
          <a:bodyPr wrap="square" lIns="0" tIns="0" rIns="0" bIns="0" rtlCol="0"/>
          <a:lstStyle/>
          <a:p>
            <a:endParaRPr lang="en-RO">
              <a:solidFill>
                <a:schemeClr val="tx1"/>
              </a:solidFill>
            </a:endParaRPr>
          </a:p>
        </p:txBody>
      </p:sp>
      <p:sp>
        <p:nvSpPr>
          <p:cNvPr id="9" name="Round Same Side Corner Rectangle 8">
            <a:extLst>
              <a:ext uri="{FF2B5EF4-FFF2-40B4-BE49-F238E27FC236}">
                <a16:creationId xmlns:a16="http://schemas.microsoft.com/office/drawing/2014/main" id="{03CE216B-2333-021E-978F-B47B534A51E6}"/>
              </a:ext>
            </a:extLst>
          </p:cNvPr>
          <p:cNvSpPr/>
          <p:nvPr/>
        </p:nvSpPr>
        <p:spPr>
          <a:xfrm rot="16200000">
            <a:off x="6170894" y="106914"/>
            <a:ext cx="4623743" cy="7427761"/>
          </a:xfrm>
          <a:prstGeom prst="round2SameRect">
            <a:avLst>
              <a:gd name="adj1" fmla="val 2733"/>
              <a:gd name="adj2" fmla="val 0"/>
            </a:avLst>
          </a:prstGeom>
          <a:blipFill dpi="0" rotWithShape="0">
            <a:blip r:embed="rId3" cstate="screen">
              <a:alphaModFix/>
              <a:extLst>
                <a:ext uri="{28A0092B-C50C-407E-A947-70E740481C1C}">
                  <a14:useLocalDpi xmlns:a14="http://schemas.microsoft.com/office/drawing/2010/main"/>
                </a:ext>
              </a:extLst>
            </a:blip>
            <a:srcRect/>
            <a:stretch>
              <a:fillRect/>
            </a:stretch>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2FA49-9AD4-0455-0A43-1E38BBD28861}"/>
              </a:ext>
            </a:extLst>
          </p:cNvPr>
          <p:cNvSpPr>
            <a:spLocks noGrp="1"/>
          </p:cNvSpPr>
          <p:nvPr>
            <p:ph type="title"/>
          </p:nvPr>
        </p:nvSpPr>
        <p:spPr/>
        <p:txBody>
          <a:bodyPr/>
          <a:lstStyle/>
          <a:p>
            <a:r>
              <a:rPr lang="en-GB">
                <a:solidFill>
                  <a:srgbClr val="003D50"/>
                </a:solidFill>
              </a:rPr>
              <a:t>STAGE 1 </a:t>
            </a:r>
            <a:r>
              <a:rPr lang="en-GB" b="0">
                <a:solidFill>
                  <a:srgbClr val="BB5628"/>
                </a:solidFill>
                <a:latin typeface="Arial" panose="020B0604020202020204" pitchFamily="34" charset="0"/>
              </a:rPr>
              <a:t>Hard Rock Expansion – 2.5Mtpa</a:t>
            </a:r>
            <a:endParaRPr lang="en-CA"/>
          </a:p>
        </p:txBody>
      </p:sp>
      <p:sp>
        <p:nvSpPr>
          <p:cNvPr id="5" name="Content Placeholder 3">
            <a:extLst>
              <a:ext uri="{FF2B5EF4-FFF2-40B4-BE49-F238E27FC236}">
                <a16:creationId xmlns:a16="http://schemas.microsoft.com/office/drawing/2014/main" id="{645E99A2-6B3D-8C0C-A5AE-09D5768B8B25}"/>
              </a:ext>
            </a:extLst>
          </p:cNvPr>
          <p:cNvSpPr txBox="1">
            <a:spLocks/>
          </p:cNvSpPr>
          <p:nvPr/>
        </p:nvSpPr>
        <p:spPr>
          <a:xfrm>
            <a:off x="371241" y="1383863"/>
            <a:ext cx="4415073" cy="5361174"/>
          </a:xfrm>
          <a:prstGeom prst="rect">
            <a:avLst/>
          </a:prstGeom>
        </p:spPr>
        <p:txBody>
          <a:bodyPr vert="horz" lIns="91440" tIns="45720" rIns="91440" bIns="45720" rtlCol="0" anchor="t">
            <a:noAutofit/>
          </a:bodyPr>
          <a:lstStyle>
            <a:lvl1pPr marL="228600" indent="-228600" algn="l" defTabSz="914400" rtl="0" eaLnBrk="1" latinLnBrk="0" hangingPunct="1">
              <a:lnSpc>
                <a:spcPts val="2500"/>
              </a:lnSpc>
              <a:spcBef>
                <a:spcPts val="1000"/>
              </a:spcBef>
              <a:buSzPct val="110000"/>
              <a:buFontTx/>
              <a:buBlip>
                <a:blip r:embed="rId4">
                  <a:extLst>
                    <a:ext uri="{96DAC541-7B7A-43D3-8B79-37D633B846F1}">
                      <asvg:svgBlip xmlns:asvg="http://schemas.microsoft.com/office/drawing/2016/SVG/main" r:embed="rId5"/>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800" b="1">
                <a:latin typeface="Arial Black"/>
                <a:cs typeface="Arial Black" panose="020B0604020202020204" pitchFamily="34" charset="0"/>
              </a:rPr>
              <a:t>Budgeted CAPEX of $90-95M</a:t>
            </a:r>
          </a:p>
          <a:p>
            <a:pPr marL="228600" lvl="1">
              <a:lnSpc>
                <a:spcPct val="100000"/>
              </a:lnSpc>
              <a:spcBef>
                <a:spcPts val="600"/>
              </a:spcBef>
              <a:spcAft>
                <a:spcPts val="12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On Schedule and Budget</a:t>
            </a:r>
          </a:p>
          <a:p>
            <a:pPr marL="0" indent="0">
              <a:lnSpc>
                <a:spcPct val="100000"/>
              </a:lnSpc>
              <a:spcBef>
                <a:spcPts val="600"/>
              </a:spcBef>
              <a:spcAft>
                <a:spcPts val="600"/>
              </a:spcAft>
              <a:buNone/>
            </a:pPr>
            <a:r>
              <a:rPr lang="en-GB" sz="1800" b="1">
                <a:latin typeface="Arial Black"/>
                <a:cs typeface="Arial Black" panose="020B0604020202020204" pitchFamily="34" charset="0"/>
              </a:rPr>
              <a:t>Current Progress</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Engineering and procurement complete</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Jaw crusher installation advanced</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Ore bin structural steel advanced</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SAG mill installation nearing completion</a:t>
            </a:r>
            <a:endParaRPr lang="en-GB" sz="1600">
              <a:latin typeface="Arial" panose="020B0604020202020204" pitchFamily="34" charset="0"/>
              <a:cs typeface="Arial" panose="020B0604020202020204" pitchFamily="34" charset="0"/>
            </a:endParaRP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CIL tank &amp; structural steel installation complete.</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E&amp;I well advanced </a:t>
            </a:r>
          </a:p>
          <a:p>
            <a:pPr marL="228600" lvl="1">
              <a:lnSpc>
                <a:spcPct val="100000"/>
              </a:lnSpc>
              <a:spcBef>
                <a:spcPts val="600"/>
              </a:spcBef>
              <a:spcAft>
                <a:spcPts val="600"/>
              </a:spcAft>
              <a:buSzPct val="110000"/>
              <a:buBlip>
                <a:blip r:embed="rId4">
                  <a:extLst>
                    <a:ext uri="{96DAC541-7B7A-43D3-8B79-37D633B846F1}">
                      <asvg:svgBlip xmlns:asvg="http://schemas.microsoft.com/office/drawing/2016/SVG/main" r:embed="rId5"/>
                    </a:ext>
                  </a:extLst>
                </a:blip>
              </a:buBlip>
            </a:pPr>
            <a:r>
              <a:rPr lang="en-GB" sz="1600">
                <a:latin typeface="Arial"/>
                <a:cs typeface="Arial"/>
              </a:rPr>
              <a:t>TSF expansion in progress</a:t>
            </a:r>
          </a:p>
          <a:p>
            <a:pPr marL="0" lvl="1" indent="0">
              <a:lnSpc>
                <a:spcPct val="100000"/>
              </a:lnSpc>
              <a:spcBef>
                <a:spcPts val="600"/>
              </a:spcBef>
              <a:spcAft>
                <a:spcPts val="600"/>
              </a:spcAft>
              <a:buSzPct val="110000"/>
              <a:buNone/>
            </a:pPr>
            <a:r>
              <a:rPr lang="en-GB" b="1">
                <a:latin typeface="Arial Black"/>
                <a:cs typeface="Arial Black" panose="020B0604020202020204" pitchFamily="34" charset="0"/>
              </a:rPr>
              <a:t>Commissioning: Q4-2025</a:t>
            </a:r>
          </a:p>
        </p:txBody>
      </p:sp>
      <p:sp>
        <p:nvSpPr>
          <p:cNvPr id="3" name="TextBox 2">
            <a:extLst>
              <a:ext uri="{FF2B5EF4-FFF2-40B4-BE49-F238E27FC236}">
                <a16:creationId xmlns:a16="http://schemas.microsoft.com/office/drawing/2014/main" id="{23C0922B-106D-4D30-1E06-5B747BB58BF9}"/>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 </a:t>
            </a:r>
            <a:r>
              <a:rPr lang="en-CA" sz="1200">
                <a:solidFill>
                  <a:srgbClr val="BB5628"/>
                </a:solidFill>
                <a:effectLst/>
                <a:latin typeface="Arial"/>
                <a:cs typeface="Arial"/>
              </a:rPr>
              <a:t>|</a:t>
            </a:r>
            <a:r>
              <a:rPr lang="en-CA" sz="1200">
                <a:solidFill>
                  <a:srgbClr val="003D50"/>
                </a:solidFill>
                <a:effectLst/>
                <a:latin typeface="Arial"/>
                <a:cs typeface="Arial"/>
              </a:rPr>
              <a:t> OPERATE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cxnSp>
        <p:nvCxnSpPr>
          <p:cNvPr id="21" name="Straight Connector 20">
            <a:extLst>
              <a:ext uri="{FF2B5EF4-FFF2-40B4-BE49-F238E27FC236}">
                <a16:creationId xmlns:a16="http://schemas.microsoft.com/office/drawing/2014/main" id="{46FCC5BB-26B3-052D-656F-6AE2BDBD3874}"/>
              </a:ext>
            </a:extLst>
          </p:cNvPr>
          <p:cNvCxnSpPr>
            <a:cxnSpLocks/>
          </p:cNvCxnSpPr>
          <p:nvPr/>
        </p:nvCxnSpPr>
        <p:spPr>
          <a:xfrm>
            <a:off x="476183" y="1766243"/>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AA7CAF-711B-F17D-61B3-B8524ACC9544}"/>
              </a:ext>
            </a:extLst>
          </p:cNvPr>
          <p:cNvCxnSpPr>
            <a:cxnSpLocks/>
          </p:cNvCxnSpPr>
          <p:nvPr/>
        </p:nvCxnSpPr>
        <p:spPr>
          <a:xfrm>
            <a:off x="476183" y="2669291"/>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F9AB74-AEEC-2322-D133-160D06CC97DD}"/>
              </a:ext>
            </a:extLst>
          </p:cNvPr>
          <p:cNvCxnSpPr>
            <a:cxnSpLocks/>
          </p:cNvCxnSpPr>
          <p:nvPr/>
        </p:nvCxnSpPr>
        <p:spPr>
          <a:xfrm>
            <a:off x="476183" y="6133148"/>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798CCC8-C76F-FC44-16FD-6FF7D46BCDEC}"/>
              </a:ext>
            </a:extLst>
          </p:cNvPr>
          <p:cNvGrpSpPr/>
          <p:nvPr/>
        </p:nvGrpSpPr>
        <p:grpSpPr>
          <a:xfrm>
            <a:off x="9560126" y="4108757"/>
            <a:ext cx="1031119" cy="298557"/>
            <a:chOff x="9560126" y="4108757"/>
            <a:chExt cx="1031119" cy="298557"/>
          </a:xfrm>
        </p:grpSpPr>
        <p:sp>
          <p:nvSpPr>
            <p:cNvPr id="38" name="Round Same-side Corner of Rectangle 37">
              <a:extLst>
                <a:ext uri="{FF2B5EF4-FFF2-40B4-BE49-F238E27FC236}">
                  <a16:creationId xmlns:a16="http://schemas.microsoft.com/office/drawing/2014/main" id="{784B5437-1C5F-0B78-0DCF-BB539E45EB10}"/>
                </a:ext>
              </a:extLst>
            </p:cNvPr>
            <p:cNvSpPr/>
            <p:nvPr/>
          </p:nvSpPr>
          <p:spPr>
            <a:xfrm>
              <a:off x="9560126" y="4108757"/>
              <a:ext cx="1031119"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9" name="Straight Connector 38">
              <a:extLst>
                <a:ext uri="{FF2B5EF4-FFF2-40B4-BE49-F238E27FC236}">
                  <a16:creationId xmlns:a16="http://schemas.microsoft.com/office/drawing/2014/main" id="{E5A6FF3E-1A6E-E872-875D-31916C8B908E}"/>
                </a:ext>
              </a:extLst>
            </p:cNvPr>
            <p:cNvCxnSpPr>
              <a:cxnSpLocks/>
            </p:cNvCxnSpPr>
            <p:nvPr/>
          </p:nvCxnSpPr>
          <p:spPr>
            <a:xfrm>
              <a:off x="9560126" y="4404418"/>
              <a:ext cx="1031119"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A480A9B-00C9-55A1-3025-543FED1AFC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2126" y="4158379"/>
              <a:ext cx="155022" cy="199314"/>
            </a:xfrm>
            <a:prstGeom prst="rect">
              <a:avLst/>
            </a:prstGeom>
          </p:spPr>
        </p:pic>
        <p:sp>
          <p:nvSpPr>
            <p:cNvPr id="53" name="object 15">
              <a:extLst>
                <a:ext uri="{FF2B5EF4-FFF2-40B4-BE49-F238E27FC236}">
                  <a16:creationId xmlns:a16="http://schemas.microsoft.com/office/drawing/2014/main" id="{27FB40A9-668C-BD27-1A1C-06C5B0504191}"/>
                </a:ext>
              </a:extLst>
            </p:cNvPr>
            <p:cNvSpPr txBox="1"/>
            <p:nvPr/>
          </p:nvSpPr>
          <p:spPr>
            <a:xfrm>
              <a:off x="9857646" y="4165537"/>
              <a:ext cx="688455"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CIL Tanks</a:t>
              </a:r>
            </a:p>
          </p:txBody>
        </p:sp>
      </p:grpSp>
      <p:grpSp>
        <p:nvGrpSpPr>
          <p:cNvPr id="87" name="Group 86">
            <a:extLst>
              <a:ext uri="{FF2B5EF4-FFF2-40B4-BE49-F238E27FC236}">
                <a16:creationId xmlns:a16="http://schemas.microsoft.com/office/drawing/2014/main" id="{7FA180D1-2D3E-0879-8CF9-74C92FCAA724}"/>
              </a:ext>
            </a:extLst>
          </p:cNvPr>
          <p:cNvGrpSpPr/>
          <p:nvPr/>
        </p:nvGrpSpPr>
        <p:grpSpPr>
          <a:xfrm>
            <a:off x="6456363" y="4815225"/>
            <a:ext cx="881967" cy="298557"/>
            <a:chOff x="6456363" y="4815225"/>
            <a:chExt cx="881967" cy="298557"/>
          </a:xfrm>
        </p:grpSpPr>
        <p:sp>
          <p:nvSpPr>
            <p:cNvPr id="60" name="Round Same-side Corner of Rectangle 59">
              <a:extLst>
                <a:ext uri="{FF2B5EF4-FFF2-40B4-BE49-F238E27FC236}">
                  <a16:creationId xmlns:a16="http://schemas.microsoft.com/office/drawing/2014/main" id="{C7A93DBF-512F-4D0A-6F68-3FFF77460242}"/>
                </a:ext>
              </a:extLst>
            </p:cNvPr>
            <p:cNvSpPr/>
            <p:nvPr/>
          </p:nvSpPr>
          <p:spPr>
            <a:xfrm>
              <a:off x="6456363" y="4815225"/>
              <a:ext cx="877888"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61" name="Straight Connector 60">
              <a:extLst>
                <a:ext uri="{FF2B5EF4-FFF2-40B4-BE49-F238E27FC236}">
                  <a16:creationId xmlns:a16="http://schemas.microsoft.com/office/drawing/2014/main" id="{D91DB5AD-C4A7-65FB-C670-1C03AD956FB4}"/>
                </a:ext>
              </a:extLst>
            </p:cNvPr>
            <p:cNvCxnSpPr>
              <a:cxnSpLocks/>
            </p:cNvCxnSpPr>
            <p:nvPr/>
          </p:nvCxnSpPr>
          <p:spPr>
            <a:xfrm>
              <a:off x="6456363" y="5110886"/>
              <a:ext cx="874712"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34A84413-04E4-464D-1DFC-8154F3EBBC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0759" y="4864847"/>
              <a:ext cx="155022" cy="199314"/>
            </a:xfrm>
            <a:prstGeom prst="rect">
              <a:avLst/>
            </a:prstGeom>
          </p:spPr>
        </p:pic>
        <p:sp>
          <p:nvSpPr>
            <p:cNvPr id="59" name="object 15">
              <a:extLst>
                <a:ext uri="{FF2B5EF4-FFF2-40B4-BE49-F238E27FC236}">
                  <a16:creationId xmlns:a16="http://schemas.microsoft.com/office/drawing/2014/main" id="{67004840-C736-17C4-C137-59DA9466CB52}"/>
                </a:ext>
              </a:extLst>
            </p:cNvPr>
            <p:cNvSpPr txBox="1"/>
            <p:nvPr/>
          </p:nvSpPr>
          <p:spPr>
            <a:xfrm>
              <a:off x="6762750" y="4872005"/>
              <a:ext cx="575580"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Ore Bin</a:t>
              </a:r>
            </a:p>
          </p:txBody>
        </p:sp>
      </p:grpSp>
      <p:cxnSp>
        <p:nvCxnSpPr>
          <p:cNvPr id="68" name="Straight Arrow Connector 67">
            <a:extLst>
              <a:ext uri="{FF2B5EF4-FFF2-40B4-BE49-F238E27FC236}">
                <a16:creationId xmlns:a16="http://schemas.microsoft.com/office/drawing/2014/main" id="{CD705B2A-1B8D-983B-3ED1-352D820EE25A}"/>
              </a:ext>
            </a:extLst>
          </p:cNvPr>
          <p:cNvCxnSpPr>
            <a:cxnSpLocks/>
          </p:cNvCxnSpPr>
          <p:nvPr/>
        </p:nvCxnSpPr>
        <p:spPr>
          <a:xfrm>
            <a:off x="5664972" y="2702642"/>
            <a:ext cx="0" cy="651762"/>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A533BE3-85AD-803E-6A3E-D9A0A8FF2767}"/>
              </a:ext>
            </a:extLst>
          </p:cNvPr>
          <p:cNvCxnSpPr>
            <a:cxnSpLocks/>
          </p:cNvCxnSpPr>
          <p:nvPr/>
        </p:nvCxnSpPr>
        <p:spPr>
          <a:xfrm>
            <a:off x="8449389" y="2726577"/>
            <a:ext cx="0" cy="332917"/>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6BADA2C-B4C6-5A94-059C-4944B4B0BE4D}"/>
              </a:ext>
            </a:extLst>
          </p:cNvPr>
          <p:cNvCxnSpPr>
            <a:cxnSpLocks/>
          </p:cNvCxnSpPr>
          <p:nvPr/>
        </p:nvCxnSpPr>
        <p:spPr>
          <a:xfrm>
            <a:off x="10829843" y="2044916"/>
            <a:ext cx="0" cy="388054"/>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33F3024-65BF-ABBC-B80D-CD6FBB38C3B9}"/>
              </a:ext>
            </a:extLst>
          </p:cNvPr>
          <p:cNvCxnSpPr>
            <a:cxnSpLocks/>
          </p:cNvCxnSpPr>
          <p:nvPr/>
        </p:nvCxnSpPr>
        <p:spPr>
          <a:xfrm flipV="1">
            <a:off x="10204737" y="3703624"/>
            <a:ext cx="0" cy="405133"/>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80C94FB-FCC4-D8CF-E686-995C5CE227CA}"/>
              </a:ext>
            </a:extLst>
          </p:cNvPr>
          <p:cNvCxnSpPr>
            <a:cxnSpLocks/>
          </p:cNvCxnSpPr>
          <p:nvPr/>
        </p:nvCxnSpPr>
        <p:spPr>
          <a:xfrm flipH="1" flipV="1">
            <a:off x="6284353" y="4581625"/>
            <a:ext cx="246406" cy="233600"/>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7B3EA4C5-0501-D6D1-72DB-C0025475B5C4}"/>
              </a:ext>
            </a:extLst>
          </p:cNvPr>
          <p:cNvGrpSpPr/>
          <p:nvPr/>
        </p:nvGrpSpPr>
        <p:grpSpPr>
          <a:xfrm>
            <a:off x="5063155" y="2448549"/>
            <a:ext cx="1868557" cy="298557"/>
            <a:chOff x="13704484" y="2150672"/>
            <a:chExt cx="1868557" cy="298557"/>
          </a:xfrm>
        </p:grpSpPr>
        <p:grpSp>
          <p:nvGrpSpPr>
            <p:cNvPr id="30" name="Group 29">
              <a:extLst>
                <a:ext uri="{FF2B5EF4-FFF2-40B4-BE49-F238E27FC236}">
                  <a16:creationId xmlns:a16="http://schemas.microsoft.com/office/drawing/2014/main" id="{E1465A8B-A646-E76C-7066-FBA03AAD7C0D}"/>
                </a:ext>
              </a:extLst>
            </p:cNvPr>
            <p:cNvGrpSpPr/>
            <p:nvPr/>
          </p:nvGrpSpPr>
          <p:grpSpPr>
            <a:xfrm>
              <a:off x="13704484" y="2150672"/>
              <a:ext cx="1868557" cy="298557"/>
              <a:chOff x="12674379" y="2950772"/>
              <a:chExt cx="1868557" cy="298557"/>
            </a:xfrm>
          </p:grpSpPr>
          <p:sp>
            <p:nvSpPr>
              <p:cNvPr id="25" name="Round Same-side Corner of Rectangle 24">
                <a:extLst>
                  <a:ext uri="{FF2B5EF4-FFF2-40B4-BE49-F238E27FC236}">
                    <a16:creationId xmlns:a16="http://schemas.microsoft.com/office/drawing/2014/main" id="{09F40502-05F9-FEB5-26CD-516087CB0FB1}"/>
                  </a:ext>
                </a:extLst>
              </p:cNvPr>
              <p:cNvSpPr/>
              <p:nvPr/>
            </p:nvSpPr>
            <p:spPr>
              <a:xfrm>
                <a:off x="12674379" y="2950772"/>
                <a:ext cx="1868557"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7" name="Straight Connector 26">
                <a:extLst>
                  <a:ext uri="{FF2B5EF4-FFF2-40B4-BE49-F238E27FC236}">
                    <a16:creationId xmlns:a16="http://schemas.microsoft.com/office/drawing/2014/main" id="{B774BECE-55A7-6150-9FF8-74E4B5922C7A}"/>
                  </a:ext>
                </a:extLst>
              </p:cNvPr>
              <p:cNvCxnSpPr>
                <a:cxnSpLocks/>
              </p:cNvCxnSpPr>
              <p:nvPr/>
            </p:nvCxnSpPr>
            <p:spPr>
              <a:xfrm>
                <a:off x="12674379" y="3246433"/>
                <a:ext cx="1868557"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E1DF8E3-2799-0F60-216A-30BA9946D7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93141" y="3000394"/>
                <a:ext cx="155022" cy="199314"/>
              </a:xfrm>
              <a:prstGeom prst="rect">
                <a:avLst/>
              </a:prstGeom>
            </p:spPr>
          </p:pic>
        </p:grpSp>
        <p:sp>
          <p:nvSpPr>
            <p:cNvPr id="51" name="object 15">
              <a:extLst>
                <a:ext uri="{FF2B5EF4-FFF2-40B4-BE49-F238E27FC236}">
                  <a16:creationId xmlns:a16="http://schemas.microsoft.com/office/drawing/2014/main" id="{08FCF125-6C24-34C2-3C81-3A1C4860AAE2}"/>
                </a:ext>
              </a:extLst>
            </p:cNvPr>
            <p:cNvSpPr txBox="1"/>
            <p:nvPr/>
          </p:nvSpPr>
          <p:spPr>
            <a:xfrm>
              <a:off x="13937149" y="2199440"/>
              <a:ext cx="1597577" cy="182101"/>
            </a:xfrm>
            <a:prstGeom prst="rect">
              <a:avLst/>
            </a:prstGeom>
          </p:spPr>
          <p:txBody>
            <a:bodyPr vert="horz" wrap="square" lIns="0" tIns="12700" rIns="0" bIns="0" rtlCol="0">
              <a:spAutoFit/>
            </a:bodyPr>
            <a:lstStyle/>
            <a:p>
              <a:pPr algn="ctr">
                <a:buSzPct val="100000"/>
              </a:pPr>
              <a:r>
                <a:rPr lang="en-CA" sz="1100" b="1">
                  <a:solidFill>
                    <a:srgbClr val="003D50"/>
                  </a:solidFill>
                  <a:latin typeface="Arial" panose="020B0604020202020204" pitchFamily="34" charset="0"/>
                  <a:cs typeface="Arial" panose="020B0604020202020204" pitchFamily="34" charset="0"/>
                </a:rPr>
                <a:t>5.5Mtpa Jaw Crusher</a:t>
              </a:r>
            </a:p>
          </p:txBody>
        </p:sp>
      </p:grpSp>
      <p:grpSp>
        <p:nvGrpSpPr>
          <p:cNvPr id="89" name="Group 88">
            <a:extLst>
              <a:ext uri="{FF2B5EF4-FFF2-40B4-BE49-F238E27FC236}">
                <a16:creationId xmlns:a16="http://schemas.microsoft.com/office/drawing/2014/main" id="{2A947D79-9324-47F4-4CF3-1C2C1C29065F}"/>
              </a:ext>
            </a:extLst>
          </p:cNvPr>
          <p:cNvGrpSpPr/>
          <p:nvPr/>
        </p:nvGrpSpPr>
        <p:grpSpPr>
          <a:xfrm>
            <a:off x="8080068" y="2448549"/>
            <a:ext cx="973069" cy="298557"/>
            <a:chOff x="8128000" y="2448549"/>
            <a:chExt cx="973069" cy="298557"/>
          </a:xfrm>
        </p:grpSpPr>
        <p:sp>
          <p:nvSpPr>
            <p:cNvPr id="32" name="Round Same-side Corner of Rectangle 31">
              <a:extLst>
                <a:ext uri="{FF2B5EF4-FFF2-40B4-BE49-F238E27FC236}">
                  <a16:creationId xmlns:a16="http://schemas.microsoft.com/office/drawing/2014/main" id="{0DACBD87-FEF2-A3AA-4EDF-765FF5329027}"/>
                </a:ext>
              </a:extLst>
            </p:cNvPr>
            <p:cNvSpPr/>
            <p:nvPr/>
          </p:nvSpPr>
          <p:spPr>
            <a:xfrm>
              <a:off x="8134351" y="2448549"/>
              <a:ext cx="946149"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3" name="Straight Connector 32">
              <a:extLst>
                <a:ext uri="{FF2B5EF4-FFF2-40B4-BE49-F238E27FC236}">
                  <a16:creationId xmlns:a16="http://schemas.microsoft.com/office/drawing/2014/main" id="{760BAC23-9751-5492-73F7-19205B88B014}"/>
                </a:ext>
              </a:extLst>
            </p:cNvPr>
            <p:cNvCxnSpPr>
              <a:cxnSpLocks/>
            </p:cNvCxnSpPr>
            <p:nvPr/>
          </p:nvCxnSpPr>
          <p:spPr>
            <a:xfrm>
              <a:off x="8128000" y="2744210"/>
              <a:ext cx="952500"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5738CEC-77C0-9D33-B68D-CC79026C32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3735" y="2498171"/>
              <a:ext cx="155022" cy="199314"/>
            </a:xfrm>
            <a:prstGeom prst="rect">
              <a:avLst/>
            </a:prstGeom>
          </p:spPr>
        </p:pic>
        <p:sp>
          <p:nvSpPr>
            <p:cNvPr id="52" name="object 15">
              <a:extLst>
                <a:ext uri="{FF2B5EF4-FFF2-40B4-BE49-F238E27FC236}">
                  <a16:creationId xmlns:a16="http://schemas.microsoft.com/office/drawing/2014/main" id="{423B3E1B-8F9A-35D5-C7D5-D2F955170E8D}"/>
                </a:ext>
              </a:extLst>
            </p:cNvPr>
            <p:cNvSpPr txBox="1"/>
            <p:nvPr/>
          </p:nvSpPr>
          <p:spPr>
            <a:xfrm>
              <a:off x="8435974" y="2505329"/>
              <a:ext cx="665095"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SAG Mill</a:t>
              </a:r>
            </a:p>
          </p:txBody>
        </p:sp>
      </p:grpSp>
      <p:grpSp>
        <p:nvGrpSpPr>
          <p:cNvPr id="90" name="Group 89">
            <a:extLst>
              <a:ext uri="{FF2B5EF4-FFF2-40B4-BE49-F238E27FC236}">
                <a16:creationId xmlns:a16="http://schemas.microsoft.com/office/drawing/2014/main" id="{44F32024-04FB-6C14-FADF-49B5AF614F81}"/>
              </a:ext>
            </a:extLst>
          </p:cNvPr>
          <p:cNvGrpSpPr/>
          <p:nvPr/>
        </p:nvGrpSpPr>
        <p:grpSpPr>
          <a:xfrm>
            <a:off x="10064750" y="1749255"/>
            <a:ext cx="1758709" cy="298557"/>
            <a:chOff x="10064750" y="1749255"/>
            <a:chExt cx="1758709" cy="298557"/>
          </a:xfrm>
        </p:grpSpPr>
        <p:sp>
          <p:nvSpPr>
            <p:cNvPr id="44" name="Round Same-side Corner of Rectangle 43">
              <a:extLst>
                <a:ext uri="{FF2B5EF4-FFF2-40B4-BE49-F238E27FC236}">
                  <a16:creationId xmlns:a16="http://schemas.microsoft.com/office/drawing/2014/main" id="{C5F55541-6D5C-92C3-3BE9-7B6D5E00195E}"/>
                </a:ext>
              </a:extLst>
            </p:cNvPr>
            <p:cNvSpPr/>
            <p:nvPr/>
          </p:nvSpPr>
          <p:spPr>
            <a:xfrm>
              <a:off x="10064750" y="1749255"/>
              <a:ext cx="1743076" cy="298557"/>
            </a:xfrm>
            <a:prstGeom prst="round2SameRect">
              <a:avLst>
                <a:gd name="adj1" fmla="val 30763"/>
                <a:gd name="adj2" fmla="val 0"/>
              </a:avLst>
            </a:prstGeom>
            <a:solidFill>
              <a:srgbClr val="577F8C"/>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45" name="Straight Connector 44">
              <a:extLst>
                <a:ext uri="{FF2B5EF4-FFF2-40B4-BE49-F238E27FC236}">
                  <a16:creationId xmlns:a16="http://schemas.microsoft.com/office/drawing/2014/main" id="{BA8367A5-710F-C2B5-BAB5-FF2C876D2988}"/>
                </a:ext>
              </a:extLst>
            </p:cNvPr>
            <p:cNvCxnSpPr>
              <a:cxnSpLocks/>
            </p:cNvCxnSpPr>
            <p:nvPr/>
          </p:nvCxnSpPr>
          <p:spPr>
            <a:xfrm>
              <a:off x="10067925" y="2044916"/>
              <a:ext cx="1733550"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C689145C-10CC-2D89-5FEC-EB264C79B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6661" y="1798877"/>
              <a:ext cx="155022" cy="199314"/>
            </a:xfrm>
            <a:prstGeom prst="rect">
              <a:avLst/>
            </a:prstGeom>
          </p:spPr>
        </p:pic>
        <p:sp>
          <p:nvSpPr>
            <p:cNvPr id="54" name="object 15">
              <a:extLst>
                <a:ext uri="{FF2B5EF4-FFF2-40B4-BE49-F238E27FC236}">
                  <a16:creationId xmlns:a16="http://schemas.microsoft.com/office/drawing/2014/main" id="{466B46F3-0BDE-9FA3-A0B9-37B0466DBC38}"/>
                </a:ext>
              </a:extLst>
            </p:cNvPr>
            <p:cNvSpPr txBox="1"/>
            <p:nvPr/>
          </p:nvSpPr>
          <p:spPr>
            <a:xfrm>
              <a:off x="10382250" y="1797991"/>
              <a:ext cx="1441209" cy="182101"/>
            </a:xfrm>
            <a:prstGeom prst="rect">
              <a:avLst/>
            </a:prstGeom>
          </p:spPr>
          <p:txBody>
            <a:bodyPr vert="horz" wrap="square" lIns="0" tIns="12700" rIns="0" bIns="0" rtlCol="0">
              <a:spAutoFit/>
            </a:bodyPr>
            <a:lstStyle/>
            <a:p>
              <a:pPr>
                <a:buSzPct val="100000"/>
              </a:pPr>
              <a:r>
                <a:rPr lang="en-CA" sz="1100" b="1">
                  <a:solidFill>
                    <a:schemeClr val="bg1"/>
                  </a:solidFill>
                  <a:latin typeface="Arial" panose="020B0604020202020204" pitchFamily="34" charset="0"/>
                  <a:cs typeface="Arial" panose="020B0604020202020204" pitchFamily="34" charset="0"/>
                </a:rPr>
                <a:t>Existing Oxide Plant</a:t>
              </a:r>
            </a:p>
          </p:txBody>
        </p:sp>
      </p:grpSp>
    </p:spTree>
    <p:extLst>
      <p:ext uri="{BB962C8B-B14F-4D97-AF65-F5344CB8AC3E}">
        <p14:creationId xmlns:p14="http://schemas.microsoft.com/office/powerpoint/2010/main" val="183063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5C0FF-F4FB-2C6F-803A-1792A2AAE0E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8B0CE69-FF6C-C745-BF18-49C137EC1D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8199" y="1782071"/>
            <a:ext cx="5363897" cy="4018654"/>
          </a:xfrm>
          <a:prstGeom prst="rect">
            <a:avLst/>
          </a:prstGeom>
        </p:spPr>
      </p:pic>
      <p:pic>
        <p:nvPicPr>
          <p:cNvPr id="5" name="Picture 4">
            <a:extLst>
              <a:ext uri="{FF2B5EF4-FFF2-40B4-BE49-F238E27FC236}">
                <a16:creationId xmlns:a16="http://schemas.microsoft.com/office/drawing/2014/main" id="{D526D87E-5CE5-0BFA-0F34-24706D4FE2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3703" y="1782071"/>
            <a:ext cx="5363897" cy="4018654"/>
          </a:xfrm>
          <a:prstGeom prst="rect">
            <a:avLst/>
          </a:prstGeom>
        </p:spPr>
      </p:pic>
      <p:sp>
        <p:nvSpPr>
          <p:cNvPr id="3" name="Title 2">
            <a:extLst>
              <a:ext uri="{FF2B5EF4-FFF2-40B4-BE49-F238E27FC236}">
                <a16:creationId xmlns:a16="http://schemas.microsoft.com/office/drawing/2014/main" id="{74A12ABC-733A-44C2-A88E-B55836BF3040}"/>
              </a:ext>
            </a:extLst>
          </p:cNvPr>
          <p:cNvSpPr>
            <a:spLocks noGrp="1"/>
          </p:cNvSpPr>
          <p:nvPr>
            <p:ph type="title"/>
          </p:nvPr>
        </p:nvSpPr>
        <p:spPr/>
        <p:txBody>
          <a:bodyPr/>
          <a:lstStyle/>
          <a:p>
            <a:r>
              <a:rPr lang="en-GB">
                <a:solidFill>
                  <a:srgbClr val="003D50"/>
                </a:solidFill>
              </a:rPr>
              <a:t>STAGE 1 </a:t>
            </a:r>
            <a:r>
              <a:rPr lang="en-GB" b="0">
                <a:solidFill>
                  <a:schemeClr val="accent2"/>
                </a:solidFill>
                <a:latin typeface="Arial" panose="020B0604020202020204" pitchFamily="34" charset="0"/>
                <a:cs typeface="Arial" panose="020B0604020202020204" pitchFamily="34" charset="0"/>
              </a:rPr>
              <a:t>Hard Rock Major Mill Components</a:t>
            </a:r>
            <a:br>
              <a:rPr lang="en-US"/>
            </a:br>
            <a:endParaRPr lang="en-CA"/>
          </a:p>
        </p:txBody>
      </p:sp>
      <p:sp>
        <p:nvSpPr>
          <p:cNvPr id="2" name="Rectangle 1">
            <a:extLst>
              <a:ext uri="{FF2B5EF4-FFF2-40B4-BE49-F238E27FC236}">
                <a16:creationId xmlns:a16="http://schemas.microsoft.com/office/drawing/2014/main" id="{AA590172-B8C9-30A1-9194-A529A8D64979}"/>
              </a:ext>
            </a:extLst>
          </p:cNvPr>
          <p:cNvSpPr/>
          <p:nvPr/>
        </p:nvSpPr>
        <p:spPr>
          <a:xfrm>
            <a:off x="583703" y="5529381"/>
            <a:ext cx="2188011" cy="270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CA" sz="1200" b="1">
                <a:solidFill>
                  <a:schemeClr val="accent1"/>
                </a:solidFill>
              </a:rPr>
              <a:t>Jaw Crusher &amp; Dump Pocket</a:t>
            </a:r>
          </a:p>
        </p:txBody>
      </p:sp>
      <p:sp>
        <p:nvSpPr>
          <p:cNvPr id="9" name="Rectangle 8">
            <a:extLst>
              <a:ext uri="{FF2B5EF4-FFF2-40B4-BE49-F238E27FC236}">
                <a16:creationId xmlns:a16="http://schemas.microsoft.com/office/drawing/2014/main" id="{9CF99F74-1139-33AF-2F59-448800C24548}"/>
              </a:ext>
            </a:extLst>
          </p:cNvPr>
          <p:cNvSpPr/>
          <p:nvPr/>
        </p:nvSpPr>
        <p:spPr>
          <a:xfrm>
            <a:off x="6168199" y="5529381"/>
            <a:ext cx="1537525" cy="270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CA" sz="1200" b="1">
                <a:solidFill>
                  <a:schemeClr val="accent1"/>
                </a:solidFill>
              </a:rPr>
              <a:t>Lime Silo &amp; Ore Bin</a:t>
            </a:r>
          </a:p>
        </p:txBody>
      </p:sp>
      <p:sp>
        <p:nvSpPr>
          <p:cNvPr id="6" name="TextBox 5">
            <a:extLst>
              <a:ext uri="{FF2B5EF4-FFF2-40B4-BE49-F238E27FC236}">
                <a16:creationId xmlns:a16="http://schemas.microsoft.com/office/drawing/2014/main" id="{0BD19E3F-15A0-E46D-CFC5-CD57A86A1A4D}"/>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a:t>
            </a:r>
            <a:r>
              <a:rPr lang="en-CA" sz="1200" b="0">
                <a:solidFill>
                  <a:srgbClr val="003D50"/>
                </a:solidFill>
                <a:effectLst/>
                <a:latin typeface="Arial"/>
                <a:cs typeface="Arial"/>
              </a:rPr>
              <a:t> </a:t>
            </a:r>
            <a:r>
              <a:rPr lang="en-CA" sz="1200" b="0">
                <a:solidFill>
                  <a:srgbClr val="BB5628"/>
                </a:solidFill>
                <a:effectLst/>
                <a:latin typeface="Arial"/>
                <a:cs typeface="Arial"/>
              </a:rPr>
              <a:t>|</a:t>
            </a:r>
            <a:r>
              <a:rPr lang="en-CA" sz="1200" b="0">
                <a:solidFill>
                  <a:srgbClr val="003D50"/>
                </a:solidFill>
                <a:effectLst/>
                <a:latin typeface="Arial"/>
                <a:cs typeface="Arial"/>
              </a:rPr>
              <a:t> </a:t>
            </a:r>
            <a:r>
              <a:rPr lang="en-CA" sz="1200">
                <a:solidFill>
                  <a:srgbClr val="003D50"/>
                </a:solidFill>
                <a:effectLst/>
                <a:latin typeface="Arial"/>
                <a:cs typeface="Arial"/>
              </a:rPr>
              <a:t>OPERATE</a:t>
            </a:r>
            <a:r>
              <a:rPr lang="en-CA" sz="1200" b="0">
                <a:solidFill>
                  <a:srgbClr val="003D50"/>
                </a:solidFill>
                <a:effectLst/>
                <a:latin typeface="Arial"/>
                <a:cs typeface="Arial"/>
              </a:rPr>
              <a:t>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spTree>
    <p:extLst>
      <p:ext uri="{BB962C8B-B14F-4D97-AF65-F5344CB8AC3E}">
        <p14:creationId xmlns:p14="http://schemas.microsoft.com/office/powerpoint/2010/main" val="120409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D0A1-3AFE-3F4A-238A-0AAB90D81E4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34A9AE4-83A8-31AB-1EB1-F3DC1EBDBE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0272" y="1780102"/>
            <a:ext cx="5363488" cy="4017600"/>
          </a:xfrm>
          <a:prstGeom prst="rect">
            <a:avLst/>
          </a:prstGeom>
        </p:spPr>
      </p:pic>
      <p:sp>
        <p:nvSpPr>
          <p:cNvPr id="3" name="Title 2">
            <a:extLst>
              <a:ext uri="{FF2B5EF4-FFF2-40B4-BE49-F238E27FC236}">
                <a16:creationId xmlns:a16="http://schemas.microsoft.com/office/drawing/2014/main" id="{C6F6A872-E00E-6D20-BC43-05316E800EF1}"/>
              </a:ext>
            </a:extLst>
          </p:cNvPr>
          <p:cNvSpPr>
            <a:spLocks noGrp="1"/>
          </p:cNvSpPr>
          <p:nvPr>
            <p:ph type="title"/>
          </p:nvPr>
        </p:nvSpPr>
        <p:spPr/>
        <p:txBody>
          <a:bodyPr/>
          <a:lstStyle/>
          <a:p>
            <a:r>
              <a:rPr lang="en-GB">
                <a:solidFill>
                  <a:srgbClr val="003D50"/>
                </a:solidFill>
              </a:rPr>
              <a:t>STAGE 1 </a:t>
            </a:r>
            <a:r>
              <a:rPr lang="en-GB" b="0">
                <a:solidFill>
                  <a:schemeClr val="accent2"/>
                </a:solidFill>
                <a:latin typeface="Arial" panose="020B0604020202020204" pitchFamily="34" charset="0"/>
                <a:cs typeface="Arial" panose="020B0604020202020204" pitchFamily="34" charset="0"/>
              </a:rPr>
              <a:t>Hard Rock Major Mill Components</a:t>
            </a:r>
            <a:br>
              <a:rPr lang="en-US"/>
            </a:br>
            <a:endParaRPr lang="en-CA"/>
          </a:p>
        </p:txBody>
      </p:sp>
      <p:sp>
        <p:nvSpPr>
          <p:cNvPr id="2" name="Rectangle 1">
            <a:extLst>
              <a:ext uri="{FF2B5EF4-FFF2-40B4-BE49-F238E27FC236}">
                <a16:creationId xmlns:a16="http://schemas.microsoft.com/office/drawing/2014/main" id="{A3FB4667-FB4C-EBBF-517D-DA96B37485FE}"/>
              </a:ext>
            </a:extLst>
          </p:cNvPr>
          <p:cNvSpPr/>
          <p:nvPr/>
        </p:nvSpPr>
        <p:spPr>
          <a:xfrm>
            <a:off x="590272" y="5527702"/>
            <a:ext cx="1270670" cy="270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sz="1200" b="1">
                <a:solidFill>
                  <a:schemeClr val="accent1"/>
                </a:solidFill>
              </a:rPr>
              <a:t>9</a:t>
            </a:r>
            <a:r>
              <a:rPr lang="en-CA" sz="1200" b="1">
                <a:solidFill>
                  <a:schemeClr val="accent1"/>
                </a:solidFill>
              </a:rPr>
              <a:t>.0MW SAG Mill </a:t>
            </a:r>
          </a:p>
        </p:txBody>
      </p:sp>
      <p:sp>
        <p:nvSpPr>
          <p:cNvPr id="5" name="TextBox 4">
            <a:extLst>
              <a:ext uri="{FF2B5EF4-FFF2-40B4-BE49-F238E27FC236}">
                <a16:creationId xmlns:a16="http://schemas.microsoft.com/office/drawing/2014/main" id="{A069B879-CF5F-39F5-4574-942EAC1FA1FA}"/>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a:t>
            </a:r>
            <a:r>
              <a:rPr lang="en-CA" sz="1200" b="0">
                <a:solidFill>
                  <a:srgbClr val="003D50"/>
                </a:solidFill>
                <a:effectLst/>
                <a:latin typeface="Arial"/>
                <a:cs typeface="Arial"/>
              </a:rPr>
              <a:t> </a:t>
            </a:r>
            <a:r>
              <a:rPr lang="en-CA" sz="1200" b="0">
                <a:solidFill>
                  <a:srgbClr val="BB5628"/>
                </a:solidFill>
                <a:effectLst/>
                <a:latin typeface="Arial"/>
                <a:cs typeface="Arial"/>
              </a:rPr>
              <a:t>|</a:t>
            </a:r>
            <a:r>
              <a:rPr lang="en-CA" sz="1200" b="0">
                <a:solidFill>
                  <a:srgbClr val="003D50"/>
                </a:solidFill>
                <a:effectLst/>
                <a:latin typeface="Arial"/>
                <a:cs typeface="Arial"/>
              </a:rPr>
              <a:t> </a:t>
            </a:r>
            <a:r>
              <a:rPr lang="en-CA" sz="1200">
                <a:solidFill>
                  <a:srgbClr val="003D50"/>
                </a:solidFill>
                <a:effectLst/>
                <a:latin typeface="Arial"/>
                <a:cs typeface="Arial"/>
              </a:rPr>
              <a:t>OPERATE</a:t>
            </a:r>
            <a:r>
              <a:rPr lang="en-CA" sz="1200" b="0">
                <a:solidFill>
                  <a:srgbClr val="003D50"/>
                </a:solidFill>
                <a:effectLst/>
                <a:latin typeface="Arial"/>
                <a:cs typeface="Arial"/>
              </a:rPr>
              <a:t>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pic>
        <p:nvPicPr>
          <p:cNvPr id="6" name="Picture 5">
            <a:extLst>
              <a:ext uri="{FF2B5EF4-FFF2-40B4-BE49-F238E27FC236}">
                <a16:creationId xmlns:a16="http://schemas.microsoft.com/office/drawing/2014/main" id="{B7A31E1A-C7A5-F284-71C6-0248BB2D3A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51446" y="1780102"/>
            <a:ext cx="5350282" cy="4017600"/>
          </a:xfrm>
          <a:prstGeom prst="rect">
            <a:avLst/>
          </a:prstGeom>
        </p:spPr>
      </p:pic>
      <p:sp>
        <p:nvSpPr>
          <p:cNvPr id="7" name="Rectangle 6">
            <a:extLst>
              <a:ext uri="{FF2B5EF4-FFF2-40B4-BE49-F238E27FC236}">
                <a16:creationId xmlns:a16="http://schemas.microsoft.com/office/drawing/2014/main" id="{04D6F634-FF66-E021-3E03-9D97F1C2DD17}"/>
              </a:ext>
            </a:extLst>
          </p:cNvPr>
          <p:cNvSpPr/>
          <p:nvPr/>
        </p:nvSpPr>
        <p:spPr>
          <a:xfrm>
            <a:off x="6251446" y="5534241"/>
            <a:ext cx="1865053" cy="265393"/>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CA" sz="1100" b="1" dirty="0">
                <a:solidFill>
                  <a:schemeClr val="accent1"/>
                </a:solidFill>
              </a:rPr>
              <a:t>Trash Screen &amp; CIL Tanks</a:t>
            </a:r>
          </a:p>
        </p:txBody>
      </p:sp>
    </p:spTree>
    <p:extLst>
      <p:ext uri="{BB962C8B-B14F-4D97-AF65-F5344CB8AC3E}">
        <p14:creationId xmlns:p14="http://schemas.microsoft.com/office/powerpoint/2010/main" val="13834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52BE0-34B3-B9FE-1151-A3D8B175E0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ED1CC1-CB66-2C77-4585-46D0C51125D4}"/>
              </a:ext>
            </a:extLst>
          </p:cNvPr>
          <p:cNvSpPr>
            <a:spLocks noGrp="1"/>
          </p:cNvSpPr>
          <p:nvPr>
            <p:ph type="title"/>
          </p:nvPr>
        </p:nvSpPr>
        <p:spPr/>
        <p:txBody>
          <a:bodyPr/>
          <a:lstStyle/>
          <a:p>
            <a:r>
              <a:rPr lang="en-GB">
                <a:solidFill>
                  <a:srgbClr val="003D50"/>
                </a:solidFill>
              </a:rPr>
              <a:t>STAGE 1 </a:t>
            </a:r>
            <a:r>
              <a:rPr lang="en-GB" b="0">
                <a:solidFill>
                  <a:schemeClr val="accent2"/>
                </a:solidFill>
                <a:latin typeface="Arial" panose="020B0604020202020204" pitchFamily="34" charset="0"/>
                <a:cs typeface="Arial" panose="020B0604020202020204" pitchFamily="34" charset="0"/>
              </a:rPr>
              <a:t>Hard Rock Expansion</a:t>
            </a:r>
            <a:br>
              <a:rPr lang="en-US"/>
            </a:br>
            <a:endParaRPr lang="en-CA"/>
          </a:p>
        </p:txBody>
      </p:sp>
      <p:grpSp>
        <p:nvGrpSpPr>
          <p:cNvPr id="15" name="Group 14">
            <a:extLst>
              <a:ext uri="{FF2B5EF4-FFF2-40B4-BE49-F238E27FC236}">
                <a16:creationId xmlns:a16="http://schemas.microsoft.com/office/drawing/2014/main" id="{FF8AD2E4-CB89-A66A-608A-7BAE2D9E234D}"/>
              </a:ext>
            </a:extLst>
          </p:cNvPr>
          <p:cNvGrpSpPr/>
          <p:nvPr/>
        </p:nvGrpSpPr>
        <p:grpSpPr>
          <a:xfrm>
            <a:off x="580068" y="1782000"/>
            <a:ext cx="4987290" cy="4017600"/>
            <a:chOff x="721360" y="1883600"/>
            <a:chExt cx="4987290" cy="4017600"/>
          </a:xfrm>
        </p:grpSpPr>
        <p:pic>
          <p:nvPicPr>
            <p:cNvPr id="4" name="Picture 3">
              <a:extLst>
                <a:ext uri="{FF2B5EF4-FFF2-40B4-BE49-F238E27FC236}">
                  <a16:creationId xmlns:a16="http://schemas.microsoft.com/office/drawing/2014/main" id="{B55DB9F4-2F74-7641-B883-04C344F076AC}"/>
                </a:ext>
              </a:extLst>
            </p:cNvPr>
            <p:cNvPicPr preferRelativeResize="0">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72" b="-1"/>
            <a:stretch>
              <a:fillRect/>
            </a:stretch>
          </p:blipFill>
          <p:spPr>
            <a:xfrm>
              <a:off x="721360" y="1883600"/>
              <a:ext cx="4987290" cy="4017600"/>
            </a:xfrm>
            <a:prstGeom prst="rect">
              <a:avLst/>
            </a:prstGeom>
          </p:spPr>
        </p:pic>
        <p:sp>
          <p:nvSpPr>
            <p:cNvPr id="7" name="Rectangle 6">
              <a:extLst>
                <a:ext uri="{FF2B5EF4-FFF2-40B4-BE49-F238E27FC236}">
                  <a16:creationId xmlns:a16="http://schemas.microsoft.com/office/drawing/2014/main" id="{D3859A3C-F44C-768F-A719-2E149CEDABE4}"/>
                </a:ext>
              </a:extLst>
            </p:cNvPr>
            <p:cNvSpPr/>
            <p:nvPr/>
          </p:nvSpPr>
          <p:spPr>
            <a:xfrm>
              <a:off x="721360" y="5631200"/>
              <a:ext cx="1201820" cy="270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CA" sz="1200" b="1" dirty="0">
                  <a:solidFill>
                    <a:schemeClr val="accent1"/>
                  </a:solidFill>
                </a:rPr>
                <a:t>TSF Expansion</a:t>
              </a:r>
            </a:p>
          </p:txBody>
        </p:sp>
        <p:sp>
          <p:nvSpPr>
            <p:cNvPr id="6" name="Oval 5">
              <a:extLst>
                <a:ext uri="{FF2B5EF4-FFF2-40B4-BE49-F238E27FC236}">
                  <a16:creationId xmlns:a16="http://schemas.microsoft.com/office/drawing/2014/main" id="{3B42C472-C9C7-A5B3-CA98-BB6CAD2BBD89}"/>
                </a:ext>
              </a:extLst>
            </p:cNvPr>
            <p:cNvSpPr/>
            <p:nvPr/>
          </p:nvSpPr>
          <p:spPr>
            <a:xfrm>
              <a:off x="1197610" y="2662634"/>
              <a:ext cx="3635408" cy="1878871"/>
            </a:xfrm>
            <a:custGeom>
              <a:avLst/>
              <a:gdLst>
                <a:gd name="connsiteX0" fmla="*/ 0 w 3581400"/>
                <a:gd name="connsiteY0" fmla="*/ 809625 h 1619250"/>
                <a:gd name="connsiteX1" fmla="*/ 1790700 w 3581400"/>
                <a:gd name="connsiteY1" fmla="*/ 0 h 1619250"/>
                <a:gd name="connsiteX2" fmla="*/ 3581400 w 3581400"/>
                <a:gd name="connsiteY2" fmla="*/ 809625 h 1619250"/>
                <a:gd name="connsiteX3" fmla="*/ 1790700 w 3581400"/>
                <a:gd name="connsiteY3" fmla="*/ 1619250 h 1619250"/>
                <a:gd name="connsiteX4" fmla="*/ 0 w 3581400"/>
                <a:gd name="connsiteY4" fmla="*/ 809625 h 1619250"/>
                <a:gd name="connsiteX0" fmla="*/ 102675 w 3684075"/>
                <a:gd name="connsiteY0" fmla="*/ 828396 h 1638021"/>
                <a:gd name="connsiteX1" fmla="*/ 397950 w 3684075"/>
                <a:gd name="connsiteY1" fmla="*/ 304521 h 1638021"/>
                <a:gd name="connsiteX2" fmla="*/ 1893375 w 3684075"/>
                <a:gd name="connsiteY2" fmla="*/ 18771 h 1638021"/>
                <a:gd name="connsiteX3" fmla="*/ 3684075 w 3684075"/>
                <a:gd name="connsiteY3" fmla="*/ 828396 h 1638021"/>
                <a:gd name="connsiteX4" fmla="*/ 1893375 w 3684075"/>
                <a:gd name="connsiteY4" fmla="*/ 1638021 h 1638021"/>
                <a:gd name="connsiteX5" fmla="*/ 102675 w 3684075"/>
                <a:gd name="connsiteY5" fmla="*/ 828396 h 1638021"/>
                <a:gd name="connsiteX0" fmla="*/ 78412 w 3812212"/>
                <a:gd name="connsiteY0" fmla="*/ 1209396 h 1647451"/>
                <a:gd name="connsiteX1" fmla="*/ 526087 w 3812212"/>
                <a:gd name="connsiteY1" fmla="*/ 304521 h 1647451"/>
                <a:gd name="connsiteX2" fmla="*/ 2021512 w 3812212"/>
                <a:gd name="connsiteY2" fmla="*/ 18771 h 1647451"/>
                <a:gd name="connsiteX3" fmla="*/ 3812212 w 3812212"/>
                <a:gd name="connsiteY3" fmla="*/ 828396 h 1647451"/>
                <a:gd name="connsiteX4" fmla="*/ 2021512 w 3812212"/>
                <a:gd name="connsiteY4" fmla="*/ 1638021 h 1647451"/>
                <a:gd name="connsiteX5" fmla="*/ 78412 w 3812212"/>
                <a:gd name="connsiteY5" fmla="*/ 1209396 h 1647451"/>
                <a:gd name="connsiteX0" fmla="*/ 209072 w 3942872"/>
                <a:gd name="connsiteY0" fmla="*/ 1208374 h 1644940"/>
                <a:gd name="connsiteX1" fmla="*/ 104298 w 3942872"/>
                <a:gd name="connsiteY1" fmla="*/ 684500 h 1644940"/>
                <a:gd name="connsiteX2" fmla="*/ 656747 w 3942872"/>
                <a:gd name="connsiteY2" fmla="*/ 303499 h 1644940"/>
                <a:gd name="connsiteX3" fmla="*/ 2152172 w 3942872"/>
                <a:gd name="connsiteY3" fmla="*/ 17749 h 1644940"/>
                <a:gd name="connsiteX4" fmla="*/ 3942872 w 3942872"/>
                <a:gd name="connsiteY4" fmla="*/ 827374 h 1644940"/>
                <a:gd name="connsiteX5" fmla="*/ 2152172 w 3942872"/>
                <a:gd name="connsiteY5" fmla="*/ 1636999 h 1644940"/>
                <a:gd name="connsiteX6" fmla="*/ 209072 w 3942872"/>
                <a:gd name="connsiteY6" fmla="*/ 1208374 h 1644940"/>
                <a:gd name="connsiteX0" fmla="*/ 209072 w 3942872"/>
                <a:gd name="connsiteY0" fmla="*/ 1251066 h 1687632"/>
                <a:gd name="connsiteX1" fmla="*/ 104298 w 3942872"/>
                <a:gd name="connsiteY1" fmla="*/ 727192 h 1687632"/>
                <a:gd name="connsiteX2" fmla="*/ 675797 w 3942872"/>
                <a:gd name="connsiteY2" fmla="*/ 136641 h 1687632"/>
                <a:gd name="connsiteX3" fmla="*/ 2152172 w 3942872"/>
                <a:gd name="connsiteY3" fmla="*/ 60441 h 1687632"/>
                <a:gd name="connsiteX4" fmla="*/ 3942872 w 3942872"/>
                <a:gd name="connsiteY4" fmla="*/ 870066 h 1687632"/>
                <a:gd name="connsiteX5" fmla="*/ 2152172 w 3942872"/>
                <a:gd name="connsiteY5" fmla="*/ 1679691 h 1687632"/>
                <a:gd name="connsiteX6" fmla="*/ 209072 w 3942872"/>
                <a:gd name="connsiteY6" fmla="*/ 1251066 h 1687632"/>
                <a:gd name="connsiteX0" fmla="*/ 209072 w 3942872"/>
                <a:gd name="connsiteY0" fmla="*/ 1221792 h 1658358"/>
                <a:gd name="connsiteX1" fmla="*/ 104298 w 3942872"/>
                <a:gd name="connsiteY1" fmla="*/ 697918 h 1658358"/>
                <a:gd name="connsiteX2" fmla="*/ 675797 w 3942872"/>
                <a:gd name="connsiteY2" fmla="*/ 107367 h 1658358"/>
                <a:gd name="connsiteX3" fmla="*/ 2152172 w 3942872"/>
                <a:gd name="connsiteY3" fmla="*/ 31167 h 1658358"/>
                <a:gd name="connsiteX4" fmla="*/ 3942872 w 3942872"/>
                <a:gd name="connsiteY4" fmla="*/ 840792 h 1658358"/>
                <a:gd name="connsiteX5" fmla="*/ 2152172 w 3942872"/>
                <a:gd name="connsiteY5" fmla="*/ 1650417 h 1658358"/>
                <a:gd name="connsiteX6" fmla="*/ 209072 w 3942872"/>
                <a:gd name="connsiteY6" fmla="*/ 1221792 h 1658358"/>
                <a:gd name="connsiteX0" fmla="*/ 209072 w 3942872"/>
                <a:gd name="connsiteY0" fmla="*/ 1114425 h 1550991"/>
                <a:gd name="connsiteX1" fmla="*/ 104298 w 3942872"/>
                <a:gd name="connsiteY1" fmla="*/ 590551 h 1550991"/>
                <a:gd name="connsiteX2" fmla="*/ 675797 w 3942872"/>
                <a:gd name="connsiteY2" fmla="*/ 0 h 1550991"/>
                <a:gd name="connsiteX3" fmla="*/ 2285522 w 3942872"/>
                <a:gd name="connsiteY3" fmla="*/ 133350 h 1550991"/>
                <a:gd name="connsiteX4" fmla="*/ 3942872 w 3942872"/>
                <a:gd name="connsiteY4" fmla="*/ 733425 h 1550991"/>
                <a:gd name="connsiteX5" fmla="*/ 2152172 w 3942872"/>
                <a:gd name="connsiteY5" fmla="*/ 1543050 h 1550991"/>
                <a:gd name="connsiteX6" fmla="*/ 209072 w 3942872"/>
                <a:gd name="connsiteY6" fmla="*/ 1114425 h 1550991"/>
                <a:gd name="connsiteX0" fmla="*/ 209072 w 3944325"/>
                <a:gd name="connsiteY0" fmla="*/ 1175045 h 1611611"/>
                <a:gd name="connsiteX1" fmla="*/ 104298 w 3944325"/>
                <a:gd name="connsiteY1" fmla="*/ 651171 h 1611611"/>
                <a:gd name="connsiteX2" fmla="*/ 675797 w 3944325"/>
                <a:gd name="connsiteY2" fmla="*/ 60620 h 1611611"/>
                <a:gd name="connsiteX3" fmla="*/ 2285522 w 3944325"/>
                <a:gd name="connsiteY3" fmla="*/ 193970 h 1611611"/>
                <a:gd name="connsiteX4" fmla="*/ 2723673 w 3944325"/>
                <a:gd name="connsiteY4" fmla="*/ 22521 h 1611611"/>
                <a:gd name="connsiteX5" fmla="*/ 3942872 w 3944325"/>
                <a:gd name="connsiteY5" fmla="*/ 794045 h 1611611"/>
                <a:gd name="connsiteX6" fmla="*/ 2152172 w 3944325"/>
                <a:gd name="connsiteY6" fmla="*/ 1603670 h 1611611"/>
                <a:gd name="connsiteX7" fmla="*/ 209072 w 3944325"/>
                <a:gd name="connsiteY7" fmla="*/ 1175045 h 1611611"/>
                <a:gd name="connsiteX0" fmla="*/ 209072 w 3944245"/>
                <a:gd name="connsiteY0" fmla="*/ 1312767 h 1749333"/>
                <a:gd name="connsiteX1" fmla="*/ 104298 w 3944245"/>
                <a:gd name="connsiteY1" fmla="*/ 788893 h 1749333"/>
                <a:gd name="connsiteX2" fmla="*/ 675797 w 3944245"/>
                <a:gd name="connsiteY2" fmla="*/ 198342 h 1749333"/>
                <a:gd name="connsiteX3" fmla="*/ 2285522 w 3944245"/>
                <a:gd name="connsiteY3" fmla="*/ 331692 h 1749333"/>
                <a:gd name="connsiteX4" fmla="*/ 2609373 w 3944245"/>
                <a:gd name="connsiteY4" fmla="*/ 7843 h 1749333"/>
                <a:gd name="connsiteX5" fmla="*/ 2723673 w 3944245"/>
                <a:gd name="connsiteY5" fmla="*/ 160243 h 1749333"/>
                <a:gd name="connsiteX6" fmla="*/ 3942872 w 3944245"/>
                <a:gd name="connsiteY6" fmla="*/ 931767 h 1749333"/>
                <a:gd name="connsiteX7" fmla="*/ 2152172 w 3944245"/>
                <a:gd name="connsiteY7" fmla="*/ 1741392 h 1749333"/>
                <a:gd name="connsiteX8" fmla="*/ 209072 w 3944245"/>
                <a:gd name="connsiteY8" fmla="*/ 1312767 h 1749333"/>
                <a:gd name="connsiteX0" fmla="*/ 209072 w 3944378"/>
                <a:gd name="connsiteY0" fmla="*/ 1325107 h 1761673"/>
                <a:gd name="connsiteX1" fmla="*/ 104298 w 3944378"/>
                <a:gd name="connsiteY1" fmla="*/ 801233 h 1761673"/>
                <a:gd name="connsiteX2" fmla="*/ 675797 w 3944378"/>
                <a:gd name="connsiteY2" fmla="*/ 210682 h 1761673"/>
                <a:gd name="connsiteX3" fmla="*/ 2285522 w 3944378"/>
                <a:gd name="connsiteY3" fmla="*/ 344032 h 1761673"/>
                <a:gd name="connsiteX4" fmla="*/ 2609373 w 3944378"/>
                <a:gd name="connsiteY4" fmla="*/ 20183 h 1761673"/>
                <a:gd name="connsiteX5" fmla="*/ 2818923 w 3944378"/>
                <a:gd name="connsiteY5" fmla="*/ 105908 h 1761673"/>
                <a:gd name="connsiteX6" fmla="*/ 3942872 w 3944378"/>
                <a:gd name="connsiteY6" fmla="*/ 944107 h 1761673"/>
                <a:gd name="connsiteX7" fmla="*/ 2152172 w 3944378"/>
                <a:gd name="connsiteY7" fmla="*/ 1753732 h 1761673"/>
                <a:gd name="connsiteX8" fmla="*/ 209072 w 3944378"/>
                <a:gd name="connsiteY8" fmla="*/ 1325107 h 1761673"/>
                <a:gd name="connsiteX0" fmla="*/ 209072 w 3944258"/>
                <a:gd name="connsiteY0" fmla="*/ 1325107 h 1761673"/>
                <a:gd name="connsiteX1" fmla="*/ 104298 w 3944258"/>
                <a:gd name="connsiteY1" fmla="*/ 801233 h 1761673"/>
                <a:gd name="connsiteX2" fmla="*/ 675797 w 3944258"/>
                <a:gd name="connsiteY2" fmla="*/ 210682 h 1761673"/>
                <a:gd name="connsiteX3" fmla="*/ 2285522 w 3944258"/>
                <a:gd name="connsiteY3" fmla="*/ 344032 h 1761673"/>
                <a:gd name="connsiteX4" fmla="*/ 2609373 w 3944258"/>
                <a:gd name="connsiteY4" fmla="*/ 20183 h 1761673"/>
                <a:gd name="connsiteX5" fmla="*/ 2818923 w 3944258"/>
                <a:gd name="connsiteY5" fmla="*/ 105908 h 1761673"/>
                <a:gd name="connsiteX6" fmla="*/ 3942872 w 3944258"/>
                <a:gd name="connsiteY6" fmla="*/ 944107 h 1761673"/>
                <a:gd name="connsiteX7" fmla="*/ 2152172 w 3944258"/>
                <a:gd name="connsiteY7" fmla="*/ 1753732 h 1761673"/>
                <a:gd name="connsiteX8" fmla="*/ 209072 w 3944258"/>
                <a:gd name="connsiteY8" fmla="*/ 1325107 h 1761673"/>
                <a:gd name="connsiteX0" fmla="*/ 209072 w 3469119"/>
                <a:gd name="connsiteY0" fmla="*/ 1325107 h 1758267"/>
                <a:gd name="connsiteX1" fmla="*/ 104298 w 3469119"/>
                <a:gd name="connsiteY1" fmla="*/ 801233 h 1758267"/>
                <a:gd name="connsiteX2" fmla="*/ 675797 w 3469119"/>
                <a:gd name="connsiteY2" fmla="*/ 210682 h 1758267"/>
                <a:gd name="connsiteX3" fmla="*/ 2285522 w 3469119"/>
                <a:gd name="connsiteY3" fmla="*/ 344032 h 1758267"/>
                <a:gd name="connsiteX4" fmla="*/ 2609373 w 3469119"/>
                <a:gd name="connsiteY4" fmla="*/ 20183 h 1758267"/>
                <a:gd name="connsiteX5" fmla="*/ 2818923 w 3469119"/>
                <a:gd name="connsiteY5" fmla="*/ 105908 h 1758267"/>
                <a:gd name="connsiteX6" fmla="*/ 3466622 w 3469119"/>
                <a:gd name="connsiteY6" fmla="*/ 1048882 h 1758267"/>
                <a:gd name="connsiteX7" fmla="*/ 2152172 w 3469119"/>
                <a:gd name="connsiteY7" fmla="*/ 1753732 h 1758267"/>
                <a:gd name="connsiteX8" fmla="*/ 209072 w 3469119"/>
                <a:gd name="connsiteY8" fmla="*/ 1325107 h 1758267"/>
                <a:gd name="connsiteX0" fmla="*/ 209072 w 3484168"/>
                <a:gd name="connsiteY0" fmla="*/ 1325107 h 1753738"/>
                <a:gd name="connsiteX1" fmla="*/ 104298 w 3484168"/>
                <a:gd name="connsiteY1" fmla="*/ 801233 h 1753738"/>
                <a:gd name="connsiteX2" fmla="*/ 675797 w 3484168"/>
                <a:gd name="connsiteY2" fmla="*/ 210682 h 1753738"/>
                <a:gd name="connsiteX3" fmla="*/ 2285522 w 3484168"/>
                <a:gd name="connsiteY3" fmla="*/ 344032 h 1753738"/>
                <a:gd name="connsiteX4" fmla="*/ 2609373 w 3484168"/>
                <a:gd name="connsiteY4" fmla="*/ 20183 h 1753738"/>
                <a:gd name="connsiteX5" fmla="*/ 2818923 w 3484168"/>
                <a:gd name="connsiteY5" fmla="*/ 105908 h 1753738"/>
                <a:gd name="connsiteX6" fmla="*/ 3466622 w 3484168"/>
                <a:gd name="connsiteY6" fmla="*/ 1048882 h 1753738"/>
                <a:gd name="connsiteX7" fmla="*/ 3123723 w 3484168"/>
                <a:gd name="connsiteY7" fmla="*/ 1315583 h 1753738"/>
                <a:gd name="connsiteX8" fmla="*/ 2152172 w 3484168"/>
                <a:gd name="connsiteY8" fmla="*/ 1753732 h 1753738"/>
                <a:gd name="connsiteX9" fmla="*/ 209072 w 3484168"/>
                <a:gd name="connsiteY9" fmla="*/ 1325107 h 1753738"/>
                <a:gd name="connsiteX0" fmla="*/ 209072 w 3469119"/>
                <a:gd name="connsiteY0" fmla="*/ 1325107 h 1758267"/>
                <a:gd name="connsiteX1" fmla="*/ 104298 w 3469119"/>
                <a:gd name="connsiteY1" fmla="*/ 801233 h 1758267"/>
                <a:gd name="connsiteX2" fmla="*/ 675797 w 3469119"/>
                <a:gd name="connsiteY2" fmla="*/ 210682 h 1758267"/>
                <a:gd name="connsiteX3" fmla="*/ 2285522 w 3469119"/>
                <a:gd name="connsiteY3" fmla="*/ 344032 h 1758267"/>
                <a:gd name="connsiteX4" fmla="*/ 2609373 w 3469119"/>
                <a:gd name="connsiteY4" fmla="*/ 20183 h 1758267"/>
                <a:gd name="connsiteX5" fmla="*/ 2818923 w 3469119"/>
                <a:gd name="connsiteY5" fmla="*/ 105908 h 1758267"/>
                <a:gd name="connsiteX6" fmla="*/ 3466622 w 3469119"/>
                <a:gd name="connsiteY6" fmla="*/ 1048882 h 1758267"/>
                <a:gd name="connsiteX7" fmla="*/ 2152172 w 3469119"/>
                <a:gd name="connsiteY7" fmla="*/ 1753732 h 1758267"/>
                <a:gd name="connsiteX8" fmla="*/ 209072 w 3469119"/>
                <a:gd name="connsiteY8" fmla="*/ 1325107 h 1758267"/>
                <a:gd name="connsiteX0" fmla="*/ 209072 w 3431190"/>
                <a:gd name="connsiteY0" fmla="*/ 1325107 h 1759425"/>
                <a:gd name="connsiteX1" fmla="*/ 104298 w 3431190"/>
                <a:gd name="connsiteY1" fmla="*/ 801233 h 1759425"/>
                <a:gd name="connsiteX2" fmla="*/ 675797 w 3431190"/>
                <a:gd name="connsiteY2" fmla="*/ 210682 h 1759425"/>
                <a:gd name="connsiteX3" fmla="*/ 2285522 w 3431190"/>
                <a:gd name="connsiteY3" fmla="*/ 344032 h 1759425"/>
                <a:gd name="connsiteX4" fmla="*/ 2609373 w 3431190"/>
                <a:gd name="connsiteY4" fmla="*/ 20183 h 1759425"/>
                <a:gd name="connsiteX5" fmla="*/ 2818923 w 3431190"/>
                <a:gd name="connsiteY5" fmla="*/ 105908 h 1759425"/>
                <a:gd name="connsiteX6" fmla="*/ 3428522 w 3431190"/>
                <a:gd name="connsiteY6" fmla="*/ 1010782 h 1759425"/>
                <a:gd name="connsiteX7" fmla="*/ 2152172 w 3431190"/>
                <a:gd name="connsiteY7" fmla="*/ 1753732 h 1759425"/>
                <a:gd name="connsiteX8" fmla="*/ 209072 w 3431190"/>
                <a:gd name="connsiteY8" fmla="*/ 1325107 h 1759425"/>
                <a:gd name="connsiteX0" fmla="*/ 209072 w 3431190"/>
                <a:gd name="connsiteY0" fmla="*/ 1325107 h 1759425"/>
                <a:gd name="connsiteX1" fmla="*/ 104298 w 3431190"/>
                <a:gd name="connsiteY1" fmla="*/ 801233 h 1759425"/>
                <a:gd name="connsiteX2" fmla="*/ 675797 w 3431190"/>
                <a:gd name="connsiteY2" fmla="*/ 210682 h 1759425"/>
                <a:gd name="connsiteX3" fmla="*/ 2285522 w 3431190"/>
                <a:gd name="connsiteY3" fmla="*/ 344032 h 1759425"/>
                <a:gd name="connsiteX4" fmla="*/ 2609373 w 3431190"/>
                <a:gd name="connsiteY4" fmla="*/ 20183 h 1759425"/>
                <a:gd name="connsiteX5" fmla="*/ 2818923 w 3431190"/>
                <a:gd name="connsiteY5" fmla="*/ 105908 h 1759425"/>
                <a:gd name="connsiteX6" fmla="*/ 3428522 w 3431190"/>
                <a:gd name="connsiteY6" fmla="*/ 1010782 h 1759425"/>
                <a:gd name="connsiteX7" fmla="*/ 2152172 w 3431190"/>
                <a:gd name="connsiteY7" fmla="*/ 1753732 h 1759425"/>
                <a:gd name="connsiteX8" fmla="*/ 209072 w 3431190"/>
                <a:gd name="connsiteY8" fmla="*/ 1325107 h 1759425"/>
                <a:gd name="connsiteX0" fmla="*/ 209072 w 3431190"/>
                <a:gd name="connsiteY0" fmla="*/ 1325107 h 1758779"/>
                <a:gd name="connsiteX1" fmla="*/ 104298 w 3431190"/>
                <a:gd name="connsiteY1" fmla="*/ 801233 h 1758779"/>
                <a:gd name="connsiteX2" fmla="*/ 675797 w 3431190"/>
                <a:gd name="connsiteY2" fmla="*/ 210682 h 1758779"/>
                <a:gd name="connsiteX3" fmla="*/ 2285522 w 3431190"/>
                <a:gd name="connsiteY3" fmla="*/ 344032 h 1758779"/>
                <a:gd name="connsiteX4" fmla="*/ 2609373 w 3431190"/>
                <a:gd name="connsiteY4" fmla="*/ 20183 h 1758779"/>
                <a:gd name="connsiteX5" fmla="*/ 2818923 w 3431190"/>
                <a:gd name="connsiteY5" fmla="*/ 105908 h 1758779"/>
                <a:gd name="connsiteX6" fmla="*/ 3428522 w 3431190"/>
                <a:gd name="connsiteY6" fmla="*/ 1010782 h 1758779"/>
                <a:gd name="connsiteX7" fmla="*/ 2837973 w 3431190"/>
                <a:gd name="connsiteY7" fmla="*/ 1525133 h 1758779"/>
                <a:gd name="connsiteX8" fmla="*/ 2152172 w 3431190"/>
                <a:gd name="connsiteY8" fmla="*/ 1753732 h 1758779"/>
                <a:gd name="connsiteX9" fmla="*/ 209072 w 3431190"/>
                <a:gd name="connsiteY9" fmla="*/ 1325107 h 1758779"/>
                <a:gd name="connsiteX0" fmla="*/ 206553 w 3428671"/>
                <a:gd name="connsiteY0" fmla="*/ 1325107 h 1677838"/>
                <a:gd name="connsiteX1" fmla="*/ 101779 w 3428671"/>
                <a:gd name="connsiteY1" fmla="*/ 801233 h 1677838"/>
                <a:gd name="connsiteX2" fmla="*/ 673278 w 3428671"/>
                <a:gd name="connsiteY2" fmla="*/ 210682 h 1677838"/>
                <a:gd name="connsiteX3" fmla="*/ 2283003 w 3428671"/>
                <a:gd name="connsiteY3" fmla="*/ 344032 h 1677838"/>
                <a:gd name="connsiteX4" fmla="*/ 2606854 w 3428671"/>
                <a:gd name="connsiteY4" fmla="*/ 20183 h 1677838"/>
                <a:gd name="connsiteX5" fmla="*/ 2816404 w 3428671"/>
                <a:gd name="connsiteY5" fmla="*/ 105908 h 1677838"/>
                <a:gd name="connsiteX6" fmla="*/ 3426003 w 3428671"/>
                <a:gd name="connsiteY6" fmla="*/ 1010782 h 1677838"/>
                <a:gd name="connsiteX7" fmla="*/ 2835454 w 3428671"/>
                <a:gd name="connsiteY7" fmla="*/ 1525133 h 1677838"/>
                <a:gd name="connsiteX8" fmla="*/ 2111553 w 3428671"/>
                <a:gd name="connsiteY8" fmla="*/ 1668007 h 1677838"/>
                <a:gd name="connsiteX9" fmla="*/ 206553 w 3428671"/>
                <a:gd name="connsiteY9" fmla="*/ 1325107 h 1677838"/>
                <a:gd name="connsiteX0" fmla="*/ 130610 w 3352728"/>
                <a:gd name="connsiteY0" fmla="*/ 1325107 h 1668288"/>
                <a:gd name="connsiteX1" fmla="*/ 25836 w 3352728"/>
                <a:gd name="connsiteY1" fmla="*/ 801233 h 1668288"/>
                <a:gd name="connsiteX2" fmla="*/ 597335 w 3352728"/>
                <a:gd name="connsiteY2" fmla="*/ 210682 h 1668288"/>
                <a:gd name="connsiteX3" fmla="*/ 2207060 w 3352728"/>
                <a:gd name="connsiteY3" fmla="*/ 344032 h 1668288"/>
                <a:gd name="connsiteX4" fmla="*/ 2530911 w 3352728"/>
                <a:gd name="connsiteY4" fmla="*/ 20183 h 1668288"/>
                <a:gd name="connsiteX5" fmla="*/ 2740461 w 3352728"/>
                <a:gd name="connsiteY5" fmla="*/ 105908 h 1668288"/>
                <a:gd name="connsiteX6" fmla="*/ 3350060 w 3352728"/>
                <a:gd name="connsiteY6" fmla="*/ 1010782 h 1668288"/>
                <a:gd name="connsiteX7" fmla="*/ 2759511 w 3352728"/>
                <a:gd name="connsiteY7" fmla="*/ 1525133 h 1668288"/>
                <a:gd name="connsiteX8" fmla="*/ 2035610 w 3352728"/>
                <a:gd name="connsiteY8" fmla="*/ 1668007 h 1668288"/>
                <a:gd name="connsiteX9" fmla="*/ 483036 w 3352728"/>
                <a:gd name="connsiteY9" fmla="*/ 1506083 h 1668288"/>
                <a:gd name="connsiteX10" fmla="*/ 130610 w 3352728"/>
                <a:gd name="connsiteY10" fmla="*/ 1325107 h 1668288"/>
                <a:gd name="connsiteX0" fmla="*/ 130610 w 3352728"/>
                <a:gd name="connsiteY0" fmla="*/ 1325107 h 1668288"/>
                <a:gd name="connsiteX1" fmla="*/ 25836 w 3352728"/>
                <a:gd name="connsiteY1" fmla="*/ 801233 h 1668288"/>
                <a:gd name="connsiteX2" fmla="*/ 530660 w 3352728"/>
                <a:gd name="connsiteY2" fmla="*/ 458333 h 1668288"/>
                <a:gd name="connsiteX3" fmla="*/ 597335 w 3352728"/>
                <a:gd name="connsiteY3" fmla="*/ 210682 h 1668288"/>
                <a:gd name="connsiteX4" fmla="*/ 2207060 w 3352728"/>
                <a:gd name="connsiteY4" fmla="*/ 344032 h 1668288"/>
                <a:gd name="connsiteX5" fmla="*/ 2530911 w 3352728"/>
                <a:gd name="connsiteY5" fmla="*/ 20183 h 1668288"/>
                <a:gd name="connsiteX6" fmla="*/ 2740461 w 3352728"/>
                <a:gd name="connsiteY6" fmla="*/ 105908 h 1668288"/>
                <a:gd name="connsiteX7" fmla="*/ 3350060 w 3352728"/>
                <a:gd name="connsiteY7" fmla="*/ 1010782 h 1668288"/>
                <a:gd name="connsiteX8" fmla="*/ 2759511 w 3352728"/>
                <a:gd name="connsiteY8" fmla="*/ 1525133 h 1668288"/>
                <a:gd name="connsiteX9" fmla="*/ 2035610 w 3352728"/>
                <a:gd name="connsiteY9" fmla="*/ 1668007 h 1668288"/>
                <a:gd name="connsiteX10" fmla="*/ 483036 w 3352728"/>
                <a:gd name="connsiteY10" fmla="*/ 1506083 h 1668288"/>
                <a:gd name="connsiteX11" fmla="*/ 130610 w 3352728"/>
                <a:gd name="connsiteY11" fmla="*/ 1325107 h 1668288"/>
                <a:gd name="connsiteX0" fmla="*/ 130610 w 3352728"/>
                <a:gd name="connsiteY0" fmla="*/ 1325107 h 1668288"/>
                <a:gd name="connsiteX1" fmla="*/ 25836 w 3352728"/>
                <a:gd name="connsiteY1" fmla="*/ 801233 h 1668288"/>
                <a:gd name="connsiteX2" fmla="*/ 530660 w 3352728"/>
                <a:gd name="connsiteY2" fmla="*/ 458333 h 1668288"/>
                <a:gd name="connsiteX3" fmla="*/ 2207060 w 3352728"/>
                <a:gd name="connsiteY3" fmla="*/ 344032 h 1668288"/>
                <a:gd name="connsiteX4" fmla="*/ 2530911 w 3352728"/>
                <a:gd name="connsiteY4" fmla="*/ 20183 h 1668288"/>
                <a:gd name="connsiteX5" fmla="*/ 2740461 w 3352728"/>
                <a:gd name="connsiteY5" fmla="*/ 105908 h 1668288"/>
                <a:gd name="connsiteX6" fmla="*/ 3350060 w 3352728"/>
                <a:gd name="connsiteY6" fmla="*/ 1010782 h 1668288"/>
                <a:gd name="connsiteX7" fmla="*/ 2759511 w 3352728"/>
                <a:gd name="connsiteY7" fmla="*/ 1525133 h 1668288"/>
                <a:gd name="connsiteX8" fmla="*/ 2035610 w 3352728"/>
                <a:gd name="connsiteY8" fmla="*/ 1668007 h 1668288"/>
                <a:gd name="connsiteX9" fmla="*/ 483036 w 3352728"/>
                <a:gd name="connsiteY9" fmla="*/ 1506083 h 1668288"/>
                <a:gd name="connsiteX10" fmla="*/ 130610 w 3352728"/>
                <a:gd name="connsiteY10" fmla="*/ 1325107 h 1668288"/>
                <a:gd name="connsiteX0" fmla="*/ 130610 w 3352728"/>
                <a:gd name="connsiteY0" fmla="*/ 1325107 h 1668288"/>
                <a:gd name="connsiteX1" fmla="*/ 25836 w 3352728"/>
                <a:gd name="connsiteY1" fmla="*/ 801233 h 1668288"/>
                <a:gd name="connsiteX2" fmla="*/ 530660 w 3352728"/>
                <a:gd name="connsiteY2" fmla="*/ 458333 h 1668288"/>
                <a:gd name="connsiteX3" fmla="*/ 883085 w 3352728"/>
                <a:gd name="connsiteY3" fmla="*/ 439283 h 1668288"/>
                <a:gd name="connsiteX4" fmla="*/ 2207060 w 3352728"/>
                <a:gd name="connsiteY4" fmla="*/ 344032 h 1668288"/>
                <a:gd name="connsiteX5" fmla="*/ 2530911 w 3352728"/>
                <a:gd name="connsiteY5" fmla="*/ 20183 h 1668288"/>
                <a:gd name="connsiteX6" fmla="*/ 2740461 w 3352728"/>
                <a:gd name="connsiteY6" fmla="*/ 105908 h 1668288"/>
                <a:gd name="connsiteX7" fmla="*/ 3350060 w 3352728"/>
                <a:gd name="connsiteY7" fmla="*/ 1010782 h 1668288"/>
                <a:gd name="connsiteX8" fmla="*/ 2759511 w 3352728"/>
                <a:gd name="connsiteY8" fmla="*/ 1525133 h 1668288"/>
                <a:gd name="connsiteX9" fmla="*/ 2035610 w 3352728"/>
                <a:gd name="connsiteY9" fmla="*/ 1668007 h 1668288"/>
                <a:gd name="connsiteX10" fmla="*/ 483036 w 3352728"/>
                <a:gd name="connsiteY10" fmla="*/ 1506083 h 1668288"/>
                <a:gd name="connsiteX11" fmla="*/ 130610 w 3352728"/>
                <a:gd name="connsiteY11" fmla="*/ 1325107 h 1668288"/>
                <a:gd name="connsiteX0" fmla="*/ 130610 w 3352728"/>
                <a:gd name="connsiteY0" fmla="*/ 1325107 h 1668288"/>
                <a:gd name="connsiteX1" fmla="*/ 25836 w 3352728"/>
                <a:gd name="connsiteY1" fmla="*/ 801233 h 1668288"/>
                <a:gd name="connsiteX2" fmla="*/ 530660 w 3352728"/>
                <a:gd name="connsiteY2" fmla="*/ 458333 h 1668288"/>
                <a:gd name="connsiteX3" fmla="*/ 844985 w 3352728"/>
                <a:gd name="connsiteY3" fmla="*/ 220208 h 1668288"/>
                <a:gd name="connsiteX4" fmla="*/ 2207060 w 3352728"/>
                <a:gd name="connsiteY4" fmla="*/ 344032 h 1668288"/>
                <a:gd name="connsiteX5" fmla="*/ 2530911 w 3352728"/>
                <a:gd name="connsiteY5" fmla="*/ 20183 h 1668288"/>
                <a:gd name="connsiteX6" fmla="*/ 2740461 w 3352728"/>
                <a:gd name="connsiteY6" fmla="*/ 105908 h 1668288"/>
                <a:gd name="connsiteX7" fmla="*/ 3350060 w 3352728"/>
                <a:gd name="connsiteY7" fmla="*/ 1010782 h 1668288"/>
                <a:gd name="connsiteX8" fmla="*/ 2759511 w 3352728"/>
                <a:gd name="connsiteY8" fmla="*/ 1525133 h 1668288"/>
                <a:gd name="connsiteX9" fmla="*/ 2035610 w 3352728"/>
                <a:gd name="connsiteY9" fmla="*/ 1668007 h 1668288"/>
                <a:gd name="connsiteX10" fmla="*/ 483036 w 3352728"/>
                <a:gd name="connsiteY10" fmla="*/ 1506083 h 1668288"/>
                <a:gd name="connsiteX11" fmla="*/ 130610 w 3352728"/>
                <a:gd name="connsiteY11" fmla="*/ 1325107 h 1668288"/>
                <a:gd name="connsiteX0" fmla="*/ 130610 w 3352728"/>
                <a:gd name="connsiteY0" fmla="*/ 1275241 h 1618422"/>
                <a:gd name="connsiteX1" fmla="*/ 25836 w 3352728"/>
                <a:gd name="connsiteY1" fmla="*/ 751367 h 1618422"/>
                <a:gd name="connsiteX2" fmla="*/ 530660 w 3352728"/>
                <a:gd name="connsiteY2" fmla="*/ 408467 h 1618422"/>
                <a:gd name="connsiteX3" fmla="*/ 844985 w 3352728"/>
                <a:gd name="connsiteY3" fmla="*/ 170342 h 1618422"/>
                <a:gd name="connsiteX4" fmla="*/ 2207060 w 3352728"/>
                <a:gd name="connsiteY4" fmla="*/ 294166 h 1618422"/>
                <a:gd name="connsiteX5" fmla="*/ 2626161 w 3352728"/>
                <a:gd name="connsiteY5" fmla="*/ 90967 h 1618422"/>
                <a:gd name="connsiteX6" fmla="*/ 2740461 w 3352728"/>
                <a:gd name="connsiteY6" fmla="*/ 56042 h 1618422"/>
                <a:gd name="connsiteX7" fmla="*/ 3350060 w 3352728"/>
                <a:gd name="connsiteY7" fmla="*/ 960916 h 1618422"/>
                <a:gd name="connsiteX8" fmla="*/ 2759511 w 3352728"/>
                <a:gd name="connsiteY8" fmla="*/ 1475267 h 1618422"/>
                <a:gd name="connsiteX9" fmla="*/ 2035610 w 3352728"/>
                <a:gd name="connsiteY9" fmla="*/ 1618141 h 1618422"/>
                <a:gd name="connsiteX10" fmla="*/ 483036 w 3352728"/>
                <a:gd name="connsiteY10" fmla="*/ 1456217 h 1618422"/>
                <a:gd name="connsiteX11" fmla="*/ 130610 w 3352728"/>
                <a:gd name="connsiteY11" fmla="*/ 1275241 h 1618422"/>
                <a:gd name="connsiteX0" fmla="*/ 130610 w 3352728"/>
                <a:gd name="connsiteY0" fmla="*/ 1289944 h 1633125"/>
                <a:gd name="connsiteX1" fmla="*/ 25836 w 3352728"/>
                <a:gd name="connsiteY1" fmla="*/ 766070 h 1633125"/>
                <a:gd name="connsiteX2" fmla="*/ 530660 w 3352728"/>
                <a:gd name="connsiteY2" fmla="*/ 423170 h 1633125"/>
                <a:gd name="connsiteX3" fmla="*/ 844985 w 3352728"/>
                <a:gd name="connsiteY3" fmla="*/ 185045 h 1633125"/>
                <a:gd name="connsiteX4" fmla="*/ 2207060 w 3352728"/>
                <a:gd name="connsiteY4" fmla="*/ 308869 h 1633125"/>
                <a:gd name="connsiteX5" fmla="*/ 2569011 w 3352728"/>
                <a:gd name="connsiteY5" fmla="*/ 54870 h 1633125"/>
                <a:gd name="connsiteX6" fmla="*/ 2740461 w 3352728"/>
                <a:gd name="connsiteY6" fmla="*/ 70745 h 1633125"/>
                <a:gd name="connsiteX7" fmla="*/ 3350060 w 3352728"/>
                <a:gd name="connsiteY7" fmla="*/ 975619 h 1633125"/>
                <a:gd name="connsiteX8" fmla="*/ 2759511 w 3352728"/>
                <a:gd name="connsiteY8" fmla="*/ 1489970 h 1633125"/>
                <a:gd name="connsiteX9" fmla="*/ 2035610 w 3352728"/>
                <a:gd name="connsiteY9" fmla="*/ 1632844 h 1633125"/>
                <a:gd name="connsiteX10" fmla="*/ 483036 w 3352728"/>
                <a:gd name="connsiteY10" fmla="*/ 1470920 h 1633125"/>
                <a:gd name="connsiteX11" fmla="*/ 130610 w 3352728"/>
                <a:gd name="connsiteY11" fmla="*/ 1289944 h 1633125"/>
                <a:gd name="connsiteX0" fmla="*/ 130610 w 3352728"/>
                <a:gd name="connsiteY0" fmla="*/ 1289944 h 1633125"/>
                <a:gd name="connsiteX1" fmla="*/ 25836 w 3352728"/>
                <a:gd name="connsiteY1" fmla="*/ 766070 h 1633125"/>
                <a:gd name="connsiteX2" fmla="*/ 530660 w 3352728"/>
                <a:gd name="connsiteY2" fmla="*/ 423170 h 1633125"/>
                <a:gd name="connsiteX3" fmla="*/ 844985 w 3352728"/>
                <a:gd name="connsiteY3" fmla="*/ 185045 h 1633125"/>
                <a:gd name="connsiteX4" fmla="*/ 2207060 w 3352728"/>
                <a:gd name="connsiteY4" fmla="*/ 308869 h 1633125"/>
                <a:gd name="connsiteX5" fmla="*/ 2569011 w 3352728"/>
                <a:gd name="connsiteY5" fmla="*/ 54870 h 1633125"/>
                <a:gd name="connsiteX6" fmla="*/ 2740461 w 3352728"/>
                <a:gd name="connsiteY6" fmla="*/ 70745 h 1633125"/>
                <a:gd name="connsiteX7" fmla="*/ 3350060 w 3352728"/>
                <a:gd name="connsiteY7" fmla="*/ 975619 h 1633125"/>
                <a:gd name="connsiteX8" fmla="*/ 2759511 w 3352728"/>
                <a:gd name="connsiteY8" fmla="*/ 1489970 h 1633125"/>
                <a:gd name="connsiteX9" fmla="*/ 2035610 w 3352728"/>
                <a:gd name="connsiteY9" fmla="*/ 1632844 h 1633125"/>
                <a:gd name="connsiteX10" fmla="*/ 483036 w 3352728"/>
                <a:gd name="connsiteY10" fmla="*/ 1470920 h 1633125"/>
                <a:gd name="connsiteX11" fmla="*/ 130610 w 3352728"/>
                <a:gd name="connsiteY11" fmla="*/ 1289944 h 1633125"/>
                <a:gd name="connsiteX0" fmla="*/ 130610 w 3352728"/>
                <a:gd name="connsiteY0" fmla="*/ 1289944 h 1633125"/>
                <a:gd name="connsiteX1" fmla="*/ 25836 w 3352728"/>
                <a:gd name="connsiteY1" fmla="*/ 766070 h 1633125"/>
                <a:gd name="connsiteX2" fmla="*/ 530660 w 3352728"/>
                <a:gd name="connsiteY2" fmla="*/ 423170 h 1633125"/>
                <a:gd name="connsiteX3" fmla="*/ 844985 w 3352728"/>
                <a:gd name="connsiteY3" fmla="*/ 185045 h 1633125"/>
                <a:gd name="connsiteX4" fmla="*/ 2168960 w 3352728"/>
                <a:gd name="connsiteY4" fmla="*/ 277119 h 1633125"/>
                <a:gd name="connsiteX5" fmla="*/ 2569011 w 3352728"/>
                <a:gd name="connsiteY5" fmla="*/ 54870 h 1633125"/>
                <a:gd name="connsiteX6" fmla="*/ 2740461 w 3352728"/>
                <a:gd name="connsiteY6" fmla="*/ 70745 h 1633125"/>
                <a:gd name="connsiteX7" fmla="*/ 3350060 w 3352728"/>
                <a:gd name="connsiteY7" fmla="*/ 975619 h 1633125"/>
                <a:gd name="connsiteX8" fmla="*/ 2759511 w 3352728"/>
                <a:gd name="connsiteY8" fmla="*/ 1489970 h 1633125"/>
                <a:gd name="connsiteX9" fmla="*/ 2035610 w 3352728"/>
                <a:gd name="connsiteY9" fmla="*/ 1632844 h 1633125"/>
                <a:gd name="connsiteX10" fmla="*/ 483036 w 3352728"/>
                <a:gd name="connsiteY10" fmla="*/ 1470920 h 1633125"/>
                <a:gd name="connsiteX11" fmla="*/ 130610 w 3352728"/>
                <a:gd name="connsiteY11" fmla="*/ 1289944 h 1633125"/>
                <a:gd name="connsiteX0" fmla="*/ 130610 w 3352728"/>
                <a:gd name="connsiteY0" fmla="*/ 1289944 h 1633125"/>
                <a:gd name="connsiteX1" fmla="*/ 25836 w 3352728"/>
                <a:gd name="connsiteY1" fmla="*/ 766070 h 1633125"/>
                <a:gd name="connsiteX2" fmla="*/ 530660 w 3352728"/>
                <a:gd name="connsiteY2" fmla="*/ 423170 h 1633125"/>
                <a:gd name="connsiteX3" fmla="*/ 844985 w 3352728"/>
                <a:gd name="connsiteY3" fmla="*/ 185045 h 1633125"/>
                <a:gd name="connsiteX4" fmla="*/ 2168960 w 3352728"/>
                <a:gd name="connsiteY4" fmla="*/ 277119 h 1633125"/>
                <a:gd name="connsiteX5" fmla="*/ 2569011 w 3352728"/>
                <a:gd name="connsiteY5" fmla="*/ 54870 h 1633125"/>
                <a:gd name="connsiteX6" fmla="*/ 2740461 w 3352728"/>
                <a:gd name="connsiteY6" fmla="*/ 70745 h 1633125"/>
                <a:gd name="connsiteX7" fmla="*/ 3350060 w 3352728"/>
                <a:gd name="connsiteY7" fmla="*/ 975619 h 1633125"/>
                <a:gd name="connsiteX8" fmla="*/ 2759511 w 3352728"/>
                <a:gd name="connsiteY8" fmla="*/ 1489970 h 1633125"/>
                <a:gd name="connsiteX9" fmla="*/ 2035610 w 3352728"/>
                <a:gd name="connsiteY9" fmla="*/ 1632844 h 1633125"/>
                <a:gd name="connsiteX10" fmla="*/ 483036 w 3352728"/>
                <a:gd name="connsiteY10" fmla="*/ 1470920 h 1633125"/>
                <a:gd name="connsiteX11" fmla="*/ 130610 w 3352728"/>
                <a:gd name="connsiteY11" fmla="*/ 1289944 h 1633125"/>
                <a:gd name="connsiteX0" fmla="*/ 130610 w 3352728"/>
                <a:gd name="connsiteY0" fmla="*/ 1289944 h 1633125"/>
                <a:gd name="connsiteX1" fmla="*/ 25836 w 3352728"/>
                <a:gd name="connsiteY1" fmla="*/ 766070 h 1633125"/>
                <a:gd name="connsiteX2" fmla="*/ 530660 w 3352728"/>
                <a:gd name="connsiteY2" fmla="*/ 423170 h 1633125"/>
                <a:gd name="connsiteX3" fmla="*/ 844985 w 3352728"/>
                <a:gd name="connsiteY3" fmla="*/ 185045 h 1633125"/>
                <a:gd name="connsiteX4" fmla="*/ 2168960 w 3352728"/>
                <a:gd name="connsiteY4" fmla="*/ 277119 h 1633125"/>
                <a:gd name="connsiteX5" fmla="*/ 2476935 w 3352728"/>
                <a:gd name="connsiteY5" fmla="*/ 48521 h 1633125"/>
                <a:gd name="connsiteX6" fmla="*/ 2569011 w 3352728"/>
                <a:gd name="connsiteY6" fmla="*/ 54870 h 1633125"/>
                <a:gd name="connsiteX7" fmla="*/ 2740461 w 3352728"/>
                <a:gd name="connsiteY7" fmla="*/ 70745 h 1633125"/>
                <a:gd name="connsiteX8" fmla="*/ 3350060 w 3352728"/>
                <a:gd name="connsiteY8" fmla="*/ 975619 h 1633125"/>
                <a:gd name="connsiteX9" fmla="*/ 2759511 w 3352728"/>
                <a:gd name="connsiteY9" fmla="*/ 1489970 h 1633125"/>
                <a:gd name="connsiteX10" fmla="*/ 2035610 w 3352728"/>
                <a:gd name="connsiteY10" fmla="*/ 1632844 h 1633125"/>
                <a:gd name="connsiteX11" fmla="*/ 483036 w 3352728"/>
                <a:gd name="connsiteY11" fmla="*/ 1470920 h 1633125"/>
                <a:gd name="connsiteX12" fmla="*/ 130610 w 3352728"/>
                <a:gd name="connsiteY12" fmla="*/ 1289944 h 1633125"/>
                <a:gd name="connsiteX0" fmla="*/ 130610 w 3352728"/>
                <a:gd name="connsiteY0" fmla="*/ 1289944 h 1644670"/>
                <a:gd name="connsiteX1" fmla="*/ 25836 w 3352728"/>
                <a:gd name="connsiteY1" fmla="*/ 766070 h 1644670"/>
                <a:gd name="connsiteX2" fmla="*/ 530660 w 3352728"/>
                <a:gd name="connsiteY2" fmla="*/ 423170 h 1644670"/>
                <a:gd name="connsiteX3" fmla="*/ 844985 w 3352728"/>
                <a:gd name="connsiteY3" fmla="*/ 185045 h 1644670"/>
                <a:gd name="connsiteX4" fmla="*/ 2168960 w 3352728"/>
                <a:gd name="connsiteY4" fmla="*/ 277119 h 1644670"/>
                <a:gd name="connsiteX5" fmla="*/ 2476935 w 3352728"/>
                <a:gd name="connsiteY5" fmla="*/ 48521 h 1644670"/>
                <a:gd name="connsiteX6" fmla="*/ 2569011 w 3352728"/>
                <a:gd name="connsiteY6" fmla="*/ 54870 h 1644670"/>
                <a:gd name="connsiteX7" fmla="*/ 2740461 w 3352728"/>
                <a:gd name="connsiteY7" fmla="*/ 70745 h 1644670"/>
                <a:gd name="connsiteX8" fmla="*/ 3350060 w 3352728"/>
                <a:gd name="connsiteY8" fmla="*/ 975619 h 1644670"/>
                <a:gd name="connsiteX9" fmla="*/ 2752137 w 3352728"/>
                <a:gd name="connsiteY9" fmla="*/ 1548963 h 1644670"/>
                <a:gd name="connsiteX10" fmla="*/ 2035610 w 3352728"/>
                <a:gd name="connsiteY10" fmla="*/ 1632844 h 1644670"/>
                <a:gd name="connsiteX11" fmla="*/ 483036 w 3352728"/>
                <a:gd name="connsiteY11" fmla="*/ 1470920 h 1644670"/>
                <a:gd name="connsiteX12" fmla="*/ 130610 w 3352728"/>
                <a:gd name="connsiteY12" fmla="*/ 1289944 h 1644670"/>
                <a:gd name="connsiteX0" fmla="*/ 110254 w 3356952"/>
                <a:gd name="connsiteY0" fmla="*/ 1289944 h 1644670"/>
                <a:gd name="connsiteX1" fmla="*/ 30060 w 3356952"/>
                <a:gd name="connsiteY1" fmla="*/ 766070 h 1644670"/>
                <a:gd name="connsiteX2" fmla="*/ 534884 w 3356952"/>
                <a:gd name="connsiteY2" fmla="*/ 423170 h 1644670"/>
                <a:gd name="connsiteX3" fmla="*/ 849209 w 3356952"/>
                <a:gd name="connsiteY3" fmla="*/ 185045 h 1644670"/>
                <a:gd name="connsiteX4" fmla="*/ 2173184 w 3356952"/>
                <a:gd name="connsiteY4" fmla="*/ 277119 h 1644670"/>
                <a:gd name="connsiteX5" fmla="*/ 2481159 w 3356952"/>
                <a:gd name="connsiteY5" fmla="*/ 48521 h 1644670"/>
                <a:gd name="connsiteX6" fmla="*/ 2573235 w 3356952"/>
                <a:gd name="connsiteY6" fmla="*/ 54870 h 1644670"/>
                <a:gd name="connsiteX7" fmla="*/ 2744685 w 3356952"/>
                <a:gd name="connsiteY7" fmla="*/ 70745 h 1644670"/>
                <a:gd name="connsiteX8" fmla="*/ 3354284 w 3356952"/>
                <a:gd name="connsiteY8" fmla="*/ 975619 h 1644670"/>
                <a:gd name="connsiteX9" fmla="*/ 2756361 w 3356952"/>
                <a:gd name="connsiteY9" fmla="*/ 1548963 h 1644670"/>
                <a:gd name="connsiteX10" fmla="*/ 2039834 w 3356952"/>
                <a:gd name="connsiteY10" fmla="*/ 1632844 h 1644670"/>
                <a:gd name="connsiteX11" fmla="*/ 487260 w 3356952"/>
                <a:gd name="connsiteY11" fmla="*/ 1470920 h 1644670"/>
                <a:gd name="connsiteX12" fmla="*/ 110254 w 3356952"/>
                <a:gd name="connsiteY12" fmla="*/ 1289944 h 1644670"/>
                <a:gd name="connsiteX0" fmla="*/ 110254 w 3376526"/>
                <a:gd name="connsiteY0" fmla="*/ 1289944 h 1643515"/>
                <a:gd name="connsiteX1" fmla="*/ 30060 w 3376526"/>
                <a:gd name="connsiteY1" fmla="*/ 766070 h 1643515"/>
                <a:gd name="connsiteX2" fmla="*/ 534884 w 3376526"/>
                <a:gd name="connsiteY2" fmla="*/ 423170 h 1643515"/>
                <a:gd name="connsiteX3" fmla="*/ 849209 w 3376526"/>
                <a:gd name="connsiteY3" fmla="*/ 185045 h 1643515"/>
                <a:gd name="connsiteX4" fmla="*/ 2173184 w 3376526"/>
                <a:gd name="connsiteY4" fmla="*/ 277119 h 1643515"/>
                <a:gd name="connsiteX5" fmla="*/ 2481159 w 3376526"/>
                <a:gd name="connsiteY5" fmla="*/ 48521 h 1643515"/>
                <a:gd name="connsiteX6" fmla="*/ 2573235 w 3376526"/>
                <a:gd name="connsiteY6" fmla="*/ 54870 h 1643515"/>
                <a:gd name="connsiteX7" fmla="*/ 2744685 w 3376526"/>
                <a:gd name="connsiteY7" fmla="*/ 70745 h 1643515"/>
                <a:gd name="connsiteX8" fmla="*/ 3373949 w 3376526"/>
                <a:gd name="connsiteY8" fmla="*/ 916626 h 1643515"/>
                <a:gd name="connsiteX9" fmla="*/ 2756361 w 3376526"/>
                <a:gd name="connsiteY9" fmla="*/ 1548963 h 1643515"/>
                <a:gd name="connsiteX10" fmla="*/ 2039834 w 3376526"/>
                <a:gd name="connsiteY10" fmla="*/ 1632844 h 1643515"/>
                <a:gd name="connsiteX11" fmla="*/ 487260 w 3376526"/>
                <a:gd name="connsiteY11" fmla="*/ 1470920 h 1643515"/>
                <a:gd name="connsiteX12" fmla="*/ 110254 w 3376526"/>
                <a:gd name="connsiteY12" fmla="*/ 1289944 h 1643515"/>
                <a:gd name="connsiteX0" fmla="*/ 110254 w 3376526"/>
                <a:gd name="connsiteY0" fmla="*/ 1289944 h 1643515"/>
                <a:gd name="connsiteX1" fmla="*/ 30060 w 3376526"/>
                <a:gd name="connsiteY1" fmla="*/ 766070 h 1643515"/>
                <a:gd name="connsiteX2" fmla="*/ 534884 w 3376526"/>
                <a:gd name="connsiteY2" fmla="*/ 423170 h 1643515"/>
                <a:gd name="connsiteX3" fmla="*/ 849209 w 3376526"/>
                <a:gd name="connsiteY3" fmla="*/ 185045 h 1643515"/>
                <a:gd name="connsiteX4" fmla="*/ 2158436 w 3376526"/>
                <a:gd name="connsiteY4" fmla="*/ 247622 h 1643515"/>
                <a:gd name="connsiteX5" fmla="*/ 2481159 w 3376526"/>
                <a:gd name="connsiteY5" fmla="*/ 48521 h 1643515"/>
                <a:gd name="connsiteX6" fmla="*/ 2573235 w 3376526"/>
                <a:gd name="connsiteY6" fmla="*/ 54870 h 1643515"/>
                <a:gd name="connsiteX7" fmla="*/ 2744685 w 3376526"/>
                <a:gd name="connsiteY7" fmla="*/ 70745 h 1643515"/>
                <a:gd name="connsiteX8" fmla="*/ 3373949 w 3376526"/>
                <a:gd name="connsiteY8" fmla="*/ 916626 h 1643515"/>
                <a:gd name="connsiteX9" fmla="*/ 2756361 w 3376526"/>
                <a:gd name="connsiteY9" fmla="*/ 1548963 h 1643515"/>
                <a:gd name="connsiteX10" fmla="*/ 2039834 w 3376526"/>
                <a:gd name="connsiteY10" fmla="*/ 1632844 h 1643515"/>
                <a:gd name="connsiteX11" fmla="*/ 487260 w 3376526"/>
                <a:gd name="connsiteY11" fmla="*/ 1470920 h 1643515"/>
                <a:gd name="connsiteX12" fmla="*/ 110254 w 3376526"/>
                <a:gd name="connsiteY12" fmla="*/ 1289944 h 16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6526" h="1643515">
                  <a:moveTo>
                    <a:pt x="110254" y="1289944"/>
                  </a:moveTo>
                  <a:cubicBezTo>
                    <a:pt x="34054" y="1172469"/>
                    <a:pt x="-44553" y="916883"/>
                    <a:pt x="30060" y="766070"/>
                  </a:cubicBezTo>
                  <a:cubicBezTo>
                    <a:pt x="69748" y="602558"/>
                    <a:pt x="171347" y="499370"/>
                    <a:pt x="534884" y="423170"/>
                  </a:cubicBezTo>
                  <a:cubicBezTo>
                    <a:pt x="679346" y="358083"/>
                    <a:pt x="578617" y="214303"/>
                    <a:pt x="849209" y="185045"/>
                  </a:cubicBezTo>
                  <a:cubicBezTo>
                    <a:pt x="1119801" y="155787"/>
                    <a:pt x="1886444" y="270376"/>
                    <a:pt x="2158436" y="247622"/>
                  </a:cubicBezTo>
                  <a:cubicBezTo>
                    <a:pt x="2430428" y="224868"/>
                    <a:pt x="2412026" y="80646"/>
                    <a:pt x="2481159" y="48521"/>
                  </a:cubicBezTo>
                  <a:cubicBezTo>
                    <a:pt x="2550292" y="16396"/>
                    <a:pt x="2533547" y="68099"/>
                    <a:pt x="2573235" y="54870"/>
                  </a:cubicBezTo>
                  <a:cubicBezTo>
                    <a:pt x="2646260" y="26295"/>
                    <a:pt x="2528785" y="-61017"/>
                    <a:pt x="2744685" y="70745"/>
                  </a:cubicBezTo>
                  <a:cubicBezTo>
                    <a:pt x="2874860" y="288232"/>
                    <a:pt x="3418399" y="683264"/>
                    <a:pt x="3373949" y="916626"/>
                  </a:cubicBezTo>
                  <a:cubicBezTo>
                    <a:pt x="3367599" y="1146813"/>
                    <a:pt x="2978714" y="1429593"/>
                    <a:pt x="2756361" y="1548963"/>
                  </a:cubicBezTo>
                  <a:cubicBezTo>
                    <a:pt x="2534008" y="1668333"/>
                    <a:pt x="2418017" y="1645851"/>
                    <a:pt x="2039834" y="1632844"/>
                  </a:cubicBezTo>
                  <a:cubicBezTo>
                    <a:pt x="1661651" y="1619837"/>
                    <a:pt x="808857" y="1528070"/>
                    <a:pt x="487260" y="1470920"/>
                  </a:cubicBezTo>
                  <a:cubicBezTo>
                    <a:pt x="165663" y="1413770"/>
                    <a:pt x="186454" y="1407419"/>
                    <a:pt x="110254" y="1289944"/>
                  </a:cubicBezTo>
                  <a:close/>
                </a:path>
              </a:pathLst>
            </a:custGeom>
            <a:solidFill>
              <a:schemeClr val="accent3">
                <a:lumMod val="20000"/>
                <a:lumOff val="80000"/>
                <a:alpha val="45000"/>
              </a:schemeClr>
            </a:solidFill>
            <a:ln w="3175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2F3AC0CA-681E-3BE7-5E2F-416A520B174B}"/>
                </a:ext>
              </a:extLst>
            </p:cNvPr>
            <p:cNvGrpSpPr/>
            <p:nvPr/>
          </p:nvGrpSpPr>
          <p:grpSpPr>
            <a:xfrm>
              <a:off x="2615567" y="2660702"/>
              <a:ext cx="1340476" cy="980065"/>
              <a:chOff x="8200161" y="2698628"/>
              <a:chExt cx="1340476" cy="980065"/>
            </a:xfrm>
          </p:grpSpPr>
          <p:sp>
            <p:nvSpPr>
              <p:cNvPr id="8" name="Rectangle 7">
                <a:extLst>
                  <a:ext uri="{FF2B5EF4-FFF2-40B4-BE49-F238E27FC236}">
                    <a16:creationId xmlns:a16="http://schemas.microsoft.com/office/drawing/2014/main" id="{1B7A3D08-511D-1792-BE21-23FCF08E6DE9}"/>
                  </a:ext>
                </a:extLst>
              </p:cNvPr>
              <p:cNvSpPr/>
              <p:nvPr/>
            </p:nvSpPr>
            <p:spPr>
              <a:xfrm>
                <a:off x="8200162" y="3322248"/>
                <a:ext cx="1340475" cy="356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00" b="1">
                    <a:solidFill>
                      <a:schemeClr val="accent1"/>
                    </a:solidFill>
                  </a:rPr>
                  <a:t>TSF Cell 2</a:t>
                </a:r>
              </a:p>
            </p:txBody>
          </p:sp>
          <p:sp>
            <p:nvSpPr>
              <p:cNvPr id="10" name="Rectangle 9">
                <a:extLst>
                  <a:ext uri="{FF2B5EF4-FFF2-40B4-BE49-F238E27FC236}">
                    <a16:creationId xmlns:a16="http://schemas.microsoft.com/office/drawing/2014/main" id="{A18228F6-AB91-8F3A-2085-9B6AC8FDC772}"/>
                  </a:ext>
                </a:extLst>
              </p:cNvPr>
              <p:cNvSpPr/>
              <p:nvPr/>
            </p:nvSpPr>
            <p:spPr>
              <a:xfrm>
                <a:off x="8200161" y="2698628"/>
                <a:ext cx="1340475" cy="356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00" b="1">
                    <a:solidFill>
                      <a:schemeClr val="accent1"/>
                    </a:solidFill>
                  </a:rPr>
                  <a:t>TSF Cell 1</a:t>
                </a:r>
              </a:p>
            </p:txBody>
          </p:sp>
        </p:grpSp>
      </p:grpSp>
      <p:sp>
        <p:nvSpPr>
          <p:cNvPr id="9" name="TextBox 8">
            <a:extLst>
              <a:ext uri="{FF2B5EF4-FFF2-40B4-BE49-F238E27FC236}">
                <a16:creationId xmlns:a16="http://schemas.microsoft.com/office/drawing/2014/main" id="{31AF0971-AFB7-DB86-40DA-719BF1362E69}"/>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a:t>
            </a:r>
            <a:r>
              <a:rPr lang="en-CA" sz="1200" b="0">
                <a:solidFill>
                  <a:srgbClr val="003D50"/>
                </a:solidFill>
                <a:effectLst/>
                <a:latin typeface="Arial"/>
                <a:cs typeface="Arial"/>
              </a:rPr>
              <a:t> </a:t>
            </a:r>
            <a:r>
              <a:rPr lang="en-CA" sz="1200" b="0">
                <a:solidFill>
                  <a:srgbClr val="BB5628"/>
                </a:solidFill>
                <a:effectLst/>
                <a:latin typeface="Arial"/>
                <a:cs typeface="Arial"/>
              </a:rPr>
              <a:t>|</a:t>
            </a:r>
            <a:r>
              <a:rPr lang="en-CA" sz="1200" b="0">
                <a:solidFill>
                  <a:srgbClr val="003D50"/>
                </a:solidFill>
                <a:effectLst/>
                <a:latin typeface="Arial"/>
                <a:cs typeface="Arial"/>
              </a:rPr>
              <a:t> </a:t>
            </a:r>
            <a:r>
              <a:rPr lang="en-CA" sz="1200">
                <a:solidFill>
                  <a:srgbClr val="003D50"/>
                </a:solidFill>
                <a:effectLst/>
                <a:latin typeface="Arial"/>
                <a:cs typeface="Arial"/>
              </a:rPr>
              <a:t>OPERATE</a:t>
            </a:r>
            <a:r>
              <a:rPr lang="en-CA" sz="1200" b="0">
                <a:solidFill>
                  <a:srgbClr val="003D50"/>
                </a:solidFill>
                <a:effectLst/>
                <a:latin typeface="Arial"/>
                <a:cs typeface="Arial"/>
              </a:rPr>
              <a:t>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pic>
        <p:nvPicPr>
          <p:cNvPr id="13" name="Picture 12" descr="A group of yellow and black trucks&#10;&#10;AI-generated content may be incorrect.">
            <a:extLst>
              <a:ext uri="{FF2B5EF4-FFF2-40B4-BE49-F238E27FC236}">
                <a16:creationId xmlns:a16="http://schemas.microsoft.com/office/drawing/2014/main" id="{D9AEC528-6E75-9EF7-396E-F844FF95B0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3200" y="1782000"/>
            <a:ext cx="5358732" cy="4019049"/>
          </a:xfrm>
          <a:prstGeom prst="rect">
            <a:avLst/>
          </a:prstGeom>
        </p:spPr>
      </p:pic>
      <p:sp>
        <p:nvSpPr>
          <p:cNvPr id="14" name="Rectangle 13">
            <a:extLst>
              <a:ext uri="{FF2B5EF4-FFF2-40B4-BE49-F238E27FC236}">
                <a16:creationId xmlns:a16="http://schemas.microsoft.com/office/drawing/2014/main" id="{AE68D66B-C7CB-AC99-4DAB-02009DA4837F}"/>
              </a:ext>
            </a:extLst>
          </p:cNvPr>
          <p:cNvSpPr/>
          <p:nvPr/>
        </p:nvSpPr>
        <p:spPr>
          <a:xfrm>
            <a:off x="6253200" y="5529600"/>
            <a:ext cx="1881072" cy="270000"/>
          </a:xfrm>
          <a:prstGeom prst="rect">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CA" sz="1200" b="1" dirty="0">
                <a:solidFill>
                  <a:schemeClr val="accent1"/>
                </a:solidFill>
              </a:rPr>
              <a:t>Hard Rock Mining Fleet</a:t>
            </a:r>
          </a:p>
        </p:txBody>
      </p:sp>
    </p:spTree>
    <p:extLst>
      <p:ext uri="{BB962C8B-B14F-4D97-AF65-F5344CB8AC3E}">
        <p14:creationId xmlns:p14="http://schemas.microsoft.com/office/powerpoint/2010/main" val="247977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5C47-CDE0-C508-60AD-EC2C0FD2079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A3915A-BE92-C2F5-A2C6-77AA7372B546}"/>
              </a:ext>
            </a:extLst>
          </p:cNvPr>
          <p:cNvSpPr/>
          <p:nvPr/>
        </p:nvSpPr>
        <p:spPr>
          <a:xfrm>
            <a:off x="0" y="1194213"/>
            <a:ext cx="12192000" cy="5253162"/>
          </a:xfrm>
          <a:prstGeom prst="rect">
            <a:avLst/>
          </a:prstGeom>
          <a:solidFill>
            <a:srgbClr val="E5EBED"/>
          </a:solidFill>
        </p:spPr>
        <p:txBody>
          <a:bodyPr wrap="square" lIns="0" tIns="0" rIns="0" bIns="0" rtlCol="0"/>
          <a:lstStyle/>
          <a:p>
            <a:endParaRPr lang="en-RO">
              <a:solidFill>
                <a:schemeClr val="tx1"/>
              </a:solidFill>
            </a:endParaRPr>
          </a:p>
        </p:txBody>
      </p:sp>
      <p:sp>
        <p:nvSpPr>
          <p:cNvPr id="2" name="Title 1">
            <a:extLst>
              <a:ext uri="{FF2B5EF4-FFF2-40B4-BE49-F238E27FC236}">
                <a16:creationId xmlns:a16="http://schemas.microsoft.com/office/drawing/2014/main" id="{583EB4CC-D6EA-64DC-A1E5-557AC920A49A}"/>
              </a:ext>
            </a:extLst>
          </p:cNvPr>
          <p:cNvSpPr>
            <a:spLocks noGrp="1"/>
          </p:cNvSpPr>
          <p:nvPr>
            <p:ph type="title"/>
          </p:nvPr>
        </p:nvSpPr>
        <p:spPr/>
        <p:txBody>
          <a:bodyPr/>
          <a:lstStyle/>
          <a:p>
            <a:r>
              <a:rPr lang="en-GB">
                <a:solidFill>
                  <a:srgbClr val="003D50"/>
                </a:solidFill>
              </a:rPr>
              <a:t>STAGE 2</a:t>
            </a:r>
            <a:r>
              <a:rPr lang="en-GB" b="0">
                <a:solidFill>
                  <a:schemeClr val="accent2"/>
                </a:solidFill>
                <a:effectLst/>
                <a:latin typeface="Arial" panose="020B0604020202020204" pitchFamily="34" charset="0"/>
                <a:cs typeface="Arial" panose="020B0604020202020204" pitchFamily="34" charset="0"/>
              </a:rPr>
              <a:t> </a:t>
            </a:r>
            <a:r>
              <a:rPr lang="en-GB" b="0">
                <a:solidFill>
                  <a:srgbClr val="BB5628"/>
                </a:solidFill>
                <a:latin typeface="Arial" panose="020B0604020202020204" pitchFamily="34" charset="0"/>
              </a:rPr>
              <a:t>Hard Rock Expansion – 5.5Mtpa</a:t>
            </a:r>
            <a:endParaRPr lang="en-CA"/>
          </a:p>
        </p:txBody>
      </p:sp>
      <p:sp>
        <p:nvSpPr>
          <p:cNvPr id="3" name="TextBox 2">
            <a:extLst>
              <a:ext uri="{FF2B5EF4-FFF2-40B4-BE49-F238E27FC236}">
                <a16:creationId xmlns:a16="http://schemas.microsoft.com/office/drawing/2014/main" id="{C4CD12C4-0EE2-663C-F4FF-FC0ECAE53D01}"/>
              </a:ext>
            </a:extLst>
          </p:cNvPr>
          <p:cNvSpPr txBox="1"/>
          <p:nvPr/>
        </p:nvSpPr>
        <p:spPr>
          <a:xfrm>
            <a:off x="351892" y="288343"/>
            <a:ext cx="3698240" cy="314960"/>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CA" sz="1200">
                <a:solidFill>
                  <a:srgbClr val="003D50"/>
                </a:solidFill>
                <a:effectLst/>
                <a:latin typeface="Arial"/>
                <a:cs typeface="Arial"/>
              </a:rPr>
              <a:t>BUILD</a:t>
            </a:r>
            <a:r>
              <a:rPr lang="en-CA" sz="1200" b="0">
                <a:solidFill>
                  <a:srgbClr val="003D50"/>
                </a:solidFill>
                <a:effectLst/>
                <a:latin typeface="Arial"/>
                <a:cs typeface="Arial"/>
              </a:rPr>
              <a:t> </a:t>
            </a:r>
            <a:r>
              <a:rPr lang="en-CA" sz="1200" b="0">
                <a:solidFill>
                  <a:srgbClr val="BB5628"/>
                </a:solidFill>
                <a:effectLst/>
                <a:latin typeface="Arial"/>
                <a:cs typeface="Arial"/>
              </a:rPr>
              <a:t>|</a:t>
            </a:r>
            <a:r>
              <a:rPr lang="en-CA" sz="1200" b="0">
                <a:solidFill>
                  <a:srgbClr val="003D50"/>
                </a:solidFill>
                <a:effectLst/>
                <a:latin typeface="Arial"/>
                <a:cs typeface="Arial"/>
              </a:rPr>
              <a:t> </a:t>
            </a:r>
            <a:r>
              <a:rPr lang="en-CA" sz="1200">
                <a:solidFill>
                  <a:srgbClr val="003D50"/>
                </a:solidFill>
                <a:effectLst/>
                <a:latin typeface="Arial"/>
                <a:cs typeface="Arial"/>
              </a:rPr>
              <a:t>OPERATE</a:t>
            </a:r>
            <a:r>
              <a:rPr lang="en-CA" sz="1200" b="0">
                <a:solidFill>
                  <a:srgbClr val="003D50"/>
                </a:solidFill>
                <a:effectLst/>
                <a:latin typeface="Arial"/>
                <a:cs typeface="Arial"/>
              </a:rPr>
              <a:t> </a:t>
            </a:r>
            <a:r>
              <a:rPr lang="en-CA" sz="1200">
                <a:solidFill>
                  <a:srgbClr val="BB5628"/>
                </a:solidFill>
                <a:effectLst/>
                <a:latin typeface="Arial"/>
                <a:cs typeface="Arial"/>
              </a:rPr>
              <a:t>|</a:t>
            </a:r>
            <a:r>
              <a:rPr lang="en-CA" sz="1200">
                <a:solidFill>
                  <a:srgbClr val="003D50"/>
                </a:solidFill>
                <a:effectLst/>
                <a:latin typeface="Arial"/>
                <a:cs typeface="Arial"/>
              </a:rPr>
              <a:t> </a:t>
            </a:r>
            <a:r>
              <a:rPr lang="en-CA" sz="1200" b="1">
                <a:solidFill>
                  <a:srgbClr val="003D50"/>
                </a:solidFill>
                <a:effectLst/>
                <a:latin typeface="Arial"/>
                <a:cs typeface="Arial"/>
              </a:rPr>
              <a:t>EXPAND</a:t>
            </a:r>
          </a:p>
        </p:txBody>
      </p:sp>
      <p:sp>
        <p:nvSpPr>
          <p:cNvPr id="13" name="Content Placeholder 3">
            <a:extLst>
              <a:ext uri="{FF2B5EF4-FFF2-40B4-BE49-F238E27FC236}">
                <a16:creationId xmlns:a16="http://schemas.microsoft.com/office/drawing/2014/main" id="{BE330E48-473A-B5AF-9464-84103B49A3C6}"/>
              </a:ext>
            </a:extLst>
          </p:cNvPr>
          <p:cNvSpPr txBox="1">
            <a:spLocks/>
          </p:cNvSpPr>
          <p:nvPr/>
        </p:nvSpPr>
        <p:spPr>
          <a:xfrm>
            <a:off x="371241" y="1384101"/>
            <a:ext cx="4415073" cy="5361174"/>
          </a:xfrm>
          <a:prstGeom prst="rect">
            <a:avLst/>
          </a:prstGeom>
        </p:spPr>
        <p:txBody>
          <a:bodyPr vert="horz" lIns="91440" tIns="45720" rIns="91440" bIns="45720" rtlCol="0" anchor="t">
            <a:noAutofit/>
          </a:bodyPr>
          <a:lstStyle>
            <a:lvl1pPr marL="228600" indent="-228600" algn="l" defTabSz="914400" rtl="0" eaLnBrk="1" latinLnBrk="0" hangingPunct="1">
              <a:lnSpc>
                <a:spcPts val="2500"/>
              </a:lnSpc>
              <a:spcBef>
                <a:spcPts val="1000"/>
              </a:spcBef>
              <a:buSzPct val="110000"/>
              <a:buFontTx/>
              <a:buBlip>
                <a:blip r:embed="rId3">
                  <a:extLst>
                    <a:ext uri="{96DAC541-7B7A-43D3-8B79-37D633B846F1}">
                      <asvg:svgBlip xmlns:asvg="http://schemas.microsoft.com/office/drawing/2016/SVG/main" r:embed="rId4"/>
                    </a:ext>
                  </a:extLst>
                </a:blip>
              </a:buBlip>
              <a:defRPr sz="2000" kern="1200">
                <a:solidFill>
                  <a:srgbClr val="003D50"/>
                </a:solidFill>
                <a:latin typeface="+mn-lt"/>
                <a:ea typeface="+mn-ea"/>
                <a:cs typeface="+mn-cs"/>
              </a:defRPr>
            </a:lvl1pPr>
            <a:lvl2pPr marL="685800" indent="-228600" algn="l" defTabSz="914400" rtl="0" eaLnBrk="1" latinLnBrk="0" hangingPunct="1">
              <a:lnSpc>
                <a:spcPct val="90000"/>
              </a:lnSpc>
              <a:spcBef>
                <a:spcPts val="500"/>
              </a:spcBef>
              <a:buClr>
                <a:srgbClr val="C15102"/>
              </a:buClr>
              <a:buSzPct val="100000"/>
              <a:buFont typeface="Arial" panose="020B0604020202020204" pitchFamily="34" charset="0"/>
              <a:buChar char="•"/>
              <a:defRPr sz="1800" kern="1200">
                <a:solidFill>
                  <a:srgbClr val="003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54D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54D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800" b="1">
                <a:latin typeface="Arial Black"/>
                <a:cs typeface="Arial Black" panose="020B0604020202020204" pitchFamily="34" charset="0"/>
              </a:rPr>
              <a:t>Mill throughput to increase </a:t>
            </a:r>
            <a:br>
              <a:rPr lang="en-GB" sz="1800" b="1">
                <a:latin typeface="Arial Black" panose="020B0604020202020204" pitchFamily="34" charset="0"/>
                <a:cs typeface="Arial Black" panose="020B0604020202020204" pitchFamily="34" charset="0"/>
              </a:rPr>
            </a:br>
            <a:r>
              <a:rPr lang="en-GB" sz="1800" b="1">
                <a:latin typeface="Arial Black"/>
                <a:cs typeface="Arial Black" panose="020B0604020202020204" pitchFamily="34" charset="0"/>
              </a:rPr>
              <a:t>from 2.5Mtpa to 5.5Mtpa</a:t>
            </a:r>
          </a:p>
          <a:p>
            <a:pPr marL="0" indent="0">
              <a:lnSpc>
                <a:spcPct val="100000"/>
              </a:lnSpc>
              <a:spcBef>
                <a:spcPts val="1200"/>
              </a:spcBef>
              <a:spcAft>
                <a:spcPts val="600"/>
              </a:spcAft>
              <a:buNone/>
            </a:pPr>
            <a:r>
              <a:rPr lang="en-GB" sz="1800" b="1">
                <a:latin typeface="Arial Black"/>
                <a:cs typeface="Arial Black" panose="020B0604020202020204" pitchFamily="34" charset="0"/>
              </a:rPr>
              <a:t>Overall Production</a:t>
            </a:r>
            <a:br>
              <a:rPr lang="en-GB" sz="1800" b="1">
                <a:latin typeface="Arial Black" panose="020B0604020202020204" pitchFamily="34" charset="0"/>
                <a:cs typeface="Arial Black" panose="020B0604020202020204" pitchFamily="34" charset="0"/>
              </a:rPr>
            </a:br>
            <a:r>
              <a:rPr lang="en-GB" sz="1800" b="1">
                <a:latin typeface="Arial Black"/>
                <a:cs typeface="Arial Black" panose="020B0604020202020204" pitchFamily="34" charset="0"/>
              </a:rPr>
              <a:t>220,000 – 250,000oz/yr</a:t>
            </a:r>
          </a:p>
          <a:p>
            <a:pPr marL="0" indent="0">
              <a:lnSpc>
                <a:spcPct val="100000"/>
              </a:lnSpc>
              <a:spcBef>
                <a:spcPts val="1200"/>
              </a:spcBef>
              <a:spcAft>
                <a:spcPts val="600"/>
              </a:spcAft>
              <a:buNone/>
            </a:pPr>
            <a:r>
              <a:rPr lang="en-GB" sz="1800" b="1">
                <a:latin typeface="Arial Black"/>
                <a:cs typeface="Arial Black" panose="020B0604020202020204" pitchFamily="34" charset="0"/>
              </a:rPr>
              <a:t>Additions to hard rock plant</a:t>
            </a:r>
          </a:p>
          <a:p>
            <a:pPr>
              <a:lnSpc>
                <a:spcPct val="100000"/>
              </a:lnSpc>
              <a:spcBef>
                <a:spcPts val="600"/>
              </a:spcBef>
              <a:spcAft>
                <a:spcPts val="600"/>
              </a:spcAft>
            </a:pPr>
            <a:r>
              <a:rPr lang="en-GB" sz="1600">
                <a:latin typeface="Arial"/>
                <a:cs typeface="Arial"/>
              </a:rPr>
              <a:t>4 additional CIL tanks</a:t>
            </a:r>
          </a:p>
          <a:p>
            <a:pPr>
              <a:lnSpc>
                <a:spcPct val="100000"/>
              </a:lnSpc>
              <a:spcBef>
                <a:spcPts val="0"/>
              </a:spcBef>
              <a:spcAft>
                <a:spcPts val="600"/>
              </a:spcAft>
            </a:pPr>
            <a:r>
              <a:rPr lang="en-GB" sz="1600">
                <a:latin typeface="Arial"/>
                <a:cs typeface="Arial"/>
              </a:rPr>
              <a:t>Ball mill &amp; pebble crusher</a:t>
            </a:r>
          </a:p>
          <a:p>
            <a:pPr>
              <a:lnSpc>
                <a:spcPct val="100000"/>
              </a:lnSpc>
              <a:spcBef>
                <a:spcPts val="0"/>
              </a:spcBef>
              <a:spcAft>
                <a:spcPts val="600"/>
              </a:spcAft>
            </a:pPr>
            <a:r>
              <a:rPr lang="en-GB" sz="1600">
                <a:latin typeface="Arial"/>
                <a:cs typeface="Arial"/>
              </a:rPr>
              <a:t>Thickener &amp; water tank</a:t>
            </a:r>
          </a:p>
          <a:p>
            <a:pPr>
              <a:lnSpc>
                <a:spcPct val="100000"/>
              </a:lnSpc>
              <a:spcBef>
                <a:spcPts val="0"/>
              </a:spcBef>
              <a:spcAft>
                <a:spcPts val="600"/>
              </a:spcAft>
            </a:pPr>
            <a:r>
              <a:rPr lang="en-GB" sz="1600">
                <a:latin typeface="Arial"/>
                <a:cs typeface="Arial"/>
              </a:rPr>
              <a:t>Oxygen plant</a:t>
            </a:r>
          </a:p>
          <a:p>
            <a:pPr>
              <a:lnSpc>
                <a:spcPct val="100000"/>
              </a:lnSpc>
              <a:spcBef>
                <a:spcPts val="0"/>
              </a:spcBef>
              <a:spcAft>
                <a:spcPts val="600"/>
              </a:spcAft>
            </a:pPr>
            <a:r>
              <a:rPr lang="en-GB" sz="1600">
                <a:latin typeface="Arial"/>
                <a:cs typeface="Arial"/>
              </a:rPr>
              <a:t>Gold room expansion</a:t>
            </a:r>
          </a:p>
          <a:p>
            <a:pPr>
              <a:lnSpc>
                <a:spcPct val="100000"/>
              </a:lnSpc>
              <a:spcBef>
                <a:spcPts val="0"/>
              </a:spcBef>
              <a:spcAft>
                <a:spcPts val="600"/>
              </a:spcAft>
            </a:pPr>
            <a:r>
              <a:rPr lang="en-GB" sz="1600">
                <a:latin typeface="Arial"/>
                <a:cs typeface="Arial"/>
              </a:rPr>
              <a:t>Engineering well advanced with procurement underway</a:t>
            </a:r>
          </a:p>
          <a:p>
            <a:pPr marL="0" lvl="1" indent="0">
              <a:lnSpc>
                <a:spcPct val="100000"/>
              </a:lnSpc>
              <a:spcBef>
                <a:spcPts val="600"/>
              </a:spcBef>
              <a:spcAft>
                <a:spcPts val="600"/>
              </a:spcAft>
              <a:buSzPct val="110000"/>
              <a:buNone/>
            </a:pPr>
            <a:r>
              <a:rPr lang="en-GB" b="1">
                <a:latin typeface="Arial Black"/>
                <a:cs typeface="Arial Black" panose="020B0604020202020204" pitchFamily="34" charset="0"/>
              </a:rPr>
              <a:t>Commissioning: Q4-2026</a:t>
            </a:r>
          </a:p>
        </p:txBody>
      </p:sp>
      <p:cxnSp>
        <p:nvCxnSpPr>
          <p:cNvPr id="15" name="Straight Connector 14">
            <a:extLst>
              <a:ext uri="{FF2B5EF4-FFF2-40B4-BE49-F238E27FC236}">
                <a16:creationId xmlns:a16="http://schemas.microsoft.com/office/drawing/2014/main" id="{3E6A415C-D926-5E2A-B5BF-56904A65ACDD}"/>
              </a:ext>
            </a:extLst>
          </p:cNvPr>
          <p:cNvCxnSpPr>
            <a:cxnSpLocks/>
          </p:cNvCxnSpPr>
          <p:nvPr/>
        </p:nvCxnSpPr>
        <p:spPr>
          <a:xfrm>
            <a:off x="476183" y="2075370"/>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06A097-50DD-A02E-E10E-9D18DCACD046}"/>
              </a:ext>
            </a:extLst>
          </p:cNvPr>
          <p:cNvCxnSpPr>
            <a:cxnSpLocks/>
          </p:cNvCxnSpPr>
          <p:nvPr/>
        </p:nvCxnSpPr>
        <p:spPr>
          <a:xfrm>
            <a:off x="476183" y="2854521"/>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7A16D2-CE39-5A30-2785-7F65FC2C9685}"/>
              </a:ext>
            </a:extLst>
          </p:cNvPr>
          <p:cNvCxnSpPr>
            <a:cxnSpLocks/>
          </p:cNvCxnSpPr>
          <p:nvPr/>
        </p:nvCxnSpPr>
        <p:spPr>
          <a:xfrm>
            <a:off x="476183" y="3353213"/>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08344E-8677-B143-88F0-735996D4C15E}"/>
              </a:ext>
            </a:extLst>
          </p:cNvPr>
          <p:cNvCxnSpPr>
            <a:cxnSpLocks/>
          </p:cNvCxnSpPr>
          <p:nvPr/>
        </p:nvCxnSpPr>
        <p:spPr>
          <a:xfrm>
            <a:off x="476183" y="6033511"/>
            <a:ext cx="3889083" cy="0"/>
          </a:xfrm>
          <a:prstGeom prst="line">
            <a:avLst/>
          </a:prstGeom>
          <a:ln w="12700">
            <a:solidFill>
              <a:srgbClr val="BC5728"/>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ABF40B1-B091-3B16-C1B5-3EC00AEFA1E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57617" y="1664403"/>
            <a:ext cx="7639050" cy="43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3C43AC0-DDBC-70F3-2568-9FC95F4D06DB}"/>
              </a:ext>
            </a:extLst>
          </p:cNvPr>
          <p:cNvGrpSpPr/>
          <p:nvPr/>
        </p:nvGrpSpPr>
        <p:grpSpPr>
          <a:xfrm>
            <a:off x="8737744" y="4292857"/>
            <a:ext cx="1147567" cy="298557"/>
            <a:chOff x="10558679" y="4409369"/>
            <a:chExt cx="1147567" cy="298557"/>
          </a:xfrm>
        </p:grpSpPr>
        <p:sp>
          <p:nvSpPr>
            <p:cNvPr id="8" name="Round Same-side Corner of Rectangle 1033">
              <a:extLst>
                <a:ext uri="{FF2B5EF4-FFF2-40B4-BE49-F238E27FC236}">
                  <a16:creationId xmlns:a16="http://schemas.microsoft.com/office/drawing/2014/main" id="{9FEE421F-C9FF-1DF7-AF31-2A2137DA37BB}"/>
                </a:ext>
              </a:extLst>
            </p:cNvPr>
            <p:cNvSpPr/>
            <p:nvPr/>
          </p:nvSpPr>
          <p:spPr>
            <a:xfrm>
              <a:off x="10558679" y="4409369"/>
              <a:ext cx="1147567"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9" name="Straight Connector 8">
              <a:extLst>
                <a:ext uri="{FF2B5EF4-FFF2-40B4-BE49-F238E27FC236}">
                  <a16:creationId xmlns:a16="http://schemas.microsoft.com/office/drawing/2014/main" id="{C0A07ED8-A656-FFB9-CF1E-9609478CC71D}"/>
                </a:ext>
              </a:extLst>
            </p:cNvPr>
            <p:cNvCxnSpPr>
              <a:cxnSpLocks/>
            </p:cNvCxnSpPr>
            <p:nvPr/>
          </p:nvCxnSpPr>
          <p:spPr>
            <a:xfrm>
              <a:off x="10558679" y="4705030"/>
              <a:ext cx="1147567"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30B9CB-4967-4EFE-B661-7AB37F473E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8240" y="4458991"/>
              <a:ext cx="155022" cy="199314"/>
            </a:xfrm>
            <a:prstGeom prst="rect">
              <a:avLst/>
            </a:prstGeom>
          </p:spPr>
        </p:pic>
        <p:sp>
          <p:nvSpPr>
            <p:cNvPr id="12" name="object 15">
              <a:extLst>
                <a:ext uri="{FF2B5EF4-FFF2-40B4-BE49-F238E27FC236}">
                  <a16:creationId xmlns:a16="http://schemas.microsoft.com/office/drawing/2014/main" id="{0F5A423A-E5ED-7940-17EA-DB24988D4469}"/>
                </a:ext>
              </a:extLst>
            </p:cNvPr>
            <p:cNvSpPr txBox="1"/>
            <p:nvPr/>
          </p:nvSpPr>
          <p:spPr>
            <a:xfrm>
              <a:off x="10858067" y="4458137"/>
              <a:ext cx="841808"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4 CIL Tanks</a:t>
              </a:r>
            </a:p>
          </p:txBody>
        </p:sp>
      </p:grpSp>
      <p:cxnSp>
        <p:nvCxnSpPr>
          <p:cNvPr id="14" name="Straight Arrow Connector 13">
            <a:extLst>
              <a:ext uri="{FF2B5EF4-FFF2-40B4-BE49-F238E27FC236}">
                <a16:creationId xmlns:a16="http://schemas.microsoft.com/office/drawing/2014/main" id="{2AAA1E70-42CE-E246-4210-08EB1F27470E}"/>
              </a:ext>
            </a:extLst>
          </p:cNvPr>
          <p:cNvCxnSpPr>
            <a:cxnSpLocks/>
          </p:cNvCxnSpPr>
          <p:nvPr/>
        </p:nvCxnSpPr>
        <p:spPr>
          <a:xfrm flipV="1">
            <a:off x="9885311" y="3867640"/>
            <a:ext cx="873938" cy="584044"/>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FC7F26-84FF-B190-553A-B359130C0739}"/>
              </a:ext>
            </a:extLst>
          </p:cNvPr>
          <p:cNvCxnSpPr>
            <a:cxnSpLocks/>
            <a:stCxn id="22" idx="0"/>
          </p:cNvCxnSpPr>
          <p:nvPr/>
        </p:nvCxnSpPr>
        <p:spPr>
          <a:xfrm>
            <a:off x="9419797" y="3978808"/>
            <a:ext cx="517865" cy="0"/>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A7FADB-AFAF-DB8B-40BE-09585D1C879B}"/>
              </a:ext>
            </a:extLst>
          </p:cNvPr>
          <p:cNvCxnSpPr>
            <a:cxnSpLocks/>
            <a:stCxn id="57" idx="0"/>
          </p:cNvCxnSpPr>
          <p:nvPr/>
        </p:nvCxnSpPr>
        <p:spPr>
          <a:xfrm flipV="1">
            <a:off x="10365358" y="4840047"/>
            <a:ext cx="479623" cy="178053"/>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27189B9-59EB-6620-E63D-D647D26B3C51}"/>
              </a:ext>
            </a:extLst>
          </p:cNvPr>
          <p:cNvGrpSpPr/>
          <p:nvPr/>
        </p:nvGrpSpPr>
        <p:grpSpPr>
          <a:xfrm>
            <a:off x="8055691" y="3829529"/>
            <a:ext cx="1364106" cy="298557"/>
            <a:chOff x="6793425" y="3990764"/>
            <a:chExt cx="1364106" cy="298557"/>
          </a:xfrm>
        </p:grpSpPr>
        <p:sp>
          <p:nvSpPr>
            <p:cNvPr id="22" name="Round Same-side Corner of Rectangle 1026">
              <a:extLst>
                <a:ext uri="{FF2B5EF4-FFF2-40B4-BE49-F238E27FC236}">
                  <a16:creationId xmlns:a16="http://schemas.microsoft.com/office/drawing/2014/main" id="{5BA071DE-8697-587C-0CD9-DDE60628F4E5}"/>
                </a:ext>
              </a:extLst>
            </p:cNvPr>
            <p:cNvSpPr/>
            <p:nvPr/>
          </p:nvSpPr>
          <p:spPr>
            <a:xfrm>
              <a:off x="6793425" y="3990764"/>
              <a:ext cx="1364106"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3" name="Straight Connector 22">
              <a:extLst>
                <a:ext uri="{FF2B5EF4-FFF2-40B4-BE49-F238E27FC236}">
                  <a16:creationId xmlns:a16="http://schemas.microsoft.com/office/drawing/2014/main" id="{EC419969-8C0E-A377-FBD3-F13101BB09B6}"/>
                </a:ext>
              </a:extLst>
            </p:cNvPr>
            <p:cNvCxnSpPr>
              <a:cxnSpLocks/>
            </p:cNvCxnSpPr>
            <p:nvPr/>
          </p:nvCxnSpPr>
          <p:spPr>
            <a:xfrm>
              <a:off x="6793425" y="4286425"/>
              <a:ext cx="1364106"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2237A44-8F04-BB27-8BD1-DCD96C3505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2986" y="4040386"/>
              <a:ext cx="155022" cy="199314"/>
            </a:xfrm>
            <a:prstGeom prst="rect">
              <a:avLst/>
            </a:prstGeom>
          </p:spPr>
        </p:pic>
        <p:sp>
          <p:nvSpPr>
            <p:cNvPr id="25" name="object 15">
              <a:extLst>
                <a:ext uri="{FF2B5EF4-FFF2-40B4-BE49-F238E27FC236}">
                  <a16:creationId xmlns:a16="http://schemas.microsoft.com/office/drawing/2014/main" id="{0BFAD9A7-F317-AF27-DC00-CF52DD26B0A1}"/>
                </a:ext>
              </a:extLst>
            </p:cNvPr>
            <p:cNvSpPr txBox="1"/>
            <p:nvPr/>
          </p:nvSpPr>
          <p:spPr>
            <a:xfrm>
              <a:off x="7092812" y="4039532"/>
              <a:ext cx="1064719"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Elution Circuit</a:t>
              </a:r>
            </a:p>
          </p:txBody>
        </p:sp>
      </p:grpSp>
      <p:grpSp>
        <p:nvGrpSpPr>
          <p:cNvPr id="26" name="Group 25">
            <a:extLst>
              <a:ext uri="{FF2B5EF4-FFF2-40B4-BE49-F238E27FC236}">
                <a16:creationId xmlns:a16="http://schemas.microsoft.com/office/drawing/2014/main" id="{54D365C2-B1BF-D1A5-7917-95F94CD1CAA6}"/>
              </a:ext>
            </a:extLst>
          </p:cNvPr>
          <p:cNvGrpSpPr/>
          <p:nvPr/>
        </p:nvGrpSpPr>
        <p:grpSpPr>
          <a:xfrm>
            <a:off x="5185818" y="3360048"/>
            <a:ext cx="1437489" cy="298557"/>
            <a:chOff x="6055353" y="2492215"/>
            <a:chExt cx="1437489" cy="298557"/>
          </a:xfrm>
        </p:grpSpPr>
        <p:sp>
          <p:nvSpPr>
            <p:cNvPr id="27" name="Round Same-side Corner of Rectangle 24">
              <a:extLst>
                <a:ext uri="{FF2B5EF4-FFF2-40B4-BE49-F238E27FC236}">
                  <a16:creationId xmlns:a16="http://schemas.microsoft.com/office/drawing/2014/main" id="{791E7EE7-548D-DBA7-79D7-6E731AE9053E}"/>
                </a:ext>
              </a:extLst>
            </p:cNvPr>
            <p:cNvSpPr/>
            <p:nvPr/>
          </p:nvSpPr>
          <p:spPr>
            <a:xfrm>
              <a:off x="6055353" y="2492215"/>
              <a:ext cx="1400379"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8" name="Straight Connector 27">
              <a:extLst>
                <a:ext uri="{FF2B5EF4-FFF2-40B4-BE49-F238E27FC236}">
                  <a16:creationId xmlns:a16="http://schemas.microsoft.com/office/drawing/2014/main" id="{1C4933C5-AAB8-7771-BD9D-AC8384827D6D}"/>
                </a:ext>
              </a:extLst>
            </p:cNvPr>
            <p:cNvCxnSpPr>
              <a:cxnSpLocks/>
            </p:cNvCxnSpPr>
            <p:nvPr/>
          </p:nvCxnSpPr>
          <p:spPr>
            <a:xfrm>
              <a:off x="6055353" y="2787876"/>
              <a:ext cx="1400379"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11FC3B5-AFCE-DB85-0696-F398C89F02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1448" y="2541837"/>
              <a:ext cx="155022" cy="199314"/>
            </a:xfrm>
            <a:prstGeom prst="rect">
              <a:avLst/>
            </a:prstGeom>
          </p:spPr>
        </p:pic>
        <p:sp>
          <p:nvSpPr>
            <p:cNvPr id="30" name="object 15">
              <a:extLst>
                <a:ext uri="{FF2B5EF4-FFF2-40B4-BE49-F238E27FC236}">
                  <a16:creationId xmlns:a16="http://schemas.microsoft.com/office/drawing/2014/main" id="{546480CA-FD28-26D9-4543-D41CDD009B1C}"/>
                </a:ext>
              </a:extLst>
            </p:cNvPr>
            <p:cNvSpPr txBox="1"/>
            <p:nvPr/>
          </p:nvSpPr>
          <p:spPr>
            <a:xfrm>
              <a:off x="6348539" y="2540983"/>
              <a:ext cx="1144303"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Pebble Crusher</a:t>
              </a:r>
            </a:p>
          </p:txBody>
        </p:sp>
      </p:grpSp>
      <p:grpSp>
        <p:nvGrpSpPr>
          <p:cNvPr id="31" name="Group 30">
            <a:extLst>
              <a:ext uri="{FF2B5EF4-FFF2-40B4-BE49-F238E27FC236}">
                <a16:creationId xmlns:a16="http://schemas.microsoft.com/office/drawing/2014/main" id="{B257145A-177F-2540-8419-DF24603696BC}"/>
              </a:ext>
            </a:extLst>
          </p:cNvPr>
          <p:cNvGrpSpPr/>
          <p:nvPr/>
        </p:nvGrpSpPr>
        <p:grpSpPr>
          <a:xfrm>
            <a:off x="10283447" y="1719397"/>
            <a:ext cx="1758709" cy="298557"/>
            <a:chOff x="10064750" y="1749255"/>
            <a:chExt cx="1758709" cy="298557"/>
          </a:xfrm>
        </p:grpSpPr>
        <p:sp>
          <p:nvSpPr>
            <p:cNvPr id="32" name="Round Same-side Corner of Rectangle 43">
              <a:extLst>
                <a:ext uri="{FF2B5EF4-FFF2-40B4-BE49-F238E27FC236}">
                  <a16:creationId xmlns:a16="http://schemas.microsoft.com/office/drawing/2014/main" id="{F8F8690B-CA49-588F-C2D2-F4215745A8CD}"/>
                </a:ext>
              </a:extLst>
            </p:cNvPr>
            <p:cNvSpPr/>
            <p:nvPr/>
          </p:nvSpPr>
          <p:spPr>
            <a:xfrm>
              <a:off x="10064750" y="1749255"/>
              <a:ext cx="1743076" cy="298557"/>
            </a:xfrm>
            <a:prstGeom prst="round2SameRect">
              <a:avLst>
                <a:gd name="adj1" fmla="val 30763"/>
                <a:gd name="adj2" fmla="val 0"/>
              </a:avLst>
            </a:prstGeom>
            <a:solidFill>
              <a:srgbClr val="577F8C"/>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33" name="Straight Connector 32">
              <a:extLst>
                <a:ext uri="{FF2B5EF4-FFF2-40B4-BE49-F238E27FC236}">
                  <a16:creationId xmlns:a16="http://schemas.microsoft.com/office/drawing/2014/main" id="{F94C9504-4DE5-A78B-C9FC-59B54D2CF94E}"/>
                </a:ext>
              </a:extLst>
            </p:cNvPr>
            <p:cNvCxnSpPr>
              <a:cxnSpLocks/>
            </p:cNvCxnSpPr>
            <p:nvPr/>
          </p:nvCxnSpPr>
          <p:spPr>
            <a:xfrm>
              <a:off x="10067925" y="2044916"/>
              <a:ext cx="1733550"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45CC09BE-B41F-BCEB-6840-75456AEF9B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46661" y="1798877"/>
              <a:ext cx="155022" cy="199314"/>
            </a:xfrm>
            <a:prstGeom prst="rect">
              <a:avLst/>
            </a:prstGeom>
          </p:spPr>
        </p:pic>
        <p:sp>
          <p:nvSpPr>
            <p:cNvPr id="35" name="object 15">
              <a:extLst>
                <a:ext uri="{FF2B5EF4-FFF2-40B4-BE49-F238E27FC236}">
                  <a16:creationId xmlns:a16="http://schemas.microsoft.com/office/drawing/2014/main" id="{DABF8D14-03CB-EB88-73A4-6740DEA1CC0C}"/>
                </a:ext>
              </a:extLst>
            </p:cNvPr>
            <p:cNvSpPr txBox="1"/>
            <p:nvPr/>
          </p:nvSpPr>
          <p:spPr>
            <a:xfrm>
              <a:off x="10382250" y="1797991"/>
              <a:ext cx="1441209" cy="182101"/>
            </a:xfrm>
            <a:prstGeom prst="rect">
              <a:avLst/>
            </a:prstGeom>
          </p:spPr>
          <p:txBody>
            <a:bodyPr vert="horz" wrap="square" lIns="0" tIns="12700" rIns="0" bIns="0" rtlCol="0">
              <a:spAutoFit/>
            </a:bodyPr>
            <a:lstStyle/>
            <a:p>
              <a:pPr>
                <a:buSzPct val="100000"/>
              </a:pPr>
              <a:r>
                <a:rPr lang="en-CA" sz="1100" b="1">
                  <a:solidFill>
                    <a:schemeClr val="bg1"/>
                  </a:solidFill>
                  <a:latin typeface="Arial" panose="020B0604020202020204" pitchFamily="34" charset="0"/>
                  <a:cs typeface="Arial" panose="020B0604020202020204" pitchFamily="34" charset="0"/>
                </a:rPr>
                <a:t>Existing Oxide Plant</a:t>
              </a:r>
            </a:p>
          </p:txBody>
        </p:sp>
      </p:grpSp>
      <p:cxnSp>
        <p:nvCxnSpPr>
          <p:cNvPr id="37" name="Straight Arrow Connector 36">
            <a:extLst>
              <a:ext uri="{FF2B5EF4-FFF2-40B4-BE49-F238E27FC236}">
                <a16:creationId xmlns:a16="http://schemas.microsoft.com/office/drawing/2014/main" id="{A94DD89E-7DBB-40B8-72BF-F40B9F8F1CF9}"/>
              </a:ext>
            </a:extLst>
          </p:cNvPr>
          <p:cNvCxnSpPr>
            <a:cxnSpLocks/>
          </p:cNvCxnSpPr>
          <p:nvPr/>
        </p:nvCxnSpPr>
        <p:spPr>
          <a:xfrm>
            <a:off x="8294002" y="2377659"/>
            <a:ext cx="750792" cy="476862"/>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2A7FDC-D871-D4C5-67C4-B9A192632128}"/>
              </a:ext>
            </a:extLst>
          </p:cNvPr>
          <p:cNvCxnSpPr>
            <a:cxnSpLocks/>
          </p:cNvCxnSpPr>
          <p:nvPr/>
        </p:nvCxnSpPr>
        <p:spPr>
          <a:xfrm>
            <a:off x="9383984" y="2054307"/>
            <a:ext cx="553678" cy="379958"/>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55D2D8A-2063-2C1E-2CB1-5B23FB152DF6}"/>
              </a:ext>
            </a:extLst>
          </p:cNvPr>
          <p:cNvGrpSpPr/>
          <p:nvPr/>
        </p:nvGrpSpPr>
        <p:grpSpPr>
          <a:xfrm>
            <a:off x="8753496" y="1769018"/>
            <a:ext cx="1062696" cy="298557"/>
            <a:chOff x="9140189" y="2342936"/>
            <a:chExt cx="1062696" cy="298557"/>
          </a:xfrm>
        </p:grpSpPr>
        <p:sp>
          <p:nvSpPr>
            <p:cNvPr id="40" name="Round Same-side Corner of Rectangle 42">
              <a:extLst>
                <a:ext uri="{FF2B5EF4-FFF2-40B4-BE49-F238E27FC236}">
                  <a16:creationId xmlns:a16="http://schemas.microsoft.com/office/drawing/2014/main" id="{F65E712D-F19B-D103-023F-6CAFB65C0751}"/>
                </a:ext>
              </a:extLst>
            </p:cNvPr>
            <p:cNvSpPr/>
            <p:nvPr/>
          </p:nvSpPr>
          <p:spPr>
            <a:xfrm>
              <a:off x="9140189" y="2342936"/>
              <a:ext cx="1037501"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41" name="Straight Connector 40">
              <a:extLst>
                <a:ext uri="{FF2B5EF4-FFF2-40B4-BE49-F238E27FC236}">
                  <a16:creationId xmlns:a16="http://schemas.microsoft.com/office/drawing/2014/main" id="{66B20D1B-E5D7-8E1B-53B5-C7ED58D2A74F}"/>
                </a:ext>
              </a:extLst>
            </p:cNvPr>
            <p:cNvCxnSpPr>
              <a:cxnSpLocks/>
            </p:cNvCxnSpPr>
            <p:nvPr/>
          </p:nvCxnSpPr>
          <p:spPr>
            <a:xfrm>
              <a:off x="9140189" y="2638769"/>
              <a:ext cx="1037501"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31757F19-89EB-6C9C-99F7-3B4EDCA8AC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3862" y="2392558"/>
              <a:ext cx="155022" cy="199314"/>
            </a:xfrm>
            <a:prstGeom prst="rect">
              <a:avLst/>
            </a:prstGeom>
          </p:spPr>
        </p:pic>
        <p:sp>
          <p:nvSpPr>
            <p:cNvPr id="43" name="object 15">
              <a:extLst>
                <a:ext uri="{FF2B5EF4-FFF2-40B4-BE49-F238E27FC236}">
                  <a16:creationId xmlns:a16="http://schemas.microsoft.com/office/drawing/2014/main" id="{625C672B-D7A1-044F-2EB1-290BDA6ACB46}"/>
                </a:ext>
              </a:extLst>
            </p:cNvPr>
            <p:cNvSpPr txBox="1"/>
            <p:nvPr/>
          </p:nvSpPr>
          <p:spPr>
            <a:xfrm>
              <a:off x="9439799" y="2391704"/>
              <a:ext cx="763086"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Thickener</a:t>
              </a:r>
            </a:p>
          </p:txBody>
        </p:sp>
      </p:grpSp>
      <p:grpSp>
        <p:nvGrpSpPr>
          <p:cNvPr id="44" name="Group 43">
            <a:extLst>
              <a:ext uri="{FF2B5EF4-FFF2-40B4-BE49-F238E27FC236}">
                <a16:creationId xmlns:a16="http://schemas.microsoft.com/office/drawing/2014/main" id="{F5497A7E-1A90-FDA4-BE19-D87C6C588A86}"/>
              </a:ext>
            </a:extLst>
          </p:cNvPr>
          <p:cNvGrpSpPr/>
          <p:nvPr/>
        </p:nvGrpSpPr>
        <p:grpSpPr>
          <a:xfrm>
            <a:off x="7780010" y="2073537"/>
            <a:ext cx="928902" cy="298557"/>
            <a:chOff x="7883512" y="1943630"/>
            <a:chExt cx="928902" cy="298557"/>
          </a:xfrm>
        </p:grpSpPr>
        <p:sp>
          <p:nvSpPr>
            <p:cNvPr id="45" name="Round Same-side Corner of Rectangle 35">
              <a:extLst>
                <a:ext uri="{FF2B5EF4-FFF2-40B4-BE49-F238E27FC236}">
                  <a16:creationId xmlns:a16="http://schemas.microsoft.com/office/drawing/2014/main" id="{B827EC88-6703-4D57-EAD6-9F75E84E0B5E}"/>
                </a:ext>
              </a:extLst>
            </p:cNvPr>
            <p:cNvSpPr/>
            <p:nvPr/>
          </p:nvSpPr>
          <p:spPr>
            <a:xfrm>
              <a:off x="7883512" y="1943630"/>
              <a:ext cx="896035"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46" name="Straight Connector 45">
              <a:extLst>
                <a:ext uri="{FF2B5EF4-FFF2-40B4-BE49-F238E27FC236}">
                  <a16:creationId xmlns:a16="http://schemas.microsoft.com/office/drawing/2014/main" id="{66C52A80-C7FF-31E6-1B90-2D2D8668EFD8}"/>
                </a:ext>
              </a:extLst>
            </p:cNvPr>
            <p:cNvCxnSpPr>
              <a:cxnSpLocks/>
            </p:cNvCxnSpPr>
            <p:nvPr/>
          </p:nvCxnSpPr>
          <p:spPr>
            <a:xfrm>
              <a:off x="7883512" y="2239291"/>
              <a:ext cx="896035"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88DEABD-6FF6-E69E-ADD7-DD974001B3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53073" y="1993252"/>
              <a:ext cx="155022" cy="199314"/>
            </a:xfrm>
            <a:prstGeom prst="rect">
              <a:avLst/>
            </a:prstGeom>
          </p:spPr>
        </p:pic>
        <p:sp>
          <p:nvSpPr>
            <p:cNvPr id="48" name="object 15">
              <a:extLst>
                <a:ext uri="{FF2B5EF4-FFF2-40B4-BE49-F238E27FC236}">
                  <a16:creationId xmlns:a16="http://schemas.microsoft.com/office/drawing/2014/main" id="{203F8487-7401-3D44-AB9B-AC65375766EA}"/>
                </a:ext>
              </a:extLst>
            </p:cNvPr>
            <p:cNvSpPr txBox="1"/>
            <p:nvPr/>
          </p:nvSpPr>
          <p:spPr>
            <a:xfrm>
              <a:off x="8182899" y="1992398"/>
              <a:ext cx="629515"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Ball Mill</a:t>
              </a:r>
            </a:p>
          </p:txBody>
        </p:sp>
      </p:grpSp>
      <p:cxnSp>
        <p:nvCxnSpPr>
          <p:cNvPr id="49" name="Straight Arrow Connector 48">
            <a:extLst>
              <a:ext uri="{FF2B5EF4-FFF2-40B4-BE49-F238E27FC236}">
                <a16:creationId xmlns:a16="http://schemas.microsoft.com/office/drawing/2014/main" id="{50604064-0055-4D49-D301-64F0E42ED007}"/>
              </a:ext>
            </a:extLst>
          </p:cNvPr>
          <p:cNvCxnSpPr>
            <a:cxnSpLocks/>
          </p:cNvCxnSpPr>
          <p:nvPr/>
        </p:nvCxnSpPr>
        <p:spPr>
          <a:xfrm>
            <a:off x="5749052" y="2313008"/>
            <a:ext cx="526121" cy="283854"/>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45DE3DC3-FF95-1157-CCE3-BB9E83C607A9}"/>
              </a:ext>
            </a:extLst>
          </p:cNvPr>
          <p:cNvGrpSpPr/>
          <p:nvPr/>
        </p:nvGrpSpPr>
        <p:grpSpPr>
          <a:xfrm>
            <a:off x="4952159" y="2005539"/>
            <a:ext cx="1364106" cy="298557"/>
            <a:chOff x="6793425" y="3990764"/>
            <a:chExt cx="1364106" cy="298557"/>
          </a:xfrm>
        </p:grpSpPr>
        <p:sp>
          <p:nvSpPr>
            <p:cNvPr id="51" name="Round Same-side Corner of Rectangle 1026">
              <a:extLst>
                <a:ext uri="{FF2B5EF4-FFF2-40B4-BE49-F238E27FC236}">
                  <a16:creationId xmlns:a16="http://schemas.microsoft.com/office/drawing/2014/main" id="{12AE63B3-1FF0-DF77-0A56-F0FC1163B04B}"/>
                </a:ext>
              </a:extLst>
            </p:cNvPr>
            <p:cNvSpPr/>
            <p:nvPr/>
          </p:nvSpPr>
          <p:spPr>
            <a:xfrm>
              <a:off x="6793425" y="3990764"/>
              <a:ext cx="1364106"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2" name="Straight Connector 51">
              <a:extLst>
                <a:ext uri="{FF2B5EF4-FFF2-40B4-BE49-F238E27FC236}">
                  <a16:creationId xmlns:a16="http://schemas.microsoft.com/office/drawing/2014/main" id="{391378CC-495F-9E4A-94A4-D809E0D8E519}"/>
                </a:ext>
              </a:extLst>
            </p:cNvPr>
            <p:cNvCxnSpPr>
              <a:cxnSpLocks/>
            </p:cNvCxnSpPr>
            <p:nvPr/>
          </p:nvCxnSpPr>
          <p:spPr>
            <a:xfrm>
              <a:off x="6793425" y="4286425"/>
              <a:ext cx="1364106"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0B3A9CEC-AF03-67F4-BD98-F2833F1869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2986" y="4040386"/>
              <a:ext cx="155022" cy="199314"/>
            </a:xfrm>
            <a:prstGeom prst="rect">
              <a:avLst/>
            </a:prstGeom>
          </p:spPr>
        </p:pic>
        <p:sp>
          <p:nvSpPr>
            <p:cNvPr id="54" name="object 15">
              <a:extLst>
                <a:ext uri="{FF2B5EF4-FFF2-40B4-BE49-F238E27FC236}">
                  <a16:creationId xmlns:a16="http://schemas.microsoft.com/office/drawing/2014/main" id="{C7E35B45-707C-E6BE-B790-49D5664AAC41}"/>
                </a:ext>
              </a:extLst>
            </p:cNvPr>
            <p:cNvSpPr txBox="1"/>
            <p:nvPr/>
          </p:nvSpPr>
          <p:spPr>
            <a:xfrm>
              <a:off x="7092812" y="4039532"/>
              <a:ext cx="1064719"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Rock Breaker</a:t>
              </a:r>
            </a:p>
          </p:txBody>
        </p:sp>
      </p:grpSp>
      <p:cxnSp>
        <p:nvCxnSpPr>
          <p:cNvPr id="55" name="Straight Arrow Connector 54">
            <a:extLst>
              <a:ext uri="{FF2B5EF4-FFF2-40B4-BE49-F238E27FC236}">
                <a16:creationId xmlns:a16="http://schemas.microsoft.com/office/drawing/2014/main" id="{C5FDE147-55B1-8C3C-E455-04AD8A15499A}"/>
              </a:ext>
            </a:extLst>
          </p:cNvPr>
          <p:cNvCxnSpPr>
            <a:cxnSpLocks/>
          </p:cNvCxnSpPr>
          <p:nvPr/>
        </p:nvCxnSpPr>
        <p:spPr>
          <a:xfrm>
            <a:off x="6586197" y="3509326"/>
            <a:ext cx="771126" cy="59859"/>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E46A317-FCF1-93D3-A879-9E5E48076FB4}"/>
              </a:ext>
            </a:extLst>
          </p:cNvPr>
          <p:cNvGrpSpPr/>
          <p:nvPr/>
        </p:nvGrpSpPr>
        <p:grpSpPr>
          <a:xfrm>
            <a:off x="9001252" y="4868821"/>
            <a:ext cx="1364106" cy="298557"/>
            <a:chOff x="7774670" y="5465637"/>
            <a:chExt cx="1364106" cy="298557"/>
          </a:xfrm>
        </p:grpSpPr>
        <p:sp>
          <p:nvSpPr>
            <p:cNvPr id="57" name="Round Same-side Corner of Rectangle 1033">
              <a:extLst>
                <a:ext uri="{FF2B5EF4-FFF2-40B4-BE49-F238E27FC236}">
                  <a16:creationId xmlns:a16="http://schemas.microsoft.com/office/drawing/2014/main" id="{A6E9D0D8-6F4F-CF8A-4AEE-40CE84A5B07E}"/>
                </a:ext>
              </a:extLst>
            </p:cNvPr>
            <p:cNvSpPr/>
            <p:nvPr/>
          </p:nvSpPr>
          <p:spPr>
            <a:xfrm>
              <a:off x="7774670" y="5465637"/>
              <a:ext cx="1364106" cy="298557"/>
            </a:xfrm>
            <a:prstGeom prst="round2SameRect">
              <a:avLst>
                <a:gd name="adj1" fmla="val 30763"/>
                <a:gd name="adj2" fmla="val 0"/>
              </a:avLst>
            </a:prstGeom>
            <a:solidFill>
              <a:schemeClr val="bg1"/>
            </a:solidFill>
            <a:ln w="6350">
              <a:solidFill>
                <a:srgbClr val="5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58" name="Straight Connector 57">
              <a:extLst>
                <a:ext uri="{FF2B5EF4-FFF2-40B4-BE49-F238E27FC236}">
                  <a16:creationId xmlns:a16="http://schemas.microsoft.com/office/drawing/2014/main" id="{A1026236-63FE-A303-43CB-6C8F633746CE}"/>
                </a:ext>
              </a:extLst>
            </p:cNvPr>
            <p:cNvCxnSpPr>
              <a:cxnSpLocks/>
            </p:cNvCxnSpPr>
            <p:nvPr/>
          </p:nvCxnSpPr>
          <p:spPr>
            <a:xfrm>
              <a:off x="7774670" y="5761298"/>
              <a:ext cx="1364106" cy="0"/>
            </a:xfrm>
            <a:prstGeom prst="line">
              <a:avLst/>
            </a:prstGeom>
            <a:ln w="25400">
              <a:solidFill>
                <a:srgbClr val="9C4A29"/>
              </a:solidFill>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D4D53750-9AAA-F4E5-0A7A-531CAC2ACC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44231" y="5515259"/>
              <a:ext cx="155022" cy="199314"/>
            </a:xfrm>
            <a:prstGeom prst="rect">
              <a:avLst/>
            </a:prstGeom>
          </p:spPr>
        </p:pic>
        <p:sp>
          <p:nvSpPr>
            <p:cNvPr id="60" name="object 15">
              <a:extLst>
                <a:ext uri="{FF2B5EF4-FFF2-40B4-BE49-F238E27FC236}">
                  <a16:creationId xmlns:a16="http://schemas.microsoft.com/office/drawing/2014/main" id="{BC92730C-18F9-67DB-EE06-EA666B2D7DCD}"/>
                </a:ext>
              </a:extLst>
            </p:cNvPr>
            <p:cNvSpPr txBox="1"/>
            <p:nvPr/>
          </p:nvSpPr>
          <p:spPr>
            <a:xfrm>
              <a:off x="8074057" y="5514405"/>
              <a:ext cx="1003201" cy="182101"/>
            </a:xfrm>
            <a:prstGeom prst="rect">
              <a:avLst/>
            </a:prstGeom>
          </p:spPr>
          <p:txBody>
            <a:bodyPr vert="horz" wrap="square" lIns="0" tIns="12700" rIns="0" bIns="0" rtlCol="0">
              <a:spAutoFit/>
            </a:bodyPr>
            <a:lstStyle/>
            <a:p>
              <a:pPr>
                <a:buSzPct val="100000"/>
              </a:pPr>
              <a:r>
                <a:rPr lang="en-CA" sz="1100" b="1">
                  <a:solidFill>
                    <a:srgbClr val="003D50"/>
                  </a:solidFill>
                  <a:latin typeface="Arial" panose="020B0604020202020204" pitchFamily="34" charset="0"/>
                  <a:cs typeface="Arial" panose="020B0604020202020204" pitchFamily="34" charset="0"/>
                </a:rPr>
                <a:t>Oxygen Plant</a:t>
              </a:r>
            </a:p>
          </p:txBody>
        </p:sp>
      </p:grpSp>
      <p:cxnSp>
        <p:nvCxnSpPr>
          <p:cNvPr id="7" name="Straight Arrow Connector 6">
            <a:extLst>
              <a:ext uri="{FF2B5EF4-FFF2-40B4-BE49-F238E27FC236}">
                <a16:creationId xmlns:a16="http://schemas.microsoft.com/office/drawing/2014/main" id="{C28DDD24-2274-A974-3211-4EC870813CCC}"/>
              </a:ext>
            </a:extLst>
          </p:cNvPr>
          <p:cNvCxnSpPr>
            <a:cxnSpLocks/>
          </p:cNvCxnSpPr>
          <p:nvPr/>
        </p:nvCxnSpPr>
        <p:spPr>
          <a:xfrm>
            <a:off x="11217600" y="2020346"/>
            <a:ext cx="351233" cy="464903"/>
          </a:xfrm>
          <a:prstGeom prst="straightConnector1">
            <a:avLst/>
          </a:prstGeom>
          <a:ln w="19050">
            <a:solidFill>
              <a:srgbClr val="003D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11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rezone new colours">
      <a:dk1>
        <a:sysClr val="windowText" lastClr="000000"/>
      </a:dk1>
      <a:lt1>
        <a:sysClr val="window" lastClr="FFFFFF"/>
      </a:lt1>
      <a:dk2>
        <a:srgbClr val="44546A"/>
      </a:dk2>
      <a:lt2>
        <a:srgbClr val="E7E6E6"/>
      </a:lt2>
      <a:accent1>
        <a:srgbClr val="003E52"/>
      </a:accent1>
      <a:accent2>
        <a:srgbClr val="C15102"/>
      </a:accent2>
      <a:accent3>
        <a:srgbClr val="65BAAF"/>
      </a:accent3>
      <a:accent4>
        <a:srgbClr val="BFBFBF"/>
      </a:accent4>
      <a:accent5>
        <a:srgbClr val="A5A5A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marL="285750" indent="-285750" algn="l">
          <a:spcBef>
            <a:spcPts val="300"/>
          </a:spcBef>
          <a:buSzPct val="100000"/>
          <a:buBlip>
            <a:blip xmlns:r="http://schemas.openxmlformats.org/officeDocument/2006/relationships" r:embed="rId1"/>
          </a:buBlip>
          <a:defRPr sz="1600" dirty="0" err="1" smtClean="0">
            <a:solidFill>
              <a:schemeClr val="accent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rezone new colours">
      <a:dk1>
        <a:sysClr val="windowText" lastClr="000000"/>
      </a:dk1>
      <a:lt1>
        <a:sysClr val="window" lastClr="FFFFFF"/>
      </a:lt1>
      <a:dk2>
        <a:srgbClr val="44546A"/>
      </a:dk2>
      <a:lt2>
        <a:srgbClr val="E7E6E6"/>
      </a:lt2>
      <a:accent1>
        <a:srgbClr val="003E52"/>
      </a:accent1>
      <a:accent2>
        <a:srgbClr val="C15102"/>
      </a:accent2>
      <a:accent3>
        <a:srgbClr val="65BAAF"/>
      </a:accent3>
      <a:accent4>
        <a:srgbClr val="BFBFBF"/>
      </a:accent4>
      <a:accent5>
        <a:srgbClr val="A5A5A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marL="285750" indent="-285750" algn="l">
          <a:spcBef>
            <a:spcPts val="300"/>
          </a:spcBef>
          <a:buSzPct val="100000"/>
          <a:buBlip>
            <a:blip xmlns:r="http://schemas.openxmlformats.org/officeDocument/2006/relationships" r:embed="rId1"/>
          </a:buBlip>
          <a:defRPr sz="1600" dirty="0" err="1" smtClean="0">
            <a:solidFill>
              <a:schemeClr val="accent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0CB8410D3B049BBB2A2FED2E64354" ma:contentTypeVersion="19" ma:contentTypeDescription="Create a new document." ma:contentTypeScope="" ma:versionID="7fb2467ede551e92ec1d80378a4e0be1">
  <xsd:schema xmlns:xsd="http://www.w3.org/2001/XMLSchema" xmlns:xs="http://www.w3.org/2001/XMLSchema" xmlns:p="http://schemas.microsoft.com/office/2006/metadata/properties" xmlns:ns2="130dac71-9a62-4aa0-bd79-34c20bdb6a1d" xmlns:ns3="be87adf7-22d1-4c40-be17-4d0b9ee2bc7f" targetNamespace="http://schemas.microsoft.com/office/2006/metadata/properties" ma:root="true" ma:fieldsID="eea59453cbbee36b269346c7dfb34e5a" ns2:_="" ns3:_="">
    <xsd:import namespace="130dac71-9a62-4aa0-bd79-34c20bdb6a1d"/>
    <xsd:import namespace="be87adf7-22d1-4c40-be17-4d0b9ee2bc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dac71-9a62-4aa0-bd79-34c20bdb6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7d0122-0603-4b76-a65a-0ecabedb2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87adf7-22d1-4c40-be17-4d0b9ee2bc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d499c14-d351-4341-a814-fd284e53b9fa}" ma:internalName="TaxCatchAll" ma:showField="CatchAllData" ma:web="be87adf7-22d1-4c40-be17-4d0b9ee2b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87adf7-22d1-4c40-be17-4d0b9ee2bc7f" xsi:nil="true"/>
    <lcf76f155ced4ddcb4097134ff3c332f xmlns="130dac71-9a62-4aa0-bd79-34c20bdb6a1d">
      <Terms xmlns="http://schemas.microsoft.com/office/infopath/2007/PartnerControls"/>
    </lcf76f155ced4ddcb4097134ff3c332f>
    <SharedWithUsers xmlns="be87adf7-22d1-4c40-be17-4d0b9ee2bc7f">
      <UserInfo>
        <DisplayName>Kevin MacKenzie</DisplayName>
        <AccountId>150</AccountId>
        <AccountType/>
      </UserInfo>
      <UserInfo>
        <DisplayName>Vanessa Pickering</DisplayName>
        <AccountId>12</AccountId>
        <AccountType/>
      </UserInfo>
      <UserInfo>
        <DisplayName>Ryan Goodman</DisplayName>
        <AccountId>13</AccountId>
        <AccountType/>
      </UserInfo>
      <UserInfo>
        <DisplayName>Chase Taylor-Robins</DisplayName>
        <AccountId>268</AccountId>
        <AccountType/>
      </UserInfo>
      <UserInfo>
        <DisplayName>Peter Tam</DisplayName>
        <AccountId>14</AccountId>
        <AccountType/>
      </UserInfo>
      <UserInfo>
        <DisplayName>Patrick Downey</DisplayName>
        <AccountId>15</AccountId>
        <AccountType/>
      </UserInfo>
    </SharedWithUsers>
  </documentManagement>
</p:properties>
</file>

<file path=customXml/itemProps1.xml><?xml version="1.0" encoding="utf-8"?>
<ds:datastoreItem xmlns:ds="http://schemas.openxmlformats.org/officeDocument/2006/customXml" ds:itemID="{B960DD5B-A9CB-42AC-BA2E-241C11C0E34D}">
  <ds:schemaRefs>
    <ds:schemaRef ds:uri="130dac71-9a62-4aa0-bd79-34c20bdb6a1d"/>
    <ds:schemaRef ds:uri="be87adf7-22d1-4c40-be17-4d0b9ee2b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8F1D34-BB8E-4554-9AAC-DE510EC2F3FC}">
  <ds:schemaRefs>
    <ds:schemaRef ds:uri="http://schemas.microsoft.com/sharepoint/v3/contenttype/forms"/>
  </ds:schemaRefs>
</ds:datastoreItem>
</file>

<file path=customXml/itemProps3.xml><?xml version="1.0" encoding="utf-8"?>
<ds:datastoreItem xmlns:ds="http://schemas.openxmlformats.org/officeDocument/2006/customXml" ds:itemID="{69EB90C7-ACFD-4811-8A76-B2BAC4C93F65}">
  <ds:schemaRefs>
    <ds:schemaRef ds:uri="130dac71-9a62-4aa0-bd79-34c20bdb6a1d"/>
    <ds:schemaRef ds:uri="be87adf7-22d1-4c40-be17-4d0b9ee2bc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2271</Words>
  <Application>Microsoft Office PowerPoint</Application>
  <PresentationFormat>Widescreen</PresentationFormat>
  <Paragraphs>283</Paragraphs>
  <Slides>20</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 Black</vt:lpstr>
      <vt:lpstr>Calibri</vt:lpstr>
      <vt:lpstr>Arial</vt:lpstr>
      <vt:lpstr>Office Theme</vt:lpstr>
      <vt:lpstr>1_Office Theme</vt:lpstr>
      <vt:lpstr>PowerPoint Presentation</vt:lpstr>
      <vt:lpstr>DISCLAIMER </vt:lpstr>
      <vt:lpstr>BUILD | OPERATE | EXPAND</vt:lpstr>
      <vt:lpstr>2025 A Significant Transition Year</vt:lpstr>
      <vt:lpstr>STAGE 1 Hard Rock Expansion – 2.5Mtpa</vt:lpstr>
      <vt:lpstr>STAGE 1 Hard Rock Major Mill Components </vt:lpstr>
      <vt:lpstr>STAGE 1 Hard Rock Major Mill Components </vt:lpstr>
      <vt:lpstr>STAGE 1 Hard Rock Expansion </vt:lpstr>
      <vt:lpstr>STAGE 2 Hard Rock Expansion – 5.5Mtpa</vt:lpstr>
      <vt:lpstr>PowerPoint Presentation</vt:lpstr>
      <vt:lpstr>EVOLVING EXPLORATION OUTLOOK</vt:lpstr>
      <vt:lpstr>BOMBORÉ Recent Drilling &amp; Discoveries</vt:lpstr>
      <vt:lpstr>NORTH ZONE FW LONG SECTION Looking Northeast</vt:lpstr>
      <vt:lpstr>NORTH ZONE CROSS SECTION Looking Northeast</vt:lpstr>
      <vt:lpstr>P17 LONG SECTION Looking West</vt:lpstr>
      <vt:lpstr>PowerPoint Presentation</vt:lpstr>
      <vt:lpstr>2025 A Transformational Year</vt:lpstr>
      <vt:lpstr>CAPITAL STRUCTURE &amp; Research Coverage</vt:lpstr>
      <vt:lpstr>PowerPoint Presentation</vt:lpstr>
      <vt:lpstr>BURKINA FASO An Established Gold Mining Jurisdiction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wipavee yodmoonklee</dc:creator>
  <cp:lastModifiedBy>Vanessa Pickering</cp:lastModifiedBy>
  <cp:revision>4</cp:revision>
  <cp:lastPrinted>2025-09-08T17:47:47Z</cp:lastPrinted>
  <dcterms:created xsi:type="dcterms:W3CDTF">2020-07-09T13:03:37Z</dcterms:created>
  <dcterms:modified xsi:type="dcterms:W3CDTF">2025-09-16T14:17:08Z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0x010100B570CB8410D3B049BBB2A2FED2E64354</vt:lpwstr>
  </property>
</Properties>
</file>