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256" r:id="rId2"/>
    <p:sldId id="258" r:id="rId3"/>
    <p:sldId id="755" r:id="rId4"/>
    <p:sldId id="754" r:id="rId5"/>
    <p:sldId id="780" r:id="rId6"/>
    <p:sldId id="756" r:id="rId7"/>
    <p:sldId id="788" r:id="rId8"/>
    <p:sldId id="787" r:id="rId9"/>
    <p:sldId id="769" r:id="rId10"/>
    <p:sldId id="767" r:id="rId11"/>
    <p:sldId id="774" r:id="rId12"/>
    <p:sldId id="778" r:id="rId13"/>
    <p:sldId id="765" r:id="rId14"/>
    <p:sldId id="784" r:id="rId15"/>
    <p:sldId id="775" r:id="rId16"/>
    <p:sldId id="771" r:id="rId17"/>
    <p:sldId id="768" r:id="rId18"/>
    <p:sldId id="751" r:id="rId19"/>
    <p:sldId id="759" r:id="rId20"/>
    <p:sldId id="758" r:id="rId21"/>
    <p:sldId id="762" r:id="rId22"/>
    <p:sldId id="763" r:id="rId23"/>
    <p:sldId id="785" r:id="rId24"/>
    <p:sldId id="764" r:id="rId25"/>
  </p:sldIdLst>
  <p:sldSz cx="12192000" cy="6858000"/>
  <p:notesSz cx="6858000" cy="9144000"/>
  <p:embeddedFontLst>
    <p:embeddedFont>
      <p:font typeface="Figtree" charset="0"/>
      <p:regular r:id="rId27"/>
      <p:bold r:id="rId28"/>
      <p:italic r:id="rId29"/>
      <p:boldItalic r:id="rId30"/>
    </p:embeddedFont>
    <p:embeddedFont>
      <p:font typeface="Figtree Light" charset="0"/>
      <p:regular r:id="rId31"/>
      <p:italic r:id="rId32"/>
    </p:embeddedFont>
    <p:embeddedFont>
      <p:font typeface="Figtree SemiBold"/>
      <p:bold r:id="rId33"/>
      <p:boldItalic r:id="rId34"/>
    </p:embeddedFont>
    <p:embeddedFont>
      <p:font typeface="Lato" panose="020F0502020204030203" pitchFamily="34" charset="0"/>
      <p:regular r:id="rId35"/>
      <p:bold r:id="rId36"/>
      <p:italic r:id="rId37"/>
      <p:boldItalic r:id="rId38"/>
    </p:embeddedFont>
    <p:embeddedFont>
      <p:font typeface="Montserrat" panose="00000500000000000000" pitchFamily="2"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12121"/>
    <a:srgbClr val="0F0F0F"/>
    <a:srgbClr val="D8933E"/>
    <a:srgbClr val="E3BF6F"/>
    <a:srgbClr val="F8F8F8"/>
    <a:srgbClr val="203466"/>
    <a:srgbClr val="FEFCF8"/>
    <a:srgbClr val="D9DEE9"/>
    <a:srgbClr val="1048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27FB2D-0020-416F-BE73-4B953E498854}" v="30" dt="2025-09-12T04:18:43.0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11" autoAdjust="0"/>
    <p:restoredTop sz="94660"/>
  </p:normalViewPr>
  <p:slideViewPr>
    <p:cSldViewPr snapToGrid="0">
      <p:cViewPr varScale="1">
        <p:scale>
          <a:sx n="70" d="100"/>
          <a:sy n="70" d="100"/>
        </p:scale>
        <p:origin x="6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66892-6D47-4A63-83FC-50D25E2DECF9}" type="datetimeFigureOut">
              <a:rPr lang="en-CA" smtClean="0"/>
              <a:t>2025-09-12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6961D-03A8-4619-87FB-C91A10280321}" type="slidenum">
              <a:rPr lang="en-CA" smtClean="0"/>
              <a:t>‹#›</a:t>
            </a:fld>
            <a:endParaRPr lang="en-CA"/>
          </a:p>
        </p:txBody>
      </p:sp>
    </p:spTree>
    <p:extLst>
      <p:ext uri="{BB962C8B-B14F-4D97-AF65-F5344CB8AC3E}">
        <p14:creationId xmlns:p14="http://schemas.microsoft.com/office/powerpoint/2010/main" val="2423921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56961D-03A8-4619-87FB-C91A10280321}" type="slidenum">
              <a:rPr lang="en-CA" smtClean="0"/>
              <a:t>1</a:t>
            </a:fld>
            <a:endParaRPr lang="en-CA"/>
          </a:p>
        </p:txBody>
      </p:sp>
    </p:spTree>
    <p:extLst>
      <p:ext uri="{BB962C8B-B14F-4D97-AF65-F5344CB8AC3E}">
        <p14:creationId xmlns:p14="http://schemas.microsoft.com/office/powerpoint/2010/main" val="155982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50D0D-F90F-6803-DEB2-22733E327D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17E6AE-DC8A-568C-6D80-095DE2A9F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AFC35-F39A-9790-C1AF-1B459800D3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D8D8B6-B351-750F-2029-5F6534A1EA05}"/>
              </a:ext>
            </a:extLst>
          </p:cNvPr>
          <p:cNvSpPr>
            <a:spLocks noGrp="1"/>
          </p:cNvSpPr>
          <p:nvPr>
            <p:ph type="sldNum" sz="quarter" idx="5"/>
          </p:nvPr>
        </p:nvSpPr>
        <p:spPr/>
        <p:txBody>
          <a:bodyPr/>
          <a:lstStyle/>
          <a:p>
            <a:fld id="{0BD9FB6F-D9CE-4D59-AC31-5329B426C84C}" type="slidenum">
              <a:rPr lang="en-US" smtClean="0"/>
              <a:t>17</a:t>
            </a:fld>
            <a:endParaRPr lang="en-US"/>
          </a:p>
        </p:txBody>
      </p:sp>
    </p:spTree>
    <p:extLst>
      <p:ext uri="{BB962C8B-B14F-4D97-AF65-F5344CB8AC3E}">
        <p14:creationId xmlns:p14="http://schemas.microsoft.com/office/powerpoint/2010/main" val="2108193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F56961D-03A8-4619-87FB-C91A10280321}" type="slidenum">
              <a:rPr lang="en-CA" smtClean="0"/>
              <a:t>18</a:t>
            </a:fld>
            <a:endParaRPr lang="en-CA"/>
          </a:p>
        </p:txBody>
      </p:sp>
    </p:spTree>
    <p:extLst>
      <p:ext uri="{BB962C8B-B14F-4D97-AF65-F5344CB8AC3E}">
        <p14:creationId xmlns:p14="http://schemas.microsoft.com/office/powerpoint/2010/main" val="2730148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86232-1269-20F5-A8CA-61C8CA4BA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5225C-1F26-5C5A-736E-353003928A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E5788F-4730-01AD-C6E7-63860E7170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EEBB14-AD11-C38D-79E4-4ED94E48926C}"/>
              </a:ext>
            </a:extLst>
          </p:cNvPr>
          <p:cNvSpPr>
            <a:spLocks noGrp="1"/>
          </p:cNvSpPr>
          <p:nvPr>
            <p:ph type="sldNum" sz="quarter" idx="5"/>
          </p:nvPr>
        </p:nvSpPr>
        <p:spPr/>
        <p:txBody>
          <a:bodyPr/>
          <a:lstStyle/>
          <a:p>
            <a:fld id="{0BD9FB6F-D9CE-4D59-AC31-5329B426C84C}" type="slidenum">
              <a:rPr lang="en-US" smtClean="0"/>
              <a:t>19</a:t>
            </a:fld>
            <a:endParaRPr lang="en-US"/>
          </a:p>
        </p:txBody>
      </p:sp>
    </p:spTree>
    <p:extLst>
      <p:ext uri="{BB962C8B-B14F-4D97-AF65-F5344CB8AC3E}">
        <p14:creationId xmlns:p14="http://schemas.microsoft.com/office/powerpoint/2010/main" val="2107682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3CA08-F224-EDAB-9219-63860E9DF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061E5-D677-1BE4-DDA2-9FF8AC50E1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74380D-C5E5-59C0-11A4-E2E42857E1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37454B-461B-8561-0EFD-7B24F1E008C5}"/>
              </a:ext>
            </a:extLst>
          </p:cNvPr>
          <p:cNvSpPr>
            <a:spLocks noGrp="1"/>
          </p:cNvSpPr>
          <p:nvPr>
            <p:ph type="sldNum" sz="quarter" idx="5"/>
          </p:nvPr>
        </p:nvSpPr>
        <p:spPr/>
        <p:txBody>
          <a:bodyPr/>
          <a:lstStyle/>
          <a:p>
            <a:fld id="{0BD9FB6F-D9CE-4D59-AC31-5329B426C84C}" type="slidenum">
              <a:rPr lang="en-US" smtClean="0"/>
              <a:t>20</a:t>
            </a:fld>
            <a:endParaRPr lang="en-US"/>
          </a:p>
        </p:txBody>
      </p:sp>
    </p:spTree>
    <p:extLst>
      <p:ext uri="{BB962C8B-B14F-4D97-AF65-F5344CB8AC3E}">
        <p14:creationId xmlns:p14="http://schemas.microsoft.com/office/powerpoint/2010/main" val="776748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082CB-0706-DC0C-5C35-FB371FD71B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2F703-AE2F-C556-2AFA-397C29ADDA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0A01E3-156C-7391-2B10-BEAA42CCEC66}"/>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A5FC874B-2135-119F-2FD7-DA222A088779}"/>
              </a:ext>
            </a:extLst>
          </p:cNvPr>
          <p:cNvSpPr>
            <a:spLocks noGrp="1"/>
          </p:cNvSpPr>
          <p:nvPr>
            <p:ph type="sldNum" sz="quarter" idx="5"/>
          </p:nvPr>
        </p:nvSpPr>
        <p:spPr/>
        <p:txBody>
          <a:bodyPr/>
          <a:lstStyle/>
          <a:p>
            <a:fld id="{EF56961D-03A8-4619-87FB-C91A10280321}" type="slidenum">
              <a:rPr lang="en-CA" smtClean="0"/>
              <a:t>21</a:t>
            </a:fld>
            <a:endParaRPr lang="en-CA"/>
          </a:p>
        </p:txBody>
      </p:sp>
    </p:spTree>
    <p:extLst>
      <p:ext uri="{BB962C8B-B14F-4D97-AF65-F5344CB8AC3E}">
        <p14:creationId xmlns:p14="http://schemas.microsoft.com/office/powerpoint/2010/main" val="1242671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1E2EA-EB0D-2B7C-6FFC-9DAF3231E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31923-8C19-730C-3F73-77FD7B65F3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CCA644-055E-5E1B-4FFF-029DCB4760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D8607F-85B1-9368-71D8-0D80765AF4FF}"/>
              </a:ext>
            </a:extLst>
          </p:cNvPr>
          <p:cNvSpPr>
            <a:spLocks noGrp="1"/>
          </p:cNvSpPr>
          <p:nvPr>
            <p:ph type="sldNum" sz="quarter" idx="5"/>
          </p:nvPr>
        </p:nvSpPr>
        <p:spPr/>
        <p:txBody>
          <a:bodyPr/>
          <a:lstStyle/>
          <a:p>
            <a:fld id="{EF56961D-03A8-4619-87FB-C91A10280321}" type="slidenum">
              <a:rPr lang="en-CA" smtClean="0"/>
              <a:t>22</a:t>
            </a:fld>
            <a:endParaRPr lang="en-CA"/>
          </a:p>
        </p:txBody>
      </p:sp>
    </p:spTree>
    <p:extLst>
      <p:ext uri="{BB962C8B-B14F-4D97-AF65-F5344CB8AC3E}">
        <p14:creationId xmlns:p14="http://schemas.microsoft.com/office/powerpoint/2010/main" val="174671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1C854-AFA7-C645-C4DA-CD788B12E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C3E19-7D94-35DC-DD21-D37C83952E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7F7E5D-2302-3D6B-C84E-66F181ECCE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9FB285-3922-98A7-037A-914F38751EFB}"/>
              </a:ext>
            </a:extLst>
          </p:cNvPr>
          <p:cNvSpPr>
            <a:spLocks noGrp="1"/>
          </p:cNvSpPr>
          <p:nvPr>
            <p:ph type="sldNum" sz="quarter" idx="5"/>
          </p:nvPr>
        </p:nvSpPr>
        <p:spPr/>
        <p:txBody>
          <a:bodyPr/>
          <a:lstStyle/>
          <a:p>
            <a:fld id="{EF56961D-03A8-4619-87FB-C91A10280321}" type="slidenum">
              <a:rPr lang="en-CA" smtClean="0"/>
              <a:t>23</a:t>
            </a:fld>
            <a:endParaRPr lang="en-CA"/>
          </a:p>
        </p:txBody>
      </p:sp>
    </p:spTree>
    <p:extLst>
      <p:ext uri="{BB962C8B-B14F-4D97-AF65-F5344CB8AC3E}">
        <p14:creationId xmlns:p14="http://schemas.microsoft.com/office/powerpoint/2010/main" val="3910372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3F13E-5458-3A12-744A-3F64739EFC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A7968-1E7A-95B4-D7CD-3810DF6313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5EF1A5-B02A-327A-13A2-3F7818EEA789}"/>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FE07BA5-7101-5C8B-F6B4-F59357E0E795}"/>
              </a:ext>
            </a:extLst>
          </p:cNvPr>
          <p:cNvSpPr>
            <a:spLocks noGrp="1"/>
          </p:cNvSpPr>
          <p:nvPr>
            <p:ph type="sldNum" sz="quarter" idx="5"/>
          </p:nvPr>
        </p:nvSpPr>
        <p:spPr/>
        <p:txBody>
          <a:bodyPr/>
          <a:lstStyle/>
          <a:p>
            <a:fld id="{EF56961D-03A8-4619-87FB-C91A10280321}" type="slidenum">
              <a:rPr lang="en-CA" smtClean="0"/>
              <a:t>24</a:t>
            </a:fld>
            <a:endParaRPr lang="en-CA"/>
          </a:p>
        </p:txBody>
      </p:sp>
    </p:spTree>
    <p:extLst>
      <p:ext uri="{BB962C8B-B14F-4D97-AF65-F5344CB8AC3E}">
        <p14:creationId xmlns:p14="http://schemas.microsoft.com/office/powerpoint/2010/main" val="3262051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Update graph to 12months</a:t>
            </a:r>
          </a:p>
        </p:txBody>
      </p:sp>
      <p:sp>
        <p:nvSpPr>
          <p:cNvPr id="4" name="Slide Number Placeholder 3"/>
          <p:cNvSpPr>
            <a:spLocks noGrp="1"/>
          </p:cNvSpPr>
          <p:nvPr>
            <p:ph type="sldNum" sz="quarter" idx="5"/>
          </p:nvPr>
        </p:nvSpPr>
        <p:spPr/>
        <p:txBody>
          <a:bodyPr/>
          <a:lstStyle/>
          <a:p>
            <a:fld id="{EF56961D-03A8-4619-87FB-C91A10280321}" type="slidenum">
              <a:rPr lang="en-CA" smtClean="0"/>
              <a:t>3</a:t>
            </a:fld>
            <a:endParaRPr lang="en-CA"/>
          </a:p>
        </p:txBody>
      </p:sp>
    </p:spTree>
    <p:extLst>
      <p:ext uri="{BB962C8B-B14F-4D97-AF65-F5344CB8AC3E}">
        <p14:creationId xmlns:p14="http://schemas.microsoft.com/office/powerpoint/2010/main" val="391270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F56961D-03A8-4619-87FB-C91A10280321}" type="slidenum">
              <a:rPr lang="en-CA" smtClean="0"/>
              <a:t>4</a:t>
            </a:fld>
            <a:endParaRPr lang="en-CA"/>
          </a:p>
        </p:txBody>
      </p:sp>
    </p:spTree>
    <p:extLst>
      <p:ext uri="{BB962C8B-B14F-4D97-AF65-F5344CB8AC3E}">
        <p14:creationId xmlns:p14="http://schemas.microsoft.com/office/powerpoint/2010/main" val="3932488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56961D-03A8-4619-87FB-C91A10280321}" type="slidenum">
              <a:rPr lang="en-CA" smtClean="0"/>
              <a:t>5</a:t>
            </a:fld>
            <a:endParaRPr lang="en-CA"/>
          </a:p>
        </p:txBody>
      </p:sp>
    </p:spTree>
    <p:extLst>
      <p:ext uri="{BB962C8B-B14F-4D97-AF65-F5344CB8AC3E}">
        <p14:creationId xmlns:p14="http://schemas.microsoft.com/office/powerpoint/2010/main" val="400724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924B5-E090-A680-3FC3-1E7B29FA2F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DC68D-2291-726B-1D51-1F19EF393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1E410-FE1F-2A03-59D2-C41AB42C815E}"/>
              </a:ext>
            </a:extLst>
          </p:cNvPr>
          <p:cNvSpPr>
            <a:spLocks noGrp="1"/>
          </p:cNvSpPr>
          <p:nvPr>
            <p:ph type="body" idx="1"/>
          </p:nvPr>
        </p:nvSpPr>
        <p:spPr/>
        <p:txBody>
          <a:bodyPr/>
          <a:lstStyle/>
          <a:p>
            <a:r>
              <a:rPr lang="en-US" dirty="0"/>
              <a:t>Update the claims – shown on next slide</a:t>
            </a:r>
          </a:p>
          <a:p>
            <a:r>
              <a:rPr lang="en-US" dirty="0"/>
              <a:t>This might be a better place show 1 </a:t>
            </a:r>
            <a:r>
              <a:rPr lang="en-US" dirty="0" err="1"/>
              <a:t>hr</a:t>
            </a:r>
            <a:r>
              <a:rPr lang="en-US" dirty="0"/>
              <a:t> drive from Orange</a:t>
            </a:r>
          </a:p>
          <a:p>
            <a:r>
              <a:rPr lang="en-US" dirty="0"/>
              <a:t>Use this map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Reward on the map, Red Hill and Hargraves</a:t>
            </a:r>
          </a:p>
          <a:p>
            <a:r>
              <a:rPr lang="en-CA" dirty="0"/>
              <a:t>Make the table fit</a:t>
            </a:r>
          </a:p>
        </p:txBody>
      </p:sp>
      <p:sp>
        <p:nvSpPr>
          <p:cNvPr id="4" name="Slide Number Placeholder 3">
            <a:extLst>
              <a:ext uri="{FF2B5EF4-FFF2-40B4-BE49-F238E27FC236}">
                <a16:creationId xmlns:a16="http://schemas.microsoft.com/office/drawing/2014/main" id="{A79B8B3D-6DF5-1F7D-EC91-C6024BCD94E9}"/>
              </a:ext>
            </a:extLst>
          </p:cNvPr>
          <p:cNvSpPr>
            <a:spLocks noGrp="1"/>
          </p:cNvSpPr>
          <p:nvPr>
            <p:ph type="sldNum" sz="quarter" idx="5"/>
          </p:nvPr>
        </p:nvSpPr>
        <p:spPr/>
        <p:txBody>
          <a:bodyPr/>
          <a:lstStyle/>
          <a:p>
            <a:fld id="{EF56961D-03A8-4619-87FB-C91A10280321}" type="slidenum">
              <a:rPr lang="en-CA" smtClean="0"/>
              <a:t>8</a:t>
            </a:fld>
            <a:endParaRPr lang="en-CA"/>
          </a:p>
        </p:txBody>
      </p:sp>
    </p:spTree>
    <p:extLst>
      <p:ext uri="{BB962C8B-B14F-4D97-AF65-F5344CB8AC3E}">
        <p14:creationId xmlns:p14="http://schemas.microsoft.com/office/powerpoint/2010/main" val="157275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6D122-8C36-CF46-4AF6-1D2CC14F61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F19A3-62DD-F9BC-1D96-BC5EB78930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F31D7E-1E73-B7B6-F00D-4CB1A0FED2C1}"/>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8A8C5DD-E4E0-5F54-6644-06EA1B05A5D0}"/>
              </a:ext>
            </a:extLst>
          </p:cNvPr>
          <p:cNvSpPr>
            <a:spLocks noGrp="1"/>
          </p:cNvSpPr>
          <p:nvPr>
            <p:ph type="sldNum" sz="quarter" idx="5"/>
          </p:nvPr>
        </p:nvSpPr>
        <p:spPr/>
        <p:txBody>
          <a:bodyPr/>
          <a:lstStyle/>
          <a:p>
            <a:fld id="{EF56961D-03A8-4619-87FB-C91A10280321}" type="slidenum">
              <a:rPr lang="en-CA" smtClean="0"/>
              <a:t>9</a:t>
            </a:fld>
            <a:endParaRPr lang="en-CA"/>
          </a:p>
        </p:txBody>
      </p:sp>
    </p:spTree>
    <p:extLst>
      <p:ext uri="{BB962C8B-B14F-4D97-AF65-F5344CB8AC3E}">
        <p14:creationId xmlns:p14="http://schemas.microsoft.com/office/powerpoint/2010/main" val="2127149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840D8-6C9D-01D8-ACA6-196ADEAAF9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ACCA7-BEE5-D59B-2C93-05EB4BD0F7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D9D49-5F43-D4A6-7101-1D6CC65622F4}"/>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9DB4CD02-9AA3-163A-39ED-0A1F4F8FC0CB}"/>
              </a:ext>
            </a:extLst>
          </p:cNvPr>
          <p:cNvSpPr>
            <a:spLocks noGrp="1"/>
          </p:cNvSpPr>
          <p:nvPr>
            <p:ph type="sldNum" sz="quarter" idx="5"/>
          </p:nvPr>
        </p:nvSpPr>
        <p:spPr/>
        <p:txBody>
          <a:bodyPr/>
          <a:lstStyle/>
          <a:p>
            <a:fld id="{EF56961D-03A8-4619-87FB-C91A10280321}" type="slidenum">
              <a:rPr lang="en-CA" smtClean="0"/>
              <a:t>10</a:t>
            </a:fld>
            <a:endParaRPr lang="en-CA"/>
          </a:p>
        </p:txBody>
      </p:sp>
    </p:spTree>
    <p:extLst>
      <p:ext uri="{BB962C8B-B14F-4D97-AF65-F5344CB8AC3E}">
        <p14:creationId xmlns:p14="http://schemas.microsoft.com/office/powerpoint/2010/main" val="703551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F56961D-03A8-4619-87FB-C91A10280321}" type="slidenum">
              <a:rPr lang="en-CA" smtClean="0"/>
              <a:t>11</a:t>
            </a:fld>
            <a:endParaRPr lang="en-CA"/>
          </a:p>
        </p:txBody>
      </p:sp>
    </p:spTree>
    <p:extLst>
      <p:ext uri="{BB962C8B-B14F-4D97-AF65-F5344CB8AC3E}">
        <p14:creationId xmlns:p14="http://schemas.microsoft.com/office/powerpoint/2010/main" val="373354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C5C79-B0AC-6B45-064A-AD20BF2245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97226-BE2B-0E2A-EAA0-A2AE46F3BB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0DCE24-8AFA-5906-8AE7-A24656DBF89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979116B-F489-0B57-F8D4-CBF733D59893}"/>
              </a:ext>
            </a:extLst>
          </p:cNvPr>
          <p:cNvSpPr>
            <a:spLocks noGrp="1"/>
          </p:cNvSpPr>
          <p:nvPr>
            <p:ph type="sldNum" sz="quarter" idx="5"/>
          </p:nvPr>
        </p:nvSpPr>
        <p:spPr/>
        <p:txBody>
          <a:bodyPr/>
          <a:lstStyle/>
          <a:p>
            <a:fld id="{EF56961D-03A8-4619-87FB-C91A10280321}" type="slidenum">
              <a:rPr lang="en-CA" smtClean="0"/>
              <a:t>12</a:t>
            </a:fld>
            <a:endParaRPr lang="en-CA"/>
          </a:p>
        </p:txBody>
      </p:sp>
    </p:spTree>
    <p:extLst>
      <p:ext uri="{BB962C8B-B14F-4D97-AF65-F5344CB8AC3E}">
        <p14:creationId xmlns:p14="http://schemas.microsoft.com/office/powerpoint/2010/main" val="1958489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6804A-CD62-B384-3607-63357E77E2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3E4F3E96-C133-A275-25FF-FC6C62BB8E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0433CD8-4B17-D9EC-A077-82E47D1B0086}"/>
              </a:ext>
            </a:extLst>
          </p:cNvPr>
          <p:cNvSpPr>
            <a:spLocks noGrp="1"/>
          </p:cNvSpPr>
          <p:nvPr>
            <p:ph type="dt" sz="half" idx="10"/>
          </p:nvPr>
        </p:nvSpPr>
        <p:spPr/>
        <p:txBody>
          <a:bodyPr/>
          <a:lstStyle/>
          <a:p>
            <a:fld id="{2EDA0A6C-3184-4C72-882D-21F438B7AC1D}" type="datetime1">
              <a:rPr lang="en-CA" smtClean="0"/>
              <a:t>2025-09-12</a:t>
            </a:fld>
            <a:endParaRPr lang="en-CA"/>
          </a:p>
        </p:txBody>
      </p:sp>
      <p:sp>
        <p:nvSpPr>
          <p:cNvPr id="5" name="Footer Placeholder 4">
            <a:extLst>
              <a:ext uri="{FF2B5EF4-FFF2-40B4-BE49-F238E27FC236}">
                <a16:creationId xmlns:a16="http://schemas.microsoft.com/office/drawing/2014/main" id="{82110CCC-9AC5-481E-2F97-1053134774A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11CEB5A-6A79-0F0D-0B30-3284080CA1E6}"/>
              </a:ext>
            </a:extLst>
          </p:cNvPr>
          <p:cNvSpPr>
            <a:spLocks noGrp="1"/>
          </p:cNvSpPr>
          <p:nvPr>
            <p:ph type="sldNum" sz="quarter" idx="12"/>
          </p:nvPr>
        </p:nvSpPr>
        <p:spPr/>
        <p:txBody>
          <a:bodyPr/>
          <a:lstStyle/>
          <a:p>
            <a:fld id="{1216BA37-D826-404E-BC63-803BE3F90C89}" type="slidenum">
              <a:rPr lang="en-CA" smtClean="0"/>
              <a:t>‹#›</a:t>
            </a:fld>
            <a:endParaRPr lang="en-CA"/>
          </a:p>
        </p:txBody>
      </p:sp>
    </p:spTree>
    <p:extLst>
      <p:ext uri="{BB962C8B-B14F-4D97-AF65-F5344CB8AC3E}">
        <p14:creationId xmlns:p14="http://schemas.microsoft.com/office/powerpoint/2010/main" val="3710704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C108-96E9-0E49-69DF-F81479A7B08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EA7E1CE-6AEF-4898-4CF4-D2A774B82A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44EBB2C-007C-EB79-649D-875CD00CE48D}"/>
              </a:ext>
            </a:extLst>
          </p:cNvPr>
          <p:cNvSpPr>
            <a:spLocks noGrp="1"/>
          </p:cNvSpPr>
          <p:nvPr>
            <p:ph type="dt" sz="half" idx="10"/>
          </p:nvPr>
        </p:nvSpPr>
        <p:spPr/>
        <p:txBody>
          <a:bodyPr/>
          <a:lstStyle/>
          <a:p>
            <a:fld id="{4D4D730F-125D-4BA9-8A41-A51A5A1B707D}" type="datetime1">
              <a:rPr lang="en-CA" smtClean="0"/>
              <a:t>2025-09-12</a:t>
            </a:fld>
            <a:endParaRPr lang="en-CA"/>
          </a:p>
        </p:txBody>
      </p:sp>
      <p:sp>
        <p:nvSpPr>
          <p:cNvPr id="5" name="Footer Placeholder 4">
            <a:extLst>
              <a:ext uri="{FF2B5EF4-FFF2-40B4-BE49-F238E27FC236}">
                <a16:creationId xmlns:a16="http://schemas.microsoft.com/office/drawing/2014/main" id="{7856DFEF-9D2A-8224-315F-2CDAF948465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6B171B0-142E-68CF-CBF0-87FED9B78999}"/>
              </a:ext>
            </a:extLst>
          </p:cNvPr>
          <p:cNvSpPr>
            <a:spLocks noGrp="1"/>
          </p:cNvSpPr>
          <p:nvPr>
            <p:ph type="sldNum" sz="quarter" idx="12"/>
          </p:nvPr>
        </p:nvSpPr>
        <p:spPr/>
        <p:txBody>
          <a:bodyPr/>
          <a:lstStyle/>
          <a:p>
            <a:fld id="{1216BA37-D826-404E-BC63-803BE3F90C89}" type="slidenum">
              <a:rPr lang="en-CA" smtClean="0"/>
              <a:t>‹#›</a:t>
            </a:fld>
            <a:endParaRPr lang="en-CA"/>
          </a:p>
        </p:txBody>
      </p:sp>
    </p:spTree>
    <p:extLst>
      <p:ext uri="{BB962C8B-B14F-4D97-AF65-F5344CB8AC3E}">
        <p14:creationId xmlns:p14="http://schemas.microsoft.com/office/powerpoint/2010/main" val="4153524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28764D-59B7-6042-DFF5-A7B172677E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C0D52E8-FCBE-5A57-ACA3-DCA3A4AC7F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4859268-7AE7-905A-4F03-97C4EB1BDB91}"/>
              </a:ext>
            </a:extLst>
          </p:cNvPr>
          <p:cNvSpPr>
            <a:spLocks noGrp="1"/>
          </p:cNvSpPr>
          <p:nvPr>
            <p:ph type="dt" sz="half" idx="10"/>
          </p:nvPr>
        </p:nvSpPr>
        <p:spPr/>
        <p:txBody>
          <a:bodyPr/>
          <a:lstStyle/>
          <a:p>
            <a:fld id="{C19FEE4E-5384-45B0-AD57-5FEDA0AF9FD3}" type="datetime1">
              <a:rPr lang="en-CA" smtClean="0"/>
              <a:t>2025-09-12</a:t>
            </a:fld>
            <a:endParaRPr lang="en-CA"/>
          </a:p>
        </p:txBody>
      </p:sp>
      <p:sp>
        <p:nvSpPr>
          <p:cNvPr id="5" name="Footer Placeholder 4">
            <a:extLst>
              <a:ext uri="{FF2B5EF4-FFF2-40B4-BE49-F238E27FC236}">
                <a16:creationId xmlns:a16="http://schemas.microsoft.com/office/drawing/2014/main" id="{70C6A195-5EF3-7DE2-B447-69AE476F5B6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498705D-8947-DF4C-6EC4-2944B29B86FE}"/>
              </a:ext>
            </a:extLst>
          </p:cNvPr>
          <p:cNvSpPr>
            <a:spLocks noGrp="1"/>
          </p:cNvSpPr>
          <p:nvPr>
            <p:ph type="sldNum" sz="quarter" idx="12"/>
          </p:nvPr>
        </p:nvSpPr>
        <p:spPr/>
        <p:txBody>
          <a:bodyPr/>
          <a:lstStyle/>
          <a:p>
            <a:fld id="{1216BA37-D826-404E-BC63-803BE3F90C89}" type="slidenum">
              <a:rPr lang="en-CA" smtClean="0"/>
              <a:t>‹#›</a:t>
            </a:fld>
            <a:endParaRPr lang="en-CA"/>
          </a:p>
        </p:txBody>
      </p:sp>
    </p:spTree>
    <p:extLst>
      <p:ext uri="{BB962C8B-B14F-4D97-AF65-F5344CB8AC3E}">
        <p14:creationId xmlns:p14="http://schemas.microsoft.com/office/powerpoint/2010/main" val="3810030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E6E3-D6E6-2D30-40C6-8C2701CE71B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B4EDA91-91F9-3CA8-DCD5-B819F8F12A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39AD81A-4CEC-8D66-E5CE-E79B41F9EAB2}"/>
              </a:ext>
            </a:extLst>
          </p:cNvPr>
          <p:cNvSpPr>
            <a:spLocks noGrp="1"/>
          </p:cNvSpPr>
          <p:nvPr>
            <p:ph type="dt" sz="half" idx="10"/>
          </p:nvPr>
        </p:nvSpPr>
        <p:spPr/>
        <p:txBody>
          <a:bodyPr/>
          <a:lstStyle/>
          <a:p>
            <a:fld id="{126C052C-A3F5-4C62-B3DB-9203ACE77F37}" type="datetime1">
              <a:rPr lang="en-CA" smtClean="0"/>
              <a:t>2025-09-12</a:t>
            </a:fld>
            <a:endParaRPr lang="en-CA"/>
          </a:p>
        </p:txBody>
      </p:sp>
      <p:sp>
        <p:nvSpPr>
          <p:cNvPr id="5" name="Footer Placeholder 4">
            <a:extLst>
              <a:ext uri="{FF2B5EF4-FFF2-40B4-BE49-F238E27FC236}">
                <a16:creationId xmlns:a16="http://schemas.microsoft.com/office/drawing/2014/main" id="{88C2E52D-1BAE-A51A-77ED-7E1B1EA2BD9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E8098F7-099D-F42E-2660-E1BB1AC20472}"/>
              </a:ext>
            </a:extLst>
          </p:cNvPr>
          <p:cNvSpPr>
            <a:spLocks noGrp="1"/>
          </p:cNvSpPr>
          <p:nvPr>
            <p:ph type="sldNum" sz="quarter" idx="12"/>
          </p:nvPr>
        </p:nvSpPr>
        <p:spPr/>
        <p:txBody>
          <a:bodyPr/>
          <a:lstStyle/>
          <a:p>
            <a:fld id="{1216BA37-D826-404E-BC63-803BE3F90C89}" type="slidenum">
              <a:rPr lang="en-CA" smtClean="0"/>
              <a:t>‹#›</a:t>
            </a:fld>
            <a:endParaRPr lang="en-CA"/>
          </a:p>
        </p:txBody>
      </p:sp>
    </p:spTree>
    <p:extLst>
      <p:ext uri="{BB962C8B-B14F-4D97-AF65-F5344CB8AC3E}">
        <p14:creationId xmlns:p14="http://schemas.microsoft.com/office/powerpoint/2010/main" val="234919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8B4F1-6A50-FFA2-5A01-9034200E1A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BC64324-D752-5151-940D-E7349B64E1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7CA3-C03C-1B86-E0D7-5F0951D24721}"/>
              </a:ext>
            </a:extLst>
          </p:cNvPr>
          <p:cNvSpPr>
            <a:spLocks noGrp="1"/>
          </p:cNvSpPr>
          <p:nvPr>
            <p:ph type="dt" sz="half" idx="10"/>
          </p:nvPr>
        </p:nvSpPr>
        <p:spPr/>
        <p:txBody>
          <a:bodyPr/>
          <a:lstStyle/>
          <a:p>
            <a:fld id="{267DB0AD-200B-4028-835D-A99478ACB7CB}" type="datetime1">
              <a:rPr lang="en-CA" smtClean="0"/>
              <a:t>2025-09-12</a:t>
            </a:fld>
            <a:endParaRPr lang="en-CA"/>
          </a:p>
        </p:txBody>
      </p:sp>
      <p:sp>
        <p:nvSpPr>
          <p:cNvPr id="5" name="Footer Placeholder 4">
            <a:extLst>
              <a:ext uri="{FF2B5EF4-FFF2-40B4-BE49-F238E27FC236}">
                <a16:creationId xmlns:a16="http://schemas.microsoft.com/office/drawing/2014/main" id="{B44016EF-BD64-0386-2BEE-A554B2DBE13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FE7E345-79E0-1DCF-824D-3340E1F7E8EB}"/>
              </a:ext>
            </a:extLst>
          </p:cNvPr>
          <p:cNvSpPr>
            <a:spLocks noGrp="1"/>
          </p:cNvSpPr>
          <p:nvPr>
            <p:ph type="sldNum" sz="quarter" idx="12"/>
          </p:nvPr>
        </p:nvSpPr>
        <p:spPr/>
        <p:txBody>
          <a:bodyPr/>
          <a:lstStyle/>
          <a:p>
            <a:fld id="{1216BA37-D826-404E-BC63-803BE3F90C89}" type="slidenum">
              <a:rPr lang="en-CA" smtClean="0"/>
              <a:t>‹#›</a:t>
            </a:fld>
            <a:endParaRPr lang="en-CA"/>
          </a:p>
        </p:txBody>
      </p:sp>
    </p:spTree>
    <p:extLst>
      <p:ext uri="{BB962C8B-B14F-4D97-AF65-F5344CB8AC3E}">
        <p14:creationId xmlns:p14="http://schemas.microsoft.com/office/powerpoint/2010/main" val="2569928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F0379-9DC6-9001-A111-4EA59957D5A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910A32D-04D2-5C52-E741-D66B6CA60E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DB0E3D2-E333-E061-B0D7-A2CD77CEE8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6BD1A06-C82B-C475-3038-2A1517877C13}"/>
              </a:ext>
            </a:extLst>
          </p:cNvPr>
          <p:cNvSpPr>
            <a:spLocks noGrp="1"/>
          </p:cNvSpPr>
          <p:nvPr>
            <p:ph type="dt" sz="half" idx="10"/>
          </p:nvPr>
        </p:nvSpPr>
        <p:spPr/>
        <p:txBody>
          <a:bodyPr/>
          <a:lstStyle/>
          <a:p>
            <a:fld id="{5039893E-2E0F-4316-8B5D-6654216D0FF0}" type="datetime1">
              <a:rPr lang="en-CA" smtClean="0"/>
              <a:t>2025-09-12</a:t>
            </a:fld>
            <a:endParaRPr lang="en-CA"/>
          </a:p>
        </p:txBody>
      </p:sp>
      <p:sp>
        <p:nvSpPr>
          <p:cNvPr id="6" name="Footer Placeholder 5">
            <a:extLst>
              <a:ext uri="{FF2B5EF4-FFF2-40B4-BE49-F238E27FC236}">
                <a16:creationId xmlns:a16="http://schemas.microsoft.com/office/drawing/2014/main" id="{6EABD9DC-8FC4-DE67-639C-FC7930100FA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9169C90-D54C-14C3-2243-969F9B6C06B7}"/>
              </a:ext>
            </a:extLst>
          </p:cNvPr>
          <p:cNvSpPr>
            <a:spLocks noGrp="1"/>
          </p:cNvSpPr>
          <p:nvPr>
            <p:ph type="sldNum" sz="quarter" idx="12"/>
          </p:nvPr>
        </p:nvSpPr>
        <p:spPr/>
        <p:txBody>
          <a:bodyPr/>
          <a:lstStyle/>
          <a:p>
            <a:fld id="{1216BA37-D826-404E-BC63-803BE3F90C89}" type="slidenum">
              <a:rPr lang="en-CA" smtClean="0"/>
              <a:t>‹#›</a:t>
            </a:fld>
            <a:endParaRPr lang="en-CA"/>
          </a:p>
        </p:txBody>
      </p:sp>
    </p:spTree>
    <p:extLst>
      <p:ext uri="{BB962C8B-B14F-4D97-AF65-F5344CB8AC3E}">
        <p14:creationId xmlns:p14="http://schemas.microsoft.com/office/powerpoint/2010/main" val="3772950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16D6-FDF4-B721-0A71-42D46ABEBCD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135D70B-4AD8-D061-B17C-E262B49E39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521FC3-854A-5442-8A35-01349751DE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257F4BA-64C5-A85C-D2E1-6EA349B015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42F0D7-C1B2-F8F5-C77C-4FBB9A0F80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08F654C-5822-36C5-0D6C-26AE2947852E}"/>
              </a:ext>
            </a:extLst>
          </p:cNvPr>
          <p:cNvSpPr>
            <a:spLocks noGrp="1"/>
          </p:cNvSpPr>
          <p:nvPr>
            <p:ph type="dt" sz="half" idx="10"/>
          </p:nvPr>
        </p:nvSpPr>
        <p:spPr/>
        <p:txBody>
          <a:bodyPr/>
          <a:lstStyle/>
          <a:p>
            <a:fld id="{4F856646-4D69-484D-88DF-0D3F1E3EA6F5}" type="datetime1">
              <a:rPr lang="en-CA" smtClean="0"/>
              <a:t>2025-09-12</a:t>
            </a:fld>
            <a:endParaRPr lang="en-CA"/>
          </a:p>
        </p:txBody>
      </p:sp>
      <p:sp>
        <p:nvSpPr>
          <p:cNvPr id="8" name="Footer Placeholder 7">
            <a:extLst>
              <a:ext uri="{FF2B5EF4-FFF2-40B4-BE49-F238E27FC236}">
                <a16:creationId xmlns:a16="http://schemas.microsoft.com/office/drawing/2014/main" id="{6AFAADB3-0014-46AB-1779-B53D5278ED17}"/>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65A289A2-5C34-6C88-38C1-374C7DA37AAF}"/>
              </a:ext>
            </a:extLst>
          </p:cNvPr>
          <p:cNvSpPr>
            <a:spLocks noGrp="1"/>
          </p:cNvSpPr>
          <p:nvPr>
            <p:ph type="sldNum" sz="quarter" idx="12"/>
          </p:nvPr>
        </p:nvSpPr>
        <p:spPr/>
        <p:txBody>
          <a:bodyPr/>
          <a:lstStyle/>
          <a:p>
            <a:fld id="{1216BA37-D826-404E-BC63-803BE3F90C89}" type="slidenum">
              <a:rPr lang="en-CA" smtClean="0"/>
              <a:t>‹#›</a:t>
            </a:fld>
            <a:endParaRPr lang="en-CA"/>
          </a:p>
        </p:txBody>
      </p:sp>
    </p:spTree>
    <p:extLst>
      <p:ext uri="{BB962C8B-B14F-4D97-AF65-F5344CB8AC3E}">
        <p14:creationId xmlns:p14="http://schemas.microsoft.com/office/powerpoint/2010/main" val="375298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28CB4-7D08-39FB-574E-39E88D05A65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101CD73-DB30-8810-CB79-8DAD03ECD8AE}"/>
              </a:ext>
            </a:extLst>
          </p:cNvPr>
          <p:cNvSpPr>
            <a:spLocks noGrp="1"/>
          </p:cNvSpPr>
          <p:nvPr>
            <p:ph type="dt" sz="half" idx="10"/>
          </p:nvPr>
        </p:nvSpPr>
        <p:spPr/>
        <p:txBody>
          <a:bodyPr/>
          <a:lstStyle/>
          <a:p>
            <a:fld id="{AC321BD3-AA93-4B7C-A743-861050575ED0}" type="datetime1">
              <a:rPr lang="en-CA" smtClean="0"/>
              <a:t>2025-09-12</a:t>
            </a:fld>
            <a:endParaRPr lang="en-CA"/>
          </a:p>
        </p:txBody>
      </p:sp>
      <p:sp>
        <p:nvSpPr>
          <p:cNvPr id="4" name="Footer Placeholder 3">
            <a:extLst>
              <a:ext uri="{FF2B5EF4-FFF2-40B4-BE49-F238E27FC236}">
                <a16:creationId xmlns:a16="http://schemas.microsoft.com/office/drawing/2014/main" id="{2CAFFA25-B6B9-525F-B8A9-FE3F641A4BC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51D72655-B3D3-9790-03C8-ACE34A06FD7E}"/>
              </a:ext>
            </a:extLst>
          </p:cNvPr>
          <p:cNvSpPr>
            <a:spLocks noGrp="1"/>
          </p:cNvSpPr>
          <p:nvPr>
            <p:ph type="sldNum" sz="quarter" idx="12"/>
          </p:nvPr>
        </p:nvSpPr>
        <p:spPr/>
        <p:txBody>
          <a:bodyPr/>
          <a:lstStyle/>
          <a:p>
            <a:fld id="{1216BA37-D826-404E-BC63-803BE3F90C89}" type="slidenum">
              <a:rPr lang="en-CA" smtClean="0"/>
              <a:t>‹#›</a:t>
            </a:fld>
            <a:endParaRPr lang="en-CA"/>
          </a:p>
        </p:txBody>
      </p:sp>
    </p:spTree>
    <p:extLst>
      <p:ext uri="{BB962C8B-B14F-4D97-AF65-F5344CB8AC3E}">
        <p14:creationId xmlns:p14="http://schemas.microsoft.com/office/powerpoint/2010/main" val="3279513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951CD-B81D-F739-D219-7DF927E0EBA5}"/>
              </a:ext>
            </a:extLst>
          </p:cNvPr>
          <p:cNvSpPr>
            <a:spLocks noGrp="1"/>
          </p:cNvSpPr>
          <p:nvPr>
            <p:ph type="dt" sz="half" idx="10"/>
          </p:nvPr>
        </p:nvSpPr>
        <p:spPr/>
        <p:txBody>
          <a:bodyPr/>
          <a:lstStyle/>
          <a:p>
            <a:fld id="{8ECC832D-76AE-4066-A646-1D33A743FCA8}" type="datetime1">
              <a:rPr lang="en-CA" smtClean="0"/>
              <a:t>2025-09-12</a:t>
            </a:fld>
            <a:endParaRPr lang="en-CA"/>
          </a:p>
        </p:txBody>
      </p:sp>
      <p:sp>
        <p:nvSpPr>
          <p:cNvPr id="3" name="Footer Placeholder 2">
            <a:extLst>
              <a:ext uri="{FF2B5EF4-FFF2-40B4-BE49-F238E27FC236}">
                <a16:creationId xmlns:a16="http://schemas.microsoft.com/office/drawing/2014/main" id="{9AF30F12-21DD-880E-BA2F-1ACEA85CAE71}"/>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95FB2367-5C06-D2F7-932A-D82ADBC02C01}"/>
              </a:ext>
            </a:extLst>
          </p:cNvPr>
          <p:cNvSpPr>
            <a:spLocks noGrp="1"/>
          </p:cNvSpPr>
          <p:nvPr>
            <p:ph type="sldNum" sz="quarter" idx="12"/>
          </p:nvPr>
        </p:nvSpPr>
        <p:spPr/>
        <p:txBody>
          <a:bodyPr/>
          <a:lstStyle/>
          <a:p>
            <a:fld id="{1216BA37-D826-404E-BC63-803BE3F90C89}" type="slidenum">
              <a:rPr lang="en-CA" smtClean="0"/>
              <a:t>‹#›</a:t>
            </a:fld>
            <a:endParaRPr lang="en-CA"/>
          </a:p>
        </p:txBody>
      </p:sp>
    </p:spTree>
    <p:extLst>
      <p:ext uri="{BB962C8B-B14F-4D97-AF65-F5344CB8AC3E}">
        <p14:creationId xmlns:p14="http://schemas.microsoft.com/office/powerpoint/2010/main" val="119913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37283-C315-8366-385D-C07B86EA99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37961FF-AD6A-7645-2432-EDE32FC365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1DF3FFA-3755-AEC3-83BE-F78BE054F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2BA846-E500-CB81-1A23-68DC4059E4D4}"/>
              </a:ext>
            </a:extLst>
          </p:cNvPr>
          <p:cNvSpPr>
            <a:spLocks noGrp="1"/>
          </p:cNvSpPr>
          <p:nvPr>
            <p:ph type="dt" sz="half" idx="10"/>
          </p:nvPr>
        </p:nvSpPr>
        <p:spPr/>
        <p:txBody>
          <a:bodyPr/>
          <a:lstStyle/>
          <a:p>
            <a:fld id="{E38FA8BF-E447-4651-A293-0CB082F7DA37}" type="datetime1">
              <a:rPr lang="en-CA" smtClean="0"/>
              <a:t>2025-09-12</a:t>
            </a:fld>
            <a:endParaRPr lang="en-CA"/>
          </a:p>
        </p:txBody>
      </p:sp>
      <p:sp>
        <p:nvSpPr>
          <p:cNvPr id="6" name="Footer Placeholder 5">
            <a:extLst>
              <a:ext uri="{FF2B5EF4-FFF2-40B4-BE49-F238E27FC236}">
                <a16:creationId xmlns:a16="http://schemas.microsoft.com/office/drawing/2014/main" id="{1F4084A9-E0C1-56C1-B337-26508D8280A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A543DE7-5381-9449-99D1-4F894638BFAA}"/>
              </a:ext>
            </a:extLst>
          </p:cNvPr>
          <p:cNvSpPr>
            <a:spLocks noGrp="1"/>
          </p:cNvSpPr>
          <p:nvPr>
            <p:ph type="sldNum" sz="quarter" idx="12"/>
          </p:nvPr>
        </p:nvSpPr>
        <p:spPr/>
        <p:txBody>
          <a:bodyPr/>
          <a:lstStyle/>
          <a:p>
            <a:fld id="{1216BA37-D826-404E-BC63-803BE3F90C89}" type="slidenum">
              <a:rPr lang="en-CA" smtClean="0"/>
              <a:t>‹#›</a:t>
            </a:fld>
            <a:endParaRPr lang="en-CA"/>
          </a:p>
        </p:txBody>
      </p:sp>
    </p:spTree>
    <p:extLst>
      <p:ext uri="{BB962C8B-B14F-4D97-AF65-F5344CB8AC3E}">
        <p14:creationId xmlns:p14="http://schemas.microsoft.com/office/powerpoint/2010/main" val="3312828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D8945-AECD-49A8-7DC4-78A3E14B6E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5D9A678-C741-B70A-C46D-F9E451655D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B7456138-1E54-F243-85BC-EC2D0FD2D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F91335-DAD3-4F62-8F01-C4C81C610D67}"/>
              </a:ext>
            </a:extLst>
          </p:cNvPr>
          <p:cNvSpPr>
            <a:spLocks noGrp="1"/>
          </p:cNvSpPr>
          <p:nvPr>
            <p:ph type="dt" sz="half" idx="10"/>
          </p:nvPr>
        </p:nvSpPr>
        <p:spPr/>
        <p:txBody>
          <a:bodyPr/>
          <a:lstStyle/>
          <a:p>
            <a:fld id="{4E720EAC-EB51-44EA-92A7-0074521CB01C}" type="datetime1">
              <a:rPr lang="en-CA" smtClean="0"/>
              <a:t>2025-09-12</a:t>
            </a:fld>
            <a:endParaRPr lang="en-CA"/>
          </a:p>
        </p:txBody>
      </p:sp>
      <p:sp>
        <p:nvSpPr>
          <p:cNvPr id="6" name="Footer Placeholder 5">
            <a:extLst>
              <a:ext uri="{FF2B5EF4-FFF2-40B4-BE49-F238E27FC236}">
                <a16:creationId xmlns:a16="http://schemas.microsoft.com/office/drawing/2014/main" id="{52C0B869-7F3F-49AA-D174-49A96E52497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0AC2397-197C-091B-53A1-163DBFA086B5}"/>
              </a:ext>
            </a:extLst>
          </p:cNvPr>
          <p:cNvSpPr>
            <a:spLocks noGrp="1"/>
          </p:cNvSpPr>
          <p:nvPr>
            <p:ph type="sldNum" sz="quarter" idx="12"/>
          </p:nvPr>
        </p:nvSpPr>
        <p:spPr/>
        <p:txBody>
          <a:bodyPr/>
          <a:lstStyle/>
          <a:p>
            <a:fld id="{1216BA37-D826-404E-BC63-803BE3F90C89}" type="slidenum">
              <a:rPr lang="en-CA" smtClean="0"/>
              <a:t>‹#›</a:t>
            </a:fld>
            <a:endParaRPr lang="en-CA"/>
          </a:p>
        </p:txBody>
      </p:sp>
    </p:spTree>
    <p:extLst>
      <p:ext uri="{BB962C8B-B14F-4D97-AF65-F5344CB8AC3E}">
        <p14:creationId xmlns:p14="http://schemas.microsoft.com/office/powerpoint/2010/main" val="136064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7D21DE-4F01-7C45-BBD4-34F6338909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428FD41-06C2-4345-1675-ED9BC83A5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053824C-F21A-ABBA-646C-D9C138DF90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CBD906-E98F-4B10-A1D9-DD82FEAE955F}" type="datetime1">
              <a:rPr lang="en-CA" smtClean="0"/>
              <a:t>2025-09-12</a:t>
            </a:fld>
            <a:endParaRPr lang="en-CA"/>
          </a:p>
        </p:txBody>
      </p:sp>
      <p:sp>
        <p:nvSpPr>
          <p:cNvPr id="5" name="Footer Placeholder 4">
            <a:extLst>
              <a:ext uri="{FF2B5EF4-FFF2-40B4-BE49-F238E27FC236}">
                <a16:creationId xmlns:a16="http://schemas.microsoft.com/office/drawing/2014/main" id="{231C5D3B-39C0-E5D6-081F-2C1A5C22B7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F30E429B-1B22-9414-919E-10AF16DBD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16BA37-D826-404E-BC63-803BE3F90C89}" type="slidenum">
              <a:rPr lang="en-CA" smtClean="0"/>
              <a:t>‹#›</a:t>
            </a:fld>
            <a:endParaRPr lang="en-CA"/>
          </a:p>
        </p:txBody>
      </p:sp>
    </p:spTree>
    <p:extLst>
      <p:ext uri="{BB962C8B-B14F-4D97-AF65-F5344CB8AC3E}">
        <p14:creationId xmlns:p14="http://schemas.microsoft.com/office/powerpoint/2010/main" val="309948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6.svg"/><Relationship Id="rId10"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6.sv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38.svg"/><Relationship Id="rId11" Type="http://schemas.openxmlformats.org/officeDocument/2006/relationships/image" Target="../media/image5.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6.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50.emf"/><Relationship Id="rId4" Type="http://schemas.openxmlformats.org/officeDocument/2006/relationships/image" Target="../media/image49.emf"/></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3.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4.sv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3.svg"/><Relationship Id="rId5" Type="http://schemas.openxmlformats.org/officeDocument/2006/relationships/image" Target="../media/image57.svg"/><Relationship Id="rId10" Type="http://schemas.openxmlformats.org/officeDocument/2006/relationships/image" Target="../media/image2.png"/><Relationship Id="rId4" Type="http://schemas.openxmlformats.org/officeDocument/2006/relationships/image" Target="../media/image56.png"/><Relationship Id="rId9" Type="http://schemas.openxmlformats.org/officeDocument/2006/relationships/image" Target="../media/image61.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2.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45454D"/>
            </a:gs>
            <a:gs pos="51000">
              <a:srgbClr val="16151B"/>
            </a:gs>
          </a:gsLst>
          <a:path path="circle">
            <a:fillToRect r="100000" b="100000"/>
          </a:path>
        </a:gradFill>
        <a:effectLst/>
      </p:bgPr>
    </p:bg>
    <p:spTree>
      <p:nvGrpSpPr>
        <p:cNvPr id="1" name=""/>
        <p:cNvGrpSpPr/>
        <p:nvPr/>
      </p:nvGrpSpPr>
      <p:grpSpPr>
        <a:xfrm>
          <a:off x="0" y="0"/>
          <a:ext cx="0" cy="0"/>
          <a:chOff x="0" y="0"/>
          <a:chExt cx="0" cy="0"/>
        </a:xfrm>
      </p:grpSpPr>
      <p:pic>
        <p:nvPicPr>
          <p:cNvPr id="3" name="Picture 2" descr="A gold nugget on a black background&#10;&#10;AI-generated content may be incorrect.">
            <a:extLst>
              <a:ext uri="{FF2B5EF4-FFF2-40B4-BE49-F238E27FC236}">
                <a16:creationId xmlns:a16="http://schemas.microsoft.com/office/drawing/2014/main" id="{98C43122-67BB-43A6-9BB3-677D7D67DDB9}"/>
              </a:ext>
            </a:extLst>
          </p:cNvPr>
          <p:cNvPicPr>
            <a:picLocks noChangeAspect="1"/>
          </p:cNvPicPr>
          <p:nvPr/>
        </p:nvPicPr>
        <p:blipFill>
          <a:blip r:embed="rId3">
            <a:extLs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66DDD548-CFD3-6533-0309-B1FDD2934857}"/>
              </a:ext>
            </a:extLst>
          </p:cNvPr>
          <p:cNvSpPr/>
          <p:nvPr/>
        </p:nvSpPr>
        <p:spPr>
          <a:xfrm>
            <a:off x="0" y="0"/>
            <a:ext cx="12192000" cy="6858001"/>
          </a:xfrm>
          <a:prstGeom prst="rect">
            <a:avLst/>
          </a:prstGeom>
          <a:gradFill flip="none" rotWithShape="1">
            <a:gsLst>
              <a:gs pos="0">
                <a:schemeClr val="tx1">
                  <a:alpha val="0"/>
                </a:schemeClr>
              </a:gs>
              <a:gs pos="100000">
                <a:srgbClr val="16151B">
                  <a:alpha val="91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D98510-3150-1380-69A9-694E21473CD3}"/>
              </a:ext>
            </a:extLst>
          </p:cNvPr>
          <p:cNvSpPr txBox="1"/>
          <p:nvPr/>
        </p:nvSpPr>
        <p:spPr>
          <a:xfrm>
            <a:off x="544914" y="4959933"/>
            <a:ext cx="7627630" cy="830997"/>
          </a:xfrm>
          <a:prstGeom prst="rect">
            <a:avLst/>
          </a:prstGeom>
          <a:noFill/>
        </p:spPr>
        <p:txBody>
          <a:bodyPr wrap="square" rtlCol="0">
            <a:spAutoFit/>
          </a:bodyPr>
          <a:lstStyle/>
          <a:p>
            <a:r>
              <a:rPr lang="en-US" sz="4800" b="1" dirty="0">
                <a:solidFill>
                  <a:schemeClr val="bg1">
                    <a:lumMod val="95000"/>
                  </a:schemeClr>
                </a:solidFill>
                <a:latin typeface="Figtree" pitchFamily="2" charset="0"/>
                <a:ea typeface="Lato" panose="020F0502020204030203" pitchFamily="34" charset="0"/>
                <a:cs typeface="Lato" panose="020F0502020204030203" pitchFamily="34" charset="0"/>
              </a:rPr>
              <a:t>Reward Gold Mine</a:t>
            </a:r>
            <a:endParaRPr lang="en-CA" sz="4800" b="1" dirty="0">
              <a:solidFill>
                <a:schemeClr val="bg1">
                  <a:lumMod val="95000"/>
                </a:schemeClr>
              </a:solidFill>
              <a:latin typeface="Figtree" pitchFamily="2"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7339E79D-21BA-5232-6C22-8AB515AA39FB}"/>
              </a:ext>
            </a:extLst>
          </p:cNvPr>
          <p:cNvSpPr txBox="1"/>
          <p:nvPr/>
        </p:nvSpPr>
        <p:spPr>
          <a:xfrm>
            <a:off x="544914" y="5662454"/>
            <a:ext cx="7258266" cy="400110"/>
          </a:xfrm>
          <a:prstGeom prst="rect">
            <a:avLst/>
          </a:prstGeom>
          <a:noFill/>
        </p:spPr>
        <p:txBody>
          <a:bodyPr wrap="square" rtlCol="0">
            <a:spAutoFit/>
          </a:bodyPr>
          <a:lstStyle/>
          <a:p>
            <a:r>
              <a:rPr lang="en-US" sz="2000" dirty="0">
                <a:solidFill>
                  <a:schemeClr val="bg1">
                    <a:lumMod val="95000"/>
                  </a:schemeClr>
                </a:solidFill>
                <a:latin typeface="Figtree" pitchFamily="2" charset="0"/>
                <a:ea typeface="Lato Light" panose="020F0502020204030203" pitchFamily="34" charset="0"/>
                <a:cs typeface="Lato Light" panose="020F0502020204030203" pitchFamily="34" charset="0"/>
              </a:rPr>
              <a:t>Australian High-Grade Gold Developer &amp; Producer</a:t>
            </a:r>
            <a:endParaRPr lang="en-CA" sz="2000" dirty="0">
              <a:solidFill>
                <a:schemeClr val="bg1">
                  <a:lumMod val="95000"/>
                </a:schemeClr>
              </a:solidFill>
              <a:latin typeface="Figtree" pitchFamily="2" charset="0"/>
              <a:ea typeface="Lato Light" panose="020F0502020204030203" pitchFamily="34" charset="0"/>
              <a:cs typeface="Lato Light" panose="020F0502020204030203" pitchFamily="34" charset="0"/>
            </a:endParaRPr>
          </a:p>
        </p:txBody>
      </p:sp>
      <p:pic>
        <p:nvPicPr>
          <p:cNvPr id="25" name="Graphic 24">
            <a:extLst>
              <a:ext uri="{FF2B5EF4-FFF2-40B4-BE49-F238E27FC236}">
                <a16:creationId xmlns:a16="http://schemas.microsoft.com/office/drawing/2014/main" id="{30F96D44-F11D-78DA-CADE-DF1C4048CF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4914" y="3490066"/>
            <a:ext cx="2995846" cy="1388586"/>
          </a:xfrm>
          <a:prstGeom prst="rect">
            <a:avLst/>
          </a:prstGeom>
        </p:spPr>
      </p:pic>
      <p:sp>
        <p:nvSpPr>
          <p:cNvPr id="7" name="Slide Number Placeholder 12">
            <a:extLst>
              <a:ext uri="{FF2B5EF4-FFF2-40B4-BE49-F238E27FC236}">
                <a16:creationId xmlns:a16="http://schemas.microsoft.com/office/drawing/2014/main" id="{06BF091C-26EE-D4C4-DE18-88809103B68C}"/>
              </a:ext>
            </a:extLst>
          </p:cNvPr>
          <p:cNvSpPr>
            <a:spLocks noGrp="1"/>
          </p:cNvSpPr>
          <p:nvPr>
            <p:ph type="sldNum" sz="quarter" idx="12"/>
          </p:nvPr>
        </p:nvSpPr>
        <p:spPr>
          <a:xfrm>
            <a:off x="10333996" y="6456427"/>
            <a:ext cx="1739536" cy="365125"/>
          </a:xfrm>
        </p:spPr>
        <p:txBody>
          <a:bodyPr lIns="0" rIns="0"/>
          <a:lstStyle/>
          <a:p>
            <a:pPr>
              <a:lnSpc>
                <a:spcPct val="85000"/>
              </a:lnSpc>
            </a:pPr>
            <a:r>
              <a:rPr lang="en-US" sz="1600"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September 17, 2025</a:t>
            </a:r>
          </a:p>
        </p:txBody>
      </p:sp>
      <p:sp>
        <p:nvSpPr>
          <p:cNvPr id="8" name="TextBox 7">
            <a:extLst>
              <a:ext uri="{FF2B5EF4-FFF2-40B4-BE49-F238E27FC236}">
                <a16:creationId xmlns:a16="http://schemas.microsoft.com/office/drawing/2014/main" id="{5F07CAFA-68F2-CE3D-3A7E-A1678443E8A1}"/>
              </a:ext>
            </a:extLst>
          </p:cNvPr>
          <p:cNvSpPr txBox="1"/>
          <p:nvPr/>
        </p:nvSpPr>
        <p:spPr>
          <a:xfrm>
            <a:off x="6011092" y="6501260"/>
            <a:ext cx="4322904" cy="303416"/>
          </a:xfrm>
          <a:prstGeom prst="rect">
            <a:avLst/>
          </a:prstGeom>
          <a:noFill/>
        </p:spPr>
        <p:txBody>
          <a:bodyPr wrap="square" lIns="0" rtlCol="0">
            <a:spAutoFit/>
          </a:bodyPr>
          <a:lstStyle/>
          <a:p>
            <a:pPr>
              <a:lnSpc>
                <a:spcPct val="85000"/>
              </a:lnSpc>
            </a:pPr>
            <a:r>
              <a:rPr lang="en-CA" sz="1600"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Corporate Presentation  |  </a:t>
            </a:r>
            <a:r>
              <a:rPr lang="en-CA"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Mining Forum Americas</a:t>
            </a:r>
            <a:endParaRPr lang="en-US"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A3E07BD-8323-E08D-0328-5ED30600E87C}"/>
              </a:ext>
            </a:extLst>
          </p:cNvPr>
          <p:cNvSpPr txBox="1"/>
          <p:nvPr/>
        </p:nvSpPr>
        <p:spPr>
          <a:xfrm>
            <a:off x="189587" y="6501259"/>
            <a:ext cx="3143693" cy="303416"/>
          </a:xfrm>
          <a:prstGeom prst="rect">
            <a:avLst/>
          </a:prstGeom>
          <a:noFill/>
        </p:spPr>
        <p:txBody>
          <a:bodyPr wrap="square" lIns="0" rtlCol="0">
            <a:spAutoFit/>
          </a:bodyPr>
          <a:lstStyle/>
          <a:p>
            <a:pPr>
              <a:lnSpc>
                <a:spcPct val="85000"/>
              </a:lnSpc>
            </a:pPr>
            <a:r>
              <a:rPr lang="en-CA" sz="1600"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ASX: </a:t>
            </a:r>
            <a:r>
              <a:rPr lang="en-CA"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VTX  |  </a:t>
            </a:r>
            <a:r>
              <a:rPr lang="en-CA" sz="1600"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OTCMKTS:</a:t>
            </a:r>
            <a:r>
              <a:rPr lang="en-CA"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 VTXXF</a:t>
            </a:r>
            <a:endParaRPr lang="en-US" sz="1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Google Shape;60;p1">
            <a:extLst>
              <a:ext uri="{FF2B5EF4-FFF2-40B4-BE49-F238E27FC236}">
                <a16:creationId xmlns:a16="http://schemas.microsoft.com/office/drawing/2014/main" id="{B5B8EEB9-7C9D-F84B-4F89-7B63FE47204C}"/>
              </a:ext>
            </a:extLst>
          </p:cNvPr>
          <p:cNvPicPr preferRelativeResize="0"/>
          <p:nvPr/>
        </p:nvPicPr>
        <p:blipFill rotWithShape="1">
          <a:blip r:embed="rId6">
            <a:alphaModFix/>
          </a:blip>
          <a:srcRect/>
          <a:stretch/>
        </p:blipFill>
        <p:spPr>
          <a:xfrm>
            <a:off x="10512552" y="-66753"/>
            <a:ext cx="1781175" cy="971550"/>
          </a:xfrm>
          <a:prstGeom prst="rect">
            <a:avLst/>
          </a:prstGeom>
          <a:noFill/>
          <a:ln>
            <a:noFill/>
          </a:ln>
        </p:spPr>
      </p:pic>
    </p:spTree>
    <p:extLst>
      <p:ext uri="{BB962C8B-B14F-4D97-AF65-F5344CB8AC3E}">
        <p14:creationId xmlns:p14="http://schemas.microsoft.com/office/powerpoint/2010/main" val="3134619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85000"/>
                <a:lumOff val="15000"/>
              </a:schemeClr>
            </a:gs>
            <a:gs pos="100000">
              <a:srgbClr val="16151B"/>
            </a:gs>
          </a:gsLst>
          <a:lin ang="13500000" scaled="1"/>
          <a:tileRect/>
        </a:gradFill>
        <a:effectLst/>
      </p:bgPr>
    </p:bg>
    <p:spTree>
      <p:nvGrpSpPr>
        <p:cNvPr id="1" name="">
          <a:extLst>
            <a:ext uri="{FF2B5EF4-FFF2-40B4-BE49-F238E27FC236}">
              <a16:creationId xmlns:a16="http://schemas.microsoft.com/office/drawing/2014/main" id="{63A9A04E-2B28-9829-9D9C-FAD968668FC2}"/>
            </a:ext>
          </a:extLst>
        </p:cNvPr>
        <p:cNvGrpSpPr/>
        <p:nvPr/>
      </p:nvGrpSpPr>
      <p:grpSpPr>
        <a:xfrm>
          <a:off x="0" y="0"/>
          <a:ext cx="0" cy="0"/>
          <a:chOff x="0" y="0"/>
          <a:chExt cx="0" cy="0"/>
        </a:xfrm>
      </p:grpSpPr>
      <p:pic>
        <p:nvPicPr>
          <p:cNvPr id="4" name="Picture 4" descr="TOMRA Mining LASER technology changes the way things are done in gold  processing - AT Minerals">
            <a:extLst>
              <a:ext uri="{FF2B5EF4-FFF2-40B4-BE49-F238E27FC236}">
                <a16:creationId xmlns:a16="http://schemas.microsoft.com/office/drawing/2014/main" id="{76176394-05A7-C3CB-BDDF-96BD6D53E8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51" b="9376"/>
          <a:stretch>
            <a:fillRect/>
          </a:stretch>
        </p:blipFill>
        <p:spPr bwMode="auto">
          <a:xfrm>
            <a:off x="0" y="-1"/>
            <a:ext cx="12274550" cy="6858001"/>
          </a:xfrm>
          <a:prstGeom prst="rect">
            <a:avLst/>
          </a:prstGeom>
          <a:noFill/>
          <a:effectLst>
            <a:outerShdw blurRad="152400" sx="102000" sy="102000" algn="ct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CAC6304-3A21-785C-A24D-0C6F80FE320F}"/>
              </a:ext>
            </a:extLst>
          </p:cNvPr>
          <p:cNvSpPr/>
          <p:nvPr/>
        </p:nvSpPr>
        <p:spPr>
          <a:xfrm>
            <a:off x="0" y="0"/>
            <a:ext cx="12274550" cy="690245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2">
            <a:extLst>
              <a:ext uri="{FF2B5EF4-FFF2-40B4-BE49-F238E27FC236}">
                <a16:creationId xmlns:a16="http://schemas.microsoft.com/office/drawing/2014/main" id="{1DC3FFC4-1E52-F3C7-BB03-512B005DB161}"/>
              </a:ext>
            </a:extLst>
          </p:cNvPr>
          <p:cNvSpPr>
            <a:spLocks noGrp="1"/>
          </p:cNvSpPr>
          <p:nvPr>
            <p:ph type="sldNum" sz="quarter" idx="12"/>
          </p:nvPr>
        </p:nvSpPr>
        <p:spPr>
          <a:xfrm>
            <a:off x="11750040" y="6456427"/>
            <a:ext cx="323492" cy="365125"/>
          </a:xfrm>
        </p:spPr>
        <p:txBody>
          <a:bodyPr lIns="0" rIns="0"/>
          <a:lstStyle/>
          <a:p>
            <a:pPr>
              <a:lnSpc>
                <a:spcPct val="85000"/>
              </a:lnSpc>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0</a:t>
            </a:r>
            <a:fld id="{1C6C4058-4487-4C65-A404-ECA27A05BEDD}" type="slidenum">
              <a:rPr lang="en-US" sz="1400" smtClean="0">
                <a:solidFill>
                  <a:schemeClr val="bg1"/>
                </a:solidFill>
                <a:latin typeface="Lato" panose="020F0502020204030203" pitchFamily="34" charset="0"/>
                <a:ea typeface="Lato" panose="020F0502020204030203" pitchFamily="34" charset="0"/>
                <a:cs typeface="Lato" panose="020F0502020204030203" pitchFamily="34" charset="0"/>
              </a:rPr>
              <a:pPr>
                <a:lnSpc>
                  <a:spcPct val="85000"/>
                </a:lnSpc>
              </a:pPr>
              <a:t>10</a:t>
            </a:fld>
            <a:endParaRPr lang="en-US"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581B157E-BC90-4DAC-D13D-56FC7C4500F7}"/>
              </a:ext>
            </a:extLst>
          </p:cNvPr>
          <p:cNvSpPr txBox="1"/>
          <p:nvPr/>
        </p:nvSpPr>
        <p:spPr>
          <a:xfrm>
            <a:off x="413086" y="1296346"/>
            <a:ext cx="5449541" cy="1439497"/>
          </a:xfrm>
          <a:prstGeom prst="rect">
            <a:avLst/>
          </a:prstGeom>
          <a:noFill/>
        </p:spPr>
        <p:txBody>
          <a:bodyPr wrap="square" lIns="0" tIns="0" bIns="0" rtlCol="0">
            <a:spAutoFit/>
          </a:bodyPr>
          <a:lstStyle/>
          <a:p>
            <a:pPr>
              <a:lnSpc>
                <a:spcPts val="5500"/>
              </a:lnSpc>
            </a:pPr>
            <a:r>
              <a:rPr lang="en-CA" sz="6400" b="1" dirty="0">
                <a:solidFill>
                  <a:schemeClr val="bg1"/>
                </a:solidFill>
                <a:latin typeface="Figtree" pitchFamily="2" charset="0"/>
              </a:rPr>
              <a:t>Vertex Strategy</a:t>
            </a:r>
          </a:p>
        </p:txBody>
      </p:sp>
      <p:pic>
        <p:nvPicPr>
          <p:cNvPr id="6" name="Graphic 5">
            <a:extLst>
              <a:ext uri="{FF2B5EF4-FFF2-40B4-BE49-F238E27FC236}">
                <a16:creationId xmlns:a16="http://schemas.microsoft.com/office/drawing/2014/main" id="{9C69E08F-EE47-5677-D717-C15F51335E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70921" y="81280"/>
            <a:ext cx="897532" cy="416010"/>
          </a:xfrm>
          <a:prstGeom prst="rect">
            <a:avLst/>
          </a:prstGeom>
        </p:spPr>
      </p:pic>
      <p:sp>
        <p:nvSpPr>
          <p:cNvPr id="27" name="Rectangle 26">
            <a:extLst>
              <a:ext uri="{FF2B5EF4-FFF2-40B4-BE49-F238E27FC236}">
                <a16:creationId xmlns:a16="http://schemas.microsoft.com/office/drawing/2014/main" id="{6E15CF14-B4E1-A77F-D1BE-DEA61EE8C12E}"/>
              </a:ext>
            </a:extLst>
          </p:cNvPr>
          <p:cNvSpPr/>
          <p:nvPr/>
        </p:nvSpPr>
        <p:spPr>
          <a:xfrm>
            <a:off x="6197179" y="2792196"/>
            <a:ext cx="2684445" cy="3455830"/>
          </a:xfrm>
          <a:prstGeom prst="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66B32A36-C651-E542-2811-450E63278A8C}"/>
              </a:ext>
            </a:extLst>
          </p:cNvPr>
          <p:cNvSpPr/>
          <p:nvPr/>
        </p:nvSpPr>
        <p:spPr>
          <a:xfrm>
            <a:off x="9065595" y="1539350"/>
            <a:ext cx="2684445" cy="4708677"/>
          </a:xfrm>
          <a:prstGeom prst="rect">
            <a:avLst/>
          </a:prstGeom>
          <a:solidFill>
            <a:srgbClr val="2121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0B1C6F3-590A-7AE1-FC8D-DD045EE0FF3F}"/>
              </a:ext>
            </a:extLst>
          </p:cNvPr>
          <p:cNvSpPr/>
          <p:nvPr/>
        </p:nvSpPr>
        <p:spPr>
          <a:xfrm>
            <a:off x="3301421" y="4262814"/>
            <a:ext cx="2684445" cy="1985213"/>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A7B3A913-BB2C-846A-6BBF-9EE80C7C8921}"/>
              </a:ext>
            </a:extLst>
          </p:cNvPr>
          <p:cNvSpPr txBox="1"/>
          <p:nvPr/>
        </p:nvSpPr>
        <p:spPr>
          <a:xfrm>
            <a:off x="3512736" y="5218690"/>
            <a:ext cx="2287873" cy="397545"/>
          </a:xfrm>
          <a:prstGeom prst="rect">
            <a:avLst/>
          </a:prstGeom>
          <a:noFill/>
        </p:spPr>
        <p:txBody>
          <a:bodyPr wrap="square" lIns="0" tIns="0" bIns="0" rtlCol="0">
            <a:spAutoFit/>
          </a:bodyPr>
          <a:lstStyle>
            <a:defPPr>
              <a:defRPr lang="en-US"/>
            </a:defPPr>
            <a:lvl1pPr marL="285750" indent="-285750">
              <a:lnSpc>
                <a:spcPts val="1600"/>
              </a:lnSpc>
              <a:buFont typeface="Arial" panose="020B0604020202020204" pitchFamily="34" charset="0"/>
              <a:buChar char="•"/>
              <a:defRPr sz="1200">
                <a:solidFill>
                  <a:schemeClr val="tx1">
                    <a:lumMod val="65000"/>
                    <a:lumOff val="35000"/>
                  </a:schemeClr>
                </a:solidFill>
                <a:latin typeface="Figtree" pitchFamily="2" charset="0"/>
              </a:defRPr>
            </a:lvl1pPr>
          </a:lstStyle>
          <a:p>
            <a:r>
              <a:rPr lang="en-US" dirty="0">
                <a:solidFill>
                  <a:schemeClr val="bg1"/>
                </a:solidFill>
              </a:rPr>
              <a:t>Re-install refurbished Gekko Gravity Plant</a:t>
            </a:r>
          </a:p>
        </p:txBody>
      </p:sp>
      <p:sp>
        <p:nvSpPr>
          <p:cNvPr id="109" name="TextBox 108">
            <a:extLst>
              <a:ext uri="{FF2B5EF4-FFF2-40B4-BE49-F238E27FC236}">
                <a16:creationId xmlns:a16="http://schemas.microsoft.com/office/drawing/2014/main" id="{189F50D6-67A1-048B-D215-2BBE9EA1FF60}"/>
              </a:ext>
            </a:extLst>
          </p:cNvPr>
          <p:cNvSpPr txBox="1"/>
          <p:nvPr/>
        </p:nvSpPr>
        <p:spPr>
          <a:xfrm>
            <a:off x="3423940" y="5823860"/>
            <a:ext cx="954107" cy="307777"/>
          </a:xfrm>
          <a:prstGeom prst="rect">
            <a:avLst/>
          </a:prstGeom>
          <a:noFill/>
        </p:spPr>
        <p:txBody>
          <a:bodyPr wrap="none" rtlCol="0">
            <a:spAutoFit/>
          </a:bodyPr>
          <a:lstStyle/>
          <a:p>
            <a:r>
              <a:rPr lang="en-CA" sz="1400" b="1" dirty="0">
                <a:solidFill>
                  <a:srgbClr val="E3BF6F"/>
                </a:solidFill>
                <a:latin typeface="Montserrat" pitchFamily="2" charset="0"/>
              </a:rPr>
              <a:t>PHASE 1</a:t>
            </a:r>
          </a:p>
        </p:txBody>
      </p:sp>
      <p:sp>
        <p:nvSpPr>
          <p:cNvPr id="110" name="TextBox 109">
            <a:extLst>
              <a:ext uri="{FF2B5EF4-FFF2-40B4-BE49-F238E27FC236}">
                <a16:creationId xmlns:a16="http://schemas.microsoft.com/office/drawing/2014/main" id="{71FF2783-721F-1A0E-E09D-2D4535DBAB09}"/>
              </a:ext>
            </a:extLst>
          </p:cNvPr>
          <p:cNvSpPr txBox="1"/>
          <p:nvPr/>
        </p:nvSpPr>
        <p:spPr>
          <a:xfrm>
            <a:off x="6319698" y="5823860"/>
            <a:ext cx="989373" cy="307777"/>
          </a:xfrm>
          <a:prstGeom prst="rect">
            <a:avLst/>
          </a:prstGeom>
          <a:noFill/>
        </p:spPr>
        <p:txBody>
          <a:bodyPr wrap="none" rtlCol="0">
            <a:spAutoFit/>
          </a:bodyPr>
          <a:lstStyle/>
          <a:p>
            <a:r>
              <a:rPr lang="en-CA" sz="1400" b="1" dirty="0">
                <a:solidFill>
                  <a:srgbClr val="E3BF6F"/>
                </a:solidFill>
                <a:latin typeface="Montserrat" pitchFamily="2" charset="0"/>
              </a:rPr>
              <a:t>PHASE 2</a:t>
            </a:r>
          </a:p>
        </p:txBody>
      </p:sp>
      <p:sp>
        <p:nvSpPr>
          <p:cNvPr id="111" name="TextBox 110">
            <a:extLst>
              <a:ext uri="{FF2B5EF4-FFF2-40B4-BE49-F238E27FC236}">
                <a16:creationId xmlns:a16="http://schemas.microsoft.com/office/drawing/2014/main" id="{707D68FA-9FD8-CD16-D223-21E92B9CBFDC}"/>
              </a:ext>
            </a:extLst>
          </p:cNvPr>
          <p:cNvSpPr txBox="1"/>
          <p:nvPr/>
        </p:nvSpPr>
        <p:spPr>
          <a:xfrm>
            <a:off x="9188114" y="5823860"/>
            <a:ext cx="989373" cy="307777"/>
          </a:xfrm>
          <a:prstGeom prst="rect">
            <a:avLst/>
          </a:prstGeom>
          <a:noFill/>
        </p:spPr>
        <p:txBody>
          <a:bodyPr wrap="none" rtlCol="0">
            <a:spAutoFit/>
          </a:bodyPr>
          <a:lstStyle/>
          <a:p>
            <a:r>
              <a:rPr lang="en-CA" sz="1400" b="1" dirty="0">
                <a:solidFill>
                  <a:srgbClr val="E3BF6F"/>
                </a:solidFill>
                <a:latin typeface="Montserrat" pitchFamily="2" charset="0"/>
              </a:rPr>
              <a:t>PHASE 3</a:t>
            </a:r>
          </a:p>
        </p:txBody>
      </p:sp>
      <p:sp>
        <p:nvSpPr>
          <p:cNvPr id="114" name="TextBox 113">
            <a:extLst>
              <a:ext uri="{FF2B5EF4-FFF2-40B4-BE49-F238E27FC236}">
                <a16:creationId xmlns:a16="http://schemas.microsoft.com/office/drawing/2014/main" id="{6D51ECAF-F132-EF2E-3404-DA6189A70BB7}"/>
              </a:ext>
            </a:extLst>
          </p:cNvPr>
          <p:cNvSpPr txBox="1"/>
          <p:nvPr/>
        </p:nvSpPr>
        <p:spPr>
          <a:xfrm>
            <a:off x="3512061" y="4492001"/>
            <a:ext cx="2288548" cy="492443"/>
          </a:xfrm>
          <a:prstGeom prst="rect">
            <a:avLst/>
          </a:prstGeom>
          <a:noFill/>
        </p:spPr>
        <p:txBody>
          <a:bodyPr wrap="square" lIns="0" tIns="0" bIns="0" rtlCol="0">
            <a:spAutoFit/>
          </a:bodyPr>
          <a:lstStyle/>
          <a:p>
            <a:r>
              <a:rPr lang="en-CA" b="1" dirty="0">
                <a:solidFill>
                  <a:schemeClr val="bg1"/>
                </a:solidFill>
                <a:latin typeface="Figtree" pitchFamily="2" charset="0"/>
              </a:rPr>
              <a:t>Foundations </a:t>
            </a:r>
          </a:p>
          <a:p>
            <a:r>
              <a:rPr lang="en-CA" sz="1400" i="1" dirty="0">
                <a:solidFill>
                  <a:schemeClr val="bg1"/>
                </a:solidFill>
                <a:latin typeface="Figtree" pitchFamily="2" charset="0"/>
              </a:rPr>
              <a:t>(Late 2024)</a:t>
            </a:r>
            <a:endParaRPr lang="en-US" sz="1400" i="1" dirty="0">
              <a:solidFill>
                <a:schemeClr val="bg1"/>
              </a:solidFill>
              <a:latin typeface="Figtree" pitchFamily="2" charset="0"/>
            </a:endParaRPr>
          </a:p>
        </p:txBody>
      </p:sp>
      <p:sp>
        <p:nvSpPr>
          <p:cNvPr id="117" name="TextBox 116">
            <a:extLst>
              <a:ext uri="{FF2B5EF4-FFF2-40B4-BE49-F238E27FC236}">
                <a16:creationId xmlns:a16="http://schemas.microsoft.com/office/drawing/2014/main" id="{D278B7E7-DEE3-FDBC-F707-A4B7CEAEAF0E}"/>
              </a:ext>
            </a:extLst>
          </p:cNvPr>
          <p:cNvSpPr txBox="1"/>
          <p:nvPr/>
        </p:nvSpPr>
        <p:spPr>
          <a:xfrm>
            <a:off x="6409169" y="3775315"/>
            <a:ext cx="2287873" cy="1218282"/>
          </a:xfrm>
          <a:prstGeom prst="rect">
            <a:avLst/>
          </a:prstGeom>
          <a:noFill/>
        </p:spPr>
        <p:txBody>
          <a:bodyPr wrap="square" lIns="0" tIns="0" bIns="0" rtlCol="0">
            <a:spAutoFit/>
          </a:bodyPr>
          <a:lstStyle/>
          <a:p>
            <a:pPr marL="171450" indent="-171450">
              <a:lnSpc>
                <a:spcPts val="1600"/>
              </a:lnSpc>
              <a:buFont typeface="Arial" panose="020B0604020202020204" pitchFamily="34" charset="0"/>
              <a:buChar char="•"/>
            </a:pPr>
            <a:r>
              <a:rPr lang="en-US" sz="1200" dirty="0">
                <a:solidFill>
                  <a:schemeClr val="bg1"/>
                </a:solidFill>
                <a:latin typeface="Figtree" pitchFamily="2" charset="0"/>
              </a:rPr>
              <a:t>Gold production </a:t>
            </a:r>
            <a:br>
              <a:rPr lang="en-US" sz="1200" dirty="0">
                <a:solidFill>
                  <a:schemeClr val="bg1"/>
                </a:solidFill>
                <a:latin typeface="Figtree" pitchFamily="2" charset="0"/>
              </a:rPr>
            </a:br>
            <a:r>
              <a:rPr lang="en-US" sz="1200" dirty="0">
                <a:solidFill>
                  <a:schemeClr val="bg1"/>
                </a:solidFill>
                <a:latin typeface="Figtree" pitchFamily="2" charset="0"/>
              </a:rPr>
              <a:t>from stockpiles</a:t>
            </a:r>
          </a:p>
          <a:p>
            <a:pPr marL="171450" indent="-171450">
              <a:lnSpc>
                <a:spcPts val="1600"/>
              </a:lnSpc>
              <a:buFont typeface="Arial" panose="020B0604020202020204" pitchFamily="34" charset="0"/>
              <a:buChar char="•"/>
            </a:pPr>
            <a:r>
              <a:rPr lang="en-US" sz="1200" dirty="0">
                <a:solidFill>
                  <a:schemeClr val="bg1"/>
                </a:solidFill>
                <a:latin typeface="Figtree" pitchFamily="2" charset="0"/>
              </a:rPr>
              <a:t>Commence mining at Reward Gold Mine</a:t>
            </a:r>
          </a:p>
          <a:p>
            <a:pPr marL="171450" indent="-171450">
              <a:lnSpc>
                <a:spcPts val="1600"/>
              </a:lnSpc>
              <a:buFont typeface="Arial" panose="020B0604020202020204" pitchFamily="34" charset="0"/>
              <a:buChar char="•"/>
            </a:pPr>
            <a:r>
              <a:rPr lang="en-US" sz="1200" dirty="0">
                <a:solidFill>
                  <a:schemeClr val="bg1"/>
                </a:solidFill>
                <a:latin typeface="Figtree" pitchFamily="2" charset="0"/>
              </a:rPr>
              <a:t>Start at reduced throughput, ramp up with ore sorting</a:t>
            </a:r>
          </a:p>
        </p:txBody>
      </p:sp>
      <p:sp>
        <p:nvSpPr>
          <p:cNvPr id="118" name="TextBox 117">
            <a:extLst>
              <a:ext uri="{FF2B5EF4-FFF2-40B4-BE49-F238E27FC236}">
                <a16:creationId xmlns:a16="http://schemas.microsoft.com/office/drawing/2014/main" id="{C1C332F4-E0FF-A385-F153-BD5E2FDC07D7}"/>
              </a:ext>
            </a:extLst>
          </p:cNvPr>
          <p:cNvSpPr txBox="1"/>
          <p:nvPr/>
        </p:nvSpPr>
        <p:spPr>
          <a:xfrm>
            <a:off x="6408494" y="3037534"/>
            <a:ext cx="2288548" cy="492443"/>
          </a:xfrm>
          <a:prstGeom prst="rect">
            <a:avLst/>
          </a:prstGeom>
          <a:noFill/>
        </p:spPr>
        <p:txBody>
          <a:bodyPr wrap="square" lIns="0" tIns="0" bIns="0" rtlCol="0">
            <a:spAutoFit/>
          </a:bodyPr>
          <a:lstStyle/>
          <a:p>
            <a:r>
              <a:rPr lang="en-CA" b="1" dirty="0">
                <a:solidFill>
                  <a:schemeClr val="bg1"/>
                </a:solidFill>
                <a:latin typeface="Figtree" pitchFamily="2" charset="0"/>
              </a:rPr>
              <a:t>Production Kick-off </a:t>
            </a:r>
          </a:p>
          <a:p>
            <a:r>
              <a:rPr lang="en-CA" sz="1400" i="1" dirty="0">
                <a:solidFill>
                  <a:schemeClr val="bg1"/>
                </a:solidFill>
                <a:latin typeface="Figtree" pitchFamily="2" charset="0"/>
              </a:rPr>
              <a:t>(Early 2025)</a:t>
            </a:r>
            <a:endParaRPr lang="en-US" sz="1400" i="1" dirty="0">
              <a:solidFill>
                <a:schemeClr val="bg1"/>
              </a:solidFill>
              <a:latin typeface="Figtree" pitchFamily="2" charset="0"/>
            </a:endParaRPr>
          </a:p>
        </p:txBody>
      </p:sp>
      <p:sp>
        <p:nvSpPr>
          <p:cNvPr id="124" name="TextBox 123">
            <a:extLst>
              <a:ext uri="{FF2B5EF4-FFF2-40B4-BE49-F238E27FC236}">
                <a16:creationId xmlns:a16="http://schemas.microsoft.com/office/drawing/2014/main" id="{4183F38F-07FE-A1B8-0390-3CE6BB482AC8}"/>
              </a:ext>
            </a:extLst>
          </p:cNvPr>
          <p:cNvSpPr txBox="1"/>
          <p:nvPr/>
        </p:nvSpPr>
        <p:spPr>
          <a:xfrm>
            <a:off x="9276910" y="2476737"/>
            <a:ext cx="2287873" cy="1423467"/>
          </a:xfrm>
          <a:prstGeom prst="rect">
            <a:avLst/>
          </a:prstGeom>
          <a:noFill/>
        </p:spPr>
        <p:txBody>
          <a:bodyPr wrap="square" lIns="0" tIns="0" bIns="0" rtlCol="0">
            <a:spAutoFit/>
          </a:bodyPr>
          <a:lstStyle/>
          <a:p>
            <a:pPr marL="171450" indent="-171450">
              <a:lnSpc>
                <a:spcPts val="1600"/>
              </a:lnSpc>
              <a:buFont typeface="Arial" panose="020B0604020202020204" pitchFamily="34" charset="0"/>
              <a:buChar char="•"/>
            </a:pPr>
            <a:r>
              <a:rPr lang="en-US" sz="1200" dirty="0">
                <a:solidFill>
                  <a:schemeClr val="bg1"/>
                </a:solidFill>
                <a:latin typeface="Figtree" pitchFamily="2" charset="0"/>
              </a:rPr>
              <a:t>Aggressive drilling to expand Hill End inventory</a:t>
            </a:r>
          </a:p>
          <a:p>
            <a:pPr marL="171450" indent="-171450">
              <a:lnSpc>
                <a:spcPts val="1600"/>
              </a:lnSpc>
              <a:buFont typeface="Arial" panose="020B0604020202020204" pitchFamily="34" charset="0"/>
              <a:buChar char="•"/>
            </a:pPr>
            <a:r>
              <a:rPr lang="en-US" sz="1200" dirty="0">
                <a:solidFill>
                  <a:schemeClr val="bg1"/>
                </a:solidFill>
                <a:latin typeface="Figtree" pitchFamily="2" charset="0"/>
              </a:rPr>
              <a:t>Build robust ESG reputation</a:t>
            </a:r>
          </a:p>
          <a:p>
            <a:pPr marL="171450" indent="-171450">
              <a:lnSpc>
                <a:spcPts val="1600"/>
              </a:lnSpc>
              <a:buFont typeface="Arial" panose="020B0604020202020204" pitchFamily="34" charset="0"/>
              <a:buChar char="•"/>
            </a:pPr>
            <a:r>
              <a:rPr lang="en-US" sz="1200" dirty="0">
                <a:solidFill>
                  <a:schemeClr val="bg1"/>
                </a:solidFill>
                <a:latin typeface="Figtree" pitchFamily="2" charset="0"/>
              </a:rPr>
              <a:t>Deliver shareholder value</a:t>
            </a:r>
          </a:p>
          <a:p>
            <a:pPr marL="171450" indent="-171450">
              <a:lnSpc>
                <a:spcPts val="1600"/>
              </a:lnSpc>
              <a:buFont typeface="Arial" panose="020B0604020202020204" pitchFamily="34" charset="0"/>
              <a:buChar char="•"/>
            </a:pPr>
            <a:r>
              <a:rPr lang="en-US" sz="1200" dirty="0">
                <a:solidFill>
                  <a:schemeClr val="bg1"/>
                </a:solidFill>
                <a:latin typeface="Figtree" pitchFamily="2" charset="0"/>
              </a:rPr>
              <a:t>Establish as Australia’s most prominent high-grade gold miner</a:t>
            </a:r>
          </a:p>
        </p:txBody>
      </p:sp>
      <p:sp>
        <p:nvSpPr>
          <p:cNvPr id="125" name="TextBox 124">
            <a:extLst>
              <a:ext uri="{FF2B5EF4-FFF2-40B4-BE49-F238E27FC236}">
                <a16:creationId xmlns:a16="http://schemas.microsoft.com/office/drawing/2014/main" id="{6055151C-3084-2011-D28B-6A0B69BA973A}"/>
              </a:ext>
            </a:extLst>
          </p:cNvPr>
          <p:cNvSpPr txBox="1"/>
          <p:nvPr/>
        </p:nvSpPr>
        <p:spPr>
          <a:xfrm>
            <a:off x="9276234" y="1761822"/>
            <a:ext cx="2354407" cy="492443"/>
          </a:xfrm>
          <a:prstGeom prst="rect">
            <a:avLst/>
          </a:prstGeom>
          <a:noFill/>
        </p:spPr>
        <p:txBody>
          <a:bodyPr wrap="square" lIns="0" tIns="0" bIns="0" rtlCol="0">
            <a:spAutoFit/>
          </a:bodyPr>
          <a:lstStyle/>
          <a:p>
            <a:r>
              <a:rPr lang="en-CA" b="1" dirty="0">
                <a:solidFill>
                  <a:schemeClr val="bg1"/>
                </a:solidFill>
                <a:latin typeface="Figtree" pitchFamily="2" charset="0"/>
              </a:rPr>
              <a:t>Growth &amp; Leadership </a:t>
            </a:r>
          </a:p>
          <a:p>
            <a:r>
              <a:rPr lang="en-CA" sz="1400" i="1" dirty="0">
                <a:solidFill>
                  <a:schemeClr val="bg1"/>
                </a:solidFill>
                <a:latin typeface="Figtree" pitchFamily="2" charset="0"/>
              </a:rPr>
              <a:t>(2025 →)</a:t>
            </a:r>
            <a:endParaRPr lang="en-US" sz="1400" i="1" dirty="0">
              <a:solidFill>
                <a:schemeClr val="bg1"/>
              </a:solidFill>
              <a:latin typeface="Figtree" pitchFamily="2" charset="0"/>
            </a:endParaRPr>
          </a:p>
        </p:txBody>
      </p:sp>
      <p:sp>
        <p:nvSpPr>
          <p:cNvPr id="3" name="TextBox 2">
            <a:extLst>
              <a:ext uri="{FF2B5EF4-FFF2-40B4-BE49-F238E27FC236}">
                <a16:creationId xmlns:a16="http://schemas.microsoft.com/office/drawing/2014/main" id="{85B7A8AE-B1DA-2366-7F81-E349FA38BA2D}"/>
              </a:ext>
            </a:extLst>
          </p:cNvPr>
          <p:cNvSpPr txBox="1"/>
          <p:nvPr/>
        </p:nvSpPr>
        <p:spPr>
          <a:xfrm>
            <a:off x="189587" y="6501259"/>
            <a:ext cx="3143693" cy="275460"/>
          </a:xfrm>
          <a:prstGeom prst="rect">
            <a:avLst/>
          </a:prstGeom>
          <a:noFill/>
        </p:spPr>
        <p:txBody>
          <a:bodyPr wrap="square" lIns="0" rtlCol="0">
            <a:spAutoFit/>
          </a:bodyPr>
          <a:lstStyle/>
          <a:p>
            <a:pPr>
              <a:lnSpc>
                <a:spcPct val="85000"/>
              </a:lnSpc>
            </a:pPr>
            <a:r>
              <a:rPr lang="en-CA" sz="14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ASX: </a:t>
            </a:r>
            <a:r>
              <a:rPr lang="en-CA" sz="1400"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VTX  |  </a:t>
            </a:r>
            <a:r>
              <a:rPr lang="en-CA" sz="14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OTCMKTS:</a:t>
            </a:r>
            <a:r>
              <a:rPr lang="en-CA" sz="1400"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 VTXXF</a:t>
            </a:r>
            <a:endParaRPr lang="en-US" sz="1400"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187161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7C3D76-4006-F8DC-8F50-3C8A1D24FCB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988A25B-24EE-904F-0DA8-22F6E096EA73}"/>
              </a:ext>
            </a:extLst>
          </p:cNvPr>
          <p:cNvPicPr>
            <a:picLocks noChangeAspect="1"/>
          </p:cNvPicPr>
          <p:nvPr/>
        </p:nvPicPr>
        <p:blipFill>
          <a:blip r:embed="rId3"/>
          <a:stretch>
            <a:fillRect/>
          </a:stretch>
        </p:blipFill>
        <p:spPr>
          <a:xfrm>
            <a:off x="320040" y="1334315"/>
            <a:ext cx="11430000" cy="4099486"/>
          </a:xfrm>
          <a:prstGeom prst="rect">
            <a:avLst/>
          </a:prstGeom>
        </p:spPr>
      </p:pic>
      <p:sp>
        <p:nvSpPr>
          <p:cNvPr id="2" name="Rectangle 1">
            <a:extLst>
              <a:ext uri="{FF2B5EF4-FFF2-40B4-BE49-F238E27FC236}">
                <a16:creationId xmlns:a16="http://schemas.microsoft.com/office/drawing/2014/main" id="{AC820F4C-4870-5D7D-10B6-45123BEAF2EB}"/>
              </a:ext>
            </a:extLst>
          </p:cNvPr>
          <p:cNvSpPr/>
          <p:nvPr/>
        </p:nvSpPr>
        <p:spPr>
          <a:xfrm>
            <a:off x="276225" y="5229341"/>
            <a:ext cx="2763078" cy="1105676"/>
          </a:xfrm>
          <a:prstGeom prst="rect">
            <a:avLst/>
          </a:prstGeom>
          <a:solidFill>
            <a:srgbClr val="E3BF6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lide Number Placeholder 12">
            <a:extLst>
              <a:ext uri="{FF2B5EF4-FFF2-40B4-BE49-F238E27FC236}">
                <a16:creationId xmlns:a16="http://schemas.microsoft.com/office/drawing/2014/main" id="{894F5385-E929-F2ED-6A4D-4EDD62C1C2FB}"/>
              </a:ext>
            </a:extLst>
          </p:cNvPr>
          <p:cNvSpPr>
            <a:spLocks noGrp="1"/>
          </p:cNvSpPr>
          <p:nvPr>
            <p:ph type="sldNum" sz="quarter" idx="12"/>
          </p:nvPr>
        </p:nvSpPr>
        <p:spPr>
          <a:xfrm>
            <a:off x="11750040" y="6456427"/>
            <a:ext cx="323492" cy="365125"/>
          </a:xfrm>
        </p:spPr>
        <p:txBody>
          <a:bodyPr lIns="0" rIns="0"/>
          <a:lstStyle/>
          <a:p>
            <a:pPr>
              <a:lnSpc>
                <a:spcPct val="85000"/>
              </a:lnSpc>
            </a:pPr>
            <a: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t>0</a:t>
            </a:r>
            <a:fld id="{1C6C4058-4487-4C65-A404-ECA27A05BEDD}" type="slidenum">
              <a:rPr lang="en-US" sz="1400" smtClean="0">
                <a:solidFill>
                  <a:schemeClr val="tx1"/>
                </a:solidFill>
                <a:latin typeface="Lato" panose="020F0502020204030203" pitchFamily="34" charset="0"/>
                <a:ea typeface="Lato" panose="020F0502020204030203" pitchFamily="34" charset="0"/>
                <a:cs typeface="Lato" panose="020F0502020204030203" pitchFamily="34" charset="0"/>
              </a:rPr>
              <a:pPr>
                <a:lnSpc>
                  <a:spcPct val="85000"/>
                </a:lnSpc>
              </a:pPr>
              <a:t>11</a:t>
            </a:fld>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120E78C5-4855-D443-3711-838DF4BBA93C}"/>
              </a:ext>
            </a:extLst>
          </p:cNvPr>
          <p:cNvSpPr txBox="1"/>
          <p:nvPr/>
        </p:nvSpPr>
        <p:spPr>
          <a:xfrm>
            <a:off x="276224" y="188523"/>
            <a:ext cx="10558923" cy="1077218"/>
          </a:xfrm>
          <a:prstGeom prst="rect">
            <a:avLst/>
          </a:prstGeom>
          <a:noFill/>
        </p:spPr>
        <p:txBody>
          <a:bodyPr wrap="square" rtlCol="0">
            <a:spAutoFit/>
          </a:bodyPr>
          <a:lstStyle/>
          <a:p>
            <a:r>
              <a:rPr lang="en-US" sz="3200" b="1" dirty="0">
                <a:latin typeface="Figtree" pitchFamily="2" charset="0"/>
                <a:ea typeface="Lato" panose="020F0502020204030203" pitchFamily="34" charset="0"/>
                <a:cs typeface="Lato" panose="020F0502020204030203" pitchFamily="34" charset="0"/>
              </a:rPr>
              <a:t>Gekko Gravity Gold Plant installed at Reward Gold Mine with a TOMRA ore sorter</a:t>
            </a:r>
            <a:endParaRPr lang="en-CA" sz="3200" b="1" dirty="0">
              <a:latin typeface="Figtree" pitchFamily="2" charset="0"/>
              <a:ea typeface="Lato" panose="020F0502020204030203" pitchFamily="34" charset="0"/>
              <a:cs typeface="Lato" panose="020F0502020204030203" pitchFamily="34" charset="0"/>
            </a:endParaRPr>
          </a:p>
        </p:txBody>
      </p:sp>
      <p:sp>
        <p:nvSpPr>
          <p:cNvPr id="11" name="Rectangle 10">
            <a:extLst>
              <a:ext uri="{FF2B5EF4-FFF2-40B4-BE49-F238E27FC236}">
                <a16:creationId xmlns:a16="http://schemas.microsoft.com/office/drawing/2014/main" id="{28F7B56C-440A-9316-E2B6-D24D9425FFD9}"/>
              </a:ext>
            </a:extLst>
          </p:cNvPr>
          <p:cNvSpPr/>
          <p:nvPr/>
        </p:nvSpPr>
        <p:spPr>
          <a:xfrm>
            <a:off x="3039303" y="5229341"/>
            <a:ext cx="8710737" cy="1105676"/>
          </a:xfrm>
          <a:prstGeom prst="rect">
            <a:avLst/>
          </a:prstGeom>
          <a:solidFill>
            <a:schemeClr val="bg1">
              <a:lumMod val="95000"/>
              <a:alpha val="5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5DFC061-E375-679D-DDE8-39C0E5B4DE8A}"/>
              </a:ext>
            </a:extLst>
          </p:cNvPr>
          <p:cNvSpPr txBox="1"/>
          <p:nvPr/>
        </p:nvSpPr>
        <p:spPr>
          <a:xfrm>
            <a:off x="3201103" y="5335903"/>
            <a:ext cx="1817112" cy="892552"/>
          </a:xfrm>
          <a:prstGeom prst="rect">
            <a:avLst/>
          </a:prstGeom>
          <a:noFill/>
        </p:spPr>
        <p:txBody>
          <a:bodyPr wrap="square">
            <a:spAutoFit/>
          </a:bodyPr>
          <a:lstStyle/>
          <a:p>
            <a:pPr marL="171450" indent="-171450">
              <a:lnSpc>
                <a:spcPct val="150000"/>
              </a:lnSpc>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Gold Room</a:t>
            </a:r>
          </a:p>
          <a:p>
            <a:pPr marL="171450" indent="-171450">
              <a:lnSpc>
                <a:spcPct val="150000"/>
              </a:lnSpc>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Water systems</a:t>
            </a:r>
          </a:p>
          <a:p>
            <a:pPr marL="171450" indent="-171450">
              <a:lnSpc>
                <a:spcPct val="150000"/>
              </a:lnSpc>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Power generation</a:t>
            </a:r>
          </a:p>
        </p:txBody>
      </p:sp>
      <p:sp>
        <p:nvSpPr>
          <p:cNvPr id="15" name="TextBox 14">
            <a:extLst>
              <a:ext uri="{FF2B5EF4-FFF2-40B4-BE49-F238E27FC236}">
                <a16:creationId xmlns:a16="http://schemas.microsoft.com/office/drawing/2014/main" id="{CF51500A-4AFD-174B-5BF6-BF4E6E44ECBA}"/>
              </a:ext>
            </a:extLst>
          </p:cNvPr>
          <p:cNvSpPr txBox="1"/>
          <p:nvPr/>
        </p:nvSpPr>
        <p:spPr>
          <a:xfrm>
            <a:off x="487538" y="5370720"/>
            <a:ext cx="2551766" cy="827150"/>
          </a:xfrm>
          <a:prstGeom prst="rect">
            <a:avLst/>
          </a:prstGeom>
          <a:noFill/>
        </p:spPr>
        <p:txBody>
          <a:bodyPr wrap="square" lIns="0" tIns="0" bIns="0" rtlCol="0">
            <a:spAutoFit/>
          </a:bodyPr>
          <a:lstStyle/>
          <a:p>
            <a:pPr>
              <a:lnSpc>
                <a:spcPts val="2200"/>
              </a:lnSpc>
            </a:pPr>
            <a:r>
              <a:rPr lang="en-US" sz="1600" b="1" dirty="0">
                <a:latin typeface="Figtree" pitchFamily="2" charset="0"/>
              </a:rPr>
              <a:t>The New plant is located at the old plant site</a:t>
            </a:r>
          </a:p>
          <a:p>
            <a:pPr>
              <a:lnSpc>
                <a:spcPts val="2200"/>
              </a:lnSpc>
            </a:pPr>
            <a:r>
              <a:rPr lang="en-US" sz="1600" b="1" dirty="0" err="1">
                <a:latin typeface="Figtree" pitchFamily="2" charset="0"/>
              </a:rPr>
              <a:t>Utilising</a:t>
            </a:r>
            <a:r>
              <a:rPr lang="en-US" sz="1600" b="1" dirty="0">
                <a:latin typeface="Figtree" pitchFamily="2" charset="0"/>
              </a:rPr>
              <a:t> the existing:</a:t>
            </a:r>
          </a:p>
        </p:txBody>
      </p:sp>
      <p:sp>
        <p:nvSpPr>
          <p:cNvPr id="17" name="TextBox 16">
            <a:extLst>
              <a:ext uri="{FF2B5EF4-FFF2-40B4-BE49-F238E27FC236}">
                <a16:creationId xmlns:a16="http://schemas.microsoft.com/office/drawing/2014/main" id="{BA51DDBD-FC53-228B-4856-5D1A21F9DCA6}"/>
              </a:ext>
            </a:extLst>
          </p:cNvPr>
          <p:cNvSpPr txBox="1"/>
          <p:nvPr/>
        </p:nvSpPr>
        <p:spPr>
          <a:xfrm>
            <a:off x="5381752" y="5335903"/>
            <a:ext cx="1817112" cy="892552"/>
          </a:xfrm>
          <a:prstGeom prst="rect">
            <a:avLst/>
          </a:prstGeom>
          <a:noFill/>
        </p:spPr>
        <p:txBody>
          <a:bodyPr wrap="square">
            <a:spAutoFit/>
          </a:bodyPr>
          <a:lstStyle/>
          <a:p>
            <a:pPr marL="171450" indent="-171450">
              <a:lnSpc>
                <a:spcPct val="150000"/>
              </a:lnSpc>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Change Rooms</a:t>
            </a:r>
          </a:p>
          <a:p>
            <a:pPr marL="171450" indent="-171450">
              <a:lnSpc>
                <a:spcPct val="150000"/>
              </a:lnSpc>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Workshop</a:t>
            </a:r>
          </a:p>
          <a:p>
            <a:pPr marL="171450" indent="-171450">
              <a:lnSpc>
                <a:spcPct val="150000"/>
              </a:lnSpc>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Storeroom</a:t>
            </a:r>
          </a:p>
        </p:txBody>
      </p:sp>
      <p:sp>
        <p:nvSpPr>
          <p:cNvPr id="18" name="TextBox 17">
            <a:extLst>
              <a:ext uri="{FF2B5EF4-FFF2-40B4-BE49-F238E27FC236}">
                <a16:creationId xmlns:a16="http://schemas.microsoft.com/office/drawing/2014/main" id="{CCEC3B9E-B62E-7778-C807-8A48EF8CE413}"/>
              </a:ext>
            </a:extLst>
          </p:cNvPr>
          <p:cNvSpPr txBox="1"/>
          <p:nvPr/>
        </p:nvSpPr>
        <p:spPr>
          <a:xfrm>
            <a:off x="7562401" y="5335903"/>
            <a:ext cx="1817112" cy="892552"/>
          </a:xfrm>
          <a:prstGeom prst="rect">
            <a:avLst/>
          </a:prstGeom>
          <a:noFill/>
        </p:spPr>
        <p:txBody>
          <a:bodyPr wrap="square">
            <a:spAutoFit/>
          </a:bodyPr>
          <a:lstStyle/>
          <a:p>
            <a:pPr marL="171450" indent="-171450">
              <a:lnSpc>
                <a:spcPct val="150000"/>
              </a:lnSpc>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Jaw Crusher</a:t>
            </a:r>
          </a:p>
          <a:p>
            <a:pPr marL="171450" indent="-171450">
              <a:lnSpc>
                <a:spcPct val="150000"/>
              </a:lnSpc>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Access Roads</a:t>
            </a:r>
          </a:p>
          <a:p>
            <a:pPr marL="171450" indent="-171450">
              <a:lnSpc>
                <a:spcPct val="150000"/>
              </a:lnSpc>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Security System</a:t>
            </a:r>
            <a:endParaRPr lang="en-US" sz="120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EECEFB36-A9C4-1772-8756-7BE353CB5A25}"/>
              </a:ext>
            </a:extLst>
          </p:cNvPr>
          <p:cNvSpPr txBox="1"/>
          <p:nvPr/>
        </p:nvSpPr>
        <p:spPr>
          <a:xfrm>
            <a:off x="9743050" y="5335903"/>
            <a:ext cx="1817112" cy="892552"/>
          </a:xfrm>
          <a:prstGeom prst="rect">
            <a:avLst/>
          </a:prstGeom>
          <a:noFill/>
        </p:spPr>
        <p:txBody>
          <a:bodyPr wrap="square">
            <a:spAutoFit/>
          </a:bodyPr>
          <a:lstStyle/>
          <a:p>
            <a:pPr marL="171450" indent="-171450">
              <a:lnSpc>
                <a:spcPct val="150000"/>
              </a:lnSpc>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Offices</a:t>
            </a:r>
          </a:p>
          <a:p>
            <a:pPr marL="171450" indent="-171450">
              <a:lnSpc>
                <a:spcPct val="150000"/>
              </a:lnSpc>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Crib Room</a:t>
            </a:r>
          </a:p>
          <a:p>
            <a:pPr marL="171450" indent="-171450">
              <a:lnSpc>
                <a:spcPct val="150000"/>
              </a:lnSpc>
              <a:buFont typeface="Arial" panose="020B0604020202020204" pitchFamily="34" charset="0"/>
              <a:buChar char="•"/>
            </a:pPr>
            <a:endPar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endParaRPr>
          </a:p>
        </p:txBody>
      </p:sp>
      <p:pic>
        <p:nvPicPr>
          <p:cNvPr id="5" name="Graphic 4">
            <a:extLst>
              <a:ext uri="{FF2B5EF4-FFF2-40B4-BE49-F238E27FC236}">
                <a16:creationId xmlns:a16="http://schemas.microsoft.com/office/drawing/2014/main" id="{C38D9ABA-B9BA-B712-6D06-F38CE867FC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70921" y="81281"/>
            <a:ext cx="897532" cy="416009"/>
          </a:xfrm>
          <a:prstGeom prst="rect">
            <a:avLst/>
          </a:prstGeom>
        </p:spPr>
      </p:pic>
      <p:sp>
        <p:nvSpPr>
          <p:cNvPr id="10" name="TextBox 9">
            <a:extLst>
              <a:ext uri="{FF2B5EF4-FFF2-40B4-BE49-F238E27FC236}">
                <a16:creationId xmlns:a16="http://schemas.microsoft.com/office/drawing/2014/main" id="{A564A244-E9E6-9A76-3800-CD27D0B6A304}"/>
              </a:ext>
            </a:extLst>
          </p:cNvPr>
          <p:cNvSpPr txBox="1"/>
          <p:nvPr/>
        </p:nvSpPr>
        <p:spPr>
          <a:xfrm>
            <a:off x="189588" y="6501259"/>
            <a:ext cx="2675280" cy="275460"/>
          </a:xfrm>
          <a:prstGeom prst="rect">
            <a:avLst/>
          </a:prstGeom>
          <a:noFill/>
        </p:spPr>
        <p:txBody>
          <a:bodyPr wrap="square" lIns="0" rtlCol="0">
            <a:spAutoFit/>
          </a:bodyPr>
          <a:lstStyle/>
          <a:p>
            <a:pPr>
              <a:lnSpc>
                <a:spcPct val="85000"/>
              </a:lnSpc>
            </a:pPr>
            <a:r>
              <a:rPr lang="en-CA" sz="1400"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ASX: </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VTX  |  </a:t>
            </a:r>
            <a:r>
              <a:rPr lang="en-CA" sz="1400" dirty="0">
                <a:latin typeface="Lato" panose="020F0502020204030203" pitchFamily="34" charset="0"/>
                <a:ea typeface="Lato" panose="020F0502020204030203" pitchFamily="34" charset="0"/>
                <a:cs typeface="Lato" panose="020F0502020204030203" pitchFamily="34" charset="0"/>
              </a:rPr>
              <a:t>OTCMKTS:</a:t>
            </a:r>
            <a:r>
              <a:rPr lang="en-CA" sz="1400" b="1" dirty="0">
                <a:latin typeface="Lato" panose="020F0502020204030203" pitchFamily="34" charset="0"/>
                <a:ea typeface="Lato" panose="020F0502020204030203" pitchFamily="34" charset="0"/>
                <a:cs typeface="Lato" panose="020F0502020204030203" pitchFamily="34" charset="0"/>
              </a:rPr>
              <a:t> VTXXF</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 </a:t>
            </a:r>
            <a:endParaRPr lang="en-US"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D98703F7-A2B0-8C24-02AF-CA7019C11D0C}"/>
              </a:ext>
            </a:extLst>
          </p:cNvPr>
          <p:cNvSpPr txBox="1"/>
          <p:nvPr/>
        </p:nvSpPr>
        <p:spPr>
          <a:xfrm>
            <a:off x="5034764" y="2947505"/>
            <a:ext cx="549004" cy="276999"/>
          </a:xfrm>
          <a:prstGeom prst="rect">
            <a:avLst/>
          </a:prstGeom>
          <a:solidFill>
            <a:schemeClr val="bg1"/>
          </a:solidFill>
        </p:spPr>
        <p:txBody>
          <a:bodyPr wrap="square">
            <a:spAutoFit/>
          </a:bodyPr>
          <a:lstStyle/>
          <a:p>
            <a:r>
              <a:rPr lang="en-US" sz="600" dirty="0">
                <a:solidFill>
                  <a:schemeClr val="tx1">
                    <a:lumMod val="75000"/>
                    <a:lumOff val="25000"/>
                  </a:schemeClr>
                </a:solidFill>
                <a:latin typeface="Figtree" pitchFamily="2" charset="0"/>
                <a:ea typeface="Lato" panose="020F0502020204030203" pitchFamily="34" charset="0"/>
                <a:cs typeface="Lato" panose="020F0502020204030203" pitchFamily="34" charset="0"/>
              </a:rPr>
              <a:t>TOMRA</a:t>
            </a:r>
            <a:br>
              <a:rPr lang="en-US" sz="600" dirty="0">
                <a:solidFill>
                  <a:schemeClr val="tx1">
                    <a:lumMod val="75000"/>
                    <a:lumOff val="25000"/>
                  </a:schemeClr>
                </a:solidFill>
                <a:latin typeface="Figtree" pitchFamily="2" charset="0"/>
                <a:ea typeface="Lato" panose="020F0502020204030203" pitchFamily="34" charset="0"/>
                <a:cs typeface="Lato" panose="020F0502020204030203" pitchFamily="34" charset="0"/>
              </a:rPr>
            </a:br>
            <a:r>
              <a:rPr lang="en-US" sz="600" dirty="0">
                <a:solidFill>
                  <a:schemeClr val="tx1">
                    <a:lumMod val="75000"/>
                    <a:lumOff val="25000"/>
                  </a:schemeClr>
                </a:solidFill>
                <a:latin typeface="Figtree" pitchFamily="2" charset="0"/>
                <a:ea typeface="Lato" panose="020F0502020204030203" pitchFamily="34" charset="0"/>
                <a:cs typeface="Lato" panose="020F0502020204030203" pitchFamily="34" charset="0"/>
              </a:rPr>
              <a:t>Ore Sorter</a:t>
            </a:r>
          </a:p>
        </p:txBody>
      </p:sp>
      <p:sp>
        <p:nvSpPr>
          <p:cNvPr id="9" name="Rectangle 8">
            <a:extLst>
              <a:ext uri="{FF2B5EF4-FFF2-40B4-BE49-F238E27FC236}">
                <a16:creationId xmlns:a16="http://schemas.microsoft.com/office/drawing/2014/main" id="{51A338F7-A28B-9C43-B871-C8A3ACA2A4A6}"/>
              </a:ext>
            </a:extLst>
          </p:cNvPr>
          <p:cNvSpPr/>
          <p:nvPr/>
        </p:nvSpPr>
        <p:spPr>
          <a:xfrm>
            <a:off x="371619" y="1184666"/>
            <a:ext cx="3191388" cy="299298"/>
          </a:xfrm>
          <a:prstGeom prst="rect">
            <a:avLst/>
          </a:prstGeom>
          <a:solidFill>
            <a:srgbClr val="203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latin typeface="Figtree" pitchFamily="2" charset="0"/>
                <a:ea typeface="Lato" panose="020F0502020204030203" pitchFamily="34" charset="0"/>
                <a:cs typeface="Lato" panose="020F0502020204030203" pitchFamily="34" charset="0"/>
              </a:rPr>
              <a:t>Under $9M AUD total build cost</a:t>
            </a:r>
          </a:p>
        </p:txBody>
      </p:sp>
    </p:spTree>
    <p:extLst>
      <p:ext uri="{BB962C8B-B14F-4D97-AF65-F5344CB8AC3E}">
        <p14:creationId xmlns:p14="http://schemas.microsoft.com/office/powerpoint/2010/main" val="4134414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E369C9-594D-4D3F-6D47-4541622CC088}"/>
            </a:ext>
          </a:extLst>
        </p:cNvPr>
        <p:cNvGrpSpPr/>
        <p:nvPr/>
      </p:nvGrpSpPr>
      <p:grpSpPr>
        <a:xfrm>
          <a:off x="0" y="0"/>
          <a:ext cx="0" cy="0"/>
          <a:chOff x="0" y="0"/>
          <a:chExt cx="0" cy="0"/>
        </a:xfrm>
      </p:grpSpPr>
      <p:pic>
        <p:nvPicPr>
          <p:cNvPr id="2" name="Picture 1" descr="A large pipe on a building&#10;&#10;AI-generated content may be incorrect.">
            <a:extLst>
              <a:ext uri="{FF2B5EF4-FFF2-40B4-BE49-F238E27FC236}">
                <a16:creationId xmlns:a16="http://schemas.microsoft.com/office/drawing/2014/main" id="{0DD4732C-5AD6-7CEB-99EE-B1E6D4EF808F}"/>
              </a:ext>
            </a:extLst>
          </p:cNvPr>
          <p:cNvPicPr>
            <a:picLocks noChangeAspect="1"/>
          </p:cNvPicPr>
          <p:nvPr/>
        </p:nvPicPr>
        <p:blipFill>
          <a:blip r:embed="rId3">
            <a:extLst>
              <a:ext uri="{28A0092B-C50C-407E-A947-70E740481C1C}">
                <a14:useLocalDpi xmlns:a14="http://schemas.microsoft.com/office/drawing/2010/main" val="0"/>
              </a:ext>
            </a:extLst>
          </a:blip>
          <a:srcRect l="29994" t="14899" r="29985" b="18541"/>
          <a:stretch>
            <a:fillRect/>
          </a:stretch>
        </p:blipFill>
        <p:spPr>
          <a:xfrm>
            <a:off x="0" y="0"/>
            <a:ext cx="6096000" cy="6858000"/>
          </a:xfrm>
          <a:prstGeom prst="rect">
            <a:avLst/>
          </a:prstGeom>
        </p:spPr>
      </p:pic>
      <p:sp>
        <p:nvSpPr>
          <p:cNvPr id="5" name="Rectangle 4">
            <a:extLst>
              <a:ext uri="{FF2B5EF4-FFF2-40B4-BE49-F238E27FC236}">
                <a16:creationId xmlns:a16="http://schemas.microsoft.com/office/drawing/2014/main" id="{AE60DF73-ABF2-CEB4-1B6C-5AC2F181A0E1}"/>
              </a:ext>
            </a:extLst>
          </p:cNvPr>
          <p:cNvSpPr/>
          <p:nvPr/>
        </p:nvSpPr>
        <p:spPr>
          <a:xfrm>
            <a:off x="0" y="0"/>
            <a:ext cx="6096000" cy="690245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lide Number Placeholder 12">
            <a:extLst>
              <a:ext uri="{FF2B5EF4-FFF2-40B4-BE49-F238E27FC236}">
                <a16:creationId xmlns:a16="http://schemas.microsoft.com/office/drawing/2014/main" id="{E94049EF-3448-544A-F329-C9B6B220A5BE}"/>
              </a:ext>
            </a:extLst>
          </p:cNvPr>
          <p:cNvSpPr>
            <a:spLocks noGrp="1"/>
          </p:cNvSpPr>
          <p:nvPr>
            <p:ph type="sldNum" sz="quarter" idx="12"/>
          </p:nvPr>
        </p:nvSpPr>
        <p:spPr>
          <a:xfrm>
            <a:off x="11750040" y="6456427"/>
            <a:ext cx="323492" cy="365125"/>
          </a:xfrm>
        </p:spPr>
        <p:txBody>
          <a:bodyPr lIns="0" rIns="0"/>
          <a:lstStyle/>
          <a:p>
            <a:pPr>
              <a:lnSpc>
                <a:spcPct val="85000"/>
              </a:lnSpc>
            </a:pPr>
            <a:fld id="{1C6C4058-4487-4C65-A404-ECA27A05BEDD}" type="slidenum">
              <a:rPr lang="en-US" sz="1400" smtClean="0">
                <a:solidFill>
                  <a:schemeClr val="tx1"/>
                </a:solidFill>
                <a:latin typeface="Lato" panose="020F0502020204030203" pitchFamily="34" charset="0"/>
                <a:ea typeface="Lato" panose="020F0502020204030203" pitchFamily="34" charset="0"/>
                <a:cs typeface="Lato" panose="020F0502020204030203" pitchFamily="34" charset="0"/>
              </a:rPr>
              <a:pPr>
                <a:lnSpc>
                  <a:spcPct val="85000"/>
                </a:lnSpc>
              </a:pPr>
              <a:t>12</a:t>
            </a:fld>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F8A83482-DD16-623B-838A-E2BC1DCDB292}"/>
              </a:ext>
            </a:extLst>
          </p:cNvPr>
          <p:cNvSpPr txBox="1"/>
          <p:nvPr/>
        </p:nvSpPr>
        <p:spPr>
          <a:xfrm>
            <a:off x="276225" y="1034757"/>
            <a:ext cx="5190440" cy="2062103"/>
          </a:xfrm>
          <a:prstGeom prst="rect">
            <a:avLst/>
          </a:prstGeom>
          <a:noFill/>
        </p:spPr>
        <p:txBody>
          <a:bodyPr wrap="square" rtlCol="0">
            <a:spAutoFit/>
          </a:bodyPr>
          <a:lstStyle/>
          <a:p>
            <a:r>
              <a:rPr lang="en-US" sz="6400" b="1" dirty="0">
                <a:solidFill>
                  <a:schemeClr val="bg1"/>
                </a:solidFill>
                <a:latin typeface="Figtree" pitchFamily="2" charset="0"/>
                <a:ea typeface="Lato" panose="020F0502020204030203" pitchFamily="34" charset="0"/>
                <a:cs typeface="Lato" panose="020F0502020204030203" pitchFamily="34" charset="0"/>
              </a:rPr>
              <a:t>Textbook Ore Sorting</a:t>
            </a:r>
            <a:endParaRPr lang="en-CA" sz="6400" b="1" dirty="0">
              <a:solidFill>
                <a:schemeClr val="bg1"/>
              </a:solidFill>
              <a:latin typeface="Figtree" pitchFamily="2"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448B1BC8-201F-9B00-B9D1-39B6F303CC71}"/>
              </a:ext>
            </a:extLst>
          </p:cNvPr>
          <p:cNvSpPr txBox="1"/>
          <p:nvPr/>
        </p:nvSpPr>
        <p:spPr>
          <a:xfrm>
            <a:off x="276225" y="3190986"/>
            <a:ext cx="4565490" cy="400110"/>
          </a:xfrm>
          <a:prstGeom prst="rect">
            <a:avLst/>
          </a:prstGeom>
          <a:noFill/>
        </p:spPr>
        <p:txBody>
          <a:bodyPr wrap="square">
            <a:spAutoFit/>
          </a:bodyPr>
          <a:lstStyle/>
          <a:p>
            <a:r>
              <a:rPr lang="en-US" sz="2000" dirty="0">
                <a:solidFill>
                  <a:schemeClr val="bg1"/>
                </a:solidFill>
                <a:latin typeface="Figtree" pitchFamily="2" charset="0"/>
                <a:ea typeface="Lato" panose="020F0502020204030203" pitchFamily="34" charset="0"/>
                <a:cs typeface="Lato" panose="020F0502020204030203" pitchFamily="34" charset="0"/>
              </a:rPr>
              <a:t>Plant And Ore Sorter Up And Running</a:t>
            </a:r>
          </a:p>
        </p:txBody>
      </p:sp>
      <p:sp>
        <p:nvSpPr>
          <p:cNvPr id="26" name="TextBox 25">
            <a:extLst>
              <a:ext uri="{FF2B5EF4-FFF2-40B4-BE49-F238E27FC236}">
                <a16:creationId xmlns:a16="http://schemas.microsoft.com/office/drawing/2014/main" id="{1818FAA3-A6F4-C07B-C284-56236ABFA284}"/>
              </a:ext>
            </a:extLst>
          </p:cNvPr>
          <p:cNvSpPr txBox="1"/>
          <p:nvPr/>
        </p:nvSpPr>
        <p:spPr>
          <a:xfrm>
            <a:off x="276224" y="3591096"/>
            <a:ext cx="5316855" cy="1015663"/>
          </a:xfrm>
          <a:prstGeom prst="rect">
            <a:avLst/>
          </a:prstGeom>
          <a:noFill/>
        </p:spPr>
        <p:txBody>
          <a:bodyPr wrap="square">
            <a:spAutoFit/>
          </a:bodyPr>
          <a:lstStyle/>
          <a:p>
            <a:r>
              <a:rPr lang="en-US" sz="2000" dirty="0">
                <a:solidFill>
                  <a:schemeClr val="bg1"/>
                </a:solidFill>
                <a:latin typeface="Figtree" pitchFamily="2" charset="0"/>
                <a:ea typeface="Lato" panose="020F0502020204030203" pitchFamily="34" charset="0"/>
                <a:cs typeface="Lato" panose="020F0502020204030203" pitchFamily="34" charset="0"/>
              </a:rPr>
              <a:t>Reward Gold Mine ore sorts perfectly, with 79% mass reduction &amp; 337.20% increase in grade in the 8mm to 50mm range.</a:t>
            </a:r>
          </a:p>
        </p:txBody>
      </p:sp>
      <p:sp>
        <p:nvSpPr>
          <p:cNvPr id="29" name="TextBox 28">
            <a:extLst>
              <a:ext uri="{FF2B5EF4-FFF2-40B4-BE49-F238E27FC236}">
                <a16:creationId xmlns:a16="http://schemas.microsoft.com/office/drawing/2014/main" id="{5BA505B9-5BC0-8AAD-136B-15555E44CB83}"/>
              </a:ext>
            </a:extLst>
          </p:cNvPr>
          <p:cNvSpPr txBox="1"/>
          <p:nvPr/>
        </p:nvSpPr>
        <p:spPr>
          <a:xfrm>
            <a:off x="276224" y="4717210"/>
            <a:ext cx="6096000" cy="307777"/>
          </a:xfrm>
          <a:prstGeom prst="rect">
            <a:avLst/>
          </a:prstGeom>
          <a:noFill/>
        </p:spPr>
        <p:txBody>
          <a:bodyPr wrap="square">
            <a:spAutoFit/>
          </a:bodyPr>
          <a:lstStyle/>
          <a:p>
            <a:r>
              <a:rPr lang="en-US" sz="1400" b="0" i="1" u="none" strike="noStrike" baseline="0" dirty="0">
                <a:solidFill>
                  <a:schemeClr val="bg1"/>
                </a:solidFill>
                <a:latin typeface="Figtree" pitchFamily="2" charset="0"/>
              </a:rPr>
              <a:t>Refer to VTX ASX announcement 11 September 2024</a:t>
            </a:r>
            <a:endParaRPr lang="en-CA" sz="1400" i="1" dirty="0">
              <a:solidFill>
                <a:schemeClr val="bg1"/>
              </a:solidFill>
              <a:latin typeface="Figtree" pitchFamily="2" charset="0"/>
            </a:endParaRPr>
          </a:p>
        </p:txBody>
      </p:sp>
      <p:pic>
        <p:nvPicPr>
          <p:cNvPr id="3" name="Graphic 2">
            <a:extLst>
              <a:ext uri="{FF2B5EF4-FFF2-40B4-BE49-F238E27FC236}">
                <a16:creationId xmlns:a16="http://schemas.microsoft.com/office/drawing/2014/main" id="{050F3C1A-9A35-7642-1C37-94B1B7D02E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70921" y="81281"/>
            <a:ext cx="897532" cy="416009"/>
          </a:xfrm>
          <a:prstGeom prst="rect">
            <a:avLst/>
          </a:prstGeom>
        </p:spPr>
      </p:pic>
      <p:sp>
        <p:nvSpPr>
          <p:cNvPr id="8" name="TextBox 7">
            <a:extLst>
              <a:ext uri="{FF2B5EF4-FFF2-40B4-BE49-F238E27FC236}">
                <a16:creationId xmlns:a16="http://schemas.microsoft.com/office/drawing/2014/main" id="{4E5A0370-03BD-2366-2B79-EA9C2C81DBC4}"/>
              </a:ext>
            </a:extLst>
          </p:cNvPr>
          <p:cNvSpPr txBox="1"/>
          <p:nvPr/>
        </p:nvSpPr>
        <p:spPr>
          <a:xfrm>
            <a:off x="189588" y="6501259"/>
            <a:ext cx="2675280" cy="275460"/>
          </a:xfrm>
          <a:prstGeom prst="rect">
            <a:avLst/>
          </a:prstGeom>
          <a:noFill/>
        </p:spPr>
        <p:txBody>
          <a:bodyPr wrap="square" lIns="0" rtlCol="0">
            <a:spAutoFit/>
          </a:bodyPr>
          <a:lstStyle/>
          <a:p>
            <a:pPr>
              <a:lnSpc>
                <a:spcPct val="85000"/>
              </a:lnSpc>
            </a:pPr>
            <a:r>
              <a:rPr lang="en-CA" sz="1400" dirty="0">
                <a:ln w="3175" cmpd="sng">
                  <a:noFill/>
                </a:ln>
                <a:solidFill>
                  <a:schemeClr val="bg1"/>
                </a:solidFill>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ASX: </a:t>
            </a:r>
            <a:r>
              <a:rPr lang="en-CA" sz="1400" b="1" dirty="0">
                <a:ln w="3175" cmpd="sng">
                  <a:noFill/>
                </a:ln>
                <a:solidFill>
                  <a:schemeClr val="bg1"/>
                </a:solidFill>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VTX  |  </a:t>
            </a:r>
            <a:r>
              <a:rPr lang="en-CA" sz="1400" dirty="0">
                <a:solidFill>
                  <a:schemeClr val="bg1"/>
                </a:solidFill>
                <a:latin typeface="Lato" panose="020F0502020204030203" pitchFamily="34" charset="0"/>
                <a:ea typeface="Lato" panose="020F0502020204030203" pitchFamily="34" charset="0"/>
                <a:cs typeface="Lato" panose="020F0502020204030203" pitchFamily="34" charset="0"/>
              </a:rPr>
              <a:t>OTCMKTS:</a:t>
            </a:r>
            <a:r>
              <a:rPr lang="en-CA" sz="1400" b="1" dirty="0">
                <a:solidFill>
                  <a:schemeClr val="bg1"/>
                </a:solidFill>
                <a:latin typeface="Lato" panose="020F0502020204030203" pitchFamily="34" charset="0"/>
                <a:ea typeface="Lato" panose="020F0502020204030203" pitchFamily="34" charset="0"/>
                <a:cs typeface="Lato" panose="020F0502020204030203" pitchFamily="34" charset="0"/>
              </a:rPr>
              <a:t> VTXXF</a:t>
            </a:r>
            <a:r>
              <a:rPr lang="en-CA" sz="1400" b="1" dirty="0">
                <a:ln w="3175" cmpd="sng">
                  <a:noFill/>
                </a:ln>
                <a:solidFill>
                  <a:schemeClr val="bg1"/>
                </a:solidFill>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 </a:t>
            </a:r>
            <a:endParaRPr lang="en-US" sz="1400" b="1" dirty="0">
              <a:ln w="3175" cmpd="sng">
                <a:noFill/>
              </a:ln>
              <a:solidFill>
                <a:schemeClr val="bg1"/>
              </a:solidFill>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endParaRPr>
          </a:p>
        </p:txBody>
      </p:sp>
      <p:pic>
        <p:nvPicPr>
          <p:cNvPr id="12" name="Graphic 11">
            <a:extLst>
              <a:ext uri="{FF2B5EF4-FFF2-40B4-BE49-F238E27FC236}">
                <a16:creationId xmlns:a16="http://schemas.microsoft.com/office/drawing/2014/main" id="{F4C5A600-AEF4-2D76-EE7F-B1776A582C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54749" y="2222933"/>
            <a:ext cx="5657037" cy="3941069"/>
          </a:xfrm>
          <a:prstGeom prst="rect">
            <a:avLst/>
          </a:prstGeom>
        </p:spPr>
      </p:pic>
      <p:pic>
        <p:nvPicPr>
          <p:cNvPr id="15" name="Graphic 14">
            <a:extLst>
              <a:ext uri="{FF2B5EF4-FFF2-40B4-BE49-F238E27FC236}">
                <a16:creationId xmlns:a16="http://schemas.microsoft.com/office/drawing/2014/main" id="{EBB5FDDA-C587-13D2-DF85-10EFEB56F9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50179" y="805103"/>
            <a:ext cx="261611" cy="261611"/>
          </a:xfrm>
          <a:prstGeom prst="rect">
            <a:avLst/>
          </a:prstGeom>
        </p:spPr>
      </p:pic>
      <p:sp>
        <p:nvSpPr>
          <p:cNvPr id="16" name="TextBox 15">
            <a:extLst>
              <a:ext uri="{FF2B5EF4-FFF2-40B4-BE49-F238E27FC236}">
                <a16:creationId xmlns:a16="http://schemas.microsoft.com/office/drawing/2014/main" id="{BE6EDB97-7660-CE5C-0E79-45EFF0676FBB}"/>
              </a:ext>
            </a:extLst>
          </p:cNvPr>
          <p:cNvSpPr txBox="1"/>
          <p:nvPr/>
        </p:nvSpPr>
        <p:spPr>
          <a:xfrm>
            <a:off x="6811789" y="789715"/>
            <a:ext cx="2966651" cy="307777"/>
          </a:xfrm>
          <a:prstGeom prst="rect">
            <a:avLst/>
          </a:prstGeom>
          <a:noFill/>
        </p:spPr>
        <p:txBody>
          <a:bodyPr wrap="square" rtlCol="0">
            <a:spAutoFit/>
          </a:bodyPr>
          <a:lstStyle/>
          <a:p>
            <a:r>
              <a:rPr lang="en-US" sz="1400" dirty="0">
                <a:latin typeface="Figtree" pitchFamily="2" charset="0"/>
              </a:rPr>
              <a:t>Feeding of unsorted material</a:t>
            </a:r>
            <a:endParaRPr lang="en-CA" sz="1400" dirty="0">
              <a:latin typeface="Figtree" pitchFamily="2" charset="0"/>
            </a:endParaRPr>
          </a:p>
        </p:txBody>
      </p:sp>
      <p:sp>
        <p:nvSpPr>
          <p:cNvPr id="18" name="TextBox 17">
            <a:extLst>
              <a:ext uri="{FF2B5EF4-FFF2-40B4-BE49-F238E27FC236}">
                <a16:creationId xmlns:a16="http://schemas.microsoft.com/office/drawing/2014/main" id="{66A545F0-4519-E4C0-5BF8-1A04DB93EB95}"/>
              </a:ext>
            </a:extLst>
          </p:cNvPr>
          <p:cNvSpPr txBox="1"/>
          <p:nvPr/>
        </p:nvSpPr>
        <p:spPr>
          <a:xfrm>
            <a:off x="6811790" y="1187647"/>
            <a:ext cx="2896090" cy="307777"/>
          </a:xfrm>
          <a:prstGeom prst="rect">
            <a:avLst/>
          </a:prstGeom>
          <a:noFill/>
        </p:spPr>
        <p:txBody>
          <a:bodyPr wrap="square" rtlCol="0">
            <a:spAutoFit/>
          </a:bodyPr>
          <a:lstStyle/>
          <a:p>
            <a:r>
              <a:rPr lang="en-US" sz="1400" dirty="0">
                <a:latin typeface="Figtree" pitchFamily="2" charset="0"/>
              </a:rPr>
              <a:t>Detection by LASER technology</a:t>
            </a:r>
            <a:endParaRPr lang="en-CA" sz="1400" dirty="0">
              <a:latin typeface="Figtree" pitchFamily="2" charset="0"/>
            </a:endParaRPr>
          </a:p>
        </p:txBody>
      </p:sp>
      <p:sp>
        <p:nvSpPr>
          <p:cNvPr id="22" name="TextBox 21">
            <a:extLst>
              <a:ext uri="{FF2B5EF4-FFF2-40B4-BE49-F238E27FC236}">
                <a16:creationId xmlns:a16="http://schemas.microsoft.com/office/drawing/2014/main" id="{9D83CA79-6F73-E925-323D-0DDE67AAC8E6}"/>
              </a:ext>
            </a:extLst>
          </p:cNvPr>
          <p:cNvSpPr txBox="1"/>
          <p:nvPr/>
        </p:nvSpPr>
        <p:spPr>
          <a:xfrm>
            <a:off x="6811789" y="1585579"/>
            <a:ext cx="3057687" cy="307777"/>
          </a:xfrm>
          <a:prstGeom prst="rect">
            <a:avLst/>
          </a:prstGeom>
          <a:noFill/>
        </p:spPr>
        <p:txBody>
          <a:bodyPr wrap="square" rtlCol="0">
            <a:spAutoFit/>
          </a:bodyPr>
          <a:lstStyle/>
          <a:p>
            <a:r>
              <a:rPr lang="en-US" sz="1400" dirty="0">
                <a:latin typeface="Figtree" pitchFamily="2" charset="0"/>
              </a:rPr>
              <a:t>Separation by compressed air</a:t>
            </a:r>
            <a:endParaRPr lang="en-CA" sz="1400" dirty="0">
              <a:latin typeface="Figtree" pitchFamily="2" charset="0"/>
            </a:endParaRPr>
          </a:p>
        </p:txBody>
      </p:sp>
      <p:pic>
        <p:nvPicPr>
          <p:cNvPr id="30" name="Graphic 29">
            <a:extLst>
              <a:ext uri="{FF2B5EF4-FFF2-40B4-BE49-F238E27FC236}">
                <a16:creationId xmlns:a16="http://schemas.microsoft.com/office/drawing/2014/main" id="{098AC08B-878A-5197-AA5D-A54A26E9A1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50178" y="1198431"/>
            <a:ext cx="261611" cy="261611"/>
          </a:xfrm>
          <a:prstGeom prst="rect">
            <a:avLst/>
          </a:prstGeom>
        </p:spPr>
      </p:pic>
      <p:pic>
        <p:nvPicPr>
          <p:cNvPr id="31" name="Graphic 30">
            <a:extLst>
              <a:ext uri="{FF2B5EF4-FFF2-40B4-BE49-F238E27FC236}">
                <a16:creationId xmlns:a16="http://schemas.microsoft.com/office/drawing/2014/main" id="{9C9B9BCF-3C12-E3DB-C2FC-E9F6D36E2C7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50178" y="1600966"/>
            <a:ext cx="261612" cy="261612"/>
          </a:xfrm>
          <a:prstGeom prst="rect">
            <a:avLst/>
          </a:prstGeom>
        </p:spPr>
      </p:pic>
    </p:spTree>
    <p:extLst>
      <p:ext uri="{BB962C8B-B14F-4D97-AF65-F5344CB8AC3E}">
        <p14:creationId xmlns:p14="http://schemas.microsoft.com/office/powerpoint/2010/main" val="1868904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EF7D50-2327-49CA-20AC-76E8D288AD5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92A736E-709C-78FC-A8AE-BEE8D22DDCF8}"/>
              </a:ext>
            </a:extLst>
          </p:cNvPr>
          <p:cNvSpPr txBox="1"/>
          <p:nvPr/>
        </p:nvSpPr>
        <p:spPr>
          <a:xfrm>
            <a:off x="257462" y="539217"/>
            <a:ext cx="4715857" cy="1077218"/>
          </a:xfrm>
          <a:prstGeom prst="rect">
            <a:avLst/>
          </a:prstGeom>
          <a:noFill/>
        </p:spPr>
        <p:txBody>
          <a:bodyPr wrap="square" rtlCol="0">
            <a:spAutoFit/>
          </a:bodyPr>
          <a:lstStyle/>
          <a:p>
            <a:r>
              <a:rPr lang="en-US" sz="3200" b="1" dirty="0">
                <a:latin typeface="Figtree" pitchFamily="2" charset="0"/>
                <a:ea typeface="Lato" panose="020F0502020204030203" pitchFamily="34" charset="0"/>
                <a:cs typeface="Lato" panose="020F0502020204030203" pitchFamily="34" charset="0"/>
              </a:rPr>
              <a:t>Benefits of Gravity Plant with Sorter</a:t>
            </a:r>
            <a:endParaRPr lang="en-CA" sz="3200" b="1" dirty="0">
              <a:latin typeface="Figtree" pitchFamily="2" charset="0"/>
              <a:ea typeface="Lato" panose="020F0502020204030203" pitchFamily="34" charset="0"/>
              <a:cs typeface="Lato" panose="020F0502020204030203" pitchFamily="34" charset="0"/>
            </a:endParaRPr>
          </a:p>
        </p:txBody>
      </p:sp>
      <p:pic>
        <p:nvPicPr>
          <p:cNvPr id="3076" name="Picture 4" descr="TOMRA Mining LASER technology changes the way things are done in gold  processing - AT Minerals">
            <a:extLst>
              <a:ext uri="{FF2B5EF4-FFF2-40B4-BE49-F238E27FC236}">
                <a16:creationId xmlns:a16="http://schemas.microsoft.com/office/drawing/2014/main" id="{2DC62316-7F87-5A18-9C6A-02B7D22B6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4248" y="1799303"/>
            <a:ext cx="5873949" cy="4400878"/>
          </a:xfrm>
          <a:prstGeom prst="rect">
            <a:avLst/>
          </a:prstGeom>
          <a:noFill/>
          <a:effectLst>
            <a:outerShdw blurRad="152400" sx="102000" sy="102000" algn="ct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A4193BE1-7DB2-CEA1-E506-8B1F4CE93A06}"/>
              </a:ext>
            </a:extLst>
          </p:cNvPr>
          <p:cNvSpPr/>
          <p:nvPr/>
        </p:nvSpPr>
        <p:spPr>
          <a:xfrm>
            <a:off x="353803" y="1799303"/>
            <a:ext cx="2613689" cy="2310629"/>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AC1A84C-FF0E-A640-2EA7-D468153867D9}"/>
              </a:ext>
            </a:extLst>
          </p:cNvPr>
          <p:cNvSpPr txBox="1"/>
          <p:nvPr/>
        </p:nvSpPr>
        <p:spPr>
          <a:xfrm>
            <a:off x="425317" y="2419242"/>
            <a:ext cx="2404648" cy="307777"/>
          </a:xfrm>
          <a:prstGeom prst="rect">
            <a:avLst/>
          </a:prstGeom>
          <a:noFill/>
        </p:spPr>
        <p:txBody>
          <a:bodyPr wrap="square">
            <a:spAutoFit/>
          </a:bodyPr>
          <a:lstStyle/>
          <a:p>
            <a:r>
              <a:rPr lang="en-US" sz="1400" b="1" dirty="0">
                <a:latin typeface="Figtree" pitchFamily="2" charset="0"/>
                <a:ea typeface="Lato" panose="020F0502020204030203" pitchFamily="34" charset="0"/>
                <a:cs typeface="Lato" panose="020F0502020204030203" pitchFamily="34" charset="0"/>
              </a:rPr>
              <a:t>Efficiency &amp; Automation</a:t>
            </a:r>
            <a:endParaRPr lang="en-CA" sz="1400" b="1" dirty="0">
              <a:latin typeface="Figtree" pitchFamily="2" charset="0"/>
              <a:ea typeface="Lato" panose="020F0502020204030203" pitchFamily="34" charset="0"/>
              <a:cs typeface="Lato" panose="020F0502020204030203" pitchFamily="34" charset="0"/>
            </a:endParaRPr>
          </a:p>
        </p:txBody>
      </p:sp>
      <p:sp>
        <p:nvSpPr>
          <p:cNvPr id="16" name="TextBox 15">
            <a:extLst>
              <a:ext uri="{FF2B5EF4-FFF2-40B4-BE49-F238E27FC236}">
                <a16:creationId xmlns:a16="http://schemas.microsoft.com/office/drawing/2014/main" id="{54AFF53A-580D-4870-254E-7025831510E4}"/>
              </a:ext>
            </a:extLst>
          </p:cNvPr>
          <p:cNvSpPr txBox="1"/>
          <p:nvPr/>
        </p:nvSpPr>
        <p:spPr>
          <a:xfrm>
            <a:off x="425317" y="2725472"/>
            <a:ext cx="2324233" cy="1223412"/>
          </a:xfrm>
          <a:prstGeom prst="rect">
            <a:avLst/>
          </a:prstGeom>
          <a:noFill/>
        </p:spPr>
        <p:txBody>
          <a:bodyPr wrap="square">
            <a:spAutoFit/>
          </a:bodyPr>
          <a:lstStyle/>
          <a:p>
            <a:pPr marL="171450" indent="-171450">
              <a:buFont typeface="Arial" panose="020B0604020202020204" pitchFamily="34" charset="0"/>
              <a:buChar char="•"/>
            </a:pPr>
            <a:r>
              <a:rPr lang="en-US" sz="1050" dirty="0">
                <a:latin typeface="Figtree" pitchFamily="2" charset="0"/>
                <a:ea typeface="Lato" panose="020F0502020204030203" pitchFamily="34" charset="0"/>
                <a:cs typeface="Lato" panose="020F0502020204030203" pitchFamily="34" charset="0"/>
              </a:rPr>
              <a:t>Treats up to 110 </a:t>
            </a:r>
            <a:r>
              <a:rPr lang="en-US" sz="1050" dirty="0" err="1">
                <a:latin typeface="Figtree" pitchFamily="2" charset="0"/>
                <a:ea typeface="Lato" panose="020F0502020204030203" pitchFamily="34" charset="0"/>
                <a:cs typeface="Lato" panose="020F0502020204030203" pitchFamily="34" charset="0"/>
              </a:rPr>
              <a:t>ktpa</a:t>
            </a:r>
            <a:endParaRPr lang="en-US" sz="1050" dirty="0">
              <a:latin typeface="Figtree" pitchFamily="2" charset="0"/>
              <a:ea typeface="Lato" panose="020F0502020204030203" pitchFamily="34" charset="0"/>
              <a:cs typeface="Lato" panose="020F0502020204030203" pitchFamily="34" charset="0"/>
            </a:endParaRPr>
          </a:p>
          <a:p>
            <a:pPr marL="171450" indent="-171450">
              <a:buFont typeface="Arial" panose="020B0604020202020204" pitchFamily="34" charset="0"/>
              <a:buChar char="•"/>
            </a:pPr>
            <a:r>
              <a:rPr lang="en-US" sz="1050" dirty="0">
                <a:latin typeface="Figtree" pitchFamily="2" charset="0"/>
                <a:ea typeface="Lato" panose="020F0502020204030203" pitchFamily="34" charset="0"/>
                <a:cs typeface="Lato" panose="020F0502020204030203" pitchFamily="34" charset="0"/>
              </a:rPr>
              <a:t>Fully automated – can be run from phone app</a:t>
            </a:r>
          </a:p>
          <a:p>
            <a:pPr marL="171450" indent="-171450">
              <a:buFont typeface="Arial" panose="020B0604020202020204" pitchFamily="34" charset="0"/>
              <a:buChar char="•"/>
            </a:pPr>
            <a:r>
              <a:rPr lang="en-US" sz="1050" dirty="0">
                <a:latin typeface="Figtree" pitchFamily="2" charset="0"/>
                <a:ea typeface="Lato" panose="020F0502020204030203" pitchFamily="34" charset="0"/>
                <a:cs typeface="Lato" panose="020F0502020204030203" pitchFamily="34" charset="0"/>
              </a:rPr>
              <a:t>Only 2 operators required → lower costs</a:t>
            </a:r>
          </a:p>
          <a:p>
            <a:pPr marL="171450" indent="-171450">
              <a:buFont typeface="Arial" panose="020B0604020202020204" pitchFamily="34" charset="0"/>
              <a:buChar char="•"/>
            </a:pPr>
            <a:r>
              <a:rPr lang="en-US" sz="1050" dirty="0">
                <a:latin typeface="Figtree" pitchFamily="2" charset="0"/>
                <a:ea typeface="Lato" panose="020F0502020204030203" pitchFamily="34" charset="0"/>
                <a:cs typeface="Lato" panose="020F0502020204030203" pitchFamily="34" charset="0"/>
              </a:rPr>
              <a:t>Processes same ounces in </a:t>
            </a:r>
            <a:br>
              <a:rPr lang="en-US" sz="1050" dirty="0">
                <a:latin typeface="Figtree" pitchFamily="2" charset="0"/>
                <a:ea typeface="Lato" panose="020F0502020204030203" pitchFamily="34" charset="0"/>
                <a:cs typeface="Lato" panose="020F0502020204030203" pitchFamily="34" charset="0"/>
              </a:rPr>
            </a:br>
            <a:r>
              <a:rPr lang="en-US" sz="1050" dirty="0">
                <a:latin typeface="Figtree" pitchFamily="2" charset="0"/>
                <a:ea typeface="Lato" panose="020F0502020204030203" pitchFamily="34" charset="0"/>
                <a:cs typeface="Lato" panose="020F0502020204030203" pitchFamily="34" charset="0"/>
              </a:rPr>
              <a:t>1/3 of the time</a:t>
            </a:r>
          </a:p>
        </p:txBody>
      </p:sp>
      <p:sp>
        <p:nvSpPr>
          <p:cNvPr id="50" name="Rectangle 49">
            <a:extLst>
              <a:ext uri="{FF2B5EF4-FFF2-40B4-BE49-F238E27FC236}">
                <a16:creationId xmlns:a16="http://schemas.microsoft.com/office/drawing/2014/main" id="{4A45C772-1808-1186-E391-713090842D09}"/>
              </a:ext>
            </a:extLst>
          </p:cNvPr>
          <p:cNvSpPr/>
          <p:nvPr/>
        </p:nvSpPr>
        <p:spPr>
          <a:xfrm>
            <a:off x="3135345" y="1799303"/>
            <a:ext cx="2613689" cy="2310629"/>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6CB9C9F5-D1C3-B584-885A-4B16C08B80E3}"/>
              </a:ext>
            </a:extLst>
          </p:cNvPr>
          <p:cNvSpPr txBox="1"/>
          <p:nvPr/>
        </p:nvSpPr>
        <p:spPr>
          <a:xfrm>
            <a:off x="3206859" y="2419242"/>
            <a:ext cx="2404648" cy="307777"/>
          </a:xfrm>
          <a:prstGeom prst="rect">
            <a:avLst/>
          </a:prstGeom>
          <a:noFill/>
        </p:spPr>
        <p:txBody>
          <a:bodyPr wrap="square">
            <a:spAutoFit/>
          </a:bodyPr>
          <a:lstStyle/>
          <a:p>
            <a:r>
              <a:rPr lang="en-US" sz="1400" b="1" dirty="0">
                <a:latin typeface="Figtree" pitchFamily="2" charset="0"/>
                <a:ea typeface="Lato" panose="020F0502020204030203" pitchFamily="34" charset="0"/>
                <a:cs typeface="Lato" panose="020F0502020204030203" pitchFamily="34" charset="0"/>
              </a:rPr>
              <a:t>Sustainability</a:t>
            </a:r>
            <a:endParaRPr lang="en-CA" sz="1400" b="1" dirty="0">
              <a:latin typeface="Figtree" pitchFamily="2" charset="0"/>
              <a:ea typeface="Lato" panose="020F0502020204030203" pitchFamily="34" charset="0"/>
              <a:cs typeface="Lato" panose="020F0502020204030203" pitchFamily="34" charset="0"/>
            </a:endParaRPr>
          </a:p>
        </p:txBody>
      </p:sp>
      <p:sp>
        <p:nvSpPr>
          <p:cNvPr id="52" name="TextBox 51">
            <a:extLst>
              <a:ext uri="{FF2B5EF4-FFF2-40B4-BE49-F238E27FC236}">
                <a16:creationId xmlns:a16="http://schemas.microsoft.com/office/drawing/2014/main" id="{B4B0E0C9-6574-78B6-B7FA-72687DF3A56C}"/>
              </a:ext>
            </a:extLst>
          </p:cNvPr>
          <p:cNvSpPr txBox="1"/>
          <p:nvPr/>
        </p:nvSpPr>
        <p:spPr>
          <a:xfrm>
            <a:off x="3206860" y="2725472"/>
            <a:ext cx="2181116" cy="900246"/>
          </a:xfrm>
          <a:prstGeom prst="rect">
            <a:avLst/>
          </a:prstGeom>
          <a:noFill/>
        </p:spPr>
        <p:txBody>
          <a:bodyPr wrap="square">
            <a:spAutoFit/>
          </a:bodyPr>
          <a:lstStyle/>
          <a:p>
            <a:pPr marL="171450" indent="-171450">
              <a:buFont typeface="Arial" panose="020B0604020202020204" pitchFamily="34" charset="0"/>
              <a:buChar char="•"/>
            </a:pPr>
            <a:r>
              <a:rPr lang="en-US" sz="1050" dirty="0">
                <a:latin typeface="Figtree" pitchFamily="2" charset="0"/>
                <a:ea typeface="Lato" panose="020F0502020204030203" pitchFamily="34" charset="0"/>
                <a:cs typeface="Lato" panose="020F0502020204030203" pitchFamily="34" charset="0"/>
              </a:rPr>
              <a:t>No cyanide, no chemicals</a:t>
            </a:r>
          </a:p>
          <a:p>
            <a:pPr marL="171450" indent="-171450">
              <a:buFont typeface="Arial" panose="020B0604020202020204" pitchFamily="34" charset="0"/>
              <a:buChar char="•"/>
            </a:pPr>
            <a:r>
              <a:rPr lang="en-US" sz="1050" dirty="0">
                <a:latin typeface="Figtree" pitchFamily="2" charset="0"/>
                <a:ea typeface="Lato" panose="020F0502020204030203" pitchFamily="34" charset="0"/>
                <a:cs typeface="Lato" panose="020F0502020204030203" pitchFamily="34" charset="0"/>
              </a:rPr>
              <a:t>50% less water use</a:t>
            </a:r>
          </a:p>
          <a:p>
            <a:pPr marL="171450" indent="-171450">
              <a:buFont typeface="Arial" panose="020B0604020202020204" pitchFamily="34" charset="0"/>
              <a:buChar char="•"/>
            </a:pPr>
            <a:r>
              <a:rPr lang="en-US" sz="1050" dirty="0">
                <a:latin typeface="Figtree" pitchFamily="2" charset="0"/>
                <a:ea typeface="Lato" panose="020F0502020204030203" pitchFamily="34" charset="0"/>
                <a:cs typeface="Lato" panose="020F0502020204030203" pitchFamily="34" charset="0"/>
              </a:rPr>
              <a:t>Only 1/3 of tails (sand material) produced</a:t>
            </a:r>
          </a:p>
          <a:p>
            <a:pPr marL="171450" indent="-171450">
              <a:buFont typeface="Arial" panose="020B0604020202020204" pitchFamily="34" charset="0"/>
              <a:buChar char="•"/>
            </a:pPr>
            <a:r>
              <a:rPr lang="en-US" sz="1050" dirty="0">
                <a:latin typeface="Figtree" pitchFamily="2" charset="0"/>
                <a:ea typeface="Lato" panose="020F0502020204030203" pitchFamily="34" charset="0"/>
                <a:cs typeface="Lato" panose="020F0502020204030203" pitchFamily="34" charset="0"/>
              </a:rPr>
              <a:t>Lower power consumption</a:t>
            </a:r>
          </a:p>
        </p:txBody>
      </p:sp>
      <p:sp>
        <p:nvSpPr>
          <p:cNvPr id="55" name="Rectangle 54">
            <a:extLst>
              <a:ext uri="{FF2B5EF4-FFF2-40B4-BE49-F238E27FC236}">
                <a16:creationId xmlns:a16="http://schemas.microsoft.com/office/drawing/2014/main" id="{2B5FF727-4A47-7497-44F4-37DED6391C27}"/>
              </a:ext>
            </a:extLst>
          </p:cNvPr>
          <p:cNvSpPr/>
          <p:nvPr/>
        </p:nvSpPr>
        <p:spPr>
          <a:xfrm>
            <a:off x="353803" y="4243640"/>
            <a:ext cx="3491122" cy="1947610"/>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0575E9EF-FECB-0E45-F8B8-20742BF6E452}"/>
              </a:ext>
            </a:extLst>
          </p:cNvPr>
          <p:cNvSpPr txBox="1"/>
          <p:nvPr/>
        </p:nvSpPr>
        <p:spPr>
          <a:xfrm>
            <a:off x="425317" y="4865523"/>
            <a:ext cx="2404648" cy="307777"/>
          </a:xfrm>
          <a:prstGeom prst="rect">
            <a:avLst/>
          </a:prstGeom>
          <a:noFill/>
        </p:spPr>
        <p:txBody>
          <a:bodyPr wrap="square">
            <a:spAutoFit/>
          </a:bodyPr>
          <a:lstStyle/>
          <a:p>
            <a:r>
              <a:rPr lang="en-US" sz="1400" b="1" dirty="0">
                <a:latin typeface="Figtree" pitchFamily="2" charset="0"/>
                <a:ea typeface="Lato" panose="020F0502020204030203" pitchFamily="34" charset="0"/>
                <a:cs typeface="Lato" panose="020F0502020204030203" pitchFamily="34" charset="0"/>
              </a:rPr>
              <a:t>Safety &amp; Security</a:t>
            </a:r>
            <a:endParaRPr lang="en-CA" sz="1400" b="1" dirty="0">
              <a:latin typeface="Figtree" pitchFamily="2" charset="0"/>
              <a:ea typeface="Lato" panose="020F0502020204030203" pitchFamily="34" charset="0"/>
              <a:cs typeface="Lato" panose="020F0502020204030203" pitchFamily="34" charset="0"/>
            </a:endParaRPr>
          </a:p>
        </p:txBody>
      </p:sp>
      <p:sp>
        <p:nvSpPr>
          <p:cNvPr id="57" name="TextBox 56">
            <a:extLst>
              <a:ext uri="{FF2B5EF4-FFF2-40B4-BE49-F238E27FC236}">
                <a16:creationId xmlns:a16="http://schemas.microsoft.com/office/drawing/2014/main" id="{4C5F5D73-1F9D-55E8-6796-9AF5413BE364}"/>
              </a:ext>
            </a:extLst>
          </p:cNvPr>
          <p:cNvSpPr txBox="1"/>
          <p:nvPr/>
        </p:nvSpPr>
        <p:spPr>
          <a:xfrm>
            <a:off x="425317" y="5187934"/>
            <a:ext cx="5186190" cy="900246"/>
          </a:xfrm>
          <a:prstGeom prst="rect">
            <a:avLst/>
          </a:prstGeom>
          <a:noFill/>
        </p:spPr>
        <p:txBody>
          <a:bodyPr wrap="square">
            <a:spAutoFit/>
          </a:bodyPr>
          <a:lstStyle/>
          <a:p>
            <a:pPr marL="171450" indent="-171450">
              <a:buFont typeface="Arial" panose="020B0604020202020204" pitchFamily="34" charset="0"/>
              <a:buChar char="•"/>
            </a:pPr>
            <a:r>
              <a:rPr lang="en-US" sz="1050" dirty="0">
                <a:latin typeface="Figtree" pitchFamily="2" charset="0"/>
                <a:ea typeface="Lato" panose="020F0502020204030203" pitchFamily="34" charset="0"/>
                <a:cs typeface="Lato" panose="020F0502020204030203" pitchFamily="34" charset="0"/>
              </a:rPr>
              <a:t>Full monitoring (density, flows, mass, sampling)</a:t>
            </a:r>
          </a:p>
          <a:p>
            <a:pPr marL="171450" indent="-171450">
              <a:buFont typeface="Arial" panose="020B0604020202020204" pitchFamily="34" charset="0"/>
              <a:buChar char="•"/>
            </a:pPr>
            <a:r>
              <a:rPr lang="en-US" sz="1050" dirty="0">
                <a:latin typeface="Figtree" pitchFamily="2" charset="0"/>
                <a:ea typeface="Lato" panose="020F0502020204030203" pitchFamily="34" charset="0"/>
                <a:cs typeface="Lato" panose="020F0502020204030203" pitchFamily="34" charset="0"/>
              </a:rPr>
              <a:t>State-of-the-art safety systems</a:t>
            </a:r>
          </a:p>
          <a:p>
            <a:pPr marL="171450" indent="-171450">
              <a:buFont typeface="Arial" panose="020B0604020202020204" pitchFamily="34" charset="0"/>
              <a:buChar char="•"/>
            </a:pPr>
            <a:r>
              <a:rPr lang="en-US" sz="1050" dirty="0">
                <a:latin typeface="Figtree" pitchFamily="2" charset="0"/>
                <a:ea typeface="Lato" panose="020F0502020204030203" pitchFamily="34" charset="0"/>
                <a:cs typeface="Lato" panose="020F0502020204030203" pitchFamily="34" charset="0"/>
              </a:rPr>
              <a:t>Ergonomic design</a:t>
            </a:r>
          </a:p>
          <a:p>
            <a:pPr marL="171450" indent="-171450">
              <a:buFont typeface="Arial" panose="020B0604020202020204" pitchFamily="34" charset="0"/>
              <a:buChar char="•"/>
            </a:pPr>
            <a:r>
              <a:rPr lang="en-US" sz="1050" dirty="0">
                <a:latin typeface="Figtree" pitchFamily="2" charset="0"/>
                <a:ea typeface="Lato" panose="020F0502020204030203" pitchFamily="34" charset="0"/>
                <a:cs typeface="Lato" panose="020F0502020204030203" pitchFamily="34" charset="0"/>
              </a:rPr>
              <a:t>Rigid gold security</a:t>
            </a:r>
          </a:p>
          <a:p>
            <a:pPr marL="171450" indent="-171450">
              <a:buFont typeface="Arial" panose="020B0604020202020204" pitchFamily="34" charset="0"/>
              <a:buChar char="•"/>
            </a:pPr>
            <a:r>
              <a:rPr lang="en-US" sz="1050" dirty="0">
                <a:latin typeface="Figtree" pitchFamily="2" charset="0"/>
                <a:ea typeface="Lato" panose="020F0502020204030203" pitchFamily="34" charset="0"/>
                <a:cs typeface="Lato" panose="020F0502020204030203" pitchFamily="34" charset="0"/>
              </a:rPr>
              <a:t>Sorter increases grade to gravity circuit</a:t>
            </a:r>
          </a:p>
        </p:txBody>
      </p:sp>
      <p:sp>
        <p:nvSpPr>
          <p:cNvPr id="62" name="Rectangle 61">
            <a:extLst>
              <a:ext uri="{FF2B5EF4-FFF2-40B4-BE49-F238E27FC236}">
                <a16:creationId xmlns:a16="http://schemas.microsoft.com/office/drawing/2014/main" id="{3FB42597-F87A-7A36-8167-5927D38CF0C9}"/>
              </a:ext>
            </a:extLst>
          </p:cNvPr>
          <p:cNvSpPr/>
          <p:nvPr/>
        </p:nvSpPr>
        <p:spPr>
          <a:xfrm>
            <a:off x="4005006" y="4243640"/>
            <a:ext cx="1744026" cy="1947609"/>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 name="Graphic 3071">
            <a:extLst>
              <a:ext uri="{FF2B5EF4-FFF2-40B4-BE49-F238E27FC236}">
                <a16:creationId xmlns:a16="http://schemas.microsoft.com/office/drawing/2014/main" id="{C29553AF-25B6-6A03-BC42-017E242EF045}"/>
              </a:ext>
            </a:extLst>
          </p:cNvPr>
          <p:cNvPicPr>
            <a:picLocks noChangeAspect="1"/>
          </p:cNvPicPr>
          <p:nvPr/>
        </p:nvPicPr>
        <p:blipFill>
          <a:blip r:embed="rId3">
            <a:extLst>
              <a:ext uri="{96DAC541-7B7A-43D3-8B79-37D633B846F1}">
                <asvg:svgBlip xmlns:asvg="http://schemas.microsoft.com/office/drawing/2016/SVG/main" r:embed="rId4"/>
              </a:ext>
            </a:extLst>
          </a:blip>
          <a:srcRect l="15568" t="7242" b="16510"/>
          <a:stretch>
            <a:fillRect/>
          </a:stretch>
        </p:blipFill>
        <p:spPr>
          <a:xfrm>
            <a:off x="3930625" y="4243640"/>
            <a:ext cx="1801842" cy="1956541"/>
          </a:xfrm>
          <a:prstGeom prst="rect">
            <a:avLst/>
          </a:prstGeom>
        </p:spPr>
      </p:pic>
      <p:pic>
        <p:nvPicPr>
          <p:cNvPr id="6" name="Graphic 5">
            <a:extLst>
              <a:ext uri="{FF2B5EF4-FFF2-40B4-BE49-F238E27FC236}">
                <a16:creationId xmlns:a16="http://schemas.microsoft.com/office/drawing/2014/main" id="{96673E30-616C-1D11-35E2-3DCBF82B01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836" y="2003425"/>
            <a:ext cx="287038" cy="289298"/>
          </a:xfrm>
          <a:prstGeom prst="rect">
            <a:avLst/>
          </a:prstGeom>
        </p:spPr>
      </p:pic>
      <p:pic>
        <p:nvPicPr>
          <p:cNvPr id="13" name="Graphic 12">
            <a:extLst>
              <a:ext uri="{FF2B5EF4-FFF2-40B4-BE49-F238E27FC236}">
                <a16:creationId xmlns:a16="http://schemas.microsoft.com/office/drawing/2014/main" id="{59AA5643-D990-E58F-CFBC-0874F7E15F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71593" y="2007394"/>
            <a:ext cx="282462" cy="281360"/>
          </a:xfrm>
          <a:prstGeom prst="rect">
            <a:avLst/>
          </a:prstGeom>
        </p:spPr>
      </p:pic>
      <p:pic>
        <p:nvPicPr>
          <p:cNvPr id="14" name="Graphic 13">
            <a:extLst>
              <a:ext uri="{FF2B5EF4-FFF2-40B4-BE49-F238E27FC236}">
                <a16:creationId xmlns:a16="http://schemas.microsoft.com/office/drawing/2014/main" id="{C39522FB-886F-23E2-3EDE-E648EF9BE8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0836" y="4452939"/>
            <a:ext cx="234036" cy="278876"/>
          </a:xfrm>
          <a:prstGeom prst="rect">
            <a:avLst/>
          </a:prstGeom>
        </p:spPr>
      </p:pic>
      <p:sp>
        <p:nvSpPr>
          <p:cNvPr id="2" name="Slide Number Placeholder 12">
            <a:extLst>
              <a:ext uri="{FF2B5EF4-FFF2-40B4-BE49-F238E27FC236}">
                <a16:creationId xmlns:a16="http://schemas.microsoft.com/office/drawing/2014/main" id="{0FB46125-4AA9-AE21-FA4A-691B74E3F610}"/>
              </a:ext>
            </a:extLst>
          </p:cNvPr>
          <p:cNvSpPr>
            <a:spLocks noGrp="1"/>
          </p:cNvSpPr>
          <p:nvPr>
            <p:ph type="sldNum" sz="quarter" idx="12"/>
          </p:nvPr>
        </p:nvSpPr>
        <p:spPr>
          <a:xfrm>
            <a:off x="11750040" y="6456427"/>
            <a:ext cx="323492" cy="365125"/>
          </a:xfrm>
        </p:spPr>
        <p:txBody>
          <a:bodyPr lIns="0" rIns="0"/>
          <a:lstStyle/>
          <a:p>
            <a:pPr>
              <a:lnSpc>
                <a:spcPct val="85000"/>
              </a:lnSpc>
            </a:pPr>
            <a:fld id="{1C6C4058-4487-4C65-A404-ECA27A05BEDD}" type="slidenum">
              <a:rPr lang="en-US" sz="1400" smtClean="0">
                <a:solidFill>
                  <a:schemeClr val="tx1"/>
                </a:solidFill>
                <a:latin typeface="Lato" panose="020F0502020204030203" pitchFamily="34" charset="0"/>
                <a:ea typeface="Lato" panose="020F0502020204030203" pitchFamily="34" charset="0"/>
                <a:cs typeface="Lato" panose="020F0502020204030203" pitchFamily="34" charset="0"/>
              </a:rPr>
              <a:pPr>
                <a:lnSpc>
                  <a:spcPct val="85000"/>
                </a:lnSpc>
              </a:pPr>
              <a:t>13</a:t>
            </a:fld>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 name="Graphic 2">
            <a:extLst>
              <a:ext uri="{FF2B5EF4-FFF2-40B4-BE49-F238E27FC236}">
                <a16:creationId xmlns:a16="http://schemas.microsoft.com/office/drawing/2014/main" id="{98D82790-AC5C-283B-0A09-3C83A1C23D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70921" y="81281"/>
            <a:ext cx="897532" cy="416009"/>
          </a:xfrm>
          <a:prstGeom prst="rect">
            <a:avLst/>
          </a:prstGeom>
        </p:spPr>
      </p:pic>
      <p:sp>
        <p:nvSpPr>
          <p:cNvPr id="4" name="TextBox 3">
            <a:extLst>
              <a:ext uri="{FF2B5EF4-FFF2-40B4-BE49-F238E27FC236}">
                <a16:creationId xmlns:a16="http://schemas.microsoft.com/office/drawing/2014/main" id="{09B19801-654A-62FA-77A0-D6FF171F63FE}"/>
              </a:ext>
            </a:extLst>
          </p:cNvPr>
          <p:cNvSpPr txBox="1"/>
          <p:nvPr/>
        </p:nvSpPr>
        <p:spPr>
          <a:xfrm>
            <a:off x="189588" y="6501259"/>
            <a:ext cx="2675280" cy="275460"/>
          </a:xfrm>
          <a:prstGeom prst="rect">
            <a:avLst/>
          </a:prstGeom>
          <a:noFill/>
        </p:spPr>
        <p:txBody>
          <a:bodyPr wrap="square" lIns="0" rtlCol="0">
            <a:spAutoFit/>
          </a:bodyPr>
          <a:lstStyle/>
          <a:p>
            <a:pPr>
              <a:lnSpc>
                <a:spcPct val="85000"/>
              </a:lnSpc>
            </a:pPr>
            <a:r>
              <a:rPr lang="en-CA" sz="1400"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ASX: </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VTX  |  </a:t>
            </a:r>
            <a:r>
              <a:rPr lang="en-CA" sz="1400" dirty="0">
                <a:latin typeface="Lato" panose="020F0502020204030203" pitchFamily="34" charset="0"/>
                <a:ea typeface="Lato" panose="020F0502020204030203" pitchFamily="34" charset="0"/>
                <a:cs typeface="Lato" panose="020F0502020204030203" pitchFamily="34" charset="0"/>
              </a:rPr>
              <a:t>OTCMKTS:</a:t>
            </a:r>
            <a:r>
              <a:rPr lang="en-CA" sz="1400" b="1" dirty="0">
                <a:latin typeface="Lato" panose="020F0502020204030203" pitchFamily="34" charset="0"/>
                <a:ea typeface="Lato" panose="020F0502020204030203" pitchFamily="34" charset="0"/>
                <a:cs typeface="Lato" panose="020F0502020204030203" pitchFamily="34" charset="0"/>
              </a:rPr>
              <a:t> VTXXF</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 </a:t>
            </a:r>
            <a:endParaRPr lang="en-US"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079394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83EDAB-8FBD-C462-06C1-0F3BE165D219}"/>
            </a:ext>
          </a:extLst>
        </p:cNvPr>
        <p:cNvGrpSpPr/>
        <p:nvPr/>
      </p:nvGrpSpPr>
      <p:grpSpPr>
        <a:xfrm>
          <a:off x="0" y="0"/>
          <a:ext cx="0" cy="0"/>
          <a:chOff x="0" y="0"/>
          <a:chExt cx="0" cy="0"/>
        </a:xfrm>
      </p:grpSpPr>
      <p:pic>
        <p:nvPicPr>
          <p:cNvPr id="16" name="Picture 15" descr="A close-up of a map&#10;&#10;AI-generated content may be incorrect.">
            <a:extLst>
              <a:ext uri="{FF2B5EF4-FFF2-40B4-BE49-F238E27FC236}">
                <a16:creationId xmlns:a16="http://schemas.microsoft.com/office/drawing/2014/main" id="{0DB79595-5320-4A70-A07D-257557D4C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 y="0"/>
            <a:ext cx="12190587" cy="6858000"/>
          </a:xfrm>
          <a:prstGeom prst="rect">
            <a:avLst/>
          </a:prstGeom>
        </p:spPr>
      </p:pic>
      <p:sp>
        <p:nvSpPr>
          <p:cNvPr id="4" name="Rectangle 3">
            <a:extLst>
              <a:ext uri="{FF2B5EF4-FFF2-40B4-BE49-F238E27FC236}">
                <a16:creationId xmlns:a16="http://schemas.microsoft.com/office/drawing/2014/main" id="{4A66DD97-A957-7FFA-DD12-9661A9562C00}"/>
              </a:ext>
            </a:extLst>
          </p:cNvPr>
          <p:cNvSpPr/>
          <p:nvPr/>
        </p:nvSpPr>
        <p:spPr>
          <a:xfrm>
            <a:off x="1219200" y="570271"/>
            <a:ext cx="2507226" cy="1200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96F3CC59-E9D7-72A6-9F6B-5EF98F80C6AC}"/>
              </a:ext>
            </a:extLst>
          </p:cNvPr>
          <p:cNvSpPr txBox="1"/>
          <p:nvPr/>
        </p:nvSpPr>
        <p:spPr>
          <a:xfrm>
            <a:off x="331078" y="678130"/>
            <a:ext cx="3997032" cy="1200329"/>
          </a:xfrm>
          <a:prstGeom prst="rect">
            <a:avLst/>
          </a:prstGeom>
          <a:noFill/>
        </p:spPr>
        <p:txBody>
          <a:bodyPr wrap="square" rtlCol="0">
            <a:spAutoFit/>
          </a:bodyPr>
          <a:lstStyle/>
          <a:p>
            <a:r>
              <a:rPr lang="en-US" sz="3600" b="1" dirty="0">
                <a:latin typeface="Figtree" pitchFamily="2" charset="0"/>
                <a:ea typeface="Lato" panose="020F0502020204030203" pitchFamily="34" charset="0"/>
                <a:cs typeface="Lato" panose="020F0502020204030203" pitchFamily="34" charset="0"/>
              </a:rPr>
              <a:t>Reward</a:t>
            </a:r>
            <a:br>
              <a:rPr lang="en-US" sz="3600" b="1" dirty="0">
                <a:latin typeface="Figtree" pitchFamily="2" charset="0"/>
                <a:ea typeface="Lato" panose="020F0502020204030203" pitchFamily="34" charset="0"/>
                <a:cs typeface="Lato" panose="020F0502020204030203" pitchFamily="34" charset="0"/>
              </a:rPr>
            </a:br>
            <a:r>
              <a:rPr lang="en-US" sz="3600" b="1" dirty="0">
                <a:latin typeface="Figtree" pitchFamily="2" charset="0"/>
                <a:ea typeface="Lato" panose="020F0502020204030203" pitchFamily="34" charset="0"/>
                <a:cs typeface="Lato" panose="020F0502020204030203" pitchFamily="34" charset="0"/>
              </a:rPr>
              <a:t>Gold Mine</a:t>
            </a:r>
            <a:endParaRPr lang="en-CA" sz="3600" b="1" dirty="0">
              <a:latin typeface="Figtree" pitchFamily="2" charset="0"/>
              <a:ea typeface="Lato" panose="020F0502020204030203" pitchFamily="34" charset="0"/>
              <a:cs typeface="Lato" panose="020F0502020204030203" pitchFamily="34" charset="0"/>
            </a:endParaRPr>
          </a:p>
        </p:txBody>
      </p:sp>
      <p:sp>
        <p:nvSpPr>
          <p:cNvPr id="2" name="Slide Number Placeholder 12">
            <a:extLst>
              <a:ext uri="{FF2B5EF4-FFF2-40B4-BE49-F238E27FC236}">
                <a16:creationId xmlns:a16="http://schemas.microsoft.com/office/drawing/2014/main" id="{D14CE3E1-0CA9-04BA-6EDD-162B9B0133B7}"/>
              </a:ext>
            </a:extLst>
          </p:cNvPr>
          <p:cNvSpPr>
            <a:spLocks noGrp="1"/>
          </p:cNvSpPr>
          <p:nvPr>
            <p:ph type="sldNum" sz="quarter" idx="12"/>
          </p:nvPr>
        </p:nvSpPr>
        <p:spPr>
          <a:xfrm>
            <a:off x="11750040" y="6456427"/>
            <a:ext cx="323492" cy="365125"/>
          </a:xfrm>
        </p:spPr>
        <p:txBody>
          <a:bodyPr lIns="0" rIns="0"/>
          <a:lstStyle/>
          <a:p>
            <a:pPr>
              <a:lnSpc>
                <a:spcPct val="85000"/>
              </a:lnSpc>
            </a:pPr>
            <a:fld id="{1C6C4058-4487-4C65-A404-ECA27A05BEDD}" type="slidenum">
              <a:rPr lang="en-US" sz="1400" smtClean="0">
                <a:solidFill>
                  <a:schemeClr val="tx1"/>
                </a:solidFill>
                <a:latin typeface="Lato" panose="020F0502020204030203" pitchFamily="34" charset="0"/>
                <a:ea typeface="Lato" panose="020F0502020204030203" pitchFamily="34" charset="0"/>
                <a:cs typeface="Lato" panose="020F0502020204030203" pitchFamily="34" charset="0"/>
              </a:rPr>
              <a:pPr>
                <a:lnSpc>
                  <a:spcPct val="85000"/>
                </a:lnSpc>
              </a:pPr>
              <a:t>14</a:t>
            </a:fld>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1D88E108-5831-69F1-5EAD-82F67E5A092C}"/>
              </a:ext>
            </a:extLst>
          </p:cNvPr>
          <p:cNvSpPr txBox="1"/>
          <p:nvPr/>
        </p:nvSpPr>
        <p:spPr>
          <a:xfrm>
            <a:off x="189588" y="6501259"/>
            <a:ext cx="2675280" cy="275460"/>
          </a:xfrm>
          <a:prstGeom prst="rect">
            <a:avLst/>
          </a:prstGeom>
          <a:noFill/>
        </p:spPr>
        <p:txBody>
          <a:bodyPr wrap="square" lIns="0" rtlCol="0">
            <a:spAutoFit/>
          </a:bodyPr>
          <a:lstStyle/>
          <a:p>
            <a:pPr>
              <a:lnSpc>
                <a:spcPct val="85000"/>
              </a:lnSpc>
            </a:pPr>
            <a:r>
              <a:rPr lang="en-CA" sz="1400"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ASX: </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VTX  |  </a:t>
            </a:r>
            <a:r>
              <a:rPr lang="en-CA" sz="1400" dirty="0">
                <a:latin typeface="Lato" panose="020F0502020204030203" pitchFamily="34" charset="0"/>
                <a:ea typeface="Lato" panose="020F0502020204030203" pitchFamily="34" charset="0"/>
                <a:cs typeface="Lato" panose="020F0502020204030203" pitchFamily="34" charset="0"/>
              </a:rPr>
              <a:t>OTCMKTS:</a:t>
            </a:r>
            <a:r>
              <a:rPr lang="en-CA" sz="1400" b="1" dirty="0">
                <a:latin typeface="Lato" panose="020F0502020204030203" pitchFamily="34" charset="0"/>
                <a:ea typeface="Lato" panose="020F0502020204030203" pitchFamily="34" charset="0"/>
                <a:cs typeface="Lato" panose="020F0502020204030203" pitchFamily="34" charset="0"/>
              </a:rPr>
              <a:t> VTXXF</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 </a:t>
            </a:r>
            <a:endParaRPr lang="en-US"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endParaRPr>
          </a:p>
        </p:txBody>
      </p:sp>
      <p:sp>
        <p:nvSpPr>
          <p:cNvPr id="5" name="Rectangle 4">
            <a:extLst>
              <a:ext uri="{FF2B5EF4-FFF2-40B4-BE49-F238E27FC236}">
                <a16:creationId xmlns:a16="http://schemas.microsoft.com/office/drawing/2014/main" id="{7D643001-10C4-7757-DA43-744A56FC2F00}"/>
              </a:ext>
            </a:extLst>
          </p:cNvPr>
          <p:cNvSpPr/>
          <p:nvPr/>
        </p:nvSpPr>
        <p:spPr>
          <a:xfrm>
            <a:off x="8493808" y="5231047"/>
            <a:ext cx="3417978" cy="954107"/>
          </a:xfrm>
          <a:prstGeom prst="rect">
            <a:avLst/>
          </a:prstGeom>
          <a:solidFill>
            <a:schemeClr val="bg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Figtree" pitchFamily="2" charset="0"/>
                <a:ea typeface="Lato" panose="020F0502020204030203" pitchFamily="34" charset="0"/>
                <a:cs typeface="Lato" panose="020F0502020204030203" pitchFamily="34" charset="0"/>
              </a:rPr>
              <a:t>Exploration Target at Fosters, approx. 400m south of Reward Gold Mine. Fosters sits within ground already covered by Vertex Mining Licenses and existing Development Consent. Fosters is accessed by an existing Adit and development drive.</a:t>
            </a:r>
          </a:p>
        </p:txBody>
      </p:sp>
      <p:pic>
        <p:nvPicPr>
          <p:cNvPr id="7" name="Graphic 6">
            <a:extLst>
              <a:ext uri="{FF2B5EF4-FFF2-40B4-BE49-F238E27FC236}">
                <a16:creationId xmlns:a16="http://schemas.microsoft.com/office/drawing/2014/main" id="{8FF17DFA-9C71-B443-1CE8-8F1DAD464C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0921" y="81281"/>
            <a:ext cx="897532" cy="416009"/>
          </a:xfrm>
          <a:prstGeom prst="rect">
            <a:avLst/>
          </a:prstGeom>
        </p:spPr>
      </p:pic>
    </p:spTree>
    <p:extLst>
      <p:ext uri="{BB962C8B-B14F-4D97-AF65-F5344CB8AC3E}">
        <p14:creationId xmlns:p14="http://schemas.microsoft.com/office/powerpoint/2010/main" val="1002699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38F758-5C7E-49ED-B15B-BBEDC7EEF245}"/>
            </a:ext>
          </a:extLst>
        </p:cNvPr>
        <p:cNvGrpSpPr/>
        <p:nvPr/>
      </p:nvGrpSpPr>
      <p:grpSpPr>
        <a:xfrm>
          <a:off x="0" y="0"/>
          <a:ext cx="0" cy="0"/>
          <a:chOff x="0" y="0"/>
          <a:chExt cx="0" cy="0"/>
        </a:xfrm>
      </p:grpSpPr>
      <p:pic>
        <p:nvPicPr>
          <p:cNvPr id="7" name="Picture 6" descr="A 3d model of a mountain&#10;&#10;AI-generated content may be incorrect.">
            <a:extLst>
              <a:ext uri="{FF2B5EF4-FFF2-40B4-BE49-F238E27FC236}">
                <a16:creationId xmlns:a16="http://schemas.microsoft.com/office/drawing/2014/main" id="{B3D83FCD-D31C-164B-226C-293013A42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5"/>
            <a:ext cx="12192000" cy="6857269"/>
          </a:xfrm>
          <a:prstGeom prst="rect">
            <a:avLst/>
          </a:prstGeom>
        </p:spPr>
      </p:pic>
      <p:sp>
        <p:nvSpPr>
          <p:cNvPr id="2" name="Slide Number Placeholder 12">
            <a:extLst>
              <a:ext uri="{FF2B5EF4-FFF2-40B4-BE49-F238E27FC236}">
                <a16:creationId xmlns:a16="http://schemas.microsoft.com/office/drawing/2014/main" id="{D706115F-5701-9E07-EA81-19B6B2E67681}"/>
              </a:ext>
            </a:extLst>
          </p:cNvPr>
          <p:cNvSpPr>
            <a:spLocks noGrp="1"/>
          </p:cNvSpPr>
          <p:nvPr>
            <p:ph type="sldNum" sz="quarter" idx="12"/>
          </p:nvPr>
        </p:nvSpPr>
        <p:spPr>
          <a:xfrm>
            <a:off x="11750040" y="6456427"/>
            <a:ext cx="323492" cy="365125"/>
          </a:xfrm>
        </p:spPr>
        <p:txBody>
          <a:bodyPr lIns="0" rIns="0"/>
          <a:lstStyle/>
          <a:p>
            <a:pPr>
              <a:lnSpc>
                <a:spcPct val="85000"/>
              </a:lnSpc>
            </a:pPr>
            <a:fld id="{1C6C4058-4487-4C65-A404-ECA27A05BEDD}" type="slidenum">
              <a:rPr lang="en-US" sz="1400" smtClean="0">
                <a:solidFill>
                  <a:schemeClr val="tx1"/>
                </a:solidFill>
                <a:latin typeface="Lato" panose="020F0502020204030203" pitchFamily="34" charset="0"/>
                <a:ea typeface="Lato" panose="020F0502020204030203" pitchFamily="34" charset="0"/>
                <a:cs typeface="Lato" panose="020F0502020204030203" pitchFamily="34" charset="0"/>
              </a:rPr>
              <a:pPr>
                <a:lnSpc>
                  <a:spcPct val="85000"/>
                </a:lnSpc>
              </a:pPr>
              <a:t>15</a:t>
            </a:fld>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6F921A95-D9DC-B5D2-6F85-7B5E9554FBC8}"/>
              </a:ext>
            </a:extLst>
          </p:cNvPr>
          <p:cNvSpPr txBox="1"/>
          <p:nvPr/>
        </p:nvSpPr>
        <p:spPr>
          <a:xfrm>
            <a:off x="189588" y="6501259"/>
            <a:ext cx="2675280" cy="275460"/>
          </a:xfrm>
          <a:prstGeom prst="rect">
            <a:avLst/>
          </a:prstGeom>
          <a:noFill/>
        </p:spPr>
        <p:txBody>
          <a:bodyPr wrap="square" lIns="0" rtlCol="0">
            <a:spAutoFit/>
          </a:bodyPr>
          <a:lstStyle/>
          <a:p>
            <a:pPr>
              <a:lnSpc>
                <a:spcPct val="85000"/>
              </a:lnSpc>
            </a:pPr>
            <a:r>
              <a:rPr lang="en-CA" sz="1400"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ASX: </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VTX  |  </a:t>
            </a:r>
            <a:r>
              <a:rPr lang="en-CA" sz="1400" dirty="0">
                <a:latin typeface="Lato" panose="020F0502020204030203" pitchFamily="34" charset="0"/>
                <a:ea typeface="Lato" panose="020F0502020204030203" pitchFamily="34" charset="0"/>
                <a:cs typeface="Lato" panose="020F0502020204030203" pitchFamily="34" charset="0"/>
              </a:rPr>
              <a:t>OTCMKTS:</a:t>
            </a:r>
            <a:r>
              <a:rPr lang="en-CA" sz="1400" b="1" dirty="0">
                <a:latin typeface="Lato" panose="020F0502020204030203" pitchFamily="34" charset="0"/>
                <a:ea typeface="Lato" panose="020F0502020204030203" pitchFamily="34" charset="0"/>
                <a:cs typeface="Lato" panose="020F0502020204030203" pitchFamily="34" charset="0"/>
              </a:rPr>
              <a:t> VTXXF</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 </a:t>
            </a:r>
            <a:endParaRPr lang="en-US"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endParaRPr>
          </a:p>
        </p:txBody>
      </p:sp>
      <p:pic>
        <p:nvPicPr>
          <p:cNvPr id="9" name="Graphic 8">
            <a:extLst>
              <a:ext uri="{FF2B5EF4-FFF2-40B4-BE49-F238E27FC236}">
                <a16:creationId xmlns:a16="http://schemas.microsoft.com/office/drawing/2014/main" id="{14BA4C1F-C879-EEAD-413B-F5BAB0EC34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0921" y="81281"/>
            <a:ext cx="897532" cy="416009"/>
          </a:xfrm>
          <a:prstGeom prst="rect">
            <a:avLst/>
          </a:prstGeom>
        </p:spPr>
      </p:pic>
    </p:spTree>
    <p:extLst>
      <p:ext uri="{BB962C8B-B14F-4D97-AF65-F5344CB8AC3E}">
        <p14:creationId xmlns:p14="http://schemas.microsoft.com/office/powerpoint/2010/main" val="731112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EB9472-FFF8-77A4-AFAD-18B8C2CA93DF}"/>
            </a:ext>
          </a:extLst>
        </p:cNvPr>
        <p:cNvGrpSpPr/>
        <p:nvPr/>
      </p:nvGrpSpPr>
      <p:grpSpPr>
        <a:xfrm>
          <a:off x="0" y="0"/>
          <a:ext cx="0" cy="0"/>
          <a:chOff x="0" y="0"/>
          <a:chExt cx="0" cy="0"/>
        </a:xfrm>
      </p:grpSpPr>
      <p:pic>
        <p:nvPicPr>
          <p:cNvPr id="8" name="Picture 7" descr="A close-up of a map&#10;&#10;AI-generated content may be incorrect.">
            <a:extLst>
              <a:ext uri="{FF2B5EF4-FFF2-40B4-BE49-F238E27FC236}">
                <a16:creationId xmlns:a16="http://schemas.microsoft.com/office/drawing/2014/main" id="{B4924293-20AD-E2B7-9E30-35D6DA725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 y="0"/>
            <a:ext cx="12191050" cy="6858000"/>
          </a:xfrm>
          <a:prstGeom prst="rect">
            <a:avLst/>
          </a:prstGeom>
        </p:spPr>
      </p:pic>
      <p:pic>
        <p:nvPicPr>
          <p:cNvPr id="5" name="Graphic 4">
            <a:extLst>
              <a:ext uri="{FF2B5EF4-FFF2-40B4-BE49-F238E27FC236}">
                <a16:creationId xmlns:a16="http://schemas.microsoft.com/office/drawing/2014/main" id="{2C9EC8E7-AFB3-D3E1-B2BF-F323866D20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645" y="81280"/>
            <a:ext cx="897532" cy="399631"/>
          </a:xfrm>
          <a:prstGeom prst="rect">
            <a:avLst/>
          </a:prstGeom>
        </p:spPr>
      </p:pic>
      <p:sp>
        <p:nvSpPr>
          <p:cNvPr id="2" name="Rectangle 1">
            <a:extLst>
              <a:ext uri="{FF2B5EF4-FFF2-40B4-BE49-F238E27FC236}">
                <a16:creationId xmlns:a16="http://schemas.microsoft.com/office/drawing/2014/main" id="{04033DB8-9032-F71F-5DC6-5B924202D51D}"/>
              </a:ext>
            </a:extLst>
          </p:cNvPr>
          <p:cNvSpPr/>
          <p:nvPr/>
        </p:nvSpPr>
        <p:spPr>
          <a:xfrm>
            <a:off x="255431" y="970247"/>
            <a:ext cx="3949274" cy="1128739"/>
          </a:xfrm>
          <a:prstGeom prst="rect">
            <a:avLst/>
          </a:prstGeom>
          <a:solidFill>
            <a:srgbClr val="FFFFFF">
              <a:alpha val="65098"/>
            </a:srgbClr>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Figtree" pitchFamily="2" charset="0"/>
                <a:ea typeface="Lato" panose="020F0502020204030203" pitchFamily="34" charset="0"/>
                <a:cs typeface="Lato" panose="020F0502020204030203" pitchFamily="34" charset="0"/>
              </a:rPr>
              <a:t>A Long Life Expected</a:t>
            </a:r>
            <a:br>
              <a:rPr kumimoji="0" lang="en-US" sz="2800" b="1" i="0" u="none" strike="noStrike" kern="1200" cap="none" spc="0" normalizeH="0" baseline="0" noProof="0">
                <a:ln>
                  <a:noFill/>
                </a:ln>
                <a:solidFill>
                  <a:prstClr val="black"/>
                </a:solidFill>
                <a:effectLst/>
                <a:uLnTx/>
                <a:uFillTx/>
                <a:latin typeface="Figtree" pitchFamily="2" charset="0"/>
                <a:ea typeface="Lato" panose="020F0502020204030203" pitchFamily="34" charset="0"/>
                <a:cs typeface="Lato" panose="020F0502020204030203" pitchFamily="34" charset="0"/>
              </a:rPr>
            </a:br>
            <a:r>
              <a:rPr kumimoji="0" lang="en-US" sz="2800" b="1" i="0" u="none" strike="noStrike" kern="1200" cap="none" spc="0" normalizeH="0" baseline="0" noProof="0">
                <a:ln>
                  <a:noFill/>
                </a:ln>
                <a:solidFill>
                  <a:prstClr val="black"/>
                </a:solidFill>
                <a:effectLst/>
                <a:uLnTx/>
                <a:uFillTx/>
                <a:latin typeface="Figtree" pitchFamily="2" charset="0"/>
                <a:ea typeface="Lato" panose="020F0502020204030203" pitchFamily="34" charset="0"/>
                <a:cs typeface="Lato" panose="020F0502020204030203" pitchFamily="34" charset="0"/>
              </a:rPr>
              <a:t>Beyond the Mine Plan</a:t>
            </a:r>
            <a:endParaRPr kumimoji="0" lang="en-CA" sz="2800" b="1" i="0" u="none" strike="noStrike" kern="1200" cap="none" spc="0" normalizeH="0" baseline="0" noProof="0" dirty="0">
              <a:ln>
                <a:noFill/>
              </a:ln>
              <a:solidFill>
                <a:prstClr val="black"/>
              </a:solidFill>
              <a:effectLst/>
              <a:uLnTx/>
              <a:uFillTx/>
              <a:latin typeface="Figtree" pitchFamily="2" charset="0"/>
              <a:ea typeface="Lato" panose="020F0502020204030203" pitchFamily="34" charset="0"/>
              <a:cs typeface="Lato" panose="020F0502020204030203" pitchFamily="34" charset="0"/>
            </a:endParaRPr>
          </a:p>
        </p:txBody>
      </p:sp>
      <p:sp>
        <p:nvSpPr>
          <p:cNvPr id="6" name="Rectangle 5">
            <a:extLst>
              <a:ext uri="{FF2B5EF4-FFF2-40B4-BE49-F238E27FC236}">
                <a16:creationId xmlns:a16="http://schemas.microsoft.com/office/drawing/2014/main" id="{740A2A11-1C68-1ECB-59A2-AF0B11DF1285}"/>
              </a:ext>
            </a:extLst>
          </p:cNvPr>
          <p:cNvSpPr/>
          <p:nvPr/>
        </p:nvSpPr>
        <p:spPr>
          <a:xfrm>
            <a:off x="255430" y="2166242"/>
            <a:ext cx="3949273" cy="954107"/>
          </a:xfrm>
          <a:prstGeom prst="rect">
            <a:avLst/>
          </a:prstGeom>
          <a:solidFill>
            <a:schemeClr val="bg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Figtree" pitchFamily="2" charset="0"/>
                <a:ea typeface="Lato" panose="020F0502020204030203" pitchFamily="34" charset="0"/>
                <a:cs typeface="Lato" panose="020F0502020204030203" pitchFamily="34" charset="0"/>
              </a:rPr>
              <a:t>Exploration Target at Fosters, approx. 400m south of Reward Gold Mine. Fosters sits within ground already covered by Vertex Mining Licenses and existing Development Consent. Fosters is accessed by an existing Adit and development drive.</a:t>
            </a:r>
          </a:p>
        </p:txBody>
      </p:sp>
    </p:spTree>
    <p:extLst>
      <p:ext uri="{BB962C8B-B14F-4D97-AF65-F5344CB8AC3E}">
        <p14:creationId xmlns:p14="http://schemas.microsoft.com/office/powerpoint/2010/main" val="3022050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34690-84BA-7B92-C407-0069499704B0}"/>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26B476F0-BEDE-0F00-8D56-5DAA7EA60DD6}"/>
              </a:ext>
            </a:extLst>
          </p:cNvPr>
          <p:cNvPicPr>
            <a:picLocks noChangeAspect="1"/>
          </p:cNvPicPr>
          <p:nvPr/>
        </p:nvPicPr>
        <p:blipFill>
          <a:blip r:embed="rId3"/>
          <a:srcRect l="27299" t="2252" r="30065" b="1716"/>
          <a:stretch>
            <a:fillRect/>
          </a:stretch>
        </p:blipFill>
        <p:spPr>
          <a:xfrm>
            <a:off x="337550" y="1088168"/>
            <a:ext cx="3415880" cy="5219782"/>
          </a:xfrm>
          <a:prstGeom prst="rect">
            <a:avLst/>
          </a:prstGeom>
          <a:ln>
            <a:noFill/>
          </a:ln>
        </p:spPr>
      </p:pic>
      <p:pic>
        <p:nvPicPr>
          <p:cNvPr id="37" name="Picture 36">
            <a:extLst>
              <a:ext uri="{FF2B5EF4-FFF2-40B4-BE49-F238E27FC236}">
                <a16:creationId xmlns:a16="http://schemas.microsoft.com/office/drawing/2014/main" id="{470FA4CE-B98A-1C08-32F4-A057EEA5D16F}"/>
              </a:ext>
            </a:extLst>
          </p:cNvPr>
          <p:cNvPicPr>
            <a:picLocks noChangeAspect="1"/>
          </p:cNvPicPr>
          <p:nvPr/>
        </p:nvPicPr>
        <p:blipFill>
          <a:blip r:embed="rId4"/>
          <a:srcRect l="18512" t="1534" r="33745" b="1019"/>
          <a:stretch>
            <a:fillRect/>
          </a:stretch>
        </p:blipFill>
        <p:spPr>
          <a:xfrm>
            <a:off x="7988720" y="1093180"/>
            <a:ext cx="3415880" cy="5219782"/>
          </a:xfrm>
          <a:prstGeom prst="rect">
            <a:avLst/>
          </a:prstGeom>
        </p:spPr>
      </p:pic>
      <p:pic>
        <p:nvPicPr>
          <p:cNvPr id="35" name="Picture 34">
            <a:extLst>
              <a:ext uri="{FF2B5EF4-FFF2-40B4-BE49-F238E27FC236}">
                <a16:creationId xmlns:a16="http://schemas.microsoft.com/office/drawing/2014/main" id="{3C5BA43F-2FEE-5D36-952C-CAD5C35FE53D}"/>
              </a:ext>
            </a:extLst>
          </p:cNvPr>
          <p:cNvPicPr>
            <a:picLocks noChangeAspect="1"/>
          </p:cNvPicPr>
          <p:nvPr/>
        </p:nvPicPr>
        <p:blipFill>
          <a:blip r:embed="rId5"/>
          <a:srcRect t="3873" r="11767" b="5678"/>
          <a:stretch>
            <a:fillRect/>
          </a:stretch>
        </p:blipFill>
        <p:spPr>
          <a:xfrm>
            <a:off x="4163135" y="1093180"/>
            <a:ext cx="3415880" cy="5219782"/>
          </a:xfrm>
          <a:prstGeom prst="rect">
            <a:avLst/>
          </a:prstGeom>
        </p:spPr>
      </p:pic>
      <p:sp>
        <p:nvSpPr>
          <p:cNvPr id="9" name="TextBox 8">
            <a:extLst>
              <a:ext uri="{FF2B5EF4-FFF2-40B4-BE49-F238E27FC236}">
                <a16:creationId xmlns:a16="http://schemas.microsoft.com/office/drawing/2014/main" id="{09D28001-34D2-3D55-67EC-0BB49F0876B9}"/>
              </a:ext>
            </a:extLst>
          </p:cNvPr>
          <p:cNvSpPr txBox="1"/>
          <p:nvPr/>
        </p:nvSpPr>
        <p:spPr>
          <a:xfrm>
            <a:off x="331827" y="543642"/>
            <a:ext cx="6082486" cy="366254"/>
          </a:xfrm>
          <a:prstGeom prst="rect">
            <a:avLst/>
          </a:prstGeom>
          <a:noFill/>
        </p:spPr>
        <p:txBody>
          <a:bodyPr wrap="square" lIns="0" tIns="0" bIns="0" rtlCol="0">
            <a:spAutoFit/>
          </a:bodyPr>
          <a:lstStyle/>
          <a:p>
            <a:pPr>
              <a:lnSpc>
                <a:spcPct val="85000"/>
              </a:lnSpc>
            </a:pPr>
            <a:r>
              <a:rPr lang="en-CA" sz="2800" b="1" dirty="0">
                <a:latin typeface="Figtree" pitchFamily="2" charset="0"/>
              </a:rPr>
              <a:t>Reward Gold Mine</a:t>
            </a:r>
            <a:endParaRPr lang="en-US" sz="2800" b="1" dirty="0">
              <a:latin typeface="Figtree" pitchFamily="2" charset="0"/>
            </a:endParaRPr>
          </a:p>
        </p:txBody>
      </p:sp>
      <p:sp>
        <p:nvSpPr>
          <p:cNvPr id="3" name="Rectangle 2">
            <a:extLst>
              <a:ext uri="{FF2B5EF4-FFF2-40B4-BE49-F238E27FC236}">
                <a16:creationId xmlns:a16="http://schemas.microsoft.com/office/drawing/2014/main" id="{7F0E50E1-146B-14F8-9430-43B17CC98318}"/>
              </a:ext>
            </a:extLst>
          </p:cNvPr>
          <p:cNvSpPr/>
          <p:nvPr/>
        </p:nvSpPr>
        <p:spPr>
          <a:xfrm>
            <a:off x="331078" y="4519405"/>
            <a:ext cx="2385096" cy="1793557"/>
          </a:xfrm>
          <a:prstGeom prst="rect">
            <a:avLst/>
          </a:prstGeom>
          <a:solidFill>
            <a:srgbClr val="FEF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A925BA-30CA-D4CA-2A2A-0195A63A8D79}"/>
              </a:ext>
            </a:extLst>
          </p:cNvPr>
          <p:cNvSpPr txBox="1"/>
          <p:nvPr/>
        </p:nvSpPr>
        <p:spPr>
          <a:xfrm>
            <a:off x="453548" y="5166914"/>
            <a:ext cx="2262626" cy="1061829"/>
          </a:xfrm>
          <a:prstGeom prst="rect">
            <a:avLst/>
          </a:prstGeom>
          <a:noFill/>
        </p:spPr>
        <p:txBody>
          <a:bodyPr wrap="square">
            <a:spAutoFit/>
          </a:bodyPr>
          <a:lstStyle/>
          <a:p>
            <a:r>
              <a:rPr lang="en-US" sz="105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Gold ore is ready to mine at the Reward Gold Mine, with multiple headings available for advancement. Production of underground ore is scheduled to commence in </a:t>
            </a:r>
            <a:r>
              <a:rPr lang="en-US" sz="105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September</a:t>
            </a:r>
            <a:r>
              <a:rPr lang="en-US" sz="105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 2025.</a:t>
            </a:r>
          </a:p>
        </p:txBody>
      </p:sp>
      <p:sp>
        <p:nvSpPr>
          <p:cNvPr id="7" name="TextBox 6">
            <a:extLst>
              <a:ext uri="{FF2B5EF4-FFF2-40B4-BE49-F238E27FC236}">
                <a16:creationId xmlns:a16="http://schemas.microsoft.com/office/drawing/2014/main" id="{F959D9DF-6CCA-9E04-B0C2-E20198A34CB8}"/>
              </a:ext>
            </a:extLst>
          </p:cNvPr>
          <p:cNvSpPr txBox="1"/>
          <p:nvPr/>
        </p:nvSpPr>
        <p:spPr>
          <a:xfrm>
            <a:off x="542392" y="4716441"/>
            <a:ext cx="1917029" cy="366254"/>
          </a:xfrm>
          <a:prstGeom prst="rect">
            <a:avLst/>
          </a:prstGeom>
          <a:noFill/>
        </p:spPr>
        <p:txBody>
          <a:bodyPr wrap="square" lIns="0" tIns="0" bIns="0" rtlCol="0">
            <a:spAutoFit/>
          </a:bodyPr>
          <a:lstStyle/>
          <a:p>
            <a:pPr>
              <a:lnSpc>
                <a:spcPct val="85000"/>
              </a:lnSpc>
            </a:pPr>
            <a:r>
              <a:rPr lang="en-CA" sz="1400" b="1" dirty="0">
                <a:latin typeface="Figtree" pitchFamily="2" charset="0"/>
              </a:rPr>
              <a:t>Mine Ready for Production</a:t>
            </a:r>
            <a:endParaRPr lang="en-US" sz="1400" b="1" dirty="0">
              <a:latin typeface="Figtree" pitchFamily="2" charset="0"/>
            </a:endParaRPr>
          </a:p>
        </p:txBody>
      </p:sp>
      <p:sp>
        <p:nvSpPr>
          <p:cNvPr id="10" name="Rectangle 9">
            <a:extLst>
              <a:ext uri="{FF2B5EF4-FFF2-40B4-BE49-F238E27FC236}">
                <a16:creationId xmlns:a16="http://schemas.microsoft.com/office/drawing/2014/main" id="{78BAFC59-CA08-B96D-6920-A6AE9AB63AC3}"/>
              </a:ext>
            </a:extLst>
          </p:cNvPr>
          <p:cNvSpPr/>
          <p:nvPr/>
        </p:nvSpPr>
        <p:spPr>
          <a:xfrm>
            <a:off x="4156663" y="4519405"/>
            <a:ext cx="2385096" cy="1793557"/>
          </a:xfrm>
          <a:prstGeom prst="rect">
            <a:avLst/>
          </a:prstGeom>
          <a:solidFill>
            <a:srgbClr val="FEF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4E9ED0-61CF-1219-9ADD-5495A00C6490}"/>
              </a:ext>
            </a:extLst>
          </p:cNvPr>
          <p:cNvSpPr txBox="1"/>
          <p:nvPr/>
        </p:nvSpPr>
        <p:spPr>
          <a:xfrm>
            <a:off x="4279132" y="5166914"/>
            <a:ext cx="2262627" cy="1061829"/>
          </a:xfrm>
          <a:prstGeom prst="rect">
            <a:avLst/>
          </a:prstGeom>
          <a:noFill/>
        </p:spPr>
        <p:txBody>
          <a:bodyPr wrap="square">
            <a:spAutoFit/>
          </a:bodyPr>
          <a:lstStyle/>
          <a:p>
            <a:r>
              <a:rPr lang="en-US" sz="105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Advanced underground mining equipment is already on site or nearby, supported by a highly skilled mining team operating under the Vertex owner-operator model — where Grade is KING.</a:t>
            </a:r>
          </a:p>
        </p:txBody>
      </p:sp>
      <p:sp>
        <p:nvSpPr>
          <p:cNvPr id="12" name="TextBox 11">
            <a:extLst>
              <a:ext uri="{FF2B5EF4-FFF2-40B4-BE49-F238E27FC236}">
                <a16:creationId xmlns:a16="http://schemas.microsoft.com/office/drawing/2014/main" id="{287EE685-7C56-EB6F-B4E9-A1476F3811C4}"/>
              </a:ext>
            </a:extLst>
          </p:cNvPr>
          <p:cNvSpPr txBox="1"/>
          <p:nvPr/>
        </p:nvSpPr>
        <p:spPr>
          <a:xfrm>
            <a:off x="4367977" y="4716441"/>
            <a:ext cx="1917029" cy="366254"/>
          </a:xfrm>
          <a:prstGeom prst="rect">
            <a:avLst/>
          </a:prstGeom>
          <a:noFill/>
        </p:spPr>
        <p:txBody>
          <a:bodyPr wrap="square" lIns="0" tIns="0" bIns="0" rtlCol="0">
            <a:spAutoFit/>
          </a:bodyPr>
          <a:lstStyle/>
          <a:p>
            <a:pPr>
              <a:lnSpc>
                <a:spcPct val="85000"/>
              </a:lnSpc>
            </a:pPr>
            <a:r>
              <a:rPr lang="en-CA" sz="1400" b="1" dirty="0">
                <a:latin typeface="Figtree" pitchFamily="2" charset="0"/>
              </a:rPr>
              <a:t>Experienced Team &amp; Equipment</a:t>
            </a:r>
            <a:endParaRPr lang="en-US" sz="1400" b="1" dirty="0">
              <a:latin typeface="Figtree" pitchFamily="2" charset="0"/>
            </a:endParaRPr>
          </a:p>
        </p:txBody>
      </p:sp>
      <p:sp>
        <p:nvSpPr>
          <p:cNvPr id="18" name="Rectangle 17">
            <a:extLst>
              <a:ext uri="{FF2B5EF4-FFF2-40B4-BE49-F238E27FC236}">
                <a16:creationId xmlns:a16="http://schemas.microsoft.com/office/drawing/2014/main" id="{E4A95618-7D7D-3E03-96EA-800BEB3A5B4A}"/>
              </a:ext>
            </a:extLst>
          </p:cNvPr>
          <p:cNvSpPr/>
          <p:nvPr/>
        </p:nvSpPr>
        <p:spPr>
          <a:xfrm>
            <a:off x="7988720" y="4519405"/>
            <a:ext cx="2385096" cy="1793557"/>
          </a:xfrm>
          <a:prstGeom prst="rect">
            <a:avLst/>
          </a:prstGeom>
          <a:solidFill>
            <a:srgbClr val="FEF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E12D0D0-78EE-D555-8482-7FCD0DA5EBED}"/>
              </a:ext>
            </a:extLst>
          </p:cNvPr>
          <p:cNvSpPr txBox="1"/>
          <p:nvPr/>
        </p:nvSpPr>
        <p:spPr>
          <a:xfrm>
            <a:off x="8111190" y="5166914"/>
            <a:ext cx="2095962" cy="1061829"/>
          </a:xfrm>
          <a:prstGeom prst="rect">
            <a:avLst/>
          </a:prstGeom>
          <a:noFill/>
        </p:spPr>
        <p:txBody>
          <a:bodyPr wrap="square">
            <a:spAutoFit/>
          </a:bodyPr>
          <a:lstStyle/>
          <a:p>
            <a:r>
              <a:rPr lang="en-US" sz="105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The first stope block comprises 700 tonnes @ 42.5 g/t Au, with the total stope containing 2,075 tonnes @ 17.8 g/t Au, positioning the mine for strong early-grade production.</a:t>
            </a:r>
          </a:p>
        </p:txBody>
      </p:sp>
      <p:sp>
        <p:nvSpPr>
          <p:cNvPr id="24" name="TextBox 23">
            <a:extLst>
              <a:ext uri="{FF2B5EF4-FFF2-40B4-BE49-F238E27FC236}">
                <a16:creationId xmlns:a16="http://schemas.microsoft.com/office/drawing/2014/main" id="{9EC86933-489E-8ACE-A359-1F117FD0F2BB}"/>
              </a:ext>
            </a:extLst>
          </p:cNvPr>
          <p:cNvSpPr txBox="1"/>
          <p:nvPr/>
        </p:nvSpPr>
        <p:spPr>
          <a:xfrm>
            <a:off x="8200034" y="4716441"/>
            <a:ext cx="2095962" cy="366254"/>
          </a:xfrm>
          <a:prstGeom prst="rect">
            <a:avLst/>
          </a:prstGeom>
          <a:noFill/>
        </p:spPr>
        <p:txBody>
          <a:bodyPr wrap="square" lIns="0" tIns="0" bIns="0" rtlCol="0">
            <a:spAutoFit/>
          </a:bodyPr>
          <a:lstStyle/>
          <a:p>
            <a:pPr>
              <a:lnSpc>
                <a:spcPct val="85000"/>
              </a:lnSpc>
            </a:pPr>
            <a:r>
              <a:rPr lang="en-CA" sz="1400" b="1" dirty="0">
                <a:latin typeface="Figtree" pitchFamily="2" charset="0"/>
              </a:rPr>
              <a:t>High-Grade </a:t>
            </a:r>
            <a:br>
              <a:rPr lang="en-CA" sz="1400" b="1" dirty="0">
                <a:latin typeface="Figtree" pitchFamily="2" charset="0"/>
              </a:rPr>
            </a:br>
            <a:r>
              <a:rPr lang="en-CA" sz="1400" b="1" dirty="0">
                <a:latin typeface="Figtree" pitchFamily="2" charset="0"/>
              </a:rPr>
              <a:t>Stopes</a:t>
            </a:r>
            <a:endParaRPr lang="en-US" sz="1400" b="1" dirty="0">
              <a:latin typeface="Figtree" pitchFamily="2" charset="0"/>
            </a:endParaRPr>
          </a:p>
        </p:txBody>
      </p:sp>
      <p:sp>
        <p:nvSpPr>
          <p:cNvPr id="2" name="Slide Number Placeholder 12">
            <a:extLst>
              <a:ext uri="{FF2B5EF4-FFF2-40B4-BE49-F238E27FC236}">
                <a16:creationId xmlns:a16="http://schemas.microsoft.com/office/drawing/2014/main" id="{71325BFE-4061-09FB-B6EE-6FB4A6B5B518}"/>
              </a:ext>
            </a:extLst>
          </p:cNvPr>
          <p:cNvSpPr>
            <a:spLocks noGrp="1"/>
          </p:cNvSpPr>
          <p:nvPr>
            <p:ph type="sldNum" sz="quarter" idx="12"/>
          </p:nvPr>
        </p:nvSpPr>
        <p:spPr>
          <a:xfrm>
            <a:off x="11750040" y="6456427"/>
            <a:ext cx="323492" cy="365125"/>
          </a:xfrm>
        </p:spPr>
        <p:txBody>
          <a:bodyPr lIns="0" rIns="0"/>
          <a:lstStyle/>
          <a:p>
            <a:pPr>
              <a:lnSpc>
                <a:spcPct val="85000"/>
              </a:lnSpc>
            </a:pPr>
            <a:fld id="{1C6C4058-4487-4C65-A404-ECA27A05BEDD}" type="slidenum">
              <a:rPr lang="en-US" sz="1400" smtClean="0">
                <a:solidFill>
                  <a:schemeClr val="tx1"/>
                </a:solidFill>
                <a:latin typeface="Lato" panose="020F0502020204030203" pitchFamily="34" charset="0"/>
                <a:ea typeface="Lato" panose="020F0502020204030203" pitchFamily="34" charset="0"/>
                <a:cs typeface="Lato" panose="020F0502020204030203" pitchFamily="34" charset="0"/>
              </a:rPr>
              <a:pPr>
                <a:lnSpc>
                  <a:spcPct val="85000"/>
                </a:lnSpc>
              </a:pPr>
              <a:t>17</a:t>
            </a:fld>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6" name="Graphic 5">
            <a:extLst>
              <a:ext uri="{FF2B5EF4-FFF2-40B4-BE49-F238E27FC236}">
                <a16:creationId xmlns:a16="http://schemas.microsoft.com/office/drawing/2014/main" id="{C821227D-E66E-6A13-84D7-7FF41422C8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70921" y="81281"/>
            <a:ext cx="897532" cy="416009"/>
          </a:xfrm>
          <a:prstGeom prst="rect">
            <a:avLst/>
          </a:prstGeom>
        </p:spPr>
      </p:pic>
      <p:sp>
        <p:nvSpPr>
          <p:cNvPr id="8" name="TextBox 7">
            <a:extLst>
              <a:ext uri="{FF2B5EF4-FFF2-40B4-BE49-F238E27FC236}">
                <a16:creationId xmlns:a16="http://schemas.microsoft.com/office/drawing/2014/main" id="{B1D4DE83-0A9D-5909-9A82-7D2A2D521626}"/>
              </a:ext>
            </a:extLst>
          </p:cNvPr>
          <p:cNvSpPr txBox="1"/>
          <p:nvPr/>
        </p:nvSpPr>
        <p:spPr>
          <a:xfrm>
            <a:off x="189588" y="6501259"/>
            <a:ext cx="2675280" cy="275460"/>
          </a:xfrm>
          <a:prstGeom prst="rect">
            <a:avLst/>
          </a:prstGeom>
          <a:noFill/>
        </p:spPr>
        <p:txBody>
          <a:bodyPr wrap="square" lIns="0" rtlCol="0">
            <a:spAutoFit/>
          </a:bodyPr>
          <a:lstStyle/>
          <a:p>
            <a:pPr>
              <a:lnSpc>
                <a:spcPct val="85000"/>
              </a:lnSpc>
            </a:pPr>
            <a:r>
              <a:rPr lang="en-CA" sz="1400"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ASX: </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VTX  |  </a:t>
            </a:r>
            <a:r>
              <a:rPr lang="en-CA" sz="1400" dirty="0">
                <a:latin typeface="Lato" panose="020F0502020204030203" pitchFamily="34" charset="0"/>
                <a:ea typeface="Lato" panose="020F0502020204030203" pitchFamily="34" charset="0"/>
                <a:cs typeface="Lato" panose="020F0502020204030203" pitchFamily="34" charset="0"/>
              </a:rPr>
              <a:t>OTCMKTS:</a:t>
            </a:r>
            <a:r>
              <a:rPr lang="en-CA" sz="1400" b="1" dirty="0">
                <a:latin typeface="Lato" panose="020F0502020204030203" pitchFamily="34" charset="0"/>
                <a:ea typeface="Lato" panose="020F0502020204030203" pitchFamily="34" charset="0"/>
                <a:cs typeface="Lato" panose="020F0502020204030203" pitchFamily="34" charset="0"/>
              </a:rPr>
              <a:t> VTXXF</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 </a:t>
            </a:r>
            <a:endParaRPr lang="en-US"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017920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B968CD-485D-FCB6-2BC7-89CD8FB3BB02}"/>
            </a:ext>
          </a:extLst>
        </p:cNvPr>
        <p:cNvGrpSpPr/>
        <p:nvPr/>
      </p:nvGrpSpPr>
      <p:grpSpPr>
        <a:xfrm>
          <a:off x="0" y="0"/>
          <a:ext cx="0" cy="0"/>
          <a:chOff x="0" y="0"/>
          <a:chExt cx="0" cy="0"/>
        </a:xfrm>
      </p:grpSpPr>
      <p:pic>
        <p:nvPicPr>
          <p:cNvPr id="5" name="Picture 4" descr="A pile of gold bars&#10;&#10;AI-generated content may be incorrect.">
            <a:extLst>
              <a:ext uri="{FF2B5EF4-FFF2-40B4-BE49-F238E27FC236}">
                <a16:creationId xmlns:a16="http://schemas.microsoft.com/office/drawing/2014/main" id="{4C9F28B0-9CED-B64B-B416-02B175B6CE42}"/>
              </a:ext>
            </a:extLst>
          </p:cNvPr>
          <p:cNvPicPr>
            <a:picLocks noChangeAspect="1"/>
          </p:cNvPicPr>
          <p:nvPr/>
        </p:nvPicPr>
        <p:blipFill>
          <a:blip r:embed="rId3">
            <a:extLst>
              <a:ext uri="{28A0092B-C50C-407E-A947-70E740481C1C}">
                <a14:useLocalDpi xmlns:a14="http://schemas.microsoft.com/office/drawing/2010/main" val="0"/>
              </a:ext>
            </a:extLst>
          </a:blip>
          <a:srcRect l="17364" r="40667"/>
          <a:stretch>
            <a:fillRect/>
          </a:stretch>
        </p:blipFill>
        <p:spPr>
          <a:xfrm>
            <a:off x="0" y="0"/>
            <a:ext cx="4326693" cy="6858000"/>
          </a:xfrm>
          <a:prstGeom prst="rect">
            <a:avLst/>
          </a:prstGeom>
        </p:spPr>
      </p:pic>
      <p:sp>
        <p:nvSpPr>
          <p:cNvPr id="6" name="Rectangle 5">
            <a:extLst>
              <a:ext uri="{FF2B5EF4-FFF2-40B4-BE49-F238E27FC236}">
                <a16:creationId xmlns:a16="http://schemas.microsoft.com/office/drawing/2014/main" id="{80E98655-24EE-C570-7515-C225F016183E}"/>
              </a:ext>
            </a:extLst>
          </p:cNvPr>
          <p:cNvSpPr/>
          <p:nvPr/>
        </p:nvSpPr>
        <p:spPr>
          <a:xfrm>
            <a:off x="0" y="0"/>
            <a:ext cx="12274550" cy="690245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33202AB-DC5D-1B63-40D3-F0F626D2D29E}"/>
              </a:ext>
            </a:extLst>
          </p:cNvPr>
          <p:cNvSpPr/>
          <p:nvPr/>
        </p:nvSpPr>
        <p:spPr>
          <a:xfrm>
            <a:off x="4326693" y="0"/>
            <a:ext cx="7865307" cy="6858000"/>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A597A92-A12F-1556-7371-3A7493BF3204}"/>
              </a:ext>
            </a:extLst>
          </p:cNvPr>
          <p:cNvSpPr txBox="1"/>
          <p:nvPr/>
        </p:nvSpPr>
        <p:spPr>
          <a:xfrm>
            <a:off x="331078" y="1323290"/>
            <a:ext cx="3997032" cy="1754326"/>
          </a:xfrm>
          <a:prstGeom prst="rect">
            <a:avLst/>
          </a:prstGeom>
          <a:noFill/>
        </p:spPr>
        <p:txBody>
          <a:bodyPr wrap="square" rtlCol="0">
            <a:spAutoFit/>
          </a:bodyPr>
          <a:lstStyle/>
          <a:p>
            <a:r>
              <a:rPr lang="en-US" sz="3600" b="1" dirty="0">
                <a:solidFill>
                  <a:schemeClr val="bg1"/>
                </a:solidFill>
                <a:latin typeface="Figtree" pitchFamily="2" charset="0"/>
                <a:ea typeface="Lato" panose="020F0502020204030203" pitchFamily="34" charset="0"/>
                <a:cs typeface="Lato" panose="020F0502020204030203" pitchFamily="34" charset="0"/>
              </a:rPr>
              <a:t>Reward Gold Mine Financials </a:t>
            </a:r>
            <a:br>
              <a:rPr lang="en-US" sz="3600" b="1" dirty="0">
                <a:solidFill>
                  <a:schemeClr val="bg1"/>
                </a:solidFill>
                <a:latin typeface="Figtree" pitchFamily="2" charset="0"/>
                <a:ea typeface="Lato" panose="020F0502020204030203" pitchFamily="34" charset="0"/>
                <a:cs typeface="Lato" panose="020F0502020204030203" pitchFamily="34" charset="0"/>
              </a:rPr>
            </a:br>
            <a:r>
              <a:rPr lang="en-US" sz="3600" b="1" dirty="0">
                <a:solidFill>
                  <a:schemeClr val="bg1"/>
                </a:solidFill>
                <a:latin typeface="Figtree" pitchFamily="2" charset="0"/>
                <a:ea typeface="Lato" panose="020F0502020204030203" pitchFamily="34" charset="0"/>
                <a:cs typeface="Lato" panose="020F0502020204030203" pitchFamily="34" charset="0"/>
              </a:rPr>
              <a:t>from PFS</a:t>
            </a:r>
            <a:endParaRPr lang="en-CA" sz="3600" b="1" dirty="0">
              <a:solidFill>
                <a:schemeClr val="bg1"/>
              </a:solidFill>
              <a:latin typeface="Figtree" pitchFamily="2" charset="0"/>
              <a:ea typeface="Lato" panose="020F0502020204030203" pitchFamily="34" charset="0"/>
              <a:cs typeface="Lato" panose="020F0502020204030203" pitchFamily="34" charset="0"/>
            </a:endParaRPr>
          </a:p>
        </p:txBody>
      </p:sp>
      <p:grpSp>
        <p:nvGrpSpPr>
          <p:cNvPr id="11" name="Group 10">
            <a:extLst>
              <a:ext uri="{FF2B5EF4-FFF2-40B4-BE49-F238E27FC236}">
                <a16:creationId xmlns:a16="http://schemas.microsoft.com/office/drawing/2014/main" id="{65C351F0-4390-EE35-B2AB-41130857DBEB}"/>
              </a:ext>
            </a:extLst>
          </p:cNvPr>
          <p:cNvGrpSpPr/>
          <p:nvPr/>
        </p:nvGrpSpPr>
        <p:grpSpPr>
          <a:xfrm rot="5400000">
            <a:off x="8471414" y="-2489730"/>
            <a:ext cx="736178" cy="7979057"/>
            <a:chOff x="4435968" y="-1095498"/>
            <a:chExt cx="416841" cy="5340916"/>
          </a:xfrm>
        </p:grpSpPr>
        <p:sp>
          <p:nvSpPr>
            <p:cNvPr id="14" name="Rectangle 13">
              <a:extLst>
                <a:ext uri="{FF2B5EF4-FFF2-40B4-BE49-F238E27FC236}">
                  <a16:creationId xmlns:a16="http://schemas.microsoft.com/office/drawing/2014/main" id="{90B1B8BD-EA4E-5100-3ECC-5FA9A4031193}"/>
                </a:ext>
              </a:extLst>
            </p:cNvPr>
            <p:cNvSpPr/>
            <p:nvPr/>
          </p:nvSpPr>
          <p:spPr>
            <a:xfrm rot="16200000">
              <a:off x="2356498" y="1760513"/>
              <a:ext cx="4564375" cy="405436"/>
            </a:xfrm>
            <a:prstGeom prst="rect">
              <a:avLst/>
            </a:prstGeom>
            <a:solidFill>
              <a:srgbClr val="203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2161187E-16F3-7AC8-9E23-0C4CAC306D70}"/>
                </a:ext>
              </a:extLst>
            </p:cNvPr>
            <p:cNvSpPr txBox="1"/>
            <p:nvPr/>
          </p:nvSpPr>
          <p:spPr>
            <a:xfrm rot="16200000">
              <a:off x="2025253" y="1348664"/>
              <a:ext cx="5271717" cy="383394"/>
            </a:xfrm>
            <a:prstGeom prst="rect">
              <a:avLst/>
            </a:prstGeom>
            <a:noFill/>
          </p:spPr>
          <p:txBody>
            <a:bodyPr wrap="square" rtlCol="0">
              <a:spAutoFit/>
            </a:bodyPr>
            <a:lstStyle/>
            <a:p>
              <a:r>
                <a:rPr lang="en-CA" sz="2800" dirty="0">
                  <a:solidFill>
                    <a:schemeClr val="bg1"/>
                  </a:solidFill>
                  <a:latin typeface="Figtree Light" pitchFamily="2" charset="0"/>
                </a:rPr>
                <a:t>At only AUD $3,000 </a:t>
              </a:r>
              <a:r>
                <a:rPr lang="en-CA" sz="1000" i="1" dirty="0">
                  <a:solidFill>
                    <a:schemeClr val="bg1"/>
                  </a:solidFill>
                  <a:latin typeface="Figtree Light" pitchFamily="2" charset="0"/>
                </a:rPr>
                <a:t>(Based on </a:t>
              </a:r>
              <a:r>
                <a:rPr lang="en-US" sz="1000" i="1" dirty="0">
                  <a:solidFill>
                    <a:schemeClr val="bg1"/>
                  </a:solidFill>
                  <a:latin typeface="Figtree Light" pitchFamily="2" charset="0"/>
                </a:rPr>
                <a:t>ASX: VTX announcement 26 February 2024</a:t>
              </a:r>
              <a:r>
                <a:rPr lang="en-CA" sz="1000" i="1" dirty="0">
                  <a:solidFill>
                    <a:schemeClr val="bg1"/>
                  </a:solidFill>
                  <a:latin typeface="Figtree Light" pitchFamily="2" charset="0"/>
                </a:rPr>
                <a:t>)</a:t>
              </a:r>
              <a:endParaRPr lang="en-CA" sz="1600" i="1" dirty="0">
                <a:solidFill>
                  <a:schemeClr val="bg1"/>
                </a:solidFill>
                <a:latin typeface="Figtree SemiBold" pitchFamily="2" charset="0"/>
              </a:endParaRPr>
            </a:p>
          </p:txBody>
        </p:sp>
      </p:grpSp>
      <p:sp>
        <p:nvSpPr>
          <p:cNvPr id="35" name="TextBox 34">
            <a:extLst>
              <a:ext uri="{FF2B5EF4-FFF2-40B4-BE49-F238E27FC236}">
                <a16:creationId xmlns:a16="http://schemas.microsoft.com/office/drawing/2014/main" id="{F63B3447-2F7F-5A4B-9274-429F590E9C34}"/>
              </a:ext>
            </a:extLst>
          </p:cNvPr>
          <p:cNvSpPr txBox="1"/>
          <p:nvPr/>
        </p:nvSpPr>
        <p:spPr>
          <a:xfrm>
            <a:off x="4837314" y="5979929"/>
            <a:ext cx="5159826" cy="415498"/>
          </a:xfrm>
          <a:prstGeom prst="rect">
            <a:avLst/>
          </a:prstGeom>
          <a:noFill/>
        </p:spPr>
        <p:txBody>
          <a:bodyPr wrap="square">
            <a:spAutoFit/>
          </a:bodyPr>
          <a:lstStyle/>
          <a:p>
            <a:r>
              <a:rPr lang="en-US" sz="105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Note: based on Indicated Resource only –This is a JORC rule. (The model uses 50kozs of the 225kozs at 16.7 g/t)First 6 months day shift only at a reduced input.</a:t>
            </a:r>
          </a:p>
        </p:txBody>
      </p:sp>
      <p:sp>
        <p:nvSpPr>
          <p:cNvPr id="36" name="TextBox 35">
            <a:extLst>
              <a:ext uri="{FF2B5EF4-FFF2-40B4-BE49-F238E27FC236}">
                <a16:creationId xmlns:a16="http://schemas.microsoft.com/office/drawing/2014/main" id="{FDE63FA8-59C1-2152-EDFB-002DEEA0F180}"/>
              </a:ext>
            </a:extLst>
          </p:cNvPr>
          <p:cNvSpPr txBox="1"/>
          <p:nvPr/>
        </p:nvSpPr>
        <p:spPr>
          <a:xfrm>
            <a:off x="4837314" y="5672152"/>
            <a:ext cx="4139416" cy="307777"/>
          </a:xfrm>
          <a:prstGeom prst="rect">
            <a:avLst/>
          </a:prstGeom>
          <a:noFill/>
        </p:spPr>
        <p:txBody>
          <a:bodyPr wrap="square">
            <a:spAutoFit/>
          </a:bodyPr>
          <a:lstStyle/>
          <a:p>
            <a:r>
              <a:rPr lang="en-US" sz="1400" b="1" dirty="0">
                <a:solidFill>
                  <a:schemeClr val="tx1">
                    <a:lumMod val="75000"/>
                    <a:lumOff val="25000"/>
                  </a:schemeClr>
                </a:solidFill>
                <a:latin typeface="Figtree" pitchFamily="2" charset="0"/>
                <a:ea typeface="Lato" panose="020F0502020204030203" pitchFamily="34" charset="0"/>
                <a:cs typeface="Lato" panose="020F0502020204030203" pitchFamily="34" charset="0"/>
              </a:rPr>
              <a:t>Does not include stockpile processing</a:t>
            </a:r>
          </a:p>
        </p:txBody>
      </p:sp>
      <p:sp>
        <p:nvSpPr>
          <p:cNvPr id="45" name="TextBox 44">
            <a:extLst>
              <a:ext uri="{FF2B5EF4-FFF2-40B4-BE49-F238E27FC236}">
                <a16:creationId xmlns:a16="http://schemas.microsoft.com/office/drawing/2014/main" id="{283DD762-29B3-89AA-4F55-ADEE9F69F164}"/>
              </a:ext>
            </a:extLst>
          </p:cNvPr>
          <p:cNvSpPr txBox="1"/>
          <p:nvPr/>
        </p:nvSpPr>
        <p:spPr>
          <a:xfrm>
            <a:off x="4851475" y="2323730"/>
            <a:ext cx="1534394" cy="400110"/>
          </a:xfrm>
          <a:prstGeom prst="rect">
            <a:avLst/>
          </a:prstGeom>
          <a:noFill/>
        </p:spPr>
        <p:txBody>
          <a:bodyPr wrap="none" rtlCol="0">
            <a:spAutoFit/>
          </a:bodyPr>
          <a:lstStyle/>
          <a:p>
            <a:r>
              <a:rPr lang="en-CA" sz="2000" dirty="0">
                <a:latin typeface="Figtree SemiBold" pitchFamily="2" charset="0"/>
              </a:rPr>
              <a:t>Project Life</a:t>
            </a:r>
          </a:p>
        </p:txBody>
      </p:sp>
      <p:sp>
        <p:nvSpPr>
          <p:cNvPr id="46" name="TextBox 45">
            <a:extLst>
              <a:ext uri="{FF2B5EF4-FFF2-40B4-BE49-F238E27FC236}">
                <a16:creationId xmlns:a16="http://schemas.microsoft.com/office/drawing/2014/main" id="{3C948554-807D-261F-FE12-2027B0487CDA}"/>
              </a:ext>
            </a:extLst>
          </p:cNvPr>
          <p:cNvSpPr txBox="1"/>
          <p:nvPr/>
        </p:nvSpPr>
        <p:spPr>
          <a:xfrm>
            <a:off x="4850726" y="2654829"/>
            <a:ext cx="2404648" cy="523220"/>
          </a:xfrm>
          <a:prstGeom prst="rect">
            <a:avLst/>
          </a:prstGeom>
          <a:noFill/>
        </p:spPr>
        <p:txBody>
          <a:bodyPr wrap="square">
            <a:spAutoFit/>
          </a:bodyPr>
          <a:lstStyle/>
          <a:p>
            <a:r>
              <a:rPr lang="en-US"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rPr>
              <a:t>2 years of minerals</a:t>
            </a:r>
          </a:p>
          <a:p>
            <a:r>
              <a:rPr lang="en-US"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rPr>
              <a:t> processing activities</a:t>
            </a:r>
            <a:endParaRPr lang="en-CA"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endParaRPr>
          </a:p>
        </p:txBody>
      </p:sp>
      <p:sp>
        <p:nvSpPr>
          <p:cNvPr id="47" name="TextBox 46">
            <a:extLst>
              <a:ext uri="{FF2B5EF4-FFF2-40B4-BE49-F238E27FC236}">
                <a16:creationId xmlns:a16="http://schemas.microsoft.com/office/drawing/2014/main" id="{5C2C35FA-4E2B-EA7E-D030-2D3B95280D16}"/>
              </a:ext>
            </a:extLst>
          </p:cNvPr>
          <p:cNvSpPr txBox="1"/>
          <p:nvPr/>
        </p:nvSpPr>
        <p:spPr>
          <a:xfrm>
            <a:off x="7352872" y="2323730"/>
            <a:ext cx="2090637" cy="400110"/>
          </a:xfrm>
          <a:prstGeom prst="rect">
            <a:avLst/>
          </a:prstGeom>
          <a:noFill/>
        </p:spPr>
        <p:txBody>
          <a:bodyPr wrap="none" rtlCol="0">
            <a:spAutoFit/>
          </a:bodyPr>
          <a:lstStyle/>
          <a:p>
            <a:r>
              <a:rPr lang="en-CA" sz="2000" dirty="0">
                <a:latin typeface="Figtree SemiBold" pitchFamily="2" charset="0"/>
              </a:rPr>
              <a:t>Gold Production</a:t>
            </a:r>
          </a:p>
        </p:txBody>
      </p:sp>
      <p:sp>
        <p:nvSpPr>
          <p:cNvPr id="48" name="TextBox 47">
            <a:extLst>
              <a:ext uri="{FF2B5EF4-FFF2-40B4-BE49-F238E27FC236}">
                <a16:creationId xmlns:a16="http://schemas.microsoft.com/office/drawing/2014/main" id="{80CD2487-36A9-DF5A-91C4-EEC278985343}"/>
              </a:ext>
            </a:extLst>
          </p:cNvPr>
          <p:cNvSpPr txBox="1"/>
          <p:nvPr/>
        </p:nvSpPr>
        <p:spPr>
          <a:xfrm>
            <a:off x="7352123" y="2648466"/>
            <a:ext cx="2404648" cy="307777"/>
          </a:xfrm>
          <a:prstGeom prst="rect">
            <a:avLst/>
          </a:prstGeom>
          <a:noFill/>
        </p:spPr>
        <p:txBody>
          <a:bodyPr wrap="square">
            <a:spAutoFit/>
          </a:bodyPr>
          <a:lstStyle/>
          <a:p>
            <a:r>
              <a:rPr lang="en-US"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rPr>
              <a:t>49,890 ounces</a:t>
            </a:r>
            <a:endParaRPr lang="en-CA"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endParaRPr>
          </a:p>
        </p:txBody>
      </p:sp>
      <p:sp>
        <p:nvSpPr>
          <p:cNvPr id="49" name="TextBox 48">
            <a:extLst>
              <a:ext uri="{FF2B5EF4-FFF2-40B4-BE49-F238E27FC236}">
                <a16:creationId xmlns:a16="http://schemas.microsoft.com/office/drawing/2014/main" id="{C65A6EB4-77B4-C720-1A08-064A2466DA5A}"/>
              </a:ext>
            </a:extLst>
          </p:cNvPr>
          <p:cNvSpPr txBox="1"/>
          <p:nvPr/>
        </p:nvSpPr>
        <p:spPr>
          <a:xfrm>
            <a:off x="9623733" y="2323730"/>
            <a:ext cx="1936749" cy="400110"/>
          </a:xfrm>
          <a:prstGeom prst="rect">
            <a:avLst/>
          </a:prstGeom>
          <a:noFill/>
        </p:spPr>
        <p:txBody>
          <a:bodyPr wrap="none" rtlCol="0">
            <a:spAutoFit/>
          </a:bodyPr>
          <a:lstStyle/>
          <a:p>
            <a:r>
              <a:rPr lang="en-CA" sz="2000" dirty="0">
                <a:latin typeface="Figtree SemiBold" pitchFamily="2" charset="0"/>
              </a:rPr>
              <a:t>Gross Revenue</a:t>
            </a:r>
          </a:p>
        </p:txBody>
      </p:sp>
      <p:sp>
        <p:nvSpPr>
          <p:cNvPr id="50" name="TextBox 49">
            <a:extLst>
              <a:ext uri="{FF2B5EF4-FFF2-40B4-BE49-F238E27FC236}">
                <a16:creationId xmlns:a16="http://schemas.microsoft.com/office/drawing/2014/main" id="{CD9EEC2A-BE3F-BB0C-BC2A-7472010BB11A}"/>
              </a:ext>
            </a:extLst>
          </p:cNvPr>
          <p:cNvSpPr txBox="1"/>
          <p:nvPr/>
        </p:nvSpPr>
        <p:spPr>
          <a:xfrm>
            <a:off x="9663805" y="2648466"/>
            <a:ext cx="2404648" cy="307777"/>
          </a:xfrm>
          <a:prstGeom prst="rect">
            <a:avLst/>
          </a:prstGeom>
          <a:noFill/>
        </p:spPr>
        <p:txBody>
          <a:bodyPr wrap="square">
            <a:spAutoFit/>
          </a:bodyPr>
          <a:lstStyle/>
          <a:p>
            <a:r>
              <a:rPr lang="en-US"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rPr>
              <a:t>$150 million</a:t>
            </a:r>
            <a:endParaRPr lang="en-CA"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endParaRPr>
          </a:p>
        </p:txBody>
      </p:sp>
      <p:sp>
        <p:nvSpPr>
          <p:cNvPr id="51" name="TextBox 50">
            <a:extLst>
              <a:ext uri="{FF2B5EF4-FFF2-40B4-BE49-F238E27FC236}">
                <a16:creationId xmlns:a16="http://schemas.microsoft.com/office/drawing/2014/main" id="{F3881F15-E423-2D36-BF67-D4C2AD262CA2}"/>
              </a:ext>
            </a:extLst>
          </p:cNvPr>
          <p:cNvSpPr txBox="1"/>
          <p:nvPr/>
        </p:nvSpPr>
        <p:spPr>
          <a:xfrm>
            <a:off x="4851475" y="3477813"/>
            <a:ext cx="1019831" cy="400110"/>
          </a:xfrm>
          <a:prstGeom prst="rect">
            <a:avLst/>
          </a:prstGeom>
          <a:noFill/>
        </p:spPr>
        <p:txBody>
          <a:bodyPr wrap="none" rtlCol="0">
            <a:spAutoFit/>
          </a:bodyPr>
          <a:lstStyle/>
          <a:p>
            <a:r>
              <a:rPr lang="en-CA" sz="2000" dirty="0">
                <a:latin typeface="Figtree SemiBold" pitchFamily="2" charset="0"/>
              </a:rPr>
              <a:t>CAPEX</a:t>
            </a:r>
          </a:p>
        </p:txBody>
      </p:sp>
      <p:sp>
        <p:nvSpPr>
          <p:cNvPr id="52" name="TextBox 51">
            <a:extLst>
              <a:ext uri="{FF2B5EF4-FFF2-40B4-BE49-F238E27FC236}">
                <a16:creationId xmlns:a16="http://schemas.microsoft.com/office/drawing/2014/main" id="{E7BDC776-DA49-8DF4-4FBC-861BFDF06420}"/>
              </a:ext>
            </a:extLst>
          </p:cNvPr>
          <p:cNvSpPr txBox="1"/>
          <p:nvPr/>
        </p:nvSpPr>
        <p:spPr>
          <a:xfrm>
            <a:off x="4850726" y="3802549"/>
            <a:ext cx="2404648" cy="307777"/>
          </a:xfrm>
          <a:prstGeom prst="rect">
            <a:avLst/>
          </a:prstGeom>
          <a:noFill/>
        </p:spPr>
        <p:txBody>
          <a:bodyPr wrap="square">
            <a:spAutoFit/>
          </a:bodyPr>
          <a:lstStyle/>
          <a:p>
            <a:r>
              <a:rPr lang="en-US"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rPr>
              <a:t>$17 million Pre Production</a:t>
            </a:r>
            <a:endParaRPr lang="en-CA"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endParaRPr>
          </a:p>
        </p:txBody>
      </p:sp>
      <p:sp>
        <p:nvSpPr>
          <p:cNvPr id="53" name="TextBox 52">
            <a:extLst>
              <a:ext uri="{FF2B5EF4-FFF2-40B4-BE49-F238E27FC236}">
                <a16:creationId xmlns:a16="http://schemas.microsoft.com/office/drawing/2014/main" id="{12F53415-0F30-C9BE-37BD-3941307617E7}"/>
              </a:ext>
            </a:extLst>
          </p:cNvPr>
          <p:cNvSpPr txBox="1"/>
          <p:nvPr/>
        </p:nvSpPr>
        <p:spPr>
          <a:xfrm>
            <a:off x="7352872" y="3477813"/>
            <a:ext cx="779381" cy="400110"/>
          </a:xfrm>
          <a:prstGeom prst="rect">
            <a:avLst/>
          </a:prstGeom>
          <a:noFill/>
        </p:spPr>
        <p:txBody>
          <a:bodyPr wrap="none" rtlCol="0">
            <a:spAutoFit/>
          </a:bodyPr>
          <a:lstStyle/>
          <a:p>
            <a:r>
              <a:rPr lang="en-CA" sz="2000" dirty="0">
                <a:latin typeface="Figtree SemiBold" pitchFamily="2" charset="0"/>
              </a:rPr>
              <a:t>AISC</a:t>
            </a:r>
          </a:p>
        </p:txBody>
      </p:sp>
      <p:sp>
        <p:nvSpPr>
          <p:cNvPr id="54" name="TextBox 53">
            <a:extLst>
              <a:ext uri="{FF2B5EF4-FFF2-40B4-BE49-F238E27FC236}">
                <a16:creationId xmlns:a16="http://schemas.microsoft.com/office/drawing/2014/main" id="{E04D5AFC-6BE1-FAB5-545D-BD736F7453EE}"/>
              </a:ext>
            </a:extLst>
          </p:cNvPr>
          <p:cNvSpPr txBox="1"/>
          <p:nvPr/>
        </p:nvSpPr>
        <p:spPr>
          <a:xfrm>
            <a:off x="7352123" y="3802549"/>
            <a:ext cx="2404648" cy="307777"/>
          </a:xfrm>
          <a:prstGeom prst="rect">
            <a:avLst/>
          </a:prstGeom>
          <a:noFill/>
        </p:spPr>
        <p:txBody>
          <a:bodyPr wrap="square">
            <a:spAutoFit/>
          </a:bodyPr>
          <a:lstStyle/>
          <a:p>
            <a:r>
              <a:rPr lang="en-US"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rPr>
              <a:t>AUD $1,833 per ounce</a:t>
            </a:r>
          </a:p>
        </p:txBody>
      </p:sp>
      <p:sp>
        <p:nvSpPr>
          <p:cNvPr id="55" name="TextBox 54">
            <a:extLst>
              <a:ext uri="{FF2B5EF4-FFF2-40B4-BE49-F238E27FC236}">
                <a16:creationId xmlns:a16="http://schemas.microsoft.com/office/drawing/2014/main" id="{22D885C4-E06E-A56D-BEF2-B4A52015B03C}"/>
              </a:ext>
            </a:extLst>
          </p:cNvPr>
          <p:cNvSpPr txBox="1"/>
          <p:nvPr/>
        </p:nvSpPr>
        <p:spPr>
          <a:xfrm>
            <a:off x="9623733" y="3477813"/>
            <a:ext cx="2348720" cy="400110"/>
          </a:xfrm>
          <a:prstGeom prst="rect">
            <a:avLst/>
          </a:prstGeom>
          <a:noFill/>
        </p:spPr>
        <p:txBody>
          <a:bodyPr wrap="none" rtlCol="0">
            <a:spAutoFit/>
          </a:bodyPr>
          <a:lstStyle/>
          <a:p>
            <a:r>
              <a:rPr lang="en-CA" sz="2000" dirty="0">
                <a:latin typeface="Figtree SemiBold" pitchFamily="2" charset="0"/>
              </a:rPr>
              <a:t>Total Employment</a:t>
            </a:r>
          </a:p>
        </p:txBody>
      </p:sp>
      <p:sp>
        <p:nvSpPr>
          <p:cNvPr id="56" name="TextBox 55">
            <a:extLst>
              <a:ext uri="{FF2B5EF4-FFF2-40B4-BE49-F238E27FC236}">
                <a16:creationId xmlns:a16="http://schemas.microsoft.com/office/drawing/2014/main" id="{6CB0B09E-5B7B-1DE7-6DB8-55D73DDC3B12}"/>
              </a:ext>
            </a:extLst>
          </p:cNvPr>
          <p:cNvSpPr txBox="1"/>
          <p:nvPr/>
        </p:nvSpPr>
        <p:spPr>
          <a:xfrm>
            <a:off x="9663805" y="3802549"/>
            <a:ext cx="2404648" cy="307777"/>
          </a:xfrm>
          <a:prstGeom prst="rect">
            <a:avLst/>
          </a:prstGeom>
          <a:noFill/>
        </p:spPr>
        <p:txBody>
          <a:bodyPr wrap="square">
            <a:spAutoFit/>
          </a:bodyPr>
          <a:lstStyle/>
          <a:p>
            <a:r>
              <a:rPr lang="en-US"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rPr>
              <a:t>70 Full Time Employees</a:t>
            </a:r>
            <a:endParaRPr lang="en-CA"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endParaRPr>
          </a:p>
        </p:txBody>
      </p:sp>
      <p:sp>
        <p:nvSpPr>
          <p:cNvPr id="57" name="TextBox 56">
            <a:extLst>
              <a:ext uri="{FF2B5EF4-FFF2-40B4-BE49-F238E27FC236}">
                <a16:creationId xmlns:a16="http://schemas.microsoft.com/office/drawing/2014/main" id="{6A4FF415-E8F1-4F81-D9CD-77C959E11846}"/>
              </a:ext>
            </a:extLst>
          </p:cNvPr>
          <p:cNvSpPr txBox="1"/>
          <p:nvPr/>
        </p:nvSpPr>
        <p:spPr>
          <a:xfrm>
            <a:off x="4850726" y="4502766"/>
            <a:ext cx="1864613" cy="400110"/>
          </a:xfrm>
          <a:prstGeom prst="rect">
            <a:avLst/>
          </a:prstGeom>
          <a:noFill/>
        </p:spPr>
        <p:txBody>
          <a:bodyPr wrap="none" rtlCol="0">
            <a:spAutoFit/>
          </a:bodyPr>
          <a:lstStyle/>
          <a:p>
            <a:r>
              <a:rPr lang="en-CA" sz="2000" dirty="0">
                <a:latin typeface="Figtree SemiBold" pitchFamily="2" charset="0"/>
              </a:rPr>
              <a:t>Free Cashflow</a:t>
            </a:r>
          </a:p>
        </p:txBody>
      </p:sp>
      <p:sp>
        <p:nvSpPr>
          <p:cNvPr id="58" name="TextBox 57">
            <a:extLst>
              <a:ext uri="{FF2B5EF4-FFF2-40B4-BE49-F238E27FC236}">
                <a16:creationId xmlns:a16="http://schemas.microsoft.com/office/drawing/2014/main" id="{48601766-5CED-ADFB-A96B-615C0E0ECB74}"/>
              </a:ext>
            </a:extLst>
          </p:cNvPr>
          <p:cNvSpPr txBox="1"/>
          <p:nvPr/>
        </p:nvSpPr>
        <p:spPr>
          <a:xfrm>
            <a:off x="4849977" y="4827502"/>
            <a:ext cx="2404648" cy="307777"/>
          </a:xfrm>
          <a:prstGeom prst="rect">
            <a:avLst/>
          </a:prstGeom>
          <a:noFill/>
        </p:spPr>
        <p:txBody>
          <a:bodyPr wrap="square">
            <a:spAutoFit/>
          </a:bodyPr>
          <a:lstStyle/>
          <a:p>
            <a:r>
              <a:rPr lang="en-US"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rPr>
              <a:t>$41 million pretax</a:t>
            </a:r>
            <a:endParaRPr lang="en-CA"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endParaRPr>
          </a:p>
        </p:txBody>
      </p:sp>
      <p:sp>
        <p:nvSpPr>
          <p:cNvPr id="59" name="TextBox 58">
            <a:extLst>
              <a:ext uri="{FF2B5EF4-FFF2-40B4-BE49-F238E27FC236}">
                <a16:creationId xmlns:a16="http://schemas.microsoft.com/office/drawing/2014/main" id="{3BE096AA-E0DF-6102-D799-58BB190DC2BE}"/>
              </a:ext>
            </a:extLst>
          </p:cNvPr>
          <p:cNvSpPr txBox="1"/>
          <p:nvPr/>
        </p:nvSpPr>
        <p:spPr>
          <a:xfrm>
            <a:off x="7352123" y="4502766"/>
            <a:ext cx="1425390" cy="400110"/>
          </a:xfrm>
          <a:prstGeom prst="rect">
            <a:avLst/>
          </a:prstGeom>
          <a:noFill/>
        </p:spPr>
        <p:txBody>
          <a:bodyPr wrap="none" rtlCol="0">
            <a:spAutoFit/>
          </a:bodyPr>
          <a:lstStyle/>
          <a:p>
            <a:r>
              <a:rPr lang="en-CA" sz="2000" dirty="0">
                <a:latin typeface="Figtree SemiBold" pitchFamily="2" charset="0"/>
              </a:rPr>
              <a:t>NPV at 7%</a:t>
            </a:r>
          </a:p>
        </p:txBody>
      </p:sp>
      <p:sp>
        <p:nvSpPr>
          <p:cNvPr id="60" name="TextBox 59">
            <a:extLst>
              <a:ext uri="{FF2B5EF4-FFF2-40B4-BE49-F238E27FC236}">
                <a16:creationId xmlns:a16="http://schemas.microsoft.com/office/drawing/2014/main" id="{60C1D6BA-28F5-CE21-933D-7ED1375F6564}"/>
              </a:ext>
            </a:extLst>
          </p:cNvPr>
          <p:cNvSpPr txBox="1"/>
          <p:nvPr/>
        </p:nvSpPr>
        <p:spPr>
          <a:xfrm>
            <a:off x="7351374" y="4827502"/>
            <a:ext cx="2404648" cy="307777"/>
          </a:xfrm>
          <a:prstGeom prst="rect">
            <a:avLst/>
          </a:prstGeom>
          <a:noFill/>
        </p:spPr>
        <p:txBody>
          <a:bodyPr wrap="square">
            <a:spAutoFit/>
          </a:bodyPr>
          <a:lstStyle/>
          <a:p>
            <a:r>
              <a:rPr lang="en-US"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rPr>
              <a:t>$33.3 million pretax</a:t>
            </a:r>
            <a:endParaRPr lang="en-CA"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endParaRPr>
          </a:p>
        </p:txBody>
      </p:sp>
      <p:sp>
        <p:nvSpPr>
          <p:cNvPr id="61" name="TextBox 60">
            <a:extLst>
              <a:ext uri="{FF2B5EF4-FFF2-40B4-BE49-F238E27FC236}">
                <a16:creationId xmlns:a16="http://schemas.microsoft.com/office/drawing/2014/main" id="{BAC25224-3DBE-ACFF-42D6-032504FE850F}"/>
              </a:ext>
            </a:extLst>
          </p:cNvPr>
          <p:cNvSpPr txBox="1"/>
          <p:nvPr/>
        </p:nvSpPr>
        <p:spPr>
          <a:xfrm>
            <a:off x="9622984" y="4502766"/>
            <a:ext cx="583814" cy="400110"/>
          </a:xfrm>
          <a:prstGeom prst="rect">
            <a:avLst/>
          </a:prstGeom>
          <a:noFill/>
        </p:spPr>
        <p:txBody>
          <a:bodyPr wrap="none" rtlCol="0">
            <a:spAutoFit/>
          </a:bodyPr>
          <a:lstStyle/>
          <a:p>
            <a:r>
              <a:rPr lang="en-CA" sz="2000" dirty="0">
                <a:latin typeface="Figtree SemiBold" pitchFamily="2" charset="0"/>
              </a:rPr>
              <a:t>IRR</a:t>
            </a:r>
          </a:p>
        </p:txBody>
      </p:sp>
      <p:sp>
        <p:nvSpPr>
          <p:cNvPr id="62" name="TextBox 61">
            <a:extLst>
              <a:ext uri="{FF2B5EF4-FFF2-40B4-BE49-F238E27FC236}">
                <a16:creationId xmlns:a16="http://schemas.microsoft.com/office/drawing/2014/main" id="{BE8F2BDF-A033-4C91-CCD8-39BA9D00D4E7}"/>
              </a:ext>
            </a:extLst>
          </p:cNvPr>
          <p:cNvSpPr txBox="1"/>
          <p:nvPr/>
        </p:nvSpPr>
        <p:spPr>
          <a:xfrm>
            <a:off x="9663056" y="4827502"/>
            <a:ext cx="1713080" cy="307777"/>
          </a:xfrm>
          <a:prstGeom prst="rect">
            <a:avLst/>
          </a:prstGeom>
          <a:noFill/>
        </p:spPr>
        <p:txBody>
          <a:bodyPr wrap="square">
            <a:spAutoFit/>
          </a:bodyPr>
          <a:lstStyle/>
          <a:p>
            <a:r>
              <a:rPr lang="en-US"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rPr>
              <a:t>110% pretax</a:t>
            </a:r>
            <a:endParaRPr lang="en-CA" sz="1400" dirty="0">
              <a:solidFill>
                <a:schemeClr val="tx1">
                  <a:lumMod val="75000"/>
                  <a:lumOff val="25000"/>
                </a:schemeClr>
              </a:solidFill>
              <a:latin typeface="Figtree Light" pitchFamily="2" charset="0"/>
              <a:ea typeface="Lato" panose="020F0502020204030203" pitchFamily="34" charset="0"/>
              <a:cs typeface="Lato" panose="020F0502020204030203" pitchFamily="34" charset="0"/>
            </a:endParaRPr>
          </a:p>
        </p:txBody>
      </p:sp>
      <p:sp>
        <p:nvSpPr>
          <p:cNvPr id="10" name="Slide Number Placeholder 12">
            <a:extLst>
              <a:ext uri="{FF2B5EF4-FFF2-40B4-BE49-F238E27FC236}">
                <a16:creationId xmlns:a16="http://schemas.microsoft.com/office/drawing/2014/main" id="{13776075-4FCF-3C10-887D-ECA64554F390}"/>
              </a:ext>
            </a:extLst>
          </p:cNvPr>
          <p:cNvSpPr>
            <a:spLocks noGrp="1"/>
          </p:cNvSpPr>
          <p:nvPr>
            <p:ph type="sldNum" sz="quarter" idx="12"/>
          </p:nvPr>
        </p:nvSpPr>
        <p:spPr>
          <a:xfrm>
            <a:off x="11750040" y="6456427"/>
            <a:ext cx="323492" cy="365125"/>
          </a:xfrm>
        </p:spPr>
        <p:txBody>
          <a:bodyPr lIns="0" rIns="0"/>
          <a:lstStyle/>
          <a:p>
            <a:pPr>
              <a:lnSpc>
                <a:spcPct val="85000"/>
              </a:lnSpc>
            </a:pPr>
            <a:fld id="{1C6C4058-4487-4C65-A404-ECA27A05BEDD}" type="slidenum">
              <a:rPr lang="en-US" sz="1400" smtClean="0">
                <a:solidFill>
                  <a:schemeClr val="tx1"/>
                </a:solidFill>
                <a:latin typeface="Lato" panose="020F0502020204030203" pitchFamily="34" charset="0"/>
                <a:ea typeface="Lato" panose="020F0502020204030203" pitchFamily="34" charset="0"/>
                <a:cs typeface="Lato" panose="020F0502020204030203" pitchFamily="34" charset="0"/>
              </a:rPr>
              <a:pPr>
                <a:lnSpc>
                  <a:spcPct val="85000"/>
                </a:lnSpc>
              </a:pPr>
              <a:t>18</a:t>
            </a:fld>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8" name="TextBox 17">
            <a:extLst>
              <a:ext uri="{FF2B5EF4-FFF2-40B4-BE49-F238E27FC236}">
                <a16:creationId xmlns:a16="http://schemas.microsoft.com/office/drawing/2014/main" id="{404BF00E-1E51-D5A5-E355-2DC772CF24D8}"/>
              </a:ext>
            </a:extLst>
          </p:cNvPr>
          <p:cNvSpPr txBox="1"/>
          <p:nvPr/>
        </p:nvSpPr>
        <p:spPr>
          <a:xfrm>
            <a:off x="189588" y="6501259"/>
            <a:ext cx="2675280" cy="275460"/>
          </a:xfrm>
          <a:prstGeom prst="rect">
            <a:avLst/>
          </a:prstGeom>
          <a:noFill/>
        </p:spPr>
        <p:txBody>
          <a:bodyPr wrap="square" lIns="0" rtlCol="0">
            <a:spAutoFit/>
          </a:bodyPr>
          <a:lstStyle/>
          <a:p>
            <a:pPr>
              <a:lnSpc>
                <a:spcPct val="85000"/>
              </a:lnSpc>
            </a:pPr>
            <a:r>
              <a:rPr lang="en-CA" sz="1400"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ASX: </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VTX  |  </a:t>
            </a:r>
            <a:r>
              <a:rPr lang="en-CA" sz="1400" dirty="0">
                <a:latin typeface="Lato" panose="020F0502020204030203" pitchFamily="34" charset="0"/>
                <a:ea typeface="Lato" panose="020F0502020204030203" pitchFamily="34" charset="0"/>
                <a:cs typeface="Lato" panose="020F0502020204030203" pitchFamily="34" charset="0"/>
              </a:rPr>
              <a:t>OTCMKTS:</a:t>
            </a:r>
            <a:r>
              <a:rPr lang="en-CA" sz="1400" b="1" dirty="0">
                <a:latin typeface="Lato" panose="020F0502020204030203" pitchFamily="34" charset="0"/>
                <a:ea typeface="Lato" panose="020F0502020204030203" pitchFamily="34" charset="0"/>
                <a:cs typeface="Lato" panose="020F0502020204030203" pitchFamily="34" charset="0"/>
              </a:rPr>
              <a:t> VTXXF</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 </a:t>
            </a:r>
            <a:endParaRPr lang="en-US"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endParaRPr>
          </a:p>
        </p:txBody>
      </p:sp>
      <p:pic>
        <p:nvPicPr>
          <p:cNvPr id="3" name="Graphic 2">
            <a:extLst>
              <a:ext uri="{FF2B5EF4-FFF2-40B4-BE49-F238E27FC236}">
                <a16:creationId xmlns:a16="http://schemas.microsoft.com/office/drawing/2014/main" id="{AE4CBD3A-E744-1CE8-4BD2-F0F4ED8904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70921" y="81281"/>
            <a:ext cx="897532" cy="416009"/>
          </a:xfrm>
          <a:prstGeom prst="rect">
            <a:avLst/>
          </a:prstGeom>
        </p:spPr>
      </p:pic>
      <p:sp>
        <p:nvSpPr>
          <p:cNvPr id="4" name="TextBox 3">
            <a:extLst>
              <a:ext uri="{FF2B5EF4-FFF2-40B4-BE49-F238E27FC236}">
                <a16:creationId xmlns:a16="http://schemas.microsoft.com/office/drawing/2014/main" id="{78224A22-4BC0-26B3-D379-3FD1465BA035}"/>
              </a:ext>
            </a:extLst>
          </p:cNvPr>
          <p:cNvSpPr txBox="1"/>
          <p:nvPr/>
        </p:nvSpPr>
        <p:spPr>
          <a:xfrm>
            <a:off x="4849973" y="1965960"/>
            <a:ext cx="7424577" cy="369332"/>
          </a:xfrm>
          <a:prstGeom prst="rect">
            <a:avLst/>
          </a:prstGeom>
          <a:noFill/>
        </p:spPr>
        <p:txBody>
          <a:bodyPr wrap="square" rtlCol="0">
            <a:spAutoFit/>
          </a:bodyPr>
          <a:lstStyle/>
          <a:p>
            <a:r>
              <a:rPr lang="en-US" b="1" dirty="0"/>
              <a:t>Based on Reserve 2-year production – Management Mine Plan 6 years</a:t>
            </a:r>
            <a:endParaRPr lang="en-AU" b="1" dirty="0"/>
          </a:p>
        </p:txBody>
      </p:sp>
    </p:spTree>
    <p:extLst>
      <p:ext uri="{BB962C8B-B14F-4D97-AF65-F5344CB8AC3E}">
        <p14:creationId xmlns:p14="http://schemas.microsoft.com/office/powerpoint/2010/main" val="2734666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B020D-40D8-5946-61A9-32A21841716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FEEC93A-C0E4-66FC-FF5C-1E10B8D68445}"/>
              </a:ext>
            </a:extLst>
          </p:cNvPr>
          <p:cNvPicPr>
            <a:picLocks noChangeAspect="1"/>
          </p:cNvPicPr>
          <p:nvPr/>
        </p:nvPicPr>
        <p:blipFill>
          <a:blip r:embed="rId3"/>
          <a:srcRect t="25342" b="4618"/>
          <a:stretch>
            <a:fillRect/>
          </a:stretch>
        </p:blipFill>
        <p:spPr>
          <a:xfrm>
            <a:off x="0" y="-1"/>
            <a:ext cx="12227560" cy="6858001"/>
          </a:xfrm>
          <a:prstGeom prst="rect">
            <a:avLst/>
          </a:prstGeom>
          <a:effectLst>
            <a:outerShdw blurRad="50800" dist="38100" dir="5400000" algn="t" rotWithShape="0">
              <a:prstClr val="black">
                <a:alpha val="40000"/>
              </a:prstClr>
            </a:outerShdw>
          </a:effectLst>
        </p:spPr>
      </p:pic>
      <p:sp>
        <p:nvSpPr>
          <p:cNvPr id="11" name="Rectangle 10">
            <a:extLst>
              <a:ext uri="{FF2B5EF4-FFF2-40B4-BE49-F238E27FC236}">
                <a16:creationId xmlns:a16="http://schemas.microsoft.com/office/drawing/2014/main" id="{3849154E-C1BB-FE3E-3AC0-D8F04FC3B4D9}"/>
              </a:ext>
            </a:extLst>
          </p:cNvPr>
          <p:cNvSpPr/>
          <p:nvPr/>
        </p:nvSpPr>
        <p:spPr>
          <a:xfrm>
            <a:off x="0" y="0"/>
            <a:ext cx="12274550" cy="690245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12A9ED-2776-F55A-1A58-0940BB1DF5AE}"/>
              </a:ext>
            </a:extLst>
          </p:cNvPr>
          <p:cNvSpPr/>
          <p:nvPr/>
        </p:nvSpPr>
        <p:spPr>
          <a:xfrm>
            <a:off x="7135093" y="3970522"/>
            <a:ext cx="4550108" cy="2374397"/>
          </a:xfrm>
          <a:prstGeom prst="rect">
            <a:avLst/>
          </a:prstGeom>
          <a:solidFill>
            <a:srgbClr val="FEF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1C8E2E7-7A0A-7CFC-2865-50C353A8B826}"/>
              </a:ext>
            </a:extLst>
          </p:cNvPr>
          <p:cNvSpPr txBox="1"/>
          <p:nvPr/>
        </p:nvSpPr>
        <p:spPr>
          <a:xfrm>
            <a:off x="7361237" y="4534722"/>
            <a:ext cx="4157300" cy="1672253"/>
          </a:xfrm>
          <a:prstGeom prst="rect">
            <a:avLst/>
          </a:prstGeom>
          <a:noFill/>
        </p:spPr>
        <p:txBody>
          <a:bodyPr wrap="square">
            <a:spAutoFit/>
          </a:bodyPr>
          <a:lstStyle/>
          <a:p>
            <a:pPr marL="171450" indent="-171450">
              <a:lnSpc>
                <a:spcPct val="150000"/>
              </a:lnSpc>
              <a:buFont typeface="Arial" panose="020B0604020202020204" pitchFamily="34" charset="0"/>
              <a:buChar char="•"/>
            </a:pPr>
            <a:r>
              <a:rPr lang="en-US" sz="14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T</a:t>
            </a:r>
            <a:r>
              <a:rPr lang="en-US" sz="140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he ultra high grade vein system that runs down plunge of Reward Gold Mine </a:t>
            </a:r>
          </a:p>
          <a:p>
            <a:pPr marL="171450" indent="-171450">
              <a:lnSpc>
                <a:spcPct val="150000"/>
              </a:lnSpc>
              <a:buFont typeface="Arial" panose="020B0604020202020204" pitchFamily="34" charset="0"/>
              <a:buChar char="•"/>
            </a:pPr>
            <a:r>
              <a:rPr lang="en-US" sz="14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T</a:t>
            </a:r>
            <a:r>
              <a:rPr lang="en-US" sz="140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o bring the Reward Resource into Indicated-225 kozs@16.7 grams </a:t>
            </a:r>
          </a:p>
          <a:p>
            <a:pPr marL="171450" indent="-171450">
              <a:lnSpc>
                <a:spcPct val="150000"/>
              </a:lnSpc>
              <a:buFont typeface="Arial" panose="020B0604020202020204" pitchFamily="34" charset="0"/>
              <a:buChar char="•"/>
            </a:pPr>
            <a:r>
              <a:rPr lang="en-US" sz="140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The exploration target</a:t>
            </a:r>
          </a:p>
        </p:txBody>
      </p:sp>
      <p:sp>
        <p:nvSpPr>
          <p:cNvPr id="20" name="Rectangle 19">
            <a:extLst>
              <a:ext uri="{FF2B5EF4-FFF2-40B4-BE49-F238E27FC236}">
                <a16:creationId xmlns:a16="http://schemas.microsoft.com/office/drawing/2014/main" id="{7E6D7E57-7F89-7E1D-C80C-3F9518000922}"/>
              </a:ext>
            </a:extLst>
          </p:cNvPr>
          <p:cNvSpPr/>
          <p:nvPr/>
        </p:nvSpPr>
        <p:spPr>
          <a:xfrm>
            <a:off x="7361237" y="3736599"/>
            <a:ext cx="349762" cy="349762"/>
          </a:xfrm>
          <a:prstGeom prst="rect">
            <a:avLst/>
          </a:prstGeom>
          <a:solidFill>
            <a:srgbClr val="E3B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F7BC7A17-06EB-74D1-7261-A355D6FF4BBD}"/>
              </a:ext>
            </a:extLst>
          </p:cNvPr>
          <p:cNvSpPr txBox="1"/>
          <p:nvPr/>
        </p:nvSpPr>
        <p:spPr>
          <a:xfrm>
            <a:off x="7341572" y="4260532"/>
            <a:ext cx="3876380" cy="209288"/>
          </a:xfrm>
          <a:prstGeom prst="rect">
            <a:avLst/>
          </a:prstGeom>
          <a:noFill/>
        </p:spPr>
        <p:txBody>
          <a:bodyPr wrap="square" lIns="0" tIns="0" bIns="0" rtlCol="0">
            <a:spAutoFit/>
          </a:bodyPr>
          <a:lstStyle/>
          <a:p>
            <a:pPr>
              <a:lnSpc>
                <a:spcPct val="85000"/>
              </a:lnSpc>
            </a:pPr>
            <a:r>
              <a:rPr lang="en-US" sz="1600" b="1" dirty="0">
                <a:latin typeface="Figtree" pitchFamily="2" charset="0"/>
              </a:rPr>
              <a:t>The diamond rig will be </a:t>
            </a:r>
            <a:r>
              <a:rPr lang="en-US" sz="1600" b="1" dirty="0" err="1">
                <a:latin typeface="Figtree" pitchFamily="2" charset="0"/>
              </a:rPr>
              <a:t>utilised</a:t>
            </a:r>
            <a:r>
              <a:rPr lang="en-US" sz="1600" b="1" dirty="0">
                <a:latin typeface="Figtree" pitchFamily="2" charset="0"/>
              </a:rPr>
              <a:t> to target</a:t>
            </a:r>
          </a:p>
        </p:txBody>
      </p:sp>
      <p:sp>
        <p:nvSpPr>
          <p:cNvPr id="27" name="TextBox 26">
            <a:extLst>
              <a:ext uri="{FF2B5EF4-FFF2-40B4-BE49-F238E27FC236}">
                <a16:creationId xmlns:a16="http://schemas.microsoft.com/office/drawing/2014/main" id="{22299ECF-1E97-9AF4-72D9-3A3589D2248A}"/>
              </a:ext>
            </a:extLst>
          </p:cNvPr>
          <p:cNvSpPr txBox="1"/>
          <p:nvPr/>
        </p:nvSpPr>
        <p:spPr>
          <a:xfrm>
            <a:off x="910713" y="909045"/>
            <a:ext cx="6048887" cy="1754326"/>
          </a:xfrm>
          <a:prstGeom prst="rect">
            <a:avLst/>
          </a:prstGeom>
          <a:noFill/>
        </p:spPr>
        <p:txBody>
          <a:bodyPr wrap="square">
            <a:spAutoFit/>
          </a:bodyPr>
          <a:lstStyle/>
          <a:p>
            <a:r>
              <a:rPr lang="en-US" sz="3600" b="1" i="0" u="none" strike="noStrike" baseline="0" dirty="0">
                <a:solidFill>
                  <a:schemeClr val="bg1"/>
                </a:solidFill>
                <a:latin typeface="Figtree" pitchFamily="2" charset="0"/>
              </a:rPr>
              <a:t>Vertex will carry out its </a:t>
            </a:r>
            <a:r>
              <a:rPr lang="en-US" sz="3600" b="1" dirty="0">
                <a:solidFill>
                  <a:schemeClr val="bg1"/>
                </a:solidFill>
                <a:latin typeface="Figtree" pitchFamily="2" charset="0"/>
              </a:rPr>
              <a:t>own </a:t>
            </a:r>
            <a:r>
              <a:rPr lang="en-US" sz="3600" b="1" dirty="0">
                <a:solidFill>
                  <a:srgbClr val="D8933E"/>
                </a:solidFill>
                <a:latin typeface="Figtree" pitchFamily="2" charset="0"/>
              </a:rPr>
              <a:t>resource development</a:t>
            </a:r>
            <a:r>
              <a:rPr lang="en-US" sz="3600" b="1" dirty="0">
                <a:solidFill>
                  <a:srgbClr val="000000"/>
                </a:solidFill>
                <a:latin typeface="Figtree" pitchFamily="2" charset="0"/>
              </a:rPr>
              <a:t> </a:t>
            </a:r>
            <a:r>
              <a:rPr lang="en-US" sz="3600" b="1" dirty="0">
                <a:solidFill>
                  <a:schemeClr val="bg1"/>
                </a:solidFill>
                <a:latin typeface="Figtree" pitchFamily="2" charset="0"/>
              </a:rPr>
              <a:t>utilizing its own rig</a:t>
            </a:r>
            <a:endParaRPr lang="en-US" sz="3600" b="1" i="0" u="none" strike="noStrike" baseline="0" dirty="0">
              <a:solidFill>
                <a:schemeClr val="bg1"/>
              </a:solidFill>
              <a:latin typeface="Figtree" pitchFamily="2" charset="0"/>
            </a:endParaRPr>
          </a:p>
        </p:txBody>
      </p:sp>
      <p:pic>
        <p:nvPicPr>
          <p:cNvPr id="4" name="Graphic 3">
            <a:extLst>
              <a:ext uri="{FF2B5EF4-FFF2-40B4-BE49-F238E27FC236}">
                <a16:creationId xmlns:a16="http://schemas.microsoft.com/office/drawing/2014/main" id="{5D38E4D7-A099-48E7-66AC-3C1428B548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09150" y="3789593"/>
            <a:ext cx="253936" cy="254928"/>
          </a:xfrm>
          <a:prstGeom prst="rect">
            <a:avLst/>
          </a:prstGeom>
        </p:spPr>
      </p:pic>
      <p:sp>
        <p:nvSpPr>
          <p:cNvPr id="2" name="Slide Number Placeholder 12">
            <a:extLst>
              <a:ext uri="{FF2B5EF4-FFF2-40B4-BE49-F238E27FC236}">
                <a16:creationId xmlns:a16="http://schemas.microsoft.com/office/drawing/2014/main" id="{8EFEE713-5D00-F573-89A9-1428F7118E4F}"/>
              </a:ext>
            </a:extLst>
          </p:cNvPr>
          <p:cNvSpPr>
            <a:spLocks noGrp="1"/>
          </p:cNvSpPr>
          <p:nvPr>
            <p:ph type="sldNum" sz="quarter" idx="12"/>
          </p:nvPr>
        </p:nvSpPr>
        <p:spPr>
          <a:xfrm>
            <a:off x="11750040" y="6456427"/>
            <a:ext cx="323492" cy="365125"/>
          </a:xfrm>
        </p:spPr>
        <p:txBody>
          <a:bodyPr lIns="0" rIns="0"/>
          <a:lstStyle/>
          <a:p>
            <a:pPr>
              <a:lnSpc>
                <a:spcPct val="85000"/>
              </a:lnSpc>
            </a:pPr>
            <a:fld id="{1C6C4058-4487-4C65-A404-ECA27A05BEDD}" type="slidenum">
              <a:rPr lang="en-US" sz="1400" smtClean="0">
                <a:solidFill>
                  <a:schemeClr val="bg1"/>
                </a:solidFill>
                <a:latin typeface="Lato" panose="020F0502020204030203" pitchFamily="34" charset="0"/>
                <a:ea typeface="Lato" panose="020F0502020204030203" pitchFamily="34" charset="0"/>
                <a:cs typeface="Lato" panose="020F0502020204030203" pitchFamily="34" charset="0"/>
              </a:rPr>
              <a:pPr>
                <a:lnSpc>
                  <a:spcPct val="85000"/>
                </a:lnSpc>
              </a:pPr>
              <a:t>19</a:t>
            </a:fld>
            <a:endParaRPr lang="en-US"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CDD14696-BFC9-786A-F572-CCD46EBE6D58}"/>
              </a:ext>
            </a:extLst>
          </p:cNvPr>
          <p:cNvSpPr txBox="1"/>
          <p:nvPr/>
        </p:nvSpPr>
        <p:spPr>
          <a:xfrm>
            <a:off x="189588" y="6501259"/>
            <a:ext cx="2675280" cy="275460"/>
          </a:xfrm>
          <a:prstGeom prst="rect">
            <a:avLst/>
          </a:prstGeom>
          <a:noFill/>
        </p:spPr>
        <p:txBody>
          <a:bodyPr wrap="square" lIns="0" rtlCol="0">
            <a:spAutoFit/>
          </a:bodyPr>
          <a:lstStyle/>
          <a:p>
            <a:pPr>
              <a:lnSpc>
                <a:spcPct val="85000"/>
              </a:lnSpc>
            </a:pPr>
            <a:r>
              <a:rPr lang="en-CA" sz="1400" dirty="0">
                <a:ln w="3175" cmpd="sng">
                  <a:noFill/>
                </a:ln>
                <a:solidFill>
                  <a:schemeClr val="bg1"/>
                </a:solidFill>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ASX: </a:t>
            </a:r>
            <a:r>
              <a:rPr lang="en-CA" sz="1400" b="1" dirty="0">
                <a:ln w="3175" cmpd="sng">
                  <a:noFill/>
                </a:ln>
                <a:solidFill>
                  <a:schemeClr val="bg1"/>
                </a:solidFill>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VTX  |  </a:t>
            </a:r>
            <a:r>
              <a:rPr lang="en-CA" sz="1400" dirty="0">
                <a:solidFill>
                  <a:schemeClr val="bg1"/>
                </a:solidFill>
                <a:latin typeface="Lato" panose="020F0502020204030203" pitchFamily="34" charset="0"/>
                <a:ea typeface="Lato" panose="020F0502020204030203" pitchFamily="34" charset="0"/>
                <a:cs typeface="Lato" panose="020F0502020204030203" pitchFamily="34" charset="0"/>
              </a:rPr>
              <a:t>OTCMKTS:</a:t>
            </a:r>
            <a:r>
              <a:rPr lang="en-CA" sz="1400" b="1" dirty="0">
                <a:solidFill>
                  <a:schemeClr val="bg1"/>
                </a:solidFill>
                <a:latin typeface="Lato" panose="020F0502020204030203" pitchFamily="34" charset="0"/>
                <a:ea typeface="Lato" panose="020F0502020204030203" pitchFamily="34" charset="0"/>
                <a:cs typeface="Lato" panose="020F0502020204030203" pitchFamily="34" charset="0"/>
              </a:rPr>
              <a:t> VTXXF</a:t>
            </a:r>
            <a:r>
              <a:rPr lang="en-CA" sz="1400" b="1" dirty="0">
                <a:ln w="3175" cmpd="sng">
                  <a:noFill/>
                </a:ln>
                <a:solidFill>
                  <a:schemeClr val="bg1"/>
                </a:solidFill>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 </a:t>
            </a:r>
            <a:endParaRPr lang="en-US" sz="1400" b="1" dirty="0">
              <a:ln w="3175" cmpd="sng">
                <a:noFill/>
              </a:ln>
              <a:solidFill>
                <a:schemeClr val="bg1"/>
              </a:solidFill>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endParaRPr>
          </a:p>
        </p:txBody>
      </p:sp>
      <p:pic>
        <p:nvPicPr>
          <p:cNvPr id="12" name="Graphic 11">
            <a:extLst>
              <a:ext uri="{FF2B5EF4-FFF2-40B4-BE49-F238E27FC236}">
                <a16:creationId xmlns:a16="http://schemas.microsoft.com/office/drawing/2014/main" id="{A6014AE5-60D4-8BB0-668F-5AA4721982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70921" y="81280"/>
            <a:ext cx="897532" cy="416010"/>
          </a:xfrm>
          <a:prstGeom prst="rect">
            <a:avLst/>
          </a:prstGeom>
        </p:spPr>
      </p:pic>
    </p:spTree>
    <p:extLst>
      <p:ext uri="{BB962C8B-B14F-4D97-AF65-F5344CB8AC3E}">
        <p14:creationId xmlns:p14="http://schemas.microsoft.com/office/powerpoint/2010/main" val="2272126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12">
            <a:extLst>
              <a:ext uri="{FF2B5EF4-FFF2-40B4-BE49-F238E27FC236}">
                <a16:creationId xmlns:a16="http://schemas.microsoft.com/office/drawing/2014/main" id="{F540A737-51FC-0286-6B32-F398D83E6A27}"/>
              </a:ext>
            </a:extLst>
          </p:cNvPr>
          <p:cNvSpPr>
            <a:spLocks noGrp="1"/>
          </p:cNvSpPr>
          <p:nvPr>
            <p:ph type="sldNum" sz="quarter" idx="12"/>
          </p:nvPr>
        </p:nvSpPr>
        <p:spPr>
          <a:xfrm>
            <a:off x="11750040" y="6456427"/>
            <a:ext cx="323492" cy="365125"/>
          </a:xfrm>
        </p:spPr>
        <p:txBody>
          <a:bodyPr lIns="0" rIns="0"/>
          <a:lstStyle/>
          <a:p>
            <a:pPr>
              <a:lnSpc>
                <a:spcPct val="85000"/>
              </a:lnSpc>
            </a:pPr>
            <a: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t>0</a:t>
            </a:r>
            <a:fld id="{1C6C4058-4487-4C65-A404-ECA27A05BEDD}" type="slidenum">
              <a:rPr lang="en-US" sz="1400" smtClean="0">
                <a:solidFill>
                  <a:schemeClr val="tx1"/>
                </a:solidFill>
                <a:latin typeface="Lato" panose="020F0502020204030203" pitchFamily="34" charset="0"/>
                <a:ea typeface="Lato" panose="020F0502020204030203" pitchFamily="34" charset="0"/>
                <a:cs typeface="Lato" panose="020F0502020204030203" pitchFamily="34" charset="0"/>
              </a:rPr>
              <a:pPr>
                <a:lnSpc>
                  <a:spcPct val="85000"/>
                </a:lnSpc>
              </a:pPr>
              <a:t>2</a:t>
            </a:fld>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31" name="TextBox 30">
            <a:extLst>
              <a:ext uri="{FF2B5EF4-FFF2-40B4-BE49-F238E27FC236}">
                <a16:creationId xmlns:a16="http://schemas.microsoft.com/office/drawing/2014/main" id="{9DD4769C-E4B6-A5F9-1388-36597A523B6D}"/>
              </a:ext>
            </a:extLst>
          </p:cNvPr>
          <p:cNvSpPr txBox="1"/>
          <p:nvPr/>
        </p:nvSpPr>
        <p:spPr>
          <a:xfrm>
            <a:off x="189588" y="6501259"/>
            <a:ext cx="2675280" cy="303416"/>
          </a:xfrm>
          <a:prstGeom prst="rect">
            <a:avLst/>
          </a:prstGeom>
          <a:noFill/>
        </p:spPr>
        <p:txBody>
          <a:bodyPr wrap="square" lIns="0" rtlCol="0">
            <a:spAutoFit/>
          </a:bodyPr>
          <a:lstStyle/>
          <a:p>
            <a:pPr>
              <a:lnSpc>
                <a:spcPct val="85000"/>
              </a:lnSpc>
            </a:pPr>
            <a:r>
              <a:rPr lang="en-CA" sz="1600" dirty="0">
                <a:ln w="3175" cmpd="sng">
                  <a:noFill/>
                </a:ln>
                <a:effectLst>
                  <a:outerShdw blurRad="63500" sx="102000" sy="102000" algn="ctr" rotWithShape="0">
                    <a:schemeClr val="bg1">
                      <a:alpha val="40000"/>
                    </a:schemeClr>
                  </a:outerShdw>
                </a:effectLst>
                <a:latin typeface="Calibri" panose="020F0502020204030204" pitchFamily="34" charset="0"/>
                <a:ea typeface="Calibri" panose="020F0502020204030204" pitchFamily="34" charset="0"/>
                <a:cs typeface="Calibri" panose="020F0502020204030204" pitchFamily="34" charset="0"/>
              </a:rPr>
              <a:t>ASX: </a:t>
            </a:r>
            <a:r>
              <a:rPr lang="en-CA" sz="1600" b="1" dirty="0">
                <a:ln w="3175" cmpd="sng">
                  <a:noFill/>
                </a:ln>
                <a:effectLst>
                  <a:outerShdw blurRad="63500" sx="102000" sy="102000" algn="ctr" rotWithShape="0">
                    <a:schemeClr val="bg1">
                      <a:alpha val="40000"/>
                    </a:schemeClr>
                  </a:outerShdw>
                </a:effectLst>
                <a:latin typeface="Calibri" panose="020F0502020204030204" pitchFamily="34" charset="0"/>
                <a:ea typeface="Calibri" panose="020F0502020204030204" pitchFamily="34" charset="0"/>
                <a:cs typeface="Calibri" panose="020F0502020204030204" pitchFamily="34" charset="0"/>
              </a:rPr>
              <a:t>VTX  |  </a:t>
            </a:r>
            <a:r>
              <a:rPr lang="en-CA" sz="1600" dirty="0">
                <a:latin typeface="Calibri" panose="020F0502020204030204" pitchFamily="34" charset="0"/>
                <a:ea typeface="Calibri" panose="020F0502020204030204" pitchFamily="34" charset="0"/>
                <a:cs typeface="Calibri" panose="020F0502020204030204" pitchFamily="34" charset="0"/>
              </a:rPr>
              <a:t>OTCMKTS:</a:t>
            </a:r>
            <a:r>
              <a:rPr lang="en-CA" sz="1600" b="1" dirty="0">
                <a:latin typeface="Calibri" panose="020F0502020204030204" pitchFamily="34" charset="0"/>
                <a:ea typeface="Calibri" panose="020F0502020204030204" pitchFamily="34" charset="0"/>
                <a:cs typeface="Calibri" panose="020F0502020204030204" pitchFamily="34" charset="0"/>
              </a:rPr>
              <a:t> VTXXF</a:t>
            </a:r>
            <a:r>
              <a:rPr lang="en-CA" sz="1600" b="1" dirty="0">
                <a:ln w="3175" cmpd="sng">
                  <a:noFill/>
                </a:ln>
                <a:effectLst>
                  <a:outerShdw blurRad="63500" sx="102000" sy="102000" algn="ctr" rotWithShape="0">
                    <a:schemeClr val="bg1">
                      <a:alpha val="40000"/>
                    </a:schemeClr>
                  </a:outerShdw>
                </a:effectLst>
                <a:latin typeface="Calibri" panose="020F0502020204030204" pitchFamily="34" charset="0"/>
                <a:ea typeface="Calibri" panose="020F0502020204030204" pitchFamily="34" charset="0"/>
                <a:cs typeface="Calibri" panose="020F0502020204030204" pitchFamily="34" charset="0"/>
              </a:rPr>
              <a:t> </a:t>
            </a:r>
            <a:endParaRPr lang="en-US" sz="1600" b="1" dirty="0">
              <a:ln w="3175" cmpd="sng">
                <a:noFill/>
              </a:ln>
              <a:effectLst>
                <a:outerShdw blurRad="63500" sx="102000" sy="102000" algn="ctr" rotWithShape="0">
                  <a:schemeClr val="bg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90B64A3-C535-8700-66A7-11A4D896C087}"/>
              </a:ext>
            </a:extLst>
          </p:cNvPr>
          <p:cNvSpPr txBox="1"/>
          <p:nvPr/>
        </p:nvSpPr>
        <p:spPr>
          <a:xfrm>
            <a:off x="331827" y="543642"/>
            <a:ext cx="2533041" cy="366254"/>
          </a:xfrm>
          <a:prstGeom prst="rect">
            <a:avLst/>
          </a:prstGeom>
          <a:noFill/>
        </p:spPr>
        <p:txBody>
          <a:bodyPr wrap="square" lIns="0" tIns="0" bIns="0" rtlCol="0">
            <a:spAutoFit/>
          </a:bodyPr>
          <a:lstStyle/>
          <a:p>
            <a:pPr>
              <a:lnSpc>
                <a:spcPct val="85000"/>
              </a:lnSpc>
            </a:pPr>
            <a:r>
              <a:rPr lang="en-CA" sz="2800" b="1" dirty="0">
                <a:latin typeface="Figtree" pitchFamily="2" charset="0"/>
              </a:rPr>
              <a:t>Disclaimer</a:t>
            </a:r>
            <a:endParaRPr lang="en-US" sz="2800" b="1" dirty="0">
              <a:latin typeface="Figtree" pitchFamily="2" charset="0"/>
            </a:endParaRPr>
          </a:p>
        </p:txBody>
      </p:sp>
      <p:sp>
        <p:nvSpPr>
          <p:cNvPr id="5" name="TextBox 4">
            <a:extLst>
              <a:ext uri="{FF2B5EF4-FFF2-40B4-BE49-F238E27FC236}">
                <a16:creationId xmlns:a16="http://schemas.microsoft.com/office/drawing/2014/main" id="{AC1E3D0C-44C7-F132-0CA5-45323FDD01FF}"/>
              </a:ext>
            </a:extLst>
          </p:cNvPr>
          <p:cNvSpPr txBox="1"/>
          <p:nvPr/>
        </p:nvSpPr>
        <p:spPr>
          <a:xfrm>
            <a:off x="272834" y="1062748"/>
            <a:ext cx="11418214" cy="2246769"/>
          </a:xfrm>
          <a:prstGeom prst="rect">
            <a:avLst/>
          </a:prstGeom>
          <a:noFill/>
        </p:spPr>
        <p:txBody>
          <a:bodyPr wrap="square">
            <a:spAutoFit/>
          </a:bodyPr>
          <a:lstStyle/>
          <a:p>
            <a:pPr>
              <a:lnSpc>
                <a:spcPts val="1300"/>
              </a:lnSpc>
            </a:pPr>
            <a:r>
              <a:rPr lang="en-US" sz="900" dirty="0">
                <a:latin typeface="Figtree Light" pitchFamily="2" charset="0"/>
                <a:ea typeface="Lato" panose="020F0502020204030203" pitchFamily="34" charset="0"/>
                <a:cs typeface="Lato" panose="020F0502020204030203" pitchFamily="34" charset="0"/>
              </a:rPr>
              <a:t>The information contained in this presentation has been provided by </a:t>
            </a:r>
            <a:r>
              <a:rPr lang="en-US" sz="900" dirty="0" err="1">
                <a:latin typeface="Figtree Light" pitchFamily="2" charset="0"/>
                <a:ea typeface="Lato" panose="020F0502020204030203" pitchFamily="34" charset="0"/>
                <a:cs typeface="Lato" panose="020F0502020204030203" pitchFamily="34" charset="0"/>
              </a:rPr>
              <a:t>VertexMinerals</a:t>
            </a:r>
            <a:r>
              <a:rPr lang="en-US" sz="900" dirty="0">
                <a:latin typeface="Figtree Light" pitchFamily="2" charset="0"/>
                <a:ea typeface="Lato" panose="020F0502020204030203" pitchFamily="34" charset="0"/>
                <a:cs typeface="Lato" panose="020F0502020204030203" pitchFamily="34" charset="0"/>
              </a:rPr>
              <a:t> Ltd (Company) and other sources identified herein. The information contained in this presentation is for informational purposes only and is not a recommendation as to whether to invest in the Company’s shares. The information contained in this presentation is not investment or financial product advice and is not intended to be used as the basis for making an investment decision. The presentation has been prepared without taking into account the investment objectives, financial situation or particular needs of any particular person. Unless otherwise specified, data and tables set out in this presentation are based on the Company’s management estimates. No representation or warranty, express or implied, is made as to the fairness, accuracy, completeness or correctness of the information, opinions and conclusions contained in this presentation. To the maximum extent permitted by law, none of the Company or, its directors, or any of their employees or agents, nor any other person accepts any liability, including, without limitation, any liability arising out of fault of negligence, for any loss arising from the use of the information contained in this presentation. In particular, no representation or warranty, express or implied is given as to the accuracy, completeness or correctness, likelihood of achievement or reasonableness or any forecasts, projections, prospects or returns contained in this presentation nor is any obligation assumed to update such information. Such forecasts, prospects or returns are by their nature subject to significant uncertainties and contingencies. Past performance is no guarantee of future performance. This presentation includes “forward-looking statements” within the meaning of securities laws of applicable jurisdictions. Forward-looking statements can generally be identified by the use of forward-looking words such as “may”, “will”, “expect”, “intend”, “plan”, “estimate”, “anticipate”, “believe”, “continue”, “objectives”, “outlook”, “guidance” or other similar words, and include statements regarding certain plans, strategies and objectives of management and expected financial performance. These forward-looking statements involve known and unknown risks, uncertainties and other factors, many of which are outside the control of </a:t>
            </a:r>
            <a:r>
              <a:rPr lang="en-US" sz="900" dirty="0" err="1">
                <a:latin typeface="Figtree Light" pitchFamily="2" charset="0"/>
                <a:ea typeface="Lato" panose="020F0502020204030203" pitchFamily="34" charset="0"/>
                <a:cs typeface="Lato" panose="020F0502020204030203" pitchFamily="34" charset="0"/>
              </a:rPr>
              <a:t>VertexMinerals</a:t>
            </a:r>
            <a:r>
              <a:rPr lang="en-US" sz="900" dirty="0">
                <a:latin typeface="Figtree Light" pitchFamily="2" charset="0"/>
                <a:ea typeface="Lato" panose="020F0502020204030203" pitchFamily="34" charset="0"/>
                <a:cs typeface="Lato" panose="020F0502020204030203" pitchFamily="34" charset="0"/>
              </a:rPr>
              <a:t> Ltd, and any of their officers, employees, agents or associates. Actual results, performance or achievements may vary materially from any projections and forward-looking statements and the assumptions on which those statements are based. Readers are cautioned not to place undue reliance on forward-looking statements and the Company assumes no obligation to update such information.</a:t>
            </a:r>
          </a:p>
        </p:txBody>
      </p:sp>
      <p:sp>
        <p:nvSpPr>
          <p:cNvPr id="10" name="TextBox 9">
            <a:extLst>
              <a:ext uri="{FF2B5EF4-FFF2-40B4-BE49-F238E27FC236}">
                <a16:creationId xmlns:a16="http://schemas.microsoft.com/office/drawing/2014/main" id="{555D3AD4-1146-25B2-B18A-A48AE25EB885}"/>
              </a:ext>
            </a:extLst>
          </p:cNvPr>
          <p:cNvSpPr txBox="1"/>
          <p:nvPr/>
        </p:nvSpPr>
        <p:spPr>
          <a:xfrm>
            <a:off x="331826" y="3615105"/>
            <a:ext cx="4756606" cy="313932"/>
          </a:xfrm>
          <a:prstGeom prst="rect">
            <a:avLst/>
          </a:prstGeom>
          <a:noFill/>
        </p:spPr>
        <p:txBody>
          <a:bodyPr wrap="square" lIns="0" tIns="0" bIns="0" rtlCol="0">
            <a:spAutoFit/>
          </a:bodyPr>
          <a:lstStyle/>
          <a:p>
            <a:pPr>
              <a:lnSpc>
                <a:spcPct val="85000"/>
              </a:lnSpc>
            </a:pPr>
            <a:r>
              <a:rPr lang="en-CA" sz="2400" b="1" dirty="0">
                <a:latin typeface="Figtree" pitchFamily="2" charset="0"/>
              </a:rPr>
              <a:t>Mineral Resource Statement</a:t>
            </a:r>
            <a:endParaRPr lang="en-US" sz="2400" b="1" dirty="0">
              <a:latin typeface="Figtree" pitchFamily="2" charset="0"/>
            </a:endParaRPr>
          </a:p>
        </p:txBody>
      </p:sp>
      <p:sp>
        <p:nvSpPr>
          <p:cNvPr id="24" name="TextBox 23">
            <a:extLst>
              <a:ext uri="{FF2B5EF4-FFF2-40B4-BE49-F238E27FC236}">
                <a16:creationId xmlns:a16="http://schemas.microsoft.com/office/drawing/2014/main" id="{130F7944-AB42-64AE-D12B-382A41282323}"/>
              </a:ext>
            </a:extLst>
          </p:cNvPr>
          <p:cNvSpPr txBox="1"/>
          <p:nvPr/>
        </p:nvSpPr>
        <p:spPr>
          <a:xfrm>
            <a:off x="272833" y="4029450"/>
            <a:ext cx="11418214" cy="746358"/>
          </a:xfrm>
          <a:prstGeom prst="rect">
            <a:avLst/>
          </a:prstGeom>
          <a:noFill/>
        </p:spPr>
        <p:txBody>
          <a:bodyPr wrap="square">
            <a:spAutoFit/>
          </a:bodyPr>
          <a:lstStyle/>
          <a:p>
            <a:pPr>
              <a:lnSpc>
                <a:spcPts val="1300"/>
              </a:lnSpc>
            </a:pPr>
            <a:r>
              <a:rPr lang="en-US" sz="900" dirty="0">
                <a:latin typeface="Figtree Light" pitchFamily="2" charset="0"/>
                <a:ea typeface="Lato" panose="020F0502020204030203" pitchFamily="34" charset="0"/>
                <a:cs typeface="Lato" panose="020F0502020204030203" pitchFamily="34" charset="0"/>
              </a:rPr>
              <a:t>The Exploration Target is classified in accordance with the Australasian Code for Reporting of Identified Mineral Resources and Ore Reserves (JORC, 2012). The Exploration Target Estimate was completed by Andrew Hawker of HGS Australia. </a:t>
            </a:r>
            <a:r>
              <a:rPr lang="en-US" sz="900" dirty="0" err="1">
                <a:latin typeface="Figtree Light" pitchFamily="2" charset="0"/>
                <a:ea typeface="Lato" panose="020F0502020204030203" pitchFamily="34" charset="0"/>
                <a:cs typeface="Lato" panose="020F0502020204030203" pitchFamily="34" charset="0"/>
              </a:rPr>
              <a:t>Mr</a:t>
            </a:r>
            <a:r>
              <a:rPr lang="en-US" sz="900" dirty="0">
                <a:latin typeface="Figtree Light" pitchFamily="2" charset="0"/>
                <a:ea typeface="Lato" panose="020F0502020204030203" pitchFamily="34" charset="0"/>
                <a:cs typeface="Lato" panose="020F0502020204030203" pitchFamily="34" charset="0"/>
              </a:rPr>
              <a:t> Hawker has sufficient experience that is relevant to the style of </a:t>
            </a:r>
            <a:r>
              <a:rPr lang="en-US" sz="900" dirty="0" err="1">
                <a:latin typeface="Figtree Light" pitchFamily="2" charset="0"/>
                <a:ea typeface="Lato" panose="020F0502020204030203" pitchFamily="34" charset="0"/>
                <a:cs typeface="Lato" panose="020F0502020204030203" pitchFamily="34" charset="0"/>
              </a:rPr>
              <a:t>mineralisation</a:t>
            </a:r>
            <a:r>
              <a:rPr lang="en-US" sz="900" dirty="0">
                <a:latin typeface="Figtree Light" pitchFamily="2" charset="0"/>
                <a:ea typeface="Lato" panose="020F0502020204030203" pitchFamily="34" charset="0"/>
                <a:cs typeface="Lato" panose="020F0502020204030203" pitchFamily="34" charset="0"/>
              </a:rPr>
              <a:t> and type of deposit under consideration and to the activity being undertaken to qualify as a Competent Person as defined in the 2012 Edition of the ‘Australasian Code for Reporting of Exploration Results, Mineral Resources and Ore Reserves’. </a:t>
            </a:r>
            <a:r>
              <a:rPr lang="en-US" sz="900" dirty="0" err="1">
                <a:latin typeface="Figtree Light" pitchFamily="2" charset="0"/>
                <a:ea typeface="Lato" panose="020F0502020204030203" pitchFamily="34" charset="0"/>
                <a:cs typeface="Lato" panose="020F0502020204030203" pitchFamily="34" charset="0"/>
              </a:rPr>
              <a:t>Mr</a:t>
            </a:r>
            <a:r>
              <a:rPr lang="en-US" sz="900" dirty="0">
                <a:latin typeface="Figtree Light" pitchFamily="2" charset="0"/>
                <a:ea typeface="Lato" panose="020F0502020204030203" pitchFamily="34" charset="0"/>
                <a:cs typeface="Lato" panose="020F0502020204030203" pitchFamily="34" charset="0"/>
              </a:rPr>
              <a:t> Hawker consents to the inclusion in the report of the matters based on his information in the form and context in which it appears.</a:t>
            </a:r>
          </a:p>
        </p:txBody>
      </p:sp>
      <p:sp>
        <p:nvSpPr>
          <p:cNvPr id="27" name="TextBox 26">
            <a:extLst>
              <a:ext uri="{FF2B5EF4-FFF2-40B4-BE49-F238E27FC236}">
                <a16:creationId xmlns:a16="http://schemas.microsoft.com/office/drawing/2014/main" id="{BF49D682-9D73-EDA1-B29F-E74FB7E01A91}"/>
              </a:ext>
            </a:extLst>
          </p:cNvPr>
          <p:cNvSpPr txBox="1"/>
          <p:nvPr/>
        </p:nvSpPr>
        <p:spPr>
          <a:xfrm>
            <a:off x="331826" y="5139729"/>
            <a:ext cx="5252896" cy="313932"/>
          </a:xfrm>
          <a:prstGeom prst="rect">
            <a:avLst/>
          </a:prstGeom>
          <a:noFill/>
        </p:spPr>
        <p:txBody>
          <a:bodyPr wrap="square" lIns="0" tIns="0" bIns="0" rtlCol="0">
            <a:spAutoFit/>
          </a:bodyPr>
          <a:lstStyle/>
          <a:p>
            <a:pPr>
              <a:lnSpc>
                <a:spcPct val="85000"/>
              </a:lnSpc>
            </a:pPr>
            <a:r>
              <a:rPr lang="en-CA" sz="2400" b="1" dirty="0">
                <a:latin typeface="Figtree" pitchFamily="2" charset="0"/>
              </a:rPr>
              <a:t>JORC Compliance Statements</a:t>
            </a:r>
            <a:endParaRPr lang="en-US" sz="2400" b="1" dirty="0">
              <a:latin typeface="Figtree" pitchFamily="2" charset="0"/>
            </a:endParaRPr>
          </a:p>
        </p:txBody>
      </p:sp>
      <p:sp>
        <p:nvSpPr>
          <p:cNvPr id="29" name="TextBox 28">
            <a:extLst>
              <a:ext uri="{FF2B5EF4-FFF2-40B4-BE49-F238E27FC236}">
                <a16:creationId xmlns:a16="http://schemas.microsoft.com/office/drawing/2014/main" id="{39AC790F-58C2-BBF0-B17D-37948AB5D0C9}"/>
              </a:ext>
            </a:extLst>
          </p:cNvPr>
          <p:cNvSpPr txBox="1"/>
          <p:nvPr/>
        </p:nvSpPr>
        <p:spPr>
          <a:xfrm>
            <a:off x="272833" y="5554074"/>
            <a:ext cx="11418214" cy="746358"/>
          </a:xfrm>
          <a:prstGeom prst="rect">
            <a:avLst/>
          </a:prstGeom>
          <a:noFill/>
        </p:spPr>
        <p:txBody>
          <a:bodyPr wrap="square">
            <a:spAutoFit/>
          </a:bodyPr>
          <a:lstStyle/>
          <a:p>
            <a:pPr>
              <a:lnSpc>
                <a:spcPts val="1300"/>
              </a:lnSpc>
            </a:pPr>
            <a:r>
              <a:rPr lang="en-US" sz="900" dirty="0">
                <a:latin typeface="Figtree Light" pitchFamily="2" charset="0"/>
                <a:ea typeface="Lato" panose="020F0502020204030203" pitchFamily="34" charset="0"/>
                <a:cs typeface="Lato" panose="020F0502020204030203" pitchFamily="34" charset="0"/>
              </a:rPr>
              <a:t>Information in this announcement is extracted from reports lodged as market announcements referred to in this presentation and available on the Company’s website http://www.vertexminerals.com.au/. The Company confirms that it is not aware of any new information that materially affects the information included in the original market announcements and that all material assumptions and technical parameters underpinning the estimates in the relevant market announcements continue to apply and have not materially changed. The Company confirms that the form and context in which the Competent Persons’ findings are presented have not been materially modified from the original market announcements.</a:t>
            </a:r>
          </a:p>
        </p:txBody>
      </p:sp>
      <p:pic>
        <p:nvPicPr>
          <p:cNvPr id="8" name="Graphic 7">
            <a:extLst>
              <a:ext uri="{FF2B5EF4-FFF2-40B4-BE49-F238E27FC236}">
                <a16:creationId xmlns:a16="http://schemas.microsoft.com/office/drawing/2014/main" id="{14B1FE80-57CE-0E1E-702F-84434EDD1B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0921" y="81281"/>
            <a:ext cx="897532" cy="416009"/>
          </a:xfrm>
          <a:prstGeom prst="rect">
            <a:avLst/>
          </a:prstGeom>
        </p:spPr>
      </p:pic>
    </p:spTree>
    <p:extLst>
      <p:ext uri="{BB962C8B-B14F-4D97-AF65-F5344CB8AC3E}">
        <p14:creationId xmlns:p14="http://schemas.microsoft.com/office/powerpoint/2010/main" val="3130488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03466"/>
        </a:solidFill>
        <a:effectLst/>
      </p:bgPr>
    </p:bg>
    <p:spTree>
      <p:nvGrpSpPr>
        <p:cNvPr id="1" name="">
          <a:extLst>
            <a:ext uri="{FF2B5EF4-FFF2-40B4-BE49-F238E27FC236}">
              <a16:creationId xmlns:a16="http://schemas.microsoft.com/office/drawing/2014/main" id="{B61F1741-36B3-2889-844E-0FAB3B49A22E}"/>
            </a:ext>
          </a:extLst>
        </p:cNvPr>
        <p:cNvGrpSpPr/>
        <p:nvPr/>
      </p:nvGrpSpPr>
      <p:grpSpPr>
        <a:xfrm>
          <a:off x="0" y="0"/>
          <a:ext cx="0" cy="0"/>
          <a:chOff x="0" y="0"/>
          <a:chExt cx="0" cy="0"/>
        </a:xfrm>
      </p:grpSpPr>
      <p:pic>
        <p:nvPicPr>
          <p:cNvPr id="2052" name="Picture 4" descr="TOMRA Mining LASER tech 'revolutionises' gold processing for Vertex -  International Mining">
            <a:extLst>
              <a:ext uri="{FF2B5EF4-FFF2-40B4-BE49-F238E27FC236}">
                <a16:creationId xmlns:a16="http://schemas.microsoft.com/office/drawing/2014/main" id="{9FDCAD60-9FD1-C911-A6C5-70C3E6BE1D06}"/>
              </a:ext>
            </a:extLst>
          </p:cNvPr>
          <p:cNvPicPr>
            <a:picLocks noChangeAspect="1" noChangeArrowheads="1"/>
          </p:cNvPicPr>
          <p:nvPr/>
        </p:nvPicPr>
        <p:blipFill rotWithShape="1">
          <a:blip r:embed="rId3">
            <a:grayscl/>
            <a:alphaModFix amt="35000"/>
            <a:extLst>
              <a:ext uri="{28A0092B-C50C-407E-A947-70E740481C1C}">
                <a14:useLocalDpi xmlns:a14="http://schemas.microsoft.com/office/drawing/2010/main" val="0"/>
              </a:ext>
            </a:extLst>
          </a:blip>
          <a:srcRect l="241" t="8053" r="241" b="8053"/>
          <a:stretch>
            <a:fillRect/>
          </a:stretch>
        </p:blipFill>
        <p:spPr bwMode="auto">
          <a:xfrm>
            <a:off x="-1586" y="0"/>
            <a:ext cx="12193586"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BF4F5CD-4A72-3678-03DE-D9CACF130D49}"/>
              </a:ext>
            </a:extLst>
          </p:cNvPr>
          <p:cNvSpPr txBox="1"/>
          <p:nvPr/>
        </p:nvSpPr>
        <p:spPr>
          <a:xfrm>
            <a:off x="1847230" y="543642"/>
            <a:ext cx="8497541" cy="366254"/>
          </a:xfrm>
          <a:prstGeom prst="rect">
            <a:avLst/>
          </a:prstGeom>
          <a:noFill/>
        </p:spPr>
        <p:txBody>
          <a:bodyPr wrap="square" lIns="0" tIns="0" bIns="0" rtlCol="0">
            <a:spAutoFit/>
          </a:bodyPr>
          <a:lstStyle/>
          <a:p>
            <a:pPr algn="ctr">
              <a:lnSpc>
                <a:spcPct val="85000"/>
              </a:lnSpc>
            </a:pPr>
            <a:r>
              <a:rPr lang="en-US" sz="2800" b="1" dirty="0">
                <a:solidFill>
                  <a:schemeClr val="bg1"/>
                </a:solidFill>
                <a:latin typeface="Figtree" pitchFamily="2" charset="0"/>
              </a:rPr>
              <a:t>Environmental and Sustainable Mining Objectives</a:t>
            </a:r>
          </a:p>
        </p:txBody>
      </p:sp>
      <p:sp>
        <p:nvSpPr>
          <p:cNvPr id="3" name="Rectangle 2">
            <a:extLst>
              <a:ext uri="{FF2B5EF4-FFF2-40B4-BE49-F238E27FC236}">
                <a16:creationId xmlns:a16="http://schemas.microsoft.com/office/drawing/2014/main" id="{828DA2B9-A660-70DE-590D-C3946E15B41B}"/>
              </a:ext>
            </a:extLst>
          </p:cNvPr>
          <p:cNvSpPr/>
          <p:nvPr/>
        </p:nvSpPr>
        <p:spPr>
          <a:xfrm>
            <a:off x="631087" y="4278717"/>
            <a:ext cx="3278656" cy="1793557"/>
          </a:xfrm>
          <a:prstGeom prst="rect">
            <a:avLst/>
          </a:prstGeom>
          <a:solidFill>
            <a:srgbClr val="FEF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E88FD0C-1587-E8DC-99D2-2DAB81C9FF05}"/>
              </a:ext>
            </a:extLst>
          </p:cNvPr>
          <p:cNvSpPr txBox="1"/>
          <p:nvPr/>
        </p:nvSpPr>
        <p:spPr>
          <a:xfrm>
            <a:off x="770391" y="4926226"/>
            <a:ext cx="2602048" cy="830997"/>
          </a:xfrm>
          <a:prstGeom prst="rect">
            <a:avLst/>
          </a:prstGeom>
          <a:noFill/>
        </p:spPr>
        <p:txBody>
          <a:bodyPr wrap="square">
            <a:spAutoFit/>
          </a:bodyPr>
          <a:lstStyle/>
          <a:p>
            <a:pPr marL="171450" indent="-171450">
              <a:buFont typeface="Arial" panose="020B0604020202020204" pitchFamily="34" charset="0"/>
              <a:buChar char="•"/>
            </a:pPr>
            <a:r>
              <a:rPr lang="en-US" sz="120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Gravity Recoverable Gold</a:t>
            </a:r>
          </a:p>
          <a:p>
            <a:pPr marL="171450" indent="-171450">
              <a:buFont typeface="Arial" panose="020B0604020202020204" pitchFamily="34" charset="0"/>
              <a:buChar char="•"/>
            </a:pPr>
            <a:r>
              <a:rPr lang="en-US" sz="120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Minimal grind (200–650 micron</a:t>
            </a:r>
          </a:p>
          <a:p>
            <a:pPr marL="171450" indent="-171450">
              <a:buFont typeface="Arial" panose="020B0604020202020204" pitchFamily="34" charset="0"/>
              <a:buChar char="•"/>
            </a:pPr>
            <a:r>
              <a:rPr lang="en-US" sz="120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No chemicals – no cyanide</a:t>
            </a:r>
          </a:p>
          <a:p>
            <a:pPr marL="171450" indent="-171450">
              <a:buFont typeface="Arial" panose="020B0604020202020204" pitchFamily="34" charset="0"/>
              <a:buChar char="•"/>
            </a:pPr>
            <a:r>
              <a:rPr lang="en-US" sz="120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Recovery of fine gold (to 23 µm)</a:t>
            </a:r>
          </a:p>
        </p:txBody>
      </p:sp>
      <p:sp>
        <p:nvSpPr>
          <p:cNvPr id="7" name="TextBox 6">
            <a:extLst>
              <a:ext uri="{FF2B5EF4-FFF2-40B4-BE49-F238E27FC236}">
                <a16:creationId xmlns:a16="http://schemas.microsoft.com/office/drawing/2014/main" id="{959564E7-C029-F1C7-C424-E949F3BEAE96}"/>
              </a:ext>
            </a:extLst>
          </p:cNvPr>
          <p:cNvSpPr txBox="1"/>
          <p:nvPr/>
        </p:nvSpPr>
        <p:spPr>
          <a:xfrm>
            <a:off x="859235" y="4475753"/>
            <a:ext cx="2043492" cy="366254"/>
          </a:xfrm>
          <a:prstGeom prst="rect">
            <a:avLst/>
          </a:prstGeom>
          <a:noFill/>
        </p:spPr>
        <p:txBody>
          <a:bodyPr wrap="square" lIns="0" tIns="0" bIns="0" rtlCol="0">
            <a:spAutoFit/>
          </a:bodyPr>
          <a:lstStyle/>
          <a:p>
            <a:pPr>
              <a:lnSpc>
                <a:spcPct val="85000"/>
              </a:lnSpc>
            </a:pPr>
            <a:r>
              <a:rPr lang="en-CA" sz="1400" b="1" dirty="0">
                <a:latin typeface="Figtree" pitchFamily="2" charset="0"/>
              </a:rPr>
              <a:t>Efficient &amp; </a:t>
            </a:r>
            <a:br>
              <a:rPr lang="en-CA" sz="1400" b="1" dirty="0">
                <a:latin typeface="Figtree" pitchFamily="2" charset="0"/>
              </a:rPr>
            </a:br>
            <a:r>
              <a:rPr lang="en-CA" sz="1400" b="1" dirty="0">
                <a:latin typeface="Figtree" pitchFamily="2" charset="0"/>
              </a:rPr>
              <a:t>Responsible Processing</a:t>
            </a:r>
            <a:endParaRPr lang="en-US" sz="1400" b="1" dirty="0">
              <a:latin typeface="Figtree" pitchFamily="2" charset="0"/>
            </a:endParaRPr>
          </a:p>
        </p:txBody>
      </p:sp>
      <p:sp>
        <p:nvSpPr>
          <p:cNvPr id="10" name="Rectangle 9">
            <a:extLst>
              <a:ext uri="{FF2B5EF4-FFF2-40B4-BE49-F238E27FC236}">
                <a16:creationId xmlns:a16="http://schemas.microsoft.com/office/drawing/2014/main" id="{42765E9B-50A9-D2D0-CA72-ADEE7E7757F9}"/>
              </a:ext>
            </a:extLst>
          </p:cNvPr>
          <p:cNvSpPr/>
          <p:nvPr/>
        </p:nvSpPr>
        <p:spPr>
          <a:xfrm>
            <a:off x="4456672" y="4278717"/>
            <a:ext cx="3278656" cy="1793557"/>
          </a:xfrm>
          <a:prstGeom prst="rect">
            <a:avLst/>
          </a:prstGeom>
          <a:solidFill>
            <a:srgbClr val="FEF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6AC55F9-ADCB-9045-BCC1-75E0CBF5AC59}"/>
              </a:ext>
            </a:extLst>
          </p:cNvPr>
          <p:cNvSpPr txBox="1"/>
          <p:nvPr/>
        </p:nvSpPr>
        <p:spPr>
          <a:xfrm>
            <a:off x="4595975" y="4926226"/>
            <a:ext cx="2861465" cy="646331"/>
          </a:xfrm>
          <a:prstGeom prst="rect">
            <a:avLst/>
          </a:prstGeom>
          <a:noFill/>
        </p:spPr>
        <p:txBody>
          <a:bodyPr wrap="square">
            <a:spAutoFit/>
          </a:bodyPr>
          <a:lstStyle/>
          <a:p>
            <a:pPr marL="171450" indent="-171450">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Low Capex and low operating cost</a:t>
            </a:r>
          </a:p>
          <a:p>
            <a:pPr marL="171450" indent="-171450">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Low water usage</a:t>
            </a:r>
          </a:p>
          <a:p>
            <a:pPr marL="171450" indent="-171450">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Re-usable water</a:t>
            </a:r>
            <a:endParaRPr lang="en-US" sz="120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endParaRPr>
          </a:p>
        </p:txBody>
      </p:sp>
      <p:sp>
        <p:nvSpPr>
          <p:cNvPr id="12" name="TextBox 11">
            <a:extLst>
              <a:ext uri="{FF2B5EF4-FFF2-40B4-BE49-F238E27FC236}">
                <a16:creationId xmlns:a16="http://schemas.microsoft.com/office/drawing/2014/main" id="{3BB0BD38-3819-A6C5-44B9-FC75AA1285FD}"/>
              </a:ext>
            </a:extLst>
          </p:cNvPr>
          <p:cNvSpPr txBox="1"/>
          <p:nvPr/>
        </p:nvSpPr>
        <p:spPr>
          <a:xfrm>
            <a:off x="4684820" y="4475753"/>
            <a:ext cx="2022991" cy="366254"/>
          </a:xfrm>
          <a:prstGeom prst="rect">
            <a:avLst/>
          </a:prstGeom>
          <a:noFill/>
        </p:spPr>
        <p:txBody>
          <a:bodyPr wrap="square" lIns="0" tIns="0" bIns="0" rtlCol="0">
            <a:spAutoFit/>
          </a:bodyPr>
          <a:lstStyle/>
          <a:p>
            <a:pPr>
              <a:lnSpc>
                <a:spcPct val="85000"/>
              </a:lnSpc>
            </a:pPr>
            <a:r>
              <a:rPr lang="en-CA" sz="1400" b="1" dirty="0">
                <a:latin typeface="Figtree" pitchFamily="2" charset="0"/>
              </a:rPr>
              <a:t>Cost &amp; </a:t>
            </a:r>
            <a:br>
              <a:rPr lang="en-CA" sz="1400" b="1" dirty="0">
                <a:latin typeface="Figtree" pitchFamily="2" charset="0"/>
              </a:rPr>
            </a:br>
            <a:r>
              <a:rPr lang="en-CA" sz="1400" b="1" dirty="0">
                <a:latin typeface="Figtree" pitchFamily="2" charset="0"/>
              </a:rPr>
              <a:t>Resource Efficiency</a:t>
            </a:r>
            <a:endParaRPr lang="en-US" sz="1400" b="1" dirty="0">
              <a:latin typeface="Figtree" pitchFamily="2" charset="0"/>
            </a:endParaRPr>
          </a:p>
        </p:txBody>
      </p:sp>
      <p:sp>
        <p:nvSpPr>
          <p:cNvPr id="18" name="Rectangle 17">
            <a:extLst>
              <a:ext uri="{FF2B5EF4-FFF2-40B4-BE49-F238E27FC236}">
                <a16:creationId xmlns:a16="http://schemas.microsoft.com/office/drawing/2014/main" id="{84729558-DE0D-0278-D723-26C637157E76}"/>
              </a:ext>
            </a:extLst>
          </p:cNvPr>
          <p:cNvSpPr/>
          <p:nvPr/>
        </p:nvSpPr>
        <p:spPr>
          <a:xfrm>
            <a:off x="8288729" y="4278717"/>
            <a:ext cx="3278656" cy="1793557"/>
          </a:xfrm>
          <a:prstGeom prst="rect">
            <a:avLst/>
          </a:prstGeom>
          <a:solidFill>
            <a:srgbClr val="FEF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A055040-FF03-C185-CAEF-98B1EACEC57F}"/>
              </a:ext>
            </a:extLst>
          </p:cNvPr>
          <p:cNvSpPr txBox="1"/>
          <p:nvPr/>
        </p:nvSpPr>
        <p:spPr>
          <a:xfrm>
            <a:off x="8428032" y="4926226"/>
            <a:ext cx="3132881" cy="1015663"/>
          </a:xfrm>
          <a:prstGeom prst="rect">
            <a:avLst/>
          </a:prstGeom>
          <a:noFill/>
        </p:spPr>
        <p:txBody>
          <a:bodyPr wrap="square">
            <a:spAutoFit/>
          </a:bodyPr>
          <a:lstStyle/>
          <a:p>
            <a:pPr marL="171450" indent="-171450">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Benign tails with potential for commercial sand</a:t>
            </a:r>
          </a:p>
          <a:p>
            <a:pPr marL="171450" indent="-171450">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Benign waste</a:t>
            </a:r>
          </a:p>
          <a:p>
            <a:pPr marL="171450" indent="-171450">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Minimal tailings compared to production</a:t>
            </a:r>
          </a:p>
          <a:p>
            <a:pPr marL="171450" indent="-171450">
              <a:buFont typeface="Arial" panose="020B0604020202020204" pitchFamily="34" charset="0"/>
              <a:buChar char="•"/>
            </a:pP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No tailings dam required – dry stack</a:t>
            </a:r>
            <a:endParaRPr lang="en-US" sz="120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endParaRPr>
          </a:p>
        </p:txBody>
      </p:sp>
      <p:sp>
        <p:nvSpPr>
          <p:cNvPr id="24" name="TextBox 23">
            <a:extLst>
              <a:ext uri="{FF2B5EF4-FFF2-40B4-BE49-F238E27FC236}">
                <a16:creationId xmlns:a16="http://schemas.microsoft.com/office/drawing/2014/main" id="{F8D571DC-F307-C9B2-CE00-01778BCCA76A}"/>
              </a:ext>
            </a:extLst>
          </p:cNvPr>
          <p:cNvSpPr txBox="1"/>
          <p:nvPr/>
        </p:nvSpPr>
        <p:spPr>
          <a:xfrm>
            <a:off x="8516877" y="4475753"/>
            <a:ext cx="2321538" cy="366254"/>
          </a:xfrm>
          <a:prstGeom prst="rect">
            <a:avLst/>
          </a:prstGeom>
          <a:noFill/>
        </p:spPr>
        <p:txBody>
          <a:bodyPr wrap="square" lIns="0" tIns="0" bIns="0" rtlCol="0">
            <a:spAutoFit/>
          </a:bodyPr>
          <a:lstStyle/>
          <a:p>
            <a:pPr>
              <a:lnSpc>
                <a:spcPct val="85000"/>
              </a:lnSpc>
            </a:pPr>
            <a:r>
              <a:rPr lang="en-CA" sz="1400" b="1" dirty="0">
                <a:latin typeface="Figtree" pitchFamily="2" charset="0"/>
              </a:rPr>
              <a:t>Environmentally </a:t>
            </a:r>
            <a:br>
              <a:rPr lang="en-CA" sz="1400" b="1" dirty="0">
                <a:latin typeface="Figtree" pitchFamily="2" charset="0"/>
              </a:rPr>
            </a:br>
            <a:r>
              <a:rPr lang="en-CA" sz="1400" b="1" dirty="0">
                <a:latin typeface="Figtree" pitchFamily="2" charset="0"/>
              </a:rPr>
              <a:t>Friendly Tailings &amp; Waste</a:t>
            </a:r>
            <a:endParaRPr lang="en-US" sz="1400" b="1" dirty="0">
              <a:latin typeface="Figtree" pitchFamily="2" charset="0"/>
            </a:endParaRPr>
          </a:p>
        </p:txBody>
      </p:sp>
      <p:sp>
        <p:nvSpPr>
          <p:cNvPr id="2" name="Rectangle 1">
            <a:extLst>
              <a:ext uri="{FF2B5EF4-FFF2-40B4-BE49-F238E27FC236}">
                <a16:creationId xmlns:a16="http://schemas.microsoft.com/office/drawing/2014/main" id="{57ECDB21-01F2-67B7-203E-9E0296A9BF8F}"/>
              </a:ext>
            </a:extLst>
          </p:cNvPr>
          <p:cNvSpPr/>
          <p:nvPr/>
        </p:nvSpPr>
        <p:spPr>
          <a:xfrm>
            <a:off x="3104321" y="4090420"/>
            <a:ext cx="349762" cy="349762"/>
          </a:xfrm>
          <a:prstGeom prst="rect">
            <a:avLst/>
          </a:prstGeom>
          <a:solidFill>
            <a:srgbClr val="E3B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1C2ED69F-373A-BF3B-B836-6C381B432418}"/>
              </a:ext>
            </a:extLst>
          </p:cNvPr>
          <p:cNvSpPr/>
          <p:nvPr/>
        </p:nvSpPr>
        <p:spPr>
          <a:xfrm>
            <a:off x="6919799" y="4089734"/>
            <a:ext cx="349762" cy="349762"/>
          </a:xfrm>
          <a:prstGeom prst="rect">
            <a:avLst/>
          </a:prstGeom>
          <a:solidFill>
            <a:srgbClr val="E3B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1AEB9F85-9F88-BE9B-F018-FE4E8B8D8EF2}"/>
              </a:ext>
            </a:extLst>
          </p:cNvPr>
          <p:cNvSpPr/>
          <p:nvPr/>
        </p:nvSpPr>
        <p:spPr>
          <a:xfrm>
            <a:off x="10741453" y="4089734"/>
            <a:ext cx="349762" cy="349762"/>
          </a:xfrm>
          <a:prstGeom prst="rect">
            <a:avLst/>
          </a:prstGeom>
          <a:solidFill>
            <a:srgbClr val="E3B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8" name="Graphic 27">
            <a:extLst>
              <a:ext uri="{FF2B5EF4-FFF2-40B4-BE49-F238E27FC236}">
                <a16:creationId xmlns:a16="http://schemas.microsoft.com/office/drawing/2014/main" id="{B4582C4F-7324-212E-F243-6BC2C6BFF8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41916" y="4129088"/>
            <a:ext cx="274572" cy="272426"/>
          </a:xfrm>
          <a:prstGeom prst="rect">
            <a:avLst/>
          </a:prstGeom>
        </p:spPr>
      </p:pic>
      <p:pic>
        <p:nvPicPr>
          <p:cNvPr id="37" name="Graphic 36">
            <a:extLst>
              <a:ext uri="{FF2B5EF4-FFF2-40B4-BE49-F238E27FC236}">
                <a16:creationId xmlns:a16="http://schemas.microsoft.com/office/drawing/2014/main" id="{83E13F31-21AE-F6A8-EC97-072555E030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87080" y="4159600"/>
            <a:ext cx="216996" cy="238234"/>
          </a:xfrm>
          <a:prstGeom prst="rect">
            <a:avLst/>
          </a:prstGeom>
        </p:spPr>
      </p:pic>
      <p:pic>
        <p:nvPicPr>
          <p:cNvPr id="39" name="Graphic 38">
            <a:extLst>
              <a:ext uri="{FF2B5EF4-FFF2-40B4-BE49-F238E27FC236}">
                <a16:creationId xmlns:a16="http://schemas.microsoft.com/office/drawing/2014/main" id="{91CD6ADC-BF4F-6ED7-FCB1-4FB94BB4DD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99857" y="4148138"/>
            <a:ext cx="232954" cy="232954"/>
          </a:xfrm>
          <a:prstGeom prst="rect">
            <a:avLst/>
          </a:prstGeom>
        </p:spPr>
      </p:pic>
      <p:sp>
        <p:nvSpPr>
          <p:cNvPr id="5" name="Slide Number Placeholder 12">
            <a:extLst>
              <a:ext uri="{FF2B5EF4-FFF2-40B4-BE49-F238E27FC236}">
                <a16:creationId xmlns:a16="http://schemas.microsoft.com/office/drawing/2014/main" id="{88B12A0F-19EF-89AB-EEDD-227726C118E4}"/>
              </a:ext>
            </a:extLst>
          </p:cNvPr>
          <p:cNvSpPr>
            <a:spLocks noGrp="1"/>
          </p:cNvSpPr>
          <p:nvPr>
            <p:ph type="sldNum" sz="quarter" idx="12"/>
          </p:nvPr>
        </p:nvSpPr>
        <p:spPr>
          <a:xfrm>
            <a:off x="11750040" y="6456427"/>
            <a:ext cx="323492" cy="365125"/>
          </a:xfrm>
        </p:spPr>
        <p:txBody>
          <a:bodyPr lIns="0" rIns="0"/>
          <a:lstStyle/>
          <a:p>
            <a:pPr>
              <a:lnSpc>
                <a:spcPct val="85000"/>
              </a:lnSpc>
            </a:pPr>
            <a:fld id="{1C6C4058-4487-4C65-A404-ECA27A05BEDD}" type="slidenum">
              <a:rPr lang="en-US" sz="1400" smtClean="0">
                <a:solidFill>
                  <a:schemeClr val="bg1"/>
                </a:solidFill>
                <a:latin typeface="Lato" panose="020F0502020204030203" pitchFamily="34" charset="0"/>
                <a:ea typeface="Lato" panose="020F0502020204030203" pitchFamily="34" charset="0"/>
                <a:cs typeface="Lato" panose="020F0502020204030203" pitchFamily="34" charset="0"/>
              </a:rPr>
              <a:pPr>
                <a:lnSpc>
                  <a:spcPct val="85000"/>
                </a:lnSpc>
              </a:pPr>
              <a:t>20</a:t>
            </a:fld>
            <a:endParaRPr lang="en-US"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 name="Graphic 5">
            <a:extLst>
              <a:ext uri="{FF2B5EF4-FFF2-40B4-BE49-F238E27FC236}">
                <a16:creationId xmlns:a16="http://schemas.microsoft.com/office/drawing/2014/main" id="{03A3D6D5-9FB5-6A00-3DB3-D2F9AFF16D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70921" y="81280"/>
            <a:ext cx="897532" cy="416010"/>
          </a:xfrm>
          <a:prstGeom prst="rect">
            <a:avLst/>
          </a:prstGeom>
        </p:spPr>
      </p:pic>
      <p:sp>
        <p:nvSpPr>
          <p:cNvPr id="8" name="TextBox 7">
            <a:extLst>
              <a:ext uri="{FF2B5EF4-FFF2-40B4-BE49-F238E27FC236}">
                <a16:creationId xmlns:a16="http://schemas.microsoft.com/office/drawing/2014/main" id="{C005CCA0-864C-7C1E-682B-44A098A14E36}"/>
              </a:ext>
            </a:extLst>
          </p:cNvPr>
          <p:cNvSpPr txBox="1"/>
          <p:nvPr/>
        </p:nvSpPr>
        <p:spPr>
          <a:xfrm>
            <a:off x="189587" y="6501259"/>
            <a:ext cx="3143693" cy="275460"/>
          </a:xfrm>
          <a:prstGeom prst="rect">
            <a:avLst/>
          </a:prstGeom>
          <a:noFill/>
        </p:spPr>
        <p:txBody>
          <a:bodyPr wrap="square" lIns="0" rtlCol="0">
            <a:spAutoFit/>
          </a:bodyPr>
          <a:lstStyle/>
          <a:p>
            <a:pPr>
              <a:lnSpc>
                <a:spcPct val="85000"/>
              </a:lnSpc>
            </a:pPr>
            <a:r>
              <a:rPr lang="en-CA" sz="14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ASX: </a:t>
            </a:r>
            <a:r>
              <a:rPr lang="en-CA" sz="1400"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VTX  |  </a:t>
            </a:r>
            <a:r>
              <a:rPr lang="en-CA" sz="14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OTCMKTS:</a:t>
            </a:r>
            <a:r>
              <a:rPr lang="en-CA" sz="1400"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 VTXXF</a:t>
            </a:r>
            <a:endParaRPr lang="en-US" sz="1400"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487219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85000"/>
                <a:lumOff val="15000"/>
              </a:schemeClr>
            </a:gs>
            <a:gs pos="100000">
              <a:srgbClr val="16151B"/>
            </a:gs>
          </a:gsLst>
          <a:lin ang="13500000" scaled="1"/>
          <a:tileRect/>
        </a:gradFill>
        <a:effectLst/>
      </p:bgPr>
    </p:bg>
    <p:spTree>
      <p:nvGrpSpPr>
        <p:cNvPr id="1" name="">
          <a:extLst>
            <a:ext uri="{FF2B5EF4-FFF2-40B4-BE49-F238E27FC236}">
              <a16:creationId xmlns:a16="http://schemas.microsoft.com/office/drawing/2014/main" id="{09E05513-6069-E0BC-8B55-DD4D82CF7713}"/>
            </a:ext>
          </a:extLst>
        </p:cNvPr>
        <p:cNvGrpSpPr/>
        <p:nvPr/>
      </p:nvGrpSpPr>
      <p:grpSpPr>
        <a:xfrm>
          <a:off x="0" y="0"/>
          <a:ext cx="0" cy="0"/>
          <a:chOff x="0" y="0"/>
          <a:chExt cx="0" cy="0"/>
        </a:xfrm>
      </p:grpSpPr>
      <p:sp>
        <p:nvSpPr>
          <p:cNvPr id="49" name="Rectangle 48">
            <a:extLst>
              <a:ext uri="{FF2B5EF4-FFF2-40B4-BE49-F238E27FC236}">
                <a16:creationId xmlns:a16="http://schemas.microsoft.com/office/drawing/2014/main" id="{15D7D832-2428-5C4D-B2BE-A6FFB63498C9}"/>
              </a:ext>
            </a:extLst>
          </p:cNvPr>
          <p:cNvSpPr/>
          <p:nvPr/>
        </p:nvSpPr>
        <p:spPr>
          <a:xfrm>
            <a:off x="331826" y="2057823"/>
            <a:ext cx="2684445" cy="1808785"/>
          </a:xfrm>
          <a:prstGeom prst="rect">
            <a:avLst/>
          </a:prstGeom>
          <a:solidFill>
            <a:srgbClr val="FEF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5F2F3C35-0D95-0AB9-9F1B-ADAA1E4B6DC5}"/>
              </a:ext>
            </a:extLst>
          </p:cNvPr>
          <p:cNvSpPr txBox="1"/>
          <p:nvPr/>
        </p:nvSpPr>
        <p:spPr>
          <a:xfrm>
            <a:off x="454345" y="2251711"/>
            <a:ext cx="431528" cy="369332"/>
          </a:xfrm>
          <a:prstGeom prst="rect">
            <a:avLst/>
          </a:prstGeom>
          <a:noFill/>
        </p:spPr>
        <p:txBody>
          <a:bodyPr wrap="none" rtlCol="0">
            <a:spAutoFit/>
          </a:bodyPr>
          <a:lstStyle/>
          <a:p>
            <a:r>
              <a:rPr lang="en-CA" b="1" dirty="0">
                <a:solidFill>
                  <a:srgbClr val="E3BF6F"/>
                </a:solidFill>
                <a:latin typeface="Figtree" pitchFamily="2" charset="0"/>
              </a:rPr>
              <a:t>01</a:t>
            </a:r>
          </a:p>
        </p:txBody>
      </p:sp>
      <p:sp>
        <p:nvSpPr>
          <p:cNvPr id="2" name="TextBox 1">
            <a:extLst>
              <a:ext uri="{FF2B5EF4-FFF2-40B4-BE49-F238E27FC236}">
                <a16:creationId xmlns:a16="http://schemas.microsoft.com/office/drawing/2014/main" id="{8A7D550E-E0B8-1289-F3BD-293C9A119A58}"/>
              </a:ext>
            </a:extLst>
          </p:cNvPr>
          <p:cNvSpPr txBox="1"/>
          <p:nvPr/>
        </p:nvSpPr>
        <p:spPr>
          <a:xfrm>
            <a:off x="331827" y="597892"/>
            <a:ext cx="5449541" cy="470898"/>
          </a:xfrm>
          <a:prstGeom prst="rect">
            <a:avLst/>
          </a:prstGeom>
          <a:noFill/>
        </p:spPr>
        <p:txBody>
          <a:bodyPr wrap="square" lIns="0" tIns="0" bIns="0" rtlCol="0">
            <a:spAutoFit/>
          </a:bodyPr>
          <a:lstStyle/>
          <a:p>
            <a:pPr>
              <a:lnSpc>
                <a:spcPct val="85000"/>
              </a:lnSpc>
            </a:pPr>
            <a:r>
              <a:rPr lang="en-CA" sz="3600" b="1" dirty="0">
                <a:solidFill>
                  <a:schemeClr val="bg1"/>
                </a:solidFill>
                <a:latin typeface="Figtree" pitchFamily="2" charset="0"/>
              </a:rPr>
              <a:t>Vertex Summary</a:t>
            </a:r>
            <a:endParaRPr lang="en-US" sz="3600" b="1" dirty="0">
              <a:solidFill>
                <a:schemeClr val="bg1"/>
              </a:solidFill>
              <a:latin typeface="Figtree" pitchFamily="2" charset="0"/>
            </a:endParaRPr>
          </a:p>
        </p:txBody>
      </p:sp>
      <p:pic>
        <p:nvPicPr>
          <p:cNvPr id="6" name="Graphic 5">
            <a:extLst>
              <a:ext uri="{FF2B5EF4-FFF2-40B4-BE49-F238E27FC236}">
                <a16:creationId xmlns:a16="http://schemas.microsoft.com/office/drawing/2014/main" id="{0AD951F0-9FB9-3CAD-774C-89F3264BFD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0921" y="81280"/>
            <a:ext cx="897532" cy="416010"/>
          </a:xfrm>
          <a:prstGeom prst="rect">
            <a:avLst/>
          </a:prstGeom>
        </p:spPr>
      </p:pic>
      <p:sp>
        <p:nvSpPr>
          <p:cNvPr id="11" name="Rectangle 10">
            <a:extLst>
              <a:ext uri="{FF2B5EF4-FFF2-40B4-BE49-F238E27FC236}">
                <a16:creationId xmlns:a16="http://schemas.microsoft.com/office/drawing/2014/main" id="{F6CAAA55-DC94-74A3-7650-5F59B45AF2B9}"/>
              </a:ext>
            </a:extLst>
          </p:cNvPr>
          <p:cNvSpPr/>
          <p:nvPr/>
        </p:nvSpPr>
        <p:spPr>
          <a:xfrm>
            <a:off x="331827" y="1509314"/>
            <a:ext cx="2283554" cy="405436"/>
          </a:xfrm>
          <a:prstGeom prst="rect">
            <a:avLst/>
          </a:prstGeom>
          <a:solidFill>
            <a:srgbClr val="E3B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A68A096F-C8D7-E8D6-D6C4-125E7E6CA779}"/>
              </a:ext>
            </a:extLst>
          </p:cNvPr>
          <p:cNvSpPr txBox="1"/>
          <p:nvPr/>
        </p:nvSpPr>
        <p:spPr>
          <a:xfrm>
            <a:off x="336412" y="1527366"/>
            <a:ext cx="3753807" cy="369332"/>
          </a:xfrm>
          <a:prstGeom prst="rect">
            <a:avLst/>
          </a:prstGeom>
          <a:noFill/>
        </p:spPr>
        <p:txBody>
          <a:bodyPr wrap="square" rtlCol="0">
            <a:spAutoFit/>
          </a:bodyPr>
          <a:lstStyle/>
          <a:p>
            <a:r>
              <a:rPr lang="en-CA" dirty="0">
                <a:latin typeface="Figtree Light" pitchFamily="2" charset="0"/>
              </a:rPr>
              <a:t>Production &amp; Assets</a:t>
            </a:r>
            <a:endParaRPr lang="en-CA" dirty="0">
              <a:latin typeface="Figtree SemiBold" pitchFamily="2" charset="0"/>
            </a:endParaRPr>
          </a:p>
        </p:txBody>
      </p:sp>
      <p:sp>
        <p:nvSpPr>
          <p:cNvPr id="26" name="TextBox 25">
            <a:extLst>
              <a:ext uri="{FF2B5EF4-FFF2-40B4-BE49-F238E27FC236}">
                <a16:creationId xmlns:a16="http://schemas.microsoft.com/office/drawing/2014/main" id="{F60E9A3E-B1A7-0BFA-D0CB-463D57BFEBCD}"/>
              </a:ext>
            </a:extLst>
          </p:cNvPr>
          <p:cNvSpPr txBox="1"/>
          <p:nvPr/>
        </p:nvSpPr>
        <p:spPr>
          <a:xfrm>
            <a:off x="543141" y="2974975"/>
            <a:ext cx="2288549" cy="418576"/>
          </a:xfrm>
          <a:prstGeom prst="rect">
            <a:avLst/>
          </a:prstGeom>
          <a:noFill/>
        </p:spPr>
        <p:txBody>
          <a:bodyPr wrap="square" lIns="0" tIns="0" bIns="0" rtlCol="0">
            <a:spAutoFit/>
          </a:bodyPr>
          <a:lstStyle/>
          <a:p>
            <a:pPr>
              <a:lnSpc>
                <a:spcPct val="85000"/>
              </a:lnSpc>
            </a:pPr>
            <a:r>
              <a:rPr lang="en-US" sz="1600" b="1" dirty="0">
                <a:latin typeface="Figtree" pitchFamily="2" charset="0"/>
              </a:rPr>
              <a:t>Australia’s next high-grade gold producer</a:t>
            </a:r>
            <a:endParaRPr lang="en-US" sz="1600" b="1" dirty="0">
              <a:solidFill>
                <a:srgbClr val="E3BF6F"/>
              </a:solidFill>
              <a:latin typeface="Figtree" pitchFamily="2" charset="0"/>
            </a:endParaRPr>
          </a:p>
        </p:txBody>
      </p:sp>
      <p:sp>
        <p:nvSpPr>
          <p:cNvPr id="57" name="Rectangle 56">
            <a:extLst>
              <a:ext uri="{FF2B5EF4-FFF2-40B4-BE49-F238E27FC236}">
                <a16:creationId xmlns:a16="http://schemas.microsoft.com/office/drawing/2014/main" id="{92323E81-33D7-A440-4868-9A1E960FC6AF}"/>
              </a:ext>
            </a:extLst>
          </p:cNvPr>
          <p:cNvSpPr/>
          <p:nvPr/>
        </p:nvSpPr>
        <p:spPr>
          <a:xfrm>
            <a:off x="3227584" y="2057823"/>
            <a:ext cx="2684445" cy="1808785"/>
          </a:xfrm>
          <a:prstGeom prst="rect">
            <a:avLst/>
          </a:prstGeom>
          <a:solidFill>
            <a:srgbClr val="FEF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21E6A33-966B-6E2A-132D-14588FEF2BFA}"/>
              </a:ext>
            </a:extLst>
          </p:cNvPr>
          <p:cNvSpPr/>
          <p:nvPr/>
        </p:nvSpPr>
        <p:spPr>
          <a:xfrm>
            <a:off x="6305715" y="2057823"/>
            <a:ext cx="2684445" cy="1808785"/>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7F36EB1-7C89-FB7F-1741-4AB8B5BB069E}"/>
              </a:ext>
            </a:extLst>
          </p:cNvPr>
          <p:cNvSpPr/>
          <p:nvPr/>
        </p:nvSpPr>
        <p:spPr>
          <a:xfrm>
            <a:off x="6305714" y="1506934"/>
            <a:ext cx="1876261" cy="405436"/>
          </a:xfrm>
          <a:prstGeom prst="rect">
            <a:avLst/>
          </a:prstGeom>
          <a:solidFill>
            <a:srgbClr val="203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TextBox 36">
            <a:extLst>
              <a:ext uri="{FF2B5EF4-FFF2-40B4-BE49-F238E27FC236}">
                <a16:creationId xmlns:a16="http://schemas.microsoft.com/office/drawing/2014/main" id="{A26BF9EC-17E8-4591-FBFB-CDB6342B1DED}"/>
              </a:ext>
            </a:extLst>
          </p:cNvPr>
          <p:cNvSpPr txBox="1"/>
          <p:nvPr/>
        </p:nvSpPr>
        <p:spPr>
          <a:xfrm>
            <a:off x="6310300" y="1524986"/>
            <a:ext cx="2328875" cy="369332"/>
          </a:xfrm>
          <a:prstGeom prst="rect">
            <a:avLst/>
          </a:prstGeom>
          <a:noFill/>
        </p:spPr>
        <p:txBody>
          <a:bodyPr wrap="square" rtlCol="0">
            <a:spAutoFit/>
          </a:bodyPr>
          <a:lstStyle/>
          <a:p>
            <a:r>
              <a:rPr lang="en-CA" dirty="0">
                <a:solidFill>
                  <a:schemeClr val="bg1"/>
                </a:solidFill>
                <a:latin typeface="Figtree Light" pitchFamily="2" charset="0"/>
              </a:rPr>
              <a:t>Team &amp; Strategy</a:t>
            </a:r>
            <a:endParaRPr lang="en-CA" dirty="0">
              <a:solidFill>
                <a:schemeClr val="bg1"/>
              </a:solidFill>
              <a:latin typeface="Figtree SemiBold" pitchFamily="2" charset="0"/>
            </a:endParaRPr>
          </a:p>
        </p:txBody>
      </p:sp>
      <p:sp>
        <p:nvSpPr>
          <p:cNvPr id="69" name="TextBox 68">
            <a:extLst>
              <a:ext uri="{FF2B5EF4-FFF2-40B4-BE49-F238E27FC236}">
                <a16:creationId xmlns:a16="http://schemas.microsoft.com/office/drawing/2014/main" id="{B1B69156-1AA3-4002-2A45-A5F37FA2E236}"/>
              </a:ext>
            </a:extLst>
          </p:cNvPr>
          <p:cNvSpPr txBox="1"/>
          <p:nvPr/>
        </p:nvSpPr>
        <p:spPr>
          <a:xfrm>
            <a:off x="3350103" y="2251711"/>
            <a:ext cx="466794" cy="369332"/>
          </a:xfrm>
          <a:prstGeom prst="rect">
            <a:avLst/>
          </a:prstGeom>
          <a:noFill/>
        </p:spPr>
        <p:txBody>
          <a:bodyPr wrap="none" rtlCol="0">
            <a:spAutoFit/>
          </a:bodyPr>
          <a:lstStyle/>
          <a:p>
            <a:r>
              <a:rPr lang="en-CA" b="1" dirty="0">
                <a:solidFill>
                  <a:srgbClr val="E3BF6F"/>
                </a:solidFill>
                <a:latin typeface="Figtree" pitchFamily="2" charset="0"/>
              </a:rPr>
              <a:t>02</a:t>
            </a:r>
          </a:p>
        </p:txBody>
      </p:sp>
      <p:sp>
        <p:nvSpPr>
          <p:cNvPr id="58" name="TextBox 57">
            <a:extLst>
              <a:ext uri="{FF2B5EF4-FFF2-40B4-BE49-F238E27FC236}">
                <a16:creationId xmlns:a16="http://schemas.microsoft.com/office/drawing/2014/main" id="{F1604E9D-AE3C-A192-1BC4-983DAD693BD2}"/>
              </a:ext>
            </a:extLst>
          </p:cNvPr>
          <p:cNvSpPr txBox="1"/>
          <p:nvPr/>
        </p:nvSpPr>
        <p:spPr>
          <a:xfrm>
            <a:off x="3438899" y="2974975"/>
            <a:ext cx="2342469" cy="418576"/>
          </a:xfrm>
          <a:prstGeom prst="rect">
            <a:avLst/>
          </a:prstGeom>
          <a:noFill/>
        </p:spPr>
        <p:txBody>
          <a:bodyPr wrap="square" lIns="0" tIns="0" bIns="0" rtlCol="0">
            <a:spAutoFit/>
          </a:bodyPr>
          <a:lstStyle/>
          <a:p>
            <a:pPr>
              <a:lnSpc>
                <a:spcPct val="85000"/>
              </a:lnSpc>
            </a:pPr>
            <a:r>
              <a:rPr lang="en-US" sz="1600" b="1" dirty="0">
                <a:latin typeface="Figtree" pitchFamily="2" charset="0"/>
              </a:rPr>
              <a:t>Hill End (1.8 Moz historic production)</a:t>
            </a:r>
            <a:endParaRPr lang="en-US" sz="1600" b="1" dirty="0">
              <a:solidFill>
                <a:srgbClr val="E3BF6F"/>
              </a:solidFill>
              <a:latin typeface="Figtree" pitchFamily="2" charset="0"/>
            </a:endParaRPr>
          </a:p>
        </p:txBody>
      </p:sp>
      <p:sp>
        <p:nvSpPr>
          <p:cNvPr id="73" name="Rectangle 72">
            <a:extLst>
              <a:ext uri="{FF2B5EF4-FFF2-40B4-BE49-F238E27FC236}">
                <a16:creationId xmlns:a16="http://schemas.microsoft.com/office/drawing/2014/main" id="{5F1B59EB-B5A3-55FC-DBEA-B2E9D40F0C44}"/>
              </a:ext>
            </a:extLst>
          </p:cNvPr>
          <p:cNvSpPr/>
          <p:nvPr/>
        </p:nvSpPr>
        <p:spPr>
          <a:xfrm>
            <a:off x="331826" y="4027733"/>
            <a:ext cx="2684445" cy="1808785"/>
          </a:xfrm>
          <a:prstGeom prst="rect">
            <a:avLst/>
          </a:prstGeom>
          <a:solidFill>
            <a:srgbClr val="FEF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380C3CCE-3466-90A1-E952-0C7A36B43CBA}"/>
              </a:ext>
            </a:extLst>
          </p:cNvPr>
          <p:cNvSpPr txBox="1"/>
          <p:nvPr/>
        </p:nvSpPr>
        <p:spPr>
          <a:xfrm>
            <a:off x="454345" y="4221621"/>
            <a:ext cx="461986" cy="369332"/>
          </a:xfrm>
          <a:prstGeom prst="rect">
            <a:avLst/>
          </a:prstGeom>
          <a:noFill/>
        </p:spPr>
        <p:txBody>
          <a:bodyPr wrap="none" rtlCol="0">
            <a:spAutoFit/>
          </a:bodyPr>
          <a:lstStyle/>
          <a:p>
            <a:r>
              <a:rPr lang="en-CA" b="1" dirty="0">
                <a:solidFill>
                  <a:srgbClr val="E3BF6F"/>
                </a:solidFill>
                <a:latin typeface="Figtree" pitchFamily="2" charset="0"/>
              </a:rPr>
              <a:t>03</a:t>
            </a:r>
          </a:p>
        </p:txBody>
      </p:sp>
      <p:sp>
        <p:nvSpPr>
          <p:cNvPr id="75" name="TextBox 74">
            <a:extLst>
              <a:ext uri="{FF2B5EF4-FFF2-40B4-BE49-F238E27FC236}">
                <a16:creationId xmlns:a16="http://schemas.microsoft.com/office/drawing/2014/main" id="{BE34A83F-D89F-9A56-517D-D60AED035D53}"/>
              </a:ext>
            </a:extLst>
          </p:cNvPr>
          <p:cNvSpPr txBox="1"/>
          <p:nvPr/>
        </p:nvSpPr>
        <p:spPr>
          <a:xfrm>
            <a:off x="543141" y="4944885"/>
            <a:ext cx="2288549" cy="627864"/>
          </a:xfrm>
          <a:prstGeom prst="rect">
            <a:avLst/>
          </a:prstGeom>
          <a:noFill/>
        </p:spPr>
        <p:txBody>
          <a:bodyPr wrap="square" lIns="0" tIns="0" bIns="0" rtlCol="0">
            <a:spAutoFit/>
          </a:bodyPr>
          <a:lstStyle/>
          <a:p>
            <a:pPr>
              <a:lnSpc>
                <a:spcPct val="85000"/>
              </a:lnSpc>
            </a:pPr>
            <a:r>
              <a:rPr lang="en-US" sz="1600" b="1" dirty="0">
                <a:latin typeface="Figtree" pitchFamily="2" charset="0"/>
              </a:rPr>
              <a:t>40 km from Cadia, one of the world’s largest </a:t>
            </a:r>
          </a:p>
          <a:p>
            <a:pPr>
              <a:lnSpc>
                <a:spcPct val="85000"/>
              </a:lnSpc>
            </a:pPr>
            <a:r>
              <a:rPr lang="en-US" sz="1600" b="1" dirty="0">
                <a:latin typeface="Figtree" pitchFamily="2" charset="0"/>
              </a:rPr>
              <a:t>gold mines</a:t>
            </a:r>
            <a:endParaRPr lang="en-US" sz="1600" b="1" dirty="0">
              <a:solidFill>
                <a:srgbClr val="E3BF6F"/>
              </a:solidFill>
              <a:latin typeface="Figtree" pitchFamily="2" charset="0"/>
            </a:endParaRPr>
          </a:p>
        </p:txBody>
      </p:sp>
      <p:sp>
        <p:nvSpPr>
          <p:cNvPr id="76" name="Rectangle 75">
            <a:extLst>
              <a:ext uri="{FF2B5EF4-FFF2-40B4-BE49-F238E27FC236}">
                <a16:creationId xmlns:a16="http://schemas.microsoft.com/office/drawing/2014/main" id="{E88B5597-6E3B-A75A-228A-80FCF6A20914}"/>
              </a:ext>
            </a:extLst>
          </p:cNvPr>
          <p:cNvSpPr/>
          <p:nvPr/>
        </p:nvSpPr>
        <p:spPr>
          <a:xfrm>
            <a:off x="3227584" y="4027733"/>
            <a:ext cx="2684445" cy="1808785"/>
          </a:xfrm>
          <a:prstGeom prst="rect">
            <a:avLst/>
          </a:prstGeom>
          <a:solidFill>
            <a:srgbClr val="FEF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D49CAB1A-4EC4-AC84-8B09-ABF041573EEF}"/>
              </a:ext>
            </a:extLst>
          </p:cNvPr>
          <p:cNvSpPr txBox="1"/>
          <p:nvPr/>
        </p:nvSpPr>
        <p:spPr>
          <a:xfrm>
            <a:off x="3350103" y="4221621"/>
            <a:ext cx="479618" cy="369332"/>
          </a:xfrm>
          <a:prstGeom prst="rect">
            <a:avLst/>
          </a:prstGeom>
          <a:noFill/>
        </p:spPr>
        <p:txBody>
          <a:bodyPr wrap="none" rtlCol="0">
            <a:spAutoFit/>
          </a:bodyPr>
          <a:lstStyle/>
          <a:p>
            <a:r>
              <a:rPr lang="en-CA" b="1" dirty="0">
                <a:solidFill>
                  <a:srgbClr val="E3BF6F"/>
                </a:solidFill>
                <a:latin typeface="Figtree" pitchFamily="2" charset="0"/>
              </a:rPr>
              <a:t>04</a:t>
            </a:r>
          </a:p>
        </p:txBody>
      </p:sp>
      <p:sp>
        <p:nvSpPr>
          <p:cNvPr id="78" name="TextBox 77">
            <a:extLst>
              <a:ext uri="{FF2B5EF4-FFF2-40B4-BE49-F238E27FC236}">
                <a16:creationId xmlns:a16="http://schemas.microsoft.com/office/drawing/2014/main" id="{C7687CAC-7510-1991-5A62-848632F90C8E}"/>
              </a:ext>
            </a:extLst>
          </p:cNvPr>
          <p:cNvSpPr txBox="1"/>
          <p:nvPr/>
        </p:nvSpPr>
        <p:spPr>
          <a:xfrm>
            <a:off x="3438899" y="4944885"/>
            <a:ext cx="2288549" cy="418576"/>
          </a:xfrm>
          <a:prstGeom prst="rect">
            <a:avLst/>
          </a:prstGeom>
          <a:noFill/>
        </p:spPr>
        <p:txBody>
          <a:bodyPr wrap="square" lIns="0" tIns="0" bIns="0" rtlCol="0">
            <a:spAutoFit/>
          </a:bodyPr>
          <a:lstStyle/>
          <a:p>
            <a:pPr>
              <a:lnSpc>
                <a:spcPct val="85000"/>
              </a:lnSpc>
            </a:pPr>
            <a:r>
              <a:rPr lang="en-US" sz="1600" b="1" dirty="0">
                <a:latin typeface="Figtree" pitchFamily="2" charset="0"/>
              </a:rPr>
              <a:t>Underground mining commenced</a:t>
            </a:r>
            <a:endParaRPr lang="en-US" sz="1600" b="1" dirty="0">
              <a:solidFill>
                <a:srgbClr val="E3BF6F"/>
              </a:solidFill>
              <a:latin typeface="Figtree" pitchFamily="2" charset="0"/>
            </a:endParaRPr>
          </a:p>
        </p:txBody>
      </p:sp>
      <p:sp>
        <p:nvSpPr>
          <p:cNvPr id="81" name="TextBox 80">
            <a:extLst>
              <a:ext uri="{FF2B5EF4-FFF2-40B4-BE49-F238E27FC236}">
                <a16:creationId xmlns:a16="http://schemas.microsoft.com/office/drawing/2014/main" id="{92DE6D3B-68AB-DA46-65C3-C4A47CFC0F0D}"/>
              </a:ext>
            </a:extLst>
          </p:cNvPr>
          <p:cNvSpPr txBox="1"/>
          <p:nvPr/>
        </p:nvSpPr>
        <p:spPr>
          <a:xfrm>
            <a:off x="6426678" y="2251711"/>
            <a:ext cx="431528" cy="369332"/>
          </a:xfrm>
          <a:prstGeom prst="rect">
            <a:avLst/>
          </a:prstGeom>
          <a:noFill/>
        </p:spPr>
        <p:txBody>
          <a:bodyPr wrap="none" rtlCol="0">
            <a:spAutoFit/>
          </a:bodyPr>
          <a:lstStyle/>
          <a:p>
            <a:r>
              <a:rPr lang="en-CA" b="1" dirty="0">
                <a:solidFill>
                  <a:srgbClr val="203466"/>
                </a:solidFill>
                <a:latin typeface="Figtree" pitchFamily="2" charset="0"/>
              </a:rPr>
              <a:t>01</a:t>
            </a:r>
          </a:p>
        </p:txBody>
      </p:sp>
      <p:sp>
        <p:nvSpPr>
          <p:cNvPr id="82" name="TextBox 81">
            <a:extLst>
              <a:ext uri="{FF2B5EF4-FFF2-40B4-BE49-F238E27FC236}">
                <a16:creationId xmlns:a16="http://schemas.microsoft.com/office/drawing/2014/main" id="{335D7FEB-0FC7-7EA3-09F8-E617ABF3CF41}"/>
              </a:ext>
            </a:extLst>
          </p:cNvPr>
          <p:cNvSpPr txBox="1"/>
          <p:nvPr/>
        </p:nvSpPr>
        <p:spPr>
          <a:xfrm>
            <a:off x="6515474" y="2974975"/>
            <a:ext cx="2342469" cy="627864"/>
          </a:xfrm>
          <a:prstGeom prst="rect">
            <a:avLst/>
          </a:prstGeom>
          <a:noFill/>
        </p:spPr>
        <p:txBody>
          <a:bodyPr wrap="square" lIns="0" tIns="0" bIns="0" rtlCol="0">
            <a:spAutoFit/>
          </a:bodyPr>
          <a:lstStyle/>
          <a:p>
            <a:pPr>
              <a:lnSpc>
                <a:spcPct val="85000"/>
              </a:lnSpc>
            </a:pPr>
            <a:r>
              <a:rPr lang="en-US" sz="1600" b="1" dirty="0">
                <a:latin typeface="Figtree" pitchFamily="2" charset="0"/>
              </a:rPr>
              <a:t>Blue chip exploration ground in Australia’s Lachlan Fold Belt</a:t>
            </a:r>
            <a:endParaRPr lang="en-US" sz="1600" b="1" dirty="0">
              <a:solidFill>
                <a:srgbClr val="E3BF6F"/>
              </a:solidFill>
              <a:latin typeface="Figtree" pitchFamily="2" charset="0"/>
            </a:endParaRPr>
          </a:p>
        </p:txBody>
      </p:sp>
      <p:sp>
        <p:nvSpPr>
          <p:cNvPr id="83" name="Rectangle 82">
            <a:extLst>
              <a:ext uri="{FF2B5EF4-FFF2-40B4-BE49-F238E27FC236}">
                <a16:creationId xmlns:a16="http://schemas.microsoft.com/office/drawing/2014/main" id="{0A61F039-7393-4367-9B36-35AAD8AB28CA}"/>
              </a:ext>
            </a:extLst>
          </p:cNvPr>
          <p:cNvSpPr/>
          <p:nvPr/>
        </p:nvSpPr>
        <p:spPr>
          <a:xfrm>
            <a:off x="9199919" y="2057823"/>
            <a:ext cx="2684445" cy="1808785"/>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BA7161E5-A503-DC4F-01E5-EA18F34F75CE}"/>
              </a:ext>
            </a:extLst>
          </p:cNvPr>
          <p:cNvSpPr txBox="1"/>
          <p:nvPr/>
        </p:nvSpPr>
        <p:spPr>
          <a:xfrm>
            <a:off x="9320882" y="2251711"/>
            <a:ext cx="466794" cy="369332"/>
          </a:xfrm>
          <a:prstGeom prst="rect">
            <a:avLst/>
          </a:prstGeom>
          <a:noFill/>
        </p:spPr>
        <p:txBody>
          <a:bodyPr wrap="none" rtlCol="0">
            <a:spAutoFit/>
          </a:bodyPr>
          <a:lstStyle/>
          <a:p>
            <a:r>
              <a:rPr lang="en-CA" b="1" dirty="0">
                <a:solidFill>
                  <a:srgbClr val="203466"/>
                </a:solidFill>
                <a:latin typeface="Figtree" pitchFamily="2" charset="0"/>
              </a:rPr>
              <a:t>02</a:t>
            </a:r>
          </a:p>
        </p:txBody>
      </p:sp>
      <p:sp>
        <p:nvSpPr>
          <p:cNvPr id="85" name="TextBox 84">
            <a:extLst>
              <a:ext uri="{FF2B5EF4-FFF2-40B4-BE49-F238E27FC236}">
                <a16:creationId xmlns:a16="http://schemas.microsoft.com/office/drawing/2014/main" id="{2466EFCC-DCDB-8AAA-8EB9-8F34F61B2693}"/>
              </a:ext>
            </a:extLst>
          </p:cNvPr>
          <p:cNvSpPr txBox="1"/>
          <p:nvPr/>
        </p:nvSpPr>
        <p:spPr>
          <a:xfrm>
            <a:off x="9409678" y="2974975"/>
            <a:ext cx="2450496" cy="627864"/>
          </a:xfrm>
          <a:prstGeom prst="rect">
            <a:avLst/>
          </a:prstGeom>
          <a:noFill/>
        </p:spPr>
        <p:txBody>
          <a:bodyPr wrap="square" lIns="0" tIns="0" bIns="0" rtlCol="0">
            <a:spAutoFit/>
          </a:bodyPr>
          <a:lstStyle/>
          <a:p>
            <a:pPr>
              <a:lnSpc>
                <a:spcPct val="85000"/>
              </a:lnSpc>
            </a:pPr>
            <a:r>
              <a:rPr lang="en-US" sz="1600" b="1" dirty="0">
                <a:latin typeface="Figtree" pitchFamily="2" charset="0"/>
              </a:rPr>
              <a:t>+3000 historic workings,  BIG system, largely untapped</a:t>
            </a:r>
            <a:endParaRPr lang="en-US" sz="1600" b="1" dirty="0">
              <a:solidFill>
                <a:srgbClr val="E3BF6F"/>
              </a:solidFill>
              <a:latin typeface="Figtree" pitchFamily="2" charset="0"/>
            </a:endParaRPr>
          </a:p>
        </p:txBody>
      </p:sp>
      <p:sp>
        <p:nvSpPr>
          <p:cNvPr id="86" name="Rectangle 85">
            <a:extLst>
              <a:ext uri="{FF2B5EF4-FFF2-40B4-BE49-F238E27FC236}">
                <a16:creationId xmlns:a16="http://schemas.microsoft.com/office/drawing/2014/main" id="{68684B85-A654-3208-6F91-AAD72F8030DC}"/>
              </a:ext>
            </a:extLst>
          </p:cNvPr>
          <p:cNvSpPr/>
          <p:nvPr/>
        </p:nvSpPr>
        <p:spPr>
          <a:xfrm>
            <a:off x="6305715" y="4027733"/>
            <a:ext cx="2684445" cy="1808785"/>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E5E50659-C4EF-929C-1B35-845E32B1220E}"/>
              </a:ext>
            </a:extLst>
          </p:cNvPr>
          <p:cNvSpPr txBox="1"/>
          <p:nvPr/>
        </p:nvSpPr>
        <p:spPr>
          <a:xfrm>
            <a:off x="6426678" y="4221621"/>
            <a:ext cx="461986" cy="369332"/>
          </a:xfrm>
          <a:prstGeom prst="rect">
            <a:avLst/>
          </a:prstGeom>
          <a:noFill/>
        </p:spPr>
        <p:txBody>
          <a:bodyPr wrap="none" rtlCol="0">
            <a:spAutoFit/>
          </a:bodyPr>
          <a:lstStyle/>
          <a:p>
            <a:r>
              <a:rPr lang="en-CA" b="1" dirty="0">
                <a:solidFill>
                  <a:srgbClr val="203466"/>
                </a:solidFill>
                <a:latin typeface="Figtree" pitchFamily="2" charset="0"/>
              </a:rPr>
              <a:t>03</a:t>
            </a:r>
          </a:p>
        </p:txBody>
      </p:sp>
      <p:sp>
        <p:nvSpPr>
          <p:cNvPr id="88" name="TextBox 87">
            <a:extLst>
              <a:ext uri="{FF2B5EF4-FFF2-40B4-BE49-F238E27FC236}">
                <a16:creationId xmlns:a16="http://schemas.microsoft.com/office/drawing/2014/main" id="{6FD644E4-DAC5-19C3-7C6C-4345A44D07D6}"/>
              </a:ext>
            </a:extLst>
          </p:cNvPr>
          <p:cNvSpPr txBox="1"/>
          <p:nvPr/>
        </p:nvSpPr>
        <p:spPr>
          <a:xfrm>
            <a:off x="6515474" y="4944885"/>
            <a:ext cx="2342469" cy="418576"/>
          </a:xfrm>
          <a:prstGeom prst="rect">
            <a:avLst/>
          </a:prstGeom>
          <a:noFill/>
        </p:spPr>
        <p:txBody>
          <a:bodyPr wrap="square" lIns="0" tIns="0" bIns="0" rtlCol="0">
            <a:spAutoFit/>
          </a:bodyPr>
          <a:lstStyle/>
          <a:p>
            <a:pPr>
              <a:lnSpc>
                <a:spcPct val="85000"/>
              </a:lnSpc>
            </a:pPr>
            <a:r>
              <a:rPr lang="en-US" sz="1600" b="1" dirty="0">
                <a:latin typeface="Figtree" pitchFamily="2" charset="0"/>
              </a:rPr>
              <a:t>Talented, dedicated operations team</a:t>
            </a:r>
            <a:endParaRPr lang="en-US" sz="1600" b="1" dirty="0">
              <a:solidFill>
                <a:srgbClr val="E3BF6F"/>
              </a:solidFill>
              <a:latin typeface="Figtree" pitchFamily="2" charset="0"/>
            </a:endParaRPr>
          </a:p>
        </p:txBody>
      </p:sp>
      <p:sp>
        <p:nvSpPr>
          <p:cNvPr id="89" name="Rectangle 88">
            <a:extLst>
              <a:ext uri="{FF2B5EF4-FFF2-40B4-BE49-F238E27FC236}">
                <a16:creationId xmlns:a16="http://schemas.microsoft.com/office/drawing/2014/main" id="{D61D7E3C-1C62-802E-12B0-240D0AA13B0D}"/>
              </a:ext>
            </a:extLst>
          </p:cNvPr>
          <p:cNvSpPr/>
          <p:nvPr/>
        </p:nvSpPr>
        <p:spPr>
          <a:xfrm>
            <a:off x="9199919" y="4027733"/>
            <a:ext cx="2684445" cy="1808785"/>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16636E05-28AE-5FCE-82ED-ADA82FBBB7DF}"/>
              </a:ext>
            </a:extLst>
          </p:cNvPr>
          <p:cNvSpPr txBox="1"/>
          <p:nvPr/>
        </p:nvSpPr>
        <p:spPr>
          <a:xfrm>
            <a:off x="9320882" y="4221621"/>
            <a:ext cx="479618" cy="369332"/>
          </a:xfrm>
          <a:prstGeom prst="rect">
            <a:avLst/>
          </a:prstGeom>
          <a:noFill/>
        </p:spPr>
        <p:txBody>
          <a:bodyPr wrap="none" rtlCol="0">
            <a:spAutoFit/>
          </a:bodyPr>
          <a:lstStyle/>
          <a:p>
            <a:r>
              <a:rPr lang="en-CA" b="1" dirty="0">
                <a:solidFill>
                  <a:srgbClr val="203466"/>
                </a:solidFill>
                <a:latin typeface="Figtree" pitchFamily="2" charset="0"/>
              </a:rPr>
              <a:t>04</a:t>
            </a:r>
          </a:p>
        </p:txBody>
      </p:sp>
      <p:sp>
        <p:nvSpPr>
          <p:cNvPr id="91" name="TextBox 90">
            <a:extLst>
              <a:ext uri="{FF2B5EF4-FFF2-40B4-BE49-F238E27FC236}">
                <a16:creationId xmlns:a16="http://schemas.microsoft.com/office/drawing/2014/main" id="{0E379E98-F908-903D-3E48-CD3BD7D581D3}"/>
              </a:ext>
            </a:extLst>
          </p:cNvPr>
          <p:cNvSpPr txBox="1"/>
          <p:nvPr/>
        </p:nvSpPr>
        <p:spPr>
          <a:xfrm>
            <a:off x="9409678" y="4944885"/>
            <a:ext cx="2342469" cy="418576"/>
          </a:xfrm>
          <a:prstGeom prst="rect">
            <a:avLst/>
          </a:prstGeom>
          <a:noFill/>
        </p:spPr>
        <p:txBody>
          <a:bodyPr wrap="square" lIns="0" tIns="0" bIns="0" rtlCol="0">
            <a:spAutoFit/>
          </a:bodyPr>
          <a:lstStyle/>
          <a:p>
            <a:pPr>
              <a:lnSpc>
                <a:spcPct val="85000"/>
              </a:lnSpc>
            </a:pPr>
            <a:r>
              <a:rPr lang="en-US" sz="1600" b="1" dirty="0">
                <a:latin typeface="Figtree" pitchFamily="2" charset="0"/>
              </a:rPr>
              <a:t>Proven Board </a:t>
            </a:r>
            <a:br>
              <a:rPr lang="en-US" sz="1600" b="1" dirty="0">
                <a:latin typeface="Figtree" pitchFamily="2" charset="0"/>
              </a:rPr>
            </a:br>
            <a:r>
              <a:rPr lang="en-US" sz="1600" b="1" dirty="0">
                <a:latin typeface="Figtree" pitchFamily="2" charset="0"/>
              </a:rPr>
              <a:t>&amp; Management</a:t>
            </a:r>
            <a:endParaRPr lang="en-US" sz="1600" b="1" dirty="0">
              <a:solidFill>
                <a:srgbClr val="E3BF6F"/>
              </a:solidFill>
              <a:latin typeface="Figtree" pitchFamily="2" charset="0"/>
            </a:endParaRPr>
          </a:p>
        </p:txBody>
      </p:sp>
      <p:sp>
        <p:nvSpPr>
          <p:cNvPr id="4" name="Slide Number Placeholder 12">
            <a:extLst>
              <a:ext uri="{FF2B5EF4-FFF2-40B4-BE49-F238E27FC236}">
                <a16:creationId xmlns:a16="http://schemas.microsoft.com/office/drawing/2014/main" id="{0E895728-6008-32AB-4606-A3F5D088CCEF}"/>
              </a:ext>
            </a:extLst>
          </p:cNvPr>
          <p:cNvSpPr>
            <a:spLocks noGrp="1"/>
          </p:cNvSpPr>
          <p:nvPr>
            <p:ph type="sldNum" sz="quarter" idx="12"/>
          </p:nvPr>
        </p:nvSpPr>
        <p:spPr>
          <a:xfrm>
            <a:off x="11750040" y="6456427"/>
            <a:ext cx="323492" cy="365125"/>
          </a:xfrm>
        </p:spPr>
        <p:txBody>
          <a:bodyPr lIns="0" rIns="0"/>
          <a:lstStyle/>
          <a:p>
            <a:pPr>
              <a:lnSpc>
                <a:spcPct val="85000"/>
              </a:lnSpc>
            </a:pPr>
            <a:fld id="{1C6C4058-4487-4C65-A404-ECA27A05BEDD}" type="slidenum">
              <a:rPr lang="en-US" sz="1400" smtClean="0">
                <a:solidFill>
                  <a:schemeClr val="bg1"/>
                </a:solidFill>
                <a:latin typeface="Lato" panose="020F0502020204030203" pitchFamily="34" charset="0"/>
                <a:ea typeface="Lato" panose="020F0502020204030203" pitchFamily="34" charset="0"/>
                <a:cs typeface="Lato" panose="020F0502020204030203" pitchFamily="34" charset="0"/>
              </a:rPr>
              <a:pPr>
                <a:lnSpc>
                  <a:spcPct val="85000"/>
                </a:lnSpc>
              </a:pPr>
              <a:t>21</a:t>
            </a:fld>
            <a:endParaRPr lang="en-US"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8A28508D-072B-FFEF-8F1F-8D6D1EFAC065}"/>
              </a:ext>
            </a:extLst>
          </p:cNvPr>
          <p:cNvSpPr txBox="1"/>
          <p:nvPr/>
        </p:nvSpPr>
        <p:spPr>
          <a:xfrm>
            <a:off x="189587" y="6501259"/>
            <a:ext cx="3143693" cy="275460"/>
          </a:xfrm>
          <a:prstGeom prst="rect">
            <a:avLst/>
          </a:prstGeom>
          <a:noFill/>
        </p:spPr>
        <p:txBody>
          <a:bodyPr wrap="square" lIns="0" rtlCol="0">
            <a:spAutoFit/>
          </a:bodyPr>
          <a:lstStyle/>
          <a:p>
            <a:pPr>
              <a:lnSpc>
                <a:spcPct val="85000"/>
              </a:lnSpc>
            </a:pPr>
            <a:r>
              <a:rPr lang="en-CA" sz="14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ASX: </a:t>
            </a:r>
            <a:r>
              <a:rPr lang="en-CA" sz="1400"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VTX  |  </a:t>
            </a:r>
            <a:r>
              <a:rPr lang="en-CA" sz="14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OTCMKTS:</a:t>
            </a:r>
            <a:r>
              <a:rPr lang="en-CA" sz="1400"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 VTXXF</a:t>
            </a:r>
            <a:endParaRPr lang="en-US" sz="1400"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945257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45454D"/>
            </a:gs>
            <a:gs pos="51000">
              <a:srgbClr val="16151B"/>
            </a:gs>
          </a:gsLst>
          <a:path path="circle">
            <a:fillToRect r="100000" b="100000"/>
          </a:path>
        </a:gradFill>
        <a:effectLst/>
      </p:bgPr>
    </p:bg>
    <p:spTree>
      <p:nvGrpSpPr>
        <p:cNvPr id="1" name="">
          <a:extLst>
            <a:ext uri="{FF2B5EF4-FFF2-40B4-BE49-F238E27FC236}">
              <a16:creationId xmlns:a16="http://schemas.microsoft.com/office/drawing/2014/main" id="{6A0062FE-BDF2-D3BF-17D0-903B12193124}"/>
            </a:ext>
          </a:extLst>
        </p:cNvPr>
        <p:cNvGrpSpPr/>
        <p:nvPr/>
      </p:nvGrpSpPr>
      <p:grpSpPr>
        <a:xfrm>
          <a:off x="0" y="0"/>
          <a:ext cx="0" cy="0"/>
          <a:chOff x="0" y="0"/>
          <a:chExt cx="0" cy="0"/>
        </a:xfrm>
      </p:grpSpPr>
      <p:pic>
        <p:nvPicPr>
          <p:cNvPr id="14" name="Picture 13" descr="A gold nugget on a black background&#10;&#10;AI-generated content may be incorrect.">
            <a:extLst>
              <a:ext uri="{FF2B5EF4-FFF2-40B4-BE49-F238E27FC236}">
                <a16:creationId xmlns:a16="http://schemas.microsoft.com/office/drawing/2014/main" id="{B17F9DE2-BA34-104A-6A44-50FADA94DF7F}"/>
              </a:ext>
            </a:extLst>
          </p:cNvPr>
          <p:cNvPicPr>
            <a:picLocks noChangeAspect="1"/>
          </p:cNvPicPr>
          <p:nvPr/>
        </p:nvPicPr>
        <p:blipFill>
          <a:blip r:embed="rId3">
            <a:extLs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BA7B39F2-2542-49F5-1739-2F0697D76E96}"/>
              </a:ext>
            </a:extLst>
          </p:cNvPr>
          <p:cNvSpPr/>
          <p:nvPr/>
        </p:nvSpPr>
        <p:spPr>
          <a:xfrm>
            <a:off x="-29029" y="-1"/>
            <a:ext cx="12250058" cy="6858001"/>
          </a:xfrm>
          <a:prstGeom prst="rect">
            <a:avLst/>
          </a:prstGeom>
          <a:gradFill flip="none" rotWithShape="1">
            <a:gsLst>
              <a:gs pos="0">
                <a:schemeClr val="tx1">
                  <a:alpha val="0"/>
                </a:schemeClr>
              </a:gs>
              <a:gs pos="100000">
                <a:srgbClr val="16151B">
                  <a:alpha val="91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7473A6-677D-D511-866E-E72C67EE7994}"/>
              </a:ext>
            </a:extLst>
          </p:cNvPr>
          <p:cNvSpPr txBox="1"/>
          <p:nvPr/>
        </p:nvSpPr>
        <p:spPr>
          <a:xfrm>
            <a:off x="544914" y="525105"/>
            <a:ext cx="4446186" cy="830997"/>
          </a:xfrm>
          <a:prstGeom prst="rect">
            <a:avLst/>
          </a:prstGeom>
          <a:noFill/>
        </p:spPr>
        <p:txBody>
          <a:bodyPr wrap="square" rtlCol="0">
            <a:spAutoFit/>
          </a:bodyPr>
          <a:lstStyle/>
          <a:p>
            <a:r>
              <a:rPr lang="en-US" sz="4800" b="1" dirty="0">
                <a:solidFill>
                  <a:schemeClr val="bg1">
                    <a:lumMod val="95000"/>
                  </a:schemeClr>
                </a:solidFill>
                <a:latin typeface="Figtree" pitchFamily="2" charset="0"/>
                <a:ea typeface="Lato" panose="020F0502020204030203" pitchFamily="34" charset="0"/>
                <a:cs typeface="Lato" panose="020F0502020204030203" pitchFamily="34" charset="0"/>
              </a:rPr>
              <a:t>Contact</a:t>
            </a:r>
            <a:endParaRPr lang="en-CA" sz="4800" b="1" dirty="0">
              <a:solidFill>
                <a:schemeClr val="bg1">
                  <a:lumMod val="95000"/>
                </a:schemeClr>
              </a:solidFill>
              <a:latin typeface="Figtree" pitchFamily="2" charset="0"/>
              <a:ea typeface="Lato" panose="020F0502020204030203" pitchFamily="34" charset="0"/>
              <a:cs typeface="Lato" panose="020F0502020204030203" pitchFamily="34" charset="0"/>
            </a:endParaRPr>
          </a:p>
        </p:txBody>
      </p:sp>
      <p:sp>
        <p:nvSpPr>
          <p:cNvPr id="18" name="TextBox 17">
            <a:extLst>
              <a:ext uri="{FF2B5EF4-FFF2-40B4-BE49-F238E27FC236}">
                <a16:creationId xmlns:a16="http://schemas.microsoft.com/office/drawing/2014/main" id="{110790B3-5F89-7016-CCBA-952E514E1D7A}"/>
              </a:ext>
            </a:extLst>
          </p:cNvPr>
          <p:cNvSpPr txBox="1"/>
          <p:nvPr/>
        </p:nvSpPr>
        <p:spPr>
          <a:xfrm>
            <a:off x="10299637" y="6501260"/>
            <a:ext cx="1369123" cy="275460"/>
          </a:xfrm>
          <a:prstGeom prst="rect">
            <a:avLst/>
          </a:prstGeom>
          <a:noFill/>
        </p:spPr>
        <p:txBody>
          <a:bodyPr wrap="square" lIns="0" rtlCol="0">
            <a:spAutoFit/>
          </a:bodyPr>
          <a:lstStyle/>
          <a:p>
            <a:pPr>
              <a:lnSpc>
                <a:spcPct val="85000"/>
              </a:lnSpc>
            </a:pPr>
            <a:r>
              <a:rPr lang="en-CA" sz="14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Vertex Minerals</a:t>
            </a:r>
            <a:endParaRPr lang="en-US" sz="14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25" name="Graphic 24">
            <a:extLst>
              <a:ext uri="{FF2B5EF4-FFF2-40B4-BE49-F238E27FC236}">
                <a16:creationId xmlns:a16="http://schemas.microsoft.com/office/drawing/2014/main" id="{64FFE3B1-EEB6-F043-80FB-540419BE41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4914" y="4044604"/>
            <a:ext cx="2995846" cy="1388586"/>
          </a:xfrm>
          <a:prstGeom prst="rect">
            <a:avLst/>
          </a:prstGeom>
        </p:spPr>
      </p:pic>
      <p:sp>
        <p:nvSpPr>
          <p:cNvPr id="2" name="TextBox 1">
            <a:extLst>
              <a:ext uri="{FF2B5EF4-FFF2-40B4-BE49-F238E27FC236}">
                <a16:creationId xmlns:a16="http://schemas.microsoft.com/office/drawing/2014/main" id="{93DC3BE7-F56F-2C9B-116E-BFC89B9AC164}"/>
              </a:ext>
            </a:extLst>
          </p:cNvPr>
          <p:cNvSpPr txBox="1"/>
          <p:nvPr/>
        </p:nvSpPr>
        <p:spPr>
          <a:xfrm>
            <a:off x="5163998" y="4044604"/>
            <a:ext cx="2405928" cy="400110"/>
          </a:xfrm>
          <a:prstGeom prst="rect">
            <a:avLst/>
          </a:prstGeom>
          <a:noFill/>
        </p:spPr>
        <p:txBody>
          <a:bodyPr wrap="square" rtlCol="0">
            <a:spAutoFit/>
          </a:bodyPr>
          <a:lstStyle/>
          <a:p>
            <a:r>
              <a:rPr lang="en-US" sz="2000" b="1" dirty="0">
                <a:solidFill>
                  <a:schemeClr val="bg1">
                    <a:lumMod val="95000"/>
                  </a:schemeClr>
                </a:solidFill>
                <a:latin typeface="Figtree" pitchFamily="2" charset="0"/>
                <a:ea typeface="Lato" panose="020F0502020204030203" pitchFamily="34" charset="0"/>
                <a:cs typeface="Lato" panose="020F0502020204030203" pitchFamily="34" charset="0"/>
              </a:rPr>
              <a:t>Roger Jackson</a:t>
            </a:r>
          </a:p>
        </p:txBody>
      </p:sp>
      <p:sp>
        <p:nvSpPr>
          <p:cNvPr id="3" name="TextBox 2">
            <a:extLst>
              <a:ext uri="{FF2B5EF4-FFF2-40B4-BE49-F238E27FC236}">
                <a16:creationId xmlns:a16="http://schemas.microsoft.com/office/drawing/2014/main" id="{11D046C4-7BB2-25CD-9D33-930783CA07CE}"/>
              </a:ext>
            </a:extLst>
          </p:cNvPr>
          <p:cNvSpPr txBox="1"/>
          <p:nvPr/>
        </p:nvSpPr>
        <p:spPr>
          <a:xfrm>
            <a:off x="5163998" y="4451652"/>
            <a:ext cx="2995846" cy="307777"/>
          </a:xfrm>
          <a:prstGeom prst="rect">
            <a:avLst/>
          </a:prstGeom>
          <a:noFill/>
        </p:spPr>
        <p:txBody>
          <a:bodyPr wrap="square" rtlCol="0">
            <a:spAutoFit/>
          </a:bodyPr>
          <a:lstStyle/>
          <a:p>
            <a:r>
              <a:rPr lang="en-US" sz="1400" dirty="0">
                <a:solidFill>
                  <a:schemeClr val="bg1">
                    <a:lumMod val="95000"/>
                  </a:schemeClr>
                </a:solidFill>
                <a:latin typeface="Figtree" pitchFamily="2" charset="0"/>
                <a:ea typeface="Lato Light" panose="020F0502020204030203" pitchFamily="34" charset="0"/>
                <a:cs typeface="Lato Light" panose="020F0502020204030203" pitchFamily="34" charset="0"/>
              </a:rPr>
              <a:t>roger@vertexminerals.com.au</a:t>
            </a:r>
            <a:endParaRPr lang="en-CA" sz="1400" dirty="0">
              <a:solidFill>
                <a:schemeClr val="bg1">
                  <a:lumMod val="95000"/>
                </a:schemeClr>
              </a:solidFill>
              <a:latin typeface="Figtree" pitchFamily="2" charset="0"/>
              <a:ea typeface="Lato Light" panose="020F0502020204030203" pitchFamily="34" charset="0"/>
              <a:cs typeface="Lato Light" panose="020F0502020204030203" pitchFamily="34" charset="0"/>
            </a:endParaRPr>
          </a:p>
        </p:txBody>
      </p:sp>
      <p:sp>
        <p:nvSpPr>
          <p:cNvPr id="5" name="TextBox 4">
            <a:extLst>
              <a:ext uri="{FF2B5EF4-FFF2-40B4-BE49-F238E27FC236}">
                <a16:creationId xmlns:a16="http://schemas.microsoft.com/office/drawing/2014/main" id="{6B776C6F-001F-7E0A-A1B1-60FCF5EA8A24}"/>
              </a:ext>
            </a:extLst>
          </p:cNvPr>
          <p:cNvSpPr txBox="1"/>
          <p:nvPr/>
        </p:nvSpPr>
        <p:spPr>
          <a:xfrm>
            <a:off x="8651240" y="4044604"/>
            <a:ext cx="2405928" cy="400110"/>
          </a:xfrm>
          <a:prstGeom prst="rect">
            <a:avLst/>
          </a:prstGeom>
          <a:noFill/>
        </p:spPr>
        <p:txBody>
          <a:bodyPr wrap="square" rtlCol="0">
            <a:spAutoFit/>
          </a:bodyPr>
          <a:lstStyle/>
          <a:p>
            <a:r>
              <a:rPr lang="en-US" sz="2000" b="1" dirty="0">
                <a:solidFill>
                  <a:schemeClr val="bg1">
                    <a:lumMod val="95000"/>
                  </a:schemeClr>
                </a:solidFill>
                <a:latin typeface="Figtree" pitchFamily="2" charset="0"/>
                <a:ea typeface="Lato" panose="020F0502020204030203" pitchFamily="34" charset="0"/>
                <a:cs typeface="Lato" panose="020F0502020204030203" pitchFamily="34" charset="0"/>
              </a:rPr>
              <a:t>Head Office</a:t>
            </a:r>
          </a:p>
        </p:txBody>
      </p:sp>
      <p:sp>
        <p:nvSpPr>
          <p:cNvPr id="6" name="TextBox 5">
            <a:extLst>
              <a:ext uri="{FF2B5EF4-FFF2-40B4-BE49-F238E27FC236}">
                <a16:creationId xmlns:a16="http://schemas.microsoft.com/office/drawing/2014/main" id="{07C36966-C154-9CA3-C2D3-7989CAA3301F}"/>
              </a:ext>
            </a:extLst>
          </p:cNvPr>
          <p:cNvSpPr txBox="1"/>
          <p:nvPr/>
        </p:nvSpPr>
        <p:spPr>
          <a:xfrm>
            <a:off x="8651240" y="4451652"/>
            <a:ext cx="2995846" cy="523220"/>
          </a:xfrm>
          <a:prstGeom prst="rect">
            <a:avLst/>
          </a:prstGeom>
          <a:noFill/>
        </p:spPr>
        <p:txBody>
          <a:bodyPr wrap="square" rtlCol="0">
            <a:spAutoFit/>
          </a:bodyPr>
          <a:lstStyle/>
          <a:p>
            <a:r>
              <a:rPr lang="en-US" sz="1400" dirty="0">
                <a:solidFill>
                  <a:schemeClr val="bg1">
                    <a:lumMod val="95000"/>
                  </a:schemeClr>
                </a:solidFill>
                <a:latin typeface="Figtree" pitchFamily="2" charset="0"/>
                <a:ea typeface="Lato Light" panose="020F0502020204030203" pitchFamily="34" charset="0"/>
                <a:cs typeface="Lato Light" panose="020F0502020204030203" pitchFamily="34" charset="0"/>
              </a:rPr>
              <a:t>Bowen Street Hill End</a:t>
            </a:r>
          </a:p>
          <a:p>
            <a:r>
              <a:rPr lang="en-CA" sz="1400" dirty="0">
                <a:solidFill>
                  <a:schemeClr val="bg1">
                    <a:lumMod val="95000"/>
                  </a:schemeClr>
                </a:solidFill>
                <a:latin typeface="Figtree" pitchFamily="2" charset="0"/>
                <a:ea typeface="Lato Light" panose="020F0502020204030203" pitchFamily="34" charset="0"/>
                <a:cs typeface="Lato Light" panose="020F0502020204030203" pitchFamily="34" charset="0"/>
              </a:rPr>
              <a:t>+61 2 7229 4849</a:t>
            </a:r>
          </a:p>
        </p:txBody>
      </p:sp>
      <p:sp>
        <p:nvSpPr>
          <p:cNvPr id="7" name="TextBox 6">
            <a:extLst>
              <a:ext uri="{FF2B5EF4-FFF2-40B4-BE49-F238E27FC236}">
                <a16:creationId xmlns:a16="http://schemas.microsoft.com/office/drawing/2014/main" id="{515F1F8B-3370-4A01-1BA5-4B5FC2FAEEEB}"/>
              </a:ext>
            </a:extLst>
          </p:cNvPr>
          <p:cNvSpPr txBox="1"/>
          <p:nvPr/>
        </p:nvSpPr>
        <p:spPr>
          <a:xfrm>
            <a:off x="5163998" y="5235859"/>
            <a:ext cx="2405928" cy="400110"/>
          </a:xfrm>
          <a:prstGeom prst="rect">
            <a:avLst/>
          </a:prstGeom>
          <a:noFill/>
        </p:spPr>
        <p:txBody>
          <a:bodyPr wrap="square" rtlCol="0">
            <a:spAutoFit/>
          </a:bodyPr>
          <a:lstStyle/>
          <a:p>
            <a:r>
              <a:rPr lang="en-US" sz="2000" b="1" dirty="0">
                <a:solidFill>
                  <a:schemeClr val="bg1">
                    <a:lumMod val="95000"/>
                  </a:schemeClr>
                </a:solidFill>
                <a:latin typeface="Figtree" pitchFamily="2" charset="0"/>
                <a:ea typeface="Lato" panose="020F0502020204030203" pitchFamily="34" charset="0"/>
                <a:cs typeface="Lato" panose="020F0502020204030203" pitchFamily="34" charset="0"/>
              </a:rPr>
              <a:t>Website</a:t>
            </a:r>
          </a:p>
        </p:txBody>
      </p:sp>
      <p:sp>
        <p:nvSpPr>
          <p:cNvPr id="8" name="TextBox 7">
            <a:extLst>
              <a:ext uri="{FF2B5EF4-FFF2-40B4-BE49-F238E27FC236}">
                <a16:creationId xmlns:a16="http://schemas.microsoft.com/office/drawing/2014/main" id="{C7C348DA-253D-F41C-14F8-D7395DE16580}"/>
              </a:ext>
            </a:extLst>
          </p:cNvPr>
          <p:cNvSpPr txBox="1"/>
          <p:nvPr/>
        </p:nvSpPr>
        <p:spPr>
          <a:xfrm>
            <a:off x="5163998" y="5642907"/>
            <a:ext cx="2995846" cy="307777"/>
          </a:xfrm>
          <a:prstGeom prst="rect">
            <a:avLst/>
          </a:prstGeom>
          <a:noFill/>
        </p:spPr>
        <p:txBody>
          <a:bodyPr wrap="square" rtlCol="0">
            <a:spAutoFit/>
          </a:bodyPr>
          <a:lstStyle/>
          <a:p>
            <a:r>
              <a:rPr lang="en-US" sz="1400" dirty="0">
                <a:solidFill>
                  <a:schemeClr val="bg1">
                    <a:lumMod val="95000"/>
                  </a:schemeClr>
                </a:solidFill>
                <a:latin typeface="Figtree" pitchFamily="2" charset="0"/>
                <a:ea typeface="Lato Light" panose="020F0502020204030203" pitchFamily="34" charset="0"/>
                <a:cs typeface="Lato Light" panose="020F0502020204030203" pitchFamily="34" charset="0"/>
              </a:rPr>
              <a:t>www.vertexminerals.com.au</a:t>
            </a:r>
            <a:endParaRPr lang="en-CA" sz="1400" dirty="0">
              <a:solidFill>
                <a:schemeClr val="bg1">
                  <a:lumMod val="95000"/>
                </a:schemeClr>
              </a:solidFill>
              <a:latin typeface="Figtree" pitchFamily="2" charset="0"/>
              <a:ea typeface="Lato Light" panose="020F0502020204030203" pitchFamily="34" charset="0"/>
              <a:cs typeface="Lato Light" panose="020F0502020204030203" pitchFamily="34" charset="0"/>
            </a:endParaRPr>
          </a:p>
        </p:txBody>
      </p:sp>
      <p:sp>
        <p:nvSpPr>
          <p:cNvPr id="10" name="TextBox 9">
            <a:extLst>
              <a:ext uri="{FF2B5EF4-FFF2-40B4-BE49-F238E27FC236}">
                <a16:creationId xmlns:a16="http://schemas.microsoft.com/office/drawing/2014/main" id="{4D4F2070-8106-5865-411B-37ECF26950FA}"/>
              </a:ext>
            </a:extLst>
          </p:cNvPr>
          <p:cNvSpPr txBox="1"/>
          <p:nvPr/>
        </p:nvSpPr>
        <p:spPr>
          <a:xfrm>
            <a:off x="8651240" y="5235859"/>
            <a:ext cx="2405928" cy="400110"/>
          </a:xfrm>
          <a:prstGeom prst="rect">
            <a:avLst/>
          </a:prstGeom>
          <a:noFill/>
        </p:spPr>
        <p:txBody>
          <a:bodyPr wrap="square" rtlCol="0">
            <a:spAutoFit/>
          </a:bodyPr>
          <a:lstStyle/>
          <a:p>
            <a:r>
              <a:rPr lang="en-US" sz="2000" b="1" dirty="0">
                <a:solidFill>
                  <a:schemeClr val="bg1">
                    <a:lumMod val="95000"/>
                  </a:schemeClr>
                </a:solidFill>
                <a:latin typeface="Figtree" pitchFamily="2" charset="0"/>
                <a:ea typeface="Lato" panose="020F0502020204030203" pitchFamily="34" charset="0"/>
                <a:cs typeface="Lato" panose="020F0502020204030203" pitchFamily="34" charset="0"/>
              </a:rPr>
              <a:t>Email</a:t>
            </a:r>
          </a:p>
        </p:txBody>
      </p:sp>
      <p:sp>
        <p:nvSpPr>
          <p:cNvPr id="11" name="TextBox 10">
            <a:extLst>
              <a:ext uri="{FF2B5EF4-FFF2-40B4-BE49-F238E27FC236}">
                <a16:creationId xmlns:a16="http://schemas.microsoft.com/office/drawing/2014/main" id="{66A8513F-E265-7786-9B61-7F54F95BCB11}"/>
              </a:ext>
            </a:extLst>
          </p:cNvPr>
          <p:cNvSpPr txBox="1"/>
          <p:nvPr/>
        </p:nvSpPr>
        <p:spPr>
          <a:xfrm>
            <a:off x="8651240" y="5642907"/>
            <a:ext cx="2995846" cy="307777"/>
          </a:xfrm>
          <a:prstGeom prst="rect">
            <a:avLst/>
          </a:prstGeom>
          <a:noFill/>
        </p:spPr>
        <p:txBody>
          <a:bodyPr wrap="square" rtlCol="0">
            <a:spAutoFit/>
          </a:bodyPr>
          <a:lstStyle/>
          <a:p>
            <a:r>
              <a:rPr lang="en-US" sz="1400" dirty="0">
                <a:solidFill>
                  <a:schemeClr val="bg1">
                    <a:lumMod val="95000"/>
                  </a:schemeClr>
                </a:solidFill>
                <a:latin typeface="Figtree" pitchFamily="2" charset="0"/>
                <a:ea typeface="Lato Light" panose="020F0502020204030203" pitchFamily="34" charset="0"/>
                <a:cs typeface="Lato Light" panose="020F0502020204030203" pitchFamily="34" charset="0"/>
              </a:rPr>
              <a:t>admin@vertexminerals.com.au</a:t>
            </a:r>
            <a:endParaRPr lang="en-CA" sz="1400" dirty="0">
              <a:solidFill>
                <a:schemeClr val="bg1">
                  <a:lumMod val="95000"/>
                </a:schemeClr>
              </a:solidFill>
              <a:latin typeface="Figtree" pitchFamily="2" charset="0"/>
              <a:ea typeface="Lato Light" panose="020F0502020204030203" pitchFamily="34" charset="0"/>
              <a:cs typeface="Lato Light" panose="020F0502020204030203" pitchFamily="34" charset="0"/>
            </a:endParaRPr>
          </a:p>
        </p:txBody>
      </p:sp>
      <p:sp>
        <p:nvSpPr>
          <p:cNvPr id="12" name="Slide Number Placeholder 12">
            <a:extLst>
              <a:ext uri="{FF2B5EF4-FFF2-40B4-BE49-F238E27FC236}">
                <a16:creationId xmlns:a16="http://schemas.microsoft.com/office/drawing/2014/main" id="{149A1DC6-21DF-C1B3-5F77-F42DFE683400}"/>
              </a:ext>
            </a:extLst>
          </p:cNvPr>
          <p:cNvSpPr>
            <a:spLocks noGrp="1"/>
          </p:cNvSpPr>
          <p:nvPr>
            <p:ph type="sldNum" sz="quarter" idx="12"/>
          </p:nvPr>
        </p:nvSpPr>
        <p:spPr>
          <a:xfrm>
            <a:off x="11750040" y="6456427"/>
            <a:ext cx="323492" cy="365125"/>
          </a:xfrm>
        </p:spPr>
        <p:txBody>
          <a:bodyPr lIns="0" rIns="0"/>
          <a:lstStyle/>
          <a:p>
            <a:pPr>
              <a:lnSpc>
                <a:spcPct val="85000"/>
              </a:lnSpc>
            </a:pPr>
            <a:fld id="{1C6C4058-4487-4C65-A404-ECA27A05BEDD}" type="slidenum">
              <a:rPr lang="en-US" sz="1400" smtClean="0">
                <a:solidFill>
                  <a:schemeClr val="bg1"/>
                </a:solidFill>
                <a:latin typeface="Lato" panose="020F0502020204030203" pitchFamily="34" charset="0"/>
                <a:ea typeface="Lato" panose="020F0502020204030203" pitchFamily="34" charset="0"/>
                <a:cs typeface="Lato" panose="020F0502020204030203" pitchFamily="34" charset="0"/>
              </a:rPr>
              <a:pPr>
                <a:lnSpc>
                  <a:spcPct val="85000"/>
                </a:lnSpc>
              </a:pPr>
              <a:t>22</a:t>
            </a:fld>
            <a:endParaRPr lang="en-US"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05E896B0-7BD2-138F-00A8-F36E02AF033B}"/>
              </a:ext>
            </a:extLst>
          </p:cNvPr>
          <p:cNvSpPr txBox="1"/>
          <p:nvPr/>
        </p:nvSpPr>
        <p:spPr>
          <a:xfrm>
            <a:off x="189587" y="6501259"/>
            <a:ext cx="3143693" cy="275460"/>
          </a:xfrm>
          <a:prstGeom prst="rect">
            <a:avLst/>
          </a:prstGeom>
          <a:noFill/>
        </p:spPr>
        <p:txBody>
          <a:bodyPr wrap="square" lIns="0" rtlCol="0">
            <a:spAutoFit/>
          </a:bodyPr>
          <a:lstStyle/>
          <a:p>
            <a:pPr>
              <a:lnSpc>
                <a:spcPct val="85000"/>
              </a:lnSpc>
            </a:pPr>
            <a:r>
              <a:rPr lang="en-CA" sz="14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ASX: </a:t>
            </a:r>
            <a:r>
              <a:rPr lang="en-CA" sz="1400"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VTX  |  </a:t>
            </a:r>
            <a:r>
              <a:rPr lang="en-CA" sz="14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OTCMKTS:</a:t>
            </a:r>
            <a:r>
              <a:rPr lang="en-CA" sz="1400"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 VTXXF</a:t>
            </a:r>
            <a:endParaRPr lang="en-US" sz="1400"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504590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45454D"/>
            </a:gs>
            <a:gs pos="51000">
              <a:srgbClr val="16151B"/>
            </a:gs>
          </a:gsLst>
          <a:path path="circle">
            <a:fillToRect r="100000" b="100000"/>
          </a:path>
        </a:gradFill>
        <a:effectLst/>
      </p:bgPr>
    </p:bg>
    <p:spTree>
      <p:nvGrpSpPr>
        <p:cNvPr id="1" name="">
          <a:extLst>
            <a:ext uri="{FF2B5EF4-FFF2-40B4-BE49-F238E27FC236}">
              <a16:creationId xmlns:a16="http://schemas.microsoft.com/office/drawing/2014/main" id="{4A337356-96BB-C756-28EE-A1BAE6AD4DFC}"/>
            </a:ext>
          </a:extLst>
        </p:cNvPr>
        <p:cNvGrpSpPr/>
        <p:nvPr/>
      </p:nvGrpSpPr>
      <p:grpSpPr>
        <a:xfrm>
          <a:off x="0" y="0"/>
          <a:ext cx="0" cy="0"/>
          <a:chOff x="0" y="0"/>
          <a:chExt cx="0" cy="0"/>
        </a:xfrm>
      </p:grpSpPr>
      <p:pic>
        <p:nvPicPr>
          <p:cNvPr id="9" name="Tomra_Vertex Minerals_Case Study Video_CC-1594_landscape_V3_1_1">
            <a:hlinkClick r:id="" action="ppaction://media"/>
            <a:extLst>
              <a:ext uri="{FF2B5EF4-FFF2-40B4-BE49-F238E27FC236}">
                <a16:creationId xmlns:a16="http://schemas.microsoft.com/office/drawing/2014/main" id="{9F4FFD35-D724-E754-18D9-DD29118142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FFFC21BD-400A-B68A-E1BD-74F3E6C7D32E}"/>
              </a:ext>
            </a:extLst>
          </p:cNvPr>
          <p:cNvSpPr txBox="1"/>
          <p:nvPr/>
        </p:nvSpPr>
        <p:spPr>
          <a:xfrm>
            <a:off x="331827" y="282581"/>
            <a:ext cx="5449541" cy="313932"/>
          </a:xfrm>
          <a:prstGeom prst="rect">
            <a:avLst/>
          </a:prstGeom>
          <a:noFill/>
        </p:spPr>
        <p:txBody>
          <a:bodyPr wrap="square" lIns="0" tIns="0" bIns="0" rtlCol="0">
            <a:spAutoFit/>
          </a:bodyPr>
          <a:lstStyle/>
          <a:p>
            <a:pPr>
              <a:lnSpc>
                <a:spcPct val="85000"/>
              </a:lnSpc>
            </a:pPr>
            <a:r>
              <a:rPr lang="en-CA" sz="2400" b="1" dirty="0">
                <a:solidFill>
                  <a:schemeClr val="bg1"/>
                </a:solidFill>
                <a:latin typeface="Figtree" pitchFamily="2" charset="0"/>
              </a:rPr>
              <a:t>TOMRA Video</a:t>
            </a:r>
            <a:endParaRPr lang="en-US" sz="2400" b="1" dirty="0">
              <a:solidFill>
                <a:schemeClr val="bg1"/>
              </a:solidFill>
              <a:latin typeface="Figtree" pitchFamily="2" charset="0"/>
            </a:endParaRPr>
          </a:p>
        </p:txBody>
      </p:sp>
    </p:spTree>
    <p:extLst>
      <p:ext uri="{BB962C8B-B14F-4D97-AF65-F5344CB8AC3E}">
        <p14:creationId xmlns:p14="http://schemas.microsoft.com/office/powerpoint/2010/main" val="93221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10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9C6BE2-AA54-CD9E-732B-D858BF4E6429}"/>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4831C6F-119D-12CC-410D-BE237834C3A9}"/>
              </a:ext>
            </a:extLst>
          </p:cNvPr>
          <p:cNvGraphicFramePr>
            <a:graphicFrameLocks noGrp="1"/>
          </p:cNvGraphicFramePr>
          <p:nvPr>
            <p:extLst>
              <p:ext uri="{D42A27DB-BD31-4B8C-83A1-F6EECF244321}">
                <p14:modId xmlns:p14="http://schemas.microsoft.com/office/powerpoint/2010/main" val="3898423759"/>
              </p:ext>
            </p:extLst>
          </p:nvPr>
        </p:nvGraphicFramePr>
        <p:xfrm>
          <a:off x="442441" y="919581"/>
          <a:ext cx="7271980" cy="4456674"/>
        </p:xfrm>
        <a:graphic>
          <a:graphicData uri="http://schemas.openxmlformats.org/drawingml/2006/table">
            <a:tbl>
              <a:tblPr firstRow="1" bandRow="1">
                <a:tableStyleId>{5C22544A-7EE6-4342-B048-85BDC9FD1C3A}</a:tableStyleId>
              </a:tblPr>
              <a:tblGrid>
                <a:gridCol w="1799303">
                  <a:extLst>
                    <a:ext uri="{9D8B030D-6E8A-4147-A177-3AD203B41FA5}">
                      <a16:colId xmlns:a16="http://schemas.microsoft.com/office/drawing/2014/main" val="1952643642"/>
                    </a:ext>
                  </a:extLst>
                </a:gridCol>
                <a:gridCol w="1229032">
                  <a:extLst>
                    <a:ext uri="{9D8B030D-6E8A-4147-A177-3AD203B41FA5}">
                      <a16:colId xmlns:a16="http://schemas.microsoft.com/office/drawing/2014/main" val="1897982905"/>
                    </a:ext>
                  </a:extLst>
                </a:gridCol>
                <a:gridCol w="1130710">
                  <a:extLst>
                    <a:ext uri="{9D8B030D-6E8A-4147-A177-3AD203B41FA5}">
                      <a16:colId xmlns:a16="http://schemas.microsoft.com/office/drawing/2014/main" val="3842447463"/>
                    </a:ext>
                  </a:extLst>
                </a:gridCol>
                <a:gridCol w="1317522">
                  <a:extLst>
                    <a:ext uri="{9D8B030D-6E8A-4147-A177-3AD203B41FA5}">
                      <a16:colId xmlns:a16="http://schemas.microsoft.com/office/drawing/2014/main" val="548287616"/>
                    </a:ext>
                  </a:extLst>
                </a:gridCol>
                <a:gridCol w="1795413">
                  <a:extLst>
                    <a:ext uri="{9D8B030D-6E8A-4147-A177-3AD203B41FA5}">
                      <a16:colId xmlns:a16="http://schemas.microsoft.com/office/drawing/2014/main" val="1430640687"/>
                    </a:ext>
                  </a:extLst>
                </a:gridCol>
              </a:tblGrid>
              <a:tr h="352344">
                <a:tc gridSpan="5">
                  <a:txBody>
                    <a:bodyPr/>
                    <a:lstStyle/>
                    <a:p>
                      <a:pPr algn="ctr"/>
                      <a:r>
                        <a:rPr lang="en-US" sz="1300" dirty="0">
                          <a:solidFill>
                            <a:schemeClr val="tx1">
                              <a:lumMod val="85000"/>
                              <a:lumOff val="15000"/>
                            </a:schemeClr>
                          </a:solidFill>
                          <a:latin typeface="Figtree" pitchFamily="2" charset="0"/>
                        </a:rPr>
                        <a:t>Hill End Project Mineral Resource Estimate</a:t>
                      </a:r>
                      <a:endParaRPr lang="en-CA" sz="1300" dirty="0">
                        <a:solidFill>
                          <a:schemeClr val="tx1">
                            <a:lumMod val="85000"/>
                            <a:lumOff val="15000"/>
                          </a:schemeClr>
                        </a:solidFill>
                        <a:latin typeface="Figtree" pitchFamily="2" charset="0"/>
                      </a:endParaRPr>
                    </a:p>
                  </a:txBody>
                  <a:tcPr marL="88380" marR="88380" marT="44190" marB="441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3BF6F"/>
                    </a:solidFill>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4031800721"/>
                  </a:ext>
                </a:extLst>
              </a:tr>
              <a:tr h="273301">
                <a:tc>
                  <a:txBody>
                    <a:bodyPr/>
                    <a:lstStyle/>
                    <a:p>
                      <a:r>
                        <a:rPr lang="en-CA" sz="1300" b="1" dirty="0">
                          <a:solidFill>
                            <a:schemeClr val="bg1"/>
                          </a:solidFill>
                          <a:latin typeface="Figtree" pitchFamily="2" charset="0"/>
                        </a:rPr>
                        <a:t>Deposit</a:t>
                      </a:r>
                    </a:p>
                  </a:txBody>
                  <a:tcPr marL="81810" marR="81810" marT="40905" marB="40905">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1300" b="1" dirty="0">
                          <a:solidFill>
                            <a:schemeClr val="bg1"/>
                          </a:solidFill>
                          <a:latin typeface="Figtree" pitchFamily="2" charset="0"/>
                        </a:rPr>
                        <a:t>Classification</a:t>
                      </a:r>
                    </a:p>
                  </a:txBody>
                  <a:tcPr marL="81810" marR="81810" marT="40905" marB="40905">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1300" b="1" dirty="0">
                          <a:solidFill>
                            <a:schemeClr val="bg1"/>
                          </a:solidFill>
                          <a:latin typeface="Figtree" pitchFamily="2" charset="0"/>
                        </a:rPr>
                        <a:t>Tonnes (kt)</a:t>
                      </a:r>
                    </a:p>
                  </a:txBody>
                  <a:tcPr marL="81810" marR="81810" marT="40905" marB="40905">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1300" b="1" dirty="0">
                          <a:solidFill>
                            <a:schemeClr val="bg1"/>
                          </a:solidFill>
                          <a:latin typeface="Figtree" pitchFamily="2" charset="0"/>
                        </a:rPr>
                        <a:t>Grade Au (g/t)</a:t>
                      </a:r>
                    </a:p>
                  </a:txBody>
                  <a:tcPr marL="81810" marR="81810" marT="40905" marB="40905">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1300" b="1" dirty="0">
                          <a:solidFill>
                            <a:schemeClr val="bg1"/>
                          </a:solidFill>
                          <a:latin typeface="Figtree" pitchFamily="2" charset="0"/>
                        </a:rPr>
                        <a:t>Contained Au (</a:t>
                      </a:r>
                      <a:r>
                        <a:rPr lang="en-CA" sz="1300" b="1" dirty="0" err="1">
                          <a:solidFill>
                            <a:schemeClr val="bg1"/>
                          </a:solidFill>
                          <a:latin typeface="Figtree" pitchFamily="2" charset="0"/>
                        </a:rPr>
                        <a:t>koz</a:t>
                      </a:r>
                      <a:r>
                        <a:rPr lang="en-CA" sz="1300" b="1" dirty="0">
                          <a:solidFill>
                            <a:schemeClr val="bg1"/>
                          </a:solidFill>
                          <a:latin typeface="Figtree" pitchFamily="2" charset="0"/>
                        </a:rPr>
                        <a:t>)</a:t>
                      </a:r>
                    </a:p>
                  </a:txBody>
                  <a:tcPr marL="81810" marR="81810" marT="40905" marB="40905">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203466"/>
                    </a:solidFill>
                  </a:tcPr>
                </a:tc>
                <a:extLst>
                  <a:ext uri="{0D108BD9-81ED-4DB2-BD59-A6C34878D82A}">
                    <a16:rowId xmlns:a16="http://schemas.microsoft.com/office/drawing/2014/main" val="1828907297"/>
                  </a:ext>
                </a:extLst>
              </a:tr>
              <a:tr h="656282">
                <a:tc>
                  <a:txBody>
                    <a:bodyPr/>
                    <a:lstStyle/>
                    <a:p>
                      <a:r>
                        <a:rPr lang="en-CA" sz="1300" dirty="0">
                          <a:latin typeface="Figtree" pitchFamily="2" charset="0"/>
                        </a:rPr>
                        <a:t>Reward Gold Mine</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br>
                        <a:rPr lang="en-CA" sz="1300" dirty="0">
                          <a:latin typeface="Figtree" pitchFamily="2" charset="0"/>
                        </a:rPr>
                      </a:br>
                      <a:r>
                        <a:rPr lang="en-CA" sz="1300" dirty="0">
                          <a:latin typeface="Figtree" pitchFamily="2" charset="0"/>
                        </a:rPr>
                        <a:t>Indicated</a:t>
                      </a:r>
                      <a:br>
                        <a:rPr lang="en-CA" sz="1300" dirty="0">
                          <a:latin typeface="Figtree" pitchFamily="2" charset="0"/>
                        </a:rPr>
                      </a:br>
                      <a:r>
                        <a:rPr lang="en-CA" sz="1300" dirty="0">
                          <a:latin typeface="Figtree" pitchFamily="2" charset="0"/>
                        </a:rPr>
                        <a:t>Inferred</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1300" dirty="0">
                        <a:latin typeface="Figtree" pitchFamily="2" charset="0"/>
                      </a:endParaRPr>
                    </a:p>
                    <a:p>
                      <a:r>
                        <a:rPr lang="en-CA" sz="1300" dirty="0">
                          <a:latin typeface="Figtree" pitchFamily="2" charset="0"/>
                        </a:rPr>
                        <a:t>141</a:t>
                      </a:r>
                    </a:p>
                    <a:p>
                      <a:r>
                        <a:rPr lang="en-CA" sz="1300" dirty="0">
                          <a:latin typeface="Figtree" pitchFamily="2" charset="0"/>
                        </a:rPr>
                        <a:t>278</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1300" dirty="0">
                        <a:latin typeface="Figtree" pitchFamily="2" charset="0"/>
                      </a:endParaRPr>
                    </a:p>
                    <a:p>
                      <a:r>
                        <a:rPr lang="en-CA" sz="1300" dirty="0">
                          <a:latin typeface="Figtree" pitchFamily="2" charset="0"/>
                        </a:rPr>
                        <a:t>15.5</a:t>
                      </a:r>
                    </a:p>
                    <a:p>
                      <a:r>
                        <a:rPr lang="en-CA" sz="1300" dirty="0">
                          <a:latin typeface="Figtree" pitchFamily="2" charset="0"/>
                        </a:rPr>
                        <a:t>17.3</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1300" dirty="0">
                        <a:latin typeface="Figtree" pitchFamily="2" charset="0"/>
                      </a:endParaRPr>
                    </a:p>
                    <a:p>
                      <a:r>
                        <a:rPr lang="en-CA" sz="1300" dirty="0">
                          <a:latin typeface="Figtree" pitchFamily="2" charset="0"/>
                        </a:rPr>
                        <a:t>71</a:t>
                      </a:r>
                    </a:p>
                    <a:p>
                      <a:r>
                        <a:rPr lang="en-CA" sz="1300" dirty="0">
                          <a:latin typeface="Figtree" pitchFamily="2" charset="0"/>
                        </a:rPr>
                        <a:t>155</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extLst>
                  <a:ext uri="{0D108BD9-81ED-4DB2-BD59-A6C34878D82A}">
                    <a16:rowId xmlns:a16="http://schemas.microsoft.com/office/drawing/2014/main" val="3229086335"/>
                  </a:ext>
                </a:extLst>
              </a:tr>
              <a:tr h="273301">
                <a:tc>
                  <a:txBody>
                    <a:bodyPr/>
                    <a:lstStyle/>
                    <a:p>
                      <a:r>
                        <a:rPr lang="en-CA" sz="1300" b="1" dirty="0">
                          <a:solidFill>
                            <a:schemeClr val="bg1"/>
                          </a:solidFill>
                          <a:latin typeface="Figtree" pitchFamily="2" charset="0"/>
                        </a:rPr>
                        <a:t>Sub Total</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endParaRPr lang="en-CA" sz="1300" b="1" dirty="0">
                        <a:solidFill>
                          <a:schemeClr val="bg1"/>
                        </a:solidFill>
                        <a:latin typeface="Figtree" pitchFamily="2" charset="0"/>
                      </a:endParaRP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1300" b="1" dirty="0">
                          <a:solidFill>
                            <a:schemeClr val="bg1"/>
                          </a:solidFill>
                          <a:latin typeface="Figtree" pitchFamily="2" charset="0"/>
                        </a:rPr>
                        <a:t>419</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1300" b="1" dirty="0">
                          <a:solidFill>
                            <a:schemeClr val="bg1"/>
                          </a:solidFill>
                          <a:latin typeface="Figtree" pitchFamily="2" charset="0"/>
                        </a:rPr>
                        <a:t>16.7</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1300" b="1" dirty="0">
                          <a:solidFill>
                            <a:schemeClr val="bg1"/>
                          </a:solidFill>
                          <a:latin typeface="Figtree" pitchFamily="2" charset="0"/>
                        </a:rPr>
                        <a:t>225</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extLst>
                  <a:ext uri="{0D108BD9-81ED-4DB2-BD59-A6C34878D82A}">
                    <a16:rowId xmlns:a16="http://schemas.microsoft.com/office/drawing/2014/main" val="3842730476"/>
                  </a:ext>
                </a:extLst>
              </a:tr>
              <a:tr h="656282">
                <a:tc>
                  <a:txBody>
                    <a:bodyPr/>
                    <a:lstStyle/>
                    <a:p>
                      <a:r>
                        <a:rPr lang="en-CA" sz="1300" dirty="0">
                          <a:latin typeface="Figtree" pitchFamily="2" charset="0"/>
                        </a:rPr>
                        <a:t>Hargraves Project</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CA" sz="1300" dirty="0">
                          <a:latin typeface="Figtree" pitchFamily="2" charset="0"/>
                        </a:rPr>
                      </a:br>
                      <a:r>
                        <a:rPr lang="en-CA" sz="1300" dirty="0">
                          <a:latin typeface="Figtree" pitchFamily="2" charset="0"/>
                        </a:rPr>
                        <a:t>Indicated</a:t>
                      </a:r>
                      <a:br>
                        <a:rPr lang="en-CA" sz="1300" dirty="0">
                          <a:latin typeface="Figtree" pitchFamily="2" charset="0"/>
                        </a:rPr>
                      </a:br>
                      <a:r>
                        <a:rPr lang="en-CA" sz="1300" dirty="0">
                          <a:latin typeface="Figtree" pitchFamily="2" charset="0"/>
                        </a:rPr>
                        <a:t>Inferred</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1300" dirty="0">
                        <a:latin typeface="Figtree" pitchFamily="2" charset="0"/>
                      </a:endParaRPr>
                    </a:p>
                    <a:p>
                      <a:r>
                        <a:rPr lang="en-CA" sz="1300" dirty="0">
                          <a:latin typeface="Figtree" pitchFamily="2" charset="0"/>
                        </a:rPr>
                        <a:t>1,109</a:t>
                      </a:r>
                    </a:p>
                    <a:p>
                      <a:r>
                        <a:rPr lang="en-CA" sz="1300" dirty="0">
                          <a:latin typeface="Figtree" pitchFamily="2" charset="0"/>
                        </a:rPr>
                        <a:t>1,210</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1300" dirty="0">
                        <a:latin typeface="Figtree" pitchFamily="2" charset="0"/>
                      </a:endParaRPr>
                    </a:p>
                    <a:p>
                      <a:r>
                        <a:rPr lang="en-CA" sz="1300" dirty="0">
                          <a:latin typeface="Figtree" pitchFamily="2" charset="0"/>
                        </a:rPr>
                        <a:t>2.7</a:t>
                      </a:r>
                    </a:p>
                    <a:p>
                      <a:r>
                        <a:rPr lang="en-CA" sz="1300" dirty="0">
                          <a:latin typeface="Figtree" pitchFamily="2" charset="0"/>
                        </a:rPr>
                        <a:t>2.1</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1300" dirty="0">
                        <a:latin typeface="Figtree" pitchFamily="2" charset="0"/>
                      </a:endParaRPr>
                    </a:p>
                    <a:p>
                      <a:r>
                        <a:rPr lang="en-CA" sz="1300" dirty="0">
                          <a:latin typeface="Figtree" pitchFamily="2" charset="0"/>
                        </a:rPr>
                        <a:t>97</a:t>
                      </a:r>
                    </a:p>
                    <a:p>
                      <a:r>
                        <a:rPr lang="en-CA" sz="1300" dirty="0">
                          <a:latin typeface="Figtree" pitchFamily="2" charset="0"/>
                        </a:rPr>
                        <a:t>80</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extLst>
                  <a:ext uri="{0D108BD9-81ED-4DB2-BD59-A6C34878D82A}">
                    <a16:rowId xmlns:a16="http://schemas.microsoft.com/office/drawing/2014/main" val="4074657705"/>
                  </a:ext>
                </a:extLst>
              </a:tr>
              <a:tr h="2733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1" dirty="0">
                          <a:solidFill>
                            <a:schemeClr val="bg1"/>
                          </a:solidFill>
                          <a:latin typeface="Figtree" pitchFamily="2" charset="0"/>
                        </a:rPr>
                        <a:t>Sub Total</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endParaRPr lang="en-CA" sz="1300" b="1">
                        <a:solidFill>
                          <a:schemeClr val="bg1"/>
                        </a:solidFill>
                        <a:latin typeface="Figtree" pitchFamily="2" charset="0"/>
                      </a:endParaRP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1300" b="1" dirty="0">
                          <a:solidFill>
                            <a:schemeClr val="bg1"/>
                          </a:solidFill>
                          <a:latin typeface="Figtree" pitchFamily="2" charset="0"/>
                        </a:rPr>
                        <a:t>2,319</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1300" b="1" dirty="0">
                          <a:solidFill>
                            <a:schemeClr val="bg1"/>
                          </a:solidFill>
                          <a:latin typeface="Figtree" pitchFamily="2" charset="0"/>
                        </a:rPr>
                        <a:t>2.4</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1300" b="1" dirty="0">
                          <a:solidFill>
                            <a:schemeClr val="bg1"/>
                          </a:solidFill>
                          <a:latin typeface="Figtree" pitchFamily="2" charset="0"/>
                        </a:rPr>
                        <a:t>178</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extLst>
                  <a:ext uri="{0D108BD9-81ED-4DB2-BD59-A6C34878D82A}">
                    <a16:rowId xmlns:a16="http://schemas.microsoft.com/office/drawing/2014/main" val="2992410944"/>
                  </a:ext>
                </a:extLst>
              </a:tr>
              <a:tr h="6562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dirty="0">
                          <a:latin typeface="Figtree" pitchFamily="2" charset="0"/>
                        </a:rPr>
                        <a:t>Red Hill Project</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CA" sz="1300" dirty="0">
                          <a:latin typeface="Figtree" pitchFamily="2" charset="0"/>
                        </a:rPr>
                      </a:br>
                      <a:r>
                        <a:rPr lang="en-CA" sz="1300" dirty="0">
                          <a:latin typeface="Figtree" pitchFamily="2" charset="0"/>
                        </a:rPr>
                        <a:t>Indicated</a:t>
                      </a:r>
                      <a:br>
                        <a:rPr lang="en-CA" sz="1300" dirty="0">
                          <a:latin typeface="Figtree" pitchFamily="2" charset="0"/>
                        </a:rPr>
                      </a:br>
                      <a:r>
                        <a:rPr lang="en-CA" sz="1300" dirty="0">
                          <a:latin typeface="Figtree" pitchFamily="2" charset="0"/>
                        </a:rPr>
                        <a:t>Inferred</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1300" dirty="0">
                        <a:latin typeface="Figtree" pitchFamily="2" charset="0"/>
                      </a:endParaRPr>
                    </a:p>
                    <a:p>
                      <a:r>
                        <a:rPr lang="en-CA" sz="1300" dirty="0">
                          <a:latin typeface="Figtree" pitchFamily="2" charset="0"/>
                        </a:rPr>
                        <a:t>413</a:t>
                      </a:r>
                    </a:p>
                    <a:p>
                      <a:r>
                        <a:rPr lang="en-CA" sz="1300" dirty="0">
                          <a:latin typeface="Figtree" pitchFamily="2" charset="0"/>
                        </a:rPr>
                        <a:t>1,063</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1300" dirty="0">
                        <a:latin typeface="Figtree" pitchFamily="2" charset="0"/>
                      </a:endParaRPr>
                    </a:p>
                    <a:p>
                      <a:r>
                        <a:rPr lang="en-CA" sz="1300" dirty="0">
                          <a:latin typeface="Figtree" pitchFamily="2" charset="0"/>
                        </a:rPr>
                        <a:t>1.4</a:t>
                      </a:r>
                    </a:p>
                    <a:p>
                      <a:r>
                        <a:rPr lang="en-CA" sz="1300" dirty="0">
                          <a:latin typeface="Figtree" pitchFamily="2" charset="0"/>
                        </a:rPr>
                        <a:t>1.8</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1300" dirty="0">
                        <a:latin typeface="Figtree" pitchFamily="2" charset="0"/>
                      </a:endParaRPr>
                    </a:p>
                    <a:p>
                      <a:r>
                        <a:rPr lang="en-CA" sz="1300" dirty="0">
                          <a:latin typeface="Figtree" pitchFamily="2" charset="0"/>
                        </a:rPr>
                        <a:t>19</a:t>
                      </a:r>
                    </a:p>
                    <a:p>
                      <a:r>
                        <a:rPr lang="en-CA" sz="1300" dirty="0">
                          <a:latin typeface="Figtree" pitchFamily="2" charset="0"/>
                        </a:rPr>
                        <a:t>61</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extLst>
                  <a:ext uri="{0D108BD9-81ED-4DB2-BD59-A6C34878D82A}">
                    <a16:rowId xmlns:a16="http://schemas.microsoft.com/office/drawing/2014/main" val="381765469"/>
                  </a:ext>
                </a:extLst>
              </a:tr>
              <a:tr h="2733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1" dirty="0">
                          <a:solidFill>
                            <a:schemeClr val="bg1"/>
                          </a:solidFill>
                          <a:latin typeface="Figtree" pitchFamily="2" charset="0"/>
                        </a:rPr>
                        <a:t>Sub Total</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endParaRPr lang="en-CA" sz="1300" b="1">
                        <a:solidFill>
                          <a:schemeClr val="bg1"/>
                        </a:solidFill>
                        <a:latin typeface="Figtree" pitchFamily="2" charset="0"/>
                      </a:endParaRP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1300" b="1" dirty="0">
                          <a:solidFill>
                            <a:schemeClr val="bg1"/>
                          </a:solidFill>
                          <a:latin typeface="Figtree" pitchFamily="2" charset="0"/>
                        </a:rPr>
                        <a:t>1,476</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1300" b="1" dirty="0">
                          <a:solidFill>
                            <a:schemeClr val="bg1"/>
                          </a:solidFill>
                          <a:latin typeface="Figtree" pitchFamily="2" charset="0"/>
                        </a:rPr>
                        <a:t>1.7</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1300" b="1" dirty="0">
                          <a:solidFill>
                            <a:schemeClr val="bg1"/>
                          </a:solidFill>
                          <a:latin typeface="Figtree" pitchFamily="2" charset="0"/>
                        </a:rPr>
                        <a:t>80</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extLst>
                  <a:ext uri="{0D108BD9-81ED-4DB2-BD59-A6C34878D82A}">
                    <a16:rowId xmlns:a16="http://schemas.microsoft.com/office/drawing/2014/main" val="3300116260"/>
                  </a:ext>
                </a:extLst>
              </a:tr>
              <a:tr h="6562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dirty="0">
                          <a:latin typeface="Figtree" pitchFamily="2" charset="0"/>
                        </a:rPr>
                        <a:t>Project Total</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CA" sz="1300" dirty="0">
                          <a:latin typeface="Figtree" pitchFamily="2" charset="0"/>
                        </a:rPr>
                      </a:br>
                      <a:r>
                        <a:rPr lang="en-CA" sz="1300" dirty="0">
                          <a:latin typeface="Figtree" pitchFamily="2" charset="0"/>
                        </a:rPr>
                        <a:t>Indicated</a:t>
                      </a:r>
                      <a:br>
                        <a:rPr lang="en-CA" sz="1300" dirty="0">
                          <a:latin typeface="Figtree" pitchFamily="2" charset="0"/>
                        </a:rPr>
                      </a:br>
                      <a:r>
                        <a:rPr lang="en-CA" sz="1300" dirty="0">
                          <a:latin typeface="Figtree" pitchFamily="2" charset="0"/>
                        </a:rPr>
                        <a:t>Inferred</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1300" dirty="0">
                        <a:latin typeface="Figtree" pitchFamily="2" charset="0"/>
                      </a:endParaRPr>
                    </a:p>
                    <a:p>
                      <a:r>
                        <a:rPr lang="en-CA" sz="1300" dirty="0">
                          <a:latin typeface="Figtree" pitchFamily="2" charset="0"/>
                        </a:rPr>
                        <a:t>1,663</a:t>
                      </a:r>
                    </a:p>
                    <a:p>
                      <a:r>
                        <a:rPr lang="en-CA" sz="1300" dirty="0">
                          <a:latin typeface="Figtree" pitchFamily="2" charset="0"/>
                        </a:rPr>
                        <a:t>2,551</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1300" dirty="0">
                        <a:latin typeface="Figtree" pitchFamily="2" charset="0"/>
                      </a:endParaRPr>
                    </a:p>
                    <a:p>
                      <a:r>
                        <a:rPr lang="en-CA" sz="1300" dirty="0">
                          <a:latin typeface="Figtree" pitchFamily="2" charset="0"/>
                        </a:rPr>
                        <a:t>3.5</a:t>
                      </a:r>
                    </a:p>
                    <a:p>
                      <a:r>
                        <a:rPr lang="en-CA" sz="1300" dirty="0">
                          <a:latin typeface="Figtree" pitchFamily="2" charset="0"/>
                        </a:rPr>
                        <a:t>3.6</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1300" dirty="0">
                        <a:latin typeface="Figtree" pitchFamily="2" charset="0"/>
                      </a:endParaRPr>
                    </a:p>
                    <a:p>
                      <a:r>
                        <a:rPr lang="en-CA" sz="1300" dirty="0">
                          <a:latin typeface="Figtree" pitchFamily="2" charset="0"/>
                        </a:rPr>
                        <a:t>187</a:t>
                      </a:r>
                    </a:p>
                    <a:p>
                      <a:r>
                        <a:rPr lang="en-CA" sz="1300" dirty="0">
                          <a:latin typeface="Figtree" pitchFamily="2" charset="0"/>
                        </a:rPr>
                        <a:t>296</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extLst>
                  <a:ext uri="{0D108BD9-81ED-4DB2-BD59-A6C34878D82A}">
                    <a16:rowId xmlns:a16="http://schemas.microsoft.com/office/drawing/2014/main" val="2786086907"/>
                  </a:ext>
                </a:extLst>
              </a:tr>
              <a:tr h="2733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1" dirty="0">
                          <a:solidFill>
                            <a:schemeClr val="bg1"/>
                          </a:solidFill>
                          <a:latin typeface="Figtree" pitchFamily="2" charset="0"/>
                        </a:rPr>
                        <a:t>Grand Total</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endParaRPr lang="en-CA" sz="1300" b="1" dirty="0">
                        <a:solidFill>
                          <a:schemeClr val="bg1"/>
                        </a:solidFill>
                        <a:latin typeface="Figtree" pitchFamily="2" charset="0"/>
                      </a:endParaRP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1300" b="1" dirty="0">
                          <a:solidFill>
                            <a:schemeClr val="bg1"/>
                          </a:solidFill>
                          <a:latin typeface="Figtree" pitchFamily="2" charset="0"/>
                        </a:rPr>
                        <a:t>4,214</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1300" b="1" dirty="0">
                          <a:solidFill>
                            <a:schemeClr val="bg1"/>
                          </a:solidFill>
                          <a:latin typeface="Figtree" pitchFamily="2" charset="0"/>
                        </a:rPr>
                        <a:t>3.6</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1300" b="1" dirty="0">
                          <a:solidFill>
                            <a:schemeClr val="bg1"/>
                          </a:solidFill>
                          <a:latin typeface="Figtree" pitchFamily="2" charset="0"/>
                        </a:rPr>
                        <a:t>483</a:t>
                      </a:r>
                    </a:p>
                  </a:txBody>
                  <a:tcPr marL="81810" marR="81810" marT="40905" marB="4090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extLst>
                  <a:ext uri="{0D108BD9-81ED-4DB2-BD59-A6C34878D82A}">
                    <a16:rowId xmlns:a16="http://schemas.microsoft.com/office/drawing/2014/main" val="863240773"/>
                  </a:ext>
                </a:extLst>
              </a:tr>
            </a:tbl>
          </a:graphicData>
        </a:graphic>
      </p:graphicFrame>
      <p:sp>
        <p:nvSpPr>
          <p:cNvPr id="6" name="TextBox 5">
            <a:extLst>
              <a:ext uri="{FF2B5EF4-FFF2-40B4-BE49-F238E27FC236}">
                <a16:creationId xmlns:a16="http://schemas.microsoft.com/office/drawing/2014/main" id="{DA2AD582-37F6-0DD1-53CC-FC677161B59D}"/>
              </a:ext>
            </a:extLst>
          </p:cNvPr>
          <p:cNvSpPr txBox="1"/>
          <p:nvPr/>
        </p:nvSpPr>
        <p:spPr>
          <a:xfrm>
            <a:off x="8275448" y="919581"/>
            <a:ext cx="3344238" cy="1569660"/>
          </a:xfrm>
          <a:prstGeom prst="rect">
            <a:avLst/>
          </a:prstGeom>
          <a:noFill/>
        </p:spPr>
        <p:txBody>
          <a:bodyPr wrap="square" rtlCol="0">
            <a:spAutoFit/>
          </a:bodyPr>
          <a:lstStyle/>
          <a:p>
            <a:r>
              <a:rPr lang="en-US" sz="3200" b="1" dirty="0">
                <a:latin typeface="Figtree" pitchFamily="2" charset="0"/>
                <a:ea typeface="Lato" panose="020F0502020204030203" pitchFamily="34" charset="0"/>
                <a:cs typeface="Lato" panose="020F0502020204030203" pitchFamily="34" charset="0"/>
              </a:rPr>
              <a:t>Robust and </a:t>
            </a:r>
            <a:br>
              <a:rPr lang="en-US" sz="3200" b="1" dirty="0">
                <a:latin typeface="Figtree" pitchFamily="2" charset="0"/>
                <a:ea typeface="Lato" panose="020F0502020204030203" pitchFamily="34" charset="0"/>
                <a:cs typeface="Lato" panose="020F0502020204030203" pitchFamily="34" charset="0"/>
              </a:rPr>
            </a:br>
            <a:r>
              <a:rPr lang="en-US" sz="3200" b="1" dirty="0">
                <a:latin typeface="Figtree" pitchFamily="2" charset="0"/>
                <a:ea typeface="Lato" panose="020F0502020204030203" pitchFamily="34" charset="0"/>
                <a:cs typeface="Lato" panose="020F0502020204030203" pitchFamily="34" charset="0"/>
              </a:rPr>
              <a:t>Primed to Grow </a:t>
            </a:r>
            <a:br>
              <a:rPr lang="en-US" sz="3200" b="1" dirty="0">
                <a:latin typeface="Figtree" pitchFamily="2" charset="0"/>
                <a:ea typeface="Lato" panose="020F0502020204030203" pitchFamily="34" charset="0"/>
                <a:cs typeface="Lato" panose="020F0502020204030203" pitchFamily="34" charset="0"/>
              </a:rPr>
            </a:br>
            <a:r>
              <a:rPr lang="en-US" sz="3200" b="1" dirty="0">
                <a:latin typeface="Figtree" pitchFamily="2" charset="0"/>
                <a:ea typeface="Lato" panose="020F0502020204030203" pitchFamily="34" charset="0"/>
                <a:cs typeface="Lato" panose="020F0502020204030203" pitchFamily="34" charset="0"/>
              </a:rPr>
              <a:t>Gold Inventory</a:t>
            </a:r>
            <a:endParaRPr lang="en-CA" sz="3200" b="1" dirty="0">
              <a:latin typeface="Figtree" pitchFamily="2" charset="0"/>
              <a:ea typeface="Lato" panose="020F0502020204030203" pitchFamily="34" charset="0"/>
              <a:cs typeface="Lato" panose="020F0502020204030203" pitchFamily="34" charset="0"/>
            </a:endParaRPr>
          </a:p>
        </p:txBody>
      </p:sp>
      <p:sp>
        <p:nvSpPr>
          <p:cNvPr id="11" name="TextBox 10">
            <a:extLst>
              <a:ext uri="{FF2B5EF4-FFF2-40B4-BE49-F238E27FC236}">
                <a16:creationId xmlns:a16="http://schemas.microsoft.com/office/drawing/2014/main" id="{77415F2B-7A42-338D-59E9-0243EA3B5936}"/>
              </a:ext>
            </a:extLst>
          </p:cNvPr>
          <p:cNvSpPr txBox="1"/>
          <p:nvPr/>
        </p:nvSpPr>
        <p:spPr>
          <a:xfrm>
            <a:off x="8275448" y="2755502"/>
            <a:ext cx="3344238" cy="2354491"/>
          </a:xfrm>
          <a:prstGeom prst="rect">
            <a:avLst/>
          </a:prstGeom>
          <a:noFill/>
        </p:spPr>
        <p:txBody>
          <a:bodyPr wrap="square">
            <a:spAutoFit/>
          </a:bodyPr>
          <a:lstStyle/>
          <a:p>
            <a:r>
              <a:rPr lang="en-US" sz="105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Where statements in this announcement refer to exploration results which previously been reported, the Company confirms that it is not aware of any new information or data that materially affects the information included in the original announcements, and in the case of estimates of Mineral Resources, that all material assumptions and technical parameters underpinning the estimates in the relevant market announcements continue to apply and have not materially changed. The Company confirms that the form and context in which the Competent Persons’ findings are presented have not materially modified from the original </a:t>
            </a:r>
            <a:br>
              <a:rPr lang="en-US" sz="1050" dirty="0">
                <a:solidFill>
                  <a:schemeClr val="tx1">
                    <a:lumMod val="65000"/>
                    <a:lumOff val="35000"/>
                  </a:schemeClr>
                </a:solidFill>
                <a:latin typeface="Figtree" pitchFamily="2" charset="0"/>
                <a:ea typeface="Lato" panose="020F0502020204030203" pitchFamily="34" charset="0"/>
                <a:cs typeface="Lato" panose="020F0502020204030203" pitchFamily="34" charset="0"/>
              </a:rPr>
            </a:br>
            <a:r>
              <a:rPr lang="en-US" sz="105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market announcements.</a:t>
            </a:r>
          </a:p>
        </p:txBody>
      </p:sp>
      <p:sp>
        <p:nvSpPr>
          <p:cNvPr id="13" name="TextBox 12">
            <a:extLst>
              <a:ext uri="{FF2B5EF4-FFF2-40B4-BE49-F238E27FC236}">
                <a16:creationId xmlns:a16="http://schemas.microsoft.com/office/drawing/2014/main" id="{2C31BF7C-D905-B80E-A782-FF9208A09458}"/>
              </a:ext>
            </a:extLst>
          </p:cNvPr>
          <p:cNvSpPr txBox="1"/>
          <p:nvPr/>
        </p:nvSpPr>
        <p:spPr>
          <a:xfrm>
            <a:off x="363783" y="5507870"/>
            <a:ext cx="10562591" cy="861774"/>
          </a:xfrm>
          <a:prstGeom prst="rect">
            <a:avLst/>
          </a:prstGeom>
          <a:noFill/>
        </p:spPr>
        <p:txBody>
          <a:bodyPr wrap="square">
            <a:spAutoFit/>
          </a:bodyPr>
          <a:lstStyle/>
          <a:p>
            <a:r>
              <a:rPr lang="en-US" sz="10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Reward Gold Mine: 2.0g/t reporting cutoff grade</a:t>
            </a:r>
            <a:br>
              <a:rPr lang="en-US" sz="10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br>
            <a:endParaRPr lang="en-US" sz="1000" dirty="0">
              <a:solidFill>
                <a:schemeClr val="tx1">
                  <a:lumMod val="65000"/>
                  <a:lumOff val="35000"/>
                </a:schemeClr>
              </a:solidFill>
              <a:latin typeface="Figtree" pitchFamily="2" charset="0"/>
              <a:ea typeface="Lato" panose="020F0502020204030203" pitchFamily="34" charset="0"/>
              <a:cs typeface="Lato" panose="020F0502020204030203" pitchFamily="34" charset="0"/>
            </a:endParaRPr>
          </a:p>
          <a:p>
            <a:r>
              <a:rPr lang="en-US" sz="10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Hargraves: 0.8 g/t reporting cutoff grade (ASX Announcement 29 May 2020).</a:t>
            </a:r>
            <a:br>
              <a:rPr lang="en-US" sz="10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br>
            <a:br>
              <a:rPr lang="en-US" sz="10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br>
            <a:r>
              <a:rPr lang="en-US" sz="10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Red Hill: 0.5 g/t per block, ordinary kriging grade interpolation, classified mineral Resources Limited to 160mRL below surface. (ASX Announcement November 2015)</a:t>
            </a:r>
          </a:p>
        </p:txBody>
      </p:sp>
      <p:sp>
        <p:nvSpPr>
          <p:cNvPr id="2" name="Slide Number Placeholder 12">
            <a:extLst>
              <a:ext uri="{FF2B5EF4-FFF2-40B4-BE49-F238E27FC236}">
                <a16:creationId xmlns:a16="http://schemas.microsoft.com/office/drawing/2014/main" id="{ADED055B-0E0D-A56A-3599-E3DBE2CE4B64}"/>
              </a:ext>
            </a:extLst>
          </p:cNvPr>
          <p:cNvSpPr>
            <a:spLocks noGrp="1"/>
          </p:cNvSpPr>
          <p:nvPr>
            <p:ph type="sldNum" sz="quarter" idx="12"/>
          </p:nvPr>
        </p:nvSpPr>
        <p:spPr>
          <a:xfrm>
            <a:off x="11750040" y="6456427"/>
            <a:ext cx="323492" cy="365125"/>
          </a:xfrm>
        </p:spPr>
        <p:txBody>
          <a:bodyPr lIns="0" rIns="0"/>
          <a:lstStyle/>
          <a:p>
            <a:pPr>
              <a:lnSpc>
                <a:spcPct val="85000"/>
              </a:lnSpc>
            </a:pPr>
            <a:fld id="{1C6C4058-4487-4C65-A404-ECA27A05BEDD}" type="slidenum">
              <a:rPr lang="en-US" sz="1400" smtClean="0">
                <a:solidFill>
                  <a:schemeClr val="tx1"/>
                </a:solidFill>
                <a:latin typeface="Lato" panose="020F0502020204030203" pitchFamily="34" charset="0"/>
                <a:ea typeface="Lato" panose="020F0502020204030203" pitchFamily="34" charset="0"/>
                <a:cs typeface="Lato" panose="020F0502020204030203" pitchFamily="34" charset="0"/>
              </a:rPr>
              <a:pPr>
                <a:lnSpc>
                  <a:spcPct val="85000"/>
                </a:lnSpc>
              </a:pPr>
              <a:t>24</a:t>
            </a:fld>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3" name="Graphic 2">
            <a:extLst>
              <a:ext uri="{FF2B5EF4-FFF2-40B4-BE49-F238E27FC236}">
                <a16:creationId xmlns:a16="http://schemas.microsoft.com/office/drawing/2014/main" id="{92BB63D0-928D-8B44-40F6-D7832AE199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0921" y="81281"/>
            <a:ext cx="897532" cy="416009"/>
          </a:xfrm>
          <a:prstGeom prst="rect">
            <a:avLst/>
          </a:prstGeom>
        </p:spPr>
      </p:pic>
      <p:sp>
        <p:nvSpPr>
          <p:cNvPr id="5" name="TextBox 4">
            <a:extLst>
              <a:ext uri="{FF2B5EF4-FFF2-40B4-BE49-F238E27FC236}">
                <a16:creationId xmlns:a16="http://schemas.microsoft.com/office/drawing/2014/main" id="{E2843AEF-6191-50D5-9A58-5041043AF310}"/>
              </a:ext>
            </a:extLst>
          </p:cNvPr>
          <p:cNvSpPr txBox="1"/>
          <p:nvPr/>
        </p:nvSpPr>
        <p:spPr>
          <a:xfrm>
            <a:off x="189588" y="6501259"/>
            <a:ext cx="2675280" cy="275460"/>
          </a:xfrm>
          <a:prstGeom prst="rect">
            <a:avLst/>
          </a:prstGeom>
          <a:noFill/>
        </p:spPr>
        <p:txBody>
          <a:bodyPr wrap="square" lIns="0" rtlCol="0">
            <a:spAutoFit/>
          </a:bodyPr>
          <a:lstStyle/>
          <a:p>
            <a:pPr>
              <a:lnSpc>
                <a:spcPct val="85000"/>
              </a:lnSpc>
            </a:pPr>
            <a:r>
              <a:rPr lang="en-CA" sz="1400"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ASX: </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VTX  |  </a:t>
            </a:r>
            <a:r>
              <a:rPr lang="en-CA" sz="1400" dirty="0">
                <a:latin typeface="Lato" panose="020F0502020204030203" pitchFamily="34" charset="0"/>
                <a:ea typeface="Lato" panose="020F0502020204030203" pitchFamily="34" charset="0"/>
                <a:cs typeface="Lato" panose="020F0502020204030203" pitchFamily="34" charset="0"/>
              </a:rPr>
              <a:t>OTCMKTS:</a:t>
            </a:r>
            <a:r>
              <a:rPr lang="en-CA" sz="1400" b="1" dirty="0">
                <a:latin typeface="Lato" panose="020F0502020204030203" pitchFamily="34" charset="0"/>
                <a:ea typeface="Lato" panose="020F0502020204030203" pitchFamily="34" charset="0"/>
                <a:cs typeface="Lato" panose="020F0502020204030203" pitchFamily="34" charset="0"/>
              </a:rPr>
              <a:t> VTXXF</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 </a:t>
            </a:r>
            <a:endParaRPr lang="en-US"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1881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F0F0F"/>
        </a:solidFill>
        <a:effectLst/>
      </p:bgPr>
    </p:bg>
    <p:spTree>
      <p:nvGrpSpPr>
        <p:cNvPr id="1" name="">
          <a:extLst>
            <a:ext uri="{FF2B5EF4-FFF2-40B4-BE49-F238E27FC236}">
              <a16:creationId xmlns:a16="http://schemas.microsoft.com/office/drawing/2014/main" id="{F7370E16-413F-832F-6D5A-0C33DEB66186}"/>
            </a:ext>
          </a:extLst>
        </p:cNvPr>
        <p:cNvGrpSpPr/>
        <p:nvPr/>
      </p:nvGrpSpPr>
      <p:grpSpPr>
        <a:xfrm>
          <a:off x="0" y="0"/>
          <a:ext cx="0" cy="0"/>
          <a:chOff x="0" y="0"/>
          <a:chExt cx="0" cy="0"/>
        </a:xfrm>
      </p:grpSpPr>
      <p:sp>
        <p:nvSpPr>
          <p:cNvPr id="7" name="Slide Number Placeholder 12">
            <a:extLst>
              <a:ext uri="{FF2B5EF4-FFF2-40B4-BE49-F238E27FC236}">
                <a16:creationId xmlns:a16="http://schemas.microsoft.com/office/drawing/2014/main" id="{3C0659C5-7941-04F7-170E-3DCE2CBAB498}"/>
              </a:ext>
            </a:extLst>
          </p:cNvPr>
          <p:cNvSpPr>
            <a:spLocks noGrp="1"/>
          </p:cNvSpPr>
          <p:nvPr>
            <p:ph type="sldNum" sz="quarter" idx="12"/>
          </p:nvPr>
        </p:nvSpPr>
        <p:spPr>
          <a:xfrm>
            <a:off x="11750040" y="6456427"/>
            <a:ext cx="323492" cy="365125"/>
          </a:xfrm>
        </p:spPr>
        <p:txBody>
          <a:bodyPr lIns="0" rIns="0"/>
          <a:lstStyle/>
          <a:p>
            <a:pPr>
              <a:lnSpc>
                <a:spcPct val="85000"/>
              </a:lnSpc>
            </a:pPr>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0</a:t>
            </a:r>
            <a:fld id="{1C6C4058-4487-4C65-A404-ECA27A05BEDD}" type="slidenum">
              <a:rPr lang="en-US" sz="1400" smtClean="0">
                <a:solidFill>
                  <a:schemeClr val="bg1"/>
                </a:solidFill>
                <a:latin typeface="Lato" panose="020F0502020204030203" pitchFamily="34" charset="0"/>
                <a:ea typeface="Lato" panose="020F0502020204030203" pitchFamily="34" charset="0"/>
                <a:cs typeface="Lato" panose="020F0502020204030203" pitchFamily="34" charset="0"/>
              </a:rPr>
              <a:pPr>
                <a:lnSpc>
                  <a:spcPct val="85000"/>
                </a:lnSpc>
              </a:pPr>
              <a:t>3</a:t>
            </a:fld>
            <a:endParaRPr lang="en-US"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A6C11EEE-4BDC-0576-B409-0B895884B50A}"/>
              </a:ext>
            </a:extLst>
          </p:cNvPr>
          <p:cNvSpPr txBox="1"/>
          <p:nvPr/>
        </p:nvSpPr>
        <p:spPr>
          <a:xfrm>
            <a:off x="331827" y="1267368"/>
            <a:ext cx="5449541" cy="470898"/>
          </a:xfrm>
          <a:prstGeom prst="rect">
            <a:avLst/>
          </a:prstGeom>
          <a:noFill/>
        </p:spPr>
        <p:txBody>
          <a:bodyPr wrap="square" lIns="0" tIns="0" bIns="0" rtlCol="0">
            <a:spAutoFit/>
          </a:bodyPr>
          <a:lstStyle/>
          <a:p>
            <a:pPr>
              <a:lnSpc>
                <a:spcPct val="85000"/>
              </a:lnSpc>
            </a:pPr>
            <a:r>
              <a:rPr lang="en-CA" sz="3600" b="1" dirty="0">
                <a:solidFill>
                  <a:schemeClr val="bg1"/>
                </a:solidFill>
                <a:latin typeface="Figtree" pitchFamily="2" charset="0"/>
              </a:rPr>
              <a:t>Corporate Structure</a:t>
            </a:r>
            <a:endParaRPr lang="en-US" sz="3600" b="1" dirty="0">
              <a:solidFill>
                <a:schemeClr val="bg1"/>
              </a:solidFill>
              <a:latin typeface="Figtree" pitchFamily="2" charset="0"/>
            </a:endParaRPr>
          </a:p>
        </p:txBody>
      </p:sp>
      <p:pic>
        <p:nvPicPr>
          <p:cNvPr id="6" name="Graphic 5">
            <a:extLst>
              <a:ext uri="{FF2B5EF4-FFF2-40B4-BE49-F238E27FC236}">
                <a16:creationId xmlns:a16="http://schemas.microsoft.com/office/drawing/2014/main" id="{6620D876-CB79-3CBD-46DE-D8AD10ADCE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0921" y="81280"/>
            <a:ext cx="897532" cy="416010"/>
          </a:xfrm>
          <a:prstGeom prst="rect">
            <a:avLst/>
          </a:prstGeom>
        </p:spPr>
      </p:pic>
      <p:sp>
        <p:nvSpPr>
          <p:cNvPr id="14" name="TextBox 13">
            <a:extLst>
              <a:ext uri="{FF2B5EF4-FFF2-40B4-BE49-F238E27FC236}">
                <a16:creationId xmlns:a16="http://schemas.microsoft.com/office/drawing/2014/main" id="{95D9AD41-A90C-6158-E011-8F25C6C7EA07}"/>
              </a:ext>
            </a:extLst>
          </p:cNvPr>
          <p:cNvSpPr txBox="1"/>
          <p:nvPr/>
        </p:nvSpPr>
        <p:spPr>
          <a:xfrm>
            <a:off x="280215" y="1864912"/>
            <a:ext cx="1127232" cy="523220"/>
          </a:xfrm>
          <a:prstGeom prst="rect">
            <a:avLst/>
          </a:prstGeom>
          <a:noFill/>
        </p:spPr>
        <p:txBody>
          <a:bodyPr wrap="none" rtlCol="0">
            <a:spAutoFit/>
          </a:bodyPr>
          <a:lstStyle/>
          <a:p>
            <a:r>
              <a:rPr lang="en-CA" sz="2800" dirty="0">
                <a:solidFill>
                  <a:schemeClr val="bg1"/>
                </a:solidFill>
                <a:latin typeface="Figtree SemiBold" pitchFamily="2" charset="0"/>
              </a:rPr>
              <a:t>242M</a:t>
            </a:r>
          </a:p>
        </p:txBody>
      </p:sp>
      <p:sp>
        <p:nvSpPr>
          <p:cNvPr id="17" name="TextBox 16">
            <a:extLst>
              <a:ext uri="{FF2B5EF4-FFF2-40B4-BE49-F238E27FC236}">
                <a16:creationId xmlns:a16="http://schemas.microsoft.com/office/drawing/2014/main" id="{8A002495-0884-D1D6-8F3B-EB635E41B355}"/>
              </a:ext>
            </a:extLst>
          </p:cNvPr>
          <p:cNvSpPr txBox="1"/>
          <p:nvPr/>
        </p:nvSpPr>
        <p:spPr>
          <a:xfrm>
            <a:off x="280215" y="2264307"/>
            <a:ext cx="2404648" cy="276999"/>
          </a:xfrm>
          <a:prstGeom prst="rect">
            <a:avLst/>
          </a:prstGeom>
          <a:noFill/>
        </p:spPr>
        <p:txBody>
          <a:bodyPr wrap="square">
            <a:spAutoFit/>
          </a:bodyPr>
          <a:lstStyle/>
          <a:p>
            <a:r>
              <a:rPr lang="en-US" sz="1200" dirty="0">
                <a:solidFill>
                  <a:schemeClr val="bg1"/>
                </a:solidFill>
                <a:latin typeface="Figtree Light" pitchFamily="2" charset="0"/>
                <a:ea typeface="Lato" panose="020F0502020204030203" pitchFamily="34" charset="0"/>
                <a:cs typeface="Lato" panose="020F0502020204030203" pitchFamily="34" charset="0"/>
              </a:rPr>
              <a:t>Shares on Issue</a:t>
            </a:r>
            <a:endParaRPr lang="en-CA" sz="1200" dirty="0">
              <a:solidFill>
                <a:schemeClr val="bg1"/>
              </a:solidFill>
              <a:latin typeface="Figtree Light" pitchFamily="2" charset="0"/>
              <a:ea typeface="Lato" panose="020F0502020204030203" pitchFamily="34" charset="0"/>
              <a:cs typeface="Lato" panose="020F0502020204030203" pitchFamily="34" charset="0"/>
            </a:endParaRPr>
          </a:p>
        </p:txBody>
      </p:sp>
      <p:sp>
        <p:nvSpPr>
          <p:cNvPr id="18" name="TextBox 17">
            <a:extLst>
              <a:ext uri="{FF2B5EF4-FFF2-40B4-BE49-F238E27FC236}">
                <a16:creationId xmlns:a16="http://schemas.microsoft.com/office/drawing/2014/main" id="{50FFDA62-39ED-DD33-6ECC-0428DA6DEA2D}"/>
              </a:ext>
            </a:extLst>
          </p:cNvPr>
          <p:cNvSpPr txBox="1"/>
          <p:nvPr/>
        </p:nvSpPr>
        <p:spPr>
          <a:xfrm>
            <a:off x="2169273" y="1864912"/>
            <a:ext cx="1327608" cy="523220"/>
          </a:xfrm>
          <a:prstGeom prst="rect">
            <a:avLst/>
          </a:prstGeom>
          <a:noFill/>
        </p:spPr>
        <p:txBody>
          <a:bodyPr wrap="none" rtlCol="0">
            <a:spAutoFit/>
          </a:bodyPr>
          <a:lstStyle/>
          <a:p>
            <a:r>
              <a:rPr lang="en-CA" sz="2800" dirty="0">
                <a:solidFill>
                  <a:schemeClr val="bg1"/>
                </a:solidFill>
                <a:latin typeface="Figtree SemiBold" pitchFamily="2" charset="0"/>
              </a:rPr>
              <a:t>~$0.32</a:t>
            </a:r>
          </a:p>
        </p:txBody>
      </p:sp>
      <p:sp>
        <p:nvSpPr>
          <p:cNvPr id="19" name="TextBox 18">
            <a:extLst>
              <a:ext uri="{FF2B5EF4-FFF2-40B4-BE49-F238E27FC236}">
                <a16:creationId xmlns:a16="http://schemas.microsoft.com/office/drawing/2014/main" id="{FED86798-8833-87B0-18FC-15DFD5D5372B}"/>
              </a:ext>
            </a:extLst>
          </p:cNvPr>
          <p:cNvSpPr txBox="1"/>
          <p:nvPr/>
        </p:nvSpPr>
        <p:spPr>
          <a:xfrm>
            <a:off x="2117661" y="2264307"/>
            <a:ext cx="2404648" cy="276999"/>
          </a:xfrm>
          <a:prstGeom prst="rect">
            <a:avLst/>
          </a:prstGeom>
          <a:noFill/>
        </p:spPr>
        <p:txBody>
          <a:bodyPr wrap="square">
            <a:spAutoFit/>
          </a:bodyPr>
          <a:lstStyle/>
          <a:p>
            <a:r>
              <a:rPr lang="en-US" sz="1200" dirty="0">
                <a:solidFill>
                  <a:schemeClr val="bg1"/>
                </a:solidFill>
                <a:latin typeface="Figtree Light" pitchFamily="2" charset="0"/>
                <a:ea typeface="Lato" panose="020F0502020204030203" pitchFamily="34" charset="0"/>
                <a:cs typeface="Lato" panose="020F0502020204030203" pitchFamily="34" charset="0"/>
              </a:rPr>
              <a:t>Share Price</a:t>
            </a:r>
            <a:endParaRPr lang="en-CA" sz="1200" dirty="0">
              <a:solidFill>
                <a:schemeClr val="bg1"/>
              </a:solidFill>
              <a:latin typeface="Figtree Light" pitchFamily="2" charset="0"/>
              <a:ea typeface="Lato" panose="020F0502020204030203" pitchFamily="34" charset="0"/>
              <a:cs typeface="Lato" panose="020F0502020204030203" pitchFamily="34" charset="0"/>
            </a:endParaRPr>
          </a:p>
        </p:txBody>
      </p:sp>
      <p:sp>
        <p:nvSpPr>
          <p:cNvPr id="20" name="TextBox 19">
            <a:extLst>
              <a:ext uri="{FF2B5EF4-FFF2-40B4-BE49-F238E27FC236}">
                <a16:creationId xmlns:a16="http://schemas.microsoft.com/office/drawing/2014/main" id="{295D62C6-98E5-DF8D-9327-0AAAD5793D53}"/>
              </a:ext>
            </a:extLst>
          </p:cNvPr>
          <p:cNvSpPr txBox="1"/>
          <p:nvPr/>
        </p:nvSpPr>
        <p:spPr>
          <a:xfrm>
            <a:off x="280215" y="3011409"/>
            <a:ext cx="998991" cy="523220"/>
          </a:xfrm>
          <a:prstGeom prst="rect">
            <a:avLst/>
          </a:prstGeom>
          <a:noFill/>
        </p:spPr>
        <p:txBody>
          <a:bodyPr wrap="none" rtlCol="0">
            <a:spAutoFit/>
          </a:bodyPr>
          <a:lstStyle/>
          <a:p>
            <a:r>
              <a:rPr lang="en-CA" sz="2800" dirty="0">
                <a:solidFill>
                  <a:schemeClr val="bg1"/>
                </a:solidFill>
                <a:latin typeface="Figtree SemiBold" pitchFamily="2" charset="0"/>
              </a:rPr>
              <a:t>119M</a:t>
            </a:r>
          </a:p>
        </p:txBody>
      </p:sp>
      <p:sp>
        <p:nvSpPr>
          <p:cNvPr id="21" name="TextBox 20">
            <a:extLst>
              <a:ext uri="{FF2B5EF4-FFF2-40B4-BE49-F238E27FC236}">
                <a16:creationId xmlns:a16="http://schemas.microsoft.com/office/drawing/2014/main" id="{630C7B81-9097-CDCF-8744-FC578BD5D203}"/>
              </a:ext>
            </a:extLst>
          </p:cNvPr>
          <p:cNvSpPr txBox="1"/>
          <p:nvPr/>
        </p:nvSpPr>
        <p:spPr>
          <a:xfrm>
            <a:off x="280215" y="3410804"/>
            <a:ext cx="1432392" cy="461665"/>
          </a:xfrm>
          <a:prstGeom prst="rect">
            <a:avLst/>
          </a:prstGeom>
          <a:noFill/>
        </p:spPr>
        <p:txBody>
          <a:bodyPr wrap="square">
            <a:spAutoFit/>
          </a:bodyPr>
          <a:lstStyle/>
          <a:p>
            <a:r>
              <a:rPr lang="en-US" sz="1200" dirty="0">
                <a:solidFill>
                  <a:schemeClr val="bg1"/>
                </a:solidFill>
                <a:latin typeface="Figtree Light" pitchFamily="2" charset="0"/>
                <a:ea typeface="Lato" panose="020F0502020204030203" pitchFamily="34" charset="0"/>
                <a:cs typeface="Lato" panose="020F0502020204030203" pitchFamily="34" charset="0"/>
              </a:rPr>
              <a:t>Options and</a:t>
            </a:r>
            <a:br>
              <a:rPr lang="en-US" sz="1200" dirty="0">
                <a:solidFill>
                  <a:schemeClr val="bg1"/>
                </a:solidFill>
                <a:latin typeface="Figtree Light" pitchFamily="2" charset="0"/>
                <a:ea typeface="Lato" panose="020F0502020204030203" pitchFamily="34" charset="0"/>
                <a:cs typeface="Lato" panose="020F0502020204030203" pitchFamily="34" charset="0"/>
              </a:rPr>
            </a:br>
            <a:r>
              <a:rPr lang="en-US" sz="1200" dirty="0">
                <a:solidFill>
                  <a:schemeClr val="bg1"/>
                </a:solidFill>
                <a:latin typeface="Figtree Light" pitchFamily="2" charset="0"/>
                <a:ea typeface="Lato" panose="020F0502020204030203" pitchFamily="34" charset="0"/>
                <a:cs typeface="Lato" panose="020F0502020204030203" pitchFamily="34" charset="0"/>
              </a:rPr>
              <a:t>rights on Issue</a:t>
            </a:r>
            <a:endParaRPr lang="en-CA" sz="1200" dirty="0">
              <a:solidFill>
                <a:schemeClr val="bg1"/>
              </a:solidFill>
              <a:latin typeface="Figtree Light" pitchFamily="2" charset="0"/>
              <a:ea typeface="Lato" panose="020F0502020204030203" pitchFamily="34" charset="0"/>
              <a:cs typeface="Lato" panose="020F0502020204030203" pitchFamily="34" charset="0"/>
            </a:endParaRPr>
          </a:p>
        </p:txBody>
      </p:sp>
      <p:sp>
        <p:nvSpPr>
          <p:cNvPr id="22" name="TextBox 21">
            <a:extLst>
              <a:ext uri="{FF2B5EF4-FFF2-40B4-BE49-F238E27FC236}">
                <a16:creationId xmlns:a16="http://schemas.microsoft.com/office/drawing/2014/main" id="{B28297F6-6987-1B99-B7C9-DF6EAC1A3F64}"/>
              </a:ext>
            </a:extLst>
          </p:cNvPr>
          <p:cNvSpPr txBox="1"/>
          <p:nvPr/>
        </p:nvSpPr>
        <p:spPr>
          <a:xfrm>
            <a:off x="2216640" y="3011409"/>
            <a:ext cx="1417376" cy="523220"/>
          </a:xfrm>
          <a:prstGeom prst="rect">
            <a:avLst/>
          </a:prstGeom>
          <a:noFill/>
        </p:spPr>
        <p:txBody>
          <a:bodyPr wrap="none" rtlCol="0">
            <a:spAutoFit/>
          </a:bodyPr>
          <a:lstStyle/>
          <a:p>
            <a:r>
              <a:rPr lang="en-CA" sz="2800" dirty="0">
                <a:solidFill>
                  <a:schemeClr val="bg1"/>
                </a:solidFill>
                <a:latin typeface="Figtree SemiBold" pitchFamily="2" charset="0"/>
              </a:rPr>
              <a:t>~ $77M</a:t>
            </a:r>
          </a:p>
        </p:txBody>
      </p:sp>
      <p:sp>
        <p:nvSpPr>
          <p:cNvPr id="23" name="TextBox 22">
            <a:extLst>
              <a:ext uri="{FF2B5EF4-FFF2-40B4-BE49-F238E27FC236}">
                <a16:creationId xmlns:a16="http://schemas.microsoft.com/office/drawing/2014/main" id="{F5F638F4-6C19-AD19-502C-2C9D8CC8A89E}"/>
              </a:ext>
            </a:extLst>
          </p:cNvPr>
          <p:cNvSpPr txBox="1"/>
          <p:nvPr/>
        </p:nvSpPr>
        <p:spPr>
          <a:xfrm>
            <a:off x="2165028" y="3410804"/>
            <a:ext cx="1787540" cy="461665"/>
          </a:xfrm>
          <a:prstGeom prst="rect">
            <a:avLst/>
          </a:prstGeom>
          <a:noFill/>
        </p:spPr>
        <p:txBody>
          <a:bodyPr wrap="square">
            <a:spAutoFit/>
          </a:bodyPr>
          <a:lstStyle/>
          <a:p>
            <a:r>
              <a:rPr lang="en-US" sz="1200" dirty="0">
                <a:solidFill>
                  <a:schemeClr val="bg1"/>
                </a:solidFill>
                <a:latin typeface="Figtree Light" pitchFamily="2" charset="0"/>
                <a:ea typeface="Lato" panose="020F0502020204030203" pitchFamily="34" charset="0"/>
                <a:cs typeface="Lato" panose="020F0502020204030203" pitchFamily="34" charset="0"/>
              </a:rPr>
              <a:t>Market Capitalization</a:t>
            </a:r>
            <a:br>
              <a:rPr lang="en-US" sz="1200" dirty="0">
                <a:solidFill>
                  <a:schemeClr val="bg1"/>
                </a:solidFill>
                <a:latin typeface="Figtree Light" pitchFamily="2" charset="0"/>
                <a:ea typeface="Lato" panose="020F0502020204030203" pitchFamily="34" charset="0"/>
                <a:cs typeface="Lato" panose="020F0502020204030203" pitchFamily="34" charset="0"/>
              </a:rPr>
            </a:br>
            <a:r>
              <a:rPr lang="en-US" sz="1200" dirty="0">
                <a:solidFill>
                  <a:schemeClr val="bg1"/>
                </a:solidFill>
                <a:latin typeface="Figtree Light" pitchFamily="2" charset="0"/>
                <a:ea typeface="Lato" panose="020F0502020204030203" pitchFamily="34" charset="0"/>
                <a:cs typeface="Lato" panose="020F0502020204030203" pitchFamily="34" charset="0"/>
              </a:rPr>
              <a:t>undiluted </a:t>
            </a:r>
            <a:r>
              <a:rPr lang="en-US" sz="1000" dirty="0">
                <a:solidFill>
                  <a:srgbClr val="E3BF6F"/>
                </a:solidFill>
                <a:latin typeface="Figtree Light" pitchFamily="2" charset="0"/>
                <a:ea typeface="Lato" panose="020F0502020204030203" pitchFamily="34" charset="0"/>
                <a:cs typeface="Lato" panose="020F0502020204030203" pitchFamily="34" charset="0"/>
              </a:rPr>
              <a:t>(2025/09/25)</a:t>
            </a:r>
            <a:endParaRPr lang="en-CA" sz="1200" dirty="0">
              <a:solidFill>
                <a:srgbClr val="E3BF6F"/>
              </a:solidFill>
              <a:latin typeface="Figtree Light" pitchFamily="2" charset="0"/>
              <a:ea typeface="Lato" panose="020F0502020204030203" pitchFamily="34" charset="0"/>
              <a:cs typeface="Lato" panose="020F0502020204030203" pitchFamily="34" charset="0"/>
            </a:endParaRPr>
          </a:p>
        </p:txBody>
      </p:sp>
      <p:sp>
        <p:nvSpPr>
          <p:cNvPr id="28" name="TextBox 27">
            <a:extLst>
              <a:ext uri="{FF2B5EF4-FFF2-40B4-BE49-F238E27FC236}">
                <a16:creationId xmlns:a16="http://schemas.microsoft.com/office/drawing/2014/main" id="{0773CC8E-F376-BC05-C1BB-26358AA46B65}"/>
              </a:ext>
            </a:extLst>
          </p:cNvPr>
          <p:cNvSpPr txBox="1"/>
          <p:nvPr/>
        </p:nvSpPr>
        <p:spPr>
          <a:xfrm>
            <a:off x="280215" y="4342572"/>
            <a:ext cx="1382110" cy="523220"/>
          </a:xfrm>
          <a:prstGeom prst="rect">
            <a:avLst/>
          </a:prstGeom>
          <a:noFill/>
        </p:spPr>
        <p:txBody>
          <a:bodyPr wrap="none" rtlCol="0">
            <a:spAutoFit/>
          </a:bodyPr>
          <a:lstStyle/>
          <a:p>
            <a:r>
              <a:rPr lang="en-CA" sz="2800" dirty="0">
                <a:solidFill>
                  <a:schemeClr val="bg1"/>
                </a:solidFill>
                <a:latin typeface="Figtree SemiBold" pitchFamily="2" charset="0"/>
              </a:rPr>
              <a:t>$14.0M</a:t>
            </a:r>
          </a:p>
        </p:txBody>
      </p:sp>
      <p:sp>
        <p:nvSpPr>
          <p:cNvPr id="30" name="TextBox 29">
            <a:extLst>
              <a:ext uri="{FF2B5EF4-FFF2-40B4-BE49-F238E27FC236}">
                <a16:creationId xmlns:a16="http://schemas.microsoft.com/office/drawing/2014/main" id="{23DD50F4-654A-1EFE-6C39-36A918C969D1}"/>
              </a:ext>
            </a:extLst>
          </p:cNvPr>
          <p:cNvSpPr txBox="1"/>
          <p:nvPr/>
        </p:nvSpPr>
        <p:spPr>
          <a:xfrm>
            <a:off x="280215" y="4741967"/>
            <a:ext cx="1432392" cy="276999"/>
          </a:xfrm>
          <a:prstGeom prst="rect">
            <a:avLst/>
          </a:prstGeom>
          <a:noFill/>
        </p:spPr>
        <p:txBody>
          <a:bodyPr wrap="square">
            <a:spAutoFit/>
          </a:bodyPr>
          <a:lstStyle/>
          <a:p>
            <a:r>
              <a:rPr lang="en-US" sz="1200" dirty="0">
                <a:solidFill>
                  <a:schemeClr val="bg1"/>
                </a:solidFill>
                <a:latin typeface="Figtree Light" pitchFamily="2" charset="0"/>
                <a:ea typeface="Lato" panose="020F0502020204030203" pitchFamily="34" charset="0"/>
                <a:cs typeface="Lato" panose="020F0502020204030203" pitchFamily="34" charset="0"/>
              </a:rPr>
              <a:t>Cash</a:t>
            </a:r>
            <a:endParaRPr lang="en-CA" sz="1200" dirty="0">
              <a:solidFill>
                <a:schemeClr val="bg1"/>
              </a:solidFill>
              <a:latin typeface="Figtree Light" pitchFamily="2" charset="0"/>
              <a:ea typeface="Lato" panose="020F0502020204030203" pitchFamily="34" charset="0"/>
              <a:cs typeface="Lato" panose="020F0502020204030203" pitchFamily="34" charset="0"/>
            </a:endParaRPr>
          </a:p>
        </p:txBody>
      </p:sp>
      <p:sp>
        <p:nvSpPr>
          <p:cNvPr id="32" name="TextBox 31">
            <a:extLst>
              <a:ext uri="{FF2B5EF4-FFF2-40B4-BE49-F238E27FC236}">
                <a16:creationId xmlns:a16="http://schemas.microsoft.com/office/drawing/2014/main" id="{A3F24452-174A-CDB7-6D70-A8BBB4D40436}"/>
              </a:ext>
            </a:extLst>
          </p:cNvPr>
          <p:cNvSpPr txBox="1"/>
          <p:nvPr/>
        </p:nvSpPr>
        <p:spPr>
          <a:xfrm>
            <a:off x="280215" y="5132350"/>
            <a:ext cx="4716385" cy="553998"/>
          </a:xfrm>
          <a:prstGeom prst="rect">
            <a:avLst/>
          </a:prstGeom>
          <a:noFill/>
        </p:spPr>
        <p:txBody>
          <a:bodyPr wrap="square">
            <a:spAutoFit/>
          </a:bodyPr>
          <a:lstStyle/>
          <a:p>
            <a:r>
              <a:rPr lang="en-US" sz="1000" dirty="0">
                <a:solidFill>
                  <a:srgbClr val="E3BF6F"/>
                </a:solidFill>
                <a:latin typeface="Figtree Light" pitchFamily="2" charset="0"/>
                <a:ea typeface="Lato" panose="020F0502020204030203" pitchFamily="34" charset="0"/>
                <a:cs typeface="Lato" panose="020F0502020204030203" pitchFamily="34" charset="0"/>
              </a:rPr>
              <a:t>*Share Purchase Plan </a:t>
            </a:r>
            <a:br>
              <a:rPr lang="en-US" sz="1000" dirty="0">
                <a:solidFill>
                  <a:srgbClr val="E3BF6F"/>
                </a:solidFill>
                <a:latin typeface="Figtree Light" pitchFamily="2" charset="0"/>
                <a:ea typeface="Lato" panose="020F0502020204030203" pitchFamily="34" charset="0"/>
                <a:cs typeface="Lato" panose="020F0502020204030203" pitchFamily="34" charset="0"/>
              </a:rPr>
            </a:br>
            <a:r>
              <a:rPr lang="en-US" sz="1000" dirty="0">
                <a:solidFill>
                  <a:srgbClr val="E3BF6F"/>
                </a:solidFill>
                <a:latin typeface="Figtree Light" pitchFamily="2" charset="0"/>
                <a:ea typeface="Lato" panose="020F0502020204030203" pitchFamily="34" charset="0"/>
                <a:cs typeface="Lato" panose="020F0502020204030203" pitchFamily="34" charset="0"/>
              </a:rPr>
              <a:t>** Recent Convertible loan Raise </a:t>
            </a:r>
            <a:br>
              <a:rPr lang="en-US" sz="1000" dirty="0">
                <a:solidFill>
                  <a:srgbClr val="E3BF6F"/>
                </a:solidFill>
                <a:latin typeface="Figtree Light" pitchFamily="2" charset="0"/>
                <a:ea typeface="Lato" panose="020F0502020204030203" pitchFamily="34" charset="0"/>
                <a:cs typeface="Lato" panose="020F0502020204030203" pitchFamily="34" charset="0"/>
              </a:rPr>
            </a:br>
            <a:r>
              <a:rPr lang="en-US" sz="1000" dirty="0">
                <a:solidFill>
                  <a:srgbClr val="E3BF6F"/>
                </a:solidFill>
                <a:latin typeface="Figtree Light" pitchFamily="2" charset="0"/>
                <a:ea typeface="Lato" panose="020F0502020204030203" pitchFamily="34" charset="0"/>
                <a:cs typeface="Lato" panose="020F0502020204030203" pitchFamily="34" charset="0"/>
              </a:rPr>
              <a:t>*** Recent Placement</a:t>
            </a:r>
            <a:endParaRPr lang="en-CA" sz="1200" dirty="0">
              <a:solidFill>
                <a:srgbClr val="E3BF6F"/>
              </a:solidFill>
              <a:latin typeface="Figtree Light" pitchFamily="2"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078CA2A2-508D-1321-EBAF-552171AEEE99}"/>
              </a:ext>
            </a:extLst>
          </p:cNvPr>
          <p:cNvSpPr txBox="1"/>
          <p:nvPr/>
        </p:nvSpPr>
        <p:spPr>
          <a:xfrm>
            <a:off x="189588" y="6501259"/>
            <a:ext cx="3271367" cy="275460"/>
          </a:xfrm>
          <a:prstGeom prst="rect">
            <a:avLst/>
          </a:prstGeom>
          <a:noFill/>
        </p:spPr>
        <p:txBody>
          <a:bodyPr wrap="square" lIns="0" rtlCol="0">
            <a:spAutoFit/>
          </a:bodyPr>
          <a:lstStyle/>
          <a:p>
            <a:pPr>
              <a:lnSpc>
                <a:spcPct val="85000"/>
              </a:lnSpc>
            </a:pPr>
            <a:r>
              <a:rPr lang="en-CA" sz="14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ASX: </a:t>
            </a:r>
            <a:r>
              <a:rPr lang="en-CA" sz="1400"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VTX  |  </a:t>
            </a:r>
            <a:r>
              <a:rPr lang="en-CA" sz="14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OTCMKTS:</a:t>
            </a:r>
            <a:r>
              <a:rPr lang="en-CA" sz="1400"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 VTXXF</a:t>
            </a:r>
            <a:endParaRPr lang="en-US" sz="1400" b="1"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1" name="Picture 10">
            <a:extLst>
              <a:ext uri="{FF2B5EF4-FFF2-40B4-BE49-F238E27FC236}">
                <a16:creationId xmlns:a16="http://schemas.microsoft.com/office/drawing/2014/main" id="{4CC09189-5E74-8672-B3A7-953EDA4488B3}"/>
              </a:ext>
            </a:extLst>
          </p:cNvPr>
          <p:cNvPicPr>
            <a:picLocks noChangeAspect="1"/>
          </p:cNvPicPr>
          <p:nvPr/>
        </p:nvPicPr>
        <p:blipFill>
          <a:blip r:embed="rId5"/>
          <a:srcRect t="6529"/>
          <a:stretch>
            <a:fillRect/>
          </a:stretch>
        </p:blipFill>
        <p:spPr>
          <a:xfrm>
            <a:off x="3761201" y="1941411"/>
            <a:ext cx="8354223" cy="3077555"/>
          </a:xfrm>
          <a:prstGeom prst="rect">
            <a:avLst/>
          </a:prstGeom>
        </p:spPr>
      </p:pic>
    </p:spTree>
    <p:extLst>
      <p:ext uri="{BB962C8B-B14F-4D97-AF65-F5344CB8AC3E}">
        <p14:creationId xmlns:p14="http://schemas.microsoft.com/office/powerpoint/2010/main" val="4176268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C5E4D4-4551-1297-BE45-20928D420814}"/>
            </a:ext>
          </a:extLst>
        </p:cNvPr>
        <p:cNvGrpSpPr/>
        <p:nvPr/>
      </p:nvGrpSpPr>
      <p:grpSpPr>
        <a:xfrm>
          <a:off x="0" y="0"/>
          <a:ext cx="0" cy="0"/>
          <a:chOff x="0" y="0"/>
          <a:chExt cx="0" cy="0"/>
        </a:xfrm>
      </p:grpSpPr>
      <p:sp>
        <p:nvSpPr>
          <p:cNvPr id="7" name="Slide Number Placeholder 12">
            <a:extLst>
              <a:ext uri="{FF2B5EF4-FFF2-40B4-BE49-F238E27FC236}">
                <a16:creationId xmlns:a16="http://schemas.microsoft.com/office/drawing/2014/main" id="{36BAED19-03E9-861E-3840-3CD5818CAFAE}"/>
              </a:ext>
            </a:extLst>
          </p:cNvPr>
          <p:cNvSpPr>
            <a:spLocks noGrp="1"/>
          </p:cNvSpPr>
          <p:nvPr>
            <p:ph type="sldNum" sz="quarter" idx="12"/>
          </p:nvPr>
        </p:nvSpPr>
        <p:spPr>
          <a:xfrm>
            <a:off x="11750040" y="6456427"/>
            <a:ext cx="323492" cy="365125"/>
          </a:xfrm>
        </p:spPr>
        <p:txBody>
          <a:bodyPr lIns="0" rIns="0"/>
          <a:lstStyle/>
          <a:p>
            <a:pPr>
              <a:lnSpc>
                <a:spcPct val="85000"/>
              </a:lnSpc>
            </a:pPr>
            <a: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t>0</a:t>
            </a:r>
            <a:fld id="{1C6C4058-4487-4C65-A404-ECA27A05BEDD}" type="slidenum">
              <a:rPr lang="en-US" sz="1400" smtClean="0">
                <a:solidFill>
                  <a:schemeClr val="tx1"/>
                </a:solidFill>
                <a:latin typeface="Lato" panose="020F0502020204030203" pitchFamily="34" charset="0"/>
                <a:ea typeface="Lato" panose="020F0502020204030203" pitchFamily="34" charset="0"/>
                <a:cs typeface="Lato" panose="020F0502020204030203" pitchFamily="34" charset="0"/>
              </a:rPr>
              <a:pPr>
                <a:lnSpc>
                  <a:spcPct val="85000"/>
                </a:lnSpc>
              </a:pPr>
              <a:t>4</a:t>
            </a:fld>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57CFC125-2292-C21E-E805-212FF8CB2537}"/>
              </a:ext>
            </a:extLst>
          </p:cNvPr>
          <p:cNvSpPr txBox="1"/>
          <p:nvPr/>
        </p:nvSpPr>
        <p:spPr>
          <a:xfrm>
            <a:off x="331827" y="238842"/>
            <a:ext cx="6082486" cy="366254"/>
          </a:xfrm>
          <a:prstGeom prst="rect">
            <a:avLst/>
          </a:prstGeom>
          <a:noFill/>
        </p:spPr>
        <p:txBody>
          <a:bodyPr wrap="square" lIns="0" tIns="0" bIns="0" rtlCol="0">
            <a:spAutoFit/>
          </a:bodyPr>
          <a:lstStyle/>
          <a:p>
            <a:pPr>
              <a:lnSpc>
                <a:spcPct val="85000"/>
              </a:lnSpc>
            </a:pPr>
            <a:r>
              <a:rPr lang="en-CA" sz="2800" b="1" dirty="0">
                <a:latin typeface="Figtree" pitchFamily="2" charset="0"/>
              </a:rPr>
              <a:t>Directors and Management</a:t>
            </a:r>
            <a:endParaRPr lang="en-US" sz="2800" b="1" dirty="0">
              <a:latin typeface="Figtree" pitchFamily="2" charset="0"/>
            </a:endParaRPr>
          </a:p>
        </p:txBody>
      </p:sp>
      <p:sp>
        <p:nvSpPr>
          <p:cNvPr id="5" name="Rectangle 4">
            <a:extLst>
              <a:ext uri="{FF2B5EF4-FFF2-40B4-BE49-F238E27FC236}">
                <a16:creationId xmlns:a16="http://schemas.microsoft.com/office/drawing/2014/main" id="{C9DD85EF-DD0A-BCAC-2BCB-7F32FCBD78C5}"/>
              </a:ext>
            </a:extLst>
          </p:cNvPr>
          <p:cNvSpPr/>
          <p:nvPr/>
        </p:nvSpPr>
        <p:spPr>
          <a:xfrm>
            <a:off x="331827" y="869157"/>
            <a:ext cx="1231502" cy="405436"/>
          </a:xfrm>
          <a:prstGeom prst="rect">
            <a:avLst/>
          </a:prstGeom>
          <a:solidFill>
            <a:srgbClr val="D89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dirty="0">
                <a:solidFill>
                  <a:schemeClr val="tx1"/>
                </a:solidFill>
                <a:latin typeface="Figtree Light" pitchFamily="2" charset="0"/>
              </a:rPr>
              <a:t>Directors</a:t>
            </a:r>
            <a:endParaRPr lang="en-CA" dirty="0">
              <a:solidFill>
                <a:schemeClr val="tx1"/>
              </a:solidFill>
              <a:latin typeface="Figtree SemiBold" pitchFamily="2" charset="0"/>
            </a:endParaRPr>
          </a:p>
        </p:txBody>
      </p:sp>
      <p:sp>
        <p:nvSpPr>
          <p:cNvPr id="51" name="Rectangle 50">
            <a:extLst>
              <a:ext uri="{FF2B5EF4-FFF2-40B4-BE49-F238E27FC236}">
                <a16:creationId xmlns:a16="http://schemas.microsoft.com/office/drawing/2014/main" id="{0C1E08B0-4376-5611-34A2-C2B6CD4540A1}"/>
              </a:ext>
            </a:extLst>
          </p:cNvPr>
          <p:cNvSpPr/>
          <p:nvPr/>
        </p:nvSpPr>
        <p:spPr>
          <a:xfrm>
            <a:off x="331827" y="1417666"/>
            <a:ext cx="2684445" cy="1555344"/>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42E8F17-DA40-B505-1C6A-8597208A0C0B}"/>
              </a:ext>
            </a:extLst>
          </p:cNvPr>
          <p:cNvSpPr txBox="1"/>
          <p:nvPr/>
        </p:nvSpPr>
        <p:spPr>
          <a:xfrm>
            <a:off x="454297" y="2007557"/>
            <a:ext cx="2546604" cy="738664"/>
          </a:xfrm>
          <a:prstGeom prst="rect">
            <a:avLst/>
          </a:prstGeom>
          <a:noFill/>
        </p:spPr>
        <p:txBody>
          <a:bodyPr wrap="square">
            <a:spAutoFit/>
          </a:bodyPr>
          <a:lstStyle/>
          <a:p>
            <a:r>
              <a:rPr lang="en-US" sz="105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30+ years as a mine operator, services contractor and explorer. He is a geologist with strong knowledge of gold exploration and mining</a:t>
            </a:r>
            <a:endParaRPr lang="en-US" sz="105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endParaRPr>
          </a:p>
        </p:txBody>
      </p:sp>
      <p:sp>
        <p:nvSpPr>
          <p:cNvPr id="53" name="TextBox 52">
            <a:extLst>
              <a:ext uri="{FF2B5EF4-FFF2-40B4-BE49-F238E27FC236}">
                <a16:creationId xmlns:a16="http://schemas.microsoft.com/office/drawing/2014/main" id="{ACBD3CF1-914D-6FC9-FDEC-1BC5DD4321EF}"/>
              </a:ext>
            </a:extLst>
          </p:cNvPr>
          <p:cNvSpPr txBox="1"/>
          <p:nvPr/>
        </p:nvSpPr>
        <p:spPr>
          <a:xfrm>
            <a:off x="543141" y="1614701"/>
            <a:ext cx="1917029" cy="183127"/>
          </a:xfrm>
          <a:prstGeom prst="rect">
            <a:avLst/>
          </a:prstGeom>
          <a:noFill/>
        </p:spPr>
        <p:txBody>
          <a:bodyPr wrap="square" lIns="0" tIns="0" bIns="0" rtlCol="0">
            <a:spAutoFit/>
          </a:bodyPr>
          <a:lstStyle/>
          <a:p>
            <a:pPr>
              <a:lnSpc>
                <a:spcPct val="85000"/>
              </a:lnSpc>
            </a:pPr>
            <a:r>
              <a:rPr lang="en-CA" sz="1400" b="1" dirty="0">
                <a:latin typeface="Figtree" pitchFamily="2" charset="0"/>
              </a:rPr>
              <a:t>Roger Jackson</a:t>
            </a:r>
            <a:endParaRPr lang="en-US" sz="1400" b="1" dirty="0">
              <a:solidFill>
                <a:srgbClr val="E3BF6F"/>
              </a:solidFill>
              <a:latin typeface="Figtree" pitchFamily="2" charset="0"/>
            </a:endParaRPr>
          </a:p>
        </p:txBody>
      </p:sp>
      <p:sp>
        <p:nvSpPr>
          <p:cNvPr id="54" name="Rectangle 53">
            <a:extLst>
              <a:ext uri="{FF2B5EF4-FFF2-40B4-BE49-F238E27FC236}">
                <a16:creationId xmlns:a16="http://schemas.microsoft.com/office/drawing/2014/main" id="{ADB417B6-FA6C-9BFD-32DF-70E977822150}"/>
              </a:ext>
            </a:extLst>
          </p:cNvPr>
          <p:cNvSpPr/>
          <p:nvPr/>
        </p:nvSpPr>
        <p:spPr>
          <a:xfrm>
            <a:off x="331827" y="3127407"/>
            <a:ext cx="2684445" cy="1555344"/>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ABD05CB4-A6FC-6EDB-9EE0-327597B93D84}"/>
              </a:ext>
            </a:extLst>
          </p:cNvPr>
          <p:cNvSpPr txBox="1"/>
          <p:nvPr/>
        </p:nvSpPr>
        <p:spPr>
          <a:xfrm>
            <a:off x="454297" y="3717298"/>
            <a:ext cx="2618356" cy="900246"/>
          </a:xfrm>
          <a:prstGeom prst="rect">
            <a:avLst/>
          </a:prstGeom>
          <a:noFill/>
        </p:spPr>
        <p:txBody>
          <a:bodyPr wrap="square">
            <a:spAutoFit/>
          </a:bodyPr>
          <a:lstStyle/>
          <a:p>
            <a:r>
              <a:rPr lang="en-US" sz="105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Experienced gold geologist based in Orange, NSW. Mr. Richards is an experienced minerals industry executive with 30 years operational consultancy and managerial experience.</a:t>
            </a:r>
            <a:endParaRPr lang="en-US" sz="105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endParaRPr>
          </a:p>
        </p:txBody>
      </p:sp>
      <p:sp>
        <p:nvSpPr>
          <p:cNvPr id="62" name="TextBox 61">
            <a:extLst>
              <a:ext uri="{FF2B5EF4-FFF2-40B4-BE49-F238E27FC236}">
                <a16:creationId xmlns:a16="http://schemas.microsoft.com/office/drawing/2014/main" id="{217F174D-09B0-03C4-C24C-4479545D1583}"/>
              </a:ext>
            </a:extLst>
          </p:cNvPr>
          <p:cNvSpPr txBox="1"/>
          <p:nvPr/>
        </p:nvSpPr>
        <p:spPr>
          <a:xfrm>
            <a:off x="543140" y="1825370"/>
            <a:ext cx="1917029" cy="156966"/>
          </a:xfrm>
          <a:prstGeom prst="rect">
            <a:avLst/>
          </a:prstGeom>
          <a:noFill/>
        </p:spPr>
        <p:txBody>
          <a:bodyPr wrap="square" lIns="0" tIns="0" bIns="0" rtlCol="0">
            <a:spAutoFit/>
          </a:bodyPr>
          <a:lstStyle/>
          <a:p>
            <a:pPr>
              <a:lnSpc>
                <a:spcPct val="85000"/>
              </a:lnSpc>
            </a:pPr>
            <a:r>
              <a:rPr lang="en-CA" sz="1200" dirty="0">
                <a:solidFill>
                  <a:srgbClr val="D8933E"/>
                </a:solidFill>
                <a:latin typeface="Figtree" pitchFamily="2" charset="0"/>
              </a:rPr>
              <a:t>Executive Chairman</a:t>
            </a:r>
            <a:endParaRPr lang="en-US" sz="1200" dirty="0">
              <a:solidFill>
                <a:srgbClr val="D8933E"/>
              </a:solidFill>
              <a:latin typeface="Figtree" pitchFamily="2" charset="0"/>
            </a:endParaRPr>
          </a:p>
        </p:txBody>
      </p:sp>
      <p:sp>
        <p:nvSpPr>
          <p:cNvPr id="63" name="TextBox 62">
            <a:extLst>
              <a:ext uri="{FF2B5EF4-FFF2-40B4-BE49-F238E27FC236}">
                <a16:creationId xmlns:a16="http://schemas.microsoft.com/office/drawing/2014/main" id="{B8F487C1-EC66-E411-18D9-A1364CA6B995}"/>
              </a:ext>
            </a:extLst>
          </p:cNvPr>
          <p:cNvSpPr txBox="1"/>
          <p:nvPr/>
        </p:nvSpPr>
        <p:spPr>
          <a:xfrm>
            <a:off x="543142" y="3300427"/>
            <a:ext cx="1917029" cy="183127"/>
          </a:xfrm>
          <a:prstGeom prst="rect">
            <a:avLst/>
          </a:prstGeom>
          <a:noFill/>
        </p:spPr>
        <p:txBody>
          <a:bodyPr wrap="square" lIns="0" tIns="0" bIns="0" rtlCol="0">
            <a:spAutoFit/>
          </a:bodyPr>
          <a:lstStyle/>
          <a:p>
            <a:pPr>
              <a:lnSpc>
                <a:spcPct val="85000"/>
              </a:lnSpc>
            </a:pPr>
            <a:r>
              <a:rPr lang="en-CA" sz="1400" b="1" dirty="0">
                <a:latin typeface="Figtree" pitchFamily="2" charset="0"/>
              </a:rPr>
              <a:t>Tully Richards</a:t>
            </a:r>
            <a:endParaRPr lang="en-US" sz="1400" b="1" dirty="0">
              <a:solidFill>
                <a:srgbClr val="E3BF6F"/>
              </a:solidFill>
              <a:latin typeface="Figtree" pitchFamily="2" charset="0"/>
            </a:endParaRPr>
          </a:p>
        </p:txBody>
      </p:sp>
      <p:sp>
        <p:nvSpPr>
          <p:cNvPr id="64" name="TextBox 63">
            <a:extLst>
              <a:ext uri="{FF2B5EF4-FFF2-40B4-BE49-F238E27FC236}">
                <a16:creationId xmlns:a16="http://schemas.microsoft.com/office/drawing/2014/main" id="{E489DE24-F219-7DC8-4F37-39217F2D6FFD}"/>
              </a:ext>
            </a:extLst>
          </p:cNvPr>
          <p:cNvSpPr txBox="1"/>
          <p:nvPr/>
        </p:nvSpPr>
        <p:spPr>
          <a:xfrm>
            <a:off x="543141" y="3511096"/>
            <a:ext cx="1917029" cy="156966"/>
          </a:xfrm>
          <a:prstGeom prst="rect">
            <a:avLst/>
          </a:prstGeom>
          <a:noFill/>
        </p:spPr>
        <p:txBody>
          <a:bodyPr wrap="square" lIns="0" tIns="0" bIns="0" rtlCol="0">
            <a:spAutoFit/>
          </a:bodyPr>
          <a:lstStyle/>
          <a:p>
            <a:pPr>
              <a:lnSpc>
                <a:spcPct val="85000"/>
              </a:lnSpc>
            </a:pPr>
            <a:r>
              <a:rPr lang="en-CA" sz="1200" dirty="0">
                <a:solidFill>
                  <a:srgbClr val="D8933E"/>
                </a:solidFill>
                <a:latin typeface="Figtree" pitchFamily="2" charset="0"/>
              </a:rPr>
              <a:t>Executive Director</a:t>
            </a:r>
            <a:endParaRPr lang="en-US" sz="1200" dirty="0">
              <a:solidFill>
                <a:srgbClr val="D8933E"/>
              </a:solidFill>
              <a:latin typeface="Figtree" pitchFamily="2" charset="0"/>
            </a:endParaRPr>
          </a:p>
        </p:txBody>
      </p:sp>
      <p:sp>
        <p:nvSpPr>
          <p:cNvPr id="65" name="Rectangle 64">
            <a:extLst>
              <a:ext uri="{FF2B5EF4-FFF2-40B4-BE49-F238E27FC236}">
                <a16:creationId xmlns:a16="http://schemas.microsoft.com/office/drawing/2014/main" id="{A403B35A-545C-7418-5BA8-BA3E10333D47}"/>
              </a:ext>
            </a:extLst>
          </p:cNvPr>
          <p:cNvSpPr/>
          <p:nvPr/>
        </p:nvSpPr>
        <p:spPr>
          <a:xfrm>
            <a:off x="331827" y="4837148"/>
            <a:ext cx="2684445" cy="1555344"/>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D4AA75B-C125-3FF4-B734-B56016ED3D9B}"/>
              </a:ext>
            </a:extLst>
          </p:cNvPr>
          <p:cNvSpPr txBox="1"/>
          <p:nvPr/>
        </p:nvSpPr>
        <p:spPr>
          <a:xfrm>
            <a:off x="454297" y="5427039"/>
            <a:ext cx="2546604" cy="738664"/>
          </a:xfrm>
          <a:prstGeom prst="rect">
            <a:avLst/>
          </a:prstGeom>
          <a:noFill/>
        </p:spPr>
        <p:txBody>
          <a:bodyPr wrap="square">
            <a:spAutoFit/>
          </a:bodyPr>
          <a:lstStyle/>
          <a:p>
            <a:r>
              <a:rPr lang="en-US" sz="105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Management Mining engineer with over 30 years of experience from discovery, through construction, operations and mine closure.</a:t>
            </a:r>
            <a:endParaRPr lang="en-US" sz="105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endParaRPr>
          </a:p>
        </p:txBody>
      </p:sp>
      <p:sp>
        <p:nvSpPr>
          <p:cNvPr id="67" name="TextBox 66">
            <a:extLst>
              <a:ext uri="{FF2B5EF4-FFF2-40B4-BE49-F238E27FC236}">
                <a16:creationId xmlns:a16="http://schemas.microsoft.com/office/drawing/2014/main" id="{2B03B466-1C75-3FF0-4BF0-06F63444AE91}"/>
              </a:ext>
            </a:extLst>
          </p:cNvPr>
          <p:cNvSpPr txBox="1"/>
          <p:nvPr/>
        </p:nvSpPr>
        <p:spPr>
          <a:xfrm>
            <a:off x="543141" y="5034183"/>
            <a:ext cx="1917029" cy="183127"/>
          </a:xfrm>
          <a:prstGeom prst="rect">
            <a:avLst/>
          </a:prstGeom>
          <a:noFill/>
        </p:spPr>
        <p:txBody>
          <a:bodyPr wrap="square" lIns="0" tIns="0" bIns="0" rtlCol="0">
            <a:spAutoFit/>
          </a:bodyPr>
          <a:lstStyle/>
          <a:p>
            <a:pPr>
              <a:lnSpc>
                <a:spcPct val="85000"/>
              </a:lnSpc>
            </a:pPr>
            <a:r>
              <a:rPr lang="en-CA" sz="1400" b="1" dirty="0">
                <a:latin typeface="Figtree" pitchFamily="2" charset="0"/>
              </a:rPr>
              <a:t>Declan Franzmann</a:t>
            </a:r>
            <a:endParaRPr lang="en-US" sz="1400" b="1" dirty="0">
              <a:solidFill>
                <a:srgbClr val="E3BF6F"/>
              </a:solidFill>
              <a:latin typeface="Figtree" pitchFamily="2" charset="0"/>
            </a:endParaRPr>
          </a:p>
        </p:txBody>
      </p:sp>
      <p:sp>
        <p:nvSpPr>
          <p:cNvPr id="70" name="TextBox 69">
            <a:extLst>
              <a:ext uri="{FF2B5EF4-FFF2-40B4-BE49-F238E27FC236}">
                <a16:creationId xmlns:a16="http://schemas.microsoft.com/office/drawing/2014/main" id="{4610FA60-1491-1771-53E0-48DECC6BA377}"/>
              </a:ext>
            </a:extLst>
          </p:cNvPr>
          <p:cNvSpPr txBox="1"/>
          <p:nvPr/>
        </p:nvSpPr>
        <p:spPr>
          <a:xfrm>
            <a:off x="543140" y="5244852"/>
            <a:ext cx="1917029" cy="156966"/>
          </a:xfrm>
          <a:prstGeom prst="rect">
            <a:avLst/>
          </a:prstGeom>
          <a:noFill/>
        </p:spPr>
        <p:txBody>
          <a:bodyPr wrap="square" lIns="0" tIns="0" bIns="0" rtlCol="0">
            <a:spAutoFit/>
          </a:bodyPr>
          <a:lstStyle/>
          <a:p>
            <a:pPr>
              <a:lnSpc>
                <a:spcPct val="85000"/>
              </a:lnSpc>
            </a:pPr>
            <a:r>
              <a:rPr lang="en-CA" sz="1200" dirty="0">
                <a:solidFill>
                  <a:srgbClr val="D8933E"/>
                </a:solidFill>
                <a:latin typeface="Figtree" pitchFamily="2" charset="0"/>
              </a:rPr>
              <a:t>Non-Executive Director</a:t>
            </a:r>
            <a:endParaRPr lang="en-US" sz="1200" dirty="0">
              <a:solidFill>
                <a:srgbClr val="D8933E"/>
              </a:solidFill>
              <a:latin typeface="Figtree" pitchFamily="2" charset="0"/>
            </a:endParaRPr>
          </a:p>
        </p:txBody>
      </p:sp>
      <p:sp>
        <p:nvSpPr>
          <p:cNvPr id="145" name="Rectangle 144">
            <a:extLst>
              <a:ext uri="{FF2B5EF4-FFF2-40B4-BE49-F238E27FC236}">
                <a16:creationId xmlns:a16="http://schemas.microsoft.com/office/drawing/2014/main" id="{FFEB7AD8-DCE9-D4B8-72EC-6FC6C7E8E492}"/>
              </a:ext>
            </a:extLst>
          </p:cNvPr>
          <p:cNvSpPr/>
          <p:nvPr/>
        </p:nvSpPr>
        <p:spPr>
          <a:xfrm>
            <a:off x="3186470" y="1417666"/>
            <a:ext cx="2684445" cy="1555344"/>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5F21CD99-7DF9-82EE-6E9C-E44382BB0438}"/>
              </a:ext>
            </a:extLst>
          </p:cNvPr>
          <p:cNvSpPr txBox="1"/>
          <p:nvPr/>
        </p:nvSpPr>
        <p:spPr>
          <a:xfrm>
            <a:off x="3308940" y="2065174"/>
            <a:ext cx="2546604" cy="415498"/>
          </a:xfrm>
          <a:prstGeom prst="rect">
            <a:avLst/>
          </a:prstGeom>
          <a:noFill/>
        </p:spPr>
        <p:txBody>
          <a:bodyPr wrap="square">
            <a:spAutoFit/>
          </a:bodyPr>
          <a:lstStyle/>
          <a:p>
            <a:r>
              <a:rPr lang="en-US" sz="105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40+ years experience in company secretarial and accounting.</a:t>
            </a:r>
            <a:endParaRPr lang="en-US" sz="105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endParaRPr>
          </a:p>
        </p:txBody>
      </p:sp>
      <p:sp>
        <p:nvSpPr>
          <p:cNvPr id="147" name="TextBox 146">
            <a:extLst>
              <a:ext uri="{FF2B5EF4-FFF2-40B4-BE49-F238E27FC236}">
                <a16:creationId xmlns:a16="http://schemas.microsoft.com/office/drawing/2014/main" id="{8EDA65F4-1B72-4AEF-9A4F-B9F186FB89E8}"/>
              </a:ext>
            </a:extLst>
          </p:cNvPr>
          <p:cNvSpPr txBox="1"/>
          <p:nvPr/>
        </p:nvSpPr>
        <p:spPr>
          <a:xfrm>
            <a:off x="3397784" y="1614701"/>
            <a:ext cx="1917029" cy="183127"/>
          </a:xfrm>
          <a:prstGeom prst="rect">
            <a:avLst/>
          </a:prstGeom>
          <a:noFill/>
        </p:spPr>
        <p:txBody>
          <a:bodyPr wrap="square" lIns="0" tIns="0" bIns="0" rtlCol="0">
            <a:spAutoFit/>
          </a:bodyPr>
          <a:lstStyle/>
          <a:p>
            <a:pPr>
              <a:lnSpc>
                <a:spcPct val="85000"/>
              </a:lnSpc>
            </a:pPr>
            <a:r>
              <a:rPr lang="en-CA" sz="1400" b="1" dirty="0">
                <a:latin typeface="Figtree" pitchFamily="2" charset="0"/>
              </a:rPr>
              <a:t>Ian Morgan</a:t>
            </a:r>
            <a:endParaRPr lang="en-US" sz="1400" b="1" dirty="0">
              <a:solidFill>
                <a:srgbClr val="E3BF6F"/>
              </a:solidFill>
              <a:latin typeface="Figtree" pitchFamily="2" charset="0"/>
            </a:endParaRPr>
          </a:p>
        </p:txBody>
      </p:sp>
      <p:sp>
        <p:nvSpPr>
          <p:cNvPr id="148" name="Rectangle 147">
            <a:extLst>
              <a:ext uri="{FF2B5EF4-FFF2-40B4-BE49-F238E27FC236}">
                <a16:creationId xmlns:a16="http://schemas.microsoft.com/office/drawing/2014/main" id="{1ABEBE99-7D19-4DBA-E1C4-0F4ECD80F0DC}"/>
              </a:ext>
            </a:extLst>
          </p:cNvPr>
          <p:cNvSpPr/>
          <p:nvPr/>
        </p:nvSpPr>
        <p:spPr>
          <a:xfrm>
            <a:off x="3186470" y="3127407"/>
            <a:ext cx="2684445" cy="1555344"/>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extBox 149">
            <a:extLst>
              <a:ext uri="{FF2B5EF4-FFF2-40B4-BE49-F238E27FC236}">
                <a16:creationId xmlns:a16="http://schemas.microsoft.com/office/drawing/2014/main" id="{CBE9DBC7-D69C-C2A8-CE75-C78E73D39BB8}"/>
              </a:ext>
            </a:extLst>
          </p:cNvPr>
          <p:cNvSpPr txBox="1"/>
          <p:nvPr/>
        </p:nvSpPr>
        <p:spPr>
          <a:xfrm>
            <a:off x="3397783" y="1825370"/>
            <a:ext cx="1917029" cy="156966"/>
          </a:xfrm>
          <a:prstGeom prst="rect">
            <a:avLst/>
          </a:prstGeom>
          <a:noFill/>
        </p:spPr>
        <p:txBody>
          <a:bodyPr wrap="square" lIns="0" tIns="0" bIns="0" rtlCol="0">
            <a:spAutoFit/>
          </a:bodyPr>
          <a:lstStyle/>
          <a:p>
            <a:pPr>
              <a:lnSpc>
                <a:spcPct val="85000"/>
              </a:lnSpc>
            </a:pPr>
            <a:r>
              <a:rPr lang="en-CA" sz="1200" dirty="0">
                <a:solidFill>
                  <a:srgbClr val="D8933E"/>
                </a:solidFill>
                <a:latin typeface="Figtree" pitchFamily="2" charset="0"/>
              </a:rPr>
              <a:t>Company Secretary</a:t>
            </a:r>
            <a:endParaRPr lang="en-US" sz="1200" dirty="0">
              <a:solidFill>
                <a:srgbClr val="D8933E"/>
              </a:solidFill>
              <a:latin typeface="Figtree" pitchFamily="2" charset="0"/>
            </a:endParaRPr>
          </a:p>
        </p:txBody>
      </p:sp>
      <p:sp>
        <p:nvSpPr>
          <p:cNvPr id="151" name="TextBox 150">
            <a:extLst>
              <a:ext uri="{FF2B5EF4-FFF2-40B4-BE49-F238E27FC236}">
                <a16:creationId xmlns:a16="http://schemas.microsoft.com/office/drawing/2014/main" id="{4AE8CFDA-3E73-BAA9-E4F3-F20E3C89081D}"/>
              </a:ext>
            </a:extLst>
          </p:cNvPr>
          <p:cNvSpPr txBox="1"/>
          <p:nvPr/>
        </p:nvSpPr>
        <p:spPr>
          <a:xfrm>
            <a:off x="3397785" y="3300427"/>
            <a:ext cx="2457759" cy="183127"/>
          </a:xfrm>
          <a:prstGeom prst="rect">
            <a:avLst/>
          </a:prstGeom>
          <a:noFill/>
        </p:spPr>
        <p:txBody>
          <a:bodyPr wrap="square" lIns="0" tIns="0" bIns="0" rtlCol="0">
            <a:spAutoFit/>
          </a:bodyPr>
          <a:lstStyle/>
          <a:p>
            <a:pPr>
              <a:lnSpc>
                <a:spcPct val="85000"/>
              </a:lnSpc>
            </a:pPr>
            <a:r>
              <a:rPr lang="en-US" sz="1400" b="1" dirty="0">
                <a:latin typeface="Figtree" pitchFamily="2" charset="0"/>
              </a:rPr>
              <a:t>Vince Fayad &amp; Kurt Lane</a:t>
            </a:r>
          </a:p>
        </p:txBody>
      </p:sp>
      <p:sp>
        <p:nvSpPr>
          <p:cNvPr id="4" name="TextBox 3">
            <a:extLst>
              <a:ext uri="{FF2B5EF4-FFF2-40B4-BE49-F238E27FC236}">
                <a16:creationId xmlns:a16="http://schemas.microsoft.com/office/drawing/2014/main" id="{B077AF89-F722-0D13-FB95-0FFFC5C46A00}"/>
              </a:ext>
            </a:extLst>
          </p:cNvPr>
          <p:cNvSpPr txBox="1"/>
          <p:nvPr/>
        </p:nvSpPr>
        <p:spPr>
          <a:xfrm>
            <a:off x="3397783" y="3530348"/>
            <a:ext cx="1917029" cy="156966"/>
          </a:xfrm>
          <a:prstGeom prst="rect">
            <a:avLst/>
          </a:prstGeom>
          <a:noFill/>
        </p:spPr>
        <p:txBody>
          <a:bodyPr wrap="square" lIns="0" tIns="0" bIns="0" rtlCol="0">
            <a:spAutoFit/>
          </a:bodyPr>
          <a:lstStyle/>
          <a:p>
            <a:pPr>
              <a:lnSpc>
                <a:spcPct val="85000"/>
              </a:lnSpc>
            </a:pPr>
            <a:r>
              <a:rPr lang="en-CA" sz="1200" dirty="0">
                <a:solidFill>
                  <a:srgbClr val="D8933E"/>
                </a:solidFill>
                <a:latin typeface="Figtree" pitchFamily="2" charset="0"/>
              </a:rPr>
              <a:t>Joint CFO’s</a:t>
            </a:r>
            <a:endParaRPr lang="en-US" sz="1200" dirty="0">
              <a:solidFill>
                <a:srgbClr val="D8933E"/>
              </a:solidFill>
              <a:latin typeface="Figtree" pitchFamily="2" charset="0"/>
            </a:endParaRPr>
          </a:p>
        </p:txBody>
      </p:sp>
      <p:sp>
        <p:nvSpPr>
          <p:cNvPr id="35" name="Rectangle 34">
            <a:extLst>
              <a:ext uri="{FF2B5EF4-FFF2-40B4-BE49-F238E27FC236}">
                <a16:creationId xmlns:a16="http://schemas.microsoft.com/office/drawing/2014/main" id="{D5D209BD-0A06-86CE-1E94-B2B15A961945}"/>
              </a:ext>
            </a:extLst>
          </p:cNvPr>
          <p:cNvSpPr/>
          <p:nvPr/>
        </p:nvSpPr>
        <p:spPr>
          <a:xfrm>
            <a:off x="6305715" y="1416322"/>
            <a:ext cx="2684445" cy="814835"/>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764CCF-5AB3-F82C-3464-0775D6181D15}"/>
              </a:ext>
            </a:extLst>
          </p:cNvPr>
          <p:cNvGrpSpPr/>
          <p:nvPr/>
        </p:nvGrpSpPr>
        <p:grpSpPr>
          <a:xfrm>
            <a:off x="6517028" y="1639922"/>
            <a:ext cx="2219529" cy="367635"/>
            <a:chOff x="6517028" y="1614701"/>
            <a:chExt cx="2219529" cy="367635"/>
          </a:xfrm>
        </p:grpSpPr>
        <p:sp>
          <p:nvSpPr>
            <p:cNvPr id="37" name="TextBox 36">
              <a:extLst>
                <a:ext uri="{FF2B5EF4-FFF2-40B4-BE49-F238E27FC236}">
                  <a16:creationId xmlns:a16="http://schemas.microsoft.com/office/drawing/2014/main" id="{C8C4F554-2687-779F-EA59-97FD8FB169FE}"/>
                </a:ext>
              </a:extLst>
            </p:cNvPr>
            <p:cNvSpPr txBox="1"/>
            <p:nvPr/>
          </p:nvSpPr>
          <p:spPr>
            <a:xfrm>
              <a:off x="6517029" y="1614701"/>
              <a:ext cx="1917029" cy="183127"/>
            </a:xfrm>
            <a:prstGeom prst="rect">
              <a:avLst/>
            </a:prstGeom>
            <a:noFill/>
          </p:spPr>
          <p:txBody>
            <a:bodyPr wrap="square" lIns="0" tIns="0" bIns="0" rtlCol="0">
              <a:spAutoFit/>
            </a:bodyPr>
            <a:lstStyle/>
            <a:p>
              <a:pPr>
                <a:lnSpc>
                  <a:spcPct val="85000"/>
                </a:lnSpc>
              </a:pPr>
              <a:r>
                <a:rPr lang="en-CA" sz="1400" b="1" dirty="0">
                  <a:latin typeface="Figtree" pitchFamily="2" charset="0"/>
                </a:rPr>
                <a:t>Chris Hamilton</a:t>
              </a:r>
              <a:endParaRPr lang="en-US" sz="1400" b="1" dirty="0">
                <a:solidFill>
                  <a:srgbClr val="E3BF6F"/>
                </a:solidFill>
                <a:latin typeface="Figtree" pitchFamily="2" charset="0"/>
              </a:endParaRPr>
            </a:p>
          </p:txBody>
        </p:sp>
        <p:sp>
          <p:nvSpPr>
            <p:cNvPr id="40" name="TextBox 39">
              <a:extLst>
                <a:ext uri="{FF2B5EF4-FFF2-40B4-BE49-F238E27FC236}">
                  <a16:creationId xmlns:a16="http://schemas.microsoft.com/office/drawing/2014/main" id="{DAAC239C-0A7E-EDB0-CBFF-B099B7E43A1E}"/>
                </a:ext>
              </a:extLst>
            </p:cNvPr>
            <p:cNvSpPr txBox="1"/>
            <p:nvPr/>
          </p:nvSpPr>
          <p:spPr>
            <a:xfrm>
              <a:off x="6517028" y="1825370"/>
              <a:ext cx="2219529" cy="156966"/>
            </a:xfrm>
            <a:prstGeom prst="rect">
              <a:avLst/>
            </a:prstGeom>
            <a:noFill/>
          </p:spPr>
          <p:txBody>
            <a:bodyPr wrap="square" lIns="0" tIns="0" bIns="0" rtlCol="0">
              <a:spAutoFit/>
            </a:bodyPr>
            <a:lstStyle/>
            <a:p>
              <a:pPr>
                <a:lnSpc>
                  <a:spcPct val="85000"/>
                </a:lnSpc>
              </a:pPr>
              <a:r>
                <a:rPr lang="en-CA" sz="1200" dirty="0">
                  <a:solidFill>
                    <a:srgbClr val="203466"/>
                  </a:solidFill>
                  <a:latin typeface="Figtree" pitchFamily="2" charset="0"/>
                </a:rPr>
                <a:t>General Manager Operations</a:t>
              </a:r>
              <a:endParaRPr lang="en-US" sz="1200" dirty="0">
                <a:solidFill>
                  <a:srgbClr val="203466"/>
                </a:solidFill>
                <a:latin typeface="Figtree" pitchFamily="2" charset="0"/>
              </a:endParaRPr>
            </a:p>
          </p:txBody>
        </p:sp>
      </p:grpSp>
      <p:sp>
        <p:nvSpPr>
          <p:cNvPr id="38" name="Rectangle 37">
            <a:extLst>
              <a:ext uri="{FF2B5EF4-FFF2-40B4-BE49-F238E27FC236}">
                <a16:creationId xmlns:a16="http://schemas.microsoft.com/office/drawing/2014/main" id="{C054D2C6-C417-807A-7CAB-6DB3248C08BE}"/>
              </a:ext>
            </a:extLst>
          </p:cNvPr>
          <p:cNvSpPr/>
          <p:nvPr/>
        </p:nvSpPr>
        <p:spPr>
          <a:xfrm>
            <a:off x="9292659" y="1416322"/>
            <a:ext cx="2684445" cy="814835"/>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517AD2F-87B5-8F02-D3C9-142372E45409}"/>
              </a:ext>
            </a:extLst>
          </p:cNvPr>
          <p:cNvGrpSpPr/>
          <p:nvPr/>
        </p:nvGrpSpPr>
        <p:grpSpPr>
          <a:xfrm>
            <a:off x="9503973" y="1639922"/>
            <a:ext cx="1917030" cy="367635"/>
            <a:chOff x="9503973" y="1587998"/>
            <a:chExt cx="1917030" cy="367635"/>
          </a:xfrm>
        </p:grpSpPr>
        <p:sp>
          <p:nvSpPr>
            <p:cNvPr id="41" name="TextBox 40">
              <a:extLst>
                <a:ext uri="{FF2B5EF4-FFF2-40B4-BE49-F238E27FC236}">
                  <a16:creationId xmlns:a16="http://schemas.microsoft.com/office/drawing/2014/main" id="{8F35BD80-E40C-C24F-A47E-7E335361D2B9}"/>
                </a:ext>
              </a:extLst>
            </p:cNvPr>
            <p:cNvSpPr txBox="1"/>
            <p:nvPr/>
          </p:nvSpPr>
          <p:spPr>
            <a:xfrm>
              <a:off x="9503974" y="1587998"/>
              <a:ext cx="1917029" cy="183127"/>
            </a:xfrm>
            <a:prstGeom prst="rect">
              <a:avLst/>
            </a:prstGeom>
            <a:noFill/>
          </p:spPr>
          <p:txBody>
            <a:bodyPr wrap="square" lIns="0" tIns="0" bIns="0" rtlCol="0">
              <a:spAutoFit/>
            </a:bodyPr>
            <a:lstStyle/>
            <a:p>
              <a:pPr>
                <a:lnSpc>
                  <a:spcPct val="85000"/>
                </a:lnSpc>
              </a:pPr>
              <a:r>
                <a:rPr lang="en-CA" sz="1400" b="1" dirty="0">
                  <a:latin typeface="Figtree" pitchFamily="2" charset="0"/>
                </a:rPr>
                <a:t>Alan Mills</a:t>
              </a:r>
              <a:endParaRPr lang="en-US" sz="1400" b="1" dirty="0">
                <a:solidFill>
                  <a:srgbClr val="E3BF6F"/>
                </a:solidFill>
                <a:latin typeface="Figtree" pitchFamily="2" charset="0"/>
              </a:endParaRPr>
            </a:p>
          </p:txBody>
        </p:sp>
        <p:sp>
          <p:nvSpPr>
            <p:cNvPr id="42" name="TextBox 41">
              <a:extLst>
                <a:ext uri="{FF2B5EF4-FFF2-40B4-BE49-F238E27FC236}">
                  <a16:creationId xmlns:a16="http://schemas.microsoft.com/office/drawing/2014/main" id="{B691421D-0B10-8113-5F08-AFB096E02161}"/>
                </a:ext>
              </a:extLst>
            </p:cNvPr>
            <p:cNvSpPr txBox="1"/>
            <p:nvPr/>
          </p:nvSpPr>
          <p:spPr>
            <a:xfrm>
              <a:off x="9503973" y="1798667"/>
              <a:ext cx="1917029" cy="156966"/>
            </a:xfrm>
            <a:prstGeom prst="rect">
              <a:avLst/>
            </a:prstGeom>
            <a:noFill/>
          </p:spPr>
          <p:txBody>
            <a:bodyPr wrap="square" lIns="0" tIns="0" bIns="0" rtlCol="0">
              <a:spAutoFit/>
            </a:bodyPr>
            <a:lstStyle/>
            <a:p>
              <a:pPr>
                <a:lnSpc>
                  <a:spcPct val="85000"/>
                </a:lnSpc>
              </a:pPr>
              <a:r>
                <a:rPr lang="en-CA" sz="1200" dirty="0">
                  <a:solidFill>
                    <a:srgbClr val="203466"/>
                  </a:solidFill>
                  <a:latin typeface="Figtree" pitchFamily="2" charset="0"/>
                </a:rPr>
                <a:t>Manager Commercial</a:t>
              </a:r>
              <a:endParaRPr lang="en-US" sz="1200" dirty="0">
                <a:solidFill>
                  <a:srgbClr val="203466"/>
                </a:solidFill>
                <a:latin typeface="Figtree" pitchFamily="2" charset="0"/>
              </a:endParaRPr>
            </a:p>
          </p:txBody>
        </p:sp>
      </p:grpSp>
      <p:sp>
        <p:nvSpPr>
          <p:cNvPr id="43" name="Rectangle 42">
            <a:extLst>
              <a:ext uri="{FF2B5EF4-FFF2-40B4-BE49-F238E27FC236}">
                <a16:creationId xmlns:a16="http://schemas.microsoft.com/office/drawing/2014/main" id="{E61A3E5B-AD1B-B9FB-49A5-7A8C312847C3}"/>
              </a:ext>
            </a:extLst>
          </p:cNvPr>
          <p:cNvSpPr/>
          <p:nvPr/>
        </p:nvSpPr>
        <p:spPr>
          <a:xfrm>
            <a:off x="6305715" y="2443566"/>
            <a:ext cx="2684445" cy="814835"/>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7856ADC-E209-6479-2787-716A2D1E20EA}"/>
              </a:ext>
            </a:extLst>
          </p:cNvPr>
          <p:cNvGrpSpPr/>
          <p:nvPr/>
        </p:nvGrpSpPr>
        <p:grpSpPr>
          <a:xfrm>
            <a:off x="6517028" y="2667166"/>
            <a:ext cx="1917030" cy="367635"/>
            <a:chOff x="6517028" y="2641609"/>
            <a:chExt cx="1917030" cy="367635"/>
          </a:xfrm>
        </p:grpSpPr>
        <p:sp>
          <p:nvSpPr>
            <p:cNvPr id="45" name="TextBox 44">
              <a:extLst>
                <a:ext uri="{FF2B5EF4-FFF2-40B4-BE49-F238E27FC236}">
                  <a16:creationId xmlns:a16="http://schemas.microsoft.com/office/drawing/2014/main" id="{79AE687E-4198-F9F2-820E-2247447A3619}"/>
                </a:ext>
              </a:extLst>
            </p:cNvPr>
            <p:cNvSpPr txBox="1"/>
            <p:nvPr/>
          </p:nvSpPr>
          <p:spPr>
            <a:xfrm>
              <a:off x="6517029" y="2641609"/>
              <a:ext cx="1917029" cy="183127"/>
            </a:xfrm>
            <a:prstGeom prst="rect">
              <a:avLst/>
            </a:prstGeom>
            <a:noFill/>
          </p:spPr>
          <p:txBody>
            <a:bodyPr wrap="square" lIns="0" tIns="0" bIns="0" rtlCol="0">
              <a:spAutoFit/>
            </a:bodyPr>
            <a:lstStyle/>
            <a:p>
              <a:pPr>
                <a:lnSpc>
                  <a:spcPct val="85000"/>
                </a:lnSpc>
              </a:pPr>
              <a:r>
                <a:rPr lang="en-CA" sz="1400" b="1" dirty="0">
                  <a:latin typeface="Figtree" pitchFamily="2" charset="0"/>
                </a:rPr>
                <a:t>Jeff Williams</a:t>
              </a:r>
              <a:endParaRPr lang="en-US" sz="1400" b="1" dirty="0">
                <a:solidFill>
                  <a:srgbClr val="E3BF6F"/>
                </a:solidFill>
                <a:latin typeface="Figtree" pitchFamily="2" charset="0"/>
              </a:endParaRPr>
            </a:p>
          </p:txBody>
        </p:sp>
        <p:sp>
          <p:nvSpPr>
            <p:cNvPr id="48" name="TextBox 47">
              <a:extLst>
                <a:ext uri="{FF2B5EF4-FFF2-40B4-BE49-F238E27FC236}">
                  <a16:creationId xmlns:a16="http://schemas.microsoft.com/office/drawing/2014/main" id="{0A3720FA-1920-1152-5856-7DF019121839}"/>
                </a:ext>
              </a:extLst>
            </p:cNvPr>
            <p:cNvSpPr txBox="1"/>
            <p:nvPr/>
          </p:nvSpPr>
          <p:spPr>
            <a:xfrm>
              <a:off x="6517028" y="2852278"/>
              <a:ext cx="1917029" cy="156966"/>
            </a:xfrm>
            <a:prstGeom prst="rect">
              <a:avLst/>
            </a:prstGeom>
            <a:noFill/>
          </p:spPr>
          <p:txBody>
            <a:bodyPr wrap="square" lIns="0" tIns="0" bIns="0" rtlCol="0">
              <a:spAutoFit/>
            </a:bodyPr>
            <a:lstStyle/>
            <a:p>
              <a:pPr>
                <a:lnSpc>
                  <a:spcPct val="85000"/>
                </a:lnSpc>
              </a:pPr>
              <a:r>
                <a:rPr lang="en-CA" sz="1200" dirty="0">
                  <a:solidFill>
                    <a:srgbClr val="203466"/>
                  </a:solidFill>
                  <a:latin typeface="Figtree" pitchFamily="2" charset="0"/>
                </a:rPr>
                <a:t>Manager Maintenance</a:t>
              </a:r>
              <a:endParaRPr lang="en-US" sz="1200" dirty="0">
                <a:solidFill>
                  <a:srgbClr val="203466"/>
                </a:solidFill>
                <a:latin typeface="Figtree" pitchFamily="2" charset="0"/>
              </a:endParaRPr>
            </a:p>
          </p:txBody>
        </p:sp>
      </p:grpSp>
      <p:sp>
        <p:nvSpPr>
          <p:cNvPr id="46" name="Rectangle 45">
            <a:extLst>
              <a:ext uri="{FF2B5EF4-FFF2-40B4-BE49-F238E27FC236}">
                <a16:creationId xmlns:a16="http://schemas.microsoft.com/office/drawing/2014/main" id="{CCE8D3BF-D8B6-ADF4-37C8-5149E15B3703}"/>
              </a:ext>
            </a:extLst>
          </p:cNvPr>
          <p:cNvSpPr/>
          <p:nvPr/>
        </p:nvSpPr>
        <p:spPr>
          <a:xfrm>
            <a:off x="9292659" y="2443566"/>
            <a:ext cx="2684445" cy="814835"/>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BD2E245-7FA5-5ABB-CC0E-D7B251D5857E}"/>
              </a:ext>
            </a:extLst>
          </p:cNvPr>
          <p:cNvGrpSpPr/>
          <p:nvPr/>
        </p:nvGrpSpPr>
        <p:grpSpPr>
          <a:xfrm>
            <a:off x="9503973" y="2667166"/>
            <a:ext cx="1917030" cy="367635"/>
            <a:chOff x="9503973" y="2615578"/>
            <a:chExt cx="1917030" cy="367635"/>
          </a:xfrm>
        </p:grpSpPr>
        <p:sp>
          <p:nvSpPr>
            <p:cNvPr id="49" name="TextBox 48">
              <a:extLst>
                <a:ext uri="{FF2B5EF4-FFF2-40B4-BE49-F238E27FC236}">
                  <a16:creationId xmlns:a16="http://schemas.microsoft.com/office/drawing/2014/main" id="{4683368E-509C-AD20-0751-D2C399BBFCE0}"/>
                </a:ext>
              </a:extLst>
            </p:cNvPr>
            <p:cNvSpPr txBox="1"/>
            <p:nvPr/>
          </p:nvSpPr>
          <p:spPr>
            <a:xfrm>
              <a:off x="9503974" y="2615578"/>
              <a:ext cx="1917029" cy="183127"/>
            </a:xfrm>
            <a:prstGeom prst="rect">
              <a:avLst/>
            </a:prstGeom>
            <a:noFill/>
          </p:spPr>
          <p:txBody>
            <a:bodyPr wrap="square" lIns="0" tIns="0" bIns="0" rtlCol="0">
              <a:spAutoFit/>
            </a:bodyPr>
            <a:lstStyle/>
            <a:p>
              <a:pPr>
                <a:lnSpc>
                  <a:spcPct val="85000"/>
                </a:lnSpc>
              </a:pPr>
              <a:r>
                <a:rPr lang="en-US" sz="1400" b="1" dirty="0">
                  <a:latin typeface="Figtree" pitchFamily="2" charset="0"/>
                </a:rPr>
                <a:t>Tom Cowan</a:t>
              </a:r>
            </a:p>
          </p:txBody>
        </p:sp>
        <p:sp>
          <p:nvSpPr>
            <p:cNvPr id="50" name="TextBox 49">
              <a:extLst>
                <a:ext uri="{FF2B5EF4-FFF2-40B4-BE49-F238E27FC236}">
                  <a16:creationId xmlns:a16="http://schemas.microsoft.com/office/drawing/2014/main" id="{CBBC95AA-94F1-C34B-2711-EF64350596B3}"/>
                </a:ext>
              </a:extLst>
            </p:cNvPr>
            <p:cNvSpPr txBox="1"/>
            <p:nvPr/>
          </p:nvSpPr>
          <p:spPr>
            <a:xfrm>
              <a:off x="9503973" y="2826247"/>
              <a:ext cx="1917029" cy="156966"/>
            </a:xfrm>
            <a:prstGeom prst="rect">
              <a:avLst/>
            </a:prstGeom>
            <a:noFill/>
          </p:spPr>
          <p:txBody>
            <a:bodyPr wrap="square" lIns="0" tIns="0" bIns="0" rtlCol="0">
              <a:spAutoFit/>
            </a:bodyPr>
            <a:lstStyle/>
            <a:p>
              <a:pPr>
                <a:lnSpc>
                  <a:spcPct val="85000"/>
                </a:lnSpc>
              </a:pPr>
              <a:r>
                <a:rPr lang="en-CA" sz="1200" dirty="0">
                  <a:solidFill>
                    <a:srgbClr val="203466"/>
                  </a:solidFill>
                  <a:latin typeface="Figtree" pitchFamily="2" charset="0"/>
                </a:rPr>
                <a:t>Mining Engineer</a:t>
              </a:r>
              <a:endParaRPr lang="en-US" sz="1200" dirty="0">
                <a:solidFill>
                  <a:srgbClr val="203466"/>
                </a:solidFill>
                <a:latin typeface="Figtree" pitchFamily="2" charset="0"/>
              </a:endParaRPr>
            </a:p>
          </p:txBody>
        </p:sp>
      </p:grpSp>
      <p:sp>
        <p:nvSpPr>
          <p:cNvPr id="56" name="Rectangle 55">
            <a:extLst>
              <a:ext uri="{FF2B5EF4-FFF2-40B4-BE49-F238E27FC236}">
                <a16:creationId xmlns:a16="http://schemas.microsoft.com/office/drawing/2014/main" id="{3D945FF2-B7F6-3A06-1EBD-9079D219A60E}"/>
              </a:ext>
            </a:extLst>
          </p:cNvPr>
          <p:cNvSpPr/>
          <p:nvPr/>
        </p:nvSpPr>
        <p:spPr>
          <a:xfrm>
            <a:off x="6305715" y="3470810"/>
            <a:ext cx="2684445" cy="814835"/>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34464A96-E098-B997-165E-1E1FB2FC7076}"/>
              </a:ext>
            </a:extLst>
          </p:cNvPr>
          <p:cNvGrpSpPr/>
          <p:nvPr/>
        </p:nvGrpSpPr>
        <p:grpSpPr>
          <a:xfrm>
            <a:off x="6517028" y="3694410"/>
            <a:ext cx="1917030" cy="367635"/>
            <a:chOff x="6517028" y="3668517"/>
            <a:chExt cx="1917030" cy="367635"/>
          </a:xfrm>
        </p:grpSpPr>
        <p:sp>
          <p:nvSpPr>
            <p:cNvPr id="58" name="TextBox 57">
              <a:extLst>
                <a:ext uri="{FF2B5EF4-FFF2-40B4-BE49-F238E27FC236}">
                  <a16:creationId xmlns:a16="http://schemas.microsoft.com/office/drawing/2014/main" id="{27F28E04-4AEA-380D-6ACC-66CD24245E45}"/>
                </a:ext>
              </a:extLst>
            </p:cNvPr>
            <p:cNvSpPr txBox="1"/>
            <p:nvPr/>
          </p:nvSpPr>
          <p:spPr>
            <a:xfrm>
              <a:off x="6517029" y="3668517"/>
              <a:ext cx="1917029" cy="183127"/>
            </a:xfrm>
            <a:prstGeom prst="rect">
              <a:avLst/>
            </a:prstGeom>
            <a:noFill/>
          </p:spPr>
          <p:txBody>
            <a:bodyPr wrap="square" lIns="0" tIns="0" bIns="0" rtlCol="0">
              <a:spAutoFit/>
            </a:bodyPr>
            <a:lstStyle/>
            <a:p>
              <a:pPr>
                <a:lnSpc>
                  <a:spcPct val="85000"/>
                </a:lnSpc>
              </a:pPr>
              <a:r>
                <a:rPr lang="en-CA" sz="1400" b="1" dirty="0">
                  <a:latin typeface="Figtree" pitchFamily="2" charset="0"/>
                </a:rPr>
                <a:t>Mick Irwin</a:t>
              </a:r>
              <a:endParaRPr lang="en-US" sz="1400" b="1" dirty="0">
                <a:solidFill>
                  <a:srgbClr val="E3BF6F"/>
                </a:solidFill>
                <a:latin typeface="Figtree" pitchFamily="2" charset="0"/>
              </a:endParaRPr>
            </a:p>
          </p:txBody>
        </p:sp>
        <p:sp>
          <p:nvSpPr>
            <p:cNvPr id="60" name="TextBox 59">
              <a:extLst>
                <a:ext uri="{FF2B5EF4-FFF2-40B4-BE49-F238E27FC236}">
                  <a16:creationId xmlns:a16="http://schemas.microsoft.com/office/drawing/2014/main" id="{51B3860C-0209-7C97-4B35-463FB2C51779}"/>
                </a:ext>
              </a:extLst>
            </p:cNvPr>
            <p:cNvSpPr txBox="1"/>
            <p:nvPr/>
          </p:nvSpPr>
          <p:spPr>
            <a:xfrm>
              <a:off x="6517028" y="3879186"/>
              <a:ext cx="1917029" cy="156966"/>
            </a:xfrm>
            <a:prstGeom prst="rect">
              <a:avLst/>
            </a:prstGeom>
            <a:noFill/>
          </p:spPr>
          <p:txBody>
            <a:bodyPr wrap="square" lIns="0" tIns="0" bIns="0" rtlCol="0">
              <a:spAutoFit/>
            </a:bodyPr>
            <a:lstStyle/>
            <a:p>
              <a:pPr>
                <a:lnSpc>
                  <a:spcPct val="85000"/>
                </a:lnSpc>
              </a:pPr>
              <a:r>
                <a:rPr lang="en-CA" sz="1200" dirty="0">
                  <a:solidFill>
                    <a:srgbClr val="203466"/>
                  </a:solidFill>
                  <a:latin typeface="Figtree" pitchFamily="2" charset="0"/>
                </a:rPr>
                <a:t>Safety Training</a:t>
              </a:r>
              <a:endParaRPr lang="en-US" sz="1200" dirty="0">
                <a:solidFill>
                  <a:srgbClr val="203466"/>
                </a:solidFill>
                <a:latin typeface="Figtree" pitchFamily="2" charset="0"/>
              </a:endParaRPr>
            </a:p>
          </p:txBody>
        </p:sp>
      </p:grpSp>
      <p:sp>
        <p:nvSpPr>
          <p:cNvPr id="59" name="Rectangle 58">
            <a:extLst>
              <a:ext uri="{FF2B5EF4-FFF2-40B4-BE49-F238E27FC236}">
                <a16:creationId xmlns:a16="http://schemas.microsoft.com/office/drawing/2014/main" id="{0E95B10A-0B2A-F036-3BE5-C2DF8F5207A6}"/>
              </a:ext>
            </a:extLst>
          </p:cNvPr>
          <p:cNvSpPr/>
          <p:nvPr/>
        </p:nvSpPr>
        <p:spPr>
          <a:xfrm>
            <a:off x="9292659" y="3470810"/>
            <a:ext cx="2684445" cy="814835"/>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B47F1CD-7154-4B83-7BED-DF4C3E9E5F7E}"/>
              </a:ext>
            </a:extLst>
          </p:cNvPr>
          <p:cNvGrpSpPr/>
          <p:nvPr/>
        </p:nvGrpSpPr>
        <p:grpSpPr>
          <a:xfrm>
            <a:off x="9503972" y="3684784"/>
            <a:ext cx="2457761" cy="386887"/>
            <a:chOff x="9503972" y="3643158"/>
            <a:chExt cx="2457761" cy="386887"/>
          </a:xfrm>
        </p:grpSpPr>
        <p:sp>
          <p:nvSpPr>
            <p:cNvPr id="61" name="TextBox 60">
              <a:extLst>
                <a:ext uri="{FF2B5EF4-FFF2-40B4-BE49-F238E27FC236}">
                  <a16:creationId xmlns:a16="http://schemas.microsoft.com/office/drawing/2014/main" id="{B6A41A9D-1657-4492-CF4B-02C7A21C35AB}"/>
                </a:ext>
              </a:extLst>
            </p:cNvPr>
            <p:cNvSpPr txBox="1"/>
            <p:nvPr/>
          </p:nvSpPr>
          <p:spPr>
            <a:xfrm>
              <a:off x="9503974" y="3643158"/>
              <a:ext cx="2457759" cy="183127"/>
            </a:xfrm>
            <a:prstGeom prst="rect">
              <a:avLst/>
            </a:prstGeom>
            <a:noFill/>
          </p:spPr>
          <p:txBody>
            <a:bodyPr wrap="square" lIns="0" tIns="0" bIns="0" rtlCol="0">
              <a:spAutoFit/>
            </a:bodyPr>
            <a:lstStyle/>
            <a:p>
              <a:pPr>
                <a:lnSpc>
                  <a:spcPct val="85000"/>
                </a:lnSpc>
              </a:pPr>
              <a:r>
                <a:rPr lang="en-US" sz="1400" b="1" dirty="0">
                  <a:latin typeface="Figtree" pitchFamily="2" charset="0"/>
                </a:rPr>
                <a:t>Casey Robinson</a:t>
              </a:r>
            </a:p>
          </p:txBody>
        </p:sp>
        <p:sp>
          <p:nvSpPr>
            <p:cNvPr id="73" name="TextBox 72">
              <a:extLst>
                <a:ext uri="{FF2B5EF4-FFF2-40B4-BE49-F238E27FC236}">
                  <a16:creationId xmlns:a16="http://schemas.microsoft.com/office/drawing/2014/main" id="{C9E0DB2E-4AA3-C5AB-AC02-F2E7EBB408F3}"/>
                </a:ext>
              </a:extLst>
            </p:cNvPr>
            <p:cNvSpPr txBox="1"/>
            <p:nvPr/>
          </p:nvSpPr>
          <p:spPr>
            <a:xfrm>
              <a:off x="9503972" y="3873079"/>
              <a:ext cx="1917029" cy="156966"/>
            </a:xfrm>
            <a:prstGeom prst="rect">
              <a:avLst/>
            </a:prstGeom>
            <a:noFill/>
          </p:spPr>
          <p:txBody>
            <a:bodyPr wrap="square" lIns="0" tIns="0" bIns="0" rtlCol="0">
              <a:spAutoFit/>
            </a:bodyPr>
            <a:lstStyle/>
            <a:p>
              <a:pPr>
                <a:lnSpc>
                  <a:spcPct val="85000"/>
                </a:lnSpc>
              </a:pPr>
              <a:r>
                <a:rPr lang="en-CA" sz="1200" dirty="0">
                  <a:solidFill>
                    <a:srgbClr val="203466"/>
                  </a:solidFill>
                  <a:latin typeface="Figtree" pitchFamily="2" charset="0"/>
                </a:rPr>
                <a:t>Environment</a:t>
              </a:r>
              <a:endParaRPr lang="en-US" sz="1200" dirty="0">
                <a:solidFill>
                  <a:srgbClr val="203466"/>
                </a:solidFill>
                <a:latin typeface="Figtree" pitchFamily="2" charset="0"/>
              </a:endParaRPr>
            </a:p>
          </p:txBody>
        </p:sp>
      </p:grpSp>
      <p:sp>
        <p:nvSpPr>
          <p:cNvPr id="78" name="Rectangle 77">
            <a:extLst>
              <a:ext uri="{FF2B5EF4-FFF2-40B4-BE49-F238E27FC236}">
                <a16:creationId xmlns:a16="http://schemas.microsoft.com/office/drawing/2014/main" id="{B612EC26-EFCB-2641-8883-425123A0A13E}"/>
              </a:ext>
            </a:extLst>
          </p:cNvPr>
          <p:cNvSpPr/>
          <p:nvPr/>
        </p:nvSpPr>
        <p:spPr>
          <a:xfrm>
            <a:off x="6305714" y="866777"/>
            <a:ext cx="1542885" cy="405436"/>
          </a:xfrm>
          <a:prstGeom prst="rect">
            <a:avLst/>
          </a:prstGeom>
          <a:solidFill>
            <a:srgbClr val="203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a:solidFill>
                  <a:schemeClr val="bg1"/>
                </a:solidFill>
                <a:latin typeface="Figtree Light" pitchFamily="2" charset="0"/>
              </a:rPr>
              <a:t>Management</a:t>
            </a:r>
            <a:endParaRPr lang="en-CA" dirty="0">
              <a:solidFill>
                <a:schemeClr val="bg1"/>
              </a:solidFill>
              <a:latin typeface="Figtree SemiBold" pitchFamily="2" charset="0"/>
            </a:endParaRPr>
          </a:p>
        </p:txBody>
      </p:sp>
      <p:sp>
        <p:nvSpPr>
          <p:cNvPr id="80" name="Rectangle 79">
            <a:extLst>
              <a:ext uri="{FF2B5EF4-FFF2-40B4-BE49-F238E27FC236}">
                <a16:creationId xmlns:a16="http://schemas.microsoft.com/office/drawing/2014/main" id="{A4740236-E6B2-E348-6057-DC2B862D949C}"/>
              </a:ext>
            </a:extLst>
          </p:cNvPr>
          <p:cNvSpPr/>
          <p:nvPr/>
        </p:nvSpPr>
        <p:spPr>
          <a:xfrm>
            <a:off x="6305714" y="4498054"/>
            <a:ext cx="2684445" cy="814835"/>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1BDF710-C344-4DEE-64F0-A81B72C98A8B}"/>
              </a:ext>
            </a:extLst>
          </p:cNvPr>
          <p:cNvGrpSpPr/>
          <p:nvPr/>
        </p:nvGrpSpPr>
        <p:grpSpPr>
          <a:xfrm>
            <a:off x="6517027" y="4721654"/>
            <a:ext cx="1917030" cy="367635"/>
            <a:chOff x="6517027" y="4695425"/>
            <a:chExt cx="1917030" cy="367635"/>
          </a:xfrm>
        </p:grpSpPr>
        <p:sp>
          <p:nvSpPr>
            <p:cNvPr id="81" name="TextBox 80">
              <a:extLst>
                <a:ext uri="{FF2B5EF4-FFF2-40B4-BE49-F238E27FC236}">
                  <a16:creationId xmlns:a16="http://schemas.microsoft.com/office/drawing/2014/main" id="{CBB9AB49-CD26-FD3A-348B-C65EFA696925}"/>
                </a:ext>
              </a:extLst>
            </p:cNvPr>
            <p:cNvSpPr txBox="1"/>
            <p:nvPr/>
          </p:nvSpPr>
          <p:spPr>
            <a:xfrm>
              <a:off x="6517028" y="4695425"/>
              <a:ext cx="1917029" cy="183127"/>
            </a:xfrm>
            <a:prstGeom prst="rect">
              <a:avLst/>
            </a:prstGeom>
            <a:noFill/>
          </p:spPr>
          <p:txBody>
            <a:bodyPr wrap="square" lIns="0" tIns="0" bIns="0" rtlCol="0">
              <a:spAutoFit/>
            </a:bodyPr>
            <a:lstStyle/>
            <a:p>
              <a:pPr>
                <a:lnSpc>
                  <a:spcPct val="85000"/>
                </a:lnSpc>
              </a:pPr>
              <a:r>
                <a:rPr lang="en-CA" sz="1400" b="1" dirty="0">
                  <a:latin typeface="Figtree" pitchFamily="2" charset="0"/>
                </a:rPr>
                <a:t>Carl Clark</a:t>
              </a:r>
              <a:endParaRPr lang="en-US" sz="1400" b="1" dirty="0">
                <a:solidFill>
                  <a:srgbClr val="E3BF6F"/>
                </a:solidFill>
                <a:latin typeface="Figtree" pitchFamily="2" charset="0"/>
              </a:endParaRPr>
            </a:p>
          </p:txBody>
        </p:sp>
        <p:sp>
          <p:nvSpPr>
            <p:cNvPr id="83" name="TextBox 82">
              <a:extLst>
                <a:ext uri="{FF2B5EF4-FFF2-40B4-BE49-F238E27FC236}">
                  <a16:creationId xmlns:a16="http://schemas.microsoft.com/office/drawing/2014/main" id="{47A18ADD-B24D-F173-FD39-748E2B923FFE}"/>
                </a:ext>
              </a:extLst>
            </p:cNvPr>
            <p:cNvSpPr txBox="1"/>
            <p:nvPr/>
          </p:nvSpPr>
          <p:spPr>
            <a:xfrm>
              <a:off x="6517027" y="4906094"/>
              <a:ext cx="1917029" cy="156966"/>
            </a:xfrm>
            <a:prstGeom prst="rect">
              <a:avLst/>
            </a:prstGeom>
            <a:noFill/>
          </p:spPr>
          <p:txBody>
            <a:bodyPr wrap="square" lIns="0" tIns="0" bIns="0" rtlCol="0">
              <a:spAutoFit/>
            </a:bodyPr>
            <a:lstStyle/>
            <a:p>
              <a:pPr>
                <a:lnSpc>
                  <a:spcPct val="85000"/>
                </a:lnSpc>
              </a:pPr>
              <a:r>
                <a:rPr lang="en-CA" sz="1200" dirty="0">
                  <a:solidFill>
                    <a:srgbClr val="203466"/>
                  </a:solidFill>
                  <a:latin typeface="Figtree" pitchFamily="2" charset="0"/>
                </a:rPr>
                <a:t>Mine Geology</a:t>
              </a:r>
              <a:endParaRPr lang="en-US" sz="1200" dirty="0">
                <a:solidFill>
                  <a:srgbClr val="203466"/>
                </a:solidFill>
                <a:latin typeface="Figtree" pitchFamily="2" charset="0"/>
              </a:endParaRPr>
            </a:p>
          </p:txBody>
        </p:sp>
      </p:grpSp>
      <p:sp>
        <p:nvSpPr>
          <p:cNvPr id="82" name="Rectangle 81">
            <a:extLst>
              <a:ext uri="{FF2B5EF4-FFF2-40B4-BE49-F238E27FC236}">
                <a16:creationId xmlns:a16="http://schemas.microsoft.com/office/drawing/2014/main" id="{310ABCDA-C283-3F8C-195B-667CC6E3F5BB}"/>
              </a:ext>
            </a:extLst>
          </p:cNvPr>
          <p:cNvSpPr/>
          <p:nvPr/>
        </p:nvSpPr>
        <p:spPr>
          <a:xfrm>
            <a:off x="9292658" y="4498054"/>
            <a:ext cx="2684445" cy="814835"/>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66BFF8F9-C12E-D572-26DA-D62F6102DE2C}"/>
              </a:ext>
            </a:extLst>
          </p:cNvPr>
          <p:cNvGrpSpPr/>
          <p:nvPr/>
        </p:nvGrpSpPr>
        <p:grpSpPr>
          <a:xfrm>
            <a:off x="9503971" y="4712028"/>
            <a:ext cx="2457761" cy="386887"/>
            <a:chOff x="9503971" y="4670738"/>
            <a:chExt cx="2457761" cy="386887"/>
          </a:xfrm>
        </p:grpSpPr>
        <p:sp>
          <p:nvSpPr>
            <p:cNvPr id="84" name="TextBox 83">
              <a:extLst>
                <a:ext uri="{FF2B5EF4-FFF2-40B4-BE49-F238E27FC236}">
                  <a16:creationId xmlns:a16="http://schemas.microsoft.com/office/drawing/2014/main" id="{4F145546-9876-380A-AC07-9250154CEFD4}"/>
                </a:ext>
              </a:extLst>
            </p:cNvPr>
            <p:cNvSpPr txBox="1"/>
            <p:nvPr/>
          </p:nvSpPr>
          <p:spPr>
            <a:xfrm>
              <a:off x="9503973" y="4670738"/>
              <a:ext cx="2457759" cy="183127"/>
            </a:xfrm>
            <a:prstGeom prst="rect">
              <a:avLst/>
            </a:prstGeom>
            <a:noFill/>
          </p:spPr>
          <p:txBody>
            <a:bodyPr wrap="square" lIns="0" tIns="0" bIns="0" rtlCol="0">
              <a:spAutoFit/>
            </a:bodyPr>
            <a:lstStyle/>
            <a:p>
              <a:pPr>
                <a:lnSpc>
                  <a:spcPct val="85000"/>
                </a:lnSpc>
              </a:pPr>
              <a:r>
                <a:rPr lang="en-US" sz="1400" b="1" dirty="0">
                  <a:latin typeface="Figtree" pitchFamily="2" charset="0"/>
                </a:rPr>
                <a:t>Julian Geldard</a:t>
              </a:r>
            </a:p>
          </p:txBody>
        </p:sp>
        <p:sp>
          <p:nvSpPr>
            <p:cNvPr id="85" name="TextBox 84">
              <a:extLst>
                <a:ext uri="{FF2B5EF4-FFF2-40B4-BE49-F238E27FC236}">
                  <a16:creationId xmlns:a16="http://schemas.microsoft.com/office/drawing/2014/main" id="{7B031D82-E1AE-397F-4452-267CEF62A404}"/>
                </a:ext>
              </a:extLst>
            </p:cNvPr>
            <p:cNvSpPr txBox="1"/>
            <p:nvPr/>
          </p:nvSpPr>
          <p:spPr>
            <a:xfrm>
              <a:off x="9503971" y="4900659"/>
              <a:ext cx="1917029" cy="156966"/>
            </a:xfrm>
            <a:prstGeom prst="rect">
              <a:avLst/>
            </a:prstGeom>
            <a:noFill/>
          </p:spPr>
          <p:txBody>
            <a:bodyPr wrap="square" lIns="0" tIns="0" bIns="0" rtlCol="0">
              <a:spAutoFit/>
            </a:bodyPr>
            <a:lstStyle/>
            <a:p>
              <a:pPr>
                <a:lnSpc>
                  <a:spcPct val="85000"/>
                </a:lnSpc>
              </a:pPr>
              <a:r>
                <a:rPr lang="en-CA" sz="1200" dirty="0">
                  <a:solidFill>
                    <a:srgbClr val="203466"/>
                  </a:solidFill>
                  <a:latin typeface="Figtree" pitchFamily="2" charset="0"/>
                </a:rPr>
                <a:t>Mine Geology</a:t>
              </a:r>
              <a:endParaRPr lang="en-US" sz="1200" dirty="0">
                <a:solidFill>
                  <a:srgbClr val="203466"/>
                </a:solidFill>
                <a:latin typeface="Figtree" pitchFamily="2" charset="0"/>
              </a:endParaRPr>
            </a:p>
          </p:txBody>
        </p:sp>
      </p:grpSp>
      <p:sp>
        <p:nvSpPr>
          <p:cNvPr id="91" name="Rectangle 90">
            <a:extLst>
              <a:ext uri="{FF2B5EF4-FFF2-40B4-BE49-F238E27FC236}">
                <a16:creationId xmlns:a16="http://schemas.microsoft.com/office/drawing/2014/main" id="{8C1CE9CE-4787-043B-8E12-1EC403EB1C33}"/>
              </a:ext>
            </a:extLst>
          </p:cNvPr>
          <p:cNvSpPr/>
          <p:nvPr/>
        </p:nvSpPr>
        <p:spPr>
          <a:xfrm>
            <a:off x="6305714" y="5525298"/>
            <a:ext cx="2684445" cy="814835"/>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F2FA72F-FBD8-321B-CB7E-B38FF72E1F10}"/>
              </a:ext>
            </a:extLst>
          </p:cNvPr>
          <p:cNvGrpSpPr/>
          <p:nvPr/>
        </p:nvGrpSpPr>
        <p:grpSpPr>
          <a:xfrm>
            <a:off x="6517027" y="5748898"/>
            <a:ext cx="1917030" cy="367635"/>
            <a:chOff x="6517027" y="5722333"/>
            <a:chExt cx="1917030" cy="367635"/>
          </a:xfrm>
        </p:grpSpPr>
        <p:sp>
          <p:nvSpPr>
            <p:cNvPr id="92" name="TextBox 91">
              <a:extLst>
                <a:ext uri="{FF2B5EF4-FFF2-40B4-BE49-F238E27FC236}">
                  <a16:creationId xmlns:a16="http://schemas.microsoft.com/office/drawing/2014/main" id="{5DE68FE6-8787-C537-2D2E-CD350E5EDD91}"/>
                </a:ext>
              </a:extLst>
            </p:cNvPr>
            <p:cNvSpPr txBox="1"/>
            <p:nvPr/>
          </p:nvSpPr>
          <p:spPr>
            <a:xfrm>
              <a:off x="6517028" y="5722333"/>
              <a:ext cx="1917029" cy="183127"/>
            </a:xfrm>
            <a:prstGeom prst="rect">
              <a:avLst/>
            </a:prstGeom>
            <a:noFill/>
          </p:spPr>
          <p:txBody>
            <a:bodyPr wrap="square" lIns="0" tIns="0" bIns="0" rtlCol="0">
              <a:spAutoFit/>
            </a:bodyPr>
            <a:lstStyle/>
            <a:p>
              <a:pPr>
                <a:lnSpc>
                  <a:spcPct val="85000"/>
                </a:lnSpc>
              </a:pPr>
              <a:r>
                <a:rPr lang="en-CA" sz="1400" b="1" dirty="0">
                  <a:latin typeface="Figtree" pitchFamily="2" charset="0"/>
                </a:rPr>
                <a:t>Rick Liang</a:t>
              </a:r>
              <a:endParaRPr lang="en-US" sz="1400" b="1" dirty="0">
                <a:solidFill>
                  <a:srgbClr val="E3BF6F"/>
                </a:solidFill>
                <a:latin typeface="Figtree" pitchFamily="2" charset="0"/>
              </a:endParaRPr>
            </a:p>
          </p:txBody>
        </p:sp>
        <p:sp>
          <p:nvSpPr>
            <p:cNvPr id="94" name="TextBox 93">
              <a:extLst>
                <a:ext uri="{FF2B5EF4-FFF2-40B4-BE49-F238E27FC236}">
                  <a16:creationId xmlns:a16="http://schemas.microsoft.com/office/drawing/2014/main" id="{DA09FE7C-E1D1-8CE6-E87E-3E7BEB2F8116}"/>
                </a:ext>
              </a:extLst>
            </p:cNvPr>
            <p:cNvSpPr txBox="1"/>
            <p:nvPr/>
          </p:nvSpPr>
          <p:spPr>
            <a:xfrm>
              <a:off x="6517027" y="5933002"/>
              <a:ext cx="1917029" cy="156966"/>
            </a:xfrm>
            <a:prstGeom prst="rect">
              <a:avLst/>
            </a:prstGeom>
            <a:noFill/>
          </p:spPr>
          <p:txBody>
            <a:bodyPr wrap="square" lIns="0" tIns="0" bIns="0" rtlCol="0">
              <a:spAutoFit/>
            </a:bodyPr>
            <a:lstStyle/>
            <a:p>
              <a:pPr>
                <a:lnSpc>
                  <a:spcPct val="85000"/>
                </a:lnSpc>
              </a:pPr>
              <a:r>
                <a:rPr lang="en-CA" sz="1200" dirty="0">
                  <a:solidFill>
                    <a:srgbClr val="203466"/>
                  </a:solidFill>
                  <a:latin typeface="Figtree" pitchFamily="2" charset="0"/>
                </a:rPr>
                <a:t>Human Resources</a:t>
              </a:r>
              <a:endParaRPr lang="en-US" sz="1200" dirty="0">
                <a:solidFill>
                  <a:srgbClr val="203466"/>
                </a:solidFill>
                <a:latin typeface="Figtree" pitchFamily="2" charset="0"/>
              </a:endParaRPr>
            </a:p>
          </p:txBody>
        </p:sp>
      </p:grpSp>
      <p:sp>
        <p:nvSpPr>
          <p:cNvPr id="93" name="Rectangle 92">
            <a:extLst>
              <a:ext uri="{FF2B5EF4-FFF2-40B4-BE49-F238E27FC236}">
                <a16:creationId xmlns:a16="http://schemas.microsoft.com/office/drawing/2014/main" id="{2978EB29-D7D9-03B1-0E15-95556763DE70}"/>
              </a:ext>
            </a:extLst>
          </p:cNvPr>
          <p:cNvSpPr/>
          <p:nvPr/>
        </p:nvSpPr>
        <p:spPr>
          <a:xfrm>
            <a:off x="9292658" y="5525298"/>
            <a:ext cx="2684445" cy="814835"/>
          </a:xfrm>
          <a:prstGeom prst="rect">
            <a:avLst/>
          </a:prstGeom>
          <a:solidFill>
            <a:srgbClr val="D9DE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D40F726-BD74-AB7D-F0E4-48D9FE1EC629}"/>
              </a:ext>
            </a:extLst>
          </p:cNvPr>
          <p:cNvGrpSpPr/>
          <p:nvPr/>
        </p:nvGrpSpPr>
        <p:grpSpPr>
          <a:xfrm>
            <a:off x="9503971" y="5739272"/>
            <a:ext cx="2457761" cy="386887"/>
            <a:chOff x="9503971" y="5698318"/>
            <a:chExt cx="2457761" cy="386887"/>
          </a:xfrm>
        </p:grpSpPr>
        <p:sp>
          <p:nvSpPr>
            <p:cNvPr id="95" name="TextBox 94">
              <a:extLst>
                <a:ext uri="{FF2B5EF4-FFF2-40B4-BE49-F238E27FC236}">
                  <a16:creationId xmlns:a16="http://schemas.microsoft.com/office/drawing/2014/main" id="{F8FE3FA2-831C-1A49-AB3A-E67B85E5798C}"/>
                </a:ext>
              </a:extLst>
            </p:cNvPr>
            <p:cNvSpPr txBox="1"/>
            <p:nvPr/>
          </p:nvSpPr>
          <p:spPr>
            <a:xfrm>
              <a:off x="9503973" y="5698318"/>
              <a:ext cx="2457759" cy="183127"/>
            </a:xfrm>
            <a:prstGeom prst="rect">
              <a:avLst/>
            </a:prstGeom>
            <a:noFill/>
          </p:spPr>
          <p:txBody>
            <a:bodyPr wrap="square" lIns="0" tIns="0" bIns="0" rtlCol="0">
              <a:spAutoFit/>
            </a:bodyPr>
            <a:lstStyle/>
            <a:p>
              <a:pPr>
                <a:lnSpc>
                  <a:spcPct val="85000"/>
                </a:lnSpc>
              </a:pPr>
              <a:r>
                <a:rPr lang="en-US" sz="1400" b="1" dirty="0">
                  <a:latin typeface="Figtree" pitchFamily="2" charset="0"/>
                </a:rPr>
                <a:t>Mick Premus</a:t>
              </a:r>
            </a:p>
          </p:txBody>
        </p:sp>
        <p:sp>
          <p:nvSpPr>
            <p:cNvPr id="96" name="TextBox 95">
              <a:extLst>
                <a:ext uri="{FF2B5EF4-FFF2-40B4-BE49-F238E27FC236}">
                  <a16:creationId xmlns:a16="http://schemas.microsoft.com/office/drawing/2014/main" id="{22A2A342-BAF2-773A-6CD2-1BF377E60E56}"/>
                </a:ext>
              </a:extLst>
            </p:cNvPr>
            <p:cNvSpPr txBox="1"/>
            <p:nvPr/>
          </p:nvSpPr>
          <p:spPr>
            <a:xfrm>
              <a:off x="9503971" y="5928239"/>
              <a:ext cx="1917029" cy="156966"/>
            </a:xfrm>
            <a:prstGeom prst="rect">
              <a:avLst/>
            </a:prstGeom>
            <a:noFill/>
          </p:spPr>
          <p:txBody>
            <a:bodyPr wrap="square" lIns="0" tIns="0" bIns="0" rtlCol="0">
              <a:spAutoFit/>
            </a:bodyPr>
            <a:lstStyle/>
            <a:p>
              <a:pPr>
                <a:lnSpc>
                  <a:spcPct val="85000"/>
                </a:lnSpc>
              </a:pPr>
              <a:r>
                <a:rPr lang="en-CA" sz="1200" dirty="0">
                  <a:solidFill>
                    <a:srgbClr val="203466"/>
                  </a:solidFill>
                  <a:latin typeface="Figtree" pitchFamily="2" charset="0"/>
                </a:rPr>
                <a:t>Drilling</a:t>
              </a:r>
              <a:endParaRPr lang="en-US" sz="1200" dirty="0">
                <a:solidFill>
                  <a:srgbClr val="203466"/>
                </a:solidFill>
                <a:latin typeface="Figtree" pitchFamily="2" charset="0"/>
              </a:endParaRPr>
            </a:p>
          </p:txBody>
        </p:sp>
      </p:grpSp>
      <p:sp>
        <p:nvSpPr>
          <p:cNvPr id="6" name="TextBox 5">
            <a:extLst>
              <a:ext uri="{FF2B5EF4-FFF2-40B4-BE49-F238E27FC236}">
                <a16:creationId xmlns:a16="http://schemas.microsoft.com/office/drawing/2014/main" id="{BE56CA89-F681-AA9D-3BFD-220ED5FD19A9}"/>
              </a:ext>
            </a:extLst>
          </p:cNvPr>
          <p:cNvSpPr txBox="1"/>
          <p:nvPr/>
        </p:nvSpPr>
        <p:spPr>
          <a:xfrm>
            <a:off x="189588" y="6501259"/>
            <a:ext cx="2675280" cy="275460"/>
          </a:xfrm>
          <a:prstGeom prst="rect">
            <a:avLst/>
          </a:prstGeom>
          <a:noFill/>
        </p:spPr>
        <p:txBody>
          <a:bodyPr wrap="square" lIns="0" rtlCol="0">
            <a:spAutoFit/>
          </a:bodyPr>
          <a:lstStyle/>
          <a:p>
            <a:pPr>
              <a:lnSpc>
                <a:spcPct val="85000"/>
              </a:lnSpc>
            </a:pPr>
            <a:r>
              <a:rPr lang="en-CA" sz="1400"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ASX: </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VTX  |  </a:t>
            </a:r>
            <a:r>
              <a:rPr lang="en-CA" sz="1400" dirty="0">
                <a:latin typeface="Lato" panose="020F0502020204030203" pitchFamily="34" charset="0"/>
                <a:ea typeface="Lato" panose="020F0502020204030203" pitchFamily="34" charset="0"/>
                <a:cs typeface="Lato" panose="020F0502020204030203" pitchFamily="34" charset="0"/>
              </a:rPr>
              <a:t>OTCMKTS:</a:t>
            </a:r>
            <a:r>
              <a:rPr lang="en-CA" sz="1400" b="1" dirty="0">
                <a:latin typeface="Lato" panose="020F0502020204030203" pitchFamily="34" charset="0"/>
                <a:ea typeface="Lato" panose="020F0502020204030203" pitchFamily="34" charset="0"/>
                <a:cs typeface="Lato" panose="020F0502020204030203" pitchFamily="34" charset="0"/>
              </a:rPr>
              <a:t> VTXXF</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 </a:t>
            </a:r>
            <a:endParaRPr lang="en-US"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endParaRPr>
          </a:p>
        </p:txBody>
      </p:sp>
      <p:pic>
        <p:nvPicPr>
          <p:cNvPr id="17" name="Graphic 16">
            <a:extLst>
              <a:ext uri="{FF2B5EF4-FFF2-40B4-BE49-F238E27FC236}">
                <a16:creationId xmlns:a16="http://schemas.microsoft.com/office/drawing/2014/main" id="{FBFADD1E-D10C-6786-93D7-F7CDE2C958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0921" y="81281"/>
            <a:ext cx="897532" cy="416009"/>
          </a:xfrm>
          <a:prstGeom prst="rect">
            <a:avLst/>
          </a:prstGeom>
        </p:spPr>
      </p:pic>
    </p:spTree>
    <p:extLst>
      <p:ext uri="{BB962C8B-B14F-4D97-AF65-F5344CB8AC3E}">
        <p14:creationId xmlns:p14="http://schemas.microsoft.com/office/powerpoint/2010/main" val="4196642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77ABF-A442-7F50-6379-9829915A0118}"/>
            </a:ext>
          </a:extLst>
        </p:cNvPr>
        <p:cNvGrpSpPr/>
        <p:nvPr/>
      </p:nvGrpSpPr>
      <p:grpSpPr>
        <a:xfrm>
          <a:off x="0" y="0"/>
          <a:ext cx="0" cy="0"/>
          <a:chOff x="0" y="0"/>
          <a:chExt cx="0" cy="0"/>
        </a:xfrm>
      </p:grpSpPr>
      <p:pic>
        <p:nvPicPr>
          <p:cNvPr id="4" name="Picture 3" descr="A map of land with blue and green text&#10;&#10;AI-generated content may be incorrect.">
            <a:extLst>
              <a:ext uri="{FF2B5EF4-FFF2-40B4-BE49-F238E27FC236}">
                <a16:creationId xmlns:a16="http://schemas.microsoft.com/office/drawing/2014/main" id="{B688E93A-D86B-2975-6B8C-C1A6F3E98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 y="0"/>
            <a:ext cx="12190419" cy="6858000"/>
          </a:xfrm>
          <a:prstGeom prst="rect">
            <a:avLst/>
          </a:prstGeom>
        </p:spPr>
      </p:pic>
      <p:sp>
        <p:nvSpPr>
          <p:cNvPr id="7" name="Slide Number Placeholder 12">
            <a:extLst>
              <a:ext uri="{FF2B5EF4-FFF2-40B4-BE49-F238E27FC236}">
                <a16:creationId xmlns:a16="http://schemas.microsoft.com/office/drawing/2014/main" id="{9C3E4400-8F2F-5A67-3D42-5C3F906C8688}"/>
              </a:ext>
            </a:extLst>
          </p:cNvPr>
          <p:cNvSpPr>
            <a:spLocks noGrp="1"/>
          </p:cNvSpPr>
          <p:nvPr>
            <p:ph type="sldNum" sz="quarter" idx="12"/>
          </p:nvPr>
        </p:nvSpPr>
        <p:spPr>
          <a:xfrm>
            <a:off x="11750040" y="6456427"/>
            <a:ext cx="323492" cy="365125"/>
          </a:xfrm>
        </p:spPr>
        <p:txBody>
          <a:bodyPr lIns="0" rIns="0"/>
          <a:lstStyle/>
          <a:p>
            <a:pPr>
              <a:lnSpc>
                <a:spcPct val="85000"/>
              </a:lnSpc>
            </a:pPr>
            <a: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t>0</a:t>
            </a:r>
            <a:fld id="{1C6C4058-4487-4C65-A404-ECA27A05BEDD}" type="slidenum">
              <a:rPr lang="en-US" sz="1400" smtClean="0">
                <a:solidFill>
                  <a:schemeClr val="tx1"/>
                </a:solidFill>
                <a:latin typeface="Lato" panose="020F0502020204030203" pitchFamily="34" charset="0"/>
                <a:ea typeface="Lato" panose="020F0502020204030203" pitchFamily="34" charset="0"/>
                <a:cs typeface="Lato" panose="020F0502020204030203" pitchFamily="34" charset="0"/>
              </a:rPr>
              <a:pPr>
                <a:lnSpc>
                  <a:spcPct val="85000"/>
                </a:lnSpc>
              </a:pPr>
              <a:t>5</a:t>
            </a:fld>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descr="A person holding a large rock&#10;&#10;AI-generated content may be incorrect.">
            <a:extLst>
              <a:ext uri="{FF2B5EF4-FFF2-40B4-BE49-F238E27FC236}">
                <a16:creationId xmlns:a16="http://schemas.microsoft.com/office/drawing/2014/main" id="{7E1D95D6-3BD8-CF9D-7E1C-0FB975FA5AE2}"/>
              </a:ext>
            </a:extLst>
          </p:cNvPr>
          <p:cNvPicPr>
            <a:picLocks noChangeAspect="1"/>
          </p:cNvPicPr>
          <p:nvPr/>
        </p:nvPicPr>
        <p:blipFill>
          <a:blip r:embed="rId4">
            <a:extLst>
              <a:ext uri="{28A0092B-C50C-407E-A947-70E740481C1C}">
                <a14:useLocalDpi xmlns:a14="http://schemas.microsoft.com/office/drawing/2010/main" val="0"/>
              </a:ext>
            </a:extLst>
          </a:blip>
          <a:srcRect r="4669"/>
          <a:stretch>
            <a:fillRect/>
          </a:stretch>
        </p:blipFill>
        <p:spPr>
          <a:xfrm>
            <a:off x="1446933" y="3550920"/>
            <a:ext cx="2102561" cy="2940724"/>
          </a:xfrm>
          <a:prstGeom prst="rect">
            <a:avLst/>
          </a:prstGeom>
          <a:effectLst>
            <a:outerShdw blurRad="50800" dist="38100" dir="5400000" algn="t" rotWithShape="0">
              <a:prstClr val="black">
                <a:alpha val="20000"/>
              </a:prstClr>
            </a:outerShdw>
          </a:effectLst>
        </p:spPr>
      </p:pic>
      <p:pic>
        <p:nvPicPr>
          <p:cNvPr id="6" name="Graphic 5">
            <a:extLst>
              <a:ext uri="{FF2B5EF4-FFF2-40B4-BE49-F238E27FC236}">
                <a16:creationId xmlns:a16="http://schemas.microsoft.com/office/drawing/2014/main" id="{4009FB58-D52F-5BAC-82F3-AE9E5C6715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0921" y="81281"/>
            <a:ext cx="897532" cy="416009"/>
          </a:xfrm>
          <a:prstGeom prst="rect">
            <a:avLst/>
          </a:prstGeom>
        </p:spPr>
      </p:pic>
      <p:sp>
        <p:nvSpPr>
          <p:cNvPr id="12" name="TextBox 11">
            <a:extLst>
              <a:ext uri="{FF2B5EF4-FFF2-40B4-BE49-F238E27FC236}">
                <a16:creationId xmlns:a16="http://schemas.microsoft.com/office/drawing/2014/main" id="{7DF65919-F0A1-791C-34CF-607973F13D05}"/>
              </a:ext>
            </a:extLst>
          </p:cNvPr>
          <p:cNvSpPr txBox="1"/>
          <p:nvPr/>
        </p:nvSpPr>
        <p:spPr>
          <a:xfrm>
            <a:off x="3633846" y="5777360"/>
            <a:ext cx="7330245" cy="732508"/>
          </a:xfrm>
          <a:prstGeom prst="rect">
            <a:avLst/>
          </a:prstGeom>
          <a:noFill/>
        </p:spPr>
        <p:txBody>
          <a:bodyPr wrap="square" lIns="0" tIns="0" bIns="0" rtlCol="0">
            <a:spAutoFit/>
          </a:bodyPr>
          <a:lstStyle/>
          <a:p>
            <a:pPr>
              <a:lnSpc>
                <a:spcPct val="85000"/>
              </a:lnSpc>
            </a:pPr>
            <a:r>
              <a:rPr lang="en-US" sz="2800" b="1" dirty="0">
                <a:latin typeface="Figtree" pitchFamily="2" charset="0"/>
              </a:rPr>
              <a:t>Home to The Holtermann Nugget,</a:t>
            </a:r>
          </a:p>
          <a:p>
            <a:pPr>
              <a:lnSpc>
                <a:spcPct val="85000"/>
              </a:lnSpc>
            </a:pPr>
            <a:r>
              <a:rPr lang="en-US" sz="2800" b="1" dirty="0">
                <a:latin typeface="Figtree" pitchFamily="2" charset="0"/>
              </a:rPr>
              <a:t> the World’s Largest Gold Specimen (286kg)</a:t>
            </a:r>
          </a:p>
        </p:txBody>
      </p:sp>
      <p:sp>
        <p:nvSpPr>
          <p:cNvPr id="14" name="TextBox 13">
            <a:extLst>
              <a:ext uri="{FF2B5EF4-FFF2-40B4-BE49-F238E27FC236}">
                <a16:creationId xmlns:a16="http://schemas.microsoft.com/office/drawing/2014/main" id="{CD5F9C1C-B6A5-6390-2D78-4D57D290FBA4}"/>
              </a:ext>
            </a:extLst>
          </p:cNvPr>
          <p:cNvSpPr txBox="1"/>
          <p:nvPr/>
        </p:nvSpPr>
        <p:spPr>
          <a:xfrm>
            <a:off x="3751559" y="6482998"/>
            <a:ext cx="4139416" cy="338554"/>
          </a:xfrm>
          <a:prstGeom prst="rect">
            <a:avLst/>
          </a:prstGeom>
          <a:noFill/>
        </p:spPr>
        <p:txBody>
          <a:bodyPr wrap="square">
            <a:spAutoFit/>
          </a:bodyPr>
          <a:lstStyle/>
          <a:p>
            <a:r>
              <a:rPr lang="en-US" sz="1600" dirty="0">
                <a:solidFill>
                  <a:schemeClr val="tx1">
                    <a:lumMod val="75000"/>
                    <a:lumOff val="25000"/>
                  </a:schemeClr>
                </a:solidFill>
                <a:latin typeface="Figtree" pitchFamily="2" charset="0"/>
                <a:ea typeface="Lato" panose="020F0502020204030203" pitchFamily="34" charset="0"/>
                <a:cs typeface="Lato" panose="020F0502020204030203" pitchFamily="34" charset="0"/>
              </a:rPr>
              <a:t>4 Hours Drive from Sydney</a:t>
            </a:r>
          </a:p>
        </p:txBody>
      </p:sp>
    </p:spTree>
    <p:extLst>
      <p:ext uri="{BB962C8B-B14F-4D97-AF65-F5344CB8AC3E}">
        <p14:creationId xmlns:p14="http://schemas.microsoft.com/office/powerpoint/2010/main" val="304954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077ABF-A442-7F50-6379-9829915A0118}"/>
            </a:ext>
          </a:extLst>
        </p:cNvPr>
        <p:cNvGrpSpPr/>
        <p:nvPr/>
      </p:nvGrpSpPr>
      <p:grpSpPr>
        <a:xfrm>
          <a:off x="0" y="0"/>
          <a:ext cx="0" cy="0"/>
          <a:chOff x="0" y="0"/>
          <a:chExt cx="0" cy="0"/>
        </a:xfrm>
      </p:grpSpPr>
      <p:pic>
        <p:nvPicPr>
          <p:cNvPr id="5" name="Picture 4" descr="A map of land with different directions&#10;&#10;AI-generated content may be incorrect.">
            <a:extLst>
              <a:ext uri="{FF2B5EF4-FFF2-40B4-BE49-F238E27FC236}">
                <a16:creationId xmlns:a16="http://schemas.microsoft.com/office/drawing/2014/main" id="{78EE3483-10F2-B5FA-BA98-462C603B2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9105" cy="6858000"/>
          </a:xfrm>
          <a:prstGeom prst="rect">
            <a:avLst/>
          </a:prstGeom>
        </p:spPr>
      </p:pic>
      <p:sp>
        <p:nvSpPr>
          <p:cNvPr id="4" name="TextBox 3">
            <a:extLst>
              <a:ext uri="{FF2B5EF4-FFF2-40B4-BE49-F238E27FC236}">
                <a16:creationId xmlns:a16="http://schemas.microsoft.com/office/drawing/2014/main" id="{4DD53132-4C51-8B3A-9BB1-421BEA899BCE}"/>
              </a:ext>
            </a:extLst>
          </p:cNvPr>
          <p:cNvSpPr txBox="1"/>
          <p:nvPr/>
        </p:nvSpPr>
        <p:spPr>
          <a:xfrm>
            <a:off x="7278657" y="767081"/>
            <a:ext cx="4258734" cy="1569660"/>
          </a:xfrm>
          <a:prstGeom prst="rect">
            <a:avLst/>
          </a:prstGeom>
          <a:noFill/>
        </p:spPr>
        <p:txBody>
          <a:bodyPr wrap="square" rtlCol="0">
            <a:spAutoFit/>
          </a:bodyPr>
          <a:lstStyle/>
          <a:p>
            <a:r>
              <a:rPr lang="en-CA" sz="3200" b="1" dirty="0">
                <a:latin typeface="Figtree" pitchFamily="2" charset="0"/>
                <a:ea typeface="Lato" panose="020F0502020204030203" pitchFamily="34" charset="0"/>
                <a:cs typeface="Lato" panose="020F0502020204030203" pitchFamily="34" charset="0"/>
              </a:rPr>
              <a:t>Lachlan Fold- Reward Gold mine sits </a:t>
            </a:r>
          </a:p>
          <a:p>
            <a:r>
              <a:rPr lang="en-CA" sz="3200" b="1" dirty="0">
                <a:latin typeface="Figtree" pitchFamily="2" charset="0"/>
                <a:ea typeface="Lato" panose="020F0502020204030203" pitchFamily="34" charset="0"/>
                <a:cs typeface="Lato" panose="020F0502020204030203" pitchFamily="34" charset="0"/>
              </a:rPr>
              <a:t>amongst the Giants</a:t>
            </a:r>
          </a:p>
        </p:txBody>
      </p:sp>
      <p:sp>
        <p:nvSpPr>
          <p:cNvPr id="7" name="Slide Number Placeholder 12">
            <a:extLst>
              <a:ext uri="{FF2B5EF4-FFF2-40B4-BE49-F238E27FC236}">
                <a16:creationId xmlns:a16="http://schemas.microsoft.com/office/drawing/2014/main" id="{9C3E4400-8F2F-5A67-3D42-5C3F906C8688}"/>
              </a:ext>
            </a:extLst>
          </p:cNvPr>
          <p:cNvSpPr>
            <a:spLocks noGrp="1"/>
          </p:cNvSpPr>
          <p:nvPr>
            <p:ph type="sldNum" sz="quarter" idx="12"/>
          </p:nvPr>
        </p:nvSpPr>
        <p:spPr>
          <a:xfrm>
            <a:off x="11750040" y="6456427"/>
            <a:ext cx="323492" cy="365125"/>
          </a:xfrm>
        </p:spPr>
        <p:txBody>
          <a:bodyPr lIns="0" rIns="0"/>
          <a:lstStyle/>
          <a:p>
            <a:pPr>
              <a:lnSpc>
                <a:spcPct val="85000"/>
              </a:lnSpc>
            </a:pPr>
            <a: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t>0</a:t>
            </a:r>
            <a:fld id="{1C6C4058-4487-4C65-A404-ECA27A05BEDD}" type="slidenum">
              <a:rPr lang="en-US" sz="1400" smtClean="0">
                <a:solidFill>
                  <a:schemeClr val="tx1"/>
                </a:solidFill>
                <a:latin typeface="Lato" panose="020F0502020204030203" pitchFamily="34" charset="0"/>
                <a:ea typeface="Lato" panose="020F0502020204030203" pitchFamily="34" charset="0"/>
                <a:cs typeface="Lato" panose="020F0502020204030203" pitchFamily="34" charset="0"/>
              </a:rPr>
              <a:pPr>
                <a:lnSpc>
                  <a:spcPct val="85000"/>
                </a:lnSpc>
              </a:pPr>
              <a:t>6</a:t>
            </a:fld>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2" name="Graphic 1">
            <a:extLst>
              <a:ext uri="{FF2B5EF4-FFF2-40B4-BE49-F238E27FC236}">
                <a16:creationId xmlns:a16="http://schemas.microsoft.com/office/drawing/2014/main" id="{89C643A1-57D3-2B31-5489-AAA3EA3890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0921" y="81281"/>
            <a:ext cx="897532" cy="416009"/>
          </a:xfrm>
          <a:prstGeom prst="rect">
            <a:avLst/>
          </a:prstGeom>
        </p:spPr>
      </p:pic>
      <p:graphicFrame>
        <p:nvGraphicFramePr>
          <p:cNvPr id="3" name="Table 2">
            <a:extLst>
              <a:ext uri="{FF2B5EF4-FFF2-40B4-BE49-F238E27FC236}">
                <a16:creationId xmlns:a16="http://schemas.microsoft.com/office/drawing/2014/main" id="{E03AF3F2-9E1F-5D4C-8D14-47EC9A1261B9}"/>
              </a:ext>
            </a:extLst>
          </p:cNvPr>
          <p:cNvGraphicFramePr>
            <a:graphicFrameLocks noGrp="1"/>
          </p:cNvGraphicFramePr>
          <p:nvPr>
            <p:extLst>
              <p:ext uri="{D42A27DB-BD31-4B8C-83A1-F6EECF244321}">
                <p14:modId xmlns:p14="http://schemas.microsoft.com/office/powerpoint/2010/main" val="3530927455"/>
              </p:ext>
            </p:extLst>
          </p:nvPr>
        </p:nvGraphicFramePr>
        <p:xfrm>
          <a:off x="7014227" y="2883223"/>
          <a:ext cx="4897559" cy="3051219"/>
        </p:xfrm>
        <a:graphic>
          <a:graphicData uri="http://schemas.openxmlformats.org/drawingml/2006/table">
            <a:tbl>
              <a:tblPr firstRow="1" bandRow="1">
                <a:tableStyleId>{5C22544A-7EE6-4342-B048-85BDC9FD1C3A}</a:tableStyleId>
              </a:tblPr>
              <a:tblGrid>
                <a:gridCol w="1211801">
                  <a:extLst>
                    <a:ext uri="{9D8B030D-6E8A-4147-A177-3AD203B41FA5}">
                      <a16:colId xmlns:a16="http://schemas.microsoft.com/office/drawing/2014/main" val="1952643642"/>
                    </a:ext>
                  </a:extLst>
                </a:gridCol>
                <a:gridCol w="827733">
                  <a:extLst>
                    <a:ext uri="{9D8B030D-6E8A-4147-A177-3AD203B41FA5}">
                      <a16:colId xmlns:a16="http://schemas.microsoft.com/office/drawing/2014/main" val="1897982905"/>
                    </a:ext>
                  </a:extLst>
                </a:gridCol>
                <a:gridCol w="761514">
                  <a:extLst>
                    <a:ext uri="{9D8B030D-6E8A-4147-A177-3AD203B41FA5}">
                      <a16:colId xmlns:a16="http://schemas.microsoft.com/office/drawing/2014/main" val="3842447463"/>
                    </a:ext>
                  </a:extLst>
                </a:gridCol>
                <a:gridCol w="887330">
                  <a:extLst>
                    <a:ext uri="{9D8B030D-6E8A-4147-A177-3AD203B41FA5}">
                      <a16:colId xmlns:a16="http://schemas.microsoft.com/office/drawing/2014/main" val="548287616"/>
                    </a:ext>
                  </a:extLst>
                </a:gridCol>
                <a:gridCol w="1209181">
                  <a:extLst>
                    <a:ext uri="{9D8B030D-6E8A-4147-A177-3AD203B41FA5}">
                      <a16:colId xmlns:a16="http://schemas.microsoft.com/office/drawing/2014/main" val="1430640687"/>
                    </a:ext>
                  </a:extLst>
                </a:gridCol>
              </a:tblGrid>
              <a:tr h="232869">
                <a:tc gridSpan="5">
                  <a:txBody>
                    <a:bodyPr/>
                    <a:lstStyle/>
                    <a:p>
                      <a:pPr algn="ctr"/>
                      <a:r>
                        <a:rPr lang="en-US" sz="900" dirty="0">
                          <a:solidFill>
                            <a:schemeClr val="tx1">
                              <a:lumMod val="85000"/>
                              <a:lumOff val="15000"/>
                            </a:schemeClr>
                          </a:solidFill>
                          <a:latin typeface="Figtree" pitchFamily="2" charset="0"/>
                        </a:rPr>
                        <a:t>Hill End Project Mineral Resource Estimate</a:t>
                      </a:r>
                      <a:endParaRPr lang="en-CA" sz="900" dirty="0">
                        <a:solidFill>
                          <a:schemeClr val="tx1">
                            <a:lumMod val="85000"/>
                            <a:lumOff val="15000"/>
                          </a:schemeClr>
                        </a:solidFill>
                        <a:latin typeface="Figtree" pitchFamily="2" charset="0"/>
                      </a:endParaRPr>
                    </a:p>
                  </a:txBody>
                  <a:tcPr marL="60434" marR="60434" marT="30217" marB="30217"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3BF6F"/>
                    </a:solidFill>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4031800721"/>
                  </a:ext>
                </a:extLst>
              </a:tr>
              <a:tr h="185009">
                <a:tc>
                  <a:txBody>
                    <a:bodyPr/>
                    <a:lstStyle/>
                    <a:p>
                      <a:r>
                        <a:rPr lang="en-CA" sz="900" b="1" dirty="0">
                          <a:solidFill>
                            <a:schemeClr val="bg1"/>
                          </a:solidFill>
                          <a:latin typeface="Figtree" pitchFamily="2" charset="0"/>
                        </a:rPr>
                        <a:t>Deposit</a:t>
                      </a:r>
                    </a:p>
                  </a:txBody>
                  <a:tcPr marL="54069" marR="54069" marT="27035" marB="27035">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900" b="1" dirty="0">
                          <a:solidFill>
                            <a:schemeClr val="bg1"/>
                          </a:solidFill>
                          <a:latin typeface="Figtree" pitchFamily="2" charset="0"/>
                        </a:rPr>
                        <a:t>Classification</a:t>
                      </a:r>
                    </a:p>
                  </a:txBody>
                  <a:tcPr marL="54069" marR="54069" marT="27035" marB="27035">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900" b="1" dirty="0">
                          <a:solidFill>
                            <a:schemeClr val="bg1"/>
                          </a:solidFill>
                          <a:latin typeface="Figtree" pitchFamily="2" charset="0"/>
                        </a:rPr>
                        <a:t>Tonnes (kt)</a:t>
                      </a:r>
                    </a:p>
                  </a:txBody>
                  <a:tcPr marL="54069" marR="54069" marT="27035" marB="27035">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900" b="1" dirty="0">
                          <a:solidFill>
                            <a:schemeClr val="bg1"/>
                          </a:solidFill>
                          <a:latin typeface="Figtree" pitchFamily="2" charset="0"/>
                        </a:rPr>
                        <a:t>Grade Au (g/t)</a:t>
                      </a:r>
                    </a:p>
                  </a:txBody>
                  <a:tcPr marL="54069" marR="54069" marT="27035" marB="27035">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900" b="1" dirty="0">
                          <a:solidFill>
                            <a:schemeClr val="bg1"/>
                          </a:solidFill>
                          <a:latin typeface="Figtree" pitchFamily="2" charset="0"/>
                        </a:rPr>
                        <a:t>Contained Au (</a:t>
                      </a:r>
                      <a:r>
                        <a:rPr lang="en-CA" sz="900" b="1" dirty="0" err="1">
                          <a:solidFill>
                            <a:schemeClr val="bg1"/>
                          </a:solidFill>
                          <a:latin typeface="Figtree" pitchFamily="2" charset="0"/>
                        </a:rPr>
                        <a:t>koz</a:t>
                      </a:r>
                      <a:r>
                        <a:rPr lang="en-CA" sz="900" b="1" dirty="0">
                          <a:solidFill>
                            <a:schemeClr val="bg1"/>
                          </a:solidFill>
                          <a:latin typeface="Figtree" pitchFamily="2" charset="0"/>
                        </a:rPr>
                        <a:t>)</a:t>
                      </a:r>
                    </a:p>
                  </a:txBody>
                  <a:tcPr marL="54069" marR="54069" marT="27035" marB="27035">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203466"/>
                    </a:solidFill>
                  </a:tcPr>
                </a:tc>
                <a:extLst>
                  <a:ext uri="{0D108BD9-81ED-4DB2-BD59-A6C34878D82A}">
                    <a16:rowId xmlns:a16="http://schemas.microsoft.com/office/drawing/2014/main" val="1828907297"/>
                  </a:ext>
                </a:extLst>
              </a:tr>
              <a:tr h="446889">
                <a:tc>
                  <a:txBody>
                    <a:bodyPr/>
                    <a:lstStyle/>
                    <a:p>
                      <a:r>
                        <a:rPr lang="en-CA" sz="900" dirty="0">
                          <a:latin typeface="Figtree" pitchFamily="2" charset="0"/>
                        </a:rPr>
                        <a:t>Reward Gold Mine</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br>
                        <a:rPr lang="en-CA" sz="900" dirty="0">
                          <a:latin typeface="Figtree" pitchFamily="2" charset="0"/>
                        </a:rPr>
                      </a:br>
                      <a:r>
                        <a:rPr lang="en-CA" sz="900" dirty="0">
                          <a:latin typeface="Figtree" pitchFamily="2" charset="0"/>
                        </a:rPr>
                        <a:t>Indicated</a:t>
                      </a:r>
                      <a:br>
                        <a:rPr lang="en-CA" sz="900" dirty="0">
                          <a:latin typeface="Figtree" pitchFamily="2" charset="0"/>
                        </a:rPr>
                      </a:br>
                      <a:r>
                        <a:rPr lang="en-CA" sz="900" dirty="0">
                          <a:latin typeface="Figtree" pitchFamily="2" charset="0"/>
                        </a:rPr>
                        <a:t>Inferred</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900" dirty="0">
                        <a:latin typeface="Figtree" pitchFamily="2" charset="0"/>
                      </a:endParaRPr>
                    </a:p>
                    <a:p>
                      <a:r>
                        <a:rPr lang="en-CA" sz="900" dirty="0">
                          <a:latin typeface="Figtree" pitchFamily="2" charset="0"/>
                        </a:rPr>
                        <a:t>141</a:t>
                      </a:r>
                    </a:p>
                    <a:p>
                      <a:r>
                        <a:rPr lang="en-CA" sz="900" dirty="0">
                          <a:latin typeface="Figtree" pitchFamily="2" charset="0"/>
                        </a:rPr>
                        <a:t>278</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900" dirty="0">
                        <a:latin typeface="Figtree" pitchFamily="2" charset="0"/>
                      </a:endParaRPr>
                    </a:p>
                    <a:p>
                      <a:r>
                        <a:rPr lang="en-CA" sz="900" dirty="0">
                          <a:latin typeface="Figtree" pitchFamily="2" charset="0"/>
                        </a:rPr>
                        <a:t>15.5</a:t>
                      </a:r>
                    </a:p>
                    <a:p>
                      <a:r>
                        <a:rPr lang="en-CA" sz="900" dirty="0">
                          <a:latin typeface="Figtree" pitchFamily="2" charset="0"/>
                        </a:rPr>
                        <a:t>17.3</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900" dirty="0">
                        <a:latin typeface="Figtree" pitchFamily="2" charset="0"/>
                      </a:endParaRPr>
                    </a:p>
                    <a:p>
                      <a:r>
                        <a:rPr lang="en-CA" sz="900" dirty="0">
                          <a:latin typeface="Figtree" pitchFamily="2" charset="0"/>
                        </a:rPr>
                        <a:t>71</a:t>
                      </a:r>
                    </a:p>
                    <a:p>
                      <a:r>
                        <a:rPr lang="en-CA" sz="900" dirty="0">
                          <a:latin typeface="Figtree" pitchFamily="2" charset="0"/>
                        </a:rPr>
                        <a:t>155</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extLst>
                  <a:ext uri="{0D108BD9-81ED-4DB2-BD59-A6C34878D82A}">
                    <a16:rowId xmlns:a16="http://schemas.microsoft.com/office/drawing/2014/main" val="3229086335"/>
                  </a:ext>
                </a:extLst>
              </a:tr>
              <a:tr h="185009">
                <a:tc>
                  <a:txBody>
                    <a:bodyPr/>
                    <a:lstStyle/>
                    <a:p>
                      <a:r>
                        <a:rPr lang="en-CA" sz="900" b="1" dirty="0">
                          <a:solidFill>
                            <a:schemeClr val="bg1"/>
                          </a:solidFill>
                          <a:latin typeface="Figtree" pitchFamily="2" charset="0"/>
                        </a:rPr>
                        <a:t>Sub Total</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endParaRPr lang="en-CA" sz="900" b="1" dirty="0">
                        <a:solidFill>
                          <a:schemeClr val="bg1"/>
                        </a:solidFill>
                        <a:latin typeface="Figtree" pitchFamily="2" charset="0"/>
                      </a:endParaRP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900" b="1" dirty="0">
                          <a:solidFill>
                            <a:schemeClr val="bg1"/>
                          </a:solidFill>
                          <a:latin typeface="Figtree" pitchFamily="2" charset="0"/>
                        </a:rPr>
                        <a:t>419</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900" b="1" dirty="0">
                          <a:solidFill>
                            <a:schemeClr val="bg1"/>
                          </a:solidFill>
                          <a:latin typeface="Figtree" pitchFamily="2" charset="0"/>
                        </a:rPr>
                        <a:t>16.7</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900" b="1" dirty="0">
                          <a:solidFill>
                            <a:schemeClr val="bg1"/>
                          </a:solidFill>
                          <a:latin typeface="Figtree" pitchFamily="2" charset="0"/>
                        </a:rPr>
                        <a:t>225</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extLst>
                  <a:ext uri="{0D108BD9-81ED-4DB2-BD59-A6C34878D82A}">
                    <a16:rowId xmlns:a16="http://schemas.microsoft.com/office/drawing/2014/main" val="3842730476"/>
                  </a:ext>
                </a:extLst>
              </a:tr>
              <a:tr h="446889">
                <a:tc>
                  <a:txBody>
                    <a:bodyPr/>
                    <a:lstStyle/>
                    <a:p>
                      <a:r>
                        <a:rPr lang="en-CA" sz="900" dirty="0">
                          <a:latin typeface="Figtree" pitchFamily="2" charset="0"/>
                        </a:rPr>
                        <a:t>Hargraves Project</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CA" sz="900" dirty="0">
                          <a:latin typeface="Figtree" pitchFamily="2" charset="0"/>
                        </a:rPr>
                      </a:br>
                      <a:r>
                        <a:rPr lang="en-CA" sz="900" dirty="0">
                          <a:latin typeface="Figtree" pitchFamily="2" charset="0"/>
                        </a:rPr>
                        <a:t>Indicated</a:t>
                      </a:r>
                      <a:br>
                        <a:rPr lang="en-CA" sz="900" dirty="0">
                          <a:latin typeface="Figtree" pitchFamily="2" charset="0"/>
                        </a:rPr>
                      </a:br>
                      <a:r>
                        <a:rPr lang="en-CA" sz="900" dirty="0">
                          <a:latin typeface="Figtree" pitchFamily="2" charset="0"/>
                        </a:rPr>
                        <a:t>Inferred</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900" dirty="0">
                        <a:latin typeface="Figtree" pitchFamily="2" charset="0"/>
                      </a:endParaRPr>
                    </a:p>
                    <a:p>
                      <a:r>
                        <a:rPr lang="en-CA" sz="900" dirty="0">
                          <a:latin typeface="Figtree" pitchFamily="2" charset="0"/>
                        </a:rPr>
                        <a:t>1,109</a:t>
                      </a:r>
                    </a:p>
                    <a:p>
                      <a:r>
                        <a:rPr lang="en-CA" sz="900" dirty="0">
                          <a:latin typeface="Figtree" pitchFamily="2" charset="0"/>
                        </a:rPr>
                        <a:t>1,210</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900" dirty="0">
                        <a:latin typeface="Figtree" pitchFamily="2" charset="0"/>
                      </a:endParaRPr>
                    </a:p>
                    <a:p>
                      <a:r>
                        <a:rPr lang="en-CA" sz="900" dirty="0">
                          <a:latin typeface="Figtree" pitchFamily="2" charset="0"/>
                        </a:rPr>
                        <a:t>2.7</a:t>
                      </a:r>
                    </a:p>
                    <a:p>
                      <a:r>
                        <a:rPr lang="en-CA" sz="900" dirty="0">
                          <a:latin typeface="Figtree" pitchFamily="2" charset="0"/>
                        </a:rPr>
                        <a:t>2.1</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900" dirty="0">
                        <a:latin typeface="Figtree" pitchFamily="2" charset="0"/>
                      </a:endParaRPr>
                    </a:p>
                    <a:p>
                      <a:r>
                        <a:rPr lang="en-CA" sz="900" dirty="0">
                          <a:latin typeface="Figtree" pitchFamily="2" charset="0"/>
                        </a:rPr>
                        <a:t>97</a:t>
                      </a:r>
                    </a:p>
                    <a:p>
                      <a:r>
                        <a:rPr lang="en-CA" sz="900" dirty="0">
                          <a:latin typeface="Figtree" pitchFamily="2" charset="0"/>
                        </a:rPr>
                        <a:t>80</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extLst>
                  <a:ext uri="{0D108BD9-81ED-4DB2-BD59-A6C34878D82A}">
                    <a16:rowId xmlns:a16="http://schemas.microsoft.com/office/drawing/2014/main" val="4074657705"/>
                  </a:ext>
                </a:extLst>
              </a:tr>
              <a:tr h="1850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900" b="1" dirty="0">
                          <a:solidFill>
                            <a:schemeClr val="bg1"/>
                          </a:solidFill>
                          <a:latin typeface="Figtree" pitchFamily="2" charset="0"/>
                        </a:rPr>
                        <a:t>Sub Total</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endParaRPr lang="en-CA" sz="900" b="1">
                        <a:solidFill>
                          <a:schemeClr val="bg1"/>
                        </a:solidFill>
                        <a:latin typeface="Figtree" pitchFamily="2" charset="0"/>
                      </a:endParaRP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900" b="1" dirty="0">
                          <a:solidFill>
                            <a:schemeClr val="bg1"/>
                          </a:solidFill>
                          <a:latin typeface="Figtree" pitchFamily="2" charset="0"/>
                        </a:rPr>
                        <a:t>2,319</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900" b="1" dirty="0">
                          <a:solidFill>
                            <a:schemeClr val="bg1"/>
                          </a:solidFill>
                          <a:latin typeface="Figtree" pitchFamily="2" charset="0"/>
                        </a:rPr>
                        <a:t>2.4</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900" b="1" dirty="0">
                          <a:solidFill>
                            <a:schemeClr val="bg1"/>
                          </a:solidFill>
                          <a:latin typeface="Figtree" pitchFamily="2" charset="0"/>
                        </a:rPr>
                        <a:t>178</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extLst>
                  <a:ext uri="{0D108BD9-81ED-4DB2-BD59-A6C34878D82A}">
                    <a16:rowId xmlns:a16="http://schemas.microsoft.com/office/drawing/2014/main" val="2992410944"/>
                  </a:ext>
                </a:extLst>
              </a:tr>
              <a:tr h="446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900" dirty="0">
                          <a:latin typeface="Figtree" pitchFamily="2" charset="0"/>
                        </a:rPr>
                        <a:t>Red Hill Project</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CA" sz="900" dirty="0">
                          <a:latin typeface="Figtree" pitchFamily="2" charset="0"/>
                        </a:rPr>
                      </a:br>
                      <a:r>
                        <a:rPr lang="en-CA" sz="900" dirty="0">
                          <a:latin typeface="Figtree" pitchFamily="2" charset="0"/>
                        </a:rPr>
                        <a:t>Indicated</a:t>
                      </a:r>
                      <a:br>
                        <a:rPr lang="en-CA" sz="900" dirty="0">
                          <a:latin typeface="Figtree" pitchFamily="2" charset="0"/>
                        </a:rPr>
                      </a:br>
                      <a:r>
                        <a:rPr lang="en-CA" sz="900" dirty="0">
                          <a:latin typeface="Figtree" pitchFamily="2" charset="0"/>
                        </a:rPr>
                        <a:t>Inferred</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900" dirty="0">
                        <a:latin typeface="Figtree" pitchFamily="2" charset="0"/>
                      </a:endParaRPr>
                    </a:p>
                    <a:p>
                      <a:r>
                        <a:rPr lang="en-CA" sz="900" dirty="0">
                          <a:latin typeface="Figtree" pitchFamily="2" charset="0"/>
                        </a:rPr>
                        <a:t>413</a:t>
                      </a:r>
                    </a:p>
                    <a:p>
                      <a:r>
                        <a:rPr lang="en-CA" sz="900" dirty="0">
                          <a:latin typeface="Figtree" pitchFamily="2" charset="0"/>
                        </a:rPr>
                        <a:t>1,063</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900" dirty="0">
                        <a:latin typeface="Figtree" pitchFamily="2" charset="0"/>
                      </a:endParaRPr>
                    </a:p>
                    <a:p>
                      <a:r>
                        <a:rPr lang="en-CA" sz="900" dirty="0">
                          <a:latin typeface="Figtree" pitchFamily="2" charset="0"/>
                        </a:rPr>
                        <a:t>1.4</a:t>
                      </a:r>
                    </a:p>
                    <a:p>
                      <a:r>
                        <a:rPr lang="en-CA" sz="900" dirty="0">
                          <a:latin typeface="Figtree" pitchFamily="2" charset="0"/>
                        </a:rPr>
                        <a:t>1.8</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900" dirty="0">
                        <a:latin typeface="Figtree" pitchFamily="2" charset="0"/>
                      </a:endParaRPr>
                    </a:p>
                    <a:p>
                      <a:r>
                        <a:rPr lang="en-CA" sz="900" dirty="0">
                          <a:latin typeface="Figtree" pitchFamily="2" charset="0"/>
                        </a:rPr>
                        <a:t>19</a:t>
                      </a:r>
                    </a:p>
                    <a:p>
                      <a:r>
                        <a:rPr lang="en-CA" sz="900" dirty="0">
                          <a:latin typeface="Figtree" pitchFamily="2" charset="0"/>
                        </a:rPr>
                        <a:t>61</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extLst>
                  <a:ext uri="{0D108BD9-81ED-4DB2-BD59-A6C34878D82A}">
                    <a16:rowId xmlns:a16="http://schemas.microsoft.com/office/drawing/2014/main" val="381765469"/>
                  </a:ext>
                </a:extLst>
              </a:tr>
              <a:tr h="1850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900" b="1" dirty="0">
                          <a:solidFill>
                            <a:schemeClr val="bg1"/>
                          </a:solidFill>
                          <a:latin typeface="Figtree" pitchFamily="2" charset="0"/>
                        </a:rPr>
                        <a:t>Sub Total</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endParaRPr lang="en-CA" sz="900" b="1">
                        <a:solidFill>
                          <a:schemeClr val="bg1"/>
                        </a:solidFill>
                        <a:latin typeface="Figtree" pitchFamily="2" charset="0"/>
                      </a:endParaRP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900" b="1" dirty="0">
                          <a:solidFill>
                            <a:schemeClr val="bg1"/>
                          </a:solidFill>
                          <a:latin typeface="Figtree" pitchFamily="2" charset="0"/>
                        </a:rPr>
                        <a:t>1,476</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900" b="1" dirty="0">
                          <a:solidFill>
                            <a:schemeClr val="bg1"/>
                          </a:solidFill>
                          <a:latin typeface="Figtree" pitchFamily="2" charset="0"/>
                        </a:rPr>
                        <a:t>1.7</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900" b="1" dirty="0">
                          <a:solidFill>
                            <a:schemeClr val="bg1"/>
                          </a:solidFill>
                          <a:latin typeface="Figtree" pitchFamily="2" charset="0"/>
                        </a:rPr>
                        <a:t>80</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extLst>
                  <a:ext uri="{0D108BD9-81ED-4DB2-BD59-A6C34878D82A}">
                    <a16:rowId xmlns:a16="http://schemas.microsoft.com/office/drawing/2014/main" val="3300116260"/>
                  </a:ext>
                </a:extLst>
              </a:tr>
              <a:tr h="446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900" dirty="0">
                          <a:latin typeface="Figtree" pitchFamily="2" charset="0"/>
                        </a:rPr>
                        <a:t>Project Total</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CA" sz="900" dirty="0">
                          <a:latin typeface="Figtree" pitchFamily="2" charset="0"/>
                        </a:rPr>
                      </a:br>
                      <a:r>
                        <a:rPr lang="en-CA" sz="900" dirty="0">
                          <a:latin typeface="Figtree" pitchFamily="2" charset="0"/>
                        </a:rPr>
                        <a:t>Indicated</a:t>
                      </a:r>
                      <a:br>
                        <a:rPr lang="en-CA" sz="900" dirty="0">
                          <a:latin typeface="Figtree" pitchFamily="2" charset="0"/>
                        </a:rPr>
                      </a:br>
                      <a:r>
                        <a:rPr lang="en-CA" sz="900" dirty="0">
                          <a:latin typeface="Figtree" pitchFamily="2" charset="0"/>
                        </a:rPr>
                        <a:t>Inferred</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900" dirty="0">
                        <a:latin typeface="Figtree" pitchFamily="2" charset="0"/>
                      </a:endParaRPr>
                    </a:p>
                    <a:p>
                      <a:r>
                        <a:rPr lang="en-CA" sz="900" dirty="0">
                          <a:latin typeface="Figtree" pitchFamily="2" charset="0"/>
                        </a:rPr>
                        <a:t>1,663</a:t>
                      </a:r>
                    </a:p>
                    <a:p>
                      <a:r>
                        <a:rPr lang="en-CA" sz="900" dirty="0">
                          <a:latin typeface="Figtree" pitchFamily="2" charset="0"/>
                        </a:rPr>
                        <a:t>2,551</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900" dirty="0">
                        <a:latin typeface="Figtree" pitchFamily="2" charset="0"/>
                      </a:endParaRPr>
                    </a:p>
                    <a:p>
                      <a:r>
                        <a:rPr lang="en-CA" sz="900" dirty="0">
                          <a:latin typeface="Figtree" pitchFamily="2" charset="0"/>
                        </a:rPr>
                        <a:t>3.5</a:t>
                      </a:r>
                    </a:p>
                    <a:p>
                      <a:r>
                        <a:rPr lang="en-CA" sz="900" dirty="0">
                          <a:latin typeface="Figtree" pitchFamily="2" charset="0"/>
                        </a:rPr>
                        <a:t>3.6</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tc>
                  <a:txBody>
                    <a:bodyPr/>
                    <a:lstStyle/>
                    <a:p>
                      <a:endParaRPr lang="en-CA" sz="900" dirty="0">
                        <a:latin typeface="Figtree" pitchFamily="2" charset="0"/>
                      </a:endParaRPr>
                    </a:p>
                    <a:p>
                      <a:r>
                        <a:rPr lang="en-CA" sz="900" dirty="0">
                          <a:latin typeface="Figtree" pitchFamily="2" charset="0"/>
                        </a:rPr>
                        <a:t>187</a:t>
                      </a:r>
                    </a:p>
                    <a:p>
                      <a:r>
                        <a:rPr lang="en-CA" sz="900" dirty="0">
                          <a:latin typeface="Figtree" pitchFamily="2" charset="0"/>
                        </a:rPr>
                        <a:t>296</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EE9"/>
                    </a:solidFill>
                  </a:tcPr>
                </a:tc>
                <a:extLst>
                  <a:ext uri="{0D108BD9-81ED-4DB2-BD59-A6C34878D82A}">
                    <a16:rowId xmlns:a16="http://schemas.microsoft.com/office/drawing/2014/main" val="2786086907"/>
                  </a:ext>
                </a:extLst>
              </a:tr>
              <a:tr h="1850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900" b="1" dirty="0">
                          <a:solidFill>
                            <a:schemeClr val="bg1"/>
                          </a:solidFill>
                          <a:latin typeface="Figtree" pitchFamily="2" charset="0"/>
                        </a:rPr>
                        <a:t>Grand Total</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endParaRPr lang="en-CA" sz="900" b="1" dirty="0">
                        <a:solidFill>
                          <a:schemeClr val="bg1"/>
                        </a:solidFill>
                        <a:latin typeface="Figtree" pitchFamily="2" charset="0"/>
                      </a:endParaRP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900" b="1" dirty="0">
                          <a:solidFill>
                            <a:schemeClr val="bg1"/>
                          </a:solidFill>
                          <a:latin typeface="Figtree" pitchFamily="2" charset="0"/>
                        </a:rPr>
                        <a:t>4,214</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900" b="1" dirty="0">
                          <a:solidFill>
                            <a:schemeClr val="bg1"/>
                          </a:solidFill>
                          <a:latin typeface="Figtree" pitchFamily="2" charset="0"/>
                        </a:rPr>
                        <a:t>3.6</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tc>
                  <a:txBody>
                    <a:bodyPr/>
                    <a:lstStyle/>
                    <a:p>
                      <a:r>
                        <a:rPr lang="en-CA" sz="900" b="1" dirty="0">
                          <a:solidFill>
                            <a:schemeClr val="bg1"/>
                          </a:solidFill>
                          <a:latin typeface="Figtree" pitchFamily="2" charset="0"/>
                        </a:rPr>
                        <a:t>483</a:t>
                      </a:r>
                    </a:p>
                  </a:txBody>
                  <a:tcPr marL="54069" marR="54069" marT="27035" marB="27035">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03466"/>
                    </a:solidFill>
                  </a:tcPr>
                </a:tc>
                <a:extLst>
                  <a:ext uri="{0D108BD9-81ED-4DB2-BD59-A6C34878D82A}">
                    <a16:rowId xmlns:a16="http://schemas.microsoft.com/office/drawing/2014/main" val="863240773"/>
                  </a:ext>
                </a:extLst>
              </a:tr>
            </a:tbl>
          </a:graphicData>
        </a:graphic>
      </p:graphicFrame>
    </p:spTree>
    <p:extLst>
      <p:ext uri="{BB962C8B-B14F-4D97-AF65-F5344CB8AC3E}">
        <p14:creationId xmlns:p14="http://schemas.microsoft.com/office/powerpoint/2010/main" val="16138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50126-EEE3-3BE9-8757-3BBF1EF24F12}"/>
            </a:ext>
          </a:extLst>
        </p:cNvPr>
        <p:cNvGrpSpPr/>
        <p:nvPr/>
      </p:nvGrpSpPr>
      <p:grpSpPr>
        <a:xfrm>
          <a:off x="0" y="0"/>
          <a:ext cx="0" cy="0"/>
          <a:chOff x="0" y="0"/>
          <a:chExt cx="0" cy="0"/>
        </a:xfrm>
      </p:grpSpPr>
      <p:sp>
        <p:nvSpPr>
          <p:cNvPr id="7" name="Slide Number Placeholder 12">
            <a:extLst>
              <a:ext uri="{FF2B5EF4-FFF2-40B4-BE49-F238E27FC236}">
                <a16:creationId xmlns:a16="http://schemas.microsoft.com/office/drawing/2014/main" id="{8603D037-44C2-1189-6C88-0743DC426DD5}"/>
              </a:ext>
            </a:extLst>
          </p:cNvPr>
          <p:cNvSpPr>
            <a:spLocks noGrp="1"/>
          </p:cNvSpPr>
          <p:nvPr>
            <p:ph type="sldNum" sz="quarter" idx="12"/>
          </p:nvPr>
        </p:nvSpPr>
        <p:spPr>
          <a:xfrm>
            <a:off x="11750040" y="6456427"/>
            <a:ext cx="323492" cy="365125"/>
          </a:xfrm>
        </p:spPr>
        <p:txBody>
          <a:bodyPr lIns="0" rIns="0"/>
          <a:lstStyle/>
          <a:p>
            <a:pPr>
              <a:lnSpc>
                <a:spcPct val="85000"/>
              </a:lnSpc>
            </a:pPr>
            <a: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t>0</a:t>
            </a:r>
            <a:fld id="{1C6C4058-4487-4C65-A404-ECA27A05BEDD}" type="slidenum">
              <a:rPr lang="en-US" sz="1400" smtClean="0">
                <a:solidFill>
                  <a:schemeClr val="tx1"/>
                </a:solidFill>
                <a:latin typeface="Lato" panose="020F0502020204030203" pitchFamily="34" charset="0"/>
                <a:ea typeface="Lato" panose="020F0502020204030203" pitchFamily="34" charset="0"/>
                <a:cs typeface="Lato" panose="020F0502020204030203" pitchFamily="34" charset="0"/>
              </a:rPr>
              <a:pPr>
                <a:lnSpc>
                  <a:spcPct val="85000"/>
                </a:lnSpc>
              </a:pPr>
              <a:t>7</a:t>
            </a:fld>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2" name="Graphic 1">
            <a:extLst>
              <a:ext uri="{FF2B5EF4-FFF2-40B4-BE49-F238E27FC236}">
                <a16:creationId xmlns:a16="http://schemas.microsoft.com/office/drawing/2014/main" id="{E7AAAB55-3932-E107-D653-F1CE9B8264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0921" y="81281"/>
            <a:ext cx="897532" cy="416009"/>
          </a:xfrm>
          <a:prstGeom prst="rect">
            <a:avLst/>
          </a:prstGeom>
        </p:spPr>
      </p:pic>
      <p:pic>
        <p:nvPicPr>
          <p:cNvPr id="69" name="Picture 68">
            <a:extLst>
              <a:ext uri="{FF2B5EF4-FFF2-40B4-BE49-F238E27FC236}">
                <a16:creationId xmlns:a16="http://schemas.microsoft.com/office/drawing/2014/main" id="{9162C436-1858-88C5-A7FD-81D4239E9B3E}"/>
              </a:ext>
            </a:extLst>
          </p:cNvPr>
          <p:cNvPicPr>
            <a:picLocks noChangeAspect="1"/>
          </p:cNvPicPr>
          <p:nvPr/>
        </p:nvPicPr>
        <p:blipFill>
          <a:blip r:embed="rId4"/>
          <a:srcRect r="-208"/>
          <a:stretch>
            <a:fillRect/>
          </a:stretch>
        </p:blipFill>
        <p:spPr>
          <a:xfrm>
            <a:off x="7311065" y="3624295"/>
            <a:ext cx="4438975" cy="2522244"/>
          </a:xfrm>
          <a:prstGeom prst="rect">
            <a:avLst/>
          </a:prstGeom>
          <a:ln w="19050">
            <a:solidFill>
              <a:srgbClr val="C8A761"/>
            </a:solidFill>
          </a:ln>
        </p:spPr>
      </p:pic>
      <p:pic>
        <p:nvPicPr>
          <p:cNvPr id="70" name="Picture 69" descr="A person in a helmet and hardhat standing in a cave&#10;&#10;AI-generated content may be incorrect.">
            <a:extLst>
              <a:ext uri="{FF2B5EF4-FFF2-40B4-BE49-F238E27FC236}">
                <a16:creationId xmlns:a16="http://schemas.microsoft.com/office/drawing/2014/main" id="{1FE297F7-7487-9195-372E-D0B72A52AADE}"/>
              </a:ext>
            </a:extLst>
          </p:cNvPr>
          <p:cNvPicPr>
            <a:picLocks noChangeAspect="1"/>
          </p:cNvPicPr>
          <p:nvPr/>
        </p:nvPicPr>
        <p:blipFill>
          <a:blip r:embed="rId5"/>
          <a:stretch>
            <a:fillRect/>
          </a:stretch>
        </p:blipFill>
        <p:spPr>
          <a:xfrm rot="5400000">
            <a:off x="8613562" y="1464696"/>
            <a:ext cx="3188319" cy="2391239"/>
          </a:xfrm>
          <a:prstGeom prst="rect">
            <a:avLst/>
          </a:prstGeom>
          <a:ln w="19050">
            <a:solidFill>
              <a:srgbClr val="C8A761"/>
            </a:solidFill>
          </a:ln>
        </p:spPr>
      </p:pic>
      <p:sp>
        <p:nvSpPr>
          <p:cNvPr id="71" name="TextBox 70">
            <a:extLst>
              <a:ext uri="{FF2B5EF4-FFF2-40B4-BE49-F238E27FC236}">
                <a16:creationId xmlns:a16="http://schemas.microsoft.com/office/drawing/2014/main" id="{D3142FB1-7A92-09D8-A6E7-2E1E8F425F07}"/>
              </a:ext>
            </a:extLst>
          </p:cNvPr>
          <p:cNvSpPr txBox="1"/>
          <p:nvPr/>
        </p:nvSpPr>
        <p:spPr>
          <a:xfrm>
            <a:off x="412412" y="1064712"/>
            <a:ext cx="8475994" cy="5355312"/>
          </a:xfrm>
          <a:prstGeom prst="rect">
            <a:avLst/>
          </a:prstGeom>
          <a:noFill/>
        </p:spPr>
        <p:txBody>
          <a:bodyPr wrap="square">
            <a:spAutoFit/>
          </a:bodyPr>
          <a:lstStyle/>
          <a:p>
            <a:pPr marL="285750" marR="0" lvl="0" indent="-285750" algn="l" rtl="0">
              <a:spcBef>
                <a:spcPts val="0"/>
              </a:spcBef>
              <a:spcAft>
                <a:spcPts val="0"/>
              </a:spcAft>
              <a:buClr>
                <a:srgbClr val="CC9900"/>
              </a:buClr>
              <a:buSzPts val="2400"/>
              <a:buFont typeface="Wingdings" panose="05000000000000000000" pitchFamily="2" charset="2"/>
              <a:buChar char="ü"/>
            </a:pPr>
            <a:r>
              <a:rPr lang="en-US" b="1" dirty="0">
                <a:solidFill>
                  <a:schemeClr val="tx1"/>
                </a:solidFill>
                <a:latin typeface="Calibri"/>
                <a:ea typeface="Calibri"/>
                <a:cs typeface="Calibri"/>
                <a:sym typeface="Calibri"/>
              </a:rPr>
              <a:t>Commenced Gold processing in new Gekko Gravity Gold plant</a:t>
            </a:r>
          </a:p>
          <a:p>
            <a:pPr marR="0" lvl="0" algn="l" rtl="0">
              <a:spcBef>
                <a:spcPts val="0"/>
              </a:spcBef>
              <a:spcAft>
                <a:spcPts val="0"/>
              </a:spcAft>
              <a:buClr>
                <a:srgbClr val="CC9900"/>
              </a:buClr>
              <a:buSzPts val="2400"/>
            </a:pPr>
            <a:endParaRPr lang="en-US" b="1" dirty="0">
              <a:solidFill>
                <a:schemeClr val="tx1"/>
              </a:solidFill>
              <a:latin typeface="Calibri"/>
              <a:ea typeface="Calibri"/>
              <a:cs typeface="Calibri"/>
              <a:sym typeface="Calibri"/>
            </a:endParaRPr>
          </a:p>
          <a:p>
            <a:pPr marL="285750" marR="0" lvl="0" indent="-285750" algn="l" rtl="0">
              <a:spcBef>
                <a:spcPts val="0"/>
              </a:spcBef>
              <a:spcAft>
                <a:spcPts val="0"/>
              </a:spcAft>
              <a:buClr>
                <a:srgbClr val="CC9900"/>
              </a:buClr>
              <a:buSzPts val="2400"/>
              <a:buFont typeface="Wingdings" panose="05000000000000000000" pitchFamily="2" charset="2"/>
              <a:buChar char="ü"/>
            </a:pPr>
            <a:r>
              <a:rPr lang="en-US" b="1" dirty="0">
                <a:solidFill>
                  <a:schemeClr val="tx1"/>
                </a:solidFill>
                <a:latin typeface="Calibri"/>
                <a:ea typeface="Calibri"/>
                <a:cs typeface="Calibri"/>
                <a:sym typeface="Calibri"/>
              </a:rPr>
              <a:t>100% owned Mining operation</a:t>
            </a:r>
          </a:p>
          <a:p>
            <a:pPr marL="285750" marR="0" lvl="0" indent="-285750" algn="l" rtl="0">
              <a:spcBef>
                <a:spcPts val="0"/>
              </a:spcBef>
              <a:spcAft>
                <a:spcPts val="0"/>
              </a:spcAft>
              <a:buClr>
                <a:srgbClr val="CC9900"/>
              </a:buClr>
              <a:buSzPts val="2400"/>
              <a:buFont typeface="Wingdings" panose="05000000000000000000" pitchFamily="2" charset="2"/>
              <a:buChar char="ü"/>
            </a:pPr>
            <a:endParaRPr lang="en-US" b="1" dirty="0">
              <a:solidFill>
                <a:schemeClr val="tx1"/>
              </a:solidFill>
              <a:latin typeface="Calibri"/>
              <a:ea typeface="Calibri"/>
              <a:cs typeface="Calibri"/>
              <a:sym typeface="Calibri"/>
            </a:endParaRPr>
          </a:p>
          <a:p>
            <a:pPr marL="285750" marR="0" lvl="0" indent="-285750" algn="l" rtl="0">
              <a:spcBef>
                <a:spcPts val="0"/>
              </a:spcBef>
              <a:spcAft>
                <a:spcPts val="0"/>
              </a:spcAft>
              <a:buClr>
                <a:srgbClr val="CC9900"/>
              </a:buClr>
              <a:buSzPts val="2400"/>
              <a:buFont typeface="Wingdings" panose="05000000000000000000" pitchFamily="2" charset="2"/>
              <a:buChar char="ü"/>
            </a:pPr>
            <a:r>
              <a:rPr lang="en-US" b="1" dirty="0">
                <a:solidFill>
                  <a:schemeClr val="tx1"/>
                </a:solidFill>
                <a:latin typeface="Calibri"/>
                <a:ea typeface="Calibri"/>
                <a:cs typeface="Calibri"/>
                <a:sym typeface="Calibri"/>
              </a:rPr>
              <a:t>No hedge - No Secured debt – fully funded</a:t>
            </a:r>
          </a:p>
          <a:p>
            <a:pPr marR="0" lvl="0" algn="l" rtl="0">
              <a:spcBef>
                <a:spcPts val="0"/>
              </a:spcBef>
              <a:spcAft>
                <a:spcPts val="0"/>
              </a:spcAft>
              <a:buClr>
                <a:srgbClr val="CC9900"/>
              </a:buClr>
              <a:buSzPts val="2400"/>
            </a:pPr>
            <a:endParaRPr lang="en-US" b="1" dirty="0">
              <a:solidFill>
                <a:schemeClr val="tx1"/>
              </a:solidFill>
              <a:latin typeface="Calibri"/>
              <a:ea typeface="Calibri"/>
              <a:cs typeface="Calibri"/>
              <a:sym typeface="Calibri"/>
            </a:endParaRPr>
          </a:p>
          <a:p>
            <a:pPr marL="285750" marR="0" lvl="0" indent="-285750" algn="l" rtl="0">
              <a:spcBef>
                <a:spcPts val="0"/>
              </a:spcBef>
              <a:spcAft>
                <a:spcPts val="0"/>
              </a:spcAft>
              <a:buClr>
                <a:srgbClr val="CC9900"/>
              </a:buClr>
              <a:buSzPts val="2400"/>
              <a:buFont typeface="Wingdings" panose="05000000000000000000" pitchFamily="2" charset="2"/>
              <a:buChar char="ü"/>
            </a:pPr>
            <a:r>
              <a:rPr lang="en-US" b="1" dirty="0">
                <a:latin typeface="Calibri"/>
                <a:ea typeface="Calibri"/>
                <a:cs typeface="Calibri"/>
                <a:sym typeface="Calibri"/>
              </a:rPr>
              <a:t>Low operating Cost </a:t>
            </a:r>
            <a:endParaRPr lang="en-US" b="1" dirty="0">
              <a:solidFill>
                <a:schemeClr val="tx1"/>
              </a:solidFill>
              <a:latin typeface="Calibri"/>
              <a:ea typeface="Calibri"/>
              <a:cs typeface="Calibri"/>
              <a:sym typeface="Calibri"/>
            </a:endParaRPr>
          </a:p>
          <a:p>
            <a:pPr marL="285750" marR="0" lvl="0" indent="-285750" algn="l" rtl="0">
              <a:spcBef>
                <a:spcPts val="0"/>
              </a:spcBef>
              <a:spcAft>
                <a:spcPts val="0"/>
              </a:spcAft>
              <a:buClr>
                <a:srgbClr val="CC9900"/>
              </a:buClr>
              <a:buSzPts val="2400"/>
              <a:buFont typeface="Wingdings" panose="05000000000000000000" pitchFamily="2" charset="2"/>
              <a:buChar char="ü"/>
            </a:pPr>
            <a:endParaRPr lang="en-US" b="1" dirty="0">
              <a:solidFill>
                <a:schemeClr val="tx1"/>
              </a:solidFill>
              <a:latin typeface="Calibri"/>
              <a:ea typeface="Calibri"/>
              <a:cs typeface="Calibri"/>
              <a:sym typeface="Calibri"/>
            </a:endParaRPr>
          </a:p>
          <a:p>
            <a:pPr marL="285750" marR="0" lvl="0" indent="-285750" algn="l" rtl="0">
              <a:spcBef>
                <a:spcPts val="0"/>
              </a:spcBef>
              <a:spcAft>
                <a:spcPts val="0"/>
              </a:spcAft>
              <a:buClr>
                <a:srgbClr val="CC9900"/>
              </a:buClr>
              <a:buSzPts val="2400"/>
              <a:buFont typeface="Wingdings" panose="05000000000000000000" pitchFamily="2" charset="2"/>
              <a:buChar char="ü"/>
            </a:pPr>
            <a:r>
              <a:rPr lang="en-US" b="1" dirty="0">
                <a:solidFill>
                  <a:schemeClr val="tx1"/>
                </a:solidFill>
                <a:latin typeface="Calibri"/>
                <a:ea typeface="Calibri"/>
                <a:cs typeface="Calibri"/>
                <a:sym typeface="Calibri"/>
              </a:rPr>
              <a:t>High Grade Gold Resource and Reserve 225 </a:t>
            </a:r>
            <a:r>
              <a:rPr lang="en-US" b="1" dirty="0" err="1">
                <a:solidFill>
                  <a:schemeClr val="tx1"/>
                </a:solidFill>
                <a:latin typeface="Calibri"/>
                <a:ea typeface="Calibri"/>
                <a:cs typeface="Calibri"/>
                <a:sym typeface="Calibri"/>
              </a:rPr>
              <a:t>ozs</a:t>
            </a:r>
            <a:r>
              <a:rPr lang="en-US" b="1" dirty="0">
                <a:solidFill>
                  <a:schemeClr val="tx1"/>
                </a:solidFill>
                <a:latin typeface="Calibri"/>
                <a:ea typeface="Calibri"/>
                <a:cs typeface="Calibri"/>
                <a:sym typeface="Calibri"/>
              </a:rPr>
              <a:t> at 16.7g/t + more</a:t>
            </a:r>
          </a:p>
          <a:p>
            <a:pPr marL="285750" marR="0" lvl="0" indent="-285750" algn="l" rtl="0">
              <a:spcBef>
                <a:spcPts val="0"/>
              </a:spcBef>
              <a:spcAft>
                <a:spcPts val="0"/>
              </a:spcAft>
              <a:buClr>
                <a:srgbClr val="CC9900"/>
              </a:buClr>
              <a:buSzPts val="2400"/>
              <a:buFont typeface="Wingdings" panose="05000000000000000000" pitchFamily="2" charset="2"/>
              <a:buChar char="ü"/>
            </a:pPr>
            <a:endParaRPr lang="en-US" b="1" dirty="0">
              <a:solidFill>
                <a:schemeClr val="tx1"/>
              </a:solidFill>
              <a:latin typeface="Calibri"/>
              <a:ea typeface="Calibri"/>
              <a:cs typeface="Calibri"/>
              <a:sym typeface="Calibri"/>
            </a:endParaRPr>
          </a:p>
          <a:p>
            <a:pPr marL="285750" marR="0" lvl="0" indent="-285750" algn="l" rtl="0">
              <a:spcBef>
                <a:spcPts val="0"/>
              </a:spcBef>
              <a:spcAft>
                <a:spcPts val="0"/>
              </a:spcAft>
              <a:buClr>
                <a:srgbClr val="CC9900"/>
              </a:buClr>
              <a:buSzPts val="2400"/>
              <a:buFont typeface="Wingdings" panose="05000000000000000000" pitchFamily="2" charset="2"/>
              <a:buChar char="ü"/>
            </a:pPr>
            <a:r>
              <a:rPr lang="en-US" b="1" dirty="0">
                <a:solidFill>
                  <a:schemeClr val="tx1"/>
                </a:solidFill>
                <a:latin typeface="Calibri"/>
                <a:ea typeface="Calibri"/>
                <a:cs typeface="Calibri"/>
                <a:sym typeface="Calibri"/>
              </a:rPr>
              <a:t>Inherited AUD $25m of Underground development at Reward</a:t>
            </a:r>
          </a:p>
          <a:p>
            <a:pPr marL="285750" marR="0" lvl="0" indent="-285750" algn="l" rtl="0">
              <a:spcBef>
                <a:spcPts val="0"/>
              </a:spcBef>
              <a:spcAft>
                <a:spcPts val="0"/>
              </a:spcAft>
              <a:buClr>
                <a:srgbClr val="CC9900"/>
              </a:buClr>
              <a:buSzPts val="2400"/>
              <a:buFont typeface="Wingdings" panose="05000000000000000000" pitchFamily="2" charset="2"/>
              <a:buChar char="ü"/>
            </a:pPr>
            <a:endParaRPr lang="en-US" b="1" dirty="0">
              <a:solidFill>
                <a:schemeClr val="tx1"/>
              </a:solidFill>
            </a:endParaRPr>
          </a:p>
          <a:p>
            <a:pPr marL="285750" marR="0" lvl="0" indent="-285750" algn="l" rtl="0">
              <a:spcBef>
                <a:spcPts val="0"/>
              </a:spcBef>
              <a:spcAft>
                <a:spcPts val="0"/>
              </a:spcAft>
              <a:buClr>
                <a:srgbClr val="CC9900"/>
              </a:buClr>
              <a:buSzPts val="2400"/>
              <a:buFont typeface="Wingdings" panose="05000000000000000000" pitchFamily="2" charset="2"/>
              <a:buChar char="ü"/>
            </a:pPr>
            <a:r>
              <a:rPr lang="en-US" b="1" dirty="0">
                <a:solidFill>
                  <a:schemeClr val="tx1"/>
                </a:solidFill>
                <a:latin typeface="Calibri"/>
                <a:ea typeface="Calibri"/>
                <a:cs typeface="Calibri"/>
                <a:sym typeface="Calibri"/>
              </a:rPr>
              <a:t>1.8m Au </a:t>
            </a:r>
            <a:r>
              <a:rPr lang="en-US" b="1" dirty="0" err="1">
                <a:solidFill>
                  <a:schemeClr val="tx1"/>
                </a:solidFill>
                <a:latin typeface="Calibri"/>
                <a:ea typeface="Calibri"/>
                <a:cs typeface="Calibri"/>
                <a:sym typeface="Calibri"/>
              </a:rPr>
              <a:t>ozs</a:t>
            </a:r>
            <a:r>
              <a:rPr lang="en-US" b="1" dirty="0">
                <a:solidFill>
                  <a:schemeClr val="tx1"/>
                </a:solidFill>
                <a:latin typeface="Calibri"/>
                <a:ea typeface="Calibri"/>
                <a:cs typeface="Calibri"/>
                <a:sym typeface="Calibri"/>
              </a:rPr>
              <a:t> historic mining</a:t>
            </a:r>
          </a:p>
          <a:p>
            <a:pPr marL="285750" marR="0" lvl="0" indent="-285750" algn="l" rtl="0">
              <a:spcBef>
                <a:spcPts val="0"/>
              </a:spcBef>
              <a:spcAft>
                <a:spcPts val="0"/>
              </a:spcAft>
              <a:buClr>
                <a:srgbClr val="CC9900"/>
              </a:buClr>
              <a:buSzPts val="2400"/>
              <a:buFont typeface="Wingdings" panose="05000000000000000000" pitchFamily="2" charset="2"/>
              <a:buChar char="ü"/>
            </a:pPr>
            <a:endParaRPr lang="en-US" b="1" dirty="0">
              <a:solidFill>
                <a:schemeClr val="tx1"/>
              </a:solidFill>
            </a:endParaRPr>
          </a:p>
          <a:p>
            <a:pPr marL="285750" marR="0" lvl="0" indent="-285750" algn="l" rtl="0">
              <a:spcBef>
                <a:spcPts val="0"/>
              </a:spcBef>
              <a:spcAft>
                <a:spcPts val="0"/>
              </a:spcAft>
              <a:buClr>
                <a:srgbClr val="CC9900"/>
              </a:buClr>
              <a:buSzPts val="2400"/>
              <a:buFont typeface="Wingdings" panose="05000000000000000000" pitchFamily="2" charset="2"/>
              <a:buChar char="ü"/>
            </a:pPr>
            <a:r>
              <a:rPr lang="en-US" b="1" dirty="0">
                <a:solidFill>
                  <a:schemeClr val="tx1"/>
                </a:solidFill>
                <a:latin typeface="Calibri"/>
                <a:ea typeface="Calibri"/>
                <a:cs typeface="Calibri"/>
                <a:sym typeface="Calibri"/>
              </a:rPr>
              <a:t>Reward sits just under the Hawkins Hill Mine 435kozs at 309 g/t</a:t>
            </a:r>
          </a:p>
          <a:p>
            <a:pPr marR="0" lvl="0" algn="l" rtl="0">
              <a:spcBef>
                <a:spcPts val="0"/>
              </a:spcBef>
              <a:spcAft>
                <a:spcPts val="0"/>
              </a:spcAft>
              <a:buClr>
                <a:srgbClr val="CC9900"/>
              </a:buClr>
              <a:buSzPts val="2400"/>
            </a:pPr>
            <a:endParaRPr lang="en-US" b="1" dirty="0">
              <a:solidFill>
                <a:schemeClr val="tx1"/>
              </a:solidFill>
              <a:latin typeface="Calibri"/>
              <a:ea typeface="Calibri"/>
              <a:cs typeface="Calibri"/>
              <a:sym typeface="Calibri"/>
            </a:endParaRPr>
          </a:p>
          <a:p>
            <a:pPr marL="285750" marR="0" lvl="0" indent="-285750" algn="l" rtl="0">
              <a:spcBef>
                <a:spcPts val="0"/>
              </a:spcBef>
              <a:spcAft>
                <a:spcPts val="0"/>
              </a:spcAft>
              <a:buClr>
                <a:srgbClr val="CC9900"/>
              </a:buClr>
              <a:buSzPts val="2400"/>
              <a:buFont typeface="Wingdings" panose="05000000000000000000" pitchFamily="2" charset="2"/>
              <a:buChar char="ü"/>
            </a:pPr>
            <a:r>
              <a:rPr lang="en-US" b="1" dirty="0">
                <a:solidFill>
                  <a:schemeClr val="tx1"/>
                </a:solidFill>
                <a:latin typeface="Calibri"/>
                <a:ea typeface="Calibri"/>
                <a:cs typeface="Calibri"/>
                <a:sym typeface="Calibri"/>
              </a:rPr>
              <a:t>Up to 95% recovery by gravity processes only</a:t>
            </a:r>
          </a:p>
          <a:p>
            <a:pPr marL="285750" marR="0" lvl="0" indent="-285750" algn="l" rtl="0">
              <a:spcBef>
                <a:spcPts val="0"/>
              </a:spcBef>
              <a:spcAft>
                <a:spcPts val="0"/>
              </a:spcAft>
              <a:buClr>
                <a:srgbClr val="CC9900"/>
              </a:buClr>
              <a:buSzPts val="2400"/>
              <a:buFont typeface="Wingdings" panose="05000000000000000000" pitchFamily="2" charset="2"/>
              <a:buChar char="ü"/>
            </a:pPr>
            <a:endParaRPr lang="en-US" b="1" dirty="0">
              <a:solidFill>
                <a:schemeClr val="tx1"/>
              </a:solidFill>
              <a:latin typeface="Calibri"/>
              <a:ea typeface="Calibri"/>
              <a:cs typeface="Calibri"/>
            </a:endParaRPr>
          </a:p>
          <a:p>
            <a:pPr marL="285750" indent="-285750">
              <a:buClr>
                <a:srgbClr val="CC9900"/>
              </a:buClr>
              <a:buSzPts val="2400"/>
              <a:buFont typeface="Wingdings" panose="05000000000000000000" pitchFamily="2" charset="2"/>
              <a:buChar char="ü"/>
            </a:pPr>
            <a:r>
              <a:rPr lang="en-US" b="1" dirty="0">
                <a:solidFill>
                  <a:schemeClr val="tx1"/>
                </a:solidFill>
                <a:latin typeface="Calibri"/>
                <a:ea typeface="Calibri"/>
                <a:cs typeface="Calibri"/>
                <a:sym typeface="Calibri"/>
              </a:rPr>
              <a:t>Big Gold System – 25km + strike</a:t>
            </a:r>
            <a:endParaRPr lang="en-US" b="1" dirty="0">
              <a:solidFill>
                <a:schemeClr val="tx1"/>
              </a:solidFill>
            </a:endParaRPr>
          </a:p>
        </p:txBody>
      </p:sp>
      <p:sp>
        <p:nvSpPr>
          <p:cNvPr id="72" name="TextBox 71">
            <a:extLst>
              <a:ext uri="{FF2B5EF4-FFF2-40B4-BE49-F238E27FC236}">
                <a16:creationId xmlns:a16="http://schemas.microsoft.com/office/drawing/2014/main" id="{1062FB65-3D55-48FE-6DD7-1C145F1901BF}"/>
              </a:ext>
            </a:extLst>
          </p:cNvPr>
          <p:cNvSpPr txBox="1"/>
          <p:nvPr/>
        </p:nvSpPr>
        <p:spPr>
          <a:xfrm>
            <a:off x="574158" y="433770"/>
            <a:ext cx="8995144" cy="630942"/>
          </a:xfrm>
          <a:prstGeom prst="rect">
            <a:avLst/>
          </a:prstGeom>
          <a:noFill/>
        </p:spPr>
        <p:txBody>
          <a:bodyPr wrap="square">
            <a:spAutoFit/>
          </a:bodyPr>
          <a:lstStyle/>
          <a:p>
            <a:pPr marL="0" marR="0" lvl="0" indent="0" algn="ctr" rtl="0">
              <a:spcBef>
                <a:spcPts val="0"/>
              </a:spcBef>
              <a:spcAft>
                <a:spcPts val="0"/>
              </a:spcAft>
              <a:buNone/>
            </a:pPr>
            <a:r>
              <a:rPr lang="en-US" sz="2400" b="1" dirty="0">
                <a:solidFill>
                  <a:srgbClr val="CC9900"/>
                </a:solidFill>
                <a:latin typeface="Calibri"/>
                <a:ea typeface="Calibri"/>
                <a:cs typeface="Calibri"/>
                <a:sym typeface="Calibri"/>
              </a:rPr>
              <a:t>Flagship Project for Vertex - Reward  High Grade Gold Mine, Hill End</a:t>
            </a:r>
          </a:p>
          <a:p>
            <a:pPr marL="0" marR="0" lvl="0" indent="0" algn="ctr" rtl="0">
              <a:spcBef>
                <a:spcPts val="0"/>
              </a:spcBef>
              <a:spcAft>
                <a:spcPts val="0"/>
              </a:spcAft>
              <a:buNone/>
            </a:pPr>
            <a:endParaRPr lang="en-US" sz="1100" dirty="0">
              <a:solidFill>
                <a:srgbClr val="CC9900"/>
              </a:solidFill>
              <a:latin typeface="Calibri"/>
              <a:ea typeface="Calibri"/>
              <a:cs typeface="Calibri"/>
              <a:sym typeface="Calibri"/>
            </a:endParaRPr>
          </a:p>
        </p:txBody>
      </p:sp>
    </p:spTree>
    <p:extLst>
      <p:ext uri="{BB962C8B-B14F-4D97-AF65-F5344CB8AC3E}">
        <p14:creationId xmlns:p14="http://schemas.microsoft.com/office/powerpoint/2010/main" val="3864921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F7DB3-F701-ECDF-A608-64F946BEA116}"/>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51D80C5F-E816-E459-C22A-DA5078BDD9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0921" y="81281"/>
            <a:ext cx="897532" cy="416009"/>
          </a:xfrm>
          <a:prstGeom prst="rect">
            <a:avLst/>
          </a:prstGeom>
        </p:spPr>
      </p:pic>
      <p:sp>
        <p:nvSpPr>
          <p:cNvPr id="10" name="TextBox 9">
            <a:extLst>
              <a:ext uri="{FF2B5EF4-FFF2-40B4-BE49-F238E27FC236}">
                <a16:creationId xmlns:a16="http://schemas.microsoft.com/office/drawing/2014/main" id="{0ADA1974-22BB-F206-D265-91F42F29E267}"/>
              </a:ext>
            </a:extLst>
          </p:cNvPr>
          <p:cNvSpPr txBox="1"/>
          <p:nvPr/>
        </p:nvSpPr>
        <p:spPr>
          <a:xfrm>
            <a:off x="189588" y="6501259"/>
            <a:ext cx="2675280" cy="275460"/>
          </a:xfrm>
          <a:prstGeom prst="rect">
            <a:avLst/>
          </a:prstGeom>
          <a:noFill/>
        </p:spPr>
        <p:txBody>
          <a:bodyPr wrap="square" lIns="0" rtlCol="0">
            <a:spAutoFit/>
          </a:bodyPr>
          <a:lstStyle/>
          <a:p>
            <a:pPr>
              <a:lnSpc>
                <a:spcPct val="85000"/>
              </a:lnSpc>
            </a:pPr>
            <a:r>
              <a:rPr lang="en-CA" sz="1400"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ASX: </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VTX  |  </a:t>
            </a:r>
            <a:r>
              <a:rPr lang="en-CA" sz="1400" dirty="0">
                <a:latin typeface="Lato" panose="020F0502020204030203" pitchFamily="34" charset="0"/>
                <a:ea typeface="Lato" panose="020F0502020204030203" pitchFamily="34" charset="0"/>
                <a:cs typeface="Lato" panose="020F0502020204030203" pitchFamily="34" charset="0"/>
              </a:rPr>
              <a:t>OTCMKTS:</a:t>
            </a:r>
            <a:r>
              <a:rPr lang="en-CA" sz="1400" b="1" dirty="0">
                <a:latin typeface="Lato" panose="020F0502020204030203" pitchFamily="34" charset="0"/>
                <a:ea typeface="Lato" panose="020F0502020204030203" pitchFamily="34" charset="0"/>
                <a:cs typeface="Lato" panose="020F0502020204030203" pitchFamily="34" charset="0"/>
              </a:rPr>
              <a:t> VTXXF</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 </a:t>
            </a:r>
            <a:endParaRPr lang="en-US"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endParaRPr>
          </a:p>
        </p:txBody>
      </p:sp>
      <p:pic>
        <p:nvPicPr>
          <p:cNvPr id="6" name="Picture 2" descr="Hill End gold photo 1sep03 2">
            <a:extLst>
              <a:ext uri="{FF2B5EF4-FFF2-40B4-BE49-F238E27FC236}">
                <a16:creationId xmlns:a16="http://schemas.microsoft.com/office/drawing/2014/main" id="{BCF5F0A4-706A-CFFB-81AB-00BCE92287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8" y="-25400"/>
            <a:ext cx="10801413" cy="638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D98FE68-7F0F-A8B1-F05F-1378AAF400CD}"/>
              </a:ext>
            </a:extLst>
          </p:cNvPr>
          <p:cNvSpPr txBox="1"/>
          <p:nvPr/>
        </p:nvSpPr>
        <p:spPr>
          <a:xfrm>
            <a:off x="75600" y="756144"/>
            <a:ext cx="11272104" cy="5605509"/>
          </a:xfrm>
          <a:prstGeom prst="rect">
            <a:avLst/>
          </a:prstGeom>
          <a:noFill/>
        </p:spPr>
        <p:txBody>
          <a:bodyPr wrap="square">
            <a:spAutoFit/>
          </a:bodyPr>
          <a:lstStyle/>
          <a:p>
            <a:pPr marL="171450" indent="-171450" algn="just">
              <a:lnSpc>
                <a:spcPct val="130000"/>
              </a:lnSpc>
              <a:spcAft>
                <a:spcPts val="1200"/>
              </a:spcAft>
              <a:buClr>
                <a:srgbClr val="C8A761"/>
              </a:buClr>
              <a:buFont typeface="Wingdings" panose="05000000000000000000" pitchFamily="2" charset="2"/>
              <a:buChar char="ü"/>
            </a:pPr>
            <a:r>
              <a:rPr lang="en-AU" sz="2800" b="1" dirty="0">
                <a:solidFill>
                  <a:schemeClr val="tx1"/>
                </a:solidFill>
                <a:latin typeface="Calabri"/>
                <a:ea typeface="Times New Roman" panose="02020603050405020304" pitchFamily="18" charset="0"/>
                <a:cs typeface="Arial (TT)"/>
              </a:rPr>
              <a:t>N</a:t>
            </a:r>
            <a:r>
              <a:rPr lang="en-AU" sz="2800" b="1" dirty="0">
                <a:solidFill>
                  <a:schemeClr val="tx1"/>
                </a:solidFill>
                <a:effectLst/>
                <a:latin typeface="Calabri"/>
                <a:ea typeface="Times New Roman" panose="02020603050405020304" pitchFamily="18" charset="0"/>
                <a:cs typeface="Arial (TT)"/>
              </a:rPr>
              <a:t>o associated sulphide metals  to speak of</a:t>
            </a:r>
          </a:p>
          <a:p>
            <a:pPr marL="171450" indent="-171450" algn="just">
              <a:lnSpc>
                <a:spcPct val="130000"/>
              </a:lnSpc>
              <a:spcAft>
                <a:spcPts val="1200"/>
              </a:spcAft>
              <a:buClr>
                <a:srgbClr val="C8A761"/>
              </a:buClr>
              <a:buFont typeface="Wingdings" panose="05000000000000000000" pitchFamily="2" charset="2"/>
              <a:buChar char="ü"/>
            </a:pPr>
            <a:r>
              <a:rPr lang="en-AU" sz="2800" b="1" dirty="0">
                <a:solidFill>
                  <a:schemeClr val="tx1"/>
                </a:solidFill>
                <a:latin typeface="Calabri"/>
                <a:ea typeface="Times New Roman" panose="02020603050405020304" pitchFamily="18" charset="0"/>
                <a:cs typeface="Arial (TT)"/>
              </a:rPr>
              <a:t>Gold recovers  up to 95% - by gravity only</a:t>
            </a:r>
          </a:p>
          <a:p>
            <a:pPr marL="171450" indent="-171450" algn="just">
              <a:lnSpc>
                <a:spcPct val="130000"/>
              </a:lnSpc>
              <a:spcAft>
                <a:spcPts val="1200"/>
              </a:spcAft>
              <a:buClr>
                <a:srgbClr val="C8A761"/>
              </a:buClr>
              <a:buFont typeface="Wingdings" panose="05000000000000000000" pitchFamily="2" charset="2"/>
              <a:buChar char="ü"/>
            </a:pPr>
            <a:r>
              <a:rPr lang="en-AU" sz="2800" b="1" dirty="0">
                <a:latin typeface="Calabri"/>
                <a:ea typeface="Times New Roman" panose="02020603050405020304" pitchFamily="18" charset="0"/>
                <a:cs typeface="Arial (TT)"/>
              </a:rPr>
              <a:t>No Cyanide No chemicals</a:t>
            </a:r>
            <a:endParaRPr lang="en-AU" sz="2800" b="1" dirty="0">
              <a:solidFill>
                <a:schemeClr val="tx1"/>
              </a:solidFill>
              <a:latin typeface="Calabri"/>
              <a:ea typeface="Times New Roman" panose="02020603050405020304" pitchFamily="18" charset="0"/>
              <a:cs typeface="Arial (TT)"/>
            </a:endParaRPr>
          </a:p>
          <a:p>
            <a:pPr marL="171450" indent="-171450" algn="just">
              <a:lnSpc>
                <a:spcPct val="130000"/>
              </a:lnSpc>
              <a:spcAft>
                <a:spcPts val="1200"/>
              </a:spcAft>
              <a:buClr>
                <a:srgbClr val="C8A761"/>
              </a:buClr>
              <a:buFont typeface="Wingdings" panose="05000000000000000000" pitchFamily="2" charset="2"/>
              <a:buChar char="ü"/>
            </a:pPr>
            <a:r>
              <a:rPr lang="en-AU" sz="2800" b="1" dirty="0">
                <a:solidFill>
                  <a:schemeClr val="tx1"/>
                </a:solidFill>
                <a:latin typeface="Calabri"/>
                <a:ea typeface="Times New Roman" panose="02020603050405020304" pitchFamily="18" charset="0"/>
                <a:cs typeface="Arial (TT)"/>
              </a:rPr>
              <a:t>23 fine gold</a:t>
            </a:r>
          </a:p>
          <a:p>
            <a:pPr marL="171450" indent="-171450" algn="just">
              <a:lnSpc>
                <a:spcPct val="130000"/>
              </a:lnSpc>
              <a:spcAft>
                <a:spcPts val="1200"/>
              </a:spcAft>
              <a:buClr>
                <a:srgbClr val="C8A761"/>
              </a:buClr>
              <a:buFont typeface="Wingdings" panose="05000000000000000000" pitchFamily="2" charset="2"/>
              <a:buChar char="ü"/>
            </a:pPr>
            <a:r>
              <a:rPr lang="en-AU" sz="2800" b="1" dirty="0">
                <a:solidFill>
                  <a:schemeClr val="tx1"/>
                </a:solidFill>
                <a:latin typeface="Calabri"/>
                <a:ea typeface="Times New Roman" panose="02020603050405020304" pitchFamily="18" charset="0"/>
                <a:cs typeface="Arial (TT)"/>
              </a:rPr>
              <a:t>N</a:t>
            </a:r>
            <a:r>
              <a:rPr lang="en-AU" sz="2800" b="1" dirty="0">
                <a:solidFill>
                  <a:schemeClr val="tx1"/>
                </a:solidFill>
                <a:effectLst/>
                <a:latin typeface="Calabri"/>
                <a:ea typeface="Times New Roman" panose="02020603050405020304" pitchFamily="18" charset="0"/>
                <a:cs typeface="Arial (TT)"/>
              </a:rPr>
              <a:t>o gold in country rock</a:t>
            </a:r>
          </a:p>
          <a:p>
            <a:pPr marL="171450" indent="-171450" algn="just">
              <a:lnSpc>
                <a:spcPct val="130000"/>
              </a:lnSpc>
              <a:spcAft>
                <a:spcPts val="1200"/>
              </a:spcAft>
              <a:buClr>
                <a:srgbClr val="C8A761"/>
              </a:buClr>
              <a:buFont typeface="Wingdings" panose="05000000000000000000" pitchFamily="2" charset="2"/>
              <a:buChar char="ü"/>
            </a:pPr>
            <a:r>
              <a:rPr lang="en-AU" sz="2800" b="1" dirty="0">
                <a:solidFill>
                  <a:schemeClr val="tx1"/>
                </a:solidFill>
                <a:latin typeface="Calabri"/>
                <a:ea typeface="Times New Roman" panose="02020603050405020304" pitchFamily="18" charset="0"/>
                <a:cs typeface="Arial (TT)"/>
              </a:rPr>
              <a:t>Textbook ore sorts </a:t>
            </a:r>
          </a:p>
          <a:p>
            <a:pPr marL="171450" indent="-171450" algn="just">
              <a:lnSpc>
                <a:spcPct val="130000"/>
              </a:lnSpc>
              <a:spcAft>
                <a:spcPts val="1200"/>
              </a:spcAft>
              <a:buClr>
                <a:srgbClr val="C8A761"/>
              </a:buClr>
              <a:buFont typeface="Wingdings" panose="05000000000000000000" pitchFamily="2" charset="2"/>
              <a:buChar char="ü"/>
            </a:pPr>
            <a:r>
              <a:rPr lang="en-AU" sz="2800" b="1" dirty="0">
                <a:solidFill>
                  <a:schemeClr val="tx1"/>
                </a:solidFill>
                <a:latin typeface="Calabri"/>
                <a:ea typeface="Times New Roman" panose="02020603050405020304" pitchFamily="18" charset="0"/>
                <a:cs typeface="Arial (TT)"/>
              </a:rPr>
              <a:t>Recovers gold at 650 micron – no ball mill</a:t>
            </a:r>
          </a:p>
          <a:p>
            <a:pPr marL="171450" indent="-171450" algn="just">
              <a:lnSpc>
                <a:spcPct val="130000"/>
              </a:lnSpc>
              <a:spcAft>
                <a:spcPts val="1200"/>
              </a:spcAft>
              <a:buClr>
                <a:srgbClr val="C8A761"/>
              </a:buClr>
              <a:buFont typeface="Wingdings" panose="05000000000000000000" pitchFamily="2" charset="2"/>
              <a:buChar char="ü"/>
            </a:pPr>
            <a:r>
              <a:rPr lang="en-AU" sz="2800" b="1" dirty="0">
                <a:solidFill>
                  <a:schemeClr val="tx1"/>
                </a:solidFill>
                <a:latin typeface="Calabri"/>
                <a:ea typeface="Times New Roman" panose="02020603050405020304" pitchFamily="18" charset="0"/>
                <a:cs typeface="Arial (TT)"/>
              </a:rPr>
              <a:t>Produced the world record gold specimen</a:t>
            </a:r>
            <a:endParaRPr lang="en-AU" sz="2800" b="1" dirty="0">
              <a:solidFill>
                <a:schemeClr val="tx1"/>
              </a:solidFill>
              <a:effectLst/>
              <a:latin typeface="Calabri"/>
              <a:ea typeface="Times New Roman" panose="02020603050405020304" pitchFamily="18" charset="0"/>
              <a:cs typeface="Arial (TT)"/>
            </a:endParaRPr>
          </a:p>
        </p:txBody>
      </p:sp>
      <p:sp>
        <p:nvSpPr>
          <p:cNvPr id="14" name="TextBox 13">
            <a:extLst>
              <a:ext uri="{FF2B5EF4-FFF2-40B4-BE49-F238E27FC236}">
                <a16:creationId xmlns:a16="http://schemas.microsoft.com/office/drawing/2014/main" id="{56ECA828-8E32-3EC7-E9C6-9BB683F914E9}"/>
              </a:ext>
            </a:extLst>
          </p:cNvPr>
          <p:cNvSpPr txBox="1"/>
          <p:nvPr/>
        </p:nvSpPr>
        <p:spPr>
          <a:xfrm>
            <a:off x="-20638" y="142404"/>
            <a:ext cx="7015550" cy="707886"/>
          </a:xfrm>
          <a:prstGeom prst="rect">
            <a:avLst/>
          </a:prstGeom>
          <a:noFill/>
        </p:spPr>
        <p:txBody>
          <a:bodyPr wrap="square">
            <a:spAutoFit/>
          </a:bodyPr>
          <a:lstStyle/>
          <a:p>
            <a:r>
              <a:rPr lang="en-US" sz="4000" b="1" spc="220" dirty="0">
                <a:solidFill>
                  <a:srgbClr val="CC9900"/>
                </a:solidFill>
              </a:rPr>
              <a:t>UNIQUE  GOLD MINE</a:t>
            </a:r>
            <a:endParaRPr lang="en-AU" sz="4000" dirty="0"/>
          </a:p>
        </p:txBody>
      </p:sp>
    </p:spTree>
    <p:extLst>
      <p:ext uri="{BB962C8B-B14F-4D97-AF65-F5344CB8AC3E}">
        <p14:creationId xmlns:p14="http://schemas.microsoft.com/office/powerpoint/2010/main" val="522648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789B9D-E440-F9B1-8B77-820A0AD6D3BD}"/>
            </a:ext>
          </a:extLst>
        </p:cNvPr>
        <p:cNvGrpSpPr/>
        <p:nvPr/>
      </p:nvGrpSpPr>
      <p:grpSpPr>
        <a:xfrm>
          <a:off x="0" y="0"/>
          <a:ext cx="0" cy="0"/>
          <a:chOff x="0" y="0"/>
          <a:chExt cx="0" cy="0"/>
        </a:xfrm>
      </p:grpSpPr>
      <p:pic>
        <p:nvPicPr>
          <p:cNvPr id="13" name="Picture 12" descr="A map of a project&#10;&#10;AI-generated content may be incorrect.">
            <a:extLst>
              <a:ext uri="{FF2B5EF4-FFF2-40B4-BE49-F238E27FC236}">
                <a16:creationId xmlns:a16="http://schemas.microsoft.com/office/drawing/2014/main" id="{42E16489-D7FC-4547-1815-B641FC223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extBox 1">
            <a:extLst>
              <a:ext uri="{FF2B5EF4-FFF2-40B4-BE49-F238E27FC236}">
                <a16:creationId xmlns:a16="http://schemas.microsoft.com/office/drawing/2014/main" id="{9D72F6A8-9380-9A98-71A0-B3B486E8EC8B}"/>
              </a:ext>
            </a:extLst>
          </p:cNvPr>
          <p:cNvSpPr txBox="1"/>
          <p:nvPr/>
        </p:nvSpPr>
        <p:spPr>
          <a:xfrm>
            <a:off x="331078" y="1372956"/>
            <a:ext cx="4621922" cy="1077218"/>
          </a:xfrm>
          <a:prstGeom prst="rect">
            <a:avLst/>
          </a:prstGeom>
          <a:noFill/>
        </p:spPr>
        <p:txBody>
          <a:bodyPr wrap="square" rtlCol="0">
            <a:spAutoFit/>
          </a:bodyPr>
          <a:lstStyle/>
          <a:p>
            <a:r>
              <a:rPr lang="en-CA" sz="3200" b="1" dirty="0">
                <a:latin typeface="Figtree" pitchFamily="2" charset="0"/>
                <a:ea typeface="Lato" panose="020F0502020204030203" pitchFamily="34" charset="0"/>
                <a:cs typeface="Lato" panose="020F0502020204030203" pitchFamily="34" charset="0"/>
              </a:rPr>
              <a:t>Scratching the </a:t>
            </a:r>
            <a:br>
              <a:rPr lang="en-CA" sz="3200" b="1" dirty="0">
                <a:latin typeface="Figtree" pitchFamily="2" charset="0"/>
                <a:ea typeface="Lato" panose="020F0502020204030203" pitchFamily="34" charset="0"/>
                <a:cs typeface="Lato" panose="020F0502020204030203" pitchFamily="34" charset="0"/>
              </a:rPr>
            </a:br>
            <a:r>
              <a:rPr lang="en-CA" sz="3200" b="1" dirty="0">
                <a:latin typeface="Figtree" pitchFamily="2" charset="0"/>
                <a:ea typeface="Lato" panose="020F0502020204030203" pitchFamily="34" charset="0"/>
                <a:cs typeface="Lato" panose="020F0502020204030203" pitchFamily="34" charset="0"/>
              </a:rPr>
              <a:t>Surface</a:t>
            </a:r>
          </a:p>
        </p:txBody>
      </p:sp>
      <p:sp>
        <p:nvSpPr>
          <p:cNvPr id="5" name="TextBox 4">
            <a:extLst>
              <a:ext uri="{FF2B5EF4-FFF2-40B4-BE49-F238E27FC236}">
                <a16:creationId xmlns:a16="http://schemas.microsoft.com/office/drawing/2014/main" id="{A9EE31CF-0ABB-A1C0-E04E-7747ADEAAB6D}"/>
              </a:ext>
            </a:extLst>
          </p:cNvPr>
          <p:cNvSpPr txBox="1"/>
          <p:nvPr/>
        </p:nvSpPr>
        <p:spPr>
          <a:xfrm>
            <a:off x="356296" y="3281901"/>
            <a:ext cx="2133867" cy="1200329"/>
          </a:xfrm>
          <a:prstGeom prst="rect">
            <a:avLst/>
          </a:prstGeom>
          <a:noFill/>
        </p:spPr>
        <p:txBody>
          <a:bodyPr wrap="square">
            <a:spAutoFit/>
          </a:bodyPr>
          <a:lstStyle/>
          <a:p>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21miles (34km) of prospective strike that was the source of the largest Gold specimen ever to be found globally - discovered at Hill End</a:t>
            </a:r>
            <a:endParaRPr lang="en-US" sz="120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5B95FD72-2486-EB67-ED1C-55F5083FF5C3}"/>
              </a:ext>
            </a:extLst>
          </p:cNvPr>
          <p:cNvSpPr txBox="1"/>
          <p:nvPr/>
        </p:nvSpPr>
        <p:spPr>
          <a:xfrm>
            <a:off x="356296" y="4961556"/>
            <a:ext cx="2314510" cy="415498"/>
          </a:xfrm>
          <a:prstGeom prst="rect">
            <a:avLst/>
          </a:prstGeom>
          <a:noFill/>
        </p:spPr>
        <p:txBody>
          <a:bodyPr wrap="square">
            <a:spAutoFit/>
          </a:bodyPr>
          <a:lstStyle/>
          <a:p>
            <a:r>
              <a:rPr lang="en-US" sz="105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Most lodes only mined to </a:t>
            </a:r>
            <a:br>
              <a:rPr lang="en-US" sz="1050" dirty="0">
                <a:solidFill>
                  <a:schemeClr val="tx1">
                    <a:lumMod val="65000"/>
                    <a:lumOff val="35000"/>
                  </a:schemeClr>
                </a:solidFill>
                <a:latin typeface="Figtree" pitchFamily="2" charset="0"/>
                <a:ea typeface="Lato" panose="020F0502020204030203" pitchFamily="34" charset="0"/>
                <a:cs typeface="Lato" panose="020F0502020204030203" pitchFamily="34" charset="0"/>
              </a:rPr>
            </a:br>
            <a:r>
              <a:rPr lang="en-US" sz="105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the water table 60ft (&lt;20m)</a:t>
            </a:r>
            <a:endParaRPr lang="en-US" sz="105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25E650F6-40E1-A476-B64C-7B4305943EE6}"/>
              </a:ext>
            </a:extLst>
          </p:cNvPr>
          <p:cNvSpPr txBox="1"/>
          <p:nvPr/>
        </p:nvSpPr>
        <p:spPr>
          <a:xfrm>
            <a:off x="2731495" y="3281901"/>
            <a:ext cx="2133867" cy="600164"/>
          </a:xfrm>
          <a:prstGeom prst="rect">
            <a:avLst/>
          </a:prstGeom>
          <a:noFill/>
        </p:spPr>
        <p:txBody>
          <a:bodyPr wrap="square">
            <a:spAutoFit/>
          </a:bodyPr>
          <a:lstStyle/>
          <a:p>
            <a:r>
              <a:rPr lang="en-US" sz="105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Lidar survey completed with 3500+ surficial gold workings identified over the line of </a:t>
            </a:r>
            <a:r>
              <a:rPr lang="en-US" sz="120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lode</a:t>
            </a:r>
            <a:endParaRPr lang="en-US" sz="120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endParaRPr>
          </a:p>
        </p:txBody>
      </p:sp>
      <p:sp>
        <p:nvSpPr>
          <p:cNvPr id="12" name="TextBox 11">
            <a:extLst>
              <a:ext uri="{FF2B5EF4-FFF2-40B4-BE49-F238E27FC236}">
                <a16:creationId xmlns:a16="http://schemas.microsoft.com/office/drawing/2014/main" id="{EDDAF6F6-0B38-6F97-3057-7FF8A9FDF257}"/>
              </a:ext>
            </a:extLst>
          </p:cNvPr>
          <p:cNvSpPr txBox="1"/>
          <p:nvPr/>
        </p:nvSpPr>
        <p:spPr>
          <a:xfrm>
            <a:off x="2731495" y="4961556"/>
            <a:ext cx="2253274" cy="577081"/>
          </a:xfrm>
          <a:prstGeom prst="rect">
            <a:avLst/>
          </a:prstGeom>
          <a:noFill/>
        </p:spPr>
        <p:txBody>
          <a:bodyPr wrap="square">
            <a:spAutoFit/>
          </a:bodyPr>
          <a:lstStyle/>
          <a:p>
            <a:r>
              <a:rPr lang="en-US" sz="1050" dirty="0">
                <a:solidFill>
                  <a:schemeClr val="tx1">
                    <a:lumMod val="65000"/>
                    <a:lumOff val="35000"/>
                  </a:schemeClr>
                </a:solidFill>
                <a:latin typeface="Figtree" pitchFamily="2" charset="0"/>
                <a:ea typeface="Lato" panose="020F0502020204030203" pitchFamily="34" charset="0"/>
                <a:cs typeface="Lato" panose="020F0502020204030203" pitchFamily="34" charset="0"/>
              </a:rPr>
              <a:t>Only 0.5miles (800m) of strike has been drilled and only down a few hundred meters</a:t>
            </a:r>
            <a:endParaRPr lang="en-US" sz="1050" i="0" u="none" strike="noStrike" baseline="0" dirty="0">
              <a:solidFill>
                <a:schemeClr val="tx1">
                  <a:lumMod val="65000"/>
                  <a:lumOff val="35000"/>
                </a:schemeClr>
              </a:solidFill>
              <a:latin typeface="Figtree" pitchFamily="2" charset="0"/>
              <a:ea typeface="Lato" panose="020F0502020204030203" pitchFamily="34" charset="0"/>
              <a:cs typeface="Lato" panose="020F0502020204030203" pitchFamily="34" charset="0"/>
            </a:endParaRPr>
          </a:p>
        </p:txBody>
      </p:sp>
      <p:sp>
        <p:nvSpPr>
          <p:cNvPr id="22" name="Rectangle 21">
            <a:extLst>
              <a:ext uri="{FF2B5EF4-FFF2-40B4-BE49-F238E27FC236}">
                <a16:creationId xmlns:a16="http://schemas.microsoft.com/office/drawing/2014/main" id="{46EB88FE-F900-F16B-D6F9-E2E2022FE58A}"/>
              </a:ext>
            </a:extLst>
          </p:cNvPr>
          <p:cNvSpPr/>
          <p:nvPr/>
        </p:nvSpPr>
        <p:spPr>
          <a:xfrm>
            <a:off x="453549" y="2791045"/>
            <a:ext cx="405436" cy="405436"/>
          </a:xfrm>
          <a:prstGeom prst="rect">
            <a:avLst/>
          </a:prstGeom>
          <a:solidFill>
            <a:srgbClr val="203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B6579B63-B5C8-A5A7-04A4-AF0F28BD6618}"/>
              </a:ext>
            </a:extLst>
          </p:cNvPr>
          <p:cNvSpPr/>
          <p:nvPr/>
        </p:nvSpPr>
        <p:spPr>
          <a:xfrm>
            <a:off x="456309" y="4455178"/>
            <a:ext cx="405436" cy="405436"/>
          </a:xfrm>
          <a:prstGeom prst="rect">
            <a:avLst/>
          </a:prstGeom>
          <a:solidFill>
            <a:srgbClr val="203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4647DE6F-574E-3751-8D0D-AF4E9466D97C}"/>
              </a:ext>
            </a:extLst>
          </p:cNvPr>
          <p:cNvSpPr/>
          <p:nvPr/>
        </p:nvSpPr>
        <p:spPr>
          <a:xfrm>
            <a:off x="2833212" y="2791045"/>
            <a:ext cx="405436" cy="405436"/>
          </a:xfrm>
          <a:prstGeom prst="rect">
            <a:avLst/>
          </a:prstGeom>
          <a:solidFill>
            <a:srgbClr val="203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a:extLst>
              <a:ext uri="{FF2B5EF4-FFF2-40B4-BE49-F238E27FC236}">
                <a16:creationId xmlns:a16="http://schemas.microsoft.com/office/drawing/2014/main" id="{EEB91D06-3776-7322-28F4-EFCE2E7F7DCA}"/>
              </a:ext>
            </a:extLst>
          </p:cNvPr>
          <p:cNvSpPr/>
          <p:nvPr/>
        </p:nvSpPr>
        <p:spPr>
          <a:xfrm>
            <a:off x="2834071" y="4463393"/>
            <a:ext cx="405436" cy="405436"/>
          </a:xfrm>
          <a:prstGeom prst="rect">
            <a:avLst/>
          </a:prstGeom>
          <a:solidFill>
            <a:srgbClr val="203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Graphic 14">
            <a:extLst>
              <a:ext uri="{FF2B5EF4-FFF2-40B4-BE49-F238E27FC236}">
                <a16:creationId xmlns:a16="http://schemas.microsoft.com/office/drawing/2014/main" id="{D331D190-B53F-9D83-0A4D-759BE847C6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099" y="2859240"/>
            <a:ext cx="254332" cy="269046"/>
          </a:xfrm>
          <a:prstGeom prst="rect">
            <a:avLst/>
          </a:prstGeom>
        </p:spPr>
      </p:pic>
      <p:pic>
        <p:nvPicPr>
          <p:cNvPr id="16" name="Graphic 15">
            <a:extLst>
              <a:ext uri="{FF2B5EF4-FFF2-40B4-BE49-F238E27FC236}">
                <a16:creationId xmlns:a16="http://schemas.microsoft.com/office/drawing/2014/main" id="{B719F6D6-E61D-1AD3-01AD-7BCE427EFA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93219" y="2854966"/>
            <a:ext cx="285418" cy="272040"/>
          </a:xfrm>
          <a:prstGeom prst="rect">
            <a:avLst/>
          </a:prstGeom>
        </p:spPr>
      </p:pic>
      <p:pic>
        <p:nvPicPr>
          <p:cNvPr id="17" name="Graphic 16">
            <a:extLst>
              <a:ext uri="{FF2B5EF4-FFF2-40B4-BE49-F238E27FC236}">
                <a16:creationId xmlns:a16="http://schemas.microsoft.com/office/drawing/2014/main" id="{1CE4C237-1D8D-B9FA-4AEB-AA8A11FF81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05125" y="4535308"/>
            <a:ext cx="261606" cy="261606"/>
          </a:xfrm>
          <a:prstGeom prst="rect">
            <a:avLst/>
          </a:prstGeom>
        </p:spPr>
      </p:pic>
      <p:pic>
        <p:nvPicPr>
          <p:cNvPr id="18" name="Graphic 17">
            <a:extLst>
              <a:ext uri="{FF2B5EF4-FFF2-40B4-BE49-F238E27FC236}">
                <a16:creationId xmlns:a16="http://schemas.microsoft.com/office/drawing/2014/main" id="{98CD2E19-DA98-8D25-9F4F-813831432B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9382" y="4521548"/>
            <a:ext cx="273766" cy="272697"/>
          </a:xfrm>
          <a:prstGeom prst="rect">
            <a:avLst/>
          </a:prstGeom>
        </p:spPr>
      </p:pic>
      <p:sp>
        <p:nvSpPr>
          <p:cNvPr id="6" name="TextBox 5">
            <a:extLst>
              <a:ext uri="{FF2B5EF4-FFF2-40B4-BE49-F238E27FC236}">
                <a16:creationId xmlns:a16="http://schemas.microsoft.com/office/drawing/2014/main" id="{7AA99F2C-3F85-C33D-B971-B7C67E8150BA}"/>
              </a:ext>
            </a:extLst>
          </p:cNvPr>
          <p:cNvSpPr txBox="1"/>
          <p:nvPr/>
        </p:nvSpPr>
        <p:spPr>
          <a:xfrm>
            <a:off x="189588" y="6501259"/>
            <a:ext cx="2675280" cy="275460"/>
          </a:xfrm>
          <a:prstGeom prst="rect">
            <a:avLst/>
          </a:prstGeom>
          <a:noFill/>
        </p:spPr>
        <p:txBody>
          <a:bodyPr wrap="square" lIns="0" rtlCol="0">
            <a:spAutoFit/>
          </a:bodyPr>
          <a:lstStyle/>
          <a:p>
            <a:pPr>
              <a:lnSpc>
                <a:spcPct val="85000"/>
              </a:lnSpc>
            </a:pPr>
            <a:r>
              <a:rPr lang="en-CA" sz="1400"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ASX: </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VTX  |  </a:t>
            </a:r>
            <a:r>
              <a:rPr lang="en-CA" sz="1400" dirty="0">
                <a:latin typeface="Lato" panose="020F0502020204030203" pitchFamily="34" charset="0"/>
                <a:ea typeface="Lato" panose="020F0502020204030203" pitchFamily="34" charset="0"/>
                <a:cs typeface="Lato" panose="020F0502020204030203" pitchFamily="34" charset="0"/>
              </a:rPr>
              <a:t>OTCMKTS:</a:t>
            </a:r>
            <a:r>
              <a:rPr lang="en-CA" sz="1400" b="1" dirty="0">
                <a:latin typeface="Lato" panose="020F0502020204030203" pitchFamily="34" charset="0"/>
                <a:ea typeface="Lato" panose="020F0502020204030203" pitchFamily="34" charset="0"/>
                <a:cs typeface="Lato" panose="020F0502020204030203" pitchFamily="34" charset="0"/>
              </a:rPr>
              <a:t> VTXXF</a:t>
            </a:r>
            <a:r>
              <a:rPr lang="en-CA"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rPr>
              <a:t> </a:t>
            </a:r>
            <a:endParaRPr lang="en-US" sz="1400" b="1" dirty="0">
              <a:ln w="3175" cmpd="sng">
                <a:noFill/>
              </a:ln>
              <a:effectLst>
                <a:outerShdw blurRad="63500" sx="102000" sy="102000" algn="ctr" rotWithShape="0">
                  <a:schemeClr val="bg1">
                    <a:alpha val="40000"/>
                  </a:schemeClr>
                </a:outerShdw>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1521957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11050</TotalTime>
  <Words>2578</Words>
  <Application>Microsoft Office PowerPoint</Application>
  <PresentationFormat>Widescreen</PresentationFormat>
  <Paragraphs>440</Paragraphs>
  <Slides>24</Slides>
  <Notes>17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Figtree</vt:lpstr>
      <vt:lpstr>Lato</vt:lpstr>
      <vt:lpstr>Figtree SemiBold</vt:lpstr>
      <vt:lpstr>Aptos</vt:lpstr>
      <vt:lpstr>Wingdings</vt:lpstr>
      <vt:lpstr>Calibri</vt:lpstr>
      <vt:lpstr>Calabri</vt:lpstr>
      <vt:lpstr>Figtree Light</vt:lpstr>
      <vt:lpstr>Montserrat</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 Erfle</dc:creator>
  <cp:lastModifiedBy>Roger Jackson</cp:lastModifiedBy>
  <cp:revision>198</cp:revision>
  <dcterms:created xsi:type="dcterms:W3CDTF">2024-04-30T19:48:19Z</dcterms:created>
  <dcterms:modified xsi:type="dcterms:W3CDTF">2025-09-12T04:26:54Z</dcterms:modified>
</cp:coreProperties>
</file>